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25" r:id="rId4"/>
  </p:sldMasterIdLst>
  <p:notesMasterIdLst>
    <p:notesMasterId r:id="rId47"/>
  </p:notesMasterIdLst>
  <p:handoutMasterIdLst>
    <p:handoutMasterId r:id="rId48"/>
  </p:handoutMasterIdLst>
  <p:sldIdLst>
    <p:sldId id="376" r:id="rId5"/>
    <p:sldId id="407" r:id="rId6"/>
    <p:sldId id="399" r:id="rId7"/>
    <p:sldId id="447" r:id="rId8"/>
    <p:sldId id="409" r:id="rId9"/>
    <p:sldId id="448" r:id="rId10"/>
    <p:sldId id="449" r:id="rId11"/>
    <p:sldId id="450" r:id="rId12"/>
    <p:sldId id="445" r:id="rId13"/>
    <p:sldId id="446" r:id="rId14"/>
    <p:sldId id="432" r:id="rId15"/>
    <p:sldId id="451" r:id="rId16"/>
    <p:sldId id="433" r:id="rId17"/>
    <p:sldId id="417" r:id="rId18"/>
    <p:sldId id="416" r:id="rId19"/>
    <p:sldId id="415" r:id="rId20"/>
    <p:sldId id="434" r:id="rId21"/>
    <p:sldId id="414" r:id="rId22"/>
    <p:sldId id="421" r:id="rId23"/>
    <p:sldId id="420" r:id="rId24"/>
    <p:sldId id="418" r:id="rId25"/>
    <p:sldId id="419" r:id="rId26"/>
    <p:sldId id="435" r:id="rId27"/>
    <p:sldId id="430" r:id="rId28"/>
    <p:sldId id="422" r:id="rId29"/>
    <p:sldId id="439" r:id="rId30"/>
    <p:sldId id="441" r:id="rId31"/>
    <p:sldId id="440" r:id="rId32"/>
    <p:sldId id="442" r:id="rId33"/>
    <p:sldId id="400" r:id="rId34"/>
    <p:sldId id="437" r:id="rId35"/>
    <p:sldId id="454" r:id="rId36"/>
    <p:sldId id="455" r:id="rId37"/>
    <p:sldId id="443" r:id="rId38"/>
    <p:sldId id="453" r:id="rId39"/>
    <p:sldId id="456" r:id="rId40"/>
    <p:sldId id="457" r:id="rId41"/>
    <p:sldId id="444" r:id="rId42"/>
    <p:sldId id="452" r:id="rId43"/>
    <p:sldId id="436" r:id="rId44"/>
    <p:sldId id="425" r:id="rId45"/>
    <p:sldId id="43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2C4A5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5388" autoAdjust="0"/>
  </p:normalViewPr>
  <p:slideViewPr>
    <p:cSldViewPr snapToGrid="0" showGuides="1">
      <p:cViewPr varScale="1">
        <p:scale>
          <a:sx n="75" d="100"/>
          <a:sy n="75" d="100"/>
        </p:scale>
        <p:origin x="45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69671B-947A-44A3-A764-A91E66D46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B23CC-4610-41C4-A0CF-67A30700C4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99BE-0F96-4D8C-8AC3-AFAE1A841C66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4FC55-2324-40BC-8420-15EC835D95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EC604-E5A5-4A58-AC5A-211F83D37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048B-0EBA-466F-928F-37073F3BFB70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7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692AC-01A2-4EFF-966B-504F28E82D7A}" type="datetimeFigureOut">
              <a:rPr lang="en-US" noProof="0" smtClean="0"/>
              <a:t>3/21/2024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D498D-6977-40EC-8E5E-7EB644D5E759}" type="slidenum">
              <a:rPr lang="en-US" noProof="0" smtClean="0"/>
              <a:t>‹N›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22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71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FAC3601-9744-9840-0229-E000CCFB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131" y="-30007"/>
            <a:ext cx="6064493" cy="687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9890" y="723440"/>
            <a:ext cx="4323426" cy="257905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8152" y="5248834"/>
            <a:ext cx="4323426" cy="1008925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spc="1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9274" y="3373515"/>
            <a:ext cx="4323426" cy="1008926"/>
          </a:xfrm>
        </p:spPr>
        <p:txBody>
          <a:bodyPr lIns="91440" rIns="91440"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###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F7228-F4CB-A1B9-79EA-632405316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4559556" y="-10665"/>
            <a:ext cx="1930144" cy="68772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6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3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7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6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19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2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499" y="-2236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627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EC4C7D-9F32-3DD5-0898-0A64AB3E48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CD56122-AE93-63D3-9B51-14AA353EC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B457C0-C5F0-38B3-A5A4-4CF83DA5D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608DDE2-7690-8BBF-1E41-BF40F26AF1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A70176D-1CA9-F362-DA0D-140ADC80AB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B557568-DAFA-B892-D220-F9088C690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920ECF3-A4B7-A9A1-C23F-56EDD775A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A92B7FF-F522-FFD6-3A37-5C7F5CB3A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18010FC-71DC-C4A0-BBE6-35E03F05F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512EE29-359B-8558-2A40-DB8D4D256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70CCBBEB-A224-6D89-748B-8053ED48B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737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15541" y="715654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5708" y="2431477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5708" y="3348617"/>
            <a:ext cx="2699066" cy="2569866"/>
          </a:xfrm>
        </p:spPr>
        <p:txBody>
          <a:bodyPr lIns="91440" tIns="0">
            <a:normAutofit/>
          </a:bodyPr>
          <a:lstStyle>
            <a:lvl1pPr marL="274320" indent="-274320"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F88AD-4B54-9DC5-D315-825BE9FCE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2252076"/>
            <a:ext cx="5797550" cy="3051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5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Single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408820"/>
            <a:ext cx="8935507" cy="94946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D7E9A-1E17-C6A0-31A6-F6F620FF9E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5797550" cy="40152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322" y="2252394"/>
            <a:ext cx="5797518" cy="2532966"/>
          </a:xfrm>
        </p:spPr>
        <p:txBody>
          <a:bodyPr lIns="91440" bIns="0" anchor="t">
            <a:normAutofit/>
          </a:bodyPr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sz="1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8829F9-FA07-E84B-ED85-A3958046C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430" y="5008931"/>
            <a:ext cx="3842918" cy="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27DC4C-0653-4DB5-ABFE-50764C59A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368" y="270880"/>
            <a:ext cx="11297264" cy="1524000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CF8376-A762-054E-EA3C-FF9430AD9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099" y="286603"/>
            <a:ext cx="11373803" cy="145075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sson 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9788" y="353962"/>
            <a:ext cx="4786877" cy="98322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9788" y="1517074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9788" y="2341261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BC9EC3-C68A-CC9E-C220-8D585A8B4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789" y="2753247"/>
            <a:ext cx="3852296" cy="817345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E3FA6A1-74D7-3926-C0BF-FECA6C0B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9788" y="3563285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487AC4B-B367-6BC8-2DCA-61A43B3264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9788" y="3982578"/>
            <a:ext cx="3860546" cy="529133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E9A44E-6692-ACFA-4EB0-368490BF3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9788" y="4564818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0B6725-F963-746B-381A-0F998539A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9788" y="4975138"/>
            <a:ext cx="3860546" cy="852906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920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Add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6BCAC9C-7B8B-A7E5-574A-2C2D4736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44D41BF-45CF-B60E-08D3-A8C4933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9" r:id="rId5"/>
    <p:sldLayoutId id="2147483746" r:id="rId6"/>
    <p:sldLayoutId id="2147483747" r:id="rId7"/>
    <p:sldLayoutId id="2147483748" r:id="rId8"/>
    <p:sldLayoutId id="2147483750" r:id="rId9"/>
    <p:sldLayoutId id="2147483756" r:id="rId10"/>
    <p:sldLayoutId id="2147483751" r:id="rId11"/>
    <p:sldLayoutId id="2147483752" r:id="rId12"/>
    <p:sldLayoutId id="2147483754" r:id="rId13"/>
    <p:sldLayoutId id="2147483755" r:id="rId14"/>
    <p:sldLayoutId id="214748375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hyperlink" Target="mailto:marcello.digiammarco@iit.cnr.i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7643F50D-950F-5A7E-722A-79E4F5D31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0160" y="723440"/>
            <a:ext cx="5659120" cy="2579052"/>
          </a:xfrm>
        </p:spPr>
        <p:txBody>
          <a:bodyPr>
            <a:noAutofit/>
          </a:bodyPr>
          <a:lstStyle/>
          <a:p>
            <a:r>
              <a:rPr lang="en-US" sz="4800" dirty="0"/>
              <a:t>Cyber security in healthcare Imaging: Explainable AI and Adversarial Machine Learning</a:t>
            </a:r>
          </a:p>
        </p:txBody>
      </p:sp>
      <p:sp>
        <p:nvSpPr>
          <p:cNvPr id="96" name="Subtitle 95">
            <a:extLst>
              <a:ext uri="{FF2B5EF4-FFF2-40B4-BE49-F238E27FC236}">
                <a16:creationId xmlns:a16="http://schemas.microsoft.com/office/drawing/2014/main" id="{1C5A4B6C-BAC7-A685-A9B1-2F354B128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8152" y="5248834"/>
            <a:ext cx="4323426" cy="1008925"/>
          </a:xfrm>
        </p:spPr>
        <p:txBody>
          <a:bodyPr/>
          <a:lstStyle/>
          <a:p>
            <a:r>
              <a:rPr lang="en-US" dirty="0"/>
              <a:t>Presentation by: </a:t>
            </a:r>
          </a:p>
          <a:p>
            <a:r>
              <a:rPr lang="en-US" dirty="0"/>
              <a:t>Marcello Di Giammarco</a:t>
            </a:r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2A924E96-9B1C-6D19-49F6-49CA70E65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9274" y="3373515"/>
            <a:ext cx="4323426" cy="1008926"/>
          </a:xfrm>
        </p:spPr>
        <p:txBody>
          <a:bodyPr/>
          <a:lstStyle/>
          <a:p>
            <a:r>
              <a:rPr lang="en-US" dirty="0"/>
              <a:t>CSP007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507757" y="-11160"/>
            <a:ext cx="2553080" cy="6858841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7" name="Picture Placeholder 46" descr="A black and white cover with blue squares&#10;&#10;Description automatically generated">
            <a:extLst>
              <a:ext uri="{FF2B5EF4-FFF2-40B4-BE49-F238E27FC236}">
                <a16:creationId xmlns:a16="http://schemas.microsoft.com/office/drawing/2014/main" id="{5F839494-0FF9-BB9C-71F6-77CFACA7DA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4" b="784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F25152-ECFC-F87E-6A60-9E7B0D98374B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048E62-9FDC-6A86-C84F-4D7DFCAA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A6FF37-150C-0183-163E-54E5A9398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9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 security in healthcare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503920" y="4407444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Goal: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43ED277-C18D-1544-639A-8922137F8C95}"/>
              </a:ext>
            </a:extLst>
          </p:cNvPr>
          <p:cNvSpPr txBox="1">
            <a:spLocks/>
          </p:cNvSpPr>
          <p:nvPr/>
        </p:nvSpPr>
        <p:spPr>
          <a:xfrm>
            <a:off x="652730" y="5005707"/>
            <a:ext cx="6980091" cy="47452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Provide security and trustworthiness during the decisional process (diagnosis</a:t>
            </a:r>
            <a:r>
              <a:rPr lang="en-GB" sz="1600" dirty="0"/>
              <a:t>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503920" y="1506265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Contest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503921" y="2113266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/>
                </a:solidFill>
              </a:rPr>
              <a:t>Healthcare Imaging refers to the biomedical imaging obtained during the anatomical district investigation </a:t>
            </a:r>
            <a:r>
              <a:rPr lang="en-GB" dirty="0"/>
              <a:t>(</a:t>
            </a:r>
            <a:r>
              <a:rPr lang="en-GB" dirty="0">
                <a:solidFill>
                  <a:schemeClr val="tx1"/>
                </a:solidFill>
              </a:rPr>
              <a:t>CT, MRI, US, biopsies, etc..)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For the images classification, deep learning algorithms was trained and tested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/>
                </a:solidFill>
              </a:rPr>
              <a:t>In this way, it is possible to help medics to make a correct diagnosis</a:t>
            </a:r>
          </a:p>
        </p:txBody>
      </p:sp>
    </p:spTree>
    <p:extLst>
      <p:ext uri="{BB962C8B-B14F-4D97-AF65-F5344CB8AC3E}">
        <p14:creationId xmlns:p14="http://schemas.microsoft.com/office/powerpoint/2010/main" val="77731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 security in healthcare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796321" y="1831825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</a:t>
            </a:r>
            <a:r>
              <a:rPr lang="en-US" sz="1800" b="0" i="0" dirty="0">
                <a:effectLst/>
              </a:rPr>
              <a:t>ecent study</a:t>
            </a:r>
            <a:r>
              <a:rPr lang="en-US" sz="1800" b="0" i="0" baseline="30000" dirty="0">
                <a:effectLst/>
              </a:rPr>
              <a:t>1</a:t>
            </a:r>
            <a:r>
              <a:rPr lang="en-US" sz="1800" b="0" i="0" dirty="0">
                <a:effectLst/>
              </a:rPr>
              <a:t> demonstrate that medical </a:t>
            </a:r>
            <a:r>
              <a:rPr lang="en-US" sz="1800" dirty="0"/>
              <a:t>deep learning</a:t>
            </a:r>
            <a:r>
              <a:rPr lang="en-US" sz="1800" b="0" i="0" dirty="0">
                <a:effectLst/>
              </a:rPr>
              <a:t> systems can be compromised by carefully </a:t>
            </a:r>
            <a:r>
              <a:rPr lang="en-US" sz="1800" b="1" i="0" dirty="0">
                <a:effectLst/>
              </a:rPr>
              <a:t>engineered adversarial attacks </a:t>
            </a:r>
            <a:r>
              <a:rPr lang="en-US" sz="1800" b="0" i="0" dirty="0">
                <a:effectLst/>
              </a:rPr>
              <a:t>with small imperceptible perturbations over the </a:t>
            </a:r>
            <a:r>
              <a:rPr lang="en-US" sz="1800" dirty="0"/>
              <a:t>bio-images.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This compromises the reliability and security of the diagnosis procedure by DL models.</a:t>
            </a:r>
            <a:endParaRPr lang="en-US" sz="1800" dirty="0"/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43ED277-C18D-1544-639A-8922137F8C95}"/>
              </a:ext>
            </a:extLst>
          </p:cNvPr>
          <p:cNvSpPr txBox="1">
            <a:spLocks/>
          </p:cNvSpPr>
          <p:nvPr/>
        </p:nvSpPr>
        <p:spPr>
          <a:xfrm>
            <a:off x="824241" y="2379955"/>
            <a:ext cx="6980091" cy="47452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802640" y="2421316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796322" y="2824535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6CE35C-C520-E8BE-6D74-A9A2AE0B01D5}"/>
              </a:ext>
            </a:extLst>
          </p:cNvPr>
          <p:cNvSpPr txBox="1"/>
          <p:nvPr/>
        </p:nvSpPr>
        <p:spPr>
          <a:xfrm>
            <a:off x="824241" y="568856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1: Ma, X., Niu, Y.,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Gu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Wang, Y., Zhao, Y., Bailey, J., &amp; Lu, F. (2021).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Understanding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adversarial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attacks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on deep learning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medical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image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systems. 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Pattern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Recognition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110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107332.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60696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 security in healthcare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796321" y="1657951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b="1" dirty="0"/>
              <a:t>Problems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43ED277-C18D-1544-639A-8922137F8C95}"/>
              </a:ext>
            </a:extLst>
          </p:cNvPr>
          <p:cNvSpPr txBox="1">
            <a:spLocks/>
          </p:cNvSpPr>
          <p:nvPr/>
        </p:nvSpPr>
        <p:spPr>
          <a:xfrm>
            <a:off x="824241" y="2379955"/>
            <a:ext cx="6980091" cy="47452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q"/>
            </a:pPr>
            <a:endParaRPr lang="en-GB" sz="1600" dirty="0"/>
          </a:p>
          <a:p>
            <a:pPr lvl="1">
              <a:buFont typeface="Wingdings" panose="05000000000000000000" pitchFamily="2" charset="2"/>
              <a:buChar char="q"/>
            </a:pPr>
            <a:endParaRPr lang="en-GB" sz="16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How medics can have confidence and trust in AI?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How AI work during the classification?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/>
              <a:t>How can it avoid attacks and improve security?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796321" y="2478506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796322" y="2824535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 security in healthcare Imaging?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2CFB40F-CE6C-0AB8-1B59-006FE32E6C6E}"/>
              </a:ext>
            </a:extLst>
          </p:cNvPr>
          <p:cNvSpPr txBox="1">
            <a:spLocks/>
          </p:cNvSpPr>
          <p:nvPr/>
        </p:nvSpPr>
        <p:spPr>
          <a:xfrm>
            <a:off x="796321" y="1657951"/>
            <a:ext cx="6980092" cy="820555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                                               </a:t>
            </a:r>
            <a:r>
              <a:rPr lang="en-US" b="1" dirty="0">
                <a:solidFill>
                  <a:schemeClr val="tx2"/>
                </a:solidFill>
              </a:rPr>
              <a:t>Solution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830F4-B602-EEFD-A20A-B228CE1EDCB8}"/>
              </a:ext>
            </a:extLst>
          </p:cNvPr>
          <p:cNvSpPr txBox="1">
            <a:spLocks/>
          </p:cNvSpPr>
          <p:nvPr/>
        </p:nvSpPr>
        <p:spPr>
          <a:xfrm>
            <a:off x="1019841" y="2157320"/>
            <a:ext cx="6980092" cy="34602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BF4D2D68-BCB5-669A-C3AE-F82B06E80704}"/>
              </a:ext>
            </a:extLst>
          </p:cNvPr>
          <p:cNvSpPr txBox="1">
            <a:spLocks/>
          </p:cNvSpPr>
          <p:nvPr/>
        </p:nvSpPr>
        <p:spPr>
          <a:xfrm>
            <a:off x="796322" y="2824535"/>
            <a:ext cx="6980091" cy="120893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C7B7F20-9FBE-F873-4ACF-E13401DD45D6}"/>
              </a:ext>
            </a:extLst>
          </p:cNvPr>
          <p:cNvSpPr/>
          <p:nvPr/>
        </p:nvSpPr>
        <p:spPr>
          <a:xfrm>
            <a:off x="906780" y="3345180"/>
            <a:ext cx="2537366" cy="208026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Explainable AI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Trustworthiness</a:t>
            </a: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6050D04-2AE0-E6CB-CE45-95F3E02D403F}"/>
              </a:ext>
            </a:extLst>
          </p:cNvPr>
          <p:cNvSpPr/>
          <p:nvPr/>
        </p:nvSpPr>
        <p:spPr>
          <a:xfrm>
            <a:off x="4839591" y="3229637"/>
            <a:ext cx="2324100" cy="198882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Adversarial Machine Learning </a:t>
            </a:r>
            <a:r>
              <a:rPr lang="it-IT" dirty="0">
                <a:sym typeface="Wingdings" panose="05000000000000000000" pitchFamily="2" charset="2"/>
              </a:rPr>
              <a:t> Security</a:t>
            </a:r>
            <a:endParaRPr lang="it-IT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4BE3DF2-F9C4-C39E-BCC5-7C83EA4B5118}"/>
              </a:ext>
            </a:extLst>
          </p:cNvPr>
          <p:cNvCxnSpPr/>
          <p:nvPr/>
        </p:nvCxnSpPr>
        <p:spPr>
          <a:xfrm>
            <a:off x="4509887" y="2682240"/>
            <a:ext cx="600593" cy="547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C080EAB-7F53-7743-37B1-67B676F68138}"/>
              </a:ext>
            </a:extLst>
          </p:cNvPr>
          <p:cNvCxnSpPr>
            <a:cxnSpLocks/>
          </p:cNvCxnSpPr>
          <p:nvPr/>
        </p:nvCxnSpPr>
        <p:spPr>
          <a:xfrm flipH="1">
            <a:off x="2875280" y="2726981"/>
            <a:ext cx="568866" cy="575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94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FAAFB-D54E-C5C9-A3C7-91713DB27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7B92CDDF-F0CE-33FA-C5C5-7A80FACBB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US" sz="4000" b="1" dirty="0"/>
              <a:t>02. Explainable AI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CF2BD4-4184-AB27-261B-B2D5D0D19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3CCD9D6-7933-E964-5B83-18AA99008C30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CC2FE8D-30D9-A9AB-38E1-9B5B0CF8E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2CF7A7DC-EA23-0068-C33D-CFBF95CA4D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DBC17F-A419-C4BC-83C5-13E67F239E26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A30812-A2E6-3F15-C7F3-BBA67C40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FB8D47-EAB1-949E-E8F7-4ACFE6BA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08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46220-D671-E450-B5E3-D706F1B0C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0D8F-28F9-06A2-DEEB-C89EF44CB4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Explainability?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51B27-35C5-AB7C-34F3-5FC3EDF58A8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2400" b="1" dirty="0"/>
              <a:t>Explainability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dirty="0"/>
              <a:t>is the feature that “explains” how a DL model works.</a:t>
            </a:r>
          </a:p>
          <a:p>
            <a:r>
              <a:rPr lang="en-US" sz="2400" dirty="0"/>
              <a:t>The starting point is the “black box” model, in which we don’t know what is inside and how a network works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In the black box model, we see only the input and output</a:t>
            </a:r>
            <a:endParaRPr lang="en-US" sz="20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6AFF1865-FDD7-FC31-54EE-A82171CA2E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2DDE-B0DB-1F37-2C16-98A20BA6C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97930-3512-7D2D-C17A-0FE1349D8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9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C332-6508-A1A1-56EE-71453449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8846-9A9D-B2A5-058B-5E29D1774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408820"/>
            <a:ext cx="9424638" cy="949467"/>
          </a:xfrm>
        </p:spPr>
        <p:txBody>
          <a:bodyPr>
            <a:normAutofit fontScale="90000"/>
          </a:bodyPr>
          <a:lstStyle/>
          <a:p>
            <a:r>
              <a:rPr lang="en-US" dirty="0"/>
              <a:t>AI in biomedical imaging: a general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50C5B-CC33-F7CA-741F-299CCC0759A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62465" y="1704756"/>
            <a:ext cx="10829535" cy="3253897"/>
          </a:xfrm>
        </p:spPr>
        <p:txBody>
          <a:bodyPr/>
          <a:lstStyle/>
          <a:p>
            <a:r>
              <a:rPr lang="en-US" sz="1600" b="1" dirty="0"/>
              <a:t>Dataset                                         DL Training and Testing                             Results evaluation</a:t>
            </a:r>
          </a:p>
          <a:p>
            <a:pPr marL="0" indent="0">
              <a:buNone/>
            </a:pPr>
            <a:r>
              <a:rPr lang="en-US" sz="1600" b="1" dirty="0"/>
              <a:t> </a:t>
            </a:r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Quantitative results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 Qualitative results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BD8D8-C3BF-D84E-79A5-BD8607494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7AFBB-63AF-04C0-85EA-9875A667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B34B4880-7FDD-2DA8-BC50-75D86A01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8" y="2097087"/>
            <a:ext cx="1257300" cy="1676400"/>
          </a:xfrm>
          <a:prstGeom prst="rect">
            <a:avLst/>
          </a:prstGeom>
        </p:spPr>
      </p:pic>
      <p:pic>
        <p:nvPicPr>
          <p:cNvPr id="13" name="Immagine 12" descr="Immagine che contiene monocromatico, Fotografia monocromatica, bianco e nero, natura&#10;&#10;Descrizione generata automaticamente">
            <a:extLst>
              <a:ext uri="{FF2B5EF4-FFF2-40B4-BE49-F238E27FC236}">
                <a16:creationId xmlns:a16="http://schemas.microsoft.com/office/drawing/2014/main" id="{64D14808-F244-14A3-BD66-F9C40D02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4" y="4042953"/>
            <a:ext cx="1563688" cy="1563688"/>
          </a:xfrm>
          <a:prstGeom prst="rect">
            <a:avLst/>
          </a:prstGeom>
        </p:spPr>
      </p:pic>
      <p:pic>
        <p:nvPicPr>
          <p:cNvPr id="1026" name="Picture 2" descr="a) Original MRI brain tumor image (b) Colored MRI image | Download  Scientific Diagram">
            <a:extLst>
              <a:ext uri="{FF2B5EF4-FFF2-40B4-BE49-F238E27FC236}">
                <a16:creationId xmlns:a16="http://schemas.microsoft.com/office/drawing/2014/main" id="{8A72F0CB-556E-EA8E-5B5A-73613A31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23" y="2280187"/>
            <a:ext cx="1068628" cy="13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ilding A Deep Learning Model using Keras | by Jaz Allibhai | Towards Data  Science">
            <a:extLst>
              <a:ext uri="{FF2B5EF4-FFF2-40B4-BE49-F238E27FC236}">
                <a16:creationId xmlns:a16="http://schemas.microsoft.com/office/drawing/2014/main" id="{7C263109-F60D-7F08-35A0-2C4A6827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76" y="2331285"/>
            <a:ext cx="3491518" cy="17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4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C332-6508-A1A1-56EE-71453449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8846-9A9D-B2A5-058B-5E29D1774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408820"/>
            <a:ext cx="9455118" cy="949467"/>
          </a:xfrm>
        </p:spPr>
        <p:txBody>
          <a:bodyPr>
            <a:normAutofit fontScale="90000"/>
          </a:bodyPr>
          <a:lstStyle/>
          <a:p>
            <a:r>
              <a:rPr lang="en-US" dirty="0"/>
              <a:t>AI in biomedical imaging: a general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50C5B-CC33-F7CA-741F-299CCC0759A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62465" y="1704756"/>
            <a:ext cx="10829535" cy="3253897"/>
          </a:xfrm>
        </p:spPr>
        <p:txBody>
          <a:bodyPr/>
          <a:lstStyle/>
          <a:p>
            <a:r>
              <a:rPr lang="en-US" sz="1600" b="1" dirty="0"/>
              <a:t>Dataset                                         DL Training and Testing                             Results evaluation</a:t>
            </a:r>
          </a:p>
          <a:p>
            <a:pPr marL="0" indent="0">
              <a:buNone/>
            </a:pPr>
            <a:r>
              <a:rPr lang="en-US" sz="1600" b="1" dirty="0"/>
              <a:t> </a:t>
            </a:r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Quantitative results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BD8D8-C3BF-D84E-79A5-BD8607494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7AFBB-63AF-04C0-85EA-9875A667D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B34B4880-7FDD-2DA8-BC50-75D86A01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48" y="2097087"/>
            <a:ext cx="1257300" cy="1676400"/>
          </a:xfrm>
          <a:prstGeom prst="rect">
            <a:avLst/>
          </a:prstGeom>
        </p:spPr>
      </p:pic>
      <p:pic>
        <p:nvPicPr>
          <p:cNvPr id="13" name="Immagine 12" descr="Immagine che contiene monocromatico, Fotografia monocromatica, bianco e nero, natura&#10;&#10;Descrizione generata automaticamente">
            <a:extLst>
              <a:ext uri="{FF2B5EF4-FFF2-40B4-BE49-F238E27FC236}">
                <a16:creationId xmlns:a16="http://schemas.microsoft.com/office/drawing/2014/main" id="{64D14808-F244-14A3-BD66-F9C40D02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4" y="4042953"/>
            <a:ext cx="1563688" cy="1563688"/>
          </a:xfrm>
          <a:prstGeom prst="rect">
            <a:avLst/>
          </a:prstGeom>
        </p:spPr>
      </p:pic>
      <p:pic>
        <p:nvPicPr>
          <p:cNvPr id="1026" name="Picture 2" descr="a) Original MRI brain tumor image (b) Colored MRI image | Download  Scientific Diagram">
            <a:extLst>
              <a:ext uri="{FF2B5EF4-FFF2-40B4-BE49-F238E27FC236}">
                <a16:creationId xmlns:a16="http://schemas.microsoft.com/office/drawing/2014/main" id="{8A72F0CB-556E-EA8E-5B5A-73613A31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623" y="2280187"/>
            <a:ext cx="1068628" cy="13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ilding A Deep Learning Model using Keras | by Jaz Allibhai | Towards Data  Science">
            <a:extLst>
              <a:ext uri="{FF2B5EF4-FFF2-40B4-BE49-F238E27FC236}">
                <a16:creationId xmlns:a16="http://schemas.microsoft.com/office/drawing/2014/main" id="{7C263109-F60D-7F08-35A0-2C4A6827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76" y="2331285"/>
            <a:ext cx="3491518" cy="17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150BA2E-D4C7-104F-B344-35F3CE06236F}"/>
              </a:ext>
            </a:extLst>
          </p:cNvPr>
          <p:cNvSpPr/>
          <p:nvPr/>
        </p:nvSpPr>
        <p:spPr>
          <a:xfrm>
            <a:off x="7762240" y="3088640"/>
            <a:ext cx="2915920" cy="95431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Qualitative </a:t>
            </a:r>
            <a:r>
              <a:rPr lang="it-IT" b="1" dirty="0" err="1"/>
              <a:t>results</a:t>
            </a:r>
            <a:endParaRPr lang="it-IT" b="1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BF3CE8-6A0A-82F5-DDC1-7D3D7560B7AD}"/>
              </a:ext>
            </a:extLst>
          </p:cNvPr>
          <p:cNvCxnSpPr>
            <a:cxnSpLocks/>
          </p:cNvCxnSpPr>
          <p:nvPr/>
        </p:nvCxnSpPr>
        <p:spPr>
          <a:xfrm>
            <a:off x="8585200" y="4386169"/>
            <a:ext cx="687112" cy="833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93D9FF-E0E9-2D4A-5E4A-8A6622C0A21E}"/>
              </a:ext>
            </a:extLst>
          </p:cNvPr>
          <p:cNvSpPr txBox="1"/>
          <p:nvPr/>
        </p:nvSpPr>
        <p:spPr>
          <a:xfrm>
            <a:off x="9408160" y="5035009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Explainability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5209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051FC-6ACA-30FC-88EA-29C10550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EE6A-1B63-FABB-A158-9ECAF9009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6712D-AA69-195C-F52B-68878A794F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1" y="1986061"/>
            <a:ext cx="6637071" cy="4015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They refers to the quality of the results: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Are not quantified or measured;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Are obtained through localization algorithms (CAM);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Provide localization in biomedical images;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Highlight the areas (ROI) responsible of a DL model classification;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Identify which common pattern the model recognize for the classification</a:t>
            </a:r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BEE6D6EE-3C16-6EB2-C76F-52E6A8CCDA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4DAE-D191-E34B-9F23-477AED7D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104B6-A36B-757D-6948-D334C0EE9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4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2D9BE-C187-CB33-685C-886BC3D69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BF52-C64D-C89F-C308-B708EC025E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Activation Mapping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600C-95B1-75F7-68D3-D536AEF34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CSP Training Module Name: Presentation Template Created by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8B157-4E21-BCA1-6C66-6ECAAD608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50" name="Picture 2" descr="Gradient-weighted Class Activation Mapping - Grad-CAM- | by Mohamed Chetoui  | Medium">
            <a:extLst>
              <a:ext uri="{FF2B5EF4-FFF2-40B4-BE49-F238E27FC236}">
                <a16:creationId xmlns:a16="http://schemas.microsoft.com/office/drawing/2014/main" id="{5EBC3005-1D96-8955-A094-066800D71F80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1" y="1911529"/>
            <a:ext cx="9518058" cy="32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3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9D13FE1F-861E-48A7-5A7C-1076932AC3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962B1-4CA5-F754-8780-CB279C3C1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B1157-9100-8745-0241-2FA558CD1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485E3A-9539-789F-2F60-DB95908B2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57" y="-144662"/>
            <a:ext cx="6732237" cy="101714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253A59-42E7-743E-4A54-FD2E7F30D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75756" y="1822379"/>
            <a:ext cx="5885179" cy="533400"/>
          </a:xfrm>
        </p:spPr>
        <p:txBody>
          <a:bodyPr/>
          <a:lstStyle/>
          <a:p>
            <a:r>
              <a:rPr lang="en-US" dirty="0"/>
              <a:t>Cyber security in Healthcare Imaging?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37AF01-198D-8242-572E-62CC34B35F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machine learning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90FBE0-FF2B-F7A1-9F24-AD90ED7AC7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 dirty="0"/>
              <a:t>Applications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E0BE80-BFD9-53C2-5826-E88C50E72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715" y="2367645"/>
            <a:ext cx="5885179" cy="533400"/>
          </a:xfrm>
        </p:spPr>
        <p:txBody>
          <a:bodyPr>
            <a:normAutofit/>
          </a:bodyPr>
          <a:lstStyle/>
          <a:p>
            <a:r>
              <a:rPr lang="en-US" dirty="0"/>
              <a:t> Explainable AI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55A96E1-C748-293C-F34E-CF91D0B6CD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43380" y="4251824"/>
            <a:ext cx="6001980" cy="5334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99DB278-8396-79D2-5120-7E4CCF02A5D5}"/>
              </a:ext>
            </a:extLst>
          </p:cNvPr>
          <p:cNvSpPr txBox="1">
            <a:spLocks/>
          </p:cNvSpPr>
          <p:nvPr/>
        </p:nvSpPr>
        <p:spPr>
          <a:xfrm>
            <a:off x="1701780" y="1115186"/>
            <a:ext cx="5885179" cy="533400"/>
          </a:xfrm>
          <a:prstGeom prst="rect">
            <a:avLst/>
          </a:prstGeom>
        </p:spPr>
        <p:txBody>
          <a:bodyPr vert="horz" lIns="0" tIns="4572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AI and Imaging Healthcare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18A9982-0933-B927-58F5-4BDE23004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7117" y="1168691"/>
            <a:ext cx="788639" cy="533400"/>
          </a:xfrm>
        </p:spPr>
        <p:txBody>
          <a:bodyPr/>
          <a:lstStyle/>
          <a:p>
            <a:r>
              <a:rPr lang="en-US" dirty="0"/>
              <a:t>00.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5A81B3-7E5E-97E2-F6AF-6839FC9C1564}"/>
              </a:ext>
            </a:extLst>
          </p:cNvPr>
          <p:cNvSpPr txBox="1">
            <a:spLocks/>
          </p:cNvSpPr>
          <p:nvPr/>
        </p:nvSpPr>
        <p:spPr>
          <a:xfrm>
            <a:off x="887117" y="1859231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01.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898BC3-3C59-A37D-1D9D-960622E4C3CD}"/>
              </a:ext>
            </a:extLst>
          </p:cNvPr>
          <p:cNvSpPr txBox="1">
            <a:spLocks/>
          </p:cNvSpPr>
          <p:nvPr/>
        </p:nvSpPr>
        <p:spPr>
          <a:xfrm>
            <a:off x="887119" y="3077593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03.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9761799-42EF-42B7-4718-0CA72789A252}"/>
              </a:ext>
            </a:extLst>
          </p:cNvPr>
          <p:cNvSpPr txBox="1">
            <a:spLocks/>
          </p:cNvSpPr>
          <p:nvPr/>
        </p:nvSpPr>
        <p:spPr>
          <a:xfrm>
            <a:off x="887118" y="2449622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02.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20A89C4-C08B-C1F9-18F4-71CC6EB8097C}"/>
              </a:ext>
            </a:extLst>
          </p:cNvPr>
          <p:cNvSpPr txBox="1">
            <a:spLocks/>
          </p:cNvSpPr>
          <p:nvPr/>
        </p:nvSpPr>
        <p:spPr>
          <a:xfrm>
            <a:off x="888196" y="3675021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04.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16C8CC-F839-5739-1E12-8B36B2F4D043}"/>
              </a:ext>
            </a:extLst>
          </p:cNvPr>
          <p:cNvSpPr txBox="1">
            <a:spLocks/>
          </p:cNvSpPr>
          <p:nvPr/>
        </p:nvSpPr>
        <p:spPr>
          <a:xfrm>
            <a:off x="887120" y="4258376"/>
            <a:ext cx="788639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4400" b="0" kern="1200" spc="100" baseline="-25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2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9808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05.</a:t>
            </a:r>
          </a:p>
        </p:txBody>
      </p:sp>
    </p:spTree>
    <p:extLst>
      <p:ext uri="{BB962C8B-B14F-4D97-AF65-F5344CB8AC3E}">
        <p14:creationId xmlns:p14="http://schemas.microsoft.com/office/powerpoint/2010/main" val="3474733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6C5D-E313-E312-2E24-670280BC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3352-B88B-C075-4991-1A707BE4B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 in biomedical imaging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B94BC-4E81-9FBB-96F0-63A02EAEE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A95FF-0C3A-E146-074D-2DE69A3F8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5C3B9-0602-27B5-97D3-96C594FE8D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767107"/>
            <a:ext cx="7433278" cy="4015244"/>
          </a:xfrm>
        </p:spPr>
        <p:txBody>
          <a:bodyPr>
            <a:normAutofit/>
          </a:bodyPr>
          <a:lstStyle/>
          <a:p>
            <a:r>
              <a:rPr lang="en-US" sz="2000" dirty="0"/>
              <a:t>In the biomedical and diagnosis contest, the CAM algorithms play an important role, in terms of localization of the disease</a:t>
            </a:r>
          </a:p>
        </p:txBody>
      </p:sp>
      <p:pic>
        <p:nvPicPr>
          <p:cNvPr id="7" name="Immagine 6" descr="Immagine che contiene cerchio, Policromia&#10;&#10;Descrizione generata automaticamente">
            <a:extLst>
              <a:ext uri="{FF2B5EF4-FFF2-40B4-BE49-F238E27FC236}">
                <a16:creationId xmlns:a16="http://schemas.microsoft.com/office/drawing/2014/main" id="{CB164194-381C-F2D6-E935-C06DEBA2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442" y="2707847"/>
            <a:ext cx="5707875" cy="1889924"/>
          </a:xfrm>
          <a:prstGeom prst="rect">
            <a:avLst/>
          </a:prstGeom>
        </p:spPr>
      </p:pic>
      <p:pic>
        <p:nvPicPr>
          <p:cNvPr id="10" name="Immagine 9" descr="Immagine che contiene schermata, Policromia, arte&#10;&#10;Descrizione generata automaticamente">
            <a:extLst>
              <a:ext uri="{FF2B5EF4-FFF2-40B4-BE49-F238E27FC236}">
                <a16:creationId xmlns:a16="http://schemas.microsoft.com/office/drawing/2014/main" id="{5C0EFB30-29C3-CD69-0040-36CABE30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83" y="3922064"/>
            <a:ext cx="4335245" cy="2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4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1F7E8-E48B-947B-AD41-4DEC789AC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9C074-5A08-FF96-7EA6-ABEA9015F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CAMs typologies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C367-8D52-CDDE-9161-B61090710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5FF96-7F5F-C1E5-A43D-18C5B3D03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076" name="Picture 4" descr="kerasでScore-CAM実装．Grad-CAMとの比較 #Python - Qiita">
            <a:extLst>
              <a:ext uri="{FF2B5EF4-FFF2-40B4-BE49-F238E27FC236}">
                <a16:creationId xmlns:a16="http://schemas.microsoft.com/office/drawing/2014/main" id="{3E176995-3E35-4450-D9F8-64D1F7C2631C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2875280"/>
            <a:ext cx="10464430" cy="15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5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0E4D1-FB8D-0A32-BE8E-79186CAD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7FED-2A0F-0F73-CD10-0705F03CE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Advantages of the 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DA16-96C3-DBCA-E3CC-83371E1265D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6637070" cy="40152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From black box model  to XAI;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Pattern recognition;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Disease localization;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Increasing of the reliability and credibility of the AI by the medical staff;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Multi CAM application improves the robustness of the network;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Better control of the classification procedure.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22B7E95-D4D9-7221-1E38-2F9F8D7A1C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3579-0DBF-9A80-ED55-6DB1C57B4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82ACC-911E-7F2F-78F2-0A78F935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42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0E4D1-FB8D-0A32-BE8E-79186CAD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7FED-2A0F-0F73-CD10-0705F03CE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Limitation of the 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DA16-96C3-DBCA-E3CC-83371E1265D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6637070" cy="40152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Knowledge of the biomedical imaging;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Computation costs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/>
              <a:t> Using only CAM cannot </a:t>
            </a:r>
            <a:r>
              <a:rPr lang="en-US" sz="2000"/>
              <a:t>provide security</a:t>
            </a:r>
            <a:endParaRPr lang="en-US" sz="20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22B7E95-D4D9-7221-1E38-2F9F8D7A1C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3579-0DBF-9A80-ED55-6DB1C57B4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82ACC-911E-7F2F-78F2-0A78F935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28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0AD7C-BC4B-CEE5-671E-2C4A9804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6189563C-9D58-117A-4EC6-B6F979CFB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US" sz="4000" b="1" dirty="0"/>
              <a:t>03, Adversarial Machine Learning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218ACD-53F6-526F-3815-D9AEFBC8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3BDE66-175F-7B7F-A231-7D11845821D2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CEB47A-6DBA-7BE5-96F9-C21BB4B83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B82E4D78-224E-F653-453A-251EB98C52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B1A01C-DE4D-E260-4E4E-271DDEF535B1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9E7BB-7AFD-58DD-5424-442326667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978993-961D-2E97-E8AD-0F49777D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6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Definition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r>
              <a:rPr lang="en-GB" sz="2000" dirty="0"/>
              <a:t>With adversarial machine learning, we refer to the study of attacks on ML/DL networks.</a:t>
            </a:r>
          </a:p>
          <a:p>
            <a:endParaRPr lang="en-GB" sz="2000" dirty="0"/>
          </a:p>
          <a:p>
            <a:r>
              <a:rPr lang="en-US" sz="2000" b="0" i="0" dirty="0">
                <a:effectLst/>
              </a:rPr>
              <a:t>The art of fooling CNN-based models using malicious optimization-based algorithms by doing subtle (imperceptible) manipulations in input pixels in an image that predicts the wrong output with high confidence is known as an adversarial attack in image classification</a:t>
            </a:r>
            <a:endParaRPr lang="en-GB" sz="20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98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endParaRPr lang="en-GB" sz="2000" dirty="0"/>
          </a:p>
          <a:p>
            <a:r>
              <a:rPr lang="en-GB" sz="2000" dirty="0"/>
              <a:t>In biomedical imaging classification, these techniques try to decrease the performance of a classifier in terms of accuracy.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These techniques i.e. Generative Adversarial Networks, Data Poisoning, etc.. modify the input images used for the testing process, altering the image classification, and the diagnosis, worsening the patients’ health.</a:t>
            </a:r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53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400" dirty="0"/>
            </a:br>
            <a:r>
              <a:rPr lang="en-US" sz="2400" b="0" i="0" dirty="0">
                <a:effectLst/>
              </a:rPr>
              <a:t>These attacks are considered cyber-security attacks, as they directly manipulate data (biomedical images), compromising the reliability of DL algorithms and if not seen, also the diagnosis of a patient.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manipulation must be subtle by humans, and simultaneously affect the results.</a:t>
            </a:r>
            <a:endParaRPr lang="en-GB" sz="24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03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Adversarial Machine Learning?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Several reasons for the attacker: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Compromise the DL networks; into medical devices;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Reduce the reliability of these devices;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Alter the diagnosis;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232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CADF-AD66-15C0-B729-6B887588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618-5BF5-E945-FE02-06D5C2FC0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Countermeasures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7ED6-5906-8DE9-A2C9-A8FD11B5E72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499616"/>
            <a:ext cx="6752558" cy="4501689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en-US" sz="28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The countermeasures are related to training the DL network to these kinds of attacks previous the implementation of a biomedical image classification.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This improves the </a:t>
            </a:r>
            <a:r>
              <a:rPr lang="en-US" sz="2800" b="1" dirty="0"/>
              <a:t>robustness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2FD173BD-587F-931D-F05D-30EE7A682A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8048-C74D-731F-C0D7-D26571C9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4A7D4-FED1-BE43-6604-B41061FE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7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B4740A4-A1D9-E9B5-6838-073E13692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GB" sz="4000" b="1" dirty="0"/>
              <a:t>00. AI and Imaging in Healthcare</a:t>
            </a:r>
            <a:endParaRPr lang="en-US" sz="4000" b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A1C40A-BC04-C14E-7867-E3D7B1597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521D96-1220-9A5F-FB15-764C14CD87A4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7359AB-4FC7-AF1F-096F-69BD733B8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4CBDA013-3174-52C6-6265-5838725B18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7DCCB9-AEB6-7AA5-F202-4946F5DED08A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07CE2-0C87-3ABF-6818-85B27F64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1898A-A746-B5E1-21C0-444A8704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779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367" y="1559668"/>
            <a:ext cx="6732237" cy="1524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04. </a:t>
            </a:r>
            <a:r>
              <a:rPr lang="en-US" sz="4400" dirty="0"/>
              <a:t>Applications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Placeholder 6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1E50893B-768F-67CB-C3A8-DEAF47C911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07BC6-21C8-0AF7-78BD-DFF426E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D3E12-0501-E7F3-C2D2-5F4C0F9DF83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5EF90-E13E-9C66-299F-3B761F5F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E35AAC-FF9E-C72E-67B2-DCCEA30F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354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 classifications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91646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AD brain images </a:t>
            </a:r>
            <a:r>
              <a:rPr lang="it-IT" sz="1800" dirty="0" err="1"/>
              <a:t>classification</a:t>
            </a:r>
            <a:r>
              <a:rPr lang="it-IT" sz="1800" dirty="0"/>
              <a:t> in 4 classes;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MRI public dataset;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2 DL models are </a:t>
            </a:r>
            <a:r>
              <a:rPr lang="it-IT" sz="1800" dirty="0" err="1"/>
              <a:t>applied</a:t>
            </a:r>
            <a:r>
              <a:rPr lang="it-IT" sz="1800" dirty="0"/>
              <a:t> for </a:t>
            </a:r>
            <a:r>
              <a:rPr lang="it-IT" sz="1800" dirty="0" err="1"/>
              <a:t>classification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Results.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96% in </a:t>
            </a:r>
            <a:r>
              <a:rPr lang="it-IT" sz="1800" dirty="0" err="1"/>
              <a:t>terms</a:t>
            </a:r>
            <a:r>
              <a:rPr lang="it-IT" sz="1800" dirty="0"/>
              <a:t> of </a:t>
            </a:r>
            <a:r>
              <a:rPr lang="it-IT" sz="1800" dirty="0" err="1"/>
              <a:t>accuracy</a:t>
            </a:r>
            <a:r>
              <a:rPr lang="it-IT" sz="1800" dirty="0"/>
              <a:t>, </a:t>
            </a:r>
            <a:r>
              <a:rPr lang="it-IT" sz="1800" dirty="0" err="1"/>
              <a:t>precision</a:t>
            </a:r>
            <a:r>
              <a:rPr lang="it-IT" sz="1800" dirty="0"/>
              <a:t> and recall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CSP Training Module Name: Presentation Template Created by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D9DBD5D-3F14-0FA4-E9E8-507FE007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920" y="2542359"/>
            <a:ext cx="4922572" cy="1836108"/>
          </a:xfrm>
          <a:prstGeom prst="rect">
            <a:avLst/>
          </a:prstGeom>
        </p:spPr>
      </p:pic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A9D3054E-89A7-B628-4427-887057B2B7F3}"/>
              </a:ext>
            </a:extLst>
          </p:cNvPr>
          <p:cNvSpPr txBox="1"/>
          <p:nvPr/>
        </p:nvSpPr>
        <p:spPr>
          <a:xfrm>
            <a:off x="6886173" y="1735472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Grad</a:t>
            </a:r>
            <a:r>
              <a:rPr lang="it-IT" dirty="0"/>
              <a:t>-CAM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FF6648AF-3B1B-FC10-37C5-17654FD3D821}"/>
              </a:ext>
            </a:extLst>
          </p:cNvPr>
          <p:cNvSpPr txBox="1"/>
          <p:nvPr/>
        </p:nvSpPr>
        <p:spPr>
          <a:xfrm>
            <a:off x="720090" y="5366346"/>
            <a:ext cx="87998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Di Giammarco, Marcello, et al. "Explainable Deep Learning for Alzheimer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Disease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Localisation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 Intelligence and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Informatics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Second International Conference, AII 2022, Reggio Calabria,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September</a:t>
            </a:r>
            <a:r>
              <a:rPr lang="it-IT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1–3, 2022, </a:t>
            </a:r>
            <a:r>
              <a:rPr lang="it-IT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Cham: Springer Nature </a:t>
            </a:r>
            <a:r>
              <a:rPr lang="it-IT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Switzerland</a:t>
            </a:r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2023.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823754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22" y="378340"/>
            <a:ext cx="8935507" cy="949467"/>
          </a:xfrm>
        </p:spPr>
        <p:txBody>
          <a:bodyPr/>
          <a:lstStyle/>
          <a:p>
            <a:r>
              <a:rPr lang="en-US" dirty="0"/>
              <a:t>AD classifications (2)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CSP Training Module Name: Presentation Template Created by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B8C0FC-6E2A-2234-EFF2-82A31844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0" y="1421378"/>
            <a:ext cx="11709170" cy="4015244"/>
          </a:xfrm>
          <a:prstGeom prst="rect">
            <a:avLst/>
          </a:prstGeom>
        </p:spPr>
      </p:pic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874354AF-3A0C-DCC5-2866-C8825F109799}"/>
              </a:ext>
            </a:extLst>
          </p:cNvPr>
          <p:cNvSpPr txBox="1"/>
          <p:nvPr/>
        </p:nvSpPr>
        <p:spPr>
          <a:xfrm>
            <a:off x="659130" y="5736336"/>
            <a:ext cx="87998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3: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Mercaldo, F., Di Giammarco, M., Ravelli, F., Martinelli, F., Santone, A., &amp;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Cesarelli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(2023).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TriAD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 deep ensemble network for Alzheimer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localization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Access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127593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62" y="334349"/>
            <a:ext cx="8935507" cy="949467"/>
          </a:xfrm>
        </p:spPr>
        <p:txBody>
          <a:bodyPr/>
          <a:lstStyle/>
          <a:p>
            <a:r>
              <a:rPr lang="en-US" dirty="0"/>
              <a:t>AD classifications (3)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CSP Training Module Name: Presentation Template Created by PR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9DDBC13-18DF-1CFF-F959-C8D8C9CF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32971"/>
            <a:ext cx="5402809" cy="300370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6CA13C-6D9C-13FC-3984-8190A8DB328C}"/>
              </a:ext>
            </a:extLst>
          </p:cNvPr>
          <p:cNvSpPr txBox="1"/>
          <p:nvPr/>
        </p:nvSpPr>
        <p:spPr>
          <a:xfrm>
            <a:off x="3972560" y="1732318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Results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B6A9D71-776D-ACA2-B5C6-5F570866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77" y="3829954"/>
            <a:ext cx="7049845" cy="23545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255ADD-D1E9-8770-5F11-D6EA971AC44B}"/>
              </a:ext>
            </a:extLst>
          </p:cNvPr>
          <p:cNvSpPr txBox="1"/>
          <p:nvPr/>
        </p:nvSpPr>
        <p:spPr>
          <a:xfrm>
            <a:off x="589280" y="2875280"/>
            <a:ext cx="410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Grad-CAM for the 3 </a:t>
            </a:r>
            <a:r>
              <a:rPr lang="it-IT" sz="2000" b="1" dirty="0" err="1"/>
              <a:t>anatomical</a:t>
            </a:r>
            <a:r>
              <a:rPr lang="it-IT" sz="2000" b="1" dirty="0"/>
              <a:t> </a:t>
            </a:r>
            <a:r>
              <a:rPr lang="it-IT" sz="2000" b="1" dirty="0" err="1"/>
              <a:t>view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908613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Cervical Cancer classifications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91646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Cervical</a:t>
            </a:r>
            <a:r>
              <a:rPr lang="it-IT" sz="1800" dirty="0"/>
              <a:t> </a:t>
            </a:r>
            <a:r>
              <a:rPr lang="it-IT" sz="1800" dirty="0" err="1"/>
              <a:t>cancer</a:t>
            </a:r>
            <a:r>
              <a:rPr lang="it-IT" sz="1800" dirty="0"/>
              <a:t> in 4 classes;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Histological</a:t>
            </a:r>
            <a:r>
              <a:rPr lang="it-IT" sz="1800" dirty="0"/>
              <a:t> images public dataset;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5 DL models are </a:t>
            </a:r>
            <a:r>
              <a:rPr lang="it-IT" sz="1800" dirty="0" err="1"/>
              <a:t>applied</a:t>
            </a:r>
            <a:r>
              <a:rPr lang="it-IT" sz="1800" dirty="0"/>
              <a:t> for </a:t>
            </a:r>
            <a:r>
              <a:rPr lang="it-IT" sz="1800" dirty="0" err="1"/>
              <a:t>classification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Results.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A9D3054E-89A7-B628-4427-887057B2B7F3}"/>
              </a:ext>
            </a:extLst>
          </p:cNvPr>
          <p:cNvSpPr txBox="1"/>
          <p:nvPr/>
        </p:nvSpPr>
        <p:spPr>
          <a:xfrm>
            <a:off x="7841633" y="731000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Grad</a:t>
            </a:r>
            <a:r>
              <a:rPr lang="it-IT" dirty="0"/>
              <a:t>-CAM </a:t>
            </a:r>
            <a:r>
              <a:rPr lang="it-IT" dirty="0" err="1"/>
              <a:t>algorithm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35BCC0-C0F5-F44F-2EAC-336C9F0A5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97" y="3246482"/>
            <a:ext cx="6354165" cy="21096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A19FD0-0004-CA89-ED0D-F974B9DD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923" y="1087518"/>
            <a:ext cx="3863662" cy="1828800"/>
          </a:xfrm>
          <a:prstGeom prst="rect">
            <a:avLst/>
          </a:prstGeom>
        </p:spPr>
      </p:pic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89AD9F25-2CB6-8295-EBD2-B3FF2DD4BB34}"/>
              </a:ext>
            </a:extLst>
          </p:cNvPr>
          <p:cNvSpPr txBox="1"/>
          <p:nvPr/>
        </p:nvSpPr>
        <p:spPr>
          <a:xfrm>
            <a:off x="7841633" y="3092593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/>
              <a:t>Score-CAM </a:t>
            </a:r>
            <a:r>
              <a:rPr lang="it-IT" dirty="0" err="1"/>
              <a:t>algorithm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0827423-C107-8161-2B5D-DBB0B462D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23" y="3429000"/>
            <a:ext cx="3863662" cy="1828800"/>
          </a:xfrm>
          <a:prstGeom prst="rect">
            <a:avLst/>
          </a:prstGeom>
        </p:spPr>
      </p:pic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EA2BB9B-301A-4E24-E4D6-AAFDF2E5C4EB}"/>
              </a:ext>
            </a:extLst>
          </p:cNvPr>
          <p:cNvSpPr txBox="1"/>
          <p:nvPr/>
        </p:nvSpPr>
        <p:spPr>
          <a:xfrm>
            <a:off x="796322" y="5596725"/>
            <a:ext cx="7886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i="1" dirty="0">
                <a:solidFill>
                  <a:schemeClr val="tx1"/>
                </a:solidFill>
                <a:latin typeface="+mn-lt"/>
              </a:rPr>
              <a:t>4:In </a:t>
            </a:r>
            <a:r>
              <a:rPr lang="it-IT" sz="1100" i="1" dirty="0" err="1">
                <a:solidFill>
                  <a:schemeClr val="tx1"/>
                </a:solidFill>
                <a:latin typeface="+mn-lt"/>
              </a:rPr>
              <a:t>publication</a:t>
            </a:r>
            <a:r>
              <a:rPr lang="it-IT" sz="1100" i="1" dirty="0">
                <a:solidFill>
                  <a:schemeClr val="tx1"/>
                </a:solidFill>
                <a:latin typeface="+mn-lt"/>
              </a:rPr>
              <a:t> on Applied Intelligence and </a:t>
            </a:r>
            <a:r>
              <a:rPr lang="it-IT" sz="1100" i="1" dirty="0" err="1">
                <a:solidFill>
                  <a:schemeClr val="tx1"/>
                </a:solidFill>
                <a:latin typeface="+mn-lt"/>
              </a:rPr>
              <a:t>Informatics</a:t>
            </a:r>
            <a:r>
              <a:rPr lang="it-IT" sz="1100" i="1" dirty="0">
                <a:solidFill>
                  <a:schemeClr val="tx1"/>
                </a:solidFill>
                <a:latin typeface="+mn-lt"/>
              </a:rPr>
              <a:t> (AII 2023) International Conference, Best Papers Awards (</a:t>
            </a:r>
            <a:r>
              <a:rPr lang="it-IT" sz="1100" i="1" dirty="0" err="1">
                <a:solidFill>
                  <a:schemeClr val="tx1"/>
                </a:solidFill>
                <a:latin typeface="+mn-lt"/>
              </a:rPr>
              <a:t>Category</a:t>
            </a:r>
            <a:r>
              <a:rPr lang="it-IT" sz="1100" i="1" dirty="0">
                <a:solidFill>
                  <a:schemeClr val="tx1"/>
                </a:solidFill>
                <a:latin typeface="+mn-lt"/>
              </a:rPr>
              <a:t>: Application in Healthcare)</a:t>
            </a:r>
          </a:p>
          <a:p>
            <a:endParaRPr lang="it-IT" sz="11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675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Covid-19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53038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Cough</a:t>
            </a:r>
            <a:r>
              <a:rPr lang="it-IT" sz="1800" dirty="0"/>
              <a:t> </a:t>
            </a:r>
            <a:r>
              <a:rPr lang="it-IT" sz="1800" dirty="0" err="1"/>
              <a:t>Reconding</a:t>
            </a:r>
            <a:endParaRPr lang="it-IT" sz="1800" dirty="0"/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>
                <a:sym typeface="Wingdings" panose="05000000000000000000" pitchFamily="2" charset="2"/>
              </a:rPr>
              <a:t>Transformation</a:t>
            </a:r>
            <a:r>
              <a:rPr lang="it-IT" sz="1800" dirty="0">
                <a:sym typeface="Wingdings" panose="05000000000000000000" pitchFamily="2" charset="2"/>
              </a:rPr>
              <a:t> of audio file </a:t>
            </a:r>
            <a:r>
              <a:rPr lang="it-IT" sz="1800" dirty="0" err="1">
                <a:sym typeface="Wingdings" panose="05000000000000000000" pitchFamily="2" charset="2"/>
              </a:rPr>
              <a:t>into</a:t>
            </a:r>
            <a:r>
              <a:rPr lang="it-IT" sz="1800" dirty="0">
                <a:sym typeface="Wingdings" panose="05000000000000000000" pitchFamily="2" charset="2"/>
              </a:rPr>
              <a:t> images (</a:t>
            </a:r>
            <a:r>
              <a:rPr lang="it-IT" sz="1800" dirty="0" err="1">
                <a:sym typeface="Wingdings" panose="05000000000000000000" pitchFamily="2" charset="2"/>
              </a:rPr>
              <a:t>Spectrogram</a:t>
            </a:r>
            <a:r>
              <a:rPr lang="it-IT" sz="1800" dirty="0">
                <a:sym typeface="Wingdings" panose="05000000000000000000" pitchFamily="2" charset="2"/>
              </a:rPr>
              <a:t>)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1</a:t>
            </a:r>
            <a:r>
              <a:rPr lang="it-IT" sz="1800" dirty="0"/>
              <a:t> DL model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trained</a:t>
            </a:r>
            <a:r>
              <a:rPr lang="it-IT" sz="1800" dirty="0"/>
              <a:t> and </a:t>
            </a:r>
            <a:r>
              <a:rPr lang="it-IT" sz="1800" dirty="0" err="1"/>
              <a:t>tested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A9D3054E-89A7-B628-4427-887057B2B7F3}"/>
              </a:ext>
            </a:extLst>
          </p:cNvPr>
          <p:cNvSpPr txBox="1"/>
          <p:nvPr/>
        </p:nvSpPr>
        <p:spPr>
          <a:xfrm>
            <a:off x="876010" y="3532318"/>
            <a:ext cx="327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dirty="0" err="1"/>
              <a:t>Grad</a:t>
            </a:r>
            <a:r>
              <a:rPr lang="it-IT" dirty="0"/>
              <a:t>-CAM </a:t>
            </a:r>
            <a:r>
              <a:rPr lang="it-IT" dirty="0" err="1"/>
              <a:t>algorithm</a:t>
            </a:r>
            <a:endParaRPr lang="it-IT" dirty="0"/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EA2BB9B-301A-4E24-E4D6-AAFDF2E5C4EB}"/>
              </a:ext>
            </a:extLst>
          </p:cNvPr>
          <p:cNvSpPr txBox="1"/>
          <p:nvPr/>
        </p:nvSpPr>
        <p:spPr>
          <a:xfrm>
            <a:off x="796322" y="5517602"/>
            <a:ext cx="9729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i="1" dirty="0">
                <a:solidFill>
                  <a:schemeClr val="tx1"/>
                </a:solidFill>
                <a:latin typeface="+mn-lt"/>
              </a:rPr>
              <a:t>5: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Cesarelli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Di Giammarco, M.,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Iadarola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Martinelli, F., Mercaldo, F., Santone, A., &amp;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Tavone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(2022, </a:t>
            </a:r>
            <a:r>
              <a:rPr lang="it-IT" sz="1000" b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December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COVID-19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Detection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from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Cough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Recording by 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means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Explainable Deep Learning. I</a:t>
            </a:r>
            <a:r>
              <a:rPr lang="it-IT" sz="1000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 2022 21st IEEE International Conference on Machine Learning and Applications (ICMLA) (pp. 1702-1707). IEEE.</a:t>
            </a:r>
            <a:endParaRPr lang="it-IT" sz="1000" dirty="0">
              <a:solidFill>
                <a:schemeClr val="tx1"/>
              </a:solidFill>
              <a:latin typeface="+mn-lt"/>
            </a:endParaRPr>
          </a:p>
          <a:p>
            <a:endParaRPr lang="it-IT" sz="1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3EFE898-1F5E-4811-E3A7-5460FE305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10" y="4163740"/>
            <a:ext cx="8005792" cy="11808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276CB3-5D91-FCA0-DB0F-DE57E09E4404}"/>
              </a:ext>
            </a:extLst>
          </p:cNvPr>
          <p:cNvSpPr txBox="1"/>
          <p:nvPr/>
        </p:nvSpPr>
        <p:spPr>
          <a:xfrm>
            <a:off x="7223760" y="690584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1800" dirty="0"/>
              <a:t>Results. 83%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49A6A0D-CC12-D3F2-47D1-339D1078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215" y="962817"/>
            <a:ext cx="3813463" cy="30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85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Diabetic Retinopathy Application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53038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Retinal Images 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2 </a:t>
            </a:r>
            <a:r>
              <a:rPr lang="it-IT" sz="1800" dirty="0" err="1">
                <a:sym typeface="Wingdings" panose="05000000000000000000" pitchFamily="2" charset="2"/>
              </a:rPr>
              <a:t>classification</a:t>
            </a:r>
            <a:r>
              <a:rPr lang="it-IT" sz="1800" dirty="0">
                <a:sym typeface="Wingdings" panose="05000000000000000000" pitchFamily="2" charset="2"/>
              </a:rPr>
              <a:t>: </a:t>
            </a:r>
            <a:r>
              <a:rPr lang="it-IT" sz="1800" dirty="0" err="1">
                <a:sym typeface="Wingdings" panose="05000000000000000000" pitchFamily="2" charset="2"/>
              </a:rPr>
              <a:t>healthy</a:t>
            </a:r>
            <a:r>
              <a:rPr lang="it-IT" sz="1800" dirty="0">
                <a:sym typeface="Wingdings" panose="05000000000000000000" pitchFamily="2" charset="2"/>
              </a:rPr>
              <a:t> and </a:t>
            </a:r>
            <a:r>
              <a:rPr lang="it-IT" sz="1800" dirty="0" err="1">
                <a:sym typeface="Wingdings" panose="05000000000000000000" pitchFamily="2" charset="2"/>
              </a:rPr>
              <a:t>disease</a:t>
            </a:r>
            <a:r>
              <a:rPr lang="it-IT" sz="1800" dirty="0">
                <a:sym typeface="Wingdings" panose="05000000000000000000" pitchFamily="2" charset="2"/>
              </a:rPr>
              <a:t> </a:t>
            </a:r>
            <a:r>
              <a:rPr lang="it-IT" sz="1800" dirty="0" err="1">
                <a:sym typeface="Wingdings" panose="05000000000000000000" pitchFamily="2" charset="2"/>
              </a:rPr>
              <a:t>patients</a:t>
            </a:r>
            <a:r>
              <a:rPr lang="it-IT" sz="1800" dirty="0">
                <a:sym typeface="Wingdings" panose="05000000000000000000" pitchFamily="2" charset="2"/>
              </a:rPr>
              <a:t> &amp; non-proliferative DR and proliferative DR </a:t>
            </a:r>
            <a:r>
              <a:rPr lang="it-IT" sz="1800" dirty="0" err="1">
                <a:sym typeface="Wingdings" panose="05000000000000000000" pitchFamily="2" charset="2"/>
              </a:rPr>
              <a:t>patients</a:t>
            </a:r>
            <a:endParaRPr lang="it-IT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4</a:t>
            </a:r>
            <a:r>
              <a:rPr lang="it-IT" sz="1800" dirty="0"/>
              <a:t> DL models are </a:t>
            </a:r>
            <a:r>
              <a:rPr lang="it-IT" sz="1800" dirty="0" err="1"/>
              <a:t>applied</a:t>
            </a:r>
            <a:r>
              <a:rPr lang="it-IT" sz="1800" dirty="0"/>
              <a:t> for the </a:t>
            </a:r>
            <a:r>
              <a:rPr lang="it-IT" sz="1800" dirty="0" err="1"/>
              <a:t>both</a:t>
            </a:r>
            <a:r>
              <a:rPr lang="it-IT" sz="1800" dirty="0"/>
              <a:t> </a:t>
            </a:r>
            <a:r>
              <a:rPr lang="it-IT" sz="1800" dirty="0" err="1"/>
              <a:t>classifications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                                                                                     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EA2BB9B-301A-4E24-E4D6-AAFDF2E5C4EB}"/>
              </a:ext>
            </a:extLst>
          </p:cNvPr>
          <p:cNvSpPr txBox="1"/>
          <p:nvPr/>
        </p:nvSpPr>
        <p:spPr>
          <a:xfrm>
            <a:off x="796322" y="5517602"/>
            <a:ext cx="97294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it-IT" sz="1100" i="1" dirty="0">
                <a:solidFill>
                  <a:schemeClr val="tx1"/>
                </a:solidFill>
                <a:latin typeface="+mn-lt"/>
              </a:rPr>
              <a:t>6: 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Mercaldo, F., Di Giammarco, M., Apicella, A., Di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Iadarola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Cesarelli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Martinelli, F., &amp; Santone, A. (2023).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Diabetic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retinopathy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detection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diagnosis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means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robust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explainable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convolutional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neural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networks. </a:t>
            </a:r>
            <a:r>
              <a:rPr lang="it-I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Neural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Computing and Applications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(23), 17429-17441.</a:t>
            </a:r>
            <a:endParaRPr lang="it-IT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276CB3-5D91-FCA0-DB0F-DE57E09E4404}"/>
              </a:ext>
            </a:extLst>
          </p:cNvPr>
          <p:cNvSpPr txBox="1"/>
          <p:nvPr/>
        </p:nvSpPr>
        <p:spPr>
          <a:xfrm>
            <a:off x="680720" y="3351375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1800" dirty="0"/>
              <a:t>Results.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FCDCA21-39A3-941F-E8E8-29A7E36C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64" y="3648646"/>
            <a:ext cx="3596952" cy="16003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1346B2D-1270-77C2-4C33-350DB58D3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988" y="3720707"/>
            <a:ext cx="3604572" cy="15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14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265500"/>
            <a:ext cx="8935507" cy="949467"/>
          </a:xfrm>
        </p:spPr>
        <p:txBody>
          <a:bodyPr/>
          <a:lstStyle/>
          <a:p>
            <a:r>
              <a:rPr lang="en-US" dirty="0"/>
              <a:t>Diabetic Retinopathy Application (2)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1" name="Immagine 10" descr="Immagine che contiene cerchio, Policromia, schermata&#10;&#10;Descrizione generata automaticamente">
            <a:extLst>
              <a:ext uri="{FF2B5EF4-FFF2-40B4-BE49-F238E27FC236}">
                <a16:creationId xmlns:a16="http://schemas.microsoft.com/office/drawing/2014/main" id="{CD58A3BE-BE4F-8E11-F4B4-9CCE1434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1" y="3721006"/>
            <a:ext cx="5949477" cy="1978201"/>
          </a:xfrm>
          <a:prstGeom prst="rect">
            <a:avLst/>
          </a:prstGeom>
        </p:spPr>
      </p:pic>
      <p:pic>
        <p:nvPicPr>
          <p:cNvPr id="14" name="Immagine 13" descr="Immagine che contiene cerchio, moneta&#10;&#10;Descrizione generata automaticamente">
            <a:extLst>
              <a:ext uri="{FF2B5EF4-FFF2-40B4-BE49-F238E27FC236}">
                <a16:creationId xmlns:a16="http://schemas.microsoft.com/office/drawing/2014/main" id="{DD18F908-9F98-1AEF-97BB-1F25BD18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73" y="1342167"/>
            <a:ext cx="5941645" cy="19706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937B0A-294A-69FE-BB9E-EE5A9448C2F8}"/>
              </a:ext>
            </a:extLst>
          </p:cNvPr>
          <p:cNvSpPr txBox="1"/>
          <p:nvPr/>
        </p:nvSpPr>
        <p:spPr>
          <a:xfrm>
            <a:off x="7569200" y="1666240"/>
            <a:ext cx="38172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Not </a:t>
            </a:r>
            <a:r>
              <a:rPr lang="it-IT" dirty="0" err="1"/>
              <a:t>all</a:t>
            </a:r>
            <a:r>
              <a:rPr lang="it-IT" dirty="0"/>
              <a:t> DL models </a:t>
            </a:r>
            <a:r>
              <a:rPr lang="it-IT" dirty="0" err="1"/>
              <a:t>active</a:t>
            </a:r>
            <a:r>
              <a:rPr lang="it-IT" dirty="0"/>
              <a:t> the CAM </a:t>
            </a:r>
            <a:r>
              <a:rPr lang="it-IT" dirty="0" err="1"/>
              <a:t>algorithms</a:t>
            </a:r>
            <a:r>
              <a:rPr lang="it-IT" dirty="0"/>
              <a:t>,  so the </a:t>
            </a:r>
            <a:r>
              <a:rPr lang="it-IT" dirty="0" err="1"/>
              <a:t>model’s</a:t>
            </a:r>
            <a:r>
              <a:rPr lang="it-IT" dirty="0"/>
              <a:t> </a:t>
            </a:r>
            <a:r>
              <a:rPr lang="it-IT" dirty="0" err="1"/>
              <a:t>choice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crucial</a:t>
            </a:r>
            <a:r>
              <a:rPr lang="it-IT"/>
              <a:t> point.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to be </a:t>
            </a:r>
            <a:r>
              <a:rPr lang="it-IT" dirty="0" err="1"/>
              <a:t>considered</a:t>
            </a:r>
            <a:r>
              <a:rPr lang="it-IT" dirty="0"/>
              <a:t> are quantitative </a:t>
            </a:r>
            <a:r>
              <a:rPr lang="it-IT" dirty="0" err="1"/>
              <a:t>results</a:t>
            </a:r>
            <a:r>
              <a:rPr lang="it-IT" dirty="0"/>
              <a:t>,  </a:t>
            </a:r>
            <a:r>
              <a:rPr lang="it-IT" dirty="0" err="1"/>
              <a:t>heatmpas</a:t>
            </a:r>
            <a:r>
              <a:rPr lang="it-IT" dirty="0"/>
              <a:t> </a:t>
            </a:r>
            <a:r>
              <a:rPr lang="it-IT" dirty="0" err="1"/>
              <a:t>evaluation</a:t>
            </a:r>
            <a:r>
              <a:rPr lang="it-IT" dirty="0"/>
              <a:t>, </a:t>
            </a:r>
            <a:r>
              <a:rPr lang="it-IT" dirty="0" err="1"/>
              <a:t>parameters</a:t>
            </a:r>
            <a:r>
              <a:rPr lang="it-IT" dirty="0"/>
              <a:t> setting, </a:t>
            </a:r>
            <a:r>
              <a:rPr lang="it-IT" dirty="0" err="1"/>
              <a:t>validated</a:t>
            </a:r>
            <a:r>
              <a:rPr lang="it-IT" dirty="0"/>
              <a:t> datasets, etc..</a:t>
            </a:r>
          </a:p>
        </p:txBody>
      </p:sp>
    </p:spTree>
    <p:extLst>
      <p:ext uri="{BB962C8B-B14F-4D97-AF65-F5344CB8AC3E}">
        <p14:creationId xmlns:p14="http://schemas.microsoft.com/office/powerpoint/2010/main" val="2795914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Applications in Adversarial contest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513840" y="1524000"/>
            <a:ext cx="8091646" cy="4501689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GAN (Generative Adversarial </a:t>
            </a:r>
            <a:r>
              <a:rPr lang="it-IT" sz="1800" dirty="0" err="1"/>
              <a:t>Algorithm</a:t>
            </a:r>
            <a:r>
              <a:rPr lang="it-IT" sz="1800" dirty="0"/>
              <a:t>) </a:t>
            </a:r>
            <a:r>
              <a:rPr lang="it-IT" sz="1800" dirty="0" err="1"/>
              <a:t>application</a:t>
            </a:r>
            <a:r>
              <a:rPr lang="it-IT" sz="1800" dirty="0"/>
              <a:t> on </a:t>
            </a:r>
            <a:r>
              <a:rPr lang="it-IT" sz="1800" dirty="0" err="1"/>
              <a:t>retinal</a:t>
            </a:r>
            <a:r>
              <a:rPr lang="it-IT" sz="1800" dirty="0"/>
              <a:t> images: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 err="1"/>
              <a:t>Binary</a:t>
            </a:r>
            <a:r>
              <a:rPr lang="it-IT" sz="1800" dirty="0"/>
              <a:t> </a:t>
            </a:r>
            <a:r>
              <a:rPr lang="it-IT" sz="1800" dirty="0" err="1"/>
              <a:t>classification</a:t>
            </a:r>
            <a:r>
              <a:rPr lang="it-IT" sz="1800" dirty="0"/>
              <a:t>: </a:t>
            </a:r>
            <a:r>
              <a:rPr lang="it-IT" sz="1800" dirty="0" err="1"/>
              <a:t>original</a:t>
            </a:r>
            <a:r>
              <a:rPr lang="it-IT" sz="1800" dirty="0"/>
              <a:t> and GAN images;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7 networks </a:t>
            </a:r>
            <a:r>
              <a:rPr lang="it-IT" sz="1800" dirty="0" err="1"/>
              <a:t>trained</a:t>
            </a:r>
            <a:r>
              <a:rPr lang="it-IT" sz="1800" dirty="0"/>
              <a:t> and </a:t>
            </a:r>
            <a:r>
              <a:rPr lang="it-IT" sz="1800" dirty="0" err="1"/>
              <a:t>tested</a:t>
            </a:r>
            <a:r>
              <a:rPr lang="it-IT" sz="1800" dirty="0"/>
              <a:t>;</a:t>
            </a:r>
          </a:p>
          <a:p>
            <a:pPr marL="0" indent="0">
              <a:buNone/>
            </a:pPr>
            <a:r>
              <a:rPr lang="it-IT" sz="1800" dirty="0">
                <a:sym typeface="Wingdings" panose="05000000000000000000" pitchFamily="2" charset="2"/>
              </a:rPr>
              <a:t> </a:t>
            </a:r>
            <a:r>
              <a:rPr lang="it-IT" sz="1800" dirty="0"/>
              <a:t>3 </a:t>
            </a:r>
            <a:r>
              <a:rPr lang="it-IT" sz="1800" dirty="0" err="1"/>
              <a:t>dimensions</a:t>
            </a:r>
            <a:r>
              <a:rPr lang="it-IT" sz="1800" dirty="0"/>
              <a:t> of the images in </a:t>
            </a:r>
            <a:r>
              <a:rPr lang="it-IT" sz="1800" dirty="0" err="1"/>
              <a:t>terms</a:t>
            </a:r>
            <a:r>
              <a:rPr lang="it-IT" sz="1800" dirty="0"/>
              <a:t> of pixels (28x28, 64x64, 128x128)</a:t>
            </a:r>
          </a:p>
          <a:p>
            <a:endParaRPr lang="it-IT" sz="1800" dirty="0"/>
          </a:p>
          <a:p>
            <a:r>
              <a:rPr lang="it-IT" sz="1800" dirty="0"/>
              <a:t>                Original images                                                 GAN images </a:t>
            </a:r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Immagine 7" descr="Immagine che contiene sfera, astronomia&#10;&#10;Descrizione generata automaticamente">
            <a:extLst>
              <a:ext uri="{FF2B5EF4-FFF2-40B4-BE49-F238E27FC236}">
                <a16:creationId xmlns:a16="http://schemas.microsoft.com/office/drawing/2014/main" id="{994F78F7-C6F8-2C53-23DA-F1ECE7E5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71" y="4495800"/>
            <a:ext cx="1021080" cy="1021080"/>
          </a:xfrm>
          <a:prstGeom prst="rect">
            <a:avLst/>
          </a:prstGeom>
        </p:spPr>
      </p:pic>
      <p:pic>
        <p:nvPicPr>
          <p:cNvPr id="10" name="Immagine 9" descr="Immagine che contiene sfera, Oggetto astronomico, natura, luna&#10;&#10;Descrizione generata automaticamente">
            <a:extLst>
              <a:ext uri="{FF2B5EF4-FFF2-40B4-BE49-F238E27FC236}">
                <a16:creationId xmlns:a16="http://schemas.microsoft.com/office/drawing/2014/main" id="{71B45C8A-49F1-EA4F-CB8A-341DE712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67" y="4511040"/>
            <a:ext cx="1021080" cy="1021080"/>
          </a:xfrm>
          <a:prstGeom prst="rect">
            <a:avLst/>
          </a:prstGeom>
        </p:spPr>
      </p:pic>
      <p:pic>
        <p:nvPicPr>
          <p:cNvPr id="12" name="Immagine 11" descr="Immagine che contiene luna&#10;&#10;Descrizione generata automaticamente">
            <a:extLst>
              <a:ext uri="{FF2B5EF4-FFF2-40B4-BE49-F238E27FC236}">
                <a16:creationId xmlns:a16="http://schemas.microsoft.com/office/drawing/2014/main" id="{CD54BDB2-8A33-AA44-9517-0861FEF8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36" y="4495800"/>
            <a:ext cx="1021080" cy="1021080"/>
          </a:xfrm>
          <a:prstGeom prst="rect">
            <a:avLst/>
          </a:prstGeom>
        </p:spPr>
      </p:pic>
      <p:pic>
        <p:nvPicPr>
          <p:cNvPr id="14" name="Immagine 13" descr="Immagine che contiene sfera, cerchio, luna, natura&#10;&#10;Descrizione generata automaticamente">
            <a:extLst>
              <a:ext uri="{FF2B5EF4-FFF2-40B4-BE49-F238E27FC236}">
                <a16:creationId xmlns:a16="http://schemas.microsoft.com/office/drawing/2014/main" id="{5C11BC5A-966A-7708-7391-ED8A0D785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365" y="4495800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9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Applications in Adversarial contest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554480"/>
            <a:ext cx="8091646" cy="4501689"/>
          </a:xfrm>
        </p:spPr>
        <p:txBody>
          <a:bodyPr/>
          <a:lstStyle/>
          <a:p>
            <a:endParaRPr lang="it-IT" sz="1800" dirty="0"/>
          </a:p>
          <a:p>
            <a:r>
              <a:rPr lang="it-IT" sz="1800" dirty="0"/>
              <a:t>Results.</a:t>
            </a:r>
          </a:p>
          <a:p>
            <a:pPr marL="0" indent="0">
              <a:buNone/>
            </a:pPr>
            <a:endParaRPr lang="it-IT" sz="18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545DF2-48A3-3DB5-B0AB-F7FA18F6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61" y="2605440"/>
            <a:ext cx="8755848" cy="20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7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Imaging in Healthcare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 descr="What is a CT scan? What the test detects and how it works">
            <a:extLst>
              <a:ext uri="{FF2B5EF4-FFF2-40B4-BE49-F238E27FC236}">
                <a16:creationId xmlns:a16="http://schemas.microsoft.com/office/drawing/2014/main" id="{EB91BEEF-4972-D481-A58B-2FCF6C854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5" y="3098090"/>
            <a:ext cx="391885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diphany | How to read an MRI or CT scan">
            <a:extLst>
              <a:ext uri="{FF2B5EF4-FFF2-40B4-BE49-F238E27FC236}">
                <a16:creationId xmlns:a16="http://schemas.microsoft.com/office/drawing/2014/main" id="{0D986DE7-E799-BB62-86AA-102E544E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4" y="2910443"/>
            <a:ext cx="3768466" cy="2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0714ACE-EB4D-AC05-4E13-7E41E3E18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202" y="2493570"/>
            <a:ext cx="2361829" cy="26619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536038-EDCB-8E93-8696-F7E717DEC534}"/>
              </a:ext>
            </a:extLst>
          </p:cNvPr>
          <p:cNvSpPr txBox="1"/>
          <p:nvPr/>
        </p:nvSpPr>
        <p:spPr>
          <a:xfrm>
            <a:off x="386080" y="1615440"/>
            <a:ext cx="1113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Computer </a:t>
            </a:r>
            <a:r>
              <a:rPr lang="it-IT" dirty="0" err="1"/>
              <a:t>Tomography</a:t>
            </a:r>
            <a:r>
              <a:rPr lang="it-IT" dirty="0"/>
              <a:t> (CT)              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Resonance</a:t>
            </a:r>
            <a:r>
              <a:rPr lang="it-IT" dirty="0"/>
              <a:t> Imaging (MRI)                </a:t>
            </a:r>
            <a:r>
              <a:rPr lang="it-IT" dirty="0" err="1"/>
              <a:t>Biopsy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9175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367" y="1559668"/>
            <a:ext cx="6732237" cy="1524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05. </a:t>
            </a:r>
            <a:r>
              <a:rPr lang="en-US" sz="4400" dirty="0"/>
              <a:t>Conclusion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Placeholder 6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1E50893B-768F-67CB-C3A8-DEAF47C911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07BC6-21C8-0AF7-78BD-DFF426E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D3E12-0501-E7F3-C2D2-5F4C0F9DF83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5EF90-E13E-9C66-299F-3B761F5F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E35AAC-FF9E-C72E-67B2-DCCEA30F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540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0DB6-AAA3-C5AD-F7C4-67DB3EDA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7441-29E4-A710-86CF-B98324586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 and future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F67D-B5B0-2196-BB37-198D475118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358287"/>
            <a:ext cx="6637071" cy="4501689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In conclusion, we investigate the Explainable AI and Adversarial Machine Learning into the biomedical imaging environment.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/>
              <a:t>Future activities:</a:t>
            </a:r>
          </a:p>
          <a:p>
            <a:endParaRPr lang="en-US" sz="2000" b="1" dirty="0"/>
          </a:p>
          <a:p>
            <a:r>
              <a:rPr lang="en-US" sz="2000" dirty="0"/>
              <a:t>We demonstrate that the application on these two aspects can truly improve the security in this field.</a:t>
            </a:r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12FB4E58-870C-F041-8BB7-C7E9213456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B5F1-4665-A706-37AD-AD6CA0853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E68B5-D2C1-5FF9-578A-CD1A8DCE4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52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21" y="614788"/>
            <a:ext cx="6732237" cy="685692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Placeholder 6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1E50893B-768F-67CB-C3A8-DEAF47C911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8261" r="18261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07BC6-21C8-0AF7-78BD-DFF426E9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CSP Training Module Name: Presentation Template Created by PR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D3E12-0501-E7F3-C2D2-5F4C0F9DF838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25EF90-E13E-9C66-299F-3B761F5F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E35AAC-FF9E-C72E-67B2-DCCEA30F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BD51D6-5B90-DDA0-92DB-57580265DA15}"/>
              </a:ext>
            </a:extLst>
          </p:cNvPr>
          <p:cNvSpPr txBox="1"/>
          <p:nvPr/>
        </p:nvSpPr>
        <p:spPr>
          <a:xfrm>
            <a:off x="584090" y="762018"/>
            <a:ext cx="6096000" cy="4514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n-US" altLang="en-US" dirty="0">
                <a:latin typeface="Montserrat"/>
                <a:ea typeface="Montserrat"/>
                <a:cs typeface="Montserrat"/>
                <a:sym typeface="Montserrat"/>
              </a:rPr>
              <a:t>resentation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1800" dirty="0"/>
              <a:t>Cyber security in healthcare Imaging: Explainable AI and Adversarial Machine Learning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altLang="en-US" b="1" dirty="0" err="1">
                <a:sym typeface="Montserrat"/>
              </a:rPr>
              <a:t>CybersecPro</a:t>
            </a:r>
            <a:r>
              <a:rPr lang="en-US" altLang="en-US" b="1" dirty="0">
                <a:sym typeface="Montserrat"/>
              </a:rPr>
              <a:t> training  </a:t>
            </a:r>
            <a:r>
              <a:rPr lang="en-US" dirty="0">
                <a:sym typeface="Montserrat"/>
              </a:rPr>
              <a:t>- CSP007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Presented by: </a:t>
            </a:r>
            <a:r>
              <a:rPr lang="en-US" altLang="en-US" b="1" dirty="0">
                <a:latin typeface="Montserrat"/>
                <a:ea typeface="Montserrat"/>
                <a:cs typeface="Montserrat"/>
                <a:sym typeface="Montserrat"/>
              </a:rPr>
              <a:t>Marcello Di Giammarco</a:t>
            </a: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Research fellow at Institute of Informatics and Telematics (IIT), CNR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PhD Student in Information Engineering at University of Pisa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E-mail: </a:t>
            </a:r>
            <a:r>
              <a:rPr lang="en-US" altLang="en-US" b="1" dirty="0"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marcello.digiammarco</a:t>
            </a:r>
            <a:r>
              <a:rPr lang="en-US" b="1" dirty="0"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@iit.cnr.it</a:t>
            </a: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&amp;</a:t>
            </a: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b="1" u="sng" dirty="0">
                <a:latin typeface="Montserrat"/>
                <a:ea typeface="Montserrat"/>
                <a:cs typeface="Montserrat"/>
                <a:sym typeface="Montserrat"/>
              </a:rPr>
              <a:t>marcello.digiammarco@phd.unipi.it</a:t>
            </a:r>
          </a:p>
        </p:txBody>
      </p:sp>
    </p:spTree>
    <p:extLst>
      <p:ext uri="{BB962C8B-B14F-4D97-AF65-F5344CB8AC3E}">
        <p14:creationId xmlns:p14="http://schemas.microsoft.com/office/powerpoint/2010/main" val="150046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Artificial Intelligence (AI)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CE8CAB-E72A-0855-53DA-31C9246765E3}"/>
              </a:ext>
            </a:extLst>
          </p:cNvPr>
          <p:cNvSpPr txBox="1"/>
          <p:nvPr/>
        </p:nvSpPr>
        <p:spPr>
          <a:xfrm>
            <a:off x="746803" y="1981200"/>
            <a:ext cx="57263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Definition</a:t>
            </a:r>
            <a:r>
              <a:rPr lang="it-IT" dirty="0"/>
              <a:t>: </a:t>
            </a:r>
            <a:r>
              <a:rPr lang="en-US" b="0" i="0" dirty="0">
                <a:effectLst/>
              </a:rPr>
              <a:t>the theory and development of computer systems able to perform tasks normally requiring human intelligence.</a:t>
            </a:r>
          </a:p>
          <a:p>
            <a:endParaRPr lang="en-US" dirty="0"/>
          </a:p>
          <a:p>
            <a:r>
              <a:rPr lang="en-US" b="1" i="0" dirty="0">
                <a:effectLst/>
              </a:rPr>
              <a:t>Applications</a:t>
            </a:r>
            <a:r>
              <a:rPr lang="en-US" b="0" i="0" dirty="0">
                <a:effectLst/>
              </a:rPr>
              <a:t>: visual perception, speech recognition, decision-making, translation between languages and classifications.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17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AI/ML/DL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AutoShape 2" descr="Differences Between AI, ML, and DL">
            <a:extLst>
              <a:ext uri="{FF2B5EF4-FFF2-40B4-BE49-F238E27FC236}">
                <a16:creationId xmlns:a16="http://schemas.microsoft.com/office/drawing/2014/main" id="{CE3A6D71-C402-6339-494C-2814C4F741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2960" y="3276600"/>
            <a:ext cx="1615440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Differences Between AI, ML, and DL">
            <a:extLst>
              <a:ext uri="{FF2B5EF4-FFF2-40B4-BE49-F238E27FC236}">
                <a16:creationId xmlns:a16="http://schemas.microsoft.com/office/drawing/2014/main" id="{2CBC4BE0-FD6E-B929-774A-A9BCEFE05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Understanding The Difference Between AI, ML, And DL: Using An Incredibly  Simple Example — Advancing Analytics">
            <a:extLst>
              <a:ext uri="{FF2B5EF4-FFF2-40B4-BE49-F238E27FC236}">
                <a16:creationId xmlns:a16="http://schemas.microsoft.com/office/drawing/2014/main" id="{F9BD14D8-446D-0AB6-0CA6-40827FAE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79" y="1566287"/>
            <a:ext cx="4500612" cy="45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31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AI and Imaging in </a:t>
            </a:r>
            <a:r>
              <a:rPr lang="en-GB" dirty="0" err="1"/>
              <a:t>Heathcare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CE8CAB-E72A-0855-53DA-31C9246765E3}"/>
              </a:ext>
            </a:extLst>
          </p:cNvPr>
          <p:cNvSpPr txBox="1"/>
          <p:nvPr/>
        </p:nvSpPr>
        <p:spPr>
          <a:xfrm>
            <a:off x="440527" y="1767107"/>
            <a:ext cx="7106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Through</a:t>
            </a:r>
            <a:r>
              <a:rPr lang="it-IT" sz="2000" dirty="0"/>
              <a:t> AI, and in </a:t>
            </a:r>
            <a:r>
              <a:rPr lang="it-IT" sz="2000" dirty="0" err="1"/>
              <a:t>deeper</a:t>
            </a:r>
            <a:r>
              <a:rPr lang="it-IT" sz="2000" dirty="0"/>
              <a:t> </a:t>
            </a:r>
            <a:r>
              <a:rPr lang="it-IT" sz="2000" dirty="0" err="1"/>
              <a:t>details</a:t>
            </a:r>
            <a:r>
              <a:rPr lang="it-IT" sz="2000" dirty="0"/>
              <a:t> with DL,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to </a:t>
            </a:r>
            <a:r>
              <a:rPr lang="it-IT" sz="2000" dirty="0" err="1"/>
              <a:t>classify</a:t>
            </a:r>
            <a:r>
              <a:rPr lang="it-IT" sz="2000" dirty="0"/>
              <a:t> </a:t>
            </a:r>
            <a:r>
              <a:rPr lang="it-IT" sz="2000" dirty="0" err="1"/>
              <a:t>biomedical</a:t>
            </a:r>
            <a:r>
              <a:rPr lang="it-IT" sz="2000" dirty="0"/>
              <a:t> images by </a:t>
            </a:r>
            <a:r>
              <a:rPr lang="it-IT" sz="2000" dirty="0" err="1"/>
              <a:t>looking</a:t>
            </a:r>
            <a:r>
              <a:rPr lang="it-IT" sz="2000" dirty="0"/>
              <a:t> the </a:t>
            </a:r>
            <a:r>
              <a:rPr lang="it-IT" sz="2000" dirty="0" err="1"/>
              <a:t>presence</a:t>
            </a:r>
            <a:r>
              <a:rPr lang="it-IT" sz="2000" dirty="0"/>
              <a:t> of a </a:t>
            </a:r>
            <a:r>
              <a:rPr lang="it-IT" sz="2000" dirty="0" err="1"/>
              <a:t>disease</a:t>
            </a:r>
            <a:r>
              <a:rPr lang="it-IT" sz="2000" dirty="0"/>
              <a:t> and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severity</a:t>
            </a:r>
            <a:r>
              <a:rPr lang="it-IT" sz="2000" dirty="0"/>
              <a:t>, in </a:t>
            </a:r>
            <a:r>
              <a:rPr lang="it-IT" sz="2000" dirty="0" err="1"/>
              <a:t>such</a:t>
            </a:r>
            <a:r>
              <a:rPr lang="it-IT" sz="2000" dirty="0"/>
              <a:t> a way </a:t>
            </a:r>
            <a:r>
              <a:rPr lang="it-IT" sz="2000" dirty="0" err="1"/>
              <a:t>as</a:t>
            </a:r>
            <a:r>
              <a:rPr lang="it-IT" sz="2000" dirty="0"/>
              <a:t> to </a:t>
            </a:r>
            <a:r>
              <a:rPr lang="it-IT" sz="2000" dirty="0" err="1"/>
              <a:t>provide</a:t>
            </a:r>
            <a:r>
              <a:rPr lang="it-IT" sz="2000" dirty="0"/>
              <a:t> an </a:t>
            </a:r>
            <a:r>
              <a:rPr lang="it-IT" sz="2000" dirty="0" err="1"/>
              <a:t>automatic</a:t>
            </a:r>
            <a:r>
              <a:rPr lang="it-IT" sz="2000" dirty="0"/>
              <a:t> </a:t>
            </a:r>
            <a:r>
              <a:rPr lang="it-IT" sz="2000" dirty="0" err="1"/>
              <a:t>diagnosis</a:t>
            </a:r>
            <a:r>
              <a:rPr lang="it-IT" sz="2000" dirty="0"/>
              <a:t> </a:t>
            </a:r>
            <a:r>
              <a:rPr lang="it-IT" sz="2000" dirty="0" err="1"/>
              <a:t>helping</a:t>
            </a:r>
            <a:r>
              <a:rPr lang="it-IT" sz="2000" dirty="0"/>
              <a:t> </a:t>
            </a:r>
            <a:r>
              <a:rPr lang="it-IT" sz="2000" dirty="0" err="1"/>
              <a:t>medics</a:t>
            </a:r>
            <a:r>
              <a:rPr lang="it-IT" sz="2000" dirty="0"/>
              <a:t> in the decision-making </a:t>
            </a:r>
            <a:r>
              <a:rPr lang="it-IT" sz="2000" dirty="0" err="1"/>
              <a:t>process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Convolutional</a:t>
            </a:r>
            <a:r>
              <a:rPr lang="it-IT" sz="2000" dirty="0"/>
              <a:t> </a:t>
            </a:r>
            <a:r>
              <a:rPr lang="it-IT" sz="2000" dirty="0" err="1"/>
              <a:t>Neural</a:t>
            </a:r>
            <a:r>
              <a:rPr lang="it-IT" sz="2000" dirty="0"/>
              <a:t> Networks (</a:t>
            </a:r>
            <a:r>
              <a:rPr lang="it-IT" sz="2000" b="1" dirty="0" err="1"/>
              <a:t>CNNs</a:t>
            </a:r>
            <a:r>
              <a:rPr lang="it-IT" sz="2000" dirty="0"/>
              <a:t>) </a:t>
            </a:r>
            <a:r>
              <a:rPr lang="it-IT" sz="2000" dirty="0" err="1"/>
              <a:t>represent</a:t>
            </a:r>
            <a:r>
              <a:rPr lang="it-IT" sz="2000" dirty="0"/>
              <a:t> a DL technique to </a:t>
            </a:r>
            <a:r>
              <a:rPr lang="it-IT" sz="2000" dirty="0" err="1"/>
              <a:t>classify</a:t>
            </a:r>
            <a:r>
              <a:rPr lang="it-IT" sz="2000" dirty="0"/>
              <a:t> </a:t>
            </a:r>
            <a:r>
              <a:rPr lang="it-IT" sz="2000" dirty="0" err="1"/>
              <a:t>bio</a:t>
            </a:r>
            <a:r>
              <a:rPr lang="it-IT" sz="2000" dirty="0"/>
              <a:t>-images with </a:t>
            </a:r>
            <a:r>
              <a:rPr lang="it-IT" sz="2000" dirty="0" err="1"/>
              <a:t>optimal</a:t>
            </a:r>
            <a:r>
              <a:rPr lang="it-IT" sz="2000" dirty="0"/>
              <a:t> </a:t>
            </a:r>
            <a:r>
              <a:rPr lang="it-IT" sz="2000" dirty="0" err="1"/>
              <a:t>results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60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7F-A5B6-9E0D-7B5E-FB42644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A77F-8C57-3AA1-099B-CE2AF0D87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AI and Imaging in </a:t>
            </a:r>
            <a:r>
              <a:rPr lang="en-GB" dirty="0" err="1"/>
              <a:t>Heathcare</a:t>
            </a:r>
            <a:endParaRPr lang="en-US" dirty="0"/>
          </a:p>
        </p:txBody>
      </p:sp>
      <p:pic>
        <p:nvPicPr>
          <p:cNvPr id="8" name="Picture Placeholder 7" descr="A green square with black center&#10;&#10;Description automatically generated">
            <a:extLst>
              <a:ext uri="{FF2B5EF4-FFF2-40B4-BE49-F238E27FC236}">
                <a16:creationId xmlns:a16="http://schemas.microsoft.com/office/drawing/2014/main" id="{CE459456-9B46-98AE-5844-EF78C9F9A9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5" r="295"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8CC8-B6CD-F50F-70C9-6097D9876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CSP Training Module Name: Presentation Template Created by PR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7D6A0-B280-A8F3-DDB8-B557E121D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CE8CAB-E72A-0855-53DA-31C9246765E3}"/>
              </a:ext>
            </a:extLst>
          </p:cNvPr>
          <p:cNvSpPr txBox="1"/>
          <p:nvPr/>
        </p:nvSpPr>
        <p:spPr>
          <a:xfrm>
            <a:off x="440527" y="1767107"/>
            <a:ext cx="71068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CNNs</a:t>
            </a:r>
            <a:r>
              <a:rPr lang="it-IT" sz="2000" dirty="0"/>
              <a:t> are </a:t>
            </a:r>
            <a:r>
              <a:rPr lang="it-IT" sz="2000" dirty="0" err="1"/>
              <a:t>trained</a:t>
            </a:r>
            <a:r>
              <a:rPr lang="it-IT" sz="2000" dirty="0"/>
              <a:t> </a:t>
            </a:r>
            <a:r>
              <a:rPr lang="it-IT" sz="2000" dirty="0" err="1"/>
              <a:t>using</a:t>
            </a:r>
            <a:r>
              <a:rPr lang="it-IT" sz="2000" dirty="0"/>
              <a:t> </a:t>
            </a:r>
            <a:r>
              <a:rPr lang="it-IT" sz="2000" dirty="0" err="1"/>
              <a:t>labeled</a:t>
            </a:r>
            <a:r>
              <a:rPr lang="it-IT" sz="2000" dirty="0"/>
              <a:t> images. </a:t>
            </a:r>
          </a:p>
          <a:p>
            <a:r>
              <a:rPr lang="it-IT" sz="2000" dirty="0"/>
              <a:t>After the training, a testing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occurs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aims</a:t>
            </a:r>
            <a:r>
              <a:rPr lang="it-IT" sz="2000" dirty="0"/>
              <a:t> to </a:t>
            </a:r>
            <a:r>
              <a:rPr lang="it-IT" sz="2000" dirty="0" err="1"/>
              <a:t>verify</a:t>
            </a:r>
            <a:r>
              <a:rPr lang="it-IT" sz="2000" dirty="0"/>
              <a:t> the performance of a network.</a:t>
            </a:r>
          </a:p>
          <a:p>
            <a:endParaRPr lang="it-IT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dirty="0" err="1">
                <a:sym typeface="Wingdings" panose="05000000000000000000" pitchFamily="2" charset="2"/>
              </a:rPr>
              <a:t>If</a:t>
            </a:r>
            <a:r>
              <a:rPr lang="it-IT" sz="2000" dirty="0">
                <a:sym typeface="Wingdings" panose="05000000000000000000" pitchFamily="2" charset="2"/>
              </a:rPr>
              <a:t> the </a:t>
            </a:r>
            <a:r>
              <a:rPr lang="it-IT" sz="2000" dirty="0" err="1">
                <a:sym typeface="Wingdings" panose="05000000000000000000" pitchFamily="2" charset="2"/>
              </a:rPr>
              <a:t>results</a:t>
            </a:r>
            <a:r>
              <a:rPr lang="it-IT" sz="2000" dirty="0">
                <a:sym typeface="Wingdings" panose="05000000000000000000" pitchFamily="2" charset="2"/>
              </a:rPr>
              <a:t> are </a:t>
            </a:r>
            <a:r>
              <a:rPr lang="it-IT" sz="2000" dirty="0" err="1">
                <a:sym typeface="Wingdings" panose="05000000000000000000" pitchFamily="2" charset="2"/>
              </a:rPr>
              <a:t>not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optimal</a:t>
            </a:r>
            <a:r>
              <a:rPr lang="it-IT" sz="2000" dirty="0">
                <a:sym typeface="Wingdings" panose="05000000000000000000" pitchFamily="2" charset="2"/>
              </a:rPr>
              <a:t>, </a:t>
            </a:r>
            <a:r>
              <a:rPr lang="it-IT" sz="2000" dirty="0" err="1">
                <a:sym typeface="Wingdings" panose="05000000000000000000" pitchFamily="2" charset="2"/>
              </a:rPr>
              <a:t>it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is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possible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change</a:t>
            </a:r>
            <a:r>
              <a:rPr lang="it-IT" sz="2000" dirty="0">
                <a:sym typeface="Wingdings" panose="05000000000000000000" pitchFamily="2" charset="2"/>
              </a:rPr>
              <a:t> network, </a:t>
            </a:r>
            <a:r>
              <a:rPr lang="it-IT" sz="2000" dirty="0" err="1">
                <a:sym typeface="Wingdings" panose="05000000000000000000" pitchFamily="2" charset="2"/>
              </a:rPr>
              <a:t>parameters</a:t>
            </a:r>
            <a:r>
              <a:rPr lang="it-IT" sz="2000" dirty="0">
                <a:sym typeface="Wingdings" panose="05000000000000000000" pitchFamily="2" charset="2"/>
              </a:rPr>
              <a:t> settings and in some case, the dataset;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it-IT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it-IT" sz="2000" dirty="0">
                <a:sym typeface="Wingdings" panose="05000000000000000000" pitchFamily="2" charset="2"/>
              </a:rPr>
              <a:t>In the </a:t>
            </a:r>
            <a:r>
              <a:rPr lang="it-IT" sz="2000" dirty="0" err="1">
                <a:sym typeface="Wingdings" panose="05000000000000000000" pitchFamily="2" charset="2"/>
              </a:rPr>
              <a:t>other</a:t>
            </a:r>
            <a:r>
              <a:rPr lang="it-IT" sz="2000" dirty="0">
                <a:sym typeface="Wingdings" panose="05000000000000000000" pitchFamily="2" charset="2"/>
              </a:rPr>
              <a:t> hand, </a:t>
            </a:r>
            <a:r>
              <a:rPr lang="it-IT" sz="2000" dirty="0" err="1">
                <a:sym typeface="Wingdings" panose="05000000000000000000" pitchFamily="2" charset="2"/>
              </a:rPr>
              <a:t>if</a:t>
            </a:r>
            <a:r>
              <a:rPr lang="it-IT" sz="2000" dirty="0">
                <a:sym typeface="Wingdings" panose="05000000000000000000" pitchFamily="2" charset="2"/>
              </a:rPr>
              <a:t> the </a:t>
            </a:r>
            <a:r>
              <a:rPr lang="it-IT" sz="2000" dirty="0" err="1">
                <a:sym typeface="Wingdings" panose="05000000000000000000" pitchFamily="2" charset="2"/>
              </a:rPr>
              <a:t>results</a:t>
            </a:r>
            <a:r>
              <a:rPr lang="it-IT" sz="2000" dirty="0">
                <a:sym typeface="Wingdings" panose="05000000000000000000" pitchFamily="2" charset="2"/>
              </a:rPr>
              <a:t> are </a:t>
            </a:r>
            <a:r>
              <a:rPr lang="it-IT" sz="2000" dirty="0" err="1">
                <a:sym typeface="Wingdings" panose="05000000000000000000" pitchFamily="2" charset="2"/>
              </a:rPr>
              <a:t>optimal</a:t>
            </a:r>
            <a:r>
              <a:rPr lang="it-IT" sz="2000" dirty="0">
                <a:sym typeface="Wingdings" panose="05000000000000000000" pitchFamily="2" charset="2"/>
              </a:rPr>
              <a:t>, </a:t>
            </a:r>
            <a:r>
              <a:rPr lang="it-IT" sz="2000" dirty="0" err="1">
                <a:sym typeface="Wingdings" panose="05000000000000000000" pitchFamily="2" charset="2"/>
              </a:rPr>
              <a:t>it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is</a:t>
            </a:r>
            <a:r>
              <a:rPr lang="it-IT" sz="2000" dirty="0">
                <a:sym typeface="Wingdings" panose="05000000000000000000" pitchFamily="2" charset="2"/>
              </a:rPr>
              <a:t> a model </a:t>
            </a:r>
            <a:r>
              <a:rPr lang="it-IT" sz="2000" dirty="0" err="1">
                <a:sym typeface="Wingdings" panose="05000000000000000000" pitchFamily="2" charset="2"/>
              </a:rPr>
              <a:t>able</a:t>
            </a:r>
            <a:r>
              <a:rPr lang="it-IT" sz="2000" dirty="0">
                <a:sym typeface="Wingdings" panose="05000000000000000000" pitchFamily="2" charset="2"/>
              </a:rPr>
              <a:t> to </a:t>
            </a:r>
            <a:r>
              <a:rPr lang="it-IT" sz="2000" dirty="0" err="1">
                <a:sym typeface="Wingdings" panose="05000000000000000000" pitchFamily="2" charset="2"/>
              </a:rPr>
              <a:t>classify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correctly</a:t>
            </a:r>
            <a:r>
              <a:rPr lang="it-IT" sz="2000" dirty="0">
                <a:sym typeface="Wingdings" panose="05000000000000000000" pitchFamily="2" charset="2"/>
              </a:rPr>
              <a:t> </a:t>
            </a:r>
            <a:r>
              <a:rPr lang="it-IT" sz="2000" dirty="0" err="1">
                <a:sym typeface="Wingdings" panose="05000000000000000000" pitchFamily="2" charset="2"/>
              </a:rPr>
              <a:t>bio</a:t>
            </a:r>
            <a:r>
              <a:rPr lang="it-IT" sz="2000" dirty="0">
                <a:sym typeface="Wingdings" panose="05000000000000000000" pitchFamily="2" charset="2"/>
              </a:rPr>
              <a:t>-images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66954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B4740A4-A1D9-E9B5-6838-073E13692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352" y="2315256"/>
            <a:ext cx="4786877" cy="763899"/>
          </a:xfrm>
        </p:spPr>
        <p:txBody>
          <a:bodyPr>
            <a:noAutofit/>
          </a:bodyPr>
          <a:lstStyle/>
          <a:p>
            <a:r>
              <a:rPr lang="en-GB" sz="4000" b="1" dirty="0"/>
              <a:t>01. Cyber security in healthcare Imaging?</a:t>
            </a:r>
            <a:endParaRPr lang="en-US" sz="4000" b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A1C40A-BC04-C14E-7867-E3D7B1597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521D96-1220-9A5F-FB15-764C14CD87A4}"/>
                </a:ext>
              </a:extLst>
            </p:cNvPr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7359AB-4FC7-AF1F-096F-69BD733B8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061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Placeholder 14" descr="A cup of coffee and a notebook on a table&#10;&#10;Description automatically generated">
            <a:extLst>
              <a:ext uri="{FF2B5EF4-FFF2-40B4-BE49-F238E27FC236}">
                <a16:creationId xmlns:a16="http://schemas.microsoft.com/office/drawing/2014/main" id="{4CBDA013-3174-52C6-6265-5838725B18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124" r="1312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7DCCB9-AEB6-7AA5-F202-4946F5DED08A}"/>
              </a:ext>
            </a:extLst>
          </p:cNvPr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07CE2-0C87-3ABF-6818-85B27F64F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1898A-A746-B5E1-21C0-444A8704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7946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Custom 62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11534312_Win32_SL_V3" id="{A784F2EB-8377-40E2-878D-F359E4F7734D}" vid="{87F4C17B-0668-4D7F-80F5-6507D8EFBB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15CCAF-B227-4420-8A82-899C4EC33714}">
  <ds:schemaRefs>
    <ds:schemaRef ds:uri="http://schemas.microsoft.com/office/infopath/2007/PartnerControls"/>
    <ds:schemaRef ds:uri="http://schemas.microsoft.com/sharepoint/v3"/>
    <ds:schemaRef ds:uri="http://purl.org/dc/elements/1.1/"/>
    <ds:schemaRef ds:uri="230e9df3-be65-4c73-a93b-d1236ebd677e"/>
    <ds:schemaRef ds:uri="16c05727-aa75-4e4a-9b5f-8a80a1165891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9EAE05-2D90-4440-A098-2E114DBDB5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BB42C3-98F0-4E09-AE96-62EE07CAC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2040</Words>
  <Application>Microsoft Office PowerPoint</Application>
  <PresentationFormat>Widescreen</PresentationFormat>
  <Paragraphs>275</Paragraphs>
  <Slides>42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Arial</vt:lpstr>
      <vt:lpstr>Book Antiqua</vt:lpstr>
      <vt:lpstr>Calibri</vt:lpstr>
      <vt:lpstr>Century Gothic</vt:lpstr>
      <vt:lpstr>Courier New</vt:lpstr>
      <vt:lpstr>Montserrat</vt:lpstr>
      <vt:lpstr>Wingdings</vt:lpstr>
      <vt:lpstr>Custom</vt:lpstr>
      <vt:lpstr>Cyber security in healthcare Imaging: Explainable AI and Adversarial Machine Learning</vt:lpstr>
      <vt:lpstr>Outline</vt:lpstr>
      <vt:lpstr>Presentazione standard di PowerPoint</vt:lpstr>
      <vt:lpstr>Imaging in Healthcare</vt:lpstr>
      <vt:lpstr>Artificial Intelligence (AI)</vt:lpstr>
      <vt:lpstr>AI/ML/DL</vt:lpstr>
      <vt:lpstr>AI and Imaging in Heathcare</vt:lpstr>
      <vt:lpstr>AI and Imaging in Heathcare</vt:lpstr>
      <vt:lpstr>Presentazione standard di PowerPoint</vt:lpstr>
      <vt:lpstr>Cyber security in healthcare Imaging?</vt:lpstr>
      <vt:lpstr>Cyber security in healthcare Imaging?</vt:lpstr>
      <vt:lpstr>Cyber security in healthcare Imaging?</vt:lpstr>
      <vt:lpstr>Cyber security in healthcare Imaging?</vt:lpstr>
      <vt:lpstr>Presentazione standard di PowerPoint</vt:lpstr>
      <vt:lpstr>What is Explainability?</vt:lpstr>
      <vt:lpstr>AI in biomedical imaging: a general approach</vt:lpstr>
      <vt:lpstr>AI in biomedical imaging: a general approach</vt:lpstr>
      <vt:lpstr>Qualitative results</vt:lpstr>
      <vt:lpstr>Class Activation Mapping</vt:lpstr>
      <vt:lpstr>CAM in biomedical imaging</vt:lpstr>
      <vt:lpstr>CAMs typologies</vt:lpstr>
      <vt:lpstr>Advantages of the CAM</vt:lpstr>
      <vt:lpstr>Limitation of the CAM</vt:lpstr>
      <vt:lpstr>Presentazione standard di PowerPoint</vt:lpstr>
      <vt:lpstr>Definition</vt:lpstr>
      <vt:lpstr>Main Features</vt:lpstr>
      <vt:lpstr>Main Features</vt:lpstr>
      <vt:lpstr>Why Adversarial Machine Learning?</vt:lpstr>
      <vt:lpstr>Countermeasures</vt:lpstr>
      <vt:lpstr>  04. Applications</vt:lpstr>
      <vt:lpstr>AD classifications (1)</vt:lpstr>
      <vt:lpstr>AD classifications (2)</vt:lpstr>
      <vt:lpstr>AD classifications (3)</vt:lpstr>
      <vt:lpstr>Cervical Cancer classifications</vt:lpstr>
      <vt:lpstr>Covid-19 Detection</vt:lpstr>
      <vt:lpstr>Diabetic Retinopathy Application (1)</vt:lpstr>
      <vt:lpstr>Diabetic Retinopathy Application (2)</vt:lpstr>
      <vt:lpstr>Applications in Adversarial contest (1)</vt:lpstr>
      <vt:lpstr>Applications in Adversarial contest (2)</vt:lpstr>
      <vt:lpstr>  05. Conclusion</vt:lpstr>
      <vt:lpstr>Conclusion and future activities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CyberSecPro Training Presentation Template</dc:title>
  <dc:subject>CyberSecPro Modules</dc:subject>
  <dc:creator/>
  <cp:lastModifiedBy/>
  <cp:revision>1</cp:revision>
  <dcterms:created xsi:type="dcterms:W3CDTF">2023-07-18T15:28:54Z</dcterms:created>
  <dcterms:modified xsi:type="dcterms:W3CDTF">2024-03-21T10:35:26Z</dcterms:modified>
  <cp:version>Ver-1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