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go="http://customooxmlschemas.google.com/"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SpecialPlsOnTitleSld="0" strictFirstAndLastChars="0" embedTrueTypeFonts="1" saveSubsetFonts="1" autoCompressPictures="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12192000" cy="6858000"/>
  <p:notesSz cx="6858000" cy="9144000"/>
  <p:embeddedFontLst>
    <p:embeddedFont>
      <p:font typeface="Book Antiqua"/>
      <p:regular r:id="rId25"/>
      <p:bold r:id="rId26"/>
      <p:italic r:id="rId27"/>
      <p:boldItalic r:id="rId28"/>
    </p:embeddedFont>
    <p:embeddedFont>
      <p:font typeface="Century Gothic"/>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3" roundtripDataSignature="AMtx7mjQQML9YkGc/vtFW33r0A32apF3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3A3264-4C94-493E-A145-FC1D9D019B6E}">
  <a:tblStyle styleId="{F43A3264-4C94-493E-A145-FC1D9D019B6E}"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ookAntiqua-bold.fntdata"/><Relationship Id="rId25" Type="http://schemas.openxmlformats.org/officeDocument/2006/relationships/font" Target="fonts/BookAntiqua-regular.fntdata"/><Relationship Id="rId28" Type="http://schemas.openxmlformats.org/officeDocument/2006/relationships/font" Target="fonts/BookAntiqua-boldItalic.fntdata"/><Relationship Id="rId27" Type="http://schemas.openxmlformats.org/officeDocument/2006/relationships/font" Target="fonts/BookAntiqu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italic.fntdata"/><Relationship Id="rId30" Type="http://schemas.openxmlformats.org/officeDocument/2006/relationships/font" Target="fonts/CenturyGothic-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CenturyGothic-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p:nvPr>
            <p:ph type="sldImg" idx="3"/>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3" name="Shape 203"/>
        <p:cNvGrpSpPr/>
        <p:nvPr/>
      </p:nvGrpSpPr>
      <p:grpSpPr>
        <a:xfrm>
          <a:off x="0" y="0"/>
          <a:ext cx="0" cy="0"/>
          <a:chOff x="0" y="0"/>
          <a:chExt cx="0" cy="0"/>
        </a:xfrm>
      </p:grpSpPr>
      <p:sp>
        <p:nvSpPr>
          <p:cNvPr id="204" name="Google Shape;204;p1: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6" name="Google Shape;206;p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22" name="Shape 322"/>
        <p:cNvGrpSpPr/>
        <p:nvPr/>
      </p:nvGrpSpPr>
      <p:grpSpPr>
        <a:xfrm>
          <a:off x="0" y="0"/>
          <a:ext cx="0" cy="0"/>
          <a:chOff x="0" y="0"/>
          <a:chExt cx="0" cy="0"/>
        </a:xfrm>
      </p:grpSpPr>
      <p:sp>
        <p:nvSpPr>
          <p:cNvPr id="323" name="Google Shape;323;p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24" name="Google Shape;324;p9: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3" name="Shape 333"/>
        <p:cNvGrpSpPr/>
        <p:nvPr/>
      </p:nvGrpSpPr>
      <p:grpSpPr>
        <a:xfrm>
          <a:off x="0" y="0"/>
          <a:ext cx="0" cy="0"/>
          <a:chOff x="0" y="0"/>
          <a:chExt cx="0" cy="0"/>
        </a:xfrm>
      </p:grpSpPr>
      <p:sp>
        <p:nvSpPr>
          <p:cNvPr id="334" name="Google Shape;334;p1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35" name="Google Shape;335;p11: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51" name="Shape 351"/>
        <p:cNvGrpSpPr/>
        <p:nvPr/>
      </p:nvGrpSpPr>
      <p:grpSpPr>
        <a:xfrm>
          <a:off x="0" y="0"/>
          <a:ext cx="0" cy="0"/>
          <a:chOff x="0" y="0"/>
          <a:chExt cx="0" cy="0"/>
        </a:xfrm>
      </p:grpSpPr>
      <p:sp>
        <p:nvSpPr>
          <p:cNvPr id="352" name="Google Shape;352;p1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53" name="Google Shape;353;p15: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62" name="Shape 362"/>
        <p:cNvGrpSpPr/>
        <p:nvPr/>
      </p:nvGrpSpPr>
      <p:grpSpPr>
        <a:xfrm>
          <a:off x="0" y="0"/>
          <a:ext cx="0" cy="0"/>
          <a:chOff x="0" y="0"/>
          <a:chExt cx="0" cy="0"/>
        </a:xfrm>
      </p:grpSpPr>
      <p:sp>
        <p:nvSpPr>
          <p:cNvPr id="363" name="Google Shape;363;p1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64" name="Google Shape;364;p16: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73" name="Shape 373"/>
        <p:cNvGrpSpPr/>
        <p:nvPr/>
      </p:nvGrpSpPr>
      <p:grpSpPr>
        <a:xfrm>
          <a:off x="0" y="0"/>
          <a:ext cx="0" cy="0"/>
          <a:chOff x="0" y="0"/>
          <a:chExt cx="0" cy="0"/>
        </a:xfrm>
      </p:grpSpPr>
      <p:sp>
        <p:nvSpPr>
          <p:cNvPr id="374" name="Google Shape;374;p1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75" name="Google Shape;375;p17: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83" name="Shape 383"/>
        <p:cNvGrpSpPr/>
        <p:nvPr/>
      </p:nvGrpSpPr>
      <p:grpSpPr>
        <a:xfrm>
          <a:off x="0" y="0"/>
          <a:ext cx="0" cy="0"/>
          <a:chOff x="0" y="0"/>
          <a:chExt cx="0" cy="0"/>
        </a:xfrm>
      </p:grpSpPr>
      <p:sp>
        <p:nvSpPr>
          <p:cNvPr id="384" name="Google Shape;384;p1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85" name="Google Shape;385;p19: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95" name="Shape 395"/>
        <p:cNvGrpSpPr/>
        <p:nvPr/>
      </p:nvGrpSpPr>
      <p:grpSpPr>
        <a:xfrm>
          <a:off x="0" y="0"/>
          <a:ext cx="0" cy="0"/>
          <a:chOff x="0" y="0"/>
          <a:chExt cx="0" cy="0"/>
        </a:xfrm>
      </p:grpSpPr>
      <p:sp>
        <p:nvSpPr>
          <p:cNvPr id="396" name="Google Shape;396;p2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97" name="Google Shape;397;p20: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09" name="Shape 409"/>
        <p:cNvGrpSpPr/>
        <p:nvPr/>
      </p:nvGrpSpPr>
      <p:grpSpPr>
        <a:xfrm>
          <a:off x="0" y="0"/>
          <a:ext cx="0" cy="0"/>
          <a:chOff x="0" y="0"/>
          <a:chExt cx="0" cy="0"/>
        </a:xfrm>
      </p:grpSpPr>
      <p:sp>
        <p:nvSpPr>
          <p:cNvPr id="410" name="Google Shape;410;p2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11" name="Google Shape;411;p22: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21" name="Shape 421"/>
        <p:cNvGrpSpPr/>
        <p:nvPr/>
      </p:nvGrpSpPr>
      <p:grpSpPr>
        <a:xfrm>
          <a:off x="0" y="0"/>
          <a:ext cx="0" cy="0"/>
          <a:chOff x="0" y="0"/>
          <a:chExt cx="0" cy="0"/>
        </a:xfrm>
      </p:grpSpPr>
      <p:sp>
        <p:nvSpPr>
          <p:cNvPr id="422" name="Google Shape;422;p2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23" name="Google Shape;423;p29: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4" name="Shape 214"/>
        <p:cNvGrpSpPr/>
        <p:nvPr/>
      </p:nvGrpSpPr>
      <p:grpSpPr>
        <a:xfrm>
          <a:off x="0" y="0"/>
          <a:ext cx="0" cy="0"/>
          <a:chOff x="0" y="0"/>
          <a:chExt cx="0" cy="0"/>
        </a:xfrm>
      </p:grpSpPr>
      <p:sp>
        <p:nvSpPr>
          <p:cNvPr id="215" name="Google Shape;215;g2c75085e667_0_0: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
        <p:nvSpPr>
          <p:cNvPr id="216" name="Google Shape;216;g2c75085e667_0_0: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7" name="Google Shape;217;g2c75085e667_0_0: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20" name="Shape 220"/>
        <p:cNvGrpSpPr/>
        <p:nvPr/>
      </p:nvGrpSpPr>
      <p:grpSpPr>
        <a:xfrm>
          <a:off x="0" y="0"/>
          <a:ext cx="0" cy="0"/>
          <a:chOff x="0" y="0"/>
          <a:chExt cx="0" cy="0"/>
        </a:xfrm>
      </p:grpSpPr>
      <p:sp>
        <p:nvSpPr>
          <p:cNvPr id="221" name="Google Shape;221;p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22" name="Google Shape;222;p2: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44" name="Shape 244"/>
        <p:cNvGrpSpPr/>
        <p:nvPr/>
      </p:nvGrpSpPr>
      <p:grpSpPr>
        <a:xfrm>
          <a:off x="0" y="0"/>
          <a:ext cx="0" cy="0"/>
          <a:chOff x="0" y="0"/>
          <a:chExt cx="0" cy="0"/>
        </a:xfrm>
      </p:grpSpPr>
      <p:sp>
        <p:nvSpPr>
          <p:cNvPr id="245" name="Google Shape;245;p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46" name="Google Shape;246;p3: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60" name="Shape 260"/>
        <p:cNvGrpSpPr/>
        <p:nvPr/>
      </p:nvGrpSpPr>
      <p:grpSpPr>
        <a:xfrm>
          <a:off x="0" y="0"/>
          <a:ext cx="0" cy="0"/>
          <a:chOff x="0" y="0"/>
          <a:chExt cx="0" cy="0"/>
        </a:xfrm>
      </p:grpSpPr>
      <p:sp>
        <p:nvSpPr>
          <p:cNvPr id="261" name="Google Shape;261;p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62" name="Google Shape;262;p4: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76" name="Shape 276"/>
        <p:cNvGrpSpPr/>
        <p:nvPr/>
      </p:nvGrpSpPr>
      <p:grpSpPr>
        <a:xfrm>
          <a:off x="0" y="0"/>
          <a:ext cx="0" cy="0"/>
          <a:chOff x="0" y="0"/>
          <a:chExt cx="0" cy="0"/>
        </a:xfrm>
      </p:grpSpPr>
      <p:sp>
        <p:nvSpPr>
          <p:cNvPr id="277" name="Google Shape;277;p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78" name="Google Shape;278;p5: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87" name="Shape 287"/>
        <p:cNvGrpSpPr/>
        <p:nvPr/>
      </p:nvGrpSpPr>
      <p:grpSpPr>
        <a:xfrm>
          <a:off x="0" y="0"/>
          <a:ext cx="0" cy="0"/>
          <a:chOff x="0" y="0"/>
          <a:chExt cx="0" cy="0"/>
        </a:xfrm>
      </p:grpSpPr>
      <p:sp>
        <p:nvSpPr>
          <p:cNvPr id="288" name="Google Shape;288;p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89" name="Google Shape;289;p6: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98" name="Shape 298"/>
        <p:cNvGrpSpPr/>
        <p:nvPr/>
      </p:nvGrpSpPr>
      <p:grpSpPr>
        <a:xfrm>
          <a:off x="0" y="0"/>
          <a:ext cx="0" cy="0"/>
          <a:chOff x="0" y="0"/>
          <a:chExt cx="0" cy="0"/>
        </a:xfrm>
      </p:grpSpPr>
      <p:sp>
        <p:nvSpPr>
          <p:cNvPr id="299" name="Google Shape;299;p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00" name="Google Shape;300;p7: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11" name="Shape 311"/>
        <p:cNvGrpSpPr/>
        <p:nvPr/>
      </p:nvGrpSpPr>
      <p:grpSpPr>
        <a:xfrm>
          <a:off x="0" y="0"/>
          <a:ext cx="0" cy="0"/>
          <a:chOff x="0" y="0"/>
          <a:chExt cx="0" cy="0"/>
        </a:xfrm>
      </p:grpSpPr>
      <p:sp>
        <p:nvSpPr>
          <p:cNvPr id="312" name="Google Shape;312;p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13" name="Google Shape;313;p8:notes"/>
          <p:cNvSpPr/>
          <p:nvPr>
            <p:ph type="sldImg" idx="2"/>
          </p:nvPr>
        </p:nvSpPr>
        <p:spPr>
          <a:xfrm>
            <a:off x="685800" y="1143000"/>
            <a:ext cx="54864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2" name="Shape 122"/>
        <p:cNvGrpSpPr/>
        <p:nvPr/>
      </p:nvGrpSpPr>
      <p:grpSpPr>
        <a:xfrm>
          <a:off x="0" y="0"/>
          <a:ext cx="0" cy="0"/>
          <a:chOff x="0" y="0"/>
          <a:chExt cx="0" cy="0"/>
        </a:xfrm>
      </p:grpSpPr>
      <p:sp>
        <p:nvSpPr>
          <p:cNvPr id="123" name="Google Shape;123;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5" name="Google Shape;125;p40"/>
          <p:cNvSpPr/>
          <p:nvPr>
            <p:ph idx="2" type="pic"/>
          </p:nvPr>
        </p:nvSpPr>
        <p:spPr>
          <a:xfrm flipH="1">
            <a:off x="7163691" y="0"/>
            <a:ext cx="5024825" cy="6858000"/>
          </a:xfrm>
          <a:prstGeom prst="rect">
            <a:avLst/>
          </a:prstGeom>
          <a:solidFill>
            <a:schemeClr val="lt2"/>
          </a:solidFill>
          <a:ln>
            <a:noFill/>
          </a:ln>
        </p:spPr>
      </p:sp>
      <p:sp>
        <p:nvSpPr>
          <p:cNvPr id="126" name="Google Shape;126;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28" name="Shape 128"/>
        <p:cNvGrpSpPr/>
        <p:nvPr/>
      </p:nvGrpSpPr>
      <p:grpSpPr>
        <a:xfrm>
          <a:off x="0" y="0"/>
          <a:ext cx="0" cy="0"/>
          <a:chOff x="0" y="0"/>
          <a:chExt cx="0" cy="0"/>
        </a:xfrm>
      </p:grpSpPr>
      <p:sp>
        <p:nvSpPr>
          <p:cNvPr id="129" name="Google Shape;129;p4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0" name="Google Shape;130;p41"/>
          <p:cNvSpPr/>
          <p:nvPr>
            <p:ph idx="2" type="pic"/>
          </p:nvPr>
        </p:nvSpPr>
        <p:spPr>
          <a:xfrm flipH="1">
            <a:off x="7163691" y="0"/>
            <a:ext cx="5024825" cy="6858000"/>
          </a:xfrm>
          <a:prstGeom prst="rect">
            <a:avLst/>
          </a:prstGeom>
          <a:solidFill>
            <a:schemeClr val="lt2"/>
          </a:solidFill>
          <a:ln>
            <a:noFill/>
          </a:ln>
        </p:spPr>
      </p:sp>
      <p:sp>
        <p:nvSpPr>
          <p:cNvPr id="131" name="Google Shape;131;p4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4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3" name="Google Shape;133;p4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4" name="Google Shape;134;p4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5" name="Google Shape;135;p4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6" name="Google Shape;136;p4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7" name="Google Shape;137;p4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8" name="Google Shape;138;p4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9" name="Google Shape;139;p4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41"/>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41"/>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2" name="Google Shape;142;p4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43" name="Google Shape;143;p4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45"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49" name="Google Shape;149;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42"/>
          <p:cNvSpPr/>
          <p:nvPr>
            <p:ph idx="2" type="pic"/>
          </p:nvPr>
        </p:nvSpPr>
        <p:spPr>
          <a:xfrm>
            <a:off x="-29499" y="-2236"/>
            <a:ext cx="6814124" cy="6871095"/>
          </a:xfrm>
          <a:prstGeom prst="rect">
            <a:avLst/>
          </a:prstGeom>
          <a:solidFill>
            <a:schemeClr val="lt2"/>
          </a:solidFill>
          <a:ln>
            <a:noFill/>
          </a:ln>
        </p:spPr>
      </p:sp>
      <p:sp>
        <p:nvSpPr>
          <p:cNvPr id="151" name="Google Shape;151;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52" name="Shape 152"/>
        <p:cNvGrpSpPr/>
        <p:nvPr/>
      </p:nvGrpSpPr>
      <p:grpSpPr>
        <a:xfrm>
          <a:off x="0" y="0"/>
          <a:ext cx="0" cy="0"/>
          <a:chOff x="0" y="0"/>
          <a:chExt cx="0" cy="0"/>
        </a:xfrm>
      </p:grpSpPr>
      <p:sp>
        <p:nvSpPr>
          <p:cNvPr id="153" name="Google Shape;153;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4" name="Google Shape;154;p43"/>
          <p:cNvSpPr/>
          <p:nvPr>
            <p:ph idx="2" type="pic"/>
          </p:nvPr>
        </p:nvSpPr>
        <p:spPr>
          <a:xfrm flipH="1">
            <a:off x="7163691" y="0"/>
            <a:ext cx="5024825" cy="6858000"/>
          </a:xfrm>
          <a:prstGeom prst="rect">
            <a:avLst/>
          </a:prstGeom>
          <a:solidFill>
            <a:schemeClr val="lt2"/>
          </a:solidFill>
          <a:ln>
            <a:noFill/>
          </a:ln>
        </p:spPr>
      </p:sp>
      <p:sp>
        <p:nvSpPr>
          <p:cNvPr id="155" name="Google Shape;155;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1" name="Google Shape;171;p44"/>
          <p:cNvSpPr/>
          <p:nvPr>
            <p:ph idx="2" type="pic"/>
          </p:nvPr>
        </p:nvSpPr>
        <p:spPr>
          <a:xfrm flipH="1">
            <a:off x="7163691" y="0"/>
            <a:ext cx="5024825" cy="6858000"/>
          </a:xfrm>
          <a:prstGeom prst="rect">
            <a:avLst/>
          </a:prstGeom>
          <a:solidFill>
            <a:schemeClr val="lt2"/>
          </a:solidFill>
          <a:ln>
            <a:noFill/>
          </a:ln>
        </p:spPr>
      </p:sp>
      <p:sp>
        <p:nvSpPr>
          <p:cNvPr id="172" name="Google Shape;172;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8" name="Google Shape;188;p45"/>
          <p:cNvSpPr/>
          <p:nvPr>
            <p:ph idx="2" type="pic"/>
          </p:nvPr>
        </p:nvSpPr>
        <p:spPr>
          <a:xfrm flipH="1">
            <a:off x="7163691" y="0"/>
            <a:ext cx="5024825" cy="6858000"/>
          </a:xfrm>
          <a:prstGeom prst="rect">
            <a:avLst/>
          </a:prstGeom>
          <a:solidFill>
            <a:schemeClr val="lt2"/>
          </a:solidFill>
          <a:ln>
            <a:noFill/>
          </a:ln>
        </p:spPr>
      </p:sp>
      <p:sp>
        <p:nvSpPr>
          <p:cNvPr id="189" name="Google Shape;189;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32"/>
          <p:cNvSpPr/>
          <p:nvPr>
            <p:ph idx="2" type="pic"/>
          </p:nvPr>
        </p:nvSpPr>
        <p:spPr>
          <a:xfrm flipH="1">
            <a:off x="7163691" y="0"/>
            <a:ext cx="5024825" cy="6858000"/>
          </a:xfrm>
          <a:prstGeom prst="rect">
            <a:avLst/>
          </a:prstGeom>
          <a:solidFill>
            <a:schemeClr val="lt2"/>
          </a:solidFill>
          <a:ln>
            <a:noFill/>
          </a:ln>
        </p:spPr>
      </p:sp>
      <p:cxnSp>
        <p:nvCxnSpPr>
          <p:cNvPr id="24" name="Google Shape;24;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88" name="Shape 88"/>
        <p:cNvGrpSpPr/>
        <p:nvPr/>
      </p:nvGrpSpPr>
      <p:grpSpPr>
        <a:xfrm>
          <a:off x="0" y="0"/>
          <a:ext cx="0" cy="0"/>
          <a:chOff x="0" y="0"/>
          <a:chExt cx="0" cy="0"/>
        </a:xfrm>
      </p:grpSpPr>
      <p:sp>
        <p:nvSpPr>
          <p:cNvPr id="89" name="Google Shape;89;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37"/>
          <p:cNvSpPr/>
          <p:nvPr>
            <p:ph idx="2" type="pic"/>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4" name="Google Shape;94;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96" name="Shape 96"/>
        <p:cNvGrpSpPr/>
        <p:nvPr/>
      </p:nvGrpSpPr>
      <p:grpSpPr>
        <a:xfrm>
          <a:off x="0" y="0"/>
          <a:ext cx="0" cy="0"/>
          <a:chOff x="0" y="0"/>
          <a:chExt cx="0" cy="0"/>
        </a:xfrm>
      </p:grpSpPr>
      <p:sp>
        <p:nvSpPr>
          <p:cNvPr id="97" name="Google Shape;97;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8" name="Google Shape;98;p38"/>
          <p:cNvSpPr/>
          <p:nvPr>
            <p:ph idx="2" type="pic"/>
          </p:nvPr>
        </p:nvSpPr>
        <p:spPr>
          <a:xfrm flipH="1">
            <a:off x="7163691" y="0"/>
            <a:ext cx="5024825" cy="6858000"/>
          </a:xfrm>
          <a:prstGeom prst="rect">
            <a:avLst/>
          </a:prstGeom>
          <a:solidFill>
            <a:schemeClr val="lt2"/>
          </a:solidFill>
          <a:ln>
            <a:noFill/>
          </a:ln>
        </p:spPr>
      </p:sp>
      <p:sp>
        <p:nvSpPr>
          <p:cNvPr id="99" name="Google Shape;99;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7" name="Google Shape;107;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8" name="Google Shape;108;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9" name="Google Shape;109;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0" name="Google Shape;110;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1" name="Google Shape;111;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13" name="Shape 113"/>
        <p:cNvGrpSpPr/>
        <p:nvPr/>
      </p:nvGrpSpPr>
      <p:grpSpPr>
        <a:xfrm>
          <a:off x="0" y="0"/>
          <a:ext cx="0" cy="0"/>
          <a:chOff x="0" y="0"/>
          <a:chExt cx="0" cy="0"/>
        </a:xfrm>
      </p:grpSpPr>
      <p:sp>
        <p:nvSpPr>
          <p:cNvPr id="114" name="Google Shape;114;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15" name="Google Shape;115;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7" name="Google Shape;117;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8" name="Google Shape;118;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9"/>
          <p:cNvSpPr/>
          <p:nvPr>
            <p:ph idx="2" type="pic"/>
          </p:nvPr>
        </p:nvSpPr>
        <p:spPr>
          <a:xfrm flipH="1">
            <a:off x="7163691" y="0"/>
            <a:ext cx="5024825" cy="6858000"/>
          </a:xfrm>
          <a:prstGeom prst="rect">
            <a:avLst/>
          </a:prstGeom>
          <a:solidFill>
            <a:schemeClr val="lt2"/>
          </a:solidFill>
          <a:ln>
            <a:noFill/>
          </a:ln>
        </p:spPr>
      </p:sp>
      <p:sp>
        <p:nvSpPr>
          <p:cNvPr id="120" name="Google Shape;120;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p:txBody>
      </p:sp>
      <p:sp>
        <p:nvSpPr>
          <p:cNvPr id="12" name="Google Shape;12;p30"/>
          <p:cNvSpPr txBox="1"/>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p:txBody>
      </p:sp>
      <p:sp>
        <p:nvSpPr>
          <p:cNvPr id="13" name="Google Shape;13;p30"/>
          <p:cNvSpPr txBox="1"/>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type="ctrTitle"/>
          </p:nvPr>
        </p:nvSpPr>
        <p:spPr>
          <a:xfrm>
            <a:off x="6448650" y="723450"/>
            <a:ext cx="5276400" cy="2579100"/>
          </a:xfrm>
          <a:prstGeom prst="rect">
            <a:avLst/>
          </a:prstGeom>
          <a:noFill/>
          <a:ln>
            <a:noFill/>
          </a:ln>
        </p:spPr>
        <p:txBody>
          <a:bodyPr spcFirstLastPara="1" wrap="square" lIns="91425" tIns="45700" rIns="91425" bIns="45700" anchor="b" anchorCtr="0">
            <a:noAutofit/>
          </a:bodyPr>
          <a:lstStyle/>
          <a:p>
            <a:pPr marL="139700" marR="139700" lvl="0" indent="0" algn="l" rtl="0">
              <a:lnSpc>
                <a:spcPct val="120000"/>
              </a:lnSpc>
              <a:spcBef>
                <a:spcPts val="0"/>
              </a:spcBef>
              <a:spcAft>
                <a:spcPts val="0"/>
              </a:spcAft>
              <a:buClr>
                <a:schemeClr val="dk1"/>
              </a:buClr>
              <a:buSzPts val="1100"/>
              <a:buFont typeface="Arial"/>
              <a:buNone/>
            </a:pPr>
            <a:r>
              <a:rPr lang="en-US" sz="4500" b="1">
                <a:solidFill>
                  <a:srgbClr val="1D2125"/>
                </a:solidFill>
              </a:rPr>
              <a:t>Approfondimenti pratici sul rilevamento delle anomalie</a:t>
            </a:r>
            <a:endParaRPr sz="4500"/>
          </a:p>
        </p:txBody>
      </p:sp>
      <p:sp>
        <p:nvSpPr>
          <p:cNvPr id="209" name="Google Shape;209;p1"/>
          <p:cNvSpPr txBox="1"/>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US"/>
              <a:t>PRESENTAZIONE DA PARTE DI: </a:t>
            </a:r>
            <a:endParaRPr/>
          </a:p>
          <a:p>
            <a:pPr marL="0" lvl="0" indent="0" algn="l" rtl="0">
              <a:lnSpc>
                <a:spcPct val="100000"/>
              </a:lnSpc>
              <a:spcBef>
                <a:spcPts val="0"/>
              </a:spcBef>
              <a:spcAft>
                <a:spcPts val="0"/>
              </a:spcAft>
              <a:buSzPts val="1600"/>
              <a:buNone/>
            </a:pPr>
            <a:r>
              <a:rPr lang="en-US"/>
              <a:t>Danijela Boberic Kraticev (UNSPMF)</a:t>
            </a:r>
            <a:endParaRPr/>
          </a:p>
          <a:p>
            <a:pPr marL="0" lvl="0" indent="0" algn="l" rtl="0">
              <a:lnSpc>
                <a:spcPct val="100000"/>
              </a:lnSpc>
              <a:spcBef>
                <a:spcPts val="0"/>
              </a:spcBef>
              <a:spcAft>
                <a:spcPts val="0"/>
              </a:spcAft>
              <a:buSzPts val="1600"/>
              <a:buNone/>
            </a:pPr>
            <a:r>
              <a:t/>
            </a:r>
            <a:endParaRPr/>
          </a:p>
        </p:txBody>
      </p:sp>
      <p:sp>
        <p:nvSpPr>
          <p:cNvPr id="210" name="Google Shape;210;p1"/>
          <p:cNvSpPr txBox="1"/>
          <p:nvPr>
            <p:ph type="body" idx="3"/>
          </p:nvPr>
        </p:nvSpPr>
        <p:spPr>
          <a:xfrm>
            <a:off x="7128150" y="3586175"/>
            <a:ext cx="4803600" cy="100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6000"/>
              <a:buFont typeface="Arial"/>
              <a:buNone/>
            </a:pPr>
            <a:r>
              <a:rPr lang="en-US" sz="4000"/>
              <a:t>CSP007_S_H</a:t>
            </a:r>
            <a:endParaRPr sz="4000"/>
          </a:p>
        </p:txBody>
      </p:sp>
      <p:sp>
        <p:nvSpPr>
          <p:cNvPr id="211" name="Google Shape;211;p1"/>
          <p:cNvSpPr/>
          <p:nvPr/>
        </p:nvSpPr>
        <p:spPr>
          <a:xfrm rot="10800000">
            <a:off x="3507757" y="-11160"/>
            <a:ext cx="2553080" cy="6858841"/>
          </a:xfrm>
          <a:custGeom>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12" name="Google Shape;212;p1" descr="A black and white cover with blue squares&#10;&#10;Description automatically generated"/>
          <p:cNvPicPr preferRelativeResize="0"/>
          <p:nvPr>
            <p:ph type="pic" idx="2"/>
          </p:nvPr>
        </p:nvPicPr>
        <p:blipFill rotWithShape="1">
          <a:blip r:embed="rId3">
            <a:alphaModFix/>
          </a:blip>
          <a:srcRect l="0" t="784" r="0"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155812" y="6257750"/>
            <a:ext cx="3036198" cy="561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9"/>
          <p:cNvSpPr txBox="1"/>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PERCHÉ</a:t>
            </a:r>
            <a:endParaRPr/>
          </a:p>
        </p:txBody>
      </p:sp>
      <p:sp>
        <p:nvSpPr>
          <p:cNvPr id="327" name="Google Shape;327;p9"/>
          <p:cNvSpPr txBox="1"/>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Risultati dell'apprendimento</a:t>
            </a:r>
            <a:endParaRPr/>
          </a:p>
        </p:txBody>
      </p:sp>
      <p:sp>
        <p:nvSpPr>
          <p:cNvPr id="328" name="Google Shape;328;p9"/>
          <p:cNvSpPr txBox="1"/>
          <p:nvPr>
            <p:ph type="body" idx="3"/>
          </p:nvPr>
        </p:nvSpPr>
        <p:spPr>
          <a:xfrm>
            <a:off x="6498125" y="1977031"/>
            <a:ext cx="5577300" cy="45609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a:t>Acquisire una profonda comprensione delle sfide e delle considerazioni uniche per garantire la sicurezza informatica nel settore sanitario.</a:t>
            </a:r>
            <a:endParaRPr/>
          </a:p>
          <a:p>
            <a:pPr marL="274320" lvl="0" indent="-261620" algn="l" rtl="0">
              <a:lnSpc>
                <a:spcPct val="100000"/>
              </a:lnSpc>
              <a:spcBef>
                <a:spcPts val="1200"/>
              </a:spcBef>
              <a:spcAft>
                <a:spcPts val="0"/>
              </a:spcAft>
              <a:buSzPts val="1000"/>
              <a:buChar char="o"/>
            </a:pPr>
            <a:r>
              <a:rPr lang="en-US" sz="1200"/>
              <a:t>Padroneggiare varie tecniche di rilevamento delle anomalie, sia tradizionali che moderne, e applicarle efficacemente per identificare e mitigare le minacce alla sicurezza informatica in ambito sanitario.</a:t>
            </a:r>
            <a:endParaRPr sz="1200"/>
          </a:p>
          <a:p>
            <a:pPr marL="274320" lvl="0" indent="-274320" algn="l" rtl="0">
              <a:lnSpc>
                <a:spcPct val="100000"/>
              </a:lnSpc>
              <a:spcBef>
                <a:spcPts val="1200"/>
              </a:spcBef>
              <a:spcAft>
                <a:spcPts val="0"/>
              </a:spcAft>
              <a:buSzPts val="1200"/>
              <a:buChar char="o"/>
            </a:pPr>
            <a:r>
              <a:rPr lang="en-US" sz="1200"/>
              <a:t>Acquisire competenze nella preelaborazione dei dati sanitari, nella gestione dei valori mancanti e nell'ingegnerizzazione delle caratteristiche per creare input adatti ai modelli di rilevamento delle anomalie.</a:t>
            </a:r>
            <a:endParaRPr sz="1200"/>
          </a:p>
          <a:p>
            <a:pPr marL="274320" lvl="0" indent="-274320" algn="l" rtl="0">
              <a:lnSpc>
                <a:spcPct val="100000"/>
              </a:lnSpc>
              <a:spcBef>
                <a:spcPts val="1200"/>
              </a:spcBef>
              <a:spcAft>
                <a:spcPts val="0"/>
              </a:spcAft>
              <a:buSzPts val="1200"/>
              <a:buChar char="o"/>
            </a:pPr>
            <a:r>
              <a:rPr lang="en-US" sz="1200"/>
              <a:t>Dimostrare competenza nell'applicazione di algoritmi di apprendimento automatico per il rilevamento di anomalie nel settore sanitario, selezionando modelli appropriati e regolando i parametri in base a requisiti specifici.</a:t>
            </a:r>
            <a:endParaRPr sz="1200"/>
          </a:p>
          <a:p>
            <a:pPr marL="274320" lvl="0" indent="-274320" algn="l" rtl="0">
              <a:lnSpc>
                <a:spcPct val="100000"/>
              </a:lnSpc>
              <a:spcBef>
                <a:spcPts val="1200"/>
              </a:spcBef>
              <a:spcAft>
                <a:spcPts val="0"/>
              </a:spcAft>
              <a:buSzPts val="1200"/>
              <a:buChar char="o"/>
            </a:pPr>
            <a:r>
              <a:rPr lang="en-US" sz="1200"/>
              <a:t>Acquisire esperienza pratica nell'implementazione di soluzioni di rilevamento delle anomalie utilizzando linguaggi di programmazione come Python e strumenti pertinenti.</a:t>
            </a:r>
            <a:endParaRPr sz="1200"/>
          </a:p>
          <a:p>
            <a:pPr marL="274320" lvl="0" indent="-274320" algn="l" rtl="0">
              <a:lnSpc>
                <a:spcPct val="100000"/>
              </a:lnSpc>
              <a:spcBef>
                <a:spcPts val="1200"/>
              </a:spcBef>
              <a:spcAft>
                <a:spcPts val="0"/>
              </a:spcAft>
              <a:buSzPts val="1200"/>
              <a:buChar char="o"/>
            </a:pPr>
            <a:r>
              <a:rPr lang="en-US" sz="1200"/>
              <a:t>Imparare a valutare le prestazioni dei modelli di rilevamento delle anomalie utilizzando metriche appropriate.</a:t>
            </a:r>
            <a:endParaRPr sz="1200"/>
          </a:p>
          <a:p>
            <a:pPr marL="274320" lvl="0" indent="-274320" algn="l" rtl="0">
              <a:lnSpc>
                <a:spcPct val="100000"/>
              </a:lnSpc>
              <a:spcBef>
                <a:spcPts val="1200"/>
              </a:spcBef>
              <a:spcAft>
                <a:spcPts val="0"/>
              </a:spcAft>
              <a:buSzPts val="1200"/>
              <a:buChar char="o"/>
            </a:pPr>
            <a:r>
              <a:rPr lang="en-US" sz="1200"/>
              <a:t>Coltivare le capacità di pensiero critico per identificare, analizzare e risolvere le sfide della cybersecurity nel settore sanitario.</a:t>
            </a:r>
            <a:endParaRPr sz="1200"/>
          </a:p>
        </p:txBody>
      </p:sp>
      <p:cxnSp>
        <p:nvCxnSpPr>
          <p:cNvPr id="329" name="Google Shape;329;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30" name="Google Shape;330;p9"/>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31" name="Google Shape;331;p9" descr="A person pointing at papers&#10;&#10;Description automatically generated"/>
          <p:cNvPicPr preferRelativeResize="0"/>
          <p:nvPr>
            <p:ph type="pic" idx="2"/>
          </p:nvPr>
        </p:nvPicPr>
        <p:blipFill rotWithShape="1">
          <a:blip r:embed="rId3">
            <a:alphaModFix/>
          </a:blip>
          <a:srcRect l="4194" t="0" r="4193" b="0"/>
          <a:stretch/>
        </p:blipFill>
        <p:spPr>
          <a:xfrm>
            <a:off x="0" y="-2235"/>
            <a:ext cx="5840730" cy="6862275"/>
          </a:xfrm>
          <a:prstGeom prst="rect">
            <a:avLst/>
          </a:prstGeom>
          <a:solidFill>
            <a:schemeClr val="lt2"/>
          </a:solidFill>
          <a:ln>
            <a:noFill/>
          </a:ln>
        </p:spPr>
      </p:pic>
      <p:sp>
        <p:nvSpPr>
          <p:cNvPr id="332" name="Google Shape;332;p9"/>
          <p:cNvSpPr txBox="1"/>
          <p:nvPr>
            <p:ph type="ftr" idx="4294967295"/>
          </p:nvPr>
        </p:nvSpPr>
        <p:spPr>
          <a:xfrm>
            <a:off x="199591" y="64431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1"/>
          <p:cNvSpPr txBox="1"/>
          <p:nvPr>
            <p:ph type="ctrTitle"/>
          </p:nvPr>
        </p:nvSpPr>
        <p:spPr>
          <a:xfrm>
            <a:off x="6599787" y="0"/>
            <a:ext cx="4786877" cy="9832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Schema di formazione</a:t>
            </a:r>
            <a:endParaRPr/>
          </a:p>
        </p:txBody>
      </p:sp>
      <p:sp>
        <p:nvSpPr>
          <p:cNvPr id="338" name="Google Shape;338;p11"/>
          <p:cNvSpPr txBox="1"/>
          <p:nvPr>
            <p:ph type="subTitle" idx="1"/>
          </p:nvPr>
        </p:nvSpPr>
        <p:spPr>
          <a:xfrm>
            <a:off x="6599787" y="1163112"/>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Giorno 1</a:t>
            </a:r>
            <a:endParaRPr/>
          </a:p>
        </p:txBody>
      </p:sp>
      <p:sp>
        <p:nvSpPr>
          <p:cNvPr id="339" name="Google Shape;339;p11"/>
          <p:cNvSpPr txBox="1"/>
          <p:nvPr>
            <p:ph type="body" idx="3"/>
          </p:nvPr>
        </p:nvSpPr>
        <p:spPr>
          <a:xfrm>
            <a:off x="6599788" y="1731661"/>
            <a:ext cx="47967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a:t>Argomento-1: </a:t>
            </a:r>
            <a:r>
              <a:rPr lang="en-US" sz="1600"/>
              <a:t>Introduzione al rilevamento delle anomalie </a:t>
            </a:r>
            <a:endParaRPr sz="1600"/>
          </a:p>
        </p:txBody>
      </p:sp>
      <p:sp>
        <p:nvSpPr>
          <p:cNvPr id="340" name="Google Shape;340;p11"/>
          <p:cNvSpPr txBox="1"/>
          <p:nvPr>
            <p:ph type="body" idx="4"/>
          </p:nvPr>
        </p:nvSpPr>
        <p:spPr>
          <a:xfrm>
            <a:off x="6599788" y="2143647"/>
            <a:ext cx="5592300" cy="817200"/>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r>
              <a:rPr lang="en-US"/>
              <a:t>Spiegare gli obiettivi principali del rilevamento delle anomalie.</a:t>
            </a:r>
            <a:endParaRPr/>
          </a:p>
          <a:p>
            <a:pPr marL="0" lvl="0" indent="0" algn="l" rtl="0">
              <a:lnSpc>
                <a:spcPct val="100000"/>
              </a:lnSpc>
              <a:spcBef>
                <a:spcPts val="600"/>
              </a:spcBef>
              <a:spcAft>
                <a:spcPts val="0"/>
              </a:spcAft>
              <a:buSzPts val="1400"/>
              <a:buNone/>
            </a:pPr>
            <a:r>
              <a:rPr lang="en-US"/>
              <a:t>Definire i tipi di anomalie</a:t>
            </a:r>
            <a:endParaRPr/>
          </a:p>
          <a:p>
            <a:pPr marL="0" lvl="0" indent="0" algn="l" rtl="0">
              <a:lnSpc>
                <a:spcPct val="100000"/>
              </a:lnSpc>
              <a:spcBef>
                <a:spcPts val="600"/>
              </a:spcBef>
              <a:spcAft>
                <a:spcPts val="0"/>
              </a:spcAft>
              <a:buSzPts val="1400"/>
              <a:buNone/>
            </a:pPr>
            <a:r>
              <a:rPr lang="en-US"/>
              <a:t>Fornire una panoramica delle varie tecniche impiegate nel rilevamento delle anomalie.</a:t>
            </a:r>
            <a:endParaRPr/>
          </a:p>
        </p:txBody>
      </p:sp>
      <p:sp>
        <p:nvSpPr>
          <p:cNvPr id="341" name="Google Shape;341;p11"/>
          <p:cNvSpPr txBox="1"/>
          <p:nvPr>
            <p:ph type="body" idx="5"/>
          </p:nvPr>
        </p:nvSpPr>
        <p:spPr>
          <a:xfrm>
            <a:off x="6599787" y="3297798"/>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n-US" sz="1600"/>
              <a:t>Argomento-2: </a:t>
            </a:r>
            <a:r>
              <a:rPr lang="en-US" sz="1600"/>
              <a:t>Algoritmi di apprendimento automatico</a:t>
            </a:r>
            <a:endParaRPr/>
          </a:p>
        </p:txBody>
      </p:sp>
      <p:sp>
        <p:nvSpPr>
          <p:cNvPr id="342" name="Google Shape;342;p11"/>
          <p:cNvSpPr txBox="1"/>
          <p:nvPr>
            <p:ph type="body" idx="6"/>
          </p:nvPr>
        </p:nvSpPr>
        <p:spPr>
          <a:xfrm>
            <a:off x="6599775" y="3717108"/>
            <a:ext cx="5502600" cy="983100"/>
          </a:xfrm>
          <a:prstGeom prst="rect">
            <a:avLst/>
          </a:prstGeom>
          <a:noFill/>
          <a:ln>
            <a:noFill/>
          </a:ln>
        </p:spPr>
        <p:txBody>
          <a:bodyPr spcFirstLastPara="1" wrap="square" lIns="91425" tIns="45700" rIns="0" bIns="45700" anchor="t" anchorCtr="0">
            <a:noAutofit/>
          </a:bodyPr>
          <a:lstStyle/>
          <a:p>
            <a:pPr marL="0" marR="0" lvl="0" indent="0" algn="l" rtl="0">
              <a:lnSpc>
                <a:spcPct val="100000"/>
              </a:lnSpc>
              <a:spcBef>
                <a:spcPts val="600"/>
              </a:spcBef>
              <a:spcAft>
                <a:spcPts val="0"/>
              </a:spcAft>
              <a:buSzPts val="1400"/>
              <a:buNone/>
            </a:pPr>
            <a:r>
              <a:rPr lang="en-US"/>
              <a:t>Coprite le tecniche di rilevamento delle anomalie non supervisionate</a:t>
            </a:r>
            <a:endParaRPr/>
          </a:p>
          <a:p>
            <a:pPr marL="0" marR="0" lvl="0" indent="0" algn="l" rtl="0">
              <a:lnSpc>
                <a:spcPct val="100000"/>
              </a:lnSpc>
              <a:spcBef>
                <a:spcPts val="600"/>
              </a:spcBef>
              <a:spcAft>
                <a:spcPts val="0"/>
              </a:spcAft>
              <a:buSzPts val="1400"/>
              <a:buNone/>
            </a:pPr>
            <a:r>
              <a:rPr lang="en-US"/>
              <a:t>Coprite le tecniche di rilevamento delle anomalie con supervisione</a:t>
            </a:r>
            <a:endParaRPr/>
          </a:p>
          <a:p>
            <a:pPr marL="0" marR="0" lvl="0" indent="0" algn="l" rtl="0">
              <a:lnSpc>
                <a:spcPct val="100000"/>
              </a:lnSpc>
              <a:spcBef>
                <a:spcPts val="600"/>
              </a:spcBef>
              <a:spcAft>
                <a:spcPts val="0"/>
              </a:spcAft>
              <a:buClr>
                <a:srgbClr val="000000"/>
              </a:buClr>
              <a:buSzPts val="1400"/>
              <a:buFont typeface="Arial"/>
              <a:buNone/>
            </a:pPr>
            <a:r>
              <a:rPr lang="en-US"/>
              <a:t>Analisi delle serie temporali di copertura</a:t>
            </a:r>
            <a:endParaRPr/>
          </a:p>
        </p:txBody>
      </p:sp>
      <p:grpSp>
        <p:nvGrpSpPr>
          <p:cNvPr id="343" name="Google Shape;343;p11"/>
          <p:cNvGrpSpPr/>
          <p:nvPr/>
        </p:nvGrpSpPr>
        <p:grpSpPr>
          <a:xfrm>
            <a:off x="3084061" y="0"/>
            <a:ext cx="2959129" cy="6871447"/>
            <a:chOff x="3084061" y="0"/>
            <a:chExt cx="2959129" cy="6871447"/>
          </a:xfrm>
        </p:grpSpPr>
        <p:sp>
          <p:nvSpPr>
            <p:cNvPr id="344" name="Google Shape;344;p11"/>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45" name="Google Shape;34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46" name="Google Shape;346;p11" descr="A cup of coffee and a notebook on a table&#10;&#10;Description automatically generated"/>
          <p:cNvPicPr preferRelativeResize="0"/>
          <p:nvPr>
            <p:ph type="pic" idx="2"/>
          </p:nvPr>
        </p:nvPicPr>
        <p:blipFill rotWithShape="1">
          <a:blip r:embed="rId3">
            <a:alphaModFix/>
          </a:blip>
          <a:srcRect l="13124" t="0" r="13124" b="0"/>
          <a:stretch/>
        </p:blipFill>
        <p:spPr>
          <a:xfrm>
            <a:off x="0" y="-2235"/>
            <a:ext cx="5840730" cy="6862275"/>
          </a:xfrm>
          <a:prstGeom prst="rect">
            <a:avLst/>
          </a:prstGeom>
          <a:solidFill>
            <a:schemeClr val="lt2"/>
          </a:solidFill>
          <a:ln>
            <a:noFill/>
          </a:ln>
        </p:spPr>
      </p:pic>
      <p:sp>
        <p:nvSpPr>
          <p:cNvPr id="347" name="Google Shape;347;p11"/>
          <p:cNvSpPr txBox="1"/>
          <p:nvPr>
            <p:ph type="subTitle" idx="1"/>
          </p:nvPr>
        </p:nvSpPr>
        <p:spPr>
          <a:xfrm>
            <a:off x="6604762" y="494558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Giorno 2</a:t>
            </a:r>
            <a:endParaRPr/>
          </a:p>
        </p:txBody>
      </p:sp>
      <p:sp>
        <p:nvSpPr>
          <p:cNvPr id="348" name="Google Shape;348;p11"/>
          <p:cNvSpPr txBox="1"/>
          <p:nvPr/>
        </p:nvSpPr>
        <p:spPr>
          <a:xfrm>
            <a:off x="6505450" y="5456450"/>
            <a:ext cx="5502600" cy="345900"/>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3: Applicazioni del mondo reale nell'assistenza sanitaria</a:t>
            </a:r>
            <a:endParaRPr sz="1600">
              <a:solidFill>
                <a:schemeClr val="accent1"/>
              </a:solidFill>
              <a:latin typeface="Century Gothic"/>
              <a:ea typeface="Century Gothic"/>
              <a:cs typeface="Century Gothic"/>
              <a:sym typeface="Century Gothic"/>
            </a:endParaRPr>
          </a:p>
          <a:p>
            <a:pPr marL="457200" lvl="0" indent="-330200" algn="l" rtl="0">
              <a:spcBef>
                <a:spcPts val="0"/>
              </a:spcBef>
              <a:spcAft>
                <a:spcPts val="0"/>
              </a:spcAft>
              <a:buClr>
                <a:schemeClr val="accent1"/>
              </a:buClr>
              <a:buSzPts val="1600"/>
              <a:buFont typeface="Calibri"/>
              <a:buChar char=" "/>
            </a:pPr>
            <a:r>
              <a:t/>
            </a:r>
            <a:endParaRPr sz="1600">
              <a:solidFill>
                <a:schemeClr val="accent1"/>
              </a:solidFill>
              <a:latin typeface="Century Gothic"/>
              <a:ea typeface="Century Gothic"/>
              <a:cs typeface="Century Gothic"/>
              <a:sym typeface="Century Gothic"/>
            </a:endParaRPr>
          </a:p>
          <a:p>
            <a:pPr marL="91440" marR="0" lvl="0" indent="-101600" algn="l" rtl="0">
              <a:lnSpc>
                <a:spcPct val="100000"/>
              </a:lnSpc>
              <a:spcBef>
                <a:spcPts val="0"/>
              </a:spcBef>
              <a:spcAft>
                <a:spcPts val="0"/>
              </a:spcAft>
              <a:buClr>
                <a:schemeClr val="accent1"/>
              </a:buClr>
              <a:buSzPts val="1600"/>
              <a:buFont typeface="Century Gothic"/>
              <a:buChar char=" "/>
            </a:pPr>
            <a:r>
              <a:t/>
            </a:r>
            <a:endParaRPr sz="1600">
              <a:solidFill>
                <a:schemeClr val="accent1"/>
              </a:solidFill>
              <a:latin typeface="Century Gothic"/>
              <a:ea typeface="Century Gothic"/>
              <a:cs typeface="Century Gothic"/>
              <a:sym typeface="Century Gothic"/>
            </a:endParaRPr>
          </a:p>
        </p:txBody>
      </p:sp>
      <p:sp>
        <p:nvSpPr>
          <p:cNvPr id="349" name="Google Shape;349;p11"/>
          <p:cNvSpPr txBox="1"/>
          <p:nvPr/>
        </p:nvSpPr>
        <p:spPr>
          <a:xfrm>
            <a:off x="6505450" y="5954750"/>
            <a:ext cx="5116200" cy="70350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lt1"/>
              </a:buClr>
              <a:buSzPts val="1400"/>
              <a:buFont typeface="Calibri"/>
              <a:buChar char=" "/>
            </a:pPr>
            <a:r>
              <a:rPr lang="en-US">
                <a:solidFill>
                  <a:schemeClr val="lt1"/>
                </a:solidFill>
                <a:latin typeface="Century Gothic"/>
                <a:ea typeface="Century Gothic"/>
                <a:cs typeface="Century Gothic"/>
                <a:sym typeface="Century Gothic"/>
              </a:rPr>
              <a:t>Esplorazione delle applicazioni dell'IA nel settore sanitario</a:t>
            </a:r>
            <a:endParaRPr>
              <a:solidFill>
                <a:schemeClr val="lt1"/>
              </a:solidFill>
            </a:endParaRPr>
          </a:p>
          <a:p>
            <a:pPr marL="91440" marR="0" lvl="0" indent="-91440" algn="l" rtl="0">
              <a:lnSpc>
                <a:spcPct val="100000"/>
              </a:lnSpc>
              <a:spcBef>
                <a:spcPts val="0"/>
              </a:spcBef>
              <a:spcAft>
                <a:spcPts val="0"/>
              </a:spcAft>
              <a:buClr>
                <a:schemeClr val="lt1"/>
              </a:buClr>
              <a:buSzPts val="1400"/>
              <a:buFont typeface="Calibri"/>
              <a:buChar char=" "/>
            </a:pPr>
            <a:r>
              <a:rPr lang="en-US">
                <a:solidFill>
                  <a:schemeClr val="lt1"/>
                </a:solidFill>
                <a:latin typeface="Century Gothic"/>
                <a:ea typeface="Century Gothic"/>
                <a:cs typeface="Century Gothic"/>
                <a:sym typeface="Century Gothic"/>
              </a:rPr>
              <a:t>Focus su esempi reali e casi di studio</a:t>
            </a:r>
            <a:endParaRPr>
              <a:solidFill>
                <a:schemeClr val="lt1"/>
              </a:solidFill>
              <a:latin typeface="Century Gothic"/>
              <a:ea typeface="Century Gothic"/>
              <a:cs typeface="Century Gothic"/>
              <a:sym typeface="Century Gothic"/>
            </a:endParaRPr>
          </a:p>
          <a:p>
            <a:pPr marL="457200" lvl="0" indent="0" algn="l" rtl="0">
              <a:spcBef>
                <a:spcPts val="600"/>
              </a:spcBef>
              <a:spcAft>
                <a:spcPts val="0"/>
              </a:spcAft>
              <a:buNone/>
            </a:pPr>
            <a:r>
              <a:t/>
            </a:r>
            <a:endParaRPr>
              <a:solidFill>
                <a:schemeClr val="lt1"/>
              </a:solidFill>
              <a:latin typeface="Century Gothic"/>
              <a:ea typeface="Century Gothic"/>
              <a:cs typeface="Century Gothic"/>
              <a:sym typeface="Century Gothic"/>
            </a:endParaRPr>
          </a:p>
          <a:p>
            <a:pPr marL="457200" marR="0" lvl="0" indent="0" algn="l" rtl="0">
              <a:lnSpc>
                <a:spcPct val="100000"/>
              </a:lnSpc>
              <a:spcBef>
                <a:spcPts val="600"/>
              </a:spcBef>
              <a:spcAft>
                <a:spcPts val="0"/>
              </a:spcAft>
              <a:buNone/>
            </a:pPr>
            <a:r>
              <a:t/>
            </a:r>
            <a:endParaRPr>
              <a:solidFill>
                <a:schemeClr val="lt1"/>
              </a:solidFill>
            </a:endParaRPr>
          </a:p>
        </p:txBody>
      </p:sp>
      <p:sp>
        <p:nvSpPr>
          <p:cNvPr id="350" name="Google Shape;350;p11"/>
          <p:cNvSpPr txBox="1"/>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5"/>
          <p:cNvSpPr txBox="1"/>
          <p:nvPr>
            <p:ph type="ctrTitle"/>
          </p:nvPr>
        </p:nvSpPr>
        <p:spPr>
          <a:xfrm>
            <a:off x="6615550" y="715651"/>
            <a:ext cx="5334300" cy="9552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30555"/>
              <a:buFont typeface="Arial"/>
              <a:buNone/>
            </a:pPr>
            <a:r>
              <a:rPr lang="en-US"/>
              <a:t>Argomento-1: Introduzione al rilevamento delle anomalie </a:t>
            </a:r>
            <a:endParaRPr/>
          </a:p>
        </p:txBody>
      </p:sp>
      <p:sp>
        <p:nvSpPr>
          <p:cNvPr id="356" name="Google Shape;356;p15"/>
          <p:cNvSpPr txBox="1"/>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Tratteremo queste competenze</a:t>
            </a:r>
            <a:endParaRPr/>
          </a:p>
          <a:p>
            <a:pPr marL="0" lvl="0" indent="0" algn="l" rtl="0">
              <a:lnSpc>
                <a:spcPct val="100000"/>
              </a:lnSpc>
              <a:spcBef>
                <a:spcPts val="0"/>
              </a:spcBef>
              <a:spcAft>
                <a:spcPts val="0"/>
              </a:spcAft>
              <a:buSzPts val="2400"/>
              <a:buNone/>
            </a:pPr>
            <a:r>
              <a:t/>
            </a:r>
            <a:endParaRPr/>
          </a:p>
        </p:txBody>
      </p:sp>
      <p:sp>
        <p:nvSpPr>
          <p:cNvPr id="357" name="Google Shape;357;p15"/>
          <p:cNvSpPr txBox="1"/>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61620" algn="l" rtl="0">
              <a:spcBef>
                <a:spcPts val="600"/>
              </a:spcBef>
              <a:spcAft>
                <a:spcPts val="0"/>
              </a:spcAft>
              <a:buSzPts val="1200"/>
              <a:buChar char="o"/>
            </a:pPr>
            <a:r>
              <a:rPr lang="en-US" sz="1200"/>
              <a:t>In questa sezione approfondiremo il concetto di anomalia, esaminando la sua natura di deviazione inaspettata dalla norma.</a:t>
            </a:r>
            <a:endParaRPr sz="1200"/>
          </a:p>
          <a:p>
            <a:pPr marL="274320" lvl="0" indent="-261620" algn="l" rtl="0">
              <a:spcBef>
                <a:spcPts val="600"/>
              </a:spcBef>
              <a:spcAft>
                <a:spcPts val="0"/>
              </a:spcAft>
              <a:buSzPts val="1200"/>
              <a:buChar char="o"/>
            </a:pPr>
            <a:r>
              <a:rPr lang="en-US" sz="1200"/>
              <a:t>Esploreremo il significato e le diverse applicazioni del rilevamento delle anomalie, ponendo l'accento su diverse tipologie come le anomalie puntuali, le anomalie contestuali e le anomalie collettive. </a:t>
            </a:r>
            <a:endParaRPr sz="1200"/>
          </a:p>
          <a:p>
            <a:pPr marL="274320" lvl="0" indent="-261620" algn="l" rtl="0">
              <a:spcBef>
                <a:spcPts val="600"/>
              </a:spcBef>
              <a:spcAft>
                <a:spcPts val="0"/>
              </a:spcAft>
              <a:buSzPts val="1200"/>
              <a:buChar char="o"/>
            </a:pPr>
            <a:r>
              <a:rPr lang="en-US" sz="1200"/>
              <a:t>Nel corso della sessione, affronteremo anche le sfide inerenti al rilevamento delle anomalie, favorendo una comprensione completa di questo aspetto critico della sicurezza informatica.</a:t>
            </a:r>
            <a:endParaRPr sz="1200"/>
          </a:p>
          <a:p>
            <a:pPr marL="0" lvl="0" indent="0" algn="l" rtl="0">
              <a:spcBef>
                <a:spcPts val="600"/>
              </a:spcBef>
              <a:spcAft>
                <a:spcPts val="0"/>
              </a:spcAft>
              <a:buNone/>
            </a:pPr>
            <a:r>
              <a:t/>
            </a:r>
            <a:endParaRPr sz="1200"/>
          </a:p>
        </p:txBody>
      </p:sp>
      <p:cxnSp>
        <p:nvCxnSpPr>
          <p:cNvPr id="358" name="Google Shape;358;p1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59" name="Google Shape;359;p15"/>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60" name="Google Shape;360;p15" descr="A person writing on a glass board&#10;&#10;Description automatically generated"/>
          <p:cNvPicPr preferRelativeResize="0"/>
          <p:nvPr>
            <p:ph type="pic" idx="2"/>
          </p:nvPr>
        </p:nvPicPr>
        <p:blipFill rotWithShape="1">
          <a:blip r:embed="rId3">
            <a:alphaModFix/>
          </a:blip>
          <a:srcRect l="6899" t="0" r="6899" b="0"/>
          <a:stretch/>
        </p:blipFill>
        <p:spPr>
          <a:xfrm>
            <a:off x="0" y="-2235"/>
            <a:ext cx="5840730" cy="6862275"/>
          </a:xfrm>
          <a:prstGeom prst="rect">
            <a:avLst/>
          </a:prstGeom>
          <a:solidFill>
            <a:schemeClr val="lt2"/>
          </a:solidFill>
          <a:ln>
            <a:noFill/>
          </a:ln>
        </p:spPr>
      </p:pic>
      <p:sp>
        <p:nvSpPr>
          <p:cNvPr id="361" name="Google Shape;361;p15"/>
          <p:cNvSpPr txBox="1"/>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chemeClr val="lt1"/>
                </a:solidFill>
              </a:rPr>
              <a:t>Approfondimenti pratici sul rilevamento delle anomalie</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6"/>
          <p:cNvSpPr txBox="1"/>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30555"/>
              <a:buFont typeface="Arial"/>
              <a:buNone/>
            </a:pPr>
            <a:r>
              <a:rPr lang="en-US"/>
              <a:t>Argomento-2: </a:t>
            </a:r>
            <a:r>
              <a:rPr lang="en-US"/>
              <a:t>Algoritmi di apprendimento automatico per il rilevamento delle anomalie</a:t>
            </a:r>
            <a:endParaRPr/>
          </a:p>
        </p:txBody>
      </p:sp>
      <p:sp>
        <p:nvSpPr>
          <p:cNvPr id="367" name="Google Shape;367;p16"/>
          <p:cNvSpPr txBox="1"/>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Tratteremo queste competenze</a:t>
            </a:r>
            <a:endParaRPr/>
          </a:p>
          <a:p>
            <a:pPr marL="0" lvl="0" indent="0" algn="l" rtl="0">
              <a:lnSpc>
                <a:spcPct val="100000"/>
              </a:lnSpc>
              <a:spcBef>
                <a:spcPts val="0"/>
              </a:spcBef>
              <a:spcAft>
                <a:spcPts val="0"/>
              </a:spcAft>
              <a:buSzPts val="2400"/>
              <a:buNone/>
            </a:pPr>
            <a:r>
              <a:t/>
            </a:r>
            <a:endParaRPr/>
          </a:p>
        </p:txBody>
      </p:sp>
      <p:sp>
        <p:nvSpPr>
          <p:cNvPr id="368" name="Google Shape;368;p16"/>
          <p:cNvSpPr txBox="1"/>
          <p:nvPr>
            <p:ph type="body" idx="3"/>
          </p:nvPr>
        </p:nvSpPr>
        <p:spPr>
          <a:xfrm>
            <a:off x="6605700" y="3348628"/>
            <a:ext cx="5344200" cy="3449400"/>
          </a:xfrm>
          <a:prstGeom prst="rect">
            <a:avLst/>
          </a:prstGeom>
          <a:noFill/>
          <a:ln>
            <a:noFill/>
          </a:ln>
        </p:spPr>
        <p:txBody>
          <a:bodyPr spcFirstLastPara="1" wrap="square" lIns="91425" tIns="0" rIns="0" bIns="45700" anchor="t" anchorCtr="0">
            <a:noAutofit/>
          </a:bodyPr>
          <a:lstStyle/>
          <a:p>
            <a:pPr marL="274320" lvl="0" indent="-261620" algn="l" rtl="0">
              <a:spcBef>
                <a:spcPts val="600"/>
              </a:spcBef>
              <a:spcAft>
                <a:spcPts val="0"/>
              </a:spcAft>
              <a:buSzPts val="1200"/>
              <a:buChar char="o"/>
            </a:pPr>
            <a:r>
              <a:rPr lang="en-US" sz="1200"/>
              <a:t> Ci concentriamo sui metodi basati sull'apprendimento automatico ed esploriamo vari approcci di rilevamento delle anomalie basati su algoritmi di apprendimento automatico supervisionati e non supervisionati. </a:t>
            </a:r>
            <a:endParaRPr sz="1200"/>
          </a:p>
          <a:p>
            <a:pPr marL="274320" lvl="0" indent="-261620" algn="l" rtl="0">
              <a:spcBef>
                <a:spcPts val="600"/>
              </a:spcBef>
              <a:spcAft>
                <a:spcPts val="0"/>
              </a:spcAft>
              <a:buSzPts val="1200"/>
              <a:buChar char="o"/>
            </a:pPr>
            <a:r>
              <a:rPr lang="en-US" sz="1200"/>
              <a:t>Discuteremo le metriche di valutazione cruciali per valutare l'efficacia di questi metodi, tra cui precision, recall e F1-score. </a:t>
            </a:r>
            <a:endParaRPr sz="1200"/>
          </a:p>
          <a:p>
            <a:pPr marL="274320" lvl="0" indent="-261620" algn="l" rtl="0">
              <a:spcBef>
                <a:spcPts val="600"/>
              </a:spcBef>
              <a:spcAft>
                <a:spcPts val="0"/>
              </a:spcAft>
              <a:buSzPts val="1200"/>
              <a:buChar char="o"/>
            </a:pPr>
            <a:r>
              <a:rPr lang="en-US" sz="1200"/>
              <a:t>Esploreremo le complessità associate al rilevamento delle anomalie nei dati delle serie temporali. </a:t>
            </a:r>
            <a:endParaRPr sz="1200"/>
          </a:p>
          <a:p>
            <a:pPr marL="274320" lvl="0" indent="-261620" algn="l" rtl="0">
              <a:spcBef>
                <a:spcPts val="600"/>
              </a:spcBef>
              <a:spcAft>
                <a:spcPts val="0"/>
              </a:spcAft>
              <a:buSzPts val="1200"/>
              <a:buChar char="o"/>
            </a:pPr>
            <a:r>
              <a:rPr lang="en-US" sz="1200"/>
              <a:t>Analizzeremo tecniche fondamentali come le medie mobili e lo smoothing esponenziale, nonché la decomposizione del trend stagionale con il metodo Loess (STL). </a:t>
            </a:r>
            <a:endParaRPr sz="1200"/>
          </a:p>
          <a:p>
            <a:pPr marL="274320" lvl="0" indent="-261620" algn="l" rtl="0">
              <a:spcBef>
                <a:spcPts val="600"/>
              </a:spcBef>
              <a:spcAft>
                <a:spcPts val="0"/>
              </a:spcAft>
              <a:buSzPts val="1200"/>
              <a:buChar char="o"/>
            </a:pPr>
            <a:r>
              <a:rPr lang="en-US" sz="1200"/>
              <a:t>Verranno introdotti approcci avanzati, tra cui i metodi basati sulla memoria a breve termine (LSTM) e sulle reti neurali convoluzionali (CNN), studiati su misura per l'analisi dei dati delle serie temporali. </a:t>
            </a:r>
            <a:endParaRPr sz="1000"/>
          </a:p>
        </p:txBody>
      </p:sp>
      <p:cxnSp>
        <p:nvCxnSpPr>
          <p:cNvPr id="369" name="Google Shape;369;p1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70" name="Google Shape;370;p16"/>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71" name="Google Shape;371;p16" descr="A person writing on a glass board&#10;&#10;Description automatically generated"/>
          <p:cNvPicPr preferRelativeResize="0"/>
          <p:nvPr>
            <p:ph type="pic" idx="2"/>
          </p:nvPr>
        </p:nvPicPr>
        <p:blipFill rotWithShape="1">
          <a:blip r:embed="rId3">
            <a:alphaModFix/>
          </a:blip>
          <a:srcRect l="6899" t="0" r="6899" b="0"/>
          <a:stretch/>
        </p:blipFill>
        <p:spPr>
          <a:xfrm>
            <a:off x="0" y="-2235"/>
            <a:ext cx="5840730" cy="6862275"/>
          </a:xfrm>
          <a:prstGeom prst="rect">
            <a:avLst/>
          </a:prstGeom>
          <a:solidFill>
            <a:schemeClr val="lt2"/>
          </a:solidFill>
          <a:ln>
            <a:noFill/>
          </a:ln>
        </p:spPr>
      </p:pic>
      <p:sp>
        <p:nvSpPr>
          <p:cNvPr id="372" name="Google Shape;372;p16"/>
          <p:cNvSpPr txBox="1"/>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chemeClr val="lt1"/>
                </a:solidFill>
              </a:rPr>
              <a:t>Approfondimenti pratici sul rilevamento delle anomalie</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7"/>
          <p:cNvSpPr txBox="1"/>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a:t>Argomento 3: </a:t>
            </a:r>
            <a:r>
              <a:rPr lang="en-US"/>
              <a:t>Applicazioni del mondo reale nel settore sanitario</a:t>
            </a:r>
            <a:endParaRPr/>
          </a:p>
        </p:txBody>
      </p:sp>
      <p:sp>
        <p:nvSpPr>
          <p:cNvPr id="378" name="Google Shape;378;p17"/>
          <p:cNvSpPr txBox="1"/>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Tratteremo queste competenze</a:t>
            </a:r>
            <a:endParaRPr/>
          </a:p>
          <a:p>
            <a:pPr marL="0" lvl="0" indent="0" algn="l" rtl="0">
              <a:lnSpc>
                <a:spcPct val="100000"/>
              </a:lnSpc>
              <a:spcBef>
                <a:spcPts val="0"/>
              </a:spcBef>
              <a:spcAft>
                <a:spcPts val="0"/>
              </a:spcAft>
              <a:buSzPts val="2400"/>
              <a:buNone/>
            </a:pPr>
            <a:r>
              <a:t/>
            </a:r>
            <a:endParaRPr/>
          </a:p>
        </p:txBody>
      </p:sp>
      <p:sp>
        <p:nvSpPr>
          <p:cNvPr id="379" name="Google Shape;379;p17"/>
          <p:cNvSpPr txBox="1"/>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87020" algn="l" rtl="0">
              <a:lnSpc>
                <a:spcPct val="100000"/>
              </a:lnSpc>
              <a:spcBef>
                <a:spcPts val="0"/>
              </a:spcBef>
              <a:spcAft>
                <a:spcPts val="0"/>
              </a:spcAft>
              <a:buSzPts val="1200"/>
              <a:buChar char="o"/>
            </a:pPr>
            <a:r>
              <a:rPr lang="en-US" sz="1200"/>
              <a:t>Studieremo l'esplorazione delle applicazioni dell'IA nel settore sanitario.</a:t>
            </a:r>
            <a:endParaRPr sz="1200"/>
          </a:p>
          <a:p>
            <a:pPr marL="274320" lvl="0" indent="-287020" algn="l" rtl="0">
              <a:lnSpc>
                <a:spcPct val="100000"/>
              </a:lnSpc>
              <a:spcBef>
                <a:spcPts val="0"/>
              </a:spcBef>
              <a:spcAft>
                <a:spcPts val="0"/>
              </a:spcAft>
              <a:buSzPts val="1200"/>
              <a:buChar char="o"/>
            </a:pPr>
            <a:r>
              <a:rPr lang="en-US" sz="1200"/>
              <a:t>Presenteremo scenari d'uso reali utilizzando dati provenienti da varie fonti, come dispositivi IoT, registri del traffico di rete e simili.</a:t>
            </a:r>
            <a:endParaRPr sz="1200"/>
          </a:p>
          <a:p>
            <a:pPr marL="274320" lvl="0" indent="-210820" algn="l" rtl="0">
              <a:lnSpc>
                <a:spcPct val="100000"/>
              </a:lnSpc>
              <a:spcBef>
                <a:spcPts val="600"/>
              </a:spcBef>
              <a:spcAft>
                <a:spcPts val="0"/>
              </a:spcAft>
              <a:buSzPts val="1000"/>
              <a:buNone/>
            </a:pPr>
            <a:r>
              <a:t/>
            </a:r>
            <a:endParaRPr sz="1200"/>
          </a:p>
          <a:p>
            <a:pPr marL="0" lvl="0" indent="0" algn="l" rtl="0">
              <a:lnSpc>
                <a:spcPct val="100000"/>
              </a:lnSpc>
              <a:spcBef>
                <a:spcPts val="600"/>
              </a:spcBef>
              <a:spcAft>
                <a:spcPts val="0"/>
              </a:spcAft>
              <a:buSzPts val="1000"/>
              <a:buNone/>
            </a:pPr>
            <a:r>
              <a:t/>
            </a:r>
            <a:endParaRPr sz="1200"/>
          </a:p>
        </p:txBody>
      </p:sp>
      <p:cxnSp>
        <p:nvCxnSpPr>
          <p:cNvPr id="380" name="Google Shape;380;p1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81" name="Google Shape;381;p17"/>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82" name="Google Shape;382;p17" descr="A person writing on a glass board&#10;&#10;Description automatically generated"/>
          <p:cNvPicPr preferRelativeResize="0"/>
          <p:nvPr>
            <p:ph type="pic" idx="2"/>
          </p:nvPr>
        </p:nvPicPr>
        <p:blipFill rotWithShape="1">
          <a:blip r:embed="rId3">
            <a:alphaModFix/>
          </a:blip>
          <a:srcRect l="6899" t="0" r="6899" b="0"/>
          <a:stretch/>
        </p:blipFill>
        <p:spPr>
          <a:xfrm>
            <a:off x="0" y="-2235"/>
            <a:ext cx="5840730" cy="6862275"/>
          </a:xfrm>
          <a:prstGeom prst="rect">
            <a:avLst/>
          </a:prstGeom>
          <a:solidFill>
            <a:schemeClr val="lt2"/>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9"/>
          <p:cNvSpPr txBox="1"/>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a:t>Metodo di valutazione</a:t>
            </a:r>
            <a:endParaRPr/>
          </a:p>
        </p:txBody>
      </p:sp>
      <p:sp>
        <p:nvSpPr>
          <p:cNvPr id="388" name="Google Shape;388;p19"/>
          <p:cNvSpPr txBox="1"/>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grpSp>
        <p:nvGrpSpPr>
          <p:cNvPr id="389" name="Google Shape;389;p19"/>
          <p:cNvGrpSpPr/>
          <p:nvPr/>
        </p:nvGrpSpPr>
        <p:grpSpPr>
          <a:xfrm>
            <a:off x="7370364" y="-23539"/>
            <a:ext cx="2562565" cy="6885155"/>
            <a:chOff x="7370364" y="-23539"/>
            <a:chExt cx="2562565" cy="6885155"/>
          </a:xfrm>
        </p:grpSpPr>
        <p:pic>
          <p:nvPicPr>
            <p:cNvPr id="390" name="Google Shape;390;p19"/>
            <p:cNvPicPr preferRelativeResize="0"/>
            <p:nvPr/>
          </p:nvPicPr>
          <p:blipFill rotWithShape="1">
            <a:blip r:embed="rId3">
              <a:alphaModFix/>
            </a:blip>
            <a:srcRect l="0" t="0" r="0" b="0"/>
            <a:stretch/>
          </p:blipFill>
          <p:spPr>
            <a:xfrm rot="10800000">
              <a:off x="7829202" y="5156615"/>
              <a:ext cx="878334" cy="1705001"/>
            </a:xfrm>
            <a:prstGeom prst="rect">
              <a:avLst/>
            </a:prstGeom>
            <a:noFill/>
            <a:ln>
              <a:noFill/>
            </a:ln>
          </p:spPr>
        </p:pic>
        <p:sp>
          <p:nvSpPr>
            <p:cNvPr id="391" name="Google Shape;391;p19"/>
            <p:cNvSpPr/>
            <p:nvPr/>
          </p:nvSpPr>
          <p:spPr>
            <a:xfrm>
              <a:off x="7370364" y="-23539"/>
              <a:ext cx="2562565" cy="6884359"/>
            </a:xfrm>
            <a:custGeom>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392" name="Google Shape;392;p19"/>
          <p:cNvGraphicFramePr/>
          <p:nvPr/>
        </p:nvGraphicFramePr>
        <p:xfrm>
          <a:off x="757637" y="2306120"/>
          <a:ext cx="3000000" cy="3000000"/>
        </p:xfrm>
        <a:graphic>
          <a:graphicData uri="http://schemas.openxmlformats.org/drawingml/2006/table">
            <a:tbl>
              <a:tblPr firstRow="1" bandRow="1">
                <a:noFill/>
                <a:tableStyleId>{F43A3264-4C94-493E-A145-FC1D9D019B6E}</a:tableStyleId>
              </a:tblPr>
              <a:tblGrid>
                <a:gridCol w="2591400"/>
                <a:gridCol w="2591400"/>
              </a:tblGrid>
              <a:tr h="370850">
                <a:tc>
                  <a:txBody>
                    <a:bodyPr/>
                    <a:lstStyle/>
                    <a:p>
                      <a:pPr marL="0" marR="0" lvl="0" indent="0" algn="l" rtl="0">
                        <a:spcBef>
                          <a:spcPts val="0"/>
                        </a:spcBef>
                        <a:spcAft>
                          <a:spcPts val="0"/>
                        </a:spcAft>
                        <a:buNone/>
                      </a:pPr>
                      <a:r>
                        <a:rPr lang="en-US" sz="1800"/>
                        <a:t>Elemento di valutazione</a:t>
                      </a:r>
                      <a:endParaRPr sz="1800"/>
                    </a:p>
                  </a:txBody>
                  <a:tcPr marL="91450" marR="91450" marT="45725" marB="45725"/>
                </a:tc>
                <a:tc>
                  <a:txBody>
                    <a:bodyPr/>
                    <a:lstStyle/>
                    <a:p>
                      <a:pPr marL="0" marR="0" lvl="0" indent="0" algn="l" rtl="0">
                        <a:spcBef>
                          <a:spcPts val="0"/>
                        </a:spcBef>
                        <a:spcAft>
                          <a:spcPts val="0"/>
                        </a:spcAft>
                        <a:buNone/>
                      </a:pPr>
                      <a:r>
                        <a:rPr lang="en-US" sz="1800"/>
                        <a:t>Come</a:t>
                      </a:r>
                      <a:endParaRPr sz="1800"/>
                    </a:p>
                  </a:txBody>
                  <a:tcPr marL="91450" marR="91450" marT="45725" marB="45725"/>
                </a:tc>
              </a:tr>
              <a:tr h="370850">
                <a:tc>
                  <a:txBody>
                    <a:bodyPr/>
                    <a:lstStyle/>
                    <a:p>
                      <a:pPr marL="0" marR="0" lvl="0" indent="0" algn="l" rtl="0">
                        <a:spcBef>
                          <a:spcPts val="0"/>
                        </a:spcBef>
                        <a:spcAft>
                          <a:spcPts val="0"/>
                        </a:spcAft>
                        <a:buNone/>
                      </a:pPr>
                      <a:r>
                        <a:rPr lang="en-US" sz="1800"/>
                        <a:t>Quiz a scelta multipla</a:t>
                      </a:r>
                      <a:endParaRPr sz="1800"/>
                    </a:p>
                  </a:txBody>
                  <a:tcPr marL="91450" marR="91450" marT="45725" marB="45725"/>
                </a:tc>
                <a:tc>
                  <a:txBody>
                    <a:bodyPr/>
                    <a:lstStyle/>
                    <a:p>
                      <a:pPr marL="0" marR="0" lvl="0" indent="0" algn="l" rtl="0">
                        <a:spcBef>
                          <a:spcPts val="0"/>
                        </a:spcBef>
                        <a:spcAft>
                          <a:spcPts val="0"/>
                        </a:spcAft>
                        <a:buNone/>
                      </a:pPr>
                      <a:r>
                        <a:rPr lang="en-US" sz="1800"/>
                        <a:t>Quiz online</a:t>
                      </a:r>
                      <a:endParaRPr sz="1800"/>
                    </a:p>
                  </a:txBody>
                  <a:tcPr marL="91450" marR="91450" marT="45725" marB="45725"/>
                </a:tc>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a:t>Compiti applicati (individuali)</a:t>
                      </a:r>
                      <a:endParaRPr sz="1800"/>
                    </a:p>
                  </a:txBody>
                  <a:tcPr marL="91450" marR="91450" marT="45725" marB="45725"/>
                </a:tc>
                <a:tc>
                  <a:txBody>
                    <a:bodyPr/>
                    <a:lstStyle/>
                    <a:p>
                      <a:pPr marL="0" marR="0" lvl="0" indent="0" algn="l" rtl="0">
                        <a:spcBef>
                          <a:spcPts val="0"/>
                        </a:spcBef>
                        <a:spcAft>
                          <a:spcPts val="0"/>
                        </a:spcAft>
                        <a:buNone/>
                      </a:pPr>
                      <a:r>
                        <a:rPr lang="en-US" sz="1800"/>
                        <a:t>Soluzione del problema da presentare in seguito</a:t>
                      </a:r>
                      <a:endParaRPr sz="1800"/>
                    </a:p>
                  </a:txBody>
                  <a:tcPr marL="91450" marR="91450" marT="45725" marB="45725"/>
                </a:tc>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a:t>Discussione di gruppo</a:t>
                      </a:r>
                      <a:endParaRPr sz="1800"/>
                    </a:p>
                  </a:txBody>
                  <a:tcPr marL="91450" marR="91450" marT="45725" marB="45725"/>
                </a:tc>
                <a:tc>
                  <a:txBody>
                    <a:bodyPr/>
                    <a:lstStyle/>
                    <a:p>
                      <a:pPr marL="0" marR="0" lvl="0" indent="0" algn="l" rtl="0">
                        <a:spcBef>
                          <a:spcPts val="0"/>
                        </a:spcBef>
                        <a:spcAft>
                          <a:spcPts val="0"/>
                        </a:spcAft>
                        <a:buNone/>
                      </a:pPr>
                      <a:r>
                        <a:rPr lang="en-US" sz="1800"/>
                        <a:t>Durante il workshop</a:t>
                      </a:r>
                      <a:endParaRPr sz="1800"/>
                    </a:p>
                  </a:txBody>
                  <a:tcPr marL="91450" marR="91450" marT="45725" marB="45725"/>
                </a:tc>
              </a:tr>
            </a:tbl>
          </a:graphicData>
        </a:graphic>
      </p:graphicFrame>
      <p:pic>
        <p:nvPicPr>
          <p:cNvPr id="393" name="Google Shape;393;p19" descr="A person sitting at a desk writing on a paper&#10;&#10;Description automatically generated"/>
          <p:cNvPicPr preferRelativeResize="0"/>
          <p:nvPr>
            <p:ph type="pic" idx="2"/>
          </p:nvPr>
        </p:nvPicPr>
        <p:blipFill rotWithShape="1">
          <a:blip r:embed="rId4">
            <a:alphaModFix/>
          </a:blip>
          <a:srcRect l="13621" t="0" r="13621" b="0"/>
          <a:stretch/>
        </p:blipFill>
        <p:spPr>
          <a:xfrm flipH="1">
            <a:off x="7163691" y="0"/>
            <a:ext cx="5024825" cy="6858000"/>
          </a:xfrm>
          <a:prstGeom prst="rect">
            <a:avLst/>
          </a:prstGeom>
          <a:solidFill>
            <a:schemeClr val="lt2"/>
          </a:solidFill>
          <a:ln>
            <a:noFill/>
          </a:ln>
        </p:spPr>
      </p:pic>
      <p:sp>
        <p:nvSpPr>
          <p:cNvPr id="394" name="Google Shape;394;p19"/>
          <p:cNvSpPr txBox="1"/>
          <p:nvPr>
            <p:ph type="ftr" idx="11"/>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0"/>
          <p:cNvSpPr txBox="1"/>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sp>
        <p:nvSpPr>
          <p:cNvPr id="400" name="Google Shape;400;p20"/>
          <p:cNvSpPr txBox="1"/>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Conoscenze di base e prerequisiti</a:t>
            </a:r>
            <a:endParaRPr/>
          </a:p>
        </p:txBody>
      </p:sp>
      <p:sp>
        <p:nvSpPr>
          <p:cNvPr id="401" name="Google Shape;401;p20"/>
          <p:cNvSpPr txBox="1"/>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Conoscenze di base:</a:t>
            </a:r>
            <a:endParaRPr/>
          </a:p>
        </p:txBody>
      </p:sp>
      <p:sp>
        <p:nvSpPr>
          <p:cNvPr id="402" name="Google Shape;402;p20"/>
          <p:cNvSpPr txBox="1"/>
          <p:nvPr>
            <p:ph type="body" idx="3"/>
          </p:nvPr>
        </p:nvSpPr>
        <p:spPr>
          <a:xfrm>
            <a:off x="893304" y="2342273"/>
            <a:ext cx="5885179" cy="1632299"/>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n-US" sz="1600"/>
              <a:t>Buone </a:t>
            </a:r>
            <a:r>
              <a:rPr lang="en-US" sz="1600"/>
              <a:t>capacità di programmazione in Python</a:t>
            </a:r>
            <a:endParaRPr/>
          </a:p>
          <a:p>
            <a:pPr marL="0" lvl="0" indent="0" algn="l" rtl="0">
              <a:lnSpc>
                <a:spcPct val="100000"/>
              </a:lnSpc>
              <a:spcBef>
                <a:spcPts val="1400"/>
              </a:spcBef>
              <a:spcAft>
                <a:spcPts val="0"/>
              </a:spcAft>
              <a:buSzPts val="1600"/>
              <a:buNone/>
            </a:pPr>
            <a:r>
              <a:rPr lang="en-US" sz="1600"/>
              <a:t>Familiarità con le minacce alla sicurezza di Internet e le vulnerabilità più comuni</a:t>
            </a:r>
            <a:endParaRPr/>
          </a:p>
          <a:p>
            <a:pPr marL="0" lvl="0" indent="0" algn="l" rtl="0">
              <a:lnSpc>
                <a:spcPct val="100000"/>
              </a:lnSpc>
              <a:spcBef>
                <a:spcPts val="1400"/>
              </a:spcBef>
              <a:spcAft>
                <a:spcPts val="0"/>
              </a:spcAft>
              <a:buSzPts val="1600"/>
              <a:buNone/>
            </a:pPr>
            <a:r>
              <a:rPr lang="en-US" sz="1600"/>
              <a:t>Consapevolezza della sicurezza informatica</a:t>
            </a:r>
            <a:endParaRPr/>
          </a:p>
        </p:txBody>
      </p:sp>
      <p:sp>
        <p:nvSpPr>
          <p:cNvPr id="403" name="Google Shape;403;p20"/>
          <p:cNvSpPr/>
          <p:nvPr/>
        </p:nvSpPr>
        <p:spPr>
          <a:xfrm>
            <a:off x="7370364" y="-3219"/>
            <a:ext cx="2562565" cy="6884359"/>
          </a:xfrm>
          <a:custGeom>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04" name="Google Shape;404;p20"/>
          <p:cNvPicPr preferRelativeResize="0"/>
          <p:nvPr/>
        </p:nvPicPr>
        <p:blipFill rotWithShape="1">
          <a:blip r:embed="rId3">
            <a:alphaModFix/>
          </a:blip>
          <a:srcRect l="0" t="0" r="0" b="0"/>
          <a:stretch/>
        </p:blipFill>
        <p:spPr>
          <a:xfrm rot="10800000">
            <a:off x="7829202" y="5156615"/>
            <a:ext cx="878334" cy="1705001"/>
          </a:xfrm>
          <a:prstGeom prst="rect">
            <a:avLst/>
          </a:prstGeom>
          <a:noFill/>
          <a:ln>
            <a:noFill/>
          </a:ln>
        </p:spPr>
      </p:pic>
      <p:sp>
        <p:nvSpPr>
          <p:cNvPr id="405" name="Google Shape;405;p20"/>
          <p:cNvSpPr txBox="1"/>
          <p:nvPr/>
        </p:nvSpPr>
        <p:spPr>
          <a:xfrm>
            <a:off x="893304" y="4258088"/>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Prerequisiti:</a:t>
            </a:r>
            <a:endParaRPr/>
          </a:p>
        </p:txBody>
      </p:sp>
      <p:sp>
        <p:nvSpPr>
          <p:cNvPr id="406" name="Google Shape;406;p20"/>
          <p:cNvSpPr txBox="1"/>
          <p:nvPr/>
        </p:nvSpPr>
        <p:spPr>
          <a:xfrm>
            <a:off x="796325" y="5156625"/>
            <a:ext cx="5797800" cy="365100"/>
          </a:xfrm>
          <a:prstGeom prst="rect">
            <a:avLst/>
          </a:prstGeom>
          <a:noFill/>
          <a:ln>
            <a:noFill/>
          </a:ln>
        </p:spPr>
        <p:txBody>
          <a:bodyPr spcFirstLastPara="1" wrap="square" lIns="0" tIns="45700" rIns="0" bIns="0" anchor="b" anchorCtr="0">
            <a:noAutofit/>
          </a:bodyPr>
          <a:lstStyle/>
          <a:p>
            <a:pPr marL="0" lvl="0" indent="0" algn="l" rtl="0">
              <a:spcBef>
                <a:spcPts val="0"/>
              </a:spcBef>
              <a:spcAft>
                <a:spcPts val="0"/>
              </a:spcAft>
              <a:buClr>
                <a:schemeClr val="dk1"/>
              </a:buClr>
              <a:buSzPts val="1600"/>
              <a:buFont typeface="Arial"/>
              <a:buNone/>
            </a:pPr>
            <a:r>
              <a:rPr lang="en-US" sz="1600">
                <a:solidFill>
                  <a:schemeClr val="folHlink"/>
                </a:solidFill>
                <a:latin typeface="Century Gothic"/>
                <a:ea typeface="Century Gothic"/>
                <a:cs typeface="Century Gothic"/>
                <a:sym typeface="Century Gothic"/>
              </a:rPr>
              <a:t> Computer con accesso a Internet</a:t>
            </a:r>
            <a:endParaRPr sz="1600">
              <a:solidFill>
                <a:srgbClr val="7F7F7F"/>
              </a:solidFill>
              <a:latin typeface="Century Gothic"/>
              <a:ea typeface="Century Gothic"/>
              <a:cs typeface="Century Gothic"/>
              <a:sym typeface="Century Gothic"/>
            </a:endParaRPr>
          </a:p>
        </p:txBody>
      </p:sp>
      <p:pic>
        <p:nvPicPr>
          <p:cNvPr id="407" name="Google Shape;407;p20" descr="A person holding books in a library&#10;&#10;Description automatically generated"/>
          <p:cNvPicPr preferRelativeResize="0"/>
          <p:nvPr>
            <p:ph type="pic" idx="2"/>
          </p:nvPr>
        </p:nvPicPr>
        <p:blipFill rotWithShape="1">
          <a:blip r:embed="rId4">
            <a:alphaModFix/>
          </a:blip>
          <a:srcRect l="13161" t="0" r="13161" b="0"/>
          <a:stretch/>
        </p:blipFill>
        <p:spPr>
          <a:xfrm flipH="1">
            <a:off x="7163691" y="0"/>
            <a:ext cx="5024825" cy="6858000"/>
          </a:xfrm>
          <a:prstGeom prst="rect">
            <a:avLst/>
          </a:prstGeom>
          <a:solidFill>
            <a:schemeClr val="lt2"/>
          </a:solidFill>
          <a:ln>
            <a:noFill/>
          </a:ln>
        </p:spPr>
      </p:pic>
      <p:sp>
        <p:nvSpPr>
          <p:cNvPr id="408" name="Google Shape;408;p20"/>
          <p:cNvSpPr txBox="1"/>
          <p:nvPr>
            <p:ph type="ftr" idx="11"/>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2"/>
          <p:cNvSpPr txBox="1"/>
          <p:nvPr>
            <p:ph type="ctrTitle"/>
          </p:nvPr>
        </p:nvSpPr>
        <p:spPr>
          <a:xfrm>
            <a:off x="796322" y="320040"/>
            <a:ext cx="6967113"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600"/>
              <a:buFont typeface="Book Antiqua"/>
              <a:buNone/>
            </a:pPr>
            <a:r>
              <a:rPr lang="en-US" sz="3400">
                <a:solidFill>
                  <a:schemeClr val="accent1"/>
                </a:solidFill>
              </a:rPr>
              <a:t>Risorse: </a:t>
            </a:r>
            <a:r>
              <a:rPr lang="en-US" sz="3400"/>
              <a:t>Libri e materiali di riferimento</a:t>
            </a:r>
            <a:endParaRPr sz="3400"/>
          </a:p>
        </p:txBody>
      </p:sp>
      <p:sp>
        <p:nvSpPr>
          <p:cNvPr id="414" name="Google Shape;414;p22"/>
          <p:cNvSpPr txBox="1"/>
          <p:nvPr>
            <p:ph type="body" idx="1"/>
          </p:nvPr>
        </p:nvSpPr>
        <p:spPr>
          <a:xfrm>
            <a:off x="796325" y="2252400"/>
            <a:ext cx="6367500" cy="3944400"/>
          </a:xfrm>
          <a:prstGeom prst="rect">
            <a:avLst/>
          </a:prstGeom>
          <a:noFill/>
          <a:ln>
            <a:noFill/>
          </a:ln>
        </p:spPr>
        <p:txBody>
          <a:bodyPr spcFirstLastPara="1" wrap="square" lIns="91425" tIns="45700" rIns="0" bIns="0" anchor="t" anchorCtr="0">
            <a:normAutofit/>
          </a:bodyPr>
          <a:lstStyle/>
          <a:p>
            <a:pPr marL="228600" lvl="0" indent="-233870" algn="l" rtl="0">
              <a:lnSpc>
                <a:spcPct val="100000"/>
              </a:lnSpc>
              <a:spcBef>
                <a:spcPts val="0"/>
              </a:spcBef>
              <a:spcAft>
                <a:spcPts val="0"/>
              </a:spcAft>
              <a:buSzPts val="1100"/>
              <a:buFont typeface="Book Antiqua"/>
              <a:buAutoNum type="arabicPeriod"/>
            </a:pPr>
            <a:r>
              <a:rPr lang="en-US" sz="1100"/>
              <a:t>Yao, Danfeng, et al. Anomaly detection as a service: challenges, advances, and opportunities. Morgan &amp; Claypool, 2018.</a:t>
            </a:r>
            <a:endParaRPr/>
          </a:p>
          <a:p>
            <a:pPr marL="228600" lvl="0" indent="-233870" algn="l" rtl="0">
              <a:lnSpc>
                <a:spcPct val="100000"/>
              </a:lnSpc>
              <a:spcBef>
                <a:spcPts val="1000"/>
              </a:spcBef>
              <a:spcAft>
                <a:spcPts val="0"/>
              </a:spcAft>
              <a:buSzPts val="1100"/>
              <a:buFont typeface="Book Antiqua"/>
              <a:buAutoNum type="arabicPeriod"/>
            </a:pPr>
            <a:r>
              <a:rPr lang="en-US" sz="1100"/>
              <a:t>Dunning, Ted e Ellen Friedman. Apprendimento automatico pratico: un nuovo sguardo al rilevamento delle anomalie. "O'Reilly Media, Inc.", 2014.</a:t>
            </a:r>
            <a:endParaRPr sz="1100"/>
          </a:p>
          <a:p>
            <a:pPr marL="228600" lvl="0" indent="-233870" algn="l" rtl="0">
              <a:lnSpc>
                <a:spcPct val="100000"/>
              </a:lnSpc>
              <a:spcBef>
                <a:spcPts val="1000"/>
              </a:spcBef>
              <a:spcAft>
                <a:spcPts val="0"/>
              </a:spcAft>
              <a:buSzPts val="1100"/>
              <a:buAutoNum type="arabicPeriod"/>
            </a:pPr>
            <a:r>
              <a:rPr lang="en-US" sz="1100"/>
              <a:t>Alla, Sridhar e Suman Kalyan Adari. Inizio del rilevamento delle anomalie con l'apprendimento profondo basato su Python. New Jersey: Apress, 2019.</a:t>
            </a:r>
            <a:endParaRPr sz="1100"/>
          </a:p>
          <a:p>
            <a:pPr marL="228600" lvl="0" indent="-233870" algn="l" rtl="0">
              <a:lnSpc>
                <a:spcPct val="100000"/>
              </a:lnSpc>
              <a:spcBef>
                <a:spcPts val="1000"/>
              </a:spcBef>
              <a:spcAft>
                <a:spcPts val="0"/>
              </a:spcAft>
              <a:buSzPts val="1100"/>
              <a:buAutoNum type="arabicPeriod"/>
            </a:pPr>
            <a:r>
              <a:rPr lang="en-US" sz="1100"/>
              <a:t>Kelly, Brendan, et al. "Cybersecurity in Healthcare". Tendenze dell'intelligenza artificiale e dei big data per la sanità elettronica (2023): 213-231.</a:t>
            </a:r>
            <a:endParaRPr sz="1100"/>
          </a:p>
          <a:p>
            <a:pPr marL="228600" lvl="0" indent="-233870" algn="l" rtl="0">
              <a:lnSpc>
                <a:spcPct val="100000"/>
              </a:lnSpc>
              <a:spcBef>
                <a:spcPts val="600"/>
              </a:spcBef>
              <a:spcAft>
                <a:spcPts val="0"/>
              </a:spcAft>
              <a:buSzPts val="1100"/>
              <a:buAutoNum type="arabicPeriod"/>
            </a:pPr>
            <a:r>
              <a:rPr lang="en-US" sz="1100"/>
              <a:t>Thakur, Kutub, Sadia Ismat e Al-Sakib Khan Pathan. Tecnologie ICT emergenti e sicurezza informatica: Da AI e ML ad altre tecnologie futuristiche. Springer International Publishing AG, 2023.</a:t>
            </a:r>
            <a:endParaRPr sz="1100"/>
          </a:p>
          <a:p>
            <a:pPr marL="228600" lvl="0" indent="-233870" algn="l" rtl="0">
              <a:lnSpc>
                <a:spcPct val="100000"/>
              </a:lnSpc>
              <a:spcBef>
                <a:spcPts val="600"/>
              </a:spcBef>
              <a:spcAft>
                <a:spcPts val="0"/>
              </a:spcAft>
              <a:buSzPts val="1100"/>
              <a:buFont typeface="Book Antiqua"/>
              <a:buAutoNum type="arabicPeriod"/>
            </a:pPr>
            <a:r>
              <a:t/>
            </a:r>
            <a:endParaRPr/>
          </a:p>
        </p:txBody>
      </p:sp>
      <p:sp>
        <p:nvSpPr>
          <p:cNvPr id="415" name="Google Shape;415;p22"/>
          <p:cNvSpPr txBox="1"/>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grpSp>
        <p:nvGrpSpPr>
          <p:cNvPr id="416" name="Google Shape;416;p22"/>
          <p:cNvGrpSpPr/>
          <p:nvPr/>
        </p:nvGrpSpPr>
        <p:grpSpPr>
          <a:xfrm>
            <a:off x="7370364" y="-23539"/>
            <a:ext cx="2562565" cy="6885155"/>
            <a:chOff x="7370364" y="-23539"/>
            <a:chExt cx="2562565" cy="6885155"/>
          </a:xfrm>
        </p:grpSpPr>
        <p:pic>
          <p:nvPicPr>
            <p:cNvPr id="417" name="Google Shape;417;p22"/>
            <p:cNvPicPr preferRelativeResize="0"/>
            <p:nvPr/>
          </p:nvPicPr>
          <p:blipFill rotWithShape="1">
            <a:blip r:embed="rId3">
              <a:alphaModFix/>
            </a:blip>
            <a:srcRect l="0" t="0" r="0" b="0"/>
            <a:stretch/>
          </p:blipFill>
          <p:spPr>
            <a:xfrm rot="10800000">
              <a:off x="7829202" y="5156615"/>
              <a:ext cx="878334" cy="1705001"/>
            </a:xfrm>
            <a:prstGeom prst="rect">
              <a:avLst/>
            </a:prstGeom>
            <a:noFill/>
            <a:ln>
              <a:noFill/>
            </a:ln>
          </p:spPr>
        </p:pic>
        <p:sp>
          <p:nvSpPr>
            <p:cNvPr id="418" name="Google Shape;418;p22"/>
            <p:cNvSpPr/>
            <p:nvPr/>
          </p:nvSpPr>
          <p:spPr>
            <a:xfrm>
              <a:off x="7370364" y="-23539"/>
              <a:ext cx="2562565" cy="6884359"/>
            </a:xfrm>
            <a:custGeom>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pic>
        <p:nvPicPr>
          <p:cNvPr id="419" name="Google Shape;419;p22" descr="A group of people working on a computer&#10;&#10;Description automatically generated"/>
          <p:cNvPicPr preferRelativeResize="0"/>
          <p:nvPr>
            <p:ph type="pic" idx="2"/>
          </p:nvPr>
        </p:nvPicPr>
        <p:blipFill rotWithShape="1">
          <a:blip r:embed="rId4">
            <a:alphaModFix/>
          </a:blip>
          <a:srcRect l="13161" t="0" r="13161" b="0"/>
          <a:stretch/>
        </p:blipFill>
        <p:spPr>
          <a:xfrm flipH="1">
            <a:off x="7163691" y="0"/>
            <a:ext cx="5024825" cy="6858000"/>
          </a:xfrm>
          <a:prstGeom prst="rect">
            <a:avLst/>
          </a:prstGeom>
          <a:solidFill>
            <a:schemeClr val="lt2"/>
          </a:solidFill>
          <a:ln>
            <a:noFill/>
          </a:ln>
        </p:spPr>
      </p:pic>
      <p:sp>
        <p:nvSpPr>
          <p:cNvPr id="420" name="Google Shape;420;p22"/>
          <p:cNvSpPr txBox="1"/>
          <p:nvPr>
            <p:ph type="ftr" idx="11"/>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9"/>
          <p:cNvSpPr txBox="1"/>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n-US"/>
              <a:t>Grazie</a:t>
            </a:r>
            <a:endParaRPr/>
          </a:p>
        </p:txBody>
      </p:sp>
      <p:pic>
        <p:nvPicPr>
          <p:cNvPr id="426" name="Google Shape;426;p29" descr="A person and person looking at a computer screen"/>
          <p:cNvPicPr preferRelativeResize="0"/>
          <p:nvPr>
            <p:ph type="pic" idx="2"/>
          </p:nvPr>
        </p:nvPicPr>
        <p:blipFill rotWithShape="1">
          <a:blip r:embed="rId3">
            <a:alphaModFix/>
          </a:blip>
          <a:srcRect l="127" t="0" r="126" b="0"/>
          <a:stretch/>
        </p:blipFill>
        <p:spPr>
          <a:xfrm>
            <a:off x="-29499" y="-2236"/>
            <a:ext cx="6814124" cy="6871095"/>
          </a:xfrm>
          <a:prstGeom prst="rect">
            <a:avLst/>
          </a:prstGeom>
          <a:solidFill>
            <a:schemeClr val="lt2"/>
          </a:solidFill>
          <a:ln>
            <a:noFill/>
          </a:ln>
        </p:spPr>
      </p:pic>
      <p:sp>
        <p:nvSpPr>
          <p:cNvPr id="427" name="Google Shape;427;p29"/>
          <p:cNvSpPr txBox="1"/>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r>
              <a:t/>
            </a:r>
            <a:endParaRPr/>
          </a:p>
          <a:p>
            <a:pPr marL="0" lvl="0" indent="0" algn="l" rtl="0">
              <a:lnSpc>
                <a:spcPct val="100000"/>
              </a:lnSpc>
              <a:spcBef>
                <a:spcPts val="0"/>
              </a:spcBef>
              <a:spcAft>
                <a:spcPts val="0"/>
              </a:spcAft>
              <a:buSzPts val="1600"/>
              <a:buFont typeface="Courier New"/>
              <a:buNone/>
            </a:pPr>
            <a:r>
              <a:rPr lang="en-US"/>
              <a:t>Si prega di inviare tutte le domande a:</a:t>
            </a:r>
            <a:endParaRPr/>
          </a:p>
          <a:p>
            <a:pPr marL="0" lvl="0" indent="0" algn="l" rtl="0">
              <a:lnSpc>
                <a:spcPct val="100000"/>
              </a:lnSpc>
              <a:spcBef>
                <a:spcPts val="0"/>
              </a:spcBef>
              <a:spcAft>
                <a:spcPts val="0"/>
              </a:spcAft>
              <a:buSzPts val="1600"/>
              <a:buFont typeface="Courier New"/>
              <a:buNone/>
            </a:pPr>
            <a:r>
              <a:rPr lang="en-US"/>
              <a:t>dboberic@uns.ac.rs</a:t>
            </a:r>
            <a:endParaRPr/>
          </a:p>
        </p:txBody>
      </p:sp>
      <p:grpSp>
        <p:nvGrpSpPr>
          <p:cNvPr id="428" name="Google Shape;428;p29"/>
          <p:cNvGrpSpPr/>
          <p:nvPr/>
        </p:nvGrpSpPr>
        <p:grpSpPr>
          <a:xfrm>
            <a:off x="4059704" y="0"/>
            <a:ext cx="2928883" cy="6871447"/>
            <a:chOff x="4059704" y="0"/>
            <a:chExt cx="2928883" cy="6871447"/>
          </a:xfrm>
        </p:grpSpPr>
        <p:sp>
          <p:nvSpPr>
            <p:cNvPr id="429" name="Google Shape;429;p29"/>
            <p:cNvSpPr/>
            <p:nvPr/>
          </p:nvSpPr>
          <p:spPr>
            <a:xfrm rot="10800000">
              <a:off x="4443586" y="50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430" name="Google Shape;430;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2c75085e667_0_0"/>
          <p:cNvPicPr preferRelativeResize="0"/>
          <p:nvPr/>
        </p:nvPicPr>
        <p:blipFill>
          <a:blip r:embed="rId3">
            <a:alphaModFix/>
          </a:blip>
          <a:stretch>
            <a:fillRect/>
          </a:stretch>
        </p:blipFill>
        <p:spPr>
          <a:xfrm>
            <a:off x="152400" y="152400"/>
            <a:ext cx="11887202" cy="42079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 descr="A person writing at a desk&#10;"/>
          <p:cNvPicPr preferRelativeResize="0"/>
          <p:nvPr>
            <p:ph type="pic" idx="2"/>
          </p:nvPr>
        </p:nvPicPr>
        <p:blipFill rotWithShape="1">
          <a:blip r:embed="rId3">
            <a:alphaModFix/>
          </a:blip>
          <a:srcRect l="7594" t="0" r="7594" b="0"/>
          <a:stretch/>
        </p:blipFill>
        <p:spPr>
          <a:xfrm flipH="1">
            <a:off x="7163691" y="0"/>
            <a:ext cx="5024825" cy="6858000"/>
          </a:xfrm>
          <a:prstGeom prst="rect">
            <a:avLst/>
          </a:prstGeom>
          <a:solidFill>
            <a:schemeClr val="lt2"/>
          </a:solidFill>
          <a:ln>
            <a:noFill/>
          </a:ln>
        </p:spPr>
      </p:pic>
      <p:sp>
        <p:nvSpPr>
          <p:cNvPr id="225" name="Google Shape;225;p2"/>
          <p:cNvSpPr txBox="1"/>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sp>
        <p:nvSpPr>
          <p:cNvPr id="226" name="Google Shape;226;p2"/>
          <p:cNvSpPr txBox="1"/>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Cybersecurity nelle tecnologie emergenti per la salute</a:t>
            </a:r>
            <a:endParaRPr/>
          </a:p>
        </p:txBody>
      </p:sp>
      <p:sp>
        <p:nvSpPr>
          <p:cNvPr id="227" name="Google Shape;227;p2"/>
          <p:cNvSpPr txBox="1"/>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o1.</a:t>
            </a:r>
            <a:endParaRPr/>
          </a:p>
        </p:txBody>
      </p:sp>
      <p:sp>
        <p:nvSpPr>
          <p:cNvPr id="228" name="Google Shape;228;p2"/>
          <p:cNvSpPr txBox="1"/>
          <p:nvPr>
            <p:ph type="body" idx="3"/>
          </p:nvPr>
        </p:nvSpPr>
        <p:spPr>
          <a:xfrm>
            <a:off x="1643379" y="1901879"/>
            <a:ext cx="5885100"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n-US"/>
              <a:t>Obiettivi: Chi-Cosa-Perché è necessario partecipare a questa formazione</a:t>
            </a:r>
            <a:endParaRPr/>
          </a:p>
        </p:txBody>
      </p:sp>
      <p:sp>
        <p:nvSpPr>
          <p:cNvPr id="229" name="Google Shape;229;p2"/>
          <p:cNvSpPr txBox="1"/>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o3.</a:t>
            </a:r>
            <a:endParaRPr/>
          </a:p>
        </p:txBody>
      </p:sp>
      <p:sp>
        <p:nvSpPr>
          <p:cNvPr id="230" name="Google Shape;230;p2"/>
          <p:cNvSpPr txBox="1"/>
          <p:nvPr>
            <p:ph type="body" idx="5"/>
          </p:nvPr>
        </p:nvSpPr>
        <p:spPr>
          <a:xfrm>
            <a:off x="1643379" y="3085813"/>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Risultati dell'apprendimento</a:t>
            </a:r>
            <a:endParaRPr/>
          </a:p>
        </p:txBody>
      </p:sp>
      <p:sp>
        <p:nvSpPr>
          <p:cNvPr id="231" name="Google Shape;231;p2"/>
          <p:cNvSpPr txBox="1"/>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o4.</a:t>
            </a:r>
            <a:endParaRPr/>
          </a:p>
        </p:txBody>
      </p:sp>
      <p:sp>
        <p:nvSpPr>
          <p:cNvPr id="232" name="Google Shape;232;p2"/>
          <p:cNvSpPr txBox="1"/>
          <p:nvPr>
            <p:ph type="body" idx="7"/>
          </p:nvPr>
        </p:nvSpPr>
        <p:spPr>
          <a:xfrm>
            <a:off x="1643379" y="3790569"/>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Schemi di formazione</a:t>
            </a:r>
            <a:endParaRPr/>
          </a:p>
        </p:txBody>
      </p:sp>
      <p:sp>
        <p:nvSpPr>
          <p:cNvPr id="233" name="Google Shape;233;p2"/>
          <p:cNvSpPr txBox="1"/>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o5.</a:t>
            </a:r>
            <a:endParaRPr/>
          </a:p>
        </p:txBody>
      </p:sp>
      <p:sp>
        <p:nvSpPr>
          <p:cNvPr id="234" name="Google Shape;234;p2"/>
          <p:cNvSpPr txBox="1"/>
          <p:nvPr>
            <p:ph type="body" idx="9"/>
          </p:nvPr>
        </p:nvSpPr>
        <p:spPr>
          <a:xfrm>
            <a:off x="1643416" y="4605672"/>
            <a:ext cx="5885100" cy="533400"/>
          </a:xfrm>
          <a:prstGeom prst="rect">
            <a:avLst/>
          </a:prstGeom>
          <a:noFill/>
          <a:ln>
            <a:noFill/>
          </a:ln>
        </p:spPr>
        <p:txBody>
          <a:bodyPr spcFirstLastPara="1" wrap="square" lIns="0" tIns="45700" rIns="0" bIns="0" anchor="b" anchorCtr="0">
            <a:normAutofit lnSpcReduction="20000"/>
          </a:bodyPr>
          <a:lstStyle/>
          <a:p>
            <a:pPr marL="0" lvl="0" indent="0" algn="l" rtl="0">
              <a:spcBef>
                <a:spcPts val="0"/>
              </a:spcBef>
              <a:spcAft>
                <a:spcPts val="0"/>
              </a:spcAft>
              <a:buClr>
                <a:schemeClr val="accent1"/>
              </a:buClr>
              <a:buSzPts val="2000"/>
              <a:buFont typeface="Calibri"/>
              <a:buNone/>
            </a:pPr>
            <a:r>
              <a:rPr lang="en-US">
                <a:solidFill>
                  <a:schemeClr val="folHlink"/>
                </a:solidFill>
              </a:rPr>
              <a:t>Informazioni pratiche e requisiti</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SzPts val="2000"/>
              <a:buNone/>
            </a:pPr>
            <a:r>
              <a:t/>
            </a:r>
            <a:endParaRPr/>
          </a:p>
        </p:txBody>
      </p:sp>
      <p:sp>
        <p:nvSpPr>
          <p:cNvPr id="235" name="Google Shape;235;p2"/>
          <p:cNvSpPr txBox="1"/>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o2.</a:t>
            </a:r>
            <a:endParaRPr/>
          </a:p>
        </p:txBody>
      </p:sp>
      <p:sp>
        <p:nvSpPr>
          <p:cNvPr id="236" name="Google Shape;236;p2"/>
          <p:cNvSpPr txBox="1"/>
          <p:nvPr>
            <p:ph type="body" idx="14"/>
          </p:nvPr>
        </p:nvSpPr>
        <p:spPr>
          <a:xfrm>
            <a:off x="1643379" y="2454235"/>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Logistica della formazione: Quando-Dove-Come</a:t>
            </a:r>
            <a:endParaRPr/>
          </a:p>
        </p:txBody>
      </p:sp>
      <p:sp>
        <p:nvSpPr>
          <p:cNvPr id="237" name="Google Shape;237;p2"/>
          <p:cNvSpPr/>
          <p:nvPr/>
        </p:nvSpPr>
        <p:spPr>
          <a:xfrm>
            <a:off x="7370364" y="-3219"/>
            <a:ext cx="2562565" cy="6884359"/>
          </a:xfrm>
          <a:custGeom>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38" name="Google Shape;238;p2"/>
          <p:cNvPicPr preferRelativeResize="0"/>
          <p:nvPr/>
        </p:nvPicPr>
        <p:blipFill rotWithShape="1">
          <a:blip r:embed="rId4">
            <a:alphaModFix/>
          </a:blip>
          <a:srcRect l="0" t="0" r="0" b="0"/>
          <a:stretch/>
        </p:blipFill>
        <p:spPr>
          <a:xfrm rot="10800000">
            <a:off x="7829202" y="5156615"/>
            <a:ext cx="878334" cy="1705001"/>
          </a:xfrm>
          <a:prstGeom prst="rect">
            <a:avLst/>
          </a:prstGeom>
          <a:noFill/>
          <a:ln>
            <a:noFill/>
          </a:ln>
        </p:spPr>
      </p:pic>
      <p:sp>
        <p:nvSpPr>
          <p:cNvPr id="239" name="Google Shape;239;p2"/>
          <p:cNvSpPr txBox="1"/>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
        <p:nvSpPr>
          <p:cNvPr id="240" name="Google Shape;240;p2"/>
          <p:cNvSpPr txBox="1"/>
          <p:nvPr/>
        </p:nvSpPr>
        <p:spPr>
          <a:xfrm>
            <a:off x="807966" y="4986668"/>
            <a:ext cx="788639"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t/>
            </a:r>
            <a:endParaRPr/>
          </a:p>
        </p:txBody>
      </p:sp>
      <p:sp>
        <p:nvSpPr>
          <p:cNvPr id="241" name="Google Shape;241;p2"/>
          <p:cNvSpPr txBox="1"/>
          <p:nvPr/>
        </p:nvSpPr>
        <p:spPr>
          <a:xfrm>
            <a:off x="1627103" y="4989054"/>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r>
              <a:t/>
            </a:r>
            <a:endParaRPr/>
          </a:p>
        </p:txBody>
      </p:sp>
      <p:sp>
        <p:nvSpPr>
          <p:cNvPr id="242" name="Google Shape;242;p2"/>
          <p:cNvSpPr txBox="1"/>
          <p:nvPr/>
        </p:nvSpPr>
        <p:spPr>
          <a:xfrm>
            <a:off x="1627103" y="5620632"/>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r>
              <a:t/>
            </a:r>
            <a:endParaRPr/>
          </a:p>
        </p:txBody>
      </p:sp>
      <p:pic>
        <p:nvPicPr>
          <p:cNvPr id="243" name="Google Shape;243;p2"/>
          <p:cNvPicPr preferRelativeResize="0"/>
          <p:nvPr/>
        </p:nvPicPr>
        <p:blipFill>
          <a:blip r:embed="rId5">
            <a:alphaModFix/>
          </a:blip>
          <a:stretch>
            <a:fillRect/>
          </a:stretch>
        </p:blipFill>
        <p:spPr>
          <a:xfrm>
            <a:off x="8892875" y="6248400"/>
            <a:ext cx="329565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
          <p:cNvSpPr txBox="1"/>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249" name="Google Shape;249;p3"/>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OMS</a:t>
            </a:r>
            <a:endParaRPr/>
          </a:p>
        </p:txBody>
      </p:sp>
      <p:sp>
        <p:nvSpPr>
          <p:cNvPr id="250" name="Google Shape;250;p3"/>
          <p:cNvSpPr txBox="1"/>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chiunque abbia un </a:t>
            </a:r>
            <a:r>
              <a:rPr lang="en-US"/>
              <a:t>background nell'analisi dei dati, nelle statistiche, nella programmazione e nella sicurezza informatica.</a:t>
            </a:r>
            <a:endParaRPr/>
          </a:p>
        </p:txBody>
      </p:sp>
      <p:sp>
        <p:nvSpPr>
          <p:cNvPr id="251" name="Google Shape;251;p3"/>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COSA</a:t>
            </a:r>
            <a:endParaRPr/>
          </a:p>
        </p:txBody>
      </p:sp>
      <p:sp>
        <p:nvSpPr>
          <p:cNvPr id="252" name="Google Shape;252;p3"/>
          <p:cNvSpPr txBox="1"/>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Conoscenza di Python e capacità di programmazione</a:t>
            </a:r>
            <a:endParaRPr/>
          </a:p>
        </p:txBody>
      </p:sp>
      <p:sp>
        <p:nvSpPr>
          <p:cNvPr id="253" name="Google Shape;253;p3"/>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PERCHÉ</a:t>
            </a:r>
            <a:endParaRPr/>
          </a:p>
        </p:txBody>
      </p:sp>
      <p:pic>
        <p:nvPicPr>
          <p:cNvPr id="254" name="Google Shape;254;p3" descr="Circuit"/>
          <p:cNvPicPr preferRelativeResize="0"/>
          <p:nvPr>
            <p:ph type="pic" idx="8"/>
          </p:nvPr>
        </p:nvPicPr>
        <p:blipFill rotWithShape="1">
          <a:blip r:embed="rId3">
            <a:alphaModFix/>
          </a:blip>
          <a:srcRect l="0" t="4502" r="0" b="4501"/>
          <a:stretch/>
        </p:blipFill>
        <p:spPr>
          <a:xfrm>
            <a:off x="8916470" y="2833688"/>
            <a:ext cx="1005840" cy="914400"/>
          </a:xfrm>
          <a:prstGeom prst="rect">
            <a:avLst/>
          </a:prstGeom>
          <a:noFill/>
          <a:ln>
            <a:noFill/>
          </a:ln>
        </p:spPr>
      </p:pic>
      <p:sp>
        <p:nvSpPr>
          <p:cNvPr id="255" name="Google Shape;255;p3"/>
          <p:cNvSpPr txBox="1"/>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imparare a monitorare e proteggere la rete e i sistemi del settore sanitario dai cyberattacchi utilizzando le tecnologie AI</a:t>
            </a:r>
            <a:endParaRPr/>
          </a:p>
        </p:txBody>
      </p:sp>
      <p:sp>
        <p:nvSpPr>
          <p:cNvPr id="256" name="Google Shape;256;p3"/>
          <p:cNvSpPr txBox="1"/>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pic>
        <p:nvPicPr>
          <p:cNvPr id="257" name="Google Shape;257;p3" descr="3d Glasses"/>
          <p:cNvPicPr preferRelativeResize="0"/>
          <p:nvPr/>
        </p:nvPicPr>
        <p:blipFill rotWithShape="1">
          <a:blip r:embed="rId4">
            <a:alphaModFix/>
          </a:blip>
          <a:srcRect l="0" t="4574" r="0" b="4573"/>
          <a:stretch/>
        </p:blipFill>
        <p:spPr>
          <a:xfrm>
            <a:off x="2239419" y="2833688"/>
            <a:ext cx="1005840" cy="914400"/>
          </a:xfrm>
          <a:prstGeom prst="rect">
            <a:avLst/>
          </a:prstGeom>
          <a:noFill/>
          <a:ln>
            <a:noFill/>
          </a:ln>
        </p:spPr>
      </p:pic>
      <p:pic>
        <p:nvPicPr>
          <p:cNvPr id="258" name="Google Shape;258;p3" descr="Abacus"/>
          <p:cNvPicPr preferRelativeResize="0"/>
          <p:nvPr/>
        </p:nvPicPr>
        <p:blipFill rotWithShape="1">
          <a:blip r:embed="rId5">
            <a:alphaModFix/>
          </a:blip>
          <a:srcRect l="0" t="4502" r="0" b="4501"/>
          <a:stretch/>
        </p:blipFill>
        <p:spPr>
          <a:xfrm>
            <a:off x="5572159" y="2833688"/>
            <a:ext cx="1005840" cy="914400"/>
          </a:xfrm>
          <a:prstGeom prst="rect">
            <a:avLst/>
          </a:prstGeom>
          <a:noFill/>
          <a:ln>
            <a:noFill/>
          </a:ln>
        </p:spPr>
      </p:pic>
      <p:sp>
        <p:nvSpPr>
          <p:cNvPr id="259" name="Google Shape;259;p3"/>
          <p:cNvSpPr txBox="1"/>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
          <p:cNvSpPr txBox="1"/>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Logistica della formazione CSP: </a:t>
            </a:r>
            <a:r>
              <a:rPr lang="en-US"/>
              <a:t>quando-dove-come</a:t>
            </a:r>
            <a:endParaRPr/>
          </a:p>
        </p:txBody>
      </p:sp>
      <p:sp>
        <p:nvSpPr>
          <p:cNvPr id="265" name="Google Shape;265;p4"/>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QUANDO</a:t>
            </a:r>
            <a:endParaRPr/>
          </a:p>
        </p:txBody>
      </p:sp>
      <p:pic>
        <p:nvPicPr>
          <p:cNvPr id="266" name="Google Shape;266;p4" descr="Abacus"/>
          <p:cNvPicPr preferRelativeResize="0"/>
          <p:nvPr>
            <p:ph type="pic" idx="2"/>
          </p:nvPr>
        </p:nvPicPr>
        <p:blipFill rotWithShape="1">
          <a:blip r:embed="rId3">
            <a:alphaModFix/>
          </a:blip>
          <a:srcRect l="0" t="4502" r="0" b="4501"/>
          <a:stretch/>
        </p:blipFill>
        <p:spPr>
          <a:xfrm>
            <a:off x="2239419" y="2833688"/>
            <a:ext cx="1005840" cy="914400"/>
          </a:xfrm>
          <a:prstGeom prst="rect">
            <a:avLst/>
          </a:prstGeom>
          <a:noFill/>
          <a:ln>
            <a:noFill/>
          </a:ln>
        </p:spPr>
      </p:pic>
      <p:sp>
        <p:nvSpPr>
          <p:cNvPr id="267" name="Google Shape;267;p4"/>
          <p:cNvSpPr txBox="1"/>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Calendario: Primavera 2024</a:t>
            </a:r>
            <a:endParaRPr/>
          </a:p>
        </p:txBody>
      </p:sp>
      <p:sp>
        <p:nvSpPr>
          <p:cNvPr id="268" name="Google Shape;268;p4"/>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DOVE</a:t>
            </a:r>
            <a:endParaRPr/>
          </a:p>
        </p:txBody>
      </p:sp>
      <p:pic>
        <p:nvPicPr>
          <p:cNvPr id="269" name="Google Shape;269;p4" descr="3d Glasses"/>
          <p:cNvPicPr preferRelativeResize="0"/>
          <p:nvPr>
            <p:ph type="pic" idx="5"/>
          </p:nvPr>
        </p:nvPicPr>
        <p:blipFill rotWithShape="1">
          <a:blip r:embed="rId4">
            <a:alphaModFix/>
          </a:blip>
          <a:srcRect l="0" t="4574" r="0" b="4573"/>
          <a:stretch/>
        </p:blipFill>
        <p:spPr>
          <a:xfrm>
            <a:off x="5572159" y="2954840"/>
            <a:ext cx="1005840" cy="914400"/>
          </a:xfrm>
          <a:prstGeom prst="rect">
            <a:avLst/>
          </a:prstGeom>
          <a:noFill/>
          <a:ln>
            <a:noFill/>
          </a:ln>
        </p:spPr>
      </p:pic>
      <p:sp>
        <p:nvSpPr>
          <p:cNvPr id="270" name="Google Shape;270;p4"/>
          <p:cNvSpPr txBox="1"/>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Facoltà di Scienze, Università di Novi Sad, Serbia</a:t>
            </a:r>
            <a:endParaRPr/>
          </a:p>
        </p:txBody>
      </p:sp>
      <p:sp>
        <p:nvSpPr>
          <p:cNvPr id="271" name="Google Shape;271;p4"/>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COME</a:t>
            </a:r>
            <a:endParaRPr/>
          </a:p>
        </p:txBody>
      </p:sp>
      <p:pic>
        <p:nvPicPr>
          <p:cNvPr id="272" name="Google Shape;272;p4" descr="Circuit"/>
          <p:cNvPicPr preferRelativeResize="0"/>
          <p:nvPr>
            <p:ph type="pic" idx="8"/>
          </p:nvPr>
        </p:nvPicPr>
        <p:blipFill rotWithShape="1">
          <a:blip r:embed="rId5">
            <a:alphaModFix/>
          </a:blip>
          <a:srcRect l="0" t="4502" r="0" b="4501"/>
          <a:stretch/>
        </p:blipFill>
        <p:spPr>
          <a:xfrm>
            <a:off x="8916470" y="2833688"/>
            <a:ext cx="1005840" cy="914400"/>
          </a:xfrm>
          <a:prstGeom prst="rect">
            <a:avLst/>
          </a:prstGeom>
          <a:noFill/>
          <a:ln>
            <a:noFill/>
          </a:ln>
        </p:spPr>
      </p:pic>
      <p:sp>
        <p:nvSpPr>
          <p:cNvPr id="273" name="Google Shape;273;p4"/>
          <p:cNvSpPr txBox="1"/>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Formazione in aula dal vivo</a:t>
            </a:r>
            <a:endParaRPr/>
          </a:p>
        </p:txBody>
      </p:sp>
      <p:sp>
        <p:nvSpPr>
          <p:cNvPr id="274" name="Google Shape;274;p4"/>
          <p:cNvSpPr txBox="1"/>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sp>
        <p:nvSpPr>
          <p:cNvPr id="275" name="Google Shape;275;p4"/>
          <p:cNvSpPr txBox="1"/>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Approfondimenti pratici sul rilevamento delle anomalie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
          <p:cNvSpPr txBox="1"/>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Proposte di valore</a:t>
            </a:r>
            <a:endParaRPr/>
          </a:p>
        </p:txBody>
      </p:sp>
      <p:sp>
        <p:nvSpPr>
          <p:cNvPr id="281" name="Google Shape;281;p5"/>
          <p:cNvSpPr txBox="1"/>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Vantaggi per i partecipanti</a:t>
            </a:r>
            <a:endParaRPr/>
          </a:p>
        </p:txBody>
      </p:sp>
      <p:sp>
        <p:nvSpPr>
          <p:cNvPr id="282" name="Google Shape;282;p5"/>
          <p:cNvSpPr txBox="1"/>
          <p:nvPr>
            <p:ph type="body" idx="3"/>
          </p:nvPr>
        </p:nvSpPr>
        <p:spPr>
          <a:xfrm>
            <a:off x="6498125" y="1977030"/>
            <a:ext cx="5541600" cy="40923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a:t>Livello del modulo di formazione: Base</a:t>
            </a:r>
            <a:endParaRPr sz="1200"/>
          </a:p>
          <a:p>
            <a:pPr marL="274320" lvl="0" indent="-274320" algn="l" rtl="0">
              <a:lnSpc>
                <a:spcPct val="100000"/>
              </a:lnSpc>
              <a:spcBef>
                <a:spcPts val="0"/>
              </a:spcBef>
              <a:spcAft>
                <a:spcPts val="0"/>
              </a:spcAft>
              <a:buSzPts val="1200"/>
              <a:buChar char="o"/>
            </a:pPr>
            <a:r>
              <a:rPr lang="en-US" sz="1200"/>
              <a:t>Durata: 4h</a:t>
            </a:r>
            <a:endParaRPr sz="1200"/>
          </a:p>
          <a:p>
            <a:pPr marL="274320" lvl="0" indent="-274320" algn="l" rtl="0">
              <a:lnSpc>
                <a:spcPct val="100000"/>
              </a:lnSpc>
              <a:spcBef>
                <a:spcPts val="1200"/>
              </a:spcBef>
              <a:spcAft>
                <a:spcPts val="0"/>
              </a:spcAft>
              <a:buSzPts val="1200"/>
              <a:buChar char="o"/>
            </a:pPr>
            <a:r>
              <a:rPr lang="en-US" sz="1200"/>
              <a:t>Imparare a utilizzare l'intelligenza artificiale (AI) per automatizzare e migliorare il rilevamento di attacchi informatici, violazioni di dati o accessi non autorizzati in vari ambiti, compreso il settore sanitario.</a:t>
            </a:r>
            <a:endParaRPr/>
          </a:p>
          <a:p>
            <a:pPr marL="274320" lvl="0" indent="-261620" algn="l" rtl="0">
              <a:spcBef>
                <a:spcPts val="1200"/>
              </a:spcBef>
              <a:spcAft>
                <a:spcPts val="0"/>
              </a:spcAft>
              <a:buSzPts val="1200"/>
              <a:buChar char="o"/>
            </a:pPr>
            <a:r>
              <a:rPr lang="en-US" sz="1200"/>
              <a:t>Acquisire competenze e conoscenze pratiche su come utilizzare diversi modelli e tecniche di IA.</a:t>
            </a:r>
            <a:endParaRPr sz="1200"/>
          </a:p>
          <a:p>
            <a:pPr marL="274320" lvl="0" indent="-261620" algn="l" rtl="0">
              <a:spcBef>
                <a:spcPts val="1200"/>
              </a:spcBef>
              <a:spcAft>
                <a:spcPts val="0"/>
              </a:spcAft>
              <a:buSzPts val="1200"/>
              <a:buChar char="o"/>
            </a:pPr>
            <a:r>
              <a:rPr lang="en-US" sz="1200"/>
              <a:t>Migliorare l'efficienza e l'accuratezza nell'analisi di grandi volumi di dati sulla sicurezza.</a:t>
            </a:r>
            <a:endParaRPr sz="1200"/>
          </a:p>
          <a:p>
            <a:pPr marL="274320" lvl="0" indent="-261620" algn="l" rtl="0">
              <a:spcBef>
                <a:spcPts val="1200"/>
              </a:spcBef>
              <a:spcAft>
                <a:spcPts val="0"/>
              </a:spcAft>
              <a:buSzPts val="1200"/>
              <a:buChar char="o"/>
            </a:pPr>
            <a:r>
              <a:rPr lang="en-US" sz="1200"/>
              <a:t>Migliorare le prospettive e le opportunità di carriera nei settori della scienza dei dati e della sicurezza informatica,</a:t>
            </a:r>
            <a:endParaRPr sz="1200"/>
          </a:p>
          <a:p>
            <a:pPr marL="0" lvl="0" indent="0" algn="l" rtl="0">
              <a:lnSpc>
                <a:spcPct val="100000"/>
              </a:lnSpc>
              <a:spcBef>
                <a:spcPts val="1200"/>
              </a:spcBef>
              <a:spcAft>
                <a:spcPts val="0"/>
              </a:spcAft>
              <a:buSzPts val="1200"/>
              <a:buNone/>
            </a:pPr>
            <a:r>
              <a:t/>
            </a:r>
            <a:endParaRPr sz="1200"/>
          </a:p>
        </p:txBody>
      </p:sp>
      <p:cxnSp>
        <p:nvCxnSpPr>
          <p:cNvPr id="283" name="Google Shape;283;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4" name="Google Shape;284;p5"/>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85" name="Google Shape;285;p5" descr="A group of people looking at a sign"/>
          <p:cNvPicPr preferRelativeResize="0"/>
          <p:nvPr>
            <p:ph type="pic" idx="2"/>
          </p:nvPr>
        </p:nvPicPr>
        <p:blipFill rotWithShape="1">
          <a:blip r:embed="rId3">
            <a:alphaModFix/>
          </a:blip>
          <a:srcRect l="6288" t="0" r="6287" b="0"/>
          <a:stretch/>
        </p:blipFill>
        <p:spPr>
          <a:xfrm>
            <a:off x="0" y="-2235"/>
            <a:ext cx="5840730" cy="6862275"/>
          </a:xfrm>
          <a:prstGeom prst="rect">
            <a:avLst/>
          </a:prstGeom>
          <a:solidFill>
            <a:schemeClr val="lt2"/>
          </a:solidFill>
          <a:ln>
            <a:noFill/>
          </a:ln>
        </p:spPr>
      </p:pic>
      <p:sp>
        <p:nvSpPr>
          <p:cNvPr id="286" name="Google Shape;286;p5"/>
          <p:cNvSpPr txBox="1"/>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chemeClr val="lt1"/>
                </a:solidFill>
              </a:rPr>
              <a:t>Approfondimenti pratici sul rilevamento delle anomalie</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6"/>
          <p:cNvSpPr txBox="1"/>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OMS</a:t>
            </a:r>
            <a:endParaRPr/>
          </a:p>
        </p:txBody>
      </p:sp>
      <p:sp>
        <p:nvSpPr>
          <p:cNvPr id="292" name="Google Shape;292;p6"/>
          <p:cNvSpPr txBox="1"/>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Profilo dei partecipanti alla formazione</a:t>
            </a:r>
            <a:endParaRPr/>
          </a:p>
          <a:p>
            <a:pPr marL="0" lvl="0" indent="0" algn="l" rtl="0">
              <a:lnSpc>
                <a:spcPct val="100000"/>
              </a:lnSpc>
              <a:spcBef>
                <a:spcPts val="0"/>
              </a:spcBef>
              <a:spcAft>
                <a:spcPts val="0"/>
              </a:spcAft>
              <a:buSzPts val="2400"/>
              <a:buNone/>
            </a:pPr>
            <a:r>
              <a:t/>
            </a:r>
            <a:endParaRPr/>
          </a:p>
        </p:txBody>
      </p:sp>
      <p:sp>
        <p:nvSpPr>
          <p:cNvPr id="293" name="Google Shape;293;p6"/>
          <p:cNvSpPr txBox="1"/>
          <p:nvPr>
            <p:ph type="body" idx="3"/>
          </p:nvPr>
        </p:nvSpPr>
        <p:spPr>
          <a:xfrm>
            <a:off x="6498131" y="1977017"/>
            <a:ext cx="2699066" cy="2569866"/>
          </a:xfrm>
          <a:prstGeom prst="rect">
            <a:avLst/>
          </a:prstGeom>
          <a:noFill/>
          <a:ln>
            <a:noFill/>
          </a:ln>
        </p:spPr>
        <p:txBody>
          <a:bodyPr spcFirstLastPara="1" wrap="square" lIns="91425" tIns="0" rIns="0" bIns="45700" anchor="t" anchorCtr="0">
            <a:normAutofit/>
          </a:bodyPr>
          <a:lstStyle/>
          <a:p>
            <a:pPr marL="274320" lvl="0" indent="-274320" algn="l" rtl="0">
              <a:lnSpc>
                <a:spcPct val="150000"/>
              </a:lnSpc>
              <a:spcBef>
                <a:spcPts val="0"/>
              </a:spcBef>
              <a:spcAft>
                <a:spcPts val="0"/>
              </a:spcAft>
              <a:buSzPts val="1400"/>
              <a:buFont typeface="Courier New"/>
              <a:buChar char="o"/>
            </a:pPr>
            <a:r>
              <a:rPr lang="en-US"/>
              <a:t>Analisti di sicurezza informatica</a:t>
            </a:r>
            <a:endParaRPr/>
          </a:p>
          <a:p>
            <a:pPr marL="274320" lvl="0" indent="-274320" algn="l" rtl="0">
              <a:lnSpc>
                <a:spcPct val="150000"/>
              </a:lnSpc>
              <a:spcBef>
                <a:spcPts val="0"/>
              </a:spcBef>
              <a:spcAft>
                <a:spcPts val="0"/>
              </a:spcAft>
              <a:buSzPts val="1400"/>
              <a:buChar char="o"/>
            </a:pPr>
            <a:r>
              <a:rPr lang="en-US"/>
              <a:t>Ingegneri della sicurezza</a:t>
            </a:r>
            <a:endParaRPr/>
          </a:p>
          <a:p>
            <a:pPr marL="274320" lvl="0" indent="-274320" algn="l" rtl="0">
              <a:lnSpc>
                <a:spcPct val="150000"/>
              </a:lnSpc>
              <a:spcBef>
                <a:spcPts val="0"/>
              </a:spcBef>
              <a:spcAft>
                <a:spcPts val="0"/>
              </a:spcAft>
              <a:buSzPts val="1400"/>
              <a:buChar char="o"/>
            </a:pPr>
            <a:r>
              <a:rPr lang="en-US"/>
              <a:t>Analisti di dati</a:t>
            </a:r>
            <a:endParaRPr/>
          </a:p>
          <a:p>
            <a:pPr marL="274320" lvl="0" indent="-274320" algn="l" rtl="0">
              <a:lnSpc>
                <a:spcPct val="150000"/>
              </a:lnSpc>
              <a:spcBef>
                <a:spcPts val="0"/>
              </a:spcBef>
              <a:spcAft>
                <a:spcPts val="0"/>
              </a:spcAft>
              <a:buSzPts val="1400"/>
              <a:buChar char="o"/>
            </a:pPr>
            <a:r>
              <a:rPr lang="en-US"/>
              <a:t>Studenti</a:t>
            </a:r>
            <a:endParaRPr/>
          </a:p>
        </p:txBody>
      </p:sp>
      <p:cxnSp>
        <p:nvCxnSpPr>
          <p:cNvPr id="294" name="Google Shape;294;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5" name="Google Shape;295;p6"/>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96" name="Google Shape;296;p6" descr="A person standing in front of a table with a person&#10;&#10;Description automatically generated"/>
          <p:cNvPicPr preferRelativeResize="0"/>
          <p:nvPr>
            <p:ph type="pic" idx="2"/>
          </p:nvPr>
        </p:nvPicPr>
        <p:blipFill rotWithShape="1">
          <a:blip r:embed="rId3">
            <a:alphaModFix/>
          </a:blip>
          <a:srcRect l="4073" t="0" r="4072" b="0"/>
          <a:stretch/>
        </p:blipFill>
        <p:spPr>
          <a:xfrm>
            <a:off x="0" y="-2235"/>
            <a:ext cx="5840730" cy="6862275"/>
          </a:xfrm>
          <a:prstGeom prst="rect">
            <a:avLst/>
          </a:prstGeom>
          <a:solidFill>
            <a:schemeClr val="lt2"/>
          </a:solidFill>
          <a:ln>
            <a:noFill/>
          </a:ln>
        </p:spPr>
      </p:pic>
      <p:sp>
        <p:nvSpPr>
          <p:cNvPr id="297" name="Google Shape;297;p6"/>
          <p:cNvSpPr txBox="1"/>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chemeClr val="lt1"/>
                </a:solidFill>
              </a:rPr>
              <a:t>Approfondimenti pratici sul rilevamento delle anomalie</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7"/>
          <p:cNvSpPr txBox="1"/>
          <p:nvPr>
            <p:ph type="title"/>
          </p:nvPr>
        </p:nvSpPr>
        <p:spPr>
          <a:xfrm>
            <a:off x="988125" y="286600"/>
            <a:ext cx="10794900" cy="66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OMS</a:t>
            </a:r>
            <a:endParaRPr/>
          </a:p>
        </p:txBody>
      </p:sp>
      <p:sp>
        <p:nvSpPr>
          <p:cNvPr id="303" name="Google Shape;303;p7"/>
          <p:cNvSpPr txBox="1"/>
          <p:nvPr>
            <p:ph type="body" idx="1"/>
          </p:nvPr>
        </p:nvSpPr>
        <p:spPr>
          <a:xfrm>
            <a:off x="3312150" y="1923175"/>
            <a:ext cx="5788800" cy="1914300"/>
          </a:xfrm>
          <a:prstGeom prst="rect">
            <a:avLst/>
          </a:prstGeom>
          <a:noFill/>
          <a:ln>
            <a:noFill/>
          </a:ln>
        </p:spPr>
        <p:txBody>
          <a:bodyPr spcFirstLastPara="1" wrap="square" lIns="91425" tIns="0" rIns="0" bIns="45700" anchor="t" anchorCtr="0">
            <a:normAutofit fontScale="62500" lnSpcReduction="20000"/>
          </a:bodyPr>
          <a:lstStyle/>
          <a:p>
            <a:pPr marL="274320" lvl="0" indent="-240982" algn="l" rtl="0">
              <a:lnSpc>
                <a:spcPct val="115000"/>
              </a:lnSpc>
              <a:spcBef>
                <a:spcPts val="0"/>
              </a:spcBef>
              <a:spcAft>
                <a:spcPts val="0"/>
              </a:spcAft>
              <a:buClr>
                <a:schemeClr val="lt1"/>
              </a:buClr>
              <a:buSzPct val="58333"/>
              <a:buFont typeface="Courier New"/>
              <a:buChar char="o"/>
            </a:pPr>
            <a:r>
              <a:rPr lang="en-US">
                <a:solidFill>
                  <a:schemeClr val="lt1"/>
                </a:solidFill>
              </a:rPr>
              <a:t>Danijela Boberić Krstićev è un'affermata accademica e ricercatrice nel campo dell'informatica. È </a:t>
            </a:r>
            <a:r>
              <a:rPr lang="en-US">
                <a:solidFill>
                  <a:schemeClr val="lt1"/>
                </a:solidFill>
              </a:rPr>
              <a:t>professore </a:t>
            </a:r>
            <a:r>
              <a:rPr lang="en-US">
                <a:solidFill>
                  <a:schemeClr val="lt1"/>
                </a:solidFill>
              </a:rPr>
              <a:t>associato </a:t>
            </a:r>
            <a:r>
              <a:rPr lang="en-US">
                <a:solidFill>
                  <a:schemeClr val="lt1"/>
                </a:solidFill>
              </a:rPr>
              <a:t>presso la Facoltà di Scienze dell'Università di Novi Sad. Il suo principale interesse di ricerca è l'analisi dei big data, dove esplora tecniche per estrarre informazioni preziose da grandi insiemi di dati. Inoltre, apporta esperienza pratica al suo lavoro, avendo lavorato in precedenza nell'industria dello sviluppo software. </a:t>
            </a:r>
            <a:endParaRPr>
              <a:solidFill>
                <a:schemeClr val="lt1"/>
              </a:solidFill>
            </a:endParaRPr>
          </a:p>
        </p:txBody>
      </p:sp>
      <p:sp>
        <p:nvSpPr>
          <p:cNvPr id="304" name="Google Shape;304;p7"/>
          <p:cNvSpPr/>
          <p:nvPr/>
        </p:nvSpPr>
        <p:spPr>
          <a:xfrm rot="10800000">
            <a:off x="9100689" y="249947"/>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05" name="Google Shape;305;p7"/>
          <p:cNvPicPr preferRelativeResize="0"/>
          <p:nvPr/>
        </p:nvPicPr>
        <p:blipFill>
          <a:blip r:embed="rId3">
            <a:alphaModFix/>
          </a:blip>
          <a:stretch>
            <a:fillRect/>
          </a:stretch>
        </p:blipFill>
        <p:spPr>
          <a:xfrm>
            <a:off x="988126" y="1923175"/>
            <a:ext cx="2055150" cy="2055150"/>
          </a:xfrm>
          <a:prstGeom prst="rect">
            <a:avLst/>
          </a:prstGeom>
          <a:noFill/>
          <a:ln>
            <a:noFill/>
          </a:ln>
        </p:spPr>
      </p:pic>
      <p:pic>
        <p:nvPicPr>
          <p:cNvPr id="306" name="Google Shape;306;p7"/>
          <p:cNvPicPr preferRelativeResize="0"/>
          <p:nvPr/>
        </p:nvPicPr>
        <p:blipFill>
          <a:blip r:embed="rId4">
            <a:alphaModFix/>
          </a:blip>
          <a:stretch>
            <a:fillRect/>
          </a:stretch>
        </p:blipFill>
        <p:spPr>
          <a:xfrm>
            <a:off x="947651" y="4316576"/>
            <a:ext cx="2136100" cy="2136100"/>
          </a:xfrm>
          <a:prstGeom prst="rect">
            <a:avLst/>
          </a:prstGeom>
          <a:noFill/>
          <a:ln>
            <a:noFill/>
          </a:ln>
        </p:spPr>
      </p:pic>
      <p:sp>
        <p:nvSpPr>
          <p:cNvPr id="307" name="Google Shape;307;p7"/>
          <p:cNvSpPr txBox="1"/>
          <p:nvPr>
            <p:ph type="body" idx="1"/>
          </p:nvPr>
        </p:nvSpPr>
        <p:spPr>
          <a:xfrm>
            <a:off x="3500825" y="4316572"/>
            <a:ext cx="5182800" cy="1696500"/>
          </a:xfrm>
          <a:prstGeom prst="rect">
            <a:avLst/>
          </a:prstGeom>
          <a:noFill/>
          <a:ln>
            <a:noFill/>
          </a:ln>
        </p:spPr>
        <p:txBody>
          <a:bodyPr spcFirstLastPara="1" wrap="square" lIns="91425" tIns="0" rIns="0" bIns="45700" anchor="t" anchorCtr="0">
            <a:normAutofit/>
          </a:bodyPr>
          <a:lstStyle/>
          <a:p>
            <a:pPr marL="274320" lvl="0" indent="-217170" algn="l" rtl="0">
              <a:lnSpc>
                <a:spcPct val="100000"/>
              </a:lnSpc>
              <a:spcBef>
                <a:spcPts val="0"/>
              </a:spcBef>
              <a:spcAft>
                <a:spcPts val="0"/>
              </a:spcAft>
              <a:buClr>
                <a:schemeClr val="lt1"/>
              </a:buClr>
              <a:buSzPts val="500"/>
              <a:buFont typeface="Courier New"/>
              <a:buChar char="o"/>
            </a:pPr>
            <a:r>
              <a:rPr lang="en-US" sz="1500">
                <a:solidFill>
                  <a:schemeClr val="lt1"/>
                </a:solidFill>
              </a:rPr>
              <a:t>Nemanja Milošević è professore assistente presso </a:t>
            </a:r>
            <a:r>
              <a:rPr lang="en-US" sz="1500">
                <a:solidFill>
                  <a:schemeClr val="lt1"/>
                </a:solidFill>
              </a:rPr>
              <a:t>la Facoltà di Scienze dell'Università di Novi Sad. La sua ricerca principale è orientata al deep learning e alla sua applicazione in vari settori.</a:t>
            </a:r>
            <a:endParaRPr sz="1500">
              <a:solidFill>
                <a:schemeClr val="lt1"/>
              </a:solidFill>
            </a:endParaRPr>
          </a:p>
        </p:txBody>
      </p:sp>
      <p:sp>
        <p:nvSpPr>
          <p:cNvPr id="308" name="Google Shape;308;p7"/>
          <p:cNvSpPr txBox="1"/>
          <p:nvPr>
            <p:ph type="sldNum" idx="12"/>
          </p:nvPr>
        </p:nvSpPr>
        <p:spPr>
          <a:xfrm>
            <a:off x="10768546" y="6290774"/>
            <a:ext cx="6180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a:t>
            </a:fld>
            <a:endParaRPr/>
          </a:p>
        </p:txBody>
      </p:sp>
      <p:sp>
        <p:nvSpPr>
          <p:cNvPr id="309" name="Google Shape;309;p7"/>
          <p:cNvSpPr txBox="1"/>
          <p:nvPr/>
        </p:nvSpPr>
        <p:spPr>
          <a:xfrm>
            <a:off x="857506" y="1054327"/>
            <a:ext cx="4786800" cy="763800"/>
          </a:xfrm>
          <a:prstGeom prst="rect">
            <a:avLst/>
          </a:prstGeom>
          <a:noFill/>
          <a:ln>
            <a:noFill/>
          </a:ln>
        </p:spPr>
        <p:txBody>
          <a:bodyPr spcFirstLastPara="1" wrap="square" lIns="91425" tIns="91425" rIns="91425" bIns="0" anchor="t" anchorCtr="0">
            <a:normAutofit lnSpcReduction="10000"/>
          </a:bodyPr>
          <a:lstStyle/>
          <a:p>
            <a:pPr marL="0" lvl="0" indent="0" algn="l" rtl="0">
              <a:spcBef>
                <a:spcPts val="0"/>
              </a:spcBef>
              <a:spcAft>
                <a:spcPts val="0"/>
              </a:spcAft>
              <a:buNone/>
            </a:pPr>
            <a:r>
              <a:rPr lang="en-US" sz="2400">
                <a:solidFill>
                  <a:srgbClr val="FFBA00"/>
                </a:solidFill>
                <a:latin typeface="Century Gothic"/>
                <a:ea typeface="Century Gothic"/>
                <a:cs typeface="Century Gothic"/>
                <a:sym typeface="Century Gothic"/>
              </a:rPr>
              <a:t>Profilo dei formatori</a:t>
            </a:r>
            <a:endParaRPr sz="2400">
              <a:solidFill>
                <a:srgbClr val="FFBA00"/>
              </a:solidFill>
              <a:latin typeface="Century Gothic"/>
              <a:ea typeface="Century Gothic"/>
              <a:cs typeface="Century Gothic"/>
              <a:sym typeface="Century Gothic"/>
            </a:endParaRPr>
          </a:p>
          <a:p>
            <a:pPr marL="0" lvl="0" indent="0" algn="l" rtl="0">
              <a:spcBef>
                <a:spcPts val="0"/>
              </a:spcBef>
              <a:spcAft>
                <a:spcPts val="0"/>
              </a:spcAft>
              <a:buNone/>
            </a:pPr>
            <a:r>
              <a:t/>
            </a:r>
            <a:endParaRPr sz="2400">
              <a:solidFill>
                <a:srgbClr val="FFBA00"/>
              </a:solidFill>
              <a:latin typeface="Century Gothic"/>
              <a:ea typeface="Century Gothic"/>
              <a:cs typeface="Century Gothic"/>
              <a:sym typeface="Century Gothic"/>
            </a:endParaRPr>
          </a:p>
        </p:txBody>
      </p:sp>
      <p:sp>
        <p:nvSpPr>
          <p:cNvPr id="310" name="Google Shape;310;p7"/>
          <p:cNvSpPr txBox="1"/>
          <p:nvPr>
            <p:ph type="ftr" idx="11"/>
          </p:nvPr>
        </p:nvSpPr>
        <p:spPr>
          <a:xfrm>
            <a:off x="199591" y="65193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chemeClr val="lt1"/>
                </a:solidFill>
              </a:rPr>
              <a:t>Approfondimenti pratici sul rilevamento delle anomalie</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8"/>
          <p:cNvSpPr txBox="1"/>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COSA</a:t>
            </a:r>
            <a:endParaRPr/>
          </a:p>
        </p:txBody>
      </p:sp>
      <p:sp>
        <p:nvSpPr>
          <p:cNvPr id="316" name="Google Shape;316;p8"/>
          <p:cNvSpPr txBox="1"/>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Argomenti di formazione</a:t>
            </a:r>
            <a:endParaRPr/>
          </a:p>
        </p:txBody>
      </p:sp>
      <p:sp>
        <p:nvSpPr>
          <p:cNvPr id="317" name="Google Shape;317;p8"/>
          <p:cNvSpPr txBox="1"/>
          <p:nvPr>
            <p:ph type="body" idx="3"/>
          </p:nvPr>
        </p:nvSpPr>
        <p:spPr>
          <a:xfrm>
            <a:off x="6498130" y="1977017"/>
            <a:ext cx="4546387"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a:t>Cos'è il rilevamento delle anomalie e perché è importante per la sicurezza informatica</a:t>
            </a:r>
            <a:endParaRPr/>
          </a:p>
          <a:p>
            <a:pPr marL="274320" lvl="0" indent="-274320" algn="l" rtl="0">
              <a:lnSpc>
                <a:spcPct val="100000"/>
              </a:lnSpc>
              <a:spcBef>
                <a:spcPts val="1200"/>
              </a:spcBef>
              <a:spcAft>
                <a:spcPts val="0"/>
              </a:spcAft>
              <a:buSzPts val="1200"/>
              <a:buChar char="o"/>
            </a:pPr>
            <a:r>
              <a:rPr lang="en-US" sz="1200"/>
              <a:t>Tipi e metodi di rilevamento delle anomalie</a:t>
            </a:r>
            <a:endParaRPr sz="1200"/>
          </a:p>
          <a:p>
            <a:pPr marL="274320" lvl="0" indent="-274320" algn="l" rtl="0">
              <a:lnSpc>
                <a:spcPct val="100000"/>
              </a:lnSpc>
              <a:spcBef>
                <a:spcPts val="1200"/>
              </a:spcBef>
              <a:spcAft>
                <a:spcPts val="0"/>
              </a:spcAft>
              <a:buSzPts val="1200"/>
              <a:buChar char="o"/>
            </a:pPr>
            <a:r>
              <a:rPr lang="en-US" sz="1200"/>
              <a:t>Metodo basato sull'apprendimento automatico</a:t>
            </a:r>
            <a:endParaRPr sz="1200"/>
          </a:p>
          <a:p>
            <a:pPr marL="274320" lvl="0" indent="-261620" algn="l" rtl="0">
              <a:spcBef>
                <a:spcPts val="1200"/>
              </a:spcBef>
              <a:spcAft>
                <a:spcPts val="0"/>
              </a:spcAft>
              <a:buSzPts val="1200"/>
              <a:buChar char="o"/>
            </a:pPr>
            <a:r>
              <a:rPr lang="en-US" sz="1200"/>
              <a:t>Quadri e strumenti open source</a:t>
            </a:r>
            <a:endParaRPr sz="1200"/>
          </a:p>
          <a:p>
            <a:pPr marL="274320" lvl="0" indent="-274320" algn="l" rtl="0">
              <a:lnSpc>
                <a:spcPct val="100000"/>
              </a:lnSpc>
              <a:spcBef>
                <a:spcPts val="1200"/>
              </a:spcBef>
              <a:spcAft>
                <a:spcPts val="0"/>
              </a:spcAft>
              <a:buSzPts val="1200"/>
              <a:buChar char="o"/>
            </a:pPr>
            <a:r>
              <a:rPr lang="en-US" sz="1200"/>
              <a:t>Sfide e limiti del rilevamento delle anomalie</a:t>
            </a:r>
            <a:endParaRPr sz="1200"/>
          </a:p>
          <a:p>
            <a:pPr marL="274320" lvl="0" indent="0" algn="l" rtl="0">
              <a:lnSpc>
                <a:spcPct val="100000"/>
              </a:lnSpc>
              <a:spcBef>
                <a:spcPts val="1200"/>
              </a:spcBef>
              <a:spcAft>
                <a:spcPts val="0"/>
              </a:spcAft>
              <a:buNone/>
            </a:pPr>
            <a:r>
              <a:t/>
            </a:r>
            <a:endParaRPr sz="1200"/>
          </a:p>
        </p:txBody>
      </p:sp>
      <p:cxnSp>
        <p:nvCxnSpPr>
          <p:cNvPr id="318" name="Google Shape;318;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19" name="Google Shape;319;p8"/>
          <p:cNvSpPr/>
          <p:nvPr/>
        </p:nvSpPr>
        <p:spPr>
          <a:xfrm rot="10800000">
            <a:off x="3498189" y="17722"/>
            <a:ext cx="2545001" cy="6837172"/>
          </a:xfrm>
          <a:custGeom>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20" name="Google Shape;320;p8"/>
          <p:cNvPicPr preferRelativeResize="0"/>
          <p:nvPr/>
        </p:nvPicPr>
        <p:blipFill>
          <a:blip r:embed="rId3">
            <a:alphaModFix/>
          </a:blip>
          <a:stretch>
            <a:fillRect/>
          </a:stretch>
        </p:blipFill>
        <p:spPr>
          <a:xfrm>
            <a:off x="152400" y="152400"/>
            <a:ext cx="5943601" cy="5943601"/>
          </a:xfrm>
          <a:prstGeom prst="rect">
            <a:avLst/>
          </a:prstGeom>
          <a:noFill/>
          <a:ln>
            <a:noFill/>
          </a:ln>
        </p:spPr>
      </p:pic>
      <p:sp>
        <p:nvSpPr>
          <p:cNvPr id="321" name="Google Shape;321;p8"/>
          <p:cNvSpPr txBox="1"/>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chemeClr val="lt1"/>
                </a:solidFill>
              </a:rPr>
              <a:t>Approfondimenti pratici sul rilevamento delle anomalie</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2023-07-18T15:28:54.0000000Z</dcterms:created>
  <keywords>, docId:9F2F07FCD52A1F3091020078E8F40FA8</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