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6858000" cy="9144000"/>
  <p:embeddedFontLst>
    <p:embeddedFont>
      <p:font typeface="Book Antiqua" panose="02040602050305030304" pitchFamily="18" charset="0"/>
      <p:regular r:id="rId30"/>
      <p:bold r:id="rId31"/>
      <p:italic r:id="rId32"/>
      <p:boldItalic r:id="rId33"/>
    </p:embeddedFont>
    <p:embeddedFont>
      <p:font typeface="Century Gothic" panose="020B0502020202020204" pitchFamily="34"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GoogleSlidesCustomDataVersion2">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r:id="rId41" roundtripDataSignature="AMtx7mhfYTj8a18jsQZUGEKLudg09O6Wf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0" d="100"/>
          <a:sy n="60" d="100"/>
        </p:scale>
        <p:origin x="96" y="1056"/>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 name="Google Shape;7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0" name="Google Shape;80;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2c2c1fab3b8_0_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2c2c1fab3b8_0_7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l" sz="1500">
                <a:solidFill>
                  <a:srgbClr val="595959"/>
                </a:solidFill>
                <a:latin typeface="Book Antiqua"/>
                <a:ea typeface="Book Antiqua"/>
                <a:cs typeface="Book Antiqua"/>
                <a:sym typeface="Book Antiqua"/>
              </a:rPr>
              <a:t>Η προκατάληψη αναφέρεται στο σφάλμα του μοντέλου μηχανικής μάθησης στο σετ εκπαίδευσης. Είναι ένα μέτρο του πόσο καλά το μοντέλο μηχανικής μάθησης προβλέπει σωστά τις τιμές y στο σύνολο εκπαίδευσης. Η χαμηλή προκατάληψη συνεπάγεται χαμηλό σφάλμα προπόνησης (και επομένως καλή εφαρμογή), ενώ η υψηλή προκατάληψη συνεπάγεται υψηλό σφάλμα προπόνησης (και επομένως κακή εφαρμογή).</a:t>
            </a:r>
            <a:endParaRPr sz="1500">
              <a:solidFill>
                <a:srgbClr val="595959"/>
              </a:solidFill>
              <a:latin typeface="Book Antiqua"/>
              <a:ea typeface="Book Antiqua"/>
              <a:cs typeface="Book Antiqua"/>
              <a:sym typeface="Book Antiqua"/>
            </a:endParaRPr>
          </a:p>
          <a:p>
            <a:pPr marL="0" lvl="0" indent="0" algn="l" rtl="0">
              <a:lnSpc>
                <a:spcPct val="115000"/>
              </a:lnSpc>
              <a:spcBef>
                <a:spcPts val="1000"/>
              </a:spcBef>
              <a:spcAft>
                <a:spcPts val="0"/>
              </a:spcAft>
              <a:buNone/>
            </a:pPr>
            <a:r>
              <a:rPr lang="el" sz="1500">
                <a:solidFill>
                  <a:srgbClr val="595959"/>
                </a:solidFill>
                <a:latin typeface="Book Antiqua"/>
                <a:ea typeface="Book Antiqua"/>
                <a:cs typeface="Book Antiqua"/>
                <a:sym typeface="Book Antiqua"/>
              </a:rPr>
              <a:t>Η διακύμανση αναφέρεται στο σφάλμα στις προβλέψεις στα δεδομένα δοκιμών. Υψηλή διακύμανση σημαίνει θορυβώδεις και ασταθείς προβλέψεις που θα υποστούν υψηλή απώλεια δοκιμής, υπονοώντας κακή γενίκευση. Χαμηλή διακύμανση σημαίνει σταθερές και συνεπείς προβλέψεις, που οδηγούν σε χαμηλότερη απώλεια δοκιμής (υπό την προϋπόθεση ότι το μοντέλο δεν είναι πολύ μεροληπτικό).</a:t>
            </a:r>
            <a:endParaRPr sz="1500">
              <a:solidFill>
                <a:srgbClr val="595959"/>
              </a:solidFill>
              <a:latin typeface="Book Antiqua"/>
              <a:ea typeface="Book Antiqua"/>
              <a:cs typeface="Book Antiqua"/>
              <a:sym typeface="Book Antiqua"/>
            </a:endParaRPr>
          </a:p>
          <a:p>
            <a:pPr marL="0" lvl="0" indent="0" algn="l" rtl="0">
              <a:lnSpc>
                <a:spcPct val="115000"/>
              </a:lnSpc>
              <a:spcBef>
                <a:spcPts val="1000"/>
              </a:spcBef>
              <a:spcAft>
                <a:spcPts val="1000"/>
              </a:spcAft>
              <a:buClr>
                <a:schemeClr val="dk1"/>
              </a:buClr>
              <a:buSzPts val="1100"/>
              <a:buFont typeface="Arial"/>
              <a:buNone/>
            </a:pPr>
            <a:endParaRPr sz="1500">
              <a:solidFill>
                <a:srgbClr val="595959"/>
              </a:solidFill>
              <a:latin typeface="Book Antiqua"/>
              <a:ea typeface="Book Antiqua"/>
              <a:cs typeface="Book Antiqua"/>
              <a:sym typeface="Book Antiqua"/>
            </a:endParaRPr>
          </a:p>
        </p:txBody>
      </p:sp>
      <p:sp>
        <p:nvSpPr>
          <p:cNvPr id="159" name="Google Shape;159;g2c2c1fab3b8_0_7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2c327dfe03e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2c327dfe03e_0_1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7" name="Google Shape;167;g2c327dfe03e_0_1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2c2c1fab3b8_0_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2c2c1fab3b8_0_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 name="Google Shape;175;g2c2c1fab3b8_0_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de418594e0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2de418594e0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3" name="Google Shape;183;g2de418594e0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c2c1fab3b8_0_1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2c2c1fab3b8_0_10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g2c2c1fab3b8_0_10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2c327dfe03e_0_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2c327dfe03e_0_4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0" name="Google Shape;200;g2c327dfe03e_0_4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2c327dfe03e_0_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2c327dfe03e_0_7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 name="Google Shape;208;g2c327dfe03e_0_7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2c327dfe03e_0_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2c327dfe03e_0_5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6" name="Google Shape;216;g2c327dfe03e_0_5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2c2c1fab3b8_0_1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2c2c1fab3b8_0_11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g2c2c1fab3b8_0_11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2c327dfe03e_0_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2c327dfe03e_0_6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2" name="Google Shape;232;g2c327dfe03e_0_6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2c74e8a64ff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2c74e8a64ff_0_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 name="Google Shape;91;g2c74e8a64ff_0_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2c327dfe03e_0_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2c327dfe03e_0_8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4" name="Google Shape;244;g2c327dfe03e_0_8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2c327dfe03e_0_1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2c327dfe03e_0_10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2" name="Google Shape;252;g2c327dfe03e_0_10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2de418594e0_0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2de418594e0_0_1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0" name="Google Shape;260;g2de418594e0_0_1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2de418594e0_0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2de418594e0_0_2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8" name="Google Shape;268;g2de418594e0_0_2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2de46ed1d3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2de46ed1d39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6" name="Google Shape;276;g2de46ed1d39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2de418594e0_0_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2de418594e0_0_3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5" name="Google Shape;285;g2de418594e0_0_3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2de46ed1d39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2de46ed1d39_0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3" name="Google Shape;293;g2de46ed1d39_0_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0" name="Google Shape;300;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2c2c1fab3b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2c2c1fab3b8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 name="Google Shape;98;g2c2c1fab3b8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2c2c1fab3b8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2c2c1fab3b8_0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 name="Google Shape;106;g2c2c1fab3b8_0_1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2c2c1fab3b8_0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2c2c1fab3b8_0_2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 name="Google Shape;114;g2c2c1fab3b8_0_2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2c2c1fab3b8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2c2c1fab3b8_0_1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g2c2c1fab3b8_0_1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2c2c1fab3b8_0_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2c2c1fab3b8_0_3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 name="Google Shape;130;g2c2c1fab3b8_0_3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2c2c1fab3b8_0_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2c2c1fab3b8_0_4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8" name="Google Shape;138;g2c2c1fab3b8_0_4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2c2c1fab3b8_0_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2c2c1fab3b8_0_6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l"/>
              <a:t>Το σφάλμα μέσου τετραγώνου τιμωρεί μεγαλύτερες αποκλίσεις περισσότερο από τις μικρότερες λόγω του τετραγωνικού στοιχείου</a:t>
            </a:r>
            <a:endParaRPr/>
          </a:p>
          <a:p>
            <a:pPr marL="0" lvl="0" indent="0" algn="l" rtl="0">
              <a:spcBef>
                <a:spcPts val="0"/>
              </a:spcBef>
              <a:spcAft>
                <a:spcPts val="0"/>
              </a:spcAft>
              <a:buNone/>
            </a:pPr>
            <a:r>
              <a:rPr lang="el"/>
              <a:t>Το μέσο απόλυτο σφάλμα τιμωρεί όλες τις τιμές πολύ πιο ισότιμα. Οι μεγαλύτερες αποκλίσεις δεν θα υποστούν τόσο υψηλό σφάλμα όσο θα προέκυπταν με το MSE. Αυτό είναι πιο χρήσιμο όταν δίνετε προτεραιότητα στο μεγαλύτερο μέρος των προβλέψεων έναντι των ακραίων τιμών.</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
        <p:nvSpPr>
          <p:cNvPr id="148" name="Google Shape;148;g2c2c1fab3b8_0_6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13"/>
        <p:cNvGrpSpPr/>
        <p:nvPr/>
      </p:nvGrpSpPr>
      <p:grpSpPr>
        <a:xfrm>
          <a:off x="0" y="0"/>
          <a:ext cx="0" cy="0"/>
          <a:chOff x="0" y="0"/>
          <a:chExt cx="0" cy="0"/>
        </a:xfrm>
      </p:grpSpPr>
      <p:pic>
        <p:nvPicPr>
          <p:cNvPr id="14" name="Google Shape;14;g2c00f5b6e4e_0_203"/>
          <p:cNvPicPr preferRelativeResize="0"/>
          <p:nvPr/>
        </p:nvPicPr>
        <p:blipFill rotWithShape="1">
          <a:blip r:embed="rId2">
            <a:alphaModFix/>
          </a:blip>
          <a:srcRect/>
          <a:stretch/>
        </p:blipFill>
        <p:spPr>
          <a:xfrm>
            <a:off x="5032131" y="-30007"/>
            <a:ext cx="6064492" cy="6879886"/>
          </a:xfrm>
          <a:prstGeom prst="rect">
            <a:avLst/>
          </a:prstGeom>
          <a:noFill/>
          <a:ln>
            <a:noFill/>
          </a:ln>
        </p:spPr>
      </p:pic>
      <p:sp>
        <p:nvSpPr>
          <p:cNvPr id="15" name="Google Shape;15;g2c00f5b6e4e_0_203"/>
          <p:cNvSpPr txBox="1">
            <a:spLocks noGrp="1"/>
          </p:cNvSpPr>
          <p:nvPr>
            <p:ph type="ctrTitle"/>
          </p:nvPr>
        </p:nvSpPr>
        <p:spPr>
          <a:xfrm>
            <a:off x="7119890" y="723440"/>
            <a:ext cx="4323300" cy="25791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Book Antiqua"/>
              <a:buNone/>
              <a:defRPr sz="6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g2c00f5b6e4e_0_203"/>
          <p:cNvSpPr txBox="1">
            <a:spLocks noGrp="1"/>
          </p:cNvSpPr>
          <p:nvPr>
            <p:ph type="subTitle" idx="1"/>
          </p:nvPr>
        </p:nvSpPr>
        <p:spPr>
          <a:xfrm>
            <a:off x="7128152" y="5248834"/>
            <a:ext cx="4323300" cy="10089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SzPts val="1600"/>
              <a:buNone/>
              <a:defRPr sz="1600" cap="none">
                <a:solidFill>
                  <a:schemeClr val="dk1"/>
                </a:solidFill>
                <a:latin typeface="Century Gothic"/>
                <a:ea typeface="Century Gothic"/>
                <a:cs typeface="Century Gothic"/>
                <a:sym typeface="Century Gothic"/>
              </a:defRPr>
            </a:lvl1pPr>
            <a:lvl2pPr lvl="1" algn="ctr">
              <a:lnSpc>
                <a:spcPct val="100000"/>
              </a:lnSpc>
              <a:spcBef>
                <a:spcPts val="200"/>
              </a:spcBef>
              <a:spcAft>
                <a:spcPts val="0"/>
              </a:spcAft>
              <a:buClr>
                <a:schemeClr val="dk1"/>
              </a:buClr>
              <a:buSzPts val="2400"/>
              <a:buNone/>
              <a:defRPr sz="2400"/>
            </a:lvl2pPr>
            <a:lvl3pPr lvl="2" algn="ctr">
              <a:lnSpc>
                <a:spcPct val="100000"/>
              </a:lnSpc>
              <a:spcBef>
                <a:spcPts val="400"/>
              </a:spcBef>
              <a:spcAft>
                <a:spcPts val="0"/>
              </a:spcAft>
              <a:buClr>
                <a:schemeClr val="dk1"/>
              </a:buClr>
              <a:buSzPts val="2400"/>
              <a:buNone/>
              <a:defRPr sz="2400"/>
            </a:lvl3pPr>
            <a:lvl4pPr lvl="3" algn="ctr">
              <a:lnSpc>
                <a:spcPct val="100000"/>
              </a:lnSpc>
              <a:spcBef>
                <a:spcPts val="400"/>
              </a:spcBef>
              <a:spcAft>
                <a:spcPts val="0"/>
              </a:spcAft>
              <a:buClr>
                <a:schemeClr val="dk1"/>
              </a:buClr>
              <a:buSzPts val="2000"/>
              <a:buNone/>
              <a:defRPr sz="2000"/>
            </a:lvl4pPr>
            <a:lvl5pPr lvl="4" algn="ctr">
              <a:lnSpc>
                <a:spcPct val="100000"/>
              </a:lnSpc>
              <a:spcBef>
                <a:spcPts val="400"/>
              </a:spcBef>
              <a:spcAft>
                <a:spcPts val="0"/>
              </a:spcAft>
              <a:buClr>
                <a:schemeClr val="dk1"/>
              </a:buClr>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sp>
        <p:nvSpPr>
          <p:cNvPr id="17" name="Google Shape;17;g2c00f5b6e4e_0_203"/>
          <p:cNvSpPr>
            <a:spLocks noGrp="1"/>
          </p:cNvSpPr>
          <p:nvPr>
            <p:ph type="pic" idx="2"/>
          </p:nvPr>
        </p:nvSpPr>
        <p:spPr>
          <a:xfrm>
            <a:off x="0" y="-2235"/>
            <a:ext cx="5840700" cy="6862200"/>
          </a:xfrm>
          <a:prstGeom prst="rect">
            <a:avLst/>
          </a:prstGeom>
          <a:solidFill>
            <a:schemeClr val="lt2"/>
          </a:solidFill>
          <a:ln>
            <a:noFill/>
          </a:ln>
        </p:spPr>
      </p:sp>
      <p:sp>
        <p:nvSpPr>
          <p:cNvPr id="18" name="Google Shape;18;g2c00f5b6e4e_0_203"/>
          <p:cNvSpPr txBox="1">
            <a:spLocks noGrp="1"/>
          </p:cNvSpPr>
          <p:nvPr>
            <p:ph type="body" idx="3"/>
          </p:nvPr>
        </p:nvSpPr>
        <p:spPr>
          <a:xfrm>
            <a:off x="7119274" y="3373515"/>
            <a:ext cx="4323300" cy="10089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200"/>
              </a:spcBef>
              <a:spcAft>
                <a:spcPts val="0"/>
              </a:spcAft>
              <a:buSzPts val="6000"/>
              <a:buNone/>
              <a:defRPr sz="6000" b="1">
                <a:solidFill>
                  <a:schemeClr val="dk2"/>
                </a:solidFill>
              </a:defRPr>
            </a:lvl1pPr>
            <a:lvl2pPr marL="914400" lvl="1" indent="-228600" algn="l">
              <a:lnSpc>
                <a:spcPct val="100000"/>
              </a:lnSpc>
              <a:spcBef>
                <a:spcPts val="200"/>
              </a:spcBef>
              <a:spcAft>
                <a:spcPts val="0"/>
              </a:spcAft>
              <a:buClr>
                <a:schemeClr val="dk1"/>
              </a:buClr>
              <a:buSzPts val="1800"/>
              <a:buNone/>
              <a:defRPr/>
            </a:lvl2pPr>
            <a:lvl3pPr marL="1371600" lvl="2" indent="-228600" algn="l">
              <a:lnSpc>
                <a:spcPct val="100000"/>
              </a:lnSpc>
              <a:spcBef>
                <a:spcPts val="400"/>
              </a:spcBef>
              <a:spcAft>
                <a:spcPts val="0"/>
              </a:spcAft>
              <a:buClr>
                <a:schemeClr val="dk1"/>
              </a:buClr>
              <a:buSzPts val="1400"/>
              <a:buNone/>
              <a:defRPr/>
            </a:lvl3pPr>
            <a:lvl4pPr marL="1828800" lvl="3" indent="-228600" algn="l">
              <a:lnSpc>
                <a:spcPct val="100000"/>
              </a:lnSpc>
              <a:spcBef>
                <a:spcPts val="400"/>
              </a:spcBef>
              <a:spcAft>
                <a:spcPts val="0"/>
              </a:spcAft>
              <a:buClr>
                <a:schemeClr val="dk1"/>
              </a:buClr>
              <a:buSzPts val="1400"/>
              <a:buNone/>
              <a:defRPr/>
            </a:lvl4pPr>
            <a:lvl5pPr marL="2286000" lvl="4" indent="-228600" algn="l">
              <a:lnSpc>
                <a:spcPct val="100000"/>
              </a:lnSpc>
              <a:spcBef>
                <a:spcPts val="400"/>
              </a:spcBef>
              <a:spcAft>
                <a:spcPts val="0"/>
              </a:spcAft>
              <a:buClr>
                <a:schemeClr val="dk1"/>
              </a:buClr>
              <a:buSzPts val="1400"/>
              <a:buNone/>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cxnSp>
        <p:nvCxnSpPr>
          <p:cNvPr id="19" name="Google Shape;19;g2c00f5b6e4e_0_203"/>
          <p:cNvCxnSpPr/>
          <p:nvPr/>
        </p:nvCxnSpPr>
        <p:spPr>
          <a:xfrm flipH="1">
            <a:off x="4559500" y="-10665"/>
            <a:ext cx="1930200" cy="6877200"/>
          </a:xfrm>
          <a:prstGeom prst="straightConnector1">
            <a:avLst/>
          </a:prstGeom>
          <a:noFill/>
          <a:ln w="25400" cap="flat" cmpd="sng">
            <a:solidFill>
              <a:schemeClr val="dk2"/>
            </a:solidFill>
            <a:prstDash val="solid"/>
            <a:round/>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3"/>
        <p:cNvGrpSpPr/>
        <p:nvPr/>
      </p:nvGrpSpPr>
      <p:grpSpPr>
        <a:xfrm>
          <a:off x="0" y="0"/>
          <a:ext cx="0" cy="0"/>
          <a:chOff x="0" y="0"/>
          <a:chExt cx="0" cy="0"/>
        </a:xfrm>
      </p:grpSpPr>
      <p:sp>
        <p:nvSpPr>
          <p:cNvPr id="54" name="Google Shape;54;g2c00f5b6e4e_0_188"/>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55;g2c00f5b6e4e_0_188"/>
          <p:cNvSpPr txBox="1">
            <a:spLocks noGrp="1"/>
          </p:cNvSpPr>
          <p:nvPr>
            <p:ph type="title"/>
          </p:nvPr>
        </p:nvSpPr>
        <p:spPr>
          <a:xfrm>
            <a:off x="354000" y="1644233"/>
            <a:ext cx="5393700" cy="1976400"/>
          </a:xfrm>
          <a:prstGeom prst="rect">
            <a:avLst/>
          </a:prstGeom>
          <a:noFill/>
          <a:ln>
            <a:noFill/>
          </a:ln>
        </p:spPr>
        <p:txBody>
          <a:bodyPr spcFirstLastPara="1" wrap="square" lIns="121900" tIns="121900" rIns="121900" bIns="121900" anchor="b" anchorCtr="0">
            <a:norm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a:endParaRPr/>
          </a:p>
        </p:txBody>
      </p:sp>
      <p:sp>
        <p:nvSpPr>
          <p:cNvPr id="56" name="Google Shape;56;g2c00f5b6e4e_0_188"/>
          <p:cNvSpPr txBox="1">
            <a:spLocks noGrp="1"/>
          </p:cNvSpPr>
          <p:nvPr>
            <p:ph type="subTitle" idx="1"/>
          </p:nvPr>
        </p:nvSpPr>
        <p:spPr>
          <a:xfrm>
            <a:off x="354000" y="3737433"/>
            <a:ext cx="5393700" cy="1646700"/>
          </a:xfrm>
          <a:prstGeom prst="rect">
            <a:avLst/>
          </a:prstGeom>
          <a:noFill/>
          <a:ln>
            <a:noFill/>
          </a:ln>
        </p:spPr>
        <p:txBody>
          <a:bodyPr spcFirstLastPara="1" wrap="square" lIns="121900" tIns="121900" rIns="121900" bIns="121900"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57" name="Google Shape;57;g2c00f5b6e4e_0_188"/>
          <p:cNvSpPr txBox="1">
            <a:spLocks noGrp="1"/>
          </p:cNvSpPr>
          <p:nvPr>
            <p:ph type="body" idx="2"/>
          </p:nvPr>
        </p:nvSpPr>
        <p:spPr>
          <a:xfrm>
            <a:off x="6586000" y="965433"/>
            <a:ext cx="5115900" cy="4926900"/>
          </a:xfrm>
          <a:prstGeom prst="rect">
            <a:avLst/>
          </a:prstGeom>
          <a:noFill/>
          <a:ln>
            <a:noFill/>
          </a:ln>
        </p:spPr>
        <p:txBody>
          <a:bodyPr spcFirstLastPara="1" wrap="square" lIns="121900" tIns="121900" rIns="121900" bIns="121900" anchor="ctr" anchorCtr="0">
            <a:norm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0"/>
              </a:spcBef>
              <a:spcAft>
                <a:spcPts val="0"/>
              </a:spcAft>
              <a:buSzPts val="1900"/>
              <a:buChar char="○"/>
              <a:defRPr/>
            </a:lvl2pPr>
            <a:lvl3pPr marL="1371600" lvl="2" indent="-349250" algn="l">
              <a:lnSpc>
                <a:spcPct val="115000"/>
              </a:lnSpc>
              <a:spcBef>
                <a:spcPts val="0"/>
              </a:spcBef>
              <a:spcAft>
                <a:spcPts val="0"/>
              </a:spcAft>
              <a:buSzPts val="1900"/>
              <a:buChar char="■"/>
              <a:defRPr/>
            </a:lvl3pPr>
            <a:lvl4pPr marL="1828800" lvl="3" indent="-349250" algn="l">
              <a:lnSpc>
                <a:spcPct val="115000"/>
              </a:lnSpc>
              <a:spcBef>
                <a:spcPts val="0"/>
              </a:spcBef>
              <a:spcAft>
                <a:spcPts val="0"/>
              </a:spcAft>
              <a:buSzPts val="1900"/>
              <a:buChar char="●"/>
              <a:defRPr/>
            </a:lvl4pPr>
            <a:lvl5pPr marL="2286000" lvl="4" indent="-349250" algn="l">
              <a:lnSpc>
                <a:spcPct val="115000"/>
              </a:lnSpc>
              <a:spcBef>
                <a:spcPts val="0"/>
              </a:spcBef>
              <a:spcAft>
                <a:spcPts val="0"/>
              </a:spcAft>
              <a:buSzPts val="1900"/>
              <a:buChar char="○"/>
              <a:defRPr/>
            </a:lvl5pPr>
            <a:lvl6pPr marL="2743200" lvl="5" indent="-349250" algn="l">
              <a:lnSpc>
                <a:spcPct val="115000"/>
              </a:lnSpc>
              <a:spcBef>
                <a:spcPts val="0"/>
              </a:spcBef>
              <a:spcAft>
                <a:spcPts val="0"/>
              </a:spcAft>
              <a:buSzPts val="1900"/>
              <a:buChar char="■"/>
              <a:defRPr/>
            </a:lvl6pPr>
            <a:lvl7pPr marL="3200400" lvl="6" indent="-349250" algn="l">
              <a:lnSpc>
                <a:spcPct val="115000"/>
              </a:lnSpc>
              <a:spcBef>
                <a:spcPts val="0"/>
              </a:spcBef>
              <a:spcAft>
                <a:spcPts val="0"/>
              </a:spcAft>
              <a:buSzPts val="1900"/>
              <a:buChar char="●"/>
              <a:defRPr/>
            </a:lvl7pPr>
            <a:lvl8pPr marL="3657600" lvl="7" indent="-349250" algn="l">
              <a:lnSpc>
                <a:spcPct val="115000"/>
              </a:lnSpc>
              <a:spcBef>
                <a:spcPts val="0"/>
              </a:spcBef>
              <a:spcAft>
                <a:spcPts val="0"/>
              </a:spcAft>
              <a:buSzPts val="1900"/>
              <a:buChar char="○"/>
              <a:defRPr/>
            </a:lvl8pPr>
            <a:lvl9pPr marL="4114800" lvl="8" indent="-349250" algn="l">
              <a:lnSpc>
                <a:spcPct val="115000"/>
              </a:lnSpc>
              <a:spcBef>
                <a:spcPts val="0"/>
              </a:spcBef>
              <a:spcAft>
                <a:spcPts val="0"/>
              </a:spcAft>
              <a:buSzPts val="1900"/>
              <a:buChar char="■"/>
              <a:defRPr/>
            </a:lvl9pPr>
          </a:lstStyle>
          <a:p>
            <a:endParaRPr/>
          </a:p>
        </p:txBody>
      </p:sp>
      <p:sp>
        <p:nvSpPr>
          <p:cNvPr id="58" name="Google Shape;58;g2c00f5b6e4e_0_188"/>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9"/>
        <p:cNvGrpSpPr/>
        <p:nvPr/>
      </p:nvGrpSpPr>
      <p:grpSpPr>
        <a:xfrm>
          <a:off x="0" y="0"/>
          <a:ext cx="0" cy="0"/>
          <a:chOff x="0" y="0"/>
          <a:chExt cx="0" cy="0"/>
        </a:xfrm>
      </p:grpSpPr>
      <p:sp>
        <p:nvSpPr>
          <p:cNvPr id="60" name="Google Shape;60;g2c00f5b6e4e_0_194"/>
          <p:cNvSpPr txBox="1">
            <a:spLocks noGrp="1"/>
          </p:cNvSpPr>
          <p:nvPr>
            <p:ph type="body" idx="1"/>
          </p:nvPr>
        </p:nvSpPr>
        <p:spPr>
          <a:xfrm>
            <a:off x="415600" y="5640767"/>
            <a:ext cx="7998300" cy="806700"/>
          </a:xfrm>
          <a:prstGeom prst="rect">
            <a:avLst/>
          </a:prstGeom>
          <a:noFill/>
          <a:ln>
            <a:noFill/>
          </a:ln>
        </p:spPr>
        <p:txBody>
          <a:bodyPr spcFirstLastPara="1" wrap="square" lIns="121900" tIns="121900" rIns="121900" bIns="121900" anchor="ctr" anchorCtr="0">
            <a:normAutofit/>
          </a:bodyPr>
          <a:lstStyle>
            <a:lvl1pPr marL="457200" lvl="0" indent="-228600" algn="l">
              <a:lnSpc>
                <a:spcPct val="100000"/>
              </a:lnSpc>
              <a:spcBef>
                <a:spcPts val="0"/>
              </a:spcBef>
              <a:spcAft>
                <a:spcPts val="0"/>
              </a:spcAft>
              <a:buSzPts val="2400"/>
              <a:buNone/>
              <a:defRPr/>
            </a:lvl1pPr>
          </a:lstStyle>
          <a:p>
            <a:endParaRPr/>
          </a:p>
        </p:txBody>
      </p:sp>
      <p:sp>
        <p:nvSpPr>
          <p:cNvPr id="61" name="Google Shape;61;g2c00f5b6e4e_0_19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2"/>
        <p:cNvGrpSpPr/>
        <p:nvPr/>
      </p:nvGrpSpPr>
      <p:grpSpPr>
        <a:xfrm>
          <a:off x="0" y="0"/>
          <a:ext cx="0" cy="0"/>
          <a:chOff x="0" y="0"/>
          <a:chExt cx="0" cy="0"/>
        </a:xfrm>
      </p:grpSpPr>
      <p:sp>
        <p:nvSpPr>
          <p:cNvPr id="63" name="Google Shape;63;g2c00f5b6e4e_0_197"/>
          <p:cNvSpPr txBox="1">
            <a:spLocks noGrp="1"/>
          </p:cNvSpPr>
          <p:nvPr>
            <p:ph type="title" hasCustomPrompt="1"/>
          </p:nvPr>
        </p:nvSpPr>
        <p:spPr>
          <a:xfrm>
            <a:off x="415600" y="1474833"/>
            <a:ext cx="11360700" cy="2618100"/>
          </a:xfrm>
          <a:prstGeom prst="rect">
            <a:avLst/>
          </a:prstGeom>
          <a:noFill/>
          <a:ln>
            <a:noFill/>
          </a:ln>
        </p:spPr>
        <p:txBody>
          <a:bodyPr spcFirstLastPara="1" wrap="square" lIns="121900" tIns="121900" rIns="121900" bIns="121900" anchor="b" anchorCtr="0">
            <a:normAutofit/>
          </a:bodyPr>
          <a:lstStyle>
            <a:lvl1pPr lvl="0" algn="ctr">
              <a:lnSpc>
                <a:spcPct val="100000"/>
              </a:lnSpc>
              <a:spcBef>
                <a:spcPts val="0"/>
              </a:spcBef>
              <a:spcAft>
                <a:spcPts val="0"/>
              </a:spcAft>
              <a:buSzPts val="16000"/>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r>
              <a:rPr lang="el"/>
              <a:t>xx%</a:t>
            </a:r>
          </a:p>
        </p:txBody>
      </p:sp>
      <p:sp>
        <p:nvSpPr>
          <p:cNvPr id="64" name="Google Shape;64;g2c00f5b6e4e_0_197"/>
          <p:cNvSpPr txBox="1">
            <a:spLocks noGrp="1"/>
          </p:cNvSpPr>
          <p:nvPr>
            <p:ph type="body" idx="1"/>
          </p:nvPr>
        </p:nvSpPr>
        <p:spPr>
          <a:xfrm>
            <a:off x="415600" y="4202967"/>
            <a:ext cx="11360700" cy="1734300"/>
          </a:xfrm>
          <a:prstGeom prst="rect">
            <a:avLst/>
          </a:prstGeom>
          <a:noFill/>
          <a:ln>
            <a:noFill/>
          </a:ln>
        </p:spPr>
        <p:txBody>
          <a:bodyPr spcFirstLastPara="1" wrap="square" lIns="121900" tIns="121900" rIns="121900" bIns="121900" anchor="t" anchorCtr="0">
            <a:normAutofit/>
          </a:bodyPr>
          <a:lstStyle>
            <a:lvl1pPr marL="457200" lvl="0" indent="-381000" algn="ctr">
              <a:lnSpc>
                <a:spcPct val="115000"/>
              </a:lnSpc>
              <a:spcBef>
                <a:spcPts val="0"/>
              </a:spcBef>
              <a:spcAft>
                <a:spcPts val="0"/>
              </a:spcAft>
              <a:buSzPts val="2400"/>
              <a:buChar char="●"/>
              <a:defRPr/>
            </a:lvl1pPr>
            <a:lvl2pPr marL="914400" lvl="1" indent="-349250" algn="ctr">
              <a:lnSpc>
                <a:spcPct val="115000"/>
              </a:lnSpc>
              <a:spcBef>
                <a:spcPts val="0"/>
              </a:spcBef>
              <a:spcAft>
                <a:spcPts val="0"/>
              </a:spcAft>
              <a:buSzPts val="1900"/>
              <a:buChar char="○"/>
              <a:defRPr/>
            </a:lvl2pPr>
            <a:lvl3pPr marL="1371600" lvl="2" indent="-349250" algn="ctr">
              <a:lnSpc>
                <a:spcPct val="115000"/>
              </a:lnSpc>
              <a:spcBef>
                <a:spcPts val="0"/>
              </a:spcBef>
              <a:spcAft>
                <a:spcPts val="0"/>
              </a:spcAft>
              <a:buSzPts val="1900"/>
              <a:buChar char="■"/>
              <a:defRPr/>
            </a:lvl3pPr>
            <a:lvl4pPr marL="1828800" lvl="3" indent="-349250" algn="ctr">
              <a:lnSpc>
                <a:spcPct val="115000"/>
              </a:lnSpc>
              <a:spcBef>
                <a:spcPts val="0"/>
              </a:spcBef>
              <a:spcAft>
                <a:spcPts val="0"/>
              </a:spcAft>
              <a:buSzPts val="1900"/>
              <a:buChar char="●"/>
              <a:defRPr/>
            </a:lvl4pPr>
            <a:lvl5pPr marL="2286000" lvl="4" indent="-349250" algn="ctr">
              <a:lnSpc>
                <a:spcPct val="115000"/>
              </a:lnSpc>
              <a:spcBef>
                <a:spcPts val="0"/>
              </a:spcBef>
              <a:spcAft>
                <a:spcPts val="0"/>
              </a:spcAft>
              <a:buSzPts val="1900"/>
              <a:buChar char="○"/>
              <a:defRPr/>
            </a:lvl5pPr>
            <a:lvl6pPr marL="2743200" lvl="5" indent="-349250" algn="ctr">
              <a:lnSpc>
                <a:spcPct val="115000"/>
              </a:lnSpc>
              <a:spcBef>
                <a:spcPts val="0"/>
              </a:spcBef>
              <a:spcAft>
                <a:spcPts val="0"/>
              </a:spcAft>
              <a:buSzPts val="1900"/>
              <a:buChar char="■"/>
              <a:defRPr/>
            </a:lvl6pPr>
            <a:lvl7pPr marL="3200400" lvl="6" indent="-349250" algn="ctr">
              <a:lnSpc>
                <a:spcPct val="115000"/>
              </a:lnSpc>
              <a:spcBef>
                <a:spcPts val="0"/>
              </a:spcBef>
              <a:spcAft>
                <a:spcPts val="0"/>
              </a:spcAft>
              <a:buSzPts val="1900"/>
              <a:buChar char="●"/>
              <a:defRPr/>
            </a:lvl7pPr>
            <a:lvl8pPr marL="3657600" lvl="7" indent="-349250" algn="ctr">
              <a:lnSpc>
                <a:spcPct val="115000"/>
              </a:lnSpc>
              <a:spcBef>
                <a:spcPts val="0"/>
              </a:spcBef>
              <a:spcAft>
                <a:spcPts val="0"/>
              </a:spcAft>
              <a:buSzPts val="1900"/>
              <a:buChar char="○"/>
              <a:defRPr/>
            </a:lvl8pPr>
            <a:lvl9pPr marL="4114800" lvl="8" indent="-349250" algn="ctr">
              <a:lnSpc>
                <a:spcPct val="115000"/>
              </a:lnSpc>
              <a:spcBef>
                <a:spcPts val="0"/>
              </a:spcBef>
              <a:spcAft>
                <a:spcPts val="0"/>
              </a:spcAft>
              <a:buSzPts val="1900"/>
              <a:buChar char="■"/>
              <a:defRPr/>
            </a:lvl9pPr>
          </a:lstStyle>
          <a:p>
            <a:endParaRPr/>
          </a:p>
        </p:txBody>
      </p:sp>
      <p:sp>
        <p:nvSpPr>
          <p:cNvPr id="65" name="Google Shape;65;g2c00f5b6e4e_0_19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
        <p:nvSpPr>
          <p:cNvPr id="67" name="Google Shape;67;g2c00f5b6e4e_0_20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itle and Content 2">
  <p:cSld name="Title and Content 2">
    <p:spTree>
      <p:nvGrpSpPr>
        <p:cNvPr id="1" name="Shape 68"/>
        <p:cNvGrpSpPr/>
        <p:nvPr/>
      </p:nvGrpSpPr>
      <p:grpSpPr>
        <a:xfrm>
          <a:off x="0" y="0"/>
          <a:ext cx="0" cy="0"/>
          <a:chOff x="0" y="0"/>
          <a:chExt cx="0" cy="0"/>
        </a:xfrm>
      </p:grpSpPr>
      <p:sp>
        <p:nvSpPr>
          <p:cNvPr id="69" name="Google Shape;69;g2c00f5b6e4e_0_210"/>
          <p:cNvSpPr/>
          <p:nvPr/>
        </p:nvSpPr>
        <p:spPr>
          <a:xfrm>
            <a:off x="6093537" y="-1946"/>
            <a:ext cx="3601340" cy="6881814"/>
          </a:xfrm>
          <a:custGeom>
            <a:avLst/>
            <a:gdLst/>
            <a:ahLst/>
            <a:cxnLst/>
            <a:rect l="l" t="t" r="r" b="b"/>
            <a:pathLst>
              <a:path w="3601340" h="6881814" extrusionOk="0">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70" name="Google Shape;70;g2c00f5b6e4e_0_210"/>
          <p:cNvSpPr txBox="1">
            <a:spLocks noGrp="1"/>
          </p:cNvSpPr>
          <p:nvPr>
            <p:ph type="ctrTitle"/>
          </p:nvPr>
        </p:nvSpPr>
        <p:spPr>
          <a:xfrm>
            <a:off x="796322" y="320040"/>
            <a:ext cx="6732300" cy="15240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600"/>
              <a:buFont typeface="Book Antiqua"/>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g2c00f5b6e4e_0_210"/>
          <p:cNvSpPr txBox="1">
            <a:spLocks noGrp="1"/>
          </p:cNvSpPr>
          <p:nvPr>
            <p:ph type="body" idx="1"/>
          </p:nvPr>
        </p:nvSpPr>
        <p:spPr>
          <a:xfrm>
            <a:off x="796322" y="2252394"/>
            <a:ext cx="5797500" cy="2532900"/>
          </a:xfrm>
          <a:prstGeom prst="rect">
            <a:avLst/>
          </a:prstGeom>
          <a:noFill/>
          <a:ln>
            <a:noFill/>
          </a:ln>
        </p:spPr>
        <p:txBody>
          <a:bodyPr spcFirstLastPara="1" wrap="square" lIns="91425" tIns="45700" rIns="0" bIns="0" anchor="t" anchorCtr="0">
            <a:normAutofit/>
          </a:bodyPr>
          <a:lstStyle>
            <a:lvl1pPr marL="457200" lvl="0" indent="-228600" algn="l">
              <a:lnSpc>
                <a:spcPct val="100000"/>
              </a:lnSpc>
              <a:spcBef>
                <a:spcPts val="600"/>
              </a:spcBef>
              <a:spcAft>
                <a:spcPts val="0"/>
              </a:spcAft>
              <a:buSzPts val="1400"/>
              <a:buNone/>
              <a:defRPr sz="1400"/>
            </a:lvl1pPr>
            <a:lvl2pPr marL="914400" lvl="1" indent="-228600" algn="l">
              <a:lnSpc>
                <a:spcPct val="100000"/>
              </a:lnSpc>
              <a:spcBef>
                <a:spcPts val="1800"/>
              </a:spcBef>
              <a:spcAft>
                <a:spcPts val="0"/>
              </a:spcAft>
              <a:buClr>
                <a:schemeClr val="dk1"/>
              </a:buClr>
              <a:buSzPts val="1800"/>
              <a:buNone/>
              <a:defRPr/>
            </a:lvl2pPr>
            <a:lvl3pPr marL="1371600" lvl="2" indent="-228600" algn="l">
              <a:lnSpc>
                <a:spcPct val="100000"/>
              </a:lnSpc>
              <a:spcBef>
                <a:spcPts val="400"/>
              </a:spcBef>
              <a:spcAft>
                <a:spcPts val="0"/>
              </a:spcAft>
              <a:buClr>
                <a:schemeClr val="dk1"/>
              </a:buClr>
              <a:buSzPts val="1400"/>
              <a:buNone/>
              <a:defRPr/>
            </a:lvl3pPr>
            <a:lvl4pPr marL="1828800" lvl="3" indent="-228600" algn="l">
              <a:lnSpc>
                <a:spcPct val="100000"/>
              </a:lnSpc>
              <a:spcBef>
                <a:spcPts val="400"/>
              </a:spcBef>
              <a:spcAft>
                <a:spcPts val="0"/>
              </a:spcAft>
              <a:buClr>
                <a:schemeClr val="dk1"/>
              </a:buClr>
              <a:buSzPts val="1400"/>
              <a:buNone/>
              <a:defRPr/>
            </a:lvl4pPr>
            <a:lvl5pPr marL="2286000" lvl="4" indent="-228600" algn="l">
              <a:lnSpc>
                <a:spcPct val="100000"/>
              </a:lnSpc>
              <a:spcBef>
                <a:spcPts val="400"/>
              </a:spcBef>
              <a:spcAft>
                <a:spcPts val="0"/>
              </a:spcAft>
              <a:buClr>
                <a:schemeClr val="dk1"/>
              </a:buClr>
              <a:buSzPts val="1400"/>
              <a:buNone/>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cxnSp>
        <p:nvCxnSpPr>
          <p:cNvPr id="72" name="Google Shape;72;g2c00f5b6e4e_0_210"/>
          <p:cNvCxnSpPr/>
          <p:nvPr/>
        </p:nvCxnSpPr>
        <p:spPr>
          <a:xfrm rot="10800000" flipH="1">
            <a:off x="6889763" y="-53"/>
            <a:ext cx="1822200" cy="6871500"/>
          </a:xfrm>
          <a:prstGeom prst="straightConnector1">
            <a:avLst/>
          </a:prstGeom>
          <a:noFill/>
          <a:ln w="22225" cap="flat" cmpd="sng">
            <a:solidFill>
              <a:schemeClr val="dk2"/>
            </a:solidFill>
            <a:prstDash val="solid"/>
            <a:round/>
            <a:headEnd type="none" w="sm" len="sm"/>
            <a:tailEnd type="none" w="sm" len="sm"/>
          </a:ln>
        </p:spPr>
      </p:cxnSp>
      <p:sp>
        <p:nvSpPr>
          <p:cNvPr id="73" name="Google Shape;73;g2c00f5b6e4e_0_210"/>
          <p:cNvSpPr txBox="1">
            <a:spLocks noGrp="1"/>
          </p:cNvSpPr>
          <p:nvPr>
            <p:ph type="ftr" idx="11"/>
          </p:nvPr>
        </p:nvSpPr>
        <p:spPr>
          <a:xfrm>
            <a:off x="824241" y="6290774"/>
            <a:ext cx="66372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74" name="Google Shape;74;g2c00f5b6e4e_0_210"/>
          <p:cNvSpPr>
            <a:spLocks noGrp="1"/>
          </p:cNvSpPr>
          <p:nvPr>
            <p:ph type="pic" idx="2"/>
          </p:nvPr>
        </p:nvSpPr>
        <p:spPr>
          <a:xfrm flipH="1">
            <a:off x="7163816" y="0"/>
            <a:ext cx="5024700" cy="6858000"/>
          </a:xfrm>
          <a:prstGeom prst="rect">
            <a:avLst/>
          </a:prstGeom>
          <a:solidFill>
            <a:schemeClr val="lt2"/>
          </a:solidFill>
          <a:ln>
            <a:noFill/>
          </a:ln>
        </p:spPr>
      </p:sp>
      <p:sp>
        <p:nvSpPr>
          <p:cNvPr id="75" name="Google Shape;75;g2c00f5b6e4e_0_210"/>
          <p:cNvSpPr txBox="1">
            <a:spLocks noGrp="1"/>
          </p:cNvSpPr>
          <p:nvPr>
            <p:ph type="sldNum" idx="12"/>
          </p:nvPr>
        </p:nvSpPr>
        <p:spPr>
          <a:xfrm>
            <a:off x="10768546" y="6290774"/>
            <a:ext cx="618000" cy="3651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dk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pic>
        <p:nvPicPr>
          <p:cNvPr id="76" name="Google Shape;76;g2c00f5b6e4e_0_210"/>
          <p:cNvPicPr preferRelativeResize="0"/>
          <p:nvPr/>
        </p:nvPicPr>
        <p:blipFill rotWithShape="1">
          <a:blip r:embed="rId2">
            <a:alphaModFix/>
          </a:blip>
          <a:srcRect/>
          <a:stretch/>
        </p:blipFill>
        <p:spPr>
          <a:xfrm>
            <a:off x="1804430" y="5008931"/>
            <a:ext cx="3842919" cy="43504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g2c00f5b6e4e_0_169"/>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22" name="Google Shape;22;g2c00f5b6e4e_0_169"/>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0"/>
              </a:spcBef>
              <a:spcAft>
                <a:spcPts val="0"/>
              </a:spcAft>
              <a:buSzPts val="1900"/>
              <a:buChar char="○"/>
              <a:defRPr/>
            </a:lvl2pPr>
            <a:lvl3pPr marL="1371600" lvl="2" indent="-349250" algn="l">
              <a:lnSpc>
                <a:spcPct val="115000"/>
              </a:lnSpc>
              <a:spcBef>
                <a:spcPts val="0"/>
              </a:spcBef>
              <a:spcAft>
                <a:spcPts val="0"/>
              </a:spcAft>
              <a:buSzPts val="1900"/>
              <a:buChar char="■"/>
              <a:defRPr/>
            </a:lvl3pPr>
            <a:lvl4pPr marL="1828800" lvl="3" indent="-349250" algn="l">
              <a:lnSpc>
                <a:spcPct val="115000"/>
              </a:lnSpc>
              <a:spcBef>
                <a:spcPts val="0"/>
              </a:spcBef>
              <a:spcAft>
                <a:spcPts val="0"/>
              </a:spcAft>
              <a:buSzPts val="1900"/>
              <a:buChar char="●"/>
              <a:defRPr/>
            </a:lvl4pPr>
            <a:lvl5pPr marL="2286000" lvl="4" indent="-349250" algn="l">
              <a:lnSpc>
                <a:spcPct val="115000"/>
              </a:lnSpc>
              <a:spcBef>
                <a:spcPts val="0"/>
              </a:spcBef>
              <a:spcAft>
                <a:spcPts val="0"/>
              </a:spcAft>
              <a:buSzPts val="1900"/>
              <a:buChar char="○"/>
              <a:defRPr/>
            </a:lvl5pPr>
            <a:lvl6pPr marL="2743200" lvl="5" indent="-349250" algn="l">
              <a:lnSpc>
                <a:spcPct val="115000"/>
              </a:lnSpc>
              <a:spcBef>
                <a:spcPts val="0"/>
              </a:spcBef>
              <a:spcAft>
                <a:spcPts val="0"/>
              </a:spcAft>
              <a:buSzPts val="1900"/>
              <a:buChar char="■"/>
              <a:defRPr/>
            </a:lvl6pPr>
            <a:lvl7pPr marL="3200400" lvl="6" indent="-349250" algn="l">
              <a:lnSpc>
                <a:spcPct val="115000"/>
              </a:lnSpc>
              <a:spcBef>
                <a:spcPts val="0"/>
              </a:spcBef>
              <a:spcAft>
                <a:spcPts val="0"/>
              </a:spcAft>
              <a:buSzPts val="1900"/>
              <a:buChar char="●"/>
              <a:defRPr/>
            </a:lvl7pPr>
            <a:lvl8pPr marL="3657600" lvl="7" indent="-349250" algn="l">
              <a:lnSpc>
                <a:spcPct val="115000"/>
              </a:lnSpc>
              <a:spcBef>
                <a:spcPts val="0"/>
              </a:spcBef>
              <a:spcAft>
                <a:spcPts val="0"/>
              </a:spcAft>
              <a:buSzPts val="1900"/>
              <a:buChar char="○"/>
              <a:defRPr/>
            </a:lvl8pPr>
            <a:lvl9pPr marL="4114800" lvl="8" indent="-349250" algn="l">
              <a:lnSpc>
                <a:spcPct val="115000"/>
              </a:lnSpc>
              <a:spcBef>
                <a:spcPts val="0"/>
              </a:spcBef>
              <a:spcAft>
                <a:spcPts val="0"/>
              </a:spcAft>
              <a:buSzPts val="1900"/>
              <a:buChar char="■"/>
              <a:defRPr/>
            </a:lvl9pPr>
          </a:lstStyle>
          <a:p>
            <a:endParaRPr/>
          </a:p>
        </p:txBody>
      </p:sp>
      <p:sp>
        <p:nvSpPr>
          <p:cNvPr id="23" name="Google Shape;23;g2c00f5b6e4e_0_169"/>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Closing Slide">
  <p:cSld name="Closing Slide">
    <p:bg>
      <p:bgPr>
        <a:solidFill>
          <a:schemeClr val="dk1"/>
        </a:solidFill>
        <a:effectLst/>
      </p:bgPr>
    </p:bg>
    <p:spTree>
      <p:nvGrpSpPr>
        <p:cNvPr id="1" name="Shape 24"/>
        <p:cNvGrpSpPr/>
        <p:nvPr/>
      </p:nvGrpSpPr>
      <p:grpSpPr>
        <a:xfrm>
          <a:off x="0" y="0"/>
          <a:ext cx="0" cy="0"/>
          <a:chOff x="0" y="0"/>
          <a:chExt cx="0" cy="0"/>
        </a:xfrm>
      </p:grpSpPr>
      <p:grpSp>
        <p:nvGrpSpPr>
          <p:cNvPr id="25" name="Google Shape;25;g2c00f5b6e4e_0_219"/>
          <p:cNvGrpSpPr/>
          <p:nvPr/>
        </p:nvGrpSpPr>
        <p:grpSpPr>
          <a:xfrm>
            <a:off x="5382569" y="2242"/>
            <a:ext cx="6806910" cy="6862482"/>
            <a:chOff x="5382569" y="2242"/>
            <a:chExt cx="6806910" cy="6862482"/>
          </a:xfrm>
        </p:grpSpPr>
        <p:pic>
          <p:nvPicPr>
            <p:cNvPr id="26" name="Google Shape;26;g2c00f5b6e4e_0_219"/>
            <p:cNvPicPr preferRelativeResize="0"/>
            <p:nvPr/>
          </p:nvPicPr>
          <p:blipFill rotWithShape="1">
            <a:blip r:embed="rId2">
              <a:alphaModFix/>
            </a:blip>
            <a:srcRect/>
            <a:stretch/>
          </p:blipFill>
          <p:spPr>
            <a:xfrm>
              <a:off x="6140328" y="2242"/>
              <a:ext cx="6049151" cy="6862482"/>
            </a:xfrm>
            <a:prstGeom prst="rect">
              <a:avLst/>
            </a:prstGeom>
            <a:noFill/>
            <a:ln>
              <a:noFill/>
            </a:ln>
          </p:spPr>
        </p:pic>
        <p:pic>
          <p:nvPicPr>
            <p:cNvPr id="27" name="Google Shape;27;g2c00f5b6e4e_0_219"/>
            <p:cNvPicPr preferRelativeResize="0"/>
            <p:nvPr/>
          </p:nvPicPr>
          <p:blipFill rotWithShape="1">
            <a:blip r:embed="rId3">
              <a:alphaModFix/>
            </a:blip>
            <a:srcRect/>
            <a:stretch/>
          </p:blipFill>
          <p:spPr>
            <a:xfrm rot="10800000">
              <a:off x="5382569" y="5060315"/>
              <a:ext cx="927943" cy="1801301"/>
            </a:xfrm>
            <a:prstGeom prst="rect">
              <a:avLst/>
            </a:prstGeom>
            <a:noFill/>
            <a:ln>
              <a:noFill/>
            </a:ln>
          </p:spPr>
        </p:pic>
      </p:grpSp>
      <p:sp>
        <p:nvSpPr>
          <p:cNvPr id="28" name="Google Shape;28;g2c00f5b6e4e_0_219"/>
          <p:cNvSpPr txBox="1">
            <a:spLocks noGrp="1"/>
          </p:cNvSpPr>
          <p:nvPr>
            <p:ph type="ctrTitle"/>
          </p:nvPr>
        </p:nvSpPr>
        <p:spPr>
          <a:xfrm>
            <a:off x="6970326" y="1679216"/>
            <a:ext cx="4786800" cy="15183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6000"/>
              <a:buFont typeface="Book Antiqua"/>
              <a:buNone/>
              <a:defRPr sz="60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g2c00f5b6e4e_0_219"/>
          <p:cNvSpPr>
            <a:spLocks noGrp="1"/>
          </p:cNvSpPr>
          <p:nvPr>
            <p:ph type="pic" idx="2"/>
          </p:nvPr>
        </p:nvSpPr>
        <p:spPr>
          <a:xfrm>
            <a:off x="-29499" y="-2236"/>
            <a:ext cx="6814200" cy="6871200"/>
          </a:xfrm>
          <a:prstGeom prst="rect">
            <a:avLst/>
          </a:prstGeom>
          <a:solidFill>
            <a:schemeClr val="lt2"/>
          </a:solidFill>
          <a:ln>
            <a:noFill/>
          </a:ln>
        </p:spPr>
      </p:sp>
      <p:sp>
        <p:nvSpPr>
          <p:cNvPr id="30" name="Google Shape;30;g2c00f5b6e4e_0_219"/>
          <p:cNvSpPr txBox="1">
            <a:spLocks noGrp="1"/>
          </p:cNvSpPr>
          <p:nvPr>
            <p:ph type="body" idx="1"/>
          </p:nvPr>
        </p:nvSpPr>
        <p:spPr>
          <a:xfrm>
            <a:off x="6970326" y="3748958"/>
            <a:ext cx="4786800" cy="2258100"/>
          </a:xfrm>
          <a:prstGeom prst="rect">
            <a:avLst/>
          </a:prstGeom>
          <a:noFill/>
          <a:ln>
            <a:noFill/>
          </a:ln>
        </p:spPr>
        <p:txBody>
          <a:bodyPr spcFirstLastPara="1" wrap="square" lIns="91425" tIns="0" rIns="0" bIns="45700" anchor="t" anchorCtr="0">
            <a:normAutofit/>
          </a:bodyPr>
          <a:lstStyle>
            <a:lvl1pPr marL="457200" lvl="0" indent="-228600" algn="l">
              <a:lnSpc>
                <a:spcPct val="100000"/>
              </a:lnSpc>
              <a:spcBef>
                <a:spcPts val="0"/>
              </a:spcBef>
              <a:spcAft>
                <a:spcPts val="0"/>
              </a:spcAft>
              <a:buSzPts val="1600"/>
              <a:buFont typeface="Courier New"/>
              <a:buNone/>
              <a:defRPr sz="1600">
                <a:solidFill>
                  <a:schemeClr val="lt1"/>
                </a:solidFill>
              </a:defRPr>
            </a:lvl1pPr>
            <a:lvl2pPr marL="914400" lvl="1" indent="-304800" algn="l">
              <a:lnSpc>
                <a:spcPct val="100000"/>
              </a:lnSpc>
              <a:spcBef>
                <a:spcPts val="200"/>
              </a:spcBef>
              <a:spcAft>
                <a:spcPts val="0"/>
              </a:spcAft>
              <a:buClr>
                <a:schemeClr val="lt1"/>
              </a:buClr>
              <a:buSzPts val="1200"/>
              <a:buFont typeface="Courier New"/>
              <a:buChar char="o"/>
              <a:defRPr sz="1200">
                <a:solidFill>
                  <a:schemeClr val="lt1"/>
                </a:solidFill>
              </a:defRPr>
            </a:lvl2pPr>
            <a:lvl3pPr marL="1371600" lvl="2" indent="-295275" algn="l">
              <a:lnSpc>
                <a:spcPct val="100000"/>
              </a:lnSpc>
              <a:spcBef>
                <a:spcPts val="400"/>
              </a:spcBef>
              <a:spcAft>
                <a:spcPts val="0"/>
              </a:spcAft>
              <a:buClr>
                <a:schemeClr val="lt1"/>
              </a:buClr>
              <a:buSzPts val="1050"/>
              <a:buFont typeface="Courier New"/>
              <a:buChar char="o"/>
              <a:defRPr sz="1050">
                <a:solidFill>
                  <a:schemeClr val="lt1"/>
                </a:solidFill>
              </a:defRPr>
            </a:lvl3pPr>
            <a:lvl4pPr marL="1828800" lvl="3" indent="-295275" algn="l">
              <a:lnSpc>
                <a:spcPct val="100000"/>
              </a:lnSpc>
              <a:spcBef>
                <a:spcPts val="400"/>
              </a:spcBef>
              <a:spcAft>
                <a:spcPts val="0"/>
              </a:spcAft>
              <a:buClr>
                <a:schemeClr val="lt1"/>
              </a:buClr>
              <a:buSzPts val="1050"/>
              <a:buFont typeface="Courier New"/>
              <a:buChar char="o"/>
              <a:defRPr sz="1050">
                <a:solidFill>
                  <a:schemeClr val="lt1"/>
                </a:solidFill>
              </a:defRPr>
            </a:lvl4pPr>
            <a:lvl5pPr marL="2286000" lvl="4" indent="-295275" algn="l">
              <a:lnSpc>
                <a:spcPct val="100000"/>
              </a:lnSpc>
              <a:spcBef>
                <a:spcPts val="400"/>
              </a:spcBef>
              <a:spcAft>
                <a:spcPts val="0"/>
              </a:spcAft>
              <a:buClr>
                <a:schemeClr val="lt1"/>
              </a:buClr>
              <a:buSzPts val="1050"/>
              <a:buFont typeface="Courier New"/>
              <a:buChar char="o"/>
              <a:defRPr sz="1050">
                <a:solidFill>
                  <a:schemeClr val="lt1"/>
                </a:solidFill>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1"/>
        <p:cNvGrpSpPr/>
        <p:nvPr/>
      </p:nvGrpSpPr>
      <p:grpSpPr>
        <a:xfrm>
          <a:off x="0" y="0"/>
          <a:ext cx="0" cy="0"/>
          <a:chOff x="0" y="0"/>
          <a:chExt cx="0" cy="0"/>
        </a:xfrm>
      </p:grpSpPr>
      <p:sp>
        <p:nvSpPr>
          <p:cNvPr id="32" name="Google Shape;32;g2c00f5b6e4e_0_162"/>
          <p:cNvSpPr txBox="1">
            <a:spLocks noGrp="1"/>
          </p:cNvSpPr>
          <p:nvPr>
            <p:ph type="ctrTitle"/>
          </p:nvPr>
        </p:nvSpPr>
        <p:spPr>
          <a:xfrm>
            <a:off x="415611" y="992767"/>
            <a:ext cx="11360700" cy="2736900"/>
          </a:xfrm>
          <a:prstGeom prst="rect">
            <a:avLst/>
          </a:prstGeom>
          <a:noFill/>
          <a:ln>
            <a:noFill/>
          </a:ln>
        </p:spPr>
        <p:txBody>
          <a:bodyPr spcFirstLastPara="1" wrap="square" lIns="121900" tIns="121900" rIns="121900" bIns="121900" anchor="b" anchorCtr="0">
            <a:norm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a:endParaRPr/>
          </a:p>
        </p:txBody>
      </p:sp>
      <p:sp>
        <p:nvSpPr>
          <p:cNvPr id="33" name="Google Shape;33;g2c00f5b6e4e_0_162"/>
          <p:cNvSpPr txBox="1">
            <a:spLocks noGrp="1"/>
          </p:cNvSpPr>
          <p:nvPr>
            <p:ph type="subTitle" idx="1"/>
          </p:nvPr>
        </p:nvSpPr>
        <p:spPr>
          <a:xfrm>
            <a:off x="415600" y="3778833"/>
            <a:ext cx="11360700" cy="1056900"/>
          </a:xfrm>
          <a:prstGeom prst="rect">
            <a:avLst/>
          </a:prstGeom>
          <a:noFill/>
          <a:ln>
            <a:noFill/>
          </a:ln>
        </p:spPr>
        <p:txBody>
          <a:bodyPr spcFirstLastPara="1" wrap="square" lIns="121900" tIns="121900" rIns="121900" bIns="121900" anchor="t" anchorCtr="0">
            <a:norm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34" name="Google Shape;34;g2c00f5b6e4e_0_162"/>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5"/>
        <p:cNvGrpSpPr/>
        <p:nvPr/>
      </p:nvGrpSpPr>
      <p:grpSpPr>
        <a:xfrm>
          <a:off x="0" y="0"/>
          <a:ext cx="0" cy="0"/>
          <a:chOff x="0" y="0"/>
          <a:chExt cx="0" cy="0"/>
        </a:xfrm>
      </p:grpSpPr>
      <p:sp>
        <p:nvSpPr>
          <p:cNvPr id="36" name="Google Shape;36;g2c00f5b6e4e_0_166"/>
          <p:cNvSpPr txBox="1">
            <a:spLocks noGrp="1"/>
          </p:cNvSpPr>
          <p:nvPr>
            <p:ph type="title"/>
          </p:nvPr>
        </p:nvSpPr>
        <p:spPr>
          <a:xfrm>
            <a:off x="415600" y="2867800"/>
            <a:ext cx="11360700" cy="1122300"/>
          </a:xfrm>
          <a:prstGeom prst="rect">
            <a:avLst/>
          </a:prstGeom>
          <a:noFill/>
          <a:ln>
            <a:noFill/>
          </a:ln>
        </p:spPr>
        <p:txBody>
          <a:bodyPr spcFirstLastPara="1" wrap="square" lIns="121900" tIns="121900" rIns="121900" bIns="121900" anchor="ctr" anchorCtr="0">
            <a:norm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37" name="Google Shape;37;g2c00f5b6e4e_0_166"/>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8"/>
        <p:cNvGrpSpPr/>
        <p:nvPr/>
      </p:nvGrpSpPr>
      <p:grpSpPr>
        <a:xfrm>
          <a:off x="0" y="0"/>
          <a:ext cx="0" cy="0"/>
          <a:chOff x="0" y="0"/>
          <a:chExt cx="0" cy="0"/>
        </a:xfrm>
      </p:grpSpPr>
      <p:sp>
        <p:nvSpPr>
          <p:cNvPr id="39" name="Google Shape;39;g2c00f5b6e4e_0_173"/>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40" name="Google Shape;40;g2c00f5b6e4e_0_173"/>
          <p:cNvSpPr txBox="1">
            <a:spLocks noGrp="1"/>
          </p:cNvSpPr>
          <p:nvPr>
            <p:ph type="body" idx="1"/>
          </p:nvPr>
        </p:nvSpPr>
        <p:spPr>
          <a:xfrm>
            <a:off x="415600" y="1536633"/>
            <a:ext cx="5333100" cy="4555200"/>
          </a:xfrm>
          <a:prstGeom prst="rect">
            <a:avLst/>
          </a:prstGeom>
          <a:noFill/>
          <a:ln>
            <a:noFill/>
          </a:ln>
        </p:spPr>
        <p:txBody>
          <a:bodyPr spcFirstLastPara="1" wrap="square" lIns="121900" tIns="121900" rIns="121900" bIns="121900" anchor="t" anchorCtr="0">
            <a:norm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0"/>
              </a:spcBef>
              <a:spcAft>
                <a:spcPts val="0"/>
              </a:spcAft>
              <a:buSzPts val="1600"/>
              <a:buChar char="○"/>
              <a:defRPr sz="1600"/>
            </a:lvl2pPr>
            <a:lvl3pPr marL="1371600" lvl="2" indent="-330200" algn="l">
              <a:lnSpc>
                <a:spcPct val="115000"/>
              </a:lnSpc>
              <a:spcBef>
                <a:spcPts val="0"/>
              </a:spcBef>
              <a:spcAft>
                <a:spcPts val="0"/>
              </a:spcAft>
              <a:buSzPts val="1600"/>
              <a:buChar char="■"/>
              <a:defRPr sz="1600"/>
            </a:lvl3pPr>
            <a:lvl4pPr marL="1828800" lvl="3" indent="-330200" algn="l">
              <a:lnSpc>
                <a:spcPct val="115000"/>
              </a:lnSpc>
              <a:spcBef>
                <a:spcPts val="0"/>
              </a:spcBef>
              <a:spcAft>
                <a:spcPts val="0"/>
              </a:spcAft>
              <a:buSzPts val="1600"/>
              <a:buChar char="●"/>
              <a:defRPr sz="1600"/>
            </a:lvl4pPr>
            <a:lvl5pPr marL="2286000" lvl="4" indent="-330200" algn="l">
              <a:lnSpc>
                <a:spcPct val="115000"/>
              </a:lnSpc>
              <a:spcBef>
                <a:spcPts val="0"/>
              </a:spcBef>
              <a:spcAft>
                <a:spcPts val="0"/>
              </a:spcAft>
              <a:buSzPts val="1600"/>
              <a:buChar char="○"/>
              <a:defRPr sz="1600"/>
            </a:lvl5pPr>
            <a:lvl6pPr marL="2743200" lvl="5" indent="-330200" algn="l">
              <a:lnSpc>
                <a:spcPct val="115000"/>
              </a:lnSpc>
              <a:spcBef>
                <a:spcPts val="0"/>
              </a:spcBef>
              <a:spcAft>
                <a:spcPts val="0"/>
              </a:spcAft>
              <a:buSzPts val="1600"/>
              <a:buChar char="■"/>
              <a:defRPr sz="1600"/>
            </a:lvl6pPr>
            <a:lvl7pPr marL="3200400" lvl="6" indent="-330200" algn="l">
              <a:lnSpc>
                <a:spcPct val="115000"/>
              </a:lnSpc>
              <a:spcBef>
                <a:spcPts val="0"/>
              </a:spcBef>
              <a:spcAft>
                <a:spcPts val="0"/>
              </a:spcAft>
              <a:buSzPts val="1600"/>
              <a:buChar char="●"/>
              <a:defRPr sz="1600"/>
            </a:lvl7pPr>
            <a:lvl8pPr marL="3657600" lvl="7" indent="-330200" algn="l">
              <a:lnSpc>
                <a:spcPct val="115000"/>
              </a:lnSpc>
              <a:spcBef>
                <a:spcPts val="0"/>
              </a:spcBef>
              <a:spcAft>
                <a:spcPts val="0"/>
              </a:spcAft>
              <a:buSzPts val="1600"/>
              <a:buChar char="○"/>
              <a:defRPr sz="1600"/>
            </a:lvl8pPr>
            <a:lvl9pPr marL="4114800" lvl="8" indent="-330200" algn="l">
              <a:lnSpc>
                <a:spcPct val="115000"/>
              </a:lnSpc>
              <a:spcBef>
                <a:spcPts val="0"/>
              </a:spcBef>
              <a:spcAft>
                <a:spcPts val="0"/>
              </a:spcAft>
              <a:buSzPts val="1600"/>
              <a:buChar char="■"/>
              <a:defRPr sz="1600"/>
            </a:lvl9pPr>
          </a:lstStyle>
          <a:p>
            <a:endParaRPr/>
          </a:p>
        </p:txBody>
      </p:sp>
      <p:sp>
        <p:nvSpPr>
          <p:cNvPr id="41" name="Google Shape;41;g2c00f5b6e4e_0_173"/>
          <p:cNvSpPr txBox="1">
            <a:spLocks noGrp="1"/>
          </p:cNvSpPr>
          <p:nvPr>
            <p:ph type="body" idx="2"/>
          </p:nvPr>
        </p:nvSpPr>
        <p:spPr>
          <a:xfrm>
            <a:off x="6443200" y="1536633"/>
            <a:ext cx="5333100" cy="4555200"/>
          </a:xfrm>
          <a:prstGeom prst="rect">
            <a:avLst/>
          </a:prstGeom>
          <a:noFill/>
          <a:ln>
            <a:noFill/>
          </a:ln>
        </p:spPr>
        <p:txBody>
          <a:bodyPr spcFirstLastPara="1" wrap="square" lIns="121900" tIns="121900" rIns="121900" bIns="121900" anchor="t" anchorCtr="0">
            <a:norm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0"/>
              </a:spcBef>
              <a:spcAft>
                <a:spcPts val="0"/>
              </a:spcAft>
              <a:buSzPts val="1600"/>
              <a:buChar char="○"/>
              <a:defRPr sz="1600"/>
            </a:lvl2pPr>
            <a:lvl3pPr marL="1371600" lvl="2" indent="-330200" algn="l">
              <a:lnSpc>
                <a:spcPct val="115000"/>
              </a:lnSpc>
              <a:spcBef>
                <a:spcPts val="0"/>
              </a:spcBef>
              <a:spcAft>
                <a:spcPts val="0"/>
              </a:spcAft>
              <a:buSzPts val="1600"/>
              <a:buChar char="■"/>
              <a:defRPr sz="1600"/>
            </a:lvl3pPr>
            <a:lvl4pPr marL="1828800" lvl="3" indent="-330200" algn="l">
              <a:lnSpc>
                <a:spcPct val="115000"/>
              </a:lnSpc>
              <a:spcBef>
                <a:spcPts val="0"/>
              </a:spcBef>
              <a:spcAft>
                <a:spcPts val="0"/>
              </a:spcAft>
              <a:buSzPts val="1600"/>
              <a:buChar char="●"/>
              <a:defRPr sz="1600"/>
            </a:lvl4pPr>
            <a:lvl5pPr marL="2286000" lvl="4" indent="-330200" algn="l">
              <a:lnSpc>
                <a:spcPct val="115000"/>
              </a:lnSpc>
              <a:spcBef>
                <a:spcPts val="0"/>
              </a:spcBef>
              <a:spcAft>
                <a:spcPts val="0"/>
              </a:spcAft>
              <a:buSzPts val="1600"/>
              <a:buChar char="○"/>
              <a:defRPr sz="1600"/>
            </a:lvl5pPr>
            <a:lvl6pPr marL="2743200" lvl="5" indent="-330200" algn="l">
              <a:lnSpc>
                <a:spcPct val="115000"/>
              </a:lnSpc>
              <a:spcBef>
                <a:spcPts val="0"/>
              </a:spcBef>
              <a:spcAft>
                <a:spcPts val="0"/>
              </a:spcAft>
              <a:buSzPts val="1600"/>
              <a:buChar char="■"/>
              <a:defRPr sz="1600"/>
            </a:lvl6pPr>
            <a:lvl7pPr marL="3200400" lvl="6" indent="-330200" algn="l">
              <a:lnSpc>
                <a:spcPct val="115000"/>
              </a:lnSpc>
              <a:spcBef>
                <a:spcPts val="0"/>
              </a:spcBef>
              <a:spcAft>
                <a:spcPts val="0"/>
              </a:spcAft>
              <a:buSzPts val="1600"/>
              <a:buChar char="●"/>
              <a:defRPr sz="1600"/>
            </a:lvl7pPr>
            <a:lvl8pPr marL="3657600" lvl="7" indent="-330200" algn="l">
              <a:lnSpc>
                <a:spcPct val="115000"/>
              </a:lnSpc>
              <a:spcBef>
                <a:spcPts val="0"/>
              </a:spcBef>
              <a:spcAft>
                <a:spcPts val="0"/>
              </a:spcAft>
              <a:buSzPts val="1600"/>
              <a:buChar char="○"/>
              <a:defRPr sz="1600"/>
            </a:lvl8pPr>
            <a:lvl9pPr marL="4114800" lvl="8" indent="-330200" algn="l">
              <a:lnSpc>
                <a:spcPct val="115000"/>
              </a:lnSpc>
              <a:spcBef>
                <a:spcPts val="0"/>
              </a:spcBef>
              <a:spcAft>
                <a:spcPts val="0"/>
              </a:spcAft>
              <a:buSzPts val="1600"/>
              <a:buChar char="■"/>
              <a:defRPr sz="1600"/>
            </a:lvl9pPr>
          </a:lstStyle>
          <a:p>
            <a:endParaRPr/>
          </a:p>
        </p:txBody>
      </p:sp>
      <p:sp>
        <p:nvSpPr>
          <p:cNvPr id="42" name="Google Shape;42;g2c00f5b6e4e_0_173"/>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Google Shape;44;g2c00f5b6e4e_0_178"/>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45" name="Google Shape;45;g2c00f5b6e4e_0_178"/>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6"/>
        <p:cNvGrpSpPr/>
        <p:nvPr/>
      </p:nvGrpSpPr>
      <p:grpSpPr>
        <a:xfrm>
          <a:off x="0" y="0"/>
          <a:ext cx="0" cy="0"/>
          <a:chOff x="0" y="0"/>
          <a:chExt cx="0" cy="0"/>
        </a:xfrm>
      </p:grpSpPr>
      <p:sp>
        <p:nvSpPr>
          <p:cNvPr id="47" name="Google Shape;47;g2c00f5b6e4e_0_181"/>
          <p:cNvSpPr txBox="1">
            <a:spLocks noGrp="1"/>
          </p:cNvSpPr>
          <p:nvPr>
            <p:ph type="title"/>
          </p:nvPr>
        </p:nvSpPr>
        <p:spPr>
          <a:xfrm>
            <a:off x="415600" y="740800"/>
            <a:ext cx="3744000" cy="1007700"/>
          </a:xfrm>
          <a:prstGeom prst="rect">
            <a:avLst/>
          </a:prstGeom>
          <a:noFill/>
          <a:ln>
            <a:noFill/>
          </a:ln>
        </p:spPr>
        <p:txBody>
          <a:bodyPr spcFirstLastPara="1" wrap="square" lIns="121900" tIns="121900" rIns="121900" bIns="121900" anchor="b" anchorCtr="0">
            <a:norm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a:endParaRPr/>
          </a:p>
        </p:txBody>
      </p:sp>
      <p:sp>
        <p:nvSpPr>
          <p:cNvPr id="48" name="Google Shape;48;g2c00f5b6e4e_0_181"/>
          <p:cNvSpPr txBox="1">
            <a:spLocks noGrp="1"/>
          </p:cNvSpPr>
          <p:nvPr>
            <p:ph type="body" idx="1"/>
          </p:nvPr>
        </p:nvSpPr>
        <p:spPr>
          <a:xfrm>
            <a:off x="415600" y="1852800"/>
            <a:ext cx="3744000" cy="4239300"/>
          </a:xfrm>
          <a:prstGeom prst="rect">
            <a:avLst/>
          </a:prstGeom>
          <a:noFill/>
          <a:ln>
            <a:noFill/>
          </a:ln>
        </p:spPr>
        <p:txBody>
          <a:bodyPr spcFirstLastPara="1" wrap="square" lIns="121900" tIns="121900" rIns="121900" bIns="121900" anchor="t" anchorCtr="0">
            <a:norm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0"/>
              </a:spcBef>
              <a:spcAft>
                <a:spcPts val="0"/>
              </a:spcAft>
              <a:buSzPts val="1600"/>
              <a:buChar char="○"/>
              <a:defRPr sz="1600"/>
            </a:lvl2pPr>
            <a:lvl3pPr marL="1371600" lvl="2" indent="-330200" algn="l">
              <a:lnSpc>
                <a:spcPct val="115000"/>
              </a:lnSpc>
              <a:spcBef>
                <a:spcPts val="0"/>
              </a:spcBef>
              <a:spcAft>
                <a:spcPts val="0"/>
              </a:spcAft>
              <a:buSzPts val="1600"/>
              <a:buChar char="■"/>
              <a:defRPr sz="1600"/>
            </a:lvl3pPr>
            <a:lvl4pPr marL="1828800" lvl="3" indent="-330200" algn="l">
              <a:lnSpc>
                <a:spcPct val="115000"/>
              </a:lnSpc>
              <a:spcBef>
                <a:spcPts val="0"/>
              </a:spcBef>
              <a:spcAft>
                <a:spcPts val="0"/>
              </a:spcAft>
              <a:buSzPts val="1600"/>
              <a:buChar char="●"/>
              <a:defRPr sz="1600"/>
            </a:lvl4pPr>
            <a:lvl5pPr marL="2286000" lvl="4" indent="-330200" algn="l">
              <a:lnSpc>
                <a:spcPct val="115000"/>
              </a:lnSpc>
              <a:spcBef>
                <a:spcPts val="0"/>
              </a:spcBef>
              <a:spcAft>
                <a:spcPts val="0"/>
              </a:spcAft>
              <a:buSzPts val="1600"/>
              <a:buChar char="○"/>
              <a:defRPr sz="1600"/>
            </a:lvl5pPr>
            <a:lvl6pPr marL="2743200" lvl="5" indent="-330200" algn="l">
              <a:lnSpc>
                <a:spcPct val="115000"/>
              </a:lnSpc>
              <a:spcBef>
                <a:spcPts val="0"/>
              </a:spcBef>
              <a:spcAft>
                <a:spcPts val="0"/>
              </a:spcAft>
              <a:buSzPts val="1600"/>
              <a:buChar char="■"/>
              <a:defRPr sz="1600"/>
            </a:lvl6pPr>
            <a:lvl7pPr marL="3200400" lvl="6" indent="-330200" algn="l">
              <a:lnSpc>
                <a:spcPct val="115000"/>
              </a:lnSpc>
              <a:spcBef>
                <a:spcPts val="0"/>
              </a:spcBef>
              <a:spcAft>
                <a:spcPts val="0"/>
              </a:spcAft>
              <a:buSzPts val="1600"/>
              <a:buChar char="●"/>
              <a:defRPr sz="1600"/>
            </a:lvl7pPr>
            <a:lvl8pPr marL="3657600" lvl="7" indent="-330200" algn="l">
              <a:lnSpc>
                <a:spcPct val="115000"/>
              </a:lnSpc>
              <a:spcBef>
                <a:spcPts val="0"/>
              </a:spcBef>
              <a:spcAft>
                <a:spcPts val="0"/>
              </a:spcAft>
              <a:buSzPts val="1600"/>
              <a:buChar char="○"/>
              <a:defRPr sz="1600"/>
            </a:lvl8pPr>
            <a:lvl9pPr marL="4114800" lvl="8" indent="-330200" algn="l">
              <a:lnSpc>
                <a:spcPct val="115000"/>
              </a:lnSpc>
              <a:spcBef>
                <a:spcPts val="0"/>
              </a:spcBef>
              <a:spcAft>
                <a:spcPts val="0"/>
              </a:spcAft>
              <a:buSzPts val="1600"/>
              <a:buChar char="■"/>
              <a:defRPr sz="1600"/>
            </a:lvl9pPr>
          </a:lstStyle>
          <a:p>
            <a:endParaRPr/>
          </a:p>
        </p:txBody>
      </p:sp>
      <p:sp>
        <p:nvSpPr>
          <p:cNvPr id="49" name="Google Shape;49;g2c00f5b6e4e_0_18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0"/>
        <p:cNvGrpSpPr/>
        <p:nvPr/>
      </p:nvGrpSpPr>
      <p:grpSpPr>
        <a:xfrm>
          <a:off x="0" y="0"/>
          <a:ext cx="0" cy="0"/>
          <a:chOff x="0" y="0"/>
          <a:chExt cx="0" cy="0"/>
        </a:xfrm>
      </p:grpSpPr>
      <p:sp>
        <p:nvSpPr>
          <p:cNvPr id="51" name="Google Shape;51;g2c00f5b6e4e_0_185"/>
          <p:cNvSpPr txBox="1">
            <a:spLocks noGrp="1"/>
          </p:cNvSpPr>
          <p:nvPr>
            <p:ph type="title"/>
          </p:nvPr>
        </p:nvSpPr>
        <p:spPr>
          <a:xfrm>
            <a:off x="653667" y="600200"/>
            <a:ext cx="8490300" cy="5454300"/>
          </a:xfrm>
          <a:prstGeom prst="rect">
            <a:avLst/>
          </a:prstGeom>
          <a:noFill/>
          <a:ln>
            <a:noFill/>
          </a:ln>
        </p:spPr>
        <p:txBody>
          <a:bodyPr spcFirstLastPara="1" wrap="square" lIns="121900" tIns="121900" rIns="121900" bIns="121900" anchor="ctr" anchorCtr="0">
            <a:norm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a:endParaRPr/>
          </a:p>
        </p:txBody>
      </p:sp>
      <p:sp>
        <p:nvSpPr>
          <p:cNvPr id="52" name="Google Shape;52;g2c00f5b6e4e_0_185"/>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9"/>
        <p:cNvGrpSpPr/>
        <p:nvPr/>
      </p:nvGrpSpPr>
      <p:grpSpPr>
        <a:xfrm>
          <a:off x="0" y="0"/>
          <a:ext cx="0" cy="0"/>
          <a:chOff x="0" y="0"/>
          <a:chExt cx="0" cy="0"/>
        </a:xfrm>
      </p:grpSpPr>
      <p:sp>
        <p:nvSpPr>
          <p:cNvPr id="10" name="Google Shape;10;g2c00f5b6e4e_0_158"/>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marR="0" lvl="0"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9pPr>
          </a:lstStyle>
          <a:p>
            <a:endParaRPr/>
          </a:p>
        </p:txBody>
      </p:sp>
      <p:sp>
        <p:nvSpPr>
          <p:cNvPr id="11" name="Google Shape;11;g2c00f5b6e4e_0_158"/>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marR="0" lvl="0" indent="-381000" algn="l"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1pPr>
            <a:lvl2pPr marL="914400" marR="0" lvl="1"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2pPr>
            <a:lvl3pPr marL="1371600" marR="0" lvl="2"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3pPr>
            <a:lvl4pPr marL="1828800" marR="0" lvl="3"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4pPr>
            <a:lvl5pPr marL="2286000" marR="0" lvl="4"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5pPr>
            <a:lvl6pPr marL="2743200" marR="0" lvl="5"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6pPr>
            <a:lvl7pPr marL="3200400" marR="0" lvl="6"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7pPr>
            <a:lvl8pPr marL="3657600" marR="0" lvl="7"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8pPr>
            <a:lvl9pPr marL="4114800" marR="0" lvl="8"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9pPr>
          </a:lstStyle>
          <a:p>
            <a:endParaRPr/>
          </a:p>
        </p:txBody>
      </p:sp>
      <p:sp>
        <p:nvSpPr>
          <p:cNvPr id="12" name="Google Shape;12;g2c00f5b6e4e_0_158"/>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colab.research.google.com/drive/1vvMNB08VhdqAMrwIcnt-TgSodfK4YpGa?usp=sharing"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kdd.ics.uci.edu/databases/kddcup99/kddcup99.html"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colab.research.google.com/drive/1BCTJdaStef7ymktw1FmzR-1kQwpcPQ3B?usp=sharing"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kdd.ics.uci.edu/databases/kddcup99/kddcup99.html"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colab.research.google.com/drive/1g8b2C4Wk1eJE7GsGEcdoWC8_afVRr-X0?usp=sharing"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s://kdd.ics.uci.edu/databases/kddcup99/kddcup99.html"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
          <p:cNvSpPr txBox="1">
            <a:spLocks noGrp="1"/>
          </p:cNvSpPr>
          <p:nvPr>
            <p:ph type="ctrTitle"/>
          </p:nvPr>
        </p:nvSpPr>
        <p:spPr>
          <a:xfrm>
            <a:off x="6408775" y="723450"/>
            <a:ext cx="5409300" cy="25791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1100"/>
              <a:buFont typeface="Arial"/>
              <a:buNone/>
            </a:pPr>
            <a:r>
              <a:rPr lang="el" sz="4500" dirty="0"/>
              <a:t>Θέμα-2: Αλγόριθμοι μηχανικής μάθησης για ανίχνευση ανωμαλιών </a:t>
            </a:r>
            <a:endParaRPr sz="4500" dirty="0"/>
          </a:p>
        </p:txBody>
      </p:sp>
      <p:sp>
        <p:nvSpPr>
          <p:cNvPr id="83" name="Google Shape;83;p1"/>
          <p:cNvSpPr txBox="1">
            <a:spLocks noGrp="1"/>
          </p:cNvSpPr>
          <p:nvPr>
            <p:ph type="subTitle" idx="1"/>
          </p:nvPr>
        </p:nvSpPr>
        <p:spPr>
          <a:xfrm>
            <a:off x="7128152" y="5248834"/>
            <a:ext cx="4323426" cy="1008925"/>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600"/>
              <a:buNone/>
            </a:pPr>
            <a:r>
              <a:rPr lang="el"/>
              <a:t>ΠΑΡΟΥΣΊΑΣΗ ΑΠΌ: </a:t>
            </a:r>
            <a:endParaRPr/>
          </a:p>
          <a:p>
            <a:pPr marL="0" lvl="0" indent="0" algn="l" rtl="0">
              <a:lnSpc>
                <a:spcPct val="100000"/>
              </a:lnSpc>
              <a:spcBef>
                <a:spcPts val="0"/>
              </a:spcBef>
              <a:spcAft>
                <a:spcPts val="0"/>
              </a:spcAft>
              <a:buSzPts val="1600"/>
              <a:buNone/>
            </a:pPr>
            <a:r>
              <a:rPr lang="el"/>
              <a:t>Danijela Boberic Kraticev (UNSPMF)</a:t>
            </a:r>
            <a:endParaRPr/>
          </a:p>
          <a:p>
            <a:pPr marL="0" lvl="0" indent="0" algn="l" rtl="0">
              <a:lnSpc>
                <a:spcPct val="100000"/>
              </a:lnSpc>
              <a:spcBef>
                <a:spcPts val="0"/>
              </a:spcBef>
              <a:spcAft>
                <a:spcPts val="0"/>
              </a:spcAft>
              <a:buSzPts val="1600"/>
              <a:buNone/>
            </a:pPr>
            <a:endParaRPr/>
          </a:p>
        </p:txBody>
      </p:sp>
      <p:sp>
        <p:nvSpPr>
          <p:cNvPr id="84" name="Google Shape;84;p1"/>
          <p:cNvSpPr txBox="1">
            <a:spLocks noGrp="1"/>
          </p:cNvSpPr>
          <p:nvPr>
            <p:ph type="body" idx="3"/>
          </p:nvPr>
        </p:nvSpPr>
        <p:spPr>
          <a:xfrm>
            <a:off x="7119275" y="3373525"/>
            <a:ext cx="4803600" cy="1008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6000"/>
              <a:buFont typeface="Arial"/>
              <a:buNone/>
            </a:pPr>
            <a:r>
              <a:rPr lang="el" sz="4000">
                <a:solidFill>
                  <a:schemeClr val="accent4"/>
                </a:solidFill>
              </a:rPr>
              <a:t>CSP007_S_H</a:t>
            </a:r>
            <a:endParaRPr sz="4000">
              <a:solidFill>
                <a:schemeClr val="accent4"/>
              </a:solidFill>
            </a:endParaRPr>
          </a:p>
        </p:txBody>
      </p:sp>
      <p:sp>
        <p:nvSpPr>
          <p:cNvPr id="85" name="Google Shape;85;p1"/>
          <p:cNvSpPr/>
          <p:nvPr/>
        </p:nvSpPr>
        <p:spPr>
          <a:xfrm rot="10800000">
            <a:off x="3507757" y="-11160"/>
            <a:ext cx="2553080" cy="6858841"/>
          </a:xfrm>
          <a:custGeom>
            <a:avLst/>
            <a:gdLst/>
            <a:ahLst/>
            <a:cxnLst/>
            <a:rect l="l" t="t" r="r" b="b"/>
            <a:pathLst>
              <a:path w="2553080" h="6858841" extrusionOk="0">
                <a:moveTo>
                  <a:pt x="2526446" y="0"/>
                </a:moveTo>
                <a:lnTo>
                  <a:pt x="1707127" y="3182290"/>
                </a:lnTo>
                <a:lnTo>
                  <a:pt x="1365955" y="4453431"/>
                </a:lnTo>
                <a:cubicBezTo>
                  <a:pt x="1332979" y="4523135"/>
                  <a:pt x="1255613" y="4558621"/>
                  <a:pt x="1182052" y="4538343"/>
                </a:cubicBezTo>
                <a:cubicBezTo>
                  <a:pt x="1098345" y="4515531"/>
                  <a:pt x="1047613" y="4428085"/>
                  <a:pt x="1070442" y="4344440"/>
                </a:cubicBezTo>
                <a:lnTo>
                  <a:pt x="1329175" y="3390133"/>
                </a:lnTo>
                <a:cubicBezTo>
                  <a:pt x="1341858" y="3343242"/>
                  <a:pt x="1335516" y="3293816"/>
                  <a:pt x="1311418" y="3250726"/>
                </a:cubicBezTo>
                <a:cubicBezTo>
                  <a:pt x="1287321" y="3207637"/>
                  <a:pt x="1248004" y="3177220"/>
                  <a:pt x="1199808" y="3164547"/>
                </a:cubicBezTo>
                <a:cubicBezTo>
                  <a:pt x="1102150" y="3137933"/>
                  <a:pt x="1000686" y="3196230"/>
                  <a:pt x="975320" y="3293816"/>
                </a:cubicBezTo>
                <a:lnTo>
                  <a:pt x="582148" y="4743652"/>
                </a:lnTo>
                <a:lnTo>
                  <a:pt x="5073" y="6842367"/>
                </a:lnTo>
                <a:cubicBezTo>
                  <a:pt x="5073" y="6842367"/>
                  <a:pt x="1268" y="6855040"/>
                  <a:pt x="0" y="6858842"/>
                </a:cubicBezTo>
                <a:lnTo>
                  <a:pt x="26634" y="6858842"/>
                </a:lnTo>
                <a:lnTo>
                  <a:pt x="607514" y="4751256"/>
                </a:lnTo>
                <a:lnTo>
                  <a:pt x="1000686" y="3301420"/>
                </a:lnTo>
                <a:cubicBezTo>
                  <a:pt x="1023515" y="3217775"/>
                  <a:pt x="1111028" y="3167082"/>
                  <a:pt x="1194735" y="3189894"/>
                </a:cubicBezTo>
                <a:cubicBezTo>
                  <a:pt x="1235321" y="3201300"/>
                  <a:pt x="1269565" y="3226647"/>
                  <a:pt x="1289857" y="3263399"/>
                </a:cubicBezTo>
                <a:cubicBezTo>
                  <a:pt x="1311418" y="3300152"/>
                  <a:pt x="1316492" y="3341975"/>
                  <a:pt x="1305077" y="3383797"/>
                </a:cubicBezTo>
                <a:lnTo>
                  <a:pt x="1046345" y="4338103"/>
                </a:lnTo>
                <a:cubicBezTo>
                  <a:pt x="1019710" y="4435689"/>
                  <a:pt x="1078052" y="4537076"/>
                  <a:pt x="1175711" y="4562423"/>
                </a:cubicBezTo>
                <a:cubicBezTo>
                  <a:pt x="1261955" y="4585235"/>
                  <a:pt x="1352004" y="4543413"/>
                  <a:pt x="1390053" y="4462303"/>
                </a:cubicBezTo>
                <a:lnTo>
                  <a:pt x="1390053" y="4461035"/>
                </a:lnTo>
                <a:lnTo>
                  <a:pt x="1731225" y="3188627"/>
                </a:lnTo>
                <a:lnTo>
                  <a:pt x="2553081" y="1267"/>
                </a:lnTo>
                <a:cubicBezTo>
                  <a:pt x="2544203" y="0"/>
                  <a:pt x="2535325" y="0"/>
                  <a:pt x="2526446"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pic>
        <p:nvPicPr>
          <p:cNvPr id="86" name="Google Shape;86;p1" descr="Ασπρόμαυρο εξώφυλλο με μπλε τετράγωνα&#10;&#10;Περιγραφή που δημιουργείται αυτόματα"/>
          <p:cNvPicPr preferRelativeResize="0">
            <a:picLocks noGrp="1"/>
          </p:cNvPicPr>
          <p:nvPr>
            <p:ph type="pic" idx="2"/>
          </p:nvPr>
        </p:nvPicPr>
        <p:blipFill rotWithShape="1">
          <a:blip r:embed="rId3">
            <a:alphaModFix/>
          </a:blip>
          <a:srcRect t="784" b="781"/>
          <a:stretch/>
        </p:blipFill>
        <p:spPr>
          <a:xfrm>
            <a:off x="0" y="-2235"/>
            <a:ext cx="5840730" cy="6862275"/>
          </a:xfrm>
          <a:prstGeom prst="rect">
            <a:avLst/>
          </a:prstGeom>
          <a:solidFill>
            <a:schemeClr val="lt2"/>
          </a:solidFill>
          <a:ln>
            <a:noFill/>
          </a:ln>
        </p:spPr>
      </p:pic>
      <p:pic>
        <p:nvPicPr>
          <p:cNvPr id="87" name="Google Shape;87;p1"/>
          <p:cNvPicPr preferRelativeResize="0"/>
          <p:nvPr/>
        </p:nvPicPr>
        <p:blipFill rotWithShape="1">
          <a:blip r:embed="rId4">
            <a:alphaModFix/>
          </a:blip>
          <a:srcRect/>
          <a:stretch/>
        </p:blipFill>
        <p:spPr>
          <a:xfrm>
            <a:off x="9155812" y="6257750"/>
            <a:ext cx="3036198" cy="56160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g2c2c1fab3b8_0_78"/>
          <p:cNvSpPr txBox="1">
            <a:spLocks noGrp="1"/>
          </p:cNvSpPr>
          <p:nvPr>
            <p:ph type="title"/>
          </p:nvPr>
        </p:nvSpPr>
        <p:spPr>
          <a:xfrm>
            <a:off x="415600" y="240632"/>
            <a:ext cx="11776400" cy="1116235"/>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None/>
            </a:pPr>
            <a:r>
              <a:rPr lang="el" dirty="0">
                <a:latin typeface="Book Antiqua"/>
                <a:ea typeface="Book Antiqua"/>
                <a:cs typeface="Book Antiqua"/>
                <a:sym typeface="Book Antiqua"/>
              </a:rPr>
              <a:t>Overfitting και Bias-Variance Tradeoff(</a:t>
            </a:r>
            <a:r>
              <a:rPr lang="el-GR" dirty="0" err="1">
                <a:latin typeface="Book Antiqua"/>
                <a:ea typeface="Book Antiqua"/>
                <a:cs typeface="Book Antiqua"/>
                <a:sym typeface="Book Antiqua"/>
              </a:rPr>
              <a:t>Υπερπροσαρμογή</a:t>
            </a:r>
            <a:r>
              <a:rPr lang="el-GR" dirty="0">
                <a:latin typeface="Book Antiqua"/>
                <a:ea typeface="Book Antiqua"/>
                <a:cs typeface="Book Antiqua"/>
                <a:sym typeface="Book Antiqua"/>
              </a:rPr>
              <a:t> και συμβιβασμός προκατάληψης–διακύμανσης)</a:t>
            </a:r>
            <a:r>
              <a:rPr lang="el" dirty="0">
                <a:latin typeface="Book Antiqua"/>
                <a:ea typeface="Book Antiqua"/>
                <a:cs typeface="Book Antiqua"/>
                <a:sym typeface="Book Antiqua"/>
              </a:rPr>
              <a:t> (1/2)</a:t>
            </a:r>
            <a:endParaRPr dirty="0">
              <a:latin typeface="Book Antiqua"/>
              <a:ea typeface="Book Antiqua"/>
              <a:cs typeface="Book Antiqua"/>
              <a:sym typeface="Book Antiqua"/>
            </a:endParaRPr>
          </a:p>
        </p:txBody>
      </p:sp>
      <p:sp>
        <p:nvSpPr>
          <p:cNvPr id="162" name="Google Shape;162;g2c2c1fab3b8_0_78"/>
          <p:cNvSpPr txBox="1">
            <a:spLocks noGrp="1"/>
          </p:cNvSpPr>
          <p:nvPr>
            <p:ph type="body" idx="1"/>
          </p:nvPr>
        </p:nvSpPr>
        <p:spPr>
          <a:xfrm>
            <a:off x="415600" y="1356867"/>
            <a:ext cx="11360700" cy="4555200"/>
          </a:xfrm>
          <a:prstGeom prst="rect">
            <a:avLst/>
          </a:prstGeom>
        </p:spPr>
        <p:txBody>
          <a:bodyPr spcFirstLastPara="1" wrap="square" lIns="121900" tIns="121900" rIns="121900" bIns="121900" anchor="t" anchorCtr="0">
            <a:normAutofit fontScale="92500" lnSpcReduction="20000"/>
          </a:bodyPr>
          <a:lstStyle/>
          <a:p>
            <a:pPr marL="0" lvl="0" indent="0" algn="l" rtl="0">
              <a:spcBef>
                <a:spcPts val="0"/>
              </a:spcBef>
              <a:spcAft>
                <a:spcPts val="0"/>
              </a:spcAft>
              <a:buNone/>
            </a:pPr>
            <a:r>
              <a:rPr lang="el" b="1" dirty="0">
                <a:latin typeface="Book Antiqua"/>
                <a:ea typeface="Book Antiqua"/>
                <a:cs typeface="Book Antiqua"/>
                <a:sym typeface="Book Antiqua"/>
              </a:rPr>
              <a:t>Η προκατάληψη</a:t>
            </a:r>
            <a:r>
              <a:rPr lang="el" dirty="0">
                <a:latin typeface="Book Antiqua"/>
                <a:ea typeface="Book Antiqua"/>
                <a:cs typeface="Book Antiqua"/>
                <a:sym typeface="Book Antiqua"/>
              </a:rPr>
              <a:t> αναφέρεται στο σφάλμα που εισάγεται με την προσέγγιση ενός πραγματικού προβλήματος με ένα απλούστερο μοντέλο. Τα μοντέλα υψηλής μεροληψίας ενδέχεται να μην ταιριάζουν στα δεδομένα προπόνησης.</a:t>
            </a:r>
            <a:endParaRPr dirty="0">
              <a:latin typeface="Book Antiqua"/>
              <a:ea typeface="Book Antiqua"/>
              <a:cs typeface="Book Antiqua"/>
              <a:sym typeface="Book Antiqua"/>
            </a:endParaRPr>
          </a:p>
          <a:p>
            <a:pPr marL="0" lvl="0" indent="0" algn="l" rtl="0">
              <a:spcBef>
                <a:spcPts val="1000"/>
              </a:spcBef>
              <a:spcAft>
                <a:spcPts val="0"/>
              </a:spcAft>
              <a:buNone/>
            </a:pPr>
            <a:r>
              <a:rPr lang="el" b="1" dirty="0">
                <a:latin typeface="Book Antiqua"/>
                <a:ea typeface="Book Antiqua"/>
                <a:cs typeface="Book Antiqua"/>
                <a:sym typeface="Book Antiqua"/>
              </a:rPr>
              <a:t>Η διακύμανση</a:t>
            </a:r>
            <a:r>
              <a:rPr lang="el" dirty="0">
                <a:latin typeface="Book Antiqua"/>
                <a:ea typeface="Book Antiqua"/>
                <a:cs typeface="Book Antiqua"/>
                <a:sym typeface="Book Antiqua"/>
              </a:rPr>
              <a:t> αναφέρεται στην ευαισθησία του μοντέλου σε μικρές διακυμάνσεις στα δεδομένα προπόνησης. Τα μοντέλα υψηλής διακύμανσης ενδέχεται να υπερκαλύπτουν τα δεδομένα προπόνησης. Ο στόχος είναι να βρεθεί η σωστή ισορροπία μεταξύ μεροληψίας και διακύμανσης για να ελαχιστοποιηθεί το συνολικό σφάλμα του μοντέλου σε αόρατα δεδομένα.</a:t>
            </a:r>
            <a:endParaRPr dirty="0">
              <a:latin typeface="Book Antiqua"/>
              <a:ea typeface="Book Antiqua"/>
              <a:cs typeface="Book Antiqua"/>
              <a:sym typeface="Book Antiqua"/>
            </a:endParaRPr>
          </a:p>
          <a:p>
            <a:pPr marL="0" lvl="0" indent="0" algn="l" rtl="0">
              <a:spcBef>
                <a:spcPts val="1000"/>
              </a:spcBef>
              <a:spcAft>
                <a:spcPts val="1000"/>
              </a:spcAft>
              <a:buNone/>
            </a:pPr>
            <a:r>
              <a:rPr lang="el" b="1" dirty="0">
                <a:latin typeface="Book Antiqua"/>
                <a:ea typeface="Book Antiqua"/>
                <a:cs typeface="Book Antiqua"/>
                <a:sym typeface="Book Antiqua"/>
              </a:rPr>
              <a:t>Η υπερπροσαρμογή</a:t>
            </a:r>
            <a:r>
              <a:rPr lang="el" dirty="0">
                <a:latin typeface="Book Antiqua"/>
                <a:ea typeface="Book Antiqua"/>
                <a:cs typeface="Book Antiqua"/>
                <a:sym typeface="Book Antiqua"/>
              </a:rPr>
              <a:t> συμβαίνει όταν ένα μοντέλο μηχανικής μάθησης μαθαίνει τα δεδομένα εκπαίδευσης πολύ καλά, καταγράφοντας θόρυβο ή τυχαίες διακυμάνσεις στα δεδομένα και όχι το υποκείμενο μοτίβο. Ένα υπερεξοπλισμένο μοντέλο αποδίδει καλά στα δεδομένα προπόνησης, αλλά κακώς σε αόρατα ή δοκιμαστικά δεδομένα.</a:t>
            </a:r>
            <a:endParaRPr dirty="0">
              <a:latin typeface="Book Antiqua"/>
              <a:ea typeface="Book Antiqua"/>
              <a:cs typeface="Book Antiqua"/>
              <a:sym typeface="Book Antiqua"/>
            </a:endParaRPr>
          </a:p>
        </p:txBody>
      </p:sp>
      <p:sp>
        <p:nvSpPr>
          <p:cNvPr id="163" name="Google Shape;163;g2c2c1fab3b8_0_7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Clr>
                <a:srgbClr val="000000"/>
              </a:buClr>
              <a:buSzPts val="1300"/>
              <a:buFont typeface="Arial"/>
              <a:buNone/>
            </a:pPr>
            <a:fld id="{00000000-1234-1234-1234-123412341234}" type="slidenum">
              <a:rPr lang="en-US"/>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g2c327dfe03e_0_18"/>
          <p:cNvSpPr txBox="1">
            <a:spLocks noGrp="1"/>
          </p:cNvSpPr>
          <p:nvPr>
            <p:ph type="title"/>
          </p:nvPr>
        </p:nvSpPr>
        <p:spPr>
          <a:xfrm>
            <a:off x="415600" y="384417"/>
            <a:ext cx="11360700" cy="7635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Clr>
                <a:schemeClr val="dk1"/>
              </a:buClr>
              <a:buSzPct val="29729"/>
              <a:buFont typeface="Arial"/>
              <a:buNone/>
            </a:pPr>
            <a:r>
              <a:rPr lang="el-GR" dirty="0" err="1">
                <a:latin typeface="Book Antiqua"/>
                <a:ea typeface="Book Antiqua"/>
                <a:cs typeface="Book Antiqua"/>
                <a:sym typeface="Book Antiqua"/>
              </a:rPr>
              <a:t>Overfitting</a:t>
            </a:r>
            <a:r>
              <a:rPr lang="el-GR" dirty="0">
                <a:latin typeface="Book Antiqua"/>
                <a:ea typeface="Book Antiqua"/>
                <a:cs typeface="Book Antiqua"/>
                <a:sym typeface="Book Antiqua"/>
              </a:rPr>
              <a:t> και </a:t>
            </a:r>
            <a:r>
              <a:rPr lang="el-GR" dirty="0" err="1">
                <a:latin typeface="Book Antiqua"/>
                <a:ea typeface="Book Antiqua"/>
                <a:cs typeface="Book Antiqua"/>
                <a:sym typeface="Book Antiqua"/>
              </a:rPr>
              <a:t>Bias-Variance</a:t>
            </a:r>
            <a:r>
              <a:rPr lang="el-GR" dirty="0">
                <a:latin typeface="Book Antiqua"/>
                <a:ea typeface="Book Antiqua"/>
                <a:cs typeface="Book Antiqua"/>
                <a:sym typeface="Book Antiqua"/>
              </a:rPr>
              <a:t> </a:t>
            </a:r>
            <a:r>
              <a:rPr lang="el-GR" dirty="0" err="1">
                <a:latin typeface="Book Antiqua"/>
                <a:ea typeface="Book Antiqua"/>
                <a:cs typeface="Book Antiqua"/>
                <a:sym typeface="Book Antiqua"/>
              </a:rPr>
              <a:t>Tradeoff</a:t>
            </a:r>
            <a:r>
              <a:rPr lang="el-GR" dirty="0">
                <a:latin typeface="Book Antiqua"/>
                <a:ea typeface="Book Antiqua"/>
                <a:cs typeface="Book Antiqua"/>
                <a:sym typeface="Book Antiqua"/>
              </a:rPr>
              <a:t>(</a:t>
            </a:r>
            <a:r>
              <a:rPr lang="el-GR" dirty="0" err="1">
                <a:latin typeface="Book Antiqua"/>
                <a:ea typeface="Book Antiqua"/>
                <a:cs typeface="Book Antiqua"/>
                <a:sym typeface="Book Antiqua"/>
              </a:rPr>
              <a:t>Υπερπροσαρμογή</a:t>
            </a:r>
            <a:r>
              <a:rPr lang="el-GR" dirty="0">
                <a:latin typeface="Book Antiqua"/>
                <a:ea typeface="Book Antiqua"/>
                <a:cs typeface="Book Antiqua"/>
                <a:sym typeface="Book Antiqua"/>
              </a:rPr>
              <a:t> και συμβιβασμός προκατάληψης–διακύμανσης) </a:t>
            </a:r>
            <a:r>
              <a:rPr lang="el" dirty="0">
                <a:latin typeface="Book Antiqua"/>
                <a:ea typeface="Book Antiqua"/>
                <a:cs typeface="Book Antiqua"/>
                <a:sym typeface="Book Antiqua"/>
              </a:rPr>
              <a:t>(2/2)</a:t>
            </a:r>
            <a:endParaRPr dirty="0">
              <a:latin typeface="Book Antiqua"/>
              <a:ea typeface="Book Antiqua"/>
              <a:cs typeface="Book Antiqua"/>
              <a:sym typeface="Book Antiqua"/>
            </a:endParaRPr>
          </a:p>
          <a:p>
            <a:pPr marL="0" lvl="0" indent="0" algn="l" rtl="0">
              <a:spcBef>
                <a:spcPts val="0"/>
              </a:spcBef>
              <a:spcAft>
                <a:spcPts val="0"/>
              </a:spcAft>
              <a:buClr>
                <a:schemeClr val="dk1"/>
              </a:buClr>
              <a:buSzPct val="29729"/>
              <a:buFont typeface="Arial"/>
              <a:buNone/>
            </a:pPr>
            <a:endParaRPr dirty="0"/>
          </a:p>
          <a:p>
            <a:pPr marL="0" lvl="0" indent="0" algn="l" rtl="0">
              <a:spcBef>
                <a:spcPts val="0"/>
              </a:spcBef>
              <a:spcAft>
                <a:spcPts val="0"/>
              </a:spcAft>
              <a:buNone/>
            </a:pPr>
            <a:endParaRPr dirty="0"/>
          </a:p>
        </p:txBody>
      </p:sp>
      <p:sp>
        <p:nvSpPr>
          <p:cNvPr id="170" name="Google Shape;170;g2c327dfe03e_0_18"/>
          <p:cNvSpPr txBox="1">
            <a:spLocks noGrp="1"/>
          </p:cNvSpPr>
          <p:nvPr>
            <p:ph type="body" idx="1"/>
          </p:nvPr>
        </p:nvSpPr>
        <p:spPr>
          <a:xfrm>
            <a:off x="415600" y="1536633"/>
            <a:ext cx="11360700" cy="4555200"/>
          </a:xfrm>
          <a:prstGeom prst="rect">
            <a:avLst/>
          </a:prstGeom>
        </p:spPr>
        <p:txBody>
          <a:bodyPr spcFirstLastPara="1" wrap="square" lIns="121900" tIns="121900" rIns="121900" bIns="121900" anchor="t" anchorCtr="0">
            <a:normAutofit/>
          </a:bodyPr>
          <a:lstStyle/>
          <a:p>
            <a:pPr marL="0" lvl="0" indent="0" algn="l" rtl="0">
              <a:spcBef>
                <a:spcPts val="0"/>
              </a:spcBef>
              <a:spcAft>
                <a:spcPts val="0"/>
              </a:spcAft>
              <a:buNone/>
            </a:pPr>
            <a:r>
              <a:rPr lang="el" dirty="0">
                <a:latin typeface="Book Antiqua"/>
                <a:ea typeface="Book Antiqua"/>
                <a:cs typeface="Book Antiqua"/>
                <a:sym typeface="Book Antiqua"/>
              </a:rPr>
              <a:t>Η υπερφόρτωση επηρεάζεται από μερικές παραμέτρους:</a:t>
            </a:r>
            <a:endParaRPr dirty="0">
              <a:latin typeface="Book Antiqua"/>
              <a:ea typeface="Book Antiqua"/>
              <a:cs typeface="Book Antiqua"/>
              <a:sym typeface="Book Antiqua"/>
            </a:endParaRPr>
          </a:p>
          <a:p>
            <a:pPr marL="914400" lvl="0" indent="-381000" algn="l" rtl="0">
              <a:spcBef>
                <a:spcPts val="0"/>
              </a:spcBef>
              <a:spcAft>
                <a:spcPts val="0"/>
              </a:spcAft>
              <a:buSzPts val="2400"/>
              <a:buFont typeface="Book Antiqua"/>
              <a:buChar char="●"/>
            </a:pPr>
            <a:r>
              <a:rPr lang="el" dirty="0">
                <a:latin typeface="Book Antiqua"/>
                <a:ea typeface="Book Antiqua"/>
                <a:cs typeface="Book Antiqua"/>
                <a:sym typeface="Book Antiqua"/>
              </a:rPr>
              <a:t>Πολυπλοκότητα μοντέλου</a:t>
            </a:r>
            <a:endParaRPr dirty="0">
              <a:latin typeface="Book Antiqua"/>
              <a:ea typeface="Book Antiqua"/>
              <a:cs typeface="Book Antiqua"/>
              <a:sym typeface="Book Antiqua"/>
            </a:endParaRPr>
          </a:p>
          <a:p>
            <a:pPr marL="914400" lvl="0" indent="-381000" algn="l" rtl="0">
              <a:spcBef>
                <a:spcPts val="0"/>
              </a:spcBef>
              <a:spcAft>
                <a:spcPts val="0"/>
              </a:spcAft>
              <a:buSzPts val="2400"/>
              <a:buFont typeface="Book Antiqua"/>
              <a:buChar char="●"/>
            </a:pPr>
            <a:r>
              <a:rPr lang="el" dirty="0">
                <a:latin typeface="Book Antiqua"/>
                <a:ea typeface="Book Antiqua"/>
                <a:cs typeface="Book Antiqua"/>
                <a:sym typeface="Book Antiqua"/>
              </a:rPr>
              <a:t>Χρόνος προπόνησης</a:t>
            </a:r>
            <a:endParaRPr dirty="0">
              <a:latin typeface="Book Antiqua"/>
              <a:ea typeface="Book Antiqua"/>
              <a:cs typeface="Book Antiqua"/>
              <a:sym typeface="Book Antiqua"/>
            </a:endParaRPr>
          </a:p>
          <a:p>
            <a:pPr marL="914400" lvl="0" indent="-381000" algn="l" rtl="0">
              <a:spcBef>
                <a:spcPts val="0"/>
              </a:spcBef>
              <a:spcAft>
                <a:spcPts val="0"/>
              </a:spcAft>
              <a:buSzPts val="2400"/>
              <a:buFont typeface="Book Antiqua"/>
              <a:buChar char="●"/>
            </a:pPr>
            <a:r>
              <a:rPr lang="el" dirty="0">
                <a:latin typeface="Book Antiqua"/>
                <a:ea typeface="Book Antiqua"/>
                <a:cs typeface="Book Antiqua"/>
                <a:sym typeface="Book Antiqua"/>
              </a:rPr>
              <a:t>Ανεπαρκή δεδομένα εκπαίδευσης</a:t>
            </a:r>
            <a:endParaRPr dirty="0">
              <a:latin typeface="Book Antiqua"/>
              <a:ea typeface="Book Antiqua"/>
              <a:cs typeface="Book Antiqua"/>
              <a:sym typeface="Book Antiqua"/>
            </a:endParaRPr>
          </a:p>
          <a:p>
            <a:pPr marL="914400" lvl="0" indent="-381000" algn="l" rtl="0">
              <a:spcBef>
                <a:spcPts val="0"/>
              </a:spcBef>
              <a:spcAft>
                <a:spcPts val="0"/>
              </a:spcAft>
              <a:buSzPts val="2400"/>
              <a:buFont typeface="Book Antiqua"/>
              <a:buChar char="●"/>
            </a:pPr>
            <a:r>
              <a:rPr lang="el" dirty="0">
                <a:latin typeface="Book Antiqua"/>
                <a:ea typeface="Book Antiqua"/>
                <a:cs typeface="Book Antiqua"/>
                <a:sym typeface="Book Antiqua"/>
              </a:rPr>
              <a:t>Κακή επεξεργασία δεδομένων</a:t>
            </a:r>
            <a:endParaRPr dirty="0">
              <a:latin typeface="Book Antiqua"/>
              <a:ea typeface="Book Antiqua"/>
              <a:cs typeface="Book Antiqua"/>
              <a:sym typeface="Book Antiqua"/>
            </a:endParaRPr>
          </a:p>
          <a:p>
            <a:pPr marL="0" lvl="0" indent="0" algn="l" rtl="0">
              <a:spcBef>
                <a:spcPts val="0"/>
              </a:spcBef>
              <a:spcAft>
                <a:spcPts val="0"/>
              </a:spcAft>
              <a:buNone/>
            </a:pPr>
            <a:r>
              <a:rPr lang="el" dirty="0">
                <a:latin typeface="Book Antiqua"/>
                <a:ea typeface="Book Antiqua"/>
                <a:cs typeface="Book Antiqua"/>
                <a:sym typeface="Book Antiqua"/>
              </a:rPr>
              <a:t>Τρόποι αποφυγής υπερβολικής τοποθέτησης:</a:t>
            </a:r>
            <a:endParaRPr dirty="0">
              <a:latin typeface="Book Antiqua"/>
              <a:ea typeface="Book Antiqua"/>
              <a:cs typeface="Book Antiqua"/>
              <a:sym typeface="Book Antiqua"/>
            </a:endParaRPr>
          </a:p>
          <a:p>
            <a:pPr marL="914400" lvl="0" indent="-381000" algn="l" rtl="0">
              <a:spcBef>
                <a:spcPts val="0"/>
              </a:spcBef>
              <a:spcAft>
                <a:spcPts val="0"/>
              </a:spcAft>
              <a:buSzPts val="2400"/>
              <a:buFont typeface="Book Antiqua"/>
              <a:buChar char="●"/>
            </a:pPr>
            <a:r>
              <a:rPr lang="el" dirty="0">
                <a:latin typeface="Book Antiqua"/>
                <a:ea typeface="Book Antiqua"/>
                <a:cs typeface="Book Antiqua"/>
                <a:sym typeface="Book Antiqua"/>
              </a:rPr>
              <a:t>Συστηματοποίηση</a:t>
            </a:r>
            <a:endParaRPr dirty="0">
              <a:latin typeface="Book Antiqua"/>
              <a:ea typeface="Book Antiqua"/>
              <a:cs typeface="Book Antiqua"/>
              <a:sym typeface="Book Antiqua"/>
            </a:endParaRPr>
          </a:p>
          <a:p>
            <a:pPr marL="914400" lvl="0" indent="-381000" algn="l" rtl="0">
              <a:spcBef>
                <a:spcPts val="0"/>
              </a:spcBef>
              <a:spcAft>
                <a:spcPts val="0"/>
              </a:spcAft>
              <a:buSzPts val="2400"/>
              <a:buFont typeface="Book Antiqua"/>
              <a:buChar char="●"/>
            </a:pPr>
            <a:r>
              <a:rPr lang="el" dirty="0">
                <a:latin typeface="Book Antiqua"/>
                <a:ea typeface="Book Antiqua"/>
                <a:cs typeface="Book Antiqua"/>
                <a:sym typeface="Book Antiqua"/>
              </a:rPr>
              <a:t>Μειώστε την πολυπλοκότητα</a:t>
            </a:r>
            <a:endParaRPr dirty="0">
              <a:latin typeface="Book Antiqua"/>
              <a:ea typeface="Book Antiqua"/>
              <a:cs typeface="Book Antiqua"/>
              <a:sym typeface="Book Antiqua"/>
            </a:endParaRPr>
          </a:p>
          <a:p>
            <a:pPr marL="914400" lvl="0" indent="-381000" algn="l" rtl="0">
              <a:spcBef>
                <a:spcPts val="0"/>
              </a:spcBef>
              <a:spcAft>
                <a:spcPts val="0"/>
              </a:spcAft>
              <a:buSzPts val="2400"/>
              <a:buFont typeface="Book Antiqua"/>
              <a:buChar char="●"/>
            </a:pPr>
            <a:r>
              <a:rPr lang="el" dirty="0">
                <a:latin typeface="Book Antiqua"/>
                <a:ea typeface="Book Antiqua"/>
                <a:cs typeface="Book Antiqua"/>
                <a:sym typeface="Book Antiqua"/>
              </a:rPr>
              <a:t>Ρύθμιση υπερπαραμέτρων(</a:t>
            </a:r>
            <a:r>
              <a:rPr lang="en-US" dirty="0">
                <a:latin typeface="Book Antiqua"/>
                <a:ea typeface="Book Antiqua"/>
                <a:cs typeface="Book Antiqua"/>
                <a:sym typeface="Book Antiqua"/>
              </a:rPr>
              <a:t>Hyperparameter tuning</a:t>
            </a:r>
            <a:r>
              <a:rPr lang="el-GR" dirty="0">
                <a:latin typeface="Book Antiqua"/>
                <a:ea typeface="Book Antiqua"/>
                <a:cs typeface="Book Antiqua"/>
                <a:sym typeface="Book Antiqua"/>
              </a:rPr>
              <a:t>)</a:t>
            </a:r>
            <a:endParaRPr lang="en-US" dirty="0">
              <a:latin typeface="Book Antiqua"/>
              <a:ea typeface="Book Antiqua"/>
              <a:cs typeface="Book Antiqua"/>
              <a:sym typeface="Book Antiqua"/>
            </a:endParaRPr>
          </a:p>
        </p:txBody>
      </p:sp>
      <p:sp>
        <p:nvSpPr>
          <p:cNvPr id="171" name="Google Shape;171;g2c327dfe03e_0_1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Clr>
                <a:srgbClr val="000000"/>
              </a:buClr>
              <a:buSzPts val="1300"/>
              <a:buFont typeface="Arial"/>
              <a:buNone/>
            </a:pPr>
            <a:fld id="{00000000-1234-1234-1234-123412341234}" type="slidenum">
              <a:rPr lang="en-US"/>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g2c2c1fab3b8_0_86"/>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None/>
            </a:pPr>
            <a:r>
              <a:rPr lang="el" dirty="0">
                <a:latin typeface="Book Antiqua"/>
                <a:ea typeface="Book Antiqua"/>
                <a:cs typeface="Book Antiqua"/>
                <a:sym typeface="Book Antiqua"/>
              </a:rPr>
              <a:t>Ρύθμιση υπερπαραμέτρων (</a:t>
            </a:r>
            <a:r>
              <a:rPr lang="en-US" dirty="0">
                <a:latin typeface="Book Antiqua"/>
                <a:ea typeface="Book Antiqua"/>
                <a:cs typeface="Book Antiqua"/>
                <a:sym typeface="Book Antiqua"/>
              </a:rPr>
              <a:t>Hyperparameter tuning</a:t>
            </a:r>
            <a:r>
              <a:rPr lang="el-GR" dirty="0">
                <a:latin typeface="Book Antiqua"/>
                <a:ea typeface="Book Antiqua"/>
                <a:cs typeface="Book Antiqua"/>
                <a:sym typeface="Book Antiqua"/>
              </a:rPr>
              <a:t>)</a:t>
            </a:r>
            <a:br>
              <a:rPr lang="en-US" dirty="0">
                <a:latin typeface="Book Antiqua"/>
                <a:ea typeface="Book Antiqua"/>
                <a:cs typeface="Book Antiqua"/>
                <a:sym typeface="Book Antiqua"/>
              </a:rPr>
            </a:br>
            <a:endParaRPr dirty="0">
              <a:latin typeface="Book Antiqua"/>
              <a:ea typeface="Book Antiqua"/>
              <a:cs typeface="Book Antiqua"/>
              <a:sym typeface="Book Antiqua"/>
            </a:endParaRPr>
          </a:p>
        </p:txBody>
      </p:sp>
      <p:sp>
        <p:nvSpPr>
          <p:cNvPr id="178" name="Google Shape;178;g2c2c1fab3b8_0_86"/>
          <p:cNvSpPr txBox="1">
            <a:spLocks noGrp="1"/>
          </p:cNvSpPr>
          <p:nvPr>
            <p:ph type="body" idx="1"/>
          </p:nvPr>
        </p:nvSpPr>
        <p:spPr>
          <a:xfrm>
            <a:off x="415600" y="1151400"/>
            <a:ext cx="11360700" cy="4555200"/>
          </a:xfrm>
          <a:prstGeom prst="rect">
            <a:avLst/>
          </a:prstGeom>
        </p:spPr>
        <p:txBody>
          <a:bodyPr spcFirstLastPara="1" wrap="square" lIns="121900" tIns="121900" rIns="121900" bIns="121900" anchor="t" anchorCtr="0">
            <a:normAutofit fontScale="92500" lnSpcReduction="10000"/>
          </a:bodyPr>
          <a:lstStyle/>
          <a:p>
            <a:pPr marL="0" lvl="0" indent="0" algn="l" rtl="0">
              <a:spcBef>
                <a:spcPts val="0"/>
              </a:spcBef>
              <a:spcAft>
                <a:spcPts val="0"/>
              </a:spcAft>
              <a:buNone/>
            </a:pPr>
            <a:r>
              <a:rPr lang="el" dirty="0">
                <a:latin typeface="Book Antiqua"/>
                <a:ea typeface="Book Antiqua"/>
                <a:cs typeface="Book Antiqua"/>
                <a:sym typeface="Book Antiqua"/>
              </a:rPr>
              <a:t>Ο συντονισμός υπερπαραμέτρων είναι η διαδικασία επιλογής των βέλτιστων υπερπαραμέτρων για ένα μοντέλο μηχανικής μάθησης για την επίτευξη καλύτερης απόδοσης σε αόρατα δεδομένα.</a:t>
            </a:r>
            <a:endParaRPr dirty="0">
              <a:latin typeface="Book Antiqua"/>
              <a:ea typeface="Book Antiqua"/>
              <a:cs typeface="Book Antiqua"/>
              <a:sym typeface="Book Antiqua"/>
            </a:endParaRPr>
          </a:p>
          <a:p>
            <a:pPr marL="0" lvl="0" indent="0" algn="l" rtl="0">
              <a:spcBef>
                <a:spcPts val="1000"/>
              </a:spcBef>
              <a:spcAft>
                <a:spcPts val="0"/>
              </a:spcAft>
              <a:buClr>
                <a:schemeClr val="dk1"/>
              </a:buClr>
              <a:buSzPts val="1100"/>
              <a:buFont typeface="Arial"/>
              <a:buNone/>
            </a:pPr>
            <a:r>
              <a:rPr lang="el" dirty="0">
                <a:latin typeface="Book Antiqua"/>
                <a:ea typeface="Book Antiqua"/>
                <a:cs typeface="Book Antiqua"/>
                <a:sym typeface="Book Antiqua"/>
              </a:rPr>
              <a:t>Οι υπερπαράμετροι είναι ρυθμίσεις διαμόρφωσης που είναι εξωτερικές προς το μοντέλο και δεν μπορούν να διδαχθούν απευθείας από τα δεδομένα κατά τη διάρκεια της εκπαίδευσης</a:t>
            </a:r>
            <a:endParaRPr dirty="0">
              <a:latin typeface="Book Antiqua"/>
              <a:ea typeface="Book Antiqua"/>
              <a:cs typeface="Book Antiqua"/>
              <a:sym typeface="Book Antiqua"/>
            </a:endParaRPr>
          </a:p>
          <a:p>
            <a:pPr marL="0" lvl="0" indent="0" algn="l" rtl="0">
              <a:spcBef>
                <a:spcPts val="1000"/>
              </a:spcBef>
              <a:spcAft>
                <a:spcPts val="0"/>
              </a:spcAft>
              <a:buNone/>
            </a:pPr>
            <a:r>
              <a:rPr lang="el" dirty="0">
                <a:latin typeface="Book Antiqua"/>
                <a:ea typeface="Book Antiqua"/>
                <a:cs typeface="Book Antiqua"/>
                <a:sym typeface="Book Antiqua"/>
              </a:rPr>
              <a:t> Τεχνικές συντονισμού υπερπαραμέτρων:</a:t>
            </a:r>
            <a:endParaRPr dirty="0">
              <a:latin typeface="Book Antiqua"/>
              <a:ea typeface="Book Antiqua"/>
              <a:cs typeface="Book Antiqua"/>
              <a:sym typeface="Book Antiqua"/>
            </a:endParaRPr>
          </a:p>
          <a:p>
            <a:pPr marL="914400" lvl="0" indent="-381000" algn="l" rtl="0">
              <a:spcBef>
                <a:spcPts val="1000"/>
              </a:spcBef>
              <a:spcAft>
                <a:spcPts val="0"/>
              </a:spcAft>
              <a:buSzPts val="2400"/>
              <a:buFont typeface="Book Antiqua"/>
              <a:buChar char="●"/>
            </a:pPr>
            <a:r>
              <a:rPr lang="el" dirty="0">
                <a:latin typeface="Book Antiqua"/>
                <a:ea typeface="Book Antiqua"/>
                <a:cs typeface="Book Antiqua"/>
                <a:sym typeface="Book Antiqua"/>
              </a:rPr>
              <a:t>Μη αυτόματη αναζήτηση</a:t>
            </a:r>
            <a:endParaRPr dirty="0">
              <a:latin typeface="Book Antiqua"/>
              <a:ea typeface="Book Antiqua"/>
              <a:cs typeface="Book Antiqua"/>
              <a:sym typeface="Book Antiqua"/>
            </a:endParaRPr>
          </a:p>
          <a:p>
            <a:pPr marL="914400" lvl="0" indent="-381000" algn="l" rtl="0">
              <a:spcBef>
                <a:spcPts val="0"/>
              </a:spcBef>
              <a:spcAft>
                <a:spcPts val="0"/>
              </a:spcAft>
              <a:buSzPts val="2400"/>
              <a:buFont typeface="Book Antiqua"/>
              <a:buChar char="●"/>
            </a:pPr>
            <a:r>
              <a:rPr lang="el" dirty="0">
                <a:latin typeface="Book Antiqua"/>
                <a:ea typeface="Book Antiqua"/>
                <a:cs typeface="Book Antiqua"/>
                <a:sym typeface="Book Antiqua"/>
              </a:rPr>
              <a:t>Αναζήτηση πλέγματος</a:t>
            </a:r>
            <a:endParaRPr dirty="0">
              <a:latin typeface="Book Antiqua"/>
              <a:ea typeface="Book Antiqua"/>
              <a:cs typeface="Book Antiqua"/>
              <a:sym typeface="Book Antiqua"/>
            </a:endParaRPr>
          </a:p>
          <a:p>
            <a:pPr marL="914400" lvl="0" indent="-381000" algn="l" rtl="0">
              <a:spcBef>
                <a:spcPts val="0"/>
              </a:spcBef>
              <a:spcAft>
                <a:spcPts val="0"/>
              </a:spcAft>
              <a:buSzPts val="2400"/>
              <a:buFont typeface="Book Antiqua"/>
              <a:buChar char="●"/>
            </a:pPr>
            <a:r>
              <a:rPr lang="el" dirty="0">
                <a:latin typeface="Book Antiqua"/>
                <a:ea typeface="Book Antiqua"/>
                <a:cs typeface="Book Antiqua"/>
                <a:sym typeface="Book Antiqua"/>
              </a:rPr>
              <a:t>Μπαεζιανή βελτιστοποίηση</a:t>
            </a:r>
            <a:endParaRPr dirty="0">
              <a:latin typeface="Book Antiqua"/>
              <a:ea typeface="Book Antiqua"/>
              <a:cs typeface="Book Antiqua"/>
              <a:sym typeface="Book Antiqua"/>
            </a:endParaRPr>
          </a:p>
          <a:p>
            <a:pPr marL="914400" lvl="0" indent="-381000" algn="l" rtl="0">
              <a:spcBef>
                <a:spcPts val="0"/>
              </a:spcBef>
              <a:spcAft>
                <a:spcPts val="0"/>
              </a:spcAft>
              <a:buSzPts val="2400"/>
              <a:buFont typeface="Book Antiqua"/>
              <a:buChar char="●"/>
            </a:pPr>
            <a:r>
              <a:rPr lang="el" dirty="0">
                <a:latin typeface="Book Antiqua"/>
                <a:ea typeface="Book Antiqua"/>
                <a:cs typeface="Book Antiqua"/>
                <a:sym typeface="Book Antiqua"/>
              </a:rPr>
              <a:t>Βελτιστοποίηση βάσει ντεγκραντέ</a:t>
            </a:r>
            <a:endParaRPr dirty="0">
              <a:latin typeface="Book Antiqua"/>
              <a:ea typeface="Book Antiqua"/>
              <a:cs typeface="Book Antiqua"/>
              <a:sym typeface="Book Antiqua"/>
            </a:endParaRPr>
          </a:p>
        </p:txBody>
      </p:sp>
      <p:sp>
        <p:nvSpPr>
          <p:cNvPr id="179" name="Google Shape;179;g2c2c1fab3b8_0_8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Clr>
                <a:srgbClr val="000000"/>
              </a:buClr>
              <a:buSzPts val="1300"/>
              <a:buFont typeface="Arial"/>
              <a:buNone/>
            </a:pPr>
            <a:fld id="{00000000-1234-1234-1234-123412341234}" type="slidenum">
              <a:rPr lang="en-US"/>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g2de418594e0_0_0"/>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None/>
            </a:pPr>
            <a:r>
              <a:rPr lang="el">
                <a:latin typeface="Book Antiqua"/>
                <a:ea typeface="Book Antiqua"/>
                <a:cs typeface="Book Antiqua"/>
                <a:sym typeface="Book Antiqua"/>
              </a:rPr>
              <a:t>Μηχανική μάθηση για ανίχνευση ανωμαλιών</a:t>
            </a:r>
            <a:endParaRPr>
              <a:latin typeface="Book Antiqua"/>
              <a:ea typeface="Book Antiqua"/>
              <a:cs typeface="Book Antiqua"/>
              <a:sym typeface="Book Antiqua"/>
            </a:endParaRPr>
          </a:p>
        </p:txBody>
      </p:sp>
      <p:sp>
        <p:nvSpPr>
          <p:cNvPr id="186" name="Google Shape;186;g2de418594e0_0_0"/>
          <p:cNvSpPr txBox="1">
            <a:spLocks noGrp="1"/>
          </p:cNvSpPr>
          <p:nvPr>
            <p:ph type="body" idx="1"/>
          </p:nvPr>
        </p:nvSpPr>
        <p:spPr>
          <a:xfrm>
            <a:off x="415600" y="1536633"/>
            <a:ext cx="11360700" cy="4555200"/>
          </a:xfrm>
          <a:prstGeom prst="rect">
            <a:avLst/>
          </a:prstGeom>
        </p:spPr>
        <p:txBody>
          <a:bodyPr spcFirstLastPara="1" wrap="square" lIns="121900" tIns="121900" rIns="121900" bIns="121900" anchor="t" anchorCtr="0">
            <a:normAutofit fontScale="70000" lnSpcReduction="20000"/>
          </a:bodyPr>
          <a:lstStyle/>
          <a:p>
            <a:pPr marL="0" lvl="0" indent="0" algn="l" rtl="0">
              <a:spcBef>
                <a:spcPts val="0"/>
              </a:spcBef>
              <a:spcAft>
                <a:spcPts val="0"/>
              </a:spcAft>
              <a:buNone/>
            </a:pPr>
            <a:r>
              <a:rPr lang="el" dirty="0">
                <a:latin typeface="Book Antiqua"/>
                <a:ea typeface="Book Antiqua"/>
                <a:cs typeface="Book Antiqua"/>
                <a:sym typeface="Book Antiqua"/>
              </a:rPr>
              <a:t> Η μηχανική μάθηση παρέχει διάφορες τεχνικές για την αποτελεσματική ανίχνευση ανωμαλιών:</a:t>
            </a:r>
            <a:endParaRPr dirty="0">
              <a:latin typeface="Book Antiqua"/>
              <a:ea typeface="Book Antiqua"/>
              <a:cs typeface="Book Antiqua"/>
              <a:sym typeface="Book Antiqua"/>
            </a:endParaRPr>
          </a:p>
          <a:p>
            <a:pPr marL="457200" lvl="0" indent="-346710" algn="l" rtl="0">
              <a:lnSpc>
                <a:spcPct val="115000"/>
              </a:lnSpc>
              <a:spcBef>
                <a:spcPts val="1000"/>
              </a:spcBef>
              <a:spcAft>
                <a:spcPts val="0"/>
              </a:spcAft>
              <a:buSzPct val="100000"/>
              <a:buFont typeface="Book Antiqua"/>
              <a:buChar char="●"/>
            </a:pPr>
            <a:r>
              <a:rPr lang="el" b="1" dirty="0">
                <a:latin typeface="Book Antiqua"/>
                <a:ea typeface="Book Antiqua"/>
                <a:cs typeface="Book Antiqua"/>
                <a:sym typeface="Book Antiqua"/>
              </a:rPr>
              <a:t>Ομαδοποίηση</a:t>
            </a:r>
            <a:r>
              <a:rPr lang="el" dirty="0">
                <a:latin typeface="Book Antiqua"/>
                <a:ea typeface="Book Antiqua"/>
                <a:cs typeface="Book Antiqua"/>
                <a:sym typeface="Book Antiqua"/>
              </a:rPr>
              <a:t>: Αυτές οι μέθοδοι ομαδοποιούν παρόμοια σημεία δεδομένων μαζί και τα σημεία που δεν ταιριάζουν καλά σε κανένα σύμπλεγμα θεωρούνται ανωμαλίες.</a:t>
            </a:r>
            <a:endParaRPr dirty="0">
              <a:latin typeface="Book Antiqua"/>
              <a:ea typeface="Book Antiqua"/>
              <a:cs typeface="Book Antiqua"/>
              <a:sym typeface="Book Antiqua"/>
            </a:endParaRPr>
          </a:p>
          <a:p>
            <a:pPr marL="457200" lvl="0" indent="-346710" algn="l" rtl="0">
              <a:lnSpc>
                <a:spcPct val="115000"/>
              </a:lnSpc>
              <a:spcBef>
                <a:spcPts val="1000"/>
              </a:spcBef>
              <a:spcAft>
                <a:spcPts val="0"/>
              </a:spcAft>
              <a:buSzPct val="100000"/>
              <a:buFont typeface="Book Antiqua"/>
              <a:buChar char="●"/>
            </a:pPr>
            <a:r>
              <a:rPr lang="el" b="1" dirty="0">
                <a:latin typeface="Book Antiqua"/>
                <a:ea typeface="Book Antiqua"/>
                <a:cs typeface="Book Antiqua"/>
                <a:sym typeface="Book Antiqua"/>
              </a:rPr>
              <a:t>Αυτοκωδικοποιητές</a:t>
            </a:r>
            <a:r>
              <a:rPr lang="el" dirty="0">
                <a:latin typeface="Book Antiqua"/>
                <a:ea typeface="Book Antiqua"/>
                <a:cs typeface="Book Antiqua"/>
                <a:sym typeface="Book Antiqua"/>
              </a:rPr>
              <a:t>: Νευρωνικά δίκτυα που μαθαίνουν μια συμπιεσμένη αναπαράσταση δεδομένων και μπορούν να εντοπίσουν ανωμαλίες με σφάλμα ανακατασκευής.</a:t>
            </a:r>
            <a:endParaRPr dirty="0">
              <a:latin typeface="Book Antiqua"/>
              <a:ea typeface="Book Antiqua"/>
              <a:cs typeface="Book Antiqua"/>
              <a:sym typeface="Book Antiqua"/>
            </a:endParaRPr>
          </a:p>
          <a:p>
            <a:pPr marL="457200" lvl="0" indent="-346710" algn="l" rtl="0">
              <a:lnSpc>
                <a:spcPct val="115000"/>
              </a:lnSpc>
              <a:spcBef>
                <a:spcPts val="1000"/>
              </a:spcBef>
              <a:spcAft>
                <a:spcPts val="0"/>
              </a:spcAft>
              <a:buSzPct val="100000"/>
              <a:buFont typeface="Book Antiqua"/>
              <a:buChar char="●"/>
            </a:pPr>
            <a:r>
              <a:rPr lang="el" b="1" dirty="0">
                <a:latin typeface="Book Antiqua"/>
                <a:ea typeface="Book Antiqua"/>
                <a:cs typeface="Book Antiqua"/>
                <a:sym typeface="Book Antiqua"/>
              </a:rPr>
              <a:t>SVM μιας κατηγορίας</a:t>
            </a:r>
            <a:r>
              <a:rPr lang="el" dirty="0">
                <a:latin typeface="Book Antiqua"/>
                <a:ea typeface="Book Antiqua"/>
                <a:cs typeface="Book Antiqua"/>
                <a:sym typeface="Book Antiqua"/>
              </a:rPr>
              <a:t>: </a:t>
            </a:r>
            <a:r>
              <a:rPr lang="el-GR" dirty="0">
                <a:latin typeface="Book Antiqua"/>
                <a:ea typeface="Book Antiqua"/>
                <a:cs typeface="Book Antiqua"/>
                <a:sym typeface="Book Antiqua"/>
              </a:rPr>
              <a:t>Εκπαιδεύεται με κανονικά δεδομένα ώστε να ορίσει ένα όριο γύρω </a:t>
            </a:r>
            <a:r>
              <a:rPr lang="el-GR" dirty="0" err="1">
                <a:latin typeface="Book Antiqua"/>
                <a:ea typeface="Book Antiqua"/>
                <a:cs typeface="Book Antiqua"/>
                <a:sym typeface="Book Antiqua"/>
              </a:rPr>
              <a:t>τους.,τα</a:t>
            </a:r>
            <a:r>
              <a:rPr lang="el-GR" dirty="0">
                <a:latin typeface="Book Antiqua"/>
                <a:ea typeface="Book Antiqua"/>
                <a:cs typeface="Book Antiqua"/>
                <a:sym typeface="Book Antiqua"/>
              </a:rPr>
              <a:t> παραδείγματα που βρίσκονται εκτός αυτού του ορίου θεωρούνται ανωμαλίες.</a:t>
            </a:r>
          </a:p>
          <a:p>
            <a:pPr marL="457200" lvl="0" indent="-346710" algn="l" rtl="0">
              <a:lnSpc>
                <a:spcPct val="115000"/>
              </a:lnSpc>
              <a:spcBef>
                <a:spcPts val="1000"/>
              </a:spcBef>
              <a:spcAft>
                <a:spcPts val="0"/>
              </a:spcAft>
              <a:buSzPct val="100000"/>
              <a:buFont typeface="Book Antiqua"/>
              <a:buChar char="●"/>
            </a:pPr>
            <a:r>
              <a:rPr lang="el-GR" b="1" dirty="0">
                <a:latin typeface="Book Antiqua"/>
                <a:ea typeface="Book Antiqua"/>
                <a:cs typeface="Book Antiqua"/>
                <a:sym typeface="Book Antiqua"/>
              </a:rPr>
              <a:t>Τα δάση απομόνωσης</a:t>
            </a:r>
            <a:r>
              <a:rPr lang="el-GR" dirty="0">
                <a:latin typeface="Book Antiqua"/>
                <a:ea typeface="Book Antiqua"/>
                <a:cs typeface="Book Antiqua"/>
                <a:sym typeface="Book Antiqua"/>
              </a:rPr>
              <a:t> εκμεταλλεύονται μια αρχιτεκτονική που μοιάζει με δέντρο αποφάσεων για να αποκαλύψουν ανωμαλίες, υποθέτοντας ότι αυτές οι ανωμαλίες θα διαχωριστούν πιο εύκολα από τα υπόλοιπα δεδομένα (και επομένως πιο κοντά στη ρίζα του δέντρου αποφάσεων)</a:t>
            </a:r>
          </a:p>
          <a:p>
            <a:pPr marL="457200" lvl="0" indent="-346710" algn="l" rtl="0">
              <a:lnSpc>
                <a:spcPct val="115000"/>
              </a:lnSpc>
              <a:spcBef>
                <a:spcPts val="1000"/>
              </a:spcBef>
              <a:spcAft>
                <a:spcPts val="0"/>
              </a:spcAft>
              <a:buSzPct val="100000"/>
              <a:buFont typeface="Book Antiqua"/>
              <a:buChar char="●"/>
            </a:pPr>
            <a:r>
              <a:rPr lang="el" b="1" dirty="0">
                <a:latin typeface="Book Antiqua"/>
                <a:ea typeface="Book Antiqua"/>
                <a:cs typeface="Book Antiqua"/>
                <a:sym typeface="Book Antiqua"/>
              </a:rPr>
              <a:t>Ο τοπικός ακραίος παράγοντας</a:t>
            </a:r>
            <a:r>
              <a:rPr lang="el" dirty="0">
                <a:latin typeface="Book Antiqua"/>
                <a:ea typeface="Book Antiqua"/>
                <a:cs typeface="Book Antiqua"/>
                <a:sym typeface="Book Antiqua"/>
              </a:rPr>
              <a:t> είναι μια κοινή μέθοδος μάθησης χωρίς επίβλεψη που βασίζεται στην πυκνότητα, η οποία προσδιορίζει τις ανωμαλίες ως σημεία που έχουν σημαντικά χαμηλότερη πυκνότητα από τις γειτονικές παρατηρήσεις</a:t>
            </a:r>
            <a:endParaRPr dirty="0">
              <a:latin typeface="Book Antiqua"/>
              <a:ea typeface="Book Antiqua"/>
              <a:cs typeface="Book Antiqua"/>
              <a:sym typeface="Book Antiqua"/>
            </a:endParaRPr>
          </a:p>
          <a:p>
            <a:pPr marL="457200" lvl="0" indent="-346710" algn="l" rtl="0">
              <a:spcBef>
                <a:spcPts val="0"/>
              </a:spcBef>
              <a:spcAft>
                <a:spcPts val="0"/>
              </a:spcAft>
              <a:buSzPct val="100000"/>
              <a:buFont typeface="Book Antiqua"/>
              <a:buChar char="●"/>
            </a:pPr>
            <a:r>
              <a:rPr lang="el" dirty="0">
                <a:latin typeface="Book Antiqua"/>
                <a:ea typeface="Book Antiqua"/>
                <a:cs typeface="Book Antiqua"/>
                <a:sym typeface="Book Antiqua"/>
              </a:rPr>
              <a:t>…</a:t>
            </a:r>
            <a:endParaRPr dirty="0">
              <a:latin typeface="Book Antiqua"/>
              <a:ea typeface="Book Antiqua"/>
              <a:cs typeface="Book Antiqua"/>
              <a:sym typeface="Book Antiqua"/>
            </a:endParaRPr>
          </a:p>
        </p:txBody>
      </p:sp>
      <p:sp>
        <p:nvSpPr>
          <p:cNvPr id="187" name="Google Shape;187;g2de418594e0_0_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Clr>
                <a:srgbClr val="000000"/>
              </a:buClr>
              <a:buSzPts val="1300"/>
              <a:buFont typeface="Arial"/>
              <a:buNone/>
            </a:pPr>
            <a:fld id="{00000000-1234-1234-1234-123412341234}" type="slidenum">
              <a:rPr lang="en-US"/>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g2c2c1fab3b8_0_102"/>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None/>
            </a:pPr>
            <a:r>
              <a:rPr lang="el" dirty="0">
                <a:latin typeface="Book Antiqua"/>
                <a:ea typeface="Book Antiqua"/>
                <a:cs typeface="Book Antiqua"/>
                <a:sym typeface="Book Antiqua"/>
              </a:rPr>
              <a:t>Ανίχνευση ανωμαλιών με δάσος απομόνωσης</a:t>
            </a:r>
            <a:endParaRPr dirty="0">
              <a:latin typeface="Book Antiqua"/>
              <a:ea typeface="Book Antiqua"/>
              <a:cs typeface="Book Antiqua"/>
              <a:sym typeface="Book Antiqua"/>
            </a:endParaRPr>
          </a:p>
        </p:txBody>
      </p:sp>
      <p:sp>
        <p:nvSpPr>
          <p:cNvPr id="194" name="Google Shape;194;g2c2c1fab3b8_0_102"/>
          <p:cNvSpPr txBox="1">
            <a:spLocks noGrp="1"/>
          </p:cNvSpPr>
          <p:nvPr>
            <p:ph type="body" idx="1"/>
          </p:nvPr>
        </p:nvSpPr>
        <p:spPr>
          <a:xfrm>
            <a:off x="415600" y="1472050"/>
            <a:ext cx="5205000" cy="4745700"/>
          </a:xfrm>
          <a:prstGeom prst="rect">
            <a:avLst/>
          </a:prstGeom>
        </p:spPr>
        <p:txBody>
          <a:bodyPr spcFirstLastPara="1" wrap="square" lIns="121900" tIns="121900" rIns="121900" bIns="121900" anchor="t" anchorCtr="0">
            <a:normAutofit fontScale="92500" lnSpcReduction="10000"/>
          </a:bodyPr>
          <a:lstStyle/>
          <a:p>
            <a:pPr marL="0" lvl="0" indent="0" algn="l" rtl="0">
              <a:spcBef>
                <a:spcPts val="0"/>
              </a:spcBef>
              <a:spcAft>
                <a:spcPts val="0"/>
              </a:spcAft>
              <a:buNone/>
            </a:pPr>
            <a:r>
              <a:rPr lang="el" dirty="0">
                <a:latin typeface="Book Antiqua"/>
                <a:ea typeface="Book Antiqua"/>
                <a:cs typeface="Book Antiqua"/>
                <a:sym typeface="Book Antiqua"/>
              </a:rPr>
              <a:t>Το Isolation Forest είναι ένας αλγόριθμος ανίχνευσης ανωμαλιών που βασίζεται στην έννοια της απομόνωσης ανωμαλιών αντί της δημιουργίας προφίλ κανονικών σημείων δεδομένων.</a:t>
            </a:r>
            <a:endParaRPr dirty="0">
              <a:latin typeface="Book Antiqua"/>
              <a:ea typeface="Book Antiqua"/>
              <a:cs typeface="Book Antiqua"/>
              <a:sym typeface="Book Antiqua"/>
            </a:endParaRPr>
          </a:p>
          <a:p>
            <a:pPr marL="0" lvl="0" indent="0" algn="l" rtl="0">
              <a:spcBef>
                <a:spcPts val="1000"/>
              </a:spcBef>
              <a:spcAft>
                <a:spcPts val="0"/>
              </a:spcAft>
              <a:buNone/>
            </a:pPr>
            <a:r>
              <a:rPr lang="el" dirty="0">
                <a:latin typeface="Book Antiqua"/>
                <a:ea typeface="Book Antiqua"/>
                <a:cs typeface="Book Antiqua"/>
                <a:sym typeface="Book Antiqua"/>
              </a:rPr>
              <a:t>Είναι μη εποπτευόμενος αλγόριθμος ML που ανιχνεύει ανωμαλίες χρησιμοποιώντας δυαδικά δέντρα. </a:t>
            </a:r>
            <a:endParaRPr dirty="0">
              <a:latin typeface="Book Antiqua"/>
              <a:ea typeface="Book Antiqua"/>
              <a:cs typeface="Book Antiqua"/>
              <a:sym typeface="Book Antiqua"/>
            </a:endParaRPr>
          </a:p>
          <a:p>
            <a:pPr marL="0" lvl="0" indent="0" algn="l" rtl="0">
              <a:spcBef>
                <a:spcPts val="1000"/>
              </a:spcBef>
              <a:spcAft>
                <a:spcPts val="0"/>
              </a:spcAft>
              <a:buClr>
                <a:schemeClr val="dk1"/>
              </a:buClr>
              <a:buSzPct val="45833"/>
              <a:buFont typeface="Arial"/>
              <a:buNone/>
            </a:pPr>
            <a:r>
              <a:rPr lang="el" dirty="0">
                <a:latin typeface="Book Antiqua"/>
                <a:ea typeface="Book Antiqua"/>
                <a:cs typeface="Book Antiqua"/>
                <a:sym typeface="Book Antiqua"/>
              </a:rPr>
              <a:t>Ο αλγόριθμος έχει γραμμική χρονική πολυπλοκότητα και χαμηλή απαίτηση μνήμης, η οποία λειτουργεί καλά με δεδομένα μεγάλου όγκου.</a:t>
            </a:r>
            <a:endParaRPr dirty="0">
              <a:latin typeface="Book Antiqua"/>
              <a:ea typeface="Book Antiqua"/>
              <a:cs typeface="Book Antiqua"/>
              <a:sym typeface="Book Antiqua"/>
            </a:endParaRPr>
          </a:p>
          <a:p>
            <a:pPr marL="0" lvl="0" indent="0" algn="l" rtl="0">
              <a:spcBef>
                <a:spcPts val="1000"/>
              </a:spcBef>
              <a:spcAft>
                <a:spcPts val="1000"/>
              </a:spcAft>
              <a:buNone/>
            </a:pPr>
            <a:endParaRPr dirty="0">
              <a:latin typeface="Book Antiqua"/>
              <a:ea typeface="Book Antiqua"/>
              <a:cs typeface="Book Antiqua"/>
              <a:sym typeface="Book Antiqua"/>
            </a:endParaRPr>
          </a:p>
        </p:txBody>
      </p:sp>
      <p:sp>
        <p:nvSpPr>
          <p:cNvPr id="195" name="Google Shape;195;g2c2c1fab3b8_0_10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Clr>
                <a:srgbClr val="000000"/>
              </a:buClr>
              <a:buSzPts val="1300"/>
              <a:buFont typeface="Arial"/>
              <a:buNone/>
            </a:pPr>
            <a:fld id="{00000000-1234-1234-1234-123412341234}" type="slidenum">
              <a:rPr lang="en-US"/>
              <a:t>14</a:t>
            </a:fld>
            <a:endParaRPr/>
          </a:p>
        </p:txBody>
      </p:sp>
      <p:pic>
        <p:nvPicPr>
          <p:cNvPr id="196" name="Google Shape;196;g2c2c1fab3b8_0_102"/>
          <p:cNvPicPr preferRelativeResize="0"/>
          <p:nvPr/>
        </p:nvPicPr>
        <p:blipFill>
          <a:blip r:embed="rId3">
            <a:alphaModFix/>
          </a:blip>
          <a:stretch>
            <a:fillRect/>
          </a:stretch>
        </p:blipFill>
        <p:spPr>
          <a:xfrm>
            <a:off x="5932300" y="1536613"/>
            <a:ext cx="6096000" cy="40862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g2c327dfe03e_0_43"/>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Clr>
                <a:schemeClr val="dk1"/>
              </a:buClr>
              <a:buSzPct val="29729"/>
              <a:buFont typeface="Arial"/>
              <a:buNone/>
            </a:pPr>
            <a:r>
              <a:rPr lang="el">
                <a:latin typeface="Book Antiqua"/>
                <a:ea typeface="Book Antiqua"/>
                <a:cs typeface="Book Antiqua"/>
                <a:sym typeface="Book Antiqua"/>
              </a:rPr>
              <a:t>Ανίχνευση ανωμαλιών με δάσος απομόνωσης</a:t>
            </a:r>
            <a:endParaRPr>
              <a:latin typeface="Book Antiqua"/>
              <a:ea typeface="Book Antiqua"/>
              <a:cs typeface="Book Antiqua"/>
              <a:sym typeface="Book Antiqua"/>
            </a:endParaRPr>
          </a:p>
          <a:p>
            <a:pPr marL="0" lvl="0" indent="0" algn="l" rtl="0">
              <a:spcBef>
                <a:spcPts val="0"/>
              </a:spcBef>
              <a:spcAft>
                <a:spcPts val="0"/>
              </a:spcAft>
              <a:buClr>
                <a:schemeClr val="dk1"/>
              </a:buClr>
              <a:buSzPct val="29729"/>
              <a:buFont typeface="Arial"/>
              <a:buNone/>
            </a:pPr>
            <a:endParaRPr/>
          </a:p>
          <a:p>
            <a:pPr marL="0" lvl="0" indent="0" algn="l" rtl="0">
              <a:spcBef>
                <a:spcPts val="0"/>
              </a:spcBef>
              <a:spcAft>
                <a:spcPts val="0"/>
              </a:spcAft>
              <a:buNone/>
            </a:pPr>
            <a:endParaRPr/>
          </a:p>
        </p:txBody>
      </p:sp>
      <p:sp>
        <p:nvSpPr>
          <p:cNvPr id="203" name="Google Shape;203;g2c327dfe03e_0_43"/>
          <p:cNvSpPr txBox="1">
            <a:spLocks noGrp="1"/>
          </p:cNvSpPr>
          <p:nvPr>
            <p:ph type="body" idx="1"/>
          </p:nvPr>
        </p:nvSpPr>
        <p:spPr>
          <a:xfrm>
            <a:off x="415600" y="1536633"/>
            <a:ext cx="11360700" cy="4555200"/>
          </a:xfrm>
          <a:prstGeom prst="rect">
            <a:avLst/>
          </a:prstGeom>
        </p:spPr>
        <p:txBody>
          <a:bodyPr spcFirstLastPara="1" wrap="square" lIns="121900" tIns="121900" rIns="121900" bIns="121900" anchor="t" anchorCtr="0">
            <a:normAutofit fontScale="85000" lnSpcReduction="20000"/>
          </a:bodyPr>
          <a:lstStyle/>
          <a:p>
            <a:pPr marL="0" lvl="0" indent="0" algn="l" rtl="0">
              <a:spcBef>
                <a:spcPts val="0"/>
              </a:spcBef>
              <a:spcAft>
                <a:spcPts val="0"/>
              </a:spcAft>
              <a:buNone/>
            </a:pPr>
            <a:r>
              <a:rPr lang="el" dirty="0">
                <a:latin typeface="Book Antiqua"/>
                <a:ea typeface="Book Antiqua"/>
                <a:cs typeface="Book Antiqua"/>
                <a:sym typeface="Book Antiqua"/>
              </a:rPr>
              <a:t>Βήματα στον αλγόριθμο:</a:t>
            </a:r>
            <a:endParaRPr dirty="0">
              <a:latin typeface="Book Antiqua"/>
              <a:ea typeface="Book Antiqua"/>
              <a:cs typeface="Book Antiqua"/>
              <a:sym typeface="Book Antiqua"/>
            </a:endParaRPr>
          </a:p>
          <a:p>
            <a:pPr marL="0" lvl="0" indent="0" algn="l" rtl="0">
              <a:spcBef>
                <a:spcPts val="0"/>
              </a:spcBef>
              <a:spcAft>
                <a:spcPts val="0"/>
              </a:spcAft>
              <a:buNone/>
            </a:pPr>
            <a:endParaRPr dirty="0">
              <a:latin typeface="Book Antiqua"/>
              <a:ea typeface="Book Antiqua"/>
              <a:cs typeface="Book Antiqua"/>
              <a:sym typeface="Book Antiqua"/>
            </a:endParaRPr>
          </a:p>
          <a:p>
            <a:pPr marL="457200" lvl="0" indent="-358140" algn="l" rtl="0">
              <a:spcBef>
                <a:spcPts val="0"/>
              </a:spcBef>
              <a:spcAft>
                <a:spcPts val="0"/>
              </a:spcAft>
              <a:buSzPct val="100000"/>
              <a:buFont typeface="Book Antiqua"/>
              <a:buAutoNum type="arabicPeriod"/>
            </a:pPr>
            <a:r>
              <a:rPr lang="el" b="1" dirty="0">
                <a:latin typeface="Book Antiqua"/>
                <a:ea typeface="Book Antiqua"/>
                <a:cs typeface="Book Antiqua"/>
                <a:sym typeface="Book Antiqua"/>
              </a:rPr>
              <a:t>Τυχαία διαμέριση</a:t>
            </a:r>
            <a:r>
              <a:rPr lang="el" dirty="0">
                <a:latin typeface="Book Antiqua"/>
                <a:ea typeface="Book Antiqua"/>
                <a:cs typeface="Book Antiqua"/>
                <a:sym typeface="Book Antiqua"/>
              </a:rPr>
              <a:t>: Ο αλγόριθμος επιλέγει τυχαία ένα χαρακτηριστικό και, στη συνέχεια, επιλέγει τυχαία μια τιμή διαχωρισμού μεταξύ των ελάχιστων και μέγιστων τιμών του επιλεγμένου χαρακτηριστικού. Αυτή η διαδικασία επαναλαμβάνεται αναδρομικά μέχρι κάθε σημείο δεδομένων να απομονωθεί στο δικό του διαμέρισμα.</a:t>
            </a:r>
            <a:endParaRPr dirty="0">
              <a:latin typeface="Book Antiqua"/>
              <a:ea typeface="Book Antiqua"/>
              <a:cs typeface="Book Antiqua"/>
              <a:sym typeface="Book Antiqua"/>
            </a:endParaRPr>
          </a:p>
          <a:p>
            <a:pPr marL="457200" lvl="0" indent="-358140" algn="l" rtl="0">
              <a:spcBef>
                <a:spcPts val="1000"/>
              </a:spcBef>
              <a:spcAft>
                <a:spcPts val="0"/>
              </a:spcAft>
              <a:buSzPct val="100000"/>
              <a:buFont typeface="Book Antiqua"/>
              <a:buAutoNum type="arabicPeriod"/>
            </a:pPr>
            <a:r>
              <a:rPr lang="el" b="1" dirty="0">
                <a:latin typeface="Book Antiqua"/>
                <a:ea typeface="Book Antiqua"/>
                <a:cs typeface="Book Antiqua"/>
                <a:sym typeface="Book Antiqua"/>
              </a:rPr>
              <a:t>Απομόνωση</a:t>
            </a:r>
            <a:r>
              <a:rPr lang="el" dirty="0">
                <a:latin typeface="Book Antiqua"/>
                <a:ea typeface="Book Antiqua"/>
                <a:cs typeface="Book Antiqua"/>
                <a:sym typeface="Book Antiqua"/>
              </a:rPr>
              <a:t>: Οι ανωμαλίες αναμένεται να είναι ευκολότερο να απομονωθούν επειδή απαιτούν λιγότερους διαχωρισμούς για να διαχωριστούν από τα υπόλοιπα σημεία δεδομένων, σε σύγκριση με τα κανονικά σημεία δεδομένων. Επομένως, οι ανωμαλίες πρέπει να καταλήγουν σε μικρότερες διαδρομές στη δομή του δέντρου.</a:t>
            </a:r>
            <a:endParaRPr dirty="0">
              <a:latin typeface="Book Antiqua"/>
              <a:ea typeface="Book Antiqua"/>
              <a:cs typeface="Book Antiqua"/>
              <a:sym typeface="Book Antiqua"/>
            </a:endParaRPr>
          </a:p>
          <a:p>
            <a:pPr marL="457200" lvl="0" indent="-358140" algn="l" rtl="0">
              <a:spcBef>
                <a:spcPts val="1000"/>
              </a:spcBef>
              <a:spcAft>
                <a:spcPts val="0"/>
              </a:spcAft>
              <a:buSzPct val="100000"/>
              <a:buFont typeface="Book Antiqua"/>
              <a:buAutoNum type="arabicPeriod"/>
            </a:pPr>
            <a:r>
              <a:rPr lang="el" b="1" dirty="0">
                <a:latin typeface="Book Antiqua"/>
                <a:ea typeface="Book Antiqua"/>
                <a:cs typeface="Book Antiqua"/>
                <a:sym typeface="Book Antiqua"/>
              </a:rPr>
              <a:t>Βαθμολόγηση</a:t>
            </a:r>
            <a:r>
              <a:rPr lang="el" dirty="0">
                <a:latin typeface="Book Antiqua"/>
                <a:ea typeface="Book Antiqua"/>
                <a:cs typeface="Book Antiqua"/>
                <a:sym typeface="Book Antiqua"/>
              </a:rPr>
              <a:t>: Ο αλγόριθμος εκχωρεί μια βαθμολογία ανωμαλίας σε κάθε σημείο δεδομένων με βάση το μέσο μήκος διαδρομής που απαιτείται για την απομόνωση του σημείου δεδομένων σε πολλά δέντρα. Τα σημεία δεδομένων με μικρότερα μέσα μήκη διαδρομής θεωρούνται ανωμαλίες, ενώ τα σημεία δεδομένων με μεγαλύτερα μέσα μήκη διαδρομής θεωρούνται φυσιολογικά.</a:t>
            </a:r>
            <a:endParaRPr dirty="0">
              <a:latin typeface="Book Antiqua"/>
              <a:ea typeface="Book Antiqua"/>
              <a:cs typeface="Book Antiqua"/>
              <a:sym typeface="Book Antiqua"/>
            </a:endParaRPr>
          </a:p>
          <a:p>
            <a:pPr marL="0" lvl="0" indent="0" algn="l" rtl="0">
              <a:spcBef>
                <a:spcPts val="0"/>
              </a:spcBef>
              <a:spcAft>
                <a:spcPts val="0"/>
              </a:spcAft>
              <a:buNone/>
            </a:pPr>
            <a:endParaRPr dirty="0">
              <a:latin typeface="Book Antiqua"/>
              <a:ea typeface="Book Antiqua"/>
              <a:cs typeface="Book Antiqua"/>
              <a:sym typeface="Book Antiqua"/>
            </a:endParaRPr>
          </a:p>
        </p:txBody>
      </p:sp>
      <p:sp>
        <p:nvSpPr>
          <p:cNvPr id="204" name="Google Shape;204;g2c327dfe03e_0_4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Clr>
                <a:srgbClr val="000000"/>
              </a:buClr>
              <a:buSzPts val="1300"/>
              <a:buFont typeface="Arial"/>
              <a:buNone/>
            </a:pPr>
            <a:fld id="{00000000-1234-1234-1234-123412341234}" type="slidenum">
              <a:rPr lang="en-US"/>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g2c327dfe03e_0_74"/>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Clr>
                <a:schemeClr val="dk1"/>
              </a:buClr>
              <a:buSzPct val="29729"/>
              <a:buFont typeface="Arial"/>
              <a:buNone/>
            </a:pPr>
            <a:r>
              <a:rPr lang="el" dirty="0">
                <a:latin typeface="Book Antiqua"/>
                <a:ea typeface="Book Antiqua"/>
                <a:cs typeface="Book Antiqua"/>
                <a:sym typeface="Book Antiqua"/>
              </a:rPr>
              <a:t>Ανίχνευση ανωμαλιών με δάσος απομόνωσης</a:t>
            </a:r>
            <a:endParaRPr dirty="0">
              <a:latin typeface="Book Antiqua"/>
              <a:ea typeface="Book Antiqua"/>
              <a:cs typeface="Book Antiqua"/>
              <a:sym typeface="Book Antiqua"/>
            </a:endParaRPr>
          </a:p>
          <a:p>
            <a:pPr marL="0" lvl="0" indent="0" algn="l" rtl="0">
              <a:spcBef>
                <a:spcPts val="0"/>
              </a:spcBef>
              <a:spcAft>
                <a:spcPts val="0"/>
              </a:spcAft>
              <a:buClr>
                <a:schemeClr val="dk1"/>
              </a:buClr>
              <a:buSzPct val="29729"/>
              <a:buFont typeface="Arial"/>
              <a:buNone/>
            </a:pPr>
            <a:endParaRPr dirty="0"/>
          </a:p>
          <a:p>
            <a:pPr marL="0" lvl="0" indent="0" algn="l" rtl="0">
              <a:spcBef>
                <a:spcPts val="0"/>
              </a:spcBef>
              <a:spcAft>
                <a:spcPts val="0"/>
              </a:spcAft>
              <a:buNone/>
            </a:pPr>
            <a:endParaRPr dirty="0"/>
          </a:p>
        </p:txBody>
      </p:sp>
      <p:sp>
        <p:nvSpPr>
          <p:cNvPr id="211" name="Google Shape;211;g2c327dfe03e_0_74"/>
          <p:cNvSpPr txBox="1">
            <a:spLocks noGrp="1"/>
          </p:cNvSpPr>
          <p:nvPr>
            <p:ph type="body" idx="1"/>
          </p:nvPr>
        </p:nvSpPr>
        <p:spPr>
          <a:xfrm>
            <a:off x="415600" y="1536633"/>
            <a:ext cx="11360700" cy="4555200"/>
          </a:xfrm>
          <a:prstGeom prst="rect">
            <a:avLst/>
          </a:prstGeom>
        </p:spPr>
        <p:txBody>
          <a:bodyPr spcFirstLastPara="1" wrap="square" lIns="121900" tIns="121900" rIns="121900" bIns="121900" anchor="t" anchorCtr="0">
            <a:normAutofit lnSpcReduction="10000"/>
          </a:bodyPr>
          <a:lstStyle/>
          <a:p>
            <a:pPr marL="0" lvl="0" indent="0" algn="l" rtl="0">
              <a:spcBef>
                <a:spcPts val="0"/>
              </a:spcBef>
              <a:spcAft>
                <a:spcPts val="0"/>
              </a:spcAft>
              <a:buNone/>
            </a:pPr>
            <a:r>
              <a:rPr lang="el" sz="2900" dirty="0">
                <a:latin typeface="Book Antiqua"/>
                <a:ea typeface="Book Antiqua"/>
                <a:cs typeface="Book Antiqua"/>
                <a:sym typeface="Book Antiqua"/>
              </a:rPr>
              <a:t>Πλεονεκτήματα:</a:t>
            </a:r>
            <a:endParaRPr sz="2900" dirty="0">
              <a:latin typeface="Book Antiqua"/>
              <a:ea typeface="Book Antiqua"/>
              <a:cs typeface="Book Antiqua"/>
              <a:sym typeface="Book Antiqua"/>
            </a:endParaRPr>
          </a:p>
          <a:p>
            <a:pPr marL="914400" lvl="0" indent="-381000" algn="l" rtl="0">
              <a:spcBef>
                <a:spcPts val="0"/>
              </a:spcBef>
              <a:spcAft>
                <a:spcPts val="0"/>
              </a:spcAft>
              <a:buSzPts val="2400"/>
              <a:buFont typeface="Book Antiqua"/>
              <a:buChar char="●"/>
            </a:pPr>
            <a:r>
              <a:rPr lang="el" dirty="0">
                <a:latin typeface="Book Antiqua"/>
                <a:ea typeface="Book Antiqua"/>
                <a:cs typeface="Book Antiqua"/>
                <a:sym typeface="Book Antiqua"/>
              </a:rPr>
              <a:t>Καλή εργασία με δεδομένα υψηλών διαστάσεων</a:t>
            </a:r>
            <a:endParaRPr dirty="0">
              <a:latin typeface="Book Antiqua"/>
              <a:ea typeface="Book Antiqua"/>
              <a:cs typeface="Book Antiqua"/>
              <a:sym typeface="Book Antiqua"/>
            </a:endParaRPr>
          </a:p>
          <a:p>
            <a:pPr marL="914400" lvl="0" indent="-381000" algn="l" rtl="0">
              <a:spcBef>
                <a:spcPts val="0"/>
              </a:spcBef>
              <a:spcAft>
                <a:spcPts val="0"/>
              </a:spcAft>
              <a:buSzPts val="2400"/>
              <a:buFont typeface="Book Antiqua"/>
              <a:buChar char="●"/>
            </a:pPr>
            <a:r>
              <a:rPr lang="el" dirty="0">
                <a:latin typeface="Book Antiqua"/>
                <a:ea typeface="Book Antiqua"/>
                <a:cs typeface="Book Antiqua"/>
                <a:sym typeface="Book Antiqua"/>
              </a:rPr>
              <a:t>επεκτασιμότητα</a:t>
            </a:r>
            <a:endParaRPr dirty="0">
              <a:latin typeface="Book Antiqua"/>
              <a:ea typeface="Book Antiqua"/>
              <a:cs typeface="Book Antiqua"/>
              <a:sym typeface="Book Antiqua"/>
            </a:endParaRPr>
          </a:p>
          <a:p>
            <a:pPr marL="914400" lvl="0" indent="-381000" algn="l" rtl="0">
              <a:spcBef>
                <a:spcPts val="0"/>
              </a:spcBef>
              <a:spcAft>
                <a:spcPts val="0"/>
              </a:spcAft>
              <a:buSzPts val="2400"/>
              <a:buFont typeface="Book Antiqua"/>
              <a:buChar char="●"/>
            </a:pPr>
            <a:r>
              <a:rPr lang="el" dirty="0">
                <a:latin typeface="Book Antiqua"/>
                <a:ea typeface="Book Antiqua"/>
                <a:cs typeface="Book Antiqua"/>
                <a:sym typeface="Book Antiqua"/>
              </a:rPr>
              <a:t>Παροχή εξήγησης γιατί το σημείο δεδομένων είναι ανωμαλία (βαθμολόγηση ανωμαλίας)</a:t>
            </a:r>
            <a:endParaRPr dirty="0">
              <a:latin typeface="Book Antiqua"/>
              <a:ea typeface="Book Antiqua"/>
              <a:cs typeface="Book Antiqua"/>
              <a:sym typeface="Book Antiqua"/>
            </a:endParaRPr>
          </a:p>
          <a:p>
            <a:pPr marL="0" lvl="0" indent="0" algn="l" rtl="0">
              <a:spcBef>
                <a:spcPts val="0"/>
              </a:spcBef>
              <a:spcAft>
                <a:spcPts val="0"/>
              </a:spcAft>
              <a:buNone/>
            </a:pPr>
            <a:r>
              <a:rPr lang="el" sz="2900" dirty="0">
                <a:latin typeface="Book Antiqua"/>
                <a:ea typeface="Book Antiqua"/>
                <a:cs typeface="Book Antiqua"/>
                <a:sym typeface="Book Antiqua"/>
              </a:rPr>
              <a:t>Μειονεκτήματα:</a:t>
            </a:r>
            <a:endParaRPr sz="2900" dirty="0">
              <a:latin typeface="Book Antiqua"/>
              <a:ea typeface="Book Antiqua"/>
              <a:cs typeface="Book Antiqua"/>
              <a:sym typeface="Book Antiqua"/>
            </a:endParaRPr>
          </a:p>
          <a:p>
            <a:pPr marL="914400" lvl="0" indent="-381000" algn="l" rtl="0">
              <a:spcBef>
                <a:spcPts val="0"/>
              </a:spcBef>
              <a:spcAft>
                <a:spcPts val="0"/>
              </a:spcAft>
              <a:buSzPts val="2400"/>
              <a:buFont typeface="Book Antiqua"/>
              <a:buChar char="●"/>
            </a:pPr>
            <a:r>
              <a:rPr lang="el" dirty="0">
                <a:latin typeface="Book Antiqua"/>
                <a:ea typeface="Book Antiqua"/>
                <a:cs typeface="Book Antiqua"/>
                <a:sym typeface="Book Antiqua"/>
              </a:rPr>
              <a:t>ευαίσθητο σε υπερπαραμέτρους</a:t>
            </a:r>
            <a:endParaRPr dirty="0">
              <a:latin typeface="Book Antiqua"/>
              <a:ea typeface="Book Antiqua"/>
              <a:cs typeface="Book Antiqua"/>
              <a:sym typeface="Book Antiqua"/>
            </a:endParaRPr>
          </a:p>
          <a:p>
            <a:pPr marL="914400" lvl="0" indent="-381000" algn="l" rtl="0">
              <a:spcBef>
                <a:spcPts val="0"/>
              </a:spcBef>
              <a:spcAft>
                <a:spcPts val="0"/>
              </a:spcAft>
              <a:buSzPts val="2400"/>
              <a:buFont typeface="Book Antiqua"/>
              <a:buChar char="●"/>
            </a:pPr>
            <a:r>
              <a:rPr lang="el" dirty="0">
                <a:latin typeface="Book Antiqua"/>
                <a:ea typeface="Book Antiqua"/>
                <a:cs typeface="Book Antiqua"/>
                <a:sym typeface="Book Antiqua"/>
              </a:rPr>
              <a:t>ευαίσθητο σε πυκνά δεδομένα</a:t>
            </a:r>
            <a:endParaRPr dirty="0">
              <a:latin typeface="Book Antiqua"/>
              <a:ea typeface="Book Antiqua"/>
              <a:cs typeface="Book Antiqua"/>
              <a:sym typeface="Book Antiqua"/>
            </a:endParaRPr>
          </a:p>
          <a:p>
            <a:pPr marL="914400" lvl="0" indent="-381000" algn="l" rtl="0">
              <a:spcBef>
                <a:spcPts val="0"/>
              </a:spcBef>
              <a:spcAft>
                <a:spcPts val="0"/>
              </a:spcAft>
              <a:buSzPts val="2400"/>
              <a:buFont typeface="Book Antiqua"/>
              <a:buChar char="●"/>
            </a:pPr>
            <a:r>
              <a:rPr lang="el" dirty="0">
                <a:latin typeface="Book Antiqua"/>
                <a:ea typeface="Book Antiqua"/>
                <a:cs typeface="Book Antiqua"/>
                <a:sym typeface="Book Antiqua"/>
              </a:rPr>
              <a:t>ευαίσθητο σε μη ισορροπημένο σύνολο δεδομένων (η μόλυνση παραμέτρων πρέπει να ρυθμιστεί για να βοηθήσει το δάσος απομόνωσης να κατανοήσει πόσες ανωμαλίες να αναμένει)</a:t>
            </a:r>
            <a:endParaRPr dirty="0">
              <a:latin typeface="Book Antiqua"/>
              <a:ea typeface="Book Antiqua"/>
              <a:cs typeface="Book Antiqua"/>
              <a:sym typeface="Book Antiqua"/>
            </a:endParaRPr>
          </a:p>
          <a:p>
            <a:pPr marL="0" lvl="0" indent="0" algn="l" rtl="0">
              <a:spcBef>
                <a:spcPts val="0"/>
              </a:spcBef>
              <a:spcAft>
                <a:spcPts val="0"/>
              </a:spcAft>
              <a:buNone/>
            </a:pPr>
            <a:endParaRPr dirty="0"/>
          </a:p>
        </p:txBody>
      </p:sp>
      <p:sp>
        <p:nvSpPr>
          <p:cNvPr id="212" name="Google Shape;212;g2c327dfe03e_0_7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Clr>
                <a:srgbClr val="000000"/>
              </a:buClr>
              <a:buSzPts val="1300"/>
              <a:buFont typeface="Arial"/>
              <a:buNone/>
            </a:pPr>
            <a:fld id="{00000000-1234-1234-1234-123412341234}" type="slidenum">
              <a:rPr lang="en-US"/>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g2c327dfe03e_0_53"/>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Clr>
                <a:schemeClr val="dk1"/>
              </a:buClr>
              <a:buSzPct val="29729"/>
              <a:buFont typeface="Arial"/>
              <a:buNone/>
            </a:pPr>
            <a:r>
              <a:rPr lang="el" dirty="0">
                <a:latin typeface="Book Antiqua"/>
                <a:ea typeface="Book Antiqua"/>
                <a:cs typeface="Book Antiqua"/>
                <a:sym typeface="Book Antiqua"/>
              </a:rPr>
              <a:t>Ανίχνευση ανωμαλιών με δάσος απομόνωσης</a:t>
            </a:r>
            <a:endParaRPr dirty="0">
              <a:latin typeface="Book Antiqua"/>
              <a:ea typeface="Book Antiqua"/>
              <a:cs typeface="Book Antiqua"/>
              <a:sym typeface="Book Antiqua"/>
            </a:endParaRPr>
          </a:p>
          <a:p>
            <a:pPr marL="0" lvl="0" indent="0" algn="l" rtl="0">
              <a:spcBef>
                <a:spcPts val="0"/>
              </a:spcBef>
              <a:spcAft>
                <a:spcPts val="0"/>
              </a:spcAft>
              <a:buClr>
                <a:schemeClr val="dk1"/>
              </a:buClr>
              <a:buSzPct val="29729"/>
              <a:buFont typeface="Arial"/>
              <a:buNone/>
            </a:pPr>
            <a:endParaRPr dirty="0"/>
          </a:p>
          <a:p>
            <a:pPr marL="0" lvl="0" indent="0" algn="l" rtl="0">
              <a:spcBef>
                <a:spcPts val="0"/>
              </a:spcBef>
              <a:spcAft>
                <a:spcPts val="0"/>
              </a:spcAft>
              <a:buNone/>
            </a:pPr>
            <a:endParaRPr dirty="0"/>
          </a:p>
        </p:txBody>
      </p:sp>
      <p:sp>
        <p:nvSpPr>
          <p:cNvPr id="219" name="Google Shape;219;g2c327dfe03e_0_53"/>
          <p:cNvSpPr txBox="1">
            <a:spLocks noGrp="1"/>
          </p:cNvSpPr>
          <p:nvPr>
            <p:ph type="body" idx="1"/>
          </p:nvPr>
        </p:nvSpPr>
        <p:spPr>
          <a:xfrm>
            <a:off x="415600" y="1536633"/>
            <a:ext cx="11360700" cy="4555200"/>
          </a:xfrm>
          <a:prstGeom prst="rect">
            <a:avLst/>
          </a:prstGeom>
        </p:spPr>
        <p:txBody>
          <a:bodyPr spcFirstLastPara="1" wrap="square" lIns="121900" tIns="121900" rIns="121900" bIns="121900" anchor="t" anchorCtr="0">
            <a:normAutofit lnSpcReduction="20000"/>
          </a:bodyPr>
          <a:lstStyle/>
          <a:p>
            <a:pPr marL="0" lvl="0" indent="0" algn="l" rtl="0">
              <a:spcBef>
                <a:spcPts val="0"/>
              </a:spcBef>
              <a:spcAft>
                <a:spcPts val="0"/>
              </a:spcAft>
              <a:buNone/>
            </a:pPr>
            <a:r>
              <a:rPr lang="el" sz="2800" dirty="0">
                <a:latin typeface="Book Antiqua"/>
                <a:ea typeface="Book Antiqua"/>
                <a:cs typeface="Book Antiqua"/>
                <a:sym typeface="Book Antiqua"/>
              </a:rPr>
              <a:t>Παράδειγμα υλοποίησης του Isolation Forest στην Python</a:t>
            </a:r>
            <a:endParaRPr sz="2800" dirty="0">
              <a:latin typeface="Book Antiqua"/>
              <a:ea typeface="Book Antiqua"/>
              <a:cs typeface="Book Antiqua"/>
              <a:sym typeface="Book Antiqua"/>
            </a:endParaRPr>
          </a:p>
          <a:p>
            <a:pPr marL="457200" lvl="0" indent="0" algn="l" rtl="0">
              <a:spcBef>
                <a:spcPts val="0"/>
              </a:spcBef>
              <a:spcAft>
                <a:spcPts val="0"/>
              </a:spcAft>
              <a:buNone/>
            </a:pPr>
            <a:r>
              <a:rPr lang="el" u="sng" dirty="0">
                <a:solidFill>
                  <a:schemeClr val="hlink"/>
                </a:solidFill>
                <a:latin typeface="Book Antiqua"/>
                <a:ea typeface="Book Antiqua"/>
                <a:cs typeface="Book Antiqua"/>
                <a:sym typeface="Book Antiqua"/>
                <a:hlinkClick r:id="rId3"/>
              </a:rPr>
              <a:t>https://colab.research.google.com/drive/1vvMNB08VhdqAMrwIcnt-TgSodfK4YpGa?usp=sharing</a:t>
            </a:r>
            <a:endParaRPr dirty="0">
              <a:latin typeface="Book Antiqua"/>
              <a:ea typeface="Book Antiqua"/>
              <a:cs typeface="Book Antiqua"/>
              <a:sym typeface="Book Antiqua"/>
            </a:endParaRPr>
          </a:p>
          <a:p>
            <a:pPr marL="0" lvl="0" indent="0" algn="l" rtl="0">
              <a:spcBef>
                <a:spcPts val="0"/>
              </a:spcBef>
              <a:spcAft>
                <a:spcPts val="0"/>
              </a:spcAft>
              <a:buNone/>
            </a:pPr>
            <a:endParaRPr dirty="0">
              <a:latin typeface="Book Antiqua"/>
              <a:ea typeface="Book Antiqua"/>
              <a:cs typeface="Book Antiqua"/>
              <a:sym typeface="Book Antiqua"/>
            </a:endParaRPr>
          </a:p>
          <a:p>
            <a:pPr marL="0" lvl="0" indent="0" algn="l" rtl="0">
              <a:spcBef>
                <a:spcPts val="0"/>
              </a:spcBef>
              <a:spcAft>
                <a:spcPts val="0"/>
              </a:spcAft>
              <a:buNone/>
            </a:pPr>
            <a:r>
              <a:rPr lang="el" sz="2800" dirty="0">
                <a:latin typeface="Book Antiqua"/>
                <a:ea typeface="Book Antiqua"/>
                <a:cs typeface="Book Antiqua"/>
                <a:sym typeface="Book Antiqua"/>
              </a:rPr>
              <a:t>Σύνολο δεδομένων: </a:t>
            </a:r>
            <a:endParaRPr sz="2800" dirty="0">
              <a:latin typeface="Book Antiqua"/>
              <a:ea typeface="Book Antiqua"/>
              <a:cs typeface="Book Antiqua"/>
              <a:sym typeface="Book Antiqua"/>
            </a:endParaRPr>
          </a:p>
          <a:p>
            <a:pPr marL="457200" lvl="0" indent="0" algn="l" rtl="0">
              <a:spcBef>
                <a:spcPts val="0"/>
              </a:spcBef>
              <a:spcAft>
                <a:spcPts val="0"/>
              </a:spcAft>
              <a:buNone/>
            </a:pPr>
            <a:r>
              <a:rPr lang="el" dirty="0">
                <a:latin typeface="Book Antiqua"/>
                <a:ea typeface="Book Antiqua"/>
                <a:cs typeface="Book Antiqua"/>
                <a:sym typeface="Book Antiqua"/>
              </a:rPr>
              <a:t>Σύνολο δεδομένων KDDCUP 1999, το οποίο περιέχει έναν εκτεταμένο όγκο δεδομένων που αντιπροσωπεύουν ένα ευρύ φάσμα επιθέσεων εισβολής. </a:t>
            </a:r>
            <a:endParaRPr dirty="0">
              <a:latin typeface="Book Antiqua"/>
              <a:ea typeface="Book Antiqua"/>
              <a:cs typeface="Book Antiqua"/>
              <a:sym typeface="Book Antiqua"/>
            </a:endParaRPr>
          </a:p>
          <a:p>
            <a:pPr marL="457200" lvl="0" indent="0" algn="l" rtl="0">
              <a:spcBef>
                <a:spcPts val="0"/>
              </a:spcBef>
              <a:spcAft>
                <a:spcPts val="0"/>
              </a:spcAft>
              <a:buNone/>
            </a:pPr>
            <a:r>
              <a:rPr lang="el" u="sng" dirty="0">
                <a:solidFill>
                  <a:schemeClr val="hlink"/>
                </a:solidFill>
                <a:latin typeface="Book Antiqua"/>
                <a:ea typeface="Book Antiqua"/>
                <a:cs typeface="Book Antiqua"/>
                <a:sym typeface="Book Antiqua"/>
                <a:hlinkClick r:id="rId4"/>
              </a:rPr>
              <a:t>https://kdd.ics.uci.edu/databases/kddcup99/kddcup99.html</a:t>
            </a:r>
            <a:endParaRPr dirty="0">
              <a:latin typeface="Book Antiqua"/>
              <a:ea typeface="Book Antiqua"/>
              <a:cs typeface="Book Antiqua"/>
              <a:sym typeface="Book Antiqua"/>
            </a:endParaRPr>
          </a:p>
          <a:p>
            <a:pPr marL="457200" lvl="0" indent="0" algn="l" rtl="0">
              <a:spcBef>
                <a:spcPts val="0"/>
              </a:spcBef>
              <a:spcAft>
                <a:spcPts val="0"/>
              </a:spcAft>
              <a:buNone/>
            </a:pPr>
            <a:endParaRPr dirty="0">
              <a:latin typeface="Book Antiqua"/>
              <a:ea typeface="Book Antiqua"/>
              <a:cs typeface="Book Antiqua"/>
              <a:sym typeface="Book Antiqua"/>
            </a:endParaRPr>
          </a:p>
          <a:p>
            <a:pPr marL="457200" lvl="0" indent="0" algn="l" rtl="0">
              <a:spcBef>
                <a:spcPts val="0"/>
              </a:spcBef>
              <a:spcAft>
                <a:spcPts val="0"/>
              </a:spcAft>
              <a:buClr>
                <a:schemeClr val="dk1"/>
              </a:buClr>
              <a:buSzPts val="1100"/>
              <a:buFont typeface="Arial"/>
              <a:buNone/>
            </a:pPr>
            <a:r>
              <a:rPr lang="el" dirty="0">
                <a:latin typeface="Book Antiqua"/>
                <a:ea typeface="Book Antiqua"/>
                <a:cs typeface="Book Antiqua"/>
                <a:sym typeface="Book Antiqua"/>
              </a:rPr>
              <a:t>Θα περιορίσουμε το πεδίο εφαρμογής μόνο σε δεδομένα που σχετίζονται με επιθέσεις HTTP</a:t>
            </a:r>
            <a:endParaRPr dirty="0">
              <a:latin typeface="Book Antiqua"/>
              <a:ea typeface="Book Antiqua"/>
              <a:cs typeface="Book Antiqua"/>
              <a:sym typeface="Book Antiqua"/>
            </a:endParaRPr>
          </a:p>
          <a:p>
            <a:pPr marL="0" lvl="0" indent="0" algn="l" rtl="0">
              <a:spcBef>
                <a:spcPts val="0"/>
              </a:spcBef>
              <a:spcAft>
                <a:spcPts val="0"/>
              </a:spcAft>
              <a:buNone/>
            </a:pPr>
            <a:endParaRPr dirty="0"/>
          </a:p>
        </p:txBody>
      </p:sp>
      <p:sp>
        <p:nvSpPr>
          <p:cNvPr id="220" name="Google Shape;220;g2c327dfe03e_0_5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Clr>
                <a:srgbClr val="000000"/>
              </a:buClr>
              <a:buSzPts val="1300"/>
              <a:buFont typeface="Arial"/>
              <a:buNone/>
            </a:pPr>
            <a:fld id="{00000000-1234-1234-1234-123412341234}" type="slidenum">
              <a:rPr lang="en-US"/>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g2c2c1fab3b8_0_111"/>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None/>
            </a:pPr>
            <a:r>
              <a:rPr lang="el">
                <a:latin typeface="Book Antiqua"/>
                <a:ea typeface="Book Antiqua"/>
                <a:cs typeface="Book Antiqua"/>
                <a:sym typeface="Book Antiqua"/>
              </a:rPr>
              <a:t>Ανίχνευση ανωμαλιών με OC-SVM</a:t>
            </a:r>
            <a:endParaRPr>
              <a:latin typeface="Book Antiqua"/>
              <a:ea typeface="Book Antiqua"/>
              <a:cs typeface="Book Antiqua"/>
              <a:sym typeface="Book Antiqua"/>
            </a:endParaRPr>
          </a:p>
        </p:txBody>
      </p:sp>
      <p:sp>
        <p:nvSpPr>
          <p:cNvPr id="227" name="Google Shape;227;g2c2c1fab3b8_0_111"/>
          <p:cNvSpPr txBox="1">
            <a:spLocks noGrp="1"/>
          </p:cNvSpPr>
          <p:nvPr>
            <p:ph type="body" idx="1"/>
          </p:nvPr>
        </p:nvSpPr>
        <p:spPr>
          <a:xfrm>
            <a:off x="415600" y="1536633"/>
            <a:ext cx="11360700" cy="4555200"/>
          </a:xfrm>
          <a:prstGeom prst="rect">
            <a:avLst/>
          </a:prstGeom>
        </p:spPr>
        <p:txBody>
          <a:bodyPr spcFirstLastPara="1" wrap="square" lIns="121900" tIns="121900" rIns="121900" bIns="121900" anchor="t" anchorCtr="0">
            <a:normAutofit lnSpcReduction="20000"/>
          </a:bodyPr>
          <a:lstStyle/>
          <a:p>
            <a:pPr marL="0" lvl="0" indent="0" algn="l" rtl="0">
              <a:spcBef>
                <a:spcPts val="0"/>
              </a:spcBef>
              <a:spcAft>
                <a:spcPts val="0"/>
              </a:spcAft>
              <a:buNone/>
            </a:pPr>
            <a:r>
              <a:rPr lang="el" dirty="0">
                <a:latin typeface="Book Antiqua"/>
                <a:ea typeface="Book Antiqua"/>
                <a:cs typeface="Book Antiqua"/>
                <a:sym typeface="Book Antiqua"/>
              </a:rPr>
              <a:t>Το One Class Support Vector Machine (OC-SVM) είναι ένα τροποποιημένο μοντέλο μηχανής διανυσμάτων υποστήριξης που είναι κατάλληλο για ανίχνευση καινοτομίας</a:t>
            </a:r>
            <a:endParaRPr dirty="0">
              <a:latin typeface="Book Antiqua"/>
              <a:ea typeface="Book Antiqua"/>
              <a:cs typeface="Book Antiqua"/>
              <a:sym typeface="Book Antiqua"/>
            </a:endParaRPr>
          </a:p>
          <a:p>
            <a:pPr marL="0" lvl="0" indent="0" algn="l" rtl="0">
              <a:spcBef>
                <a:spcPts val="1000"/>
              </a:spcBef>
              <a:spcAft>
                <a:spcPts val="0"/>
              </a:spcAft>
              <a:buNone/>
            </a:pPr>
            <a:r>
              <a:rPr lang="el" dirty="0">
                <a:latin typeface="Book Antiqua"/>
                <a:ea typeface="Book Antiqua"/>
                <a:cs typeface="Book Antiqua"/>
                <a:sym typeface="Book Antiqua"/>
              </a:rPr>
              <a:t>Είναι ένα παράδειγμα μη εποπτευόμενου και ημι-εποπτευόμενου αλγορίθμου ανίχνευσης ανωμαλιών</a:t>
            </a:r>
            <a:endParaRPr dirty="0">
              <a:latin typeface="Book Antiqua"/>
              <a:ea typeface="Book Antiqua"/>
              <a:cs typeface="Book Antiqua"/>
              <a:sym typeface="Book Antiqua"/>
            </a:endParaRPr>
          </a:p>
          <a:p>
            <a:pPr marL="0" lvl="0" indent="0" algn="l" rtl="0">
              <a:spcBef>
                <a:spcPts val="1000"/>
              </a:spcBef>
              <a:spcAft>
                <a:spcPts val="0"/>
              </a:spcAft>
              <a:buNone/>
            </a:pPr>
            <a:r>
              <a:rPr lang="el" dirty="0">
                <a:latin typeface="Book Antiqua"/>
                <a:ea typeface="Book Antiqua"/>
                <a:cs typeface="Book Antiqua"/>
                <a:sym typeface="Book Antiqua"/>
              </a:rPr>
              <a:t>Η ιδέα είναι ότι το μοντέλο εκπαιδεύεται σε κανονικά δεδομένα και χρησιμοποιείται για την ανίχνευση ανωμαλιών όταν παρουσιάζονται νέα δεδομένα σε αυτό.</a:t>
            </a:r>
            <a:endParaRPr dirty="0">
              <a:latin typeface="Book Antiqua"/>
              <a:ea typeface="Book Antiqua"/>
              <a:cs typeface="Book Antiqua"/>
              <a:sym typeface="Book Antiqua"/>
            </a:endParaRPr>
          </a:p>
          <a:p>
            <a:pPr marL="0" lvl="0" indent="0" algn="l" rtl="0">
              <a:spcBef>
                <a:spcPts val="1000"/>
              </a:spcBef>
              <a:spcAft>
                <a:spcPts val="0"/>
              </a:spcAft>
              <a:buClr>
                <a:schemeClr val="dk1"/>
              </a:buClr>
              <a:buSzPts val="1100"/>
              <a:buFont typeface="Arial"/>
              <a:buNone/>
            </a:pPr>
            <a:r>
              <a:rPr lang="el" dirty="0">
                <a:latin typeface="Book Antiqua"/>
                <a:ea typeface="Book Antiqua"/>
                <a:cs typeface="Book Antiqua"/>
                <a:sym typeface="Book Antiqua"/>
              </a:rPr>
              <a:t>Βασίζεται στην ιδέα της εύρεσης ενός υπερεπιπέδου (ή υπερσφαίρας σε υψηλότερες διαστάσεις) που διαχωρίζει τα κανονικά σημεία δεδομένων από τις ακραίες τιμές στο χώρο χαρακτηριστικών.</a:t>
            </a:r>
            <a:endParaRPr dirty="0">
              <a:latin typeface="Book Antiqua"/>
              <a:ea typeface="Book Antiqua"/>
              <a:cs typeface="Book Antiqua"/>
              <a:sym typeface="Book Antiqua"/>
            </a:endParaRPr>
          </a:p>
          <a:p>
            <a:pPr marL="0" lvl="0" indent="0" algn="l" rtl="0">
              <a:spcBef>
                <a:spcPts val="1000"/>
              </a:spcBef>
              <a:spcAft>
                <a:spcPts val="1000"/>
              </a:spcAft>
              <a:buNone/>
            </a:pPr>
            <a:endParaRPr dirty="0">
              <a:latin typeface="Book Antiqua"/>
              <a:ea typeface="Book Antiqua"/>
              <a:cs typeface="Book Antiqua"/>
              <a:sym typeface="Book Antiqua"/>
            </a:endParaRPr>
          </a:p>
        </p:txBody>
      </p:sp>
      <p:sp>
        <p:nvSpPr>
          <p:cNvPr id="228" name="Google Shape;228;g2c2c1fab3b8_0_11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Clr>
                <a:srgbClr val="000000"/>
              </a:buClr>
              <a:buSzPts val="1300"/>
              <a:buFont typeface="Arial"/>
              <a:buNone/>
            </a:pPr>
            <a:fld id="{00000000-1234-1234-1234-123412341234}" type="slidenum">
              <a:rPr lang="en-US"/>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g2c327dfe03e_0_67"/>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Clr>
                <a:schemeClr val="dk1"/>
              </a:buClr>
              <a:buSzPct val="29729"/>
              <a:buFont typeface="Arial"/>
              <a:buNone/>
            </a:pPr>
            <a:r>
              <a:rPr lang="el">
                <a:latin typeface="Book Antiqua"/>
                <a:ea typeface="Book Antiqua"/>
                <a:cs typeface="Book Antiqua"/>
                <a:sym typeface="Book Antiqua"/>
              </a:rPr>
              <a:t>Ανίχνευση ανωμαλιών με OC-SVM</a:t>
            </a:r>
            <a:endParaRPr>
              <a:latin typeface="Book Antiqua"/>
              <a:ea typeface="Book Antiqua"/>
              <a:cs typeface="Book Antiqua"/>
              <a:sym typeface="Book Antiqua"/>
            </a:endParaRPr>
          </a:p>
          <a:p>
            <a:pPr marL="0" lvl="0" indent="0" algn="l" rtl="0">
              <a:spcBef>
                <a:spcPts val="0"/>
              </a:spcBef>
              <a:spcAft>
                <a:spcPts val="0"/>
              </a:spcAft>
              <a:buNone/>
            </a:pPr>
            <a:endParaRPr/>
          </a:p>
        </p:txBody>
      </p:sp>
      <p:sp>
        <p:nvSpPr>
          <p:cNvPr id="235" name="Google Shape;235;g2c327dfe03e_0_67"/>
          <p:cNvSpPr txBox="1">
            <a:spLocks noGrp="1"/>
          </p:cNvSpPr>
          <p:nvPr>
            <p:ph type="body" idx="1"/>
          </p:nvPr>
        </p:nvSpPr>
        <p:spPr>
          <a:xfrm>
            <a:off x="415600" y="1536625"/>
            <a:ext cx="7070700" cy="4555200"/>
          </a:xfrm>
          <a:prstGeom prst="rect">
            <a:avLst/>
          </a:prstGeom>
        </p:spPr>
        <p:txBody>
          <a:bodyPr spcFirstLastPara="1" wrap="square" lIns="121900" tIns="121900" rIns="121900" bIns="121900" anchor="t" anchorCtr="0">
            <a:normAutofit/>
          </a:bodyPr>
          <a:lstStyle/>
          <a:p>
            <a:pPr marL="0" lvl="0" indent="0" algn="l" rtl="0">
              <a:spcBef>
                <a:spcPts val="0"/>
              </a:spcBef>
              <a:spcAft>
                <a:spcPts val="0"/>
              </a:spcAft>
              <a:buNone/>
            </a:pPr>
            <a:r>
              <a:rPr lang="el" sz="2100" dirty="0">
                <a:latin typeface="Book Antiqua"/>
                <a:ea typeface="Book Antiqua"/>
                <a:cs typeface="Book Antiqua"/>
                <a:sym typeface="Book Antiqua"/>
              </a:rPr>
              <a:t>Το SVM μιας κατηγορίας είναι μια παραλλαγή του SVM</a:t>
            </a:r>
            <a:endParaRPr sz="2100" dirty="0">
              <a:latin typeface="Book Antiqua"/>
              <a:ea typeface="Book Antiqua"/>
              <a:cs typeface="Book Antiqua"/>
              <a:sym typeface="Book Antiqua"/>
            </a:endParaRPr>
          </a:p>
          <a:p>
            <a:pPr marL="0" lvl="0" indent="0" algn="l" rtl="0">
              <a:spcBef>
                <a:spcPts val="1000"/>
              </a:spcBef>
              <a:spcAft>
                <a:spcPts val="0"/>
              </a:spcAft>
              <a:buNone/>
            </a:pPr>
            <a:r>
              <a:rPr lang="el" sz="2100" dirty="0">
                <a:latin typeface="Book Antiqua"/>
                <a:ea typeface="Book Antiqua"/>
                <a:cs typeface="Book Antiqua"/>
                <a:sym typeface="Book Antiqua"/>
              </a:rPr>
              <a:t>Το SVM για ταξινόμηση βρίσκει ένα υπερεπίπεδο μέγιστου περιθωρίου που διαχωρίζει τα θετικά παραδείγματα από τα αρνητικά. </a:t>
            </a:r>
            <a:endParaRPr sz="2100" dirty="0">
              <a:latin typeface="Book Antiqua"/>
              <a:ea typeface="Book Antiqua"/>
              <a:cs typeface="Book Antiqua"/>
              <a:sym typeface="Book Antiqua"/>
            </a:endParaRPr>
          </a:p>
          <a:p>
            <a:pPr marL="0" lvl="0" indent="0" algn="l" rtl="0">
              <a:spcBef>
                <a:spcPts val="1000"/>
              </a:spcBef>
              <a:spcAft>
                <a:spcPts val="0"/>
              </a:spcAft>
              <a:buNone/>
            </a:pPr>
            <a:r>
              <a:rPr lang="el" sz="2100" dirty="0">
                <a:latin typeface="Book Antiqua"/>
                <a:ea typeface="Book Antiqua"/>
                <a:cs typeface="Book Antiqua"/>
                <a:sym typeface="Book Antiqua"/>
              </a:rPr>
              <a:t>Το SVM μιας κατηγορίας βρίσκει ένα υπερεπίπεδο που διαχωρίζει το δεδομένο σύνολο δεδομένων από την **προέλευση** έτσι ώστε το υπερεπίπεδο να είναι όσο το δυνατόν πιο κοντά στα σημεία δεδομένων.</a:t>
            </a:r>
            <a:endParaRPr sz="2100" dirty="0">
              <a:latin typeface="Book Antiqua"/>
              <a:ea typeface="Book Antiqua"/>
              <a:cs typeface="Book Antiqua"/>
              <a:sym typeface="Book Antiqua"/>
            </a:endParaRPr>
          </a:p>
          <a:p>
            <a:pPr marL="0" lvl="0" indent="0" algn="l" rtl="0">
              <a:spcBef>
                <a:spcPts val="1000"/>
              </a:spcBef>
              <a:spcAft>
                <a:spcPts val="1000"/>
              </a:spcAft>
              <a:buNone/>
            </a:pPr>
            <a:r>
              <a:rPr lang="el" sz="2100" dirty="0">
                <a:latin typeface="Book Antiqua"/>
                <a:ea typeface="Book Antiqua"/>
                <a:cs typeface="Book Antiqua"/>
                <a:sym typeface="Book Antiqua"/>
              </a:rPr>
              <a:t>Συνήθως ο πυρήνας RBF χρησιμοποιείται για να χωρέσει ένα μη γραμμικό όριο γύρω από την πυκνή περιοχή του συνόλου δεδομένων που χωρίζει τα υπόλοιπα σημεία ως ακραίες τιμές</a:t>
            </a:r>
            <a:endParaRPr dirty="0">
              <a:latin typeface="Book Antiqua"/>
              <a:ea typeface="Book Antiqua"/>
              <a:cs typeface="Book Antiqua"/>
              <a:sym typeface="Book Antiqua"/>
            </a:endParaRPr>
          </a:p>
        </p:txBody>
      </p:sp>
      <p:sp>
        <p:nvSpPr>
          <p:cNvPr id="236" name="Google Shape;236;g2c327dfe03e_0_6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Clr>
                <a:srgbClr val="000000"/>
              </a:buClr>
              <a:buSzPts val="1300"/>
              <a:buFont typeface="Arial"/>
              <a:buNone/>
            </a:pPr>
            <a:fld id="{00000000-1234-1234-1234-123412341234}" type="slidenum">
              <a:rPr lang="en-US"/>
              <a:t>19</a:t>
            </a:fld>
            <a:endParaRPr/>
          </a:p>
        </p:txBody>
      </p:sp>
      <p:pic>
        <p:nvPicPr>
          <p:cNvPr id="237" name="Google Shape;237;g2c327dfe03e_0_67"/>
          <p:cNvPicPr preferRelativeResize="0"/>
          <p:nvPr/>
        </p:nvPicPr>
        <p:blipFill>
          <a:blip r:embed="rId3">
            <a:alphaModFix/>
          </a:blip>
          <a:stretch>
            <a:fillRect/>
          </a:stretch>
        </p:blipFill>
        <p:spPr>
          <a:xfrm>
            <a:off x="7719200" y="55950"/>
            <a:ext cx="4285700" cy="2857125"/>
          </a:xfrm>
          <a:prstGeom prst="rect">
            <a:avLst/>
          </a:prstGeom>
          <a:noFill/>
          <a:ln>
            <a:noFill/>
          </a:ln>
        </p:spPr>
      </p:pic>
      <p:pic>
        <p:nvPicPr>
          <p:cNvPr id="238" name="Google Shape;238;g2c327dfe03e_0_67"/>
          <p:cNvPicPr preferRelativeResize="0"/>
          <p:nvPr/>
        </p:nvPicPr>
        <p:blipFill>
          <a:blip r:embed="rId4">
            <a:alphaModFix/>
          </a:blip>
          <a:stretch>
            <a:fillRect/>
          </a:stretch>
        </p:blipFill>
        <p:spPr>
          <a:xfrm>
            <a:off x="8120200" y="3024700"/>
            <a:ext cx="4071800" cy="3310151"/>
          </a:xfrm>
          <a:prstGeom prst="rect">
            <a:avLst/>
          </a:prstGeom>
          <a:noFill/>
          <a:ln>
            <a:noFill/>
          </a:ln>
        </p:spPr>
      </p:pic>
      <p:sp>
        <p:nvSpPr>
          <p:cNvPr id="239" name="Google Shape;239;g2c327dfe03e_0_67"/>
          <p:cNvSpPr txBox="1"/>
          <p:nvPr/>
        </p:nvSpPr>
        <p:spPr>
          <a:xfrm>
            <a:off x="8934300" y="6215525"/>
            <a:ext cx="2583000" cy="450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l" sz="2000">
                <a:solidFill>
                  <a:schemeClr val="dk2"/>
                </a:solidFill>
                <a:latin typeface="Book Antiqua"/>
                <a:ea typeface="Book Antiqua"/>
                <a:cs typeface="Book Antiqua"/>
                <a:sym typeface="Book Antiqua"/>
              </a:rPr>
              <a:t>OC-SVM</a:t>
            </a:r>
            <a:endParaRPr sz="2000">
              <a:solidFill>
                <a:schemeClr val="dk2"/>
              </a:solidFill>
              <a:latin typeface="Book Antiqua"/>
              <a:ea typeface="Book Antiqua"/>
              <a:cs typeface="Book Antiqua"/>
              <a:sym typeface="Book Antiqua"/>
            </a:endParaRPr>
          </a:p>
        </p:txBody>
      </p:sp>
      <p:sp>
        <p:nvSpPr>
          <p:cNvPr id="240" name="Google Shape;240;g2c327dfe03e_0_67"/>
          <p:cNvSpPr txBox="1"/>
          <p:nvPr/>
        </p:nvSpPr>
        <p:spPr>
          <a:xfrm>
            <a:off x="8705700" y="2574100"/>
            <a:ext cx="2583000" cy="450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l" sz="2000">
                <a:solidFill>
                  <a:schemeClr val="dk2"/>
                </a:solidFill>
                <a:latin typeface="Book Antiqua"/>
                <a:ea typeface="Book Antiqua"/>
                <a:cs typeface="Book Antiqua"/>
                <a:sym typeface="Book Antiqua"/>
              </a:rPr>
              <a:t>SVM</a:t>
            </a:r>
            <a:endParaRPr sz="2000">
              <a:solidFill>
                <a:schemeClr val="dk2"/>
              </a:solidFill>
              <a:latin typeface="Book Antiqua"/>
              <a:ea typeface="Book Antiqua"/>
              <a:cs typeface="Book Antiqua"/>
              <a:sym typeface="Book Antiqu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g2c74e8a64ff_0_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Clr>
                <a:srgbClr val="000000"/>
              </a:buClr>
              <a:buSzPts val="1300"/>
              <a:buFont typeface="Arial"/>
              <a:buNone/>
            </a:pPr>
            <a:fld id="{00000000-1234-1234-1234-123412341234}" type="slidenum">
              <a:rPr lang="en-US"/>
              <a:t>2</a:t>
            </a:fld>
            <a:endParaRPr/>
          </a:p>
        </p:txBody>
      </p:sp>
      <p:pic>
        <p:nvPicPr>
          <p:cNvPr id="94" name="Google Shape;94;g2c74e8a64ff_0_2"/>
          <p:cNvPicPr preferRelativeResize="0"/>
          <p:nvPr/>
        </p:nvPicPr>
        <p:blipFill>
          <a:blip r:embed="rId3">
            <a:alphaModFix/>
          </a:blip>
          <a:stretch>
            <a:fillRect/>
          </a:stretch>
        </p:blipFill>
        <p:spPr>
          <a:xfrm>
            <a:off x="152400" y="1173250"/>
            <a:ext cx="11887202" cy="420794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g2c327dfe03e_0_89"/>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None/>
            </a:pPr>
            <a:r>
              <a:rPr lang="el">
                <a:latin typeface="Book Antiqua"/>
                <a:ea typeface="Book Antiqua"/>
                <a:cs typeface="Book Antiqua"/>
                <a:sym typeface="Book Antiqua"/>
              </a:rPr>
              <a:t>Ανίχνευση ανωμαλιών με OC-SVM</a:t>
            </a:r>
            <a:endParaRPr>
              <a:latin typeface="Book Antiqua"/>
              <a:ea typeface="Book Antiqua"/>
              <a:cs typeface="Book Antiqua"/>
              <a:sym typeface="Book Antiqua"/>
            </a:endParaRPr>
          </a:p>
          <a:p>
            <a:pPr marL="0" lvl="0" indent="0" algn="l" rtl="0">
              <a:spcBef>
                <a:spcPts val="0"/>
              </a:spcBef>
              <a:spcAft>
                <a:spcPts val="0"/>
              </a:spcAft>
              <a:buNone/>
            </a:pPr>
            <a:endParaRPr/>
          </a:p>
        </p:txBody>
      </p:sp>
      <p:sp>
        <p:nvSpPr>
          <p:cNvPr id="247" name="Google Shape;247;g2c327dfe03e_0_89"/>
          <p:cNvSpPr txBox="1">
            <a:spLocks noGrp="1"/>
          </p:cNvSpPr>
          <p:nvPr>
            <p:ph type="body" idx="1"/>
          </p:nvPr>
        </p:nvSpPr>
        <p:spPr>
          <a:xfrm>
            <a:off x="415600" y="1536633"/>
            <a:ext cx="11360700" cy="4555200"/>
          </a:xfrm>
          <a:prstGeom prst="rect">
            <a:avLst/>
          </a:prstGeom>
        </p:spPr>
        <p:txBody>
          <a:bodyPr spcFirstLastPara="1" wrap="square" lIns="121900" tIns="121900" rIns="121900" bIns="121900" anchor="t" anchorCtr="0">
            <a:normAutofit/>
          </a:bodyPr>
          <a:lstStyle/>
          <a:p>
            <a:pPr marL="0" lvl="0" indent="0" algn="l" rtl="0">
              <a:spcBef>
                <a:spcPts val="0"/>
              </a:spcBef>
              <a:spcAft>
                <a:spcPts val="0"/>
              </a:spcAft>
              <a:buClr>
                <a:schemeClr val="dk1"/>
              </a:buClr>
              <a:buSzPts val="1100"/>
              <a:buFont typeface="Arial"/>
              <a:buNone/>
            </a:pPr>
            <a:r>
              <a:rPr lang="el" sz="2800" dirty="0">
                <a:latin typeface="Book Antiqua"/>
                <a:ea typeface="Book Antiqua"/>
                <a:cs typeface="Book Antiqua"/>
                <a:sym typeface="Book Antiqua"/>
              </a:rPr>
              <a:t>Πλεονεκτήματα:</a:t>
            </a:r>
            <a:endParaRPr sz="2800" dirty="0">
              <a:latin typeface="Book Antiqua"/>
              <a:ea typeface="Book Antiqua"/>
              <a:cs typeface="Book Antiqua"/>
              <a:sym typeface="Book Antiqua"/>
            </a:endParaRPr>
          </a:p>
          <a:p>
            <a:pPr marL="914400" lvl="0" indent="-381000" algn="l" rtl="0">
              <a:spcBef>
                <a:spcPts val="0"/>
              </a:spcBef>
              <a:spcAft>
                <a:spcPts val="0"/>
              </a:spcAft>
              <a:buSzPts val="2400"/>
              <a:buFont typeface="Book Antiqua"/>
              <a:buChar char="●"/>
            </a:pPr>
            <a:r>
              <a:rPr lang="el" dirty="0">
                <a:latin typeface="Book Antiqua"/>
                <a:ea typeface="Book Antiqua"/>
                <a:cs typeface="Book Antiqua"/>
                <a:sym typeface="Book Antiqua"/>
              </a:rPr>
              <a:t>ικανός να χειρίζεται δεδομένα υψηλότερων διαστάσεων λόγω της χρήσης του τεχνάσματος του πυρήνα</a:t>
            </a:r>
            <a:endParaRPr dirty="0">
              <a:latin typeface="Book Antiqua"/>
              <a:ea typeface="Book Antiqua"/>
              <a:cs typeface="Book Antiqua"/>
              <a:sym typeface="Book Antiqua"/>
            </a:endParaRPr>
          </a:p>
          <a:p>
            <a:pPr marL="914400" lvl="0" indent="-381000" algn="l" rtl="0">
              <a:spcBef>
                <a:spcPts val="0"/>
              </a:spcBef>
              <a:spcAft>
                <a:spcPts val="0"/>
              </a:spcAft>
              <a:buSzPts val="2400"/>
              <a:buFont typeface="Book Antiqua"/>
              <a:buChar char="●"/>
            </a:pPr>
            <a:r>
              <a:rPr lang="el" dirty="0">
                <a:latin typeface="Book Antiqua"/>
                <a:ea typeface="Book Antiqua"/>
                <a:cs typeface="Book Antiqua"/>
                <a:sym typeface="Book Antiqua"/>
              </a:rPr>
              <a:t>μπορούν να εκπαιδευτούν με μη εποπτευόμενο και ημι-εποπτευόμενο τρόπο</a:t>
            </a:r>
            <a:endParaRPr dirty="0">
              <a:latin typeface="Book Antiqua"/>
              <a:ea typeface="Book Antiqua"/>
              <a:cs typeface="Book Antiqua"/>
              <a:sym typeface="Book Antiqua"/>
            </a:endParaRPr>
          </a:p>
          <a:p>
            <a:pPr marL="914400" lvl="0" indent="-381000" algn="l" rtl="0">
              <a:spcBef>
                <a:spcPts val="0"/>
              </a:spcBef>
              <a:spcAft>
                <a:spcPts val="0"/>
              </a:spcAft>
              <a:buSzPts val="2400"/>
              <a:buFont typeface="Book Antiqua"/>
              <a:buChar char="●"/>
            </a:pPr>
            <a:r>
              <a:rPr lang="el" dirty="0">
                <a:latin typeface="Book Antiqua"/>
                <a:ea typeface="Book Antiqua"/>
                <a:cs typeface="Book Antiqua"/>
                <a:sym typeface="Book Antiqua"/>
              </a:rPr>
              <a:t>μπορεί να μοντελοποιήσει μη γραμμικά όρια αποφάσεων</a:t>
            </a:r>
            <a:endParaRPr dirty="0">
              <a:latin typeface="Book Antiqua"/>
              <a:ea typeface="Book Antiqua"/>
              <a:cs typeface="Book Antiqua"/>
              <a:sym typeface="Book Antiqua"/>
            </a:endParaRPr>
          </a:p>
          <a:p>
            <a:pPr marL="0" lvl="0" indent="0" algn="l" rtl="0">
              <a:spcBef>
                <a:spcPts val="0"/>
              </a:spcBef>
              <a:spcAft>
                <a:spcPts val="0"/>
              </a:spcAft>
              <a:buClr>
                <a:schemeClr val="dk1"/>
              </a:buClr>
              <a:buSzPts val="1100"/>
              <a:buFont typeface="Arial"/>
              <a:buNone/>
            </a:pPr>
            <a:r>
              <a:rPr lang="el" sz="2800" dirty="0">
                <a:latin typeface="Book Antiqua"/>
                <a:ea typeface="Book Antiqua"/>
                <a:cs typeface="Book Antiqua"/>
                <a:sym typeface="Book Antiqua"/>
              </a:rPr>
              <a:t>Μειονεκτήματα:</a:t>
            </a:r>
            <a:endParaRPr sz="2800" dirty="0">
              <a:latin typeface="Book Antiqua"/>
              <a:ea typeface="Book Antiqua"/>
              <a:cs typeface="Book Antiqua"/>
              <a:sym typeface="Book Antiqua"/>
            </a:endParaRPr>
          </a:p>
          <a:p>
            <a:pPr marL="914400" lvl="0" indent="-381000" algn="l" rtl="0">
              <a:spcBef>
                <a:spcPts val="0"/>
              </a:spcBef>
              <a:spcAft>
                <a:spcPts val="0"/>
              </a:spcAft>
              <a:buSzPts val="2400"/>
              <a:buFont typeface="Book Antiqua"/>
              <a:buChar char="●"/>
            </a:pPr>
            <a:r>
              <a:rPr lang="el" dirty="0">
                <a:latin typeface="Book Antiqua"/>
                <a:ea typeface="Book Antiqua"/>
                <a:cs typeface="Book Antiqua"/>
                <a:sym typeface="Book Antiqua"/>
              </a:rPr>
              <a:t>ευαίσθητο σε υπερπαραμέτρους</a:t>
            </a:r>
            <a:endParaRPr dirty="0">
              <a:latin typeface="Book Antiqua"/>
              <a:ea typeface="Book Antiqua"/>
              <a:cs typeface="Book Antiqua"/>
              <a:sym typeface="Book Antiqua"/>
            </a:endParaRPr>
          </a:p>
          <a:p>
            <a:pPr marL="914400" lvl="0" indent="-381000" algn="l" rtl="0">
              <a:spcBef>
                <a:spcPts val="0"/>
              </a:spcBef>
              <a:spcAft>
                <a:spcPts val="0"/>
              </a:spcAft>
              <a:buSzPts val="2400"/>
              <a:buFont typeface="Book Antiqua"/>
              <a:buChar char="●"/>
            </a:pPr>
            <a:r>
              <a:rPr lang="el" dirty="0">
                <a:latin typeface="Book Antiqua"/>
                <a:ea typeface="Book Antiqua"/>
                <a:cs typeface="Book Antiqua"/>
                <a:sym typeface="Book Antiqua"/>
              </a:rPr>
              <a:t>ευαίσθητο σε θορυβώδη δεδομένα</a:t>
            </a:r>
            <a:endParaRPr dirty="0">
              <a:latin typeface="Book Antiqua"/>
              <a:ea typeface="Book Antiqua"/>
              <a:cs typeface="Book Antiqua"/>
              <a:sym typeface="Book Antiqua"/>
            </a:endParaRPr>
          </a:p>
          <a:p>
            <a:pPr marL="914400" lvl="0" indent="-381000" algn="l" rtl="0">
              <a:spcBef>
                <a:spcPts val="0"/>
              </a:spcBef>
              <a:spcAft>
                <a:spcPts val="0"/>
              </a:spcAft>
              <a:buSzPts val="2400"/>
              <a:buFont typeface="Book Antiqua"/>
              <a:buChar char="●"/>
            </a:pPr>
            <a:r>
              <a:rPr lang="el" dirty="0">
                <a:latin typeface="Book Antiqua"/>
                <a:ea typeface="Book Antiqua"/>
                <a:cs typeface="Book Antiqua"/>
                <a:sym typeface="Book Antiqua"/>
              </a:rPr>
              <a:t>κλιμακώνεται αρκετά άσχημα καθώς αυξάνεται το μέγεθος των δεδομένων</a:t>
            </a:r>
            <a:endParaRPr dirty="0">
              <a:latin typeface="Book Antiqua"/>
              <a:ea typeface="Book Antiqua"/>
              <a:cs typeface="Book Antiqua"/>
              <a:sym typeface="Book Antiqua"/>
            </a:endParaRPr>
          </a:p>
        </p:txBody>
      </p:sp>
      <p:sp>
        <p:nvSpPr>
          <p:cNvPr id="248" name="Google Shape;248;g2c327dfe03e_0_89"/>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g2c327dfe03e_0_104"/>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None/>
            </a:pPr>
            <a:r>
              <a:rPr lang="el">
                <a:latin typeface="Book Antiqua"/>
                <a:ea typeface="Book Antiqua"/>
                <a:cs typeface="Book Antiqua"/>
                <a:sym typeface="Book Antiqua"/>
              </a:rPr>
              <a:t>Ανίχνευση ανωμαλιών με OC-SVM</a:t>
            </a:r>
            <a:endParaRPr/>
          </a:p>
          <a:p>
            <a:pPr marL="0" lvl="0" indent="0" algn="l" rtl="0">
              <a:spcBef>
                <a:spcPts val="0"/>
              </a:spcBef>
              <a:spcAft>
                <a:spcPts val="0"/>
              </a:spcAft>
              <a:buNone/>
            </a:pPr>
            <a:endParaRPr/>
          </a:p>
        </p:txBody>
      </p:sp>
      <p:sp>
        <p:nvSpPr>
          <p:cNvPr id="255" name="Google Shape;255;g2c327dfe03e_0_104"/>
          <p:cNvSpPr txBox="1">
            <a:spLocks noGrp="1"/>
          </p:cNvSpPr>
          <p:nvPr>
            <p:ph type="body" idx="1"/>
          </p:nvPr>
        </p:nvSpPr>
        <p:spPr>
          <a:xfrm>
            <a:off x="415600" y="1536633"/>
            <a:ext cx="11360700" cy="4555200"/>
          </a:xfrm>
          <a:prstGeom prst="rect">
            <a:avLst/>
          </a:prstGeom>
        </p:spPr>
        <p:txBody>
          <a:bodyPr spcFirstLastPara="1" wrap="square" lIns="121900" tIns="121900" rIns="121900" bIns="121900" anchor="t" anchorCtr="0">
            <a:normAutofit lnSpcReduction="20000"/>
          </a:bodyPr>
          <a:lstStyle/>
          <a:p>
            <a:pPr marL="0" lvl="0" indent="0" algn="l" rtl="0">
              <a:spcBef>
                <a:spcPts val="0"/>
              </a:spcBef>
              <a:spcAft>
                <a:spcPts val="0"/>
              </a:spcAft>
              <a:buNone/>
            </a:pPr>
            <a:r>
              <a:rPr lang="el" sz="2800" dirty="0">
                <a:latin typeface="Book Antiqua"/>
                <a:ea typeface="Book Antiqua"/>
                <a:cs typeface="Book Antiqua"/>
                <a:sym typeface="Book Antiqua"/>
              </a:rPr>
              <a:t>Παράδειγμα υλοποίησης του OC-SVM στην Python</a:t>
            </a:r>
            <a:endParaRPr sz="2800" dirty="0">
              <a:latin typeface="Book Antiqua"/>
              <a:ea typeface="Book Antiqua"/>
              <a:cs typeface="Book Antiqua"/>
              <a:sym typeface="Book Antiqua"/>
            </a:endParaRPr>
          </a:p>
          <a:p>
            <a:pPr marL="457200" lvl="0" indent="0" algn="l" rtl="0">
              <a:spcBef>
                <a:spcPts val="0"/>
              </a:spcBef>
              <a:spcAft>
                <a:spcPts val="0"/>
              </a:spcAft>
              <a:buNone/>
            </a:pPr>
            <a:r>
              <a:rPr lang="el" u="sng" dirty="0">
                <a:solidFill>
                  <a:schemeClr val="hlink"/>
                </a:solidFill>
                <a:latin typeface="Book Antiqua"/>
                <a:ea typeface="Book Antiqua"/>
                <a:cs typeface="Book Antiqua"/>
                <a:sym typeface="Book Antiqua"/>
                <a:hlinkClick r:id="rId3"/>
              </a:rPr>
              <a:t>https://colab.research.google.com/drive/1BCTJdaStef7ymktw1FmzR-1kQwpcPQ3B?usp=sharing</a:t>
            </a:r>
            <a:endParaRPr dirty="0">
              <a:latin typeface="Book Antiqua"/>
              <a:ea typeface="Book Antiqua"/>
              <a:cs typeface="Book Antiqua"/>
              <a:sym typeface="Book Antiqua"/>
            </a:endParaRPr>
          </a:p>
          <a:p>
            <a:pPr marL="0" lvl="0" indent="0" algn="l" rtl="0">
              <a:spcBef>
                <a:spcPts val="0"/>
              </a:spcBef>
              <a:spcAft>
                <a:spcPts val="0"/>
              </a:spcAft>
              <a:buNone/>
            </a:pPr>
            <a:endParaRPr dirty="0">
              <a:latin typeface="Book Antiqua"/>
              <a:ea typeface="Book Antiqua"/>
              <a:cs typeface="Book Antiqua"/>
              <a:sym typeface="Book Antiqua"/>
            </a:endParaRPr>
          </a:p>
          <a:p>
            <a:pPr marL="0" lvl="0" indent="0" algn="l" rtl="0">
              <a:spcBef>
                <a:spcPts val="0"/>
              </a:spcBef>
              <a:spcAft>
                <a:spcPts val="0"/>
              </a:spcAft>
              <a:buNone/>
            </a:pPr>
            <a:r>
              <a:rPr lang="el" sz="2800" dirty="0">
                <a:latin typeface="Book Antiqua"/>
                <a:ea typeface="Book Antiqua"/>
                <a:cs typeface="Book Antiqua"/>
                <a:sym typeface="Book Antiqua"/>
              </a:rPr>
              <a:t>Σύνολο δεδομένων: </a:t>
            </a:r>
            <a:endParaRPr sz="2800" dirty="0">
              <a:latin typeface="Book Antiqua"/>
              <a:ea typeface="Book Antiqua"/>
              <a:cs typeface="Book Antiqua"/>
              <a:sym typeface="Book Antiqua"/>
            </a:endParaRPr>
          </a:p>
          <a:p>
            <a:pPr marL="457200" lvl="0" indent="0" algn="l" rtl="0">
              <a:spcBef>
                <a:spcPts val="0"/>
              </a:spcBef>
              <a:spcAft>
                <a:spcPts val="0"/>
              </a:spcAft>
              <a:buNone/>
            </a:pPr>
            <a:r>
              <a:rPr lang="el" dirty="0">
                <a:latin typeface="Book Antiqua"/>
                <a:ea typeface="Book Antiqua"/>
                <a:cs typeface="Book Antiqua"/>
                <a:sym typeface="Book Antiqua"/>
              </a:rPr>
              <a:t>Σύνολο δεδομένων KDDCUP 1999, το οποίο περιέχει έναν εκτεταμένο όγκο δεδομένων που αντιπροσωπεύουν ένα ευρύ φάσμα επιθέσεων εισβολής. </a:t>
            </a:r>
            <a:endParaRPr dirty="0">
              <a:latin typeface="Book Antiqua"/>
              <a:ea typeface="Book Antiqua"/>
              <a:cs typeface="Book Antiqua"/>
              <a:sym typeface="Book Antiqua"/>
            </a:endParaRPr>
          </a:p>
          <a:p>
            <a:pPr marL="457200" lvl="0" indent="0" algn="l" rtl="0">
              <a:spcBef>
                <a:spcPts val="0"/>
              </a:spcBef>
              <a:spcAft>
                <a:spcPts val="0"/>
              </a:spcAft>
              <a:buNone/>
            </a:pPr>
            <a:r>
              <a:rPr lang="el" u="sng" dirty="0">
                <a:solidFill>
                  <a:schemeClr val="hlink"/>
                </a:solidFill>
                <a:latin typeface="Book Antiqua"/>
                <a:ea typeface="Book Antiqua"/>
                <a:cs typeface="Book Antiqua"/>
                <a:sym typeface="Book Antiqua"/>
                <a:hlinkClick r:id="rId4"/>
              </a:rPr>
              <a:t>https://kdd.ics.uci.edu/databases/kddcup99/kddcup99.html</a:t>
            </a:r>
            <a:endParaRPr dirty="0">
              <a:latin typeface="Book Antiqua"/>
              <a:ea typeface="Book Antiqua"/>
              <a:cs typeface="Book Antiqua"/>
              <a:sym typeface="Book Antiqua"/>
            </a:endParaRPr>
          </a:p>
          <a:p>
            <a:pPr marL="457200" lvl="0" indent="0" algn="l" rtl="0">
              <a:spcBef>
                <a:spcPts val="0"/>
              </a:spcBef>
              <a:spcAft>
                <a:spcPts val="0"/>
              </a:spcAft>
              <a:buNone/>
            </a:pPr>
            <a:endParaRPr dirty="0">
              <a:latin typeface="Book Antiqua"/>
              <a:ea typeface="Book Antiqua"/>
              <a:cs typeface="Book Antiqua"/>
              <a:sym typeface="Book Antiqua"/>
            </a:endParaRPr>
          </a:p>
          <a:p>
            <a:pPr marL="457200" lvl="0" indent="0" algn="l" rtl="0">
              <a:spcBef>
                <a:spcPts val="0"/>
              </a:spcBef>
              <a:spcAft>
                <a:spcPts val="0"/>
              </a:spcAft>
              <a:buNone/>
            </a:pPr>
            <a:r>
              <a:rPr lang="el" dirty="0">
                <a:latin typeface="Book Antiqua"/>
                <a:ea typeface="Book Antiqua"/>
                <a:cs typeface="Book Antiqua"/>
                <a:sym typeface="Book Antiqua"/>
              </a:rPr>
              <a:t>Θα περιορίσουμε το πεδίο εφαρμογής μόνο σε δεδομένα που σχετίζονται με επιθέσεις HTTP</a:t>
            </a:r>
            <a:endParaRPr dirty="0">
              <a:latin typeface="Book Antiqua"/>
              <a:ea typeface="Book Antiqua"/>
              <a:cs typeface="Book Antiqua"/>
              <a:sym typeface="Book Antiqua"/>
            </a:endParaRPr>
          </a:p>
          <a:p>
            <a:pPr marL="0" lvl="0" indent="0" algn="l" rtl="0">
              <a:spcBef>
                <a:spcPts val="0"/>
              </a:spcBef>
              <a:spcAft>
                <a:spcPts val="0"/>
              </a:spcAft>
              <a:buNone/>
            </a:pPr>
            <a:endParaRPr dirty="0"/>
          </a:p>
        </p:txBody>
      </p:sp>
      <p:sp>
        <p:nvSpPr>
          <p:cNvPr id="256" name="Google Shape;256;g2c327dfe03e_0_10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g2de418594e0_0_15"/>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None/>
            </a:pPr>
            <a:r>
              <a:rPr lang="el" dirty="0">
                <a:latin typeface="Book Antiqua"/>
                <a:ea typeface="Book Antiqua"/>
                <a:cs typeface="Book Antiqua"/>
                <a:sym typeface="Book Antiqua"/>
              </a:rPr>
              <a:t>Ανίχνευση ανωμαλιών με αυτόματους κωδικοποιητές(</a:t>
            </a:r>
            <a:r>
              <a:rPr lang="en-US" dirty="0">
                <a:latin typeface="Book Antiqua"/>
                <a:ea typeface="Book Antiqua"/>
                <a:cs typeface="Book Antiqua"/>
                <a:sym typeface="Book Antiqua"/>
              </a:rPr>
              <a:t>autoencoders)</a:t>
            </a:r>
            <a:endParaRPr dirty="0">
              <a:latin typeface="Book Antiqua"/>
              <a:ea typeface="Book Antiqua"/>
              <a:cs typeface="Book Antiqua"/>
              <a:sym typeface="Book Antiqua"/>
            </a:endParaRPr>
          </a:p>
        </p:txBody>
      </p:sp>
      <p:sp>
        <p:nvSpPr>
          <p:cNvPr id="263" name="Google Shape;263;g2de418594e0_0_15"/>
          <p:cNvSpPr txBox="1">
            <a:spLocks noGrp="1"/>
          </p:cNvSpPr>
          <p:nvPr>
            <p:ph type="body" idx="1"/>
          </p:nvPr>
        </p:nvSpPr>
        <p:spPr>
          <a:xfrm>
            <a:off x="415600" y="1536633"/>
            <a:ext cx="11360700" cy="4555200"/>
          </a:xfrm>
          <a:prstGeom prst="rect">
            <a:avLst/>
          </a:prstGeom>
        </p:spPr>
        <p:txBody>
          <a:bodyPr spcFirstLastPara="1" wrap="square" lIns="121900" tIns="121900" rIns="121900" bIns="121900" anchor="t" anchorCtr="0">
            <a:normAutofit/>
          </a:bodyPr>
          <a:lstStyle/>
          <a:p>
            <a:pPr marL="0" lvl="0" indent="0" algn="l" rtl="0">
              <a:spcBef>
                <a:spcPts val="1000"/>
              </a:spcBef>
              <a:spcAft>
                <a:spcPts val="0"/>
              </a:spcAft>
              <a:buNone/>
            </a:pPr>
            <a:r>
              <a:rPr lang="el" dirty="0">
                <a:latin typeface="Book Antiqua"/>
                <a:ea typeface="Book Antiqua"/>
                <a:cs typeface="Book Antiqua"/>
                <a:sym typeface="Book Antiqua"/>
              </a:rPr>
              <a:t>Οι αυτόματοι κωδικοποιητές είναι ένας τύπος νευρωνικού δικτύου που χρησιμοποιείται για μη εποπτευόμενες μαθησιακές εργασίες</a:t>
            </a:r>
            <a:endParaRPr dirty="0">
              <a:latin typeface="Book Antiqua"/>
              <a:ea typeface="Book Antiqua"/>
              <a:cs typeface="Book Antiqua"/>
              <a:sym typeface="Book Antiqua"/>
            </a:endParaRPr>
          </a:p>
          <a:p>
            <a:pPr marL="0" lvl="0" indent="0" algn="l" rtl="0">
              <a:spcBef>
                <a:spcPts val="1000"/>
              </a:spcBef>
              <a:spcAft>
                <a:spcPts val="0"/>
              </a:spcAft>
              <a:buNone/>
            </a:pPr>
            <a:r>
              <a:rPr lang="el" dirty="0">
                <a:latin typeface="Book Antiqua"/>
                <a:ea typeface="Book Antiqua"/>
                <a:cs typeface="Book Antiqua"/>
                <a:sym typeface="Book Antiqua"/>
              </a:rPr>
              <a:t>Έχουν σχεδιαστεί για να μάθουν μια συμπιεσμένη αναπαράσταση (κωδικοποίηση) των δεδομένων εισόδου και στη συνέχεια να ανακατασκευάσουν τα δεδομένα από αυτήν την αναπαράσταση. </a:t>
            </a:r>
            <a:endParaRPr dirty="0">
              <a:latin typeface="Book Antiqua"/>
              <a:ea typeface="Book Antiqua"/>
              <a:cs typeface="Book Antiqua"/>
              <a:sym typeface="Book Antiqua"/>
            </a:endParaRPr>
          </a:p>
          <a:p>
            <a:pPr marL="0" lvl="0" indent="0" algn="l" rtl="0">
              <a:spcBef>
                <a:spcPts val="1000"/>
              </a:spcBef>
              <a:spcAft>
                <a:spcPts val="0"/>
              </a:spcAft>
              <a:buNone/>
            </a:pPr>
            <a:r>
              <a:rPr lang="el" dirty="0">
                <a:latin typeface="Book Antiqua"/>
                <a:ea typeface="Book Antiqua"/>
                <a:cs typeface="Book Antiqua"/>
                <a:sym typeface="Book Antiqua"/>
              </a:rPr>
              <a:t>Με την εκπαίδευση σε κανονικά δεδομένα, ένας αυτόματος κωδικοποιητής μαθαίνει να τα ανακατασκευάζει με ακρίβεια. Όταν παρουσιάζονται ανώμαλα δεδομένα, το σφάλμα ανακατασκευής είναι συνήθως υψηλότερο, επιτρέποντας την ανίχνευση ανωμαλιών.</a:t>
            </a:r>
            <a:endParaRPr dirty="0">
              <a:latin typeface="Book Antiqua"/>
              <a:ea typeface="Book Antiqua"/>
              <a:cs typeface="Book Antiqua"/>
              <a:sym typeface="Book Antiqua"/>
            </a:endParaRPr>
          </a:p>
        </p:txBody>
      </p:sp>
      <p:sp>
        <p:nvSpPr>
          <p:cNvPr id="264" name="Google Shape;264;g2de418594e0_0_1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Clr>
                <a:srgbClr val="000000"/>
              </a:buClr>
              <a:buSzPts val="1300"/>
              <a:buFont typeface="Arial"/>
              <a:buNone/>
            </a:pPr>
            <a:fld id="{00000000-1234-1234-1234-123412341234}" type="slidenum">
              <a:rPr lang="en-US"/>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g2de418594e0_0_24"/>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Clr>
                <a:schemeClr val="dk1"/>
              </a:buClr>
              <a:buSzPct val="29729"/>
              <a:buFont typeface="Arial"/>
              <a:buNone/>
            </a:pPr>
            <a:r>
              <a:rPr lang="el" dirty="0">
                <a:latin typeface="Book Antiqua"/>
                <a:ea typeface="Book Antiqua"/>
                <a:cs typeface="Book Antiqua"/>
                <a:sym typeface="Book Antiqua"/>
              </a:rPr>
              <a:t>Ανίχνευση ανωμαλιών με αυτόματους κωδικοποιητές</a:t>
            </a:r>
            <a:endParaRPr dirty="0">
              <a:latin typeface="Book Antiqua"/>
              <a:ea typeface="Book Antiqua"/>
              <a:cs typeface="Book Antiqua"/>
              <a:sym typeface="Book Antiqua"/>
            </a:endParaRPr>
          </a:p>
          <a:p>
            <a:pPr marL="0" lvl="0" indent="0" algn="l" rtl="0">
              <a:spcBef>
                <a:spcPts val="0"/>
              </a:spcBef>
              <a:spcAft>
                <a:spcPts val="0"/>
              </a:spcAft>
              <a:buClr>
                <a:schemeClr val="dk1"/>
              </a:buClr>
              <a:buSzPct val="29729"/>
              <a:buFont typeface="Arial"/>
              <a:buNone/>
            </a:pPr>
            <a:endParaRPr dirty="0"/>
          </a:p>
          <a:p>
            <a:pPr marL="0" lvl="0" indent="0" algn="l" rtl="0">
              <a:spcBef>
                <a:spcPts val="0"/>
              </a:spcBef>
              <a:spcAft>
                <a:spcPts val="0"/>
              </a:spcAft>
              <a:buNone/>
            </a:pPr>
            <a:endParaRPr dirty="0"/>
          </a:p>
        </p:txBody>
      </p:sp>
      <p:sp>
        <p:nvSpPr>
          <p:cNvPr id="271" name="Google Shape;271;g2de418594e0_0_24"/>
          <p:cNvSpPr txBox="1">
            <a:spLocks noGrp="1"/>
          </p:cNvSpPr>
          <p:nvPr>
            <p:ph type="body" idx="1"/>
          </p:nvPr>
        </p:nvSpPr>
        <p:spPr>
          <a:xfrm>
            <a:off x="415600" y="1536633"/>
            <a:ext cx="11360700" cy="4555200"/>
          </a:xfrm>
          <a:prstGeom prst="rect">
            <a:avLst/>
          </a:prstGeom>
        </p:spPr>
        <p:txBody>
          <a:bodyPr spcFirstLastPara="1" wrap="square" lIns="121900" tIns="121900" rIns="121900" bIns="121900" anchor="t" anchorCtr="0">
            <a:normAutofit fontScale="92500"/>
          </a:bodyPr>
          <a:lstStyle/>
          <a:p>
            <a:pPr marL="0" lvl="0" indent="0" algn="l" rtl="0">
              <a:spcBef>
                <a:spcPts val="0"/>
              </a:spcBef>
              <a:spcAft>
                <a:spcPts val="0"/>
              </a:spcAft>
              <a:buClr>
                <a:schemeClr val="dk1"/>
              </a:buClr>
              <a:buSzPts val="1100"/>
              <a:buFont typeface="Arial"/>
              <a:buNone/>
            </a:pPr>
            <a:r>
              <a:rPr lang="el" dirty="0">
                <a:latin typeface="Book Antiqua"/>
                <a:ea typeface="Book Antiqua"/>
                <a:cs typeface="Book Antiqua"/>
                <a:sym typeface="Book Antiqua"/>
              </a:rPr>
              <a:t>Οι αυτοκωδικοποιητές αποτελούνται από δύο κομμάτια του νευρωνικού δικτύου: έναν κωδικοποιητή και ένα</a:t>
            </a:r>
            <a:endParaRPr dirty="0">
              <a:latin typeface="Book Antiqua"/>
              <a:ea typeface="Book Antiqua"/>
              <a:cs typeface="Book Antiqua"/>
              <a:sym typeface="Book Antiqua"/>
            </a:endParaRPr>
          </a:p>
          <a:p>
            <a:pPr marL="0" lvl="0" indent="0" algn="l" rtl="0">
              <a:spcBef>
                <a:spcPts val="0"/>
              </a:spcBef>
              <a:spcAft>
                <a:spcPts val="0"/>
              </a:spcAft>
              <a:buClr>
                <a:schemeClr val="dk1"/>
              </a:buClr>
              <a:buSzPts val="1100"/>
              <a:buFont typeface="Arial"/>
              <a:buNone/>
            </a:pPr>
            <a:r>
              <a:rPr lang="el" dirty="0">
                <a:latin typeface="Book Antiqua"/>
                <a:ea typeface="Book Antiqua"/>
                <a:cs typeface="Book Antiqua"/>
                <a:sym typeface="Book Antiqua"/>
              </a:rPr>
              <a:t>αποκωδικοποιητής.</a:t>
            </a:r>
            <a:endParaRPr dirty="0">
              <a:latin typeface="Book Antiqua"/>
              <a:ea typeface="Book Antiqua"/>
              <a:cs typeface="Book Antiqua"/>
              <a:sym typeface="Book Antiqua"/>
            </a:endParaRPr>
          </a:p>
          <a:p>
            <a:pPr marL="0" lvl="0" indent="0" algn="l" rtl="0">
              <a:spcBef>
                <a:spcPts val="1000"/>
              </a:spcBef>
              <a:spcAft>
                <a:spcPts val="0"/>
              </a:spcAft>
              <a:buNone/>
            </a:pPr>
            <a:r>
              <a:rPr lang="el" dirty="0">
                <a:latin typeface="Book Antiqua"/>
                <a:ea typeface="Book Antiqua"/>
                <a:cs typeface="Book Antiqua"/>
                <a:sym typeface="Book Antiqua"/>
              </a:rPr>
              <a:t>Ο κωδικοποιητής μειώνει τη δ</a:t>
            </a:r>
            <a:r>
              <a:rPr lang="el-GR" dirty="0" err="1">
                <a:latin typeface="Book Antiqua"/>
                <a:ea typeface="Book Antiqua"/>
                <a:cs typeface="Book Antiqua"/>
                <a:sym typeface="Book Antiqua"/>
              </a:rPr>
              <a:t>ιάστα</a:t>
            </a:r>
            <a:r>
              <a:rPr lang="el" dirty="0">
                <a:latin typeface="Book Antiqua"/>
                <a:ea typeface="Book Antiqua"/>
                <a:cs typeface="Book Antiqua"/>
                <a:sym typeface="Book Antiqua"/>
              </a:rPr>
              <a:t>ση ενός συνόλου δεδομένων υψηλών διαστάσεων σε ένα σύνολο δεδομένων χαμηλών διαστάσεων, ενώ ο αποκωδικοποιητής επεκτείνει τα δεδομένα χαμηλών διαστάσεων σε δεδομένα υψηλών διαστάσεων.</a:t>
            </a:r>
            <a:endParaRPr dirty="0">
              <a:latin typeface="Book Antiqua"/>
              <a:ea typeface="Book Antiqua"/>
              <a:cs typeface="Book Antiqua"/>
              <a:sym typeface="Book Antiqua"/>
            </a:endParaRPr>
          </a:p>
          <a:p>
            <a:pPr marL="0" lvl="0" indent="0" algn="l" rtl="0">
              <a:spcBef>
                <a:spcPts val="1000"/>
              </a:spcBef>
              <a:spcAft>
                <a:spcPts val="0"/>
              </a:spcAft>
              <a:buNone/>
            </a:pPr>
            <a:r>
              <a:rPr lang="el" dirty="0">
                <a:latin typeface="Book Antiqua"/>
                <a:ea typeface="Book Antiqua"/>
                <a:cs typeface="Book Antiqua"/>
                <a:sym typeface="Book Antiqua"/>
              </a:rPr>
              <a:t>Οι αυτόματοι κωδικοποιητές δεν είναι πολύ χρήσιμοι εάν έχετε δείγματα εκπαίδευσης που περιέχουν λίγες διαστάσεις / χαρακτηριστικά σε κάθε σημείο εισόδου. </a:t>
            </a:r>
            <a:endParaRPr dirty="0">
              <a:latin typeface="Book Antiqua"/>
              <a:ea typeface="Book Antiqua"/>
              <a:cs typeface="Book Antiqua"/>
              <a:sym typeface="Book Antiqua"/>
            </a:endParaRPr>
          </a:p>
          <a:p>
            <a:pPr marL="0" lvl="0" indent="0" algn="l" rtl="0">
              <a:spcBef>
                <a:spcPts val="1000"/>
              </a:spcBef>
              <a:spcAft>
                <a:spcPts val="0"/>
              </a:spcAft>
              <a:buNone/>
            </a:pPr>
            <a:r>
              <a:rPr lang="el" dirty="0">
                <a:latin typeface="Book Antiqua"/>
                <a:ea typeface="Book Antiqua"/>
                <a:cs typeface="Book Antiqua"/>
                <a:sym typeface="Book Antiqua"/>
              </a:rPr>
              <a:t>Οι αυτόματοι κωδικοποιητές αποδίδουν καλά για πέντε ή περισσότερες διαστάσεις.</a:t>
            </a:r>
            <a:endParaRPr dirty="0">
              <a:latin typeface="Book Antiqua"/>
              <a:ea typeface="Book Antiqua"/>
              <a:cs typeface="Book Antiqua"/>
              <a:sym typeface="Book Antiqua"/>
            </a:endParaRPr>
          </a:p>
          <a:p>
            <a:pPr marL="0" lvl="0" indent="0" algn="l" rtl="0">
              <a:spcBef>
                <a:spcPts val="1000"/>
              </a:spcBef>
              <a:spcAft>
                <a:spcPts val="0"/>
              </a:spcAft>
              <a:buClr>
                <a:schemeClr val="dk1"/>
              </a:buClr>
              <a:buSzPts val="1100"/>
              <a:buFont typeface="Arial"/>
              <a:buNone/>
            </a:pPr>
            <a:endParaRPr dirty="0">
              <a:latin typeface="Book Antiqua"/>
              <a:ea typeface="Book Antiqua"/>
              <a:cs typeface="Book Antiqua"/>
              <a:sym typeface="Book Antiqua"/>
            </a:endParaRPr>
          </a:p>
          <a:p>
            <a:pPr marL="0" lvl="0" indent="0" algn="l" rtl="0">
              <a:spcBef>
                <a:spcPts val="0"/>
              </a:spcBef>
              <a:spcAft>
                <a:spcPts val="0"/>
              </a:spcAft>
              <a:buNone/>
            </a:pPr>
            <a:endParaRPr dirty="0">
              <a:latin typeface="Book Antiqua"/>
              <a:ea typeface="Book Antiqua"/>
              <a:cs typeface="Book Antiqua"/>
              <a:sym typeface="Book Antiqua"/>
            </a:endParaRPr>
          </a:p>
        </p:txBody>
      </p:sp>
      <p:sp>
        <p:nvSpPr>
          <p:cNvPr id="272" name="Google Shape;272;g2de418594e0_0_2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Clr>
                <a:srgbClr val="000000"/>
              </a:buClr>
              <a:buSzPts val="1300"/>
              <a:buFont typeface="Arial"/>
              <a:buNone/>
            </a:pPr>
            <a:fld id="{00000000-1234-1234-1234-123412341234}" type="slidenum">
              <a:rPr lang="en-US"/>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g2de46ed1d39_0_0"/>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Clr>
                <a:schemeClr val="dk1"/>
              </a:buClr>
              <a:buSzPct val="29729"/>
              <a:buFont typeface="Arial"/>
              <a:buNone/>
            </a:pPr>
            <a:r>
              <a:rPr lang="el">
                <a:latin typeface="Book Antiqua"/>
                <a:ea typeface="Book Antiqua"/>
                <a:cs typeface="Book Antiqua"/>
                <a:sym typeface="Book Antiqua"/>
              </a:rPr>
              <a:t>Ανίχνευση ανωμαλιών με αυτόματους κωδικοποιητές</a:t>
            </a:r>
            <a:endParaRPr>
              <a:latin typeface="Book Antiqua"/>
              <a:ea typeface="Book Antiqua"/>
              <a:cs typeface="Book Antiqua"/>
              <a:sym typeface="Book Antiqua"/>
            </a:endParaRPr>
          </a:p>
          <a:p>
            <a:pPr marL="0" lvl="0" indent="0" algn="l" rtl="0">
              <a:spcBef>
                <a:spcPts val="0"/>
              </a:spcBef>
              <a:spcAft>
                <a:spcPts val="0"/>
              </a:spcAft>
              <a:buNone/>
            </a:pPr>
            <a:endParaRPr/>
          </a:p>
        </p:txBody>
      </p:sp>
      <p:sp>
        <p:nvSpPr>
          <p:cNvPr id="279" name="Google Shape;279;g2de46ed1d39_0_0"/>
          <p:cNvSpPr txBox="1">
            <a:spLocks noGrp="1"/>
          </p:cNvSpPr>
          <p:nvPr>
            <p:ph type="body" idx="1"/>
          </p:nvPr>
        </p:nvSpPr>
        <p:spPr>
          <a:xfrm>
            <a:off x="415600" y="1536633"/>
            <a:ext cx="11360700" cy="4555200"/>
          </a:xfrm>
          <a:prstGeom prst="rect">
            <a:avLst/>
          </a:prstGeom>
        </p:spPr>
        <p:txBody>
          <a:bodyPr spcFirstLastPara="1" wrap="square" lIns="121900" tIns="121900" rIns="121900" bIns="121900" anchor="t" anchorCtr="0">
            <a:normAutofit/>
          </a:bodyPr>
          <a:lstStyle/>
          <a:p>
            <a:pPr marL="0" lvl="0" indent="0" algn="l" rtl="0">
              <a:spcBef>
                <a:spcPts val="0"/>
              </a:spcBef>
              <a:spcAft>
                <a:spcPts val="0"/>
              </a:spcAft>
              <a:buNone/>
            </a:pPr>
            <a:endParaRPr/>
          </a:p>
        </p:txBody>
      </p:sp>
      <p:sp>
        <p:nvSpPr>
          <p:cNvPr id="280" name="Google Shape;280;g2de46ed1d39_0_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Clr>
                <a:srgbClr val="000000"/>
              </a:buClr>
              <a:buSzPts val="1300"/>
              <a:buFont typeface="Arial"/>
              <a:buNone/>
            </a:pPr>
            <a:fld id="{00000000-1234-1234-1234-123412341234}" type="slidenum">
              <a:rPr lang="en-US"/>
              <a:t>24</a:t>
            </a:fld>
            <a:endParaRPr/>
          </a:p>
        </p:txBody>
      </p:sp>
      <p:pic>
        <p:nvPicPr>
          <p:cNvPr id="281" name="Google Shape;281;g2de46ed1d39_0_0"/>
          <p:cNvPicPr preferRelativeResize="0"/>
          <p:nvPr/>
        </p:nvPicPr>
        <p:blipFill>
          <a:blip r:embed="rId3">
            <a:alphaModFix/>
          </a:blip>
          <a:stretch>
            <a:fillRect/>
          </a:stretch>
        </p:blipFill>
        <p:spPr>
          <a:xfrm>
            <a:off x="1837857" y="1637479"/>
            <a:ext cx="8265518" cy="43535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g2de418594e0_0_35"/>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None/>
            </a:pPr>
            <a:r>
              <a:rPr lang="el">
                <a:latin typeface="Book Antiqua"/>
                <a:ea typeface="Book Antiqua"/>
                <a:cs typeface="Book Antiqua"/>
                <a:sym typeface="Book Antiqua"/>
              </a:rPr>
              <a:t>Ανίχνευση ανωμαλιών με αυτόματους κωδικοποιητές</a:t>
            </a:r>
            <a:endParaRPr>
              <a:latin typeface="Book Antiqua"/>
              <a:ea typeface="Book Antiqua"/>
              <a:cs typeface="Book Antiqua"/>
              <a:sym typeface="Book Antiqua"/>
            </a:endParaRPr>
          </a:p>
          <a:p>
            <a:pPr marL="0" lvl="0" indent="0" algn="l" rtl="0">
              <a:spcBef>
                <a:spcPts val="0"/>
              </a:spcBef>
              <a:spcAft>
                <a:spcPts val="0"/>
              </a:spcAft>
              <a:buNone/>
            </a:pPr>
            <a:endParaRPr>
              <a:latin typeface="Book Antiqua"/>
              <a:ea typeface="Book Antiqua"/>
              <a:cs typeface="Book Antiqua"/>
              <a:sym typeface="Book Antiqua"/>
            </a:endParaRPr>
          </a:p>
          <a:p>
            <a:pPr marL="0" lvl="0" indent="0" algn="l" rtl="0">
              <a:spcBef>
                <a:spcPts val="0"/>
              </a:spcBef>
              <a:spcAft>
                <a:spcPts val="0"/>
              </a:spcAft>
              <a:buClr>
                <a:schemeClr val="dk1"/>
              </a:buClr>
              <a:buSzPct val="29729"/>
              <a:buFont typeface="Arial"/>
              <a:buNone/>
            </a:pPr>
            <a:endParaRPr>
              <a:latin typeface="Book Antiqua"/>
              <a:ea typeface="Book Antiqua"/>
              <a:cs typeface="Book Antiqua"/>
              <a:sym typeface="Book Antiqua"/>
            </a:endParaRPr>
          </a:p>
          <a:p>
            <a:pPr marL="0" lvl="0" indent="0" algn="l" rtl="0">
              <a:spcBef>
                <a:spcPts val="0"/>
              </a:spcBef>
              <a:spcAft>
                <a:spcPts val="0"/>
              </a:spcAft>
              <a:buNone/>
            </a:pPr>
            <a:endParaRPr>
              <a:latin typeface="Book Antiqua"/>
              <a:ea typeface="Book Antiqua"/>
              <a:cs typeface="Book Antiqua"/>
              <a:sym typeface="Book Antiqua"/>
            </a:endParaRPr>
          </a:p>
          <a:p>
            <a:pPr marL="0" lvl="0" indent="0" algn="l" rtl="0">
              <a:spcBef>
                <a:spcPts val="0"/>
              </a:spcBef>
              <a:spcAft>
                <a:spcPts val="0"/>
              </a:spcAft>
              <a:buNone/>
            </a:pPr>
            <a:endParaRPr/>
          </a:p>
        </p:txBody>
      </p:sp>
      <p:sp>
        <p:nvSpPr>
          <p:cNvPr id="288" name="Google Shape;288;g2de418594e0_0_35"/>
          <p:cNvSpPr txBox="1">
            <a:spLocks noGrp="1"/>
          </p:cNvSpPr>
          <p:nvPr>
            <p:ph type="body" idx="1"/>
          </p:nvPr>
        </p:nvSpPr>
        <p:spPr>
          <a:xfrm>
            <a:off x="415600" y="1536633"/>
            <a:ext cx="11360700" cy="4555200"/>
          </a:xfrm>
          <a:prstGeom prst="rect">
            <a:avLst/>
          </a:prstGeom>
        </p:spPr>
        <p:txBody>
          <a:bodyPr spcFirstLastPara="1" wrap="square" lIns="121900" tIns="121900" rIns="121900" bIns="121900" anchor="t" anchorCtr="0">
            <a:normAutofit lnSpcReduction="20000"/>
          </a:bodyPr>
          <a:lstStyle/>
          <a:p>
            <a:pPr marL="0" lvl="0" indent="0" algn="l" rtl="0">
              <a:spcBef>
                <a:spcPts val="0"/>
              </a:spcBef>
              <a:spcAft>
                <a:spcPts val="0"/>
              </a:spcAft>
              <a:buNone/>
            </a:pPr>
            <a:r>
              <a:rPr lang="el" sz="2800">
                <a:latin typeface="Book Antiqua"/>
                <a:ea typeface="Book Antiqua"/>
                <a:cs typeface="Book Antiqua"/>
                <a:sym typeface="Book Antiqua"/>
              </a:rPr>
              <a:t>Παράδειγμα υλοποίησης αυτόματων κωδικοποιητών στην Python</a:t>
            </a:r>
            <a:endParaRPr sz="2800">
              <a:latin typeface="Book Antiqua"/>
              <a:ea typeface="Book Antiqua"/>
              <a:cs typeface="Book Antiqua"/>
              <a:sym typeface="Book Antiqua"/>
            </a:endParaRPr>
          </a:p>
          <a:p>
            <a:pPr marL="457200" lvl="0" indent="0" algn="l" rtl="0">
              <a:spcBef>
                <a:spcPts val="0"/>
              </a:spcBef>
              <a:spcAft>
                <a:spcPts val="0"/>
              </a:spcAft>
              <a:buNone/>
            </a:pPr>
            <a:r>
              <a:rPr lang="el" u="sng">
                <a:solidFill>
                  <a:schemeClr val="hlink"/>
                </a:solidFill>
                <a:latin typeface="Book Antiqua"/>
                <a:ea typeface="Book Antiqua"/>
                <a:cs typeface="Book Antiqua"/>
                <a:sym typeface="Book Antiqua"/>
                <a:hlinkClick r:id="rId3"/>
              </a:rPr>
              <a:t>https://colab.research.google.com/drive/1g8b2C4Wk1eJE7GsGEcdoWC8_afVRr-X0?usp=sharing</a:t>
            </a:r>
            <a:endParaRPr>
              <a:latin typeface="Book Antiqua"/>
              <a:ea typeface="Book Antiqua"/>
              <a:cs typeface="Book Antiqua"/>
              <a:sym typeface="Book Antiqua"/>
            </a:endParaRPr>
          </a:p>
          <a:p>
            <a:pPr marL="457200" lvl="0" indent="0" algn="l" rtl="0">
              <a:spcBef>
                <a:spcPts val="0"/>
              </a:spcBef>
              <a:spcAft>
                <a:spcPts val="0"/>
              </a:spcAft>
              <a:buNone/>
            </a:pPr>
            <a:endParaRPr>
              <a:latin typeface="Book Antiqua"/>
              <a:ea typeface="Book Antiqua"/>
              <a:cs typeface="Book Antiqua"/>
              <a:sym typeface="Book Antiqua"/>
            </a:endParaRPr>
          </a:p>
          <a:p>
            <a:pPr marL="0" lvl="0" indent="0" algn="l" rtl="0">
              <a:spcBef>
                <a:spcPts val="0"/>
              </a:spcBef>
              <a:spcAft>
                <a:spcPts val="0"/>
              </a:spcAft>
              <a:buNone/>
            </a:pPr>
            <a:r>
              <a:rPr lang="el" sz="2800">
                <a:latin typeface="Book Antiqua"/>
                <a:ea typeface="Book Antiqua"/>
                <a:cs typeface="Book Antiqua"/>
                <a:sym typeface="Book Antiqua"/>
              </a:rPr>
              <a:t>Σύνολο δεδομένων: </a:t>
            </a:r>
            <a:endParaRPr sz="2800">
              <a:latin typeface="Book Antiqua"/>
              <a:ea typeface="Book Antiqua"/>
              <a:cs typeface="Book Antiqua"/>
              <a:sym typeface="Book Antiqua"/>
            </a:endParaRPr>
          </a:p>
          <a:p>
            <a:pPr marL="457200" lvl="0" indent="0" algn="l" rtl="0">
              <a:spcBef>
                <a:spcPts val="0"/>
              </a:spcBef>
              <a:spcAft>
                <a:spcPts val="0"/>
              </a:spcAft>
              <a:buNone/>
            </a:pPr>
            <a:r>
              <a:rPr lang="el">
                <a:latin typeface="Book Antiqua"/>
                <a:ea typeface="Book Antiqua"/>
                <a:cs typeface="Book Antiqua"/>
                <a:sym typeface="Book Antiqua"/>
              </a:rPr>
              <a:t>Σύνολο δεδομένων KDDCUP 1999, το οποίο περιέχει έναν εκτεταμένο όγκο δεδομένων που αντιπροσωπεύουν ένα ευρύ φάσμα επιθέσεων εισβολής. </a:t>
            </a:r>
            <a:endParaRPr>
              <a:latin typeface="Book Antiqua"/>
              <a:ea typeface="Book Antiqua"/>
              <a:cs typeface="Book Antiqua"/>
              <a:sym typeface="Book Antiqua"/>
            </a:endParaRPr>
          </a:p>
          <a:p>
            <a:pPr marL="457200" lvl="0" indent="0" algn="l" rtl="0">
              <a:spcBef>
                <a:spcPts val="0"/>
              </a:spcBef>
              <a:spcAft>
                <a:spcPts val="0"/>
              </a:spcAft>
              <a:buNone/>
            </a:pPr>
            <a:r>
              <a:rPr lang="el" u="sng">
                <a:solidFill>
                  <a:schemeClr val="hlink"/>
                </a:solidFill>
                <a:latin typeface="Book Antiqua"/>
                <a:ea typeface="Book Antiqua"/>
                <a:cs typeface="Book Antiqua"/>
                <a:sym typeface="Book Antiqua"/>
                <a:hlinkClick r:id="rId4"/>
              </a:rPr>
              <a:t>https://kdd.ics.uci.edu/databases/kddcup99/kddcup99.html</a:t>
            </a:r>
            <a:endParaRPr>
              <a:latin typeface="Book Antiqua"/>
              <a:ea typeface="Book Antiqua"/>
              <a:cs typeface="Book Antiqua"/>
              <a:sym typeface="Book Antiqua"/>
            </a:endParaRPr>
          </a:p>
          <a:p>
            <a:pPr marL="457200" lvl="0" indent="0" algn="l" rtl="0">
              <a:spcBef>
                <a:spcPts val="0"/>
              </a:spcBef>
              <a:spcAft>
                <a:spcPts val="0"/>
              </a:spcAft>
              <a:buNone/>
            </a:pPr>
            <a:endParaRPr>
              <a:latin typeface="Book Antiqua"/>
              <a:ea typeface="Book Antiqua"/>
              <a:cs typeface="Book Antiqua"/>
              <a:sym typeface="Book Antiqua"/>
            </a:endParaRPr>
          </a:p>
          <a:p>
            <a:pPr marL="457200" lvl="0" indent="0" algn="l" rtl="0">
              <a:spcBef>
                <a:spcPts val="0"/>
              </a:spcBef>
              <a:spcAft>
                <a:spcPts val="0"/>
              </a:spcAft>
              <a:buNone/>
            </a:pPr>
            <a:r>
              <a:rPr lang="el">
                <a:latin typeface="Book Antiqua"/>
                <a:ea typeface="Book Antiqua"/>
                <a:cs typeface="Book Antiqua"/>
                <a:sym typeface="Book Antiqua"/>
              </a:rPr>
              <a:t>Θα περιορίσουμε το πεδίο εφαρμογής μόνο σε δεδομένα που σχετίζονται με επιθέσεις HTTP</a:t>
            </a:r>
            <a:endParaRPr>
              <a:latin typeface="Book Antiqua"/>
              <a:ea typeface="Book Antiqua"/>
              <a:cs typeface="Book Antiqua"/>
              <a:sym typeface="Book Antiqua"/>
            </a:endParaRPr>
          </a:p>
          <a:p>
            <a:pPr marL="0" lvl="0" indent="0" algn="l" rtl="0">
              <a:spcBef>
                <a:spcPts val="0"/>
              </a:spcBef>
              <a:spcAft>
                <a:spcPts val="0"/>
              </a:spcAft>
              <a:buNone/>
            </a:pPr>
            <a:endParaRPr/>
          </a:p>
        </p:txBody>
      </p:sp>
      <p:sp>
        <p:nvSpPr>
          <p:cNvPr id="289" name="Google Shape;289;g2de418594e0_0_3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g2de46ed1d39_0_8"/>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None/>
            </a:pPr>
            <a:r>
              <a:rPr lang="el">
                <a:latin typeface="Book Antiqua"/>
                <a:ea typeface="Book Antiqua"/>
                <a:cs typeface="Book Antiqua"/>
                <a:sym typeface="Book Antiqua"/>
              </a:rPr>
              <a:t>Αναφορές</a:t>
            </a:r>
            <a:endParaRPr>
              <a:latin typeface="Book Antiqua"/>
              <a:ea typeface="Book Antiqua"/>
              <a:cs typeface="Book Antiqua"/>
              <a:sym typeface="Book Antiqua"/>
            </a:endParaRPr>
          </a:p>
        </p:txBody>
      </p:sp>
      <p:sp>
        <p:nvSpPr>
          <p:cNvPr id="296" name="Google Shape;296;g2de46ed1d39_0_8"/>
          <p:cNvSpPr txBox="1">
            <a:spLocks noGrp="1"/>
          </p:cNvSpPr>
          <p:nvPr>
            <p:ph type="body" idx="1"/>
          </p:nvPr>
        </p:nvSpPr>
        <p:spPr>
          <a:xfrm>
            <a:off x="415600" y="1536633"/>
            <a:ext cx="11360700" cy="4555200"/>
          </a:xfrm>
          <a:prstGeom prst="rect">
            <a:avLst/>
          </a:prstGeom>
        </p:spPr>
        <p:txBody>
          <a:bodyPr spcFirstLastPara="1" wrap="square" lIns="121900" tIns="121900" rIns="121900" bIns="121900" anchor="t" anchorCtr="0">
            <a:normAutofit/>
          </a:bodyPr>
          <a:lstStyle/>
          <a:p>
            <a:pPr marL="457200" lvl="0" indent="-381000" algn="l" rtl="0">
              <a:spcBef>
                <a:spcPts val="0"/>
              </a:spcBef>
              <a:spcAft>
                <a:spcPts val="0"/>
              </a:spcAft>
              <a:buSzPts val="2400"/>
              <a:buChar char="●"/>
            </a:pPr>
            <a:r>
              <a:rPr lang="en-US" dirty="0" err="1"/>
              <a:t>Alla</a:t>
            </a:r>
            <a:r>
              <a:rPr lang="en-US" dirty="0"/>
              <a:t>, S., &amp; Adari, S. K. (2019). </a:t>
            </a:r>
            <a:r>
              <a:rPr lang="el-GR" dirty="0"/>
              <a:t>(</a:t>
            </a:r>
            <a:r>
              <a:rPr lang="en-US" dirty="0"/>
              <a:t>Beginning anomaly detection using python-based deep learning.</a:t>
            </a:r>
            <a:r>
              <a:rPr lang="el" dirty="0"/>
              <a:t> )Έναρξη ανίχνευσης ανωμαλιών χρησιμοποιώντας βαθιά μάθηση βασισμένη σε python. Νιου Τζέρσεϋ: Apress.</a:t>
            </a:r>
            <a:endParaRPr dirty="0"/>
          </a:p>
          <a:p>
            <a:pPr marL="457200" lvl="0" indent="-381000" algn="l" rtl="0">
              <a:spcBef>
                <a:spcPts val="1000"/>
              </a:spcBef>
              <a:spcAft>
                <a:spcPts val="1600"/>
              </a:spcAft>
              <a:buSzPts val="2400"/>
              <a:buChar char="●"/>
            </a:pPr>
            <a:r>
              <a:rPr lang="en-US" dirty="0"/>
              <a:t>Rajvardhan Oak. </a:t>
            </a:r>
            <a:r>
              <a:rPr lang="el" dirty="0"/>
              <a:t> (2023).10 Σχέδια μηχανικής μάθησης που πρέπει να γνωρίζετε για την ασφάλεια στον κυβερνοχώρο: Προστατέψτε τα συστήματά σας και ενισχύστε την άμυνά σας με τεχνικές αιχμής AI. (</a:t>
            </a:r>
            <a:r>
              <a:rPr lang="en-US" dirty="0"/>
              <a:t>Machine Learning Blueprints You Should Know for Cybersecurity: Protect your systems and boost your defenses with cutting-edge AI techniques.</a:t>
            </a:r>
            <a:r>
              <a:rPr lang="el-GR" dirty="0"/>
              <a:t>)</a:t>
            </a:r>
            <a:r>
              <a:rPr lang="el" dirty="0"/>
              <a:t> Εκδόσεις Packt.</a:t>
            </a:r>
            <a:endParaRPr dirty="0"/>
          </a:p>
        </p:txBody>
      </p:sp>
      <p:sp>
        <p:nvSpPr>
          <p:cNvPr id="297" name="Google Shape;297;g2de46ed1d39_0_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Clr>
                <a:srgbClr val="000000"/>
              </a:buClr>
              <a:buSzPts val="1300"/>
              <a:buFont typeface="Arial"/>
              <a:buNone/>
            </a:pPr>
            <a:fld id="{00000000-1234-1234-1234-123412341234}" type="slidenum">
              <a:rPr lang="en-US"/>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29"/>
          <p:cNvSpPr txBox="1">
            <a:spLocks noGrp="1"/>
          </p:cNvSpPr>
          <p:nvPr>
            <p:ph type="ctrTitle"/>
          </p:nvPr>
        </p:nvSpPr>
        <p:spPr>
          <a:xfrm>
            <a:off x="6970326" y="1679216"/>
            <a:ext cx="4786877" cy="151831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6000"/>
              <a:buFont typeface="Book Antiqua"/>
              <a:buNone/>
            </a:pPr>
            <a:r>
              <a:rPr lang="el"/>
              <a:t>Ευχαριστώ</a:t>
            </a:r>
            <a:endParaRPr/>
          </a:p>
        </p:txBody>
      </p:sp>
      <p:pic>
        <p:nvPicPr>
          <p:cNvPr id="303" name="Google Shape;303;p29" descr="Ένα άτομο και ένα άτομο που κοιτάζει μια οθόνη υπολογιστή"/>
          <p:cNvPicPr preferRelativeResize="0">
            <a:picLocks noGrp="1"/>
          </p:cNvPicPr>
          <p:nvPr>
            <p:ph type="pic" idx="2"/>
          </p:nvPr>
        </p:nvPicPr>
        <p:blipFill rotWithShape="1">
          <a:blip r:embed="rId3">
            <a:alphaModFix/>
          </a:blip>
          <a:srcRect l="127" r="125"/>
          <a:stretch/>
        </p:blipFill>
        <p:spPr>
          <a:xfrm>
            <a:off x="-29499" y="-2236"/>
            <a:ext cx="6814124" cy="6871095"/>
          </a:xfrm>
          <a:prstGeom prst="rect">
            <a:avLst/>
          </a:prstGeom>
          <a:solidFill>
            <a:schemeClr val="lt2"/>
          </a:solidFill>
          <a:ln>
            <a:noFill/>
          </a:ln>
        </p:spPr>
      </p:pic>
      <p:sp>
        <p:nvSpPr>
          <p:cNvPr id="304" name="Google Shape;304;p29"/>
          <p:cNvSpPr txBox="1">
            <a:spLocks noGrp="1"/>
          </p:cNvSpPr>
          <p:nvPr>
            <p:ph type="body" idx="1"/>
          </p:nvPr>
        </p:nvSpPr>
        <p:spPr>
          <a:xfrm>
            <a:off x="6970326" y="3748958"/>
            <a:ext cx="4786878" cy="2258013"/>
          </a:xfrm>
          <a:prstGeom prst="rect">
            <a:avLst/>
          </a:prstGeom>
          <a:noFill/>
          <a:ln>
            <a:noFill/>
          </a:ln>
        </p:spPr>
        <p:txBody>
          <a:bodyPr spcFirstLastPara="1" wrap="square" lIns="91425" tIns="0" rIns="0" bIns="45700" anchor="t" anchorCtr="0">
            <a:normAutofit/>
          </a:bodyPr>
          <a:lstStyle/>
          <a:p>
            <a:pPr marL="0" lvl="0" indent="0" algn="l" rtl="0">
              <a:lnSpc>
                <a:spcPct val="100000"/>
              </a:lnSpc>
              <a:spcBef>
                <a:spcPts val="0"/>
              </a:spcBef>
              <a:spcAft>
                <a:spcPts val="0"/>
              </a:spcAft>
              <a:buSzPts val="1600"/>
              <a:buFont typeface="Courier New"/>
              <a:buNone/>
            </a:pPr>
            <a:endParaRPr/>
          </a:p>
          <a:p>
            <a:pPr marL="0" lvl="0" indent="0" algn="l" rtl="0">
              <a:lnSpc>
                <a:spcPct val="100000"/>
              </a:lnSpc>
              <a:spcBef>
                <a:spcPts val="0"/>
              </a:spcBef>
              <a:spcAft>
                <a:spcPts val="0"/>
              </a:spcAft>
              <a:buSzPts val="1600"/>
              <a:buFont typeface="Courier New"/>
              <a:buNone/>
            </a:pPr>
            <a:r>
              <a:rPr lang="el"/>
              <a:t>Στείλτε όλες τις ερωτήσεις στη διεύθυνση:</a:t>
            </a:r>
            <a:endParaRPr/>
          </a:p>
          <a:p>
            <a:pPr marL="0" lvl="0" indent="0" algn="l" rtl="0">
              <a:lnSpc>
                <a:spcPct val="100000"/>
              </a:lnSpc>
              <a:spcBef>
                <a:spcPts val="0"/>
              </a:spcBef>
              <a:spcAft>
                <a:spcPts val="0"/>
              </a:spcAft>
              <a:buSzPts val="1600"/>
              <a:buFont typeface="Courier New"/>
              <a:buNone/>
            </a:pPr>
            <a:r>
              <a:rPr lang="el"/>
              <a:t>dboberic@uns.ac.rs</a:t>
            </a:r>
            <a:endParaRPr/>
          </a:p>
        </p:txBody>
      </p:sp>
      <p:grpSp>
        <p:nvGrpSpPr>
          <p:cNvPr id="305" name="Google Shape;305;p29"/>
          <p:cNvGrpSpPr/>
          <p:nvPr/>
        </p:nvGrpSpPr>
        <p:grpSpPr>
          <a:xfrm>
            <a:off x="4059704" y="0"/>
            <a:ext cx="2928883" cy="6871447"/>
            <a:chOff x="4059704" y="0"/>
            <a:chExt cx="2928883" cy="6871447"/>
          </a:xfrm>
        </p:grpSpPr>
        <p:sp>
          <p:nvSpPr>
            <p:cNvPr id="306" name="Google Shape;306;p29"/>
            <p:cNvSpPr/>
            <p:nvPr/>
          </p:nvSpPr>
          <p:spPr>
            <a:xfrm rot="10800000">
              <a:off x="4443586" y="5022"/>
              <a:ext cx="2545001" cy="6837172"/>
            </a:xfrm>
            <a:custGeom>
              <a:avLst/>
              <a:gdLst/>
              <a:ahLst/>
              <a:cxnLst/>
              <a:rect l="l" t="t" r="r" b="b"/>
              <a:pathLst>
                <a:path w="2545001" h="6837172" extrusionOk="0">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cxnSp>
          <p:nvCxnSpPr>
            <p:cNvPr id="307" name="Google Shape;307;p29"/>
            <p:cNvCxnSpPr/>
            <p:nvPr/>
          </p:nvCxnSpPr>
          <p:spPr>
            <a:xfrm flipH="1">
              <a:off x="4059704" y="0"/>
              <a:ext cx="1822122" cy="6871447"/>
            </a:xfrm>
            <a:prstGeom prst="straightConnector1">
              <a:avLst/>
            </a:prstGeom>
            <a:noFill/>
            <a:ln w="22225" cap="flat" cmpd="sng">
              <a:solidFill>
                <a:schemeClr val="dk2"/>
              </a:solidFill>
              <a:prstDash val="solid"/>
              <a:round/>
              <a:headEnd type="none" w="sm" len="sm"/>
              <a:tailEnd type="none" w="sm" len="sm"/>
            </a:ln>
          </p:spPr>
        </p:cxnSp>
      </p:grpSp>
      <p:pic>
        <p:nvPicPr>
          <p:cNvPr id="308" name="Google Shape;308;p29"/>
          <p:cNvPicPr preferRelativeResize="0"/>
          <p:nvPr/>
        </p:nvPicPr>
        <p:blipFill rotWithShape="1">
          <a:blip r:embed="rId4">
            <a:alphaModFix/>
          </a:blip>
          <a:srcRect/>
          <a:stretch/>
        </p:blipFill>
        <p:spPr>
          <a:xfrm>
            <a:off x="9155812" y="6296400"/>
            <a:ext cx="3036198" cy="56160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g2c2c1fab3b8_0_0"/>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None/>
            </a:pPr>
            <a:r>
              <a:rPr lang="el">
                <a:latin typeface="Book Antiqua"/>
                <a:ea typeface="Book Antiqua"/>
                <a:cs typeface="Book Antiqua"/>
                <a:sym typeface="Book Antiqua"/>
              </a:rPr>
              <a:t>Εισαγωγή στη Μηχανική Μάθηση</a:t>
            </a:r>
            <a:endParaRPr>
              <a:latin typeface="Book Antiqua"/>
              <a:ea typeface="Book Antiqua"/>
              <a:cs typeface="Book Antiqua"/>
              <a:sym typeface="Book Antiqua"/>
            </a:endParaRPr>
          </a:p>
        </p:txBody>
      </p:sp>
      <p:sp>
        <p:nvSpPr>
          <p:cNvPr id="101" name="Google Shape;101;g2c2c1fab3b8_0_0"/>
          <p:cNvSpPr txBox="1">
            <a:spLocks noGrp="1"/>
          </p:cNvSpPr>
          <p:nvPr>
            <p:ph type="body" idx="1"/>
          </p:nvPr>
        </p:nvSpPr>
        <p:spPr>
          <a:xfrm>
            <a:off x="415600" y="1536633"/>
            <a:ext cx="11360700" cy="4555200"/>
          </a:xfrm>
          <a:prstGeom prst="rect">
            <a:avLst/>
          </a:prstGeom>
        </p:spPr>
        <p:txBody>
          <a:bodyPr spcFirstLastPara="1" wrap="square" lIns="121900" tIns="121900" rIns="121900" bIns="121900" anchor="t" anchorCtr="0">
            <a:normAutofit fontScale="92500" lnSpcReduction="10000"/>
          </a:bodyPr>
          <a:lstStyle/>
          <a:p>
            <a:pPr marL="0" lvl="0" indent="0" algn="l" rtl="0">
              <a:spcBef>
                <a:spcPts val="0"/>
              </a:spcBef>
              <a:spcAft>
                <a:spcPts val="0"/>
              </a:spcAft>
              <a:buNone/>
            </a:pPr>
            <a:r>
              <a:rPr lang="el" dirty="0">
                <a:latin typeface="Book Antiqua"/>
                <a:ea typeface="Book Antiqua"/>
                <a:cs typeface="Book Antiqua"/>
                <a:sym typeface="Book Antiqua"/>
              </a:rPr>
              <a:t>Η μηχανική μάθηση είναι η διαδικασία διδασκαλίας ενός μοντέλου πώς να εκτελέσει μια εργασία παρέχοντάς του δεδομένα. </a:t>
            </a:r>
            <a:endParaRPr dirty="0">
              <a:latin typeface="Book Antiqua"/>
              <a:ea typeface="Book Antiqua"/>
              <a:cs typeface="Book Antiqua"/>
              <a:sym typeface="Book Antiqua"/>
            </a:endParaRPr>
          </a:p>
          <a:p>
            <a:pPr marL="0" lvl="0" indent="0" algn="l" rtl="0">
              <a:spcBef>
                <a:spcPts val="1000"/>
              </a:spcBef>
              <a:spcAft>
                <a:spcPts val="0"/>
              </a:spcAft>
              <a:buNone/>
            </a:pPr>
            <a:r>
              <a:rPr lang="el" dirty="0">
                <a:latin typeface="Book Antiqua"/>
                <a:ea typeface="Book Antiqua"/>
                <a:cs typeface="Book Antiqua"/>
                <a:sym typeface="Book Antiqua"/>
              </a:rPr>
              <a:t>Αντί να κωδικοποιούμε ρητά το μοντέλο για να κάνουμε την εργασία, προγραμματίζουμε τους μηχανισμούς με τους οποίους αυτό το μοντέλο μπορεί να μάθει, να βελτιώσει και να επαναλάβει την εργασία έτσι ώστε μέχρι το τέλος της εκπαίδευσης, το μοντέλο να είναι σε θέση να εκτελέσει οποιαδήποτε εργασία θέλουμε.</a:t>
            </a:r>
            <a:endParaRPr dirty="0">
              <a:latin typeface="Book Antiqua"/>
              <a:ea typeface="Book Antiqua"/>
              <a:cs typeface="Book Antiqua"/>
              <a:sym typeface="Book Antiqua"/>
            </a:endParaRPr>
          </a:p>
          <a:p>
            <a:pPr marL="0" lvl="0" indent="0" algn="l" rtl="0">
              <a:spcBef>
                <a:spcPts val="1000"/>
              </a:spcBef>
              <a:spcAft>
                <a:spcPts val="0"/>
              </a:spcAft>
              <a:buNone/>
            </a:pPr>
            <a:r>
              <a:rPr lang="el" b="1" dirty="0">
                <a:latin typeface="Book Antiqua"/>
                <a:ea typeface="Book Antiqua"/>
                <a:cs typeface="Book Antiqua"/>
                <a:sym typeface="Book Antiqua"/>
              </a:rPr>
              <a:t>Το μοντέλο</a:t>
            </a:r>
            <a:r>
              <a:rPr lang="el" dirty="0">
                <a:latin typeface="Book Antiqua"/>
                <a:ea typeface="Book Antiqua"/>
                <a:cs typeface="Book Antiqua"/>
                <a:sym typeface="Book Antiqua"/>
              </a:rPr>
              <a:t> είναι μια προηγμένη λειτουργία που λαμβάνει τα δεδομένα εισόδου και τα αντιστοιχίζει σε μια συγκεκριμένη έξοδο. </a:t>
            </a:r>
            <a:endParaRPr dirty="0">
              <a:latin typeface="Book Antiqua"/>
              <a:ea typeface="Book Antiqua"/>
              <a:cs typeface="Book Antiqua"/>
              <a:sym typeface="Book Antiqua"/>
            </a:endParaRPr>
          </a:p>
          <a:p>
            <a:pPr marL="0" lvl="0" indent="0" algn="l" rtl="0">
              <a:spcBef>
                <a:spcPts val="1000"/>
              </a:spcBef>
              <a:spcAft>
                <a:spcPts val="0"/>
              </a:spcAft>
              <a:buNone/>
            </a:pPr>
            <a:r>
              <a:rPr lang="el" dirty="0">
                <a:latin typeface="Book Antiqua"/>
                <a:ea typeface="Book Antiqua"/>
                <a:cs typeface="Book Antiqua"/>
                <a:sym typeface="Book Antiqua"/>
              </a:rPr>
              <a:t>Όταν ένα μοντέλο </a:t>
            </a:r>
            <a:r>
              <a:rPr lang="el" b="1" dirty="0">
                <a:latin typeface="Book Antiqua"/>
                <a:ea typeface="Book Antiqua"/>
                <a:cs typeface="Book Antiqua"/>
                <a:sym typeface="Book Antiqua"/>
              </a:rPr>
              <a:t>μαθαίνει</a:t>
            </a:r>
            <a:r>
              <a:rPr lang="el" dirty="0">
                <a:latin typeface="Book Antiqua"/>
                <a:ea typeface="Book Antiqua"/>
                <a:cs typeface="Book Antiqua"/>
                <a:sym typeface="Book Antiqua"/>
              </a:rPr>
              <a:t>, προσαρμόζει τους εσωτερικούς μηχανισμούς του για να εκτελέσει καλύτερα την εργασία στα δεδομένα που του δίνονται.</a:t>
            </a:r>
            <a:endParaRPr dirty="0">
              <a:latin typeface="Book Antiqua"/>
              <a:ea typeface="Book Antiqua"/>
              <a:cs typeface="Book Antiqua"/>
              <a:sym typeface="Book Antiqua"/>
            </a:endParaRPr>
          </a:p>
          <a:p>
            <a:pPr marL="0" lvl="0" indent="0" algn="l" rtl="0">
              <a:spcBef>
                <a:spcPts val="1000"/>
              </a:spcBef>
              <a:spcAft>
                <a:spcPts val="0"/>
              </a:spcAft>
              <a:buClr>
                <a:schemeClr val="dk1"/>
              </a:buClr>
              <a:buSzPct val="45833"/>
              <a:buFont typeface="Arial"/>
              <a:buNone/>
            </a:pPr>
            <a:endParaRPr dirty="0">
              <a:latin typeface="Book Antiqua"/>
              <a:ea typeface="Book Antiqua"/>
              <a:cs typeface="Book Antiqua"/>
              <a:sym typeface="Book Antiqua"/>
            </a:endParaRPr>
          </a:p>
          <a:p>
            <a:pPr marL="0" lvl="0" indent="0" algn="l" rtl="0">
              <a:spcBef>
                <a:spcPts val="1000"/>
              </a:spcBef>
              <a:spcAft>
                <a:spcPts val="1000"/>
              </a:spcAft>
              <a:buNone/>
            </a:pPr>
            <a:endParaRPr dirty="0">
              <a:latin typeface="Book Antiqua"/>
              <a:ea typeface="Book Antiqua"/>
              <a:cs typeface="Book Antiqua"/>
              <a:sym typeface="Book Antiqua"/>
            </a:endParaRPr>
          </a:p>
        </p:txBody>
      </p:sp>
      <p:sp>
        <p:nvSpPr>
          <p:cNvPr id="102" name="Google Shape;102;g2c2c1fab3b8_0_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Clr>
                <a:srgbClr val="000000"/>
              </a:buClr>
              <a:buSzPts val="1300"/>
              <a:buFont typeface="Arial"/>
              <a:buNone/>
            </a:pPr>
            <a:fld id="{00000000-1234-1234-1234-123412341234}" type="slidenum">
              <a:rPr lang="en-US"/>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g2c2c1fab3b8_0_12"/>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None/>
            </a:pPr>
            <a:r>
              <a:rPr lang="el" dirty="0">
                <a:latin typeface="Book Antiqua"/>
                <a:ea typeface="Book Antiqua"/>
                <a:cs typeface="Book Antiqua"/>
                <a:sym typeface="Book Antiqua"/>
              </a:rPr>
              <a:t>Βήματα εφαρμογής μηχανικής μάθησης (1/2)</a:t>
            </a:r>
            <a:endParaRPr dirty="0">
              <a:latin typeface="Book Antiqua"/>
              <a:ea typeface="Book Antiqua"/>
              <a:cs typeface="Book Antiqua"/>
              <a:sym typeface="Book Antiqua"/>
            </a:endParaRPr>
          </a:p>
        </p:txBody>
      </p:sp>
      <p:sp>
        <p:nvSpPr>
          <p:cNvPr id="109" name="Google Shape;109;g2c2c1fab3b8_0_12"/>
          <p:cNvSpPr txBox="1">
            <a:spLocks noGrp="1"/>
          </p:cNvSpPr>
          <p:nvPr>
            <p:ph type="body" idx="1"/>
          </p:nvPr>
        </p:nvSpPr>
        <p:spPr>
          <a:xfrm>
            <a:off x="415600" y="1536633"/>
            <a:ext cx="11360700" cy="4555200"/>
          </a:xfrm>
          <a:prstGeom prst="rect">
            <a:avLst/>
          </a:prstGeom>
        </p:spPr>
        <p:txBody>
          <a:bodyPr spcFirstLastPara="1" wrap="square" lIns="121900" tIns="121900" rIns="121900" bIns="121900" anchor="t" anchorCtr="0">
            <a:normAutofit/>
          </a:bodyPr>
          <a:lstStyle/>
          <a:p>
            <a:pPr marL="457200" lvl="0" indent="-381000" algn="l" rtl="0">
              <a:spcBef>
                <a:spcPts val="0"/>
              </a:spcBef>
              <a:spcAft>
                <a:spcPts val="0"/>
              </a:spcAft>
              <a:buSzPts val="2400"/>
              <a:buAutoNum type="arabicPeriod"/>
            </a:pPr>
            <a:r>
              <a:rPr lang="el" b="1" dirty="0">
                <a:latin typeface="Book Antiqua"/>
                <a:ea typeface="Book Antiqua"/>
                <a:cs typeface="Book Antiqua"/>
                <a:sym typeface="Book Antiqua"/>
              </a:rPr>
              <a:t>Δήλωση προβλήματος</a:t>
            </a:r>
            <a:r>
              <a:rPr lang="el" dirty="0">
                <a:latin typeface="Book Antiqua"/>
                <a:ea typeface="Book Antiqua"/>
                <a:cs typeface="Book Antiqua"/>
                <a:sym typeface="Book Antiqua"/>
              </a:rPr>
              <a:t>: Ποια είναι η εργασία που προσπαθείτε να λύσετε;</a:t>
            </a:r>
            <a:endParaRPr dirty="0">
              <a:latin typeface="Book Antiqua"/>
              <a:ea typeface="Book Antiqua"/>
              <a:cs typeface="Book Antiqua"/>
              <a:sym typeface="Book Antiqua"/>
            </a:endParaRPr>
          </a:p>
          <a:p>
            <a:pPr marL="457200" lvl="0" indent="-381000" algn="l" rtl="0">
              <a:spcBef>
                <a:spcPts val="1000"/>
              </a:spcBef>
              <a:spcAft>
                <a:spcPts val="0"/>
              </a:spcAft>
              <a:buSzPts val="2400"/>
              <a:buAutoNum type="arabicPeriod"/>
            </a:pPr>
            <a:r>
              <a:rPr lang="el" b="1" dirty="0">
                <a:latin typeface="Book Antiqua"/>
                <a:ea typeface="Book Antiqua"/>
                <a:cs typeface="Book Antiqua"/>
                <a:sym typeface="Book Antiqua"/>
              </a:rPr>
              <a:t>Συλλογή δεδομένων</a:t>
            </a:r>
            <a:r>
              <a:rPr lang="el" dirty="0">
                <a:latin typeface="Book Antiqua"/>
                <a:ea typeface="Book Antiqua"/>
                <a:cs typeface="Book Antiqua"/>
                <a:sym typeface="Book Antiqua"/>
              </a:rPr>
              <a:t>: Χρειάζεστε πρώτα τα σχετικά δεδομένα για να μπορέσετε να διδάξετε οτιδήποτε στο μοντέλο.</a:t>
            </a:r>
            <a:endParaRPr dirty="0">
              <a:latin typeface="Book Antiqua"/>
              <a:ea typeface="Book Antiqua"/>
              <a:cs typeface="Book Antiqua"/>
              <a:sym typeface="Book Antiqua"/>
            </a:endParaRPr>
          </a:p>
          <a:p>
            <a:pPr marL="457200" lvl="0" indent="-381000" algn="l" rtl="0">
              <a:spcBef>
                <a:spcPts val="1000"/>
              </a:spcBef>
              <a:spcAft>
                <a:spcPts val="0"/>
              </a:spcAft>
              <a:buSzPts val="2400"/>
              <a:buAutoNum type="arabicPeriod"/>
            </a:pPr>
            <a:r>
              <a:rPr lang="el" b="1" dirty="0">
                <a:latin typeface="Book Antiqua"/>
                <a:ea typeface="Book Antiqua"/>
                <a:cs typeface="Book Antiqua"/>
                <a:sym typeface="Book Antiqua"/>
              </a:rPr>
              <a:t>Επεξεργασία δεδομένων</a:t>
            </a:r>
            <a:r>
              <a:rPr lang="el" dirty="0">
                <a:latin typeface="Book Antiqua"/>
                <a:ea typeface="Book Antiqua"/>
                <a:cs typeface="Book Antiqua"/>
                <a:sym typeface="Book Antiqua"/>
              </a:rPr>
              <a:t>: Επεξεργασία των δεδομένων και μη αυτόματος σχολιασμός (εάν είναι απαραίτητο) για να δείξει στο μοντέλο ποια είναι η σωστή απόδοση της εργασίας. Εδώ καθαρίζετε τα δεδομένα, τα αναλύετε και εκτελείτε μηχανική χαρακτηριστικών.</a:t>
            </a:r>
            <a:endParaRPr dirty="0">
              <a:latin typeface="Book Antiqua"/>
              <a:ea typeface="Book Antiqua"/>
              <a:cs typeface="Book Antiqua"/>
              <a:sym typeface="Book Antiqua"/>
            </a:endParaRPr>
          </a:p>
          <a:p>
            <a:pPr marL="457200" lvl="0" indent="-381000" algn="l" rtl="0">
              <a:spcBef>
                <a:spcPts val="1000"/>
              </a:spcBef>
              <a:spcAft>
                <a:spcPts val="1000"/>
              </a:spcAft>
              <a:buSzPts val="2400"/>
              <a:buFont typeface="Book Antiqua"/>
              <a:buAutoNum type="arabicPeriod"/>
            </a:pPr>
            <a:r>
              <a:rPr lang="el" b="1" dirty="0">
                <a:latin typeface="Book Antiqua"/>
                <a:ea typeface="Book Antiqua"/>
                <a:cs typeface="Book Antiqua"/>
                <a:sym typeface="Book Antiqua"/>
              </a:rPr>
              <a:t>Διαχωρισμός δεδομένων:</a:t>
            </a:r>
            <a:r>
              <a:rPr lang="el" dirty="0">
                <a:latin typeface="Book Antiqua"/>
                <a:ea typeface="Book Antiqua"/>
                <a:cs typeface="Book Antiqua"/>
                <a:sym typeface="Book Antiqua"/>
              </a:rPr>
              <a:t> Διαμερισμός του συνόλου δεδομένων σε στοιχεία εκπαίδευσης, δοκιμής και επικύρωσης. Η ιδέα είναι να εκπαιδευτείτε στον διαχωρισμό εκπαίδευσης, να αξιολογήσετε τον διαχωρισμό δοκιμών και να κάνετε βελτιώσεις χρησιμοποιώντας τον διαχωρισμό επικύρωσης.</a:t>
            </a:r>
            <a:endParaRPr dirty="0">
              <a:latin typeface="Book Antiqua"/>
              <a:ea typeface="Book Antiqua"/>
              <a:cs typeface="Book Antiqua"/>
              <a:sym typeface="Book Antiqua"/>
            </a:endParaRPr>
          </a:p>
        </p:txBody>
      </p:sp>
      <p:sp>
        <p:nvSpPr>
          <p:cNvPr id="110" name="Google Shape;110;g2c2c1fab3b8_0_1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Clr>
                <a:srgbClr val="000000"/>
              </a:buClr>
              <a:buSzPts val="1300"/>
              <a:buFont typeface="Arial"/>
              <a:buNone/>
            </a:pPr>
            <a:fld id="{00000000-1234-1234-1234-123412341234}" type="slidenum">
              <a:rPr lang="en-US"/>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g2c2c1fab3b8_0_26"/>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Clr>
                <a:schemeClr val="dk1"/>
              </a:buClr>
              <a:buSzPct val="29729"/>
              <a:buFont typeface="Arial"/>
              <a:buNone/>
            </a:pPr>
            <a:r>
              <a:rPr lang="el">
                <a:latin typeface="Book Antiqua"/>
                <a:ea typeface="Book Antiqua"/>
                <a:cs typeface="Book Antiqua"/>
                <a:sym typeface="Book Antiqua"/>
              </a:rPr>
              <a:t>Βήματα εφαρμογής μηχανικής μάθησης (2/2)</a:t>
            </a:r>
            <a:endParaRPr>
              <a:latin typeface="Book Antiqua"/>
              <a:ea typeface="Book Antiqua"/>
              <a:cs typeface="Book Antiqua"/>
              <a:sym typeface="Book Antiqua"/>
            </a:endParaRPr>
          </a:p>
          <a:p>
            <a:pPr marL="0" lvl="0" indent="0" algn="l" rtl="0">
              <a:spcBef>
                <a:spcPts val="0"/>
              </a:spcBef>
              <a:spcAft>
                <a:spcPts val="0"/>
              </a:spcAft>
              <a:buNone/>
            </a:pPr>
            <a:endParaRPr/>
          </a:p>
        </p:txBody>
      </p:sp>
      <p:sp>
        <p:nvSpPr>
          <p:cNvPr id="117" name="Google Shape;117;g2c2c1fab3b8_0_26"/>
          <p:cNvSpPr txBox="1">
            <a:spLocks noGrp="1"/>
          </p:cNvSpPr>
          <p:nvPr>
            <p:ph type="body" idx="1"/>
          </p:nvPr>
        </p:nvSpPr>
        <p:spPr>
          <a:xfrm>
            <a:off x="415600" y="1536633"/>
            <a:ext cx="11360700" cy="4555200"/>
          </a:xfrm>
          <a:prstGeom prst="rect">
            <a:avLst/>
          </a:prstGeom>
        </p:spPr>
        <p:txBody>
          <a:bodyPr spcFirstLastPara="1" wrap="square" lIns="121900" tIns="121900" rIns="121900" bIns="121900" anchor="t" anchorCtr="0">
            <a:normAutofit/>
          </a:bodyPr>
          <a:lstStyle/>
          <a:p>
            <a:pPr marL="0" lvl="0" indent="0" algn="l" rtl="0">
              <a:spcBef>
                <a:spcPts val="0"/>
              </a:spcBef>
              <a:spcAft>
                <a:spcPts val="0"/>
              </a:spcAft>
              <a:buNone/>
            </a:pPr>
            <a:r>
              <a:rPr lang="el" dirty="0">
                <a:latin typeface="Book Antiqua"/>
                <a:ea typeface="Book Antiqua"/>
                <a:cs typeface="Book Antiqua"/>
                <a:sym typeface="Book Antiqua"/>
              </a:rPr>
              <a:t>5.</a:t>
            </a:r>
            <a:r>
              <a:rPr lang="el" b="1" dirty="0">
                <a:latin typeface="Book Antiqua"/>
                <a:ea typeface="Book Antiqua"/>
                <a:cs typeface="Book Antiqua"/>
                <a:sym typeface="Book Antiqua"/>
              </a:rPr>
              <a:t> Εκπαίδευση μοντέλου</a:t>
            </a:r>
            <a:r>
              <a:rPr lang="el" dirty="0">
                <a:latin typeface="Book Antiqua"/>
                <a:ea typeface="Book Antiqua"/>
                <a:cs typeface="Book Antiqua"/>
                <a:sym typeface="Book Antiqua"/>
              </a:rPr>
              <a:t>: Εκπαίδευση του μοντέλου στο σύνολο δεδομένων εκπαίδευσης. </a:t>
            </a:r>
            <a:endParaRPr dirty="0">
              <a:latin typeface="Book Antiqua"/>
              <a:ea typeface="Book Antiqua"/>
              <a:cs typeface="Book Antiqua"/>
              <a:sym typeface="Book Antiqua"/>
            </a:endParaRPr>
          </a:p>
          <a:p>
            <a:pPr marL="0" lvl="0" indent="0" algn="l" rtl="0">
              <a:spcBef>
                <a:spcPts val="1000"/>
              </a:spcBef>
              <a:spcAft>
                <a:spcPts val="0"/>
              </a:spcAft>
              <a:buNone/>
            </a:pPr>
            <a:r>
              <a:rPr lang="el" dirty="0">
                <a:latin typeface="Book Antiqua"/>
                <a:ea typeface="Book Antiqua"/>
                <a:cs typeface="Book Antiqua"/>
                <a:sym typeface="Book Antiqua"/>
              </a:rPr>
              <a:t>6. </a:t>
            </a:r>
            <a:r>
              <a:rPr lang="el" b="1" dirty="0">
                <a:latin typeface="Book Antiqua"/>
                <a:ea typeface="Book Antiqua"/>
                <a:cs typeface="Book Antiqua"/>
                <a:sym typeface="Book Antiqua"/>
              </a:rPr>
              <a:t>Αξιολόγηση μοντέλου</a:t>
            </a:r>
            <a:r>
              <a:rPr lang="el" dirty="0">
                <a:latin typeface="Book Antiqua"/>
                <a:ea typeface="Book Antiqua"/>
                <a:cs typeface="Book Antiqua"/>
                <a:sym typeface="Book Antiqua"/>
              </a:rPr>
              <a:t>: Αξιολόγηση της απόδοσης του μοντέλου σας στα δεδομένα δοκιμών και εξέταση τυχόν σφαλμάτων στη διαδικασία μέχρι στιγμής. Η τυφλή απόδοση (τα δεδομένα δοκιμών δεν είναι ορατά από το μοντέλο) μπορεί να υποδεικνύει πολλά για την αποτελεσματικότητα του μοντέλου.</a:t>
            </a:r>
            <a:endParaRPr dirty="0">
              <a:latin typeface="Book Antiqua"/>
              <a:ea typeface="Book Antiqua"/>
              <a:cs typeface="Book Antiqua"/>
              <a:sym typeface="Book Antiqua"/>
            </a:endParaRPr>
          </a:p>
          <a:p>
            <a:pPr marL="0" lvl="0" indent="0" algn="l" rtl="0">
              <a:spcBef>
                <a:spcPts val="1000"/>
              </a:spcBef>
              <a:spcAft>
                <a:spcPts val="1000"/>
              </a:spcAft>
              <a:buNone/>
            </a:pPr>
            <a:r>
              <a:rPr lang="el" dirty="0">
                <a:latin typeface="Book Antiqua"/>
                <a:ea typeface="Book Antiqua"/>
                <a:cs typeface="Book Antiqua"/>
                <a:sym typeface="Book Antiqua"/>
              </a:rPr>
              <a:t>7. </a:t>
            </a:r>
            <a:r>
              <a:rPr lang="el" b="1" dirty="0">
                <a:latin typeface="Book Antiqua"/>
                <a:ea typeface="Book Antiqua"/>
                <a:cs typeface="Book Antiqua"/>
                <a:sym typeface="Book Antiqua"/>
              </a:rPr>
              <a:t>Συντονισμός μοντέλου</a:t>
            </a:r>
            <a:r>
              <a:rPr lang="el" dirty="0">
                <a:latin typeface="Book Antiqua"/>
                <a:ea typeface="Book Antiqua"/>
                <a:cs typeface="Book Antiqua"/>
                <a:sym typeface="Book Antiqua"/>
              </a:rPr>
              <a:t>: Βελτιστοποίηση της απόδοσης με συντονισμό ορισμένων παραμέτρων υψηλού επιπέδου που μπορούν να επηρεάσουν την ικανότητα εκμάθησης του μοντέλου.</a:t>
            </a:r>
            <a:endParaRPr dirty="0">
              <a:latin typeface="Book Antiqua"/>
              <a:ea typeface="Book Antiqua"/>
              <a:cs typeface="Book Antiqua"/>
              <a:sym typeface="Book Antiqua"/>
            </a:endParaRPr>
          </a:p>
        </p:txBody>
      </p:sp>
      <p:sp>
        <p:nvSpPr>
          <p:cNvPr id="118" name="Google Shape;118;g2c2c1fab3b8_0_2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Clr>
                <a:srgbClr val="000000"/>
              </a:buClr>
              <a:buSzPts val="1300"/>
              <a:buFont typeface="Arial"/>
              <a:buNone/>
            </a:pPr>
            <a:fld id="{00000000-1234-1234-1234-123412341234}" type="slidenum">
              <a:rPr lang="en-US"/>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g2c2c1fab3b8_0_19"/>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None/>
            </a:pPr>
            <a:r>
              <a:rPr lang="el" dirty="0">
                <a:latin typeface="Book Antiqua"/>
                <a:ea typeface="Book Antiqua"/>
                <a:cs typeface="Book Antiqua"/>
                <a:sym typeface="Book Antiqua"/>
              </a:rPr>
              <a:t>Τύποι μηχανικής μάθησης</a:t>
            </a:r>
            <a:endParaRPr dirty="0">
              <a:latin typeface="Book Antiqua"/>
              <a:ea typeface="Book Antiqua"/>
              <a:cs typeface="Book Antiqua"/>
              <a:sym typeface="Book Antiqua"/>
            </a:endParaRPr>
          </a:p>
        </p:txBody>
      </p:sp>
      <p:sp>
        <p:nvSpPr>
          <p:cNvPr id="125" name="Google Shape;125;g2c2c1fab3b8_0_19"/>
          <p:cNvSpPr txBox="1">
            <a:spLocks noGrp="1"/>
          </p:cNvSpPr>
          <p:nvPr>
            <p:ph type="body" idx="1"/>
          </p:nvPr>
        </p:nvSpPr>
        <p:spPr>
          <a:xfrm>
            <a:off x="415600" y="1536633"/>
            <a:ext cx="11360700" cy="4555200"/>
          </a:xfrm>
          <a:prstGeom prst="rect">
            <a:avLst/>
          </a:prstGeom>
        </p:spPr>
        <p:txBody>
          <a:bodyPr spcFirstLastPara="1" wrap="square" lIns="121900" tIns="121900" rIns="121900" bIns="121900" anchor="t" anchorCtr="0">
            <a:normAutofit/>
          </a:bodyPr>
          <a:lstStyle/>
          <a:p>
            <a:pPr marL="457200" lvl="0" indent="-381000" algn="l" rtl="0">
              <a:spcBef>
                <a:spcPts val="0"/>
              </a:spcBef>
              <a:spcAft>
                <a:spcPts val="0"/>
              </a:spcAft>
              <a:buSzPts val="2400"/>
              <a:buFont typeface="Book Antiqua"/>
              <a:buChar char="●"/>
            </a:pPr>
            <a:r>
              <a:rPr lang="el" dirty="0">
                <a:latin typeface="Book Antiqua"/>
                <a:ea typeface="Book Antiqua"/>
                <a:cs typeface="Book Antiqua"/>
                <a:sym typeface="Book Antiqua"/>
              </a:rPr>
              <a:t>Εποπτευόμενη μάθηση</a:t>
            </a:r>
            <a:endParaRPr dirty="0">
              <a:latin typeface="Book Antiqua"/>
              <a:ea typeface="Book Antiqua"/>
              <a:cs typeface="Book Antiqua"/>
              <a:sym typeface="Book Antiqua"/>
            </a:endParaRPr>
          </a:p>
          <a:p>
            <a:pPr marL="914400" lvl="1" indent="-349250" algn="l" rtl="0">
              <a:spcBef>
                <a:spcPts val="0"/>
              </a:spcBef>
              <a:spcAft>
                <a:spcPts val="0"/>
              </a:spcAft>
              <a:buSzPts val="1900"/>
              <a:buFont typeface="Book Antiqua"/>
              <a:buChar char="○"/>
            </a:pPr>
            <a:r>
              <a:rPr lang="el" dirty="0">
                <a:latin typeface="Book Antiqua"/>
                <a:ea typeface="Book Antiqua"/>
                <a:cs typeface="Book Antiqua"/>
                <a:sym typeface="Book Antiqua"/>
              </a:rPr>
              <a:t>Ταξινόμηση</a:t>
            </a:r>
            <a:endParaRPr dirty="0">
              <a:latin typeface="Book Antiqua"/>
              <a:ea typeface="Book Antiqua"/>
              <a:cs typeface="Book Antiqua"/>
              <a:sym typeface="Book Antiqua"/>
            </a:endParaRPr>
          </a:p>
          <a:p>
            <a:pPr marL="914400" lvl="1" indent="-349250" algn="l" rtl="0">
              <a:spcBef>
                <a:spcPts val="0"/>
              </a:spcBef>
              <a:spcAft>
                <a:spcPts val="0"/>
              </a:spcAft>
              <a:buSzPts val="1900"/>
              <a:buFont typeface="Book Antiqua"/>
              <a:buChar char="○"/>
            </a:pPr>
            <a:r>
              <a:rPr lang="el" dirty="0">
                <a:latin typeface="Book Antiqua"/>
                <a:ea typeface="Book Antiqua"/>
                <a:cs typeface="Book Antiqua"/>
                <a:sym typeface="Book Antiqua"/>
              </a:rPr>
              <a:t>Οπισθοδρόμηση</a:t>
            </a:r>
            <a:endParaRPr dirty="0">
              <a:latin typeface="Book Antiqua"/>
              <a:ea typeface="Book Antiqua"/>
              <a:cs typeface="Book Antiqua"/>
              <a:sym typeface="Book Antiqua"/>
            </a:endParaRPr>
          </a:p>
          <a:p>
            <a:pPr marL="457200" lvl="0" indent="-381000" algn="l" rtl="0">
              <a:spcBef>
                <a:spcPts val="0"/>
              </a:spcBef>
              <a:spcAft>
                <a:spcPts val="0"/>
              </a:spcAft>
              <a:buSzPts val="2400"/>
              <a:buFont typeface="Book Antiqua"/>
              <a:buChar char="●"/>
            </a:pPr>
            <a:r>
              <a:rPr lang="el" dirty="0">
                <a:latin typeface="Book Antiqua"/>
                <a:ea typeface="Book Antiqua"/>
                <a:cs typeface="Book Antiqua"/>
                <a:sym typeface="Book Antiqua"/>
              </a:rPr>
              <a:t>Μάθηση χωρίς επίβλεψη</a:t>
            </a:r>
            <a:endParaRPr dirty="0">
              <a:latin typeface="Book Antiqua"/>
              <a:ea typeface="Book Antiqua"/>
              <a:cs typeface="Book Antiqua"/>
              <a:sym typeface="Book Antiqua"/>
            </a:endParaRPr>
          </a:p>
          <a:p>
            <a:pPr marL="914400" lvl="1" indent="-349250" algn="l" rtl="0">
              <a:spcBef>
                <a:spcPts val="0"/>
              </a:spcBef>
              <a:spcAft>
                <a:spcPts val="0"/>
              </a:spcAft>
              <a:buSzPts val="1900"/>
              <a:buFont typeface="Book Antiqua"/>
              <a:buChar char="○"/>
            </a:pPr>
            <a:r>
              <a:rPr lang="el" dirty="0">
                <a:latin typeface="Book Antiqua"/>
                <a:ea typeface="Book Antiqua"/>
                <a:cs typeface="Book Antiqua"/>
                <a:sym typeface="Book Antiqua"/>
              </a:rPr>
              <a:t>Συμπλέγματος</a:t>
            </a:r>
            <a:endParaRPr dirty="0">
              <a:latin typeface="Book Antiqua"/>
              <a:ea typeface="Book Antiqua"/>
              <a:cs typeface="Book Antiqua"/>
              <a:sym typeface="Book Antiqua"/>
            </a:endParaRPr>
          </a:p>
          <a:p>
            <a:pPr marL="914400" lvl="1" indent="-349250" algn="l" rtl="0">
              <a:spcBef>
                <a:spcPts val="0"/>
              </a:spcBef>
              <a:spcAft>
                <a:spcPts val="0"/>
              </a:spcAft>
              <a:buSzPts val="1900"/>
              <a:buFont typeface="Book Antiqua"/>
              <a:buChar char="○"/>
            </a:pPr>
            <a:r>
              <a:rPr lang="el" dirty="0">
                <a:latin typeface="Book Antiqua"/>
                <a:ea typeface="Book Antiqua"/>
                <a:cs typeface="Book Antiqua"/>
                <a:sym typeface="Book Antiqua"/>
              </a:rPr>
              <a:t>Αναπαράσταση, μάθηση/μείωση διαστάσεων</a:t>
            </a:r>
            <a:endParaRPr dirty="0">
              <a:latin typeface="Book Antiqua"/>
              <a:ea typeface="Book Antiqua"/>
              <a:cs typeface="Book Antiqua"/>
              <a:sym typeface="Book Antiqua"/>
            </a:endParaRPr>
          </a:p>
          <a:p>
            <a:pPr marL="457200" lvl="0" indent="-381000" algn="l" rtl="0">
              <a:spcBef>
                <a:spcPts val="0"/>
              </a:spcBef>
              <a:spcAft>
                <a:spcPts val="0"/>
              </a:spcAft>
              <a:buSzPts val="2400"/>
              <a:buFont typeface="Book Antiqua"/>
              <a:buChar char="●"/>
            </a:pPr>
            <a:r>
              <a:rPr lang="el" dirty="0">
                <a:latin typeface="Book Antiqua"/>
                <a:ea typeface="Book Antiqua"/>
                <a:cs typeface="Book Antiqua"/>
                <a:sym typeface="Book Antiqua"/>
              </a:rPr>
              <a:t>Ημι-επιβλεπόμενη μάθηση</a:t>
            </a:r>
            <a:endParaRPr dirty="0">
              <a:latin typeface="Book Antiqua"/>
              <a:ea typeface="Book Antiqua"/>
              <a:cs typeface="Book Antiqua"/>
              <a:sym typeface="Book Antiqua"/>
            </a:endParaRPr>
          </a:p>
          <a:p>
            <a:pPr lvl="1">
              <a:buFont typeface="Book Antiqua"/>
              <a:buChar char="○"/>
            </a:pPr>
            <a:r>
              <a:rPr lang="el" dirty="0">
                <a:latin typeface="Book Antiqua"/>
                <a:ea typeface="Book Antiqua"/>
                <a:cs typeface="Book Antiqua"/>
                <a:sym typeface="Book Antiqua"/>
              </a:rPr>
              <a:t>Μοντέλο δασκάλου-μαθητή(</a:t>
            </a:r>
            <a:r>
              <a:rPr lang="en-US" dirty="0">
                <a:latin typeface="Book Antiqua"/>
                <a:ea typeface="Book Antiqua"/>
                <a:cs typeface="Book Antiqua"/>
                <a:sym typeface="Book Antiqua"/>
              </a:rPr>
              <a:t>Teacher-student model</a:t>
            </a:r>
            <a:r>
              <a:rPr lang="el-GR" dirty="0">
                <a:latin typeface="Book Antiqua"/>
                <a:ea typeface="Book Antiqua"/>
                <a:cs typeface="Book Antiqua"/>
                <a:sym typeface="Book Antiqua"/>
              </a:rPr>
              <a:t>)</a:t>
            </a:r>
            <a:endParaRPr dirty="0">
              <a:latin typeface="Book Antiqua"/>
              <a:ea typeface="Book Antiqua"/>
              <a:cs typeface="Book Antiqua"/>
              <a:sym typeface="Book Antiqua"/>
            </a:endParaRPr>
          </a:p>
          <a:p>
            <a:pPr marL="914400" lvl="1" indent="-349250" algn="l" rtl="0">
              <a:spcBef>
                <a:spcPts val="0"/>
              </a:spcBef>
              <a:spcAft>
                <a:spcPts val="0"/>
              </a:spcAft>
              <a:buSzPts val="1900"/>
              <a:buFont typeface="Book Antiqua"/>
              <a:buChar char="○"/>
            </a:pPr>
            <a:r>
              <a:rPr lang="el" dirty="0">
                <a:latin typeface="Book Antiqua"/>
                <a:ea typeface="Book Antiqua"/>
                <a:cs typeface="Book Antiqua"/>
                <a:sym typeface="Book Antiqua"/>
              </a:rPr>
              <a:t>Εκπαίδευση σε μία τάξη</a:t>
            </a:r>
            <a:endParaRPr dirty="0">
              <a:latin typeface="Book Antiqua"/>
              <a:ea typeface="Book Antiqua"/>
              <a:cs typeface="Book Antiqua"/>
              <a:sym typeface="Book Antiqua"/>
            </a:endParaRPr>
          </a:p>
          <a:p>
            <a:pPr marL="0" lvl="0" indent="0" algn="l" rtl="0">
              <a:spcBef>
                <a:spcPts val="0"/>
              </a:spcBef>
              <a:spcAft>
                <a:spcPts val="0"/>
              </a:spcAft>
              <a:buNone/>
            </a:pPr>
            <a:endParaRPr dirty="0">
              <a:latin typeface="Book Antiqua"/>
              <a:ea typeface="Book Antiqua"/>
              <a:cs typeface="Book Antiqua"/>
              <a:sym typeface="Book Antiqua"/>
            </a:endParaRPr>
          </a:p>
        </p:txBody>
      </p:sp>
      <p:sp>
        <p:nvSpPr>
          <p:cNvPr id="126" name="Google Shape;126;g2c2c1fab3b8_0_19"/>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Clr>
                <a:srgbClr val="000000"/>
              </a:buClr>
              <a:buSzPts val="1300"/>
              <a:buFont typeface="Arial"/>
              <a:buNone/>
            </a:pPr>
            <a:fld id="{00000000-1234-1234-1234-123412341234}" type="slidenum">
              <a:rPr lang="en-US"/>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g2c2c1fab3b8_0_36"/>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None/>
            </a:pPr>
            <a:r>
              <a:rPr lang="el">
                <a:latin typeface="Book Antiqua"/>
                <a:ea typeface="Book Antiqua"/>
                <a:cs typeface="Book Antiqua"/>
                <a:sym typeface="Book Antiqua"/>
              </a:rPr>
              <a:t>Αξιολόγηση μοντέλου</a:t>
            </a:r>
            <a:endParaRPr>
              <a:latin typeface="Book Antiqua"/>
              <a:ea typeface="Book Antiqua"/>
              <a:cs typeface="Book Antiqua"/>
              <a:sym typeface="Book Antiqua"/>
            </a:endParaRPr>
          </a:p>
        </p:txBody>
      </p:sp>
      <p:sp>
        <p:nvSpPr>
          <p:cNvPr id="133" name="Google Shape;133;g2c2c1fab3b8_0_36"/>
          <p:cNvSpPr txBox="1">
            <a:spLocks noGrp="1"/>
          </p:cNvSpPr>
          <p:nvPr>
            <p:ph type="body" idx="1"/>
          </p:nvPr>
        </p:nvSpPr>
        <p:spPr>
          <a:xfrm>
            <a:off x="415600" y="1536633"/>
            <a:ext cx="11360700" cy="4555200"/>
          </a:xfrm>
          <a:prstGeom prst="rect">
            <a:avLst/>
          </a:prstGeom>
        </p:spPr>
        <p:txBody>
          <a:bodyPr spcFirstLastPara="1" wrap="square" lIns="121900" tIns="121900" rIns="121900" bIns="121900" anchor="t" anchorCtr="0">
            <a:normAutofit/>
          </a:bodyPr>
          <a:lstStyle/>
          <a:p>
            <a:pPr marL="0" lvl="0" indent="0" algn="l" rtl="0">
              <a:spcBef>
                <a:spcPts val="0"/>
              </a:spcBef>
              <a:spcAft>
                <a:spcPts val="0"/>
              </a:spcAft>
              <a:buNone/>
            </a:pPr>
            <a:r>
              <a:rPr lang="el" dirty="0">
                <a:latin typeface="Book Antiqua"/>
                <a:ea typeface="Book Antiqua"/>
                <a:cs typeface="Book Antiqua"/>
                <a:sym typeface="Book Antiqua"/>
              </a:rPr>
              <a:t>Το σφάλμα είναι ένα μέτρο του πόσο λανθασμένες είναι οι προβλέψεις του μοντέλου. Το σφάλμα αναφέρεται επίσης συνήθως ως απώλεια ενός μοντέλου.</a:t>
            </a:r>
            <a:endParaRPr dirty="0">
              <a:latin typeface="Book Antiqua"/>
              <a:ea typeface="Book Antiqua"/>
              <a:cs typeface="Book Antiqua"/>
              <a:sym typeface="Book Antiqua"/>
            </a:endParaRPr>
          </a:p>
          <a:p>
            <a:pPr marL="0" lvl="0" indent="0" algn="l" rtl="0">
              <a:spcBef>
                <a:spcPts val="1000"/>
              </a:spcBef>
              <a:spcAft>
                <a:spcPts val="0"/>
              </a:spcAft>
              <a:buNone/>
            </a:pPr>
            <a:r>
              <a:rPr lang="el" dirty="0">
                <a:latin typeface="Book Antiqua"/>
                <a:ea typeface="Book Antiqua"/>
                <a:cs typeface="Book Antiqua"/>
                <a:sym typeface="Book Antiqua"/>
              </a:rPr>
              <a:t>Ο στόχος για κάθε μαθησιακή εργασία είναι να ελαχιστοποιηθεί η απώλεια</a:t>
            </a:r>
            <a:endParaRPr dirty="0">
              <a:latin typeface="Book Antiqua"/>
              <a:ea typeface="Book Antiqua"/>
              <a:cs typeface="Book Antiqua"/>
              <a:sym typeface="Book Antiqua"/>
            </a:endParaRPr>
          </a:p>
          <a:p>
            <a:pPr marL="0" lvl="0" indent="0" algn="l" rtl="0">
              <a:spcBef>
                <a:spcPts val="1000"/>
              </a:spcBef>
              <a:spcAft>
                <a:spcPts val="0"/>
              </a:spcAft>
              <a:buNone/>
            </a:pPr>
            <a:r>
              <a:rPr lang="el" dirty="0">
                <a:latin typeface="Book Antiqua"/>
                <a:ea typeface="Book Antiqua"/>
                <a:cs typeface="Book Antiqua"/>
                <a:sym typeface="Book Antiqua"/>
              </a:rPr>
              <a:t>Διαφορετικοί τύποι μηχανικής μάθησης μπορεί να έχουν διαφορετικές λειτουργίες για τον υπολογισμό του σφάλματος</a:t>
            </a:r>
            <a:endParaRPr dirty="0">
              <a:latin typeface="Book Antiqua"/>
              <a:ea typeface="Book Antiqua"/>
              <a:cs typeface="Book Antiqua"/>
              <a:sym typeface="Book Antiqua"/>
            </a:endParaRPr>
          </a:p>
          <a:p>
            <a:pPr marL="457200" lvl="0" indent="-381000" algn="l" rtl="0">
              <a:spcBef>
                <a:spcPts val="1000"/>
              </a:spcBef>
              <a:spcAft>
                <a:spcPts val="0"/>
              </a:spcAft>
              <a:buSzPts val="2400"/>
              <a:buFont typeface="Book Antiqua"/>
              <a:buChar char="●"/>
            </a:pPr>
            <a:r>
              <a:rPr lang="el" dirty="0">
                <a:latin typeface="Book Antiqua"/>
                <a:ea typeface="Book Antiqua"/>
                <a:cs typeface="Book Antiqua"/>
                <a:sym typeface="Book Antiqua"/>
              </a:rPr>
              <a:t>Ταξινόμηση - &gt; Απώλεια δυαδικής διασταυρούμενης εντροπίας (log loss), κατηγορική απώλεια διασταυρούμενης εντροπίας</a:t>
            </a:r>
            <a:endParaRPr dirty="0">
              <a:latin typeface="Book Antiqua"/>
              <a:ea typeface="Book Antiqua"/>
              <a:cs typeface="Book Antiqua"/>
              <a:sym typeface="Book Antiqua"/>
            </a:endParaRPr>
          </a:p>
          <a:p>
            <a:pPr marL="457200" lvl="0" indent="-381000" algn="l" rtl="0">
              <a:spcBef>
                <a:spcPts val="0"/>
              </a:spcBef>
              <a:spcAft>
                <a:spcPts val="0"/>
              </a:spcAft>
              <a:buSzPts val="2400"/>
              <a:buFont typeface="Book Antiqua"/>
              <a:buChar char="●"/>
            </a:pPr>
            <a:r>
              <a:rPr lang="el" dirty="0">
                <a:latin typeface="Book Antiqua"/>
                <a:ea typeface="Book Antiqua"/>
                <a:cs typeface="Book Antiqua"/>
                <a:sym typeface="Book Antiqua"/>
              </a:rPr>
              <a:t>Παλινδρόμηση - &gt; Μέσο τετραγωνικό σφάλμα (MSE)</a:t>
            </a:r>
            <a:endParaRPr dirty="0">
              <a:latin typeface="Book Antiqua"/>
              <a:ea typeface="Book Antiqua"/>
              <a:cs typeface="Book Antiqua"/>
              <a:sym typeface="Book Antiqua"/>
            </a:endParaRPr>
          </a:p>
          <a:p>
            <a:pPr marL="457200" lvl="0" indent="-381000" algn="l" rtl="0">
              <a:spcBef>
                <a:spcPts val="0"/>
              </a:spcBef>
              <a:spcAft>
                <a:spcPts val="0"/>
              </a:spcAft>
              <a:buSzPts val="2400"/>
              <a:buFont typeface="Book Antiqua"/>
              <a:buChar char="●"/>
            </a:pPr>
            <a:r>
              <a:rPr lang="el" dirty="0">
                <a:latin typeface="Book Antiqua"/>
                <a:ea typeface="Book Antiqua"/>
                <a:cs typeface="Book Antiqua"/>
                <a:sym typeface="Book Antiqua"/>
              </a:rPr>
              <a:t>Ομαδοποίηση -&gt; Βαθμολογία σιλουέτας</a:t>
            </a:r>
            <a:endParaRPr dirty="0">
              <a:latin typeface="Book Antiqua"/>
              <a:ea typeface="Book Antiqua"/>
              <a:cs typeface="Book Antiqua"/>
              <a:sym typeface="Book Antiqua"/>
            </a:endParaRPr>
          </a:p>
          <a:p>
            <a:pPr marL="0" lvl="0" indent="0" algn="l" rtl="0">
              <a:spcBef>
                <a:spcPts val="1000"/>
              </a:spcBef>
              <a:spcAft>
                <a:spcPts val="1000"/>
              </a:spcAft>
              <a:buNone/>
            </a:pPr>
            <a:endParaRPr dirty="0">
              <a:latin typeface="Book Antiqua"/>
              <a:ea typeface="Book Antiqua"/>
              <a:cs typeface="Book Antiqua"/>
              <a:sym typeface="Book Antiqua"/>
            </a:endParaRPr>
          </a:p>
        </p:txBody>
      </p:sp>
      <p:sp>
        <p:nvSpPr>
          <p:cNvPr id="134" name="Google Shape;134;g2c2c1fab3b8_0_3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Clr>
                <a:srgbClr val="000000"/>
              </a:buClr>
              <a:buSzPts val="1300"/>
              <a:buFont typeface="Arial"/>
              <a:buNone/>
            </a:pPr>
            <a:fld id="{00000000-1234-1234-1234-123412341234}" type="slidenum">
              <a:rPr lang="en-US"/>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g2c2c1fab3b8_0_43"/>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None/>
            </a:pPr>
            <a:r>
              <a:rPr lang="el">
                <a:latin typeface="Book Antiqua"/>
                <a:ea typeface="Book Antiqua"/>
                <a:cs typeface="Book Antiqua"/>
                <a:sym typeface="Book Antiqua"/>
              </a:rPr>
              <a:t>Μετρήσεις ταξινόμησης</a:t>
            </a:r>
            <a:endParaRPr>
              <a:latin typeface="Book Antiqua"/>
              <a:ea typeface="Book Antiqua"/>
              <a:cs typeface="Book Antiqua"/>
              <a:sym typeface="Book Antiqua"/>
            </a:endParaRPr>
          </a:p>
        </p:txBody>
      </p:sp>
      <p:sp>
        <p:nvSpPr>
          <p:cNvPr id="141" name="Google Shape;141;g2c2c1fab3b8_0_43"/>
          <p:cNvSpPr txBox="1">
            <a:spLocks noGrp="1"/>
          </p:cNvSpPr>
          <p:nvPr>
            <p:ph type="body" idx="1"/>
          </p:nvPr>
        </p:nvSpPr>
        <p:spPr>
          <a:xfrm>
            <a:off x="415600" y="1536633"/>
            <a:ext cx="11360700" cy="4555200"/>
          </a:xfrm>
          <a:prstGeom prst="rect">
            <a:avLst/>
          </a:prstGeom>
        </p:spPr>
        <p:txBody>
          <a:bodyPr spcFirstLastPara="1" wrap="square" lIns="121900" tIns="121900" rIns="121900" bIns="121900" anchor="t" anchorCtr="0">
            <a:normAutofit/>
          </a:bodyPr>
          <a:lstStyle/>
          <a:p>
            <a:pPr marL="0" lvl="0" indent="0" algn="l" rtl="0">
              <a:spcBef>
                <a:spcPts val="0"/>
              </a:spcBef>
              <a:spcAft>
                <a:spcPts val="0"/>
              </a:spcAft>
              <a:buNone/>
            </a:pPr>
            <a:endParaRPr/>
          </a:p>
        </p:txBody>
      </p:sp>
      <p:sp>
        <p:nvSpPr>
          <p:cNvPr id="142" name="Google Shape;142;g2c2c1fab3b8_0_4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Clr>
                <a:srgbClr val="000000"/>
              </a:buClr>
              <a:buSzPts val="1300"/>
              <a:buFont typeface="Arial"/>
              <a:buNone/>
            </a:pPr>
            <a:fld id="{00000000-1234-1234-1234-123412341234}" type="slidenum">
              <a:rPr lang="en-US"/>
              <a:t>8</a:t>
            </a:fld>
            <a:endParaRPr/>
          </a:p>
        </p:txBody>
      </p:sp>
      <p:pic>
        <p:nvPicPr>
          <p:cNvPr id="143" name="Google Shape;143;g2c2c1fab3b8_0_43"/>
          <p:cNvPicPr preferRelativeResize="0"/>
          <p:nvPr/>
        </p:nvPicPr>
        <p:blipFill>
          <a:blip r:embed="rId3">
            <a:alphaModFix/>
          </a:blip>
          <a:stretch>
            <a:fillRect/>
          </a:stretch>
        </p:blipFill>
        <p:spPr>
          <a:xfrm>
            <a:off x="335875" y="1536625"/>
            <a:ext cx="10265249" cy="4380950"/>
          </a:xfrm>
          <a:prstGeom prst="rect">
            <a:avLst/>
          </a:prstGeom>
          <a:noFill/>
          <a:ln>
            <a:noFill/>
          </a:ln>
        </p:spPr>
      </p:pic>
      <p:pic>
        <p:nvPicPr>
          <p:cNvPr id="144" name="Google Shape;144;g2c2c1fab3b8_0_43"/>
          <p:cNvPicPr preferRelativeResize="0"/>
          <p:nvPr/>
        </p:nvPicPr>
        <p:blipFill>
          <a:blip r:embed="rId4">
            <a:alphaModFix/>
          </a:blip>
          <a:stretch>
            <a:fillRect/>
          </a:stretch>
        </p:blipFill>
        <p:spPr>
          <a:xfrm>
            <a:off x="7328297" y="1356875"/>
            <a:ext cx="4700002" cy="979525"/>
          </a:xfrm>
          <a:prstGeom prst="rect">
            <a:avLst/>
          </a:prstGeom>
          <a:noFill/>
          <a:ln w="28575" cap="flat" cmpd="sng">
            <a:solidFill>
              <a:srgbClr val="FF0000"/>
            </a:solidFill>
            <a:prstDash val="solid"/>
            <a:round/>
            <a:headEnd type="none" w="sm" len="sm"/>
            <a:tailEnd type="none" w="sm" len="sm"/>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g2c2c1fab3b8_0_69"/>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None/>
            </a:pPr>
            <a:r>
              <a:rPr lang="el">
                <a:latin typeface="Book Antiqua"/>
                <a:ea typeface="Book Antiqua"/>
                <a:cs typeface="Book Antiqua"/>
                <a:sym typeface="Book Antiqua"/>
              </a:rPr>
              <a:t>Μετρήσεις παλινδρόμησης</a:t>
            </a:r>
            <a:endParaRPr>
              <a:latin typeface="Book Antiqua"/>
              <a:ea typeface="Book Antiqua"/>
              <a:cs typeface="Book Antiqua"/>
              <a:sym typeface="Book Antiqua"/>
            </a:endParaRPr>
          </a:p>
        </p:txBody>
      </p:sp>
      <p:sp>
        <p:nvSpPr>
          <p:cNvPr id="151" name="Google Shape;151;g2c2c1fab3b8_0_69"/>
          <p:cNvSpPr txBox="1">
            <a:spLocks noGrp="1"/>
          </p:cNvSpPr>
          <p:nvPr>
            <p:ph type="body" idx="1"/>
          </p:nvPr>
        </p:nvSpPr>
        <p:spPr>
          <a:xfrm>
            <a:off x="415600" y="1509650"/>
            <a:ext cx="8085300" cy="4555200"/>
          </a:xfrm>
          <a:prstGeom prst="rect">
            <a:avLst/>
          </a:prstGeom>
        </p:spPr>
        <p:txBody>
          <a:bodyPr spcFirstLastPara="1" wrap="square" lIns="121900" tIns="121900" rIns="121900" bIns="121900" anchor="t" anchorCtr="0">
            <a:normAutofit/>
          </a:bodyPr>
          <a:lstStyle/>
          <a:p>
            <a:pPr marL="0" lvl="0" indent="0" algn="l" rtl="0">
              <a:spcBef>
                <a:spcPts val="0"/>
              </a:spcBef>
              <a:spcAft>
                <a:spcPts val="0"/>
              </a:spcAft>
              <a:buNone/>
            </a:pPr>
            <a:r>
              <a:rPr lang="el" b="1" dirty="0">
                <a:latin typeface="Book Antiqua"/>
                <a:ea typeface="Book Antiqua"/>
                <a:cs typeface="Book Antiqua"/>
                <a:sym typeface="Book Antiqua"/>
              </a:rPr>
              <a:t>Το σφάλμα μέσου τετραγώνου</a:t>
            </a:r>
            <a:r>
              <a:rPr lang="el" dirty="0">
                <a:latin typeface="Book Antiqua"/>
                <a:ea typeface="Book Antiqua"/>
                <a:cs typeface="Book Antiqua"/>
                <a:sym typeface="Book Antiqua"/>
              </a:rPr>
              <a:t> (MSE) μετρά τη μέση τετραγωνική απόκλιση της πρόβλεψης και της πραγματικής τιμής</a:t>
            </a:r>
            <a:endParaRPr dirty="0">
              <a:latin typeface="Book Antiqua"/>
              <a:ea typeface="Book Antiqua"/>
              <a:cs typeface="Book Antiqua"/>
              <a:sym typeface="Book Antiqua"/>
            </a:endParaRPr>
          </a:p>
          <a:p>
            <a:pPr marL="0" lvl="0" indent="0" algn="l" rtl="0">
              <a:spcBef>
                <a:spcPts val="0"/>
              </a:spcBef>
              <a:spcAft>
                <a:spcPts val="0"/>
              </a:spcAft>
              <a:buNone/>
            </a:pPr>
            <a:endParaRPr dirty="0">
              <a:latin typeface="Book Antiqua"/>
              <a:ea typeface="Book Antiqua"/>
              <a:cs typeface="Book Antiqua"/>
              <a:sym typeface="Book Antiqua"/>
            </a:endParaRPr>
          </a:p>
          <a:p>
            <a:pPr marL="0" lvl="0" indent="0" algn="l" rtl="0">
              <a:spcBef>
                <a:spcPts val="0"/>
              </a:spcBef>
              <a:spcAft>
                <a:spcPts val="0"/>
              </a:spcAft>
              <a:buNone/>
            </a:pPr>
            <a:r>
              <a:rPr lang="el" b="1" dirty="0">
                <a:latin typeface="Book Antiqua"/>
                <a:ea typeface="Book Antiqua"/>
                <a:cs typeface="Book Antiqua"/>
                <a:sym typeface="Book Antiqua"/>
              </a:rPr>
              <a:t>Το μέσο απόλυτο σφάλμα</a:t>
            </a:r>
            <a:r>
              <a:rPr lang="el" dirty="0">
                <a:latin typeface="Book Antiqua"/>
                <a:ea typeface="Book Antiqua"/>
                <a:cs typeface="Book Antiqua"/>
                <a:sym typeface="Book Antiqua"/>
              </a:rPr>
              <a:t> (MAE) μετρά το μέσο μέγεθος απόκλισης της πρόβλεψης και της πραγματικής τιμής</a:t>
            </a:r>
            <a:endParaRPr dirty="0">
              <a:latin typeface="Book Antiqua"/>
              <a:ea typeface="Book Antiqua"/>
              <a:cs typeface="Book Antiqua"/>
              <a:sym typeface="Book Antiqua"/>
            </a:endParaRPr>
          </a:p>
          <a:p>
            <a:pPr marL="0" lvl="0" indent="0" algn="l" rtl="0">
              <a:spcBef>
                <a:spcPts val="0"/>
              </a:spcBef>
              <a:spcAft>
                <a:spcPts val="0"/>
              </a:spcAft>
              <a:buNone/>
            </a:pPr>
            <a:endParaRPr dirty="0">
              <a:latin typeface="Book Antiqua"/>
              <a:ea typeface="Book Antiqua"/>
              <a:cs typeface="Book Antiqua"/>
              <a:sym typeface="Book Antiqua"/>
            </a:endParaRPr>
          </a:p>
          <a:p>
            <a:pPr marL="0" lvl="0" indent="0" algn="l" rtl="0">
              <a:spcBef>
                <a:spcPts val="0"/>
              </a:spcBef>
              <a:spcAft>
                <a:spcPts val="0"/>
              </a:spcAft>
              <a:buNone/>
            </a:pPr>
            <a:r>
              <a:rPr lang="el" b="1" dirty="0">
                <a:latin typeface="Book Antiqua"/>
                <a:ea typeface="Book Antiqua"/>
                <a:cs typeface="Book Antiqua"/>
                <a:sym typeface="Book Antiqua"/>
              </a:rPr>
              <a:t>Το μέσο απόλυτο ποσοστό σφάλματος</a:t>
            </a:r>
            <a:r>
              <a:rPr lang="el" dirty="0">
                <a:latin typeface="Book Antiqua"/>
                <a:ea typeface="Book Antiqua"/>
                <a:cs typeface="Book Antiqua"/>
                <a:sym typeface="Book Antiqua"/>
              </a:rPr>
              <a:t> (MAPE) μετρά τις ποσοστιαίες αποκλίσεις της πρόβλεψης από την πραγματική τιμή.</a:t>
            </a:r>
            <a:endParaRPr dirty="0">
              <a:latin typeface="Book Antiqua"/>
              <a:ea typeface="Book Antiqua"/>
              <a:cs typeface="Book Antiqua"/>
              <a:sym typeface="Book Antiqua"/>
            </a:endParaRPr>
          </a:p>
        </p:txBody>
      </p:sp>
      <p:sp>
        <p:nvSpPr>
          <p:cNvPr id="152" name="Google Shape;152;g2c2c1fab3b8_0_69"/>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Clr>
                <a:srgbClr val="000000"/>
              </a:buClr>
              <a:buSzPts val="1300"/>
              <a:buFont typeface="Arial"/>
              <a:buNone/>
            </a:pPr>
            <a:fld id="{00000000-1234-1234-1234-123412341234}" type="slidenum">
              <a:rPr lang="en-US"/>
              <a:t>9</a:t>
            </a:fld>
            <a:endParaRPr/>
          </a:p>
        </p:txBody>
      </p:sp>
      <p:pic>
        <p:nvPicPr>
          <p:cNvPr id="153" name="Google Shape;153;g2c2c1fab3b8_0_69"/>
          <p:cNvPicPr preferRelativeResize="0"/>
          <p:nvPr/>
        </p:nvPicPr>
        <p:blipFill>
          <a:blip r:embed="rId3">
            <a:alphaModFix/>
          </a:blip>
          <a:stretch>
            <a:fillRect/>
          </a:stretch>
        </p:blipFill>
        <p:spPr>
          <a:xfrm>
            <a:off x="8500900" y="1617824"/>
            <a:ext cx="2807750" cy="1072050"/>
          </a:xfrm>
          <a:prstGeom prst="rect">
            <a:avLst/>
          </a:prstGeom>
          <a:noFill/>
          <a:ln>
            <a:noFill/>
          </a:ln>
        </p:spPr>
      </p:pic>
      <p:pic>
        <p:nvPicPr>
          <p:cNvPr id="154" name="Google Shape;154;g2c2c1fab3b8_0_69"/>
          <p:cNvPicPr preferRelativeResize="0"/>
          <p:nvPr/>
        </p:nvPicPr>
        <p:blipFill>
          <a:blip r:embed="rId4">
            <a:alphaModFix/>
          </a:blip>
          <a:stretch>
            <a:fillRect/>
          </a:stretch>
        </p:blipFill>
        <p:spPr>
          <a:xfrm>
            <a:off x="8500888" y="3127450"/>
            <a:ext cx="2924175" cy="1009650"/>
          </a:xfrm>
          <a:prstGeom prst="rect">
            <a:avLst/>
          </a:prstGeom>
          <a:noFill/>
          <a:ln>
            <a:noFill/>
          </a:ln>
        </p:spPr>
      </p:pic>
      <p:pic>
        <p:nvPicPr>
          <p:cNvPr id="155" name="Google Shape;155;g2c2c1fab3b8_0_69"/>
          <p:cNvPicPr preferRelativeResize="0"/>
          <p:nvPr/>
        </p:nvPicPr>
        <p:blipFill>
          <a:blip r:embed="rId5">
            <a:alphaModFix/>
          </a:blip>
          <a:stretch>
            <a:fillRect/>
          </a:stretch>
        </p:blipFill>
        <p:spPr>
          <a:xfrm>
            <a:off x="8500900" y="4276600"/>
            <a:ext cx="3057525" cy="113347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TotalTime>
  <Words>2193</Words>
  <Application>Microsoft Office PowerPoint</Application>
  <PresentationFormat>Ευρεία οθόνη</PresentationFormat>
  <Paragraphs>214</Paragraphs>
  <Slides>27</Slides>
  <Notes>27</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27</vt:i4>
      </vt:variant>
    </vt:vector>
  </HeadingPairs>
  <TitlesOfParts>
    <vt:vector size="33" baseType="lpstr">
      <vt:lpstr>Book Antiqua</vt:lpstr>
      <vt:lpstr>Calibri</vt:lpstr>
      <vt:lpstr>Century Gothic</vt:lpstr>
      <vt:lpstr>Courier New</vt:lpstr>
      <vt:lpstr>Arial</vt:lpstr>
      <vt:lpstr>Simple Light</vt:lpstr>
      <vt:lpstr>Θέμα-2: Αλγόριθμοι μηχανικής μάθησης για ανίχνευση ανωμαλιών </vt:lpstr>
      <vt:lpstr>Παρουσίαση του PowerPoint</vt:lpstr>
      <vt:lpstr>Εισαγωγή στη Μηχανική Μάθηση</vt:lpstr>
      <vt:lpstr>Βήματα εφαρμογής μηχανικής μάθησης (1/2)</vt:lpstr>
      <vt:lpstr>Βήματα εφαρμογής μηχανικής μάθησης (2/2) </vt:lpstr>
      <vt:lpstr>Τύποι μηχανικής μάθησης</vt:lpstr>
      <vt:lpstr>Αξιολόγηση μοντέλου</vt:lpstr>
      <vt:lpstr>Μετρήσεις ταξινόμησης</vt:lpstr>
      <vt:lpstr>Μετρήσεις παλινδρόμησης</vt:lpstr>
      <vt:lpstr>Overfitting και Bias-Variance Tradeoff(Υπερπροσαρμογή και συμβιβασμός προκατάληψης–διακύμανσης) (1/2)</vt:lpstr>
      <vt:lpstr>Overfitting και Bias-Variance Tradeoff(Υπερπροσαρμογή και συμβιβασμός προκατάληψης–διακύμανσης) (2/2)  </vt:lpstr>
      <vt:lpstr>Ρύθμιση υπερπαραμέτρων (Hyperparameter tuning) </vt:lpstr>
      <vt:lpstr>Μηχανική μάθηση για ανίχνευση ανωμαλιών</vt:lpstr>
      <vt:lpstr>Ανίχνευση ανωμαλιών με δάσος απομόνωσης</vt:lpstr>
      <vt:lpstr>Ανίχνευση ανωμαλιών με δάσος απομόνωσης  </vt:lpstr>
      <vt:lpstr>Ανίχνευση ανωμαλιών με δάσος απομόνωσης  </vt:lpstr>
      <vt:lpstr>Ανίχνευση ανωμαλιών με δάσος απομόνωσης  </vt:lpstr>
      <vt:lpstr>Ανίχνευση ανωμαλιών με OC-SVM</vt:lpstr>
      <vt:lpstr>Ανίχνευση ανωμαλιών με OC-SVM </vt:lpstr>
      <vt:lpstr>Ανίχνευση ανωμαλιών με OC-SVM </vt:lpstr>
      <vt:lpstr>Ανίχνευση ανωμαλιών με OC-SVM </vt:lpstr>
      <vt:lpstr>Ανίχνευση ανωμαλιών με αυτόματους κωδικοποιητές(autoencoders)</vt:lpstr>
      <vt:lpstr>Ανίχνευση ανωμαλιών με αυτόματους κωδικοποιητές  </vt:lpstr>
      <vt:lpstr>Ανίχνευση ανωμαλιών με αυτόματους κωδικοποιητές </vt:lpstr>
      <vt:lpstr>Ανίχνευση ανωμαλιών με αυτόματους κωδικοποιητές    </vt:lpstr>
      <vt:lpstr>Αναφορές</vt:lpstr>
      <vt:lpstr>Ευχαριστώ</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js</dc:creator>
  <cp:lastModifiedBy>KONSTANTINOS ZAFEIRIS</cp:lastModifiedBy>
  <cp:revision>2</cp:revision>
  <dcterms:modified xsi:type="dcterms:W3CDTF">2025-04-27T01:11:03Z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