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SpecialPlsOnTitleSld="0" strictFirstAndLastChars="0" embedTrueTypeFonts="1" saveSubsetFonts="1" autoCompressPictures="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2192000" cy="6858000"/>
  <p:notesSz cx="6858000" cy="9144000"/>
  <p:embeddedFontLst>
    <p:embeddedFont>
      <p:font typeface="Book Antiqua"/>
      <p:regular r:id="rId21"/>
      <p:bold r:id="rId22"/>
      <p:italic r:id="rId23"/>
      <p:boldItalic r:id="rId24"/>
    </p:embeddedFont>
    <p:embeddedFont>
      <p:font typeface="Century Gothic"/>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29" roundtripDataSignature="AMtx7mii87k2RTUNzFsU0vrBlfhNYOoa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BookAntiqua-bold.fntdata"/><Relationship Id="rId21" Type="http://schemas.openxmlformats.org/officeDocument/2006/relationships/font" Target="fonts/BookAntiqua-regular.fntdata"/><Relationship Id="rId24" Type="http://schemas.openxmlformats.org/officeDocument/2006/relationships/font" Target="fonts/BookAntiqua-boldItalic.fntdata"/><Relationship Id="rId23" Type="http://schemas.openxmlformats.org/officeDocument/2006/relationships/font" Target="fonts/BookAntiqu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bold.fntdata"/><Relationship Id="rId25" Type="http://schemas.openxmlformats.org/officeDocument/2006/relationships/font" Target="fonts/CenturyGothic-regular.fntdata"/><Relationship Id="rId28" Type="http://schemas.openxmlformats.org/officeDocument/2006/relationships/font" Target="fonts/CenturyGothic-boldItalic.fntdata"/><Relationship Id="rId27" Type="http://schemas.openxmlformats.org/officeDocument/2006/relationships/font" Target="fonts/CenturyGothic-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5" name="Google Shape;5;n"/>
          <p:cNvSpPr/>
          <p:nvPr>
            <p:ph type="sldImg" idx="3"/>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77" name="Shape 77"/>
        <p:cNvGrpSpPr/>
        <p:nvPr/>
      </p:nvGrpSpPr>
      <p:grpSpPr>
        <a:xfrm>
          <a:off x="0" y="0"/>
          <a:ext cx="0" cy="0"/>
          <a:chOff x="0" y="0"/>
          <a:chExt cx="0" cy="0"/>
        </a:xfrm>
      </p:grpSpPr>
      <p:sp>
        <p:nvSpPr>
          <p:cNvPr id="78" name="Google Shape;78;p1: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80" name="Google Shape;80;p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63" name="Shape 163"/>
        <p:cNvGrpSpPr/>
        <p:nvPr/>
      </p:nvGrpSpPr>
      <p:grpSpPr>
        <a:xfrm>
          <a:off x="0" y="0"/>
          <a:ext cx="0" cy="0"/>
          <a:chOff x="0" y="0"/>
          <a:chExt cx="0" cy="0"/>
        </a:xfrm>
      </p:grpSpPr>
      <p:sp>
        <p:nvSpPr>
          <p:cNvPr id="164" name="Google Shape;164;g2c97e732a5c_0_11: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65" name="Google Shape;165;g2c97e732a5c_0_1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66" name="Google Shape;166;g2c97e732a5c_0_11: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71" name="Shape 171"/>
        <p:cNvGrpSpPr/>
        <p:nvPr/>
      </p:nvGrpSpPr>
      <p:grpSpPr>
        <a:xfrm>
          <a:off x="0" y="0"/>
          <a:ext cx="0" cy="0"/>
          <a:chOff x="0" y="0"/>
          <a:chExt cx="0" cy="0"/>
        </a:xfrm>
      </p:grpSpPr>
      <p:sp>
        <p:nvSpPr>
          <p:cNvPr id="172" name="Google Shape;172;g2c97e732a5c_0_21: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73" name="Google Shape;173;g2c97e732a5c_0_21: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74" name="Google Shape;174;g2c97e732a5c_0_21: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79" name="Shape 179"/>
        <p:cNvGrpSpPr/>
        <p:nvPr/>
      </p:nvGrpSpPr>
      <p:grpSpPr>
        <a:xfrm>
          <a:off x="0" y="0"/>
          <a:ext cx="0" cy="0"/>
          <a:chOff x="0" y="0"/>
          <a:chExt cx="0" cy="0"/>
        </a:xfrm>
      </p:grpSpPr>
      <p:sp>
        <p:nvSpPr>
          <p:cNvPr id="180" name="Google Shape;180;g2c00f5b6e4e_0_357: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81" name="Google Shape;181;g2c00f5b6e4e_0_357: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82" name="Google Shape;182;g2c00f5b6e4e_0_357: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87" name="Shape 187"/>
        <p:cNvGrpSpPr/>
        <p:nvPr/>
      </p:nvGrpSpPr>
      <p:grpSpPr>
        <a:xfrm>
          <a:off x="0" y="0"/>
          <a:ext cx="0" cy="0"/>
          <a:chOff x="0" y="0"/>
          <a:chExt cx="0" cy="0"/>
        </a:xfrm>
      </p:grpSpPr>
      <p:sp>
        <p:nvSpPr>
          <p:cNvPr id="188" name="Google Shape;188;g2c00f5b6e4e_0_364: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89" name="Google Shape;189;g2c00f5b6e4e_0_364: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90" name="Google Shape;190;g2c00f5b6e4e_0_364: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95" name="Shape 195"/>
        <p:cNvGrpSpPr/>
        <p:nvPr/>
      </p:nvGrpSpPr>
      <p:grpSpPr>
        <a:xfrm>
          <a:off x="0" y="0"/>
          <a:ext cx="0" cy="0"/>
          <a:chOff x="0" y="0"/>
          <a:chExt cx="0" cy="0"/>
        </a:xfrm>
      </p:grpSpPr>
      <p:sp>
        <p:nvSpPr>
          <p:cNvPr id="196" name="Google Shape;196;g2de46c0424d_0_2: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97" name="Google Shape;197;g2de46c0424d_0_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98" name="Google Shape;198;g2de46c0424d_0_2: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03" name="Shape 203"/>
        <p:cNvGrpSpPr/>
        <p:nvPr/>
      </p:nvGrpSpPr>
      <p:grpSpPr>
        <a:xfrm>
          <a:off x="0" y="0"/>
          <a:ext cx="0" cy="0"/>
          <a:chOff x="0" y="0"/>
          <a:chExt cx="0" cy="0"/>
        </a:xfrm>
      </p:grpSpPr>
      <p:sp>
        <p:nvSpPr>
          <p:cNvPr id="204" name="Google Shape;204;p2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205" name="Google Shape;205;p29: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88" name="Shape 88"/>
        <p:cNvGrpSpPr/>
        <p:nvPr/>
      </p:nvGrpSpPr>
      <p:grpSpPr>
        <a:xfrm>
          <a:off x="0" y="0"/>
          <a:ext cx="0" cy="0"/>
          <a:chOff x="0" y="0"/>
          <a:chExt cx="0" cy="0"/>
        </a:xfrm>
      </p:grpSpPr>
      <p:sp>
        <p:nvSpPr>
          <p:cNvPr id="89" name="Google Shape;89;g2c00f5b6e4e_0_226: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90" name="Google Shape;90;g2c00f5b6e4e_0_226: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91" name="Google Shape;91;g2c00f5b6e4e_0_226: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98" name="Shape 98"/>
        <p:cNvGrpSpPr/>
        <p:nvPr/>
      </p:nvGrpSpPr>
      <p:grpSpPr>
        <a:xfrm>
          <a:off x="0" y="0"/>
          <a:ext cx="0" cy="0"/>
          <a:chOff x="0" y="0"/>
          <a:chExt cx="0" cy="0"/>
        </a:xfrm>
      </p:grpSpPr>
      <p:sp>
        <p:nvSpPr>
          <p:cNvPr id="99" name="Google Shape;99;g2c00f5b6e4e_0_235: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00" name="Google Shape;100;g2c00f5b6e4e_0_23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01" name="Google Shape;101;g2c00f5b6e4e_0_235: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07" name="Shape 107"/>
        <p:cNvGrpSpPr/>
        <p:nvPr/>
      </p:nvGrpSpPr>
      <p:grpSpPr>
        <a:xfrm>
          <a:off x="0" y="0"/>
          <a:ext cx="0" cy="0"/>
          <a:chOff x="0" y="0"/>
          <a:chExt cx="0" cy="0"/>
        </a:xfrm>
      </p:grpSpPr>
      <p:sp>
        <p:nvSpPr>
          <p:cNvPr id="108" name="Google Shape;108;g2c00f5b6e4e_0_265: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09" name="Google Shape;109;g2c00f5b6e4e_0_265: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10" name="Google Shape;110;g2c00f5b6e4e_0_265: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17" name="Shape 117"/>
        <p:cNvGrpSpPr/>
        <p:nvPr/>
      </p:nvGrpSpPr>
      <p:grpSpPr>
        <a:xfrm>
          <a:off x="0" y="0"/>
          <a:ext cx="0" cy="0"/>
          <a:chOff x="0" y="0"/>
          <a:chExt cx="0" cy="0"/>
        </a:xfrm>
      </p:grpSpPr>
      <p:sp>
        <p:nvSpPr>
          <p:cNvPr id="118" name="Google Shape;118;g2c00f5b6e4e_0_290: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19" name="Google Shape;119;g2c00f5b6e4e_0_29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20" name="Google Shape;120;g2c00f5b6e4e_0_290: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27" name="Shape 127"/>
        <p:cNvGrpSpPr/>
        <p:nvPr/>
      </p:nvGrpSpPr>
      <p:grpSpPr>
        <a:xfrm>
          <a:off x="0" y="0"/>
          <a:ext cx="0" cy="0"/>
          <a:chOff x="0" y="0"/>
          <a:chExt cx="0" cy="0"/>
        </a:xfrm>
      </p:grpSpPr>
      <p:sp>
        <p:nvSpPr>
          <p:cNvPr id="128" name="Google Shape;128;g2c00f5b6e4e_0_272: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29" name="Google Shape;129;g2c00f5b6e4e_0_272: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30" name="Google Shape;130;g2c00f5b6e4e_0_272: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37" name="Shape 137"/>
        <p:cNvGrpSpPr/>
        <p:nvPr/>
      </p:nvGrpSpPr>
      <p:grpSpPr>
        <a:xfrm>
          <a:off x="0" y="0"/>
          <a:ext cx="0" cy="0"/>
          <a:chOff x="0" y="0"/>
          <a:chExt cx="0" cy="0"/>
        </a:xfrm>
      </p:grpSpPr>
      <p:sp>
        <p:nvSpPr>
          <p:cNvPr id="138" name="Google Shape;138;g2c00f5b6e4e_0_318: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39" name="Google Shape;139;g2c00f5b6e4e_0_318: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40" name="Google Shape;140;g2c00f5b6e4e_0_318: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46" name="Shape 146"/>
        <p:cNvGrpSpPr/>
        <p:nvPr/>
      </p:nvGrpSpPr>
      <p:grpSpPr>
        <a:xfrm>
          <a:off x="0" y="0"/>
          <a:ext cx="0" cy="0"/>
          <a:chOff x="0" y="0"/>
          <a:chExt cx="0" cy="0"/>
        </a:xfrm>
      </p:grpSpPr>
      <p:sp>
        <p:nvSpPr>
          <p:cNvPr id="147" name="Google Shape;147;g2c00f5b6e4e_0_333: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48" name="Google Shape;148;g2c00f5b6e4e_0_333: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49" name="Google Shape;149;g2c00f5b6e4e_0_333: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55" name="Shape 155"/>
        <p:cNvGrpSpPr/>
        <p:nvPr/>
      </p:nvGrpSpPr>
      <p:grpSpPr>
        <a:xfrm>
          <a:off x="0" y="0"/>
          <a:ext cx="0" cy="0"/>
          <a:chOff x="0" y="0"/>
          <a:chExt cx="0" cy="0"/>
        </a:xfrm>
      </p:grpSpPr>
      <p:sp>
        <p:nvSpPr>
          <p:cNvPr id="156" name="Google Shape;156;g2c97e732a5c_0_0:notes"/>
          <p:cNvSpPr/>
          <p:nvPr>
            <p:ph type="sldImg" idx="2"/>
          </p:nvPr>
        </p:nvSpPr>
        <p:spPr>
          <a:xfrm>
            <a:off x="685800" y="1143000"/>
            <a:ext cx="5486400" cy="3086100"/>
          </a:xfrm>
          <a:custGeom>
            <a:rect l="l" t="t" r="r" b="b"/>
            <a:pathLst>
              <a:path w="120000" h="120000" extrusionOk="0">
                <a:moveTo>
                  <a:pt x="0" y="0"/>
                </a:moveTo>
                <a:lnTo>
                  <a:pt x="120000" y="0"/>
                </a:lnTo>
                <a:lnTo>
                  <a:pt x="120000" y="120000"/>
                </a:lnTo>
                <a:lnTo>
                  <a:pt x="0" y="120000"/>
                </a:lnTo>
                <a:close/>
              </a:path>
            </a:pathLst>
          </a:custGeom>
        </p:spPr>
      </p:sp>
      <p:sp>
        <p:nvSpPr>
          <p:cNvPr id="157" name="Google Shape;157;g2c97e732a5c_0_0:notes"/>
          <p:cNvSpPr txBox="1"/>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t/>
            </a:r>
            <a:endParaRPr/>
          </a:p>
        </p:txBody>
      </p:sp>
      <p:sp>
        <p:nvSpPr>
          <p:cNvPr id="158" name="Google Shape;158;g2c97e732a5c_0_0:notes"/>
          <p:cNvSpPr txBox="1"/>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2c00f5b6e4e_0_162"/>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5" name="Google Shape;15;g2c00f5b6e4e_0_162"/>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2c00f5b6e4e_0_16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g2c00f5b6e4e_0_197"/>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2c00f5b6e4e_0_197"/>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51" name="Google Shape;51;g2c00f5b6e4e_0_19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g2c00f5b6e4e_0_20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54" name="Shape 54"/>
        <p:cNvGrpSpPr/>
        <p:nvPr/>
      </p:nvGrpSpPr>
      <p:grpSpPr>
        <a:xfrm>
          <a:off x="0" y="0"/>
          <a:ext cx="0" cy="0"/>
          <a:chOff x="0" y="0"/>
          <a:chExt cx="0" cy="0"/>
        </a:xfrm>
      </p:grpSpPr>
      <p:pic>
        <p:nvPicPr>
          <p:cNvPr id="55" name="Google Shape;55;g2c00f5b6e4e_0_203"/>
          <p:cNvPicPr preferRelativeResize="0"/>
          <p:nvPr/>
        </p:nvPicPr>
        <p:blipFill rotWithShape="1">
          <a:blip r:embed="rId2">
            <a:alphaModFix/>
          </a:blip>
          <a:srcRect b="0" l="0" r="0" t="0"/>
          <a:stretch/>
        </p:blipFill>
        <p:spPr>
          <a:xfrm>
            <a:off x="5032131" y="-30007"/>
            <a:ext cx="6064492" cy="6879886"/>
          </a:xfrm>
          <a:prstGeom prst="rect">
            <a:avLst/>
          </a:prstGeom>
          <a:noFill/>
          <a:ln>
            <a:noFill/>
          </a:ln>
        </p:spPr>
      </p:pic>
      <p:sp>
        <p:nvSpPr>
          <p:cNvPr id="56" name="Google Shape;56;g2c00f5b6e4e_0_203"/>
          <p:cNvSpPr txBox="1"/>
          <p:nvPr>
            <p:ph type="ctrTitle"/>
          </p:nvPr>
        </p:nvSpPr>
        <p:spPr>
          <a:xfrm>
            <a:off x="7119890" y="723440"/>
            <a:ext cx="4323300" cy="2579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Book Antiqua"/>
              <a:buNone/>
              <a:defRPr sz="6000">
                <a:solidFill>
                  <a:schemeClr val="dk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7" name="Google Shape;57;g2c00f5b6e4e_0_203"/>
          <p:cNvSpPr txBox="1"/>
          <p:nvPr>
            <p:ph idx="1" type="subTitle"/>
          </p:nvPr>
        </p:nvSpPr>
        <p:spPr>
          <a:xfrm>
            <a:off x="7128152" y="5248834"/>
            <a:ext cx="4323300" cy="10089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SzPts val="1600"/>
              <a:buNone/>
              <a:defRPr sz="1600" cap="none">
                <a:solidFill>
                  <a:schemeClr val="dk1"/>
                </a:solidFill>
                <a:latin typeface="Century Gothic"/>
                <a:ea typeface="Century Gothic"/>
                <a:cs typeface="Century Gothic"/>
                <a:sym typeface="Century Gothic"/>
              </a:defRPr>
            </a:lvl1pPr>
            <a:lvl2pPr lvl="1" rtl="0" algn="ctr">
              <a:lnSpc>
                <a:spcPct val="100000"/>
              </a:lnSpc>
              <a:spcBef>
                <a:spcPts val="200"/>
              </a:spcBef>
              <a:spcAft>
                <a:spcPts val="0"/>
              </a:spcAft>
              <a:buClr>
                <a:schemeClr val="dk1"/>
              </a:buClr>
              <a:buSzPts val="2400"/>
              <a:buNone/>
              <a:defRPr sz="2400"/>
            </a:lvl2pPr>
            <a:lvl3pPr lvl="2" rtl="0" algn="ctr">
              <a:lnSpc>
                <a:spcPct val="100000"/>
              </a:lnSpc>
              <a:spcBef>
                <a:spcPts val="400"/>
              </a:spcBef>
              <a:spcAft>
                <a:spcPts val="0"/>
              </a:spcAft>
              <a:buClr>
                <a:schemeClr val="dk1"/>
              </a:buClr>
              <a:buSzPts val="2400"/>
              <a:buNone/>
              <a:defRPr sz="2400"/>
            </a:lvl3pPr>
            <a:lvl4pPr lvl="3" rtl="0" algn="ctr">
              <a:lnSpc>
                <a:spcPct val="100000"/>
              </a:lnSpc>
              <a:spcBef>
                <a:spcPts val="400"/>
              </a:spcBef>
              <a:spcAft>
                <a:spcPts val="0"/>
              </a:spcAft>
              <a:buClr>
                <a:schemeClr val="dk1"/>
              </a:buClr>
              <a:buSzPts val="2000"/>
              <a:buNone/>
              <a:defRPr sz="2000"/>
            </a:lvl4pPr>
            <a:lvl5pPr lvl="4" rtl="0" algn="ctr">
              <a:lnSpc>
                <a:spcPct val="100000"/>
              </a:lnSpc>
              <a:spcBef>
                <a:spcPts val="400"/>
              </a:spcBef>
              <a:spcAft>
                <a:spcPts val="0"/>
              </a:spcAft>
              <a:buClr>
                <a:schemeClr val="dk1"/>
              </a:buClr>
              <a:buSzPts val="2000"/>
              <a:buNone/>
              <a:defRPr sz="2000"/>
            </a:lvl5pPr>
            <a:lvl6pPr lvl="5" rtl="0" algn="ctr">
              <a:lnSpc>
                <a:spcPct val="90000"/>
              </a:lnSpc>
              <a:spcBef>
                <a:spcPts val="400"/>
              </a:spcBef>
              <a:spcAft>
                <a:spcPts val="0"/>
              </a:spcAft>
              <a:buSzPts val="2000"/>
              <a:buNone/>
              <a:defRPr sz="2000"/>
            </a:lvl6pPr>
            <a:lvl7pPr lvl="6" rtl="0" algn="ctr">
              <a:lnSpc>
                <a:spcPct val="90000"/>
              </a:lnSpc>
              <a:spcBef>
                <a:spcPts val="400"/>
              </a:spcBef>
              <a:spcAft>
                <a:spcPts val="0"/>
              </a:spcAft>
              <a:buSzPts val="2000"/>
              <a:buNone/>
              <a:defRPr sz="2000"/>
            </a:lvl7pPr>
            <a:lvl8pPr lvl="7" rtl="0" algn="ctr">
              <a:lnSpc>
                <a:spcPct val="90000"/>
              </a:lnSpc>
              <a:spcBef>
                <a:spcPts val="400"/>
              </a:spcBef>
              <a:spcAft>
                <a:spcPts val="0"/>
              </a:spcAft>
              <a:buSzPts val="2000"/>
              <a:buNone/>
              <a:defRPr sz="2000"/>
            </a:lvl8pPr>
            <a:lvl9pPr lvl="8" rtl="0" algn="ctr">
              <a:lnSpc>
                <a:spcPct val="90000"/>
              </a:lnSpc>
              <a:spcBef>
                <a:spcPts val="400"/>
              </a:spcBef>
              <a:spcAft>
                <a:spcPts val="400"/>
              </a:spcAft>
              <a:buSzPts val="2000"/>
              <a:buNone/>
              <a:defRPr sz="2000"/>
            </a:lvl9pPr>
          </a:lstStyle>
          <a:p/>
        </p:txBody>
      </p:sp>
      <p:sp>
        <p:nvSpPr>
          <p:cNvPr id="58" name="Google Shape;58;g2c00f5b6e4e_0_203"/>
          <p:cNvSpPr/>
          <p:nvPr>
            <p:ph idx="2" type="pic"/>
          </p:nvPr>
        </p:nvSpPr>
        <p:spPr>
          <a:xfrm>
            <a:off x="0" y="-2235"/>
            <a:ext cx="5840700" cy="6862200"/>
          </a:xfrm>
          <a:prstGeom prst="rect">
            <a:avLst/>
          </a:prstGeom>
          <a:solidFill>
            <a:schemeClr val="lt2"/>
          </a:solidFill>
          <a:ln>
            <a:noFill/>
          </a:ln>
        </p:spPr>
      </p:sp>
      <p:sp>
        <p:nvSpPr>
          <p:cNvPr id="59" name="Google Shape;59;g2c00f5b6e4e_0_203"/>
          <p:cNvSpPr txBox="1"/>
          <p:nvPr>
            <p:ph idx="3" type="body"/>
          </p:nvPr>
        </p:nvSpPr>
        <p:spPr>
          <a:xfrm>
            <a:off x="7119274" y="3373515"/>
            <a:ext cx="4323300" cy="10089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1200"/>
              </a:spcBef>
              <a:spcAft>
                <a:spcPts val="0"/>
              </a:spcAft>
              <a:buSzPts val="6000"/>
              <a:buNone/>
              <a:defRPr b="1" sz="6000">
                <a:solidFill>
                  <a:schemeClr val="dk2"/>
                </a:solidFill>
              </a:defRPr>
            </a:lvl1pPr>
            <a:lvl2pPr indent="-228600" lvl="1" marL="914400" rtl="0" algn="l">
              <a:lnSpc>
                <a:spcPct val="100000"/>
              </a:lnSpc>
              <a:spcBef>
                <a:spcPts val="200"/>
              </a:spcBef>
              <a:spcAft>
                <a:spcPts val="0"/>
              </a:spcAft>
              <a:buClr>
                <a:schemeClr val="dk1"/>
              </a:buClr>
              <a:buSzPts val="1800"/>
              <a:buNone/>
              <a:defRPr/>
            </a:lvl2pPr>
            <a:lvl3pPr indent="-228600" lvl="2" marL="1371600" rtl="0" algn="l">
              <a:lnSpc>
                <a:spcPct val="100000"/>
              </a:lnSpc>
              <a:spcBef>
                <a:spcPts val="400"/>
              </a:spcBef>
              <a:spcAft>
                <a:spcPts val="0"/>
              </a:spcAft>
              <a:buClr>
                <a:schemeClr val="dk1"/>
              </a:buClr>
              <a:buSzPts val="1400"/>
              <a:buNone/>
              <a:defRPr/>
            </a:lvl3pPr>
            <a:lvl4pPr indent="-228600" lvl="3" marL="1828800" rtl="0" algn="l">
              <a:lnSpc>
                <a:spcPct val="100000"/>
              </a:lnSpc>
              <a:spcBef>
                <a:spcPts val="400"/>
              </a:spcBef>
              <a:spcAft>
                <a:spcPts val="0"/>
              </a:spcAft>
              <a:buClr>
                <a:schemeClr val="dk1"/>
              </a:buClr>
              <a:buSzPts val="1400"/>
              <a:buNone/>
              <a:defRPr/>
            </a:lvl4pPr>
            <a:lvl5pPr indent="-228600" lvl="4" marL="2286000" rtl="0" algn="l">
              <a:lnSpc>
                <a:spcPct val="100000"/>
              </a:lnSpc>
              <a:spcBef>
                <a:spcPts val="400"/>
              </a:spcBef>
              <a:spcAft>
                <a:spcPts val="0"/>
              </a:spcAft>
              <a:buClr>
                <a:schemeClr val="dk1"/>
              </a:buClr>
              <a:buSzPts val="1400"/>
              <a:buNone/>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cxnSp>
        <p:nvCxnSpPr>
          <p:cNvPr id="60" name="Google Shape;60;g2c00f5b6e4e_0_203"/>
          <p:cNvCxnSpPr/>
          <p:nvPr/>
        </p:nvCxnSpPr>
        <p:spPr>
          <a:xfrm flipH="1">
            <a:off x="4559500" y="-10665"/>
            <a:ext cx="1930200" cy="6877200"/>
          </a:xfrm>
          <a:prstGeom prst="straightConnector1">
            <a:avLst/>
          </a:prstGeom>
          <a:noFill/>
          <a:ln cap="flat" cmpd="sng" w="25400">
            <a:solidFill>
              <a:schemeClr val="dk2"/>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howMasterSp="0">
  <p:cSld name="Title and Content 2">
    <p:spTree>
      <p:nvGrpSpPr>
        <p:cNvPr id="61" name="Shape 61"/>
        <p:cNvGrpSpPr/>
        <p:nvPr/>
      </p:nvGrpSpPr>
      <p:grpSpPr>
        <a:xfrm>
          <a:off x="0" y="0"/>
          <a:ext cx="0" cy="0"/>
          <a:chOff x="0" y="0"/>
          <a:chExt cx="0" cy="0"/>
        </a:xfrm>
      </p:grpSpPr>
      <p:sp>
        <p:nvSpPr>
          <p:cNvPr id="62" name="Google Shape;62;g2c00f5b6e4e_0_210"/>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63" name="Google Shape;63;g2c00f5b6e4e_0_210"/>
          <p:cNvSpPr txBox="1"/>
          <p:nvPr>
            <p:ph type="ctrTitle"/>
          </p:nvPr>
        </p:nvSpPr>
        <p:spPr>
          <a:xfrm>
            <a:off x="796322" y="320040"/>
            <a:ext cx="6732300" cy="15240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600"/>
              <a:buFont typeface="Book Antiqua"/>
              <a:buNone/>
              <a:defRPr sz="3600">
                <a:solidFill>
                  <a:schemeClr val="dk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4" name="Google Shape;64;g2c00f5b6e4e_0_210"/>
          <p:cNvSpPr txBox="1"/>
          <p:nvPr>
            <p:ph idx="1" type="body"/>
          </p:nvPr>
        </p:nvSpPr>
        <p:spPr>
          <a:xfrm>
            <a:off x="796322" y="2252394"/>
            <a:ext cx="5797500" cy="2532900"/>
          </a:xfrm>
          <a:prstGeom prst="rect">
            <a:avLst/>
          </a:prstGeom>
          <a:noFill/>
          <a:ln>
            <a:noFill/>
          </a:ln>
        </p:spPr>
        <p:txBody>
          <a:bodyPr anchorCtr="0" anchor="t" bIns="0" lIns="91425" spcFirstLastPara="1" rIns="0" wrap="square" tIns="45700">
            <a:normAutofit/>
          </a:bodyPr>
          <a:lstStyle>
            <a:lvl1pPr indent="-228600" lvl="0" marL="457200" rtl="0" algn="l">
              <a:lnSpc>
                <a:spcPct val="100000"/>
              </a:lnSpc>
              <a:spcBef>
                <a:spcPts val="600"/>
              </a:spcBef>
              <a:spcAft>
                <a:spcPts val="0"/>
              </a:spcAft>
              <a:buSzPts val="1400"/>
              <a:buNone/>
              <a:defRPr sz="1400"/>
            </a:lvl1pPr>
            <a:lvl2pPr indent="-228600" lvl="1" marL="914400" rtl="0" algn="l">
              <a:lnSpc>
                <a:spcPct val="100000"/>
              </a:lnSpc>
              <a:spcBef>
                <a:spcPts val="1800"/>
              </a:spcBef>
              <a:spcAft>
                <a:spcPts val="0"/>
              </a:spcAft>
              <a:buClr>
                <a:schemeClr val="dk1"/>
              </a:buClr>
              <a:buSzPts val="1800"/>
              <a:buNone/>
              <a:defRPr/>
            </a:lvl2pPr>
            <a:lvl3pPr indent="-228600" lvl="2" marL="1371600" rtl="0" algn="l">
              <a:lnSpc>
                <a:spcPct val="100000"/>
              </a:lnSpc>
              <a:spcBef>
                <a:spcPts val="400"/>
              </a:spcBef>
              <a:spcAft>
                <a:spcPts val="0"/>
              </a:spcAft>
              <a:buClr>
                <a:schemeClr val="dk1"/>
              </a:buClr>
              <a:buSzPts val="1400"/>
              <a:buNone/>
              <a:defRPr/>
            </a:lvl3pPr>
            <a:lvl4pPr indent="-228600" lvl="3" marL="1828800" rtl="0" algn="l">
              <a:lnSpc>
                <a:spcPct val="100000"/>
              </a:lnSpc>
              <a:spcBef>
                <a:spcPts val="400"/>
              </a:spcBef>
              <a:spcAft>
                <a:spcPts val="0"/>
              </a:spcAft>
              <a:buClr>
                <a:schemeClr val="dk1"/>
              </a:buClr>
              <a:buSzPts val="1400"/>
              <a:buNone/>
              <a:defRPr/>
            </a:lvl4pPr>
            <a:lvl5pPr indent="-228600" lvl="4" marL="2286000" rtl="0" algn="l">
              <a:lnSpc>
                <a:spcPct val="100000"/>
              </a:lnSpc>
              <a:spcBef>
                <a:spcPts val="400"/>
              </a:spcBef>
              <a:spcAft>
                <a:spcPts val="0"/>
              </a:spcAft>
              <a:buClr>
                <a:schemeClr val="dk1"/>
              </a:buClr>
              <a:buSzPts val="1400"/>
              <a:buNone/>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cxnSp>
        <p:nvCxnSpPr>
          <p:cNvPr id="65" name="Google Shape;65;g2c00f5b6e4e_0_210"/>
          <p:cNvCxnSpPr/>
          <p:nvPr/>
        </p:nvCxnSpPr>
        <p:spPr>
          <a:xfrm flipH="1" rot="10800000">
            <a:off x="6889763" y="-53"/>
            <a:ext cx="1822200" cy="6871500"/>
          </a:xfrm>
          <a:prstGeom prst="straightConnector1">
            <a:avLst/>
          </a:prstGeom>
          <a:noFill/>
          <a:ln cap="flat" cmpd="sng" w="22225">
            <a:solidFill>
              <a:schemeClr val="dk2"/>
            </a:solidFill>
            <a:prstDash val="solid"/>
            <a:round/>
            <a:headEnd len="sm" w="sm" type="none"/>
            <a:tailEnd len="sm" w="sm" type="none"/>
          </a:ln>
        </p:spPr>
      </p:cxnSp>
      <p:sp>
        <p:nvSpPr>
          <p:cNvPr id="66" name="Google Shape;66;g2c00f5b6e4e_0_210"/>
          <p:cNvSpPr txBox="1"/>
          <p:nvPr>
            <p:ph idx="11" type="ftr"/>
          </p:nvPr>
        </p:nvSpPr>
        <p:spPr>
          <a:xfrm>
            <a:off x="824241" y="6290774"/>
            <a:ext cx="6637200" cy="3651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7" name="Google Shape;67;g2c00f5b6e4e_0_210"/>
          <p:cNvSpPr/>
          <p:nvPr>
            <p:ph idx="2" type="pic"/>
          </p:nvPr>
        </p:nvSpPr>
        <p:spPr>
          <a:xfrm flipH="1">
            <a:off x="7163816" y="0"/>
            <a:ext cx="5024700" cy="6858000"/>
          </a:xfrm>
          <a:prstGeom prst="rect">
            <a:avLst/>
          </a:prstGeom>
          <a:solidFill>
            <a:schemeClr val="lt2"/>
          </a:solidFill>
          <a:ln>
            <a:noFill/>
          </a:ln>
        </p:spPr>
      </p:sp>
      <p:sp>
        <p:nvSpPr>
          <p:cNvPr id="68" name="Google Shape;68;g2c00f5b6e4e_0_210"/>
          <p:cNvSpPr txBox="1"/>
          <p:nvPr>
            <p:ph idx="12" type="sldNum"/>
          </p:nvPr>
        </p:nvSpPr>
        <p:spPr>
          <a:xfrm>
            <a:off x="10768546" y="6290774"/>
            <a:ext cx="618000" cy="3651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pic>
        <p:nvPicPr>
          <p:cNvPr id="69" name="Google Shape;69;g2c00f5b6e4e_0_210"/>
          <p:cNvPicPr preferRelativeResize="0"/>
          <p:nvPr/>
        </p:nvPicPr>
        <p:blipFill rotWithShape="1">
          <a:blip r:embed="rId2">
            <a:alphaModFix/>
          </a:blip>
          <a:srcRect b="0" l="0" r="0" t="0"/>
          <a:stretch/>
        </p:blipFill>
        <p:spPr>
          <a:xfrm>
            <a:off x="1804430" y="5008931"/>
            <a:ext cx="3842919" cy="4350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solidFill>
          <a:schemeClr val="dk1"/>
        </a:solidFill>
      </p:bgPr>
    </p:bg>
    <p:spTree>
      <p:nvGrpSpPr>
        <p:cNvPr id="70" name="Shape 70"/>
        <p:cNvGrpSpPr/>
        <p:nvPr/>
      </p:nvGrpSpPr>
      <p:grpSpPr>
        <a:xfrm>
          <a:off x="0" y="0"/>
          <a:ext cx="0" cy="0"/>
          <a:chOff x="0" y="0"/>
          <a:chExt cx="0" cy="0"/>
        </a:xfrm>
      </p:grpSpPr>
      <p:grpSp>
        <p:nvGrpSpPr>
          <p:cNvPr id="71" name="Google Shape;71;g2c00f5b6e4e_0_219"/>
          <p:cNvGrpSpPr/>
          <p:nvPr/>
        </p:nvGrpSpPr>
        <p:grpSpPr>
          <a:xfrm>
            <a:off x="5382569" y="2242"/>
            <a:ext cx="6806910" cy="6862482"/>
            <a:chOff x="5382569" y="2242"/>
            <a:chExt cx="6806910" cy="6862482"/>
          </a:xfrm>
        </p:grpSpPr>
        <p:pic>
          <p:nvPicPr>
            <p:cNvPr id="72" name="Google Shape;72;g2c00f5b6e4e_0_219"/>
            <p:cNvPicPr preferRelativeResize="0"/>
            <p:nvPr/>
          </p:nvPicPr>
          <p:blipFill rotWithShape="1">
            <a:blip r:embed="rId2">
              <a:alphaModFix/>
            </a:blip>
            <a:srcRect b="0" l="0" r="0" t="0"/>
            <a:stretch/>
          </p:blipFill>
          <p:spPr>
            <a:xfrm>
              <a:off x="6140328" y="2242"/>
              <a:ext cx="6049151" cy="6862482"/>
            </a:xfrm>
            <a:prstGeom prst="rect">
              <a:avLst/>
            </a:prstGeom>
            <a:noFill/>
            <a:ln>
              <a:noFill/>
            </a:ln>
          </p:spPr>
        </p:pic>
        <p:pic>
          <p:nvPicPr>
            <p:cNvPr id="73" name="Google Shape;73;g2c00f5b6e4e_0_219"/>
            <p:cNvPicPr preferRelativeResize="0"/>
            <p:nvPr/>
          </p:nvPicPr>
          <p:blipFill rotWithShape="1">
            <a:blip r:embed="rId3">
              <a:alphaModFix/>
            </a:blip>
            <a:srcRect b="0" l="0" r="0" t="0"/>
            <a:stretch/>
          </p:blipFill>
          <p:spPr>
            <a:xfrm rot="10800000">
              <a:off x="5382569" y="5060315"/>
              <a:ext cx="927943" cy="1801301"/>
            </a:xfrm>
            <a:prstGeom prst="rect">
              <a:avLst/>
            </a:prstGeom>
            <a:noFill/>
            <a:ln>
              <a:noFill/>
            </a:ln>
          </p:spPr>
        </p:pic>
      </p:grpSp>
      <p:sp>
        <p:nvSpPr>
          <p:cNvPr id="74" name="Google Shape;74;g2c00f5b6e4e_0_219"/>
          <p:cNvSpPr txBox="1"/>
          <p:nvPr>
            <p:ph type="ctrTitle"/>
          </p:nvPr>
        </p:nvSpPr>
        <p:spPr>
          <a:xfrm>
            <a:off x="6970326" y="1679216"/>
            <a:ext cx="4786800" cy="15183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accent1"/>
              </a:buClr>
              <a:buSzPts val="6000"/>
              <a:buFont typeface="Book Antiqua"/>
              <a:buNone/>
              <a:defRPr sz="6000">
                <a:solidFill>
                  <a:schemeClr val="accen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5" name="Google Shape;75;g2c00f5b6e4e_0_219"/>
          <p:cNvSpPr/>
          <p:nvPr>
            <p:ph idx="2" type="pic"/>
          </p:nvPr>
        </p:nvSpPr>
        <p:spPr>
          <a:xfrm>
            <a:off x="-29499" y="-2236"/>
            <a:ext cx="6814200" cy="6871200"/>
          </a:xfrm>
          <a:prstGeom prst="rect">
            <a:avLst/>
          </a:prstGeom>
          <a:solidFill>
            <a:schemeClr val="lt2"/>
          </a:solidFill>
          <a:ln>
            <a:noFill/>
          </a:ln>
        </p:spPr>
      </p:sp>
      <p:sp>
        <p:nvSpPr>
          <p:cNvPr id="76" name="Google Shape;76;g2c00f5b6e4e_0_219"/>
          <p:cNvSpPr txBox="1"/>
          <p:nvPr>
            <p:ph idx="1" type="body"/>
          </p:nvPr>
        </p:nvSpPr>
        <p:spPr>
          <a:xfrm>
            <a:off x="6970326" y="3748958"/>
            <a:ext cx="4786800" cy="2258100"/>
          </a:xfrm>
          <a:prstGeom prst="rect">
            <a:avLst/>
          </a:prstGeom>
          <a:noFill/>
          <a:ln>
            <a:noFill/>
          </a:ln>
        </p:spPr>
        <p:txBody>
          <a:bodyPr anchorCtr="0" anchor="t" bIns="45700" lIns="91425" spcFirstLastPara="1" rIns="0" wrap="square" tIns="0">
            <a:normAutofit/>
          </a:bodyPr>
          <a:lstStyle>
            <a:lvl1pPr indent="-228600" lvl="0" marL="457200" rtl="0" algn="l">
              <a:lnSpc>
                <a:spcPct val="100000"/>
              </a:lnSpc>
              <a:spcBef>
                <a:spcPts val="0"/>
              </a:spcBef>
              <a:spcAft>
                <a:spcPts val="0"/>
              </a:spcAft>
              <a:buSzPts val="1600"/>
              <a:buFont typeface="Courier New"/>
              <a:buNone/>
              <a:defRPr sz="1600">
                <a:solidFill>
                  <a:schemeClr val="lt1"/>
                </a:solidFill>
              </a:defRPr>
            </a:lvl1pPr>
            <a:lvl2pPr indent="-304800" lvl="1" marL="914400" rtl="0" algn="l">
              <a:lnSpc>
                <a:spcPct val="100000"/>
              </a:lnSpc>
              <a:spcBef>
                <a:spcPts val="200"/>
              </a:spcBef>
              <a:spcAft>
                <a:spcPts val="0"/>
              </a:spcAft>
              <a:buClr>
                <a:schemeClr val="lt1"/>
              </a:buClr>
              <a:buSzPts val="1200"/>
              <a:buFont typeface="Courier New"/>
              <a:buChar char="o"/>
              <a:defRPr sz="1200">
                <a:solidFill>
                  <a:schemeClr val="lt1"/>
                </a:solidFill>
              </a:defRPr>
            </a:lvl2pPr>
            <a:lvl3pPr indent="-295275" lvl="2" marL="1371600" rtl="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rtl="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rtl="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g2c00f5b6e4e_0_166"/>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g2c00f5b6e4e_0_16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g2c00f5b6e4e_0_169"/>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g2c00f5b6e4e_0_169"/>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23" name="Google Shape;23;g2c00f5b6e4e_0_16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g2c00f5b6e4e_0_173"/>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6" name="Google Shape;26;g2c00f5b6e4e_0_173"/>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7" name="Google Shape;27;g2c00f5b6e4e_0_173"/>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8" name="Google Shape;28;g2c00f5b6e4e_0_17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g2c00f5b6e4e_0_178"/>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31" name="Google Shape;31;g2c00f5b6e4e_0_17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g2c00f5b6e4e_0_181"/>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4" name="Google Shape;34;g2c00f5b6e4e_0_181"/>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5" name="Google Shape;35;g2c00f5b6e4e_0_18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g2c00f5b6e4e_0_185"/>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8" name="Google Shape;38;g2c00f5b6e4e_0_18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g2c00f5b6e4e_0_188"/>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 name="Google Shape;41;g2c00f5b6e4e_0_188"/>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42" name="Google Shape;42;g2c00f5b6e4e_0_188"/>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3" name="Google Shape;43;g2c00f5b6e4e_0_188"/>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4" name="Google Shape;44;g2c00f5b6e4e_0_18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g2c00f5b6e4e_0_194"/>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47" name="Google Shape;47;g2c00f5b6e4e_0_19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2c00f5b6e4e_0_158"/>
          <p:cNvSpPr txBox="1"/>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11" name="Google Shape;11;g2c00f5b6e4e_0_158"/>
          <p:cNvSpPr txBox="1"/>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p:txBody>
      </p:sp>
      <p:sp>
        <p:nvSpPr>
          <p:cNvPr id="12" name="Google Shape;12;g2c00f5b6e4e_0_158"/>
          <p:cNvSpPr txBox="1"/>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
          <p:cNvSpPr txBox="1"/>
          <p:nvPr>
            <p:ph type="ctrTitle"/>
          </p:nvPr>
        </p:nvSpPr>
        <p:spPr>
          <a:xfrm>
            <a:off x="6408775" y="723450"/>
            <a:ext cx="5409300" cy="2579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en-US" sz="4500"/>
              <a:t>Argomento-1: Introduzione al rilevamento delle anomalie </a:t>
            </a:r>
            <a:endParaRPr sz="4500"/>
          </a:p>
        </p:txBody>
      </p:sp>
      <p:sp>
        <p:nvSpPr>
          <p:cNvPr id="83" name="Google Shape;83;p1"/>
          <p:cNvSpPr txBox="1"/>
          <p:nvPr>
            <p:ph type="subTitle" idx="1"/>
          </p:nvPr>
        </p:nvSpPr>
        <p:spPr>
          <a:xfrm>
            <a:off x="7128152" y="5248834"/>
            <a:ext cx="4323426" cy="10089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600"/>
              <a:buNone/>
            </a:pPr>
            <a:r>
              <a:rPr lang="en-US"/>
              <a:t>PRESENTAZIONE DA PARTE DI: </a:t>
            </a:r>
            <a:endParaRPr/>
          </a:p>
          <a:p>
            <a:pPr marL="0" lvl="0" indent="0" algn="l" rtl="0">
              <a:lnSpc>
                <a:spcPct val="100000"/>
              </a:lnSpc>
              <a:spcBef>
                <a:spcPts val="0"/>
              </a:spcBef>
              <a:spcAft>
                <a:spcPts val="0"/>
              </a:spcAft>
              <a:buSzPts val="1600"/>
              <a:buNone/>
            </a:pPr>
            <a:r>
              <a:rPr lang="en-US"/>
              <a:t>Danijela Boberic Kraticev (UNSPMF)</a:t>
            </a:r>
            <a:endParaRPr/>
          </a:p>
          <a:p>
            <a:pPr marL="0" lvl="0" indent="0" algn="l" rtl="0">
              <a:lnSpc>
                <a:spcPct val="100000"/>
              </a:lnSpc>
              <a:spcBef>
                <a:spcPts val="0"/>
              </a:spcBef>
              <a:spcAft>
                <a:spcPts val="0"/>
              </a:spcAft>
              <a:buSzPts val="1600"/>
              <a:buNone/>
            </a:pPr>
            <a:r>
              <a:t/>
            </a:r>
            <a:endParaRPr/>
          </a:p>
        </p:txBody>
      </p:sp>
      <p:sp>
        <p:nvSpPr>
          <p:cNvPr id="84" name="Google Shape;84;p1"/>
          <p:cNvSpPr txBox="1"/>
          <p:nvPr>
            <p:ph type="body" idx="3"/>
          </p:nvPr>
        </p:nvSpPr>
        <p:spPr>
          <a:xfrm>
            <a:off x="7119275" y="3373525"/>
            <a:ext cx="4803600" cy="1008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6000"/>
              <a:buFont typeface="Arial"/>
              <a:buNone/>
            </a:pPr>
            <a:r>
              <a:rPr lang="en-US" sz="4000">
                <a:solidFill>
                  <a:schemeClr val="accent4"/>
                </a:solidFill>
              </a:rPr>
              <a:t>CSP007_S_H</a:t>
            </a:r>
            <a:endParaRPr sz="4000">
              <a:solidFill>
                <a:schemeClr val="accent4"/>
              </a:solidFill>
            </a:endParaRPr>
          </a:p>
        </p:txBody>
      </p:sp>
      <p:sp>
        <p:nvSpPr>
          <p:cNvPr id="85" name="Google Shape;85;p1"/>
          <p:cNvSpPr/>
          <p:nvPr/>
        </p:nvSpPr>
        <p:spPr>
          <a:xfrm rot="10800000">
            <a:off x="3507757" y="-11160"/>
            <a:ext cx="2553080" cy="6858841"/>
          </a:xfrm>
          <a:custGeom>
            <a:rect l="l" t="t" r="r" b="b"/>
            <a:pathLst>
              <a:path w="2553080" h="6858841" extrusionOk="0">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t/>
            </a:r>
            <a:endParaRPr sz="1800" b="0" i="0" u="none" strike="noStrike" cap="none">
              <a:solidFill>
                <a:schemeClr val="dk1"/>
              </a:solidFill>
              <a:latin typeface="Century Gothic"/>
              <a:ea typeface="Century Gothic"/>
              <a:cs typeface="Century Gothic"/>
              <a:sym typeface="Century Gothic"/>
            </a:endParaRPr>
          </a:p>
        </p:txBody>
      </p:sp>
      <p:pic>
        <p:nvPicPr>
          <p:cNvPr id="86" name="Google Shape;86;p1" descr="A black and white cover with blue squares&#10;&#10;Description automatically generated"/>
          <p:cNvPicPr preferRelativeResize="0"/>
          <p:nvPr>
            <p:ph type="pic" idx="2"/>
          </p:nvPr>
        </p:nvPicPr>
        <p:blipFill rotWithShape="1">
          <a:blip r:embed="rId3">
            <a:alphaModFix/>
          </a:blip>
          <a:srcRect l="0" t="784" r="0" b="782"/>
          <a:stretch/>
        </p:blipFill>
        <p:spPr>
          <a:xfrm>
            <a:off x="0" y="-2235"/>
            <a:ext cx="5840730" cy="6862275"/>
          </a:xfrm>
          <a:prstGeom prst="rect">
            <a:avLst/>
          </a:prstGeom>
          <a:solidFill>
            <a:schemeClr val="lt2"/>
          </a:solidFill>
          <a:ln>
            <a:noFill/>
          </a:ln>
        </p:spPr>
      </p:pic>
      <p:pic>
        <p:nvPicPr>
          <p:cNvPr id="87" name="Google Shape;87;p1"/>
          <p:cNvPicPr preferRelativeResize="0"/>
          <p:nvPr/>
        </p:nvPicPr>
        <p:blipFill rotWithShape="1">
          <a:blip r:embed="rId4">
            <a:alphaModFix/>
          </a:blip>
          <a:srcRect l="0" t="0" r="0" b="0"/>
          <a:stretch/>
        </p:blipFill>
        <p:spPr>
          <a:xfrm>
            <a:off x="9155812" y="6257750"/>
            <a:ext cx="3036198" cy="5616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c97e732a5c_0_11"/>
          <p:cNvSpPr txBox="1"/>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US" sz="3630">
                <a:latin typeface="Book Antiqua"/>
                <a:ea typeface="Book Antiqua"/>
                <a:cs typeface="Book Antiqua"/>
                <a:sym typeface="Book Antiqua"/>
              </a:rPr>
              <a:t>Anomalie legate alle prestazioni</a:t>
            </a:r>
            <a:endParaRPr sz="3630">
              <a:latin typeface="Book Antiqua"/>
              <a:ea typeface="Book Antiqua"/>
              <a:cs typeface="Book Antiqua"/>
              <a:sym typeface="Book Antiqua"/>
            </a:endParaRPr>
          </a:p>
        </p:txBody>
      </p:sp>
      <p:sp>
        <p:nvSpPr>
          <p:cNvPr id="169" name="Google Shape;169;g2c97e732a5c_0_11"/>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fontScale="70000"/>
          </a:bodyPr>
          <a:lstStyle/>
          <a:p>
            <a:pPr marL="0" lvl="0" indent="0" algn="l" rtl="0">
              <a:spcBef>
                <a:spcPts val="0"/>
              </a:spcBef>
              <a:spcAft>
                <a:spcPts val="0"/>
              </a:spcAft>
              <a:buNone/>
            </a:pPr>
            <a:r>
              <a:rPr lang="en-US">
                <a:latin typeface="Book Antiqua"/>
                <a:ea typeface="Book Antiqua"/>
                <a:cs typeface="Book Antiqua"/>
                <a:sym typeface="Book Antiqua"/>
              </a:rPr>
              <a:t>Si riferisce a irregolarità o deviazioni nel comportamento o nelle prestazioni di una rete informatica che hanno un impatto sulla sua efficienza e affidabilità operativa. </a:t>
            </a:r>
            <a:endParaRPr>
              <a:latin typeface="Book Antiqua"/>
              <a:ea typeface="Book Antiqua"/>
              <a:cs typeface="Book Antiqua"/>
              <a:sym typeface="Book Antiqua"/>
            </a:endParaRPr>
          </a:p>
          <a:p>
            <a:pPr marL="0" lvl="0" indent="0" algn="l" rtl="0">
              <a:spcBef>
                <a:spcPts val="1600"/>
              </a:spcBef>
              <a:spcAft>
                <a:spcPts val="0"/>
              </a:spcAft>
              <a:buClr>
                <a:schemeClr val="dk1"/>
              </a:buClr>
              <a:buSzPct val="45833"/>
              <a:buFont typeface="Arial"/>
              <a:buNone/>
            </a:pPr>
            <a:r>
              <a:rPr lang="en-US">
                <a:latin typeface="Book Antiqua"/>
                <a:ea typeface="Book Antiqua"/>
                <a:cs typeface="Book Antiqua"/>
                <a:sym typeface="Book Antiqua"/>
              </a:rPr>
              <a:t>Queste anomalie possono manifestarsi in varie forme e possono includere:</a:t>
            </a:r>
            <a:endParaRPr>
              <a:latin typeface="Book Antiqua"/>
              <a:ea typeface="Book Antiqua"/>
              <a:cs typeface="Book Antiqua"/>
              <a:sym typeface="Book Antiqua"/>
            </a:endParaRPr>
          </a:p>
          <a:p>
            <a:pPr marL="457200" lvl="0" indent="-335280" algn="l" rtl="0">
              <a:spcBef>
                <a:spcPts val="1600"/>
              </a:spcBef>
              <a:spcAft>
                <a:spcPts val="0"/>
              </a:spcAft>
              <a:buSzPct val="100000"/>
              <a:buFont typeface="Book Antiqua"/>
              <a:buChar char="●"/>
            </a:pPr>
            <a:r>
              <a:rPr lang="en-US" b="1">
                <a:latin typeface="Book Antiqua"/>
                <a:ea typeface="Book Antiqua"/>
                <a:cs typeface="Book Antiqua"/>
                <a:sym typeface="Book Antiqua"/>
              </a:rPr>
              <a:t>Picchi di latenza</a:t>
            </a:r>
            <a:r>
              <a:rPr lang="en-US">
                <a:latin typeface="Book Antiqua"/>
                <a:ea typeface="Book Antiqua"/>
                <a:cs typeface="Book Antiqua"/>
                <a:sym typeface="Book Antiqua"/>
              </a:rPr>
              <a:t>: Aumenti improvvisi della latenza di rete, che causano ritardi nella trasmissione dei dati o nei tempi di risposta.</a:t>
            </a:r>
            <a:endParaRPr>
              <a:latin typeface="Book Antiqua"/>
              <a:ea typeface="Book Antiqua"/>
              <a:cs typeface="Book Antiqua"/>
              <a:sym typeface="Book Antiqua"/>
            </a:endParaRPr>
          </a:p>
          <a:p>
            <a:pPr marL="457200" lvl="0" indent="-335280" algn="l" rtl="0">
              <a:spcBef>
                <a:spcPts val="0"/>
              </a:spcBef>
              <a:spcAft>
                <a:spcPts val="0"/>
              </a:spcAft>
              <a:buSzPct val="100000"/>
              <a:buFont typeface="Book Antiqua"/>
              <a:buChar char="●"/>
            </a:pPr>
            <a:r>
              <a:rPr lang="en-US" b="1">
                <a:latin typeface="Book Antiqua"/>
                <a:ea typeface="Book Antiqua"/>
                <a:cs typeface="Book Antiqua"/>
                <a:sym typeface="Book Antiqua"/>
              </a:rPr>
              <a:t>Perdita di pacchetti</a:t>
            </a:r>
            <a:r>
              <a:rPr lang="en-US">
                <a:latin typeface="Book Antiqua"/>
                <a:ea typeface="Book Antiqua"/>
                <a:cs typeface="Book Antiqua"/>
                <a:sym typeface="Book Antiqua"/>
              </a:rPr>
              <a:t>: Tassi insolitamente elevati di perdita di pacchetti, con conseguente trasmissione di dati incompleti o danneggiati.</a:t>
            </a:r>
            <a:endParaRPr>
              <a:latin typeface="Book Antiqua"/>
              <a:ea typeface="Book Antiqua"/>
              <a:cs typeface="Book Antiqua"/>
              <a:sym typeface="Book Antiqua"/>
            </a:endParaRPr>
          </a:p>
          <a:p>
            <a:pPr marL="457200" lvl="0" indent="-335280" algn="l" rtl="0">
              <a:spcBef>
                <a:spcPts val="0"/>
              </a:spcBef>
              <a:spcAft>
                <a:spcPts val="0"/>
              </a:spcAft>
              <a:buSzPct val="100000"/>
              <a:buFont typeface="Book Antiqua"/>
              <a:buChar char="●"/>
            </a:pPr>
            <a:r>
              <a:rPr lang="en-US" b="1">
                <a:latin typeface="Book Antiqua"/>
                <a:ea typeface="Book Antiqua"/>
                <a:cs typeface="Book Antiqua"/>
                <a:sym typeface="Book Antiqua"/>
              </a:rPr>
              <a:t>Saturazione della larghezza di banda</a:t>
            </a:r>
            <a:r>
              <a:rPr lang="en-US">
                <a:latin typeface="Book Antiqua"/>
                <a:ea typeface="Book Antiqua"/>
                <a:cs typeface="Book Antiqua"/>
                <a:sym typeface="Book Antiqua"/>
              </a:rPr>
              <a:t>: Esaurimento della larghezza di banda di rete disponibile, con conseguente congestione e rallentamento della velocità di trasferimento dei dati.</a:t>
            </a:r>
            <a:endParaRPr>
              <a:latin typeface="Book Antiqua"/>
              <a:ea typeface="Book Antiqua"/>
              <a:cs typeface="Book Antiqua"/>
              <a:sym typeface="Book Antiqua"/>
            </a:endParaRPr>
          </a:p>
          <a:p>
            <a:pPr marL="457200" lvl="0" indent="-335280" algn="l" rtl="0">
              <a:spcBef>
                <a:spcPts val="0"/>
              </a:spcBef>
              <a:spcAft>
                <a:spcPts val="0"/>
              </a:spcAft>
              <a:buSzPct val="100000"/>
              <a:buFont typeface="Book Antiqua"/>
              <a:buChar char="●"/>
            </a:pPr>
            <a:r>
              <a:rPr lang="en-US" b="1">
                <a:latin typeface="Book Antiqua"/>
                <a:ea typeface="Book Antiqua"/>
                <a:cs typeface="Book Antiqua"/>
                <a:sym typeface="Book Antiqua"/>
              </a:rPr>
              <a:t>Squilibri del traffico</a:t>
            </a:r>
            <a:r>
              <a:rPr lang="en-US">
                <a:latin typeface="Book Antiqua"/>
                <a:ea typeface="Book Antiqua"/>
                <a:cs typeface="Book Antiqua"/>
                <a:sym typeface="Book Antiqua"/>
              </a:rPr>
              <a:t>: Disparità significative nella distribuzione del traffico di rete tra i diversi segmenti o nodi della rete.</a:t>
            </a:r>
            <a:endParaRPr>
              <a:latin typeface="Book Antiqua"/>
              <a:ea typeface="Book Antiqua"/>
              <a:cs typeface="Book Antiqua"/>
              <a:sym typeface="Book Antiqua"/>
            </a:endParaRPr>
          </a:p>
          <a:p>
            <a:pPr marL="457200" lvl="0" indent="-335280" algn="l" rtl="0">
              <a:spcBef>
                <a:spcPts val="0"/>
              </a:spcBef>
              <a:spcAft>
                <a:spcPts val="0"/>
              </a:spcAft>
              <a:buSzPct val="100000"/>
              <a:buFont typeface="Book Antiqua"/>
              <a:buChar char="●"/>
            </a:pPr>
            <a:r>
              <a:rPr lang="en-US" b="1">
                <a:latin typeface="Book Antiqua"/>
                <a:ea typeface="Book Antiqua"/>
                <a:cs typeface="Book Antiqua"/>
                <a:sym typeface="Book Antiqua"/>
              </a:rPr>
              <a:t>Utilizzo insolito dei protocolli</a:t>
            </a:r>
            <a:r>
              <a:rPr lang="en-US">
                <a:latin typeface="Book Antiqua"/>
                <a:ea typeface="Book Antiqua"/>
                <a:cs typeface="Book Antiqua"/>
                <a:sym typeface="Book Antiqua"/>
              </a:rPr>
              <a:t>: </a:t>
            </a:r>
            <a:r>
              <a:rPr lang="en-US">
                <a:latin typeface="Book Antiqua"/>
                <a:ea typeface="Book Antiqua"/>
                <a:cs typeface="Book Antiqua"/>
                <a:sym typeface="Book Antiqua"/>
              </a:rPr>
              <a:t>Utilizzo o schemi anomali dei protocolli di rete, che indicano un potenziale uso improprio </a:t>
            </a:r>
            <a:r>
              <a:rPr lang="en-US">
                <a:latin typeface="Book Antiqua"/>
                <a:ea typeface="Book Antiqua"/>
                <a:cs typeface="Book Antiqua"/>
                <a:sym typeface="Book Antiqua"/>
              </a:rPr>
              <a:t>o un'attività non autorizzata.</a:t>
            </a:r>
            <a:endParaRPr>
              <a:latin typeface="Book Antiqua"/>
              <a:ea typeface="Book Antiqua"/>
              <a:cs typeface="Book Antiqua"/>
              <a:sym typeface="Book Antiqua"/>
            </a:endParaRPr>
          </a:p>
          <a:p>
            <a:pPr marL="457200" lvl="0" indent="-335280" algn="l" rtl="0">
              <a:spcBef>
                <a:spcPts val="0"/>
              </a:spcBef>
              <a:spcAft>
                <a:spcPts val="0"/>
              </a:spcAft>
              <a:buSzPct val="100000"/>
              <a:buFont typeface="Book Antiqua"/>
              <a:buChar char="●"/>
            </a:pPr>
            <a:r>
              <a:rPr lang="en-US" b="1">
                <a:latin typeface="Book Antiqua"/>
                <a:ea typeface="Book Antiqua"/>
                <a:cs typeface="Book Antiqua"/>
                <a:sym typeface="Book Antiqua"/>
              </a:rPr>
              <a:t>Attacchi Denial-of-Service (DoS)</a:t>
            </a:r>
            <a:r>
              <a:rPr lang="en-US">
                <a:latin typeface="Book Antiqua"/>
                <a:ea typeface="Book Antiqua"/>
                <a:cs typeface="Book Antiqua"/>
                <a:sym typeface="Book Antiqua"/>
              </a:rPr>
              <a:t>: Tentativi coordinati di sovraccaricare una rete con un traffico eccessivo, interrompendone il normale funzionamento.</a:t>
            </a:r>
            <a:endParaRPr>
              <a:latin typeface="Book Antiqua"/>
              <a:ea typeface="Book Antiqua"/>
              <a:cs typeface="Book Antiqua"/>
              <a:sym typeface="Book Antiqua"/>
            </a:endParaRPr>
          </a:p>
        </p:txBody>
      </p:sp>
      <p:sp>
        <p:nvSpPr>
          <p:cNvPr id="170" name="Google Shape;170;g2c97e732a5c_0_11"/>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c97e732a5c_0_21"/>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27272"/>
              <a:buFont typeface="Arial"/>
              <a:buNone/>
            </a:pPr>
            <a:r>
              <a:rPr lang="en-US" sz="4033">
                <a:latin typeface="Book Antiqua"/>
                <a:ea typeface="Book Antiqua"/>
                <a:cs typeface="Book Antiqua"/>
                <a:sym typeface="Book Antiqua"/>
              </a:rPr>
              <a:t>Anomalie legate alla sicurezza</a:t>
            </a:r>
            <a:endParaRPr sz="4033">
              <a:latin typeface="Book Antiqua"/>
              <a:ea typeface="Book Antiqua"/>
              <a:cs typeface="Book Antiqua"/>
              <a:sym typeface="Book Antiqua"/>
            </a:endParaRPr>
          </a:p>
          <a:p>
            <a:pPr marL="0" lvl="0" indent="0" algn="l" rtl="0">
              <a:spcBef>
                <a:spcPts val="0"/>
              </a:spcBef>
              <a:spcAft>
                <a:spcPts val="0"/>
              </a:spcAft>
              <a:buClr>
                <a:schemeClr val="dk1"/>
              </a:buClr>
              <a:buSzPct val="29729"/>
              <a:buFont typeface="Arial"/>
              <a:buNone/>
            </a:pPr>
            <a:r>
              <a:t/>
            </a:r>
            <a:endParaRPr/>
          </a:p>
          <a:p>
            <a:pPr marL="0" lvl="0" indent="0" algn="l" rtl="0">
              <a:spcBef>
                <a:spcPts val="0"/>
              </a:spcBef>
              <a:spcAft>
                <a:spcPts val="0"/>
              </a:spcAft>
              <a:buNone/>
            </a:pPr>
            <a:r>
              <a:t/>
            </a:r>
            <a:endParaRPr/>
          </a:p>
        </p:txBody>
      </p:sp>
      <p:sp>
        <p:nvSpPr>
          <p:cNvPr id="177" name="Google Shape;177;g2c97e732a5c_0_21"/>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fontScale="77500" lnSpcReduction="20000"/>
          </a:bodyPr>
          <a:lstStyle/>
          <a:p>
            <a:pPr marL="0" lvl="0" indent="0" algn="l" rtl="0">
              <a:spcBef>
                <a:spcPts val="0"/>
              </a:spcBef>
              <a:spcAft>
                <a:spcPts val="0"/>
              </a:spcAft>
              <a:buNone/>
            </a:pPr>
            <a:r>
              <a:rPr lang="en-US">
                <a:latin typeface="Book Antiqua"/>
                <a:ea typeface="Book Antiqua"/>
                <a:cs typeface="Book Antiqua"/>
                <a:sym typeface="Book Antiqua"/>
              </a:rPr>
              <a:t>Fare riferimento a modelli o deviazioni anomale nel comportamento della rete o del sistema che possono indicare potenziali minacce alla sicurezza, violazioni o vulnerabilità.</a:t>
            </a:r>
            <a:endParaRPr>
              <a:latin typeface="Book Antiqua"/>
              <a:ea typeface="Book Antiqua"/>
              <a:cs typeface="Book Antiqua"/>
              <a:sym typeface="Book Antiqua"/>
            </a:endParaRPr>
          </a:p>
          <a:p>
            <a:pPr marL="0" lvl="0" indent="0" algn="l" rtl="0">
              <a:spcBef>
                <a:spcPts val="1600"/>
              </a:spcBef>
              <a:spcAft>
                <a:spcPts val="0"/>
              </a:spcAft>
              <a:buClr>
                <a:schemeClr val="dk1"/>
              </a:buClr>
              <a:buSzPct val="45833"/>
              <a:buFont typeface="Arial"/>
              <a:buNone/>
            </a:pPr>
            <a:r>
              <a:rPr lang="en-US">
                <a:latin typeface="Book Antiqua"/>
                <a:ea typeface="Book Antiqua"/>
                <a:cs typeface="Book Antiqua"/>
                <a:sym typeface="Book Antiqua"/>
              </a:rPr>
              <a:t>Alcuni esempi di anomalie legate alla sicurezza includono:</a:t>
            </a:r>
            <a:endParaRPr>
              <a:latin typeface="Book Antiqua"/>
              <a:ea typeface="Book Antiqua"/>
              <a:cs typeface="Book Antiqua"/>
              <a:sym typeface="Book Antiqua"/>
            </a:endParaRPr>
          </a:p>
          <a:p>
            <a:pPr marL="457200" lvl="0" indent="-346710" algn="l" rtl="0">
              <a:spcBef>
                <a:spcPts val="0"/>
              </a:spcBef>
              <a:spcAft>
                <a:spcPts val="0"/>
              </a:spcAft>
              <a:buSzPct val="100000"/>
              <a:buFont typeface="Book Antiqua"/>
              <a:buChar char="●"/>
            </a:pPr>
            <a:r>
              <a:rPr lang="en-US" b="1">
                <a:latin typeface="Book Antiqua"/>
                <a:ea typeface="Book Antiqua"/>
                <a:cs typeface="Book Antiqua"/>
                <a:sym typeface="Book Antiqua"/>
              </a:rPr>
              <a:t>Modelli di accesso insoliti</a:t>
            </a:r>
            <a:r>
              <a:rPr lang="en-US">
                <a:latin typeface="Book Antiqua"/>
                <a:ea typeface="Book Antiqua"/>
                <a:cs typeface="Book Antiqua"/>
                <a:sym typeface="Book Antiqua"/>
              </a:rPr>
              <a:t>: Anomalie nei modelli di accesso degli utenti, come tentativi non autorizzati di accesso a dati o risorse sensibili, orari di accesso insoliti o posizioni di accesso sospette.</a:t>
            </a:r>
            <a:endParaRPr>
              <a:latin typeface="Book Antiqua"/>
              <a:ea typeface="Book Antiqua"/>
              <a:cs typeface="Book Antiqua"/>
              <a:sym typeface="Book Antiqua"/>
            </a:endParaRPr>
          </a:p>
          <a:p>
            <a:pPr marL="457200" lvl="0" indent="-346710" algn="l" rtl="0">
              <a:spcBef>
                <a:spcPts val="0"/>
              </a:spcBef>
              <a:spcAft>
                <a:spcPts val="0"/>
              </a:spcAft>
              <a:buSzPct val="100000"/>
              <a:buFont typeface="Book Antiqua"/>
              <a:buChar char="●"/>
            </a:pPr>
            <a:r>
              <a:rPr lang="en-US" b="1">
                <a:latin typeface="Book Antiqua"/>
                <a:ea typeface="Book Antiqua"/>
                <a:cs typeface="Book Antiqua"/>
                <a:sym typeface="Book Antiqua"/>
              </a:rPr>
              <a:t>Attività del malware</a:t>
            </a:r>
            <a:r>
              <a:rPr lang="en-US">
                <a:latin typeface="Book Antiqua"/>
                <a:ea typeface="Book Antiqua"/>
                <a:cs typeface="Book Antiqua"/>
                <a:sym typeface="Book Antiqua"/>
              </a:rPr>
              <a:t>: Comportamento anomalo associato alle infezioni da malware, come modifiche insolite dei file, comunicazioni di rete impreviste o modifiche non autorizzate del sistema.</a:t>
            </a:r>
            <a:endParaRPr>
              <a:latin typeface="Book Antiqua"/>
              <a:ea typeface="Book Antiqua"/>
              <a:cs typeface="Book Antiqua"/>
              <a:sym typeface="Book Antiqua"/>
            </a:endParaRPr>
          </a:p>
          <a:p>
            <a:pPr marL="457200" lvl="0" indent="-346710" algn="l" rtl="0">
              <a:spcBef>
                <a:spcPts val="0"/>
              </a:spcBef>
              <a:spcAft>
                <a:spcPts val="0"/>
              </a:spcAft>
              <a:buSzPct val="100000"/>
              <a:buFont typeface="Book Antiqua"/>
              <a:buChar char="●"/>
            </a:pPr>
            <a:r>
              <a:rPr lang="en-US" b="1">
                <a:latin typeface="Book Antiqua"/>
                <a:ea typeface="Book Antiqua"/>
                <a:cs typeface="Book Antiqua"/>
                <a:sym typeface="Book Antiqua"/>
              </a:rPr>
              <a:t>Esfiltrazione dei dati</a:t>
            </a:r>
            <a:r>
              <a:rPr lang="en-US">
                <a:latin typeface="Book Antiqua"/>
                <a:ea typeface="Book Antiqua"/>
                <a:cs typeface="Book Antiqua"/>
                <a:sym typeface="Book Antiqua"/>
              </a:rPr>
              <a:t>: Anomalie che indicano il trasferimento o l'esfiltrazione non autorizzata di dati sensibili dalla rete, compresi trasferimenti di dati insolitamente grandi o destinazioni inaspettate per il traffico in uscita.</a:t>
            </a:r>
            <a:endParaRPr>
              <a:latin typeface="Book Antiqua"/>
              <a:ea typeface="Book Antiqua"/>
              <a:cs typeface="Book Antiqua"/>
              <a:sym typeface="Book Antiqua"/>
            </a:endParaRPr>
          </a:p>
          <a:p>
            <a:pPr marL="457200" lvl="0" indent="-346710" algn="l" rtl="0">
              <a:spcBef>
                <a:spcPts val="0"/>
              </a:spcBef>
              <a:spcAft>
                <a:spcPts val="0"/>
              </a:spcAft>
              <a:buSzPct val="100000"/>
              <a:buFont typeface="Book Antiqua"/>
              <a:buChar char="●"/>
            </a:pPr>
            <a:r>
              <a:rPr lang="en-US" b="1">
                <a:latin typeface="Book Antiqua"/>
                <a:ea typeface="Book Antiqua"/>
                <a:cs typeface="Book Antiqua"/>
                <a:sym typeface="Book Antiqua"/>
              </a:rPr>
              <a:t>Attacchi di forza bruta</a:t>
            </a:r>
            <a:r>
              <a:rPr lang="en-US">
                <a:latin typeface="Book Antiqua"/>
                <a:ea typeface="Book Antiqua"/>
                <a:cs typeface="Book Antiqua"/>
                <a:sym typeface="Book Antiqua"/>
              </a:rPr>
              <a:t>: Anomalie relative ad attacchi di forza bruta, come più tentativi di accesso falliti in un breve periodo, che indicano un tentativo di indovinare le password o di ottenere un accesso non autorizzato ai sistemi.</a:t>
            </a:r>
            <a:endParaRPr>
              <a:latin typeface="Book Antiqua"/>
              <a:ea typeface="Book Antiqua"/>
              <a:cs typeface="Book Antiqua"/>
              <a:sym typeface="Book Antiqua"/>
            </a:endParaRPr>
          </a:p>
          <a:p>
            <a:pPr marL="457200" lvl="0" indent="-346710" algn="l" rtl="0">
              <a:spcBef>
                <a:spcPts val="0"/>
              </a:spcBef>
              <a:spcAft>
                <a:spcPts val="0"/>
              </a:spcAft>
              <a:buSzPct val="100000"/>
              <a:buFont typeface="Book Antiqua"/>
              <a:buChar char="●"/>
            </a:pPr>
            <a:r>
              <a:rPr lang="en-US" b="1">
                <a:latin typeface="Book Antiqua"/>
                <a:ea typeface="Book Antiqua"/>
                <a:cs typeface="Book Antiqua"/>
                <a:sym typeface="Book Antiqua"/>
              </a:rPr>
              <a:t>Scansione della rete</a:t>
            </a:r>
            <a:r>
              <a:rPr lang="en-US">
                <a:latin typeface="Book Antiqua"/>
                <a:ea typeface="Book Antiqua"/>
                <a:cs typeface="Book Antiqua"/>
                <a:sym typeface="Book Antiqua"/>
              </a:rPr>
              <a:t>: Anomalie indicative di attività di scansione della rete, come scansioni ripetute delle porte, sonde di ricognizione o mappatura delle risorse di rete, che possono precedere attacchi mirati.</a:t>
            </a:r>
            <a:endParaRPr>
              <a:latin typeface="Book Antiqua"/>
              <a:ea typeface="Book Antiqua"/>
              <a:cs typeface="Book Antiqua"/>
              <a:sym typeface="Book Antiqua"/>
            </a:endParaRPr>
          </a:p>
        </p:txBody>
      </p:sp>
      <p:sp>
        <p:nvSpPr>
          <p:cNvPr id="178" name="Google Shape;178;g2c97e732a5c_0_21"/>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2c00f5b6e4e_0_357"/>
          <p:cNvSpPr txBox="1"/>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US" sz="3630">
                <a:latin typeface="Book Antiqua"/>
                <a:ea typeface="Book Antiqua"/>
                <a:cs typeface="Book Antiqua"/>
                <a:sym typeface="Book Antiqua"/>
              </a:rPr>
              <a:t>Metodi per il rilevamento delle anomalie</a:t>
            </a:r>
            <a:endParaRPr sz="3630">
              <a:latin typeface="Book Antiqua"/>
              <a:ea typeface="Book Antiqua"/>
              <a:cs typeface="Book Antiqua"/>
              <a:sym typeface="Book Antiqua"/>
            </a:endParaRPr>
          </a:p>
        </p:txBody>
      </p:sp>
      <p:sp>
        <p:nvSpPr>
          <p:cNvPr id="185" name="Google Shape;185;g2c00f5b6e4e_0_357"/>
          <p:cNvSpPr txBox="1"/>
          <p:nvPr>
            <p:ph type="body" idx="1"/>
          </p:nvPr>
        </p:nvSpPr>
        <p:spPr>
          <a:xfrm>
            <a:off x="415600" y="1536624"/>
            <a:ext cx="11360700" cy="5205600"/>
          </a:xfrm>
          <a:prstGeom prst="rect">
            <a:avLst/>
          </a:prstGeom>
        </p:spPr>
        <p:txBody>
          <a:bodyPr spcFirstLastPara="1" wrap="square" lIns="121900" tIns="121900" rIns="121900" bIns="121900" anchor="t" anchorCtr="0">
            <a:normAutofit fontScale="85000" lnSpcReduction="20000"/>
          </a:bodyPr>
          <a:lstStyle/>
          <a:p>
            <a:pPr marL="457200" lvl="0" indent="-371475" algn="l" rtl="0">
              <a:spcBef>
                <a:spcPts val="0"/>
              </a:spcBef>
              <a:spcAft>
                <a:spcPts val="0"/>
              </a:spcAft>
              <a:buSzPct val="100000"/>
              <a:buFont typeface="Book Antiqua"/>
              <a:buChar char="●"/>
            </a:pPr>
            <a:r>
              <a:rPr lang="en-US" sz="2647">
                <a:latin typeface="Book Antiqua"/>
                <a:ea typeface="Book Antiqua"/>
                <a:cs typeface="Book Antiqua"/>
                <a:sym typeface="Book Antiqua"/>
              </a:rPr>
              <a:t>Algoritmi statistici per il rilevamento delle anomalie</a:t>
            </a:r>
            <a:endParaRPr sz="2647">
              <a:latin typeface="Book Antiqua"/>
              <a:ea typeface="Book Antiqua"/>
              <a:cs typeface="Book Antiqua"/>
              <a:sym typeface="Book Antiqua"/>
            </a:endParaRPr>
          </a:p>
          <a:p>
            <a:pPr marL="914400" lvl="1" indent="-337502" algn="l" rtl="0">
              <a:spcBef>
                <a:spcPts val="0"/>
              </a:spcBef>
              <a:spcAft>
                <a:spcPts val="0"/>
              </a:spcAft>
              <a:buSzPct val="100000"/>
              <a:buFont typeface="Book Antiqua"/>
              <a:buChar char="○"/>
            </a:pPr>
            <a:r>
              <a:rPr lang="en-US" sz="2017">
                <a:latin typeface="Book Antiqua"/>
                <a:ea typeface="Book Antiqua"/>
                <a:cs typeface="Book Antiqua"/>
                <a:sym typeface="Book Antiqua"/>
              </a:rPr>
              <a:t>z-score</a:t>
            </a:r>
            <a:endParaRPr sz="2017">
              <a:latin typeface="Book Antiqua"/>
              <a:ea typeface="Book Antiqua"/>
              <a:cs typeface="Book Antiqua"/>
              <a:sym typeface="Book Antiqua"/>
            </a:endParaRPr>
          </a:p>
          <a:p>
            <a:pPr marL="914400" lvl="1" indent="-337502" algn="l" rtl="0">
              <a:spcBef>
                <a:spcPts val="0"/>
              </a:spcBef>
              <a:spcAft>
                <a:spcPts val="0"/>
              </a:spcAft>
              <a:buSzPct val="100000"/>
              <a:buFont typeface="Book Antiqua"/>
              <a:buChar char="○"/>
            </a:pPr>
            <a:r>
              <a:rPr lang="en-US" sz="2017">
                <a:latin typeface="Book Antiqua"/>
                <a:ea typeface="Book Antiqua"/>
                <a:cs typeface="Book Antiqua"/>
                <a:sym typeface="Book Antiqua"/>
              </a:rPr>
              <a:t>Inviluppo ellittico</a:t>
            </a:r>
            <a:endParaRPr sz="2017">
              <a:latin typeface="Book Antiqua"/>
              <a:ea typeface="Book Antiqua"/>
              <a:cs typeface="Book Antiqua"/>
              <a:sym typeface="Book Antiqua"/>
            </a:endParaRPr>
          </a:p>
          <a:p>
            <a:pPr marL="914400" lvl="1" indent="-337502" algn="l" rtl="0">
              <a:spcBef>
                <a:spcPts val="0"/>
              </a:spcBef>
              <a:spcAft>
                <a:spcPts val="0"/>
              </a:spcAft>
              <a:buSzPct val="100000"/>
              <a:buFont typeface="Book Antiqua"/>
              <a:buChar char="○"/>
            </a:pPr>
            <a:r>
              <a:rPr lang="en-US" sz="2017">
                <a:latin typeface="Book Antiqua"/>
                <a:ea typeface="Book Antiqua"/>
                <a:cs typeface="Book Antiqua"/>
                <a:sym typeface="Book Antiqua"/>
              </a:rPr>
              <a:t>Fattore outlier locale</a:t>
            </a:r>
            <a:endParaRPr sz="2017">
              <a:latin typeface="Book Antiqua"/>
              <a:ea typeface="Book Antiqua"/>
              <a:cs typeface="Book Antiqua"/>
              <a:sym typeface="Book Antiqua"/>
            </a:endParaRPr>
          </a:p>
          <a:p>
            <a:pPr marL="457200" lvl="0" indent="-371475" algn="l" rtl="0">
              <a:spcBef>
                <a:spcPts val="0"/>
              </a:spcBef>
              <a:spcAft>
                <a:spcPts val="0"/>
              </a:spcAft>
              <a:buSzPct val="100000"/>
              <a:buFont typeface="Book Antiqua"/>
              <a:buChar char="●"/>
            </a:pPr>
            <a:r>
              <a:rPr lang="en-US" sz="2647">
                <a:latin typeface="Book Antiqua"/>
                <a:ea typeface="Book Antiqua"/>
                <a:cs typeface="Book Antiqua"/>
                <a:sym typeface="Book Antiqua"/>
              </a:rPr>
              <a:t>Algoritmi di</a:t>
            </a:r>
            <a:r>
              <a:rPr lang="en-US" sz="2647">
                <a:latin typeface="Book Antiqua"/>
                <a:ea typeface="Book Antiqua"/>
                <a:cs typeface="Book Antiqua"/>
                <a:sym typeface="Book Antiqua"/>
              </a:rPr>
              <a:t> apprendimento automatico </a:t>
            </a:r>
            <a:r>
              <a:rPr lang="en-US" sz="2647">
                <a:latin typeface="Book Antiqua"/>
                <a:ea typeface="Book Antiqua"/>
                <a:cs typeface="Book Antiqua"/>
                <a:sym typeface="Book Antiqua"/>
              </a:rPr>
              <a:t>per il rilevamento delle anomalie</a:t>
            </a:r>
            <a:endParaRPr sz="2647">
              <a:latin typeface="Book Antiqua"/>
              <a:ea typeface="Book Antiqua"/>
              <a:cs typeface="Book Antiqua"/>
              <a:sym typeface="Book Antiqua"/>
            </a:endParaRPr>
          </a:p>
          <a:p>
            <a:pPr marL="914400" lvl="1" indent="-337502" algn="l" rtl="0">
              <a:spcBef>
                <a:spcPts val="0"/>
              </a:spcBef>
              <a:spcAft>
                <a:spcPts val="0"/>
              </a:spcAft>
              <a:buSzPct val="100000"/>
              <a:buFont typeface="Book Antiqua"/>
              <a:buChar char="○"/>
            </a:pPr>
            <a:r>
              <a:rPr lang="en-US" sz="2017">
                <a:latin typeface="Book Antiqua"/>
                <a:ea typeface="Book Antiqua"/>
                <a:cs typeface="Book Antiqua"/>
                <a:sym typeface="Book Antiqua"/>
              </a:rPr>
              <a:t>Scansione basata sulla densità</a:t>
            </a:r>
            <a:endParaRPr sz="2017">
              <a:latin typeface="Book Antiqua"/>
              <a:ea typeface="Book Antiqua"/>
              <a:cs typeface="Book Antiqua"/>
              <a:sym typeface="Book Antiqua"/>
            </a:endParaRPr>
          </a:p>
          <a:p>
            <a:pPr marL="914400" lvl="1" indent="-337502" algn="l" rtl="0">
              <a:spcBef>
                <a:spcPts val="0"/>
              </a:spcBef>
              <a:spcAft>
                <a:spcPts val="0"/>
              </a:spcAft>
              <a:buSzPct val="100000"/>
              <a:buFont typeface="Book Antiqua"/>
              <a:buChar char="○"/>
            </a:pPr>
            <a:r>
              <a:rPr lang="en-US" sz="2017">
                <a:latin typeface="Book Antiqua"/>
                <a:ea typeface="Book Antiqua"/>
                <a:cs typeface="Book Antiqua"/>
                <a:sym typeface="Book Antiqua"/>
              </a:rPr>
              <a:t>SVM a una classe</a:t>
            </a:r>
            <a:endParaRPr sz="2017">
              <a:latin typeface="Book Antiqua"/>
              <a:ea typeface="Book Antiqua"/>
              <a:cs typeface="Book Antiqua"/>
              <a:sym typeface="Book Antiqua"/>
            </a:endParaRPr>
          </a:p>
          <a:p>
            <a:pPr marL="914400" lvl="1" indent="-337502" algn="l" rtl="0">
              <a:spcBef>
                <a:spcPts val="0"/>
              </a:spcBef>
              <a:spcAft>
                <a:spcPts val="0"/>
              </a:spcAft>
              <a:buSzPct val="100000"/>
              <a:buFont typeface="Book Antiqua"/>
              <a:buChar char="○"/>
            </a:pPr>
            <a:r>
              <a:rPr lang="en-US" sz="2017">
                <a:latin typeface="Book Antiqua"/>
                <a:ea typeface="Book Antiqua"/>
                <a:cs typeface="Book Antiqua"/>
                <a:sym typeface="Book Antiqua"/>
              </a:rPr>
              <a:t>Foresta di isolamento</a:t>
            </a:r>
            <a:endParaRPr sz="2017">
              <a:latin typeface="Book Antiqua"/>
              <a:ea typeface="Book Antiqua"/>
              <a:cs typeface="Book Antiqua"/>
              <a:sym typeface="Book Antiqua"/>
            </a:endParaRPr>
          </a:p>
          <a:p>
            <a:pPr marL="457200" lvl="0" indent="-373559" algn="l" rtl="0">
              <a:spcBef>
                <a:spcPts val="0"/>
              </a:spcBef>
              <a:spcAft>
                <a:spcPts val="0"/>
              </a:spcAft>
              <a:buSzPct val="100000"/>
              <a:buFont typeface="Book Antiqua"/>
              <a:buChar char="●"/>
            </a:pPr>
            <a:r>
              <a:rPr lang="en-US" sz="2685">
                <a:latin typeface="Book Antiqua"/>
                <a:ea typeface="Book Antiqua"/>
                <a:cs typeface="Book Antiqua"/>
                <a:sym typeface="Book Antiqua"/>
              </a:rPr>
              <a:t>Apprendimento profondo:</a:t>
            </a:r>
            <a:endParaRPr sz="2685">
              <a:latin typeface="Book Antiqua"/>
              <a:ea typeface="Book Antiqua"/>
              <a:cs typeface="Book Antiqua"/>
              <a:sym typeface="Book Antiqua"/>
            </a:endParaRPr>
          </a:p>
          <a:p>
            <a:pPr marL="914400" lvl="1" indent="-339683" algn="l" rtl="0">
              <a:spcBef>
                <a:spcPts val="0"/>
              </a:spcBef>
              <a:spcAft>
                <a:spcPts val="0"/>
              </a:spcAft>
              <a:buSzPct val="100000"/>
              <a:buFont typeface="Book Antiqua"/>
              <a:buChar char="○"/>
            </a:pPr>
            <a:r>
              <a:rPr lang="en-US" sz="2058">
                <a:latin typeface="Book Antiqua"/>
                <a:ea typeface="Book Antiqua"/>
                <a:cs typeface="Book Antiqua"/>
                <a:sym typeface="Book Antiqua"/>
              </a:rPr>
              <a:t>Autocodificatori</a:t>
            </a:r>
            <a:endParaRPr sz="2058">
              <a:latin typeface="Book Antiqua"/>
              <a:ea typeface="Book Antiqua"/>
              <a:cs typeface="Book Antiqua"/>
              <a:sym typeface="Book Antiqua"/>
            </a:endParaRPr>
          </a:p>
          <a:p>
            <a:pPr marL="914400" lvl="1" indent="-339683" algn="l" rtl="0">
              <a:spcBef>
                <a:spcPts val="0"/>
              </a:spcBef>
              <a:spcAft>
                <a:spcPts val="0"/>
              </a:spcAft>
              <a:buSzPct val="100000"/>
              <a:buFont typeface="Book Antiqua"/>
              <a:buChar char="○"/>
            </a:pPr>
            <a:r>
              <a:rPr lang="en-US" sz="2058">
                <a:latin typeface="Book Antiqua"/>
                <a:ea typeface="Book Antiqua"/>
                <a:cs typeface="Book Antiqua"/>
                <a:sym typeface="Book Antiqua"/>
              </a:rPr>
              <a:t>Reti con memoria a breve termine (LSTM)</a:t>
            </a:r>
            <a:endParaRPr sz="2058">
              <a:latin typeface="Book Antiqua"/>
              <a:ea typeface="Book Antiqua"/>
              <a:cs typeface="Book Antiqua"/>
              <a:sym typeface="Book Antiqua"/>
            </a:endParaRPr>
          </a:p>
          <a:p>
            <a:pPr marL="914400" lvl="1" indent="-339683" algn="l" rtl="0">
              <a:spcBef>
                <a:spcPts val="0"/>
              </a:spcBef>
              <a:spcAft>
                <a:spcPts val="0"/>
              </a:spcAft>
              <a:buSzPct val="100000"/>
              <a:buFont typeface="Book Antiqua"/>
              <a:buChar char="○"/>
            </a:pPr>
            <a:r>
              <a:rPr lang="en-US" sz="2058">
                <a:latin typeface="Book Antiqua"/>
                <a:ea typeface="Book Antiqua"/>
                <a:cs typeface="Book Antiqua"/>
                <a:sym typeface="Book Antiqua"/>
              </a:rPr>
              <a:t>Reti avversarie generative</a:t>
            </a:r>
            <a:endParaRPr sz="2058">
              <a:latin typeface="Book Antiqua"/>
              <a:ea typeface="Book Antiqua"/>
              <a:cs typeface="Book Antiqua"/>
              <a:sym typeface="Book Antiqua"/>
            </a:endParaRPr>
          </a:p>
          <a:p>
            <a:pPr marL="457200" lvl="0" indent="-372427" algn="l" rtl="0">
              <a:spcBef>
                <a:spcPts val="0"/>
              </a:spcBef>
              <a:spcAft>
                <a:spcPts val="0"/>
              </a:spcAft>
              <a:buSzPct val="100000"/>
              <a:buFont typeface="Book Antiqua"/>
              <a:buChar char="●"/>
            </a:pPr>
            <a:r>
              <a:rPr lang="en-US" sz="2664">
                <a:latin typeface="Book Antiqua"/>
                <a:ea typeface="Book Antiqua"/>
                <a:cs typeface="Book Antiqua"/>
                <a:sym typeface="Book Antiqua"/>
              </a:rPr>
              <a:t>Analisi delle serie temporali</a:t>
            </a:r>
            <a:endParaRPr sz="2664">
              <a:latin typeface="Book Antiqua"/>
              <a:ea typeface="Book Antiqua"/>
              <a:cs typeface="Book Antiqua"/>
              <a:sym typeface="Book Antiqua"/>
            </a:endParaRPr>
          </a:p>
          <a:p>
            <a:pPr marL="914400" lvl="1" indent="-337502" algn="l" rtl="0">
              <a:spcBef>
                <a:spcPts val="0"/>
              </a:spcBef>
              <a:spcAft>
                <a:spcPts val="0"/>
              </a:spcAft>
              <a:buSzPct val="100000"/>
              <a:buFont typeface="Book Antiqua"/>
              <a:buChar char="○"/>
            </a:pPr>
            <a:r>
              <a:rPr lang="en-US" sz="2017">
                <a:latin typeface="Book Antiqua"/>
                <a:ea typeface="Book Antiqua"/>
                <a:cs typeface="Book Antiqua"/>
                <a:sym typeface="Book Antiqua"/>
              </a:rPr>
              <a:t>Medie mobili</a:t>
            </a:r>
            <a:endParaRPr sz="2017">
              <a:latin typeface="Book Antiqua"/>
              <a:ea typeface="Book Antiqua"/>
              <a:cs typeface="Book Antiqua"/>
              <a:sym typeface="Book Antiqua"/>
            </a:endParaRPr>
          </a:p>
          <a:p>
            <a:pPr marL="914400" lvl="1" indent="-337502" algn="l" rtl="0">
              <a:spcBef>
                <a:spcPts val="0"/>
              </a:spcBef>
              <a:spcAft>
                <a:spcPts val="0"/>
              </a:spcAft>
              <a:buSzPct val="100000"/>
              <a:buFont typeface="Book Antiqua"/>
              <a:buChar char="○"/>
            </a:pPr>
            <a:r>
              <a:rPr lang="en-US" sz="2017">
                <a:latin typeface="Book Antiqua"/>
                <a:ea typeface="Book Antiqua"/>
                <a:cs typeface="Book Antiqua"/>
                <a:sym typeface="Book Antiqua"/>
              </a:rPr>
              <a:t>Lisciatura esponenziale</a:t>
            </a:r>
            <a:endParaRPr sz="2017">
              <a:latin typeface="Book Antiqua"/>
              <a:ea typeface="Book Antiqua"/>
              <a:cs typeface="Book Antiqua"/>
              <a:sym typeface="Book Antiqua"/>
            </a:endParaRPr>
          </a:p>
          <a:p>
            <a:pPr marL="914400" lvl="1" indent="-337502" algn="l" rtl="0">
              <a:spcBef>
                <a:spcPts val="0"/>
              </a:spcBef>
              <a:spcAft>
                <a:spcPts val="0"/>
              </a:spcAft>
              <a:buSzPct val="100000"/>
              <a:buFont typeface="Book Antiqua"/>
              <a:buChar char="○"/>
            </a:pPr>
            <a:r>
              <a:rPr lang="en-US" sz="2017">
                <a:latin typeface="Book Antiqua"/>
                <a:ea typeface="Book Antiqua"/>
                <a:cs typeface="Book Antiqua"/>
                <a:sym typeface="Book Antiqua"/>
              </a:rPr>
              <a:t>Decomposizione dell'andamento stagionale con LOESS (STL)</a:t>
            </a:r>
            <a:endParaRPr sz="2017">
              <a:latin typeface="Book Antiqua"/>
              <a:ea typeface="Book Antiqua"/>
              <a:cs typeface="Book Antiqua"/>
              <a:sym typeface="Book Antiqua"/>
            </a:endParaRPr>
          </a:p>
          <a:p>
            <a:pPr marL="457200" lvl="0" indent="-369252" algn="l" rtl="0">
              <a:spcBef>
                <a:spcPts val="0"/>
              </a:spcBef>
              <a:spcAft>
                <a:spcPts val="0"/>
              </a:spcAft>
              <a:buSzPct val="100000"/>
              <a:buFont typeface="Book Antiqua"/>
              <a:buChar char="●"/>
            </a:pPr>
            <a:r>
              <a:rPr lang="en-US" sz="2605">
                <a:latin typeface="Book Antiqua"/>
                <a:ea typeface="Book Antiqua"/>
                <a:cs typeface="Book Antiqua"/>
                <a:sym typeface="Book Antiqua"/>
              </a:rPr>
              <a:t>......</a:t>
            </a:r>
            <a:endParaRPr sz="2605">
              <a:latin typeface="Book Antiqua"/>
              <a:ea typeface="Book Antiqua"/>
              <a:cs typeface="Book Antiqua"/>
              <a:sym typeface="Book Antiqua"/>
            </a:endParaRPr>
          </a:p>
        </p:txBody>
      </p:sp>
      <p:sp>
        <p:nvSpPr>
          <p:cNvPr id="186" name="Google Shape;186;g2c00f5b6e4e_0_357"/>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c00f5b6e4e_0_364"/>
          <p:cNvSpPr txBox="1"/>
          <p:nvPr>
            <p:ph type="title"/>
          </p:nvPr>
        </p:nvSpPr>
        <p:spPr>
          <a:xfrm>
            <a:off x="415600" y="2885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US" sz="3630">
                <a:latin typeface="Book Antiqua"/>
                <a:ea typeface="Book Antiqua"/>
                <a:cs typeface="Book Antiqua"/>
                <a:sym typeface="Book Antiqua"/>
              </a:rPr>
              <a:t>Strumenti per il rilevamento delle anomalie</a:t>
            </a:r>
            <a:endParaRPr sz="3630">
              <a:latin typeface="Book Antiqua"/>
              <a:ea typeface="Book Antiqua"/>
              <a:cs typeface="Book Antiqua"/>
              <a:sym typeface="Book Antiqua"/>
            </a:endParaRPr>
          </a:p>
        </p:txBody>
      </p:sp>
      <p:sp>
        <p:nvSpPr>
          <p:cNvPr id="193" name="Google Shape;193;g2c00f5b6e4e_0_364"/>
          <p:cNvSpPr txBox="1"/>
          <p:nvPr>
            <p:ph type="body" idx="1"/>
          </p:nvPr>
        </p:nvSpPr>
        <p:spPr>
          <a:xfrm>
            <a:off x="415600" y="1231825"/>
            <a:ext cx="11360700" cy="5626200"/>
          </a:xfrm>
          <a:prstGeom prst="rect">
            <a:avLst/>
          </a:prstGeom>
        </p:spPr>
        <p:txBody>
          <a:bodyPr spcFirstLastPara="1" wrap="square" lIns="121900" tIns="121900" rIns="121900" bIns="121900" anchor="t" anchorCtr="0">
            <a:noAutofit/>
          </a:bodyPr>
          <a:lstStyle/>
          <a:p>
            <a:pPr marL="457200" lvl="0" indent="-322580" algn="l" rtl="0">
              <a:spcBef>
                <a:spcPts val="0"/>
              </a:spcBef>
              <a:spcAft>
                <a:spcPts val="0"/>
              </a:spcAft>
              <a:buSzPts val="1480"/>
              <a:buFont typeface="Book Antiqua"/>
              <a:buChar char="●"/>
            </a:pPr>
            <a:r>
              <a:rPr lang="en-US" sz="1779" b="1">
                <a:latin typeface="Book Antiqua"/>
                <a:ea typeface="Book Antiqua"/>
                <a:cs typeface="Book Antiqua"/>
                <a:sym typeface="Book Antiqua"/>
              </a:rPr>
              <a:t>Scikit-learn </a:t>
            </a:r>
            <a:r>
              <a:rPr lang="en-US" sz="1480">
                <a:latin typeface="Book Antiqua"/>
                <a:ea typeface="Book Antiqua"/>
                <a:cs typeface="Book Antiqua"/>
                <a:sym typeface="Book Antiqua"/>
              </a:rPr>
              <a:t>- libreria di apprendimento automatico in Python che fornisce vari algoritmi per il rilevamento delle anomalie, tra cui SVM a una classe e foreste di isolamento.</a:t>
            </a:r>
            <a:endParaRPr sz="1480">
              <a:latin typeface="Book Antiqua"/>
              <a:ea typeface="Book Antiqua"/>
              <a:cs typeface="Book Antiqua"/>
              <a:sym typeface="Book Antiqua"/>
            </a:endParaRPr>
          </a:p>
          <a:p>
            <a:pPr marL="457200" lvl="0" indent="-322580" algn="l" rtl="0">
              <a:spcBef>
                <a:spcPts val="0"/>
              </a:spcBef>
              <a:spcAft>
                <a:spcPts val="0"/>
              </a:spcAft>
              <a:buSzPts val="1480"/>
              <a:buFont typeface="Book Antiqua"/>
              <a:buChar char="●"/>
            </a:pPr>
            <a:r>
              <a:rPr lang="en-US" sz="1779" b="1">
                <a:latin typeface="Book Antiqua"/>
                <a:ea typeface="Book Antiqua"/>
                <a:cs typeface="Book Antiqua"/>
                <a:sym typeface="Book Antiqua"/>
              </a:rPr>
              <a:t>TensorFlow, Keras, </a:t>
            </a:r>
            <a:r>
              <a:rPr lang="en-US" sz="1779" b="1">
                <a:latin typeface="Book Antiqua"/>
                <a:ea typeface="Book Antiqua"/>
                <a:cs typeface="Book Antiqua"/>
                <a:sym typeface="Book Antiqua"/>
              </a:rPr>
              <a:t>PyTorch </a:t>
            </a:r>
            <a:r>
              <a:rPr lang="en-US" sz="1480">
                <a:latin typeface="Book Antiqua"/>
                <a:ea typeface="Book Antiqua"/>
                <a:cs typeface="Book Antiqua"/>
                <a:sym typeface="Book Antiqua"/>
              </a:rPr>
              <a:t>- </a:t>
            </a:r>
            <a:r>
              <a:rPr lang="en-US" sz="1480">
                <a:latin typeface="Book Antiqua"/>
                <a:ea typeface="Book Antiqua"/>
                <a:cs typeface="Book Antiqua"/>
                <a:sym typeface="Book Antiqua"/>
              </a:rPr>
              <a:t>librerie </a:t>
            </a:r>
            <a:r>
              <a:rPr lang="en-US" sz="1480">
                <a:latin typeface="Book Antiqua"/>
                <a:ea typeface="Book Antiqua"/>
                <a:cs typeface="Book Antiqua"/>
                <a:sym typeface="Book Antiqua"/>
              </a:rPr>
              <a:t>open-source per l'apprendimento automatico </a:t>
            </a:r>
            <a:r>
              <a:rPr lang="en-US" sz="1480">
                <a:latin typeface="Book Antiqua"/>
                <a:ea typeface="Book Antiqua"/>
                <a:cs typeface="Book Antiqua"/>
                <a:sym typeface="Book Antiqua"/>
              </a:rPr>
              <a:t>che supportano lo sviluppo di modelli di reti neurali per il rilevamento delle anomalie.</a:t>
            </a:r>
            <a:endParaRPr sz="1480">
              <a:latin typeface="Book Antiqua"/>
              <a:ea typeface="Book Antiqua"/>
              <a:cs typeface="Book Antiqua"/>
              <a:sym typeface="Book Antiqua"/>
            </a:endParaRPr>
          </a:p>
          <a:p>
            <a:pPr marL="457200" lvl="0" indent="-322580" algn="l" rtl="0">
              <a:spcBef>
                <a:spcPts val="0"/>
              </a:spcBef>
              <a:spcAft>
                <a:spcPts val="0"/>
              </a:spcAft>
              <a:buSzPts val="1480"/>
              <a:buFont typeface="Book Antiqua"/>
              <a:buChar char="●"/>
            </a:pPr>
            <a:r>
              <a:rPr lang="en-US" sz="1779" b="1">
                <a:latin typeface="Book Antiqua"/>
                <a:ea typeface="Book Antiqua"/>
                <a:cs typeface="Book Antiqua"/>
                <a:sym typeface="Book Antiqua"/>
              </a:rPr>
              <a:t>Apache Spark MLlib </a:t>
            </a:r>
            <a:r>
              <a:rPr lang="en-US" sz="1480">
                <a:latin typeface="Book Antiqua"/>
                <a:ea typeface="Book Antiqua"/>
                <a:cs typeface="Book Antiqua"/>
                <a:sym typeface="Book Antiqua"/>
              </a:rPr>
              <a:t>- una libreria distribuita per l'apprendimento automatico che include algoritmi per il rilevamento delle anomalie, come il clustering k-means e SVM a classe unica.</a:t>
            </a:r>
            <a:endParaRPr sz="1480">
              <a:latin typeface="Book Antiqua"/>
              <a:ea typeface="Book Antiqua"/>
              <a:cs typeface="Book Antiqua"/>
              <a:sym typeface="Book Antiqua"/>
            </a:endParaRPr>
          </a:p>
          <a:p>
            <a:pPr marL="457200" lvl="0" indent="-322580" algn="l" rtl="0">
              <a:spcBef>
                <a:spcPts val="0"/>
              </a:spcBef>
              <a:spcAft>
                <a:spcPts val="0"/>
              </a:spcAft>
              <a:buSzPts val="1480"/>
              <a:buFont typeface="Book Antiqua"/>
              <a:buChar char="●"/>
            </a:pPr>
            <a:r>
              <a:rPr lang="en-US" sz="1779" b="1">
                <a:latin typeface="Book Antiqua"/>
                <a:ea typeface="Book Antiqua"/>
                <a:cs typeface="Book Antiqua"/>
                <a:sym typeface="Book Antiqua"/>
              </a:rPr>
              <a:t>ELKI </a:t>
            </a:r>
            <a:r>
              <a:rPr lang="en-US" sz="1480">
                <a:latin typeface="Book Antiqua"/>
                <a:ea typeface="Book Antiqua"/>
                <a:cs typeface="Book Antiqua"/>
                <a:sym typeface="Book Antiqua"/>
              </a:rPr>
              <a:t>- Un framework software open-source per il data mining che fornisce vari algoritmi per il clustering, il rilevamento degli outlier e i metodi basati sulla distanza.</a:t>
            </a:r>
            <a:endParaRPr sz="1480">
              <a:latin typeface="Book Antiqua"/>
              <a:ea typeface="Book Antiqua"/>
              <a:cs typeface="Book Antiqua"/>
              <a:sym typeface="Book Antiqua"/>
            </a:endParaRPr>
          </a:p>
          <a:p>
            <a:pPr marL="457200" lvl="0" indent="-322580" algn="l" rtl="0">
              <a:spcBef>
                <a:spcPts val="0"/>
              </a:spcBef>
              <a:spcAft>
                <a:spcPts val="0"/>
              </a:spcAft>
              <a:buSzPts val="1480"/>
              <a:buFont typeface="Book Antiqua"/>
              <a:buChar char="●"/>
            </a:pPr>
            <a:r>
              <a:rPr lang="en-US" sz="1779" b="1">
                <a:latin typeface="Book Antiqua"/>
                <a:ea typeface="Book Antiqua"/>
                <a:cs typeface="Book Antiqua"/>
                <a:sym typeface="Book Antiqua"/>
              </a:rPr>
              <a:t>RapidMiner </a:t>
            </a:r>
            <a:r>
              <a:rPr lang="en-US" sz="1480">
                <a:latin typeface="Book Antiqua"/>
                <a:ea typeface="Book Antiqua"/>
                <a:cs typeface="Book Antiqua"/>
                <a:sym typeface="Book Antiqua"/>
              </a:rPr>
              <a:t>- una piattaforma per la scienza dei dati che offre un'interfaccia visiva per la creazione e la distribuzione di modelli di apprendimento automatico, compresi strumenti per il rilevamento delle anomalie.</a:t>
            </a:r>
            <a:endParaRPr sz="1480">
              <a:latin typeface="Book Antiqua"/>
              <a:ea typeface="Book Antiqua"/>
              <a:cs typeface="Book Antiqua"/>
              <a:sym typeface="Book Antiqua"/>
            </a:endParaRPr>
          </a:p>
          <a:p>
            <a:pPr marL="457200" lvl="0" indent="-322580" algn="l" rtl="0">
              <a:spcBef>
                <a:spcPts val="0"/>
              </a:spcBef>
              <a:spcAft>
                <a:spcPts val="0"/>
              </a:spcAft>
              <a:buSzPts val="1480"/>
              <a:buFont typeface="Book Antiqua"/>
              <a:buChar char="●"/>
            </a:pPr>
            <a:r>
              <a:rPr lang="en-US" sz="1779" b="1">
                <a:latin typeface="Book Antiqua"/>
                <a:ea typeface="Book Antiqua"/>
                <a:cs typeface="Book Antiqua"/>
                <a:sym typeface="Book Antiqua"/>
              </a:rPr>
              <a:t>H2O.ai </a:t>
            </a:r>
            <a:r>
              <a:rPr lang="en-US" sz="1480">
                <a:latin typeface="Book Antiqua"/>
                <a:ea typeface="Book Antiqua"/>
                <a:cs typeface="Book Antiqua"/>
                <a:sym typeface="Book Antiqua"/>
              </a:rPr>
              <a:t>- un software open-source per l'analisi dei dati che include algoritmi di apprendimento automatico, come le foreste di isolamento e l'apprendimento profondo, per il rilevamento delle anomalie.</a:t>
            </a:r>
            <a:endParaRPr sz="1480">
              <a:latin typeface="Book Antiqua"/>
              <a:ea typeface="Book Antiqua"/>
              <a:cs typeface="Book Antiqua"/>
              <a:sym typeface="Book Antiqua"/>
            </a:endParaRPr>
          </a:p>
          <a:p>
            <a:pPr marL="457200" lvl="0" indent="-322580" algn="l" rtl="0">
              <a:spcBef>
                <a:spcPts val="0"/>
              </a:spcBef>
              <a:spcAft>
                <a:spcPts val="0"/>
              </a:spcAft>
              <a:buSzPts val="1480"/>
              <a:buFont typeface="Book Antiqua"/>
              <a:buChar char="●"/>
            </a:pPr>
            <a:r>
              <a:rPr lang="en-US" sz="1779" b="1">
                <a:latin typeface="Book Antiqua"/>
                <a:ea typeface="Book Antiqua"/>
                <a:cs typeface="Book Antiqua"/>
                <a:sym typeface="Book Antiqua"/>
              </a:rPr>
              <a:t>SciPy </a:t>
            </a:r>
            <a:r>
              <a:rPr lang="en-US" sz="1480" b="1">
                <a:latin typeface="Book Antiqua"/>
                <a:ea typeface="Book Antiqua"/>
                <a:cs typeface="Book Antiqua"/>
                <a:sym typeface="Book Antiqua"/>
              </a:rPr>
              <a:t>- </a:t>
            </a:r>
            <a:r>
              <a:rPr lang="en-US" sz="1480">
                <a:latin typeface="Book Antiqua"/>
                <a:ea typeface="Book Antiqua"/>
                <a:cs typeface="Book Antiqua"/>
                <a:sym typeface="Book Antiqua"/>
              </a:rPr>
              <a:t>una libreria in Python che include moduli per il calcolo scientifico e l'analisi statistica, offrendo strumenti per l'implementazione di metodi statistici di rilevamento delle anomalie.</a:t>
            </a:r>
            <a:endParaRPr sz="1480">
              <a:latin typeface="Book Antiqua"/>
              <a:ea typeface="Book Antiqua"/>
              <a:cs typeface="Book Antiqua"/>
              <a:sym typeface="Book Antiqua"/>
            </a:endParaRPr>
          </a:p>
          <a:p>
            <a:pPr marL="457200" lvl="0" indent="-322580" algn="l" rtl="0">
              <a:spcBef>
                <a:spcPts val="0"/>
              </a:spcBef>
              <a:spcAft>
                <a:spcPts val="0"/>
              </a:spcAft>
              <a:buSzPts val="1480"/>
              <a:buFont typeface="Book Antiqua"/>
              <a:buChar char="●"/>
            </a:pPr>
            <a:r>
              <a:rPr lang="en-US" sz="1779" b="1">
                <a:latin typeface="Book Antiqua"/>
                <a:ea typeface="Book Antiqua"/>
                <a:cs typeface="Book Antiqua"/>
                <a:sym typeface="Book Antiqua"/>
              </a:rPr>
              <a:t>OpenCV </a:t>
            </a:r>
            <a:r>
              <a:rPr lang="en-US" sz="1480">
                <a:latin typeface="Book Antiqua"/>
                <a:ea typeface="Book Antiqua"/>
                <a:cs typeface="Book Antiqua"/>
                <a:sym typeface="Book Antiqua"/>
              </a:rPr>
              <a:t>- una libreria open-source per la visione artificiale e l'apprendimento automatico che include strumenti per il rilevamento delle anomalie, in particolare nei dati di immagini e video.</a:t>
            </a:r>
            <a:endParaRPr sz="1480">
              <a:latin typeface="Book Antiqua"/>
              <a:ea typeface="Book Antiqua"/>
              <a:cs typeface="Book Antiqua"/>
              <a:sym typeface="Book Antiqua"/>
            </a:endParaRPr>
          </a:p>
          <a:p>
            <a:pPr marL="457200" lvl="0" indent="-322580" algn="l" rtl="0">
              <a:spcBef>
                <a:spcPts val="0"/>
              </a:spcBef>
              <a:spcAft>
                <a:spcPts val="0"/>
              </a:spcAft>
              <a:buSzPts val="1480"/>
              <a:buFont typeface="Book Antiqua"/>
              <a:buChar char="●"/>
            </a:pPr>
            <a:r>
              <a:rPr lang="en-US" sz="1779" b="1">
                <a:latin typeface="Book Antiqua"/>
                <a:ea typeface="Book Antiqua"/>
                <a:cs typeface="Book Antiqua"/>
                <a:sym typeface="Book Antiqua"/>
              </a:rPr>
              <a:t>Microsoft Azure Anomaly Detector </a:t>
            </a:r>
            <a:r>
              <a:rPr lang="en-US" sz="1480">
                <a:latin typeface="Book Antiqua"/>
                <a:ea typeface="Book Antiqua"/>
                <a:cs typeface="Book Antiqua"/>
                <a:sym typeface="Book Antiqua"/>
              </a:rPr>
              <a:t>- un servizio della piattaforma cloud Azure che utilizza l'apprendimento automatico per rilevare le anomalie nei dati delle serie temporali.</a:t>
            </a:r>
            <a:endParaRPr sz="1480">
              <a:latin typeface="Book Antiqua"/>
              <a:ea typeface="Book Antiqua"/>
              <a:cs typeface="Book Antiqua"/>
              <a:sym typeface="Book Antiqua"/>
            </a:endParaRPr>
          </a:p>
          <a:p>
            <a:pPr marL="457200" lvl="0" indent="-322580" algn="l" rtl="0">
              <a:spcBef>
                <a:spcPts val="0"/>
              </a:spcBef>
              <a:spcAft>
                <a:spcPts val="0"/>
              </a:spcAft>
              <a:buSzPts val="1480"/>
              <a:buFont typeface="Book Antiqua"/>
              <a:buChar char="●"/>
            </a:pPr>
            <a:r>
              <a:rPr lang="en-US" sz="1779" b="1">
                <a:latin typeface="Book Antiqua"/>
                <a:ea typeface="Book Antiqua"/>
                <a:cs typeface="Book Antiqua"/>
                <a:sym typeface="Book Antiqua"/>
              </a:rPr>
              <a:t>Prophet </a:t>
            </a:r>
            <a:r>
              <a:rPr lang="en-US" sz="1480" b="1">
                <a:latin typeface="Book Antiqua"/>
                <a:ea typeface="Book Antiqua"/>
                <a:cs typeface="Book Antiqua"/>
                <a:sym typeface="Book Antiqua"/>
              </a:rPr>
              <a:t>- </a:t>
            </a:r>
            <a:r>
              <a:rPr lang="en-US" sz="1480">
                <a:latin typeface="Book Antiqua"/>
                <a:ea typeface="Book Antiqua"/>
                <a:cs typeface="Book Antiqua"/>
                <a:sym typeface="Book Antiqua"/>
              </a:rPr>
              <a:t>uno strumento di previsione sviluppato da Facebook che può essere utilizzato per il rilevamento delle anomalie delle serie temporali.</a:t>
            </a:r>
            <a:endParaRPr sz="1480">
              <a:latin typeface="Book Antiqua"/>
              <a:ea typeface="Book Antiqua"/>
              <a:cs typeface="Book Antiqua"/>
              <a:sym typeface="Book Antiqua"/>
            </a:endParaRPr>
          </a:p>
        </p:txBody>
      </p:sp>
      <p:sp>
        <p:nvSpPr>
          <p:cNvPr id="194" name="Google Shape;194;g2c00f5b6e4e_0_364"/>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de46c0424d_0_2"/>
          <p:cNvSpPr txBox="1"/>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latin typeface="Book Antiqua"/>
                <a:ea typeface="Book Antiqua"/>
                <a:cs typeface="Book Antiqua"/>
                <a:sym typeface="Book Antiqua"/>
              </a:rPr>
              <a:t>Riferimenti</a:t>
            </a:r>
            <a:endParaRPr>
              <a:latin typeface="Book Antiqua"/>
              <a:ea typeface="Book Antiqua"/>
              <a:cs typeface="Book Antiqua"/>
              <a:sym typeface="Book Antiqua"/>
            </a:endParaRPr>
          </a:p>
        </p:txBody>
      </p:sp>
      <p:sp>
        <p:nvSpPr>
          <p:cNvPr id="201" name="Google Shape;201;g2de46c0424d_0_2"/>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457200" lvl="0" indent="-381000" algn="l" rtl="0">
              <a:spcBef>
                <a:spcPts val="0"/>
              </a:spcBef>
              <a:spcAft>
                <a:spcPts val="0"/>
              </a:spcAft>
              <a:buSzPts val="2400"/>
              <a:buChar char="●"/>
            </a:pPr>
            <a:r>
              <a:rPr lang="en-US"/>
              <a:t>Alla, S., &amp; Adari, S. K. (2019). Iniziare il rilevamento delle anomalie utilizzando il deep learning basato su python. New Jersey: Apress.</a:t>
            </a:r>
            <a:endParaRPr/>
          </a:p>
          <a:p>
            <a:pPr marL="0" lvl="0" indent="0" algn="l" rtl="0">
              <a:spcBef>
                <a:spcPts val="1600"/>
              </a:spcBef>
              <a:spcAft>
                <a:spcPts val="0"/>
              </a:spcAft>
              <a:buNone/>
            </a:pPr>
            <a:r>
              <a:t/>
            </a:r>
            <a:endParaRPr/>
          </a:p>
          <a:p>
            <a:pPr marL="0" lvl="0" indent="0" algn="l" rtl="0">
              <a:spcBef>
                <a:spcPts val="1600"/>
              </a:spcBef>
              <a:spcAft>
                <a:spcPts val="0"/>
              </a:spcAft>
              <a:buClr>
                <a:schemeClr val="dk1"/>
              </a:buClr>
              <a:buSzPts val="1100"/>
              <a:buFont typeface="Arial"/>
              <a:buNone/>
            </a:pPr>
            <a:r>
              <a:t/>
            </a:r>
            <a:endParaRPr/>
          </a:p>
          <a:p>
            <a:pPr marL="0" lvl="0" indent="0" algn="l" rtl="0">
              <a:spcBef>
                <a:spcPts val="1600"/>
              </a:spcBef>
              <a:spcAft>
                <a:spcPts val="1600"/>
              </a:spcAft>
              <a:buNone/>
            </a:pPr>
            <a:r>
              <a:t/>
            </a:r>
            <a:endParaRPr/>
          </a:p>
        </p:txBody>
      </p:sp>
      <p:sp>
        <p:nvSpPr>
          <p:cNvPr id="202" name="Google Shape;202;g2de46c0424d_0_2"/>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9"/>
          <p:cNvSpPr txBox="1"/>
          <p:nvPr>
            <p:ph type="ctrTitle"/>
          </p:nvPr>
        </p:nvSpPr>
        <p:spPr>
          <a:xfrm>
            <a:off x="6970326" y="1679216"/>
            <a:ext cx="4786877" cy="15183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6000"/>
              <a:buFont typeface="Book Antiqua"/>
              <a:buNone/>
            </a:pPr>
            <a:r>
              <a:rPr lang="en-US"/>
              <a:t>Grazie</a:t>
            </a:r>
            <a:endParaRPr/>
          </a:p>
        </p:txBody>
      </p:sp>
      <p:pic>
        <p:nvPicPr>
          <p:cNvPr id="208" name="Google Shape;208;p29" descr="A person and person looking at a computer screen"/>
          <p:cNvPicPr preferRelativeResize="0"/>
          <p:nvPr>
            <p:ph type="pic" idx="2"/>
          </p:nvPr>
        </p:nvPicPr>
        <p:blipFill rotWithShape="1">
          <a:blip r:embed="rId3">
            <a:alphaModFix/>
          </a:blip>
          <a:srcRect l="127" t="0" r="125" b="0"/>
          <a:stretch/>
        </p:blipFill>
        <p:spPr>
          <a:xfrm>
            <a:off x="-29499" y="-2236"/>
            <a:ext cx="6814124" cy="6871095"/>
          </a:xfrm>
          <a:prstGeom prst="rect">
            <a:avLst/>
          </a:prstGeom>
          <a:solidFill>
            <a:schemeClr val="lt2"/>
          </a:solidFill>
          <a:ln>
            <a:noFill/>
          </a:ln>
        </p:spPr>
      </p:pic>
      <p:sp>
        <p:nvSpPr>
          <p:cNvPr id="209" name="Google Shape;209;p29"/>
          <p:cNvSpPr txBox="1"/>
          <p:nvPr>
            <p:ph type="body" idx="1"/>
          </p:nvPr>
        </p:nvSpPr>
        <p:spPr>
          <a:xfrm>
            <a:off x="6970326" y="3748958"/>
            <a:ext cx="4786878" cy="2258013"/>
          </a:xfrm>
          <a:prstGeom prst="rect">
            <a:avLst/>
          </a:prstGeom>
          <a:noFill/>
          <a:ln>
            <a:noFill/>
          </a:ln>
        </p:spPr>
        <p:txBody>
          <a:bodyPr spcFirstLastPara="1" wrap="square" lIns="91425" tIns="0" rIns="0" bIns="45700" anchor="t" anchorCtr="0">
            <a:normAutofit/>
          </a:bodyPr>
          <a:lstStyle/>
          <a:p>
            <a:pPr marL="0" lvl="0" indent="0" algn="l" rtl="0">
              <a:lnSpc>
                <a:spcPct val="100000"/>
              </a:lnSpc>
              <a:spcBef>
                <a:spcPts val="0"/>
              </a:spcBef>
              <a:spcAft>
                <a:spcPts val="0"/>
              </a:spcAft>
              <a:buSzPts val="1600"/>
              <a:buFont typeface="Courier New"/>
              <a:buNone/>
            </a:pPr>
            <a:r>
              <a:t/>
            </a:r>
            <a:endParaRPr/>
          </a:p>
          <a:p>
            <a:pPr marL="0" lvl="0" indent="0" algn="l" rtl="0">
              <a:lnSpc>
                <a:spcPct val="100000"/>
              </a:lnSpc>
              <a:spcBef>
                <a:spcPts val="0"/>
              </a:spcBef>
              <a:spcAft>
                <a:spcPts val="0"/>
              </a:spcAft>
              <a:buSzPts val="1600"/>
              <a:buFont typeface="Courier New"/>
              <a:buNone/>
            </a:pPr>
            <a:r>
              <a:rPr lang="en-US"/>
              <a:t>Si prega di inviare tutte le domande a:</a:t>
            </a:r>
            <a:endParaRPr/>
          </a:p>
          <a:p>
            <a:pPr marL="0" lvl="0" indent="0" algn="l" rtl="0">
              <a:lnSpc>
                <a:spcPct val="100000"/>
              </a:lnSpc>
              <a:spcBef>
                <a:spcPts val="0"/>
              </a:spcBef>
              <a:spcAft>
                <a:spcPts val="0"/>
              </a:spcAft>
              <a:buSzPts val="1600"/>
              <a:buFont typeface="Courier New"/>
              <a:buNone/>
            </a:pPr>
            <a:r>
              <a:rPr lang="en-US"/>
              <a:t>dboberic@uns.ac.rs</a:t>
            </a:r>
            <a:endParaRPr/>
          </a:p>
        </p:txBody>
      </p:sp>
      <p:grpSp>
        <p:nvGrpSpPr>
          <p:cNvPr id="210" name="Google Shape;210;p29"/>
          <p:cNvGrpSpPr/>
          <p:nvPr/>
        </p:nvGrpSpPr>
        <p:grpSpPr>
          <a:xfrm>
            <a:off x="4059704" y="0"/>
            <a:ext cx="2928883" cy="6871447"/>
            <a:chOff x="4059704" y="0"/>
            <a:chExt cx="2928883" cy="6871447"/>
          </a:xfrm>
        </p:grpSpPr>
        <p:sp>
          <p:nvSpPr>
            <p:cNvPr id="211" name="Google Shape;211;p29"/>
            <p:cNvSpPr/>
            <p:nvPr/>
          </p:nvSpPr>
          <p:spPr>
            <a:xfrm rot="10800000">
              <a:off x="4443586" y="5022"/>
              <a:ext cx="2545001" cy="6837172"/>
            </a:xfrm>
            <a:custGeom>
              <a:rect l="l" t="t" r="r" b="b"/>
              <a:pathLst>
                <a:path w="2545001" h="6837172" extrusionOk="0">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t/>
              </a:r>
              <a:endParaRPr sz="1800" b="0" i="0" u="none" strike="noStrike" cap="none">
                <a:solidFill>
                  <a:schemeClr val="dk1"/>
                </a:solidFill>
                <a:latin typeface="Century Gothic"/>
                <a:ea typeface="Century Gothic"/>
                <a:cs typeface="Century Gothic"/>
                <a:sym typeface="Century Gothic"/>
              </a:endParaRPr>
            </a:p>
          </p:txBody>
        </p:sp>
        <p:cxnSp>
          <p:nvCxnSpPr>
            <p:cNvPr id="212" name="Google Shape;212;p29"/>
            <p:cNvCxnSpPr/>
            <p:nvPr/>
          </p:nvCxnSpPr>
          <p:spPr>
            <a:xfrm flipH="1">
              <a:off x="4059704" y="0"/>
              <a:ext cx="1822122" cy="6871447"/>
            </a:xfrm>
            <a:prstGeom prst="straightConnector1">
              <a:avLst/>
            </a:prstGeom>
            <a:noFill/>
            <a:ln w="22225" cap="flat" cmpd="sng">
              <a:solidFill>
                <a:schemeClr val="dk2"/>
              </a:solidFill>
              <a:prstDash val="solid"/>
              <a:round/>
              <a:headEnd type="none" w="sm" len="sm"/>
              <a:tailEnd type="none" w="sm" len="sm"/>
            </a:ln>
          </p:spPr>
        </p:cxnSp>
      </p:grpSp>
      <p:pic>
        <p:nvPicPr>
          <p:cNvPr id="213" name="Google Shape;213;p29"/>
          <p:cNvPicPr preferRelativeResize="0"/>
          <p:nvPr/>
        </p:nvPicPr>
        <p:blipFill rotWithShape="1">
          <a:blip r:embed="rId4">
            <a:alphaModFix/>
          </a:blip>
          <a:srcRect l="0" t="0" r="0" b="0"/>
          <a:stretch/>
        </p:blipFill>
        <p:spPr>
          <a:xfrm>
            <a:off x="9155812" y="6296400"/>
            <a:ext cx="3036198" cy="5616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2c00f5b6e4e_0_226"/>
          <p:cNvSpPr txBox="1"/>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US" sz="3611">
                <a:latin typeface="Book Antiqua"/>
                <a:ea typeface="Book Antiqua"/>
                <a:cs typeface="Book Antiqua"/>
                <a:sym typeface="Book Antiqua"/>
              </a:rPr>
              <a:t>Che cos'è un'anomalia?</a:t>
            </a:r>
            <a:endParaRPr sz="3611">
              <a:latin typeface="Book Antiqua"/>
              <a:ea typeface="Book Antiqua"/>
              <a:cs typeface="Book Antiqua"/>
              <a:sym typeface="Book Antiqua"/>
            </a:endParaRPr>
          </a:p>
        </p:txBody>
      </p:sp>
      <p:sp>
        <p:nvSpPr>
          <p:cNvPr id="94" name="Google Shape;94;g2c00f5b6e4e_0_226"/>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a:t>
            </a:fld>
            <a:endParaRPr/>
          </a:p>
        </p:txBody>
      </p:sp>
      <p:sp>
        <p:nvSpPr>
          <p:cNvPr id="95" name="Google Shape;95;g2c00f5b6e4e_0_226"/>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latin typeface="Book Antiqua"/>
                <a:ea typeface="Book Antiqua"/>
                <a:cs typeface="Book Antiqua"/>
                <a:sym typeface="Book Antiqua"/>
              </a:rPr>
              <a:t>Un'anomalia si riferisce a qualcosa che si discosta da ciò che è considerato normale, atteso o standard. </a:t>
            </a:r>
            <a:endParaRPr>
              <a:latin typeface="Book Antiqua"/>
              <a:ea typeface="Book Antiqua"/>
              <a:cs typeface="Book Antiqua"/>
              <a:sym typeface="Book Antiqua"/>
            </a:endParaRPr>
          </a:p>
          <a:p>
            <a:pPr marL="0" lvl="0" indent="0" algn="l" rtl="0">
              <a:spcBef>
                <a:spcPts val="1600"/>
              </a:spcBef>
              <a:spcAft>
                <a:spcPts val="0"/>
              </a:spcAft>
              <a:buNone/>
            </a:pPr>
            <a:r>
              <a:rPr lang="en-US">
                <a:latin typeface="Book Antiqua"/>
                <a:ea typeface="Book Antiqua"/>
                <a:cs typeface="Book Antiqua"/>
                <a:sym typeface="Book Antiqua"/>
              </a:rPr>
              <a:t>Può essere un'irregolarità, un evento anomalo o un'anomalia che si distingue dal modello o dal comportamento tipico in un determinato contesto. </a:t>
            </a:r>
            <a:endParaRPr>
              <a:latin typeface="Book Antiqua"/>
              <a:ea typeface="Book Antiqua"/>
              <a:cs typeface="Book Antiqua"/>
              <a:sym typeface="Book Antiqua"/>
            </a:endParaRPr>
          </a:p>
          <a:p>
            <a:pPr marL="0" lvl="0" indent="0" algn="l" rtl="0">
              <a:spcBef>
                <a:spcPts val="1600"/>
              </a:spcBef>
              <a:spcAft>
                <a:spcPts val="0"/>
              </a:spcAft>
              <a:buClr>
                <a:schemeClr val="dk1"/>
              </a:buClr>
              <a:buSzPts val="1100"/>
              <a:buFont typeface="Arial"/>
              <a:buNone/>
            </a:pPr>
            <a:r>
              <a:t/>
            </a:r>
            <a:endParaRPr>
              <a:latin typeface="Book Antiqua"/>
              <a:ea typeface="Book Antiqua"/>
              <a:cs typeface="Book Antiqua"/>
              <a:sym typeface="Book Antiqua"/>
            </a:endParaRPr>
          </a:p>
          <a:p>
            <a:pPr marL="0" lvl="0" indent="0" algn="l" rtl="0">
              <a:spcBef>
                <a:spcPts val="1600"/>
              </a:spcBef>
              <a:spcAft>
                <a:spcPts val="1600"/>
              </a:spcAft>
              <a:buNone/>
            </a:pPr>
            <a:r>
              <a:t/>
            </a:r>
            <a:endParaRPr/>
          </a:p>
        </p:txBody>
      </p:sp>
      <p:pic>
        <p:nvPicPr>
          <p:cNvPr id="96" name="Google Shape;96;g2c00f5b6e4e_0_226"/>
          <p:cNvPicPr preferRelativeResize="0"/>
          <p:nvPr/>
        </p:nvPicPr>
        <p:blipFill>
          <a:blip r:embed="rId3">
            <a:alphaModFix/>
          </a:blip>
          <a:stretch>
            <a:fillRect/>
          </a:stretch>
        </p:blipFill>
        <p:spPr>
          <a:xfrm>
            <a:off x="3461250" y="3581400"/>
            <a:ext cx="4701050" cy="3035675"/>
          </a:xfrm>
          <a:prstGeom prst="rect">
            <a:avLst/>
          </a:prstGeom>
          <a:noFill/>
          <a:ln>
            <a:noFill/>
          </a:ln>
        </p:spPr>
      </p:pic>
      <p:pic>
        <p:nvPicPr>
          <p:cNvPr id="97" name="Google Shape;97;g2c00f5b6e4e_0_226"/>
          <p:cNvPicPr preferRelativeResize="0"/>
          <p:nvPr/>
        </p:nvPicPr>
        <p:blipFill rotWithShape="1">
          <a:blip r:embed="rId4">
            <a:alphaModFix/>
          </a:blip>
          <a:srcRect l="0" t="0" r="0" b="0"/>
          <a:stretch/>
        </p:blipFill>
        <p:spPr>
          <a:xfrm>
            <a:off x="12" y="6296400"/>
            <a:ext cx="3036198" cy="5616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2c00f5b6e4e_0_235"/>
          <p:cNvSpPr txBox="1"/>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US" sz="3630">
                <a:latin typeface="Book Antiqua"/>
                <a:ea typeface="Book Antiqua"/>
                <a:cs typeface="Book Antiqua"/>
                <a:sym typeface="Book Antiqua"/>
              </a:rPr>
              <a:t>Categorie di anomalie diverse</a:t>
            </a:r>
            <a:endParaRPr sz="3630">
              <a:latin typeface="Book Antiqua"/>
              <a:ea typeface="Book Antiqua"/>
              <a:cs typeface="Book Antiqua"/>
              <a:sym typeface="Book Antiqua"/>
            </a:endParaRPr>
          </a:p>
        </p:txBody>
      </p:sp>
      <p:sp>
        <p:nvSpPr>
          <p:cNvPr id="104" name="Google Shape;104;g2c00f5b6e4e_0_235"/>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lnSpcReduction="20000"/>
          </a:bodyPr>
          <a:lstStyle/>
          <a:p>
            <a:pPr marL="0" lvl="0" indent="0" algn="l" rtl="0">
              <a:spcBef>
                <a:spcPts val="0"/>
              </a:spcBef>
              <a:spcAft>
                <a:spcPts val="0"/>
              </a:spcAft>
              <a:buNone/>
            </a:pPr>
            <a:r>
              <a:rPr lang="en-US" sz="2600">
                <a:latin typeface="Book Antiqua"/>
                <a:ea typeface="Book Antiqua"/>
                <a:cs typeface="Book Antiqua"/>
                <a:sym typeface="Book Antiqua"/>
              </a:rPr>
              <a:t>In genere rientrano in queste grandi categorie:</a:t>
            </a:r>
            <a:endParaRPr sz="2600">
              <a:latin typeface="Book Antiqua"/>
              <a:ea typeface="Book Antiqua"/>
              <a:cs typeface="Book Antiqua"/>
              <a:sym typeface="Book Antiqua"/>
            </a:endParaRPr>
          </a:p>
          <a:p>
            <a:pPr marL="914400" lvl="0" indent="-387350" algn="l" rtl="0">
              <a:spcBef>
                <a:spcPts val="1600"/>
              </a:spcBef>
              <a:spcAft>
                <a:spcPts val="0"/>
              </a:spcAft>
              <a:buSzPts val="2500"/>
              <a:buFont typeface="Book Antiqua"/>
              <a:buChar char="●"/>
            </a:pPr>
            <a:r>
              <a:rPr lang="en-US" sz="2500">
                <a:latin typeface="Book Antiqua"/>
                <a:ea typeface="Book Antiqua"/>
                <a:cs typeface="Book Antiqua"/>
                <a:sym typeface="Book Antiqua"/>
              </a:rPr>
              <a:t>Anomalie basate su punti dati</a:t>
            </a:r>
            <a:endParaRPr sz="2500">
              <a:latin typeface="Book Antiqua"/>
              <a:ea typeface="Book Antiqua"/>
              <a:cs typeface="Book Antiqua"/>
              <a:sym typeface="Book Antiqua"/>
            </a:endParaRPr>
          </a:p>
          <a:p>
            <a:pPr marL="914400" lvl="0" indent="-387350" algn="l" rtl="0">
              <a:spcBef>
                <a:spcPts val="0"/>
              </a:spcBef>
              <a:spcAft>
                <a:spcPts val="0"/>
              </a:spcAft>
              <a:buSzPts val="2500"/>
              <a:buFont typeface="Book Antiqua"/>
              <a:buChar char="●"/>
            </a:pPr>
            <a:r>
              <a:rPr lang="en-US" sz="2500">
                <a:latin typeface="Book Antiqua"/>
                <a:ea typeface="Book Antiqua"/>
                <a:cs typeface="Book Antiqua"/>
                <a:sym typeface="Book Antiqua"/>
              </a:rPr>
              <a:t>Anomalie basate sul contesto</a:t>
            </a:r>
            <a:endParaRPr sz="2500">
              <a:latin typeface="Book Antiqua"/>
              <a:ea typeface="Book Antiqua"/>
              <a:cs typeface="Book Antiqua"/>
              <a:sym typeface="Book Antiqua"/>
            </a:endParaRPr>
          </a:p>
          <a:p>
            <a:pPr marL="914400" lvl="0" indent="-387350" algn="l" rtl="0">
              <a:spcBef>
                <a:spcPts val="0"/>
              </a:spcBef>
              <a:spcAft>
                <a:spcPts val="0"/>
              </a:spcAft>
              <a:buSzPts val="2500"/>
              <a:buFont typeface="Book Antiqua"/>
              <a:buChar char="●"/>
            </a:pPr>
            <a:r>
              <a:rPr lang="en-US" sz="2500">
                <a:latin typeface="Book Antiqua"/>
                <a:ea typeface="Book Antiqua"/>
                <a:cs typeface="Book Antiqua"/>
                <a:sym typeface="Book Antiqua"/>
              </a:rPr>
              <a:t>Anomalie collettive</a:t>
            </a:r>
            <a:endParaRPr sz="2500">
              <a:latin typeface="Book Antiqua"/>
              <a:ea typeface="Book Antiqua"/>
              <a:cs typeface="Book Antiqua"/>
              <a:sym typeface="Book Antiqua"/>
            </a:endParaRPr>
          </a:p>
          <a:p>
            <a:pPr marL="0" lvl="0" indent="0" algn="l" rtl="0">
              <a:spcBef>
                <a:spcPts val="1600"/>
              </a:spcBef>
              <a:spcAft>
                <a:spcPts val="0"/>
              </a:spcAft>
              <a:buNone/>
            </a:pPr>
            <a:r>
              <a:rPr lang="en-US" sz="2600">
                <a:latin typeface="Book Antiqua"/>
                <a:ea typeface="Book Antiqua"/>
                <a:cs typeface="Book Antiqua"/>
                <a:sym typeface="Book Antiqua"/>
              </a:rPr>
              <a:t>Classificando le anomalie in categorie, diventa più facile identificare e comprendere la natura delle deviazioni dalla norma. </a:t>
            </a:r>
            <a:endParaRPr sz="2600">
              <a:latin typeface="Book Antiqua"/>
              <a:ea typeface="Book Antiqua"/>
              <a:cs typeface="Book Antiqua"/>
              <a:sym typeface="Book Antiqua"/>
            </a:endParaRPr>
          </a:p>
          <a:p>
            <a:pPr marL="0" lvl="0" indent="0" algn="l" rtl="0">
              <a:spcBef>
                <a:spcPts val="1600"/>
              </a:spcBef>
              <a:spcAft>
                <a:spcPts val="0"/>
              </a:spcAft>
              <a:buNone/>
            </a:pPr>
            <a:r>
              <a:rPr lang="en-US" sz="2600">
                <a:latin typeface="Book Antiqua"/>
                <a:ea typeface="Book Antiqua"/>
                <a:cs typeface="Book Antiqua"/>
                <a:sym typeface="Book Antiqua"/>
              </a:rPr>
              <a:t>Diversi tipi di anomalie possono richiedere risposte o strategie di mitigazione distinte.</a:t>
            </a:r>
            <a:endParaRPr sz="2600">
              <a:latin typeface="Book Antiqua"/>
              <a:ea typeface="Book Antiqua"/>
              <a:cs typeface="Book Antiqua"/>
              <a:sym typeface="Book Antiqua"/>
            </a:endParaRPr>
          </a:p>
          <a:p>
            <a:pPr marL="0" lvl="0" indent="0" algn="l" rtl="0">
              <a:spcBef>
                <a:spcPts val="1600"/>
              </a:spcBef>
              <a:spcAft>
                <a:spcPts val="1600"/>
              </a:spcAft>
              <a:buNone/>
            </a:pPr>
            <a:r>
              <a:t/>
            </a:r>
            <a:endParaRPr sz="2600">
              <a:latin typeface="Book Antiqua"/>
              <a:ea typeface="Book Antiqua"/>
              <a:cs typeface="Book Antiqua"/>
              <a:sym typeface="Book Antiqua"/>
            </a:endParaRPr>
          </a:p>
        </p:txBody>
      </p:sp>
      <p:sp>
        <p:nvSpPr>
          <p:cNvPr id="105" name="Google Shape;105;g2c00f5b6e4e_0_235"/>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a:t>
            </a:fld>
            <a:endParaRPr/>
          </a:p>
        </p:txBody>
      </p:sp>
      <p:pic>
        <p:nvPicPr>
          <p:cNvPr id="106" name="Google Shape;106;g2c00f5b6e4e_0_235"/>
          <p:cNvPicPr preferRelativeResize="0"/>
          <p:nvPr/>
        </p:nvPicPr>
        <p:blipFill rotWithShape="1">
          <a:blip r:embed="rId3">
            <a:alphaModFix/>
          </a:blip>
          <a:srcRect l="0" t="0" r="0" b="0"/>
          <a:stretch/>
        </p:blipFill>
        <p:spPr>
          <a:xfrm>
            <a:off x="12" y="6296400"/>
            <a:ext cx="3036198" cy="5616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c00f5b6e4e_0_265"/>
          <p:cNvSpPr txBox="1"/>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US" sz="3630">
                <a:latin typeface="Book Antiqua"/>
                <a:ea typeface="Book Antiqua"/>
                <a:cs typeface="Book Antiqua"/>
                <a:sym typeface="Book Antiqua"/>
              </a:rPr>
              <a:t>Anomalie basate sui punti dati</a:t>
            </a:r>
            <a:endParaRPr sz="3630">
              <a:latin typeface="Book Antiqua"/>
              <a:ea typeface="Book Antiqua"/>
              <a:cs typeface="Book Antiqua"/>
              <a:sym typeface="Book Antiqua"/>
            </a:endParaRPr>
          </a:p>
        </p:txBody>
      </p:sp>
      <p:sp>
        <p:nvSpPr>
          <p:cNvPr id="113" name="Google Shape;113;g2c00f5b6e4e_0_265"/>
          <p:cNvSpPr txBox="1"/>
          <p:nvPr>
            <p:ph type="body" idx="1"/>
          </p:nvPr>
        </p:nvSpPr>
        <p:spPr>
          <a:xfrm>
            <a:off x="415600" y="1536625"/>
            <a:ext cx="67575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latin typeface="Book Antiqua"/>
                <a:ea typeface="Book Antiqua"/>
                <a:cs typeface="Book Antiqua"/>
                <a:sym typeface="Book Antiqua"/>
              </a:rPr>
              <a:t>Un'anomalia puntuale è il caso in cui un singolo punto dati si distingue dal modello, dall'intervallo o dalla norma previsti. In altre parole, non ci si aspetta che il punto dati si verifichi o ha una probabilità molto bassa di verificarsi.</a:t>
            </a:r>
            <a:endParaRPr>
              <a:latin typeface="Book Antiqua"/>
              <a:ea typeface="Book Antiqua"/>
              <a:cs typeface="Book Antiqua"/>
              <a:sym typeface="Book Antiqua"/>
            </a:endParaRPr>
          </a:p>
          <a:p>
            <a:pPr marL="0" lvl="0" indent="0" algn="l" rtl="0">
              <a:spcBef>
                <a:spcPts val="1600"/>
              </a:spcBef>
              <a:spcAft>
                <a:spcPts val="1600"/>
              </a:spcAft>
              <a:buNone/>
            </a:pPr>
            <a:r>
              <a:rPr lang="en-US">
                <a:latin typeface="Book Antiqua"/>
                <a:ea typeface="Book Antiqua"/>
                <a:cs typeface="Book Antiqua"/>
                <a:sym typeface="Book Antiqua"/>
              </a:rPr>
              <a:t>Una sfida fondamentale nel rilevamento delle anomalie dei punti dati è capire l'esatta quantità di deviazione che porta a una potenziale anomalia.</a:t>
            </a:r>
            <a:endParaRPr>
              <a:latin typeface="Book Antiqua"/>
              <a:ea typeface="Book Antiqua"/>
              <a:cs typeface="Book Antiqua"/>
              <a:sym typeface="Book Antiqua"/>
            </a:endParaRPr>
          </a:p>
        </p:txBody>
      </p:sp>
      <p:sp>
        <p:nvSpPr>
          <p:cNvPr id="114" name="Google Shape;114;g2c00f5b6e4e_0_265"/>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a:t>
            </a:fld>
            <a:endParaRPr/>
          </a:p>
        </p:txBody>
      </p:sp>
      <p:pic>
        <p:nvPicPr>
          <p:cNvPr id="115" name="Google Shape;115;g2c00f5b6e4e_0_265"/>
          <p:cNvPicPr preferRelativeResize="0"/>
          <p:nvPr/>
        </p:nvPicPr>
        <p:blipFill>
          <a:blip r:embed="rId3">
            <a:alphaModFix/>
          </a:blip>
          <a:stretch>
            <a:fillRect/>
          </a:stretch>
        </p:blipFill>
        <p:spPr>
          <a:xfrm>
            <a:off x="7325500" y="1509267"/>
            <a:ext cx="4714099" cy="2997872"/>
          </a:xfrm>
          <a:prstGeom prst="rect">
            <a:avLst/>
          </a:prstGeom>
          <a:noFill/>
          <a:ln>
            <a:noFill/>
          </a:ln>
        </p:spPr>
      </p:pic>
      <p:pic>
        <p:nvPicPr>
          <p:cNvPr id="116" name="Google Shape;116;g2c00f5b6e4e_0_265"/>
          <p:cNvPicPr preferRelativeResize="0"/>
          <p:nvPr/>
        </p:nvPicPr>
        <p:blipFill rotWithShape="1">
          <a:blip r:embed="rId4">
            <a:alphaModFix/>
          </a:blip>
          <a:srcRect l="0" t="0" r="0" b="0"/>
          <a:stretch/>
        </p:blipFill>
        <p:spPr>
          <a:xfrm>
            <a:off x="12" y="6296400"/>
            <a:ext cx="3036198" cy="5616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2c00f5b6e4e_0_290"/>
          <p:cNvSpPr txBox="1"/>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US" sz="3630">
                <a:latin typeface="Book Antiqua"/>
                <a:ea typeface="Book Antiqua"/>
                <a:cs typeface="Book Antiqua"/>
                <a:sym typeface="Book Antiqua"/>
              </a:rPr>
              <a:t>Anomalie basate sul contesto</a:t>
            </a:r>
            <a:endParaRPr sz="3630">
              <a:latin typeface="Book Antiqua"/>
              <a:ea typeface="Book Antiqua"/>
              <a:cs typeface="Book Antiqua"/>
              <a:sym typeface="Book Antiqua"/>
            </a:endParaRPr>
          </a:p>
        </p:txBody>
      </p:sp>
      <p:sp>
        <p:nvSpPr>
          <p:cNvPr id="123" name="Google Shape;123;g2c00f5b6e4e_0_290"/>
          <p:cNvSpPr txBox="1"/>
          <p:nvPr>
            <p:ph type="body" idx="1"/>
          </p:nvPr>
        </p:nvSpPr>
        <p:spPr>
          <a:xfrm>
            <a:off x="415600" y="1536625"/>
            <a:ext cx="7004100" cy="4555200"/>
          </a:xfrm>
          <a:prstGeom prst="rect">
            <a:avLst/>
          </a:prstGeom>
        </p:spPr>
        <p:txBody>
          <a:bodyPr spcFirstLastPara="1" wrap="square" lIns="121900" tIns="121900" rIns="121900" bIns="121900" anchor="t" anchorCtr="0">
            <a:normAutofit lnSpcReduction="10000"/>
          </a:bodyPr>
          <a:lstStyle/>
          <a:p>
            <a:pPr marL="0" marR="0" lvl="0" indent="0" algn="l" rtl="0">
              <a:lnSpc>
                <a:spcPct val="115000"/>
              </a:lnSpc>
              <a:spcBef>
                <a:spcPts val="0"/>
              </a:spcBef>
              <a:spcAft>
                <a:spcPts val="0"/>
              </a:spcAft>
              <a:buNone/>
            </a:pPr>
            <a:r>
              <a:rPr lang="en-US">
                <a:latin typeface="Book Antiqua"/>
                <a:ea typeface="Book Antiqua"/>
                <a:cs typeface="Book Antiqua"/>
                <a:sym typeface="Book Antiqua"/>
              </a:rPr>
              <a:t>Le anomalie basate sul contesto consistono in punti di dati che potrebbero sembrare normali in un primo momento, ma che sono considerati anomali nei rispettivi contesti.</a:t>
            </a:r>
            <a:endParaRPr>
              <a:latin typeface="Book Antiqua"/>
              <a:ea typeface="Book Antiqua"/>
              <a:cs typeface="Book Antiqua"/>
              <a:sym typeface="Book Antiqua"/>
            </a:endParaRPr>
          </a:p>
          <a:p>
            <a:pPr marL="0" marR="0" lvl="0" indent="0" algn="l" rtl="0">
              <a:lnSpc>
                <a:spcPct val="115000"/>
              </a:lnSpc>
              <a:spcBef>
                <a:spcPts val="1600"/>
              </a:spcBef>
              <a:spcAft>
                <a:spcPts val="0"/>
              </a:spcAft>
              <a:buNone/>
            </a:pPr>
            <a:r>
              <a:rPr lang="en-US">
                <a:latin typeface="Book Antiqua"/>
                <a:ea typeface="Book Antiqua"/>
                <a:cs typeface="Book Antiqua"/>
                <a:sym typeface="Book Antiqua"/>
              </a:rPr>
              <a:t>Un buon esempio in questo caso è un tentativo di intrusione nella rete. Il traffico potrebbe essere al minimo nelle prime ore del mattino. Pertanto, un picco di traffico alle 3 del mattino è un'anomalia contestuale che richiede ulteriori azioni e/o indagini, in quanto potrebbe indicare un tentativo di intrusione nella rete.</a:t>
            </a:r>
            <a:endParaRPr>
              <a:latin typeface="Book Antiqua"/>
              <a:ea typeface="Book Antiqua"/>
              <a:cs typeface="Book Antiqua"/>
              <a:sym typeface="Book Antiqua"/>
            </a:endParaRPr>
          </a:p>
          <a:p>
            <a:pPr marL="0" marR="0" lvl="0" indent="0" algn="l" rtl="0">
              <a:lnSpc>
                <a:spcPct val="115000"/>
              </a:lnSpc>
              <a:spcBef>
                <a:spcPts val="1600"/>
              </a:spcBef>
              <a:spcAft>
                <a:spcPts val="1600"/>
              </a:spcAft>
              <a:buNone/>
            </a:pPr>
            <a:r>
              <a:t/>
            </a:r>
            <a:endParaRPr>
              <a:latin typeface="Book Antiqua"/>
              <a:ea typeface="Book Antiqua"/>
              <a:cs typeface="Book Antiqua"/>
              <a:sym typeface="Book Antiqua"/>
            </a:endParaRPr>
          </a:p>
        </p:txBody>
      </p:sp>
      <p:sp>
        <p:nvSpPr>
          <p:cNvPr id="124" name="Google Shape;124;g2c00f5b6e4e_0_290"/>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a:t>
            </a:fld>
            <a:endParaRPr/>
          </a:p>
        </p:txBody>
      </p:sp>
      <p:pic>
        <p:nvPicPr>
          <p:cNvPr id="125" name="Google Shape;125;g2c00f5b6e4e_0_290"/>
          <p:cNvPicPr preferRelativeResize="0"/>
          <p:nvPr/>
        </p:nvPicPr>
        <p:blipFill rotWithShape="1">
          <a:blip r:embed="rId3">
            <a:alphaModFix/>
          </a:blip>
          <a:srcRect l="0" t="0" r="0" b="0"/>
          <a:stretch/>
        </p:blipFill>
        <p:spPr>
          <a:xfrm>
            <a:off x="12" y="6296400"/>
            <a:ext cx="3036198" cy="561609"/>
          </a:xfrm>
          <a:prstGeom prst="rect">
            <a:avLst/>
          </a:prstGeom>
          <a:noFill/>
          <a:ln>
            <a:noFill/>
          </a:ln>
        </p:spPr>
      </p:pic>
      <p:pic>
        <p:nvPicPr>
          <p:cNvPr id="126" name="Google Shape;126;g2c00f5b6e4e_0_290"/>
          <p:cNvPicPr preferRelativeResize="0"/>
          <p:nvPr/>
        </p:nvPicPr>
        <p:blipFill>
          <a:blip r:embed="rId4">
            <a:alphaModFix/>
          </a:blip>
          <a:stretch>
            <a:fillRect/>
          </a:stretch>
        </p:blipFill>
        <p:spPr>
          <a:xfrm>
            <a:off x="7572100" y="1509267"/>
            <a:ext cx="4467500" cy="33384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g2c00f5b6e4e_0_272"/>
          <p:cNvPicPr preferRelativeResize="0"/>
          <p:nvPr/>
        </p:nvPicPr>
        <p:blipFill>
          <a:blip r:embed="rId3">
            <a:alphaModFix/>
          </a:blip>
          <a:stretch>
            <a:fillRect/>
          </a:stretch>
        </p:blipFill>
        <p:spPr>
          <a:xfrm>
            <a:off x="6853650" y="1509276"/>
            <a:ext cx="5185950" cy="3531425"/>
          </a:xfrm>
          <a:prstGeom prst="rect">
            <a:avLst/>
          </a:prstGeom>
          <a:noFill/>
          <a:ln>
            <a:noFill/>
          </a:ln>
        </p:spPr>
      </p:pic>
      <p:sp>
        <p:nvSpPr>
          <p:cNvPr id="133" name="Google Shape;133;g2c00f5b6e4e_0_272"/>
          <p:cNvSpPr txBox="1"/>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US" sz="3630">
                <a:latin typeface="Book Antiqua"/>
                <a:ea typeface="Book Antiqua"/>
                <a:cs typeface="Book Antiqua"/>
                <a:sym typeface="Book Antiqua"/>
              </a:rPr>
              <a:t>Anomalie collettive</a:t>
            </a:r>
            <a:endParaRPr sz="3630">
              <a:latin typeface="Book Antiqua"/>
              <a:ea typeface="Book Antiqua"/>
              <a:cs typeface="Book Antiqua"/>
              <a:sym typeface="Book Antiqua"/>
            </a:endParaRPr>
          </a:p>
        </p:txBody>
      </p:sp>
      <p:sp>
        <p:nvSpPr>
          <p:cNvPr id="134" name="Google Shape;134;g2c00f5b6e4e_0_272"/>
          <p:cNvSpPr txBox="1"/>
          <p:nvPr>
            <p:ph type="body" idx="1"/>
          </p:nvPr>
        </p:nvSpPr>
        <p:spPr>
          <a:xfrm>
            <a:off x="415600" y="1536625"/>
            <a:ext cx="6960600" cy="4555200"/>
          </a:xfrm>
          <a:prstGeom prst="rect">
            <a:avLst/>
          </a:prstGeom>
        </p:spPr>
        <p:txBody>
          <a:bodyPr spcFirstLastPara="1" wrap="square" lIns="121900" tIns="121900" rIns="121900" bIns="121900" anchor="t" anchorCtr="0">
            <a:normAutofit lnSpcReduction="20000"/>
          </a:bodyPr>
          <a:lstStyle/>
          <a:p>
            <a:pPr marL="0" lvl="0" indent="0" algn="l" rtl="0">
              <a:spcBef>
                <a:spcPts val="0"/>
              </a:spcBef>
              <a:spcAft>
                <a:spcPts val="0"/>
              </a:spcAft>
              <a:buNone/>
            </a:pPr>
            <a:r>
              <a:rPr lang="en-US">
                <a:latin typeface="Book Antiqua"/>
                <a:ea typeface="Book Antiqua"/>
                <a:cs typeface="Book Antiqua"/>
                <a:sym typeface="Book Antiqua"/>
              </a:rPr>
              <a:t>Un'anomalia collettiva si verifica quando i singoli punti di dati esaminati isolatamente appaiono normali. Tuttavia, quando si esamina un gruppo di questi punti di dati, diventano evidenti modelli, comportamenti o risultati inaspettati.</a:t>
            </a:r>
            <a:endParaRPr>
              <a:latin typeface="Book Antiqua"/>
              <a:ea typeface="Book Antiqua"/>
              <a:cs typeface="Book Antiqua"/>
              <a:sym typeface="Book Antiqua"/>
            </a:endParaRPr>
          </a:p>
          <a:p>
            <a:pPr marL="0" lvl="0" indent="0" algn="l" rtl="0">
              <a:spcBef>
                <a:spcPts val="1600"/>
              </a:spcBef>
              <a:spcAft>
                <a:spcPts val="1600"/>
              </a:spcAft>
              <a:buNone/>
            </a:pPr>
            <a:r>
              <a:rPr lang="en-US">
                <a:latin typeface="Book Antiqua"/>
                <a:ea typeface="Book Antiqua"/>
                <a:cs typeface="Book Antiqua"/>
                <a:sym typeface="Book Antiqua"/>
              </a:rPr>
              <a:t>Un esempio di anomalie collettive può essere notato quando un hacker esterno ha deciso di colpire il sito web di un'azienda con un attacco DDoS (Distributed Denial of Service). Tutti questi picchi si discostano chiaramente dai normali schemi di traffico e sono da considerarsi anomali.</a:t>
            </a:r>
            <a:endParaRPr>
              <a:latin typeface="Book Antiqua"/>
              <a:ea typeface="Book Antiqua"/>
              <a:cs typeface="Book Antiqua"/>
              <a:sym typeface="Book Antiqua"/>
            </a:endParaRPr>
          </a:p>
        </p:txBody>
      </p:sp>
      <p:sp>
        <p:nvSpPr>
          <p:cNvPr id="135" name="Google Shape;135;g2c00f5b6e4e_0_272"/>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a:t>
            </a:fld>
            <a:endParaRPr/>
          </a:p>
        </p:txBody>
      </p:sp>
      <p:pic>
        <p:nvPicPr>
          <p:cNvPr id="136" name="Google Shape;136;g2c00f5b6e4e_0_272"/>
          <p:cNvPicPr preferRelativeResize="0"/>
          <p:nvPr/>
        </p:nvPicPr>
        <p:blipFill rotWithShape="1">
          <a:blip r:embed="rId4">
            <a:alphaModFix/>
          </a:blip>
          <a:srcRect l="0" t="0" r="0" b="0"/>
          <a:stretch/>
        </p:blipFill>
        <p:spPr>
          <a:xfrm>
            <a:off x="12" y="6296400"/>
            <a:ext cx="3036198" cy="5616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c00f5b6e4e_0_318"/>
          <p:cNvSpPr txBox="1"/>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US" sz="3630">
                <a:latin typeface="Book Antiqua"/>
                <a:ea typeface="Book Antiqua"/>
                <a:cs typeface="Book Antiqua"/>
                <a:sym typeface="Book Antiqua"/>
              </a:rPr>
              <a:t>Che cos'è il rilevamento delle anomalie?</a:t>
            </a:r>
            <a:endParaRPr sz="3630">
              <a:latin typeface="Book Antiqua"/>
              <a:ea typeface="Book Antiqua"/>
              <a:cs typeface="Book Antiqua"/>
              <a:sym typeface="Book Antiqua"/>
            </a:endParaRPr>
          </a:p>
        </p:txBody>
      </p:sp>
      <p:sp>
        <p:nvSpPr>
          <p:cNvPr id="143" name="Google Shape;143;g2c00f5b6e4e_0_318"/>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fontScale="77500" lnSpcReduction="20000"/>
          </a:bodyPr>
          <a:lstStyle/>
          <a:p>
            <a:pPr marL="0" lvl="0" indent="0" algn="l" rtl="0">
              <a:spcBef>
                <a:spcPts val="0"/>
              </a:spcBef>
              <a:spcAft>
                <a:spcPts val="0"/>
              </a:spcAft>
              <a:buClr>
                <a:schemeClr val="dk1"/>
              </a:buClr>
              <a:buSzPct val="39059"/>
              <a:buFont typeface="Arial"/>
              <a:buNone/>
            </a:pPr>
            <a:r>
              <a:rPr lang="en-US" sz="2816">
                <a:latin typeface="Book Antiqua"/>
                <a:ea typeface="Book Antiqua"/>
                <a:cs typeface="Book Antiqua"/>
                <a:sym typeface="Book Antiqua"/>
              </a:rPr>
              <a:t>Il rilevamento delle anomalie è un processo in cui un algoritmo avanzato identifica determinati dati o modelli di dati come anomali.</a:t>
            </a:r>
            <a:endParaRPr sz="2816">
              <a:latin typeface="Book Antiqua"/>
              <a:ea typeface="Book Antiqua"/>
              <a:cs typeface="Book Antiqua"/>
              <a:sym typeface="Book Antiqua"/>
            </a:endParaRPr>
          </a:p>
          <a:p>
            <a:pPr marL="0" lvl="0" indent="0" algn="l" rtl="0">
              <a:spcBef>
                <a:spcPts val="1600"/>
              </a:spcBef>
              <a:spcAft>
                <a:spcPts val="0"/>
              </a:spcAft>
              <a:buNone/>
            </a:pPr>
            <a:r>
              <a:rPr lang="en-US" sz="2816">
                <a:latin typeface="Book Antiqua"/>
                <a:ea typeface="Book Antiqua"/>
                <a:cs typeface="Book Antiqua"/>
                <a:sym typeface="Book Antiqua"/>
              </a:rPr>
              <a:t>Rientrano nel rilevamento delle anomalie i compiti di:</a:t>
            </a:r>
            <a:endParaRPr sz="2816">
              <a:latin typeface="Book Antiqua"/>
              <a:ea typeface="Book Antiqua"/>
              <a:cs typeface="Book Antiqua"/>
              <a:sym typeface="Book Antiqua"/>
            </a:endParaRPr>
          </a:p>
          <a:p>
            <a:pPr marL="914400" lvl="0" indent="-356552" algn="l" rtl="0">
              <a:spcBef>
                <a:spcPts val="1600"/>
              </a:spcBef>
              <a:spcAft>
                <a:spcPts val="0"/>
              </a:spcAft>
              <a:buSzPct val="100000"/>
              <a:buFont typeface="Book Antiqua"/>
              <a:buChar char="●"/>
            </a:pPr>
            <a:r>
              <a:rPr lang="en-US" sz="2600">
                <a:latin typeface="Book Antiqua"/>
                <a:ea typeface="Book Antiqua"/>
                <a:cs typeface="Book Antiqua"/>
                <a:sym typeface="Book Antiqua"/>
              </a:rPr>
              <a:t>rilevamento degli outlier, </a:t>
            </a:r>
            <a:endParaRPr sz="2600">
              <a:latin typeface="Book Antiqua"/>
              <a:ea typeface="Book Antiqua"/>
              <a:cs typeface="Book Antiqua"/>
              <a:sym typeface="Book Antiqua"/>
            </a:endParaRPr>
          </a:p>
          <a:p>
            <a:pPr marL="914400" lvl="0" indent="-356552" algn="l" rtl="0">
              <a:spcBef>
                <a:spcPts val="0"/>
              </a:spcBef>
              <a:spcAft>
                <a:spcPts val="0"/>
              </a:spcAft>
              <a:buSzPct val="100000"/>
              <a:buFont typeface="Book Antiqua"/>
              <a:buChar char="●"/>
            </a:pPr>
            <a:r>
              <a:rPr lang="en-US" sz="2600">
                <a:latin typeface="Book Antiqua"/>
                <a:ea typeface="Book Antiqua"/>
                <a:cs typeface="Book Antiqua"/>
                <a:sym typeface="Book Antiqua"/>
              </a:rPr>
              <a:t>rimozione del rumore, </a:t>
            </a:r>
            <a:endParaRPr sz="2600">
              <a:latin typeface="Book Antiqua"/>
              <a:ea typeface="Book Antiqua"/>
              <a:cs typeface="Book Antiqua"/>
              <a:sym typeface="Book Antiqua"/>
            </a:endParaRPr>
          </a:p>
          <a:p>
            <a:pPr marL="914400" lvl="0" indent="-356552" algn="l" rtl="0">
              <a:spcBef>
                <a:spcPts val="0"/>
              </a:spcBef>
              <a:spcAft>
                <a:spcPts val="0"/>
              </a:spcAft>
              <a:buSzPct val="100000"/>
              <a:buFont typeface="Book Antiqua"/>
              <a:buChar char="●"/>
            </a:pPr>
            <a:r>
              <a:rPr lang="en-US" sz="2600">
                <a:latin typeface="Book Antiqua"/>
                <a:ea typeface="Book Antiqua"/>
                <a:cs typeface="Book Antiqua"/>
                <a:sym typeface="Book Antiqua"/>
              </a:rPr>
              <a:t>rilevamento delle novità, </a:t>
            </a:r>
            <a:endParaRPr sz="2600">
              <a:latin typeface="Book Antiqua"/>
              <a:ea typeface="Book Antiqua"/>
              <a:cs typeface="Book Antiqua"/>
              <a:sym typeface="Book Antiqua"/>
            </a:endParaRPr>
          </a:p>
          <a:p>
            <a:pPr marL="914400" lvl="0" indent="-356552" algn="l" rtl="0">
              <a:spcBef>
                <a:spcPts val="0"/>
              </a:spcBef>
              <a:spcAft>
                <a:spcPts val="0"/>
              </a:spcAft>
              <a:buSzPct val="100000"/>
              <a:buFont typeface="Book Antiqua"/>
              <a:buChar char="●"/>
            </a:pPr>
            <a:r>
              <a:rPr lang="en-US" sz="2600">
                <a:latin typeface="Book Antiqua"/>
                <a:ea typeface="Book Antiqua"/>
                <a:cs typeface="Book Antiqua"/>
                <a:sym typeface="Book Antiqua"/>
              </a:rPr>
              <a:t>rilevamento degli eventi, </a:t>
            </a:r>
            <a:endParaRPr sz="2600">
              <a:latin typeface="Book Antiqua"/>
              <a:ea typeface="Book Antiqua"/>
              <a:cs typeface="Book Antiqua"/>
              <a:sym typeface="Book Antiqua"/>
            </a:endParaRPr>
          </a:p>
          <a:p>
            <a:pPr marL="914400" lvl="0" indent="-356552" algn="l" rtl="0">
              <a:spcBef>
                <a:spcPts val="0"/>
              </a:spcBef>
              <a:spcAft>
                <a:spcPts val="0"/>
              </a:spcAft>
              <a:buSzPct val="100000"/>
              <a:buFont typeface="Book Antiqua"/>
              <a:buChar char="●"/>
            </a:pPr>
            <a:r>
              <a:rPr lang="en-US" sz="2600">
                <a:latin typeface="Book Antiqua"/>
                <a:ea typeface="Book Antiqua"/>
                <a:cs typeface="Book Antiqua"/>
                <a:sym typeface="Book Antiqua"/>
              </a:rPr>
              <a:t>rilevamento del punto di cambiamento,</a:t>
            </a:r>
            <a:endParaRPr sz="2600">
              <a:latin typeface="Book Antiqua"/>
              <a:ea typeface="Book Antiqua"/>
              <a:cs typeface="Book Antiqua"/>
              <a:sym typeface="Book Antiqua"/>
            </a:endParaRPr>
          </a:p>
          <a:p>
            <a:pPr marL="914400" lvl="0" indent="-356552" algn="l" rtl="0">
              <a:spcBef>
                <a:spcPts val="0"/>
              </a:spcBef>
              <a:spcAft>
                <a:spcPts val="0"/>
              </a:spcAft>
              <a:buSzPct val="100000"/>
              <a:buFont typeface="Book Antiqua"/>
              <a:buChar char="●"/>
            </a:pPr>
            <a:r>
              <a:rPr lang="en-US" sz="2600">
                <a:latin typeface="Book Antiqua"/>
                <a:ea typeface="Book Antiqua"/>
                <a:cs typeface="Book Antiqua"/>
                <a:sym typeface="Book Antiqua"/>
              </a:rPr>
              <a:t>calcolo del punteggio di anomalia.</a:t>
            </a:r>
            <a:endParaRPr sz="2600">
              <a:latin typeface="Book Antiqua"/>
              <a:ea typeface="Book Antiqua"/>
              <a:cs typeface="Book Antiqua"/>
              <a:sym typeface="Book Antiqua"/>
            </a:endParaRPr>
          </a:p>
          <a:p>
            <a:pPr marL="0" lvl="0" indent="0" algn="l" rtl="0">
              <a:spcBef>
                <a:spcPts val="1600"/>
              </a:spcBef>
              <a:spcAft>
                <a:spcPts val="1600"/>
              </a:spcAft>
              <a:buNone/>
            </a:pPr>
            <a:r>
              <a:rPr lang="en-US" sz="2600">
                <a:latin typeface="Book Antiqua"/>
                <a:ea typeface="Book Antiqua"/>
                <a:cs typeface="Book Antiqua"/>
                <a:sym typeface="Book Antiqua"/>
              </a:rPr>
              <a:t>Le anomalie non rappresentano necessariamente un evento dannoso, ma indicano semplicemente che la tendenza si discosta da quanto normalmente previsto. Le anomalie, una volta segnalate, devono essere analizzate per determinare se sono dannose o benigne.</a:t>
            </a:r>
            <a:endParaRPr sz="2600">
              <a:latin typeface="Book Antiqua"/>
              <a:ea typeface="Book Antiqua"/>
              <a:cs typeface="Book Antiqua"/>
              <a:sym typeface="Book Antiqua"/>
            </a:endParaRPr>
          </a:p>
        </p:txBody>
      </p:sp>
      <p:sp>
        <p:nvSpPr>
          <p:cNvPr id="144" name="Google Shape;144;g2c00f5b6e4e_0_318"/>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a:t>
            </a:fld>
            <a:endParaRPr/>
          </a:p>
        </p:txBody>
      </p:sp>
      <p:pic>
        <p:nvPicPr>
          <p:cNvPr id="145" name="Google Shape;145;g2c00f5b6e4e_0_318"/>
          <p:cNvPicPr preferRelativeResize="0"/>
          <p:nvPr/>
        </p:nvPicPr>
        <p:blipFill rotWithShape="1">
          <a:blip r:embed="rId3">
            <a:alphaModFix/>
          </a:blip>
          <a:srcRect l="0" t="0" r="0" b="0"/>
          <a:stretch/>
        </p:blipFill>
        <p:spPr>
          <a:xfrm>
            <a:off x="12" y="6296400"/>
            <a:ext cx="3036198" cy="5616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c00f5b6e4e_0_333"/>
          <p:cNvSpPr txBox="1"/>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US" sz="3630">
                <a:latin typeface="Book Antiqua"/>
                <a:ea typeface="Book Antiqua"/>
                <a:cs typeface="Book Antiqua"/>
                <a:sym typeface="Book Antiqua"/>
              </a:rPr>
              <a:t>Dove viene utilizzato il rilevamento delle anomalie?</a:t>
            </a:r>
            <a:endParaRPr sz="3630">
              <a:latin typeface="Book Antiqua"/>
              <a:ea typeface="Book Antiqua"/>
              <a:cs typeface="Book Antiqua"/>
              <a:sym typeface="Book Antiqua"/>
            </a:endParaRPr>
          </a:p>
        </p:txBody>
      </p:sp>
      <p:sp>
        <p:nvSpPr>
          <p:cNvPr id="152" name="Google Shape;152;g2c00f5b6e4e_0_333"/>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fontScale="70000" lnSpcReduction="20000"/>
          </a:bodyPr>
          <a:lstStyle/>
          <a:p>
            <a:pPr marL="0" lvl="0" indent="0" algn="l" rtl="0">
              <a:spcBef>
                <a:spcPts val="0"/>
              </a:spcBef>
              <a:spcAft>
                <a:spcPts val="0"/>
              </a:spcAft>
              <a:buNone/>
            </a:pPr>
            <a:r>
              <a:rPr lang="en-US" sz="2692">
                <a:latin typeface="Book Antiqua"/>
                <a:ea typeface="Book Antiqua"/>
                <a:cs typeface="Book Antiqua"/>
                <a:sym typeface="Book Antiqua"/>
              </a:rPr>
              <a:t>Il rilevamento delle anomalie viene utilizzato in vari settori e industrie dove l'identificazione di modelli insoliti o deviazioni dalla norma è fondamentale. </a:t>
            </a:r>
            <a:endParaRPr sz="2692">
              <a:latin typeface="Book Antiqua"/>
              <a:ea typeface="Book Antiqua"/>
              <a:cs typeface="Book Antiqua"/>
              <a:sym typeface="Book Antiqua"/>
            </a:endParaRPr>
          </a:p>
          <a:p>
            <a:pPr marL="457200" lvl="0" indent="-344387" algn="l" rtl="0">
              <a:spcBef>
                <a:spcPts val="1600"/>
              </a:spcBef>
              <a:spcAft>
                <a:spcPts val="0"/>
              </a:spcAft>
              <a:buClr>
                <a:srgbClr val="0D0D0D"/>
              </a:buClr>
              <a:buSzPct val="100000"/>
              <a:buFont typeface="Book Antiqua"/>
              <a:buChar char="●"/>
            </a:pPr>
            <a:r>
              <a:rPr lang="en-US" sz="2604">
                <a:solidFill>
                  <a:srgbClr val="0D0D0D"/>
                </a:solidFill>
                <a:highlight>
                  <a:srgbClr val="FFFFFF"/>
                </a:highlight>
                <a:latin typeface="Book Antiqua"/>
                <a:ea typeface="Book Antiqua"/>
                <a:cs typeface="Book Antiqua"/>
                <a:sym typeface="Book Antiqua"/>
              </a:rPr>
              <a:t>Cybersecurity:</a:t>
            </a:r>
            <a:endParaRPr sz="2604">
              <a:solidFill>
                <a:srgbClr val="0D0D0D"/>
              </a:solidFill>
              <a:highlight>
                <a:srgbClr val="FFFFFF"/>
              </a:highlight>
              <a:latin typeface="Book Antiqua"/>
              <a:ea typeface="Book Antiqua"/>
              <a:cs typeface="Book Antiqua"/>
              <a:sym typeface="Book Antiqua"/>
            </a:endParaRPr>
          </a:p>
          <a:p>
            <a:pPr marL="914400" lvl="1" indent="-325337" algn="l" rtl="0">
              <a:spcBef>
                <a:spcPts val="0"/>
              </a:spcBef>
              <a:spcAft>
                <a:spcPts val="0"/>
              </a:spcAft>
              <a:buClr>
                <a:srgbClr val="0D0D0D"/>
              </a:buClr>
              <a:buSzPct val="100000"/>
              <a:buFont typeface="Book Antiqua"/>
              <a:buChar char="○"/>
            </a:pPr>
            <a:r>
              <a:rPr lang="en-US" sz="2176">
                <a:solidFill>
                  <a:srgbClr val="0D0D0D"/>
                </a:solidFill>
                <a:highlight>
                  <a:srgbClr val="FFFFFF"/>
                </a:highlight>
                <a:latin typeface="Book Antiqua"/>
                <a:ea typeface="Book Antiqua"/>
                <a:cs typeface="Book Antiqua"/>
                <a:sym typeface="Book Antiqua"/>
              </a:rPr>
              <a:t>Rilevare il traffico di rete o le attività insolite che potrebbero indicare una violazione della sicurezza.</a:t>
            </a:r>
            <a:endParaRPr sz="2176">
              <a:solidFill>
                <a:srgbClr val="0D0D0D"/>
              </a:solidFill>
              <a:highlight>
                <a:srgbClr val="FFFFFF"/>
              </a:highlight>
              <a:latin typeface="Book Antiqua"/>
              <a:ea typeface="Book Antiqua"/>
              <a:cs typeface="Book Antiqua"/>
              <a:sym typeface="Book Antiqua"/>
            </a:endParaRPr>
          </a:p>
          <a:p>
            <a:pPr marL="914400" lvl="1" indent="-325337" algn="l" rtl="0">
              <a:spcBef>
                <a:spcPts val="0"/>
              </a:spcBef>
              <a:spcAft>
                <a:spcPts val="0"/>
              </a:spcAft>
              <a:buClr>
                <a:srgbClr val="0D0D0D"/>
              </a:buClr>
              <a:buSzPct val="100000"/>
              <a:buFont typeface="Book Antiqua"/>
              <a:buChar char="○"/>
            </a:pPr>
            <a:r>
              <a:rPr lang="en-US" sz="2176">
                <a:solidFill>
                  <a:srgbClr val="0D0D0D"/>
                </a:solidFill>
                <a:highlight>
                  <a:srgbClr val="FFFFFF"/>
                </a:highlight>
                <a:latin typeface="Book Antiqua"/>
                <a:ea typeface="Book Antiqua"/>
                <a:cs typeface="Book Antiqua"/>
                <a:sym typeface="Book Antiqua"/>
              </a:rPr>
              <a:t>Monitoraggio delle prestazioni della rete alla ricerca di anomalie che potrebbero indicare interruzioni del servizio.</a:t>
            </a:r>
            <a:endParaRPr sz="2176">
              <a:solidFill>
                <a:srgbClr val="0D0D0D"/>
              </a:solidFill>
              <a:highlight>
                <a:srgbClr val="FFFFFF"/>
              </a:highlight>
              <a:latin typeface="Book Antiqua"/>
              <a:ea typeface="Book Antiqua"/>
              <a:cs typeface="Book Antiqua"/>
              <a:sym typeface="Book Antiqua"/>
            </a:endParaRPr>
          </a:p>
          <a:p>
            <a:pPr marL="914400" lvl="1" indent="-325337" algn="l" rtl="0">
              <a:spcBef>
                <a:spcPts val="0"/>
              </a:spcBef>
              <a:spcAft>
                <a:spcPts val="0"/>
              </a:spcAft>
              <a:buClr>
                <a:srgbClr val="0D0D0D"/>
              </a:buClr>
              <a:buSzPct val="100000"/>
              <a:buFont typeface="Book Antiqua"/>
              <a:buChar char="○"/>
            </a:pPr>
            <a:r>
              <a:rPr lang="en-US" sz="2176">
                <a:solidFill>
                  <a:srgbClr val="0D0D0D"/>
                </a:solidFill>
                <a:highlight>
                  <a:srgbClr val="FFFFFF"/>
                </a:highlight>
                <a:latin typeface="Book Antiqua"/>
                <a:ea typeface="Book Antiqua"/>
                <a:cs typeface="Book Antiqua"/>
                <a:sym typeface="Book Antiqua"/>
              </a:rPr>
              <a:t>Identificare le anomalie nel comportamento degli utenti per rilevare accessi non autorizzati o potenziali minacce interne.</a:t>
            </a:r>
            <a:endParaRPr sz="2176">
              <a:solidFill>
                <a:srgbClr val="0D0D0D"/>
              </a:solidFill>
              <a:highlight>
                <a:srgbClr val="FFFFFF"/>
              </a:highlight>
              <a:latin typeface="Book Antiqua"/>
              <a:ea typeface="Book Antiqua"/>
              <a:cs typeface="Book Antiqua"/>
              <a:sym typeface="Book Antiqua"/>
            </a:endParaRPr>
          </a:p>
          <a:p>
            <a:pPr marL="457200" lvl="0" indent="-344387" algn="l" rtl="0">
              <a:spcBef>
                <a:spcPts val="0"/>
              </a:spcBef>
              <a:spcAft>
                <a:spcPts val="0"/>
              </a:spcAft>
              <a:buClr>
                <a:srgbClr val="0D0D0D"/>
              </a:buClr>
              <a:buSzPct val="100000"/>
              <a:buFont typeface="Book Antiqua"/>
              <a:buChar char="●"/>
            </a:pPr>
            <a:r>
              <a:rPr lang="en-US" sz="2604">
                <a:solidFill>
                  <a:srgbClr val="0D0D0D"/>
                </a:solidFill>
                <a:highlight>
                  <a:srgbClr val="FFFFFF"/>
                </a:highlight>
                <a:latin typeface="Book Antiqua"/>
                <a:ea typeface="Book Antiqua"/>
                <a:cs typeface="Book Antiqua"/>
                <a:sym typeface="Book Antiqua"/>
              </a:rPr>
              <a:t>Finanza:</a:t>
            </a:r>
            <a:endParaRPr sz="2604">
              <a:solidFill>
                <a:srgbClr val="0D0D0D"/>
              </a:solidFill>
              <a:highlight>
                <a:srgbClr val="FFFFFF"/>
              </a:highlight>
              <a:latin typeface="Book Antiqua"/>
              <a:ea typeface="Book Antiqua"/>
              <a:cs typeface="Book Antiqua"/>
              <a:sym typeface="Book Antiqua"/>
            </a:endParaRPr>
          </a:p>
          <a:p>
            <a:pPr marL="914400" lvl="1" indent="-325337" algn="l" rtl="0">
              <a:spcBef>
                <a:spcPts val="0"/>
              </a:spcBef>
              <a:spcAft>
                <a:spcPts val="0"/>
              </a:spcAft>
              <a:buClr>
                <a:srgbClr val="0D0D0D"/>
              </a:buClr>
              <a:buSzPct val="100000"/>
              <a:buFont typeface="Book Antiqua"/>
              <a:buChar char="○"/>
            </a:pPr>
            <a:r>
              <a:rPr lang="en-US" sz="2176">
                <a:solidFill>
                  <a:srgbClr val="0D0D0D"/>
                </a:solidFill>
                <a:highlight>
                  <a:srgbClr val="FFFFFF"/>
                </a:highlight>
                <a:latin typeface="Book Antiqua"/>
                <a:ea typeface="Book Antiqua"/>
                <a:cs typeface="Book Antiqua"/>
                <a:sym typeface="Book Antiqua"/>
              </a:rPr>
              <a:t>Rilevamento delle frodi: Identificazione di transazioni o schemi insoliti che possono indicare attività fraudolente nelle transazioni bancarie o con carta di credito.</a:t>
            </a:r>
            <a:endParaRPr sz="2176">
              <a:solidFill>
                <a:srgbClr val="0D0D0D"/>
              </a:solidFill>
              <a:highlight>
                <a:srgbClr val="FFFFFF"/>
              </a:highlight>
              <a:latin typeface="Book Antiqua"/>
              <a:ea typeface="Book Antiqua"/>
              <a:cs typeface="Book Antiqua"/>
              <a:sym typeface="Book Antiqua"/>
            </a:endParaRPr>
          </a:p>
          <a:p>
            <a:pPr marL="914400" lvl="1" indent="-325337" algn="l" rtl="0">
              <a:spcBef>
                <a:spcPts val="0"/>
              </a:spcBef>
              <a:spcAft>
                <a:spcPts val="0"/>
              </a:spcAft>
              <a:buClr>
                <a:srgbClr val="0D0D0D"/>
              </a:buClr>
              <a:buSzPct val="100000"/>
              <a:buFont typeface="Book Antiqua"/>
              <a:buChar char="○"/>
            </a:pPr>
            <a:r>
              <a:rPr lang="en-US" sz="2176">
                <a:solidFill>
                  <a:srgbClr val="0D0D0D"/>
                </a:solidFill>
                <a:highlight>
                  <a:srgbClr val="FFFFFF"/>
                </a:highlight>
                <a:latin typeface="Book Antiqua"/>
                <a:ea typeface="Book Antiqua"/>
                <a:cs typeface="Book Antiqua"/>
                <a:sym typeface="Book Antiqua"/>
              </a:rPr>
              <a:t>Mercato azionario: Rilevare modelli di trading anomali o anomalie di mercato.</a:t>
            </a:r>
            <a:endParaRPr sz="2176">
              <a:solidFill>
                <a:srgbClr val="0D0D0D"/>
              </a:solidFill>
              <a:highlight>
                <a:srgbClr val="FFFFFF"/>
              </a:highlight>
              <a:latin typeface="Book Antiqua"/>
              <a:ea typeface="Book Antiqua"/>
              <a:cs typeface="Book Antiqua"/>
              <a:sym typeface="Book Antiqua"/>
            </a:endParaRPr>
          </a:p>
          <a:p>
            <a:pPr marL="457200" lvl="0" indent="-344387" algn="l" rtl="0">
              <a:spcBef>
                <a:spcPts val="0"/>
              </a:spcBef>
              <a:spcAft>
                <a:spcPts val="0"/>
              </a:spcAft>
              <a:buClr>
                <a:srgbClr val="0D0D0D"/>
              </a:buClr>
              <a:buSzPct val="100000"/>
              <a:buFont typeface="Book Antiqua"/>
              <a:buChar char="●"/>
            </a:pPr>
            <a:r>
              <a:rPr lang="en-US" sz="2604">
                <a:solidFill>
                  <a:srgbClr val="0D0D0D"/>
                </a:solidFill>
                <a:highlight>
                  <a:srgbClr val="FFFFFF"/>
                </a:highlight>
                <a:latin typeface="Book Antiqua"/>
                <a:ea typeface="Book Antiqua"/>
                <a:cs typeface="Book Antiqua"/>
                <a:sym typeface="Book Antiqua"/>
              </a:rPr>
              <a:t>Assistenza sanitaria:</a:t>
            </a:r>
            <a:endParaRPr sz="2604">
              <a:solidFill>
                <a:srgbClr val="0D0D0D"/>
              </a:solidFill>
              <a:highlight>
                <a:srgbClr val="FFFFFF"/>
              </a:highlight>
              <a:latin typeface="Book Antiqua"/>
              <a:ea typeface="Book Antiqua"/>
              <a:cs typeface="Book Antiqua"/>
              <a:sym typeface="Book Antiqua"/>
            </a:endParaRPr>
          </a:p>
          <a:p>
            <a:pPr marL="914400" lvl="1" indent="-325337" algn="l" rtl="0">
              <a:spcBef>
                <a:spcPts val="0"/>
              </a:spcBef>
              <a:spcAft>
                <a:spcPts val="0"/>
              </a:spcAft>
              <a:buClr>
                <a:srgbClr val="0D0D0D"/>
              </a:buClr>
              <a:buSzPct val="100000"/>
              <a:buFont typeface="Book Antiqua"/>
              <a:buChar char="○"/>
            </a:pPr>
            <a:r>
              <a:rPr lang="en-US" sz="2176">
                <a:solidFill>
                  <a:srgbClr val="0D0D0D"/>
                </a:solidFill>
                <a:highlight>
                  <a:srgbClr val="FFFFFF"/>
                </a:highlight>
                <a:latin typeface="Book Antiqua"/>
                <a:ea typeface="Book Antiqua"/>
                <a:cs typeface="Book Antiqua"/>
                <a:sym typeface="Book Antiqua"/>
              </a:rPr>
              <a:t>Monitoraggio dei dati dei pazienti alla ricerca di anomalie che potrebbero segnalare potenziali problemi di salute o irregolarità.</a:t>
            </a:r>
            <a:endParaRPr sz="2176">
              <a:solidFill>
                <a:srgbClr val="0D0D0D"/>
              </a:solidFill>
              <a:highlight>
                <a:srgbClr val="FFFFFF"/>
              </a:highlight>
              <a:latin typeface="Book Antiqua"/>
              <a:ea typeface="Book Antiqua"/>
              <a:cs typeface="Book Antiqua"/>
              <a:sym typeface="Book Antiqua"/>
            </a:endParaRPr>
          </a:p>
          <a:p>
            <a:pPr marL="914400" lvl="1" indent="-325337" algn="l" rtl="0">
              <a:spcBef>
                <a:spcPts val="0"/>
              </a:spcBef>
              <a:spcAft>
                <a:spcPts val="0"/>
              </a:spcAft>
              <a:buClr>
                <a:srgbClr val="0D0D0D"/>
              </a:buClr>
              <a:buSzPct val="100000"/>
              <a:buFont typeface="Book Antiqua"/>
              <a:buChar char="○"/>
            </a:pPr>
            <a:r>
              <a:rPr lang="en-US" sz="2176">
                <a:solidFill>
                  <a:srgbClr val="0D0D0D"/>
                </a:solidFill>
                <a:highlight>
                  <a:srgbClr val="FFFFFF"/>
                </a:highlight>
                <a:latin typeface="Book Antiqua"/>
                <a:ea typeface="Book Antiqua"/>
                <a:cs typeface="Book Antiqua"/>
                <a:sym typeface="Book Antiqua"/>
              </a:rPr>
              <a:t>Rilevamento di modelli insoliti nelle immagini mediche per la diagnosi precoce delle malattie.</a:t>
            </a:r>
            <a:endParaRPr sz="2176">
              <a:solidFill>
                <a:srgbClr val="0D0D0D"/>
              </a:solidFill>
              <a:highlight>
                <a:srgbClr val="FFFFFF"/>
              </a:highlight>
              <a:latin typeface="Book Antiqua"/>
              <a:ea typeface="Book Antiqua"/>
              <a:cs typeface="Book Antiqua"/>
              <a:sym typeface="Book Antiqua"/>
            </a:endParaRPr>
          </a:p>
          <a:p>
            <a:pPr marL="457200" lvl="0" indent="-344387" algn="l" rtl="0">
              <a:spcBef>
                <a:spcPts val="0"/>
              </a:spcBef>
              <a:spcAft>
                <a:spcPts val="0"/>
              </a:spcAft>
              <a:buClr>
                <a:srgbClr val="0D0D0D"/>
              </a:buClr>
              <a:buSzPct val="100000"/>
              <a:buFont typeface="Book Antiqua"/>
              <a:buChar char="●"/>
            </a:pPr>
            <a:r>
              <a:rPr lang="en-US" sz="2604">
                <a:solidFill>
                  <a:srgbClr val="0D0D0D"/>
                </a:solidFill>
                <a:highlight>
                  <a:srgbClr val="FFFFFF"/>
                </a:highlight>
                <a:latin typeface="Book Antiqua"/>
                <a:ea typeface="Book Antiqua"/>
                <a:cs typeface="Book Antiqua"/>
                <a:sym typeface="Book Antiqua"/>
              </a:rPr>
              <a:t>Internet degli oggetti (IoT):</a:t>
            </a:r>
            <a:endParaRPr sz="2604">
              <a:solidFill>
                <a:srgbClr val="0D0D0D"/>
              </a:solidFill>
              <a:highlight>
                <a:srgbClr val="FFFFFF"/>
              </a:highlight>
              <a:latin typeface="Book Antiqua"/>
              <a:ea typeface="Book Antiqua"/>
              <a:cs typeface="Book Antiqua"/>
              <a:sym typeface="Book Antiqua"/>
            </a:endParaRPr>
          </a:p>
          <a:p>
            <a:pPr marL="914400" lvl="1" indent="-325337" algn="l" rtl="0">
              <a:spcBef>
                <a:spcPts val="0"/>
              </a:spcBef>
              <a:spcAft>
                <a:spcPts val="0"/>
              </a:spcAft>
              <a:buClr>
                <a:srgbClr val="0D0D0D"/>
              </a:buClr>
              <a:buSzPct val="100000"/>
              <a:buFont typeface="Book Antiqua"/>
              <a:buChar char="○"/>
            </a:pPr>
            <a:r>
              <a:rPr lang="en-US" sz="2176">
                <a:solidFill>
                  <a:srgbClr val="0D0D0D"/>
                </a:solidFill>
                <a:highlight>
                  <a:srgbClr val="FFFFFF"/>
                </a:highlight>
                <a:latin typeface="Book Antiqua"/>
                <a:ea typeface="Book Antiqua"/>
                <a:cs typeface="Book Antiqua"/>
                <a:sym typeface="Book Antiqua"/>
              </a:rPr>
              <a:t>Rilevamento di anomalie nei dati dei sensori dei dispositivi collegati per identificare potenziali malfunzionamenti o comportamenti anomali.</a:t>
            </a:r>
            <a:endParaRPr sz="2176">
              <a:solidFill>
                <a:srgbClr val="0D0D0D"/>
              </a:solidFill>
              <a:highlight>
                <a:srgbClr val="FFFFFF"/>
              </a:highlight>
              <a:latin typeface="Book Antiqua"/>
              <a:ea typeface="Book Antiqua"/>
              <a:cs typeface="Book Antiqua"/>
              <a:sym typeface="Book Antiqua"/>
            </a:endParaRPr>
          </a:p>
          <a:p>
            <a:pPr marL="914400" lvl="1" indent="-325337" algn="l" rtl="0">
              <a:spcBef>
                <a:spcPts val="0"/>
              </a:spcBef>
              <a:spcAft>
                <a:spcPts val="0"/>
              </a:spcAft>
              <a:buClr>
                <a:srgbClr val="0D0D0D"/>
              </a:buClr>
              <a:buSzPct val="100000"/>
              <a:buFont typeface="Book Antiqua"/>
              <a:buChar char="○"/>
            </a:pPr>
            <a:r>
              <a:rPr lang="en-US" sz="2176">
                <a:solidFill>
                  <a:srgbClr val="0D0D0D"/>
                </a:solidFill>
                <a:highlight>
                  <a:srgbClr val="FFFFFF"/>
                </a:highlight>
                <a:latin typeface="Book Antiqua"/>
                <a:ea typeface="Book Antiqua"/>
                <a:cs typeface="Book Antiqua"/>
                <a:sym typeface="Book Antiqua"/>
              </a:rPr>
              <a:t>Monitoraggio dei modelli di consumo energetico per individuare eventuali utilizzi insoliti.</a:t>
            </a:r>
            <a:endParaRPr sz="2176">
              <a:solidFill>
                <a:srgbClr val="0D0D0D"/>
              </a:solidFill>
              <a:highlight>
                <a:srgbClr val="FFFFFF"/>
              </a:highlight>
              <a:latin typeface="Book Antiqua"/>
              <a:ea typeface="Book Antiqua"/>
              <a:cs typeface="Book Antiqua"/>
              <a:sym typeface="Book Antiqua"/>
            </a:endParaRPr>
          </a:p>
          <a:p>
            <a:pPr marL="457200" lvl="0" indent="-325337" algn="l" rtl="0">
              <a:spcBef>
                <a:spcPts val="0"/>
              </a:spcBef>
              <a:spcAft>
                <a:spcPts val="0"/>
              </a:spcAft>
              <a:buClr>
                <a:srgbClr val="0D0D0D"/>
              </a:buClr>
              <a:buSzPct val="100000"/>
              <a:buFont typeface="Book Antiqua"/>
              <a:buChar char="●"/>
            </a:pPr>
            <a:r>
              <a:rPr lang="en-US" sz="2176">
                <a:solidFill>
                  <a:srgbClr val="0D0D0D"/>
                </a:solidFill>
                <a:highlight>
                  <a:srgbClr val="FFFFFF"/>
                </a:highlight>
                <a:latin typeface="Book Antiqua"/>
                <a:ea typeface="Book Antiqua"/>
                <a:cs typeface="Book Antiqua"/>
                <a:sym typeface="Book Antiqua"/>
              </a:rPr>
              <a:t>...</a:t>
            </a:r>
            <a:endParaRPr sz="2176">
              <a:solidFill>
                <a:srgbClr val="0D0D0D"/>
              </a:solidFill>
              <a:highlight>
                <a:srgbClr val="FFFFFF"/>
              </a:highlight>
              <a:latin typeface="Book Antiqua"/>
              <a:ea typeface="Book Antiqua"/>
              <a:cs typeface="Book Antiqua"/>
              <a:sym typeface="Book Antiqua"/>
            </a:endParaRPr>
          </a:p>
        </p:txBody>
      </p:sp>
      <p:sp>
        <p:nvSpPr>
          <p:cNvPr id="153" name="Google Shape;153;g2c00f5b6e4e_0_333"/>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a:t>
            </a:fld>
            <a:endParaRPr/>
          </a:p>
        </p:txBody>
      </p:sp>
      <p:pic>
        <p:nvPicPr>
          <p:cNvPr id="154" name="Google Shape;154;g2c00f5b6e4e_0_333"/>
          <p:cNvPicPr preferRelativeResize="0"/>
          <p:nvPr/>
        </p:nvPicPr>
        <p:blipFill rotWithShape="1">
          <a:blip r:embed="rId3">
            <a:alphaModFix/>
          </a:blip>
          <a:srcRect l="0" t="0" r="0" b="0"/>
          <a:stretch/>
        </p:blipFill>
        <p:spPr>
          <a:xfrm>
            <a:off x="12" y="6296400"/>
            <a:ext cx="3036198" cy="5616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c97e732a5c_0_0"/>
          <p:cNvSpPr txBox="1"/>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US" sz="3630">
                <a:latin typeface="Book Antiqua"/>
                <a:ea typeface="Book Antiqua"/>
                <a:cs typeface="Book Antiqua"/>
                <a:sym typeface="Book Antiqua"/>
              </a:rPr>
              <a:t>Anomalie del traffico di rete</a:t>
            </a:r>
            <a:endParaRPr sz="3630">
              <a:latin typeface="Book Antiqua"/>
              <a:ea typeface="Book Antiqua"/>
              <a:cs typeface="Book Antiqua"/>
              <a:sym typeface="Book Antiqua"/>
            </a:endParaRPr>
          </a:p>
        </p:txBody>
      </p:sp>
      <p:sp>
        <p:nvSpPr>
          <p:cNvPr id="161" name="Google Shape;161;g2c97e732a5c_0_0"/>
          <p:cNvSpPr txBox="1"/>
          <p:nvPr>
            <p:ph type="body" idx="1"/>
          </p:nvPr>
        </p:nvSpPr>
        <p:spPr>
          <a:xfrm>
            <a:off x="415600" y="1536633"/>
            <a:ext cx="11360700" cy="4555200"/>
          </a:xfrm>
          <a:prstGeom prst="rect">
            <a:avLst/>
          </a:prstGeom>
        </p:spPr>
        <p:txBody>
          <a:bodyPr spcFirstLastPara="1" wrap="square" lIns="121900" tIns="121900" rIns="121900" bIns="121900" anchor="t" anchorCtr="0">
            <a:normAutofit fontScale="85000" lnSpcReduction="20000"/>
          </a:bodyPr>
          <a:lstStyle/>
          <a:p>
            <a:pPr marL="0" lvl="0" indent="0" algn="l" rtl="0">
              <a:lnSpc>
                <a:spcPct val="100000"/>
              </a:lnSpc>
              <a:spcBef>
                <a:spcPts val="0"/>
              </a:spcBef>
              <a:spcAft>
                <a:spcPts val="0"/>
              </a:spcAft>
              <a:buNone/>
            </a:pPr>
            <a:r>
              <a:rPr lang="en-US">
                <a:latin typeface="Book Antiqua"/>
                <a:ea typeface="Book Antiqua"/>
                <a:cs typeface="Book Antiqua"/>
                <a:sym typeface="Book Antiqua"/>
              </a:rPr>
              <a:t>Le anomalie nelle reti possono essere definite come eventi o operazioni di rete che si discostano dal normale comportamento della rete.</a:t>
            </a:r>
            <a:endParaRPr>
              <a:latin typeface="Book Antiqua"/>
              <a:ea typeface="Book Antiqua"/>
              <a:cs typeface="Book Antiqua"/>
              <a:sym typeface="Book Antiqua"/>
            </a:endParaRPr>
          </a:p>
          <a:p>
            <a:pPr marL="0" lvl="0" indent="0" algn="l" rtl="0">
              <a:lnSpc>
                <a:spcPct val="100000"/>
              </a:lnSpc>
              <a:spcBef>
                <a:spcPts val="1600"/>
              </a:spcBef>
              <a:spcAft>
                <a:spcPts val="0"/>
              </a:spcAft>
              <a:buNone/>
            </a:pPr>
            <a:r>
              <a:rPr lang="en-US">
                <a:latin typeface="Book Antiqua"/>
                <a:ea typeface="Book Antiqua"/>
                <a:cs typeface="Book Antiqua"/>
                <a:sym typeface="Book Antiqua"/>
              </a:rPr>
              <a:t>Motivi per cui </a:t>
            </a:r>
            <a:r>
              <a:rPr lang="en-US">
                <a:latin typeface="Book Antiqua"/>
                <a:ea typeface="Book Antiqua"/>
                <a:cs typeface="Book Antiqua"/>
                <a:sym typeface="Book Antiqua"/>
              </a:rPr>
              <a:t>si verificano </a:t>
            </a:r>
            <a:r>
              <a:rPr lang="en-US">
                <a:latin typeface="Book Antiqua"/>
                <a:ea typeface="Book Antiqua"/>
                <a:cs typeface="Book Antiqua"/>
                <a:sym typeface="Book Antiqua"/>
              </a:rPr>
              <a:t>le anomalie del traffico di rete:</a:t>
            </a:r>
            <a:endParaRPr>
              <a:latin typeface="Book Antiqua"/>
              <a:ea typeface="Book Antiqua"/>
              <a:cs typeface="Book Antiqua"/>
              <a:sym typeface="Book Antiqua"/>
            </a:endParaRPr>
          </a:p>
          <a:p>
            <a:pPr marL="457200" lvl="0" indent="-358140" algn="l" rtl="0">
              <a:lnSpc>
                <a:spcPct val="100000"/>
              </a:lnSpc>
              <a:spcBef>
                <a:spcPts val="1600"/>
              </a:spcBef>
              <a:spcAft>
                <a:spcPts val="0"/>
              </a:spcAft>
              <a:buSzPct val="100000"/>
              <a:buFont typeface="Book Antiqua"/>
              <a:buChar char="●"/>
            </a:pPr>
            <a:r>
              <a:rPr lang="en-US">
                <a:latin typeface="Book Antiqua"/>
                <a:ea typeface="Book Antiqua"/>
                <a:cs typeface="Book Antiqua"/>
                <a:sym typeface="Book Antiqua"/>
              </a:rPr>
              <a:t>attività dannose che utilizzano in modo improprio i normali servizi di rete</a:t>
            </a:r>
            <a:endParaRPr>
              <a:latin typeface="Book Antiqua"/>
              <a:ea typeface="Book Antiqua"/>
              <a:cs typeface="Book Antiqua"/>
              <a:sym typeface="Book Antiqua"/>
            </a:endParaRPr>
          </a:p>
          <a:p>
            <a:pPr marL="457200" lvl="0" indent="-358140" algn="l" rtl="0">
              <a:lnSpc>
                <a:spcPct val="100000"/>
              </a:lnSpc>
              <a:spcBef>
                <a:spcPts val="0"/>
              </a:spcBef>
              <a:spcAft>
                <a:spcPts val="0"/>
              </a:spcAft>
              <a:buSzPct val="100000"/>
              <a:buFont typeface="Book Antiqua"/>
              <a:buChar char="●"/>
            </a:pPr>
            <a:r>
              <a:rPr lang="en-US">
                <a:latin typeface="Book Antiqua"/>
                <a:ea typeface="Book Antiqua"/>
                <a:cs typeface="Book Antiqua"/>
                <a:sym typeface="Book Antiqua"/>
              </a:rPr>
              <a:t>sovraccarico dell'infrastruttura di rete</a:t>
            </a:r>
            <a:endParaRPr>
              <a:latin typeface="Book Antiqua"/>
              <a:ea typeface="Book Antiqua"/>
              <a:cs typeface="Book Antiqua"/>
              <a:sym typeface="Book Antiqua"/>
            </a:endParaRPr>
          </a:p>
          <a:p>
            <a:pPr marL="457200" lvl="0" indent="-358140" algn="l" rtl="0">
              <a:lnSpc>
                <a:spcPct val="100000"/>
              </a:lnSpc>
              <a:spcBef>
                <a:spcPts val="0"/>
              </a:spcBef>
              <a:spcAft>
                <a:spcPts val="0"/>
              </a:spcAft>
              <a:buSzPct val="100000"/>
              <a:buFont typeface="Book Antiqua"/>
              <a:buChar char="●"/>
            </a:pPr>
            <a:r>
              <a:rPr lang="en-US">
                <a:latin typeface="Book Antiqua"/>
                <a:ea typeface="Book Antiqua"/>
                <a:cs typeface="Book Antiqua"/>
                <a:sym typeface="Book Antiqua"/>
              </a:rPr>
              <a:t>malfunzionamento dei dispositivi di rete</a:t>
            </a:r>
            <a:endParaRPr>
              <a:latin typeface="Book Antiqua"/>
              <a:ea typeface="Book Antiqua"/>
              <a:cs typeface="Book Antiqua"/>
              <a:sym typeface="Book Antiqua"/>
            </a:endParaRPr>
          </a:p>
          <a:p>
            <a:pPr marL="457200" lvl="0" indent="-358140" algn="l" rtl="0">
              <a:lnSpc>
                <a:spcPct val="100000"/>
              </a:lnSpc>
              <a:spcBef>
                <a:spcPts val="0"/>
              </a:spcBef>
              <a:spcAft>
                <a:spcPts val="0"/>
              </a:spcAft>
              <a:buSzPct val="100000"/>
              <a:buFont typeface="Book Antiqua"/>
              <a:buChar char="●"/>
            </a:pPr>
            <a:r>
              <a:rPr lang="en-US">
                <a:latin typeface="Book Antiqua"/>
                <a:ea typeface="Book Antiqua"/>
                <a:cs typeface="Book Antiqua"/>
                <a:sym typeface="Book Antiqua"/>
              </a:rPr>
              <a:t>compromessi fatti durante l'impostazione dei parametri di rete</a:t>
            </a:r>
            <a:endParaRPr>
              <a:latin typeface="Book Antiqua"/>
              <a:ea typeface="Book Antiqua"/>
              <a:cs typeface="Book Antiqua"/>
              <a:sym typeface="Book Antiqua"/>
            </a:endParaRPr>
          </a:p>
          <a:p>
            <a:pPr marL="0" lvl="0" indent="0" algn="l" rtl="0">
              <a:lnSpc>
                <a:spcPct val="100000"/>
              </a:lnSpc>
              <a:spcBef>
                <a:spcPts val="1600"/>
              </a:spcBef>
              <a:spcAft>
                <a:spcPts val="0"/>
              </a:spcAft>
              <a:buNone/>
            </a:pPr>
            <a:r>
              <a:rPr lang="en-US">
                <a:latin typeface="Book Antiqua"/>
                <a:ea typeface="Book Antiqua"/>
                <a:cs typeface="Book Antiqua"/>
                <a:sym typeface="Book Antiqua"/>
              </a:rPr>
              <a:t>I sistemi di rilevamento delle intrusioni (IDS), le soluzioni di gestione delle informazioni e degli eventi di sicurezza (SIEM) e le piattaforme di analisi comportamentale sono comunemente utilizzati per monitorare il traffico di rete, analizzare i registri di sistema e identificare le attività anomale che possono rappresentare un rischio per la sicurezza.</a:t>
            </a:r>
            <a:endParaRPr>
              <a:latin typeface="Book Antiqua"/>
              <a:ea typeface="Book Antiqua"/>
              <a:cs typeface="Book Antiqua"/>
              <a:sym typeface="Book Antiqua"/>
            </a:endParaRPr>
          </a:p>
          <a:p>
            <a:pPr marL="0" lvl="0" indent="0" algn="l" rtl="0">
              <a:spcBef>
                <a:spcPts val="1600"/>
              </a:spcBef>
              <a:spcAft>
                <a:spcPts val="0"/>
              </a:spcAft>
              <a:buNone/>
            </a:pPr>
            <a:r>
              <a:rPr lang="en-US">
                <a:latin typeface="Book Antiqua"/>
                <a:ea typeface="Book Antiqua"/>
                <a:cs typeface="Book Antiqua"/>
                <a:sym typeface="Book Antiqua"/>
              </a:rPr>
              <a:t>Le anomalie di rete sono classificate a grandi linee in due tipi:</a:t>
            </a:r>
            <a:endParaRPr>
              <a:latin typeface="Book Antiqua"/>
              <a:ea typeface="Book Antiqua"/>
              <a:cs typeface="Book Antiqua"/>
              <a:sym typeface="Book Antiqua"/>
            </a:endParaRPr>
          </a:p>
          <a:p>
            <a:pPr marL="457200" lvl="0" indent="-358140" algn="l" rtl="0">
              <a:spcBef>
                <a:spcPts val="0"/>
              </a:spcBef>
              <a:spcAft>
                <a:spcPts val="0"/>
              </a:spcAft>
              <a:buSzPct val="100000"/>
              <a:buFont typeface="Book Antiqua"/>
              <a:buChar char="●"/>
            </a:pPr>
            <a:r>
              <a:rPr lang="en-US">
                <a:latin typeface="Book Antiqua"/>
                <a:ea typeface="Book Antiqua"/>
                <a:cs typeface="Book Antiqua"/>
                <a:sym typeface="Book Antiqua"/>
              </a:rPr>
              <a:t>anomalie legate alle prestazioni</a:t>
            </a:r>
            <a:endParaRPr>
              <a:latin typeface="Book Antiqua"/>
              <a:ea typeface="Book Antiqua"/>
              <a:cs typeface="Book Antiqua"/>
              <a:sym typeface="Book Antiqua"/>
            </a:endParaRPr>
          </a:p>
          <a:p>
            <a:pPr marL="457200" lvl="0" indent="-358140" algn="l" rtl="0">
              <a:spcBef>
                <a:spcPts val="0"/>
              </a:spcBef>
              <a:spcAft>
                <a:spcPts val="0"/>
              </a:spcAft>
              <a:buSzPct val="100000"/>
              <a:buFont typeface="Book Antiqua"/>
              <a:buChar char="●"/>
            </a:pPr>
            <a:r>
              <a:rPr lang="en-US">
                <a:latin typeface="Book Antiqua"/>
                <a:ea typeface="Book Antiqua"/>
                <a:cs typeface="Book Antiqua"/>
                <a:sym typeface="Book Antiqua"/>
              </a:rPr>
              <a:t>anomalie legate alla sicurezza</a:t>
            </a:r>
            <a:endParaRPr>
              <a:latin typeface="Book Antiqua"/>
              <a:ea typeface="Book Antiqua"/>
              <a:cs typeface="Book Antiqua"/>
              <a:sym typeface="Book Antiqua"/>
            </a:endParaRPr>
          </a:p>
        </p:txBody>
      </p:sp>
      <p:sp>
        <p:nvSpPr>
          <p:cNvPr id="162" name="Google Shape;162;g2c97e732a5c_0_0"/>
          <p:cNvSpPr txBox="1"/>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oreProperties xmlns:dc="http://purl.org/dc/elements/1.1/" xmlns:dcterms="http://purl.org/dc/terms/" xmlns:xsi="http://www.w3.org/2001/XMLSchema-instance" xmlns="http://schemas.openxmlformats.org/package/2006/metadata/core-properties">
  <dcterms:created xsi:type="dcterms:W3CDTF">2023-07-18T15:28:54.0000000Z</dcterms:created>
  <keywords>, docId:84991510F16DD1BD515BD955267D30E9</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