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Book Antiqua" panose="02040602050305030304" pitchFamily="18"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3" roundtripDataSignature="AMtx7mjQQML9YkGc/vtFW33r0A32apF3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3A3264-4C94-493E-A145-FC1D9D019B6E}">
  <a:tblStyle styleId="{F43A3264-4C94-493E-A145-FC1D9D019B6E}"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204" autoAdjust="0"/>
  </p:normalViewPr>
  <p:slideViewPr>
    <p:cSldViewPr snapToGrid="0">
      <p:cViewPr varScale="1">
        <p:scale>
          <a:sx n="95" d="100"/>
          <a:sy n="95" d="100"/>
        </p:scale>
        <p:origin x="1194"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75085e66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75085e66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2c75085e66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1"/>
          <p:cNvSpPr>
            <a:spLocks noGrp="1"/>
          </p:cNvSpPr>
          <p:nvPr>
            <p:ph type="pic" idx="2"/>
          </p:nvPr>
        </p:nvSpPr>
        <p:spPr>
          <a:xfrm>
            <a:off x="0" y="-2235"/>
            <a:ext cx="5840730" cy="6862275"/>
          </a:xfrm>
          <a:prstGeom prst="rect">
            <a:avLst/>
          </a:prstGeom>
          <a:solidFill>
            <a:schemeClr val="lt2"/>
          </a:solidFill>
          <a:ln>
            <a:noFill/>
          </a:ln>
        </p:spPr>
      </p:sp>
      <p:sp>
        <p:nvSpPr>
          <p:cNvPr id="19" name="Google Shape;19;p3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1"/>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22"/>
        <p:cNvGrpSpPr/>
        <p:nvPr/>
      </p:nvGrpSpPr>
      <p:grpSpPr>
        <a:xfrm>
          <a:off x="0" y="0"/>
          <a:ext cx="0" cy="0"/>
          <a:chOff x="0" y="0"/>
          <a:chExt cx="0" cy="0"/>
        </a:xfrm>
      </p:grpSpPr>
      <p:sp>
        <p:nvSpPr>
          <p:cNvPr id="123" name="Google Shape;123;p40"/>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0"/>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5" name="Google Shape;125;p40"/>
          <p:cNvSpPr>
            <a:spLocks noGrp="1"/>
          </p:cNvSpPr>
          <p:nvPr>
            <p:ph type="pic" idx="2"/>
          </p:nvPr>
        </p:nvSpPr>
        <p:spPr>
          <a:xfrm flipH="1">
            <a:off x="7163691" y="0"/>
            <a:ext cx="5024825" cy="6858000"/>
          </a:xfrm>
          <a:prstGeom prst="rect">
            <a:avLst/>
          </a:prstGeom>
          <a:solidFill>
            <a:schemeClr val="lt2"/>
          </a:solidFill>
          <a:ln>
            <a:noFill/>
          </a:ln>
        </p:spPr>
      </p:sp>
      <p:sp>
        <p:nvSpPr>
          <p:cNvPr id="126" name="Google Shape;126;p4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Agenda - Topic 3">
  <p:cSld name="Agenda - Topic 3">
    <p:spTree>
      <p:nvGrpSpPr>
        <p:cNvPr id="1" name="Shape 128"/>
        <p:cNvGrpSpPr/>
        <p:nvPr/>
      </p:nvGrpSpPr>
      <p:grpSpPr>
        <a:xfrm>
          <a:off x="0" y="0"/>
          <a:ext cx="0" cy="0"/>
          <a:chOff x="0" y="0"/>
          <a:chExt cx="0" cy="0"/>
        </a:xfrm>
      </p:grpSpPr>
      <p:sp>
        <p:nvSpPr>
          <p:cNvPr id="129" name="Google Shape;129;p41"/>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0" name="Google Shape;130;p41"/>
          <p:cNvSpPr>
            <a:spLocks noGrp="1"/>
          </p:cNvSpPr>
          <p:nvPr>
            <p:ph type="pic" idx="2"/>
          </p:nvPr>
        </p:nvSpPr>
        <p:spPr>
          <a:xfrm flipH="1">
            <a:off x="7163691" y="0"/>
            <a:ext cx="5024825" cy="6858000"/>
          </a:xfrm>
          <a:prstGeom prst="rect">
            <a:avLst/>
          </a:prstGeom>
          <a:solidFill>
            <a:schemeClr val="lt2"/>
          </a:solidFill>
          <a:ln>
            <a:noFill/>
          </a:ln>
        </p:spPr>
      </p:sp>
      <p:sp>
        <p:nvSpPr>
          <p:cNvPr id="131" name="Google Shape;131;p4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1"/>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3" name="Google Shape;133;p41"/>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4" name="Google Shape;134;p41"/>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5" name="Google Shape;135;p41"/>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6" name="Google Shape;136;p41"/>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7" name="Google Shape;137;p41"/>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8" name="Google Shape;138;p41"/>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9" name="Google Shape;139;p41"/>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40" name="Google Shape;140;p41"/>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41" name="Google Shape;141;p41"/>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42" name="Google Shape;142;p41"/>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43" name="Google Shape;143;p41"/>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2"/>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2"/>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2"/>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3"/>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4"/>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5"/>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2"/>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4"/>
          <p:cNvSpPr>
            <a:spLocks noGrp="1"/>
          </p:cNvSpPr>
          <p:nvPr>
            <p:ph type="pic" idx="2"/>
          </p:nvPr>
        </p:nvSpPr>
        <p:spPr>
          <a:xfrm>
            <a:off x="2239419" y="2833688"/>
            <a:ext cx="1005840" cy="914400"/>
          </a:xfrm>
          <a:prstGeom prst="rect">
            <a:avLst/>
          </a:prstGeom>
          <a:noFill/>
          <a:ln>
            <a:noFill/>
          </a:ln>
        </p:spPr>
      </p:sp>
      <p:sp>
        <p:nvSpPr>
          <p:cNvPr id="62" name="Google Shape;62;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4"/>
          <p:cNvSpPr>
            <a:spLocks noGrp="1"/>
          </p:cNvSpPr>
          <p:nvPr>
            <p:ph type="pic" idx="5"/>
          </p:nvPr>
        </p:nvSpPr>
        <p:spPr>
          <a:xfrm>
            <a:off x="5572159" y="2954840"/>
            <a:ext cx="1005840" cy="914400"/>
          </a:xfrm>
          <a:prstGeom prst="rect">
            <a:avLst/>
          </a:prstGeom>
          <a:noFill/>
          <a:ln>
            <a:noFill/>
          </a:ln>
        </p:spPr>
      </p:sp>
      <p:sp>
        <p:nvSpPr>
          <p:cNvPr id="65" name="Google Shape;65;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a:spLocks noGrp="1"/>
          </p:cNvSpPr>
          <p:nvPr>
            <p:ph type="pic" idx="8"/>
          </p:nvPr>
        </p:nvSpPr>
        <p:spPr>
          <a:xfrm>
            <a:off x="8916470" y="2833688"/>
            <a:ext cx="1005840" cy="914400"/>
          </a:xfrm>
          <a:prstGeom prst="rect">
            <a:avLst/>
          </a:prstGeom>
          <a:noFill/>
          <a:ln>
            <a:noFill/>
          </a:ln>
        </p:spPr>
      </p:sp>
      <p:sp>
        <p:nvSpPr>
          <p:cNvPr id="68" name="Google Shape;68;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5"/>
          <p:cNvSpPr>
            <a:spLocks noGrp="1"/>
          </p:cNvSpPr>
          <p:nvPr>
            <p:ph type="pic" idx="2"/>
          </p:nvPr>
        </p:nvSpPr>
        <p:spPr>
          <a:xfrm>
            <a:off x="0" y="-2235"/>
            <a:ext cx="5840730" cy="6862275"/>
          </a:xfrm>
          <a:prstGeom prst="rect">
            <a:avLst/>
          </a:prstGeom>
          <a:solidFill>
            <a:schemeClr val="lt2"/>
          </a:solidFill>
          <a:ln>
            <a:noFill/>
          </a:ln>
        </p:spPr>
      </p:sp>
      <p:sp>
        <p:nvSpPr>
          <p:cNvPr id="75" name="Google Shape;75;p3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6"/>
          <p:cNvSpPr>
            <a:spLocks noGrp="1"/>
          </p:cNvSpPr>
          <p:nvPr>
            <p:ph type="pic" idx="2"/>
          </p:nvPr>
        </p:nvSpPr>
        <p:spPr>
          <a:xfrm>
            <a:off x="0" y="-2235"/>
            <a:ext cx="5840730" cy="6862275"/>
          </a:xfrm>
          <a:prstGeom prst="rect">
            <a:avLst/>
          </a:prstGeom>
          <a:solidFill>
            <a:schemeClr val="lt2"/>
          </a:solidFill>
          <a:ln>
            <a:noFill/>
          </a:ln>
        </p:spPr>
      </p:sp>
      <p:sp>
        <p:nvSpPr>
          <p:cNvPr id="81" name="Google Shape;81;p36"/>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6"/>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6"/>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6"/>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7"/>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7"/>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13"/>
        <p:cNvGrpSpPr/>
        <p:nvPr/>
      </p:nvGrpSpPr>
      <p:grpSpPr>
        <a:xfrm>
          <a:off x="0" y="0"/>
          <a:ext cx="0" cy="0"/>
          <a:chOff x="0" y="0"/>
          <a:chExt cx="0" cy="0"/>
        </a:xfrm>
      </p:grpSpPr>
      <p:sp>
        <p:nvSpPr>
          <p:cNvPr id="114" name="Google Shape;114;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 name="Google Shape;115;p39"/>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9"/>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7" name="Google Shape;117;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8" name="Google Shape;118;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9"/>
          <p:cNvSpPr>
            <a:spLocks noGrp="1"/>
          </p:cNvSpPr>
          <p:nvPr>
            <p:ph type="pic" idx="2"/>
          </p:nvPr>
        </p:nvSpPr>
        <p:spPr>
          <a:xfrm flipH="1">
            <a:off x="7163691" y="0"/>
            <a:ext cx="5024825" cy="6858000"/>
          </a:xfrm>
          <a:prstGeom prst="rect">
            <a:avLst/>
          </a:prstGeom>
          <a:solidFill>
            <a:schemeClr val="lt2"/>
          </a:solidFill>
          <a:ln>
            <a:noFill/>
          </a:ln>
        </p:spPr>
      </p:sp>
      <p:sp>
        <p:nvSpPr>
          <p:cNvPr id="120" name="Google Shape;120;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6448650" y="723450"/>
            <a:ext cx="5276400" cy="2579100"/>
          </a:xfrm>
          <a:prstGeom prst="rect">
            <a:avLst/>
          </a:prstGeom>
          <a:noFill/>
          <a:ln>
            <a:noFill/>
          </a:ln>
        </p:spPr>
        <p:txBody>
          <a:bodyPr spcFirstLastPara="1" wrap="square" lIns="91425" tIns="45700" rIns="91425" bIns="45700" anchor="b" anchorCtr="0">
            <a:noAutofit/>
          </a:bodyPr>
          <a:lstStyle/>
          <a:p>
            <a:pPr marL="139700" marR="139700" lvl="0" indent="0" algn="l" rtl="0">
              <a:lnSpc>
                <a:spcPct val="120000"/>
              </a:lnSpc>
              <a:spcBef>
                <a:spcPts val="0"/>
              </a:spcBef>
              <a:spcAft>
                <a:spcPts val="0"/>
              </a:spcAft>
              <a:buClr>
                <a:schemeClr val="dk1"/>
              </a:buClr>
              <a:buSzPts val="1100"/>
              <a:buFont typeface="Arial"/>
              <a:buNone/>
            </a:pPr>
            <a:r>
              <a:rPr lang="el" sz="4500" b="1">
                <a:solidFill>
                  <a:srgbClr val="1D2125"/>
                </a:solidFill>
              </a:rPr>
              <a:t>Πρακτικές γνώσεις στην ανίχνευση ανωμαλιών</a:t>
            </a:r>
            <a:endParaRPr sz="4500"/>
          </a:p>
        </p:txBody>
      </p:sp>
      <p:sp>
        <p:nvSpPr>
          <p:cNvPr id="209" name="Google Shape;209;p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l"/>
              <a:t>ΠΑΡΟΥΣΊΑΣΗ ΑΠΌ: </a:t>
            </a:r>
            <a:endParaRPr/>
          </a:p>
          <a:p>
            <a:pPr marL="0" lvl="0" indent="0" algn="l" rtl="0">
              <a:lnSpc>
                <a:spcPct val="100000"/>
              </a:lnSpc>
              <a:spcBef>
                <a:spcPts val="0"/>
              </a:spcBef>
              <a:spcAft>
                <a:spcPts val="0"/>
              </a:spcAft>
              <a:buSzPts val="1600"/>
              <a:buNone/>
            </a:pPr>
            <a:r>
              <a:rPr lang="el"/>
              <a:t>Danijela Boberic Kraticev (UNSPMF)</a:t>
            </a:r>
            <a:endParaRPr/>
          </a:p>
          <a:p>
            <a:pPr marL="0" lvl="0" indent="0" algn="l" rtl="0">
              <a:lnSpc>
                <a:spcPct val="100000"/>
              </a:lnSpc>
              <a:spcBef>
                <a:spcPts val="0"/>
              </a:spcBef>
              <a:spcAft>
                <a:spcPts val="0"/>
              </a:spcAft>
              <a:buSzPts val="1600"/>
              <a:buNone/>
            </a:pPr>
            <a:endParaRPr/>
          </a:p>
        </p:txBody>
      </p:sp>
      <p:sp>
        <p:nvSpPr>
          <p:cNvPr id="210" name="Google Shape;210;p1"/>
          <p:cNvSpPr txBox="1">
            <a:spLocks noGrp="1"/>
          </p:cNvSpPr>
          <p:nvPr>
            <p:ph type="body" idx="3"/>
          </p:nvPr>
        </p:nvSpPr>
        <p:spPr>
          <a:xfrm>
            <a:off x="7128150" y="3586175"/>
            <a:ext cx="4803600" cy="100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6000"/>
              <a:buFont typeface="Arial"/>
              <a:buNone/>
            </a:pPr>
            <a:r>
              <a:rPr lang="el" sz="4000"/>
              <a:t>CSP007_S_H</a:t>
            </a:r>
            <a:endParaRPr sz="4000"/>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Ασπρόμαυρο εξώφυλλο με μπλε τετράγωνα&#10;&#10;Περιγραφή που δημιουργείται αυτόματα"/>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155812" y="6257750"/>
            <a:ext cx="3036198" cy="5616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ΓΙΑΤΊ</a:t>
            </a:r>
            <a:endParaRPr/>
          </a:p>
        </p:txBody>
      </p:sp>
      <p:sp>
        <p:nvSpPr>
          <p:cNvPr id="327" name="Google Shape;327;p9"/>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Μαθησιακά Αποτελέσματα</a:t>
            </a:r>
            <a:endParaRPr/>
          </a:p>
        </p:txBody>
      </p:sp>
      <p:sp>
        <p:nvSpPr>
          <p:cNvPr id="328" name="Google Shape;328;p9"/>
          <p:cNvSpPr txBox="1">
            <a:spLocks noGrp="1"/>
          </p:cNvSpPr>
          <p:nvPr>
            <p:ph type="body" idx="3"/>
          </p:nvPr>
        </p:nvSpPr>
        <p:spPr>
          <a:xfrm>
            <a:off x="6252466" y="1663133"/>
            <a:ext cx="5577300" cy="45609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l" sz="1200" dirty="0"/>
              <a:t>Αποκτήστε μια βαθιά κατανόηση των μοναδικών προκλήσεων και προβληματισμών για τη διασφάλιση της ασφάλειας στον κυβερνοχώρο στον τομέα της υγείας</a:t>
            </a:r>
            <a:endParaRPr dirty="0"/>
          </a:p>
          <a:p>
            <a:pPr marL="274320" lvl="0" indent="-261620" algn="l" rtl="0">
              <a:lnSpc>
                <a:spcPct val="100000"/>
              </a:lnSpc>
              <a:spcBef>
                <a:spcPts val="1200"/>
              </a:spcBef>
              <a:spcAft>
                <a:spcPts val="0"/>
              </a:spcAft>
              <a:buSzPts val="1000"/>
              <a:buChar char="o"/>
            </a:pPr>
            <a:r>
              <a:rPr lang="el" sz="1200" dirty="0"/>
              <a:t>Μάθετε διάφορες τεχνικές ανίχνευσης ανωμαλιών, τόσο παραδοσιακές όσο και σύγχρονες, και εφαρμόστε τις αποτελεσματικά για τον εντοπισμό και τον μετριασμό των απειλών στον κυβερνοχώρο σε χώρους υγειονομικής περίθαλψης.</a:t>
            </a:r>
            <a:endParaRPr sz="1200" dirty="0"/>
          </a:p>
          <a:p>
            <a:pPr marL="274320" lvl="0" indent="-274320" algn="l" rtl="0">
              <a:lnSpc>
                <a:spcPct val="100000"/>
              </a:lnSpc>
              <a:spcBef>
                <a:spcPts val="1200"/>
              </a:spcBef>
              <a:spcAft>
                <a:spcPts val="0"/>
              </a:spcAft>
              <a:buSzPts val="1200"/>
              <a:buChar char="o"/>
            </a:pPr>
            <a:r>
              <a:rPr lang="el" sz="1200" dirty="0"/>
              <a:t>Αποκτήστε δεξιότητες στην προεπεξεργασία δεδομένων υγείας, στο χειρισμό τιμών που λείπουν και στα χαρακτηριστικά μηχανικής για τη δημιουργία κατάλληλων εισροών για μοντέλα ανίχνευσης ανωμαλιών.</a:t>
            </a:r>
            <a:endParaRPr sz="1200" dirty="0"/>
          </a:p>
          <a:p>
            <a:pPr marL="274320" lvl="0" indent="-274320" algn="l" rtl="0">
              <a:lnSpc>
                <a:spcPct val="100000"/>
              </a:lnSpc>
              <a:spcBef>
                <a:spcPts val="1200"/>
              </a:spcBef>
              <a:spcAft>
                <a:spcPts val="0"/>
              </a:spcAft>
              <a:buSzPts val="1200"/>
              <a:buChar char="o"/>
            </a:pPr>
            <a:r>
              <a:rPr lang="el" sz="1200" dirty="0"/>
              <a:t>Επιδεικνύουν επάρκεια στην εφαρμογή αλγορίθμων μηχανικής μάθησης για την ανίχνευση ανωμαλιών στην υγειονομική περίθαλψη, επιλέγοντας κατάλληλα μοντέλα και ρυθμίζοντας παραμέτρους με βάση συγκεκριμένες απαιτήσεις.</a:t>
            </a:r>
            <a:endParaRPr sz="1200" dirty="0"/>
          </a:p>
          <a:p>
            <a:pPr marL="274320" lvl="0" indent="-274320" algn="l" rtl="0">
              <a:lnSpc>
                <a:spcPct val="100000"/>
              </a:lnSpc>
              <a:spcBef>
                <a:spcPts val="1200"/>
              </a:spcBef>
              <a:spcAft>
                <a:spcPts val="0"/>
              </a:spcAft>
              <a:buSzPts val="1200"/>
              <a:buChar char="o"/>
            </a:pPr>
            <a:r>
              <a:rPr lang="el" sz="1200" dirty="0"/>
              <a:t>Αποκτήστε πρακτική εμπειρία στην εφαρμογή λύσεων ανίχνευσης ανωμαλιών χρησιμοποιώντας γλώσσες προγραμματισμού όπως η Python και σχετικά εργαλεία</a:t>
            </a:r>
            <a:endParaRPr sz="1200" dirty="0"/>
          </a:p>
          <a:p>
            <a:pPr marL="274320" lvl="0" indent="-274320" algn="l" rtl="0">
              <a:lnSpc>
                <a:spcPct val="100000"/>
              </a:lnSpc>
              <a:spcBef>
                <a:spcPts val="1200"/>
              </a:spcBef>
              <a:spcAft>
                <a:spcPts val="0"/>
              </a:spcAft>
              <a:buSzPts val="1200"/>
              <a:buChar char="o"/>
            </a:pPr>
            <a:r>
              <a:rPr lang="el" sz="1200" dirty="0"/>
              <a:t>Μάθετε πώς μπορείτε να αξιολογήσετε την απόδοση των μοντέλων ανίχνευσης ανωμαλιών χρησιμοποιώντας κατάλληλες μετρήσεις</a:t>
            </a:r>
            <a:endParaRPr sz="1200" dirty="0"/>
          </a:p>
          <a:p>
            <a:pPr marL="274320" lvl="0" indent="-274320" algn="l" rtl="0">
              <a:lnSpc>
                <a:spcPct val="100000"/>
              </a:lnSpc>
              <a:spcBef>
                <a:spcPts val="1200"/>
              </a:spcBef>
              <a:spcAft>
                <a:spcPts val="0"/>
              </a:spcAft>
              <a:buSzPts val="1200"/>
              <a:buChar char="o"/>
            </a:pPr>
            <a:r>
              <a:rPr lang="el" sz="1200" dirty="0"/>
              <a:t>Καλλιεργούν δεξιότητες κριτικής σκέψης για τον εντοπισμό, την ανάλυση και την επίλυση προκλήσεων στον κυβερνοχώρο στον τομέα της υγείας</a:t>
            </a:r>
            <a:endParaRPr sz="1200" dirty="0"/>
          </a:p>
        </p:txBody>
      </p:sp>
      <p:cxnSp>
        <p:nvCxnSpPr>
          <p:cNvPr id="329" name="Google Shape;329;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30" name="Google Shape;330;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31" name="Google Shape;331;p9" descr="Ένα άτομο που δείχνει χαρτιά&#10;&#10;Περιγραφή που δημιουργείται αυτόματα"/>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sp>
        <p:nvSpPr>
          <p:cNvPr id="332" name="Google Shape;332;p9"/>
          <p:cNvSpPr txBox="1">
            <a:spLocks noGrp="1"/>
          </p:cNvSpPr>
          <p:nvPr>
            <p:ph type="ftr" idx="4294967295"/>
          </p:nvPr>
        </p:nvSpPr>
        <p:spPr>
          <a:xfrm>
            <a:off x="199591" y="64431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1"/>
          <p:cNvSpPr txBox="1">
            <a:spLocks noGrp="1"/>
          </p:cNvSpPr>
          <p:nvPr>
            <p:ph type="ctrTitle"/>
          </p:nvPr>
        </p:nvSpPr>
        <p:spPr>
          <a:xfrm>
            <a:off x="6599787" y="94716"/>
            <a:ext cx="4786877" cy="9832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3600"/>
              <a:buFont typeface="Book Antiqua"/>
              <a:buNone/>
            </a:pPr>
            <a:r>
              <a:rPr lang="el" dirty="0"/>
              <a:t>Περίγραμμα Εκπαίδευσης</a:t>
            </a:r>
            <a:endParaRPr dirty="0"/>
          </a:p>
        </p:txBody>
      </p:sp>
      <p:sp>
        <p:nvSpPr>
          <p:cNvPr id="338" name="Google Shape;338;p11"/>
          <p:cNvSpPr txBox="1">
            <a:spLocks noGrp="1"/>
          </p:cNvSpPr>
          <p:nvPr>
            <p:ph type="subTitle" idx="1"/>
          </p:nvPr>
        </p:nvSpPr>
        <p:spPr>
          <a:xfrm>
            <a:off x="6599775" y="100161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Ημέρα-1</a:t>
            </a:r>
            <a:endParaRPr dirty="0"/>
          </a:p>
        </p:txBody>
      </p:sp>
      <p:sp>
        <p:nvSpPr>
          <p:cNvPr id="339" name="Google Shape;339;p11"/>
          <p:cNvSpPr txBox="1">
            <a:spLocks noGrp="1"/>
          </p:cNvSpPr>
          <p:nvPr>
            <p:ph type="body" idx="3"/>
          </p:nvPr>
        </p:nvSpPr>
        <p:spPr>
          <a:xfrm>
            <a:off x="6599812" y="1649666"/>
            <a:ext cx="47967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l" sz="1600" dirty="0"/>
              <a:t>Θέμα-1: Εισαγωγή στην ανίχνευση ανωμαλιών </a:t>
            </a:r>
            <a:endParaRPr sz="1600" dirty="0"/>
          </a:p>
        </p:txBody>
      </p:sp>
      <p:sp>
        <p:nvSpPr>
          <p:cNvPr id="340" name="Google Shape;340;p11"/>
          <p:cNvSpPr txBox="1">
            <a:spLocks noGrp="1"/>
          </p:cNvSpPr>
          <p:nvPr>
            <p:ph type="body" idx="4"/>
          </p:nvPr>
        </p:nvSpPr>
        <p:spPr>
          <a:xfrm>
            <a:off x="6599775" y="2041396"/>
            <a:ext cx="5592300" cy="817200"/>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r>
              <a:rPr lang="el" dirty="0"/>
              <a:t>Εξηγήστε τους πρωταρχικούς στόχους της ανίχνευσης ανωμαλιών</a:t>
            </a:r>
            <a:endParaRPr dirty="0"/>
          </a:p>
          <a:p>
            <a:pPr marL="0" lvl="0" indent="0" algn="l" rtl="0">
              <a:lnSpc>
                <a:spcPct val="100000"/>
              </a:lnSpc>
              <a:spcBef>
                <a:spcPts val="600"/>
              </a:spcBef>
              <a:spcAft>
                <a:spcPts val="0"/>
              </a:spcAft>
              <a:buSzPts val="1400"/>
              <a:buNone/>
            </a:pPr>
            <a:r>
              <a:rPr lang="el" dirty="0"/>
              <a:t>Ορισμός τύπων ανωμαλιών</a:t>
            </a:r>
            <a:endParaRPr dirty="0"/>
          </a:p>
          <a:p>
            <a:pPr marL="0" lvl="0" indent="0" algn="l" rtl="0">
              <a:lnSpc>
                <a:spcPct val="100000"/>
              </a:lnSpc>
              <a:spcBef>
                <a:spcPts val="600"/>
              </a:spcBef>
              <a:spcAft>
                <a:spcPts val="0"/>
              </a:spcAft>
              <a:buSzPts val="1400"/>
              <a:buNone/>
            </a:pPr>
            <a:r>
              <a:rPr lang="el" dirty="0"/>
              <a:t>επισκόπηση των διαφόρων τεχνικών που χρησιμοποιούνται στην ανίχνευση ανωμαλιών</a:t>
            </a:r>
            <a:endParaRPr dirty="0"/>
          </a:p>
        </p:txBody>
      </p:sp>
      <p:sp>
        <p:nvSpPr>
          <p:cNvPr id="341" name="Google Shape;341;p11"/>
          <p:cNvSpPr txBox="1">
            <a:spLocks noGrp="1"/>
          </p:cNvSpPr>
          <p:nvPr>
            <p:ph type="body" idx="5"/>
          </p:nvPr>
        </p:nvSpPr>
        <p:spPr>
          <a:xfrm>
            <a:off x="6599787" y="3297798"/>
            <a:ext cx="51888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l" sz="1600" dirty="0"/>
              <a:t>Θέμα-2: Αλγόριθμοι μηχανικής μάθησης</a:t>
            </a:r>
            <a:endParaRPr dirty="0"/>
          </a:p>
        </p:txBody>
      </p:sp>
      <p:sp>
        <p:nvSpPr>
          <p:cNvPr id="342" name="Google Shape;342;p11"/>
          <p:cNvSpPr txBox="1">
            <a:spLocks noGrp="1"/>
          </p:cNvSpPr>
          <p:nvPr>
            <p:ph type="body" idx="6"/>
          </p:nvPr>
        </p:nvSpPr>
        <p:spPr>
          <a:xfrm>
            <a:off x="6599775" y="3612835"/>
            <a:ext cx="5502600" cy="983100"/>
          </a:xfrm>
          <a:prstGeom prst="rect">
            <a:avLst/>
          </a:prstGeom>
          <a:noFill/>
          <a:ln>
            <a:noFill/>
          </a:ln>
        </p:spPr>
        <p:txBody>
          <a:bodyPr spcFirstLastPara="1" wrap="square" lIns="91425" tIns="45700" rIns="0" bIns="45700" anchor="t" anchorCtr="0">
            <a:noAutofit/>
          </a:bodyPr>
          <a:lstStyle/>
          <a:p>
            <a:pPr marL="0" marR="0" lvl="0" indent="0" algn="l" rtl="0">
              <a:lnSpc>
                <a:spcPct val="100000"/>
              </a:lnSpc>
              <a:spcBef>
                <a:spcPts val="600"/>
              </a:spcBef>
              <a:spcAft>
                <a:spcPts val="0"/>
              </a:spcAft>
              <a:buSzPts val="1400"/>
              <a:buNone/>
            </a:pPr>
            <a:r>
              <a:rPr lang="el" dirty="0"/>
              <a:t>Κάλυψη τεχνικών ανίχνευσης ανωμαλιών χωρίς επίβλεψη</a:t>
            </a:r>
            <a:endParaRPr dirty="0"/>
          </a:p>
          <a:p>
            <a:pPr marL="0" marR="0" lvl="0" indent="0" algn="l" rtl="0">
              <a:lnSpc>
                <a:spcPct val="100000"/>
              </a:lnSpc>
              <a:spcBef>
                <a:spcPts val="600"/>
              </a:spcBef>
              <a:spcAft>
                <a:spcPts val="0"/>
              </a:spcAft>
              <a:buSzPts val="1400"/>
              <a:buNone/>
            </a:pPr>
            <a:r>
              <a:rPr lang="el" dirty="0"/>
              <a:t>Κάλυψη τεχνικών εποπτευόμενης ανίχνευσης ανωμαλιών</a:t>
            </a:r>
            <a:endParaRPr dirty="0"/>
          </a:p>
          <a:p>
            <a:pPr marL="0" marR="0" lvl="0" indent="0" algn="l" rtl="0">
              <a:lnSpc>
                <a:spcPct val="100000"/>
              </a:lnSpc>
              <a:spcBef>
                <a:spcPts val="600"/>
              </a:spcBef>
              <a:spcAft>
                <a:spcPts val="0"/>
              </a:spcAft>
              <a:buClr>
                <a:srgbClr val="000000"/>
              </a:buClr>
              <a:buSzPts val="1400"/>
              <a:buFont typeface="Arial"/>
              <a:buNone/>
            </a:pPr>
            <a:r>
              <a:rPr lang="el" dirty="0"/>
              <a:t>Ανάλυση χρονοσειρών κάλυψης</a:t>
            </a:r>
            <a:endParaRPr dirty="0"/>
          </a:p>
        </p:txBody>
      </p:sp>
      <p:grpSp>
        <p:nvGrpSpPr>
          <p:cNvPr id="343" name="Google Shape;343;p11"/>
          <p:cNvGrpSpPr/>
          <p:nvPr/>
        </p:nvGrpSpPr>
        <p:grpSpPr>
          <a:xfrm>
            <a:off x="3084061" y="0"/>
            <a:ext cx="2959129" cy="6871447"/>
            <a:chOff x="3084061" y="0"/>
            <a:chExt cx="2959129" cy="6871447"/>
          </a:xfrm>
        </p:grpSpPr>
        <p:sp>
          <p:nvSpPr>
            <p:cNvPr id="344" name="Google Shape;34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45" name="Google Shape;34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46" name="Google Shape;34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sp>
        <p:nvSpPr>
          <p:cNvPr id="347" name="Google Shape;347;p11"/>
          <p:cNvSpPr txBox="1">
            <a:spLocks noGrp="1"/>
          </p:cNvSpPr>
          <p:nvPr>
            <p:ph type="subTitle" idx="1"/>
          </p:nvPr>
        </p:nvSpPr>
        <p:spPr>
          <a:xfrm>
            <a:off x="6599775" y="4524638"/>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Ημέρα-2</a:t>
            </a:r>
            <a:endParaRPr dirty="0"/>
          </a:p>
        </p:txBody>
      </p:sp>
      <p:sp>
        <p:nvSpPr>
          <p:cNvPr id="348" name="Google Shape;348;p11"/>
          <p:cNvSpPr txBox="1"/>
          <p:nvPr/>
        </p:nvSpPr>
        <p:spPr>
          <a:xfrm>
            <a:off x="6505450" y="4952794"/>
            <a:ext cx="5502600" cy="345900"/>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r>
              <a:rPr lang="el" sz="1600" dirty="0">
                <a:solidFill>
                  <a:schemeClr val="accent1"/>
                </a:solidFill>
                <a:latin typeface="Century Gothic"/>
                <a:ea typeface="Century Gothic"/>
                <a:cs typeface="Century Gothic"/>
                <a:sym typeface="Century Gothic"/>
              </a:rPr>
              <a:t>Θέμα-3: Πραγματικές εφαρμογές στην υγειονομική περίθαλψη</a:t>
            </a:r>
            <a:endParaRPr sz="1600" dirty="0">
              <a:solidFill>
                <a:schemeClr val="accent1"/>
              </a:solidFill>
              <a:latin typeface="Century Gothic"/>
              <a:ea typeface="Century Gothic"/>
              <a:cs typeface="Century Gothic"/>
              <a:sym typeface="Century Gothic"/>
            </a:endParaRPr>
          </a:p>
          <a:p>
            <a:pPr marL="457200" lvl="0" indent="-330200" algn="l" rtl="0">
              <a:spcBef>
                <a:spcPts val="0"/>
              </a:spcBef>
              <a:spcAft>
                <a:spcPts val="0"/>
              </a:spcAft>
              <a:buClr>
                <a:schemeClr val="accent1"/>
              </a:buClr>
              <a:buSzPts val="1600"/>
              <a:buFont typeface="Calibri"/>
              <a:buChar char=" "/>
            </a:pPr>
            <a:endParaRPr sz="1600" dirty="0">
              <a:solidFill>
                <a:schemeClr val="accent1"/>
              </a:solidFill>
              <a:latin typeface="Century Gothic"/>
              <a:ea typeface="Century Gothic"/>
              <a:cs typeface="Century Gothic"/>
              <a:sym typeface="Century Gothic"/>
            </a:endParaRPr>
          </a:p>
          <a:p>
            <a:pPr marL="91440" marR="0" lvl="0" indent="-101600" algn="l" rtl="0">
              <a:lnSpc>
                <a:spcPct val="100000"/>
              </a:lnSpc>
              <a:spcBef>
                <a:spcPts val="0"/>
              </a:spcBef>
              <a:spcAft>
                <a:spcPts val="0"/>
              </a:spcAft>
              <a:buClr>
                <a:schemeClr val="accent1"/>
              </a:buClr>
              <a:buSzPts val="1600"/>
              <a:buFont typeface="Century Gothic"/>
              <a:buChar char=" "/>
            </a:pPr>
            <a:endParaRPr sz="1600" dirty="0">
              <a:solidFill>
                <a:schemeClr val="accent1"/>
              </a:solidFill>
              <a:latin typeface="Century Gothic"/>
              <a:ea typeface="Century Gothic"/>
              <a:cs typeface="Century Gothic"/>
              <a:sym typeface="Century Gothic"/>
            </a:endParaRPr>
          </a:p>
        </p:txBody>
      </p:sp>
      <p:sp>
        <p:nvSpPr>
          <p:cNvPr id="349" name="Google Shape;349;p11"/>
          <p:cNvSpPr txBox="1"/>
          <p:nvPr/>
        </p:nvSpPr>
        <p:spPr>
          <a:xfrm>
            <a:off x="6505450" y="5496741"/>
            <a:ext cx="5116200" cy="70350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chemeClr val="lt1"/>
              </a:buClr>
              <a:buSzPts val="1400"/>
              <a:buFont typeface="Calibri"/>
              <a:buChar char=" "/>
            </a:pPr>
            <a:r>
              <a:rPr lang="el" dirty="0">
                <a:solidFill>
                  <a:schemeClr val="lt1"/>
                </a:solidFill>
                <a:latin typeface="Century Gothic"/>
                <a:ea typeface="Century Gothic"/>
                <a:cs typeface="Century Gothic"/>
                <a:sym typeface="Century Gothic"/>
              </a:rPr>
              <a:t>Διερεύνηση εφαρμογών τεχνητής νοημοσύνης στον τομέα της υγείας</a:t>
            </a:r>
            <a:endParaRPr dirty="0">
              <a:solidFill>
                <a:schemeClr val="lt1"/>
              </a:solidFill>
            </a:endParaRPr>
          </a:p>
          <a:p>
            <a:pPr marL="91440" marR="0" lvl="0" indent="-91440" algn="l" rtl="0">
              <a:lnSpc>
                <a:spcPct val="100000"/>
              </a:lnSpc>
              <a:spcBef>
                <a:spcPts val="0"/>
              </a:spcBef>
              <a:spcAft>
                <a:spcPts val="0"/>
              </a:spcAft>
              <a:buClr>
                <a:schemeClr val="lt1"/>
              </a:buClr>
              <a:buSzPts val="1400"/>
              <a:buFont typeface="Calibri"/>
              <a:buChar char=" "/>
            </a:pPr>
            <a:r>
              <a:rPr lang="el" dirty="0">
                <a:solidFill>
                  <a:schemeClr val="lt1"/>
                </a:solidFill>
                <a:latin typeface="Century Gothic"/>
                <a:ea typeface="Century Gothic"/>
                <a:cs typeface="Century Gothic"/>
                <a:sym typeface="Century Gothic"/>
              </a:rPr>
              <a:t>Εστίαση σε πραγματικά παραδείγματα και μελέτες περιπτώσεων</a:t>
            </a:r>
            <a:endParaRPr dirty="0">
              <a:solidFill>
                <a:schemeClr val="lt1"/>
              </a:solidFill>
              <a:latin typeface="Century Gothic"/>
              <a:ea typeface="Century Gothic"/>
              <a:cs typeface="Century Gothic"/>
              <a:sym typeface="Century Gothic"/>
            </a:endParaRPr>
          </a:p>
          <a:p>
            <a:pPr marL="457200" lvl="0" indent="0" algn="l" rtl="0">
              <a:spcBef>
                <a:spcPts val="600"/>
              </a:spcBef>
              <a:spcAft>
                <a:spcPts val="0"/>
              </a:spcAft>
              <a:buNone/>
            </a:pPr>
            <a:endParaRPr dirty="0">
              <a:solidFill>
                <a:schemeClr val="lt1"/>
              </a:solidFill>
              <a:latin typeface="Century Gothic"/>
              <a:ea typeface="Century Gothic"/>
              <a:cs typeface="Century Gothic"/>
              <a:sym typeface="Century Gothic"/>
            </a:endParaRPr>
          </a:p>
          <a:p>
            <a:pPr marL="457200" marR="0" lvl="0" indent="0" algn="l" rtl="0">
              <a:lnSpc>
                <a:spcPct val="100000"/>
              </a:lnSpc>
              <a:spcBef>
                <a:spcPts val="600"/>
              </a:spcBef>
              <a:spcAft>
                <a:spcPts val="0"/>
              </a:spcAft>
              <a:buNone/>
            </a:pPr>
            <a:endParaRPr dirty="0">
              <a:solidFill>
                <a:schemeClr val="lt1"/>
              </a:solidFill>
            </a:endParaRPr>
          </a:p>
        </p:txBody>
      </p:sp>
      <p:sp>
        <p:nvSpPr>
          <p:cNvPr id="350" name="Google Shape;350;p11"/>
          <p:cNvSpPr txBox="1">
            <a:spLocks noGrp="1"/>
          </p:cNvSpPr>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5"/>
          <p:cNvSpPr txBox="1">
            <a:spLocks noGrp="1"/>
          </p:cNvSpPr>
          <p:nvPr>
            <p:ph type="ctrTitle"/>
          </p:nvPr>
        </p:nvSpPr>
        <p:spPr>
          <a:xfrm>
            <a:off x="6615550" y="715651"/>
            <a:ext cx="5334300" cy="9552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30555"/>
              <a:buFont typeface="Arial"/>
              <a:buNone/>
            </a:pPr>
            <a:r>
              <a:rPr lang="el" dirty="0"/>
              <a:t>Θέμα-1: Εισαγωγή στην ανίχνευση ανωμαλιών </a:t>
            </a:r>
            <a:endParaRPr dirty="0"/>
          </a:p>
        </p:txBody>
      </p:sp>
      <p:sp>
        <p:nvSpPr>
          <p:cNvPr id="356" name="Google Shape;356;p1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Θα καλύψουμε αυτές τις δεξιότητες</a:t>
            </a:r>
            <a:endParaRPr dirty="0"/>
          </a:p>
          <a:p>
            <a:pPr marL="0" lvl="0" indent="0" algn="l" rtl="0">
              <a:lnSpc>
                <a:spcPct val="100000"/>
              </a:lnSpc>
              <a:spcBef>
                <a:spcPts val="0"/>
              </a:spcBef>
              <a:spcAft>
                <a:spcPts val="0"/>
              </a:spcAft>
              <a:buSzPts val="2400"/>
              <a:buNone/>
            </a:pPr>
            <a:endParaRPr dirty="0"/>
          </a:p>
        </p:txBody>
      </p:sp>
      <p:sp>
        <p:nvSpPr>
          <p:cNvPr id="357" name="Google Shape;357;p15"/>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61620" algn="l" rtl="0">
              <a:spcBef>
                <a:spcPts val="600"/>
              </a:spcBef>
              <a:spcAft>
                <a:spcPts val="0"/>
              </a:spcAft>
              <a:buSzPts val="1200"/>
              <a:buChar char="o"/>
            </a:pPr>
            <a:r>
              <a:rPr lang="el" sz="1200" dirty="0"/>
              <a:t>Σε αυτή την ενότητα, θα εμβαθύνουμε στην έννοια των ανωμαλιών, εξετάζοντας τη φύση τους ως απροσδόκητες αποκλίσεις από τον κανόνα.</a:t>
            </a:r>
            <a:endParaRPr sz="1200" dirty="0"/>
          </a:p>
          <a:p>
            <a:pPr marL="274320" lvl="0" indent="-261620" algn="l" rtl="0">
              <a:spcBef>
                <a:spcPts val="600"/>
              </a:spcBef>
              <a:spcAft>
                <a:spcPts val="0"/>
              </a:spcAft>
              <a:buSzPts val="1200"/>
              <a:buChar char="o"/>
            </a:pPr>
            <a:r>
              <a:rPr lang="el" sz="1200" dirty="0"/>
              <a:t>Θα διερευνήσουμε τη σημασία της ανίχνευσης ανωμαλιών και τις ποικίλες εφαρμογές, δίνοντας έμφαση σε διαφορετικούς τύπους, όπως σημειακές ανωμαλίες, ανωμαλίες με βάση τα συμφραζόμενα και συλλογικές ανωμαλίες. </a:t>
            </a:r>
            <a:endParaRPr sz="1200" dirty="0"/>
          </a:p>
          <a:p>
            <a:pPr marL="274320" lvl="0" indent="-261620" algn="l" rtl="0">
              <a:spcBef>
                <a:spcPts val="600"/>
              </a:spcBef>
              <a:spcAft>
                <a:spcPts val="0"/>
              </a:spcAft>
              <a:buSzPts val="1200"/>
              <a:buChar char="o"/>
            </a:pPr>
            <a:r>
              <a:rPr lang="el" sz="1200" dirty="0"/>
              <a:t>Καθ 'όλη τη διάρκεια της συνεδρίας, θα εξετάσουμε επίσης τις προκλήσεις που είναι εγγενείς στην ανίχνευση ανωμαλιών, προωθώντας μια ολοκληρωμένη κατανόηση αυτής της κρίσιμης πτυχής της ασφάλειας στον κυβερνοχώρο.</a:t>
            </a:r>
            <a:endParaRPr sz="1200" dirty="0"/>
          </a:p>
          <a:p>
            <a:pPr marL="0" lvl="0" indent="0" algn="l" rtl="0">
              <a:spcBef>
                <a:spcPts val="600"/>
              </a:spcBef>
              <a:spcAft>
                <a:spcPts val="0"/>
              </a:spcAft>
              <a:buNone/>
            </a:pPr>
            <a:endParaRPr sz="1200" dirty="0"/>
          </a:p>
        </p:txBody>
      </p:sp>
      <p:cxnSp>
        <p:nvCxnSpPr>
          <p:cNvPr id="358" name="Google Shape;358;p1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59" name="Google Shape;359;p1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60" name="Google Shape;360;p15" descr="Ένα άτομο που γράφει σε έναν γυάλινο πίνακα&#10;&#10;Περιγραφή που δημιουργείται αυτόματα"/>
          <p:cNvPicPr preferRelativeResize="0">
            <a:picLocks noGrp="1"/>
          </p:cNvPicPr>
          <p:nvPr>
            <p:ph type="pic" idx="2"/>
          </p:nvPr>
        </p:nvPicPr>
        <p:blipFill rotWithShape="1">
          <a:blip r:embed="rId3">
            <a:alphaModFix/>
          </a:blip>
          <a:srcRect l="6899" r="6899"/>
          <a:stretch/>
        </p:blipFill>
        <p:spPr>
          <a:xfrm>
            <a:off x="0" y="-2235"/>
            <a:ext cx="5840730" cy="6862275"/>
          </a:xfrm>
          <a:prstGeom prst="rect">
            <a:avLst/>
          </a:prstGeom>
          <a:solidFill>
            <a:schemeClr val="lt2"/>
          </a:solidFill>
          <a:ln>
            <a:noFill/>
          </a:ln>
        </p:spPr>
      </p:pic>
      <p:sp>
        <p:nvSpPr>
          <p:cNvPr id="361" name="Google Shape;361;p15"/>
          <p:cNvSpPr txBox="1">
            <a:spLocks noGrp="1"/>
          </p:cNvSpPr>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solidFill>
                  <a:schemeClr val="lt1"/>
                </a:solidFill>
              </a:rPr>
              <a:t>Πρακτικές γνώσεις στην ανίχνευση ανωμαλιών</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6"/>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30555"/>
              <a:buFont typeface="Arial"/>
              <a:buNone/>
            </a:pPr>
            <a:r>
              <a:rPr lang="el"/>
              <a:t>Θέμα-2: Αλγόριθμοι μηχανικής μάθησης για ανίχνευση ανωμαλιών</a:t>
            </a:r>
            <a:endParaRPr/>
          </a:p>
        </p:txBody>
      </p:sp>
      <p:sp>
        <p:nvSpPr>
          <p:cNvPr id="367" name="Google Shape;367;p16"/>
          <p:cNvSpPr txBox="1">
            <a:spLocks noGrp="1"/>
          </p:cNvSpPr>
          <p:nvPr>
            <p:ph type="subTitle" idx="1"/>
          </p:nvPr>
        </p:nvSpPr>
        <p:spPr>
          <a:xfrm>
            <a:off x="6612297" y="2233969"/>
            <a:ext cx="4786877" cy="763899"/>
          </a:xfrm>
          <a:prstGeom prst="rect">
            <a:avLst/>
          </a:prstGeom>
          <a:noFill/>
          <a:ln>
            <a:noFill/>
          </a:ln>
        </p:spPr>
        <p:txBody>
          <a:bodyPr spcFirstLastPara="1" wrap="square" lIns="91425" tIns="91425" rIns="91425" bIns="0" anchor="t" anchorCtr="0">
            <a:normAutofit lnSpcReduction="10000"/>
          </a:bodyPr>
          <a:lstStyle/>
          <a:p>
            <a:pPr marL="0" lvl="0" indent="0" algn="l" rtl="0">
              <a:lnSpc>
                <a:spcPct val="100000"/>
              </a:lnSpc>
              <a:spcBef>
                <a:spcPts val="0"/>
              </a:spcBef>
              <a:spcAft>
                <a:spcPts val="0"/>
              </a:spcAft>
              <a:buSzPts val="2400"/>
              <a:buNone/>
            </a:pPr>
            <a:r>
              <a:rPr lang="el" dirty="0"/>
              <a:t>Θα καλύψουμε αυτές τις δεξιότητες</a:t>
            </a:r>
            <a:endParaRPr dirty="0"/>
          </a:p>
          <a:p>
            <a:pPr marL="0" lvl="0" indent="0" algn="l" rtl="0">
              <a:lnSpc>
                <a:spcPct val="100000"/>
              </a:lnSpc>
              <a:spcBef>
                <a:spcPts val="0"/>
              </a:spcBef>
              <a:spcAft>
                <a:spcPts val="0"/>
              </a:spcAft>
              <a:buSzPts val="2400"/>
              <a:buNone/>
            </a:pPr>
            <a:endParaRPr dirty="0"/>
          </a:p>
        </p:txBody>
      </p:sp>
      <p:sp>
        <p:nvSpPr>
          <p:cNvPr id="368" name="Google Shape;368;p16"/>
          <p:cNvSpPr txBox="1">
            <a:spLocks noGrp="1"/>
          </p:cNvSpPr>
          <p:nvPr>
            <p:ph type="body" idx="3"/>
          </p:nvPr>
        </p:nvSpPr>
        <p:spPr>
          <a:xfrm>
            <a:off x="6510450" y="3023924"/>
            <a:ext cx="5344200" cy="3449400"/>
          </a:xfrm>
          <a:prstGeom prst="rect">
            <a:avLst/>
          </a:prstGeom>
          <a:noFill/>
          <a:ln>
            <a:noFill/>
          </a:ln>
        </p:spPr>
        <p:txBody>
          <a:bodyPr spcFirstLastPara="1" wrap="square" lIns="91425" tIns="0" rIns="0" bIns="45700" anchor="t" anchorCtr="0">
            <a:noAutofit/>
          </a:bodyPr>
          <a:lstStyle/>
          <a:p>
            <a:pPr marL="274320" lvl="0" indent="-261620" algn="l" rtl="0">
              <a:spcBef>
                <a:spcPts val="600"/>
              </a:spcBef>
              <a:spcAft>
                <a:spcPts val="0"/>
              </a:spcAft>
              <a:buSzPts val="1200"/>
              <a:buChar char="o"/>
            </a:pPr>
            <a:r>
              <a:rPr lang="el" sz="1200" dirty="0"/>
              <a:t> Εστιάζουμε σε μεθόδους που βασίζονται στη μηχανική μάθηση και διερευνούμε διάφορες προσεγγίσεις ανίχνευσης ανωμαλιών που βασίζονται σε εποπτευόμενους και μη εποπτευόμενους αλγόριθμους μηχανικής μάθησης. </a:t>
            </a:r>
            <a:endParaRPr sz="1200" dirty="0"/>
          </a:p>
          <a:p>
            <a:pPr marL="274320" lvl="0" indent="-261620" algn="l" rtl="0">
              <a:spcBef>
                <a:spcPts val="600"/>
              </a:spcBef>
              <a:spcAft>
                <a:spcPts val="0"/>
              </a:spcAft>
              <a:buSzPts val="1200"/>
              <a:buChar char="o"/>
            </a:pPr>
            <a:r>
              <a:rPr lang="el" sz="1200" dirty="0"/>
              <a:t>Θα συζητήσουμε τις μετρήσεις αξιολόγησης που είναι ζωτικής σημασίας για την αξιολόγηση της αποτελεσματικότητας αυτών των μεθόδων, συμπεριλαμβανομένης της ακρίβειας, της ανάκλησης και της βαθμολογίας F1. </a:t>
            </a:r>
            <a:endParaRPr sz="1200" dirty="0"/>
          </a:p>
          <a:p>
            <a:pPr marL="274320" lvl="0" indent="-261620" algn="l" rtl="0">
              <a:spcBef>
                <a:spcPts val="600"/>
              </a:spcBef>
              <a:spcAft>
                <a:spcPts val="0"/>
              </a:spcAft>
              <a:buSzPts val="1200"/>
              <a:buChar char="o"/>
            </a:pPr>
            <a:r>
              <a:rPr lang="el" sz="1200" dirty="0"/>
              <a:t>Θα διερευνήσουμε τις πολυπλοκότητες που σχετίζονται με την ανίχνευση ανωμαλιών στα δεδομένα χρονοσειρών. </a:t>
            </a:r>
            <a:endParaRPr sz="1200" dirty="0"/>
          </a:p>
          <a:p>
            <a:pPr marL="274320" lvl="0" indent="-261620" algn="l" rtl="0">
              <a:spcBef>
                <a:spcPts val="600"/>
              </a:spcBef>
              <a:spcAft>
                <a:spcPts val="0"/>
              </a:spcAft>
              <a:buSzPts val="1200"/>
              <a:buChar char="o"/>
            </a:pPr>
            <a:r>
              <a:rPr lang="el" sz="1200" dirty="0"/>
              <a:t>Θα διερευνήσουμε θεμελιώδεις τεχνικές όπως οι κινητοί μέσοι όροι και η εκθετική εξομάλυνση καθώς και η αποσύνθεση εποχιακής τάσης χρησιμοποιώντας τη μέθοδο Loess (STL). </a:t>
            </a:r>
            <a:endParaRPr sz="1200" dirty="0"/>
          </a:p>
          <a:p>
            <a:pPr marL="274320" lvl="0" indent="-261620" algn="l" rtl="0">
              <a:spcBef>
                <a:spcPts val="600"/>
              </a:spcBef>
              <a:spcAft>
                <a:spcPts val="0"/>
              </a:spcAft>
              <a:buSzPts val="1200"/>
              <a:buChar char="o"/>
            </a:pPr>
            <a:r>
              <a:rPr lang="el" sz="1200" dirty="0"/>
              <a:t>Θα παρουσιάσουμε προηγμένες προσεγγίσεις, συμπεριλαμβανομένων μεθόδων που βασίζονται στη μακροπρόθεσμη βραχυπρόθεσμη μνήμη (LSTM) και στο συνελικτικό νευρωνικό δίκτυο (CNN), προσαρμοσμένες για την ανάλυση δεδομένων χρονοσειρών. </a:t>
            </a:r>
            <a:endParaRPr sz="1000" dirty="0"/>
          </a:p>
        </p:txBody>
      </p:sp>
      <p:cxnSp>
        <p:nvCxnSpPr>
          <p:cNvPr id="369" name="Google Shape;369;p1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70" name="Google Shape;370;p1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71" name="Google Shape;371;p16" descr="Ένα άτομο που γράφει σε έναν γυάλινο πίνακα&#10;&#10;Περιγραφή που δημιουργείται αυτόματα"/>
          <p:cNvPicPr preferRelativeResize="0">
            <a:picLocks noGrp="1"/>
          </p:cNvPicPr>
          <p:nvPr>
            <p:ph type="pic" idx="2"/>
          </p:nvPr>
        </p:nvPicPr>
        <p:blipFill rotWithShape="1">
          <a:blip r:embed="rId3">
            <a:alphaModFix/>
          </a:blip>
          <a:srcRect l="6899" r="6899"/>
          <a:stretch/>
        </p:blipFill>
        <p:spPr>
          <a:xfrm>
            <a:off x="0" y="-2235"/>
            <a:ext cx="5840730" cy="6862275"/>
          </a:xfrm>
          <a:prstGeom prst="rect">
            <a:avLst/>
          </a:prstGeom>
          <a:solidFill>
            <a:schemeClr val="lt2"/>
          </a:solidFill>
          <a:ln>
            <a:noFill/>
          </a:ln>
        </p:spPr>
      </p:pic>
      <p:sp>
        <p:nvSpPr>
          <p:cNvPr id="372" name="Google Shape;372;p16"/>
          <p:cNvSpPr txBox="1">
            <a:spLocks noGrp="1"/>
          </p:cNvSpPr>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solidFill>
                  <a:schemeClr val="lt1"/>
                </a:solidFill>
              </a:rPr>
              <a:t>Πρακτικές γνώσεις στην ανίχνευση ανωμαλιών</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7"/>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l" sz="3600"/>
              <a:t>Θέμα-3: </a:t>
            </a:r>
            <a:r>
              <a:rPr lang="el"/>
              <a:t>Πραγματικές εφαρμογές στον τομέα της υγείας</a:t>
            </a:r>
            <a:endParaRPr/>
          </a:p>
        </p:txBody>
      </p:sp>
      <p:sp>
        <p:nvSpPr>
          <p:cNvPr id="378" name="Google Shape;378;p17"/>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Θα καλύψουμε αυτές τις δεξιότητες</a:t>
            </a:r>
            <a:endParaRPr/>
          </a:p>
          <a:p>
            <a:pPr marL="0" lvl="0" indent="0" algn="l" rtl="0">
              <a:lnSpc>
                <a:spcPct val="100000"/>
              </a:lnSpc>
              <a:spcBef>
                <a:spcPts val="0"/>
              </a:spcBef>
              <a:spcAft>
                <a:spcPts val="0"/>
              </a:spcAft>
              <a:buSzPts val="2400"/>
              <a:buNone/>
            </a:pPr>
            <a:endParaRPr/>
          </a:p>
        </p:txBody>
      </p:sp>
      <p:sp>
        <p:nvSpPr>
          <p:cNvPr id="379" name="Google Shape;379;p17"/>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87020" algn="l" rtl="0">
              <a:lnSpc>
                <a:spcPct val="100000"/>
              </a:lnSpc>
              <a:spcBef>
                <a:spcPts val="0"/>
              </a:spcBef>
              <a:spcAft>
                <a:spcPts val="0"/>
              </a:spcAft>
              <a:buSzPts val="1200"/>
              <a:buChar char="o"/>
            </a:pPr>
            <a:r>
              <a:rPr lang="el" sz="1200" dirty="0"/>
              <a:t>Θα διερευνήσουμε τη διερεύνηση εφαρμογών τεχνητής νοημοσύνης στον τομέα της υγείας</a:t>
            </a:r>
            <a:endParaRPr sz="1200" dirty="0"/>
          </a:p>
          <a:p>
            <a:pPr marL="274320" lvl="0" indent="-287020" algn="l" rtl="0">
              <a:lnSpc>
                <a:spcPct val="100000"/>
              </a:lnSpc>
              <a:spcBef>
                <a:spcPts val="0"/>
              </a:spcBef>
              <a:spcAft>
                <a:spcPts val="0"/>
              </a:spcAft>
              <a:buSzPts val="1200"/>
              <a:buChar char="o"/>
            </a:pPr>
            <a:r>
              <a:rPr lang="el" sz="1200" dirty="0"/>
              <a:t>Θα παρουσιάσουμε σενάρια πραγματικής χρήσης χρησιμοποιώντας δεδομένα από διάφορες πηγές, όπως συσκευές IoT, αρχεία καταγραφής κίνησης δικτύου και παρόμοια.</a:t>
            </a:r>
            <a:endParaRPr sz="1200" dirty="0"/>
          </a:p>
          <a:p>
            <a:pPr marL="274320" lvl="0" indent="-210820" algn="l" rtl="0">
              <a:lnSpc>
                <a:spcPct val="100000"/>
              </a:lnSpc>
              <a:spcBef>
                <a:spcPts val="600"/>
              </a:spcBef>
              <a:spcAft>
                <a:spcPts val="0"/>
              </a:spcAft>
              <a:buSzPts val="1000"/>
              <a:buNone/>
            </a:pPr>
            <a:endParaRPr sz="1200" dirty="0"/>
          </a:p>
          <a:p>
            <a:pPr marL="0" lvl="0" indent="0" algn="l" rtl="0">
              <a:lnSpc>
                <a:spcPct val="100000"/>
              </a:lnSpc>
              <a:spcBef>
                <a:spcPts val="600"/>
              </a:spcBef>
              <a:spcAft>
                <a:spcPts val="0"/>
              </a:spcAft>
              <a:buSzPts val="1000"/>
              <a:buNone/>
            </a:pPr>
            <a:endParaRPr sz="1200" dirty="0"/>
          </a:p>
        </p:txBody>
      </p:sp>
      <p:cxnSp>
        <p:nvCxnSpPr>
          <p:cNvPr id="380" name="Google Shape;380;p1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81" name="Google Shape;381;p1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82" name="Google Shape;382;p17" descr="Ένα άτομο που γράφει σε έναν γυάλινο πίνακα&#10;&#10;Περιγραφή που δημιουργείται αυτόματα"/>
          <p:cNvPicPr preferRelativeResize="0">
            <a:picLocks noGrp="1"/>
          </p:cNvPicPr>
          <p:nvPr>
            <p:ph type="pic" idx="2"/>
          </p:nvPr>
        </p:nvPicPr>
        <p:blipFill rotWithShape="1">
          <a:blip r:embed="rId3">
            <a:alphaModFix/>
          </a:blip>
          <a:srcRect l="6899" r="6899"/>
          <a:stretch/>
        </p:blipFill>
        <p:spPr>
          <a:xfrm>
            <a:off x="0" y="-2235"/>
            <a:ext cx="5840730" cy="6862275"/>
          </a:xfrm>
          <a:prstGeom prst="rect">
            <a:avLst/>
          </a:prstGeom>
          <a:solidFill>
            <a:schemeClr val="lt2"/>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Μέθοδος αξιολόγησης</a:t>
            </a:r>
            <a:endParaRPr/>
          </a:p>
        </p:txBody>
      </p:sp>
      <p:sp>
        <p:nvSpPr>
          <p:cNvPr id="388" name="Google Shape;388;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grpSp>
        <p:nvGrpSpPr>
          <p:cNvPr id="389" name="Google Shape;389;p19"/>
          <p:cNvGrpSpPr/>
          <p:nvPr/>
        </p:nvGrpSpPr>
        <p:grpSpPr>
          <a:xfrm>
            <a:off x="7370364" y="-23539"/>
            <a:ext cx="2562565" cy="6885155"/>
            <a:chOff x="7370364" y="-23539"/>
            <a:chExt cx="2562565" cy="6885155"/>
          </a:xfrm>
        </p:grpSpPr>
        <p:pic>
          <p:nvPicPr>
            <p:cNvPr id="390" name="Google Shape;390;p19"/>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1" name="Google Shape;391;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aphicFrame>
        <p:nvGraphicFramePr>
          <p:cNvPr id="392" name="Google Shape;392;p19"/>
          <p:cNvGraphicFramePr/>
          <p:nvPr/>
        </p:nvGraphicFramePr>
        <p:xfrm>
          <a:off x="757637" y="2306120"/>
          <a:ext cx="5182800" cy="2565440"/>
        </p:xfrm>
        <a:graphic>
          <a:graphicData uri="http://schemas.openxmlformats.org/drawingml/2006/table">
            <a:tbl>
              <a:tblPr firstRow="1" bandRow="1">
                <a:noFill/>
                <a:tableStyleId>{F43A3264-4C94-493E-A145-FC1D9D019B6E}</a:tableStyleId>
              </a:tblPr>
              <a:tblGrid>
                <a:gridCol w="2591400">
                  <a:extLst>
                    <a:ext uri="{9D8B030D-6E8A-4147-A177-3AD203B41FA5}">
                      <a16:colId xmlns:a16="http://schemas.microsoft.com/office/drawing/2014/main" val="20000"/>
                    </a:ext>
                  </a:extLst>
                </a:gridCol>
                <a:gridCol w="25914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l" sz="1800"/>
                        <a:t>Στοιχείο αξιολόγησης</a:t>
                      </a:r>
                      <a:endParaRPr sz="1800"/>
                    </a:p>
                  </a:txBody>
                  <a:tcPr marL="91450" marR="91450" marT="45725" marB="45725"/>
                </a:tc>
                <a:tc>
                  <a:txBody>
                    <a:bodyPr/>
                    <a:lstStyle/>
                    <a:p>
                      <a:pPr marL="0" marR="0" lvl="0" indent="0" algn="l" rtl="0">
                        <a:spcBef>
                          <a:spcPts val="0"/>
                        </a:spcBef>
                        <a:spcAft>
                          <a:spcPts val="0"/>
                        </a:spcAft>
                        <a:buNone/>
                      </a:pPr>
                      <a:r>
                        <a:rPr lang="el" sz="1800"/>
                        <a:t>Πώς</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l" sz="1800" dirty="0"/>
                        <a:t>Κουίζ πολλαπλών επιλογών</a:t>
                      </a:r>
                      <a:endParaRPr sz="1800" dirty="0"/>
                    </a:p>
                  </a:txBody>
                  <a:tcPr marL="91450" marR="91450" marT="45725" marB="45725"/>
                </a:tc>
                <a:tc>
                  <a:txBody>
                    <a:bodyPr/>
                    <a:lstStyle/>
                    <a:p>
                      <a:pPr marL="0" marR="0" lvl="0" indent="0" algn="l" rtl="0">
                        <a:spcBef>
                          <a:spcPts val="0"/>
                        </a:spcBef>
                        <a:spcAft>
                          <a:spcPts val="0"/>
                        </a:spcAft>
                        <a:buNone/>
                      </a:pPr>
                      <a:r>
                        <a:rPr lang="el" sz="1800" dirty="0"/>
                        <a:t>Διαδικτυακά κουίζ</a:t>
                      </a:r>
                      <a:endParaRPr sz="18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l" sz="1800" dirty="0"/>
                        <a:t>Εφαρμοσμένες Εργασίες (Ατομικές)</a:t>
                      </a:r>
                      <a:endParaRPr sz="1800" dirty="0"/>
                    </a:p>
                  </a:txBody>
                  <a:tcPr marL="91450" marR="91450" marT="45725" marB="45725"/>
                </a:tc>
                <a:tc>
                  <a:txBody>
                    <a:bodyPr/>
                    <a:lstStyle/>
                    <a:p>
                      <a:pPr marL="0" marR="0" lvl="0" indent="0" algn="l" rtl="0">
                        <a:spcBef>
                          <a:spcPts val="0"/>
                        </a:spcBef>
                        <a:spcAft>
                          <a:spcPts val="0"/>
                        </a:spcAft>
                        <a:buNone/>
                      </a:pPr>
                      <a:r>
                        <a:rPr lang="el" sz="1800" dirty="0"/>
                        <a:t>Η λύση προβλήματος θα υποβληθεί αργότερα</a:t>
                      </a:r>
                      <a:endParaRPr sz="18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l" sz="1800" dirty="0"/>
                        <a:t>Ομαδική συζήτηση</a:t>
                      </a:r>
                      <a:endParaRPr sz="1800" dirty="0"/>
                    </a:p>
                  </a:txBody>
                  <a:tcPr marL="91450" marR="91450" marT="45725" marB="45725"/>
                </a:tc>
                <a:tc>
                  <a:txBody>
                    <a:bodyPr/>
                    <a:lstStyle/>
                    <a:p>
                      <a:pPr marL="0" marR="0" lvl="0" indent="0" algn="l" rtl="0">
                        <a:spcBef>
                          <a:spcPts val="0"/>
                        </a:spcBef>
                        <a:spcAft>
                          <a:spcPts val="0"/>
                        </a:spcAft>
                        <a:buNone/>
                      </a:pPr>
                      <a:r>
                        <a:rPr lang="el" sz="1800" dirty="0"/>
                        <a:t>Κατά τη διάρκεια του εργαστηρίου</a:t>
                      </a:r>
                      <a:endParaRPr sz="1800" dirty="0"/>
                    </a:p>
                  </a:txBody>
                  <a:tcPr marL="91450" marR="91450" marT="45725" marB="45725"/>
                </a:tc>
                <a:extLst>
                  <a:ext uri="{0D108BD9-81ED-4DB2-BD59-A6C34878D82A}">
                    <a16:rowId xmlns:a16="http://schemas.microsoft.com/office/drawing/2014/main" val="10003"/>
                  </a:ext>
                </a:extLst>
              </a:tr>
            </a:tbl>
          </a:graphicData>
        </a:graphic>
      </p:graphicFrame>
      <p:pic>
        <p:nvPicPr>
          <p:cNvPr id="393" name="Google Shape;393;p19" descr="Ένα άτομο που κάθεται σε ένα γραφείο γράφοντας σε ένα χαρτί&#10;&#10;Περιγραφή που δημιουργείται αυτόματα"/>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sp>
        <p:nvSpPr>
          <p:cNvPr id="394" name="Google Shape;394;p19"/>
          <p:cNvSpPr txBox="1">
            <a:spLocks noGrp="1"/>
          </p:cNvSpPr>
          <p:nvPr>
            <p:ph type="ftr" idx="11"/>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
        <p:nvSpPr>
          <p:cNvPr id="400" name="Google Shape;400;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dirty="0"/>
              <a:t>Βασικές γνώσεις και προαπαιτούμενα</a:t>
            </a:r>
            <a:endParaRPr dirty="0"/>
          </a:p>
        </p:txBody>
      </p:sp>
      <p:sp>
        <p:nvSpPr>
          <p:cNvPr id="401" name="Google Shape;401;p20"/>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l" dirty="0"/>
              <a:t>Βασικές γνώσεις:</a:t>
            </a:r>
            <a:endParaRPr dirty="0"/>
          </a:p>
        </p:txBody>
      </p:sp>
      <p:sp>
        <p:nvSpPr>
          <p:cNvPr id="402" name="Google Shape;402;p20"/>
          <p:cNvSpPr txBox="1">
            <a:spLocks noGrp="1"/>
          </p:cNvSpPr>
          <p:nvPr>
            <p:ph type="body" idx="3"/>
          </p:nvPr>
        </p:nvSpPr>
        <p:spPr>
          <a:xfrm>
            <a:off x="893304" y="2342273"/>
            <a:ext cx="5885179" cy="1632299"/>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l" sz="1600" dirty="0"/>
              <a:t>Καλές δεξιότητες προγραμματισμού στην Python</a:t>
            </a:r>
            <a:endParaRPr dirty="0"/>
          </a:p>
          <a:p>
            <a:pPr marL="0" lvl="0" indent="0" algn="l" rtl="0">
              <a:lnSpc>
                <a:spcPct val="100000"/>
              </a:lnSpc>
              <a:spcBef>
                <a:spcPts val="1400"/>
              </a:spcBef>
              <a:spcAft>
                <a:spcPts val="0"/>
              </a:spcAft>
              <a:buSzPts val="1600"/>
              <a:buNone/>
            </a:pPr>
            <a:r>
              <a:rPr lang="el" sz="1600" dirty="0"/>
              <a:t>Εξοικείωση με κοινές απειλές και ευπάθειες για την ασφάλεια στο διαδίκτυο</a:t>
            </a:r>
            <a:endParaRPr dirty="0"/>
          </a:p>
          <a:p>
            <a:pPr marL="0" lvl="0" indent="0" algn="l" rtl="0">
              <a:lnSpc>
                <a:spcPct val="100000"/>
              </a:lnSpc>
              <a:spcBef>
                <a:spcPts val="1400"/>
              </a:spcBef>
              <a:spcAft>
                <a:spcPts val="0"/>
              </a:spcAft>
              <a:buSzPts val="1600"/>
              <a:buNone/>
            </a:pPr>
            <a:r>
              <a:rPr lang="el" sz="1600" dirty="0"/>
              <a:t>Ευαισθητοποίηση σχετικά με την ασφάλεια στον κυβερνοχώρο</a:t>
            </a:r>
            <a:endParaRPr dirty="0"/>
          </a:p>
        </p:txBody>
      </p:sp>
      <p:sp>
        <p:nvSpPr>
          <p:cNvPr id="403" name="Google Shape;403;p20"/>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04" name="Google Shape;404;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05" name="Google Shape;405;p20"/>
          <p:cNvSpPr txBox="1"/>
          <p:nvPr/>
        </p:nvSpPr>
        <p:spPr>
          <a:xfrm>
            <a:off x="893304" y="4258088"/>
            <a:ext cx="5710505"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l" sz="4400" b="0" baseline="-25000">
                <a:solidFill>
                  <a:schemeClr val="dk2"/>
                </a:solidFill>
                <a:latin typeface="Century Gothic"/>
                <a:ea typeface="Century Gothic"/>
                <a:cs typeface="Century Gothic"/>
                <a:sym typeface="Century Gothic"/>
              </a:rPr>
              <a:t>Προϋποθέσεις:</a:t>
            </a:r>
            <a:endParaRPr/>
          </a:p>
        </p:txBody>
      </p:sp>
      <p:sp>
        <p:nvSpPr>
          <p:cNvPr id="406" name="Google Shape;406;p20"/>
          <p:cNvSpPr txBox="1"/>
          <p:nvPr/>
        </p:nvSpPr>
        <p:spPr>
          <a:xfrm>
            <a:off x="796325" y="5156625"/>
            <a:ext cx="5797800" cy="365100"/>
          </a:xfrm>
          <a:prstGeom prst="rect">
            <a:avLst/>
          </a:prstGeom>
          <a:noFill/>
          <a:ln>
            <a:noFill/>
          </a:ln>
        </p:spPr>
        <p:txBody>
          <a:bodyPr spcFirstLastPara="1" wrap="square" lIns="0" tIns="45700" rIns="0" bIns="0" anchor="b" anchorCtr="0">
            <a:noAutofit/>
          </a:bodyPr>
          <a:lstStyle/>
          <a:p>
            <a:pPr marL="0" lvl="0" indent="0" algn="l" rtl="0">
              <a:spcBef>
                <a:spcPts val="0"/>
              </a:spcBef>
              <a:spcAft>
                <a:spcPts val="0"/>
              </a:spcAft>
              <a:buClr>
                <a:schemeClr val="dk1"/>
              </a:buClr>
              <a:buSzPts val="1600"/>
              <a:buFont typeface="Arial"/>
              <a:buNone/>
            </a:pPr>
            <a:r>
              <a:rPr lang="el" sz="1600">
                <a:solidFill>
                  <a:schemeClr val="folHlink"/>
                </a:solidFill>
                <a:latin typeface="Century Gothic"/>
                <a:ea typeface="Century Gothic"/>
                <a:cs typeface="Century Gothic"/>
                <a:sym typeface="Century Gothic"/>
              </a:rPr>
              <a:t> Υπολογιστής με πρόσβαση στο Internet</a:t>
            </a:r>
            <a:endParaRPr sz="1600">
              <a:solidFill>
                <a:srgbClr val="7F7F7F"/>
              </a:solidFill>
              <a:latin typeface="Century Gothic"/>
              <a:ea typeface="Century Gothic"/>
              <a:cs typeface="Century Gothic"/>
              <a:sym typeface="Century Gothic"/>
            </a:endParaRPr>
          </a:p>
        </p:txBody>
      </p:sp>
      <p:pic>
        <p:nvPicPr>
          <p:cNvPr id="407" name="Google Shape;407;p20" descr="Ένα άτομο που κρατά βιβλία σε μια βιβλιοθήκη&#10;&#10;Περιγραφή που δημιουργείται αυτόματα"/>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sp>
        <p:nvSpPr>
          <p:cNvPr id="408" name="Google Shape;408;p20"/>
          <p:cNvSpPr txBox="1">
            <a:spLocks noGrp="1"/>
          </p:cNvSpPr>
          <p:nvPr>
            <p:ph type="ftr" idx="11"/>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22"/>
          <p:cNvSpPr txBox="1">
            <a:spLocks noGrp="1"/>
          </p:cNvSpPr>
          <p:nvPr>
            <p:ph type="body" idx="1"/>
          </p:nvPr>
        </p:nvSpPr>
        <p:spPr>
          <a:xfrm>
            <a:off x="796325" y="2252400"/>
            <a:ext cx="6367500" cy="3944400"/>
          </a:xfrm>
          <a:prstGeom prst="rect">
            <a:avLst/>
          </a:prstGeom>
          <a:noFill/>
          <a:ln>
            <a:noFill/>
          </a:ln>
        </p:spPr>
        <p:txBody>
          <a:bodyPr spcFirstLastPara="1" wrap="square" lIns="91425" tIns="45700" rIns="0" bIns="0" anchor="t" anchorCtr="0">
            <a:normAutofit/>
          </a:bodyPr>
          <a:lstStyle/>
          <a:p>
            <a:pPr marL="228600" lvl="0" indent="-233870" algn="l" rtl="0">
              <a:lnSpc>
                <a:spcPct val="100000"/>
              </a:lnSpc>
              <a:spcBef>
                <a:spcPts val="0"/>
              </a:spcBef>
              <a:spcAft>
                <a:spcPts val="0"/>
              </a:spcAft>
              <a:buSzPts val="1100"/>
              <a:buFont typeface="Book Antiqua"/>
              <a:buAutoNum type="arabicPeriod"/>
            </a:pPr>
            <a:r>
              <a:rPr lang="el" sz="1100"/>
              <a:t>Yao, Danfeng, et al. Ανίχνευση ανωμαλιών ως υπηρεσία: προκλήσεις, εξελίξεις και ευκαιρίες. Morgan &amp;; Claypool, 2018.</a:t>
            </a:r>
            <a:endParaRPr/>
          </a:p>
          <a:p>
            <a:pPr marL="228600" lvl="0" indent="-233870" algn="l" rtl="0">
              <a:lnSpc>
                <a:spcPct val="100000"/>
              </a:lnSpc>
              <a:spcBef>
                <a:spcPts val="1000"/>
              </a:spcBef>
              <a:spcAft>
                <a:spcPts val="0"/>
              </a:spcAft>
              <a:buSzPts val="1100"/>
              <a:buFont typeface="Book Antiqua"/>
              <a:buAutoNum type="arabicPeriod"/>
            </a:pPr>
            <a:r>
              <a:rPr lang="el" sz="1100"/>
              <a:t>Dunning, Ted και Ellen Friedman. Πρακτική μηχανική μάθηση: μια νέα ματιά στην ανίχνευση ανωμαλιών. " O'Reilly Media, Inc.", 2014.</a:t>
            </a:r>
            <a:endParaRPr sz="1100"/>
          </a:p>
          <a:p>
            <a:pPr marL="228600" lvl="0" indent="-233870" algn="l" rtl="0">
              <a:lnSpc>
                <a:spcPct val="100000"/>
              </a:lnSpc>
              <a:spcBef>
                <a:spcPts val="1000"/>
              </a:spcBef>
              <a:spcAft>
                <a:spcPts val="0"/>
              </a:spcAft>
              <a:buSzPts val="1100"/>
              <a:buAutoNum type="arabicPeriod"/>
            </a:pPr>
            <a:r>
              <a:rPr lang="el" sz="1100"/>
              <a:t>Alla, Sridhar και Suman Kalyan Adari. Έναρξη ανίχνευσης ανωμαλιών χρησιμοποιώντας βαθιά μάθηση βασισμένη σε python. Νιου Τζέρσεϋ: Apress, 2019.</a:t>
            </a:r>
            <a:endParaRPr sz="1100"/>
          </a:p>
          <a:p>
            <a:pPr marL="228600" lvl="0" indent="-233870" algn="l" rtl="0">
              <a:lnSpc>
                <a:spcPct val="100000"/>
              </a:lnSpc>
              <a:spcBef>
                <a:spcPts val="1000"/>
              </a:spcBef>
              <a:spcAft>
                <a:spcPts val="0"/>
              </a:spcAft>
              <a:buSzPts val="1100"/>
              <a:buAutoNum type="arabicPeriod"/>
            </a:pPr>
            <a:r>
              <a:rPr lang="el" sz="1100"/>
              <a:t>Kelly, Brendan, et al. "Ασφάλεια στον κυβερνοχώρο στην υγειονομική περίθαλψη". Τάσεις της τεχνητής νοημοσύνης και των μαζικών δεδομένων για την ηλεκτρονική υγεία (2023): 213-231.</a:t>
            </a:r>
            <a:endParaRPr sz="1100"/>
          </a:p>
          <a:p>
            <a:pPr marL="228600" lvl="0" indent="-233870" algn="l" rtl="0">
              <a:lnSpc>
                <a:spcPct val="100000"/>
              </a:lnSpc>
              <a:spcBef>
                <a:spcPts val="600"/>
              </a:spcBef>
              <a:spcAft>
                <a:spcPts val="0"/>
              </a:spcAft>
              <a:buSzPts val="1100"/>
              <a:buAutoNum type="arabicPeriod"/>
            </a:pPr>
            <a:r>
              <a:rPr lang="el" sz="1100"/>
              <a:t>Thakur, Kutub, Sadia Ismat και Al-Sakib Khan Pathan. Αναδυόμενες τεχνολογίες ΤΠΕ και ασφάλεια στον κυβερνοχώρο: από την τεχνητή νοημοσύνη και τη διακυβέρνηση σε άλλες φουτουριστικές τεχνολογίες. Springer International Publishing AG, 2023.</a:t>
            </a:r>
            <a:endParaRPr sz="1100"/>
          </a:p>
          <a:p>
            <a:pPr marL="228600" lvl="0" indent="-233870" algn="l" rtl="0">
              <a:lnSpc>
                <a:spcPct val="100000"/>
              </a:lnSpc>
              <a:spcBef>
                <a:spcPts val="600"/>
              </a:spcBef>
              <a:spcAft>
                <a:spcPts val="0"/>
              </a:spcAft>
              <a:buSzPts val="1100"/>
              <a:buFont typeface="Book Antiqua"/>
              <a:buAutoNum type="arabicPeriod"/>
            </a:pPr>
            <a:endParaRPr/>
          </a:p>
        </p:txBody>
      </p:sp>
      <p:sp>
        <p:nvSpPr>
          <p:cNvPr id="415" name="Google Shape;415;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416" name="Google Shape;416;p22"/>
          <p:cNvGrpSpPr/>
          <p:nvPr/>
        </p:nvGrpSpPr>
        <p:grpSpPr>
          <a:xfrm>
            <a:off x="7370364" y="-23539"/>
            <a:ext cx="2562565" cy="6885155"/>
            <a:chOff x="7370364" y="-23539"/>
            <a:chExt cx="2562565" cy="6885155"/>
          </a:xfrm>
        </p:grpSpPr>
        <p:pic>
          <p:nvPicPr>
            <p:cNvPr id="417" name="Google Shape;417;p22"/>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18" name="Google Shape;418;p22"/>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19" name="Google Shape;419;p22" descr="Μια ομάδα ατόμων που εργάζονται σε έναν υπολογιστή&#10;&#10;Περιγραφή που δημιουργείται αυτόματα"/>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sp>
        <p:nvSpPr>
          <p:cNvPr id="420" name="Google Shape;420;p22"/>
          <p:cNvSpPr txBox="1">
            <a:spLocks noGrp="1"/>
          </p:cNvSpPr>
          <p:nvPr>
            <p:ph type="ftr" idx="11"/>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
        <p:nvSpPr>
          <p:cNvPr id="413" name="Google Shape;413;p22"/>
          <p:cNvSpPr txBox="1">
            <a:spLocks noGrp="1"/>
          </p:cNvSpPr>
          <p:nvPr>
            <p:ph type="ctrTitle"/>
          </p:nvPr>
        </p:nvSpPr>
        <p:spPr>
          <a:xfrm>
            <a:off x="496518" y="364200"/>
            <a:ext cx="6967113" cy="1524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3600"/>
              <a:buFont typeface="Book Antiqua"/>
              <a:buNone/>
            </a:pPr>
            <a:r>
              <a:rPr lang="el" sz="3200" dirty="0">
                <a:solidFill>
                  <a:schemeClr val="accent1"/>
                </a:solidFill>
              </a:rPr>
              <a:t>Πηγές: </a:t>
            </a:r>
            <a:r>
              <a:rPr lang="el" sz="3200" dirty="0"/>
              <a:t>Βιβλία και υλικό αναφοράς</a:t>
            </a:r>
            <a:endParaRPr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l"/>
              <a:t>Ευχαριστώ</a:t>
            </a:r>
            <a:endParaRPr/>
          </a:p>
        </p:txBody>
      </p:sp>
      <p:pic>
        <p:nvPicPr>
          <p:cNvPr id="426" name="Google Shape;426;p29" descr="Ένα άτομο και ένα άτομο που κοιτάζει μια οθόνη υπολογιστή"/>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427" name="Google Shape;427;p29"/>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endParaRPr/>
          </a:p>
          <a:p>
            <a:pPr marL="0" lvl="0" indent="0" algn="l" rtl="0">
              <a:lnSpc>
                <a:spcPct val="100000"/>
              </a:lnSpc>
              <a:spcBef>
                <a:spcPts val="0"/>
              </a:spcBef>
              <a:spcAft>
                <a:spcPts val="0"/>
              </a:spcAft>
              <a:buSzPts val="1600"/>
              <a:buFont typeface="Courier New"/>
              <a:buNone/>
            </a:pPr>
            <a:r>
              <a:rPr lang="el"/>
              <a:t>Στείλτε όλες τις ερωτήσεις στη διεύθυνση:</a:t>
            </a:r>
            <a:endParaRPr/>
          </a:p>
          <a:p>
            <a:pPr marL="0" lvl="0" indent="0" algn="l" rtl="0">
              <a:lnSpc>
                <a:spcPct val="100000"/>
              </a:lnSpc>
              <a:spcBef>
                <a:spcPts val="0"/>
              </a:spcBef>
              <a:spcAft>
                <a:spcPts val="0"/>
              </a:spcAft>
              <a:buSzPts val="1600"/>
              <a:buFont typeface="Courier New"/>
              <a:buNone/>
            </a:pPr>
            <a:r>
              <a:rPr lang="el"/>
              <a:t>dboberic@uns.ac.rs</a:t>
            </a:r>
            <a:endParaRPr/>
          </a:p>
        </p:txBody>
      </p:sp>
      <p:grpSp>
        <p:nvGrpSpPr>
          <p:cNvPr id="428" name="Google Shape;428;p29"/>
          <p:cNvGrpSpPr/>
          <p:nvPr/>
        </p:nvGrpSpPr>
        <p:grpSpPr>
          <a:xfrm>
            <a:off x="4059704" y="0"/>
            <a:ext cx="2928883" cy="6871447"/>
            <a:chOff x="4059704" y="0"/>
            <a:chExt cx="2928883" cy="6871447"/>
          </a:xfrm>
        </p:grpSpPr>
        <p:sp>
          <p:nvSpPr>
            <p:cNvPr id="429" name="Google Shape;429;p29"/>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430" name="Google Shape;430;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2c75085e667_0_0"/>
          <p:cNvPicPr preferRelativeResize="0"/>
          <p:nvPr/>
        </p:nvPicPr>
        <p:blipFill>
          <a:blip r:embed="rId3">
            <a:alphaModFix/>
          </a:blip>
          <a:stretch>
            <a:fillRect/>
          </a:stretch>
        </p:blipFill>
        <p:spPr>
          <a:xfrm>
            <a:off x="152400" y="152400"/>
            <a:ext cx="11887202" cy="42079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 descr="Ένα άτομο που γράφει σε ένα γραφείο"/>
          <p:cNvPicPr preferRelativeResize="0">
            <a:picLocks noGrp="1"/>
          </p:cNvPicPr>
          <p:nvPr>
            <p:ph type="pic" idx="2"/>
          </p:nvPr>
        </p:nvPicPr>
        <p:blipFill rotWithShape="1">
          <a:blip r:embed="rId3">
            <a:alphaModFix/>
          </a:blip>
          <a:srcRect l="7594" r="7594"/>
          <a:stretch/>
        </p:blipFill>
        <p:spPr>
          <a:xfrm flipH="1">
            <a:off x="7163691" y="0"/>
            <a:ext cx="5024825" cy="6858000"/>
          </a:xfrm>
          <a:prstGeom prst="rect">
            <a:avLst/>
          </a:prstGeom>
          <a:solidFill>
            <a:schemeClr val="lt2"/>
          </a:solidFill>
          <a:ln>
            <a:noFill/>
          </a:ln>
        </p:spPr>
      </p:pic>
      <p:sp>
        <p:nvSpPr>
          <p:cNvPr id="225" name="Google Shape;225;p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sp>
        <p:nvSpPr>
          <p:cNvPr id="226" name="Google Shape;226;p2"/>
          <p:cNvSpPr txBox="1">
            <a:spLocks noGrp="1"/>
          </p:cNvSpPr>
          <p:nvPr>
            <p:ph type="ctrTitle"/>
          </p:nvPr>
        </p:nvSpPr>
        <p:spPr>
          <a:xfrm>
            <a:off x="796242" y="622599"/>
            <a:ext cx="6732237" cy="101714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l" dirty="0"/>
              <a:t>Κυβερνοασφάλεια στις αναδυόμενες τεχνολογίες για την υγεία</a:t>
            </a:r>
            <a:endParaRPr dirty="0"/>
          </a:p>
        </p:txBody>
      </p:sp>
      <p:sp>
        <p:nvSpPr>
          <p:cNvPr id="227" name="Google Shape;227;p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Ο1.</a:t>
            </a:r>
            <a:endParaRPr/>
          </a:p>
        </p:txBody>
      </p:sp>
      <p:sp>
        <p:nvSpPr>
          <p:cNvPr id="228" name="Google Shape;228;p2"/>
          <p:cNvSpPr txBox="1">
            <a:spLocks noGrp="1"/>
          </p:cNvSpPr>
          <p:nvPr>
            <p:ph type="body" idx="3"/>
          </p:nvPr>
        </p:nvSpPr>
        <p:spPr>
          <a:xfrm>
            <a:off x="1643379" y="1901879"/>
            <a:ext cx="5885100"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l" dirty="0"/>
              <a:t>Στόχοι: Ποιος-τι-Γιατί πρέπει να πάρετε αυτή την εκπαίδευση</a:t>
            </a:r>
            <a:endParaRPr dirty="0"/>
          </a:p>
        </p:txBody>
      </p:sp>
      <p:sp>
        <p:nvSpPr>
          <p:cNvPr id="229" name="Google Shape;229;p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230" name="Google Shape;230;p2"/>
          <p:cNvSpPr txBox="1">
            <a:spLocks noGrp="1"/>
          </p:cNvSpPr>
          <p:nvPr>
            <p:ph type="body" idx="5"/>
          </p:nvPr>
        </p:nvSpPr>
        <p:spPr>
          <a:xfrm>
            <a:off x="1643379" y="3085813"/>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dirty="0"/>
              <a:t>Μαθησιακά αποτελέσματα</a:t>
            </a:r>
            <a:endParaRPr dirty="0"/>
          </a:p>
        </p:txBody>
      </p:sp>
      <p:sp>
        <p:nvSpPr>
          <p:cNvPr id="231" name="Google Shape;231;p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232" name="Google Shape;232;p2"/>
          <p:cNvSpPr txBox="1">
            <a:spLocks noGrp="1"/>
          </p:cNvSpPr>
          <p:nvPr>
            <p:ph type="body" idx="7"/>
          </p:nvPr>
        </p:nvSpPr>
        <p:spPr>
          <a:xfrm>
            <a:off x="1643379" y="3790569"/>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dirty="0"/>
              <a:t>Περιγράμματα κατάρτισης</a:t>
            </a:r>
            <a:endParaRPr dirty="0"/>
          </a:p>
        </p:txBody>
      </p:sp>
      <p:sp>
        <p:nvSpPr>
          <p:cNvPr id="233" name="Google Shape;233;p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Ο5.</a:t>
            </a:r>
            <a:endParaRPr/>
          </a:p>
        </p:txBody>
      </p:sp>
      <p:sp>
        <p:nvSpPr>
          <p:cNvPr id="234" name="Google Shape;234;p2"/>
          <p:cNvSpPr txBox="1">
            <a:spLocks noGrp="1"/>
          </p:cNvSpPr>
          <p:nvPr>
            <p:ph type="body" idx="9"/>
          </p:nvPr>
        </p:nvSpPr>
        <p:spPr>
          <a:xfrm>
            <a:off x="1643416" y="4605672"/>
            <a:ext cx="5885100" cy="533400"/>
          </a:xfrm>
          <a:prstGeom prst="rect">
            <a:avLst/>
          </a:prstGeom>
          <a:noFill/>
          <a:ln>
            <a:noFill/>
          </a:ln>
        </p:spPr>
        <p:txBody>
          <a:bodyPr spcFirstLastPara="1" wrap="square" lIns="0" tIns="45700" rIns="0" bIns="0" anchor="b" anchorCtr="0">
            <a:normAutofit lnSpcReduction="20000"/>
          </a:bodyPr>
          <a:lstStyle/>
          <a:p>
            <a:pPr marL="0" lvl="0" indent="0" algn="l" rtl="0">
              <a:spcBef>
                <a:spcPts val="0"/>
              </a:spcBef>
              <a:spcAft>
                <a:spcPts val="0"/>
              </a:spcAft>
              <a:buClr>
                <a:schemeClr val="accent1"/>
              </a:buClr>
              <a:buSzPts val="2000"/>
              <a:buFont typeface="Calibri"/>
              <a:buNone/>
            </a:pPr>
            <a:r>
              <a:rPr lang="el" dirty="0">
                <a:solidFill>
                  <a:schemeClr val="folHlink"/>
                </a:solidFill>
              </a:rPr>
              <a:t>Πρακτικές πληροφορίες και απαιτήσεις</a:t>
            </a:r>
            <a:endParaRPr sz="140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2000"/>
              <a:buNone/>
            </a:pPr>
            <a:endParaRPr dirty="0"/>
          </a:p>
        </p:txBody>
      </p:sp>
      <p:sp>
        <p:nvSpPr>
          <p:cNvPr id="235" name="Google Shape;235;p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Ο2.</a:t>
            </a:r>
            <a:endParaRPr/>
          </a:p>
        </p:txBody>
      </p:sp>
      <p:sp>
        <p:nvSpPr>
          <p:cNvPr id="236" name="Google Shape;236;p2"/>
          <p:cNvSpPr txBox="1">
            <a:spLocks noGrp="1"/>
          </p:cNvSpPr>
          <p:nvPr>
            <p:ph type="body" idx="14"/>
          </p:nvPr>
        </p:nvSpPr>
        <p:spPr>
          <a:xfrm>
            <a:off x="1643379" y="2454235"/>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dirty="0"/>
              <a:t>Εκπαιδευτική εφοδιαστική: Πότε-Πού-Πώς</a:t>
            </a:r>
            <a:endParaRPr dirty="0"/>
          </a:p>
        </p:txBody>
      </p:sp>
      <p:sp>
        <p:nvSpPr>
          <p:cNvPr id="237" name="Google Shape;237;p2"/>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38" name="Google Shape;238;p2"/>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239" name="Google Shape;239;p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
        <p:nvSpPr>
          <p:cNvPr id="240" name="Google Shape;240;p2"/>
          <p:cNvSpPr txBox="1"/>
          <p:nvPr/>
        </p:nvSpPr>
        <p:spPr>
          <a:xfrm>
            <a:off x="807966" y="4986668"/>
            <a:ext cx="788639"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endParaRPr/>
          </a:p>
        </p:txBody>
      </p:sp>
      <p:sp>
        <p:nvSpPr>
          <p:cNvPr id="241" name="Google Shape;241;p2"/>
          <p:cNvSpPr txBox="1"/>
          <p:nvPr/>
        </p:nvSpPr>
        <p:spPr>
          <a:xfrm>
            <a:off x="1627103" y="4989054"/>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endParaRPr/>
          </a:p>
        </p:txBody>
      </p:sp>
      <p:sp>
        <p:nvSpPr>
          <p:cNvPr id="242" name="Google Shape;242;p2"/>
          <p:cNvSpPr txBox="1"/>
          <p:nvPr/>
        </p:nvSpPr>
        <p:spPr>
          <a:xfrm>
            <a:off x="1627103" y="5620632"/>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endParaRPr/>
          </a:p>
        </p:txBody>
      </p:sp>
      <p:pic>
        <p:nvPicPr>
          <p:cNvPr id="243" name="Google Shape;243;p2"/>
          <p:cNvPicPr preferRelativeResize="0"/>
          <p:nvPr/>
        </p:nvPicPr>
        <p:blipFill>
          <a:blip r:embed="rId5">
            <a:alphaModFix/>
          </a:blip>
          <a:stretch>
            <a:fillRect/>
          </a:stretch>
        </p:blipFill>
        <p:spPr>
          <a:xfrm>
            <a:off x="8892875" y="6248400"/>
            <a:ext cx="329565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dirty="0">
                <a:solidFill>
                  <a:schemeClr val="accent1"/>
                </a:solidFill>
              </a:rPr>
              <a:t>Στόχοι: </a:t>
            </a:r>
            <a:r>
              <a:rPr lang="el" sz="3600" dirty="0">
                <a:solidFill>
                  <a:srgbClr val="FFFFFF"/>
                </a:solidFill>
                <a:latin typeface="Arial"/>
                <a:ea typeface="Arial"/>
                <a:cs typeface="Arial"/>
                <a:sym typeface="Arial"/>
              </a:rPr>
              <a:t>Ποιος-τι-Γιατί πρέπει να πάρετε αυτή την εκπαίδευση </a:t>
            </a:r>
            <a:endParaRPr dirty="0"/>
          </a:p>
        </p:txBody>
      </p:sp>
      <p:sp>
        <p:nvSpPr>
          <p:cNvPr id="249" name="Google Shape;249;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ΠΟΙΟΣ</a:t>
            </a:r>
            <a:endParaRPr dirty="0"/>
          </a:p>
        </p:txBody>
      </p:sp>
      <p:sp>
        <p:nvSpPr>
          <p:cNvPr id="250" name="Google Shape;250;p3"/>
          <p:cNvSpPr txBox="1">
            <a:spLocks noGrp="1"/>
          </p:cNvSpPr>
          <p:nvPr>
            <p:ph type="body" idx="3"/>
          </p:nvPr>
        </p:nvSpPr>
        <p:spPr>
          <a:xfrm>
            <a:off x="1604399" y="39051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Οποιοσδήποτε έχει υπόβαθρο στην ανάλυση δεδομένων, τη στατιστική, τον προγραμματισμό και την ασφάλεια στον κυβερνοχώρο</a:t>
            </a:r>
            <a:endParaRPr dirty="0"/>
          </a:p>
        </p:txBody>
      </p:sp>
      <p:sp>
        <p:nvSpPr>
          <p:cNvPr id="251" name="Google Shape;251;p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ΤΙ</a:t>
            </a:r>
            <a:endParaRPr/>
          </a:p>
        </p:txBody>
      </p:sp>
      <p:sp>
        <p:nvSpPr>
          <p:cNvPr id="252" name="Google Shape;252;p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Γνώση Python και δεξιοτήτων προγραμματισμού</a:t>
            </a:r>
            <a:endParaRPr dirty="0"/>
          </a:p>
        </p:txBody>
      </p:sp>
      <p:sp>
        <p:nvSpPr>
          <p:cNvPr id="253" name="Google Shape;253;p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ΓΙΑΤΊ</a:t>
            </a:r>
            <a:endParaRPr/>
          </a:p>
        </p:txBody>
      </p:sp>
      <p:pic>
        <p:nvPicPr>
          <p:cNvPr id="254" name="Google Shape;254;p3" descr="Κύκλωμα"/>
          <p:cNvPicPr preferRelativeResize="0">
            <a:picLocks noGrp="1"/>
          </p:cNvPicPr>
          <p:nvPr>
            <p:ph type="pic" idx="8"/>
          </p:nvPr>
        </p:nvPicPr>
        <p:blipFill rotWithShape="1">
          <a:blip r:embed="rId3">
            <a:alphaModFix/>
          </a:blip>
          <a:srcRect t="4502" b="4501"/>
          <a:stretch/>
        </p:blipFill>
        <p:spPr>
          <a:xfrm>
            <a:off x="8916470" y="2833688"/>
            <a:ext cx="1005840" cy="914400"/>
          </a:xfrm>
          <a:prstGeom prst="rect">
            <a:avLst/>
          </a:prstGeom>
          <a:noFill/>
          <a:ln>
            <a:noFill/>
          </a:ln>
        </p:spPr>
      </p:pic>
      <p:sp>
        <p:nvSpPr>
          <p:cNvPr id="255" name="Google Shape;255;p3"/>
          <p:cNvSpPr txBox="1">
            <a:spLocks noGrp="1"/>
          </p:cNvSpPr>
          <p:nvPr>
            <p:ph type="body" idx="9"/>
          </p:nvPr>
        </p:nvSpPr>
        <p:spPr>
          <a:xfrm>
            <a:off x="7995403" y="3748088"/>
            <a:ext cx="2847975" cy="914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μάθετε πώς να παρακολουθείτε και να προστατεύετε το δίκτυο και τα συστήματα του τομέα της υγείας από κυβερνοεπιθέσεις χρησιμοποιώντας τεχνολογίες τεχνητής νοημοσύνης</a:t>
            </a:r>
            <a:endParaRPr dirty="0"/>
          </a:p>
        </p:txBody>
      </p:sp>
      <p:sp>
        <p:nvSpPr>
          <p:cNvPr id="256" name="Google Shape;256;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57" name="Google Shape;257;p3" descr="3d Γυαλιά"/>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58" name="Google Shape;258;p3" descr="Άβακας"/>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sp>
        <p:nvSpPr>
          <p:cNvPr id="259" name="Google Shape;259;p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a:solidFill>
                  <a:schemeClr val="accent1"/>
                </a:solidFill>
              </a:rPr>
              <a:t>CSP Training Logistic: </a:t>
            </a:r>
            <a:r>
              <a:rPr lang="el"/>
              <a:t>Πότε-Πού-Πώς</a:t>
            </a:r>
            <a:endParaRPr/>
          </a:p>
        </p:txBody>
      </p:sp>
      <p:sp>
        <p:nvSpPr>
          <p:cNvPr id="265" name="Google Shape;265;p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ΌΤΑΝ</a:t>
            </a:r>
            <a:endParaRPr/>
          </a:p>
        </p:txBody>
      </p:sp>
      <p:pic>
        <p:nvPicPr>
          <p:cNvPr id="266" name="Google Shape;266;p4" descr="Άβακας"/>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67" name="Google Shape;267;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Χρονοδιάγραμμα: Άνοιξη 2024</a:t>
            </a:r>
            <a:endParaRPr dirty="0"/>
          </a:p>
        </p:txBody>
      </p:sp>
      <p:sp>
        <p:nvSpPr>
          <p:cNvPr id="268" name="Google Shape;268;p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ΠΟΎ</a:t>
            </a:r>
            <a:endParaRPr/>
          </a:p>
        </p:txBody>
      </p:sp>
      <p:pic>
        <p:nvPicPr>
          <p:cNvPr id="269" name="Google Shape;269;p4" descr="3d Γυαλιά"/>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70" name="Google Shape;270;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Σχολή Θετικών Επιστημών, Πανεπιστήμιο Νόβι Σαντ, Σερβία</a:t>
            </a:r>
            <a:endParaRPr dirty="0"/>
          </a:p>
        </p:txBody>
      </p:sp>
      <p:sp>
        <p:nvSpPr>
          <p:cNvPr id="271" name="Google Shape;271;p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ΠΏΣ</a:t>
            </a:r>
            <a:endParaRPr/>
          </a:p>
        </p:txBody>
      </p:sp>
      <p:pic>
        <p:nvPicPr>
          <p:cNvPr id="272" name="Google Shape;272;p4" descr="Κύκλωμα"/>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73" name="Google Shape;273;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Ζωντανή εκπαίδευση στην τάξη</a:t>
            </a:r>
            <a:endParaRPr dirty="0"/>
          </a:p>
        </p:txBody>
      </p:sp>
      <p:sp>
        <p:nvSpPr>
          <p:cNvPr id="274" name="Google Shape;274;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275" name="Google Shape;275;p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t>Πρακτικές γνώσεις στην ανίχνευση ανωμαλιών</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Προτάσεις Αξίας</a:t>
            </a:r>
            <a:endParaRPr/>
          </a:p>
        </p:txBody>
      </p:sp>
      <p:sp>
        <p:nvSpPr>
          <p:cNvPr id="281" name="Google Shape;281;p5"/>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Οφέλη για τους συμμετέχοντες</a:t>
            </a:r>
            <a:endParaRPr dirty="0"/>
          </a:p>
        </p:txBody>
      </p:sp>
      <p:sp>
        <p:nvSpPr>
          <p:cNvPr id="282" name="Google Shape;282;p5"/>
          <p:cNvSpPr txBox="1">
            <a:spLocks noGrp="1"/>
          </p:cNvSpPr>
          <p:nvPr>
            <p:ph type="body" idx="3"/>
          </p:nvPr>
        </p:nvSpPr>
        <p:spPr>
          <a:xfrm>
            <a:off x="6498125" y="1977030"/>
            <a:ext cx="5541600" cy="40923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l" sz="1200" dirty="0"/>
              <a:t>Επίπεδο εκπαιδευτικής ενότητας: Βασικό</a:t>
            </a:r>
            <a:endParaRPr sz="1200" dirty="0"/>
          </a:p>
          <a:p>
            <a:pPr marL="274320" lvl="0" indent="-274320" algn="l" rtl="0">
              <a:lnSpc>
                <a:spcPct val="100000"/>
              </a:lnSpc>
              <a:spcBef>
                <a:spcPts val="0"/>
              </a:spcBef>
              <a:spcAft>
                <a:spcPts val="0"/>
              </a:spcAft>
              <a:buSzPts val="1200"/>
              <a:buChar char="o"/>
            </a:pPr>
            <a:r>
              <a:rPr lang="el" sz="1200" dirty="0"/>
              <a:t>Διάρκεια: 4 ώρες</a:t>
            </a:r>
            <a:endParaRPr sz="1200" dirty="0"/>
          </a:p>
          <a:p>
            <a:pPr marL="274320" lvl="0" indent="-274320" algn="l" rtl="0">
              <a:lnSpc>
                <a:spcPct val="100000"/>
              </a:lnSpc>
              <a:spcBef>
                <a:spcPts val="1200"/>
              </a:spcBef>
              <a:spcAft>
                <a:spcPts val="0"/>
              </a:spcAft>
              <a:buSzPts val="1200"/>
              <a:buChar char="o"/>
            </a:pPr>
            <a:r>
              <a:rPr lang="el" sz="1200" dirty="0"/>
              <a:t>Μάθετε πώς μπορείτε να χρησιμοποιήσετε την τεχνητή νοημοσύνη (AI) για να αυτοματοποιήσετε και να βελτιώσετε την ανίχνευση επιθέσεων στον κυβερνοχώρο, παραβ</a:t>
            </a:r>
            <a:r>
              <a:rPr lang="el-GR" sz="1200" dirty="0"/>
              <a:t>ίασης</a:t>
            </a:r>
            <a:r>
              <a:rPr lang="el" sz="1200" dirty="0"/>
              <a:t> δεδομένων ή μη εξουσιοδοτημένης πρόσβασης σε διάφορους τομείς, συμπεριλαμβανομένου του τομέα της υγείας</a:t>
            </a:r>
            <a:endParaRPr dirty="0"/>
          </a:p>
          <a:p>
            <a:pPr marL="274320" lvl="0" indent="-261620" algn="l" rtl="0">
              <a:spcBef>
                <a:spcPts val="1200"/>
              </a:spcBef>
              <a:spcAft>
                <a:spcPts val="0"/>
              </a:spcAft>
              <a:buSzPts val="1200"/>
              <a:buChar char="o"/>
            </a:pPr>
            <a:r>
              <a:rPr lang="el" sz="1200" dirty="0"/>
              <a:t>Απόκτηση πρακτικών δεξιοτήτων και γνώσεων σχετικά με τον τρόπο χρήσης διαφορετικών μοντέλων και τεχνικών τεχνητής νοημοσύνης</a:t>
            </a:r>
            <a:endParaRPr sz="1200" dirty="0"/>
          </a:p>
          <a:p>
            <a:pPr marL="274320" lvl="0" indent="-261620" algn="l" rtl="0">
              <a:spcBef>
                <a:spcPts val="1200"/>
              </a:spcBef>
              <a:spcAft>
                <a:spcPts val="0"/>
              </a:spcAft>
              <a:buSzPts val="1200"/>
              <a:buChar char="o"/>
            </a:pPr>
            <a:r>
              <a:rPr lang="el" sz="1200" dirty="0"/>
              <a:t>Βελτίωση της αποτελεσματικότητας και της ακρίβειας στην ανάλυση μεγάλου όγκου δεδομένων ασφαλείας</a:t>
            </a:r>
            <a:endParaRPr sz="1200" dirty="0"/>
          </a:p>
          <a:p>
            <a:pPr marL="274320" lvl="0" indent="-261620" algn="l" rtl="0">
              <a:spcBef>
                <a:spcPts val="1200"/>
              </a:spcBef>
              <a:spcAft>
                <a:spcPts val="0"/>
              </a:spcAft>
              <a:buSzPts val="1200"/>
              <a:buChar char="o"/>
            </a:pPr>
            <a:r>
              <a:rPr lang="el" sz="1200" dirty="0"/>
              <a:t>Ενίσχυση των προοπτικών σταδιοδρομίας και των ευκαιριών στους τομείς της επιστήμης των δεδομένων και της ασφάλειας στον κυβερνοχώρο,</a:t>
            </a:r>
            <a:endParaRPr sz="1200" dirty="0"/>
          </a:p>
          <a:p>
            <a:pPr marL="0" lvl="0" indent="0" algn="l" rtl="0">
              <a:lnSpc>
                <a:spcPct val="100000"/>
              </a:lnSpc>
              <a:spcBef>
                <a:spcPts val="1200"/>
              </a:spcBef>
              <a:spcAft>
                <a:spcPts val="0"/>
              </a:spcAft>
              <a:buSzPts val="1200"/>
              <a:buNone/>
            </a:pPr>
            <a:endParaRPr sz="1200" dirty="0"/>
          </a:p>
        </p:txBody>
      </p:sp>
      <p:cxnSp>
        <p:nvCxnSpPr>
          <p:cNvPr id="283" name="Google Shape;283;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4" name="Google Shape;284;p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85" name="Google Shape;285;p5" descr="Μια ομάδα ανθρώπων κοιτάζει μια πινακίδα"/>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sp>
        <p:nvSpPr>
          <p:cNvPr id="286" name="Google Shape;286;p5"/>
          <p:cNvSpPr txBox="1">
            <a:spLocks noGrp="1"/>
          </p:cNvSpPr>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solidFill>
                  <a:schemeClr val="lt1"/>
                </a:solidFill>
              </a:rPr>
              <a:t>Πρακτικές γνώσεις στην ανίχνευση ανωμαλιών</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ΠΟΙΟΣ</a:t>
            </a:r>
            <a:endParaRPr dirty="0"/>
          </a:p>
        </p:txBody>
      </p:sp>
      <p:sp>
        <p:nvSpPr>
          <p:cNvPr id="292" name="Google Shape;292;p6"/>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Προφίλ Συμμετεχόντων στην Εκπαίδευση</a:t>
            </a:r>
            <a:endParaRPr dirty="0"/>
          </a:p>
          <a:p>
            <a:pPr marL="0" lvl="0" indent="0" algn="l" rtl="0">
              <a:lnSpc>
                <a:spcPct val="100000"/>
              </a:lnSpc>
              <a:spcBef>
                <a:spcPts val="0"/>
              </a:spcBef>
              <a:spcAft>
                <a:spcPts val="0"/>
              </a:spcAft>
              <a:buSzPts val="2400"/>
              <a:buNone/>
            </a:pPr>
            <a:endParaRPr dirty="0"/>
          </a:p>
        </p:txBody>
      </p:sp>
      <p:sp>
        <p:nvSpPr>
          <p:cNvPr id="293" name="Google Shape;293;p6"/>
          <p:cNvSpPr txBox="1">
            <a:spLocks noGrp="1"/>
          </p:cNvSpPr>
          <p:nvPr>
            <p:ph type="body" idx="3"/>
          </p:nvPr>
        </p:nvSpPr>
        <p:spPr>
          <a:xfrm>
            <a:off x="6498131" y="1977017"/>
            <a:ext cx="2699066" cy="2569866"/>
          </a:xfrm>
          <a:prstGeom prst="rect">
            <a:avLst/>
          </a:prstGeom>
          <a:noFill/>
          <a:ln>
            <a:noFill/>
          </a:ln>
        </p:spPr>
        <p:txBody>
          <a:bodyPr spcFirstLastPara="1" wrap="square" lIns="91425" tIns="0" rIns="0" bIns="45700" anchor="t" anchorCtr="0">
            <a:normAutofit/>
          </a:bodyPr>
          <a:lstStyle/>
          <a:p>
            <a:pPr marL="274320" lvl="0" indent="-274320" algn="l" rtl="0">
              <a:lnSpc>
                <a:spcPct val="150000"/>
              </a:lnSpc>
              <a:spcBef>
                <a:spcPts val="0"/>
              </a:spcBef>
              <a:spcAft>
                <a:spcPts val="0"/>
              </a:spcAft>
              <a:buSzPts val="1400"/>
              <a:buFont typeface="Courier New"/>
              <a:buChar char="o"/>
            </a:pPr>
            <a:r>
              <a:rPr lang="el" dirty="0"/>
              <a:t>Αναλυτές κυβερνοασφάλειας</a:t>
            </a:r>
            <a:endParaRPr dirty="0"/>
          </a:p>
          <a:p>
            <a:pPr marL="274320" lvl="0" indent="-274320" algn="l" rtl="0">
              <a:lnSpc>
                <a:spcPct val="150000"/>
              </a:lnSpc>
              <a:spcBef>
                <a:spcPts val="0"/>
              </a:spcBef>
              <a:spcAft>
                <a:spcPts val="0"/>
              </a:spcAft>
              <a:buSzPts val="1400"/>
              <a:buChar char="o"/>
            </a:pPr>
            <a:r>
              <a:rPr lang="el" dirty="0"/>
              <a:t>Μηχανικοί ασφαλείας</a:t>
            </a:r>
            <a:endParaRPr dirty="0"/>
          </a:p>
          <a:p>
            <a:pPr marL="274320" lvl="0" indent="-274320" algn="l" rtl="0">
              <a:lnSpc>
                <a:spcPct val="150000"/>
              </a:lnSpc>
              <a:spcBef>
                <a:spcPts val="0"/>
              </a:spcBef>
              <a:spcAft>
                <a:spcPts val="0"/>
              </a:spcAft>
              <a:buSzPts val="1400"/>
              <a:buChar char="o"/>
            </a:pPr>
            <a:r>
              <a:rPr lang="el" dirty="0"/>
              <a:t>Αναλυτές δεδομένων</a:t>
            </a:r>
            <a:endParaRPr dirty="0"/>
          </a:p>
          <a:p>
            <a:pPr marL="274320" lvl="0" indent="-274320" algn="l" rtl="0">
              <a:lnSpc>
                <a:spcPct val="150000"/>
              </a:lnSpc>
              <a:spcBef>
                <a:spcPts val="0"/>
              </a:spcBef>
              <a:spcAft>
                <a:spcPts val="0"/>
              </a:spcAft>
              <a:buSzPts val="1400"/>
              <a:buChar char="o"/>
            </a:pPr>
            <a:r>
              <a:rPr lang="el" dirty="0"/>
              <a:t>Φοιτητές</a:t>
            </a:r>
            <a:endParaRPr dirty="0"/>
          </a:p>
        </p:txBody>
      </p:sp>
      <p:cxnSp>
        <p:nvCxnSpPr>
          <p:cNvPr id="294" name="Google Shape;294;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5" name="Google Shape;295;p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6" name="Google Shape;296;p6" descr="Ένα άτομο στέκεται μπροστά από ένα τραπέζι με ένα άτομο&#10;&#10;Περιγραφή που δημιουργείται αυτόματα"/>
          <p:cNvPicPr preferRelativeResize="0">
            <a:picLocks noGrp="1"/>
          </p:cNvPicPr>
          <p:nvPr>
            <p:ph type="pic" idx="2"/>
          </p:nvPr>
        </p:nvPicPr>
        <p:blipFill rotWithShape="1">
          <a:blip r:embed="rId3">
            <a:alphaModFix/>
          </a:blip>
          <a:srcRect l="4073" r="4072"/>
          <a:stretch/>
        </p:blipFill>
        <p:spPr>
          <a:xfrm>
            <a:off x="0" y="-2235"/>
            <a:ext cx="5840730" cy="6862275"/>
          </a:xfrm>
          <a:prstGeom prst="rect">
            <a:avLst/>
          </a:prstGeom>
          <a:solidFill>
            <a:schemeClr val="lt2"/>
          </a:solidFill>
          <a:ln>
            <a:noFill/>
          </a:ln>
        </p:spPr>
      </p:pic>
      <p:sp>
        <p:nvSpPr>
          <p:cNvPr id="297" name="Google Shape;297;p6"/>
          <p:cNvSpPr txBox="1">
            <a:spLocks noGrp="1"/>
          </p:cNvSpPr>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solidFill>
                  <a:schemeClr val="lt1"/>
                </a:solidFill>
              </a:rPr>
              <a:t>Πρακτικές γνώσεις στην ανίχνευση ανωμαλιών</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7"/>
          <p:cNvSpPr txBox="1">
            <a:spLocks noGrp="1"/>
          </p:cNvSpPr>
          <p:nvPr>
            <p:ph type="title"/>
          </p:nvPr>
        </p:nvSpPr>
        <p:spPr>
          <a:xfrm>
            <a:off x="988125" y="286600"/>
            <a:ext cx="10794900" cy="66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ΠΟΙΟΣ</a:t>
            </a:r>
            <a:endParaRPr/>
          </a:p>
        </p:txBody>
      </p:sp>
      <p:sp>
        <p:nvSpPr>
          <p:cNvPr id="303" name="Google Shape;303;p7"/>
          <p:cNvSpPr txBox="1">
            <a:spLocks noGrp="1"/>
          </p:cNvSpPr>
          <p:nvPr>
            <p:ph type="body" idx="1"/>
          </p:nvPr>
        </p:nvSpPr>
        <p:spPr>
          <a:xfrm>
            <a:off x="3312150" y="1923175"/>
            <a:ext cx="5788800" cy="1914300"/>
          </a:xfrm>
          <a:prstGeom prst="rect">
            <a:avLst/>
          </a:prstGeom>
          <a:noFill/>
          <a:ln>
            <a:noFill/>
          </a:ln>
        </p:spPr>
        <p:txBody>
          <a:bodyPr spcFirstLastPara="1" wrap="square" lIns="91425" tIns="0" rIns="0" bIns="45700" anchor="t" anchorCtr="0">
            <a:normAutofit fontScale="62500" lnSpcReduction="20000"/>
          </a:bodyPr>
          <a:lstStyle/>
          <a:p>
            <a:pPr marL="274320" lvl="0" indent="-240982" algn="l" rtl="0">
              <a:lnSpc>
                <a:spcPct val="115000"/>
              </a:lnSpc>
              <a:spcBef>
                <a:spcPts val="0"/>
              </a:spcBef>
              <a:spcAft>
                <a:spcPts val="0"/>
              </a:spcAft>
              <a:buClr>
                <a:schemeClr val="lt1"/>
              </a:buClr>
              <a:buSzPct val="58333"/>
              <a:buFont typeface="Courier New"/>
              <a:buChar char="o"/>
            </a:pPr>
            <a:r>
              <a:rPr lang="el" dirty="0">
                <a:solidFill>
                  <a:schemeClr val="lt1"/>
                </a:solidFill>
              </a:rPr>
              <a:t>Η Δρ Danijela Boberić Krstićev είναι μια καταξιωμένη ακαδημαϊκός και ερευνήτρια στον τομέα της Επιστήμης των Υπολογιστών. Είναι αναπληρώτρια καθηγήτρια στη Σχολή Θετικών Επιστημών του Πανεπιστημίου του Νόβι Σαντ. Το κύριο ερευνητικό της ενδιαφέρον έγκειται στην ανάλυση μεγάλων δεδομένων, όπου διερευνά τεχνικές για την εξαγωγή πολύτιμων πληροφοριών από μεγάλα σύνολα δεδομένων. Επιπλέον, φέρνει πρακτική εμπειρία στη δουλειά της, έχοντας εργαστεί προηγουμένως στη βιομηχανία ανάπτυξης λογισμικού. </a:t>
            </a:r>
            <a:endParaRPr dirty="0">
              <a:solidFill>
                <a:schemeClr val="lt1"/>
              </a:solidFill>
            </a:endParaRPr>
          </a:p>
        </p:txBody>
      </p:sp>
      <p:sp>
        <p:nvSpPr>
          <p:cNvPr id="304" name="Google Shape;304;p7"/>
          <p:cNvSpPr/>
          <p:nvPr/>
        </p:nvSpPr>
        <p:spPr>
          <a:xfrm rot="10800000">
            <a:off x="9100689" y="249947"/>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05" name="Google Shape;305;p7"/>
          <p:cNvPicPr preferRelativeResize="0"/>
          <p:nvPr/>
        </p:nvPicPr>
        <p:blipFill>
          <a:blip r:embed="rId3">
            <a:alphaModFix/>
          </a:blip>
          <a:stretch>
            <a:fillRect/>
          </a:stretch>
        </p:blipFill>
        <p:spPr>
          <a:xfrm>
            <a:off x="988126" y="1923175"/>
            <a:ext cx="2055150" cy="2055150"/>
          </a:xfrm>
          <a:prstGeom prst="rect">
            <a:avLst/>
          </a:prstGeom>
          <a:noFill/>
          <a:ln>
            <a:noFill/>
          </a:ln>
        </p:spPr>
      </p:pic>
      <p:pic>
        <p:nvPicPr>
          <p:cNvPr id="306" name="Google Shape;306;p7"/>
          <p:cNvPicPr preferRelativeResize="0"/>
          <p:nvPr/>
        </p:nvPicPr>
        <p:blipFill>
          <a:blip r:embed="rId4">
            <a:alphaModFix/>
          </a:blip>
          <a:stretch>
            <a:fillRect/>
          </a:stretch>
        </p:blipFill>
        <p:spPr>
          <a:xfrm>
            <a:off x="947651" y="4316576"/>
            <a:ext cx="2136100" cy="2136100"/>
          </a:xfrm>
          <a:prstGeom prst="rect">
            <a:avLst/>
          </a:prstGeom>
          <a:noFill/>
          <a:ln>
            <a:noFill/>
          </a:ln>
        </p:spPr>
      </p:pic>
      <p:sp>
        <p:nvSpPr>
          <p:cNvPr id="307" name="Google Shape;307;p7"/>
          <p:cNvSpPr txBox="1">
            <a:spLocks noGrp="1"/>
          </p:cNvSpPr>
          <p:nvPr>
            <p:ph type="body" idx="1"/>
          </p:nvPr>
        </p:nvSpPr>
        <p:spPr>
          <a:xfrm>
            <a:off x="3500825" y="4316572"/>
            <a:ext cx="5182800" cy="1696500"/>
          </a:xfrm>
          <a:prstGeom prst="rect">
            <a:avLst/>
          </a:prstGeom>
          <a:noFill/>
          <a:ln>
            <a:noFill/>
          </a:ln>
        </p:spPr>
        <p:txBody>
          <a:bodyPr spcFirstLastPara="1" wrap="square" lIns="91425" tIns="0" rIns="0" bIns="45700" anchor="t" anchorCtr="0">
            <a:normAutofit/>
          </a:bodyPr>
          <a:lstStyle/>
          <a:p>
            <a:pPr marL="274320" lvl="0" indent="-217170" algn="l" rtl="0">
              <a:lnSpc>
                <a:spcPct val="100000"/>
              </a:lnSpc>
              <a:spcBef>
                <a:spcPts val="0"/>
              </a:spcBef>
              <a:spcAft>
                <a:spcPts val="0"/>
              </a:spcAft>
              <a:buClr>
                <a:schemeClr val="lt1"/>
              </a:buClr>
              <a:buSzPts val="500"/>
              <a:buFont typeface="Courier New"/>
              <a:buChar char="o"/>
            </a:pPr>
            <a:r>
              <a:rPr lang="el" sz="1500" dirty="0">
                <a:solidFill>
                  <a:schemeClr val="lt1"/>
                </a:solidFill>
              </a:rPr>
              <a:t>Ο Δρ Nemanja Milošević είναι επίκουρος καθηγητής στη Σχολή Θετικών Επιστημών του Πανεπιστημίου του Νόβι Σαντ. Η κύρια έρευνά του είναι προσανατολισμένη προς τη βαθιά μάθηση και την εφαρμογή της σε διάφορους τομείς.</a:t>
            </a:r>
            <a:endParaRPr sz="1500" dirty="0">
              <a:solidFill>
                <a:schemeClr val="lt1"/>
              </a:solidFill>
            </a:endParaRPr>
          </a:p>
        </p:txBody>
      </p:sp>
      <p:sp>
        <p:nvSpPr>
          <p:cNvPr id="308" name="Google Shape;308;p7"/>
          <p:cNvSpPr txBox="1">
            <a:spLocks noGrp="1"/>
          </p:cNvSpPr>
          <p:nvPr>
            <p:ph type="sldNum" idx="12"/>
          </p:nvPr>
        </p:nvSpPr>
        <p:spPr>
          <a:xfrm>
            <a:off x="10768546" y="6290774"/>
            <a:ext cx="618000" cy="365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309" name="Google Shape;309;p7"/>
          <p:cNvSpPr txBox="1"/>
          <p:nvPr/>
        </p:nvSpPr>
        <p:spPr>
          <a:xfrm>
            <a:off x="857506" y="1054327"/>
            <a:ext cx="4786800" cy="763800"/>
          </a:xfrm>
          <a:prstGeom prst="rect">
            <a:avLst/>
          </a:prstGeom>
          <a:noFill/>
          <a:ln>
            <a:noFill/>
          </a:ln>
        </p:spPr>
        <p:txBody>
          <a:bodyPr spcFirstLastPara="1" wrap="square" lIns="91425" tIns="91425" rIns="91425" bIns="0" anchor="t" anchorCtr="0">
            <a:normAutofit lnSpcReduction="10000"/>
          </a:bodyPr>
          <a:lstStyle/>
          <a:p>
            <a:pPr marL="0" lvl="0" indent="0" algn="l" rtl="0">
              <a:spcBef>
                <a:spcPts val="0"/>
              </a:spcBef>
              <a:spcAft>
                <a:spcPts val="0"/>
              </a:spcAft>
              <a:buNone/>
            </a:pPr>
            <a:r>
              <a:rPr lang="el" sz="2400">
                <a:solidFill>
                  <a:srgbClr val="FFBA00"/>
                </a:solidFill>
                <a:latin typeface="Century Gothic"/>
                <a:ea typeface="Century Gothic"/>
                <a:cs typeface="Century Gothic"/>
                <a:sym typeface="Century Gothic"/>
              </a:rPr>
              <a:t>Προφίλ Εκπαιδευτών</a:t>
            </a:r>
            <a:endParaRPr sz="2400">
              <a:solidFill>
                <a:srgbClr val="FFBA00"/>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rgbClr val="FFBA00"/>
              </a:solidFill>
              <a:latin typeface="Century Gothic"/>
              <a:ea typeface="Century Gothic"/>
              <a:cs typeface="Century Gothic"/>
              <a:sym typeface="Century Gothic"/>
            </a:endParaRPr>
          </a:p>
        </p:txBody>
      </p:sp>
      <p:sp>
        <p:nvSpPr>
          <p:cNvPr id="310" name="Google Shape;310;p7"/>
          <p:cNvSpPr txBox="1">
            <a:spLocks noGrp="1"/>
          </p:cNvSpPr>
          <p:nvPr>
            <p:ph type="ftr" idx="11"/>
          </p:nvPr>
        </p:nvSpPr>
        <p:spPr>
          <a:xfrm>
            <a:off x="199591" y="65193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solidFill>
                  <a:schemeClr val="lt1"/>
                </a:solidFill>
              </a:rPr>
              <a:t>Πρακτικές γνώσεις στην ανίχνευση ανωμαλιών</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ΤΙ</a:t>
            </a:r>
            <a:endParaRPr/>
          </a:p>
        </p:txBody>
      </p:sp>
      <p:sp>
        <p:nvSpPr>
          <p:cNvPr id="316" name="Google Shape;316;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Θέματα Εκπαίδευσης</a:t>
            </a:r>
            <a:endParaRPr/>
          </a:p>
        </p:txBody>
      </p:sp>
      <p:sp>
        <p:nvSpPr>
          <p:cNvPr id="317" name="Google Shape;317;p8"/>
          <p:cNvSpPr txBox="1">
            <a:spLocks noGrp="1"/>
          </p:cNvSpPr>
          <p:nvPr>
            <p:ph type="body" idx="3"/>
          </p:nvPr>
        </p:nvSpPr>
        <p:spPr>
          <a:xfrm>
            <a:off x="6498130" y="1977017"/>
            <a:ext cx="4546387"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l" sz="1200" dirty="0"/>
              <a:t>Τι είναι η ανίχνευση ανωμαλιών και γιατί είναι σημαντική για την ασφάλεια στον κυβερνοχώρο</a:t>
            </a:r>
            <a:endParaRPr dirty="0"/>
          </a:p>
          <a:p>
            <a:pPr marL="274320" lvl="0" indent="-274320" algn="l" rtl="0">
              <a:lnSpc>
                <a:spcPct val="100000"/>
              </a:lnSpc>
              <a:spcBef>
                <a:spcPts val="1200"/>
              </a:spcBef>
              <a:spcAft>
                <a:spcPts val="0"/>
              </a:spcAft>
              <a:buSzPts val="1200"/>
              <a:buChar char="o"/>
            </a:pPr>
            <a:r>
              <a:rPr lang="el" sz="1200" dirty="0"/>
              <a:t>Τύποι και μέθοδοι ανίχνευσης ανωμαλιών</a:t>
            </a:r>
            <a:endParaRPr sz="1200" dirty="0"/>
          </a:p>
          <a:p>
            <a:pPr marL="274320" lvl="0" indent="-274320" algn="l" rtl="0">
              <a:lnSpc>
                <a:spcPct val="100000"/>
              </a:lnSpc>
              <a:spcBef>
                <a:spcPts val="1200"/>
              </a:spcBef>
              <a:spcAft>
                <a:spcPts val="0"/>
              </a:spcAft>
              <a:buSzPts val="1200"/>
              <a:buChar char="o"/>
            </a:pPr>
            <a:r>
              <a:rPr lang="el" sz="1200" dirty="0"/>
              <a:t>Μέθοδος βασισμένη στη μηχανική μάθηση</a:t>
            </a:r>
            <a:endParaRPr sz="1200" dirty="0"/>
          </a:p>
          <a:p>
            <a:pPr marL="274320" lvl="0" indent="-261620" algn="l" rtl="0">
              <a:spcBef>
                <a:spcPts val="1200"/>
              </a:spcBef>
              <a:spcAft>
                <a:spcPts val="0"/>
              </a:spcAft>
              <a:buSzPts val="1200"/>
              <a:buChar char="o"/>
            </a:pPr>
            <a:r>
              <a:rPr lang="el" sz="1200" dirty="0"/>
              <a:t>Πλαίσια και εργαλεία ανοιχτού κώδικα</a:t>
            </a:r>
            <a:endParaRPr sz="1200" dirty="0"/>
          </a:p>
          <a:p>
            <a:pPr marL="274320" lvl="0" indent="-274320" algn="l" rtl="0">
              <a:lnSpc>
                <a:spcPct val="100000"/>
              </a:lnSpc>
              <a:spcBef>
                <a:spcPts val="1200"/>
              </a:spcBef>
              <a:spcAft>
                <a:spcPts val="0"/>
              </a:spcAft>
              <a:buSzPts val="1200"/>
              <a:buChar char="o"/>
            </a:pPr>
            <a:r>
              <a:rPr lang="el" sz="1200" dirty="0"/>
              <a:t>Προκλήσεις και περιορισμοί της ανίχνευσης ανωμαλιών</a:t>
            </a:r>
            <a:endParaRPr sz="1200" dirty="0"/>
          </a:p>
          <a:p>
            <a:pPr marL="274320" lvl="0" indent="0" algn="l" rtl="0">
              <a:lnSpc>
                <a:spcPct val="100000"/>
              </a:lnSpc>
              <a:spcBef>
                <a:spcPts val="1200"/>
              </a:spcBef>
              <a:spcAft>
                <a:spcPts val="0"/>
              </a:spcAft>
              <a:buNone/>
            </a:pPr>
            <a:endParaRPr sz="1200" dirty="0"/>
          </a:p>
        </p:txBody>
      </p:sp>
      <p:cxnSp>
        <p:nvCxnSpPr>
          <p:cNvPr id="318" name="Google Shape;318;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19" name="Google Shape;319;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20" name="Google Shape;320;p8"/>
          <p:cNvPicPr preferRelativeResize="0"/>
          <p:nvPr/>
        </p:nvPicPr>
        <p:blipFill>
          <a:blip r:embed="rId3">
            <a:alphaModFix/>
          </a:blip>
          <a:stretch>
            <a:fillRect/>
          </a:stretch>
        </p:blipFill>
        <p:spPr>
          <a:xfrm>
            <a:off x="152400" y="152400"/>
            <a:ext cx="5943601" cy="5943601"/>
          </a:xfrm>
          <a:prstGeom prst="rect">
            <a:avLst/>
          </a:prstGeom>
          <a:noFill/>
          <a:ln>
            <a:noFill/>
          </a:ln>
        </p:spPr>
      </p:pic>
      <p:sp>
        <p:nvSpPr>
          <p:cNvPr id="321" name="Google Shape;321;p8"/>
          <p:cNvSpPr txBox="1">
            <a:spLocks noGrp="1"/>
          </p:cNvSpPr>
          <p:nvPr>
            <p:ph type="ftr" idx="4294967295"/>
          </p:nvPr>
        </p:nvSpPr>
        <p:spPr>
          <a:xfrm>
            <a:off x="199591" y="6290774"/>
            <a:ext cx="6637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l">
                <a:solidFill>
                  <a:schemeClr val="lt1"/>
                </a:solidFill>
              </a:rPr>
              <a:t>Πρακτικές γνώσεις στην ανίχνευση ανωμαλιών</a:t>
            </a:r>
            <a:endParaRPr>
              <a:solidFill>
                <a:schemeClr val="lt1"/>
              </a:solidFill>
            </a:endParaRPr>
          </a:p>
        </p:txBody>
      </p:sp>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1219</Words>
  <Application>Microsoft Office PowerPoint</Application>
  <PresentationFormat>Widescreen</PresentationFormat>
  <Paragraphs>142</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Book Antiqua</vt:lpstr>
      <vt:lpstr>Century Gothic</vt:lpstr>
      <vt:lpstr>Courier New</vt:lpstr>
      <vt:lpstr>Arial</vt:lpstr>
      <vt:lpstr>Custom</vt:lpstr>
      <vt:lpstr>Πρακτικές γνώσεις στην ανίχνευση ανωμαλιών</vt:lpstr>
      <vt:lpstr>PowerPoint Presentation</vt:lpstr>
      <vt:lpstr>Κυβερνοασφάλεια στις αναδυόμενες τεχνολογίες για την υγεία</vt:lpstr>
      <vt:lpstr>Στόχοι: Ποιος-τι-Γιατί πρέπει να πάρετε αυτή την εκπαίδευση </vt:lpstr>
      <vt:lpstr>CSP Training Logistic: Πότε-Πού-Πώς</vt:lpstr>
      <vt:lpstr>Προτάσεις Αξίας</vt:lpstr>
      <vt:lpstr>ΠΟΙΟΣ</vt:lpstr>
      <vt:lpstr>ΠΟΙΟΣ</vt:lpstr>
      <vt:lpstr>ΤΙ</vt:lpstr>
      <vt:lpstr>ΓΙΑΤΊ</vt:lpstr>
      <vt:lpstr>Περίγραμμα Εκπαίδευσης</vt:lpstr>
      <vt:lpstr>Θέμα-1: Εισαγωγή στην ανίχνευση ανωμαλιών </vt:lpstr>
      <vt:lpstr>Θέμα-2: Αλγόριθμοι μηχανικής μάθησης για ανίχνευση ανωμαλιών</vt:lpstr>
      <vt:lpstr>Θέμα-3: Πραγματικές εφαρμογές στον τομέα της υγείας</vt:lpstr>
      <vt:lpstr>Μέθοδος αξιολόγησης</vt:lpstr>
      <vt:lpstr>Βασικές γνώσεις και προαπαιτούμενα</vt:lpstr>
      <vt:lpstr>Πηγές: Βιβλία και υλικό αναφοράς</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js</dc:creator>
  <cp:lastModifiedBy>a a</cp:lastModifiedBy>
  <cp:revision>3</cp:revision>
  <dcterms:modified xsi:type="dcterms:W3CDTF">2025-04-30T19:26:05Z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