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embeddedFontLst>
    <p:embeddedFont>
      <p:font typeface="Book Antiqua" panose="02040602050305030304" pitchFamily="18" charset="0"/>
      <p:regular r:id="rId13"/>
      <p:bold r:id="rId14"/>
      <p:italic r:id="rId15"/>
      <p:boldItalic r:id="rId16"/>
    </p:embeddedFont>
    <p:embeddedFont>
      <p:font typeface="Century Gothic" panose="020B050202020202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24" roundtripDataSignature="AMtx7mj7DSrEYRWLTD7IMnwigm4GbRrWS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6" y="105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 name="Google Shape;79;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0" name="Google Shape;80;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6" name="Google Shape;156;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c74e8a64ff_0_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g2c74e8a64ff_0_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1" name="Google Shape;91;g2c74e8a64ff_0_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c2c1fab3b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g2c2c1fab3b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l"/>
              <a:t>https://www.hipaajournal.com/healthcare-data-breach-statistics/</a:t>
            </a:r>
            <a:endParaRPr/>
          </a:p>
        </p:txBody>
      </p:sp>
      <p:sp>
        <p:nvSpPr>
          <p:cNvPr id="98" name="Google Shape;98;g2c2c1fab3b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2e39b406b83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g2e39b406b83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l"/>
              <a:t>https://www.hipaajournal.com/healthcare-data-breach-statistics/</a:t>
            </a:r>
            <a:endParaRPr/>
          </a:p>
        </p:txBody>
      </p:sp>
      <p:sp>
        <p:nvSpPr>
          <p:cNvPr id="106" name="Google Shape;106;g2e39b406b83_0_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e39b406b83_0_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e39b406b83_0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g2e39b406b83_0_2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2e48a118457_0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2e48a118457_0_1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g2e48a118457_0_1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e48a118457_0_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2e48a118457_0_4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g2e48a118457_0_4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e48a118457_0_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2e48a118457_0_5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g2e48a118457_0_5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e48a118457_0_6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e48a118457_0_6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g2e48a118457_0_6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3"/>
        <p:cNvGrpSpPr/>
        <p:nvPr/>
      </p:nvGrpSpPr>
      <p:grpSpPr>
        <a:xfrm>
          <a:off x="0" y="0"/>
          <a:ext cx="0" cy="0"/>
          <a:chOff x="0" y="0"/>
          <a:chExt cx="0" cy="0"/>
        </a:xfrm>
      </p:grpSpPr>
      <p:pic>
        <p:nvPicPr>
          <p:cNvPr id="14" name="Google Shape;14;g2c00f5b6e4e_0_203"/>
          <p:cNvPicPr preferRelativeResize="0"/>
          <p:nvPr/>
        </p:nvPicPr>
        <p:blipFill rotWithShape="1">
          <a:blip r:embed="rId2">
            <a:alphaModFix/>
          </a:blip>
          <a:srcRect/>
          <a:stretch/>
        </p:blipFill>
        <p:spPr>
          <a:xfrm>
            <a:off x="5032131" y="-30007"/>
            <a:ext cx="6064492" cy="6879886"/>
          </a:xfrm>
          <a:prstGeom prst="rect">
            <a:avLst/>
          </a:prstGeom>
          <a:noFill/>
          <a:ln>
            <a:noFill/>
          </a:ln>
        </p:spPr>
      </p:pic>
      <p:sp>
        <p:nvSpPr>
          <p:cNvPr id="15" name="Google Shape;15;g2c00f5b6e4e_0_203"/>
          <p:cNvSpPr txBox="1">
            <a:spLocks noGrp="1"/>
          </p:cNvSpPr>
          <p:nvPr>
            <p:ph type="ctrTitle"/>
          </p:nvPr>
        </p:nvSpPr>
        <p:spPr>
          <a:xfrm>
            <a:off x="7119890" y="723440"/>
            <a:ext cx="4323300" cy="2579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Book Antiqua"/>
              <a:buNone/>
              <a:defRPr sz="60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g2c00f5b6e4e_0_203"/>
          <p:cNvSpPr txBox="1">
            <a:spLocks noGrp="1"/>
          </p:cNvSpPr>
          <p:nvPr>
            <p:ph type="subTitle" idx="1"/>
          </p:nvPr>
        </p:nvSpPr>
        <p:spPr>
          <a:xfrm>
            <a:off x="7128152" y="5248834"/>
            <a:ext cx="4323300" cy="10089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SzPts val="1600"/>
              <a:buNone/>
              <a:defRPr sz="1600" cap="none">
                <a:solidFill>
                  <a:schemeClr val="dk1"/>
                </a:solidFill>
                <a:latin typeface="Century Gothic"/>
                <a:ea typeface="Century Gothic"/>
                <a:cs typeface="Century Gothic"/>
                <a:sym typeface="Century Gothic"/>
              </a:defRPr>
            </a:lvl1pPr>
            <a:lvl2pPr lvl="1" algn="ctr">
              <a:lnSpc>
                <a:spcPct val="100000"/>
              </a:lnSpc>
              <a:spcBef>
                <a:spcPts val="200"/>
              </a:spcBef>
              <a:spcAft>
                <a:spcPts val="0"/>
              </a:spcAft>
              <a:buClr>
                <a:schemeClr val="dk1"/>
              </a:buClr>
              <a:buSzPts val="2400"/>
              <a:buNone/>
              <a:defRPr sz="2400"/>
            </a:lvl2pPr>
            <a:lvl3pPr lvl="2" algn="ctr">
              <a:lnSpc>
                <a:spcPct val="100000"/>
              </a:lnSpc>
              <a:spcBef>
                <a:spcPts val="400"/>
              </a:spcBef>
              <a:spcAft>
                <a:spcPts val="0"/>
              </a:spcAft>
              <a:buClr>
                <a:schemeClr val="dk1"/>
              </a:buClr>
              <a:buSzPts val="2400"/>
              <a:buNone/>
              <a:defRPr sz="2400"/>
            </a:lvl3pPr>
            <a:lvl4pPr lvl="3" algn="ctr">
              <a:lnSpc>
                <a:spcPct val="100000"/>
              </a:lnSpc>
              <a:spcBef>
                <a:spcPts val="400"/>
              </a:spcBef>
              <a:spcAft>
                <a:spcPts val="0"/>
              </a:spcAft>
              <a:buClr>
                <a:schemeClr val="dk1"/>
              </a:buClr>
              <a:buSzPts val="2000"/>
              <a:buNone/>
              <a:defRPr sz="2000"/>
            </a:lvl4pPr>
            <a:lvl5pPr lvl="4" algn="ctr">
              <a:lnSpc>
                <a:spcPct val="100000"/>
              </a:lnSpc>
              <a:spcBef>
                <a:spcPts val="400"/>
              </a:spcBef>
              <a:spcAft>
                <a:spcPts val="0"/>
              </a:spcAft>
              <a:buClr>
                <a:schemeClr val="dk1"/>
              </a:buClr>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17" name="Google Shape;17;g2c00f5b6e4e_0_203"/>
          <p:cNvSpPr>
            <a:spLocks noGrp="1"/>
          </p:cNvSpPr>
          <p:nvPr>
            <p:ph type="pic" idx="2"/>
          </p:nvPr>
        </p:nvSpPr>
        <p:spPr>
          <a:xfrm>
            <a:off x="0" y="-2235"/>
            <a:ext cx="5840700" cy="6862200"/>
          </a:xfrm>
          <a:prstGeom prst="rect">
            <a:avLst/>
          </a:prstGeom>
          <a:solidFill>
            <a:schemeClr val="lt2"/>
          </a:solidFill>
          <a:ln>
            <a:noFill/>
          </a:ln>
        </p:spPr>
      </p:sp>
      <p:sp>
        <p:nvSpPr>
          <p:cNvPr id="18" name="Google Shape;18;g2c00f5b6e4e_0_203"/>
          <p:cNvSpPr txBox="1">
            <a:spLocks noGrp="1"/>
          </p:cNvSpPr>
          <p:nvPr>
            <p:ph type="body" idx="3"/>
          </p:nvPr>
        </p:nvSpPr>
        <p:spPr>
          <a:xfrm>
            <a:off x="7119274" y="3373515"/>
            <a:ext cx="4323300" cy="10089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1200"/>
              </a:spcBef>
              <a:spcAft>
                <a:spcPts val="0"/>
              </a:spcAft>
              <a:buSzPts val="6000"/>
              <a:buNone/>
              <a:defRPr sz="6000" b="1">
                <a:solidFill>
                  <a:schemeClr val="dk2"/>
                </a:solidFill>
              </a:defRPr>
            </a:lvl1pPr>
            <a:lvl2pPr marL="914400" lvl="1" indent="-228600" algn="l">
              <a:lnSpc>
                <a:spcPct val="100000"/>
              </a:lnSpc>
              <a:spcBef>
                <a:spcPts val="200"/>
              </a:spcBef>
              <a:spcAft>
                <a:spcPts val="0"/>
              </a:spcAft>
              <a:buClr>
                <a:schemeClr val="dk1"/>
              </a:buClr>
              <a:buSzPts val="1800"/>
              <a:buNone/>
              <a:defRPr/>
            </a:lvl2pPr>
            <a:lvl3pPr marL="1371600" lvl="2" indent="-228600" algn="l">
              <a:lnSpc>
                <a:spcPct val="100000"/>
              </a:lnSpc>
              <a:spcBef>
                <a:spcPts val="400"/>
              </a:spcBef>
              <a:spcAft>
                <a:spcPts val="0"/>
              </a:spcAft>
              <a:buClr>
                <a:schemeClr val="dk1"/>
              </a:buClr>
              <a:buSzPts val="1400"/>
              <a:buNone/>
              <a:defRPr/>
            </a:lvl3pPr>
            <a:lvl4pPr marL="1828800" lvl="3" indent="-228600" algn="l">
              <a:lnSpc>
                <a:spcPct val="100000"/>
              </a:lnSpc>
              <a:spcBef>
                <a:spcPts val="400"/>
              </a:spcBef>
              <a:spcAft>
                <a:spcPts val="0"/>
              </a:spcAft>
              <a:buClr>
                <a:schemeClr val="dk1"/>
              </a:buClr>
              <a:buSzPts val="1400"/>
              <a:buNone/>
              <a:defRPr/>
            </a:lvl4pPr>
            <a:lvl5pPr marL="2286000" lvl="4" indent="-228600" algn="l">
              <a:lnSpc>
                <a:spcPct val="100000"/>
              </a:lnSpc>
              <a:spcBef>
                <a:spcPts val="400"/>
              </a:spcBef>
              <a:spcAft>
                <a:spcPts val="0"/>
              </a:spcAft>
              <a:buClr>
                <a:schemeClr val="dk1"/>
              </a:buClr>
              <a:buSzPts val="1400"/>
              <a:buNone/>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cxnSp>
        <p:nvCxnSpPr>
          <p:cNvPr id="19" name="Google Shape;19;g2c00f5b6e4e_0_203"/>
          <p:cNvCxnSpPr/>
          <p:nvPr/>
        </p:nvCxnSpPr>
        <p:spPr>
          <a:xfrm flipH="1">
            <a:off x="4559500" y="-10665"/>
            <a:ext cx="1930200" cy="6877200"/>
          </a:xfrm>
          <a:prstGeom prst="straightConnector1">
            <a:avLst/>
          </a:prstGeom>
          <a:noFill/>
          <a:ln w="25400" cap="flat" cmpd="sng">
            <a:solidFill>
              <a:schemeClr val="dk2"/>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2"/>
        <p:cNvGrpSpPr/>
        <p:nvPr/>
      </p:nvGrpSpPr>
      <p:grpSpPr>
        <a:xfrm>
          <a:off x="0" y="0"/>
          <a:ext cx="0" cy="0"/>
          <a:chOff x="0" y="0"/>
          <a:chExt cx="0" cy="0"/>
        </a:xfrm>
      </p:grpSpPr>
      <p:sp>
        <p:nvSpPr>
          <p:cNvPr id="53" name="Google Shape;53;g2c00f5b6e4e_0_185"/>
          <p:cNvSpPr txBox="1">
            <a:spLocks noGrp="1"/>
          </p:cNvSpPr>
          <p:nvPr>
            <p:ph type="title"/>
          </p:nvPr>
        </p:nvSpPr>
        <p:spPr>
          <a:xfrm>
            <a:off x="653667" y="600200"/>
            <a:ext cx="8490300" cy="5454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54" name="Google Shape;54;g2c00f5b6e4e_0_18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5"/>
        <p:cNvGrpSpPr/>
        <p:nvPr/>
      </p:nvGrpSpPr>
      <p:grpSpPr>
        <a:xfrm>
          <a:off x="0" y="0"/>
          <a:ext cx="0" cy="0"/>
          <a:chOff x="0" y="0"/>
          <a:chExt cx="0" cy="0"/>
        </a:xfrm>
      </p:grpSpPr>
      <p:sp>
        <p:nvSpPr>
          <p:cNvPr id="56" name="Google Shape;56;g2c00f5b6e4e_0_188"/>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g2c00f5b6e4e_0_188"/>
          <p:cNvSpPr txBox="1">
            <a:spLocks noGrp="1"/>
          </p:cNvSpPr>
          <p:nvPr>
            <p:ph type="title"/>
          </p:nvPr>
        </p:nvSpPr>
        <p:spPr>
          <a:xfrm>
            <a:off x="354000" y="1644233"/>
            <a:ext cx="5393700" cy="19764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58" name="Google Shape;58;g2c00f5b6e4e_0_188"/>
          <p:cNvSpPr txBox="1">
            <a:spLocks noGrp="1"/>
          </p:cNvSpPr>
          <p:nvPr>
            <p:ph type="subTitle" idx="1"/>
          </p:nvPr>
        </p:nvSpPr>
        <p:spPr>
          <a:xfrm>
            <a:off x="354000" y="3737433"/>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9" name="Google Shape;59;g2c00f5b6e4e_0_188"/>
          <p:cNvSpPr txBox="1">
            <a:spLocks noGrp="1"/>
          </p:cNvSpPr>
          <p:nvPr>
            <p:ph type="body" idx="2"/>
          </p:nvPr>
        </p:nvSpPr>
        <p:spPr>
          <a:xfrm>
            <a:off x="6586000" y="965433"/>
            <a:ext cx="5115900" cy="4926900"/>
          </a:xfrm>
          <a:prstGeom prst="rect">
            <a:avLst/>
          </a:prstGeom>
          <a:noFill/>
          <a:ln>
            <a:noFill/>
          </a:ln>
        </p:spPr>
        <p:txBody>
          <a:bodyPr spcFirstLastPara="1" wrap="square" lIns="121900" tIns="121900" rIns="121900" bIns="121900" anchor="ctr"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60" name="Google Shape;60;g2c00f5b6e4e_0_18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1"/>
        <p:cNvGrpSpPr/>
        <p:nvPr/>
      </p:nvGrpSpPr>
      <p:grpSpPr>
        <a:xfrm>
          <a:off x="0" y="0"/>
          <a:ext cx="0" cy="0"/>
          <a:chOff x="0" y="0"/>
          <a:chExt cx="0" cy="0"/>
        </a:xfrm>
      </p:grpSpPr>
      <p:sp>
        <p:nvSpPr>
          <p:cNvPr id="62" name="Google Shape;62;g2c00f5b6e4e_0_194"/>
          <p:cNvSpPr txBox="1">
            <a:spLocks noGrp="1"/>
          </p:cNvSpPr>
          <p:nvPr>
            <p:ph type="body" idx="1"/>
          </p:nvPr>
        </p:nvSpPr>
        <p:spPr>
          <a:xfrm>
            <a:off x="415600" y="5640767"/>
            <a:ext cx="7998300" cy="8067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SzPts val="2400"/>
              <a:buNone/>
              <a:defRPr/>
            </a:lvl1pPr>
          </a:lstStyle>
          <a:p>
            <a:endParaRPr/>
          </a:p>
        </p:txBody>
      </p:sp>
      <p:sp>
        <p:nvSpPr>
          <p:cNvPr id="63" name="Google Shape;63;g2c00f5b6e4e_0_19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g2c00f5b6e4e_0_197"/>
          <p:cNvSpPr txBox="1">
            <a:spLocks noGrp="1"/>
          </p:cNvSpPr>
          <p:nvPr>
            <p:ph type="title" hasCustomPrompt="1"/>
          </p:nvPr>
        </p:nvSpPr>
        <p:spPr>
          <a:xfrm>
            <a:off x="415600" y="1474833"/>
            <a:ext cx="11360700" cy="26181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rPr lang="el"/>
              <a:t>xx%</a:t>
            </a:r>
          </a:p>
        </p:txBody>
      </p:sp>
      <p:sp>
        <p:nvSpPr>
          <p:cNvPr id="66" name="Google Shape;66;g2c00f5b6e4e_0_197"/>
          <p:cNvSpPr txBox="1">
            <a:spLocks noGrp="1"/>
          </p:cNvSpPr>
          <p:nvPr>
            <p:ph type="body" idx="1"/>
          </p:nvPr>
        </p:nvSpPr>
        <p:spPr>
          <a:xfrm>
            <a:off x="415600" y="4202967"/>
            <a:ext cx="11360700" cy="1734300"/>
          </a:xfrm>
          <a:prstGeom prst="rect">
            <a:avLst/>
          </a:prstGeom>
          <a:noFill/>
          <a:ln>
            <a:noFill/>
          </a:ln>
        </p:spPr>
        <p:txBody>
          <a:bodyPr spcFirstLastPara="1" wrap="square" lIns="121900" tIns="121900" rIns="121900" bIns="121900" anchor="t" anchorCtr="0">
            <a:norm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0"/>
              </a:spcBef>
              <a:spcAft>
                <a:spcPts val="0"/>
              </a:spcAft>
              <a:buSzPts val="1900"/>
              <a:buChar char="○"/>
              <a:defRPr/>
            </a:lvl2pPr>
            <a:lvl3pPr marL="1371600" lvl="2" indent="-349250" algn="ctr">
              <a:lnSpc>
                <a:spcPct val="115000"/>
              </a:lnSpc>
              <a:spcBef>
                <a:spcPts val="0"/>
              </a:spcBef>
              <a:spcAft>
                <a:spcPts val="0"/>
              </a:spcAft>
              <a:buSzPts val="1900"/>
              <a:buChar char="■"/>
              <a:defRPr/>
            </a:lvl3pPr>
            <a:lvl4pPr marL="1828800" lvl="3" indent="-349250" algn="ctr">
              <a:lnSpc>
                <a:spcPct val="115000"/>
              </a:lnSpc>
              <a:spcBef>
                <a:spcPts val="0"/>
              </a:spcBef>
              <a:spcAft>
                <a:spcPts val="0"/>
              </a:spcAft>
              <a:buSzPts val="1900"/>
              <a:buChar char="●"/>
              <a:defRPr/>
            </a:lvl4pPr>
            <a:lvl5pPr marL="2286000" lvl="4" indent="-349250" algn="ctr">
              <a:lnSpc>
                <a:spcPct val="115000"/>
              </a:lnSpc>
              <a:spcBef>
                <a:spcPts val="0"/>
              </a:spcBef>
              <a:spcAft>
                <a:spcPts val="0"/>
              </a:spcAft>
              <a:buSzPts val="1900"/>
              <a:buChar char="○"/>
              <a:defRPr/>
            </a:lvl5pPr>
            <a:lvl6pPr marL="2743200" lvl="5" indent="-349250" algn="ctr">
              <a:lnSpc>
                <a:spcPct val="115000"/>
              </a:lnSpc>
              <a:spcBef>
                <a:spcPts val="0"/>
              </a:spcBef>
              <a:spcAft>
                <a:spcPts val="0"/>
              </a:spcAft>
              <a:buSzPts val="1900"/>
              <a:buChar char="■"/>
              <a:defRPr/>
            </a:lvl6pPr>
            <a:lvl7pPr marL="3200400" lvl="6" indent="-349250" algn="ctr">
              <a:lnSpc>
                <a:spcPct val="115000"/>
              </a:lnSpc>
              <a:spcBef>
                <a:spcPts val="0"/>
              </a:spcBef>
              <a:spcAft>
                <a:spcPts val="0"/>
              </a:spcAft>
              <a:buSzPts val="1900"/>
              <a:buChar char="●"/>
              <a:defRPr/>
            </a:lvl7pPr>
            <a:lvl8pPr marL="3657600" lvl="7" indent="-349250" algn="ctr">
              <a:lnSpc>
                <a:spcPct val="115000"/>
              </a:lnSpc>
              <a:spcBef>
                <a:spcPts val="0"/>
              </a:spcBef>
              <a:spcAft>
                <a:spcPts val="0"/>
              </a:spcAft>
              <a:buSzPts val="1900"/>
              <a:buChar char="○"/>
              <a:defRPr/>
            </a:lvl8pPr>
            <a:lvl9pPr marL="4114800" lvl="8" indent="-349250" algn="ctr">
              <a:lnSpc>
                <a:spcPct val="115000"/>
              </a:lnSpc>
              <a:spcBef>
                <a:spcPts val="0"/>
              </a:spcBef>
              <a:spcAft>
                <a:spcPts val="0"/>
              </a:spcAft>
              <a:buSzPts val="1900"/>
              <a:buChar char="■"/>
              <a:defRPr/>
            </a:lvl9pPr>
          </a:lstStyle>
          <a:p>
            <a:endParaRPr/>
          </a:p>
        </p:txBody>
      </p:sp>
      <p:sp>
        <p:nvSpPr>
          <p:cNvPr id="67" name="Google Shape;67;g2c00f5b6e4e_0_19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Title and Content 2">
  <p:cSld name="Title and Content 2">
    <p:spTree>
      <p:nvGrpSpPr>
        <p:cNvPr id="1" name="Shape 68"/>
        <p:cNvGrpSpPr/>
        <p:nvPr/>
      </p:nvGrpSpPr>
      <p:grpSpPr>
        <a:xfrm>
          <a:off x="0" y="0"/>
          <a:ext cx="0" cy="0"/>
          <a:chOff x="0" y="0"/>
          <a:chExt cx="0" cy="0"/>
        </a:xfrm>
      </p:grpSpPr>
      <p:sp>
        <p:nvSpPr>
          <p:cNvPr id="69" name="Google Shape;69;g2c00f5b6e4e_0_210"/>
          <p:cNvSpPr/>
          <p:nvPr/>
        </p:nvSpPr>
        <p:spPr>
          <a:xfrm>
            <a:off x="6093537" y="-1946"/>
            <a:ext cx="3601340" cy="6881814"/>
          </a:xfrm>
          <a:custGeom>
            <a:avLst/>
            <a:gdLst/>
            <a:ahLst/>
            <a:cxnLst/>
            <a:rect l="l" t="t" r="r" b="b"/>
            <a:pathLst>
              <a:path w="3601340" h="6881814" extrusionOk="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entury Gothic"/>
              <a:ea typeface="Century Gothic"/>
              <a:cs typeface="Century Gothic"/>
              <a:sym typeface="Century Gothic"/>
            </a:endParaRPr>
          </a:p>
        </p:txBody>
      </p:sp>
      <p:sp>
        <p:nvSpPr>
          <p:cNvPr id="70" name="Google Shape;70;g2c00f5b6e4e_0_210"/>
          <p:cNvSpPr txBox="1">
            <a:spLocks noGrp="1"/>
          </p:cNvSpPr>
          <p:nvPr>
            <p:ph type="ctrTitle"/>
          </p:nvPr>
        </p:nvSpPr>
        <p:spPr>
          <a:xfrm>
            <a:off x="796322" y="320040"/>
            <a:ext cx="6732300" cy="152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g2c00f5b6e4e_0_210"/>
          <p:cNvSpPr txBox="1">
            <a:spLocks noGrp="1"/>
          </p:cNvSpPr>
          <p:nvPr>
            <p:ph type="body" idx="1"/>
          </p:nvPr>
        </p:nvSpPr>
        <p:spPr>
          <a:xfrm>
            <a:off x="796322" y="2252394"/>
            <a:ext cx="5797500" cy="2532900"/>
          </a:xfrm>
          <a:prstGeom prst="rect">
            <a:avLst/>
          </a:prstGeom>
          <a:noFill/>
          <a:ln>
            <a:noFill/>
          </a:ln>
        </p:spPr>
        <p:txBody>
          <a:bodyPr spcFirstLastPara="1" wrap="square" lIns="91425" tIns="45700" rIns="0" bIns="0" anchor="t" anchorCtr="0">
            <a:normAutofit/>
          </a:bodyPr>
          <a:lstStyle>
            <a:lvl1pPr marL="457200" lvl="0" indent="-228600" algn="l">
              <a:lnSpc>
                <a:spcPct val="100000"/>
              </a:lnSpc>
              <a:spcBef>
                <a:spcPts val="600"/>
              </a:spcBef>
              <a:spcAft>
                <a:spcPts val="0"/>
              </a:spcAft>
              <a:buSzPts val="1400"/>
              <a:buNone/>
              <a:defRPr sz="1400"/>
            </a:lvl1pPr>
            <a:lvl2pPr marL="914400" lvl="1" indent="-228600" algn="l">
              <a:lnSpc>
                <a:spcPct val="100000"/>
              </a:lnSpc>
              <a:spcBef>
                <a:spcPts val="1800"/>
              </a:spcBef>
              <a:spcAft>
                <a:spcPts val="0"/>
              </a:spcAft>
              <a:buClr>
                <a:schemeClr val="dk1"/>
              </a:buClr>
              <a:buSzPts val="1800"/>
              <a:buNone/>
              <a:defRPr/>
            </a:lvl2pPr>
            <a:lvl3pPr marL="1371600" lvl="2" indent="-228600" algn="l">
              <a:lnSpc>
                <a:spcPct val="100000"/>
              </a:lnSpc>
              <a:spcBef>
                <a:spcPts val="400"/>
              </a:spcBef>
              <a:spcAft>
                <a:spcPts val="0"/>
              </a:spcAft>
              <a:buClr>
                <a:schemeClr val="dk1"/>
              </a:buClr>
              <a:buSzPts val="1400"/>
              <a:buNone/>
              <a:defRPr/>
            </a:lvl3pPr>
            <a:lvl4pPr marL="1828800" lvl="3" indent="-228600" algn="l">
              <a:lnSpc>
                <a:spcPct val="100000"/>
              </a:lnSpc>
              <a:spcBef>
                <a:spcPts val="400"/>
              </a:spcBef>
              <a:spcAft>
                <a:spcPts val="0"/>
              </a:spcAft>
              <a:buClr>
                <a:schemeClr val="dk1"/>
              </a:buClr>
              <a:buSzPts val="1400"/>
              <a:buNone/>
              <a:defRPr/>
            </a:lvl4pPr>
            <a:lvl5pPr marL="2286000" lvl="4" indent="-228600" algn="l">
              <a:lnSpc>
                <a:spcPct val="100000"/>
              </a:lnSpc>
              <a:spcBef>
                <a:spcPts val="400"/>
              </a:spcBef>
              <a:spcAft>
                <a:spcPts val="0"/>
              </a:spcAft>
              <a:buClr>
                <a:schemeClr val="dk1"/>
              </a:buClr>
              <a:buSzPts val="1400"/>
              <a:buNone/>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cxnSp>
        <p:nvCxnSpPr>
          <p:cNvPr id="72" name="Google Shape;72;g2c00f5b6e4e_0_210"/>
          <p:cNvCxnSpPr/>
          <p:nvPr/>
        </p:nvCxnSpPr>
        <p:spPr>
          <a:xfrm rot="10800000" flipH="1">
            <a:off x="6889763" y="-53"/>
            <a:ext cx="1822200" cy="6871500"/>
          </a:xfrm>
          <a:prstGeom prst="straightConnector1">
            <a:avLst/>
          </a:prstGeom>
          <a:noFill/>
          <a:ln w="22225" cap="flat" cmpd="sng">
            <a:solidFill>
              <a:schemeClr val="dk2"/>
            </a:solidFill>
            <a:prstDash val="solid"/>
            <a:round/>
            <a:headEnd type="none" w="sm" len="sm"/>
            <a:tailEnd type="none" w="sm" len="sm"/>
          </a:ln>
        </p:spPr>
      </p:cxnSp>
      <p:sp>
        <p:nvSpPr>
          <p:cNvPr id="73" name="Google Shape;73;g2c00f5b6e4e_0_210"/>
          <p:cNvSpPr txBox="1">
            <a:spLocks noGrp="1"/>
          </p:cNvSpPr>
          <p:nvPr>
            <p:ph type="ftr" idx="11"/>
          </p:nvPr>
        </p:nvSpPr>
        <p:spPr>
          <a:xfrm>
            <a:off x="824241" y="6290774"/>
            <a:ext cx="66372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74" name="Google Shape;74;g2c00f5b6e4e_0_210"/>
          <p:cNvSpPr>
            <a:spLocks noGrp="1"/>
          </p:cNvSpPr>
          <p:nvPr>
            <p:ph type="pic" idx="2"/>
          </p:nvPr>
        </p:nvSpPr>
        <p:spPr>
          <a:xfrm flipH="1">
            <a:off x="7163816" y="0"/>
            <a:ext cx="5024700" cy="6858000"/>
          </a:xfrm>
          <a:prstGeom prst="rect">
            <a:avLst/>
          </a:prstGeom>
          <a:solidFill>
            <a:schemeClr val="lt2"/>
          </a:solidFill>
          <a:ln>
            <a:noFill/>
          </a:ln>
        </p:spPr>
      </p:sp>
      <p:sp>
        <p:nvSpPr>
          <p:cNvPr id="75" name="Google Shape;75;g2c00f5b6e4e_0_210"/>
          <p:cNvSpPr txBox="1">
            <a:spLocks noGrp="1"/>
          </p:cNvSpPr>
          <p:nvPr>
            <p:ph type="sldNum" idx="12"/>
          </p:nvPr>
        </p:nvSpPr>
        <p:spPr>
          <a:xfrm>
            <a:off x="10768546" y="6290774"/>
            <a:ext cx="618000" cy="3651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Century Gothic"/>
                <a:ea typeface="Century Gothic"/>
                <a:cs typeface="Century Gothic"/>
                <a:sym typeface="Century Gothic"/>
              </a:defRPr>
            </a:lvl1pPr>
            <a:lvl2pPr marL="0" marR="0" lvl="1"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Century Gothic"/>
                <a:ea typeface="Century Gothic"/>
                <a:cs typeface="Century Gothic"/>
                <a:sym typeface="Century Gothic"/>
              </a:defRPr>
            </a:lvl2pPr>
            <a:lvl3pPr marL="0" marR="0" lvl="2"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Century Gothic"/>
                <a:ea typeface="Century Gothic"/>
                <a:cs typeface="Century Gothic"/>
                <a:sym typeface="Century Gothic"/>
              </a:defRPr>
            </a:lvl3pPr>
            <a:lvl4pPr marL="0" marR="0" lvl="3"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Century Gothic"/>
                <a:ea typeface="Century Gothic"/>
                <a:cs typeface="Century Gothic"/>
                <a:sym typeface="Century Gothic"/>
              </a:defRPr>
            </a:lvl4pPr>
            <a:lvl5pPr marL="0" marR="0" lvl="4"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Century Gothic"/>
                <a:ea typeface="Century Gothic"/>
                <a:cs typeface="Century Gothic"/>
                <a:sym typeface="Century Gothic"/>
              </a:defRPr>
            </a:lvl5pPr>
            <a:lvl6pPr marL="0" marR="0" lvl="5"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Century Gothic"/>
                <a:ea typeface="Century Gothic"/>
                <a:cs typeface="Century Gothic"/>
                <a:sym typeface="Century Gothic"/>
              </a:defRPr>
            </a:lvl6pPr>
            <a:lvl7pPr marL="0" marR="0" lvl="6"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Century Gothic"/>
                <a:ea typeface="Century Gothic"/>
                <a:cs typeface="Century Gothic"/>
                <a:sym typeface="Century Gothic"/>
              </a:defRPr>
            </a:lvl7pPr>
            <a:lvl8pPr marL="0" marR="0" lvl="7"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Century Gothic"/>
                <a:ea typeface="Century Gothic"/>
                <a:cs typeface="Century Gothic"/>
                <a:sym typeface="Century Gothic"/>
              </a:defRPr>
            </a:lvl8pPr>
            <a:lvl9pPr marL="0" marR="0" lvl="8" indent="0" algn="r">
              <a:lnSpc>
                <a:spcPct val="100000"/>
              </a:lnSpc>
              <a:spcBef>
                <a:spcPts val="0"/>
              </a:spcBef>
              <a:spcAft>
                <a:spcPts val="0"/>
              </a:spcAft>
              <a:buClr>
                <a:srgbClr val="000000"/>
              </a:buClr>
              <a:buSzPts val="1100"/>
              <a:buFont typeface="Arial"/>
              <a:buNone/>
              <a:defRPr sz="1100" b="0" i="0" u="none" strike="noStrike" cap="none">
                <a:solidFill>
                  <a:schemeClr val="dk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pic>
        <p:nvPicPr>
          <p:cNvPr id="76" name="Google Shape;76;g2c00f5b6e4e_0_210"/>
          <p:cNvPicPr preferRelativeResize="0"/>
          <p:nvPr/>
        </p:nvPicPr>
        <p:blipFill rotWithShape="1">
          <a:blip r:embed="rId2">
            <a:alphaModFix/>
          </a:blip>
          <a:srcRect/>
          <a:stretch/>
        </p:blipFill>
        <p:spPr>
          <a:xfrm>
            <a:off x="1804430" y="5008931"/>
            <a:ext cx="3842919" cy="43504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0"/>
        <p:cNvGrpSpPr/>
        <p:nvPr/>
      </p:nvGrpSpPr>
      <p:grpSpPr>
        <a:xfrm>
          <a:off x="0" y="0"/>
          <a:ext cx="0" cy="0"/>
          <a:chOff x="0" y="0"/>
          <a:chExt cx="0" cy="0"/>
        </a:xfrm>
      </p:grpSpPr>
      <p:sp>
        <p:nvSpPr>
          <p:cNvPr id="21" name="Google Shape;21;g2c00f5b6e4e_0_20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g2c00f5b6e4e_0_169"/>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24" name="Google Shape;24;g2c00f5b6e4e_0_169"/>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25" name="Google Shape;25;g2c00f5b6e4e_0_16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Closing Slide">
  <p:cSld name="Closing Slide">
    <p:bg>
      <p:bgPr>
        <a:solidFill>
          <a:schemeClr val="dk1"/>
        </a:solidFill>
        <a:effectLst/>
      </p:bgPr>
    </p:bg>
    <p:spTree>
      <p:nvGrpSpPr>
        <p:cNvPr id="1" name="Shape 26"/>
        <p:cNvGrpSpPr/>
        <p:nvPr/>
      </p:nvGrpSpPr>
      <p:grpSpPr>
        <a:xfrm>
          <a:off x="0" y="0"/>
          <a:ext cx="0" cy="0"/>
          <a:chOff x="0" y="0"/>
          <a:chExt cx="0" cy="0"/>
        </a:xfrm>
      </p:grpSpPr>
      <p:grpSp>
        <p:nvGrpSpPr>
          <p:cNvPr id="27" name="Google Shape;27;g2c00f5b6e4e_0_219"/>
          <p:cNvGrpSpPr/>
          <p:nvPr/>
        </p:nvGrpSpPr>
        <p:grpSpPr>
          <a:xfrm>
            <a:off x="5382569" y="2242"/>
            <a:ext cx="6806910" cy="6862482"/>
            <a:chOff x="5382569" y="2242"/>
            <a:chExt cx="6806910" cy="6862482"/>
          </a:xfrm>
        </p:grpSpPr>
        <p:pic>
          <p:nvPicPr>
            <p:cNvPr id="28" name="Google Shape;28;g2c00f5b6e4e_0_219"/>
            <p:cNvPicPr preferRelativeResize="0"/>
            <p:nvPr/>
          </p:nvPicPr>
          <p:blipFill rotWithShape="1">
            <a:blip r:embed="rId2">
              <a:alphaModFix/>
            </a:blip>
            <a:srcRect/>
            <a:stretch/>
          </p:blipFill>
          <p:spPr>
            <a:xfrm>
              <a:off x="6140328" y="2242"/>
              <a:ext cx="6049151" cy="6862482"/>
            </a:xfrm>
            <a:prstGeom prst="rect">
              <a:avLst/>
            </a:prstGeom>
            <a:noFill/>
            <a:ln>
              <a:noFill/>
            </a:ln>
          </p:spPr>
        </p:pic>
        <p:pic>
          <p:nvPicPr>
            <p:cNvPr id="29" name="Google Shape;29;g2c00f5b6e4e_0_219"/>
            <p:cNvPicPr preferRelativeResize="0"/>
            <p:nvPr/>
          </p:nvPicPr>
          <p:blipFill rotWithShape="1">
            <a:blip r:embed="rId3">
              <a:alphaModFix/>
            </a:blip>
            <a:srcRect/>
            <a:stretch/>
          </p:blipFill>
          <p:spPr>
            <a:xfrm rot="10800000">
              <a:off x="5382569" y="5060315"/>
              <a:ext cx="927943" cy="1801301"/>
            </a:xfrm>
            <a:prstGeom prst="rect">
              <a:avLst/>
            </a:prstGeom>
            <a:noFill/>
            <a:ln>
              <a:noFill/>
            </a:ln>
          </p:spPr>
        </p:pic>
      </p:grpSp>
      <p:sp>
        <p:nvSpPr>
          <p:cNvPr id="30" name="Google Shape;30;g2c00f5b6e4e_0_219"/>
          <p:cNvSpPr txBox="1">
            <a:spLocks noGrp="1"/>
          </p:cNvSpPr>
          <p:nvPr>
            <p:ph type="ctrTitle"/>
          </p:nvPr>
        </p:nvSpPr>
        <p:spPr>
          <a:xfrm>
            <a:off x="6970326" y="1679216"/>
            <a:ext cx="4786800" cy="15183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6000"/>
              <a:buFont typeface="Book Antiqua"/>
              <a:buNone/>
              <a:defRPr sz="60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g2c00f5b6e4e_0_219"/>
          <p:cNvSpPr>
            <a:spLocks noGrp="1"/>
          </p:cNvSpPr>
          <p:nvPr>
            <p:ph type="pic" idx="2"/>
          </p:nvPr>
        </p:nvSpPr>
        <p:spPr>
          <a:xfrm>
            <a:off x="-29499" y="-2236"/>
            <a:ext cx="6814200" cy="6871200"/>
          </a:xfrm>
          <a:prstGeom prst="rect">
            <a:avLst/>
          </a:prstGeom>
          <a:solidFill>
            <a:schemeClr val="lt2"/>
          </a:solidFill>
          <a:ln>
            <a:noFill/>
          </a:ln>
        </p:spPr>
      </p:sp>
      <p:sp>
        <p:nvSpPr>
          <p:cNvPr id="32" name="Google Shape;32;g2c00f5b6e4e_0_219"/>
          <p:cNvSpPr txBox="1">
            <a:spLocks noGrp="1"/>
          </p:cNvSpPr>
          <p:nvPr>
            <p:ph type="body" idx="1"/>
          </p:nvPr>
        </p:nvSpPr>
        <p:spPr>
          <a:xfrm>
            <a:off x="6970326" y="3748958"/>
            <a:ext cx="4786800" cy="2258100"/>
          </a:xfrm>
          <a:prstGeom prst="rect">
            <a:avLst/>
          </a:prstGeom>
          <a:noFill/>
          <a:ln>
            <a:noFill/>
          </a:ln>
        </p:spPr>
        <p:txBody>
          <a:bodyPr spcFirstLastPara="1" wrap="square" lIns="91425" tIns="0" rIns="0" bIns="45700" anchor="t" anchorCtr="0">
            <a:normAutofit/>
          </a:bodyPr>
          <a:lstStyle>
            <a:lvl1pPr marL="457200" lvl="0" indent="-228600" algn="l">
              <a:lnSpc>
                <a:spcPct val="100000"/>
              </a:lnSpc>
              <a:spcBef>
                <a:spcPts val="0"/>
              </a:spcBef>
              <a:spcAft>
                <a:spcPts val="0"/>
              </a:spcAft>
              <a:buSzPts val="1600"/>
              <a:buFont typeface="Courier New"/>
              <a:buNone/>
              <a:defRPr sz="1600">
                <a:solidFill>
                  <a:schemeClr val="lt1"/>
                </a:solidFill>
              </a:defRPr>
            </a:lvl1pPr>
            <a:lvl2pPr marL="914400" lvl="1" indent="-304800" algn="l">
              <a:lnSpc>
                <a:spcPct val="100000"/>
              </a:lnSpc>
              <a:spcBef>
                <a:spcPts val="200"/>
              </a:spcBef>
              <a:spcAft>
                <a:spcPts val="0"/>
              </a:spcAft>
              <a:buClr>
                <a:schemeClr val="lt1"/>
              </a:buClr>
              <a:buSzPts val="1200"/>
              <a:buFont typeface="Courier New"/>
              <a:buChar char="o"/>
              <a:defRPr sz="1200">
                <a:solidFill>
                  <a:schemeClr val="lt1"/>
                </a:solidFill>
              </a:defRPr>
            </a:lvl2pPr>
            <a:lvl3pPr marL="1371600" lvl="2" indent="-295275" algn="l">
              <a:lnSpc>
                <a:spcPct val="100000"/>
              </a:lnSpc>
              <a:spcBef>
                <a:spcPts val="400"/>
              </a:spcBef>
              <a:spcAft>
                <a:spcPts val="0"/>
              </a:spcAft>
              <a:buClr>
                <a:schemeClr val="lt1"/>
              </a:buClr>
              <a:buSzPts val="1050"/>
              <a:buFont typeface="Courier New"/>
              <a:buChar char="o"/>
              <a:defRPr sz="1050">
                <a:solidFill>
                  <a:schemeClr val="lt1"/>
                </a:solidFill>
              </a:defRPr>
            </a:lvl3pPr>
            <a:lvl4pPr marL="1828800" lvl="3" indent="-295275" algn="l">
              <a:lnSpc>
                <a:spcPct val="100000"/>
              </a:lnSpc>
              <a:spcBef>
                <a:spcPts val="400"/>
              </a:spcBef>
              <a:spcAft>
                <a:spcPts val="0"/>
              </a:spcAft>
              <a:buClr>
                <a:schemeClr val="lt1"/>
              </a:buClr>
              <a:buSzPts val="1050"/>
              <a:buFont typeface="Courier New"/>
              <a:buChar char="o"/>
              <a:defRPr sz="1050">
                <a:solidFill>
                  <a:schemeClr val="lt1"/>
                </a:solidFill>
              </a:defRPr>
            </a:lvl4pPr>
            <a:lvl5pPr marL="2286000" lvl="4" indent="-295275" algn="l">
              <a:lnSpc>
                <a:spcPct val="100000"/>
              </a:lnSpc>
              <a:spcBef>
                <a:spcPts val="400"/>
              </a:spcBef>
              <a:spcAft>
                <a:spcPts val="0"/>
              </a:spcAft>
              <a:buClr>
                <a:schemeClr val="lt1"/>
              </a:buClr>
              <a:buSzPts val="1050"/>
              <a:buFont typeface="Courier New"/>
              <a:buChar char="o"/>
              <a:defRPr sz="1050">
                <a:solidFill>
                  <a:schemeClr val="lt1"/>
                </a:solidFill>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3"/>
        <p:cNvGrpSpPr/>
        <p:nvPr/>
      </p:nvGrpSpPr>
      <p:grpSpPr>
        <a:xfrm>
          <a:off x="0" y="0"/>
          <a:ext cx="0" cy="0"/>
          <a:chOff x="0" y="0"/>
          <a:chExt cx="0" cy="0"/>
        </a:xfrm>
      </p:grpSpPr>
      <p:sp>
        <p:nvSpPr>
          <p:cNvPr id="34" name="Google Shape;34;g2c00f5b6e4e_0_162"/>
          <p:cNvSpPr txBox="1">
            <a:spLocks noGrp="1"/>
          </p:cNvSpPr>
          <p:nvPr>
            <p:ph type="ctrTitle"/>
          </p:nvPr>
        </p:nvSpPr>
        <p:spPr>
          <a:xfrm>
            <a:off x="415611" y="992767"/>
            <a:ext cx="11360700" cy="27369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a:endParaRPr/>
          </a:p>
        </p:txBody>
      </p:sp>
      <p:sp>
        <p:nvSpPr>
          <p:cNvPr id="35" name="Google Shape;35;g2c00f5b6e4e_0_162"/>
          <p:cNvSpPr txBox="1">
            <a:spLocks noGrp="1"/>
          </p:cNvSpPr>
          <p:nvPr>
            <p:ph type="subTitle" idx="1"/>
          </p:nvPr>
        </p:nvSpPr>
        <p:spPr>
          <a:xfrm>
            <a:off x="415600" y="3778833"/>
            <a:ext cx="11360700" cy="10569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36" name="Google Shape;36;g2c00f5b6e4e_0_16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7"/>
        <p:cNvGrpSpPr/>
        <p:nvPr/>
      </p:nvGrpSpPr>
      <p:grpSpPr>
        <a:xfrm>
          <a:off x="0" y="0"/>
          <a:ext cx="0" cy="0"/>
          <a:chOff x="0" y="0"/>
          <a:chExt cx="0" cy="0"/>
        </a:xfrm>
      </p:grpSpPr>
      <p:sp>
        <p:nvSpPr>
          <p:cNvPr id="38" name="Google Shape;38;g2c00f5b6e4e_0_166"/>
          <p:cNvSpPr txBox="1">
            <a:spLocks noGrp="1"/>
          </p:cNvSpPr>
          <p:nvPr>
            <p:ph type="title"/>
          </p:nvPr>
        </p:nvSpPr>
        <p:spPr>
          <a:xfrm>
            <a:off x="415600" y="2867800"/>
            <a:ext cx="11360700" cy="1122300"/>
          </a:xfrm>
          <a:prstGeom prst="rect">
            <a:avLst/>
          </a:prstGeom>
          <a:noFill/>
          <a:ln>
            <a:noFill/>
          </a:ln>
        </p:spPr>
        <p:txBody>
          <a:bodyPr spcFirstLastPara="1" wrap="square" lIns="121900" tIns="121900" rIns="121900" bIns="121900" anchor="ctr" anchorCtr="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a:endParaRPr/>
          </a:p>
        </p:txBody>
      </p:sp>
      <p:sp>
        <p:nvSpPr>
          <p:cNvPr id="39" name="Google Shape;39;g2c00f5b6e4e_0_166"/>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0"/>
        <p:cNvGrpSpPr/>
        <p:nvPr/>
      </p:nvGrpSpPr>
      <p:grpSpPr>
        <a:xfrm>
          <a:off x="0" y="0"/>
          <a:ext cx="0" cy="0"/>
          <a:chOff x="0" y="0"/>
          <a:chExt cx="0" cy="0"/>
        </a:xfrm>
      </p:grpSpPr>
      <p:sp>
        <p:nvSpPr>
          <p:cNvPr id="41" name="Google Shape;41;g2c00f5b6e4e_0_173"/>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42" name="Google Shape;42;g2c00f5b6e4e_0_173"/>
          <p:cNvSpPr txBox="1">
            <a:spLocks noGrp="1"/>
          </p:cNvSpPr>
          <p:nvPr>
            <p:ph type="body" idx="1"/>
          </p:nvPr>
        </p:nvSpPr>
        <p:spPr>
          <a:xfrm>
            <a:off x="415600" y="1536633"/>
            <a:ext cx="5333100" cy="45552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43" name="Google Shape;43;g2c00f5b6e4e_0_173"/>
          <p:cNvSpPr txBox="1">
            <a:spLocks noGrp="1"/>
          </p:cNvSpPr>
          <p:nvPr>
            <p:ph type="body" idx="2"/>
          </p:nvPr>
        </p:nvSpPr>
        <p:spPr>
          <a:xfrm>
            <a:off x="6443200" y="1536633"/>
            <a:ext cx="5333100" cy="45552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44" name="Google Shape;44;g2c00f5b6e4e_0_173"/>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g2c00f5b6e4e_0_178"/>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47" name="Google Shape;47;g2c00f5b6e4e_0_17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8"/>
        <p:cNvGrpSpPr/>
        <p:nvPr/>
      </p:nvGrpSpPr>
      <p:grpSpPr>
        <a:xfrm>
          <a:off x="0" y="0"/>
          <a:ext cx="0" cy="0"/>
          <a:chOff x="0" y="0"/>
          <a:chExt cx="0" cy="0"/>
        </a:xfrm>
      </p:grpSpPr>
      <p:sp>
        <p:nvSpPr>
          <p:cNvPr id="49" name="Google Shape;49;g2c00f5b6e4e_0_181"/>
          <p:cNvSpPr txBox="1">
            <a:spLocks noGrp="1"/>
          </p:cNvSpPr>
          <p:nvPr>
            <p:ph type="title"/>
          </p:nvPr>
        </p:nvSpPr>
        <p:spPr>
          <a:xfrm>
            <a:off x="415600" y="740800"/>
            <a:ext cx="3744000" cy="10077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50" name="Google Shape;50;g2c00f5b6e4e_0_181"/>
          <p:cNvSpPr txBox="1">
            <a:spLocks noGrp="1"/>
          </p:cNvSpPr>
          <p:nvPr>
            <p:ph type="body" idx="1"/>
          </p:nvPr>
        </p:nvSpPr>
        <p:spPr>
          <a:xfrm>
            <a:off x="415600" y="1852800"/>
            <a:ext cx="3744000" cy="42393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51" name="Google Shape;51;g2c00f5b6e4e_0_18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9"/>
        <p:cNvGrpSpPr/>
        <p:nvPr/>
      </p:nvGrpSpPr>
      <p:grpSpPr>
        <a:xfrm>
          <a:off x="0" y="0"/>
          <a:ext cx="0" cy="0"/>
          <a:chOff x="0" y="0"/>
          <a:chExt cx="0" cy="0"/>
        </a:xfrm>
      </p:grpSpPr>
      <p:sp>
        <p:nvSpPr>
          <p:cNvPr id="10" name="Google Shape;10;g2c00f5b6e4e_0_158"/>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marR="0" lvl="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9pPr>
          </a:lstStyle>
          <a:p>
            <a:endParaRPr/>
          </a:p>
        </p:txBody>
      </p:sp>
      <p:sp>
        <p:nvSpPr>
          <p:cNvPr id="11" name="Google Shape;11;g2c00f5b6e4e_0_158"/>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12" name="Google Shape;12;g2c00f5b6e4e_0_15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hipaajournal.com/66pc-healthcare-organizations-patient-care-disruption-cyberattack/"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s://gitnux.org/healthcare-data-breaches-statistic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WannaCry_ransomware_attack"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hyperlink" Target="https://medium.com/digital-asia-ii/prevention-is-no-cure-26e9e2e1c7f5" TargetMode="External"/><Relationship Id="rId4" Type="http://schemas.openxmlformats.org/officeDocument/2006/relationships/hyperlink" Target="https://www.mitnicksecurity.com/blog/an-overview-of-the-2020-uhs-ransomware-attack"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
          <p:cNvSpPr txBox="1">
            <a:spLocks noGrp="1"/>
          </p:cNvSpPr>
          <p:nvPr>
            <p:ph type="ctrTitle"/>
          </p:nvPr>
        </p:nvSpPr>
        <p:spPr>
          <a:xfrm>
            <a:off x="6408775" y="723450"/>
            <a:ext cx="5409300" cy="25791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1100"/>
              <a:buFont typeface="Arial"/>
              <a:buNone/>
            </a:pPr>
            <a:r>
              <a:rPr lang="el" sz="4500"/>
              <a:t>Θέμα-3: Ανίχνευση ανωμαλιών στον τομέα της υγείας </a:t>
            </a:r>
            <a:endParaRPr sz="4500"/>
          </a:p>
        </p:txBody>
      </p:sp>
      <p:sp>
        <p:nvSpPr>
          <p:cNvPr id="83" name="Google Shape;83;p1"/>
          <p:cNvSpPr txBox="1">
            <a:spLocks noGrp="1"/>
          </p:cNvSpPr>
          <p:nvPr>
            <p:ph type="subTitle" idx="1"/>
          </p:nvPr>
        </p:nvSpPr>
        <p:spPr>
          <a:xfrm>
            <a:off x="7128152" y="5248834"/>
            <a:ext cx="4323426" cy="1008925"/>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600"/>
              <a:buNone/>
            </a:pPr>
            <a:r>
              <a:rPr lang="el"/>
              <a:t>ΠΑΡΟΥΣΊΑΣΗ ΑΠΌ: </a:t>
            </a:r>
            <a:endParaRPr/>
          </a:p>
          <a:p>
            <a:pPr marL="0" lvl="0" indent="0" algn="l" rtl="0">
              <a:lnSpc>
                <a:spcPct val="100000"/>
              </a:lnSpc>
              <a:spcBef>
                <a:spcPts val="0"/>
              </a:spcBef>
              <a:spcAft>
                <a:spcPts val="0"/>
              </a:spcAft>
              <a:buSzPts val="1600"/>
              <a:buNone/>
            </a:pPr>
            <a:r>
              <a:rPr lang="el"/>
              <a:t>Danijela Boberic Kraticev (UNSPMF)</a:t>
            </a:r>
            <a:endParaRPr/>
          </a:p>
          <a:p>
            <a:pPr marL="0" lvl="0" indent="0" algn="l" rtl="0">
              <a:lnSpc>
                <a:spcPct val="100000"/>
              </a:lnSpc>
              <a:spcBef>
                <a:spcPts val="0"/>
              </a:spcBef>
              <a:spcAft>
                <a:spcPts val="0"/>
              </a:spcAft>
              <a:buSzPts val="1600"/>
              <a:buNone/>
            </a:pPr>
            <a:endParaRPr/>
          </a:p>
        </p:txBody>
      </p:sp>
      <p:sp>
        <p:nvSpPr>
          <p:cNvPr id="84" name="Google Shape;84;p1"/>
          <p:cNvSpPr txBox="1">
            <a:spLocks noGrp="1"/>
          </p:cNvSpPr>
          <p:nvPr>
            <p:ph type="body" idx="3"/>
          </p:nvPr>
        </p:nvSpPr>
        <p:spPr>
          <a:xfrm>
            <a:off x="7119275" y="3373525"/>
            <a:ext cx="4803600" cy="1008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000000"/>
              </a:buClr>
              <a:buSzPts val="6000"/>
              <a:buFont typeface="Arial"/>
              <a:buNone/>
            </a:pPr>
            <a:r>
              <a:rPr lang="el" sz="4000">
                <a:solidFill>
                  <a:schemeClr val="accent4"/>
                </a:solidFill>
              </a:rPr>
              <a:t>CSP007_S_H</a:t>
            </a:r>
            <a:endParaRPr sz="4000">
              <a:solidFill>
                <a:schemeClr val="accent4"/>
              </a:solidFill>
            </a:endParaRPr>
          </a:p>
        </p:txBody>
      </p:sp>
      <p:sp>
        <p:nvSpPr>
          <p:cNvPr id="85" name="Google Shape;85;p1"/>
          <p:cNvSpPr/>
          <p:nvPr/>
        </p:nvSpPr>
        <p:spPr>
          <a:xfrm rot="10800000">
            <a:off x="3507757" y="-11160"/>
            <a:ext cx="2553080" cy="6858841"/>
          </a:xfrm>
          <a:custGeom>
            <a:avLst/>
            <a:gdLst/>
            <a:ahLst/>
            <a:cxnLst/>
            <a:rect l="l" t="t" r="r" b="b"/>
            <a:pathLst>
              <a:path w="2553080" h="6858841" extrusionOk="0">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entury Gothic"/>
              <a:ea typeface="Century Gothic"/>
              <a:cs typeface="Century Gothic"/>
              <a:sym typeface="Century Gothic"/>
            </a:endParaRPr>
          </a:p>
        </p:txBody>
      </p:sp>
      <p:pic>
        <p:nvPicPr>
          <p:cNvPr id="86" name="Google Shape;86;p1" descr="Ασπρόμαυρο εξώφυλλο με μπλε τετράγωνα&#10;&#10;Περιγραφή που δημιουργείται αυτόματα"/>
          <p:cNvPicPr preferRelativeResize="0">
            <a:picLocks noGrp="1"/>
          </p:cNvPicPr>
          <p:nvPr>
            <p:ph type="pic" idx="2"/>
          </p:nvPr>
        </p:nvPicPr>
        <p:blipFill rotWithShape="1">
          <a:blip r:embed="rId3">
            <a:alphaModFix/>
          </a:blip>
          <a:srcRect t="784" b="781"/>
          <a:stretch/>
        </p:blipFill>
        <p:spPr>
          <a:xfrm>
            <a:off x="0" y="-2235"/>
            <a:ext cx="5840730" cy="6862275"/>
          </a:xfrm>
          <a:prstGeom prst="rect">
            <a:avLst/>
          </a:prstGeom>
          <a:solidFill>
            <a:schemeClr val="lt2"/>
          </a:solidFill>
          <a:ln>
            <a:noFill/>
          </a:ln>
        </p:spPr>
      </p:pic>
      <p:pic>
        <p:nvPicPr>
          <p:cNvPr id="87" name="Google Shape;87;p1"/>
          <p:cNvPicPr preferRelativeResize="0"/>
          <p:nvPr/>
        </p:nvPicPr>
        <p:blipFill rotWithShape="1">
          <a:blip r:embed="rId4">
            <a:alphaModFix/>
          </a:blip>
          <a:srcRect/>
          <a:stretch/>
        </p:blipFill>
        <p:spPr>
          <a:xfrm>
            <a:off x="9155812" y="6257750"/>
            <a:ext cx="3036198" cy="56160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9"/>
          <p:cNvSpPr txBox="1">
            <a:spLocks noGrp="1"/>
          </p:cNvSpPr>
          <p:nvPr>
            <p:ph type="ctrTitle"/>
          </p:nvPr>
        </p:nvSpPr>
        <p:spPr>
          <a:xfrm>
            <a:off x="6970326" y="1679216"/>
            <a:ext cx="4786877" cy="151831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6000"/>
              <a:buFont typeface="Book Antiqua"/>
              <a:buNone/>
            </a:pPr>
            <a:r>
              <a:rPr lang="el"/>
              <a:t>Ευχαριστώ</a:t>
            </a:r>
            <a:endParaRPr/>
          </a:p>
        </p:txBody>
      </p:sp>
      <p:pic>
        <p:nvPicPr>
          <p:cNvPr id="159" name="Google Shape;159;p29" descr="Ένα άτομο και ένα άτομο που κοιτάζει μια οθόνη υπολογιστή"/>
          <p:cNvPicPr preferRelativeResize="0">
            <a:picLocks noGrp="1"/>
          </p:cNvPicPr>
          <p:nvPr>
            <p:ph type="pic" idx="2"/>
          </p:nvPr>
        </p:nvPicPr>
        <p:blipFill rotWithShape="1">
          <a:blip r:embed="rId3">
            <a:alphaModFix/>
          </a:blip>
          <a:srcRect l="127" r="125"/>
          <a:stretch/>
        </p:blipFill>
        <p:spPr>
          <a:xfrm>
            <a:off x="-29499" y="-2236"/>
            <a:ext cx="6814124" cy="6871095"/>
          </a:xfrm>
          <a:prstGeom prst="rect">
            <a:avLst/>
          </a:prstGeom>
          <a:solidFill>
            <a:schemeClr val="lt2"/>
          </a:solidFill>
          <a:ln>
            <a:noFill/>
          </a:ln>
        </p:spPr>
      </p:pic>
      <p:sp>
        <p:nvSpPr>
          <p:cNvPr id="160" name="Google Shape;160;p29"/>
          <p:cNvSpPr txBox="1">
            <a:spLocks noGrp="1"/>
          </p:cNvSpPr>
          <p:nvPr>
            <p:ph type="body" idx="1"/>
          </p:nvPr>
        </p:nvSpPr>
        <p:spPr>
          <a:xfrm>
            <a:off x="6970326" y="3748958"/>
            <a:ext cx="4786878" cy="2258013"/>
          </a:xfrm>
          <a:prstGeom prst="rect">
            <a:avLst/>
          </a:prstGeom>
          <a:noFill/>
          <a:ln>
            <a:noFill/>
          </a:ln>
        </p:spPr>
        <p:txBody>
          <a:bodyPr spcFirstLastPara="1" wrap="square" lIns="91425" tIns="0" rIns="0" bIns="45700" anchor="t" anchorCtr="0">
            <a:normAutofit/>
          </a:bodyPr>
          <a:lstStyle/>
          <a:p>
            <a:pPr marL="0" lvl="0" indent="0" algn="l" rtl="0">
              <a:lnSpc>
                <a:spcPct val="100000"/>
              </a:lnSpc>
              <a:spcBef>
                <a:spcPts val="0"/>
              </a:spcBef>
              <a:spcAft>
                <a:spcPts val="0"/>
              </a:spcAft>
              <a:buSzPts val="1600"/>
              <a:buFont typeface="Courier New"/>
              <a:buNone/>
            </a:pPr>
            <a:endParaRPr/>
          </a:p>
          <a:p>
            <a:pPr marL="0" lvl="0" indent="0" algn="l" rtl="0">
              <a:lnSpc>
                <a:spcPct val="100000"/>
              </a:lnSpc>
              <a:spcBef>
                <a:spcPts val="0"/>
              </a:spcBef>
              <a:spcAft>
                <a:spcPts val="0"/>
              </a:spcAft>
              <a:buSzPts val="1600"/>
              <a:buFont typeface="Courier New"/>
              <a:buNone/>
            </a:pPr>
            <a:r>
              <a:rPr lang="el"/>
              <a:t>Στείλτε όλες τις ερωτήσεις στη διεύθυνση:</a:t>
            </a:r>
            <a:endParaRPr/>
          </a:p>
          <a:p>
            <a:pPr marL="0" lvl="0" indent="0" algn="l" rtl="0">
              <a:lnSpc>
                <a:spcPct val="100000"/>
              </a:lnSpc>
              <a:spcBef>
                <a:spcPts val="0"/>
              </a:spcBef>
              <a:spcAft>
                <a:spcPts val="0"/>
              </a:spcAft>
              <a:buSzPts val="1600"/>
              <a:buFont typeface="Courier New"/>
              <a:buNone/>
            </a:pPr>
            <a:r>
              <a:rPr lang="el"/>
              <a:t>dboberic@uns.ac.rs</a:t>
            </a:r>
            <a:endParaRPr/>
          </a:p>
        </p:txBody>
      </p:sp>
      <p:grpSp>
        <p:nvGrpSpPr>
          <p:cNvPr id="161" name="Google Shape;161;p29"/>
          <p:cNvGrpSpPr/>
          <p:nvPr/>
        </p:nvGrpSpPr>
        <p:grpSpPr>
          <a:xfrm>
            <a:off x="4059704" y="0"/>
            <a:ext cx="2928883" cy="6871447"/>
            <a:chOff x="4059704" y="0"/>
            <a:chExt cx="2928883" cy="6871447"/>
          </a:xfrm>
        </p:grpSpPr>
        <p:sp>
          <p:nvSpPr>
            <p:cNvPr id="162" name="Google Shape;162;p29"/>
            <p:cNvSpPr/>
            <p:nvPr/>
          </p:nvSpPr>
          <p:spPr>
            <a:xfrm rot="10800000">
              <a:off x="4443586" y="5022"/>
              <a:ext cx="2545001" cy="6837172"/>
            </a:xfrm>
            <a:custGeom>
              <a:avLst/>
              <a:gdLst/>
              <a:ahLst/>
              <a:cxnLst/>
              <a:rect l="l" t="t" r="r" b="b"/>
              <a:pathLst>
                <a:path w="2545001" h="6837172" extrusionOk="0">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entury Gothic"/>
                <a:ea typeface="Century Gothic"/>
                <a:cs typeface="Century Gothic"/>
                <a:sym typeface="Century Gothic"/>
              </a:endParaRPr>
            </a:p>
          </p:txBody>
        </p:sp>
        <p:cxnSp>
          <p:nvCxnSpPr>
            <p:cNvPr id="163" name="Google Shape;163;p29"/>
            <p:cNvCxnSpPr/>
            <p:nvPr/>
          </p:nvCxnSpPr>
          <p:spPr>
            <a:xfrm flipH="1">
              <a:off x="4059704" y="0"/>
              <a:ext cx="1822122" cy="6871447"/>
            </a:xfrm>
            <a:prstGeom prst="straightConnector1">
              <a:avLst/>
            </a:prstGeom>
            <a:noFill/>
            <a:ln w="22225" cap="flat" cmpd="sng">
              <a:solidFill>
                <a:schemeClr val="dk2"/>
              </a:solidFill>
              <a:prstDash val="solid"/>
              <a:round/>
              <a:headEnd type="none" w="sm" len="sm"/>
              <a:tailEnd type="none" w="sm" len="sm"/>
            </a:ln>
          </p:spPr>
        </p:cxnSp>
      </p:grpSp>
      <p:pic>
        <p:nvPicPr>
          <p:cNvPr id="164" name="Google Shape;164;p29"/>
          <p:cNvPicPr preferRelativeResize="0"/>
          <p:nvPr/>
        </p:nvPicPr>
        <p:blipFill rotWithShape="1">
          <a:blip r:embed="rId4">
            <a:alphaModFix/>
          </a:blip>
          <a:srcRect/>
          <a:stretch/>
        </p:blipFill>
        <p:spPr>
          <a:xfrm>
            <a:off x="9155812" y="6296400"/>
            <a:ext cx="3036198" cy="56160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g2c74e8a64ff_0_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a:t>
            </a:fld>
            <a:endParaRPr/>
          </a:p>
        </p:txBody>
      </p:sp>
      <p:pic>
        <p:nvPicPr>
          <p:cNvPr id="94" name="Google Shape;94;g2c74e8a64ff_0_2"/>
          <p:cNvPicPr preferRelativeResize="0"/>
          <p:nvPr/>
        </p:nvPicPr>
        <p:blipFill rotWithShape="1">
          <a:blip r:embed="rId3">
            <a:alphaModFix/>
          </a:blip>
          <a:srcRect/>
          <a:stretch/>
        </p:blipFill>
        <p:spPr>
          <a:xfrm>
            <a:off x="152400" y="1173250"/>
            <a:ext cx="11887202" cy="420794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g2c2c1fab3b8_0_0"/>
          <p:cNvSpPr txBox="1">
            <a:spLocks noGrp="1"/>
          </p:cNvSpPr>
          <p:nvPr>
            <p:ph type="title"/>
          </p:nvPr>
        </p:nvSpPr>
        <p:spPr>
          <a:xfrm>
            <a:off x="415600" y="328489"/>
            <a:ext cx="11360700" cy="763500"/>
          </a:xfrm>
          <a:prstGeom prst="rect">
            <a:avLst/>
          </a:prstGeom>
          <a:noFill/>
          <a:ln>
            <a:noFill/>
          </a:ln>
        </p:spPr>
        <p:txBody>
          <a:bodyPr spcFirstLastPara="1" wrap="square" lIns="121900" tIns="121900" rIns="121900" bIns="121900" anchor="t" anchorCtr="0">
            <a:normAutofit fontScale="90000"/>
          </a:bodyPr>
          <a:lstStyle/>
          <a:p>
            <a:pPr marL="0" lvl="0" indent="0" algn="l" rtl="0">
              <a:lnSpc>
                <a:spcPct val="100000"/>
              </a:lnSpc>
              <a:spcBef>
                <a:spcPts val="0"/>
              </a:spcBef>
              <a:spcAft>
                <a:spcPts val="0"/>
              </a:spcAft>
              <a:buSzPct val="111111"/>
              <a:buNone/>
            </a:pPr>
            <a:r>
              <a:rPr lang="el" dirty="0">
                <a:latin typeface="Book Antiqua"/>
                <a:ea typeface="Book Antiqua"/>
                <a:cs typeface="Book Antiqua"/>
                <a:sym typeface="Book Antiqua"/>
              </a:rPr>
              <a:t>Σημασία της ασφάλειας δικτύων στην υγειονομική περίθαλψη</a:t>
            </a:r>
            <a:endParaRPr dirty="0">
              <a:latin typeface="Book Antiqua"/>
              <a:ea typeface="Book Antiqua"/>
              <a:cs typeface="Book Antiqua"/>
              <a:sym typeface="Book Antiqua"/>
            </a:endParaRPr>
          </a:p>
        </p:txBody>
      </p:sp>
      <p:sp>
        <p:nvSpPr>
          <p:cNvPr id="101" name="Google Shape;101;g2c2c1fab3b8_0_0"/>
          <p:cNvSpPr txBox="1">
            <a:spLocks noGrp="1"/>
          </p:cNvSpPr>
          <p:nvPr>
            <p:ph type="body" idx="1"/>
          </p:nvPr>
        </p:nvSpPr>
        <p:spPr>
          <a:xfrm>
            <a:off x="415600" y="1377205"/>
            <a:ext cx="11360700" cy="4555200"/>
          </a:xfrm>
          <a:prstGeom prst="rect">
            <a:avLst/>
          </a:prstGeom>
          <a:noFill/>
          <a:ln>
            <a:noFill/>
          </a:ln>
        </p:spPr>
        <p:txBody>
          <a:bodyPr spcFirstLastPara="1" wrap="square" lIns="121900" tIns="121900" rIns="121900" bIns="121900" anchor="t" anchorCtr="0">
            <a:normAutofit fontScale="77500" lnSpcReduction="20000"/>
          </a:bodyPr>
          <a:lstStyle/>
          <a:p>
            <a:pPr marL="0" lvl="0" indent="0" algn="l" rtl="0">
              <a:spcBef>
                <a:spcPts val="1000"/>
              </a:spcBef>
              <a:spcAft>
                <a:spcPts val="0"/>
              </a:spcAft>
              <a:buClr>
                <a:schemeClr val="dk1"/>
              </a:buClr>
              <a:buSzPct val="45833"/>
              <a:buFont typeface="Arial"/>
              <a:buNone/>
            </a:pPr>
            <a:r>
              <a:rPr lang="el" dirty="0">
                <a:latin typeface="Book Antiqua"/>
                <a:ea typeface="Book Antiqua"/>
                <a:cs typeface="Book Antiqua"/>
                <a:sym typeface="Book Antiqua"/>
              </a:rPr>
              <a:t>Οι οργανισμοί υγειονομικής περίθαλψης αποτελούν πρωταρχικούς στόχους για κυβερνοεπιθέσεις λόγω των πολύτιμων δεδομένων που κατέχουν. </a:t>
            </a:r>
            <a:endParaRPr dirty="0">
              <a:latin typeface="Book Antiqua"/>
              <a:ea typeface="Book Antiqua"/>
              <a:cs typeface="Book Antiqua"/>
              <a:sym typeface="Book Antiqua"/>
            </a:endParaRPr>
          </a:p>
          <a:p>
            <a:pPr marL="0" lvl="0" indent="0" algn="l" rtl="0">
              <a:spcBef>
                <a:spcPts val="1000"/>
              </a:spcBef>
              <a:spcAft>
                <a:spcPts val="0"/>
              </a:spcAft>
              <a:buClr>
                <a:schemeClr val="dk1"/>
              </a:buClr>
              <a:buSzPct val="45833"/>
              <a:buFont typeface="Arial"/>
              <a:buNone/>
            </a:pPr>
            <a:r>
              <a:rPr lang="el" dirty="0">
                <a:latin typeface="Book Antiqua"/>
                <a:ea typeface="Book Antiqua"/>
                <a:cs typeface="Book Antiqua"/>
                <a:sym typeface="Book Antiqua"/>
              </a:rPr>
              <a:t>Η διασφάλιση ισχυρής ασφάλειας δικτύου είναι ζωτικής σημασίας για την προστασία των πληροφοριών των ασθενών, τη διατήρηση της εμπιστοσύνης και τη συμμόρφωση με τους κανονισμούς.</a:t>
            </a:r>
            <a:endParaRPr dirty="0">
              <a:latin typeface="Book Antiqua"/>
              <a:ea typeface="Book Antiqua"/>
              <a:cs typeface="Book Antiqua"/>
              <a:sym typeface="Book Antiqua"/>
            </a:endParaRPr>
          </a:p>
          <a:p>
            <a:pPr marL="0" lvl="0" indent="0" algn="l" rtl="0">
              <a:spcBef>
                <a:spcPts val="1000"/>
              </a:spcBef>
              <a:spcAft>
                <a:spcPts val="0"/>
              </a:spcAft>
              <a:buClr>
                <a:schemeClr val="dk1"/>
              </a:buClr>
              <a:buSzPct val="45833"/>
              <a:buFont typeface="Arial"/>
              <a:buNone/>
            </a:pPr>
            <a:r>
              <a:rPr lang="el" dirty="0">
                <a:latin typeface="Book Antiqua"/>
                <a:ea typeface="Book Antiqua"/>
                <a:cs typeface="Book Antiqua"/>
                <a:sym typeface="Book Antiqua"/>
              </a:rPr>
              <a:t>Μερικά στατιστικά στοιχεία:</a:t>
            </a:r>
            <a:endParaRPr dirty="0">
              <a:latin typeface="Book Antiqua"/>
              <a:ea typeface="Book Antiqua"/>
              <a:cs typeface="Book Antiqua"/>
              <a:sym typeface="Book Antiqua"/>
            </a:endParaRPr>
          </a:p>
          <a:p>
            <a:pPr marL="914400" lvl="0" indent="-356869" algn="l" rtl="0">
              <a:spcBef>
                <a:spcPts val="1000"/>
              </a:spcBef>
              <a:spcAft>
                <a:spcPts val="0"/>
              </a:spcAft>
              <a:buSzPct val="100000"/>
              <a:buFont typeface="Book Antiqua"/>
              <a:buChar char="●"/>
            </a:pPr>
            <a:r>
              <a:rPr lang="el" sz="2183" u="sng" dirty="0">
                <a:solidFill>
                  <a:schemeClr val="hlink"/>
                </a:solidFill>
                <a:latin typeface="Book Antiqua"/>
                <a:ea typeface="Book Antiqua"/>
                <a:cs typeface="Book Antiqua"/>
                <a:sym typeface="Book Antiqua"/>
                <a:hlinkClick r:id="rId3"/>
              </a:rPr>
              <a:t>Το 66% των οργανισμών υγειονομικής περίθαλψης λένε ότι η φροντίδα των ασθενών διαταράχθηκε από μια κυβερνοεπίθεση</a:t>
            </a:r>
            <a:endParaRPr sz="2183" dirty="0">
              <a:latin typeface="Book Antiqua"/>
              <a:ea typeface="Book Antiqua"/>
              <a:cs typeface="Book Antiqua"/>
              <a:sym typeface="Book Antiqua"/>
            </a:endParaRPr>
          </a:p>
          <a:p>
            <a:pPr marL="914400" lvl="0" indent="-356869" algn="l" rtl="0">
              <a:spcBef>
                <a:spcPts val="1000"/>
              </a:spcBef>
              <a:spcAft>
                <a:spcPts val="0"/>
              </a:spcAft>
              <a:buSzPct val="100000"/>
              <a:buFont typeface="Book Antiqua"/>
              <a:buChar char="●"/>
            </a:pPr>
            <a:r>
              <a:rPr lang="el" sz="2183" u="sng" dirty="0">
                <a:solidFill>
                  <a:schemeClr val="hlink"/>
                </a:solidFill>
                <a:latin typeface="Book Antiqua"/>
                <a:ea typeface="Book Antiqua"/>
                <a:cs typeface="Book Antiqua"/>
                <a:sym typeface="Book Antiqua"/>
                <a:hlinkClick r:id="rId4"/>
              </a:rPr>
              <a:t>Ο τομέας της υγειονομικής περίθαλψης υφίσταται το υψηλότερο κόστος για παραβιάσεις δεδομένων - σχεδόν 2 εκατομμύρια δολάρια περισσότερο από το μέσο κόστος σε όλους τους τομείς</a:t>
            </a:r>
            <a:endParaRPr sz="2183" dirty="0"/>
          </a:p>
          <a:p>
            <a:pPr marL="914400" lvl="0" indent="-356869" algn="l" rtl="0">
              <a:spcBef>
                <a:spcPts val="1000"/>
              </a:spcBef>
              <a:spcAft>
                <a:spcPts val="0"/>
              </a:spcAft>
              <a:buSzPct val="100000"/>
              <a:buFont typeface="Book Antiqua"/>
              <a:buChar char="●"/>
            </a:pPr>
            <a:r>
              <a:rPr lang="el" sz="2183" u="sng" dirty="0">
                <a:solidFill>
                  <a:schemeClr val="hlink"/>
                </a:solidFill>
                <a:latin typeface="Book Antiqua"/>
                <a:ea typeface="Book Antiqua"/>
                <a:cs typeface="Book Antiqua"/>
                <a:sym typeface="Book Antiqua"/>
                <a:hlinkClick r:id="rId4"/>
              </a:rPr>
              <a:t>Τα ιατρικά αρχεία των ασθενών πωλούνται για περίπου 250 δολάρια στη μαύρη αγορά, καθιστώντας τα έναν προσοδοφόρο στόχο.</a:t>
            </a:r>
            <a:endParaRPr sz="2183" dirty="0">
              <a:latin typeface="Book Antiqua"/>
              <a:ea typeface="Book Antiqua"/>
              <a:cs typeface="Book Antiqua"/>
              <a:sym typeface="Book Antiqua"/>
            </a:endParaRPr>
          </a:p>
          <a:p>
            <a:pPr marL="914400" lvl="0" indent="-356869" algn="l" rtl="0">
              <a:spcBef>
                <a:spcPts val="1000"/>
              </a:spcBef>
              <a:spcAft>
                <a:spcPts val="1000"/>
              </a:spcAft>
              <a:buSzPct val="100000"/>
              <a:buFont typeface="Book Antiqua"/>
              <a:buChar char="●"/>
            </a:pPr>
            <a:r>
              <a:rPr lang="el" sz="2183" u="sng" dirty="0">
                <a:solidFill>
                  <a:schemeClr val="hlink"/>
                </a:solidFill>
                <a:latin typeface="Book Antiqua"/>
                <a:ea typeface="Book Antiqua"/>
                <a:cs typeface="Book Antiqua"/>
                <a:sym typeface="Book Antiqua"/>
                <a:hlinkClick r:id="rId4"/>
              </a:rPr>
              <a:t>Ο μέσος χρόνος ανίχνευσης παραβίασης δεδομένων υγειονομικής περίθαλψης είναι πάνω από 200 ημέρες.</a:t>
            </a:r>
            <a:endParaRPr sz="2183" dirty="0">
              <a:latin typeface="Book Antiqua"/>
              <a:ea typeface="Book Antiqua"/>
              <a:cs typeface="Book Antiqua"/>
              <a:sym typeface="Book Antiqua"/>
            </a:endParaRPr>
          </a:p>
        </p:txBody>
      </p:sp>
      <p:sp>
        <p:nvSpPr>
          <p:cNvPr id="102" name="Google Shape;102;g2c2c1fab3b8_0_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2e39b406b83_0_12"/>
          <p:cNvSpPr txBox="1">
            <a:spLocks noGrp="1"/>
          </p:cNvSpPr>
          <p:nvPr>
            <p:ph type="title"/>
          </p:nvPr>
        </p:nvSpPr>
        <p:spPr>
          <a:xfrm>
            <a:off x="415600" y="295300"/>
            <a:ext cx="11360700" cy="763500"/>
          </a:xfrm>
          <a:prstGeom prst="rect">
            <a:avLst/>
          </a:prstGeom>
          <a:noFill/>
          <a:ln>
            <a:noFill/>
          </a:ln>
        </p:spPr>
        <p:txBody>
          <a:bodyPr spcFirstLastPara="1" wrap="square" lIns="121900" tIns="121900" rIns="121900" bIns="121900" anchor="t" anchorCtr="0">
            <a:normAutofit fontScale="90000"/>
          </a:bodyPr>
          <a:lstStyle/>
          <a:p>
            <a:pPr marL="0" lvl="0" indent="0" algn="l" rtl="0">
              <a:spcBef>
                <a:spcPts val="0"/>
              </a:spcBef>
              <a:spcAft>
                <a:spcPts val="0"/>
              </a:spcAft>
              <a:buClr>
                <a:schemeClr val="dk1"/>
              </a:buClr>
              <a:buSzPct val="29729"/>
              <a:buFont typeface="Arial"/>
              <a:buNone/>
            </a:pPr>
            <a:r>
              <a:rPr lang="el" dirty="0">
                <a:latin typeface="Book Antiqua"/>
                <a:ea typeface="Book Antiqua"/>
                <a:cs typeface="Book Antiqua"/>
                <a:sym typeface="Book Antiqua"/>
              </a:rPr>
              <a:t>Στατιστικά στοιχεία παραβίασης δεδομένων υγειονομικής περίθαλψης</a:t>
            </a:r>
            <a:endParaRPr dirty="0">
              <a:latin typeface="Book Antiqua"/>
              <a:ea typeface="Book Antiqua"/>
              <a:cs typeface="Book Antiqua"/>
              <a:sym typeface="Book Antiqua"/>
            </a:endParaRPr>
          </a:p>
          <a:p>
            <a:pPr marL="0" lvl="0" indent="0" algn="l" rtl="0">
              <a:spcBef>
                <a:spcPts val="0"/>
              </a:spcBef>
              <a:spcAft>
                <a:spcPts val="0"/>
              </a:spcAft>
              <a:buClr>
                <a:schemeClr val="dk1"/>
              </a:buClr>
              <a:buSzPct val="29729"/>
              <a:buFont typeface="Arial"/>
              <a:buNone/>
            </a:pPr>
            <a:endParaRPr dirty="0">
              <a:latin typeface="Book Antiqua"/>
              <a:ea typeface="Book Antiqua"/>
              <a:cs typeface="Book Antiqua"/>
              <a:sym typeface="Book Antiqua"/>
            </a:endParaRPr>
          </a:p>
          <a:p>
            <a:pPr marL="0" lvl="0" indent="0" algn="l" rtl="0">
              <a:lnSpc>
                <a:spcPct val="100000"/>
              </a:lnSpc>
              <a:spcBef>
                <a:spcPts val="0"/>
              </a:spcBef>
              <a:spcAft>
                <a:spcPts val="0"/>
              </a:spcAft>
              <a:buSzPct val="111111"/>
              <a:buNone/>
            </a:pPr>
            <a:endParaRPr dirty="0">
              <a:latin typeface="Book Antiqua"/>
              <a:ea typeface="Book Antiqua"/>
              <a:cs typeface="Book Antiqua"/>
              <a:sym typeface="Book Antiqua"/>
            </a:endParaRPr>
          </a:p>
        </p:txBody>
      </p:sp>
      <p:sp>
        <p:nvSpPr>
          <p:cNvPr id="109" name="Google Shape;109;g2e39b406b83_0_12"/>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p>
            <a:pPr marL="0" lvl="0" indent="0" algn="l" rtl="0">
              <a:lnSpc>
                <a:spcPct val="115000"/>
              </a:lnSpc>
              <a:spcBef>
                <a:spcPts val="1000"/>
              </a:spcBef>
              <a:spcAft>
                <a:spcPts val="1000"/>
              </a:spcAft>
              <a:buSzPts val="2595"/>
              <a:buNone/>
            </a:pPr>
            <a:endParaRPr>
              <a:latin typeface="Book Antiqua"/>
              <a:ea typeface="Book Antiqua"/>
              <a:cs typeface="Book Antiqua"/>
              <a:sym typeface="Book Antiqua"/>
            </a:endParaRPr>
          </a:p>
        </p:txBody>
      </p:sp>
      <p:sp>
        <p:nvSpPr>
          <p:cNvPr id="110" name="Google Shape;110;g2e39b406b83_0_1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4</a:t>
            </a:fld>
            <a:endParaRPr/>
          </a:p>
        </p:txBody>
      </p:sp>
      <p:pic>
        <p:nvPicPr>
          <p:cNvPr id="111" name="Google Shape;111;g2e39b406b83_0_12"/>
          <p:cNvPicPr preferRelativeResize="0"/>
          <p:nvPr/>
        </p:nvPicPr>
        <p:blipFill>
          <a:blip r:embed="rId3">
            <a:alphaModFix/>
          </a:blip>
          <a:stretch>
            <a:fillRect/>
          </a:stretch>
        </p:blipFill>
        <p:spPr>
          <a:xfrm>
            <a:off x="776912" y="1673571"/>
            <a:ext cx="10055750" cy="37960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2e39b406b83_0_22"/>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fontScale="90000"/>
          </a:bodyPr>
          <a:lstStyle/>
          <a:p>
            <a:pPr marL="0" lvl="0" indent="0" algn="l" rtl="0">
              <a:spcBef>
                <a:spcPts val="0"/>
              </a:spcBef>
              <a:spcAft>
                <a:spcPts val="0"/>
              </a:spcAft>
              <a:buNone/>
            </a:pPr>
            <a:r>
              <a:rPr lang="el">
                <a:latin typeface="Book Antiqua"/>
                <a:ea typeface="Book Antiqua"/>
                <a:cs typeface="Book Antiqua"/>
                <a:sym typeface="Book Antiqua"/>
              </a:rPr>
              <a:t>Αιτίες παραβιάσεων δεδομένων υγειονομικής περίθαλψης</a:t>
            </a:r>
            <a:endParaRPr>
              <a:latin typeface="Book Antiqua"/>
              <a:ea typeface="Book Antiqua"/>
              <a:cs typeface="Book Antiqua"/>
              <a:sym typeface="Book Antiqua"/>
            </a:endParaRPr>
          </a:p>
          <a:p>
            <a:pPr marL="0" lvl="0" indent="0" algn="l" rtl="0">
              <a:spcBef>
                <a:spcPts val="0"/>
              </a:spcBef>
              <a:spcAft>
                <a:spcPts val="0"/>
              </a:spcAft>
              <a:buNone/>
            </a:pPr>
            <a:endParaRPr>
              <a:latin typeface="Book Antiqua"/>
              <a:ea typeface="Book Antiqua"/>
              <a:cs typeface="Book Antiqua"/>
              <a:sym typeface="Book Antiqua"/>
            </a:endParaRPr>
          </a:p>
          <a:p>
            <a:pPr marL="0" lvl="0" indent="0" algn="l" rtl="0">
              <a:spcBef>
                <a:spcPts val="0"/>
              </a:spcBef>
              <a:spcAft>
                <a:spcPts val="0"/>
              </a:spcAft>
              <a:buClr>
                <a:schemeClr val="dk1"/>
              </a:buClr>
              <a:buSzPct val="29729"/>
              <a:buFont typeface="Arial"/>
              <a:buNone/>
            </a:pPr>
            <a:endParaRPr>
              <a:latin typeface="Book Antiqua"/>
              <a:ea typeface="Book Antiqua"/>
              <a:cs typeface="Book Antiqua"/>
              <a:sym typeface="Book Antiqua"/>
            </a:endParaRPr>
          </a:p>
          <a:p>
            <a:pPr marL="0" lvl="0" indent="0" algn="l" rtl="0">
              <a:spcBef>
                <a:spcPts val="0"/>
              </a:spcBef>
              <a:spcAft>
                <a:spcPts val="0"/>
              </a:spcAft>
              <a:buClr>
                <a:schemeClr val="dk1"/>
              </a:buClr>
              <a:buSzPct val="29729"/>
              <a:buFont typeface="Arial"/>
              <a:buNone/>
            </a:pPr>
            <a:endParaRPr/>
          </a:p>
          <a:p>
            <a:pPr marL="0" lvl="0" indent="0" algn="l" rtl="0">
              <a:spcBef>
                <a:spcPts val="0"/>
              </a:spcBef>
              <a:spcAft>
                <a:spcPts val="0"/>
              </a:spcAft>
              <a:buNone/>
            </a:pPr>
            <a:endParaRPr/>
          </a:p>
        </p:txBody>
      </p:sp>
      <p:sp>
        <p:nvSpPr>
          <p:cNvPr id="118" name="Google Shape;118;g2e39b406b83_0_22"/>
          <p:cNvSpPr txBox="1">
            <a:spLocks noGrp="1"/>
          </p:cNvSpPr>
          <p:nvPr>
            <p:ph type="body" idx="1"/>
          </p:nvPr>
        </p:nvSpPr>
        <p:spPr>
          <a:xfrm>
            <a:off x="415600" y="1536633"/>
            <a:ext cx="11360700" cy="4555200"/>
          </a:xfrm>
          <a:prstGeom prst="rect">
            <a:avLst/>
          </a:prstGeom>
        </p:spPr>
        <p:txBody>
          <a:bodyPr spcFirstLastPara="1" wrap="square" lIns="121900" tIns="121900" rIns="121900" bIns="121900" anchor="t" anchorCtr="0">
            <a:normAutofit/>
          </a:bodyPr>
          <a:lstStyle/>
          <a:p>
            <a:pPr marL="0" lvl="0" indent="0" algn="l" rtl="0">
              <a:spcBef>
                <a:spcPts val="0"/>
              </a:spcBef>
              <a:spcAft>
                <a:spcPts val="0"/>
              </a:spcAft>
              <a:buNone/>
            </a:pPr>
            <a:endParaRPr/>
          </a:p>
        </p:txBody>
      </p:sp>
      <p:sp>
        <p:nvSpPr>
          <p:cNvPr id="119" name="Google Shape;119;g2e39b406b83_0_22"/>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p>
            <a:pPr marL="0" lvl="0" indent="0" algn="r" rtl="0">
              <a:spcBef>
                <a:spcPts val="0"/>
              </a:spcBef>
              <a:spcAft>
                <a:spcPts val="0"/>
              </a:spcAft>
              <a:buClr>
                <a:srgbClr val="000000"/>
              </a:buClr>
              <a:buSzPts val="1300"/>
              <a:buFont typeface="Arial"/>
              <a:buNone/>
            </a:pPr>
            <a:fld id="{00000000-1234-1234-1234-123412341234}" type="slidenum">
              <a:rPr lang="en-US"/>
              <a:t>5</a:t>
            </a:fld>
            <a:endParaRPr/>
          </a:p>
        </p:txBody>
      </p:sp>
      <p:pic>
        <p:nvPicPr>
          <p:cNvPr id="120" name="Google Shape;120;g2e39b406b83_0_22"/>
          <p:cNvPicPr preferRelativeResize="0"/>
          <p:nvPr/>
        </p:nvPicPr>
        <p:blipFill>
          <a:blip r:embed="rId3">
            <a:alphaModFix/>
          </a:blip>
          <a:stretch>
            <a:fillRect/>
          </a:stretch>
        </p:blipFill>
        <p:spPr>
          <a:xfrm>
            <a:off x="987925" y="1656800"/>
            <a:ext cx="9525000" cy="43148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2e48a118457_0_16"/>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fontScale="90000"/>
          </a:bodyPr>
          <a:lstStyle/>
          <a:p>
            <a:pPr marL="0" lvl="0" indent="0" algn="l" rtl="0">
              <a:spcBef>
                <a:spcPts val="0"/>
              </a:spcBef>
              <a:spcAft>
                <a:spcPts val="0"/>
              </a:spcAft>
              <a:buNone/>
            </a:pPr>
            <a:r>
              <a:rPr lang="el" dirty="0">
                <a:latin typeface="Book Antiqua"/>
                <a:ea typeface="Book Antiqua"/>
                <a:cs typeface="Book Antiqua"/>
                <a:sym typeface="Book Antiqua"/>
              </a:rPr>
              <a:t>Κυβερνοεπιθέσεις σε οργανισμούς υγειονομικής περίθαλψης</a:t>
            </a:r>
            <a:endParaRPr dirty="0">
              <a:latin typeface="Book Antiqua"/>
              <a:ea typeface="Book Antiqua"/>
              <a:cs typeface="Book Antiqua"/>
              <a:sym typeface="Book Antiqua"/>
            </a:endParaRPr>
          </a:p>
        </p:txBody>
      </p:sp>
      <p:sp>
        <p:nvSpPr>
          <p:cNvPr id="127" name="Google Shape;127;g2e48a118457_0_16"/>
          <p:cNvSpPr txBox="1">
            <a:spLocks noGrp="1"/>
          </p:cNvSpPr>
          <p:nvPr>
            <p:ph type="body" idx="1"/>
          </p:nvPr>
        </p:nvSpPr>
        <p:spPr>
          <a:xfrm>
            <a:off x="415600" y="1536633"/>
            <a:ext cx="11360700" cy="4555200"/>
          </a:xfrm>
          <a:prstGeom prst="rect">
            <a:avLst/>
          </a:prstGeom>
        </p:spPr>
        <p:txBody>
          <a:bodyPr spcFirstLastPara="1" wrap="square" lIns="121900" tIns="121900" rIns="121900" bIns="121900" anchor="t" anchorCtr="0">
            <a:normAutofit fontScale="92500" lnSpcReduction="10000"/>
          </a:bodyPr>
          <a:lstStyle/>
          <a:p>
            <a:pPr marL="0" lvl="0" indent="0" algn="l" rtl="0">
              <a:spcBef>
                <a:spcPts val="0"/>
              </a:spcBef>
              <a:spcAft>
                <a:spcPts val="0"/>
              </a:spcAft>
              <a:buNone/>
            </a:pPr>
            <a:r>
              <a:rPr lang="el" u="sng" dirty="0">
                <a:solidFill>
                  <a:schemeClr val="hlink"/>
                </a:solidFill>
                <a:latin typeface="Book Antiqua"/>
                <a:ea typeface="Book Antiqua"/>
                <a:cs typeface="Book Antiqua"/>
                <a:sym typeface="Book Antiqua"/>
                <a:hlinkClick r:id="rId3"/>
              </a:rPr>
              <a:t>Επίθεση WannaCry Ransomware (2017)</a:t>
            </a:r>
            <a:endParaRPr dirty="0">
              <a:latin typeface="Book Antiqua"/>
              <a:ea typeface="Book Antiqua"/>
              <a:cs typeface="Book Antiqua"/>
              <a:sym typeface="Book Antiqua"/>
            </a:endParaRPr>
          </a:p>
          <a:p>
            <a:pPr marL="457200" lvl="0" indent="-381000" algn="l" rtl="0">
              <a:spcBef>
                <a:spcPts val="0"/>
              </a:spcBef>
              <a:spcAft>
                <a:spcPts val="0"/>
              </a:spcAft>
              <a:buSzPts val="2400"/>
              <a:buFont typeface="Book Antiqua"/>
              <a:buChar char="-"/>
            </a:pPr>
            <a:r>
              <a:rPr lang="el" dirty="0">
                <a:latin typeface="Book Antiqua"/>
                <a:ea typeface="Book Antiqua"/>
                <a:cs typeface="Book Antiqua"/>
                <a:sym typeface="Book Antiqua"/>
              </a:rPr>
              <a:t>Το Εθνικό Σύστημα Υγείας σε όλη την Αγγλία και τη Σκωτία έχει πληγεί</a:t>
            </a:r>
            <a:endParaRPr dirty="0">
              <a:latin typeface="Book Antiqua"/>
              <a:ea typeface="Book Antiqua"/>
              <a:cs typeface="Book Antiqua"/>
              <a:sym typeface="Book Antiqua"/>
            </a:endParaRPr>
          </a:p>
          <a:p>
            <a:pPr marL="457200" lvl="0" indent="-381000" algn="l" rtl="0">
              <a:spcBef>
                <a:spcPts val="0"/>
              </a:spcBef>
              <a:spcAft>
                <a:spcPts val="0"/>
              </a:spcAft>
              <a:buSzPts val="2400"/>
              <a:buFont typeface="Book Antiqua"/>
              <a:buChar char="-"/>
            </a:pPr>
            <a:r>
              <a:rPr lang="el" dirty="0">
                <a:latin typeface="Book Antiqua"/>
                <a:ea typeface="Book Antiqua"/>
                <a:cs typeface="Book Antiqua"/>
                <a:sym typeface="Book Antiqua"/>
              </a:rPr>
              <a:t>Έχουν επηρεαστεί έως και 70.000 συσκευές, συμπεριλαμβανομένων υπολογιστών, σαρωτών μαγνητικής τομογραφίας, ψυγείων αποθήκευσης αίματος και χειρουργικού εξοπλισμού</a:t>
            </a:r>
            <a:endParaRPr dirty="0">
              <a:latin typeface="Book Antiqua"/>
              <a:ea typeface="Book Antiqua"/>
              <a:cs typeface="Book Antiqua"/>
              <a:sym typeface="Book Antiqua"/>
            </a:endParaRPr>
          </a:p>
          <a:p>
            <a:pPr marL="0" lvl="0" indent="0" algn="l" rtl="0">
              <a:spcBef>
                <a:spcPts val="0"/>
              </a:spcBef>
              <a:spcAft>
                <a:spcPts val="0"/>
              </a:spcAft>
              <a:buNone/>
            </a:pPr>
            <a:r>
              <a:rPr lang="el" u="sng" dirty="0">
                <a:solidFill>
                  <a:schemeClr val="hlink"/>
                </a:solidFill>
                <a:latin typeface="Book Antiqua"/>
                <a:ea typeface="Book Antiqua"/>
                <a:cs typeface="Book Antiqua"/>
                <a:sym typeface="Book Antiqua"/>
                <a:hlinkClick r:id="rId4"/>
              </a:rPr>
              <a:t>Επίθεση ransomware καθολικών υπηρεσιών υγείας (2020)</a:t>
            </a:r>
            <a:endParaRPr dirty="0">
              <a:latin typeface="Book Antiqua"/>
              <a:ea typeface="Book Antiqua"/>
              <a:cs typeface="Book Antiqua"/>
              <a:sym typeface="Book Antiqua"/>
            </a:endParaRPr>
          </a:p>
          <a:p>
            <a:pPr marL="457200" lvl="0" indent="-381000" algn="l" rtl="0">
              <a:spcBef>
                <a:spcPts val="0"/>
              </a:spcBef>
              <a:spcAft>
                <a:spcPts val="0"/>
              </a:spcAft>
              <a:buSzPts val="2400"/>
              <a:buFont typeface="Book Antiqua"/>
              <a:buChar char="-"/>
            </a:pPr>
            <a:r>
              <a:rPr lang="el" dirty="0">
                <a:latin typeface="Book Antiqua"/>
                <a:ea typeface="Book Antiqua"/>
                <a:cs typeface="Book Antiqua"/>
                <a:sym typeface="Book Antiqua"/>
              </a:rPr>
              <a:t>Οι εγκαταστάσεις UHS σε όλες τις ΗΠΑ έπρεπε να κλείσουν τα συστήματα πληροφορικής τους για να αποτρέψουν την εξάπλωση του ransomware</a:t>
            </a:r>
            <a:endParaRPr dirty="0">
              <a:latin typeface="Book Antiqua"/>
              <a:ea typeface="Book Antiqua"/>
              <a:cs typeface="Book Antiqua"/>
              <a:sym typeface="Book Antiqua"/>
            </a:endParaRPr>
          </a:p>
          <a:p>
            <a:pPr marL="0" lvl="0" indent="0" algn="l" rtl="0">
              <a:spcBef>
                <a:spcPts val="0"/>
              </a:spcBef>
              <a:spcAft>
                <a:spcPts val="0"/>
              </a:spcAft>
              <a:buNone/>
            </a:pPr>
            <a:r>
              <a:rPr lang="el" u="sng" dirty="0">
                <a:solidFill>
                  <a:schemeClr val="hlink"/>
                </a:solidFill>
                <a:latin typeface="Book Antiqua"/>
                <a:ea typeface="Book Antiqua"/>
                <a:cs typeface="Book Antiqua"/>
                <a:sym typeface="Book Antiqua"/>
                <a:hlinkClick r:id="rId5"/>
              </a:rPr>
              <a:t>Παραβίαση δεδομένων υπηρεσιών υγείας της Σιγκαπούρης (SingHealth) (2018)</a:t>
            </a:r>
            <a:endParaRPr dirty="0">
              <a:latin typeface="Book Antiqua"/>
              <a:ea typeface="Book Antiqua"/>
              <a:cs typeface="Book Antiqua"/>
              <a:sym typeface="Book Antiqua"/>
            </a:endParaRPr>
          </a:p>
          <a:p>
            <a:pPr marL="457200" lvl="0" indent="-381000" algn="l" rtl="0">
              <a:spcBef>
                <a:spcPts val="0"/>
              </a:spcBef>
              <a:spcAft>
                <a:spcPts val="0"/>
              </a:spcAft>
              <a:buSzPts val="2400"/>
              <a:buFont typeface="Book Antiqua"/>
              <a:buChar char="-"/>
            </a:pPr>
            <a:r>
              <a:rPr lang="el" dirty="0">
                <a:latin typeface="Book Antiqua"/>
                <a:ea typeface="Book Antiqua"/>
                <a:cs typeface="Book Antiqua"/>
                <a:sym typeface="Book Antiqua"/>
              </a:rPr>
              <a:t>Τα προσωπικά δεδομένα 1,5 εκατομμυρίου ασθενών παραβιάστηκαν</a:t>
            </a:r>
            <a:endParaRPr dirty="0">
              <a:latin typeface="Book Antiqua"/>
              <a:ea typeface="Book Antiqua"/>
              <a:cs typeface="Book Antiqua"/>
              <a:sym typeface="Book Antiqua"/>
            </a:endParaRPr>
          </a:p>
          <a:p>
            <a:pPr marL="457200" lvl="0" indent="-381000" algn="l" rtl="0">
              <a:spcBef>
                <a:spcPts val="0"/>
              </a:spcBef>
              <a:spcAft>
                <a:spcPts val="0"/>
              </a:spcAft>
              <a:buSzPts val="2400"/>
              <a:buFont typeface="Book Antiqua"/>
              <a:buChar char="-"/>
            </a:pPr>
            <a:r>
              <a:rPr lang="el" dirty="0">
                <a:latin typeface="Book Antiqua"/>
                <a:ea typeface="Book Antiqua"/>
                <a:cs typeface="Book Antiqua"/>
                <a:sym typeface="Book Antiqua"/>
              </a:rPr>
              <a:t>Τα κλεμμένα δεδομένα περιελάμβαναν ονόματα, διευθύνσεις, ημερομηνίες γέννησης και λεπτομέρειες επισκέψεων στα εξωτερικά ιατρεία</a:t>
            </a:r>
            <a:endParaRPr dirty="0">
              <a:latin typeface="Book Antiqua"/>
              <a:ea typeface="Book Antiqua"/>
              <a:cs typeface="Book Antiqua"/>
              <a:sym typeface="Book Antiqua"/>
            </a:endParaRPr>
          </a:p>
        </p:txBody>
      </p:sp>
      <p:sp>
        <p:nvSpPr>
          <p:cNvPr id="128" name="Google Shape;128;g2e48a118457_0_16"/>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p>
            <a:pPr marL="0" lvl="0" indent="0" algn="r" rtl="0">
              <a:spcBef>
                <a:spcPts val="0"/>
              </a:spcBef>
              <a:spcAft>
                <a:spcPts val="0"/>
              </a:spcAft>
              <a:buClr>
                <a:srgbClr val="000000"/>
              </a:buClr>
              <a:buSzPts val="1300"/>
              <a:buFont typeface="Arial"/>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g2e48a118457_0_42"/>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fontScale="90000"/>
          </a:bodyPr>
          <a:lstStyle/>
          <a:p>
            <a:pPr marL="0" lvl="0" indent="0" algn="l" rtl="0">
              <a:spcBef>
                <a:spcPts val="0"/>
              </a:spcBef>
              <a:spcAft>
                <a:spcPts val="0"/>
              </a:spcAft>
              <a:buNone/>
            </a:pPr>
            <a:r>
              <a:rPr lang="el">
                <a:latin typeface="Book Antiqua"/>
                <a:ea typeface="Book Antiqua"/>
                <a:cs typeface="Book Antiqua"/>
                <a:sym typeface="Book Antiqua"/>
              </a:rPr>
              <a:t>Διαδίκτυο Ιατρικών Πραγμάτων</a:t>
            </a:r>
            <a:endParaRPr>
              <a:latin typeface="Book Antiqua"/>
              <a:ea typeface="Book Antiqua"/>
              <a:cs typeface="Book Antiqua"/>
              <a:sym typeface="Book Antiqua"/>
            </a:endParaRPr>
          </a:p>
        </p:txBody>
      </p:sp>
      <p:sp>
        <p:nvSpPr>
          <p:cNvPr id="135" name="Google Shape;135;g2e48a118457_0_42"/>
          <p:cNvSpPr txBox="1">
            <a:spLocks noGrp="1"/>
          </p:cNvSpPr>
          <p:nvPr>
            <p:ph type="body" idx="1"/>
          </p:nvPr>
        </p:nvSpPr>
        <p:spPr>
          <a:xfrm>
            <a:off x="415600" y="1536633"/>
            <a:ext cx="11360700" cy="4555200"/>
          </a:xfrm>
          <a:prstGeom prst="rect">
            <a:avLst/>
          </a:prstGeom>
        </p:spPr>
        <p:txBody>
          <a:bodyPr spcFirstLastPara="1" wrap="square" lIns="121900" tIns="121900" rIns="121900" bIns="121900" anchor="t" anchorCtr="0">
            <a:normAutofit/>
          </a:bodyPr>
          <a:lstStyle/>
          <a:p>
            <a:pPr marL="0" lvl="0" indent="0" algn="l" rtl="0">
              <a:spcBef>
                <a:spcPts val="1000"/>
              </a:spcBef>
              <a:spcAft>
                <a:spcPts val="0"/>
              </a:spcAft>
              <a:buNone/>
            </a:pPr>
            <a:r>
              <a:rPr lang="el" dirty="0">
                <a:latin typeface="Book Antiqua"/>
                <a:ea typeface="Book Antiqua"/>
                <a:cs typeface="Book Antiqua"/>
                <a:sym typeface="Book Antiqua"/>
              </a:rPr>
              <a:t>Το Internet of Medical Things (IoMT) περιλαμβάνει το πλήρες φάσμα των συνδεδεμένων υποδομών υγειονομικής περίθαλψης και ιατρικών συσκευών, εταιρικού υλικού και εφαρμογών λογισμικού που έχουν σχεδιαστεί για τη σύνδεση της τεχνολογίας πληροφοριών υγειονομικής περίθαλψης. </a:t>
            </a:r>
            <a:endParaRPr dirty="0">
              <a:latin typeface="Book Antiqua"/>
              <a:ea typeface="Book Antiqua"/>
              <a:cs typeface="Book Antiqua"/>
              <a:sym typeface="Book Antiqua"/>
            </a:endParaRPr>
          </a:p>
          <a:p>
            <a:pPr marL="0" lvl="0" indent="0" algn="l" rtl="0">
              <a:spcBef>
                <a:spcPts val="1000"/>
              </a:spcBef>
              <a:spcAft>
                <a:spcPts val="0"/>
              </a:spcAft>
              <a:buNone/>
            </a:pPr>
            <a:r>
              <a:rPr lang="el" dirty="0">
                <a:latin typeface="Book Antiqua"/>
                <a:ea typeface="Book Antiqua"/>
                <a:cs typeface="Book Antiqua"/>
                <a:sym typeface="Book Antiqua"/>
              </a:rPr>
              <a:t>Οι συσκευές IoT υγειονομικής περίθαλψης χρησιμοποιούνται συνήθως για διάγνωση ασθενών, παρακολούθηση, και φροντίδα</a:t>
            </a:r>
            <a:endParaRPr dirty="0">
              <a:latin typeface="Book Antiqua"/>
              <a:ea typeface="Book Antiqua"/>
              <a:cs typeface="Book Antiqua"/>
              <a:sym typeface="Book Antiqua"/>
            </a:endParaRPr>
          </a:p>
          <a:p>
            <a:pPr marL="0" lvl="0" indent="0" algn="l" rtl="0">
              <a:spcBef>
                <a:spcPts val="1000"/>
              </a:spcBef>
              <a:spcAft>
                <a:spcPts val="0"/>
              </a:spcAft>
              <a:buNone/>
            </a:pPr>
            <a:r>
              <a:rPr lang="el" dirty="0">
                <a:latin typeface="Book Antiqua"/>
                <a:ea typeface="Book Antiqua"/>
                <a:cs typeface="Book Antiqua"/>
                <a:sym typeface="Book Antiqua"/>
              </a:rPr>
              <a:t>Η διασφάλιση των συσκευών Internet of Things (IoT) στον τομέα της υγειονομικής περίθαλψης είναι ζωτικής σημασίας για την προστασία των ευαίσθητων δεδομένων των ασθενών και τη διασφάλιση της ακεραιότητας των ιατρικών συστημάτων.</a:t>
            </a:r>
            <a:endParaRPr dirty="0">
              <a:latin typeface="Book Antiqua"/>
              <a:ea typeface="Book Antiqua"/>
              <a:cs typeface="Book Antiqua"/>
              <a:sym typeface="Book Antiqua"/>
            </a:endParaRPr>
          </a:p>
        </p:txBody>
      </p:sp>
      <p:sp>
        <p:nvSpPr>
          <p:cNvPr id="136" name="Google Shape;136;g2e48a118457_0_42"/>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p>
            <a:pPr marL="0" lvl="0" indent="0" algn="r" rtl="0">
              <a:spcBef>
                <a:spcPts val="0"/>
              </a:spcBef>
              <a:spcAft>
                <a:spcPts val="0"/>
              </a:spcAft>
              <a:buClr>
                <a:srgbClr val="000000"/>
              </a:buClr>
              <a:buSzPts val="1300"/>
              <a:buFont typeface="Arial"/>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2e48a118457_0_52"/>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fontScale="90000"/>
          </a:bodyPr>
          <a:lstStyle/>
          <a:p>
            <a:pPr marL="0" lvl="0" indent="0" algn="l" rtl="0">
              <a:spcBef>
                <a:spcPts val="0"/>
              </a:spcBef>
              <a:spcAft>
                <a:spcPts val="0"/>
              </a:spcAft>
              <a:buNone/>
            </a:pPr>
            <a:r>
              <a:rPr lang="el">
                <a:latin typeface="Book Antiqua"/>
                <a:ea typeface="Book Antiqua"/>
                <a:cs typeface="Book Antiqua"/>
                <a:sym typeface="Book Antiqua"/>
              </a:rPr>
              <a:t>Βασικά στοιχεία του IoMT</a:t>
            </a:r>
            <a:endParaRPr>
              <a:latin typeface="Book Antiqua"/>
              <a:ea typeface="Book Antiqua"/>
              <a:cs typeface="Book Antiqua"/>
              <a:sym typeface="Book Antiqua"/>
            </a:endParaRPr>
          </a:p>
          <a:p>
            <a:pPr marL="0" lvl="0" indent="0" algn="l" rtl="0">
              <a:spcBef>
                <a:spcPts val="0"/>
              </a:spcBef>
              <a:spcAft>
                <a:spcPts val="0"/>
              </a:spcAft>
              <a:buNone/>
            </a:pPr>
            <a:endParaRPr>
              <a:latin typeface="Book Antiqua"/>
              <a:ea typeface="Book Antiqua"/>
              <a:cs typeface="Book Antiqua"/>
              <a:sym typeface="Book Antiqua"/>
            </a:endParaRPr>
          </a:p>
          <a:p>
            <a:pPr marL="0" lvl="0" indent="0" algn="l" rtl="0">
              <a:spcBef>
                <a:spcPts val="0"/>
              </a:spcBef>
              <a:spcAft>
                <a:spcPts val="0"/>
              </a:spcAft>
              <a:buClr>
                <a:schemeClr val="dk1"/>
              </a:buClr>
              <a:buSzPct val="29729"/>
              <a:buFont typeface="Arial"/>
              <a:buNone/>
            </a:pPr>
            <a:endParaRPr>
              <a:latin typeface="Book Antiqua"/>
              <a:ea typeface="Book Antiqua"/>
              <a:cs typeface="Book Antiqua"/>
              <a:sym typeface="Book Antiqua"/>
            </a:endParaRPr>
          </a:p>
          <a:p>
            <a:pPr marL="0" lvl="0" indent="0" algn="l" rtl="0">
              <a:spcBef>
                <a:spcPts val="0"/>
              </a:spcBef>
              <a:spcAft>
                <a:spcPts val="0"/>
              </a:spcAft>
              <a:buNone/>
            </a:pPr>
            <a:endParaRPr/>
          </a:p>
        </p:txBody>
      </p:sp>
      <p:sp>
        <p:nvSpPr>
          <p:cNvPr id="143" name="Google Shape;143;g2e48a118457_0_52"/>
          <p:cNvSpPr txBox="1">
            <a:spLocks noGrp="1"/>
          </p:cNvSpPr>
          <p:nvPr>
            <p:ph type="body" idx="1"/>
          </p:nvPr>
        </p:nvSpPr>
        <p:spPr>
          <a:xfrm>
            <a:off x="415600" y="1356867"/>
            <a:ext cx="5680400" cy="4734958"/>
          </a:xfrm>
          <a:prstGeom prst="rect">
            <a:avLst/>
          </a:prstGeom>
        </p:spPr>
        <p:txBody>
          <a:bodyPr spcFirstLastPara="1" wrap="square" lIns="121900" tIns="121900" rIns="121900" bIns="121900" anchor="t" anchorCtr="0">
            <a:normAutofit fontScale="62500" lnSpcReduction="20000"/>
          </a:bodyPr>
          <a:lstStyle/>
          <a:p>
            <a:pPr marL="0" lvl="0" indent="0" algn="l" rtl="0">
              <a:spcBef>
                <a:spcPts val="1000"/>
              </a:spcBef>
              <a:spcAft>
                <a:spcPts val="0"/>
              </a:spcAft>
              <a:buClr>
                <a:schemeClr val="dk1"/>
              </a:buClr>
              <a:buSzPct val="45833"/>
              <a:buFont typeface="Arial"/>
              <a:buNone/>
            </a:pPr>
            <a:r>
              <a:rPr lang="el" b="1" dirty="0">
                <a:latin typeface="Book Antiqua"/>
                <a:ea typeface="Book Antiqua"/>
                <a:cs typeface="Book Antiqua"/>
                <a:sym typeface="Book Antiqua"/>
              </a:rPr>
              <a:t>Φορετές συσκευές</a:t>
            </a:r>
            <a:r>
              <a:rPr lang="el" dirty="0">
                <a:latin typeface="Book Antiqua"/>
                <a:ea typeface="Book Antiqua"/>
                <a:cs typeface="Book Antiqua"/>
                <a:sym typeface="Book Antiqua"/>
              </a:rPr>
              <a:t>: Συσκευές παρακολούθησης υγείας, ιχνηλάτες φυσικής κατάστασης και έξυπνα ρολόγια που παρακολουθούν ζωτικά σημεία, επίπεδα δραστηριότητας και άλλες μετρήσεις υγείας.</a:t>
            </a:r>
            <a:endParaRPr dirty="0">
              <a:latin typeface="Book Antiqua"/>
              <a:ea typeface="Book Antiqua"/>
              <a:cs typeface="Book Antiqua"/>
              <a:sym typeface="Book Antiqua"/>
            </a:endParaRPr>
          </a:p>
          <a:p>
            <a:pPr marL="0" lvl="0" indent="0" algn="l" rtl="0">
              <a:spcBef>
                <a:spcPts val="1000"/>
              </a:spcBef>
              <a:spcAft>
                <a:spcPts val="0"/>
              </a:spcAft>
              <a:buClr>
                <a:schemeClr val="dk1"/>
              </a:buClr>
              <a:buSzPct val="45833"/>
              <a:buFont typeface="Arial"/>
              <a:buNone/>
            </a:pPr>
            <a:r>
              <a:rPr lang="el" b="1" dirty="0">
                <a:latin typeface="Book Antiqua"/>
                <a:ea typeface="Book Antiqua"/>
                <a:cs typeface="Book Antiqua"/>
                <a:sym typeface="Book Antiqua"/>
              </a:rPr>
              <a:t>Εμφυτεύσιμες συσκευές:</a:t>
            </a:r>
            <a:r>
              <a:rPr lang="el" dirty="0">
                <a:latin typeface="Book Antiqua"/>
                <a:ea typeface="Book Antiqua"/>
                <a:cs typeface="Book Antiqua"/>
                <a:sym typeface="Book Antiqua"/>
              </a:rPr>
              <a:t> Βηματοδότες, αντλίες ινσουλίνης και άλλες συσκευές που εμφυτεύονται σε ασθενείς για την παρακολούθηση και τη διαχείριση ιατρικών καταστάσεων.</a:t>
            </a:r>
            <a:endParaRPr dirty="0">
              <a:latin typeface="Book Antiqua"/>
              <a:ea typeface="Book Antiqua"/>
              <a:cs typeface="Book Antiqua"/>
              <a:sym typeface="Book Antiqua"/>
            </a:endParaRPr>
          </a:p>
          <a:p>
            <a:pPr marL="0" lvl="0" indent="0" algn="l" rtl="0">
              <a:spcBef>
                <a:spcPts val="1000"/>
              </a:spcBef>
              <a:spcAft>
                <a:spcPts val="0"/>
              </a:spcAft>
              <a:buClr>
                <a:schemeClr val="dk1"/>
              </a:buClr>
              <a:buSzPct val="45833"/>
              <a:buFont typeface="Arial"/>
              <a:buNone/>
            </a:pPr>
            <a:r>
              <a:rPr lang="el" b="1" dirty="0">
                <a:latin typeface="Book Antiqua"/>
                <a:ea typeface="Book Antiqua"/>
                <a:cs typeface="Book Antiqua"/>
                <a:sym typeface="Book Antiqua"/>
              </a:rPr>
              <a:t>Ιατρικός εξοπλισμός</a:t>
            </a:r>
            <a:r>
              <a:rPr lang="el" dirty="0">
                <a:latin typeface="Book Antiqua"/>
                <a:ea typeface="Book Antiqua"/>
                <a:cs typeface="Book Antiqua"/>
                <a:sym typeface="Book Antiqua"/>
              </a:rPr>
              <a:t>: Νοσοκομειακός εξοπλισμός όπως μηχανήματα μαγνητικής τομογραφίας, αναπνευστήρες και αντλίες έγχυσης που συνδέονται σε δίκτυα.</a:t>
            </a:r>
            <a:endParaRPr dirty="0">
              <a:latin typeface="Book Antiqua"/>
              <a:ea typeface="Book Antiqua"/>
              <a:cs typeface="Book Antiqua"/>
              <a:sym typeface="Book Antiqua"/>
            </a:endParaRPr>
          </a:p>
          <a:p>
            <a:pPr marL="0" lvl="0" indent="0" algn="l" rtl="0">
              <a:spcBef>
                <a:spcPts val="1000"/>
              </a:spcBef>
              <a:spcAft>
                <a:spcPts val="0"/>
              </a:spcAft>
              <a:buClr>
                <a:schemeClr val="dk1"/>
              </a:buClr>
              <a:buSzPct val="45833"/>
              <a:buFont typeface="Arial"/>
              <a:buNone/>
            </a:pPr>
            <a:r>
              <a:rPr lang="el" b="1" dirty="0">
                <a:latin typeface="Book Antiqua"/>
                <a:ea typeface="Book Antiqua"/>
                <a:cs typeface="Book Antiqua"/>
                <a:sym typeface="Book Antiqua"/>
              </a:rPr>
              <a:t>Συστήματα απομακρυσμένης παρακολούθησης ασθενών</a:t>
            </a:r>
            <a:r>
              <a:rPr lang="el" dirty="0">
                <a:latin typeface="Book Antiqua"/>
                <a:ea typeface="Book Antiqua"/>
                <a:cs typeface="Book Antiqua"/>
                <a:sym typeface="Book Antiqua"/>
              </a:rPr>
              <a:t>: Συστήματα που επιτρέπουν στους παρόχους υγειονομικής περίθαλψης να παρακολουθούν τους ασθενείς εξ αποστάσεως, συχνά στα σπίτια τους.</a:t>
            </a:r>
            <a:endParaRPr dirty="0">
              <a:latin typeface="Book Antiqua"/>
              <a:ea typeface="Book Antiqua"/>
              <a:cs typeface="Book Antiqua"/>
              <a:sym typeface="Book Antiqua"/>
            </a:endParaRPr>
          </a:p>
          <a:p>
            <a:pPr marL="0" lvl="0" indent="0" algn="l" rtl="0">
              <a:spcBef>
                <a:spcPts val="1000"/>
              </a:spcBef>
              <a:spcAft>
                <a:spcPts val="0"/>
              </a:spcAft>
              <a:buNone/>
            </a:pPr>
            <a:r>
              <a:rPr lang="el" b="1" dirty="0">
                <a:latin typeface="Book Antiqua"/>
                <a:ea typeface="Book Antiqua"/>
                <a:cs typeface="Book Antiqua"/>
                <a:sym typeface="Book Antiqua"/>
              </a:rPr>
              <a:t>Πληροφοριακά συστήματα υγείας</a:t>
            </a:r>
            <a:r>
              <a:rPr lang="el" dirty="0">
                <a:latin typeface="Book Antiqua"/>
                <a:ea typeface="Book Antiqua"/>
                <a:cs typeface="Book Antiqua"/>
                <a:sym typeface="Book Antiqua"/>
              </a:rPr>
              <a:t>: Ηλεκτρονικά αρχεία υγείας (EHRs), συστήματα πληροφοριών νοσοκομείων και άλλο λογισμικό που αποθηκεύει και διαχειρίζεται δεδομένα ασθενών.</a:t>
            </a:r>
            <a:endParaRPr dirty="0">
              <a:latin typeface="Book Antiqua"/>
              <a:ea typeface="Book Antiqua"/>
              <a:cs typeface="Book Antiqua"/>
              <a:sym typeface="Book Antiqua"/>
            </a:endParaRPr>
          </a:p>
        </p:txBody>
      </p:sp>
      <p:sp>
        <p:nvSpPr>
          <p:cNvPr id="144" name="Google Shape;144;g2e48a118457_0_52"/>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p>
            <a:pPr marL="0" lvl="0" indent="0" algn="r" rtl="0">
              <a:spcBef>
                <a:spcPts val="0"/>
              </a:spcBef>
              <a:spcAft>
                <a:spcPts val="0"/>
              </a:spcAft>
              <a:buClr>
                <a:srgbClr val="000000"/>
              </a:buClr>
              <a:buSzPts val="1300"/>
              <a:buFont typeface="Arial"/>
              <a:buNone/>
            </a:pPr>
            <a:fld id="{00000000-1234-1234-1234-123412341234}" type="slidenum">
              <a:rPr lang="en-US"/>
              <a:t>8</a:t>
            </a:fld>
            <a:endParaRPr/>
          </a:p>
        </p:txBody>
      </p:sp>
      <p:pic>
        <p:nvPicPr>
          <p:cNvPr id="145" name="Google Shape;145;g2e48a118457_0_52"/>
          <p:cNvPicPr preferRelativeResize="0"/>
          <p:nvPr/>
        </p:nvPicPr>
        <p:blipFill>
          <a:blip r:embed="rId3">
            <a:alphaModFix/>
          </a:blip>
          <a:stretch>
            <a:fillRect/>
          </a:stretch>
        </p:blipFill>
        <p:spPr>
          <a:xfrm>
            <a:off x="6129560" y="1193953"/>
            <a:ext cx="5898750" cy="5212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g2e48a118457_0_62"/>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fontScale="90000"/>
          </a:bodyPr>
          <a:lstStyle/>
          <a:p>
            <a:pPr marL="0" lvl="0" indent="0" algn="l" rtl="0">
              <a:spcBef>
                <a:spcPts val="0"/>
              </a:spcBef>
              <a:spcAft>
                <a:spcPts val="0"/>
              </a:spcAft>
              <a:buClr>
                <a:schemeClr val="dk1"/>
              </a:buClr>
              <a:buSzPct val="29729"/>
              <a:buFont typeface="Arial"/>
              <a:buNone/>
            </a:pPr>
            <a:r>
              <a:rPr lang="el">
                <a:latin typeface="Book Antiqua"/>
                <a:ea typeface="Book Antiqua"/>
                <a:cs typeface="Book Antiqua"/>
                <a:sym typeface="Book Antiqua"/>
              </a:rPr>
              <a:t>Προκλήσεις στον κυβερνοχώρο στο IoMT</a:t>
            </a:r>
            <a:endParaRPr>
              <a:latin typeface="Book Antiqua"/>
              <a:ea typeface="Book Antiqua"/>
              <a:cs typeface="Book Antiqua"/>
              <a:sym typeface="Book Antiqua"/>
            </a:endParaRPr>
          </a:p>
          <a:p>
            <a:pPr marL="0" lvl="0" indent="0" algn="l" rtl="0">
              <a:spcBef>
                <a:spcPts val="0"/>
              </a:spcBef>
              <a:spcAft>
                <a:spcPts val="0"/>
              </a:spcAft>
              <a:buClr>
                <a:schemeClr val="dk1"/>
              </a:buClr>
              <a:buSzPct val="29729"/>
              <a:buFont typeface="Arial"/>
              <a:buNone/>
            </a:pPr>
            <a:endParaRPr/>
          </a:p>
          <a:p>
            <a:pPr marL="0" lvl="0" indent="0" algn="l" rtl="0">
              <a:spcBef>
                <a:spcPts val="0"/>
              </a:spcBef>
              <a:spcAft>
                <a:spcPts val="0"/>
              </a:spcAft>
              <a:buNone/>
            </a:pPr>
            <a:endParaRPr/>
          </a:p>
        </p:txBody>
      </p:sp>
      <p:sp>
        <p:nvSpPr>
          <p:cNvPr id="152" name="Google Shape;152;g2e48a118457_0_62"/>
          <p:cNvSpPr txBox="1">
            <a:spLocks noGrp="1"/>
          </p:cNvSpPr>
          <p:nvPr>
            <p:ph type="body" idx="1"/>
          </p:nvPr>
        </p:nvSpPr>
        <p:spPr>
          <a:xfrm>
            <a:off x="415650" y="1536633"/>
            <a:ext cx="11360700" cy="4555200"/>
          </a:xfrm>
          <a:prstGeom prst="rect">
            <a:avLst/>
          </a:prstGeom>
        </p:spPr>
        <p:txBody>
          <a:bodyPr spcFirstLastPara="1" wrap="square" lIns="121900" tIns="121900" rIns="121900" bIns="121900" anchor="t" anchorCtr="0">
            <a:normAutofit fontScale="92500" lnSpcReduction="20000"/>
          </a:bodyPr>
          <a:lstStyle/>
          <a:p>
            <a:pPr marL="0" lvl="0" indent="0" algn="l" rtl="0">
              <a:spcBef>
                <a:spcPts val="1000"/>
              </a:spcBef>
              <a:spcAft>
                <a:spcPts val="0"/>
              </a:spcAft>
              <a:buNone/>
            </a:pPr>
            <a:r>
              <a:rPr lang="el" dirty="0">
                <a:latin typeface="Book Antiqua"/>
                <a:ea typeface="Book Antiqua"/>
                <a:cs typeface="Book Antiqua"/>
                <a:sym typeface="Book Antiqua"/>
              </a:rPr>
              <a:t>Οι συσκευές IoMT συλλέγουν ευαίσθητα δεδομένα υγείας που πρέπει να προστατεύονται για τη διατήρηση του απορρήτου των ασθενών.</a:t>
            </a:r>
            <a:endParaRPr dirty="0">
              <a:latin typeface="Book Antiqua"/>
              <a:ea typeface="Book Antiqua"/>
              <a:cs typeface="Book Antiqua"/>
              <a:sym typeface="Book Antiqua"/>
            </a:endParaRPr>
          </a:p>
          <a:p>
            <a:pPr marL="0" lvl="0" indent="0" algn="l" rtl="0">
              <a:spcBef>
                <a:spcPts val="1000"/>
              </a:spcBef>
              <a:spcAft>
                <a:spcPts val="0"/>
              </a:spcAft>
              <a:buNone/>
            </a:pPr>
            <a:r>
              <a:rPr lang="el" dirty="0">
                <a:latin typeface="Book Antiqua"/>
                <a:ea typeface="Book Antiqua"/>
                <a:cs typeface="Book Antiqua"/>
                <a:sym typeface="Book Antiqua"/>
              </a:rPr>
              <a:t>Οι συσκευές IoMT έχουν συχνά περιορισμένη υπολογιστική ισχύ και αποθήκευση, καθιστώντας δύσκολη την εφαρμογή ισχυρών μέτρων ασφαλείας.</a:t>
            </a:r>
            <a:endParaRPr dirty="0">
              <a:latin typeface="Book Antiqua"/>
              <a:ea typeface="Book Antiqua"/>
              <a:cs typeface="Book Antiqua"/>
              <a:sym typeface="Book Antiqua"/>
            </a:endParaRPr>
          </a:p>
          <a:p>
            <a:pPr marL="0" lvl="0" indent="0" algn="l" rtl="0">
              <a:spcBef>
                <a:spcPts val="1000"/>
              </a:spcBef>
              <a:spcAft>
                <a:spcPts val="0"/>
              </a:spcAft>
              <a:buNone/>
            </a:pPr>
            <a:r>
              <a:rPr lang="el" dirty="0">
                <a:latin typeface="Book Antiqua"/>
                <a:ea typeface="Book Antiqua"/>
                <a:cs typeface="Book Antiqua"/>
                <a:sym typeface="Book Antiqua"/>
              </a:rPr>
              <a:t>Η διασφάλιση ασφαλούς επικοινωνίας και ανταλλαγής δεδομένων μεταξύ συσκευών IoMT και παλαιών συστημάτων υγειονομικής περίθαλψης μπορεί να είναι δύσκολη </a:t>
            </a:r>
            <a:endParaRPr dirty="0">
              <a:latin typeface="Book Antiqua"/>
              <a:ea typeface="Book Antiqua"/>
              <a:cs typeface="Book Antiqua"/>
              <a:sym typeface="Book Antiqua"/>
            </a:endParaRPr>
          </a:p>
          <a:p>
            <a:pPr marL="0" lvl="0" indent="0" algn="l" rtl="0">
              <a:spcBef>
                <a:spcPts val="1000"/>
              </a:spcBef>
              <a:spcAft>
                <a:spcPts val="0"/>
              </a:spcAft>
              <a:buNone/>
            </a:pPr>
            <a:r>
              <a:rPr lang="el" dirty="0">
                <a:latin typeface="Book Antiqua"/>
                <a:ea typeface="Book Antiqua"/>
                <a:cs typeface="Book Antiqua"/>
                <a:sym typeface="Book Antiqua"/>
              </a:rPr>
              <a:t>Η τακτική ενημέρωση του υλικολογισμικού και του λογισμικού των συσκευών IoMT για την επιδιόρθωση τρωτών σημείων μπορεί να είναι δύσκολη</a:t>
            </a:r>
            <a:endParaRPr dirty="0">
              <a:latin typeface="Book Antiqua"/>
              <a:ea typeface="Book Antiqua"/>
              <a:cs typeface="Book Antiqua"/>
              <a:sym typeface="Book Antiqua"/>
            </a:endParaRPr>
          </a:p>
          <a:p>
            <a:pPr marL="0" lvl="0" indent="0" algn="l" rtl="0">
              <a:spcBef>
                <a:spcPts val="1000"/>
              </a:spcBef>
              <a:spcAft>
                <a:spcPts val="0"/>
              </a:spcAft>
              <a:buNone/>
            </a:pPr>
            <a:r>
              <a:rPr lang="el" dirty="0">
                <a:latin typeface="Book Antiqua"/>
                <a:ea typeface="Book Antiqua"/>
                <a:cs typeface="Book Antiqua"/>
                <a:sym typeface="Book Antiqua"/>
              </a:rPr>
              <a:t>Οι συσκευές IoMT πρέπει να συμμορφώνονται με κανονισμούς υγειονομικής περίθαλψης, όπως ο HIPAA (Health Insurance Portability and Accountability Act) στις ΗΠΑ και ο GDPR (General Data Protection Regulation) στην ΕΕ.</a:t>
            </a:r>
            <a:endParaRPr dirty="0">
              <a:latin typeface="Book Antiqua"/>
              <a:ea typeface="Book Antiqua"/>
              <a:cs typeface="Book Antiqua"/>
              <a:sym typeface="Book Antiqua"/>
            </a:endParaRPr>
          </a:p>
        </p:txBody>
      </p:sp>
      <p:sp>
        <p:nvSpPr>
          <p:cNvPr id="153" name="Google Shape;153;g2e48a118457_0_62"/>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p>
            <a:pPr marL="0" lvl="0" indent="0" algn="r" rtl="0">
              <a:spcBef>
                <a:spcPts val="0"/>
              </a:spcBef>
              <a:spcAft>
                <a:spcPts val="0"/>
              </a:spcAft>
              <a:buClr>
                <a:srgbClr val="000000"/>
              </a:buClr>
              <a:buSzPts val="1300"/>
              <a:buFont typeface="Arial"/>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651</Words>
  <Application>Microsoft Office PowerPoint</Application>
  <PresentationFormat>Ευρεία οθόνη</PresentationFormat>
  <Paragraphs>65</Paragraphs>
  <Slides>10</Slides>
  <Notes>10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10</vt:i4>
      </vt:variant>
    </vt:vector>
  </HeadingPairs>
  <TitlesOfParts>
    <vt:vector size="16" baseType="lpstr">
      <vt:lpstr>Book Antiqua</vt:lpstr>
      <vt:lpstr>Calibri</vt:lpstr>
      <vt:lpstr>Century Gothic</vt:lpstr>
      <vt:lpstr>Courier New</vt:lpstr>
      <vt:lpstr>Arial</vt:lpstr>
      <vt:lpstr>Simple Light</vt:lpstr>
      <vt:lpstr>Θέμα-3: Ανίχνευση ανωμαλιών στον τομέα της υγείας </vt:lpstr>
      <vt:lpstr>Παρουσίαση του PowerPoint</vt:lpstr>
      <vt:lpstr>Σημασία της ασφάλειας δικτύων στην υγειονομική περίθαλψη</vt:lpstr>
      <vt:lpstr>Στατιστικά στοιχεία παραβίασης δεδομένων υγειονομικής περίθαλψης  </vt:lpstr>
      <vt:lpstr>Αιτίες παραβιάσεων δεδομένων υγειονομικής περίθαλψης    </vt:lpstr>
      <vt:lpstr>Κυβερνοεπιθέσεις σε οργανισμούς υγειονομικής περίθαλψης</vt:lpstr>
      <vt:lpstr>Διαδίκτυο Ιατρικών Πραγμάτων</vt:lpstr>
      <vt:lpstr>Βασικά στοιχεία του IoMT   </vt:lpstr>
      <vt:lpstr>Προκλήσεις στον κυβερνοχώρο στο IoMT  </vt:lpstr>
      <vt:lpstr>Ευχαριστώ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js</dc:creator>
  <cp:lastModifiedBy>KONSTANTINOS ZAFEIRIS</cp:lastModifiedBy>
  <cp:revision>2</cp:revision>
  <dcterms:modified xsi:type="dcterms:W3CDTF">2025-04-27T01:15:57Z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