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SpecialPlsOnTitleSld="0" strictFirstAndLastChars="0" embedTrueTypeFonts="1" saveSubsetFonts="1" autoCompressPictures="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embeddedFontLst>
    <p:embeddedFont>
      <p:font typeface="Book Antiqua"/>
      <p:regular r:id="rId33"/>
      <p:bold r:id="rId34"/>
      <p:italic r:id="rId35"/>
      <p:boldItalic r:id="rId36"/>
    </p:embeddedFont>
    <p:embeddedFont>
      <p:font typeface="Century Gothic"/>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1" roundtripDataSignature="AMtx7mhfYTj8a18jsQZUGEKLudg09O6W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ookAntiqua-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BookAntiqua-italic.fntdata"/><Relationship Id="rId12" Type="http://schemas.openxmlformats.org/officeDocument/2006/relationships/slide" Target="slides/slide7.xml"/><Relationship Id="rId34" Type="http://schemas.openxmlformats.org/officeDocument/2006/relationships/font" Target="fonts/BookAntiqua-bold.fntdata"/><Relationship Id="rId15" Type="http://schemas.openxmlformats.org/officeDocument/2006/relationships/slide" Target="slides/slide10.xml"/><Relationship Id="rId37" Type="http://schemas.openxmlformats.org/officeDocument/2006/relationships/font" Target="fonts/CenturyGothic-regular.fntdata"/><Relationship Id="rId14" Type="http://schemas.openxmlformats.org/officeDocument/2006/relationships/slide" Target="slides/slide9.xml"/><Relationship Id="rId36" Type="http://schemas.openxmlformats.org/officeDocument/2006/relationships/font" Target="fonts/BookAntiqua-boldItalic.fntdata"/><Relationship Id="rId17" Type="http://schemas.openxmlformats.org/officeDocument/2006/relationships/slide" Target="slides/slide12.xml"/><Relationship Id="rId39" Type="http://schemas.openxmlformats.org/officeDocument/2006/relationships/font" Target="fonts/CenturyGothic-italic.fntdata"/><Relationship Id="rId16" Type="http://schemas.openxmlformats.org/officeDocument/2006/relationships/slide" Target="slides/slide11.xml"/><Relationship Id="rId38" Type="http://schemas.openxmlformats.org/officeDocument/2006/relationships/font" Target="fonts/CenturyGoth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7" name="Shape 77"/>
        <p:cNvGrpSpPr/>
        <p:nvPr/>
      </p:nvGrpSpPr>
      <p:grpSpPr>
        <a:xfrm>
          <a:off x="0" y="0"/>
          <a:ext cx="0" cy="0"/>
          <a:chOff x="0" y="0"/>
          <a:chExt cx="0" cy="0"/>
        </a:xfrm>
      </p:grpSpPr>
      <p:sp>
        <p:nvSpPr>
          <p:cNvPr id="78" name="Google Shape;78;p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80" name="Google Shape;80;p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6" name="Shape 156"/>
        <p:cNvGrpSpPr/>
        <p:nvPr/>
      </p:nvGrpSpPr>
      <p:grpSpPr>
        <a:xfrm>
          <a:off x="0" y="0"/>
          <a:ext cx="0" cy="0"/>
          <a:chOff x="0" y="0"/>
          <a:chExt cx="0" cy="0"/>
        </a:xfrm>
      </p:grpSpPr>
      <p:sp>
        <p:nvSpPr>
          <p:cNvPr id="157" name="Google Shape;157;g2c2c1fab3b8_0_7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58" name="Google Shape;158;g2c2c1fab3b8_0_7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500">
                <a:solidFill>
                  <a:srgbClr val="595959"/>
                </a:solidFill>
                <a:latin typeface="Book Antiqua"/>
                <a:ea typeface="Book Antiqua"/>
                <a:cs typeface="Book Antiqua"/>
                <a:sym typeface="Book Antiqua"/>
              </a:rPr>
              <a:t>Il bias si riferisce all'errore del modello di apprendimento automatico sul set di allenamento. È una misura di quanto il modello di apprendimento automatico predice correttamente i valori y nel set di addestramento. Un basso bias implica un basso errore di addestramento (e quindi un buon adattamento), mentre un alto bias implica un alto errore di addestramento (e quindi uno scarso adattamento).</a:t>
            </a:r>
            <a:endParaRPr sz="1500">
              <a:solidFill>
                <a:srgbClr val="595959"/>
              </a:solidFill>
              <a:latin typeface="Book Antiqua"/>
              <a:ea typeface="Book Antiqua"/>
              <a:cs typeface="Book Antiqua"/>
              <a:sym typeface="Book Antiqua"/>
            </a:endParaRPr>
          </a:p>
          <a:p>
            <a:pPr marL="0" lvl="0" indent="0" algn="l" rtl="0">
              <a:lnSpc>
                <a:spcPct val="115000"/>
              </a:lnSpc>
              <a:spcBef>
                <a:spcPts val="1000"/>
              </a:spcBef>
              <a:spcAft>
                <a:spcPts val="0"/>
              </a:spcAft>
              <a:buNone/>
            </a:pPr>
            <a:r>
              <a:rPr lang="en-US" sz="1500">
                <a:solidFill>
                  <a:srgbClr val="595959"/>
                </a:solidFill>
                <a:latin typeface="Book Antiqua"/>
                <a:ea typeface="Book Antiqua"/>
                <a:cs typeface="Book Antiqua"/>
                <a:sym typeface="Book Antiqua"/>
              </a:rPr>
              <a:t>La varianza si riferisce all'errore nelle previsioni sui dati di prova. Un'alta varianza significa previsioni rumorose e instabili che incorreranno in un'alta perdita di test, implicando una scarsa generalizzazione. Una bassa varianza significa previsioni stabili e coerenti, che comportano una perdita di test inferiore (a condizione che il modello non sia troppo distorto).</a:t>
            </a:r>
            <a:endParaRPr sz="1500">
              <a:solidFill>
                <a:srgbClr val="595959"/>
              </a:solidFill>
              <a:latin typeface="Book Antiqua"/>
              <a:ea typeface="Book Antiqua"/>
              <a:cs typeface="Book Antiqua"/>
              <a:sym typeface="Book Antiqua"/>
            </a:endParaRPr>
          </a:p>
          <a:p>
            <a:pPr marL="0" lvl="0" indent="0" algn="l" rtl="0">
              <a:lnSpc>
                <a:spcPct val="115000"/>
              </a:lnSpc>
              <a:spcBef>
                <a:spcPts val="1000"/>
              </a:spcBef>
              <a:spcAft>
                <a:spcPts val="1000"/>
              </a:spcAft>
              <a:buClr>
                <a:schemeClr val="dk1"/>
              </a:buClr>
              <a:buSzPts val="1100"/>
              <a:buFont typeface="Arial"/>
              <a:buNone/>
            </a:pPr>
            <a:r>
              <a:t/>
            </a:r>
            <a:endParaRPr sz="1500">
              <a:solidFill>
                <a:srgbClr val="595959"/>
              </a:solidFill>
              <a:latin typeface="Book Antiqua"/>
              <a:ea typeface="Book Antiqua"/>
              <a:cs typeface="Book Antiqua"/>
              <a:sym typeface="Book Antiqua"/>
            </a:endParaRPr>
          </a:p>
        </p:txBody>
      </p:sp>
      <p:sp>
        <p:nvSpPr>
          <p:cNvPr id="159" name="Google Shape;159;g2c2c1fab3b8_0_7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4" name="Shape 164"/>
        <p:cNvGrpSpPr/>
        <p:nvPr/>
      </p:nvGrpSpPr>
      <p:grpSpPr>
        <a:xfrm>
          <a:off x="0" y="0"/>
          <a:ext cx="0" cy="0"/>
          <a:chOff x="0" y="0"/>
          <a:chExt cx="0" cy="0"/>
        </a:xfrm>
      </p:grpSpPr>
      <p:sp>
        <p:nvSpPr>
          <p:cNvPr id="165" name="Google Shape;165;g2c327dfe03e_0_1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66" name="Google Shape;166;g2c327dfe03e_0_1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7" name="Google Shape;167;g2c327dfe03e_0_1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2" name="Shape 172"/>
        <p:cNvGrpSpPr/>
        <p:nvPr/>
      </p:nvGrpSpPr>
      <p:grpSpPr>
        <a:xfrm>
          <a:off x="0" y="0"/>
          <a:ext cx="0" cy="0"/>
          <a:chOff x="0" y="0"/>
          <a:chExt cx="0" cy="0"/>
        </a:xfrm>
      </p:grpSpPr>
      <p:sp>
        <p:nvSpPr>
          <p:cNvPr id="173" name="Google Shape;173;g2c2c1fab3b8_0_8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74" name="Google Shape;174;g2c2c1fab3b8_0_8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5" name="Google Shape;175;g2c2c1fab3b8_0_8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0" name="Shape 180"/>
        <p:cNvGrpSpPr/>
        <p:nvPr/>
      </p:nvGrpSpPr>
      <p:grpSpPr>
        <a:xfrm>
          <a:off x="0" y="0"/>
          <a:ext cx="0" cy="0"/>
          <a:chOff x="0" y="0"/>
          <a:chExt cx="0" cy="0"/>
        </a:xfrm>
      </p:grpSpPr>
      <p:sp>
        <p:nvSpPr>
          <p:cNvPr id="181" name="Google Shape;181;g2de418594e0_0_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82" name="Google Shape;182;g2de418594e0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3" name="Google Shape;183;g2de418594e0_0_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8" name="Shape 188"/>
        <p:cNvGrpSpPr/>
        <p:nvPr/>
      </p:nvGrpSpPr>
      <p:grpSpPr>
        <a:xfrm>
          <a:off x="0" y="0"/>
          <a:ext cx="0" cy="0"/>
          <a:chOff x="0" y="0"/>
          <a:chExt cx="0" cy="0"/>
        </a:xfrm>
      </p:grpSpPr>
      <p:sp>
        <p:nvSpPr>
          <p:cNvPr id="189" name="Google Shape;189;g2c2c1fab3b8_0_10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90" name="Google Shape;190;g2c2c1fab3b8_0_10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1" name="Google Shape;191;g2c2c1fab3b8_0_10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7" name="Shape 197"/>
        <p:cNvGrpSpPr/>
        <p:nvPr/>
      </p:nvGrpSpPr>
      <p:grpSpPr>
        <a:xfrm>
          <a:off x="0" y="0"/>
          <a:ext cx="0" cy="0"/>
          <a:chOff x="0" y="0"/>
          <a:chExt cx="0" cy="0"/>
        </a:xfrm>
      </p:grpSpPr>
      <p:sp>
        <p:nvSpPr>
          <p:cNvPr id="198" name="Google Shape;198;g2c327dfe03e_0_4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99" name="Google Shape;199;g2c327dfe03e_0_4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0" name="Google Shape;200;g2c327dfe03e_0_4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5" name="Shape 205"/>
        <p:cNvGrpSpPr/>
        <p:nvPr/>
      </p:nvGrpSpPr>
      <p:grpSpPr>
        <a:xfrm>
          <a:off x="0" y="0"/>
          <a:ext cx="0" cy="0"/>
          <a:chOff x="0" y="0"/>
          <a:chExt cx="0" cy="0"/>
        </a:xfrm>
      </p:grpSpPr>
      <p:sp>
        <p:nvSpPr>
          <p:cNvPr id="206" name="Google Shape;206;g2c327dfe03e_0_7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07" name="Google Shape;207;g2c327dfe03e_0_7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8" name="Google Shape;208;g2c327dfe03e_0_7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3" name="Shape 213"/>
        <p:cNvGrpSpPr/>
        <p:nvPr/>
      </p:nvGrpSpPr>
      <p:grpSpPr>
        <a:xfrm>
          <a:off x="0" y="0"/>
          <a:ext cx="0" cy="0"/>
          <a:chOff x="0" y="0"/>
          <a:chExt cx="0" cy="0"/>
        </a:xfrm>
      </p:grpSpPr>
      <p:sp>
        <p:nvSpPr>
          <p:cNvPr id="214" name="Google Shape;214;g2c327dfe03e_0_5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15" name="Google Shape;215;g2c327dfe03e_0_5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6" name="Google Shape;216;g2c327dfe03e_0_5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1" name="Shape 221"/>
        <p:cNvGrpSpPr/>
        <p:nvPr/>
      </p:nvGrpSpPr>
      <p:grpSpPr>
        <a:xfrm>
          <a:off x="0" y="0"/>
          <a:ext cx="0" cy="0"/>
          <a:chOff x="0" y="0"/>
          <a:chExt cx="0" cy="0"/>
        </a:xfrm>
      </p:grpSpPr>
      <p:sp>
        <p:nvSpPr>
          <p:cNvPr id="222" name="Google Shape;222;g2c2c1fab3b8_0_11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23" name="Google Shape;223;g2c2c1fab3b8_0_11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4" name="Google Shape;224;g2c2c1fab3b8_0_11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9" name="Shape 229"/>
        <p:cNvGrpSpPr/>
        <p:nvPr/>
      </p:nvGrpSpPr>
      <p:grpSpPr>
        <a:xfrm>
          <a:off x="0" y="0"/>
          <a:ext cx="0" cy="0"/>
          <a:chOff x="0" y="0"/>
          <a:chExt cx="0" cy="0"/>
        </a:xfrm>
      </p:grpSpPr>
      <p:sp>
        <p:nvSpPr>
          <p:cNvPr id="230" name="Google Shape;230;g2c327dfe03e_0_6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31" name="Google Shape;231;g2c327dfe03e_0_6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2" name="Google Shape;232;g2c327dfe03e_0_6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8" name="Shape 88"/>
        <p:cNvGrpSpPr/>
        <p:nvPr/>
      </p:nvGrpSpPr>
      <p:grpSpPr>
        <a:xfrm>
          <a:off x="0" y="0"/>
          <a:ext cx="0" cy="0"/>
          <a:chOff x="0" y="0"/>
          <a:chExt cx="0" cy="0"/>
        </a:xfrm>
      </p:grpSpPr>
      <p:sp>
        <p:nvSpPr>
          <p:cNvPr id="89" name="Google Shape;89;g2c74e8a64ff_0_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90" name="Google Shape;90;g2c74e8a64ff_0_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91" name="Google Shape;91;g2c74e8a64ff_0_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1" name="Shape 241"/>
        <p:cNvGrpSpPr/>
        <p:nvPr/>
      </p:nvGrpSpPr>
      <p:grpSpPr>
        <a:xfrm>
          <a:off x="0" y="0"/>
          <a:ext cx="0" cy="0"/>
          <a:chOff x="0" y="0"/>
          <a:chExt cx="0" cy="0"/>
        </a:xfrm>
      </p:grpSpPr>
      <p:sp>
        <p:nvSpPr>
          <p:cNvPr id="242" name="Google Shape;242;g2c327dfe03e_0_8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43" name="Google Shape;243;g2c327dfe03e_0_8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4" name="Google Shape;244;g2c327dfe03e_0_8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9" name="Shape 249"/>
        <p:cNvGrpSpPr/>
        <p:nvPr/>
      </p:nvGrpSpPr>
      <p:grpSpPr>
        <a:xfrm>
          <a:off x="0" y="0"/>
          <a:ext cx="0" cy="0"/>
          <a:chOff x="0" y="0"/>
          <a:chExt cx="0" cy="0"/>
        </a:xfrm>
      </p:grpSpPr>
      <p:sp>
        <p:nvSpPr>
          <p:cNvPr id="250" name="Google Shape;250;g2c327dfe03e_0_10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51" name="Google Shape;251;g2c327dfe03e_0_10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2" name="Google Shape;252;g2c327dfe03e_0_10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7" name="Shape 257"/>
        <p:cNvGrpSpPr/>
        <p:nvPr/>
      </p:nvGrpSpPr>
      <p:grpSpPr>
        <a:xfrm>
          <a:off x="0" y="0"/>
          <a:ext cx="0" cy="0"/>
          <a:chOff x="0" y="0"/>
          <a:chExt cx="0" cy="0"/>
        </a:xfrm>
      </p:grpSpPr>
      <p:sp>
        <p:nvSpPr>
          <p:cNvPr id="258" name="Google Shape;258;g2de418594e0_0_1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59" name="Google Shape;259;g2de418594e0_0_1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0" name="Google Shape;260;g2de418594e0_0_1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5" name="Shape 265"/>
        <p:cNvGrpSpPr/>
        <p:nvPr/>
      </p:nvGrpSpPr>
      <p:grpSpPr>
        <a:xfrm>
          <a:off x="0" y="0"/>
          <a:ext cx="0" cy="0"/>
          <a:chOff x="0" y="0"/>
          <a:chExt cx="0" cy="0"/>
        </a:xfrm>
      </p:grpSpPr>
      <p:sp>
        <p:nvSpPr>
          <p:cNvPr id="266" name="Google Shape;266;g2de418594e0_0_2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67" name="Google Shape;267;g2de418594e0_0_2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8" name="Google Shape;268;g2de418594e0_0_2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3" name="Shape 273"/>
        <p:cNvGrpSpPr/>
        <p:nvPr/>
      </p:nvGrpSpPr>
      <p:grpSpPr>
        <a:xfrm>
          <a:off x="0" y="0"/>
          <a:ext cx="0" cy="0"/>
          <a:chOff x="0" y="0"/>
          <a:chExt cx="0" cy="0"/>
        </a:xfrm>
      </p:grpSpPr>
      <p:sp>
        <p:nvSpPr>
          <p:cNvPr id="274" name="Google Shape;274;g2de46ed1d39_0_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75" name="Google Shape;275;g2de46ed1d39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6" name="Google Shape;276;g2de46ed1d39_0_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2" name="Shape 282"/>
        <p:cNvGrpSpPr/>
        <p:nvPr/>
      </p:nvGrpSpPr>
      <p:grpSpPr>
        <a:xfrm>
          <a:off x="0" y="0"/>
          <a:ext cx="0" cy="0"/>
          <a:chOff x="0" y="0"/>
          <a:chExt cx="0" cy="0"/>
        </a:xfrm>
      </p:grpSpPr>
      <p:sp>
        <p:nvSpPr>
          <p:cNvPr id="283" name="Google Shape;283;g2de418594e0_0_3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84" name="Google Shape;284;g2de418594e0_0_3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5" name="Google Shape;285;g2de418594e0_0_3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0" name="Shape 290"/>
        <p:cNvGrpSpPr/>
        <p:nvPr/>
      </p:nvGrpSpPr>
      <p:grpSpPr>
        <a:xfrm>
          <a:off x="0" y="0"/>
          <a:ext cx="0" cy="0"/>
          <a:chOff x="0" y="0"/>
          <a:chExt cx="0" cy="0"/>
        </a:xfrm>
      </p:grpSpPr>
      <p:sp>
        <p:nvSpPr>
          <p:cNvPr id="291" name="Google Shape;291;g2de46ed1d39_0_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292" name="Google Shape;292;g2de46ed1d39_0_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3" name="Google Shape;293;g2de46ed1d39_0_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8" name="Shape 298"/>
        <p:cNvGrpSpPr/>
        <p:nvPr/>
      </p:nvGrpSpPr>
      <p:grpSpPr>
        <a:xfrm>
          <a:off x="0" y="0"/>
          <a:ext cx="0" cy="0"/>
          <a:chOff x="0" y="0"/>
          <a:chExt cx="0" cy="0"/>
        </a:xfrm>
      </p:grpSpPr>
      <p:sp>
        <p:nvSpPr>
          <p:cNvPr id="299" name="Google Shape;299;p2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300" name="Google Shape;300;p2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5" name="Shape 95"/>
        <p:cNvGrpSpPr/>
        <p:nvPr/>
      </p:nvGrpSpPr>
      <p:grpSpPr>
        <a:xfrm>
          <a:off x="0" y="0"/>
          <a:ext cx="0" cy="0"/>
          <a:chOff x="0" y="0"/>
          <a:chExt cx="0" cy="0"/>
        </a:xfrm>
      </p:grpSpPr>
      <p:sp>
        <p:nvSpPr>
          <p:cNvPr id="96" name="Google Shape;96;g2c2c1fab3b8_0_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97" name="Google Shape;97;g2c2c1fab3b8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98" name="Google Shape;98;g2c2c1fab3b8_0_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03" name="Shape 103"/>
        <p:cNvGrpSpPr/>
        <p:nvPr/>
      </p:nvGrpSpPr>
      <p:grpSpPr>
        <a:xfrm>
          <a:off x="0" y="0"/>
          <a:ext cx="0" cy="0"/>
          <a:chOff x="0" y="0"/>
          <a:chExt cx="0" cy="0"/>
        </a:xfrm>
      </p:grpSpPr>
      <p:sp>
        <p:nvSpPr>
          <p:cNvPr id="104" name="Google Shape;104;g2c2c1fab3b8_0_1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05" name="Google Shape;105;g2c2c1fab3b8_0_1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6" name="Google Shape;106;g2c2c1fab3b8_0_1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g2c2c1fab3b8_0_2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13" name="Google Shape;113;g2c2c1fab3b8_0_2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4" name="Google Shape;114;g2c2c1fab3b8_0_2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9" name="Shape 119"/>
        <p:cNvGrpSpPr/>
        <p:nvPr/>
      </p:nvGrpSpPr>
      <p:grpSpPr>
        <a:xfrm>
          <a:off x="0" y="0"/>
          <a:ext cx="0" cy="0"/>
          <a:chOff x="0" y="0"/>
          <a:chExt cx="0" cy="0"/>
        </a:xfrm>
      </p:grpSpPr>
      <p:sp>
        <p:nvSpPr>
          <p:cNvPr id="120" name="Google Shape;120;g2c2c1fab3b8_0_1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21" name="Google Shape;121;g2c2c1fab3b8_0_1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2" name="Google Shape;122;g2c2c1fab3b8_0_1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7" name="Shape 127"/>
        <p:cNvGrpSpPr/>
        <p:nvPr/>
      </p:nvGrpSpPr>
      <p:grpSpPr>
        <a:xfrm>
          <a:off x="0" y="0"/>
          <a:ext cx="0" cy="0"/>
          <a:chOff x="0" y="0"/>
          <a:chExt cx="0" cy="0"/>
        </a:xfrm>
      </p:grpSpPr>
      <p:sp>
        <p:nvSpPr>
          <p:cNvPr id="128" name="Google Shape;128;g2c2c1fab3b8_0_3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29" name="Google Shape;129;g2c2c1fab3b8_0_3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0" name="Google Shape;130;g2c2c1fab3b8_0_3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5" name="Shape 135"/>
        <p:cNvGrpSpPr/>
        <p:nvPr/>
      </p:nvGrpSpPr>
      <p:grpSpPr>
        <a:xfrm>
          <a:off x="0" y="0"/>
          <a:ext cx="0" cy="0"/>
          <a:chOff x="0" y="0"/>
          <a:chExt cx="0" cy="0"/>
        </a:xfrm>
      </p:grpSpPr>
      <p:sp>
        <p:nvSpPr>
          <p:cNvPr id="136" name="Google Shape;136;g2c2c1fab3b8_0_4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37" name="Google Shape;137;g2c2c1fab3b8_0_4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8" name="Google Shape;138;g2c2c1fab3b8_0_4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5" name="Shape 145"/>
        <p:cNvGrpSpPr/>
        <p:nvPr/>
      </p:nvGrpSpPr>
      <p:grpSpPr>
        <a:xfrm>
          <a:off x="0" y="0"/>
          <a:ext cx="0" cy="0"/>
          <a:chOff x="0" y="0"/>
          <a:chExt cx="0" cy="0"/>
        </a:xfrm>
      </p:grpSpPr>
      <p:sp>
        <p:nvSpPr>
          <p:cNvPr id="146" name="Google Shape;146;g2c2c1fab3b8_0_6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47" name="Google Shape;147;g2c2c1fab3b8_0_69: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L'errore quadratico medio penalizza maggiormente le deviazioni più grandi rispetto a quelle più piccole a causa dell'elemento quadratico.</a:t>
            </a:r>
            <a:endParaRPr/>
          </a:p>
          <a:p>
            <a:pPr marL="0" lvl="0" indent="0" algn="l" rtl="0">
              <a:spcBef>
                <a:spcPts val="0"/>
              </a:spcBef>
              <a:spcAft>
                <a:spcPts val="0"/>
              </a:spcAft>
              <a:buNone/>
            </a:pPr>
            <a:r>
              <a:rPr lang="en-US"/>
              <a:t>L'errore assoluto medio penalizza tutti i valori in modo molto più equo. Le deviazioni più grandi non incorreranno in un errore così elevato come nel caso dell'MSE. Ciò è più utile quando si dà priorità alla maggior parte delle previsioni rispetto ai valori anomali.</a:t>
            </a:r>
            <a:endParaRPr/>
          </a:p>
          <a:p>
            <a:pPr marL="0" lvl="0" indent="0" algn="l" rtl="0">
              <a:spcBef>
                <a:spcPts val="0"/>
              </a:spcBef>
              <a:spcAft>
                <a:spcPts val="0"/>
              </a:spcAft>
              <a:buClr>
                <a:schemeClr val="dk1"/>
              </a:buClr>
              <a:buSzPts val="1100"/>
              <a:buFont typeface="Arial"/>
              <a:buNone/>
            </a:pPr>
            <a:r>
              <a:t/>
            </a:r>
            <a:endParaRPr/>
          </a:p>
          <a:p>
            <a:pPr marL="0" lvl="0" indent="0" algn="l" rtl="0">
              <a:spcBef>
                <a:spcPts val="0"/>
              </a:spcBef>
              <a:spcAft>
                <a:spcPts val="0"/>
              </a:spcAft>
              <a:buNone/>
            </a:pPr>
            <a:r>
              <a:t/>
            </a:r>
            <a:endParaRPr/>
          </a:p>
        </p:txBody>
      </p:sp>
      <p:sp>
        <p:nvSpPr>
          <p:cNvPr id="148" name="Google Shape;148;g2c2c1fab3b8_0_69: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pic>
        <p:nvPicPr>
          <p:cNvPr id="14" name="Google Shape;14;g2c00f5b6e4e_0_203"/>
          <p:cNvPicPr preferRelativeResize="0"/>
          <p:nvPr/>
        </p:nvPicPr>
        <p:blipFill rotWithShape="1">
          <a:blip r:embed="rId2">
            <a:alphaModFix/>
          </a:blip>
          <a:srcRect b="0" l="0" r="0" t="0"/>
          <a:stretch/>
        </p:blipFill>
        <p:spPr>
          <a:xfrm>
            <a:off x="5032131" y="-30007"/>
            <a:ext cx="6064492" cy="6879886"/>
          </a:xfrm>
          <a:prstGeom prst="rect">
            <a:avLst/>
          </a:prstGeom>
          <a:noFill/>
          <a:ln>
            <a:noFill/>
          </a:ln>
        </p:spPr>
      </p:pic>
      <p:sp>
        <p:nvSpPr>
          <p:cNvPr id="15" name="Google Shape;15;g2c00f5b6e4e_0_203"/>
          <p:cNvSpPr txBox="1"/>
          <p:nvPr>
            <p:ph type="ctrTitle"/>
          </p:nvPr>
        </p:nvSpPr>
        <p:spPr>
          <a:xfrm>
            <a:off x="7119890" y="723440"/>
            <a:ext cx="4323300" cy="2579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g2c00f5b6e4e_0_203"/>
          <p:cNvSpPr txBox="1"/>
          <p:nvPr>
            <p:ph idx="1" type="subTitle"/>
          </p:nvPr>
        </p:nvSpPr>
        <p:spPr>
          <a:xfrm>
            <a:off x="7128152" y="5248834"/>
            <a:ext cx="4323300" cy="1008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g2c00f5b6e4e_0_203"/>
          <p:cNvSpPr/>
          <p:nvPr>
            <p:ph idx="2" type="pic"/>
          </p:nvPr>
        </p:nvSpPr>
        <p:spPr>
          <a:xfrm>
            <a:off x="0" y="-2235"/>
            <a:ext cx="5840700" cy="6862200"/>
          </a:xfrm>
          <a:prstGeom prst="rect">
            <a:avLst/>
          </a:prstGeom>
          <a:solidFill>
            <a:schemeClr val="lt2"/>
          </a:solidFill>
          <a:ln>
            <a:noFill/>
          </a:ln>
        </p:spPr>
      </p:sp>
      <p:sp>
        <p:nvSpPr>
          <p:cNvPr id="18" name="Google Shape;18;g2c00f5b6e4e_0_203"/>
          <p:cNvSpPr txBox="1"/>
          <p:nvPr>
            <p:ph idx="3" type="body"/>
          </p:nvPr>
        </p:nvSpPr>
        <p:spPr>
          <a:xfrm>
            <a:off x="7119274" y="3373515"/>
            <a:ext cx="4323300" cy="1008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9" name="Google Shape;19;g2c00f5b6e4e_0_203"/>
          <p:cNvCxnSpPr/>
          <p:nvPr/>
        </p:nvCxnSpPr>
        <p:spPr>
          <a:xfrm flipH="1">
            <a:off x="4559500" y="-10665"/>
            <a:ext cx="1930200" cy="687720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g2c00f5b6e4e_0_18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g2c00f5b6e4e_0_188"/>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6" name="Google Shape;56;g2c00f5b6e4e_0_188"/>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g2c00f5b6e4e_0_188"/>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8" name="Google Shape;58;g2c00f5b6e4e_0_18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g2c00f5b6e4e_0_194"/>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61" name="Google Shape;61;g2c00f5b6e4e_0_1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sp>
        <p:nvSpPr>
          <p:cNvPr id="63" name="Google Shape;63;g2c00f5b6e4e_0_197"/>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4" name="Google Shape;64;g2c00f5b6e4e_0_197"/>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65" name="Google Shape;65;g2c00f5b6e4e_0_1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g2c00f5b6e4e_0_20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68" name="Shape 68"/>
        <p:cNvGrpSpPr/>
        <p:nvPr/>
      </p:nvGrpSpPr>
      <p:grpSpPr>
        <a:xfrm>
          <a:off x="0" y="0"/>
          <a:ext cx="0" cy="0"/>
          <a:chOff x="0" y="0"/>
          <a:chExt cx="0" cy="0"/>
        </a:xfrm>
      </p:grpSpPr>
      <p:sp>
        <p:nvSpPr>
          <p:cNvPr id="69" name="Google Shape;69;g2c00f5b6e4e_0_21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0" name="Google Shape;70;g2c00f5b6e4e_0_210"/>
          <p:cNvSpPr txBox="1"/>
          <p:nvPr>
            <p:ph type="ctrTitle"/>
          </p:nvPr>
        </p:nvSpPr>
        <p:spPr>
          <a:xfrm>
            <a:off x="796322" y="320040"/>
            <a:ext cx="6732300"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2c00f5b6e4e_0_210"/>
          <p:cNvSpPr txBox="1"/>
          <p:nvPr>
            <p:ph idx="1" type="body"/>
          </p:nvPr>
        </p:nvSpPr>
        <p:spPr>
          <a:xfrm>
            <a:off x="796322" y="2252394"/>
            <a:ext cx="5797500" cy="2532900"/>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72" name="Google Shape;72;g2c00f5b6e4e_0_210"/>
          <p:cNvCxnSpPr/>
          <p:nvPr/>
        </p:nvCxnSpPr>
        <p:spPr>
          <a:xfrm flipH="1" rot="10800000">
            <a:off x="6889763" y="-53"/>
            <a:ext cx="1822200" cy="6871500"/>
          </a:xfrm>
          <a:prstGeom prst="straightConnector1">
            <a:avLst/>
          </a:prstGeom>
          <a:noFill/>
          <a:ln cap="flat" cmpd="sng" w="22225">
            <a:solidFill>
              <a:schemeClr val="dk2"/>
            </a:solidFill>
            <a:prstDash val="solid"/>
            <a:round/>
            <a:headEnd len="sm" w="sm" type="none"/>
            <a:tailEnd len="sm" w="sm" type="none"/>
          </a:ln>
        </p:spPr>
      </p:cxnSp>
      <p:sp>
        <p:nvSpPr>
          <p:cNvPr id="73" name="Google Shape;73;g2c00f5b6e4e_0_210"/>
          <p:cNvSpPr txBox="1"/>
          <p:nvPr>
            <p:ph idx="11" type="ftr"/>
          </p:nvPr>
        </p:nvSpPr>
        <p:spPr>
          <a:xfrm>
            <a:off x="824241" y="6290774"/>
            <a:ext cx="6637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g2c00f5b6e4e_0_210"/>
          <p:cNvSpPr/>
          <p:nvPr>
            <p:ph idx="2" type="pic"/>
          </p:nvPr>
        </p:nvSpPr>
        <p:spPr>
          <a:xfrm flipH="1">
            <a:off x="7163816" y="0"/>
            <a:ext cx="5024700" cy="6858000"/>
          </a:xfrm>
          <a:prstGeom prst="rect">
            <a:avLst/>
          </a:prstGeom>
          <a:solidFill>
            <a:schemeClr val="lt2"/>
          </a:solidFill>
          <a:ln>
            <a:noFill/>
          </a:ln>
        </p:spPr>
      </p:sp>
      <p:sp>
        <p:nvSpPr>
          <p:cNvPr id="75" name="Google Shape;75;g2c00f5b6e4e_0_210"/>
          <p:cNvSpPr txBox="1"/>
          <p:nvPr>
            <p:ph idx="12" type="sldNum"/>
          </p:nvPr>
        </p:nvSpPr>
        <p:spPr>
          <a:xfrm>
            <a:off x="10768546" y="6290774"/>
            <a:ext cx="618000" cy="3651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g2c00f5b6e4e_0_210"/>
          <p:cNvPicPr preferRelativeResize="0"/>
          <p:nvPr/>
        </p:nvPicPr>
        <p:blipFill rotWithShape="1">
          <a:blip r:embed="rId2">
            <a:alphaModFix/>
          </a:blip>
          <a:srcRect b="0" l="0" r="0" t="0"/>
          <a:stretch/>
        </p:blipFill>
        <p:spPr>
          <a:xfrm>
            <a:off x="1804430" y="5008931"/>
            <a:ext cx="3842919" cy="4350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c00f5b6e4e_0_1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2" name="Google Shape;22;g2c00f5b6e4e_0_169"/>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3" name="Google Shape;23;g2c00f5b6e4e_0_1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24" name="Shape 24"/>
        <p:cNvGrpSpPr/>
        <p:nvPr/>
      </p:nvGrpSpPr>
      <p:grpSpPr>
        <a:xfrm>
          <a:off x="0" y="0"/>
          <a:ext cx="0" cy="0"/>
          <a:chOff x="0" y="0"/>
          <a:chExt cx="0" cy="0"/>
        </a:xfrm>
      </p:grpSpPr>
      <p:grpSp>
        <p:nvGrpSpPr>
          <p:cNvPr id="25" name="Google Shape;25;g2c00f5b6e4e_0_219"/>
          <p:cNvGrpSpPr/>
          <p:nvPr/>
        </p:nvGrpSpPr>
        <p:grpSpPr>
          <a:xfrm>
            <a:off x="5382569" y="2242"/>
            <a:ext cx="6806910" cy="6862482"/>
            <a:chOff x="5382569" y="2242"/>
            <a:chExt cx="6806910" cy="6862482"/>
          </a:xfrm>
        </p:grpSpPr>
        <p:pic>
          <p:nvPicPr>
            <p:cNvPr id="26" name="Google Shape;26;g2c00f5b6e4e_0_219"/>
            <p:cNvPicPr preferRelativeResize="0"/>
            <p:nvPr/>
          </p:nvPicPr>
          <p:blipFill rotWithShape="1">
            <a:blip r:embed="rId2">
              <a:alphaModFix/>
            </a:blip>
            <a:srcRect b="0" l="0" r="0" t="0"/>
            <a:stretch/>
          </p:blipFill>
          <p:spPr>
            <a:xfrm>
              <a:off x="6140328" y="2242"/>
              <a:ext cx="6049151" cy="6862482"/>
            </a:xfrm>
            <a:prstGeom prst="rect">
              <a:avLst/>
            </a:prstGeom>
            <a:noFill/>
            <a:ln>
              <a:noFill/>
            </a:ln>
          </p:spPr>
        </p:pic>
        <p:pic>
          <p:nvPicPr>
            <p:cNvPr id="27" name="Google Shape;27;g2c00f5b6e4e_0_219"/>
            <p:cNvPicPr preferRelativeResize="0"/>
            <p:nvPr/>
          </p:nvPicPr>
          <p:blipFill rotWithShape="1">
            <a:blip r:embed="rId3">
              <a:alphaModFix/>
            </a:blip>
            <a:srcRect b="0" l="0" r="0" t="0"/>
            <a:stretch/>
          </p:blipFill>
          <p:spPr>
            <a:xfrm rot="10800000">
              <a:off x="5382569" y="5060315"/>
              <a:ext cx="927943" cy="1801301"/>
            </a:xfrm>
            <a:prstGeom prst="rect">
              <a:avLst/>
            </a:prstGeom>
            <a:noFill/>
            <a:ln>
              <a:noFill/>
            </a:ln>
          </p:spPr>
        </p:pic>
      </p:grpSp>
      <p:sp>
        <p:nvSpPr>
          <p:cNvPr id="28" name="Google Shape;28;g2c00f5b6e4e_0_219"/>
          <p:cNvSpPr txBox="1"/>
          <p:nvPr>
            <p:ph type="ctrTitle"/>
          </p:nvPr>
        </p:nvSpPr>
        <p:spPr>
          <a:xfrm>
            <a:off x="6970326" y="1679216"/>
            <a:ext cx="4786800" cy="1518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2c00f5b6e4e_0_219"/>
          <p:cNvSpPr/>
          <p:nvPr>
            <p:ph idx="2" type="pic"/>
          </p:nvPr>
        </p:nvSpPr>
        <p:spPr>
          <a:xfrm>
            <a:off x="-29499" y="-2236"/>
            <a:ext cx="6814200" cy="6871200"/>
          </a:xfrm>
          <a:prstGeom prst="rect">
            <a:avLst/>
          </a:prstGeom>
          <a:solidFill>
            <a:schemeClr val="lt2"/>
          </a:solidFill>
          <a:ln>
            <a:noFill/>
          </a:ln>
        </p:spPr>
      </p:sp>
      <p:sp>
        <p:nvSpPr>
          <p:cNvPr id="30" name="Google Shape;30;g2c00f5b6e4e_0_219"/>
          <p:cNvSpPr txBox="1"/>
          <p:nvPr>
            <p:ph idx="1" type="body"/>
          </p:nvPr>
        </p:nvSpPr>
        <p:spPr>
          <a:xfrm>
            <a:off x="6970326" y="3748958"/>
            <a:ext cx="4786800" cy="2258100"/>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g2c00f5b6e4e_0_162"/>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33" name="Google Shape;33;g2c00f5b6e4e_0_162"/>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34" name="Google Shape;34;g2c00f5b6e4e_0_1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g2c00f5b6e4e_0_166"/>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7" name="Google Shape;37;g2c00f5b6e4e_0_16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g2c00f5b6e4e_0_17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0" name="Google Shape;40;g2c00f5b6e4e_0_173"/>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1" name="Google Shape;41;g2c00f5b6e4e_0_173"/>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2" name="Google Shape;42;g2c00f5b6e4e_0_17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g2c00f5b6e4e_0_17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5" name="Google Shape;45;g2c00f5b6e4e_0_17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g2c00f5b6e4e_0_181"/>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8" name="Google Shape;48;g2c00f5b6e4e_0_181"/>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9" name="Google Shape;49;g2c00f5b6e4e_0_1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g2c00f5b6e4e_0_185"/>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2" name="Google Shape;52;g2c00f5b6e4e_0_18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c00f5b6e4e_0_158"/>
          <p:cNvSpPr txBox="1"/>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p:txBody>
      </p:sp>
      <p:sp>
        <p:nvSpPr>
          <p:cNvPr id="11" name="Google Shape;11;g2c00f5b6e4e_0_158"/>
          <p:cNvSpPr txBox="1"/>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p:txBody>
      </p:sp>
      <p:sp>
        <p:nvSpPr>
          <p:cNvPr id="12" name="Google Shape;12;g2c00f5b6e4e_0_158"/>
          <p:cNvSpPr txBox="1"/>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colab.research.google.com/drive/1vvMNB08VhdqAMrwIcnt-TgSodfK4YpGa?usp=sharing" TargetMode="External"/><Relationship Id="rId4" Type="http://schemas.openxmlformats.org/officeDocument/2006/relationships/hyperlink" Target="https://kdd.ics.uci.edu/databases/kddcup99/kddcup99.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colab.research.google.com/drive/1BCTJdaStef7ymktw1FmzR-1kQwpcPQ3B?usp=sharing" TargetMode="External"/><Relationship Id="rId4" Type="http://schemas.openxmlformats.org/officeDocument/2006/relationships/hyperlink" Target="https://kdd.ics.uci.edu/databases/kddcup99/kddcup99.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colab.research.google.com/drive/1g8b2C4Wk1eJE7GsGEcdoWC8_afVRr-X0?usp=sharing" TargetMode="External"/><Relationship Id="rId4" Type="http://schemas.openxmlformats.org/officeDocument/2006/relationships/hyperlink" Target="https://kdd.ics.uci.edu/databases/kddcup99/kddcup99.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6408775" y="723450"/>
            <a:ext cx="5409300" cy="2579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sz="4500"/>
              <a:t>Argomento-2:Algoritmi di apprendimento automatico per il rilevamento delle anomalie </a:t>
            </a:r>
            <a:endParaRPr sz="4500"/>
          </a:p>
        </p:txBody>
      </p:sp>
      <p:sp>
        <p:nvSpPr>
          <p:cNvPr id="83" name="Google Shape;83;p1"/>
          <p:cNvSpPr txBox="1"/>
          <p:nvPr>
            <p:ph type="subTitle" idx="1"/>
          </p:nvPr>
        </p:nvSpPr>
        <p:spPr>
          <a:xfrm>
            <a:off x="7128152" y="5248834"/>
            <a:ext cx="4323426" cy="1008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a:t>PRESENTAZIONE DA PARTE DI: </a:t>
            </a:r>
            <a:endParaRPr/>
          </a:p>
          <a:p>
            <a:pPr marL="0" lvl="0" indent="0" algn="l" rtl="0">
              <a:lnSpc>
                <a:spcPct val="100000"/>
              </a:lnSpc>
              <a:spcBef>
                <a:spcPts val="0"/>
              </a:spcBef>
              <a:spcAft>
                <a:spcPts val="0"/>
              </a:spcAft>
              <a:buSzPts val="1600"/>
              <a:buNone/>
            </a:pPr>
            <a:r>
              <a:rPr lang="en-US"/>
              <a:t>Danijela Boberic Kraticev (UNSPMF)</a:t>
            </a:r>
            <a:endParaRPr/>
          </a:p>
          <a:p>
            <a:pPr marL="0" lvl="0" indent="0" algn="l" rtl="0">
              <a:lnSpc>
                <a:spcPct val="100000"/>
              </a:lnSpc>
              <a:spcBef>
                <a:spcPts val="0"/>
              </a:spcBef>
              <a:spcAft>
                <a:spcPts val="0"/>
              </a:spcAft>
              <a:buSzPts val="1600"/>
              <a:buNone/>
            </a:pPr>
            <a:r>
              <a:t/>
            </a:r>
            <a:endParaRPr/>
          </a:p>
        </p:txBody>
      </p:sp>
      <p:sp>
        <p:nvSpPr>
          <p:cNvPr id="84" name="Google Shape;84;p1"/>
          <p:cNvSpPr txBox="1"/>
          <p:nvPr>
            <p:ph type="body" idx="3"/>
          </p:nvPr>
        </p:nvSpPr>
        <p:spPr>
          <a:xfrm>
            <a:off x="7119275" y="3373525"/>
            <a:ext cx="4803600" cy="10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6000"/>
              <a:buFont typeface="Arial"/>
              <a:buNone/>
            </a:pPr>
            <a:r>
              <a:rPr lang="en-US" sz="4000">
                <a:solidFill>
                  <a:schemeClr val="accent4"/>
                </a:solidFill>
              </a:rPr>
              <a:t>CSP007_S_H</a:t>
            </a:r>
            <a:endParaRPr sz="4000">
              <a:solidFill>
                <a:schemeClr val="accent4"/>
              </a:solidFill>
            </a:endParaRPr>
          </a:p>
        </p:txBody>
      </p:sp>
      <p:sp>
        <p:nvSpPr>
          <p:cNvPr id="85" name="Google Shape;85;p1"/>
          <p:cNvSpPr/>
          <p:nvPr/>
        </p:nvSpPr>
        <p:spPr>
          <a:xfrm rot="10800000">
            <a:off x="3507757" y="-11160"/>
            <a:ext cx="2553080" cy="6858841"/>
          </a:xfrm>
          <a:custGeom>
            <a:rect l="l" t="t" r="r" b="b"/>
            <a:pathLst>
              <a:path w="2553080" h="6858841" extrusionOk="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t/>
            </a:r>
            <a:endParaRPr sz="1800" b="0" i="0" u="none" strike="noStrike" cap="none">
              <a:solidFill>
                <a:schemeClr val="dk1"/>
              </a:solidFill>
              <a:latin typeface="Century Gothic"/>
              <a:ea typeface="Century Gothic"/>
              <a:cs typeface="Century Gothic"/>
              <a:sym typeface="Century Gothic"/>
            </a:endParaRPr>
          </a:p>
        </p:txBody>
      </p:sp>
      <p:pic>
        <p:nvPicPr>
          <p:cNvPr id="86" name="Google Shape;86;p1" descr="A black and white cover with blue squares&#10;&#10;Description automatically generated"/>
          <p:cNvPicPr preferRelativeResize="0"/>
          <p:nvPr>
            <p:ph type="pic" idx="2"/>
          </p:nvPr>
        </p:nvPicPr>
        <p:blipFill rotWithShape="1">
          <a:blip r:embed="rId3">
            <a:alphaModFix/>
          </a:blip>
          <a:srcRect l="0" t="784" r="0" b="781"/>
          <a:stretch/>
        </p:blipFill>
        <p:spPr>
          <a:xfrm>
            <a:off x="0" y="-2235"/>
            <a:ext cx="5840730" cy="6862275"/>
          </a:xfrm>
          <a:prstGeom prst="rect">
            <a:avLst/>
          </a:prstGeom>
          <a:solidFill>
            <a:schemeClr val="lt2"/>
          </a:solidFill>
          <a:ln>
            <a:noFill/>
          </a:ln>
        </p:spPr>
      </p:pic>
      <p:pic>
        <p:nvPicPr>
          <p:cNvPr id="87" name="Google Shape;87;p1"/>
          <p:cNvPicPr preferRelativeResize="0"/>
          <p:nvPr/>
        </p:nvPicPr>
        <p:blipFill rotWithShape="1">
          <a:blip r:embed="rId4">
            <a:alphaModFix/>
          </a:blip>
          <a:srcRect l="0" t="0" r="0" b="0"/>
          <a:stretch/>
        </p:blipFill>
        <p:spPr>
          <a:xfrm>
            <a:off x="9155812" y="6257750"/>
            <a:ext cx="3036198" cy="561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c2c1fab3b8_0_78"/>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Overfitting e compromesso bias-varianza (1/2)</a:t>
            </a:r>
            <a:endParaRPr>
              <a:latin typeface="Book Antiqua"/>
              <a:ea typeface="Book Antiqua"/>
              <a:cs typeface="Book Antiqua"/>
              <a:sym typeface="Book Antiqua"/>
            </a:endParaRPr>
          </a:p>
        </p:txBody>
      </p:sp>
      <p:sp>
        <p:nvSpPr>
          <p:cNvPr id="162" name="Google Shape;162;g2c2c1fab3b8_0_78"/>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US" b="1">
                <a:latin typeface="Book Antiqua"/>
                <a:ea typeface="Book Antiqua"/>
                <a:cs typeface="Book Antiqua"/>
                <a:sym typeface="Book Antiqua"/>
              </a:rPr>
              <a:t>Il bias </a:t>
            </a:r>
            <a:r>
              <a:rPr lang="en-US">
                <a:latin typeface="Book Antiqua"/>
                <a:ea typeface="Book Antiqua"/>
                <a:cs typeface="Book Antiqua"/>
                <a:sym typeface="Book Antiqua"/>
              </a:rPr>
              <a:t>si riferisce all'errore introdotto dall'approssimazione di un problema reale con un modello più semplice. I modelli con un elevato bias possono non adattarsi ai dati di addestramento.</a:t>
            </a:r>
            <a:endParaRPr>
              <a:latin typeface="Book Antiqua"/>
              <a:ea typeface="Book Antiqua"/>
              <a:cs typeface="Book Antiqua"/>
              <a:sym typeface="Book Antiqua"/>
            </a:endParaRPr>
          </a:p>
          <a:p>
            <a:pPr marL="0" lvl="0" indent="0" algn="l" rtl="0">
              <a:spcBef>
                <a:spcPts val="1000"/>
              </a:spcBef>
              <a:spcAft>
                <a:spcPts val="0"/>
              </a:spcAft>
              <a:buNone/>
            </a:pPr>
            <a:r>
              <a:rPr lang="en-US" b="1">
                <a:latin typeface="Book Antiqua"/>
                <a:ea typeface="Book Antiqua"/>
                <a:cs typeface="Book Antiqua"/>
                <a:sym typeface="Book Antiqua"/>
              </a:rPr>
              <a:t>La varianza </a:t>
            </a:r>
            <a:r>
              <a:rPr lang="en-US">
                <a:latin typeface="Book Antiqua"/>
                <a:ea typeface="Book Antiqua"/>
                <a:cs typeface="Book Antiqua"/>
                <a:sym typeface="Book Antiqua"/>
              </a:rPr>
              <a:t>si riferisce alla sensibilità del modello alle piccole fluttuazioni dei dati di formazione. I modelli ad alta varianza possono adattarsi eccessivamente ai dati di addestramento. L'obiettivo è trovare il giusto equilibrio tra bias e varianza per minimizzare l'errore totale del modello sui dati non visti.</a:t>
            </a:r>
            <a:endParaRPr>
              <a:latin typeface="Book Antiqua"/>
              <a:ea typeface="Book Antiqua"/>
              <a:cs typeface="Book Antiqua"/>
              <a:sym typeface="Book Antiqua"/>
            </a:endParaRPr>
          </a:p>
          <a:p>
            <a:pPr marL="0" lvl="0" indent="0" algn="l" rtl="0">
              <a:spcBef>
                <a:spcPts val="1000"/>
              </a:spcBef>
              <a:spcAft>
                <a:spcPts val="1000"/>
              </a:spcAft>
              <a:buNone/>
            </a:pPr>
            <a:r>
              <a:rPr lang="en-US" b="1">
                <a:latin typeface="Book Antiqua"/>
                <a:ea typeface="Book Antiqua"/>
                <a:cs typeface="Book Antiqua"/>
                <a:sym typeface="Book Antiqua"/>
              </a:rPr>
              <a:t>L'overfitting </a:t>
            </a:r>
            <a:r>
              <a:rPr lang="en-US">
                <a:latin typeface="Book Antiqua"/>
                <a:ea typeface="Book Antiqua"/>
                <a:cs typeface="Book Antiqua"/>
                <a:sym typeface="Book Antiqua"/>
              </a:rPr>
              <a:t>si verifica quando un modello di apprendimento automatico apprende troppo bene i dati di addestramento, catturando il rumore o le fluttuazioni casuali nei dati piuttosto che il modello sottostante. Un modello overfitting ha buone prestazioni sui dati di addestramento ma scarse sui dati non visti o sui dati di prova.</a:t>
            </a:r>
            <a:endParaRPr>
              <a:latin typeface="Book Antiqua"/>
              <a:ea typeface="Book Antiqua"/>
              <a:cs typeface="Book Antiqua"/>
              <a:sym typeface="Book Antiqua"/>
            </a:endParaRPr>
          </a:p>
        </p:txBody>
      </p:sp>
      <p:sp>
        <p:nvSpPr>
          <p:cNvPr id="163" name="Google Shape;163;g2c2c1fab3b8_0_78"/>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c327dfe03e_0_18"/>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Overfitting e tradeoff bias-varianza (2/2)</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p>
          <a:p>
            <a:pPr marL="0" lvl="0" indent="0" algn="l" rtl="0">
              <a:spcBef>
                <a:spcPts val="0"/>
              </a:spcBef>
              <a:spcAft>
                <a:spcPts val="0"/>
              </a:spcAft>
              <a:buNone/>
            </a:pPr>
            <a:r>
              <a:t/>
            </a:r>
            <a:endParaRPr/>
          </a:p>
        </p:txBody>
      </p:sp>
      <p:sp>
        <p:nvSpPr>
          <p:cNvPr id="170" name="Google Shape;170;g2c327dfe03e_0_18"/>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L'overfitting è influenzato da pochi parametri:</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Complessità del modello</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Tempo di formazione</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Dati di formazione insufficienti</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Scarsa elaborazione dei dati</a:t>
            </a:r>
            <a:endParaRPr>
              <a:latin typeface="Book Antiqua"/>
              <a:ea typeface="Book Antiqua"/>
              <a:cs typeface="Book Antiqua"/>
              <a:sym typeface="Book Antiqua"/>
            </a:endParaRPr>
          </a:p>
          <a:p>
            <a:pPr marL="0" lvl="0" indent="0" algn="l" rtl="0">
              <a:spcBef>
                <a:spcPts val="0"/>
              </a:spcBef>
              <a:spcAft>
                <a:spcPts val="0"/>
              </a:spcAft>
              <a:buNone/>
            </a:pPr>
            <a:r>
              <a:rPr lang="en-US">
                <a:latin typeface="Book Antiqua"/>
                <a:ea typeface="Book Antiqua"/>
                <a:cs typeface="Book Antiqua"/>
                <a:sym typeface="Book Antiqua"/>
              </a:rPr>
              <a:t>Modi per evitare l'overfitting:</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Regolarizzazione</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Ridurre la complessità</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Regolazione dell'iperparametro</a:t>
            </a:r>
            <a:endParaRPr>
              <a:latin typeface="Book Antiqua"/>
              <a:ea typeface="Book Antiqua"/>
              <a:cs typeface="Book Antiqua"/>
              <a:sym typeface="Book Antiqua"/>
            </a:endParaRPr>
          </a:p>
        </p:txBody>
      </p:sp>
      <p:sp>
        <p:nvSpPr>
          <p:cNvPr id="171" name="Google Shape;171;g2c327dfe03e_0_18"/>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c2c1fab3b8_0_86"/>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Regolazione dell'iperparametro</a:t>
            </a:r>
            <a:endParaRPr>
              <a:latin typeface="Book Antiqua"/>
              <a:ea typeface="Book Antiqua"/>
              <a:cs typeface="Book Antiqua"/>
              <a:sym typeface="Book Antiqua"/>
            </a:endParaRPr>
          </a:p>
        </p:txBody>
      </p:sp>
      <p:sp>
        <p:nvSpPr>
          <p:cNvPr id="178" name="Google Shape;178;g2c2c1fab3b8_0_86"/>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La regolazione degli iperparametri è il processo di selezione degli iperparametri ottimali per un modello di apprendimento automatico, al fine di ottenere prestazioni migliori su dati non visti.</a:t>
            </a:r>
            <a:endParaRPr>
              <a:latin typeface="Book Antiqua"/>
              <a:ea typeface="Book Antiqua"/>
              <a:cs typeface="Book Antiqua"/>
              <a:sym typeface="Book Antiqua"/>
            </a:endParaRPr>
          </a:p>
          <a:p>
            <a:pPr marL="0" lvl="0" indent="0" algn="l" rtl="0">
              <a:spcBef>
                <a:spcPts val="1000"/>
              </a:spcBef>
              <a:spcAft>
                <a:spcPts val="0"/>
              </a:spcAft>
              <a:buClr>
                <a:schemeClr val="dk1"/>
              </a:buClr>
              <a:buSzPts val="1100"/>
              <a:buFont typeface="Arial"/>
              <a:buNone/>
            </a:pPr>
            <a:r>
              <a:rPr lang="en-US">
                <a:latin typeface="Book Antiqua"/>
                <a:ea typeface="Book Antiqua"/>
                <a:cs typeface="Book Antiqua"/>
                <a:sym typeface="Book Antiqua"/>
              </a:rPr>
              <a:t>Gli iperparametri sono impostazioni di configurazione esterne al modello e non possono essere appresi direttamente dai dati durante l'addestramento.</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 Tecniche per la regolazione degli iperparametri:</a:t>
            </a:r>
            <a:endParaRPr>
              <a:latin typeface="Book Antiqua"/>
              <a:ea typeface="Book Antiqua"/>
              <a:cs typeface="Book Antiqua"/>
              <a:sym typeface="Book Antiqua"/>
            </a:endParaRPr>
          </a:p>
          <a:p>
            <a:pPr marL="914400" lvl="0" indent="-381000" algn="l" rtl="0">
              <a:spcBef>
                <a:spcPts val="1000"/>
              </a:spcBef>
              <a:spcAft>
                <a:spcPts val="0"/>
              </a:spcAft>
              <a:buSzPts val="2400"/>
              <a:buFont typeface="Book Antiqua"/>
              <a:buChar char="●"/>
            </a:pPr>
            <a:r>
              <a:rPr lang="en-US">
                <a:latin typeface="Book Antiqua"/>
                <a:ea typeface="Book Antiqua"/>
                <a:cs typeface="Book Antiqua"/>
                <a:sym typeface="Book Antiqua"/>
              </a:rPr>
              <a:t>Ricerca manuale</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Ricerca a griglia</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Ottimizzazione bayesiana</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Ottimizzazione basata sul gradiente</a:t>
            </a:r>
            <a:endParaRPr>
              <a:latin typeface="Book Antiqua"/>
              <a:ea typeface="Book Antiqua"/>
              <a:cs typeface="Book Antiqua"/>
              <a:sym typeface="Book Antiqua"/>
            </a:endParaRPr>
          </a:p>
        </p:txBody>
      </p:sp>
      <p:sp>
        <p:nvSpPr>
          <p:cNvPr id="179" name="Google Shape;179;g2c2c1fab3b8_0_86"/>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de418594e0_0_0"/>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Apprendimento automatico per il rilevamento delle anomalie</a:t>
            </a:r>
            <a:endParaRPr>
              <a:latin typeface="Book Antiqua"/>
              <a:ea typeface="Book Antiqua"/>
              <a:cs typeface="Book Antiqua"/>
              <a:sym typeface="Book Antiqua"/>
            </a:endParaRPr>
          </a:p>
        </p:txBody>
      </p:sp>
      <p:sp>
        <p:nvSpPr>
          <p:cNvPr id="186" name="Google Shape;186;g2de418594e0_0_0"/>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0"/>
              </a:spcAft>
              <a:buNone/>
            </a:pPr>
            <a:r>
              <a:rPr lang="en-US">
                <a:latin typeface="Book Antiqua"/>
                <a:ea typeface="Book Antiqua"/>
                <a:cs typeface="Book Antiqua"/>
                <a:sym typeface="Book Antiqua"/>
              </a:rPr>
              <a:t> L'apprendimento automatico offre diverse tecniche per eseguire efficacemente il rilevamento delle anomalie:</a:t>
            </a:r>
            <a:endParaRPr>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n-US" b="1">
                <a:latin typeface="Book Antiqua"/>
                <a:ea typeface="Book Antiqua"/>
                <a:cs typeface="Book Antiqua"/>
                <a:sym typeface="Book Antiqua"/>
              </a:rPr>
              <a:t>Raggruppamento</a:t>
            </a:r>
            <a:r>
              <a:rPr lang="en-US">
                <a:latin typeface="Book Antiqua"/>
                <a:ea typeface="Book Antiqua"/>
                <a:cs typeface="Book Antiqua"/>
                <a:sym typeface="Book Antiqua"/>
              </a:rPr>
              <a:t>: </a:t>
            </a:r>
            <a:r>
              <a:rPr lang="en-US">
                <a:latin typeface="Book Antiqua"/>
                <a:ea typeface="Book Antiqua"/>
                <a:cs typeface="Book Antiqua"/>
                <a:sym typeface="Book Antiqua"/>
              </a:rPr>
              <a:t>Questi metodi raggruppano i punti di dati simili e i punti che non si adattano bene a nessun cluster sono </a:t>
            </a:r>
            <a:r>
              <a:rPr lang="en-US">
                <a:latin typeface="Book Antiqua"/>
                <a:ea typeface="Book Antiqua"/>
                <a:cs typeface="Book Antiqua"/>
                <a:sym typeface="Book Antiqua"/>
              </a:rPr>
              <a:t>considerati anomalie.</a:t>
            </a:r>
            <a:endParaRPr>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n-US" b="1">
                <a:latin typeface="Book Antiqua"/>
                <a:ea typeface="Book Antiqua"/>
                <a:cs typeface="Book Antiqua"/>
                <a:sym typeface="Book Antiqua"/>
              </a:rPr>
              <a:t>Autoencoder</a:t>
            </a:r>
            <a:r>
              <a:rPr lang="en-US">
                <a:latin typeface="Book Antiqua"/>
                <a:ea typeface="Book Antiqua"/>
                <a:cs typeface="Book Antiqua"/>
                <a:sym typeface="Book Antiqua"/>
              </a:rPr>
              <a:t>: Reti neurali che apprendono una rappresentazione compressa dei dati e sono in grado di identificare le anomalie in base all'errore di ricostruzione.</a:t>
            </a:r>
            <a:endParaRPr>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n-US" b="1">
                <a:latin typeface="Book Antiqua"/>
                <a:ea typeface="Book Antiqua"/>
                <a:cs typeface="Book Antiqua"/>
                <a:sym typeface="Book Antiqua"/>
              </a:rPr>
              <a:t>SVM monoclasse</a:t>
            </a:r>
            <a:r>
              <a:rPr lang="en-US">
                <a:latin typeface="Book Antiqua"/>
                <a:ea typeface="Book Antiqua"/>
                <a:cs typeface="Book Antiqua"/>
                <a:sym typeface="Book Antiqua"/>
              </a:rPr>
              <a:t>: Si addestra su dati normali per definire un confine intorno ad essi, e i punti al di fuori di questo confine sono considerati anomalie.</a:t>
            </a:r>
            <a:endParaRPr>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n-US" b="1">
                <a:latin typeface="Book Antiqua"/>
                <a:ea typeface="Book Antiqua"/>
                <a:cs typeface="Book Antiqua"/>
                <a:sym typeface="Book Antiqua"/>
              </a:rPr>
              <a:t>Le foreste di isolamento </a:t>
            </a:r>
            <a:r>
              <a:rPr lang="en-US">
                <a:latin typeface="Book Antiqua"/>
                <a:ea typeface="Book Antiqua"/>
                <a:cs typeface="Book Antiqua"/>
                <a:sym typeface="Book Antiqua"/>
              </a:rPr>
              <a:t>sfruttano un'</a:t>
            </a:r>
            <a:r>
              <a:rPr lang="en-US">
                <a:latin typeface="Book Antiqua"/>
                <a:ea typeface="Book Antiqua"/>
                <a:cs typeface="Book Antiqua"/>
                <a:sym typeface="Book Antiqua"/>
              </a:rPr>
              <a:t>architettura ad albero </a:t>
            </a:r>
            <a:r>
              <a:rPr lang="en-US">
                <a:latin typeface="Book Antiqua"/>
                <a:ea typeface="Book Antiqua"/>
                <a:cs typeface="Book Antiqua"/>
                <a:sym typeface="Book Antiqua"/>
              </a:rPr>
              <a:t>decisionale </a:t>
            </a:r>
            <a:r>
              <a:rPr lang="en-US">
                <a:latin typeface="Book Antiqua"/>
                <a:ea typeface="Book Antiqua"/>
                <a:cs typeface="Book Antiqua"/>
                <a:sym typeface="Book Antiqua"/>
              </a:rPr>
              <a:t>per scoprire le anomalie, assumendo che tali anomalie siano più facilmente separabili dal resto dei dati (e quindi più vicine alla radice dell'albero decisionale).</a:t>
            </a:r>
            <a:endParaRPr>
              <a:latin typeface="Book Antiqua"/>
              <a:ea typeface="Book Antiqua"/>
              <a:cs typeface="Book Antiqua"/>
              <a:sym typeface="Book Antiqua"/>
            </a:endParaRPr>
          </a:p>
          <a:p>
            <a:pPr marL="457200" lvl="0" indent="-346710" algn="l" rtl="0">
              <a:lnSpc>
                <a:spcPct val="115000"/>
              </a:lnSpc>
              <a:spcBef>
                <a:spcPts val="1000"/>
              </a:spcBef>
              <a:spcAft>
                <a:spcPts val="0"/>
              </a:spcAft>
              <a:buSzPct val="100000"/>
              <a:buFont typeface="Book Antiqua"/>
              <a:buChar char="●"/>
            </a:pPr>
            <a:r>
              <a:rPr lang="en-US" b="1">
                <a:latin typeface="Book Antiqua"/>
                <a:ea typeface="Book Antiqua"/>
                <a:cs typeface="Book Antiqua"/>
                <a:sym typeface="Book Antiqua"/>
              </a:rPr>
              <a:t>Il fattore outlier locale </a:t>
            </a:r>
            <a:r>
              <a:rPr lang="en-US">
                <a:latin typeface="Book Antiqua"/>
                <a:ea typeface="Book Antiqua"/>
                <a:cs typeface="Book Antiqua"/>
                <a:sym typeface="Book Antiqua"/>
              </a:rPr>
              <a:t>è un comune metodo di apprendimento non supervisionato basato sulla densità, che identifica le anomalie come punti che hanno una densità significativamente inferiore rispetto alle osservazioni vicine.</a:t>
            </a:r>
            <a:endParaRPr>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n-US">
                <a:latin typeface="Book Antiqua"/>
                <a:ea typeface="Book Antiqua"/>
                <a:cs typeface="Book Antiqua"/>
                <a:sym typeface="Book Antiqua"/>
              </a:rPr>
              <a:t>...</a:t>
            </a:r>
            <a:endParaRPr>
              <a:latin typeface="Book Antiqua"/>
              <a:ea typeface="Book Antiqua"/>
              <a:cs typeface="Book Antiqua"/>
              <a:sym typeface="Book Antiqua"/>
            </a:endParaRPr>
          </a:p>
        </p:txBody>
      </p:sp>
      <p:sp>
        <p:nvSpPr>
          <p:cNvPr id="187" name="Google Shape;187;g2de418594e0_0_0"/>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c2c1fab3b8_0_102"/>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Rilevamento delle anomalie con una foresta di isolamento</a:t>
            </a:r>
            <a:endParaRPr>
              <a:latin typeface="Book Antiqua"/>
              <a:ea typeface="Book Antiqua"/>
              <a:cs typeface="Book Antiqua"/>
              <a:sym typeface="Book Antiqua"/>
            </a:endParaRPr>
          </a:p>
        </p:txBody>
      </p:sp>
      <p:sp>
        <p:nvSpPr>
          <p:cNvPr id="194" name="Google Shape;194;g2c2c1fab3b8_0_102"/>
          <p:cNvSpPr txBox="1"/>
          <p:nvPr>
            <p:ph type="body" idx="1"/>
          </p:nvPr>
        </p:nvSpPr>
        <p:spPr>
          <a:xfrm>
            <a:off x="415600" y="1472050"/>
            <a:ext cx="5205000" cy="47457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n-US">
                <a:latin typeface="Book Antiqua"/>
                <a:ea typeface="Book Antiqua"/>
                <a:cs typeface="Book Antiqua"/>
                <a:sym typeface="Book Antiqua"/>
              </a:rPr>
              <a:t>Isolation Forest è un algoritmo di rilevamento delle anomalie che si basa sul concetto di isolare le anomalie invece di profilare i punti di dati normali.</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È un algoritmo di ML non supervisionato che rileva le anomalie utilizzando alberi binari. </a:t>
            </a:r>
            <a:endParaRPr>
              <a:latin typeface="Book Antiqua"/>
              <a:ea typeface="Book Antiqua"/>
              <a:cs typeface="Book Antiqua"/>
              <a:sym typeface="Book Antiqua"/>
            </a:endParaRPr>
          </a:p>
          <a:p>
            <a:pPr marL="0" lvl="0" indent="0" algn="l" rtl="0">
              <a:spcBef>
                <a:spcPts val="1000"/>
              </a:spcBef>
              <a:spcAft>
                <a:spcPts val="0"/>
              </a:spcAft>
              <a:buClr>
                <a:schemeClr val="dk1"/>
              </a:buClr>
              <a:buSzPct val="45833"/>
              <a:buFont typeface="Arial"/>
              <a:buNone/>
            </a:pPr>
            <a:r>
              <a:rPr lang="en-US">
                <a:latin typeface="Book Antiqua"/>
                <a:ea typeface="Book Antiqua"/>
                <a:cs typeface="Book Antiqua"/>
                <a:sym typeface="Book Antiqua"/>
              </a:rPr>
              <a:t>L'algoritmo ha una complessità temporale lineare e un basso requisito di memoria, che funziona bene con volumi di dati elevati.</a:t>
            </a:r>
            <a:endParaRPr>
              <a:latin typeface="Book Antiqua"/>
              <a:ea typeface="Book Antiqua"/>
              <a:cs typeface="Book Antiqua"/>
              <a:sym typeface="Book Antiqua"/>
            </a:endParaRPr>
          </a:p>
          <a:p>
            <a:pPr marL="0" lvl="0" indent="0" algn="l" rtl="0">
              <a:spcBef>
                <a:spcPts val="1000"/>
              </a:spcBef>
              <a:spcAft>
                <a:spcPts val="1000"/>
              </a:spcAft>
              <a:buNone/>
            </a:pPr>
            <a:r>
              <a:t/>
            </a:r>
            <a:endParaRPr>
              <a:latin typeface="Book Antiqua"/>
              <a:ea typeface="Book Antiqua"/>
              <a:cs typeface="Book Antiqua"/>
              <a:sym typeface="Book Antiqua"/>
            </a:endParaRPr>
          </a:p>
        </p:txBody>
      </p:sp>
      <p:sp>
        <p:nvSpPr>
          <p:cNvPr id="195" name="Google Shape;195;g2c2c1fab3b8_0_102"/>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pic>
        <p:nvPicPr>
          <p:cNvPr id="196" name="Google Shape;196;g2c2c1fab3b8_0_102"/>
          <p:cNvPicPr preferRelativeResize="0"/>
          <p:nvPr/>
        </p:nvPicPr>
        <p:blipFill>
          <a:blip r:embed="rId3">
            <a:alphaModFix/>
          </a:blip>
          <a:stretch>
            <a:fillRect/>
          </a:stretch>
        </p:blipFill>
        <p:spPr>
          <a:xfrm>
            <a:off x="5932300" y="1536613"/>
            <a:ext cx="6096000" cy="408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c327dfe03e_0_43"/>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Rilevazione di anomalie con una foresta di isolamento</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p>
          <a:p>
            <a:pPr marL="0" lvl="0" indent="0" algn="l" rtl="0">
              <a:spcBef>
                <a:spcPts val="0"/>
              </a:spcBef>
              <a:spcAft>
                <a:spcPts val="0"/>
              </a:spcAft>
              <a:buNone/>
            </a:pPr>
            <a:r>
              <a:t/>
            </a:r>
            <a:endParaRPr/>
          </a:p>
        </p:txBody>
      </p:sp>
      <p:sp>
        <p:nvSpPr>
          <p:cNvPr id="203" name="Google Shape;203;g2c327dfe03e_0_43"/>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85000" lnSpcReduction="20000"/>
          </a:bodyPr>
          <a:lstStyle/>
          <a:p>
            <a:pPr marL="0" lvl="0" indent="0" algn="l" rtl="0">
              <a:spcBef>
                <a:spcPts val="0"/>
              </a:spcBef>
              <a:spcAft>
                <a:spcPts val="0"/>
              </a:spcAft>
              <a:buNone/>
            </a:pPr>
            <a:r>
              <a:rPr lang="en-US">
                <a:latin typeface="Book Antiqua"/>
                <a:ea typeface="Book Antiqua"/>
                <a:cs typeface="Book Antiqua"/>
                <a:sym typeface="Book Antiqua"/>
              </a:rPr>
              <a:t>Fasi dell'algoritmo:</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457200" lvl="0" indent="-358140" algn="l" rtl="0">
              <a:spcBef>
                <a:spcPts val="0"/>
              </a:spcBef>
              <a:spcAft>
                <a:spcPts val="0"/>
              </a:spcAft>
              <a:buSzPct val="100000"/>
              <a:buFont typeface="Book Antiqua"/>
              <a:buAutoNum type="arabicPeriod"/>
            </a:pPr>
            <a:r>
              <a:rPr lang="en-US" b="1">
                <a:latin typeface="Book Antiqua"/>
                <a:ea typeface="Book Antiqua"/>
                <a:cs typeface="Book Antiqua"/>
                <a:sym typeface="Book Antiqua"/>
              </a:rPr>
              <a:t>Partizione casuale</a:t>
            </a:r>
            <a:r>
              <a:rPr lang="en-US">
                <a:latin typeface="Book Antiqua"/>
                <a:ea typeface="Book Antiqua"/>
                <a:cs typeface="Book Antiqua"/>
                <a:sym typeface="Book Antiqua"/>
              </a:rPr>
              <a:t>: L'algoritmo seleziona in modo casuale una caratteristica e poi seleziona in modo casuale un valore di divisione tra i valori minimo e massimo della caratteristica selezionata. Questo processo viene ripetuto in modo ricorsivo fino a quando ogni punto di dati viene isolato nella propria partizione.</a:t>
            </a:r>
            <a:endParaRPr>
              <a:latin typeface="Book Antiqua"/>
              <a:ea typeface="Book Antiqua"/>
              <a:cs typeface="Book Antiqua"/>
              <a:sym typeface="Book Antiqua"/>
            </a:endParaRPr>
          </a:p>
          <a:p>
            <a:pPr marL="457200" lvl="0" indent="-358140" algn="l" rtl="0">
              <a:spcBef>
                <a:spcPts val="1000"/>
              </a:spcBef>
              <a:spcAft>
                <a:spcPts val="0"/>
              </a:spcAft>
              <a:buSzPct val="100000"/>
              <a:buFont typeface="Book Antiqua"/>
              <a:buAutoNum type="arabicPeriod"/>
            </a:pPr>
            <a:r>
              <a:rPr lang="en-US" b="1">
                <a:latin typeface="Book Antiqua"/>
                <a:ea typeface="Book Antiqua"/>
                <a:cs typeface="Book Antiqua"/>
                <a:sym typeface="Book Antiqua"/>
              </a:rPr>
              <a:t>Isolamento</a:t>
            </a:r>
            <a:r>
              <a:rPr lang="en-US">
                <a:latin typeface="Book Antiqua"/>
                <a:ea typeface="Book Antiqua"/>
                <a:cs typeface="Book Antiqua"/>
                <a:sym typeface="Book Antiqua"/>
              </a:rPr>
              <a:t>: Ci si aspetta che le anomalie siano più facili da isolare perché richiedono un minor numero di split per separarle dal resto dei punti dati, rispetto ai punti dati normali. Pertanto, le anomalie dovrebbero finire in percorsi più brevi nella struttura ad albero.</a:t>
            </a:r>
            <a:endParaRPr>
              <a:latin typeface="Book Antiqua"/>
              <a:ea typeface="Book Antiqua"/>
              <a:cs typeface="Book Antiqua"/>
              <a:sym typeface="Book Antiqua"/>
            </a:endParaRPr>
          </a:p>
          <a:p>
            <a:pPr marL="457200" lvl="0" indent="-358140" algn="l" rtl="0">
              <a:spcBef>
                <a:spcPts val="1000"/>
              </a:spcBef>
              <a:spcAft>
                <a:spcPts val="0"/>
              </a:spcAft>
              <a:buSzPct val="100000"/>
              <a:buFont typeface="Book Antiqua"/>
              <a:buAutoNum type="arabicPeriod"/>
            </a:pPr>
            <a:r>
              <a:rPr lang="en-US" b="1">
                <a:latin typeface="Book Antiqua"/>
                <a:ea typeface="Book Antiqua"/>
                <a:cs typeface="Book Antiqua"/>
                <a:sym typeface="Book Antiqua"/>
              </a:rPr>
              <a:t>Punteggio</a:t>
            </a:r>
            <a:r>
              <a:rPr lang="en-US">
                <a:latin typeface="Book Antiqua"/>
                <a:ea typeface="Book Antiqua"/>
                <a:cs typeface="Book Antiqua"/>
                <a:sym typeface="Book Antiqua"/>
              </a:rPr>
              <a:t>: L'algoritmo assegna un punteggio di anomalia a ciascun punto di dati in base alla lunghezza media del percorso necessaria per isolare il punto di dati su più alberi. I punti dati con lunghezza media del percorso inferiore sono considerati anomalie, mentre quelli con lunghezza media del percorso superiore sono considerati normali.</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p:txBody>
      </p:sp>
      <p:sp>
        <p:nvSpPr>
          <p:cNvPr id="204" name="Google Shape;204;g2c327dfe03e_0_43"/>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c327dfe03e_0_74"/>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Rilevamento delle anomalie con una foresta di isolamento</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p>
          <a:p>
            <a:pPr marL="0" lvl="0" indent="0" algn="l" rtl="0">
              <a:spcBef>
                <a:spcPts val="0"/>
              </a:spcBef>
              <a:spcAft>
                <a:spcPts val="0"/>
              </a:spcAft>
              <a:buNone/>
            </a:pPr>
            <a:r>
              <a:t/>
            </a:r>
            <a:endParaRPr/>
          </a:p>
        </p:txBody>
      </p:sp>
      <p:sp>
        <p:nvSpPr>
          <p:cNvPr id="211" name="Google Shape;211;g2c327dfe03e_0_74"/>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US" sz="2900">
                <a:latin typeface="Book Antiqua"/>
                <a:ea typeface="Book Antiqua"/>
                <a:cs typeface="Book Antiqua"/>
                <a:sym typeface="Book Antiqua"/>
              </a:rPr>
              <a:t>Vantaggi:</a:t>
            </a:r>
            <a:endParaRPr sz="290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lavorare bene con dati ad alta dimensionalità</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scalabilità</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fornire una spiegazione del perché il punto di dati è anomalo (punteggio di anomalia)</a:t>
            </a:r>
            <a:endParaRPr>
              <a:latin typeface="Book Antiqua"/>
              <a:ea typeface="Book Antiqua"/>
              <a:cs typeface="Book Antiqua"/>
              <a:sym typeface="Book Antiqua"/>
            </a:endParaRPr>
          </a:p>
          <a:p>
            <a:pPr marL="0" lvl="0" indent="0" algn="l" rtl="0">
              <a:spcBef>
                <a:spcPts val="0"/>
              </a:spcBef>
              <a:spcAft>
                <a:spcPts val="0"/>
              </a:spcAft>
              <a:buNone/>
            </a:pPr>
            <a:r>
              <a:rPr lang="en-US" sz="2900">
                <a:latin typeface="Book Antiqua"/>
                <a:ea typeface="Book Antiqua"/>
                <a:cs typeface="Book Antiqua"/>
                <a:sym typeface="Book Antiqua"/>
              </a:rPr>
              <a:t>Svantaggi:</a:t>
            </a:r>
            <a:endParaRPr sz="290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sensibile agli iperparametri</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sensibile ai dati densi</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sensibile a set di dati sbilanciati (il parametro contaminazione deve essere impostato per aiutare la Foresta di Isolamento a capire quante anomalie aspettarsi)</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12" name="Google Shape;212;g2c327dfe03e_0_74"/>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c327dfe03e_0_53"/>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Rilevamento delle anomalie con una foresta di isolamento</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p>
          <a:p>
            <a:pPr marL="0" lvl="0" indent="0" algn="l" rtl="0">
              <a:spcBef>
                <a:spcPts val="0"/>
              </a:spcBef>
              <a:spcAft>
                <a:spcPts val="0"/>
              </a:spcAft>
              <a:buNone/>
            </a:pPr>
            <a:r>
              <a:t/>
            </a:r>
            <a:endParaRPr/>
          </a:p>
        </p:txBody>
      </p:sp>
      <p:sp>
        <p:nvSpPr>
          <p:cNvPr id="219" name="Google Shape;219;g2c327dfe03e_0_53"/>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sz="2800">
                <a:latin typeface="Book Antiqua"/>
                <a:ea typeface="Book Antiqua"/>
                <a:cs typeface="Book Antiqua"/>
                <a:sym typeface="Book Antiqua"/>
              </a:rPr>
              <a:t>Esempio di </a:t>
            </a:r>
            <a:r>
              <a:rPr lang="en-US" sz="2800">
                <a:latin typeface="Book Antiqua"/>
                <a:ea typeface="Book Antiqua"/>
                <a:cs typeface="Book Antiqua"/>
                <a:sym typeface="Book Antiqua"/>
              </a:rPr>
              <a:t>implementazione della foresta di isolamento in Python</a:t>
            </a:r>
            <a:endParaRPr sz="2800">
              <a:latin typeface="Book Antiqua"/>
              <a:ea typeface="Book Antiqua"/>
              <a:cs typeface="Book Antiqua"/>
              <a:sym typeface="Book Antiqua"/>
            </a:endParaRPr>
          </a:p>
          <a:p>
            <a:pPr marL="457200" lvl="0" indent="0" algn="l" rtl="0">
              <a:spcBef>
                <a:spcPts val="0"/>
              </a:spcBef>
              <a:spcAft>
                <a:spcPts val="0"/>
              </a:spcAft>
              <a:buNone/>
            </a:pPr>
            <a:r>
              <a:rPr lang="en-US" u="sng">
                <a:solidFill>
                  <a:schemeClr val="hlink"/>
                </a:solidFill>
                <a:latin typeface="Book Antiqua"/>
                <a:ea typeface="Book Antiqua"/>
                <a:cs typeface="Book Antiqua"/>
                <a:sym typeface="Book Antiqua"/>
                <a:hlinkClick r:id="rId3"/>
              </a:rPr>
              <a:t>https://colab.research.google.com/drive/1vvMNB08VhdqAMrwIcnt-TgSodfK4YpGa?usp=sharing</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None/>
            </a:pPr>
            <a:r>
              <a:rPr lang="en-US" sz="2800">
                <a:latin typeface="Book Antiqua"/>
                <a:ea typeface="Book Antiqua"/>
                <a:cs typeface="Book Antiqua"/>
                <a:sym typeface="Book Antiqua"/>
              </a:rPr>
              <a:t>Set di dati: </a:t>
            </a:r>
            <a:endParaRPr sz="2800">
              <a:latin typeface="Book Antiqua"/>
              <a:ea typeface="Book Antiqua"/>
              <a:cs typeface="Book Antiqua"/>
              <a:sym typeface="Book Antiqua"/>
            </a:endParaRPr>
          </a:p>
          <a:p>
            <a:pPr marL="457200" lvl="0" indent="0" algn="l" rtl="0">
              <a:spcBef>
                <a:spcPts val="0"/>
              </a:spcBef>
              <a:spcAft>
                <a:spcPts val="0"/>
              </a:spcAft>
              <a:buNone/>
            </a:pPr>
            <a:r>
              <a:rPr lang="en-US">
                <a:latin typeface="Book Antiqua"/>
                <a:ea typeface="Book Antiqua"/>
                <a:cs typeface="Book Antiqua"/>
                <a:sym typeface="Book Antiqua"/>
              </a:rPr>
              <a:t>Il dataset KDDCUP 1999, che contiene un'ampia quantità di dati che rappresentano una vasta gamma di attacchi di intrusione. </a:t>
            </a:r>
            <a:endParaRPr>
              <a:latin typeface="Book Antiqua"/>
              <a:ea typeface="Book Antiqua"/>
              <a:cs typeface="Book Antiqua"/>
              <a:sym typeface="Book Antiqua"/>
            </a:endParaRPr>
          </a:p>
          <a:p>
            <a:pPr marL="457200" lvl="0" indent="0" algn="l" rtl="0">
              <a:spcBef>
                <a:spcPts val="0"/>
              </a:spcBef>
              <a:spcAft>
                <a:spcPts val="0"/>
              </a:spcAft>
              <a:buNone/>
            </a:pPr>
            <a:r>
              <a:rPr lang="en-US" u="sng">
                <a:solidFill>
                  <a:schemeClr val="hlink"/>
                </a:solidFill>
                <a:latin typeface="Book Antiqua"/>
                <a:ea typeface="Book Antiqua"/>
                <a:cs typeface="Book Antiqua"/>
                <a:sym typeface="Book Antiqua"/>
                <a:hlinkClick r:id="rId4"/>
              </a:rPr>
              <a:t>https://kdd.ics.uci.edu/databases/kddcup99/kddcup99.html</a:t>
            </a:r>
            <a:endParaRPr>
              <a:latin typeface="Book Antiqua"/>
              <a:ea typeface="Book Antiqua"/>
              <a:cs typeface="Book Antiqua"/>
              <a:sym typeface="Book Antiqua"/>
            </a:endParaRPr>
          </a:p>
          <a:p>
            <a:pPr marL="457200" lvl="0" indent="0" algn="l" rtl="0">
              <a:spcBef>
                <a:spcPts val="0"/>
              </a:spcBef>
              <a:spcAft>
                <a:spcPts val="0"/>
              </a:spcAft>
              <a:buNone/>
            </a:pPr>
            <a:r>
              <a:t/>
            </a:r>
            <a:endParaRPr>
              <a:latin typeface="Book Antiqua"/>
              <a:ea typeface="Book Antiqua"/>
              <a:cs typeface="Book Antiqua"/>
              <a:sym typeface="Book Antiqua"/>
            </a:endParaRPr>
          </a:p>
          <a:p>
            <a:pPr marL="457200" lvl="0" indent="0" algn="l" rtl="0">
              <a:spcBef>
                <a:spcPts val="0"/>
              </a:spcBef>
              <a:spcAft>
                <a:spcPts val="0"/>
              </a:spcAft>
              <a:buClr>
                <a:schemeClr val="dk1"/>
              </a:buClr>
              <a:buSzPts val="1100"/>
              <a:buFont typeface="Arial"/>
              <a:buNone/>
            </a:pPr>
            <a:r>
              <a:rPr lang="en-US">
                <a:latin typeface="Book Antiqua"/>
                <a:ea typeface="Book Antiqua"/>
                <a:cs typeface="Book Antiqua"/>
                <a:sym typeface="Book Antiqua"/>
              </a:rPr>
              <a:t>Restringiamo il campo di applicazione ai soli dati relativi agli attacchi HTTP.</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20" name="Google Shape;220;g2c327dfe03e_0_53"/>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c2c1fab3b8_0_111"/>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Rilevamento delle anomalie con OC-SVM</a:t>
            </a:r>
            <a:endParaRPr>
              <a:latin typeface="Book Antiqua"/>
              <a:ea typeface="Book Antiqua"/>
              <a:cs typeface="Book Antiqua"/>
              <a:sym typeface="Book Antiqua"/>
            </a:endParaRPr>
          </a:p>
        </p:txBody>
      </p:sp>
      <p:sp>
        <p:nvSpPr>
          <p:cNvPr id="227" name="Google Shape;227;g2c2c1fab3b8_0_111"/>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a:latin typeface="Book Antiqua"/>
                <a:ea typeface="Book Antiqua"/>
                <a:cs typeface="Book Antiqua"/>
                <a:sym typeface="Book Antiqua"/>
              </a:rPr>
              <a:t>La macchina vettoriale di supporto a una classe (OC-SVM) è un modello modificato di macchina vettoriale di supporto che si presta bene al rilevamento delle novità.</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È un esempio di algoritmo di rilevamento delle anomalie non supervisionato e semi-supervisionato.</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L'idea è che il modello si addestri su dati normali e venga utilizzato per rilevare le anomalie quando gli vengono presentati nuovi dati.</a:t>
            </a:r>
            <a:endParaRPr>
              <a:latin typeface="Book Antiqua"/>
              <a:ea typeface="Book Antiqua"/>
              <a:cs typeface="Book Antiqua"/>
              <a:sym typeface="Book Antiqua"/>
            </a:endParaRPr>
          </a:p>
          <a:p>
            <a:pPr marL="0" lvl="0" indent="0" algn="l" rtl="0">
              <a:spcBef>
                <a:spcPts val="1000"/>
              </a:spcBef>
              <a:spcAft>
                <a:spcPts val="0"/>
              </a:spcAft>
              <a:buClr>
                <a:schemeClr val="dk1"/>
              </a:buClr>
              <a:buSzPts val="1100"/>
              <a:buFont typeface="Arial"/>
              <a:buNone/>
            </a:pPr>
            <a:r>
              <a:rPr lang="en-US">
                <a:latin typeface="Book Antiqua"/>
                <a:ea typeface="Book Antiqua"/>
                <a:cs typeface="Book Antiqua"/>
                <a:sym typeface="Book Antiqua"/>
              </a:rPr>
              <a:t>Si basa sull'idea di trovare un iperpiano (o un'ipersfera in dimensioni più elevate) che separa i punti di dati normali dagli outlier nello spazio delle caratteristiche.</a:t>
            </a:r>
            <a:endParaRPr>
              <a:latin typeface="Book Antiqua"/>
              <a:ea typeface="Book Antiqua"/>
              <a:cs typeface="Book Antiqua"/>
              <a:sym typeface="Book Antiqua"/>
            </a:endParaRPr>
          </a:p>
          <a:p>
            <a:pPr marL="0" lvl="0" indent="0" algn="l" rtl="0">
              <a:spcBef>
                <a:spcPts val="1000"/>
              </a:spcBef>
              <a:spcAft>
                <a:spcPts val="1000"/>
              </a:spcAft>
              <a:buNone/>
            </a:pPr>
            <a:r>
              <a:t/>
            </a:r>
            <a:endParaRPr>
              <a:latin typeface="Book Antiqua"/>
              <a:ea typeface="Book Antiqua"/>
              <a:cs typeface="Book Antiqua"/>
              <a:sym typeface="Book Antiqua"/>
            </a:endParaRPr>
          </a:p>
        </p:txBody>
      </p:sp>
      <p:sp>
        <p:nvSpPr>
          <p:cNvPr id="228" name="Google Shape;228;g2c2c1fab3b8_0_111"/>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c327dfe03e_0_67"/>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Rilevamento delle anomalie con OC-SVM</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35" name="Google Shape;235;g2c327dfe03e_0_67"/>
          <p:cNvSpPr txBox="1"/>
          <p:nvPr>
            <p:ph type="body" idx="1"/>
          </p:nvPr>
        </p:nvSpPr>
        <p:spPr>
          <a:xfrm>
            <a:off x="415600" y="1536625"/>
            <a:ext cx="707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2100">
                <a:latin typeface="Book Antiqua"/>
                <a:ea typeface="Book Antiqua"/>
                <a:cs typeface="Book Antiqua"/>
                <a:sym typeface="Book Antiqua"/>
              </a:rPr>
              <a:t>SVM a una classe è una variante di SVM</a:t>
            </a:r>
            <a:endParaRPr sz="2100">
              <a:latin typeface="Book Antiqua"/>
              <a:ea typeface="Book Antiqua"/>
              <a:cs typeface="Book Antiqua"/>
              <a:sym typeface="Book Antiqua"/>
            </a:endParaRPr>
          </a:p>
          <a:p>
            <a:pPr marL="0" lvl="0" indent="0" algn="l" rtl="0">
              <a:spcBef>
                <a:spcPts val="1000"/>
              </a:spcBef>
              <a:spcAft>
                <a:spcPts val="0"/>
              </a:spcAft>
              <a:buNone/>
            </a:pPr>
            <a:r>
              <a:rPr lang="en-US" sz="2100">
                <a:latin typeface="Book Antiqua"/>
                <a:ea typeface="Book Antiqua"/>
                <a:cs typeface="Book Antiqua"/>
                <a:sym typeface="Book Antiqua"/>
              </a:rPr>
              <a:t>SVM per la classificazione trova un iperpiano a margine massimo che </a:t>
            </a:r>
            <a:r>
              <a:rPr lang="en-US" sz="2100">
                <a:latin typeface="Book Antiqua"/>
                <a:ea typeface="Book Antiqua"/>
                <a:cs typeface="Book Antiqua"/>
                <a:sym typeface="Book Antiqua"/>
              </a:rPr>
              <a:t>separa </a:t>
            </a:r>
            <a:r>
              <a:rPr lang="en-US" sz="2100">
                <a:latin typeface="Book Antiqua"/>
                <a:ea typeface="Book Antiqua"/>
                <a:cs typeface="Book Antiqua"/>
                <a:sym typeface="Book Antiqua"/>
              </a:rPr>
              <a:t>gli esempi positivi da quelli negativi. </a:t>
            </a:r>
            <a:endParaRPr sz="2100">
              <a:latin typeface="Book Antiqua"/>
              <a:ea typeface="Book Antiqua"/>
              <a:cs typeface="Book Antiqua"/>
              <a:sym typeface="Book Antiqua"/>
            </a:endParaRPr>
          </a:p>
          <a:p>
            <a:pPr marL="0" lvl="0" indent="0" algn="l" rtl="0">
              <a:spcBef>
                <a:spcPts val="1000"/>
              </a:spcBef>
              <a:spcAft>
                <a:spcPts val="0"/>
              </a:spcAft>
              <a:buNone/>
            </a:pPr>
            <a:r>
              <a:rPr lang="en-US" sz="2100">
                <a:latin typeface="Book Antiqua"/>
                <a:ea typeface="Book Antiqua"/>
                <a:cs typeface="Book Antiqua"/>
                <a:sym typeface="Book Antiqua"/>
              </a:rPr>
              <a:t>L'SVM a una classe trova un </a:t>
            </a:r>
            <a:r>
              <a:rPr lang="en-US" sz="2100">
                <a:latin typeface="Book Antiqua"/>
                <a:ea typeface="Book Antiqua"/>
                <a:cs typeface="Book Antiqua"/>
                <a:sym typeface="Book Antiqua"/>
              </a:rPr>
              <a:t>iperpiano </a:t>
            </a:r>
            <a:r>
              <a:rPr lang="en-US" sz="2100">
                <a:latin typeface="Book Antiqua"/>
                <a:ea typeface="Book Antiqua"/>
                <a:cs typeface="Book Antiqua"/>
                <a:sym typeface="Book Antiqua"/>
              </a:rPr>
              <a:t>che separa il set di dati dato dall'**origine**, in modo che l'iperpiano sia il più vicino </a:t>
            </a:r>
            <a:r>
              <a:rPr lang="en-US" sz="2100">
                <a:latin typeface="Book Antiqua"/>
                <a:ea typeface="Book Antiqua"/>
                <a:cs typeface="Book Antiqua"/>
                <a:sym typeface="Book Antiqua"/>
              </a:rPr>
              <a:t>possibile </a:t>
            </a:r>
            <a:r>
              <a:rPr lang="en-US" sz="2100">
                <a:latin typeface="Book Antiqua"/>
                <a:ea typeface="Book Antiqua"/>
                <a:cs typeface="Book Antiqua"/>
                <a:sym typeface="Book Antiqua"/>
              </a:rPr>
              <a:t>ai punti di dati</a:t>
            </a:r>
            <a:r>
              <a:rPr lang="en-US" sz="2100">
                <a:latin typeface="Book Antiqua"/>
                <a:ea typeface="Book Antiqua"/>
                <a:cs typeface="Book Antiqua"/>
                <a:sym typeface="Book Antiqua"/>
              </a:rPr>
              <a:t>.</a:t>
            </a:r>
            <a:endParaRPr sz="2100">
              <a:latin typeface="Book Antiqua"/>
              <a:ea typeface="Book Antiqua"/>
              <a:cs typeface="Book Antiqua"/>
              <a:sym typeface="Book Antiqua"/>
            </a:endParaRPr>
          </a:p>
          <a:p>
            <a:pPr marL="0" lvl="0" indent="0" algn="l" rtl="0">
              <a:spcBef>
                <a:spcPts val="1000"/>
              </a:spcBef>
              <a:spcAft>
                <a:spcPts val="1000"/>
              </a:spcAft>
              <a:buNone/>
            </a:pPr>
            <a:r>
              <a:rPr lang="en-US" sz="2100">
                <a:latin typeface="Book Antiqua"/>
                <a:ea typeface="Book Antiqua"/>
                <a:cs typeface="Book Antiqua"/>
                <a:sym typeface="Book Antiqua"/>
              </a:rPr>
              <a:t>Di solito il kernel RBF viene utilizzato per adattare un confine non lineare intorno alla regione densa del set di dati, separando i punti rimanenti come outlier.</a:t>
            </a:r>
            <a:endParaRPr>
              <a:latin typeface="Book Antiqua"/>
              <a:ea typeface="Book Antiqua"/>
              <a:cs typeface="Book Antiqua"/>
              <a:sym typeface="Book Antiqua"/>
            </a:endParaRPr>
          </a:p>
        </p:txBody>
      </p:sp>
      <p:sp>
        <p:nvSpPr>
          <p:cNvPr id="236" name="Google Shape;236;g2c327dfe03e_0_67"/>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pic>
        <p:nvPicPr>
          <p:cNvPr id="237" name="Google Shape;237;g2c327dfe03e_0_67"/>
          <p:cNvPicPr preferRelativeResize="0"/>
          <p:nvPr/>
        </p:nvPicPr>
        <p:blipFill>
          <a:blip r:embed="rId3">
            <a:alphaModFix/>
          </a:blip>
          <a:stretch>
            <a:fillRect/>
          </a:stretch>
        </p:blipFill>
        <p:spPr>
          <a:xfrm>
            <a:off x="7719200" y="55950"/>
            <a:ext cx="4285700" cy="2857125"/>
          </a:xfrm>
          <a:prstGeom prst="rect">
            <a:avLst/>
          </a:prstGeom>
          <a:noFill/>
          <a:ln>
            <a:noFill/>
          </a:ln>
        </p:spPr>
      </p:pic>
      <p:pic>
        <p:nvPicPr>
          <p:cNvPr id="238" name="Google Shape;238;g2c327dfe03e_0_67"/>
          <p:cNvPicPr preferRelativeResize="0"/>
          <p:nvPr/>
        </p:nvPicPr>
        <p:blipFill>
          <a:blip r:embed="rId4">
            <a:alphaModFix/>
          </a:blip>
          <a:stretch>
            <a:fillRect/>
          </a:stretch>
        </p:blipFill>
        <p:spPr>
          <a:xfrm>
            <a:off x="8120200" y="3024700"/>
            <a:ext cx="4071800" cy="3310151"/>
          </a:xfrm>
          <a:prstGeom prst="rect">
            <a:avLst/>
          </a:prstGeom>
          <a:noFill/>
          <a:ln>
            <a:noFill/>
          </a:ln>
        </p:spPr>
      </p:pic>
      <p:sp>
        <p:nvSpPr>
          <p:cNvPr id="239" name="Google Shape;239;g2c327dfe03e_0_67"/>
          <p:cNvSpPr txBox="1"/>
          <p:nvPr/>
        </p:nvSpPr>
        <p:spPr>
          <a:xfrm>
            <a:off x="8934300" y="6215525"/>
            <a:ext cx="2583000" cy="45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chemeClr val="dk2"/>
                </a:solidFill>
                <a:latin typeface="Book Antiqua"/>
                <a:ea typeface="Book Antiqua"/>
                <a:cs typeface="Book Antiqua"/>
                <a:sym typeface="Book Antiqua"/>
              </a:rPr>
              <a:t>OC-SVM</a:t>
            </a:r>
            <a:endParaRPr sz="2000">
              <a:solidFill>
                <a:schemeClr val="dk2"/>
              </a:solidFill>
              <a:latin typeface="Book Antiqua"/>
              <a:ea typeface="Book Antiqua"/>
              <a:cs typeface="Book Antiqua"/>
              <a:sym typeface="Book Antiqua"/>
            </a:endParaRPr>
          </a:p>
        </p:txBody>
      </p:sp>
      <p:sp>
        <p:nvSpPr>
          <p:cNvPr id="240" name="Google Shape;240;g2c327dfe03e_0_67"/>
          <p:cNvSpPr txBox="1"/>
          <p:nvPr/>
        </p:nvSpPr>
        <p:spPr>
          <a:xfrm>
            <a:off x="8705700" y="2574100"/>
            <a:ext cx="2583000" cy="45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chemeClr val="dk2"/>
                </a:solidFill>
                <a:latin typeface="Book Antiqua"/>
                <a:ea typeface="Book Antiqua"/>
                <a:cs typeface="Book Antiqua"/>
                <a:sym typeface="Book Antiqua"/>
              </a:rPr>
              <a:t>SVM</a:t>
            </a:r>
            <a:endParaRPr sz="2000">
              <a:solidFill>
                <a:schemeClr val="dk2"/>
              </a:solidFill>
              <a:latin typeface="Book Antiqua"/>
              <a:ea typeface="Book Antiqua"/>
              <a:cs typeface="Book Antiqua"/>
              <a:sym typeface="Book Antiqu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c74e8a64ff_0_2"/>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pic>
        <p:nvPicPr>
          <p:cNvPr id="94" name="Google Shape;94;g2c74e8a64ff_0_2"/>
          <p:cNvPicPr preferRelativeResize="0"/>
          <p:nvPr/>
        </p:nvPicPr>
        <p:blipFill>
          <a:blip r:embed="rId3">
            <a:alphaModFix/>
          </a:blip>
          <a:stretch>
            <a:fillRect/>
          </a:stretch>
        </p:blipFill>
        <p:spPr>
          <a:xfrm>
            <a:off x="152400" y="1173250"/>
            <a:ext cx="11887202" cy="42079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c327dfe03e_0_89"/>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Rilevamento delle anomalie con OC-SVM</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47" name="Google Shape;247;g2c327dfe03e_0_89"/>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100"/>
              <a:buFont typeface="Arial"/>
              <a:buNone/>
            </a:pPr>
            <a:r>
              <a:rPr lang="en-US" sz="2800">
                <a:latin typeface="Book Antiqua"/>
                <a:ea typeface="Book Antiqua"/>
                <a:cs typeface="Book Antiqua"/>
                <a:sym typeface="Book Antiqua"/>
              </a:rPr>
              <a:t>Vantaggi:</a:t>
            </a:r>
            <a:endParaRPr sz="280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in grado di gestire dati più dimensionali grazie all'utilizzo del trucco del kernel.</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possono essere addestrati in modo non supervisionato e semi-supervisionato.</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può modellare confini decisionali non lineari</a:t>
            </a:r>
            <a:endParaRPr>
              <a:latin typeface="Book Antiqua"/>
              <a:ea typeface="Book Antiqua"/>
              <a:cs typeface="Book Antiqua"/>
              <a:sym typeface="Book Antiqua"/>
            </a:endParaRPr>
          </a:p>
          <a:p>
            <a:pPr marL="0" lvl="0" indent="0" algn="l" rtl="0">
              <a:spcBef>
                <a:spcPts val="0"/>
              </a:spcBef>
              <a:spcAft>
                <a:spcPts val="0"/>
              </a:spcAft>
              <a:buClr>
                <a:schemeClr val="dk1"/>
              </a:buClr>
              <a:buSzPts val="1100"/>
              <a:buFont typeface="Arial"/>
              <a:buNone/>
            </a:pPr>
            <a:r>
              <a:rPr lang="en-US" sz="2800">
                <a:latin typeface="Book Antiqua"/>
                <a:ea typeface="Book Antiqua"/>
                <a:cs typeface="Book Antiqua"/>
                <a:sym typeface="Book Antiqua"/>
              </a:rPr>
              <a:t>Svantaggi:</a:t>
            </a:r>
            <a:endParaRPr sz="2800">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sensibile agli iperparametri</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sensibile ai dati rumorosi</a:t>
            </a:r>
            <a:endParaRPr>
              <a:latin typeface="Book Antiqua"/>
              <a:ea typeface="Book Antiqua"/>
              <a:cs typeface="Book Antiqua"/>
              <a:sym typeface="Book Antiqua"/>
            </a:endParaRPr>
          </a:p>
          <a:p>
            <a:pPr marL="9144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si scala abbastanza male con l'aumentare delle dimensioni dei dati</a:t>
            </a:r>
            <a:endParaRPr>
              <a:latin typeface="Book Antiqua"/>
              <a:ea typeface="Book Antiqua"/>
              <a:cs typeface="Book Antiqua"/>
              <a:sym typeface="Book Antiqua"/>
            </a:endParaRPr>
          </a:p>
        </p:txBody>
      </p:sp>
      <p:sp>
        <p:nvSpPr>
          <p:cNvPr id="248" name="Google Shape;248;g2c327dfe03e_0_89"/>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c327dfe03e_0_104"/>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Rilevamento delle anomalie con </a:t>
            </a:r>
            <a:r>
              <a:rPr lang="en-US">
                <a:latin typeface="Book Antiqua"/>
                <a:ea typeface="Book Antiqua"/>
                <a:cs typeface="Book Antiqua"/>
                <a:sym typeface="Book Antiqua"/>
              </a:rPr>
              <a:t>OC-SVM</a:t>
            </a:r>
            <a:endParaRPr/>
          </a:p>
          <a:p>
            <a:pPr marL="0" lvl="0" indent="0" algn="l" rtl="0">
              <a:spcBef>
                <a:spcPts val="0"/>
              </a:spcBef>
              <a:spcAft>
                <a:spcPts val="0"/>
              </a:spcAft>
              <a:buNone/>
            </a:pPr>
            <a:r>
              <a:t/>
            </a:r>
            <a:endParaRPr/>
          </a:p>
        </p:txBody>
      </p:sp>
      <p:sp>
        <p:nvSpPr>
          <p:cNvPr id="255" name="Google Shape;255;g2c327dfe03e_0_104"/>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sz="2800">
                <a:latin typeface="Book Antiqua"/>
                <a:ea typeface="Book Antiqua"/>
                <a:cs typeface="Book Antiqua"/>
                <a:sym typeface="Book Antiqua"/>
              </a:rPr>
              <a:t>Esempio di implementazione di OC-SVM in Python</a:t>
            </a:r>
            <a:endParaRPr sz="2800">
              <a:latin typeface="Book Antiqua"/>
              <a:ea typeface="Book Antiqua"/>
              <a:cs typeface="Book Antiqua"/>
              <a:sym typeface="Book Antiqua"/>
            </a:endParaRPr>
          </a:p>
          <a:p>
            <a:pPr marL="457200" lvl="0" indent="0" algn="l" rtl="0">
              <a:spcBef>
                <a:spcPts val="0"/>
              </a:spcBef>
              <a:spcAft>
                <a:spcPts val="0"/>
              </a:spcAft>
              <a:buNone/>
            </a:pPr>
            <a:r>
              <a:rPr lang="en-US" u="sng">
                <a:solidFill>
                  <a:schemeClr val="hlink"/>
                </a:solidFill>
                <a:latin typeface="Book Antiqua"/>
                <a:ea typeface="Book Antiqua"/>
                <a:cs typeface="Book Antiqua"/>
                <a:sym typeface="Book Antiqua"/>
                <a:hlinkClick r:id="rId3"/>
              </a:rPr>
              <a:t>https://colab.research.google.com/drive/1BCTJdaStef7ymktw1FmzR-1kQwpcPQ3B?usp=sharing</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None/>
            </a:pPr>
            <a:r>
              <a:rPr lang="en-US" sz="2800">
                <a:latin typeface="Book Antiqua"/>
                <a:ea typeface="Book Antiqua"/>
                <a:cs typeface="Book Antiqua"/>
                <a:sym typeface="Book Antiqua"/>
              </a:rPr>
              <a:t>Set di dati: </a:t>
            </a:r>
            <a:endParaRPr sz="2800">
              <a:latin typeface="Book Antiqua"/>
              <a:ea typeface="Book Antiqua"/>
              <a:cs typeface="Book Antiqua"/>
              <a:sym typeface="Book Antiqua"/>
            </a:endParaRPr>
          </a:p>
          <a:p>
            <a:pPr marL="457200" lvl="0" indent="0" algn="l" rtl="0">
              <a:spcBef>
                <a:spcPts val="0"/>
              </a:spcBef>
              <a:spcAft>
                <a:spcPts val="0"/>
              </a:spcAft>
              <a:buNone/>
            </a:pPr>
            <a:r>
              <a:rPr lang="en-US">
                <a:latin typeface="Book Antiqua"/>
                <a:ea typeface="Book Antiqua"/>
                <a:cs typeface="Book Antiqua"/>
                <a:sym typeface="Book Antiqua"/>
              </a:rPr>
              <a:t>Il dataset KDDCUP 1999, che contiene un'ampia quantità di dati che rappresentano una vasta gamma di attacchi di intrusione. </a:t>
            </a:r>
            <a:endParaRPr>
              <a:latin typeface="Book Antiqua"/>
              <a:ea typeface="Book Antiqua"/>
              <a:cs typeface="Book Antiqua"/>
              <a:sym typeface="Book Antiqua"/>
            </a:endParaRPr>
          </a:p>
          <a:p>
            <a:pPr marL="457200" lvl="0" indent="0" algn="l" rtl="0">
              <a:spcBef>
                <a:spcPts val="0"/>
              </a:spcBef>
              <a:spcAft>
                <a:spcPts val="0"/>
              </a:spcAft>
              <a:buNone/>
            </a:pPr>
            <a:r>
              <a:rPr lang="en-US" u="sng">
                <a:solidFill>
                  <a:schemeClr val="hlink"/>
                </a:solidFill>
                <a:latin typeface="Book Antiqua"/>
                <a:ea typeface="Book Antiqua"/>
                <a:cs typeface="Book Antiqua"/>
                <a:sym typeface="Book Antiqua"/>
                <a:hlinkClick r:id="rId4"/>
              </a:rPr>
              <a:t>https://kdd.ics.uci.edu/databases/kddcup99/kddcup99.html</a:t>
            </a:r>
            <a:endParaRPr>
              <a:latin typeface="Book Antiqua"/>
              <a:ea typeface="Book Antiqua"/>
              <a:cs typeface="Book Antiqua"/>
              <a:sym typeface="Book Antiqua"/>
            </a:endParaRPr>
          </a:p>
          <a:p>
            <a:pPr marL="457200" lvl="0" indent="0" algn="l" rtl="0">
              <a:spcBef>
                <a:spcPts val="0"/>
              </a:spcBef>
              <a:spcAft>
                <a:spcPts val="0"/>
              </a:spcAft>
              <a:buNone/>
            </a:pPr>
            <a:r>
              <a:t/>
            </a:r>
            <a:endParaRPr>
              <a:latin typeface="Book Antiqua"/>
              <a:ea typeface="Book Antiqua"/>
              <a:cs typeface="Book Antiqua"/>
              <a:sym typeface="Book Antiqua"/>
            </a:endParaRPr>
          </a:p>
          <a:p>
            <a:pPr marL="457200" lvl="0" indent="0" algn="l" rtl="0">
              <a:spcBef>
                <a:spcPts val="0"/>
              </a:spcBef>
              <a:spcAft>
                <a:spcPts val="0"/>
              </a:spcAft>
              <a:buNone/>
            </a:pPr>
            <a:r>
              <a:rPr lang="en-US">
                <a:latin typeface="Book Antiqua"/>
                <a:ea typeface="Book Antiqua"/>
                <a:cs typeface="Book Antiqua"/>
                <a:sym typeface="Book Antiqua"/>
              </a:rPr>
              <a:t>Restringiamo il campo di applicazione ai soli dati relativi agli attacchi HTTP.</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56" name="Google Shape;256;g2c327dfe03e_0_104"/>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de418594e0_0_15"/>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Rilevamento </a:t>
            </a:r>
            <a:r>
              <a:rPr lang="en-US">
                <a:latin typeface="Book Antiqua"/>
                <a:ea typeface="Book Antiqua"/>
                <a:cs typeface="Book Antiqua"/>
                <a:sym typeface="Book Antiqua"/>
              </a:rPr>
              <a:t>delle anomalie </a:t>
            </a:r>
            <a:r>
              <a:rPr lang="en-US">
                <a:latin typeface="Book Antiqua"/>
                <a:ea typeface="Book Antiqua"/>
                <a:cs typeface="Book Antiqua"/>
                <a:sym typeface="Book Antiqua"/>
              </a:rPr>
              <a:t>con gli autoencoder</a:t>
            </a:r>
            <a:endParaRPr>
              <a:latin typeface="Book Antiqua"/>
              <a:ea typeface="Book Antiqua"/>
              <a:cs typeface="Book Antiqua"/>
              <a:sym typeface="Book Antiqua"/>
            </a:endParaRPr>
          </a:p>
        </p:txBody>
      </p:sp>
      <p:sp>
        <p:nvSpPr>
          <p:cNvPr id="263" name="Google Shape;263;g2de418594e0_0_15"/>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1000"/>
              </a:spcBef>
              <a:spcAft>
                <a:spcPts val="0"/>
              </a:spcAft>
              <a:buNone/>
            </a:pPr>
            <a:r>
              <a:rPr lang="en-US">
                <a:latin typeface="Book Antiqua"/>
                <a:ea typeface="Book Antiqua"/>
                <a:cs typeface="Book Antiqua"/>
                <a:sym typeface="Book Antiqua"/>
              </a:rPr>
              <a:t>Gli autoencoder sono un tipo di rete neurale utilizzata per compiti di apprendimento non supervisionato.</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Sono progettati per apprendere una rappresentazione compressa (codifica) dei dati di ingresso e quindi ricostruire i dati da questa rappresentazione. </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Addestrandosi su dati normali, un autoencoder impara a ricostruirli con precisione. Quando vengono presentati dati anomali, l'errore di ricostruzione è in genere più elevato, consentendo di rilevare le anomalie.</a:t>
            </a:r>
            <a:endParaRPr>
              <a:latin typeface="Book Antiqua"/>
              <a:ea typeface="Book Antiqua"/>
              <a:cs typeface="Book Antiqua"/>
              <a:sym typeface="Book Antiqua"/>
            </a:endParaRPr>
          </a:p>
        </p:txBody>
      </p:sp>
      <p:sp>
        <p:nvSpPr>
          <p:cNvPr id="264" name="Google Shape;264;g2de418594e0_0_15"/>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de418594e0_0_24"/>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Rilevamento delle anomalie con gli autoencoder</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p>
          <a:p>
            <a:pPr marL="0" lvl="0" indent="0" algn="l" rtl="0">
              <a:spcBef>
                <a:spcPts val="0"/>
              </a:spcBef>
              <a:spcAft>
                <a:spcPts val="0"/>
              </a:spcAft>
              <a:buNone/>
            </a:pPr>
            <a:r>
              <a:t/>
            </a:r>
            <a:endParaRPr/>
          </a:p>
        </p:txBody>
      </p:sp>
      <p:sp>
        <p:nvSpPr>
          <p:cNvPr id="271" name="Google Shape;271;g2de418594e0_0_24"/>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Clr>
                <a:schemeClr val="dk1"/>
              </a:buClr>
              <a:buSzPts val="1100"/>
              <a:buFont typeface="Arial"/>
              <a:buNone/>
            </a:pPr>
            <a:r>
              <a:rPr lang="en-US">
                <a:latin typeface="Book Antiqua"/>
                <a:ea typeface="Book Antiqua"/>
                <a:cs typeface="Book Antiqua"/>
                <a:sym typeface="Book Antiqua"/>
              </a:rPr>
              <a:t>Gli autocodificatori sono costituiti da due parti della rete neurale: un codificatore e una rete neurale.</a:t>
            </a:r>
            <a:endParaRPr>
              <a:latin typeface="Book Antiqua"/>
              <a:ea typeface="Book Antiqua"/>
              <a:cs typeface="Book Antiqua"/>
              <a:sym typeface="Book Antiqua"/>
            </a:endParaRPr>
          </a:p>
          <a:p>
            <a:pPr marL="0" lvl="0" indent="0" algn="l" rtl="0">
              <a:spcBef>
                <a:spcPts val="0"/>
              </a:spcBef>
              <a:spcAft>
                <a:spcPts val="0"/>
              </a:spcAft>
              <a:buClr>
                <a:schemeClr val="dk1"/>
              </a:buClr>
              <a:buSzPts val="1100"/>
              <a:buFont typeface="Arial"/>
              <a:buNone/>
            </a:pPr>
            <a:r>
              <a:rPr lang="en-US">
                <a:latin typeface="Book Antiqua"/>
                <a:ea typeface="Book Antiqua"/>
                <a:cs typeface="Book Antiqua"/>
                <a:sym typeface="Book Antiqua"/>
              </a:rPr>
              <a:t>decodificatore.</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Il codificatore riduce la dimensionalità di un insieme di dati ad alta dimensione in un insieme di dati a bassa dimensione, mentre il decodificatore espande i dati a bassa dimensione in dati ad alta dimensione.</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Gli autoencoder non sono molto utili se si dispone di campioni di addestramento contenenti poche dimensioni/caratteristiche per ogni punto di ingresso. </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Gli autoencoder funzionano bene per cinque o più dimensioni.</a:t>
            </a:r>
            <a:endParaRPr>
              <a:latin typeface="Book Antiqua"/>
              <a:ea typeface="Book Antiqua"/>
              <a:cs typeface="Book Antiqua"/>
              <a:sym typeface="Book Antiqua"/>
            </a:endParaRPr>
          </a:p>
          <a:p>
            <a:pPr marL="0" lvl="0" indent="0" algn="l" rtl="0">
              <a:spcBef>
                <a:spcPts val="1000"/>
              </a:spcBef>
              <a:spcAft>
                <a:spcPts val="0"/>
              </a:spcAft>
              <a:buClr>
                <a:schemeClr val="dk1"/>
              </a:buClr>
              <a:buSzPts val="1100"/>
              <a:buFont typeface="Arial"/>
              <a:buNone/>
            </a:pPr>
            <a:r>
              <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p:txBody>
      </p:sp>
      <p:sp>
        <p:nvSpPr>
          <p:cNvPr id="272" name="Google Shape;272;g2de418594e0_0_24"/>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de46ed1d39_0_0"/>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Rilevamento di anomalie con gli autoencoder</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79" name="Google Shape;279;g2de46ed1d39_0_0"/>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t/>
            </a:r>
            <a:endParaRPr/>
          </a:p>
        </p:txBody>
      </p:sp>
      <p:sp>
        <p:nvSpPr>
          <p:cNvPr id="280" name="Google Shape;280;g2de46ed1d39_0_0"/>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pic>
        <p:nvPicPr>
          <p:cNvPr id="281" name="Google Shape;281;g2de46ed1d39_0_0"/>
          <p:cNvPicPr preferRelativeResize="0"/>
          <p:nvPr/>
        </p:nvPicPr>
        <p:blipFill>
          <a:blip r:embed="rId3">
            <a:alphaModFix/>
          </a:blip>
          <a:stretch>
            <a:fillRect/>
          </a:stretch>
        </p:blipFill>
        <p:spPr>
          <a:xfrm>
            <a:off x="1837857" y="1637479"/>
            <a:ext cx="8265518" cy="435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de418594e0_0_35"/>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Rilevamento delle anomalie con gli autoencoder</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88" name="Google Shape;288;g2de418594e0_0_35"/>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sz="2800">
                <a:latin typeface="Book Antiqua"/>
                <a:ea typeface="Book Antiqua"/>
                <a:cs typeface="Book Antiqua"/>
                <a:sym typeface="Book Antiqua"/>
              </a:rPr>
              <a:t>Esempio di implementazione di autoencoder in Python</a:t>
            </a:r>
            <a:endParaRPr sz="2800">
              <a:latin typeface="Book Antiqua"/>
              <a:ea typeface="Book Antiqua"/>
              <a:cs typeface="Book Antiqua"/>
              <a:sym typeface="Book Antiqua"/>
            </a:endParaRPr>
          </a:p>
          <a:p>
            <a:pPr marL="457200" lvl="0" indent="0" algn="l" rtl="0">
              <a:spcBef>
                <a:spcPts val="0"/>
              </a:spcBef>
              <a:spcAft>
                <a:spcPts val="0"/>
              </a:spcAft>
              <a:buNone/>
            </a:pPr>
            <a:r>
              <a:rPr lang="en-US" u="sng">
                <a:solidFill>
                  <a:schemeClr val="hlink"/>
                </a:solidFill>
                <a:latin typeface="Book Antiqua"/>
                <a:ea typeface="Book Antiqua"/>
                <a:cs typeface="Book Antiqua"/>
                <a:sym typeface="Book Antiqua"/>
                <a:hlinkClick r:id="rId3"/>
              </a:rPr>
              <a:t>https://colab.research.google.com/drive/1g8b2C4Wk1eJE7GsGEcdoWC8_afVRr-X0?usp=sharing</a:t>
            </a:r>
            <a:endParaRPr>
              <a:latin typeface="Book Antiqua"/>
              <a:ea typeface="Book Antiqua"/>
              <a:cs typeface="Book Antiqua"/>
              <a:sym typeface="Book Antiqua"/>
            </a:endParaRPr>
          </a:p>
          <a:p>
            <a:pPr marL="45720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None/>
            </a:pPr>
            <a:r>
              <a:rPr lang="en-US" sz="2800">
                <a:latin typeface="Book Antiqua"/>
                <a:ea typeface="Book Antiqua"/>
                <a:cs typeface="Book Antiqua"/>
                <a:sym typeface="Book Antiqua"/>
              </a:rPr>
              <a:t>Set di dati: </a:t>
            </a:r>
            <a:endParaRPr sz="2800">
              <a:latin typeface="Book Antiqua"/>
              <a:ea typeface="Book Antiqua"/>
              <a:cs typeface="Book Antiqua"/>
              <a:sym typeface="Book Antiqua"/>
            </a:endParaRPr>
          </a:p>
          <a:p>
            <a:pPr marL="457200" lvl="0" indent="0" algn="l" rtl="0">
              <a:spcBef>
                <a:spcPts val="0"/>
              </a:spcBef>
              <a:spcAft>
                <a:spcPts val="0"/>
              </a:spcAft>
              <a:buNone/>
            </a:pPr>
            <a:r>
              <a:rPr lang="en-US">
                <a:latin typeface="Book Antiqua"/>
                <a:ea typeface="Book Antiqua"/>
                <a:cs typeface="Book Antiqua"/>
                <a:sym typeface="Book Antiqua"/>
              </a:rPr>
              <a:t>Il dataset KDDCUP 1999, che contiene un'ampia quantità di dati che rappresentano una vasta gamma di attacchi di intrusione. </a:t>
            </a:r>
            <a:endParaRPr>
              <a:latin typeface="Book Antiqua"/>
              <a:ea typeface="Book Antiqua"/>
              <a:cs typeface="Book Antiqua"/>
              <a:sym typeface="Book Antiqua"/>
            </a:endParaRPr>
          </a:p>
          <a:p>
            <a:pPr marL="457200" lvl="0" indent="0" algn="l" rtl="0">
              <a:spcBef>
                <a:spcPts val="0"/>
              </a:spcBef>
              <a:spcAft>
                <a:spcPts val="0"/>
              </a:spcAft>
              <a:buNone/>
            </a:pPr>
            <a:r>
              <a:rPr lang="en-US" u="sng">
                <a:solidFill>
                  <a:schemeClr val="hlink"/>
                </a:solidFill>
                <a:latin typeface="Book Antiqua"/>
                <a:ea typeface="Book Antiqua"/>
                <a:cs typeface="Book Antiqua"/>
                <a:sym typeface="Book Antiqua"/>
                <a:hlinkClick r:id="rId4"/>
              </a:rPr>
              <a:t>https://kdd.ics.uci.edu/databases/kddcup99/kddcup99.html</a:t>
            </a:r>
            <a:endParaRPr>
              <a:latin typeface="Book Antiqua"/>
              <a:ea typeface="Book Antiqua"/>
              <a:cs typeface="Book Antiqua"/>
              <a:sym typeface="Book Antiqua"/>
            </a:endParaRPr>
          </a:p>
          <a:p>
            <a:pPr marL="457200" lvl="0" indent="0" algn="l" rtl="0">
              <a:spcBef>
                <a:spcPts val="0"/>
              </a:spcBef>
              <a:spcAft>
                <a:spcPts val="0"/>
              </a:spcAft>
              <a:buNone/>
            </a:pPr>
            <a:r>
              <a:t/>
            </a:r>
            <a:endParaRPr>
              <a:latin typeface="Book Antiqua"/>
              <a:ea typeface="Book Antiqua"/>
              <a:cs typeface="Book Antiqua"/>
              <a:sym typeface="Book Antiqua"/>
            </a:endParaRPr>
          </a:p>
          <a:p>
            <a:pPr marL="457200" lvl="0" indent="0" algn="l" rtl="0">
              <a:spcBef>
                <a:spcPts val="0"/>
              </a:spcBef>
              <a:spcAft>
                <a:spcPts val="0"/>
              </a:spcAft>
              <a:buNone/>
            </a:pPr>
            <a:r>
              <a:rPr lang="en-US">
                <a:latin typeface="Book Antiqua"/>
                <a:ea typeface="Book Antiqua"/>
                <a:cs typeface="Book Antiqua"/>
                <a:sym typeface="Book Antiqua"/>
              </a:rPr>
              <a:t>Restringiamo il campo di applicazione ai soli dati relativi agli attacchi HTTP.</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289" name="Google Shape;289;g2de418594e0_0_35"/>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de46ed1d39_0_8"/>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Riferimenti</a:t>
            </a:r>
            <a:endParaRPr>
              <a:latin typeface="Book Antiqua"/>
              <a:ea typeface="Book Antiqua"/>
              <a:cs typeface="Book Antiqua"/>
              <a:sym typeface="Book Antiqua"/>
            </a:endParaRPr>
          </a:p>
        </p:txBody>
      </p:sp>
      <p:sp>
        <p:nvSpPr>
          <p:cNvPr id="296" name="Google Shape;296;g2de46ed1d39_0_8"/>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Char char="●"/>
            </a:pPr>
            <a:r>
              <a:rPr lang="en-US"/>
              <a:t>Alla, S., &amp; Adari, S. K. (2019). Iniziare il rilevamento delle anomalie utilizzando il deep learning basato su python. New Jersey: Apress.</a:t>
            </a:r>
            <a:endParaRPr/>
          </a:p>
          <a:p>
            <a:pPr marL="457200" lvl="0" indent="-381000" algn="l" rtl="0">
              <a:spcBef>
                <a:spcPts val="1000"/>
              </a:spcBef>
              <a:spcAft>
                <a:spcPts val="1600"/>
              </a:spcAft>
              <a:buSzPts val="2400"/>
              <a:buChar char="●"/>
            </a:pPr>
            <a:r>
              <a:rPr lang="en-US"/>
              <a:t>Quercia Rajvardhan. (2023).10 Blueprints di Machine Learning da conoscere per la Cybersecurity: Proteggete i vostri sistemi e potenziate le vostre difese con tecniche di AI all'avanguardia.  Packt Publishing.</a:t>
            </a:r>
            <a:endParaRPr/>
          </a:p>
        </p:txBody>
      </p:sp>
      <p:sp>
        <p:nvSpPr>
          <p:cNvPr id="297" name="Google Shape;297;g2de46ed1d39_0_8"/>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9"/>
          <p:cNvSpPr txBox="1"/>
          <p:nvPr>
            <p:ph type="ctrTitle"/>
          </p:nvPr>
        </p:nvSpPr>
        <p:spPr>
          <a:xfrm>
            <a:off x="6970326" y="1679216"/>
            <a:ext cx="4786877" cy="15183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Book Antiqua"/>
              <a:buNone/>
            </a:pPr>
            <a:r>
              <a:rPr lang="en-US"/>
              <a:t>Grazie</a:t>
            </a:r>
            <a:endParaRPr/>
          </a:p>
        </p:txBody>
      </p:sp>
      <p:pic>
        <p:nvPicPr>
          <p:cNvPr id="303" name="Google Shape;303;p29" descr="A person and person looking at a computer screen"/>
          <p:cNvPicPr preferRelativeResize="0"/>
          <p:nvPr>
            <p:ph type="pic" idx="2"/>
          </p:nvPr>
        </p:nvPicPr>
        <p:blipFill rotWithShape="1">
          <a:blip r:embed="rId3">
            <a:alphaModFix/>
          </a:blip>
          <a:srcRect l="127" t="0" r="125" b="0"/>
          <a:stretch/>
        </p:blipFill>
        <p:spPr>
          <a:xfrm>
            <a:off x="-29499" y="-2236"/>
            <a:ext cx="6814124" cy="6871095"/>
          </a:xfrm>
          <a:prstGeom prst="rect">
            <a:avLst/>
          </a:prstGeom>
          <a:solidFill>
            <a:schemeClr val="lt2"/>
          </a:solidFill>
          <a:ln>
            <a:noFill/>
          </a:ln>
        </p:spPr>
      </p:pic>
      <p:sp>
        <p:nvSpPr>
          <p:cNvPr id="304" name="Google Shape;304;p29"/>
          <p:cNvSpPr txBox="1"/>
          <p:nvPr>
            <p:ph type="body" idx="1"/>
          </p:nvPr>
        </p:nvSpPr>
        <p:spPr>
          <a:xfrm>
            <a:off x="6970326" y="3748958"/>
            <a:ext cx="4786878" cy="2258013"/>
          </a:xfrm>
          <a:prstGeom prst="rect">
            <a:avLst/>
          </a:prstGeom>
          <a:noFill/>
          <a:ln>
            <a:noFill/>
          </a:ln>
        </p:spPr>
        <p:txBody>
          <a:bodyPr spcFirstLastPara="1" wrap="square" lIns="91425" tIns="0" rIns="0" bIns="45700" anchor="t" anchorCtr="0">
            <a:normAutofit/>
          </a:bodyPr>
          <a:lstStyle/>
          <a:p>
            <a:pPr marL="0" lvl="0" indent="0" algn="l" rtl="0">
              <a:lnSpc>
                <a:spcPct val="100000"/>
              </a:lnSpc>
              <a:spcBef>
                <a:spcPts val="0"/>
              </a:spcBef>
              <a:spcAft>
                <a:spcPts val="0"/>
              </a:spcAft>
              <a:buSzPts val="1600"/>
              <a:buFont typeface="Courier New"/>
              <a:buNone/>
            </a:pPr>
            <a:r>
              <a:t/>
            </a:r>
            <a:endParaRPr/>
          </a:p>
          <a:p>
            <a:pPr marL="0" lvl="0" indent="0" algn="l" rtl="0">
              <a:lnSpc>
                <a:spcPct val="100000"/>
              </a:lnSpc>
              <a:spcBef>
                <a:spcPts val="0"/>
              </a:spcBef>
              <a:spcAft>
                <a:spcPts val="0"/>
              </a:spcAft>
              <a:buSzPts val="1600"/>
              <a:buFont typeface="Courier New"/>
              <a:buNone/>
            </a:pPr>
            <a:r>
              <a:rPr lang="en-US"/>
              <a:t>Si prega di inviare tutte le domande a:</a:t>
            </a:r>
            <a:endParaRPr/>
          </a:p>
          <a:p>
            <a:pPr marL="0" lvl="0" indent="0" algn="l" rtl="0">
              <a:lnSpc>
                <a:spcPct val="100000"/>
              </a:lnSpc>
              <a:spcBef>
                <a:spcPts val="0"/>
              </a:spcBef>
              <a:spcAft>
                <a:spcPts val="0"/>
              </a:spcAft>
              <a:buSzPts val="1600"/>
              <a:buFont typeface="Courier New"/>
              <a:buNone/>
            </a:pPr>
            <a:r>
              <a:rPr lang="en-US"/>
              <a:t>dboberic@uns.ac.rs</a:t>
            </a:r>
            <a:endParaRPr/>
          </a:p>
        </p:txBody>
      </p:sp>
      <p:grpSp>
        <p:nvGrpSpPr>
          <p:cNvPr id="305" name="Google Shape;305;p29"/>
          <p:cNvGrpSpPr/>
          <p:nvPr/>
        </p:nvGrpSpPr>
        <p:grpSpPr>
          <a:xfrm>
            <a:off x="4059704" y="0"/>
            <a:ext cx="2928883" cy="6871447"/>
            <a:chOff x="4059704" y="0"/>
            <a:chExt cx="2928883" cy="6871447"/>
          </a:xfrm>
        </p:grpSpPr>
        <p:sp>
          <p:nvSpPr>
            <p:cNvPr id="306" name="Google Shape;306;p29"/>
            <p:cNvSpPr/>
            <p:nvPr/>
          </p:nvSpPr>
          <p:spPr>
            <a:xfrm rot="10800000">
              <a:off x="4443586" y="5022"/>
              <a:ext cx="2545001" cy="6837172"/>
            </a:xfrm>
            <a:custGeom>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t/>
              </a:r>
              <a:endParaRPr sz="1800" b="0" i="0" u="none" strike="noStrike" cap="none">
                <a:solidFill>
                  <a:schemeClr val="dk1"/>
                </a:solidFill>
                <a:latin typeface="Century Gothic"/>
                <a:ea typeface="Century Gothic"/>
                <a:cs typeface="Century Gothic"/>
                <a:sym typeface="Century Gothic"/>
              </a:endParaRPr>
            </a:p>
          </p:txBody>
        </p:sp>
        <p:cxnSp>
          <p:nvCxnSpPr>
            <p:cNvPr id="307" name="Google Shape;307;p29"/>
            <p:cNvCxnSpPr/>
            <p:nvPr/>
          </p:nvCxnSpPr>
          <p:spPr>
            <a:xfrm flipH="1">
              <a:off x="4059704" y="0"/>
              <a:ext cx="1822122" cy="6871447"/>
            </a:xfrm>
            <a:prstGeom prst="straightConnector1">
              <a:avLst/>
            </a:prstGeom>
            <a:noFill/>
            <a:ln w="22225" cap="flat" cmpd="sng">
              <a:solidFill>
                <a:schemeClr val="dk2"/>
              </a:solidFill>
              <a:prstDash val="solid"/>
              <a:round/>
              <a:headEnd type="none" w="sm" len="sm"/>
              <a:tailEnd type="none" w="sm" len="sm"/>
            </a:ln>
          </p:spPr>
        </p:cxnSp>
      </p:grpSp>
      <p:pic>
        <p:nvPicPr>
          <p:cNvPr id="308" name="Google Shape;308;p29"/>
          <p:cNvPicPr preferRelativeResize="0"/>
          <p:nvPr/>
        </p:nvPicPr>
        <p:blipFill rotWithShape="1">
          <a:blip r:embed="rId4">
            <a:alphaModFix/>
          </a:blip>
          <a:srcRect l="0" t="0" r="0" b="0"/>
          <a:stretch/>
        </p:blipFill>
        <p:spPr>
          <a:xfrm>
            <a:off x="9155812" y="6296400"/>
            <a:ext cx="3036198" cy="561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c2c1fab3b8_0_0"/>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Introduzione all'apprendimento automatico</a:t>
            </a:r>
            <a:endParaRPr>
              <a:latin typeface="Book Antiqua"/>
              <a:ea typeface="Book Antiqua"/>
              <a:cs typeface="Book Antiqua"/>
              <a:sym typeface="Book Antiqua"/>
            </a:endParaRPr>
          </a:p>
        </p:txBody>
      </p:sp>
      <p:sp>
        <p:nvSpPr>
          <p:cNvPr id="101" name="Google Shape;101;g2c2c1fab3b8_0_0"/>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n-US">
                <a:latin typeface="Book Antiqua"/>
                <a:ea typeface="Book Antiqua"/>
                <a:cs typeface="Book Antiqua"/>
                <a:sym typeface="Book Antiqua"/>
              </a:rPr>
              <a:t>L'apprendimento automatico è il processo che consiste nell'insegnare a un modello come eseguire un compito fornendogli dei dati. </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Invece di codificare esplicitamente il modello per svolgere il compito, programmiamo i meccanismi con cui questo modello può apprendere, migliorare e ripetere il compito, in modo che alla fine dell'addestramento il modello sia in grado di svolgere qualsiasi compito si desideri.</a:t>
            </a:r>
            <a:endParaRPr>
              <a:latin typeface="Book Antiqua"/>
              <a:ea typeface="Book Antiqua"/>
              <a:cs typeface="Book Antiqua"/>
              <a:sym typeface="Book Antiqua"/>
            </a:endParaRPr>
          </a:p>
          <a:p>
            <a:pPr marL="0" lvl="0" indent="0" algn="l" rtl="0">
              <a:spcBef>
                <a:spcPts val="1000"/>
              </a:spcBef>
              <a:spcAft>
                <a:spcPts val="0"/>
              </a:spcAft>
              <a:buNone/>
            </a:pPr>
            <a:r>
              <a:rPr lang="en-US" b="1">
                <a:latin typeface="Book Antiqua"/>
                <a:ea typeface="Book Antiqua"/>
                <a:cs typeface="Book Antiqua"/>
                <a:sym typeface="Book Antiqua"/>
              </a:rPr>
              <a:t>Il modello </a:t>
            </a:r>
            <a:r>
              <a:rPr lang="en-US">
                <a:latin typeface="Book Antiqua"/>
                <a:ea typeface="Book Antiqua"/>
                <a:cs typeface="Book Antiqua"/>
                <a:sym typeface="Book Antiqua"/>
              </a:rPr>
              <a:t>è una funzione avanzata che prende i dati di input e li mappa in un output specifico. </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Quando un modello </a:t>
            </a:r>
            <a:r>
              <a:rPr lang="en-US" b="1">
                <a:latin typeface="Book Antiqua"/>
                <a:ea typeface="Book Antiqua"/>
                <a:cs typeface="Book Antiqua"/>
                <a:sym typeface="Book Antiqua"/>
              </a:rPr>
              <a:t>apprende</a:t>
            </a:r>
            <a:r>
              <a:rPr lang="en-US">
                <a:latin typeface="Book Antiqua"/>
                <a:ea typeface="Book Antiqua"/>
                <a:cs typeface="Book Antiqua"/>
                <a:sym typeface="Book Antiqua"/>
              </a:rPr>
              <a:t>, regola i suoi meccanismi interni per svolgere meglio il compito sui dati che gli vengono forniti.</a:t>
            </a:r>
            <a:endParaRPr>
              <a:latin typeface="Book Antiqua"/>
              <a:ea typeface="Book Antiqua"/>
              <a:cs typeface="Book Antiqua"/>
              <a:sym typeface="Book Antiqua"/>
            </a:endParaRPr>
          </a:p>
          <a:p>
            <a:pPr marL="0" lvl="0" indent="0" algn="l" rtl="0">
              <a:spcBef>
                <a:spcPts val="1000"/>
              </a:spcBef>
              <a:spcAft>
                <a:spcPts val="0"/>
              </a:spcAft>
              <a:buClr>
                <a:schemeClr val="dk1"/>
              </a:buClr>
              <a:buSzPct val="45833"/>
              <a:buFont typeface="Arial"/>
              <a:buNone/>
            </a:pPr>
            <a:r>
              <a:t/>
            </a:r>
            <a:endParaRPr>
              <a:latin typeface="Book Antiqua"/>
              <a:ea typeface="Book Antiqua"/>
              <a:cs typeface="Book Antiqua"/>
              <a:sym typeface="Book Antiqua"/>
            </a:endParaRPr>
          </a:p>
          <a:p>
            <a:pPr marL="0" lvl="0" indent="0" algn="l" rtl="0">
              <a:spcBef>
                <a:spcPts val="1000"/>
              </a:spcBef>
              <a:spcAft>
                <a:spcPts val="1000"/>
              </a:spcAft>
              <a:buNone/>
            </a:pPr>
            <a:r>
              <a:t/>
            </a:r>
            <a:endParaRPr>
              <a:latin typeface="Book Antiqua"/>
              <a:ea typeface="Book Antiqua"/>
              <a:cs typeface="Book Antiqua"/>
              <a:sym typeface="Book Antiqua"/>
            </a:endParaRPr>
          </a:p>
        </p:txBody>
      </p:sp>
      <p:sp>
        <p:nvSpPr>
          <p:cNvPr id="102" name="Google Shape;102;g2c2c1fab3b8_0_0"/>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c2c1fab3b8_0_12"/>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Fasi di applicazione dell'apprendimento automatico (½)</a:t>
            </a:r>
            <a:endParaRPr>
              <a:latin typeface="Book Antiqua"/>
              <a:ea typeface="Book Antiqua"/>
              <a:cs typeface="Book Antiqua"/>
              <a:sym typeface="Book Antiqua"/>
            </a:endParaRPr>
          </a:p>
        </p:txBody>
      </p:sp>
      <p:sp>
        <p:nvSpPr>
          <p:cNvPr id="109" name="Google Shape;109;g2c2c1fab3b8_0_12"/>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AutoNum type="arabicPeriod"/>
            </a:pPr>
            <a:r>
              <a:rPr lang="en-US" b="1">
                <a:latin typeface="Book Antiqua"/>
                <a:ea typeface="Book Antiqua"/>
                <a:cs typeface="Book Antiqua"/>
                <a:sym typeface="Book Antiqua"/>
              </a:rPr>
              <a:t>Dichiarazione del problema</a:t>
            </a:r>
            <a:r>
              <a:rPr lang="en-US">
                <a:latin typeface="Book Antiqua"/>
                <a:ea typeface="Book Antiqua"/>
                <a:cs typeface="Book Antiqua"/>
                <a:sym typeface="Book Antiqua"/>
              </a:rPr>
              <a:t>: Qual è il compito che state cercando di risolvere?</a:t>
            </a:r>
            <a:endParaRPr>
              <a:latin typeface="Book Antiqua"/>
              <a:ea typeface="Book Antiqua"/>
              <a:cs typeface="Book Antiqua"/>
              <a:sym typeface="Book Antiqua"/>
            </a:endParaRPr>
          </a:p>
          <a:p>
            <a:pPr marL="457200" lvl="0" indent="-381000" algn="l" rtl="0">
              <a:spcBef>
                <a:spcPts val="1000"/>
              </a:spcBef>
              <a:spcAft>
                <a:spcPts val="0"/>
              </a:spcAft>
              <a:buSzPts val="2400"/>
              <a:buAutoNum type="arabicPeriod"/>
            </a:pPr>
            <a:r>
              <a:rPr lang="en-US" b="1">
                <a:latin typeface="Book Antiqua"/>
                <a:ea typeface="Book Antiqua"/>
                <a:cs typeface="Book Antiqua"/>
                <a:sym typeface="Book Antiqua"/>
              </a:rPr>
              <a:t>Raccolta dei dati</a:t>
            </a:r>
            <a:r>
              <a:rPr lang="en-US">
                <a:latin typeface="Book Antiqua"/>
                <a:ea typeface="Book Antiqua"/>
                <a:cs typeface="Book Antiqua"/>
                <a:sym typeface="Book Antiqua"/>
              </a:rPr>
              <a:t>: Prima di poter insegnare qualcosa al modello, è necessario disporre dei dati pertinenti.</a:t>
            </a:r>
            <a:endParaRPr>
              <a:latin typeface="Book Antiqua"/>
              <a:ea typeface="Book Antiqua"/>
              <a:cs typeface="Book Antiqua"/>
              <a:sym typeface="Book Antiqua"/>
            </a:endParaRPr>
          </a:p>
          <a:p>
            <a:pPr marL="457200" lvl="0" indent="-381000" algn="l" rtl="0">
              <a:spcBef>
                <a:spcPts val="1000"/>
              </a:spcBef>
              <a:spcAft>
                <a:spcPts val="0"/>
              </a:spcAft>
              <a:buSzPts val="2400"/>
              <a:buAutoNum type="arabicPeriod"/>
            </a:pPr>
            <a:r>
              <a:rPr lang="en-US" b="1">
                <a:latin typeface="Book Antiqua"/>
                <a:ea typeface="Book Antiqua"/>
                <a:cs typeface="Book Antiqua"/>
                <a:sym typeface="Book Antiqua"/>
              </a:rPr>
              <a:t>Elaborazione dei dati</a:t>
            </a:r>
            <a:r>
              <a:rPr lang="en-US">
                <a:latin typeface="Book Antiqua"/>
                <a:ea typeface="Book Antiqua"/>
                <a:cs typeface="Book Antiqua"/>
                <a:sym typeface="Book Antiqua"/>
              </a:rPr>
              <a:t>: Elaborazione dei dati e annotazione manuale (se necessario) per mostrare al modello le prestazioni corrette del compito. È qui che si puliscono i dati, li si analizza e si esegue l'ingegneria delle caratteristiche.</a:t>
            </a:r>
            <a:endParaRPr>
              <a:latin typeface="Book Antiqua"/>
              <a:ea typeface="Book Antiqua"/>
              <a:cs typeface="Book Antiqua"/>
              <a:sym typeface="Book Antiqua"/>
            </a:endParaRPr>
          </a:p>
          <a:p>
            <a:pPr marL="457200" lvl="0" indent="-381000" algn="l" rtl="0">
              <a:spcBef>
                <a:spcPts val="1000"/>
              </a:spcBef>
              <a:spcAft>
                <a:spcPts val="1000"/>
              </a:spcAft>
              <a:buSzPts val="2400"/>
              <a:buFont typeface="Book Antiqua"/>
              <a:buAutoNum type="arabicPeriod"/>
            </a:pPr>
            <a:r>
              <a:rPr lang="en-US" b="1">
                <a:latin typeface="Book Antiqua"/>
                <a:ea typeface="Book Antiqua"/>
                <a:cs typeface="Book Antiqua"/>
                <a:sym typeface="Book Antiqua"/>
              </a:rPr>
              <a:t>Suddivisione dei dati:</a:t>
            </a:r>
            <a:r>
              <a:rPr lang="en-US">
                <a:latin typeface="Book Antiqua"/>
                <a:ea typeface="Book Antiqua"/>
                <a:cs typeface="Book Antiqua"/>
                <a:sym typeface="Book Antiqua"/>
              </a:rPr>
              <a:t> Suddivisione del set di dati in componenti di addestramento, test e validazione. L'idea è quella di addestrarsi sulla parte di addestramento, valutare sulla parte di test e apportare miglioramenti utilizzando la parte di validazione.</a:t>
            </a:r>
            <a:endParaRPr>
              <a:latin typeface="Book Antiqua"/>
              <a:ea typeface="Book Antiqua"/>
              <a:cs typeface="Book Antiqua"/>
              <a:sym typeface="Book Antiqua"/>
            </a:endParaRPr>
          </a:p>
        </p:txBody>
      </p:sp>
      <p:sp>
        <p:nvSpPr>
          <p:cNvPr id="110" name="Google Shape;110;g2c2c1fab3b8_0_12"/>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c2c1fab3b8_0_26"/>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9729"/>
              <a:buFont typeface="Arial"/>
              <a:buNone/>
            </a:pPr>
            <a:r>
              <a:rPr lang="en-US">
                <a:latin typeface="Book Antiqua"/>
                <a:ea typeface="Book Antiqua"/>
                <a:cs typeface="Book Antiqua"/>
                <a:sym typeface="Book Antiqua"/>
              </a:rPr>
              <a:t>Fasi dell'applicazione dell'apprendimento automatico (2/2)</a:t>
            </a:r>
            <a:endParaRPr>
              <a:latin typeface="Book Antiqua"/>
              <a:ea typeface="Book Antiqua"/>
              <a:cs typeface="Book Antiqua"/>
              <a:sym typeface="Book Antiqua"/>
            </a:endParaRPr>
          </a:p>
          <a:p>
            <a:pPr marL="0" lvl="0" indent="0" algn="l" rtl="0">
              <a:spcBef>
                <a:spcPts val="0"/>
              </a:spcBef>
              <a:spcAft>
                <a:spcPts val="0"/>
              </a:spcAft>
              <a:buNone/>
            </a:pPr>
            <a:r>
              <a:t/>
            </a:r>
            <a:endParaRPr/>
          </a:p>
        </p:txBody>
      </p:sp>
      <p:sp>
        <p:nvSpPr>
          <p:cNvPr id="117" name="Google Shape;117;g2c2c1fab3b8_0_26"/>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5. </a:t>
            </a:r>
            <a:r>
              <a:rPr lang="en-US" b="1">
                <a:latin typeface="Book Antiqua"/>
                <a:ea typeface="Book Antiqua"/>
                <a:cs typeface="Book Antiqua"/>
                <a:sym typeface="Book Antiqua"/>
              </a:rPr>
              <a:t>Formazione del modello</a:t>
            </a:r>
            <a:r>
              <a:rPr lang="en-US">
                <a:latin typeface="Book Antiqua"/>
                <a:ea typeface="Book Antiqua"/>
                <a:cs typeface="Book Antiqua"/>
                <a:sym typeface="Book Antiqua"/>
              </a:rPr>
              <a:t>: Addestramento del modello sul set di dati di addestramento. </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6. </a:t>
            </a:r>
            <a:r>
              <a:rPr lang="en-US" b="1">
                <a:latin typeface="Book Antiqua"/>
                <a:ea typeface="Book Antiqua"/>
                <a:cs typeface="Book Antiqua"/>
                <a:sym typeface="Book Antiqua"/>
              </a:rPr>
              <a:t>Valutazione del modello</a:t>
            </a:r>
            <a:r>
              <a:rPr lang="en-US">
                <a:latin typeface="Book Antiqua"/>
                <a:ea typeface="Book Antiqua"/>
                <a:cs typeface="Book Antiqua"/>
                <a:sym typeface="Book Antiqua"/>
              </a:rPr>
              <a:t>: Valutazione delle prestazioni del modello su dati di prova ed esame di eventuali difetti del processo finora seguito. Le prestazioni in cieco (i dati di test non sono visti dal modello) possono indicare molto sull'efficacia del modello.</a:t>
            </a:r>
            <a:endParaRPr>
              <a:latin typeface="Book Antiqua"/>
              <a:ea typeface="Book Antiqua"/>
              <a:cs typeface="Book Antiqua"/>
              <a:sym typeface="Book Antiqua"/>
            </a:endParaRPr>
          </a:p>
          <a:p>
            <a:pPr marL="0" lvl="0" indent="0" algn="l" rtl="0">
              <a:spcBef>
                <a:spcPts val="1000"/>
              </a:spcBef>
              <a:spcAft>
                <a:spcPts val="1000"/>
              </a:spcAft>
              <a:buNone/>
            </a:pPr>
            <a:r>
              <a:rPr lang="en-US">
                <a:latin typeface="Book Antiqua"/>
                <a:ea typeface="Book Antiqua"/>
                <a:cs typeface="Book Antiqua"/>
                <a:sym typeface="Book Antiqua"/>
              </a:rPr>
              <a:t>7. 	</a:t>
            </a:r>
            <a:r>
              <a:rPr lang="en-US" b="1">
                <a:latin typeface="Book Antiqua"/>
                <a:ea typeface="Book Antiqua"/>
                <a:cs typeface="Book Antiqua"/>
                <a:sym typeface="Book Antiqua"/>
              </a:rPr>
              <a:t>Messa a punto del modello</a:t>
            </a:r>
            <a:r>
              <a:rPr lang="en-US">
                <a:latin typeface="Book Antiqua"/>
                <a:ea typeface="Book Antiqua"/>
                <a:cs typeface="Book Antiqua"/>
                <a:sym typeface="Book Antiqua"/>
              </a:rPr>
              <a:t>: Ottimizzazione delle prestazioni mediante la regolazione di alcuni parametri di alto livello che possono influenzare la capacità di apprendimento del modello.</a:t>
            </a:r>
            <a:endParaRPr>
              <a:latin typeface="Book Antiqua"/>
              <a:ea typeface="Book Antiqua"/>
              <a:cs typeface="Book Antiqua"/>
              <a:sym typeface="Book Antiqua"/>
            </a:endParaRPr>
          </a:p>
        </p:txBody>
      </p:sp>
      <p:sp>
        <p:nvSpPr>
          <p:cNvPr id="118" name="Google Shape;118;g2c2c1fab3b8_0_26"/>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c2c1fab3b8_0_19"/>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Tipi di apprendimento automatico</a:t>
            </a:r>
            <a:endParaRPr>
              <a:latin typeface="Book Antiqua"/>
              <a:ea typeface="Book Antiqua"/>
              <a:cs typeface="Book Antiqua"/>
              <a:sym typeface="Book Antiqua"/>
            </a:endParaRPr>
          </a:p>
        </p:txBody>
      </p:sp>
      <p:sp>
        <p:nvSpPr>
          <p:cNvPr id="125" name="Google Shape;125;g2c2c1fab3b8_0_19"/>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Apprendimento supervisionato</a:t>
            </a:r>
            <a:endParaRPr>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n-US">
                <a:latin typeface="Book Antiqua"/>
                <a:ea typeface="Book Antiqua"/>
                <a:cs typeface="Book Antiqua"/>
                <a:sym typeface="Book Antiqua"/>
              </a:rPr>
              <a:t>Classificazione</a:t>
            </a:r>
            <a:endParaRPr>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n-US">
                <a:latin typeface="Book Antiqua"/>
                <a:ea typeface="Book Antiqua"/>
                <a:cs typeface="Book Antiqua"/>
                <a:sym typeface="Book Antiqua"/>
              </a:rPr>
              <a:t>Regressione</a:t>
            </a:r>
            <a:endParaRPr>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Apprendimento non supervisionato</a:t>
            </a:r>
            <a:endParaRPr>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n-US">
                <a:latin typeface="Book Antiqua"/>
                <a:ea typeface="Book Antiqua"/>
                <a:cs typeface="Book Antiqua"/>
                <a:sym typeface="Book Antiqua"/>
              </a:rPr>
              <a:t>Raggruppamento</a:t>
            </a:r>
            <a:endParaRPr>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n-US">
                <a:latin typeface="Book Antiqua"/>
                <a:ea typeface="Book Antiqua"/>
                <a:cs typeface="Book Antiqua"/>
                <a:sym typeface="Book Antiqua"/>
              </a:rPr>
              <a:t>Apprendimento della rappresentazione/riduzione della dimensionalità</a:t>
            </a:r>
            <a:endParaRPr>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Apprendimento semi-supervisionato</a:t>
            </a:r>
            <a:endParaRPr>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n-US">
                <a:latin typeface="Book Antiqua"/>
                <a:ea typeface="Book Antiqua"/>
                <a:cs typeface="Book Antiqua"/>
                <a:sym typeface="Book Antiqua"/>
              </a:rPr>
              <a:t>Modello insegnante-studente</a:t>
            </a:r>
            <a:endParaRPr>
              <a:latin typeface="Book Antiqua"/>
              <a:ea typeface="Book Antiqua"/>
              <a:cs typeface="Book Antiqua"/>
              <a:sym typeface="Book Antiqua"/>
            </a:endParaRPr>
          </a:p>
          <a:p>
            <a:pPr marL="914400" lvl="1" indent="-349250" algn="l" rtl="0">
              <a:spcBef>
                <a:spcPts val="0"/>
              </a:spcBef>
              <a:spcAft>
                <a:spcPts val="0"/>
              </a:spcAft>
              <a:buSzPts val="1900"/>
              <a:buFont typeface="Book Antiqua"/>
              <a:buChar char="○"/>
            </a:pPr>
            <a:r>
              <a:rPr lang="en-US">
                <a:latin typeface="Book Antiqua"/>
                <a:ea typeface="Book Antiqua"/>
                <a:cs typeface="Book Antiqua"/>
                <a:sym typeface="Book Antiqua"/>
              </a:rPr>
              <a:t>Formazione su una classe</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p:txBody>
      </p:sp>
      <p:sp>
        <p:nvSpPr>
          <p:cNvPr id="126" name="Google Shape;126;g2c2c1fab3b8_0_19"/>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c2c1fab3b8_0_36"/>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Valutazione del modello</a:t>
            </a:r>
            <a:endParaRPr>
              <a:latin typeface="Book Antiqua"/>
              <a:ea typeface="Book Antiqua"/>
              <a:cs typeface="Book Antiqua"/>
              <a:sym typeface="Book Antiqua"/>
            </a:endParaRPr>
          </a:p>
        </p:txBody>
      </p:sp>
      <p:sp>
        <p:nvSpPr>
          <p:cNvPr id="133" name="Google Shape;133;g2c2c1fab3b8_0_36"/>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L'errore è una misura di quanto siano sbagliate le previsioni del modello. L'errore è anche comunemente indicato come perdita di un modello.</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L'obiettivo di qualsiasi compito di apprendimento è quello di minimizzare la perdita</a:t>
            </a:r>
            <a:endParaRPr>
              <a:latin typeface="Book Antiqua"/>
              <a:ea typeface="Book Antiqua"/>
              <a:cs typeface="Book Antiqua"/>
              <a:sym typeface="Book Antiqua"/>
            </a:endParaRPr>
          </a:p>
          <a:p>
            <a:pPr marL="0" lvl="0" indent="0" algn="l" rtl="0">
              <a:spcBef>
                <a:spcPts val="1000"/>
              </a:spcBef>
              <a:spcAft>
                <a:spcPts val="0"/>
              </a:spcAft>
              <a:buNone/>
            </a:pPr>
            <a:r>
              <a:rPr lang="en-US">
                <a:latin typeface="Book Antiqua"/>
                <a:ea typeface="Book Antiqua"/>
                <a:cs typeface="Book Antiqua"/>
                <a:sym typeface="Book Antiqua"/>
              </a:rPr>
              <a:t>I diversi tipi di apprendimento automatico possono avere funzioni diverse per </a:t>
            </a:r>
            <a:r>
              <a:rPr lang="en-US">
                <a:latin typeface="Book Antiqua"/>
                <a:ea typeface="Book Antiqua"/>
                <a:cs typeface="Book Antiqua"/>
                <a:sym typeface="Book Antiqua"/>
              </a:rPr>
              <a:t>calcolare </a:t>
            </a:r>
            <a:r>
              <a:rPr lang="en-US">
                <a:latin typeface="Book Antiqua"/>
                <a:ea typeface="Book Antiqua"/>
                <a:cs typeface="Book Antiqua"/>
                <a:sym typeface="Book Antiqua"/>
              </a:rPr>
              <a:t>l'errore.</a:t>
            </a:r>
            <a:endParaRPr>
              <a:latin typeface="Book Antiqua"/>
              <a:ea typeface="Book Antiqua"/>
              <a:cs typeface="Book Antiqua"/>
              <a:sym typeface="Book Antiqua"/>
            </a:endParaRPr>
          </a:p>
          <a:p>
            <a:pPr marL="457200" lvl="0" indent="-381000" algn="l" rtl="0">
              <a:spcBef>
                <a:spcPts val="1000"/>
              </a:spcBef>
              <a:spcAft>
                <a:spcPts val="0"/>
              </a:spcAft>
              <a:buSzPts val="2400"/>
              <a:buFont typeface="Book Antiqua"/>
              <a:buChar char="●"/>
            </a:pPr>
            <a:r>
              <a:rPr lang="en-US">
                <a:latin typeface="Book Antiqua"/>
                <a:ea typeface="Book Antiqua"/>
                <a:cs typeface="Book Antiqua"/>
                <a:sym typeface="Book Antiqua"/>
              </a:rPr>
              <a:t>Classificazione - &gt; Perdita binaria di entropia incrociata (Log Loss), Perdita categorica di entropia incrociata</a:t>
            </a:r>
            <a:endParaRPr>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Regressione - &gt; Errore quadratico medio (MSE)</a:t>
            </a:r>
            <a:endParaRPr>
              <a:latin typeface="Book Antiqua"/>
              <a:ea typeface="Book Antiqua"/>
              <a:cs typeface="Book Antiqua"/>
              <a:sym typeface="Book Antiqua"/>
            </a:endParaRPr>
          </a:p>
          <a:p>
            <a:pPr marL="457200" lvl="0" indent="-381000" algn="l" rtl="0">
              <a:spcBef>
                <a:spcPts val="0"/>
              </a:spcBef>
              <a:spcAft>
                <a:spcPts val="0"/>
              </a:spcAft>
              <a:buSzPts val="2400"/>
              <a:buFont typeface="Book Antiqua"/>
              <a:buChar char="●"/>
            </a:pPr>
            <a:r>
              <a:rPr lang="en-US">
                <a:latin typeface="Book Antiqua"/>
                <a:ea typeface="Book Antiqua"/>
                <a:cs typeface="Book Antiqua"/>
                <a:sym typeface="Book Antiqua"/>
              </a:rPr>
              <a:t>Clustering -&gt; Punteggio Silhouette</a:t>
            </a:r>
            <a:endParaRPr>
              <a:latin typeface="Book Antiqua"/>
              <a:ea typeface="Book Antiqua"/>
              <a:cs typeface="Book Antiqua"/>
              <a:sym typeface="Book Antiqua"/>
            </a:endParaRPr>
          </a:p>
          <a:p>
            <a:pPr marL="0" lvl="0" indent="0" algn="l" rtl="0">
              <a:spcBef>
                <a:spcPts val="1000"/>
              </a:spcBef>
              <a:spcAft>
                <a:spcPts val="1000"/>
              </a:spcAft>
              <a:buNone/>
            </a:pPr>
            <a:r>
              <a:t/>
            </a:r>
            <a:endParaRPr>
              <a:latin typeface="Book Antiqua"/>
              <a:ea typeface="Book Antiqua"/>
              <a:cs typeface="Book Antiqua"/>
              <a:sym typeface="Book Antiqua"/>
            </a:endParaRPr>
          </a:p>
        </p:txBody>
      </p:sp>
      <p:sp>
        <p:nvSpPr>
          <p:cNvPr id="134" name="Google Shape;134;g2c2c1fab3b8_0_36"/>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c2c1fab3b8_0_43"/>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Metriche di classificazione</a:t>
            </a:r>
            <a:endParaRPr>
              <a:latin typeface="Book Antiqua"/>
              <a:ea typeface="Book Antiqua"/>
              <a:cs typeface="Book Antiqua"/>
              <a:sym typeface="Book Antiqua"/>
            </a:endParaRPr>
          </a:p>
        </p:txBody>
      </p:sp>
      <p:sp>
        <p:nvSpPr>
          <p:cNvPr id="141" name="Google Shape;141;g2c2c1fab3b8_0_43"/>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t/>
            </a:r>
            <a:endParaRPr/>
          </a:p>
        </p:txBody>
      </p:sp>
      <p:sp>
        <p:nvSpPr>
          <p:cNvPr id="142" name="Google Shape;142;g2c2c1fab3b8_0_43"/>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pic>
        <p:nvPicPr>
          <p:cNvPr id="143" name="Google Shape;143;g2c2c1fab3b8_0_43"/>
          <p:cNvPicPr preferRelativeResize="0"/>
          <p:nvPr/>
        </p:nvPicPr>
        <p:blipFill>
          <a:blip r:embed="rId3">
            <a:alphaModFix/>
          </a:blip>
          <a:stretch>
            <a:fillRect/>
          </a:stretch>
        </p:blipFill>
        <p:spPr>
          <a:xfrm>
            <a:off x="335875" y="1536625"/>
            <a:ext cx="10265249" cy="4380950"/>
          </a:xfrm>
          <a:prstGeom prst="rect">
            <a:avLst/>
          </a:prstGeom>
          <a:noFill/>
          <a:ln>
            <a:noFill/>
          </a:ln>
        </p:spPr>
      </p:pic>
      <p:pic>
        <p:nvPicPr>
          <p:cNvPr id="144" name="Google Shape;144;g2c2c1fab3b8_0_43"/>
          <p:cNvPicPr preferRelativeResize="0"/>
          <p:nvPr/>
        </p:nvPicPr>
        <p:blipFill>
          <a:blip r:embed="rId4">
            <a:alphaModFix/>
          </a:blip>
          <a:stretch>
            <a:fillRect/>
          </a:stretch>
        </p:blipFill>
        <p:spPr>
          <a:xfrm>
            <a:off x="7328297" y="1356875"/>
            <a:ext cx="4700002" cy="979525"/>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c2c1fab3b8_0_69"/>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Metriche di regressione</a:t>
            </a:r>
            <a:endParaRPr>
              <a:latin typeface="Book Antiqua"/>
              <a:ea typeface="Book Antiqua"/>
              <a:cs typeface="Book Antiqua"/>
              <a:sym typeface="Book Antiqua"/>
            </a:endParaRPr>
          </a:p>
        </p:txBody>
      </p:sp>
      <p:sp>
        <p:nvSpPr>
          <p:cNvPr id="151" name="Google Shape;151;g2c2c1fab3b8_0_69"/>
          <p:cNvSpPr txBox="1"/>
          <p:nvPr>
            <p:ph type="body" idx="1"/>
          </p:nvPr>
        </p:nvSpPr>
        <p:spPr>
          <a:xfrm>
            <a:off x="415600" y="1509650"/>
            <a:ext cx="80853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L'</a:t>
            </a:r>
            <a:r>
              <a:rPr lang="en-US" b="1">
                <a:latin typeface="Book Antiqua"/>
                <a:ea typeface="Book Antiqua"/>
                <a:cs typeface="Book Antiqua"/>
                <a:sym typeface="Book Antiqua"/>
              </a:rPr>
              <a:t>errore quadratico medio </a:t>
            </a:r>
            <a:r>
              <a:rPr lang="en-US">
                <a:latin typeface="Book Antiqua"/>
                <a:ea typeface="Book Antiqua"/>
                <a:cs typeface="Book Antiqua"/>
                <a:sym typeface="Book Antiqua"/>
              </a:rPr>
              <a:t>(MSE) misura lo scarto quadratico medio tra la previsione e il valore reale.</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None/>
            </a:pPr>
            <a:r>
              <a:rPr lang="en-US">
                <a:latin typeface="Book Antiqua"/>
                <a:ea typeface="Book Antiqua"/>
                <a:cs typeface="Book Antiqua"/>
                <a:sym typeface="Book Antiqua"/>
              </a:rPr>
              <a:t>L</a:t>
            </a:r>
            <a:r>
              <a:rPr lang="en-US">
                <a:latin typeface="Book Antiqua"/>
                <a:ea typeface="Book Antiqua"/>
                <a:cs typeface="Book Antiqua"/>
                <a:sym typeface="Book Antiqua"/>
              </a:rPr>
              <a:t>'</a:t>
            </a:r>
            <a:r>
              <a:rPr lang="en-US" b="1">
                <a:latin typeface="Book Antiqua"/>
                <a:ea typeface="Book Antiqua"/>
                <a:cs typeface="Book Antiqua"/>
                <a:sym typeface="Book Antiqua"/>
              </a:rPr>
              <a:t>errore assoluto medio </a:t>
            </a:r>
            <a:r>
              <a:rPr lang="en-US">
                <a:latin typeface="Book Antiqua"/>
                <a:ea typeface="Book Antiqua"/>
                <a:cs typeface="Book Antiqua"/>
                <a:sym typeface="Book Antiqua"/>
              </a:rPr>
              <a:t>(MAE) </a:t>
            </a:r>
            <a:r>
              <a:rPr lang="en-US">
                <a:latin typeface="Book Antiqua"/>
                <a:ea typeface="Book Antiqua"/>
                <a:cs typeface="Book Antiqua"/>
                <a:sym typeface="Book Antiqua"/>
              </a:rPr>
              <a:t>misura l'entità media della divergenza tra la previsione e il valore reale.</a:t>
            </a:r>
            <a:endParaRPr>
              <a:latin typeface="Book Antiqua"/>
              <a:ea typeface="Book Antiqua"/>
              <a:cs typeface="Book Antiqua"/>
              <a:sym typeface="Book Antiqua"/>
            </a:endParaRPr>
          </a:p>
          <a:p>
            <a:pPr marL="0" lvl="0" indent="0" algn="l" rtl="0">
              <a:spcBef>
                <a:spcPts val="0"/>
              </a:spcBef>
              <a:spcAft>
                <a:spcPts val="0"/>
              </a:spcAft>
              <a:buNone/>
            </a:pPr>
            <a:r>
              <a:t/>
            </a:r>
            <a:endParaRPr>
              <a:latin typeface="Book Antiqua"/>
              <a:ea typeface="Book Antiqua"/>
              <a:cs typeface="Book Antiqua"/>
              <a:sym typeface="Book Antiqua"/>
            </a:endParaRPr>
          </a:p>
          <a:p>
            <a:pPr marL="0" lvl="0" indent="0" algn="l" rtl="0">
              <a:spcBef>
                <a:spcPts val="0"/>
              </a:spcBef>
              <a:spcAft>
                <a:spcPts val="0"/>
              </a:spcAft>
              <a:buNone/>
            </a:pPr>
            <a:r>
              <a:rPr lang="en-US">
                <a:latin typeface="Book Antiqua"/>
                <a:ea typeface="Book Antiqua"/>
                <a:cs typeface="Book Antiqua"/>
                <a:sym typeface="Book Antiqua"/>
              </a:rPr>
              <a:t>L'</a:t>
            </a:r>
            <a:r>
              <a:rPr lang="en-US" b="1">
                <a:latin typeface="Book Antiqua"/>
                <a:ea typeface="Book Antiqua"/>
                <a:cs typeface="Book Antiqua"/>
                <a:sym typeface="Book Antiqua"/>
              </a:rPr>
              <a:t>errore percentuale medio assoluto </a:t>
            </a:r>
            <a:r>
              <a:rPr lang="en-US">
                <a:latin typeface="Book Antiqua"/>
                <a:ea typeface="Book Antiqua"/>
                <a:cs typeface="Book Antiqua"/>
                <a:sym typeface="Book Antiqua"/>
              </a:rPr>
              <a:t>(MAPE) misura le deviazioni percentuali della previsione rispetto al valore reale.</a:t>
            </a:r>
            <a:endParaRPr>
              <a:latin typeface="Book Antiqua"/>
              <a:ea typeface="Book Antiqua"/>
              <a:cs typeface="Book Antiqua"/>
              <a:sym typeface="Book Antiqua"/>
            </a:endParaRPr>
          </a:p>
        </p:txBody>
      </p:sp>
      <p:sp>
        <p:nvSpPr>
          <p:cNvPr id="152" name="Google Shape;152;g2c2c1fab3b8_0_69"/>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a:t>
            </a:fld>
            <a:endParaRPr/>
          </a:p>
        </p:txBody>
      </p:sp>
      <p:pic>
        <p:nvPicPr>
          <p:cNvPr id="153" name="Google Shape;153;g2c2c1fab3b8_0_69"/>
          <p:cNvPicPr preferRelativeResize="0"/>
          <p:nvPr/>
        </p:nvPicPr>
        <p:blipFill>
          <a:blip r:embed="rId3">
            <a:alphaModFix/>
          </a:blip>
          <a:stretch>
            <a:fillRect/>
          </a:stretch>
        </p:blipFill>
        <p:spPr>
          <a:xfrm>
            <a:off x="8500900" y="1617824"/>
            <a:ext cx="2807750" cy="1072050"/>
          </a:xfrm>
          <a:prstGeom prst="rect">
            <a:avLst/>
          </a:prstGeom>
          <a:noFill/>
          <a:ln>
            <a:noFill/>
          </a:ln>
        </p:spPr>
      </p:pic>
      <p:pic>
        <p:nvPicPr>
          <p:cNvPr id="154" name="Google Shape;154;g2c2c1fab3b8_0_69"/>
          <p:cNvPicPr preferRelativeResize="0"/>
          <p:nvPr/>
        </p:nvPicPr>
        <p:blipFill>
          <a:blip r:embed="rId4">
            <a:alphaModFix/>
          </a:blip>
          <a:stretch>
            <a:fillRect/>
          </a:stretch>
        </p:blipFill>
        <p:spPr>
          <a:xfrm>
            <a:off x="8500888" y="3127450"/>
            <a:ext cx="2924175" cy="1009650"/>
          </a:xfrm>
          <a:prstGeom prst="rect">
            <a:avLst/>
          </a:prstGeom>
          <a:noFill/>
          <a:ln>
            <a:noFill/>
          </a:ln>
        </p:spPr>
      </p:pic>
      <p:pic>
        <p:nvPicPr>
          <p:cNvPr id="155" name="Google Shape;155;g2c2c1fab3b8_0_69"/>
          <p:cNvPicPr preferRelativeResize="0"/>
          <p:nvPr/>
        </p:nvPicPr>
        <p:blipFill>
          <a:blip r:embed="rId5">
            <a:alphaModFix/>
          </a:blip>
          <a:stretch>
            <a:fillRect/>
          </a:stretch>
        </p:blipFill>
        <p:spPr>
          <a:xfrm>
            <a:off x="8500900" y="4276600"/>
            <a:ext cx="3057525" cy="113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2023-07-18T15:28:54.0000000Z</dcterms:created>
  <keywords>, docId:6D5B81C1816C0AFA494BD071537FDF7C</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