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Book Antiqua" panose="02040602050305030304" pitchFamily="18"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9" roundtripDataSignature="AMtx7mii87k2RTUNzFsU0vrBlfhNYOoa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0" d="100"/>
          <a:sy n="60" d="100"/>
        </p:scale>
        <p:origin x="96" y="105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c97e732a5c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c97e732a5c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2c97e732a5c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c97e732a5c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c97e732a5c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2c97e732a5c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c00f5b6e4e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c00f5b6e4e_0_3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2c00f5b6e4e_0_3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c00f5b6e4e_0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c00f5b6e4e_0_3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2c00f5b6e4e_0_3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de46c0424d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de46c0424d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2de46c0424d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c00f5b6e4e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c00f5b6e4e_0_2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g2c00f5b6e4e_0_2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c00f5b6e4e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c00f5b6e4e_0_2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2c00f5b6e4e_0_2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c00f5b6e4e_0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c00f5b6e4e_0_2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2c00f5b6e4e_0_2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c00f5b6e4e_0_2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c00f5b6e4e_0_2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2c00f5b6e4e_0_2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00f5b6e4e_0_2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c00f5b6e4e_0_2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2c00f5b6e4e_0_2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c00f5b6e4e_0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c00f5b6e4e_0_3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2c00f5b6e4e_0_3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c00f5b6e4e_0_3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c00f5b6e4e_0_3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2c00f5b6e4e_0_3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c97e732a5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c97e732a5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2c97e732a5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2c00f5b6e4e_0_16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2c00f5b6e4e_0_16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2c00f5b6e4e_0_16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2c00f5b6e4e_0_197"/>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rPr lang="el"/>
              <a:t>xx%</a:t>
            </a:r>
          </a:p>
        </p:txBody>
      </p:sp>
      <p:sp>
        <p:nvSpPr>
          <p:cNvPr id="50" name="Google Shape;50;g2c00f5b6e4e_0_197"/>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2c00f5b6e4e_0_19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2c00f5b6e4e_0_20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4"/>
        <p:cNvGrpSpPr/>
        <p:nvPr/>
      </p:nvGrpSpPr>
      <p:grpSpPr>
        <a:xfrm>
          <a:off x="0" y="0"/>
          <a:ext cx="0" cy="0"/>
          <a:chOff x="0" y="0"/>
          <a:chExt cx="0" cy="0"/>
        </a:xfrm>
      </p:grpSpPr>
      <p:pic>
        <p:nvPicPr>
          <p:cNvPr id="55" name="Google Shape;55;g2c00f5b6e4e_0_203"/>
          <p:cNvPicPr preferRelativeResize="0"/>
          <p:nvPr/>
        </p:nvPicPr>
        <p:blipFill rotWithShape="1">
          <a:blip r:embed="rId2">
            <a:alphaModFix/>
          </a:blip>
          <a:srcRect/>
          <a:stretch/>
        </p:blipFill>
        <p:spPr>
          <a:xfrm>
            <a:off x="5032131" y="-30007"/>
            <a:ext cx="6064492" cy="6879886"/>
          </a:xfrm>
          <a:prstGeom prst="rect">
            <a:avLst/>
          </a:prstGeom>
          <a:noFill/>
          <a:ln>
            <a:noFill/>
          </a:ln>
        </p:spPr>
      </p:pic>
      <p:sp>
        <p:nvSpPr>
          <p:cNvPr id="56" name="Google Shape;56;g2c00f5b6e4e_0_203"/>
          <p:cNvSpPr txBox="1">
            <a:spLocks noGrp="1"/>
          </p:cNvSpPr>
          <p:nvPr>
            <p:ph type="ctrTitle"/>
          </p:nvPr>
        </p:nvSpPr>
        <p:spPr>
          <a:xfrm>
            <a:off x="7119890" y="723440"/>
            <a:ext cx="4323300" cy="2579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Book Antiqua"/>
              <a:buNone/>
              <a:defRPr sz="60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g2c00f5b6e4e_0_203"/>
          <p:cNvSpPr txBox="1">
            <a:spLocks noGrp="1"/>
          </p:cNvSpPr>
          <p:nvPr>
            <p:ph type="subTitle" idx="1"/>
          </p:nvPr>
        </p:nvSpPr>
        <p:spPr>
          <a:xfrm>
            <a:off x="7128152" y="5248834"/>
            <a:ext cx="4323300" cy="10089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rtl="0">
              <a:lnSpc>
                <a:spcPct val="100000"/>
              </a:lnSpc>
              <a:spcBef>
                <a:spcPts val="200"/>
              </a:spcBef>
              <a:spcAft>
                <a:spcPts val="0"/>
              </a:spcAft>
              <a:buClr>
                <a:schemeClr val="dk1"/>
              </a:buClr>
              <a:buSzPts val="2400"/>
              <a:buNone/>
              <a:defRPr sz="2400"/>
            </a:lvl2pPr>
            <a:lvl3pPr lvl="2" algn="ctr" rtl="0">
              <a:lnSpc>
                <a:spcPct val="100000"/>
              </a:lnSpc>
              <a:spcBef>
                <a:spcPts val="400"/>
              </a:spcBef>
              <a:spcAft>
                <a:spcPts val="0"/>
              </a:spcAft>
              <a:buClr>
                <a:schemeClr val="dk1"/>
              </a:buClr>
              <a:buSzPts val="2400"/>
              <a:buNone/>
              <a:defRPr sz="2400"/>
            </a:lvl3pPr>
            <a:lvl4pPr lvl="3" algn="ctr" rtl="0">
              <a:lnSpc>
                <a:spcPct val="100000"/>
              </a:lnSpc>
              <a:spcBef>
                <a:spcPts val="400"/>
              </a:spcBef>
              <a:spcAft>
                <a:spcPts val="0"/>
              </a:spcAft>
              <a:buClr>
                <a:schemeClr val="dk1"/>
              </a:buClr>
              <a:buSzPts val="2000"/>
              <a:buNone/>
              <a:defRPr sz="2000"/>
            </a:lvl4pPr>
            <a:lvl5pPr lvl="4" algn="ctr" rtl="0">
              <a:lnSpc>
                <a:spcPct val="100000"/>
              </a:lnSpc>
              <a:spcBef>
                <a:spcPts val="400"/>
              </a:spcBef>
              <a:spcAft>
                <a:spcPts val="0"/>
              </a:spcAft>
              <a:buClr>
                <a:schemeClr val="dk1"/>
              </a:buClr>
              <a:buSzPts val="2000"/>
              <a:buNone/>
              <a:defRPr sz="2000"/>
            </a:lvl5pPr>
            <a:lvl6pPr lvl="5" algn="ctr" rtl="0">
              <a:lnSpc>
                <a:spcPct val="90000"/>
              </a:lnSpc>
              <a:spcBef>
                <a:spcPts val="400"/>
              </a:spcBef>
              <a:spcAft>
                <a:spcPts val="0"/>
              </a:spcAft>
              <a:buSzPts val="2000"/>
              <a:buNone/>
              <a:defRPr sz="2000"/>
            </a:lvl6pPr>
            <a:lvl7pPr lvl="6" algn="ctr" rtl="0">
              <a:lnSpc>
                <a:spcPct val="90000"/>
              </a:lnSpc>
              <a:spcBef>
                <a:spcPts val="400"/>
              </a:spcBef>
              <a:spcAft>
                <a:spcPts val="0"/>
              </a:spcAft>
              <a:buSzPts val="2000"/>
              <a:buNone/>
              <a:defRPr sz="2000"/>
            </a:lvl7pPr>
            <a:lvl8pPr lvl="7" algn="ctr" rtl="0">
              <a:lnSpc>
                <a:spcPct val="90000"/>
              </a:lnSpc>
              <a:spcBef>
                <a:spcPts val="400"/>
              </a:spcBef>
              <a:spcAft>
                <a:spcPts val="0"/>
              </a:spcAft>
              <a:buSzPts val="2000"/>
              <a:buNone/>
              <a:defRPr sz="2000"/>
            </a:lvl8pPr>
            <a:lvl9pPr lvl="8" algn="ctr" rtl="0">
              <a:lnSpc>
                <a:spcPct val="90000"/>
              </a:lnSpc>
              <a:spcBef>
                <a:spcPts val="400"/>
              </a:spcBef>
              <a:spcAft>
                <a:spcPts val="400"/>
              </a:spcAft>
              <a:buSzPts val="2000"/>
              <a:buNone/>
              <a:defRPr sz="2000"/>
            </a:lvl9pPr>
          </a:lstStyle>
          <a:p>
            <a:endParaRPr/>
          </a:p>
        </p:txBody>
      </p:sp>
      <p:sp>
        <p:nvSpPr>
          <p:cNvPr id="58" name="Google Shape;58;g2c00f5b6e4e_0_203"/>
          <p:cNvSpPr>
            <a:spLocks noGrp="1"/>
          </p:cNvSpPr>
          <p:nvPr>
            <p:ph type="pic" idx="2"/>
          </p:nvPr>
        </p:nvSpPr>
        <p:spPr>
          <a:xfrm>
            <a:off x="0" y="-2235"/>
            <a:ext cx="5840700" cy="6862200"/>
          </a:xfrm>
          <a:prstGeom prst="rect">
            <a:avLst/>
          </a:prstGeom>
          <a:solidFill>
            <a:schemeClr val="lt2"/>
          </a:solidFill>
          <a:ln>
            <a:noFill/>
          </a:ln>
        </p:spPr>
      </p:sp>
      <p:sp>
        <p:nvSpPr>
          <p:cNvPr id="59" name="Google Shape;59;g2c00f5b6e4e_0_203"/>
          <p:cNvSpPr txBox="1">
            <a:spLocks noGrp="1"/>
          </p:cNvSpPr>
          <p:nvPr>
            <p:ph type="body" idx="3"/>
          </p:nvPr>
        </p:nvSpPr>
        <p:spPr>
          <a:xfrm>
            <a:off x="7119274" y="3373515"/>
            <a:ext cx="4323300" cy="10089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1200"/>
              </a:spcBef>
              <a:spcAft>
                <a:spcPts val="0"/>
              </a:spcAft>
              <a:buSzPts val="6000"/>
              <a:buNone/>
              <a:defRPr sz="6000" b="1">
                <a:solidFill>
                  <a:schemeClr val="dk2"/>
                </a:solidFill>
              </a:defRPr>
            </a:lvl1pPr>
            <a:lvl2pPr marL="914400" lvl="1" indent="-228600" algn="l" rtl="0">
              <a:lnSpc>
                <a:spcPct val="100000"/>
              </a:lnSpc>
              <a:spcBef>
                <a:spcPts val="200"/>
              </a:spcBef>
              <a:spcAft>
                <a:spcPts val="0"/>
              </a:spcAft>
              <a:buClr>
                <a:schemeClr val="dk1"/>
              </a:buClr>
              <a:buSzPts val="1800"/>
              <a:buNone/>
              <a:defRPr/>
            </a:lvl2pPr>
            <a:lvl3pPr marL="1371600" lvl="2" indent="-228600" algn="l" rtl="0">
              <a:lnSpc>
                <a:spcPct val="100000"/>
              </a:lnSpc>
              <a:spcBef>
                <a:spcPts val="400"/>
              </a:spcBef>
              <a:spcAft>
                <a:spcPts val="0"/>
              </a:spcAft>
              <a:buClr>
                <a:schemeClr val="dk1"/>
              </a:buClr>
              <a:buSzPts val="1400"/>
              <a:buNone/>
              <a:defRPr/>
            </a:lvl3pPr>
            <a:lvl4pPr marL="1828800" lvl="3" indent="-228600" algn="l" rtl="0">
              <a:lnSpc>
                <a:spcPct val="100000"/>
              </a:lnSpc>
              <a:spcBef>
                <a:spcPts val="400"/>
              </a:spcBef>
              <a:spcAft>
                <a:spcPts val="0"/>
              </a:spcAft>
              <a:buClr>
                <a:schemeClr val="dk1"/>
              </a:buClr>
              <a:buSzPts val="1400"/>
              <a:buNone/>
              <a:defRPr/>
            </a:lvl4pPr>
            <a:lvl5pPr marL="2286000" lvl="4" indent="-228600" algn="l" rtl="0">
              <a:lnSpc>
                <a:spcPct val="100000"/>
              </a:lnSpc>
              <a:spcBef>
                <a:spcPts val="400"/>
              </a:spcBef>
              <a:spcAft>
                <a:spcPts val="0"/>
              </a:spcAft>
              <a:buClr>
                <a:schemeClr val="dk1"/>
              </a:buClr>
              <a:buSzPts val="1400"/>
              <a:buNone/>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cxnSp>
        <p:nvCxnSpPr>
          <p:cNvPr id="60" name="Google Shape;60;g2c00f5b6e4e_0_203"/>
          <p:cNvCxnSpPr/>
          <p:nvPr/>
        </p:nvCxnSpPr>
        <p:spPr>
          <a:xfrm flipH="1">
            <a:off x="4559500" y="-10665"/>
            <a:ext cx="1930200" cy="6877200"/>
          </a:xfrm>
          <a:prstGeom prst="straightConnector1">
            <a:avLst/>
          </a:prstGeom>
          <a:noFill/>
          <a:ln w="25400" cap="flat" cmpd="sng">
            <a:solidFill>
              <a:schemeClr val="dk2"/>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2">
  <p:cSld name="Title and Content 2">
    <p:spTree>
      <p:nvGrpSpPr>
        <p:cNvPr id="1" name="Shape 61"/>
        <p:cNvGrpSpPr/>
        <p:nvPr/>
      </p:nvGrpSpPr>
      <p:grpSpPr>
        <a:xfrm>
          <a:off x="0" y="0"/>
          <a:ext cx="0" cy="0"/>
          <a:chOff x="0" y="0"/>
          <a:chExt cx="0" cy="0"/>
        </a:xfrm>
      </p:grpSpPr>
      <p:sp>
        <p:nvSpPr>
          <p:cNvPr id="62" name="Google Shape;62;g2c00f5b6e4e_0_210"/>
          <p:cNvSpPr/>
          <p:nvPr/>
        </p:nvSpPr>
        <p:spPr>
          <a:xfrm>
            <a:off x="6093537" y="-1946"/>
            <a:ext cx="3601340" cy="6881814"/>
          </a:xfrm>
          <a:custGeom>
            <a:avLst/>
            <a:gdLst/>
            <a:ahLst/>
            <a:cxnLst/>
            <a:rect l="l" t="t" r="r" b="b"/>
            <a:pathLst>
              <a:path w="3601340" h="6881814" extrusionOk="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3" name="Google Shape;63;g2c00f5b6e4e_0_210"/>
          <p:cNvSpPr txBox="1">
            <a:spLocks noGrp="1"/>
          </p:cNvSpPr>
          <p:nvPr>
            <p:ph type="ctrTitle"/>
          </p:nvPr>
        </p:nvSpPr>
        <p:spPr>
          <a:xfrm>
            <a:off x="796322" y="320040"/>
            <a:ext cx="6732300" cy="1524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600"/>
              <a:buFont typeface="Book Antiqua"/>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g2c00f5b6e4e_0_210"/>
          <p:cNvSpPr txBox="1">
            <a:spLocks noGrp="1"/>
          </p:cNvSpPr>
          <p:nvPr>
            <p:ph type="body" idx="1"/>
          </p:nvPr>
        </p:nvSpPr>
        <p:spPr>
          <a:xfrm>
            <a:off x="796322" y="2252394"/>
            <a:ext cx="5797500" cy="2532900"/>
          </a:xfrm>
          <a:prstGeom prst="rect">
            <a:avLst/>
          </a:prstGeom>
          <a:noFill/>
          <a:ln>
            <a:noFill/>
          </a:ln>
        </p:spPr>
        <p:txBody>
          <a:bodyPr spcFirstLastPara="1" wrap="square" lIns="91425" tIns="45700" rIns="0" bIns="0" anchor="t" anchorCtr="0">
            <a:normAutofit/>
          </a:bodyPr>
          <a:lstStyle>
            <a:lvl1pPr marL="457200" lvl="0" indent="-228600" algn="l" rtl="0">
              <a:lnSpc>
                <a:spcPct val="100000"/>
              </a:lnSpc>
              <a:spcBef>
                <a:spcPts val="600"/>
              </a:spcBef>
              <a:spcAft>
                <a:spcPts val="0"/>
              </a:spcAft>
              <a:buSzPts val="1400"/>
              <a:buNone/>
              <a:defRPr sz="1400"/>
            </a:lvl1pPr>
            <a:lvl2pPr marL="914400" lvl="1" indent="-228600" algn="l" rtl="0">
              <a:lnSpc>
                <a:spcPct val="100000"/>
              </a:lnSpc>
              <a:spcBef>
                <a:spcPts val="1800"/>
              </a:spcBef>
              <a:spcAft>
                <a:spcPts val="0"/>
              </a:spcAft>
              <a:buClr>
                <a:schemeClr val="dk1"/>
              </a:buClr>
              <a:buSzPts val="1800"/>
              <a:buNone/>
              <a:defRPr/>
            </a:lvl2pPr>
            <a:lvl3pPr marL="1371600" lvl="2" indent="-228600" algn="l" rtl="0">
              <a:lnSpc>
                <a:spcPct val="100000"/>
              </a:lnSpc>
              <a:spcBef>
                <a:spcPts val="400"/>
              </a:spcBef>
              <a:spcAft>
                <a:spcPts val="0"/>
              </a:spcAft>
              <a:buClr>
                <a:schemeClr val="dk1"/>
              </a:buClr>
              <a:buSzPts val="1400"/>
              <a:buNone/>
              <a:defRPr/>
            </a:lvl3pPr>
            <a:lvl4pPr marL="1828800" lvl="3" indent="-228600" algn="l" rtl="0">
              <a:lnSpc>
                <a:spcPct val="100000"/>
              </a:lnSpc>
              <a:spcBef>
                <a:spcPts val="400"/>
              </a:spcBef>
              <a:spcAft>
                <a:spcPts val="0"/>
              </a:spcAft>
              <a:buClr>
                <a:schemeClr val="dk1"/>
              </a:buClr>
              <a:buSzPts val="1400"/>
              <a:buNone/>
              <a:defRPr/>
            </a:lvl4pPr>
            <a:lvl5pPr marL="2286000" lvl="4" indent="-228600" algn="l" rtl="0">
              <a:lnSpc>
                <a:spcPct val="100000"/>
              </a:lnSpc>
              <a:spcBef>
                <a:spcPts val="400"/>
              </a:spcBef>
              <a:spcAft>
                <a:spcPts val="0"/>
              </a:spcAft>
              <a:buClr>
                <a:schemeClr val="dk1"/>
              </a:buClr>
              <a:buSzPts val="1400"/>
              <a:buNone/>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cxnSp>
        <p:nvCxnSpPr>
          <p:cNvPr id="65" name="Google Shape;65;g2c00f5b6e4e_0_210"/>
          <p:cNvCxnSpPr/>
          <p:nvPr/>
        </p:nvCxnSpPr>
        <p:spPr>
          <a:xfrm rot="10800000" flipH="1">
            <a:off x="6889763" y="-53"/>
            <a:ext cx="1822200" cy="6871500"/>
          </a:xfrm>
          <a:prstGeom prst="straightConnector1">
            <a:avLst/>
          </a:prstGeom>
          <a:noFill/>
          <a:ln w="22225" cap="flat" cmpd="sng">
            <a:solidFill>
              <a:schemeClr val="dk2"/>
            </a:solidFill>
            <a:prstDash val="solid"/>
            <a:round/>
            <a:headEnd type="none" w="sm" len="sm"/>
            <a:tailEnd type="none" w="sm" len="sm"/>
          </a:ln>
        </p:spPr>
      </p:cxnSp>
      <p:sp>
        <p:nvSpPr>
          <p:cNvPr id="66" name="Google Shape;66;g2c00f5b6e4e_0_210"/>
          <p:cNvSpPr txBox="1">
            <a:spLocks noGrp="1"/>
          </p:cNvSpPr>
          <p:nvPr>
            <p:ph type="ftr" idx="11"/>
          </p:nvPr>
        </p:nvSpPr>
        <p:spPr>
          <a:xfrm>
            <a:off x="824241" y="6290774"/>
            <a:ext cx="6637200" cy="365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1100" b="0" i="0" cap="none">
                <a:solidFill>
                  <a:schemeClr val="dk1"/>
                </a:solidFill>
                <a:latin typeface="Century Gothic"/>
                <a:ea typeface="Century Gothic"/>
                <a:cs typeface="Century Gothic"/>
                <a:sym typeface="Century Gothic"/>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Google Shape;67;g2c00f5b6e4e_0_210"/>
          <p:cNvSpPr>
            <a:spLocks noGrp="1"/>
          </p:cNvSpPr>
          <p:nvPr>
            <p:ph type="pic" idx="2"/>
          </p:nvPr>
        </p:nvSpPr>
        <p:spPr>
          <a:xfrm flipH="1">
            <a:off x="7163816" y="0"/>
            <a:ext cx="5024700" cy="6858000"/>
          </a:xfrm>
          <a:prstGeom prst="rect">
            <a:avLst/>
          </a:prstGeom>
          <a:solidFill>
            <a:schemeClr val="lt2"/>
          </a:solidFill>
          <a:ln>
            <a:noFill/>
          </a:ln>
        </p:spPr>
      </p:sp>
      <p:sp>
        <p:nvSpPr>
          <p:cNvPr id="68" name="Google Shape;68;g2c00f5b6e4e_0_210"/>
          <p:cNvSpPr txBox="1">
            <a:spLocks noGrp="1"/>
          </p:cNvSpPr>
          <p:nvPr>
            <p:ph type="sldNum" idx="12"/>
          </p:nvPr>
        </p:nvSpPr>
        <p:spPr>
          <a:xfrm>
            <a:off x="10768546" y="6290774"/>
            <a:ext cx="6180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g2c00f5b6e4e_0_210"/>
          <p:cNvPicPr preferRelativeResize="0"/>
          <p:nvPr/>
        </p:nvPicPr>
        <p:blipFill rotWithShape="1">
          <a:blip r:embed="rId2">
            <a:alphaModFix/>
          </a:blip>
          <a:srcRect/>
          <a:stretch/>
        </p:blipFill>
        <p:spPr>
          <a:xfrm>
            <a:off x="1804430" y="5008931"/>
            <a:ext cx="3842919" cy="4350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solidFill>
          <a:schemeClr val="dk1"/>
        </a:solidFill>
        <a:effectLst/>
      </p:bgPr>
    </p:bg>
    <p:spTree>
      <p:nvGrpSpPr>
        <p:cNvPr id="1" name="Shape 70"/>
        <p:cNvGrpSpPr/>
        <p:nvPr/>
      </p:nvGrpSpPr>
      <p:grpSpPr>
        <a:xfrm>
          <a:off x="0" y="0"/>
          <a:ext cx="0" cy="0"/>
          <a:chOff x="0" y="0"/>
          <a:chExt cx="0" cy="0"/>
        </a:xfrm>
      </p:grpSpPr>
      <p:grpSp>
        <p:nvGrpSpPr>
          <p:cNvPr id="71" name="Google Shape;71;g2c00f5b6e4e_0_219"/>
          <p:cNvGrpSpPr/>
          <p:nvPr/>
        </p:nvGrpSpPr>
        <p:grpSpPr>
          <a:xfrm>
            <a:off x="5382569" y="2242"/>
            <a:ext cx="6806910" cy="6862482"/>
            <a:chOff x="5382569" y="2242"/>
            <a:chExt cx="6806910" cy="6862482"/>
          </a:xfrm>
        </p:grpSpPr>
        <p:pic>
          <p:nvPicPr>
            <p:cNvPr id="72" name="Google Shape;72;g2c00f5b6e4e_0_219"/>
            <p:cNvPicPr preferRelativeResize="0"/>
            <p:nvPr/>
          </p:nvPicPr>
          <p:blipFill rotWithShape="1">
            <a:blip r:embed="rId2">
              <a:alphaModFix/>
            </a:blip>
            <a:srcRect/>
            <a:stretch/>
          </p:blipFill>
          <p:spPr>
            <a:xfrm>
              <a:off x="6140328" y="2242"/>
              <a:ext cx="6049151" cy="6862482"/>
            </a:xfrm>
            <a:prstGeom prst="rect">
              <a:avLst/>
            </a:prstGeom>
            <a:noFill/>
            <a:ln>
              <a:noFill/>
            </a:ln>
          </p:spPr>
        </p:pic>
        <p:pic>
          <p:nvPicPr>
            <p:cNvPr id="73" name="Google Shape;73;g2c00f5b6e4e_0_219"/>
            <p:cNvPicPr preferRelativeResize="0"/>
            <p:nvPr/>
          </p:nvPicPr>
          <p:blipFill rotWithShape="1">
            <a:blip r:embed="rId3">
              <a:alphaModFix/>
            </a:blip>
            <a:srcRect/>
            <a:stretch/>
          </p:blipFill>
          <p:spPr>
            <a:xfrm rot="10800000">
              <a:off x="5382569" y="5060315"/>
              <a:ext cx="927943" cy="1801301"/>
            </a:xfrm>
            <a:prstGeom prst="rect">
              <a:avLst/>
            </a:prstGeom>
            <a:noFill/>
            <a:ln>
              <a:noFill/>
            </a:ln>
          </p:spPr>
        </p:pic>
      </p:grpSp>
      <p:sp>
        <p:nvSpPr>
          <p:cNvPr id="74" name="Google Shape;74;g2c00f5b6e4e_0_219"/>
          <p:cNvSpPr txBox="1">
            <a:spLocks noGrp="1"/>
          </p:cNvSpPr>
          <p:nvPr>
            <p:ph type="ctrTitle"/>
          </p:nvPr>
        </p:nvSpPr>
        <p:spPr>
          <a:xfrm>
            <a:off x="6970326" y="1679216"/>
            <a:ext cx="4786800" cy="1518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6000"/>
              <a:buFont typeface="Book Antiqua"/>
              <a:buNone/>
              <a:defRPr sz="60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 name="Google Shape;75;g2c00f5b6e4e_0_219"/>
          <p:cNvSpPr>
            <a:spLocks noGrp="1"/>
          </p:cNvSpPr>
          <p:nvPr>
            <p:ph type="pic" idx="2"/>
          </p:nvPr>
        </p:nvSpPr>
        <p:spPr>
          <a:xfrm>
            <a:off x="-29499" y="-2236"/>
            <a:ext cx="6814200" cy="6871200"/>
          </a:xfrm>
          <a:prstGeom prst="rect">
            <a:avLst/>
          </a:prstGeom>
          <a:solidFill>
            <a:schemeClr val="lt2"/>
          </a:solidFill>
          <a:ln>
            <a:noFill/>
          </a:ln>
        </p:spPr>
      </p:sp>
      <p:sp>
        <p:nvSpPr>
          <p:cNvPr id="76" name="Google Shape;76;g2c00f5b6e4e_0_219"/>
          <p:cNvSpPr txBox="1">
            <a:spLocks noGrp="1"/>
          </p:cNvSpPr>
          <p:nvPr>
            <p:ph type="body" idx="1"/>
          </p:nvPr>
        </p:nvSpPr>
        <p:spPr>
          <a:xfrm>
            <a:off x="6970326" y="3748958"/>
            <a:ext cx="4786800" cy="2258100"/>
          </a:xfrm>
          <a:prstGeom prst="rect">
            <a:avLst/>
          </a:prstGeom>
          <a:noFill/>
          <a:ln>
            <a:noFill/>
          </a:ln>
        </p:spPr>
        <p:txBody>
          <a:bodyPr spcFirstLastPara="1" wrap="square" lIns="91425" tIns="0" rIns="0" bIns="45700" anchor="t" anchorCtr="0">
            <a:normAutofit/>
          </a:bodyPr>
          <a:lstStyle>
            <a:lvl1pPr marL="457200" lvl="0" indent="-228600" algn="l" rtl="0">
              <a:lnSpc>
                <a:spcPct val="100000"/>
              </a:lnSpc>
              <a:spcBef>
                <a:spcPts val="0"/>
              </a:spcBef>
              <a:spcAft>
                <a:spcPts val="0"/>
              </a:spcAft>
              <a:buSzPts val="1600"/>
              <a:buFont typeface="Courier New"/>
              <a:buNone/>
              <a:defRPr sz="1600">
                <a:solidFill>
                  <a:schemeClr val="lt1"/>
                </a:solidFill>
              </a:defRPr>
            </a:lvl1pPr>
            <a:lvl2pPr marL="914400" lvl="1" indent="-304800" algn="l" rtl="0">
              <a:lnSpc>
                <a:spcPct val="100000"/>
              </a:lnSpc>
              <a:spcBef>
                <a:spcPts val="200"/>
              </a:spcBef>
              <a:spcAft>
                <a:spcPts val="0"/>
              </a:spcAft>
              <a:buClr>
                <a:schemeClr val="lt1"/>
              </a:buClr>
              <a:buSzPts val="1200"/>
              <a:buFont typeface="Courier New"/>
              <a:buChar char="o"/>
              <a:defRPr sz="1200">
                <a:solidFill>
                  <a:schemeClr val="lt1"/>
                </a:solidFill>
              </a:defRPr>
            </a:lvl2pPr>
            <a:lvl3pPr marL="1371600" lvl="2" indent="-295275" algn="l" rtl="0">
              <a:lnSpc>
                <a:spcPct val="100000"/>
              </a:lnSpc>
              <a:spcBef>
                <a:spcPts val="400"/>
              </a:spcBef>
              <a:spcAft>
                <a:spcPts val="0"/>
              </a:spcAft>
              <a:buClr>
                <a:schemeClr val="lt1"/>
              </a:buClr>
              <a:buSzPts val="1050"/>
              <a:buFont typeface="Courier New"/>
              <a:buChar char="o"/>
              <a:defRPr sz="1050">
                <a:solidFill>
                  <a:schemeClr val="lt1"/>
                </a:solidFill>
              </a:defRPr>
            </a:lvl3pPr>
            <a:lvl4pPr marL="1828800" lvl="3" indent="-295275" algn="l" rtl="0">
              <a:lnSpc>
                <a:spcPct val="100000"/>
              </a:lnSpc>
              <a:spcBef>
                <a:spcPts val="400"/>
              </a:spcBef>
              <a:spcAft>
                <a:spcPts val="0"/>
              </a:spcAft>
              <a:buClr>
                <a:schemeClr val="lt1"/>
              </a:buClr>
              <a:buSzPts val="1050"/>
              <a:buFont typeface="Courier New"/>
              <a:buChar char="o"/>
              <a:defRPr sz="1050">
                <a:solidFill>
                  <a:schemeClr val="lt1"/>
                </a:solidFill>
              </a:defRPr>
            </a:lvl4pPr>
            <a:lvl5pPr marL="2286000" lvl="4" indent="-295275" algn="l" rtl="0">
              <a:lnSpc>
                <a:spcPct val="100000"/>
              </a:lnSpc>
              <a:spcBef>
                <a:spcPts val="400"/>
              </a:spcBef>
              <a:spcAft>
                <a:spcPts val="0"/>
              </a:spcAft>
              <a:buClr>
                <a:schemeClr val="lt1"/>
              </a:buClr>
              <a:buSzPts val="1050"/>
              <a:buFont typeface="Courier New"/>
              <a:buChar char="o"/>
              <a:defRPr sz="1050">
                <a:solidFill>
                  <a:schemeClr val="lt1"/>
                </a:solidFill>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2c00f5b6e4e_0_166"/>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2c00f5b6e4e_0_16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2c00f5b6e4e_0_16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2c00f5b6e4e_0_169"/>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2c00f5b6e4e_0_16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2c00f5b6e4e_0_17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2c00f5b6e4e_0_173"/>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2c00f5b6e4e_0_173"/>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2c00f5b6e4e_0_17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2c00f5b6e4e_0_17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2c00f5b6e4e_0_17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2c00f5b6e4e_0_181"/>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2c00f5b6e4e_0_181"/>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2c00f5b6e4e_0_1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2c00f5b6e4e_0_185"/>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2c00f5b6e4e_0_18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2c00f5b6e4e_0_188"/>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2c00f5b6e4e_0_188"/>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2c00f5b6e4e_0_188"/>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2c00f5b6e4e_0_188"/>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2c00f5b6e4e_0_1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2c00f5b6e4e_0_194"/>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2c00f5b6e4e_0_19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c00f5b6e4e_0_15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2c00f5b6e4e_0_15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2c00f5b6e4e_0_1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ctrTitle"/>
          </p:nvPr>
        </p:nvSpPr>
        <p:spPr>
          <a:xfrm>
            <a:off x="6408775" y="723450"/>
            <a:ext cx="5409300" cy="2579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l" sz="4500" dirty="0"/>
              <a:t>Θέμα-1: Εισαγωγή στην ανίχνευση ανωμαλιών </a:t>
            </a:r>
            <a:endParaRPr sz="4500" dirty="0"/>
          </a:p>
        </p:txBody>
      </p:sp>
      <p:sp>
        <p:nvSpPr>
          <p:cNvPr id="83" name="Google Shape;83;p1"/>
          <p:cNvSpPr txBox="1">
            <a:spLocks noGrp="1"/>
          </p:cNvSpPr>
          <p:nvPr>
            <p:ph type="subTitle" idx="1"/>
          </p:nvPr>
        </p:nvSpPr>
        <p:spPr>
          <a:xfrm>
            <a:off x="7128152" y="5248834"/>
            <a:ext cx="4323426" cy="10089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el"/>
              <a:t>ΠΑΡΟΥΣΊΑΣΗ ΑΠΌ: </a:t>
            </a:r>
            <a:endParaRPr/>
          </a:p>
          <a:p>
            <a:pPr marL="0" lvl="0" indent="0" algn="l" rtl="0">
              <a:lnSpc>
                <a:spcPct val="100000"/>
              </a:lnSpc>
              <a:spcBef>
                <a:spcPts val="0"/>
              </a:spcBef>
              <a:spcAft>
                <a:spcPts val="0"/>
              </a:spcAft>
              <a:buSzPts val="1600"/>
              <a:buNone/>
            </a:pPr>
            <a:r>
              <a:rPr lang="el"/>
              <a:t>Danijela Boberic Kraticev (UNSPMF)</a:t>
            </a:r>
            <a:endParaRPr/>
          </a:p>
          <a:p>
            <a:pPr marL="0" lvl="0" indent="0" algn="l" rtl="0">
              <a:lnSpc>
                <a:spcPct val="100000"/>
              </a:lnSpc>
              <a:spcBef>
                <a:spcPts val="0"/>
              </a:spcBef>
              <a:spcAft>
                <a:spcPts val="0"/>
              </a:spcAft>
              <a:buSzPts val="1600"/>
              <a:buNone/>
            </a:pPr>
            <a:endParaRPr/>
          </a:p>
        </p:txBody>
      </p:sp>
      <p:sp>
        <p:nvSpPr>
          <p:cNvPr id="84" name="Google Shape;84;p1"/>
          <p:cNvSpPr txBox="1">
            <a:spLocks noGrp="1"/>
          </p:cNvSpPr>
          <p:nvPr>
            <p:ph type="body" idx="3"/>
          </p:nvPr>
        </p:nvSpPr>
        <p:spPr>
          <a:xfrm>
            <a:off x="7119275" y="3373525"/>
            <a:ext cx="4803600" cy="100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6000"/>
              <a:buFont typeface="Arial"/>
              <a:buNone/>
            </a:pPr>
            <a:r>
              <a:rPr lang="el" sz="4000">
                <a:solidFill>
                  <a:schemeClr val="accent4"/>
                </a:solidFill>
              </a:rPr>
              <a:t>CSP007_S_H</a:t>
            </a:r>
            <a:endParaRPr sz="4000">
              <a:solidFill>
                <a:schemeClr val="accent4"/>
              </a:solidFill>
            </a:endParaRPr>
          </a:p>
        </p:txBody>
      </p:sp>
      <p:sp>
        <p:nvSpPr>
          <p:cNvPr id="85" name="Google Shape;85;p1"/>
          <p:cNvSpPr/>
          <p:nvPr/>
        </p:nvSpPr>
        <p:spPr>
          <a:xfrm rot="10800000">
            <a:off x="3507757" y="-11160"/>
            <a:ext cx="2553080" cy="6858841"/>
          </a:xfrm>
          <a:custGeom>
            <a:avLst/>
            <a:gdLst/>
            <a:ahLst/>
            <a:cxnLst/>
            <a:rect l="l" t="t" r="r" b="b"/>
            <a:pathLst>
              <a:path w="2553080" h="6858841" extrusionOk="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86" name="Google Shape;86;p1" descr="Ασπρόμαυρο εξώφυλλο με μπλε τετράγωνα&#10;&#10;Περιγραφή που δημιουργείται αυτόματα"/>
          <p:cNvPicPr preferRelativeResize="0">
            <a:picLocks noGrp="1"/>
          </p:cNvPicPr>
          <p:nvPr>
            <p:ph type="pic" idx="2"/>
          </p:nvPr>
        </p:nvPicPr>
        <p:blipFill rotWithShape="1">
          <a:blip r:embed="rId3">
            <a:alphaModFix/>
          </a:blip>
          <a:srcRect t="784" b="782"/>
          <a:stretch/>
        </p:blipFill>
        <p:spPr>
          <a:xfrm>
            <a:off x="0" y="-2235"/>
            <a:ext cx="5840730" cy="6862275"/>
          </a:xfrm>
          <a:prstGeom prst="rect">
            <a:avLst/>
          </a:prstGeom>
          <a:solidFill>
            <a:schemeClr val="lt2"/>
          </a:solidFill>
          <a:ln>
            <a:noFill/>
          </a:ln>
        </p:spPr>
      </p:pic>
      <p:pic>
        <p:nvPicPr>
          <p:cNvPr id="87" name="Google Shape;87;p1"/>
          <p:cNvPicPr preferRelativeResize="0"/>
          <p:nvPr/>
        </p:nvPicPr>
        <p:blipFill rotWithShape="1">
          <a:blip r:embed="rId4">
            <a:alphaModFix/>
          </a:blip>
          <a:srcRect/>
          <a:stretch/>
        </p:blipFill>
        <p:spPr>
          <a:xfrm>
            <a:off x="9155812" y="6257750"/>
            <a:ext cx="3036198" cy="561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c97e732a5c_0_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l" sz="3630" dirty="0">
                <a:latin typeface="Book Antiqua"/>
                <a:ea typeface="Book Antiqua"/>
                <a:cs typeface="Book Antiqua"/>
                <a:sym typeface="Book Antiqua"/>
              </a:rPr>
              <a:t>Ανωμαλίες που σχετίζονται με την απόδοση</a:t>
            </a:r>
            <a:endParaRPr sz="3630" dirty="0">
              <a:latin typeface="Book Antiqua"/>
              <a:ea typeface="Book Antiqua"/>
              <a:cs typeface="Book Antiqua"/>
              <a:sym typeface="Book Antiqua"/>
            </a:endParaRPr>
          </a:p>
        </p:txBody>
      </p:sp>
      <p:sp>
        <p:nvSpPr>
          <p:cNvPr id="169" name="Google Shape;169;g2c97e732a5c_0_11"/>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fontScale="70000"/>
          </a:bodyPr>
          <a:lstStyle/>
          <a:p>
            <a:pPr marL="0" lvl="0" indent="0" algn="l" rtl="0">
              <a:spcBef>
                <a:spcPts val="0"/>
              </a:spcBef>
              <a:spcAft>
                <a:spcPts val="0"/>
              </a:spcAft>
              <a:buNone/>
            </a:pPr>
            <a:r>
              <a:rPr lang="el" dirty="0">
                <a:latin typeface="Book Antiqua"/>
                <a:ea typeface="Book Antiqua"/>
                <a:cs typeface="Book Antiqua"/>
                <a:sym typeface="Book Antiqua"/>
              </a:rPr>
              <a:t>Ανατρέξτε σε ανωμαλίες ή αποκλίσεις στη συμπεριφορά ή την απόδοση ενός δικτύου υπολογιστών που επηρεάζουν τη λειτουργική αποτελεσματικότητα και αξιοπιστία του. </a:t>
            </a:r>
            <a:endParaRPr dirty="0">
              <a:latin typeface="Book Antiqua"/>
              <a:ea typeface="Book Antiqua"/>
              <a:cs typeface="Book Antiqua"/>
              <a:sym typeface="Book Antiqua"/>
            </a:endParaRPr>
          </a:p>
          <a:p>
            <a:pPr marL="0" lvl="0" indent="0" algn="l" rtl="0">
              <a:spcBef>
                <a:spcPts val="1600"/>
              </a:spcBef>
              <a:spcAft>
                <a:spcPts val="0"/>
              </a:spcAft>
              <a:buClr>
                <a:schemeClr val="dk1"/>
              </a:buClr>
              <a:buSzPct val="45833"/>
              <a:buFont typeface="Arial"/>
              <a:buNone/>
            </a:pPr>
            <a:r>
              <a:rPr lang="el" dirty="0">
                <a:latin typeface="Book Antiqua"/>
                <a:ea typeface="Book Antiqua"/>
                <a:cs typeface="Book Antiqua"/>
                <a:sym typeface="Book Antiqua"/>
              </a:rPr>
              <a:t>Αυτές οι ανωμαλίες μπορούν να εκδηλωθούν με διάφορες μορφές και μπορεί να περιλαμβάνουν:</a:t>
            </a:r>
            <a:endParaRPr dirty="0">
              <a:latin typeface="Book Antiqua"/>
              <a:ea typeface="Book Antiqua"/>
              <a:cs typeface="Book Antiqua"/>
              <a:sym typeface="Book Antiqua"/>
            </a:endParaRPr>
          </a:p>
          <a:p>
            <a:pPr marL="457200" lvl="0" indent="-335280" algn="l" rtl="0">
              <a:spcBef>
                <a:spcPts val="1600"/>
              </a:spcBef>
              <a:spcAft>
                <a:spcPts val="0"/>
              </a:spcAft>
              <a:buSzPct val="100000"/>
              <a:buFont typeface="Book Antiqua"/>
              <a:buChar char="●"/>
            </a:pPr>
            <a:r>
              <a:rPr lang="el" b="1" dirty="0">
                <a:latin typeface="Book Antiqua"/>
                <a:ea typeface="Book Antiqua"/>
                <a:cs typeface="Book Antiqua"/>
                <a:sym typeface="Book Antiqua"/>
              </a:rPr>
              <a:t>Αιχμές καθυστέρησης</a:t>
            </a:r>
            <a:r>
              <a:rPr lang="el" dirty="0">
                <a:latin typeface="Book Antiqua"/>
                <a:ea typeface="Book Antiqua"/>
                <a:cs typeface="Book Antiqua"/>
                <a:sym typeface="Book Antiqua"/>
              </a:rPr>
              <a:t>: Ξαφνικές αυξήσεις στον λανθάνοντα χρόνο δικτύου, προκαλώντας καθυστερήσεις στη μετάδοση δεδομένων ή στους χρόνους απόκρισης.</a:t>
            </a:r>
            <a:endParaRPr dirty="0">
              <a:latin typeface="Book Antiqua"/>
              <a:ea typeface="Book Antiqua"/>
              <a:cs typeface="Book Antiqua"/>
              <a:sym typeface="Book Antiqua"/>
            </a:endParaRPr>
          </a:p>
          <a:p>
            <a:pPr marL="457200" lvl="0" indent="-335280" algn="l" rtl="0">
              <a:spcBef>
                <a:spcPts val="0"/>
              </a:spcBef>
              <a:spcAft>
                <a:spcPts val="0"/>
              </a:spcAft>
              <a:buSzPct val="100000"/>
              <a:buFont typeface="Book Antiqua"/>
              <a:buChar char="●"/>
            </a:pPr>
            <a:r>
              <a:rPr lang="el" b="1" dirty="0">
                <a:latin typeface="Book Antiqua"/>
                <a:ea typeface="Book Antiqua"/>
                <a:cs typeface="Book Antiqua"/>
                <a:sym typeface="Book Antiqua"/>
              </a:rPr>
              <a:t>Απώλεια πακέτων</a:t>
            </a:r>
            <a:r>
              <a:rPr lang="el" dirty="0">
                <a:latin typeface="Book Antiqua"/>
                <a:ea typeface="Book Antiqua"/>
                <a:cs typeface="Book Antiqua"/>
                <a:sym typeface="Book Antiqua"/>
              </a:rPr>
              <a:t>: Ασυνήθιστα υψηλά ποσοστά απώλειας πακέτων, με αποτέλεσμα ελλιπείς ή κατεστραμμένες μεταδόσεις δεδομένων.</a:t>
            </a:r>
            <a:endParaRPr dirty="0">
              <a:latin typeface="Book Antiqua"/>
              <a:ea typeface="Book Antiqua"/>
              <a:cs typeface="Book Antiqua"/>
              <a:sym typeface="Book Antiqua"/>
            </a:endParaRPr>
          </a:p>
          <a:p>
            <a:pPr marL="457200" lvl="0" indent="-335280" algn="l" rtl="0">
              <a:spcBef>
                <a:spcPts val="0"/>
              </a:spcBef>
              <a:spcAft>
                <a:spcPts val="0"/>
              </a:spcAft>
              <a:buSzPct val="100000"/>
              <a:buFont typeface="Book Antiqua"/>
              <a:buChar char="●"/>
            </a:pPr>
            <a:r>
              <a:rPr lang="el" b="1" dirty="0">
                <a:latin typeface="Book Antiqua"/>
                <a:ea typeface="Book Antiqua"/>
                <a:cs typeface="Book Antiqua"/>
                <a:sym typeface="Book Antiqua"/>
              </a:rPr>
              <a:t>Κορεσμός εύρους ζώνης</a:t>
            </a:r>
            <a:r>
              <a:rPr lang="el" dirty="0">
                <a:latin typeface="Book Antiqua"/>
                <a:ea typeface="Book Antiqua"/>
                <a:cs typeface="Book Antiqua"/>
                <a:sym typeface="Book Antiqua"/>
              </a:rPr>
              <a:t>: Εξάντληση του διαθέσιμου εύρους ζώνης δικτύου, που οδηγεί σε συμφόρηση και επιβράδυνση των ρυθμών μεταφοράς δεδομένων.</a:t>
            </a:r>
            <a:endParaRPr dirty="0">
              <a:latin typeface="Book Antiqua"/>
              <a:ea typeface="Book Antiqua"/>
              <a:cs typeface="Book Antiqua"/>
              <a:sym typeface="Book Antiqua"/>
            </a:endParaRPr>
          </a:p>
          <a:p>
            <a:pPr marL="457200" lvl="0" indent="-335280" algn="l" rtl="0">
              <a:spcBef>
                <a:spcPts val="0"/>
              </a:spcBef>
              <a:spcAft>
                <a:spcPts val="0"/>
              </a:spcAft>
              <a:buSzPct val="100000"/>
              <a:buFont typeface="Book Antiqua"/>
              <a:buChar char="●"/>
            </a:pPr>
            <a:r>
              <a:rPr lang="el" b="1" dirty="0">
                <a:latin typeface="Book Antiqua"/>
                <a:ea typeface="Book Antiqua"/>
                <a:cs typeface="Book Antiqua"/>
                <a:sym typeface="Book Antiqua"/>
              </a:rPr>
              <a:t>Κυκλοφοριακές ανισορροπίες</a:t>
            </a:r>
            <a:r>
              <a:rPr lang="el" dirty="0">
                <a:latin typeface="Book Antiqua"/>
                <a:ea typeface="Book Antiqua"/>
                <a:cs typeface="Book Antiqua"/>
                <a:sym typeface="Book Antiqua"/>
              </a:rPr>
              <a:t>: Σημαντικές διαφορές στην κατανομή της κυκλοφορίας δικτύου σε διαφορετικά τμήματα ή κόμβους δικτύου.</a:t>
            </a:r>
            <a:endParaRPr dirty="0">
              <a:latin typeface="Book Antiqua"/>
              <a:ea typeface="Book Antiqua"/>
              <a:cs typeface="Book Antiqua"/>
              <a:sym typeface="Book Antiqua"/>
            </a:endParaRPr>
          </a:p>
          <a:p>
            <a:pPr marL="457200" lvl="0" indent="-335280" algn="l" rtl="0">
              <a:spcBef>
                <a:spcPts val="0"/>
              </a:spcBef>
              <a:spcAft>
                <a:spcPts val="0"/>
              </a:spcAft>
              <a:buSzPct val="100000"/>
              <a:buFont typeface="Book Antiqua"/>
              <a:buChar char="●"/>
            </a:pPr>
            <a:r>
              <a:rPr lang="el" b="1" dirty="0">
                <a:latin typeface="Book Antiqua"/>
                <a:ea typeface="Book Antiqua"/>
                <a:cs typeface="Book Antiqua"/>
                <a:sym typeface="Book Antiqua"/>
              </a:rPr>
              <a:t>Ασυνήθιστη χρήση πρωτοκόλλου</a:t>
            </a:r>
            <a:r>
              <a:rPr lang="el" dirty="0">
                <a:latin typeface="Book Antiqua"/>
                <a:ea typeface="Book Antiqua"/>
                <a:cs typeface="Book Antiqua"/>
                <a:sym typeface="Book Antiqua"/>
              </a:rPr>
              <a:t>: Μη φυσιολογική χρήση ή μοτίβα πρωτοκόλλων δικτύου, που υποδεικνύουν πιθανή κακή χρήση ή μη εξουσιοδοτημένη δραστηριότητα.</a:t>
            </a:r>
            <a:endParaRPr dirty="0">
              <a:latin typeface="Book Antiqua"/>
              <a:ea typeface="Book Antiqua"/>
              <a:cs typeface="Book Antiqua"/>
              <a:sym typeface="Book Antiqua"/>
            </a:endParaRPr>
          </a:p>
          <a:p>
            <a:pPr marL="457200" lvl="0" indent="-335280" algn="l" rtl="0">
              <a:spcBef>
                <a:spcPts val="0"/>
              </a:spcBef>
              <a:spcAft>
                <a:spcPts val="0"/>
              </a:spcAft>
              <a:buSzPct val="100000"/>
              <a:buFont typeface="Book Antiqua"/>
              <a:buChar char="●"/>
            </a:pPr>
            <a:r>
              <a:rPr lang="el" b="1" dirty="0">
                <a:latin typeface="Book Antiqua"/>
                <a:ea typeface="Book Antiqua"/>
                <a:cs typeface="Book Antiqua"/>
                <a:sym typeface="Book Antiqua"/>
              </a:rPr>
              <a:t>Επιθέσεις άρνησης υπηρεσίας (DoS): </a:t>
            </a:r>
            <a:r>
              <a:rPr lang="el" dirty="0">
                <a:latin typeface="Book Antiqua"/>
                <a:ea typeface="Book Antiqua"/>
                <a:cs typeface="Book Antiqua"/>
                <a:sym typeface="Book Antiqua"/>
              </a:rPr>
              <a:t>Συντονισμένες προσπάθειες κατακλυσμού ενός δικτύου με υπερβολική κίνηση, διαταράσσοντας την κανονική λειτουργία του.</a:t>
            </a:r>
            <a:endParaRPr dirty="0">
              <a:latin typeface="Book Antiqua"/>
              <a:ea typeface="Book Antiqua"/>
              <a:cs typeface="Book Antiqua"/>
              <a:sym typeface="Book Antiqua"/>
            </a:endParaRPr>
          </a:p>
        </p:txBody>
      </p:sp>
      <p:sp>
        <p:nvSpPr>
          <p:cNvPr id="170" name="Google Shape;170;g2c97e732a5c_0_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c97e732a5c_0_2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7272"/>
              <a:buFont typeface="Arial"/>
              <a:buNone/>
            </a:pPr>
            <a:r>
              <a:rPr lang="el" sz="4033">
                <a:latin typeface="Book Antiqua"/>
                <a:ea typeface="Book Antiqua"/>
                <a:cs typeface="Book Antiqua"/>
                <a:sym typeface="Book Antiqua"/>
              </a:rPr>
              <a:t>Ανωμαλίες που σχετίζονται με την ασφάλεια</a:t>
            </a:r>
            <a:endParaRPr sz="4033">
              <a:latin typeface="Book Antiqua"/>
              <a:ea typeface="Book Antiqua"/>
              <a:cs typeface="Book Antiqua"/>
              <a:sym typeface="Book Antiqua"/>
            </a:endParaRPr>
          </a:p>
          <a:p>
            <a:pPr marL="0" lvl="0" indent="0" algn="l" rtl="0">
              <a:spcBef>
                <a:spcPts val="0"/>
              </a:spcBef>
              <a:spcAft>
                <a:spcPts val="0"/>
              </a:spcAft>
              <a:buClr>
                <a:schemeClr val="dk1"/>
              </a:buClr>
              <a:buSzPct val="29729"/>
              <a:buFont typeface="Arial"/>
              <a:buNone/>
            </a:pPr>
            <a:endParaRPr/>
          </a:p>
          <a:p>
            <a:pPr marL="0" lvl="0" indent="0" algn="l" rtl="0">
              <a:spcBef>
                <a:spcPts val="0"/>
              </a:spcBef>
              <a:spcAft>
                <a:spcPts val="0"/>
              </a:spcAft>
              <a:buNone/>
            </a:pPr>
            <a:endParaRPr/>
          </a:p>
        </p:txBody>
      </p:sp>
      <p:sp>
        <p:nvSpPr>
          <p:cNvPr id="177" name="Google Shape;177;g2c97e732a5c_0_21"/>
          <p:cNvSpPr txBox="1">
            <a:spLocks noGrp="1"/>
          </p:cNvSpPr>
          <p:nvPr>
            <p:ph type="body" idx="1"/>
          </p:nvPr>
        </p:nvSpPr>
        <p:spPr>
          <a:xfrm>
            <a:off x="144379" y="1572126"/>
            <a:ext cx="11502189" cy="4645495"/>
          </a:xfrm>
          <a:prstGeom prst="rect">
            <a:avLst/>
          </a:prstGeom>
        </p:spPr>
        <p:txBody>
          <a:bodyPr spcFirstLastPara="1" wrap="square" lIns="121900" tIns="121900" rIns="121900" bIns="121900" anchor="t" anchorCtr="0">
            <a:normAutofit fontScale="62500" lnSpcReduction="20000"/>
          </a:bodyPr>
          <a:lstStyle/>
          <a:p>
            <a:pPr marL="0" lvl="0" indent="0" algn="l" rtl="0">
              <a:spcBef>
                <a:spcPts val="0"/>
              </a:spcBef>
              <a:spcAft>
                <a:spcPts val="0"/>
              </a:spcAft>
              <a:buNone/>
            </a:pPr>
            <a:r>
              <a:rPr lang="el" dirty="0">
                <a:latin typeface="Book Antiqua"/>
                <a:ea typeface="Book Antiqua"/>
                <a:cs typeface="Book Antiqua"/>
                <a:sym typeface="Book Antiqua"/>
              </a:rPr>
              <a:t>Ανατρέξτε σε μη φυσιολογικά μοτίβα ή αποκλίσεις στη συμπεριφορά δικτύου ή συστήματος που μπορεί να υποδεικνύουν πιθανές απειλές ασφαλείας, παραβιάσεις ή ευπάθειες</a:t>
            </a:r>
            <a:endParaRPr dirty="0">
              <a:latin typeface="Book Antiqua"/>
              <a:ea typeface="Book Antiqua"/>
              <a:cs typeface="Book Antiqua"/>
              <a:sym typeface="Book Antiqua"/>
            </a:endParaRPr>
          </a:p>
          <a:p>
            <a:pPr marL="0" lvl="0" indent="0" algn="l" rtl="0">
              <a:spcBef>
                <a:spcPts val="1600"/>
              </a:spcBef>
              <a:spcAft>
                <a:spcPts val="0"/>
              </a:spcAft>
              <a:buClr>
                <a:schemeClr val="dk1"/>
              </a:buClr>
              <a:buSzPct val="45833"/>
              <a:buFont typeface="Arial"/>
              <a:buNone/>
            </a:pPr>
            <a:r>
              <a:rPr lang="el" dirty="0">
                <a:latin typeface="Book Antiqua"/>
                <a:ea typeface="Book Antiqua"/>
                <a:cs typeface="Book Antiqua"/>
                <a:sym typeface="Book Antiqua"/>
              </a:rPr>
              <a:t>Μερικά παραδείγματα ανωμαλιών που σχετίζονται με την ασφάλεια περιλαμβάνουν:</a:t>
            </a:r>
            <a:endParaRPr dirty="0">
              <a:latin typeface="Book Antiqua"/>
              <a:ea typeface="Book Antiqua"/>
              <a:cs typeface="Book Antiqua"/>
              <a:sym typeface="Book Antiqua"/>
            </a:endParaRPr>
          </a:p>
          <a:p>
            <a:pPr marL="457200" lvl="0" indent="-346710" algn="l" rtl="0">
              <a:spcBef>
                <a:spcPts val="0"/>
              </a:spcBef>
              <a:spcAft>
                <a:spcPts val="0"/>
              </a:spcAft>
              <a:buSzPct val="100000"/>
              <a:buFont typeface="Book Antiqua"/>
              <a:buChar char="●"/>
            </a:pPr>
            <a:r>
              <a:rPr lang="el" b="1" dirty="0">
                <a:latin typeface="Book Antiqua"/>
                <a:ea typeface="Book Antiqua"/>
                <a:cs typeface="Book Antiqua"/>
                <a:sym typeface="Book Antiqua"/>
              </a:rPr>
              <a:t>Ασυνήθιστα μοτίβα πρόσβασης</a:t>
            </a:r>
            <a:r>
              <a:rPr lang="el" dirty="0">
                <a:latin typeface="Book Antiqua"/>
                <a:ea typeface="Book Antiqua"/>
                <a:cs typeface="Book Antiqua"/>
                <a:sym typeface="Book Antiqua"/>
              </a:rPr>
              <a:t>: Ανωμαλίες στα μοτίβα πρόσβασης χρηστών, όπως μη εξουσιοδοτημένες προσπάθειες πρόσβασης σε ευαίσθητα δεδομένα ή πόρους, ασυνήθιστοι χρόνοι σύνδεσης ή ύποπτες τοποθεσίες σύνδεσης.</a:t>
            </a:r>
            <a:endParaRPr dirty="0">
              <a:latin typeface="Book Antiqua"/>
              <a:ea typeface="Book Antiqua"/>
              <a:cs typeface="Book Antiqua"/>
              <a:sym typeface="Book Antiqua"/>
            </a:endParaRPr>
          </a:p>
          <a:p>
            <a:pPr marL="457200" lvl="0" indent="-346710" algn="l" rtl="0">
              <a:spcBef>
                <a:spcPts val="0"/>
              </a:spcBef>
              <a:spcAft>
                <a:spcPts val="0"/>
              </a:spcAft>
              <a:buSzPct val="100000"/>
              <a:buFont typeface="Book Antiqua"/>
              <a:buChar char="●"/>
            </a:pPr>
            <a:r>
              <a:rPr lang="el" b="1" dirty="0">
                <a:latin typeface="Book Antiqua"/>
                <a:ea typeface="Book Antiqua"/>
                <a:cs typeface="Book Antiqua"/>
                <a:sym typeface="Book Antiqua"/>
              </a:rPr>
              <a:t>Δραστηριότητα κακόβουλου λογισμικού</a:t>
            </a:r>
            <a:r>
              <a:rPr lang="el" dirty="0">
                <a:latin typeface="Book Antiqua"/>
                <a:ea typeface="Book Antiqua"/>
                <a:cs typeface="Book Antiqua"/>
                <a:sym typeface="Book Antiqua"/>
              </a:rPr>
              <a:t>: Μη φυσιολογική συμπεριφορά που σχετίζεται με μολύνσεις από κακόβουλο λογισμικό, όπως ασυνήθιστες τροποποιήσεις αρχείων, μη αναμενόμενες επικοινωνίες δικτύου ή μη εξουσιοδοτημένες αλλαγές συστήματος.</a:t>
            </a:r>
            <a:endParaRPr dirty="0">
              <a:latin typeface="Book Antiqua"/>
              <a:ea typeface="Book Antiqua"/>
              <a:cs typeface="Book Antiqua"/>
              <a:sym typeface="Book Antiqua"/>
            </a:endParaRPr>
          </a:p>
          <a:p>
            <a:pPr marL="457200" lvl="0" indent="-346710" algn="l" rtl="0">
              <a:spcBef>
                <a:spcPts val="0"/>
              </a:spcBef>
              <a:spcAft>
                <a:spcPts val="0"/>
              </a:spcAft>
              <a:buSzPct val="100000"/>
              <a:buFont typeface="Book Antiqua"/>
              <a:buChar char="●"/>
            </a:pPr>
            <a:r>
              <a:rPr lang="el" b="1" dirty="0">
                <a:latin typeface="Book Antiqua"/>
                <a:ea typeface="Book Antiqua"/>
                <a:cs typeface="Book Antiqua"/>
                <a:sym typeface="Book Antiqua"/>
              </a:rPr>
              <a:t>Εξαγωγή δεδομένων</a:t>
            </a:r>
            <a:r>
              <a:rPr lang="el" dirty="0">
                <a:latin typeface="Book Antiqua"/>
                <a:ea typeface="Book Antiqua"/>
                <a:cs typeface="Book Antiqua"/>
                <a:sym typeface="Book Antiqua"/>
              </a:rPr>
              <a:t>: Ανωμαλίες που υποδεικνύουν τη μη εξουσιοδοτημένη μεταφορά ή εξαγωγή ευαίσθητων δεδομένων από το δίκτυο, συμπεριλαμβανομένων ασυνήθιστα μεγάλων μεταφορών δεδομένων ή απροσδόκητων προορισμών για εξερχόμενη κίνηση.</a:t>
            </a:r>
            <a:endParaRPr dirty="0">
              <a:latin typeface="Book Antiqua"/>
              <a:ea typeface="Book Antiqua"/>
              <a:cs typeface="Book Antiqua"/>
              <a:sym typeface="Book Antiqua"/>
            </a:endParaRPr>
          </a:p>
          <a:p>
            <a:pPr marL="457200" lvl="0" indent="-346710" algn="l" rtl="0">
              <a:spcBef>
                <a:spcPts val="0"/>
              </a:spcBef>
              <a:spcAft>
                <a:spcPts val="0"/>
              </a:spcAft>
              <a:buSzPct val="100000"/>
              <a:buFont typeface="Book Antiqua"/>
              <a:buChar char="●"/>
            </a:pPr>
            <a:r>
              <a:rPr lang="el" b="1" dirty="0">
                <a:latin typeface="Book Antiqua"/>
                <a:ea typeface="Book Antiqua"/>
                <a:cs typeface="Book Antiqua"/>
                <a:sym typeface="Book Antiqua"/>
              </a:rPr>
              <a:t>Επιθέσεις ωμής βίας</a:t>
            </a:r>
            <a:r>
              <a:rPr lang="el" dirty="0">
                <a:latin typeface="Book Antiqua"/>
                <a:ea typeface="Book Antiqua"/>
                <a:cs typeface="Book Antiqua"/>
                <a:sym typeface="Book Antiqua"/>
              </a:rPr>
              <a:t>: Ανωμαλίες που σχετίζονται με επιθέσεις ωμής βίας, όπως πολλαπλές αποτυχημένες προσπάθειες σύνδεσης μέσα σε σύντομο χρονικό διάστημα, υποδεικνύοντας μια προσπάθεια να μαντέψουν κωδικούς πρόσβασης ή να αποκτήσουν μη εξουσιοδοτημένη πρόσβαση σε συστήματα.</a:t>
            </a:r>
            <a:endParaRPr dirty="0">
              <a:latin typeface="Book Antiqua"/>
              <a:ea typeface="Book Antiqua"/>
              <a:cs typeface="Book Antiqua"/>
              <a:sym typeface="Book Antiqua"/>
            </a:endParaRPr>
          </a:p>
          <a:p>
            <a:pPr marL="457200" lvl="0" indent="-346710" algn="l" rtl="0">
              <a:spcBef>
                <a:spcPts val="0"/>
              </a:spcBef>
              <a:spcAft>
                <a:spcPts val="0"/>
              </a:spcAft>
              <a:buSzPct val="100000"/>
              <a:buFont typeface="Book Antiqua"/>
              <a:buChar char="●"/>
            </a:pPr>
            <a:r>
              <a:rPr lang="el" b="1" dirty="0">
                <a:latin typeface="Book Antiqua"/>
                <a:ea typeface="Book Antiqua"/>
                <a:cs typeface="Book Antiqua"/>
                <a:sym typeface="Book Antiqua"/>
              </a:rPr>
              <a:t>Σάρωση δικτύου</a:t>
            </a:r>
            <a:r>
              <a:rPr lang="el" dirty="0">
                <a:latin typeface="Book Antiqua"/>
                <a:ea typeface="Book Antiqua"/>
                <a:cs typeface="Book Antiqua"/>
                <a:sym typeface="Book Antiqua"/>
              </a:rPr>
              <a:t>: Ανωμαλίες ενδεικτικές δραστηριοτήτων σάρωσης δικτύου, όπως επαναλαμβανόμενες σαρώσεις θυρών, ανιχνευτές αναγνώρισης ή χαρτογράφηση πόρων δικτύου, οι οποίες ενδέχεται να προηγούνται στοχευμένων επιθέσεων.</a:t>
            </a:r>
            <a:endParaRPr dirty="0">
              <a:latin typeface="Book Antiqua"/>
              <a:ea typeface="Book Antiqua"/>
              <a:cs typeface="Book Antiqua"/>
              <a:sym typeface="Book Antiqua"/>
            </a:endParaRPr>
          </a:p>
        </p:txBody>
      </p:sp>
      <p:sp>
        <p:nvSpPr>
          <p:cNvPr id="178" name="Google Shape;178;g2c97e732a5c_0_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c00f5b6e4e_0_35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l" sz="3630">
                <a:latin typeface="Book Antiqua"/>
                <a:ea typeface="Book Antiqua"/>
                <a:cs typeface="Book Antiqua"/>
                <a:sym typeface="Book Antiqua"/>
              </a:rPr>
              <a:t>Μέθοδοι ανίχνευσης ανωμαλιών</a:t>
            </a:r>
            <a:endParaRPr sz="3630">
              <a:latin typeface="Book Antiqua"/>
              <a:ea typeface="Book Antiqua"/>
              <a:cs typeface="Book Antiqua"/>
              <a:sym typeface="Book Antiqua"/>
            </a:endParaRPr>
          </a:p>
        </p:txBody>
      </p:sp>
      <p:sp>
        <p:nvSpPr>
          <p:cNvPr id="185" name="Google Shape;185;g2c00f5b6e4e_0_357"/>
          <p:cNvSpPr txBox="1">
            <a:spLocks noGrp="1"/>
          </p:cNvSpPr>
          <p:nvPr>
            <p:ph type="body" idx="1"/>
          </p:nvPr>
        </p:nvSpPr>
        <p:spPr>
          <a:xfrm>
            <a:off x="415600" y="1536624"/>
            <a:ext cx="11360700" cy="5205600"/>
          </a:xfrm>
          <a:prstGeom prst="rect">
            <a:avLst/>
          </a:prstGeom>
        </p:spPr>
        <p:txBody>
          <a:bodyPr spcFirstLastPara="1" wrap="square" lIns="121900" tIns="121900" rIns="121900" bIns="121900" anchor="t" anchorCtr="0">
            <a:normAutofit fontScale="85000" lnSpcReduction="20000"/>
          </a:bodyPr>
          <a:lstStyle/>
          <a:p>
            <a:pPr marL="457200" lvl="0" indent="-371475" algn="l" rtl="0">
              <a:spcBef>
                <a:spcPts val="0"/>
              </a:spcBef>
              <a:spcAft>
                <a:spcPts val="0"/>
              </a:spcAft>
              <a:buSzPct val="100000"/>
              <a:buFont typeface="Book Antiqua"/>
              <a:buChar char="●"/>
            </a:pPr>
            <a:r>
              <a:rPr lang="el" sz="2647" dirty="0">
                <a:latin typeface="Book Antiqua"/>
                <a:ea typeface="Book Antiqua"/>
                <a:cs typeface="Book Antiqua"/>
                <a:sym typeface="Book Antiqua"/>
              </a:rPr>
              <a:t>Στατιστικοί αλγόριθμοι ανίχνευσης ανωμαλιών</a:t>
            </a:r>
            <a:endParaRPr sz="2647" dirty="0">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l" sz="2017" dirty="0">
                <a:latin typeface="Book Antiqua"/>
                <a:ea typeface="Book Antiqua"/>
                <a:cs typeface="Book Antiqua"/>
                <a:sym typeface="Book Antiqua"/>
              </a:rPr>
              <a:t>z-σκορ</a:t>
            </a:r>
            <a:endParaRPr sz="2017" dirty="0">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l" sz="2017" dirty="0">
                <a:latin typeface="Book Antiqua"/>
                <a:ea typeface="Book Antiqua"/>
                <a:cs typeface="Book Antiqua"/>
                <a:sym typeface="Book Antiqua"/>
              </a:rPr>
              <a:t>Ελλειπτικός φάκελος</a:t>
            </a:r>
            <a:endParaRPr sz="2017" dirty="0">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l" sz="2017" dirty="0">
                <a:latin typeface="Book Antiqua"/>
                <a:ea typeface="Book Antiqua"/>
                <a:cs typeface="Book Antiqua"/>
                <a:sym typeface="Book Antiqua"/>
              </a:rPr>
              <a:t>Τοπικός ακραίος παράγοντας</a:t>
            </a:r>
            <a:endParaRPr sz="2017" dirty="0">
              <a:latin typeface="Book Antiqua"/>
              <a:ea typeface="Book Antiqua"/>
              <a:cs typeface="Book Antiqua"/>
              <a:sym typeface="Book Antiqua"/>
            </a:endParaRPr>
          </a:p>
          <a:p>
            <a:pPr marL="457200" lvl="0" indent="-371475" algn="l" rtl="0">
              <a:spcBef>
                <a:spcPts val="0"/>
              </a:spcBef>
              <a:spcAft>
                <a:spcPts val="0"/>
              </a:spcAft>
              <a:buSzPct val="100000"/>
              <a:buFont typeface="Book Antiqua"/>
              <a:buChar char="●"/>
            </a:pPr>
            <a:r>
              <a:rPr lang="el" sz="2647" dirty="0">
                <a:latin typeface="Book Antiqua"/>
                <a:ea typeface="Book Antiqua"/>
                <a:cs typeface="Book Antiqua"/>
                <a:sym typeface="Book Antiqua"/>
              </a:rPr>
              <a:t>Αλγόριθμοι μηχανικής μάθησης για ανίχνευση ανωμαλιών</a:t>
            </a:r>
            <a:endParaRPr sz="2647" dirty="0">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l" sz="2017" dirty="0">
                <a:latin typeface="Book Antiqua"/>
                <a:ea typeface="Book Antiqua"/>
                <a:cs typeface="Book Antiqua"/>
                <a:sym typeface="Book Antiqua"/>
              </a:rPr>
              <a:t>Σάρωση βάσει πυκνότητας</a:t>
            </a:r>
            <a:endParaRPr sz="2017" dirty="0">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l" sz="2017" dirty="0">
                <a:latin typeface="Book Antiqua"/>
                <a:ea typeface="Book Antiqua"/>
                <a:cs typeface="Book Antiqua"/>
                <a:sym typeface="Book Antiqua"/>
              </a:rPr>
              <a:t>SVM μίας κατηγορίας</a:t>
            </a:r>
            <a:endParaRPr sz="2017" dirty="0">
              <a:latin typeface="Book Antiqua"/>
              <a:ea typeface="Book Antiqua"/>
              <a:cs typeface="Book Antiqua"/>
              <a:sym typeface="Book Antiqua"/>
            </a:endParaRPr>
          </a:p>
          <a:p>
            <a:pPr lvl="1" indent="-337502">
              <a:buSzPct val="100000"/>
              <a:buFont typeface="Book Antiqua"/>
              <a:buChar char="○"/>
            </a:pPr>
            <a:r>
              <a:rPr lang="el" sz="2017" dirty="0">
                <a:latin typeface="Book Antiqua"/>
                <a:ea typeface="Book Antiqua"/>
                <a:cs typeface="Book Antiqua"/>
                <a:sym typeface="Book Antiqua"/>
              </a:rPr>
              <a:t>Δάσος απομόνωσης(</a:t>
            </a:r>
            <a:r>
              <a:rPr lang="en-US" sz="2017" dirty="0">
                <a:latin typeface="Book Antiqua"/>
                <a:ea typeface="Book Antiqua"/>
                <a:cs typeface="Book Antiqua"/>
                <a:sym typeface="Book Antiqua"/>
              </a:rPr>
              <a:t>Isolation forest</a:t>
            </a:r>
            <a:r>
              <a:rPr lang="el-GR" sz="2017" dirty="0">
                <a:latin typeface="Book Antiqua"/>
                <a:ea typeface="Book Antiqua"/>
                <a:cs typeface="Book Antiqua"/>
                <a:sym typeface="Book Antiqua"/>
              </a:rPr>
              <a:t>)</a:t>
            </a:r>
            <a:endParaRPr sz="2017" dirty="0">
              <a:latin typeface="Book Antiqua"/>
              <a:ea typeface="Book Antiqua"/>
              <a:cs typeface="Book Antiqua"/>
              <a:sym typeface="Book Antiqua"/>
            </a:endParaRPr>
          </a:p>
          <a:p>
            <a:pPr marL="457200" lvl="0" indent="-373559" algn="l" rtl="0">
              <a:spcBef>
                <a:spcPts val="0"/>
              </a:spcBef>
              <a:spcAft>
                <a:spcPts val="0"/>
              </a:spcAft>
              <a:buSzPct val="100000"/>
              <a:buFont typeface="Book Antiqua"/>
              <a:buChar char="●"/>
            </a:pPr>
            <a:r>
              <a:rPr lang="el" sz="2685" dirty="0">
                <a:latin typeface="Book Antiqua"/>
                <a:ea typeface="Book Antiqua"/>
                <a:cs typeface="Book Antiqua"/>
                <a:sym typeface="Book Antiqua"/>
              </a:rPr>
              <a:t>Βαθιά μάθηση:</a:t>
            </a:r>
            <a:endParaRPr sz="2685" dirty="0">
              <a:latin typeface="Book Antiqua"/>
              <a:ea typeface="Book Antiqua"/>
              <a:cs typeface="Book Antiqua"/>
              <a:sym typeface="Book Antiqua"/>
            </a:endParaRPr>
          </a:p>
          <a:p>
            <a:pPr marL="914400" lvl="1" indent="-339683" algn="l" rtl="0">
              <a:spcBef>
                <a:spcPts val="0"/>
              </a:spcBef>
              <a:spcAft>
                <a:spcPts val="0"/>
              </a:spcAft>
              <a:buSzPct val="100000"/>
              <a:buFont typeface="Book Antiqua"/>
              <a:buChar char="○"/>
            </a:pPr>
            <a:r>
              <a:rPr lang="el" sz="2058" dirty="0">
                <a:latin typeface="Book Antiqua"/>
                <a:ea typeface="Book Antiqua"/>
                <a:cs typeface="Book Antiqua"/>
                <a:sym typeface="Book Antiqua"/>
              </a:rPr>
              <a:t>Αυτόματοι κωδικοποιητές</a:t>
            </a:r>
            <a:endParaRPr sz="2058" dirty="0">
              <a:latin typeface="Book Antiqua"/>
              <a:ea typeface="Book Antiqua"/>
              <a:cs typeface="Book Antiqua"/>
              <a:sym typeface="Book Antiqua"/>
            </a:endParaRPr>
          </a:p>
          <a:p>
            <a:pPr marL="914400" lvl="1" indent="-339683" algn="l" rtl="0">
              <a:spcBef>
                <a:spcPts val="0"/>
              </a:spcBef>
              <a:spcAft>
                <a:spcPts val="0"/>
              </a:spcAft>
              <a:buSzPct val="100000"/>
              <a:buFont typeface="Book Antiqua"/>
              <a:buChar char="○"/>
            </a:pPr>
            <a:r>
              <a:rPr lang="el" sz="2058" dirty="0">
                <a:latin typeface="Book Antiqua"/>
                <a:ea typeface="Book Antiqua"/>
                <a:cs typeface="Book Antiqua"/>
                <a:sym typeface="Book Antiqua"/>
              </a:rPr>
              <a:t>Δίκτυα μακροπρόθεσμης βραχυπρόθεσμης μνήμης (LSTM)</a:t>
            </a:r>
            <a:endParaRPr sz="2058" dirty="0">
              <a:latin typeface="Book Antiqua"/>
              <a:ea typeface="Book Antiqua"/>
              <a:cs typeface="Book Antiqua"/>
              <a:sym typeface="Book Antiqua"/>
            </a:endParaRPr>
          </a:p>
          <a:p>
            <a:pPr marL="914400" lvl="1" indent="-339683" algn="l" rtl="0">
              <a:spcBef>
                <a:spcPts val="0"/>
              </a:spcBef>
              <a:spcAft>
                <a:spcPts val="0"/>
              </a:spcAft>
              <a:buSzPct val="100000"/>
              <a:buFont typeface="Book Antiqua"/>
              <a:buChar char="○"/>
            </a:pPr>
            <a:r>
              <a:rPr lang="el" sz="2058" dirty="0">
                <a:latin typeface="Book Antiqua"/>
                <a:ea typeface="Book Antiqua"/>
                <a:cs typeface="Book Antiqua"/>
                <a:sym typeface="Book Antiqua"/>
              </a:rPr>
              <a:t>Παραγωγικά Αντίπαλα Δίκτυα(</a:t>
            </a:r>
            <a:r>
              <a:rPr lang="en-US" sz="2058" dirty="0">
                <a:latin typeface="Book Antiqua"/>
                <a:ea typeface="Book Antiqua"/>
                <a:cs typeface="Book Antiqua"/>
                <a:sym typeface="Book Antiqua"/>
              </a:rPr>
              <a:t>GNAs)</a:t>
            </a:r>
            <a:endParaRPr sz="2058" dirty="0">
              <a:latin typeface="Book Antiqua"/>
              <a:ea typeface="Book Antiqua"/>
              <a:cs typeface="Book Antiqua"/>
              <a:sym typeface="Book Antiqua"/>
            </a:endParaRPr>
          </a:p>
          <a:p>
            <a:pPr marL="457200" lvl="0" indent="-372427" algn="l" rtl="0">
              <a:spcBef>
                <a:spcPts val="0"/>
              </a:spcBef>
              <a:spcAft>
                <a:spcPts val="0"/>
              </a:spcAft>
              <a:buSzPct val="100000"/>
              <a:buFont typeface="Book Antiqua"/>
              <a:buChar char="●"/>
            </a:pPr>
            <a:r>
              <a:rPr lang="el" sz="2664" dirty="0">
                <a:latin typeface="Book Antiqua"/>
                <a:ea typeface="Book Antiqua"/>
                <a:cs typeface="Book Antiqua"/>
                <a:sym typeface="Book Antiqua"/>
              </a:rPr>
              <a:t>Ανάλυση χρονοσειρών</a:t>
            </a:r>
            <a:endParaRPr sz="2664" dirty="0">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l" sz="2017" dirty="0">
                <a:latin typeface="Book Antiqua"/>
                <a:ea typeface="Book Antiqua"/>
                <a:cs typeface="Book Antiqua"/>
                <a:sym typeface="Book Antiqua"/>
              </a:rPr>
              <a:t>Κινητοί μέσοι όροι</a:t>
            </a:r>
            <a:endParaRPr sz="2017" dirty="0">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l" sz="2017" dirty="0">
                <a:latin typeface="Book Antiqua"/>
                <a:ea typeface="Book Antiqua"/>
                <a:cs typeface="Book Antiqua"/>
                <a:sym typeface="Book Antiqua"/>
              </a:rPr>
              <a:t>Εκθετική εξομάλυνση</a:t>
            </a:r>
            <a:endParaRPr sz="2017" dirty="0">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l" sz="2017" dirty="0">
                <a:latin typeface="Book Antiqua"/>
                <a:ea typeface="Book Antiqua"/>
                <a:cs typeface="Book Antiqua"/>
                <a:sym typeface="Book Antiqua"/>
              </a:rPr>
              <a:t>Εποχιακή αποσύνθεση με χρήση LOESS (STL)</a:t>
            </a:r>
            <a:endParaRPr sz="2017" dirty="0">
              <a:latin typeface="Book Antiqua"/>
              <a:ea typeface="Book Antiqua"/>
              <a:cs typeface="Book Antiqua"/>
              <a:sym typeface="Book Antiqua"/>
            </a:endParaRPr>
          </a:p>
          <a:p>
            <a:pPr marL="457200" lvl="0" indent="-369252" algn="l" rtl="0">
              <a:spcBef>
                <a:spcPts val="0"/>
              </a:spcBef>
              <a:spcAft>
                <a:spcPts val="0"/>
              </a:spcAft>
              <a:buSzPct val="100000"/>
              <a:buFont typeface="Book Antiqua"/>
              <a:buChar char="●"/>
            </a:pPr>
            <a:r>
              <a:rPr lang="el" sz="2605" dirty="0">
                <a:latin typeface="Book Antiqua"/>
                <a:ea typeface="Book Antiqua"/>
                <a:cs typeface="Book Antiqua"/>
                <a:sym typeface="Book Antiqua"/>
              </a:rPr>
              <a:t>……</a:t>
            </a:r>
            <a:endParaRPr sz="2605" dirty="0">
              <a:latin typeface="Book Antiqua"/>
              <a:ea typeface="Book Antiqua"/>
              <a:cs typeface="Book Antiqua"/>
              <a:sym typeface="Book Antiqua"/>
            </a:endParaRPr>
          </a:p>
        </p:txBody>
      </p:sp>
      <p:sp>
        <p:nvSpPr>
          <p:cNvPr id="186" name="Google Shape;186;g2c00f5b6e4e_0_35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c00f5b6e4e_0_364"/>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l" sz="3630">
                <a:latin typeface="Book Antiqua"/>
                <a:ea typeface="Book Antiqua"/>
                <a:cs typeface="Book Antiqua"/>
                <a:sym typeface="Book Antiqua"/>
              </a:rPr>
              <a:t>Εργαλεία ανίχνευσης ανωμαλιών</a:t>
            </a:r>
            <a:endParaRPr sz="3630">
              <a:latin typeface="Book Antiqua"/>
              <a:ea typeface="Book Antiqua"/>
              <a:cs typeface="Book Antiqua"/>
              <a:sym typeface="Book Antiqua"/>
            </a:endParaRPr>
          </a:p>
        </p:txBody>
      </p:sp>
      <p:sp>
        <p:nvSpPr>
          <p:cNvPr id="193" name="Google Shape;193;g2c00f5b6e4e_0_364"/>
          <p:cNvSpPr txBox="1">
            <a:spLocks noGrp="1"/>
          </p:cNvSpPr>
          <p:nvPr>
            <p:ph type="body" idx="1"/>
          </p:nvPr>
        </p:nvSpPr>
        <p:spPr>
          <a:xfrm>
            <a:off x="415600" y="943233"/>
            <a:ext cx="11360700" cy="5626200"/>
          </a:xfrm>
          <a:prstGeom prst="rect">
            <a:avLst/>
          </a:prstGeom>
        </p:spPr>
        <p:txBody>
          <a:bodyPr spcFirstLastPara="1" wrap="square" lIns="121900" tIns="121900" rIns="121900" bIns="121900" anchor="t" anchorCtr="0">
            <a:noAutofit/>
          </a:bodyPr>
          <a:lstStyle/>
          <a:p>
            <a:pPr marL="457200" lvl="0" indent="-322580" algn="l" rtl="0">
              <a:spcBef>
                <a:spcPts val="0"/>
              </a:spcBef>
              <a:spcAft>
                <a:spcPts val="0"/>
              </a:spcAft>
              <a:buSzPts val="1480"/>
              <a:buFont typeface="Book Antiqua"/>
              <a:buChar char="●"/>
            </a:pPr>
            <a:r>
              <a:rPr lang="el" sz="1779" b="1" dirty="0">
                <a:latin typeface="Book Antiqua"/>
                <a:ea typeface="Book Antiqua"/>
                <a:cs typeface="Book Antiqua"/>
                <a:sym typeface="Book Antiqua"/>
              </a:rPr>
              <a:t>Scikit-learn</a:t>
            </a:r>
            <a:r>
              <a:rPr lang="el" sz="1480" b="1" dirty="0">
                <a:latin typeface="Book Antiqua"/>
                <a:ea typeface="Book Antiqua"/>
                <a:cs typeface="Book Antiqua"/>
                <a:sym typeface="Book Antiqua"/>
              </a:rPr>
              <a:t> </a:t>
            </a:r>
            <a:r>
              <a:rPr lang="el" sz="1480" dirty="0">
                <a:latin typeface="Book Antiqua"/>
                <a:ea typeface="Book Antiqua"/>
                <a:cs typeface="Book Antiqua"/>
                <a:sym typeface="Book Antiqua"/>
              </a:rPr>
              <a:t>- μια βιβλιοθήκη μηχανικής μάθησης στην Python που παρέχει διάφορους αλγόριθμους για την ανίχνευση ανωμαλιών, συμπεριλαμβανομένων των δασών SVM και απομόνωσης μιας κατηγορίας.</a:t>
            </a:r>
            <a:endParaRPr sz="1480" dirty="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l" sz="1779" b="1" dirty="0">
                <a:latin typeface="Book Antiqua"/>
                <a:ea typeface="Book Antiqua"/>
                <a:cs typeface="Book Antiqua"/>
                <a:sym typeface="Book Antiqua"/>
              </a:rPr>
              <a:t>TensorFlow, Keras, PyTorch</a:t>
            </a:r>
            <a:r>
              <a:rPr lang="el" sz="1480" dirty="0">
                <a:latin typeface="Book Antiqua"/>
                <a:ea typeface="Book Antiqua"/>
                <a:cs typeface="Book Antiqua"/>
                <a:sym typeface="Book Antiqua"/>
              </a:rPr>
              <a:t> - βιβλιοθήκες μηχανικής μάθησης ανοιχτού κώδικα που υποστηρίζουν την ανάπτυξη μοντέλων νευρωνικών δικτύων για ανίχνευση ανωμαλιών.</a:t>
            </a:r>
            <a:endParaRPr sz="1480" dirty="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l" sz="1779" b="1" dirty="0">
                <a:latin typeface="Book Antiqua"/>
                <a:ea typeface="Book Antiqua"/>
                <a:cs typeface="Book Antiqua"/>
                <a:sym typeface="Book Antiqua"/>
              </a:rPr>
              <a:t>Apache Spark MLlib</a:t>
            </a:r>
            <a:r>
              <a:rPr lang="el" sz="1480" dirty="0">
                <a:latin typeface="Book Antiqua"/>
                <a:ea typeface="Book Antiqua"/>
                <a:cs typeface="Book Antiqua"/>
                <a:sym typeface="Book Antiqua"/>
              </a:rPr>
              <a:t> - μια κατανεμημένη βιβλιοθήκη μηχανικής μάθησης που περιλαμβάνει αλγόριθμους για ανίχνευση ανωμαλιών, όπως ομαδοποίηση k-means και SVM μίας κατηγορίας.</a:t>
            </a:r>
            <a:endParaRPr sz="1480" dirty="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l" sz="1779" b="1" dirty="0">
                <a:latin typeface="Book Antiqua"/>
                <a:ea typeface="Book Antiqua"/>
                <a:cs typeface="Book Antiqua"/>
                <a:sym typeface="Book Antiqua"/>
              </a:rPr>
              <a:t>ELKI </a:t>
            </a:r>
            <a:r>
              <a:rPr lang="el" sz="1480" dirty="0">
                <a:latin typeface="Book Antiqua"/>
                <a:ea typeface="Book Antiqua"/>
                <a:cs typeface="Book Antiqua"/>
                <a:sym typeface="Book Antiqua"/>
              </a:rPr>
              <a:t>- Ένα πλαίσιο λογισμικού εξόρυξης δεδομένων ανοιχτού κώδικα που παρέχει διάφορους αλγόριθμους για ομαδοποίηση, ανίχνευση ακραίων τιμών και μεθόδους που βασίζονται στην απόσταση.</a:t>
            </a:r>
            <a:endParaRPr sz="1480" dirty="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l" sz="1779" b="1" dirty="0">
                <a:latin typeface="Book Antiqua"/>
                <a:ea typeface="Book Antiqua"/>
                <a:cs typeface="Book Antiqua"/>
                <a:sym typeface="Book Antiqua"/>
              </a:rPr>
              <a:t>RapidMiner</a:t>
            </a:r>
            <a:r>
              <a:rPr lang="el" sz="1480" dirty="0">
                <a:latin typeface="Book Antiqua"/>
                <a:ea typeface="Book Antiqua"/>
                <a:cs typeface="Book Antiqua"/>
                <a:sym typeface="Book Antiqua"/>
              </a:rPr>
              <a:t> - μια πλατφόρμα επιστήμης δεδομένων που προσφέρει μια οπτική διεπαφή για την κατασκευή και την ανάπτυξη μοντέλων μηχανικής μάθησης, συμπεριλαμβανομένων εργαλείων για την ανίχνευση ανωμαλιών.</a:t>
            </a:r>
            <a:endParaRPr sz="1480" dirty="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l" sz="1779" b="1" dirty="0">
                <a:latin typeface="Book Antiqua"/>
                <a:ea typeface="Book Antiqua"/>
                <a:cs typeface="Book Antiqua"/>
                <a:sym typeface="Book Antiqua"/>
              </a:rPr>
              <a:t>H2O.ai</a:t>
            </a:r>
            <a:r>
              <a:rPr lang="el" sz="1480" dirty="0">
                <a:latin typeface="Book Antiqua"/>
                <a:ea typeface="Book Antiqua"/>
                <a:cs typeface="Book Antiqua"/>
                <a:sym typeface="Book Antiqua"/>
              </a:rPr>
              <a:t> - ένα λογισμικό ανοιχτού κώδικα για ανάλυση δεδομένων που περιλαμβάνει αλγόριθμους μηχανικής μάθησης, όπως δάση απομόνωσης και βαθιά μάθηση, για ανίχνευση ανωμαλιών.</a:t>
            </a:r>
            <a:endParaRPr sz="1480" dirty="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l" sz="1779" b="1" dirty="0">
                <a:latin typeface="Book Antiqua"/>
                <a:ea typeface="Book Antiqua"/>
                <a:cs typeface="Book Antiqua"/>
                <a:sym typeface="Book Antiqua"/>
              </a:rPr>
              <a:t>SciPy</a:t>
            </a:r>
            <a:r>
              <a:rPr lang="el" sz="1480" b="1" dirty="0">
                <a:latin typeface="Book Antiqua"/>
                <a:ea typeface="Book Antiqua"/>
                <a:cs typeface="Book Antiqua"/>
                <a:sym typeface="Book Antiqua"/>
              </a:rPr>
              <a:t> - </a:t>
            </a:r>
            <a:r>
              <a:rPr lang="el" sz="1480" dirty="0">
                <a:latin typeface="Book Antiqua"/>
                <a:ea typeface="Book Antiqua"/>
                <a:cs typeface="Book Antiqua"/>
                <a:sym typeface="Book Antiqua"/>
              </a:rPr>
              <a:t>μια βιβλιοθήκη στην Python που περιλαμβάνει ενότητες για επιστημονικούς υπολογιστές και στατιστική ανάλυση, προσφέροντας εργαλεία για την εφαρμογή μεθόδων ανίχνευσης στατιστικών ανωμαλιών.</a:t>
            </a:r>
            <a:endParaRPr sz="1480" dirty="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l" sz="1779" b="1" dirty="0">
                <a:latin typeface="Book Antiqua"/>
                <a:ea typeface="Book Antiqua"/>
                <a:cs typeface="Book Antiqua"/>
                <a:sym typeface="Book Antiqua"/>
              </a:rPr>
              <a:t>OpenCV</a:t>
            </a:r>
            <a:r>
              <a:rPr lang="el" sz="1480" dirty="0">
                <a:latin typeface="Book Antiqua"/>
                <a:ea typeface="Book Antiqua"/>
                <a:cs typeface="Book Antiqua"/>
                <a:sym typeface="Book Antiqua"/>
              </a:rPr>
              <a:t> - μια βιβλιοθήκη ανοιχτού κώδικα υπολογιστικής όρασης και μηχανικής μάθησης που περιλαμβάνει εργαλεία για την ανίχνευση ανωμαλιών, ιδιαίτερα σε δεδομένα εικόνας και βίντεο.</a:t>
            </a:r>
            <a:endParaRPr sz="1480" dirty="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l" sz="1779" b="1" dirty="0">
                <a:latin typeface="Book Antiqua"/>
                <a:ea typeface="Book Antiqua"/>
                <a:cs typeface="Book Antiqua"/>
                <a:sym typeface="Book Antiqua"/>
              </a:rPr>
              <a:t>Microsoft Azure Anomaly Detector</a:t>
            </a:r>
            <a:r>
              <a:rPr lang="el" sz="1480" dirty="0">
                <a:latin typeface="Book Antiqua"/>
                <a:ea typeface="Book Antiqua"/>
                <a:cs typeface="Book Antiqua"/>
                <a:sym typeface="Book Antiqua"/>
              </a:rPr>
              <a:t> - μια υπηρεσία στην πλατφόρμα cloud Azure που χρησιμοποιεί μηχανική εκμάθηση για τον εντοπισμό ανωμαλιών σε δεδομένα χρονοσειρών.</a:t>
            </a:r>
            <a:endParaRPr sz="1480" dirty="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n-US" sz="1480" b="1" dirty="0">
                <a:latin typeface="Book Antiqua"/>
                <a:ea typeface="Book Antiqua"/>
                <a:cs typeface="Book Antiqua"/>
                <a:sym typeface="Book Antiqua"/>
              </a:rPr>
              <a:t>Prophet</a:t>
            </a:r>
            <a:r>
              <a:rPr lang="el" sz="1480" b="1" dirty="0">
                <a:latin typeface="Book Antiqua"/>
                <a:ea typeface="Book Antiqua"/>
                <a:cs typeface="Book Antiqua"/>
                <a:sym typeface="Book Antiqua"/>
              </a:rPr>
              <a:t>-</a:t>
            </a:r>
            <a:r>
              <a:rPr lang="el" sz="1480" dirty="0">
                <a:latin typeface="Book Antiqua"/>
                <a:ea typeface="Book Antiqua"/>
                <a:cs typeface="Book Antiqua"/>
                <a:sym typeface="Book Antiqua"/>
              </a:rPr>
              <a:t> ένα εργαλείο πρόβλεψης που αναπτύχθηκε από το Facebook και μπορεί να χρησιμοποιηθεί για την ανίχνευση ανωμαλιών </a:t>
            </a:r>
            <a:r>
              <a:rPr lang="el-GR" sz="1480" dirty="0">
                <a:latin typeface="Book Antiqua"/>
                <a:ea typeface="Book Antiqua"/>
                <a:cs typeface="Book Antiqua"/>
                <a:sym typeface="Book Antiqua"/>
              </a:rPr>
              <a:t>στις </a:t>
            </a:r>
            <a:r>
              <a:rPr lang="el-GR" sz="1480" dirty="0" err="1">
                <a:latin typeface="Book Antiqua"/>
                <a:ea typeface="Book Antiqua"/>
                <a:cs typeface="Book Antiqua"/>
                <a:sym typeface="Book Antiqua"/>
              </a:rPr>
              <a:t>χρονοσειρές</a:t>
            </a:r>
            <a:r>
              <a:rPr lang="el" sz="1480" dirty="0">
                <a:latin typeface="Book Antiqua"/>
                <a:ea typeface="Book Antiqua"/>
                <a:cs typeface="Book Antiqua"/>
                <a:sym typeface="Book Antiqua"/>
              </a:rPr>
              <a:t>.</a:t>
            </a:r>
            <a:endParaRPr sz="1480" dirty="0">
              <a:latin typeface="Book Antiqua"/>
              <a:ea typeface="Book Antiqua"/>
              <a:cs typeface="Book Antiqua"/>
              <a:sym typeface="Book Antiqua"/>
            </a:endParaRPr>
          </a:p>
        </p:txBody>
      </p:sp>
      <p:sp>
        <p:nvSpPr>
          <p:cNvPr id="194" name="Google Shape;194;g2c00f5b6e4e_0_36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de46c0424d_0_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a:latin typeface="Book Antiqua"/>
                <a:ea typeface="Book Antiqua"/>
                <a:cs typeface="Book Antiqua"/>
                <a:sym typeface="Book Antiqua"/>
              </a:rPr>
              <a:t>Αναφορές</a:t>
            </a:r>
            <a:endParaRPr>
              <a:latin typeface="Book Antiqua"/>
              <a:ea typeface="Book Antiqua"/>
              <a:cs typeface="Book Antiqua"/>
              <a:sym typeface="Book Antiqua"/>
            </a:endParaRPr>
          </a:p>
        </p:txBody>
      </p:sp>
      <p:sp>
        <p:nvSpPr>
          <p:cNvPr id="201" name="Google Shape;201;g2de46c0424d_0_2"/>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SzPts val="2400"/>
              <a:buChar char="●"/>
            </a:pPr>
            <a:r>
              <a:rPr lang="en-US"/>
              <a:t>Alla</a:t>
            </a:r>
            <a:r>
              <a:rPr lang="en-US" dirty="0"/>
              <a:t>, S., &amp; Adari, S. K. (2019). </a:t>
            </a:r>
            <a:r>
              <a:rPr lang="el-GR" dirty="0"/>
              <a:t>(</a:t>
            </a:r>
            <a:r>
              <a:rPr lang="en-US" dirty="0"/>
              <a:t>Beginning anomaly detection using python-based deep learning. </a:t>
            </a:r>
            <a:r>
              <a:rPr lang="el-GR" dirty="0"/>
              <a:t>)</a:t>
            </a:r>
            <a:r>
              <a:rPr lang="el" dirty="0"/>
              <a:t> Έναρξη ανίχνευσης ανωμαλιών χρησιμοποιώντας βαθιά μάθηση βασισμένη σε python. Νιου Τζέρσεϋ: Apres.</a:t>
            </a:r>
            <a:endParaRPr lang="en-US" dirty="0"/>
          </a:p>
          <a:p>
            <a:pPr marL="0" lvl="0" indent="0" algn="l" rtl="0">
              <a:spcBef>
                <a:spcPts val="1600"/>
              </a:spcBef>
              <a:spcAft>
                <a:spcPts val="0"/>
              </a:spcAft>
              <a:buNone/>
            </a:pPr>
            <a:endParaRPr dirty="0"/>
          </a:p>
          <a:p>
            <a:pPr marL="0" lvl="0" indent="0" algn="l" rtl="0">
              <a:spcBef>
                <a:spcPts val="1600"/>
              </a:spcBef>
              <a:spcAft>
                <a:spcPts val="0"/>
              </a:spcAft>
              <a:buClr>
                <a:schemeClr val="dk1"/>
              </a:buClr>
              <a:buSzPts val="1100"/>
              <a:buFont typeface="Arial"/>
              <a:buNone/>
            </a:pPr>
            <a:endParaRPr dirty="0"/>
          </a:p>
          <a:p>
            <a:pPr marL="0" lvl="0" indent="0" algn="l" rtl="0">
              <a:spcBef>
                <a:spcPts val="1600"/>
              </a:spcBef>
              <a:spcAft>
                <a:spcPts val="1600"/>
              </a:spcAft>
              <a:buNone/>
            </a:pPr>
            <a:endParaRPr dirty="0"/>
          </a:p>
        </p:txBody>
      </p:sp>
      <p:sp>
        <p:nvSpPr>
          <p:cNvPr id="202" name="Google Shape;202;g2de46c0424d_0_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ctrTitle"/>
          </p:nvPr>
        </p:nvSpPr>
        <p:spPr>
          <a:xfrm>
            <a:off x="6970326" y="1679216"/>
            <a:ext cx="4786877" cy="15183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Book Antiqua"/>
              <a:buNone/>
            </a:pPr>
            <a:r>
              <a:rPr lang="el"/>
              <a:t>Ευχαριστώ</a:t>
            </a:r>
            <a:endParaRPr/>
          </a:p>
        </p:txBody>
      </p:sp>
      <p:pic>
        <p:nvPicPr>
          <p:cNvPr id="208" name="Google Shape;208;p29" descr="Ένα άτομο και ένα άτομο που κοιτάζει μια οθόνη υπολογιστή"/>
          <p:cNvPicPr preferRelativeResize="0">
            <a:picLocks noGrp="1"/>
          </p:cNvPicPr>
          <p:nvPr>
            <p:ph type="pic" idx="2"/>
          </p:nvPr>
        </p:nvPicPr>
        <p:blipFill rotWithShape="1">
          <a:blip r:embed="rId3">
            <a:alphaModFix/>
          </a:blip>
          <a:srcRect l="127" r="125"/>
          <a:stretch/>
        </p:blipFill>
        <p:spPr>
          <a:xfrm>
            <a:off x="-29499" y="-2236"/>
            <a:ext cx="6814124" cy="6871095"/>
          </a:xfrm>
          <a:prstGeom prst="rect">
            <a:avLst/>
          </a:prstGeom>
          <a:solidFill>
            <a:schemeClr val="lt2"/>
          </a:solidFill>
          <a:ln>
            <a:noFill/>
          </a:ln>
        </p:spPr>
      </p:pic>
      <p:sp>
        <p:nvSpPr>
          <p:cNvPr id="209" name="Google Shape;209;p29"/>
          <p:cNvSpPr txBox="1">
            <a:spLocks noGrp="1"/>
          </p:cNvSpPr>
          <p:nvPr>
            <p:ph type="body" idx="1"/>
          </p:nvPr>
        </p:nvSpPr>
        <p:spPr>
          <a:xfrm>
            <a:off x="6970326" y="3748958"/>
            <a:ext cx="4786878" cy="2258013"/>
          </a:xfrm>
          <a:prstGeom prst="rect">
            <a:avLst/>
          </a:prstGeom>
          <a:noFill/>
          <a:ln>
            <a:noFill/>
          </a:ln>
        </p:spPr>
        <p:txBody>
          <a:bodyPr spcFirstLastPara="1" wrap="square" lIns="91425" tIns="0" rIns="0" bIns="45700" anchor="t" anchorCtr="0">
            <a:normAutofit/>
          </a:bodyPr>
          <a:lstStyle/>
          <a:p>
            <a:pPr marL="0" lvl="0" indent="0" algn="l" rtl="0">
              <a:lnSpc>
                <a:spcPct val="100000"/>
              </a:lnSpc>
              <a:spcBef>
                <a:spcPts val="0"/>
              </a:spcBef>
              <a:spcAft>
                <a:spcPts val="0"/>
              </a:spcAft>
              <a:buSzPts val="1600"/>
              <a:buFont typeface="Courier New"/>
              <a:buNone/>
            </a:pPr>
            <a:endParaRPr/>
          </a:p>
          <a:p>
            <a:pPr marL="0" lvl="0" indent="0" algn="l" rtl="0">
              <a:lnSpc>
                <a:spcPct val="100000"/>
              </a:lnSpc>
              <a:spcBef>
                <a:spcPts val="0"/>
              </a:spcBef>
              <a:spcAft>
                <a:spcPts val="0"/>
              </a:spcAft>
              <a:buSzPts val="1600"/>
              <a:buFont typeface="Courier New"/>
              <a:buNone/>
            </a:pPr>
            <a:r>
              <a:rPr lang="el"/>
              <a:t>Στείλτε όλες τις ερωτήσεις στη διεύθυνση:</a:t>
            </a:r>
            <a:endParaRPr/>
          </a:p>
          <a:p>
            <a:pPr marL="0" lvl="0" indent="0" algn="l" rtl="0">
              <a:lnSpc>
                <a:spcPct val="100000"/>
              </a:lnSpc>
              <a:spcBef>
                <a:spcPts val="0"/>
              </a:spcBef>
              <a:spcAft>
                <a:spcPts val="0"/>
              </a:spcAft>
              <a:buSzPts val="1600"/>
              <a:buFont typeface="Courier New"/>
              <a:buNone/>
            </a:pPr>
            <a:r>
              <a:rPr lang="el"/>
              <a:t>dboberic@uns.ac.rs</a:t>
            </a:r>
            <a:endParaRPr/>
          </a:p>
        </p:txBody>
      </p:sp>
      <p:grpSp>
        <p:nvGrpSpPr>
          <p:cNvPr id="210" name="Google Shape;210;p29"/>
          <p:cNvGrpSpPr/>
          <p:nvPr/>
        </p:nvGrpSpPr>
        <p:grpSpPr>
          <a:xfrm>
            <a:off x="4059704" y="0"/>
            <a:ext cx="2928883" cy="6871447"/>
            <a:chOff x="4059704" y="0"/>
            <a:chExt cx="2928883" cy="6871447"/>
          </a:xfrm>
        </p:grpSpPr>
        <p:sp>
          <p:nvSpPr>
            <p:cNvPr id="211" name="Google Shape;211;p29"/>
            <p:cNvSpPr/>
            <p:nvPr/>
          </p:nvSpPr>
          <p:spPr>
            <a:xfrm rot="10800000">
              <a:off x="4443586" y="50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cxnSp>
          <p:nvCxnSpPr>
            <p:cNvPr id="212" name="Google Shape;212;p29"/>
            <p:cNvCxnSpPr/>
            <p:nvPr/>
          </p:nvCxnSpPr>
          <p:spPr>
            <a:xfrm flipH="1">
              <a:off x="4059704" y="0"/>
              <a:ext cx="1822122" cy="6871447"/>
            </a:xfrm>
            <a:prstGeom prst="straightConnector1">
              <a:avLst/>
            </a:prstGeom>
            <a:noFill/>
            <a:ln w="22225" cap="flat" cmpd="sng">
              <a:solidFill>
                <a:schemeClr val="dk2"/>
              </a:solidFill>
              <a:prstDash val="solid"/>
              <a:round/>
              <a:headEnd type="none" w="sm" len="sm"/>
              <a:tailEnd type="none" w="sm" len="sm"/>
            </a:ln>
          </p:spPr>
        </p:cxnSp>
      </p:grpSp>
      <p:pic>
        <p:nvPicPr>
          <p:cNvPr id="213" name="Google Shape;213;p29"/>
          <p:cNvPicPr preferRelativeResize="0"/>
          <p:nvPr/>
        </p:nvPicPr>
        <p:blipFill rotWithShape="1">
          <a:blip r:embed="rId4">
            <a:alphaModFix/>
          </a:blip>
          <a:srcRect/>
          <a:stretch/>
        </p:blipFill>
        <p:spPr>
          <a:xfrm>
            <a:off x="9155812" y="6296400"/>
            <a:ext cx="3036198" cy="5616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c00f5b6e4e_0_22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l" sz="3611">
                <a:latin typeface="Book Antiqua"/>
                <a:ea typeface="Book Antiqua"/>
                <a:cs typeface="Book Antiqua"/>
                <a:sym typeface="Book Antiqua"/>
              </a:rPr>
              <a:t>Τι είναι μια ανωμαλία;</a:t>
            </a:r>
            <a:endParaRPr sz="3611">
              <a:latin typeface="Book Antiqua"/>
              <a:ea typeface="Book Antiqua"/>
              <a:cs typeface="Book Antiqua"/>
              <a:sym typeface="Book Antiqua"/>
            </a:endParaRPr>
          </a:p>
        </p:txBody>
      </p:sp>
      <p:sp>
        <p:nvSpPr>
          <p:cNvPr id="94" name="Google Shape;94;g2c00f5b6e4e_0_2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a:t>
            </a:fld>
            <a:endParaRPr/>
          </a:p>
        </p:txBody>
      </p:sp>
      <p:sp>
        <p:nvSpPr>
          <p:cNvPr id="95" name="Google Shape;95;g2c00f5b6e4e_0_22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l" dirty="0">
                <a:latin typeface="Book Antiqua"/>
                <a:ea typeface="Book Antiqua"/>
                <a:cs typeface="Book Antiqua"/>
                <a:sym typeface="Book Antiqua"/>
              </a:rPr>
              <a:t>Μια ανωμαλία αναφέρεται σε κάτι που αποκλίνει από αυτό που θεωρείται φυσιολογικό, αναμενόμενο ή πρότυπο. </a:t>
            </a:r>
            <a:endParaRPr dirty="0">
              <a:latin typeface="Book Antiqua"/>
              <a:ea typeface="Book Antiqua"/>
              <a:cs typeface="Book Antiqua"/>
              <a:sym typeface="Book Antiqua"/>
            </a:endParaRPr>
          </a:p>
          <a:p>
            <a:pPr marL="0" lvl="0" indent="0" algn="l" rtl="0">
              <a:spcBef>
                <a:spcPts val="1600"/>
              </a:spcBef>
              <a:spcAft>
                <a:spcPts val="0"/>
              </a:spcAft>
              <a:buNone/>
            </a:pPr>
            <a:r>
              <a:rPr lang="el" dirty="0">
                <a:latin typeface="Book Antiqua"/>
                <a:ea typeface="Book Antiqua"/>
                <a:cs typeface="Book Antiqua"/>
                <a:sym typeface="Book Antiqua"/>
              </a:rPr>
              <a:t>Μπορεί να είναι μια παρατυπία, μη φυσιολογικό περιστατικό ή ακραία τιμή που ξεχωρίζει από το τυπικό μοτίβο ή συμπεριφορά σε ένα δεδομένο πλαίσιο. </a:t>
            </a:r>
            <a:endParaRPr dirty="0">
              <a:latin typeface="Book Antiqua"/>
              <a:ea typeface="Book Antiqua"/>
              <a:cs typeface="Book Antiqua"/>
              <a:sym typeface="Book Antiqua"/>
            </a:endParaRPr>
          </a:p>
          <a:p>
            <a:pPr marL="0" lvl="0" indent="0" algn="l" rtl="0">
              <a:spcBef>
                <a:spcPts val="1600"/>
              </a:spcBef>
              <a:spcAft>
                <a:spcPts val="0"/>
              </a:spcAft>
              <a:buClr>
                <a:schemeClr val="dk1"/>
              </a:buClr>
              <a:buSzPts val="1100"/>
              <a:buFont typeface="Arial"/>
              <a:buNone/>
            </a:pPr>
            <a:endParaRPr dirty="0">
              <a:latin typeface="Book Antiqua"/>
              <a:ea typeface="Book Antiqua"/>
              <a:cs typeface="Book Antiqua"/>
              <a:sym typeface="Book Antiqua"/>
            </a:endParaRPr>
          </a:p>
          <a:p>
            <a:pPr marL="0" lvl="0" indent="0" algn="l" rtl="0">
              <a:spcBef>
                <a:spcPts val="1600"/>
              </a:spcBef>
              <a:spcAft>
                <a:spcPts val="1600"/>
              </a:spcAft>
              <a:buNone/>
            </a:pPr>
            <a:endParaRPr dirty="0"/>
          </a:p>
        </p:txBody>
      </p:sp>
      <p:pic>
        <p:nvPicPr>
          <p:cNvPr id="96" name="Google Shape;96;g2c00f5b6e4e_0_226"/>
          <p:cNvPicPr preferRelativeResize="0"/>
          <p:nvPr/>
        </p:nvPicPr>
        <p:blipFill>
          <a:blip r:embed="rId3">
            <a:alphaModFix/>
          </a:blip>
          <a:stretch>
            <a:fillRect/>
          </a:stretch>
        </p:blipFill>
        <p:spPr>
          <a:xfrm>
            <a:off x="3461250" y="3581400"/>
            <a:ext cx="4701050" cy="3035675"/>
          </a:xfrm>
          <a:prstGeom prst="rect">
            <a:avLst/>
          </a:prstGeom>
          <a:noFill/>
          <a:ln>
            <a:noFill/>
          </a:ln>
        </p:spPr>
      </p:pic>
      <p:pic>
        <p:nvPicPr>
          <p:cNvPr id="97" name="Google Shape;97;g2c00f5b6e4e_0_226"/>
          <p:cNvPicPr preferRelativeResize="0"/>
          <p:nvPr/>
        </p:nvPicPr>
        <p:blipFill rotWithShape="1">
          <a:blip r:embed="rId4">
            <a:alphaModFix/>
          </a:blip>
          <a:srcRect/>
          <a:stretch/>
        </p:blipFill>
        <p:spPr>
          <a:xfrm>
            <a:off x="12" y="6296400"/>
            <a:ext cx="3036198" cy="5616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2c00f5b6e4e_0_23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l" sz="3630">
                <a:latin typeface="Book Antiqua"/>
                <a:ea typeface="Book Antiqua"/>
                <a:cs typeface="Book Antiqua"/>
                <a:sym typeface="Book Antiqua"/>
              </a:rPr>
              <a:t>Κατηγορίες διαφορετικών ανωμαλιών</a:t>
            </a:r>
            <a:endParaRPr sz="3630">
              <a:latin typeface="Book Antiqua"/>
              <a:ea typeface="Book Antiqua"/>
              <a:cs typeface="Book Antiqua"/>
              <a:sym typeface="Book Antiqua"/>
            </a:endParaRPr>
          </a:p>
        </p:txBody>
      </p:sp>
      <p:sp>
        <p:nvSpPr>
          <p:cNvPr id="104" name="Google Shape;104;g2c00f5b6e4e_0_235"/>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None/>
            </a:pPr>
            <a:r>
              <a:rPr lang="el" sz="2600">
                <a:latin typeface="Book Antiqua"/>
                <a:ea typeface="Book Antiqua"/>
                <a:cs typeface="Book Antiqua"/>
                <a:sym typeface="Book Antiqua"/>
              </a:rPr>
              <a:t>Γενικά εμπίπτουν σε αυτές τις ευρείες κατηγορίες:</a:t>
            </a:r>
            <a:endParaRPr sz="2600">
              <a:latin typeface="Book Antiqua"/>
              <a:ea typeface="Book Antiqua"/>
              <a:cs typeface="Book Antiqua"/>
              <a:sym typeface="Book Antiqua"/>
            </a:endParaRPr>
          </a:p>
          <a:p>
            <a:pPr marL="914400" lvl="0" indent="-387350" algn="l" rtl="0">
              <a:spcBef>
                <a:spcPts val="1600"/>
              </a:spcBef>
              <a:spcAft>
                <a:spcPts val="0"/>
              </a:spcAft>
              <a:buSzPts val="2500"/>
              <a:buFont typeface="Book Antiqua"/>
              <a:buChar char="●"/>
            </a:pPr>
            <a:r>
              <a:rPr lang="el" sz="2500">
                <a:latin typeface="Book Antiqua"/>
                <a:ea typeface="Book Antiqua"/>
                <a:cs typeface="Book Antiqua"/>
                <a:sym typeface="Book Antiqua"/>
              </a:rPr>
              <a:t>Ανωμαλίες βάσει σημείων δεδομένων</a:t>
            </a:r>
            <a:endParaRPr sz="2500">
              <a:latin typeface="Book Antiqua"/>
              <a:ea typeface="Book Antiqua"/>
              <a:cs typeface="Book Antiqua"/>
              <a:sym typeface="Book Antiqua"/>
            </a:endParaRPr>
          </a:p>
          <a:p>
            <a:pPr marL="914400" lvl="0" indent="-387350" algn="l" rtl="0">
              <a:spcBef>
                <a:spcPts val="0"/>
              </a:spcBef>
              <a:spcAft>
                <a:spcPts val="0"/>
              </a:spcAft>
              <a:buSzPts val="2500"/>
              <a:buFont typeface="Book Antiqua"/>
              <a:buChar char="●"/>
            </a:pPr>
            <a:r>
              <a:rPr lang="el" sz="2500">
                <a:latin typeface="Book Antiqua"/>
                <a:ea typeface="Book Antiqua"/>
                <a:cs typeface="Book Antiqua"/>
                <a:sym typeface="Book Antiqua"/>
              </a:rPr>
              <a:t>Ανωμαλίες βάσει πλαισίου</a:t>
            </a:r>
            <a:endParaRPr sz="2500">
              <a:latin typeface="Book Antiqua"/>
              <a:ea typeface="Book Antiqua"/>
              <a:cs typeface="Book Antiqua"/>
              <a:sym typeface="Book Antiqua"/>
            </a:endParaRPr>
          </a:p>
          <a:p>
            <a:pPr marL="914400" lvl="0" indent="-387350" algn="l" rtl="0">
              <a:spcBef>
                <a:spcPts val="0"/>
              </a:spcBef>
              <a:spcAft>
                <a:spcPts val="0"/>
              </a:spcAft>
              <a:buSzPts val="2500"/>
              <a:buFont typeface="Book Antiqua"/>
              <a:buChar char="●"/>
            </a:pPr>
            <a:r>
              <a:rPr lang="el" sz="2500">
                <a:latin typeface="Book Antiqua"/>
                <a:ea typeface="Book Antiqua"/>
                <a:cs typeface="Book Antiqua"/>
                <a:sym typeface="Book Antiqua"/>
              </a:rPr>
              <a:t>Συλλογικές ανωμαλίες</a:t>
            </a:r>
            <a:endParaRPr sz="2500">
              <a:latin typeface="Book Antiqua"/>
              <a:ea typeface="Book Antiqua"/>
              <a:cs typeface="Book Antiqua"/>
              <a:sym typeface="Book Antiqua"/>
            </a:endParaRPr>
          </a:p>
          <a:p>
            <a:pPr marL="0" lvl="0" indent="0" algn="l" rtl="0">
              <a:spcBef>
                <a:spcPts val="1600"/>
              </a:spcBef>
              <a:spcAft>
                <a:spcPts val="0"/>
              </a:spcAft>
              <a:buNone/>
            </a:pPr>
            <a:r>
              <a:rPr lang="el" sz="2600">
                <a:latin typeface="Book Antiqua"/>
                <a:ea typeface="Book Antiqua"/>
                <a:cs typeface="Book Antiqua"/>
                <a:sym typeface="Book Antiqua"/>
              </a:rPr>
              <a:t>Με την ταξινόμηση των ανωμαλιών σε κατηγορίες, γίνεται ευκολότερο να εντοπιστεί και να κατανοηθεί η φύση των αποκλίσεων από τον κανόνα. </a:t>
            </a:r>
            <a:endParaRPr sz="2600">
              <a:latin typeface="Book Antiqua"/>
              <a:ea typeface="Book Antiqua"/>
              <a:cs typeface="Book Antiqua"/>
              <a:sym typeface="Book Antiqua"/>
            </a:endParaRPr>
          </a:p>
          <a:p>
            <a:pPr marL="0" lvl="0" indent="0" algn="l" rtl="0">
              <a:spcBef>
                <a:spcPts val="1600"/>
              </a:spcBef>
              <a:spcAft>
                <a:spcPts val="0"/>
              </a:spcAft>
              <a:buNone/>
            </a:pPr>
            <a:r>
              <a:rPr lang="el" sz="2600">
                <a:latin typeface="Book Antiqua"/>
                <a:ea typeface="Book Antiqua"/>
                <a:cs typeface="Book Antiqua"/>
                <a:sym typeface="Book Antiqua"/>
              </a:rPr>
              <a:t>Διαφορετικοί τύποι ανωμαλιών μπορεί να απαιτούν ξεχωριστές απαντήσεις ή στρατηγικές μετριασμού.</a:t>
            </a:r>
            <a:endParaRPr sz="2600">
              <a:latin typeface="Book Antiqua"/>
              <a:ea typeface="Book Antiqua"/>
              <a:cs typeface="Book Antiqua"/>
              <a:sym typeface="Book Antiqua"/>
            </a:endParaRPr>
          </a:p>
          <a:p>
            <a:pPr marL="0" lvl="0" indent="0" algn="l" rtl="0">
              <a:spcBef>
                <a:spcPts val="1600"/>
              </a:spcBef>
              <a:spcAft>
                <a:spcPts val="1600"/>
              </a:spcAft>
              <a:buNone/>
            </a:pPr>
            <a:endParaRPr sz="2600">
              <a:latin typeface="Book Antiqua"/>
              <a:ea typeface="Book Antiqua"/>
              <a:cs typeface="Book Antiqua"/>
              <a:sym typeface="Book Antiqua"/>
            </a:endParaRPr>
          </a:p>
        </p:txBody>
      </p:sp>
      <p:sp>
        <p:nvSpPr>
          <p:cNvPr id="105" name="Google Shape;105;g2c00f5b6e4e_0_23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3</a:t>
            </a:fld>
            <a:endParaRPr/>
          </a:p>
        </p:txBody>
      </p:sp>
      <p:pic>
        <p:nvPicPr>
          <p:cNvPr id="106" name="Google Shape;106;g2c00f5b6e4e_0_235"/>
          <p:cNvPicPr preferRelativeResize="0"/>
          <p:nvPr/>
        </p:nvPicPr>
        <p:blipFill rotWithShape="1">
          <a:blip r:embed="rId3">
            <a:alphaModFix/>
          </a:blip>
          <a:srcRect/>
          <a:stretch/>
        </p:blipFill>
        <p:spPr>
          <a:xfrm>
            <a:off x="12" y="6296400"/>
            <a:ext cx="3036198" cy="5616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c00f5b6e4e_0_26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l" sz="3630">
                <a:latin typeface="Book Antiqua"/>
                <a:ea typeface="Book Antiqua"/>
                <a:cs typeface="Book Antiqua"/>
                <a:sym typeface="Book Antiqua"/>
              </a:rPr>
              <a:t>Ανωμαλίες βάσει σημείων δεδομένων</a:t>
            </a:r>
            <a:endParaRPr sz="3630">
              <a:latin typeface="Book Antiqua"/>
              <a:ea typeface="Book Antiqua"/>
              <a:cs typeface="Book Antiqua"/>
              <a:sym typeface="Book Antiqua"/>
            </a:endParaRPr>
          </a:p>
        </p:txBody>
      </p:sp>
      <p:sp>
        <p:nvSpPr>
          <p:cNvPr id="113" name="Google Shape;113;g2c00f5b6e4e_0_265"/>
          <p:cNvSpPr txBox="1">
            <a:spLocks noGrp="1"/>
          </p:cNvSpPr>
          <p:nvPr>
            <p:ph type="body" idx="1"/>
          </p:nvPr>
        </p:nvSpPr>
        <p:spPr>
          <a:xfrm>
            <a:off x="415600" y="1536625"/>
            <a:ext cx="6757500" cy="4555200"/>
          </a:xfrm>
          <a:prstGeom prst="rect">
            <a:avLst/>
          </a:prstGeom>
        </p:spPr>
        <p:txBody>
          <a:bodyPr spcFirstLastPara="1" wrap="square" lIns="121900" tIns="121900" rIns="121900" bIns="121900" anchor="t" anchorCtr="0">
            <a:normAutofit lnSpcReduction="10000"/>
          </a:bodyPr>
          <a:lstStyle/>
          <a:p>
            <a:pPr marL="0" lvl="0" indent="0" algn="l" rtl="0">
              <a:spcBef>
                <a:spcPts val="0"/>
              </a:spcBef>
              <a:spcAft>
                <a:spcPts val="0"/>
              </a:spcAft>
              <a:buNone/>
            </a:pPr>
            <a:r>
              <a:rPr lang="el" dirty="0">
                <a:latin typeface="Book Antiqua"/>
                <a:ea typeface="Book Antiqua"/>
                <a:cs typeface="Book Antiqua"/>
                <a:sym typeface="Book Antiqua"/>
              </a:rPr>
              <a:t>Μια σημειακή ανωμαλία είναι όταν ένα μεμονωμένο σημείο δεδομένων ξεχωρίζει από το αναμενόμενο μοτίβο, εύρος ή κανόνα. Με άλλα λόγια, το σημείο δεδομένων δεν αναμένεται να συμβεί ή έχει πολύ μικρή πιθανότητα εμφάνισης</a:t>
            </a:r>
            <a:endParaRPr dirty="0">
              <a:latin typeface="Book Antiqua"/>
              <a:ea typeface="Book Antiqua"/>
              <a:cs typeface="Book Antiqua"/>
              <a:sym typeface="Book Antiqua"/>
            </a:endParaRPr>
          </a:p>
          <a:p>
            <a:pPr marL="0" lvl="0" indent="0" algn="l" rtl="0">
              <a:spcBef>
                <a:spcPts val="1600"/>
              </a:spcBef>
              <a:spcAft>
                <a:spcPts val="1600"/>
              </a:spcAft>
              <a:buNone/>
            </a:pPr>
            <a:r>
              <a:rPr lang="el" dirty="0">
                <a:latin typeface="Book Antiqua"/>
                <a:ea typeface="Book Antiqua"/>
                <a:cs typeface="Book Antiqua"/>
                <a:sym typeface="Book Antiqua"/>
              </a:rPr>
              <a:t>Μια βασική πρόκληση για την ανίχνευση ανώμαλων σημείων δεδομένων είναι να υπολογίσουμε το ακριβές ποσό απόκλισης που οδηγεί σε πιθανή ανωμαλία.</a:t>
            </a:r>
            <a:endParaRPr dirty="0">
              <a:latin typeface="Book Antiqua"/>
              <a:ea typeface="Book Antiqua"/>
              <a:cs typeface="Book Antiqua"/>
              <a:sym typeface="Book Antiqua"/>
            </a:endParaRPr>
          </a:p>
        </p:txBody>
      </p:sp>
      <p:sp>
        <p:nvSpPr>
          <p:cNvPr id="114" name="Google Shape;114;g2c00f5b6e4e_0_2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4</a:t>
            </a:fld>
            <a:endParaRPr/>
          </a:p>
        </p:txBody>
      </p:sp>
      <p:pic>
        <p:nvPicPr>
          <p:cNvPr id="115" name="Google Shape;115;g2c00f5b6e4e_0_265"/>
          <p:cNvPicPr preferRelativeResize="0"/>
          <p:nvPr/>
        </p:nvPicPr>
        <p:blipFill>
          <a:blip r:embed="rId3">
            <a:alphaModFix/>
          </a:blip>
          <a:stretch>
            <a:fillRect/>
          </a:stretch>
        </p:blipFill>
        <p:spPr>
          <a:xfrm>
            <a:off x="7325500" y="1509267"/>
            <a:ext cx="4714099" cy="2997872"/>
          </a:xfrm>
          <a:prstGeom prst="rect">
            <a:avLst/>
          </a:prstGeom>
          <a:noFill/>
          <a:ln>
            <a:noFill/>
          </a:ln>
        </p:spPr>
      </p:pic>
      <p:pic>
        <p:nvPicPr>
          <p:cNvPr id="116" name="Google Shape;116;g2c00f5b6e4e_0_265"/>
          <p:cNvPicPr preferRelativeResize="0"/>
          <p:nvPr/>
        </p:nvPicPr>
        <p:blipFill rotWithShape="1">
          <a:blip r:embed="rId4">
            <a:alphaModFix/>
          </a:blip>
          <a:srcRect/>
          <a:stretch/>
        </p:blipFill>
        <p:spPr>
          <a:xfrm>
            <a:off x="12" y="6296400"/>
            <a:ext cx="3036198" cy="5616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c00f5b6e4e_0_290"/>
          <p:cNvSpPr txBox="1">
            <a:spLocks noGrp="1"/>
          </p:cNvSpPr>
          <p:nvPr>
            <p:ph type="title"/>
          </p:nvPr>
        </p:nvSpPr>
        <p:spPr>
          <a:xfrm>
            <a:off x="415600" y="39482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l" sz="3630" dirty="0">
                <a:latin typeface="Book Antiqua"/>
                <a:ea typeface="Book Antiqua"/>
                <a:cs typeface="Book Antiqua"/>
                <a:sym typeface="Book Antiqua"/>
              </a:rPr>
              <a:t>Ανωμαλίες βάσει πλαισίου</a:t>
            </a:r>
            <a:endParaRPr sz="3630" dirty="0">
              <a:latin typeface="Book Antiqua"/>
              <a:ea typeface="Book Antiqua"/>
              <a:cs typeface="Book Antiqua"/>
              <a:sym typeface="Book Antiqua"/>
            </a:endParaRPr>
          </a:p>
        </p:txBody>
      </p:sp>
      <p:sp>
        <p:nvSpPr>
          <p:cNvPr id="123" name="Google Shape;123;g2c00f5b6e4e_0_290"/>
          <p:cNvSpPr txBox="1">
            <a:spLocks noGrp="1"/>
          </p:cNvSpPr>
          <p:nvPr>
            <p:ph type="body" idx="1"/>
          </p:nvPr>
        </p:nvSpPr>
        <p:spPr>
          <a:xfrm>
            <a:off x="415600" y="1008510"/>
            <a:ext cx="7004100" cy="4555200"/>
          </a:xfrm>
          <a:prstGeom prst="rect">
            <a:avLst/>
          </a:prstGeom>
        </p:spPr>
        <p:txBody>
          <a:bodyPr spcFirstLastPara="1" wrap="square" lIns="121900" tIns="121900" rIns="121900" bIns="121900" anchor="t" anchorCtr="0">
            <a:normAutofit fontScale="92500" lnSpcReduction="20000"/>
          </a:bodyPr>
          <a:lstStyle/>
          <a:p>
            <a:pPr marL="0" marR="0" lvl="0" indent="0" algn="l" rtl="0">
              <a:lnSpc>
                <a:spcPct val="115000"/>
              </a:lnSpc>
              <a:spcBef>
                <a:spcPts val="0"/>
              </a:spcBef>
              <a:spcAft>
                <a:spcPts val="0"/>
              </a:spcAft>
              <a:buNone/>
            </a:pPr>
            <a:r>
              <a:rPr lang="el" dirty="0">
                <a:latin typeface="Book Antiqua"/>
                <a:ea typeface="Book Antiqua"/>
                <a:cs typeface="Book Antiqua"/>
                <a:sym typeface="Book Antiqua"/>
              </a:rPr>
              <a:t>Οι ανωμαλίες που βασίζονται στο πλαίσιο αποτελούνται από σημεία δεδομένων που μπορεί να φαίνονται φυσιολογικά στην αρχή, αλλά θεωρούνται ανωμαλίες στα αντίστοιχα περιβάλλοντά τους.</a:t>
            </a:r>
            <a:endParaRPr dirty="0">
              <a:latin typeface="Book Antiqua"/>
              <a:ea typeface="Book Antiqua"/>
              <a:cs typeface="Book Antiqua"/>
              <a:sym typeface="Book Antiqua"/>
            </a:endParaRPr>
          </a:p>
          <a:p>
            <a:pPr marL="0" marR="0" lvl="0" indent="0" algn="l" rtl="0">
              <a:lnSpc>
                <a:spcPct val="115000"/>
              </a:lnSpc>
              <a:spcBef>
                <a:spcPts val="1600"/>
              </a:spcBef>
              <a:spcAft>
                <a:spcPts val="0"/>
              </a:spcAft>
              <a:buNone/>
            </a:pPr>
            <a:r>
              <a:rPr lang="el" dirty="0">
                <a:latin typeface="Book Antiqua"/>
                <a:ea typeface="Book Antiqua"/>
                <a:cs typeface="Book Antiqua"/>
                <a:sym typeface="Book Antiqua"/>
              </a:rPr>
              <a:t>Ένα καλό παράδειγμα σε αυτήν την περίπτωση είναι μια απόπειρα εισβολής δικτύου. Η κίνηση μπορεί να είναι στο χαμηλότερο επίπεδο τις πρώτες πρωινές ώρες. Ως εκ τούτου, μια απότομη αύξηση της κυκλοφορίας στις 3 π.μ. είναι μια ανωμαλία με βάση τα συμφραζόμενα που δικαιολογεί περαιτέρω δράση ή / και έρευνα, καθώς θα μπορούσε να υποδηλώνει απόπειρα εισβολής στο δίκτυο.</a:t>
            </a:r>
            <a:endParaRPr dirty="0">
              <a:latin typeface="Book Antiqua"/>
              <a:ea typeface="Book Antiqua"/>
              <a:cs typeface="Book Antiqua"/>
              <a:sym typeface="Book Antiqua"/>
            </a:endParaRPr>
          </a:p>
          <a:p>
            <a:pPr marL="0" marR="0" lvl="0" indent="0" algn="l" rtl="0">
              <a:lnSpc>
                <a:spcPct val="115000"/>
              </a:lnSpc>
              <a:spcBef>
                <a:spcPts val="1600"/>
              </a:spcBef>
              <a:spcAft>
                <a:spcPts val="1600"/>
              </a:spcAft>
              <a:buNone/>
            </a:pPr>
            <a:endParaRPr dirty="0">
              <a:latin typeface="Book Antiqua"/>
              <a:ea typeface="Book Antiqua"/>
              <a:cs typeface="Book Antiqua"/>
              <a:sym typeface="Book Antiqua"/>
            </a:endParaRPr>
          </a:p>
        </p:txBody>
      </p:sp>
      <p:sp>
        <p:nvSpPr>
          <p:cNvPr id="124" name="Google Shape;124;g2c00f5b6e4e_0_29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5</a:t>
            </a:fld>
            <a:endParaRPr/>
          </a:p>
        </p:txBody>
      </p:sp>
      <p:pic>
        <p:nvPicPr>
          <p:cNvPr id="125" name="Google Shape;125;g2c00f5b6e4e_0_290"/>
          <p:cNvPicPr preferRelativeResize="0"/>
          <p:nvPr/>
        </p:nvPicPr>
        <p:blipFill rotWithShape="1">
          <a:blip r:embed="rId3">
            <a:alphaModFix/>
          </a:blip>
          <a:srcRect/>
          <a:stretch/>
        </p:blipFill>
        <p:spPr>
          <a:xfrm>
            <a:off x="12" y="6296400"/>
            <a:ext cx="3036198" cy="561609"/>
          </a:xfrm>
          <a:prstGeom prst="rect">
            <a:avLst/>
          </a:prstGeom>
          <a:noFill/>
          <a:ln>
            <a:noFill/>
          </a:ln>
        </p:spPr>
      </p:pic>
      <p:pic>
        <p:nvPicPr>
          <p:cNvPr id="126" name="Google Shape;126;g2c00f5b6e4e_0_290"/>
          <p:cNvPicPr preferRelativeResize="0"/>
          <p:nvPr/>
        </p:nvPicPr>
        <p:blipFill>
          <a:blip r:embed="rId4">
            <a:alphaModFix/>
          </a:blip>
          <a:stretch>
            <a:fillRect/>
          </a:stretch>
        </p:blipFill>
        <p:spPr>
          <a:xfrm>
            <a:off x="7572100" y="1509267"/>
            <a:ext cx="4467500" cy="33384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2c00f5b6e4e_0_272"/>
          <p:cNvPicPr preferRelativeResize="0"/>
          <p:nvPr/>
        </p:nvPicPr>
        <p:blipFill>
          <a:blip r:embed="rId3">
            <a:alphaModFix/>
          </a:blip>
          <a:stretch>
            <a:fillRect/>
          </a:stretch>
        </p:blipFill>
        <p:spPr>
          <a:xfrm>
            <a:off x="6853650" y="1509276"/>
            <a:ext cx="5185950" cy="3531425"/>
          </a:xfrm>
          <a:prstGeom prst="rect">
            <a:avLst/>
          </a:prstGeom>
          <a:noFill/>
          <a:ln>
            <a:noFill/>
          </a:ln>
        </p:spPr>
      </p:pic>
      <p:sp>
        <p:nvSpPr>
          <p:cNvPr id="133" name="Google Shape;133;g2c00f5b6e4e_0_27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l" sz="3630">
                <a:latin typeface="Book Antiqua"/>
                <a:ea typeface="Book Antiqua"/>
                <a:cs typeface="Book Antiqua"/>
                <a:sym typeface="Book Antiqua"/>
              </a:rPr>
              <a:t>Συλλογικές ανωμαλίες</a:t>
            </a:r>
            <a:endParaRPr sz="3630">
              <a:latin typeface="Book Antiqua"/>
              <a:ea typeface="Book Antiqua"/>
              <a:cs typeface="Book Antiqua"/>
              <a:sym typeface="Book Antiqua"/>
            </a:endParaRPr>
          </a:p>
        </p:txBody>
      </p:sp>
      <p:sp>
        <p:nvSpPr>
          <p:cNvPr id="134" name="Google Shape;134;g2c00f5b6e4e_0_272"/>
          <p:cNvSpPr txBox="1">
            <a:spLocks noGrp="1"/>
          </p:cNvSpPr>
          <p:nvPr>
            <p:ph type="body" idx="1"/>
          </p:nvPr>
        </p:nvSpPr>
        <p:spPr>
          <a:xfrm>
            <a:off x="184484" y="1350155"/>
            <a:ext cx="7316695" cy="4734958"/>
          </a:xfrm>
          <a:prstGeom prst="rect">
            <a:avLst/>
          </a:prstGeom>
        </p:spPr>
        <p:txBody>
          <a:bodyPr spcFirstLastPara="1" wrap="square" lIns="121900" tIns="121900" rIns="121900" bIns="121900" anchor="t" anchorCtr="0">
            <a:normAutofit fontScale="92500" lnSpcReduction="20000"/>
          </a:bodyPr>
          <a:lstStyle/>
          <a:p>
            <a:pPr marL="0" lvl="0" indent="0" algn="l" rtl="0">
              <a:spcBef>
                <a:spcPts val="0"/>
              </a:spcBef>
              <a:spcAft>
                <a:spcPts val="0"/>
              </a:spcAft>
              <a:buNone/>
            </a:pPr>
            <a:r>
              <a:rPr lang="el" dirty="0">
                <a:latin typeface="Book Antiqua"/>
                <a:ea typeface="Book Antiqua"/>
                <a:cs typeface="Book Antiqua"/>
                <a:sym typeface="Book Antiqua"/>
              </a:rPr>
              <a:t>Μια συλλογική ανωμαλία συμβαίνει όταν μεμονωμένα σημεία δεδομένων που εξετάζονται μεμονωμένα φαίνονται φυσιολογικά. Ωστόσο, όταν εξετάζετε μια ομάδα αυτών των σημείων δεδομένων, τα απροσδόκητα μοτίβα, συμπεριφορές ή αποτελέσματα γίνονται σαφή.</a:t>
            </a:r>
            <a:endParaRPr dirty="0">
              <a:latin typeface="Book Antiqua"/>
              <a:ea typeface="Book Antiqua"/>
              <a:cs typeface="Book Antiqua"/>
              <a:sym typeface="Book Antiqua"/>
            </a:endParaRPr>
          </a:p>
          <a:p>
            <a:pPr marL="0" lvl="0" indent="0" algn="l" rtl="0">
              <a:spcBef>
                <a:spcPts val="1600"/>
              </a:spcBef>
              <a:spcAft>
                <a:spcPts val="1600"/>
              </a:spcAft>
              <a:buNone/>
            </a:pPr>
            <a:r>
              <a:rPr lang="el" dirty="0">
                <a:latin typeface="Book Antiqua"/>
                <a:ea typeface="Book Antiqua"/>
                <a:cs typeface="Book Antiqua"/>
                <a:sym typeface="Book Antiqua"/>
              </a:rPr>
              <a:t>Ένα παράδειγμα συλλογικών ανωμαλιών μπορεί να είναι ειδοποιήσεις όταν εξωτερικός χάκερ αποφάσισε να χτυπήσει τον ιστότοπο μιας εταιρείας με μια κατανεμημένη επίθεση άρνησης υπηρεσίας (DDoS). Όλες αυτές οι αιχμές είναι σαφώς αποκλίνουσες από τα κανονικά πρότυπα κυκλοφορίας και θα θεωρούνταν ανώμαλες</a:t>
            </a:r>
            <a:endParaRPr dirty="0">
              <a:latin typeface="Book Antiqua"/>
              <a:ea typeface="Book Antiqua"/>
              <a:cs typeface="Book Antiqua"/>
              <a:sym typeface="Book Antiqua"/>
            </a:endParaRPr>
          </a:p>
        </p:txBody>
      </p:sp>
      <p:sp>
        <p:nvSpPr>
          <p:cNvPr id="135" name="Google Shape;135;g2c00f5b6e4e_0_2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6</a:t>
            </a:fld>
            <a:endParaRPr/>
          </a:p>
        </p:txBody>
      </p:sp>
      <p:pic>
        <p:nvPicPr>
          <p:cNvPr id="136" name="Google Shape;136;g2c00f5b6e4e_0_272"/>
          <p:cNvPicPr preferRelativeResize="0"/>
          <p:nvPr/>
        </p:nvPicPr>
        <p:blipFill rotWithShape="1">
          <a:blip r:embed="rId4">
            <a:alphaModFix/>
          </a:blip>
          <a:srcRect/>
          <a:stretch/>
        </p:blipFill>
        <p:spPr>
          <a:xfrm>
            <a:off x="12" y="6296400"/>
            <a:ext cx="3036198" cy="5616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c00f5b6e4e_0_31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l" sz="3630">
                <a:latin typeface="Book Antiqua"/>
                <a:ea typeface="Book Antiqua"/>
                <a:cs typeface="Book Antiqua"/>
                <a:sym typeface="Book Antiqua"/>
              </a:rPr>
              <a:t>Τι είναι η ανίχνευση ανωμαλιών;</a:t>
            </a:r>
            <a:endParaRPr sz="3630">
              <a:latin typeface="Book Antiqua"/>
              <a:ea typeface="Book Antiqua"/>
              <a:cs typeface="Book Antiqua"/>
              <a:sym typeface="Book Antiqua"/>
            </a:endParaRPr>
          </a:p>
        </p:txBody>
      </p:sp>
      <p:sp>
        <p:nvSpPr>
          <p:cNvPr id="143" name="Google Shape;143;g2c00f5b6e4e_0_31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fontScale="77500" lnSpcReduction="20000"/>
          </a:bodyPr>
          <a:lstStyle/>
          <a:p>
            <a:pPr marL="0" lvl="0" indent="0" algn="l" rtl="0">
              <a:spcBef>
                <a:spcPts val="0"/>
              </a:spcBef>
              <a:spcAft>
                <a:spcPts val="0"/>
              </a:spcAft>
              <a:buClr>
                <a:schemeClr val="dk1"/>
              </a:buClr>
              <a:buSzPct val="39059"/>
              <a:buFont typeface="Arial"/>
              <a:buNone/>
            </a:pPr>
            <a:r>
              <a:rPr lang="el" sz="2816" dirty="0">
                <a:latin typeface="Book Antiqua"/>
                <a:ea typeface="Book Antiqua"/>
                <a:cs typeface="Book Antiqua"/>
                <a:sym typeface="Book Antiqua"/>
              </a:rPr>
              <a:t>Η ανίχνευση ανωμαλιών είναι η διαδικασία κατά την οποία ένας προηγμένος αλγόριθμος αναγνωρίζει ορισμένα δεδομένα ή μοτίβα δεδομένων ως ανώμαλα.</a:t>
            </a:r>
            <a:endParaRPr sz="2816" dirty="0">
              <a:latin typeface="Book Antiqua"/>
              <a:ea typeface="Book Antiqua"/>
              <a:cs typeface="Book Antiqua"/>
              <a:sym typeface="Book Antiqua"/>
            </a:endParaRPr>
          </a:p>
          <a:p>
            <a:pPr marL="0" lvl="0" indent="0" algn="l" rtl="0">
              <a:spcBef>
                <a:spcPts val="1600"/>
              </a:spcBef>
              <a:spcAft>
                <a:spcPts val="0"/>
              </a:spcAft>
              <a:buNone/>
            </a:pPr>
            <a:r>
              <a:rPr lang="el" sz="2816" dirty="0">
                <a:latin typeface="Book Antiqua"/>
                <a:ea typeface="Book Antiqua"/>
                <a:cs typeface="Book Antiqua"/>
                <a:sym typeface="Book Antiqua"/>
              </a:rPr>
              <a:t>Στην ανίχνευση ανωμαλιών εμπίπτουν τα καθήκοντα:</a:t>
            </a:r>
            <a:endParaRPr sz="2816" dirty="0">
              <a:latin typeface="Book Antiqua"/>
              <a:ea typeface="Book Antiqua"/>
              <a:cs typeface="Book Antiqua"/>
              <a:sym typeface="Book Antiqua"/>
            </a:endParaRPr>
          </a:p>
          <a:p>
            <a:pPr marL="914400" lvl="0" indent="-356552" algn="l" rtl="0">
              <a:spcBef>
                <a:spcPts val="1600"/>
              </a:spcBef>
              <a:spcAft>
                <a:spcPts val="0"/>
              </a:spcAft>
              <a:buSzPct val="100000"/>
              <a:buFont typeface="Book Antiqua"/>
              <a:buChar char="●"/>
            </a:pPr>
            <a:r>
              <a:rPr lang="el" sz="2600" dirty="0">
                <a:latin typeface="Book Antiqua"/>
                <a:ea typeface="Book Antiqua"/>
                <a:cs typeface="Book Antiqua"/>
                <a:sym typeface="Book Antiqua"/>
              </a:rPr>
              <a:t>ανίχνευση ακραίων τιμών, </a:t>
            </a:r>
            <a:endParaRPr sz="2600" dirty="0">
              <a:latin typeface="Book Antiqua"/>
              <a:ea typeface="Book Antiqua"/>
              <a:cs typeface="Book Antiqua"/>
              <a:sym typeface="Book Antiqua"/>
            </a:endParaRPr>
          </a:p>
          <a:p>
            <a:pPr marL="914400" lvl="0" indent="-356552" algn="l" rtl="0">
              <a:spcBef>
                <a:spcPts val="0"/>
              </a:spcBef>
              <a:spcAft>
                <a:spcPts val="0"/>
              </a:spcAft>
              <a:buSzPct val="100000"/>
              <a:buFont typeface="Book Antiqua"/>
              <a:buChar char="●"/>
            </a:pPr>
            <a:r>
              <a:rPr lang="el" sz="2600" dirty="0">
                <a:latin typeface="Book Antiqua"/>
                <a:ea typeface="Book Antiqua"/>
                <a:cs typeface="Book Antiqua"/>
                <a:sym typeface="Book Antiqua"/>
              </a:rPr>
              <a:t>αφαίρεση θορύβου, </a:t>
            </a:r>
            <a:endParaRPr sz="2600" dirty="0">
              <a:latin typeface="Book Antiqua"/>
              <a:ea typeface="Book Antiqua"/>
              <a:cs typeface="Book Antiqua"/>
              <a:sym typeface="Book Antiqua"/>
            </a:endParaRPr>
          </a:p>
          <a:p>
            <a:pPr marL="914400" lvl="0" indent="-356552" algn="l" rtl="0">
              <a:spcBef>
                <a:spcPts val="0"/>
              </a:spcBef>
              <a:spcAft>
                <a:spcPts val="0"/>
              </a:spcAft>
              <a:buSzPct val="100000"/>
              <a:buFont typeface="Book Antiqua"/>
              <a:buChar char="●"/>
            </a:pPr>
            <a:r>
              <a:rPr lang="el" sz="2600" dirty="0">
                <a:latin typeface="Book Antiqua"/>
                <a:ea typeface="Book Antiqua"/>
                <a:cs typeface="Book Antiqua"/>
                <a:sym typeface="Book Antiqua"/>
              </a:rPr>
              <a:t>ανίχνευση καινοτομίας, </a:t>
            </a:r>
            <a:endParaRPr sz="2600" dirty="0">
              <a:latin typeface="Book Antiqua"/>
              <a:ea typeface="Book Antiqua"/>
              <a:cs typeface="Book Antiqua"/>
              <a:sym typeface="Book Antiqua"/>
            </a:endParaRPr>
          </a:p>
          <a:p>
            <a:pPr marL="914400" lvl="0" indent="-356552" algn="l" rtl="0">
              <a:spcBef>
                <a:spcPts val="0"/>
              </a:spcBef>
              <a:spcAft>
                <a:spcPts val="0"/>
              </a:spcAft>
              <a:buSzPct val="100000"/>
              <a:buFont typeface="Book Antiqua"/>
              <a:buChar char="●"/>
            </a:pPr>
            <a:r>
              <a:rPr lang="el" sz="2600" dirty="0">
                <a:latin typeface="Book Antiqua"/>
                <a:ea typeface="Book Antiqua"/>
                <a:cs typeface="Book Antiqua"/>
                <a:sym typeface="Book Antiqua"/>
              </a:rPr>
              <a:t>ανίχνευση συμβάντων, </a:t>
            </a:r>
            <a:endParaRPr sz="2600" dirty="0">
              <a:latin typeface="Book Antiqua"/>
              <a:ea typeface="Book Antiqua"/>
              <a:cs typeface="Book Antiqua"/>
              <a:sym typeface="Book Antiqua"/>
            </a:endParaRPr>
          </a:p>
          <a:p>
            <a:pPr marL="914400" lvl="0" indent="-356552" algn="l" rtl="0">
              <a:spcBef>
                <a:spcPts val="0"/>
              </a:spcBef>
              <a:spcAft>
                <a:spcPts val="0"/>
              </a:spcAft>
              <a:buSzPct val="100000"/>
              <a:buFont typeface="Book Antiqua"/>
              <a:buChar char="●"/>
            </a:pPr>
            <a:r>
              <a:rPr lang="el" sz="2600" dirty="0">
                <a:latin typeface="Book Antiqua"/>
                <a:ea typeface="Book Antiqua"/>
                <a:cs typeface="Book Antiqua"/>
                <a:sym typeface="Book Antiqua"/>
              </a:rPr>
              <a:t>ανίχνευση σημείου αλλαγής,</a:t>
            </a:r>
            <a:endParaRPr sz="2600" dirty="0">
              <a:latin typeface="Book Antiqua"/>
              <a:ea typeface="Book Antiqua"/>
              <a:cs typeface="Book Antiqua"/>
              <a:sym typeface="Book Antiqua"/>
            </a:endParaRPr>
          </a:p>
          <a:p>
            <a:pPr marL="914400" lvl="0" indent="-356552" algn="l" rtl="0">
              <a:spcBef>
                <a:spcPts val="0"/>
              </a:spcBef>
              <a:spcAft>
                <a:spcPts val="0"/>
              </a:spcAft>
              <a:buSzPct val="100000"/>
              <a:buFont typeface="Book Antiqua"/>
              <a:buChar char="●"/>
            </a:pPr>
            <a:r>
              <a:rPr lang="el" sz="2600" dirty="0">
                <a:latin typeface="Book Antiqua"/>
                <a:ea typeface="Book Antiqua"/>
                <a:cs typeface="Book Antiqua"/>
                <a:sym typeface="Book Antiqua"/>
              </a:rPr>
              <a:t>υπολογισμός βαθμολογίας ανωμαλίας.</a:t>
            </a:r>
            <a:endParaRPr sz="2600" dirty="0">
              <a:latin typeface="Book Antiqua"/>
              <a:ea typeface="Book Antiqua"/>
              <a:cs typeface="Book Antiqua"/>
              <a:sym typeface="Book Antiqua"/>
            </a:endParaRPr>
          </a:p>
          <a:p>
            <a:pPr marL="0" lvl="0" indent="0" algn="l" rtl="0">
              <a:spcBef>
                <a:spcPts val="1600"/>
              </a:spcBef>
              <a:spcAft>
                <a:spcPts val="1600"/>
              </a:spcAft>
              <a:buNone/>
            </a:pPr>
            <a:r>
              <a:rPr lang="el" sz="2600" dirty="0">
                <a:latin typeface="Book Antiqua"/>
                <a:ea typeface="Book Antiqua"/>
                <a:cs typeface="Book Antiqua"/>
                <a:sym typeface="Book Antiqua"/>
              </a:rPr>
              <a:t>Οι ανωμαλίες δεν αντιπροσωπεύουν απαραίτητα ένα κακόβουλο γεγονός - απλώς δείχνουν ότι η τάση αποκλίνει από αυτό που κανονικά αναμενόταν. Οι ανωμαλίες, όταν επισημαίνονται, πρέπει να διερευνώνται για να προσδιοριστεί εάν είναι κακόβουλες ή καλοήθεις.</a:t>
            </a:r>
            <a:endParaRPr sz="2600" dirty="0">
              <a:latin typeface="Book Antiqua"/>
              <a:ea typeface="Book Antiqua"/>
              <a:cs typeface="Book Antiqua"/>
              <a:sym typeface="Book Antiqua"/>
            </a:endParaRPr>
          </a:p>
        </p:txBody>
      </p:sp>
      <p:sp>
        <p:nvSpPr>
          <p:cNvPr id="144" name="Google Shape;144;g2c00f5b6e4e_0_3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7</a:t>
            </a:fld>
            <a:endParaRPr/>
          </a:p>
        </p:txBody>
      </p:sp>
      <p:pic>
        <p:nvPicPr>
          <p:cNvPr id="145" name="Google Shape;145;g2c00f5b6e4e_0_318"/>
          <p:cNvPicPr preferRelativeResize="0"/>
          <p:nvPr/>
        </p:nvPicPr>
        <p:blipFill rotWithShape="1">
          <a:blip r:embed="rId3">
            <a:alphaModFix/>
          </a:blip>
          <a:srcRect/>
          <a:stretch/>
        </p:blipFill>
        <p:spPr>
          <a:xfrm>
            <a:off x="12" y="6296400"/>
            <a:ext cx="3036198" cy="5616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c00f5b6e4e_0_33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l" sz="3630">
                <a:latin typeface="Book Antiqua"/>
                <a:ea typeface="Book Antiqua"/>
                <a:cs typeface="Book Antiqua"/>
                <a:sym typeface="Book Antiqua"/>
              </a:rPr>
              <a:t>Πού χρησιμοποιείται η ανίχνευση ανωμαλιών;</a:t>
            </a:r>
            <a:endParaRPr sz="3630">
              <a:latin typeface="Book Antiqua"/>
              <a:ea typeface="Book Antiqua"/>
              <a:cs typeface="Book Antiqua"/>
              <a:sym typeface="Book Antiqua"/>
            </a:endParaRPr>
          </a:p>
        </p:txBody>
      </p:sp>
      <p:sp>
        <p:nvSpPr>
          <p:cNvPr id="152" name="Google Shape;152;g2c00f5b6e4e_0_333"/>
          <p:cNvSpPr txBox="1">
            <a:spLocks noGrp="1"/>
          </p:cNvSpPr>
          <p:nvPr>
            <p:ph type="body" idx="1"/>
          </p:nvPr>
        </p:nvSpPr>
        <p:spPr>
          <a:xfrm>
            <a:off x="415600" y="1356866"/>
            <a:ext cx="11360700" cy="4739133"/>
          </a:xfrm>
          <a:prstGeom prst="rect">
            <a:avLst/>
          </a:prstGeom>
        </p:spPr>
        <p:txBody>
          <a:bodyPr spcFirstLastPara="1" wrap="square" lIns="121900" tIns="121900" rIns="121900" bIns="121900" anchor="t" anchorCtr="0">
            <a:normAutofit fontScale="62500" lnSpcReduction="20000"/>
          </a:bodyPr>
          <a:lstStyle/>
          <a:p>
            <a:pPr marL="0" lvl="0" indent="0" algn="l" rtl="0">
              <a:spcBef>
                <a:spcPts val="0"/>
              </a:spcBef>
              <a:spcAft>
                <a:spcPts val="0"/>
              </a:spcAft>
              <a:buNone/>
            </a:pPr>
            <a:r>
              <a:rPr lang="el" sz="2692" dirty="0">
                <a:latin typeface="Book Antiqua"/>
                <a:ea typeface="Book Antiqua"/>
                <a:cs typeface="Book Antiqua"/>
                <a:sym typeface="Book Antiqua"/>
              </a:rPr>
              <a:t>Η ανίχνευση ανωμαλιών χρησιμοποιείται σε διάφορους τομείς και βιομηχανίες όπου ο εντοπισμός ασυνήθιστων μοτίβων ή αποκλίσεων από τον κανόνα είναι ζωτικής σημασίας. </a:t>
            </a:r>
            <a:endParaRPr sz="2692" dirty="0">
              <a:latin typeface="Book Antiqua"/>
              <a:ea typeface="Book Antiqua"/>
              <a:cs typeface="Book Antiqua"/>
              <a:sym typeface="Book Antiqua"/>
            </a:endParaRPr>
          </a:p>
          <a:p>
            <a:pPr marL="457200" lvl="0" indent="-344387" algn="l" rtl="0">
              <a:spcBef>
                <a:spcPts val="1600"/>
              </a:spcBef>
              <a:spcAft>
                <a:spcPts val="0"/>
              </a:spcAft>
              <a:buClr>
                <a:srgbClr val="0D0D0D"/>
              </a:buClr>
              <a:buSzPct val="100000"/>
              <a:buFont typeface="Book Antiqua"/>
              <a:buChar char="●"/>
            </a:pPr>
            <a:r>
              <a:rPr lang="el" sz="2604" dirty="0">
                <a:solidFill>
                  <a:srgbClr val="0D0D0D"/>
                </a:solidFill>
                <a:highlight>
                  <a:srgbClr val="FFFFFF"/>
                </a:highlight>
                <a:latin typeface="Book Antiqua"/>
                <a:ea typeface="Book Antiqua"/>
                <a:cs typeface="Book Antiqua"/>
                <a:sym typeface="Book Antiqua"/>
              </a:rPr>
              <a:t>Ασφάλεια στον κυβερνοχώρο:</a:t>
            </a:r>
            <a:endParaRPr sz="2604" dirty="0">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l" sz="2176" dirty="0">
                <a:solidFill>
                  <a:srgbClr val="0D0D0D"/>
                </a:solidFill>
                <a:highlight>
                  <a:srgbClr val="FFFFFF"/>
                </a:highlight>
                <a:latin typeface="Book Antiqua"/>
                <a:ea typeface="Book Antiqua"/>
                <a:cs typeface="Book Antiqua"/>
                <a:sym typeface="Book Antiqua"/>
              </a:rPr>
              <a:t>Εντοπισμός ασυνήθιστης κίνησης δικτύου ή δραστηριοτήτων που μπορεί να υποδηλώνουν παραβίαση ασφαλείας.</a:t>
            </a:r>
            <a:endParaRPr sz="2176" dirty="0">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l" sz="2176" dirty="0">
                <a:solidFill>
                  <a:srgbClr val="0D0D0D"/>
                </a:solidFill>
                <a:highlight>
                  <a:srgbClr val="FFFFFF"/>
                </a:highlight>
                <a:latin typeface="Book Antiqua"/>
                <a:ea typeface="Book Antiqua"/>
                <a:cs typeface="Book Antiqua"/>
                <a:sym typeface="Book Antiqua"/>
              </a:rPr>
              <a:t>Παρακολούθηση της απόδοσης του δικτύου για ανωμαλίες που μπορεί να υποδηλώνουν διακοπές της υπηρεσίας.</a:t>
            </a:r>
            <a:endParaRPr sz="2176" dirty="0">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l" sz="2176" dirty="0">
                <a:solidFill>
                  <a:srgbClr val="0D0D0D"/>
                </a:solidFill>
                <a:highlight>
                  <a:srgbClr val="FFFFFF"/>
                </a:highlight>
                <a:latin typeface="Book Antiqua"/>
                <a:ea typeface="Book Antiqua"/>
                <a:cs typeface="Book Antiqua"/>
                <a:sym typeface="Book Antiqua"/>
              </a:rPr>
              <a:t>Εντοπισμός ανωμαλιών στη συμπεριφορά των χρηστών για τον εντοπισμό μη εξουσιοδοτημένης πρόσβασης ή πιθανών εσωτερικών απειλών.</a:t>
            </a:r>
            <a:endParaRPr sz="2176" dirty="0">
              <a:solidFill>
                <a:srgbClr val="0D0D0D"/>
              </a:solidFill>
              <a:highlight>
                <a:srgbClr val="FFFFFF"/>
              </a:highlight>
              <a:latin typeface="Book Antiqua"/>
              <a:ea typeface="Book Antiqua"/>
              <a:cs typeface="Book Antiqua"/>
              <a:sym typeface="Book Antiqua"/>
            </a:endParaRPr>
          </a:p>
          <a:p>
            <a:pPr marL="457200" lvl="0" indent="-344387" algn="l" rtl="0">
              <a:spcBef>
                <a:spcPts val="0"/>
              </a:spcBef>
              <a:spcAft>
                <a:spcPts val="0"/>
              </a:spcAft>
              <a:buClr>
                <a:srgbClr val="0D0D0D"/>
              </a:buClr>
              <a:buSzPct val="100000"/>
              <a:buFont typeface="Book Antiqua"/>
              <a:buChar char="●"/>
            </a:pPr>
            <a:r>
              <a:rPr lang="el" sz="2604" dirty="0">
                <a:solidFill>
                  <a:srgbClr val="0D0D0D"/>
                </a:solidFill>
                <a:highlight>
                  <a:srgbClr val="FFFFFF"/>
                </a:highlight>
                <a:latin typeface="Book Antiqua"/>
                <a:ea typeface="Book Antiqua"/>
                <a:cs typeface="Book Antiqua"/>
                <a:sym typeface="Book Antiqua"/>
              </a:rPr>
              <a:t>Οικονομικά:</a:t>
            </a:r>
            <a:endParaRPr sz="2604" dirty="0">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l" sz="2176" dirty="0">
                <a:solidFill>
                  <a:srgbClr val="0D0D0D"/>
                </a:solidFill>
                <a:highlight>
                  <a:srgbClr val="FFFFFF"/>
                </a:highlight>
                <a:latin typeface="Book Antiqua"/>
                <a:ea typeface="Book Antiqua"/>
                <a:cs typeface="Book Antiqua"/>
                <a:sym typeface="Book Antiqua"/>
              </a:rPr>
              <a:t>Εντοπισμός απάτης: Εντοπισμός ασυνήθιστων συναλλαγών ή μοτίβων που μπορεί να υποδηλώνουν δόλιες δραστηριότητες σε τραπεζικές συναλλαγές ή συναλλαγές με πιστωτικές κάρτες.</a:t>
            </a:r>
            <a:endParaRPr sz="2176" dirty="0">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l" sz="2176" dirty="0">
                <a:solidFill>
                  <a:srgbClr val="0D0D0D"/>
                </a:solidFill>
                <a:highlight>
                  <a:srgbClr val="FFFFFF"/>
                </a:highlight>
                <a:latin typeface="Book Antiqua"/>
                <a:ea typeface="Book Antiqua"/>
                <a:cs typeface="Book Antiqua"/>
                <a:sym typeface="Book Antiqua"/>
              </a:rPr>
              <a:t>Χρηματιστήριο: Ανίχνευση μη φυσιολογικών μοτίβων συναλλαγών ή ανωμαλιών της αγοράς.</a:t>
            </a:r>
            <a:endParaRPr sz="2176" dirty="0">
              <a:solidFill>
                <a:srgbClr val="0D0D0D"/>
              </a:solidFill>
              <a:highlight>
                <a:srgbClr val="FFFFFF"/>
              </a:highlight>
              <a:latin typeface="Book Antiqua"/>
              <a:ea typeface="Book Antiqua"/>
              <a:cs typeface="Book Antiqua"/>
              <a:sym typeface="Book Antiqua"/>
            </a:endParaRPr>
          </a:p>
          <a:p>
            <a:pPr marL="457200" lvl="0" indent="-344387" algn="l" rtl="0">
              <a:spcBef>
                <a:spcPts val="0"/>
              </a:spcBef>
              <a:spcAft>
                <a:spcPts val="0"/>
              </a:spcAft>
              <a:buClr>
                <a:srgbClr val="0D0D0D"/>
              </a:buClr>
              <a:buSzPct val="100000"/>
              <a:buFont typeface="Book Antiqua"/>
              <a:buChar char="●"/>
            </a:pPr>
            <a:r>
              <a:rPr lang="el" sz="2604" dirty="0">
                <a:solidFill>
                  <a:srgbClr val="0D0D0D"/>
                </a:solidFill>
                <a:highlight>
                  <a:srgbClr val="FFFFFF"/>
                </a:highlight>
                <a:latin typeface="Book Antiqua"/>
                <a:ea typeface="Book Antiqua"/>
                <a:cs typeface="Book Antiqua"/>
                <a:sym typeface="Book Antiqua"/>
              </a:rPr>
              <a:t>Υγειονομική περίθαλψη:</a:t>
            </a:r>
            <a:endParaRPr sz="2604" dirty="0">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l" sz="2176" dirty="0">
                <a:solidFill>
                  <a:srgbClr val="0D0D0D"/>
                </a:solidFill>
                <a:highlight>
                  <a:srgbClr val="FFFFFF"/>
                </a:highlight>
                <a:latin typeface="Book Antiqua"/>
                <a:ea typeface="Book Antiqua"/>
                <a:cs typeface="Book Antiqua"/>
                <a:sym typeface="Book Antiqua"/>
              </a:rPr>
              <a:t>Παρακολούθηση δεδομένων ασθενών για ανωμαλίες που θα μπορούσαν να σηματοδοτήσουν πιθανά προβλήματα υγείας ή παρατυπίες.</a:t>
            </a:r>
            <a:endParaRPr sz="2176" dirty="0">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l" sz="2176" dirty="0">
                <a:solidFill>
                  <a:srgbClr val="0D0D0D"/>
                </a:solidFill>
                <a:highlight>
                  <a:srgbClr val="FFFFFF"/>
                </a:highlight>
                <a:latin typeface="Book Antiqua"/>
                <a:ea typeface="Book Antiqua"/>
                <a:cs typeface="Book Antiqua"/>
                <a:sym typeface="Book Antiqua"/>
              </a:rPr>
              <a:t>Ανίχνευση ασυνήθιστων μοτίβων στην ιατρική απεικόνιση για έγκαιρη διάγνωση ασθενειών.</a:t>
            </a:r>
            <a:endParaRPr sz="2176" dirty="0">
              <a:solidFill>
                <a:srgbClr val="0D0D0D"/>
              </a:solidFill>
              <a:highlight>
                <a:srgbClr val="FFFFFF"/>
              </a:highlight>
              <a:latin typeface="Book Antiqua"/>
              <a:ea typeface="Book Antiqua"/>
              <a:cs typeface="Book Antiqua"/>
              <a:sym typeface="Book Antiqua"/>
            </a:endParaRPr>
          </a:p>
          <a:p>
            <a:pPr marL="457200" lvl="0" indent="-344387" algn="l" rtl="0">
              <a:spcBef>
                <a:spcPts val="0"/>
              </a:spcBef>
              <a:spcAft>
                <a:spcPts val="0"/>
              </a:spcAft>
              <a:buClr>
                <a:srgbClr val="0D0D0D"/>
              </a:buClr>
              <a:buSzPct val="100000"/>
              <a:buFont typeface="Book Antiqua"/>
              <a:buChar char="●"/>
            </a:pPr>
            <a:r>
              <a:rPr lang="el" sz="2604" dirty="0">
                <a:solidFill>
                  <a:srgbClr val="0D0D0D"/>
                </a:solidFill>
                <a:highlight>
                  <a:srgbClr val="FFFFFF"/>
                </a:highlight>
                <a:latin typeface="Book Antiqua"/>
                <a:ea typeface="Book Antiqua"/>
                <a:cs typeface="Book Antiqua"/>
                <a:sym typeface="Book Antiqua"/>
              </a:rPr>
              <a:t>Διαδίκτυο των πραγμάτων (IoT):</a:t>
            </a:r>
            <a:endParaRPr sz="2604" dirty="0">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l" sz="2176" dirty="0">
                <a:solidFill>
                  <a:srgbClr val="0D0D0D"/>
                </a:solidFill>
                <a:highlight>
                  <a:srgbClr val="FFFFFF"/>
                </a:highlight>
                <a:latin typeface="Book Antiqua"/>
                <a:ea typeface="Book Antiqua"/>
                <a:cs typeface="Book Antiqua"/>
                <a:sym typeface="Book Antiqua"/>
              </a:rPr>
              <a:t>Ανίχνευση ανωμαλιών σε δεδομένα αισθητήρων από συνδεδεμένες συσκευές για τον εντοπισμό πιθανών δυσλειτουργιών ή μη φυσιολογικής συμπεριφοράς.</a:t>
            </a:r>
            <a:endParaRPr sz="2176" dirty="0">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l" sz="2176" dirty="0">
                <a:solidFill>
                  <a:srgbClr val="0D0D0D"/>
                </a:solidFill>
                <a:highlight>
                  <a:srgbClr val="FFFFFF"/>
                </a:highlight>
                <a:latin typeface="Book Antiqua"/>
                <a:ea typeface="Book Antiqua"/>
                <a:cs typeface="Book Antiqua"/>
                <a:sym typeface="Book Antiqua"/>
              </a:rPr>
              <a:t>Παρακολούθηση μοτίβων κατανάλωσης ενέργειας για ασυνήθιστη χρήση.</a:t>
            </a:r>
            <a:endParaRPr sz="2176" dirty="0">
              <a:solidFill>
                <a:srgbClr val="0D0D0D"/>
              </a:solidFill>
              <a:highlight>
                <a:srgbClr val="FFFFFF"/>
              </a:highlight>
              <a:latin typeface="Book Antiqua"/>
              <a:ea typeface="Book Antiqua"/>
              <a:cs typeface="Book Antiqua"/>
              <a:sym typeface="Book Antiqua"/>
            </a:endParaRPr>
          </a:p>
          <a:p>
            <a:pPr marL="457200" lvl="0" indent="-325337" algn="l" rtl="0">
              <a:spcBef>
                <a:spcPts val="0"/>
              </a:spcBef>
              <a:spcAft>
                <a:spcPts val="0"/>
              </a:spcAft>
              <a:buClr>
                <a:srgbClr val="0D0D0D"/>
              </a:buClr>
              <a:buSzPct val="100000"/>
              <a:buFont typeface="Book Antiqua"/>
              <a:buChar char="●"/>
            </a:pPr>
            <a:r>
              <a:rPr lang="el" sz="2176" dirty="0">
                <a:solidFill>
                  <a:srgbClr val="0D0D0D"/>
                </a:solidFill>
                <a:highlight>
                  <a:srgbClr val="FFFFFF"/>
                </a:highlight>
                <a:latin typeface="Book Antiqua"/>
                <a:ea typeface="Book Antiqua"/>
                <a:cs typeface="Book Antiqua"/>
                <a:sym typeface="Book Antiqua"/>
              </a:rPr>
              <a:t>…</a:t>
            </a:r>
            <a:endParaRPr sz="2176" dirty="0">
              <a:solidFill>
                <a:srgbClr val="0D0D0D"/>
              </a:solidFill>
              <a:highlight>
                <a:srgbClr val="FFFFFF"/>
              </a:highlight>
              <a:latin typeface="Book Antiqua"/>
              <a:ea typeface="Book Antiqua"/>
              <a:cs typeface="Book Antiqua"/>
              <a:sym typeface="Book Antiqua"/>
            </a:endParaRPr>
          </a:p>
        </p:txBody>
      </p:sp>
      <p:sp>
        <p:nvSpPr>
          <p:cNvPr id="153" name="Google Shape;153;g2c00f5b6e4e_0_33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8</a:t>
            </a:fld>
            <a:endParaRPr/>
          </a:p>
        </p:txBody>
      </p:sp>
      <p:pic>
        <p:nvPicPr>
          <p:cNvPr id="154" name="Google Shape;154;g2c00f5b6e4e_0_333"/>
          <p:cNvPicPr preferRelativeResize="0"/>
          <p:nvPr/>
        </p:nvPicPr>
        <p:blipFill rotWithShape="1">
          <a:blip r:embed="rId3">
            <a:alphaModFix/>
          </a:blip>
          <a:srcRect/>
          <a:stretch/>
        </p:blipFill>
        <p:spPr>
          <a:xfrm>
            <a:off x="12" y="6296400"/>
            <a:ext cx="3036198" cy="5616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c97e732a5c_0_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l" sz="3630">
                <a:latin typeface="Book Antiqua"/>
                <a:ea typeface="Book Antiqua"/>
                <a:cs typeface="Book Antiqua"/>
                <a:sym typeface="Book Antiqua"/>
              </a:rPr>
              <a:t>Ανωμαλίες κυκλοφορίας δικτύου</a:t>
            </a:r>
            <a:endParaRPr sz="3630">
              <a:latin typeface="Book Antiqua"/>
              <a:ea typeface="Book Antiqua"/>
              <a:cs typeface="Book Antiqua"/>
              <a:sym typeface="Book Antiqua"/>
            </a:endParaRPr>
          </a:p>
        </p:txBody>
      </p:sp>
      <p:sp>
        <p:nvSpPr>
          <p:cNvPr id="161" name="Google Shape;161;g2c97e732a5c_0_0"/>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fontScale="85000" lnSpcReduction="20000"/>
          </a:bodyPr>
          <a:lstStyle/>
          <a:p>
            <a:pPr marL="0" lvl="0" indent="0" algn="l" rtl="0">
              <a:lnSpc>
                <a:spcPct val="100000"/>
              </a:lnSpc>
              <a:spcBef>
                <a:spcPts val="0"/>
              </a:spcBef>
              <a:spcAft>
                <a:spcPts val="0"/>
              </a:spcAft>
              <a:buNone/>
            </a:pPr>
            <a:r>
              <a:rPr lang="el" dirty="0">
                <a:latin typeface="Book Antiqua"/>
                <a:ea typeface="Book Antiqua"/>
                <a:cs typeface="Book Antiqua"/>
                <a:sym typeface="Book Antiqua"/>
              </a:rPr>
              <a:t>Οι ανωμαλίες στα δίκτυα μπορούν να οριστούν ως συμβάντα δικτύου ή λειτουργίες που αποκλίνουν από την κανονική συμπεριφορά του δικτύου.</a:t>
            </a:r>
            <a:endParaRPr dirty="0">
              <a:latin typeface="Book Antiqua"/>
              <a:ea typeface="Book Antiqua"/>
              <a:cs typeface="Book Antiqua"/>
              <a:sym typeface="Book Antiqua"/>
            </a:endParaRPr>
          </a:p>
          <a:p>
            <a:pPr marL="0" lvl="0" indent="0" algn="l" rtl="0">
              <a:lnSpc>
                <a:spcPct val="100000"/>
              </a:lnSpc>
              <a:spcBef>
                <a:spcPts val="1600"/>
              </a:spcBef>
              <a:spcAft>
                <a:spcPts val="0"/>
              </a:spcAft>
              <a:buNone/>
            </a:pPr>
            <a:r>
              <a:rPr lang="el" dirty="0">
                <a:latin typeface="Book Antiqua"/>
                <a:ea typeface="Book Antiqua"/>
                <a:cs typeface="Book Antiqua"/>
                <a:sym typeface="Book Antiqua"/>
              </a:rPr>
              <a:t>Λόγοι για την εμφάνιση ανωμαλιών στην κυκλοφορία δικτύου:</a:t>
            </a:r>
            <a:endParaRPr dirty="0">
              <a:latin typeface="Book Antiqua"/>
              <a:ea typeface="Book Antiqua"/>
              <a:cs typeface="Book Antiqua"/>
              <a:sym typeface="Book Antiqua"/>
            </a:endParaRPr>
          </a:p>
          <a:p>
            <a:pPr marL="457200" lvl="0" indent="-358140" algn="l" rtl="0">
              <a:lnSpc>
                <a:spcPct val="100000"/>
              </a:lnSpc>
              <a:spcBef>
                <a:spcPts val="1600"/>
              </a:spcBef>
              <a:spcAft>
                <a:spcPts val="0"/>
              </a:spcAft>
              <a:buSzPct val="100000"/>
              <a:buFont typeface="Book Antiqua"/>
              <a:buChar char="●"/>
            </a:pPr>
            <a:r>
              <a:rPr lang="el" dirty="0">
                <a:latin typeface="Book Antiqua"/>
                <a:ea typeface="Book Antiqua"/>
                <a:cs typeface="Book Antiqua"/>
                <a:sym typeface="Book Antiqua"/>
              </a:rPr>
              <a:t>Κακόβουλες δραστηριότητες που κάνουν κατάχρηση των κανονικών υπηρεσιών δικτύου</a:t>
            </a:r>
            <a:endParaRPr dirty="0">
              <a:latin typeface="Book Antiqua"/>
              <a:ea typeface="Book Antiqua"/>
              <a:cs typeface="Book Antiqua"/>
              <a:sym typeface="Book Antiqua"/>
            </a:endParaRPr>
          </a:p>
          <a:p>
            <a:pPr marL="457200" lvl="0" indent="-358140" algn="l" rtl="0">
              <a:lnSpc>
                <a:spcPct val="100000"/>
              </a:lnSpc>
              <a:spcBef>
                <a:spcPts val="0"/>
              </a:spcBef>
              <a:spcAft>
                <a:spcPts val="0"/>
              </a:spcAft>
              <a:buSzPct val="100000"/>
              <a:buFont typeface="Book Antiqua"/>
              <a:buChar char="●"/>
            </a:pPr>
            <a:r>
              <a:rPr lang="el" dirty="0">
                <a:latin typeface="Book Antiqua"/>
                <a:ea typeface="Book Antiqua"/>
                <a:cs typeface="Book Antiqua"/>
                <a:sym typeface="Book Antiqua"/>
              </a:rPr>
              <a:t>υπερφόρτωση της υποδομής δικτύου</a:t>
            </a:r>
            <a:endParaRPr dirty="0">
              <a:latin typeface="Book Antiqua"/>
              <a:ea typeface="Book Antiqua"/>
              <a:cs typeface="Book Antiqua"/>
              <a:sym typeface="Book Antiqua"/>
            </a:endParaRPr>
          </a:p>
          <a:p>
            <a:pPr marL="457200" lvl="0" indent="-358140" algn="l" rtl="0">
              <a:lnSpc>
                <a:spcPct val="100000"/>
              </a:lnSpc>
              <a:spcBef>
                <a:spcPts val="0"/>
              </a:spcBef>
              <a:spcAft>
                <a:spcPts val="0"/>
              </a:spcAft>
              <a:buSzPct val="100000"/>
              <a:buFont typeface="Book Antiqua"/>
              <a:buChar char="●"/>
            </a:pPr>
            <a:r>
              <a:rPr lang="el" dirty="0">
                <a:latin typeface="Book Antiqua"/>
                <a:ea typeface="Book Antiqua"/>
                <a:cs typeface="Book Antiqua"/>
                <a:sym typeface="Book Antiqua"/>
              </a:rPr>
              <a:t>δυσλειτουργία συσκευών δικτύου</a:t>
            </a:r>
            <a:endParaRPr dirty="0">
              <a:latin typeface="Book Antiqua"/>
              <a:ea typeface="Book Antiqua"/>
              <a:cs typeface="Book Antiqua"/>
              <a:sym typeface="Book Antiqua"/>
            </a:endParaRPr>
          </a:p>
          <a:p>
            <a:pPr marL="457200" lvl="0" indent="-358140" algn="l" rtl="0">
              <a:lnSpc>
                <a:spcPct val="100000"/>
              </a:lnSpc>
              <a:spcBef>
                <a:spcPts val="0"/>
              </a:spcBef>
              <a:spcAft>
                <a:spcPts val="0"/>
              </a:spcAft>
              <a:buSzPct val="100000"/>
              <a:buFont typeface="Book Antiqua"/>
              <a:buChar char="●"/>
            </a:pPr>
            <a:r>
              <a:rPr lang="el" dirty="0">
                <a:latin typeface="Book Antiqua"/>
                <a:ea typeface="Book Antiqua"/>
                <a:cs typeface="Book Antiqua"/>
                <a:sym typeface="Book Antiqua"/>
              </a:rPr>
              <a:t>Συμβιβασμοί που έγιναν κατά τον καθορισμό παραμέτρων δικτύου</a:t>
            </a:r>
            <a:endParaRPr dirty="0">
              <a:latin typeface="Book Antiqua"/>
              <a:ea typeface="Book Antiqua"/>
              <a:cs typeface="Book Antiqua"/>
              <a:sym typeface="Book Antiqua"/>
            </a:endParaRPr>
          </a:p>
          <a:p>
            <a:pPr marL="0" lvl="0" indent="0" algn="l" rtl="0">
              <a:lnSpc>
                <a:spcPct val="100000"/>
              </a:lnSpc>
              <a:spcBef>
                <a:spcPts val="1600"/>
              </a:spcBef>
              <a:spcAft>
                <a:spcPts val="0"/>
              </a:spcAft>
              <a:buNone/>
            </a:pPr>
            <a:r>
              <a:rPr lang="el" dirty="0">
                <a:latin typeface="Book Antiqua"/>
                <a:ea typeface="Book Antiqua"/>
                <a:cs typeface="Book Antiqua"/>
                <a:sym typeface="Book Antiqua"/>
              </a:rPr>
              <a:t>Τα συστήματα ανίχνευσης εισβολών (IDS), οι λύσεις διαχείρισης πληροφοριών ασφαλείας και συμβάντων (SIEM) και οι πλατφόρμες ανάλυσης συμπεριφοράς χρησιμοποιούνται συνήθως για την παρακολούθηση της κυκλοφορίας δικτύου, την ανάλυση αρχείων καταγραφής συστήματος και τον εντοπισμό μη φυσιολογικών δραστηριοτήτων που ενδέχεται να ενέχουν κινδύνους ασφαλείας.</a:t>
            </a:r>
            <a:endParaRPr dirty="0">
              <a:latin typeface="Book Antiqua"/>
              <a:ea typeface="Book Antiqua"/>
              <a:cs typeface="Book Antiqua"/>
              <a:sym typeface="Book Antiqua"/>
            </a:endParaRPr>
          </a:p>
          <a:p>
            <a:pPr marL="0" lvl="0" indent="0" algn="l" rtl="0">
              <a:spcBef>
                <a:spcPts val="1600"/>
              </a:spcBef>
              <a:spcAft>
                <a:spcPts val="0"/>
              </a:spcAft>
              <a:buNone/>
            </a:pPr>
            <a:r>
              <a:rPr lang="el" dirty="0">
                <a:latin typeface="Book Antiqua"/>
                <a:ea typeface="Book Antiqua"/>
                <a:cs typeface="Book Antiqua"/>
                <a:sym typeface="Book Antiqua"/>
              </a:rPr>
              <a:t>Οι ανωμαλίες δικτύου κατηγοριοποιούνται γενικά σε δύο τύπους:</a:t>
            </a:r>
            <a:endParaRPr dirty="0">
              <a:latin typeface="Book Antiqua"/>
              <a:ea typeface="Book Antiqua"/>
              <a:cs typeface="Book Antiqua"/>
              <a:sym typeface="Book Antiqua"/>
            </a:endParaRPr>
          </a:p>
          <a:p>
            <a:pPr marL="457200" lvl="0" indent="-358140" algn="l" rtl="0">
              <a:spcBef>
                <a:spcPts val="0"/>
              </a:spcBef>
              <a:spcAft>
                <a:spcPts val="0"/>
              </a:spcAft>
              <a:buSzPct val="100000"/>
              <a:buFont typeface="Book Antiqua"/>
              <a:buChar char="●"/>
            </a:pPr>
            <a:r>
              <a:rPr lang="el" dirty="0">
                <a:latin typeface="Book Antiqua"/>
                <a:ea typeface="Book Antiqua"/>
                <a:cs typeface="Book Antiqua"/>
                <a:sym typeface="Book Antiqua"/>
              </a:rPr>
              <a:t>ανωμαλίες που σχετίζονται με τις επιδόσεις</a:t>
            </a:r>
            <a:endParaRPr dirty="0">
              <a:latin typeface="Book Antiqua"/>
              <a:ea typeface="Book Antiqua"/>
              <a:cs typeface="Book Antiqua"/>
              <a:sym typeface="Book Antiqua"/>
            </a:endParaRPr>
          </a:p>
          <a:p>
            <a:pPr marL="457200" lvl="0" indent="-358140" algn="l" rtl="0">
              <a:spcBef>
                <a:spcPts val="0"/>
              </a:spcBef>
              <a:spcAft>
                <a:spcPts val="0"/>
              </a:spcAft>
              <a:buSzPct val="100000"/>
              <a:buFont typeface="Book Antiqua"/>
              <a:buChar char="●"/>
            </a:pPr>
            <a:r>
              <a:rPr lang="el" dirty="0">
                <a:latin typeface="Book Antiqua"/>
                <a:ea typeface="Book Antiqua"/>
                <a:cs typeface="Book Antiqua"/>
                <a:sym typeface="Book Antiqua"/>
              </a:rPr>
              <a:t>Ανωμαλίες που σχετίζονται με την ασφάλεια</a:t>
            </a:r>
            <a:endParaRPr dirty="0">
              <a:latin typeface="Book Antiqua"/>
              <a:ea typeface="Book Antiqua"/>
              <a:cs typeface="Book Antiqua"/>
              <a:sym typeface="Book Antiqua"/>
            </a:endParaRPr>
          </a:p>
        </p:txBody>
      </p:sp>
      <p:sp>
        <p:nvSpPr>
          <p:cNvPr id="162" name="Google Shape;162;g2c97e732a5c_0_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1516</Words>
  <Application>Microsoft Office PowerPoint</Application>
  <PresentationFormat>Ευρεία οθόνη</PresentationFormat>
  <Paragraphs>140</Paragraphs>
  <Slides>15</Slides>
  <Notes>15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15</vt:i4>
      </vt:variant>
    </vt:vector>
  </HeadingPairs>
  <TitlesOfParts>
    <vt:vector size="21" baseType="lpstr">
      <vt:lpstr>Book Antiqua</vt:lpstr>
      <vt:lpstr>Calibri</vt:lpstr>
      <vt:lpstr>Century Gothic</vt:lpstr>
      <vt:lpstr>Courier New</vt:lpstr>
      <vt:lpstr>Arial</vt:lpstr>
      <vt:lpstr>Simple Light</vt:lpstr>
      <vt:lpstr>Θέμα-1: Εισαγωγή στην ανίχνευση ανωμαλιών </vt:lpstr>
      <vt:lpstr>Τι είναι μια ανωμαλία;</vt:lpstr>
      <vt:lpstr>Κατηγορίες διαφορετικών ανωμαλιών</vt:lpstr>
      <vt:lpstr>Ανωμαλίες βάσει σημείων δεδομένων</vt:lpstr>
      <vt:lpstr>Ανωμαλίες βάσει πλαισίου</vt:lpstr>
      <vt:lpstr>Συλλογικές ανωμαλίες</vt:lpstr>
      <vt:lpstr>Τι είναι η ανίχνευση ανωμαλιών;</vt:lpstr>
      <vt:lpstr>Πού χρησιμοποιείται η ανίχνευση ανωμαλιών;</vt:lpstr>
      <vt:lpstr>Ανωμαλίες κυκλοφορίας δικτύου</vt:lpstr>
      <vt:lpstr>Ανωμαλίες που σχετίζονται με την απόδοση</vt:lpstr>
      <vt:lpstr>Ανωμαλίες που σχετίζονται με την ασφάλεια  </vt:lpstr>
      <vt:lpstr>Μέθοδοι ανίχνευσης ανωμαλιών</vt:lpstr>
      <vt:lpstr>Εργαλεία ανίχνευσης ανωμαλιών</vt:lpstr>
      <vt:lpstr>Αναφορές</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js</dc:creator>
  <cp:lastModifiedBy>KONSTANTINOS ZAFEIRIS</cp:lastModifiedBy>
  <cp:revision>2</cp:revision>
  <dcterms:modified xsi:type="dcterms:W3CDTF">2025-04-27T00:45:58Z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