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Book Antiqua"/>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9" roundtripDataSignature="AMtx7mii87k2RTUNzFsU0vrBlfhNYOoa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ookAntiqua-bold.fntdata"/><Relationship Id="rId21" Type="http://schemas.openxmlformats.org/officeDocument/2006/relationships/font" Target="fonts/BookAntiqua-regular.fntdata"/><Relationship Id="rId24" Type="http://schemas.openxmlformats.org/officeDocument/2006/relationships/font" Target="fonts/BookAntiqua-boldItalic.fntdata"/><Relationship Id="rId23" Type="http://schemas.openxmlformats.org/officeDocument/2006/relationships/font" Target="fonts/BookAntiqu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97e732a5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97e732a5c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c97e732a5c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97e732a5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97e732a5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c97e732a5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00f5b6e4e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00f5b6e4e_0_3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c00f5b6e4e_0_3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00f5b6e4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c00f5b6e4e_0_3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c00f5b6e4e_0_3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de46c0424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de46c0424d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de46c0424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00f5b6e4e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00f5b6e4e_0_2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2c00f5b6e4e_0_2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00f5b6e4e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00f5b6e4e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c00f5b6e4e_0_2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00f5b6e4e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00f5b6e4e_0_2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2c00f5b6e4e_0_2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00f5b6e4e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00f5b6e4e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c00f5b6e4e_0_2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00f5b6e4e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00f5b6e4e_0_2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c00f5b6e4e_0_2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00f5b6e4e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c00f5b6e4e_0_3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c00f5b6e4e_0_3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00f5b6e4e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00f5b6e4e_0_3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c00f5b6e4e_0_3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97e732a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97e732a5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c97e732a5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c00f5b6e4e_0_16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g2c00f5b6e4e_0_16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c00f5b6e4e_0_16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c00f5b6e4e_0_19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c00f5b6e4e_0_197"/>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g2c00f5b6e4e_0_19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c00f5b6e4e_0_20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4" name="Shape 54"/>
        <p:cNvGrpSpPr/>
        <p:nvPr/>
      </p:nvGrpSpPr>
      <p:grpSpPr>
        <a:xfrm>
          <a:off x="0" y="0"/>
          <a:ext cx="0" cy="0"/>
          <a:chOff x="0" y="0"/>
          <a:chExt cx="0" cy="0"/>
        </a:xfrm>
      </p:grpSpPr>
      <p:pic>
        <p:nvPicPr>
          <p:cNvPr id="55" name="Google Shape;55;g2c00f5b6e4e_0_203"/>
          <p:cNvPicPr preferRelativeResize="0"/>
          <p:nvPr/>
        </p:nvPicPr>
        <p:blipFill rotWithShape="1">
          <a:blip r:embed="rId2">
            <a:alphaModFix/>
          </a:blip>
          <a:srcRect b="0" l="0" r="0" t="0"/>
          <a:stretch/>
        </p:blipFill>
        <p:spPr>
          <a:xfrm>
            <a:off x="5032131" y="-30007"/>
            <a:ext cx="6064492" cy="6879886"/>
          </a:xfrm>
          <a:prstGeom prst="rect">
            <a:avLst/>
          </a:prstGeom>
          <a:noFill/>
          <a:ln>
            <a:noFill/>
          </a:ln>
        </p:spPr>
      </p:pic>
      <p:sp>
        <p:nvSpPr>
          <p:cNvPr id="56" name="Google Shape;56;g2c00f5b6e4e_0_203"/>
          <p:cNvSpPr txBox="1"/>
          <p:nvPr>
            <p:ph type="ctrTitle"/>
          </p:nvPr>
        </p:nvSpPr>
        <p:spPr>
          <a:xfrm>
            <a:off x="7119890" y="723440"/>
            <a:ext cx="4323300" cy="2579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Book Antiqua"/>
              <a:buNone/>
              <a:defRPr sz="60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g2c00f5b6e4e_0_203"/>
          <p:cNvSpPr txBox="1"/>
          <p:nvPr>
            <p:ph idx="1" type="subTitle"/>
          </p:nvPr>
        </p:nvSpPr>
        <p:spPr>
          <a:xfrm>
            <a:off x="7128152" y="5248834"/>
            <a:ext cx="4323300" cy="10089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rtl="0" algn="ctr">
              <a:lnSpc>
                <a:spcPct val="100000"/>
              </a:lnSpc>
              <a:spcBef>
                <a:spcPts val="200"/>
              </a:spcBef>
              <a:spcAft>
                <a:spcPts val="0"/>
              </a:spcAft>
              <a:buClr>
                <a:schemeClr val="dk1"/>
              </a:buClr>
              <a:buSzPts val="2400"/>
              <a:buNone/>
              <a:defRPr sz="2400"/>
            </a:lvl2pPr>
            <a:lvl3pPr lvl="2" rtl="0" algn="ctr">
              <a:lnSpc>
                <a:spcPct val="100000"/>
              </a:lnSpc>
              <a:spcBef>
                <a:spcPts val="400"/>
              </a:spcBef>
              <a:spcAft>
                <a:spcPts val="0"/>
              </a:spcAft>
              <a:buClr>
                <a:schemeClr val="dk1"/>
              </a:buClr>
              <a:buSzPts val="2400"/>
              <a:buNone/>
              <a:defRPr sz="2400"/>
            </a:lvl3pPr>
            <a:lvl4pPr lvl="3" rtl="0" algn="ctr">
              <a:lnSpc>
                <a:spcPct val="100000"/>
              </a:lnSpc>
              <a:spcBef>
                <a:spcPts val="400"/>
              </a:spcBef>
              <a:spcAft>
                <a:spcPts val="0"/>
              </a:spcAft>
              <a:buClr>
                <a:schemeClr val="dk1"/>
              </a:buClr>
              <a:buSzPts val="2000"/>
              <a:buNone/>
              <a:defRPr sz="2000"/>
            </a:lvl4pPr>
            <a:lvl5pPr lvl="4" rtl="0" algn="ctr">
              <a:lnSpc>
                <a:spcPct val="100000"/>
              </a:lnSpc>
              <a:spcBef>
                <a:spcPts val="400"/>
              </a:spcBef>
              <a:spcAft>
                <a:spcPts val="0"/>
              </a:spcAft>
              <a:buClr>
                <a:schemeClr val="dk1"/>
              </a:buClr>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58" name="Google Shape;58;g2c00f5b6e4e_0_203"/>
          <p:cNvSpPr/>
          <p:nvPr>
            <p:ph idx="2" type="pic"/>
          </p:nvPr>
        </p:nvSpPr>
        <p:spPr>
          <a:xfrm>
            <a:off x="0" y="-2235"/>
            <a:ext cx="5840700" cy="6862200"/>
          </a:xfrm>
          <a:prstGeom prst="rect">
            <a:avLst/>
          </a:prstGeom>
          <a:solidFill>
            <a:schemeClr val="lt2"/>
          </a:solidFill>
          <a:ln>
            <a:noFill/>
          </a:ln>
        </p:spPr>
      </p:sp>
      <p:sp>
        <p:nvSpPr>
          <p:cNvPr id="59" name="Google Shape;59;g2c00f5b6e4e_0_203"/>
          <p:cNvSpPr txBox="1"/>
          <p:nvPr>
            <p:ph idx="3" type="body"/>
          </p:nvPr>
        </p:nvSpPr>
        <p:spPr>
          <a:xfrm>
            <a:off x="7119274" y="3373515"/>
            <a:ext cx="4323300" cy="1008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200"/>
              </a:spcBef>
              <a:spcAft>
                <a:spcPts val="0"/>
              </a:spcAft>
              <a:buSzPts val="6000"/>
              <a:buNone/>
              <a:defRPr b="1" sz="6000">
                <a:solidFill>
                  <a:schemeClr val="dk2"/>
                </a:solidFill>
              </a:defRPr>
            </a:lvl1pPr>
            <a:lvl2pPr indent="-228600" lvl="1" marL="914400" rtl="0" algn="l">
              <a:lnSpc>
                <a:spcPct val="100000"/>
              </a:lnSpc>
              <a:spcBef>
                <a:spcPts val="200"/>
              </a:spcBef>
              <a:spcAft>
                <a:spcPts val="0"/>
              </a:spcAft>
              <a:buClr>
                <a:schemeClr val="dk1"/>
              </a:buClr>
              <a:buSzPts val="1800"/>
              <a:buNone/>
              <a:defRPr/>
            </a:lvl2pPr>
            <a:lvl3pPr indent="-228600" lvl="2" marL="1371600" rtl="0" algn="l">
              <a:lnSpc>
                <a:spcPct val="100000"/>
              </a:lnSpc>
              <a:spcBef>
                <a:spcPts val="400"/>
              </a:spcBef>
              <a:spcAft>
                <a:spcPts val="0"/>
              </a:spcAft>
              <a:buClr>
                <a:schemeClr val="dk1"/>
              </a:buClr>
              <a:buSzPts val="1400"/>
              <a:buNone/>
              <a:defRPr/>
            </a:lvl3pPr>
            <a:lvl4pPr indent="-228600" lvl="3" marL="1828800" rtl="0" algn="l">
              <a:lnSpc>
                <a:spcPct val="100000"/>
              </a:lnSpc>
              <a:spcBef>
                <a:spcPts val="400"/>
              </a:spcBef>
              <a:spcAft>
                <a:spcPts val="0"/>
              </a:spcAft>
              <a:buClr>
                <a:schemeClr val="dk1"/>
              </a:buClr>
              <a:buSzPts val="1400"/>
              <a:buNone/>
              <a:defRPr/>
            </a:lvl4pPr>
            <a:lvl5pPr indent="-228600" lvl="4" marL="2286000" rtl="0" algn="l">
              <a:lnSpc>
                <a:spcPct val="100000"/>
              </a:lnSpc>
              <a:spcBef>
                <a:spcPts val="400"/>
              </a:spcBef>
              <a:spcAft>
                <a:spcPts val="0"/>
              </a:spcAft>
              <a:buClr>
                <a:schemeClr val="dk1"/>
              </a:buClr>
              <a:buSzPts val="1400"/>
              <a:buNone/>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cxnSp>
        <p:nvCxnSpPr>
          <p:cNvPr id="60" name="Google Shape;60;g2c00f5b6e4e_0_203"/>
          <p:cNvCxnSpPr/>
          <p:nvPr/>
        </p:nvCxnSpPr>
        <p:spPr>
          <a:xfrm flipH="1">
            <a:off x="4559500" y="-10665"/>
            <a:ext cx="1930200" cy="687720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61" name="Shape 61"/>
        <p:cNvGrpSpPr/>
        <p:nvPr/>
      </p:nvGrpSpPr>
      <p:grpSpPr>
        <a:xfrm>
          <a:off x="0" y="0"/>
          <a:ext cx="0" cy="0"/>
          <a:chOff x="0" y="0"/>
          <a:chExt cx="0" cy="0"/>
        </a:xfrm>
      </p:grpSpPr>
      <p:sp>
        <p:nvSpPr>
          <p:cNvPr id="62" name="Google Shape;62;g2c00f5b6e4e_0_21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3" name="Google Shape;63;g2c00f5b6e4e_0_210"/>
          <p:cNvSpPr txBox="1"/>
          <p:nvPr>
            <p:ph type="ctrTitle"/>
          </p:nvPr>
        </p:nvSpPr>
        <p:spPr>
          <a:xfrm>
            <a:off x="796322" y="320040"/>
            <a:ext cx="6732300" cy="1524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600"/>
              <a:buFont typeface="Book Antiqua"/>
              <a:buNone/>
              <a:defRPr sz="36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g2c00f5b6e4e_0_210"/>
          <p:cNvSpPr txBox="1"/>
          <p:nvPr>
            <p:ph idx="1" type="body"/>
          </p:nvPr>
        </p:nvSpPr>
        <p:spPr>
          <a:xfrm>
            <a:off x="796322" y="2252394"/>
            <a:ext cx="5797500" cy="2532900"/>
          </a:xfrm>
          <a:prstGeom prst="rect">
            <a:avLst/>
          </a:prstGeom>
          <a:noFill/>
          <a:ln>
            <a:noFill/>
          </a:ln>
        </p:spPr>
        <p:txBody>
          <a:bodyPr anchorCtr="0" anchor="t" bIns="0" lIns="91425" spcFirstLastPara="1" rIns="0" wrap="square" tIns="45700">
            <a:normAutofit/>
          </a:bodyPr>
          <a:lstStyle>
            <a:lvl1pPr indent="-228600" lvl="0" marL="457200" rtl="0" algn="l">
              <a:lnSpc>
                <a:spcPct val="100000"/>
              </a:lnSpc>
              <a:spcBef>
                <a:spcPts val="600"/>
              </a:spcBef>
              <a:spcAft>
                <a:spcPts val="0"/>
              </a:spcAft>
              <a:buSzPts val="1400"/>
              <a:buNone/>
              <a:defRPr sz="1400"/>
            </a:lvl1pPr>
            <a:lvl2pPr indent="-228600" lvl="1" marL="914400" rtl="0" algn="l">
              <a:lnSpc>
                <a:spcPct val="100000"/>
              </a:lnSpc>
              <a:spcBef>
                <a:spcPts val="1800"/>
              </a:spcBef>
              <a:spcAft>
                <a:spcPts val="0"/>
              </a:spcAft>
              <a:buClr>
                <a:schemeClr val="dk1"/>
              </a:buClr>
              <a:buSzPts val="1800"/>
              <a:buNone/>
              <a:defRPr/>
            </a:lvl2pPr>
            <a:lvl3pPr indent="-228600" lvl="2" marL="1371600" rtl="0" algn="l">
              <a:lnSpc>
                <a:spcPct val="100000"/>
              </a:lnSpc>
              <a:spcBef>
                <a:spcPts val="400"/>
              </a:spcBef>
              <a:spcAft>
                <a:spcPts val="0"/>
              </a:spcAft>
              <a:buClr>
                <a:schemeClr val="dk1"/>
              </a:buClr>
              <a:buSzPts val="1400"/>
              <a:buNone/>
              <a:defRPr/>
            </a:lvl3pPr>
            <a:lvl4pPr indent="-228600" lvl="3" marL="1828800" rtl="0" algn="l">
              <a:lnSpc>
                <a:spcPct val="100000"/>
              </a:lnSpc>
              <a:spcBef>
                <a:spcPts val="400"/>
              </a:spcBef>
              <a:spcAft>
                <a:spcPts val="0"/>
              </a:spcAft>
              <a:buClr>
                <a:schemeClr val="dk1"/>
              </a:buClr>
              <a:buSzPts val="1400"/>
              <a:buNone/>
              <a:defRPr/>
            </a:lvl4pPr>
            <a:lvl5pPr indent="-228600" lvl="4" marL="2286000" rtl="0" algn="l">
              <a:lnSpc>
                <a:spcPct val="100000"/>
              </a:lnSpc>
              <a:spcBef>
                <a:spcPts val="400"/>
              </a:spcBef>
              <a:spcAft>
                <a:spcPts val="0"/>
              </a:spcAft>
              <a:buClr>
                <a:schemeClr val="dk1"/>
              </a:buClr>
              <a:buSzPts val="1400"/>
              <a:buNone/>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cxnSp>
        <p:nvCxnSpPr>
          <p:cNvPr id="65" name="Google Shape;65;g2c00f5b6e4e_0_210"/>
          <p:cNvCxnSpPr/>
          <p:nvPr/>
        </p:nvCxnSpPr>
        <p:spPr>
          <a:xfrm flipH="1" rot="10800000">
            <a:off x="6889763" y="-53"/>
            <a:ext cx="1822200" cy="6871500"/>
          </a:xfrm>
          <a:prstGeom prst="straightConnector1">
            <a:avLst/>
          </a:prstGeom>
          <a:noFill/>
          <a:ln cap="flat" cmpd="sng" w="22225">
            <a:solidFill>
              <a:schemeClr val="dk2"/>
            </a:solidFill>
            <a:prstDash val="solid"/>
            <a:round/>
            <a:headEnd len="sm" w="sm" type="none"/>
            <a:tailEnd len="sm" w="sm" type="none"/>
          </a:ln>
        </p:spPr>
      </p:cxnSp>
      <p:sp>
        <p:nvSpPr>
          <p:cNvPr id="66" name="Google Shape;66;g2c00f5b6e4e_0_210"/>
          <p:cNvSpPr txBox="1"/>
          <p:nvPr>
            <p:ph idx="11" type="ftr"/>
          </p:nvPr>
        </p:nvSpPr>
        <p:spPr>
          <a:xfrm>
            <a:off x="824241" y="6290774"/>
            <a:ext cx="66372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g2c00f5b6e4e_0_210"/>
          <p:cNvSpPr/>
          <p:nvPr>
            <p:ph idx="2" type="pic"/>
          </p:nvPr>
        </p:nvSpPr>
        <p:spPr>
          <a:xfrm flipH="1">
            <a:off x="7163816" y="0"/>
            <a:ext cx="5024700" cy="6858000"/>
          </a:xfrm>
          <a:prstGeom prst="rect">
            <a:avLst/>
          </a:prstGeom>
          <a:solidFill>
            <a:schemeClr val="lt2"/>
          </a:solidFill>
          <a:ln>
            <a:noFill/>
          </a:ln>
        </p:spPr>
      </p:sp>
      <p:sp>
        <p:nvSpPr>
          <p:cNvPr id="68" name="Google Shape;68;g2c00f5b6e4e_0_210"/>
          <p:cNvSpPr txBox="1"/>
          <p:nvPr>
            <p:ph idx="12" type="sldNum"/>
          </p:nvPr>
        </p:nvSpPr>
        <p:spPr>
          <a:xfrm>
            <a:off x="10768546" y="6290774"/>
            <a:ext cx="6180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g2c00f5b6e4e_0_210"/>
          <p:cNvPicPr preferRelativeResize="0"/>
          <p:nvPr/>
        </p:nvPicPr>
        <p:blipFill rotWithShape="1">
          <a:blip r:embed="rId2">
            <a:alphaModFix/>
          </a:blip>
          <a:srcRect b="0" l="0" r="0" t="0"/>
          <a:stretch/>
        </p:blipFill>
        <p:spPr>
          <a:xfrm>
            <a:off x="1804430" y="5008931"/>
            <a:ext cx="3842919" cy="4350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70" name="Shape 70"/>
        <p:cNvGrpSpPr/>
        <p:nvPr/>
      </p:nvGrpSpPr>
      <p:grpSpPr>
        <a:xfrm>
          <a:off x="0" y="0"/>
          <a:ext cx="0" cy="0"/>
          <a:chOff x="0" y="0"/>
          <a:chExt cx="0" cy="0"/>
        </a:xfrm>
      </p:grpSpPr>
      <p:grpSp>
        <p:nvGrpSpPr>
          <p:cNvPr id="71" name="Google Shape;71;g2c00f5b6e4e_0_219"/>
          <p:cNvGrpSpPr/>
          <p:nvPr/>
        </p:nvGrpSpPr>
        <p:grpSpPr>
          <a:xfrm>
            <a:off x="5382569" y="2242"/>
            <a:ext cx="6806910" cy="6862482"/>
            <a:chOff x="5382569" y="2242"/>
            <a:chExt cx="6806910" cy="6862482"/>
          </a:xfrm>
        </p:grpSpPr>
        <p:pic>
          <p:nvPicPr>
            <p:cNvPr id="72" name="Google Shape;72;g2c00f5b6e4e_0_219"/>
            <p:cNvPicPr preferRelativeResize="0"/>
            <p:nvPr/>
          </p:nvPicPr>
          <p:blipFill rotWithShape="1">
            <a:blip r:embed="rId2">
              <a:alphaModFix/>
            </a:blip>
            <a:srcRect b="0" l="0" r="0" t="0"/>
            <a:stretch/>
          </p:blipFill>
          <p:spPr>
            <a:xfrm>
              <a:off x="6140328" y="2242"/>
              <a:ext cx="6049151" cy="6862482"/>
            </a:xfrm>
            <a:prstGeom prst="rect">
              <a:avLst/>
            </a:prstGeom>
            <a:noFill/>
            <a:ln>
              <a:noFill/>
            </a:ln>
          </p:spPr>
        </p:pic>
        <p:pic>
          <p:nvPicPr>
            <p:cNvPr id="73" name="Google Shape;73;g2c00f5b6e4e_0_219"/>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74" name="Google Shape;74;g2c00f5b6e4e_0_219"/>
          <p:cNvSpPr txBox="1"/>
          <p:nvPr>
            <p:ph type="ctrTitle"/>
          </p:nvPr>
        </p:nvSpPr>
        <p:spPr>
          <a:xfrm>
            <a:off x="6970326" y="1679216"/>
            <a:ext cx="4786800" cy="1518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accent1"/>
              </a:buClr>
              <a:buSzPts val="6000"/>
              <a:buFont typeface="Book Antiqua"/>
              <a:buNone/>
              <a:defRPr sz="6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g2c00f5b6e4e_0_219"/>
          <p:cNvSpPr/>
          <p:nvPr>
            <p:ph idx="2" type="pic"/>
          </p:nvPr>
        </p:nvSpPr>
        <p:spPr>
          <a:xfrm>
            <a:off x="-29499" y="-2236"/>
            <a:ext cx="6814200" cy="6871200"/>
          </a:xfrm>
          <a:prstGeom prst="rect">
            <a:avLst/>
          </a:prstGeom>
          <a:solidFill>
            <a:schemeClr val="lt2"/>
          </a:solidFill>
          <a:ln>
            <a:noFill/>
          </a:ln>
        </p:spPr>
      </p:sp>
      <p:sp>
        <p:nvSpPr>
          <p:cNvPr id="76" name="Google Shape;76;g2c00f5b6e4e_0_219"/>
          <p:cNvSpPr txBox="1"/>
          <p:nvPr>
            <p:ph idx="1" type="body"/>
          </p:nvPr>
        </p:nvSpPr>
        <p:spPr>
          <a:xfrm>
            <a:off x="6970326" y="3748958"/>
            <a:ext cx="4786800" cy="2258100"/>
          </a:xfrm>
          <a:prstGeom prst="rect">
            <a:avLst/>
          </a:prstGeom>
          <a:noFill/>
          <a:ln>
            <a:noFill/>
          </a:ln>
        </p:spPr>
        <p:txBody>
          <a:bodyPr anchorCtr="0" anchor="t" bIns="45700" lIns="91425" spcFirstLastPara="1" rIns="0" wrap="square" tIns="0">
            <a:normAutofit/>
          </a:bodyPr>
          <a:lstStyle>
            <a:lvl1pPr indent="-228600" lvl="0" marL="457200" rtl="0" algn="l">
              <a:lnSpc>
                <a:spcPct val="100000"/>
              </a:lnSpc>
              <a:spcBef>
                <a:spcPts val="0"/>
              </a:spcBef>
              <a:spcAft>
                <a:spcPts val="0"/>
              </a:spcAft>
              <a:buSzPts val="1600"/>
              <a:buFont typeface="Courier New"/>
              <a:buNone/>
              <a:defRPr sz="1600">
                <a:solidFill>
                  <a:schemeClr val="lt1"/>
                </a:solidFill>
              </a:defRPr>
            </a:lvl1pPr>
            <a:lvl2pPr indent="-304800" lvl="1" marL="914400" rtl="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rtl="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rtl="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rtl="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c00f5b6e4e_0_166"/>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g2c00f5b6e4e_0_1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c00f5b6e4e_0_16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2c00f5b6e4e_0_169"/>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g2c00f5b6e4e_0_16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c00f5b6e4e_0_17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2c00f5b6e4e_0_173"/>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c00f5b6e4e_0_173"/>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g2c00f5b6e4e_0_17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c00f5b6e4e_0_17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2c00f5b6e4e_0_17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c00f5b6e4e_0_181"/>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2c00f5b6e4e_0_181"/>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g2c00f5b6e4e_0_18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c00f5b6e4e_0_185"/>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g2c00f5b6e4e_0_18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c00f5b6e4e_0_18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c00f5b6e4e_0_188"/>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c00f5b6e4e_0_188"/>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c00f5b6e4e_0_188"/>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g2c00f5b6e4e_0_18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c00f5b6e4e_0_194"/>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g2c00f5b6e4e_0_1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c00f5b6e4e_0_15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2c00f5b6e4e_0_15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g2c00f5b6e4e_0_1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6408775" y="723450"/>
            <a:ext cx="5409300" cy="2579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500"/>
              <a:t>Topic-1:Introduction to anomaly detection </a:t>
            </a:r>
            <a:endParaRPr sz="4500"/>
          </a:p>
        </p:txBody>
      </p:sp>
      <p:sp>
        <p:nvSpPr>
          <p:cNvPr id="83" name="Google Shape;83;p1"/>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rPr lang="en-US"/>
              <a:t>Danijela Boberic Kraticev (UNSPMF)</a:t>
            </a:r>
            <a:endParaRPr/>
          </a:p>
          <a:p>
            <a:pPr indent="0" lvl="0" marL="0" rtl="0" algn="l">
              <a:lnSpc>
                <a:spcPct val="100000"/>
              </a:lnSpc>
              <a:spcBef>
                <a:spcPts val="0"/>
              </a:spcBef>
              <a:spcAft>
                <a:spcPts val="0"/>
              </a:spcAft>
              <a:buSzPts val="1600"/>
              <a:buNone/>
            </a:pPr>
            <a:r>
              <a:t/>
            </a:r>
            <a:endParaRPr/>
          </a:p>
        </p:txBody>
      </p:sp>
      <p:sp>
        <p:nvSpPr>
          <p:cNvPr id="84" name="Google Shape;84;p1"/>
          <p:cNvSpPr txBox="1"/>
          <p:nvPr>
            <p:ph idx="3" type="body"/>
          </p:nvPr>
        </p:nvSpPr>
        <p:spPr>
          <a:xfrm>
            <a:off x="7119275" y="3373525"/>
            <a:ext cx="4803600" cy="100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6000"/>
              <a:buFont typeface="Arial"/>
              <a:buNone/>
            </a:pPr>
            <a:r>
              <a:rPr lang="en-US" sz="4000">
                <a:solidFill>
                  <a:schemeClr val="accent4"/>
                </a:solidFill>
              </a:rPr>
              <a:t>CSP007_S_H</a:t>
            </a:r>
            <a:endParaRPr sz="4000">
              <a:solidFill>
                <a:schemeClr val="accent4"/>
              </a:solidFill>
            </a:endParaRPr>
          </a:p>
        </p:txBody>
      </p:sp>
      <p:sp>
        <p:nvSpPr>
          <p:cNvPr id="85" name="Google Shape;85;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86" name="Google Shape;86;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pic>
        <p:nvPicPr>
          <p:cNvPr id="87" name="Google Shape;87;p1"/>
          <p:cNvPicPr preferRelativeResize="0"/>
          <p:nvPr/>
        </p:nvPicPr>
        <p:blipFill rotWithShape="1">
          <a:blip r:embed="rId4">
            <a:alphaModFix/>
          </a:blip>
          <a:srcRect b="0" l="0" r="0" t="0"/>
          <a:stretch/>
        </p:blipFill>
        <p:spPr>
          <a:xfrm>
            <a:off x="9155812" y="6257750"/>
            <a:ext cx="3036198" cy="561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c97e732a5c_0_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Performance-Related Anomalies</a:t>
            </a:r>
            <a:endParaRPr sz="3630">
              <a:latin typeface="Book Antiqua"/>
              <a:ea typeface="Book Antiqua"/>
              <a:cs typeface="Book Antiqua"/>
              <a:sym typeface="Book Antiqua"/>
            </a:endParaRPr>
          </a:p>
        </p:txBody>
      </p:sp>
      <p:sp>
        <p:nvSpPr>
          <p:cNvPr id="169" name="Google Shape;169;g2c97e732a5c_0_1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70000"/>
          </a:bodyPr>
          <a:lstStyle/>
          <a:p>
            <a:pPr indent="0" lvl="0" marL="0" rtl="0" algn="l">
              <a:spcBef>
                <a:spcPts val="0"/>
              </a:spcBef>
              <a:spcAft>
                <a:spcPts val="0"/>
              </a:spcAft>
              <a:buNone/>
            </a:pPr>
            <a:r>
              <a:rPr lang="en-US">
                <a:latin typeface="Book Antiqua"/>
                <a:ea typeface="Book Antiqua"/>
                <a:cs typeface="Book Antiqua"/>
                <a:sym typeface="Book Antiqua"/>
              </a:rPr>
              <a:t>R</a:t>
            </a:r>
            <a:r>
              <a:rPr lang="en-US">
                <a:latin typeface="Book Antiqua"/>
                <a:ea typeface="Book Antiqua"/>
                <a:cs typeface="Book Antiqua"/>
                <a:sym typeface="Book Antiqua"/>
              </a:rPr>
              <a:t>efer to irregularities or deviations in the behavior or performance of a computer network that impact its operational efficiency  and reliability. </a:t>
            </a:r>
            <a:endParaRPr>
              <a:latin typeface="Book Antiqua"/>
              <a:ea typeface="Book Antiqua"/>
              <a:cs typeface="Book Antiqua"/>
              <a:sym typeface="Book Antiqua"/>
            </a:endParaRPr>
          </a:p>
          <a:p>
            <a:pPr indent="0" lvl="0" marL="0" rtl="0" algn="l">
              <a:spcBef>
                <a:spcPts val="1600"/>
              </a:spcBef>
              <a:spcAft>
                <a:spcPts val="0"/>
              </a:spcAft>
              <a:buClr>
                <a:schemeClr val="dk1"/>
              </a:buClr>
              <a:buSzPct val="45833"/>
              <a:buFont typeface="Arial"/>
              <a:buNone/>
            </a:pPr>
            <a:r>
              <a:rPr lang="en-US">
                <a:latin typeface="Book Antiqua"/>
                <a:ea typeface="Book Antiqua"/>
                <a:cs typeface="Book Antiqua"/>
                <a:sym typeface="Book Antiqua"/>
              </a:rPr>
              <a:t>These anomalies can manifest in various forms and may include:</a:t>
            </a:r>
            <a:endParaRPr>
              <a:latin typeface="Book Antiqua"/>
              <a:ea typeface="Book Antiqua"/>
              <a:cs typeface="Book Antiqua"/>
              <a:sym typeface="Book Antiqua"/>
            </a:endParaRPr>
          </a:p>
          <a:p>
            <a:pPr indent="-335280" lvl="0" marL="457200" rtl="0" algn="l">
              <a:spcBef>
                <a:spcPts val="1600"/>
              </a:spcBef>
              <a:spcAft>
                <a:spcPts val="0"/>
              </a:spcAft>
              <a:buSzPct val="100000"/>
              <a:buFont typeface="Book Antiqua"/>
              <a:buChar char="●"/>
            </a:pPr>
            <a:r>
              <a:rPr b="1" lang="en-US">
                <a:latin typeface="Book Antiqua"/>
                <a:ea typeface="Book Antiqua"/>
                <a:cs typeface="Book Antiqua"/>
                <a:sym typeface="Book Antiqua"/>
              </a:rPr>
              <a:t>Latency spikes</a:t>
            </a:r>
            <a:r>
              <a:rPr lang="en-US">
                <a:latin typeface="Book Antiqua"/>
                <a:ea typeface="Book Antiqua"/>
                <a:cs typeface="Book Antiqua"/>
                <a:sym typeface="Book Antiqua"/>
              </a:rPr>
              <a:t>: Sudden increases in network latency, causing delays in data transmission or response times.</a:t>
            </a:r>
            <a:endParaRPr>
              <a:latin typeface="Book Antiqua"/>
              <a:ea typeface="Book Antiqua"/>
              <a:cs typeface="Book Antiqua"/>
              <a:sym typeface="Book Antiqua"/>
            </a:endParaRPr>
          </a:p>
          <a:p>
            <a:pPr indent="-33528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Packet loss</a:t>
            </a:r>
            <a:r>
              <a:rPr lang="en-US">
                <a:latin typeface="Book Antiqua"/>
                <a:ea typeface="Book Antiqua"/>
                <a:cs typeface="Book Antiqua"/>
                <a:sym typeface="Book Antiqua"/>
              </a:rPr>
              <a:t>: Unusually high rates of packet loss, resulting in incomplete or corrupted data transmissions.</a:t>
            </a:r>
            <a:endParaRPr>
              <a:latin typeface="Book Antiqua"/>
              <a:ea typeface="Book Antiqua"/>
              <a:cs typeface="Book Antiqua"/>
              <a:sym typeface="Book Antiqua"/>
            </a:endParaRPr>
          </a:p>
          <a:p>
            <a:pPr indent="-33528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Bandwidth saturation</a:t>
            </a:r>
            <a:r>
              <a:rPr lang="en-US">
                <a:latin typeface="Book Antiqua"/>
                <a:ea typeface="Book Antiqua"/>
                <a:cs typeface="Book Antiqua"/>
                <a:sym typeface="Book Antiqua"/>
              </a:rPr>
              <a:t>: Exhaustion of available network bandwidth, leading to congestion and slowdowns in data transfer rates.</a:t>
            </a:r>
            <a:endParaRPr>
              <a:latin typeface="Book Antiqua"/>
              <a:ea typeface="Book Antiqua"/>
              <a:cs typeface="Book Antiqua"/>
              <a:sym typeface="Book Antiqua"/>
            </a:endParaRPr>
          </a:p>
          <a:p>
            <a:pPr indent="-33528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Traffic imbalances</a:t>
            </a:r>
            <a:r>
              <a:rPr lang="en-US">
                <a:latin typeface="Book Antiqua"/>
                <a:ea typeface="Book Antiqua"/>
                <a:cs typeface="Book Antiqua"/>
                <a:sym typeface="Book Antiqua"/>
              </a:rPr>
              <a:t>: Significant disparities in network traffic distribution across different network segments or nodes.</a:t>
            </a:r>
            <a:endParaRPr>
              <a:latin typeface="Book Antiqua"/>
              <a:ea typeface="Book Antiqua"/>
              <a:cs typeface="Book Antiqua"/>
              <a:sym typeface="Book Antiqua"/>
            </a:endParaRPr>
          </a:p>
          <a:p>
            <a:pPr indent="-33528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Unusual protocol usage</a:t>
            </a:r>
            <a:r>
              <a:rPr lang="en-US">
                <a:latin typeface="Book Antiqua"/>
                <a:ea typeface="Book Antiqua"/>
                <a:cs typeface="Book Antiqua"/>
                <a:sym typeface="Book Antiqua"/>
              </a:rPr>
              <a:t>: Abnormal usage or patterns of network protocols, indicating potential misus</a:t>
            </a:r>
            <a:r>
              <a:rPr lang="en-US">
                <a:latin typeface="Book Antiqua"/>
                <a:ea typeface="Book Antiqua"/>
                <a:cs typeface="Book Antiqua"/>
                <a:sym typeface="Book Antiqua"/>
              </a:rPr>
              <a:t>e or unauthorized activity.</a:t>
            </a:r>
            <a:endParaRPr>
              <a:latin typeface="Book Antiqua"/>
              <a:ea typeface="Book Antiqua"/>
              <a:cs typeface="Book Antiqua"/>
              <a:sym typeface="Book Antiqua"/>
            </a:endParaRPr>
          </a:p>
          <a:p>
            <a:pPr indent="-33528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Denial-of-Service (DoS) attacks</a:t>
            </a:r>
            <a:r>
              <a:rPr lang="en-US">
                <a:latin typeface="Book Antiqua"/>
                <a:ea typeface="Book Antiqua"/>
                <a:cs typeface="Book Antiqua"/>
                <a:sym typeface="Book Antiqua"/>
              </a:rPr>
              <a:t>: Coordinated attempts to overwhelm a network with excessive traffic, disrupting its normal operation.</a:t>
            </a:r>
            <a:endParaRPr>
              <a:latin typeface="Book Antiqua"/>
              <a:ea typeface="Book Antiqua"/>
              <a:cs typeface="Book Antiqua"/>
              <a:sym typeface="Book Antiqua"/>
            </a:endParaRPr>
          </a:p>
        </p:txBody>
      </p:sp>
      <p:sp>
        <p:nvSpPr>
          <p:cNvPr id="170" name="Google Shape;170;g2c97e732a5c_0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c97e732a5c_0_21"/>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Clr>
                <a:schemeClr val="dk1"/>
              </a:buClr>
              <a:buSzPct val="27272"/>
              <a:buFont typeface="Arial"/>
              <a:buNone/>
            </a:pPr>
            <a:r>
              <a:rPr lang="en-US" sz="4033">
                <a:latin typeface="Book Antiqua"/>
                <a:ea typeface="Book Antiqua"/>
                <a:cs typeface="Book Antiqua"/>
                <a:sym typeface="Book Antiqua"/>
              </a:rPr>
              <a:t>Security-Related Anomalies</a:t>
            </a:r>
            <a:endParaRPr sz="4033">
              <a:latin typeface="Book Antiqua"/>
              <a:ea typeface="Book Antiqua"/>
              <a:cs typeface="Book Antiqua"/>
              <a:sym typeface="Book Antiqua"/>
            </a:endParaRPr>
          </a:p>
          <a:p>
            <a:pPr indent="0" lvl="0" marL="0" rtl="0" algn="l">
              <a:spcBef>
                <a:spcPts val="0"/>
              </a:spcBef>
              <a:spcAft>
                <a:spcPts val="0"/>
              </a:spcAft>
              <a:buClr>
                <a:schemeClr val="dk1"/>
              </a:buClr>
              <a:buSzPct val="29729"/>
              <a:buFont typeface="Arial"/>
              <a:buNone/>
            </a:pPr>
            <a:r>
              <a:t/>
            </a:r>
            <a:endParaRPr/>
          </a:p>
          <a:p>
            <a:pPr indent="0" lvl="0" marL="0" rtl="0" algn="l">
              <a:spcBef>
                <a:spcPts val="0"/>
              </a:spcBef>
              <a:spcAft>
                <a:spcPts val="0"/>
              </a:spcAft>
              <a:buNone/>
            </a:pPr>
            <a:r>
              <a:t/>
            </a:r>
            <a:endParaRPr/>
          </a:p>
        </p:txBody>
      </p:sp>
      <p:sp>
        <p:nvSpPr>
          <p:cNvPr id="177" name="Google Shape;177;g2c97e732a5c_0_2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0"/>
              </a:spcAft>
              <a:buNone/>
            </a:pPr>
            <a:r>
              <a:rPr lang="en-US">
                <a:latin typeface="Book Antiqua"/>
                <a:ea typeface="Book Antiqua"/>
                <a:cs typeface="Book Antiqua"/>
                <a:sym typeface="Book Antiqua"/>
              </a:rPr>
              <a:t>R</a:t>
            </a:r>
            <a:r>
              <a:rPr lang="en-US">
                <a:latin typeface="Book Antiqua"/>
                <a:ea typeface="Book Antiqua"/>
                <a:cs typeface="Book Antiqua"/>
                <a:sym typeface="Book Antiqua"/>
              </a:rPr>
              <a:t>efer to abnormal patterns or deviations in network or system behavior that may indicate potential security threats, breaches, or vulnerabilities</a:t>
            </a:r>
            <a:endParaRPr>
              <a:latin typeface="Book Antiqua"/>
              <a:ea typeface="Book Antiqua"/>
              <a:cs typeface="Book Antiqua"/>
              <a:sym typeface="Book Antiqua"/>
            </a:endParaRPr>
          </a:p>
          <a:p>
            <a:pPr indent="0" lvl="0" marL="0" rtl="0" algn="l">
              <a:spcBef>
                <a:spcPts val="1600"/>
              </a:spcBef>
              <a:spcAft>
                <a:spcPts val="0"/>
              </a:spcAft>
              <a:buClr>
                <a:schemeClr val="dk1"/>
              </a:buClr>
              <a:buSzPct val="45833"/>
              <a:buFont typeface="Arial"/>
              <a:buNone/>
            </a:pPr>
            <a:r>
              <a:rPr lang="en-US">
                <a:latin typeface="Book Antiqua"/>
                <a:ea typeface="Book Antiqua"/>
                <a:cs typeface="Book Antiqua"/>
                <a:sym typeface="Book Antiqua"/>
              </a:rPr>
              <a:t>Some examples of security-related anomalies include:</a:t>
            </a:r>
            <a:endParaRPr>
              <a:latin typeface="Book Antiqua"/>
              <a:ea typeface="Book Antiqua"/>
              <a:cs typeface="Book Antiqua"/>
              <a:sym typeface="Book Antiqua"/>
            </a:endParaRPr>
          </a:p>
          <a:p>
            <a:pPr indent="-34671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Unusual access patterns</a:t>
            </a:r>
            <a:r>
              <a:rPr lang="en-US">
                <a:latin typeface="Book Antiqua"/>
                <a:ea typeface="Book Antiqua"/>
                <a:cs typeface="Book Antiqua"/>
                <a:sym typeface="Book Antiqua"/>
              </a:rPr>
              <a:t>: Anomalies in user access patterns, such as unauthorized attempts to access sensitive data or resources, unusual login times, or suspicious login locations.</a:t>
            </a:r>
            <a:endParaRPr>
              <a:latin typeface="Book Antiqua"/>
              <a:ea typeface="Book Antiqua"/>
              <a:cs typeface="Book Antiqua"/>
              <a:sym typeface="Book Antiqua"/>
            </a:endParaRPr>
          </a:p>
          <a:p>
            <a:pPr indent="-34671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Malware activity</a:t>
            </a:r>
            <a:r>
              <a:rPr lang="en-US">
                <a:latin typeface="Book Antiqua"/>
                <a:ea typeface="Book Antiqua"/>
                <a:cs typeface="Book Antiqua"/>
                <a:sym typeface="Book Antiqua"/>
              </a:rPr>
              <a:t>: Abnormal behavior associated with malware infections, such as unusual file modifications, unexpected network communications, or unauthorized system changes.</a:t>
            </a:r>
            <a:endParaRPr>
              <a:latin typeface="Book Antiqua"/>
              <a:ea typeface="Book Antiqua"/>
              <a:cs typeface="Book Antiqua"/>
              <a:sym typeface="Book Antiqua"/>
            </a:endParaRPr>
          </a:p>
          <a:p>
            <a:pPr indent="-34671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Data exfiltration</a:t>
            </a:r>
            <a:r>
              <a:rPr lang="en-US">
                <a:latin typeface="Book Antiqua"/>
                <a:ea typeface="Book Antiqua"/>
                <a:cs typeface="Book Antiqua"/>
                <a:sym typeface="Book Antiqua"/>
              </a:rPr>
              <a:t>: Anomalies indicating the unauthorized transfer or exfiltration of sensitive data from the network, including unusually large data transfers or unexpected destinations for outbound traffic.</a:t>
            </a:r>
            <a:endParaRPr>
              <a:latin typeface="Book Antiqua"/>
              <a:ea typeface="Book Antiqua"/>
              <a:cs typeface="Book Antiqua"/>
              <a:sym typeface="Book Antiqua"/>
            </a:endParaRPr>
          </a:p>
          <a:p>
            <a:pPr indent="-34671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Brute force attacks</a:t>
            </a:r>
            <a:r>
              <a:rPr lang="en-US">
                <a:latin typeface="Book Antiqua"/>
                <a:ea typeface="Book Antiqua"/>
                <a:cs typeface="Book Antiqua"/>
                <a:sym typeface="Book Antiqua"/>
              </a:rPr>
              <a:t>: Anomalies related to brute force attacks, such as multiple failed login attempts within a short period, indicating an attempt to guess passwords or gain unauthorized access to systems.</a:t>
            </a:r>
            <a:endParaRPr>
              <a:latin typeface="Book Antiqua"/>
              <a:ea typeface="Book Antiqua"/>
              <a:cs typeface="Book Antiqua"/>
              <a:sym typeface="Book Antiqua"/>
            </a:endParaRPr>
          </a:p>
          <a:p>
            <a:pPr indent="-346710" lvl="0" marL="457200" rtl="0" algn="l">
              <a:spcBef>
                <a:spcPts val="0"/>
              </a:spcBef>
              <a:spcAft>
                <a:spcPts val="0"/>
              </a:spcAft>
              <a:buSzPct val="100000"/>
              <a:buFont typeface="Book Antiqua"/>
              <a:buChar char="●"/>
            </a:pPr>
            <a:r>
              <a:rPr b="1" lang="en-US">
                <a:latin typeface="Book Antiqua"/>
                <a:ea typeface="Book Antiqua"/>
                <a:cs typeface="Book Antiqua"/>
                <a:sym typeface="Book Antiqua"/>
              </a:rPr>
              <a:t>Network scanning</a:t>
            </a:r>
            <a:r>
              <a:rPr lang="en-US">
                <a:latin typeface="Book Antiqua"/>
                <a:ea typeface="Book Antiqua"/>
                <a:cs typeface="Book Antiqua"/>
                <a:sym typeface="Book Antiqua"/>
              </a:rPr>
              <a:t>: Anomalies indicative of network scanning activities, such as repeated port scans, reconnaissance probes, or mapping of network resources, which may precede targeted attacks.</a:t>
            </a:r>
            <a:endParaRPr>
              <a:latin typeface="Book Antiqua"/>
              <a:ea typeface="Book Antiqua"/>
              <a:cs typeface="Book Antiqua"/>
              <a:sym typeface="Book Antiqua"/>
            </a:endParaRPr>
          </a:p>
        </p:txBody>
      </p:sp>
      <p:sp>
        <p:nvSpPr>
          <p:cNvPr id="178" name="Google Shape;178;g2c97e732a5c_0_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c00f5b6e4e_0_35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Methods for anomaly detection</a:t>
            </a:r>
            <a:endParaRPr sz="3630">
              <a:latin typeface="Book Antiqua"/>
              <a:ea typeface="Book Antiqua"/>
              <a:cs typeface="Book Antiqua"/>
              <a:sym typeface="Book Antiqua"/>
            </a:endParaRPr>
          </a:p>
        </p:txBody>
      </p:sp>
      <p:sp>
        <p:nvSpPr>
          <p:cNvPr id="185" name="Google Shape;185;g2c00f5b6e4e_0_357"/>
          <p:cNvSpPr txBox="1"/>
          <p:nvPr>
            <p:ph idx="1" type="body"/>
          </p:nvPr>
        </p:nvSpPr>
        <p:spPr>
          <a:xfrm>
            <a:off x="415600" y="1536624"/>
            <a:ext cx="11360700" cy="5205600"/>
          </a:xfrm>
          <a:prstGeom prst="rect">
            <a:avLst/>
          </a:prstGeom>
        </p:spPr>
        <p:txBody>
          <a:bodyPr anchorCtr="0" anchor="t" bIns="121900" lIns="121900" spcFirstLastPara="1" rIns="121900" wrap="square" tIns="121900">
            <a:normAutofit fontScale="85000" lnSpcReduction="20000"/>
          </a:bodyPr>
          <a:lstStyle/>
          <a:p>
            <a:pPr indent="-371475" lvl="0" marL="457200" rtl="0" algn="l">
              <a:spcBef>
                <a:spcPts val="0"/>
              </a:spcBef>
              <a:spcAft>
                <a:spcPts val="0"/>
              </a:spcAft>
              <a:buSzPct val="100000"/>
              <a:buFont typeface="Book Antiqua"/>
              <a:buChar char="●"/>
            </a:pPr>
            <a:r>
              <a:rPr lang="en-US" sz="2647">
                <a:latin typeface="Book Antiqua"/>
                <a:ea typeface="Book Antiqua"/>
                <a:cs typeface="Book Antiqua"/>
                <a:sym typeface="Book Antiqua"/>
              </a:rPr>
              <a:t>Statistical algorithms for anomaly detection</a:t>
            </a:r>
            <a:endParaRPr sz="264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z-score</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Elliptic envelope</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Local outlier factor</a:t>
            </a:r>
            <a:endParaRPr sz="2017">
              <a:latin typeface="Book Antiqua"/>
              <a:ea typeface="Book Antiqua"/>
              <a:cs typeface="Book Antiqua"/>
              <a:sym typeface="Book Antiqua"/>
            </a:endParaRPr>
          </a:p>
          <a:p>
            <a:pPr indent="-371475" lvl="0" marL="457200" rtl="0" algn="l">
              <a:spcBef>
                <a:spcPts val="0"/>
              </a:spcBef>
              <a:spcAft>
                <a:spcPts val="0"/>
              </a:spcAft>
              <a:buSzPct val="100000"/>
              <a:buFont typeface="Book Antiqua"/>
              <a:buChar char="●"/>
            </a:pPr>
            <a:r>
              <a:rPr lang="en-US" sz="2647">
                <a:latin typeface="Book Antiqua"/>
                <a:ea typeface="Book Antiqua"/>
                <a:cs typeface="Book Antiqua"/>
                <a:sym typeface="Book Antiqua"/>
              </a:rPr>
              <a:t>Machine-learning </a:t>
            </a:r>
            <a:r>
              <a:rPr lang="en-US" sz="2647">
                <a:latin typeface="Book Antiqua"/>
                <a:ea typeface="Book Antiqua"/>
                <a:cs typeface="Book Antiqua"/>
                <a:sym typeface="Book Antiqua"/>
              </a:rPr>
              <a:t>algorithms for anomaly detection</a:t>
            </a:r>
            <a:endParaRPr sz="264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Density-based scan</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One-class SVM</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Isolation forest</a:t>
            </a:r>
            <a:endParaRPr sz="2017">
              <a:latin typeface="Book Antiqua"/>
              <a:ea typeface="Book Antiqua"/>
              <a:cs typeface="Book Antiqua"/>
              <a:sym typeface="Book Antiqua"/>
            </a:endParaRPr>
          </a:p>
          <a:p>
            <a:pPr indent="-373559" lvl="0" marL="457200" rtl="0" algn="l">
              <a:spcBef>
                <a:spcPts val="0"/>
              </a:spcBef>
              <a:spcAft>
                <a:spcPts val="0"/>
              </a:spcAft>
              <a:buSzPct val="100000"/>
              <a:buFont typeface="Book Antiqua"/>
              <a:buChar char="●"/>
            </a:pPr>
            <a:r>
              <a:rPr lang="en-US" sz="2685">
                <a:latin typeface="Book Antiqua"/>
                <a:ea typeface="Book Antiqua"/>
                <a:cs typeface="Book Antiqua"/>
                <a:sym typeface="Book Antiqua"/>
              </a:rPr>
              <a:t>Deep Learning:</a:t>
            </a:r>
            <a:endParaRPr sz="2685">
              <a:latin typeface="Book Antiqua"/>
              <a:ea typeface="Book Antiqua"/>
              <a:cs typeface="Book Antiqua"/>
              <a:sym typeface="Book Antiqua"/>
            </a:endParaRPr>
          </a:p>
          <a:p>
            <a:pPr indent="-339683" lvl="1" marL="914400" rtl="0" algn="l">
              <a:spcBef>
                <a:spcPts val="0"/>
              </a:spcBef>
              <a:spcAft>
                <a:spcPts val="0"/>
              </a:spcAft>
              <a:buSzPct val="100000"/>
              <a:buFont typeface="Book Antiqua"/>
              <a:buChar char="○"/>
            </a:pPr>
            <a:r>
              <a:rPr lang="en-US" sz="2058">
                <a:latin typeface="Book Antiqua"/>
                <a:ea typeface="Book Antiqua"/>
                <a:cs typeface="Book Antiqua"/>
                <a:sym typeface="Book Antiqua"/>
              </a:rPr>
              <a:t>Autoencoders</a:t>
            </a:r>
            <a:endParaRPr sz="2058">
              <a:latin typeface="Book Antiqua"/>
              <a:ea typeface="Book Antiqua"/>
              <a:cs typeface="Book Antiqua"/>
              <a:sym typeface="Book Antiqua"/>
            </a:endParaRPr>
          </a:p>
          <a:p>
            <a:pPr indent="-339683" lvl="1" marL="914400" rtl="0" algn="l">
              <a:spcBef>
                <a:spcPts val="0"/>
              </a:spcBef>
              <a:spcAft>
                <a:spcPts val="0"/>
              </a:spcAft>
              <a:buSzPct val="100000"/>
              <a:buFont typeface="Book Antiqua"/>
              <a:buChar char="○"/>
            </a:pPr>
            <a:r>
              <a:rPr lang="en-US" sz="2058">
                <a:latin typeface="Book Antiqua"/>
                <a:ea typeface="Book Antiqua"/>
                <a:cs typeface="Book Antiqua"/>
                <a:sym typeface="Book Antiqua"/>
              </a:rPr>
              <a:t>Long Short-Term Memory (LSTM) Networks</a:t>
            </a:r>
            <a:endParaRPr sz="2058">
              <a:latin typeface="Book Antiqua"/>
              <a:ea typeface="Book Antiqua"/>
              <a:cs typeface="Book Antiqua"/>
              <a:sym typeface="Book Antiqua"/>
            </a:endParaRPr>
          </a:p>
          <a:p>
            <a:pPr indent="-339683" lvl="1" marL="914400" rtl="0" algn="l">
              <a:spcBef>
                <a:spcPts val="0"/>
              </a:spcBef>
              <a:spcAft>
                <a:spcPts val="0"/>
              </a:spcAft>
              <a:buSzPct val="100000"/>
              <a:buFont typeface="Book Antiqua"/>
              <a:buChar char="○"/>
            </a:pPr>
            <a:r>
              <a:rPr lang="en-US" sz="2058">
                <a:latin typeface="Book Antiqua"/>
                <a:ea typeface="Book Antiqua"/>
                <a:cs typeface="Book Antiqua"/>
                <a:sym typeface="Book Antiqua"/>
              </a:rPr>
              <a:t>Generative Adversarial Networks</a:t>
            </a:r>
            <a:endParaRPr sz="2058">
              <a:latin typeface="Book Antiqua"/>
              <a:ea typeface="Book Antiqua"/>
              <a:cs typeface="Book Antiqua"/>
              <a:sym typeface="Book Antiqua"/>
            </a:endParaRPr>
          </a:p>
          <a:p>
            <a:pPr indent="-372427" lvl="0" marL="457200" rtl="0" algn="l">
              <a:spcBef>
                <a:spcPts val="0"/>
              </a:spcBef>
              <a:spcAft>
                <a:spcPts val="0"/>
              </a:spcAft>
              <a:buSzPct val="100000"/>
              <a:buFont typeface="Book Antiqua"/>
              <a:buChar char="●"/>
            </a:pPr>
            <a:r>
              <a:rPr lang="en-US" sz="2664">
                <a:latin typeface="Book Antiqua"/>
                <a:ea typeface="Book Antiqua"/>
                <a:cs typeface="Book Antiqua"/>
                <a:sym typeface="Book Antiqua"/>
              </a:rPr>
              <a:t>Time-Series Analysis</a:t>
            </a:r>
            <a:endParaRPr sz="2664">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Moving Averages</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Exponential Smoothing</a:t>
            </a:r>
            <a:endParaRPr sz="2017">
              <a:latin typeface="Book Antiqua"/>
              <a:ea typeface="Book Antiqua"/>
              <a:cs typeface="Book Antiqua"/>
              <a:sym typeface="Book Antiqua"/>
            </a:endParaRPr>
          </a:p>
          <a:p>
            <a:pPr indent="-337502" lvl="1" marL="914400" rtl="0" algn="l">
              <a:spcBef>
                <a:spcPts val="0"/>
              </a:spcBef>
              <a:spcAft>
                <a:spcPts val="0"/>
              </a:spcAft>
              <a:buSzPct val="100000"/>
              <a:buFont typeface="Book Antiqua"/>
              <a:buChar char="○"/>
            </a:pPr>
            <a:r>
              <a:rPr lang="en-US" sz="2017">
                <a:latin typeface="Book Antiqua"/>
                <a:ea typeface="Book Antiqua"/>
                <a:cs typeface="Book Antiqua"/>
                <a:sym typeface="Book Antiqua"/>
              </a:rPr>
              <a:t>Seasonal-Trend decomposition using LOESS (STL)</a:t>
            </a:r>
            <a:endParaRPr sz="2017">
              <a:latin typeface="Book Antiqua"/>
              <a:ea typeface="Book Antiqua"/>
              <a:cs typeface="Book Antiqua"/>
              <a:sym typeface="Book Antiqua"/>
            </a:endParaRPr>
          </a:p>
          <a:p>
            <a:pPr indent="-369252" lvl="0" marL="457200" rtl="0" algn="l">
              <a:spcBef>
                <a:spcPts val="0"/>
              </a:spcBef>
              <a:spcAft>
                <a:spcPts val="0"/>
              </a:spcAft>
              <a:buSzPct val="100000"/>
              <a:buFont typeface="Book Antiqua"/>
              <a:buChar char="●"/>
            </a:pPr>
            <a:r>
              <a:rPr lang="en-US" sz="2605">
                <a:latin typeface="Book Antiqua"/>
                <a:ea typeface="Book Antiqua"/>
                <a:cs typeface="Book Antiqua"/>
                <a:sym typeface="Book Antiqua"/>
              </a:rPr>
              <a:t>……</a:t>
            </a:r>
            <a:endParaRPr sz="2605">
              <a:latin typeface="Book Antiqua"/>
              <a:ea typeface="Book Antiqua"/>
              <a:cs typeface="Book Antiqua"/>
              <a:sym typeface="Book Antiqua"/>
            </a:endParaRPr>
          </a:p>
        </p:txBody>
      </p:sp>
      <p:sp>
        <p:nvSpPr>
          <p:cNvPr id="186" name="Google Shape;186;g2c00f5b6e4e_0_35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c00f5b6e4e_0_364"/>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Tools for anomaly detection</a:t>
            </a:r>
            <a:endParaRPr sz="3630">
              <a:latin typeface="Book Antiqua"/>
              <a:ea typeface="Book Antiqua"/>
              <a:cs typeface="Book Antiqua"/>
              <a:sym typeface="Book Antiqua"/>
            </a:endParaRPr>
          </a:p>
        </p:txBody>
      </p:sp>
      <p:sp>
        <p:nvSpPr>
          <p:cNvPr id="193" name="Google Shape;193;g2c00f5b6e4e_0_364"/>
          <p:cNvSpPr txBox="1"/>
          <p:nvPr>
            <p:ph idx="1" type="body"/>
          </p:nvPr>
        </p:nvSpPr>
        <p:spPr>
          <a:xfrm>
            <a:off x="415600" y="1231825"/>
            <a:ext cx="11360700" cy="5626200"/>
          </a:xfrm>
          <a:prstGeom prst="rect">
            <a:avLst/>
          </a:prstGeom>
        </p:spPr>
        <p:txBody>
          <a:bodyPr anchorCtr="0" anchor="t" bIns="121900" lIns="121900" spcFirstLastPara="1" rIns="121900" wrap="square" tIns="121900">
            <a:noAutofit/>
          </a:bodyPr>
          <a:lstStyle/>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Scikit-learn</a:t>
            </a:r>
            <a:r>
              <a:rPr b="1" lang="en-US" sz="1480">
                <a:latin typeface="Book Antiqua"/>
                <a:ea typeface="Book Antiqua"/>
                <a:cs typeface="Book Antiqua"/>
                <a:sym typeface="Book Antiqua"/>
              </a:rPr>
              <a:t> </a:t>
            </a:r>
            <a:r>
              <a:rPr lang="en-US" sz="1480">
                <a:latin typeface="Book Antiqua"/>
                <a:ea typeface="Book Antiqua"/>
                <a:cs typeface="Book Antiqua"/>
                <a:sym typeface="Book Antiqua"/>
              </a:rPr>
              <a:t>- a machine learning library in Python that provides various algorithms for anomaly detection, including one-class SVM and isolation forests.</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TensorFlow, Keras, </a:t>
            </a:r>
            <a:r>
              <a:rPr b="1" lang="en-US" sz="1779">
                <a:latin typeface="Book Antiqua"/>
                <a:ea typeface="Book Antiqua"/>
                <a:cs typeface="Book Antiqua"/>
                <a:sym typeface="Book Antiqua"/>
              </a:rPr>
              <a:t>PyTorch</a:t>
            </a:r>
            <a:r>
              <a:rPr lang="en-US" sz="1480">
                <a:latin typeface="Book Antiqua"/>
                <a:ea typeface="Book Antiqua"/>
                <a:cs typeface="Book Antiqua"/>
                <a:sym typeface="Book Antiqua"/>
              </a:rPr>
              <a:t> </a:t>
            </a:r>
            <a:r>
              <a:rPr lang="en-US" sz="1480">
                <a:latin typeface="Book Antiqua"/>
                <a:ea typeface="Book Antiqua"/>
                <a:cs typeface="Book Antiqua"/>
                <a:sym typeface="Book Antiqua"/>
              </a:rPr>
              <a:t>- open-source machine learning </a:t>
            </a:r>
            <a:r>
              <a:rPr lang="en-US" sz="1480">
                <a:latin typeface="Book Antiqua"/>
                <a:ea typeface="Book Antiqua"/>
                <a:cs typeface="Book Antiqua"/>
                <a:sym typeface="Book Antiqua"/>
              </a:rPr>
              <a:t>libraries</a:t>
            </a:r>
            <a:r>
              <a:rPr lang="en-US" sz="1480">
                <a:latin typeface="Book Antiqua"/>
                <a:ea typeface="Book Antiqua"/>
                <a:cs typeface="Book Antiqua"/>
                <a:sym typeface="Book Antiqua"/>
              </a:rPr>
              <a:t> that support the development of neural network models for anomaly detection.</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Apache Spark MLlib</a:t>
            </a:r>
            <a:r>
              <a:rPr lang="en-US" sz="1480">
                <a:latin typeface="Book Antiqua"/>
                <a:ea typeface="Book Antiqua"/>
                <a:cs typeface="Book Antiqua"/>
                <a:sym typeface="Book Antiqua"/>
              </a:rPr>
              <a:t> - a distributed machine learning library that includes algorithms for anomaly detection, such as k-means clustering and one-class SVM.</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ELKI </a:t>
            </a:r>
            <a:r>
              <a:rPr lang="en-US" sz="1480">
                <a:latin typeface="Book Antiqua"/>
                <a:ea typeface="Book Antiqua"/>
                <a:cs typeface="Book Antiqua"/>
                <a:sym typeface="Book Antiqua"/>
              </a:rPr>
              <a:t>- An open-source data mining software framework that provides various algorithms for clustering, outlier detection, and distance-based methods.</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RapidMiner</a:t>
            </a:r>
            <a:r>
              <a:rPr lang="en-US" sz="1480">
                <a:latin typeface="Book Antiqua"/>
                <a:ea typeface="Book Antiqua"/>
                <a:cs typeface="Book Antiqua"/>
                <a:sym typeface="Book Antiqua"/>
              </a:rPr>
              <a:t> - a data science platform that offers a visual interface for building and deploying machine learning models, including tools for anomaly detection.</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H2O.ai</a:t>
            </a:r>
            <a:r>
              <a:rPr lang="en-US" sz="1480">
                <a:latin typeface="Book Antiqua"/>
                <a:ea typeface="Book Antiqua"/>
                <a:cs typeface="Book Antiqua"/>
                <a:sym typeface="Book Antiqua"/>
              </a:rPr>
              <a:t> - an open-source software for data analysis that includes machine learning algorithms, such as isolation forests and deep learning, for anomaly detection.</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SciPy</a:t>
            </a:r>
            <a:r>
              <a:rPr b="1" lang="en-US" sz="1480">
                <a:latin typeface="Book Antiqua"/>
                <a:ea typeface="Book Antiqua"/>
                <a:cs typeface="Book Antiqua"/>
                <a:sym typeface="Book Antiqua"/>
              </a:rPr>
              <a:t> - </a:t>
            </a:r>
            <a:r>
              <a:rPr lang="en-US" sz="1480">
                <a:latin typeface="Book Antiqua"/>
                <a:ea typeface="Book Antiqua"/>
                <a:cs typeface="Book Antiqua"/>
                <a:sym typeface="Book Antiqua"/>
              </a:rPr>
              <a:t>a library in Python that includes modules for scientific computing and statistical analysis, offering tools for implementing statistical anomaly detection methods.</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OpenCV</a:t>
            </a:r>
            <a:r>
              <a:rPr lang="en-US" sz="1480">
                <a:latin typeface="Book Antiqua"/>
                <a:ea typeface="Book Antiqua"/>
                <a:cs typeface="Book Antiqua"/>
                <a:sym typeface="Book Antiqua"/>
              </a:rPr>
              <a:t> - an open-source computer vision and machine learning library that includes tools for anomaly detection, particularly in image and video data.</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Microsoft Azure Anomaly Detector</a:t>
            </a:r>
            <a:r>
              <a:rPr lang="en-US" sz="1480">
                <a:latin typeface="Book Antiqua"/>
                <a:ea typeface="Book Antiqua"/>
                <a:cs typeface="Book Antiqua"/>
                <a:sym typeface="Book Antiqua"/>
              </a:rPr>
              <a:t> - a  service on the Azure cloud platform that uses machine learning to detect anomalies in time-series data.</a:t>
            </a:r>
            <a:endParaRPr sz="1480">
              <a:latin typeface="Book Antiqua"/>
              <a:ea typeface="Book Antiqua"/>
              <a:cs typeface="Book Antiqua"/>
              <a:sym typeface="Book Antiqua"/>
            </a:endParaRPr>
          </a:p>
          <a:p>
            <a:pPr indent="-322580" lvl="0" marL="457200" rtl="0" algn="l">
              <a:spcBef>
                <a:spcPts val="0"/>
              </a:spcBef>
              <a:spcAft>
                <a:spcPts val="0"/>
              </a:spcAft>
              <a:buSzPts val="1480"/>
              <a:buFont typeface="Book Antiqua"/>
              <a:buChar char="●"/>
            </a:pPr>
            <a:r>
              <a:rPr b="1" lang="en-US" sz="1779">
                <a:latin typeface="Book Antiqua"/>
                <a:ea typeface="Book Antiqua"/>
                <a:cs typeface="Book Antiqua"/>
                <a:sym typeface="Book Antiqua"/>
              </a:rPr>
              <a:t>Prophet</a:t>
            </a:r>
            <a:r>
              <a:rPr b="1" lang="en-US" sz="1480">
                <a:latin typeface="Book Antiqua"/>
                <a:ea typeface="Book Antiqua"/>
                <a:cs typeface="Book Antiqua"/>
                <a:sym typeface="Book Antiqua"/>
              </a:rPr>
              <a:t> -</a:t>
            </a:r>
            <a:r>
              <a:rPr lang="en-US" sz="1480">
                <a:latin typeface="Book Antiqua"/>
                <a:ea typeface="Book Antiqua"/>
                <a:cs typeface="Book Antiqua"/>
                <a:sym typeface="Book Antiqua"/>
              </a:rPr>
              <a:t> a forecasting tool developed by Facebook that can be used for time-series anomaly detection.</a:t>
            </a:r>
            <a:endParaRPr sz="1480">
              <a:latin typeface="Book Antiqua"/>
              <a:ea typeface="Book Antiqua"/>
              <a:cs typeface="Book Antiqua"/>
              <a:sym typeface="Book Antiqua"/>
            </a:endParaRPr>
          </a:p>
        </p:txBody>
      </p:sp>
      <p:sp>
        <p:nvSpPr>
          <p:cNvPr id="194" name="Google Shape;194;g2c00f5b6e4e_0_36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de46c0424d_0_2"/>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latin typeface="Book Antiqua"/>
                <a:ea typeface="Book Antiqua"/>
                <a:cs typeface="Book Antiqua"/>
                <a:sym typeface="Book Antiqua"/>
              </a:rPr>
              <a:t>References</a:t>
            </a:r>
            <a:endParaRPr>
              <a:latin typeface="Book Antiqua"/>
              <a:ea typeface="Book Antiqua"/>
              <a:cs typeface="Book Antiqua"/>
              <a:sym typeface="Book Antiqua"/>
            </a:endParaRPr>
          </a:p>
        </p:txBody>
      </p:sp>
      <p:sp>
        <p:nvSpPr>
          <p:cNvPr id="201" name="Google Shape;201;g2de46c0424d_0_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Char char="●"/>
            </a:pPr>
            <a:r>
              <a:rPr lang="en-US"/>
              <a:t>Alla, S., &amp; Adari, S. K. (2019). Beginning anomaly detection using python-based deep learning. New Jersey: Apress.</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202" name="Google Shape;202;g2de46c0424d_0_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208" name="Google Shape;208;p29"/>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sp>
        <p:nvSpPr>
          <p:cNvPr id="209" name="Google Shape;209;p29"/>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600"/>
              <a:buFont typeface="Courier New"/>
              <a:buNone/>
            </a:pPr>
            <a:r>
              <a:t/>
            </a:r>
            <a:endParaRPr/>
          </a:p>
          <a:p>
            <a:pPr indent="0" lvl="0" marL="0" rtl="0" algn="l">
              <a:lnSpc>
                <a:spcPct val="100000"/>
              </a:lnSpc>
              <a:spcBef>
                <a:spcPts val="0"/>
              </a:spcBef>
              <a:spcAft>
                <a:spcPts val="0"/>
              </a:spcAft>
              <a:buSzPts val="1600"/>
              <a:buFont typeface="Courier New"/>
              <a:buNone/>
            </a:pPr>
            <a:r>
              <a:rPr lang="en-US"/>
              <a:t>Please send all questions to:</a:t>
            </a:r>
            <a:endParaRPr/>
          </a:p>
          <a:p>
            <a:pPr indent="0" lvl="0" marL="0" rtl="0" algn="l">
              <a:lnSpc>
                <a:spcPct val="100000"/>
              </a:lnSpc>
              <a:spcBef>
                <a:spcPts val="0"/>
              </a:spcBef>
              <a:spcAft>
                <a:spcPts val="0"/>
              </a:spcAft>
              <a:buSzPts val="1600"/>
              <a:buFont typeface="Courier New"/>
              <a:buNone/>
            </a:pPr>
            <a:r>
              <a:rPr lang="en-US"/>
              <a:t>dboberic@uns.ac.rs</a:t>
            </a:r>
            <a:endParaRPr/>
          </a:p>
        </p:txBody>
      </p:sp>
      <p:grpSp>
        <p:nvGrpSpPr>
          <p:cNvPr id="210" name="Google Shape;210;p29"/>
          <p:cNvGrpSpPr/>
          <p:nvPr/>
        </p:nvGrpSpPr>
        <p:grpSpPr>
          <a:xfrm>
            <a:off x="4059704" y="0"/>
            <a:ext cx="2928883" cy="6871447"/>
            <a:chOff x="4059704" y="0"/>
            <a:chExt cx="2928883" cy="6871447"/>
          </a:xfrm>
        </p:grpSpPr>
        <p:sp>
          <p:nvSpPr>
            <p:cNvPr id="211" name="Google Shape;211;p29"/>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212" name="Google Shape;212;p29"/>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213" name="Google Shape;213;p29"/>
          <p:cNvPicPr preferRelativeResize="0"/>
          <p:nvPr/>
        </p:nvPicPr>
        <p:blipFill rotWithShape="1">
          <a:blip r:embed="rId4">
            <a:alphaModFix/>
          </a:blip>
          <a:srcRect b="0" l="0" r="0" t="0"/>
          <a:stretch/>
        </p:blipFill>
        <p:spPr>
          <a:xfrm>
            <a:off x="9155812" y="6296400"/>
            <a:ext cx="3036198" cy="561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c00f5b6e4e_0_22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11">
                <a:latin typeface="Book Antiqua"/>
                <a:ea typeface="Book Antiqua"/>
                <a:cs typeface="Book Antiqua"/>
                <a:sym typeface="Book Antiqua"/>
              </a:rPr>
              <a:t>What is an anomaly?</a:t>
            </a:r>
            <a:endParaRPr sz="3611">
              <a:latin typeface="Book Antiqua"/>
              <a:ea typeface="Book Antiqua"/>
              <a:cs typeface="Book Antiqua"/>
              <a:sym typeface="Book Antiqua"/>
            </a:endParaRPr>
          </a:p>
        </p:txBody>
      </p:sp>
      <p:sp>
        <p:nvSpPr>
          <p:cNvPr id="94" name="Google Shape;94;g2c00f5b6e4e_0_2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
        <p:nvSpPr>
          <p:cNvPr id="95" name="Google Shape;95;g2c00f5b6e4e_0_226"/>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latin typeface="Book Antiqua"/>
                <a:ea typeface="Book Antiqua"/>
                <a:cs typeface="Book Antiqua"/>
                <a:sym typeface="Book Antiqua"/>
              </a:rPr>
              <a:t>An anomaly refers to something that deviates from what is considered normal, expected, or standard. </a:t>
            </a:r>
            <a:endParaRPr>
              <a:latin typeface="Book Antiqua"/>
              <a:ea typeface="Book Antiqua"/>
              <a:cs typeface="Book Antiqua"/>
              <a:sym typeface="Book Antiqua"/>
            </a:endParaRPr>
          </a:p>
          <a:p>
            <a:pPr indent="0" lvl="0" marL="0" rtl="0" algn="l">
              <a:spcBef>
                <a:spcPts val="1600"/>
              </a:spcBef>
              <a:spcAft>
                <a:spcPts val="0"/>
              </a:spcAft>
              <a:buNone/>
            </a:pPr>
            <a:r>
              <a:rPr lang="en-US">
                <a:latin typeface="Book Antiqua"/>
                <a:ea typeface="Book Antiqua"/>
                <a:cs typeface="Book Antiqua"/>
                <a:sym typeface="Book Antiqua"/>
              </a:rPr>
              <a:t>It can be an irregularity, abnormal occurrence, or outlier that stands out from the typical pattern or behavior in a given context. </a:t>
            </a:r>
            <a:endParaRPr>
              <a:latin typeface="Book Antiqua"/>
              <a:ea typeface="Book Antiqua"/>
              <a:cs typeface="Book Antiqua"/>
              <a:sym typeface="Book Antiqua"/>
            </a:endParaRPr>
          </a:p>
          <a:p>
            <a:pPr indent="0" lvl="0" marL="0" rtl="0" algn="l">
              <a:spcBef>
                <a:spcPts val="1600"/>
              </a:spcBef>
              <a:spcAft>
                <a:spcPts val="0"/>
              </a:spcAft>
              <a:buClr>
                <a:schemeClr val="dk1"/>
              </a:buClr>
              <a:buSzPts val="1100"/>
              <a:buFont typeface="Arial"/>
              <a:buNone/>
            </a:pPr>
            <a:r>
              <a:t/>
            </a:r>
            <a:endParaRPr>
              <a:latin typeface="Book Antiqua"/>
              <a:ea typeface="Book Antiqua"/>
              <a:cs typeface="Book Antiqua"/>
              <a:sym typeface="Book Antiqua"/>
            </a:endParaRPr>
          </a:p>
          <a:p>
            <a:pPr indent="0" lvl="0" marL="0" rtl="0" algn="l">
              <a:spcBef>
                <a:spcPts val="1600"/>
              </a:spcBef>
              <a:spcAft>
                <a:spcPts val="1600"/>
              </a:spcAft>
              <a:buNone/>
            </a:pPr>
            <a:r>
              <a:t/>
            </a:r>
            <a:endParaRPr/>
          </a:p>
        </p:txBody>
      </p:sp>
      <p:pic>
        <p:nvPicPr>
          <p:cNvPr id="96" name="Google Shape;96;g2c00f5b6e4e_0_226"/>
          <p:cNvPicPr preferRelativeResize="0"/>
          <p:nvPr/>
        </p:nvPicPr>
        <p:blipFill>
          <a:blip r:embed="rId3">
            <a:alphaModFix/>
          </a:blip>
          <a:stretch>
            <a:fillRect/>
          </a:stretch>
        </p:blipFill>
        <p:spPr>
          <a:xfrm>
            <a:off x="3461250" y="3581400"/>
            <a:ext cx="4701050" cy="3035675"/>
          </a:xfrm>
          <a:prstGeom prst="rect">
            <a:avLst/>
          </a:prstGeom>
          <a:noFill/>
          <a:ln>
            <a:noFill/>
          </a:ln>
        </p:spPr>
      </p:pic>
      <p:pic>
        <p:nvPicPr>
          <p:cNvPr id="97" name="Google Shape;97;g2c00f5b6e4e_0_226"/>
          <p:cNvPicPr preferRelativeResize="0"/>
          <p:nvPr/>
        </p:nvPicPr>
        <p:blipFill rotWithShape="1">
          <a:blip r:embed="rId4">
            <a:alphaModFix/>
          </a:blip>
          <a:srcRect b="0" l="0" r="0" t="0"/>
          <a:stretch/>
        </p:blipFill>
        <p:spPr>
          <a:xfrm>
            <a:off x="12" y="6296400"/>
            <a:ext cx="3036198" cy="561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c00f5b6e4e_0_23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Categories of different anomalies</a:t>
            </a:r>
            <a:endParaRPr sz="3630">
              <a:latin typeface="Book Antiqua"/>
              <a:ea typeface="Book Antiqua"/>
              <a:cs typeface="Book Antiqua"/>
              <a:sym typeface="Book Antiqua"/>
            </a:endParaRPr>
          </a:p>
        </p:txBody>
      </p:sp>
      <p:sp>
        <p:nvSpPr>
          <p:cNvPr id="104" name="Google Shape;104;g2c00f5b6e4e_0_235"/>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lang="en-US" sz="2600">
                <a:latin typeface="Book Antiqua"/>
                <a:ea typeface="Book Antiqua"/>
                <a:cs typeface="Book Antiqua"/>
                <a:sym typeface="Book Antiqua"/>
              </a:rPr>
              <a:t>G</a:t>
            </a:r>
            <a:r>
              <a:rPr lang="en-US" sz="2600">
                <a:latin typeface="Book Antiqua"/>
                <a:ea typeface="Book Antiqua"/>
                <a:cs typeface="Book Antiqua"/>
                <a:sym typeface="Book Antiqua"/>
              </a:rPr>
              <a:t>enerally fall into these broad categories:</a:t>
            </a:r>
            <a:endParaRPr sz="2600">
              <a:latin typeface="Book Antiqua"/>
              <a:ea typeface="Book Antiqua"/>
              <a:cs typeface="Book Antiqua"/>
              <a:sym typeface="Book Antiqua"/>
            </a:endParaRPr>
          </a:p>
          <a:p>
            <a:pPr indent="-387350" lvl="0" marL="914400" rtl="0" algn="l">
              <a:spcBef>
                <a:spcPts val="1600"/>
              </a:spcBef>
              <a:spcAft>
                <a:spcPts val="0"/>
              </a:spcAft>
              <a:buSzPts val="2500"/>
              <a:buFont typeface="Book Antiqua"/>
              <a:buChar char="●"/>
            </a:pPr>
            <a:r>
              <a:rPr lang="en-US" sz="2500">
                <a:latin typeface="Book Antiqua"/>
                <a:ea typeface="Book Antiqua"/>
                <a:cs typeface="Book Antiqua"/>
                <a:sym typeface="Book Antiqua"/>
              </a:rPr>
              <a:t>Data point–based anomalies</a:t>
            </a:r>
            <a:endParaRPr sz="2500">
              <a:latin typeface="Book Antiqua"/>
              <a:ea typeface="Book Antiqua"/>
              <a:cs typeface="Book Antiqua"/>
              <a:sym typeface="Book Antiqua"/>
            </a:endParaRPr>
          </a:p>
          <a:p>
            <a:pPr indent="-387350" lvl="0" marL="914400" rtl="0" algn="l">
              <a:spcBef>
                <a:spcPts val="0"/>
              </a:spcBef>
              <a:spcAft>
                <a:spcPts val="0"/>
              </a:spcAft>
              <a:buSzPts val="2500"/>
              <a:buFont typeface="Book Antiqua"/>
              <a:buChar char="●"/>
            </a:pPr>
            <a:r>
              <a:rPr lang="en-US" sz="2500">
                <a:latin typeface="Book Antiqua"/>
                <a:ea typeface="Book Antiqua"/>
                <a:cs typeface="Book Antiqua"/>
                <a:sym typeface="Book Antiqua"/>
              </a:rPr>
              <a:t>Context-based anomalies</a:t>
            </a:r>
            <a:endParaRPr sz="2500">
              <a:latin typeface="Book Antiqua"/>
              <a:ea typeface="Book Antiqua"/>
              <a:cs typeface="Book Antiqua"/>
              <a:sym typeface="Book Antiqua"/>
            </a:endParaRPr>
          </a:p>
          <a:p>
            <a:pPr indent="-387350" lvl="0" marL="914400" rtl="0" algn="l">
              <a:spcBef>
                <a:spcPts val="0"/>
              </a:spcBef>
              <a:spcAft>
                <a:spcPts val="0"/>
              </a:spcAft>
              <a:buSzPts val="2500"/>
              <a:buFont typeface="Book Antiqua"/>
              <a:buChar char="●"/>
            </a:pPr>
            <a:r>
              <a:rPr lang="en-US" sz="2500">
                <a:latin typeface="Book Antiqua"/>
                <a:ea typeface="Book Antiqua"/>
                <a:cs typeface="Book Antiqua"/>
                <a:sym typeface="Book Antiqua"/>
              </a:rPr>
              <a:t>Collective anomalies</a:t>
            </a:r>
            <a:endParaRPr sz="2500">
              <a:latin typeface="Book Antiqua"/>
              <a:ea typeface="Book Antiqua"/>
              <a:cs typeface="Book Antiqua"/>
              <a:sym typeface="Book Antiqua"/>
            </a:endParaRPr>
          </a:p>
          <a:p>
            <a:pPr indent="0" lvl="0" marL="0" rtl="0" algn="l">
              <a:spcBef>
                <a:spcPts val="1600"/>
              </a:spcBef>
              <a:spcAft>
                <a:spcPts val="0"/>
              </a:spcAft>
              <a:buNone/>
            </a:pPr>
            <a:r>
              <a:rPr lang="en-US" sz="2600">
                <a:latin typeface="Book Antiqua"/>
                <a:ea typeface="Book Antiqua"/>
                <a:cs typeface="Book Antiqua"/>
                <a:sym typeface="Book Antiqua"/>
              </a:rPr>
              <a:t>By classifying anomalies into categories, it becomes easier to identify and understand the nature of deviations from the norm. </a:t>
            </a:r>
            <a:endParaRPr sz="2600">
              <a:latin typeface="Book Antiqua"/>
              <a:ea typeface="Book Antiqua"/>
              <a:cs typeface="Book Antiqua"/>
              <a:sym typeface="Book Antiqua"/>
            </a:endParaRPr>
          </a:p>
          <a:p>
            <a:pPr indent="0" lvl="0" marL="0" rtl="0" algn="l">
              <a:spcBef>
                <a:spcPts val="1600"/>
              </a:spcBef>
              <a:spcAft>
                <a:spcPts val="0"/>
              </a:spcAft>
              <a:buNone/>
            </a:pPr>
            <a:r>
              <a:rPr lang="en-US" sz="2600">
                <a:latin typeface="Book Antiqua"/>
                <a:ea typeface="Book Antiqua"/>
                <a:cs typeface="Book Antiqua"/>
                <a:sym typeface="Book Antiqua"/>
              </a:rPr>
              <a:t>Different types of anomalies may require distinct responses or mitigation strategies.</a:t>
            </a:r>
            <a:endParaRPr sz="2600">
              <a:latin typeface="Book Antiqua"/>
              <a:ea typeface="Book Antiqua"/>
              <a:cs typeface="Book Antiqua"/>
              <a:sym typeface="Book Antiqua"/>
            </a:endParaRPr>
          </a:p>
          <a:p>
            <a:pPr indent="0" lvl="0" marL="0" rtl="0" algn="l">
              <a:spcBef>
                <a:spcPts val="1600"/>
              </a:spcBef>
              <a:spcAft>
                <a:spcPts val="1600"/>
              </a:spcAft>
              <a:buNone/>
            </a:pPr>
            <a:r>
              <a:t/>
            </a:r>
            <a:endParaRPr sz="2600">
              <a:latin typeface="Book Antiqua"/>
              <a:ea typeface="Book Antiqua"/>
              <a:cs typeface="Book Antiqua"/>
              <a:sym typeface="Book Antiqua"/>
            </a:endParaRPr>
          </a:p>
        </p:txBody>
      </p:sp>
      <p:sp>
        <p:nvSpPr>
          <p:cNvPr id="105" name="Google Shape;105;g2c00f5b6e4e_0_2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06" name="Google Shape;106;g2c00f5b6e4e_0_235"/>
          <p:cNvPicPr preferRelativeResize="0"/>
          <p:nvPr/>
        </p:nvPicPr>
        <p:blipFill rotWithShape="1">
          <a:blip r:embed="rId3">
            <a:alphaModFix/>
          </a:blip>
          <a:srcRect b="0" l="0" r="0" t="0"/>
          <a:stretch/>
        </p:blipFill>
        <p:spPr>
          <a:xfrm>
            <a:off x="12" y="6296400"/>
            <a:ext cx="3036198" cy="5616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c00f5b6e4e_0_26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Data Point–Based Anomalies</a:t>
            </a:r>
            <a:endParaRPr sz="3630">
              <a:latin typeface="Book Antiqua"/>
              <a:ea typeface="Book Antiqua"/>
              <a:cs typeface="Book Antiqua"/>
              <a:sym typeface="Book Antiqua"/>
            </a:endParaRPr>
          </a:p>
        </p:txBody>
      </p:sp>
      <p:sp>
        <p:nvSpPr>
          <p:cNvPr id="113" name="Google Shape;113;g2c00f5b6e4e_0_265"/>
          <p:cNvSpPr txBox="1"/>
          <p:nvPr>
            <p:ph idx="1" type="body"/>
          </p:nvPr>
        </p:nvSpPr>
        <p:spPr>
          <a:xfrm>
            <a:off x="415600" y="1536625"/>
            <a:ext cx="6757500" cy="455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latin typeface="Book Antiqua"/>
                <a:ea typeface="Book Antiqua"/>
                <a:cs typeface="Book Antiqua"/>
                <a:sym typeface="Book Antiqua"/>
              </a:rPr>
              <a:t>A point anomaly is where a single datapoint stands out from the expected pattern, range, or norm. In other words, the datapoint is not expected to occur or have a very low probability of occurrence</a:t>
            </a:r>
            <a:endParaRPr>
              <a:latin typeface="Book Antiqua"/>
              <a:ea typeface="Book Antiqua"/>
              <a:cs typeface="Book Antiqua"/>
              <a:sym typeface="Book Antiqua"/>
            </a:endParaRPr>
          </a:p>
          <a:p>
            <a:pPr indent="0" lvl="0" marL="0" rtl="0" algn="l">
              <a:spcBef>
                <a:spcPts val="1600"/>
              </a:spcBef>
              <a:spcAft>
                <a:spcPts val="1600"/>
              </a:spcAft>
              <a:buNone/>
            </a:pPr>
            <a:r>
              <a:rPr lang="en-US">
                <a:latin typeface="Book Antiqua"/>
                <a:ea typeface="Book Antiqua"/>
                <a:cs typeface="Book Antiqua"/>
                <a:sym typeface="Book Antiqua"/>
              </a:rPr>
              <a:t>A key challenge in detecting  data point anomalies is to figure out the exact amount of deviation which leads to a potential anomaly.</a:t>
            </a:r>
            <a:endParaRPr>
              <a:latin typeface="Book Antiqua"/>
              <a:ea typeface="Book Antiqua"/>
              <a:cs typeface="Book Antiqua"/>
              <a:sym typeface="Book Antiqua"/>
            </a:endParaRPr>
          </a:p>
        </p:txBody>
      </p:sp>
      <p:sp>
        <p:nvSpPr>
          <p:cNvPr id="114" name="Google Shape;114;g2c00f5b6e4e_0_26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15" name="Google Shape;115;g2c00f5b6e4e_0_265"/>
          <p:cNvPicPr preferRelativeResize="0"/>
          <p:nvPr/>
        </p:nvPicPr>
        <p:blipFill>
          <a:blip r:embed="rId3">
            <a:alphaModFix/>
          </a:blip>
          <a:stretch>
            <a:fillRect/>
          </a:stretch>
        </p:blipFill>
        <p:spPr>
          <a:xfrm>
            <a:off x="7325500" y="1509267"/>
            <a:ext cx="4714099" cy="2997872"/>
          </a:xfrm>
          <a:prstGeom prst="rect">
            <a:avLst/>
          </a:prstGeom>
          <a:noFill/>
          <a:ln>
            <a:noFill/>
          </a:ln>
        </p:spPr>
      </p:pic>
      <p:pic>
        <p:nvPicPr>
          <p:cNvPr id="116" name="Google Shape;116;g2c00f5b6e4e_0_265"/>
          <p:cNvPicPr preferRelativeResize="0"/>
          <p:nvPr/>
        </p:nvPicPr>
        <p:blipFill rotWithShape="1">
          <a:blip r:embed="rId4">
            <a:alphaModFix/>
          </a:blip>
          <a:srcRect b="0" l="0" r="0" t="0"/>
          <a:stretch/>
        </p:blipFill>
        <p:spPr>
          <a:xfrm>
            <a:off x="12" y="6296400"/>
            <a:ext cx="3036198" cy="5616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c00f5b6e4e_0_29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Context-Based Anomalies</a:t>
            </a:r>
            <a:endParaRPr sz="3630">
              <a:latin typeface="Book Antiqua"/>
              <a:ea typeface="Book Antiqua"/>
              <a:cs typeface="Book Antiqua"/>
              <a:sym typeface="Book Antiqua"/>
            </a:endParaRPr>
          </a:p>
        </p:txBody>
      </p:sp>
      <p:sp>
        <p:nvSpPr>
          <p:cNvPr id="123" name="Google Shape;123;g2c00f5b6e4e_0_290"/>
          <p:cNvSpPr txBox="1"/>
          <p:nvPr>
            <p:ph idx="1" type="body"/>
          </p:nvPr>
        </p:nvSpPr>
        <p:spPr>
          <a:xfrm>
            <a:off x="415600" y="1536625"/>
            <a:ext cx="7004100" cy="4555200"/>
          </a:xfrm>
          <a:prstGeom prst="rect">
            <a:avLst/>
          </a:prstGeom>
        </p:spPr>
        <p:txBody>
          <a:bodyPr anchorCtr="0" anchor="t" bIns="121900" lIns="121900" spcFirstLastPara="1" rIns="121900" wrap="square" tIns="121900">
            <a:normAutofit lnSpcReduction="10000"/>
          </a:bodyPr>
          <a:lstStyle/>
          <a:p>
            <a:pPr indent="0" lvl="0" marL="0" marR="0" rtl="0" algn="l">
              <a:lnSpc>
                <a:spcPct val="115000"/>
              </a:lnSpc>
              <a:spcBef>
                <a:spcPts val="0"/>
              </a:spcBef>
              <a:spcAft>
                <a:spcPts val="0"/>
              </a:spcAft>
              <a:buNone/>
            </a:pPr>
            <a:r>
              <a:rPr lang="en-US">
                <a:latin typeface="Book Antiqua"/>
                <a:ea typeface="Book Antiqua"/>
                <a:cs typeface="Book Antiqua"/>
                <a:sym typeface="Book Antiqua"/>
              </a:rPr>
              <a:t>Context-based anomalies consist of data points that might seem normal at first but are considered anomalies in their respective contexts.</a:t>
            </a:r>
            <a:endParaRPr>
              <a:latin typeface="Book Antiqua"/>
              <a:ea typeface="Book Antiqua"/>
              <a:cs typeface="Book Antiqua"/>
              <a:sym typeface="Book Antiqua"/>
            </a:endParaRPr>
          </a:p>
          <a:p>
            <a:pPr indent="0" lvl="0" marL="0" marR="0" rtl="0" algn="l">
              <a:lnSpc>
                <a:spcPct val="115000"/>
              </a:lnSpc>
              <a:spcBef>
                <a:spcPts val="1600"/>
              </a:spcBef>
              <a:spcAft>
                <a:spcPts val="0"/>
              </a:spcAft>
              <a:buNone/>
            </a:pPr>
            <a:r>
              <a:rPr lang="en-US">
                <a:latin typeface="Book Antiqua"/>
                <a:ea typeface="Book Antiqua"/>
                <a:cs typeface="Book Antiqua"/>
                <a:sym typeface="Book Antiqua"/>
              </a:rPr>
              <a:t>A good example in this instance is a network intrusion attempt. Traffic might be at its lowest in the early hours of the morning. Therefore, a spike in traffic at 3 a.m. is a contextual anomaly that warrants further action and/or investigation as it could indicate a network intrusion attempt.</a:t>
            </a:r>
            <a:endParaRPr>
              <a:latin typeface="Book Antiqua"/>
              <a:ea typeface="Book Antiqua"/>
              <a:cs typeface="Book Antiqua"/>
              <a:sym typeface="Book Antiqua"/>
            </a:endParaRPr>
          </a:p>
          <a:p>
            <a:pPr indent="0" lvl="0" marL="0" marR="0" rtl="0" algn="l">
              <a:lnSpc>
                <a:spcPct val="115000"/>
              </a:lnSpc>
              <a:spcBef>
                <a:spcPts val="1600"/>
              </a:spcBef>
              <a:spcAft>
                <a:spcPts val="1600"/>
              </a:spcAft>
              <a:buNone/>
            </a:pPr>
            <a:r>
              <a:t/>
            </a:r>
            <a:endParaRPr>
              <a:latin typeface="Book Antiqua"/>
              <a:ea typeface="Book Antiqua"/>
              <a:cs typeface="Book Antiqua"/>
              <a:sym typeface="Book Antiqua"/>
            </a:endParaRPr>
          </a:p>
        </p:txBody>
      </p:sp>
      <p:sp>
        <p:nvSpPr>
          <p:cNvPr id="124" name="Google Shape;124;g2c00f5b6e4e_0_29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25" name="Google Shape;125;g2c00f5b6e4e_0_290"/>
          <p:cNvPicPr preferRelativeResize="0"/>
          <p:nvPr/>
        </p:nvPicPr>
        <p:blipFill rotWithShape="1">
          <a:blip r:embed="rId3">
            <a:alphaModFix/>
          </a:blip>
          <a:srcRect b="0" l="0" r="0" t="0"/>
          <a:stretch/>
        </p:blipFill>
        <p:spPr>
          <a:xfrm>
            <a:off x="12" y="6296400"/>
            <a:ext cx="3036198" cy="561609"/>
          </a:xfrm>
          <a:prstGeom prst="rect">
            <a:avLst/>
          </a:prstGeom>
          <a:noFill/>
          <a:ln>
            <a:noFill/>
          </a:ln>
        </p:spPr>
      </p:pic>
      <p:pic>
        <p:nvPicPr>
          <p:cNvPr id="126" name="Google Shape;126;g2c00f5b6e4e_0_290"/>
          <p:cNvPicPr preferRelativeResize="0"/>
          <p:nvPr/>
        </p:nvPicPr>
        <p:blipFill>
          <a:blip r:embed="rId4">
            <a:alphaModFix/>
          </a:blip>
          <a:stretch>
            <a:fillRect/>
          </a:stretch>
        </p:blipFill>
        <p:spPr>
          <a:xfrm>
            <a:off x="7572100" y="1509267"/>
            <a:ext cx="4467500" cy="33384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g2c00f5b6e4e_0_272"/>
          <p:cNvPicPr preferRelativeResize="0"/>
          <p:nvPr/>
        </p:nvPicPr>
        <p:blipFill>
          <a:blip r:embed="rId3">
            <a:alphaModFix/>
          </a:blip>
          <a:stretch>
            <a:fillRect/>
          </a:stretch>
        </p:blipFill>
        <p:spPr>
          <a:xfrm>
            <a:off x="6853650" y="1509276"/>
            <a:ext cx="5185950" cy="3531425"/>
          </a:xfrm>
          <a:prstGeom prst="rect">
            <a:avLst/>
          </a:prstGeom>
          <a:noFill/>
          <a:ln>
            <a:noFill/>
          </a:ln>
        </p:spPr>
      </p:pic>
      <p:sp>
        <p:nvSpPr>
          <p:cNvPr id="133" name="Google Shape;133;g2c00f5b6e4e_0_27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Collective Anomalies</a:t>
            </a:r>
            <a:endParaRPr sz="3630">
              <a:latin typeface="Book Antiqua"/>
              <a:ea typeface="Book Antiqua"/>
              <a:cs typeface="Book Antiqua"/>
              <a:sym typeface="Book Antiqua"/>
            </a:endParaRPr>
          </a:p>
        </p:txBody>
      </p:sp>
      <p:sp>
        <p:nvSpPr>
          <p:cNvPr id="134" name="Google Shape;134;g2c00f5b6e4e_0_272"/>
          <p:cNvSpPr txBox="1"/>
          <p:nvPr>
            <p:ph idx="1" type="body"/>
          </p:nvPr>
        </p:nvSpPr>
        <p:spPr>
          <a:xfrm>
            <a:off x="415600" y="1536625"/>
            <a:ext cx="6960600" cy="45552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lang="en-US">
                <a:latin typeface="Book Antiqua"/>
                <a:ea typeface="Book Antiqua"/>
                <a:cs typeface="Book Antiqua"/>
                <a:sym typeface="Book Antiqua"/>
              </a:rPr>
              <a:t>A collective anomaly occurs where single data points looked at in isolation appear normal. When you look at a group of these data points, however, unexpected patterns, behaviours, or results become clear.</a:t>
            </a:r>
            <a:endParaRPr>
              <a:latin typeface="Book Antiqua"/>
              <a:ea typeface="Book Antiqua"/>
              <a:cs typeface="Book Antiqua"/>
              <a:sym typeface="Book Antiqua"/>
            </a:endParaRPr>
          </a:p>
          <a:p>
            <a:pPr indent="0" lvl="0" marL="0" rtl="0" algn="l">
              <a:spcBef>
                <a:spcPts val="1600"/>
              </a:spcBef>
              <a:spcAft>
                <a:spcPts val="1600"/>
              </a:spcAft>
              <a:buNone/>
            </a:pPr>
            <a:r>
              <a:rPr lang="en-US">
                <a:latin typeface="Book Antiqua"/>
                <a:ea typeface="Book Antiqua"/>
                <a:cs typeface="Book Antiqua"/>
                <a:sym typeface="Book Antiqua"/>
              </a:rPr>
              <a:t>An example of collective anomalies can be notices when external hacker decided to hit a company’s website with a distributed denial-of-service (DDoS) attack. All of these spikes are clearly deviants from normal traffic patterns and would be considered anomalous</a:t>
            </a:r>
            <a:endParaRPr>
              <a:latin typeface="Book Antiqua"/>
              <a:ea typeface="Book Antiqua"/>
              <a:cs typeface="Book Antiqua"/>
              <a:sym typeface="Book Antiqua"/>
            </a:endParaRPr>
          </a:p>
        </p:txBody>
      </p:sp>
      <p:sp>
        <p:nvSpPr>
          <p:cNvPr id="135" name="Google Shape;135;g2c00f5b6e4e_0_27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36" name="Google Shape;136;g2c00f5b6e4e_0_272"/>
          <p:cNvPicPr preferRelativeResize="0"/>
          <p:nvPr/>
        </p:nvPicPr>
        <p:blipFill rotWithShape="1">
          <a:blip r:embed="rId4">
            <a:alphaModFix/>
          </a:blip>
          <a:srcRect b="0" l="0" r="0" t="0"/>
          <a:stretch/>
        </p:blipFill>
        <p:spPr>
          <a:xfrm>
            <a:off x="12" y="6296400"/>
            <a:ext cx="3036198" cy="561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00f5b6e4e_0_3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What is Anomaly Detection?</a:t>
            </a:r>
            <a:endParaRPr sz="3630">
              <a:latin typeface="Book Antiqua"/>
              <a:ea typeface="Book Antiqua"/>
              <a:cs typeface="Book Antiqua"/>
              <a:sym typeface="Book Antiqua"/>
            </a:endParaRPr>
          </a:p>
        </p:txBody>
      </p:sp>
      <p:sp>
        <p:nvSpPr>
          <p:cNvPr id="143" name="Google Shape;143;g2c00f5b6e4e_0_318"/>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0"/>
              </a:spcAft>
              <a:buClr>
                <a:schemeClr val="dk1"/>
              </a:buClr>
              <a:buSzPct val="39059"/>
              <a:buFont typeface="Arial"/>
              <a:buNone/>
            </a:pPr>
            <a:r>
              <a:rPr lang="en-US" sz="2816">
                <a:latin typeface="Book Antiqua"/>
                <a:ea typeface="Book Antiqua"/>
                <a:cs typeface="Book Antiqua"/>
                <a:sym typeface="Book Antiqua"/>
              </a:rPr>
              <a:t>A</a:t>
            </a:r>
            <a:r>
              <a:rPr lang="en-US" sz="2816">
                <a:latin typeface="Book Antiqua"/>
                <a:ea typeface="Book Antiqua"/>
                <a:cs typeface="Book Antiqua"/>
                <a:sym typeface="Book Antiqua"/>
              </a:rPr>
              <a:t>nomaly detection is the process in which an advanced algorithm identifies certain data or data patterns to be anomalous.</a:t>
            </a:r>
            <a:endParaRPr sz="2816">
              <a:latin typeface="Book Antiqua"/>
              <a:ea typeface="Book Antiqua"/>
              <a:cs typeface="Book Antiqua"/>
              <a:sym typeface="Book Antiqua"/>
            </a:endParaRPr>
          </a:p>
          <a:p>
            <a:pPr indent="0" lvl="0" marL="0" rtl="0" algn="l">
              <a:spcBef>
                <a:spcPts val="1600"/>
              </a:spcBef>
              <a:spcAft>
                <a:spcPts val="0"/>
              </a:spcAft>
              <a:buNone/>
            </a:pPr>
            <a:r>
              <a:rPr lang="en-US" sz="2816">
                <a:latin typeface="Book Antiqua"/>
                <a:ea typeface="Book Antiqua"/>
                <a:cs typeface="Book Antiqua"/>
                <a:sym typeface="Book Antiqua"/>
              </a:rPr>
              <a:t>Falling under anomaly detection are the tasks of:</a:t>
            </a:r>
            <a:endParaRPr sz="2816">
              <a:latin typeface="Book Antiqua"/>
              <a:ea typeface="Book Antiqua"/>
              <a:cs typeface="Book Antiqua"/>
              <a:sym typeface="Book Antiqua"/>
            </a:endParaRPr>
          </a:p>
          <a:p>
            <a:pPr indent="-356552" lvl="0" marL="914400" rtl="0" algn="l">
              <a:spcBef>
                <a:spcPts val="1600"/>
              </a:spcBef>
              <a:spcAft>
                <a:spcPts val="0"/>
              </a:spcAft>
              <a:buSzPct val="100000"/>
              <a:buFont typeface="Book Antiqua"/>
              <a:buChar char="●"/>
            </a:pPr>
            <a:r>
              <a:rPr lang="en-US" sz="2600">
                <a:latin typeface="Book Antiqua"/>
                <a:ea typeface="Book Antiqua"/>
                <a:cs typeface="Book Antiqua"/>
                <a:sym typeface="Book Antiqua"/>
              </a:rPr>
              <a:t>outlier detection, </a:t>
            </a:r>
            <a:endParaRPr sz="2600">
              <a:latin typeface="Book Antiqua"/>
              <a:ea typeface="Book Antiqua"/>
              <a:cs typeface="Book Antiqua"/>
              <a:sym typeface="Book Antiqua"/>
            </a:endParaRPr>
          </a:p>
          <a:p>
            <a:pPr indent="-356552" lvl="0" marL="914400" rtl="0" algn="l">
              <a:spcBef>
                <a:spcPts val="0"/>
              </a:spcBef>
              <a:spcAft>
                <a:spcPts val="0"/>
              </a:spcAft>
              <a:buSzPct val="100000"/>
              <a:buFont typeface="Book Antiqua"/>
              <a:buChar char="●"/>
            </a:pPr>
            <a:r>
              <a:rPr lang="en-US" sz="2600">
                <a:latin typeface="Book Antiqua"/>
                <a:ea typeface="Book Antiqua"/>
                <a:cs typeface="Book Antiqua"/>
                <a:sym typeface="Book Antiqua"/>
              </a:rPr>
              <a:t>noise removal, </a:t>
            </a:r>
            <a:endParaRPr sz="2600">
              <a:latin typeface="Book Antiqua"/>
              <a:ea typeface="Book Antiqua"/>
              <a:cs typeface="Book Antiqua"/>
              <a:sym typeface="Book Antiqua"/>
            </a:endParaRPr>
          </a:p>
          <a:p>
            <a:pPr indent="-356552" lvl="0" marL="914400" rtl="0" algn="l">
              <a:spcBef>
                <a:spcPts val="0"/>
              </a:spcBef>
              <a:spcAft>
                <a:spcPts val="0"/>
              </a:spcAft>
              <a:buSzPct val="100000"/>
              <a:buFont typeface="Book Antiqua"/>
              <a:buChar char="●"/>
            </a:pPr>
            <a:r>
              <a:rPr lang="en-US" sz="2600">
                <a:latin typeface="Book Antiqua"/>
                <a:ea typeface="Book Antiqua"/>
                <a:cs typeface="Book Antiqua"/>
                <a:sym typeface="Book Antiqua"/>
              </a:rPr>
              <a:t>novelty detection, </a:t>
            </a:r>
            <a:endParaRPr sz="2600">
              <a:latin typeface="Book Antiqua"/>
              <a:ea typeface="Book Antiqua"/>
              <a:cs typeface="Book Antiqua"/>
              <a:sym typeface="Book Antiqua"/>
            </a:endParaRPr>
          </a:p>
          <a:p>
            <a:pPr indent="-356552" lvl="0" marL="914400" rtl="0" algn="l">
              <a:spcBef>
                <a:spcPts val="0"/>
              </a:spcBef>
              <a:spcAft>
                <a:spcPts val="0"/>
              </a:spcAft>
              <a:buSzPct val="100000"/>
              <a:buFont typeface="Book Antiqua"/>
              <a:buChar char="●"/>
            </a:pPr>
            <a:r>
              <a:rPr lang="en-US" sz="2600">
                <a:latin typeface="Book Antiqua"/>
                <a:ea typeface="Book Antiqua"/>
                <a:cs typeface="Book Antiqua"/>
                <a:sym typeface="Book Antiqua"/>
              </a:rPr>
              <a:t>event detection, </a:t>
            </a:r>
            <a:endParaRPr sz="2600">
              <a:latin typeface="Book Antiqua"/>
              <a:ea typeface="Book Antiqua"/>
              <a:cs typeface="Book Antiqua"/>
              <a:sym typeface="Book Antiqua"/>
            </a:endParaRPr>
          </a:p>
          <a:p>
            <a:pPr indent="-356552" lvl="0" marL="914400" rtl="0" algn="l">
              <a:spcBef>
                <a:spcPts val="0"/>
              </a:spcBef>
              <a:spcAft>
                <a:spcPts val="0"/>
              </a:spcAft>
              <a:buSzPct val="100000"/>
              <a:buFont typeface="Book Antiqua"/>
              <a:buChar char="●"/>
            </a:pPr>
            <a:r>
              <a:rPr lang="en-US" sz="2600">
                <a:latin typeface="Book Antiqua"/>
                <a:ea typeface="Book Antiqua"/>
                <a:cs typeface="Book Antiqua"/>
                <a:sym typeface="Book Antiqua"/>
              </a:rPr>
              <a:t>change point detection,</a:t>
            </a:r>
            <a:endParaRPr sz="2600">
              <a:latin typeface="Book Antiqua"/>
              <a:ea typeface="Book Antiqua"/>
              <a:cs typeface="Book Antiqua"/>
              <a:sym typeface="Book Antiqua"/>
            </a:endParaRPr>
          </a:p>
          <a:p>
            <a:pPr indent="-356552" lvl="0" marL="914400" rtl="0" algn="l">
              <a:spcBef>
                <a:spcPts val="0"/>
              </a:spcBef>
              <a:spcAft>
                <a:spcPts val="0"/>
              </a:spcAft>
              <a:buSzPct val="100000"/>
              <a:buFont typeface="Book Antiqua"/>
              <a:buChar char="●"/>
            </a:pPr>
            <a:r>
              <a:rPr lang="en-US" sz="2600">
                <a:latin typeface="Book Antiqua"/>
                <a:ea typeface="Book Antiqua"/>
                <a:cs typeface="Book Antiqua"/>
                <a:sym typeface="Book Antiqua"/>
              </a:rPr>
              <a:t>anomaly score calculation.</a:t>
            </a:r>
            <a:endParaRPr sz="2600">
              <a:latin typeface="Book Antiqua"/>
              <a:ea typeface="Book Antiqua"/>
              <a:cs typeface="Book Antiqua"/>
              <a:sym typeface="Book Antiqua"/>
            </a:endParaRPr>
          </a:p>
          <a:p>
            <a:pPr indent="0" lvl="0" marL="0" rtl="0" algn="l">
              <a:spcBef>
                <a:spcPts val="1600"/>
              </a:spcBef>
              <a:spcAft>
                <a:spcPts val="1600"/>
              </a:spcAft>
              <a:buNone/>
            </a:pPr>
            <a:r>
              <a:rPr lang="en-US" sz="2600">
                <a:latin typeface="Book Antiqua"/>
                <a:ea typeface="Book Antiqua"/>
                <a:cs typeface="Book Antiqua"/>
                <a:sym typeface="Book Antiqua"/>
              </a:rPr>
              <a:t>Anomalies do not necessarily represent a malicious event—they simply indicate that the trend deviates from what was normally expected. Anomalies, when flagged, must be investigated to determine whether they are malicious or benign.</a:t>
            </a:r>
            <a:endParaRPr sz="2600">
              <a:latin typeface="Book Antiqua"/>
              <a:ea typeface="Book Antiqua"/>
              <a:cs typeface="Book Antiqua"/>
              <a:sym typeface="Book Antiqua"/>
            </a:endParaRPr>
          </a:p>
        </p:txBody>
      </p:sp>
      <p:sp>
        <p:nvSpPr>
          <p:cNvPr id="144" name="Google Shape;144;g2c00f5b6e4e_0_3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45" name="Google Shape;145;g2c00f5b6e4e_0_318"/>
          <p:cNvPicPr preferRelativeResize="0"/>
          <p:nvPr/>
        </p:nvPicPr>
        <p:blipFill rotWithShape="1">
          <a:blip r:embed="rId3">
            <a:alphaModFix/>
          </a:blip>
          <a:srcRect b="0" l="0" r="0" t="0"/>
          <a:stretch/>
        </p:blipFill>
        <p:spPr>
          <a:xfrm>
            <a:off x="12" y="6296400"/>
            <a:ext cx="3036198" cy="5616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c00f5b6e4e_0_33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Where Is Anomaly Detection Used?</a:t>
            </a:r>
            <a:endParaRPr sz="3630">
              <a:latin typeface="Book Antiqua"/>
              <a:ea typeface="Book Antiqua"/>
              <a:cs typeface="Book Antiqua"/>
              <a:sym typeface="Book Antiqua"/>
            </a:endParaRPr>
          </a:p>
        </p:txBody>
      </p:sp>
      <p:sp>
        <p:nvSpPr>
          <p:cNvPr id="152" name="Google Shape;152;g2c00f5b6e4e_0_333"/>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70000" lnSpcReduction="20000"/>
          </a:bodyPr>
          <a:lstStyle/>
          <a:p>
            <a:pPr indent="0" lvl="0" marL="0" rtl="0" algn="l">
              <a:spcBef>
                <a:spcPts val="0"/>
              </a:spcBef>
              <a:spcAft>
                <a:spcPts val="0"/>
              </a:spcAft>
              <a:buNone/>
            </a:pPr>
            <a:r>
              <a:rPr lang="en-US" sz="2692">
                <a:latin typeface="Book Antiqua"/>
                <a:ea typeface="Book Antiqua"/>
                <a:cs typeface="Book Antiqua"/>
                <a:sym typeface="Book Antiqua"/>
              </a:rPr>
              <a:t>Anomaly detection is utilized across various domains and industries where identifying unusual patterns or deviations from the norm is crucial. </a:t>
            </a:r>
            <a:endParaRPr sz="2692">
              <a:latin typeface="Book Antiqua"/>
              <a:ea typeface="Book Antiqua"/>
              <a:cs typeface="Book Antiqua"/>
              <a:sym typeface="Book Antiqua"/>
            </a:endParaRPr>
          </a:p>
          <a:p>
            <a:pPr indent="-344387" lvl="0" marL="457200" rtl="0" algn="l">
              <a:spcBef>
                <a:spcPts val="160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Cybersecurity:</a:t>
            </a:r>
            <a:endParaRPr sz="2604">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Detecting unusual network traffic or activities that may indicate a security breach.</a:t>
            </a:r>
            <a:endParaRPr sz="2176">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Monitoring network performance for anomalies that may indicate service disruptions.</a:t>
            </a:r>
            <a:endParaRPr sz="2176">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Identifying anomalies in user behavior to detect unauthorized access or potential insider threats.</a:t>
            </a:r>
            <a:endParaRPr sz="2176">
              <a:solidFill>
                <a:srgbClr val="0D0D0D"/>
              </a:solidFill>
              <a:highlight>
                <a:srgbClr val="FFFFFF"/>
              </a:highlight>
              <a:latin typeface="Book Antiqua"/>
              <a:ea typeface="Book Antiqua"/>
              <a:cs typeface="Book Antiqua"/>
              <a:sym typeface="Book Antiqua"/>
            </a:endParaRPr>
          </a:p>
          <a:p>
            <a:pPr indent="-344387" lvl="0" marL="457200" rtl="0" algn="l">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Finance:</a:t>
            </a:r>
            <a:endParaRPr sz="2604">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Fraud Detection: Identifying unusual transactions or patterns that may indicate fraudulent activities in banking or credit card transactions.</a:t>
            </a:r>
            <a:endParaRPr sz="2176">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Stock Market: Detecting abnormal trading patterns or market anomalies.</a:t>
            </a:r>
            <a:endParaRPr sz="2176">
              <a:solidFill>
                <a:srgbClr val="0D0D0D"/>
              </a:solidFill>
              <a:highlight>
                <a:srgbClr val="FFFFFF"/>
              </a:highlight>
              <a:latin typeface="Book Antiqua"/>
              <a:ea typeface="Book Antiqua"/>
              <a:cs typeface="Book Antiqua"/>
              <a:sym typeface="Book Antiqua"/>
            </a:endParaRPr>
          </a:p>
          <a:p>
            <a:pPr indent="-344387" lvl="0" marL="457200" rtl="0" algn="l">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Healthcare:</a:t>
            </a:r>
            <a:endParaRPr sz="2604">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Monitoring patient data for anomalies that could signal potential health issues or irregularities.</a:t>
            </a:r>
            <a:endParaRPr sz="2176">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Detecting unusual patterns in medical imaging for early disease diagnosis.</a:t>
            </a:r>
            <a:endParaRPr sz="2176">
              <a:solidFill>
                <a:srgbClr val="0D0D0D"/>
              </a:solidFill>
              <a:highlight>
                <a:srgbClr val="FFFFFF"/>
              </a:highlight>
              <a:latin typeface="Book Antiqua"/>
              <a:ea typeface="Book Antiqua"/>
              <a:cs typeface="Book Antiqua"/>
              <a:sym typeface="Book Antiqua"/>
            </a:endParaRPr>
          </a:p>
          <a:p>
            <a:pPr indent="-344387" lvl="0" marL="457200" rtl="0" algn="l">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Internet of Things (IoT):</a:t>
            </a:r>
            <a:endParaRPr sz="2604">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Detecting anomalies in sensor data from connected devices to identify potential malfunctions or abnormal behavior.</a:t>
            </a:r>
            <a:endParaRPr sz="2176">
              <a:solidFill>
                <a:srgbClr val="0D0D0D"/>
              </a:solidFill>
              <a:highlight>
                <a:srgbClr val="FFFFFF"/>
              </a:highlight>
              <a:latin typeface="Book Antiqua"/>
              <a:ea typeface="Book Antiqua"/>
              <a:cs typeface="Book Antiqua"/>
              <a:sym typeface="Book Antiqua"/>
            </a:endParaRPr>
          </a:p>
          <a:p>
            <a:pPr indent="-325337" lvl="1" marL="9144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Monitoring energy consumption patterns for unusual usage.</a:t>
            </a:r>
            <a:endParaRPr sz="2176">
              <a:solidFill>
                <a:srgbClr val="0D0D0D"/>
              </a:solidFill>
              <a:highlight>
                <a:srgbClr val="FFFFFF"/>
              </a:highlight>
              <a:latin typeface="Book Antiqua"/>
              <a:ea typeface="Book Antiqua"/>
              <a:cs typeface="Book Antiqua"/>
              <a:sym typeface="Book Antiqua"/>
            </a:endParaRPr>
          </a:p>
          <a:p>
            <a:pPr indent="-325337" lvl="0" marL="457200" rtl="0" algn="l">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a:t>
            </a:r>
            <a:endParaRPr sz="2176">
              <a:solidFill>
                <a:srgbClr val="0D0D0D"/>
              </a:solidFill>
              <a:highlight>
                <a:srgbClr val="FFFFFF"/>
              </a:highlight>
              <a:latin typeface="Book Antiqua"/>
              <a:ea typeface="Book Antiqua"/>
              <a:cs typeface="Book Antiqua"/>
              <a:sym typeface="Book Antiqua"/>
            </a:endParaRPr>
          </a:p>
        </p:txBody>
      </p:sp>
      <p:sp>
        <p:nvSpPr>
          <p:cNvPr id="153" name="Google Shape;153;g2c00f5b6e4e_0_3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pic>
        <p:nvPicPr>
          <p:cNvPr id="154" name="Google Shape;154;g2c00f5b6e4e_0_333"/>
          <p:cNvPicPr preferRelativeResize="0"/>
          <p:nvPr/>
        </p:nvPicPr>
        <p:blipFill rotWithShape="1">
          <a:blip r:embed="rId3">
            <a:alphaModFix/>
          </a:blip>
          <a:srcRect b="0" l="0" r="0" t="0"/>
          <a:stretch/>
        </p:blipFill>
        <p:spPr>
          <a:xfrm>
            <a:off x="12" y="6296400"/>
            <a:ext cx="3036198" cy="561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c97e732a5c_0_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US" sz="3630">
                <a:latin typeface="Book Antiqua"/>
                <a:ea typeface="Book Antiqua"/>
                <a:cs typeface="Book Antiqua"/>
                <a:sym typeface="Book Antiqua"/>
              </a:rPr>
              <a:t>Network Traffic Anomalies</a:t>
            </a:r>
            <a:endParaRPr sz="3630">
              <a:latin typeface="Book Antiqua"/>
              <a:ea typeface="Book Antiqua"/>
              <a:cs typeface="Book Antiqua"/>
              <a:sym typeface="Book Antiqua"/>
            </a:endParaRPr>
          </a:p>
        </p:txBody>
      </p:sp>
      <p:sp>
        <p:nvSpPr>
          <p:cNvPr id="161" name="Google Shape;161;g2c97e732a5c_0_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fontScale="85000" lnSpcReduction="20000"/>
          </a:bodyPr>
          <a:lstStyle/>
          <a:p>
            <a:pPr indent="0" lvl="0" marL="0" rtl="0" algn="l">
              <a:lnSpc>
                <a:spcPct val="100000"/>
              </a:lnSpc>
              <a:spcBef>
                <a:spcPts val="0"/>
              </a:spcBef>
              <a:spcAft>
                <a:spcPts val="0"/>
              </a:spcAft>
              <a:buNone/>
            </a:pPr>
            <a:r>
              <a:rPr lang="en-US">
                <a:latin typeface="Book Antiqua"/>
                <a:ea typeface="Book Antiqua"/>
                <a:cs typeface="Book Antiqua"/>
                <a:sym typeface="Book Antiqua"/>
              </a:rPr>
              <a:t>Anomalies in networks can be defined as network events or operations that deviate from normal network behavior.</a:t>
            </a:r>
            <a:endParaRPr>
              <a:latin typeface="Book Antiqua"/>
              <a:ea typeface="Book Antiqua"/>
              <a:cs typeface="Book Antiqua"/>
              <a:sym typeface="Book Antiqua"/>
            </a:endParaRPr>
          </a:p>
          <a:p>
            <a:pPr indent="0" lvl="0" marL="0" rtl="0" algn="l">
              <a:lnSpc>
                <a:spcPct val="100000"/>
              </a:lnSpc>
              <a:spcBef>
                <a:spcPts val="1600"/>
              </a:spcBef>
              <a:spcAft>
                <a:spcPts val="0"/>
              </a:spcAft>
              <a:buNone/>
            </a:pPr>
            <a:r>
              <a:rPr lang="en-US">
                <a:latin typeface="Book Antiqua"/>
                <a:ea typeface="Book Antiqua"/>
                <a:cs typeface="Book Antiqua"/>
                <a:sym typeface="Book Antiqua"/>
              </a:rPr>
              <a:t>Reasons for  </a:t>
            </a:r>
            <a:r>
              <a:rPr lang="en-US">
                <a:latin typeface="Book Antiqua"/>
                <a:ea typeface="Book Antiqua"/>
                <a:cs typeface="Book Antiqua"/>
                <a:sym typeface="Book Antiqua"/>
              </a:rPr>
              <a:t>occurring</a:t>
            </a:r>
            <a:r>
              <a:rPr lang="en-US">
                <a:latin typeface="Book Antiqua"/>
                <a:ea typeface="Book Antiqua"/>
                <a:cs typeface="Book Antiqua"/>
                <a:sym typeface="Book Antiqua"/>
              </a:rPr>
              <a:t> network traffic anomalies:</a:t>
            </a:r>
            <a:endParaRPr>
              <a:latin typeface="Book Antiqua"/>
              <a:ea typeface="Book Antiqua"/>
              <a:cs typeface="Book Antiqua"/>
              <a:sym typeface="Book Antiqua"/>
            </a:endParaRPr>
          </a:p>
          <a:p>
            <a:pPr indent="-358140" lvl="0" marL="457200" rtl="0" algn="l">
              <a:lnSpc>
                <a:spcPct val="100000"/>
              </a:lnSpc>
              <a:spcBef>
                <a:spcPts val="1600"/>
              </a:spcBef>
              <a:spcAft>
                <a:spcPts val="0"/>
              </a:spcAft>
              <a:buSzPct val="100000"/>
              <a:buFont typeface="Book Antiqua"/>
              <a:buChar char="●"/>
            </a:pPr>
            <a:r>
              <a:rPr lang="en-US">
                <a:latin typeface="Book Antiqua"/>
                <a:ea typeface="Book Antiqua"/>
                <a:cs typeface="Book Antiqua"/>
                <a:sym typeface="Book Antiqua"/>
              </a:rPr>
              <a:t>malicious activities that misuse normal network services</a:t>
            </a:r>
            <a:endParaRPr>
              <a:latin typeface="Book Antiqua"/>
              <a:ea typeface="Book Antiqua"/>
              <a:cs typeface="Book Antiqua"/>
              <a:sym typeface="Book Antiqua"/>
            </a:endParaRPr>
          </a:p>
          <a:p>
            <a:pPr indent="-358140" lvl="0" marL="457200" rtl="0" algn="l">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overloading of networking infrastructure</a:t>
            </a:r>
            <a:endParaRPr>
              <a:latin typeface="Book Antiqua"/>
              <a:ea typeface="Book Antiqua"/>
              <a:cs typeface="Book Antiqua"/>
              <a:sym typeface="Book Antiqua"/>
            </a:endParaRPr>
          </a:p>
          <a:p>
            <a:pPr indent="-358140" lvl="0" marL="457200" rtl="0" algn="l">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malfunctioning of network devices</a:t>
            </a:r>
            <a:endParaRPr>
              <a:latin typeface="Book Antiqua"/>
              <a:ea typeface="Book Antiqua"/>
              <a:cs typeface="Book Antiqua"/>
              <a:sym typeface="Book Antiqua"/>
            </a:endParaRPr>
          </a:p>
          <a:p>
            <a:pPr indent="-358140" lvl="0" marL="457200" rtl="0" algn="l">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compromises made when setting network parameters</a:t>
            </a:r>
            <a:endParaRPr>
              <a:latin typeface="Book Antiqua"/>
              <a:ea typeface="Book Antiqua"/>
              <a:cs typeface="Book Antiqua"/>
              <a:sym typeface="Book Antiqua"/>
            </a:endParaRPr>
          </a:p>
          <a:p>
            <a:pPr indent="0" lvl="0" marL="0" rtl="0" algn="l">
              <a:lnSpc>
                <a:spcPct val="100000"/>
              </a:lnSpc>
              <a:spcBef>
                <a:spcPts val="1600"/>
              </a:spcBef>
              <a:spcAft>
                <a:spcPts val="0"/>
              </a:spcAft>
              <a:buNone/>
            </a:pPr>
            <a:r>
              <a:rPr lang="en-US">
                <a:latin typeface="Book Antiqua"/>
                <a:ea typeface="Book Antiqua"/>
                <a:cs typeface="Book Antiqua"/>
                <a:sym typeface="Book Antiqua"/>
              </a:rPr>
              <a:t>Intrusion detection systems (IDS), security information and event management (SIEM) solutions, and behavioral analytics platforms are commonly used to monitor network traffic, analyze system logs, and identify abnormal activities that may pose security risks.</a:t>
            </a:r>
            <a:endParaRPr>
              <a:latin typeface="Book Antiqua"/>
              <a:ea typeface="Book Antiqua"/>
              <a:cs typeface="Book Antiqua"/>
              <a:sym typeface="Book Antiqua"/>
            </a:endParaRPr>
          </a:p>
          <a:p>
            <a:pPr indent="0" lvl="0" marL="0" rtl="0" algn="l">
              <a:spcBef>
                <a:spcPts val="1600"/>
              </a:spcBef>
              <a:spcAft>
                <a:spcPts val="0"/>
              </a:spcAft>
              <a:buNone/>
            </a:pPr>
            <a:r>
              <a:rPr lang="en-US">
                <a:latin typeface="Book Antiqua"/>
                <a:ea typeface="Book Antiqua"/>
                <a:cs typeface="Book Antiqua"/>
                <a:sym typeface="Book Antiqua"/>
              </a:rPr>
              <a:t>Network anomalies are broadly categorized into two types:</a:t>
            </a:r>
            <a:endParaRPr>
              <a:latin typeface="Book Antiqua"/>
              <a:ea typeface="Book Antiqua"/>
              <a:cs typeface="Book Antiqua"/>
              <a:sym typeface="Book Antiqua"/>
            </a:endParaRPr>
          </a:p>
          <a:p>
            <a:pPr indent="-358140" lvl="0" marL="457200" rtl="0" algn="l">
              <a:spcBef>
                <a:spcPts val="0"/>
              </a:spcBef>
              <a:spcAft>
                <a:spcPts val="0"/>
              </a:spcAft>
              <a:buSzPct val="100000"/>
              <a:buFont typeface="Book Antiqua"/>
              <a:buChar char="●"/>
            </a:pPr>
            <a:r>
              <a:rPr lang="en-US">
                <a:latin typeface="Book Antiqua"/>
                <a:ea typeface="Book Antiqua"/>
                <a:cs typeface="Book Antiqua"/>
                <a:sym typeface="Book Antiqua"/>
              </a:rPr>
              <a:t>performance-related anomalies</a:t>
            </a:r>
            <a:endParaRPr>
              <a:latin typeface="Book Antiqua"/>
              <a:ea typeface="Book Antiqua"/>
              <a:cs typeface="Book Antiqua"/>
              <a:sym typeface="Book Antiqua"/>
            </a:endParaRPr>
          </a:p>
          <a:p>
            <a:pPr indent="-358140" lvl="0" marL="457200" rtl="0" algn="l">
              <a:spcBef>
                <a:spcPts val="0"/>
              </a:spcBef>
              <a:spcAft>
                <a:spcPts val="0"/>
              </a:spcAft>
              <a:buSzPct val="100000"/>
              <a:buFont typeface="Book Antiqua"/>
              <a:buChar char="●"/>
            </a:pPr>
            <a:r>
              <a:rPr lang="en-US">
                <a:latin typeface="Book Antiqua"/>
                <a:ea typeface="Book Antiqua"/>
                <a:cs typeface="Book Antiqua"/>
                <a:sym typeface="Book Antiqua"/>
              </a:rPr>
              <a:t>security-related anomalies</a:t>
            </a:r>
            <a:endParaRPr>
              <a:latin typeface="Book Antiqua"/>
              <a:ea typeface="Book Antiqua"/>
              <a:cs typeface="Book Antiqua"/>
              <a:sym typeface="Book Antiqua"/>
            </a:endParaRPr>
          </a:p>
        </p:txBody>
      </p:sp>
      <p:sp>
        <p:nvSpPr>
          <p:cNvPr id="162" name="Google Shape;162;g2c97e732a5c_0_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