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go="http://customooxmlschemas.google.com/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SpecialPlsOnTitleSld="0" strictFirstAndLastChars="0" embedTrueTypeFonts="1" saveSubsetFonts="1" autoCompressPictures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embeddedFontLst>
    <p:embeddedFont>
      <p:font typeface="Book Antiqua"/>
      <p:regular r:id="rId16"/>
      <p:bold r:id="rId17"/>
      <p:italic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4" roundtripDataSignature="AMtx7mj7DSrEYRWLTD7IMnwigm4GbRrW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ookAntiqua-bold.fntdata"/><Relationship Id="rId16" Type="http://schemas.openxmlformats.org/officeDocument/2006/relationships/font" Target="fonts/BookAntiqu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ookAntiqua-boldItalic.fntdata"/><Relationship Id="rId6" Type="http://schemas.openxmlformats.org/officeDocument/2006/relationships/slide" Target="slides/slide1.xml"/><Relationship Id="rId18" Type="http://schemas.openxmlformats.org/officeDocument/2006/relationships/font" Target="fonts/BookAntiqu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'#'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29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74e8a64ff_0_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c74e8a64ff_0_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2c74e8a64ff_0_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2c1fab3b8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c2c1fab3b8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https://www.hipaajournal.com/healthcare-data-breach-statistics/</a:t>
            </a:r>
            <a:endParaRPr/>
          </a:p>
        </p:txBody>
      </p:sp>
      <p:sp>
        <p:nvSpPr>
          <p:cNvPr id="98" name="Google Shape;98;g2c2c1fab3b8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39b406b83_0_1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e39b406b83_0_1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https://www.hipaajournal.com/healthcare-data-breach-statistics/</a:t>
            </a:r>
            <a:endParaRPr/>
          </a:p>
        </p:txBody>
      </p:sp>
      <p:sp>
        <p:nvSpPr>
          <p:cNvPr id="106" name="Google Shape;106;g2e39b406b83_0_1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39b406b83_0_2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39b406b83_0_2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e39b406b83_0_2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48a118457_0_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e48a118457_0_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e48a118457_0_1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48a118457_0_4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e48a118457_0_4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e48a118457_0_4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48a118457_0_5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48a118457_0_5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e48a118457_0_5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48a118457_0_62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48a118457_0_62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e48a118457_0_62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c00f5b6e4e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32131" y="-30007"/>
            <a:ext cx="6064492" cy="687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c00f5b6e4e_0_203"/>
          <p:cNvSpPr txBox="1"/>
          <p:nvPr>
            <p:ph type="ctrTitle"/>
          </p:nvPr>
        </p:nvSpPr>
        <p:spPr>
          <a:xfrm>
            <a:off x="7119890" y="723440"/>
            <a:ext cx="4323300" cy="25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2c00f5b6e4e_0_203"/>
          <p:cNvSpPr txBox="1"/>
          <p:nvPr>
            <p:ph idx="1" type="subTitle"/>
          </p:nvPr>
        </p:nvSpPr>
        <p:spPr>
          <a:xfrm>
            <a:off x="7128152" y="5248834"/>
            <a:ext cx="43233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" name="Google Shape;17;g2c00f5b6e4e_0_203"/>
          <p:cNvSpPr/>
          <p:nvPr>
            <p:ph idx="2" type="pic"/>
          </p:nvPr>
        </p:nvSpPr>
        <p:spPr>
          <a:xfrm>
            <a:off x="0" y="-2235"/>
            <a:ext cx="5840700" cy="68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" name="Google Shape;18;g2c00f5b6e4e_0_203"/>
          <p:cNvSpPr txBox="1"/>
          <p:nvPr>
            <p:ph idx="3" type="body"/>
          </p:nvPr>
        </p:nvSpPr>
        <p:spPr>
          <a:xfrm>
            <a:off x="7119274" y="3373515"/>
            <a:ext cx="43233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9" name="Google Shape;19;g2c00f5b6e4e_0_203"/>
          <p:cNvCxnSpPr/>
          <p:nvPr/>
        </p:nvCxnSpPr>
        <p:spPr>
          <a:xfrm flipH="1">
            <a:off x="4559500" y="-10665"/>
            <a:ext cx="1930200" cy="687720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00f5b6e4e_0_18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4" name="Google Shape;54;g2c00f5b6e4e_0_1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00f5b6e4e_0_18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c00f5b6e4e_0_18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8" name="Google Shape;58;g2c00f5b6e4e_0_18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g2c00f5b6e4e_0_18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0" name="Google Shape;60;g2c00f5b6e4e_0_1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00f5b6e4e_0_19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3" name="Google Shape;63;g2c00f5b6e4e_0_1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00f5b6e4e_0_19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" name="Google Shape;66;g2c00f5b6e4e_0_19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7" name="Google Shape;67;g2c00f5b6e4e_0_1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00f5b6e4e_0_210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g2c00f5b6e4e_0_210"/>
          <p:cNvSpPr txBox="1"/>
          <p:nvPr>
            <p:ph type="ctrTitle"/>
          </p:nvPr>
        </p:nvSpPr>
        <p:spPr>
          <a:xfrm>
            <a:off x="796322" y="320040"/>
            <a:ext cx="6732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c00f5b6e4e_0_210"/>
          <p:cNvSpPr txBox="1"/>
          <p:nvPr>
            <p:ph idx="1" type="body"/>
          </p:nvPr>
        </p:nvSpPr>
        <p:spPr>
          <a:xfrm>
            <a:off x="796322" y="2252394"/>
            <a:ext cx="5797500" cy="25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72" name="Google Shape;72;g2c00f5b6e4e_0_210"/>
          <p:cNvCxnSpPr/>
          <p:nvPr/>
        </p:nvCxnSpPr>
        <p:spPr>
          <a:xfrm flipH="1" rot="10800000">
            <a:off x="6889763" y="-53"/>
            <a:ext cx="1822200" cy="6871500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2c00f5b6e4e_0_210"/>
          <p:cNvSpPr txBox="1"/>
          <p:nvPr>
            <p:ph idx="11" type="ftr"/>
          </p:nvPr>
        </p:nvSpPr>
        <p:spPr>
          <a:xfrm>
            <a:off x="824241" y="6290774"/>
            <a:ext cx="663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2c00f5b6e4e_0_210"/>
          <p:cNvSpPr/>
          <p:nvPr>
            <p:ph idx="2" type="pic"/>
          </p:nvPr>
        </p:nvSpPr>
        <p:spPr>
          <a:xfrm flipH="1">
            <a:off x="7163816" y="0"/>
            <a:ext cx="50247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5" name="Google Shape;75;g2c00f5b6e4e_0_210"/>
          <p:cNvSpPr txBox="1"/>
          <p:nvPr>
            <p:ph idx="12" type="sldNum"/>
          </p:nvPr>
        </p:nvSpPr>
        <p:spPr>
          <a:xfrm>
            <a:off x="10768546" y="6290774"/>
            <a:ext cx="61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g2c00f5b6e4e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04430" y="5008931"/>
            <a:ext cx="3842919" cy="43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c00f5b6e4e_0_2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c00f5b6e4e_0_1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2c00f5b6e4e_0_16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2c00f5b6e4e_0_1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g2c00f5b6e4e_0_219"/>
          <p:cNvGrpSpPr/>
          <p:nvPr/>
        </p:nvGrpSpPr>
        <p:grpSpPr>
          <a:xfrm>
            <a:off x="5382569" y="2242"/>
            <a:ext cx="6806910" cy="6862482"/>
            <a:chOff x="5382569" y="2242"/>
            <a:chExt cx="6806910" cy="6862482"/>
          </a:xfrm>
        </p:grpSpPr>
        <p:pic>
          <p:nvPicPr>
            <p:cNvPr id="28" name="Google Shape;28;g2c00f5b6e4e_0_2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40328" y="2242"/>
              <a:ext cx="6049151" cy="6862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g2c00f5b6e4e_0_2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g2c00f5b6e4e_0_219"/>
          <p:cNvSpPr txBox="1"/>
          <p:nvPr>
            <p:ph type="ctrTitle"/>
          </p:nvPr>
        </p:nvSpPr>
        <p:spPr>
          <a:xfrm>
            <a:off x="6970326" y="1679216"/>
            <a:ext cx="4786800" cy="151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2c00f5b6e4e_0_219"/>
          <p:cNvSpPr/>
          <p:nvPr>
            <p:ph idx="2" type="pic"/>
          </p:nvPr>
        </p:nvSpPr>
        <p:spPr>
          <a:xfrm>
            <a:off x="-29499" y="-2236"/>
            <a:ext cx="6814200" cy="6871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" name="Google Shape;32;g2c00f5b6e4e_0_219"/>
          <p:cNvSpPr txBox="1"/>
          <p:nvPr>
            <p:ph idx="1" type="body"/>
          </p:nvPr>
        </p:nvSpPr>
        <p:spPr>
          <a:xfrm>
            <a:off x="6970326" y="3748958"/>
            <a:ext cx="4786800" cy="22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00f5b6e4e_0_16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5" name="Google Shape;35;g2c00f5b6e4e_0_16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6" name="Google Shape;36;g2c00f5b6e4e_0_1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c00f5b6e4e_0_16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g2c00f5b6e4e_0_1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c00f5b6e4e_0_17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2" name="Google Shape;42;g2c00f5b6e4e_0_17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g2c00f5b6e4e_0_17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g2c00f5b6e4e_0_1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00f5b6e4e_0_17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7" name="Google Shape;47;g2c00f5b6e4e_0_1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c00f5b6e4e_0_18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0" name="Google Shape;50;g2c00f5b6e4e_0_18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" name="Google Shape;51;g2c00f5b6e4e_0_1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c00f5b6e4e_0_15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c00f5b6e4e_0_158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2c00f5b6e4e_0_158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hipaajournal.com/66pc-healthcare-organizations-patient-care-disruption-cyberattack/" TargetMode="External"/><Relationship Id="rId4" Type="http://schemas.openxmlformats.org/officeDocument/2006/relationships/hyperlink" Target="https://gitnux.org/healthcare-data-breaches-statistics/" TargetMode="External"/><Relationship Id="rId5" Type="http://schemas.openxmlformats.org/officeDocument/2006/relationships/hyperlink" Target="https://gitnux.org/healthcare-data-breaches-statistics/" TargetMode="External"/><Relationship Id="rId6" Type="http://schemas.openxmlformats.org/officeDocument/2006/relationships/hyperlink" Target="https://gitnux.org/healthcare-data-breaches-statistic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WannaCry_ransomware_attack" TargetMode="External"/><Relationship Id="rId4" Type="http://schemas.openxmlformats.org/officeDocument/2006/relationships/hyperlink" Target="https://www.mitnicksecurity.com/blog/an-overview-of-the-2020-uhs-ransomware-attack" TargetMode="External"/><Relationship Id="rId5" Type="http://schemas.openxmlformats.org/officeDocument/2006/relationships/hyperlink" Target="https://medium.com/digital-asia-ii/prevention-is-no-cure-26e9e2e1c7f5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ctrTitle"/>
          </p:nvPr>
        </p:nvSpPr>
        <p:spPr>
          <a:xfrm>
            <a:off x="6408775" y="723450"/>
            <a:ext cx="5409300" cy="25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/>
              <a:t>Argomento 3: </a:t>
            </a:r>
            <a:r>
              <a:rPr lang="en-US" sz="4500"/>
              <a:t>Rilevamento delle anomalie nel </a:t>
            </a:r>
            <a:r>
              <a:rPr lang="en-US" sz="4500"/>
              <a:t>settore</a:t>
            </a:r>
            <a:r>
              <a:rPr lang="en-US" sz="4500"/>
              <a:t> sanitario </a:t>
            </a:r>
            <a:endParaRPr sz="4500"/>
          </a:p>
        </p:txBody>
      </p:sp>
      <p:sp>
        <p:nvSpPr>
          <p:cNvPr id="83" name="Google Shape;83;p1"/>
          <p:cNvSpPr txBox="1"/>
          <p:nvPr>
            <p:ph type="subTitle" idx="1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DA PARTE DI: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Danijela Boberic Kraticev (UNSPMF)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4" name="Google Shape;84;p1"/>
          <p:cNvSpPr txBox="1"/>
          <p:nvPr>
            <p:ph type="body" idx="3"/>
          </p:nvPr>
        </p:nvSpPr>
        <p:spPr>
          <a:xfrm>
            <a:off x="7119275" y="3373525"/>
            <a:ext cx="4803600" cy="10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000">
                <a:solidFill>
                  <a:schemeClr val="accent4"/>
                </a:solidFill>
              </a:rPr>
              <a:t>CSP007_S_H</a:t>
            </a:r>
            <a:endParaRPr sz="4000">
              <a:solidFill>
                <a:schemeClr val="accent4"/>
              </a:solidFill>
            </a:endParaRPr>
          </a:p>
        </p:txBody>
      </p:sp>
      <p:sp>
        <p:nvSpPr>
          <p:cNvPr id="85" name="Google Shape;85;p1"/>
          <p:cNvSpPr/>
          <p:nvPr/>
        </p:nvSpPr>
        <p:spPr>
          <a:xfrm rot="10800000">
            <a:off x="3507757" y="-11160"/>
            <a:ext cx="2553080" cy="6858841"/>
          </a:xfrm>
          <a:custGeom>
            <a:rect l="l" t="t" r="r" b="b"/>
            <a:pathLst>
              <a:path w="2553080" h="6858841" extrusionOk="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" descr="A black and white cover with blue squares&#10;&#10;Description automatically generated"/>
          <p:cNvPicPr preferRelativeResize="0"/>
          <p:nvPr>
            <p:ph type="pic" idx="2"/>
          </p:nvPr>
        </p:nvPicPr>
        <p:blipFill rotWithShape="1">
          <a:blip r:embed="rId3">
            <a:alphaModFix/>
          </a:blip>
          <a:srcRect l="0" t="784" r="0" b="781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155812" y="6257750"/>
            <a:ext cx="3036198" cy="56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Grazie</a:t>
            </a:r>
            <a:endParaRPr/>
          </a:p>
        </p:txBody>
      </p:sp>
      <p:pic>
        <p:nvPicPr>
          <p:cNvPr id="159" name="Google Shape;159;p29" descr="A person and person looking at a computer screen"/>
          <p:cNvPicPr preferRelativeResize="0"/>
          <p:nvPr>
            <p:ph type="pic" idx="2"/>
          </p:nvPr>
        </p:nvPicPr>
        <p:blipFill rotWithShape="1">
          <a:blip r:embed="rId3">
            <a:alphaModFix/>
          </a:blip>
          <a:srcRect l="127" t="0" r="125" b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60" name="Google Shape;160;p29"/>
          <p:cNvSpPr txBox="1"/>
          <p:nvPr>
            <p:ph type="body" idx="1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t/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Si prega di inviare tutte le domande 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</a:pPr>
            <a:r>
              <a:rPr lang="en-US"/>
              <a:t>dboberic@uns.ac.rs</a:t>
            </a:r>
            <a:endParaRPr/>
          </a:p>
        </p:txBody>
      </p:sp>
      <p:grpSp>
        <p:nvGrpSpPr>
          <p:cNvPr id="161" name="Google Shape;161;p29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162" name="Google Shape;162;p29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l="l" t="t" r="r" b="b"/>
              <a:pathLst>
                <a:path w="2545001" h="6837172" extrusionOk="0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63" name="Google Shape;163;p29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w="222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64" name="Google Shape;164;p29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9155812" y="6296400"/>
            <a:ext cx="3036198" cy="56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74e8a64ff_0_2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  <p:pic>
        <p:nvPicPr>
          <p:cNvPr id="94" name="Google Shape;94;g2c74e8a64ff_0_2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52400" y="1173250"/>
            <a:ext cx="11887202" cy="4207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2c1fab3b8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Importanza della sicurezza di rete nel settore sanitario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1" name="Google Shape;101;g2c2c1fab3b8_0_0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Le organizzazioni sanitarie sono un obiettivo primario per i cyberattacchi a causa dei dati preziosi che custodiscono.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Garantire una solida sicurezza di rete è fondamentale per proteggere le informazioni dei pazienti, mantenere la fiducia e rispettare le normative.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Alcune statistiche: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914400" lvl="0" indent="-356869" algn="l" rtl="0">
              <a:spcBef>
                <a:spcPts val="1000"/>
              </a:spcBef>
              <a:spcAft>
                <a:spcPts val="0"/>
              </a:spcAft>
              <a:buSzPct val="100000"/>
              <a:buFont typeface="Book Antiqua"/>
              <a:buChar char="●"/>
            </a:pPr>
            <a:r>
              <a:rPr lang="en-US" sz="2183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3"/>
              </a:rPr>
              <a:t>Il 66% delle organizzazioni sanitarie dichiara che l'assistenza ai pazienti è stata interrotta da un cyberattacco</a:t>
            </a:r>
            <a:endParaRPr sz="2183">
              <a:latin typeface="Book Antiqua"/>
              <a:ea typeface="Book Antiqua"/>
              <a:cs typeface="Book Antiqua"/>
              <a:sym typeface="Book Antiqua"/>
            </a:endParaRPr>
          </a:p>
          <a:p>
            <a:pPr marL="914400" lvl="0" indent="-356869" algn="l" rtl="0">
              <a:spcBef>
                <a:spcPts val="1000"/>
              </a:spcBef>
              <a:spcAft>
                <a:spcPts val="0"/>
              </a:spcAft>
              <a:buSzPct val="100000"/>
              <a:buFont typeface="Book Antiqua"/>
              <a:buChar char="●"/>
            </a:pPr>
            <a:r>
              <a:rPr lang="en-US" sz="2183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4"/>
              </a:rPr>
              <a:t>Il settore sanitario è quello che sostiene i costi più elevati per le violazioni dei dati: quasi 2 milioni di dollari in più rispetto al costo medio di tutti i settori.</a:t>
            </a:r>
            <a:endParaRPr sz="2183"/>
          </a:p>
          <a:p>
            <a:pPr marL="914400" lvl="0" indent="-356869" algn="l" rtl="0">
              <a:spcBef>
                <a:spcPts val="1000"/>
              </a:spcBef>
              <a:spcAft>
                <a:spcPts val="0"/>
              </a:spcAft>
              <a:buSzPct val="100000"/>
              <a:buFont typeface="Book Antiqua"/>
              <a:buChar char="●"/>
            </a:pPr>
            <a:r>
              <a:rPr lang="en-US" sz="2183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5"/>
              </a:rPr>
              <a:t>Le cartelle cliniche dei pazienti sono vendute a circa 250 dollari sul mercato nero, il che le rende un obiettivo redditizio.</a:t>
            </a:r>
            <a:endParaRPr sz="2183">
              <a:latin typeface="Book Antiqua"/>
              <a:ea typeface="Book Antiqua"/>
              <a:cs typeface="Book Antiqua"/>
              <a:sym typeface="Book Antiqua"/>
            </a:endParaRPr>
          </a:p>
          <a:p>
            <a:pPr marL="914400" lvl="0" indent="-356869" algn="l" rtl="0">
              <a:spcBef>
                <a:spcPts val="1000"/>
              </a:spcBef>
              <a:spcAft>
                <a:spcPts val="1000"/>
              </a:spcAft>
              <a:buSzPct val="100000"/>
              <a:buFont typeface="Book Antiqua"/>
              <a:buChar char="●"/>
            </a:pPr>
            <a:r>
              <a:rPr lang="en-US" sz="2183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6"/>
              </a:rPr>
              <a:t>Il tempo medio per rilevare una violazione dei dati sanitari è di oltre 200 giorni.</a:t>
            </a:r>
            <a:endParaRPr sz="2183"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2" name="Google Shape;102;g2c2c1fab3b8_0_0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39b406b83_0_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Statistiche sulle violazioni dei dati sanitari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" name="Google Shape;109;g2e39b406b83_0_12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595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0" name="Google Shape;110;g2e39b406b83_0_12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  <p:pic>
        <p:nvPicPr>
          <p:cNvPr id="111" name="Google Shape;111;g2e39b406b8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375" y="1817950"/>
            <a:ext cx="10055750" cy="37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39b406b83_0_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Cause delle violazioni dei dati sanitari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e39b406b83_0_22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e39b406b83_0_22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  <p:pic>
        <p:nvPicPr>
          <p:cNvPr id="120" name="Google Shape;120;g2e39b406b83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925" y="1656800"/>
            <a:ext cx="952500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48a118457_0_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Attacchi informatici alle organizzazioni sanitarie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7" name="Google Shape;127;g2e48a118457_0_16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3"/>
              </a:rPr>
              <a:t>Attacco ransomware WannaCry (2017)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ook Antiqua"/>
              <a:buChar char="-"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Il servizio sanitario nazionale in Inghilterra e Scozia è stato colpito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ook Antiqua"/>
              <a:buChar char="-"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sono stati colpiti fino a 70.000 dispositivi, tra cui computer, scanner per risonanza magnetica, frigoriferi per la conservazione del sangue e attrezzature per la sala operatoria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4"/>
              </a:rPr>
              <a:t>Attacco ransomware ai servizi sanitari universali (2020)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ook Antiqua"/>
              <a:buChar char="-"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Le strutture UHS di tutti gli Stati Uniti hanno dovuto spegnere i loro sistemi informatici per evitare la diffusione del ransomware.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Book Antiqua"/>
                <a:ea typeface="Book Antiqua"/>
                <a:cs typeface="Book Antiqua"/>
                <a:sym typeface="Book Antiqua"/>
                <a:hlinkClick r:id="rId5"/>
              </a:rPr>
              <a:t>Violazione dei dati dei servizi sanitari di Singapore (SingHealth) (2018)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ook Antiqua"/>
              <a:buChar char="-"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Sono stati compromessi i dati personali di 1,5 milioni di pazienti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Book Antiqua"/>
              <a:buChar char="-"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 dati rubati includevano nomi, indirizzi, date di nascita e dettagli sulle visite ambulatoriali.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8" name="Google Shape;128;g2e48a118457_0_16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48a118457_0_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Internet delle cose mediche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5" name="Google Shape;135;g2e48a118457_0_42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L'Internet of Medical Things (IoMT) comprende l'intera gamma di infrastrutture sanitarie connesse e dispositivi medici, hardware aziendali e applicazioni software progettati per collegare le tecnologie informatiche sanitarie.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 dispositivi IoT per la sanità sono comunemente utilizzati per la diagnostica, il monitoraggio e la cura dei pazienti.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La protezione dei dispositivi sanitari Internet of Things (IoT) è fondamentale per proteggere i dati sensibili dei pazienti e garantire l'integrità dei sistemi medici.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6" name="Google Shape;136;g2e48a118457_0_42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48a118457_0_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Componenti chiave dell'IoMT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e48a118457_0_52"/>
          <p:cNvSpPr txBox="1"/>
          <p:nvPr>
            <p:ph type="body" idx="1"/>
          </p:nvPr>
        </p:nvSpPr>
        <p:spPr>
          <a:xfrm>
            <a:off x="415600" y="1536625"/>
            <a:ext cx="5381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1">
                <a:latin typeface="Book Antiqua"/>
                <a:ea typeface="Book Antiqua"/>
                <a:cs typeface="Book Antiqua"/>
                <a:sym typeface="Book Antiqua"/>
              </a:rPr>
              <a:t>Dispositivi indossabili</a:t>
            </a: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: Monitor della salute, fitness tracker e smartwatch che tracciano i segni vitali, i livelli di attività e altri parametri di salute.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1">
                <a:latin typeface="Book Antiqua"/>
                <a:ea typeface="Book Antiqua"/>
                <a:cs typeface="Book Antiqua"/>
                <a:sym typeface="Book Antiqua"/>
              </a:rPr>
              <a:t>Dispositivi impiantabili:</a:t>
            </a: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 Pacemaker, pompe per insulina e altri dispositivi che vengono impiantati nei pazienti per monitorare e gestire le condizioni mediche.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1">
                <a:latin typeface="Book Antiqua"/>
                <a:ea typeface="Book Antiqua"/>
                <a:cs typeface="Book Antiqua"/>
                <a:sym typeface="Book Antiqua"/>
              </a:rPr>
              <a:t>Apparecchiature mediche</a:t>
            </a: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: Apparecchiature ospedaliere come macchine per la risonanza magnetica, ventilatori e pompe per infusione collegate in rete.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b="1">
                <a:latin typeface="Book Antiqua"/>
                <a:ea typeface="Book Antiqua"/>
                <a:cs typeface="Book Antiqua"/>
                <a:sym typeface="Book Antiqua"/>
              </a:rPr>
              <a:t>Sistemi di monitoraggio remoto dei pazienti</a:t>
            </a: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: Sistemi che consentono agli operatori sanitari di monitorare i pazienti a distanza, spesso a casa loro.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Book Antiqua"/>
                <a:ea typeface="Book Antiqua"/>
                <a:cs typeface="Book Antiqua"/>
                <a:sym typeface="Book Antiqua"/>
              </a:rPr>
              <a:t>Sistemi informativi sanitari</a:t>
            </a: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: Cartelle cliniche elettroniche (EHR), sistemi informativi ospedalieri e altri software che memorizzano e gestiscono i dati dei pazienti.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4" name="Google Shape;144;g2e48a118457_0_52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  <p:pic>
        <p:nvPicPr>
          <p:cNvPr id="145" name="Google Shape;145;g2e48a118457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950" y="1536625"/>
            <a:ext cx="5898750" cy="52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48a118457_0_6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Le sfide della sicurezza informatica nell'IoMT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e48a118457_0_62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 dispositivi IoMT raccolgono dati sanitari sensibili che devono essere protetti per mantenere la privacy dei pazienti.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 dispositivi IoMT hanno spesso una potenza di calcolo e una memoria limitate, che rendono difficile l'implementazione di misure di sicurezza robuste.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Garantire una comunicazione e uno scambio di dati sicuri tra i dispositivi IoMT e i sistemi sanitari tradizionali può essere </a:t>
            </a: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una sfida. 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Aggiornare regolarmente il firmware e il software dei dispositivi IoMT per correggere le vulnerabilità può essere impegnativo.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Book Antiqua"/>
                <a:ea typeface="Book Antiqua"/>
                <a:cs typeface="Book Antiqua"/>
                <a:sym typeface="Book Antiqua"/>
              </a:rPr>
              <a:t>I dispositivi IoMT devono essere conformi alle normative sanitarie come l'HIPAA (Health Insurance Portability and Accountability Act) negli Stati Uniti e il GDPR (General Data Protection Regulation) nell'UE.</a:t>
            </a:r>
            <a:endParaRPr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3" name="Google Shape;153;g2e48a118457_0_62"/>
          <p:cNvSpPr txBox="1"/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2023-07-18T15:28:54.0000000Z</dcterms:created>
  <keywords>, docId:7ECF9A6722F9ECEEB67F42B4128EBB37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