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embeddedFontLst>
    <p:embeddedFont>
      <p:font typeface="Book Antiqua"/>
      <p:regular r:id="rId25"/>
      <p:bold r:id="rId26"/>
      <p:italic r:id="rId27"/>
      <p:boldItalic r:id="rId28"/>
    </p:embeddedFont>
    <p:embeddedFont>
      <p:font typeface="Century Gothic"/>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3" roundtripDataSignature="AMtx7mjQQML9YkGc/vtFW33r0A32apF3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3A3264-4C94-493E-A145-FC1D9D019B6E}">
  <a:tblStyle styleId="{F43A3264-4C94-493E-A145-FC1D9D019B6E}"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ookAntiqua-bold.fntdata"/><Relationship Id="rId25" Type="http://schemas.openxmlformats.org/officeDocument/2006/relationships/font" Target="fonts/BookAntiqua-regular.fntdata"/><Relationship Id="rId28" Type="http://schemas.openxmlformats.org/officeDocument/2006/relationships/font" Target="fonts/BookAntiqua-boldItalic.fntdata"/><Relationship Id="rId27" Type="http://schemas.openxmlformats.org/officeDocument/2006/relationships/font" Target="fonts/BookAntiqu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italic.fntdata"/><Relationship Id="rId30" Type="http://schemas.openxmlformats.org/officeDocument/2006/relationships/font" Target="fonts/CenturyGothic-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CenturyGothic-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c75085e66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c75085e66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c75085e66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2" name="Shape 122"/>
        <p:cNvGrpSpPr/>
        <p:nvPr/>
      </p:nvGrpSpPr>
      <p:grpSpPr>
        <a:xfrm>
          <a:off x="0" y="0"/>
          <a:ext cx="0" cy="0"/>
          <a:chOff x="0" y="0"/>
          <a:chExt cx="0" cy="0"/>
        </a:xfrm>
      </p:grpSpPr>
      <p:sp>
        <p:nvSpPr>
          <p:cNvPr id="123" name="Google Shape;123;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5" name="Google Shape;125;p40"/>
          <p:cNvSpPr/>
          <p:nvPr>
            <p:ph idx="2" type="pic"/>
          </p:nvPr>
        </p:nvSpPr>
        <p:spPr>
          <a:xfrm flipH="1">
            <a:off x="7163691" y="0"/>
            <a:ext cx="5024825" cy="6858000"/>
          </a:xfrm>
          <a:prstGeom prst="rect">
            <a:avLst/>
          </a:prstGeom>
          <a:solidFill>
            <a:schemeClr val="lt2"/>
          </a:solidFill>
          <a:ln>
            <a:noFill/>
          </a:ln>
        </p:spPr>
      </p:sp>
      <p:sp>
        <p:nvSpPr>
          <p:cNvPr id="126" name="Google Shape;126;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28" name="Shape 128"/>
        <p:cNvGrpSpPr/>
        <p:nvPr/>
      </p:nvGrpSpPr>
      <p:grpSpPr>
        <a:xfrm>
          <a:off x="0" y="0"/>
          <a:ext cx="0" cy="0"/>
          <a:chOff x="0" y="0"/>
          <a:chExt cx="0" cy="0"/>
        </a:xfrm>
      </p:grpSpPr>
      <p:sp>
        <p:nvSpPr>
          <p:cNvPr id="129" name="Google Shape;129;p4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0" name="Google Shape;130;p41"/>
          <p:cNvSpPr/>
          <p:nvPr>
            <p:ph idx="2" type="pic"/>
          </p:nvPr>
        </p:nvSpPr>
        <p:spPr>
          <a:xfrm flipH="1">
            <a:off x="7163691" y="0"/>
            <a:ext cx="5024825" cy="6858000"/>
          </a:xfrm>
          <a:prstGeom prst="rect">
            <a:avLst/>
          </a:prstGeom>
          <a:solidFill>
            <a:schemeClr val="lt2"/>
          </a:solidFill>
          <a:ln>
            <a:noFill/>
          </a:ln>
        </p:spPr>
      </p:sp>
      <p:sp>
        <p:nvSpPr>
          <p:cNvPr id="131" name="Google Shape;131;p4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4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3" name="Google Shape;133;p4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4" name="Google Shape;134;p4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5" name="Google Shape;135;p4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6" name="Google Shape;136;p4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7" name="Google Shape;137;p4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8" name="Google Shape;138;p4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9" name="Google Shape;139;p4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41"/>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41"/>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2" name="Google Shape;142;p4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43" name="Google Shape;143;p4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45"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49" name="Google Shape;149;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42"/>
          <p:cNvSpPr/>
          <p:nvPr>
            <p:ph idx="2" type="pic"/>
          </p:nvPr>
        </p:nvSpPr>
        <p:spPr>
          <a:xfrm>
            <a:off x="-29499" y="-2236"/>
            <a:ext cx="6814124" cy="6871095"/>
          </a:xfrm>
          <a:prstGeom prst="rect">
            <a:avLst/>
          </a:prstGeom>
          <a:solidFill>
            <a:schemeClr val="lt2"/>
          </a:solidFill>
          <a:ln>
            <a:noFill/>
          </a:ln>
        </p:spPr>
      </p:sp>
      <p:sp>
        <p:nvSpPr>
          <p:cNvPr id="151" name="Google Shape;151;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52" name="Shape 152"/>
        <p:cNvGrpSpPr/>
        <p:nvPr/>
      </p:nvGrpSpPr>
      <p:grpSpPr>
        <a:xfrm>
          <a:off x="0" y="0"/>
          <a:ext cx="0" cy="0"/>
          <a:chOff x="0" y="0"/>
          <a:chExt cx="0" cy="0"/>
        </a:xfrm>
      </p:grpSpPr>
      <p:sp>
        <p:nvSpPr>
          <p:cNvPr id="153" name="Google Shape;153;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4" name="Google Shape;154;p43"/>
          <p:cNvSpPr/>
          <p:nvPr>
            <p:ph idx="2" type="pic"/>
          </p:nvPr>
        </p:nvSpPr>
        <p:spPr>
          <a:xfrm flipH="1">
            <a:off x="7163691" y="0"/>
            <a:ext cx="5024825" cy="6858000"/>
          </a:xfrm>
          <a:prstGeom prst="rect">
            <a:avLst/>
          </a:prstGeom>
          <a:solidFill>
            <a:schemeClr val="lt2"/>
          </a:solidFill>
          <a:ln>
            <a:noFill/>
          </a:ln>
        </p:spPr>
      </p:sp>
      <p:sp>
        <p:nvSpPr>
          <p:cNvPr id="155" name="Google Shape;155;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1" name="Google Shape;171;p44"/>
          <p:cNvSpPr/>
          <p:nvPr>
            <p:ph idx="2" type="pic"/>
          </p:nvPr>
        </p:nvSpPr>
        <p:spPr>
          <a:xfrm flipH="1">
            <a:off x="7163691" y="0"/>
            <a:ext cx="5024825" cy="6858000"/>
          </a:xfrm>
          <a:prstGeom prst="rect">
            <a:avLst/>
          </a:prstGeom>
          <a:solidFill>
            <a:schemeClr val="lt2"/>
          </a:solidFill>
          <a:ln>
            <a:noFill/>
          </a:ln>
        </p:spPr>
      </p:sp>
      <p:sp>
        <p:nvSpPr>
          <p:cNvPr id="172" name="Google Shape;172;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8" name="Google Shape;188;p45"/>
          <p:cNvSpPr/>
          <p:nvPr>
            <p:ph idx="2" type="pic"/>
          </p:nvPr>
        </p:nvSpPr>
        <p:spPr>
          <a:xfrm flipH="1">
            <a:off x="7163691" y="0"/>
            <a:ext cx="5024825" cy="6858000"/>
          </a:xfrm>
          <a:prstGeom prst="rect">
            <a:avLst/>
          </a:prstGeom>
          <a:solidFill>
            <a:schemeClr val="lt2"/>
          </a:solidFill>
          <a:ln>
            <a:noFill/>
          </a:ln>
        </p:spPr>
      </p:sp>
      <p:sp>
        <p:nvSpPr>
          <p:cNvPr id="189" name="Google Shape;189;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32"/>
          <p:cNvSpPr/>
          <p:nvPr>
            <p:ph idx="2" type="pic"/>
          </p:nvPr>
        </p:nvSpPr>
        <p:spPr>
          <a:xfrm flipH="1">
            <a:off x="7163691" y="0"/>
            <a:ext cx="5024825" cy="6858000"/>
          </a:xfrm>
          <a:prstGeom prst="rect">
            <a:avLst/>
          </a:prstGeom>
          <a:solidFill>
            <a:schemeClr val="lt2"/>
          </a:solidFill>
          <a:ln>
            <a:noFill/>
          </a:ln>
        </p:spPr>
      </p:sp>
      <p:cxnSp>
        <p:nvCxnSpPr>
          <p:cNvPr id="24" name="Google Shape;24;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88" name="Shape 88"/>
        <p:cNvGrpSpPr/>
        <p:nvPr/>
      </p:nvGrpSpPr>
      <p:grpSpPr>
        <a:xfrm>
          <a:off x="0" y="0"/>
          <a:ext cx="0" cy="0"/>
          <a:chOff x="0" y="0"/>
          <a:chExt cx="0" cy="0"/>
        </a:xfrm>
      </p:grpSpPr>
      <p:sp>
        <p:nvSpPr>
          <p:cNvPr id="89" name="Google Shape;89;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37"/>
          <p:cNvSpPr/>
          <p:nvPr>
            <p:ph idx="2" type="pic"/>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4" name="Google Shape;94;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96" name="Shape 96"/>
        <p:cNvGrpSpPr/>
        <p:nvPr/>
      </p:nvGrpSpPr>
      <p:grpSpPr>
        <a:xfrm>
          <a:off x="0" y="0"/>
          <a:ext cx="0" cy="0"/>
          <a:chOff x="0" y="0"/>
          <a:chExt cx="0" cy="0"/>
        </a:xfrm>
      </p:grpSpPr>
      <p:sp>
        <p:nvSpPr>
          <p:cNvPr id="97" name="Google Shape;97;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8" name="Google Shape;98;p38"/>
          <p:cNvSpPr/>
          <p:nvPr>
            <p:ph idx="2" type="pic"/>
          </p:nvPr>
        </p:nvSpPr>
        <p:spPr>
          <a:xfrm flipH="1">
            <a:off x="7163691" y="0"/>
            <a:ext cx="5024825" cy="6858000"/>
          </a:xfrm>
          <a:prstGeom prst="rect">
            <a:avLst/>
          </a:prstGeom>
          <a:solidFill>
            <a:schemeClr val="lt2"/>
          </a:solidFill>
          <a:ln>
            <a:noFill/>
          </a:ln>
        </p:spPr>
      </p:sp>
      <p:sp>
        <p:nvSpPr>
          <p:cNvPr id="99" name="Google Shape;99;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7" name="Google Shape;107;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8" name="Google Shape;108;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9" name="Google Shape;109;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0" name="Google Shape;110;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1" name="Google Shape;111;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13" name="Shape 113"/>
        <p:cNvGrpSpPr/>
        <p:nvPr/>
      </p:nvGrpSpPr>
      <p:grpSpPr>
        <a:xfrm>
          <a:off x="0" y="0"/>
          <a:ext cx="0" cy="0"/>
          <a:chOff x="0" y="0"/>
          <a:chExt cx="0" cy="0"/>
        </a:xfrm>
      </p:grpSpPr>
      <p:sp>
        <p:nvSpPr>
          <p:cNvPr id="114" name="Google Shape;114;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15" name="Google Shape;115;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7" name="Google Shape;117;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8" name="Google Shape;118;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9"/>
          <p:cNvSpPr/>
          <p:nvPr>
            <p:ph idx="2" type="pic"/>
          </p:nvPr>
        </p:nvSpPr>
        <p:spPr>
          <a:xfrm flipH="1">
            <a:off x="7163691" y="0"/>
            <a:ext cx="5024825" cy="6858000"/>
          </a:xfrm>
          <a:prstGeom prst="rect">
            <a:avLst/>
          </a:prstGeom>
          <a:solidFill>
            <a:schemeClr val="lt2"/>
          </a:solidFill>
          <a:ln>
            <a:noFill/>
          </a:ln>
        </p:spPr>
      </p:sp>
      <p:sp>
        <p:nvSpPr>
          <p:cNvPr id="120" name="Google Shape;120;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type="ctrTitle"/>
          </p:nvPr>
        </p:nvSpPr>
        <p:spPr>
          <a:xfrm>
            <a:off x="6448650" y="723450"/>
            <a:ext cx="5276400" cy="2579100"/>
          </a:xfrm>
          <a:prstGeom prst="rect">
            <a:avLst/>
          </a:prstGeom>
          <a:noFill/>
          <a:ln>
            <a:noFill/>
          </a:ln>
        </p:spPr>
        <p:txBody>
          <a:bodyPr anchorCtr="0" anchor="b" bIns="45700" lIns="91425" spcFirstLastPara="1" rIns="91425" wrap="square" tIns="45700">
            <a:noAutofit/>
          </a:bodyPr>
          <a:lstStyle/>
          <a:p>
            <a:pPr indent="0" lvl="0" marL="139700" marR="139700" rtl="0" algn="l">
              <a:lnSpc>
                <a:spcPct val="120000"/>
              </a:lnSpc>
              <a:spcBef>
                <a:spcPts val="0"/>
              </a:spcBef>
              <a:spcAft>
                <a:spcPts val="0"/>
              </a:spcAft>
              <a:buClr>
                <a:schemeClr val="dk1"/>
              </a:buClr>
              <a:buSzPts val="1100"/>
              <a:buFont typeface="Arial"/>
              <a:buNone/>
            </a:pPr>
            <a:r>
              <a:rPr b="1" lang="en-US" sz="4500">
                <a:solidFill>
                  <a:srgbClr val="1D2125"/>
                </a:solidFill>
              </a:rPr>
              <a:t>Practical Insights in Anomaly Detection</a:t>
            </a:r>
            <a:endParaRPr sz="4500"/>
          </a:p>
        </p:txBody>
      </p:sp>
      <p:sp>
        <p:nvSpPr>
          <p:cNvPr id="209" name="Google Shape;209;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PRESENTATION BY: </a:t>
            </a:r>
            <a:endParaRPr/>
          </a:p>
          <a:p>
            <a:pPr indent="0" lvl="0" marL="0" rtl="0" algn="l">
              <a:lnSpc>
                <a:spcPct val="100000"/>
              </a:lnSpc>
              <a:spcBef>
                <a:spcPts val="0"/>
              </a:spcBef>
              <a:spcAft>
                <a:spcPts val="0"/>
              </a:spcAft>
              <a:buSzPts val="1600"/>
              <a:buNone/>
            </a:pPr>
            <a:r>
              <a:rPr lang="en-US"/>
              <a:t>Danijela Boberic Kraticev (UNSPMF)</a:t>
            </a:r>
            <a:endParaRPr/>
          </a:p>
          <a:p>
            <a:pPr indent="0" lvl="0" marL="0" rtl="0" algn="l">
              <a:lnSpc>
                <a:spcPct val="100000"/>
              </a:lnSpc>
              <a:spcBef>
                <a:spcPts val="0"/>
              </a:spcBef>
              <a:spcAft>
                <a:spcPts val="0"/>
              </a:spcAft>
              <a:buSzPts val="1600"/>
              <a:buNone/>
            </a:pPr>
            <a:r>
              <a:t/>
            </a:r>
            <a:endParaRPr/>
          </a:p>
        </p:txBody>
      </p:sp>
      <p:sp>
        <p:nvSpPr>
          <p:cNvPr id="210" name="Google Shape;210;p1"/>
          <p:cNvSpPr txBox="1"/>
          <p:nvPr>
            <p:ph idx="3" type="body"/>
          </p:nvPr>
        </p:nvSpPr>
        <p:spPr>
          <a:xfrm>
            <a:off x="7128150" y="3586175"/>
            <a:ext cx="4803600" cy="100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6000"/>
              <a:buFont typeface="Arial"/>
              <a:buNone/>
            </a:pPr>
            <a:r>
              <a:rPr lang="en-US" sz="4000"/>
              <a:t>CSP007_S_H</a:t>
            </a:r>
            <a:endParaRPr sz="4000"/>
          </a:p>
        </p:txBody>
      </p:sp>
      <p:sp>
        <p:nvSpPr>
          <p:cNvPr id="211" name="Google Shape;211;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2" name="Google Shape;212;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155812" y="6257750"/>
            <a:ext cx="3036198" cy="561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WHY</a:t>
            </a:r>
            <a:endParaRPr/>
          </a:p>
        </p:txBody>
      </p:sp>
      <p:sp>
        <p:nvSpPr>
          <p:cNvPr id="327" name="Google Shape;327;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Learning Outcomes</a:t>
            </a:r>
            <a:endParaRPr/>
          </a:p>
        </p:txBody>
      </p:sp>
      <p:sp>
        <p:nvSpPr>
          <p:cNvPr id="328" name="Google Shape;328;p9"/>
          <p:cNvSpPr txBox="1"/>
          <p:nvPr>
            <p:ph idx="3" type="body"/>
          </p:nvPr>
        </p:nvSpPr>
        <p:spPr>
          <a:xfrm>
            <a:off x="6498125" y="1977031"/>
            <a:ext cx="5577300" cy="45609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Gain a deep understanding of the unique challenges and considerations in ensuring cybersecurity within the health sector</a:t>
            </a:r>
            <a:endParaRPr/>
          </a:p>
          <a:p>
            <a:pPr indent="-261620" lvl="0" marL="274320" rtl="0" algn="l">
              <a:lnSpc>
                <a:spcPct val="100000"/>
              </a:lnSpc>
              <a:spcBef>
                <a:spcPts val="1200"/>
              </a:spcBef>
              <a:spcAft>
                <a:spcPts val="0"/>
              </a:spcAft>
              <a:buSzPts val="1000"/>
              <a:buChar char="o"/>
            </a:pPr>
            <a:r>
              <a:rPr lang="en-US" sz="1200"/>
              <a:t>Master various anomaly detection techniques, both traditional and modern, and apply them effectively to identify and mitigate cybersecurity threats in healthcare settings.</a:t>
            </a:r>
            <a:endParaRPr sz="1200"/>
          </a:p>
          <a:p>
            <a:pPr indent="-274320" lvl="0" marL="274320" rtl="0" algn="l">
              <a:lnSpc>
                <a:spcPct val="100000"/>
              </a:lnSpc>
              <a:spcBef>
                <a:spcPts val="1200"/>
              </a:spcBef>
              <a:spcAft>
                <a:spcPts val="0"/>
              </a:spcAft>
              <a:buSzPts val="1200"/>
              <a:buChar char="o"/>
            </a:pPr>
            <a:r>
              <a:rPr lang="en-US" sz="1200"/>
              <a:t>Acquire skills in preprocessing health data, handling missing values, and engineering features to create suitable input for anomaly detection models.</a:t>
            </a:r>
            <a:endParaRPr sz="1200"/>
          </a:p>
          <a:p>
            <a:pPr indent="-274320" lvl="0" marL="274320" rtl="0" algn="l">
              <a:lnSpc>
                <a:spcPct val="100000"/>
              </a:lnSpc>
              <a:spcBef>
                <a:spcPts val="1200"/>
              </a:spcBef>
              <a:spcAft>
                <a:spcPts val="0"/>
              </a:spcAft>
              <a:buSzPts val="1200"/>
              <a:buChar char="o"/>
            </a:pPr>
            <a:r>
              <a:rPr lang="en-US" sz="1200"/>
              <a:t>Demonstrate proficiency in applying machine learning algorithms for anomaly detection in healthcare, selecting appropriate models and tuning parameters based on specific requirements.</a:t>
            </a:r>
            <a:endParaRPr sz="1200"/>
          </a:p>
          <a:p>
            <a:pPr indent="-274320" lvl="0" marL="274320" rtl="0" algn="l">
              <a:lnSpc>
                <a:spcPct val="100000"/>
              </a:lnSpc>
              <a:spcBef>
                <a:spcPts val="1200"/>
              </a:spcBef>
              <a:spcAft>
                <a:spcPts val="0"/>
              </a:spcAft>
              <a:buSzPts val="1200"/>
              <a:buChar char="o"/>
            </a:pPr>
            <a:r>
              <a:rPr lang="en-US" sz="1200"/>
              <a:t>Gain hands-on experience in implementing anomaly detection solutions using programming languages like Python and relevant tools</a:t>
            </a:r>
            <a:endParaRPr sz="1200"/>
          </a:p>
          <a:p>
            <a:pPr indent="-274320" lvl="0" marL="274320" rtl="0" algn="l">
              <a:lnSpc>
                <a:spcPct val="100000"/>
              </a:lnSpc>
              <a:spcBef>
                <a:spcPts val="1200"/>
              </a:spcBef>
              <a:spcAft>
                <a:spcPts val="0"/>
              </a:spcAft>
              <a:buSzPts val="1200"/>
              <a:buChar char="o"/>
            </a:pPr>
            <a:r>
              <a:rPr lang="en-US" sz="1200"/>
              <a:t>Learn how to evaluate the performance of anomaly detection models using appropriate metrics</a:t>
            </a:r>
            <a:endParaRPr sz="1200"/>
          </a:p>
          <a:p>
            <a:pPr indent="-274320" lvl="0" marL="274320" rtl="0" algn="l">
              <a:lnSpc>
                <a:spcPct val="100000"/>
              </a:lnSpc>
              <a:spcBef>
                <a:spcPts val="1200"/>
              </a:spcBef>
              <a:spcAft>
                <a:spcPts val="0"/>
              </a:spcAft>
              <a:buSzPts val="1200"/>
              <a:buChar char="o"/>
            </a:pPr>
            <a:r>
              <a:rPr lang="en-US" sz="1200"/>
              <a:t>Cultivate critical thinking skills to identify, analyze, and solve cybersecurity challenges in the health sector</a:t>
            </a:r>
            <a:endParaRPr sz="1200"/>
          </a:p>
        </p:txBody>
      </p:sp>
      <p:cxnSp>
        <p:nvCxnSpPr>
          <p:cNvPr id="329" name="Google Shape;329;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0" name="Google Shape;330;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pointing at papers&#10;&#10;Description automatically generated" id="331" name="Google Shape;331;p9"/>
          <p:cNvPicPr preferRelativeResize="0"/>
          <p:nvPr>
            <p:ph idx="2" type="pic"/>
          </p:nvPr>
        </p:nvPicPr>
        <p:blipFill rotWithShape="1">
          <a:blip r:embed="rId3">
            <a:alphaModFix/>
          </a:blip>
          <a:srcRect b="0" l="4194" r="4193" t="0"/>
          <a:stretch/>
        </p:blipFill>
        <p:spPr>
          <a:xfrm>
            <a:off x="0" y="-2235"/>
            <a:ext cx="5840730" cy="6862275"/>
          </a:xfrm>
          <a:prstGeom prst="rect">
            <a:avLst/>
          </a:prstGeom>
          <a:solidFill>
            <a:schemeClr val="lt2"/>
          </a:solidFill>
          <a:ln>
            <a:noFill/>
          </a:ln>
        </p:spPr>
      </p:pic>
      <p:sp>
        <p:nvSpPr>
          <p:cNvPr id="332" name="Google Shape;332;p9"/>
          <p:cNvSpPr txBox="1"/>
          <p:nvPr>
            <p:ph idx="4294967295" type="ftr"/>
          </p:nvPr>
        </p:nvSpPr>
        <p:spPr>
          <a:xfrm>
            <a:off x="199591" y="64431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1"/>
          <p:cNvSpPr txBox="1"/>
          <p:nvPr>
            <p:ph type="ctrTitle"/>
          </p:nvPr>
        </p:nvSpPr>
        <p:spPr>
          <a:xfrm>
            <a:off x="6599787" y="0"/>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Training Outline</a:t>
            </a:r>
            <a:endParaRPr/>
          </a:p>
        </p:txBody>
      </p:sp>
      <p:sp>
        <p:nvSpPr>
          <p:cNvPr id="338" name="Google Shape;338;p11"/>
          <p:cNvSpPr txBox="1"/>
          <p:nvPr>
            <p:ph idx="1" type="subTitle"/>
          </p:nvPr>
        </p:nvSpPr>
        <p:spPr>
          <a:xfrm>
            <a:off x="6599787" y="1163112"/>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Day-1</a:t>
            </a:r>
            <a:endParaRPr/>
          </a:p>
        </p:txBody>
      </p:sp>
      <p:sp>
        <p:nvSpPr>
          <p:cNvPr id="339" name="Google Shape;339;p11"/>
          <p:cNvSpPr txBox="1"/>
          <p:nvPr>
            <p:ph idx="3" type="body"/>
          </p:nvPr>
        </p:nvSpPr>
        <p:spPr>
          <a:xfrm>
            <a:off x="6599788" y="1731661"/>
            <a:ext cx="4796700" cy="4020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Topic-1:</a:t>
            </a:r>
            <a:r>
              <a:rPr lang="en-US" sz="1600"/>
              <a:t>Introduction to anomaly detection </a:t>
            </a:r>
            <a:endParaRPr sz="1600"/>
          </a:p>
        </p:txBody>
      </p:sp>
      <p:sp>
        <p:nvSpPr>
          <p:cNvPr id="340" name="Google Shape;340;p11"/>
          <p:cNvSpPr txBox="1"/>
          <p:nvPr>
            <p:ph idx="4" type="body"/>
          </p:nvPr>
        </p:nvSpPr>
        <p:spPr>
          <a:xfrm>
            <a:off x="6599788" y="2143647"/>
            <a:ext cx="5592300" cy="817200"/>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a:t>Explain the primary goals of anomaly detection</a:t>
            </a:r>
            <a:endParaRPr/>
          </a:p>
          <a:p>
            <a:pPr indent="0" lvl="0" marL="0" rtl="0" algn="l">
              <a:lnSpc>
                <a:spcPct val="100000"/>
              </a:lnSpc>
              <a:spcBef>
                <a:spcPts val="600"/>
              </a:spcBef>
              <a:spcAft>
                <a:spcPts val="0"/>
              </a:spcAft>
              <a:buSzPts val="1400"/>
              <a:buNone/>
            </a:pPr>
            <a:r>
              <a:rPr lang="en-US"/>
              <a:t>Define types of anomalies</a:t>
            </a:r>
            <a:endParaRPr/>
          </a:p>
          <a:p>
            <a:pPr indent="0" lvl="0" marL="0" rtl="0" algn="l">
              <a:lnSpc>
                <a:spcPct val="100000"/>
              </a:lnSpc>
              <a:spcBef>
                <a:spcPts val="600"/>
              </a:spcBef>
              <a:spcAft>
                <a:spcPts val="0"/>
              </a:spcAft>
              <a:buSzPts val="1400"/>
              <a:buNone/>
            </a:pPr>
            <a:r>
              <a:rPr lang="en-US"/>
              <a:t>Provide an overview of the various techniques employed in anomaly detection</a:t>
            </a:r>
            <a:endParaRPr/>
          </a:p>
        </p:txBody>
      </p:sp>
      <p:sp>
        <p:nvSpPr>
          <p:cNvPr id="341" name="Google Shape;341;p11"/>
          <p:cNvSpPr txBox="1"/>
          <p:nvPr>
            <p:ph idx="5" type="body"/>
          </p:nvPr>
        </p:nvSpPr>
        <p:spPr>
          <a:xfrm>
            <a:off x="6599787" y="3297798"/>
            <a:ext cx="5188800" cy="4020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Topic-2: </a:t>
            </a:r>
            <a:r>
              <a:rPr lang="en-US" sz="1600"/>
              <a:t>Machine learning algorithms</a:t>
            </a:r>
            <a:endParaRPr/>
          </a:p>
        </p:txBody>
      </p:sp>
      <p:sp>
        <p:nvSpPr>
          <p:cNvPr id="342" name="Google Shape;342;p11"/>
          <p:cNvSpPr txBox="1"/>
          <p:nvPr>
            <p:ph idx="6" type="body"/>
          </p:nvPr>
        </p:nvSpPr>
        <p:spPr>
          <a:xfrm>
            <a:off x="6599775" y="3717108"/>
            <a:ext cx="5502600" cy="983100"/>
          </a:xfrm>
          <a:prstGeom prst="rect">
            <a:avLst/>
          </a:prstGeom>
          <a:noFill/>
          <a:ln>
            <a:noFill/>
          </a:ln>
        </p:spPr>
        <p:txBody>
          <a:bodyPr anchorCtr="0" anchor="t" bIns="45700" lIns="91425" spcFirstLastPara="1" rIns="0" wrap="square" tIns="45700">
            <a:noAutofit/>
          </a:bodyPr>
          <a:lstStyle/>
          <a:p>
            <a:pPr indent="0" lvl="0" marL="0" marR="0" rtl="0" algn="l">
              <a:lnSpc>
                <a:spcPct val="100000"/>
              </a:lnSpc>
              <a:spcBef>
                <a:spcPts val="600"/>
              </a:spcBef>
              <a:spcAft>
                <a:spcPts val="0"/>
              </a:spcAft>
              <a:buSzPts val="1400"/>
              <a:buNone/>
            </a:pPr>
            <a:r>
              <a:rPr lang="en-US"/>
              <a:t>Cover unsupervised anomaly detection techniques</a:t>
            </a:r>
            <a:endParaRPr/>
          </a:p>
          <a:p>
            <a:pPr indent="0" lvl="0" marL="0" marR="0" rtl="0" algn="l">
              <a:lnSpc>
                <a:spcPct val="100000"/>
              </a:lnSpc>
              <a:spcBef>
                <a:spcPts val="600"/>
              </a:spcBef>
              <a:spcAft>
                <a:spcPts val="0"/>
              </a:spcAft>
              <a:buSzPts val="1400"/>
              <a:buNone/>
            </a:pPr>
            <a:r>
              <a:rPr lang="en-US"/>
              <a:t>Cover supervised anomaly detection techniques</a:t>
            </a:r>
            <a:endParaRPr/>
          </a:p>
          <a:p>
            <a:pPr indent="0" lvl="0" marL="0" marR="0" rtl="0" algn="l">
              <a:lnSpc>
                <a:spcPct val="100000"/>
              </a:lnSpc>
              <a:spcBef>
                <a:spcPts val="600"/>
              </a:spcBef>
              <a:spcAft>
                <a:spcPts val="0"/>
              </a:spcAft>
              <a:buClr>
                <a:srgbClr val="000000"/>
              </a:buClr>
              <a:buSzPts val="1400"/>
              <a:buFont typeface="Arial"/>
              <a:buNone/>
            </a:pPr>
            <a:r>
              <a:rPr lang="en-US"/>
              <a:t>Cover time series analysis</a:t>
            </a:r>
            <a:endParaRPr/>
          </a:p>
        </p:txBody>
      </p:sp>
      <p:grpSp>
        <p:nvGrpSpPr>
          <p:cNvPr id="343" name="Google Shape;343;p11"/>
          <p:cNvGrpSpPr/>
          <p:nvPr/>
        </p:nvGrpSpPr>
        <p:grpSpPr>
          <a:xfrm>
            <a:off x="3084061" y="0"/>
            <a:ext cx="2959129" cy="6871447"/>
            <a:chOff x="3084061" y="0"/>
            <a:chExt cx="2959129" cy="6871447"/>
          </a:xfrm>
        </p:grpSpPr>
        <p:sp>
          <p:nvSpPr>
            <p:cNvPr id="344" name="Google Shape;344;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45" name="Google Shape;345;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46" name="Google Shape;346;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sp>
        <p:nvSpPr>
          <p:cNvPr id="347" name="Google Shape;347;p11"/>
          <p:cNvSpPr txBox="1"/>
          <p:nvPr>
            <p:ph idx="1" type="subTitle"/>
          </p:nvPr>
        </p:nvSpPr>
        <p:spPr>
          <a:xfrm>
            <a:off x="6604762" y="4945587"/>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Day-2</a:t>
            </a:r>
            <a:endParaRPr/>
          </a:p>
        </p:txBody>
      </p:sp>
      <p:sp>
        <p:nvSpPr>
          <p:cNvPr id="348" name="Google Shape;348;p11"/>
          <p:cNvSpPr txBox="1"/>
          <p:nvPr/>
        </p:nvSpPr>
        <p:spPr>
          <a:xfrm>
            <a:off x="6505450" y="5456450"/>
            <a:ext cx="5502600" cy="345900"/>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Topic-3: Real-world applications in healthcare</a:t>
            </a:r>
            <a:endParaRPr sz="1600">
              <a:solidFill>
                <a:schemeClr val="accent1"/>
              </a:solidFill>
              <a:latin typeface="Century Gothic"/>
              <a:ea typeface="Century Gothic"/>
              <a:cs typeface="Century Gothic"/>
              <a:sym typeface="Century Gothic"/>
            </a:endParaRPr>
          </a:p>
          <a:p>
            <a:pPr indent="-330200" lvl="0" marL="457200" rtl="0" algn="l">
              <a:spcBef>
                <a:spcPts val="0"/>
              </a:spcBef>
              <a:spcAft>
                <a:spcPts val="0"/>
              </a:spcAft>
              <a:buClr>
                <a:schemeClr val="accent1"/>
              </a:buClr>
              <a:buSzPts val="1600"/>
              <a:buFont typeface="Calibri"/>
              <a:buChar char=" "/>
            </a:pPr>
            <a:r>
              <a:t/>
            </a:r>
            <a:endParaRPr sz="1600">
              <a:solidFill>
                <a:schemeClr val="accent1"/>
              </a:solidFill>
              <a:latin typeface="Century Gothic"/>
              <a:ea typeface="Century Gothic"/>
              <a:cs typeface="Century Gothic"/>
              <a:sym typeface="Century Gothic"/>
            </a:endParaRPr>
          </a:p>
          <a:p>
            <a:pPr indent="-101600" lvl="0" marL="91440" marR="0" rtl="0" algn="l">
              <a:lnSpc>
                <a:spcPct val="100000"/>
              </a:lnSpc>
              <a:spcBef>
                <a:spcPts val="0"/>
              </a:spcBef>
              <a:spcAft>
                <a:spcPts val="0"/>
              </a:spcAft>
              <a:buClr>
                <a:schemeClr val="accent1"/>
              </a:buClr>
              <a:buSzPts val="1600"/>
              <a:buFont typeface="Century Gothic"/>
              <a:buChar char=" "/>
            </a:pPr>
            <a:r>
              <a:t/>
            </a:r>
            <a:endParaRPr sz="1600">
              <a:solidFill>
                <a:schemeClr val="accent1"/>
              </a:solidFill>
              <a:latin typeface="Century Gothic"/>
              <a:ea typeface="Century Gothic"/>
              <a:cs typeface="Century Gothic"/>
              <a:sym typeface="Century Gothic"/>
            </a:endParaRPr>
          </a:p>
        </p:txBody>
      </p:sp>
      <p:sp>
        <p:nvSpPr>
          <p:cNvPr id="349" name="Google Shape;349;p11"/>
          <p:cNvSpPr txBox="1"/>
          <p:nvPr/>
        </p:nvSpPr>
        <p:spPr>
          <a:xfrm>
            <a:off x="6505450" y="5954750"/>
            <a:ext cx="5116200" cy="703500"/>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lt1"/>
              </a:buClr>
              <a:buSzPts val="1400"/>
              <a:buFont typeface="Calibri"/>
              <a:buChar char=" "/>
            </a:pPr>
            <a:r>
              <a:rPr lang="en-US">
                <a:solidFill>
                  <a:schemeClr val="lt1"/>
                </a:solidFill>
                <a:latin typeface="Century Gothic"/>
                <a:ea typeface="Century Gothic"/>
                <a:cs typeface="Century Gothic"/>
                <a:sym typeface="Century Gothic"/>
              </a:rPr>
              <a:t>Exploration of AI applications in the health sector</a:t>
            </a:r>
            <a:endParaRPr>
              <a:solidFill>
                <a:schemeClr val="lt1"/>
              </a:solidFill>
            </a:endParaRPr>
          </a:p>
          <a:p>
            <a:pPr indent="-91440" lvl="0" marL="91440" marR="0" rtl="0" algn="l">
              <a:lnSpc>
                <a:spcPct val="100000"/>
              </a:lnSpc>
              <a:spcBef>
                <a:spcPts val="0"/>
              </a:spcBef>
              <a:spcAft>
                <a:spcPts val="0"/>
              </a:spcAft>
              <a:buClr>
                <a:schemeClr val="lt1"/>
              </a:buClr>
              <a:buSzPts val="1400"/>
              <a:buFont typeface="Calibri"/>
              <a:buChar char=" "/>
            </a:pPr>
            <a:r>
              <a:rPr lang="en-US">
                <a:solidFill>
                  <a:schemeClr val="lt1"/>
                </a:solidFill>
                <a:latin typeface="Century Gothic"/>
                <a:ea typeface="Century Gothic"/>
                <a:cs typeface="Century Gothic"/>
                <a:sym typeface="Century Gothic"/>
              </a:rPr>
              <a:t>Focus on real-world examples and case studies</a:t>
            </a:r>
            <a:endParaRPr>
              <a:solidFill>
                <a:schemeClr val="lt1"/>
              </a:solidFill>
              <a:latin typeface="Century Gothic"/>
              <a:ea typeface="Century Gothic"/>
              <a:cs typeface="Century Gothic"/>
              <a:sym typeface="Century Gothic"/>
            </a:endParaRPr>
          </a:p>
          <a:p>
            <a:pPr indent="0" lvl="0" marL="457200" rtl="0" algn="l">
              <a:spcBef>
                <a:spcPts val="600"/>
              </a:spcBef>
              <a:spcAft>
                <a:spcPts val="0"/>
              </a:spcAft>
              <a:buNone/>
            </a:pPr>
            <a:r>
              <a:t/>
            </a:r>
            <a:endParaRPr>
              <a:solidFill>
                <a:schemeClr val="lt1"/>
              </a:solidFill>
              <a:latin typeface="Century Gothic"/>
              <a:ea typeface="Century Gothic"/>
              <a:cs typeface="Century Gothic"/>
              <a:sym typeface="Century Gothic"/>
            </a:endParaRPr>
          </a:p>
          <a:p>
            <a:pPr indent="0" lvl="0" marL="457200" marR="0" rtl="0" algn="l">
              <a:lnSpc>
                <a:spcPct val="100000"/>
              </a:lnSpc>
              <a:spcBef>
                <a:spcPts val="600"/>
              </a:spcBef>
              <a:spcAft>
                <a:spcPts val="0"/>
              </a:spcAft>
              <a:buNone/>
            </a:pPr>
            <a:r>
              <a:t/>
            </a:r>
            <a:endParaRPr>
              <a:solidFill>
                <a:schemeClr val="lt1"/>
              </a:solidFill>
            </a:endParaRPr>
          </a:p>
        </p:txBody>
      </p:sp>
      <p:sp>
        <p:nvSpPr>
          <p:cNvPr id="350" name="Google Shape;350;p11"/>
          <p:cNvSpPr txBox="1"/>
          <p:nvPr>
            <p:ph idx="4294967295"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5"/>
          <p:cNvSpPr txBox="1"/>
          <p:nvPr>
            <p:ph type="ctrTitle"/>
          </p:nvPr>
        </p:nvSpPr>
        <p:spPr>
          <a:xfrm>
            <a:off x="6615550" y="715651"/>
            <a:ext cx="5334300" cy="955200"/>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dk1"/>
              </a:buClr>
              <a:buSzPct val="30555"/>
              <a:buFont typeface="Arial"/>
              <a:buNone/>
            </a:pPr>
            <a:r>
              <a:rPr lang="en-US"/>
              <a:t>Topic-1:Introduction to anomaly detection </a:t>
            </a:r>
            <a:endParaRPr/>
          </a:p>
        </p:txBody>
      </p:sp>
      <p:sp>
        <p:nvSpPr>
          <p:cNvPr id="356" name="Google Shape;356;p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We will cover these skills</a:t>
            </a:r>
            <a:endParaRPr/>
          </a:p>
          <a:p>
            <a:pPr indent="0" lvl="0" marL="0" rtl="0" algn="l">
              <a:lnSpc>
                <a:spcPct val="100000"/>
              </a:lnSpc>
              <a:spcBef>
                <a:spcPts val="0"/>
              </a:spcBef>
              <a:spcAft>
                <a:spcPts val="0"/>
              </a:spcAft>
              <a:buSzPts val="2400"/>
              <a:buNone/>
            </a:pPr>
            <a:r>
              <a:t/>
            </a:r>
            <a:endParaRPr/>
          </a:p>
        </p:txBody>
      </p:sp>
      <p:sp>
        <p:nvSpPr>
          <p:cNvPr id="357" name="Google Shape;357;p1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61620" lvl="0" marL="274320" rtl="0" algn="l">
              <a:spcBef>
                <a:spcPts val="600"/>
              </a:spcBef>
              <a:spcAft>
                <a:spcPts val="0"/>
              </a:spcAft>
              <a:buSzPts val="1200"/>
              <a:buChar char="o"/>
            </a:pPr>
            <a:r>
              <a:rPr lang="en-US" sz="1200"/>
              <a:t>In this section, we will delve into the concept of anomalies, examining their nature as unexpected deviations from the norm.</a:t>
            </a:r>
            <a:endParaRPr sz="1200"/>
          </a:p>
          <a:p>
            <a:pPr indent="-261620" lvl="0" marL="274320" rtl="0" algn="l">
              <a:spcBef>
                <a:spcPts val="600"/>
              </a:spcBef>
              <a:spcAft>
                <a:spcPts val="0"/>
              </a:spcAft>
              <a:buSzPts val="1200"/>
              <a:buChar char="o"/>
            </a:pPr>
            <a:r>
              <a:rPr lang="en-US" sz="1200"/>
              <a:t>We'll explore anomaly detection’s significance and diverse applications, emphasising different types such as point anomalies, contextual anomalies, and collective anomalies. </a:t>
            </a:r>
            <a:endParaRPr sz="1200"/>
          </a:p>
          <a:p>
            <a:pPr indent="-261620" lvl="0" marL="274320" rtl="0" algn="l">
              <a:spcBef>
                <a:spcPts val="600"/>
              </a:spcBef>
              <a:spcAft>
                <a:spcPts val="0"/>
              </a:spcAft>
              <a:buSzPts val="1200"/>
              <a:buChar char="o"/>
            </a:pPr>
            <a:r>
              <a:rPr lang="en-US" sz="1200"/>
              <a:t>Throughout the session, we'll also address the challenges inherent in anomaly detection, fostering a comprehensive understanding of this critical aspect of cybersecurity.</a:t>
            </a:r>
            <a:endParaRPr sz="1200"/>
          </a:p>
          <a:p>
            <a:pPr indent="0" lvl="0" marL="0" rtl="0" algn="l">
              <a:spcBef>
                <a:spcPts val="600"/>
              </a:spcBef>
              <a:spcAft>
                <a:spcPts val="0"/>
              </a:spcAft>
              <a:buNone/>
            </a:pPr>
            <a:r>
              <a:t/>
            </a:r>
            <a:endParaRPr sz="1200"/>
          </a:p>
        </p:txBody>
      </p:sp>
      <p:cxnSp>
        <p:nvCxnSpPr>
          <p:cNvPr id="358" name="Google Shape;358;p1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9" name="Google Shape;359;p1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360" name="Google Shape;360;p15"/>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sp>
        <p:nvSpPr>
          <p:cNvPr id="361" name="Google Shape;361;p15"/>
          <p:cNvSpPr txBox="1"/>
          <p:nvPr>
            <p:ph idx="4294967295"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solidFill>
                  <a:schemeClr val="lt1"/>
                </a:solidFill>
              </a:rPr>
              <a:t>Practical Insights in Anomaly Detection</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dk1"/>
              </a:buClr>
              <a:buSzPct val="30555"/>
              <a:buFont typeface="Arial"/>
              <a:buNone/>
            </a:pPr>
            <a:r>
              <a:rPr lang="en-US"/>
              <a:t>Topic-2: </a:t>
            </a:r>
            <a:r>
              <a:rPr lang="en-US"/>
              <a:t>Machine learning algorithms for anomaly detection</a:t>
            </a:r>
            <a:endParaRPr/>
          </a:p>
        </p:txBody>
      </p:sp>
      <p:sp>
        <p:nvSpPr>
          <p:cNvPr id="367" name="Google Shape;367;p1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We will cover these skills</a:t>
            </a:r>
            <a:endParaRPr/>
          </a:p>
          <a:p>
            <a:pPr indent="0" lvl="0" marL="0" rtl="0" algn="l">
              <a:lnSpc>
                <a:spcPct val="100000"/>
              </a:lnSpc>
              <a:spcBef>
                <a:spcPts val="0"/>
              </a:spcBef>
              <a:spcAft>
                <a:spcPts val="0"/>
              </a:spcAft>
              <a:buSzPts val="2400"/>
              <a:buNone/>
            </a:pPr>
            <a:r>
              <a:t/>
            </a:r>
            <a:endParaRPr/>
          </a:p>
        </p:txBody>
      </p:sp>
      <p:sp>
        <p:nvSpPr>
          <p:cNvPr id="368" name="Google Shape;368;p16"/>
          <p:cNvSpPr txBox="1"/>
          <p:nvPr>
            <p:ph idx="3" type="body"/>
          </p:nvPr>
        </p:nvSpPr>
        <p:spPr>
          <a:xfrm>
            <a:off x="6605700" y="3348628"/>
            <a:ext cx="5344200" cy="3449400"/>
          </a:xfrm>
          <a:prstGeom prst="rect">
            <a:avLst/>
          </a:prstGeom>
          <a:noFill/>
          <a:ln>
            <a:noFill/>
          </a:ln>
        </p:spPr>
        <p:txBody>
          <a:bodyPr anchorCtr="0" anchor="t" bIns="45700" lIns="91425" spcFirstLastPara="1" rIns="0" wrap="square" tIns="0">
            <a:noAutofit/>
          </a:bodyPr>
          <a:lstStyle/>
          <a:p>
            <a:pPr indent="-261620" lvl="0" marL="274320" rtl="0" algn="l">
              <a:spcBef>
                <a:spcPts val="600"/>
              </a:spcBef>
              <a:spcAft>
                <a:spcPts val="0"/>
              </a:spcAft>
              <a:buSzPts val="1200"/>
              <a:buChar char="o"/>
            </a:pPr>
            <a:r>
              <a:rPr lang="en-US" sz="1200"/>
              <a:t> We focus on machine learning-based methods and explore various anomaly detection approaches based on supervised and unsupervised machine learning algorithms. </a:t>
            </a:r>
            <a:endParaRPr sz="1200"/>
          </a:p>
          <a:p>
            <a:pPr indent="-261620" lvl="0" marL="274320" rtl="0" algn="l">
              <a:spcBef>
                <a:spcPts val="600"/>
              </a:spcBef>
              <a:spcAft>
                <a:spcPts val="0"/>
              </a:spcAft>
              <a:buSzPts val="1200"/>
              <a:buChar char="o"/>
            </a:pPr>
            <a:r>
              <a:rPr lang="en-US" sz="1200"/>
              <a:t>We will discuss the evaluation metrics crucial for assessing the effectiveness of these methods, including precision, recall, and F1-score. </a:t>
            </a:r>
            <a:endParaRPr sz="1200"/>
          </a:p>
          <a:p>
            <a:pPr indent="-261620" lvl="0" marL="274320" rtl="0" algn="l">
              <a:spcBef>
                <a:spcPts val="600"/>
              </a:spcBef>
              <a:spcAft>
                <a:spcPts val="0"/>
              </a:spcAft>
              <a:buSzPts val="1200"/>
              <a:buChar char="o"/>
            </a:pPr>
            <a:r>
              <a:rPr lang="en-US" sz="1200"/>
              <a:t>We will explore the complexities associated with detecting anomalies in time series data. </a:t>
            </a:r>
            <a:endParaRPr sz="1200"/>
          </a:p>
          <a:p>
            <a:pPr indent="-261620" lvl="0" marL="274320" rtl="0" algn="l">
              <a:spcBef>
                <a:spcPts val="600"/>
              </a:spcBef>
              <a:spcAft>
                <a:spcPts val="0"/>
              </a:spcAft>
              <a:buSzPts val="1200"/>
              <a:buChar char="o"/>
            </a:pPr>
            <a:r>
              <a:rPr lang="en-US" sz="1200"/>
              <a:t>We will investigate fundamental techniques such as moving averages and exponential smoothing as well as the Seasonal-Trend decomposition using Loess (STL) method. </a:t>
            </a:r>
            <a:endParaRPr sz="1200"/>
          </a:p>
          <a:p>
            <a:pPr indent="-261620" lvl="0" marL="274320" rtl="0" algn="l">
              <a:spcBef>
                <a:spcPts val="600"/>
              </a:spcBef>
              <a:spcAft>
                <a:spcPts val="0"/>
              </a:spcAft>
              <a:buSzPts val="1200"/>
              <a:buChar char="o"/>
            </a:pPr>
            <a:r>
              <a:rPr lang="en-US" sz="1200"/>
              <a:t>We'll introduce advanced approaches, including Long Short-Term Memory (LSTM) and Convolutional Neural Network (CNN)-based methods tailored for analysing time series data. </a:t>
            </a:r>
            <a:endParaRPr sz="1000"/>
          </a:p>
        </p:txBody>
      </p:sp>
      <p:cxnSp>
        <p:nvCxnSpPr>
          <p:cNvPr id="369" name="Google Shape;369;p1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70" name="Google Shape;370;p1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371" name="Google Shape;371;p16"/>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sp>
        <p:nvSpPr>
          <p:cNvPr id="372" name="Google Shape;372;p16"/>
          <p:cNvSpPr txBox="1"/>
          <p:nvPr>
            <p:ph idx="4294967295"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solidFill>
                  <a:schemeClr val="lt1"/>
                </a:solidFill>
              </a:rPr>
              <a:t>Practical Insights in Anomaly Detection</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7"/>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US" sz="3600"/>
              <a:t>Topic-3: </a:t>
            </a:r>
            <a:r>
              <a:rPr lang="en-US"/>
              <a:t>Real-world applications in health sector</a:t>
            </a:r>
            <a:endParaRPr/>
          </a:p>
        </p:txBody>
      </p:sp>
      <p:sp>
        <p:nvSpPr>
          <p:cNvPr id="378" name="Google Shape;378;p1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We will cover these skills</a:t>
            </a:r>
            <a:endParaRPr/>
          </a:p>
          <a:p>
            <a:pPr indent="0" lvl="0" marL="0" rtl="0" algn="l">
              <a:lnSpc>
                <a:spcPct val="100000"/>
              </a:lnSpc>
              <a:spcBef>
                <a:spcPts val="0"/>
              </a:spcBef>
              <a:spcAft>
                <a:spcPts val="0"/>
              </a:spcAft>
              <a:buSzPts val="2400"/>
              <a:buNone/>
            </a:pPr>
            <a:r>
              <a:t/>
            </a:r>
            <a:endParaRPr/>
          </a:p>
        </p:txBody>
      </p:sp>
      <p:sp>
        <p:nvSpPr>
          <p:cNvPr id="379" name="Google Shape;379;p1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87020" lvl="0" marL="274320" rtl="0" algn="l">
              <a:lnSpc>
                <a:spcPct val="100000"/>
              </a:lnSpc>
              <a:spcBef>
                <a:spcPts val="0"/>
              </a:spcBef>
              <a:spcAft>
                <a:spcPts val="0"/>
              </a:spcAft>
              <a:buSzPts val="1200"/>
              <a:buChar char="o"/>
            </a:pPr>
            <a:r>
              <a:rPr lang="en-US" sz="1200"/>
              <a:t>We will investigate  exploration of AI applications in the health sector</a:t>
            </a:r>
            <a:endParaRPr sz="1200"/>
          </a:p>
          <a:p>
            <a:pPr indent="-287020" lvl="0" marL="274320" rtl="0" algn="l">
              <a:lnSpc>
                <a:spcPct val="100000"/>
              </a:lnSpc>
              <a:spcBef>
                <a:spcPts val="0"/>
              </a:spcBef>
              <a:spcAft>
                <a:spcPts val="0"/>
              </a:spcAft>
              <a:buSzPts val="1200"/>
              <a:buChar char="o"/>
            </a:pPr>
            <a:r>
              <a:rPr lang="en-US" sz="1200"/>
              <a:t>We will present real use-case scenarios using data from various sources such as IoT devices, network traffic logs and similar.</a:t>
            </a:r>
            <a:endParaRPr sz="1200"/>
          </a:p>
          <a:p>
            <a:pPr indent="-210820" lvl="0" marL="274320" rtl="0" algn="l">
              <a:lnSpc>
                <a:spcPct val="100000"/>
              </a:lnSpc>
              <a:spcBef>
                <a:spcPts val="600"/>
              </a:spcBef>
              <a:spcAft>
                <a:spcPts val="0"/>
              </a:spcAft>
              <a:buSzPts val="1000"/>
              <a:buNone/>
            </a:pPr>
            <a:r>
              <a:t/>
            </a:r>
            <a:endParaRPr sz="1200"/>
          </a:p>
          <a:p>
            <a:pPr indent="0" lvl="0" marL="0" rtl="0" algn="l">
              <a:lnSpc>
                <a:spcPct val="100000"/>
              </a:lnSpc>
              <a:spcBef>
                <a:spcPts val="600"/>
              </a:spcBef>
              <a:spcAft>
                <a:spcPts val="0"/>
              </a:spcAft>
              <a:buSzPts val="1000"/>
              <a:buNone/>
            </a:pPr>
            <a:r>
              <a:t/>
            </a:r>
            <a:endParaRPr sz="1200"/>
          </a:p>
        </p:txBody>
      </p:sp>
      <p:cxnSp>
        <p:nvCxnSpPr>
          <p:cNvPr id="380" name="Google Shape;380;p1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81" name="Google Shape;381;p1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writing on a glass board&#10;&#10;Description automatically generated" id="382" name="Google Shape;382;p17"/>
          <p:cNvPicPr preferRelativeResize="0"/>
          <p:nvPr>
            <p:ph idx="2" type="pic"/>
          </p:nvPr>
        </p:nvPicPr>
        <p:blipFill rotWithShape="1">
          <a:blip r:embed="rId3">
            <a:alphaModFix/>
          </a:blip>
          <a:srcRect b="0" l="6899" r="6899" t="0"/>
          <a:stretch/>
        </p:blipFill>
        <p:spPr>
          <a:xfrm>
            <a:off x="0" y="-2235"/>
            <a:ext cx="5840730" cy="6862275"/>
          </a:xfrm>
          <a:prstGeom prst="rect">
            <a:avLst/>
          </a:prstGeom>
          <a:solidFill>
            <a:schemeClr val="lt2"/>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Evaluation method</a:t>
            </a:r>
            <a:endParaRPr/>
          </a:p>
        </p:txBody>
      </p:sp>
      <p:sp>
        <p:nvSpPr>
          <p:cNvPr id="388" name="Google Shape;388;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389" name="Google Shape;389;p19"/>
          <p:cNvGrpSpPr/>
          <p:nvPr/>
        </p:nvGrpSpPr>
        <p:grpSpPr>
          <a:xfrm>
            <a:off x="7370364" y="-23539"/>
            <a:ext cx="2562565" cy="6885155"/>
            <a:chOff x="7370364" y="-23539"/>
            <a:chExt cx="2562565" cy="6885155"/>
          </a:xfrm>
        </p:grpSpPr>
        <p:pic>
          <p:nvPicPr>
            <p:cNvPr id="390" name="Google Shape;390;p19"/>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1" name="Google Shape;391;p1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392" name="Google Shape;392;p19"/>
          <p:cNvGraphicFramePr/>
          <p:nvPr/>
        </p:nvGraphicFramePr>
        <p:xfrm>
          <a:off x="757637" y="2306120"/>
          <a:ext cx="3000000" cy="3000000"/>
        </p:xfrm>
        <a:graphic>
          <a:graphicData uri="http://schemas.openxmlformats.org/drawingml/2006/table">
            <a:tbl>
              <a:tblPr bandRow="1" firstRow="1">
                <a:noFill/>
                <a:tableStyleId>{F43A3264-4C94-493E-A145-FC1D9D019B6E}</a:tableStyleId>
              </a:tblPr>
              <a:tblGrid>
                <a:gridCol w="2591400"/>
                <a:gridCol w="2591400"/>
              </a:tblGrid>
              <a:tr h="370850">
                <a:tc>
                  <a:txBody>
                    <a:bodyPr/>
                    <a:lstStyle/>
                    <a:p>
                      <a:pPr indent="0" lvl="0" marL="0" marR="0" rtl="0" algn="l">
                        <a:spcBef>
                          <a:spcPts val="0"/>
                        </a:spcBef>
                        <a:spcAft>
                          <a:spcPts val="0"/>
                        </a:spcAft>
                        <a:buNone/>
                      </a:pPr>
                      <a:r>
                        <a:rPr lang="en-US" sz="1800"/>
                        <a:t>Evaluation Element</a:t>
                      </a:r>
                      <a:endParaRPr sz="1800"/>
                    </a:p>
                  </a:txBody>
                  <a:tcPr marT="45725" marB="45725" marR="91450" marL="91450"/>
                </a:tc>
                <a:tc>
                  <a:txBody>
                    <a:bodyPr/>
                    <a:lstStyle/>
                    <a:p>
                      <a:pPr indent="0" lvl="0" marL="0" marR="0" rtl="0" algn="l">
                        <a:spcBef>
                          <a:spcPts val="0"/>
                        </a:spcBef>
                        <a:spcAft>
                          <a:spcPts val="0"/>
                        </a:spcAft>
                        <a:buNone/>
                      </a:pPr>
                      <a:r>
                        <a:rPr lang="en-US" sz="1800"/>
                        <a:t>How</a:t>
                      </a:r>
                      <a:endParaRPr sz="1800"/>
                    </a:p>
                  </a:txBody>
                  <a:tcPr marT="45725" marB="45725" marR="91450" marL="91450"/>
                </a:tc>
              </a:tr>
              <a:tr h="370850">
                <a:tc>
                  <a:txBody>
                    <a:bodyPr/>
                    <a:lstStyle/>
                    <a:p>
                      <a:pPr indent="0" lvl="0" marL="0" marR="0" rtl="0" algn="l">
                        <a:spcBef>
                          <a:spcPts val="0"/>
                        </a:spcBef>
                        <a:spcAft>
                          <a:spcPts val="0"/>
                        </a:spcAft>
                        <a:buNone/>
                      </a:pPr>
                      <a:r>
                        <a:rPr lang="en-US" sz="1800"/>
                        <a:t>Multiple Choice Quizzes</a:t>
                      </a:r>
                      <a:endParaRPr sz="1800"/>
                    </a:p>
                  </a:txBody>
                  <a:tcPr marT="45725" marB="45725" marR="91450" marL="91450"/>
                </a:tc>
                <a:tc>
                  <a:txBody>
                    <a:bodyPr/>
                    <a:lstStyle/>
                    <a:p>
                      <a:pPr indent="0" lvl="0" marL="0" marR="0" rtl="0" algn="l">
                        <a:spcBef>
                          <a:spcPts val="0"/>
                        </a:spcBef>
                        <a:spcAft>
                          <a:spcPts val="0"/>
                        </a:spcAft>
                        <a:buNone/>
                      </a:pPr>
                      <a:r>
                        <a:rPr lang="en-US" sz="1800"/>
                        <a:t>Online Quizzes</a:t>
                      </a:r>
                      <a:endParaRPr sz="18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Applied Tasks (Individual)</a:t>
                      </a:r>
                      <a:endParaRPr sz="1800"/>
                    </a:p>
                  </a:txBody>
                  <a:tcPr marT="45725" marB="45725" marR="91450" marL="91450"/>
                </a:tc>
                <a:tc>
                  <a:txBody>
                    <a:bodyPr/>
                    <a:lstStyle/>
                    <a:p>
                      <a:pPr indent="0" lvl="0" marL="0" marR="0" rtl="0" algn="l">
                        <a:spcBef>
                          <a:spcPts val="0"/>
                        </a:spcBef>
                        <a:spcAft>
                          <a:spcPts val="0"/>
                        </a:spcAft>
                        <a:buNone/>
                      </a:pPr>
                      <a:r>
                        <a:rPr lang="en-US" sz="1800"/>
                        <a:t>Problem solution to be submitted later</a:t>
                      </a:r>
                      <a:endParaRPr sz="18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Group discussion</a:t>
                      </a:r>
                      <a:endParaRPr sz="1800"/>
                    </a:p>
                  </a:txBody>
                  <a:tcPr marT="45725" marB="45725" marR="91450" marL="91450"/>
                </a:tc>
                <a:tc>
                  <a:txBody>
                    <a:bodyPr/>
                    <a:lstStyle/>
                    <a:p>
                      <a:pPr indent="0" lvl="0" marL="0" marR="0" rtl="0" algn="l">
                        <a:spcBef>
                          <a:spcPts val="0"/>
                        </a:spcBef>
                        <a:spcAft>
                          <a:spcPts val="0"/>
                        </a:spcAft>
                        <a:buNone/>
                      </a:pPr>
                      <a:r>
                        <a:rPr lang="en-US" sz="1800"/>
                        <a:t>During workshop</a:t>
                      </a:r>
                      <a:endParaRPr sz="1800"/>
                    </a:p>
                  </a:txBody>
                  <a:tcPr marT="45725" marB="45725" marR="91450" marL="91450"/>
                </a:tc>
              </a:tr>
            </a:tbl>
          </a:graphicData>
        </a:graphic>
      </p:graphicFrame>
      <p:pic>
        <p:nvPicPr>
          <p:cNvPr descr="A person sitting at a desk writing on a paper&#10;&#10;Description automatically generated" id="393" name="Google Shape;393;p19"/>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sp>
        <p:nvSpPr>
          <p:cNvPr id="394" name="Google Shape;394;p19"/>
          <p:cNvSpPr txBox="1"/>
          <p:nvPr>
            <p:ph idx="11"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0" name="Google Shape;400;p2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401" name="Google Shape;401;p20"/>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Background knowledge:</a:t>
            </a:r>
            <a:endParaRPr/>
          </a:p>
        </p:txBody>
      </p:sp>
      <p:sp>
        <p:nvSpPr>
          <p:cNvPr id="402" name="Google Shape;402;p20"/>
          <p:cNvSpPr txBox="1"/>
          <p:nvPr>
            <p:ph idx="3" type="body"/>
          </p:nvPr>
        </p:nvSpPr>
        <p:spPr>
          <a:xfrm>
            <a:off x="893304" y="2342273"/>
            <a:ext cx="5885179"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Good </a:t>
            </a:r>
            <a:r>
              <a:rPr lang="en-US" sz="1600"/>
              <a:t>programming skills in Python</a:t>
            </a:r>
            <a:endParaRPr/>
          </a:p>
          <a:p>
            <a:pPr indent="0" lvl="0" marL="0" rtl="0" algn="l">
              <a:lnSpc>
                <a:spcPct val="100000"/>
              </a:lnSpc>
              <a:spcBef>
                <a:spcPts val="1400"/>
              </a:spcBef>
              <a:spcAft>
                <a:spcPts val="0"/>
              </a:spcAft>
              <a:buSzPts val="1600"/>
              <a:buNone/>
            </a:pPr>
            <a:r>
              <a:rPr lang="en-US" sz="1600"/>
              <a:t>Familiarity with common internet security threats and vulnerabilities</a:t>
            </a:r>
            <a:endParaRPr/>
          </a:p>
          <a:p>
            <a:pPr indent="0" lvl="0" marL="0" rtl="0" algn="l">
              <a:lnSpc>
                <a:spcPct val="100000"/>
              </a:lnSpc>
              <a:spcBef>
                <a:spcPts val="1400"/>
              </a:spcBef>
              <a:spcAft>
                <a:spcPts val="0"/>
              </a:spcAft>
              <a:buSzPts val="1600"/>
              <a:buNone/>
            </a:pPr>
            <a:r>
              <a:rPr lang="en-US" sz="1600"/>
              <a:t>Awareness of cybersecurity</a:t>
            </a:r>
            <a:endParaRPr/>
          </a:p>
        </p:txBody>
      </p:sp>
      <p:sp>
        <p:nvSpPr>
          <p:cNvPr id="403" name="Google Shape;403;p20"/>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04" name="Google Shape;404;p20"/>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05" name="Google Shape;405;p20"/>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Prerequisites:</a:t>
            </a:r>
            <a:endParaRPr/>
          </a:p>
        </p:txBody>
      </p:sp>
      <p:sp>
        <p:nvSpPr>
          <p:cNvPr id="406" name="Google Shape;406;p20"/>
          <p:cNvSpPr txBox="1"/>
          <p:nvPr/>
        </p:nvSpPr>
        <p:spPr>
          <a:xfrm>
            <a:off x="796325" y="5156625"/>
            <a:ext cx="5797800" cy="365100"/>
          </a:xfrm>
          <a:prstGeom prst="rect">
            <a:avLst/>
          </a:prstGeom>
          <a:noFill/>
          <a:ln>
            <a:noFill/>
          </a:ln>
        </p:spPr>
        <p:txBody>
          <a:bodyPr anchorCtr="0" anchor="b" bIns="0" lIns="0" spcFirstLastPara="1" rIns="0" wrap="square" tIns="45700">
            <a:noAutofit/>
          </a:bodyPr>
          <a:lstStyle/>
          <a:p>
            <a:pPr indent="0" lvl="0" marL="0" rtl="0" algn="l">
              <a:spcBef>
                <a:spcPts val="0"/>
              </a:spcBef>
              <a:spcAft>
                <a:spcPts val="0"/>
              </a:spcAft>
              <a:buClr>
                <a:schemeClr val="dk1"/>
              </a:buClr>
              <a:buSzPts val="1600"/>
              <a:buFont typeface="Arial"/>
              <a:buNone/>
            </a:pPr>
            <a:r>
              <a:rPr lang="en-US" sz="1600">
                <a:solidFill>
                  <a:schemeClr val="folHlink"/>
                </a:solidFill>
                <a:latin typeface="Century Gothic"/>
                <a:ea typeface="Century Gothic"/>
                <a:cs typeface="Century Gothic"/>
                <a:sym typeface="Century Gothic"/>
              </a:rPr>
              <a:t> </a:t>
            </a:r>
            <a:r>
              <a:rPr lang="en-US" sz="1600">
                <a:solidFill>
                  <a:schemeClr val="folHlink"/>
                </a:solidFill>
                <a:latin typeface="Century Gothic"/>
                <a:ea typeface="Century Gothic"/>
                <a:cs typeface="Century Gothic"/>
                <a:sym typeface="Century Gothic"/>
              </a:rPr>
              <a:t>Computer with Internet Access</a:t>
            </a:r>
            <a:endParaRPr sz="1600">
              <a:solidFill>
                <a:srgbClr val="7F7F7F"/>
              </a:solidFill>
              <a:latin typeface="Century Gothic"/>
              <a:ea typeface="Century Gothic"/>
              <a:cs typeface="Century Gothic"/>
              <a:sym typeface="Century Gothic"/>
            </a:endParaRPr>
          </a:p>
        </p:txBody>
      </p:sp>
      <p:pic>
        <p:nvPicPr>
          <p:cNvPr descr="A person holding books in a library&#10;&#10;Description automatically generated" id="407" name="Google Shape;407;p20"/>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
        <p:nvSpPr>
          <p:cNvPr id="408" name="Google Shape;408;p20"/>
          <p:cNvSpPr txBox="1"/>
          <p:nvPr>
            <p:ph idx="11"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2"/>
          <p:cNvSpPr txBox="1"/>
          <p:nvPr>
            <p:ph type="ctrTitle"/>
          </p:nvPr>
        </p:nvSpPr>
        <p:spPr>
          <a:xfrm>
            <a:off x="796322" y="320040"/>
            <a:ext cx="6967113"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sz="3400">
                <a:solidFill>
                  <a:schemeClr val="accent1"/>
                </a:solidFill>
              </a:rPr>
              <a:t>Resources: </a:t>
            </a:r>
            <a:r>
              <a:rPr lang="en-US" sz="3400"/>
              <a:t>Books and Reference Materials</a:t>
            </a:r>
            <a:endParaRPr sz="3400"/>
          </a:p>
        </p:txBody>
      </p:sp>
      <p:sp>
        <p:nvSpPr>
          <p:cNvPr id="414" name="Google Shape;414;p22"/>
          <p:cNvSpPr txBox="1"/>
          <p:nvPr>
            <p:ph idx="1" type="body"/>
          </p:nvPr>
        </p:nvSpPr>
        <p:spPr>
          <a:xfrm>
            <a:off x="796325" y="2252400"/>
            <a:ext cx="6367500" cy="3944400"/>
          </a:xfrm>
          <a:prstGeom prst="rect">
            <a:avLst/>
          </a:prstGeom>
          <a:noFill/>
          <a:ln>
            <a:noFill/>
          </a:ln>
        </p:spPr>
        <p:txBody>
          <a:bodyPr anchorCtr="0" anchor="t" bIns="0" lIns="91425" spcFirstLastPara="1" rIns="0" wrap="square" tIns="45700">
            <a:normAutofit/>
          </a:bodyPr>
          <a:lstStyle/>
          <a:p>
            <a:pPr indent="-233870" lvl="0" marL="228600" rtl="0" algn="l">
              <a:lnSpc>
                <a:spcPct val="100000"/>
              </a:lnSpc>
              <a:spcBef>
                <a:spcPts val="0"/>
              </a:spcBef>
              <a:spcAft>
                <a:spcPts val="0"/>
              </a:spcAft>
              <a:buSzPts val="1100"/>
              <a:buFont typeface="Book Antiqua"/>
              <a:buAutoNum type="arabicPeriod"/>
            </a:pPr>
            <a:r>
              <a:rPr lang="en-US" sz="1100"/>
              <a:t>Yao, Danfeng, et al. Anomaly detection as a service: challenges, advances, and opportunities. Morgan &amp; Claypool, 2018.</a:t>
            </a:r>
            <a:endParaRPr/>
          </a:p>
          <a:p>
            <a:pPr indent="-233870" lvl="0" marL="228600" rtl="0" algn="l">
              <a:lnSpc>
                <a:spcPct val="100000"/>
              </a:lnSpc>
              <a:spcBef>
                <a:spcPts val="1000"/>
              </a:spcBef>
              <a:spcAft>
                <a:spcPts val="0"/>
              </a:spcAft>
              <a:buSzPts val="1100"/>
              <a:buFont typeface="Book Antiqua"/>
              <a:buAutoNum type="arabicPeriod"/>
            </a:pPr>
            <a:r>
              <a:rPr lang="en-US" sz="1100"/>
              <a:t>Dunning, Ted, and Ellen Friedman. Practical machine learning: a new look at anomaly detection. " O'Reilly Media, Inc.", 2014.</a:t>
            </a:r>
            <a:endParaRPr sz="1100"/>
          </a:p>
          <a:p>
            <a:pPr indent="-233870" lvl="0" marL="228600" rtl="0" algn="l">
              <a:lnSpc>
                <a:spcPct val="100000"/>
              </a:lnSpc>
              <a:spcBef>
                <a:spcPts val="1000"/>
              </a:spcBef>
              <a:spcAft>
                <a:spcPts val="0"/>
              </a:spcAft>
              <a:buSzPts val="1100"/>
              <a:buAutoNum type="arabicPeriod"/>
            </a:pPr>
            <a:r>
              <a:rPr lang="en-US" sz="1100"/>
              <a:t>Alla, Sridhar, and Suman Kalyan Adari. Beginning anomaly detection using python-based deep learning. New Jersey: Apress, 2019.</a:t>
            </a:r>
            <a:endParaRPr sz="1100"/>
          </a:p>
          <a:p>
            <a:pPr indent="-233870" lvl="0" marL="228600" rtl="0" algn="l">
              <a:lnSpc>
                <a:spcPct val="100000"/>
              </a:lnSpc>
              <a:spcBef>
                <a:spcPts val="1000"/>
              </a:spcBef>
              <a:spcAft>
                <a:spcPts val="0"/>
              </a:spcAft>
              <a:buSzPts val="1100"/>
              <a:buAutoNum type="arabicPeriod"/>
            </a:pPr>
            <a:r>
              <a:rPr lang="en-US" sz="1100"/>
              <a:t>Kelly, Brendan, et al. "Cybersecurity in Healthcare." Trends of Artificial Intelligence and Big Data for E-Health (2023): 213-231.</a:t>
            </a:r>
            <a:endParaRPr sz="1100"/>
          </a:p>
          <a:p>
            <a:pPr indent="-233870" lvl="0" marL="228600" rtl="0" algn="l">
              <a:lnSpc>
                <a:spcPct val="100000"/>
              </a:lnSpc>
              <a:spcBef>
                <a:spcPts val="600"/>
              </a:spcBef>
              <a:spcAft>
                <a:spcPts val="0"/>
              </a:spcAft>
              <a:buSzPts val="1100"/>
              <a:buAutoNum type="arabicPeriod"/>
            </a:pPr>
            <a:r>
              <a:rPr lang="en-US" sz="1100"/>
              <a:t>Thakur, Kutub, Sadia Ismat, and Al-Sakib Khan Pathan. Emerging ICT Technologies and Cybersecurity: From AI and ML to Other Futuristic Technologies. Springer International Publishing AG, 2023.</a:t>
            </a:r>
            <a:endParaRPr sz="1100"/>
          </a:p>
          <a:p>
            <a:pPr indent="-233870" lvl="0" marL="228600" rtl="0" algn="l">
              <a:lnSpc>
                <a:spcPct val="100000"/>
              </a:lnSpc>
              <a:spcBef>
                <a:spcPts val="600"/>
              </a:spcBef>
              <a:spcAft>
                <a:spcPts val="0"/>
              </a:spcAft>
              <a:buSzPts val="1100"/>
              <a:buFont typeface="Book Antiqua"/>
              <a:buAutoNum type="arabicPeriod"/>
            </a:pPr>
            <a:r>
              <a:t/>
            </a:r>
            <a:endParaRPr/>
          </a:p>
        </p:txBody>
      </p:sp>
      <p:sp>
        <p:nvSpPr>
          <p:cNvPr id="415" name="Google Shape;415;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16" name="Google Shape;416;p22"/>
          <p:cNvGrpSpPr/>
          <p:nvPr/>
        </p:nvGrpSpPr>
        <p:grpSpPr>
          <a:xfrm>
            <a:off x="7370364" y="-23539"/>
            <a:ext cx="2562565" cy="6885155"/>
            <a:chOff x="7370364" y="-23539"/>
            <a:chExt cx="2562565" cy="6885155"/>
          </a:xfrm>
        </p:grpSpPr>
        <p:pic>
          <p:nvPicPr>
            <p:cNvPr id="417" name="Google Shape;417;p2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18" name="Google Shape;418;p2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419" name="Google Shape;419;p22"/>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
        <p:nvSpPr>
          <p:cNvPr id="420" name="Google Shape;420;p22"/>
          <p:cNvSpPr txBox="1"/>
          <p:nvPr>
            <p:ph idx="11"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Thank you</a:t>
            </a:r>
            <a:endParaRPr/>
          </a:p>
        </p:txBody>
      </p:sp>
      <p:pic>
        <p:nvPicPr>
          <p:cNvPr descr="A person and person looking at a computer screen" id="426" name="Google Shape;426;p29"/>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sp>
        <p:nvSpPr>
          <p:cNvPr id="427" name="Google Shape;427;p2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t/>
            </a:r>
            <a:endParaRPr/>
          </a:p>
          <a:p>
            <a:pPr indent="0" lvl="0" marL="0" rtl="0" algn="l">
              <a:lnSpc>
                <a:spcPct val="100000"/>
              </a:lnSpc>
              <a:spcBef>
                <a:spcPts val="0"/>
              </a:spcBef>
              <a:spcAft>
                <a:spcPts val="0"/>
              </a:spcAft>
              <a:buSzPts val="1600"/>
              <a:buFont typeface="Courier New"/>
              <a:buNone/>
            </a:pPr>
            <a:r>
              <a:rPr lang="en-US"/>
              <a:t>Please send all questions to:</a:t>
            </a:r>
            <a:endParaRPr/>
          </a:p>
          <a:p>
            <a:pPr indent="0" lvl="0" marL="0" rtl="0" algn="l">
              <a:lnSpc>
                <a:spcPct val="100000"/>
              </a:lnSpc>
              <a:spcBef>
                <a:spcPts val="0"/>
              </a:spcBef>
              <a:spcAft>
                <a:spcPts val="0"/>
              </a:spcAft>
              <a:buSzPts val="1600"/>
              <a:buFont typeface="Courier New"/>
              <a:buNone/>
            </a:pPr>
            <a:r>
              <a:rPr lang="en-US"/>
              <a:t>dboberic@uns.ac.rs</a:t>
            </a:r>
            <a:endParaRPr/>
          </a:p>
        </p:txBody>
      </p:sp>
      <p:grpSp>
        <p:nvGrpSpPr>
          <p:cNvPr id="428" name="Google Shape;428;p29"/>
          <p:cNvGrpSpPr/>
          <p:nvPr/>
        </p:nvGrpSpPr>
        <p:grpSpPr>
          <a:xfrm>
            <a:off x="4059704" y="0"/>
            <a:ext cx="2928883" cy="6871447"/>
            <a:chOff x="4059704" y="0"/>
            <a:chExt cx="2928883" cy="6871447"/>
          </a:xfrm>
        </p:grpSpPr>
        <p:sp>
          <p:nvSpPr>
            <p:cNvPr id="429" name="Google Shape;429;p2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430" name="Google Shape;430;p2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2c75085e667_0_0"/>
          <p:cNvPicPr preferRelativeResize="0"/>
          <p:nvPr/>
        </p:nvPicPr>
        <p:blipFill>
          <a:blip r:embed="rId3">
            <a:alphaModFix/>
          </a:blip>
          <a:stretch>
            <a:fillRect/>
          </a:stretch>
        </p:blipFill>
        <p:spPr>
          <a:xfrm>
            <a:off x="152400" y="152400"/>
            <a:ext cx="11887202" cy="42079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A person writing at a desk&#10;" id="224" name="Google Shape;224;p2"/>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225" name="Google Shape;225;p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6" name="Google Shape;226;p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Cybersecurity in Emerging Technologies for Health</a:t>
            </a:r>
            <a:endParaRPr/>
          </a:p>
        </p:txBody>
      </p:sp>
      <p:sp>
        <p:nvSpPr>
          <p:cNvPr id="227" name="Google Shape;227;p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228" name="Google Shape;228;p2"/>
          <p:cNvSpPr txBox="1"/>
          <p:nvPr>
            <p:ph idx="3" type="body"/>
          </p:nvPr>
        </p:nvSpPr>
        <p:spPr>
          <a:xfrm>
            <a:off x="1643379" y="1901879"/>
            <a:ext cx="5885100"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Goals: Who-What-Why you need to take this training</a:t>
            </a:r>
            <a:endParaRPr/>
          </a:p>
        </p:txBody>
      </p:sp>
      <p:sp>
        <p:nvSpPr>
          <p:cNvPr id="229" name="Google Shape;229;p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230" name="Google Shape;230;p2"/>
          <p:cNvSpPr txBox="1"/>
          <p:nvPr>
            <p:ph idx="5" type="body"/>
          </p:nvPr>
        </p:nvSpPr>
        <p:spPr>
          <a:xfrm>
            <a:off x="1643379" y="3085813"/>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Learning outcomes</a:t>
            </a:r>
            <a:endParaRPr/>
          </a:p>
        </p:txBody>
      </p:sp>
      <p:sp>
        <p:nvSpPr>
          <p:cNvPr id="231" name="Google Shape;231;p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232" name="Google Shape;232;p2"/>
          <p:cNvSpPr txBox="1"/>
          <p:nvPr>
            <p:ph idx="7" type="body"/>
          </p:nvPr>
        </p:nvSpPr>
        <p:spPr>
          <a:xfrm>
            <a:off x="1643379" y="3790569"/>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Training outlines</a:t>
            </a:r>
            <a:endParaRPr/>
          </a:p>
        </p:txBody>
      </p:sp>
      <p:sp>
        <p:nvSpPr>
          <p:cNvPr id="233" name="Google Shape;233;p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o5.</a:t>
            </a:r>
            <a:endParaRPr/>
          </a:p>
        </p:txBody>
      </p:sp>
      <p:sp>
        <p:nvSpPr>
          <p:cNvPr id="234" name="Google Shape;234;p2"/>
          <p:cNvSpPr txBox="1"/>
          <p:nvPr>
            <p:ph idx="9" type="body"/>
          </p:nvPr>
        </p:nvSpPr>
        <p:spPr>
          <a:xfrm>
            <a:off x="1643416" y="4605672"/>
            <a:ext cx="5885100" cy="533400"/>
          </a:xfrm>
          <a:prstGeom prst="rect">
            <a:avLst/>
          </a:prstGeom>
          <a:noFill/>
          <a:ln>
            <a:noFill/>
          </a:ln>
        </p:spPr>
        <p:txBody>
          <a:bodyPr anchorCtr="0" anchor="b" bIns="0" lIns="0" spcFirstLastPara="1" rIns="0" wrap="square" tIns="45700">
            <a:normAutofit lnSpcReduction="20000"/>
          </a:bodyPr>
          <a:lstStyle/>
          <a:p>
            <a:pPr indent="0" lvl="0" marL="0" rtl="0" algn="l">
              <a:spcBef>
                <a:spcPts val="0"/>
              </a:spcBef>
              <a:spcAft>
                <a:spcPts val="0"/>
              </a:spcAft>
              <a:buClr>
                <a:schemeClr val="accent1"/>
              </a:buClr>
              <a:buSzPts val="2000"/>
              <a:buFont typeface="Calibri"/>
              <a:buNone/>
            </a:pPr>
            <a:r>
              <a:rPr lang="en-US">
                <a:solidFill>
                  <a:schemeClr val="folHlink"/>
                </a:solidFill>
              </a:rPr>
              <a:t>Practical information and requirements</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a:p>
        </p:txBody>
      </p:sp>
      <p:sp>
        <p:nvSpPr>
          <p:cNvPr id="235" name="Google Shape;235;p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236" name="Google Shape;236;p2"/>
          <p:cNvSpPr txBox="1"/>
          <p:nvPr>
            <p:ph idx="14" type="body"/>
          </p:nvPr>
        </p:nvSpPr>
        <p:spPr>
          <a:xfrm>
            <a:off x="1643379" y="2454235"/>
            <a:ext cx="5885100"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Training logistics: When-Where-How</a:t>
            </a:r>
            <a:endParaRPr/>
          </a:p>
        </p:txBody>
      </p:sp>
      <p:sp>
        <p:nvSpPr>
          <p:cNvPr id="237" name="Google Shape;237;p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38" name="Google Shape;238;p2"/>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239" name="Google Shape;239;p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
        <p:nvSpPr>
          <p:cNvPr id="240" name="Google Shape;240;p2"/>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t/>
            </a:r>
            <a:endParaRPr/>
          </a:p>
        </p:txBody>
      </p:sp>
      <p:sp>
        <p:nvSpPr>
          <p:cNvPr id="241" name="Google Shape;241;p2"/>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t/>
            </a:r>
            <a:endParaRPr/>
          </a:p>
        </p:txBody>
      </p:sp>
      <p:sp>
        <p:nvSpPr>
          <p:cNvPr id="242" name="Google Shape;242;p2"/>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t/>
            </a:r>
            <a:endParaRPr/>
          </a:p>
        </p:txBody>
      </p:sp>
      <p:pic>
        <p:nvPicPr>
          <p:cNvPr id="243" name="Google Shape;243;p2"/>
          <p:cNvPicPr preferRelativeResize="0"/>
          <p:nvPr/>
        </p:nvPicPr>
        <p:blipFill>
          <a:blip r:embed="rId5">
            <a:alphaModFix/>
          </a:blip>
          <a:stretch>
            <a:fillRect/>
          </a:stretch>
        </p:blipFill>
        <p:spPr>
          <a:xfrm>
            <a:off x="8892875" y="6248400"/>
            <a:ext cx="329565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49" name="Google Shape;249;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WHO</a:t>
            </a:r>
            <a:endParaRPr/>
          </a:p>
        </p:txBody>
      </p:sp>
      <p:sp>
        <p:nvSpPr>
          <p:cNvPr id="250" name="Google Shape;250;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anyone with </a:t>
            </a:r>
            <a:r>
              <a:rPr lang="en-US"/>
              <a:t>background in data analysis, statistics, programming, and cyber security</a:t>
            </a:r>
            <a:endParaRPr/>
          </a:p>
        </p:txBody>
      </p:sp>
      <p:sp>
        <p:nvSpPr>
          <p:cNvPr id="251" name="Google Shape;251;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WHAT</a:t>
            </a:r>
            <a:endParaRPr/>
          </a:p>
        </p:txBody>
      </p:sp>
      <p:sp>
        <p:nvSpPr>
          <p:cNvPr id="252" name="Google Shape;252;p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Knowledge of Python and programming skills</a:t>
            </a:r>
            <a:endParaRPr/>
          </a:p>
        </p:txBody>
      </p:sp>
      <p:sp>
        <p:nvSpPr>
          <p:cNvPr id="253" name="Google Shape;253;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WHY</a:t>
            </a:r>
            <a:endParaRPr/>
          </a:p>
        </p:txBody>
      </p:sp>
      <p:pic>
        <p:nvPicPr>
          <p:cNvPr descr="Circuit" id="254" name="Google Shape;254;p3"/>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255" name="Google Shape;255;p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learn how to monitor and protect the health sector’s network and systems from cyberattacks using  AI technologies</a:t>
            </a:r>
            <a:endParaRPr/>
          </a:p>
        </p:txBody>
      </p:sp>
      <p:sp>
        <p:nvSpPr>
          <p:cNvPr id="256" name="Google Shape;256;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3d Glasses" id="257" name="Google Shape;257;p3"/>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258" name="Google Shape;258;p3"/>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sp>
        <p:nvSpPr>
          <p:cNvPr id="259" name="Google Shape;259;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CSP Training Logistic: </a:t>
            </a:r>
            <a:r>
              <a:rPr lang="en-US"/>
              <a:t>When-Where-How</a:t>
            </a:r>
            <a:endParaRPr/>
          </a:p>
        </p:txBody>
      </p:sp>
      <p:sp>
        <p:nvSpPr>
          <p:cNvPr id="265" name="Google Shape;265;p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WHEN</a:t>
            </a:r>
            <a:endParaRPr/>
          </a:p>
        </p:txBody>
      </p:sp>
      <p:pic>
        <p:nvPicPr>
          <p:cNvPr descr="Abacus" id="266" name="Google Shape;266;p4"/>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267" name="Google Shape;267;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Time schedule: Spring 2024</a:t>
            </a:r>
            <a:endParaRPr/>
          </a:p>
        </p:txBody>
      </p:sp>
      <p:sp>
        <p:nvSpPr>
          <p:cNvPr id="268" name="Google Shape;268;p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WHERE</a:t>
            </a:r>
            <a:endParaRPr/>
          </a:p>
        </p:txBody>
      </p:sp>
      <p:pic>
        <p:nvPicPr>
          <p:cNvPr descr="3d Glasses" id="269" name="Google Shape;269;p4"/>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270" name="Google Shape;270;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Faculty of Sciences, University of Novi Sad, Serbia</a:t>
            </a:r>
            <a:endParaRPr/>
          </a:p>
        </p:txBody>
      </p:sp>
      <p:sp>
        <p:nvSpPr>
          <p:cNvPr id="271" name="Google Shape;271;p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HOW</a:t>
            </a:r>
            <a:endParaRPr/>
          </a:p>
        </p:txBody>
      </p:sp>
      <p:pic>
        <p:nvPicPr>
          <p:cNvPr descr="Circuit" id="272" name="Google Shape;272;p4"/>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273" name="Google Shape;273;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Live classroom training</a:t>
            </a:r>
            <a:endParaRPr/>
          </a:p>
        </p:txBody>
      </p:sp>
      <p:sp>
        <p:nvSpPr>
          <p:cNvPr id="274" name="Google Shape;274;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5" name="Google Shape;275;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Practical Insights in Anomaly Detection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Value Propositions</a:t>
            </a:r>
            <a:endParaRPr/>
          </a:p>
        </p:txBody>
      </p:sp>
      <p:sp>
        <p:nvSpPr>
          <p:cNvPr id="281" name="Google Shape;281;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Benefits to Participants</a:t>
            </a:r>
            <a:endParaRPr/>
          </a:p>
        </p:txBody>
      </p:sp>
      <p:sp>
        <p:nvSpPr>
          <p:cNvPr id="282" name="Google Shape;282;p5"/>
          <p:cNvSpPr txBox="1"/>
          <p:nvPr>
            <p:ph idx="3" type="body"/>
          </p:nvPr>
        </p:nvSpPr>
        <p:spPr>
          <a:xfrm>
            <a:off x="6498125" y="1977030"/>
            <a:ext cx="5541600" cy="40923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Level of Training Module: Basic</a:t>
            </a:r>
            <a:endParaRPr sz="1200"/>
          </a:p>
          <a:p>
            <a:pPr indent="-274320" lvl="0" marL="274320" rtl="0" algn="l">
              <a:lnSpc>
                <a:spcPct val="100000"/>
              </a:lnSpc>
              <a:spcBef>
                <a:spcPts val="0"/>
              </a:spcBef>
              <a:spcAft>
                <a:spcPts val="0"/>
              </a:spcAft>
              <a:buSzPts val="1200"/>
              <a:buChar char="o"/>
            </a:pPr>
            <a:r>
              <a:rPr lang="en-US" sz="1200"/>
              <a:t>Duration: 4h</a:t>
            </a:r>
            <a:endParaRPr sz="1200"/>
          </a:p>
          <a:p>
            <a:pPr indent="-274320" lvl="0" marL="274320" rtl="0" algn="l">
              <a:lnSpc>
                <a:spcPct val="100000"/>
              </a:lnSpc>
              <a:spcBef>
                <a:spcPts val="1200"/>
              </a:spcBef>
              <a:spcAft>
                <a:spcPts val="0"/>
              </a:spcAft>
              <a:buSzPts val="1200"/>
              <a:buChar char="o"/>
            </a:pPr>
            <a:r>
              <a:rPr lang="en-US" sz="1200"/>
              <a:t>Learn how to use artificial intelligence (AI) to automate and enhance the detection of cyber attacks, data breaches, or unauthorized access in various domains, including the health sector</a:t>
            </a:r>
            <a:endParaRPr/>
          </a:p>
          <a:p>
            <a:pPr indent="-261620" lvl="0" marL="274320" rtl="0" algn="l">
              <a:spcBef>
                <a:spcPts val="1200"/>
              </a:spcBef>
              <a:spcAft>
                <a:spcPts val="0"/>
              </a:spcAft>
              <a:buSzPts val="1200"/>
              <a:buChar char="o"/>
            </a:pPr>
            <a:r>
              <a:rPr lang="en-US" sz="1200"/>
              <a:t>Acquire practical skills and knowledge on how to use different AI models and techniques</a:t>
            </a:r>
            <a:endParaRPr sz="1200"/>
          </a:p>
          <a:p>
            <a:pPr indent="-261620" lvl="0" marL="274320" rtl="0" algn="l">
              <a:spcBef>
                <a:spcPts val="1200"/>
              </a:spcBef>
              <a:spcAft>
                <a:spcPts val="0"/>
              </a:spcAft>
              <a:buSzPts val="1200"/>
              <a:buChar char="o"/>
            </a:pPr>
            <a:r>
              <a:rPr lang="en-US" sz="1200"/>
              <a:t>Improve efficiency and accuracy in the analysis of large volumes of security data</a:t>
            </a:r>
            <a:endParaRPr sz="1200"/>
          </a:p>
          <a:p>
            <a:pPr indent="-261620" lvl="0" marL="274320" rtl="0" algn="l">
              <a:spcBef>
                <a:spcPts val="1200"/>
              </a:spcBef>
              <a:spcAft>
                <a:spcPts val="0"/>
              </a:spcAft>
              <a:buSzPts val="1200"/>
              <a:buChar char="o"/>
            </a:pPr>
            <a:r>
              <a:rPr lang="en-US" sz="1200"/>
              <a:t>Enhance career prospects and opportunities in the fields of data science and cyber security,</a:t>
            </a:r>
            <a:endParaRPr sz="1200"/>
          </a:p>
          <a:p>
            <a:pPr indent="0" lvl="0" marL="0" rtl="0" algn="l">
              <a:lnSpc>
                <a:spcPct val="100000"/>
              </a:lnSpc>
              <a:spcBef>
                <a:spcPts val="1200"/>
              </a:spcBef>
              <a:spcAft>
                <a:spcPts val="0"/>
              </a:spcAft>
              <a:buSzPts val="1200"/>
              <a:buNone/>
            </a:pPr>
            <a:r>
              <a:t/>
            </a:r>
            <a:endParaRPr sz="1200"/>
          </a:p>
        </p:txBody>
      </p:sp>
      <p:cxnSp>
        <p:nvCxnSpPr>
          <p:cNvPr id="283" name="Google Shape;283;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4" name="Google Shape;284;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285" name="Google Shape;285;p5"/>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sp>
        <p:nvSpPr>
          <p:cNvPr id="286" name="Google Shape;286;p5"/>
          <p:cNvSpPr txBox="1"/>
          <p:nvPr>
            <p:ph idx="4294967295"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solidFill>
                  <a:schemeClr val="lt1"/>
                </a:solidFill>
              </a:rPr>
              <a:t>Practical Insights in Anomaly Detection</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WHO</a:t>
            </a:r>
            <a:endParaRPr/>
          </a:p>
        </p:txBody>
      </p:sp>
      <p:sp>
        <p:nvSpPr>
          <p:cNvPr id="292" name="Google Shape;292;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Profile of Training Participants</a:t>
            </a:r>
            <a:endParaRPr/>
          </a:p>
          <a:p>
            <a:pPr indent="0" lvl="0" marL="0" rtl="0" algn="l">
              <a:lnSpc>
                <a:spcPct val="100000"/>
              </a:lnSpc>
              <a:spcBef>
                <a:spcPts val="0"/>
              </a:spcBef>
              <a:spcAft>
                <a:spcPts val="0"/>
              </a:spcAft>
              <a:buSzPts val="2400"/>
              <a:buNone/>
            </a:pPr>
            <a:r>
              <a:t/>
            </a:r>
            <a:endParaRPr/>
          </a:p>
        </p:txBody>
      </p:sp>
      <p:sp>
        <p:nvSpPr>
          <p:cNvPr id="293" name="Google Shape;293;p6"/>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50000"/>
              </a:lnSpc>
              <a:spcBef>
                <a:spcPts val="0"/>
              </a:spcBef>
              <a:spcAft>
                <a:spcPts val="0"/>
              </a:spcAft>
              <a:buSzPts val="1400"/>
              <a:buFont typeface="Courier New"/>
              <a:buChar char="o"/>
            </a:pPr>
            <a:r>
              <a:rPr lang="en-US"/>
              <a:t>Cybersecurity analysts</a:t>
            </a:r>
            <a:endParaRPr/>
          </a:p>
          <a:p>
            <a:pPr indent="-274320" lvl="0" marL="274320" rtl="0" algn="l">
              <a:lnSpc>
                <a:spcPct val="150000"/>
              </a:lnSpc>
              <a:spcBef>
                <a:spcPts val="0"/>
              </a:spcBef>
              <a:spcAft>
                <a:spcPts val="0"/>
              </a:spcAft>
              <a:buSzPts val="1400"/>
              <a:buChar char="o"/>
            </a:pPr>
            <a:r>
              <a:rPr lang="en-US"/>
              <a:t>Security engineers</a:t>
            </a:r>
            <a:endParaRPr/>
          </a:p>
          <a:p>
            <a:pPr indent="-274320" lvl="0" marL="274320" rtl="0" algn="l">
              <a:lnSpc>
                <a:spcPct val="150000"/>
              </a:lnSpc>
              <a:spcBef>
                <a:spcPts val="0"/>
              </a:spcBef>
              <a:spcAft>
                <a:spcPts val="0"/>
              </a:spcAft>
              <a:buSzPts val="1400"/>
              <a:buChar char="o"/>
            </a:pPr>
            <a:r>
              <a:rPr lang="en-US"/>
              <a:t>Data analysts</a:t>
            </a:r>
            <a:endParaRPr/>
          </a:p>
          <a:p>
            <a:pPr indent="-274320" lvl="0" marL="274320" rtl="0" algn="l">
              <a:lnSpc>
                <a:spcPct val="150000"/>
              </a:lnSpc>
              <a:spcBef>
                <a:spcPts val="0"/>
              </a:spcBef>
              <a:spcAft>
                <a:spcPts val="0"/>
              </a:spcAft>
              <a:buSzPts val="1400"/>
              <a:buChar char="o"/>
            </a:pPr>
            <a:r>
              <a:rPr lang="en-US"/>
              <a:t>Students</a:t>
            </a:r>
            <a:endParaRPr/>
          </a:p>
        </p:txBody>
      </p:sp>
      <p:cxnSp>
        <p:nvCxnSpPr>
          <p:cNvPr id="294" name="Google Shape;294;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5" name="Google Shape;295;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296" name="Google Shape;296;p6"/>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sp>
        <p:nvSpPr>
          <p:cNvPr id="297" name="Google Shape;297;p6"/>
          <p:cNvSpPr txBox="1"/>
          <p:nvPr>
            <p:ph idx="4294967295"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solidFill>
                  <a:schemeClr val="lt1"/>
                </a:solidFill>
              </a:rPr>
              <a:t>Practical Insights in Anomaly Detection</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7"/>
          <p:cNvSpPr txBox="1"/>
          <p:nvPr>
            <p:ph type="title"/>
          </p:nvPr>
        </p:nvSpPr>
        <p:spPr>
          <a:xfrm>
            <a:off x="988125" y="286600"/>
            <a:ext cx="10794900" cy="66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WHO</a:t>
            </a:r>
            <a:endParaRPr/>
          </a:p>
        </p:txBody>
      </p:sp>
      <p:sp>
        <p:nvSpPr>
          <p:cNvPr id="303" name="Google Shape;303;p7"/>
          <p:cNvSpPr txBox="1"/>
          <p:nvPr>
            <p:ph idx="1" type="body"/>
          </p:nvPr>
        </p:nvSpPr>
        <p:spPr>
          <a:xfrm>
            <a:off x="3312150" y="1923175"/>
            <a:ext cx="5788800" cy="1914300"/>
          </a:xfrm>
          <a:prstGeom prst="rect">
            <a:avLst/>
          </a:prstGeom>
          <a:noFill/>
          <a:ln>
            <a:noFill/>
          </a:ln>
        </p:spPr>
        <p:txBody>
          <a:bodyPr anchorCtr="0" anchor="t" bIns="45700" lIns="91425" spcFirstLastPara="1" rIns="0" wrap="square" tIns="0">
            <a:normAutofit fontScale="62500" lnSpcReduction="20000"/>
          </a:bodyPr>
          <a:lstStyle/>
          <a:p>
            <a:pPr indent="-240982" lvl="0" marL="274320" rtl="0" algn="l">
              <a:lnSpc>
                <a:spcPct val="115000"/>
              </a:lnSpc>
              <a:spcBef>
                <a:spcPts val="0"/>
              </a:spcBef>
              <a:spcAft>
                <a:spcPts val="0"/>
              </a:spcAft>
              <a:buClr>
                <a:schemeClr val="lt1"/>
              </a:buClr>
              <a:buSzPct val="58333"/>
              <a:buFont typeface="Courier New"/>
              <a:buChar char="o"/>
            </a:pPr>
            <a:r>
              <a:rPr lang="en-US">
                <a:solidFill>
                  <a:schemeClr val="lt1"/>
                </a:solidFill>
              </a:rPr>
              <a:t>Dr Danijela Boberić Krstićev is an accomplished academic and researcher in the field of Computer Science. She is associate </a:t>
            </a:r>
            <a:r>
              <a:rPr lang="en-US">
                <a:solidFill>
                  <a:schemeClr val="lt1"/>
                </a:solidFill>
              </a:rPr>
              <a:t>professor</a:t>
            </a:r>
            <a:r>
              <a:rPr lang="en-US">
                <a:solidFill>
                  <a:schemeClr val="lt1"/>
                </a:solidFill>
              </a:rPr>
              <a:t> at the Faculty of Sciences, University of Novi Sad. Her primary research interest lies in big data analysis, where she explores techniques for extracting valuable insights from large datasets. Additionally, she brings practical experience to her work, having previously worked in software development industry. </a:t>
            </a:r>
            <a:endParaRPr>
              <a:solidFill>
                <a:schemeClr val="lt1"/>
              </a:solidFill>
            </a:endParaRPr>
          </a:p>
        </p:txBody>
      </p:sp>
      <p:sp>
        <p:nvSpPr>
          <p:cNvPr id="304" name="Google Shape;304;p7"/>
          <p:cNvSpPr/>
          <p:nvPr/>
        </p:nvSpPr>
        <p:spPr>
          <a:xfrm rot="10800000">
            <a:off x="9100689" y="249947"/>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05" name="Google Shape;305;p7"/>
          <p:cNvPicPr preferRelativeResize="0"/>
          <p:nvPr/>
        </p:nvPicPr>
        <p:blipFill>
          <a:blip r:embed="rId3">
            <a:alphaModFix/>
          </a:blip>
          <a:stretch>
            <a:fillRect/>
          </a:stretch>
        </p:blipFill>
        <p:spPr>
          <a:xfrm>
            <a:off x="988126" y="1923175"/>
            <a:ext cx="2055150" cy="2055150"/>
          </a:xfrm>
          <a:prstGeom prst="rect">
            <a:avLst/>
          </a:prstGeom>
          <a:noFill/>
          <a:ln>
            <a:noFill/>
          </a:ln>
        </p:spPr>
      </p:pic>
      <p:pic>
        <p:nvPicPr>
          <p:cNvPr id="306" name="Google Shape;306;p7"/>
          <p:cNvPicPr preferRelativeResize="0"/>
          <p:nvPr/>
        </p:nvPicPr>
        <p:blipFill>
          <a:blip r:embed="rId4">
            <a:alphaModFix/>
          </a:blip>
          <a:stretch>
            <a:fillRect/>
          </a:stretch>
        </p:blipFill>
        <p:spPr>
          <a:xfrm>
            <a:off x="947651" y="4316576"/>
            <a:ext cx="2136100" cy="2136100"/>
          </a:xfrm>
          <a:prstGeom prst="rect">
            <a:avLst/>
          </a:prstGeom>
          <a:noFill/>
          <a:ln>
            <a:noFill/>
          </a:ln>
        </p:spPr>
      </p:pic>
      <p:sp>
        <p:nvSpPr>
          <p:cNvPr id="307" name="Google Shape;307;p7"/>
          <p:cNvSpPr txBox="1"/>
          <p:nvPr>
            <p:ph idx="1" type="body"/>
          </p:nvPr>
        </p:nvSpPr>
        <p:spPr>
          <a:xfrm>
            <a:off x="3500825" y="4316572"/>
            <a:ext cx="5182800" cy="1696500"/>
          </a:xfrm>
          <a:prstGeom prst="rect">
            <a:avLst/>
          </a:prstGeom>
          <a:noFill/>
          <a:ln>
            <a:noFill/>
          </a:ln>
        </p:spPr>
        <p:txBody>
          <a:bodyPr anchorCtr="0" anchor="t" bIns="45700" lIns="91425" spcFirstLastPara="1" rIns="0" wrap="square" tIns="0">
            <a:normAutofit/>
          </a:bodyPr>
          <a:lstStyle/>
          <a:p>
            <a:pPr indent="-217170" lvl="0" marL="274320" rtl="0" algn="l">
              <a:lnSpc>
                <a:spcPct val="100000"/>
              </a:lnSpc>
              <a:spcBef>
                <a:spcPts val="0"/>
              </a:spcBef>
              <a:spcAft>
                <a:spcPts val="0"/>
              </a:spcAft>
              <a:buClr>
                <a:schemeClr val="lt1"/>
              </a:buClr>
              <a:buSzPts val="500"/>
              <a:buFont typeface="Courier New"/>
              <a:buChar char="o"/>
            </a:pPr>
            <a:r>
              <a:rPr lang="en-US" sz="1500">
                <a:solidFill>
                  <a:schemeClr val="lt1"/>
                </a:solidFill>
              </a:rPr>
              <a:t>Dr Nemanja Milošević is assistant professor at </a:t>
            </a:r>
            <a:r>
              <a:rPr lang="en-US" sz="1500">
                <a:solidFill>
                  <a:schemeClr val="lt1"/>
                </a:solidFill>
              </a:rPr>
              <a:t>the Faculty of Sciences, University of Novi Sad. His main research is oriented towards deep learning and its application in various domain.</a:t>
            </a:r>
            <a:endParaRPr sz="1500">
              <a:solidFill>
                <a:schemeClr val="lt1"/>
              </a:solidFill>
            </a:endParaRPr>
          </a:p>
        </p:txBody>
      </p:sp>
      <p:sp>
        <p:nvSpPr>
          <p:cNvPr id="308" name="Google Shape;308;p7"/>
          <p:cNvSpPr txBox="1"/>
          <p:nvPr>
            <p:ph idx="12" type="sldNum"/>
          </p:nvPr>
        </p:nvSpPr>
        <p:spPr>
          <a:xfrm>
            <a:off x="10768546" y="6290774"/>
            <a:ext cx="618000" cy="3651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09" name="Google Shape;309;p7"/>
          <p:cNvSpPr txBox="1"/>
          <p:nvPr/>
        </p:nvSpPr>
        <p:spPr>
          <a:xfrm>
            <a:off x="857506" y="1054327"/>
            <a:ext cx="4786800" cy="763800"/>
          </a:xfrm>
          <a:prstGeom prst="rect">
            <a:avLst/>
          </a:prstGeom>
          <a:noFill/>
          <a:ln>
            <a:noFill/>
          </a:ln>
        </p:spPr>
        <p:txBody>
          <a:bodyPr anchorCtr="0" anchor="t" bIns="0" lIns="91425" spcFirstLastPara="1" rIns="91425" wrap="square" tIns="91425">
            <a:normAutofit lnSpcReduction="10000"/>
          </a:bodyPr>
          <a:lstStyle/>
          <a:p>
            <a:pPr indent="0" lvl="0" marL="0" rtl="0" algn="l">
              <a:spcBef>
                <a:spcPts val="0"/>
              </a:spcBef>
              <a:spcAft>
                <a:spcPts val="0"/>
              </a:spcAft>
              <a:buNone/>
            </a:pPr>
            <a:r>
              <a:rPr lang="en-US" sz="2400">
                <a:solidFill>
                  <a:srgbClr val="FFBA00"/>
                </a:solidFill>
                <a:latin typeface="Century Gothic"/>
                <a:ea typeface="Century Gothic"/>
                <a:cs typeface="Century Gothic"/>
                <a:sym typeface="Century Gothic"/>
              </a:rPr>
              <a:t>Profile of Trainers</a:t>
            </a:r>
            <a:endParaRPr sz="2400">
              <a:solidFill>
                <a:srgbClr val="FFBA00"/>
              </a:solidFill>
              <a:latin typeface="Century Gothic"/>
              <a:ea typeface="Century Gothic"/>
              <a:cs typeface="Century Gothic"/>
              <a:sym typeface="Century Gothic"/>
            </a:endParaRPr>
          </a:p>
          <a:p>
            <a:pPr indent="0" lvl="0" marL="0" rtl="0" algn="l">
              <a:spcBef>
                <a:spcPts val="0"/>
              </a:spcBef>
              <a:spcAft>
                <a:spcPts val="0"/>
              </a:spcAft>
              <a:buNone/>
            </a:pPr>
            <a:r>
              <a:t/>
            </a:r>
            <a:endParaRPr sz="2400">
              <a:solidFill>
                <a:srgbClr val="FFBA00"/>
              </a:solidFill>
              <a:latin typeface="Century Gothic"/>
              <a:ea typeface="Century Gothic"/>
              <a:cs typeface="Century Gothic"/>
              <a:sym typeface="Century Gothic"/>
            </a:endParaRPr>
          </a:p>
        </p:txBody>
      </p:sp>
      <p:sp>
        <p:nvSpPr>
          <p:cNvPr id="310" name="Google Shape;310;p7"/>
          <p:cNvSpPr txBox="1"/>
          <p:nvPr>
            <p:ph idx="11" type="ftr"/>
          </p:nvPr>
        </p:nvSpPr>
        <p:spPr>
          <a:xfrm>
            <a:off x="199591" y="65193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solidFill>
                  <a:schemeClr val="lt1"/>
                </a:solidFill>
              </a:rPr>
              <a:t>Practical Insights in Anomaly Detection</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WHAT</a:t>
            </a:r>
            <a:endParaRPr/>
          </a:p>
        </p:txBody>
      </p:sp>
      <p:sp>
        <p:nvSpPr>
          <p:cNvPr id="316" name="Google Shape;316;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Training Topics</a:t>
            </a:r>
            <a:endParaRPr/>
          </a:p>
        </p:txBody>
      </p:sp>
      <p:sp>
        <p:nvSpPr>
          <p:cNvPr id="317" name="Google Shape;317;p8"/>
          <p:cNvSpPr txBox="1"/>
          <p:nvPr>
            <p:ph idx="3" type="body"/>
          </p:nvPr>
        </p:nvSpPr>
        <p:spPr>
          <a:xfrm>
            <a:off x="6498130" y="1977017"/>
            <a:ext cx="4546387"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What is anomaly detection and why is it important for cyber security</a:t>
            </a:r>
            <a:endParaRPr/>
          </a:p>
          <a:p>
            <a:pPr indent="-274320" lvl="0" marL="274320" rtl="0" algn="l">
              <a:lnSpc>
                <a:spcPct val="100000"/>
              </a:lnSpc>
              <a:spcBef>
                <a:spcPts val="1200"/>
              </a:spcBef>
              <a:spcAft>
                <a:spcPts val="0"/>
              </a:spcAft>
              <a:buSzPts val="1200"/>
              <a:buChar char="o"/>
            </a:pPr>
            <a:r>
              <a:rPr lang="en-US" sz="1200"/>
              <a:t>Types and methods of anomaly detection</a:t>
            </a:r>
            <a:endParaRPr sz="1200"/>
          </a:p>
          <a:p>
            <a:pPr indent="-274320" lvl="0" marL="274320" rtl="0" algn="l">
              <a:lnSpc>
                <a:spcPct val="100000"/>
              </a:lnSpc>
              <a:spcBef>
                <a:spcPts val="1200"/>
              </a:spcBef>
              <a:spcAft>
                <a:spcPts val="0"/>
              </a:spcAft>
              <a:buSzPts val="1200"/>
              <a:buChar char="o"/>
            </a:pPr>
            <a:r>
              <a:rPr lang="en-US" sz="1200"/>
              <a:t>Machine Learning-Based Method</a:t>
            </a:r>
            <a:endParaRPr sz="1200"/>
          </a:p>
          <a:p>
            <a:pPr indent="-261620" lvl="0" marL="274320" rtl="0" algn="l">
              <a:spcBef>
                <a:spcPts val="1200"/>
              </a:spcBef>
              <a:spcAft>
                <a:spcPts val="0"/>
              </a:spcAft>
              <a:buSzPts val="1200"/>
              <a:buChar char="o"/>
            </a:pPr>
            <a:r>
              <a:rPr lang="en-US" sz="1200"/>
              <a:t>Open Source Frameworks and Tools</a:t>
            </a:r>
            <a:endParaRPr sz="1200"/>
          </a:p>
          <a:p>
            <a:pPr indent="-274320" lvl="0" marL="274320" rtl="0" algn="l">
              <a:lnSpc>
                <a:spcPct val="100000"/>
              </a:lnSpc>
              <a:spcBef>
                <a:spcPts val="1200"/>
              </a:spcBef>
              <a:spcAft>
                <a:spcPts val="0"/>
              </a:spcAft>
              <a:buSzPts val="1200"/>
              <a:buChar char="o"/>
            </a:pPr>
            <a:r>
              <a:rPr lang="en-US" sz="1200"/>
              <a:t>Challenges and limitations of anomaly detection</a:t>
            </a:r>
            <a:endParaRPr sz="1200"/>
          </a:p>
          <a:p>
            <a:pPr indent="0" lvl="0" marL="274320" rtl="0" algn="l">
              <a:lnSpc>
                <a:spcPct val="100000"/>
              </a:lnSpc>
              <a:spcBef>
                <a:spcPts val="1200"/>
              </a:spcBef>
              <a:spcAft>
                <a:spcPts val="0"/>
              </a:spcAft>
              <a:buNone/>
            </a:pPr>
            <a:r>
              <a:t/>
            </a:r>
            <a:endParaRPr sz="1200"/>
          </a:p>
        </p:txBody>
      </p:sp>
      <p:cxnSp>
        <p:nvCxnSpPr>
          <p:cNvPr id="318" name="Google Shape;318;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19" name="Google Shape;319;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20" name="Google Shape;320;p8"/>
          <p:cNvPicPr preferRelativeResize="0"/>
          <p:nvPr/>
        </p:nvPicPr>
        <p:blipFill>
          <a:blip r:embed="rId3">
            <a:alphaModFix/>
          </a:blip>
          <a:stretch>
            <a:fillRect/>
          </a:stretch>
        </p:blipFill>
        <p:spPr>
          <a:xfrm>
            <a:off x="152400" y="152400"/>
            <a:ext cx="5943601" cy="5943601"/>
          </a:xfrm>
          <a:prstGeom prst="rect">
            <a:avLst/>
          </a:prstGeom>
          <a:noFill/>
          <a:ln>
            <a:noFill/>
          </a:ln>
        </p:spPr>
      </p:pic>
      <p:sp>
        <p:nvSpPr>
          <p:cNvPr id="321" name="Google Shape;321;p8"/>
          <p:cNvSpPr txBox="1"/>
          <p:nvPr>
            <p:ph idx="4294967295" type="ftr"/>
          </p:nvPr>
        </p:nvSpPr>
        <p:spPr>
          <a:xfrm>
            <a:off x="199591" y="6290774"/>
            <a:ext cx="66372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solidFill>
                  <a:schemeClr val="lt1"/>
                </a:solidFill>
              </a:rPr>
              <a:t>Practical Insights in Anomaly Detection</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