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2"/>
  </p:notesMasterIdLst>
  <p:handoutMasterIdLst>
    <p:handoutMasterId r:id="rId53"/>
  </p:handoutMasterIdLst>
  <p:sldIdLst>
    <p:sldId id="376" r:id="rId5"/>
    <p:sldId id="407" r:id="rId6"/>
    <p:sldId id="388" r:id="rId7"/>
    <p:sldId id="408" r:id="rId8"/>
    <p:sldId id="438" r:id="rId9"/>
    <p:sldId id="409" r:id="rId10"/>
    <p:sldId id="452" r:id="rId11"/>
    <p:sldId id="451" r:id="rId12"/>
    <p:sldId id="440" r:id="rId13"/>
    <p:sldId id="439" r:id="rId14"/>
    <p:sldId id="410" r:id="rId15"/>
    <p:sldId id="441" r:id="rId16"/>
    <p:sldId id="442" r:id="rId17"/>
    <p:sldId id="443" r:id="rId18"/>
    <p:sldId id="411" r:id="rId19"/>
    <p:sldId id="445" r:id="rId20"/>
    <p:sldId id="446" r:id="rId21"/>
    <p:sldId id="447" r:id="rId22"/>
    <p:sldId id="444" r:id="rId23"/>
    <p:sldId id="412" r:id="rId24"/>
    <p:sldId id="448" r:id="rId25"/>
    <p:sldId id="449" r:id="rId26"/>
    <p:sldId id="450" r:id="rId27"/>
    <p:sldId id="435" r:id="rId28"/>
    <p:sldId id="453" r:id="rId29"/>
    <p:sldId id="413" r:id="rId30"/>
    <p:sldId id="455" r:id="rId31"/>
    <p:sldId id="456" r:id="rId32"/>
    <p:sldId id="454" r:id="rId33"/>
    <p:sldId id="414" r:id="rId34"/>
    <p:sldId id="457" r:id="rId35"/>
    <p:sldId id="458" r:id="rId36"/>
    <p:sldId id="436" r:id="rId37"/>
    <p:sldId id="459" r:id="rId38"/>
    <p:sldId id="417" r:id="rId39"/>
    <p:sldId id="461" r:id="rId40"/>
    <p:sldId id="460" r:id="rId41"/>
    <p:sldId id="420" r:id="rId42"/>
    <p:sldId id="462" r:id="rId43"/>
    <p:sldId id="463" r:id="rId44"/>
    <p:sldId id="464" r:id="rId45"/>
    <p:sldId id="437" r:id="rId46"/>
    <p:sldId id="465" r:id="rId47"/>
    <p:sldId id="467" r:id="rId48"/>
    <p:sldId id="466" r:id="rId49"/>
    <p:sldId id="429" r:id="rId50"/>
    <p:sldId id="38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526" autoAdjust="0"/>
  </p:normalViewPr>
  <p:slideViewPr>
    <p:cSldViewPr snapToGrid="0">
      <p:cViewPr varScale="1">
        <p:scale>
          <a:sx n="88" d="100"/>
          <a:sy n="88" d="100"/>
        </p:scale>
        <p:origin x="1470" y="30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30/04/2025</a:t>
            </a:fld>
            <a:endParaRPr lang="en-US"/>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30/04/2025</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 noProof="0"/>
              <a:t>Κάντε κλικ για να επεξεργαστείτε στυλ κειμένου υποδείγματος</a:t>
            </a:r>
          </a:p>
          <a:p>
            <a:pPr lvl="1"/>
            <a:r>
              <a:rPr lang="el" noProof="0"/>
              <a:t>Δεύτερο επίπεδο</a:t>
            </a:r>
          </a:p>
          <a:p>
            <a:pPr lvl="2"/>
            <a:r>
              <a:rPr lang="el" noProof="0"/>
              <a:t>Τρίτο επίπεδο</a:t>
            </a:r>
          </a:p>
          <a:p>
            <a:pPr lvl="3"/>
            <a:r>
              <a:rPr lang="el" noProof="0"/>
              <a:t>Τέταρτο επίπεδο</a:t>
            </a:r>
          </a:p>
          <a:p>
            <a:pPr lvl="4"/>
            <a:r>
              <a:rPr lang="el" noProof="0"/>
              <a:t>Πέμπτο επίπεδο</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22</a:t>
            </a:fld>
            <a:endParaRPr lang="en-US" noProof="0"/>
          </a:p>
        </p:txBody>
      </p:sp>
    </p:spTree>
    <p:extLst>
      <p:ext uri="{BB962C8B-B14F-4D97-AF65-F5344CB8AC3E}">
        <p14:creationId xmlns:p14="http://schemas.microsoft.com/office/powerpoint/2010/main" val="317432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23</a:t>
            </a:fld>
            <a:endParaRPr lang="en-US" noProof="0"/>
          </a:p>
        </p:txBody>
      </p:sp>
    </p:spTree>
    <p:extLst>
      <p:ext uri="{BB962C8B-B14F-4D97-AF65-F5344CB8AC3E}">
        <p14:creationId xmlns:p14="http://schemas.microsoft.com/office/powerpoint/2010/main" val="210045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26</a:t>
            </a:fld>
            <a:endParaRPr lang="en-US" noProof="0"/>
          </a:p>
        </p:txBody>
      </p:sp>
    </p:spTree>
    <p:extLst>
      <p:ext uri="{BB962C8B-B14F-4D97-AF65-F5344CB8AC3E}">
        <p14:creationId xmlns:p14="http://schemas.microsoft.com/office/powerpoint/2010/main" val="310649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27</a:t>
            </a:fld>
            <a:endParaRPr lang="en-US" noProof="0"/>
          </a:p>
        </p:txBody>
      </p:sp>
    </p:spTree>
    <p:extLst>
      <p:ext uri="{BB962C8B-B14F-4D97-AF65-F5344CB8AC3E}">
        <p14:creationId xmlns:p14="http://schemas.microsoft.com/office/powerpoint/2010/main" val="2832671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28</a:t>
            </a:fld>
            <a:endParaRPr lang="en-US" noProof="0"/>
          </a:p>
        </p:txBody>
      </p:sp>
    </p:spTree>
    <p:extLst>
      <p:ext uri="{BB962C8B-B14F-4D97-AF65-F5344CB8AC3E}">
        <p14:creationId xmlns:p14="http://schemas.microsoft.com/office/powerpoint/2010/main" val="3636098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30</a:t>
            </a:fld>
            <a:endParaRPr lang="en-US" noProof="0"/>
          </a:p>
        </p:txBody>
      </p:sp>
    </p:spTree>
    <p:extLst>
      <p:ext uri="{BB962C8B-B14F-4D97-AF65-F5344CB8AC3E}">
        <p14:creationId xmlns:p14="http://schemas.microsoft.com/office/powerpoint/2010/main" val="862680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31</a:t>
            </a:fld>
            <a:endParaRPr lang="en-US" noProof="0"/>
          </a:p>
        </p:txBody>
      </p:sp>
    </p:spTree>
    <p:extLst>
      <p:ext uri="{BB962C8B-B14F-4D97-AF65-F5344CB8AC3E}">
        <p14:creationId xmlns:p14="http://schemas.microsoft.com/office/powerpoint/2010/main" val="312323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32</a:t>
            </a:fld>
            <a:endParaRPr lang="en-US" noProof="0"/>
          </a:p>
        </p:txBody>
      </p:sp>
    </p:spTree>
    <p:extLst>
      <p:ext uri="{BB962C8B-B14F-4D97-AF65-F5344CB8AC3E}">
        <p14:creationId xmlns:p14="http://schemas.microsoft.com/office/powerpoint/2010/main" val="338298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AED498D-6977-40EC-8E5E-7EB644D5E759}" type="slidenum">
              <a:rPr lang="en-US" noProof="0" smtClean="0"/>
              <a:t>37</a:t>
            </a:fld>
            <a:endParaRPr lang="en-US" noProof="0"/>
          </a:p>
        </p:txBody>
      </p:sp>
    </p:spTree>
    <p:extLst>
      <p:ext uri="{BB962C8B-B14F-4D97-AF65-F5344CB8AC3E}">
        <p14:creationId xmlns:p14="http://schemas.microsoft.com/office/powerpoint/2010/main" val="419464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AED498D-6977-40EC-8E5E-7EB644D5E759}" type="slidenum">
              <a:rPr lang="en-US" noProof="0" smtClean="0"/>
              <a:t>2</a:t>
            </a:fld>
            <a:endParaRPr lang="en-US" noProof="0"/>
          </a:p>
        </p:txBody>
      </p:sp>
    </p:spTree>
    <p:extLst>
      <p:ext uri="{BB962C8B-B14F-4D97-AF65-F5344CB8AC3E}">
        <p14:creationId xmlns:p14="http://schemas.microsoft.com/office/powerpoint/2010/main" val="2060055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4AED498D-6977-40EC-8E5E-7EB644D5E759}" type="slidenum">
              <a:rPr lang="en-US" noProof="0" smtClean="0"/>
              <a:t>13</a:t>
            </a:fld>
            <a:endParaRPr lang="en-US" noProof="0"/>
          </a:p>
        </p:txBody>
      </p:sp>
    </p:spTree>
    <p:extLst>
      <p:ext uri="{BB962C8B-B14F-4D97-AF65-F5344CB8AC3E}">
        <p14:creationId xmlns:p14="http://schemas.microsoft.com/office/powerpoint/2010/main" val="2522397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15</a:t>
            </a:fld>
            <a:endParaRPr lang="en-US" noProof="0"/>
          </a:p>
        </p:txBody>
      </p:sp>
    </p:spTree>
    <p:extLst>
      <p:ext uri="{BB962C8B-B14F-4D97-AF65-F5344CB8AC3E}">
        <p14:creationId xmlns:p14="http://schemas.microsoft.com/office/powerpoint/2010/main" val="376770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16</a:t>
            </a:fld>
            <a:endParaRPr lang="en-US" noProof="0"/>
          </a:p>
        </p:txBody>
      </p:sp>
    </p:spTree>
    <p:extLst>
      <p:ext uri="{BB962C8B-B14F-4D97-AF65-F5344CB8AC3E}">
        <p14:creationId xmlns:p14="http://schemas.microsoft.com/office/powerpoint/2010/main" val="2089443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17</a:t>
            </a:fld>
            <a:endParaRPr lang="en-US" noProof="0"/>
          </a:p>
        </p:txBody>
      </p:sp>
    </p:spTree>
    <p:extLst>
      <p:ext uri="{BB962C8B-B14F-4D97-AF65-F5344CB8AC3E}">
        <p14:creationId xmlns:p14="http://schemas.microsoft.com/office/powerpoint/2010/main" val="408328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18</a:t>
            </a:fld>
            <a:endParaRPr lang="en-US" noProof="0"/>
          </a:p>
        </p:txBody>
      </p:sp>
    </p:spTree>
    <p:extLst>
      <p:ext uri="{BB962C8B-B14F-4D97-AF65-F5344CB8AC3E}">
        <p14:creationId xmlns:p14="http://schemas.microsoft.com/office/powerpoint/2010/main" val="30411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20</a:t>
            </a:fld>
            <a:endParaRPr lang="en-US" noProof="0"/>
          </a:p>
        </p:txBody>
      </p:sp>
    </p:spTree>
    <p:extLst>
      <p:ext uri="{BB962C8B-B14F-4D97-AF65-F5344CB8AC3E}">
        <p14:creationId xmlns:p14="http://schemas.microsoft.com/office/powerpoint/2010/main" val="28348761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l"/>
              <a:t>https://energy.ec.europa.eu/news/new-network-code-cybersecurity-eu-electricity-sector-2024-03-11_en</a:t>
            </a:r>
          </a:p>
        </p:txBody>
      </p:sp>
      <p:sp>
        <p:nvSpPr>
          <p:cNvPr id="4" name="Marcador de Posição do Número do Diapositivo 3"/>
          <p:cNvSpPr>
            <a:spLocks noGrp="1"/>
          </p:cNvSpPr>
          <p:nvPr>
            <p:ph type="sldNum" sz="quarter" idx="5"/>
          </p:nvPr>
        </p:nvSpPr>
        <p:spPr/>
        <p:txBody>
          <a:bodyPr/>
          <a:lstStyle/>
          <a:p>
            <a:fld id="{4AED498D-6977-40EC-8E5E-7EB644D5E759}" type="slidenum">
              <a:rPr lang="en-US" noProof="0" smtClean="0"/>
              <a:t>21</a:t>
            </a:fld>
            <a:endParaRPr lang="en-US" noProof="0"/>
          </a:p>
        </p:txBody>
      </p:sp>
    </p:spTree>
    <p:extLst>
      <p:ext uri="{BB962C8B-B14F-4D97-AF65-F5344CB8AC3E}">
        <p14:creationId xmlns:p14="http://schemas.microsoft.com/office/powerpoint/2010/main" val="177495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l"/>
              <a:t>Προσθέστε τίτλο εδώ</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l"/>
              <a:t>Προσθήκη τίτλου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46274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l"/>
              <a:t>Προσθέστε τίτλο εδώ</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Ο2.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spTree>
    <p:extLst>
      <p:ext uri="{BB962C8B-B14F-4D97-AF65-F5344CB8AC3E}">
        <p14:creationId xmlns:p14="http://schemas.microsoft.com/office/powerpoint/2010/main" val="2473709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l"/>
              <a:t>Κάντε κλικ για να προσθέσετε κείμενο</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l"/>
              <a:t>Προσθέστε τίτλο εδώ</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l"/>
              <a:t>Προσθέστε υπότιτλους εδώ</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l"/>
              <a:t>Κάντε κλικ για να προσθέσετε κείμενο</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l"/>
              <a:t>Όνομα εκπαιδευτικής ενότητας CSP: Πρότυπο παρουσίασης που δημιουργήθηκε από PR</a:t>
            </a:r>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l"/>
              <a:t>Προσθέστε τίτλο εδώ</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l"/>
              <a:t>Προσθέστε υπότιτλους εδώ</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l"/>
              <a:t>Κάντε κλικ για να προσθέσετε κείμενο</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l"/>
              <a:t>Κάντε κλικ για να προσθέσετε κείμενο</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l"/>
              <a:t>Προσθέστε τίτλο εδώ</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l"/>
              <a:t>Κάντε κλικ για να επεξεργαστείτε στυλ κειμένου υποδείγματος</a:t>
            </a:r>
          </a:p>
          <a:p>
            <a:pPr lvl="1"/>
            <a:r>
              <a:rPr lang="el"/>
              <a:t>Δεύτερο επίπεδο</a:t>
            </a:r>
          </a:p>
          <a:p>
            <a:pPr lvl="2"/>
            <a:r>
              <a:rPr lang="el"/>
              <a:t>Τρίτο επίπεδο</a:t>
            </a:r>
          </a:p>
          <a:p>
            <a:pPr lvl="3"/>
            <a:r>
              <a:rPr lang="el"/>
              <a:t>Τέταρτο επίπεδο</a:t>
            </a:r>
          </a:p>
          <a:p>
            <a:pPr lvl="4"/>
            <a:r>
              <a:rPr lang="el"/>
              <a:t>Πέμπτο επίπεδο</a:t>
            </a:r>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l"/>
              <a:t>Όνομα εκπαιδευτικής ενότητας CSP: Πρότυπο παρουσίασης που δημιουργήθηκε από PR</a:t>
            </a:r>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6.png"/><Relationship Id="rId4" Type="http://schemas.openxmlformats.org/officeDocument/2006/relationships/image" Target="../media/image4.svg"/></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7.jpe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119889" y="723440"/>
            <a:ext cx="4899285" cy="2579052"/>
          </a:xfrm>
        </p:spPr>
        <p:txBody>
          <a:bodyPr>
            <a:noAutofit/>
          </a:bodyPr>
          <a:lstStyle/>
          <a:p>
            <a:r>
              <a:rPr lang="el" sz="4000"/>
              <a:t>Κυβερνοασφάλεια στις αναδυόμενες τεχνολογίες για το ενεργειακό δίκτυο</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l" dirty="0"/>
              <a:t>Παρουσίαση από: </a:t>
            </a:r>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976872" y="3373515"/>
            <a:ext cx="4465828" cy="1008926"/>
          </a:xfrm>
        </p:spPr>
        <p:txBody>
          <a:bodyPr/>
          <a:lstStyle/>
          <a:p>
            <a:r>
              <a:rPr lang="el" sz="5400" dirty="0"/>
              <a:t>CSP007_S_E</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47" name="Picture Placeholder 46" descr="Ασπρόμαυρο εξώφυλλο με μπλε τετράγωνα&#10;&#10;Περιγραφή που δημιουργείται αυτόματα">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grpSp>
        <p:nvGrpSpPr>
          <p:cNvPr id="2" name="Group 1">
            <a:extLst>
              <a:ext uri="{FF2B5EF4-FFF2-40B4-BE49-F238E27FC236}">
                <a16:creationId xmlns:a16="http://schemas.microsoft.com/office/drawing/2014/main" id="{ABF25152-ECFC-F87E-6A60-9E7B0D98374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56048E62-9FDC-6A86-C84F-4D7DFCAA1823}"/>
                </a:ext>
              </a:extLst>
            </p:cNvPr>
            <p:cNvPicPr>
              <a:picLocks noChangeAspect="1"/>
            </p:cNvPicPr>
            <p:nvPr/>
          </p:nvPicPr>
          <p:blipFill>
            <a:blip r:embed="rId4"/>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4A6FF37-150C-0183-163E-54E5A9398FBB}"/>
                </a:ext>
              </a:extLst>
            </p:cNvPr>
            <p:cNvPicPr>
              <a:picLocks noChangeAspect="1"/>
            </p:cNvPicPr>
            <p:nvPr/>
          </p:nvPicPr>
          <p:blipFill>
            <a:blip r:embed="rId5"/>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10</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Εισαγωγή στην Κυβερνοασφάλεια στις Αναδυόμενες Τεχνολογίες Ενέργειας</a:t>
            </a:r>
          </a:p>
          <a:p>
            <a:endParaRPr lang="en-US" sz="1600" dirty="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Επισκόπηση των αρχών και των προκλήσεων της κυβερνοασφάλειας στο πλαίσιο των αναδυόμενων ενεργειακών τεχνολογιών</a:t>
            </a:r>
          </a:p>
          <a:p>
            <a:pPr>
              <a:spcBef>
                <a:spcPts val="600"/>
              </a:spcBef>
              <a:spcAft>
                <a:spcPts val="0"/>
              </a:spcAft>
            </a:pPr>
            <a:r>
              <a:rPr lang="el" sz="1400" dirty="0">
                <a:solidFill>
                  <a:schemeClr val="tx2"/>
                </a:solidFill>
              </a:rPr>
              <a:t>Εισαγωγή στο IoE, το cloud computing, το blockchain και την τεχνητή νοημοσύνη και τη σημασία τους στον ενεργειακό τομέα</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470239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01_2: Εισαγωγή στο IoE, το cloud computing, το blockchain και την τεχνητή νοημοσύνη και η σημασία τους στον τομέα της ενέργειας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Ορισμοί και σημασία στο ενεργειακό δίκτυο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Διαδίκτυο της Ενέργειας (IoE):</a:t>
            </a:r>
          </a:p>
          <a:p>
            <a:pPr lvl="1">
              <a:spcBef>
                <a:spcPts val="600"/>
              </a:spcBef>
            </a:pPr>
            <a:r>
              <a:rPr lang="el" sz="1000" dirty="0"/>
              <a:t>Ορισμός: Το IoE αναφέρεται στο διασυνδεδεμένο δίκτυο συσκευών που σχετίζονται με την ενέργεια, αισθητήρες, και συστήματα που επιτρέπουν την παρακολούθηση σε πραγματικό χρόνο, έλεγχος, και βελτιστοποίηση των ενεργειακών πόρων.</a:t>
            </a:r>
          </a:p>
          <a:p>
            <a:pPr lvl="1">
              <a:spcBef>
                <a:spcPts val="600"/>
              </a:spcBef>
            </a:pPr>
            <a:r>
              <a:rPr lang="el" sz="1000" dirty="0"/>
              <a:t>Σημασία: Το IoE διευκολύνει την ενσωμάτωση ανανεώσιμων πηγών ενέργειας, τη βελτιστοποίηση του δικτύου, τη διαχείριση της ζήτησης, και την προληπτική συντήρηση στον ενεργειακό τομέα.</a:t>
            </a:r>
          </a:p>
          <a:p>
            <a:pPr>
              <a:spcBef>
                <a:spcPts val="600"/>
              </a:spcBef>
            </a:pPr>
            <a:r>
              <a:rPr lang="el" sz="1000" dirty="0"/>
              <a:t>Cloud Computing:</a:t>
            </a:r>
          </a:p>
          <a:p>
            <a:pPr lvl="1">
              <a:spcBef>
                <a:spcPts val="600"/>
              </a:spcBef>
            </a:pPr>
            <a:r>
              <a:rPr lang="el" sz="800" dirty="0"/>
              <a:t>Ορισμός: Το υπολογιστικό νέφος περιλαμβάνει την παροχή υπηρεσιών πληροφορικής (π.χ. αποθήκευση, επεξεργασία, δικτύωση) μέσω του διαδικτύου σε δινεμητική βάση.</a:t>
            </a:r>
          </a:p>
          <a:p>
            <a:pPr lvl="1">
              <a:spcBef>
                <a:spcPts val="600"/>
              </a:spcBef>
            </a:pPr>
            <a:r>
              <a:rPr lang="el" sz="800" dirty="0"/>
              <a:t>Σημασία: Το cloud computing επιτρέπει στις εταιρείες ενέργειας να αποθηκεύουν και να επεξεργάζονται τεράστιες ποσότητες δεδομένων, να αναπτύσσουν κλιμακούμενες εφαρμογές και να έχουν πρόσβαση σε προηγμένα αναλυτικά στοιχεία για διαχείριση και βελτιστοποίηση ενέργειας.</a:t>
            </a:r>
          </a:p>
          <a:p>
            <a:pPr>
              <a:spcBef>
                <a:spcPts val="600"/>
              </a:spcBef>
            </a:pPr>
            <a:r>
              <a:rPr lang="el" sz="1000" dirty="0"/>
              <a:t>Τεχνολογία Blockchain:</a:t>
            </a:r>
          </a:p>
          <a:p>
            <a:pPr lvl="1">
              <a:spcBef>
                <a:spcPts val="600"/>
              </a:spcBef>
            </a:pPr>
            <a:r>
              <a:rPr lang="el" sz="800" dirty="0"/>
              <a:t>Ορισμός: Το Blockchain είναι μια αποκεντρωμένη, κατανεμημένη τεχνολογία  που επιτρέπει ασφαλείς και διαφανείς συναλλαγές χωρίς την ανάγκη μεσαζόντων.</a:t>
            </a:r>
          </a:p>
          <a:p>
            <a:pPr lvl="1">
              <a:spcBef>
                <a:spcPts val="600"/>
              </a:spcBef>
            </a:pPr>
            <a:r>
              <a:rPr lang="el" sz="800" dirty="0"/>
              <a:t>Σημασία: Στον τομέα της ενέργειας, η τεχνολογία blockchain διευκολύνει τις συναλλαγές ενέργειας peer-to-peer, την ασφαλή ανταλλαγή δεδομένων, τη διαφανή τιμολόγηση και την ιχνηλασιμότητα των ενεργειακών συναλλαγών.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κύκλο, διάστημα&#10;&#10;Αυτόματη περιγραφή">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92440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01_2: Εισαγωγή στο IoE, το cloud computing, το blockchain και την τεχνητή νοημοσύνη και η σημασία τους στον τομέα της ενέργειας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Ορισμοί και σημασία στο ενεργειακό δίκτυο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Τεχνητή νοημοσύνη (AI):</a:t>
            </a:r>
          </a:p>
          <a:p>
            <a:pPr lvl="1">
              <a:spcBef>
                <a:spcPts val="600"/>
              </a:spcBef>
            </a:pPr>
            <a:r>
              <a:rPr lang="el" sz="1000" dirty="0"/>
              <a:t>Ορισμός: Η τεχνητή νοημοσύνη περιλαμβάνει την ανάπτυξη υπολογιστικών συστημάτων ικανών να εκτελούν εργασίες που συνήθως απαιτούν ανθρώπινη νοημοσύνη, όπως η λήψη αποφάσεων, η αναγνώριση προτύπων και η επεξεργασία φυσικής γλώσσας.</a:t>
            </a:r>
          </a:p>
          <a:p>
            <a:pPr lvl="1">
              <a:spcBef>
                <a:spcPts val="600"/>
              </a:spcBef>
            </a:pPr>
            <a:r>
              <a:rPr lang="el" sz="1000" dirty="0"/>
              <a:t>Σημασία: Οι εφαρμογές AI στον ενεργειακό τομέα περιλαμβάνουν προληπτική συντήρηση, πρόβλεψη ενέργειας, βελτιστοποίηση απόκρισης ζήτησης και ανίχνευση ανωμαλιών, οδηγώντας σε βελτιωμένη απόδοση και αξιοπιστία.</a:t>
            </a:r>
          </a:p>
          <a:p>
            <a:pPr>
              <a:spcBef>
                <a:spcPts val="600"/>
              </a:spcBef>
            </a:pPr>
            <a:r>
              <a:rPr lang="el" sz="1000" dirty="0"/>
              <a:t>Η ενσωμάτωση του IoE, του cloud computing, του blockchain και της τεχνητής νοημοσύνης μεταμορφώνει τον ενεργειακό τομέα επιτρέποντας:</a:t>
            </a:r>
          </a:p>
          <a:p>
            <a:pPr lvl="1">
              <a:spcBef>
                <a:spcPts val="600"/>
              </a:spcBef>
            </a:pPr>
            <a:r>
              <a:rPr lang="el" sz="800" dirty="0"/>
              <a:t>Παρακολούθηση και έλεγχος ενεργειακών πόρων σε πραγματικό χρόνο.</a:t>
            </a:r>
          </a:p>
          <a:p>
            <a:pPr lvl="1">
              <a:spcBef>
                <a:spcPts val="600"/>
              </a:spcBef>
            </a:pPr>
            <a:r>
              <a:rPr lang="el" sz="800" dirty="0"/>
              <a:t>Βελτιστοποίηση παραγωγής, διανομής και κατανάλωσης ενέργειας.</a:t>
            </a:r>
          </a:p>
          <a:p>
            <a:pPr lvl="1">
              <a:spcBef>
                <a:spcPts val="600"/>
              </a:spcBef>
            </a:pPr>
            <a:r>
              <a:rPr lang="el" sz="800" dirty="0"/>
              <a:t>Βελτιωμένη ασφάλεια στον κυβερνοχώρο μέσω προηγμένων δυνατοτήτων ανίχνευσης απειλών και απόκρισης.</a:t>
            </a:r>
          </a:p>
          <a:p>
            <a:pPr lvl="1">
              <a:spcBef>
                <a:spcPts val="600"/>
              </a:spcBef>
            </a:pPr>
            <a:r>
              <a:rPr lang="el" sz="800" dirty="0"/>
              <a:t>Αποκεντρωμένα και εκδημοκρατισμένα ενεργειακά συστήματα, προώθηση της καινοτομίας και της βιωσιμότητας</a:t>
            </a:r>
            <a:r>
              <a:rPr lang="el" sz="600" dirty="0"/>
              <a:t>.</a:t>
            </a:r>
          </a:p>
          <a:p>
            <a:pPr>
              <a:spcBef>
                <a:spcPts val="600"/>
              </a:spcBef>
            </a:pPr>
            <a:r>
              <a:rPr lang="el" sz="1000" dirty="0"/>
              <a:t>Το IoE, το cloud computing, το blockchain και η τεχνητή νοημοσύνη διαδραματίζουν κεντρικό ρόλο στη διαμόρφωση του μέλλοντος του ενεργειακού τομέα, προσφέροντας ευκαιρίες για καινοτομία, αποδοτικότητα και ανθεκτικότητα.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κύκλο, διάστημα&#10;&#10;Αυτόματη περιγραφή">
            <a:extLst>
              <a:ext uri="{FF2B5EF4-FFF2-40B4-BE49-F238E27FC236}">
                <a16:creationId xmlns:a16="http://schemas.microsoft.com/office/drawing/2014/main" id="{62A03E5F-2CDE-6A8F-FD01-D35D0780637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7114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13</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Διασφάλιση των αναδυόμενων τεχνολογιών ενέργειας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Προσδιορισμός τρωτών σημείων και πιθανών απειλών στον κυβερνοχώρο που σχετίζονται με το IoE, το cloud, το blockchain και την τεχνητή νοημοσύνη</a:t>
            </a:r>
          </a:p>
          <a:p>
            <a:pPr>
              <a:spcBef>
                <a:spcPts val="600"/>
              </a:spcBef>
              <a:spcAft>
                <a:spcPts val="0"/>
              </a:spcAft>
            </a:pPr>
            <a:r>
              <a:rPr lang="el" sz="1400"/>
              <a:t>Βέλτιστες πρακτικές και στρατηγικές για τη διασφάλιση κάθε τεχνολογίας για τη διασφάλιση των ενεργειακών υποδομών και δεδομένων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5"/>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7"/>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62012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Διασφάλιση των αναδυόμενων τεχνολογιών ενέργειας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solidFill>
                  <a:schemeClr val="tx2"/>
                </a:solidFill>
              </a:rPr>
              <a:t>Προσδιορισμός τρωτών σημείων και πιθανών απειλών στον κυβερνοχώρο που σχετίζονται με το IoE, το cloud, το blockchain και την τεχνητή νοημοσύνη</a:t>
            </a:r>
          </a:p>
          <a:p>
            <a:pPr>
              <a:spcBef>
                <a:spcPts val="600"/>
              </a:spcBef>
              <a:spcAft>
                <a:spcPts val="0"/>
              </a:spcAft>
            </a:pPr>
            <a:r>
              <a:rPr lang="el" sz="1400"/>
              <a:t>Βέλτιστες πρακτικές και στρατηγικές για τη διασφάλιση κάθε τεχνολογίας για τη διασφάλιση των ενεργειακών υποδομών και δεδομένων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926460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02_1:</a:t>
            </a:r>
            <a:r>
              <a:rPr kumimoji="0" lang="el" sz="1800" b="0" i="0" u="none" strike="noStrike" kern="1200" cap="none" spc="100" normalizeH="0" baseline="0" noProof="0">
                <a:ln>
                  <a:noFill/>
                </a:ln>
                <a:solidFill>
                  <a:srgbClr val="FFFFFF"/>
                </a:solidFill>
                <a:effectLst/>
                <a:uLnTx/>
                <a:uFillTx/>
                <a:latin typeface="Book Antiqua"/>
                <a:ea typeface="+mj-ea"/>
                <a:cs typeface="+mj-cs"/>
              </a:rPr>
              <a:t> Προσδιορισμός τρωτών σημείων και πιθανών απειλών στον κυβερνοχώρο που σχετίζονται με το IoE, το cloud, το blockchain και την τεχνητή νοημοσύνη</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Εντοπισμός τρωτών σημείων και δυνητικών απειλών στον κυβερνοχώρο</a:t>
            </a:r>
          </a:p>
          <a:p>
            <a:endParaRPr lang="en-US"/>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2184" y="22437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Διαδίκτυο της Ενέργειας (IoE):</a:t>
            </a:r>
          </a:p>
          <a:p>
            <a:pPr lvl="1">
              <a:spcBef>
                <a:spcPts val="600"/>
              </a:spcBef>
            </a:pPr>
            <a:r>
              <a:rPr lang="el" sz="1000" dirty="0"/>
              <a:t>Θέματα ευπάθειας: </a:t>
            </a:r>
          </a:p>
          <a:p>
            <a:pPr lvl="2">
              <a:spcBef>
                <a:spcPts val="600"/>
              </a:spcBef>
            </a:pPr>
            <a:r>
              <a:rPr lang="el" sz="850" dirty="0"/>
              <a:t>Μη ασφαλείς συσκευές IoT: Η έλλειψη ενσωματωμένων χαρακτηριστικών ασφαλείας και τα τρωτά σημεία σε συσκευές IoT (π.χ. έξυπνοι μετρητές, αισθητήρες) μπορούν να αξιοποιηθούν για μη εξουσιοδοτημένη πρόσβαση ή έλεγχο.</a:t>
            </a:r>
          </a:p>
          <a:p>
            <a:pPr lvl="2">
              <a:spcBef>
                <a:spcPts val="600"/>
              </a:spcBef>
            </a:pPr>
            <a:r>
              <a:rPr lang="el" sz="850" dirty="0"/>
              <a:t>Ζητήματα διαλειτουργικότητας: Οι προκλήσεις ενοποίησης μεταξύ διαφορετικών πλατφορμών και συσκευών του διαδικτύου των πραγμάτων ενδέχεται να δημιουργήσουν κενά ασφάλειας και τρωτά σημεία στα ενεργειακά δίκτυα.</a:t>
            </a:r>
          </a:p>
          <a:p>
            <a:pPr lvl="1"/>
            <a:r>
              <a:rPr lang="el" sz="1000" dirty="0"/>
              <a:t>Πιθανές απειλές στον κυβερνοχώρο:</a:t>
            </a:r>
          </a:p>
          <a:p>
            <a:pPr lvl="2"/>
            <a:r>
              <a:rPr lang="el" sz="850" dirty="0"/>
              <a:t>Παραβίαση συσκευής: Η μη εξουσιοδοτημένη πρόσβαση ή παραβίαση συσκευών IoT μπορεί να διαταράξει τις ενεργειακές λειτουργίες, να χειριστεί δεδομένα, ή να ξεκινήσει επιθέσεις σε άλλα στοιχεία του δικτύου.</a:t>
            </a:r>
          </a:p>
          <a:p>
            <a:pPr lvl="2"/>
            <a:r>
              <a:rPr lang="el" sz="850" dirty="0"/>
              <a:t>Παραβιάσεις δεδομένων: Η κλοπή ή ο χειρισμός ευαίσθητων ενεργειακών δεδομένων που συλλέγονται από συσκευές IoT μπορεί να οδηγήσει σε παραβιάσεις απορρήτου, οικονομικές απώλειες ή ζημιά στη φήμη.</a:t>
            </a:r>
          </a:p>
          <a:p>
            <a:pPr>
              <a:spcBef>
                <a:spcPts val="600"/>
              </a:spcBef>
            </a:pPr>
            <a:endParaRPr lang="en-US" sz="850" dirty="0"/>
          </a:p>
        </p:txBody>
      </p:sp>
      <p:pic>
        <p:nvPicPr>
          <p:cNvPr id="9" name="Marcador de Posição da Imagem 8" descr="Μια εικόνα με στιγμιότυπο οθόνης, ουρανός&#10;&#10;Αυτόματη περιγραφή">
            <a:extLst>
              <a:ext uri="{FF2B5EF4-FFF2-40B4-BE49-F238E27FC236}">
                <a16:creationId xmlns:a16="http://schemas.microsoft.com/office/drawing/2014/main" id="{A87CD48D-8B61-F7D6-5E06-FB7B3F79EAD8}"/>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133423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02_1:</a:t>
            </a:r>
            <a:r>
              <a:rPr kumimoji="0" lang="el" sz="1800" b="0" i="0" u="none" strike="noStrike" kern="1200" cap="none" spc="100" normalizeH="0" baseline="0" noProof="0">
                <a:ln>
                  <a:noFill/>
                </a:ln>
                <a:solidFill>
                  <a:srgbClr val="FFFFFF"/>
                </a:solidFill>
                <a:effectLst/>
                <a:uLnTx/>
                <a:uFillTx/>
                <a:latin typeface="Book Antiqua"/>
                <a:ea typeface="+mj-ea"/>
                <a:cs typeface="+mj-cs"/>
              </a:rPr>
              <a:t> Προσδιορισμός τρωτών σημείων και πιθανών απειλών στον κυβερνοχώρο που σχετίζονται με το IoE, το cloud, το blockchain και την τεχνητή νοημοσύνη</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Εντοπισμός τρωτών σημείων και δυνητικών απειλών στον κυβερνοχώρο</a:t>
            </a:r>
          </a:p>
          <a:p>
            <a:endParaRPr lang="en-US"/>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2184" y="22056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Cloud Computing:</a:t>
            </a:r>
          </a:p>
          <a:p>
            <a:pPr lvl="1">
              <a:spcBef>
                <a:spcPts val="600"/>
              </a:spcBef>
            </a:pPr>
            <a:r>
              <a:rPr lang="el" sz="1000" dirty="0"/>
              <a:t>Θέματα ευπάθειας:</a:t>
            </a:r>
          </a:p>
          <a:p>
            <a:pPr lvl="2">
              <a:spcBef>
                <a:spcPts val="600"/>
              </a:spcBef>
            </a:pPr>
            <a:r>
              <a:rPr lang="el" sz="850" dirty="0"/>
              <a:t>Παραβιάσεις δεδομένων: Ο αδύναμος έλεγχος ταυτότητας, τα μη ασφαλή API και η εσφαλμένη διαμόρφωση του χώρου αποθήκευσης στο cloud μπορούν να εκθέσουν ευαίσθητα ενεργειακά δεδομένα σε μη εξουσιοδοτημένη πρόσβαση ή κλοπή.</a:t>
            </a:r>
          </a:p>
          <a:p>
            <a:pPr lvl="2">
              <a:spcBef>
                <a:spcPts val="600"/>
              </a:spcBef>
            </a:pPr>
            <a:r>
              <a:rPr lang="el" sz="850" dirty="0"/>
              <a:t>Εσωτερικές απειλές: Κακόβουλοι εσωτερικοί ή μη εξουσιοδοτημένοι χρήστες με πρόσβαση σε πόρους cloud μπορούν να εκμεταλλευτούν ευπάθειες για να διαταράξουν τις ενεργειακές υπηρεσίες ή να κλέψουν εμπιστευτικές πληροφορίες.</a:t>
            </a:r>
          </a:p>
          <a:p>
            <a:pPr lvl="1">
              <a:spcBef>
                <a:spcPts val="600"/>
              </a:spcBef>
            </a:pPr>
            <a:r>
              <a:rPr lang="el" sz="1000" dirty="0"/>
              <a:t>Πιθανές απειλές στον κυβερνοχώρο:</a:t>
            </a:r>
          </a:p>
          <a:p>
            <a:pPr lvl="2">
              <a:spcBef>
                <a:spcPts val="600"/>
              </a:spcBef>
            </a:pPr>
            <a:r>
              <a:rPr lang="el" sz="850" dirty="0"/>
              <a:t>Διαρροή δεδομένων: Η μη εξουσιοδοτημένη πρόσβαση σε ενεργειακά δεδομένα που είναι αποθηκευμένα στο cloud μπορεί να οδηγήσει σε διαρροή εμπιστευτικών πληροφοριών, κλοπή πνευματικής ιδιοκτησίας ή κανονιστικές παραβιάσεις.</a:t>
            </a:r>
          </a:p>
          <a:p>
            <a:pPr lvl="2">
              <a:spcBef>
                <a:spcPts val="600"/>
              </a:spcBef>
            </a:pPr>
            <a:r>
              <a:rPr lang="el" sz="850" dirty="0"/>
              <a:t>Διακοπή υπηρεσίας: Οι επιθέσεις άρνησης υπηρεσίας (DoS) ή οι αποτυχίες υποδομής cloud μπορούν να διαταράξουν τις ενεργειακές λειτουργίες, οδηγώντας σε διακοπές λειτουργίας υπηρεσιών και οικονομικές απώλειες.</a:t>
            </a:r>
          </a:p>
        </p:txBody>
      </p:sp>
      <p:pic>
        <p:nvPicPr>
          <p:cNvPr id="9" name="Marcador de Posição da Imagem 8" descr="Μια εικόνα με στιγμιότυπο οθόνης, ουρανός&#10;&#10;Αυτόματη περιγραφή">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064768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a:t>Εντοπισμός τρωτών σημείων και δυνητικών απειλών στον κυβερνοχώρο</a:t>
            </a:r>
          </a:p>
          <a:p>
            <a:endParaRPr lang="en-US"/>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2184" y="230467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Τεχνολογία Blockchain:</a:t>
            </a:r>
          </a:p>
          <a:p>
            <a:pPr lvl="1">
              <a:spcBef>
                <a:spcPts val="600"/>
              </a:spcBef>
            </a:pPr>
            <a:r>
              <a:rPr lang="el" sz="1000" dirty="0"/>
              <a:t>Θέματα ευπάθειας:</a:t>
            </a:r>
          </a:p>
          <a:p>
            <a:pPr lvl="2">
              <a:spcBef>
                <a:spcPts val="600"/>
              </a:spcBef>
            </a:pPr>
            <a:r>
              <a:rPr lang="el" sz="850" dirty="0"/>
              <a:t>Ευπάθειες έξυπνων συμβολαίων: Ελαττώματα ή τρωτά σημεία σε έξυπνα συμβόλαια που αναπτύσσονται σε δίκτυα blockchain μπορούν να οδηγήσουν σε μη εξουσιοδοτημένες συναλλαγές ή χειραγώγηση των ενεργειακών συναλλαγών.</a:t>
            </a:r>
          </a:p>
          <a:p>
            <a:pPr lvl="2">
              <a:spcBef>
                <a:spcPts val="600"/>
              </a:spcBef>
            </a:pPr>
            <a:r>
              <a:rPr lang="el" sz="850" dirty="0"/>
              <a:t>Επιθέσεις 51%: Οι επιθέσεις πλειοψηφίας σε δίκτυα blockchain μπορούν να θέσουν σε κίνδυνο την ακεραιότητα των ενεργειακών συναλλαγών και να διαταράξουν τους μηχανισμούς συναίνεσης.</a:t>
            </a:r>
          </a:p>
          <a:p>
            <a:pPr lvl="1">
              <a:spcBef>
                <a:spcPts val="600"/>
              </a:spcBef>
            </a:pPr>
            <a:r>
              <a:rPr lang="el" sz="1000" dirty="0"/>
              <a:t>Πιθανές απειλές στον κυβερνοχώρο:</a:t>
            </a:r>
          </a:p>
          <a:p>
            <a:pPr lvl="2">
              <a:spcBef>
                <a:spcPts val="600"/>
              </a:spcBef>
            </a:pPr>
            <a:r>
              <a:rPr lang="el" sz="850" dirty="0"/>
              <a:t>Χειραγώγηση συναλλαγών: Η παραβίαση αρχείων blockchain ή έξυπνων συμβολαίων μπορεί να αλλάξει τις λεπτομέρειες των ενεργειακών συναλλαγών, οδηγώντας σε οικονομικές απώλειες ή διαφωνίες.</a:t>
            </a:r>
          </a:p>
          <a:p>
            <a:pPr lvl="2">
              <a:spcBef>
                <a:spcPts val="600"/>
              </a:spcBef>
            </a:pPr>
            <a:r>
              <a:rPr lang="el" sz="850" dirty="0"/>
              <a:t>Επιθέσεις Sybil: Η δημιουργία πολλαπλών ψεύτικων ταυτοτήτων για τον έλεγχο ενός σημαντικού μέρους των κόμβων δικτύου blockchain μπορεί να υπονομεύσει την ασφάλεια του δικτύου και τους μηχανισμούς συναίνεσης.</a:t>
            </a:r>
            <a:endParaRPr lang="en-US" sz="500" dirty="0"/>
          </a:p>
        </p:txBody>
      </p:sp>
      <p:pic>
        <p:nvPicPr>
          <p:cNvPr id="9" name="Marcador de Posição da Imagem 8" descr="Μια εικόνα με στιγμιότυπο οθόνης, ουρανός&#10;&#10;Αυτόματη περιγραφή">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5443870" y="98470"/>
            <a:ext cx="6748130" cy="763899"/>
          </a:xfrm>
        </p:spPr>
        <p:txBody>
          <a:bodyPr>
            <a:noAutofit/>
          </a:bodyPr>
          <a:lstStyle/>
          <a:p>
            <a:r>
              <a:rPr lang="el" sz="1800" dirty="0"/>
              <a:t>02_1:</a:t>
            </a:r>
            <a:r>
              <a:rPr kumimoji="0" lang="el" sz="1800" b="0" i="0" u="none" strike="noStrike" kern="1200" cap="none" spc="100" normalizeH="0" baseline="0" noProof="0" dirty="0">
                <a:ln>
                  <a:noFill/>
                </a:ln>
                <a:solidFill>
                  <a:srgbClr val="FFFFFF"/>
                </a:solidFill>
                <a:effectLst/>
                <a:uLnTx/>
                <a:uFillTx/>
                <a:latin typeface="Book Antiqua"/>
                <a:ea typeface="+mj-ea"/>
                <a:cs typeface="+mj-cs"/>
              </a:rPr>
              <a:t> Προσδιορισμός τρωτών σημείων και πιθανών απειλών στον κυβερνοχώρο που σχετίζονται με το IoE, το cloud, το blockchain και την τεχνητή νοημοσύνη</a:t>
            </a:r>
          </a:p>
        </p:txBody>
      </p:sp>
    </p:spTree>
    <p:extLst>
      <p:ext uri="{BB962C8B-B14F-4D97-AF65-F5344CB8AC3E}">
        <p14:creationId xmlns:p14="http://schemas.microsoft.com/office/powerpoint/2010/main" val="79631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77500" lnSpcReduction="20000"/>
          </a:bodyPr>
          <a:lstStyle/>
          <a:p>
            <a:r>
              <a:rPr lang="el" dirty="0"/>
              <a:t>Εντοπισμός τρωτών σημείων και δυνητικών απειλών στον κυβερνοχώρο</a:t>
            </a:r>
          </a:p>
          <a:p>
            <a:endParaRPr lang="en-US"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2171699"/>
            <a:ext cx="5541470" cy="2375183"/>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Τεχνητή νοημοσύνη:</a:t>
            </a:r>
          </a:p>
          <a:p>
            <a:pPr lvl="1">
              <a:spcBef>
                <a:spcPts val="600"/>
              </a:spcBef>
            </a:pPr>
            <a:r>
              <a:rPr lang="el" sz="1000" dirty="0"/>
              <a:t>Θέματα ευπάθειας:</a:t>
            </a:r>
          </a:p>
          <a:p>
            <a:pPr lvl="2">
              <a:spcBef>
                <a:spcPts val="600"/>
              </a:spcBef>
            </a:pPr>
            <a:r>
              <a:rPr lang="el" sz="850" dirty="0"/>
              <a:t>Εχθρικές επιθέσεις: Η χειραγώγηση δεδομένων εισόδου ή αλγορίθμων AI μπορεί να οδηγήσει σε μεροληπτική λήψη αποφάσεων, μη εξουσιοδοτημένη πρόσβαση ή εκμετάλλευση τρωτών σημείων AI.</a:t>
            </a:r>
          </a:p>
          <a:p>
            <a:pPr lvl="2">
              <a:spcBef>
                <a:spcPts val="600"/>
              </a:spcBef>
            </a:pPr>
            <a:r>
              <a:rPr lang="el" sz="850" dirty="0"/>
              <a:t>Δηλητηρίαση μοντέλου: Η εισαγωγή κακόβουλων δεδομένων σε σύνολα δεδομένων εκπαίδευσης AI μπορεί να θέσει σε κίνδυνο την ακεραιότητα και την απόδοση των μοντέλων AI.</a:t>
            </a:r>
          </a:p>
          <a:p>
            <a:pPr lvl="1">
              <a:spcBef>
                <a:spcPts val="600"/>
              </a:spcBef>
            </a:pPr>
            <a:r>
              <a:rPr lang="el" sz="1000" dirty="0"/>
              <a:t>Πιθανές απειλές στον κυβερνοχώρο:</a:t>
            </a:r>
          </a:p>
          <a:p>
            <a:pPr lvl="2">
              <a:spcBef>
                <a:spcPts val="600"/>
              </a:spcBef>
            </a:pPr>
            <a:r>
              <a:rPr lang="el" sz="850" dirty="0"/>
              <a:t>Χειραγώγηση AI: Οι παραβιασμένοι ή χειραγωγημένοι αλγόριθμοι AI μπορούν να δημιουργήσουν ανακριβείς ενεργειακές προβλέψεις, συστάσεις ή εντολές ελέγχου, οδηγώντας σε λειτουργικές διαταραχές ή οικονομικές απώλειες.</a:t>
            </a:r>
          </a:p>
          <a:p>
            <a:pPr lvl="2">
              <a:spcBef>
                <a:spcPts val="600"/>
              </a:spcBef>
            </a:pPr>
            <a:r>
              <a:rPr lang="el" sz="850" dirty="0"/>
              <a:t>Παραβιάσεις απορρήτου: Η μη εξουσιοδοτημένη πρόσβαση σε πληροφορίες ή προβλέψεις που δημιουργούνται από AI μπορεί να παραβιάζει τους κανονισμούς απορρήτου, να θέτει σε κίνδυνο τα δεδομένα των πελατών ή να παραβιάζει ατομικά δικαιώματα.</a:t>
            </a:r>
          </a:p>
          <a:p>
            <a:pPr>
              <a:spcBef>
                <a:spcPts val="600"/>
              </a:spcBef>
            </a:pPr>
            <a:r>
              <a:rPr lang="el" sz="1200" dirty="0"/>
              <a:t>Ο εντοπισμός των τρωτών σημείων και των πιθανών απειλών στον κυβερνοχώρο που σχετίζονται με το IoE, το cloud, το blockchain και την τεχνητή νοημοσύνη είναι ζωτικής σημασίας για την ανάπτυξη αποτελεσματικών στρατηγικών κυβερνοασφάλειας για την προστασία των ενεργειακών υποδομών και δεδομένων.</a:t>
            </a:r>
            <a:endParaRPr lang="en-US" sz="500" dirty="0"/>
          </a:p>
        </p:txBody>
      </p:sp>
      <p:pic>
        <p:nvPicPr>
          <p:cNvPr id="9" name="Marcador de Posição da Imagem 8" descr="Μια εικόνα με στιγμιότυπο οθόνης, ουρανός&#10;&#10;Αυτόματη περιγραφή">
            <a:extLst>
              <a:ext uri="{FF2B5EF4-FFF2-40B4-BE49-F238E27FC236}">
                <a16:creationId xmlns:a16="http://schemas.microsoft.com/office/drawing/2014/main" id="{6E8C9715-772D-BE89-45AF-0DC1F7F7E2CD}"/>
              </a:ext>
            </a:extLst>
          </p:cNvPr>
          <p:cNvPicPr>
            <a:picLocks noGrp="1" noChangeAspect="1"/>
          </p:cNvPicPr>
          <p:nvPr>
            <p:ph type="pic" sz="quarter" idx="11"/>
          </p:nvPr>
        </p:nvPicPr>
        <p:blipFill>
          <a:blip r:embed="rId5"/>
          <a:srcRect l="7439" r="7439"/>
          <a:stretch>
            <a:fillRect/>
          </a:stretch>
        </p:blipFill>
        <p:spPr/>
      </p:pic>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5546558" y="711954"/>
            <a:ext cx="6645442" cy="150415"/>
          </a:xfrm>
        </p:spPr>
        <p:txBody>
          <a:bodyPr>
            <a:noAutofit/>
          </a:bodyPr>
          <a:lstStyle/>
          <a:p>
            <a:r>
              <a:rPr lang="el" sz="1800" dirty="0"/>
              <a:t>02_1:</a:t>
            </a:r>
            <a:r>
              <a:rPr kumimoji="0" lang="el" sz="1800" b="0" i="0" u="none" strike="noStrike" kern="1200" cap="none" spc="100" normalizeH="0" baseline="0" noProof="0" dirty="0">
                <a:ln>
                  <a:noFill/>
                </a:ln>
                <a:solidFill>
                  <a:srgbClr val="FFFFFF"/>
                </a:solidFill>
                <a:effectLst/>
                <a:uLnTx/>
                <a:uFillTx/>
                <a:latin typeface="Book Antiqua"/>
                <a:ea typeface="+mj-ea"/>
                <a:cs typeface="+mj-cs"/>
              </a:rPr>
              <a:t> Προσδιορισμός τρωτών σημείων και πιθανών απειλών στον κυβερνοχώρο που σχετίζονται με το IoE, το cloud, το blockchain και την τεχνητή νοημοσύνη</a:t>
            </a:r>
          </a:p>
        </p:txBody>
      </p:sp>
    </p:spTree>
    <p:extLst>
      <p:ext uri="{BB962C8B-B14F-4D97-AF65-F5344CB8AC3E}">
        <p14:creationId xmlns:p14="http://schemas.microsoft.com/office/powerpoint/2010/main" val="417727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Θέμα-02</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19</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Διασφάλιση των αναδυόμενων τεχνολογιών ενέργειας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Προσδιορισμός τρωτών σημείων και πιθανών απειλών στον κυβερνοχώρο που σχετίζονται με το IoE, το cloud, το blockchain και την τεχνητή νοημοσύνη</a:t>
            </a:r>
          </a:p>
          <a:p>
            <a:pPr>
              <a:spcBef>
                <a:spcPts val="600"/>
              </a:spcBef>
              <a:spcAft>
                <a:spcPts val="0"/>
              </a:spcAft>
            </a:pPr>
            <a:r>
              <a:rPr lang="el" sz="1400" dirty="0">
                <a:solidFill>
                  <a:schemeClr val="tx2"/>
                </a:solidFill>
              </a:rPr>
              <a:t>Βέλτιστες πρακτικές και στρατηγικές για τη διασφάλιση κάθε τεχνολογίας για τη διασφάλιση των ενεργειακών υποδομών και δεδομένων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70825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DB6AA25F-3B8C-8721-288B-2F31C107F74B}"/>
              </a:ext>
            </a:extLst>
          </p:cNvPr>
          <p:cNvPicPr>
            <a:picLocks noChangeAspect="1"/>
          </p:cNvPicPr>
          <p:nvPr/>
        </p:nvPicPr>
        <p:blipFill>
          <a:blip r:embed="rId3"/>
          <a:stretch>
            <a:fillRect/>
          </a:stretch>
        </p:blipFill>
        <p:spPr>
          <a:xfrm>
            <a:off x="191702" y="1338943"/>
            <a:ext cx="11808595" cy="4180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3451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096000" y="98470"/>
            <a:ext cx="6096000" cy="763899"/>
          </a:xfrm>
        </p:spPr>
        <p:txBody>
          <a:bodyPr>
            <a:noAutofit/>
          </a:bodyPr>
          <a:lstStyle/>
          <a:p>
            <a:r>
              <a:rPr kumimoji="0" lang="el" sz="1800" b="0" i="0" u="none" strike="noStrike" kern="1200" cap="none" spc="100" normalizeH="0" baseline="0" noProof="0" dirty="0">
                <a:ln>
                  <a:noFill/>
                </a:ln>
                <a:solidFill>
                  <a:srgbClr val="FFFFFF"/>
                </a:solidFill>
                <a:effectLst/>
                <a:uLnTx/>
                <a:uFillTx/>
                <a:latin typeface="Book Antiqua"/>
                <a:ea typeface="+mj-ea"/>
                <a:cs typeface="+mj-cs"/>
              </a:rPr>
              <a:t>02_2: Βέλτιστες πρακτικές και στρατηγικές διασφάλισης κάθε τεχνολογίας για τη διασφάλιση των ενεργειακών υποδομών και δεδομένων</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Βέλτιστες πρακτικές και στρατηγικές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Διαδίκτυο της Ενέργειας (IoE):</a:t>
            </a:r>
          </a:p>
          <a:p>
            <a:pPr lvl="1">
              <a:spcBef>
                <a:spcPts val="600"/>
              </a:spcBef>
            </a:pPr>
            <a:r>
              <a:rPr lang="el" sz="1000" dirty="0"/>
              <a:t>Βέλτιστες πρακτικές:</a:t>
            </a:r>
          </a:p>
          <a:p>
            <a:pPr lvl="2">
              <a:spcBef>
                <a:spcPts val="600"/>
              </a:spcBef>
            </a:pPr>
            <a:r>
              <a:rPr lang="el" sz="850" dirty="0"/>
              <a:t>Εφαρμόστε ισχυρούς ελέγχους ελέγχου ταυτότητας και πρόσβασης για συσκευές IoT για να αποτρέψετε τη μη εξουσιοδοτημένη πρόσβαση.</a:t>
            </a:r>
          </a:p>
          <a:p>
            <a:pPr lvl="2">
              <a:spcBef>
                <a:spcPts val="600"/>
              </a:spcBef>
            </a:pPr>
            <a:r>
              <a:rPr lang="el" sz="850" dirty="0"/>
              <a:t>Ενημερώνετε τακτικά το υλικολογισμικό και τις ενημερώσεις κώδικα λογισμικού για να αντιμετωπίσετε γνωστές ευπάθειες και να βελτιώσετε την ασφάλεια της συσκευής.</a:t>
            </a:r>
          </a:p>
          <a:p>
            <a:pPr lvl="2">
              <a:spcBef>
                <a:spcPts val="600"/>
              </a:spcBef>
            </a:pPr>
            <a:r>
              <a:rPr lang="el" sz="850" dirty="0"/>
              <a:t>Κρυπτογραφήστε τα κανάλια επικοινωνίας και τις μεταδόσεις δεδομένων μεταξύ συσκευών IoT και ενεργειακών δικτύων για προστασία από υποκλοπές και υποκλοπή δεδομένων.</a:t>
            </a:r>
          </a:p>
          <a:p>
            <a:pPr lvl="1">
              <a:spcBef>
                <a:spcPts val="600"/>
              </a:spcBef>
            </a:pPr>
            <a:r>
              <a:rPr lang="el" sz="1000" dirty="0"/>
              <a:t>Στρατηγικές:</a:t>
            </a:r>
          </a:p>
          <a:p>
            <a:pPr lvl="2">
              <a:spcBef>
                <a:spcPts val="600"/>
              </a:spcBef>
            </a:pPr>
            <a:r>
              <a:rPr lang="el" sz="850" dirty="0"/>
              <a:t>Τμηματοποιήστε την κίνηση δικτύου για να απομονώσετε κρίσιμα ενεργειακά συστήματα από συσκευές IoT και εφαρμόστε τείχη προστασίας για να φιλτράρετε κακόβουλη κίνηση.</a:t>
            </a:r>
          </a:p>
          <a:p>
            <a:pPr lvl="2">
              <a:spcBef>
                <a:spcPts val="600"/>
              </a:spcBef>
            </a:pPr>
            <a:r>
              <a:rPr lang="el" sz="850" dirty="0"/>
              <a:t>Διεξαγωγή τακτικών αξιολογήσεων ευπάθειας και δοκιμών διείσδυσης για τον εντοπισμό και την αντιμετώπιση αδυναμιών ασφαλείας στις αναπτύξεις IoE.</a:t>
            </a:r>
          </a:p>
          <a:p>
            <a:pPr lvl="2">
              <a:spcBef>
                <a:spcPts val="600"/>
              </a:spcBef>
            </a:pPr>
            <a:r>
              <a:rPr lang="el" sz="850" dirty="0"/>
              <a:t>Κατάρτιση σχεδίων και πρωτοκόλλων αντιμετώπισης περιστατικών για τον μετριασμό των επιπτώσεων πιθανών επιθέσεων στον κυβερνοχώρο στις ενεργειακές υποδομές.</a:t>
            </a:r>
            <a:endParaRPr lang="en-US" sz="650" dirty="0"/>
          </a:p>
        </p:txBody>
      </p:sp>
      <p:pic>
        <p:nvPicPr>
          <p:cNvPr id="9" name="Marcador de Posição da Imagem 8" descr="Μια εικόνα με στιγμιότυπο οθόνης, ψηφιακή σύνθεση, χώρο, κείμενο&#10;&#10;Αυτόματη περιγραφή">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985919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096000" y="98470"/>
            <a:ext cx="6096000" cy="763899"/>
          </a:xfrm>
        </p:spPr>
        <p:txBody>
          <a:bodyPr>
            <a:noAutofit/>
          </a:bodyPr>
          <a:lstStyle/>
          <a:p>
            <a:r>
              <a:rPr kumimoji="0" lang="el" sz="1800" b="0" i="0" u="none" strike="noStrike" kern="1200" cap="none" spc="100" normalizeH="0" baseline="0" noProof="0" dirty="0">
                <a:ln>
                  <a:noFill/>
                </a:ln>
                <a:solidFill>
                  <a:srgbClr val="FFFFFF"/>
                </a:solidFill>
                <a:effectLst/>
                <a:uLnTx/>
                <a:uFillTx/>
                <a:latin typeface="Book Antiqua"/>
                <a:ea typeface="+mj-ea"/>
                <a:cs typeface="+mj-cs"/>
              </a:rPr>
              <a:t>02_2: Βέλτιστες πρακτικές και στρατηγικές διασφάλισης κάθε τεχνολογίας για τη διασφάλιση των ενεργειακών υποδομών και δεδομένων</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Βέλτιστες πρακτικές και στρατηγικές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Cloud Computing:</a:t>
            </a:r>
          </a:p>
          <a:p>
            <a:pPr lvl="1">
              <a:spcBef>
                <a:spcPts val="600"/>
              </a:spcBef>
            </a:pPr>
            <a:r>
              <a:rPr lang="el" sz="1000" dirty="0"/>
              <a:t>Βέλτιστες πρακτικές:</a:t>
            </a:r>
          </a:p>
          <a:p>
            <a:pPr lvl="2">
              <a:spcBef>
                <a:spcPts val="600"/>
              </a:spcBef>
            </a:pPr>
            <a:r>
              <a:rPr lang="el" sz="850" dirty="0"/>
              <a:t>Εφαρμόστε έλεγχο ταυτότητας πολλών παραγόντων (MFA) και ισχυρούς ελέγχους πρόσβασης για τον έλεγχο ταυτότητας χρηστών και την αποτροπή μη εξουσιοδοτημένης πρόσβασης σε πόρους cloud.</a:t>
            </a:r>
          </a:p>
          <a:p>
            <a:pPr lvl="2">
              <a:spcBef>
                <a:spcPts val="600"/>
              </a:spcBef>
            </a:pPr>
            <a:r>
              <a:rPr lang="el" sz="850" dirty="0"/>
              <a:t>Κρυπτογραφήστε δεδομένα σε κατάσταση αδράνειας και κατά τη μεταφορά για την προστασία ευαίσθητων ενεργειακών δεδομένων που είναι αποθηκευμένα σε περιβάλλοντα cloud από μη εξουσιοδοτημένη πρόσβαση ή κλοπή.</a:t>
            </a:r>
          </a:p>
          <a:p>
            <a:pPr lvl="2">
              <a:spcBef>
                <a:spcPts val="600"/>
              </a:spcBef>
            </a:pPr>
            <a:r>
              <a:rPr lang="el" sz="850" dirty="0"/>
              <a:t>Ελέγχετε και παρακολουθείτε τακτικά την υποδομή cloud για ύποπτες δραστηριότητες, απόπειρες μη εξουσιοδοτημένης πρόσβασης και παραβιάσεις δεδομένων.</a:t>
            </a:r>
          </a:p>
          <a:p>
            <a:pPr lvl="1">
              <a:spcBef>
                <a:spcPts val="600"/>
              </a:spcBef>
            </a:pPr>
            <a:r>
              <a:rPr lang="el" sz="1000" dirty="0"/>
              <a:t>Στρατηγικές:</a:t>
            </a:r>
          </a:p>
          <a:p>
            <a:pPr lvl="2">
              <a:spcBef>
                <a:spcPts val="600"/>
              </a:spcBef>
            </a:pPr>
            <a:r>
              <a:rPr lang="el" sz="850" dirty="0"/>
              <a:t>Επιλέξτε αξιόπιστους παρόχους υπηρεσιών cloud με ισχυρά μέτρα ασφαλείας και πιστοποιήσεις συμμόρφωσης που σχετίζονται με τον ενεργειακό τομέα.</a:t>
            </a:r>
          </a:p>
          <a:p>
            <a:pPr lvl="2">
              <a:spcBef>
                <a:spcPts val="600"/>
              </a:spcBef>
            </a:pPr>
            <a:r>
              <a:rPr lang="el" sz="850" dirty="0"/>
              <a:t>Εφαρμογή λύσεων αποτροπής απώλειας δεδομένων (DLP) για την παρακολούθηση και τον έλεγχο της κίνησης ευαίσθητων ενεργειακών δεδομένων σε περιβάλλοντα cloud.</a:t>
            </a:r>
          </a:p>
          <a:p>
            <a:pPr lvl="2">
              <a:spcBef>
                <a:spcPts val="600"/>
              </a:spcBef>
            </a:pPr>
            <a:r>
              <a:rPr lang="el" sz="850" dirty="0"/>
              <a:t>Αναπτύξτε και επιβάλλετε πολιτικές και διαδικασίες ασφάλειας cloud για να διασφαλίσετε τη συμμόρφωση με τις κανονιστικές απαιτήσεις και τις βέλτιστες πρακτικές του κλάδου.</a:t>
            </a:r>
          </a:p>
          <a:p>
            <a:pPr lvl="2">
              <a:spcBef>
                <a:spcPts val="600"/>
              </a:spcBef>
            </a:pPr>
            <a:endParaRPr lang="en-US" sz="650" dirty="0"/>
          </a:p>
        </p:txBody>
      </p:sp>
      <p:pic>
        <p:nvPicPr>
          <p:cNvPr id="9" name="Marcador de Posição da Imagem 8" descr="Μια εικόνα με στιγμιότυπο οθόνης, ψηφιακή σύνθεση, χώρο, κείμενο&#10;&#10;Αυτόματη περιγραφή">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74900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5921829" y="98470"/>
            <a:ext cx="6270171" cy="763899"/>
          </a:xfrm>
        </p:spPr>
        <p:txBody>
          <a:bodyPr>
            <a:noAutofit/>
          </a:bodyPr>
          <a:lstStyle/>
          <a:p>
            <a:r>
              <a:rPr kumimoji="0" lang="el" sz="1800" b="0" i="0" u="none" strike="noStrike" kern="1200" cap="none" spc="100" normalizeH="0" baseline="0" noProof="0" dirty="0">
                <a:ln>
                  <a:noFill/>
                </a:ln>
                <a:solidFill>
                  <a:srgbClr val="FFFFFF"/>
                </a:solidFill>
                <a:effectLst/>
                <a:uLnTx/>
                <a:uFillTx/>
                <a:latin typeface="Book Antiqua"/>
                <a:ea typeface="+mj-ea"/>
                <a:cs typeface="+mj-cs"/>
              </a:rPr>
              <a:t>02_2: Βέλτιστες πρακτικές και στρατηγικές διασφάλισης κάθε τεχνολογίας για τη διασφάλιση των ενεργειακών υποδομών και δεδομένων</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Βέλτιστες πρακτικές και στρατηγικές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Τεχνολογία Blockchain:</a:t>
            </a:r>
          </a:p>
          <a:p>
            <a:pPr lvl="1">
              <a:spcBef>
                <a:spcPts val="600"/>
              </a:spcBef>
            </a:pPr>
            <a:r>
              <a:rPr lang="el" sz="1000" dirty="0"/>
              <a:t>Βέλτιστες πρακτικές:</a:t>
            </a:r>
          </a:p>
          <a:p>
            <a:pPr lvl="2">
              <a:spcBef>
                <a:spcPts val="600"/>
              </a:spcBef>
            </a:pPr>
            <a:r>
              <a:rPr lang="el" sz="850" dirty="0"/>
              <a:t>Χρησιμοποιήστε αδειοδοτημένα δίκτυα blockchain με ελεγχόμενη πρόσβαση και μηχανισμούς συναίνεσης για να αποτρέψετε τη μη εξουσιοδοτημένη συμμετοχή και να διατηρήσετε την ακεραιότητα των δεδομένων.</a:t>
            </a:r>
          </a:p>
          <a:p>
            <a:pPr lvl="2">
              <a:spcBef>
                <a:spcPts val="600"/>
              </a:spcBef>
            </a:pPr>
            <a:r>
              <a:rPr lang="el" sz="850" dirty="0"/>
              <a:t>Ελέγχετε και επικυρώνετε τακτικά έξυπνα συμβόλαια που αναπτύσσονται σε δίκτυα blockchain για τον εντοπισμό και την αποκατάσταση τρωτών σημείων ή ελαττωμάτων ασφαλείας.</a:t>
            </a:r>
          </a:p>
          <a:p>
            <a:pPr lvl="2">
              <a:spcBef>
                <a:spcPts val="600"/>
              </a:spcBef>
            </a:pPr>
            <a:r>
              <a:rPr lang="el" sz="850" dirty="0"/>
              <a:t>Εφαρμόστε κρυπτογράφηση και ψηφιακές υπογραφές για να διασφαλίσετε την εμπιστευτικότητα, την ακεραιότητα και την αυθεντικότητα των ενεργειακών συναλλαγών που καταγράφονται στο blockchain.</a:t>
            </a:r>
          </a:p>
          <a:p>
            <a:pPr lvl="1">
              <a:spcBef>
                <a:spcPts val="600"/>
              </a:spcBef>
            </a:pPr>
            <a:r>
              <a:rPr lang="el" sz="1000" dirty="0"/>
              <a:t>Στρατηγικές:</a:t>
            </a:r>
          </a:p>
          <a:p>
            <a:pPr lvl="2">
              <a:spcBef>
                <a:spcPts val="600"/>
              </a:spcBef>
            </a:pPr>
            <a:r>
              <a:rPr lang="el" sz="850" dirty="0"/>
              <a:t>Καθιέρωση πλαισίων διακυβέρνησης και συμφωνιών κοινοπραξίας για τη διακυβέρνηση των δικτύων blockchain και τον καθορισμό ρόλων, ευθυνών και μηχανισμών επίλυσης διαφορών.</a:t>
            </a:r>
          </a:p>
          <a:p>
            <a:pPr lvl="2">
              <a:spcBef>
                <a:spcPts val="600"/>
              </a:spcBef>
            </a:pPr>
            <a:r>
              <a:rPr lang="el" sz="850" dirty="0"/>
              <a:t>Διεξαγωγή τακτικών ελέγχων ασφαλείας και αξιολογήσεων ευπάθειας της υποδομής blockchain και των έξυπνων συμβολαίων για τον εντοπισμό και τον μετριασμό των κινδύνων ασφαλείας.</a:t>
            </a:r>
          </a:p>
          <a:p>
            <a:pPr lvl="2">
              <a:spcBef>
                <a:spcPts val="600"/>
              </a:spcBef>
            </a:pPr>
            <a:r>
              <a:rPr lang="el" sz="850" dirty="0"/>
              <a:t>Συνεργαστείτε με τους εταίρους της βιομηχανίας και τις ρυθμιστικές αρχές για να καθιερώσετε βιομηχανικά πρότυπα και βέλτιστες πρακτικές για την εξασφάλιση ενεργειακών συναλλαγών που βασίζονται σε blockchain.</a:t>
            </a:r>
            <a:endParaRPr lang="en-US" sz="300" dirty="0"/>
          </a:p>
        </p:txBody>
      </p:sp>
      <p:pic>
        <p:nvPicPr>
          <p:cNvPr id="9" name="Marcador de Posição da Imagem 8" descr="Μια εικόνα με στιγμιότυπο οθόνης, ψηφιακή σύνθεση, χώρο, κείμενο&#10;&#10;Αυτόματη περιγραφή">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978812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043190" y="98470"/>
            <a:ext cx="6148810" cy="763899"/>
          </a:xfrm>
        </p:spPr>
        <p:txBody>
          <a:bodyPr>
            <a:noAutofit/>
          </a:bodyPr>
          <a:lstStyle/>
          <a:p>
            <a:r>
              <a:rPr kumimoji="0" lang="el" sz="1800" b="0" i="0" u="none" strike="noStrike" kern="1200" cap="none" spc="100" normalizeH="0" baseline="0" noProof="0" dirty="0">
                <a:ln>
                  <a:noFill/>
                </a:ln>
                <a:solidFill>
                  <a:srgbClr val="FFFFFF"/>
                </a:solidFill>
                <a:effectLst/>
                <a:uLnTx/>
                <a:uFillTx/>
                <a:latin typeface="Book Antiqua"/>
                <a:ea typeface="+mj-ea"/>
                <a:cs typeface="+mj-cs"/>
              </a:rPr>
              <a:t>02_2: Βέλτιστες πρακτικές και στρατηγικές διασφάλισης κάθε τεχνολογίας για τη διασφάλιση των ενεργειακών υποδομών και δεδομένων</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dirty="0"/>
              <a:t>Βέλτιστες πρακτικές και στρατηγικές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Τεχνητή νοημοσύνη (AI):</a:t>
            </a:r>
          </a:p>
          <a:p>
            <a:pPr lvl="1">
              <a:spcBef>
                <a:spcPts val="600"/>
              </a:spcBef>
            </a:pPr>
            <a:r>
              <a:rPr lang="el" sz="1000" dirty="0"/>
              <a:t>Βέλτιστες πρακτικές:</a:t>
            </a:r>
          </a:p>
          <a:p>
            <a:pPr lvl="2">
              <a:spcBef>
                <a:spcPts val="600"/>
              </a:spcBef>
            </a:pPr>
            <a:r>
              <a:rPr lang="el" sz="850" dirty="0"/>
              <a:t>Εκπαιδεύστε μοντέλα AI σε ποικίλα και αντιπροσωπευτικά σύνολα δεδομένων για να βελτιώσετε την ακρίβεια, την ευρωστία και τη δικαιοσύνη, ελαχιστοποιώντας παράλληλα την προκατάληψη και τις διακρίσεις.</a:t>
            </a:r>
          </a:p>
          <a:p>
            <a:pPr lvl="2">
              <a:spcBef>
                <a:spcPts val="600"/>
              </a:spcBef>
            </a:pPr>
            <a:r>
              <a:rPr lang="el" sz="850" dirty="0"/>
              <a:t>Εφαρμογή επεξηγήσιμων τεχνικών AI (XAI) για την ενίσχυση της διαφάνειας, της ερμηνευσιμότητας και της λογοδοσίας των αποφάσεων που βασίζονται στην AI σε ενεργειακές εφαρμογές.</a:t>
            </a:r>
          </a:p>
          <a:p>
            <a:pPr lvl="2">
              <a:spcBef>
                <a:spcPts val="600"/>
              </a:spcBef>
            </a:pPr>
            <a:r>
              <a:rPr lang="el" sz="850" dirty="0"/>
              <a:t>Τακτική αξιολόγηση και επικαιροποίηση μοντέλων τεχνητής νοημοσύνης για προσαρμογή στις εξελισσόμενες απειλές, τις αλλαγές στα ενεργειακά πρότυπα και τους αναδυόμενους κινδύνους για την ασφάλεια στον κυβερνοχώρο.</a:t>
            </a:r>
          </a:p>
          <a:p>
            <a:pPr lvl="1">
              <a:spcBef>
                <a:spcPts val="600"/>
              </a:spcBef>
            </a:pPr>
            <a:r>
              <a:rPr lang="el" sz="1000" dirty="0"/>
              <a:t>Στρατηγικές:</a:t>
            </a:r>
          </a:p>
          <a:p>
            <a:pPr lvl="2">
              <a:spcBef>
                <a:spcPts val="600"/>
              </a:spcBef>
            </a:pPr>
            <a:r>
              <a:rPr lang="el" sz="850" dirty="0"/>
              <a:t>Εφαρμογή διαδικασιών επικύρωσης και επαλήθευσης μοντέλων για την αξιολόγηση της απόδοσης, της αξιοπιστίας και της ασφάλειας των αλγορίθμων AI σε ενεργειακές εφαρμογές.</a:t>
            </a:r>
          </a:p>
          <a:p>
            <a:pPr lvl="2">
              <a:spcBef>
                <a:spcPts val="600"/>
              </a:spcBef>
            </a:pPr>
            <a:r>
              <a:rPr lang="el" sz="850" dirty="0"/>
              <a:t>Παρακολουθήστε και αναλύστε πληροφορίες και προβλέψεις που δημιουργούνται από AI για ανωμαλίες, σφάλματα ή αντίπαλες επιθέσεις για να διασφαλίσετε την ακεραιότητα και την αξιοπιστία των ενεργειακών λειτουργιών.</a:t>
            </a:r>
          </a:p>
          <a:p>
            <a:pPr lvl="2">
              <a:spcBef>
                <a:spcPts val="600"/>
              </a:spcBef>
            </a:pPr>
            <a:r>
              <a:rPr lang="el" sz="850" dirty="0"/>
              <a:t>Συνεργασία με εμπειρογνώμονες στον τομέα της κυβερνοασφάλειας, ερευνητές τεχνητής νοημοσύνης και ρυθμιστικές αρχές για την ανάπτυξη κατευθυντήριων γραμμών και προτύπων για την ασφαλή και αξιόπιστη ανάπτυξη της τεχνητής νοημοσύνης στον ενεργειακό τομέα.</a:t>
            </a:r>
            <a:endParaRPr lang="en-US" sz="100" dirty="0"/>
          </a:p>
        </p:txBody>
      </p:sp>
      <p:pic>
        <p:nvPicPr>
          <p:cNvPr id="9" name="Marcador de Posição da Imagem 8" descr="Μια εικόνα με στιγμιότυπο οθόνης, ψηφιακή σύνθεση, χώρο, κείμενο&#10;&#10;Αυτόματη περιγραφή">
            <a:extLst>
              <a:ext uri="{FF2B5EF4-FFF2-40B4-BE49-F238E27FC236}">
                <a16:creationId xmlns:a16="http://schemas.microsoft.com/office/drawing/2014/main" id="{922CB7F6-BC96-5144-EE47-29F905655EAE}"/>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83894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Εργαλεία και τεχνικές ασφάλειας για αναδυόμενες ενεργειακές τεχνολογίες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Επισκόπηση εξειδικευμένων εργαλείων και τεχνικών ασφάλειας προσαρμοσμένων στον τομέα της ενέργειας</a:t>
            </a:r>
          </a:p>
          <a:p>
            <a:pPr>
              <a:spcBef>
                <a:spcPts val="600"/>
              </a:spcBef>
              <a:spcAft>
                <a:spcPts val="0"/>
              </a:spcAft>
            </a:pPr>
            <a:r>
              <a:rPr lang="el" sz="1400" dirty="0"/>
              <a:t>Οδηγίες εφαρμογής για την ανάπτυξη μέτρων ασφαλείας, όπως κρυπτογράφηση, έλεγχοι πρόσβασης και συστήματα ανίχνευσης εισβολών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093077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25</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Εργαλεία και τεχνικές ασφάλειας για αναδυόμενες ενεργειακές τεχνολογίες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solidFill>
                  <a:schemeClr val="tx2"/>
                </a:solidFill>
              </a:rPr>
              <a:t>Επισκόπηση εξειδικευμένων εργαλείων και τεχνικών ασφάλειας προσαρμοσμένων στον τομέα της ενέργειας</a:t>
            </a:r>
          </a:p>
          <a:p>
            <a:pPr>
              <a:spcBef>
                <a:spcPts val="600"/>
              </a:spcBef>
              <a:spcAft>
                <a:spcPts val="0"/>
              </a:spcAft>
            </a:pPr>
            <a:r>
              <a:rPr lang="el" sz="1400"/>
              <a:t>Οδηγίες εφαρμογής για την ανάπτυξη μέτρων ασφαλείας, όπως κρυπτογράφηση, έλεγχοι πρόσβασης και συστήματα ανίχνευσης εισβολών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150995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l" sz="2000" b="0" i="0" u="none" strike="noStrike" kern="1200" cap="none" spc="100" normalizeH="0" baseline="0" noProof="0">
                <a:ln>
                  <a:noFill/>
                </a:ln>
                <a:solidFill>
                  <a:srgbClr val="FFFFFF"/>
                </a:solidFill>
                <a:effectLst/>
                <a:uLnTx/>
                <a:uFillTx/>
                <a:latin typeface="Book Antiqua"/>
                <a:ea typeface="+mj-ea"/>
                <a:cs typeface="+mj-cs"/>
              </a:rPr>
              <a:t>03_1: Επισκόπηση εξειδικευμένων εργαλείων και τεχνικών ασφαλείας προσαρμοσμένων στον τομέα της ενέργειας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Εξειδικευμένα Εργαλεία και Τεχνικές Ασφαλείας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Η διασφάλιση των ενεργειακών υποδομών και δεδομένων απαιτεί εξειδικευμένα εργαλεία και τεχνικές ασφάλειας σχεδιασμένα για την αντιμετώπιση των μοναδικών προκλήσεων και απαιτήσεων του ενεργειακού τομέα.</a:t>
            </a:r>
          </a:p>
          <a:p>
            <a:pPr>
              <a:spcBef>
                <a:spcPts val="600"/>
              </a:spcBef>
            </a:pPr>
            <a:r>
              <a:rPr lang="el" sz="1200" dirty="0"/>
              <a:t>Ασφάλεια βιομηχανικού συστήματος ελέγχου (ICS):</a:t>
            </a:r>
          </a:p>
          <a:p>
            <a:pPr lvl="1">
              <a:spcBef>
                <a:spcPts val="600"/>
              </a:spcBef>
            </a:pPr>
            <a:r>
              <a:rPr lang="el" sz="1000" dirty="0"/>
              <a:t>Τείχη προστασίας ICS: Ειδικά σχεδιασμένα τείχη προστασίας σχεδιασμένα για την προστασία συστημάτων ICS και εποπτικού ελέγχου και απόκτησης δεδομένων (SCADA) από απειλές στον κυβερνοχώρο. Αυτά τα τείχη προστασίας φιλτράρουν την κυκλοφορία δικτύου, επιβάλλουν ελέγχους πρόσβασης και εντοπίζουν ανώμαλη συμπεριφορά σε περιβάλλοντα ICS.</a:t>
            </a:r>
          </a:p>
          <a:p>
            <a:pPr lvl="1">
              <a:spcBef>
                <a:spcPts val="600"/>
              </a:spcBef>
            </a:pPr>
            <a:r>
              <a:rPr lang="el" sz="1000" dirty="0"/>
              <a:t>Συστήματα ανίχνευσης εισβολών (IDS): Οι λύσεις IDS παρακολουθούν την κίνηση δικτύου για ύποπτες δραστηριότητες, μη εξουσιοδοτημένες προσπάθειες πρόσβασης και επιθέσεις στον κυβερνοχώρο που στοχεύουν ενεργειακές υποδομές. Το IDS μπορεί να ανιχνεύσει και να ειδοποιήσει τους χειριστές για πιθανά περιστατικά ασφάλειας σε πραγματικό χρόνο, επιτρέποντας την άμεση απόκριση και τον μετριασμό.</a:t>
            </a:r>
          </a:p>
        </p:txBody>
      </p:sp>
      <p:pic>
        <p:nvPicPr>
          <p:cNvPr id="9" name="Marcador de Posição da Imagem 8" descr="Μια εικόνα με στιγμιότυπο οθόνης, έργο τέχνης&#10;&#10;Αυτόματη περιγραφή">
            <a:extLst>
              <a:ext uri="{FF2B5EF4-FFF2-40B4-BE49-F238E27FC236}">
                <a16:creationId xmlns:a16="http://schemas.microsoft.com/office/drawing/2014/main" id="{FE54EA72-BDFE-7DCA-A057-C663CE3BADD4}"/>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552601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l" sz="2000" b="0" i="0" u="none" strike="noStrike" kern="1200" cap="none" spc="100" normalizeH="0" baseline="0" noProof="0">
                <a:ln>
                  <a:noFill/>
                </a:ln>
                <a:solidFill>
                  <a:srgbClr val="FFFFFF"/>
                </a:solidFill>
                <a:effectLst/>
                <a:uLnTx/>
                <a:uFillTx/>
                <a:latin typeface="Book Antiqua"/>
                <a:ea typeface="+mj-ea"/>
                <a:cs typeface="+mj-cs"/>
              </a:rPr>
              <a:t>03_1: Επισκόπηση εξειδικευμένων εργαλείων και τεχνικών ασφαλείας προσαρμοσμένων στον τομέα της ενέργειας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Εξειδικευμένα Εργαλεία και Τεχνικές Ασφαλείας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5651863" y="1823777"/>
            <a:ext cx="6387737" cy="272310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Προστασία τελικού σημείου:</a:t>
            </a:r>
          </a:p>
          <a:p>
            <a:pPr lvl="1">
              <a:spcBef>
                <a:spcPts val="600"/>
              </a:spcBef>
            </a:pPr>
            <a:r>
              <a:rPr lang="el" sz="1000" dirty="0"/>
              <a:t>Endpoint Security Solutions: Οι πλατφόρμες προστασίας endpoint (EPP) και το λογισμικό προστασίας από ιούς προσαρμοσμένο στον τομέα της ενέργειας παρέχουν δυνατότητες ανίχνευσης και πρόληψης απειλών σε πραγματικό χρόνο για συσκευές τελικού σημείου, όπως σταθμούς εργασίας, διακομιστές και συσκευές IoT. Αυτές οι λύσεις χρησιμοποιούν προηγμένες τεχνικές ανίχνευσης, συμπεριλαμβανομένης της ανάλυσης συμπεριφοράς και της μηχανικής εκμάθησης, για τον εντοπισμό και τον αποκλεισμό κακόβουλου λογισμικού, ransomware και άλλων απειλών στον κυβερνοχώρο.</a:t>
            </a:r>
          </a:p>
          <a:p>
            <a:pPr lvl="1">
              <a:spcBef>
                <a:spcPts val="600"/>
              </a:spcBef>
            </a:pPr>
            <a:r>
              <a:rPr lang="el" sz="1000" dirty="0"/>
              <a:t>Θωράκιση συσκευής: Η θωράκιση συσκευών περιλαμβάνει την εφαρμογή διαμορφώσεων και στοιχείων ελέγχου ασφαλείας για τη μείωση της επιφάνειας επίθεσης και των τρωτών σημείων των τερματικών συσκευών. Αυτό περιλαμβάνει την απενεργοποίηση περιττών υπηρεσιών, την εφαρμογή ενημερώσεων κώδικα ασφαλείας και ενημερώσεων και τη διαμόρφωση ισχυρών μηχανισμών ελέγχου ταυτότητας.</a:t>
            </a:r>
          </a:p>
          <a:p>
            <a:pPr>
              <a:spcBef>
                <a:spcPts val="600"/>
              </a:spcBef>
            </a:pPr>
            <a:r>
              <a:rPr lang="el" sz="1200" dirty="0"/>
              <a:t>Κρυπτογράφηση και προστασία δεδομένων:</a:t>
            </a:r>
          </a:p>
          <a:p>
            <a:pPr lvl="1">
              <a:spcBef>
                <a:spcPts val="600"/>
              </a:spcBef>
            </a:pPr>
            <a:r>
              <a:rPr lang="el" sz="1000" dirty="0"/>
              <a:t>Κρυπτογράφηση δεδομένων: Οι τεχνολογίες κρυπτογράφησης, όπως το επίπεδο ασφαλών υποδοχών (SSL), η ασφάλεια επιπέδου μεταφοράς (TLS) και τα εικονικά ιδιωτικά δίκτυα (VPN) κρυπτογραφούν τις μεταδόσεις δεδομένων μεταξύ ενεργειακών συσκευών, δικτύων και περιβαλλόντων cloud για προστασία από υποκλοπές και υποκλοπή δεδομένων.</a:t>
            </a:r>
          </a:p>
          <a:p>
            <a:pPr lvl="1">
              <a:spcBef>
                <a:spcPts val="600"/>
              </a:spcBef>
            </a:pPr>
            <a:r>
              <a:rPr lang="el" sz="1000" dirty="0"/>
              <a:t>Data Loss Prevention (DLP): Οι λύσεις DLP παρακολουθούν και ελέγχουν την κίνηση ευαίσθητων ενεργειακών δεδομένων εντός και εκτός του οργανισμού, αποτρέποντας τη μη εξουσιοδοτημένη πρόσβαση, διαρροή ή κλοπή εμπιστευτικών πληροφοριών. Οι λύσεις DLP χρησιμοποιούν επιθεώρηση περιεχομένου, ανάλυση με βάση τα συμφραζόμενα και επιβολή πολιτικής για τον εντοπισμό και τον μετριασμό των κινδύνων εξαγωγής δεδομένων.</a:t>
            </a:r>
          </a:p>
        </p:txBody>
      </p:sp>
      <p:pic>
        <p:nvPicPr>
          <p:cNvPr id="9" name="Marcador de Posição da Imagem 8" descr="Μια εικόνα με στιγμιότυπο οθόνης, έργο τέχνης&#10;&#10;Αυτόματη περιγραφή">
            <a:extLst>
              <a:ext uri="{FF2B5EF4-FFF2-40B4-BE49-F238E27FC236}">
                <a16:creationId xmlns:a16="http://schemas.microsoft.com/office/drawing/2014/main" id="{24C12622-E9FE-CB6D-53F7-5B4E8E57FD65}"/>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0835992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l" sz="2000" b="0" i="0" u="none" strike="noStrike" kern="1200" cap="none" spc="100" normalizeH="0" baseline="0" noProof="0">
                <a:ln>
                  <a:noFill/>
                </a:ln>
                <a:solidFill>
                  <a:srgbClr val="FFFFFF"/>
                </a:solidFill>
                <a:effectLst/>
                <a:uLnTx/>
                <a:uFillTx/>
                <a:latin typeface="Book Antiqua"/>
                <a:ea typeface="+mj-ea"/>
                <a:cs typeface="+mj-cs"/>
              </a:rPr>
              <a:t>03_1: Επισκόπηση εξειδικευμένων εργαλείων και τεχνικών ασφαλείας προσαρμοσμένων στον τομέα της ενέργειας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lnSpcReduction="10000"/>
          </a:bodyPr>
          <a:lstStyle/>
          <a:p>
            <a:r>
              <a:rPr lang="el"/>
              <a:t>Εξειδικευμένα Εργαλεία και Τεχνικές Ασφαλείας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Αντιμετώπιση περιστατικών και πληροφορίες απειλών:</a:t>
            </a:r>
          </a:p>
          <a:p>
            <a:pPr lvl="1">
              <a:spcBef>
                <a:spcPts val="600"/>
              </a:spcBef>
            </a:pPr>
            <a:r>
              <a:rPr lang="el" sz="1000" dirty="0"/>
              <a:t>Σχεδιασμός αντιμετώπισης περιστατικών: Η κατάρτιση σχεδίων και διαδικασιών αντιμετώπισης περιστατικών επιτρέπει στις εταιρείες ενέργειας να εντοπίζουν, να περιορίζουν και να ανακάμπτουν αποτελεσματικά από περιστατικά κυβερνοασφάλειας. Τα σχέδια αντιμετώπισης περιστατικών περιγράφουν ρόλους και ευθύνες, πρωτόκολλα επικοινωνίας και διαδικασίες κλιμάκωσης για την αντιμετώπιση παραβιάσεων ασφαλείας και επιθέσεων στον κυβερνοχώρο.</a:t>
            </a:r>
          </a:p>
          <a:p>
            <a:pPr lvl="1">
              <a:spcBef>
                <a:spcPts val="600"/>
              </a:spcBef>
            </a:pPr>
            <a:r>
              <a:rPr lang="el" sz="1000" dirty="0"/>
              <a:t>Threat Intelligence Sharing: Η συνεργασία με ομοτίμους της βιομηχανίας, κυβερνητικές υπηρεσίες και οργανισμούς ασφάλειας στον κυβερνοχώρο επιτρέπει στις εταιρείες ενέργειας να έχουν πρόσβαση σε πληροφορίες απειλών και αξιοποιήσιμες πληροφορίες σχετικά με αναδυόμενες απειλές στον κυβερνοχώρο, τεχνικές επίθεσης και τρωτά σημεία που σχετίζονται με τον ενεργειακό τομέα.</a:t>
            </a:r>
            <a:endParaRPr lang="en-US" sz="800" dirty="0"/>
          </a:p>
        </p:txBody>
      </p:sp>
      <p:pic>
        <p:nvPicPr>
          <p:cNvPr id="9" name="Marcador de Posição da Imagem 8" descr="Μια εικόνα με στιγμιότυπο οθόνης, έργο τέχνης&#10;&#10;Αυτόματη περιγραφή">
            <a:extLst>
              <a:ext uri="{FF2B5EF4-FFF2-40B4-BE49-F238E27FC236}">
                <a16:creationId xmlns:a16="http://schemas.microsoft.com/office/drawing/2014/main" id="{AA6A49A4-EB60-AC94-3CA3-52D6E56F2AF9}"/>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3236047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Θέμα-03</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29</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Εργαλεία και τεχνικές ασφάλειας για αναδυόμενες ενεργειακές τεχνολογίες</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Επισκόπηση εξειδικευμένων εργαλείων και τεχνικών ασφάλειας προσαρμοσμένων στον τομέα της ενέργειας</a:t>
            </a:r>
          </a:p>
          <a:p>
            <a:pPr>
              <a:spcBef>
                <a:spcPts val="600"/>
              </a:spcBef>
              <a:spcAft>
                <a:spcPts val="0"/>
              </a:spcAft>
            </a:pPr>
            <a:r>
              <a:rPr lang="el" sz="1400" dirty="0">
                <a:solidFill>
                  <a:schemeClr val="tx2"/>
                </a:solidFill>
              </a:rPr>
              <a:t>Οδηγίες εφαρμογής για την ανάπτυξη μέτρων ασφαλείας, όπως κρυπτογράφηση, έλεγχοι πρόσβασης και συστήματα ανίχνευσης εισβολών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400622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Placeholder 82" descr="Ένα άτομο που γράφει σε ένα γραφείο">
            <a:extLst>
              <a:ext uri="{FF2B5EF4-FFF2-40B4-BE49-F238E27FC236}">
                <a16:creationId xmlns:a16="http://schemas.microsoft.com/office/drawing/2014/main" id="{9F2CBF26-9F88-C836-7BBE-2C8D15399C20}"/>
              </a:ext>
            </a:extLst>
          </p:cNvPr>
          <p:cNvPicPr>
            <a:picLocks noGrp="1" noChangeAspect="1"/>
          </p:cNvPicPr>
          <p:nvPr>
            <p:ph type="pic" sz="quarter" idx="11"/>
          </p:nvPr>
        </p:nvPicPr>
        <p:blipFill>
          <a:blip r:embed="rId2"/>
          <a:srcRect l="7594" r="7594"/>
          <a:stretch/>
        </p:blipFill>
        <p:spPr>
          <a:xfrm flipH="1">
            <a:off x="7163691" y="0"/>
            <a:ext cx="5024825" cy="6858000"/>
          </a:xfrm>
        </p:spPr>
      </p:pic>
      <p:sp>
        <p:nvSpPr>
          <p:cNvPr id="96" name="Slide Number Placeholder 95">
            <a:extLst>
              <a:ext uri="{FF2B5EF4-FFF2-40B4-BE49-F238E27FC236}">
                <a16:creationId xmlns:a16="http://schemas.microsoft.com/office/drawing/2014/main" id="{3BD80834-FB15-847A-2C6B-65FA4C1A991E}"/>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a:t>
            </a:fld>
            <a:endParaRPr lang="en-US"/>
          </a:p>
        </p:txBody>
      </p:sp>
      <p:sp>
        <p:nvSpPr>
          <p:cNvPr id="119" name="Title 118">
            <a:extLst>
              <a:ext uri="{FF2B5EF4-FFF2-40B4-BE49-F238E27FC236}">
                <a16:creationId xmlns:a16="http://schemas.microsoft.com/office/drawing/2014/main" id="{34974D2A-D531-9065-F011-B2A52FD62AC5}"/>
              </a:ext>
            </a:extLst>
          </p:cNvPr>
          <p:cNvSpPr>
            <a:spLocks noGrp="1"/>
          </p:cNvSpPr>
          <p:nvPr>
            <p:ph type="ctrTitle"/>
          </p:nvPr>
        </p:nvSpPr>
        <p:spPr>
          <a:xfrm>
            <a:off x="796322" y="320040"/>
            <a:ext cx="7911214" cy="1017147"/>
          </a:xfrm>
        </p:spPr>
        <p:txBody>
          <a:bodyPr>
            <a:noAutofit/>
          </a:bodyPr>
          <a:lstStyle/>
          <a:p>
            <a:r>
              <a:rPr lang="el" sz="2800"/>
              <a:t>Κυβερνοασφάλεια στις αναδυόμενες τεχνολογίες για το ενεργειακό δίκτυο – Επισκόπηση μαθήματος</a:t>
            </a:r>
          </a:p>
        </p:txBody>
      </p:sp>
      <p:sp>
        <p:nvSpPr>
          <p:cNvPr id="6" name="Text Placeholder 5">
            <a:extLst>
              <a:ext uri="{FF2B5EF4-FFF2-40B4-BE49-F238E27FC236}">
                <a16:creationId xmlns:a16="http://schemas.microsoft.com/office/drawing/2014/main" id="{72FB8BB2-2253-F694-3F4B-48B183090726}"/>
              </a:ext>
            </a:extLst>
          </p:cNvPr>
          <p:cNvSpPr>
            <a:spLocks noGrp="1"/>
          </p:cNvSpPr>
          <p:nvPr>
            <p:ph type="body" sz="quarter" idx="10"/>
          </p:nvPr>
        </p:nvSpPr>
        <p:spPr>
          <a:xfrm>
            <a:off x="720545" y="1315846"/>
            <a:ext cx="788639" cy="533400"/>
          </a:xfrm>
        </p:spPr>
        <p:txBody>
          <a:bodyPr vert="horz" lIns="0" tIns="0" rIns="0" bIns="0" rtlCol="0" anchor="ctr">
            <a:noAutofit/>
          </a:bodyPr>
          <a:lstStyle/>
          <a:p>
            <a:r>
              <a:rPr lang="el"/>
              <a:t>Ο1.</a:t>
            </a:r>
          </a:p>
        </p:txBody>
      </p:sp>
      <p:sp>
        <p:nvSpPr>
          <p:cNvPr id="11" name="Text Placeholder 10">
            <a:extLst>
              <a:ext uri="{FF2B5EF4-FFF2-40B4-BE49-F238E27FC236}">
                <a16:creationId xmlns:a16="http://schemas.microsoft.com/office/drawing/2014/main" id="{F0C2F10C-DD1E-58B2-DE8A-900B513BB48D}"/>
              </a:ext>
            </a:extLst>
          </p:cNvPr>
          <p:cNvSpPr>
            <a:spLocks noGrp="1"/>
          </p:cNvSpPr>
          <p:nvPr>
            <p:ph type="body" sz="quarter" idx="16"/>
          </p:nvPr>
        </p:nvSpPr>
        <p:spPr>
          <a:xfrm>
            <a:off x="1539682" y="1315846"/>
            <a:ext cx="6732236" cy="533400"/>
          </a:xfrm>
        </p:spPr>
        <p:txBody>
          <a:bodyPr>
            <a:noAutofit/>
          </a:bodyPr>
          <a:lstStyle/>
          <a:p>
            <a:r>
              <a:rPr lang="el" sz="1700" dirty="0"/>
              <a:t>Εισαγωγή στην Κυβερνοασφάλεια στις Αναδυόμενες Τεχνολογίες Ενέργειας</a:t>
            </a:r>
          </a:p>
        </p:txBody>
      </p:sp>
      <p:sp>
        <p:nvSpPr>
          <p:cNvPr id="8" name="Text Placeholder 7">
            <a:extLst>
              <a:ext uri="{FF2B5EF4-FFF2-40B4-BE49-F238E27FC236}">
                <a16:creationId xmlns:a16="http://schemas.microsoft.com/office/drawing/2014/main" id="{8BF3FD88-1E1E-60D7-6DBA-54883EB49562}"/>
              </a:ext>
            </a:extLst>
          </p:cNvPr>
          <p:cNvSpPr>
            <a:spLocks noGrp="1"/>
          </p:cNvSpPr>
          <p:nvPr>
            <p:ph type="body" sz="quarter" idx="13"/>
          </p:nvPr>
        </p:nvSpPr>
        <p:spPr>
          <a:xfrm>
            <a:off x="720545" y="2754974"/>
            <a:ext cx="788639" cy="533400"/>
          </a:xfrm>
        </p:spPr>
        <p:txBody>
          <a:bodyPr/>
          <a:lstStyle/>
          <a:p>
            <a:r>
              <a:rPr lang="el"/>
              <a:t>Ο3.</a:t>
            </a:r>
          </a:p>
        </p:txBody>
      </p:sp>
      <p:sp>
        <p:nvSpPr>
          <p:cNvPr id="13" name="Text Placeholder 12">
            <a:extLst>
              <a:ext uri="{FF2B5EF4-FFF2-40B4-BE49-F238E27FC236}">
                <a16:creationId xmlns:a16="http://schemas.microsoft.com/office/drawing/2014/main" id="{FDE41E67-4B27-8ADF-D2D1-675182477DD6}"/>
              </a:ext>
            </a:extLst>
          </p:cNvPr>
          <p:cNvSpPr>
            <a:spLocks noGrp="1"/>
          </p:cNvSpPr>
          <p:nvPr>
            <p:ph type="body" sz="quarter" idx="18"/>
          </p:nvPr>
        </p:nvSpPr>
        <p:spPr>
          <a:xfrm>
            <a:off x="1539682" y="2754974"/>
            <a:ext cx="6199724" cy="533400"/>
          </a:xfrm>
        </p:spPr>
        <p:txBody>
          <a:bodyPr>
            <a:normAutofit lnSpcReduction="10000"/>
          </a:bodyPr>
          <a:lstStyle/>
          <a:p>
            <a:r>
              <a:rPr lang="el" sz="1700" dirty="0"/>
              <a:t>Εργαλεία και τεχνικές ασφάλειας για αναδυόμενες ενεργειακές τεχνολογίες</a:t>
            </a:r>
          </a:p>
        </p:txBody>
      </p:sp>
      <p:sp>
        <p:nvSpPr>
          <p:cNvPr id="9" name="Text Placeholder 8">
            <a:extLst>
              <a:ext uri="{FF2B5EF4-FFF2-40B4-BE49-F238E27FC236}">
                <a16:creationId xmlns:a16="http://schemas.microsoft.com/office/drawing/2014/main" id="{56ADDB23-D709-216E-09BB-D24BECACD459}"/>
              </a:ext>
            </a:extLst>
          </p:cNvPr>
          <p:cNvSpPr>
            <a:spLocks noGrp="1"/>
          </p:cNvSpPr>
          <p:nvPr>
            <p:ph type="body" sz="quarter" idx="14"/>
          </p:nvPr>
        </p:nvSpPr>
        <p:spPr>
          <a:xfrm>
            <a:off x="720545" y="3474538"/>
            <a:ext cx="788639" cy="533400"/>
          </a:xfrm>
        </p:spPr>
        <p:txBody>
          <a:bodyPr/>
          <a:lstStyle/>
          <a:p>
            <a:r>
              <a:rPr lang="el"/>
              <a:t>Ο4.</a:t>
            </a:r>
          </a:p>
        </p:txBody>
      </p:sp>
      <p:sp>
        <p:nvSpPr>
          <p:cNvPr id="14" name="Text Placeholder 13">
            <a:extLst>
              <a:ext uri="{FF2B5EF4-FFF2-40B4-BE49-F238E27FC236}">
                <a16:creationId xmlns:a16="http://schemas.microsoft.com/office/drawing/2014/main" id="{38154CB8-8FD8-4E91-99AF-E3CF73422828}"/>
              </a:ext>
            </a:extLst>
          </p:cNvPr>
          <p:cNvSpPr>
            <a:spLocks noGrp="1"/>
          </p:cNvSpPr>
          <p:nvPr>
            <p:ph type="body" sz="quarter" idx="19"/>
          </p:nvPr>
        </p:nvSpPr>
        <p:spPr>
          <a:xfrm>
            <a:off x="1539682" y="3474538"/>
            <a:ext cx="5885179" cy="533400"/>
          </a:xfrm>
        </p:spPr>
        <p:txBody>
          <a:bodyPr>
            <a:normAutofit lnSpcReduction="10000"/>
          </a:bodyPr>
          <a:lstStyle/>
          <a:p>
            <a:r>
              <a:rPr lang="el" sz="1700" dirty="0"/>
              <a:t>Το μέλλον της αναδυόμενης τεχνολογικής ασφάλειας και η εφαρμογή της στο ενεργειακό δίκτυο</a:t>
            </a:r>
            <a:endParaRPr lang="en-US" sz="1700" dirty="0"/>
          </a:p>
        </p:txBody>
      </p:sp>
      <p:sp>
        <p:nvSpPr>
          <p:cNvPr id="10" name="Text Placeholder 9">
            <a:extLst>
              <a:ext uri="{FF2B5EF4-FFF2-40B4-BE49-F238E27FC236}">
                <a16:creationId xmlns:a16="http://schemas.microsoft.com/office/drawing/2014/main" id="{11E1F72F-5806-46E4-AC01-9413DBC58B58}"/>
              </a:ext>
            </a:extLst>
          </p:cNvPr>
          <p:cNvSpPr>
            <a:spLocks noGrp="1"/>
          </p:cNvSpPr>
          <p:nvPr>
            <p:ph type="body" sz="quarter" idx="15"/>
          </p:nvPr>
        </p:nvSpPr>
        <p:spPr>
          <a:xfrm>
            <a:off x="720545" y="4194102"/>
            <a:ext cx="788639" cy="533400"/>
          </a:xfrm>
        </p:spPr>
        <p:txBody>
          <a:bodyPr/>
          <a:lstStyle/>
          <a:p>
            <a:r>
              <a:rPr lang="el"/>
              <a:t>Ο5.</a:t>
            </a:r>
          </a:p>
        </p:txBody>
      </p:sp>
      <p:sp>
        <p:nvSpPr>
          <p:cNvPr id="15" name="Text Placeholder 14">
            <a:extLst>
              <a:ext uri="{FF2B5EF4-FFF2-40B4-BE49-F238E27FC236}">
                <a16:creationId xmlns:a16="http://schemas.microsoft.com/office/drawing/2014/main" id="{EF673EE5-354A-FD54-2A4E-F922E5E16253}"/>
              </a:ext>
            </a:extLst>
          </p:cNvPr>
          <p:cNvSpPr>
            <a:spLocks noGrp="1"/>
          </p:cNvSpPr>
          <p:nvPr>
            <p:ph type="body" sz="quarter" idx="20"/>
          </p:nvPr>
        </p:nvSpPr>
        <p:spPr>
          <a:xfrm>
            <a:off x="1539682" y="4194102"/>
            <a:ext cx="5024825" cy="533400"/>
          </a:xfrm>
        </p:spPr>
        <p:txBody>
          <a:bodyPr>
            <a:normAutofit/>
          </a:bodyPr>
          <a:lstStyle/>
          <a:p>
            <a:r>
              <a:rPr lang="el" sz="1700" dirty="0"/>
              <a:t>Μελέτες περιπτώσεων</a:t>
            </a:r>
          </a:p>
        </p:txBody>
      </p:sp>
      <p:sp>
        <p:nvSpPr>
          <p:cNvPr id="7" name="Text Placeholder 6">
            <a:extLst>
              <a:ext uri="{FF2B5EF4-FFF2-40B4-BE49-F238E27FC236}">
                <a16:creationId xmlns:a16="http://schemas.microsoft.com/office/drawing/2014/main" id="{F4EFEB83-8DF8-9418-13FD-C034C8279A76}"/>
              </a:ext>
            </a:extLst>
          </p:cNvPr>
          <p:cNvSpPr>
            <a:spLocks noGrp="1"/>
          </p:cNvSpPr>
          <p:nvPr>
            <p:ph type="body" sz="quarter" idx="12"/>
          </p:nvPr>
        </p:nvSpPr>
        <p:spPr>
          <a:xfrm>
            <a:off x="720545" y="2035410"/>
            <a:ext cx="788639" cy="533400"/>
          </a:xfrm>
        </p:spPr>
        <p:txBody>
          <a:bodyPr/>
          <a:lstStyle/>
          <a:p>
            <a:r>
              <a:rPr lang="el"/>
              <a:t>Ο2.</a:t>
            </a:r>
          </a:p>
        </p:txBody>
      </p:sp>
      <p:sp>
        <p:nvSpPr>
          <p:cNvPr id="12" name="Text Placeholder 11">
            <a:extLst>
              <a:ext uri="{FF2B5EF4-FFF2-40B4-BE49-F238E27FC236}">
                <a16:creationId xmlns:a16="http://schemas.microsoft.com/office/drawing/2014/main" id="{827C4889-BB27-08A2-E9DE-947634C2E254}"/>
              </a:ext>
            </a:extLst>
          </p:cNvPr>
          <p:cNvSpPr>
            <a:spLocks noGrp="1"/>
          </p:cNvSpPr>
          <p:nvPr>
            <p:ph type="body" sz="quarter" idx="17"/>
          </p:nvPr>
        </p:nvSpPr>
        <p:spPr>
          <a:xfrm>
            <a:off x="1539682" y="2035410"/>
            <a:ext cx="5885179" cy="533400"/>
          </a:xfrm>
        </p:spPr>
        <p:txBody>
          <a:bodyPr>
            <a:normAutofit/>
          </a:bodyPr>
          <a:lstStyle/>
          <a:p>
            <a:r>
              <a:rPr lang="el" sz="1700"/>
              <a:t>Διασφάλιση των αναδυόμενων τεχνολογιών ενέργειας</a:t>
            </a:r>
          </a:p>
        </p:txBody>
      </p:sp>
      <p:sp>
        <p:nvSpPr>
          <p:cNvPr id="51" name="Freeform: Shape 50">
            <a:extLst>
              <a:ext uri="{FF2B5EF4-FFF2-40B4-BE49-F238E27FC236}">
                <a16:creationId xmlns:a16="http://schemas.microsoft.com/office/drawing/2014/main" id="{E3A78732-6A77-06C0-D931-D7D867386254}"/>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73" name="Graphic 72">
            <a:extLst>
              <a:ext uri="{FF2B5EF4-FFF2-40B4-BE49-F238E27FC236}">
                <a16:creationId xmlns:a16="http://schemas.microsoft.com/office/drawing/2014/main" id="{7B7D90C8-A3E9-289E-DC74-AFF053EFBAD5}"/>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grpSp>
        <p:nvGrpSpPr>
          <p:cNvPr id="17" name="Group 16">
            <a:extLst>
              <a:ext uri="{FF2B5EF4-FFF2-40B4-BE49-F238E27FC236}">
                <a16:creationId xmlns:a16="http://schemas.microsoft.com/office/drawing/2014/main" id="{2F61E353-DA53-56F1-49CB-7426B4E4EDAF}"/>
              </a:ext>
            </a:extLst>
          </p:cNvPr>
          <p:cNvGrpSpPr/>
          <p:nvPr/>
        </p:nvGrpSpPr>
        <p:grpSpPr>
          <a:xfrm>
            <a:off x="7549377" y="6167336"/>
            <a:ext cx="3294001" cy="612000"/>
            <a:chOff x="5179092" y="5483822"/>
            <a:chExt cx="3294001" cy="612000"/>
          </a:xfrm>
        </p:grpSpPr>
        <p:pic>
          <p:nvPicPr>
            <p:cNvPr id="19" name="Picture 18">
              <a:extLst>
                <a:ext uri="{FF2B5EF4-FFF2-40B4-BE49-F238E27FC236}">
                  <a16:creationId xmlns:a16="http://schemas.microsoft.com/office/drawing/2014/main" id="{4C985692-9D93-B2CA-C09C-F2CA3F05ADEC}"/>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20" name="Picture 19">
              <a:extLst>
                <a:ext uri="{FF2B5EF4-FFF2-40B4-BE49-F238E27FC236}">
                  <a16:creationId xmlns:a16="http://schemas.microsoft.com/office/drawing/2014/main" id="{F93FF775-4134-4229-0B44-8DCF3D12DA79}"/>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48501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043190" y="98470"/>
            <a:ext cx="6148810" cy="763899"/>
          </a:xfrm>
        </p:spPr>
        <p:txBody>
          <a:bodyPr>
            <a:noAutofit/>
          </a:bodyPr>
          <a:lstStyle/>
          <a:p>
            <a:r>
              <a:rPr kumimoji="0" lang="el" sz="1800" b="0" i="0" u="none" strike="noStrike" kern="1200" cap="none" spc="100" normalizeH="0" baseline="0" noProof="0" dirty="0">
                <a:ln>
                  <a:noFill/>
                </a:ln>
                <a:solidFill>
                  <a:srgbClr val="FFFFFF"/>
                </a:solidFill>
                <a:effectLst/>
                <a:uLnTx/>
                <a:uFillTx/>
                <a:latin typeface="Book Antiqua"/>
                <a:ea typeface="+mj-ea"/>
                <a:cs typeface="+mj-cs"/>
              </a:rPr>
              <a:t>03_2: Οδηγίες εφαρμογής για την ανάπτυξη μέτρων ασφαλείας, όπως κρυπτογράφηση, έλεγχοι πρόσβασης και συστήματα ανίχνευσης εισβολών</a:t>
            </a:r>
            <a:endParaRPr lang="en-US" sz="2400" dirty="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dirty="0"/>
              <a:t>Κατευθυντήριες γραμμές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5556069" y="1977017"/>
            <a:ext cx="6483531"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Η αποτελεσματική εφαρμογή μέτρων ασφαλείας είναι ζωτικής σημασίας για την προστασία των ενεργειακών υποδομών και δεδομένων από απειλές στον κυβερνοχώρο. Ακολουθούν οδηγίες εφαρμογής για βασικά μέτρα ασφαλείας.</a:t>
            </a:r>
          </a:p>
          <a:p>
            <a:pPr>
              <a:spcBef>
                <a:spcPts val="600"/>
              </a:spcBef>
            </a:pPr>
            <a:r>
              <a:rPr lang="el" sz="1200" dirty="0"/>
              <a:t>Κρυπτογράφηση:</a:t>
            </a:r>
          </a:p>
          <a:p>
            <a:pPr lvl="1">
              <a:spcBef>
                <a:spcPts val="600"/>
              </a:spcBef>
            </a:pPr>
            <a:r>
              <a:rPr lang="el" sz="1000" dirty="0"/>
              <a:t>Χρησιμοποιήστε ισχυρούς αλγόριθμους κρυπτογράφησης (π.χ. AES, RSA) για την προστασία ευαίσθητων δεδομένων κατά τη μεταφορά και την ηρεμία.</a:t>
            </a:r>
          </a:p>
          <a:p>
            <a:pPr lvl="1">
              <a:spcBef>
                <a:spcPts val="600"/>
              </a:spcBef>
            </a:pPr>
            <a:r>
              <a:rPr lang="el" sz="1000" dirty="0"/>
              <a:t>Εφαρμόστε κρυπτογράφηση από άκρο σε άκρο για επικοινωνία μεταξύ ενεργειακών συσκευών, δικτύων και περιβαλλόντων cloud.</a:t>
            </a:r>
          </a:p>
          <a:p>
            <a:pPr lvl="1">
              <a:spcBef>
                <a:spcPts val="600"/>
              </a:spcBef>
            </a:pPr>
            <a:r>
              <a:rPr lang="el" sz="1000" dirty="0"/>
              <a:t>Ενημερώνετε τακτικά τα πρωτόκολλα και τα κλειδιά κρυπτογράφησης για να μετριάσετε τα τρωτά σημεία και να διασφαλίσετε την εμπιστευτικότητα των δεδομένων.</a:t>
            </a:r>
          </a:p>
          <a:p>
            <a:pPr>
              <a:spcBef>
                <a:spcPts val="600"/>
              </a:spcBef>
            </a:pPr>
            <a:r>
              <a:rPr lang="el" sz="1200" dirty="0"/>
              <a:t>Έλεγχοι πρόσβασης:</a:t>
            </a:r>
          </a:p>
          <a:p>
            <a:pPr lvl="1">
              <a:spcBef>
                <a:spcPts val="600"/>
              </a:spcBef>
            </a:pPr>
            <a:r>
              <a:rPr lang="el" sz="1000" dirty="0"/>
              <a:t>Εφαρμόστε ελέγχους πρόσβασης βάσει ρόλων (RBAC) για να επιβάλετε πρόσβαση ελάχιστων δικαιωμάτων και να περιορίσετε την πρόσβαση μη εξουσιοδοτημένων χρηστών σε κρίσιμα ενεργειακά συστήματα και δεδομένα.</a:t>
            </a:r>
          </a:p>
          <a:p>
            <a:pPr lvl="1">
              <a:spcBef>
                <a:spcPts val="600"/>
              </a:spcBef>
            </a:pPr>
            <a:r>
              <a:rPr lang="el" sz="1000" dirty="0"/>
              <a:t>Χρησιμοποιήστε μηχανισμούς ελέγχου ταυτότητας πολλαπλών παραγόντων (MFA) για να επαληθεύσετε τις ταυτότητες των χρηστών και να αποτρέψετε τη μη εξουσιοδοτημένη πρόσβαση σε ενεργειακές υποδομές και εφαρμογές.</a:t>
            </a:r>
          </a:p>
          <a:p>
            <a:pPr lvl="1">
              <a:spcBef>
                <a:spcPts val="600"/>
              </a:spcBef>
            </a:pPr>
            <a:r>
              <a:rPr lang="el" sz="1000" dirty="0"/>
              <a:t>Παρακολουθήστε και ελέγξτε τα αρχεία καταγραφής πρόσβασης χρηστών για τον εντοπισμό ύποπτων δραστηριοτήτων και μη εξουσιοδοτημένων προσπαθειών πρόσβασης.</a:t>
            </a:r>
          </a:p>
        </p:txBody>
      </p:sp>
      <p:pic>
        <p:nvPicPr>
          <p:cNvPr id="9" name="Marcador de Posição da Imagem 8" descr="Στιγμιότυπο οθόνης με στιγμιότυπο οθόνης ανεμόμυλου εξωτερικού χώρου&#10;&#10;Αυτόματη περιγραφή">
            <a:extLst>
              <a:ext uri="{FF2B5EF4-FFF2-40B4-BE49-F238E27FC236}">
                <a16:creationId xmlns:a16="http://schemas.microsoft.com/office/drawing/2014/main" id="{E3313411-781D-6B30-DA1D-17616A5BEFD0}"/>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2585753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l" sz="1800" b="0" i="0" u="none" strike="noStrike" kern="1200" cap="none" spc="100" normalizeH="0" baseline="0" noProof="0">
                <a:ln>
                  <a:noFill/>
                </a:ln>
                <a:solidFill>
                  <a:srgbClr val="FFFFFF"/>
                </a:solidFill>
                <a:effectLst/>
                <a:uLnTx/>
                <a:uFillTx/>
                <a:latin typeface="Book Antiqua"/>
                <a:ea typeface="+mj-ea"/>
                <a:cs typeface="+mj-cs"/>
              </a:rPr>
              <a:t>03_2: Οδηγίες εφαρμογής για την ανάπτυξη μέτρων ασφαλείας, όπως κρυπτογράφηση, έλεγχοι πρόσβασης και συστήματα ανίχνευσης εισβολών</a:t>
            </a:r>
            <a:endParaRPr lang="en-US" sz="240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Κατευθυντήριες γραμμές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Συστήματα ανίχνευσης εισβολής:</a:t>
            </a:r>
          </a:p>
          <a:p>
            <a:pPr lvl="1">
              <a:spcBef>
                <a:spcPts val="600"/>
              </a:spcBef>
            </a:pPr>
            <a:r>
              <a:rPr lang="el" sz="1000" dirty="0"/>
              <a:t>Αναπτύξτε αναγνωριστικά βάσει δικτύου για να παρακολουθείτε και να αναλύετε την κίνηση δικτύου για ενδείξεις κακόβουλων δραστηριοτήτων, συμπεριλαμβανομένης της μη εξουσιοδοτημένης πρόσβασης, των μολύνσεων από κακόβουλο λογισμικό και της ανώμαλης συμπεριφοράς.</a:t>
            </a:r>
          </a:p>
          <a:p>
            <a:pPr lvl="1">
              <a:spcBef>
                <a:spcPts val="600"/>
              </a:spcBef>
            </a:pPr>
            <a:r>
              <a:rPr lang="el" sz="1000" dirty="0"/>
              <a:t>Διαμορφώστε τους αισθητήρες IDS για να ανιχνεύσετε γνωστές υπογραφές επίθεσης και ανωμαλίες συμπεριφοράς ενδεικτικές απειλών στον κυβερνοχώρο που στοχεύουν ενεργειακές υποδομές.</a:t>
            </a:r>
          </a:p>
          <a:p>
            <a:pPr lvl="1">
              <a:spcBef>
                <a:spcPts val="600"/>
              </a:spcBef>
            </a:pPr>
            <a:r>
              <a:rPr lang="el" sz="1000" dirty="0"/>
              <a:t>Ενσωματώστε το IDS με συστήματα απόκρισης περιστατικών για να αυτοματοποιήσετε τις ενέργειες απόκρισης και να μετριάσετε τα περιστατικά ασφαλείας σε πραγματικό χρόνο.</a:t>
            </a:r>
          </a:p>
          <a:p>
            <a:pPr>
              <a:spcBef>
                <a:spcPts val="600"/>
              </a:spcBef>
            </a:pPr>
            <a:r>
              <a:rPr lang="el" sz="1200" dirty="0"/>
              <a:t>Τείχη προστασίας:</a:t>
            </a:r>
          </a:p>
          <a:p>
            <a:pPr lvl="1">
              <a:spcBef>
                <a:spcPts val="600"/>
              </a:spcBef>
            </a:pPr>
            <a:r>
              <a:rPr lang="el" sz="1000" dirty="0"/>
              <a:t>Αναπτύξτε τείχη προστασίας σε περιμέτρους δικτύου, μεταξύ τμημάτων δικτύου και σε περιβάλλοντα βιομηχανικών συστημάτων ελέγχου (ICS) για να επιβάλετε ελέγχους πρόσβασης και να φιλτράρετε την εισερχόμενη και εξερχόμενη κίνηση.</a:t>
            </a:r>
          </a:p>
          <a:p>
            <a:pPr lvl="1">
              <a:spcBef>
                <a:spcPts val="600"/>
              </a:spcBef>
            </a:pPr>
            <a:r>
              <a:rPr lang="el" sz="1000" dirty="0"/>
              <a:t>Διαμορφώστε τείχη προστασίας για να αποκλείσετε μη εξουσιοδοτημένες θύρες, πρωτόκολλα και διευθύνσεις IP, επιτρέποντας παράλληλα τη νόμιμη κίνηση που απαιτείται για ενεργειακές λειτουργίες.</a:t>
            </a:r>
          </a:p>
          <a:p>
            <a:pPr lvl="1">
              <a:spcBef>
                <a:spcPts val="600"/>
              </a:spcBef>
            </a:pPr>
            <a:r>
              <a:rPr lang="el" sz="1000" dirty="0"/>
              <a:t>Ενημερώνετε τακτικά τα σύνολα κανόνων και το υλικολογισμικό του τείχους προστασίας για την αντιμετώπιση αναδυόμενων απειλών και τρωτών σημείων.</a:t>
            </a:r>
          </a:p>
        </p:txBody>
      </p:sp>
      <p:pic>
        <p:nvPicPr>
          <p:cNvPr id="9" name="Marcador de Posição da Imagem 8" descr="Στιγμιότυπο οθόνης με στιγμιότυπο οθόνης ανεμόμυλου εξωτερικού χώρου&#10;&#10;Αυτόματη περιγραφή">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7984195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kumimoji="0" lang="el" sz="1800" b="0" i="0" u="none" strike="noStrike" kern="1200" cap="none" spc="100" normalizeH="0" baseline="0" noProof="0">
                <a:ln>
                  <a:noFill/>
                </a:ln>
                <a:solidFill>
                  <a:srgbClr val="FFFFFF"/>
                </a:solidFill>
                <a:effectLst/>
                <a:uLnTx/>
                <a:uFillTx/>
                <a:latin typeface="Book Antiqua"/>
                <a:ea typeface="+mj-ea"/>
                <a:cs typeface="+mj-cs"/>
              </a:rPr>
              <a:t>03_2: Οδηγίες εφαρμογής για την ανάπτυξη μέτρων ασφαλείας, όπως κρυπτογράφηση, έλεγχοι πρόσβασης και συστήματα ανίχνευσης εισβολών</a:t>
            </a:r>
            <a:endParaRPr lang="en-US" sz="2400"/>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Κατευθυντήριες γραμμές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B26D347A-20E7-4DC2-0806-08257411B6DC}"/>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0F2EEB5-C1DE-5F47-D5EF-241DF9662EEB}"/>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C4B6AACB-8573-5E98-CEF7-AD314E69B5CE}"/>
                </a:ext>
              </a:extLst>
            </p:cNvPr>
            <p:cNvPicPr>
              <a:picLocks noChangeAspect="1"/>
            </p:cNvPicPr>
            <p:nvPr/>
          </p:nvPicPr>
          <p:blipFill>
            <a:blip r:embed="rId4"/>
            <a:stretch>
              <a:fillRect/>
            </a:stretch>
          </p:blipFill>
          <p:spPr>
            <a:xfrm>
              <a:off x="6709092" y="5483822"/>
              <a:ext cx="1764001" cy="612000"/>
            </a:xfrm>
            <a:prstGeom prst="rect">
              <a:avLst/>
            </a:prstGeom>
          </p:spPr>
        </p:pic>
      </p:grpSp>
      <p:sp>
        <p:nvSpPr>
          <p:cNvPr id="5" name="Text Placeholder 14">
            <a:extLst>
              <a:ext uri="{FF2B5EF4-FFF2-40B4-BE49-F238E27FC236}">
                <a16:creationId xmlns:a16="http://schemas.microsoft.com/office/drawing/2014/main" id="{DFE72353-EDC8-C793-C185-C5A2A797F035}"/>
              </a:ext>
            </a:extLst>
          </p:cNvPr>
          <p:cNvSpPr txBox="1">
            <a:spLocks/>
          </p:cNvSpPr>
          <p:nvPr/>
        </p:nvSpPr>
        <p:spPr>
          <a:xfrm>
            <a:off x="6498130" y="1977017"/>
            <a:ext cx="5541470" cy="2569866"/>
          </a:xfrm>
          <a:prstGeom prst="rect">
            <a:avLst/>
          </a:prstGeom>
        </p:spPr>
        <p:txBody>
          <a:bodyPr vert="horz" lIns="91440" tIns="0" rIns="0" bIns="45720" rtlCol="0">
            <a:noAutofit/>
          </a:bodyPr>
          <a:lstStyle>
            <a:lvl1pPr marL="274320" indent="-274320" algn="l" defTabSz="914400" rtl="0" eaLnBrk="1" latinLnBrk="0" hangingPunct="1">
              <a:lnSpc>
                <a:spcPct val="100000"/>
              </a:lnSpc>
              <a:spcBef>
                <a:spcPts val="1200"/>
              </a:spcBef>
              <a:spcAft>
                <a:spcPts val="600"/>
              </a:spcAft>
              <a:buClr>
                <a:schemeClr val="accent1"/>
              </a:buClr>
              <a:buSzPct val="100000"/>
              <a:buFont typeface="Courier New" panose="02070309020205020404" pitchFamily="49" charset="0"/>
              <a:buChar char="o"/>
              <a:defRPr sz="1400" kern="1200">
                <a:solidFill>
                  <a:schemeClr val="bg1"/>
                </a:solidFill>
                <a:latin typeface="+mn-lt"/>
                <a:ea typeface="+mn-ea"/>
                <a:cs typeface="+mn-cs"/>
              </a:defRPr>
            </a:lvl1pPr>
            <a:lvl2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200" kern="1200">
                <a:solidFill>
                  <a:schemeClr val="bg1"/>
                </a:solidFill>
                <a:latin typeface="+mn-lt"/>
                <a:ea typeface="+mn-ea"/>
                <a:cs typeface="+mn-cs"/>
              </a:defRPr>
            </a:lvl2pPr>
            <a:lvl3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3pPr>
            <a:lvl4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4pPr>
            <a:lvl5pPr marL="274320" indent="-274320" algn="l" defTabSz="914400" rtl="0" eaLnBrk="1" latinLnBrk="0" hangingPunct="1">
              <a:lnSpc>
                <a:spcPct val="100000"/>
              </a:lnSpc>
              <a:spcBef>
                <a:spcPts val="200"/>
              </a:spcBef>
              <a:spcAft>
                <a:spcPts val="400"/>
              </a:spcAft>
              <a:buClrTx/>
              <a:buFont typeface="Courier New" panose="02070309020205020404" pitchFamily="49" charset="0"/>
              <a:buChar char="o"/>
              <a:defRPr sz="1050" kern="1200">
                <a:solidFill>
                  <a:schemeClr val="bg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pPr>
            <a:r>
              <a:rPr lang="el" sz="1200" dirty="0"/>
              <a:t>Ασφάλεια τελικού σημείου:</a:t>
            </a:r>
          </a:p>
          <a:p>
            <a:pPr lvl="1">
              <a:spcBef>
                <a:spcPts val="600"/>
              </a:spcBef>
            </a:pPr>
            <a:r>
              <a:rPr lang="el" sz="1000" dirty="0"/>
              <a:t>Εφαρμόστε πλατφόρμες προστασίας τελικού σημείου (EPP) και λογισμικό προστασίας από ιούς σε ενεργειακές συσκευές, διακομιστές και σταθμούς εργασίας για τον εντοπισμό και την πρόληψη μολύνσεων από κακόβουλο λογισμικό και μη εξουσιοδοτημένης πρόσβασης.</a:t>
            </a:r>
          </a:p>
          <a:p>
            <a:pPr lvl="1">
              <a:spcBef>
                <a:spcPts val="600"/>
              </a:spcBef>
            </a:pPr>
            <a:r>
              <a:rPr lang="el" sz="1000" dirty="0"/>
              <a:t>Ενεργοποιήστε τις αυτόματες ενημερώσεις λογισμικού και τη διαχείριση ενημερώσεων κώδικα για την αντιμετώπιση γνωστών τρωτών σημείων και ελαττωμάτων ασφαλείας σε τερματικές συσκευές.</a:t>
            </a:r>
          </a:p>
          <a:p>
            <a:pPr lvl="1">
              <a:spcBef>
                <a:spcPts val="600"/>
              </a:spcBef>
            </a:pPr>
            <a:r>
              <a:rPr lang="el" sz="1000" dirty="0"/>
              <a:t>Διεξάγετε τακτικές σαρώσεις ευπάθειας και αξιολογήσεις τελικών σημείων για τον εντοπισμό και την αποκατάσταση αδυναμιών ασφαλείας.</a:t>
            </a:r>
          </a:p>
          <a:p>
            <a:pPr>
              <a:spcBef>
                <a:spcPts val="600"/>
              </a:spcBef>
            </a:pPr>
            <a:r>
              <a:rPr lang="el" sz="1200" dirty="0"/>
              <a:t>Η τήρηση των κατευθυντήριων γραμμών εφαρμογής για την ανάπτυξη μέτρων ασφαλείας, όπως η κρυπτογράφηση, οι έλεγχοι πρόσβασης, τα συστήματα ανίχνευσης εισβολών και τα τείχη προστασίας, είναι απαραίτητη για την ενίσχυση της ανθεκτικότητας στον κυβερνοχώρο στον ενεργειακό τομέα.</a:t>
            </a:r>
          </a:p>
        </p:txBody>
      </p:sp>
      <p:pic>
        <p:nvPicPr>
          <p:cNvPr id="9" name="Marcador de Posição da Imagem 8" descr="Στιγμιότυπο οθόνης με στιγμιότυπο οθόνης ανεμόμυλου εξωτερικού χώρου&#10;&#10;Αυτόματη περιγραφή">
            <a:extLst>
              <a:ext uri="{FF2B5EF4-FFF2-40B4-BE49-F238E27FC236}">
                <a16:creationId xmlns:a16="http://schemas.microsoft.com/office/drawing/2014/main" id="{B1A4CACE-C0FF-1BCA-6F35-2DA05D1E355F}"/>
              </a:ext>
            </a:extLst>
          </p:cNvPr>
          <p:cNvPicPr>
            <a:picLocks noGrp="1" noChangeAspect="1"/>
          </p:cNvPicPr>
          <p:nvPr>
            <p:ph type="pic" sz="quarter" idx="11"/>
          </p:nvPr>
        </p:nvPicPr>
        <p:blipFill>
          <a:blip r:embed="rId5"/>
          <a:srcRect l="7439" r="7439"/>
          <a:stretch>
            <a:fillRect/>
          </a:stretch>
        </p:blipFill>
        <p:spPr/>
      </p:pic>
    </p:spTree>
    <p:extLst>
      <p:ext uri="{BB962C8B-B14F-4D97-AF65-F5344CB8AC3E}">
        <p14:creationId xmlns:p14="http://schemas.microsoft.com/office/powerpoint/2010/main" val="12459841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33</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Το μέλλον της αναδυόμενης τεχνολογικής ασφάλειας και η εφαρμογή της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Διερεύνηση των αναδυόμενων τάσεων και εξελίξεων στον τομέα της κυβερνοασφάλειας για τις ενεργειακές τεχνολογίες</a:t>
            </a:r>
          </a:p>
          <a:p>
            <a:pPr>
              <a:spcBef>
                <a:spcPts val="600"/>
              </a:spcBef>
              <a:spcAft>
                <a:spcPts val="0"/>
              </a:spcAft>
            </a:pPr>
            <a:r>
              <a:rPr lang="el" sz="1400" dirty="0"/>
              <a:t>Συζήτηση σχετικά με την ενσωμάτωση προηγμένων τεχνολογιών όπως η μηχανική μάθηση και η προγνωστική ανάλυση για προληπτικό εντοπισμό και μετριασμό απειλών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52213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Το μέλλον της αναδυόμενης τεχνολογικής ασφάλειας και η εφαρμογή της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solidFill>
                  <a:schemeClr val="tx2"/>
                </a:solidFill>
              </a:rPr>
              <a:t>Διερεύνηση των αναδυόμενων τάσεων και εξελίξεων στον τομέα της κυβερνοασφάλειας για τις ενεργειακές τεχνολογίες</a:t>
            </a:r>
          </a:p>
          <a:p>
            <a:pPr>
              <a:spcBef>
                <a:spcPts val="600"/>
              </a:spcBef>
              <a:spcAft>
                <a:spcPts val="0"/>
              </a:spcAft>
            </a:pPr>
            <a:r>
              <a:rPr lang="el" sz="1400" dirty="0"/>
              <a:t>Συζήτηση σχετικά με την ενσωμάτωση προηγμένων τεχνολογιών όπως η μηχανική μάθηση και η προγνωστική ανάλυση για προληπτικό εντοπισμό και μετριασμό απειλών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38473903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258742" y="168168"/>
            <a:ext cx="5454111" cy="763899"/>
          </a:xfrm>
        </p:spPr>
        <p:txBody>
          <a:bodyPr>
            <a:noAutofit/>
          </a:bodyPr>
          <a:lstStyle/>
          <a:p>
            <a:r>
              <a:rPr lang="el" sz="1800" dirty="0"/>
              <a:t>04_1: Διερεύνηση αναδυόμενων τάσεων και εξελίξεων στον τομέα της κυβερνοασφάλειας για ενεργειακές τεχνολογίες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dirty="0"/>
              <a:t>Αναδυόμενες τάσεις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382757" y="1550297"/>
            <a:ext cx="5541470" cy="2569866"/>
          </a:xfrm>
        </p:spPr>
        <p:txBody>
          <a:bodyPr>
            <a:noAutofit/>
          </a:bodyPr>
          <a:lstStyle/>
          <a:p>
            <a:pPr>
              <a:spcBef>
                <a:spcPts val="600"/>
              </a:spcBef>
            </a:pPr>
            <a:r>
              <a:rPr lang="el" sz="1200" dirty="0"/>
              <a:t>Το ταχέως εξελισσόμενο τοπίο της ασφάλειας στον κυβερνοχώρο για τις ενεργειακές τεχνολογίες χαρακτηρίζεται από αναδυόμενες τάσεις και εξελίξεις που διαμορφώνουν το μέλλον της ενεργειακής ασφάλειας.</a:t>
            </a:r>
          </a:p>
          <a:p>
            <a:pPr>
              <a:spcBef>
                <a:spcPts val="600"/>
              </a:spcBef>
            </a:pPr>
            <a:r>
              <a:rPr lang="el" sz="1200" dirty="0"/>
              <a:t>Αρχιτεκτονική μηδενικής εμπιστοσύνης:</a:t>
            </a:r>
          </a:p>
          <a:p>
            <a:pPr lvl="1">
              <a:spcBef>
                <a:spcPts val="600"/>
              </a:spcBef>
            </a:pPr>
            <a:r>
              <a:rPr lang="el" sz="1000" dirty="0"/>
              <a:t>Μοντέλο ασφάλειας μηδενικής εμπιστοσύνης: Η αρχιτεκτονική μηδενικής εμπιστοσύνης υποθέτει ότι κάθε χρήστης, συσκευή και στοιχείο δικτύου δεν είναι αξιόπιστο και πρέπει να πιστοποιηθεί και να εξουσιοδοτηθεί πριν από την πρόσβαση σε ενεργειακούς πόρους.</a:t>
            </a:r>
          </a:p>
          <a:p>
            <a:pPr lvl="1">
              <a:spcBef>
                <a:spcPts val="600"/>
              </a:spcBef>
            </a:pPr>
            <a:r>
              <a:rPr lang="el" sz="1000" dirty="0"/>
              <a:t>Εφαρμογή σε ενεργειακά δίκτυα: Οι αρχές μηδενικής εμπιστοσύνης εφαρμόζονται στα ενεργειακά δίκτυα για την επιβολή αυστηρών ελέγχων πρόσβασης, πρόσβασης ελάχιστων προνομίων και συνεχούς παρακολούθησης για την αποτροπή μη εξουσιοδοτημένης πρόσβασης και πλευρικής κίνησης από επιτιθέμενους στον κυβερνοχώρο.</a:t>
            </a:r>
          </a:p>
          <a:p>
            <a:pPr>
              <a:spcBef>
                <a:spcPts val="600"/>
              </a:spcBef>
            </a:pPr>
            <a:r>
              <a:rPr lang="el" sz="1200" dirty="0"/>
              <a:t>Τεχνητή νοημοσύνη (AI) στην ασφάλεια στον κυβερνοχώρο:</a:t>
            </a:r>
          </a:p>
          <a:p>
            <a:pPr lvl="1">
              <a:spcBef>
                <a:spcPts val="600"/>
              </a:spcBef>
            </a:pPr>
            <a:r>
              <a:rPr lang="el" sz="1000" dirty="0"/>
              <a:t>AI-Powered Threat Detection: Οι αλγόριθμοι AI αναλύουν τεράστιες ποσότητες δεδομένων από ενεργειακά δίκτυα για να ανιχνεύσουν μοτίβα, ανωμαλίες και πιθανές απειλές στον κυβερνοχώρο σε πραγματικό χρόνο.</a:t>
            </a:r>
          </a:p>
          <a:p>
            <a:pPr lvl="1">
              <a:spcBef>
                <a:spcPts val="600"/>
              </a:spcBef>
            </a:pPr>
            <a:r>
              <a:rPr lang="el" sz="1000" dirty="0"/>
              <a:t>Αυτόνομη απόκριση: Οι λύσεις κυβερνοασφάλειας που βασίζονται στην τεχνητή νοημοσύνη αυτοματοποιούν τον εντοπισμό απειλών, την αντιμετώπιση περιστατικών και τις διαδικασίες αποκατάστασης για την ενίσχυση της ταχύτητας και της αποτελεσματικότητας των επιχειρήσεων κυβερνοασφάλειας σε ενεργειακά περιβάλλοντα.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στιγμιότυπο οθόνης, κύκλωμα&#10;&#10;Αυτόματη περιγραφή">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16653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498130" y="219357"/>
            <a:ext cx="5431487" cy="763899"/>
          </a:xfrm>
        </p:spPr>
        <p:txBody>
          <a:bodyPr>
            <a:noAutofit/>
          </a:bodyPr>
          <a:lstStyle/>
          <a:p>
            <a:r>
              <a:rPr lang="el" sz="1800" dirty="0"/>
              <a:t>04_1: Διερεύνηση αναδυόμενων τάσεων και εξελίξεων στον τομέα της κυβερνοασφάλειας για ενεργειακές τεχνολογίες</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a:t>Αναδυόμενες τάσεις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Κβαντική ασφαλής κρυπτογραφία:</a:t>
            </a:r>
          </a:p>
          <a:p>
            <a:pPr lvl="1">
              <a:spcBef>
                <a:spcPts val="600"/>
              </a:spcBef>
            </a:pPr>
            <a:r>
              <a:rPr lang="el" sz="1000" dirty="0"/>
              <a:t>Απειλές κβαντικής υπολογιστικής: Οι κβαντικοί υπολογιστές αποτελούν απειλή για τους παραδοσιακούς κρυπτογραφικούς αλγόριθμους (π.χ. RSA, ECC) παραβιάζοντας ενδεχομένως τους μηχανισμούς κρυπτογράφησης τους.</a:t>
            </a:r>
          </a:p>
          <a:p>
            <a:pPr lvl="1">
              <a:spcBef>
                <a:spcPts val="600"/>
              </a:spcBef>
            </a:pPr>
            <a:r>
              <a:rPr lang="el" sz="1000" dirty="0"/>
              <a:t>Κβαντική ασφαλής κρυπτογραφία: Οι κβαντικοί ασφαλείς κρυπτογραφικοί αλγόριθμοι (π.χ. κρυπτογραφία βασισμένη σε πλέγμα) έχουν σχεδιαστεί για να αντιστέκονται σε επιθέσεις από κβαντικούς υπολογιστές, διασφαλίζοντας τη μακροπρόθεσμη ασφάλεια των ενεργειακών δεδομένων και επικοινωνιών.</a:t>
            </a:r>
          </a:p>
          <a:p>
            <a:pPr>
              <a:spcBef>
                <a:spcPts val="600"/>
              </a:spcBef>
            </a:pPr>
            <a:r>
              <a:rPr lang="el" sz="1200" dirty="0"/>
              <a:t>Blockchain για την ασφάλεια της εφοδιαστικής αλυσίδας:</a:t>
            </a:r>
          </a:p>
          <a:p>
            <a:pPr lvl="1">
              <a:spcBef>
                <a:spcPts val="600"/>
              </a:spcBef>
            </a:pPr>
            <a:r>
              <a:rPr lang="el" sz="1000" dirty="0"/>
              <a:t>Επιθέσεις στην αλυσίδα εφοδιασμού: Οι επιθέσεις στον κυβερνοχώρο που στοχεύουν αλυσίδες ενεργειακού εφοδιασμού (π.χ. παραβίαση ενεργειακού εξοπλισμού, εισαγωγή κακόβουλου λογισμικού σε ενημερώσεις λογισμικού) ενέχουν σημαντικούς κινδύνους για τις ενεργειακές υποδομές και λειτουργίες.</a:t>
            </a:r>
          </a:p>
          <a:p>
            <a:pPr lvl="1">
              <a:spcBef>
                <a:spcPts val="600"/>
              </a:spcBef>
            </a:pPr>
            <a:r>
              <a:rPr lang="el" sz="1000" dirty="0"/>
              <a:t>Ασφάλεια εφοδιαστικής αλυσίδας που βασίζεται σε blockchain: Η τεχνολογία blockchain επιτρέπει διαφανή, αμετάβλητα και ανιχνεύσιμα αρχεία συναλλαγών αλυσίδας εφοδιασμού ενέργειας, διασφαλίζοντας την ακεραιότητα και την αυθεντικότητα των ενεργειακών πόρων και εξαρτημάτων.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9" name="Marcador de Posição da Imagem 8" descr="Μια εικόνα με στιγμιότυπο οθόνης, κύκλωμα&#10;&#10;Αυτόματη περιγραφή">
            <a:extLst>
              <a:ext uri="{FF2B5EF4-FFF2-40B4-BE49-F238E27FC236}">
                <a16:creationId xmlns:a16="http://schemas.microsoft.com/office/drawing/2014/main" id="{1500FDA9-C389-53CD-4E1D-FECBAB4D573F}"/>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2705395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Θέμα-04</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37</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dirty="0">
                <a:solidFill>
                  <a:schemeClr val="accent1"/>
                </a:solidFill>
              </a:rPr>
              <a:t>Το μέλλον της αναδυόμενης τεχνολογικής ασφάλειας και η εφαρμογή της στο ενεργειακό δίκτυο</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Διερεύνηση των αναδυόμενων τάσεων και εξελίξεων στον τομέα της κυβερνοασφάλειας για τις ενεργειακές τεχνολογίες</a:t>
            </a:r>
          </a:p>
          <a:p>
            <a:pPr>
              <a:spcBef>
                <a:spcPts val="600"/>
              </a:spcBef>
              <a:spcAft>
                <a:spcPts val="0"/>
              </a:spcAft>
            </a:pPr>
            <a:r>
              <a:rPr lang="el" sz="1400">
                <a:solidFill>
                  <a:schemeClr val="tx2"/>
                </a:solidFill>
              </a:rPr>
              <a:t>Συζήτηση σχετικά με την ενσωμάτωση προηγμένων τεχνολογιών όπως η μηχανική μάθηση και η προγνωστική ανάλυση για προληπτικό εντοπισμό και μετριασμό απειλών</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5"/>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6"/>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7"/>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4092868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273865" y="402891"/>
            <a:ext cx="5765735" cy="763899"/>
          </a:xfrm>
        </p:spPr>
        <p:txBody>
          <a:bodyPr>
            <a:noAutofit/>
          </a:bodyPr>
          <a:lstStyle/>
          <a:p>
            <a:r>
              <a:rPr lang="el" sz="1600" dirty="0"/>
              <a:t>04_2: Συζήτηση για την ενσωμάτωση προηγμένων τεχνολογιών όπως η μηχανική μάθηση και η προγνωστική ανάλυση για προληπτικό εντοπισμό και μετριασμό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dirty="0"/>
              <a:t>Προηγμένες τεχνολογίες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Η ενσωμάτωση προηγμένων τεχνολογιών, όπως η μηχανική μάθηση (ML) και η προγνωστική ανάλυση, έχει τεράστιες δυνατότητες για την ενίσχυση της ασφάλειας στον κυβερνοχώρο στον ενεργειακό τομέα. </a:t>
            </a:r>
          </a:p>
          <a:p>
            <a:pPr>
              <a:spcBef>
                <a:spcPts val="600"/>
              </a:spcBef>
            </a:pPr>
            <a:r>
              <a:rPr lang="el" sz="1200" dirty="0"/>
              <a:t>Μηχανική εκμάθηση για ανίχνευση απειλών:</a:t>
            </a:r>
          </a:p>
          <a:p>
            <a:pPr lvl="1">
              <a:spcBef>
                <a:spcPts val="600"/>
              </a:spcBef>
            </a:pPr>
            <a:r>
              <a:rPr lang="el" sz="1000" dirty="0"/>
              <a:t>Αλγόριθμοι ML: Οι αλγόριθμοι μηχανικής μάθησης αναλύουν τεράστιες ποσότητες δεδομένων από ενεργειακά δίκτυα για να εντοπίσουν μοτίβα, ανωμαλίες και πιθανές απειλές στον κυβερνοχώρο.</a:t>
            </a:r>
          </a:p>
          <a:p>
            <a:pPr lvl="1">
              <a:spcBef>
                <a:spcPts val="600"/>
              </a:spcBef>
            </a:pPr>
            <a:r>
              <a:rPr lang="el" sz="1000" dirty="0"/>
              <a:t>Ανάλυση συμπεριφοράς: Τα μοντέλα ML μαθαίνουν τα φυσιολογικά πρότυπα συμπεριφοράς των ενεργειακών συστημάτων και των χρηστών για την ανίχνευση αποκλίσεων ενδεικτικών κακόβουλων δραστηριοτήτων ή επιθέσεων στον κυβερνοχώρο.</a:t>
            </a:r>
          </a:p>
          <a:p>
            <a:pPr lvl="1">
              <a:spcBef>
                <a:spcPts val="600"/>
              </a:spcBef>
            </a:pPr>
            <a:r>
              <a:rPr lang="el" sz="1000" dirty="0"/>
              <a:t>Προγνωστική μοντελοποίηση: Οι αλγόριθμοι ML προβλέπουν μελλοντικές απειλές στον κυβερνοχώρο με βάση ιστορικά δεδομένα, επιτρέποντας στις εταιρείες ενέργειας να λαμβάνουν προληπτικά μέτρα για την πρόληψη περιστατικών ασφάλειας.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Στιγμιότυπο οθόνης με στιγμιότυπο οθόνης, σχέδιο, παιχνίδι υπολογιστή&#10;&#10;Αυτόματη περιγραφή">
            <a:extLst>
              <a:ext uri="{FF2B5EF4-FFF2-40B4-BE49-F238E27FC236}">
                <a16:creationId xmlns:a16="http://schemas.microsoft.com/office/drawing/2014/main" id="{233AC868-64FB-C3F9-B87B-BEE170B97B9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545168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273865" y="246815"/>
            <a:ext cx="5765735" cy="763899"/>
          </a:xfrm>
        </p:spPr>
        <p:txBody>
          <a:bodyPr>
            <a:noAutofit/>
          </a:bodyPr>
          <a:lstStyle/>
          <a:p>
            <a:r>
              <a:rPr lang="el" sz="1600" dirty="0"/>
              <a:t>04_2: Συζήτηση για την ενσωμάτωση προηγμένων τεχνολογιών όπως η μηχανική μάθηση και η προγνωστική ανάλυση για προληπτικό εντοπισμό και μετριασμό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dirty="0"/>
              <a:t>Προηγμένες τεχνολογίες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385997" y="1465584"/>
            <a:ext cx="5541470" cy="2569866"/>
          </a:xfrm>
        </p:spPr>
        <p:txBody>
          <a:bodyPr>
            <a:noAutofit/>
          </a:bodyPr>
          <a:lstStyle/>
          <a:p>
            <a:pPr>
              <a:spcBef>
                <a:spcPts val="600"/>
              </a:spcBef>
            </a:pPr>
            <a:r>
              <a:rPr lang="el" sz="1200" dirty="0"/>
              <a:t>Προγνωστική ανάλυση για εκτίμηση κινδύνου:</a:t>
            </a:r>
          </a:p>
          <a:p>
            <a:pPr lvl="1">
              <a:spcBef>
                <a:spcPts val="600"/>
              </a:spcBef>
            </a:pPr>
            <a:r>
              <a:rPr lang="el" sz="1000" dirty="0"/>
              <a:t>Πληροφορίες βάσει δεδομένων: Οι τεχνικές προγνωστικής ανάλυσης αναλύουν ιστορικά δεδομένα και δεδομένα σε πραγματικό χρόνο από ενεργειακά δίκτυα για τον εντοπισμό τρωτών σημείων, την αξιολόγηση κινδύνων και την ιεράρχηση μέτρων ασφαλείας.</a:t>
            </a:r>
          </a:p>
          <a:p>
            <a:pPr lvl="1">
              <a:spcBef>
                <a:spcPts val="600"/>
              </a:spcBef>
            </a:pPr>
            <a:r>
              <a:rPr lang="el" sz="1000" dirty="0"/>
              <a:t>Βαθμολογία κινδύνου: Τα μοντέλα πρόβλεψης εκχωρούν βαθμολογίες κινδύνου σε ενεργειακά περιουσιακά στοιχεία, συστήματα και λειτουργίες με βάση την ευαισθησία τους σε απειλές στον κυβερνοχώρο, πιθανές επιπτώσεις και πιθανότητα εμφάνισης.</a:t>
            </a:r>
          </a:p>
          <a:p>
            <a:pPr lvl="1">
              <a:spcBef>
                <a:spcPts val="600"/>
              </a:spcBef>
            </a:pPr>
            <a:r>
              <a:rPr lang="el" sz="1000" dirty="0"/>
              <a:t>Προληπτικές στρατηγικές μετριασμού: Οι προγνωστικές αναλύσεις επιτρέπουν στις εταιρείες ενέργειας να αναπτύξουν προληπτικές στρατηγικές μετριασμού, όπως διαχείριση ενημερώσεων κώδικα, σκλήρυνση περιουσιακών στοιχείων και σχεδιασμό αντιμετώπισης περιστατικών, για τη μείωση των κινδύνων στον κυβερνοχώρο.</a:t>
            </a:r>
          </a:p>
          <a:p>
            <a:pPr>
              <a:spcBef>
                <a:spcPts val="600"/>
              </a:spcBef>
            </a:pPr>
            <a:r>
              <a:rPr lang="el" sz="1200" dirty="0"/>
              <a:t>Ενσωμάτωση με λειτουργίες ασφαλείας:</a:t>
            </a:r>
          </a:p>
          <a:p>
            <a:pPr lvl="1">
              <a:spcBef>
                <a:spcPts val="600"/>
              </a:spcBef>
            </a:pPr>
            <a:r>
              <a:rPr lang="el" sz="1000" dirty="0"/>
              <a:t>Threat Intelligence Integration: Οι λύσεις ανίχνευσης απειλών και προγνωστικής ανάλυσης βάσει ML ενσωματώνονται με ροές πληροφοριών απειλών για τη βελτίωση της ακρίβειας και της συνάφειας των ειδοποιήσεων ασφαλείας και των αξιολογήσεων απειλών.</a:t>
            </a:r>
          </a:p>
          <a:p>
            <a:pPr lvl="1">
              <a:spcBef>
                <a:spcPts val="600"/>
              </a:spcBef>
            </a:pPr>
            <a:r>
              <a:rPr lang="el" sz="1000" dirty="0"/>
              <a:t>Αυτοματοποιημένη απόκριση: Οι αλγόριθμοι ML αυτοματοποιούν τις διαδικασίες απόκρισης περιστατικών δίνοντας προτεραιότητα στις ειδοποιήσεις ασφαλείας, συσχετίζοντας συμβάντα και ενορχηστρώνοντας ενέργειες απόκρισης για τον μετριασμό των περιστατικών ασφαλείας σε πραγματικό χρόνο.</a:t>
            </a:r>
          </a:p>
          <a:p>
            <a:pPr lvl="1">
              <a:spcBef>
                <a:spcPts val="600"/>
              </a:spcBef>
            </a:pPr>
            <a:r>
              <a:rPr lang="el" sz="1000" dirty="0"/>
              <a:t>Συνεργασία ανθρώπου-μηχανής: Οι λύσεις κυβερνοασφάλειας που βασίζονται στο ML αυξάνουν την ανθρώπινη τεχνογνωσία παρέχοντας χρήσιμες πληροφορίες, συστάσεις και υποστήριξη αποφάσεων για αναλυτές και χειριστές ασφάλειας.</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Στιγμιότυπο οθόνης με στιγμιότυπο οθόνης, σχέδιο, παιχνίδι υπολογιστή&#10;&#10;Αυτόματη περιγραφή">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263113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Εισαγωγή στην Κυβερνοασφάλεια στις Αναδυόμενες Τεχνολογίες Ενέργειας</a:t>
            </a:r>
          </a:p>
          <a:p>
            <a:endParaRPr lang="en-US" sz="160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Επισκόπηση των αρχών και των προκλήσεων της κυβερνοασφάλειας στο πλαίσιο των αναδυόμενων ενεργειακών τεχνολογιών</a:t>
            </a:r>
          </a:p>
          <a:p>
            <a:pPr>
              <a:spcBef>
                <a:spcPts val="600"/>
              </a:spcBef>
              <a:spcAft>
                <a:spcPts val="0"/>
              </a:spcAft>
            </a:pPr>
            <a:r>
              <a:rPr lang="el" sz="1400"/>
              <a:t>Εισαγωγή στο IoE, το cloud computing, το blockchain και την τεχνητή νοημοσύνη και τη σημασία τους στον ενεργειακό τομέα</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221308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426265" y="219357"/>
            <a:ext cx="5765735" cy="763899"/>
          </a:xfrm>
        </p:spPr>
        <p:txBody>
          <a:bodyPr>
            <a:noAutofit/>
          </a:bodyPr>
          <a:lstStyle/>
          <a:p>
            <a:r>
              <a:rPr lang="el" sz="1600" dirty="0"/>
              <a:t>04_2: Συζήτηση για την ενσωμάτωση προηγμένων τεχνολογιών όπως η μηχανική μάθηση και η προγνωστική ανάλυση για προληπτικό εντοπισμό και μετριασμό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85000" lnSpcReduction="10000"/>
          </a:bodyPr>
          <a:lstStyle/>
          <a:p>
            <a:r>
              <a:rPr lang="el" dirty="0"/>
              <a:t>Παράδειγμα – Προληπτική συντήρηση στην παραγωγή ηλεκτρικής ενέργειας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Η General Electric (GE) χρησιμοποιεί προγνωστικές αναλύσεις και αλγόριθμους μηχανικής μάθησης για τη βελτιστοποίηση των χρονοδιαγραμμάτων συντήρησης του εξοπλισμού παραγωγής ενέργειας, όπως οι αεριοστρόβιλοι και οι ανεμογεννήτριες.</a:t>
            </a:r>
          </a:p>
          <a:p>
            <a:pPr>
              <a:spcBef>
                <a:spcPts val="600"/>
              </a:spcBef>
            </a:pPr>
            <a:r>
              <a:rPr lang="el" sz="1200" dirty="0"/>
              <a:t>Πώς λειτουργεί: </a:t>
            </a:r>
          </a:p>
          <a:p>
            <a:pPr lvl="1">
              <a:spcBef>
                <a:spcPts val="600"/>
              </a:spcBef>
            </a:pPr>
            <a:r>
              <a:rPr lang="el" sz="1000" dirty="0"/>
              <a:t>Αναλύοντας ιστορικά δεδομένα απόδοσης, μετρήσεις αισθητήρων και περιβαλλοντικούς παράγοντες, η πλατφόρμα Predix της GE προβλέπει πιθανές βλάβες εξοπλισμού πριν συμβούν. Αυτό επιτρέπει στις εταιρείες ενέργειας να προγραμματίζουν προληπτικά την προληπτική συντήρηση, μειώνοντας το χρόνο διακοπής λειτουργίας και ελαχιστοποιώντας τις δαπανηρές επισκευές.</a:t>
            </a:r>
          </a:p>
          <a:p>
            <a:pPr>
              <a:spcBef>
                <a:spcPts val="600"/>
              </a:spcBef>
            </a:pPr>
            <a:r>
              <a:rPr lang="el" sz="1200" dirty="0"/>
              <a:t>Οφέλη: </a:t>
            </a:r>
          </a:p>
          <a:p>
            <a:pPr lvl="1">
              <a:spcBef>
                <a:spcPts val="600"/>
              </a:spcBef>
            </a:pPr>
            <a:r>
              <a:rPr lang="el" sz="1000" dirty="0"/>
              <a:t>Η προληπτική συντήρηση επιτρέπει στις εταιρείες ενέργειας να βελτιστοποιούν την απόδοση των περιουσιακών στοιχείων, να παρατείνουν τη διάρκεια ζωής του εξοπλισμού και να μειώνουν το λειτουργικό κόστος, αποφεύγοντας μη προγραμματισμένες διακοπές λειτουργίας και βλάβες εξοπλισμού.</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Στιγμιότυπο οθόνης με στιγμιότυπο οθόνης, σχέδιο, παιχνίδι υπολογιστή&#10;&#10;Αυτόματη περιγραφή">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21079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389907" y="246815"/>
            <a:ext cx="5765735" cy="763899"/>
          </a:xfrm>
        </p:spPr>
        <p:txBody>
          <a:bodyPr>
            <a:noAutofit/>
          </a:bodyPr>
          <a:lstStyle/>
          <a:p>
            <a:r>
              <a:rPr lang="el" sz="1600" dirty="0"/>
              <a:t>04_2: Συζήτηση για την ενσωμάτωση προηγμένων τεχνολογιών όπως η μηχανική μάθηση και η προγνωστική ανάλυση για προληπτικό εντοπισμό και μετριασμό απειλών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fontScale="85000" lnSpcReduction="10000"/>
          </a:bodyPr>
          <a:lstStyle/>
          <a:p>
            <a:r>
              <a:rPr lang="el" dirty="0"/>
              <a:t>Παράδειγμα – Ανίχνευση απειλών στον κυβερνοχώρο σε έξυπνα δίκτυα</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541470" cy="2569866"/>
          </a:xfrm>
        </p:spPr>
        <p:txBody>
          <a:bodyPr>
            <a:noAutofit/>
          </a:bodyPr>
          <a:lstStyle/>
          <a:p>
            <a:pPr>
              <a:spcBef>
                <a:spcPts val="600"/>
              </a:spcBef>
            </a:pPr>
            <a:r>
              <a:rPr lang="el" sz="1200" dirty="0"/>
              <a:t>Η Pacific Gas and Electric Company (PG&amp;E), κορυφαία εταιρεία κοινής ωφέλειας στις Ηνωμένες Πολιτείες, αξιοποιεί τη μηχανική μάθηση και τα προηγμένα αναλυτικά στοιχεία για τον εντοπισμό και τον μετριασμό των απειλών στον κυβερνοχώρο που στοχεύουν την υποδομή έξυπνων δικτύων της.</a:t>
            </a:r>
          </a:p>
          <a:p>
            <a:pPr>
              <a:spcBef>
                <a:spcPts val="600"/>
              </a:spcBef>
            </a:pPr>
            <a:r>
              <a:rPr lang="el" sz="1200" dirty="0"/>
              <a:t>Πώς λειτουργεί: </a:t>
            </a:r>
          </a:p>
          <a:p>
            <a:pPr lvl="1">
              <a:spcBef>
                <a:spcPts val="600"/>
              </a:spcBef>
            </a:pPr>
            <a:r>
              <a:rPr lang="el" sz="1000" dirty="0"/>
              <a:t>Η πλατφόρμα κυβερνοασφάλειας της PG&amp;E αναλύει την κίνηση δικτύου, τα αρχεία καταγραφής συστήματος και τα δεδομένα συμβάντων ασφαλείας χρησιμοποιώντας αλγόριθμους μηχανικής μάθησης για τον εντοπισμό μοτίβων ενδεικτικών επιθέσεων στον κυβερνοχώρο, όπως μολύνσεις από κακόβουλο λογισμικό, απόπειρες μη εξουσιοδοτημένης πρόσβασης και ανώμαλη συμπεριφορά.</a:t>
            </a:r>
          </a:p>
          <a:p>
            <a:pPr>
              <a:spcBef>
                <a:spcPts val="600"/>
              </a:spcBef>
            </a:pPr>
            <a:r>
              <a:rPr lang="el" sz="1200" dirty="0"/>
              <a:t>Οφέλη: </a:t>
            </a:r>
          </a:p>
          <a:p>
            <a:pPr lvl="1">
              <a:spcBef>
                <a:spcPts val="600"/>
              </a:spcBef>
            </a:pPr>
            <a:r>
              <a:rPr lang="el" sz="1000" dirty="0"/>
              <a:t>Με τον εντοπισμό απειλών στον κυβερνοχώρο σε πραγματικό χρόνο, η PG&amp;E μπορεί να ανταποκριθεί γρήγορα σε περιστατικά ασφαλείας, να απομονώσει παραβιασμένα συστήματα και να εφαρμόσει προληπτικά μέτρα για την πρόληψη περαιτέρω ζημιών. Αυτή η προληπτική προσέγγιση ενισχύει την ανθεκτικότητα του έξυπνου δικτύου και διασφαλίζει την αξιοπιστία και την ασφάλεια της παροχής ενέργειας στους πελάτες.</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2A28E6F5-17AA-C2E2-4830-E809B2508E7B}"/>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866D668E-62C0-62F3-8740-82DD531563B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29FD837F-7605-A3B7-46BC-D7FF90D532EB}"/>
                </a:ext>
              </a:extLst>
            </p:cNvPr>
            <p:cNvPicPr>
              <a:picLocks noChangeAspect="1"/>
            </p:cNvPicPr>
            <p:nvPr/>
          </p:nvPicPr>
          <p:blipFill>
            <a:blip r:embed="rId3"/>
            <a:stretch>
              <a:fillRect/>
            </a:stretch>
          </p:blipFill>
          <p:spPr>
            <a:xfrm>
              <a:off x="6709092" y="5483822"/>
              <a:ext cx="1764001" cy="612000"/>
            </a:xfrm>
            <a:prstGeom prst="rect">
              <a:avLst/>
            </a:prstGeom>
          </p:spPr>
        </p:pic>
      </p:grpSp>
      <p:sp>
        <p:nvSpPr>
          <p:cNvPr id="11" name="Losango 10">
            <a:extLst>
              <a:ext uri="{FF2B5EF4-FFF2-40B4-BE49-F238E27FC236}">
                <a16:creationId xmlns:a16="http://schemas.microsoft.com/office/drawing/2014/main" id="{6731936B-D0EA-C993-EC06-76BBD67B6AC4}"/>
              </a:ext>
            </a:extLst>
          </p:cNvPr>
          <p:cNvSpPr/>
          <p:nvPr/>
        </p:nvSpPr>
        <p:spPr>
          <a:xfrm>
            <a:off x="4991635" y="4490320"/>
            <a:ext cx="1398272" cy="139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pic>
        <p:nvPicPr>
          <p:cNvPr id="8" name="Marcador de Posição da Imagem 7" descr="Στιγμιότυπο οθόνης με στιγμιότυπο οθόνης, σχέδιο, παιχνίδι υπολογιστή&#10;&#10;Αυτόματη περιγραφή">
            <a:extLst>
              <a:ext uri="{FF2B5EF4-FFF2-40B4-BE49-F238E27FC236}">
                <a16:creationId xmlns:a16="http://schemas.microsoft.com/office/drawing/2014/main" id="{CC3FAD0B-8F5D-A961-D5A6-46D5898BE05C}"/>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0300523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42</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Μελέτες περιπτώσεων</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t>Το πρόγραμμα κυβερνοασφάλειας της Fortum</a:t>
            </a:r>
          </a:p>
          <a:p>
            <a:pPr>
              <a:spcBef>
                <a:spcPts val="600"/>
              </a:spcBef>
              <a:spcAft>
                <a:spcPts val="0"/>
              </a:spcAft>
            </a:pPr>
            <a:r>
              <a:rPr lang="el" sz="1400" dirty="0"/>
              <a:t>Πρωτοβουλία της Duke Energy για την ασφάλεια του δικτύου</a:t>
            </a:r>
          </a:p>
          <a:p>
            <a:pPr>
              <a:spcBef>
                <a:spcPts val="600"/>
              </a:spcBef>
              <a:spcAft>
                <a:spcPts val="0"/>
              </a:spcAft>
            </a:pPr>
            <a:endParaRPr lang="en-US" sz="1400" dirty="0"/>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6711309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43</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Μελέτες περιπτώσεων</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dirty="0">
                <a:solidFill>
                  <a:schemeClr val="tx2"/>
                </a:solidFill>
              </a:rPr>
              <a:t>Το πρόγραμμα κυβερνοασφάλειας της Fortum</a:t>
            </a:r>
          </a:p>
          <a:p>
            <a:pPr>
              <a:spcBef>
                <a:spcPts val="600"/>
              </a:spcBef>
              <a:spcAft>
                <a:spcPts val="0"/>
              </a:spcAft>
            </a:pPr>
            <a:r>
              <a:rPr lang="el" sz="1400" dirty="0"/>
              <a:t>Πρωτοβουλία της Duke Energy για την ασφάλεια του δικτύου</a:t>
            </a:r>
          </a:p>
          <a:p>
            <a:pPr>
              <a:spcBef>
                <a:spcPts val="600"/>
              </a:spcBef>
              <a:spcAft>
                <a:spcPts val="0"/>
              </a:spcAft>
            </a:pPr>
            <a:endParaRPr lang="en-US" sz="1400" dirty="0"/>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13478729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4699967" cy="1155564"/>
          </a:xfrm>
        </p:spPr>
        <p:txBody>
          <a:bodyPr>
            <a:noAutofit/>
          </a:bodyPr>
          <a:lstStyle/>
          <a:p>
            <a:r>
              <a:rPr lang="el" sz="2800" dirty="0"/>
              <a:t>05_1: Πρόγραμμα Κυβερνοασφάλειας της Fortum</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1" y="1059877"/>
            <a:ext cx="4786877" cy="763899"/>
          </a:xfrm>
        </p:spPr>
        <p:txBody>
          <a:bodyPr>
            <a:normAutofit/>
          </a:bodyPr>
          <a:lstStyle/>
          <a:p>
            <a:r>
              <a:rPr lang="el" dirty="0"/>
              <a:t>Μελέτη περίπτωσης</a:t>
            </a:r>
          </a:p>
          <a:p>
            <a:endParaRPr lang="en-US" dirty="0"/>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l" sz="1200" dirty="0"/>
              <a:t>Εταιρεία: Fortum, κορυφαία εταιρεία ενέργειας με έδρα τη Φινλανδία.</a:t>
            </a:r>
          </a:p>
          <a:p>
            <a:r>
              <a:rPr lang="el" sz="1200" dirty="0"/>
              <a:t>Υλοποίηση: Η Fortum εφάρμοσε ένα ολοκληρωμένο πρόγραμμα κυβερνοασφάλειας για την προστασία της ενεργειακής υποδομής και των δεδομένων της από απειλές στον κυβερνοχώρο.</a:t>
            </a:r>
          </a:p>
          <a:p>
            <a:r>
              <a:rPr lang="el" sz="1200" dirty="0"/>
              <a:t>Στρατηγικές:</a:t>
            </a:r>
          </a:p>
          <a:p>
            <a:pPr lvl="1"/>
            <a:r>
              <a:rPr lang="el" sz="1000" dirty="0"/>
              <a:t>Ανάπτυξη προηγμένων συστημάτων ανίχνευσης απειλών και απόκρισης που υποστηρίζονται από μηχανική μάθηση και τεχνητή νοημοσύνη.</a:t>
            </a:r>
          </a:p>
          <a:p>
            <a:pPr lvl="1"/>
            <a:r>
              <a:rPr lang="el" sz="1000" dirty="0"/>
              <a:t>Διεξήγαγε τακτικά προγράμματα εκπαίδευσης και ευαισθητοποίησης για την ασφάλεια στον κυβερνοχώρο για τους υπαλλήλους για την προώθηση μιας κουλτούρας ασφάλειας.</a:t>
            </a:r>
          </a:p>
          <a:p>
            <a:pPr lvl="1"/>
            <a:r>
              <a:rPr lang="el" sz="1000" dirty="0"/>
              <a:t>Εφαρμόστηκαν ισχυροί έλεγχοι πρόσβασης, μηχανισμοί κρυπτογράφησης και τμηματοποίηση δικτύου για την αποτροπή μη εξουσιοδοτημένης πρόσβασης σε κρίσιμα συστήματα.</a:t>
            </a:r>
          </a:p>
          <a:p>
            <a:r>
              <a:rPr lang="el" sz="1200" dirty="0"/>
              <a:t>Αποτελέσματα: Το πρόγραμμα κυβερνοασφάλειας της Fortum εντόπισε και μετρίασε επιτυχώς τις απειλές στον κυβερνοχώρο, διασφαλίζοντας την ανθεκτικότητα και την αξιοπιστία των ενεργειακών δραστηριοτήτων της.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φως&#10;&#10;Αυτόματη περιγραφή">
            <a:extLst>
              <a:ext uri="{FF2B5EF4-FFF2-40B4-BE49-F238E27FC236}">
                <a16:creationId xmlns:a16="http://schemas.microsoft.com/office/drawing/2014/main" id="{C48B39BA-A1D0-0841-2461-06A1094FF0B8}"/>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41234572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Θέμα-05</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45</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Μελέτες περιπτώσεων</a:t>
            </a: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t>Το πρόγραμμα κυβερνοασφάλειας της Fortum</a:t>
            </a:r>
          </a:p>
          <a:p>
            <a:pPr>
              <a:spcBef>
                <a:spcPts val="600"/>
              </a:spcBef>
              <a:spcAft>
                <a:spcPts val="0"/>
              </a:spcAft>
            </a:pPr>
            <a:r>
              <a:rPr lang="el" sz="1400">
                <a:solidFill>
                  <a:schemeClr val="tx2"/>
                </a:solidFill>
              </a:rPr>
              <a:t>Πρωτοβουλία της Duke Energy για την ασφάλεια του δικτύου</a:t>
            </a:r>
          </a:p>
          <a:p>
            <a:pPr>
              <a:spcBef>
                <a:spcPts val="600"/>
              </a:spcBef>
              <a:spcAft>
                <a:spcPts val="0"/>
              </a:spcAft>
            </a:pPr>
            <a:endParaRPr lang="en-US" sz="1400"/>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3843799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498130" y="131729"/>
            <a:ext cx="4432487" cy="1155564"/>
          </a:xfrm>
        </p:spPr>
        <p:txBody>
          <a:bodyPr>
            <a:noAutofit/>
          </a:bodyPr>
          <a:lstStyle/>
          <a:p>
            <a:r>
              <a:rPr lang="el" sz="2800" dirty="0"/>
              <a:t>05_2: Πρωτοβουλία της Duke Energy για την ασφάλεια του δικτύου</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498130" y="1287293"/>
            <a:ext cx="4786877" cy="763899"/>
          </a:xfrm>
        </p:spPr>
        <p:txBody>
          <a:bodyPr>
            <a:normAutofit/>
          </a:bodyPr>
          <a:lstStyle/>
          <a:p>
            <a:r>
              <a:rPr lang="el" dirty="0"/>
              <a:t>Μελέτη περίπτωσης</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98130" y="1977017"/>
            <a:ext cx="5182881" cy="2569866"/>
          </a:xfrm>
        </p:spPr>
        <p:txBody>
          <a:bodyPr>
            <a:noAutofit/>
          </a:bodyPr>
          <a:lstStyle/>
          <a:p>
            <a:r>
              <a:rPr lang="el" sz="1200" dirty="0"/>
              <a:t>Εταιρεία: Duke Energy, μία από τις μεγαλύτερες εταιρείες χαρτοφυλακίου ηλεκτρικής ενέργειας στις Ηνωμένες Πολιτείες.</a:t>
            </a:r>
          </a:p>
          <a:p>
            <a:r>
              <a:rPr lang="el" sz="1200" dirty="0"/>
              <a:t>Υλοποίηση: Η Duke Energy ξεκίνησε μια πρωτοβουλία ασφάλειας δικτύου για την ενίσχυση της ασφάλειας στον κυβερνοχώρο της υποδομής παραγωγής και διανομής ηλεκτρικής ενέργειας.</a:t>
            </a:r>
          </a:p>
          <a:p>
            <a:r>
              <a:rPr lang="el" sz="1200" dirty="0"/>
              <a:t>Στρατηγικές:</a:t>
            </a:r>
          </a:p>
          <a:p>
            <a:pPr lvl="1"/>
            <a:r>
              <a:rPr lang="el" sz="1000" dirty="0"/>
              <a:t>Εφαρμογή προηγμένων συστημάτων ανίχνευσης και πρόληψης εισβολών για την παρακολούθηση και προστασία κρίσιμων υποδομών από επιθέσεις στον κυβερνοχώρο.</a:t>
            </a:r>
          </a:p>
          <a:p>
            <a:pPr lvl="1"/>
            <a:r>
              <a:rPr lang="el" sz="1000" dirty="0"/>
              <a:t>Καθιερωμένες συνεργασίες με κυβερνητικές υπηρεσίες, εταίρους του κλάδου και ειδικούς στον τομέα της ασφάλειας στον κυβερνοχώρο για την ανταλλαγή πληροφοριών και βέλτιστων πρακτικών απειλών.</a:t>
            </a:r>
          </a:p>
          <a:p>
            <a:pPr lvl="1"/>
            <a:r>
              <a:rPr lang="el" sz="1000" dirty="0"/>
              <a:t>Διεξήγαγε τακτικές αξιολογήσεις και ελέγχους ασφάλειας στον κυβερνοχώρο για τον εντοπισμό τρωτών σημείων και την ενίσχυση των ελέγχων ασφαλείας.</a:t>
            </a:r>
          </a:p>
          <a:p>
            <a:r>
              <a:rPr lang="el" sz="1200" dirty="0"/>
              <a:t>Αποτελέσματα: Η πρωτοβουλία της Duke Energy για την ασφάλεια του δικτύου βελτίωσε την ανθεκτικότητα και την αξιοπιστία του ενεργειακού της δικτύου, προστατεύοντας από απειλές στον κυβερνοχώρο και διασφαλίζοντας την αδιάλειπτη παροχή ενέργειας στους πελάτες.</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7F9CCA8-81F8-BC8A-F026-769F61FD4892}"/>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D1FF5C16-C350-EE08-D717-AB0106E32597}"/>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B62C9606-D832-B925-BD58-AB3AA5209AAC}"/>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εργοστάσιο, φως, νύχτα&#10;&#10;Αυτόματη περιγραφή">
            <a:extLst>
              <a:ext uri="{FF2B5EF4-FFF2-40B4-BE49-F238E27FC236}">
                <a16:creationId xmlns:a16="http://schemas.microsoft.com/office/drawing/2014/main" id="{8BE8EFDC-9776-813C-9F3B-32F8DFCA2460}"/>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3092786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l"/>
              <a:t>Ευχαριστώ</a:t>
            </a:r>
          </a:p>
        </p:txBody>
      </p:sp>
      <p:pic>
        <p:nvPicPr>
          <p:cNvPr id="6" name="Picture Placeholder 5" descr="Ένα άτομο και ένα άτομο που κοιτάζει μια οθόνη υπολογιστή">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4786878" cy="2258013"/>
          </a:xfrm>
        </p:spPr>
        <p:txBody>
          <a:bodyPr/>
          <a:lstStyle/>
          <a:p>
            <a:r>
              <a:rPr lang="el"/>
              <a:t>Στείλτε όλες τις ερωτήσεις στη διεύθυνση:</a:t>
            </a:r>
          </a:p>
          <a:p>
            <a:r>
              <a:rPr lang="el"/>
              <a:t>gehad@example.com</a:t>
            </a:r>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1EC8DADA-109B-196D-817A-1ACB3E3183CA}"/>
              </a:ext>
            </a:extLst>
          </p:cNvPr>
          <p:cNvGrpSpPr/>
          <p:nvPr/>
        </p:nvGrpSpPr>
        <p:grpSpPr>
          <a:xfrm>
            <a:off x="7549377" y="6167336"/>
            <a:ext cx="3294001" cy="612000"/>
            <a:chOff x="5179092" y="5483822"/>
            <a:chExt cx="3294001" cy="612000"/>
          </a:xfrm>
        </p:grpSpPr>
        <p:pic>
          <p:nvPicPr>
            <p:cNvPr id="5" name="Picture 4">
              <a:extLst>
                <a:ext uri="{FF2B5EF4-FFF2-40B4-BE49-F238E27FC236}">
                  <a16:creationId xmlns:a16="http://schemas.microsoft.com/office/drawing/2014/main" id="{C2FED455-D30F-6583-EAD1-6FB515A49870}"/>
                </a:ext>
              </a:extLst>
            </p:cNvPr>
            <p:cNvPicPr>
              <a:picLocks noChangeAspect="1"/>
            </p:cNvPicPr>
            <p:nvPr/>
          </p:nvPicPr>
          <p:blipFill>
            <a:blip r:embed="rId3"/>
            <a:stretch>
              <a:fillRect/>
            </a:stretch>
          </p:blipFill>
          <p:spPr>
            <a:xfrm>
              <a:off x="5179092" y="5483822"/>
              <a:ext cx="1530000" cy="612000"/>
            </a:xfrm>
            <a:prstGeom prst="rect">
              <a:avLst/>
            </a:prstGeom>
          </p:spPr>
        </p:pic>
        <p:pic>
          <p:nvPicPr>
            <p:cNvPr id="10" name="Picture 9">
              <a:extLst>
                <a:ext uri="{FF2B5EF4-FFF2-40B4-BE49-F238E27FC236}">
                  <a16:creationId xmlns:a16="http://schemas.microsoft.com/office/drawing/2014/main" id="{180EE198-6127-5DE1-8134-33FE6A8BE379}"/>
                </a:ext>
              </a:extLst>
            </p:cNvPr>
            <p:cNvPicPr>
              <a:picLocks noChangeAspect="1"/>
            </p:cNvPicPr>
            <p:nvPr/>
          </p:nvPicPr>
          <p:blipFill>
            <a:blip r:embed="rId4"/>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28994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4D835925-3D21-0B99-9A6C-587FBAE43339}"/>
              </a:ext>
            </a:extLst>
          </p:cNvPr>
          <p:cNvSpPr>
            <a:spLocks noGrp="1"/>
          </p:cNvSpPr>
          <p:nvPr>
            <p:ph type="ctrTitle"/>
          </p:nvPr>
        </p:nvSpPr>
        <p:spPr>
          <a:xfrm>
            <a:off x="796322" y="320040"/>
            <a:ext cx="6732237" cy="1524000"/>
          </a:xfrm>
        </p:spPr>
        <p:txBody>
          <a:bodyPr>
            <a:normAutofit fontScale="90000"/>
          </a:bodyPr>
          <a:lstStyle/>
          <a:p>
            <a:r>
              <a:rPr lang="el">
                <a:solidFill>
                  <a:schemeClr val="accent1"/>
                </a:solidFill>
              </a:rPr>
              <a:t>Περίγραμμα εκπαίδευσης: </a:t>
            </a:r>
            <a:br>
              <a:rPr lang="en-US">
                <a:solidFill>
                  <a:schemeClr val="accent1"/>
                </a:solidFill>
              </a:rPr>
            </a:br>
            <a:br>
              <a:rPr lang="en-US">
                <a:solidFill>
                  <a:schemeClr val="accent1"/>
                </a:solidFill>
              </a:rPr>
            </a:br>
            <a:r>
              <a:rPr lang="el"/>
              <a:t>Θέμα-01</a:t>
            </a:r>
          </a:p>
        </p:txBody>
      </p:sp>
      <p:sp>
        <p:nvSpPr>
          <p:cNvPr id="12" name="Freeform: Shape 11">
            <a:extLst>
              <a:ext uri="{FF2B5EF4-FFF2-40B4-BE49-F238E27FC236}">
                <a16:creationId xmlns:a16="http://schemas.microsoft.com/office/drawing/2014/main" id="{3E7466B0-B69A-FEBF-B8E0-FDA9AEAC709F}"/>
              </a:ext>
              <a:ext uri="{C183D7F6-B498-43B3-948B-1728B52AA6E4}">
                <adec:decorative xmlns:adec="http://schemas.microsoft.com/office/drawing/2017/decorative" val="1"/>
              </a:ext>
            </a:extLst>
          </p:cNvPr>
          <p:cNvSpPr/>
          <p:nvPr/>
        </p:nvSpPr>
        <p:spPr>
          <a:xfrm>
            <a:off x="7370364" y="-3219"/>
            <a:ext cx="2562565" cy="6884359"/>
          </a:xfrm>
          <a:custGeom>
            <a:avLst/>
            <a:gdLst>
              <a:gd name="connsiteX0" fmla="*/ 2535833 w 2562565"/>
              <a:gd name="connsiteY0" fmla="*/ 0 h 6884359"/>
              <a:gd name="connsiteX1" fmla="*/ 2106829 w 2562565"/>
              <a:gd name="connsiteY1" fmla="*/ 1564627 h 6884359"/>
              <a:gd name="connsiteX2" fmla="*/ 1764389 w 2562565"/>
              <a:gd name="connsiteY2" fmla="*/ 2840498 h 6884359"/>
              <a:gd name="connsiteX3" fmla="*/ 1579803 w 2562565"/>
              <a:gd name="connsiteY3" fmla="*/ 2925726 h 6884359"/>
              <a:gd name="connsiteX4" fmla="*/ 1467779 w 2562565"/>
              <a:gd name="connsiteY4" fmla="*/ 2731101 h 6884359"/>
              <a:gd name="connsiteX5" fmla="*/ 1727472 w 2562565"/>
              <a:gd name="connsiteY5" fmla="*/ 1773244 h 6884359"/>
              <a:gd name="connsiteX6" fmla="*/ 1709650 w 2562565"/>
              <a:gd name="connsiteY6" fmla="*/ 1633318 h 6884359"/>
              <a:gd name="connsiteX7" fmla="*/ 1597625 w 2562565"/>
              <a:gd name="connsiteY7" fmla="*/ 1546818 h 6884359"/>
              <a:gd name="connsiteX8" fmla="*/ 1372303 w 2562565"/>
              <a:gd name="connsiteY8" fmla="*/ 1676568 h 6884359"/>
              <a:gd name="connsiteX9" fmla="*/ 977670 w 2562565"/>
              <a:gd name="connsiteY9" fmla="*/ 3131798 h 6884359"/>
              <a:gd name="connsiteX10" fmla="*/ 5092 w 2562565"/>
              <a:gd name="connsiteY10" fmla="*/ 6867823 h 6884359"/>
              <a:gd name="connsiteX11" fmla="*/ 0 w 2562565"/>
              <a:gd name="connsiteY11" fmla="*/ 6884360 h 6884359"/>
              <a:gd name="connsiteX12" fmla="*/ 26733 w 2562565"/>
              <a:gd name="connsiteY12" fmla="*/ 6884360 h 6884359"/>
              <a:gd name="connsiteX13" fmla="*/ 1003131 w 2562565"/>
              <a:gd name="connsiteY13" fmla="*/ 3139431 h 6884359"/>
              <a:gd name="connsiteX14" fmla="*/ 1397763 w 2562565"/>
              <a:gd name="connsiteY14" fmla="*/ 1684200 h 6884359"/>
              <a:gd name="connsiteX15" fmla="*/ 1592533 w 2562565"/>
              <a:gd name="connsiteY15" fmla="*/ 1572259 h 6884359"/>
              <a:gd name="connsiteX16" fmla="*/ 1688009 w 2562565"/>
              <a:gd name="connsiteY16" fmla="*/ 1646039 h 6884359"/>
              <a:gd name="connsiteX17" fmla="*/ 1703285 w 2562565"/>
              <a:gd name="connsiteY17" fmla="*/ 1766884 h 6884359"/>
              <a:gd name="connsiteX18" fmla="*/ 1443591 w 2562565"/>
              <a:gd name="connsiteY18" fmla="*/ 2724741 h 6884359"/>
              <a:gd name="connsiteX19" fmla="*/ 1573438 w 2562565"/>
              <a:gd name="connsiteY19" fmla="*/ 2949894 h 6884359"/>
              <a:gd name="connsiteX20" fmla="*/ 1788577 w 2562565"/>
              <a:gd name="connsiteY20" fmla="*/ 2849402 h 6884359"/>
              <a:gd name="connsiteX21" fmla="*/ 1788577 w 2562565"/>
              <a:gd name="connsiteY21" fmla="*/ 2848130 h 6884359"/>
              <a:gd name="connsiteX22" fmla="*/ 2131016 w 2562565"/>
              <a:gd name="connsiteY22" fmla="*/ 1570987 h 6884359"/>
              <a:gd name="connsiteX23" fmla="*/ 2562566 w 2562565"/>
              <a:gd name="connsiteY23" fmla="*/ 1272 h 6884359"/>
              <a:gd name="connsiteX24" fmla="*/ 2535833 w 2562565"/>
              <a:gd name="connsiteY24" fmla="*/ 0 h 6884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565" h="6884359">
                <a:moveTo>
                  <a:pt x="2535833" y="0"/>
                </a:moveTo>
                <a:lnTo>
                  <a:pt x="2106829" y="1564627"/>
                </a:lnTo>
                <a:lnTo>
                  <a:pt x="1764389" y="2840498"/>
                </a:lnTo>
                <a:cubicBezTo>
                  <a:pt x="1731291" y="2910461"/>
                  <a:pt x="1653638" y="2946078"/>
                  <a:pt x="1579803" y="2925726"/>
                </a:cubicBezTo>
                <a:cubicBezTo>
                  <a:pt x="1495785" y="2902829"/>
                  <a:pt x="1444864" y="2815057"/>
                  <a:pt x="1467779" y="2731101"/>
                </a:cubicBezTo>
                <a:lnTo>
                  <a:pt x="1727472" y="1773244"/>
                </a:lnTo>
                <a:cubicBezTo>
                  <a:pt x="1740202" y="1726178"/>
                  <a:pt x="1733837" y="1676568"/>
                  <a:pt x="1709650" y="1633318"/>
                </a:cubicBezTo>
                <a:cubicBezTo>
                  <a:pt x="1685463" y="1590068"/>
                  <a:pt x="1646000" y="1559539"/>
                  <a:pt x="1597625" y="1546818"/>
                </a:cubicBezTo>
                <a:cubicBezTo>
                  <a:pt x="1499604" y="1520105"/>
                  <a:pt x="1397763" y="1578620"/>
                  <a:pt x="1372303" y="1676568"/>
                </a:cubicBezTo>
                <a:lnTo>
                  <a:pt x="977670" y="3131798"/>
                </a:lnTo>
                <a:lnTo>
                  <a:pt x="5092" y="6867823"/>
                </a:lnTo>
                <a:cubicBezTo>
                  <a:pt x="5092" y="6867823"/>
                  <a:pt x="1273" y="6880544"/>
                  <a:pt x="0" y="6884360"/>
                </a:cubicBezTo>
                <a:lnTo>
                  <a:pt x="26733" y="6884360"/>
                </a:lnTo>
                <a:lnTo>
                  <a:pt x="1003131" y="3139431"/>
                </a:lnTo>
                <a:lnTo>
                  <a:pt x="1397763" y="1684200"/>
                </a:lnTo>
                <a:cubicBezTo>
                  <a:pt x="1420677" y="1600245"/>
                  <a:pt x="1508515" y="1549363"/>
                  <a:pt x="1592533" y="1572259"/>
                </a:cubicBezTo>
                <a:cubicBezTo>
                  <a:pt x="1633270" y="1583708"/>
                  <a:pt x="1667641" y="1609149"/>
                  <a:pt x="1688009" y="1646039"/>
                </a:cubicBezTo>
                <a:cubicBezTo>
                  <a:pt x="1709650" y="1682928"/>
                  <a:pt x="1714742" y="1724906"/>
                  <a:pt x="1703285" y="1766884"/>
                </a:cubicBezTo>
                <a:lnTo>
                  <a:pt x="1443591" y="2724741"/>
                </a:lnTo>
                <a:cubicBezTo>
                  <a:pt x="1416858" y="2822689"/>
                  <a:pt x="1475417" y="2924453"/>
                  <a:pt x="1573438" y="2949894"/>
                </a:cubicBezTo>
                <a:cubicBezTo>
                  <a:pt x="1660003" y="2972792"/>
                  <a:pt x="1750386" y="2930814"/>
                  <a:pt x="1788577" y="2849402"/>
                </a:cubicBezTo>
                <a:lnTo>
                  <a:pt x="1788577" y="2848130"/>
                </a:lnTo>
                <a:lnTo>
                  <a:pt x="2131016" y="1570987"/>
                </a:lnTo>
                <a:lnTo>
                  <a:pt x="2562566" y="1272"/>
                </a:lnTo>
                <a:cubicBezTo>
                  <a:pt x="2553655" y="0"/>
                  <a:pt x="2544744" y="0"/>
                  <a:pt x="2535833" y="0"/>
                </a:cubicBezTo>
                <a:close/>
              </a:path>
            </a:pathLst>
          </a:custGeom>
          <a:solidFill>
            <a:schemeClr val="accent1"/>
          </a:solidFill>
          <a:ln w="12700" cap="flat">
            <a:noFill/>
            <a:prstDash val="solid"/>
            <a:miter/>
          </a:ln>
        </p:spPr>
        <p:txBody>
          <a:bodyPr rtlCol="0" anchor="ctr"/>
          <a:lstStyle/>
          <a:p>
            <a:endParaRPr lang="en-US"/>
          </a:p>
        </p:txBody>
      </p:sp>
      <p:pic>
        <p:nvPicPr>
          <p:cNvPr id="13" name="Graphic 12">
            <a:extLst>
              <a:ext uri="{FF2B5EF4-FFF2-40B4-BE49-F238E27FC236}">
                <a16:creationId xmlns:a16="http://schemas.microsoft.com/office/drawing/2014/main" id="{2756CFB8-E805-3CF9-61D2-C02341EC7644}"/>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7829202" y="5156615"/>
            <a:ext cx="878334" cy="1705001"/>
          </a:xfrm>
          <a:prstGeom prst="rect">
            <a:avLst/>
          </a:prstGeom>
        </p:spPr>
      </p:pic>
      <p:sp>
        <p:nvSpPr>
          <p:cNvPr id="6" name="Slide Number Placeholder 5">
            <a:extLst>
              <a:ext uri="{FF2B5EF4-FFF2-40B4-BE49-F238E27FC236}">
                <a16:creationId xmlns:a16="http://schemas.microsoft.com/office/drawing/2014/main" id="{68D96053-DF7F-7AFE-4D23-78CFF34D0026}"/>
              </a:ext>
            </a:extLst>
          </p:cNvPr>
          <p:cNvSpPr>
            <a:spLocks noGrp="1"/>
          </p:cNvSpPr>
          <p:nvPr>
            <p:ph type="sldNum" sz="quarter" idx="4"/>
          </p:nvPr>
        </p:nvSpPr>
        <p:spPr>
          <a:xfrm>
            <a:off x="10768546" y="6290774"/>
            <a:ext cx="617912" cy="365125"/>
          </a:xfrm>
        </p:spPr>
        <p:txBody>
          <a:bodyPr/>
          <a:lstStyle/>
          <a:p>
            <a:fld id="{3A98EE3D-8CD1-4C3F-BD1C-C98C9596463C}" type="slidenum">
              <a:rPr lang="en-US" smtClean="0"/>
              <a:pPr/>
              <a:t>5</a:t>
            </a:fld>
            <a:endParaRPr lang="en-US"/>
          </a:p>
        </p:txBody>
      </p:sp>
      <p:sp>
        <p:nvSpPr>
          <p:cNvPr id="27" name="Text Placeholder 10">
            <a:extLst>
              <a:ext uri="{FF2B5EF4-FFF2-40B4-BE49-F238E27FC236}">
                <a16:creationId xmlns:a16="http://schemas.microsoft.com/office/drawing/2014/main" id="{E8DD6800-C7FC-6A10-2B0A-C4B64CC05C22}"/>
              </a:ext>
            </a:extLst>
          </p:cNvPr>
          <p:cNvSpPr txBox="1">
            <a:spLocks/>
          </p:cNvSpPr>
          <p:nvPr/>
        </p:nvSpPr>
        <p:spPr>
          <a:xfrm>
            <a:off x="796322" y="2164080"/>
            <a:ext cx="6980092" cy="346029"/>
          </a:xfrm>
          <a:prstGeom prst="rect">
            <a:avLst/>
          </a:prstGeom>
        </p:spPr>
        <p:txBody>
          <a:bodyPr>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l" sz="1600">
                <a:solidFill>
                  <a:schemeClr val="accent1"/>
                </a:solidFill>
              </a:rPr>
              <a:t>Εισαγωγή στην Κυβερνοασφάλεια στις Αναδυόμενες Τεχνολογίες Ενέργειας</a:t>
            </a:r>
          </a:p>
          <a:p>
            <a:endParaRPr lang="en-US" sz="1600">
              <a:solidFill>
                <a:schemeClr val="accent1"/>
              </a:solidFill>
            </a:endParaRPr>
          </a:p>
        </p:txBody>
      </p:sp>
      <p:sp>
        <p:nvSpPr>
          <p:cNvPr id="28" name="Text Placeholder 22">
            <a:extLst>
              <a:ext uri="{FF2B5EF4-FFF2-40B4-BE49-F238E27FC236}">
                <a16:creationId xmlns:a16="http://schemas.microsoft.com/office/drawing/2014/main" id="{5421A4BB-2BFD-0743-5BB3-6C4D92B8EC15}"/>
              </a:ext>
            </a:extLst>
          </p:cNvPr>
          <p:cNvSpPr txBox="1">
            <a:spLocks/>
          </p:cNvSpPr>
          <p:nvPr/>
        </p:nvSpPr>
        <p:spPr>
          <a:xfrm>
            <a:off x="796323" y="2726930"/>
            <a:ext cx="6980091" cy="1208930"/>
          </a:xfrm>
          <a:prstGeom prst="rect">
            <a:avLst/>
          </a:prstGeom>
        </p:spPr>
        <p:txBody>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600"/>
              </a:spcBef>
              <a:spcAft>
                <a:spcPts val="0"/>
              </a:spcAft>
            </a:pPr>
            <a:r>
              <a:rPr lang="el" sz="1400">
                <a:solidFill>
                  <a:schemeClr val="tx2"/>
                </a:solidFill>
              </a:rPr>
              <a:t>Επισκόπηση των αρχών και των προκλήσεων της κυβερνοασφάλειας στο πλαίσιο των αναδυόμενων ενεργειακών τεχνολογιών</a:t>
            </a:r>
          </a:p>
          <a:p>
            <a:pPr>
              <a:spcBef>
                <a:spcPts val="600"/>
              </a:spcBef>
              <a:spcAft>
                <a:spcPts val="0"/>
              </a:spcAft>
            </a:pPr>
            <a:r>
              <a:rPr lang="el" sz="1400"/>
              <a:t>Εισαγωγή στο IoE, το cloud computing, το blockchain και την τεχνητή νοημοσύνη και τη σημασία τους στον ενεργειακό τομέα</a:t>
            </a:r>
          </a:p>
        </p:txBody>
      </p:sp>
      <p:pic>
        <p:nvPicPr>
          <p:cNvPr id="34" name="Picture Placeholder 33" descr="Ένα φλιτζάνι καφέ και ένα σημειωματάριο σε ένα τραπέζι&#10;&#10;Περιγραφή που δημιουργείται αυτόματα">
            <a:extLst>
              <a:ext uri="{FF2B5EF4-FFF2-40B4-BE49-F238E27FC236}">
                <a16:creationId xmlns:a16="http://schemas.microsoft.com/office/drawing/2014/main" id="{BE76F2C8-60D2-404A-08F8-F956BC2489DF}"/>
              </a:ext>
            </a:extLst>
          </p:cNvPr>
          <p:cNvPicPr>
            <a:picLocks noGrp="1" noChangeAspect="1"/>
          </p:cNvPicPr>
          <p:nvPr>
            <p:ph type="pic" sz="quarter" idx="11"/>
          </p:nvPr>
        </p:nvPicPr>
        <p:blipFill>
          <a:blip r:embed="rId4"/>
          <a:srcRect l="18261" r="18261"/>
          <a:stretch>
            <a:fillRect/>
          </a:stretch>
        </p:blipFill>
        <p:spPr/>
      </p:pic>
      <p:grpSp>
        <p:nvGrpSpPr>
          <p:cNvPr id="3" name="Group 2">
            <a:extLst>
              <a:ext uri="{FF2B5EF4-FFF2-40B4-BE49-F238E27FC236}">
                <a16:creationId xmlns:a16="http://schemas.microsoft.com/office/drawing/2014/main" id="{B2E7B04D-E6C3-1A50-96CC-C863D387E4E8}"/>
              </a:ext>
            </a:extLst>
          </p:cNvPr>
          <p:cNvGrpSpPr/>
          <p:nvPr/>
        </p:nvGrpSpPr>
        <p:grpSpPr>
          <a:xfrm>
            <a:off x="7549377" y="6167336"/>
            <a:ext cx="3294001" cy="612000"/>
            <a:chOff x="5179092" y="5483822"/>
            <a:chExt cx="3294001" cy="612000"/>
          </a:xfrm>
        </p:grpSpPr>
        <p:pic>
          <p:nvPicPr>
            <p:cNvPr id="4" name="Picture 3">
              <a:extLst>
                <a:ext uri="{FF2B5EF4-FFF2-40B4-BE49-F238E27FC236}">
                  <a16:creationId xmlns:a16="http://schemas.microsoft.com/office/drawing/2014/main" id="{B2BB7346-D27E-E7B5-1793-E50B8F9C20CF}"/>
                </a:ext>
              </a:extLst>
            </p:cNvPr>
            <p:cNvPicPr>
              <a:picLocks noChangeAspect="1"/>
            </p:cNvPicPr>
            <p:nvPr/>
          </p:nvPicPr>
          <p:blipFill>
            <a:blip r:embed="rId5"/>
            <a:stretch>
              <a:fillRect/>
            </a:stretch>
          </p:blipFill>
          <p:spPr>
            <a:xfrm>
              <a:off x="5179092" y="5483822"/>
              <a:ext cx="1530000" cy="612000"/>
            </a:xfrm>
            <a:prstGeom prst="rect">
              <a:avLst/>
            </a:prstGeom>
          </p:spPr>
        </p:pic>
        <p:pic>
          <p:nvPicPr>
            <p:cNvPr id="5" name="Picture 4">
              <a:extLst>
                <a:ext uri="{FF2B5EF4-FFF2-40B4-BE49-F238E27FC236}">
                  <a16:creationId xmlns:a16="http://schemas.microsoft.com/office/drawing/2014/main" id="{7E39C830-72D8-B9BC-4DBD-C47324325EEA}"/>
                </a:ext>
              </a:extLst>
            </p:cNvPr>
            <p:cNvPicPr>
              <a:picLocks noChangeAspect="1"/>
            </p:cNvPicPr>
            <p:nvPr/>
          </p:nvPicPr>
          <p:blipFill>
            <a:blip r:embed="rId6"/>
            <a:stretch>
              <a:fillRect/>
            </a:stretch>
          </p:blipFill>
          <p:spPr>
            <a:xfrm>
              <a:off x="6709092" y="5483822"/>
              <a:ext cx="1764001" cy="612000"/>
            </a:xfrm>
            <a:prstGeom prst="rect">
              <a:avLst/>
            </a:prstGeom>
          </p:spPr>
        </p:pic>
      </p:grpSp>
    </p:spTree>
    <p:extLst>
      <p:ext uri="{BB962C8B-B14F-4D97-AF65-F5344CB8AC3E}">
        <p14:creationId xmlns:p14="http://schemas.microsoft.com/office/powerpoint/2010/main" val="847127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01_1: Επισκόπηση των αρχών και των προκλήσεων κυβερνοασφάλειας στο πλαίσιο των αναδυόμενων ενεργειακών τεχνολογιών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690081"/>
            <a:ext cx="4786877" cy="763899"/>
          </a:xfrm>
        </p:spPr>
        <p:txBody>
          <a:bodyPr>
            <a:normAutofit/>
          </a:bodyPr>
          <a:lstStyle/>
          <a:p>
            <a:r>
              <a:rPr lang="el" dirty="0"/>
              <a:t>Πλαίσιο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043190" y="1148230"/>
            <a:ext cx="5988657" cy="2569866"/>
          </a:xfrm>
        </p:spPr>
        <p:txBody>
          <a:bodyPr>
            <a:noAutofit/>
          </a:bodyPr>
          <a:lstStyle/>
          <a:p>
            <a:pPr>
              <a:spcBef>
                <a:spcPts val="600"/>
              </a:spcBef>
            </a:pPr>
            <a:r>
              <a:rPr lang="el" sz="1200" dirty="0"/>
              <a:t>Διαδίκτυο της Ενέργειας (IoE):</a:t>
            </a:r>
          </a:p>
          <a:p>
            <a:pPr lvl="1">
              <a:spcBef>
                <a:spcPts val="600"/>
              </a:spcBef>
            </a:pPr>
            <a:r>
              <a:rPr lang="el" sz="1000" dirty="0"/>
              <a:t>Έξυπνα δίκτυα: Το IoE επιτρέπει την ενσωμάτωση αισθητήρων, μετρητών, και συστημάτων ελέγχου στο ηλεκτρικό δίκτυο, επιτρέποντας την παρακολούθηση και βελτιστοποίηση σε πραγματικό χρόνο της διανομής και κατανάλωσης ενέργειας. Για παράδειγμα, οι έξυπνοι μετρητές συλλέγουν δεδομένα σχετικά με τα πρότυπα χρήσης ενέργειας, επιτρέποντας στις επιχειρήσεις κοινής ωφέλειας να εφαρμόσουν προγράμματα απόκρισης στη ζήτηση και να βελτιστοποιήσουν την αποδοτικότητα του δικτύου.</a:t>
            </a:r>
          </a:p>
          <a:p>
            <a:pPr lvl="1">
              <a:spcBef>
                <a:spcPts val="600"/>
              </a:spcBef>
            </a:pPr>
            <a:r>
              <a:rPr lang="el" sz="1000" dirty="0"/>
              <a:t>Προληπτική συντήρηση: Οι αισθητήρες IoE που είναι εγκατεστημένοι σε ενεργειακές υποδομές, όπως ανεμογεννήτριες και ηλιακοί συλλέκτες, συλλέγουν δεδομένα σχετικά με την υγεία και την απόδοση του εξοπλισμού. Οι αλγόριθμοι AI αναλύουν αυτά τα δεδομένα για να προβλέψουν πιθανές βλάβες εξοπλισμού και να προγραμματίσουν προληπτική συντήρηση, μειώνοντας το χρόνο διακοπής λειτουργίας και βελτιστοποιώντας τη διάρκεια ζωής των περιουσιακών στοιχείων.</a:t>
            </a:r>
          </a:p>
          <a:p>
            <a:pPr>
              <a:spcBef>
                <a:spcPts val="600"/>
              </a:spcBef>
            </a:pPr>
            <a:r>
              <a:rPr lang="el" sz="1200" dirty="0"/>
              <a:t>Cloud Computing:</a:t>
            </a:r>
          </a:p>
          <a:p>
            <a:pPr lvl="1">
              <a:spcBef>
                <a:spcPts val="600"/>
              </a:spcBef>
            </a:pPr>
            <a:r>
              <a:rPr lang="el" sz="1000" dirty="0"/>
              <a:t>Ανάλυση δεδομένων: Οι εταιρείες ενέργειας αξιοποιούν πλατφόρμες cloud computing για να αποθηκεύουν και να αναλύουν τεράστιες ποσότητες δεδομένων που συλλέγονται από αισθητήρες, μετρητές, και άλλες συσκευές IoT. Τα εργαλεία ανάλυσης που βασίζονται στο cloud επιτρέπουν στις εταιρείες ενέργειας να αποκτήσουν πληροφορίες σχετικά με τα πρότυπα κατανάλωσης ενέργειας, να βελτιστοποιήσουν την παραγωγή και τη διανομή ενέργειας και να προβλέψουν τη ζήτηση με μεγαλύτερη ακρίβεια.</a:t>
            </a:r>
          </a:p>
          <a:p>
            <a:pPr lvl="1">
              <a:spcBef>
                <a:spcPts val="600"/>
              </a:spcBef>
            </a:pPr>
            <a:r>
              <a:rPr lang="el" sz="1000" dirty="0"/>
              <a:t>Απομακρυσμένη παρακολούθηση και έλεγχος: Τα συστήματα ελέγχου που βασίζονται στο cloud επιτρέπουν στους φορείς εκμετάλλευσης ενέργειας να παρακολουθούν και να ελέγχουν εξ αποστάσεως τις ενεργειακές υποδομές, όπως σταθμούς ηλεκτροπαραγωγής, υποσταθμούς και εγκαταστάσεις ανανεώσιμων πηγών ενέργειας. Αυτό επιτρέπει προσαρμογές σε πραγματικό χρόνο στην παραγωγή και διανομή ενέργειας, βελτιώνοντας την αποδοτικότητα και την αξιοπιστία.</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κύκλο, φως&#10;&#10;Αυτόματη περιγραφή">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704246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01_1: Επισκόπηση των αρχών και των προκλήσεων κυβερνοασφάλειας στο πλαίσιο των αναδυόμενων ενεργειακών τεχνολογιών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762080"/>
            <a:ext cx="4786877" cy="763899"/>
          </a:xfrm>
        </p:spPr>
        <p:txBody>
          <a:bodyPr>
            <a:normAutofit/>
          </a:bodyPr>
          <a:lstStyle/>
          <a:p>
            <a:r>
              <a:rPr lang="el" dirty="0"/>
              <a:t>Πλαίσιο</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308642" y="1276791"/>
            <a:ext cx="5541470" cy="2569866"/>
          </a:xfrm>
        </p:spPr>
        <p:txBody>
          <a:bodyPr>
            <a:noAutofit/>
          </a:bodyPr>
          <a:lstStyle/>
          <a:p>
            <a:pPr>
              <a:spcBef>
                <a:spcPts val="600"/>
              </a:spcBef>
            </a:pPr>
            <a:r>
              <a:rPr lang="el" sz="1200" dirty="0"/>
              <a:t>Τεχνολογία Blockchain:</a:t>
            </a:r>
          </a:p>
          <a:p>
            <a:pPr lvl="1">
              <a:spcBef>
                <a:spcPts val="600"/>
              </a:spcBef>
            </a:pPr>
            <a:r>
              <a:rPr lang="el" sz="1000" dirty="0"/>
              <a:t>Peer-to-Peer Energy Trading: Το Blockchain διευκολύνει τις συναλλαγές ενέργειας peer-to-peer επιτρέποντας ασφαλείς, διαφανείς και αποκεντρωμένες συναλλαγές μεταξύ παραγωγών ενέργειας και καταναλωτών. Για παράδειγμα, τα νοικοκυριά με ηλιακούς συλλέκτες μπορούν να πουλήσουν την πλεονάζουσα ενέργεια σε γείτονες μέσω πλατφορμών με δυνατότητα blockchain, δημιουργώντας μια πιο αποτελεσματική και αποκεντρωμένη αγορά ενέργειας.</a:t>
            </a:r>
          </a:p>
          <a:p>
            <a:pPr lvl="1">
              <a:spcBef>
                <a:spcPts val="600"/>
              </a:spcBef>
            </a:pPr>
            <a:r>
              <a:rPr lang="el" sz="1000" dirty="0"/>
              <a:t>Διαχείριση αλυσίδας εφοδιασμού ενέργειας: Το blockchain μπορεί να χρησιμοποιηθεί για την παρακολούθηση της προέλευσης των ενεργειακών πόρων (π.χ. πιστοποιητικά πετρελαίου, φυσικού αερίου, ανανεώσιμων πηγών ενέργειας) σε όλη την αλυσίδα εφοδιασμού, διασφαλίζοντας τη διαφάνεια, την ιχνηλασιμότητα και τη συμμόρφωση με τις κανονιστικές απαιτήσεις.</a:t>
            </a:r>
          </a:p>
          <a:p>
            <a:pPr>
              <a:spcBef>
                <a:spcPts val="600"/>
              </a:spcBef>
            </a:pPr>
            <a:r>
              <a:rPr lang="el" sz="1200" dirty="0"/>
              <a:t>Τεχνητή νοημοσύνη (AI):</a:t>
            </a:r>
          </a:p>
          <a:p>
            <a:pPr lvl="1">
              <a:spcBef>
                <a:spcPts val="600"/>
              </a:spcBef>
            </a:pPr>
            <a:r>
              <a:rPr lang="el" sz="1000" dirty="0"/>
              <a:t>Πρόβλεψη ενέργειας: Οι αλγόριθμοι AI αναλύουν ιστορικά δεδομένα κατανάλωσης ενέργειας, καιρικά μοτίβα, τάσεις της αγοράς και άλλους παράγοντες για την πρόβλεψη της μελλοντικής ζήτησης και προσφοράς ενέργειας. Αυτό επιτρέπει στις εταιρείες ενέργειας να βελτιστοποιήσουν την παραγωγή, αποθήκευση και διανομή ενέργειας, μειώνοντας το κόστος και διασφαλίζοντας αξιόπιστο εφοδιασμό.</a:t>
            </a:r>
          </a:p>
          <a:p>
            <a:pPr lvl="1">
              <a:spcBef>
                <a:spcPts val="600"/>
              </a:spcBef>
            </a:pPr>
            <a:r>
              <a:rPr lang="el" sz="1000" dirty="0"/>
              <a:t>Διαχείριση από την πλευρά της ζήτησης: Τα συστήματα διαχείρισης ζήτησης που υποστηρίζονται από AI αναλύουν δεδομένα σε πραγματικό χρόνο σχετικά με τα πρότυπα χρήσης ενέργειας και τη συμπεριφορά των καταναλωτών για τη βελτιστοποίηση της κατανάλωσης ενέργειας. Για παράδειγμα, οι αλγόριθμοι AI μπορούν να προσαρμόσουν τις ρυθμίσεις θερμοστάτη σε έξυπνα κτίρια ή να προγραμματίσουν ενεργοβόρες εργασίες σε βιομηχανικές εγκαταστάσεις για να μειώσουν τη ζήτηση αιχμής και να μειώσουν το ενεργειακό κόστος.</a:t>
            </a:r>
            <a:endParaRPr lang="en-US" sz="800" dirty="0"/>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κύκλο, φως&#10;&#10;Αυτόματη περιγραφή">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34334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01_1: Επισκόπηση των αρχών και των προκλήσεων κυβερνοασφάλειας στο πλαίσιο των αναδυόμενων ενεργειακών τεχνολογιών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784841"/>
            <a:ext cx="4786877" cy="763899"/>
          </a:xfrm>
        </p:spPr>
        <p:txBody>
          <a:bodyPr>
            <a:normAutofit fontScale="92500"/>
          </a:bodyPr>
          <a:lstStyle/>
          <a:p>
            <a:r>
              <a:rPr lang="el" dirty="0"/>
              <a:t>Σημασία της κυβερνοασφάλειας στα ενεργειακά συστήματα</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64273" y="1896259"/>
            <a:ext cx="5541470" cy="2569866"/>
          </a:xfrm>
        </p:spPr>
        <p:txBody>
          <a:bodyPr>
            <a:noAutofit/>
          </a:bodyPr>
          <a:lstStyle/>
          <a:p>
            <a:pPr>
              <a:spcBef>
                <a:spcPts val="600"/>
              </a:spcBef>
            </a:pPr>
            <a:r>
              <a:rPr lang="el" sz="1200" dirty="0"/>
              <a:t>Ο ενεργειακός τομέας εξαρτάται όλο και περισσότερο από τις ψηφιακές τεχνολογίες για αποδοτικότητα και βελτιστοποίηση.</a:t>
            </a:r>
          </a:p>
          <a:p>
            <a:pPr>
              <a:spcBef>
                <a:spcPts val="600"/>
              </a:spcBef>
            </a:pPr>
            <a:r>
              <a:rPr lang="el" sz="1200" dirty="0"/>
              <a:t>Οι επιθέσεις στον κυβερνοχώρο σε ενεργειακές υποδομές μπορούν να έχουν σοβαρές συνέπειες, συμπεριλαμβανομένων διακοπών υπηρεσιών, οικονομικών απωλειών και κινδύνων ασφαλείας.</a:t>
            </a:r>
          </a:p>
          <a:p>
            <a:pPr>
              <a:spcBef>
                <a:spcPts val="600"/>
              </a:spcBef>
            </a:pPr>
            <a:r>
              <a:rPr lang="el" sz="1200" dirty="0"/>
              <a:t>Σημασία της προστασίας κρίσιμων ενεργειακών πόρων και δεδομένων από απειλές στον κυβερνοχώρο.</a:t>
            </a:r>
          </a:p>
          <a:p>
            <a:pPr>
              <a:spcBef>
                <a:spcPts val="600"/>
              </a:spcBef>
            </a:pPr>
            <a:r>
              <a:rPr lang="el" sz="1100" dirty="0"/>
              <a:t>Αρχές κυβερνοασφάλειας:</a:t>
            </a:r>
            <a:endParaRPr lang="en-US" sz="900" dirty="0"/>
          </a:p>
          <a:p>
            <a:pPr lvl="1">
              <a:spcBef>
                <a:spcPts val="600"/>
              </a:spcBef>
            </a:pPr>
            <a:r>
              <a:rPr lang="el" sz="900" dirty="0"/>
              <a:t>Εμπιστευτικότητα: Διασφάλιση ότι τα ευαίσθητα ενεργειακά δεδομένα παραμένουν ιδιωτικά και προσβάσιμα μόνο σε εξουσιοδοτημένο προσωπικό.</a:t>
            </a:r>
          </a:p>
          <a:p>
            <a:pPr lvl="1">
              <a:spcBef>
                <a:spcPts val="600"/>
              </a:spcBef>
            </a:pPr>
            <a:r>
              <a:rPr lang="el" sz="900" dirty="0"/>
              <a:t>Ακεραιότητα: Διατήρηση της ακρίβειας και της αξιοπιστίας των ενεργειακών συστημάτων και δεδομένων αποτρέποντας μη εξουσιοδοτημένες αλλοιώσεις ή αλλοιώσεις.</a:t>
            </a:r>
          </a:p>
          <a:p>
            <a:pPr lvl="1">
              <a:spcBef>
                <a:spcPts val="600"/>
              </a:spcBef>
            </a:pPr>
            <a:r>
              <a:rPr lang="el" sz="900" dirty="0"/>
              <a:t>Διαθεσιμότητα: Διασφάλιση αδιάλειπτης πρόσβασης σε ενεργειακούς πόρους και υπηρεσίες, ακόμη και σε περίπτωση επιθέσεων στον κυβερνοχώρο ή βλαβών του συστήματος.</a:t>
            </a:r>
          </a:p>
          <a:p>
            <a:pPr lvl="1">
              <a:spcBef>
                <a:spcPts val="600"/>
              </a:spcBef>
            </a:pPr>
            <a:r>
              <a:rPr lang="el" sz="900" dirty="0"/>
              <a:t>Ανθεκτικότητα: Δημιουργία ανθεκτικών ενεργειακών συστημάτων ικανών να εντοπίζουν, να μετριάζουν και να ανακάμπτουν γρήγορα από επιθέσεις στον κυβερνοχώρο.</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8" name="Marcador de Posição da Imagem 7" descr="Μια εικόνα με στιγμιότυπο οθόνης, κύκλο, φως&#10;&#10;Αυτόματη περιγραφή">
            <a:extLst>
              <a:ext uri="{FF2B5EF4-FFF2-40B4-BE49-F238E27FC236}">
                <a16:creationId xmlns:a16="http://schemas.microsoft.com/office/drawing/2014/main" id="{14BB4C7F-7A2E-2A45-1B3F-48C1256F4DC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1993369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2EA33AE-2E4E-2AD0-7AAD-FF06CBACB603}"/>
              </a:ext>
            </a:extLst>
          </p:cNvPr>
          <p:cNvSpPr>
            <a:spLocks noGrp="1"/>
          </p:cNvSpPr>
          <p:nvPr>
            <p:ph type="ctrTitle"/>
          </p:nvPr>
        </p:nvSpPr>
        <p:spPr>
          <a:xfrm>
            <a:off x="6507964" y="98470"/>
            <a:ext cx="5684036" cy="763899"/>
          </a:xfrm>
        </p:spPr>
        <p:txBody>
          <a:bodyPr>
            <a:noAutofit/>
          </a:bodyPr>
          <a:lstStyle/>
          <a:p>
            <a:r>
              <a:rPr lang="el" sz="1800"/>
              <a:t>01_1: Επισκόπηση των αρχών και των προκλήσεων κυβερνοασφάλειας στο πλαίσιο των αναδυόμενων ενεργειακών τεχνολογιών</a:t>
            </a:r>
          </a:p>
        </p:txBody>
      </p:sp>
      <p:sp>
        <p:nvSpPr>
          <p:cNvPr id="14" name="Subtitle 13">
            <a:extLst>
              <a:ext uri="{FF2B5EF4-FFF2-40B4-BE49-F238E27FC236}">
                <a16:creationId xmlns:a16="http://schemas.microsoft.com/office/drawing/2014/main" id="{BA498B66-C42E-029B-6F9F-FF45F4C14BB9}"/>
              </a:ext>
            </a:extLst>
          </p:cNvPr>
          <p:cNvSpPr>
            <a:spLocks noGrp="1"/>
          </p:cNvSpPr>
          <p:nvPr>
            <p:ph type="subTitle" idx="1"/>
          </p:nvPr>
        </p:nvSpPr>
        <p:spPr>
          <a:xfrm>
            <a:off x="6507964" y="862369"/>
            <a:ext cx="4786877" cy="763899"/>
          </a:xfrm>
        </p:spPr>
        <p:txBody>
          <a:bodyPr>
            <a:normAutofit fontScale="92500"/>
          </a:bodyPr>
          <a:lstStyle/>
          <a:p>
            <a:r>
              <a:rPr lang="el" dirty="0"/>
              <a:t>Σημασία της κυβερνοασφάλειας στα ενεργειακά συστήματα</a:t>
            </a:r>
          </a:p>
        </p:txBody>
      </p:sp>
      <p:sp>
        <p:nvSpPr>
          <p:cNvPr id="15" name="Text Placeholder 14">
            <a:extLst>
              <a:ext uri="{FF2B5EF4-FFF2-40B4-BE49-F238E27FC236}">
                <a16:creationId xmlns:a16="http://schemas.microsoft.com/office/drawing/2014/main" id="{43B8BFA9-FBE9-EDA2-FBB1-C2B55CD7C827}"/>
              </a:ext>
            </a:extLst>
          </p:cNvPr>
          <p:cNvSpPr>
            <a:spLocks noGrp="1"/>
          </p:cNvSpPr>
          <p:nvPr>
            <p:ph type="body" sz="quarter" idx="12"/>
          </p:nvPr>
        </p:nvSpPr>
        <p:spPr>
          <a:xfrm>
            <a:off x="6409837" y="1847970"/>
            <a:ext cx="5541470" cy="2569866"/>
          </a:xfrm>
        </p:spPr>
        <p:txBody>
          <a:bodyPr>
            <a:noAutofit/>
          </a:bodyPr>
          <a:lstStyle/>
          <a:p>
            <a:pPr>
              <a:spcBef>
                <a:spcPts val="600"/>
              </a:spcBef>
            </a:pPr>
            <a:r>
              <a:rPr lang="el" sz="1100" dirty="0"/>
              <a:t>Προκλήσεις για την εξασφάλιση αναδυόμενων ενεργειακών τεχνολογιών:</a:t>
            </a:r>
          </a:p>
          <a:p>
            <a:pPr lvl="1">
              <a:spcBef>
                <a:spcPts val="600"/>
              </a:spcBef>
            </a:pPr>
            <a:r>
              <a:rPr lang="el" sz="900" dirty="0"/>
              <a:t>Πολυπλοκότητα: Η ενσωμάτωση διαφορετικών τεχνολογιών όπως το IoT, το cloud, το blockchain και η</a:t>
            </a:r>
            <a:r>
              <a:rPr lang="en-US" sz="900" dirty="0"/>
              <a:t> TN</a:t>
            </a:r>
            <a:r>
              <a:rPr lang="el" sz="900" dirty="0"/>
              <a:t> αυξάνει την επιφάνεια επίθεσης και την πολυπλοκότητα των ενεργειακών δικτύων.</a:t>
            </a:r>
          </a:p>
          <a:p>
            <a:pPr lvl="1">
              <a:spcBef>
                <a:spcPts val="600"/>
              </a:spcBef>
            </a:pPr>
            <a:r>
              <a:rPr lang="el" sz="900" dirty="0"/>
              <a:t>Διασυνδεσιμότητα: Τα διασυνδεδεμένα ενεργειακά συστήματα δημιουργούν πιθανές οδούς διάδοσης των κυβερνοεπιθέσεων σε όλα τα δίκτυα.</a:t>
            </a:r>
          </a:p>
          <a:p>
            <a:pPr lvl="1">
              <a:spcBef>
                <a:spcPts val="600"/>
              </a:spcBef>
            </a:pPr>
            <a:r>
              <a:rPr lang="el" sz="900" dirty="0"/>
              <a:t>Παλαιού τύπου υποδομές: Οι παλαιές ενεργειακές υποδομές ενδέχεται να μην διαθέτουν ισχυρά μέτρα κυβερνοασφάλειας, γεγονός που τις καθιστά ευάλωτες στην εκμετάλλευση.</a:t>
            </a:r>
          </a:p>
          <a:p>
            <a:pPr lvl="1">
              <a:spcBef>
                <a:spcPts val="600"/>
              </a:spcBef>
            </a:pPr>
            <a:r>
              <a:rPr lang="el" sz="900" dirty="0"/>
              <a:t>Κανονιστική συμμόρφωση: Η συμμόρφωση με τους εξελισσόμενους κανονισμούς και πρότυπα ασφάλειας στον κυβερνοχώρο θέτει προκλήσεις για τις εταιρείες ενέργειας.</a:t>
            </a:r>
          </a:p>
          <a:p>
            <a:pPr>
              <a:spcBef>
                <a:spcPts val="600"/>
              </a:spcBef>
            </a:pPr>
            <a:r>
              <a:rPr lang="el" sz="1050" dirty="0"/>
              <a:t>Η ασφάλεια στον κυβερνοχώρο είναι υψίστης σημασίας για τη διασφάλιση των ενεργειακών υποδομών και δεδομένων από απειλές στον κυβερνοχώρο.</a:t>
            </a:r>
          </a:p>
          <a:p>
            <a:pPr>
              <a:spcBef>
                <a:spcPts val="600"/>
              </a:spcBef>
            </a:pPr>
            <a:r>
              <a:rPr lang="el" sz="1050" dirty="0"/>
              <a:t>Η κατανόηση των αρχών της κυβερνοασφάλειας και η αντιμετώπιση των προκλήσεων είναι ουσιαστικής σημασίας για την προστασία των αναδυόμενων ενεργειακών τεχνολογιών.</a:t>
            </a:r>
          </a:p>
        </p:txBody>
      </p:sp>
      <p:cxnSp>
        <p:nvCxnSpPr>
          <p:cNvPr id="16" name="Straight Connector 15">
            <a:extLst>
              <a:ext uri="{FF2B5EF4-FFF2-40B4-BE49-F238E27FC236}">
                <a16:creationId xmlns:a16="http://schemas.microsoft.com/office/drawing/2014/main" id="{D73E677C-B30B-9361-1557-EE90A7448E96}"/>
              </a:ext>
              <a:ext uri="{C183D7F6-B498-43B3-948B-1728B52AA6E4}">
                <adec:decorative xmlns:adec="http://schemas.microsoft.com/office/drawing/2017/decorative" val="1"/>
              </a:ext>
            </a:extLst>
          </p:cNvPr>
          <p:cNvCxnSpPr>
            <a:cxnSpLocks/>
          </p:cNvCxnSpPr>
          <p:nvPr/>
        </p:nvCxnSpPr>
        <p:spPr>
          <a:xfrm flipH="1">
            <a:off x="2929081"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99511001-6F2E-D16C-C5A6-4486407F672C}"/>
              </a:ext>
              <a:ext uri="{C183D7F6-B498-43B3-948B-1728B52AA6E4}">
                <adec:decorative xmlns:adec="http://schemas.microsoft.com/office/drawing/2017/decorative" val="1"/>
              </a:ext>
            </a:extLst>
          </p:cNvPr>
          <p:cNvSpPr/>
          <p:nvPr/>
        </p:nvSpPr>
        <p:spPr>
          <a:xfrm rot="10800000">
            <a:off x="3498189" y="177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a:p>
        </p:txBody>
      </p:sp>
      <p:grpSp>
        <p:nvGrpSpPr>
          <p:cNvPr id="2" name="Group 1">
            <a:extLst>
              <a:ext uri="{FF2B5EF4-FFF2-40B4-BE49-F238E27FC236}">
                <a16:creationId xmlns:a16="http://schemas.microsoft.com/office/drawing/2014/main" id="{8E29837F-191A-2CAF-C620-46DB82DE98E1}"/>
              </a:ext>
            </a:extLst>
          </p:cNvPr>
          <p:cNvGrpSpPr/>
          <p:nvPr/>
        </p:nvGrpSpPr>
        <p:grpSpPr>
          <a:xfrm>
            <a:off x="7549377" y="6167336"/>
            <a:ext cx="3294001" cy="612000"/>
            <a:chOff x="5179092" y="5483822"/>
            <a:chExt cx="3294001" cy="612000"/>
          </a:xfrm>
        </p:grpSpPr>
        <p:pic>
          <p:nvPicPr>
            <p:cNvPr id="3" name="Picture 2">
              <a:extLst>
                <a:ext uri="{FF2B5EF4-FFF2-40B4-BE49-F238E27FC236}">
                  <a16:creationId xmlns:a16="http://schemas.microsoft.com/office/drawing/2014/main" id="{91CD2267-9FF0-C5D3-F84E-772D2949F772}"/>
                </a:ext>
              </a:extLst>
            </p:cNvPr>
            <p:cNvPicPr>
              <a:picLocks noChangeAspect="1"/>
            </p:cNvPicPr>
            <p:nvPr/>
          </p:nvPicPr>
          <p:blipFill>
            <a:blip r:embed="rId2"/>
            <a:stretch>
              <a:fillRect/>
            </a:stretch>
          </p:blipFill>
          <p:spPr>
            <a:xfrm>
              <a:off x="5179092" y="5483822"/>
              <a:ext cx="1530000" cy="612000"/>
            </a:xfrm>
            <a:prstGeom prst="rect">
              <a:avLst/>
            </a:prstGeom>
          </p:spPr>
        </p:pic>
        <p:pic>
          <p:nvPicPr>
            <p:cNvPr id="4" name="Picture 3">
              <a:extLst>
                <a:ext uri="{FF2B5EF4-FFF2-40B4-BE49-F238E27FC236}">
                  <a16:creationId xmlns:a16="http://schemas.microsoft.com/office/drawing/2014/main" id="{6FF59F19-D600-42DE-BBBA-D718BD73BFA9}"/>
                </a:ext>
              </a:extLst>
            </p:cNvPr>
            <p:cNvPicPr>
              <a:picLocks noChangeAspect="1"/>
            </p:cNvPicPr>
            <p:nvPr/>
          </p:nvPicPr>
          <p:blipFill>
            <a:blip r:embed="rId3"/>
            <a:stretch>
              <a:fillRect/>
            </a:stretch>
          </p:blipFill>
          <p:spPr>
            <a:xfrm>
              <a:off x="6709092" y="5483822"/>
              <a:ext cx="1764001" cy="612000"/>
            </a:xfrm>
            <a:prstGeom prst="rect">
              <a:avLst/>
            </a:prstGeom>
          </p:spPr>
        </p:pic>
      </p:grpSp>
      <p:pic>
        <p:nvPicPr>
          <p:cNvPr id="7" name="Marcador de Posição da Imagem 6" descr="Μια εικόνα με στιγμιότυπο οθόνης, κύκλο, φως&#10;&#10;Αυτόματη περιγραφή">
            <a:extLst>
              <a:ext uri="{FF2B5EF4-FFF2-40B4-BE49-F238E27FC236}">
                <a16:creationId xmlns:a16="http://schemas.microsoft.com/office/drawing/2014/main" id="{335E9F75-6226-B030-9CC5-5975AEE2C92A}"/>
              </a:ext>
            </a:extLst>
          </p:cNvPr>
          <p:cNvPicPr>
            <a:picLocks noGrp="1" noChangeAspect="1"/>
          </p:cNvPicPr>
          <p:nvPr>
            <p:ph type="pic" sz="quarter" idx="11"/>
          </p:nvPr>
        </p:nvPicPr>
        <p:blipFill>
          <a:blip r:embed="rId4"/>
          <a:srcRect l="7439" r="7439"/>
          <a:stretch>
            <a:fillRect/>
          </a:stretch>
        </p:blipFill>
        <p:spPr/>
      </p:pic>
    </p:spTree>
    <p:extLst>
      <p:ext uri="{BB962C8B-B14F-4D97-AF65-F5344CB8AC3E}">
        <p14:creationId xmlns:p14="http://schemas.microsoft.com/office/powerpoint/2010/main" val="2241872698"/>
      </p:ext>
    </p:extLst>
  </p:cSld>
  <p:clrMapOvr>
    <a:masterClrMapping/>
  </p:clrMapOvr>
</p:sld>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BB42C3-98F0-4E09-AE96-62EE07CAC5CA}">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C15CCAF-B227-4420-8A82-899C4EC33714}">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739EAE05-2D90-4440-A098-2E114DBDB5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6118</Words>
  <Application>Microsoft Office PowerPoint</Application>
  <PresentationFormat>Widescreen</PresentationFormat>
  <Paragraphs>376</Paragraphs>
  <Slides>47</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Book Antiqua</vt:lpstr>
      <vt:lpstr>Calibri</vt:lpstr>
      <vt:lpstr>Century Gothic</vt:lpstr>
      <vt:lpstr>Courier New</vt:lpstr>
      <vt:lpstr>Custom</vt:lpstr>
      <vt:lpstr>Κυβερνοασφάλεια στις αναδυόμενες τεχνολογίες για το ενεργειακό δίκτυο</vt:lpstr>
      <vt:lpstr>PowerPoint Presentation</vt:lpstr>
      <vt:lpstr>Κυβερνοασφάλεια στις αναδυόμενες τεχνολογίες για το ενεργειακό δίκτυο – Επισκόπηση μαθήματος</vt:lpstr>
      <vt:lpstr>Περίγραμμα εκπαίδευσης:   Θέμα-01</vt:lpstr>
      <vt:lpstr>Περίγραμμα εκπαίδευσης:   Θέμα-01</vt:lpstr>
      <vt:lpstr>01_1: Επισκόπηση των αρχών και των προκλήσεων κυβερνοασφάλειας στο πλαίσιο των αναδυόμενων ενεργειακών τεχνολογιών</vt:lpstr>
      <vt:lpstr>01_1: Επισκόπηση των αρχών και των προκλήσεων κυβερνοασφάλειας στο πλαίσιο των αναδυόμενων ενεργειακών τεχνολογιών</vt:lpstr>
      <vt:lpstr>01_1: Επισκόπηση των αρχών και των προκλήσεων κυβερνοασφάλειας στο πλαίσιο των αναδυόμενων ενεργειακών τεχνολογιών</vt:lpstr>
      <vt:lpstr>01_1: Επισκόπηση των αρχών και των προκλήσεων κυβερνοασφάλειας στο πλαίσιο των αναδυόμενων ενεργειακών τεχνολογιών</vt:lpstr>
      <vt:lpstr>Περίγραμμα εκπαίδευσης:   Θέμα-01</vt:lpstr>
      <vt:lpstr>01_2: Εισαγωγή στο IoE, το cloud computing, το blockchain και την τεχνητή νοημοσύνη και η σημασία τους στον τομέα της ενέργειας</vt:lpstr>
      <vt:lpstr>01_2: Εισαγωγή στο IoE, το cloud computing, το blockchain και την τεχνητή νοημοσύνη και η σημασία τους στον τομέα της ενέργειας</vt:lpstr>
      <vt:lpstr>Περίγραμμα Εκπαίδευσης:   Θέμα-02</vt:lpstr>
      <vt:lpstr>Περίγραμμα Εκπαίδευσης:   Θέμα-02</vt:lpstr>
      <vt:lpstr>02_1: Προσδιορισμός τρωτών σημείων και πιθανών απειλών στον κυβερνοχώρο που σχετίζονται με το IoE, το cloud, το blockchain και την τεχνητή νοημοσύνη</vt:lpstr>
      <vt:lpstr>02_1: Προσδιορισμός τρωτών σημείων και πιθανών απειλών στον κυβερνοχώρο που σχετίζονται με το IoE, το cloud, το blockchain και την τεχνητή νοημοσύνη</vt:lpstr>
      <vt:lpstr>02_1: Προσδιορισμός τρωτών σημείων και πιθανών απειλών στον κυβερνοχώρο που σχετίζονται με το IoE, το cloud, το blockchain και την τεχνητή νοημοσύνη</vt:lpstr>
      <vt:lpstr>02_1: Προσδιορισμός τρωτών σημείων και πιθανών απειλών στον κυβερνοχώρο που σχετίζονται με το IoE, το cloud, το blockchain και την τεχνητή νοημοσύνη</vt:lpstr>
      <vt:lpstr>Περίγραμμα Εκπαίδευσης:   Θέμα-02</vt:lpstr>
      <vt:lpstr>02_2: Βέλτιστες πρακτικές και στρατηγικές διασφάλισης κάθε τεχνολογίας για τη διασφάλιση των ενεργειακών υποδομών και δεδομένων</vt:lpstr>
      <vt:lpstr>02_2: Βέλτιστες πρακτικές και στρατηγικές διασφάλισης κάθε τεχνολογίας για τη διασφάλιση των ενεργειακών υποδομών και δεδομένων</vt:lpstr>
      <vt:lpstr>02_2: Βέλτιστες πρακτικές και στρατηγικές διασφάλισης κάθε τεχνολογίας για τη διασφάλιση των ενεργειακών υποδομών και δεδομένων</vt:lpstr>
      <vt:lpstr>02_2: Βέλτιστες πρακτικές και στρατηγικές διασφάλισης κάθε τεχνολογίας για τη διασφάλιση των ενεργειακών υποδομών και δεδομένων</vt:lpstr>
      <vt:lpstr>Περίγραμμα εκπαίδευσης:   Θέμα-03</vt:lpstr>
      <vt:lpstr>Περίγραμμα εκπαίδευσης:   Θέμα-03</vt:lpstr>
      <vt:lpstr>03_1: Επισκόπηση εξειδικευμένων εργαλείων και τεχνικών ασφαλείας προσαρμοσμένων στον τομέα της ενέργειας</vt:lpstr>
      <vt:lpstr>03_1: Επισκόπηση εξειδικευμένων εργαλείων και τεχνικών ασφαλείας προσαρμοσμένων στον τομέα της ενέργειας</vt:lpstr>
      <vt:lpstr>03_1: Επισκόπηση εξειδικευμένων εργαλείων και τεχνικών ασφαλείας προσαρμοσμένων στον τομέα της ενέργειας</vt:lpstr>
      <vt:lpstr>Περίγραμμα εκπαίδευσης:   Θέμα-03</vt:lpstr>
      <vt:lpstr>03_2: Οδηγίες εφαρμογής για την ανάπτυξη μέτρων ασφαλείας, όπως κρυπτογράφηση, έλεγχοι πρόσβασης και συστήματα ανίχνευσης εισβολών</vt:lpstr>
      <vt:lpstr>03_2: Οδηγίες εφαρμογής για την ανάπτυξη μέτρων ασφαλείας, όπως κρυπτογράφηση, έλεγχοι πρόσβασης και συστήματα ανίχνευσης εισβολών</vt:lpstr>
      <vt:lpstr>03_2: Οδηγίες εφαρμογής για την ανάπτυξη μέτρων ασφαλείας, όπως κρυπτογράφηση, έλεγχοι πρόσβασης και συστήματα ανίχνευσης εισβολών</vt:lpstr>
      <vt:lpstr>Περίγραμμα εκπαίδευσης:   Θέμα-04</vt:lpstr>
      <vt:lpstr>Περίγραμμα εκπαίδευσης:   Θέμα-04</vt:lpstr>
      <vt:lpstr>04_1: Διερεύνηση αναδυόμενων τάσεων και εξελίξεων στον τομέα της κυβερνοασφάλειας για ενεργειακές τεχνολογίες</vt:lpstr>
      <vt:lpstr>04_1: Διερεύνηση αναδυόμενων τάσεων και εξελίξεων στον τομέα της κυβερνοασφάλειας για ενεργειακές τεχνολογίες</vt:lpstr>
      <vt:lpstr>Περίγραμμα εκπαίδευσης:   Θέμα-04</vt:lpstr>
      <vt:lpstr>04_2: Συζήτηση για την ενσωμάτωση προηγμένων τεχνολογιών όπως η μηχανική μάθηση και η προγνωστική ανάλυση για προληπτικό εντοπισμό και μετριασμό απειλών</vt:lpstr>
      <vt:lpstr>04_2: Συζήτηση για την ενσωμάτωση προηγμένων τεχνολογιών όπως η μηχανική μάθηση και η προγνωστική ανάλυση για προληπτικό εντοπισμό και μετριασμό απειλών</vt:lpstr>
      <vt:lpstr>04_2: Συζήτηση για την ενσωμάτωση προηγμένων τεχνολογιών όπως η μηχανική μάθηση και η προγνωστική ανάλυση για προληπτικό εντοπισμό και μετριασμό απειλών</vt:lpstr>
      <vt:lpstr>04_2: Συζήτηση για την ενσωμάτωση προηγμένων τεχνολογιών όπως η μηχανική μάθηση και η προγνωστική ανάλυση για προληπτικό εντοπισμό και μετριασμό απειλών</vt:lpstr>
      <vt:lpstr>Περίγραμμα εκπαίδευσης:   Θέμα-05</vt:lpstr>
      <vt:lpstr>Περίγραμμα εκπαίδευσης:   Θέμα-05</vt:lpstr>
      <vt:lpstr>05_1: Πρόγραμμα Κυβερνοασφάλειας της Fortum</vt:lpstr>
      <vt:lpstr>Περίγραμμα εκπαίδευσης:   Θέμα-05</vt:lpstr>
      <vt:lpstr>05_2: Πρωτοβουλία της Duke Energy για την ασφάλεια του δικτύου</vt:lpstr>
      <vt:lpstr>Ευχαριστώ</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2025-04-30T19:24:26Z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