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725" r:id="rId4"/>
  </p:sldMasterIdLst>
  <p:notesMasterIdLst>
    <p:notesMasterId r:id="rId52"/>
  </p:notesMasterIdLst>
  <p:handoutMasterIdLst>
    <p:handoutMasterId r:id="rId53"/>
  </p:handoutMasterIdLst>
  <p:sldIdLst>
    <p:sldId id="376" r:id="rId5"/>
    <p:sldId id="407" r:id="rId6"/>
    <p:sldId id="388" r:id="rId7"/>
    <p:sldId id="408" r:id="rId8"/>
    <p:sldId id="438" r:id="rId9"/>
    <p:sldId id="409" r:id="rId10"/>
    <p:sldId id="452" r:id="rId11"/>
    <p:sldId id="451" r:id="rId12"/>
    <p:sldId id="440" r:id="rId13"/>
    <p:sldId id="439" r:id="rId14"/>
    <p:sldId id="410" r:id="rId15"/>
    <p:sldId id="441" r:id="rId16"/>
    <p:sldId id="442" r:id="rId17"/>
    <p:sldId id="443" r:id="rId18"/>
    <p:sldId id="411" r:id="rId19"/>
    <p:sldId id="445" r:id="rId20"/>
    <p:sldId id="446" r:id="rId21"/>
    <p:sldId id="447" r:id="rId22"/>
    <p:sldId id="444" r:id="rId23"/>
    <p:sldId id="412" r:id="rId24"/>
    <p:sldId id="448" r:id="rId25"/>
    <p:sldId id="449" r:id="rId26"/>
    <p:sldId id="450" r:id="rId27"/>
    <p:sldId id="435" r:id="rId28"/>
    <p:sldId id="453" r:id="rId29"/>
    <p:sldId id="413" r:id="rId30"/>
    <p:sldId id="455" r:id="rId31"/>
    <p:sldId id="456" r:id="rId32"/>
    <p:sldId id="454" r:id="rId33"/>
    <p:sldId id="414" r:id="rId34"/>
    <p:sldId id="457" r:id="rId35"/>
    <p:sldId id="458" r:id="rId36"/>
    <p:sldId id="436" r:id="rId37"/>
    <p:sldId id="459" r:id="rId38"/>
    <p:sldId id="417" r:id="rId39"/>
    <p:sldId id="461" r:id="rId40"/>
    <p:sldId id="460" r:id="rId41"/>
    <p:sldId id="420" r:id="rId42"/>
    <p:sldId id="462" r:id="rId43"/>
    <p:sldId id="463" r:id="rId44"/>
    <p:sldId id="464" r:id="rId45"/>
    <p:sldId id="437" r:id="rId46"/>
    <p:sldId id="465" r:id="rId47"/>
    <p:sldId id="467" r:id="rId48"/>
    <p:sldId id="466" r:id="rId49"/>
    <p:sldId id="429" r:id="rId50"/>
    <p:sldId id="38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0D0D"/>
    <a:srgbClr val="2C4A52"/>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026" autoAdjust="0"/>
    <p:restoredTop sz="95388" autoAdjust="0"/>
  </p:normalViewPr>
  <p:slideViewPr>
    <p:cSldViewPr snapToGrid="0" showGuides="1">
      <p:cViewPr varScale="1">
        <p:scale>
          <a:sx n="105" d="100"/>
          <a:sy n="105" d="100"/>
        </p:scale>
        <p:origin x="258" y="11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65" d="100"/>
          <a:sy n="65" d="100"/>
        </p:scale>
        <p:origin x="3082" y="3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169671B-947A-44A3-A764-A91E66D4692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B4B23CC-4610-41C4-A0CF-67A30700C47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7299BE-0F96-4D8C-8AC3-AFAE1A841C66}" type="datetimeFigureOut">
              <a:rPr lang="en-US" smtClean="0"/>
              <a:t>20/5/2024</a:t>
            </a:fld>
            <a:endParaRPr lang="en-US" dirty="0"/>
          </a:p>
        </p:txBody>
      </p:sp>
      <p:sp>
        <p:nvSpPr>
          <p:cNvPr id="4" name="Footer Placeholder 3">
            <a:extLst>
              <a:ext uri="{FF2B5EF4-FFF2-40B4-BE49-F238E27FC236}">
                <a16:creationId xmlns:a16="http://schemas.microsoft.com/office/drawing/2014/main" id="{1F94FC55-2324-40BC-8420-15EC835D95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63EC604-E5A5-4A58-AC5A-211F83D37C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3B048B-0EBA-466F-928F-37073F3BFB70}" type="slidenum">
              <a:rPr lang="en-US" smtClean="0"/>
              <a:t>‹#›</a:t>
            </a:fld>
            <a:endParaRPr lang="en-US" dirty="0"/>
          </a:p>
        </p:txBody>
      </p:sp>
    </p:spTree>
    <p:extLst>
      <p:ext uri="{BB962C8B-B14F-4D97-AF65-F5344CB8AC3E}">
        <p14:creationId xmlns:p14="http://schemas.microsoft.com/office/powerpoint/2010/main" val="4065507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4692AC-01A2-4EFF-966B-504F28E82D7A}" type="datetimeFigureOut">
              <a:rPr lang="en-US" noProof="0" smtClean="0"/>
              <a:t>20/5/2024</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Fare clic per modificare gli stili di testo Master</a:t>
            </a:r>
          </a:p>
          <a:p>
            <a:pPr lvl="1"/>
            <a:r>
              <a:rPr lang="en-US" noProof="0"/>
              <a:t>Secondo livello</a:t>
            </a:r>
          </a:p>
          <a:p>
            <a:pPr lvl="2"/>
            <a:r>
              <a:rPr lang="en-US" noProof="0"/>
              <a:t>Terzo livello</a:t>
            </a:r>
          </a:p>
          <a:p>
            <a:pPr lvl="3"/>
            <a:r>
              <a:rPr lang="en-US" noProof="0"/>
              <a:t>Quarto livello</a:t>
            </a:r>
          </a:p>
          <a:p>
            <a:pPr lvl="4"/>
            <a:r>
              <a:rPr lang="en-US" noProof="0"/>
              <a:t>Quinto livello</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ED498D-6977-40EC-8E5E-7EB644D5E759}" type="slidenum">
              <a:rPr lang="en-US" noProof="0" smtClean="0"/>
              <a:t>'#'</a:t>
            </a:fld>
            <a:endParaRPr lang="en-US" noProof="0" dirty="0"/>
          </a:p>
        </p:txBody>
      </p:sp>
    </p:spTree>
    <p:extLst>
      <p:ext uri="{BB962C8B-B14F-4D97-AF65-F5344CB8AC3E}">
        <p14:creationId xmlns:p14="http://schemas.microsoft.com/office/powerpoint/2010/main" val="1352264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ED498D-6977-40EC-8E5E-7EB644D5E759}" type="slidenum">
              <a:rPr lang="en-US" noProof="0" smtClean="0"/>
              <a:t>1</a:t>
            </a:fld>
            <a:endParaRPr lang="en-US" noProof="0" dirty="0"/>
          </a:p>
        </p:txBody>
      </p:sp>
    </p:spTree>
    <p:extLst>
      <p:ext uri="{BB962C8B-B14F-4D97-AF65-F5344CB8AC3E}">
        <p14:creationId xmlns:p14="http://schemas.microsoft.com/office/powerpoint/2010/main" val="2278711158"/>
      </p:ext>
    </p:extLst>
  </p:cSld>
  <p:clrMapOvr>
    <a:masterClrMapping/>
  </p:clrMapOvr>
</p:notes>
</file>

<file path=ppt/notesSlides/notesSlide1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https://energy.ec.europa.eu/news/new-network-code-cybersecurity-eu-electricity-sector-2024-03-11_en</a:t>
            </a:r>
          </a:p>
        </p:txBody>
      </p:sp>
      <p:sp>
        <p:nvSpPr>
          <p:cNvPr id="4" name="Marcador de Posição do Número do Diapositivo 3"/>
          <p:cNvSpPr>
            <a:spLocks noGrp="1"/>
          </p:cNvSpPr>
          <p:nvPr>
            <p:ph type="sldNum" sz="quarter" idx="5"/>
          </p:nvPr>
        </p:nvSpPr>
        <p:spPr/>
        <p:txBody>
          <a:bodyPr/>
          <a:lstStyle/>
          <a:p>
            <a:fld id="{4AED498D-6977-40EC-8E5E-7EB644D5E759}" type="slidenum">
              <a:rPr lang="en-US" noProof="0" smtClean="0"/>
              <a:t>23</a:t>
            </a:fld>
            <a:endParaRPr lang="en-US" noProof="0" dirty="0"/>
          </a:p>
        </p:txBody>
      </p:sp>
    </p:spTree>
    <p:extLst>
      <p:ext uri="{BB962C8B-B14F-4D97-AF65-F5344CB8AC3E}">
        <p14:creationId xmlns:p14="http://schemas.microsoft.com/office/powerpoint/2010/main" val="210045095"/>
      </p:ext>
    </p:extLst>
  </p:cSld>
  <p:clrMapOvr>
    <a:masterClrMapping/>
  </p:clrMapOvr>
</p:notes>
</file>

<file path=ppt/notesSlides/notesSlide1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https://energy.ec.europa.eu/news/new-network-code-cybersecurity-eu-electricity-sector-2024-03-11_en</a:t>
            </a:r>
          </a:p>
        </p:txBody>
      </p:sp>
      <p:sp>
        <p:nvSpPr>
          <p:cNvPr id="4" name="Marcador de Posição do Número do Diapositivo 3"/>
          <p:cNvSpPr>
            <a:spLocks noGrp="1"/>
          </p:cNvSpPr>
          <p:nvPr>
            <p:ph type="sldNum" sz="quarter" idx="5"/>
          </p:nvPr>
        </p:nvSpPr>
        <p:spPr/>
        <p:txBody>
          <a:bodyPr/>
          <a:lstStyle/>
          <a:p>
            <a:fld id="{4AED498D-6977-40EC-8E5E-7EB644D5E759}" type="slidenum">
              <a:rPr lang="en-US" noProof="0" smtClean="0"/>
              <a:t>26</a:t>
            </a:fld>
            <a:endParaRPr lang="en-US" noProof="0" dirty="0"/>
          </a:p>
        </p:txBody>
      </p:sp>
    </p:spTree>
    <p:extLst>
      <p:ext uri="{BB962C8B-B14F-4D97-AF65-F5344CB8AC3E}">
        <p14:creationId xmlns:p14="http://schemas.microsoft.com/office/powerpoint/2010/main" val="310649275"/>
      </p:ext>
    </p:extLst>
  </p:cSld>
  <p:clrMapOvr>
    <a:masterClrMapping/>
  </p:clrMapOvr>
</p:notes>
</file>

<file path=ppt/notesSlides/notesSlide1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https://energy.ec.europa.eu/news/new-network-code-cybersecurity-eu-electricity-sector-2024-03-11_en</a:t>
            </a:r>
          </a:p>
        </p:txBody>
      </p:sp>
      <p:sp>
        <p:nvSpPr>
          <p:cNvPr id="4" name="Marcador de Posição do Número do Diapositivo 3"/>
          <p:cNvSpPr>
            <a:spLocks noGrp="1"/>
          </p:cNvSpPr>
          <p:nvPr>
            <p:ph type="sldNum" sz="quarter" idx="5"/>
          </p:nvPr>
        </p:nvSpPr>
        <p:spPr/>
        <p:txBody>
          <a:bodyPr/>
          <a:lstStyle/>
          <a:p>
            <a:fld id="{4AED498D-6977-40EC-8E5E-7EB644D5E759}" type="slidenum">
              <a:rPr lang="en-US" noProof="0" smtClean="0"/>
              <a:t>27</a:t>
            </a:fld>
            <a:endParaRPr lang="en-US" noProof="0" dirty="0"/>
          </a:p>
        </p:txBody>
      </p:sp>
    </p:spTree>
    <p:extLst>
      <p:ext uri="{BB962C8B-B14F-4D97-AF65-F5344CB8AC3E}">
        <p14:creationId xmlns:p14="http://schemas.microsoft.com/office/powerpoint/2010/main" val="2832671997"/>
      </p:ext>
    </p:extLst>
  </p:cSld>
  <p:clrMapOvr>
    <a:masterClrMapping/>
  </p:clrMapOvr>
</p:notes>
</file>

<file path=ppt/notesSlides/notesSlide1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https://energy.ec.europa.eu/news/new-network-code-cybersecurity-eu-electricity-sector-2024-03-11_en</a:t>
            </a:r>
          </a:p>
        </p:txBody>
      </p:sp>
      <p:sp>
        <p:nvSpPr>
          <p:cNvPr id="4" name="Marcador de Posição do Número do Diapositivo 3"/>
          <p:cNvSpPr>
            <a:spLocks noGrp="1"/>
          </p:cNvSpPr>
          <p:nvPr>
            <p:ph type="sldNum" sz="quarter" idx="5"/>
          </p:nvPr>
        </p:nvSpPr>
        <p:spPr/>
        <p:txBody>
          <a:bodyPr/>
          <a:lstStyle/>
          <a:p>
            <a:fld id="{4AED498D-6977-40EC-8E5E-7EB644D5E759}" type="slidenum">
              <a:rPr lang="en-US" noProof="0" smtClean="0"/>
              <a:t>28</a:t>
            </a:fld>
            <a:endParaRPr lang="en-US" noProof="0" dirty="0"/>
          </a:p>
        </p:txBody>
      </p:sp>
    </p:spTree>
    <p:extLst>
      <p:ext uri="{BB962C8B-B14F-4D97-AF65-F5344CB8AC3E}">
        <p14:creationId xmlns:p14="http://schemas.microsoft.com/office/powerpoint/2010/main" val="3636098169"/>
      </p:ext>
    </p:extLst>
  </p:cSld>
  <p:clrMapOvr>
    <a:masterClrMapping/>
  </p:clrMapOvr>
</p:notes>
</file>

<file path=ppt/notesSlides/notesSlide1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https://energy.ec.europa.eu/news/new-network-code-cybersecurity-eu-electricity-sector-2024-03-11_en</a:t>
            </a:r>
          </a:p>
        </p:txBody>
      </p:sp>
      <p:sp>
        <p:nvSpPr>
          <p:cNvPr id="4" name="Marcador de Posição do Número do Diapositivo 3"/>
          <p:cNvSpPr>
            <a:spLocks noGrp="1"/>
          </p:cNvSpPr>
          <p:nvPr>
            <p:ph type="sldNum" sz="quarter" idx="5"/>
          </p:nvPr>
        </p:nvSpPr>
        <p:spPr/>
        <p:txBody>
          <a:bodyPr/>
          <a:lstStyle/>
          <a:p>
            <a:fld id="{4AED498D-6977-40EC-8E5E-7EB644D5E759}" type="slidenum">
              <a:rPr lang="en-US" noProof="0" smtClean="0"/>
              <a:t>30</a:t>
            </a:fld>
            <a:endParaRPr lang="en-US" noProof="0" dirty="0"/>
          </a:p>
        </p:txBody>
      </p:sp>
    </p:spTree>
    <p:extLst>
      <p:ext uri="{BB962C8B-B14F-4D97-AF65-F5344CB8AC3E}">
        <p14:creationId xmlns:p14="http://schemas.microsoft.com/office/powerpoint/2010/main" val="862680984"/>
      </p:ext>
    </p:extLst>
  </p:cSld>
  <p:clrMapOvr>
    <a:masterClrMapping/>
  </p:clrMapOvr>
</p:notes>
</file>

<file path=ppt/notesSlides/notesSlide1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https://energy.ec.europa.eu/news/new-network-code-cybersecurity-eu-electricity-sector-2024-03-11_en</a:t>
            </a:r>
          </a:p>
        </p:txBody>
      </p:sp>
      <p:sp>
        <p:nvSpPr>
          <p:cNvPr id="4" name="Marcador de Posição do Número do Diapositivo 3"/>
          <p:cNvSpPr>
            <a:spLocks noGrp="1"/>
          </p:cNvSpPr>
          <p:nvPr>
            <p:ph type="sldNum" sz="quarter" idx="5"/>
          </p:nvPr>
        </p:nvSpPr>
        <p:spPr/>
        <p:txBody>
          <a:bodyPr/>
          <a:lstStyle/>
          <a:p>
            <a:fld id="{4AED498D-6977-40EC-8E5E-7EB644D5E759}" type="slidenum">
              <a:rPr lang="en-US" noProof="0" smtClean="0"/>
              <a:t>31</a:t>
            </a:fld>
            <a:endParaRPr lang="en-US" noProof="0" dirty="0"/>
          </a:p>
        </p:txBody>
      </p:sp>
    </p:spTree>
    <p:extLst>
      <p:ext uri="{BB962C8B-B14F-4D97-AF65-F5344CB8AC3E}">
        <p14:creationId xmlns:p14="http://schemas.microsoft.com/office/powerpoint/2010/main" val="312323877"/>
      </p:ext>
    </p:extLst>
  </p:cSld>
  <p:clrMapOvr>
    <a:masterClrMapping/>
  </p:clrMapOvr>
</p:notes>
</file>

<file path=ppt/notesSlides/notesSlide1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https://energy.ec.europa.eu/news/new-network-code-cybersecurity-eu-electricity-sector-2024-03-11_en</a:t>
            </a:r>
          </a:p>
        </p:txBody>
      </p:sp>
      <p:sp>
        <p:nvSpPr>
          <p:cNvPr id="4" name="Marcador de Posição do Número do Diapositivo 3"/>
          <p:cNvSpPr>
            <a:spLocks noGrp="1"/>
          </p:cNvSpPr>
          <p:nvPr>
            <p:ph type="sldNum" sz="quarter" idx="5"/>
          </p:nvPr>
        </p:nvSpPr>
        <p:spPr/>
        <p:txBody>
          <a:bodyPr/>
          <a:lstStyle/>
          <a:p>
            <a:fld id="{4AED498D-6977-40EC-8E5E-7EB644D5E759}" type="slidenum">
              <a:rPr lang="en-US" noProof="0" smtClean="0"/>
              <a:t>32</a:t>
            </a:fld>
            <a:endParaRPr lang="en-US" noProof="0" dirty="0"/>
          </a:p>
        </p:txBody>
      </p:sp>
    </p:spTree>
    <p:extLst>
      <p:ext uri="{BB962C8B-B14F-4D97-AF65-F5344CB8AC3E}">
        <p14:creationId xmlns:p14="http://schemas.microsoft.com/office/powerpoint/2010/main" val="3382989579"/>
      </p:ext>
    </p:extLst>
  </p:cSld>
  <p:clrMapOvr>
    <a:masterClrMapping/>
  </p:clrMapOvr>
</p:notes>
</file>

<file path=ppt/notesSlides/notesSlide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ED498D-6977-40EC-8E5E-7EB644D5E759}" type="slidenum">
              <a:rPr lang="en-US" noProof="0" smtClean="0"/>
              <a:t>2</a:t>
            </a:fld>
            <a:endParaRPr lang="en-US" noProof="0" dirty="0"/>
          </a:p>
        </p:txBody>
      </p:sp>
    </p:spTree>
    <p:extLst>
      <p:ext uri="{BB962C8B-B14F-4D97-AF65-F5344CB8AC3E}">
        <p14:creationId xmlns:p14="http://schemas.microsoft.com/office/powerpoint/2010/main" val="2060055950"/>
      </p:ext>
    </p:extLst>
  </p:cSld>
  <p:clrMapOvr>
    <a:masterClrMapping/>
  </p:clrMapOvr>
</p:notes>
</file>

<file path=ppt/notesSlides/notesSlide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https://energy.ec.europa.eu/news/new-network-code-cybersecurity-eu-electricity-sector-2024-03-11_en</a:t>
            </a:r>
          </a:p>
        </p:txBody>
      </p:sp>
      <p:sp>
        <p:nvSpPr>
          <p:cNvPr id="4" name="Marcador de Posição do Número do Diapositivo 3"/>
          <p:cNvSpPr>
            <a:spLocks noGrp="1"/>
          </p:cNvSpPr>
          <p:nvPr>
            <p:ph type="sldNum" sz="quarter" idx="5"/>
          </p:nvPr>
        </p:nvSpPr>
        <p:spPr/>
        <p:txBody>
          <a:bodyPr/>
          <a:lstStyle/>
          <a:p>
            <a:fld id="{4AED498D-6977-40EC-8E5E-7EB644D5E759}" type="slidenum">
              <a:rPr lang="en-US" noProof="0" smtClean="0"/>
              <a:t>15</a:t>
            </a:fld>
            <a:endParaRPr lang="en-US" noProof="0" dirty="0"/>
          </a:p>
        </p:txBody>
      </p:sp>
    </p:spTree>
    <p:extLst>
      <p:ext uri="{BB962C8B-B14F-4D97-AF65-F5344CB8AC3E}">
        <p14:creationId xmlns:p14="http://schemas.microsoft.com/office/powerpoint/2010/main" val="376770148"/>
      </p:ext>
    </p:extLst>
  </p:cSld>
  <p:clrMapOvr>
    <a:masterClrMapping/>
  </p:clrMapOvr>
</p:notes>
</file>

<file path=ppt/notesSlides/notesSlide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https://energy.ec.europa.eu/news/new-network-code-cybersecurity-eu-electricity-sector-2024-03-11_en</a:t>
            </a:r>
          </a:p>
        </p:txBody>
      </p:sp>
      <p:sp>
        <p:nvSpPr>
          <p:cNvPr id="4" name="Marcador de Posição do Número do Diapositivo 3"/>
          <p:cNvSpPr>
            <a:spLocks noGrp="1"/>
          </p:cNvSpPr>
          <p:nvPr>
            <p:ph type="sldNum" sz="quarter" idx="5"/>
          </p:nvPr>
        </p:nvSpPr>
        <p:spPr/>
        <p:txBody>
          <a:bodyPr/>
          <a:lstStyle/>
          <a:p>
            <a:fld id="{4AED498D-6977-40EC-8E5E-7EB644D5E759}" type="slidenum">
              <a:rPr lang="en-US" noProof="0" smtClean="0"/>
              <a:t>16</a:t>
            </a:fld>
            <a:endParaRPr lang="en-US" noProof="0" dirty="0"/>
          </a:p>
        </p:txBody>
      </p:sp>
    </p:spTree>
    <p:extLst>
      <p:ext uri="{BB962C8B-B14F-4D97-AF65-F5344CB8AC3E}">
        <p14:creationId xmlns:p14="http://schemas.microsoft.com/office/powerpoint/2010/main" val="2089443078"/>
      </p:ext>
    </p:extLst>
  </p:cSld>
  <p:clrMapOvr>
    <a:masterClrMapping/>
  </p:clrMapOvr>
</p:notes>
</file>

<file path=ppt/notesSlides/notesSlide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https://energy.ec.europa.eu/news/new-network-code-cybersecurity-eu-electricity-sector-2024-03-11_en</a:t>
            </a:r>
          </a:p>
        </p:txBody>
      </p:sp>
      <p:sp>
        <p:nvSpPr>
          <p:cNvPr id="4" name="Marcador de Posição do Número do Diapositivo 3"/>
          <p:cNvSpPr>
            <a:spLocks noGrp="1"/>
          </p:cNvSpPr>
          <p:nvPr>
            <p:ph type="sldNum" sz="quarter" idx="5"/>
          </p:nvPr>
        </p:nvSpPr>
        <p:spPr/>
        <p:txBody>
          <a:bodyPr/>
          <a:lstStyle/>
          <a:p>
            <a:fld id="{4AED498D-6977-40EC-8E5E-7EB644D5E759}" type="slidenum">
              <a:rPr lang="en-US" noProof="0" smtClean="0"/>
              <a:t>17</a:t>
            </a:fld>
            <a:endParaRPr lang="en-US" noProof="0" dirty="0"/>
          </a:p>
        </p:txBody>
      </p:sp>
    </p:spTree>
    <p:extLst>
      <p:ext uri="{BB962C8B-B14F-4D97-AF65-F5344CB8AC3E}">
        <p14:creationId xmlns:p14="http://schemas.microsoft.com/office/powerpoint/2010/main" val="4083287590"/>
      </p:ext>
    </p:extLst>
  </p:cSld>
  <p:clrMapOvr>
    <a:masterClrMapping/>
  </p:clrMapOvr>
</p:notes>
</file>

<file path=ppt/notesSlides/notesSlide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https://energy.ec.europa.eu/news/new-network-code-cybersecurity-eu-electricity-sector-2024-03-11_en</a:t>
            </a:r>
          </a:p>
        </p:txBody>
      </p:sp>
      <p:sp>
        <p:nvSpPr>
          <p:cNvPr id="4" name="Marcador de Posição do Número do Diapositivo 3"/>
          <p:cNvSpPr>
            <a:spLocks noGrp="1"/>
          </p:cNvSpPr>
          <p:nvPr>
            <p:ph type="sldNum" sz="quarter" idx="5"/>
          </p:nvPr>
        </p:nvSpPr>
        <p:spPr/>
        <p:txBody>
          <a:bodyPr/>
          <a:lstStyle/>
          <a:p>
            <a:fld id="{4AED498D-6977-40EC-8E5E-7EB644D5E759}" type="slidenum">
              <a:rPr lang="en-US" noProof="0" smtClean="0"/>
              <a:t>18</a:t>
            </a:fld>
            <a:endParaRPr lang="en-US" noProof="0" dirty="0"/>
          </a:p>
        </p:txBody>
      </p:sp>
    </p:spTree>
    <p:extLst>
      <p:ext uri="{BB962C8B-B14F-4D97-AF65-F5344CB8AC3E}">
        <p14:creationId xmlns:p14="http://schemas.microsoft.com/office/powerpoint/2010/main" val="3041155716"/>
      </p:ext>
    </p:extLst>
  </p:cSld>
  <p:clrMapOvr>
    <a:masterClrMapping/>
  </p:clrMapOvr>
</p:notes>
</file>

<file path=ppt/notesSlides/notesSlide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https://energy.ec.europa.eu/news/new-network-code-cybersecurity-eu-electricity-sector-2024-03-11_en</a:t>
            </a:r>
          </a:p>
        </p:txBody>
      </p:sp>
      <p:sp>
        <p:nvSpPr>
          <p:cNvPr id="4" name="Marcador de Posição do Número do Diapositivo 3"/>
          <p:cNvSpPr>
            <a:spLocks noGrp="1"/>
          </p:cNvSpPr>
          <p:nvPr>
            <p:ph type="sldNum" sz="quarter" idx="5"/>
          </p:nvPr>
        </p:nvSpPr>
        <p:spPr/>
        <p:txBody>
          <a:bodyPr/>
          <a:lstStyle/>
          <a:p>
            <a:fld id="{4AED498D-6977-40EC-8E5E-7EB644D5E759}" type="slidenum">
              <a:rPr lang="en-US" noProof="0" smtClean="0"/>
              <a:t>20</a:t>
            </a:fld>
            <a:endParaRPr lang="en-US" noProof="0" dirty="0"/>
          </a:p>
        </p:txBody>
      </p:sp>
    </p:spTree>
    <p:extLst>
      <p:ext uri="{BB962C8B-B14F-4D97-AF65-F5344CB8AC3E}">
        <p14:creationId xmlns:p14="http://schemas.microsoft.com/office/powerpoint/2010/main" val="2834876119"/>
      </p:ext>
    </p:extLst>
  </p:cSld>
  <p:clrMapOvr>
    <a:masterClrMapping/>
  </p:clrMapOvr>
</p:notes>
</file>

<file path=ppt/notesSlides/notesSlide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https://energy.ec.europa.eu/news/new-network-code-cybersecurity-eu-electricity-sector-2024-03-11_en</a:t>
            </a:r>
          </a:p>
        </p:txBody>
      </p:sp>
      <p:sp>
        <p:nvSpPr>
          <p:cNvPr id="4" name="Marcador de Posição do Número do Diapositivo 3"/>
          <p:cNvSpPr>
            <a:spLocks noGrp="1"/>
          </p:cNvSpPr>
          <p:nvPr>
            <p:ph type="sldNum" sz="quarter" idx="5"/>
          </p:nvPr>
        </p:nvSpPr>
        <p:spPr/>
        <p:txBody>
          <a:bodyPr/>
          <a:lstStyle/>
          <a:p>
            <a:fld id="{4AED498D-6977-40EC-8E5E-7EB644D5E759}" type="slidenum">
              <a:rPr lang="en-US" noProof="0" smtClean="0"/>
              <a:t>21</a:t>
            </a:fld>
            <a:endParaRPr lang="en-US" noProof="0" dirty="0"/>
          </a:p>
        </p:txBody>
      </p:sp>
    </p:spTree>
    <p:extLst>
      <p:ext uri="{BB962C8B-B14F-4D97-AF65-F5344CB8AC3E}">
        <p14:creationId xmlns:p14="http://schemas.microsoft.com/office/powerpoint/2010/main" val="1774956246"/>
      </p:ext>
    </p:extLst>
  </p:cSld>
  <p:clrMapOvr>
    <a:masterClrMapping/>
  </p:clrMapOvr>
</p:notes>
</file>

<file path=ppt/notesSlides/notesSlide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https://energy.ec.europa.eu/news/new-network-code-cybersecurity-eu-electricity-sector-2024-03-11_en</a:t>
            </a:r>
          </a:p>
        </p:txBody>
      </p:sp>
      <p:sp>
        <p:nvSpPr>
          <p:cNvPr id="4" name="Marcador de Posição do Número do Diapositivo 3"/>
          <p:cNvSpPr>
            <a:spLocks noGrp="1"/>
          </p:cNvSpPr>
          <p:nvPr>
            <p:ph type="sldNum" sz="quarter" idx="5"/>
          </p:nvPr>
        </p:nvSpPr>
        <p:spPr/>
        <p:txBody>
          <a:bodyPr/>
          <a:lstStyle/>
          <a:p>
            <a:fld id="{4AED498D-6977-40EC-8E5E-7EB644D5E759}" type="slidenum">
              <a:rPr lang="en-US" noProof="0" smtClean="0"/>
              <a:t>22</a:t>
            </a:fld>
            <a:endParaRPr lang="en-US" noProof="0" dirty="0"/>
          </a:p>
        </p:txBody>
      </p:sp>
    </p:spTree>
    <p:extLst>
      <p:ext uri="{BB962C8B-B14F-4D97-AF65-F5344CB8AC3E}">
        <p14:creationId xmlns:p14="http://schemas.microsoft.com/office/powerpoint/2010/main" val="31743279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8" name="Graphic 17">
            <a:extLst>
              <a:ext uri="{FF2B5EF4-FFF2-40B4-BE49-F238E27FC236}">
                <a16:creationId xmlns:a16="http://schemas.microsoft.com/office/drawing/2014/main" id="{7FAC3601-9744-9840-0229-E000CCFBEAB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032131" y="-30007"/>
            <a:ext cx="6064493" cy="6879887"/>
          </a:xfrm>
          <a:prstGeom prst="rect">
            <a:avLst/>
          </a:prstGeom>
        </p:spPr>
      </p:pic>
      <p:sp>
        <p:nvSpPr>
          <p:cNvPr id="2" name="Title 1"/>
          <p:cNvSpPr>
            <a:spLocks noGrp="1"/>
          </p:cNvSpPr>
          <p:nvPr>
            <p:ph type="ctrTitle" hasCustomPrompt="1"/>
          </p:nvPr>
        </p:nvSpPr>
        <p:spPr>
          <a:xfrm>
            <a:off x="7119890" y="723440"/>
            <a:ext cx="4323426" cy="2579052"/>
          </a:xfrm>
        </p:spPr>
        <p:txBody>
          <a:bodyPr anchor="b">
            <a:normAutofit/>
          </a:bodyPr>
          <a:lstStyle>
            <a:lvl1pPr algn="l">
              <a:lnSpc>
                <a:spcPct val="90000"/>
              </a:lnSpc>
              <a:defRPr sz="6000" spc="-50" baseline="0">
                <a:solidFill>
                  <a:schemeClr val="tx1"/>
                </a:solidFill>
              </a:defRPr>
            </a:lvl1pPr>
          </a:lstStyle>
          <a:p>
            <a:r>
              <a:rPr lang="en-US" dirty="0"/>
              <a:t>Add title here</a:t>
            </a:r>
          </a:p>
        </p:txBody>
      </p:sp>
      <p:sp>
        <p:nvSpPr>
          <p:cNvPr id="3" name="Subtitle 2"/>
          <p:cNvSpPr>
            <a:spLocks noGrp="1"/>
          </p:cNvSpPr>
          <p:nvPr>
            <p:ph type="subTitle" idx="1" hasCustomPrompt="1"/>
          </p:nvPr>
        </p:nvSpPr>
        <p:spPr>
          <a:xfrm>
            <a:off x="7128152" y="5248834"/>
            <a:ext cx="4323426" cy="1008925"/>
          </a:xfrm>
        </p:spPr>
        <p:txBody>
          <a:bodyPr lIns="91440" rIns="91440">
            <a:normAutofit/>
          </a:bodyPr>
          <a:lstStyle>
            <a:lvl1pPr marL="0" indent="0" algn="l">
              <a:spcBef>
                <a:spcPts val="0"/>
              </a:spcBef>
              <a:spcAft>
                <a:spcPts val="0"/>
              </a:spcAft>
              <a:buNone/>
              <a:defRPr sz="1600" cap="all" spc="1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Add Subtitle here</a:t>
            </a:r>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a:off x="0" y="-2235"/>
            <a:ext cx="5840730" cy="6862275"/>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40730" h="6887937">
                <a:moveTo>
                  <a:pt x="0" y="0"/>
                </a:moveTo>
                <a:lnTo>
                  <a:pt x="5840730" y="0"/>
                </a:lnTo>
                <a:lnTo>
                  <a:pt x="5090160" y="2775915"/>
                </a:lnTo>
                <a:cubicBezTo>
                  <a:pt x="5057140" y="2883865"/>
                  <a:pt x="5020310" y="2976575"/>
                  <a:pt x="4853940" y="2962605"/>
                </a:cubicBezTo>
                <a:cubicBezTo>
                  <a:pt x="4668520" y="2845765"/>
                  <a:pt x="4761230" y="2747975"/>
                  <a:pt x="4754880" y="2692095"/>
                </a:cubicBezTo>
                <a:cubicBezTo>
                  <a:pt x="4845050" y="2355545"/>
                  <a:pt x="4904740" y="2121865"/>
                  <a:pt x="4979670" y="1846275"/>
                </a:cubicBezTo>
                <a:cubicBezTo>
                  <a:pt x="5021580" y="1687525"/>
                  <a:pt x="4996180" y="1615135"/>
                  <a:pt x="4872990" y="1571955"/>
                </a:cubicBezTo>
                <a:cubicBezTo>
                  <a:pt x="4738370" y="1563065"/>
                  <a:pt x="4699000" y="1597355"/>
                  <a:pt x="4655820" y="1770075"/>
                </a:cubicBezTo>
                <a:cubicBezTo>
                  <a:pt x="4671060" y="1858975"/>
                  <a:pt x="3878580" y="4599635"/>
                  <a:pt x="3893820" y="4688535"/>
                </a:cubicBezTo>
                <a:cubicBezTo>
                  <a:pt x="3858895" y="4824425"/>
                  <a:pt x="3925570" y="4880305"/>
                  <a:pt x="3992880" y="4905705"/>
                </a:cubicBezTo>
                <a:cubicBezTo>
                  <a:pt x="4102100" y="4904435"/>
                  <a:pt x="4158615" y="4917135"/>
                  <a:pt x="4213860" y="4757115"/>
                </a:cubicBezTo>
                <a:lnTo>
                  <a:pt x="4457700" y="3842715"/>
                </a:lnTo>
                <a:cubicBezTo>
                  <a:pt x="4481830" y="3756355"/>
                  <a:pt x="4555490" y="3692855"/>
                  <a:pt x="4686300" y="3713175"/>
                </a:cubicBezTo>
                <a:cubicBezTo>
                  <a:pt x="4829810" y="3791915"/>
                  <a:pt x="4782820" y="3882085"/>
                  <a:pt x="4785360" y="3926535"/>
                </a:cubicBezTo>
                <a:lnTo>
                  <a:pt x="4028621" y="6887937"/>
                </a:lnTo>
                <a:lnTo>
                  <a:pt x="0" y="6877051"/>
                </a:lnTo>
                <a:lnTo>
                  <a:pt x="0" y="0"/>
                </a:lnTo>
                <a:close/>
              </a:path>
            </a:pathLst>
          </a:custGeom>
          <a:solidFill>
            <a:schemeClr val="bg2"/>
          </a:solidFill>
        </p:spPr>
        <p:txBody>
          <a:bodyPr anchor="ctr"/>
          <a:lstStyle>
            <a:lvl1pPr algn="ctr">
              <a:defRPr baseline="-25000"/>
            </a:lvl1pPr>
          </a:lstStyle>
          <a:p>
            <a:endParaRPr lang="en-US" dirty="0"/>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7119274" y="3373515"/>
            <a:ext cx="4323426" cy="1008926"/>
          </a:xfrm>
        </p:spPr>
        <p:txBody>
          <a:bodyPr lIns="91440" rIns="91440">
            <a:noAutofit/>
          </a:bodyPr>
          <a:lstStyle>
            <a:lvl1pPr marL="0" indent="0">
              <a:buNone/>
              <a:defRPr sz="6000" b="1">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a:t>
            </a:r>
          </a:p>
        </p:txBody>
      </p:sp>
      <p:cxnSp>
        <p:nvCxnSpPr>
          <p:cNvPr id="19" name="Straight Connector 18">
            <a:extLst>
              <a:ext uri="{FF2B5EF4-FFF2-40B4-BE49-F238E27FC236}">
                <a16:creationId xmlns:a16="http://schemas.microsoft.com/office/drawing/2014/main" id="{7ADF7228-F4CB-A1B9-79EA-63240531648D}"/>
              </a:ext>
              <a:ext uri="{C183D7F6-B498-43B3-948B-1728B52AA6E4}">
                <adec:decorative xmlns:adec="http://schemas.microsoft.com/office/drawing/2017/decorative" val="1"/>
              </a:ext>
            </a:extLst>
          </p:cNvPr>
          <p:cNvCxnSpPr>
            <a:cxnSpLocks/>
          </p:cNvCxnSpPr>
          <p:nvPr userDrawn="1"/>
        </p:nvCxnSpPr>
        <p:spPr>
          <a:xfrm flipH="1">
            <a:off x="4559556" y="-10665"/>
            <a:ext cx="1930144" cy="687729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3164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genda - Topic 1">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6093537" y="-1946"/>
            <a:ext cx="3601340" cy="6881814"/>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dirty="0"/>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7163691" y="0"/>
            <a:ext cx="5024825" cy="68580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dirty="0"/>
          </a:p>
        </p:txBody>
      </p:sp>
      <p:sp>
        <p:nvSpPr>
          <p:cNvPr id="2" name="Title 1"/>
          <p:cNvSpPr>
            <a:spLocks noGrp="1"/>
          </p:cNvSpPr>
          <p:nvPr>
            <p:ph type="ctrTitle" hasCustomPrompt="1"/>
          </p:nvPr>
        </p:nvSpPr>
        <p:spPr>
          <a:xfrm>
            <a:off x="796322" y="320040"/>
            <a:ext cx="6732237" cy="1017147"/>
          </a:xfrm>
        </p:spPr>
        <p:txBody>
          <a:bodyPr anchor="b">
            <a:normAutofit/>
          </a:bodyPr>
          <a:lstStyle>
            <a:lvl1pPr algn="l">
              <a:lnSpc>
                <a:spcPct val="90000"/>
              </a:lnSpc>
              <a:defRPr sz="3600" spc="100" baseline="0">
                <a:solidFill>
                  <a:schemeClr val="tx1"/>
                </a:solidFill>
              </a:defRPr>
            </a:lvl1pPr>
          </a:lstStyle>
          <a:p>
            <a:r>
              <a:rPr lang="en-US" dirty="0"/>
              <a:t>Add title here</a:t>
            </a:r>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824242" y="1749479"/>
            <a:ext cx="788639" cy="533400"/>
          </a:xfrm>
        </p:spPr>
        <p:txBody>
          <a:bodyPr lIns="0" tIns="0" rIns="0" bIns="0" anchor="ctr">
            <a:noAutofit/>
          </a:bodyPr>
          <a:lstStyle>
            <a:lvl1pPr marL="0" indent="0" algn="ctr">
              <a:lnSpc>
                <a:spcPct val="60000"/>
              </a:lnSpc>
              <a:spcBef>
                <a:spcPts val="0"/>
              </a:spcBef>
              <a:spcAft>
                <a:spcPts val="0"/>
              </a:spcAft>
              <a:buNone/>
              <a:defRPr sz="5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o1.</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643379" y="1749479"/>
            <a:ext cx="5885179" cy="533400"/>
          </a:xfrm>
        </p:spPr>
        <p:txBody>
          <a:bodyPr bIns="0" anchor="b">
            <a:normAutofit/>
          </a:bodyPr>
          <a:lstStyle>
            <a:lvl1pPr marL="0" indent="0">
              <a:buNone/>
              <a:defRPr sz="2400">
                <a:solidFill>
                  <a:schemeClr val="tx1"/>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6" name="Text Placeholder 7">
            <a:extLst>
              <a:ext uri="{FF2B5EF4-FFF2-40B4-BE49-F238E27FC236}">
                <a16:creationId xmlns:a16="http://schemas.microsoft.com/office/drawing/2014/main" id="{7C72C187-9B88-8558-E9E7-CA189DF0EF33}"/>
              </a:ext>
            </a:extLst>
          </p:cNvPr>
          <p:cNvSpPr>
            <a:spLocks noGrp="1"/>
          </p:cNvSpPr>
          <p:nvPr>
            <p:ph type="body" sz="quarter" idx="12" hasCustomPrompt="1"/>
          </p:nvPr>
        </p:nvSpPr>
        <p:spPr>
          <a:xfrm>
            <a:off x="824242" y="2378035"/>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o2.</a:t>
            </a:r>
          </a:p>
        </p:txBody>
      </p:sp>
      <p:sp>
        <p:nvSpPr>
          <p:cNvPr id="15" name="Text Placeholder 12">
            <a:extLst>
              <a:ext uri="{FF2B5EF4-FFF2-40B4-BE49-F238E27FC236}">
                <a16:creationId xmlns:a16="http://schemas.microsoft.com/office/drawing/2014/main" id="{9366E515-A368-5E2D-8A9F-6BDBB76BC877}"/>
              </a:ext>
            </a:extLst>
          </p:cNvPr>
          <p:cNvSpPr>
            <a:spLocks noGrp="1"/>
          </p:cNvSpPr>
          <p:nvPr>
            <p:ph type="body" sz="quarter" idx="17" hasCustomPrompt="1"/>
          </p:nvPr>
        </p:nvSpPr>
        <p:spPr>
          <a:xfrm>
            <a:off x="1643379" y="2378035"/>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7" name="Text Placeholder 7">
            <a:extLst>
              <a:ext uri="{FF2B5EF4-FFF2-40B4-BE49-F238E27FC236}">
                <a16:creationId xmlns:a16="http://schemas.microsoft.com/office/drawing/2014/main" id="{1F522536-6FE3-2618-BC24-8C5188185870}"/>
              </a:ext>
            </a:extLst>
          </p:cNvPr>
          <p:cNvSpPr>
            <a:spLocks noGrp="1"/>
          </p:cNvSpPr>
          <p:nvPr>
            <p:ph type="body" sz="quarter" idx="13" hasCustomPrompt="1"/>
          </p:nvPr>
        </p:nvSpPr>
        <p:spPr>
          <a:xfrm>
            <a:off x="824242" y="300690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o3.</a:t>
            </a:r>
          </a:p>
        </p:txBody>
      </p:sp>
      <p:sp>
        <p:nvSpPr>
          <p:cNvPr id="16" name="Text Placeholder 12">
            <a:extLst>
              <a:ext uri="{FF2B5EF4-FFF2-40B4-BE49-F238E27FC236}">
                <a16:creationId xmlns:a16="http://schemas.microsoft.com/office/drawing/2014/main" id="{89C1155B-B06D-77D5-B3DC-9CEAEDF2D61F}"/>
              </a:ext>
            </a:extLst>
          </p:cNvPr>
          <p:cNvSpPr>
            <a:spLocks noGrp="1"/>
          </p:cNvSpPr>
          <p:nvPr>
            <p:ph type="body" sz="quarter" idx="18" hasCustomPrompt="1"/>
          </p:nvPr>
        </p:nvSpPr>
        <p:spPr>
          <a:xfrm>
            <a:off x="1643379" y="3009613"/>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9" name="Text Placeholder 7">
            <a:extLst>
              <a:ext uri="{FF2B5EF4-FFF2-40B4-BE49-F238E27FC236}">
                <a16:creationId xmlns:a16="http://schemas.microsoft.com/office/drawing/2014/main" id="{F3A36BC1-799A-6623-E5E3-1190C0C7C479}"/>
              </a:ext>
            </a:extLst>
          </p:cNvPr>
          <p:cNvSpPr>
            <a:spLocks noGrp="1"/>
          </p:cNvSpPr>
          <p:nvPr>
            <p:ph type="body" sz="quarter" idx="14" hasCustomPrompt="1"/>
          </p:nvPr>
        </p:nvSpPr>
        <p:spPr>
          <a:xfrm>
            <a:off x="824242" y="3635783"/>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o4.</a:t>
            </a:r>
          </a:p>
        </p:txBody>
      </p:sp>
      <p:sp>
        <p:nvSpPr>
          <p:cNvPr id="17" name="Text Placeholder 12">
            <a:extLst>
              <a:ext uri="{FF2B5EF4-FFF2-40B4-BE49-F238E27FC236}">
                <a16:creationId xmlns:a16="http://schemas.microsoft.com/office/drawing/2014/main" id="{92954362-36EF-4B42-19C7-6132A7E2A875}"/>
              </a:ext>
            </a:extLst>
          </p:cNvPr>
          <p:cNvSpPr>
            <a:spLocks noGrp="1"/>
          </p:cNvSpPr>
          <p:nvPr>
            <p:ph type="body" sz="quarter" idx="19" hasCustomPrompt="1"/>
          </p:nvPr>
        </p:nvSpPr>
        <p:spPr>
          <a:xfrm>
            <a:off x="1643379" y="363816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10" name="Text Placeholder 7">
            <a:extLst>
              <a:ext uri="{FF2B5EF4-FFF2-40B4-BE49-F238E27FC236}">
                <a16:creationId xmlns:a16="http://schemas.microsoft.com/office/drawing/2014/main" id="{9EF1DED4-DCEF-D1F3-17B9-BC29651F7DE8}"/>
              </a:ext>
            </a:extLst>
          </p:cNvPr>
          <p:cNvSpPr>
            <a:spLocks noGrp="1"/>
          </p:cNvSpPr>
          <p:nvPr>
            <p:ph type="body" sz="quarter" idx="15" hasCustomPrompt="1"/>
          </p:nvPr>
        </p:nvSpPr>
        <p:spPr>
          <a:xfrm>
            <a:off x="824242" y="4264656"/>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o5.</a:t>
            </a:r>
          </a:p>
        </p:txBody>
      </p:sp>
      <p:sp>
        <p:nvSpPr>
          <p:cNvPr id="20" name="Text Placeholder 12">
            <a:extLst>
              <a:ext uri="{FF2B5EF4-FFF2-40B4-BE49-F238E27FC236}">
                <a16:creationId xmlns:a16="http://schemas.microsoft.com/office/drawing/2014/main" id="{A57B871C-EE51-327F-62B1-79B005BD932C}"/>
              </a:ext>
            </a:extLst>
          </p:cNvPr>
          <p:cNvSpPr>
            <a:spLocks noGrp="1"/>
          </p:cNvSpPr>
          <p:nvPr>
            <p:ph type="body" sz="quarter" idx="20" hasCustomPrompt="1"/>
          </p:nvPr>
        </p:nvSpPr>
        <p:spPr>
          <a:xfrm>
            <a:off x="1643379" y="4269747"/>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6889763"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n-US"/>
              <a:t>CSP Training Module Name: Presentation Template Created by PR</a:t>
            </a:r>
            <a:endParaRPr lang="en-US" dirty="0"/>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720533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genda - Topic 2">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6093537" y="-1946"/>
            <a:ext cx="3601340" cy="6881814"/>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dirty="0"/>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7163691" y="0"/>
            <a:ext cx="5024825" cy="68580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dirty="0"/>
          </a:p>
        </p:txBody>
      </p:sp>
      <p:sp>
        <p:nvSpPr>
          <p:cNvPr id="2" name="Title 1"/>
          <p:cNvSpPr>
            <a:spLocks noGrp="1"/>
          </p:cNvSpPr>
          <p:nvPr>
            <p:ph type="ctrTitle" hasCustomPrompt="1"/>
          </p:nvPr>
        </p:nvSpPr>
        <p:spPr>
          <a:xfrm>
            <a:off x="796322" y="320040"/>
            <a:ext cx="6732237" cy="1017147"/>
          </a:xfrm>
        </p:spPr>
        <p:txBody>
          <a:bodyPr anchor="b">
            <a:normAutofit/>
          </a:bodyPr>
          <a:lstStyle>
            <a:lvl1pPr algn="l">
              <a:lnSpc>
                <a:spcPct val="90000"/>
              </a:lnSpc>
              <a:defRPr sz="3600" spc="100" baseline="0">
                <a:solidFill>
                  <a:schemeClr val="tx1"/>
                </a:solidFill>
              </a:defRPr>
            </a:lvl1pPr>
          </a:lstStyle>
          <a:p>
            <a:r>
              <a:rPr lang="en-US" dirty="0"/>
              <a:t>Add title here</a:t>
            </a:r>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824242" y="174947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o1.</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643379" y="174947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6" name="Text Placeholder 7">
            <a:extLst>
              <a:ext uri="{FF2B5EF4-FFF2-40B4-BE49-F238E27FC236}">
                <a16:creationId xmlns:a16="http://schemas.microsoft.com/office/drawing/2014/main" id="{7C72C187-9B88-8558-E9E7-CA189DF0EF33}"/>
              </a:ext>
            </a:extLst>
          </p:cNvPr>
          <p:cNvSpPr>
            <a:spLocks noGrp="1"/>
          </p:cNvSpPr>
          <p:nvPr>
            <p:ph type="body" sz="quarter" idx="12" hasCustomPrompt="1"/>
          </p:nvPr>
        </p:nvSpPr>
        <p:spPr>
          <a:xfrm>
            <a:off x="824242" y="2378035"/>
            <a:ext cx="788639" cy="533400"/>
          </a:xfrm>
        </p:spPr>
        <p:txBody>
          <a:bodyPr lIns="0" tIns="0" rIns="0" bIns="0" anchor="ctr">
            <a:noAutofit/>
          </a:bodyPr>
          <a:lstStyle>
            <a:lvl1pPr marL="0" indent="0" algn="ctr">
              <a:lnSpc>
                <a:spcPct val="60000"/>
              </a:lnSpc>
              <a:spcBef>
                <a:spcPts val="0"/>
              </a:spcBef>
              <a:spcAft>
                <a:spcPts val="0"/>
              </a:spcAft>
              <a:buNone/>
              <a:defRPr sz="5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o2.</a:t>
            </a:r>
          </a:p>
        </p:txBody>
      </p:sp>
      <p:sp>
        <p:nvSpPr>
          <p:cNvPr id="15" name="Text Placeholder 12">
            <a:extLst>
              <a:ext uri="{FF2B5EF4-FFF2-40B4-BE49-F238E27FC236}">
                <a16:creationId xmlns:a16="http://schemas.microsoft.com/office/drawing/2014/main" id="{9366E515-A368-5E2D-8A9F-6BDBB76BC877}"/>
              </a:ext>
            </a:extLst>
          </p:cNvPr>
          <p:cNvSpPr>
            <a:spLocks noGrp="1"/>
          </p:cNvSpPr>
          <p:nvPr>
            <p:ph type="body" sz="quarter" idx="17" hasCustomPrompt="1"/>
          </p:nvPr>
        </p:nvSpPr>
        <p:spPr>
          <a:xfrm>
            <a:off x="1643379" y="2378035"/>
            <a:ext cx="5885179" cy="533400"/>
          </a:xfrm>
        </p:spPr>
        <p:txBody>
          <a:bodyPr bIns="0" anchor="b">
            <a:normAutofit/>
          </a:bodyPr>
          <a:lstStyle>
            <a:lvl1pPr marL="0" indent="0">
              <a:buNone/>
              <a:defRPr sz="2400"/>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7" name="Text Placeholder 7">
            <a:extLst>
              <a:ext uri="{FF2B5EF4-FFF2-40B4-BE49-F238E27FC236}">
                <a16:creationId xmlns:a16="http://schemas.microsoft.com/office/drawing/2014/main" id="{1F522536-6FE3-2618-BC24-8C5188185870}"/>
              </a:ext>
            </a:extLst>
          </p:cNvPr>
          <p:cNvSpPr>
            <a:spLocks noGrp="1"/>
          </p:cNvSpPr>
          <p:nvPr>
            <p:ph type="body" sz="quarter" idx="13" hasCustomPrompt="1"/>
          </p:nvPr>
        </p:nvSpPr>
        <p:spPr>
          <a:xfrm>
            <a:off x="824242" y="300690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o3.</a:t>
            </a:r>
          </a:p>
        </p:txBody>
      </p:sp>
      <p:sp>
        <p:nvSpPr>
          <p:cNvPr id="16" name="Text Placeholder 12">
            <a:extLst>
              <a:ext uri="{FF2B5EF4-FFF2-40B4-BE49-F238E27FC236}">
                <a16:creationId xmlns:a16="http://schemas.microsoft.com/office/drawing/2014/main" id="{89C1155B-B06D-77D5-B3DC-9CEAEDF2D61F}"/>
              </a:ext>
            </a:extLst>
          </p:cNvPr>
          <p:cNvSpPr>
            <a:spLocks noGrp="1"/>
          </p:cNvSpPr>
          <p:nvPr>
            <p:ph type="body" sz="quarter" idx="18" hasCustomPrompt="1"/>
          </p:nvPr>
        </p:nvSpPr>
        <p:spPr>
          <a:xfrm>
            <a:off x="1643379" y="3009613"/>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9" name="Text Placeholder 7">
            <a:extLst>
              <a:ext uri="{FF2B5EF4-FFF2-40B4-BE49-F238E27FC236}">
                <a16:creationId xmlns:a16="http://schemas.microsoft.com/office/drawing/2014/main" id="{F3A36BC1-799A-6623-E5E3-1190C0C7C479}"/>
              </a:ext>
            </a:extLst>
          </p:cNvPr>
          <p:cNvSpPr>
            <a:spLocks noGrp="1"/>
          </p:cNvSpPr>
          <p:nvPr>
            <p:ph type="body" sz="quarter" idx="14" hasCustomPrompt="1"/>
          </p:nvPr>
        </p:nvSpPr>
        <p:spPr>
          <a:xfrm>
            <a:off x="824242" y="3635783"/>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o4.</a:t>
            </a:r>
          </a:p>
        </p:txBody>
      </p:sp>
      <p:sp>
        <p:nvSpPr>
          <p:cNvPr id="17" name="Text Placeholder 12">
            <a:extLst>
              <a:ext uri="{FF2B5EF4-FFF2-40B4-BE49-F238E27FC236}">
                <a16:creationId xmlns:a16="http://schemas.microsoft.com/office/drawing/2014/main" id="{92954362-36EF-4B42-19C7-6132A7E2A875}"/>
              </a:ext>
            </a:extLst>
          </p:cNvPr>
          <p:cNvSpPr>
            <a:spLocks noGrp="1"/>
          </p:cNvSpPr>
          <p:nvPr>
            <p:ph type="body" sz="quarter" idx="19" hasCustomPrompt="1"/>
          </p:nvPr>
        </p:nvSpPr>
        <p:spPr>
          <a:xfrm>
            <a:off x="1643379" y="363816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10" name="Text Placeholder 7">
            <a:extLst>
              <a:ext uri="{FF2B5EF4-FFF2-40B4-BE49-F238E27FC236}">
                <a16:creationId xmlns:a16="http://schemas.microsoft.com/office/drawing/2014/main" id="{9EF1DED4-DCEF-D1F3-17B9-BC29651F7DE8}"/>
              </a:ext>
            </a:extLst>
          </p:cNvPr>
          <p:cNvSpPr>
            <a:spLocks noGrp="1"/>
          </p:cNvSpPr>
          <p:nvPr>
            <p:ph type="body" sz="quarter" idx="15" hasCustomPrompt="1"/>
          </p:nvPr>
        </p:nvSpPr>
        <p:spPr>
          <a:xfrm>
            <a:off x="824242" y="4264656"/>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o5.</a:t>
            </a:r>
          </a:p>
        </p:txBody>
      </p:sp>
      <p:sp>
        <p:nvSpPr>
          <p:cNvPr id="20" name="Text Placeholder 12">
            <a:extLst>
              <a:ext uri="{FF2B5EF4-FFF2-40B4-BE49-F238E27FC236}">
                <a16:creationId xmlns:a16="http://schemas.microsoft.com/office/drawing/2014/main" id="{A57B871C-EE51-327F-62B1-79B005BD932C}"/>
              </a:ext>
            </a:extLst>
          </p:cNvPr>
          <p:cNvSpPr>
            <a:spLocks noGrp="1"/>
          </p:cNvSpPr>
          <p:nvPr>
            <p:ph type="body" sz="quarter" idx="20" hasCustomPrompt="1"/>
          </p:nvPr>
        </p:nvSpPr>
        <p:spPr>
          <a:xfrm>
            <a:off x="1643379" y="4269747"/>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6889763"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n-US"/>
              <a:t>CSP Training Module Name: Presentation Template Created by PR</a:t>
            </a:r>
            <a:endParaRPr lang="en-US" dirty="0"/>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380372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genda - Topic 3">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6093537" y="-1946"/>
            <a:ext cx="3601340" cy="6881814"/>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dirty="0"/>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7163691" y="0"/>
            <a:ext cx="5024825" cy="68580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dirty="0"/>
          </a:p>
        </p:txBody>
      </p:sp>
      <p:sp>
        <p:nvSpPr>
          <p:cNvPr id="2" name="Title 1"/>
          <p:cNvSpPr>
            <a:spLocks noGrp="1"/>
          </p:cNvSpPr>
          <p:nvPr>
            <p:ph type="ctrTitle" hasCustomPrompt="1"/>
          </p:nvPr>
        </p:nvSpPr>
        <p:spPr>
          <a:xfrm>
            <a:off x="796322" y="320040"/>
            <a:ext cx="6732237" cy="1017147"/>
          </a:xfrm>
        </p:spPr>
        <p:txBody>
          <a:bodyPr anchor="b">
            <a:normAutofit/>
          </a:bodyPr>
          <a:lstStyle>
            <a:lvl1pPr algn="l">
              <a:lnSpc>
                <a:spcPct val="90000"/>
              </a:lnSpc>
              <a:defRPr sz="3600" spc="100" baseline="0">
                <a:solidFill>
                  <a:schemeClr val="tx1"/>
                </a:solidFill>
              </a:defRPr>
            </a:lvl1pPr>
          </a:lstStyle>
          <a:p>
            <a:r>
              <a:rPr lang="en-US" dirty="0"/>
              <a:t>Add title here</a:t>
            </a:r>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824242" y="174947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o1.</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643379" y="174947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6" name="Text Placeholder 7">
            <a:extLst>
              <a:ext uri="{FF2B5EF4-FFF2-40B4-BE49-F238E27FC236}">
                <a16:creationId xmlns:a16="http://schemas.microsoft.com/office/drawing/2014/main" id="{7C72C187-9B88-8558-E9E7-CA189DF0EF33}"/>
              </a:ext>
            </a:extLst>
          </p:cNvPr>
          <p:cNvSpPr>
            <a:spLocks noGrp="1"/>
          </p:cNvSpPr>
          <p:nvPr>
            <p:ph type="body" sz="quarter" idx="12" hasCustomPrompt="1"/>
          </p:nvPr>
        </p:nvSpPr>
        <p:spPr>
          <a:xfrm>
            <a:off x="824242" y="2378035"/>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o2.</a:t>
            </a:r>
          </a:p>
        </p:txBody>
      </p:sp>
      <p:sp>
        <p:nvSpPr>
          <p:cNvPr id="15" name="Text Placeholder 12">
            <a:extLst>
              <a:ext uri="{FF2B5EF4-FFF2-40B4-BE49-F238E27FC236}">
                <a16:creationId xmlns:a16="http://schemas.microsoft.com/office/drawing/2014/main" id="{9366E515-A368-5E2D-8A9F-6BDBB76BC877}"/>
              </a:ext>
            </a:extLst>
          </p:cNvPr>
          <p:cNvSpPr>
            <a:spLocks noGrp="1"/>
          </p:cNvSpPr>
          <p:nvPr>
            <p:ph type="body" sz="quarter" idx="17" hasCustomPrompt="1"/>
          </p:nvPr>
        </p:nvSpPr>
        <p:spPr>
          <a:xfrm>
            <a:off x="1643379" y="2378035"/>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7" name="Text Placeholder 7">
            <a:extLst>
              <a:ext uri="{FF2B5EF4-FFF2-40B4-BE49-F238E27FC236}">
                <a16:creationId xmlns:a16="http://schemas.microsoft.com/office/drawing/2014/main" id="{1F522536-6FE3-2618-BC24-8C5188185870}"/>
              </a:ext>
            </a:extLst>
          </p:cNvPr>
          <p:cNvSpPr>
            <a:spLocks noGrp="1"/>
          </p:cNvSpPr>
          <p:nvPr>
            <p:ph type="body" sz="quarter" idx="13" hasCustomPrompt="1"/>
          </p:nvPr>
        </p:nvSpPr>
        <p:spPr>
          <a:xfrm>
            <a:off x="824242" y="3006909"/>
            <a:ext cx="788639" cy="533400"/>
          </a:xfrm>
        </p:spPr>
        <p:txBody>
          <a:bodyPr lIns="0" tIns="0" rIns="0" bIns="0" anchor="ctr">
            <a:noAutofit/>
          </a:bodyPr>
          <a:lstStyle>
            <a:lvl1pPr marL="0" indent="0" algn="ctr">
              <a:lnSpc>
                <a:spcPct val="60000"/>
              </a:lnSpc>
              <a:spcBef>
                <a:spcPts val="0"/>
              </a:spcBef>
              <a:spcAft>
                <a:spcPts val="0"/>
              </a:spcAft>
              <a:buNone/>
              <a:defRPr sz="5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o3.</a:t>
            </a:r>
          </a:p>
        </p:txBody>
      </p:sp>
      <p:sp>
        <p:nvSpPr>
          <p:cNvPr id="16" name="Text Placeholder 12">
            <a:extLst>
              <a:ext uri="{FF2B5EF4-FFF2-40B4-BE49-F238E27FC236}">
                <a16:creationId xmlns:a16="http://schemas.microsoft.com/office/drawing/2014/main" id="{89C1155B-B06D-77D5-B3DC-9CEAEDF2D61F}"/>
              </a:ext>
            </a:extLst>
          </p:cNvPr>
          <p:cNvSpPr>
            <a:spLocks noGrp="1"/>
          </p:cNvSpPr>
          <p:nvPr>
            <p:ph type="body" sz="quarter" idx="18" hasCustomPrompt="1"/>
          </p:nvPr>
        </p:nvSpPr>
        <p:spPr>
          <a:xfrm>
            <a:off x="1643379" y="3009613"/>
            <a:ext cx="5885179" cy="533400"/>
          </a:xfrm>
        </p:spPr>
        <p:txBody>
          <a:bodyPr bIns="0" anchor="b">
            <a:normAutofit/>
          </a:bodyPr>
          <a:lstStyle>
            <a:lvl1pPr marL="0" indent="0">
              <a:buNone/>
              <a:defRPr sz="2400">
                <a:solidFill>
                  <a:schemeClr val="tx1"/>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9" name="Text Placeholder 7">
            <a:extLst>
              <a:ext uri="{FF2B5EF4-FFF2-40B4-BE49-F238E27FC236}">
                <a16:creationId xmlns:a16="http://schemas.microsoft.com/office/drawing/2014/main" id="{F3A36BC1-799A-6623-E5E3-1190C0C7C479}"/>
              </a:ext>
            </a:extLst>
          </p:cNvPr>
          <p:cNvSpPr>
            <a:spLocks noGrp="1"/>
          </p:cNvSpPr>
          <p:nvPr>
            <p:ph type="body" sz="quarter" idx="14" hasCustomPrompt="1"/>
          </p:nvPr>
        </p:nvSpPr>
        <p:spPr>
          <a:xfrm>
            <a:off x="824242" y="3635783"/>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o4.</a:t>
            </a:r>
          </a:p>
        </p:txBody>
      </p:sp>
      <p:sp>
        <p:nvSpPr>
          <p:cNvPr id="17" name="Text Placeholder 12">
            <a:extLst>
              <a:ext uri="{FF2B5EF4-FFF2-40B4-BE49-F238E27FC236}">
                <a16:creationId xmlns:a16="http://schemas.microsoft.com/office/drawing/2014/main" id="{92954362-36EF-4B42-19C7-6132A7E2A875}"/>
              </a:ext>
            </a:extLst>
          </p:cNvPr>
          <p:cNvSpPr>
            <a:spLocks noGrp="1"/>
          </p:cNvSpPr>
          <p:nvPr>
            <p:ph type="body" sz="quarter" idx="19" hasCustomPrompt="1"/>
          </p:nvPr>
        </p:nvSpPr>
        <p:spPr>
          <a:xfrm>
            <a:off x="1643379" y="363816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10" name="Text Placeholder 7">
            <a:extLst>
              <a:ext uri="{FF2B5EF4-FFF2-40B4-BE49-F238E27FC236}">
                <a16:creationId xmlns:a16="http://schemas.microsoft.com/office/drawing/2014/main" id="{9EF1DED4-DCEF-D1F3-17B9-BC29651F7DE8}"/>
              </a:ext>
            </a:extLst>
          </p:cNvPr>
          <p:cNvSpPr>
            <a:spLocks noGrp="1"/>
          </p:cNvSpPr>
          <p:nvPr>
            <p:ph type="body" sz="quarter" idx="15" hasCustomPrompt="1"/>
          </p:nvPr>
        </p:nvSpPr>
        <p:spPr>
          <a:xfrm>
            <a:off x="824242" y="4264656"/>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o5.</a:t>
            </a:r>
          </a:p>
        </p:txBody>
      </p:sp>
      <p:sp>
        <p:nvSpPr>
          <p:cNvPr id="20" name="Text Placeholder 12">
            <a:extLst>
              <a:ext uri="{FF2B5EF4-FFF2-40B4-BE49-F238E27FC236}">
                <a16:creationId xmlns:a16="http://schemas.microsoft.com/office/drawing/2014/main" id="{A57B871C-EE51-327F-62B1-79B005BD932C}"/>
              </a:ext>
            </a:extLst>
          </p:cNvPr>
          <p:cNvSpPr>
            <a:spLocks noGrp="1"/>
          </p:cNvSpPr>
          <p:nvPr>
            <p:ph type="body" sz="quarter" idx="20" hasCustomPrompt="1"/>
          </p:nvPr>
        </p:nvSpPr>
        <p:spPr>
          <a:xfrm>
            <a:off x="1643379" y="4269747"/>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6889763"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n-US"/>
              <a:t>CSP Training Module Name: Presentation Template Created by PR</a:t>
            </a:r>
            <a:endParaRPr lang="en-US" dirty="0"/>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8427609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genda - Topic 4">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6093537" y="-1946"/>
            <a:ext cx="3601340" cy="6881814"/>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dirty="0"/>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7163691" y="0"/>
            <a:ext cx="5024825" cy="68580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dirty="0"/>
          </a:p>
        </p:txBody>
      </p:sp>
      <p:sp>
        <p:nvSpPr>
          <p:cNvPr id="2" name="Title 1"/>
          <p:cNvSpPr>
            <a:spLocks noGrp="1"/>
          </p:cNvSpPr>
          <p:nvPr>
            <p:ph type="ctrTitle" hasCustomPrompt="1"/>
          </p:nvPr>
        </p:nvSpPr>
        <p:spPr>
          <a:xfrm>
            <a:off x="796322" y="320040"/>
            <a:ext cx="6732237" cy="1017147"/>
          </a:xfrm>
        </p:spPr>
        <p:txBody>
          <a:bodyPr anchor="b">
            <a:normAutofit/>
          </a:bodyPr>
          <a:lstStyle>
            <a:lvl1pPr algn="l">
              <a:lnSpc>
                <a:spcPct val="90000"/>
              </a:lnSpc>
              <a:defRPr sz="3600" spc="100" baseline="0">
                <a:solidFill>
                  <a:schemeClr val="tx1"/>
                </a:solidFill>
              </a:defRPr>
            </a:lvl1pPr>
          </a:lstStyle>
          <a:p>
            <a:r>
              <a:rPr lang="en-US" dirty="0"/>
              <a:t>Add title here</a:t>
            </a:r>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824242" y="174947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o1.</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643379" y="174947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6" name="Text Placeholder 7">
            <a:extLst>
              <a:ext uri="{FF2B5EF4-FFF2-40B4-BE49-F238E27FC236}">
                <a16:creationId xmlns:a16="http://schemas.microsoft.com/office/drawing/2014/main" id="{7C72C187-9B88-8558-E9E7-CA189DF0EF33}"/>
              </a:ext>
            </a:extLst>
          </p:cNvPr>
          <p:cNvSpPr>
            <a:spLocks noGrp="1"/>
          </p:cNvSpPr>
          <p:nvPr>
            <p:ph type="body" sz="quarter" idx="12" hasCustomPrompt="1"/>
          </p:nvPr>
        </p:nvSpPr>
        <p:spPr>
          <a:xfrm>
            <a:off x="824242" y="2378035"/>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o2.</a:t>
            </a:r>
          </a:p>
        </p:txBody>
      </p:sp>
      <p:sp>
        <p:nvSpPr>
          <p:cNvPr id="15" name="Text Placeholder 12">
            <a:extLst>
              <a:ext uri="{FF2B5EF4-FFF2-40B4-BE49-F238E27FC236}">
                <a16:creationId xmlns:a16="http://schemas.microsoft.com/office/drawing/2014/main" id="{9366E515-A368-5E2D-8A9F-6BDBB76BC877}"/>
              </a:ext>
            </a:extLst>
          </p:cNvPr>
          <p:cNvSpPr>
            <a:spLocks noGrp="1"/>
          </p:cNvSpPr>
          <p:nvPr>
            <p:ph type="body" sz="quarter" idx="17" hasCustomPrompt="1"/>
          </p:nvPr>
        </p:nvSpPr>
        <p:spPr>
          <a:xfrm>
            <a:off x="1643379" y="2378035"/>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7" name="Text Placeholder 7">
            <a:extLst>
              <a:ext uri="{FF2B5EF4-FFF2-40B4-BE49-F238E27FC236}">
                <a16:creationId xmlns:a16="http://schemas.microsoft.com/office/drawing/2014/main" id="{1F522536-6FE3-2618-BC24-8C5188185870}"/>
              </a:ext>
            </a:extLst>
          </p:cNvPr>
          <p:cNvSpPr>
            <a:spLocks noGrp="1"/>
          </p:cNvSpPr>
          <p:nvPr>
            <p:ph type="body" sz="quarter" idx="13" hasCustomPrompt="1"/>
          </p:nvPr>
        </p:nvSpPr>
        <p:spPr>
          <a:xfrm>
            <a:off x="824242" y="300690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o3.</a:t>
            </a:r>
          </a:p>
        </p:txBody>
      </p:sp>
      <p:sp>
        <p:nvSpPr>
          <p:cNvPr id="16" name="Text Placeholder 12">
            <a:extLst>
              <a:ext uri="{FF2B5EF4-FFF2-40B4-BE49-F238E27FC236}">
                <a16:creationId xmlns:a16="http://schemas.microsoft.com/office/drawing/2014/main" id="{89C1155B-B06D-77D5-B3DC-9CEAEDF2D61F}"/>
              </a:ext>
            </a:extLst>
          </p:cNvPr>
          <p:cNvSpPr>
            <a:spLocks noGrp="1"/>
          </p:cNvSpPr>
          <p:nvPr>
            <p:ph type="body" sz="quarter" idx="18" hasCustomPrompt="1"/>
          </p:nvPr>
        </p:nvSpPr>
        <p:spPr>
          <a:xfrm>
            <a:off x="1643379" y="3009613"/>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9" name="Text Placeholder 7">
            <a:extLst>
              <a:ext uri="{FF2B5EF4-FFF2-40B4-BE49-F238E27FC236}">
                <a16:creationId xmlns:a16="http://schemas.microsoft.com/office/drawing/2014/main" id="{F3A36BC1-799A-6623-E5E3-1190C0C7C479}"/>
              </a:ext>
            </a:extLst>
          </p:cNvPr>
          <p:cNvSpPr>
            <a:spLocks noGrp="1"/>
          </p:cNvSpPr>
          <p:nvPr>
            <p:ph type="body" sz="quarter" idx="14" hasCustomPrompt="1"/>
          </p:nvPr>
        </p:nvSpPr>
        <p:spPr>
          <a:xfrm>
            <a:off x="824242" y="3635783"/>
            <a:ext cx="788639" cy="533400"/>
          </a:xfrm>
        </p:spPr>
        <p:txBody>
          <a:bodyPr lIns="0" tIns="0" rIns="0" bIns="0" anchor="ctr">
            <a:noAutofit/>
          </a:bodyPr>
          <a:lstStyle>
            <a:lvl1pPr marL="0" indent="0" algn="ctr">
              <a:lnSpc>
                <a:spcPct val="60000"/>
              </a:lnSpc>
              <a:spcBef>
                <a:spcPts val="0"/>
              </a:spcBef>
              <a:spcAft>
                <a:spcPts val="0"/>
              </a:spcAft>
              <a:buNone/>
              <a:defRPr sz="5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o4.</a:t>
            </a:r>
          </a:p>
        </p:txBody>
      </p:sp>
      <p:sp>
        <p:nvSpPr>
          <p:cNvPr id="17" name="Text Placeholder 12">
            <a:extLst>
              <a:ext uri="{FF2B5EF4-FFF2-40B4-BE49-F238E27FC236}">
                <a16:creationId xmlns:a16="http://schemas.microsoft.com/office/drawing/2014/main" id="{92954362-36EF-4B42-19C7-6132A7E2A875}"/>
              </a:ext>
            </a:extLst>
          </p:cNvPr>
          <p:cNvSpPr>
            <a:spLocks noGrp="1"/>
          </p:cNvSpPr>
          <p:nvPr>
            <p:ph type="body" sz="quarter" idx="19" hasCustomPrompt="1"/>
          </p:nvPr>
        </p:nvSpPr>
        <p:spPr>
          <a:xfrm>
            <a:off x="1643379" y="3638169"/>
            <a:ext cx="5885179" cy="533400"/>
          </a:xfrm>
        </p:spPr>
        <p:txBody>
          <a:bodyPr bIns="0" anchor="b">
            <a:normAutofit/>
          </a:bodyPr>
          <a:lstStyle>
            <a:lvl1pPr marL="0" indent="0">
              <a:buNone/>
              <a:defRPr sz="2400">
                <a:solidFill>
                  <a:schemeClr val="tx1"/>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10" name="Text Placeholder 7">
            <a:extLst>
              <a:ext uri="{FF2B5EF4-FFF2-40B4-BE49-F238E27FC236}">
                <a16:creationId xmlns:a16="http://schemas.microsoft.com/office/drawing/2014/main" id="{9EF1DED4-DCEF-D1F3-17B9-BC29651F7DE8}"/>
              </a:ext>
            </a:extLst>
          </p:cNvPr>
          <p:cNvSpPr>
            <a:spLocks noGrp="1"/>
          </p:cNvSpPr>
          <p:nvPr>
            <p:ph type="body" sz="quarter" idx="15" hasCustomPrompt="1"/>
          </p:nvPr>
        </p:nvSpPr>
        <p:spPr>
          <a:xfrm>
            <a:off x="824242" y="4264656"/>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o5.</a:t>
            </a:r>
          </a:p>
        </p:txBody>
      </p:sp>
      <p:sp>
        <p:nvSpPr>
          <p:cNvPr id="20" name="Text Placeholder 12">
            <a:extLst>
              <a:ext uri="{FF2B5EF4-FFF2-40B4-BE49-F238E27FC236}">
                <a16:creationId xmlns:a16="http://schemas.microsoft.com/office/drawing/2014/main" id="{A57B871C-EE51-327F-62B1-79B005BD932C}"/>
              </a:ext>
            </a:extLst>
          </p:cNvPr>
          <p:cNvSpPr>
            <a:spLocks noGrp="1"/>
          </p:cNvSpPr>
          <p:nvPr>
            <p:ph type="body" sz="quarter" idx="20" hasCustomPrompt="1"/>
          </p:nvPr>
        </p:nvSpPr>
        <p:spPr>
          <a:xfrm>
            <a:off x="1643379" y="4269747"/>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6889763"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n-US"/>
              <a:t>CSP Training Module Name: Presentation Template Created by PR</a:t>
            </a:r>
            <a:endParaRPr lang="en-US" dirty="0"/>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726819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genda - Topic 5">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6093537" y="-1946"/>
            <a:ext cx="3601340" cy="6881814"/>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dirty="0"/>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7163691" y="0"/>
            <a:ext cx="5024825" cy="68580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dirty="0"/>
          </a:p>
        </p:txBody>
      </p:sp>
      <p:sp>
        <p:nvSpPr>
          <p:cNvPr id="2" name="Title 1"/>
          <p:cNvSpPr>
            <a:spLocks noGrp="1"/>
          </p:cNvSpPr>
          <p:nvPr>
            <p:ph type="ctrTitle" hasCustomPrompt="1"/>
          </p:nvPr>
        </p:nvSpPr>
        <p:spPr>
          <a:xfrm>
            <a:off x="796322" y="320040"/>
            <a:ext cx="6732237" cy="1017147"/>
          </a:xfrm>
        </p:spPr>
        <p:txBody>
          <a:bodyPr anchor="b">
            <a:normAutofit/>
          </a:bodyPr>
          <a:lstStyle>
            <a:lvl1pPr algn="l">
              <a:lnSpc>
                <a:spcPct val="90000"/>
              </a:lnSpc>
              <a:defRPr sz="3600" spc="100" baseline="0">
                <a:solidFill>
                  <a:schemeClr val="tx1"/>
                </a:solidFill>
              </a:defRPr>
            </a:lvl1pPr>
          </a:lstStyle>
          <a:p>
            <a:r>
              <a:rPr lang="en-US" dirty="0"/>
              <a:t>Add title here</a:t>
            </a:r>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824242" y="174947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o1.</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643379" y="174947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6" name="Text Placeholder 7">
            <a:extLst>
              <a:ext uri="{FF2B5EF4-FFF2-40B4-BE49-F238E27FC236}">
                <a16:creationId xmlns:a16="http://schemas.microsoft.com/office/drawing/2014/main" id="{7C72C187-9B88-8558-E9E7-CA189DF0EF33}"/>
              </a:ext>
            </a:extLst>
          </p:cNvPr>
          <p:cNvSpPr>
            <a:spLocks noGrp="1"/>
          </p:cNvSpPr>
          <p:nvPr>
            <p:ph type="body" sz="quarter" idx="12" hasCustomPrompt="1"/>
          </p:nvPr>
        </p:nvSpPr>
        <p:spPr>
          <a:xfrm>
            <a:off x="824242" y="2378035"/>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o2.</a:t>
            </a:r>
          </a:p>
        </p:txBody>
      </p:sp>
      <p:sp>
        <p:nvSpPr>
          <p:cNvPr id="15" name="Text Placeholder 12">
            <a:extLst>
              <a:ext uri="{FF2B5EF4-FFF2-40B4-BE49-F238E27FC236}">
                <a16:creationId xmlns:a16="http://schemas.microsoft.com/office/drawing/2014/main" id="{9366E515-A368-5E2D-8A9F-6BDBB76BC877}"/>
              </a:ext>
            </a:extLst>
          </p:cNvPr>
          <p:cNvSpPr>
            <a:spLocks noGrp="1"/>
          </p:cNvSpPr>
          <p:nvPr>
            <p:ph type="body" sz="quarter" idx="17" hasCustomPrompt="1"/>
          </p:nvPr>
        </p:nvSpPr>
        <p:spPr>
          <a:xfrm>
            <a:off x="1643379" y="2378035"/>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7" name="Text Placeholder 7">
            <a:extLst>
              <a:ext uri="{FF2B5EF4-FFF2-40B4-BE49-F238E27FC236}">
                <a16:creationId xmlns:a16="http://schemas.microsoft.com/office/drawing/2014/main" id="{1F522536-6FE3-2618-BC24-8C5188185870}"/>
              </a:ext>
            </a:extLst>
          </p:cNvPr>
          <p:cNvSpPr>
            <a:spLocks noGrp="1"/>
          </p:cNvSpPr>
          <p:nvPr>
            <p:ph type="body" sz="quarter" idx="13" hasCustomPrompt="1"/>
          </p:nvPr>
        </p:nvSpPr>
        <p:spPr>
          <a:xfrm>
            <a:off x="824242" y="300690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o3.</a:t>
            </a:r>
          </a:p>
        </p:txBody>
      </p:sp>
      <p:sp>
        <p:nvSpPr>
          <p:cNvPr id="16" name="Text Placeholder 12">
            <a:extLst>
              <a:ext uri="{FF2B5EF4-FFF2-40B4-BE49-F238E27FC236}">
                <a16:creationId xmlns:a16="http://schemas.microsoft.com/office/drawing/2014/main" id="{89C1155B-B06D-77D5-B3DC-9CEAEDF2D61F}"/>
              </a:ext>
            </a:extLst>
          </p:cNvPr>
          <p:cNvSpPr>
            <a:spLocks noGrp="1"/>
          </p:cNvSpPr>
          <p:nvPr>
            <p:ph type="body" sz="quarter" idx="18" hasCustomPrompt="1"/>
          </p:nvPr>
        </p:nvSpPr>
        <p:spPr>
          <a:xfrm>
            <a:off x="1643379" y="3009613"/>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9" name="Text Placeholder 7">
            <a:extLst>
              <a:ext uri="{FF2B5EF4-FFF2-40B4-BE49-F238E27FC236}">
                <a16:creationId xmlns:a16="http://schemas.microsoft.com/office/drawing/2014/main" id="{F3A36BC1-799A-6623-E5E3-1190C0C7C479}"/>
              </a:ext>
            </a:extLst>
          </p:cNvPr>
          <p:cNvSpPr>
            <a:spLocks noGrp="1"/>
          </p:cNvSpPr>
          <p:nvPr>
            <p:ph type="body" sz="quarter" idx="14" hasCustomPrompt="1"/>
          </p:nvPr>
        </p:nvSpPr>
        <p:spPr>
          <a:xfrm>
            <a:off x="824242" y="3635783"/>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o4.</a:t>
            </a:r>
          </a:p>
        </p:txBody>
      </p:sp>
      <p:sp>
        <p:nvSpPr>
          <p:cNvPr id="17" name="Text Placeholder 12">
            <a:extLst>
              <a:ext uri="{FF2B5EF4-FFF2-40B4-BE49-F238E27FC236}">
                <a16:creationId xmlns:a16="http://schemas.microsoft.com/office/drawing/2014/main" id="{92954362-36EF-4B42-19C7-6132A7E2A875}"/>
              </a:ext>
            </a:extLst>
          </p:cNvPr>
          <p:cNvSpPr>
            <a:spLocks noGrp="1"/>
          </p:cNvSpPr>
          <p:nvPr>
            <p:ph type="body" sz="quarter" idx="19" hasCustomPrompt="1"/>
          </p:nvPr>
        </p:nvSpPr>
        <p:spPr>
          <a:xfrm>
            <a:off x="1643379" y="363816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10" name="Text Placeholder 7">
            <a:extLst>
              <a:ext uri="{FF2B5EF4-FFF2-40B4-BE49-F238E27FC236}">
                <a16:creationId xmlns:a16="http://schemas.microsoft.com/office/drawing/2014/main" id="{9EF1DED4-DCEF-D1F3-17B9-BC29651F7DE8}"/>
              </a:ext>
            </a:extLst>
          </p:cNvPr>
          <p:cNvSpPr>
            <a:spLocks noGrp="1"/>
          </p:cNvSpPr>
          <p:nvPr>
            <p:ph type="body" sz="quarter" idx="15" hasCustomPrompt="1"/>
          </p:nvPr>
        </p:nvSpPr>
        <p:spPr>
          <a:xfrm>
            <a:off x="824242" y="4264656"/>
            <a:ext cx="788639" cy="533400"/>
          </a:xfrm>
        </p:spPr>
        <p:txBody>
          <a:bodyPr lIns="0" tIns="0" rIns="0" bIns="0" anchor="ctr">
            <a:noAutofit/>
          </a:bodyPr>
          <a:lstStyle>
            <a:lvl1pPr marL="0" indent="0" algn="ctr">
              <a:lnSpc>
                <a:spcPct val="60000"/>
              </a:lnSpc>
              <a:spcBef>
                <a:spcPts val="0"/>
              </a:spcBef>
              <a:spcAft>
                <a:spcPts val="0"/>
              </a:spcAft>
              <a:buNone/>
              <a:defRPr sz="5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o5.</a:t>
            </a:r>
          </a:p>
        </p:txBody>
      </p:sp>
      <p:sp>
        <p:nvSpPr>
          <p:cNvPr id="20" name="Text Placeholder 12">
            <a:extLst>
              <a:ext uri="{FF2B5EF4-FFF2-40B4-BE49-F238E27FC236}">
                <a16:creationId xmlns:a16="http://schemas.microsoft.com/office/drawing/2014/main" id="{A57B871C-EE51-327F-62B1-79B005BD932C}"/>
              </a:ext>
            </a:extLst>
          </p:cNvPr>
          <p:cNvSpPr>
            <a:spLocks noGrp="1"/>
          </p:cNvSpPr>
          <p:nvPr>
            <p:ph type="body" sz="quarter" idx="20" hasCustomPrompt="1"/>
          </p:nvPr>
        </p:nvSpPr>
        <p:spPr>
          <a:xfrm>
            <a:off x="1643379" y="4269747"/>
            <a:ext cx="5885179" cy="533400"/>
          </a:xfrm>
        </p:spPr>
        <p:txBody>
          <a:bodyPr bIns="0" anchor="b">
            <a:normAutofit/>
          </a:bodyPr>
          <a:lstStyle>
            <a:lvl1pPr marL="0" indent="0">
              <a:buNone/>
              <a:defRPr sz="2400">
                <a:solidFill>
                  <a:schemeClr val="tx1"/>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6889763"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n-US"/>
              <a:t>CSP Training Module Name: Presentation Template Created by PR</a:t>
            </a:r>
            <a:endParaRPr lang="en-US" dirty="0"/>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5812268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tx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CD5142E-2E7B-1488-E5DB-290186766DFD}"/>
              </a:ext>
              <a:ext uri="{C183D7F6-B498-43B3-948B-1728B52AA6E4}">
                <adec:decorative xmlns:adec="http://schemas.microsoft.com/office/drawing/2017/decorative" val="1"/>
              </a:ext>
            </a:extLst>
          </p:cNvPr>
          <p:cNvGrpSpPr/>
          <p:nvPr userDrawn="1"/>
        </p:nvGrpSpPr>
        <p:grpSpPr>
          <a:xfrm>
            <a:off x="5382569" y="2242"/>
            <a:ext cx="6806909" cy="6862481"/>
            <a:chOff x="5382569" y="2242"/>
            <a:chExt cx="6806909" cy="6862481"/>
          </a:xfrm>
        </p:grpSpPr>
        <p:pic>
          <p:nvPicPr>
            <p:cNvPr id="6" name="Graphic 5">
              <a:extLst>
                <a:ext uri="{FF2B5EF4-FFF2-40B4-BE49-F238E27FC236}">
                  <a16:creationId xmlns:a16="http://schemas.microsoft.com/office/drawing/2014/main" id="{02299C1B-36CA-1E4A-2BE2-A212B68067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40328" y="2242"/>
              <a:ext cx="6049150" cy="6862481"/>
            </a:xfrm>
            <a:prstGeom prst="rect">
              <a:avLst/>
            </a:prstGeom>
          </p:spPr>
        </p:pic>
        <p:pic>
          <p:nvPicPr>
            <p:cNvPr id="8" name="Graphic 7">
              <a:extLst>
                <a:ext uri="{FF2B5EF4-FFF2-40B4-BE49-F238E27FC236}">
                  <a16:creationId xmlns:a16="http://schemas.microsoft.com/office/drawing/2014/main" id="{37875AA7-8584-C85D-D920-B6F36122116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0800000">
              <a:off x="5382569" y="5060315"/>
              <a:ext cx="927943" cy="1801301"/>
            </a:xfrm>
            <a:prstGeom prst="rect">
              <a:avLst/>
            </a:prstGeom>
          </p:spPr>
        </p:pic>
      </p:grpSp>
      <p:sp>
        <p:nvSpPr>
          <p:cNvPr id="2" name="Title 1"/>
          <p:cNvSpPr>
            <a:spLocks noGrp="1"/>
          </p:cNvSpPr>
          <p:nvPr>
            <p:ph type="ctrTitle" hasCustomPrompt="1"/>
          </p:nvPr>
        </p:nvSpPr>
        <p:spPr>
          <a:xfrm>
            <a:off x="6970326" y="1679216"/>
            <a:ext cx="4786877" cy="1518315"/>
          </a:xfrm>
        </p:spPr>
        <p:txBody>
          <a:bodyPr anchor="b">
            <a:normAutofit/>
          </a:bodyPr>
          <a:lstStyle>
            <a:lvl1pPr algn="l">
              <a:lnSpc>
                <a:spcPct val="90000"/>
              </a:lnSpc>
              <a:defRPr sz="6000" spc="100" baseline="0">
                <a:solidFill>
                  <a:schemeClr val="accent1"/>
                </a:solidFill>
              </a:defRPr>
            </a:lvl1pPr>
          </a:lstStyle>
          <a:p>
            <a:r>
              <a:rPr lang="en-US" dirty="0"/>
              <a:t>Add title </a:t>
            </a:r>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a:off x="-29499" y="-2236"/>
            <a:ext cx="6814124" cy="6871095"/>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6814124"/>
              <a:gd name="connsiteY0" fmla="*/ 0 h 6897807"/>
              <a:gd name="connsiteX1" fmla="*/ 6814124 w 6814124"/>
              <a:gd name="connsiteY1" fmla="*/ 9870 h 6897807"/>
              <a:gd name="connsiteX2" fmla="*/ 6063554 w 6814124"/>
              <a:gd name="connsiteY2" fmla="*/ 2785785 h 6897807"/>
              <a:gd name="connsiteX3" fmla="*/ 5827334 w 6814124"/>
              <a:gd name="connsiteY3" fmla="*/ 2972475 h 6897807"/>
              <a:gd name="connsiteX4" fmla="*/ 5728274 w 6814124"/>
              <a:gd name="connsiteY4" fmla="*/ 2701965 h 6897807"/>
              <a:gd name="connsiteX5" fmla="*/ 5953064 w 6814124"/>
              <a:gd name="connsiteY5" fmla="*/ 1856145 h 6897807"/>
              <a:gd name="connsiteX6" fmla="*/ 5846384 w 6814124"/>
              <a:gd name="connsiteY6" fmla="*/ 1581825 h 6897807"/>
              <a:gd name="connsiteX7" fmla="*/ 5629214 w 6814124"/>
              <a:gd name="connsiteY7" fmla="*/ 1779945 h 6897807"/>
              <a:gd name="connsiteX8" fmla="*/ 4867214 w 6814124"/>
              <a:gd name="connsiteY8" fmla="*/ 4698405 h 6897807"/>
              <a:gd name="connsiteX9" fmla="*/ 4966274 w 6814124"/>
              <a:gd name="connsiteY9" fmla="*/ 4915575 h 6897807"/>
              <a:gd name="connsiteX10" fmla="*/ 5187254 w 6814124"/>
              <a:gd name="connsiteY10" fmla="*/ 4766985 h 6897807"/>
              <a:gd name="connsiteX11" fmla="*/ 5431094 w 6814124"/>
              <a:gd name="connsiteY11" fmla="*/ 3852585 h 6897807"/>
              <a:gd name="connsiteX12" fmla="*/ 5659694 w 6814124"/>
              <a:gd name="connsiteY12" fmla="*/ 3723045 h 6897807"/>
              <a:gd name="connsiteX13" fmla="*/ 5758754 w 6814124"/>
              <a:gd name="connsiteY13" fmla="*/ 3936405 h 6897807"/>
              <a:gd name="connsiteX14" fmla="*/ 5002015 w 6814124"/>
              <a:gd name="connsiteY14" fmla="*/ 6897807 h 6897807"/>
              <a:gd name="connsiteX15" fmla="*/ 973394 w 6814124"/>
              <a:gd name="connsiteY15" fmla="*/ 6886921 h 6897807"/>
              <a:gd name="connsiteX16" fmla="*/ 0 w 6814124"/>
              <a:gd name="connsiteY16" fmla="*/ 0 h 6897807"/>
              <a:gd name="connsiteX0" fmla="*/ 0 w 6814124"/>
              <a:gd name="connsiteY0" fmla="*/ 0 h 6897807"/>
              <a:gd name="connsiteX1" fmla="*/ 6814124 w 6814124"/>
              <a:gd name="connsiteY1" fmla="*/ 9870 h 6897807"/>
              <a:gd name="connsiteX2" fmla="*/ 6063554 w 6814124"/>
              <a:gd name="connsiteY2" fmla="*/ 2785785 h 6897807"/>
              <a:gd name="connsiteX3" fmla="*/ 5827334 w 6814124"/>
              <a:gd name="connsiteY3" fmla="*/ 2972475 h 6897807"/>
              <a:gd name="connsiteX4" fmla="*/ 5728274 w 6814124"/>
              <a:gd name="connsiteY4" fmla="*/ 2701965 h 6897807"/>
              <a:gd name="connsiteX5" fmla="*/ 5953064 w 6814124"/>
              <a:gd name="connsiteY5" fmla="*/ 1856145 h 6897807"/>
              <a:gd name="connsiteX6" fmla="*/ 5846384 w 6814124"/>
              <a:gd name="connsiteY6" fmla="*/ 1581825 h 6897807"/>
              <a:gd name="connsiteX7" fmla="*/ 5629214 w 6814124"/>
              <a:gd name="connsiteY7" fmla="*/ 1779945 h 6897807"/>
              <a:gd name="connsiteX8" fmla="*/ 4867214 w 6814124"/>
              <a:gd name="connsiteY8" fmla="*/ 4698405 h 6897807"/>
              <a:gd name="connsiteX9" fmla="*/ 4966274 w 6814124"/>
              <a:gd name="connsiteY9" fmla="*/ 4915575 h 6897807"/>
              <a:gd name="connsiteX10" fmla="*/ 5187254 w 6814124"/>
              <a:gd name="connsiteY10" fmla="*/ 4766985 h 6897807"/>
              <a:gd name="connsiteX11" fmla="*/ 5431094 w 6814124"/>
              <a:gd name="connsiteY11" fmla="*/ 3852585 h 6897807"/>
              <a:gd name="connsiteX12" fmla="*/ 5659694 w 6814124"/>
              <a:gd name="connsiteY12" fmla="*/ 3723045 h 6897807"/>
              <a:gd name="connsiteX13" fmla="*/ 5758754 w 6814124"/>
              <a:gd name="connsiteY13" fmla="*/ 3936405 h 6897807"/>
              <a:gd name="connsiteX14" fmla="*/ 5002015 w 6814124"/>
              <a:gd name="connsiteY14" fmla="*/ 6897807 h 6897807"/>
              <a:gd name="connsiteX15" fmla="*/ 973394 w 6814124"/>
              <a:gd name="connsiteY15" fmla="*/ 6886921 h 6897807"/>
              <a:gd name="connsiteX16" fmla="*/ 0 w 6814124"/>
              <a:gd name="connsiteY16" fmla="*/ 0 h 6897807"/>
              <a:gd name="connsiteX0" fmla="*/ 0 w 6814124"/>
              <a:gd name="connsiteY0" fmla="*/ 0 h 6887938"/>
              <a:gd name="connsiteX1" fmla="*/ 6814124 w 6814124"/>
              <a:gd name="connsiteY1" fmla="*/ 1 h 6887938"/>
              <a:gd name="connsiteX2" fmla="*/ 6063554 w 6814124"/>
              <a:gd name="connsiteY2" fmla="*/ 2775916 h 6887938"/>
              <a:gd name="connsiteX3" fmla="*/ 5827334 w 6814124"/>
              <a:gd name="connsiteY3" fmla="*/ 2962606 h 6887938"/>
              <a:gd name="connsiteX4" fmla="*/ 5728274 w 6814124"/>
              <a:gd name="connsiteY4" fmla="*/ 2692096 h 6887938"/>
              <a:gd name="connsiteX5" fmla="*/ 5953064 w 6814124"/>
              <a:gd name="connsiteY5" fmla="*/ 1846276 h 6887938"/>
              <a:gd name="connsiteX6" fmla="*/ 5846384 w 6814124"/>
              <a:gd name="connsiteY6" fmla="*/ 1571956 h 6887938"/>
              <a:gd name="connsiteX7" fmla="*/ 5629214 w 6814124"/>
              <a:gd name="connsiteY7" fmla="*/ 1770076 h 6887938"/>
              <a:gd name="connsiteX8" fmla="*/ 4867214 w 6814124"/>
              <a:gd name="connsiteY8" fmla="*/ 4688536 h 6887938"/>
              <a:gd name="connsiteX9" fmla="*/ 4966274 w 6814124"/>
              <a:gd name="connsiteY9" fmla="*/ 4905706 h 6887938"/>
              <a:gd name="connsiteX10" fmla="*/ 5187254 w 6814124"/>
              <a:gd name="connsiteY10" fmla="*/ 4757116 h 6887938"/>
              <a:gd name="connsiteX11" fmla="*/ 5431094 w 6814124"/>
              <a:gd name="connsiteY11" fmla="*/ 3842716 h 6887938"/>
              <a:gd name="connsiteX12" fmla="*/ 5659694 w 6814124"/>
              <a:gd name="connsiteY12" fmla="*/ 3713176 h 6887938"/>
              <a:gd name="connsiteX13" fmla="*/ 5758754 w 6814124"/>
              <a:gd name="connsiteY13" fmla="*/ 3926536 h 6887938"/>
              <a:gd name="connsiteX14" fmla="*/ 5002015 w 6814124"/>
              <a:gd name="connsiteY14" fmla="*/ 6887938 h 6887938"/>
              <a:gd name="connsiteX15" fmla="*/ 973394 w 6814124"/>
              <a:gd name="connsiteY15" fmla="*/ 6877052 h 6887938"/>
              <a:gd name="connsiteX16" fmla="*/ 0 w 6814124"/>
              <a:gd name="connsiteY16" fmla="*/ 0 h 6887938"/>
              <a:gd name="connsiteX0" fmla="*/ 0 w 6814124"/>
              <a:gd name="connsiteY0" fmla="*/ 0 h 6887938"/>
              <a:gd name="connsiteX1" fmla="*/ 6814124 w 6814124"/>
              <a:gd name="connsiteY1" fmla="*/ 1 h 6887938"/>
              <a:gd name="connsiteX2" fmla="*/ 6063554 w 6814124"/>
              <a:gd name="connsiteY2" fmla="*/ 2775916 h 6887938"/>
              <a:gd name="connsiteX3" fmla="*/ 5827334 w 6814124"/>
              <a:gd name="connsiteY3" fmla="*/ 2962606 h 6887938"/>
              <a:gd name="connsiteX4" fmla="*/ 5728274 w 6814124"/>
              <a:gd name="connsiteY4" fmla="*/ 2692096 h 6887938"/>
              <a:gd name="connsiteX5" fmla="*/ 5953064 w 6814124"/>
              <a:gd name="connsiteY5" fmla="*/ 1846276 h 6887938"/>
              <a:gd name="connsiteX6" fmla="*/ 5846384 w 6814124"/>
              <a:gd name="connsiteY6" fmla="*/ 1571956 h 6887938"/>
              <a:gd name="connsiteX7" fmla="*/ 5629214 w 6814124"/>
              <a:gd name="connsiteY7" fmla="*/ 1770076 h 6887938"/>
              <a:gd name="connsiteX8" fmla="*/ 4867214 w 6814124"/>
              <a:gd name="connsiteY8" fmla="*/ 4688536 h 6887938"/>
              <a:gd name="connsiteX9" fmla="*/ 4966274 w 6814124"/>
              <a:gd name="connsiteY9" fmla="*/ 4905706 h 6887938"/>
              <a:gd name="connsiteX10" fmla="*/ 5187254 w 6814124"/>
              <a:gd name="connsiteY10" fmla="*/ 4757116 h 6887938"/>
              <a:gd name="connsiteX11" fmla="*/ 5431094 w 6814124"/>
              <a:gd name="connsiteY11" fmla="*/ 3842716 h 6887938"/>
              <a:gd name="connsiteX12" fmla="*/ 5659694 w 6814124"/>
              <a:gd name="connsiteY12" fmla="*/ 3713176 h 6887938"/>
              <a:gd name="connsiteX13" fmla="*/ 5758754 w 6814124"/>
              <a:gd name="connsiteY13" fmla="*/ 3926536 h 6887938"/>
              <a:gd name="connsiteX14" fmla="*/ 5002015 w 6814124"/>
              <a:gd name="connsiteY14" fmla="*/ 6887938 h 6887938"/>
              <a:gd name="connsiteX15" fmla="*/ 0 w 6814124"/>
              <a:gd name="connsiteY15" fmla="*/ 6877052 h 6887938"/>
              <a:gd name="connsiteX16" fmla="*/ 0 w 6814124"/>
              <a:gd name="connsiteY16" fmla="*/ 0 h 6887938"/>
              <a:gd name="connsiteX0" fmla="*/ 0 w 6814124"/>
              <a:gd name="connsiteY0" fmla="*/ 0 h 6896790"/>
              <a:gd name="connsiteX1" fmla="*/ 6814124 w 6814124"/>
              <a:gd name="connsiteY1" fmla="*/ 1 h 6896790"/>
              <a:gd name="connsiteX2" fmla="*/ 6063554 w 6814124"/>
              <a:gd name="connsiteY2" fmla="*/ 2775916 h 6896790"/>
              <a:gd name="connsiteX3" fmla="*/ 5827334 w 6814124"/>
              <a:gd name="connsiteY3" fmla="*/ 2962606 h 6896790"/>
              <a:gd name="connsiteX4" fmla="*/ 5728274 w 6814124"/>
              <a:gd name="connsiteY4" fmla="*/ 2692096 h 6896790"/>
              <a:gd name="connsiteX5" fmla="*/ 5953064 w 6814124"/>
              <a:gd name="connsiteY5" fmla="*/ 1846276 h 6896790"/>
              <a:gd name="connsiteX6" fmla="*/ 5846384 w 6814124"/>
              <a:gd name="connsiteY6" fmla="*/ 1571956 h 6896790"/>
              <a:gd name="connsiteX7" fmla="*/ 5629214 w 6814124"/>
              <a:gd name="connsiteY7" fmla="*/ 1770076 h 6896790"/>
              <a:gd name="connsiteX8" fmla="*/ 4867214 w 6814124"/>
              <a:gd name="connsiteY8" fmla="*/ 4688536 h 6896790"/>
              <a:gd name="connsiteX9" fmla="*/ 4966274 w 6814124"/>
              <a:gd name="connsiteY9" fmla="*/ 4905706 h 6896790"/>
              <a:gd name="connsiteX10" fmla="*/ 5187254 w 6814124"/>
              <a:gd name="connsiteY10" fmla="*/ 4757116 h 6896790"/>
              <a:gd name="connsiteX11" fmla="*/ 5431094 w 6814124"/>
              <a:gd name="connsiteY11" fmla="*/ 3842716 h 6896790"/>
              <a:gd name="connsiteX12" fmla="*/ 5659694 w 6814124"/>
              <a:gd name="connsiteY12" fmla="*/ 3713176 h 6896790"/>
              <a:gd name="connsiteX13" fmla="*/ 5758754 w 6814124"/>
              <a:gd name="connsiteY13" fmla="*/ 3926536 h 6896790"/>
              <a:gd name="connsiteX14" fmla="*/ 5002015 w 6814124"/>
              <a:gd name="connsiteY14" fmla="*/ 6887938 h 6896790"/>
              <a:gd name="connsiteX15" fmla="*/ 0 w 6814124"/>
              <a:gd name="connsiteY15" fmla="*/ 6896790 h 6896790"/>
              <a:gd name="connsiteX16" fmla="*/ 0 w 6814124"/>
              <a:gd name="connsiteY16" fmla="*/ 0 h 6896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14124" h="6896790">
                <a:moveTo>
                  <a:pt x="0" y="0"/>
                </a:moveTo>
                <a:lnTo>
                  <a:pt x="6814124" y="1"/>
                </a:lnTo>
                <a:lnTo>
                  <a:pt x="6063554" y="2775916"/>
                </a:lnTo>
                <a:cubicBezTo>
                  <a:pt x="6030534" y="2883866"/>
                  <a:pt x="5993704" y="2976576"/>
                  <a:pt x="5827334" y="2962606"/>
                </a:cubicBezTo>
                <a:cubicBezTo>
                  <a:pt x="5641914" y="2845766"/>
                  <a:pt x="5734624" y="2747976"/>
                  <a:pt x="5728274" y="2692096"/>
                </a:cubicBezTo>
                <a:cubicBezTo>
                  <a:pt x="5818444" y="2355546"/>
                  <a:pt x="5878134" y="2121866"/>
                  <a:pt x="5953064" y="1846276"/>
                </a:cubicBezTo>
                <a:cubicBezTo>
                  <a:pt x="5994974" y="1687526"/>
                  <a:pt x="5969574" y="1615136"/>
                  <a:pt x="5846384" y="1571956"/>
                </a:cubicBezTo>
                <a:cubicBezTo>
                  <a:pt x="5711764" y="1563066"/>
                  <a:pt x="5672394" y="1597356"/>
                  <a:pt x="5629214" y="1770076"/>
                </a:cubicBezTo>
                <a:cubicBezTo>
                  <a:pt x="5644454" y="1858976"/>
                  <a:pt x="4851974" y="4599636"/>
                  <a:pt x="4867214" y="4688536"/>
                </a:cubicBezTo>
                <a:cubicBezTo>
                  <a:pt x="4832289" y="4824426"/>
                  <a:pt x="4898964" y="4880306"/>
                  <a:pt x="4966274" y="4905706"/>
                </a:cubicBezTo>
                <a:cubicBezTo>
                  <a:pt x="5075494" y="4904436"/>
                  <a:pt x="5132009" y="4917136"/>
                  <a:pt x="5187254" y="4757116"/>
                </a:cubicBezTo>
                <a:lnTo>
                  <a:pt x="5431094" y="3842716"/>
                </a:lnTo>
                <a:cubicBezTo>
                  <a:pt x="5455224" y="3756356"/>
                  <a:pt x="5528884" y="3692856"/>
                  <a:pt x="5659694" y="3713176"/>
                </a:cubicBezTo>
                <a:cubicBezTo>
                  <a:pt x="5803204" y="3791916"/>
                  <a:pt x="5756214" y="3882086"/>
                  <a:pt x="5758754" y="3926536"/>
                </a:cubicBezTo>
                <a:lnTo>
                  <a:pt x="5002015" y="6887938"/>
                </a:lnTo>
                <a:lnTo>
                  <a:pt x="0" y="6896790"/>
                </a:lnTo>
                <a:lnTo>
                  <a:pt x="0" y="0"/>
                </a:lnTo>
                <a:close/>
              </a:path>
            </a:pathLst>
          </a:custGeom>
          <a:solidFill>
            <a:schemeClr val="bg2"/>
          </a:solidFill>
          <a:ln>
            <a:noFill/>
          </a:ln>
        </p:spPr>
        <p:txBody>
          <a:bodyPr anchor="ctr"/>
          <a:lstStyle>
            <a:lvl1pPr algn="ctr">
              <a:defRPr baseline="-25000"/>
            </a:lvl1pPr>
          </a:lstStyle>
          <a:p>
            <a:endParaRPr lang="en-US" dirty="0"/>
          </a:p>
        </p:txBody>
      </p:sp>
      <p:sp>
        <p:nvSpPr>
          <p:cNvPr id="7" name="Text Placeholder 6">
            <a:extLst>
              <a:ext uri="{FF2B5EF4-FFF2-40B4-BE49-F238E27FC236}">
                <a16:creationId xmlns:a16="http://schemas.microsoft.com/office/drawing/2014/main" id="{E1A56017-320A-546E-A749-7145642CB967}"/>
              </a:ext>
            </a:extLst>
          </p:cNvPr>
          <p:cNvSpPr>
            <a:spLocks noGrp="1"/>
          </p:cNvSpPr>
          <p:nvPr>
            <p:ph type="body" sz="quarter" idx="12" hasCustomPrompt="1"/>
          </p:nvPr>
        </p:nvSpPr>
        <p:spPr>
          <a:xfrm>
            <a:off x="6970326" y="3748958"/>
            <a:ext cx="4786878" cy="2258013"/>
          </a:xfrm>
        </p:spPr>
        <p:txBody>
          <a:bodyPr lIns="91440" tIns="0">
            <a:normAutofit/>
          </a:bodyPr>
          <a:lstStyle>
            <a:lvl1pPr marL="0" indent="0">
              <a:spcBef>
                <a:spcPts val="0"/>
              </a:spcBef>
              <a:spcAft>
                <a:spcPts val="0"/>
              </a:spcAft>
              <a:buFont typeface="Courier New" panose="02070309020205020404" pitchFamily="49" charset="0"/>
              <a:buNone/>
              <a:defRPr sz="1600">
                <a:solidFill>
                  <a:schemeClr val="bg1"/>
                </a:solidFill>
              </a:defRPr>
            </a:lvl1pPr>
            <a:lvl2pPr marL="274320" indent="-274320">
              <a:buFont typeface="Courier New" panose="02070309020205020404" pitchFamily="49" charset="0"/>
              <a:buChar char="o"/>
              <a:defRPr sz="1200">
                <a:solidFill>
                  <a:schemeClr val="bg1"/>
                </a:solidFill>
              </a:defRPr>
            </a:lvl2pPr>
            <a:lvl3pPr marL="274320" indent="-274320">
              <a:buFont typeface="Courier New" panose="02070309020205020404" pitchFamily="49" charset="0"/>
              <a:buChar char="o"/>
              <a:defRPr sz="1050">
                <a:solidFill>
                  <a:schemeClr val="bg1"/>
                </a:solidFill>
              </a:defRPr>
            </a:lvl3pPr>
            <a:lvl4pPr marL="274320" indent="-274320">
              <a:buFont typeface="Courier New" panose="02070309020205020404" pitchFamily="49" charset="0"/>
              <a:buChar char="o"/>
              <a:defRPr sz="1050">
                <a:solidFill>
                  <a:schemeClr val="bg1"/>
                </a:solidFill>
              </a:defRPr>
            </a:lvl4pPr>
            <a:lvl5pPr marL="274320" indent="-274320">
              <a:buFont typeface="Courier New" panose="02070309020205020404" pitchFamily="49" charset="0"/>
              <a:buChar char="o"/>
              <a:defRPr sz="1050">
                <a:solidFill>
                  <a:schemeClr val="bg1"/>
                </a:solidFill>
              </a:defRPr>
            </a:lvl5pPr>
          </a:lstStyle>
          <a:p>
            <a:pPr lvl="0"/>
            <a:r>
              <a:rPr lang="en-US" dirty="0"/>
              <a:t>Click to add text</a:t>
            </a:r>
          </a:p>
        </p:txBody>
      </p:sp>
    </p:spTree>
    <p:extLst>
      <p:ext uri="{BB962C8B-B14F-4D97-AF65-F5344CB8AC3E}">
        <p14:creationId xmlns:p14="http://schemas.microsoft.com/office/powerpoint/2010/main" val="46274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6093537" y="-1946"/>
            <a:ext cx="3601340" cy="6881814"/>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dirty="0"/>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7163691" y="0"/>
            <a:ext cx="5024825" cy="68580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dirty="0"/>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6889763"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n-US"/>
              <a:t>CSP Training Module Name: Presentation Template Created by PR</a:t>
            </a:r>
            <a:endParaRPr lang="en-US" dirty="0"/>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a:t>
            </a:fld>
            <a:endParaRPr lang="en-US" dirty="0"/>
          </a:p>
        </p:txBody>
      </p:sp>
      <p:sp>
        <p:nvSpPr>
          <p:cNvPr id="3" name="Title 1">
            <a:extLst>
              <a:ext uri="{FF2B5EF4-FFF2-40B4-BE49-F238E27FC236}">
                <a16:creationId xmlns:a16="http://schemas.microsoft.com/office/drawing/2014/main" id="{B7EC4C7D-9F32-3DD5-0898-0A64AB3E48C2}"/>
              </a:ext>
            </a:extLst>
          </p:cNvPr>
          <p:cNvSpPr>
            <a:spLocks noGrp="1"/>
          </p:cNvSpPr>
          <p:nvPr>
            <p:ph type="ctrTitle" hasCustomPrompt="1"/>
          </p:nvPr>
        </p:nvSpPr>
        <p:spPr>
          <a:xfrm>
            <a:off x="796322" y="320040"/>
            <a:ext cx="6732237" cy="1017147"/>
          </a:xfrm>
        </p:spPr>
        <p:txBody>
          <a:bodyPr anchor="b">
            <a:noAutofit/>
          </a:bodyPr>
          <a:lstStyle>
            <a:lvl1pPr algn="l">
              <a:lnSpc>
                <a:spcPct val="90000"/>
              </a:lnSpc>
              <a:defRPr sz="3600" spc="100" baseline="0">
                <a:solidFill>
                  <a:schemeClr val="tx1"/>
                </a:solidFill>
              </a:defRPr>
            </a:lvl1pPr>
          </a:lstStyle>
          <a:p>
            <a:r>
              <a:rPr lang="en-US" dirty="0"/>
              <a:t>Add title here</a:t>
            </a:r>
          </a:p>
        </p:txBody>
      </p:sp>
      <p:sp>
        <p:nvSpPr>
          <p:cNvPr id="4" name="Text Placeholder 7">
            <a:extLst>
              <a:ext uri="{FF2B5EF4-FFF2-40B4-BE49-F238E27FC236}">
                <a16:creationId xmlns:a16="http://schemas.microsoft.com/office/drawing/2014/main" id="{3CD56122-AE93-63D3-9B51-14AA353EC027}"/>
              </a:ext>
            </a:extLst>
          </p:cNvPr>
          <p:cNvSpPr>
            <a:spLocks noGrp="1"/>
          </p:cNvSpPr>
          <p:nvPr>
            <p:ph type="body" sz="quarter" idx="10" hasCustomPrompt="1"/>
          </p:nvPr>
        </p:nvSpPr>
        <p:spPr>
          <a:xfrm>
            <a:off x="824242" y="174947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o1.</a:t>
            </a:r>
          </a:p>
        </p:txBody>
      </p:sp>
      <p:sp>
        <p:nvSpPr>
          <p:cNvPr id="5" name="Text Placeholder 12">
            <a:extLst>
              <a:ext uri="{FF2B5EF4-FFF2-40B4-BE49-F238E27FC236}">
                <a16:creationId xmlns:a16="http://schemas.microsoft.com/office/drawing/2014/main" id="{80B457C0-C5F0-38B3-A5A4-4CF83DA5DCA9}"/>
              </a:ext>
            </a:extLst>
          </p:cNvPr>
          <p:cNvSpPr>
            <a:spLocks noGrp="1"/>
          </p:cNvSpPr>
          <p:nvPr>
            <p:ph type="body" sz="quarter" idx="16" hasCustomPrompt="1"/>
          </p:nvPr>
        </p:nvSpPr>
        <p:spPr>
          <a:xfrm>
            <a:off x="1643379" y="174947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18" name="Text Placeholder 7">
            <a:extLst>
              <a:ext uri="{FF2B5EF4-FFF2-40B4-BE49-F238E27FC236}">
                <a16:creationId xmlns:a16="http://schemas.microsoft.com/office/drawing/2014/main" id="{A608DDE2-7690-8BBF-1E41-BF40F26AF191}"/>
              </a:ext>
            </a:extLst>
          </p:cNvPr>
          <p:cNvSpPr>
            <a:spLocks noGrp="1"/>
          </p:cNvSpPr>
          <p:nvPr>
            <p:ph type="body" sz="quarter" idx="13" hasCustomPrompt="1"/>
          </p:nvPr>
        </p:nvSpPr>
        <p:spPr>
          <a:xfrm>
            <a:off x="824242" y="300690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o3.</a:t>
            </a:r>
          </a:p>
        </p:txBody>
      </p:sp>
      <p:sp>
        <p:nvSpPr>
          <p:cNvPr id="19" name="Text Placeholder 12">
            <a:extLst>
              <a:ext uri="{FF2B5EF4-FFF2-40B4-BE49-F238E27FC236}">
                <a16:creationId xmlns:a16="http://schemas.microsoft.com/office/drawing/2014/main" id="{4A70176D-1CA9-F362-DA0D-140ADC80AB78}"/>
              </a:ext>
            </a:extLst>
          </p:cNvPr>
          <p:cNvSpPr>
            <a:spLocks noGrp="1"/>
          </p:cNvSpPr>
          <p:nvPr>
            <p:ph type="body" sz="quarter" idx="18" hasCustomPrompt="1"/>
          </p:nvPr>
        </p:nvSpPr>
        <p:spPr>
          <a:xfrm>
            <a:off x="1643379" y="3009613"/>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25" name="Text Placeholder 7">
            <a:extLst>
              <a:ext uri="{FF2B5EF4-FFF2-40B4-BE49-F238E27FC236}">
                <a16:creationId xmlns:a16="http://schemas.microsoft.com/office/drawing/2014/main" id="{0B557568-DAFA-B892-D220-F9088C6909A3}"/>
              </a:ext>
            </a:extLst>
          </p:cNvPr>
          <p:cNvSpPr>
            <a:spLocks noGrp="1"/>
          </p:cNvSpPr>
          <p:nvPr>
            <p:ph type="body" sz="quarter" idx="14" hasCustomPrompt="1"/>
          </p:nvPr>
        </p:nvSpPr>
        <p:spPr>
          <a:xfrm>
            <a:off x="824242" y="3635783"/>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o4.</a:t>
            </a:r>
          </a:p>
        </p:txBody>
      </p:sp>
      <p:sp>
        <p:nvSpPr>
          <p:cNvPr id="26" name="Text Placeholder 12">
            <a:extLst>
              <a:ext uri="{FF2B5EF4-FFF2-40B4-BE49-F238E27FC236}">
                <a16:creationId xmlns:a16="http://schemas.microsoft.com/office/drawing/2014/main" id="{5920ECF3-A4B7-A9A1-C23F-56EDD775AC7B}"/>
              </a:ext>
            </a:extLst>
          </p:cNvPr>
          <p:cNvSpPr>
            <a:spLocks noGrp="1"/>
          </p:cNvSpPr>
          <p:nvPr>
            <p:ph type="body" sz="quarter" idx="19" hasCustomPrompt="1"/>
          </p:nvPr>
        </p:nvSpPr>
        <p:spPr>
          <a:xfrm>
            <a:off x="1643379" y="363816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27" name="Text Placeholder 7">
            <a:extLst>
              <a:ext uri="{FF2B5EF4-FFF2-40B4-BE49-F238E27FC236}">
                <a16:creationId xmlns:a16="http://schemas.microsoft.com/office/drawing/2014/main" id="{0A92B7FF-F522-FFD6-3A37-5C7F5CB3AE4D}"/>
              </a:ext>
            </a:extLst>
          </p:cNvPr>
          <p:cNvSpPr>
            <a:spLocks noGrp="1"/>
          </p:cNvSpPr>
          <p:nvPr>
            <p:ph type="body" sz="quarter" idx="15" hasCustomPrompt="1"/>
          </p:nvPr>
        </p:nvSpPr>
        <p:spPr>
          <a:xfrm>
            <a:off x="824242" y="4264656"/>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o5.</a:t>
            </a:r>
          </a:p>
        </p:txBody>
      </p:sp>
      <p:sp>
        <p:nvSpPr>
          <p:cNvPr id="28" name="Text Placeholder 12">
            <a:extLst>
              <a:ext uri="{FF2B5EF4-FFF2-40B4-BE49-F238E27FC236}">
                <a16:creationId xmlns:a16="http://schemas.microsoft.com/office/drawing/2014/main" id="{718010FC-71DC-C4A0-BBE6-35E03F05FE2E}"/>
              </a:ext>
            </a:extLst>
          </p:cNvPr>
          <p:cNvSpPr>
            <a:spLocks noGrp="1"/>
          </p:cNvSpPr>
          <p:nvPr>
            <p:ph type="body" sz="quarter" idx="20" hasCustomPrompt="1"/>
          </p:nvPr>
        </p:nvSpPr>
        <p:spPr>
          <a:xfrm>
            <a:off x="1643379" y="4269747"/>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29" name="Text Placeholder 7">
            <a:extLst>
              <a:ext uri="{FF2B5EF4-FFF2-40B4-BE49-F238E27FC236}">
                <a16:creationId xmlns:a16="http://schemas.microsoft.com/office/drawing/2014/main" id="{2512EE29-359B-8558-2A40-DB8D4D256652}"/>
              </a:ext>
            </a:extLst>
          </p:cNvPr>
          <p:cNvSpPr>
            <a:spLocks noGrp="1"/>
          </p:cNvSpPr>
          <p:nvPr>
            <p:ph type="body" sz="quarter" idx="12" hasCustomPrompt="1"/>
          </p:nvPr>
        </p:nvSpPr>
        <p:spPr>
          <a:xfrm>
            <a:off x="824242" y="2378035"/>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o2.</a:t>
            </a:r>
          </a:p>
        </p:txBody>
      </p:sp>
      <p:sp>
        <p:nvSpPr>
          <p:cNvPr id="30" name="Text Placeholder 12">
            <a:extLst>
              <a:ext uri="{FF2B5EF4-FFF2-40B4-BE49-F238E27FC236}">
                <a16:creationId xmlns:a16="http://schemas.microsoft.com/office/drawing/2014/main" id="{70CCBBEB-A224-6D89-748B-8053ED48B25A}"/>
              </a:ext>
            </a:extLst>
          </p:cNvPr>
          <p:cNvSpPr>
            <a:spLocks noGrp="1"/>
          </p:cNvSpPr>
          <p:nvPr>
            <p:ph type="body" sz="quarter" idx="17" hasCustomPrompt="1"/>
          </p:nvPr>
        </p:nvSpPr>
        <p:spPr>
          <a:xfrm>
            <a:off x="1643379" y="2378035"/>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Tree>
    <p:extLst>
      <p:ext uri="{BB962C8B-B14F-4D97-AF65-F5344CB8AC3E}">
        <p14:creationId xmlns:p14="http://schemas.microsoft.com/office/powerpoint/2010/main" val="2473709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615541" y="715654"/>
            <a:ext cx="4786877" cy="1518315"/>
          </a:xfrm>
        </p:spPr>
        <p:txBody>
          <a:bodyPr anchor="b">
            <a:normAutofit/>
          </a:bodyPr>
          <a:lstStyle>
            <a:lvl1pPr algn="l">
              <a:lnSpc>
                <a:spcPct val="90000"/>
              </a:lnSpc>
              <a:defRPr sz="3600" spc="100" baseline="0">
                <a:solidFill>
                  <a:schemeClr val="bg1"/>
                </a:solidFill>
              </a:defRPr>
            </a:lvl1pPr>
          </a:lstStyle>
          <a:p>
            <a:r>
              <a:rPr lang="en-US" dirty="0"/>
              <a:t>Add title here</a:t>
            </a:r>
          </a:p>
        </p:txBody>
      </p:sp>
      <p:sp>
        <p:nvSpPr>
          <p:cNvPr id="3" name="Subtitle 2"/>
          <p:cNvSpPr>
            <a:spLocks noGrp="1"/>
          </p:cNvSpPr>
          <p:nvPr>
            <p:ph type="subTitle" idx="1" hasCustomPrompt="1"/>
          </p:nvPr>
        </p:nvSpPr>
        <p:spPr>
          <a:xfrm>
            <a:off x="6605708" y="2431477"/>
            <a:ext cx="4786877" cy="763899"/>
          </a:xfrm>
        </p:spPr>
        <p:txBody>
          <a:bodyPr lIns="91440" tIns="91440" rIns="91440" bIns="0">
            <a:normAutofit/>
          </a:bodyPr>
          <a:lstStyle>
            <a:lvl1pPr marL="0" indent="0" algn="l">
              <a:spcBef>
                <a:spcPts val="0"/>
              </a:spcBef>
              <a:spcAft>
                <a:spcPts val="0"/>
              </a:spcAft>
              <a:buNone/>
              <a:defRPr sz="2400" cap="none" spc="0" baseline="0">
                <a:solidFill>
                  <a:schemeClr val="accent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Add Subtitle here</a:t>
            </a:r>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a:off x="0" y="-2235"/>
            <a:ext cx="5840730" cy="6862275"/>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40730" h="6887937">
                <a:moveTo>
                  <a:pt x="0" y="0"/>
                </a:moveTo>
                <a:lnTo>
                  <a:pt x="5840730" y="0"/>
                </a:lnTo>
                <a:lnTo>
                  <a:pt x="5090160" y="2775915"/>
                </a:lnTo>
                <a:cubicBezTo>
                  <a:pt x="5057140" y="2883865"/>
                  <a:pt x="5020310" y="2976575"/>
                  <a:pt x="4853940" y="2962605"/>
                </a:cubicBezTo>
                <a:cubicBezTo>
                  <a:pt x="4668520" y="2845765"/>
                  <a:pt x="4761230" y="2747975"/>
                  <a:pt x="4754880" y="2692095"/>
                </a:cubicBezTo>
                <a:cubicBezTo>
                  <a:pt x="4845050" y="2355545"/>
                  <a:pt x="4904740" y="2121865"/>
                  <a:pt x="4979670" y="1846275"/>
                </a:cubicBezTo>
                <a:cubicBezTo>
                  <a:pt x="5021580" y="1687525"/>
                  <a:pt x="4996180" y="1615135"/>
                  <a:pt x="4872990" y="1571955"/>
                </a:cubicBezTo>
                <a:cubicBezTo>
                  <a:pt x="4738370" y="1563065"/>
                  <a:pt x="4699000" y="1597355"/>
                  <a:pt x="4655820" y="1770075"/>
                </a:cubicBezTo>
                <a:cubicBezTo>
                  <a:pt x="4671060" y="1858975"/>
                  <a:pt x="3878580" y="4599635"/>
                  <a:pt x="3893820" y="4688535"/>
                </a:cubicBezTo>
                <a:cubicBezTo>
                  <a:pt x="3858895" y="4824425"/>
                  <a:pt x="3925570" y="4880305"/>
                  <a:pt x="3992880" y="4905705"/>
                </a:cubicBezTo>
                <a:cubicBezTo>
                  <a:pt x="4102100" y="4904435"/>
                  <a:pt x="4158615" y="4917135"/>
                  <a:pt x="4213860" y="4757115"/>
                </a:cubicBezTo>
                <a:lnTo>
                  <a:pt x="4457700" y="3842715"/>
                </a:lnTo>
                <a:cubicBezTo>
                  <a:pt x="4481830" y="3756355"/>
                  <a:pt x="4555490" y="3692855"/>
                  <a:pt x="4686300" y="3713175"/>
                </a:cubicBezTo>
                <a:cubicBezTo>
                  <a:pt x="4829810" y="3791915"/>
                  <a:pt x="4782820" y="3882085"/>
                  <a:pt x="4785360" y="3926535"/>
                </a:cubicBezTo>
                <a:lnTo>
                  <a:pt x="4028621" y="6887937"/>
                </a:lnTo>
                <a:lnTo>
                  <a:pt x="0" y="6877051"/>
                </a:lnTo>
                <a:lnTo>
                  <a:pt x="0" y="0"/>
                </a:lnTo>
                <a:close/>
              </a:path>
            </a:pathLst>
          </a:custGeom>
          <a:solidFill>
            <a:schemeClr val="bg2"/>
          </a:solidFill>
          <a:ln>
            <a:noFill/>
          </a:ln>
        </p:spPr>
        <p:txBody>
          <a:bodyPr anchor="ctr"/>
          <a:lstStyle>
            <a:lvl1pPr algn="ctr">
              <a:defRPr baseline="-25000"/>
            </a:lvl1pPr>
          </a:lstStyle>
          <a:p>
            <a:endParaRPr lang="en-US" dirty="0"/>
          </a:p>
        </p:txBody>
      </p:sp>
      <p:sp>
        <p:nvSpPr>
          <p:cNvPr id="7" name="Text Placeholder 6">
            <a:extLst>
              <a:ext uri="{FF2B5EF4-FFF2-40B4-BE49-F238E27FC236}">
                <a16:creationId xmlns:a16="http://schemas.microsoft.com/office/drawing/2014/main" id="{E1A56017-320A-546E-A749-7145642CB967}"/>
              </a:ext>
            </a:extLst>
          </p:cNvPr>
          <p:cNvSpPr>
            <a:spLocks noGrp="1"/>
          </p:cNvSpPr>
          <p:nvPr>
            <p:ph type="body" sz="quarter" idx="12" hasCustomPrompt="1"/>
          </p:nvPr>
        </p:nvSpPr>
        <p:spPr>
          <a:xfrm>
            <a:off x="6605708" y="3348617"/>
            <a:ext cx="2699066" cy="2569866"/>
          </a:xfrm>
        </p:spPr>
        <p:txBody>
          <a:bodyPr lIns="91440" tIns="0">
            <a:normAutofit/>
          </a:bodyPr>
          <a:lstStyle>
            <a:lvl1pPr marL="274320" indent="-274320">
              <a:spcAft>
                <a:spcPts val="600"/>
              </a:spcAft>
              <a:buFont typeface="Courier New" panose="02070309020205020404" pitchFamily="49" charset="0"/>
              <a:buChar char="o"/>
              <a:defRPr sz="1400">
                <a:solidFill>
                  <a:schemeClr val="bg1"/>
                </a:solidFill>
              </a:defRPr>
            </a:lvl1pPr>
            <a:lvl2pPr marL="274320" indent="-274320">
              <a:buFont typeface="Courier New" panose="02070309020205020404" pitchFamily="49" charset="0"/>
              <a:buChar char="o"/>
              <a:defRPr sz="1200">
                <a:solidFill>
                  <a:schemeClr val="bg1"/>
                </a:solidFill>
              </a:defRPr>
            </a:lvl2pPr>
            <a:lvl3pPr marL="274320" indent="-274320">
              <a:buFont typeface="Courier New" panose="02070309020205020404" pitchFamily="49" charset="0"/>
              <a:buChar char="o"/>
              <a:defRPr sz="1050">
                <a:solidFill>
                  <a:schemeClr val="bg1"/>
                </a:solidFill>
              </a:defRPr>
            </a:lvl3pPr>
            <a:lvl4pPr marL="274320" indent="-274320">
              <a:buFont typeface="Courier New" panose="02070309020205020404" pitchFamily="49" charset="0"/>
              <a:buChar char="o"/>
              <a:defRPr sz="1050">
                <a:solidFill>
                  <a:schemeClr val="bg1"/>
                </a:solidFill>
              </a:defRPr>
            </a:lvl4pPr>
            <a:lvl5pPr marL="274320" indent="-274320">
              <a:buFont typeface="Courier New" panose="02070309020205020404" pitchFamily="49" charset="0"/>
              <a:buChar char="o"/>
              <a:defRPr sz="1050">
                <a:solidFill>
                  <a:schemeClr val="bg1"/>
                </a:solidFill>
              </a:defRPr>
            </a:lvl5pPr>
          </a:lstStyle>
          <a:p>
            <a:pPr lvl="0"/>
            <a:r>
              <a:rPr lang="en-US" dirty="0"/>
              <a:t>Click to add text</a:t>
            </a:r>
          </a:p>
        </p:txBody>
      </p:sp>
      <p:pic>
        <p:nvPicPr>
          <p:cNvPr id="9" name="Graphic 8">
            <a:extLst>
              <a:ext uri="{FF2B5EF4-FFF2-40B4-BE49-F238E27FC236}">
                <a16:creationId xmlns:a16="http://schemas.microsoft.com/office/drawing/2014/main" id="{546FE873-5DC1-BDE4-557B-F1869503367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4426666" y="5060315"/>
            <a:ext cx="927943" cy="1801301"/>
          </a:xfrm>
          <a:prstGeom prst="rect">
            <a:avLst/>
          </a:prstGeom>
        </p:spPr>
      </p:pic>
    </p:spTree>
    <p:extLst>
      <p:ext uri="{BB962C8B-B14F-4D97-AF65-F5344CB8AC3E}">
        <p14:creationId xmlns:p14="http://schemas.microsoft.com/office/powerpoint/2010/main" val="603767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96322" y="320040"/>
            <a:ext cx="6732237" cy="1524000"/>
          </a:xfrm>
        </p:spPr>
        <p:txBody>
          <a:bodyPr anchor="b">
            <a:normAutofit/>
          </a:bodyPr>
          <a:lstStyle>
            <a:lvl1pPr algn="l">
              <a:lnSpc>
                <a:spcPct val="90000"/>
              </a:lnSpc>
              <a:defRPr sz="3600" spc="100" baseline="0">
                <a:solidFill>
                  <a:schemeClr val="tx1"/>
                </a:solidFill>
              </a:defRPr>
            </a:lvl1pPr>
          </a:lstStyle>
          <a:p>
            <a:r>
              <a:rPr lang="en-US" dirty="0"/>
              <a:t>Add title here</a:t>
            </a:r>
          </a:p>
        </p:txBody>
      </p:sp>
      <p:sp>
        <p:nvSpPr>
          <p:cNvPr id="4" name="Content Placeholder 3">
            <a:extLst>
              <a:ext uri="{FF2B5EF4-FFF2-40B4-BE49-F238E27FC236}">
                <a16:creationId xmlns:a16="http://schemas.microsoft.com/office/drawing/2014/main" id="{B3EF88AD-4B54-9DC5-D315-825BE9FCEEF4}"/>
              </a:ext>
            </a:extLst>
          </p:cNvPr>
          <p:cNvSpPr>
            <a:spLocks noGrp="1"/>
          </p:cNvSpPr>
          <p:nvPr>
            <p:ph sz="quarter" idx="17"/>
          </p:nvPr>
        </p:nvSpPr>
        <p:spPr>
          <a:xfrm>
            <a:off x="796322" y="2252076"/>
            <a:ext cx="5797550" cy="3051762"/>
          </a:xfrm>
        </p:spPr>
        <p:txBody>
          <a:bodyPr>
            <a:norm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7163691" y="0"/>
            <a:ext cx="5024825" cy="68580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dirty="0"/>
          </a:p>
        </p:txBody>
      </p:sp>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6093537" y="-1946"/>
            <a:ext cx="3601340" cy="6881814"/>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dirty="0"/>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6889763"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n-US"/>
              <a:t>CSP Training Module Name: Presentation Template Created by PR</a:t>
            </a:r>
            <a:endParaRPr lang="en-US" dirty="0"/>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tx1"/>
                </a:solidFill>
                <a:latin typeface="+mn-lt"/>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120955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Single lin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96322" y="408820"/>
            <a:ext cx="8935507" cy="949467"/>
          </a:xfrm>
        </p:spPr>
        <p:txBody>
          <a:bodyPr anchor="b">
            <a:normAutofit/>
          </a:bodyPr>
          <a:lstStyle>
            <a:lvl1pPr algn="l">
              <a:lnSpc>
                <a:spcPct val="90000"/>
              </a:lnSpc>
              <a:defRPr sz="3600" spc="100" baseline="0">
                <a:solidFill>
                  <a:schemeClr val="tx1"/>
                </a:solidFill>
              </a:defRPr>
            </a:lvl1pPr>
          </a:lstStyle>
          <a:p>
            <a:r>
              <a:rPr lang="en-US" dirty="0"/>
              <a:t>Add title here</a:t>
            </a:r>
          </a:p>
        </p:txBody>
      </p:sp>
      <p:sp>
        <p:nvSpPr>
          <p:cNvPr id="4" name="Content Placeholder 3">
            <a:extLst>
              <a:ext uri="{FF2B5EF4-FFF2-40B4-BE49-F238E27FC236}">
                <a16:creationId xmlns:a16="http://schemas.microsoft.com/office/drawing/2014/main" id="{940D7E9A-1E17-C6A0-31A6-F6F620FF9E84}"/>
              </a:ext>
            </a:extLst>
          </p:cNvPr>
          <p:cNvSpPr>
            <a:spLocks noGrp="1"/>
          </p:cNvSpPr>
          <p:nvPr>
            <p:ph sz="quarter" idx="17"/>
          </p:nvPr>
        </p:nvSpPr>
        <p:spPr>
          <a:xfrm>
            <a:off x="796322" y="1986061"/>
            <a:ext cx="5797550" cy="4015244"/>
          </a:xfrm>
        </p:spPr>
        <p:txBody>
          <a:bodyPr>
            <a:norm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7163691" y="0"/>
            <a:ext cx="5024825" cy="68580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dirty="0"/>
          </a:p>
        </p:txBody>
      </p: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n-US"/>
              <a:t>CSP Training Module Name: Presentation Template Created by PR</a:t>
            </a:r>
            <a:endParaRPr lang="en-US" dirty="0"/>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tx1"/>
                </a:solidFill>
                <a:latin typeface="+mn-lt"/>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77690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2">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6093537" y="-1946"/>
            <a:ext cx="3601340" cy="6881814"/>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dirty="0"/>
          </a:p>
        </p:txBody>
      </p:sp>
      <p:sp>
        <p:nvSpPr>
          <p:cNvPr id="2" name="Title 1"/>
          <p:cNvSpPr>
            <a:spLocks noGrp="1"/>
          </p:cNvSpPr>
          <p:nvPr>
            <p:ph type="ctrTitle" hasCustomPrompt="1"/>
          </p:nvPr>
        </p:nvSpPr>
        <p:spPr>
          <a:xfrm>
            <a:off x="796322" y="320040"/>
            <a:ext cx="6732237" cy="1524000"/>
          </a:xfrm>
        </p:spPr>
        <p:txBody>
          <a:bodyPr anchor="b">
            <a:normAutofit/>
          </a:bodyPr>
          <a:lstStyle>
            <a:lvl1pPr algn="l">
              <a:lnSpc>
                <a:spcPct val="90000"/>
              </a:lnSpc>
              <a:defRPr sz="3600" spc="100" baseline="0">
                <a:solidFill>
                  <a:schemeClr val="tx1"/>
                </a:solidFill>
              </a:defRPr>
            </a:lvl1pPr>
          </a:lstStyle>
          <a:p>
            <a:r>
              <a:rPr lang="en-US" dirty="0"/>
              <a:t>Add title here</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796322" y="2252394"/>
            <a:ext cx="5797518" cy="2532966"/>
          </a:xfrm>
        </p:spPr>
        <p:txBody>
          <a:bodyPr lIns="91440" bIns="0" anchor="t">
            <a:normAutofit/>
          </a:bodyPr>
          <a:lstStyle>
            <a:lvl1pPr marL="0" indent="0">
              <a:spcBef>
                <a:spcPts val="600"/>
              </a:spcBef>
              <a:spcAft>
                <a:spcPts val="1800"/>
              </a:spcAft>
              <a:buNone/>
              <a:defRPr sz="1400"/>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6889763"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n-US"/>
              <a:t>CSP Training Module Name: Presentation Template Created by PR</a:t>
            </a:r>
            <a:endParaRPr lang="en-US" dirty="0"/>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7163691" y="0"/>
            <a:ext cx="5024825" cy="68580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dirty="0"/>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tx1"/>
                </a:solidFill>
                <a:latin typeface="+mn-lt"/>
              </a:defRPr>
            </a:lvl1pPr>
          </a:lstStyle>
          <a:p>
            <a:fld id="{3A98EE3D-8CD1-4C3F-BD1C-C98C9596463C}" type="slidenum">
              <a:rPr lang="en-US" smtClean="0"/>
              <a:pPr/>
              <a:t>‹#›</a:t>
            </a:fld>
            <a:endParaRPr lang="en-US" dirty="0"/>
          </a:p>
        </p:txBody>
      </p:sp>
      <p:pic>
        <p:nvPicPr>
          <p:cNvPr id="3" name="Graphic 2">
            <a:extLst>
              <a:ext uri="{FF2B5EF4-FFF2-40B4-BE49-F238E27FC236}">
                <a16:creationId xmlns:a16="http://schemas.microsoft.com/office/drawing/2014/main" id="{B38829F9-FA07-E84B-ED85-A3958046CBA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804430" y="5008931"/>
            <a:ext cx="3842918" cy="435047"/>
          </a:xfrm>
          <a:prstGeom prst="rect">
            <a:avLst/>
          </a:prstGeom>
        </p:spPr>
      </p:pic>
    </p:spTree>
    <p:extLst>
      <p:ext uri="{BB962C8B-B14F-4D97-AF65-F5344CB8AC3E}">
        <p14:creationId xmlns:p14="http://schemas.microsoft.com/office/powerpoint/2010/main" val="3542979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8319A446-9DC9-77CB-F6E0-D5CC1C0C8D2A}"/>
              </a:ext>
              <a:ext uri="{C183D7F6-B498-43B3-948B-1728B52AA6E4}">
                <adec:decorative xmlns:adec="http://schemas.microsoft.com/office/drawing/2017/decorative" val="1"/>
              </a:ext>
            </a:extLst>
          </p:cNvPr>
          <p:cNvGrpSpPr/>
          <p:nvPr userDrawn="1"/>
        </p:nvGrpSpPr>
        <p:grpSpPr>
          <a:xfrm>
            <a:off x="8233290" y="0"/>
            <a:ext cx="2740011" cy="6850028"/>
            <a:chOff x="8233290" y="0"/>
            <a:chExt cx="2740011" cy="6850028"/>
          </a:xfrm>
        </p:grpSpPr>
        <p:pic>
          <p:nvPicPr>
            <p:cNvPr id="5" name="Graphic 4">
              <a:extLst>
                <a:ext uri="{FF2B5EF4-FFF2-40B4-BE49-F238E27FC236}">
                  <a16:creationId xmlns:a16="http://schemas.microsoft.com/office/drawing/2014/main" id="{E51D0537-C777-0B20-2AE3-6DD522E2421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33290" y="0"/>
              <a:ext cx="2740011" cy="6850028"/>
            </a:xfrm>
            <a:prstGeom prst="rect">
              <a:avLst/>
            </a:prstGeom>
          </p:spPr>
        </p:pic>
        <p:pic>
          <p:nvPicPr>
            <p:cNvPr id="6" name="Graphic 5">
              <a:extLst>
                <a:ext uri="{FF2B5EF4-FFF2-40B4-BE49-F238E27FC236}">
                  <a16:creationId xmlns:a16="http://schemas.microsoft.com/office/drawing/2014/main" id="{64F46914-ADE7-0BE9-0C39-280FE8F3B9C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001841" y="4372451"/>
              <a:ext cx="878334" cy="1705001"/>
            </a:xfrm>
            <a:prstGeom prst="rect">
              <a:avLst/>
            </a:prstGeom>
          </p:spPr>
        </p:pic>
      </p:grpSp>
      <p:sp>
        <p:nvSpPr>
          <p:cNvPr id="26" name="Rectangle: Rounded Corners 25">
            <a:extLst>
              <a:ext uri="{FF2B5EF4-FFF2-40B4-BE49-F238E27FC236}">
                <a16:creationId xmlns:a16="http://schemas.microsoft.com/office/drawing/2014/main" id="{4D27DC4C-0653-4DB5-ABFE-50764C59AD69}"/>
              </a:ext>
              <a:ext uri="{C183D7F6-B498-43B3-948B-1728B52AA6E4}">
                <adec:decorative xmlns:adec="http://schemas.microsoft.com/office/drawing/2017/decorative" val="1"/>
              </a:ext>
            </a:extLst>
          </p:cNvPr>
          <p:cNvSpPr/>
          <p:nvPr userDrawn="1"/>
        </p:nvSpPr>
        <p:spPr>
          <a:xfrm>
            <a:off x="7995403" y="1894376"/>
            <a:ext cx="2847975" cy="339089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447368" y="270880"/>
            <a:ext cx="11297264" cy="1524000"/>
          </a:xfrm>
        </p:spPr>
        <p:txBody>
          <a:bodyPr anchor="ctr">
            <a:normAutofit/>
          </a:bodyPr>
          <a:lstStyle>
            <a:lvl1pPr algn="ctr">
              <a:lnSpc>
                <a:spcPct val="90000"/>
              </a:lnSpc>
              <a:defRPr sz="3600" spc="100" baseline="0">
                <a:solidFill>
                  <a:schemeClr val="tx1"/>
                </a:solidFill>
              </a:defRPr>
            </a:lvl1pPr>
          </a:lstStyle>
          <a:p>
            <a:r>
              <a:rPr lang="en-US" dirty="0"/>
              <a:t>Add title here</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318352" y="1894376"/>
            <a:ext cx="2847975" cy="3390899"/>
          </a:xfrm>
          <a:prstGeom prst="roundRect">
            <a:avLst/>
          </a:prstGeom>
          <a:solidFill>
            <a:schemeClr val="accent1">
              <a:alpha val="10000"/>
            </a:schemeClr>
          </a:solidFill>
          <a:ln w="31750">
            <a:solidFill>
              <a:schemeClr val="accent1"/>
            </a:solidFill>
          </a:ln>
        </p:spPr>
        <p:txBody>
          <a:bodyPr lIns="0" tIns="274320" bIns="0" anchor="t">
            <a:normAutofit/>
          </a:bodyPr>
          <a:lstStyle>
            <a:lvl1pPr marL="0" indent="0" algn="ctr">
              <a:spcBef>
                <a:spcPts val="600"/>
              </a:spcBef>
              <a:spcAft>
                <a:spcPts val="1800"/>
              </a:spcAft>
              <a:buNone/>
              <a:defRPr sz="2400">
                <a:solidFill>
                  <a:schemeClr val="tx2"/>
                </a:solidFill>
                <a:latin typeface="+mj-lt"/>
              </a:defRPr>
            </a:lvl1pPr>
            <a:lvl2pPr marL="201168" indent="0">
              <a:buNone/>
              <a:defRPr/>
            </a:lvl2pPr>
            <a:lvl3pPr marL="384048" indent="0">
              <a:buNone/>
              <a:defRPr/>
            </a:lvl3pPr>
            <a:lvl4pPr marL="566928" indent="0">
              <a:buNone/>
              <a:defRPr/>
            </a:lvl4pPr>
            <a:lvl5pPr marL="749808" indent="0">
              <a:buNone/>
              <a:defRPr/>
            </a:lvl5pPr>
          </a:lstStyle>
          <a:p>
            <a:r>
              <a:rPr lang="en-US" dirty="0"/>
              <a:t>Add Subtitle here</a:t>
            </a:r>
          </a:p>
        </p:txBody>
      </p:sp>
      <p:sp>
        <p:nvSpPr>
          <p:cNvPr id="17" name="Picture Placeholder 16">
            <a:extLst>
              <a:ext uri="{FF2B5EF4-FFF2-40B4-BE49-F238E27FC236}">
                <a16:creationId xmlns:a16="http://schemas.microsoft.com/office/drawing/2014/main" id="{87E0A2EC-564E-BDA2-2E74-CEA1D54B10C9}"/>
              </a:ext>
            </a:extLst>
          </p:cNvPr>
          <p:cNvSpPr>
            <a:spLocks noGrp="1"/>
          </p:cNvSpPr>
          <p:nvPr>
            <p:ph type="pic" sz="quarter" idx="23"/>
          </p:nvPr>
        </p:nvSpPr>
        <p:spPr>
          <a:xfrm>
            <a:off x="2239419" y="2833688"/>
            <a:ext cx="1005840" cy="914400"/>
          </a:xfrm>
        </p:spPr>
        <p:txBody>
          <a:bodyPr>
            <a:normAutofit/>
          </a:bodyPr>
          <a:lstStyle>
            <a:lvl1pPr algn="ctr">
              <a:defRPr sz="1400"/>
            </a:lvl1pPr>
          </a:lstStyle>
          <a:p>
            <a:endParaRPr lang="en-US" dirty="0"/>
          </a:p>
        </p:txBody>
      </p:sp>
      <p:sp>
        <p:nvSpPr>
          <p:cNvPr id="11" name="Text Placeholder 10">
            <a:extLst>
              <a:ext uri="{FF2B5EF4-FFF2-40B4-BE49-F238E27FC236}">
                <a16:creationId xmlns:a16="http://schemas.microsoft.com/office/drawing/2014/main" id="{96DA7890-E49A-5536-1939-2B9589558EF6}"/>
              </a:ext>
            </a:extLst>
          </p:cNvPr>
          <p:cNvSpPr>
            <a:spLocks noGrp="1"/>
          </p:cNvSpPr>
          <p:nvPr>
            <p:ph type="body" sz="quarter" idx="20" hasCustomPrompt="1"/>
          </p:nvPr>
        </p:nvSpPr>
        <p:spPr>
          <a:xfrm>
            <a:off x="1605817" y="3989405"/>
            <a:ext cx="2275880" cy="893763"/>
          </a:xfrm>
        </p:spPr>
        <p:txBody>
          <a:bodyPr>
            <a:noAutofit/>
          </a:bodyPr>
          <a:lstStyle>
            <a:lvl1pPr marL="0" indent="0" algn="ctr">
              <a:buNone/>
              <a:defRPr sz="1400"/>
            </a:lvl1pPr>
            <a:lvl2pPr marL="201168" indent="0">
              <a:buNone/>
              <a:defRPr sz="1200"/>
            </a:lvl2pPr>
            <a:lvl3pPr marL="384048" indent="0">
              <a:buNone/>
              <a:defRPr sz="1200"/>
            </a:lvl3pPr>
            <a:lvl4pPr marL="566928" indent="0">
              <a:buNone/>
              <a:defRPr sz="1200"/>
            </a:lvl4pPr>
            <a:lvl5pPr marL="749808" indent="0">
              <a:buNone/>
              <a:defRPr sz="1200"/>
            </a:lvl5pPr>
          </a:lstStyle>
          <a:p>
            <a:pPr lvl="0"/>
            <a:r>
              <a:rPr lang="en-US" dirty="0"/>
              <a:t>Click to add text</a:t>
            </a:r>
          </a:p>
        </p:txBody>
      </p:sp>
      <p:sp>
        <p:nvSpPr>
          <p:cNvPr id="8" name="Text Placeholder 12">
            <a:extLst>
              <a:ext uri="{FF2B5EF4-FFF2-40B4-BE49-F238E27FC236}">
                <a16:creationId xmlns:a16="http://schemas.microsoft.com/office/drawing/2014/main" id="{4A1E2517-8244-627B-E6B6-4EF4FEDCA10E}"/>
              </a:ext>
            </a:extLst>
          </p:cNvPr>
          <p:cNvSpPr>
            <a:spLocks noGrp="1"/>
          </p:cNvSpPr>
          <p:nvPr>
            <p:ph type="body" sz="quarter" idx="18" hasCustomPrompt="1"/>
          </p:nvPr>
        </p:nvSpPr>
        <p:spPr>
          <a:xfrm>
            <a:off x="4651092" y="1894376"/>
            <a:ext cx="2847975" cy="3390899"/>
          </a:xfrm>
          <a:prstGeom prst="roundRect">
            <a:avLst/>
          </a:prstGeom>
          <a:solidFill>
            <a:schemeClr val="accent1">
              <a:alpha val="10000"/>
            </a:schemeClr>
          </a:solidFill>
          <a:ln w="31750">
            <a:solidFill>
              <a:schemeClr val="accent1"/>
            </a:solidFill>
          </a:ln>
        </p:spPr>
        <p:txBody>
          <a:bodyPr lIns="0" tIns="274320" bIns="0" anchor="t">
            <a:normAutofit/>
          </a:bodyPr>
          <a:lstStyle>
            <a:lvl1pPr marL="0" indent="0" algn="ctr">
              <a:spcBef>
                <a:spcPts val="600"/>
              </a:spcBef>
              <a:spcAft>
                <a:spcPts val="1800"/>
              </a:spcAft>
              <a:buNone/>
              <a:defRPr sz="2400">
                <a:solidFill>
                  <a:schemeClr val="tx2"/>
                </a:solidFill>
                <a:latin typeface="+mj-lt"/>
              </a:defRPr>
            </a:lvl1pPr>
            <a:lvl2pPr marL="201168" indent="0">
              <a:buNone/>
              <a:defRPr/>
            </a:lvl2pPr>
            <a:lvl3pPr marL="384048" indent="0">
              <a:buNone/>
              <a:defRPr/>
            </a:lvl3pPr>
            <a:lvl4pPr marL="566928" indent="0">
              <a:buNone/>
              <a:defRPr/>
            </a:lvl4pPr>
            <a:lvl5pPr marL="749808" indent="0">
              <a:buNone/>
              <a:defRPr/>
            </a:lvl5pPr>
          </a:lstStyle>
          <a:p>
            <a:r>
              <a:rPr lang="en-US" dirty="0"/>
              <a:t>Add Subtitle here</a:t>
            </a:r>
          </a:p>
        </p:txBody>
      </p:sp>
      <p:sp>
        <p:nvSpPr>
          <p:cNvPr id="18" name="Picture Placeholder 16">
            <a:extLst>
              <a:ext uri="{FF2B5EF4-FFF2-40B4-BE49-F238E27FC236}">
                <a16:creationId xmlns:a16="http://schemas.microsoft.com/office/drawing/2014/main" id="{054FC79A-A756-FC67-CBF8-0078E8F8C1A3}"/>
              </a:ext>
            </a:extLst>
          </p:cNvPr>
          <p:cNvSpPr>
            <a:spLocks noGrp="1"/>
          </p:cNvSpPr>
          <p:nvPr>
            <p:ph type="pic" sz="quarter" idx="24"/>
          </p:nvPr>
        </p:nvSpPr>
        <p:spPr>
          <a:xfrm>
            <a:off x="5572159" y="2954840"/>
            <a:ext cx="1005840" cy="914400"/>
          </a:xfrm>
        </p:spPr>
        <p:txBody>
          <a:bodyPr>
            <a:normAutofit/>
          </a:bodyPr>
          <a:lstStyle>
            <a:lvl1pPr algn="ctr">
              <a:defRPr sz="1400"/>
            </a:lvl1pPr>
          </a:lstStyle>
          <a:p>
            <a:endParaRPr lang="en-US" dirty="0"/>
          </a:p>
        </p:txBody>
      </p:sp>
      <p:sp>
        <p:nvSpPr>
          <p:cNvPr id="12" name="Text Placeholder 10">
            <a:extLst>
              <a:ext uri="{FF2B5EF4-FFF2-40B4-BE49-F238E27FC236}">
                <a16:creationId xmlns:a16="http://schemas.microsoft.com/office/drawing/2014/main" id="{EBE00383-F339-E668-9399-D2DC9718C39D}"/>
              </a:ext>
            </a:extLst>
          </p:cNvPr>
          <p:cNvSpPr>
            <a:spLocks noGrp="1"/>
          </p:cNvSpPr>
          <p:nvPr>
            <p:ph type="body" sz="quarter" idx="21" hasCustomPrompt="1"/>
          </p:nvPr>
        </p:nvSpPr>
        <p:spPr>
          <a:xfrm>
            <a:off x="4938557" y="3989404"/>
            <a:ext cx="2275880" cy="893763"/>
          </a:xfrm>
        </p:spPr>
        <p:txBody>
          <a:bodyPr>
            <a:noAutofit/>
          </a:bodyPr>
          <a:lstStyle>
            <a:lvl1pPr marL="0" indent="0" algn="ctr">
              <a:buNone/>
              <a:defRPr sz="1400"/>
            </a:lvl1pPr>
            <a:lvl2pPr marL="201168" indent="0">
              <a:buNone/>
              <a:defRPr sz="1200"/>
            </a:lvl2pPr>
            <a:lvl3pPr marL="384048" indent="0">
              <a:buNone/>
              <a:defRPr sz="1200"/>
            </a:lvl3pPr>
            <a:lvl4pPr marL="566928" indent="0">
              <a:buNone/>
              <a:defRPr sz="1200"/>
            </a:lvl4pPr>
            <a:lvl5pPr marL="749808" indent="0">
              <a:buNone/>
              <a:defRPr sz="1200"/>
            </a:lvl5pPr>
          </a:lstStyle>
          <a:p>
            <a:pPr lvl="0"/>
            <a:r>
              <a:rPr lang="en-US" dirty="0"/>
              <a:t>Click to add text</a:t>
            </a:r>
          </a:p>
        </p:txBody>
      </p:sp>
      <p:sp>
        <p:nvSpPr>
          <p:cNvPr id="9" name="Text Placeholder 12">
            <a:extLst>
              <a:ext uri="{FF2B5EF4-FFF2-40B4-BE49-F238E27FC236}">
                <a16:creationId xmlns:a16="http://schemas.microsoft.com/office/drawing/2014/main" id="{71A788CA-392F-F29F-08CD-FBCB24BA793A}"/>
              </a:ext>
            </a:extLst>
          </p:cNvPr>
          <p:cNvSpPr>
            <a:spLocks noGrp="1"/>
          </p:cNvSpPr>
          <p:nvPr>
            <p:ph type="body" sz="quarter" idx="19" hasCustomPrompt="1"/>
          </p:nvPr>
        </p:nvSpPr>
        <p:spPr>
          <a:xfrm>
            <a:off x="7995403" y="1894376"/>
            <a:ext cx="2847975" cy="3390899"/>
          </a:xfrm>
          <a:prstGeom prst="roundRect">
            <a:avLst/>
          </a:prstGeom>
          <a:solidFill>
            <a:schemeClr val="accent1">
              <a:alpha val="10000"/>
            </a:schemeClr>
          </a:solidFill>
          <a:ln w="31750">
            <a:solidFill>
              <a:schemeClr val="accent1"/>
            </a:solidFill>
          </a:ln>
        </p:spPr>
        <p:txBody>
          <a:bodyPr lIns="0" tIns="274320" bIns="0" anchor="t">
            <a:normAutofit/>
          </a:bodyPr>
          <a:lstStyle>
            <a:lvl1pPr marL="0" indent="0" algn="ctr">
              <a:spcBef>
                <a:spcPts val="600"/>
              </a:spcBef>
              <a:spcAft>
                <a:spcPts val="1800"/>
              </a:spcAft>
              <a:buNone/>
              <a:defRPr sz="2400">
                <a:solidFill>
                  <a:schemeClr val="tx2"/>
                </a:solidFill>
                <a:latin typeface="+mj-lt"/>
              </a:defRPr>
            </a:lvl1pPr>
            <a:lvl2pPr marL="201168" indent="0">
              <a:buNone/>
              <a:defRPr/>
            </a:lvl2pPr>
            <a:lvl3pPr marL="384048" indent="0">
              <a:buNone/>
              <a:defRPr/>
            </a:lvl3pPr>
            <a:lvl4pPr marL="566928" indent="0">
              <a:buNone/>
              <a:defRPr/>
            </a:lvl4pPr>
            <a:lvl5pPr marL="749808" indent="0">
              <a:buNone/>
              <a:defRPr/>
            </a:lvl5pPr>
          </a:lstStyle>
          <a:p>
            <a:r>
              <a:rPr lang="en-US" dirty="0"/>
              <a:t>Add Subtitle here</a:t>
            </a:r>
          </a:p>
        </p:txBody>
      </p:sp>
      <p:sp>
        <p:nvSpPr>
          <p:cNvPr id="19" name="Picture Placeholder 16">
            <a:extLst>
              <a:ext uri="{FF2B5EF4-FFF2-40B4-BE49-F238E27FC236}">
                <a16:creationId xmlns:a16="http://schemas.microsoft.com/office/drawing/2014/main" id="{6E7FBECC-1456-B16C-B42F-61BAE986F27C}"/>
              </a:ext>
            </a:extLst>
          </p:cNvPr>
          <p:cNvSpPr>
            <a:spLocks noGrp="1"/>
          </p:cNvSpPr>
          <p:nvPr>
            <p:ph type="pic" sz="quarter" idx="25"/>
          </p:nvPr>
        </p:nvSpPr>
        <p:spPr>
          <a:xfrm>
            <a:off x="8916470" y="2833688"/>
            <a:ext cx="1005840" cy="914400"/>
          </a:xfrm>
        </p:spPr>
        <p:txBody>
          <a:bodyPr>
            <a:normAutofit/>
          </a:bodyPr>
          <a:lstStyle>
            <a:lvl1pPr algn="ctr">
              <a:defRPr sz="1400"/>
            </a:lvl1pPr>
          </a:lstStyle>
          <a:p>
            <a:endParaRPr lang="en-US" dirty="0"/>
          </a:p>
        </p:txBody>
      </p:sp>
      <p:sp>
        <p:nvSpPr>
          <p:cNvPr id="15" name="Text Placeholder 10">
            <a:extLst>
              <a:ext uri="{FF2B5EF4-FFF2-40B4-BE49-F238E27FC236}">
                <a16:creationId xmlns:a16="http://schemas.microsoft.com/office/drawing/2014/main" id="{984A0CD0-C9DF-C8B2-FEE6-05F2F0403245}"/>
              </a:ext>
            </a:extLst>
          </p:cNvPr>
          <p:cNvSpPr>
            <a:spLocks noGrp="1"/>
          </p:cNvSpPr>
          <p:nvPr>
            <p:ph type="body" sz="quarter" idx="22" hasCustomPrompt="1"/>
          </p:nvPr>
        </p:nvSpPr>
        <p:spPr>
          <a:xfrm>
            <a:off x="8282868" y="3989404"/>
            <a:ext cx="2275880" cy="893763"/>
          </a:xfrm>
        </p:spPr>
        <p:txBody>
          <a:bodyPr>
            <a:noAutofit/>
          </a:bodyPr>
          <a:lstStyle>
            <a:lvl1pPr marL="0" indent="0" algn="ctr">
              <a:buNone/>
              <a:defRPr sz="1400"/>
            </a:lvl1pPr>
            <a:lvl2pPr marL="201168" indent="0">
              <a:buNone/>
              <a:defRPr sz="1200"/>
            </a:lvl2pPr>
            <a:lvl3pPr marL="384048" indent="0">
              <a:buNone/>
              <a:defRPr sz="1200"/>
            </a:lvl3pPr>
            <a:lvl4pPr marL="566928" indent="0">
              <a:buNone/>
              <a:defRPr sz="1200"/>
            </a:lvl4pPr>
            <a:lvl5pPr marL="749808" indent="0">
              <a:buNone/>
              <a:defRPr sz="1200"/>
            </a:lvl5pPr>
          </a:lstStyle>
          <a:p>
            <a:pPr lvl="0"/>
            <a:r>
              <a:rPr lang="en-US" dirty="0"/>
              <a:t>Click to add text</a:t>
            </a:r>
          </a:p>
        </p:txBody>
      </p: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n-US"/>
              <a:t>CSP Training Module Name: Presentation Template Created by PR</a:t>
            </a:r>
            <a:endParaRPr lang="en-US" dirty="0"/>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tx1"/>
                </a:solidFill>
                <a:latin typeface="+mn-lt"/>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360012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mparison Dark">
    <p:bg>
      <p:bgPr>
        <a:solidFill>
          <a:schemeClr val="tx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8319A446-9DC9-77CB-F6E0-D5CC1C0C8D2A}"/>
              </a:ext>
              <a:ext uri="{C183D7F6-B498-43B3-948B-1728B52AA6E4}">
                <adec:decorative xmlns:adec="http://schemas.microsoft.com/office/drawing/2017/decorative" val="1"/>
              </a:ext>
            </a:extLst>
          </p:cNvPr>
          <p:cNvGrpSpPr/>
          <p:nvPr userDrawn="1"/>
        </p:nvGrpSpPr>
        <p:grpSpPr>
          <a:xfrm>
            <a:off x="8233290" y="0"/>
            <a:ext cx="2740011" cy="6850028"/>
            <a:chOff x="8233290" y="0"/>
            <a:chExt cx="2740011" cy="6850028"/>
          </a:xfrm>
        </p:grpSpPr>
        <p:pic>
          <p:nvPicPr>
            <p:cNvPr id="5" name="Graphic 4">
              <a:extLst>
                <a:ext uri="{FF2B5EF4-FFF2-40B4-BE49-F238E27FC236}">
                  <a16:creationId xmlns:a16="http://schemas.microsoft.com/office/drawing/2014/main" id="{E51D0537-C777-0B20-2AE3-6DD522E2421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33290" y="0"/>
              <a:ext cx="2740011" cy="6850028"/>
            </a:xfrm>
            <a:prstGeom prst="rect">
              <a:avLst/>
            </a:prstGeom>
          </p:spPr>
        </p:pic>
        <p:pic>
          <p:nvPicPr>
            <p:cNvPr id="6" name="Graphic 5">
              <a:extLst>
                <a:ext uri="{FF2B5EF4-FFF2-40B4-BE49-F238E27FC236}">
                  <a16:creationId xmlns:a16="http://schemas.microsoft.com/office/drawing/2014/main" id="{64F46914-ADE7-0BE9-0C39-280FE8F3B9C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001841" y="4372451"/>
              <a:ext cx="878334" cy="1705001"/>
            </a:xfrm>
            <a:prstGeom prst="rect">
              <a:avLst/>
            </a:prstGeom>
          </p:spPr>
        </p:pic>
      </p:grpSp>
      <p:sp>
        <p:nvSpPr>
          <p:cNvPr id="3" name="Title 2">
            <a:extLst>
              <a:ext uri="{FF2B5EF4-FFF2-40B4-BE49-F238E27FC236}">
                <a16:creationId xmlns:a16="http://schemas.microsoft.com/office/drawing/2014/main" id="{30CF8376-A762-054E-EA3C-FF9430AD98E5}"/>
              </a:ext>
            </a:extLst>
          </p:cNvPr>
          <p:cNvSpPr>
            <a:spLocks noGrp="1"/>
          </p:cNvSpPr>
          <p:nvPr>
            <p:ph type="title" hasCustomPrompt="1"/>
          </p:nvPr>
        </p:nvSpPr>
        <p:spPr>
          <a:xfrm>
            <a:off x="409099" y="286603"/>
            <a:ext cx="11373803" cy="1450757"/>
          </a:xfrm>
        </p:spPr>
        <p:txBody>
          <a:bodyPr anchor="ctr">
            <a:normAutofit/>
          </a:bodyPr>
          <a:lstStyle>
            <a:lvl1pPr algn="ctr">
              <a:defRPr sz="3600">
                <a:solidFill>
                  <a:schemeClr val="bg1"/>
                </a:solidFill>
              </a:defRPr>
            </a:lvl1pPr>
          </a:lstStyle>
          <a:p>
            <a:r>
              <a:rPr lang="en-US" dirty="0"/>
              <a:t>Add title here</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318352" y="1894376"/>
            <a:ext cx="2847975" cy="3390899"/>
          </a:xfrm>
          <a:prstGeom prst="roundRect">
            <a:avLst/>
          </a:prstGeom>
          <a:solidFill>
            <a:schemeClr val="tx1"/>
          </a:solidFill>
          <a:ln w="31750">
            <a:solidFill>
              <a:schemeClr val="accent1"/>
            </a:solidFill>
          </a:ln>
        </p:spPr>
        <p:txBody>
          <a:bodyPr lIns="0" tIns="274320" bIns="0" anchor="t">
            <a:normAutofit/>
          </a:bodyPr>
          <a:lstStyle>
            <a:lvl1pPr marL="0" indent="0" algn="ctr">
              <a:spcBef>
                <a:spcPts val="600"/>
              </a:spcBef>
              <a:spcAft>
                <a:spcPts val="1800"/>
              </a:spcAft>
              <a:buNone/>
              <a:defRPr sz="2400">
                <a:solidFill>
                  <a:schemeClr val="accent1"/>
                </a:solidFill>
                <a:latin typeface="+mj-lt"/>
              </a:defRPr>
            </a:lvl1pPr>
            <a:lvl2pPr marL="201168" indent="0">
              <a:buNone/>
              <a:defRPr/>
            </a:lvl2pPr>
            <a:lvl3pPr marL="384048" indent="0">
              <a:buNone/>
              <a:defRPr/>
            </a:lvl3pPr>
            <a:lvl4pPr marL="566928" indent="0">
              <a:buNone/>
              <a:defRPr/>
            </a:lvl4pPr>
            <a:lvl5pPr marL="749808" indent="0">
              <a:buNone/>
              <a:defRPr/>
            </a:lvl5pPr>
          </a:lstStyle>
          <a:p>
            <a:r>
              <a:rPr lang="en-US" dirty="0"/>
              <a:t>Add Subtitle here</a:t>
            </a:r>
          </a:p>
        </p:txBody>
      </p:sp>
      <p:sp>
        <p:nvSpPr>
          <p:cNvPr id="17" name="Picture Placeholder 16">
            <a:extLst>
              <a:ext uri="{FF2B5EF4-FFF2-40B4-BE49-F238E27FC236}">
                <a16:creationId xmlns:a16="http://schemas.microsoft.com/office/drawing/2014/main" id="{87E0A2EC-564E-BDA2-2E74-CEA1D54B10C9}"/>
              </a:ext>
            </a:extLst>
          </p:cNvPr>
          <p:cNvSpPr>
            <a:spLocks noGrp="1"/>
          </p:cNvSpPr>
          <p:nvPr>
            <p:ph type="pic" sz="quarter" idx="23"/>
          </p:nvPr>
        </p:nvSpPr>
        <p:spPr>
          <a:xfrm>
            <a:off x="2239419" y="2833688"/>
            <a:ext cx="1005840" cy="914400"/>
          </a:xfrm>
        </p:spPr>
        <p:txBody>
          <a:bodyPr>
            <a:normAutofit/>
          </a:bodyPr>
          <a:lstStyle>
            <a:lvl1pPr algn="ctr">
              <a:defRPr sz="1400"/>
            </a:lvl1pPr>
          </a:lstStyle>
          <a:p>
            <a:endParaRPr lang="en-US" dirty="0"/>
          </a:p>
        </p:txBody>
      </p:sp>
      <p:sp>
        <p:nvSpPr>
          <p:cNvPr id="11" name="Text Placeholder 10">
            <a:extLst>
              <a:ext uri="{FF2B5EF4-FFF2-40B4-BE49-F238E27FC236}">
                <a16:creationId xmlns:a16="http://schemas.microsoft.com/office/drawing/2014/main" id="{96DA7890-E49A-5536-1939-2B9589558EF6}"/>
              </a:ext>
            </a:extLst>
          </p:cNvPr>
          <p:cNvSpPr>
            <a:spLocks noGrp="1"/>
          </p:cNvSpPr>
          <p:nvPr>
            <p:ph type="body" sz="quarter" idx="20" hasCustomPrompt="1"/>
          </p:nvPr>
        </p:nvSpPr>
        <p:spPr>
          <a:xfrm>
            <a:off x="1605817" y="3989405"/>
            <a:ext cx="2275880" cy="893763"/>
          </a:xfrm>
        </p:spPr>
        <p:txBody>
          <a:bodyPr>
            <a:noAutofit/>
          </a:bodyPr>
          <a:lstStyle>
            <a:lvl1pPr marL="0" indent="0" algn="ctr">
              <a:buNone/>
              <a:defRPr sz="1400">
                <a:solidFill>
                  <a:schemeClr val="bg1"/>
                </a:solidFill>
              </a:defRPr>
            </a:lvl1pPr>
            <a:lvl2pPr marL="201168" indent="0">
              <a:buNone/>
              <a:defRPr sz="1200"/>
            </a:lvl2pPr>
            <a:lvl3pPr marL="384048" indent="0">
              <a:buNone/>
              <a:defRPr sz="1200"/>
            </a:lvl3pPr>
            <a:lvl4pPr marL="566928" indent="0">
              <a:buNone/>
              <a:defRPr sz="1200"/>
            </a:lvl4pPr>
            <a:lvl5pPr marL="749808" indent="0">
              <a:buNone/>
              <a:defRPr sz="1200"/>
            </a:lvl5pPr>
          </a:lstStyle>
          <a:p>
            <a:pPr lvl="0"/>
            <a:r>
              <a:rPr lang="en-US" dirty="0"/>
              <a:t>Click to add text</a:t>
            </a:r>
          </a:p>
        </p:txBody>
      </p:sp>
      <p:sp>
        <p:nvSpPr>
          <p:cNvPr id="8" name="Text Placeholder 12">
            <a:extLst>
              <a:ext uri="{FF2B5EF4-FFF2-40B4-BE49-F238E27FC236}">
                <a16:creationId xmlns:a16="http://schemas.microsoft.com/office/drawing/2014/main" id="{4A1E2517-8244-627B-E6B6-4EF4FEDCA10E}"/>
              </a:ext>
            </a:extLst>
          </p:cNvPr>
          <p:cNvSpPr>
            <a:spLocks noGrp="1"/>
          </p:cNvSpPr>
          <p:nvPr>
            <p:ph type="body" sz="quarter" idx="18" hasCustomPrompt="1"/>
          </p:nvPr>
        </p:nvSpPr>
        <p:spPr>
          <a:xfrm>
            <a:off x="4651092" y="1894376"/>
            <a:ext cx="2847975" cy="3390899"/>
          </a:xfrm>
          <a:prstGeom prst="roundRect">
            <a:avLst/>
          </a:prstGeom>
          <a:solidFill>
            <a:schemeClr val="tx1"/>
          </a:solidFill>
          <a:ln w="31750">
            <a:solidFill>
              <a:schemeClr val="accent1"/>
            </a:solidFill>
          </a:ln>
        </p:spPr>
        <p:txBody>
          <a:bodyPr lIns="0" tIns="274320" bIns="0" anchor="t">
            <a:normAutofit/>
          </a:bodyPr>
          <a:lstStyle>
            <a:lvl1pPr marL="0" indent="0" algn="ctr">
              <a:spcBef>
                <a:spcPts val="600"/>
              </a:spcBef>
              <a:spcAft>
                <a:spcPts val="1800"/>
              </a:spcAft>
              <a:buNone/>
              <a:defRPr sz="2400">
                <a:solidFill>
                  <a:schemeClr val="accent1"/>
                </a:solidFill>
                <a:latin typeface="+mj-lt"/>
              </a:defRPr>
            </a:lvl1pPr>
            <a:lvl2pPr marL="201168" indent="0">
              <a:buNone/>
              <a:defRPr/>
            </a:lvl2pPr>
            <a:lvl3pPr marL="384048" indent="0">
              <a:buNone/>
              <a:defRPr/>
            </a:lvl3pPr>
            <a:lvl4pPr marL="566928" indent="0">
              <a:buNone/>
              <a:defRPr/>
            </a:lvl4pPr>
            <a:lvl5pPr marL="749808" indent="0">
              <a:buNone/>
              <a:defRPr/>
            </a:lvl5pPr>
          </a:lstStyle>
          <a:p>
            <a:r>
              <a:rPr lang="en-US" dirty="0"/>
              <a:t>Add Subtitle here</a:t>
            </a:r>
          </a:p>
        </p:txBody>
      </p:sp>
      <p:sp>
        <p:nvSpPr>
          <p:cNvPr id="18" name="Picture Placeholder 16">
            <a:extLst>
              <a:ext uri="{FF2B5EF4-FFF2-40B4-BE49-F238E27FC236}">
                <a16:creationId xmlns:a16="http://schemas.microsoft.com/office/drawing/2014/main" id="{054FC79A-A756-FC67-CBF8-0078E8F8C1A3}"/>
              </a:ext>
            </a:extLst>
          </p:cNvPr>
          <p:cNvSpPr>
            <a:spLocks noGrp="1"/>
          </p:cNvSpPr>
          <p:nvPr>
            <p:ph type="pic" sz="quarter" idx="24"/>
          </p:nvPr>
        </p:nvSpPr>
        <p:spPr>
          <a:xfrm>
            <a:off x="5572159" y="2954840"/>
            <a:ext cx="1005840" cy="914400"/>
          </a:xfrm>
        </p:spPr>
        <p:txBody>
          <a:bodyPr>
            <a:normAutofit/>
          </a:bodyPr>
          <a:lstStyle>
            <a:lvl1pPr algn="ctr">
              <a:defRPr sz="1400"/>
            </a:lvl1pPr>
          </a:lstStyle>
          <a:p>
            <a:endParaRPr lang="en-US" dirty="0"/>
          </a:p>
        </p:txBody>
      </p:sp>
      <p:sp>
        <p:nvSpPr>
          <p:cNvPr id="12" name="Text Placeholder 10">
            <a:extLst>
              <a:ext uri="{FF2B5EF4-FFF2-40B4-BE49-F238E27FC236}">
                <a16:creationId xmlns:a16="http://schemas.microsoft.com/office/drawing/2014/main" id="{EBE00383-F339-E668-9399-D2DC9718C39D}"/>
              </a:ext>
            </a:extLst>
          </p:cNvPr>
          <p:cNvSpPr>
            <a:spLocks noGrp="1"/>
          </p:cNvSpPr>
          <p:nvPr>
            <p:ph type="body" sz="quarter" idx="21" hasCustomPrompt="1"/>
          </p:nvPr>
        </p:nvSpPr>
        <p:spPr>
          <a:xfrm>
            <a:off x="4938557" y="3989404"/>
            <a:ext cx="2275880" cy="893763"/>
          </a:xfrm>
        </p:spPr>
        <p:txBody>
          <a:bodyPr>
            <a:noAutofit/>
          </a:bodyPr>
          <a:lstStyle>
            <a:lvl1pPr marL="0" indent="0" algn="ctr">
              <a:buNone/>
              <a:defRPr sz="1400">
                <a:solidFill>
                  <a:schemeClr val="bg1"/>
                </a:solidFill>
              </a:defRPr>
            </a:lvl1pPr>
            <a:lvl2pPr marL="201168" indent="0">
              <a:buNone/>
              <a:defRPr sz="1200"/>
            </a:lvl2pPr>
            <a:lvl3pPr marL="384048" indent="0">
              <a:buNone/>
              <a:defRPr sz="1200"/>
            </a:lvl3pPr>
            <a:lvl4pPr marL="566928" indent="0">
              <a:buNone/>
              <a:defRPr sz="1200"/>
            </a:lvl4pPr>
            <a:lvl5pPr marL="749808" indent="0">
              <a:buNone/>
              <a:defRPr sz="1200"/>
            </a:lvl5pPr>
          </a:lstStyle>
          <a:p>
            <a:pPr lvl="0"/>
            <a:r>
              <a:rPr lang="en-US" dirty="0"/>
              <a:t>Click to add text</a:t>
            </a:r>
          </a:p>
        </p:txBody>
      </p:sp>
      <p:sp>
        <p:nvSpPr>
          <p:cNvPr id="9" name="Text Placeholder 12">
            <a:extLst>
              <a:ext uri="{FF2B5EF4-FFF2-40B4-BE49-F238E27FC236}">
                <a16:creationId xmlns:a16="http://schemas.microsoft.com/office/drawing/2014/main" id="{71A788CA-392F-F29F-08CD-FBCB24BA793A}"/>
              </a:ext>
            </a:extLst>
          </p:cNvPr>
          <p:cNvSpPr>
            <a:spLocks noGrp="1"/>
          </p:cNvSpPr>
          <p:nvPr>
            <p:ph type="body" sz="quarter" idx="19" hasCustomPrompt="1"/>
          </p:nvPr>
        </p:nvSpPr>
        <p:spPr>
          <a:xfrm>
            <a:off x="7995403" y="1894376"/>
            <a:ext cx="2847975" cy="3390899"/>
          </a:xfrm>
          <a:prstGeom prst="roundRect">
            <a:avLst/>
          </a:prstGeom>
          <a:solidFill>
            <a:schemeClr val="tx1"/>
          </a:solidFill>
          <a:ln w="31750">
            <a:solidFill>
              <a:schemeClr val="accent1"/>
            </a:solidFill>
          </a:ln>
        </p:spPr>
        <p:txBody>
          <a:bodyPr lIns="0" tIns="274320" bIns="0" anchor="t">
            <a:normAutofit/>
          </a:bodyPr>
          <a:lstStyle>
            <a:lvl1pPr marL="0" indent="0" algn="ctr">
              <a:spcBef>
                <a:spcPts val="600"/>
              </a:spcBef>
              <a:spcAft>
                <a:spcPts val="1800"/>
              </a:spcAft>
              <a:buNone/>
              <a:defRPr sz="2400">
                <a:solidFill>
                  <a:schemeClr val="accent1"/>
                </a:solidFill>
                <a:latin typeface="+mj-lt"/>
              </a:defRPr>
            </a:lvl1pPr>
            <a:lvl2pPr marL="201168" indent="0">
              <a:buNone/>
              <a:defRPr/>
            </a:lvl2pPr>
            <a:lvl3pPr marL="384048" indent="0">
              <a:buNone/>
              <a:defRPr/>
            </a:lvl3pPr>
            <a:lvl4pPr marL="566928" indent="0">
              <a:buNone/>
              <a:defRPr/>
            </a:lvl4pPr>
            <a:lvl5pPr marL="749808" indent="0">
              <a:buNone/>
              <a:defRPr/>
            </a:lvl5pPr>
          </a:lstStyle>
          <a:p>
            <a:r>
              <a:rPr lang="en-US" dirty="0"/>
              <a:t>Add Subtitle here</a:t>
            </a:r>
          </a:p>
        </p:txBody>
      </p:sp>
      <p:sp>
        <p:nvSpPr>
          <p:cNvPr id="19" name="Picture Placeholder 16">
            <a:extLst>
              <a:ext uri="{FF2B5EF4-FFF2-40B4-BE49-F238E27FC236}">
                <a16:creationId xmlns:a16="http://schemas.microsoft.com/office/drawing/2014/main" id="{6E7FBECC-1456-B16C-B42F-61BAE986F27C}"/>
              </a:ext>
            </a:extLst>
          </p:cNvPr>
          <p:cNvSpPr>
            <a:spLocks noGrp="1"/>
          </p:cNvSpPr>
          <p:nvPr>
            <p:ph type="pic" sz="quarter" idx="25"/>
          </p:nvPr>
        </p:nvSpPr>
        <p:spPr>
          <a:xfrm>
            <a:off x="8916470" y="2833688"/>
            <a:ext cx="1005840" cy="914400"/>
          </a:xfrm>
        </p:spPr>
        <p:txBody>
          <a:bodyPr>
            <a:normAutofit/>
          </a:bodyPr>
          <a:lstStyle>
            <a:lvl1pPr algn="ctr">
              <a:defRPr sz="1400"/>
            </a:lvl1pPr>
          </a:lstStyle>
          <a:p>
            <a:endParaRPr lang="en-US" dirty="0"/>
          </a:p>
        </p:txBody>
      </p:sp>
      <p:sp>
        <p:nvSpPr>
          <p:cNvPr id="15" name="Text Placeholder 10">
            <a:extLst>
              <a:ext uri="{FF2B5EF4-FFF2-40B4-BE49-F238E27FC236}">
                <a16:creationId xmlns:a16="http://schemas.microsoft.com/office/drawing/2014/main" id="{984A0CD0-C9DF-C8B2-FEE6-05F2F0403245}"/>
              </a:ext>
            </a:extLst>
          </p:cNvPr>
          <p:cNvSpPr>
            <a:spLocks noGrp="1"/>
          </p:cNvSpPr>
          <p:nvPr>
            <p:ph type="body" sz="quarter" idx="22" hasCustomPrompt="1"/>
          </p:nvPr>
        </p:nvSpPr>
        <p:spPr>
          <a:xfrm>
            <a:off x="8282868" y="3989404"/>
            <a:ext cx="2275880" cy="893763"/>
          </a:xfrm>
        </p:spPr>
        <p:txBody>
          <a:bodyPr>
            <a:noAutofit/>
          </a:bodyPr>
          <a:lstStyle>
            <a:lvl1pPr marL="0" indent="0" algn="ctr">
              <a:buNone/>
              <a:defRPr sz="1400">
                <a:solidFill>
                  <a:schemeClr val="bg1"/>
                </a:solidFill>
              </a:defRPr>
            </a:lvl1pPr>
            <a:lvl2pPr marL="201168" indent="0">
              <a:buNone/>
              <a:defRPr sz="1200"/>
            </a:lvl2pPr>
            <a:lvl3pPr marL="384048" indent="0">
              <a:buNone/>
              <a:defRPr sz="1200"/>
            </a:lvl3pPr>
            <a:lvl4pPr marL="566928" indent="0">
              <a:buNone/>
              <a:defRPr sz="1200"/>
            </a:lvl4pPr>
            <a:lvl5pPr marL="749808" indent="0">
              <a:buNone/>
              <a:defRPr sz="1200"/>
            </a:lvl5pPr>
          </a:lstStyle>
          <a:p>
            <a:pPr lvl="0"/>
            <a:r>
              <a:rPr lang="en-US" dirty="0"/>
              <a:t>Click to add text</a:t>
            </a:r>
          </a:p>
        </p:txBody>
      </p: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bg1"/>
                </a:solidFill>
                <a:latin typeface="+mn-lt"/>
              </a:defRPr>
            </a:lvl1pPr>
          </a:lstStyle>
          <a:p>
            <a:r>
              <a:rPr lang="en-US"/>
              <a:t>CSP Training Module Name: Presentation Template Created by PR</a:t>
            </a:r>
            <a:endParaRPr lang="en-US" dirty="0"/>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72417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esson Summar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599788" y="353962"/>
            <a:ext cx="4786877" cy="983225"/>
          </a:xfrm>
        </p:spPr>
        <p:txBody>
          <a:bodyPr anchor="b">
            <a:normAutofit/>
          </a:bodyPr>
          <a:lstStyle>
            <a:lvl1pPr algn="l">
              <a:lnSpc>
                <a:spcPct val="90000"/>
              </a:lnSpc>
              <a:defRPr sz="3600" spc="100" baseline="0">
                <a:solidFill>
                  <a:schemeClr val="bg1"/>
                </a:solidFill>
              </a:defRPr>
            </a:lvl1pPr>
          </a:lstStyle>
          <a:p>
            <a:r>
              <a:rPr lang="en-US" dirty="0"/>
              <a:t>Add title here</a:t>
            </a:r>
          </a:p>
        </p:txBody>
      </p:sp>
      <p:sp>
        <p:nvSpPr>
          <p:cNvPr id="3" name="Subtitle 2"/>
          <p:cNvSpPr>
            <a:spLocks noGrp="1"/>
          </p:cNvSpPr>
          <p:nvPr>
            <p:ph type="subTitle" idx="1" hasCustomPrompt="1"/>
          </p:nvPr>
        </p:nvSpPr>
        <p:spPr>
          <a:xfrm>
            <a:off x="6599788" y="1517074"/>
            <a:ext cx="4786877" cy="763899"/>
          </a:xfrm>
        </p:spPr>
        <p:txBody>
          <a:bodyPr lIns="91440" tIns="91440" rIns="91440" bIns="0">
            <a:normAutofit/>
          </a:bodyPr>
          <a:lstStyle>
            <a:lvl1pPr marL="0" indent="0" algn="l">
              <a:spcBef>
                <a:spcPts val="0"/>
              </a:spcBef>
              <a:spcAft>
                <a:spcPts val="0"/>
              </a:spcAft>
              <a:buNone/>
              <a:defRPr sz="2400" cap="none" spc="0" baseline="0">
                <a:solidFill>
                  <a:schemeClr val="accent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Add Subtitle here</a:t>
            </a:r>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a:off x="0" y="-2235"/>
            <a:ext cx="5840730" cy="6862275"/>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40730" h="6887937">
                <a:moveTo>
                  <a:pt x="0" y="0"/>
                </a:moveTo>
                <a:lnTo>
                  <a:pt x="5840730" y="0"/>
                </a:lnTo>
                <a:lnTo>
                  <a:pt x="5090160" y="2775915"/>
                </a:lnTo>
                <a:cubicBezTo>
                  <a:pt x="5057140" y="2883865"/>
                  <a:pt x="5020310" y="2976575"/>
                  <a:pt x="4853940" y="2962605"/>
                </a:cubicBezTo>
                <a:cubicBezTo>
                  <a:pt x="4668520" y="2845765"/>
                  <a:pt x="4761230" y="2747975"/>
                  <a:pt x="4754880" y="2692095"/>
                </a:cubicBezTo>
                <a:cubicBezTo>
                  <a:pt x="4845050" y="2355545"/>
                  <a:pt x="4904740" y="2121865"/>
                  <a:pt x="4979670" y="1846275"/>
                </a:cubicBezTo>
                <a:cubicBezTo>
                  <a:pt x="5021580" y="1687525"/>
                  <a:pt x="4996180" y="1615135"/>
                  <a:pt x="4872990" y="1571955"/>
                </a:cubicBezTo>
                <a:cubicBezTo>
                  <a:pt x="4738370" y="1563065"/>
                  <a:pt x="4699000" y="1597355"/>
                  <a:pt x="4655820" y="1770075"/>
                </a:cubicBezTo>
                <a:cubicBezTo>
                  <a:pt x="4671060" y="1858975"/>
                  <a:pt x="3878580" y="4599635"/>
                  <a:pt x="3893820" y="4688535"/>
                </a:cubicBezTo>
                <a:cubicBezTo>
                  <a:pt x="3858895" y="4824425"/>
                  <a:pt x="3925570" y="4880305"/>
                  <a:pt x="3992880" y="4905705"/>
                </a:cubicBezTo>
                <a:cubicBezTo>
                  <a:pt x="4102100" y="4904435"/>
                  <a:pt x="4158615" y="4917135"/>
                  <a:pt x="4213860" y="4757115"/>
                </a:cubicBezTo>
                <a:lnTo>
                  <a:pt x="4457700" y="3842715"/>
                </a:lnTo>
                <a:cubicBezTo>
                  <a:pt x="4481830" y="3756355"/>
                  <a:pt x="4555490" y="3692855"/>
                  <a:pt x="4686300" y="3713175"/>
                </a:cubicBezTo>
                <a:cubicBezTo>
                  <a:pt x="4829810" y="3791915"/>
                  <a:pt x="4782820" y="3882085"/>
                  <a:pt x="4785360" y="3926535"/>
                </a:cubicBezTo>
                <a:lnTo>
                  <a:pt x="4028621" y="6887937"/>
                </a:lnTo>
                <a:lnTo>
                  <a:pt x="0" y="6877051"/>
                </a:lnTo>
                <a:lnTo>
                  <a:pt x="0" y="0"/>
                </a:lnTo>
                <a:close/>
              </a:path>
            </a:pathLst>
          </a:custGeom>
          <a:solidFill>
            <a:schemeClr val="bg2"/>
          </a:solidFill>
          <a:ln>
            <a:noFill/>
          </a:ln>
        </p:spPr>
        <p:txBody>
          <a:bodyPr anchor="ctr"/>
          <a:lstStyle>
            <a:lvl1pPr algn="ctr">
              <a:defRPr baseline="-25000"/>
            </a:lvl1pPr>
          </a:lstStyle>
          <a:p>
            <a:endParaRPr lang="en-US" dirty="0"/>
          </a:p>
        </p:txBody>
      </p:sp>
      <p:sp>
        <p:nvSpPr>
          <p:cNvPr id="7" name="Text Placeholder 6">
            <a:extLst>
              <a:ext uri="{FF2B5EF4-FFF2-40B4-BE49-F238E27FC236}">
                <a16:creationId xmlns:a16="http://schemas.microsoft.com/office/drawing/2014/main" id="{E1A56017-320A-546E-A749-7145642CB967}"/>
              </a:ext>
            </a:extLst>
          </p:cNvPr>
          <p:cNvSpPr>
            <a:spLocks noGrp="1"/>
          </p:cNvSpPr>
          <p:nvPr>
            <p:ph type="body" sz="quarter" idx="12" hasCustomPrompt="1"/>
          </p:nvPr>
        </p:nvSpPr>
        <p:spPr>
          <a:xfrm>
            <a:off x="6599788" y="2341261"/>
            <a:ext cx="4796710" cy="401939"/>
          </a:xfrm>
        </p:spPr>
        <p:txBody>
          <a:bodyPr lIns="91440" tIns="0" anchor="b">
            <a:normAutofit/>
          </a:bodyPr>
          <a:lstStyle>
            <a:lvl1pPr marL="0" indent="0">
              <a:spcAft>
                <a:spcPts val="600"/>
              </a:spcAft>
              <a:buFont typeface="Courier New" panose="02070309020205020404" pitchFamily="49" charset="0"/>
              <a:buNone/>
              <a:defRPr sz="2000">
                <a:solidFill>
                  <a:schemeClr val="accent1"/>
                </a:solidFill>
              </a:defRPr>
            </a:lvl1pPr>
            <a:lvl2pPr marL="274320" indent="-274320">
              <a:buFont typeface="Courier New" panose="02070309020205020404" pitchFamily="49" charset="0"/>
              <a:buChar char="o"/>
              <a:defRPr sz="1200">
                <a:solidFill>
                  <a:schemeClr val="bg1"/>
                </a:solidFill>
              </a:defRPr>
            </a:lvl2pPr>
            <a:lvl3pPr marL="274320" indent="-274320">
              <a:buFont typeface="Courier New" panose="02070309020205020404" pitchFamily="49" charset="0"/>
              <a:buChar char="o"/>
              <a:defRPr sz="1050">
                <a:solidFill>
                  <a:schemeClr val="bg1"/>
                </a:solidFill>
              </a:defRPr>
            </a:lvl3pPr>
            <a:lvl4pPr marL="274320" indent="-274320">
              <a:buFont typeface="Courier New" panose="02070309020205020404" pitchFamily="49" charset="0"/>
              <a:buChar char="o"/>
              <a:defRPr sz="1050">
                <a:solidFill>
                  <a:schemeClr val="bg1"/>
                </a:solidFill>
              </a:defRPr>
            </a:lvl4pPr>
            <a:lvl5pPr marL="274320" indent="-274320">
              <a:buFont typeface="Courier New" panose="02070309020205020404" pitchFamily="49" charset="0"/>
              <a:buChar char="o"/>
              <a:defRPr sz="1050">
                <a:solidFill>
                  <a:schemeClr val="bg1"/>
                </a:solidFill>
              </a:defRPr>
            </a:lvl5pPr>
          </a:lstStyle>
          <a:p>
            <a:pPr lvl="0"/>
            <a:r>
              <a:rPr lang="en-US" dirty="0"/>
              <a:t>Click to add text</a:t>
            </a:r>
          </a:p>
        </p:txBody>
      </p:sp>
      <p:sp>
        <p:nvSpPr>
          <p:cNvPr id="11" name="Text Placeholder 10">
            <a:extLst>
              <a:ext uri="{FF2B5EF4-FFF2-40B4-BE49-F238E27FC236}">
                <a16:creationId xmlns:a16="http://schemas.microsoft.com/office/drawing/2014/main" id="{A9BC9EC3-C68A-CC9E-C220-8D585A8B43A0}"/>
              </a:ext>
            </a:extLst>
          </p:cNvPr>
          <p:cNvSpPr>
            <a:spLocks noGrp="1"/>
          </p:cNvSpPr>
          <p:nvPr>
            <p:ph type="body" sz="quarter" idx="15" hasCustomPrompt="1"/>
          </p:nvPr>
        </p:nvSpPr>
        <p:spPr>
          <a:xfrm>
            <a:off x="6599789" y="2753247"/>
            <a:ext cx="3852296" cy="817345"/>
          </a:xfrm>
        </p:spPr>
        <p:txBody>
          <a:bodyPr lIns="91440">
            <a:noAutofit/>
          </a:bodyPr>
          <a:lstStyle>
            <a:lvl1pPr marL="0" indent="0">
              <a:buNone/>
              <a:defRPr sz="1400">
                <a:solidFill>
                  <a:schemeClr val="bg1"/>
                </a:solidFill>
              </a:defRPr>
            </a:lvl1pPr>
            <a:lvl2pPr marL="201168" indent="0">
              <a:buNone/>
              <a:defRPr sz="1200">
                <a:solidFill>
                  <a:schemeClr val="bg1"/>
                </a:solidFill>
              </a:defRPr>
            </a:lvl2pPr>
            <a:lvl3pPr marL="384048" indent="0">
              <a:buNone/>
              <a:defRPr sz="1200">
                <a:solidFill>
                  <a:schemeClr val="bg1"/>
                </a:solidFill>
              </a:defRPr>
            </a:lvl3pPr>
            <a:lvl4pPr marL="566928" indent="0">
              <a:buNone/>
              <a:defRPr sz="1200">
                <a:solidFill>
                  <a:schemeClr val="bg1"/>
                </a:solidFill>
              </a:defRPr>
            </a:lvl4pPr>
            <a:lvl5pPr marL="749808" indent="0">
              <a:buNone/>
              <a:defRPr sz="1200">
                <a:solidFill>
                  <a:schemeClr val="bg1"/>
                </a:solidFill>
              </a:defRPr>
            </a:lvl5pPr>
          </a:lstStyle>
          <a:p>
            <a:pPr lvl="0"/>
            <a:r>
              <a:rPr lang="en-US" dirty="0"/>
              <a:t>Click to add text</a:t>
            </a:r>
          </a:p>
        </p:txBody>
      </p:sp>
      <p:pic>
        <p:nvPicPr>
          <p:cNvPr id="9" name="Graphic 8">
            <a:extLst>
              <a:ext uri="{FF2B5EF4-FFF2-40B4-BE49-F238E27FC236}">
                <a16:creationId xmlns:a16="http://schemas.microsoft.com/office/drawing/2014/main" id="{546FE873-5DC1-BDE4-557B-F1869503367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4426666" y="5060315"/>
            <a:ext cx="927943" cy="1801301"/>
          </a:xfrm>
          <a:prstGeom prst="rect">
            <a:avLst/>
          </a:prstGeom>
        </p:spPr>
      </p:pic>
      <p:sp>
        <p:nvSpPr>
          <p:cNvPr id="6" name="Text Placeholder 6">
            <a:extLst>
              <a:ext uri="{FF2B5EF4-FFF2-40B4-BE49-F238E27FC236}">
                <a16:creationId xmlns:a16="http://schemas.microsoft.com/office/drawing/2014/main" id="{DE3FA6A1-74D7-3926-C0BF-FECA6C0B0338}"/>
              </a:ext>
            </a:extLst>
          </p:cNvPr>
          <p:cNvSpPr>
            <a:spLocks noGrp="1"/>
          </p:cNvSpPr>
          <p:nvPr>
            <p:ph type="body" sz="quarter" idx="13" hasCustomPrompt="1"/>
          </p:nvPr>
        </p:nvSpPr>
        <p:spPr>
          <a:xfrm>
            <a:off x="6599788" y="3563285"/>
            <a:ext cx="4796710" cy="401939"/>
          </a:xfrm>
        </p:spPr>
        <p:txBody>
          <a:bodyPr lIns="91440" tIns="0" anchor="b">
            <a:normAutofit/>
          </a:bodyPr>
          <a:lstStyle>
            <a:lvl1pPr marL="0" indent="0">
              <a:spcAft>
                <a:spcPts val="600"/>
              </a:spcAft>
              <a:buFont typeface="Courier New" panose="02070309020205020404" pitchFamily="49" charset="0"/>
              <a:buNone/>
              <a:defRPr sz="2000">
                <a:solidFill>
                  <a:schemeClr val="accent1"/>
                </a:solidFill>
              </a:defRPr>
            </a:lvl1pPr>
            <a:lvl2pPr marL="274320" indent="-274320">
              <a:buFont typeface="Courier New" panose="02070309020205020404" pitchFamily="49" charset="0"/>
              <a:buChar char="o"/>
              <a:defRPr sz="1200">
                <a:solidFill>
                  <a:schemeClr val="bg1"/>
                </a:solidFill>
              </a:defRPr>
            </a:lvl2pPr>
            <a:lvl3pPr marL="274320" indent="-274320">
              <a:buFont typeface="Courier New" panose="02070309020205020404" pitchFamily="49" charset="0"/>
              <a:buChar char="o"/>
              <a:defRPr sz="1050">
                <a:solidFill>
                  <a:schemeClr val="bg1"/>
                </a:solidFill>
              </a:defRPr>
            </a:lvl3pPr>
            <a:lvl4pPr marL="274320" indent="-274320">
              <a:buFont typeface="Courier New" panose="02070309020205020404" pitchFamily="49" charset="0"/>
              <a:buChar char="o"/>
              <a:defRPr sz="1050">
                <a:solidFill>
                  <a:schemeClr val="bg1"/>
                </a:solidFill>
              </a:defRPr>
            </a:lvl4pPr>
            <a:lvl5pPr marL="274320" indent="-274320">
              <a:buFont typeface="Courier New" panose="02070309020205020404" pitchFamily="49" charset="0"/>
              <a:buChar char="o"/>
              <a:defRPr sz="1050">
                <a:solidFill>
                  <a:schemeClr val="bg1"/>
                </a:solidFill>
              </a:defRPr>
            </a:lvl5pPr>
          </a:lstStyle>
          <a:p>
            <a:pPr lvl="0"/>
            <a:r>
              <a:rPr lang="en-US" dirty="0"/>
              <a:t>Click to add text</a:t>
            </a:r>
          </a:p>
        </p:txBody>
      </p:sp>
      <p:sp>
        <p:nvSpPr>
          <p:cNvPr id="12" name="Text Placeholder 10">
            <a:extLst>
              <a:ext uri="{FF2B5EF4-FFF2-40B4-BE49-F238E27FC236}">
                <a16:creationId xmlns:a16="http://schemas.microsoft.com/office/drawing/2014/main" id="{9487AC4B-B367-6BC8-2DCA-61A43B326449}"/>
              </a:ext>
            </a:extLst>
          </p:cNvPr>
          <p:cNvSpPr>
            <a:spLocks noGrp="1"/>
          </p:cNvSpPr>
          <p:nvPr>
            <p:ph type="body" sz="quarter" idx="16" hasCustomPrompt="1"/>
          </p:nvPr>
        </p:nvSpPr>
        <p:spPr>
          <a:xfrm>
            <a:off x="6599788" y="3982578"/>
            <a:ext cx="3860546" cy="529133"/>
          </a:xfrm>
        </p:spPr>
        <p:txBody>
          <a:bodyPr lIns="91440">
            <a:noAutofit/>
          </a:bodyPr>
          <a:lstStyle>
            <a:lvl1pPr marL="0" indent="0">
              <a:buNone/>
              <a:defRPr sz="1400">
                <a:solidFill>
                  <a:schemeClr val="bg1"/>
                </a:solidFill>
              </a:defRPr>
            </a:lvl1pPr>
            <a:lvl2pPr marL="201168" indent="0">
              <a:buNone/>
              <a:defRPr sz="1200">
                <a:solidFill>
                  <a:schemeClr val="bg1"/>
                </a:solidFill>
              </a:defRPr>
            </a:lvl2pPr>
            <a:lvl3pPr marL="384048" indent="0">
              <a:buNone/>
              <a:defRPr sz="1200">
                <a:solidFill>
                  <a:schemeClr val="bg1"/>
                </a:solidFill>
              </a:defRPr>
            </a:lvl3pPr>
            <a:lvl4pPr marL="566928" indent="0">
              <a:buNone/>
              <a:defRPr sz="1200">
                <a:solidFill>
                  <a:schemeClr val="bg1"/>
                </a:solidFill>
              </a:defRPr>
            </a:lvl4pPr>
            <a:lvl5pPr marL="749808" indent="0">
              <a:buNone/>
              <a:defRPr sz="1200">
                <a:solidFill>
                  <a:schemeClr val="bg1"/>
                </a:solidFill>
              </a:defRPr>
            </a:lvl5pPr>
          </a:lstStyle>
          <a:p>
            <a:pPr lvl="0"/>
            <a:r>
              <a:rPr lang="en-US" dirty="0"/>
              <a:t>Click to add text</a:t>
            </a:r>
          </a:p>
        </p:txBody>
      </p:sp>
      <p:sp>
        <p:nvSpPr>
          <p:cNvPr id="8" name="Text Placeholder 6">
            <a:extLst>
              <a:ext uri="{FF2B5EF4-FFF2-40B4-BE49-F238E27FC236}">
                <a16:creationId xmlns:a16="http://schemas.microsoft.com/office/drawing/2014/main" id="{34E9A44E-6692-ACFA-4EB0-368490BF357A}"/>
              </a:ext>
            </a:extLst>
          </p:cNvPr>
          <p:cNvSpPr>
            <a:spLocks noGrp="1"/>
          </p:cNvSpPr>
          <p:nvPr>
            <p:ph type="body" sz="quarter" idx="14" hasCustomPrompt="1"/>
          </p:nvPr>
        </p:nvSpPr>
        <p:spPr>
          <a:xfrm>
            <a:off x="6599788" y="4564818"/>
            <a:ext cx="4796710" cy="401939"/>
          </a:xfrm>
        </p:spPr>
        <p:txBody>
          <a:bodyPr lIns="91440" tIns="0" anchor="b">
            <a:normAutofit/>
          </a:bodyPr>
          <a:lstStyle>
            <a:lvl1pPr marL="0" indent="0">
              <a:spcAft>
                <a:spcPts val="600"/>
              </a:spcAft>
              <a:buFont typeface="Courier New" panose="02070309020205020404" pitchFamily="49" charset="0"/>
              <a:buNone/>
              <a:defRPr sz="2000">
                <a:solidFill>
                  <a:schemeClr val="accent1"/>
                </a:solidFill>
              </a:defRPr>
            </a:lvl1pPr>
            <a:lvl2pPr marL="274320" indent="-274320">
              <a:buFont typeface="Courier New" panose="02070309020205020404" pitchFamily="49" charset="0"/>
              <a:buChar char="o"/>
              <a:defRPr sz="1200">
                <a:solidFill>
                  <a:schemeClr val="bg1"/>
                </a:solidFill>
              </a:defRPr>
            </a:lvl2pPr>
            <a:lvl3pPr marL="274320" indent="-274320">
              <a:buFont typeface="Courier New" panose="02070309020205020404" pitchFamily="49" charset="0"/>
              <a:buChar char="o"/>
              <a:defRPr sz="1050">
                <a:solidFill>
                  <a:schemeClr val="bg1"/>
                </a:solidFill>
              </a:defRPr>
            </a:lvl3pPr>
            <a:lvl4pPr marL="274320" indent="-274320">
              <a:buFont typeface="Courier New" panose="02070309020205020404" pitchFamily="49" charset="0"/>
              <a:buChar char="o"/>
              <a:defRPr sz="1050">
                <a:solidFill>
                  <a:schemeClr val="bg1"/>
                </a:solidFill>
              </a:defRPr>
            </a:lvl4pPr>
            <a:lvl5pPr marL="274320" indent="-274320">
              <a:buFont typeface="Courier New" panose="02070309020205020404" pitchFamily="49" charset="0"/>
              <a:buChar char="o"/>
              <a:defRPr sz="1050">
                <a:solidFill>
                  <a:schemeClr val="bg1"/>
                </a:solidFill>
              </a:defRPr>
            </a:lvl5pPr>
          </a:lstStyle>
          <a:p>
            <a:pPr lvl="0"/>
            <a:r>
              <a:rPr lang="en-US" dirty="0"/>
              <a:t>Click to add text</a:t>
            </a:r>
          </a:p>
        </p:txBody>
      </p:sp>
      <p:sp>
        <p:nvSpPr>
          <p:cNvPr id="13" name="Text Placeholder 10">
            <a:extLst>
              <a:ext uri="{FF2B5EF4-FFF2-40B4-BE49-F238E27FC236}">
                <a16:creationId xmlns:a16="http://schemas.microsoft.com/office/drawing/2014/main" id="{AB0B6725-F963-746B-381A-0F998539A022}"/>
              </a:ext>
            </a:extLst>
          </p:cNvPr>
          <p:cNvSpPr>
            <a:spLocks noGrp="1"/>
          </p:cNvSpPr>
          <p:nvPr>
            <p:ph type="body" sz="quarter" idx="17" hasCustomPrompt="1"/>
          </p:nvPr>
        </p:nvSpPr>
        <p:spPr>
          <a:xfrm>
            <a:off x="6599788" y="4975138"/>
            <a:ext cx="3860546" cy="852906"/>
          </a:xfrm>
        </p:spPr>
        <p:txBody>
          <a:bodyPr lIns="91440">
            <a:noAutofit/>
          </a:bodyPr>
          <a:lstStyle>
            <a:lvl1pPr marL="0" indent="0">
              <a:buNone/>
              <a:defRPr sz="1400">
                <a:solidFill>
                  <a:schemeClr val="bg1"/>
                </a:solidFill>
              </a:defRPr>
            </a:lvl1pPr>
            <a:lvl2pPr marL="201168" indent="0">
              <a:buNone/>
              <a:defRPr sz="1200">
                <a:solidFill>
                  <a:schemeClr val="bg1"/>
                </a:solidFill>
              </a:defRPr>
            </a:lvl2pPr>
            <a:lvl3pPr marL="384048" indent="0">
              <a:buNone/>
              <a:defRPr sz="1200">
                <a:solidFill>
                  <a:schemeClr val="bg1"/>
                </a:solidFill>
              </a:defRPr>
            </a:lvl3pPr>
            <a:lvl4pPr marL="566928" indent="0">
              <a:buNone/>
              <a:defRPr sz="1200">
                <a:solidFill>
                  <a:schemeClr val="bg1"/>
                </a:solidFill>
              </a:defRPr>
            </a:lvl4pPr>
            <a:lvl5pPr marL="749808" indent="0">
              <a:buNone/>
              <a:defRPr sz="1200">
                <a:solidFill>
                  <a:schemeClr val="bg1"/>
                </a:solidFill>
              </a:defRPr>
            </a:lvl5pPr>
          </a:lstStyle>
          <a:p>
            <a:pPr lvl="0"/>
            <a:r>
              <a:rPr lang="en-US" dirty="0"/>
              <a:t>Click to add text</a:t>
            </a:r>
          </a:p>
        </p:txBody>
      </p:sp>
    </p:spTree>
    <p:extLst>
      <p:ext uri="{BB962C8B-B14F-4D97-AF65-F5344CB8AC3E}">
        <p14:creationId xmlns:p14="http://schemas.microsoft.com/office/powerpoint/2010/main" val="1419208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Aggiungere il titolo qui</a:t>
            </a:r>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Fare clic per modificare gli stili di testo Master</a:t>
            </a:r>
          </a:p>
          <a:p>
            <a:pPr lvl="1"/>
            <a:r>
              <a:rPr lang="en-US"/>
              <a:t>Secondo livello</a:t>
            </a:r>
          </a:p>
          <a:p>
            <a:pPr lvl="2"/>
            <a:r>
              <a:rPr lang="en-US"/>
              <a:t>Terzo livello</a:t>
            </a:r>
          </a:p>
          <a:p>
            <a:pPr lvl="3"/>
            <a:r>
              <a:rPr lang="en-US"/>
              <a:t>Quarto livello</a:t>
            </a:r>
          </a:p>
          <a:p>
            <a:pPr lvl="4"/>
            <a:r>
              <a:rPr lang="en-US"/>
              <a:t>Quinto livello</a:t>
            </a:r>
            <a:endParaRPr lang="en-US" dirty="0"/>
          </a:p>
        </p:txBody>
      </p:sp>
      <p:sp>
        <p:nvSpPr>
          <p:cNvPr id="7" name="Footer Placeholder 8">
            <a:extLst>
              <a:ext uri="{FF2B5EF4-FFF2-40B4-BE49-F238E27FC236}">
                <a16:creationId xmlns:a16="http://schemas.microsoft.com/office/drawing/2014/main" id="{16BCAC9C-7B8B-A7E5-574A-2C2D473655B3}"/>
              </a:ext>
            </a:extLst>
          </p:cNvPr>
          <p:cNvSpPr>
            <a:spLocks noGrp="1"/>
          </p:cNvSpPr>
          <p:nvPr>
            <p:ph type="ftr" sz="quarter" idx="3"/>
          </p:nvPr>
        </p:nvSpPr>
        <p:spPr>
          <a:xfrm>
            <a:off x="643051" y="6221324"/>
            <a:ext cx="6818262" cy="365125"/>
          </a:xfrm>
          <a:prstGeom prst="rect">
            <a:avLst/>
          </a:prstGeom>
        </p:spPr>
        <p:txBody>
          <a:bodyPr/>
          <a:lstStyle>
            <a:lvl1pPr>
              <a:defRPr sz="1100" b="0" i="0" cap="all" baseline="0">
                <a:solidFill>
                  <a:schemeClr val="tx1"/>
                </a:solidFill>
                <a:latin typeface="+mn-lt"/>
              </a:defRPr>
            </a:lvl1pPr>
          </a:lstStyle>
          <a:p>
            <a:r>
              <a:rPr lang="en-US"/>
              <a:t>Modulo di formazione CSP Nome: Modello di presentazione Creato da PR</a:t>
            </a:r>
            <a:endParaRPr lang="en-US" dirty="0"/>
          </a:p>
        </p:txBody>
      </p:sp>
      <p:sp>
        <p:nvSpPr>
          <p:cNvPr id="8" name="Slide Number Placeholder 9">
            <a:extLst>
              <a:ext uri="{FF2B5EF4-FFF2-40B4-BE49-F238E27FC236}">
                <a16:creationId xmlns:a16="http://schemas.microsoft.com/office/drawing/2014/main" id="{E44D41BF-45CF-B60E-08D3-A8C49332E574}"/>
              </a:ext>
            </a:extLst>
          </p:cNvPr>
          <p:cNvSpPr>
            <a:spLocks noGrp="1"/>
          </p:cNvSpPr>
          <p:nvPr>
            <p:ph type="sldNum" sz="quarter" idx="4"/>
          </p:nvPr>
        </p:nvSpPr>
        <p:spPr>
          <a:xfrm>
            <a:off x="10930596" y="6221324"/>
            <a:ext cx="617912" cy="365125"/>
          </a:xfrm>
          <a:prstGeom prst="rect">
            <a:avLst/>
          </a:prstGeom>
        </p:spPr>
        <p:txBody>
          <a:bodyPr/>
          <a:lstStyle>
            <a:lvl1pPr algn="r">
              <a:defRPr sz="1100" b="0" i="0">
                <a:solidFill>
                  <a:schemeClr val="tx1"/>
                </a:solidFill>
                <a:latin typeface="+mn-l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68232827"/>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9" r:id="rId5"/>
    <p:sldLayoutId id="2147483746" r:id="rId6"/>
    <p:sldLayoutId id="2147483747" r:id="rId7"/>
    <p:sldLayoutId id="2147483748" r:id="rId8"/>
    <p:sldLayoutId id="2147483750" r:id="rId9"/>
    <p:sldLayoutId id="2147483756" r:id="rId10"/>
    <p:sldLayoutId id="2147483751" r:id="rId11"/>
    <p:sldLayoutId id="2147483752" r:id="rId12"/>
    <p:sldLayoutId id="2147483754" r:id="rId13"/>
    <p:sldLayoutId id="2147483755" r:id="rId14"/>
    <p:sldLayoutId id="2147483753" r:id="rId15"/>
  </p:sldLayoutIdLst>
  <p:hf hdr="0" dt="0"/>
  <p:txStyles>
    <p:titleStyle>
      <a:lvl1pPr algn="l" defTabSz="914400" rtl="0" eaLnBrk="1" latinLnBrk="0" hangingPunct="1">
        <a:lnSpc>
          <a:spcPct val="90000"/>
        </a:lnSpc>
        <a:spcBef>
          <a:spcPct val="0"/>
        </a:spcBef>
        <a:buNone/>
        <a:defRPr sz="6000" kern="1200" spc="-50" baseline="0">
          <a:solidFill>
            <a:schemeClr val="tx1"/>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9.jpe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9.jpe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9.jpe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9.jpe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0.jpe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0.jpe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20.jpe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0.jpe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1.jpeg"/><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1.jpe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1.jpe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4.svg"/></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2.jpeg"/><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2.jpeg"/><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2.jpeg"/><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3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6.png"/></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4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4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6.png"/></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26.jpeg"/></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7.jpg"/><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7.jpeg"/></Relationships>
</file>

<file path=ppt/slides/slide1.xml><?xml version="1.0" encoding="utf-8"?>
<p:sld xmlns:a16="http://schemas.microsoft.com/office/drawing/2014/main" xmlns:adec="http://schemas.microsoft.com/office/drawing/2017/decorative"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itle 94">
            <a:extLst>
              <a:ext uri="{FF2B5EF4-FFF2-40B4-BE49-F238E27FC236}">
                <a16:creationId xmlns:a16="http://schemas.microsoft.com/office/drawing/2014/main" id="{7643F50D-950F-5A7E-722A-79E4F5D31565}"/>
              </a:ext>
            </a:extLst>
          </p:cNvPr>
          <p:cNvSpPr>
            <a:spLocks noGrp="1"/>
          </p:cNvSpPr>
          <p:nvPr>
            <p:ph type="ctrTitle"/>
          </p:nvPr>
        </p:nvSpPr>
        <p:spPr>
          <a:xfrm>
            <a:off x="7119889" y="723440"/>
            <a:ext cx="4899285" cy="2579052"/>
          </a:xfrm>
        </p:spPr>
        <p:txBody>
          <a:bodyPr>
            <a:noAutofit/>
          </a:bodyPr>
          <a:lstStyle/>
          <a:p>
            <a:r>
              <a:rPr lang="en-US" sz="4000" dirty="0"/>
              <a:t>Cybersecurity nelle tecnologie emergenti per la rete energetica</a:t>
            </a:r>
          </a:p>
        </p:txBody>
      </p:sp>
      <p:sp>
        <p:nvSpPr>
          <p:cNvPr id="96" name="Subtitle 95">
            <a:extLst>
              <a:ext uri="{FF2B5EF4-FFF2-40B4-BE49-F238E27FC236}">
                <a16:creationId xmlns:a16="http://schemas.microsoft.com/office/drawing/2014/main" id="{1C5A4B6C-BAC7-A685-A9B1-2F354B12832E}"/>
              </a:ext>
            </a:extLst>
          </p:cNvPr>
          <p:cNvSpPr>
            <a:spLocks noGrp="1"/>
          </p:cNvSpPr>
          <p:nvPr>
            <p:ph type="subTitle" idx="1"/>
          </p:nvPr>
        </p:nvSpPr>
        <p:spPr>
          <a:xfrm>
            <a:off x="7128152" y="5248834"/>
            <a:ext cx="4323426" cy="1008925"/>
          </a:xfrm>
        </p:spPr>
        <p:txBody>
          <a:bodyPr/>
          <a:lstStyle/>
          <a:p>
            <a:r>
              <a:rPr lang="en-US" dirty="0"/>
              <a:t>Presentazione a cura di: </a:t>
            </a:r>
          </a:p>
        </p:txBody>
      </p:sp>
      <p:sp>
        <p:nvSpPr>
          <p:cNvPr id="97" name="Text Placeholder 96">
            <a:extLst>
              <a:ext uri="{FF2B5EF4-FFF2-40B4-BE49-F238E27FC236}">
                <a16:creationId xmlns:a16="http://schemas.microsoft.com/office/drawing/2014/main" id="{2A924E96-9B1C-6D19-49F6-49CA70E65537}"/>
              </a:ext>
            </a:extLst>
          </p:cNvPr>
          <p:cNvSpPr>
            <a:spLocks noGrp="1"/>
          </p:cNvSpPr>
          <p:nvPr>
            <p:ph type="body" sz="quarter" idx="10"/>
          </p:nvPr>
        </p:nvSpPr>
        <p:spPr>
          <a:xfrm>
            <a:off x="6976872" y="3373515"/>
            <a:ext cx="4465828" cy="1008926"/>
          </a:xfrm>
        </p:spPr>
        <p:txBody>
          <a:bodyPr/>
          <a:lstStyle/>
          <a:p>
            <a:r>
              <a:rPr lang="en-US" dirty="0"/>
              <a:t>CSP007_S_E</a:t>
            </a:r>
          </a:p>
        </p:txBody>
      </p:sp>
      <p:sp>
        <p:nvSpPr>
          <p:cNvPr id="53" name="Freeform: Shape 52">
            <a:extLst>
              <a:ext uri="{FF2B5EF4-FFF2-40B4-BE49-F238E27FC236}">
                <a16:creationId xmlns:a16="http://schemas.microsoft.com/office/drawing/2014/main" id="{D96C8D99-3232-849B-9CC8-6E4982208FEA}"/>
              </a:ext>
              <a:ext uri="{C183D7F6-B498-43B3-948B-1728B52AA6E4}">
                <adec:decorative xmlns:adec="http://schemas.microsoft.com/office/drawing/2017/decorative" val="1"/>
              </a:ext>
            </a:extLst>
          </p:cNvPr>
          <p:cNvSpPr/>
          <p:nvPr/>
        </p:nvSpPr>
        <p:spPr>
          <a:xfrm rot="10800000">
            <a:off x="3507757" y="-11160"/>
            <a:ext cx="2553080" cy="6858841"/>
          </a:xfrm>
          <a:custGeom>
            <a:avLst/>
            <a:gdLst>
              <a:gd name="connsiteX0" fmla="*/ 2526446 w 2553080"/>
              <a:gd name="connsiteY0" fmla="*/ 0 h 6858841"/>
              <a:gd name="connsiteX1" fmla="*/ 1707127 w 2553080"/>
              <a:gd name="connsiteY1" fmla="*/ 3182290 h 6858841"/>
              <a:gd name="connsiteX2" fmla="*/ 1365955 w 2553080"/>
              <a:gd name="connsiteY2" fmla="*/ 4453431 h 6858841"/>
              <a:gd name="connsiteX3" fmla="*/ 1182052 w 2553080"/>
              <a:gd name="connsiteY3" fmla="*/ 4538343 h 6858841"/>
              <a:gd name="connsiteX4" fmla="*/ 1070442 w 2553080"/>
              <a:gd name="connsiteY4" fmla="*/ 4344440 h 6858841"/>
              <a:gd name="connsiteX5" fmla="*/ 1329175 w 2553080"/>
              <a:gd name="connsiteY5" fmla="*/ 3390133 h 6858841"/>
              <a:gd name="connsiteX6" fmla="*/ 1311418 w 2553080"/>
              <a:gd name="connsiteY6" fmla="*/ 3250726 h 6858841"/>
              <a:gd name="connsiteX7" fmla="*/ 1199808 w 2553080"/>
              <a:gd name="connsiteY7" fmla="*/ 3164547 h 6858841"/>
              <a:gd name="connsiteX8" fmla="*/ 975320 w 2553080"/>
              <a:gd name="connsiteY8" fmla="*/ 3293816 h 6858841"/>
              <a:gd name="connsiteX9" fmla="*/ 582148 w 2553080"/>
              <a:gd name="connsiteY9" fmla="*/ 4743652 h 6858841"/>
              <a:gd name="connsiteX10" fmla="*/ 5073 w 2553080"/>
              <a:gd name="connsiteY10" fmla="*/ 6842367 h 6858841"/>
              <a:gd name="connsiteX11" fmla="*/ 0 w 2553080"/>
              <a:gd name="connsiteY11" fmla="*/ 6858842 h 6858841"/>
              <a:gd name="connsiteX12" fmla="*/ 26634 w 2553080"/>
              <a:gd name="connsiteY12" fmla="*/ 6858842 h 6858841"/>
              <a:gd name="connsiteX13" fmla="*/ 607514 w 2553080"/>
              <a:gd name="connsiteY13" fmla="*/ 4751256 h 6858841"/>
              <a:gd name="connsiteX14" fmla="*/ 1000686 w 2553080"/>
              <a:gd name="connsiteY14" fmla="*/ 3301420 h 6858841"/>
              <a:gd name="connsiteX15" fmla="*/ 1194735 w 2553080"/>
              <a:gd name="connsiteY15" fmla="*/ 3189894 h 6858841"/>
              <a:gd name="connsiteX16" fmla="*/ 1289857 w 2553080"/>
              <a:gd name="connsiteY16" fmla="*/ 3263399 h 6858841"/>
              <a:gd name="connsiteX17" fmla="*/ 1305077 w 2553080"/>
              <a:gd name="connsiteY17" fmla="*/ 3383797 h 6858841"/>
              <a:gd name="connsiteX18" fmla="*/ 1046345 w 2553080"/>
              <a:gd name="connsiteY18" fmla="*/ 4338103 h 6858841"/>
              <a:gd name="connsiteX19" fmla="*/ 1175711 w 2553080"/>
              <a:gd name="connsiteY19" fmla="*/ 4562423 h 6858841"/>
              <a:gd name="connsiteX20" fmla="*/ 1390053 w 2553080"/>
              <a:gd name="connsiteY20" fmla="*/ 4462303 h 6858841"/>
              <a:gd name="connsiteX21" fmla="*/ 1390053 w 2553080"/>
              <a:gd name="connsiteY21" fmla="*/ 4461035 h 6858841"/>
              <a:gd name="connsiteX22" fmla="*/ 1731225 w 2553080"/>
              <a:gd name="connsiteY22" fmla="*/ 3188627 h 6858841"/>
              <a:gd name="connsiteX23" fmla="*/ 2553081 w 2553080"/>
              <a:gd name="connsiteY23" fmla="*/ 1267 h 6858841"/>
              <a:gd name="connsiteX24" fmla="*/ 2526446 w 2553080"/>
              <a:gd name="connsiteY24" fmla="*/ 0 h 685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53080" h="6858841">
                <a:moveTo>
                  <a:pt x="2526446" y="0"/>
                </a:moveTo>
                <a:lnTo>
                  <a:pt x="1707127" y="3182290"/>
                </a:lnTo>
                <a:lnTo>
                  <a:pt x="1365955" y="4453431"/>
                </a:lnTo>
                <a:cubicBezTo>
                  <a:pt x="1332979" y="4523135"/>
                  <a:pt x="1255613" y="4558621"/>
                  <a:pt x="1182052" y="4538343"/>
                </a:cubicBezTo>
                <a:cubicBezTo>
                  <a:pt x="1098345" y="4515531"/>
                  <a:pt x="1047613" y="4428085"/>
                  <a:pt x="1070442" y="4344440"/>
                </a:cubicBezTo>
                <a:lnTo>
                  <a:pt x="1329175" y="3390133"/>
                </a:lnTo>
                <a:cubicBezTo>
                  <a:pt x="1341858" y="3343242"/>
                  <a:pt x="1335516" y="3293816"/>
                  <a:pt x="1311418" y="3250726"/>
                </a:cubicBezTo>
                <a:cubicBezTo>
                  <a:pt x="1287321" y="3207637"/>
                  <a:pt x="1248004" y="3177220"/>
                  <a:pt x="1199808" y="3164547"/>
                </a:cubicBezTo>
                <a:cubicBezTo>
                  <a:pt x="1102150" y="3137933"/>
                  <a:pt x="1000686" y="3196230"/>
                  <a:pt x="975320" y="3293816"/>
                </a:cubicBezTo>
                <a:lnTo>
                  <a:pt x="582148" y="4743652"/>
                </a:lnTo>
                <a:lnTo>
                  <a:pt x="5073" y="6842367"/>
                </a:lnTo>
                <a:cubicBezTo>
                  <a:pt x="5073" y="6842367"/>
                  <a:pt x="1268" y="6855040"/>
                  <a:pt x="0" y="6858842"/>
                </a:cubicBezTo>
                <a:lnTo>
                  <a:pt x="26634" y="6858842"/>
                </a:lnTo>
                <a:lnTo>
                  <a:pt x="607514" y="4751256"/>
                </a:lnTo>
                <a:lnTo>
                  <a:pt x="1000686" y="3301420"/>
                </a:lnTo>
                <a:cubicBezTo>
                  <a:pt x="1023515" y="3217775"/>
                  <a:pt x="1111028" y="3167082"/>
                  <a:pt x="1194735" y="3189894"/>
                </a:cubicBezTo>
                <a:cubicBezTo>
                  <a:pt x="1235321" y="3201300"/>
                  <a:pt x="1269565" y="3226647"/>
                  <a:pt x="1289857" y="3263399"/>
                </a:cubicBezTo>
                <a:cubicBezTo>
                  <a:pt x="1311418" y="3300152"/>
                  <a:pt x="1316492" y="3341975"/>
                  <a:pt x="1305077" y="3383797"/>
                </a:cubicBezTo>
                <a:lnTo>
                  <a:pt x="1046345" y="4338103"/>
                </a:lnTo>
                <a:cubicBezTo>
                  <a:pt x="1019710" y="4435689"/>
                  <a:pt x="1078052" y="4537076"/>
                  <a:pt x="1175711" y="4562423"/>
                </a:cubicBezTo>
                <a:cubicBezTo>
                  <a:pt x="1261955" y="4585235"/>
                  <a:pt x="1352004" y="4543413"/>
                  <a:pt x="1390053" y="4462303"/>
                </a:cubicBezTo>
                <a:lnTo>
                  <a:pt x="1390053" y="4461035"/>
                </a:lnTo>
                <a:lnTo>
                  <a:pt x="1731225" y="3188627"/>
                </a:lnTo>
                <a:lnTo>
                  <a:pt x="2553081" y="1267"/>
                </a:lnTo>
                <a:cubicBezTo>
                  <a:pt x="2544203" y="0"/>
                  <a:pt x="2535325" y="0"/>
                  <a:pt x="2526446" y="0"/>
                </a:cubicBezTo>
                <a:close/>
              </a:path>
            </a:pathLst>
          </a:custGeom>
          <a:solidFill>
            <a:schemeClr val="accent1"/>
          </a:solidFill>
          <a:ln w="9116" cap="flat">
            <a:noFill/>
            <a:prstDash val="solid"/>
            <a:miter/>
          </a:ln>
        </p:spPr>
        <p:txBody>
          <a:bodyPr rtlCol="0" anchor="ctr"/>
          <a:lstStyle/>
          <a:p>
            <a:endParaRPr lang="en-US" dirty="0"/>
          </a:p>
        </p:txBody>
      </p:sp>
      <p:pic>
        <p:nvPicPr>
          <p:cNvPr id="47" name="Picture Placeholder 46" descr="A black and white cover with blue squares&#10;&#10;Description automatically generated">
            <a:extLst>
              <a:ext uri="{FF2B5EF4-FFF2-40B4-BE49-F238E27FC236}">
                <a16:creationId xmlns:a16="http://schemas.microsoft.com/office/drawing/2014/main" id="{5F839494-0FF9-BB9C-71F6-77CFACA7DA72}"/>
              </a:ext>
            </a:extLst>
          </p:cNvPr>
          <p:cNvPicPr>
            <a:picLocks noGrp="1" noChangeAspect="1"/>
          </p:cNvPicPr>
          <p:nvPr>
            <p:ph type="pic" sz="quarter" idx="11"/>
          </p:nvPr>
        </p:nvPicPr>
        <p:blipFill>
          <a:blip r:embed="rId3"/>
          <a:srcRect t="784" b="784"/>
          <a:stretch>
            <a:fillRect/>
          </a:stretch>
        </p:blipFill>
        <p:spPr/>
      </p:pic>
      <p:grpSp>
        <p:nvGrpSpPr>
          <p:cNvPr id="2" name="Group 1">
            <a:extLst>
              <a:ext uri="{FF2B5EF4-FFF2-40B4-BE49-F238E27FC236}">
                <a16:creationId xmlns:a16="http://schemas.microsoft.com/office/drawing/2014/main" id="{ABF25152-ECFC-F87E-6A60-9E7B0D98374B}"/>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56048E62-9FDC-6A86-C84F-4D7DFCAA1823}"/>
                </a:ext>
              </a:extLst>
            </p:cNvPr>
            <p:cNvPicPr>
              <a:picLocks noChangeAspect="1"/>
            </p:cNvPicPr>
            <p:nvPr/>
          </p:nvPicPr>
          <p:blipFill>
            <a:blip r:embed="rId4"/>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B4A6FF37-150C-0183-163E-54E5A9398FBB}"/>
                </a:ext>
              </a:extLst>
            </p:cNvPr>
            <p:cNvPicPr>
              <a:picLocks noChangeAspect="1"/>
            </p:cNvPicPr>
            <p:nvPr/>
          </p:nvPicPr>
          <p:blipFill>
            <a:blip r:embed="rId5"/>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3503979848"/>
      </p:ext>
    </p:extLst>
  </p:cSld>
  <p:clrMapOvr>
    <a:masterClrMapping/>
  </p:clrMapOvr>
</p:sld>
</file>

<file path=ppt/slides/slide10.xml><?xml version="1.0" encoding="utf-8"?>
<p:sld xmlns:a16="http://schemas.microsoft.com/office/drawing/2014/main" xmlns:adec="http://schemas.microsoft.com/office/drawing/2017/decorative"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4D835925-3D21-0B99-9A6C-587FBAE43339}"/>
              </a:ext>
            </a:extLst>
          </p:cNvPr>
          <p:cNvSpPr>
            <a:spLocks noGrp="1"/>
          </p:cNvSpPr>
          <p:nvPr>
            <p:ph type="ctrTitle"/>
          </p:nvPr>
        </p:nvSpPr>
        <p:spPr>
          <a:xfrm>
            <a:off x="796322" y="320040"/>
            <a:ext cx="6732237" cy="1524000"/>
          </a:xfrm>
        </p:spPr>
        <p:txBody>
          <a:bodyPr>
            <a:normAutofit fontScale="90000"/>
          </a:bodyPr>
          <a:lstStyle/>
          <a:p>
            <a:r>
              <a:rPr lang="en-US" dirty="0">
                <a:solidFill>
                  <a:schemeClr val="accent1"/>
                </a:solidFill>
              </a:rPr>
              <a:t>Schema di formazione: </a:t>
            </a:r>
            <a:br>
              <a:rPr lang="en-US" dirty="0">
                <a:solidFill>
                  <a:schemeClr val="accent1"/>
                </a:solidFill>
              </a:rPr>
            </a:br>
            <a:br>
              <a:rPr lang="en-US" dirty="0">
                <a:solidFill>
                  <a:schemeClr val="accent1"/>
                </a:solidFill>
              </a:rPr>
            </a:br>
            <a:r>
              <a:rPr lang="en-US" dirty="0"/>
              <a:t>Argomento-01</a:t>
            </a:r>
          </a:p>
        </p:txBody>
      </p:sp>
      <p:sp>
        <p:nvSpPr>
          <p:cNvPr id="12" name="Freeform: Shape 11">
            <a:extLst>
              <a:ext uri="{FF2B5EF4-FFF2-40B4-BE49-F238E27FC236}">
                <a16:creationId xmlns:a16="http://schemas.microsoft.com/office/drawing/2014/main" id="{3E7466B0-B69A-FEBF-B8E0-FDA9AEAC709F}"/>
              </a:ext>
              <a:ext uri="{C183D7F6-B498-43B3-948B-1728B52AA6E4}">
                <adec:decorative xmlns:adec="http://schemas.microsoft.com/office/drawing/2017/decorative" val="1"/>
              </a:ext>
            </a:extLst>
          </p:cNvPr>
          <p:cNvSpPr/>
          <p:nvPr/>
        </p:nvSpPr>
        <p:spPr>
          <a:xfrm>
            <a:off x="7370364" y="-3219"/>
            <a:ext cx="2562565" cy="6884359"/>
          </a:xfrm>
          <a:custGeom>
            <a:avLst/>
            <a:gdLst>
              <a:gd name="connsiteX0" fmla="*/ 2535833 w 2562565"/>
              <a:gd name="connsiteY0" fmla="*/ 0 h 6884359"/>
              <a:gd name="connsiteX1" fmla="*/ 2106829 w 2562565"/>
              <a:gd name="connsiteY1" fmla="*/ 1564627 h 6884359"/>
              <a:gd name="connsiteX2" fmla="*/ 1764389 w 2562565"/>
              <a:gd name="connsiteY2" fmla="*/ 2840498 h 6884359"/>
              <a:gd name="connsiteX3" fmla="*/ 1579803 w 2562565"/>
              <a:gd name="connsiteY3" fmla="*/ 2925726 h 6884359"/>
              <a:gd name="connsiteX4" fmla="*/ 1467779 w 2562565"/>
              <a:gd name="connsiteY4" fmla="*/ 2731101 h 6884359"/>
              <a:gd name="connsiteX5" fmla="*/ 1727472 w 2562565"/>
              <a:gd name="connsiteY5" fmla="*/ 1773244 h 6884359"/>
              <a:gd name="connsiteX6" fmla="*/ 1709650 w 2562565"/>
              <a:gd name="connsiteY6" fmla="*/ 1633318 h 6884359"/>
              <a:gd name="connsiteX7" fmla="*/ 1597625 w 2562565"/>
              <a:gd name="connsiteY7" fmla="*/ 1546818 h 6884359"/>
              <a:gd name="connsiteX8" fmla="*/ 1372303 w 2562565"/>
              <a:gd name="connsiteY8" fmla="*/ 1676568 h 6884359"/>
              <a:gd name="connsiteX9" fmla="*/ 977670 w 2562565"/>
              <a:gd name="connsiteY9" fmla="*/ 3131798 h 6884359"/>
              <a:gd name="connsiteX10" fmla="*/ 5092 w 2562565"/>
              <a:gd name="connsiteY10" fmla="*/ 6867823 h 6884359"/>
              <a:gd name="connsiteX11" fmla="*/ 0 w 2562565"/>
              <a:gd name="connsiteY11" fmla="*/ 6884360 h 6884359"/>
              <a:gd name="connsiteX12" fmla="*/ 26733 w 2562565"/>
              <a:gd name="connsiteY12" fmla="*/ 6884360 h 6884359"/>
              <a:gd name="connsiteX13" fmla="*/ 1003131 w 2562565"/>
              <a:gd name="connsiteY13" fmla="*/ 3139431 h 6884359"/>
              <a:gd name="connsiteX14" fmla="*/ 1397763 w 2562565"/>
              <a:gd name="connsiteY14" fmla="*/ 1684200 h 6884359"/>
              <a:gd name="connsiteX15" fmla="*/ 1592533 w 2562565"/>
              <a:gd name="connsiteY15" fmla="*/ 1572259 h 6884359"/>
              <a:gd name="connsiteX16" fmla="*/ 1688009 w 2562565"/>
              <a:gd name="connsiteY16" fmla="*/ 1646039 h 6884359"/>
              <a:gd name="connsiteX17" fmla="*/ 1703285 w 2562565"/>
              <a:gd name="connsiteY17" fmla="*/ 1766884 h 6884359"/>
              <a:gd name="connsiteX18" fmla="*/ 1443591 w 2562565"/>
              <a:gd name="connsiteY18" fmla="*/ 2724741 h 6884359"/>
              <a:gd name="connsiteX19" fmla="*/ 1573438 w 2562565"/>
              <a:gd name="connsiteY19" fmla="*/ 2949894 h 6884359"/>
              <a:gd name="connsiteX20" fmla="*/ 1788577 w 2562565"/>
              <a:gd name="connsiteY20" fmla="*/ 2849402 h 6884359"/>
              <a:gd name="connsiteX21" fmla="*/ 1788577 w 2562565"/>
              <a:gd name="connsiteY21" fmla="*/ 2848130 h 6884359"/>
              <a:gd name="connsiteX22" fmla="*/ 2131016 w 2562565"/>
              <a:gd name="connsiteY22" fmla="*/ 1570987 h 6884359"/>
              <a:gd name="connsiteX23" fmla="*/ 2562566 w 2562565"/>
              <a:gd name="connsiteY23" fmla="*/ 1272 h 6884359"/>
              <a:gd name="connsiteX24" fmla="*/ 2535833 w 2562565"/>
              <a:gd name="connsiteY24" fmla="*/ 0 h 688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62565" h="6884359">
                <a:moveTo>
                  <a:pt x="2535833" y="0"/>
                </a:moveTo>
                <a:lnTo>
                  <a:pt x="2106829" y="1564627"/>
                </a:lnTo>
                <a:lnTo>
                  <a:pt x="1764389" y="2840498"/>
                </a:lnTo>
                <a:cubicBezTo>
                  <a:pt x="1731291" y="2910461"/>
                  <a:pt x="1653638" y="2946078"/>
                  <a:pt x="1579803" y="2925726"/>
                </a:cubicBezTo>
                <a:cubicBezTo>
                  <a:pt x="1495785" y="2902829"/>
                  <a:pt x="1444864" y="2815057"/>
                  <a:pt x="1467779" y="2731101"/>
                </a:cubicBezTo>
                <a:lnTo>
                  <a:pt x="1727472" y="1773244"/>
                </a:lnTo>
                <a:cubicBezTo>
                  <a:pt x="1740202" y="1726178"/>
                  <a:pt x="1733837" y="1676568"/>
                  <a:pt x="1709650" y="1633318"/>
                </a:cubicBezTo>
                <a:cubicBezTo>
                  <a:pt x="1685463" y="1590068"/>
                  <a:pt x="1646000" y="1559539"/>
                  <a:pt x="1597625" y="1546818"/>
                </a:cubicBezTo>
                <a:cubicBezTo>
                  <a:pt x="1499604" y="1520105"/>
                  <a:pt x="1397763" y="1578620"/>
                  <a:pt x="1372303" y="1676568"/>
                </a:cubicBezTo>
                <a:lnTo>
                  <a:pt x="977670" y="3131798"/>
                </a:lnTo>
                <a:lnTo>
                  <a:pt x="5092" y="6867823"/>
                </a:lnTo>
                <a:cubicBezTo>
                  <a:pt x="5092" y="6867823"/>
                  <a:pt x="1273" y="6880544"/>
                  <a:pt x="0" y="6884360"/>
                </a:cubicBezTo>
                <a:lnTo>
                  <a:pt x="26733" y="6884360"/>
                </a:lnTo>
                <a:lnTo>
                  <a:pt x="1003131" y="3139431"/>
                </a:lnTo>
                <a:lnTo>
                  <a:pt x="1397763" y="1684200"/>
                </a:lnTo>
                <a:cubicBezTo>
                  <a:pt x="1420677" y="1600245"/>
                  <a:pt x="1508515" y="1549363"/>
                  <a:pt x="1592533" y="1572259"/>
                </a:cubicBezTo>
                <a:cubicBezTo>
                  <a:pt x="1633270" y="1583708"/>
                  <a:pt x="1667641" y="1609149"/>
                  <a:pt x="1688009" y="1646039"/>
                </a:cubicBezTo>
                <a:cubicBezTo>
                  <a:pt x="1709650" y="1682928"/>
                  <a:pt x="1714742" y="1724906"/>
                  <a:pt x="1703285" y="1766884"/>
                </a:cubicBezTo>
                <a:lnTo>
                  <a:pt x="1443591" y="2724741"/>
                </a:lnTo>
                <a:cubicBezTo>
                  <a:pt x="1416858" y="2822689"/>
                  <a:pt x="1475417" y="2924453"/>
                  <a:pt x="1573438" y="2949894"/>
                </a:cubicBezTo>
                <a:cubicBezTo>
                  <a:pt x="1660003" y="2972792"/>
                  <a:pt x="1750386" y="2930814"/>
                  <a:pt x="1788577" y="2849402"/>
                </a:cubicBezTo>
                <a:lnTo>
                  <a:pt x="1788577" y="2848130"/>
                </a:lnTo>
                <a:lnTo>
                  <a:pt x="2131016" y="1570987"/>
                </a:lnTo>
                <a:lnTo>
                  <a:pt x="2562566" y="1272"/>
                </a:lnTo>
                <a:cubicBezTo>
                  <a:pt x="2553655" y="0"/>
                  <a:pt x="2544744" y="0"/>
                  <a:pt x="2535833" y="0"/>
                </a:cubicBezTo>
                <a:close/>
              </a:path>
            </a:pathLst>
          </a:custGeom>
          <a:solidFill>
            <a:schemeClr val="accent1"/>
          </a:solidFill>
          <a:ln w="12700" cap="flat">
            <a:noFill/>
            <a:prstDash val="solid"/>
            <a:miter/>
          </a:ln>
        </p:spPr>
        <p:txBody>
          <a:bodyPr rtlCol="0" anchor="ctr"/>
          <a:lstStyle/>
          <a:p>
            <a:endParaRPr lang="en-US" dirty="0"/>
          </a:p>
        </p:txBody>
      </p:sp>
      <p:pic>
        <p:nvPicPr>
          <p:cNvPr id="13" name="Graphic 12">
            <a:extLst>
              <a:ext uri="{FF2B5EF4-FFF2-40B4-BE49-F238E27FC236}">
                <a16:creationId xmlns:a16="http://schemas.microsoft.com/office/drawing/2014/main" id="{2756CFB8-E805-3CF9-61D2-C02341EC7644}"/>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7829202" y="5156615"/>
            <a:ext cx="878334" cy="1705001"/>
          </a:xfrm>
          <a:prstGeom prst="rect">
            <a:avLst/>
          </a:prstGeom>
        </p:spPr>
      </p:pic>
      <p:sp>
        <p:nvSpPr>
          <p:cNvPr id="6" name="Slide Number Placeholder 5">
            <a:extLst>
              <a:ext uri="{FF2B5EF4-FFF2-40B4-BE49-F238E27FC236}">
                <a16:creationId xmlns:a16="http://schemas.microsoft.com/office/drawing/2014/main" id="{68D96053-DF7F-7AFE-4D23-78CFF34D0026}"/>
              </a:ext>
            </a:extLst>
          </p:cNvPr>
          <p:cNvSpPr>
            <a:spLocks noGrp="1"/>
          </p:cNvSpPr>
          <p:nvPr>
            <p:ph type="sldNum" sz="quarter" idx="4"/>
          </p:nvPr>
        </p:nvSpPr>
        <p:spPr>
          <a:xfrm>
            <a:off x="10768546" y="6290774"/>
            <a:ext cx="617912" cy="365125"/>
          </a:xfrm>
        </p:spPr>
        <p:txBody>
          <a:bodyPr/>
          <a:lstStyle/>
          <a:p>
            <a:fld id="{3A98EE3D-8CD1-4C3F-BD1C-C98C9596463C}" type="slidenum">
              <a:rPr lang="en-US" smtClean="0"/>
              <a:t>10</a:t>
            </a:fld>
            <a:endParaRPr lang="en-US" dirty="0"/>
          </a:p>
        </p:txBody>
      </p:sp>
      <p:sp>
        <p:nvSpPr>
          <p:cNvPr id="27" name="Text Placeholder 10">
            <a:extLst>
              <a:ext uri="{FF2B5EF4-FFF2-40B4-BE49-F238E27FC236}">
                <a16:creationId xmlns:a16="http://schemas.microsoft.com/office/drawing/2014/main" id="{E8DD6800-C7FC-6A10-2B0A-C4B64CC05C22}"/>
              </a:ext>
            </a:extLst>
          </p:cNvPr>
          <p:cNvSpPr txBox="1">
            <a:spLocks/>
          </p:cNvSpPr>
          <p:nvPr/>
        </p:nvSpPr>
        <p:spPr>
          <a:xfrm>
            <a:off x="796322" y="2164080"/>
            <a:ext cx="6980092" cy="346029"/>
          </a:xfrm>
          <a:prstGeom prst="rect">
            <a:avLst/>
          </a:prstGeom>
        </p:spPr>
        <p:txBody>
          <a:bodyPr>
            <a:no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600" dirty="0">
                <a:solidFill>
                  <a:schemeClr val="accent1"/>
                </a:solidFill>
              </a:rPr>
              <a:t>Introduzione alla sicurezza informatica nelle tecnologie emergenti dell'energia</a:t>
            </a:r>
          </a:p>
          <a:p>
            <a:endParaRPr lang="en-US" sz="1600" dirty="0">
              <a:solidFill>
                <a:schemeClr val="accent1"/>
              </a:solidFill>
            </a:endParaRPr>
          </a:p>
        </p:txBody>
      </p:sp>
      <p:sp>
        <p:nvSpPr>
          <p:cNvPr id="28" name="Text Placeholder 22">
            <a:extLst>
              <a:ext uri="{FF2B5EF4-FFF2-40B4-BE49-F238E27FC236}">
                <a16:creationId xmlns:a16="http://schemas.microsoft.com/office/drawing/2014/main" id="{5421A4BB-2BFD-0743-5BB3-6C4D92B8EC15}"/>
              </a:ext>
            </a:extLst>
          </p:cNvPr>
          <p:cNvSpPr txBox="1">
            <a:spLocks/>
          </p:cNvSpPr>
          <p:nvPr/>
        </p:nvSpPr>
        <p:spPr>
          <a:xfrm>
            <a:off x="796323" y="2726930"/>
            <a:ext cx="6980091" cy="1208930"/>
          </a:xfrm>
          <a:prstGeom prst="rect">
            <a:avLst/>
          </a:prstGeom>
        </p:spPr>
        <p:txBody>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spcAft>
                <a:spcPts val="0"/>
              </a:spcAft>
            </a:pPr>
            <a:r>
              <a:rPr lang="en-US" sz="1400" dirty="0"/>
              <a:t>Panoramica dei principi e delle sfide della cybersecurity nel contesto delle tecnologie energetiche emergenti.</a:t>
            </a:r>
          </a:p>
          <a:p>
            <a:pPr>
              <a:spcBef>
                <a:spcPts val="600"/>
              </a:spcBef>
              <a:spcAft>
                <a:spcPts val="0"/>
              </a:spcAft>
            </a:pPr>
            <a:r>
              <a:rPr lang="en-US" sz="1400" dirty="0">
                <a:solidFill>
                  <a:schemeClr val="tx2"/>
                </a:solidFill>
              </a:rPr>
              <a:t>Introduzione all'IoE, al cloud computing, alla blockchain e all'IA e al loro significato nel settore energetico.</a:t>
            </a:r>
          </a:p>
        </p:txBody>
      </p:sp>
      <p:pic>
        <p:nvPicPr>
          <p:cNvPr id="34" name="Picture Placeholder 33" descr="A cup of coffee and a notebook on a table&#10;&#10;Description automatically generated">
            <a:extLst>
              <a:ext uri="{FF2B5EF4-FFF2-40B4-BE49-F238E27FC236}">
                <a16:creationId xmlns:a16="http://schemas.microsoft.com/office/drawing/2014/main" id="{BE76F2C8-60D2-404A-08F8-F956BC2489DF}"/>
              </a:ext>
            </a:extLst>
          </p:cNvPr>
          <p:cNvPicPr>
            <a:picLocks noGrp="1" noChangeAspect="1"/>
          </p:cNvPicPr>
          <p:nvPr>
            <p:ph type="pic" sz="quarter" idx="11"/>
          </p:nvPr>
        </p:nvPicPr>
        <p:blipFill>
          <a:blip r:embed="rId4"/>
          <a:srcRect l="18261" r="18261"/>
          <a:stretch>
            <a:fillRect/>
          </a:stretch>
        </p:blipFill>
        <p:spPr/>
      </p:pic>
      <p:grpSp>
        <p:nvGrpSpPr>
          <p:cNvPr id="3" name="Group 2">
            <a:extLst>
              <a:ext uri="{FF2B5EF4-FFF2-40B4-BE49-F238E27FC236}">
                <a16:creationId xmlns:a16="http://schemas.microsoft.com/office/drawing/2014/main" id="{B2E7B04D-E6C3-1A50-96CC-C863D387E4E8}"/>
              </a:ext>
            </a:extLst>
          </p:cNvPr>
          <p:cNvGrpSpPr/>
          <p:nvPr/>
        </p:nvGrpSpPr>
        <p:grpSpPr>
          <a:xfrm>
            <a:off x="7549377" y="6167336"/>
            <a:ext cx="3294001" cy="612000"/>
            <a:chOff x="5179092" y="5483822"/>
            <a:chExt cx="3294001" cy="612000"/>
          </a:xfrm>
        </p:grpSpPr>
        <p:pic>
          <p:nvPicPr>
            <p:cNvPr id="4" name="Picture 3">
              <a:extLst>
                <a:ext uri="{FF2B5EF4-FFF2-40B4-BE49-F238E27FC236}">
                  <a16:creationId xmlns:a16="http://schemas.microsoft.com/office/drawing/2014/main" id="{B2BB7346-D27E-E7B5-1793-E50B8F9C20CF}"/>
                </a:ext>
              </a:extLst>
            </p:cNvPr>
            <p:cNvPicPr>
              <a:picLocks noChangeAspect="1"/>
            </p:cNvPicPr>
            <p:nvPr/>
          </p:nvPicPr>
          <p:blipFill>
            <a:blip r:embed="rId5"/>
            <a:stretch>
              <a:fillRect/>
            </a:stretch>
          </p:blipFill>
          <p:spPr>
            <a:xfrm>
              <a:off x="5179092" y="5483822"/>
              <a:ext cx="1530000" cy="612000"/>
            </a:xfrm>
            <a:prstGeom prst="rect">
              <a:avLst/>
            </a:prstGeom>
          </p:spPr>
        </p:pic>
        <p:pic>
          <p:nvPicPr>
            <p:cNvPr id="5" name="Picture 4">
              <a:extLst>
                <a:ext uri="{FF2B5EF4-FFF2-40B4-BE49-F238E27FC236}">
                  <a16:creationId xmlns:a16="http://schemas.microsoft.com/office/drawing/2014/main" id="{7E39C830-72D8-B9BC-4DBD-C47324325EEA}"/>
                </a:ext>
              </a:extLst>
            </p:cNvPr>
            <p:cNvPicPr>
              <a:picLocks noChangeAspect="1"/>
            </p:cNvPicPr>
            <p:nvPr/>
          </p:nvPicPr>
          <p:blipFill>
            <a:blip r:embed="rId6"/>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2470239783"/>
      </p:ext>
    </p:extLst>
  </p:cSld>
  <p:clrMapOvr>
    <a:masterClrMapping/>
  </p:clrMapOvr>
</p:sld>
</file>

<file path=ppt/slides/slide11.xml><?xml version="1.0" encoding="utf-8"?>
<p:sld xmlns:a16="http://schemas.microsoft.com/office/drawing/2014/main" xmlns:adec="http://schemas.microsoft.com/office/drawing/2017/decorative"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5684036" cy="763899"/>
          </a:xfrm>
        </p:spPr>
        <p:txBody>
          <a:bodyPr>
            <a:noAutofit/>
          </a:bodyPr>
          <a:lstStyle/>
          <a:p>
            <a:r>
              <a:rPr lang="en-US" sz="1800" dirty="0"/>
              <a:t>01_2: Introduzione all'IoE, al cloud computing, alla blockchain e all'AI e al loro significato nel settore energetico</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lnSpcReduction="10000"/>
          </a:bodyPr>
          <a:lstStyle/>
          <a:p>
            <a:r>
              <a:rPr lang="en-US" dirty="0"/>
              <a:t>Definizioni e significato nella rete energetica</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5541470" cy="2569866"/>
          </a:xfrm>
        </p:spPr>
        <p:txBody>
          <a:bodyPr>
            <a:noAutofit/>
          </a:bodyPr>
          <a:lstStyle/>
          <a:p>
            <a:pPr>
              <a:spcBef>
                <a:spcPts val="600"/>
              </a:spcBef>
            </a:pPr>
            <a:r>
              <a:rPr lang="en-US" sz="1200" dirty="0"/>
              <a:t>Internet dell'energia (IoE):</a:t>
            </a:r>
          </a:p>
          <a:p>
            <a:pPr lvl="1">
              <a:spcBef>
                <a:spcPts val="600"/>
              </a:spcBef>
            </a:pPr>
            <a:r>
              <a:rPr lang="en-US" sz="1000" dirty="0"/>
              <a:t>Definizione: IoE si riferisce alla rete interconnessa di dispositivi, sensori e sistemi legati all'energia che consentono il monitoraggio, il controllo e l'ottimizzazione in tempo reale delle risorse energetiche.</a:t>
            </a:r>
          </a:p>
          <a:p>
            <a:pPr lvl="1">
              <a:spcBef>
                <a:spcPts val="600"/>
              </a:spcBef>
            </a:pPr>
            <a:r>
              <a:rPr lang="en-US" sz="1000" dirty="0"/>
              <a:t>Importanza: L'IoE facilita l'integrazione delle fonti di energia rinnovabili, l'ottimizzazione della rete, la gestione della domanda e la manutenzione predittiva nel settore energetico.</a:t>
            </a:r>
          </a:p>
          <a:p>
            <a:pPr>
              <a:spcBef>
                <a:spcPts val="600"/>
              </a:spcBef>
            </a:pPr>
            <a:r>
              <a:rPr lang="en-US" sz="1000" dirty="0"/>
              <a:t>Cloud Computing:</a:t>
            </a:r>
          </a:p>
          <a:p>
            <a:pPr lvl="1">
              <a:spcBef>
                <a:spcPts val="600"/>
              </a:spcBef>
            </a:pPr>
            <a:r>
              <a:rPr lang="en-US" sz="800" dirty="0"/>
              <a:t>Definizione: Il cloud computing prevede la fornitura di servizi informatici (ad esempio, archiviazione, elaborazione, rete) tramite Internet su base pay-as-you-go.</a:t>
            </a:r>
          </a:p>
          <a:p>
            <a:pPr lvl="1">
              <a:spcBef>
                <a:spcPts val="600"/>
              </a:spcBef>
            </a:pPr>
            <a:r>
              <a:rPr lang="en-US" sz="800" dirty="0"/>
              <a:t>Importanza: Il cloud computing consente alle aziende del settore energetico di archiviare ed elaborare grandi quantità di dati, distribuire applicazioni scalabili e accedere ad analisi avanzate per la gestione e l'ottimizzazione dell'energia.</a:t>
            </a:r>
          </a:p>
          <a:p>
            <a:pPr>
              <a:spcBef>
                <a:spcPts val="600"/>
              </a:spcBef>
            </a:pPr>
            <a:r>
              <a:rPr lang="en-US" sz="1000" dirty="0"/>
              <a:t>Tecnologia Blockchain:</a:t>
            </a:r>
          </a:p>
          <a:p>
            <a:pPr lvl="1">
              <a:spcBef>
                <a:spcPts val="600"/>
              </a:spcBef>
            </a:pPr>
            <a:r>
              <a:rPr lang="en-US" sz="800" dirty="0"/>
              <a:t>Definizione: La blockchain è una tecnologia di registro decentralizzato e distribuito che consente transazioni sicure e trasparenti senza la necessità di intermediari.</a:t>
            </a:r>
          </a:p>
          <a:p>
            <a:pPr lvl="1">
              <a:spcBef>
                <a:spcPts val="600"/>
              </a:spcBef>
            </a:pPr>
            <a:r>
              <a:rPr lang="en-US" sz="800" dirty="0"/>
              <a:t>Importanza: Nel settore energetico, la tecnologia blockchain facilita il commercio di energia peer-to-peer, la condivisione sicura dei dati, la fatturazione trasparente e la tracciabilità delle transazioni energetiche.</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2A28E6F5-17AA-C2E2-4830-E809B2508E7B}"/>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866D668E-62C0-62F3-8740-82DD531563B2}"/>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29FD837F-7605-A3B7-46BC-D7FF90D532EB}"/>
                </a:ext>
              </a:extLst>
            </p:cNvPr>
            <p:cNvPicPr>
              <a:picLocks noChangeAspect="1"/>
            </p:cNvPicPr>
            <p:nvPr/>
          </p:nvPicPr>
          <p:blipFill>
            <a:blip r:embed="rId3"/>
            <a:stretch>
              <a:fillRect/>
            </a:stretch>
          </p:blipFill>
          <p:spPr>
            <a:xfrm>
              <a:off x="6709092" y="5483822"/>
              <a:ext cx="1764001" cy="612000"/>
            </a:xfrm>
            <a:prstGeom prst="rect">
              <a:avLst/>
            </a:prstGeom>
          </p:spPr>
        </p:pic>
      </p:grpSp>
      <p:pic>
        <p:nvPicPr>
          <p:cNvPr id="8" name="Marcador de Posição da Imagem 7" descr="Uma imagem com captura de ecrã, círculo, espaço&#10;&#10;Descrição gerada automaticamente">
            <a:extLst>
              <a:ext uri="{FF2B5EF4-FFF2-40B4-BE49-F238E27FC236}">
                <a16:creationId xmlns:a16="http://schemas.microsoft.com/office/drawing/2014/main" id="{62A03E5F-2CDE-6A8F-FD01-D35D07806378}"/>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2924402819"/>
      </p:ext>
    </p:extLst>
  </p:cSld>
  <p:clrMapOvr>
    <a:masterClrMapping/>
  </p:clrMapOvr>
</p:sld>
</file>

<file path=ppt/slides/slide12.xml><?xml version="1.0" encoding="utf-8"?>
<p:sld xmlns:a16="http://schemas.microsoft.com/office/drawing/2014/main" xmlns:adec="http://schemas.microsoft.com/office/drawing/2017/decorative"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5684036" cy="763899"/>
          </a:xfrm>
        </p:spPr>
        <p:txBody>
          <a:bodyPr>
            <a:noAutofit/>
          </a:bodyPr>
          <a:lstStyle/>
          <a:p>
            <a:r>
              <a:rPr lang="en-US" sz="1800" dirty="0"/>
              <a:t>01_2: Introduzione all'IoE, al cloud computing, alla blockchain e all'AI e al loro significato nel settore energetico</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lnSpcReduction="10000"/>
          </a:bodyPr>
          <a:lstStyle/>
          <a:p>
            <a:r>
              <a:rPr lang="en-US" dirty="0"/>
              <a:t>Definizioni e significato nella rete energetica</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5541470" cy="2569866"/>
          </a:xfrm>
        </p:spPr>
        <p:txBody>
          <a:bodyPr>
            <a:noAutofit/>
          </a:bodyPr>
          <a:lstStyle/>
          <a:p>
            <a:pPr>
              <a:spcBef>
                <a:spcPts val="600"/>
              </a:spcBef>
            </a:pPr>
            <a:r>
              <a:rPr lang="en-US" sz="1200" dirty="0"/>
              <a:t>Intelligenza artificiale (AI):</a:t>
            </a:r>
          </a:p>
          <a:p>
            <a:pPr lvl="1">
              <a:spcBef>
                <a:spcPts val="600"/>
              </a:spcBef>
            </a:pPr>
            <a:r>
              <a:rPr lang="en-US" sz="1000" dirty="0"/>
              <a:t>Definizione: L'IA comporta lo sviluppo di sistemi informatici in grado di eseguire compiti che tipicamente richiedono l'intelligenza umana, come il processo decisionale, il riconoscimento di modelli e l'elaborazione del linguaggio naturale.</a:t>
            </a:r>
          </a:p>
          <a:p>
            <a:pPr lvl="1">
              <a:spcBef>
                <a:spcPts val="600"/>
              </a:spcBef>
            </a:pPr>
            <a:r>
              <a:rPr lang="en-US" sz="1000" dirty="0"/>
              <a:t>Importanza: Le applicazioni dell'intelligenza artificiale nel settore dell'energia comprendono la manutenzione predittiva, le previsioni energetiche, l'ottimizzazione della risposta alla domanda e il rilevamento delle anomalie, con conseguente miglioramento dell'efficienza e dell'affidabilità.</a:t>
            </a:r>
          </a:p>
          <a:p>
            <a:pPr>
              <a:spcBef>
                <a:spcPts val="600"/>
              </a:spcBef>
            </a:pPr>
            <a:r>
              <a:rPr lang="en-US" sz="1000" dirty="0"/>
              <a:t>L'integrazione di IoE, cloud computing, blockchain e AI trasforma il settore dell'energia consentendo:</a:t>
            </a:r>
          </a:p>
          <a:p>
            <a:pPr lvl="1">
              <a:spcBef>
                <a:spcPts val="600"/>
              </a:spcBef>
            </a:pPr>
            <a:r>
              <a:rPr lang="en-US" sz="800" dirty="0"/>
              <a:t>Monitoraggio e controllo in tempo reale degli asset energetici.</a:t>
            </a:r>
          </a:p>
          <a:p>
            <a:pPr lvl="1">
              <a:spcBef>
                <a:spcPts val="600"/>
              </a:spcBef>
            </a:pPr>
            <a:r>
              <a:rPr lang="en-US" sz="800" dirty="0"/>
              <a:t>Ottimizzazione della produzione, distribuzione e consumo di energia.</a:t>
            </a:r>
          </a:p>
          <a:p>
            <a:pPr lvl="1">
              <a:spcBef>
                <a:spcPts val="600"/>
              </a:spcBef>
            </a:pPr>
            <a:r>
              <a:rPr lang="en-US" sz="800" dirty="0"/>
              <a:t>Miglioramento della sicurezza informatica grazie a capacità avanzate di rilevamento e risposta alle minacce.</a:t>
            </a:r>
          </a:p>
          <a:p>
            <a:pPr lvl="1">
              <a:spcBef>
                <a:spcPts val="600"/>
              </a:spcBef>
            </a:pPr>
            <a:r>
              <a:rPr lang="en-US" sz="800" dirty="0"/>
              <a:t>Sistemi energetici decentralizzati e democratizzati, che favoriscono l'innovazione e la sostenibilità</a:t>
            </a:r>
            <a:r>
              <a:rPr lang="en-US" sz="600" dirty="0"/>
              <a:t>.</a:t>
            </a:r>
          </a:p>
          <a:p>
            <a:pPr>
              <a:spcBef>
                <a:spcPts val="600"/>
              </a:spcBef>
            </a:pPr>
            <a:r>
              <a:rPr lang="en-US" sz="1000" dirty="0"/>
              <a:t>L'IoE, il cloud computing, la blockchain e l'AI svolgono un ruolo fondamentale nel plasmare il futuro del settore energetico, offrendo opportunità di innovazione, efficienza e resilienza.</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2A28E6F5-17AA-C2E2-4830-E809B2508E7B}"/>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866D668E-62C0-62F3-8740-82DD531563B2}"/>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29FD837F-7605-A3B7-46BC-D7FF90D532EB}"/>
                </a:ext>
              </a:extLst>
            </p:cNvPr>
            <p:cNvPicPr>
              <a:picLocks noChangeAspect="1"/>
            </p:cNvPicPr>
            <p:nvPr/>
          </p:nvPicPr>
          <p:blipFill>
            <a:blip r:embed="rId3"/>
            <a:stretch>
              <a:fillRect/>
            </a:stretch>
          </p:blipFill>
          <p:spPr>
            <a:xfrm>
              <a:off x="6709092" y="5483822"/>
              <a:ext cx="1764001" cy="612000"/>
            </a:xfrm>
            <a:prstGeom prst="rect">
              <a:avLst/>
            </a:prstGeom>
          </p:spPr>
        </p:pic>
      </p:grpSp>
      <p:pic>
        <p:nvPicPr>
          <p:cNvPr id="8" name="Marcador de Posição da Imagem 7" descr="Uma imagem com captura de ecrã, círculo, espaço&#10;&#10;Descrição gerada automaticamente">
            <a:extLst>
              <a:ext uri="{FF2B5EF4-FFF2-40B4-BE49-F238E27FC236}">
                <a16:creationId xmlns:a16="http://schemas.microsoft.com/office/drawing/2014/main" id="{62A03E5F-2CDE-6A8F-FD01-D35D07806378}"/>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157114030"/>
      </p:ext>
    </p:extLst>
  </p:cSld>
  <p:clrMapOvr>
    <a:masterClrMapping/>
  </p:clrMapOvr>
</p:sld>
</file>

<file path=ppt/slides/slide13.xml><?xml version="1.0" encoding="utf-8"?>
<p:sld xmlns:a16="http://schemas.microsoft.com/office/drawing/2014/main" xmlns:adec="http://schemas.microsoft.com/office/drawing/2017/decorative"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4D835925-3D21-0B99-9A6C-587FBAE43339}"/>
              </a:ext>
            </a:extLst>
          </p:cNvPr>
          <p:cNvSpPr>
            <a:spLocks noGrp="1"/>
          </p:cNvSpPr>
          <p:nvPr>
            <p:ph type="ctrTitle"/>
          </p:nvPr>
        </p:nvSpPr>
        <p:spPr>
          <a:xfrm>
            <a:off x="796322" y="320040"/>
            <a:ext cx="6732237" cy="1524000"/>
          </a:xfrm>
        </p:spPr>
        <p:txBody>
          <a:bodyPr>
            <a:normAutofit fontScale="90000"/>
          </a:bodyPr>
          <a:lstStyle/>
          <a:p>
            <a:r>
              <a:rPr lang="en-US" dirty="0">
                <a:solidFill>
                  <a:schemeClr val="accent1"/>
                </a:solidFill>
              </a:rPr>
              <a:t>Schema di formazione: </a:t>
            </a:r>
            <a:br>
              <a:rPr lang="en-US" dirty="0">
                <a:solidFill>
                  <a:schemeClr val="accent1"/>
                </a:solidFill>
              </a:rPr>
            </a:br>
            <a:br>
              <a:rPr lang="en-US" dirty="0">
                <a:solidFill>
                  <a:schemeClr val="accent1"/>
                </a:solidFill>
              </a:rPr>
            </a:br>
            <a:r>
              <a:rPr lang="en-US" dirty="0"/>
              <a:t>Argomento-02</a:t>
            </a:r>
          </a:p>
        </p:txBody>
      </p:sp>
      <p:sp>
        <p:nvSpPr>
          <p:cNvPr id="12" name="Freeform: Shape 11">
            <a:extLst>
              <a:ext uri="{FF2B5EF4-FFF2-40B4-BE49-F238E27FC236}">
                <a16:creationId xmlns:a16="http://schemas.microsoft.com/office/drawing/2014/main" id="{3E7466B0-B69A-FEBF-B8E0-FDA9AEAC709F}"/>
              </a:ext>
              <a:ext uri="{C183D7F6-B498-43B3-948B-1728B52AA6E4}">
                <adec:decorative xmlns:adec="http://schemas.microsoft.com/office/drawing/2017/decorative" val="1"/>
              </a:ext>
            </a:extLst>
          </p:cNvPr>
          <p:cNvSpPr/>
          <p:nvPr/>
        </p:nvSpPr>
        <p:spPr>
          <a:xfrm>
            <a:off x="7370364" y="-3219"/>
            <a:ext cx="2562565" cy="6884359"/>
          </a:xfrm>
          <a:custGeom>
            <a:avLst/>
            <a:gdLst>
              <a:gd name="connsiteX0" fmla="*/ 2535833 w 2562565"/>
              <a:gd name="connsiteY0" fmla="*/ 0 h 6884359"/>
              <a:gd name="connsiteX1" fmla="*/ 2106829 w 2562565"/>
              <a:gd name="connsiteY1" fmla="*/ 1564627 h 6884359"/>
              <a:gd name="connsiteX2" fmla="*/ 1764389 w 2562565"/>
              <a:gd name="connsiteY2" fmla="*/ 2840498 h 6884359"/>
              <a:gd name="connsiteX3" fmla="*/ 1579803 w 2562565"/>
              <a:gd name="connsiteY3" fmla="*/ 2925726 h 6884359"/>
              <a:gd name="connsiteX4" fmla="*/ 1467779 w 2562565"/>
              <a:gd name="connsiteY4" fmla="*/ 2731101 h 6884359"/>
              <a:gd name="connsiteX5" fmla="*/ 1727472 w 2562565"/>
              <a:gd name="connsiteY5" fmla="*/ 1773244 h 6884359"/>
              <a:gd name="connsiteX6" fmla="*/ 1709650 w 2562565"/>
              <a:gd name="connsiteY6" fmla="*/ 1633318 h 6884359"/>
              <a:gd name="connsiteX7" fmla="*/ 1597625 w 2562565"/>
              <a:gd name="connsiteY7" fmla="*/ 1546818 h 6884359"/>
              <a:gd name="connsiteX8" fmla="*/ 1372303 w 2562565"/>
              <a:gd name="connsiteY8" fmla="*/ 1676568 h 6884359"/>
              <a:gd name="connsiteX9" fmla="*/ 977670 w 2562565"/>
              <a:gd name="connsiteY9" fmla="*/ 3131798 h 6884359"/>
              <a:gd name="connsiteX10" fmla="*/ 5092 w 2562565"/>
              <a:gd name="connsiteY10" fmla="*/ 6867823 h 6884359"/>
              <a:gd name="connsiteX11" fmla="*/ 0 w 2562565"/>
              <a:gd name="connsiteY11" fmla="*/ 6884360 h 6884359"/>
              <a:gd name="connsiteX12" fmla="*/ 26733 w 2562565"/>
              <a:gd name="connsiteY12" fmla="*/ 6884360 h 6884359"/>
              <a:gd name="connsiteX13" fmla="*/ 1003131 w 2562565"/>
              <a:gd name="connsiteY13" fmla="*/ 3139431 h 6884359"/>
              <a:gd name="connsiteX14" fmla="*/ 1397763 w 2562565"/>
              <a:gd name="connsiteY14" fmla="*/ 1684200 h 6884359"/>
              <a:gd name="connsiteX15" fmla="*/ 1592533 w 2562565"/>
              <a:gd name="connsiteY15" fmla="*/ 1572259 h 6884359"/>
              <a:gd name="connsiteX16" fmla="*/ 1688009 w 2562565"/>
              <a:gd name="connsiteY16" fmla="*/ 1646039 h 6884359"/>
              <a:gd name="connsiteX17" fmla="*/ 1703285 w 2562565"/>
              <a:gd name="connsiteY17" fmla="*/ 1766884 h 6884359"/>
              <a:gd name="connsiteX18" fmla="*/ 1443591 w 2562565"/>
              <a:gd name="connsiteY18" fmla="*/ 2724741 h 6884359"/>
              <a:gd name="connsiteX19" fmla="*/ 1573438 w 2562565"/>
              <a:gd name="connsiteY19" fmla="*/ 2949894 h 6884359"/>
              <a:gd name="connsiteX20" fmla="*/ 1788577 w 2562565"/>
              <a:gd name="connsiteY20" fmla="*/ 2849402 h 6884359"/>
              <a:gd name="connsiteX21" fmla="*/ 1788577 w 2562565"/>
              <a:gd name="connsiteY21" fmla="*/ 2848130 h 6884359"/>
              <a:gd name="connsiteX22" fmla="*/ 2131016 w 2562565"/>
              <a:gd name="connsiteY22" fmla="*/ 1570987 h 6884359"/>
              <a:gd name="connsiteX23" fmla="*/ 2562566 w 2562565"/>
              <a:gd name="connsiteY23" fmla="*/ 1272 h 6884359"/>
              <a:gd name="connsiteX24" fmla="*/ 2535833 w 2562565"/>
              <a:gd name="connsiteY24" fmla="*/ 0 h 688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62565" h="6884359">
                <a:moveTo>
                  <a:pt x="2535833" y="0"/>
                </a:moveTo>
                <a:lnTo>
                  <a:pt x="2106829" y="1564627"/>
                </a:lnTo>
                <a:lnTo>
                  <a:pt x="1764389" y="2840498"/>
                </a:lnTo>
                <a:cubicBezTo>
                  <a:pt x="1731291" y="2910461"/>
                  <a:pt x="1653638" y="2946078"/>
                  <a:pt x="1579803" y="2925726"/>
                </a:cubicBezTo>
                <a:cubicBezTo>
                  <a:pt x="1495785" y="2902829"/>
                  <a:pt x="1444864" y="2815057"/>
                  <a:pt x="1467779" y="2731101"/>
                </a:cubicBezTo>
                <a:lnTo>
                  <a:pt x="1727472" y="1773244"/>
                </a:lnTo>
                <a:cubicBezTo>
                  <a:pt x="1740202" y="1726178"/>
                  <a:pt x="1733837" y="1676568"/>
                  <a:pt x="1709650" y="1633318"/>
                </a:cubicBezTo>
                <a:cubicBezTo>
                  <a:pt x="1685463" y="1590068"/>
                  <a:pt x="1646000" y="1559539"/>
                  <a:pt x="1597625" y="1546818"/>
                </a:cubicBezTo>
                <a:cubicBezTo>
                  <a:pt x="1499604" y="1520105"/>
                  <a:pt x="1397763" y="1578620"/>
                  <a:pt x="1372303" y="1676568"/>
                </a:cubicBezTo>
                <a:lnTo>
                  <a:pt x="977670" y="3131798"/>
                </a:lnTo>
                <a:lnTo>
                  <a:pt x="5092" y="6867823"/>
                </a:lnTo>
                <a:cubicBezTo>
                  <a:pt x="5092" y="6867823"/>
                  <a:pt x="1273" y="6880544"/>
                  <a:pt x="0" y="6884360"/>
                </a:cubicBezTo>
                <a:lnTo>
                  <a:pt x="26733" y="6884360"/>
                </a:lnTo>
                <a:lnTo>
                  <a:pt x="1003131" y="3139431"/>
                </a:lnTo>
                <a:lnTo>
                  <a:pt x="1397763" y="1684200"/>
                </a:lnTo>
                <a:cubicBezTo>
                  <a:pt x="1420677" y="1600245"/>
                  <a:pt x="1508515" y="1549363"/>
                  <a:pt x="1592533" y="1572259"/>
                </a:cubicBezTo>
                <a:cubicBezTo>
                  <a:pt x="1633270" y="1583708"/>
                  <a:pt x="1667641" y="1609149"/>
                  <a:pt x="1688009" y="1646039"/>
                </a:cubicBezTo>
                <a:cubicBezTo>
                  <a:pt x="1709650" y="1682928"/>
                  <a:pt x="1714742" y="1724906"/>
                  <a:pt x="1703285" y="1766884"/>
                </a:cubicBezTo>
                <a:lnTo>
                  <a:pt x="1443591" y="2724741"/>
                </a:lnTo>
                <a:cubicBezTo>
                  <a:pt x="1416858" y="2822689"/>
                  <a:pt x="1475417" y="2924453"/>
                  <a:pt x="1573438" y="2949894"/>
                </a:cubicBezTo>
                <a:cubicBezTo>
                  <a:pt x="1660003" y="2972792"/>
                  <a:pt x="1750386" y="2930814"/>
                  <a:pt x="1788577" y="2849402"/>
                </a:cubicBezTo>
                <a:lnTo>
                  <a:pt x="1788577" y="2848130"/>
                </a:lnTo>
                <a:lnTo>
                  <a:pt x="2131016" y="1570987"/>
                </a:lnTo>
                <a:lnTo>
                  <a:pt x="2562566" y="1272"/>
                </a:lnTo>
                <a:cubicBezTo>
                  <a:pt x="2553655" y="0"/>
                  <a:pt x="2544744" y="0"/>
                  <a:pt x="2535833" y="0"/>
                </a:cubicBezTo>
                <a:close/>
              </a:path>
            </a:pathLst>
          </a:custGeom>
          <a:solidFill>
            <a:schemeClr val="accent1"/>
          </a:solidFill>
          <a:ln w="12700" cap="flat">
            <a:noFill/>
            <a:prstDash val="solid"/>
            <a:miter/>
          </a:ln>
        </p:spPr>
        <p:txBody>
          <a:bodyPr rtlCol="0" anchor="ctr"/>
          <a:lstStyle/>
          <a:p>
            <a:endParaRPr lang="en-US" dirty="0"/>
          </a:p>
        </p:txBody>
      </p:sp>
      <p:pic>
        <p:nvPicPr>
          <p:cNvPr id="13" name="Graphic 12">
            <a:extLst>
              <a:ext uri="{FF2B5EF4-FFF2-40B4-BE49-F238E27FC236}">
                <a16:creationId xmlns:a16="http://schemas.microsoft.com/office/drawing/2014/main" id="{2756CFB8-E805-3CF9-61D2-C02341EC7644}"/>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7829202" y="5156615"/>
            <a:ext cx="878334" cy="1705001"/>
          </a:xfrm>
          <a:prstGeom prst="rect">
            <a:avLst/>
          </a:prstGeom>
        </p:spPr>
      </p:pic>
      <p:sp>
        <p:nvSpPr>
          <p:cNvPr id="6" name="Slide Number Placeholder 5">
            <a:extLst>
              <a:ext uri="{FF2B5EF4-FFF2-40B4-BE49-F238E27FC236}">
                <a16:creationId xmlns:a16="http://schemas.microsoft.com/office/drawing/2014/main" id="{68D96053-DF7F-7AFE-4D23-78CFF34D0026}"/>
              </a:ext>
            </a:extLst>
          </p:cNvPr>
          <p:cNvSpPr>
            <a:spLocks noGrp="1"/>
          </p:cNvSpPr>
          <p:nvPr>
            <p:ph type="sldNum" sz="quarter" idx="4"/>
          </p:nvPr>
        </p:nvSpPr>
        <p:spPr>
          <a:xfrm>
            <a:off x="10768546" y="6290774"/>
            <a:ext cx="617912" cy="365125"/>
          </a:xfrm>
        </p:spPr>
        <p:txBody>
          <a:bodyPr/>
          <a:lstStyle/>
          <a:p>
            <a:fld id="{3A98EE3D-8CD1-4C3F-BD1C-C98C9596463C}" type="slidenum">
              <a:rPr lang="en-US" smtClean="0"/>
              <a:t>13</a:t>
            </a:fld>
            <a:endParaRPr lang="en-US" dirty="0"/>
          </a:p>
        </p:txBody>
      </p:sp>
      <p:sp>
        <p:nvSpPr>
          <p:cNvPr id="27" name="Text Placeholder 10">
            <a:extLst>
              <a:ext uri="{FF2B5EF4-FFF2-40B4-BE49-F238E27FC236}">
                <a16:creationId xmlns:a16="http://schemas.microsoft.com/office/drawing/2014/main" id="{E8DD6800-C7FC-6A10-2B0A-C4B64CC05C22}"/>
              </a:ext>
            </a:extLst>
          </p:cNvPr>
          <p:cNvSpPr txBox="1">
            <a:spLocks/>
          </p:cNvSpPr>
          <p:nvPr/>
        </p:nvSpPr>
        <p:spPr>
          <a:xfrm>
            <a:off x="796322" y="2164080"/>
            <a:ext cx="6980092" cy="346029"/>
          </a:xfrm>
          <a:prstGeom prst="rect">
            <a:avLst/>
          </a:prstGeom>
        </p:spPr>
        <p:txBody>
          <a:bodyPr>
            <a:no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600" dirty="0">
                <a:solidFill>
                  <a:schemeClr val="accent1"/>
                </a:solidFill>
              </a:rPr>
              <a:t>Garantire l'energia Tecnologie emergenti</a:t>
            </a:r>
          </a:p>
        </p:txBody>
      </p:sp>
      <p:sp>
        <p:nvSpPr>
          <p:cNvPr id="28" name="Text Placeholder 22">
            <a:extLst>
              <a:ext uri="{FF2B5EF4-FFF2-40B4-BE49-F238E27FC236}">
                <a16:creationId xmlns:a16="http://schemas.microsoft.com/office/drawing/2014/main" id="{5421A4BB-2BFD-0743-5BB3-6C4D92B8EC15}"/>
              </a:ext>
            </a:extLst>
          </p:cNvPr>
          <p:cNvSpPr txBox="1">
            <a:spLocks/>
          </p:cNvSpPr>
          <p:nvPr/>
        </p:nvSpPr>
        <p:spPr>
          <a:xfrm>
            <a:off x="796323" y="2726930"/>
            <a:ext cx="6980091" cy="1208930"/>
          </a:xfrm>
          <a:prstGeom prst="rect">
            <a:avLst/>
          </a:prstGeom>
        </p:spPr>
        <p:txBody>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spcAft>
                <a:spcPts val="0"/>
              </a:spcAft>
            </a:pPr>
            <a:r>
              <a:rPr lang="en-US" sz="1400" dirty="0"/>
              <a:t>Identificazione delle vulnerabilità e delle potenziali minacce informatiche associate a IoE, cloud, blockchain e IA.</a:t>
            </a:r>
          </a:p>
          <a:p>
            <a:pPr>
              <a:spcBef>
                <a:spcPts val="600"/>
              </a:spcBef>
              <a:spcAft>
                <a:spcPts val="0"/>
              </a:spcAft>
            </a:pPr>
            <a:r>
              <a:rPr lang="en-US" sz="1400" dirty="0"/>
              <a:t>Migliori pratiche e strategie per la protezione di ogni tecnologia per salvaguardare l'infrastruttura energetica e i dati.</a:t>
            </a:r>
          </a:p>
        </p:txBody>
      </p:sp>
      <p:pic>
        <p:nvPicPr>
          <p:cNvPr id="34" name="Picture Placeholder 33" descr="A cup of coffee and a notebook on a table&#10;&#10;Description automatically generated">
            <a:extLst>
              <a:ext uri="{FF2B5EF4-FFF2-40B4-BE49-F238E27FC236}">
                <a16:creationId xmlns:a16="http://schemas.microsoft.com/office/drawing/2014/main" id="{BE76F2C8-60D2-404A-08F8-F956BC2489DF}"/>
              </a:ext>
            </a:extLst>
          </p:cNvPr>
          <p:cNvPicPr>
            <a:picLocks noGrp="1" noChangeAspect="1"/>
          </p:cNvPicPr>
          <p:nvPr>
            <p:ph type="pic" sz="quarter" idx="11"/>
          </p:nvPr>
        </p:nvPicPr>
        <p:blipFill>
          <a:blip r:embed="rId4"/>
          <a:srcRect l="18261" r="18261"/>
          <a:stretch>
            <a:fillRect/>
          </a:stretch>
        </p:blipFill>
        <p:spPr/>
      </p:pic>
      <p:grpSp>
        <p:nvGrpSpPr>
          <p:cNvPr id="3" name="Group 2">
            <a:extLst>
              <a:ext uri="{FF2B5EF4-FFF2-40B4-BE49-F238E27FC236}">
                <a16:creationId xmlns:a16="http://schemas.microsoft.com/office/drawing/2014/main" id="{B2E7B04D-E6C3-1A50-96CC-C863D387E4E8}"/>
              </a:ext>
            </a:extLst>
          </p:cNvPr>
          <p:cNvGrpSpPr/>
          <p:nvPr/>
        </p:nvGrpSpPr>
        <p:grpSpPr>
          <a:xfrm>
            <a:off x="7549377" y="6167336"/>
            <a:ext cx="3294001" cy="612000"/>
            <a:chOff x="5179092" y="5483822"/>
            <a:chExt cx="3294001" cy="612000"/>
          </a:xfrm>
        </p:grpSpPr>
        <p:pic>
          <p:nvPicPr>
            <p:cNvPr id="4" name="Picture 3">
              <a:extLst>
                <a:ext uri="{FF2B5EF4-FFF2-40B4-BE49-F238E27FC236}">
                  <a16:creationId xmlns:a16="http://schemas.microsoft.com/office/drawing/2014/main" id="{B2BB7346-D27E-E7B5-1793-E50B8F9C20CF}"/>
                </a:ext>
              </a:extLst>
            </p:cNvPr>
            <p:cNvPicPr>
              <a:picLocks noChangeAspect="1"/>
            </p:cNvPicPr>
            <p:nvPr/>
          </p:nvPicPr>
          <p:blipFill>
            <a:blip r:embed="rId5"/>
            <a:stretch>
              <a:fillRect/>
            </a:stretch>
          </p:blipFill>
          <p:spPr>
            <a:xfrm>
              <a:off x="5179092" y="5483822"/>
              <a:ext cx="1530000" cy="612000"/>
            </a:xfrm>
            <a:prstGeom prst="rect">
              <a:avLst/>
            </a:prstGeom>
          </p:spPr>
        </p:pic>
        <p:pic>
          <p:nvPicPr>
            <p:cNvPr id="5" name="Picture 4">
              <a:extLst>
                <a:ext uri="{FF2B5EF4-FFF2-40B4-BE49-F238E27FC236}">
                  <a16:creationId xmlns:a16="http://schemas.microsoft.com/office/drawing/2014/main" id="{7E39C830-72D8-B9BC-4DBD-C47324325EEA}"/>
                </a:ext>
              </a:extLst>
            </p:cNvPr>
            <p:cNvPicPr>
              <a:picLocks noChangeAspect="1"/>
            </p:cNvPicPr>
            <p:nvPr/>
          </p:nvPicPr>
          <p:blipFill>
            <a:blip r:embed="rId6"/>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2620127521"/>
      </p:ext>
    </p:extLst>
  </p:cSld>
  <p:clrMapOvr>
    <a:masterClrMapping/>
  </p:clrMapOvr>
</p:sld>
</file>

<file path=ppt/slides/slide14.xml><?xml version="1.0" encoding="utf-8"?>
<p:sld xmlns:a16="http://schemas.microsoft.com/office/drawing/2014/main" xmlns:adec="http://schemas.microsoft.com/office/drawing/2017/decorative"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4D835925-3D21-0B99-9A6C-587FBAE43339}"/>
              </a:ext>
            </a:extLst>
          </p:cNvPr>
          <p:cNvSpPr>
            <a:spLocks noGrp="1"/>
          </p:cNvSpPr>
          <p:nvPr>
            <p:ph type="ctrTitle"/>
          </p:nvPr>
        </p:nvSpPr>
        <p:spPr>
          <a:xfrm>
            <a:off x="796322" y="320040"/>
            <a:ext cx="6732237" cy="1524000"/>
          </a:xfrm>
        </p:spPr>
        <p:txBody>
          <a:bodyPr>
            <a:normAutofit fontScale="90000"/>
          </a:bodyPr>
          <a:lstStyle/>
          <a:p>
            <a:r>
              <a:rPr lang="en-US" dirty="0">
                <a:solidFill>
                  <a:schemeClr val="accent1"/>
                </a:solidFill>
              </a:rPr>
              <a:t>Schema di formazione: </a:t>
            </a:r>
            <a:br>
              <a:rPr lang="en-US" dirty="0">
                <a:solidFill>
                  <a:schemeClr val="accent1"/>
                </a:solidFill>
              </a:rPr>
            </a:br>
            <a:br>
              <a:rPr lang="en-US" dirty="0">
                <a:solidFill>
                  <a:schemeClr val="accent1"/>
                </a:solidFill>
              </a:rPr>
            </a:br>
            <a:r>
              <a:rPr lang="en-US" dirty="0"/>
              <a:t>Argomento-02</a:t>
            </a:r>
          </a:p>
        </p:txBody>
      </p:sp>
      <p:sp>
        <p:nvSpPr>
          <p:cNvPr id="12" name="Freeform: Shape 11">
            <a:extLst>
              <a:ext uri="{FF2B5EF4-FFF2-40B4-BE49-F238E27FC236}">
                <a16:creationId xmlns:a16="http://schemas.microsoft.com/office/drawing/2014/main" id="{3E7466B0-B69A-FEBF-B8E0-FDA9AEAC709F}"/>
              </a:ext>
              <a:ext uri="{C183D7F6-B498-43B3-948B-1728B52AA6E4}">
                <adec:decorative xmlns:adec="http://schemas.microsoft.com/office/drawing/2017/decorative" val="1"/>
              </a:ext>
            </a:extLst>
          </p:cNvPr>
          <p:cNvSpPr/>
          <p:nvPr/>
        </p:nvSpPr>
        <p:spPr>
          <a:xfrm>
            <a:off x="7370364" y="-3219"/>
            <a:ext cx="2562565" cy="6884359"/>
          </a:xfrm>
          <a:custGeom>
            <a:avLst/>
            <a:gdLst>
              <a:gd name="connsiteX0" fmla="*/ 2535833 w 2562565"/>
              <a:gd name="connsiteY0" fmla="*/ 0 h 6884359"/>
              <a:gd name="connsiteX1" fmla="*/ 2106829 w 2562565"/>
              <a:gd name="connsiteY1" fmla="*/ 1564627 h 6884359"/>
              <a:gd name="connsiteX2" fmla="*/ 1764389 w 2562565"/>
              <a:gd name="connsiteY2" fmla="*/ 2840498 h 6884359"/>
              <a:gd name="connsiteX3" fmla="*/ 1579803 w 2562565"/>
              <a:gd name="connsiteY3" fmla="*/ 2925726 h 6884359"/>
              <a:gd name="connsiteX4" fmla="*/ 1467779 w 2562565"/>
              <a:gd name="connsiteY4" fmla="*/ 2731101 h 6884359"/>
              <a:gd name="connsiteX5" fmla="*/ 1727472 w 2562565"/>
              <a:gd name="connsiteY5" fmla="*/ 1773244 h 6884359"/>
              <a:gd name="connsiteX6" fmla="*/ 1709650 w 2562565"/>
              <a:gd name="connsiteY6" fmla="*/ 1633318 h 6884359"/>
              <a:gd name="connsiteX7" fmla="*/ 1597625 w 2562565"/>
              <a:gd name="connsiteY7" fmla="*/ 1546818 h 6884359"/>
              <a:gd name="connsiteX8" fmla="*/ 1372303 w 2562565"/>
              <a:gd name="connsiteY8" fmla="*/ 1676568 h 6884359"/>
              <a:gd name="connsiteX9" fmla="*/ 977670 w 2562565"/>
              <a:gd name="connsiteY9" fmla="*/ 3131798 h 6884359"/>
              <a:gd name="connsiteX10" fmla="*/ 5092 w 2562565"/>
              <a:gd name="connsiteY10" fmla="*/ 6867823 h 6884359"/>
              <a:gd name="connsiteX11" fmla="*/ 0 w 2562565"/>
              <a:gd name="connsiteY11" fmla="*/ 6884360 h 6884359"/>
              <a:gd name="connsiteX12" fmla="*/ 26733 w 2562565"/>
              <a:gd name="connsiteY12" fmla="*/ 6884360 h 6884359"/>
              <a:gd name="connsiteX13" fmla="*/ 1003131 w 2562565"/>
              <a:gd name="connsiteY13" fmla="*/ 3139431 h 6884359"/>
              <a:gd name="connsiteX14" fmla="*/ 1397763 w 2562565"/>
              <a:gd name="connsiteY14" fmla="*/ 1684200 h 6884359"/>
              <a:gd name="connsiteX15" fmla="*/ 1592533 w 2562565"/>
              <a:gd name="connsiteY15" fmla="*/ 1572259 h 6884359"/>
              <a:gd name="connsiteX16" fmla="*/ 1688009 w 2562565"/>
              <a:gd name="connsiteY16" fmla="*/ 1646039 h 6884359"/>
              <a:gd name="connsiteX17" fmla="*/ 1703285 w 2562565"/>
              <a:gd name="connsiteY17" fmla="*/ 1766884 h 6884359"/>
              <a:gd name="connsiteX18" fmla="*/ 1443591 w 2562565"/>
              <a:gd name="connsiteY18" fmla="*/ 2724741 h 6884359"/>
              <a:gd name="connsiteX19" fmla="*/ 1573438 w 2562565"/>
              <a:gd name="connsiteY19" fmla="*/ 2949894 h 6884359"/>
              <a:gd name="connsiteX20" fmla="*/ 1788577 w 2562565"/>
              <a:gd name="connsiteY20" fmla="*/ 2849402 h 6884359"/>
              <a:gd name="connsiteX21" fmla="*/ 1788577 w 2562565"/>
              <a:gd name="connsiteY21" fmla="*/ 2848130 h 6884359"/>
              <a:gd name="connsiteX22" fmla="*/ 2131016 w 2562565"/>
              <a:gd name="connsiteY22" fmla="*/ 1570987 h 6884359"/>
              <a:gd name="connsiteX23" fmla="*/ 2562566 w 2562565"/>
              <a:gd name="connsiteY23" fmla="*/ 1272 h 6884359"/>
              <a:gd name="connsiteX24" fmla="*/ 2535833 w 2562565"/>
              <a:gd name="connsiteY24" fmla="*/ 0 h 688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62565" h="6884359">
                <a:moveTo>
                  <a:pt x="2535833" y="0"/>
                </a:moveTo>
                <a:lnTo>
                  <a:pt x="2106829" y="1564627"/>
                </a:lnTo>
                <a:lnTo>
                  <a:pt x="1764389" y="2840498"/>
                </a:lnTo>
                <a:cubicBezTo>
                  <a:pt x="1731291" y="2910461"/>
                  <a:pt x="1653638" y="2946078"/>
                  <a:pt x="1579803" y="2925726"/>
                </a:cubicBezTo>
                <a:cubicBezTo>
                  <a:pt x="1495785" y="2902829"/>
                  <a:pt x="1444864" y="2815057"/>
                  <a:pt x="1467779" y="2731101"/>
                </a:cubicBezTo>
                <a:lnTo>
                  <a:pt x="1727472" y="1773244"/>
                </a:lnTo>
                <a:cubicBezTo>
                  <a:pt x="1740202" y="1726178"/>
                  <a:pt x="1733837" y="1676568"/>
                  <a:pt x="1709650" y="1633318"/>
                </a:cubicBezTo>
                <a:cubicBezTo>
                  <a:pt x="1685463" y="1590068"/>
                  <a:pt x="1646000" y="1559539"/>
                  <a:pt x="1597625" y="1546818"/>
                </a:cubicBezTo>
                <a:cubicBezTo>
                  <a:pt x="1499604" y="1520105"/>
                  <a:pt x="1397763" y="1578620"/>
                  <a:pt x="1372303" y="1676568"/>
                </a:cubicBezTo>
                <a:lnTo>
                  <a:pt x="977670" y="3131798"/>
                </a:lnTo>
                <a:lnTo>
                  <a:pt x="5092" y="6867823"/>
                </a:lnTo>
                <a:cubicBezTo>
                  <a:pt x="5092" y="6867823"/>
                  <a:pt x="1273" y="6880544"/>
                  <a:pt x="0" y="6884360"/>
                </a:cubicBezTo>
                <a:lnTo>
                  <a:pt x="26733" y="6884360"/>
                </a:lnTo>
                <a:lnTo>
                  <a:pt x="1003131" y="3139431"/>
                </a:lnTo>
                <a:lnTo>
                  <a:pt x="1397763" y="1684200"/>
                </a:lnTo>
                <a:cubicBezTo>
                  <a:pt x="1420677" y="1600245"/>
                  <a:pt x="1508515" y="1549363"/>
                  <a:pt x="1592533" y="1572259"/>
                </a:cubicBezTo>
                <a:cubicBezTo>
                  <a:pt x="1633270" y="1583708"/>
                  <a:pt x="1667641" y="1609149"/>
                  <a:pt x="1688009" y="1646039"/>
                </a:cubicBezTo>
                <a:cubicBezTo>
                  <a:pt x="1709650" y="1682928"/>
                  <a:pt x="1714742" y="1724906"/>
                  <a:pt x="1703285" y="1766884"/>
                </a:cubicBezTo>
                <a:lnTo>
                  <a:pt x="1443591" y="2724741"/>
                </a:lnTo>
                <a:cubicBezTo>
                  <a:pt x="1416858" y="2822689"/>
                  <a:pt x="1475417" y="2924453"/>
                  <a:pt x="1573438" y="2949894"/>
                </a:cubicBezTo>
                <a:cubicBezTo>
                  <a:pt x="1660003" y="2972792"/>
                  <a:pt x="1750386" y="2930814"/>
                  <a:pt x="1788577" y="2849402"/>
                </a:cubicBezTo>
                <a:lnTo>
                  <a:pt x="1788577" y="2848130"/>
                </a:lnTo>
                <a:lnTo>
                  <a:pt x="2131016" y="1570987"/>
                </a:lnTo>
                <a:lnTo>
                  <a:pt x="2562566" y="1272"/>
                </a:lnTo>
                <a:cubicBezTo>
                  <a:pt x="2553655" y="0"/>
                  <a:pt x="2544744" y="0"/>
                  <a:pt x="2535833" y="0"/>
                </a:cubicBezTo>
                <a:close/>
              </a:path>
            </a:pathLst>
          </a:custGeom>
          <a:solidFill>
            <a:schemeClr val="accent1"/>
          </a:solidFill>
          <a:ln w="12700" cap="flat">
            <a:noFill/>
            <a:prstDash val="solid"/>
            <a:miter/>
          </a:ln>
        </p:spPr>
        <p:txBody>
          <a:bodyPr rtlCol="0" anchor="ctr"/>
          <a:lstStyle/>
          <a:p>
            <a:endParaRPr lang="en-US" dirty="0"/>
          </a:p>
        </p:txBody>
      </p:sp>
      <p:pic>
        <p:nvPicPr>
          <p:cNvPr id="13" name="Graphic 12">
            <a:extLst>
              <a:ext uri="{FF2B5EF4-FFF2-40B4-BE49-F238E27FC236}">
                <a16:creationId xmlns:a16="http://schemas.microsoft.com/office/drawing/2014/main" id="{2756CFB8-E805-3CF9-61D2-C02341EC7644}"/>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7829202" y="5156615"/>
            <a:ext cx="878334" cy="1705001"/>
          </a:xfrm>
          <a:prstGeom prst="rect">
            <a:avLst/>
          </a:prstGeom>
        </p:spPr>
      </p:pic>
      <p:sp>
        <p:nvSpPr>
          <p:cNvPr id="6" name="Slide Number Placeholder 5">
            <a:extLst>
              <a:ext uri="{FF2B5EF4-FFF2-40B4-BE49-F238E27FC236}">
                <a16:creationId xmlns:a16="http://schemas.microsoft.com/office/drawing/2014/main" id="{68D96053-DF7F-7AFE-4D23-78CFF34D0026}"/>
              </a:ext>
            </a:extLst>
          </p:cNvPr>
          <p:cNvSpPr>
            <a:spLocks noGrp="1"/>
          </p:cNvSpPr>
          <p:nvPr>
            <p:ph type="sldNum" sz="quarter" idx="4"/>
          </p:nvPr>
        </p:nvSpPr>
        <p:spPr>
          <a:xfrm>
            <a:off x="10768546" y="6290774"/>
            <a:ext cx="617912" cy="365125"/>
          </a:xfrm>
        </p:spPr>
        <p:txBody>
          <a:bodyPr/>
          <a:lstStyle/>
          <a:p>
            <a:fld id="{3A98EE3D-8CD1-4C3F-BD1C-C98C9596463C}" type="slidenum">
              <a:rPr lang="en-US" smtClean="0"/>
              <a:t>14</a:t>
            </a:fld>
            <a:endParaRPr lang="en-US" dirty="0"/>
          </a:p>
        </p:txBody>
      </p:sp>
      <p:sp>
        <p:nvSpPr>
          <p:cNvPr id="27" name="Text Placeholder 10">
            <a:extLst>
              <a:ext uri="{FF2B5EF4-FFF2-40B4-BE49-F238E27FC236}">
                <a16:creationId xmlns:a16="http://schemas.microsoft.com/office/drawing/2014/main" id="{E8DD6800-C7FC-6A10-2B0A-C4B64CC05C22}"/>
              </a:ext>
            </a:extLst>
          </p:cNvPr>
          <p:cNvSpPr txBox="1">
            <a:spLocks/>
          </p:cNvSpPr>
          <p:nvPr/>
        </p:nvSpPr>
        <p:spPr>
          <a:xfrm>
            <a:off x="796322" y="2164080"/>
            <a:ext cx="6980092" cy="346029"/>
          </a:xfrm>
          <a:prstGeom prst="rect">
            <a:avLst/>
          </a:prstGeom>
        </p:spPr>
        <p:txBody>
          <a:bodyPr>
            <a:no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600" dirty="0">
                <a:solidFill>
                  <a:schemeClr val="accent1"/>
                </a:solidFill>
              </a:rPr>
              <a:t>Garantire l'energia Tecnologie emergenti</a:t>
            </a:r>
          </a:p>
        </p:txBody>
      </p:sp>
      <p:sp>
        <p:nvSpPr>
          <p:cNvPr id="28" name="Text Placeholder 22">
            <a:extLst>
              <a:ext uri="{FF2B5EF4-FFF2-40B4-BE49-F238E27FC236}">
                <a16:creationId xmlns:a16="http://schemas.microsoft.com/office/drawing/2014/main" id="{5421A4BB-2BFD-0743-5BB3-6C4D92B8EC15}"/>
              </a:ext>
            </a:extLst>
          </p:cNvPr>
          <p:cNvSpPr txBox="1">
            <a:spLocks/>
          </p:cNvSpPr>
          <p:nvPr/>
        </p:nvSpPr>
        <p:spPr>
          <a:xfrm>
            <a:off x="796323" y="2726930"/>
            <a:ext cx="6980091" cy="1208930"/>
          </a:xfrm>
          <a:prstGeom prst="rect">
            <a:avLst/>
          </a:prstGeom>
        </p:spPr>
        <p:txBody>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spcAft>
                <a:spcPts val="0"/>
              </a:spcAft>
            </a:pPr>
            <a:r>
              <a:rPr lang="en-US" sz="1400" dirty="0">
                <a:solidFill>
                  <a:schemeClr val="tx2"/>
                </a:solidFill>
              </a:rPr>
              <a:t>Identificazione delle vulnerabilità e delle potenziali minacce informatiche associate a IoE, cloud, blockchain e IA.</a:t>
            </a:r>
          </a:p>
          <a:p>
            <a:pPr>
              <a:spcBef>
                <a:spcPts val="600"/>
              </a:spcBef>
              <a:spcAft>
                <a:spcPts val="0"/>
              </a:spcAft>
            </a:pPr>
            <a:r>
              <a:rPr lang="en-US" sz="1400" dirty="0"/>
              <a:t>Migliori pratiche e strategie per la protezione di ogni tecnologia per salvaguardare l'infrastruttura energetica e i dati.</a:t>
            </a:r>
          </a:p>
        </p:txBody>
      </p:sp>
      <p:pic>
        <p:nvPicPr>
          <p:cNvPr id="34" name="Picture Placeholder 33" descr="A cup of coffee and a notebook on a table&#10;&#10;Description automatically generated">
            <a:extLst>
              <a:ext uri="{FF2B5EF4-FFF2-40B4-BE49-F238E27FC236}">
                <a16:creationId xmlns:a16="http://schemas.microsoft.com/office/drawing/2014/main" id="{BE76F2C8-60D2-404A-08F8-F956BC2489DF}"/>
              </a:ext>
            </a:extLst>
          </p:cNvPr>
          <p:cNvPicPr>
            <a:picLocks noGrp="1" noChangeAspect="1"/>
          </p:cNvPicPr>
          <p:nvPr>
            <p:ph type="pic" sz="quarter" idx="11"/>
          </p:nvPr>
        </p:nvPicPr>
        <p:blipFill>
          <a:blip r:embed="rId4"/>
          <a:srcRect l="18261" r="18261"/>
          <a:stretch>
            <a:fillRect/>
          </a:stretch>
        </p:blipFill>
        <p:spPr/>
      </p:pic>
      <p:grpSp>
        <p:nvGrpSpPr>
          <p:cNvPr id="3" name="Group 2">
            <a:extLst>
              <a:ext uri="{FF2B5EF4-FFF2-40B4-BE49-F238E27FC236}">
                <a16:creationId xmlns:a16="http://schemas.microsoft.com/office/drawing/2014/main" id="{B2E7B04D-E6C3-1A50-96CC-C863D387E4E8}"/>
              </a:ext>
            </a:extLst>
          </p:cNvPr>
          <p:cNvGrpSpPr/>
          <p:nvPr/>
        </p:nvGrpSpPr>
        <p:grpSpPr>
          <a:xfrm>
            <a:off x="7549377" y="6167336"/>
            <a:ext cx="3294001" cy="612000"/>
            <a:chOff x="5179092" y="5483822"/>
            <a:chExt cx="3294001" cy="612000"/>
          </a:xfrm>
        </p:grpSpPr>
        <p:pic>
          <p:nvPicPr>
            <p:cNvPr id="4" name="Picture 3">
              <a:extLst>
                <a:ext uri="{FF2B5EF4-FFF2-40B4-BE49-F238E27FC236}">
                  <a16:creationId xmlns:a16="http://schemas.microsoft.com/office/drawing/2014/main" id="{B2BB7346-D27E-E7B5-1793-E50B8F9C20CF}"/>
                </a:ext>
              </a:extLst>
            </p:cNvPr>
            <p:cNvPicPr>
              <a:picLocks noChangeAspect="1"/>
            </p:cNvPicPr>
            <p:nvPr/>
          </p:nvPicPr>
          <p:blipFill>
            <a:blip r:embed="rId5"/>
            <a:stretch>
              <a:fillRect/>
            </a:stretch>
          </p:blipFill>
          <p:spPr>
            <a:xfrm>
              <a:off x="5179092" y="5483822"/>
              <a:ext cx="1530000" cy="612000"/>
            </a:xfrm>
            <a:prstGeom prst="rect">
              <a:avLst/>
            </a:prstGeom>
          </p:spPr>
        </p:pic>
        <p:pic>
          <p:nvPicPr>
            <p:cNvPr id="5" name="Picture 4">
              <a:extLst>
                <a:ext uri="{FF2B5EF4-FFF2-40B4-BE49-F238E27FC236}">
                  <a16:creationId xmlns:a16="http://schemas.microsoft.com/office/drawing/2014/main" id="{7E39C830-72D8-B9BC-4DBD-C47324325EEA}"/>
                </a:ext>
              </a:extLst>
            </p:cNvPr>
            <p:cNvPicPr>
              <a:picLocks noChangeAspect="1"/>
            </p:cNvPicPr>
            <p:nvPr/>
          </p:nvPicPr>
          <p:blipFill>
            <a:blip r:embed="rId6"/>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926460992"/>
      </p:ext>
    </p:extLst>
  </p:cSld>
  <p:clrMapOvr>
    <a:masterClrMapping/>
  </p:clrMapOvr>
</p:sld>
</file>

<file path=ppt/slides/slide15.xml><?xml version="1.0" encoding="utf-8"?>
<p:sld xmlns:a16="http://schemas.microsoft.com/office/drawing/2014/main" xmlns:adec="http://schemas.microsoft.com/office/drawing/2017/decorative"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5684036" cy="763899"/>
          </a:xfrm>
        </p:spPr>
        <p:txBody>
          <a:bodyPr>
            <a:noAutofit/>
          </a:bodyPr>
          <a:lstStyle/>
          <a:p>
            <a:r>
              <a:rPr lang="en-US" sz="1800" dirty="0"/>
              <a:t>02_1: </a:t>
            </a:r>
            <a:r>
              <a:rPr kumimoji="0" lang="en-US" sz="1800" b="0" i="0" u="none" strike="noStrike" kern="1200" cap="none" spc="100" normalizeH="0" baseline="0" noProof="0" dirty="0">
                <a:ln>
                  <a:noFill/>
                </a:ln>
                <a:solidFill>
                  <a:srgbClr val="FFFFFF"/>
                </a:solidFill>
                <a:effectLst/>
                <a:uLnTx/>
                <a:uFillTx/>
                <a:latin typeface="Book Antiqua"/>
                <a:ea typeface="+mj-ea"/>
                <a:cs typeface="+mj-cs"/>
              </a:rPr>
              <a:t>Identificazione delle vulnerabilità e delle potenziali minacce informatiche associate a IoE, cloud, blockchain e IA.</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lnSpcReduction="10000"/>
          </a:bodyPr>
          <a:lstStyle/>
          <a:p>
            <a:r>
              <a:rPr lang="en-US" dirty="0"/>
              <a:t>Individuazione delle vulnerabilità e delle potenziali minacce informatiche</a:t>
            </a:r>
          </a:p>
          <a:p>
            <a:endParaRPr lang="en-US" dirty="0"/>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B26D347A-20E7-4DC2-0806-08257411B6DC}"/>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0F2EEB5-C1DE-5F47-D5EF-241DF9662EEB}"/>
                </a:ext>
              </a:extLst>
            </p:cNvPr>
            <p:cNvPicPr>
              <a:picLocks noChangeAspect="1"/>
            </p:cNvPicPr>
            <p:nvPr/>
          </p:nvPicPr>
          <p:blipFill>
            <a:blip r:embed="rId3"/>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C4B6AACB-8573-5E98-CEF7-AD314E69B5CE}"/>
                </a:ext>
              </a:extLst>
            </p:cNvPr>
            <p:cNvPicPr>
              <a:picLocks noChangeAspect="1"/>
            </p:cNvPicPr>
            <p:nvPr/>
          </p:nvPicPr>
          <p:blipFill>
            <a:blip r:embed="rId4"/>
            <a:stretch>
              <a:fillRect/>
            </a:stretch>
          </p:blipFill>
          <p:spPr>
            <a:xfrm>
              <a:off x="6709092" y="5483822"/>
              <a:ext cx="1764001" cy="612000"/>
            </a:xfrm>
            <a:prstGeom prst="rect">
              <a:avLst/>
            </a:prstGeom>
          </p:spPr>
        </p:pic>
      </p:grpSp>
      <p:sp>
        <p:nvSpPr>
          <p:cNvPr id="5" name="Text Placeholder 14">
            <a:extLst>
              <a:ext uri="{FF2B5EF4-FFF2-40B4-BE49-F238E27FC236}">
                <a16:creationId xmlns:a16="http://schemas.microsoft.com/office/drawing/2014/main" id="{DFE72353-EDC8-C793-C185-C5A2A797F035}"/>
              </a:ext>
            </a:extLst>
          </p:cNvPr>
          <p:cNvSpPr txBox="1">
            <a:spLocks/>
          </p:cNvSpPr>
          <p:nvPr/>
        </p:nvSpPr>
        <p:spPr>
          <a:xfrm>
            <a:off x="6498130" y="1977017"/>
            <a:ext cx="5541470" cy="2569866"/>
          </a:xfrm>
          <a:prstGeom prst="rect">
            <a:avLst/>
          </a:prstGeom>
        </p:spPr>
        <p:txBody>
          <a:bodyPr vert="horz" lIns="91440" tIns="0" rIns="0" bIns="45720" rtlCol="0">
            <a:noAutofit/>
          </a:bodyPr>
          <a:lstStyle>
            <a:lvl1pPr marL="274320" indent="-274320" algn="l" defTabSz="914400" rtl="0" eaLnBrk="1" latinLnBrk="0" hangingPunct="1">
              <a:lnSpc>
                <a:spcPct val="100000"/>
              </a:lnSpc>
              <a:spcBef>
                <a:spcPts val="1200"/>
              </a:spcBef>
              <a:spcAft>
                <a:spcPts val="600"/>
              </a:spcAft>
              <a:buClr>
                <a:schemeClr val="accent1"/>
              </a:buClr>
              <a:buSzPct val="100000"/>
              <a:buFont typeface="Courier New" panose="02070309020205020404" pitchFamily="49" charset="0"/>
              <a:buChar char="o"/>
              <a:defRPr sz="1400" kern="1200">
                <a:solidFill>
                  <a:schemeClr val="bg1"/>
                </a:solidFill>
                <a:latin typeface="+mn-lt"/>
                <a:ea typeface="+mn-ea"/>
                <a:cs typeface="+mn-cs"/>
              </a:defRPr>
            </a:lvl1pPr>
            <a:lvl2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200" kern="1200">
                <a:solidFill>
                  <a:schemeClr val="bg1"/>
                </a:solidFill>
                <a:latin typeface="+mn-lt"/>
                <a:ea typeface="+mn-ea"/>
                <a:cs typeface="+mn-cs"/>
              </a:defRPr>
            </a:lvl2pPr>
            <a:lvl3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3pPr>
            <a:lvl4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4pPr>
            <a:lvl5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pPr>
            <a:r>
              <a:rPr lang="en-US" sz="1200" dirty="0"/>
              <a:t>Internet dell'energia (IoE):</a:t>
            </a:r>
          </a:p>
          <a:p>
            <a:pPr lvl="1">
              <a:spcBef>
                <a:spcPts val="600"/>
              </a:spcBef>
            </a:pPr>
            <a:r>
              <a:rPr lang="en-US" sz="1000" dirty="0"/>
              <a:t>Vulnerabilità: </a:t>
            </a:r>
          </a:p>
          <a:p>
            <a:pPr lvl="2">
              <a:spcBef>
                <a:spcPts val="600"/>
              </a:spcBef>
            </a:pPr>
            <a:r>
              <a:rPr lang="en-US" sz="850" dirty="0"/>
              <a:t>Dispositivi IoT non sicuri: La mancanza di funzioni di sicurezza integrate e le vulnerabilità dei dispositivi IoT (ad esempio, contatori intelligenti, sensori) possono essere sfruttate per ottenere accesso o controllo non autorizzati.</a:t>
            </a:r>
          </a:p>
          <a:p>
            <a:pPr lvl="2">
              <a:spcBef>
                <a:spcPts val="600"/>
              </a:spcBef>
            </a:pPr>
            <a:r>
              <a:rPr lang="en-US" sz="850" dirty="0"/>
              <a:t>Problemi di interoperabilità: I problemi di integrazione tra diverse piattaforme e dispositivi IoT possono creare lacune nella sicurezza e vulnerabilità nelle reti energetiche.</a:t>
            </a:r>
          </a:p>
          <a:p>
            <a:pPr lvl="1"/>
            <a:r>
              <a:rPr lang="en-US" sz="1000" dirty="0"/>
              <a:t>Potenziali minacce informatiche:</a:t>
            </a:r>
          </a:p>
          <a:p>
            <a:pPr lvl="2"/>
            <a:r>
              <a:rPr lang="en-US" sz="850" dirty="0"/>
              <a:t>Compromissione dei dispositivi: l'accesso non autorizzato o la compromissione dei dispositivi IoT può interrompere le operazioni energetiche, manipolare i dati o lanciare attacchi ad altri componenti della rete.</a:t>
            </a:r>
          </a:p>
          <a:p>
            <a:pPr lvl="2"/>
            <a:r>
              <a:rPr lang="en-US" sz="850" dirty="0"/>
              <a:t>Violazioni dei dati: Il furto o la manipolazione di dati energetici sensibili raccolti dai dispositivi IoT può portare a violazioni della privacy, perdite finanziarie o danni alla reputazione.</a:t>
            </a:r>
          </a:p>
          <a:p>
            <a:pPr>
              <a:spcBef>
                <a:spcPts val="600"/>
              </a:spcBef>
            </a:pPr>
            <a:endParaRPr lang="en-US" sz="850" dirty="0"/>
          </a:p>
        </p:txBody>
      </p:sp>
      <p:pic>
        <p:nvPicPr>
          <p:cNvPr id="9" name="Marcador de Posição da Imagem 8" descr="Uma imagem com captura de ecrã, céu&#10;&#10;Descrição gerada automaticamente">
            <a:extLst>
              <a:ext uri="{FF2B5EF4-FFF2-40B4-BE49-F238E27FC236}">
                <a16:creationId xmlns:a16="http://schemas.microsoft.com/office/drawing/2014/main" id="{A87CD48D-8B61-F7D6-5E06-FB7B3F79EAD8}"/>
              </a:ext>
            </a:extLst>
          </p:cNvPr>
          <p:cNvPicPr>
            <a:picLocks noGrp="1" noChangeAspect="1"/>
          </p:cNvPicPr>
          <p:nvPr>
            <p:ph type="pic" sz="quarter" idx="11"/>
          </p:nvPr>
        </p:nvPicPr>
        <p:blipFill>
          <a:blip r:embed="rId5"/>
          <a:srcRect l="7439" r="7439"/>
          <a:stretch>
            <a:fillRect/>
          </a:stretch>
        </p:blipFill>
        <p:spPr/>
      </p:pic>
    </p:spTree>
    <p:extLst>
      <p:ext uri="{BB962C8B-B14F-4D97-AF65-F5344CB8AC3E}">
        <p14:creationId xmlns:p14="http://schemas.microsoft.com/office/powerpoint/2010/main" val="3133423529"/>
      </p:ext>
    </p:extLst>
  </p:cSld>
  <p:clrMapOvr>
    <a:masterClrMapping/>
  </p:clrMapOvr>
</p:sld>
</file>

<file path=ppt/slides/slide16.xml><?xml version="1.0" encoding="utf-8"?>
<p:sld xmlns:a16="http://schemas.microsoft.com/office/drawing/2014/main" xmlns:adec="http://schemas.microsoft.com/office/drawing/2017/decorative"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5684036" cy="763899"/>
          </a:xfrm>
        </p:spPr>
        <p:txBody>
          <a:bodyPr>
            <a:noAutofit/>
          </a:bodyPr>
          <a:lstStyle/>
          <a:p>
            <a:r>
              <a:rPr lang="en-US" sz="1800" dirty="0"/>
              <a:t>02_1: </a:t>
            </a:r>
            <a:r>
              <a:rPr kumimoji="0" lang="en-US" sz="1800" b="0" i="0" u="none" strike="noStrike" kern="1200" cap="none" spc="100" normalizeH="0" baseline="0" noProof="0" dirty="0">
                <a:ln>
                  <a:noFill/>
                </a:ln>
                <a:solidFill>
                  <a:srgbClr val="FFFFFF"/>
                </a:solidFill>
                <a:effectLst/>
                <a:uLnTx/>
                <a:uFillTx/>
                <a:latin typeface="Book Antiqua"/>
                <a:ea typeface="+mj-ea"/>
                <a:cs typeface="+mj-cs"/>
              </a:rPr>
              <a:t>Identificazione delle vulnerabilità e delle potenziali minacce informatiche associate a IoE, cloud, blockchain e IA.</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lnSpcReduction="10000"/>
          </a:bodyPr>
          <a:lstStyle/>
          <a:p>
            <a:r>
              <a:rPr lang="en-US" dirty="0"/>
              <a:t>Individuazione delle vulnerabilità e delle potenziali minacce informatiche</a:t>
            </a:r>
          </a:p>
          <a:p>
            <a:endParaRPr lang="en-US" dirty="0"/>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B26D347A-20E7-4DC2-0806-08257411B6DC}"/>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0F2EEB5-C1DE-5F47-D5EF-241DF9662EEB}"/>
                </a:ext>
              </a:extLst>
            </p:cNvPr>
            <p:cNvPicPr>
              <a:picLocks noChangeAspect="1"/>
            </p:cNvPicPr>
            <p:nvPr/>
          </p:nvPicPr>
          <p:blipFill>
            <a:blip r:embed="rId3"/>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C4B6AACB-8573-5E98-CEF7-AD314E69B5CE}"/>
                </a:ext>
              </a:extLst>
            </p:cNvPr>
            <p:cNvPicPr>
              <a:picLocks noChangeAspect="1"/>
            </p:cNvPicPr>
            <p:nvPr/>
          </p:nvPicPr>
          <p:blipFill>
            <a:blip r:embed="rId4"/>
            <a:stretch>
              <a:fillRect/>
            </a:stretch>
          </p:blipFill>
          <p:spPr>
            <a:xfrm>
              <a:off x="6709092" y="5483822"/>
              <a:ext cx="1764001" cy="612000"/>
            </a:xfrm>
            <a:prstGeom prst="rect">
              <a:avLst/>
            </a:prstGeom>
          </p:spPr>
        </p:pic>
      </p:grpSp>
      <p:sp>
        <p:nvSpPr>
          <p:cNvPr id="5" name="Text Placeholder 14">
            <a:extLst>
              <a:ext uri="{FF2B5EF4-FFF2-40B4-BE49-F238E27FC236}">
                <a16:creationId xmlns:a16="http://schemas.microsoft.com/office/drawing/2014/main" id="{DFE72353-EDC8-C793-C185-C5A2A797F035}"/>
              </a:ext>
            </a:extLst>
          </p:cNvPr>
          <p:cNvSpPr txBox="1">
            <a:spLocks/>
          </p:cNvSpPr>
          <p:nvPr/>
        </p:nvSpPr>
        <p:spPr>
          <a:xfrm>
            <a:off x="6498130" y="1977017"/>
            <a:ext cx="5541470" cy="2569866"/>
          </a:xfrm>
          <a:prstGeom prst="rect">
            <a:avLst/>
          </a:prstGeom>
        </p:spPr>
        <p:txBody>
          <a:bodyPr vert="horz" lIns="91440" tIns="0" rIns="0" bIns="45720" rtlCol="0">
            <a:noAutofit/>
          </a:bodyPr>
          <a:lstStyle>
            <a:lvl1pPr marL="274320" indent="-274320" algn="l" defTabSz="914400" rtl="0" eaLnBrk="1" latinLnBrk="0" hangingPunct="1">
              <a:lnSpc>
                <a:spcPct val="100000"/>
              </a:lnSpc>
              <a:spcBef>
                <a:spcPts val="1200"/>
              </a:spcBef>
              <a:spcAft>
                <a:spcPts val="600"/>
              </a:spcAft>
              <a:buClr>
                <a:schemeClr val="accent1"/>
              </a:buClr>
              <a:buSzPct val="100000"/>
              <a:buFont typeface="Courier New" panose="02070309020205020404" pitchFamily="49" charset="0"/>
              <a:buChar char="o"/>
              <a:defRPr sz="1400" kern="1200">
                <a:solidFill>
                  <a:schemeClr val="bg1"/>
                </a:solidFill>
                <a:latin typeface="+mn-lt"/>
                <a:ea typeface="+mn-ea"/>
                <a:cs typeface="+mn-cs"/>
              </a:defRPr>
            </a:lvl1pPr>
            <a:lvl2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200" kern="1200">
                <a:solidFill>
                  <a:schemeClr val="bg1"/>
                </a:solidFill>
                <a:latin typeface="+mn-lt"/>
                <a:ea typeface="+mn-ea"/>
                <a:cs typeface="+mn-cs"/>
              </a:defRPr>
            </a:lvl2pPr>
            <a:lvl3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3pPr>
            <a:lvl4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4pPr>
            <a:lvl5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pPr>
            <a:r>
              <a:rPr lang="en-US" sz="1200" dirty="0"/>
              <a:t>Cloud Computing:</a:t>
            </a:r>
          </a:p>
          <a:p>
            <a:pPr lvl="1">
              <a:spcBef>
                <a:spcPts val="600"/>
              </a:spcBef>
            </a:pPr>
            <a:r>
              <a:rPr lang="en-US" sz="1000" dirty="0"/>
              <a:t>Vulnerabilità:</a:t>
            </a:r>
          </a:p>
          <a:p>
            <a:pPr lvl="2">
              <a:spcBef>
                <a:spcPts val="600"/>
              </a:spcBef>
            </a:pPr>
            <a:r>
              <a:rPr lang="en-US" sz="850" dirty="0"/>
              <a:t>Violazioni dei dati: Autenticazione debole, API non sicure e archiviazione cloud mal configurata possono esporre i dati energetici sensibili ad accessi non autorizzati o a furti.</a:t>
            </a:r>
          </a:p>
          <a:p>
            <a:pPr lvl="2">
              <a:spcBef>
                <a:spcPts val="600"/>
              </a:spcBef>
            </a:pPr>
            <a:r>
              <a:rPr lang="en-US" sz="850" dirty="0"/>
              <a:t>Minacce insider: Insider malintenzionati o utenti non autorizzati con accesso alle risorse cloud possono sfruttare le vulnerabilità per interrompere i servizi energetici o rubare informazioni riservate.</a:t>
            </a:r>
          </a:p>
          <a:p>
            <a:pPr lvl="1">
              <a:spcBef>
                <a:spcPts val="600"/>
              </a:spcBef>
            </a:pPr>
            <a:r>
              <a:rPr lang="en-US" sz="1000" dirty="0"/>
              <a:t>Potenziali minacce informatiche:</a:t>
            </a:r>
          </a:p>
          <a:p>
            <a:pPr lvl="2">
              <a:spcBef>
                <a:spcPts val="600"/>
              </a:spcBef>
            </a:pPr>
            <a:r>
              <a:rPr lang="en-US" sz="850" dirty="0"/>
              <a:t>Perdita di dati: L'accesso non autorizzato ai dati energetici archiviati nel cloud può comportare la perdita di informazioni riservate, il furto di proprietà intellettuale o violazioni normative.</a:t>
            </a:r>
          </a:p>
          <a:p>
            <a:pPr lvl="2">
              <a:spcBef>
                <a:spcPts val="600"/>
              </a:spcBef>
            </a:pPr>
            <a:r>
              <a:rPr lang="en-US" sz="850" dirty="0"/>
              <a:t>Interruzione del servizio: Gli attacchi Denial-of-service (DoS) o i guasti all'infrastruttura cloud possono interrompere le operazioni energetiche, causando interruzioni del servizio e perdite finanziarie.</a:t>
            </a:r>
          </a:p>
        </p:txBody>
      </p:sp>
      <p:pic>
        <p:nvPicPr>
          <p:cNvPr id="9" name="Marcador de Posição da Imagem 8" descr="Uma imagem com captura de ecrã, céu&#10;&#10;Descrição gerada automaticamente">
            <a:extLst>
              <a:ext uri="{FF2B5EF4-FFF2-40B4-BE49-F238E27FC236}">
                <a16:creationId xmlns:a16="http://schemas.microsoft.com/office/drawing/2014/main" id="{6E8C9715-772D-BE89-45AF-0DC1F7F7E2CD}"/>
              </a:ext>
            </a:extLst>
          </p:cNvPr>
          <p:cNvPicPr>
            <a:picLocks noGrp="1" noChangeAspect="1"/>
          </p:cNvPicPr>
          <p:nvPr>
            <p:ph type="pic" sz="quarter" idx="11"/>
          </p:nvPr>
        </p:nvPicPr>
        <p:blipFill>
          <a:blip r:embed="rId5"/>
          <a:srcRect l="7439" r="7439"/>
          <a:stretch>
            <a:fillRect/>
          </a:stretch>
        </p:blipFill>
        <p:spPr/>
      </p:pic>
    </p:spTree>
    <p:extLst>
      <p:ext uri="{BB962C8B-B14F-4D97-AF65-F5344CB8AC3E}">
        <p14:creationId xmlns:p14="http://schemas.microsoft.com/office/powerpoint/2010/main" val="1064768180"/>
      </p:ext>
    </p:extLst>
  </p:cSld>
  <p:clrMapOvr>
    <a:masterClrMapping/>
  </p:clrMapOvr>
</p:sld>
</file>

<file path=ppt/slides/slide17.xml><?xml version="1.0" encoding="utf-8"?>
<p:sld xmlns:a16="http://schemas.microsoft.com/office/drawing/2014/main" xmlns:adec="http://schemas.microsoft.com/office/drawing/2017/decorative"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5684036" cy="763899"/>
          </a:xfrm>
        </p:spPr>
        <p:txBody>
          <a:bodyPr>
            <a:noAutofit/>
          </a:bodyPr>
          <a:lstStyle/>
          <a:p>
            <a:r>
              <a:rPr lang="en-US" sz="1800" dirty="0"/>
              <a:t>02_1: </a:t>
            </a:r>
            <a:r>
              <a:rPr kumimoji="0" lang="en-US" sz="1800" b="0" i="0" u="none" strike="noStrike" kern="1200" cap="none" spc="100" normalizeH="0" baseline="0" noProof="0" dirty="0">
                <a:ln>
                  <a:noFill/>
                </a:ln>
                <a:solidFill>
                  <a:srgbClr val="FFFFFF"/>
                </a:solidFill>
                <a:effectLst/>
                <a:uLnTx/>
                <a:uFillTx/>
                <a:latin typeface="Book Antiqua"/>
                <a:ea typeface="+mj-ea"/>
                <a:cs typeface="+mj-cs"/>
              </a:rPr>
              <a:t>Identificazione delle vulnerabilità e delle potenziali minacce informatiche associate a IoE, cloud, blockchain e IA.</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lnSpcReduction="10000"/>
          </a:bodyPr>
          <a:lstStyle/>
          <a:p>
            <a:r>
              <a:rPr lang="en-US" dirty="0"/>
              <a:t>Individuazione delle vulnerabilità e delle potenziali minacce informatiche</a:t>
            </a:r>
          </a:p>
          <a:p>
            <a:endParaRPr lang="en-US" dirty="0"/>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B26D347A-20E7-4DC2-0806-08257411B6DC}"/>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0F2EEB5-C1DE-5F47-D5EF-241DF9662EEB}"/>
                </a:ext>
              </a:extLst>
            </p:cNvPr>
            <p:cNvPicPr>
              <a:picLocks noChangeAspect="1"/>
            </p:cNvPicPr>
            <p:nvPr/>
          </p:nvPicPr>
          <p:blipFill>
            <a:blip r:embed="rId3"/>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C4B6AACB-8573-5E98-CEF7-AD314E69B5CE}"/>
                </a:ext>
              </a:extLst>
            </p:cNvPr>
            <p:cNvPicPr>
              <a:picLocks noChangeAspect="1"/>
            </p:cNvPicPr>
            <p:nvPr/>
          </p:nvPicPr>
          <p:blipFill>
            <a:blip r:embed="rId4"/>
            <a:stretch>
              <a:fillRect/>
            </a:stretch>
          </p:blipFill>
          <p:spPr>
            <a:xfrm>
              <a:off x="6709092" y="5483822"/>
              <a:ext cx="1764001" cy="612000"/>
            </a:xfrm>
            <a:prstGeom prst="rect">
              <a:avLst/>
            </a:prstGeom>
          </p:spPr>
        </p:pic>
      </p:grpSp>
      <p:sp>
        <p:nvSpPr>
          <p:cNvPr id="5" name="Text Placeholder 14">
            <a:extLst>
              <a:ext uri="{FF2B5EF4-FFF2-40B4-BE49-F238E27FC236}">
                <a16:creationId xmlns:a16="http://schemas.microsoft.com/office/drawing/2014/main" id="{DFE72353-EDC8-C793-C185-C5A2A797F035}"/>
              </a:ext>
            </a:extLst>
          </p:cNvPr>
          <p:cNvSpPr txBox="1">
            <a:spLocks/>
          </p:cNvSpPr>
          <p:nvPr/>
        </p:nvSpPr>
        <p:spPr>
          <a:xfrm>
            <a:off x="6498130" y="1977017"/>
            <a:ext cx="5541470" cy="2569866"/>
          </a:xfrm>
          <a:prstGeom prst="rect">
            <a:avLst/>
          </a:prstGeom>
        </p:spPr>
        <p:txBody>
          <a:bodyPr vert="horz" lIns="91440" tIns="0" rIns="0" bIns="45720" rtlCol="0">
            <a:noAutofit/>
          </a:bodyPr>
          <a:lstStyle>
            <a:lvl1pPr marL="274320" indent="-274320" algn="l" defTabSz="914400" rtl="0" eaLnBrk="1" latinLnBrk="0" hangingPunct="1">
              <a:lnSpc>
                <a:spcPct val="100000"/>
              </a:lnSpc>
              <a:spcBef>
                <a:spcPts val="1200"/>
              </a:spcBef>
              <a:spcAft>
                <a:spcPts val="600"/>
              </a:spcAft>
              <a:buClr>
                <a:schemeClr val="accent1"/>
              </a:buClr>
              <a:buSzPct val="100000"/>
              <a:buFont typeface="Courier New" panose="02070309020205020404" pitchFamily="49" charset="0"/>
              <a:buChar char="o"/>
              <a:defRPr sz="1400" kern="1200">
                <a:solidFill>
                  <a:schemeClr val="bg1"/>
                </a:solidFill>
                <a:latin typeface="+mn-lt"/>
                <a:ea typeface="+mn-ea"/>
                <a:cs typeface="+mn-cs"/>
              </a:defRPr>
            </a:lvl1pPr>
            <a:lvl2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200" kern="1200">
                <a:solidFill>
                  <a:schemeClr val="bg1"/>
                </a:solidFill>
                <a:latin typeface="+mn-lt"/>
                <a:ea typeface="+mn-ea"/>
                <a:cs typeface="+mn-cs"/>
              </a:defRPr>
            </a:lvl2pPr>
            <a:lvl3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3pPr>
            <a:lvl4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4pPr>
            <a:lvl5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pPr>
            <a:r>
              <a:rPr lang="en-US" sz="1200" dirty="0"/>
              <a:t>Tecnologia Blockchain:</a:t>
            </a:r>
          </a:p>
          <a:p>
            <a:pPr lvl="1">
              <a:spcBef>
                <a:spcPts val="600"/>
              </a:spcBef>
            </a:pPr>
            <a:r>
              <a:rPr lang="en-US" sz="1000" dirty="0"/>
              <a:t>Vulnerabilità:</a:t>
            </a:r>
          </a:p>
          <a:p>
            <a:pPr lvl="2">
              <a:spcBef>
                <a:spcPts val="600"/>
              </a:spcBef>
            </a:pPr>
            <a:r>
              <a:rPr lang="en-US" sz="850" dirty="0"/>
              <a:t>Vulnerabilità dei contratti intelligenti: I difetti o le vulnerabilità degli smart contract distribuiti sulle reti blockchain possono portare a transazioni non autorizzate o alla manipolazione delle transazioni energetiche.</a:t>
            </a:r>
          </a:p>
          <a:p>
            <a:pPr lvl="2">
              <a:spcBef>
                <a:spcPts val="600"/>
              </a:spcBef>
            </a:pPr>
            <a:r>
              <a:rPr lang="en-US" sz="850" dirty="0"/>
              <a:t>Attacchi al 51%: La maggioranza degli attacchi alle reti blockchain può compromettere l'integrità delle transazioni energetiche e interrompere i meccanismi di consenso.</a:t>
            </a:r>
          </a:p>
          <a:p>
            <a:pPr lvl="1">
              <a:spcBef>
                <a:spcPts val="600"/>
              </a:spcBef>
            </a:pPr>
            <a:r>
              <a:rPr lang="en-US" sz="1000" dirty="0"/>
              <a:t>Potenziali minacce informatiche:</a:t>
            </a:r>
          </a:p>
          <a:p>
            <a:pPr lvl="2">
              <a:spcBef>
                <a:spcPts val="600"/>
              </a:spcBef>
            </a:pPr>
            <a:r>
              <a:rPr lang="en-US" sz="850" dirty="0"/>
              <a:t>Manipolazione delle transazioni: La manomissione dei registri della blockchain o dei contratti intelligenti può alterare i dettagli delle transazioni energetiche, causando perdite finanziarie o controversie.</a:t>
            </a:r>
          </a:p>
          <a:p>
            <a:pPr lvl="2">
              <a:spcBef>
                <a:spcPts val="600"/>
              </a:spcBef>
            </a:pPr>
            <a:r>
              <a:rPr lang="en-US" sz="850" dirty="0"/>
              <a:t>Attacchi sibillini: La creazione di più identità false per controllare una porzione significativa di nodi della rete blockchain può minare la sicurezza della rete e i meccanismi di consenso.</a:t>
            </a:r>
            <a:endParaRPr lang="en-US" sz="500" dirty="0"/>
          </a:p>
        </p:txBody>
      </p:sp>
      <p:pic>
        <p:nvPicPr>
          <p:cNvPr id="9" name="Marcador de Posição da Imagem 8" descr="Uma imagem com captura de ecrã, céu&#10;&#10;Descrição gerada automaticamente">
            <a:extLst>
              <a:ext uri="{FF2B5EF4-FFF2-40B4-BE49-F238E27FC236}">
                <a16:creationId xmlns:a16="http://schemas.microsoft.com/office/drawing/2014/main" id="{6E8C9715-772D-BE89-45AF-0DC1F7F7E2CD}"/>
              </a:ext>
            </a:extLst>
          </p:cNvPr>
          <p:cNvPicPr>
            <a:picLocks noGrp="1" noChangeAspect="1"/>
          </p:cNvPicPr>
          <p:nvPr>
            <p:ph type="pic" sz="quarter" idx="11"/>
          </p:nvPr>
        </p:nvPicPr>
        <p:blipFill>
          <a:blip r:embed="rId5"/>
          <a:srcRect l="7439" r="7439"/>
          <a:stretch>
            <a:fillRect/>
          </a:stretch>
        </p:blipFill>
        <p:spPr/>
      </p:pic>
    </p:spTree>
    <p:extLst>
      <p:ext uri="{BB962C8B-B14F-4D97-AF65-F5344CB8AC3E}">
        <p14:creationId xmlns:p14="http://schemas.microsoft.com/office/powerpoint/2010/main" val="796312617"/>
      </p:ext>
    </p:extLst>
  </p:cSld>
  <p:clrMapOvr>
    <a:masterClrMapping/>
  </p:clrMapOvr>
</p:sld>
</file>

<file path=ppt/slides/slide18.xml><?xml version="1.0" encoding="utf-8"?>
<p:sld xmlns:a16="http://schemas.microsoft.com/office/drawing/2014/main" xmlns:adec="http://schemas.microsoft.com/office/drawing/2017/decorative"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5684036" cy="763899"/>
          </a:xfrm>
        </p:spPr>
        <p:txBody>
          <a:bodyPr>
            <a:noAutofit/>
          </a:bodyPr>
          <a:lstStyle/>
          <a:p>
            <a:r>
              <a:rPr lang="en-US" sz="1800" dirty="0"/>
              <a:t>02_1: </a:t>
            </a:r>
            <a:r>
              <a:rPr kumimoji="0" lang="en-US" sz="1800" b="0" i="0" u="none" strike="noStrike" kern="1200" cap="none" spc="100" normalizeH="0" baseline="0" noProof="0" dirty="0">
                <a:ln>
                  <a:noFill/>
                </a:ln>
                <a:solidFill>
                  <a:srgbClr val="FFFFFF"/>
                </a:solidFill>
                <a:effectLst/>
                <a:uLnTx/>
                <a:uFillTx/>
                <a:latin typeface="Book Antiqua"/>
                <a:ea typeface="+mj-ea"/>
                <a:cs typeface="+mj-cs"/>
              </a:rPr>
              <a:t>Identificazione delle vulnerabilità e delle potenziali minacce informatiche associate a IoE, cloud, blockchain e IA.</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lnSpcReduction="10000"/>
          </a:bodyPr>
          <a:lstStyle/>
          <a:p>
            <a:r>
              <a:rPr lang="en-US" dirty="0"/>
              <a:t>Individuazione delle vulnerabilità e delle potenziali minacce informatiche</a:t>
            </a:r>
          </a:p>
          <a:p>
            <a:endParaRPr lang="en-US" dirty="0"/>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B26D347A-20E7-4DC2-0806-08257411B6DC}"/>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0F2EEB5-C1DE-5F47-D5EF-241DF9662EEB}"/>
                </a:ext>
              </a:extLst>
            </p:cNvPr>
            <p:cNvPicPr>
              <a:picLocks noChangeAspect="1"/>
            </p:cNvPicPr>
            <p:nvPr/>
          </p:nvPicPr>
          <p:blipFill>
            <a:blip r:embed="rId3"/>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C4B6AACB-8573-5E98-CEF7-AD314E69B5CE}"/>
                </a:ext>
              </a:extLst>
            </p:cNvPr>
            <p:cNvPicPr>
              <a:picLocks noChangeAspect="1"/>
            </p:cNvPicPr>
            <p:nvPr/>
          </p:nvPicPr>
          <p:blipFill>
            <a:blip r:embed="rId4"/>
            <a:stretch>
              <a:fillRect/>
            </a:stretch>
          </p:blipFill>
          <p:spPr>
            <a:xfrm>
              <a:off x="6709092" y="5483822"/>
              <a:ext cx="1764001" cy="612000"/>
            </a:xfrm>
            <a:prstGeom prst="rect">
              <a:avLst/>
            </a:prstGeom>
          </p:spPr>
        </p:pic>
      </p:grpSp>
      <p:sp>
        <p:nvSpPr>
          <p:cNvPr id="5" name="Text Placeholder 14">
            <a:extLst>
              <a:ext uri="{FF2B5EF4-FFF2-40B4-BE49-F238E27FC236}">
                <a16:creationId xmlns:a16="http://schemas.microsoft.com/office/drawing/2014/main" id="{DFE72353-EDC8-C793-C185-C5A2A797F035}"/>
              </a:ext>
            </a:extLst>
          </p:cNvPr>
          <p:cNvSpPr txBox="1">
            <a:spLocks/>
          </p:cNvSpPr>
          <p:nvPr/>
        </p:nvSpPr>
        <p:spPr>
          <a:xfrm>
            <a:off x="6498130" y="1977017"/>
            <a:ext cx="5541470" cy="2569866"/>
          </a:xfrm>
          <a:prstGeom prst="rect">
            <a:avLst/>
          </a:prstGeom>
        </p:spPr>
        <p:txBody>
          <a:bodyPr vert="horz" lIns="91440" tIns="0" rIns="0" bIns="45720" rtlCol="0">
            <a:noAutofit/>
          </a:bodyPr>
          <a:lstStyle>
            <a:lvl1pPr marL="274320" indent="-274320" algn="l" defTabSz="914400" rtl="0" eaLnBrk="1" latinLnBrk="0" hangingPunct="1">
              <a:lnSpc>
                <a:spcPct val="100000"/>
              </a:lnSpc>
              <a:spcBef>
                <a:spcPts val="1200"/>
              </a:spcBef>
              <a:spcAft>
                <a:spcPts val="600"/>
              </a:spcAft>
              <a:buClr>
                <a:schemeClr val="accent1"/>
              </a:buClr>
              <a:buSzPct val="100000"/>
              <a:buFont typeface="Courier New" panose="02070309020205020404" pitchFamily="49" charset="0"/>
              <a:buChar char="o"/>
              <a:defRPr sz="1400" kern="1200">
                <a:solidFill>
                  <a:schemeClr val="bg1"/>
                </a:solidFill>
                <a:latin typeface="+mn-lt"/>
                <a:ea typeface="+mn-ea"/>
                <a:cs typeface="+mn-cs"/>
              </a:defRPr>
            </a:lvl1pPr>
            <a:lvl2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200" kern="1200">
                <a:solidFill>
                  <a:schemeClr val="bg1"/>
                </a:solidFill>
                <a:latin typeface="+mn-lt"/>
                <a:ea typeface="+mn-ea"/>
                <a:cs typeface="+mn-cs"/>
              </a:defRPr>
            </a:lvl2pPr>
            <a:lvl3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3pPr>
            <a:lvl4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4pPr>
            <a:lvl5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pPr>
            <a:r>
              <a:rPr lang="en-US" sz="1200" dirty="0"/>
              <a:t>Intelligenza artificiale:</a:t>
            </a:r>
          </a:p>
          <a:p>
            <a:pPr lvl="1">
              <a:spcBef>
                <a:spcPts val="600"/>
              </a:spcBef>
            </a:pPr>
            <a:r>
              <a:rPr lang="en-US" sz="1000" dirty="0"/>
              <a:t>Vulnerabilità:</a:t>
            </a:r>
          </a:p>
          <a:p>
            <a:pPr lvl="2">
              <a:spcBef>
                <a:spcPts val="600"/>
              </a:spcBef>
            </a:pPr>
            <a:r>
              <a:rPr lang="en-US" sz="850" dirty="0"/>
              <a:t>Attacchi avversari: La manipolazione dei dati di input o degli algoritmi di IA può portare a decisioni distorte, accesso non autorizzato o sfruttamento delle vulnerabilità dell'IA.</a:t>
            </a:r>
          </a:p>
          <a:p>
            <a:pPr lvl="2">
              <a:spcBef>
                <a:spcPts val="600"/>
              </a:spcBef>
            </a:pPr>
            <a:r>
              <a:rPr lang="en-US" sz="850" dirty="0"/>
              <a:t>Avvelenamento del modello: L'iniezione di dati dannosi nei dataset di addestramento dell'IA può compromettere l'integrità e le prestazioni dei modelli di IA.</a:t>
            </a:r>
          </a:p>
          <a:p>
            <a:pPr lvl="1">
              <a:spcBef>
                <a:spcPts val="600"/>
              </a:spcBef>
            </a:pPr>
            <a:r>
              <a:rPr lang="en-US" sz="1000" dirty="0"/>
              <a:t>Potenziali minacce informatiche:</a:t>
            </a:r>
          </a:p>
          <a:p>
            <a:pPr lvl="2">
              <a:spcBef>
                <a:spcPts val="600"/>
              </a:spcBef>
            </a:pPr>
            <a:r>
              <a:rPr lang="en-US" sz="850" dirty="0"/>
              <a:t>Manipolazione dell'intelligenza artificiale: Algoritmi di intelligenza artificiale compromessi o manipolati possono generare previsioni energetiche, raccomandazioni o comandi di controllo imprecisi, causando interruzioni operative o perdite finanziarie.</a:t>
            </a:r>
          </a:p>
          <a:p>
            <a:pPr lvl="2">
              <a:spcBef>
                <a:spcPts val="600"/>
              </a:spcBef>
            </a:pPr>
            <a:r>
              <a:rPr lang="en-US" sz="850" dirty="0"/>
              <a:t>Violazioni della privacy: L'accesso non autorizzato alle intuizioni o alle previsioni generate dall'IA può violare le norme sulla privacy, compromettere i dati dei clienti o violare i diritti individuali.</a:t>
            </a:r>
          </a:p>
          <a:p>
            <a:pPr>
              <a:spcBef>
                <a:spcPts val="600"/>
              </a:spcBef>
            </a:pPr>
            <a:r>
              <a:rPr lang="en-US" sz="1200" dirty="0"/>
              <a:t>L'identificazione delle vulnerabilità e delle potenziali minacce informatiche associate all'IoE, al cloud, alla blockchain e all'IA è fondamentale per sviluppare strategie di cybersecurity efficaci per proteggere le infrastrutture e i dati energetici.</a:t>
            </a:r>
            <a:endParaRPr lang="en-US" sz="500" dirty="0"/>
          </a:p>
        </p:txBody>
      </p:sp>
      <p:pic>
        <p:nvPicPr>
          <p:cNvPr id="9" name="Marcador de Posição da Imagem 8" descr="Uma imagem com captura de ecrã, céu&#10;&#10;Descrição gerada automaticamente">
            <a:extLst>
              <a:ext uri="{FF2B5EF4-FFF2-40B4-BE49-F238E27FC236}">
                <a16:creationId xmlns:a16="http://schemas.microsoft.com/office/drawing/2014/main" id="{6E8C9715-772D-BE89-45AF-0DC1F7F7E2CD}"/>
              </a:ext>
            </a:extLst>
          </p:cNvPr>
          <p:cNvPicPr>
            <a:picLocks noGrp="1" noChangeAspect="1"/>
          </p:cNvPicPr>
          <p:nvPr>
            <p:ph type="pic" sz="quarter" idx="11"/>
          </p:nvPr>
        </p:nvPicPr>
        <p:blipFill>
          <a:blip r:embed="rId5"/>
          <a:srcRect l="7439" r="7439"/>
          <a:stretch>
            <a:fillRect/>
          </a:stretch>
        </p:blipFill>
        <p:spPr/>
      </p:pic>
    </p:spTree>
    <p:extLst>
      <p:ext uri="{BB962C8B-B14F-4D97-AF65-F5344CB8AC3E}">
        <p14:creationId xmlns:p14="http://schemas.microsoft.com/office/powerpoint/2010/main" val="417727594"/>
      </p:ext>
    </p:extLst>
  </p:cSld>
  <p:clrMapOvr>
    <a:masterClrMapping/>
  </p:clrMapOvr>
</p:sld>
</file>

<file path=ppt/slides/slide19.xml><?xml version="1.0" encoding="utf-8"?>
<p:sld xmlns:a16="http://schemas.microsoft.com/office/drawing/2014/main" xmlns:adec="http://schemas.microsoft.com/office/drawing/2017/decorative"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4D835925-3D21-0B99-9A6C-587FBAE43339}"/>
              </a:ext>
            </a:extLst>
          </p:cNvPr>
          <p:cNvSpPr>
            <a:spLocks noGrp="1"/>
          </p:cNvSpPr>
          <p:nvPr>
            <p:ph type="ctrTitle"/>
          </p:nvPr>
        </p:nvSpPr>
        <p:spPr>
          <a:xfrm>
            <a:off x="796322" y="320040"/>
            <a:ext cx="6732237" cy="1524000"/>
          </a:xfrm>
        </p:spPr>
        <p:txBody>
          <a:bodyPr>
            <a:normAutofit fontScale="90000"/>
          </a:bodyPr>
          <a:lstStyle/>
          <a:p>
            <a:r>
              <a:rPr lang="en-US" dirty="0">
                <a:solidFill>
                  <a:schemeClr val="accent1"/>
                </a:solidFill>
              </a:rPr>
              <a:t>Schema di formazione: </a:t>
            </a:r>
            <a:br>
              <a:rPr lang="en-US" dirty="0">
                <a:solidFill>
                  <a:schemeClr val="accent1"/>
                </a:solidFill>
              </a:rPr>
            </a:br>
            <a:br>
              <a:rPr lang="en-US" dirty="0">
                <a:solidFill>
                  <a:schemeClr val="accent1"/>
                </a:solidFill>
              </a:rPr>
            </a:br>
            <a:r>
              <a:rPr lang="en-US" dirty="0"/>
              <a:t>Argomento-02</a:t>
            </a:r>
          </a:p>
        </p:txBody>
      </p:sp>
      <p:sp>
        <p:nvSpPr>
          <p:cNvPr id="12" name="Freeform: Shape 11">
            <a:extLst>
              <a:ext uri="{FF2B5EF4-FFF2-40B4-BE49-F238E27FC236}">
                <a16:creationId xmlns:a16="http://schemas.microsoft.com/office/drawing/2014/main" id="{3E7466B0-B69A-FEBF-B8E0-FDA9AEAC709F}"/>
              </a:ext>
              <a:ext uri="{C183D7F6-B498-43B3-948B-1728B52AA6E4}">
                <adec:decorative xmlns:adec="http://schemas.microsoft.com/office/drawing/2017/decorative" val="1"/>
              </a:ext>
            </a:extLst>
          </p:cNvPr>
          <p:cNvSpPr/>
          <p:nvPr/>
        </p:nvSpPr>
        <p:spPr>
          <a:xfrm>
            <a:off x="7370364" y="-3219"/>
            <a:ext cx="2562565" cy="6884359"/>
          </a:xfrm>
          <a:custGeom>
            <a:avLst/>
            <a:gdLst>
              <a:gd name="connsiteX0" fmla="*/ 2535833 w 2562565"/>
              <a:gd name="connsiteY0" fmla="*/ 0 h 6884359"/>
              <a:gd name="connsiteX1" fmla="*/ 2106829 w 2562565"/>
              <a:gd name="connsiteY1" fmla="*/ 1564627 h 6884359"/>
              <a:gd name="connsiteX2" fmla="*/ 1764389 w 2562565"/>
              <a:gd name="connsiteY2" fmla="*/ 2840498 h 6884359"/>
              <a:gd name="connsiteX3" fmla="*/ 1579803 w 2562565"/>
              <a:gd name="connsiteY3" fmla="*/ 2925726 h 6884359"/>
              <a:gd name="connsiteX4" fmla="*/ 1467779 w 2562565"/>
              <a:gd name="connsiteY4" fmla="*/ 2731101 h 6884359"/>
              <a:gd name="connsiteX5" fmla="*/ 1727472 w 2562565"/>
              <a:gd name="connsiteY5" fmla="*/ 1773244 h 6884359"/>
              <a:gd name="connsiteX6" fmla="*/ 1709650 w 2562565"/>
              <a:gd name="connsiteY6" fmla="*/ 1633318 h 6884359"/>
              <a:gd name="connsiteX7" fmla="*/ 1597625 w 2562565"/>
              <a:gd name="connsiteY7" fmla="*/ 1546818 h 6884359"/>
              <a:gd name="connsiteX8" fmla="*/ 1372303 w 2562565"/>
              <a:gd name="connsiteY8" fmla="*/ 1676568 h 6884359"/>
              <a:gd name="connsiteX9" fmla="*/ 977670 w 2562565"/>
              <a:gd name="connsiteY9" fmla="*/ 3131798 h 6884359"/>
              <a:gd name="connsiteX10" fmla="*/ 5092 w 2562565"/>
              <a:gd name="connsiteY10" fmla="*/ 6867823 h 6884359"/>
              <a:gd name="connsiteX11" fmla="*/ 0 w 2562565"/>
              <a:gd name="connsiteY11" fmla="*/ 6884360 h 6884359"/>
              <a:gd name="connsiteX12" fmla="*/ 26733 w 2562565"/>
              <a:gd name="connsiteY12" fmla="*/ 6884360 h 6884359"/>
              <a:gd name="connsiteX13" fmla="*/ 1003131 w 2562565"/>
              <a:gd name="connsiteY13" fmla="*/ 3139431 h 6884359"/>
              <a:gd name="connsiteX14" fmla="*/ 1397763 w 2562565"/>
              <a:gd name="connsiteY14" fmla="*/ 1684200 h 6884359"/>
              <a:gd name="connsiteX15" fmla="*/ 1592533 w 2562565"/>
              <a:gd name="connsiteY15" fmla="*/ 1572259 h 6884359"/>
              <a:gd name="connsiteX16" fmla="*/ 1688009 w 2562565"/>
              <a:gd name="connsiteY16" fmla="*/ 1646039 h 6884359"/>
              <a:gd name="connsiteX17" fmla="*/ 1703285 w 2562565"/>
              <a:gd name="connsiteY17" fmla="*/ 1766884 h 6884359"/>
              <a:gd name="connsiteX18" fmla="*/ 1443591 w 2562565"/>
              <a:gd name="connsiteY18" fmla="*/ 2724741 h 6884359"/>
              <a:gd name="connsiteX19" fmla="*/ 1573438 w 2562565"/>
              <a:gd name="connsiteY19" fmla="*/ 2949894 h 6884359"/>
              <a:gd name="connsiteX20" fmla="*/ 1788577 w 2562565"/>
              <a:gd name="connsiteY20" fmla="*/ 2849402 h 6884359"/>
              <a:gd name="connsiteX21" fmla="*/ 1788577 w 2562565"/>
              <a:gd name="connsiteY21" fmla="*/ 2848130 h 6884359"/>
              <a:gd name="connsiteX22" fmla="*/ 2131016 w 2562565"/>
              <a:gd name="connsiteY22" fmla="*/ 1570987 h 6884359"/>
              <a:gd name="connsiteX23" fmla="*/ 2562566 w 2562565"/>
              <a:gd name="connsiteY23" fmla="*/ 1272 h 6884359"/>
              <a:gd name="connsiteX24" fmla="*/ 2535833 w 2562565"/>
              <a:gd name="connsiteY24" fmla="*/ 0 h 688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62565" h="6884359">
                <a:moveTo>
                  <a:pt x="2535833" y="0"/>
                </a:moveTo>
                <a:lnTo>
                  <a:pt x="2106829" y="1564627"/>
                </a:lnTo>
                <a:lnTo>
                  <a:pt x="1764389" y="2840498"/>
                </a:lnTo>
                <a:cubicBezTo>
                  <a:pt x="1731291" y="2910461"/>
                  <a:pt x="1653638" y="2946078"/>
                  <a:pt x="1579803" y="2925726"/>
                </a:cubicBezTo>
                <a:cubicBezTo>
                  <a:pt x="1495785" y="2902829"/>
                  <a:pt x="1444864" y="2815057"/>
                  <a:pt x="1467779" y="2731101"/>
                </a:cubicBezTo>
                <a:lnTo>
                  <a:pt x="1727472" y="1773244"/>
                </a:lnTo>
                <a:cubicBezTo>
                  <a:pt x="1740202" y="1726178"/>
                  <a:pt x="1733837" y="1676568"/>
                  <a:pt x="1709650" y="1633318"/>
                </a:cubicBezTo>
                <a:cubicBezTo>
                  <a:pt x="1685463" y="1590068"/>
                  <a:pt x="1646000" y="1559539"/>
                  <a:pt x="1597625" y="1546818"/>
                </a:cubicBezTo>
                <a:cubicBezTo>
                  <a:pt x="1499604" y="1520105"/>
                  <a:pt x="1397763" y="1578620"/>
                  <a:pt x="1372303" y="1676568"/>
                </a:cubicBezTo>
                <a:lnTo>
                  <a:pt x="977670" y="3131798"/>
                </a:lnTo>
                <a:lnTo>
                  <a:pt x="5092" y="6867823"/>
                </a:lnTo>
                <a:cubicBezTo>
                  <a:pt x="5092" y="6867823"/>
                  <a:pt x="1273" y="6880544"/>
                  <a:pt x="0" y="6884360"/>
                </a:cubicBezTo>
                <a:lnTo>
                  <a:pt x="26733" y="6884360"/>
                </a:lnTo>
                <a:lnTo>
                  <a:pt x="1003131" y="3139431"/>
                </a:lnTo>
                <a:lnTo>
                  <a:pt x="1397763" y="1684200"/>
                </a:lnTo>
                <a:cubicBezTo>
                  <a:pt x="1420677" y="1600245"/>
                  <a:pt x="1508515" y="1549363"/>
                  <a:pt x="1592533" y="1572259"/>
                </a:cubicBezTo>
                <a:cubicBezTo>
                  <a:pt x="1633270" y="1583708"/>
                  <a:pt x="1667641" y="1609149"/>
                  <a:pt x="1688009" y="1646039"/>
                </a:cubicBezTo>
                <a:cubicBezTo>
                  <a:pt x="1709650" y="1682928"/>
                  <a:pt x="1714742" y="1724906"/>
                  <a:pt x="1703285" y="1766884"/>
                </a:cubicBezTo>
                <a:lnTo>
                  <a:pt x="1443591" y="2724741"/>
                </a:lnTo>
                <a:cubicBezTo>
                  <a:pt x="1416858" y="2822689"/>
                  <a:pt x="1475417" y="2924453"/>
                  <a:pt x="1573438" y="2949894"/>
                </a:cubicBezTo>
                <a:cubicBezTo>
                  <a:pt x="1660003" y="2972792"/>
                  <a:pt x="1750386" y="2930814"/>
                  <a:pt x="1788577" y="2849402"/>
                </a:cubicBezTo>
                <a:lnTo>
                  <a:pt x="1788577" y="2848130"/>
                </a:lnTo>
                <a:lnTo>
                  <a:pt x="2131016" y="1570987"/>
                </a:lnTo>
                <a:lnTo>
                  <a:pt x="2562566" y="1272"/>
                </a:lnTo>
                <a:cubicBezTo>
                  <a:pt x="2553655" y="0"/>
                  <a:pt x="2544744" y="0"/>
                  <a:pt x="2535833" y="0"/>
                </a:cubicBezTo>
                <a:close/>
              </a:path>
            </a:pathLst>
          </a:custGeom>
          <a:solidFill>
            <a:schemeClr val="accent1"/>
          </a:solidFill>
          <a:ln w="12700" cap="flat">
            <a:noFill/>
            <a:prstDash val="solid"/>
            <a:miter/>
          </a:ln>
        </p:spPr>
        <p:txBody>
          <a:bodyPr rtlCol="0" anchor="ctr"/>
          <a:lstStyle/>
          <a:p>
            <a:endParaRPr lang="en-US" dirty="0"/>
          </a:p>
        </p:txBody>
      </p:sp>
      <p:pic>
        <p:nvPicPr>
          <p:cNvPr id="13" name="Graphic 12">
            <a:extLst>
              <a:ext uri="{FF2B5EF4-FFF2-40B4-BE49-F238E27FC236}">
                <a16:creationId xmlns:a16="http://schemas.microsoft.com/office/drawing/2014/main" id="{2756CFB8-E805-3CF9-61D2-C02341EC7644}"/>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7829202" y="5156615"/>
            <a:ext cx="878334" cy="1705001"/>
          </a:xfrm>
          <a:prstGeom prst="rect">
            <a:avLst/>
          </a:prstGeom>
        </p:spPr>
      </p:pic>
      <p:sp>
        <p:nvSpPr>
          <p:cNvPr id="6" name="Slide Number Placeholder 5">
            <a:extLst>
              <a:ext uri="{FF2B5EF4-FFF2-40B4-BE49-F238E27FC236}">
                <a16:creationId xmlns:a16="http://schemas.microsoft.com/office/drawing/2014/main" id="{68D96053-DF7F-7AFE-4D23-78CFF34D0026}"/>
              </a:ext>
            </a:extLst>
          </p:cNvPr>
          <p:cNvSpPr>
            <a:spLocks noGrp="1"/>
          </p:cNvSpPr>
          <p:nvPr>
            <p:ph type="sldNum" sz="quarter" idx="4"/>
          </p:nvPr>
        </p:nvSpPr>
        <p:spPr>
          <a:xfrm>
            <a:off x="10768546" y="6290774"/>
            <a:ext cx="617912" cy="365125"/>
          </a:xfrm>
        </p:spPr>
        <p:txBody>
          <a:bodyPr/>
          <a:lstStyle/>
          <a:p>
            <a:fld id="{3A98EE3D-8CD1-4C3F-BD1C-C98C9596463C}" type="slidenum">
              <a:rPr lang="en-US" smtClean="0"/>
              <a:t>19</a:t>
            </a:fld>
            <a:endParaRPr lang="en-US" dirty="0"/>
          </a:p>
        </p:txBody>
      </p:sp>
      <p:sp>
        <p:nvSpPr>
          <p:cNvPr id="27" name="Text Placeholder 10">
            <a:extLst>
              <a:ext uri="{FF2B5EF4-FFF2-40B4-BE49-F238E27FC236}">
                <a16:creationId xmlns:a16="http://schemas.microsoft.com/office/drawing/2014/main" id="{E8DD6800-C7FC-6A10-2B0A-C4B64CC05C22}"/>
              </a:ext>
            </a:extLst>
          </p:cNvPr>
          <p:cNvSpPr txBox="1">
            <a:spLocks/>
          </p:cNvSpPr>
          <p:nvPr/>
        </p:nvSpPr>
        <p:spPr>
          <a:xfrm>
            <a:off x="796322" y="2164080"/>
            <a:ext cx="6980092" cy="346029"/>
          </a:xfrm>
          <a:prstGeom prst="rect">
            <a:avLst/>
          </a:prstGeom>
        </p:spPr>
        <p:txBody>
          <a:bodyPr>
            <a:no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600" dirty="0">
                <a:solidFill>
                  <a:schemeClr val="accent1"/>
                </a:solidFill>
              </a:rPr>
              <a:t>Garantire l'energia Tecnologie emergenti</a:t>
            </a:r>
          </a:p>
        </p:txBody>
      </p:sp>
      <p:sp>
        <p:nvSpPr>
          <p:cNvPr id="28" name="Text Placeholder 22">
            <a:extLst>
              <a:ext uri="{FF2B5EF4-FFF2-40B4-BE49-F238E27FC236}">
                <a16:creationId xmlns:a16="http://schemas.microsoft.com/office/drawing/2014/main" id="{5421A4BB-2BFD-0743-5BB3-6C4D92B8EC15}"/>
              </a:ext>
            </a:extLst>
          </p:cNvPr>
          <p:cNvSpPr txBox="1">
            <a:spLocks/>
          </p:cNvSpPr>
          <p:nvPr/>
        </p:nvSpPr>
        <p:spPr>
          <a:xfrm>
            <a:off x="796323" y="2726930"/>
            <a:ext cx="6980091" cy="1208930"/>
          </a:xfrm>
          <a:prstGeom prst="rect">
            <a:avLst/>
          </a:prstGeom>
        </p:spPr>
        <p:txBody>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spcAft>
                <a:spcPts val="0"/>
              </a:spcAft>
            </a:pPr>
            <a:r>
              <a:rPr lang="en-US" sz="1400" dirty="0"/>
              <a:t>Identificazione delle vulnerabilità e delle potenziali minacce informatiche associate a IoE, cloud, blockchain e IA.</a:t>
            </a:r>
          </a:p>
          <a:p>
            <a:pPr>
              <a:spcBef>
                <a:spcPts val="600"/>
              </a:spcBef>
              <a:spcAft>
                <a:spcPts val="0"/>
              </a:spcAft>
            </a:pPr>
            <a:r>
              <a:rPr lang="en-US" sz="1400" dirty="0">
                <a:solidFill>
                  <a:schemeClr val="tx2"/>
                </a:solidFill>
              </a:rPr>
              <a:t>Migliori pratiche e strategie per la protezione di ogni tecnologia per salvaguardare l'infrastruttura energetica e i dati.</a:t>
            </a:r>
          </a:p>
        </p:txBody>
      </p:sp>
      <p:pic>
        <p:nvPicPr>
          <p:cNvPr id="34" name="Picture Placeholder 33" descr="A cup of coffee and a notebook on a table&#10;&#10;Description automatically generated">
            <a:extLst>
              <a:ext uri="{FF2B5EF4-FFF2-40B4-BE49-F238E27FC236}">
                <a16:creationId xmlns:a16="http://schemas.microsoft.com/office/drawing/2014/main" id="{BE76F2C8-60D2-404A-08F8-F956BC2489DF}"/>
              </a:ext>
            </a:extLst>
          </p:cNvPr>
          <p:cNvPicPr>
            <a:picLocks noGrp="1" noChangeAspect="1"/>
          </p:cNvPicPr>
          <p:nvPr>
            <p:ph type="pic" sz="quarter" idx="11"/>
          </p:nvPr>
        </p:nvPicPr>
        <p:blipFill>
          <a:blip r:embed="rId4"/>
          <a:srcRect l="18261" r="18261"/>
          <a:stretch>
            <a:fillRect/>
          </a:stretch>
        </p:blipFill>
        <p:spPr/>
      </p:pic>
      <p:grpSp>
        <p:nvGrpSpPr>
          <p:cNvPr id="3" name="Group 2">
            <a:extLst>
              <a:ext uri="{FF2B5EF4-FFF2-40B4-BE49-F238E27FC236}">
                <a16:creationId xmlns:a16="http://schemas.microsoft.com/office/drawing/2014/main" id="{B2E7B04D-E6C3-1A50-96CC-C863D387E4E8}"/>
              </a:ext>
            </a:extLst>
          </p:cNvPr>
          <p:cNvGrpSpPr/>
          <p:nvPr/>
        </p:nvGrpSpPr>
        <p:grpSpPr>
          <a:xfrm>
            <a:off x="7549377" y="6167336"/>
            <a:ext cx="3294001" cy="612000"/>
            <a:chOff x="5179092" y="5483822"/>
            <a:chExt cx="3294001" cy="612000"/>
          </a:xfrm>
        </p:grpSpPr>
        <p:pic>
          <p:nvPicPr>
            <p:cNvPr id="4" name="Picture 3">
              <a:extLst>
                <a:ext uri="{FF2B5EF4-FFF2-40B4-BE49-F238E27FC236}">
                  <a16:creationId xmlns:a16="http://schemas.microsoft.com/office/drawing/2014/main" id="{B2BB7346-D27E-E7B5-1793-E50B8F9C20CF}"/>
                </a:ext>
              </a:extLst>
            </p:cNvPr>
            <p:cNvPicPr>
              <a:picLocks noChangeAspect="1"/>
            </p:cNvPicPr>
            <p:nvPr/>
          </p:nvPicPr>
          <p:blipFill>
            <a:blip r:embed="rId5"/>
            <a:stretch>
              <a:fillRect/>
            </a:stretch>
          </p:blipFill>
          <p:spPr>
            <a:xfrm>
              <a:off x="5179092" y="5483822"/>
              <a:ext cx="1530000" cy="612000"/>
            </a:xfrm>
            <a:prstGeom prst="rect">
              <a:avLst/>
            </a:prstGeom>
          </p:spPr>
        </p:pic>
        <p:pic>
          <p:nvPicPr>
            <p:cNvPr id="5" name="Picture 4">
              <a:extLst>
                <a:ext uri="{FF2B5EF4-FFF2-40B4-BE49-F238E27FC236}">
                  <a16:creationId xmlns:a16="http://schemas.microsoft.com/office/drawing/2014/main" id="{7E39C830-72D8-B9BC-4DBD-C47324325EEA}"/>
                </a:ext>
              </a:extLst>
            </p:cNvPr>
            <p:cNvPicPr>
              <a:picLocks noChangeAspect="1"/>
            </p:cNvPicPr>
            <p:nvPr/>
          </p:nvPicPr>
          <p:blipFill>
            <a:blip r:embed="rId6"/>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2708258486"/>
      </p:ext>
    </p:extLst>
  </p:cSld>
  <p:clrMapOvr>
    <a:masterClrMapping/>
  </p:clrMapOvr>
</p:sld>
</file>

<file path=ppt/slides/slide2.xml><?xml version="1.0" encoding="utf-8"?>
<p:sld xmlns:a16="http://schemas.microsoft.com/office/drawing/2014/main" xmlns:adec="http://schemas.microsoft.com/office/drawing/2017/decorative" xmlns:p14="http://schemas.microsoft.com/office/powerpoint/2010/main"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D96C8D99-3232-849B-9CC8-6E4982208FEA}"/>
              </a:ext>
              <a:ext uri="{C183D7F6-B498-43B3-948B-1728B52AA6E4}">
                <adec:decorative xmlns:adec="http://schemas.microsoft.com/office/drawing/2017/decorative" val="1"/>
              </a:ext>
            </a:extLst>
          </p:cNvPr>
          <p:cNvSpPr/>
          <p:nvPr/>
        </p:nvSpPr>
        <p:spPr>
          <a:xfrm rot="10800000">
            <a:off x="3507757" y="-11160"/>
            <a:ext cx="2553080" cy="6858841"/>
          </a:xfrm>
          <a:custGeom>
            <a:avLst/>
            <a:gdLst>
              <a:gd name="connsiteX0" fmla="*/ 2526446 w 2553080"/>
              <a:gd name="connsiteY0" fmla="*/ 0 h 6858841"/>
              <a:gd name="connsiteX1" fmla="*/ 1707127 w 2553080"/>
              <a:gd name="connsiteY1" fmla="*/ 3182290 h 6858841"/>
              <a:gd name="connsiteX2" fmla="*/ 1365955 w 2553080"/>
              <a:gd name="connsiteY2" fmla="*/ 4453431 h 6858841"/>
              <a:gd name="connsiteX3" fmla="*/ 1182052 w 2553080"/>
              <a:gd name="connsiteY3" fmla="*/ 4538343 h 6858841"/>
              <a:gd name="connsiteX4" fmla="*/ 1070442 w 2553080"/>
              <a:gd name="connsiteY4" fmla="*/ 4344440 h 6858841"/>
              <a:gd name="connsiteX5" fmla="*/ 1329175 w 2553080"/>
              <a:gd name="connsiteY5" fmla="*/ 3390133 h 6858841"/>
              <a:gd name="connsiteX6" fmla="*/ 1311418 w 2553080"/>
              <a:gd name="connsiteY6" fmla="*/ 3250726 h 6858841"/>
              <a:gd name="connsiteX7" fmla="*/ 1199808 w 2553080"/>
              <a:gd name="connsiteY7" fmla="*/ 3164547 h 6858841"/>
              <a:gd name="connsiteX8" fmla="*/ 975320 w 2553080"/>
              <a:gd name="connsiteY8" fmla="*/ 3293816 h 6858841"/>
              <a:gd name="connsiteX9" fmla="*/ 582148 w 2553080"/>
              <a:gd name="connsiteY9" fmla="*/ 4743652 h 6858841"/>
              <a:gd name="connsiteX10" fmla="*/ 5073 w 2553080"/>
              <a:gd name="connsiteY10" fmla="*/ 6842367 h 6858841"/>
              <a:gd name="connsiteX11" fmla="*/ 0 w 2553080"/>
              <a:gd name="connsiteY11" fmla="*/ 6858842 h 6858841"/>
              <a:gd name="connsiteX12" fmla="*/ 26634 w 2553080"/>
              <a:gd name="connsiteY12" fmla="*/ 6858842 h 6858841"/>
              <a:gd name="connsiteX13" fmla="*/ 607514 w 2553080"/>
              <a:gd name="connsiteY13" fmla="*/ 4751256 h 6858841"/>
              <a:gd name="connsiteX14" fmla="*/ 1000686 w 2553080"/>
              <a:gd name="connsiteY14" fmla="*/ 3301420 h 6858841"/>
              <a:gd name="connsiteX15" fmla="*/ 1194735 w 2553080"/>
              <a:gd name="connsiteY15" fmla="*/ 3189894 h 6858841"/>
              <a:gd name="connsiteX16" fmla="*/ 1289857 w 2553080"/>
              <a:gd name="connsiteY16" fmla="*/ 3263399 h 6858841"/>
              <a:gd name="connsiteX17" fmla="*/ 1305077 w 2553080"/>
              <a:gd name="connsiteY17" fmla="*/ 3383797 h 6858841"/>
              <a:gd name="connsiteX18" fmla="*/ 1046345 w 2553080"/>
              <a:gd name="connsiteY18" fmla="*/ 4338103 h 6858841"/>
              <a:gd name="connsiteX19" fmla="*/ 1175711 w 2553080"/>
              <a:gd name="connsiteY19" fmla="*/ 4562423 h 6858841"/>
              <a:gd name="connsiteX20" fmla="*/ 1390053 w 2553080"/>
              <a:gd name="connsiteY20" fmla="*/ 4462303 h 6858841"/>
              <a:gd name="connsiteX21" fmla="*/ 1390053 w 2553080"/>
              <a:gd name="connsiteY21" fmla="*/ 4461035 h 6858841"/>
              <a:gd name="connsiteX22" fmla="*/ 1731225 w 2553080"/>
              <a:gd name="connsiteY22" fmla="*/ 3188627 h 6858841"/>
              <a:gd name="connsiteX23" fmla="*/ 2553081 w 2553080"/>
              <a:gd name="connsiteY23" fmla="*/ 1267 h 6858841"/>
              <a:gd name="connsiteX24" fmla="*/ 2526446 w 2553080"/>
              <a:gd name="connsiteY24" fmla="*/ 0 h 685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53080" h="6858841">
                <a:moveTo>
                  <a:pt x="2526446" y="0"/>
                </a:moveTo>
                <a:lnTo>
                  <a:pt x="1707127" y="3182290"/>
                </a:lnTo>
                <a:lnTo>
                  <a:pt x="1365955" y="4453431"/>
                </a:lnTo>
                <a:cubicBezTo>
                  <a:pt x="1332979" y="4523135"/>
                  <a:pt x="1255613" y="4558621"/>
                  <a:pt x="1182052" y="4538343"/>
                </a:cubicBezTo>
                <a:cubicBezTo>
                  <a:pt x="1098345" y="4515531"/>
                  <a:pt x="1047613" y="4428085"/>
                  <a:pt x="1070442" y="4344440"/>
                </a:cubicBezTo>
                <a:lnTo>
                  <a:pt x="1329175" y="3390133"/>
                </a:lnTo>
                <a:cubicBezTo>
                  <a:pt x="1341858" y="3343242"/>
                  <a:pt x="1335516" y="3293816"/>
                  <a:pt x="1311418" y="3250726"/>
                </a:cubicBezTo>
                <a:cubicBezTo>
                  <a:pt x="1287321" y="3207637"/>
                  <a:pt x="1248004" y="3177220"/>
                  <a:pt x="1199808" y="3164547"/>
                </a:cubicBezTo>
                <a:cubicBezTo>
                  <a:pt x="1102150" y="3137933"/>
                  <a:pt x="1000686" y="3196230"/>
                  <a:pt x="975320" y="3293816"/>
                </a:cubicBezTo>
                <a:lnTo>
                  <a:pt x="582148" y="4743652"/>
                </a:lnTo>
                <a:lnTo>
                  <a:pt x="5073" y="6842367"/>
                </a:lnTo>
                <a:cubicBezTo>
                  <a:pt x="5073" y="6842367"/>
                  <a:pt x="1268" y="6855040"/>
                  <a:pt x="0" y="6858842"/>
                </a:cubicBezTo>
                <a:lnTo>
                  <a:pt x="26634" y="6858842"/>
                </a:lnTo>
                <a:lnTo>
                  <a:pt x="607514" y="4751256"/>
                </a:lnTo>
                <a:lnTo>
                  <a:pt x="1000686" y="3301420"/>
                </a:lnTo>
                <a:cubicBezTo>
                  <a:pt x="1023515" y="3217775"/>
                  <a:pt x="1111028" y="3167082"/>
                  <a:pt x="1194735" y="3189894"/>
                </a:cubicBezTo>
                <a:cubicBezTo>
                  <a:pt x="1235321" y="3201300"/>
                  <a:pt x="1269565" y="3226647"/>
                  <a:pt x="1289857" y="3263399"/>
                </a:cubicBezTo>
                <a:cubicBezTo>
                  <a:pt x="1311418" y="3300152"/>
                  <a:pt x="1316492" y="3341975"/>
                  <a:pt x="1305077" y="3383797"/>
                </a:cubicBezTo>
                <a:lnTo>
                  <a:pt x="1046345" y="4338103"/>
                </a:lnTo>
                <a:cubicBezTo>
                  <a:pt x="1019710" y="4435689"/>
                  <a:pt x="1078052" y="4537076"/>
                  <a:pt x="1175711" y="4562423"/>
                </a:cubicBezTo>
                <a:cubicBezTo>
                  <a:pt x="1261955" y="4585235"/>
                  <a:pt x="1352004" y="4543413"/>
                  <a:pt x="1390053" y="4462303"/>
                </a:cubicBezTo>
                <a:lnTo>
                  <a:pt x="1390053" y="4461035"/>
                </a:lnTo>
                <a:lnTo>
                  <a:pt x="1731225" y="3188627"/>
                </a:lnTo>
                <a:lnTo>
                  <a:pt x="2553081" y="1267"/>
                </a:lnTo>
                <a:cubicBezTo>
                  <a:pt x="2544203" y="0"/>
                  <a:pt x="2535325" y="0"/>
                  <a:pt x="2526446" y="0"/>
                </a:cubicBezTo>
                <a:close/>
              </a:path>
            </a:pathLst>
          </a:custGeom>
          <a:solidFill>
            <a:schemeClr val="accent1"/>
          </a:solidFill>
          <a:ln w="9116" cap="flat">
            <a:noFill/>
            <a:prstDash val="solid"/>
            <a:miter/>
          </a:ln>
        </p:spPr>
        <p:txBody>
          <a:bodyPr rtlCol="0" anchor="ctr"/>
          <a:lstStyle/>
          <a:p>
            <a:endParaRPr lang="en-US" dirty="0"/>
          </a:p>
        </p:txBody>
      </p:sp>
      <p:pic>
        <p:nvPicPr>
          <p:cNvPr id="14" name="Picture 13">
            <a:extLst>
              <a:ext uri="{FF2B5EF4-FFF2-40B4-BE49-F238E27FC236}">
                <a16:creationId xmlns:a16="http://schemas.microsoft.com/office/drawing/2014/main" id="{DB6AA25F-3B8C-8721-288B-2F31C107F74B}"/>
              </a:ext>
            </a:extLst>
          </p:cNvPr>
          <p:cNvPicPr>
            <a:picLocks noChangeAspect="1"/>
          </p:cNvPicPr>
          <p:nvPr/>
        </p:nvPicPr>
        <p:blipFill>
          <a:blip r:embed="rId3"/>
          <a:stretch>
            <a:fillRect/>
          </a:stretch>
        </p:blipFill>
        <p:spPr>
          <a:xfrm>
            <a:off x="191702" y="1338943"/>
            <a:ext cx="11808595" cy="41801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03451649"/>
      </p:ext>
    </p:extLst>
  </p:cSld>
  <p:clrMapOvr>
    <a:masterClrMapping/>
  </p:clrMapOvr>
</p:sld>
</file>

<file path=ppt/slides/slide20.xml><?xml version="1.0" encoding="utf-8"?>
<p:sld xmlns:a16="http://schemas.microsoft.com/office/drawing/2014/main" xmlns:adec="http://schemas.microsoft.com/office/drawing/2017/decorative"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5684036" cy="763899"/>
          </a:xfrm>
        </p:spPr>
        <p:txBody>
          <a:bodyPr>
            <a:noAutofit/>
          </a:bodyPr>
          <a:lstStyle/>
          <a:p>
            <a:r>
              <a:rPr kumimoji="0" lang="en-US" sz="1800" b="0" i="0" u="none" strike="noStrike" kern="1200" cap="none" spc="100" normalizeH="0" baseline="0" noProof="0" dirty="0">
                <a:ln>
                  <a:noFill/>
                </a:ln>
                <a:solidFill>
                  <a:srgbClr val="FFFFFF"/>
                </a:solidFill>
                <a:effectLst/>
                <a:uLnTx/>
                <a:uFillTx/>
                <a:latin typeface="Book Antiqua"/>
                <a:ea typeface="+mj-ea"/>
                <a:cs typeface="+mj-cs"/>
              </a:rPr>
              <a:t>02_2: Migliori pratiche e strategie per la messa in sicurezza di ogni tecnologia per salvaguardare l'infrastruttura energetica e i dati</a:t>
            </a:r>
            <a:endParaRPr lang="en-US" sz="2400" dirty="0"/>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a:bodyPr>
          <a:lstStyle/>
          <a:p>
            <a:r>
              <a:rPr lang="en-US" dirty="0"/>
              <a:t>Migliori pratiche e strategie</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B26D347A-20E7-4DC2-0806-08257411B6DC}"/>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0F2EEB5-C1DE-5F47-D5EF-241DF9662EEB}"/>
                </a:ext>
              </a:extLst>
            </p:cNvPr>
            <p:cNvPicPr>
              <a:picLocks noChangeAspect="1"/>
            </p:cNvPicPr>
            <p:nvPr/>
          </p:nvPicPr>
          <p:blipFill>
            <a:blip r:embed="rId3"/>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C4B6AACB-8573-5E98-CEF7-AD314E69B5CE}"/>
                </a:ext>
              </a:extLst>
            </p:cNvPr>
            <p:cNvPicPr>
              <a:picLocks noChangeAspect="1"/>
            </p:cNvPicPr>
            <p:nvPr/>
          </p:nvPicPr>
          <p:blipFill>
            <a:blip r:embed="rId4"/>
            <a:stretch>
              <a:fillRect/>
            </a:stretch>
          </p:blipFill>
          <p:spPr>
            <a:xfrm>
              <a:off x="6709092" y="5483822"/>
              <a:ext cx="1764001" cy="612000"/>
            </a:xfrm>
            <a:prstGeom prst="rect">
              <a:avLst/>
            </a:prstGeom>
          </p:spPr>
        </p:pic>
      </p:grpSp>
      <p:sp>
        <p:nvSpPr>
          <p:cNvPr id="5" name="Text Placeholder 14">
            <a:extLst>
              <a:ext uri="{FF2B5EF4-FFF2-40B4-BE49-F238E27FC236}">
                <a16:creationId xmlns:a16="http://schemas.microsoft.com/office/drawing/2014/main" id="{DFE72353-EDC8-C793-C185-C5A2A797F035}"/>
              </a:ext>
            </a:extLst>
          </p:cNvPr>
          <p:cNvSpPr txBox="1">
            <a:spLocks/>
          </p:cNvSpPr>
          <p:nvPr/>
        </p:nvSpPr>
        <p:spPr>
          <a:xfrm>
            <a:off x="6498130" y="1977017"/>
            <a:ext cx="5541470" cy="2569866"/>
          </a:xfrm>
          <a:prstGeom prst="rect">
            <a:avLst/>
          </a:prstGeom>
        </p:spPr>
        <p:txBody>
          <a:bodyPr vert="horz" lIns="91440" tIns="0" rIns="0" bIns="45720" rtlCol="0">
            <a:noAutofit/>
          </a:bodyPr>
          <a:lstStyle>
            <a:lvl1pPr marL="274320" indent="-274320" algn="l" defTabSz="914400" rtl="0" eaLnBrk="1" latinLnBrk="0" hangingPunct="1">
              <a:lnSpc>
                <a:spcPct val="100000"/>
              </a:lnSpc>
              <a:spcBef>
                <a:spcPts val="1200"/>
              </a:spcBef>
              <a:spcAft>
                <a:spcPts val="600"/>
              </a:spcAft>
              <a:buClr>
                <a:schemeClr val="accent1"/>
              </a:buClr>
              <a:buSzPct val="100000"/>
              <a:buFont typeface="Courier New" panose="02070309020205020404" pitchFamily="49" charset="0"/>
              <a:buChar char="o"/>
              <a:defRPr sz="1400" kern="1200">
                <a:solidFill>
                  <a:schemeClr val="bg1"/>
                </a:solidFill>
                <a:latin typeface="+mn-lt"/>
                <a:ea typeface="+mn-ea"/>
                <a:cs typeface="+mn-cs"/>
              </a:defRPr>
            </a:lvl1pPr>
            <a:lvl2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200" kern="1200">
                <a:solidFill>
                  <a:schemeClr val="bg1"/>
                </a:solidFill>
                <a:latin typeface="+mn-lt"/>
                <a:ea typeface="+mn-ea"/>
                <a:cs typeface="+mn-cs"/>
              </a:defRPr>
            </a:lvl2pPr>
            <a:lvl3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3pPr>
            <a:lvl4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4pPr>
            <a:lvl5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pPr>
            <a:r>
              <a:rPr lang="en-US" sz="1200" dirty="0"/>
              <a:t>Internet dell'energia (IoE):</a:t>
            </a:r>
          </a:p>
          <a:p>
            <a:pPr lvl="1">
              <a:spcBef>
                <a:spcPts val="600"/>
              </a:spcBef>
            </a:pPr>
            <a:r>
              <a:rPr lang="en-US" sz="1000" dirty="0"/>
              <a:t>Le migliori pratiche:</a:t>
            </a:r>
          </a:p>
          <a:p>
            <a:pPr lvl="2">
              <a:spcBef>
                <a:spcPts val="600"/>
              </a:spcBef>
            </a:pPr>
            <a:r>
              <a:rPr lang="en-US" sz="850" dirty="0"/>
              <a:t>Implementare solidi controlli di autenticazione e di accesso per i dispositivi IoT per evitare accessi non autorizzati.</a:t>
            </a:r>
          </a:p>
          <a:p>
            <a:pPr lvl="2">
              <a:spcBef>
                <a:spcPts val="600"/>
              </a:spcBef>
            </a:pPr>
            <a:r>
              <a:rPr lang="en-US" sz="850" dirty="0"/>
              <a:t>Aggiornare regolarmente il firmware e le patch software per risolvere le vulnerabilità note e migliorare la sicurezza del dispositivo.</a:t>
            </a:r>
          </a:p>
          <a:p>
            <a:pPr lvl="2">
              <a:spcBef>
                <a:spcPts val="600"/>
              </a:spcBef>
            </a:pPr>
            <a:r>
              <a:rPr lang="en-US" sz="850" dirty="0"/>
              <a:t>Crittografare i canali di comunicazione e le trasmissioni di dati tra i dispositivi IoT e le reti energetiche per proteggere da intercettazioni e dati.</a:t>
            </a:r>
          </a:p>
          <a:p>
            <a:pPr lvl="1">
              <a:spcBef>
                <a:spcPts val="600"/>
              </a:spcBef>
            </a:pPr>
            <a:r>
              <a:rPr lang="en-US" sz="1000" dirty="0"/>
              <a:t>Strategie:</a:t>
            </a:r>
          </a:p>
          <a:p>
            <a:pPr lvl="2">
              <a:spcBef>
                <a:spcPts val="600"/>
              </a:spcBef>
            </a:pPr>
            <a:r>
              <a:rPr lang="en-US" sz="850" dirty="0"/>
              <a:t>Segmentare il traffico di rete per isolare i sistemi energetici critici dai dispositivi IoT e implementare firewall per filtrare il traffico dannoso.</a:t>
            </a:r>
          </a:p>
          <a:p>
            <a:pPr lvl="2">
              <a:spcBef>
                <a:spcPts val="600"/>
              </a:spcBef>
            </a:pPr>
            <a:r>
              <a:rPr lang="en-US" sz="850" dirty="0"/>
              <a:t>Eseguire regolarmente valutazioni di vulnerabilità e test di penetrazione per identificare e risolvere i punti deboli della sicurezza nelle implementazioni IoE.</a:t>
            </a:r>
          </a:p>
          <a:p>
            <a:pPr lvl="2">
              <a:spcBef>
                <a:spcPts val="600"/>
              </a:spcBef>
            </a:pPr>
            <a:r>
              <a:rPr lang="en-US" sz="850" dirty="0"/>
              <a:t>Stabilire piani e protocolli di risposta agli incidenti per mitigare l'impatto di potenziali attacchi informatici alle infrastrutture energetiche.</a:t>
            </a:r>
            <a:endParaRPr lang="en-US" sz="650" dirty="0"/>
          </a:p>
        </p:txBody>
      </p:sp>
      <p:pic>
        <p:nvPicPr>
          <p:cNvPr id="9" name="Marcador de Posição da Imagem 8" descr="Uma imagem com captura de ecrã, Composição digital, espaço, texto&#10;&#10;Descrição gerada automaticamente">
            <a:extLst>
              <a:ext uri="{FF2B5EF4-FFF2-40B4-BE49-F238E27FC236}">
                <a16:creationId xmlns:a16="http://schemas.microsoft.com/office/drawing/2014/main" id="{922CB7F6-BC96-5144-EE47-29F905655EAE}"/>
              </a:ext>
            </a:extLst>
          </p:cNvPr>
          <p:cNvPicPr>
            <a:picLocks noGrp="1" noChangeAspect="1"/>
          </p:cNvPicPr>
          <p:nvPr>
            <p:ph type="pic" sz="quarter" idx="11"/>
          </p:nvPr>
        </p:nvPicPr>
        <p:blipFill>
          <a:blip r:embed="rId5"/>
          <a:srcRect l="7439" r="7439"/>
          <a:stretch>
            <a:fillRect/>
          </a:stretch>
        </p:blipFill>
        <p:spPr/>
      </p:pic>
    </p:spTree>
    <p:extLst>
      <p:ext uri="{BB962C8B-B14F-4D97-AF65-F5344CB8AC3E}">
        <p14:creationId xmlns:p14="http://schemas.microsoft.com/office/powerpoint/2010/main" val="2985919862"/>
      </p:ext>
    </p:extLst>
  </p:cSld>
  <p:clrMapOvr>
    <a:masterClrMapping/>
  </p:clrMapOvr>
</p:sld>
</file>

<file path=ppt/slides/slide21.xml><?xml version="1.0" encoding="utf-8"?>
<p:sld xmlns:a16="http://schemas.microsoft.com/office/drawing/2014/main" xmlns:adec="http://schemas.microsoft.com/office/drawing/2017/decorative"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5684036" cy="763899"/>
          </a:xfrm>
        </p:spPr>
        <p:txBody>
          <a:bodyPr>
            <a:noAutofit/>
          </a:bodyPr>
          <a:lstStyle/>
          <a:p>
            <a:r>
              <a:rPr kumimoji="0" lang="en-US" sz="1800" b="0" i="0" u="none" strike="noStrike" kern="1200" cap="none" spc="100" normalizeH="0" baseline="0" noProof="0" dirty="0">
                <a:ln>
                  <a:noFill/>
                </a:ln>
                <a:solidFill>
                  <a:srgbClr val="FFFFFF"/>
                </a:solidFill>
                <a:effectLst/>
                <a:uLnTx/>
                <a:uFillTx/>
                <a:latin typeface="Book Antiqua"/>
                <a:ea typeface="+mj-ea"/>
                <a:cs typeface="+mj-cs"/>
              </a:rPr>
              <a:t>02_2: Migliori pratiche e strategie per la messa in sicurezza di ogni tecnologia per salvaguardare l'infrastruttura energetica e i dati</a:t>
            </a:r>
            <a:endParaRPr lang="en-US" sz="2400" dirty="0"/>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a:bodyPr>
          <a:lstStyle/>
          <a:p>
            <a:r>
              <a:rPr lang="en-US" dirty="0"/>
              <a:t>Migliori pratiche e strategie</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B26D347A-20E7-4DC2-0806-08257411B6DC}"/>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0F2EEB5-C1DE-5F47-D5EF-241DF9662EEB}"/>
                </a:ext>
              </a:extLst>
            </p:cNvPr>
            <p:cNvPicPr>
              <a:picLocks noChangeAspect="1"/>
            </p:cNvPicPr>
            <p:nvPr/>
          </p:nvPicPr>
          <p:blipFill>
            <a:blip r:embed="rId3"/>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C4B6AACB-8573-5E98-CEF7-AD314E69B5CE}"/>
                </a:ext>
              </a:extLst>
            </p:cNvPr>
            <p:cNvPicPr>
              <a:picLocks noChangeAspect="1"/>
            </p:cNvPicPr>
            <p:nvPr/>
          </p:nvPicPr>
          <p:blipFill>
            <a:blip r:embed="rId4"/>
            <a:stretch>
              <a:fillRect/>
            </a:stretch>
          </p:blipFill>
          <p:spPr>
            <a:xfrm>
              <a:off x="6709092" y="5483822"/>
              <a:ext cx="1764001" cy="612000"/>
            </a:xfrm>
            <a:prstGeom prst="rect">
              <a:avLst/>
            </a:prstGeom>
          </p:spPr>
        </p:pic>
      </p:grpSp>
      <p:sp>
        <p:nvSpPr>
          <p:cNvPr id="5" name="Text Placeholder 14">
            <a:extLst>
              <a:ext uri="{FF2B5EF4-FFF2-40B4-BE49-F238E27FC236}">
                <a16:creationId xmlns:a16="http://schemas.microsoft.com/office/drawing/2014/main" id="{DFE72353-EDC8-C793-C185-C5A2A797F035}"/>
              </a:ext>
            </a:extLst>
          </p:cNvPr>
          <p:cNvSpPr txBox="1">
            <a:spLocks/>
          </p:cNvSpPr>
          <p:nvPr/>
        </p:nvSpPr>
        <p:spPr>
          <a:xfrm>
            <a:off x="6498130" y="1977017"/>
            <a:ext cx="5541470" cy="2569866"/>
          </a:xfrm>
          <a:prstGeom prst="rect">
            <a:avLst/>
          </a:prstGeom>
        </p:spPr>
        <p:txBody>
          <a:bodyPr vert="horz" lIns="91440" tIns="0" rIns="0" bIns="45720" rtlCol="0">
            <a:noAutofit/>
          </a:bodyPr>
          <a:lstStyle>
            <a:lvl1pPr marL="274320" indent="-274320" algn="l" defTabSz="914400" rtl="0" eaLnBrk="1" latinLnBrk="0" hangingPunct="1">
              <a:lnSpc>
                <a:spcPct val="100000"/>
              </a:lnSpc>
              <a:spcBef>
                <a:spcPts val="1200"/>
              </a:spcBef>
              <a:spcAft>
                <a:spcPts val="600"/>
              </a:spcAft>
              <a:buClr>
                <a:schemeClr val="accent1"/>
              </a:buClr>
              <a:buSzPct val="100000"/>
              <a:buFont typeface="Courier New" panose="02070309020205020404" pitchFamily="49" charset="0"/>
              <a:buChar char="o"/>
              <a:defRPr sz="1400" kern="1200">
                <a:solidFill>
                  <a:schemeClr val="bg1"/>
                </a:solidFill>
                <a:latin typeface="+mn-lt"/>
                <a:ea typeface="+mn-ea"/>
                <a:cs typeface="+mn-cs"/>
              </a:defRPr>
            </a:lvl1pPr>
            <a:lvl2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200" kern="1200">
                <a:solidFill>
                  <a:schemeClr val="bg1"/>
                </a:solidFill>
                <a:latin typeface="+mn-lt"/>
                <a:ea typeface="+mn-ea"/>
                <a:cs typeface="+mn-cs"/>
              </a:defRPr>
            </a:lvl2pPr>
            <a:lvl3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3pPr>
            <a:lvl4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4pPr>
            <a:lvl5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pPr>
            <a:r>
              <a:rPr lang="en-US" sz="1200" dirty="0"/>
              <a:t>Cloud Computing:</a:t>
            </a:r>
          </a:p>
          <a:p>
            <a:pPr lvl="1">
              <a:spcBef>
                <a:spcPts val="600"/>
              </a:spcBef>
            </a:pPr>
            <a:r>
              <a:rPr lang="en-US" sz="1000" dirty="0"/>
              <a:t>Le migliori pratiche:</a:t>
            </a:r>
          </a:p>
          <a:p>
            <a:pPr lvl="2">
              <a:spcBef>
                <a:spcPts val="600"/>
              </a:spcBef>
            </a:pPr>
            <a:r>
              <a:rPr lang="en-US" sz="850" dirty="0"/>
              <a:t>Implementare l'autenticazione a più fattori (MFA) e controlli di accesso forti per autenticare gli utenti e impedire l'accesso non autorizzato alle risorse cloud.</a:t>
            </a:r>
          </a:p>
          <a:p>
            <a:pPr lvl="2">
              <a:spcBef>
                <a:spcPts val="600"/>
              </a:spcBef>
            </a:pPr>
            <a:r>
              <a:rPr lang="en-US" sz="850" dirty="0"/>
              <a:t>Crittografare i dati a riposo e in transito per proteggere i dati energetici sensibili archiviati in ambienti cloud da accessi non autorizzati o furti.</a:t>
            </a:r>
          </a:p>
          <a:p>
            <a:pPr lvl="2">
              <a:spcBef>
                <a:spcPts val="600"/>
              </a:spcBef>
            </a:pPr>
            <a:r>
              <a:rPr lang="en-US" sz="850" dirty="0"/>
              <a:t>Verificate e monitorate regolarmente l'infrastruttura cloud per individuare attività sospette, tentativi di accesso non autorizzato e violazioni dei dati.</a:t>
            </a:r>
          </a:p>
          <a:p>
            <a:pPr lvl="1">
              <a:spcBef>
                <a:spcPts val="600"/>
              </a:spcBef>
            </a:pPr>
            <a:r>
              <a:rPr lang="en-US" sz="1000" dirty="0"/>
              <a:t>Strategie:</a:t>
            </a:r>
          </a:p>
          <a:p>
            <a:pPr lvl="2">
              <a:spcBef>
                <a:spcPts val="600"/>
              </a:spcBef>
            </a:pPr>
            <a:r>
              <a:rPr lang="en-US" sz="850" dirty="0"/>
              <a:t>Scegliete fornitori di servizi cloud affidabili, con solide misure di sicurezza e certificazioni di conformità pertinenti al settore energetico.</a:t>
            </a:r>
          </a:p>
          <a:p>
            <a:pPr lvl="2">
              <a:spcBef>
                <a:spcPts val="600"/>
              </a:spcBef>
            </a:pPr>
            <a:r>
              <a:rPr lang="en-US" sz="850" dirty="0"/>
              <a:t>Implementare soluzioni di prevenzione della perdita di dati (DLP) per monitorare e controllare il movimento di dati energetici sensibili negli ambienti cloud.</a:t>
            </a:r>
          </a:p>
          <a:p>
            <a:pPr lvl="2">
              <a:spcBef>
                <a:spcPts val="600"/>
              </a:spcBef>
            </a:pPr>
            <a:r>
              <a:rPr lang="en-US" sz="850" dirty="0"/>
              <a:t>Sviluppare e applicare politiche e procedure di sicurezza del cloud per garantire la conformità ai requisiti normativi e alle best practice del settore.</a:t>
            </a:r>
          </a:p>
          <a:p>
            <a:pPr lvl="2">
              <a:spcBef>
                <a:spcPts val="600"/>
              </a:spcBef>
            </a:pPr>
            <a:endParaRPr lang="en-US" sz="650" dirty="0"/>
          </a:p>
        </p:txBody>
      </p:sp>
      <p:pic>
        <p:nvPicPr>
          <p:cNvPr id="9" name="Marcador de Posição da Imagem 8" descr="Uma imagem com captura de ecrã, Composição digital, espaço, texto&#10;&#10;Descrição gerada automaticamente">
            <a:extLst>
              <a:ext uri="{FF2B5EF4-FFF2-40B4-BE49-F238E27FC236}">
                <a16:creationId xmlns:a16="http://schemas.microsoft.com/office/drawing/2014/main" id="{922CB7F6-BC96-5144-EE47-29F905655EAE}"/>
              </a:ext>
            </a:extLst>
          </p:cNvPr>
          <p:cNvPicPr>
            <a:picLocks noGrp="1" noChangeAspect="1"/>
          </p:cNvPicPr>
          <p:nvPr>
            <p:ph type="pic" sz="quarter" idx="11"/>
          </p:nvPr>
        </p:nvPicPr>
        <p:blipFill>
          <a:blip r:embed="rId5"/>
          <a:srcRect l="7439" r="7439"/>
          <a:stretch>
            <a:fillRect/>
          </a:stretch>
        </p:blipFill>
        <p:spPr/>
      </p:pic>
    </p:spTree>
    <p:extLst>
      <p:ext uri="{BB962C8B-B14F-4D97-AF65-F5344CB8AC3E}">
        <p14:creationId xmlns:p14="http://schemas.microsoft.com/office/powerpoint/2010/main" val="1274900496"/>
      </p:ext>
    </p:extLst>
  </p:cSld>
  <p:clrMapOvr>
    <a:masterClrMapping/>
  </p:clrMapOvr>
</p:sld>
</file>

<file path=ppt/slides/slide22.xml><?xml version="1.0" encoding="utf-8"?>
<p:sld xmlns:a16="http://schemas.microsoft.com/office/drawing/2014/main" xmlns:adec="http://schemas.microsoft.com/office/drawing/2017/decorative"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5684036" cy="763899"/>
          </a:xfrm>
        </p:spPr>
        <p:txBody>
          <a:bodyPr>
            <a:noAutofit/>
          </a:bodyPr>
          <a:lstStyle/>
          <a:p>
            <a:r>
              <a:rPr kumimoji="0" lang="en-US" sz="1800" b="0" i="0" u="none" strike="noStrike" kern="1200" cap="none" spc="100" normalizeH="0" baseline="0" noProof="0" dirty="0">
                <a:ln>
                  <a:noFill/>
                </a:ln>
                <a:solidFill>
                  <a:srgbClr val="FFFFFF"/>
                </a:solidFill>
                <a:effectLst/>
                <a:uLnTx/>
                <a:uFillTx/>
                <a:latin typeface="Book Antiqua"/>
                <a:ea typeface="+mj-ea"/>
                <a:cs typeface="+mj-cs"/>
              </a:rPr>
              <a:t>02_2: Migliori pratiche e strategie per la messa in sicurezza di ogni tecnologia per salvaguardare l'infrastruttura energetica e i dati</a:t>
            </a:r>
            <a:endParaRPr lang="en-US" sz="2400" dirty="0"/>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a:bodyPr>
          <a:lstStyle/>
          <a:p>
            <a:r>
              <a:rPr lang="en-US" dirty="0"/>
              <a:t>Migliori pratiche e strategie</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B26D347A-20E7-4DC2-0806-08257411B6DC}"/>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0F2EEB5-C1DE-5F47-D5EF-241DF9662EEB}"/>
                </a:ext>
              </a:extLst>
            </p:cNvPr>
            <p:cNvPicPr>
              <a:picLocks noChangeAspect="1"/>
            </p:cNvPicPr>
            <p:nvPr/>
          </p:nvPicPr>
          <p:blipFill>
            <a:blip r:embed="rId3"/>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C4B6AACB-8573-5E98-CEF7-AD314E69B5CE}"/>
                </a:ext>
              </a:extLst>
            </p:cNvPr>
            <p:cNvPicPr>
              <a:picLocks noChangeAspect="1"/>
            </p:cNvPicPr>
            <p:nvPr/>
          </p:nvPicPr>
          <p:blipFill>
            <a:blip r:embed="rId4"/>
            <a:stretch>
              <a:fillRect/>
            </a:stretch>
          </p:blipFill>
          <p:spPr>
            <a:xfrm>
              <a:off x="6709092" y="5483822"/>
              <a:ext cx="1764001" cy="612000"/>
            </a:xfrm>
            <a:prstGeom prst="rect">
              <a:avLst/>
            </a:prstGeom>
          </p:spPr>
        </p:pic>
      </p:grpSp>
      <p:sp>
        <p:nvSpPr>
          <p:cNvPr id="5" name="Text Placeholder 14">
            <a:extLst>
              <a:ext uri="{FF2B5EF4-FFF2-40B4-BE49-F238E27FC236}">
                <a16:creationId xmlns:a16="http://schemas.microsoft.com/office/drawing/2014/main" id="{DFE72353-EDC8-C793-C185-C5A2A797F035}"/>
              </a:ext>
            </a:extLst>
          </p:cNvPr>
          <p:cNvSpPr txBox="1">
            <a:spLocks/>
          </p:cNvSpPr>
          <p:nvPr/>
        </p:nvSpPr>
        <p:spPr>
          <a:xfrm>
            <a:off x="6498130" y="1977017"/>
            <a:ext cx="5541470" cy="2569866"/>
          </a:xfrm>
          <a:prstGeom prst="rect">
            <a:avLst/>
          </a:prstGeom>
        </p:spPr>
        <p:txBody>
          <a:bodyPr vert="horz" lIns="91440" tIns="0" rIns="0" bIns="45720" rtlCol="0">
            <a:noAutofit/>
          </a:bodyPr>
          <a:lstStyle>
            <a:lvl1pPr marL="274320" indent="-274320" algn="l" defTabSz="914400" rtl="0" eaLnBrk="1" latinLnBrk="0" hangingPunct="1">
              <a:lnSpc>
                <a:spcPct val="100000"/>
              </a:lnSpc>
              <a:spcBef>
                <a:spcPts val="1200"/>
              </a:spcBef>
              <a:spcAft>
                <a:spcPts val="600"/>
              </a:spcAft>
              <a:buClr>
                <a:schemeClr val="accent1"/>
              </a:buClr>
              <a:buSzPct val="100000"/>
              <a:buFont typeface="Courier New" panose="02070309020205020404" pitchFamily="49" charset="0"/>
              <a:buChar char="o"/>
              <a:defRPr sz="1400" kern="1200">
                <a:solidFill>
                  <a:schemeClr val="bg1"/>
                </a:solidFill>
                <a:latin typeface="+mn-lt"/>
                <a:ea typeface="+mn-ea"/>
                <a:cs typeface="+mn-cs"/>
              </a:defRPr>
            </a:lvl1pPr>
            <a:lvl2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200" kern="1200">
                <a:solidFill>
                  <a:schemeClr val="bg1"/>
                </a:solidFill>
                <a:latin typeface="+mn-lt"/>
                <a:ea typeface="+mn-ea"/>
                <a:cs typeface="+mn-cs"/>
              </a:defRPr>
            </a:lvl2pPr>
            <a:lvl3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3pPr>
            <a:lvl4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4pPr>
            <a:lvl5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pPr>
            <a:r>
              <a:rPr lang="en-US" sz="1200" dirty="0"/>
              <a:t>Tecnologia Blockchain:</a:t>
            </a:r>
          </a:p>
          <a:p>
            <a:pPr lvl="1">
              <a:spcBef>
                <a:spcPts val="600"/>
              </a:spcBef>
            </a:pPr>
            <a:r>
              <a:rPr lang="en-US" sz="1000" dirty="0"/>
              <a:t>Le migliori pratiche:</a:t>
            </a:r>
          </a:p>
          <a:p>
            <a:pPr lvl="2">
              <a:spcBef>
                <a:spcPts val="600"/>
              </a:spcBef>
            </a:pPr>
            <a:r>
              <a:rPr lang="en-US" sz="850" dirty="0"/>
              <a:t>Utilizzare reti blockchain autorizzate con accesso controllato e meccanismi di consenso per prevenire la partecipazione non autorizzata e mantenere l'integrità dei dati.</a:t>
            </a:r>
          </a:p>
          <a:p>
            <a:pPr lvl="2">
              <a:spcBef>
                <a:spcPts val="600"/>
              </a:spcBef>
            </a:pPr>
            <a:r>
              <a:rPr lang="en-US" sz="850" dirty="0"/>
              <a:t>Verificare e convalidare regolarmente gli smart contract distribuiti sulle reti blockchain per identificare e correggere le vulnerabilità o le falle di sicurezza.</a:t>
            </a:r>
          </a:p>
          <a:p>
            <a:pPr lvl="2">
              <a:spcBef>
                <a:spcPts val="600"/>
              </a:spcBef>
            </a:pPr>
            <a:r>
              <a:rPr lang="en-US" sz="850" dirty="0"/>
              <a:t>Implementare la crittografia e le firme digitali per garantire la riservatezza, l'integrità e l'autenticità delle transazioni energetiche registrate sulla blockchain.</a:t>
            </a:r>
          </a:p>
          <a:p>
            <a:pPr lvl="1">
              <a:spcBef>
                <a:spcPts val="600"/>
              </a:spcBef>
            </a:pPr>
            <a:r>
              <a:rPr lang="en-US" sz="1000" dirty="0"/>
              <a:t>Strategie:</a:t>
            </a:r>
          </a:p>
          <a:p>
            <a:pPr lvl="2">
              <a:spcBef>
                <a:spcPts val="600"/>
              </a:spcBef>
            </a:pPr>
            <a:r>
              <a:rPr lang="en-US" sz="850" dirty="0"/>
              <a:t>Stabilire quadri di governance e accordi consortili per governare le reti blockchain e definire ruoli, responsabilità e meccanismi di risoluzione delle controversie.</a:t>
            </a:r>
          </a:p>
          <a:p>
            <a:pPr lvl="2">
              <a:spcBef>
                <a:spcPts val="600"/>
              </a:spcBef>
            </a:pPr>
            <a:r>
              <a:rPr lang="en-US" sz="850" dirty="0"/>
              <a:t>Condurre regolarmente audit di sicurezza e valutazioni di vulnerabilità dell'infrastruttura blockchain e degli smart contract per identificare e ridurre i rischi per la sicurezza.</a:t>
            </a:r>
          </a:p>
          <a:p>
            <a:pPr lvl="2">
              <a:spcBef>
                <a:spcPts val="600"/>
              </a:spcBef>
            </a:pPr>
            <a:r>
              <a:rPr lang="en-US" sz="850" dirty="0"/>
              <a:t>Collaborare con i partner del settore e le autorità di regolamentazione per stabilire gli standard del settore e le migliori pratiche per la sicurezza delle transazioni energetiche basate su blockchain.</a:t>
            </a:r>
            <a:endParaRPr lang="en-US" sz="300" dirty="0"/>
          </a:p>
        </p:txBody>
      </p:sp>
      <p:pic>
        <p:nvPicPr>
          <p:cNvPr id="9" name="Marcador de Posição da Imagem 8" descr="Uma imagem com captura de ecrã, Composição digital, espaço, texto&#10;&#10;Descrição gerada automaticamente">
            <a:extLst>
              <a:ext uri="{FF2B5EF4-FFF2-40B4-BE49-F238E27FC236}">
                <a16:creationId xmlns:a16="http://schemas.microsoft.com/office/drawing/2014/main" id="{922CB7F6-BC96-5144-EE47-29F905655EAE}"/>
              </a:ext>
            </a:extLst>
          </p:cNvPr>
          <p:cNvPicPr>
            <a:picLocks noGrp="1" noChangeAspect="1"/>
          </p:cNvPicPr>
          <p:nvPr>
            <p:ph type="pic" sz="quarter" idx="11"/>
          </p:nvPr>
        </p:nvPicPr>
        <p:blipFill>
          <a:blip r:embed="rId5"/>
          <a:srcRect l="7439" r="7439"/>
          <a:stretch>
            <a:fillRect/>
          </a:stretch>
        </p:blipFill>
        <p:spPr/>
      </p:pic>
    </p:spTree>
    <p:extLst>
      <p:ext uri="{BB962C8B-B14F-4D97-AF65-F5344CB8AC3E}">
        <p14:creationId xmlns:p14="http://schemas.microsoft.com/office/powerpoint/2010/main" val="3978812037"/>
      </p:ext>
    </p:extLst>
  </p:cSld>
  <p:clrMapOvr>
    <a:masterClrMapping/>
  </p:clrMapOvr>
</p:sld>
</file>

<file path=ppt/slides/slide23.xml><?xml version="1.0" encoding="utf-8"?>
<p:sld xmlns:a16="http://schemas.microsoft.com/office/drawing/2014/main" xmlns:adec="http://schemas.microsoft.com/office/drawing/2017/decorative"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5684036" cy="763899"/>
          </a:xfrm>
        </p:spPr>
        <p:txBody>
          <a:bodyPr>
            <a:noAutofit/>
          </a:bodyPr>
          <a:lstStyle/>
          <a:p>
            <a:r>
              <a:rPr kumimoji="0" lang="en-US" sz="1800" b="0" i="0" u="none" strike="noStrike" kern="1200" cap="none" spc="100" normalizeH="0" baseline="0" noProof="0" dirty="0">
                <a:ln>
                  <a:noFill/>
                </a:ln>
                <a:solidFill>
                  <a:srgbClr val="FFFFFF"/>
                </a:solidFill>
                <a:effectLst/>
                <a:uLnTx/>
                <a:uFillTx/>
                <a:latin typeface="Book Antiqua"/>
                <a:ea typeface="+mj-ea"/>
                <a:cs typeface="+mj-cs"/>
              </a:rPr>
              <a:t>02_2: Migliori pratiche e strategie per la messa in sicurezza di ogni tecnologia per salvaguardare l'infrastruttura energetica e i dati</a:t>
            </a:r>
            <a:endParaRPr lang="en-US" sz="2400" dirty="0"/>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a:bodyPr>
          <a:lstStyle/>
          <a:p>
            <a:r>
              <a:rPr lang="en-US" dirty="0"/>
              <a:t>Migliori pratiche e strategie</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B26D347A-20E7-4DC2-0806-08257411B6DC}"/>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0F2EEB5-C1DE-5F47-D5EF-241DF9662EEB}"/>
                </a:ext>
              </a:extLst>
            </p:cNvPr>
            <p:cNvPicPr>
              <a:picLocks noChangeAspect="1"/>
            </p:cNvPicPr>
            <p:nvPr/>
          </p:nvPicPr>
          <p:blipFill>
            <a:blip r:embed="rId3"/>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C4B6AACB-8573-5E98-CEF7-AD314E69B5CE}"/>
                </a:ext>
              </a:extLst>
            </p:cNvPr>
            <p:cNvPicPr>
              <a:picLocks noChangeAspect="1"/>
            </p:cNvPicPr>
            <p:nvPr/>
          </p:nvPicPr>
          <p:blipFill>
            <a:blip r:embed="rId4"/>
            <a:stretch>
              <a:fillRect/>
            </a:stretch>
          </p:blipFill>
          <p:spPr>
            <a:xfrm>
              <a:off x="6709092" y="5483822"/>
              <a:ext cx="1764001" cy="612000"/>
            </a:xfrm>
            <a:prstGeom prst="rect">
              <a:avLst/>
            </a:prstGeom>
          </p:spPr>
        </p:pic>
      </p:grpSp>
      <p:sp>
        <p:nvSpPr>
          <p:cNvPr id="5" name="Text Placeholder 14">
            <a:extLst>
              <a:ext uri="{FF2B5EF4-FFF2-40B4-BE49-F238E27FC236}">
                <a16:creationId xmlns:a16="http://schemas.microsoft.com/office/drawing/2014/main" id="{DFE72353-EDC8-C793-C185-C5A2A797F035}"/>
              </a:ext>
            </a:extLst>
          </p:cNvPr>
          <p:cNvSpPr txBox="1">
            <a:spLocks/>
          </p:cNvSpPr>
          <p:nvPr/>
        </p:nvSpPr>
        <p:spPr>
          <a:xfrm>
            <a:off x="6498130" y="1977017"/>
            <a:ext cx="5541470" cy="2569866"/>
          </a:xfrm>
          <a:prstGeom prst="rect">
            <a:avLst/>
          </a:prstGeom>
        </p:spPr>
        <p:txBody>
          <a:bodyPr vert="horz" lIns="91440" tIns="0" rIns="0" bIns="45720" rtlCol="0">
            <a:noAutofit/>
          </a:bodyPr>
          <a:lstStyle>
            <a:lvl1pPr marL="274320" indent="-274320" algn="l" defTabSz="914400" rtl="0" eaLnBrk="1" latinLnBrk="0" hangingPunct="1">
              <a:lnSpc>
                <a:spcPct val="100000"/>
              </a:lnSpc>
              <a:spcBef>
                <a:spcPts val="1200"/>
              </a:spcBef>
              <a:spcAft>
                <a:spcPts val="600"/>
              </a:spcAft>
              <a:buClr>
                <a:schemeClr val="accent1"/>
              </a:buClr>
              <a:buSzPct val="100000"/>
              <a:buFont typeface="Courier New" panose="02070309020205020404" pitchFamily="49" charset="0"/>
              <a:buChar char="o"/>
              <a:defRPr sz="1400" kern="1200">
                <a:solidFill>
                  <a:schemeClr val="bg1"/>
                </a:solidFill>
                <a:latin typeface="+mn-lt"/>
                <a:ea typeface="+mn-ea"/>
                <a:cs typeface="+mn-cs"/>
              </a:defRPr>
            </a:lvl1pPr>
            <a:lvl2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200" kern="1200">
                <a:solidFill>
                  <a:schemeClr val="bg1"/>
                </a:solidFill>
                <a:latin typeface="+mn-lt"/>
                <a:ea typeface="+mn-ea"/>
                <a:cs typeface="+mn-cs"/>
              </a:defRPr>
            </a:lvl2pPr>
            <a:lvl3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3pPr>
            <a:lvl4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4pPr>
            <a:lvl5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pPr>
            <a:r>
              <a:rPr lang="en-US" sz="1200" dirty="0"/>
              <a:t>Intelligenza artificiale (AI):</a:t>
            </a:r>
          </a:p>
          <a:p>
            <a:pPr lvl="1">
              <a:spcBef>
                <a:spcPts val="600"/>
              </a:spcBef>
            </a:pPr>
            <a:r>
              <a:rPr lang="en-US" sz="1000" dirty="0"/>
              <a:t>Le migliori pratiche:</a:t>
            </a:r>
          </a:p>
          <a:p>
            <a:pPr lvl="2">
              <a:spcBef>
                <a:spcPts val="600"/>
              </a:spcBef>
            </a:pPr>
            <a:r>
              <a:rPr lang="en-US" sz="850" dirty="0"/>
              <a:t>Addestrare i modelli di intelligenza artificiale su insiemi di dati diversi e rappresentativi per migliorare l'accuratezza, la robustezza e l'equità, riducendo al minimo i pregiudizi e la discriminazione.</a:t>
            </a:r>
          </a:p>
          <a:p>
            <a:pPr lvl="2">
              <a:spcBef>
                <a:spcPts val="600"/>
              </a:spcBef>
            </a:pPr>
            <a:r>
              <a:rPr lang="en-US" sz="850" dirty="0"/>
              <a:t>Implementare tecniche di IA spiegabile (XAI) per migliorare la trasparenza, l'interpretabilità e la responsabilità delle decisioni guidate dall'IA nelle applicazioni energetiche.</a:t>
            </a:r>
          </a:p>
          <a:p>
            <a:pPr lvl="2">
              <a:spcBef>
                <a:spcPts val="600"/>
              </a:spcBef>
            </a:pPr>
            <a:r>
              <a:rPr lang="en-US" sz="850" dirty="0"/>
              <a:t>Valutare e aggiornare regolarmente i modelli di IA per adattarli all'evoluzione delle minacce, ai cambiamenti dei modelli energetici e ai rischi emergenti di cybersecurity.</a:t>
            </a:r>
          </a:p>
          <a:p>
            <a:pPr lvl="1">
              <a:spcBef>
                <a:spcPts val="600"/>
              </a:spcBef>
            </a:pPr>
            <a:r>
              <a:rPr lang="en-US" sz="1000" dirty="0"/>
              <a:t>Strategie:</a:t>
            </a:r>
          </a:p>
          <a:p>
            <a:pPr lvl="2">
              <a:spcBef>
                <a:spcPts val="600"/>
              </a:spcBef>
            </a:pPr>
            <a:r>
              <a:rPr lang="en-US" sz="850" dirty="0"/>
              <a:t>Implementare processi di validazione e verifica dei modelli per valutare le prestazioni, l'affidabilità e la sicurezza degli algoritmi di intelligenza artificiale nelle applicazioni energetiche.</a:t>
            </a:r>
          </a:p>
          <a:p>
            <a:pPr lvl="2">
              <a:spcBef>
                <a:spcPts val="600"/>
              </a:spcBef>
            </a:pPr>
            <a:r>
              <a:rPr lang="en-US" sz="850" dirty="0"/>
              <a:t>Monitorare e analizzare le intuizioni e le previsioni generate dall'IA per individuare anomalie, errori o attacchi avversari per garantire l'integrità e l'affidabilità delle operazioni energetiche.</a:t>
            </a:r>
          </a:p>
          <a:p>
            <a:pPr lvl="2">
              <a:spcBef>
                <a:spcPts val="600"/>
              </a:spcBef>
            </a:pPr>
            <a:r>
              <a:rPr lang="en-US" sz="850" dirty="0"/>
              <a:t>Collaborare con esperti di cybersecurity, ricercatori di IA e autorità di regolamentazione per sviluppare linee guida e standard per un'applicazione sicura e affidabile dell'IA nel settore energetico.</a:t>
            </a:r>
            <a:endParaRPr lang="en-US" sz="100" dirty="0"/>
          </a:p>
        </p:txBody>
      </p:sp>
      <p:pic>
        <p:nvPicPr>
          <p:cNvPr id="9" name="Marcador de Posição da Imagem 8" descr="Uma imagem com captura de ecrã, Composição digital, espaço, texto&#10;&#10;Descrição gerada automaticamente">
            <a:extLst>
              <a:ext uri="{FF2B5EF4-FFF2-40B4-BE49-F238E27FC236}">
                <a16:creationId xmlns:a16="http://schemas.microsoft.com/office/drawing/2014/main" id="{922CB7F6-BC96-5144-EE47-29F905655EAE}"/>
              </a:ext>
            </a:extLst>
          </p:cNvPr>
          <p:cNvPicPr>
            <a:picLocks noGrp="1" noChangeAspect="1"/>
          </p:cNvPicPr>
          <p:nvPr>
            <p:ph type="pic" sz="quarter" idx="11"/>
          </p:nvPr>
        </p:nvPicPr>
        <p:blipFill>
          <a:blip r:embed="rId5"/>
          <a:srcRect l="7439" r="7439"/>
          <a:stretch>
            <a:fillRect/>
          </a:stretch>
        </p:blipFill>
        <p:spPr/>
      </p:pic>
    </p:spTree>
    <p:extLst>
      <p:ext uri="{BB962C8B-B14F-4D97-AF65-F5344CB8AC3E}">
        <p14:creationId xmlns:p14="http://schemas.microsoft.com/office/powerpoint/2010/main" val="783894526"/>
      </p:ext>
    </p:extLst>
  </p:cSld>
  <p:clrMapOvr>
    <a:masterClrMapping/>
  </p:clrMapOvr>
</p:sld>
</file>

<file path=ppt/slides/slide24.xml><?xml version="1.0" encoding="utf-8"?>
<p:sld xmlns:a16="http://schemas.microsoft.com/office/drawing/2014/main" xmlns:adec="http://schemas.microsoft.com/office/drawing/2017/decorative"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4D835925-3D21-0B99-9A6C-587FBAE43339}"/>
              </a:ext>
            </a:extLst>
          </p:cNvPr>
          <p:cNvSpPr>
            <a:spLocks noGrp="1"/>
          </p:cNvSpPr>
          <p:nvPr>
            <p:ph type="ctrTitle"/>
          </p:nvPr>
        </p:nvSpPr>
        <p:spPr>
          <a:xfrm>
            <a:off x="796322" y="320040"/>
            <a:ext cx="6732237" cy="1524000"/>
          </a:xfrm>
        </p:spPr>
        <p:txBody>
          <a:bodyPr>
            <a:normAutofit fontScale="90000"/>
          </a:bodyPr>
          <a:lstStyle/>
          <a:p>
            <a:r>
              <a:rPr lang="en-US" dirty="0">
                <a:solidFill>
                  <a:schemeClr val="accent1"/>
                </a:solidFill>
              </a:rPr>
              <a:t>Schema di formazione: </a:t>
            </a:r>
            <a:br>
              <a:rPr lang="en-US" dirty="0">
                <a:solidFill>
                  <a:schemeClr val="accent1"/>
                </a:solidFill>
              </a:rPr>
            </a:br>
            <a:br>
              <a:rPr lang="en-US" dirty="0">
                <a:solidFill>
                  <a:schemeClr val="accent1"/>
                </a:solidFill>
              </a:rPr>
            </a:br>
            <a:r>
              <a:rPr lang="en-US" dirty="0"/>
              <a:t>Argomento-03</a:t>
            </a:r>
          </a:p>
        </p:txBody>
      </p:sp>
      <p:sp>
        <p:nvSpPr>
          <p:cNvPr id="12" name="Freeform: Shape 11">
            <a:extLst>
              <a:ext uri="{FF2B5EF4-FFF2-40B4-BE49-F238E27FC236}">
                <a16:creationId xmlns:a16="http://schemas.microsoft.com/office/drawing/2014/main" id="{3E7466B0-B69A-FEBF-B8E0-FDA9AEAC709F}"/>
              </a:ext>
              <a:ext uri="{C183D7F6-B498-43B3-948B-1728B52AA6E4}">
                <adec:decorative xmlns:adec="http://schemas.microsoft.com/office/drawing/2017/decorative" val="1"/>
              </a:ext>
            </a:extLst>
          </p:cNvPr>
          <p:cNvSpPr/>
          <p:nvPr/>
        </p:nvSpPr>
        <p:spPr>
          <a:xfrm>
            <a:off x="7370364" y="-3219"/>
            <a:ext cx="2562565" cy="6884359"/>
          </a:xfrm>
          <a:custGeom>
            <a:avLst/>
            <a:gdLst>
              <a:gd name="connsiteX0" fmla="*/ 2535833 w 2562565"/>
              <a:gd name="connsiteY0" fmla="*/ 0 h 6884359"/>
              <a:gd name="connsiteX1" fmla="*/ 2106829 w 2562565"/>
              <a:gd name="connsiteY1" fmla="*/ 1564627 h 6884359"/>
              <a:gd name="connsiteX2" fmla="*/ 1764389 w 2562565"/>
              <a:gd name="connsiteY2" fmla="*/ 2840498 h 6884359"/>
              <a:gd name="connsiteX3" fmla="*/ 1579803 w 2562565"/>
              <a:gd name="connsiteY3" fmla="*/ 2925726 h 6884359"/>
              <a:gd name="connsiteX4" fmla="*/ 1467779 w 2562565"/>
              <a:gd name="connsiteY4" fmla="*/ 2731101 h 6884359"/>
              <a:gd name="connsiteX5" fmla="*/ 1727472 w 2562565"/>
              <a:gd name="connsiteY5" fmla="*/ 1773244 h 6884359"/>
              <a:gd name="connsiteX6" fmla="*/ 1709650 w 2562565"/>
              <a:gd name="connsiteY6" fmla="*/ 1633318 h 6884359"/>
              <a:gd name="connsiteX7" fmla="*/ 1597625 w 2562565"/>
              <a:gd name="connsiteY7" fmla="*/ 1546818 h 6884359"/>
              <a:gd name="connsiteX8" fmla="*/ 1372303 w 2562565"/>
              <a:gd name="connsiteY8" fmla="*/ 1676568 h 6884359"/>
              <a:gd name="connsiteX9" fmla="*/ 977670 w 2562565"/>
              <a:gd name="connsiteY9" fmla="*/ 3131798 h 6884359"/>
              <a:gd name="connsiteX10" fmla="*/ 5092 w 2562565"/>
              <a:gd name="connsiteY10" fmla="*/ 6867823 h 6884359"/>
              <a:gd name="connsiteX11" fmla="*/ 0 w 2562565"/>
              <a:gd name="connsiteY11" fmla="*/ 6884360 h 6884359"/>
              <a:gd name="connsiteX12" fmla="*/ 26733 w 2562565"/>
              <a:gd name="connsiteY12" fmla="*/ 6884360 h 6884359"/>
              <a:gd name="connsiteX13" fmla="*/ 1003131 w 2562565"/>
              <a:gd name="connsiteY13" fmla="*/ 3139431 h 6884359"/>
              <a:gd name="connsiteX14" fmla="*/ 1397763 w 2562565"/>
              <a:gd name="connsiteY14" fmla="*/ 1684200 h 6884359"/>
              <a:gd name="connsiteX15" fmla="*/ 1592533 w 2562565"/>
              <a:gd name="connsiteY15" fmla="*/ 1572259 h 6884359"/>
              <a:gd name="connsiteX16" fmla="*/ 1688009 w 2562565"/>
              <a:gd name="connsiteY16" fmla="*/ 1646039 h 6884359"/>
              <a:gd name="connsiteX17" fmla="*/ 1703285 w 2562565"/>
              <a:gd name="connsiteY17" fmla="*/ 1766884 h 6884359"/>
              <a:gd name="connsiteX18" fmla="*/ 1443591 w 2562565"/>
              <a:gd name="connsiteY18" fmla="*/ 2724741 h 6884359"/>
              <a:gd name="connsiteX19" fmla="*/ 1573438 w 2562565"/>
              <a:gd name="connsiteY19" fmla="*/ 2949894 h 6884359"/>
              <a:gd name="connsiteX20" fmla="*/ 1788577 w 2562565"/>
              <a:gd name="connsiteY20" fmla="*/ 2849402 h 6884359"/>
              <a:gd name="connsiteX21" fmla="*/ 1788577 w 2562565"/>
              <a:gd name="connsiteY21" fmla="*/ 2848130 h 6884359"/>
              <a:gd name="connsiteX22" fmla="*/ 2131016 w 2562565"/>
              <a:gd name="connsiteY22" fmla="*/ 1570987 h 6884359"/>
              <a:gd name="connsiteX23" fmla="*/ 2562566 w 2562565"/>
              <a:gd name="connsiteY23" fmla="*/ 1272 h 6884359"/>
              <a:gd name="connsiteX24" fmla="*/ 2535833 w 2562565"/>
              <a:gd name="connsiteY24" fmla="*/ 0 h 688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62565" h="6884359">
                <a:moveTo>
                  <a:pt x="2535833" y="0"/>
                </a:moveTo>
                <a:lnTo>
                  <a:pt x="2106829" y="1564627"/>
                </a:lnTo>
                <a:lnTo>
                  <a:pt x="1764389" y="2840498"/>
                </a:lnTo>
                <a:cubicBezTo>
                  <a:pt x="1731291" y="2910461"/>
                  <a:pt x="1653638" y="2946078"/>
                  <a:pt x="1579803" y="2925726"/>
                </a:cubicBezTo>
                <a:cubicBezTo>
                  <a:pt x="1495785" y="2902829"/>
                  <a:pt x="1444864" y="2815057"/>
                  <a:pt x="1467779" y="2731101"/>
                </a:cubicBezTo>
                <a:lnTo>
                  <a:pt x="1727472" y="1773244"/>
                </a:lnTo>
                <a:cubicBezTo>
                  <a:pt x="1740202" y="1726178"/>
                  <a:pt x="1733837" y="1676568"/>
                  <a:pt x="1709650" y="1633318"/>
                </a:cubicBezTo>
                <a:cubicBezTo>
                  <a:pt x="1685463" y="1590068"/>
                  <a:pt x="1646000" y="1559539"/>
                  <a:pt x="1597625" y="1546818"/>
                </a:cubicBezTo>
                <a:cubicBezTo>
                  <a:pt x="1499604" y="1520105"/>
                  <a:pt x="1397763" y="1578620"/>
                  <a:pt x="1372303" y="1676568"/>
                </a:cubicBezTo>
                <a:lnTo>
                  <a:pt x="977670" y="3131798"/>
                </a:lnTo>
                <a:lnTo>
                  <a:pt x="5092" y="6867823"/>
                </a:lnTo>
                <a:cubicBezTo>
                  <a:pt x="5092" y="6867823"/>
                  <a:pt x="1273" y="6880544"/>
                  <a:pt x="0" y="6884360"/>
                </a:cubicBezTo>
                <a:lnTo>
                  <a:pt x="26733" y="6884360"/>
                </a:lnTo>
                <a:lnTo>
                  <a:pt x="1003131" y="3139431"/>
                </a:lnTo>
                <a:lnTo>
                  <a:pt x="1397763" y="1684200"/>
                </a:lnTo>
                <a:cubicBezTo>
                  <a:pt x="1420677" y="1600245"/>
                  <a:pt x="1508515" y="1549363"/>
                  <a:pt x="1592533" y="1572259"/>
                </a:cubicBezTo>
                <a:cubicBezTo>
                  <a:pt x="1633270" y="1583708"/>
                  <a:pt x="1667641" y="1609149"/>
                  <a:pt x="1688009" y="1646039"/>
                </a:cubicBezTo>
                <a:cubicBezTo>
                  <a:pt x="1709650" y="1682928"/>
                  <a:pt x="1714742" y="1724906"/>
                  <a:pt x="1703285" y="1766884"/>
                </a:cubicBezTo>
                <a:lnTo>
                  <a:pt x="1443591" y="2724741"/>
                </a:lnTo>
                <a:cubicBezTo>
                  <a:pt x="1416858" y="2822689"/>
                  <a:pt x="1475417" y="2924453"/>
                  <a:pt x="1573438" y="2949894"/>
                </a:cubicBezTo>
                <a:cubicBezTo>
                  <a:pt x="1660003" y="2972792"/>
                  <a:pt x="1750386" y="2930814"/>
                  <a:pt x="1788577" y="2849402"/>
                </a:cubicBezTo>
                <a:lnTo>
                  <a:pt x="1788577" y="2848130"/>
                </a:lnTo>
                <a:lnTo>
                  <a:pt x="2131016" y="1570987"/>
                </a:lnTo>
                <a:lnTo>
                  <a:pt x="2562566" y="1272"/>
                </a:lnTo>
                <a:cubicBezTo>
                  <a:pt x="2553655" y="0"/>
                  <a:pt x="2544744" y="0"/>
                  <a:pt x="2535833" y="0"/>
                </a:cubicBezTo>
                <a:close/>
              </a:path>
            </a:pathLst>
          </a:custGeom>
          <a:solidFill>
            <a:schemeClr val="accent1"/>
          </a:solidFill>
          <a:ln w="12700" cap="flat">
            <a:noFill/>
            <a:prstDash val="solid"/>
            <a:miter/>
          </a:ln>
        </p:spPr>
        <p:txBody>
          <a:bodyPr rtlCol="0" anchor="ctr"/>
          <a:lstStyle/>
          <a:p>
            <a:endParaRPr lang="en-US" dirty="0"/>
          </a:p>
        </p:txBody>
      </p:sp>
      <p:pic>
        <p:nvPicPr>
          <p:cNvPr id="13" name="Graphic 12">
            <a:extLst>
              <a:ext uri="{FF2B5EF4-FFF2-40B4-BE49-F238E27FC236}">
                <a16:creationId xmlns:a16="http://schemas.microsoft.com/office/drawing/2014/main" id="{2756CFB8-E805-3CF9-61D2-C02341EC7644}"/>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7829202" y="5156615"/>
            <a:ext cx="878334" cy="1705001"/>
          </a:xfrm>
          <a:prstGeom prst="rect">
            <a:avLst/>
          </a:prstGeom>
        </p:spPr>
      </p:pic>
      <p:sp>
        <p:nvSpPr>
          <p:cNvPr id="6" name="Slide Number Placeholder 5">
            <a:extLst>
              <a:ext uri="{FF2B5EF4-FFF2-40B4-BE49-F238E27FC236}">
                <a16:creationId xmlns:a16="http://schemas.microsoft.com/office/drawing/2014/main" id="{68D96053-DF7F-7AFE-4D23-78CFF34D0026}"/>
              </a:ext>
            </a:extLst>
          </p:cNvPr>
          <p:cNvSpPr>
            <a:spLocks noGrp="1"/>
          </p:cNvSpPr>
          <p:nvPr>
            <p:ph type="sldNum" sz="quarter" idx="4"/>
          </p:nvPr>
        </p:nvSpPr>
        <p:spPr>
          <a:xfrm>
            <a:off x="10768546" y="6290774"/>
            <a:ext cx="617912" cy="365125"/>
          </a:xfrm>
        </p:spPr>
        <p:txBody>
          <a:bodyPr/>
          <a:lstStyle/>
          <a:p>
            <a:fld id="{3A98EE3D-8CD1-4C3F-BD1C-C98C9596463C}" type="slidenum">
              <a:rPr lang="en-US" smtClean="0"/>
              <a:t>24</a:t>
            </a:fld>
            <a:endParaRPr lang="en-US" dirty="0"/>
          </a:p>
        </p:txBody>
      </p:sp>
      <p:sp>
        <p:nvSpPr>
          <p:cNvPr id="27" name="Text Placeholder 10">
            <a:extLst>
              <a:ext uri="{FF2B5EF4-FFF2-40B4-BE49-F238E27FC236}">
                <a16:creationId xmlns:a16="http://schemas.microsoft.com/office/drawing/2014/main" id="{E8DD6800-C7FC-6A10-2B0A-C4B64CC05C22}"/>
              </a:ext>
            </a:extLst>
          </p:cNvPr>
          <p:cNvSpPr txBox="1">
            <a:spLocks/>
          </p:cNvSpPr>
          <p:nvPr/>
        </p:nvSpPr>
        <p:spPr>
          <a:xfrm>
            <a:off x="796322" y="2164080"/>
            <a:ext cx="6980092" cy="346029"/>
          </a:xfrm>
          <a:prstGeom prst="rect">
            <a:avLst/>
          </a:prstGeom>
        </p:spPr>
        <p:txBody>
          <a:bodyPr>
            <a:no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600" dirty="0">
                <a:solidFill>
                  <a:schemeClr val="accent1"/>
                </a:solidFill>
              </a:rPr>
              <a:t>Strumenti e tecniche di sicurezza per le tecnologie energetiche emergenti</a:t>
            </a:r>
          </a:p>
        </p:txBody>
      </p:sp>
      <p:sp>
        <p:nvSpPr>
          <p:cNvPr id="28" name="Text Placeholder 22">
            <a:extLst>
              <a:ext uri="{FF2B5EF4-FFF2-40B4-BE49-F238E27FC236}">
                <a16:creationId xmlns:a16="http://schemas.microsoft.com/office/drawing/2014/main" id="{5421A4BB-2BFD-0743-5BB3-6C4D92B8EC15}"/>
              </a:ext>
            </a:extLst>
          </p:cNvPr>
          <p:cNvSpPr txBox="1">
            <a:spLocks/>
          </p:cNvSpPr>
          <p:nvPr/>
        </p:nvSpPr>
        <p:spPr>
          <a:xfrm>
            <a:off x="796323" y="2726930"/>
            <a:ext cx="6980091" cy="1208930"/>
          </a:xfrm>
          <a:prstGeom prst="rect">
            <a:avLst/>
          </a:prstGeom>
        </p:spPr>
        <p:txBody>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spcAft>
                <a:spcPts val="0"/>
              </a:spcAft>
            </a:pPr>
            <a:r>
              <a:rPr lang="en-US" sz="1400" dirty="0"/>
              <a:t>Panoramica degli strumenti e delle tecniche di sicurezza specializzati per il settore dell'energia</a:t>
            </a:r>
          </a:p>
          <a:p>
            <a:pPr>
              <a:spcBef>
                <a:spcPts val="600"/>
              </a:spcBef>
              <a:spcAft>
                <a:spcPts val="0"/>
              </a:spcAft>
            </a:pPr>
            <a:r>
              <a:rPr lang="en-US" sz="1400" dirty="0"/>
              <a:t>Linee guida per l'implementazione di misure di sicurezza quali crittografia, controllo degli accessi e sistemi di rilevamento delle intrusioni.</a:t>
            </a:r>
          </a:p>
        </p:txBody>
      </p:sp>
      <p:pic>
        <p:nvPicPr>
          <p:cNvPr id="34" name="Picture Placeholder 33" descr="A cup of coffee and a notebook on a table&#10;&#10;Description automatically generated">
            <a:extLst>
              <a:ext uri="{FF2B5EF4-FFF2-40B4-BE49-F238E27FC236}">
                <a16:creationId xmlns:a16="http://schemas.microsoft.com/office/drawing/2014/main" id="{BE76F2C8-60D2-404A-08F8-F956BC2489DF}"/>
              </a:ext>
            </a:extLst>
          </p:cNvPr>
          <p:cNvPicPr>
            <a:picLocks noGrp="1" noChangeAspect="1"/>
          </p:cNvPicPr>
          <p:nvPr>
            <p:ph type="pic" sz="quarter" idx="11"/>
          </p:nvPr>
        </p:nvPicPr>
        <p:blipFill>
          <a:blip r:embed="rId4"/>
          <a:srcRect l="18261" r="18261"/>
          <a:stretch>
            <a:fillRect/>
          </a:stretch>
        </p:blipFill>
        <p:spPr/>
      </p:pic>
      <p:grpSp>
        <p:nvGrpSpPr>
          <p:cNvPr id="3" name="Group 2">
            <a:extLst>
              <a:ext uri="{FF2B5EF4-FFF2-40B4-BE49-F238E27FC236}">
                <a16:creationId xmlns:a16="http://schemas.microsoft.com/office/drawing/2014/main" id="{B2E7B04D-E6C3-1A50-96CC-C863D387E4E8}"/>
              </a:ext>
            </a:extLst>
          </p:cNvPr>
          <p:cNvGrpSpPr/>
          <p:nvPr/>
        </p:nvGrpSpPr>
        <p:grpSpPr>
          <a:xfrm>
            <a:off x="7549377" y="6167336"/>
            <a:ext cx="3294001" cy="612000"/>
            <a:chOff x="5179092" y="5483822"/>
            <a:chExt cx="3294001" cy="612000"/>
          </a:xfrm>
        </p:grpSpPr>
        <p:pic>
          <p:nvPicPr>
            <p:cNvPr id="4" name="Picture 3">
              <a:extLst>
                <a:ext uri="{FF2B5EF4-FFF2-40B4-BE49-F238E27FC236}">
                  <a16:creationId xmlns:a16="http://schemas.microsoft.com/office/drawing/2014/main" id="{B2BB7346-D27E-E7B5-1793-E50B8F9C20CF}"/>
                </a:ext>
              </a:extLst>
            </p:cNvPr>
            <p:cNvPicPr>
              <a:picLocks noChangeAspect="1"/>
            </p:cNvPicPr>
            <p:nvPr/>
          </p:nvPicPr>
          <p:blipFill>
            <a:blip r:embed="rId5"/>
            <a:stretch>
              <a:fillRect/>
            </a:stretch>
          </p:blipFill>
          <p:spPr>
            <a:xfrm>
              <a:off x="5179092" y="5483822"/>
              <a:ext cx="1530000" cy="612000"/>
            </a:xfrm>
            <a:prstGeom prst="rect">
              <a:avLst/>
            </a:prstGeom>
          </p:spPr>
        </p:pic>
        <p:pic>
          <p:nvPicPr>
            <p:cNvPr id="5" name="Picture 4">
              <a:extLst>
                <a:ext uri="{FF2B5EF4-FFF2-40B4-BE49-F238E27FC236}">
                  <a16:creationId xmlns:a16="http://schemas.microsoft.com/office/drawing/2014/main" id="{7E39C830-72D8-B9BC-4DBD-C47324325EEA}"/>
                </a:ext>
              </a:extLst>
            </p:cNvPr>
            <p:cNvPicPr>
              <a:picLocks noChangeAspect="1"/>
            </p:cNvPicPr>
            <p:nvPr/>
          </p:nvPicPr>
          <p:blipFill>
            <a:blip r:embed="rId6"/>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309307781"/>
      </p:ext>
    </p:extLst>
  </p:cSld>
  <p:clrMapOvr>
    <a:masterClrMapping/>
  </p:clrMapOvr>
</p:sld>
</file>

<file path=ppt/slides/slide25.xml><?xml version="1.0" encoding="utf-8"?>
<p:sld xmlns:a16="http://schemas.microsoft.com/office/drawing/2014/main" xmlns:adec="http://schemas.microsoft.com/office/drawing/2017/decorative"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4D835925-3D21-0B99-9A6C-587FBAE43339}"/>
              </a:ext>
            </a:extLst>
          </p:cNvPr>
          <p:cNvSpPr>
            <a:spLocks noGrp="1"/>
          </p:cNvSpPr>
          <p:nvPr>
            <p:ph type="ctrTitle"/>
          </p:nvPr>
        </p:nvSpPr>
        <p:spPr>
          <a:xfrm>
            <a:off x="796322" y="320040"/>
            <a:ext cx="6732237" cy="1524000"/>
          </a:xfrm>
        </p:spPr>
        <p:txBody>
          <a:bodyPr>
            <a:normAutofit fontScale="90000"/>
          </a:bodyPr>
          <a:lstStyle/>
          <a:p>
            <a:r>
              <a:rPr lang="en-US" dirty="0">
                <a:solidFill>
                  <a:schemeClr val="accent1"/>
                </a:solidFill>
              </a:rPr>
              <a:t>Schema di formazione: </a:t>
            </a:r>
            <a:br>
              <a:rPr lang="en-US" dirty="0">
                <a:solidFill>
                  <a:schemeClr val="accent1"/>
                </a:solidFill>
              </a:rPr>
            </a:br>
            <a:br>
              <a:rPr lang="en-US" dirty="0">
                <a:solidFill>
                  <a:schemeClr val="accent1"/>
                </a:solidFill>
              </a:rPr>
            </a:br>
            <a:r>
              <a:rPr lang="en-US" dirty="0"/>
              <a:t>Argomento-03</a:t>
            </a:r>
          </a:p>
        </p:txBody>
      </p:sp>
      <p:sp>
        <p:nvSpPr>
          <p:cNvPr id="12" name="Freeform: Shape 11">
            <a:extLst>
              <a:ext uri="{FF2B5EF4-FFF2-40B4-BE49-F238E27FC236}">
                <a16:creationId xmlns:a16="http://schemas.microsoft.com/office/drawing/2014/main" id="{3E7466B0-B69A-FEBF-B8E0-FDA9AEAC709F}"/>
              </a:ext>
              <a:ext uri="{C183D7F6-B498-43B3-948B-1728B52AA6E4}">
                <adec:decorative xmlns:adec="http://schemas.microsoft.com/office/drawing/2017/decorative" val="1"/>
              </a:ext>
            </a:extLst>
          </p:cNvPr>
          <p:cNvSpPr/>
          <p:nvPr/>
        </p:nvSpPr>
        <p:spPr>
          <a:xfrm>
            <a:off x="7370364" y="-3219"/>
            <a:ext cx="2562565" cy="6884359"/>
          </a:xfrm>
          <a:custGeom>
            <a:avLst/>
            <a:gdLst>
              <a:gd name="connsiteX0" fmla="*/ 2535833 w 2562565"/>
              <a:gd name="connsiteY0" fmla="*/ 0 h 6884359"/>
              <a:gd name="connsiteX1" fmla="*/ 2106829 w 2562565"/>
              <a:gd name="connsiteY1" fmla="*/ 1564627 h 6884359"/>
              <a:gd name="connsiteX2" fmla="*/ 1764389 w 2562565"/>
              <a:gd name="connsiteY2" fmla="*/ 2840498 h 6884359"/>
              <a:gd name="connsiteX3" fmla="*/ 1579803 w 2562565"/>
              <a:gd name="connsiteY3" fmla="*/ 2925726 h 6884359"/>
              <a:gd name="connsiteX4" fmla="*/ 1467779 w 2562565"/>
              <a:gd name="connsiteY4" fmla="*/ 2731101 h 6884359"/>
              <a:gd name="connsiteX5" fmla="*/ 1727472 w 2562565"/>
              <a:gd name="connsiteY5" fmla="*/ 1773244 h 6884359"/>
              <a:gd name="connsiteX6" fmla="*/ 1709650 w 2562565"/>
              <a:gd name="connsiteY6" fmla="*/ 1633318 h 6884359"/>
              <a:gd name="connsiteX7" fmla="*/ 1597625 w 2562565"/>
              <a:gd name="connsiteY7" fmla="*/ 1546818 h 6884359"/>
              <a:gd name="connsiteX8" fmla="*/ 1372303 w 2562565"/>
              <a:gd name="connsiteY8" fmla="*/ 1676568 h 6884359"/>
              <a:gd name="connsiteX9" fmla="*/ 977670 w 2562565"/>
              <a:gd name="connsiteY9" fmla="*/ 3131798 h 6884359"/>
              <a:gd name="connsiteX10" fmla="*/ 5092 w 2562565"/>
              <a:gd name="connsiteY10" fmla="*/ 6867823 h 6884359"/>
              <a:gd name="connsiteX11" fmla="*/ 0 w 2562565"/>
              <a:gd name="connsiteY11" fmla="*/ 6884360 h 6884359"/>
              <a:gd name="connsiteX12" fmla="*/ 26733 w 2562565"/>
              <a:gd name="connsiteY12" fmla="*/ 6884360 h 6884359"/>
              <a:gd name="connsiteX13" fmla="*/ 1003131 w 2562565"/>
              <a:gd name="connsiteY13" fmla="*/ 3139431 h 6884359"/>
              <a:gd name="connsiteX14" fmla="*/ 1397763 w 2562565"/>
              <a:gd name="connsiteY14" fmla="*/ 1684200 h 6884359"/>
              <a:gd name="connsiteX15" fmla="*/ 1592533 w 2562565"/>
              <a:gd name="connsiteY15" fmla="*/ 1572259 h 6884359"/>
              <a:gd name="connsiteX16" fmla="*/ 1688009 w 2562565"/>
              <a:gd name="connsiteY16" fmla="*/ 1646039 h 6884359"/>
              <a:gd name="connsiteX17" fmla="*/ 1703285 w 2562565"/>
              <a:gd name="connsiteY17" fmla="*/ 1766884 h 6884359"/>
              <a:gd name="connsiteX18" fmla="*/ 1443591 w 2562565"/>
              <a:gd name="connsiteY18" fmla="*/ 2724741 h 6884359"/>
              <a:gd name="connsiteX19" fmla="*/ 1573438 w 2562565"/>
              <a:gd name="connsiteY19" fmla="*/ 2949894 h 6884359"/>
              <a:gd name="connsiteX20" fmla="*/ 1788577 w 2562565"/>
              <a:gd name="connsiteY20" fmla="*/ 2849402 h 6884359"/>
              <a:gd name="connsiteX21" fmla="*/ 1788577 w 2562565"/>
              <a:gd name="connsiteY21" fmla="*/ 2848130 h 6884359"/>
              <a:gd name="connsiteX22" fmla="*/ 2131016 w 2562565"/>
              <a:gd name="connsiteY22" fmla="*/ 1570987 h 6884359"/>
              <a:gd name="connsiteX23" fmla="*/ 2562566 w 2562565"/>
              <a:gd name="connsiteY23" fmla="*/ 1272 h 6884359"/>
              <a:gd name="connsiteX24" fmla="*/ 2535833 w 2562565"/>
              <a:gd name="connsiteY24" fmla="*/ 0 h 688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62565" h="6884359">
                <a:moveTo>
                  <a:pt x="2535833" y="0"/>
                </a:moveTo>
                <a:lnTo>
                  <a:pt x="2106829" y="1564627"/>
                </a:lnTo>
                <a:lnTo>
                  <a:pt x="1764389" y="2840498"/>
                </a:lnTo>
                <a:cubicBezTo>
                  <a:pt x="1731291" y="2910461"/>
                  <a:pt x="1653638" y="2946078"/>
                  <a:pt x="1579803" y="2925726"/>
                </a:cubicBezTo>
                <a:cubicBezTo>
                  <a:pt x="1495785" y="2902829"/>
                  <a:pt x="1444864" y="2815057"/>
                  <a:pt x="1467779" y="2731101"/>
                </a:cubicBezTo>
                <a:lnTo>
                  <a:pt x="1727472" y="1773244"/>
                </a:lnTo>
                <a:cubicBezTo>
                  <a:pt x="1740202" y="1726178"/>
                  <a:pt x="1733837" y="1676568"/>
                  <a:pt x="1709650" y="1633318"/>
                </a:cubicBezTo>
                <a:cubicBezTo>
                  <a:pt x="1685463" y="1590068"/>
                  <a:pt x="1646000" y="1559539"/>
                  <a:pt x="1597625" y="1546818"/>
                </a:cubicBezTo>
                <a:cubicBezTo>
                  <a:pt x="1499604" y="1520105"/>
                  <a:pt x="1397763" y="1578620"/>
                  <a:pt x="1372303" y="1676568"/>
                </a:cubicBezTo>
                <a:lnTo>
                  <a:pt x="977670" y="3131798"/>
                </a:lnTo>
                <a:lnTo>
                  <a:pt x="5092" y="6867823"/>
                </a:lnTo>
                <a:cubicBezTo>
                  <a:pt x="5092" y="6867823"/>
                  <a:pt x="1273" y="6880544"/>
                  <a:pt x="0" y="6884360"/>
                </a:cubicBezTo>
                <a:lnTo>
                  <a:pt x="26733" y="6884360"/>
                </a:lnTo>
                <a:lnTo>
                  <a:pt x="1003131" y="3139431"/>
                </a:lnTo>
                <a:lnTo>
                  <a:pt x="1397763" y="1684200"/>
                </a:lnTo>
                <a:cubicBezTo>
                  <a:pt x="1420677" y="1600245"/>
                  <a:pt x="1508515" y="1549363"/>
                  <a:pt x="1592533" y="1572259"/>
                </a:cubicBezTo>
                <a:cubicBezTo>
                  <a:pt x="1633270" y="1583708"/>
                  <a:pt x="1667641" y="1609149"/>
                  <a:pt x="1688009" y="1646039"/>
                </a:cubicBezTo>
                <a:cubicBezTo>
                  <a:pt x="1709650" y="1682928"/>
                  <a:pt x="1714742" y="1724906"/>
                  <a:pt x="1703285" y="1766884"/>
                </a:cubicBezTo>
                <a:lnTo>
                  <a:pt x="1443591" y="2724741"/>
                </a:lnTo>
                <a:cubicBezTo>
                  <a:pt x="1416858" y="2822689"/>
                  <a:pt x="1475417" y="2924453"/>
                  <a:pt x="1573438" y="2949894"/>
                </a:cubicBezTo>
                <a:cubicBezTo>
                  <a:pt x="1660003" y="2972792"/>
                  <a:pt x="1750386" y="2930814"/>
                  <a:pt x="1788577" y="2849402"/>
                </a:cubicBezTo>
                <a:lnTo>
                  <a:pt x="1788577" y="2848130"/>
                </a:lnTo>
                <a:lnTo>
                  <a:pt x="2131016" y="1570987"/>
                </a:lnTo>
                <a:lnTo>
                  <a:pt x="2562566" y="1272"/>
                </a:lnTo>
                <a:cubicBezTo>
                  <a:pt x="2553655" y="0"/>
                  <a:pt x="2544744" y="0"/>
                  <a:pt x="2535833" y="0"/>
                </a:cubicBezTo>
                <a:close/>
              </a:path>
            </a:pathLst>
          </a:custGeom>
          <a:solidFill>
            <a:schemeClr val="accent1"/>
          </a:solidFill>
          <a:ln w="12700" cap="flat">
            <a:noFill/>
            <a:prstDash val="solid"/>
            <a:miter/>
          </a:ln>
        </p:spPr>
        <p:txBody>
          <a:bodyPr rtlCol="0" anchor="ctr"/>
          <a:lstStyle/>
          <a:p>
            <a:endParaRPr lang="en-US" dirty="0"/>
          </a:p>
        </p:txBody>
      </p:sp>
      <p:pic>
        <p:nvPicPr>
          <p:cNvPr id="13" name="Graphic 12">
            <a:extLst>
              <a:ext uri="{FF2B5EF4-FFF2-40B4-BE49-F238E27FC236}">
                <a16:creationId xmlns:a16="http://schemas.microsoft.com/office/drawing/2014/main" id="{2756CFB8-E805-3CF9-61D2-C02341EC7644}"/>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7829202" y="5156615"/>
            <a:ext cx="878334" cy="1705001"/>
          </a:xfrm>
          <a:prstGeom prst="rect">
            <a:avLst/>
          </a:prstGeom>
        </p:spPr>
      </p:pic>
      <p:sp>
        <p:nvSpPr>
          <p:cNvPr id="6" name="Slide Number Placeholder 5">
            <a:extLst>
              <a:ext uri="{FF2B5EF4-FFF2-40B4-BE49-F238E27FC236}">
                <a16:creationId xmlns:a16="http://schemas.microsoft.com/office/drawing/2014/main" id="{68D96053-DF7F-7AFE-4D23-78CFF34D0026}"/>
              </a:ext>
            </a:extLst>
          </p:cNvPr>
          <p:cNvSpPr>
            <a:spLocks noGrp="1"/>
          </p:cNvSpPr>
          <p:nvPr>
            <p:ph type="sldNum" sz="quarter" idx="4"/>
          </p:nvPr>
        </p:nvSpPr>
        <p:spPr>
          <a:xfrm>
            <a:off x="10768546" y="6290774"/>
            <a:ext cx="617912" cy="365125"/>
          </a:xfrm>
        </p:spPr>
        <p:txBody>
          <a:bodyPr/>
          <a:lstStyle/>
          <a:p>
            <a:fld id="{3A98EE3D-8CD1-4C3F-BD1C-C98C9596463C}" type="slidenum">
              <a:rPr lang="en-US" smtClean="0"/>
              <a:t>25</a:t>
            </a:fld>
            <a:endParaRPr lang="en-US" dirty="0"/>
          </a:p>
        </p:txBody>
      </p:sp>
      <p:sp>
        <p:nvSpPr>
          <p:cNvPr id="27" name="Text Placeholder 10">
            <a:extLst>
              <a:ext uri="{FF2B5EF4-FFF2-40B4-BE49-F238E27FC236}">
                <a16:creationId xmlns:a16="http://schemas.microsoft.com/office/drawing/2014/main" id="{E8DD6800-C7FC-6A10-2B0A-C4B64CC05C22}"/>
              </a:ext>
            </a:extLst>
          </p:cNvPr>
          <p:cNvSpPr txBox="1">
            <a:spLocks/>
          </p:cNvSpPr>
          <p:nvPr/>
        </p:nvSpPr>
        <p:spPr>
          <a:xfrm>
            <a:off x="796322" y="2164080"/>
            <a:ext cx="6980092" cy="346029"/>
          </a:xfrm>
          <a:prstGeom prst="rect">
            <a:avLst/>
          </a:prstGeom>
        </p:spPr>
        <p:txBody>
          <a:bodyPr>
            <a:no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600" dirty="0">
                <a:solidFill>
                  <a:schemeClr val="accent1"/>
                </a:solidFill>
              </a:rPr>
              <a:t>Strumenti e tecniche di sicurezza per le tecnologie energetiche emergenti</a:t>
            </a:r>
          </a:p>
        </p:txBody>
      </p:sp>
      <p:sp>
        <p:nvSpPr>
          <p:cNvPr id="28" name="Text Placeholder 22">
            <a:extLst>
              <a:ext uri="{FF2B5EF4-FFF2-40B4-BE49-F238E27FC236}">
                <a16:creationId xmlns:a16="http://schemas.microsoft.com/office/drawing/2014/main" id="{5421A4BB-2BFD-0743-5BB3-6C4D92B8EC15}"/>
              </a:ext>
            </a:extLst>
          </p:cNvPr>
          <p:cNvSpPr txBox="1">
            <a:spLocks/>
          </p:cNvSpPr>
          <p:nvPr/>
        </p:nvSpPr>
        <p:spPr>
          <a:xfrm>
            <a:off x="796323" y="2726930"/>
            <a:ext cx="6980091" cy="1208930"/>
          </a:xfrm>
          <a:prstGeom prst="rect">
            <a:avLst/>
          </a:prstGeom>
        </p:spPr>
        <p:txBody>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spcAft>
                <a:spcPts val="0"/>
              </a:spcAft>
            </a:pPr>
            <a:r>
              <a:rPr lang="en-US" sz="1400" dirty="0">
                <a:solidFill>
                  <a:schemeClr val="tx2"/>
                </a:solidFill>
              </a:rPr>
              <a:t>Panoramica degli strumenti e delle tecniche di sicurezza specializzati per il settore dell'energia</a:t>
            </a:r>
          </a:p>
          <a:p>
            <a:pPr>
              <a:spcBef>
                <a:spcPts val="600"/>
              </a:spcBef>
              <a:spcAft>
                <a:spcPts val="0"/>
              </a:spcAft>
            </a:pPr>
            <a:r>
              <a:rPr lang="en-US" sz="1400" dirty="0"/>
              <a:t>Linee guida per l'implementazione di misure di sicurezza quali crittografia, controllo degli accessi e sistemi di rilevamento delle intrusioni.</a:t>
            </a:r>
          </a:p>
        </p:txBody>
      </p:sp>
      <p:pic>
        <p:nvPicPr>
          <p:cNvPr id="34" name="Picture Placeholder 33" descr="A cup of coffee and a notebook on a table&#10;&#10;Description automatically generated">
            <a:extLst>
              <a:ext uri="{FF2B5EF4-FFF2-40B4-BE49-F238E27FC236}">
                <a16:creationId xmlns:a16="http://schemas.microsoft.com/office/drawing/2014/main" id="{BE76F2C8-60D2-404A-08F8-F956BC2489DF}"/>
              </a:ext>
            </a:extLst>
          </p:cNvPr>
          <p:cNvPicPr>
            <a:picLocks noGrp="1" noChangeAspect="1"/>
          </p:cNvPicPr>
          <p:nvPr>
            <p:ph type="pic" sz="quarter" idx="11"/>
          </p:nvPr>
        </p:nvPicPr>
        <p:blipFill>
          <a:blip r:embed="rId4"/>
          <a:srcRect l="18261" r="18261"/>
          <a:stretch>
            <a:fillRect/>
          </a:stretch>
        </p:blipFill>
        <p:spPr/>
      </p:pic>
      <p:grpSp>
        <p:nvGrpSpPr>
          <p:cNvPr id="3" name="Group 2">
            <a:extLst>
              <a:ext uri="{FF2B5EF4-FFF2-40B4-BE49-F238E27FC236}">
                <a16:creationId xmlns:a16="http://schemas.microsoft.com/office/drawing/2014/main" id="{B2E7B04D-E6C3-1A50-96CC-C863D387E4E8}"/>
              </a:ext>
            </a:extLst>
          </p:cNvPr>
          <p:cNvGrpSpPr/>
          <p:nvPr/>
        </p:nvGrpSpPr>
        <p:grpSpPr>
          <a:xfrm>
            <a:off x="7549377" y="6167336"/>
            <a:ext cx="3294001" cy="612000"/>
            <a:chOff x="5179092" y="5483822"/>
            <a:chExt cx="3294001" cy="612000"/>
          </a:xfrm>
        </p:grpSpPr>
        <p:pic>
          <p:nvPicPr>
            <p:cNvPr id="4" name="Picture 3">
              <a:extLst>
                <a:ext uri="{FF2B5EF4-FFF2-40B4-BE49-F238E27FC236}">
                  <a16:creationId xmlns:a16="http://schemas.microsoft.com/office/drawing/2014/main" id="{B2BB7346-D27E-E7B5-1793-E50B8F9C20CF}"/>
                </a:ext>
              </a:extLst>
            </p:cNvPr>
            <p:cNvPicPr>
              <a:picLocks noChangeAspect="1"/>
            </p:cNvPicPr>
            <p:nvPr/>
          </p:nvPicPr>
          <p:blipFill>
            <a:blip r:embed="rId5"/>
            <a:stretch>
              <a:fillRect/>
            </a:stretch>
          </p:blipFill>
          <p:spPr>
            <a:xfrm>
              <a:off x="5179092" y="5483822"/>
              <a:ext cx="1530000" cy="612000"/>
            </a:xfrm>
            <a:prstGeom prst="rect">
              <a:avLst/>
            </a:prstGeom>
          </p:spPr>
        </p:pic>
        <p:pic>
          <p:nvPicPr>
            <p:cNvPr id="5" name="Picture 4">
              <a:extLst>
                <a:ext uri="{FF2B5EF4-FFF2-40B4-BE49-F238E27FC236}">
                  <a16:creationId xmlns:a16="http://schemas.microsoft.com/office/drawing/2014/main" id="{7E39C830-72D8-B9BC-4DBD-C47324325EEA}"/>
                </a:ext>
              </a:extLst>
            </p:cNvPr>
            <p:cNvPicPr>
              <a:picLocks noChangeAspect="1"/>
            </p:cNvPicPr>
            <p:nvPr/>
          </p:nvPicPr>
          <p:blipFill>
            <a:blip r:embed="rId6"/>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4150995587"/>
      </p:ext>
    </p:extLst>
  </p:cSld>
  <p:clrMapOvr>
    <a:masterClrMapping/>
  </p:clrMapOvr>
</p:sld>
</file>

<file path=ppt/slides/slide26.xml><?xml version="1.0" encoding="utf-8"?>
<p:sld xmlns:a16="http://schemas.microsoft.com/office/drawing/2014/main" xmlns:adec="http://schemas.microsoft.com/office/drawing/2017/decorative"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5684036" cy="763899"/>
          </a:xfrm>
        </p:spPr>
        <p:txBody>
          <a:bodyPr>
            <a:noAutofit/>
          </a:bodyPr>
          <a:lstStyle/>
          <a:p>
            <a:r>
              <a:rPr kumimoji="0" lang="en-US" sz="2000" b="0" i="0" u="none" strike="noStrike" kern="1200" cap="none" spc="100" normalizeH="0" baseline="0" noProof="0" dirty="0">
                <a:ln>
                  <a:noFill/>
                </a:ln>
                <a:solidFill>
                  <a:srgbClr val="FFFFFF"/>
                </a:solidFill>
                <a:effectLst/>
                <a:uLnTx/>
                <a:uFillTx/>
                <a:latin typeface="Book Antiqua"/>
                <a:ea typeface="+mj-ea"/>
                <a:cs typeface="+mj-cs"/>
              </a:rPr>
              <a:t>03_1: Panoramica degli strumenti e delle tecniche di sicurezza specializzati per il settore energetico</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lnSpcReduction="10000"/>
          </a:bodyPr>
          <a:lstStyle/>
          <a:p>
            <a:r>
              <a:rPr lang="en-US" dirty="0"/>
              <a:t>Strumenti e tecniche di sicurezza specializzati</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B26D347A-20E7-4DC2-0806-08257411B6DC}"/>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0F2EEB5-C1DE-5F47-D5EF-241DF9662EEB}"/>
                </a:ext>
              </a:extLst>
            </p:cNvPr>
            <p:cNvPicPr>
              <a:picLocks noChangeAspect="1"/>
            </p:cNvPicPr>
            <p:nvPr/>
          </p:nvPicPr>
          <p:blipFill>
            <a:blip r:embed="rId3"/>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C4B6AACB-8573-5E98-CEF7-AD314E69B5CE}"/>
                </a:ext>
              </a:extLst>
            </p:cNvPr>
            <p:cNvPicPr>
              <a:picLocks noChangeAspect="1"/>
            </p:cNvPicPr>
            <p:nvPr/>
          </p:nvPicPr>
          <p:blipFill>
            <a:blip r:embed="rId4"/>
            <a:stretch>
              <a:fillRect/>
            </a:stretch>
          </p:blipFill>
          <p:spPr>
            <a:xfrm>
              <a:off x="6709092" y="5483822"/>
              <a:ext cx="1764001" cy="612000"/>
            </a:xfrm>
            <a:prstGeom prst="rect">
              <a:avLst/>
            </a:prstGeom>
          </p:spPr>
        </p:pic>
      </p:grpSp>
      <p:sp>
        <p:nvSpPr>
          <p:cNvPr id="5" name="Text Placeholder 14">
            <a:extLst>
              <a:ext uri="{FF2B5EF4-FFF2-40B4-BE49-F238E27FC236}">
                <a16:creationId xmlns:a16="http://schemas.microsoft.com/office/drawing/2014/main" id="{DFE72353-EDC8-C793-C185-C5A2A797F035}"/>
              </a:ext>
            </a:extLst>
          </p:cNvPr>
          <p:cNvSpPr txBox="1">
            <a:spLocks/>
          </p:cNvSpPr>
          <p:nvPr/>
        </p:nvSpPr>
        <p:spPr>
          <a:xfrm>
            <a:off x="6498130" y="1977017"/>
            <a:ext cx="5541470" cy="2569866"/>
          </a:xfrm>
          <a:prstGeom prst="rect">
            <a:avLst/>
          </a:prstGeom>
        </p:spPr>
        <p:txBody>
          <a:bodyPr vert="horz" lIns="91440" tIns="0" rIns="0" bIns="45720" rtlCol="0">
            <a:noAutofit/>
          </a:bodyPr>
          <a:lstStyle>
            <a:lvl1pPr marL="274320" indent="-274320" algn="l" defTabSz="914400" rtl="0" eaLnBrk="1" latinLnBrk="0" hangingPunct="1">
              <a:lnSpc>
                <a:spcPct val="100000"/>
              </a:lnSpc>
              <a:spcBef>
                <a:spcPts val="1200"/>
              </a:spcBef>
              <a:spcAft>
                <a:spcPts val="600"/>
              </a:spcAft>
              <a:buClr>
                <a:schemeClr val="accent1"/>
              </a:buClr>
              <a:buSzPct val="100000"/>
              <a:buFont typeface="Courier New" panose="02070309020205020404" pitchFamily="49" charset="0"/>
              <a:buChar char="o"/>
              <a:defRPr sz="1400" kern="1200">
                <a:solidFill>
                  <a:schemeClr val="bg1"/>
                </a:solidFill>
                <a:latin typeface="+mn-lt"/>
                <a:ea typeface="+mn-ea"/>
                <a:cs typeface="+mn-cs"/>
              </a:defRPr>
            </a:lvl1pPr>
            <a:lvl2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200" kern="1200">
                <a:solidFill>
                  <a:schemeClr val="bg1"/>
                </a:solidFill>
                <a:latin typeface="+mn-lt"/>
                <a:ea typeface="+mn-ea"/>
                <a:cs typeface="+mn-cs"/>
              </a:defRPr>
            </a:lvl2pPr>
            <a:lvl3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3pPr>
            <a:lvl4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4pPr>
            <a:lvl5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pPr>
            <a:r>
              <a:rPr lang="en-US" sz="1200" dirty="0"/>
              <a:t>La sicurezza delle infrastrutture e dei dati energetici richiede strumenti e tecniche di sicurezza specializzati, progettati per affrontare le sfide e i requisiti unici del settore energetico.</a:t>
            </a:r>
          </a:p>
          <a:p>
            <a:pPr>
              <a:spcBef>
                <a:spcPts val="600"/>
              </a:spcBef>
            </a:pPr>
            <a:r>
              <a:rPr lang="en-US" sz="1200" dirty="0"/>
              <a:t>Sicurezza dei sistemi di controllo industriale (ICS):</a:t>
            </a:r>
          </a:p>
          <a:p>
            <a:pPr lvl="1">
              <a:spcBef>
                <a:spcPts val="600"/>
              </a:spcBef>
            </a:pPr>
            <a:r>
              <a:rPr lang="en-US" sz="1000" dirty="0"/>
              <a:t>Firewall ICS: Firewall appositamente progettati per proteggere i sistemi ICS e di supervisione e acquisizione dati (SCADA) dalle minacce informatiche. Questi firewall filtrano il traffico di rete, impongono controlli di accesso e rilevano comportamenti anomali negli ambienti ICS.</a:t>
            </a:r>
          </a:p>
          <a:p>
            <a:pPr lvl="1">
              <a:spcBef>
                <a:spcPts val="600"/>
              </a:spcBef>
            </a:pPr>
            <a:r>
              <a:rPr lang="en-US" sz="1000" dirty="0"/>
              <a:t>Sistemi di rilevamento delle intrusioni (IDS): le soluzioni IDS monitorano il traffico di rete alla ricerca di attività sospette, tentativi di accesso non autorizzato e attacchi informatici rivolti alle infrastrutture energetiche. Gli IDS sono in grado di rilevare e avvisare gli operatori di potenziali incidenti di sicurezza in tempo reale, consentendo una pronta risposta e mitigazione.</a:t>
            </a:r>
          </a:p>
        </p:txBody>
      </p:sp>
      <p:pic>
        <p:nvPicPr>
          <p:cNvPr id="9" name="Marcador de Posição da Imagem 8" descr="Uma imagem com captura de ecrã, arte&#10;&#10;Descrição gerada automaticamente">
            <a:extLst>
              <a:ext uri="{FF2B5EF4-FFF2-40B4-BE49-F238E27FC236}">
                <a16:creationId xmlns:a16="http://schemas.microsoft.com/office/drawing/2014/main" id="{FE54EA72-BDFE-7DCA-A057-C663CE3BADD4}"/>
              </a:ext>
            </a:extLst>
          </p:cNvPr>
          <p:cNvPicPr>
            <a:picLocks noGrp="1" noChangeAspect="1"/>
          </p:cNvPicPr>
          <p:nvPr>
            <p:ph type="pic" sz="quarter" idx="11"/>
          </p:nvPr>
        </p:nvPicPr>
        <p:blipFill>
          <a:blip r:embed="rId5"/>
          <a:srcRect l="7439" r="7439"/>
          <a:stretch>
            <a:fillRect/>
          </a:stretch>
        </p:blipFill>
        <p:spPr/>
      </p:pic>
    </p:spTree>
    <p:extLst>
      <p:ext uri="{BB962C8B-B14F-4D97-AF65-F5344CB8AC3E}">
        <p14:creationId xmlns:p14="http://schemas.microsoft.com/office/powerpoint/2010/main" val="1552601608"/>
      </p:ext>
    </p:extLst>
  </p:cSld>
  <p:clrMapOvr>
    <a:masterClrMapping/>
  </p:clrMapOvr>
</p:sld>
</file>

<file path=ppt/slides/slide27.xml><?xml version="1.0" encoding="utf-8"?>
<p:sld xmlns:a16="http://schemas.microsoft.com/office/drawing/2014/main" xmlns:adec="http://schemas.microsoft.com/office/drawing/2017/decorative"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5684036" cy="763899"/>
          </a:xfrm>
        </p:spPr>
        <p:txBody>
          <a:bodyPr>
            <a:noAutofit/>
          </a:bodyPr>
          <a:lstStyle/>
          <a:p>
            <a:r>
              <a:rPr kumimoji="0" lang="en-US" sz="2000" b="0" i="0" u="none" strike="noStrike" kern="1200" cap="none" spc="100" normalizeH="0" baseline="0" noProof="0" dirty="0">
                <a:ln>
                  <a:noFill/>
                </a:ln>
                <a:solidFill>
                  <a:srgbClr val="FFFFFF"/>
                </a:solidFill>
                <a:effectLst/>
                <a:uLnTx/>
                <a:uFillTx/>
                <a:latin typeface="Book Antiqua"/>
                <a:ea typeface="+mj-ea"/>
                <a:cs typeface="+mj-cs"/>
              </a:rPr>
              <a:t>03_1: Panoramica degli strumenti e delle tecniche di sicurezza specializzati per il settore energetico</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lnSpcReduction="10000"/>
          </a:bodyPr>
          <a:lstStyle/>
          <a:p>
            <a:r>
              <a:rPr lang="en-US" dirty="0"/>
              <a:t>Strumenti </a:t>
            </a:r>
            <a:r>
              <a:rPr lang="en-US"/>
              <a:t>e tecniche di </a:t>
            </a:r>
            <a:r>
              <a:rPr lang="en-US" dirty="0"/>
              <a:t>sicurezza specializzati</a:t>
            </a:r>
            <a:endParaRPr lang="en-US" dirty="0"/>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B26D347A-20E7-4DC2-0806-08257411B6DC}"/>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0F2EEB5-C1DE-5F47-D5EF-241DF9662EEB}"/>
                </a:ext>
              </a:extLst>
            </p:cNvPr>
            <p:cNvPicPr>
              <a:picLocks noChangeAspect="1"/>
            </p:cNvPicPr>
            <p:nvPr/>
          </p:nvPicPr>
          <p:blipFill>
            <a:blip r:embed="rId3"/>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C4B6AACB-8573-5E98-CEF7-AD314E69B5CE}"/>
                </a:ext>
              </a:extLst>
            </p:cNvPr>
            <p:cNvPicPr>
              <a:picLocks noChangeAspect="1"/>
            </p:cNvPicPr>
            <p:nvPr/>
          </p:nvPicPr>
          <p:blipFill>
            <a:blip r:embed="rId4"/>
            <a:stretch>
              <a:fillRect/>
            </a:stretch>
          </p:blipFill>
          <p:spPr>
            <a:xfrm>
              <a:off x="6709092" y="5483822"/>
              <a:ext cx="1764001" cy="612000"/>
            </a:xfrm>
            <a:prstGeom prst="rect">
              <a:avLst/>
            </a:prstGeom>
          </p:spPr>
        </p:pic>
      </p:grpSp>
      <p:sp>
        <p:nvSpPr>
          <p:cNvPr id="5" name="Text Placeholder 14">
            <a:extLst>
              <a:ext uri="{FF2B5EF4-FFF2-40B4-BE49-F238E27FC236}">
                <a16:creationId xmlns:a16="http://schemas.microsoft.com/office/drawing/2014/main" id="{DFE72353-EDC8-C793-C185-C5A2A797F035}"/>
              </a:ext>
            </a:extLst>
          </p:cNvPr>
          <p:cNvSpPr txBox="1">
            <a:spLocks/>
          </p:cNvSpPr>
          <p:nvPr/>
        </p:nvSpPr>
        <p:spPr>
          <a:xfrm>
            <a:off x="6498130" y="1977017"/>
            <a:ext cx="5541470" cy="2569866"/>
          </a:xfrm>
          <a:prstGeom prst="rect">
            <a:avLst/>
          </a:prstGeom>
        </p:spPr>
        <p:txBody>
          <a:bodyPr vert="horz" lIns="91440" tIns="0" rIns="0" bIns="45720" rtlCol="0">
            <a:noAutofit/>
          </a:bodyPr>
          <a:lstStyle>
            <a:lvl1pPr marL="274320" indent="-274320" algn="l" defTabSz="914400" rtl="0" eaLnBrk="1" latinLnBrk="0" hangingPunct="1">
              <a:lnSpc>
                <a:spcPct val="100000"/>
              </a:lnSpc>
              <a:spcBef>
                <a:spcPts val="1200"/>
              </a:spcBef>
              <a:spcAft>
                <a:spcPts val="600"/>
              </a:spcAft>
              <a:buClr>
                <a:schemeClr val="accent1"/>
              </a:buClr>
              <a:buSzPct val="100000"/>
              <a:buFont typeface="Courier New" panose="02070309020205020404" pitchFamily="49" charset="0"/>
              <a:buChar char="o"/>
              <a:defRPr sz="1400" kern="1200">
                <a:solidFill>
                  <a:schemeClr val="bg1"/>
                </a:solidFill>
                <a:latin typeface="+mn-lt"/>
                <a:ea typeface="+mn-ea"/>
                <a:cs typeface="+mn-cs"/>
              </a:defRPr>
            </a:lvl1pPr>
            <a:lvl2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200" kern="1200">
                <a:solidFill>
                  <a:schemeClr val="bg1"/>
                </a:solidFill>
                <a:latin typeface="+mn-lt"/>
                <a:ea typeface="+mn-ea"/>
                <a:cs typeface="+mn-cs"/>
              </a:defRPr>
            </a:lvl2pPr>
            <a:lvl3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3pPr>
            <a:lvl4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4pPr>
            <a:lvl5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pPr>
            <a:r>
              <a:rPr lang="en-US" sz="1200" dirty="0"/>
              <a:t>Protezione degli endpoint:</a:t>
            </a:r>
          </a:p>
          <a:p>
            <a:pPr lvl="1">
              <a:spcBef>
                <a:spcPts val="600"/>
              </a:spcBef>
            </a:pPr>
            <a:r>
              <a:rPr lang="en-US" sz="1000" dirty="0"/>
              <a:t>Soluzioni di sicurezza per gli endpoint: Le piattaforme di protezione degli endpoint (EPP) e i software antivirus adattati al settore energetico forniscono funzionalità di rilevamento e prevenzione delle minacce in tempo reale per i dispositivi endpoint, quali workstation, server e dispositivi IoT. Queste soluzioni utilizzano tecniche di rilevamento avanzate, tra cui l'analisi del comportamento e l'apprendimento automatico, per identificare e bloccare malware, ransomware e altre minacce informatiche.</a:t>
            </a:r>
          </a:p>
          <a:p>
            <a:pPr lvl="1">
              <a:spcBef>
                <a:spcPts val="600"/>
              </a:spcBef>
            </a:pPr>
            <a:r>
              <a:rPr lang="en-US" sz="1000" dirty="0"/>
              <a:t>Hardening dei dispositivi: L'hardening dei dispositivi comporta l'implementazione di configurazioni e controlli di sicurezza per ridurre la superficie di attacco e le vulnerabilità dei dispositivi endpoint. Ciò include la disattivazione dei servizi non necessari, l'applicazione di patch e aggiornamenti di sicurezza e la configurazione di meccanismi di autenticazione forti.</a:t>
            </a:r>
          </a:p>
          <a:p>
            <a:pPr>
              <a:spcBef>
                <a:spcPts val="600"/>
              </a:spcBef>
            </a:pPr>
            <a:r>
              <a:rPr lang="en-US" sz="1200" dirty="0"/>
              <a:t>Crittografia e protezione dei dati:</a:t>
            </a:r>
          </a:p>
          <a:p>
            <a:pPr lvl="1">
              <a:spcBef>
                <a:spcPts val="600"/>
              </a:spcBef>
            </a:pPr>
            <a:r>
              <a:rPr lang="en-US" sz="1000" dirty="0"/>
              <a:t>Crittografia dei dati: Le tecnologie di crittografia, come il secure sockets layer (SSL), il transport layer security (TLS) e le reti private virtuali (VPN), criptano le trasmissioni di dati tra i dispositivi energetici, le reti e gli ambienti cloud per proteggere dalle intercettazioni e dai dati.</a:t>
            </a:r>
          </a:p>
          <a:p>
            <a:pPr lvl="1">
              <a:spcBef>
                <a:spcPts val="600"/>
              </a:spcBef>
            </a:pPr>
            <a:r>
              <a:rPr lang="en-US" sz="1000" dirty="0"/>
              <a:t>Prevenzione della perdita di dati (DLP): Le soluzioni DLP monitorano e controllano il movimento dei dati energetici sensibili all'interno e all'esterno dell'organizzazione, impedendo l'accesso non autorizzato, la fuga o il furto di informazioni riservate. Le soluzioni DLP utilizzano l'ispezione dei contenuti, l'analisi contestuale e l'applicazione dei criteri per rilevare e ridurre i rischi di esfiltrazione dei dati.</a:t>
            </a:r>
          </a:p>
        </p:txBody>
      </p:sp>
      <p:pic>
        <p:nvPicPr>
          <p:cNvPr id="9" name="Marcador de Posição da Imagem 8" descr="Uma imagem com captura de ecrã, arte&#10;&#10;Descrição gerada automaticamente">
            <a:extLst>
              <a:ext uri="{FF2B5EF4-FFF2-40B4-BE49-F238E27FC236}">
                <a16:creationId xmlns:a16="http://schemas.microsoft.com/office/drawing/2014/main" id="{24C12622-E9FE-CB6D-53F7-5B4E8E57FD65}"/>
              </a:ext>
            </a:extLst>
          </p:cNvPr>
          <p:cNvPicPr>
            <a:picLocks noGrp="1" noChangeAspect="1"/>
          </p:cNvPicPr>
          <p:nvPr>
            <p:ph type="pic" sz="quarter" idx="11"/>
          </p:nvPr>
        </p:nvPicPr>
        <p:blipFill>
          <a:blip r:embed="rId5"/>
          <a:srcRect l="7439" r="7439"/>
          <a:stretch>
            <a:fillRect/>
          </a:stretch>
        </p:blipFill>
        <p:spPr/>
      </p:pic>
    </p:spTree>
    <p:extLst>
      <p:ext uri="{BB962C8B-B14F-4D97-AF65-F5344CB8AC3E}">
        <p14:creationId xmlns:p14="http://schemas.microsoft.com/office/powerpoint/2010/main" val="2083599262"/>
      </p:ext>
    </p:extLst>
  </p:cSld>
  <p:clrMapOvr>
    <a:masterClrMapping/>
  </p:clrMapOvr>
</p:sld>
</file>

<file path=ppt/slides/slide28.xml><?xml version="1.0" encoding="utf-8"?>
<p:sld xmlns:a16="http://schemas.microsoft.com/office/drawing/2014/main" xmlns:adec="http://schemas.microsoft.com/office/drawing/2017/decorative"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5684036" cy="763899"/>
          </a:xfrm>
        </p:spPr>
        <p:txBody>
          <a:bodyPr>
            <a:noAutofit/>
          </a:bodyPr>
          <a:lstStyle/>
          <a:p>
            <a:r>
              <a:rPr kumimoji="0" lang="en-US" sz="2000" b="0" i="0" u="none" strike="noStrike" kern="1200" cap="none" spc="100" normalizeH="0" baseline="0" noProof="0" dirty="0">
                <a:ln>
                  <a:noFill/>
                </a:ln>
                <a:solidFill>
                  <a:srgbClr val="FFFFFF"/>
                </a:solidFill>
                <a:effectLst/>
                <a:uLnTx/>
                <a:uFillTx/>
                <a:latin typeface="Book Antiqua"/>
                <a:ea typeface="+mj-ea"/>
                <a:cs typeface="+mj-cs"/>
              </a:rPr>
              <a:t>03_1: Panoramica degli strumenti e delle tecniche di sicurezza specializzati per il settore energetico</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lnSpcReduction="10000"/>
          </a:bodyPr>
          <a:lstStyle/>
          <a:p>
            <a:r>
              <a:rPr lang="en-US" dirty="0"/>
              <a:t>Strumenti </a:t>
            </a:r>
            <a:r>
              <a:rPr lang="en-US"/>
              <a:t>e tecniche di </a:t>
            </a:r>
            <a:r>
              <a:rPr lang="en-US" dirty="0"/>
              <a:t>sicurezza specializzati</a:t>
            </a:r>
            <a:endParaRPr lang="en-US" dirty="0"/>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B26D347A-20E7-4DC2-0806-08257411B6DC}"/>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0F2EEB5-C1DE-5F47-D5EF-241DF9662EEB}"/>
                </a:ext>
              </a:extLst>
            </p:cNvPr>
            <p:cNvPicPr>
              <a:picLocks noChangeAspect="1"/>
            </p:cNvPicPr>
            <p:nvPr/>
          </p:nvPicPr>
          <p:blipFill>
            <a:blip r:embed="rId3"/>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C4B6AACB-8573-5E98-CEF7-AD314E69B5CE}"/>
                </a:ext>
              </a:extLst>
            </p:cNvPr>
            <p:cNvPicPr>
              <a:picLocks noChangeAspect="1"/>
            </p:cNvPicPr>
            <p:nvPr/>
          </p:nvPicPr>
          <p:blipFill>
            <a:blip r:embed="rId4"/>
            <a:stretch>
              <a:fillRect/>
            </a:stretch>
          </p:blipFill>
          <p:spPr>
            <a:xfrm>
              <a:off x="6709092" y="5483822"/>
              <a:ext cx="1764001" cy="612000"/>
            </a:xfrm>
            <a:prstGeom prst="rect">
              <a:avLst/>
            </a:prstGeom>
          </p:spPr>
        </p:pic>
      </p:grpSp>
      <p:sp>
        <p:nvSpPr>
          <p:cNvPr id="5" name="Text Placeholder 14">
            <a:extLst>
              <a:ext uri="{FF2B5EF4-FFF2-40B4-BE49-F238E27FC236}">
                <a16:creationId xmlns:a16="http://schemas.microsoft.com/office/drawing/2014/main" id="{DFE72353-EDC8-C793-C185-C5A2A797F035}"/>
              </a:ext>
            </a:extLst>
          </p:cNvPr>
          <p:cNvSpPr txBox="1">
            <a:spLocks/>
          </p:cNvSpPr>
          <p:nvPr/>
        </p:nvSpPr>
        <p:spPr>
          <a:xfrm>
            <a:off x="6498130" y="1977017"/>
            <a:ext cx="5541470" cy="2569866"/>
          </a:xfrm>
          <a:prstGeom prst="rect">
            <a:avLst/>
          </a:prstGeom>
        </p:spPr>
        <p:txBody>
          <a:bodyPr vert="horz" lIns="91440" tIns="0" rIns="0" bIns="45720" rtlCol="0">
            <a:noAutofit/>
          </a:bodyPr>
          <a:lstStyle>
            <a:lvl1pPr marL="274320" indent="-274320" algn="l" defTabSz="914400" rtl="0" eaLnBrk="1" latinLnBrk="0" hangingPunct="1">
              <a:lnSpc>
                <a:spcPct val="100000"/>
              </a:lnSpc>
              <a:spcBef>
                <a:spcPts val="1200"/>
              </a:spcBef>
              <a:spcAft>
                <a:spcPts val="600"/>
              </a:spcAft>
              <a:buClr>
                <a:schemeClr val="accent1"/>
              </a:buClr>
              <a:buSzPct val="100000"/>
              <a:buFont typeface="Courier New" panose="02070309020205020404" pitchFamily="49" charset="0"/>
              <a:buChar char="o"/>
              <a:defRPr sz="1400" kern="1200">
                <a:solidFill>
                  <a:schemeClr val="bg1"/>
                </a:solidFill>
                <a:latin typeface="+mn-lt"/>
                <a:ea typeface="+mn-ea"/>
                <a:cs typeface="+mn-cs"/>
              </a:defRPr>
            </a:lvl1pPr>
            <a:lvl2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200" kern="1200">
                <a:solidFill>
                  <a:schemeClr val="bg1"/>
                </a:solidFill>
                <a:latin typeface="+mn-lt"/>
                <a:ea typeface="+mn-ea"/>
                <a:cs typeface="+mn-cs"/>
              </a:defRPr>
            </a:lvl2pPr>
            <a:lvl3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3pPr>
            <a:lvl4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4pPr>
            <a:lvl5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pPr>
            <a:r>
              <a:rPr lang="en-US" sz="1200" dirty="0"/>
              <a:t>Risposta agli incidenti e intelligence sulle minacce:</a:t>
            </a:r>
          </a:p>
          <a:p>
            <a:pPr lvl="1">
              <a:spcBef>
                <a:spcPts val="600"/>
              </a:spcBef>
            </a:pPr>
            <a:r>
              <a:rPr lang="en-US" sz="1000" dirty="0"/>
              <a:t>Pianificazione della risposta agli incidenti: Stabilire piani e procedure di risposta agli incidenti consente alle aziende energetiche di rilevare, contenere e recuperare efficacemente gli incidenti di cybersecurity. I piani di risposta agli incidenti delineano ruoli e responsabilità, protocolli di comunicazione e procedure di escalation per rispondere alle violazioni della sicurezza e agli attacchi informatici.</a:t>
            </a:r>
          </a:p>
          <a:p>
            <a:pPr lvl="1">
              <a:spcBef>
                <a:spcPts val="600"/>
              </a:spcBef>
            </a:pPr>
            <a:r>
              <a:rPr lang="en-US" sz="1000" dirty="0"/>
              <a:t>Condivisione delle informazioni sulle minacce: La collaborazione con i colleghi del settore, le agenzie governative e le organizzazioni di cybersecurity consente alle aziende del settore energetico di accedere a informazioni sulle minacce e a informazioni utili sulle minacce informatiche emergenti, sulle tecniche di attacco e sulle vulnerabilità rilevanti per il settore energetico.</a:t>
            </a:r>
            <a:endParaRPr lang="en-US" sz="800" dirty="0"/>
          </a:p>
        </p:txBody>
      </p:sp>
      <p:pic>
        <p:nvPicPr>
          <p:cNvPr id="9" name="Marcador de Posição da Imagem 8" descr="Uma imagem com captura de ecrã, arte&#10;&#10;Descrição gerada automaticamente">
            <a:extLst>
              <a:ext uri="{FF2B5EF4-FFF2-40B4-BE49-F238E27FC236}">
                <a16:creationId xmlns:a16="http://schemas.microsoft.com/office/drawing/2014/main" id="{AA6A49A4-EB60-AC94-3CA3-52D6E56F2AF9}"/>
              </a:ext>
            </a:extLst>
          </p:cNvPr>
          <p:cNvPicPr>
            <a:picLocks noGrp="1" noChangeAspect="1"/>
          </p:cNvPicPr>
          <p:nvPr>
            <p:ph type="pic" sz="quarter" idx="11"/>
          </p:nvPr>
        </p:nvPicPr>
        <p:blipFill>
          <a:blip r:embed="rId5"/>
          <a:srcRect l="7439" r="7439"/>
          <a:stretch>
            <a:fillRect/>
          </a:stretch>
        </p:blipFill>
        <p:spPr/>
      </p:pic>
    </p:spTree>
    <p:extLst>
      <p:ext uri="{BB962C8B-B14F-4D97-AF65-F5344CB8AC3E}">
        <p14:creationId xmlns:p14="http://schemas.microsoft.com/office/powerpoint/2010/main" val="3236047723"/>
      </p:ext>
    </p:extLst>
  </p:cSld>
  <p:clrMapOvr>
    <a:masterClrMapping/>
  </p:clrMapOvr>
</p:sld>
</file>

<file path=ppt/slides/slide29.xml><?xml version="1.0" encoding="utf-8"?>
<p:sld xmlns:a16="http://schemas.microsoft.com/office/drawing/2014/main" xmlns:adec="http://schemas.microsoft.com/office/drawing/2017/decorative"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4D835925-3D21-0B99-9A6C-587FBAE43339}"/>
              </a:ext>
            </a:extLst>
          </p:cNvPr>
          <p:cNvSpPr>
            <a:spLocks noGrp="1"/>
          </p:cNvSpPr>
          <p:nvPr>
            <p:ph type="ctrTitle"/>
          </p:nvPr>
        </p:nvSpPr>
        <p:spPr>
          <a:xfrm>
            <a:off x="796322" y="320040"/>
            <a:ext cx="6732237" cy="1524000"/>
          </a:xfrm>
        </p:spPr>
        <p:txBody>
          <a:bodyPr>
            <a:normAutofit fontScale="90000"/>
          </a:bodyPr>
          <a:lstStyle/>
          <a:p>
            <a:r>
              <a:rPr lang="en-US" dirty="0">
                <a:solidFill>
                  <a:schemeClr val="accent1"/>
                </a:solidFill>
              </a:rPr>
              <a:t>Schema di formazione: </a:t>
            </a:r>
            <a:br>
              <a:rPr lang="en-US" dirty="0">
                <a:solidFill>
                  <a:schemeClr val="accent1"/>
                </a:solidFill>
              </a:rPr>
            </a:br>
            <a:br>
              <a:rPr lang="en-US" dirty="0">
                <a:solidFill>
                  <a:schemeClr val="accent1"/>
                </a:solidFill>
              </a:rPr>
            </a:br>
            <a:r>
              <a:rPr lang="en-US" dirty="0"/>
              <a:t>Argomento-03</a:t>
            </a:r>
          </a:p>
        </p:txBody>
      </p:sp>
      <p:sp>
        <p:nvSpPr>
          <p:cNvPr id="12" name="Freeform: Shape 11">
            <a:extLst>
              <a:ext uri="{FF2B5EF4-FFF2-40B4-BE49-F238E27FC236}">
                <a16:creationId xmlns:a16="http://schemas.microsoft.com/office/drawing/2014/main" id="{3E7466B0-B69A-FEBF-B8E0-FDA9AEAC709F}"/>
              </a:ext>
              <a:ext uri="{C183D7F6-B498-43B3-948B-1728B52AA6E4}">
                <adec:decorative xmlns:adec="http://schemas.microsoft.com/office/drawing/2017/decorative" val="1"/>
              </a:ext>
            </a:extLst>
          </p:cNvPr>
          <p:cNvSpPr/>
          <p:nvPr/>
        </p:nvSpPr>
        <p:spPr>
          <a:xfrm>
            <a:off x="7370364" y="-3219"/>
            <a:ext cx="2562565" cy="6884359"/>
          </a:xfrm>
          <a:custGeom>
            <a:avLst/>
            <a:gdLst>
              <a:gd name="connsiteX0" fmla="*/ 2535833 w 2562565"/>
              <a:gd name="connsiteY0" fmla="*/ 0 h 6884359"/>
              <a:gd name="connsiteX1" fmla="*/ 2106829 w 2562565"/>
              <a:gd name="connsiteY1" fmla="*/ 1564627 h 6884359"/>
              <a:gd name="connsiteX2" fmla="*/ 1764389 w 2562565"/>
              <a:gd name="connsiteY2" fmla="*/ 2840498 h 6884359"/>
              <a:gd name="connsiteX3" fmla="*/ 1579803 w 2562565"/>
              <a:gd name="connsiteY3" fmla="*/ 2925726 h 6884359"/>
              <a:gd name="connsiteX4" fmla="*/ 1467779 w 2562565"/>
              <a:gd name="connsiteY4" fmla="*/ 2731101 h 6884359"/>
              <a:gd name="connsiteX5" fmla="*/ 1727472 w 2562565"/>
              <a:gd name="connsiteY5" fmla="*/ 1773244 h 6884359"/>
              <a:gd name="connsiteX6" fmla="*/ 1709650 w 2562565"/>
              <a:gd name="connsiteY6" fmla="*/ 1633318 h 6884359"/>
              <a:gd name="connsiteX7" fmla="*/ 1597625 w 2562565"/>
              <a:gd name="connsiteY7" fmla="*/ 1546818 h 6884359"/>
              <a:gd name="connsiteX8" fmla="*/ 1372303 w 2562565"/>
              <a:gd name="connsiteY8" fmla="*/ 1676568 h 6884359"/>
              <a:gd name="connsiteX9" fmla="*/ 977670 w 2562565"/>
              <a:gd name="connsiteY9" fmla="*/ 3131798 h 6884359"/>
              <a:gd name="connsiteX10" fmla="*/ 5092 w 2562565"/>
              <a:gd name="connsiteY10" fmla="*/ 6867823 h 6884359"/>
              <a:gd name="connsiteX11" fmla="*/ 0 w 2562565"/>
              <a:gd name="connsiteY11" fmla="*/ 6884360 h 6884359"/>
              <a:gd name="connsiteX12" fmla="*/ 26733 w 2562565"/>
              <a:gd name="connsiteY12" fmla="*/ 6884360 h 6884359"/>
              <a:gd name="connsiteX13" fmla="*/ 1003131 w 2562565"/>
              <a:gd name="connsiteY13" fmla="*/ 3139431 h 6884359"/>
              <a:gd name="connsiteX14" fmla="*/ 1397763 w 2562565"/>
              <a:gd name="connsiteY14" fmla="*/ 1684200 h 6884359"/>
              <a:gd name="connsiteX15" fmla="*/ 1592533 w 2562565"/>
              <a:gd name="connsiteY15" fmla="*/ 1572259 h 6884359"/>
              <a:gd name="connsiteX16" fmla="*/ 1688009 w 2562565"/>
              <a:gd name="connsiteY16" fmla="*/ 1646039 h 6884359"/>
              <a:gd name="connsiteX17" fmla="*/ 1703285 w 2562565"/>
              <a:gd name="connsiteY17" fmla="*/ 1766884 h 6884359"/>
              <a:gd name="connsiteX18" fmla="*/ 1443591 w 2562565"/>
              <a:gd name="connsiteY18" fmla="*/ 2724741 h 6884359"/>
              <a:gd name="connsiteX19" fmla="*/ 1573438 w 2562565"/>
              <a:gd name="connsiteY19" fmla="*/ 2949894 h 6884359"/>
              <a:gd name="connsiteX20" fmla="*/ 1788577 w 2562565"/>
              <a:gd name="connsiteY20" fmla="*/ 2849402 h 6884359"/>
              <a:gd name="connsiteX21" fmla="*/ 1788577 w 2562565"/>
              <a:gd name="connsiteY21" fmla="*/ 2848130 h 6884359"/>
              <a:gd name="connsiteX22" fmla="*/ 2131016 w 2562565"/>
              <a:gd name="connsiteY22" fmla="*/ 1570987 h 6884359"/>
              <a:gd name="connsiteX23" fmla="*/ 2562566 w 2562565"/>
              <a:gd name="connsiteY23" fmla="*/ 1272 h 6884359"/>
              <a:gd name="connsiteX24" fmla="*/ 2535833 w 2562565"/>
              <a:gd name="connsiteY24" fmla="*/ 0 h 688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62565" h="6884359">
                <a:moveTo>
                  <a:pt x="2535833" y="0"/>
                </a:moveTo>
                <a:lnTo>
                  <a:pt x="2106829" y="1564627"/>
                </a:lnTo>
                <a:lnTo>
                  <a:pt x="1764389" y="2840498"/>
                </a:lnTo>
                <a:cubicBezTo>
                  <a:pt x="1731291" y="2910461"/>
                  <a:pt x="1653638" y="2946078"/>
                  <a:pt x="1579803" y="2925726"/>
                </a:cubicBezTo>
                <a:cubicBezTo>
                  <a:pt x="1495785" y="2902829"/>
                  <a:pt x="1444864" y="2815057"/>
                  <a:pt x="1467779" y="2731101"/>
                </a:cubicBezTo>
                <a:lnTo>
                  <a:pt x="1727472" y="1773244"/>
                </a:lnTo>
                <a:cubicBezTo>
                  <a:pt x="1740202" y="1726178"/>
                  <a:pt x="1733837" y="1676568"/>
                  <a:pt x="1709650" y="1633318"/>
                </a:cubicBezTo>
                <a:cubicBezTo>
                  <a:pt x="1685463" y="1590068"/>
                  <a:pt x="1646000" y="1559539"/>
                  <a:pt x="1597625" y="1546818"/>
                </a:cubicBezTo>
                <a:cubicBezTo>
                  <a:pt x="1499604" y="1520105"/>
                  <a:pt x="1397763" y="1578620"/>
                  <a:pt x="1372303" y="1676568"/>
                </a:cubicBezTo>
                <a:lnTo>
                  <a:pt x="977670" y="3131798"/>
                </a:lnTo>
                <a:lnTo>
                  <a:pt x="5092" y="6867823"/>
                </a:lnTo>
                <a:cubicBezTo>
                  <a:pt x="5092" y="6867823"/>
                  <a:pt x="1273" y="6880544"/>
                  <a:pt x="0" y="6884360"/>
                </a:cubicBezTo>
                <a:lnTo>
                  <a:pt x="26733" y="6884360"/>
                </a:lnTo>
                <a:lnTo>
                  <a:pt x="1003131" y="3139431"/>
                </a:lnTo>
                <a:lnTo>
                  <a:pt x="1397763" y="1684200"/>
                </a:lnTo>
                <a:cubicBezTo>
                  <a:pt x="1420677" y="1600245"/>
                  <a:pt x="1508515" y="1549363"/>
                  <a:pt x="1592533" y="1572259"/>
                </a:cubicBezTo>
                <a:cubicBezTo>
                  <a:pt x="1633270" y="1583708"/>
                  <a:pt x="1667641" y="1609149"/>
                  <a:pt x="1688009" y="1646039"/>
                </a:cubicBezTo>
                <a:cubicBezTo>
                  <a:pt x="1709650" y="1682928"/>
                  <a:pt x="1714742" y="1724906"/>
                  <a:pt x="1703285" y="1766884"/>
                </a:cubicBezTo>
                <a:lnTo>
                  <a:pt x="1443591" y="2724741"/>
                </a:lnTo>
                <a:cubicBezTo>
                  <a:pt x="1416858" y="2822689"/>
                  <a:pt x="1475417" y="2924453"/>
                  <a:pt x="1573438" y="2949894"/>
                </a:cubicBezTo>
                <a:cubicBezTo>
                  <a:pt x="1660003" y="2972792"/>
                  <a:pt x="1750386" y="2930814"/>
                  <a:pt x="1788577" y="2849402"/>
                </a:cubicBezTo>
                <a:lnTo>
                  <a:pt x="1788577" y="2848130"/>
                </a:lnTo>
                <a:lnTo>
                  <a:pt x="2131016" y="1570987"/>
                </a:lnTo>
                <a:lnTo>
                  <a:pt x="2562566" y="1272"/>
                </a:lnTo>
                <a:cubicBezTo>
                  <a:pt x="2553655" y="0"/>
                  <a:pt x="2544744" y="0"/>
                  <a:pt x="2535833" y="0"/>
                </a:cubicBezTo>
                <a:close/>
              </a:path>
            </a:pathLst>
          </a:custGeom>
          <a:solidFill>
            <a:schemeClr val="accent1"/>
          </a:solidFill>
          <a:ln w="12700" cap="flat">
            <a:noFill/>
            <a:prstDash val="solid"/>
            <a:miter/>
          </a:ln>
        </p:spPr>
        <p:txBody>
          <a:bodyPr rtlCol="0" anchor="ctr"/>
          <a:lstStyle/>
          <a:p>
            <a:endParaRPr lang="en-US" dirty="0"/>
          </a:p>
        </p:txBody>
      </p:sp>
      <p:pic>
        <p:nvPicPr>
          <p:cNvPr id="13" name="Graphic 12">
            <a:extLst>
              <a:ext uri="{FF2B5EF4-FFF2-40B4-BE49-F238E27FC236}">
                <a16:creationId xmlns:a16="http://schemas.microsoft.com/office/drawing/2014/main" id="{2756CFB8-E805-3CF9-61D2-C02341EC7644}"/>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7829202" y="5156615"/>
            <a:ext cx="878334" cy="1705001"/>
          </a:xfrm>
          <a:prstGeom prst="rect">
            <a:avLst/>
          </a:prstGeom>
        </p:spPr>
      </p:pic>
      <p:sp>
        <p:nvSpPr>
          <p:cNvPr id="6" name="Slide Number Placeholder 5">
            <a:extLst>
              <a:ext uri="{FF2B5EF4-FFF2-40B4-BE49-F238E27FC236}">
                <a16:creationId xmlns:a16="http://schemas.microsoft.com/office/drawing/2014/main" id="{68D96053-DF7F-7AFE-4D23-78CFF34D0026}"/>
              </a:ext>
            </a:extLst>
          </p:cNvPr>
          <p:cNvSpPr>
            <a:spLocks noGrp="1"/>
          </p:cNvSpPr>
          <p:nvPr>
            <p:ph type="sldNum" sz="quarter" idx="4"/>
          </p:nvPr>
        </p:nvSpPr>
        <p:spPr>
          <a:xfrm>
            <a:off x="10768546" y="6290774"/>
            <a:ext cx="617912" cy="365125"/>
          </a:xfrm>
        </p:spPr>
        <p:txBody>
          <a:bodyPr/>
          <a:lstStyle/>
          <a:p>
            <a:fld id="{3A98EE3D-8CD1-4C3F-BD1C-C98C9596463C}" type="slidenum">
              <a:rPr lang="en-US" smtClean="0"/>
              <a:t>29</a:t>
            </a:fld>
            <a:endParaRPr lang="en-US" dirty="0"/>
          </a:p>
        </p:txBody>
      </p:sp>
      <p:sp>
        <p:nvSpPr>
          <p:cNvPr id="27" name="Text Placeholder 10">
            <a:extLst>
              <a:ext uri="{FF2B5EF4-FFF2-40B4-BE49-F238E27FC236}">
                <a16:creationId xmlns:a16="http://schemas.microsoft.com/office/drawing/2014/main" id="{E8DD6800-C7FC-6A10-2B0A-C4B64CC05C22}"/>
              </a:ext>
            </a:extLst>
          </p:cNvPr>
          <p:cNvSpPr txBox="1">
            <a:spLocks/>
          </p:cNvSpPr>
          <p:nvPr/>
        </p:nvSpPr>
        <p:spPr>
          <a:xfrm>
            <a:off x="796322" y="2164080"/>
            <a:ext cx="6980092" cy="346029"/>
          </a:xfrm>
          <a:prstGeom prst="rect">
            <a:avLst/>
          </a:prstGeom>
        </p:spPr>
        <p:txBody>
          <a:bodyPr>
            <a:no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600" dirty="0">
                <a:solidFill>
                  <a:schemeClr val="accent1"/>
                </a:solidFill>
              </a:rPr>
              <a:t>Strumenti e tecniche di sicurezza per le tecnologie energetiche emergenti</a:t>
            </a:r>
          </a:p>
        </p:txBody>
      </p:sp>
      <p:sp>
        <p:nvSpPr>
          <p:cNvPr id="28" name="Text Placeholder 22">
            <a:extLst>
              <a:ext uri="{FF2B5EF4-FFF2-40B4-BE49-F238E27FC236}">
                <a16:creationId xmlns:a16="http://schemas.microsoft.com/office/drawing/2014/main" id="{5421A4BB-2BFD-0743-5BB3-6C4D92B8EC15}"/>
              </a:ext>
            </a:extLst>
          </p:cNvPr>
          <p:cNvSpPr txBox="1">
            <a:spLocks/>
          </p:cNvSpPr>
          <p:nvPr/>
        </p:nvSpPr>
        <p:spPr>
          <a:xfrm>
            <a:off x="796323" y="2726930"/>
            <a:ext cx="6980091" cy="1208930"/>
          </a:xfrm>
          <a:prstGeom prst="rect">
            <a:avLst/>
          </a:prstGeom>
        </p:spPr>
        <p:txBody>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spcAft>
                <a:spcPts val="0"/>
              </a:spcAft>
            </a:pPr>
            <a:r>
              <a:rPr lang="en-US" sz="1400" dirty="0"/>
              <a:t>Panoramica degli strumenti e delle tecniche di sicurezza specializzati per il settore dell'energia</a:t>
            </a:r>
          </a:p>
          <a:p>
            <a:pPr>
              <a:spcBef>
                <a:spcPts val="600"/>
              </a:spcBef>
              <a:spcAft>
                <a:spcPts val="0"/>
              </a:spcAft>
            </a:pPr>
            <a:r>
              <a:rPr lang="en-US" sz="1400" dirty="0">
                <a:solidFill>
                  <a:schemeClr val="tx2"/>
                </a:solidFill>
              </a:rPr>
              <a:t>Linee guida per l'implementazione di misure di sicurezza quali crittografia, controllo degli accessi e sistemi di rilevamento delle intrusioni.</a:t>
            </a:r>
          </a:p>
        </p:txBody>
      </p:sp>
      <p:pic>
        <p:nvPicPr>
          <p:cNvPr id="34" name="Picture Placeholder 33" descr="A cup of coffee and a notebook on a table&#10;&#10;Description automatically generated">
            <a:extLst>
              <a:ext uri="{FF2B5EF4-FFF2-40B4-BE49-F238E27FC236}">
                <a16:creationId xmlns:a16="http://schemas.microsoft.com/office/drawing/2014/main" id="{BE76F2C8-60D2-404A-08F8-F956BC2489DF}"/>
              </a:ext>
            </a:extLst>
          </p:cNvPr>
          <p:cNvPicPr>
            <a:picLocks noGrp="1" noChangeAspect="1"/>
          </p:cNvPicPr>
          <p:nvPr>
            <p:ph type="pic" sz="quarter" idx="11"/>
          </p:nvPr>
        </p:nvPicPr>
        <p:blipFill>
          <a:blip r:embed="rId4"/>
          <a:srcRect l="18261" r="18261"/>
          <a:stretch>
            <a:fillRect/>
          </a:stretch>
        </p:blipFill>
        <p:spPr/>
      </p:pic>
      <p:grpSp>
        <p:nvGrpSpPr>
          <p:cNvPr id="3" name="Group 2">
            <a:extLst>
              <a:ext uri="{FF2B5EF4-FFF2-40B4-BE49-F238E27FC236}">
                <a16:creationId xmlns:a16="http://schemas.microsoft.com/office/drawing/2014/main" id="{B2E7B04D-E6C3-1A50-96CC-C863D387E4E8}"/>
              </a:ext>
            </a:extLst>
          </p:cNvPr>
          <p:cNvGrpSpPr/>
          <p:nvPr/>
        </p:nvGrpSpPr>
        <p:grpSpPr>
          <a:xfrm>
            <a:off x="7549377" y="6167336"/>
            <a:ext cx="3294001" cy="612000"/>
            <a:chOff x="5179092" y="5483822"/>
            <a:chExt cx="3294001" cy="612000"/>
          </a:xfrm>
        </p:grpSpPr>
        <p:pic>
          <p:nvPicPr>
            <p:cNvPr id="4" name="Picture 3">
              <a:extLst>
                <a:ext uri="{FF2B5EF4-FFF2-40B4-BE49-F238E27FC236}">
                  <a16:creationId xmlns:a16="http://schemas.microsoft.com/office/drawing/2014/main" id="{B2BB7346-D27E-E7B5-1793-E50B8F9C20CF}"/>
                </a:ext>
              </a:extLst>
            </p:cNvPr>
            <p:cNvPicPr>
              <a:picLocks noChangeAspect="1"/>
            </p:cNvPicPr>
            <p:nvPr/>
          </p:nvPicPr>
          <p:blipFill>
            <a:blip r:embed="rId5"/>
            <a:stretch>
              <a:fillRect/>
            </a:stretch>
          </p:blipFill>
          <p:spPr>
            <a:xfrm>
              <a:off x="5179092" y="5483822"/>
              <a:ext cx="1530000" cy="612000"/>
            </a:xfrm>
            <a:prstGeom prst="rect">
              <a:avLst/>
            </a:prstGeom>
          </p:spPr>
        </p:pic>
        <p:pic>
          <p:nvPicPr>
            <p:cNvPr id="5" name="Picture 4">
              <a:extLst>
                <a:ext uri="{FF2B5EF4-FFF2-40B4-BE49-F238E27FC236}">
                  <a16:creationId xmlns:a16="http://schemas.microsoft.com/office/drawing/2014/main" id="{7E39C830-72D8-B9BC-4DBD-C47324325EEA}"/>
                </a:ext>
              </a:extLst>
            </p:cNvPr>
            <p:cNvPicPr>
              <a:picLocks noChangeAspect="1"/>
            </p:cNvPicPr>
            <p:nvPr/>
          </p:nvPicPr>
          <p:blipFill>
            <a:blip r:embed="rId6"/>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400622700"/>
      </p:ext>
    </p:extLst>
  </p:cSld>
  <p:clrMapOvr>
    <a:masterClrMapping/>
  </p:clrMapOvr>
</p:sld>
</file>

<file path=ppt/slides/slide3.xml><?xml version="1.0" encoding="utf-8"?>
<p:sld xmlns:a16="http://schemas.microsoft.com/office/drawing/2014/main" xmlns:adec="http://schemas.microsoft.com/office/drawing/2017/decorative"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Picture Placeholder 82" descr="A person writing at a desk&#10;">
            <a:extLst>
              <a:ext uri="{FF2B5EF4-FFF2-40B4-BE49-F238E27FC236}">
                <a16:creationId xmlns:a16="http://schemas.microsoft.com/office/drawing/2014/main" id="{9F2CBF26-9F88-C836-7BBE-2C8D15399C20}"/>
              </a:ext>
            </a:extLst>
          </p:cNvPr>
          <p:cNvPicPr>
            <a:picLocks noGrp="1" noChangeAspect="1"/>
          </p:cNvPicPr>
          <p:nvPr>
            <p:ph type="pic" sz="quarter" idx="11"/>
          </p:nvPr>
        </p:nvPicPr>
        <p:blipFill>
          <a:blip r:embed="rId2"/>
          <a:srcRect l="7594" r="7594"/>
          <a:stretch/>
        </p:blipFill>
        <p:spPr>
          <a:xfrm flipH="1">
            <a:off x="7163691" y="0"/>
            <a:ext cx="5024825" cy="6858000"/>
          </a:xfrm>
        </p:spPr>
      </p:pic>
      <p:sp>
        <p:nvSpPr>
          <p:cNvPr id="96" name="Slide Number Placeholder 95">
            <a:extLst>
              <a:ext uri="{FF2B5EF4-FFF2-40B4-BE49-F238E27FC236}">
                <a16:creationId xmlns:a16="http://schemas.microsoft.com/office/drawing/2014/main" id="{3BD80834-FB15-847A-2C6B-65FA4C1A991E}"/>
              </a:ext>
            </a:extLst>
          </p:cNvPr>
          <p:cNvSpPr>
            <a:spLocks noGrp="1"/>
          </p:cNvSpPr>
          <p:nvPr>
            <p:ph type="sldNum" sz="quarter" idx="4"/>
          </p:nvPr>
        </p:nvSpPr>
        <p:spPr>
          <a:xfrm>
            <a:off x="10768546" y="6290774"/>
            <a:ext cx="617912" cy="365125"/>
          </a:xfrm>
        </p:spPr>
        <p:txBody>
          <a:bodyPr/>
          <a:lstStyle/>
          <a:p>
            <a:fld id="{3A98EE3D-8CD1-4C3F-BD1C-C98C9596463C}" type="slidenum">
              <a:rPr lang="en-US" smtClean="0"/>
              <a:t>3</a:t>
            </a:fld>
            <a:endParaRPr lang="en-US" dirty="0"/>
          </a:p>
        </p:txBody>
      </p:sp>
      <p:sp>
        <p:nvSpPr>
          <p:cNvPr id="119" name="Title 118">
            <a:extLst>
              <a:ext uri="{FF2B5EF4-FFF2-40B4-BE49-F238E27FC236}">
                <a16:creationId xmlns:a16="http://schemas.microsoft.com/office/drawing/2014/main" id="{34974D2A-D531-9065-F011-B2A52FD62AC5}"/>
              </a:ext>
            </a:extLst>
          </p:cNvPr>
          <p:cNvSpPr>
            <a:spLocks noGrp="1"/>
          </p:cNvSpPr>
          <p:nvPr>
            <p:ph type="ctrTitle"/>
          </p:nvPr>
        </p:nvSpPr>
        <p:spPr>
          <a:xfrm>
            <a:off x="796322" y="320040"/>
            <a:ext cx="7911214" cy="1017147"/>
          </a:xfrm>
        </p:spPr>
        <p:txBody>
          <a:bodyPr>
            <a:noAutofit/>
          </a:bodyPr>
          <a:lstStyle/>
          <a:p>
            <a:r>
              <a:rPr lang="en-US" sz="2800" dirty="0"/>
              <a:t>Cybersecurity nelle tecnologie emergenti per la rete energetica - Panoramica del corso</a:t>
            </a:r>
          </a:p>
        </p:txBody>
      </p:sp>
      <p:sp>
        <p:nvSpPr>
          <p:cNvPr id="6" name="Text Placeholder 5">
            <a:extLst>
              <a:ext uri="{FF2B5EF4-FFF2-40B4-BE49-F238E27FC236}">
                <a16:creationId xmlns:a16="http://schemas.microsoft.com/office/drawing/2014/main" id="{72FB8BB2-2253-F694-3F4B-48B183090726}"/>
              </a:ext>
            </a:extLst>
          </p:cNvPr>
          <p:cNvSpPr>
            <a:spLocks noGrp="1"/>
          </p:cNvSpPr>
          <p:nvPr>
            <p:ph type="body" sz="quarter" idx="10"/>
          </p:nvPr>
        </p:nvSpPr>
        <p:spPr>
          <a:xfrm>
            <a:off x="720545" y="1315846"/>
            <a:ext cx="788639" cy="533400"/>
          </a:xfrm>
        </p:spPr>
        <p:txBody>
          <a:bodyPr vert="horz" lIns="0" tIns="0" rIns="0" bIns="0" rtlCol="0" anchor="ctr">
            <a:noAutofit/>
          </a:bodyPr>
          <a:lstStyle/>
          <a:p>
            <a:r>
              <a:rPr lang="en-US" dirty="0"/>
              <a:t>o1.</a:t>
            </a:r>
          </a:p>
        </p:txBody>
      </p:sp>
      <p:sp>
        <p:nvSpPr>
          <p:cNvPr id="11" name="Text Placeholder 10">
            <a:extLst>
              <a:ext uri="{FF2B5EF4-FFF2-40B4-BE49-F238E27FC236}">
                <a16:creationId xmlns:a16="http://schemas.microsoft.com/office/drawing/2014/main" id="{F0C2F10C-DD1E-58B2-DE8A-900B513BB48D}"/>
              </a:ext>
            </a:extLst>
          </p:cNvPr>
          <p:cNvSpPr>
            <a:spLocks noGrp="1"/>
          </p:cNvSpPr>
          <p:nvPr>
            <p:ph type="body" sz="quarter" idx="16"/>
          </p:nvPr>
        </p:nvSpPr>
        <p:spPr>
          <a:xfrm>
            <a:off x="1539682" y="1315846"/>
            <a:ext cx="6732236" cy="533400"/>
          </a:xfrm>
        </p:spPr>
        <p:txBody>
          <a:bodyPr>
            <a:noAutofit/>
          </a:bodyPr>
          <a:lstStyle/>
          <a:p>
            <a:r>
              <a:rPr lang="en-US" sz="1700" dirty="0"/>
              <a:t>Introduzione alla sicurezza informatica nelle tecnologie emergenti dell'energia</a:t>
            </a:r>
          </a:p>
        </p:txBody>
      </p:sp>
      <p:sp>
        <p:nvSpPr>
          <p:cNvPr id="8" name="Text Placeholder 7">
            <a:extLst>
              <a:ext uri="{FF2B5EF4-FFF2-40B4-BE49-F238E27FC236}">
                <a16:creationId xmlns:a16="http://schemas.microsoft.com/office/drawing/2014/main" id="{8BF3FD88-1E1E-60D7-6DBA-54883EB49562}"/>
              </a:ext>
            </a:extLst>
          </p:cNvPr>
          <p:cNvSpPr>
            <a:spLocks noGrp="1"/>
          </p:cNvSpPr>
          <p:nvPr>
            <p:ph type="body" sz="quarter" idx="13"/>
          </p:nvPr>
        </p:nvSpPr>
        <p:spPr>
          <a:xfrm>
            <a:off x="720545" y="2754974"/>
            <a:ext cx="788639" cy="533400"/>
          </a:xfrm>
        </p:spPr>
        <p:txBody>
          <a:bodyPr/>
          <a:lstStyle/>
          <a:p>
            <a:r>
              <a:rPr lang="en-US" dirty="0"/>
              <a:t>o3.</a:t>
            </a:r>
          </a:p>
        </p:txBody>
      </p:sp>
      <p:sp>
        <p:nvSpPr>
          <p:cNvPr id="13" name="Text Placeholder 12">
            <a:extLst>
              <a:ext uri="{FF2B5EF4-FFF2-40B4-BE49-F238E27FC236}">
                <a16:creationId xmlns:a16="http://schemas.microsoft.com/office/drawing/2014/main" id="{FDE41E67-4B27-8ADF-D2D1-675182477DD6}"/>
              </a:ext>
            </a:extLst>
          </p:cNvPr>
          <p:cNvSpPr>
            <a:spLocks noGrp="1"/>
          </p:cNvSpPr>
          <p:nvPr>
            <p:ph type="body" sz="quarter" idx="18"/>
          </p:nvPr>
        </p:nvSpPr>
        <p:spPr>
          <a:xfrm>
            <a:off x="1539682" y="2754974"/>
            <a:ext cx="6199724" cy="533400"/>
          </a:xfrm>
        </p:spPr>
        <p:txBody>
          <a:bodyPr>
            <a:normAutofit lnSpcReduction="10000"/>
          </a:bodyPr>
          <a:lstStyle/>
          <a:p>
            <a:r>
              <a:rPr lang="en-US" sz="1700" dirty="0"/>
              <a:t>Strumenti e tecniche di sicurezza per le tecnologie energetiche emergenti</a:t>
            </a:r>
          </a:p>
        </p:txBody>
      </p:sp>
      <p:sp>
        <p:nvSpPr>
          <p:cNvPr id="9" name="Text Placeholder 8">
            <a:extLst>
              <a:ext uri="{FF2B5EF4-FFF2-40B4-BE49-F238E27FC236}">
                <a16:creationId xmlns:a16="http://schemas.microsoft.com/office/drawing/2014/main" id="{56ADDB23-D709-216E-09BB-D24BECACD459}"/>
              </a:ext>
            </a:extLst>
          </p:cNvPr>
          <p:cNvSpPr>
            <a:spLocks noGrp="1"/>
          </p:cNvSpPr>
          <p:nvPr>
            <p:ph type="body" sz="quarter" idx="14"/>
          </p:nvPr>
        </p:nvSpPr>
        <p:spPr>
          <a:xfrm>
            <a:off x="720545" y="3474538"/>
            <a:ext cx="788639" cy="533400"/>
          </a:xfrm>
        </p:spPr>
        <p:txBody>
          <a:bodyPr/>
          <a:lstStyle/>
          <a:p>
            <a:r>
              <a:rPr lang="en-US" dirty="0"/>
              <a:t>o4.</a:t>
            </a:r>
          </a:p>
        </p:txBody>
      </p:sp>
      <p:sp>
        <p:nvSpPr>
          <p:cNvPr id="14" name="Text Placeholder 13">
            <a:extLst>
              <a:ext uri="{FF2B5EF4-FFF2-40B4-BE49-F238E27FC236}">
                <a16:creationId xmlns:a16="http://schemas.microsoft.com/office/drawing/2014/main" id="{38154CB8-8FD8-4E91-99AF-E3CF73422828}"/>
              </a:ext>
            </a:extLst>
          </p:cNvPr>
          <p:cNvSpPr>
            <a:spLocks noGrp="1"/>
          </p:cNvSpPr>
          <p:nvPr>
            <p:ph type="body" sz="quarter" idx="19"/>
          </p:nvPr>
        </p:nvSpPr>
        <p:spPr>
          <a:xfrm>
            <a:off x="1539682" y="3474538"/>
            <a:ext cx="5885179" cy="533400"/>
          </a:xfrm>
        </p:spPr>
        <p:txBody>
          <a:bodyPr>
            <a:normAutofit lnSpcReduction="10000"/>
          </a:bodyPr>
          <a:lstStyle/>
          <a:p>
            <a:r>
              <a:rPr lang="en-US" sz="1700" dirty="0"/>
              <a:t>Il futuro della sicurezza delle tecnologie emergenti e la sua applicazione alle </a:t>
            </a:r>
            <a:r>
              <a:rPr lang="en-US" sz="1700" dirty="0" err="1"/>
              <a:t>reti </a:t>
            </a:r>
            <a:r>
              <a:rPr lang="en-US" sz="1700" dirty="0"/>
              <a:t>energetiche</a:t>
            </a:r>
            <a:r>
              <a:rPr lang="en-US" sz="1700" dirty="0" err="1"/>
              <a:t>.</a:t>
            </a:r>
            <a:endParaRPr lang="en-US" sz="1700" dirty="0"/>
          </a:p>
        </p:txBody>
      </p:sp>
      <p:sp>
        <p:nvSpPr>
          <p:cNvPr id="10" name="Text Placeholder 9">
            <a:extLst>
              <a:ext uri="{FF2B5EF4-FFF2-40B4-BE49-F238E27FC236}">
                <a16:creationId xmlns:a16="http://schemas.microsoft.com/office/drawing/2014/main" id="{11E1F72F-5806-46E4-AC01-9413DBC58B58}"/>
              </a:ext>
            </a:extLst>
          </p:cNvPr>
          <p:cNvSpPr>
            <a:spLocks noGrp="1"/>
          </p:cNvSpPr>
          <p:nvPr>
            <p:ph type="body" sz="quarter" idx="15"/>
          </p:nvPr>
        </p:nvSpPr>
        <p:spPr>
          <a:xfrm>
            <a:off x="720545" y="4194102"/>
            <a:ext cx="788639" cy="533400"/>
          </a:xfrm>
        </p:spPr>
        <p:txBody>
          <a:bodyPr/>
          <a:lstStyle/>
          <a:p>
            <a:r>
              <a:rPr lang="en-US" dirty="0"/>
              <a:t>o5.</a:t>
            </a:r>
          </a:p>
        </p:txBody>
      </p:sp>
      <p:sp>
        <p:nvSpPr>
          <p:cNvPr id="15" name="Text Placeholder 14">
            <a:extLst>
              <a:ext uri="{FF2B5EF4-FFF2-40B4-BE49-F238E27FC236}">
                <a16:creationId xmlns:a16="http://schemas.microsoft.com/office/drawing/2014/main" id="{EF673EE5-354A-FD54-2A4E-F922E5E16253}"/>
              </a:ext>
            </a:extLst>
          </p:cNvPr>
          <p:cNvSpPr>
            <a:spLocks noGrp="1"/>
          </p:cNvSpPr>
          <p:nvPr>
            <p:ph type="body" sz="quarter" idx="20"/>
          </p:nvPr>
        </p:nvSpPr>
        <p:spPr>
          <a:xfrm>
            <a:off x="1539682" y="4194102"/>
            <a:ext cx="5024825" cy="533400"/>
          </a:xfrm>
        </p:spPr>
        <p:txBody>
          <a:bodyPr>
            <a:normAutofit/>
          </a:bodyPr>
          <a:lstStyle/>
          <a:p>
            <a:r>
              <a:rPr lang="en-US" sz="1700" dirty="0"/>
              <a:t>Casi di studio</a:t>
            </a:r>
          </a:p>
        </p:txBody>
      </p:sp>
      <p:sp>
        <p:nvSpPr>
          <p:cNvPr id="7" name="Text Placeholder 6">
            <a:extLst>
              <a:ext uri="{FF2B5EF4-FFF2-40B4-BE49-F238E27FC236}">
                <a16:creationId xmlns:a16="http://schemas.microsoft.com/office/drawing/2014/main" id="{F4EFEB83-8DF8-9418-13FD-C034C8279A76}"/>
              </a:ext>
            </a:extLst>
          </p:cNvPr>
          <p:cNvSpPr>
            <a:spLocks noGrp="1"/>
          </p:cNvSpPr>
          <p:nvPr>
            <p:ph type="body" sz="quarter" idx="12"/>
          </p:nvPr>
        </p:nvSpPr>
        <p:spPr>
          <a:xfrm>
            <a:off x="720545" y="2035410"/>
            <a:ext cx="788639" cy="533400"/>
          </a:xfrm>
        </p:spPr>
        <p:txBody>
          <a:bodyPr/>
          <a:lstStyle/>
          <a:p>
            <a:r>
              <a:rPr lang="en-US" dirty="0"/>
              <a:t>o2.</a:t>
            </a:r>
          </a:p>
        </p:txBody>
      </p:sp>
      <p:sp>
        <p:nvSpPr>
          <p:cNvPr id="12" name="Text Placeholder 11">
            <a:extLst>
              <a:ext uri="{FF2B5EF4-FFF2-40B4-BE49-F238E27FC236}">
                <a16:creationId xmlns:a16="http://schemas.microsoft.com/office/drawing/2014/main" id="{827C4889-BB27-08A2-E9DE-947634C2E254}"/>
              </a:ext>
            </a:extLst>
          </p:cNvPr>
          <p:cNvSpPr>
            <a:spLocks noGrp="1"/>
          </p:cNvSpPr>
          <p:nvPr>
            <p:ph type="body" sz="quarter" idx="17"/>
          </p:nvPr>
        </p:nvSpPr>
        <p:spPr>
          <a:xfrm>
            <a:off x="1539682" y="2035410"/>
            <a:ext cx="5885179" cy="533400"/>
          </a:xfrm>
        </p:spPr>
        <p:txBody>
          <a:bodyPr>
            <a:normAutofit/>
          </a:bodyPr>
          <a:lstStyle/>
          <a:p>
            <a:r>
              <a:rPr lang="en-US" sz="1700" dirty="0"/>
              <a:t>Garantire l'energia Tecnologie emergenti</a:t>
            </a:r>
          </a:p>
        </p:txBody>
      </p:sp>
      <p:sp>
        <p:nvSpPr>
          <p:cNvPr id="51" name="Freeform: Shape 50">
            <a:extLst>
              <a:ext uri="{FF2B5EF4-FFF2-40B4-BE49-F238E27FC236}">
                <a16:creationId xmlns:a16="http://schemas.microsoft.com/office/drawing/2014/main" id="{E3A78732-6A77-06C0-D931-D7D867386254}"/>
              </a:ext>
              <a:ext uri="{C183D7F6-B498-43B3-948B-1728B52AA6E4}">
                <adec:decorative xmlns:adec="http://schemas.microsoft.com/office/drawing/2017/decorative" val="1"/>
              </a:ext>
            </a:extLst>
          </p:cNvPr>
          <p:cNvSpPr/>
          <p:nvPr/>
        </p:nvSpPr>
        <p:spPr>
          <a:xfrm>
            <a:off x="7370364" y="-3219"/>
            <a:ext cx="2562565" cy="6884359"/>
          </a:xfrm>
          <a:custGeom>
            <a:avLst/>
            <a:gdLst>
              <a:gd name="connsiteX0" fmla="*/ 2535833 w 2562565"/>
              <a:gd name="connsiteY0" fmla="*/ 0 h 6884359"/>
              <a:gd name="connsiteX1" fmla="*/ 2106829 w 2562565"/>
              <a:gd name="connsiteY1" fmla="*/ 1564627 h 6884359"/>
              <a:gd name="connsiteX2" fmla="*/ 1764389 w 2562565"/>
              <a:gd name="connsiteY2" fmla="*/ 2840498 h 6884359"/>
              <a:gd name="connsiteX3" fmla="*/ 1579803 w 2562565"/>
              <a:gd name="connsiteY3" fmla="*/ 2925726 h 6884359"/>
              <a:gd name="connsiteX4" fmla="*/ 1467779 w 2562565"/>
              <a:gd name="connsiteY4" fmla="*/ 2731101 h 6884359"/>
              <a:gd name="connsiteX5" fmla="*/ 1727472 w 2562565"/>
              <a:gd name="connsiteY5" fmla="*/ 1773244 h 6884359"/>
              <a:gd name="connsiteX6" fmla="*/ 1709650 w 2562565"/>
              <a:gd name="connsiteY6" fmla="*/ 1633318 h 6884359"/>
              <a:gd name="connsiteX7" fmla="*/ 1597625 w 2562565"/>
              <a:gd name="connsiteY7" fmla="*/ 1546818 h 6884359"/>
              <a:gd name="connsiteX8" fmla="*/ 1372303 w 2562565"/>
              <a:gd name="connsiteY8" fmla="*/ 1676568 h 6884359"/>
              <a:gd name="connsiteX9" fmla="*/ 977670 w 2562565"/>
              <a:gd name="connsiteY9" fmla="*/ 3131798 h 6884359"/>
              <a:gd name="connsiteX10" fmla="*/ 5092 w 2562565"/>
              <a:gd name="connsiteY10" fmla="*/ 6867823 h 6884359"/>
              <a:gd name="connsiteX11" fmla="*/ 0 w 2562565"/>
              <a:gd name="connsiteY11" fmla="*/ 6884360 h 6884359"/>
              <a:gd name="connsiteX12" fmla="*/ 26733 w 2562565"/>
              <a:gd name="connsiteY12" fmla="*/ 6884360 h 6884359"/>
              <a:gd name="connsiteX13" fmla="*/ 1003131 w 2562565"/>
              <a:gd name="connsiteY13" fmla="*/ 3139431 h 6884359"/>
              <a:gd name="connsiteX14" fmla="*/ 1397763 w 2562565"/>
              <a:gd name="connsiteY14" fmla="*/ 1684200 h 6884359"/>
              <a:gd name="connsiteX15" fmla="*/ 1592533 w 2562565"/>
              <a:gd name="connsiteY15" fmla="*/ 1572259 h 6884359"/>
              <a:gd name="connsiteX16" fmla="*/ 1688009 w 2562565"/>
              <a:gd name="connsiteY16" fmla="*/ 1646039 h 6884359"/>
              <a:gd name="connsiteX17" fmla="*/ 1703285 w 2562565"/>
              <a:gd name="connsiteY17" fmla="*/ 1766884 h 6884359"/>
              <a:gd name="connsiteX18" fmla="*/ 1443591 w 2562565"/>
              <a:gd name="connsiteY18" fmla="*/ 2724741 h 6884359"/>
              <a:gd name="connsiteX19" fmla="*/ 1573438 w 2562565"/>
              <a:gd name="connsiteY19" fmla="*/ 2949894 h 6884359"/>
              <a:gd name="connsiteX20" fmla="*/ 1788577 w 2562565"/>
              <a:gd name="connsiteY20" fmla="*/ 2849402 h 6884359"/>
              <a:gd name="connsiteX21" fmla="*/ 1788577 w 2562565"/>
              <a:gd name="connsiteY21" fmla="*/ 2848130 h 6884359"/>
              <a:gd name="connsiteX22" fmla="*/ 2131016 w 2562565"/>
              <a:gd name="connsiteY22" fmla="*/ 1570987 h 6884359"/>
              <a:gd name="connsiteX23" fmla="*/ 2562566 w 2562565"/>
              <a:gd name="connsiteY23" fmla="*/ 1272 h 6884359"/>
              <a:gd name="connsiteX24" fmla="*/ 2535833 w 2562565"/>
              <a:gd name="connsiteY24" fmla="*/ 0 h 688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62565" h="6884359">
                <a:moveTo>
                  <a:pt x="2535833" y="0"/>
                </a:moveTo>
                <a:lnTo>
                  <a:pt x="2106829" y="1564627"/>
                </a:lnTo>
                <a:lnTo>
                  <a:pt x="1764389" y="2840498"/>
                </a:lnTo>
                <a:cubicBezTo>
                  <a:pt x="1731291" y="2910461"/>
                  <a:pt x="1653638" y="2946078"/>
                  <a:pt x="1579803" y="2925726"/>
                </a:cubicBezTo>
                <a:cubicBezTo>
                  <a:pt x="1495785" y="2902829"/>
                  <a:pt x="1444864" y="2815057"/>
                  <a:pt x="1467779" y="2731101"/>
                </a:cubicBezTo>
                <a:lnTo>
                  <a:pt x="1727472" y="1773244"/>
                </a:lnTo>
                <a:cubicBezTo>
                  <a:pt x="1740202" y="1726178"/>
                  <a:pt x="1733837" y="1676568"/>
                  <a:pt x="1709650" y="1633318"/>
                </a:cubicBezTo>
                <a:cubicBezTo>
                  <a:pt x="1685463" y="1590068"/>
                  <a:pt x="1646000" y="1559539"/>
                  <a:pt x="1597625" y="1546818"/>
                </a:cubicBezTo>
                <a:cubicBezTo>
                  <a:pt x="1499604" y="1520105"/>
                  <a:pt x="1397763" y="1578620"/>
                  <a:pt x="1372303" y="1676568"/>
                </a:cubicBezTo>
                <a:lnTo>
                  <a:pt x="977670" y="3131798"/>
                </a:lnTo>
                <a:lnTo>
                  <a:pt x="5092" y="6867823"/>
                </a:lnTo>
                <a:cubicBezTo>
                  <a:pt x="5092" y="6867823"/>
                  <a:pt x="1273" y="6880544"/>
                  <a:pt x="0" y="6884360"/>
                </a:cubicBezTo>
                <a:lnTo>
                  <a:pt x="26733" y="6884360"/>
                </a:lnTo>
                <a:lnTo>
                  <a:pt x="1003131" y="3139431"/>
                </a:lnTo>
                <a:lnTo>
                  <a:pt x="1397763" y="1684200"/>
                </a:lnTo>
                <a:cubicBezTo>
                  <a:pt x="1420677" y="1600245"/>
                  <a:pt x="1508515" y="1549363"/>
                  <a:pt x="1592533" y="1572259"/>
                </a:cubicBezTo>
                <a:cubicBezTo>
                  <a:pt x="1633270" y="1583708"/>
                  <a:pt x="1667641" y="1609149"/>
                  <a:pt x="1688009" y="1646039"/>
                </a:cubicBezTo>
                <a:cubicBezTo>
                  <a:pt x="1709650" y="1682928"/>
                  <a:pt x="1714742" y="1724906"/>
                  <a:pt x="1703285" y="1766884"/>
                </a:cubicBezTo>
                <a:lnTo>
                  <a:pt x="1443591" y="2724741"/>
                </a:lnTo>
                <a:cubicBezTo>
                  <a:pt x="1416858" y="2822689"/>
                  <a:pt x="1475417" y="2924453"/>
                  <a:pt x="1573438" y="2949894"/>
                </a:cubicBezTo>
                <a:cubicBezTo>
                  <a:pt x="1660003" y="2972792"/>
                  <a:pt x="1750386" y="2930814"/>
                  <a:pt x="1788577" y="2849402"/>
                </a:cubicBezTo>
                <a:lnTo>
                  <a:pt x="1788577" y="2848130"/>
                </a:lnTo>
                <a:lnTo>
                  <a:pt x="2131016" y="1570987"/>
                </a:lnTo>
                <a:lnTo>
                  <a:pt x="2562566" y="1272"/>
                </a:lnTo>
                <a:cubicBezTo>
                  <a:pt x="2553655" y="0"/>
                  <a:pt x="2544744" y="0"/>
                  <a:pt x="2535833" y="0"/>
                </a:cubicBezTo>
                <a:close/>
              </a:path>
            </a:pathLst>
          </a:custGeom>
          <a:solidFill>
            <a:schemeClr val="accent1"/>
          </a:solidFill>
          <a:ln w="12700" cap="flat">
            <a:noFill/>
            <a:prstDash val="solid"/>
            <a:miter/>
          </a:ln>
        </p:spPr>
        <p:txBody>
          <a:bodyPr rtlCol="0" anchor="ctr"/>
          <a:lstStyle/>
          <a:p>
            <a:endParaRPr lang="en-US" dirty="0"/>
          </a:p>
        </p:txBody>
      </p:sp>
      <p:pic>
        <p:nvPicPr>
          <p:cNvPr id="73" name="Graphic 72">
            <a:extLst>
              <a:ext uri="{FF2B5EF4-FFF2-40B4-BE49-F238E27FC236}">
                <a16:creationId xmlns:a16="http://schemas.microsoft.com/office/drawing/2014/main" id="{7B7D90C8-A3E9-289E-DC74-AFF053EFBAD5}"/>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7829202" y="5156615"/>
            <a:ext cx="878334" cy="1705001"/>
          </a:xfrm>
          <a:prstGeom prst="rect">
            <a:avLst/>
          </a:prstGeom>
        </p:spPr>
      </p:pic>
      <p:grpSp>
        <p:nvGrpSpPr>
          <p:cNvPr id="17" name="Group 16">
            <a:extLst>
              <a:ext uri="{FF2B5EF4-FFF2-40B4-BE49-F238E27FC236}">
                <a16:creationId xmlns:a16="http://schemas.microsoft.com/office/drawing/2014/main" id="{2F61E353-DA53-56F1-49CB-7426B4E4EDAF}"/>
              </a:ext>
            </a:extLst>
          </p:cNvPr>
          <p:cNvGrpSpPr/>
          <p:nvPr/>
        </p:nvGrpSpPr>
        <p:grpSpPr>
          <a:xfrm>
            <a:off x="7549377" y="6167336"/>
            <a:ext cx="3294001" cy="612000"/>
            <a:chOff x="5179092" y="5483822"/>
            <a:chExt cx="3294001" cy="612000"/>
          </a:xfrm>
        </p:grpSpPr>
        <p:pic>
          <p:nvPicPr>
            <p:cNvPr id="19" name="Picture 18">
              <a:extLst>
                <a:ext uri="{FF2B5EF4-FFF2-40B4-BE49-F238E27FC236}">
                  <a16:creationId xmlns:a16="http://schemas.microsoft.com/office/drawing/2014/main" id="{4C985692-9D93-B2CA-C09C-F2CA3F05ADEC}"/>
                </a:ext>
              </a:extLst>
            </p:cNvPr>
            <p:cNvPicPr>
              <a:picLocks noChangeAspect="1"/>
            </p:cNvPicPr>
            <p:nvPr/>
          </p:nvPicPr>
          <p:blipFill>
            <a:blip r:embed="rId5"/>
            <a:stretch>
              <a:fillRect/>
            </a:stretch>
          </p:blipFill>
          <p:spPr>
            <a:xfrm>
              <a:off x="5179092" y="5483822"/>
              <a:ext cx="1530000" cy="612000"/>
            </a:xfrm>
            <a:prstGeom prst="rect">
              <a:avLst/>
            </a:prstGeom>
          </p:spPr>
        </p:pic>
        <p:pic>
          <p:nvPicPr>
            <p:cNvPr id="20" name="Picture 19">
              <a:extLst>
                <a:ext uri="{FF2B5EF4-FFF2-40B4-BE49-F238E27FC236}">
                  <a16:creationId xmlns:a16="http://schemas.microsoft.com/office/drawing/2014/main" id="{F93FF775-4134-4229-0B44-8DCF3D12DA79}"/>
                </a:ext>
              </a:extLst>
            </p:cNvPr>
            <p:cNvPicPr>
              <a:picLocks noChangeAspect="1"/>
            </p:cNvPicPr>
            <p:nvPr/>
          </p:nvPicPr>
          <p:blipFill>
            <a:blip r:embed="rId6"/>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648501503"/>
      </p:ext>
    </p:extLst>
  </p:cSld>
  <p:clrMapOvr>
    <a:masterClrMapping/>
  </p:clrMapOvr>
</p:sld>
</file>

<file path=ppt/slides/slide30.xml><?xml version="1.0" encoding="utf-8"?>
<p:sld xmlns:a16="http://schemas.microsoft.com/office/drawing/2014/main" xmlns:adec="http://schemas.microsoft.com/office/drawing/2017/decorative"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5684036" cy="763899"/>
          </a:xfrm>
        </p:spPr>
        <p:txBody>
          <a:bodyPr>
            <a:noAutofit/>
          </a:bodyPr>
          <a:lstStyle/>
          <a:p>
            <a:r>
              <a:rPr kumimoji="0" lang="en-US" sz="1800" b="0" i="0" u="none" strike="noStrike" kern="1200" cap="none" spc="100" normalizeH="0" baseline="0" noProof="0" dirty="0">
                <a:ln>
                  <a:noFill/>
                </a:ln>
                <a:solidFill>
                  <a:srgbClr val="FFFFFF"/>
                </a:solidFill>
                <a:effectLst/>
                <a:uLnTx/>
                <a:uFillTx/>
                <a:latin typeface="Book Antiqua"/>
                <a:ea typeface="+mj-ea"/>
                <a:cs typeface="+mj-cs"/>
              </a:rPr>
              <a:t>03_2: Linee guida per l'implementazione di misure di sicurezza quali crittografia, controllo degli accessi e sistemi di rilevamento delle intrusioni.</a:t>
            </a:r>
            <a:endParaRPr lang="en-US" sz="2400" dirty="0"/>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a:bodyPr>
          <a:lstStyle/>
          <a:p>
            <a:r>
              <a:rPr lang="en-US" dirty="0"/>
              <a:t>Linee guida</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B26D347A-20E7-4DC2-0806-08257411B6DC}"/>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0F2EEB5-C1DE-5F47-D5EF-241DF9662EEB}"/>
                </a:ext>
              </a:extLst>
            </p:cNvPr>
            <p:cNvPicPr>
              <a:picLocks noChangeAspect="1"/>
            </p:cNvPicPr>
            <p:nvPr/>
          </p:nvPicPr>
          <p:blipFill>
            <a:blip r:embed="rId3"/>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C4B6AACB-8573-5E98-CEF7-AD314E69B5CE}"/>
                </a:ext>
              </a:extLst>
            </p:cNvPr>
            <p:cNvPicPr>
              <a:picLocks noChangeAspect="1"/>
            </p:cNvPicPr>
            <p:nvPr/>
          </p:nvPicPr>
          <p:blipFill>
            <a:blip r:embed="rId4"/>
            <a:stretch>
              <a:fillRect/>
            </a:stretch>
          </p:blipFill>
          <p:spPr>
            <a:xfrm>
              <a:off x="6709092" y="5483822"/>
              <a:ext cx="1764001" cy="612000"/>
            </a:xfrm>
            <a:prstGeom prst="rect">
              <a:avLst/>
            </a:prstGeom>
          </p:spPr>
        </p:pic>
      </p:grpSp>
      <p:sp>
        <p:nvSpPr>
          <p:cNvPr id="5" name="Text Placeholder 14">
            <a:extLst>
              <a:ext uri="{FF2B5EF4-FFF2-40B4-BE49-F238E27FC236}">
                <a16:creationId xmlns:a16="http://schemas.microsoft.com/office/drawing/2014/main" id="{DFE72353-EDC8-C793-C185-C5A2A797F035}"/>
              </a:ext>
            </a:extLst>
          </p:cNvPr>
          <p:cNvSpPr txBox="1">
            <a:spLocks/>
          </p:cNvSpPr>
          <p:nvPr/>
        </p:nvSpPr>
        <p:spPr>
          <a:xfrm>
            <a:off x="6498130" y="1977017"/>
            <a:ext cx="5541470" cy="2569866"/>
          </a:xfrm>
          <a:prstGeom prst="rect">
            <a:avLst/>
          </a:prstGeom>
        </p:spPr>
        <p:txBody>
          <a:bodyPr vert="horz" lIns="91440" tIns="0" rIns="0" bIns="45720" rtlCol="0">
            <a:noAutofit/>
          </a:bodyPr>
          <a:lstStyle>
            <a:lvl1pPr marL="274320" indent="-274320" algn="l" defTabSz="914400" rtl="0" eaLnBrk="1" latinLnBrk="0" hangingPunct="1">
              <a:lnSpc>
                <a:spcPct val="100000"/>
              </a:lnSpc>
              <a:spcBef>
                <a:spcPts val="1200"/>
              </a:spcBef>
              <a:spcAft>
                <a:spcPts val="600"/>
              </a:spcAft>
              <a:buClr>
                <a:schemeClr val="accent1"/>
              </a:buClr>
              <a:buSzPct val="100000"/>
              <a:buFont typeface="Courier New" panose="02070309020205020404" pitchFamily="49" charset="0"/>
              <a:buChar char="o"/>
              <a:defRPr sz="1400" kern="1200">
                <a:solidFill>
                  <a:schemeClr val="bg1"/>
                </a:solidFill>
                <a:latin typeface="+mn-lt"/>
                <a:ea typeface="+mn-ea"/>
                <a:cs typeface="+mn-cs"/>
              </a:defRPr>
            </a:lvl1pPr>
            <a:lvl2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200" kern="1200">
                <a:solidFill>
                  <a:schemeClr val="bg1"/>
                </a:solidFill>
                <a:latin typeface="+mn-lt"/>
                <a:ea typeface="+mn-ea"/>
                <a:cs typeface="+mn-cs"/>
              </a:defRPr>
            </a:lvl2pPr>
            <a:lvl3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3pPr>
            <a:lvl4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4pPr>
            <a:lvl5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pPr>
            <a:r>
              <a:rPr lang="en-US" sz="1200" dirty="0"/>
              <a:t>Un'efficace implementazione delle misure di sicurezza è fondamentale per proteggere le infrastrutture energetiche e i dati dalle minacce informatiche. Ecco le linee guida per l'implementazione delle principali misure di sicurezza.</a:t>
            </a:r>
          </a:p>
          <a:p>
            <a:pPr>
              <a:spcBef>
                <a:spcPts val="600"/>
              </a:spcBef>
            </a:pPr>
            <a:r>
              <a:rPr lang="en-US" sz="1200" dirty="0"/>
              <a:t>Crittografia:</a:t>
            </a:r>
          </a:p>
          <a:p>
            <a:pPr lvl="1">
              <a:spcBef>
                <a:spcPts val="600"/>
              </a:spcBef>
            </a:pPr>
            <a:r>
              <a:rPr lang="en-US" sz="1000" dirty="0"/>
              <a:t>Utilizzare algoritmi di crittografia forti (ad esempio, AES, RSA) per proteggere i dati sensibili in transito e a riposo.</a:t>
            </a:r>
          </a:p>
          <a:p>
            <a:pPr lvl="1">
              <a:spcBef>
                <a:spcPts val="600"/>
              </a:spcBef>
            </a:pPr>
            <a:r>
              <a:rPr lang="en-US" sz="1000" dirty="0"/>
              <a:t>Implementare la crittografia end-to-end per la comunicazione tra dispositivi energetici, reti e ambienti cloud.</a:t>
            </a:r>
          </a:p>
          <a:p>
            <a:pPr lvl="1">
              <a:spcBef>
                <a:spcPts val="600"/>
              </a:spcBef>
            </a:pPr>
            <a:r>
              <a:rPr lang="en-US" sz="1000" dirty="0"/>
              <a:t>Aggiornare regolarmente i protocolli e le chiavi di crittografia per ridurre le vulnerabilità e garantire la riservatezza dei dati.</a:t>
            </a:r>
          </a:p>
          <a:p>
            <a:pPr>
              <a:spcBef>
                <a:spcPts val="600"/>
              </a:spcBef>
            </a:pPr>
            <a:r>
              <a:rPr lang="en-US" sz="1200" dirty="0"/>
              <a:t>Controlli di accesso:</a:t>
            </a:r>
          </a:p>
          <a:p>
            <a:pPr lvl="1">
              <a:spcBef>
                <a:spcPts val="600"/>
              </a:spcBef>
            </a:pPr>
            <a:r>
              <a:rPr lang="en-US" sz="1000" dirty="0"/>
              <a:t>Implementare i controlli di accesso basati sui ruoli (RBAC) per imporre l'accesso con il minimo privilegio e limitare l'accesso degli utenti non autorizzati ai sistemi e ai dati energetici critici.</a:t>
            </a:r>
          </a:p>
          <a:p>
            <a:pPr lvl="1">
              <a:spcBef>
                <a:spcPts val="600"/>
              </a:spcBef>
            </a:pPr>
            <a:r>
              <a:rPr lang="en-US" sz="1000" dirty="0"/>
              <a:t>Utilizzare meccanismi di autenticazione a più fattori (MFA) per verificare le identità degli utenti e impedire l'accesso non autorizzato alle infrastrutture e alle applicazioni energetiche.</a:t>
            </a:r>
          </a:p>
          <a:p>
            <a:pPr lvl="1">
              <a:spcBef>
                <a:spcPts val="600"/>
              </a:spcBef>
            </a:pPr>
            <a:r>
              <a:rPr lang="en-US" sz="1000" dirty="0"/>
              <a:t>Monitorare e verificare i registri di accesso degli utenti per rilevare attività sospette e tentativi di accesso non autorizzati.</a:t>
            </a:r>
          </a:p>
        </p:txBody>
      </p:sp>
      <p:pic>
        <p:nvPicPr>
          <p:cNvPr id="9" name="Marcador de Posição da Imagem 8" descr="Uma imagem com captura de ecrã, ar livre, moinho de vento&#10;&#10;Descrição gerada automaticamente">
            <a:extLst>
              <a:ext uri="{FF2B5EF4-FFF2-40B4-BE49-F238E27FC236}">
                <a16:creationId xmlns:a16="http://schemas.microsoft.com/office/drawing/2014/main" id="{E3313411-781D-6B30-DA1D-17616A5BEFD0}"/>
              </a:ext>
            </a:extLst>
          </p:cNvPr>
          <p:cNvPicPr>
            <a:picLocks noGrp="1" noChangeAspect="1"/>
          </p:cNvPicPr>
          <p:nvPr>
            <p:ph type="pic" sz="quarter" idx="11"/>
          </p:nvPr>
        </p:nvPicPr>
        <p:blipFill>
          <a:blip r:embed="rId5"/>
          <a:srcRect l="7439" r="7439"/>
          <a:stretch>
            <a:fillRect/>
          </a:stretch>
        </p:blipFill>
        <p:spPr/>
      </p:pic>
    </p:spTree>
    <p:extLst>
      <p:ext uri="{BB962C8B-B14F-4D97-AF65-F5344CB8AC3E}">
        <p14:creationId xmlns:p14="http://schemas.microsoft.com/office/powerpoint/2010/main" val="2585753024"/>
      </p:ext>
    </p:extLst>
  </p:cSld>
  <p:clrMapOvr>
    <a:masterClrMapping/>
  </p:clrMapOvr>
</p:sld>
</file>

<file path=ppt/slides/slide31.xml><?xml version="1.0" encoding="utf-8"?>
<p:sld xmlns:a16="http://schemas.microsoft.com/office/drawing/2014/main" xmlns:adec="http://schemas.microsoft.com/office/drawing/2017/decorative"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5684036" cy="763899"/>
          </a:xfrm>
        </p:spPr>
        <p:txBody>
          <a:bodyPr>
            <a:noAutofit/>
          </a:bodyPr>
          <a:lstStyle/>
          <a:p>
            <a:r>
              <a:rPr kumimoji="0" lang="en-US" sz="1800" b="0" i="0" u="none" strike="noStrike" kern="1200" cap="none" spc="100" normalizeH="0" baseline="0" noProof="0" dirty="0">
                <a:ln>
                  <a:noFill/>
                </a:ln>
                <a:solidFill>
                  <a:srgbClr val="FFFFFF"/>
                </a:solidFill>
                <a:effectLst/>
                <a:uLnTx/>
                <a:uFillTx/>
                <a:latin typeface="Book Antiqua"/>
                <a:ea typeface="+mj-ea"/>
                <a:cs typeface="+mj-cs"/>
              </a:rPr>
              <a:t>03_2: Linee guida per l'implementazione di misure di sicurezza quali crittografia, controllo degli accessi e sistemi di rilevamento delle intrusioni.</a:t>
            </a:r>
            <a:endParaRPr lang="en-US" sz="2400" dirty="0"/>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a:bodyPr>
          <a:lstStyle/>
          <a:p>
            <a:r>
              <a:rPr lang="en-US" dirty="0"/>
              <a:t>Linee guida</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B26D347A-20E7-4DC2-0806-08257411B6DC}"/>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0F2EEB5-C1DE-5F47-D5EF-241DF9662EEB}"/>
                </a:ext>
              </a:extLst>
            </p:cNvPr>
            <p:cNvPicPr>
              <a:picLocks noChangeAspect="1"/>
            </p:cNvPicPr>
            <p:nvPr/>
          </p:nvPicPr>
          <p:blipFill>
            <a:blip r:embed="rId3"/>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C4B6AACB-8573-5E98-CEF7-AD314E69B5CE}"/>
                </a:ext>
              </a:extLst>
            </p:cNvPr>
            <p:cNvPicPr>
              <a:picLocks noChangeAspect="1"/>
            </p:cNvPicPr>
            <p:nvPr/>
          </p:nvPicPr>
          <p:blipFill>
            <a:blip r:embed="rId4"/>
            <a:stretch>
              <a:fillRect/>
            </a:stretch>
          </p:blipFill>
          <p:spPr>
            <a:xfrm>
              <a:off x="6709092" y="5483822"/>
              <a:ext cx="1764001" cy="612000"/>
            </a:xfrm>
            <a:prstGeom prst="rect">
              <a:avLst/>
            </a:prstGeom>
          </p:spPr>
        </p:pic>
      </p:grpSp>
      <p:sp>
        <p:nvSpPr>
          <p:cNvPr id="5" name="Text Placeholder 14">
            <a:extLst>
              <a:ext uri="{FF2B5EF4-FFF2-40B4-BE49-F238E27FC236}">
                <a16:creationId xmlns:a16="http://schemas.microsoft.com/office/drawing/2014/main" id="{DFE72353-EDC8-C793-C185-C5A2A797F035}"/>
              </a:ext>
            </a:extLst>
          </p:cNvPr>
          <p:cNvSpPr txBox="1">
            <a:spLocks/>
          </p:cNvSpPr>
          <p:nvPr/>
        </p:nvSpPr>
        <p:spPr>
          <a:xfrm>
            <a:off x="6498130" y="1977017"/>
            <a:ext cx="5541470" cy="2569866"/>
          </a:xfrm>
          <a:prstGeom prst="rect">
            <a:avLst/>
          </a:prstGeom>
        </p:spPr>
        <p:txBody>
          <a:bodyPr vert="horz" lIns="91440" tIns="0" rIns="0" bIns="45720" rtlCol="0">
            <a:noAutofit/>
          </a:bodyPr>
          <a:lstStyle>
            <a:lvl1pPr marL="274320" indent="-274320" algn="l" defTabSz="914400" rtl="0" eaLnBrk="1" latinLnBrk="0" hangingPunct="1">
              <a:lnSpc>
                <a:spcPct val="100000"/>
              </a:lnSpc>
              <a:spcBef>
                <a:spcPts val="1200"/>
              </a:spcBef>
              <a:spcAft>
                <a:spcPts val="600"/>
              </a:spcAft>
              <a:buClr>
                <a:schemeClr val="accent1"/>
              </a:buClr>
              <a:buSzPct val="100000"/>
              <a:buFont typeface="Courier New" panose="02070309020205020404" pitchFamily="49" charset="0"/>
              <a:buChar char="o"/>
              <a:defRPr sz="1400" kern="1200">
                <a:solidFill>
                  <a:schemeClr val="bg1"/>
                </a:solidFill>
                <a:latin typeface="+mn-lt"/>
                <a:ea typeface="+mn-ea"/>
                <a:cs typeface="+mn-cs"/>
              </a:defRPr>
            </a:lvl1pPr>
            <a:lvl2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200" kern="1200">
                <a:solidFill>
                  <a:schemeClr val="bg1"/>
                </a:solidFill>
                <a:latin typeface="+mn-lt"/>
                <a:ea typeface="+mn-ea"/>
                <a:cs typeface="+mn-cs"/>
              </a:defRPr>
            </a:lvl2pPr>
            <a:lvl3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3pPr>
            <a:lvl4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4pPr>
            <a:lvl5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pPr>
            <a:r>
              <a:rPr lang="en-US" sz="1200" dirty="0"/>
              <a:t>Sistemi di rilevamento delle intrusioni:</a:t>
            </a:r>
          </a:p>
          <a:p>
            <a:pPr lvl="1">
              <a:spcBef>
                <a:spcPts val="600"/>
              </a:spcBef>
            </a:pPr>
            <a:r>
              <a:rPr lang="en-US" sz="1000" dirty="0"/>
              <a:t>Implementare IDS basati sulla rete per monitorare e analizzare il traffico di rete alla ricerca di segnali di attività dannose, tra cui accessi non autorizzati, infezioni da malware e comportamenti anomali.</a:t>
            </a:r>
          </a:p>
          <a:p>
            <a:pPr lvl="1">
              <a:spcBef>
                <a:spcPts val="600"/>
              </a:spcBef>
            </a:pPr>
            <a:r>
              <a:rPr lang="en-US" sz="1000" dirty="0"/>
              <a:t>Configurare i sensori IDS per rilevare le firme di attacco note e le anomalie comportamentali indicative delle minacce informatiche che colpiscono le infrastrutture energetiche.</a:t>
            </a:r>
          </a:p>
          <a:p>
            <a:pPr lvl="1">
              <a:spcBef>
                <a:spcPts val="600"/>
              </a:spcBef>
            </a:pPr>
            <a:r>
              <a:rPr lang="en-US" sz="1000" dirty="0"/>
              <a:t>Integrare gli IDS con i sistemi di risposta agli incidenti per automatizzare le azioni di risposta e mitigare gli incidenti di sicurezza in tempo reale.</a:t>
            </a:r>
          </a:p>
          <a:p>
            <a:pPr>
              <a:spcBef>
                <a:spcPts val="600"/>
              </a:spcBef>
            </a:pPr>
            <a:r>
              <a:rPr lang="en-US" sz="1200" dirty="0"/>
              <a:t>Firewall:</a:t>
            </a:r>
          </a:p>
          <a:p>
            <a:pPr lvl="1">
              <a:spcBef>
                <a:spcPts val="600"/>
              </a:spcBef>
            </a:pPr>
            <a:r>
              <a:rPr lang="en-US" sz="1000" dirty="0"/>
              <a:t>Implementate i firewall ai perimetri di rete, tra i segmenti di rete e all'interno degli ambienti dei sistemi di controllo industriale (ICS) per applicare i controlli di accesso e filtrare il traffico in entrata e in uscita.</a:t>
            </a:r>
          </a:p>
          <a:p>
            <a:pPr lvl="1">
              <a:spcBef>
                <a:spcPts val="600"/>
              </a:spcBef>
            </a:pPr>
            <a:r>
              <a:rPr lang="en-US" sz="1000" dirty="0"/>
              <a:t>Configurare i firewall per bloccare porte, protocolli e indirizzi IP non autorizzati, consentendo al contempo il traffico legittimo necessario per le operazioni energetiche.</a:t>
            </a:r>
          </a:p>
          <a:p>
            <a:pPr lvl="1">
              <a:spcBef>
                <a:spcPts val="600"/>
              </a:spcBef>
            </a:pPr>
            <a:r>
              <a:rPr lang="en-US" sz="1000" dirty="0"/>
              <a:t>Aggiornare regolarmente le regole del firewall e il firmware per affrontare le minacce e le vulnerabilità emergenti.</a:t>
            </a:r>
          </a:p>
        </p:txBody>
      </p:sp>
      <p:pic>
        <p:nvPicPr>
          <p:cNvPr id="9" name="Marcador de Posição da Imagem 8" descr="Uma imagem com captura de ecrã, ar livre, moinho de vento&#10;&#10;Descrição gerada automaticamente">
            <a:extLst>
              <a:ext uri="{FF2B5EF4-FFF2-40B4-BE49-F238E27FC236}">
                <a16:creationId xmlns:a16="http://schemas.microsoft.com/office/drawing/2014/main" id="{B1A4CACE-C0FF-1BCA-6F35-2DA05D1E355F}"/>
              </a:ext>
            </a:extLst>
          </p:cNvPr>
          <p:cNvPicPr>
            <a:picLocks noGrp="1" noChangeAspect="1"/>
          </p:cNvPicPr>
          <p:nvPr>
            <p:ph type="pic" sz="quarter" idx="11"/>
          </p:nvPr>
        </p:nvPicPr>
        <p:blipFill>
          <a:blip r:embed="rId5"/>
          <a:srcRect l="7439" r="7439"/>
          <a:stretch>
            <a:fillRect/>
          </a:stretch>
        </p:blipFill>
        <p:spPr/>
      </p:pic>
    </p:spTree>
    <p:extLst>
      <p:ext uri="{BB962C8B-B14F-4D97-AF65-F5344CB8AC3E}">
        <p14:creationId xmlns:p14="http://schemas.microsoft.com/office/powerpoint/2010/main" val="798419524"/>
      </p:ext>
    </p:extLst>
  </p:cSld>
  <p:clrMapOvr>
    <a:masterClrMapping/>
  </p:clrMapOvr>
</p:sld>
</file>

<file path=ppt/slides/slide32.xml><?xml version="1.0" encoding="utf-8"?>
<p:sld xmlns:a16="http://schemas.microsoft.com/office/drawing/2014/main" xmlns:adec="http://schemas.microsoft.com/office/drawing/2017/decorative"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5684036" cy="763899"/>
          </a:xfrm>
        </p:spPr>
        <p:txBody>
          <a:bodyPr>
            <a:noAutofit/>
          </a:bodyPr>
          <a:lstStyle/>
          <a:p>
            <a:r>
              <a:rPr kumimoji="0" lang="en-US" sz="1800" b="0" i="0" u="none" strike="noStrike" kern="1200" cap="none" spc="100" normalizeH="0" baseline="0" noProof="0" dirty="0">
                <a:ln>
                  <a:noFill/>
                </a:ln>
                <a:solidFill>
                  <a:srgbClr val="FFFFFF"/>
                </a:solidFill>
                <a:effectLst/>
                <a:uLnTx/>
                <a:uFillTx/>
                <a:latin typeface="Book Antiqua"/>
                <a:ea typeface="+mj-ea"/>
                <a:cs typeface="+mj-cs"/>
              </a:rPr>
              <a:t>03_2: Linee guida per l'implementazione di misure di sicurezza quali crittografia, controllo degli accessi e sistemi di rilevamento delle intrusioni.</a:t>
            </a:r>
            <a:endParaRPr lang="en-US" sz="2400" dirty="0"/>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a:bodyPr>
          <a:lstStyle/>
          <a:p>
            <a:r>
              <a:rPr lang="en-US" dirty="0"/>
              <a:t>Linee guida</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B26D347A-20E7-4DC2-0806-08257411B6DC}"/>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0F2EEB5-C1DE-5F47-D5EF-241DF9662EEB}"/>
                </a:ext>
              </a:extLst>
            </p:cNvPr>
            <p:cNvPicPr>
              <a:picLocks noChangeAspect="1"/>
            </p:cNvPicPr>
            <p:nvPr/>
          </p:nvPicPr>
          <p:blipFill>
            <a:blip r:embed="rId3"/>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C4B6AACB-8573-5E98-CEF7-AD314E69B5CE}"/>
                </a:ext>
              </a:extLst>
            </p:cNvPr>
            <p:cNvPicPr>
              <a:picLocks noChangeAspect="1"/>
            </p:cNvPicPr>
            <p:nvPr/>
          </p:nvPicPr>
          <p:blipFill>
            <a:blip r:embed="rId4"/>
            <a:stretch>
              <a:fillRect/>
            </a:stretch>
          </p:blipFill>
          <p:spPr>
            <a:xfrm>
              <a:off x="6709092" y="5483822"/>
              <a:ext cx="1764001" cy="612000"/>
            </a:xfrm>
            <a:prstGeom prst="rect">
              <a:avLst/>
            </a:prstGeom>
          </p:spPr>
        </p:pic>
      </p:grpSp>
      <p:sp>
        <p:nvSpPr>
          <p:cNvPr id="5" name="Text Placeholder 14">
            <a:extLst>
              <a:ext uri="{FF2B5EF4-FFF2-40B4-BE49-F238E27FC236}">
                <a16:creationId xmlns:a16="http://schemas.microsoft.com/office/drawing/2014/main" id="{DFE72353-EDC8-C793-C185-C5A2A797F035}"/>
              </a:ext>
            </a:extLst>
          </p:cNvPr>
          <p:cNvSpPr txBox="1">
            <a:spLocks/>
          </p:cNvSpPr>
          <p:nvPr/>
        </p:nvSpPr>
        <p:spPr>
          <a:xfrm>
            <a:off x="6498130" y="1977017"/>
            <a:ext cx="5541470" cy="2569866"/>
          </a:xfrm>
          <a:prstGeom prst="rect">
            <a:avLst/>
          </a:prstGeom>
        </p:spPr>
        <p:txBody>
          <a:bodyPr vert="horz" lIns="91440" tIns="0" rIns="0" bIns="45720" rtlCol="0">
            <a:noAutofit/>
          </a:bodyPr>
          <a:lstStyle>
            <a:lvl1pPr marL="274320" indent="-274320" algn="l" defTabSz="914400" rtl="0" eaLnBrk="1" latinLnBrk="0" hangingPunct="1">
              <a:lnSpc>
                <a:spcPct val="100000"/>
              </a:lnSpc>
              <a:spcBef>
                <a:spcPts val="1200"/>
              </a:spcBef>
              <a:spcAft>
                <a:spcPts val="600"/>
              </a:spcAft>
              <a:buClr>
                <a:schemeClr val="accent1"/>
              </a:buClr>
              <a:buSzPct val="100000"/>
              <a:buFont typeface="Courier New" panose="02070309020205020404" pitchFamily="49" charset="0"/>
              <a:buChar char="o"/>
              <a:defRPr sz="1400" kern="1200">
                <a:solidFill>
                  <a:schemeClr val="bg1"/>
                </a:solidFill>
                <a:latin typeface="+mn-lt"/>
                <a:ea typeface="+mn-ea"/>
                <a:cs typeface="+mn-cs"/>
              </a:defRPr>
            </a:lvl1pPr>
            <a:lvl2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200" kern="1200">
                <a:solidFill>
                  <a:schemeClr val="bg1"/>
                </a:solidFill>
                <a:latin typeface="+mn-lt"/>
                <a:ea typeface="+mn-ea"/>
                <a:cs typeface="+mn-cs"/>
              </a:defRPr>
            </a:lvl2pPr>
            <a:lvl3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3pPr>
            <a:lvl4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4pPr>
            <a:lvl5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pPr>
            <a:r>
              <a:rPr lang="en-US" sz="1200" dirty="0"/>
              <a:t>Sicurezza degli endpoint:</a:t>
            </a:r>
          </a:p>
          <a:p>
            <a:pPr lvl="1">
              <a:spcBef>
                <a:spcPts val="600"/>
              </a:spcBef>
            </a:pPr>
            <a:r>
              <a:rPr lang="en-US" sz="1000" dirty="0"/>
              <a:t>Implementare piattaforme di protezione degli endpoint (EPP) e software antivirus su dispositivi energetici, server e workstation per rilevare e prevenire le infezioni da malware e gli accessi non autorizzati.</a:t>
            </a:r>
          </a:p>
          <a:p>
            <a:pPr lvl="1">
              <a:spcBef>
                <a:spcPts val="600"/>
              </a:spcBef>
            </a:pPr>
            <a:r>
              <a:rPr lang="en-US" sz="1000" dirty="0"/>
              <a:t>Abilitate gli aggiornamenti software automatici e la gestione delle patch per risolvere le vulnerabilità e le falle di sicurezza note dei dispositivi endpoint.</a:t>
            </a:r>
          </a:p>
          <a:p>
            <a:pPr lvl="1">
              <a:spcBef>
                <a:spcPts val="600"/>
              </a:spcBef>
            </a:pPr>
            <a:r>
              <a:rPr lang="en-US" sz="1000" dirty="0"/>
              <a:t>Eseguire regolarmente scansioni delle vulnerabilità e valutazioni degli endpoint per identificare e correggere i punti deboli della sicurezza.</a:t>
            </a:r>
          </a:p>
          <a:p>
            <a:pPr>
              <a:spcBef>
                <a:spcPts val="600"/>
              </a:spcBef>
            </a:pPr>
            <a:r>
              <a:rPr lang="en-US" sz="1200" dirty="0"/>
              <a:t>L'adesione alle linee guida per l'implementazione di misure di sicurezza come la crittografia, il controllo degli accessi, i sistemi di rilevamento delle intrusioni e i firewall è essenziale per migliorare la resilienza della cybersecurity nel settore energetico.</a:t>
            </a:r>
          </a:p>
        </p:txBody>
      </p:sp>
      <p:pic>
        <p:nvPicPr>
          <p:cNvPr id="9" name="Marcador de Posição da Imagem 8" descr="Uma imagem com captura de ecrã, ar livre, moinho de vento&#10;&#10;Descrição gerada automaticamente">
            <a:extLst>
              <a:ext uri="{FF2B5EF4-FFF2-40B4-BE49-F238E27FC236}">
                <a16:creationId xmlns:a16="http://schemas.microsoft.com/office/drawing/2014/main" id="{B1A4CACE-C0FF-1BCA-6F35-2DA05D1E355F}"/>
              </a:ext>
            </a:extLst>
          </p:cNvPr>
          <p:cNvPicPr>
            <a:picLocks noGrp="1" noChangeAspect="1"/>
          </p:cNvPicPr>
          <p:nvPr>
            <p:ph type="pic" sz="quarter" idx="11"/>
          </p:nvPr>
        </p:nvPicPr>
        <p:blipFill>
          <a:blip r:embed="rId5"/>
          <a:srcRect l="7439" r="7439"/>
          <a:stretch>
            <a:fillRect/>
          </a:stretch>
        </p:blipFill>
        <p:spPr/>
      </p:pic>
    </p:spTree>
    <p:extLst>
      <p:ext uri="{BB962C8B-B14F-4D97-AF65-F5344CB8AC3E}">
        <p14:creationId xmlns:p14="http://schemas.microsoft.com/office/powerpoint/2010/main" val="1245984116"/>
      </p:ext>
    </p:extLst>
  </p:cSld>
  <p:clrMapOvr>
    <a:masterClrMapping/>
  </p:clrMapOvr>
</p:sld>
</file>

<file path=ppt/slides/slide33.xml><?xml version="1.0" encoding="utf-8"?>
<p:sld xmlns:a16="http://schemas.microsoft.com/office/drawing/2014/main" xmlns:adec="http://schemas.microsoft.com/office/drawing/2017/decorative"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4D835925-3D21-0B99-9A6C-587FBAE43339}"/>
              </a:ext>
            </a:extLst>
          </p:cNvPr>
          <p:cNvSpPr>
            <a:spLocks noGrp="1"/>
          </p:cNvSpPr>
          <p:nvPr>
            <p:ph type="ctrTitle"/>
          </p:nvPr>
        </p:nvSpPr>
        <p:spPr>
          <a:xfrm>
            <a:off x="796322" y="320040"/>
            <a:ext cx="6732237" cy="1524000"/>
          </a:xfrm>
        </p:spPr>
        <p:txBody>
          <a:bodyPr>
            <a:normAutofit fontScale="90000"/>
          </a:bodyPr>
          <a:lstStyle/>
          <a:p>
            <a:r>
              <a:rPr lang="en-US" dirty="0">
                <a:solidFill>
                  <a:schemeClr val="accent1"/>
                </a:solidFill>
              </a:rPr>
              <a:t>Schema di formazione: </a:t>
            </a:r>
            <a:br>
              <a:rPr lang="en-US" dirty="0">
                <a:solidFill>
                  <a:schemeClr val="accent1"/>
                </a:solidFill>
              </a:rPr>
            </a:br>
            <a:br>
              <a:rPr lang="en-US" dirty="0">
                <a:solidFill>
                  <a:schemeClr val="accent1"/>
                </a:solidFill>
              </a:rPr>
            </a:br>
            <a:r>
              <a:rPr lang="en-US" dirty="0"/>
              <a:t>Argomento-04</a:t>
            </a:r>
          </a:p>
        </p:txBody>
      </p:sp>
      <p:sp>
        <p:nvSpPr>
          <p:cNvPr id="12" name="Freeform: Shape 11">
            <a:extLst>
              <a:ext uri="{FF2B5EF4-FFF2-40B4-BE49-F238E27FC236}">
                <a16:creationId xmlns:a16="http://schemas.microsoft.com/office/drawing/2014/main" id="{3E7466B0-B69A-FEBF-B8E0-FDA9AEAC709F}"/>
              </a:ext>
              <a:ext uri="{C183D7F6-B498-43B3-948B-1728B52AA6E4}">
                <adec:decorative xmlns:adec="http://schemas.microsoft.com/office/drawing/2017/decorative" val="1"/>
              </a:ext>
            </a:extLst>
          </p:cNvPr>
          <p:cNvSpPr/>
          <p:nvPr/>
        </p:nvSpPr>
        <p:spPr>
          <a:xfrm>
            <a:off x="7370364" y="-3219"/>
            <a:ext cx="2562565" cy="6884359"/>
          </a:xfrm>
          <a:custGeom>
            <a:avLst/>
            <a:gdLst>
              <a:gd name="connsiteX0" fmla="*/ 2535833 w 2562565"/>
              <a:gd name="connsiteY0" fmla="*/ 0 h 6884359"/>
              <a:gd name="connsiteX1" fmla="*/ 2106829 w 2562565"/>
              <a:gd name="connsiteY1" fmla="*/ 1564627 h 6884359"/>
              <a:gd name="connsiteX2" fmla="*/ 1764389 w 2562565"/>
              <a:gd name="connsiteY2" fmla="*/ 2840498 h 6884359"/>
              <a:gd name="connsiteX3" fmla="*/ 1579803 w 2562565"/>
              <a:gd name="connsiteY3" fmla="*/ 2925726 h 6884359"/>
              <a:gd name="connsiteX4" fmla="*/ 1467779 w 2562565"/>
              <a:gd name="connsiteY4" fmla="*/ 2731101 h 6884359"/>
              <a:gd name="connsiteX5" fmla="*/ 1727472 w 2562565"/>
              <a:gd name="connsiteY5" fmla="*/ 1773244 h 6884359"/>
              <a:gd name="connsiteX6" fmla="*/ 1709650 w 2562565"/>
              <a:gd name="connsiteY6" fmla="*/ 1633318 h 6884359"/>
              <a:gd name="connsiteX7" fmla="*/ 1597625 w 2562565"/>
              <a:gd name="connsiteY7" fmla="*/ 1546818 h 6884359"/>
              <a:gd name="connsiteX8" fmla="*/ 1372303 w 2562565"/>
              <a:gd name="connsiteY8" fmla="*/ 1676568 h 6884359"/>
              <a:gd name="connsiteX9" fmla="*/ 977670 w 2562565"/>
              <a:gd name="connsiteY9" fmla="*/ 3131798 h 6884359"/>
              <a:gd name="connsiteX10" fmla="*/ 5092 w 2562565"/>
              <a:gd name="connsiteY10" fmla="*/ 6867823 h 6884359"/>
              <a:gd name="connsiteX11" fmla="*/ 0 w 2562565"/>
              <a:gd name="connsiteY11" fmla="*/ 6884360 h 6884359"/>
              <a:gd name="connsiteX12" fmla="*/ 26733 w 2562565"/>
              <a:gd name="connsiteY12" fmla="*/ 6884360 h 6884359"/>
              <a:gd name="connsiteX13" fmla="*/ 1003131 w 2562565"/>
              <a:gd name="connsiteY13" fmla="*/ 3139431 h 6884359"/>
              <a:gd name="connsiteX14" fmla="*/ 1397763 w 2562565"/>
              <a:gd name="connsiteY14" fmla="*/ 1684200 h 6884359"/>
              <a:gd name="connsiteX15" fmla="*/ 1592533 w 2562565"/>
              <a:gd name="connsiteY15" fmla="*/ 1572259 h 6884359"/>
              <a:gd name="connsiteX16" fmla="*/ 1688009 w 2562565"/>
              <a:gd name="connsiteY16" fmla="*/ 1646039 h 6884359"/>
              <a:gd name="connsiteX17" fmla="*/ 1703285 w 2562565"/>
              <a:gd name="connsiteY17" fmla="*/ 1766884 h 6884359"/>
              <a:gd name="connsiteX18" fmla="*/ 1443591 w 2562565"/>
              <a:gd name="connsiteY18" fmla="*/ 2724741 h 6884359"/>
              <a:gd name="connsiteX19" fmla="*/ 1573438 w 2562565"/>
              <a:gd name="connsiteY19" fmla="*/ 2949894 h 6884359"/>
              <a:gd name="connsiteX20" fmla="*/ 1788577 w 2562565"/>
              <a:gd name="connsiteY20" fmla="*/ 2849402 h 6884359"/>
              <a:gd name="connsiteX21" fmla="*/ 1788577 w 2562565"/>
              <a:gd name="connsiteY21" fmla="*/ 2848130 h 6884359"/>
              <a:gd name="connsiteX22" fmla="*/ 2131016 w 2562565"/>
              <a:gd name="connsiteY22" fmla="*/ 1570987 h 6884359"/>
              <a:gd name="connsiteX23" fmla="*/ 2562566 w 2562565"/>
              <a:gd name="connsiteY23" fmla="*/ 1272 h 6884359"/>
              <a:gd name="connsiteX24" fmla="*/ 2535833 w 2562565"/>
              <a:gd name="connsiteY24" fmla="*/ 0 h 688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62565" h="6884359">
                <a:moveTo>
                  <a:pt x="2535833" y="0"/>
                </a:moveTo>
                <a:lnTo>
                  <a:pt x="2106829" y="1564627"/>
                </a:lnTo>
                <a:lnTo>
                  <a:pt x="1764389" y="2840498"/>
                </a:lnTo>
                <a:cubicBezTo>
                  <a:pt x="1731291" y="2910461"/>
                  <a:pt x="1653638" y="2946078"/>
                  <a:pt x="1579803" y="2925726"/>
                </a:cubicBezTo>
                <a:cubicBezTo>
                  <a:pt x="1495785" y="2902829"/>
                  <a:pt x="1444864" y="2815057"/>
                  <a:pt x="1467779" y="2731101"/>
                </a:cubicBezTo>
                <a:lnTo>
                  <a:pt x="1727472" y="1773244"/>
                </a:lnTo>
                <a:cubicBezTo>
                  <a:pt x="1740202" y="1726178"/>
                  <a:pt x="1733837" y="1676568"/>
                  <a:pt x="1709650" y="1633318"/>
                </a:cubicBezTo>
                <a:cubicBezTo>
                  <a:pt x="1685463" y="1590068"/>
                  <a:pt x="1646000" y="1559539"/>
                  <a:pt x="1597625" y="1546818"/>
                </a:cubicBezTo>
                <a:cubicBezTo>
                  <a:pt x="1499604" y="1520105"/>
                  <a:pt x="1397763" y="1578620"/>
                  <a:pt x="1372303" y="1676568"/>
                </a:cubicBezTo>
                <a:lnTo>
                  <a:pt x="977670" y="3131798"/>
                </a:lnTo>
                <a:lnTo>
                  <a:pt x="5092" y="6867823"/>
                </a:lnTo>
                <a:cubicBezTo>
                  <a:pt x="5092" y="6867823"/>
                  <a:pt x="1273" y="6880544"/>
                  <a:pt x="0" y="6884360"/>
                </a:cubicBezTo>
                <a:lnTo>
                  <a:pt x="26733" y="6884360"/>
                </a:lnTo>
                <a:lnTo>
                  <a:pt x="1003131" y="3139431"/>
                </a:lnTo>
                <a:lnTo>
                  <a:pt x="1397763" y="1684200"/>
                </a:lnTo>
                <a:cubicBezTo>
                  <a:pt x="1420677" y="1600245"/>
                  <a:pt x="1508515" y="1549363"/>
                  <a:pt x="1592533" y="1572259"/>
                </a:cubicBezTo>
                <a:cubicBezTo>
                  <a:pt x="1633270" y="1583708"/>
                  <a:pt x="1667641" y="1609149"/>
                  <a:pt x="1688009" y="1646039"/>
                </a:cubicBezTo>
                <a:cubicBezTo>
                  <a:pt x="1709650" y="1682928"/>
                  <a:pt x="1714742" y="1724906"/>
                  <a:pt x="1703285" y="1766884"/>
                </a:cubicBezTo>
                <a:lnTo>
                  <a:pt x="1443591" y="2724741"/>
                </a:lnTo>
                <a:cubicBezTo>
                  <a:pt x="1416858" y="2822689"/>
                  <a:pt x="1475417" y="2924453"/>
                  <a:pt x="1573438" y="2949894"/>
                </a:cubicBezTo>
                <a:cubicBezTo>
                  <a:pt x="1660003" y="2972792"/>
                  <a:pt x="1750386" y="2930814"/>
                  <a:pt x="1788577" y="2849402"/>
                </a:cubicBezTo>
                <a:lnTo>
                  <a:pt x="1788577" y="2848130"/>
                </a:lnTo>
                <a:lnTo>
                  <a:pt x="2131016" y="1570987"/>
                </a:lnTo>
                <a:lnTo>
                  <a:pt x="2562566" y="1272"/>
                </a:lnTo>
                <a:cubicBezTo>
                  <a:pt x="2553655" y="0"/>
                  <a:pt x="2544744" y="0"/>
                  <a:pt x="2535833" y="0"/>
                </a:cubicBezTo>
                <a:close/>
              </a:path>
            </a:pathLst>
          </a:custGeom>
          <a:solidFill>
            <a:schemeClr val="accent1"/>
          </a:solidFill>
          <a:ln w="12700" cap="flat">
            <a:noFill/>
            <a:prstDash val="solid"/>
            <a:miter/>
          </a:ln>
        </p:spPr>
        <p:txBody>
          <a:bodyPr rtlCol="0" anchor="ctr"/>
          <a:lstStyle/>
          <a:p>
            <a:endParaRPr lang="en-US" dirty="0"/>
          </a:p>
        </p:txBody>
      </p:sp>
      <p:pic>
        <p:nvPicPr>
          <p:cNvPr id="13" name="Graphic 12">
            <a:extLst>
              <a:ext uri="{FF2B5EF4-FFF2-40B4-BE49-F238E27FC236}">
                <a16:creationId xmlns:a16="http://schemas.microsoft.com/office/drawing/2014/main" id="{2756CFB8-E805-3CF9-61D2-C02341EC7644}"/>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7829202" y="5156615"/>
            <a:ext cx="878334" cy="1705001"/>
          </a:xfrm>
          <a:prstGeom prst="rect">
            <a:avLst/>
          </a:prstGeom>
        </p:spPr>
      </p:pic>
      <p:sp>
        <p:nvSpPr>
          <p:cNvPr id="6" name="Slide Number Placeholder 5">
            <a:extLst>
              <a:ext uri="{FF2B5EF4-FFF2-40B4-BE49-F238E27FC236}">
                <a16:creationId xmlns:a16="http://schemas.microsoft.com/office/drawing/2014/main" id="{68D96053-DF7F-7AFE-4D23-78CFF34D0026}"/>
              </a:ext>
            </a:extLst>
          </p:cNvPr>
          <p:cNvSpPr>
            <a:spLocks noGrp="1"/>
          </p:cNvSpPr>
          <p:nvPr>
            <p:ph type="sldNum" sz="quarter" idx="4"/>
          </p:nvPr>
        </p:nvSpPr>
        <p:spPr>
          <a:xfrm>
            <a:off x="10768546" y="6290774"/>
            <a:ext cx="617912" cy="365125"/>
          </a:xfrm>
        </p:spPr>
        <p:txBody>
          <a:bodyPr/>
          <a:lstStyle/>
          <a:p>
            <a:fld id="{3A98EE3D-8CD1-4C3F-BD1C-C98C9596463C}" type="slidenum">
              <a:rPr lang="en-US" smtClean="0"/>
              <a:t>33</a:t>
            </a:fld>
            <a:endParaRPr lang="en-US" dirty="0"/>
          </a:p>
        </p:txBody>
      </p:sp>
      <p:sp>
        <p:nvSpPr>
          <p:cNvPr id="27" name="Text Placeholder 10">
            <a:extLst>
              <a:ext uri="{FF2B5EF4-FFF2-40B4-BE49-F238E27FC236}">
                <a16:creationId xmlns:a16="http://schemas.microsoft.com/office/drawing/2014/main" id="{E8DD6800-C7FC-6A10-2B0A-C4B64CC05C22}"/>
              </a:ext>
            </a:extLst>
          </p:cNvPr>
          <p:cNvSpPr txBox="1">
            <a:spLocks/>
          </p:cNvSpPr>
          <p:nvPr/>
        </p:nvSpPr>
        <p:spPr>
          <a:xfrm>
            <a:off x="796322" y="2164080"/>
            <a:ext cx="6980092" cy="346029"/>
          </a:xfrm>
          <a:prstGeom prst="rect">
            <a:avLst/>
          </a:prstGeom>
        </p:spPr>
        <p:txBody>
          <a:bodyPr>
            <a:no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600" dirty="0">
                <a:solidFill>
                  <a:schemeClr val="accent1"/>
                </a:solidFill>
              </a:rPr>
              <a:t>Il futuro della sicurezza delle tecnologie emergenti e la loro applicazione nella rete energetica</a:t>
            </a:r>
          </a:p>
        </p:txBody>
      </p:sp>
      <p:sp>
        <p:nvSpPr>
          <p:cNvPr id="28" name="Text Placeholder 22">
            <a:extLst>
              <a:ext uri="{FF2B5EF4-FFF2-40B4-BE49-F238E27FC236}">
                <a16:creationId xmlns:a16="http://schemas.microsoft.com/office/drawing/2014/main" id="{5421A4BB-2BFD-0743-5BB3-6C4D92B8EC15}"/>
              </a:ext>
            </a:extLst>
          </p:cNvPr>
          <p:cNvSpPr txBox="1">
            <a:spLocks/>
          </p:cNvSpPr>
          <p:nvPr/>
        </p:nvSpPr>
        <p:spPr>
          <a:xfrm>
            <a:off x="796323" y="2726930"/>
            <a:ext cx="6980091" cy="1208930"/>
          </a:xfrm>
          <a:prstGeom prst="rect">
            <a:avLst/>
          </a:prstGeom>
        </p:spPr>
        <p:txBody>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spcAft>
                <a:spcPts val="0"/>
              </a:spcAft>
            </a:pPr>
            <a:r>
              <a:rPr lang="en-US" sz="1400" dirty="0"/>
              <a:t>Esplorazione delle tendenze emergenti e dei progressi nella cybersecurity per le tecnologie energetiche.</a:t>
            </a:r>
          </a:p>
          <a:p>
            <a:pPr>
              <a:spcBef>
                <a:spcPts val="600"/>
              </a:spcBef>
              <a:spcAft>
                <a:spcPts val="0"/>
              </a:spcAft>
            </a:pPr>
            <a:r>
              <a:rPr lang="en-US" sz="1400" dirty="0"/>
              <a:t>Discussione sull'integrazione di tecnologie avanzate come l'apprendimento automatico e l'analisi predittiva per il rilevamento e la mitigazione proattiva delle minacce.</a:t>
            </a:r>
          </a:p>
        </p:txBody>
      </p:sp>
      <p:pic>
        <p:nvPicPr>
          <p:cNvPr id="34" name="Picture Placeholder 33" descr="A cup of coffee and a notebook on a table&#10;&#10;Description automatically generated">
            <a:extLst>
              <a:ext uri="{FF2B5EF4-FFF2-40B4-BE49-F238E27FC236}">
                <a16:creationId xmlns:a16="http://schemas.microsoft.com/office/drawing/2014/main" id="{BE76F2C8-60D2-404A-08F8-F956BC2489DF}"/>
              </a:ext>
            </a:extLst>
          </p:cNvPr>
          <p:cNvPicPr>
            <a:picLocks noGrp="1" noChangeAspect="1"/>
          </p:cNvPicPr>
          <p:nvPr>
            <p:ph type="pic" sz="quarter" idx="11"/>
          </p:nvPr>
        </p:nvPicPr>
        <p:blipFill>
          <a:blip r:embed="rId4"/>
          <a:srcRect l="18261" r="18261"/>
          <a:stretch>
            <a:fillRect/>
          </a:stretch>
        </p:blipFill>
        <p:spPr/>
      </p:pic>
      <p:grpSp>
        <p:nvGrpSpPr>
          <p:cNvPr id="3" name="Group 2">
            <a:extLst>
              <a:ext uri="{FF2B5EF4-FFF2-40B4-BE49-F238E27FC236}">
                <a16:creationId xmlns:a16="http://schemas.microsoft.com/office/drawing/2014/main" id="{B2E7B04D-E6C3-1A50-96CC-C863D387E4E8}"/>
              </a:ext>
            </a:extLst>
          </p:cNvPr>
          <p:cNvGrpSpPr/>
          <p:nvPr/>
        </p:nvGrpSpPr>
        <p:grpSpPr>
          <a:xfrm>
            <a:off x="7549377" y="6167336"/>
            <a:ext cx="3294001" cy="612000"/>
            <a:chOff x="5179092" y="5483822"/>
            <a:chExt cx="3294001" cy="612000"/>
          </a:xfrm>
        </p:grpSpPr>
        <p:pic>
          <p:nvPicPr>
            <p:cNvPr id="4" name="Picture 3">
              <a:extLst>
                <a:ext uri="{FF2B5EF4-FFF2-40B4-BE49-F238E27FC236}">
                  <a16:creationId xmlns:a16="http://schemas.microsoft.com/office/drawing/2014/main" id="{B2BB7346-D27E-E7B5-1793-E50B8F9C20CF}"/>
                </a:ext>
              </a:extLst>
            </p:cNvPr>
            <p:cNvPicPr>
              <a:picLocks noChangeAspect="1"/>
            </p:cNvPicPr>
            <p:nvPr/>
          </p:nvPicPr>
          <p:blipFill>
            <a:blip r:embed="rId5"/>
            <a:stretch>
              <a:fillRect/>
            </a:stretch>
          </p:blipFill>
          <p:spPr>
            <a:xfrm>
              <a:off x="5179092" y="5483822"/>
              <a:ext cx="1530000" cy="612000"/>
            </a:xfrm>
            <a:prstGeom prst="rect">
              <a:avLst/>
            </a:prstGeom>
          </p:spPr>
        </p:pic>
        <p:pic>
          <p:nvPicPr>
            <p:cNvPr id="5" name="Picture 4">
              <a:extLst>
                <a:ext uri="{FF2B5EF4-FFF2-40B4-BE49-F238E27FC236}">
                  <a16:creationId xmlns:a16="http://schemas.microsoft.com/office/drawing/2014/main" id="{7E39C830-72D8-B9BC-4DBD-C47324325EEA}"/>
                </a:ext>
              </a:extLst>
            </p:cNvPr>
            <p:cNvPicPr>
              <a:picLocks noChangeAspect="1"/>
            </p:cNvPicPr>
            <p:nvPr/>
          </p:nvPicPr>
          <p:blipFill>
            <a:blip r:embed="rId6"/>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522137627"/>
      </p:ext>
    </p:extLst>
  </p:cSld>
  <p:clrMapOvr>
    <a:masterClrMapping/>
  </p:clrMapOvr>
</p:sld>
</file>

<file path=ppt/slides/slide34.xml><?xml version="1.0" encoding="utf-8"?>
<p:sld xmlns:a16="http://schemas.microsoft.com/office/drawing/2014/main" xmlns:adec="http://schemas.microsoft.com/office/drawing/2017/decorative"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4D835925-3D21-0B99-9A6C-587FBAE43339}"/>
              </a:ext>
            </a:extLst>
          </p:cNvPr>
          <p:cNvSpPr>
            <a:spLocks noGrp="1"/>
          </p:cNvSpPr>
          <p:nvPr>
            <p:ph type="ctrTitle"/>
          </p:nvPr>
        </p:nvSpPr>
        <p:spPr>
          <a:xfrm>
            <a:off x="796322" y="320040"/>
            <a:ext cx="6732237" cy="1524000"/>
          </a:xfrm>
        </p:spPr>
        <p:txBody>
          <a:bodyPr>
            <a:normAutofit fontScale="90000"/>
          </a:bodyPr>
          <a:lstStyle/>
          <a:p>
            <a:r>
              <a:rPr lang="en-US" dirty="0">
                <a:solidFill>
                  <a:schemeClr val="accent1"/>
                </a:solidFill>
              </a:rPr>
              <a:t>Schema di formazione: </a:t>
            </a:r>
            <a:br>
              <a:rPr lang="en-US" dirty="0">
                <a:solidFill>
                  <a:schemeClr val="accent1"/>
                </a:solidFill>
              </a:rPr>
            </a:br>
            <a:br>
              <a:rPr lang="en-US" dirty="0">
                <a:solidFill>
                  <a:schemeClr val="accent1"/>
                </a:solidFill>
              </a:rPr>
            </a:br>
            <a:r>
              <a:rPr lang="en-US" dirty="0"/>
              <a:t>Argomento-04</a:t>
            </a:r>
          </a:p>
        </p:txBody>
      </p:sp>
      <p:sp>
        <p:nvSpPr>
          <p:cNvPr id="12" name="Freeform: Shape 11">
            <a:extLst>
              <a:ext uri="{FF2B5EF4-FFF2-40B4-BE49-F238E27FC236}">
                <a16:creationId xmlns:a16="http://schemas.microsoft.com/office/drawing/2014/main" id="{3E7466B0-B69A-FEBF-B8E0-FDA9AEAC709F}"/>
              </a:ext>
              <a:ext uri="{C183D7F6-B498-43B3-948B-1728B52AA6E4}">
                <adec:decorative xmlns:adec="http://schemas.microsoft.com/office/drawing/2017/decorative" val="1"/>
              </a:ext>
            </a:extLst>
          </p:cNvPr>
          <p:cNvSpPr/>
          <p:nvPr/>
        </p:nvSpPr>
        <p:spPr>
          <a:xfrm>
            <a:off x="7370364" y="-3219"/>
            <a:ext cx="2562565" cy="6884359"/>
          </a:xfrm>
          <a:custGeom>
            <a:avLst/>
            <a:gdLst>
              <a:gd name="connsiteX0" fmla="*/ 2535833 w 2562565"/>
              <a:gd name="connsiteY0" fmla="*/ 0 h 6884359"/>
              <a:gd name="connsiteX1" fmla="*/ 2106829 w 2562565"/>
              <a:gd name="connsiteY1" fmla="*/ 1564627 h 6884359"/>
              <a:gd name="connsiteX2" fmla="*/ 1764389 w 2562565"/>
              <a:gd name="connsiteY2" fmla="*/ 2840498 h 6884359"/>
              <a:gd name="connsiteX3" fmla="*/ 1579803 w 2562565"/>
              <a:gd name="connsiteY3" fmla="*/ 2925726 h 6884359"/>
              <a:gd name="connsiteX4" fmla="*/ 1467779 w 2562565"/>
              <a:gd name="connsiteY4" fmla="*/ 2731101 h 6884359"/>
              <a:gd name="connsiteX5" fmla="*/ 1727472 w 2562565"/>
              <a:gd name="connsiteY5" fmla="*/ 1773244 h 6884359"/>
              <a:gd name="connsiteX6" fmla="*/ 1709650 w 2562565"/>
              <a:gd name="connsiteY6" fmla="*/ 1633318 h 6884359"/>
              <a:gd name="connsiteX7" fmla="*/ 1597625 w 2562565"/>
              <a:gd name="connsiteY7" fmla="*/ 1546818 h 6884359"/>
              <a:gd name="connsiteX8" fmla="*/ 1372303 w 2562565"/>
              <a:gd name="connsiteY8" fmla="*/ 1676568 h 6884359"/>
              <a:gd name="connsiteX9" fmla="*/ 977670 w 2562565"/>
              <a:gd name="connsiteY9" fmla="*/ 3131798 h 6884359"/>
              <a:gd name="connsiteX10" fmla="*/ 5092 w 2562565"/>
              <a:gd name="connsiteY10" fmla="*/ 6867823 h 6884359"/>
              <a:gd name="connsiteX11" fmla="*/ 0 w 2562565"/>
              <a:gd name="connsiteY11" fmla="*/ 6884360 h 6884359"/>
              <a:gd name="connsiteX12" fmla="*/ 26733 w 2562565"/>
              <a:gd name="connsiteY12" fmla="*/ 6884360 h 6884359"/>
              <a:gd name="connsiteX13" fmla="*/ 1003131 w 2562565"/>
              <a:gd name="connsiteY13" fmla="*/ 3139431 h 6884359"/>
              <a:gd name="connsiteX14" fmla="*/ 1397763 w 2562565"/>
              <a:gd name="connsiteY14" fmla="*/ 1684200 h 6884359"/>
              <a:gd name="connsiteX15" fmla="*/ 1592533 w 2562565"/>
              <a:gd name="connsiteY15" fmla="*/ 1572259 h 6884359"/>
              <a:gd name="connsiteX16" fmla="*/ 1688009 w 2562565"/>
              <a:gd name="connsiteY16" fmla="*/ 1646039 h 6884359"/>
              <a:gd name="connsiteX17" fmla="*/ 1703285 w 2562565"/>
              <a:gd name="connsiteY17" fmla="*/ 1766884 h 6884359"/>
              <a:gd name="connsiteX18" fmla="*/ 1443591 w 2562565"/>
              <a:gd name="connsiteY18" fmla="*/ 2724741 h 6884359"/>
              <a:gd name="connsiteX19" fmla="*/ 1573438 w 2562565"/>
              <a:gd name="connsiteY19" fmla="*/ 2949894 h 6884359"/>
              <a:gd name="connsiteX20" fmla="*/ 1788577 w 2562565"/>
              <a:gd name="connsiteY20" fmla="*/ 2849402 h 6884359"/>
              <a:gd name="connsiteX21" fmla="*/ 1788577 w 2562565"/>
              <a:gd name="connsiteY21" fmla="*/ 2848130 h 6884359"/>
              <a:gd name="connsiteX22" fmla="*/ 2131016 w 2562565"/>
              <a:gd name="connsiteY22" fmla="*/ 1570987 h 6884359"/>
              <a:gd name="connsiteX23" fmla="*/ 2562566 w 2562565"/>
              <a:gd name="connsiteY23" fmla="*/ 1272 h 6884359"/>
              <a:gd name="connsiteX24" fmla="*/ 2535833 w 2562565"/>
              <a:gd name="connsiteY24" fmla="*/ 0 h 688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62565" h="6884359">
                <a:moveTo>
                  <a:pt x="2535833" y="0"/>
                </a:moveTo>
                <a:lnTo>
                  <a:pt x="2106829" y="1564627"/>
                </a:lnTo>
                <a:lnTo>
                  <a:pt x="1764389" y="2840498"/>
                </a:lnTo>
                <a:cubicBezTo>
                  <a:pt x="1731291" y="2910461"/>
                  <a:pt x="1653638" y="2946078"/>
                  <a:pt x="1579803" y="2925726"/>
                </a:cubicBezTo>
                <a:cubicBezTo>
                  <a:pt x="1495785" y="2902829"/>
                  <a:pt x="1444864" y="2815057"/>
                  <a:pt x="1467779" y="2731101"/>
                </a:cubicBezTo>
                <a:lnTo>
                  <a:pt x="1727472" y="1773244"/>
                </a:lnTo>
                <a:cubicBezTo>
                  <a:pt x="1740202" y="1726178"/>
                  <a:pt x="1733837" y="1676568"/>
                  <a:pt x="1709650" y="1633318"/>
                </a:cubicBezTo>
                <a:cubicBezTo>
                  <a:pt x="1685463" y="1590068"/>
                  <a:pt x="1646000" y="1559539"/>
                  <a:pt x="1597625" y="1546818"/>
                </a:cubicBezTo>
                <a:cubicBezTo>
                  <a:pt x="1499604" y="1520105"/>
                  <a:pt x="1397763" y="1578620"/>
                  <a:pt x="1372303" y="1676568"/>
                </a:cubicBezTo>
                <a:lnTo>
                  <a:pt x="977670" y="3131798"/>
                </a:lnTo>
                <a:lnTo>
                  <a:pt x="5092" y="6867823"/>
                </a:lnTo>
                <a:cubicBezTo>
                  <a:pt x="5092" y="6867823"/>
                  <a:pt x="1273" y="6880544"/>
                  <a:pt x="0" y="6884360"/>
                </a:cubicBezTo>
                <a:lnTo>
                  <a:pt x="26733" y="6884360"/>
                </a:lnTo>
                <a:lnTo>
                  <a:pt x="1003131" y="3139431"/>
                </a:lnTo>
                <a:lnTo>
                  <a:pt x="1397763" y="1684200"/>
                </a:lnTo>
                <a:cubicBezTo>
                  <a:pt x="1420677" y="1600245"/>
                  <a:pt x="1508515" y="1549363"/>
                  <a:pt x="1592533" y="1572259"/>
                </a:cubicBezTo>
                <a:cubicBezTo>
                  <a:pt x="1633270" y="1583708"/>
                  <a:pt x="1667641" y="1609149"/>
                  <a:pt x="1688009" y="1646039"/>
                </a:cubicBezTo>
                <a:cubicBezTo>
                  <a:pt x="1709650" y="1682928"/>
                  <a:pt x="1714742" y="1724906"/>
                  <a:pt x="1703285" y="1766884"/>
                </a:cubicBezTo>
                <a:lnTo>
                  <a:pt x="1443591" y="2724741"/>
                </a:lnTo>
                <a:cubicBezTo>
                  <a:pt x="1416858" y="2822689"/>
                  <a:pt x="1475417" y="2924453"/>
                  <a:pt x="1573438" y="2949894"/>
                </a:cubicBezTo>
                <a:cubicBezTo>
                  <a:pt x="1660003" y="2972792"/>
                  <a:pt x="1750386" y="2930814"/>
                  <a:pt x="1788577" y="2849402"/>
                </a:cubicBezTo>
                <a:lnTo>
                  <a:pt x="1788577" y="2848130"/>
                </a:lnTo>
                <a:lnTo>
                  <a:pt x="2131016" y="1570987"/>
                </a:lnTo>
                <a:lnTo>
                  <a:pt x="2562566" y="1272"/>
                </a:lnTo>
                <a:cubicBezTo>
                  <a:pt x="2553655" y="0"/>
                  <a:pt x="2544744" y="0"/>
                  <a:pt x="2535833" y="0"/>
                </a:cubicBezTo>
                <a:close/>
              </a:path>
            </a:pathLst>
          </a:custGeom>
          <a:solidFill>
            <a:schemeClr val="accent1"/>
          </a:solidFill>
          <a:ln w="12700" cap="flat">
            <a:noFill/>
            <a:prstDash val="solid"/>
            <a:miter/>
          </a:ln>
        </p:spPr>
        <p:txBody>
          <a:bodyPr rtlCol="0" anchor="ctr"/>
          <a:lstStyle/>
          <a:p>
            <a:endParaRPr lang="en-US" dirty="0"/>
          </a:p>
        </p:txBody>
      </p:sp>
      <p:pic>
        <p:nvPicPr>
          <p:cNvPr id="13" name="Graphic 12">
            <a:extLst>
              <a:ext uri="{FF2B5EF4-FFF2-40B4-BE49-F238E27FC236}">
                <a16:creationId xmlns:a16="http://schemas.microsoft.com/office/drawing/2014/main" id="{2756CFB8-E805-3CF9-61D2-C02341EC7644}"/>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7829202" y="5156615"/>
            <a:ext cx="878334" cy="1705001"/>
          </a:xfrm>
          <a:prstGeom prst="rect">
            <a:avLst/>
          </a:prstGeom>
        </p:spPr>
      </p:pic>
      <p:sp>
        <p:nvSpPr>
          <p:cNvPr id="6" name="Slide Number Placeholder 5">
            <a:extLst>
              <a:ext uri="{FF2B5EF4-FFF2-40B4-BE49-F238E27FC236}">
                <a16:creationId xmlns:a16="http://schemas.microsoft.com/office/drawing/2014/main" id="{68D96053-DF7F-7AFE-4D23-78CFF34D0026}"/>
              </a:ext>
            </a:extLst>
          </p:cNvPr>
          <p:cNvSpPr>
            <a:spLocks noGrp="1"/>
          </p:cNvSpPr>
          <p:nvPr>
            <p:ph type="sldNum" sz="quarter" idx="4"/>
          </p:nvPr>
        </p:nvSpPr>
        <p:spPr>
          <a:xfrm>
            <a:off x="10768546" y="6290774"/>
            <a:ext cx="617912" cy="365125"/>
          </a:xfrm>
        </p:spPr>
        <p:txBody>
          <a:bodyPr/>
          <a:lstStyle/>
          <a:p>
            <a:fld id="{3A98EE3D-8CD1-4C3F-BD1C-C98C9596463C}" type="slidenum">
              <a:rPr lang="en-US" smtClean="0"/>
              <a:t>34</a:t>
            </a:fld>
            <a:endParaRPr lang="en-US" dirty="0"/>
          </a:p>
        </p:txBody>
      </p:sp>
      <p:sp>
        <p:nvSpPr>
          <p:cNvPr id="27" name="Text Placeholder 10">
            <a:extLst>
              <a:ext uri="{FF2B5EF4-FFF2-40B4-BE49-F238E27FC236}">
                <a16:creationId xmlns:a16="http://schemas.microsoft.com/office/drawing/2014/main" id="{E8DD6800-C7FC-6A10-2B0A-C4B64CC05C22}"/>
              </a:ext>
            </a:extLst>
          </p:cNvPr>
          <p:cNvSpPr txBox="1">
            <a:spLocks/>
          </p:cNvSpPr>
          <p:nvPr/>
        </p:nvSpPr>
        <p:spPr>
          <a:xfrm>
            <a:off x="796322" y="2164080"/>
            <a:ext cx="6980092" cy="346029"/>
          </a:xfrm>
          <a:prstGeom prst="rect">
            <a:avLst/>
          </a:prstGeom>
        </p:spPr>
        <p:txBody>
          <a:bodyPr>
            <a:no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600" dirty="0">
                <a:solidFill>
                  <a:schemeClr val="accent1"/>
                </a:solidFill>
              </a:rPr>
              <a:t>Il futuro della sicurezza delle tecnologie emergenti e la loro applicazione nella rete energetica</a:t>
            </a:r>
          </a:p>
        </p:txBody>
      </p:sp>
      <p:sp>
        <p:nvSpPr>
          <p:cNvPr id="28" name="Text Placeholder 22">
            <a:extLst>
              <a:ext uri="{FF2B5EF4-FFF2-40B4-BE49-F238E27FC236}">
                <a16:creationId xmlns:a16="http://schemas.microsoft.com/office/drawing/2014/main" id="{5421A4BB-2BFD-0743-5BB3-6C4D92B8EC15}"/>
              </a:ext>
            </a:extLst>
          </p:cNvPr>
          <p:cNvSpPr txBox="1">
            <a:spLocks/>
          </p:cNvSpPr>
          <p:nvPr/>
        </p:nvSpPr>
        <p:spPr>
          <a:xfrm>
            <a:off x="796323" y="2726930"/>
            <a:ext cx="6980091" cy="1208930"/>
          </a:xfrm>
          <a:prstGeom prst="rect">
            <a:avLst/>
          </a:prstGeom>
        </p:spPr>
        <p:txBody>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spcAft>
                <a:spcPts val="0"/>
              </a:spcAft>
            </a:pPr>
            <a:r>
              <a:rPr lang="en-US" sz="1400" dirty="0">
                <a:solidFill>
                  <a:schemeClr val="tx2"/>
                </a:solidFill>
              </a:rPr>
              <a:t>Esplorazione delle tendenze emergenti e dei progressi nella cybersecurity per le tecnologie energetiche.</a:t>
            </a:r>
          </a:p>
          <a:p>
            <a:pPr>
              <a:spcBef>
                <a:spcPts val="600"/>
              </a:spcBef>
              <a:spcAft>
                <a:spcPts val="0"/>
              </a:spcAft>
            </a:pPr>
            <a:r>
              <a:rPr lang="en-US" sz="1400" dirty="0"/>
              <a:t>Discussione sull'integrazione di tecnologie avanzate come l'apprendimento automatico e l'analisi predittiva per il rilevamento e la mitigazione proattiva delle minacce.</a:t>
            </a:r>
          </a:p>
        </p:txBody>
      </p:sp>
      <p:pic>
        <p:nvPicPr>
          <p:cNvPr id="34" name="Picture Placeholder 33" descr="A cup of coffee and a notebook on a table&#10;&#10;Description automatically generated">
            <a:extLst>
              <a:ext uri="{FF2B5EF4-FFF2-40B4-BE49-F238E27FC236}">
                <a16:creationId xmlns:a16="http://schemas.microsoft.com/office/drawing/2014/main" id="{BE76F2C8-60D2-404A-08F8-F956BC2489DF}"/>
              </a:ext>
            </a:extLst>
          </p:cNvPr>
          <p:cNvPicPr>
            <a:picLocks noGrp="1" noChangeAspect="1"/>
          </p:cNvPicPr>
          <p:nvPr>
            <p:ph type="pic" sz="quarter" idx="11"/>
          </p:nvPr>
        </p:nvPicPr>
        <p:blipFill>
          <a:blip r:embed="rId4"/>
          <a:srcRect l="18261" r="18261"/>
          <a:stretch>
            <a:fillRect/>
          </a:stretch>
        </p:blipFill>
        <p:spPr/>
      </p:pic>
      <p:grpSp>
        <p:nvGrpSpPr>
          <p:cNvPr id="3" name="Group 2">
            <a:extLst>
              <a:ext uri="{FF2B5EF4-FFF2-40B4-BE49-F238E27FC236}">
                <a16:creationId xmlns:a16="http://schemas.microsoft.com/office/drawing/2014/main" id="{B2E7B04D-E6C3-1A50-96CC-C863D387E4E8}"/>
              </a:ext>
            </a:extLst>
          </p:cNvPr>
          <p:cNvGrpSpPr/>
          <p:nvPr/>
        </p:nvGrpSpPr>
        <p:grpSpPr>
          <a:xfrm>
            <a:off x="7549377" y="6167336"/>
            <a:ext cx="3294001" cy="612000"/>
            <a:chOff x="5179092" y="5483822"/>
            <a:chExt cx="3294001" cy="612000"/>
          </a:xfrm>
        </p:grpSpPr>
        <p:pic>
          <p:nvPicPr>
            <p:cNvPr id="4" name="Picture 3">
              <a:extLst>
                <a:ext uri="{FF2B5EF4-FFF2-40B4-BE49-F238E27FC236}">
                  <a16:creationId xmlns:a16="http://schemas.microsoft.com/office/drawing/2014/main" id="{B2BB7346-D27E-E7B5-1793-E50B8F9C20CF}"/>
                </a:ext>
              </a:extLst>
            </p:cNvPr>
            <p:cNvPicPr>
              <a:picLocks noChangeAspect="1"/>
            </p:cNvPicPr>
            <p:nvPr/>
          </p:nvPicPr>
          <p:blipFill>
            <a:blip r:embed="rId5"/>
            <a:stretch>
              <a:fillRect/>
            </a:stretch>
          </p:blipFill>
          <p:spPr>
            <a:xfrm>
              <a:off x="5179092" y="5483822"/>
              <a:ext cx="1530000" cy="612000"/>
            </a:xfrm>
            <a:prstGeom prst="rect">
              <a:avLst/>
            </a:prstGeom>
          </p:spPr>
        </p:pic>
        <p:pic>
          <p:nvPicPr>
            <p:cNvPr id="5" name="Picture 4">
              <a:extLst>
                <a:ext uri="{FF2B5EF4-FFF2-40B4-BE49-F238E27FC236}">
                  <a16:creationId xmlns:a16="http://schemas.microsoft.com/office/drawing/2014/main" id="{7E39C830-72D8-B9BC-4DBD-C47324325EEA}"/>
                </a:ext>
              </a:extLst>
            </p:cNvPr>
            <p:cNvPicPr>
              <a:picLocks noChangeAspect="1"/>
            </p:cNvPicPr>
            <p:nvPr/>
          </p:nvPicPr>
          <p:blipFill>
            <a:blip r:embed="rId6"/>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3847390330"/>
      </p:ext>
    </p:extLst>
  </p:cSld>
  <p:clrMapOvr>
    <a:masterClrMapping/>
  </p:clrMapOvr>
</p:sld>
</file>

<file path=ppt/slides/slide35.xml><?xml version="1.0" encoding="utf-8"?>
<p:sld xmlns:a16="http://schemas.microsoft.com/office/drawing/2014/main" xmlns:adec="http://schemas.microsoft.com/office/drawing/2017/decorative"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4786877" cy="763899"/>
          </a:xfrm>
        </p:spPr>
        <p:txBody>
          <a:bodyPr>
            <a:noAutofit/>
          </a:bodyPr>
          <a:lstStyle/>
          <a:p>
            <a:r>
              <a:rPr lang="en-US" sz="1800" dirty="0"/>
              <a:t>04_1: Esplorazione delle tendenze emergenti e dei progressi nella cybersecurity per le tecnologie energetiche</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a:bodyPr>
          <a:lstStyle/>
          <a:p>
            <a:r>
              <a:rPr lang="en-US" dirty="0"/>
              <a:t>Tendenze emergenti</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5541470" cy="2569866"/>
          </a:xfrm>
        </p:spPr>
        <p:txBody>
          <a:bodyPr>
            <a:noAutofit/>
          </a:bodyPr>
          <a:lstStyle/>
          <a:p>
            <a:pPr>
              <a:spcBef>
                <a:spcPts val="600"/>
              </a:spcBef>
            </a:pPr>
            <a:r>
              <a:rPr lang="en-US" sz="1200" dirty="0"/>
              <a:t>Il panorama in rapida evoluzione della cybersicurezza per le tecnologie energetiche è caratterizzato da tendenze e progressi emergenti che plasmano il futuro della sicurezza energetica.</a:t>
            </a:r>
          </a:p>
          <a:p>
            <a:pPr>
              <a:spcBef>
                <a:spcPts val="600"/>
              </a:spcBef>
            </a:pPr>
            <a:r>
              <a:rPr lang="en-US" sz="1200" dirty="0"/>
              <a:t>Architettura a fiducia zero:</a:t>
            </a:r>
          </a:p>
          <a:p>
            <a:pPr lvl="1">
              <a:spcBef>
                <a:spcPts val="600"/>
              </a:spcBef>
            </a:pPr>
            <a:r>
              <a:rPr lang="en-US" sz="1000" dirty="0"/>
              <a:t>Modello di sicurezza Zero Trust: L'architettura Zero Trust presuppone che ogni utente, dispositivo e componente della rete non sia attendibile e debba essere autenticato e autorizzato prima di accedere alle risorse energetiche.</a:t>
            </a:r>
          </a:p>
          <a:p>
            <a:pPr lvl="1">
              <a:spcBef>
                <a:spcPts val="600"/>
              </a:spcBef>
            </a:pPr>
            <a:r>
              <a:rPr lang="en-US" sz="1000" dirty="0"/>
              <a:t>Applicazione alle reti energetiche: I principi di Zero Trust sono applicati alle reti energetiche per imporre controlli di accesso rigorosi, accesso con privilegi minimi e monitoraggio continuo per prevenire l'accesso non autorizzato e il movimento laterale da parte di cyber-attaccanti.</a:t>
            </a:r>
          </a:p>
          <a:p>
            <a:pPr>
              <a:spcBef>
                <a:spcPts val="600"/>
              </a:spcBef>
            </a:pPr>
            <a:r>
              <a:rPr lang="en-US" sz="1200" dirty="0"/>
              <a:t>L'intelligenza artificiale (AI) nella sicurezza informatica:</a:t>
            </a:r>
          </a:p>
          <a:p>
            <a:pPr lvl="1">
              <a:spcBef>
                <a:spcPts val="600"/>
              </a:spcBef>
            </a:pPr>
            <a:r>
              <a:rPr lang="en-US" sz="1000" dirty="0"/>
              <a:t>Rilevamento delle minacce basato sull'intelligenza artificiale: Gli algoritmi di intelligenza artificiale analizzano grandi quantità di dati provenienti dalle reti energetiche per rilevare schemi, anomalie e potenziali minacce informatiche in tempo reale.</a:t>
            </a:r>
          </a:p>
          <a:p>
            <a:pPr lvl="1">
              <a:spcBef>
                <a:spcPts val="600"/>
              </a:spcBef>
            </a:pPr>
            <a:r>
              <a:rPr lang="en-US" sz="1000" dirty="0"/>
              <a:t>Risposta autonoma: Le soluzioni di cybersecurity basate sull'intelligenza artificiale automatizzano i processi di rilevamento delle minacce, risposta agli incidenti e bonifica per migliorare la velocità e l'efficacia delle operazioni di cybersecurity negli ambienti energetici.</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2A28E6F5-17AA-C2E2-4830-E809B2508E7B}"/>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866D668E-62C0-62F3-8740-82DD531563B2}"/>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29FD837F-7605-A3B7-46BC-D7FF90D532EB}"/>
                </a:ext>
              </a:extLst>
            </p:cNvPr>
            <p:cNvPicPr>
              <a:picLocks noChangeAspect="1"/>
            </p:cNvPicPr>
            <p:nvPr/>
          </p:nvPicPr>
          <p:blipFill>
            <a:blip r:embed="rId3"/>
            <a:stretch>
              <a:fillRect/>
            </a:stretch>
          </p:blipFill>
          <p:spPr>
            <a:xfrm>
              <a:off x="6709092" y="5483822"/>
              <a:ext cx="1764001" cy="612000"/>
            </a:xfrm>
            <a:prstGeom prst="rect">
              <a:avLst/>
            </a:prstGeom>
          </p:spPr>
        </p:pic>
      </p:grpSp>
      <p:pic>
        <p:nvPicPr>
          <p:cNvPr id="9" name="Marcador de Posição da Imagem 8" descr="Uma imagem com captura de ecrã, circuito&#10;&#10;Descrição gerada automaticamente">
            <a:extLst>
              <a:ext uri="{FF2B5EF4-FFF2-40B4-BE49-F238E27FC236}">
                <a16:creationId xmlns:a16="http://schemas.microsoft.com/office/drawing/2014/main" id="{1500FDA9-C389-53CD-4E1D-FECBAB4D573F}"/>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1516653224"/>
      </p:ext>
    </p:extLst>
  </p:cSld>
  <p:clrMapOvr>
    <a:masterClrMapping/>
  </p:clrMapOvr>
</p:sld>
</file>

<file path=ppt/slides/slide36.xml><?xml version="1.0" encoding="utf-8"?>
<p:sld xmlns:a16="http://schemas.microsoft.com/office/drawing/2014/main" xmlns:adec="http://schemas.microsoft.com/office/drawing/2017/decorative"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4786877" cy="763899"/>
          </a:xfrm>
        </p:spPr>
        <p:txBody>
          <a:bodyPr>
            <a:noAutofit/>
          </a:bodyPr>
          <a:lstStyle/>
          <a:p>
            <a:r>
              <a:rPr lang="en-US" sz="1800" dirty="0"/>
              <a:t>04_1: Esplorazione delle tendenze emergenti e dei progressi nella cybersecurity per le tecnologie energetiche</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a:bodyPr>
          <a:lstStyle/>
          <a:p>
            <a:r>
              <a:rPr lang="en-US"/>
              <a:t>Tendenze emergenti</a:t>
            </a:r>
            <a:endParaRPr lang="en-US" dirty="0"/>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5541470" cy="2569866"/>
          </a:xfrm>
        </p:spPr>
        <p:txBody>
          <a:bodyPr>
            <a:noAutofit/>
          </a:bodyPr>
          <a:lstStyle/>
          <a:p>
            <a:pPr>
              <a:spcBef>
                <a:spcPts val="600"/>
              </a:spcBef>
            </a:pPr>
            <a:r>
              <a:rPr lang="en-US" sz="1200" dirty="0"/>
              <a:t>Crittografia a sicurezza quantistica:</a:t>
            </a:r>
          </a:p>
          <a:p>
            <a:pPr lvl="1">
              <a:spcBef>
                <a:spcPts val="600"/>
              </a:spcBef>
            </a:pPr>
            <a:r>
              <a:rPr lang="en-US" sz="1000" dirty="0"/>
              <a:t>Minacce del calcolo quantistico: I computer quantistici rappresentano una minaccia per gli algoritmi crittografici tradizionali (ad esempio, RSA, ECC), in quanto potrebbero rompere i loro meccanismi di crittografia.</a:t>
            </a:r>
          </a:p>
          <a:p>
            <a:pPr lvl="1">
              <a:spcBef>
                <a:spcPts val="600"/>
              </a:spcBef>
            </a:pPr>
            <a:r>
              <a:rPr lang="en-US" sz="1000" dirty="0"/>
              <a:t>Crittografia a sicurezza quantistica: Gli algoritmi crittografici sicuri dal punto di vista quantistico (ad esempio, la crittografia basata su reticoli) sono progettati per resistere agli attacchi dei computer quantistici, garantendo la sicurezza a lungo termine dei dati e delle comunicazioni energetiche.</a:t>
            </a:r>
          </a:p>
          <a:p>
            <a:pPr>
              <a:spcBef>
                <a:spcPts val="600"/>
              </a:spcBef>
            </a:pPr>
            <a:r>
              <a:rPr lang="en-US" sz="1200" dirty="0"/>
              <a:t>Blockchain per la sicurezza della catena di approvvigionamento:</a:t>
            </a:r>
          </a:p>
          <a:p>
            <a:pPr lvl="1">
              <a:spcBef>
                <a:spcPts val="600"/>
              </a:spcBef>
            </a:pPr>
            <a:r>
              <a:rPr lang="en-US" sz="1000" dirty="0"/>
              <a:t>Attacchi alla catena di approvvigionamento: Gli attacchi informatici che hanno come obiettivo le catene di approvvigionamento energetico (ad esempio, la manomissione delle apparecchiature energetiche, l'iniezione di malware negli aggiornamenti software) comportano rischi significativi per le infrastrutture e le operazioni energetiche.</a:t>
            </a:r>
          </a:p>
          <a:p>
            <a:pPr lvl="1">
              <a:spcBef>
                <a:spcPts val="600"/>
              </a:spcBef>
            </a:pPr>
            <a:r>
              <a:rPr lang="en-US" sz="1000" dirty="0"/>
              <a:t>Sicurezza della catena di approvvigionamento basata su Blockchain: La tecnologia Blockchain consente di registrare in modo trasparente, immutabile e tracciabile le transazioni della catena di approvvigionamento energetico, garantendo l'integrità e l'autenticità delle risorse e dei componenti energetici.</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2A28E6F5-17AA-C2E2-4830-E809B2508E7B}"/>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866D668E-62C0-62F3-8740-82DD531563B2}"/>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29FD837F-7605-A3B7-46BC-D7FF90D532EB}"/>
                </a:ext>
              </a:extLst>
            </p:cNvPr>
            <p:cNvPicPr>
              <a:picLocks noChangeAspect="1"/>
            </p:cNvPicPr>
            <p:nvPr/>
          </p:nvPicPr>
          <p:blipFill>
            <a:blip r:embed="rId3"/>
            <a:stretch>
              <a:fillRect/>
            </a:stretch>
          </p:blipFill>
          <p:spPr>
            <a:xfrm>
              <a:off x="6709092" y="5483822"/>
              <a:ext cx="1764001" cy="612000"/>
            </a:xfrm>
            <a:prstGeom prst="rect">
              <a:avLst/>
            </a:prstGeom>
          </p:spPr>
        </p:pic>
      </p:grpSp>
      <p:pic>
        <p:nvPicPr>
          <p:cNvPr id="9" name="Marcador de Posição da Imagem 8" descr="Uma imagem com captura de ecrã, circuito&#10;&#10;Descrição gerada automaticamente">
            <a:extLst>
              <a:ext uri="{FF2B5EF4-FFF2-40B4-BE49-F238E27FC236}">
                <a16:creationId xmlns:a16="http://schemas.microsoft.com/office/drawing/2014/main" id="{1500FDA9-C389-53CD-4E1D-FECBAB4D573F}"/>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1270539575"/>
      </p:ext>
    </p:extLst>
  </p:cSld>
  <p:clrMapOvr>
    <a:masterClrMapping/>
  </p:clrMapOvr>
</p:sld>
</file>

<file path=ppt/slides/slide37.xml><?xml version="1.0" encoding="utf-8"?>
<p:sld xmlns:a16="http://schemas.microsoft.com/office/drawing/2014/main" xmlns:adec="http://schemas.microsoft.com/office/drawing/2017/decorative"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4D835925-3D21-0B99-9A6C-587FBAE43339}"/>
              </a:ext>
            </a:extLst>
          </p:cNvPr>
          <p:cNvSpPr>
            <a:spLocks noGrp="1"/>
          </p:cNvSpPr>
          <p:nvPr>
            <p:ph type="ctrTitle"/>
          </p:nvPr>
        </p:nvSpPr>
        <p:spPr>
          <a:xfrm>
            <a:off x="796322" y="320040"/>
            <a:ext cx="6732237" cy="1524000"/>
          </a:xfrm>
        </p:spPr>
        <p:txBody>
          <a:bodyPr>
            <a:normAutofit fontScale="90000"/>
          </a:bodyPr>
          <a:lstStyle/>
          <a:p>
            <a:r>
              <a:rPr lang="en-US" dirty="0">
                <a:solidFill>
                  <a:schemeClr val="accent1"/>
                </a:solidFill>
              </a:rPr>
              <a:t>Schema di formazione: </a:t>
            </a:r>
            <a:br>
              <a:rPr lang="en-US" dirty="0">
                <a:solidFill>
                  <a:schemeClr val="accent1"/>
                </a:solidFill>
              </a:rPr>
            </a:br>
            <a:br>
              <a:rPr lang="en-US" dirty="0">
                <a:solidFill>
                  <a:schemeClr val="accent1"/>
                </a:solidFill>
              </a:rPr>
            </a:br>
            <a:r>
              <a:rPr lang="en-US" dirty="0"/>
              <a:t>Argomento-04</a:t>
            </a:r>
          </a:p>
        </p:txBody>
      </p:sp>
      <p:sp>
        <p:nvSpPr>
          <p:cNvPr id="12" name="Freeform: Shape 11">
            <a:extLst>
              <a:ext uri="{FF2B5EF4-FFF2-40B4-BE49-F238E27FC236}">
                <a16:creationId xmlns:a16="http://schemas.microsoft.com/office/drawing/2014/main" id="{3E7466B0-B69A-FEBF-B8E0-FDA9AEAC709F}"/>
              </a:ext>
              <a:ext uri="{C183D7F6-B498-43B3-948B-1728B52AA6E4}">
                <adec:decorative xmlns:adec="http://schemas.microsoft.com/office/drawing/2017/decorative" val="1"/>
              </a:ext>
            </a:extLst>
          </p:cNvPr>
          <p:cNvSpPr/>
          <p:nvPr/>
        </p:nvSpPr>
        <p:spPr>
          <a:xfrm>
            <a:off x="7370364" y="-3219"/>
            <a:ext cx="2562565" cy="6884359"/>
          </a:xfrm>
          <a:custGeom>
            <a:avLst/>
            <a:gdLst>
              <a:gd name="connsiteX0" fmla="*/ 2535833 w 2562565"/>
              <a:gd name="connsiteY0" fmla="*/ 0 h 6884359"/>
              <a:gd name="connsiteX1" fmla="*/ 2106829 w 2562565"/>
              <a:gd name="connsiteY1" fmla="*/ 1564627 h 6884359"/>
              <a:gd name="connsiteX2" fmla="*/ 1764389 w 2562565"/>
              <a:gd name="connsiteY2" fmla="*/ 2840498 h 6884359"/>
              <a:gd name="connsiteX3" fmla="*/ 1579803 w 2562565"/>
              <a:gd name="connsiteY3" fmla="*/ 2925726 h 6884359"/>
              <a:gd name="connsiteX4" fmla="*/ 1467779 w 2562565"/>
              <a:gd name="connsiteY4" fmla="*/ 2731101 h 6884359"/>
              <a:gd name="connsiteX5" fmla="*/ 1727472 w 2562565"/>
              <a:gd name="connsiteY5" fmla="*/ 1773244 h 6884359"/>
              <a:gd name="connsiteX6" fmla="*/ 1709650 w 2562565"/>
              <a:gd name="connsiteY6" fmla="*/ 1633318 h 6884359"/>
              <a:gd name="connsiteX7" fmla="*/ 1597625 w 2562565"/>
              <a:gd name="connsiteY7" fmla="*/ 1546818 h 6884359"/>
              <a:gd name="connsiteX8" fmla="*/ 1372303 w 2562565"/>
              <a:gd name="connsiteY8" fmla="*/ 1676568 h 6884359"/>
              <a:gd name="connsiteX9" fmla="*/ 977670 w 2562565"/>
              <a:gd name="connsiteY9" fmla="*/ 3131798 h 6884359"/>
              <a:gd name="connsiteX10" fmla="*/ 5092 w 2562565"/>
              <a:gd name="connsiteY10" fmla="*/ 6867823 h 6884359"/>
              <a:gd name="connsiteX11" fmla="*/ 0 w 2562565"/>
              <a:gd name="connsiteY11" fmla="*/ 6884360 h 6884359"/>
              <a:gd name="connsiteX12" fmla="*/ 26733 w 2562565"/>
              <a:gd name="connsiteY12" fmla="*/ 6884360 h 6884359"/>
              <a:gd name="connsiteX13" fmla="*/ 1003131 w 2562565"/>
              <a:gd name="connsiteY13" fmla="*/ 3139431 h 6884359"/>
              <a:gd name="connsiteX14" fmla="*/ 1397763 w 2562565"/>
              <a:gd name="connsiteY14" fmla="*/ 1684200 h 6884359"/>
              <a:gd name="connsiteX15" fmla="*/ 1592533 w 2562565"/>
              <a:gd name="connsiteY15" fmla="*/ 1572259 h 6884359"/>
              <a:gd name="connsiteX16" fmla="*/ 1688009 w 2562565"/>
              <a:gd name="connsiteY16" fmla="*/ 1646039 h 6884359"/>
              <a:gd name="connsiteX17" fmla="*/ 1703285 w 2562565"/>
              <a:gd name="connsiteY17" fmla="*/ 1766884 h 6884359"/>
              <a:gd name="connsiteX18" fmla="*/ 1443591 w 2562565"/>
              <a:gd name="connsiteY18" fmla="*/ 2724741 h 6884359"/>
              <a:gd name="connsiteX19" fmla="*/ 1573438 w 2562565"/>
              <a:gd name="connsiteY19" fmla="*/ 2949894 h 6884359"/>
              <a:gd name="connsiteX20" fmla="*/ 1788577 w 2562565"/>
              <a:gd name="connsiteY20" fmla="*/ 2849402 h 6884359"/>
              <a:gd name="connsiteX21" fmla="*/ 1788577 w 2562565"/>
              <a:gd name="connsiteY21" fmla="*/ 2848130 h 6884359"/>
              <a:gd name="connsiteX22" fmla="*/ 2131016 w 2562565"/>
              <a:gd name="connsiteY22" fmla="*/ 1570987 h 6884359"/>
              <a:gd name="connsiteX23" fmla="*/ 2562566 w 2562565"/>
              <a:gd name="connsiteY23" fmla="*/ 1272 h 6884359"/>
              <a:gd name="connsiteX24" fmla="*/ 2535833 w 2562565"/>
              <a:gd name="connsiteY24" fmla="*/ 0 h 688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62565" h="6884359">
                <a:moveTo>
                  <a:pt x="2535833" y="0"/>
                </a:moveTo>
                <a:lnTo>
                  <a:pt x="2106829" y="1564627"/>
                </a:lnTo>
                <a:lnTo>
                  <a:pt x="1764389" y="2840498"/>
                </a:lnTo>
                <a:cubicBezTo>
                  <a:pt x="1731291" y="2910461"/>
                  <a:pt x="1653638" y="2946078"/>
                  <a:pt x="1579803" y="2925726"/>
                </a:cubicBezTo>
                <a:cubicBezTo>
                  <a:pt x="1495785" y="2902829"/>
                  <a:pt x="1444864" y="2815057"/>
                  <a:pt x="1467779" y="2731101"/>
                </a:cubicBezTo>
                <a:lnTo>
                  <a:pt x="1727472" y="1773244"/>
                </a:lnTo>
                <a:cubicBezTo>
                  <a:pt x="1740202" y="1726178"/>
                  <a:pt x="1733837" y="1676568"/>
                  <a:pt x="1709650" y="1633318"/>
                </a:cubicBezTo>
                <a:cubicBezTo>
                  <a:pt x="1685463" y="1590068"/>
                  <a:pt x="1646000" y="1559539"/>
                  <a:pt x="1597625" y="1546818"/>
                </a:cubicBezTo>
                <a:cubicBezTo>
                  <a:pt x="1499604" y="1520105"/>
                  <a:pt x="1397763" y="1578620"/>
                  <a:pt x="1372303" y="1676568"/>
                </a:cubicBezTo>
                <a:lnTo>
                  <a:pt x="977670" y="3131798"/>
                </a:lnTo>
                <a:lnTo>
                  <a:pt x="5092" y="6867823"/>
                </a:lnTo>
                <a:cubicBezTo>
                  <a:pt x="5092" y="6867823"/>
                  <a:pt x="1273" y="6880544"/>
                  <a:pt x="0" y="6884360"/>
                </a:cubicBezTo>
                <a:lnTo>
                  <a:pt x="26733" y="6884360"/>
                </a:lnTo>
                <a:lnTo>
                  <a:pt x="1003131" y="3139431"/>
                </a:lnTo>
                <a:lnTo>
                  <a:pt x="1397763" y="1684200"/>
                </a:lnTo>
                <a:cubicBezTo>
                  <a:pt x="1420677" y="1600245"/>
                  <a:pt x="1508515" y="1549363"/>
                  <a:pt x="1592533" y="1572259"/>
                </a:cubicBezTo>
                <a:cubicBezTo>
                  <a:pt x="1633270" y="1583708"/>
                  <a:pt x="1667641" y="1609149"/>
                  <a:pt x="1688009" y="1646039"/>
                </a:cubicBezTo>
                <a:cubicBezTo>
                  <a:pt x="1709650" y="1682928"/>
                  <a:pt x="1714742" y="1724906"/>
                  <a:pt x="1703285" y="1766884"/>
                </a:cubicBezTo>
                <a:lnTo>
                  <a:pt x="1443591" y="2724741"/>
                </a:lnTo>
                <a:cubicBezTo>
                  <a:pt x="1416858" y="2822689"/>
                  <a:pt x="1475417" y="2924453"/>
                  <a:pt x="1573438" y="2949894"/>
                </a:cubicBezTo>
                <a:cubicBezTo>
                  <a:pt x="1660003" y="2972792"/>
                  <a:pt x="1750386" y="2930814"/>
                  <a:pt x="1788577" y="2849402"/>
                </a:cubicBezTo>
                <a:lnTo>
                  <a:pt x="1788577" y="2848130"/>
                </a:lnTo>
                <a:lnTo>
                  <a:pt x="2131016" y="1570987"/>
                </a:lnTo>
                <a:lnTo>
                  <a:pt x="2562566" y="1272"/>
                </a:lnTo>
                <a:cubicBezTo>
                  <a:pt x="2553655" y="0"/>
                  <a:pt x="2544744" y="0"/>
                  <a:pt x="2535833" y="0"/>
                </a:cubicBezTo>
                <a:close/>
              </a:path>
            </a:pathLst>
          </a:custGeom>
          <a:solidFill>
            <a:schemeClr val="accent1"/>
          </a:solidFill>
          <a:ln w="12700" cap="flat">
            <a:noFill/>
            <a:prstDash val="solid"/>
            <a:miter/>
          </a:ln>
        </p:spPr>
        <p:txBody>
          <a:bodyPr rtlCol="0" anchor="ctr"/>
          <a:lstStyle/>
          <a:p>
            <a:endParaRPr lang="en-US" dirty="0"/>
          </a:p>
        </p:txBody>
      </p:sp>
      <p:pic>
        <p:nvPicPr>
          <p:cNvPr id="13" name="Graphic 12">
            <a:extLst>
              <a:ext uri="{FF2B5EF4-FFF2-40B4-BE49-F238E27FC236}">
                <a16:creationId xmlns:a16="http://schemas.microsoft.com/office/drawing/2014/main" id="{2756CFB8-E805-3CF9-61D2-C02341EC7644}"/>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7829202" y="5156615"/>
            <a:ext cx="878334" cy="1705001"/>
          </a:xfrm>
          <a:prstGeom prst="rect">
            <a:avLst/>
          </a:prstGeom>
        </p:spPr>
      </p:pic>
      <p:sp>
        <p:nvSpPr>
          <p:cNvPr id="6" name="Slide Number Placeholder 5">
            <a:extLst>
              <a:ext uri="{FF2B5EF4-FFF2-40B4-BE49-F238E27FC236}">
                <a16:creationId xmlns:a16="http://schemas.microsoft.com/office/drawing/2014/main" id="{68D96053-DF7F-7AFE-4D23-78CFF34D0026}"/>
              </a:ext>
            </a:extLst>
          </p:cNvPr>
          <p:cNvSpPr>
            <a:spLocks noGrp="1"/>
          </p:cNvSpPr>
          <p:nvPr>
            <p:ph type="sldNum" sz="quarter" idx="4"/>
          </p:nvPr>
        </p:nvSpPr>
        <p:spPr>
          <a:xfrm>
            <a:off x="10768546" y="6290774"/>
            <a:ext cx="617912" cy="365125"/>
          </a:xfrm>
        </p:spPr>
        <p:txBody>
          <a:bodyPr/>
          <a:lstStyle/>
          <a:p>
            <a:fld id="{3A98EE3D-8CD1-4C3F-BD1C-C98C9596463C}" type="slidenum">
              <a:rPr lang="en-US" smtClean="0"/>
              <a:t>37</a:t>
            </a:fld>
            <a:endParaRPr lang="en-US" dirty="0"/>
          </a:p>
        </p:txBody>
      </p:sp>
      <p:sp>
        <p:nvSpPr>
          <p:cNvPr id="27" name="Text Placeholder 10">
            <a:extLst>
              <a:ext uri="{FF2B5EF4-FFF2-40B4-BE49-F238E27FC236}">
                <a16:creationId xmlns:a16="http://schemas.microsoft.com/office/drawing/2014/main" id="{E8DD6800-C7FC-6A10-2B0A-C4B64CC05C22}"/>
              </a:ext>
            </a:extLst>
          </p:cNvPr>
          <p:cNvSpPr txBox="1">
            <a:spLocks/>
          </p:cNvSpPr>
          <p:nvPr/>
        </p:nvSpPr>
        <p:spPr>
          <a:xfrm>
            <a:off x="796322" y="2164080"/>
            <a:ext cx="6980092" cy="346029"/>
          </a:xfrm>
          <a:prstGeom prst="rect">
            <a:avLst/>
          </a:prstGeom>
        </p:spPr>
        <p:txBody>
          <a:bodyPr>
            <a:no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600" dirty="0">
                <a:solidFill>
                  <a:schemeClr val="accent1"/>
                </a:solidFill>
              </a:rPr>
              <a:t>Il futuro della sicurezza delle tecnologie emergenti e la loro applicazione nella rete energetica</a:t>
            </a:r>
          </a:p>
        </p:txBody>
      </p:sp>
      <p:sp>
        <p:nvSpPr>
          <p:cNvPr id="28" name="Text Placeholder 22">
            <a:extLst>
              <a:ext uri="{FF2B5EF4-FFF2-40B4-BE49-F238E27FC236}">
                <a16:creationId xmlns:a16="http://schemas.microsoft.com/office/drawing/2014/main" id="{5421A4BB-2BFD-0743-5BB3-6C4D92B8EC15}"/>
              </a:ext>
            </a:extLst>
          </p:cNvPr>
          <p:cNvSpPr txBox="1">
            <a:spLocks/>
          </p:cNvSpPr>
          <p:nvPr/>
        </p:nvSpPr>
        <p:spPr>
          <a:xfrm>
            <a:off x="796323" y="2726930"/>
            <a:ext cx="6980091" cy="1208930"/>
          </a:xfrm>
          <a:prstGeom prst="rect">
            <a:avLst/>
          </a:prstGeom>
        </p:spPr>
        <p:txBody>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spcAft>
                <a:spcPts val="0"/>
              </a:spcAft>
            </a:pPr>
            <a:r>
              <a:rPr lang="en-US" sz="1400" dirty="0"/>
              <a:t>Esplorazione delle tendenze emergenti e dei progressi nella cybersecurity per le tecnologie energetiche.</a:t>
            </a:r>
          </a:p>
          <a:p>
            <a:pPr>
              <a:spcBef>
                <a:spcPts val="600"/>
              </a:spcBef>
              <a:spcAft>
                <a:spcPts val="0"/>
              </a:spcAft>
            </a:pPr>
            <a:r>
              <a:rPr lang="en-US" sz="1400" dirty="0">
                <a:solidFill>
                  <a:schemeClr val="tx2"/>
                </a:solidFill>
              </a:rPr>
              <a:t>Discussione sull'integrazione di tecnologie avanzate come l'apprendimento automatico e l'analisi predittiva per il rilevamento e la mitigazione proattiva delle minacce.</a:t>
            </a:r>
          </a:p>
        </p:txBody>
      </p:sp>
      <p:pic>
        <p:nvPicPr>
          <p:cNvPr id="34" name="Picture Placeholder 33" descr="A cup of coffee and a notebook on a table&#10;&#10;Description automatically generated">
            <a:extLst>
              <a:ext uri="{FF2B5EF4-FFF2-40B4-BE49-F238E27FC236}">
                <a16:creationId xmlns:a16="http://schemas.microsoft.com/office/drawing/2014/main" id="{BE76F2C8-60D2-404A-08F8-F956BC2489DF}"/>
              </a:ext>
            </a:extLst>
          </p:cNvPr>
          <p:cNvPicPr>
            <a:picLocks noGrp="1" noChangeAspect="1"/>
          </p:cNvPicPr>
          <p:nvPr>
            <p:ph type="pic" sz="quarter" idx="11"/>
          </p:nvPr>
        </p:nvPicPr>
        <p:blipFill>
          <a:blip r:embed="rId4"/>
          <a:srcRect l="18261" r="18261"/>
          <a:stretch>
            <a:fillRect/>
          </a:stretch>
        </p:blipFill>
        <p:spPr/>
      </p:pic>
      <p:grpSp>
        <p:nvGrpSpPr>
          <p:cNvPr id="3" name="Group 2">
            <a:extLst>
              <a:ext uri="{FF2B5EF4-FFF2-40B4-BE49-F238E27FC236}">
                <a16:creationId xmlns:a16="http://schemas.microsoft.com/office/drawing/2014/main" id="{B2E7B04D-E6C3-1A50-96CC-C863D387E4E8}"/>
              </a:ext>
            </a:extLst>
          </p:cNvPr>
          <p:cNvGrpSpPr/>
          <p:nvPr/>
        </p:nvGrpSpPr>
        <p:grpSpPr>
          <a:xfrm>
            <a:off x="7549377" y="6167336"/>
            <a:ext cx="3294001" cy="612000"/>
            <a:chOff x="5179092" y="5483822"/>
            <a:chExt cx="3294001" cy="612000"/>
          </a:xfrm>
        </p:grpSpPr>
        <p:pic>
          <p:nvPicPr>
            <p:cNvPr id="4" name="Picture 3">
              <a:extLst>
                <a:ext uri="{FF2B5EF4-FFF2-40B4-BE49-F238E27FC236}">
                  <a16:creationId xmlns:a16="http://schemas.microsoft.com/office/drawing/2014/main" id="{B2BB7346-D27E-E7B5-1793-E50B8F9C20CF}"/>
                </a:ext>
              </a:extLst>
            </p:cNvPr>
            <p:cNvPicPr>
              <a:picLocks noChangeAspect="1"/>
            </p:cNvPicPr>
            <p:nvPr/>
          </p:nvPicPr>
          <p:blipFill>
            <a:blip r:embed="rId5"/>
            <a:stretch>
              <a:fillRect/>
            </a:stretch>
          </p:blipFill>
          <p:spPr>
            <a:xfrm>
              <a:off x="5179092" y="5483822"/>
              <a:ext cx="1530000" cy="612000"/>
            </a:xfrm>
            <a:prstGeom prst="rect">
              <a:avLst/>
            </a:prstGeom>
          </p:spPr>
        </p:pic>
        <p:pic>
          <p:nvPicPr>
            <p:cNvPr id="5" name="Picture 4">
              <a:extLst>
                <a:ext uri="{FF2B5EF4-FFF2-40B4-BE49-F238E27FC236}">
                  <a16:creationId xmlns:a16="http://schemas.microsoft.com/office/drawing/2014/main" id="{7E39C830-72D8-B9BC-4DBD-C47324325EEA}"/>
                </a:ext>
              </a:extLst>
            </p:cNvPr>
            <p:cNvPicPr>
              <a:picLocks noChangeAspect="1"/>
            </p:cNvPicPr>
            <p:nvPr/>
          </p:nvPicPr>
          <p:blipFill>
            <a:blip r:embed="rId6"/>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1409286885"/>
      </p:ext>
    </p:extLst>
  </p:cSld>
  <p:clrMapOvr>
    <a:masterClrMapping/>
  </p:clrMapOvr>
</p:sld>
</file>

<file path=ppt/slides/slide38.xml><?xml version="1.0" encoding="utf-8"?>
<p:sld xmlns:a16="http://schemas.microsoft.com/office/drawing/2014/main" xmlns:adec="http://schemas.microsoft.com/office/drawing/2017/decorative"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3" y="98470"/>
            <a:ext cx="5765735" cy="763899"/>
          </a:xfrm>
        </p:spPr>
        <p:txBody>
          <a:bodyPr>
            <a:noAutofit/>
          </a:bodyPr>
          <a:lstStyle/>
          <a:p>
            <a:r>
              <a:rPr lang="en-US" sz="1600" dirty="0"/>
              <a:t>04_2: Discussione sull'integrazione di tecnologie avanzate come l'apprendimento automatico e l'analisi predittiva per il rilevamento e la mitigazione proattiva delle minacce.</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a:bodyPr>
          <a:lstStyle/>
          <a:p>
            <a:r>
              <a:rPr lang="en-US" dirty="0"/>
              <a:t>Tecnologie avanzate</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5541470" cy="2569866"/>
          </a:xfrm>
        </p:spPr>
        <p:txBody>
          <a:bodyPr>
            <a:noAutofit/>
          </a:bodyPr>
          <a:lstStyle/>
          <a:p>
            <a:pPr>
              <a:spcBef>
                <a:spcPts val="600"/>
              </a:spcBef>
            </a:pPr>
            <a:r>
              <a:rPr lang="en-US" sz="1200" dirty="0"/>
              <a:t>L'integrazione di tecnologie avanzate come l'apprendimento automatico (ML) e l'analisi predittiva ha un potenziale immenso per migliorare la sicurezza informatica nel settore energetico. </a:t>
            </a:r>
          </a:p>
          <a:p>
            <a:pPr>
              <a:spcBef>
                <a:spcPts val="600"/>
              </a:spcBef>
            </a:pPr>
            <a:r>
              <a:rPr lang="en-US" sz="1200" dirty="0"/>
              <a:t>Apprendimento automatico per il rilevamento delle minacce:</a:t>
            </a:r>
          </a:p>
          <a:p>
            <a:pPr lvl="1">
              <a:spcBef>
                <a:spcPts val="600"/>
              </a:spcBef>
            </a:pPr>
            <a:r>
              <a:rPr lang="en-US" sz="1000" dirty="0"/>
              <a:t>Algoritmi di ML: Gli algoritmi di apprendimento automatico analizzano grandi quantità di dati provenienti dalle reti energetiche per identificare modelli, anomalie e potenziali minacce informatiche.</a:t>
            </a:r>
          </a:p>
          <a:p>
            <a:pPr lvl="1">
              <a:spcBef>
                <a:spcPts val="600"/>
              </a:spcBef>
            </a:pPr>
            <a:r>
              <a:rPr lang="en-US" sz="1000" dirty="0"/>
              <a:t>Analisi comportamentale: I modelli ML apprendono i normali modelli di comportamento dei sistemi energetici e degli utenti per rilevare deviazioni indicative di attività dannose o attacchi informatici.</a:t>
            </a:r>
          </a:p>
          <a:p>
            <a:pPr lvl="1">
              <a:spcBef>
                <a:spcPts val="600"/>
              </a:spcBef>
            </a:pPr>
            <a:r>
              <a:rPr lang="en-US" sz="1000" dirty="0"/>
              <a:t>Modellazione predittiva: Gli algoritmi di ML prevedono le future minacce informatiche sulla base dei dati storici, consentendo alle aziende energetiche di adottare misure proattive per prevenire gli incidenti di sicurezza.</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2A28E6F5-17AA-C2E2-4830-E809B2508E7B}"/>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866D668E-62C0-62F3-8740-82DD531563B2}"/>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29FD837F-7605-A3B7-46BC-D7FF90D532EB}"/>
                </a:ext>
              </a:extLst>
            </p:cNvPr>
            <p:cNvPicPr>
              <a:picLocks noChangeAspect="1"/>
            </p:cNvPicPr>
            <p:nvPr/>
          </p:nvPicPr>
          <p:blipFill>
            <a:blip r:embed="rId3"/>
            <a:stretch>
              <a:fillRect/>
            </a:stretch>
          </p:blipFill>
          <p:spPr>
            <a:xfrm>
              <a:off x="6709092" y="5483822"/>
              <a:ext cx="1764001" cy="612000"/>
            </a:xfrm>
            <a:prstGeom prst="rect">
              <a:avLst/>
            </a:prstGeom>
          </p:spPr>
        </p:pic>
      </p:grpSp>
      <p:sp>
        <p:nvSpPr>
          <p:cNvPr id="11" name="Losango 10">
            <a:extLst>
              <a:ext uri="{FF2B5EF4-FFF2-40B4-BE49-F238E27FC236}">
                <a16:creationId xmlns:a16="http://schemas.microsoft.com/office/drawing/2014/main" id="{6731936B-D0EA-C993-EC06-76BBD67B6AC4}"/>
              </a:ext>
            </a:extLst>
          </p:cNvPr>
          <p:cNvSpPr/>
          <p:nvPr/>
        </p:nvSpPr>
        <p:spPr>
          <a:xfrm>
            <a:off x="4991635" y="4490320"/>
            <a:ext cx="1398272" cy="1398272"/>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8" name="Marcador de Posição da Imagem 7" descr="Uma imagem com captura de ecrã, desenho, Jogo de pc&#10;&#10;Descrição gerada automaticamente">
            <a:extLst>
              <a:ext uri="{FF2B5EF4-FFF2-40B4-BE49-F238E27FC236}">
                <a16:creationId xmlns:a16="http://schemas.microsoft.com/office/drawing/2014/main" id="{233AC868-64FB-C3F9-B87B-BEE170B97B90}"/>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1545168486"/>
      </p:ext>
    </p:extLst>
  </p:cSld>
  <p:clrMapOvr>
    <a:masterClrMapping/>
  </p:clrMapOvr>
</p:sld>
</file>

<file path=ppt/slides/slide39.xml><?xml version="1.0" encoding="utf-8"?>
<p:sld xmlns:a16="http://schemas.microsoft.com/office/drawing/2014/main" xmlns:adec="http://schemas.microsoft.com/office/drawing/2017/decorative"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3" y="98470"/>
            <a:ext cx="5765735" cy="763899"/>
          </a:xfrm>
        </p:spPr>
        <p:txBody>
          <a:bodyPr>
            <a:noAutofit/>
          </a:bodyPr>
          <a:lstStyle/>
          <a:p>
            <a:r>
              <a:rPr lang="en-US" sz="1600" dirty="0"/>
              <a:t>04_2: Discussione sull'integrazione di tecnologie avanzate come l'apprendimento automatico e l'analisi predittiva per il rilevamento e la mitigazione proattiva delle minacce.</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a:bodyPr>
          <a:lstStyle/>
          <a:p>
            <a:r>
              <a:rPr lang="en-US" dirty="0"/>
              <a:t>Tecnologie avanzate</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5541470" cy="2569866"/>
          </a:xfrm>
        </p:spPr>
        <p:txBody>
          <a:bodyPr>
            <a:noAutofit/>
          </a:bodyPr>
          <a:lstStyle/>
          <a:p>
            <a:pPr>
              <a:spcBef>
                <a:spcPts val="600"/>
              </a:spcBef>
            </a:pPr>
            <a:r>
              <a:rPr lang="en-US" sz="1200" dirty="0"/>
              <a:t>Analisi predittiva per la valutazione del rischio:</a:t>
            </a:r>
          </a:p>
          <a:p>
            <a:pPr lvl="1">
              <a:spcBef>
                <a:spcPts val="600"/>
              </a:spcBef>
            </a:pPr>
            <a:r>
              <a:rPr lang="en-US" sz="1000" dirty="0"/>
              <a:t>Approfondimenti basati sui dati: Le tecniche di analisi predittiva analizzano i dati storici e in tempo reale delle reti energetiche per identificare le vulnerabilità, valutare i rischi e dare priorità alle misure di sicurezza.</a:t>
            </a:r>
          </a:p>
          <a:p>
            <a:pPr lvl="1">
              <a:spcBef>
                <a:spcPts val="600"/>
              </a:spcBef>
            </a:pPr>
            <a:r>
              <a:rPr lang="en-US" sz="1000" dirty="0"/>
              <a:t>Punteggio di rischio: I modelli predittivi assegnano punteggi di rischio agli asset, ai sistemi e alle operazioni energetiche in base alla loro suscettibilità alle minacce informatiche, all'impatto potenziale e alla probabilità che si verifichino.</a:t>
            </a:r>
          </a:p>
          <a:p>
            <a:pPr lvl="1">
              <a:spcBef>
                <a:spcPts val="600"/>
              </a:spcBef>
            </a:pPr>
            <a:r>
              <a:rPr lang="en-US" sz="1000" dirty="0"/>
              <a:t>Strategie di mitigazione proattive: Le analisi predittive consentono alle aziende del settore energetico di sviluppare strategie di mitigazione proattive, come la gestione delle patch, l'hardening degli asset e la pianificazione della risposta agli incidenti, per ridurre i rischi di cybersecurity.</a:t>
            </a:r>
          </a:p>
          <a:p>
            <a:pPr>
              <a:spcBef>
                <a:spcPts val="600"/>
              </a:spcBef>
            </a:pPr>
            <a:r>
              <a:rPr lang="en-US" sz="1200" dirty="0"/>
              <a:t>Integrazione con le operazioni di sicurezza:</a:t>
            </a:r>
          </a:p>
          <a:p>
            <a:pPr lvl="1">
              <a:spcBef>
                <a:spcPts val="600"/>
              </a:spcBef>
            </a:pPr>
            <a:r>
              <a:rPr lang="en-US" sz="1000" dirty="0"/>
              <a:t>Integrazione delle informazioni sulle minacce: Le soluzioni di rilevamento delle minacce e di analisi predittiva basate sul ML si integrano con i feed di threat intelligence per migliorare l'accuratezza e la pertinenza degli avvisi di sicurezza e delle valutazioni delle minacce.</a:t>
            </a:r>
          </a:p>
          <a:p>
            <a:pPr lvl="1">
              <a:spcBef>
                <a:spcPts val="600"/>
              </a:spcBef>
            </a:pPr>
            <a:r>
              <a:rPr lang="en-US" sz="1000" dirty="0"/>
              <a:t>Risposta automatizzata: Gli algoritmi di ML automatizzano i processi di risposta agli incidenti dando priorità agli avvisi di sicurezza, correlando gli eventi e orchestrando le azioni di risposta per mitigare gli incidenti di sicurezza in tempo reale.</a:t>
            </a:r>
          </a:p>
          <a:p>
            <a:pPr lvl="1">
              <a:spcBef>
                <a:spcPts val="600"/>
              </a:spcBef>
            </a:pPr>
            <a:r>
              <a:rPr lang="en-US" sz="1000" dirty="0"/>
              <a:t>Collaborazione uomo-macchina: Le soluzioni di cybersecurity basate sul ML aumentano le competenze umane fornendo approfondimenti, raccomandazioni e supporto decisionale agli analisti e agli operatori della sicurezza.</a:t>
            </a:r>
            <a:endParaRPr lang="en-US" sz="800" dirty="0"/>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2A28E6F5-17AA-C2E2-4830-E809B2508E7B}"/>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866D668E-62C0-62F3-8740-82DD531563B2}"/>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29FD837F-7605-A3B7-46BC-D7FF90D532EB}"/>
                </a:ext>
              </a:extLst>
            </p:cNvPr>
            <p:cNvPicPr>
              <a:picLocks noChangeAspect="1"/>
            </p:cNvPicPr>
            <p:nvPr/>
          </p:nvPicPr>
          <p:blipFill>
            <a:blip r:embed="rId3"/>
            <a:stretch>
              <a:fillRect/>
            </a:stretch>
          </p:blipFill>
          <p:spPr>
            <a:xfrm>
              <a:off x="6709092" y="5483822"/>
              <a:ext cx="1764001" cy="612000"/>
            </a:xfrm>
            <a:prstGeom prst="rect">
              <a:avLst/>
            </a:prstGeom>
          </p:spPr>
        </p:pic>
      </p:grpSp>
      <p:sp>
        <p:nvSpPr>
          <p:cNvPr id="11" name="Losango 10">
            <a:extLst>
              <a:ext uri="{FF2B5EF4-FFF2-40B4-BE49-F238E27FC236}">
                <a16:creationId xmlns:a16="http://schemas.microsoft.com/office/drawing/2014/main" id="{6731936B-D0EA-C993-EC06-76BBD67B6AC4}"/>
              </a:ext>
            </a:extLst>
          </p:cNvPr>
          <p:cNvSpPr/>
          <p:nvPr/>
        </p:nvSpPr>
        <p:spPr>
          <a:xfrm>
            <a:off x="4991635" y="4490320"/>
            <a:ext cx="1398272" cy="1398272"/>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8" name="Marcador de Posição da Imagem 7" descr="Uma imagem com captura de ecrã, desenho, Jogo de pc&#10;&#10;Descrição gerada automaticamente">
            <a:extLst>
              <a:ext uri="{FF2B5EF4-FFF2-40B4-BE49-F238E27FC236}">
                <a16:creationId xmlns:a16="http://schemas.microsoft.com/office/drawing/2014/main" id="{CC3FAD0B-8F5D-A961-D5A6-46D5898BE05C}"/>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3263113311"/>
      </p:ext>
    </p:extLst>
  </p:cSld>
  <p:clrMapOvr>
    <a:masterClrMapping/>
  </p:clrMapOvr>
</p:sld>
</file>

<file path=ppt/slides/slide4.xml><?xml version="1.0" encoding="utf-8"?>
<p:sld xmlns:a16="http://schemas.microsoft.com/office/drawing/2014/main" xmlns:adec="http://schemas.microsoft.com/office/drawing/2017/decorative"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4D835925-3D21-0B99-9A6C-587FBAE43339}"/>
              </a:ext>
            </a:extLst>
          </p:cNvPr>
          <p:cNvSpPr>
            <a:spLocks noGrp="1"/>
          </p:cNvSpPr>
          <p:nvPr>
            <p:ph type="ctrTitle"/>
          </p:nvPr>
        </p:nvSpPr>
        <p:spPr>
          <a:xfrm>
            <a:off x="796322" y="320040"/>
            <a:ext cx="6732237" cy="1524000"/>
          </a:xfrm>
        </p:spPr>
        <p:txBody>
          <a:bodyPr>
            <a:normAutofit fontScale="90000"/>
          </a:bodyPr>
          <a:lstStyle/>
          <a:p>
            <a:r>
              <a:rPr lang="en-US" dirty="0">
                <a:solidFill>
                  <a:schemeClr val="accent1"/>
                </a:solidFill>
              </a:rPr>
              <a:t>Schema di formazione: </a:t>
            </a:r>
            <a:br>
              <a:rPr lang="en-US" dirty="0">
                <a:solidFill>
                  <a:schemeClr val="accent1"/>
                </a:solidFill>
              </a:rPr>
            </a:br>
            <a:br>
              <a:rPr lang="en-US" dirty="0">
                <a:solidFill>
                  <a:schemeClr val="accent1"/>
                </a:solidFill>
              </a:rPr>
            </a:br>
            <a:r>
              <a:rPr lang="en-US" dirty="0"/>
              <a:t>Argomento-01</a:t>
            </a:r>
          </a:p>
        </p:txBody>
      </p:sp>
      <p:sp>
        <p:nvSpPr>
          <p:cNvPr id="12" name="Freeform: Shape 11">
            <a:extLst>
              <a:ext uri="{FF2B5EF4-FFF2-40B4-BE49-F238E27FC236}">
                <a16:creationId xmlns:a16="http://schemas.microsoft.com/office/drawing/2014/main" id="{3E7466B0-B69A-FEBF-B8E0-FDA9AEAC709F}"/>
              </a:ext>
              <a:ext uri="{C183D7F6-B498-43B3-948B-1728B52AA6E4}">
                <adec:decorative xmlns:adec="http://schemas.microsoft.com/office/drawing/2017/decorative" val="1"/>
              </a:ext>
            </a:extLst>
          </p:cNvPr>
          <p:cNvSpPr/>
          <p:nvPr/>
        </p:nvSpPr>
        <p:spPr>
          <a:xfrm>
            <a:off x="7370364" y="-3219"/>
            <a:ext cx="2562565" cy="6884359"/>
          </a:xfrm>
          <a:custGeom>
            <a:avLst/>
            <a:gdLst>
              <a:gd name="connsiteX0" fmla="*/ 2535833 w 2562565"/>
              <a:gd name="connsiteY0" fmla="*/ 0 h 6884359"/>
              <a:gd name="connsiteX1" fmla="*/ 2106829 w 2562565"/>
              <a:gd name="connsiteY1" fmla="*/ 1564627 h 6884359"/>
              <a:gd name="connsiteX2" fmla="*/ 1764389 w 2562565"/>
              <a:gd name="connsiteY2" fmla="*/ 2840498 h 6884359"/>
              <a:gd name="connsiteX3" fmla="*/ 1579803 w 2562565"/>
              <a:gd name="connsiteY3" fmla="*/ 2925726 h 6884359"/>
              <a:gd name="connsiteX4" fmla="*/ 1467779 w 2562565"/>
              <a:gd name="connsiteY4" fmla="*/ 2731101 h 6884359"/>
              <a:gd name="connsiteX5" fmla="*/ 1727472 w 2562565"/>
              <a:gd name="connsiteY5" fmla="*/ 1773244 h 6884359"/>
              <a:gd name="connsiteX6" fmla="*/ 1709650 w 2562565"/>
              <a:gd name="connsiteY6" fmla="*/ 1633318 h 6884359"/>
              <a:gd name="connsiteX7" fmla="*/ 1597625 w 2562565"/>
              <a:gd name="connsiteY7" fmla="*/ 1546818 h 6884359"/>
              <a:gd name="connsiteX8" fmla="*/ 1372303 w 2562565"/>
              <a:gd name="connsiteY8" fmla="*/ 1676568 h 6884359"/>
              <a:gd name="connsiteX9" fmla="*/ 977670 w 2562565"/>
              <a:gd name="connsiteY9" fmla="*/ 3131798 h 6884359"/>
              <a:gd name="connsiteX10" fmla="*/ 5092 w 2562565"/>
              <a:gd name="connsiteY10" fmla="*/ 6867823 h 6884359"/>
              <a:gd name="connsiteX11" fmla="*/ 0 w 2562565"/>
              <a:gd name="connsiteY11" fmla="*/ 6884360 h 6884359"/>
              <a:gd name="connsiteX12" fmla="*/ 26733 w 2562565"/>
              <a:gd name="connsiteY12" fmla="*/ 6884360 h 6884359"/>
              <a:gd name="connsiteX13" fmla="*/ 1003131 w 2562565"/>
              <a:gd name="connsiteY13" fmla="*/ 3139431 h 6884359"/>
              <a:gd name="connsiteX14" fmla="*/ 1397763 w 2562565"/>
              <a:gd name="connsiteY14" fmla="*/ 1684200 h 6884359"/>
              <a:gd name="connsiteX15" fmla="*/ 1592533 w 2562565"/>
              <a:gd name="connsiteY15" fmla="*/ 1572259 h 6884359"/>
              <a:gd name="connsiteX16" fmla="*/ 1688009 w 2562565"/>
              <a:gd name="connsiteY16" fmla="*/ 1646039 h 6884359"/>
              <a:gd name="connsiteX17" fmla="*/ 1703285 w 2562565"/>
              <a:gd name="connsiteY17" fmla="*/ 1766884 h 6884359"/>
              <a:gd name="connsiteX18" fmla="*/ 1443591 w 2562565"/>
              <a:gd name="connsiteY18" fmla="*/ 2724741 h 6884359"/>
              <a:gd name="connsiteX19" fmla="*/ 1573438 w 2562565"/>
              <a:gd name="connsiteY19" fmla="*/ 2949894 h 6884359"/>
              <a:gd name="connsiteX20" fmla="*/ 1788577 w 2562565"/>
              <a:gd name="connsiteY20" fmla="*/ 2849402 h 6884359"/>
              <a:gd name="connsiteX21" fmla="*/ 1788577 w 2562565"/>
              <a:gd name="connsiteY21" fmla="*/ 2848130 h 6884359"/>
              <a:gd name="connsiteX22" fmla="*/ 2131016 w 2562565"/>
              <a:gd name="connsiteY22" fmla="*/ 1570987 h 6884359"/>
              <a:gd name="connsiteX23" fmla="*/ 2562566 w 2562565"/>
              <a:gd name="connsiteY23" fmla="*/ 1272 h 6884359"/>
              <a:gd name="connsiteX24" fmla="*/ 2535833 w 2562565"/>
              <a:gd name="connsiteY24" fmla="*/ 0 h 688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62565" h="6884359">
                <a:moveTo>
                  <a:pt x="2535833" y="0"/>
                </a:moveTo>
                <a:lnTo>
                  <a:pt x="2106829" y="1564627"/>
                </a:lnTo>
                <a:lnTo>
                  <a:pt x="1764389" y="2840498"/>
                </a:lnTo>
                <a:cubicBezTo>
                  <a:pt x="1731291" y="2910461"/>
                  <a:pt x="1653638" y="2946078"/>
                  <a:pt x="1579803" y="2925726"/>
                </a:cubicBezTo>
                <a:cubicBezTo>
                  <a:pt x="1495785" y="2902829"/>
                  <a:pt x="1444864" y="2815057"/>
                  <a:pt x="1467779" y="2731101"/>
                </a:cubicBezTo>
                <a:lnTo>
                  <a:pt x="1727472" y="1773244"/>
                </a:lnTo>
                <a:cubicBezTo>
                  <a:pt x="1740202" y="1726178"/>
                  <a:pt x="1733837" y="1676568"/>
                  <a:pt x="1709650" y="1633318"/>
                </a:cubicBezTo>
                <a:cubicBezTo>
                  <a:pt x="1685463" y="1590068"/>
                  <a:pt x="1646000" y="1559539"/>
                  <a:pt x="1597625" y="1546818"/>
                </a:cubicBezTo>
                <a:cubicBezTo>
                  <a:pt x="1499604" y="1520105"/>
                  <a:pt x="1397763" y="1578620"/>
                  <a:pt x="1372303" y="1676568"/>
                </a:cubicBezTo>
                <a:lnTo>
                  <a:pt x="977670" y="3131798"/>
                </a:lnTo>
                <a:lnTo>
                  <a:pt x="5092" y="6867823"/>
                </a:lnTo>
                <a:cubicBezTo>
                  <a:pt x="5092" y="6867823"/>
                  <a:pt x="1273" y="6880544"/>
                  <a:pt x="0" y="6884360"/>
                </a:cubicBezTo>
                <a:lnTo>
                  <a:pt x="26733" y="6884360"/>
                </a:lnTo>
                <a:lnTo>
                  <a:pt x="1003131" y="3139431"/>
                </a:lnTo>
                <a:lnTo>
                  <a:pt x="1397763" y="1684200"/>
                </a:lnTo>
                <a:cubicBezTo>
                  <a:pt x="1420677" y="1600245"/>
                  <a:pt x="1508515" y="1549363"/>
                  <a:pt x="1592533" y="1572259"/>
                </a:cubicBezTo>
                <a:cubicBezTo>
                  <a:pt x="1633270" y="1583708"/>
                  <a:pt x="1667641" y="1609149"/>
                  <a:pt x="1688009" y="1646039"/>
                </a:cubicBezTo>
                <a:cubicBezTo>
                  <a:pt x="1709650" y="1682928"/>
                  <a:pt x="1714742" y="1724906"/>
                  <a:pt x="1703285" y="1766884"/>
                </a:cubicBezTo>
                <a:lnTo>
                  <a:pt x="1443591" y="2724741"/>
                </a:lnTo>
                <a:cubicBezTo>
                  <a:pt x="1416858" y="2822689"/>
                  <a:pt x="1475417" y="2924453"/>
                  <a:pt x="1573438" y="2949894"/>
                </a:cubicBezTo>
                <a:cubicBezTo>
                  <a:pt x="1660003" y="2972792"/>
                  <a:pt x="1750386" y="2930814"/>
                  <a:pt x="1788577" y="2849402"/>
                </a:cubicBezTo>
                <a:lnTo>
                  <a:pt x="1788577" y="2848130"/>
                </a:lnTo>
                <a:lnTo>
                  <a:pt x="2131016" y="1570987"/>
                </a:lnTo>
                <a:lnTo>
                  <a:pt x="2562566" y="1272"/>
                </a:lnTo>
                <a:cubicBezTo>
                  <a:pt x="2553655" y="0"/>
                  <a:pt x="2544744" y="0"/>
                  <a:pt x="2535833" y="0"/>
                </a:cubicBezTo>
                <a:close/>
              </a:path>
            </a:pathLst>
          </a:custGeom>
          <a:solidFill>
            <a:schemeClr val="accent1"/>
          </a:solidFill>
          <a:ln w="12700" cap="flat">
            <a:noFill/>
            <a:prstDash val="solid"/>
            <a:miter/>
          </a:ln>
        </p:spPr>
        <p:txBody>
          <a:bodyPr rtlCol="0" anchor="ctr"/>
          <a:lstStyle/>
          <a:p>
            <a:endParaRPr lang="en-US" dirty="0"/>
          </a:p>
        </p:txBody>
      </p:sp>
      <p:pic>
        <p:nvPicPr>
          <p:cNvPr id="13" name="Graphic 12">
            <a:extLst>
              <a:ext uri="{FF2B5EF4-FFF2-40B4-BE49-F238E27FC236}">
                <a16:creationId xmlns:a16="http://schemas.microsoft.com/office/drawing/2014/main" id="{2756CFB8-E805-3CF9-61D2-C02341EC7644}"/>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7829202" y="5156615"/>
            <a:ext cx="878334" cy="1705001"/>
          </a:xfrm>
          <a:prstGeom prst="rect">
            <a:avLst/>
          </a:prstGeom>
        </p:spPr>
      </p:pic>
      <p:sp>
        <p:nvSpPr>
          <p:cNvPr id="6" name="Slide Number Placeholder 5">
            <a:extLst>
              <a:ext uri="{FF2B5EF4-FFF2-40B4-BE49-F238E27FC236}">
                <a16:creationId xmlns:a16="http://schemas.microsoft.com/office/drawing/2014/main" id="{68D96053-DF7F-7AFE-4D23-78CFF34D0026}"/>
              </a:ext>
            </a:extLst>
          </p:cNvPr>
          <p:cNvSpPr>
            <a:spLocks noGrp="1"/>
          </p:cNvSpPr>
          <p:nvPr>
            <p:ph type="sldNum" sz="quarter" idx="4"/>
          </p:nvPr>
        </p:nvSpPr>
        <p:spPr>
          <a:xfrm>
            <a:off x="10768546" y="6290774"/>
            <a:ext cx="617912" cy="365125"/>
          </a:xfrm>
        </p:spPr>
        <p:txBody>
          <a:bodyPr/>
          <a:lstStyle/>
          <a:p>
            <a:fld id="{3A98EE3D-8CD1-4C3F-BD1C-C98C9596463C}" type="slidenum">
              <a:rPr lang="en-US" smtClean="0"/>
              <a:t>4</a:t>
            </a:fld>
            <a:endParaRPr lang="en-US" dirty="0"/>
          </a:p>
        </p:txBody>
      </p:sp>
      <p:sp>
        <p:nvSpPr>
          <p:cNvPr id="27" name="Text Placeholder 10">
            <a:extLst>
              <a:ext uri="{FF2B5EF4-FFF2-40B4-BE49-F238E27FC236}">
                <a16:creationId xmlns:a16="http://schemas.microsoft.com/office/drawing/2014/main" id="{E8DD6800-C7FC-6A10-2B0A-C4B64CC05C22}"/>
              </a:ext>
            </a:extLst>
          </p:cNvPr>
          <p:cNvSpPr txBox="1">
            <a:spLocks/>
          </p:cNvSpPr>
          <p:nvPr/>
        </p:nvSpPr>
        <p:spPr>
          <a:xfrm>
            <a:off x="796322" y="2164080"/>
            <a:ext cx="6980092" cy="346029"/>
          </a:xfrm>
          <a:prstGeom prst="rect">
            <a:avLst/>
          </a:prstGeom>
        </p:spPr>
        <p:txBody>
          <a:bodyPr>
            <a:no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600" dirty="0">
                <a:solidFill>
                  <a:schemeClr val="accent1"/>
                </a:solidFill>
              </a:rPr>
              <a:t>Introduzione alla sicurezza informatica nelle tecnologie emergenti dell'energia</a:t>
            </a:r>
          </a:p>
          <a:p>
            <a:endParaRPr lang="en-US" sz="1600" dirty="0">
              <a:solidFill>
                <a:schemeClr val="accent1"/>
              </a:solidFill>
            </a:endParaRPr>
          </a:p>
        </p:txBody>
      </p:sp>
      <p:sp>
        <p:nvSpPr>
          <p:cNvPr id="28" name="Text Placeholder 22">
            <a:extLst>
              <a:ext uri="{FF2B5EF4-FFF2-40B4-BE49-F238E27FC236}">
                <a16:creationId xmlns:a16="http://schemas.microsoft.com/office/drawing/2014/main" id="{5421A4BB-2BFD-0743-5BB3-6C4D92B8EC15}"/>
              </a:ext>
            </a:extLst>
          </p:cNvPr>
          <p:cNvSpPr txBox="1">
            <a:spLocks/>
          </p:cNvSpPr>
          <p:nvPr/>
        </p:nvSpPr>
        <p:spPr>
          <a:xfrm>
            <a:off x="796323" y="2726930"/>
            <a:ext cx="6980091" cy="1208930"/>
          </a:xfrm>
          <a:prstGeom prst="rect">
            <a:avLst/>
          </a:prstGeom>
        </p:spPr>
        <p:txBody>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spcAft>
                <a:spcPts val="0"/>
              </a:spcAft>
            </a:pPr>
            <a:r>
              <a:rPr lang="en-US" sz="1400" dirty="0"/>
              <a:t>Panoramica dei principi e delle sfide della cybersecurity nel contesto delle tecnologie energetiche emergenti.</a:t>
            </a:r>
          </a:p>
          <a:p>
            <a:pPr>
              <a:spcBef>
                <a:spcPts val="600"/>
              </a:spcBef>
              <a:spcAft>
                <a:spcPts val="0"/>
              </a:spcAft>
            </a:pPr>
            <a:r>
              <a:rPr lang="en-US" sz="1400" dirty="0"/>
              <a:t>Introduzione all'IoE, al cloud computing, alla blockchain e all'IA e al loro significato nel settore energetico.</a:t>
            </a:r>
          </a:p>
        </p:txBody>
      </p:sp>
      <p:pic>
        <p:nvPicPr>
          <p:cNvPr id="34" name="Picture Placeholder 33" descr="A cup of coffee and a notebook on a table&#10;&#10;Description automatically generated">
            <a:extLst>
              <a:ext uri="{FF2B5EF4-FFF2-40B4-BE49-F238E27FC236}">
                <a16:creationId xmlns:a16="http://schemas.microsoft.com/office/drawing/2014/main" id="{BE76F2C8-60D2-404A-08F8-F956BC2489DF}"/>
              </a:ext>
            </a:extLst>
          </p:cNvPr>
          <p:cNvPicPr>
            <a:picLocks noGrp="1" noChangeAspect="1"/>
          </p:cNvPicPr>
          <p:nvPr>
            <p:ph type="pic" sz="quarter" idx="11"/>
          </p:nvPr>
        </p:nvPicPr>
        <p:blipFill>
          <a:blip r:embed="rId4"/>
          <a:srcRect l="18261" r="18261"/>
          <a:stretch>
            <a:fillRect/>
          </a:stretch>
        </p:blipFill>
        <p:spPr/>
      </p:pic>
      <p:grpSp>
        <p:nvGrpSpPr>
          <p:cNvPr id="3" name="Group 2">
            <a:extLst>
              <a:ext uri="{FF2B5EF4-FFF2-40B4-BE49-F238E27FC236}">
                <a16:creationId xmlns:a16="http://schemas.microsoft.com/office/drawing/2014/main" id="{B2E7B04D-E6C3-1A50-96CC-C863D387E4E8}"/>
              </a:ext>
            </a:extLst>
          </p:cNvPr>
          <p:cNvGrpSpPr/>
          <p:nvPr/>
        </p:nvGrpSpPr>
        <p:grpSpPr>
          <a:xfrm>
            <a:off x="7549377" y="6167336"/>
            <a:ext cx="3294001" cy="612000"/>
            <a:chOff x="5179092" y="5483822"/>
            <a:chExt cx="3294001" cy="612000"/>
          </a:xfrm>
        </p:grpSpPr>
        <p:pic>
          <p:nvPicPr>
            <p:cNvPr id="4" name="Picture 3">
              <a:extLst>
                <a:ext uri="{FF2B5EF4-FFF2-40B4-BE49-F238E27FC236}">
                  <a16:creationId xmlns:a16="http://schemas.microsoft.com/office/drawing/2014/main" id="{B2BB7346-D27E-E7B5-1793-E50B8F9C20CF}"/>
                </a:ext>
              </a:extLst>
            </p:cNvPr>
            <p:cNvPicPr>
              <a:picLocks noChangeAspect="1"/>
            </p:cNvPicPr>
            <p:nvPr/>
          </p:nvPicPr>
          <p:blipFill>
            <a:blip r:embed="rId5"/>
            <a:stretch>
              <a:fillRect/>
            </a:stretch>
          </p:blipFill>
          <p:spPr>
            <a:xfrm>
              <a:off x="5179092" y="5483822"/>
              <a:ext cx="1530000" cy="612000"/>
            </a:xfrm>
            <a:prstGeom prst="rect">
              <a:avLst/>
            </a:prstGeom>
          </p:spPr>
        </p:pic>
        <p:pic>
          <p:nvPicPr>
            <p:cNvPr id="5" name="Picture 4">
              <a:extLst>
                <a:ext uri="{FF2B5EF4-FFF2-40B4-BE49-F238E27FC236}">
                  <a16:creationId xmlns:a16="http://schemas.microsoft.com/office/drawing/2014/main" id="{7E39C830-72D8-B9BC-4DBD-C47324325EEA}"/>
                </a:ext>
              </a:extLst>
            </p:cNvPr>
            <p:cNvPicPr>
              <a:picLocks noChangeAspect="1"/>
            </p:cNvPicPr>
            <p:nvPr/>
          </p:nvPicPr>
          <p:blipFill>
            <a:blip r:embed="rId6"/>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1221308155"/>
      </p:ext>
    </p:extLst>
  </p:cSld>
  <p:clrMapOvr>
    <a:masterClrMapping/>
  </p:clrMapOvr>
</p:sld>
</file>

<file path=ppt/slides/slide40.xml><?xml version="1.0" encoding="utf-8"?>
<p:sld xmlns:a16="http://schemas.microsoft.com/office/drawing/2014/main" xmlns:adec="http://schemas.microsoft.com/office/drawing/2017/decorative"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3" y="98470"/>
            <a:ext cx="5765735" cy="763899"/>
          </a:xfrm>
        </p:spPr>
        <p:txBody>
          <a:bodyPr>
            <a:noAutofit/>
          </a:bodyPr>
          <a:lstStyle/>
          <a:p>
            <a:r>
              <a:rPr lang="en-US" sz="1600" dirty="0"/>
              <a:t>04_2: Discussione sull'integrazione di tecnologie avanzate come l'apprendimento automatico e l'analisi predittiva per il rilevamento e la mitigazione proattiva delle minacce.</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fontScale="85000" lnSpcReduction="10000"/>
          </a:bodyPr>
          <a:lstStyle/>
          <a:p>
            <a:r>
              <a:rPr lang="en-US" dirty="0"/>
              <a:t>Esempio - Manutenzione predittiva nella produzione di energia elettrica</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5541470" cy="2569866"/>
          </a:xfrm>
        </p:spPr>
        <p:txBody>
          <a:bodyPr>
            <a:noAutofit/>
          </a:bodyPr>
          <a:lstStyle/>
          <a:p>
            <a:pPr>
              <a:spcBef>
                <a:spcPts val="600"/>
              </a:spcBef>
            </a:pPr>
            <a:r>
              <a:rPr lang="en-US" sz="1200" dirty="0"/>
              <a:t>General Electric (GE) utilizza algoritmi di analisi predittiva e di apprendimento automatico per ottimizzare i programmi di manutenzione delle apparecchiature per la generazione di energia, come le turbine a gas e le turbine eoliche.</a:t>
            </a:r>
          </a:p>
          <a:p>
            <a:pPr>
              <a:spcBef>
                <a:spcPts val="600"/>
              </a:spcBef>
            </a:pPr>
            <a:r>
              <a:rPr lang="en-US" sz="1200" dirty="0"/>
              <a:t>Come funziona: </a:t>
            </a:r>
          </a:p>
          <a:p>
            <a:pPr lvl="1">
              <a:spcBef>
                <a:spcPts val="600"/>
              </a:spcBef>
            </a:pPr>
            <a:r>
              <a:rPr lang="en-US" sz="1000" dirty="0"/>
              <a:t>Analizzando i dati storici sulle prestazioni, le letture dei sensori e i fattori ambientali, la piattaforma Predix di GE prevede potenziali guasti alle apparecchiature prima che si verifichino. Ciò consente alle aziende energetiche di programmare la manutenzione preventiva in modo proattivo, riducendo i tempi di fermo e minimizzando le costose riparazioni.</a:t>
            </a:r>
          </a:p>
          <a:p>
            <a:pPr>
              <a:spcBef>
                <a:spcPts val="600"/>
              </a:spcBef>
            </a:pPr>
            <a:r>
              <a:rPr lang="en-US" sz="1200" dirty="0"/>
              <a:t>Vantaggi: </a:t>
            </a:r>
          </a:p>
          <a:p>
            <a:pPr lvl="1">
              <a:spcBef>
                <a:spcPts val="600"/>
              </a:spcBef>
            </a:pPr>
            <a:r>
              <a:rPr lang="en-US" sz="1000" dirty="0"/>
              <a:t>La manutenzione predittiva consente alle aziende del settore energetico di ottimizzare le prestazioni degli asset, prolungare la durata di vita delle apparecchiature e ridurre i costi operativi evitando interruzioni non pianificate e guasti alle apparecchiature.</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2A28E6F5-17AA-C2E2-4830-E809B2508E7B}"/>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866D668E-62C0-62F3-8740-82DD531563B2}"/>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29FD837F-7605-A3B7-46BC-D7FF90D532EB}"/>
                </a:ext>
              </a:extLst>
            </p:cNvPr>
            <p:cNvPicPr>
              <a:picLocks noChangeAspect="1"/>
            </p:cNvPicPr>
            <p:nvPr/>
          </p:nvPicPr>
          <p:blipFill>
            <a:blip r:embed="rId3"/>
            <a:stretch>
              <a:fillRect/>
            </a:stretch>
          </p:blipFill>
          <p:spPr>
            <a:xfrm>
              <a:off x="6709092" y="5483822"/>
              <a:ext cx="1764001" cy="612000"/>
            </a:xfrm>
            <a:prstGeom prst="rect">
              <a:avLst/>
            </a:prstGeom>
          </p:spPr>
        </p:pic>
      </p:grpSp>
      <p:sp>
        <p:nvSpPr>
          <p:cNvPr id="11" name="Losango 10">
            <a:extLst>
              <a:ext uri="{FF2B5EF4-FFF2-40B4-BE49-F238E27FC236}">
                <a16:creationId xmlns:a16="http://schemas.microsoft.com/office/drawing/2014/main" id="{6731936B-D0EA-C993-EC06-76BBD67B6AC4}"/>
              </a:ext>
            </a:extLst>
          </p:cNvPr>
          <p:cNvSpPr/>
          <p:nvPr/>
        </p:nvSpPr>
        <p:spPr>
          <a:xfrm>
            <a:off x="4991635" y="4490320"/>
            <a:ext cx="1398272" cy="1398272"/>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8" name="Marcador de Posição da Imagem 7" descr="Uma imagem com captura de ecrã, desenho, Jogo de pc&#10;&#10;Descrição gerada automaticamente">
            <a:extLst>
              <a:ext uri="{FF2B5EF4-FFF2-40B4-BE49-F238E27FC236}">
                <a16:creationId xmlns:a16="http://schemas.microsoft.com/office/drawing/2014/main" id="{CC3FAD0B-8F5D-A961-D5A6-46D5898BE05C}"/>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2242107929"/>
      </p:ext>
    </p:extLst>
  </p:cSld>
  <p:clrMapOvr>
    <a:masterClrMapping/>
  </p:clrMapOvr>
</p:sld>
</file>

<file path=ppt/slides/slide41.xml><?xml version="1.0" encoding="utf-8"?>
<p:sld xmlns:a16="http://schemas.microsoft.com/office/drawing/2014/main" xmlns:adec="http://schemas.microsoft.com/office/drawing/2017/decorative"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3" y="98470"/>
            <a:ext cx="5765735" cy="763899"/>
          </a:xfrm>
        </p:spPr>
        <p:txBody>
          <a:bodyPr>
            <a:noAutofit/>
          </a:bodyPr>
          <a:lstStyle/>
          <a:p>
            <a:r>
              <a:rPr lang="en-US" sz="1600" dirty="0"/>
              <a:t>04_2: Discussione sull'integrazione di tecnologie avanzate come l'apprendimento automatico e l'analisi predittiva per il rilevamento e la mitigazione proattiva delle minacce.</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lnSpcReduction="10000"/>
          </a:bodyPr>
          <a:lstStyle/>
          <a:p>
            <a:r>
              <a:rPr lang="en-US" dirty="0"/>
              <a:t>Esempio - Rilevamento delle minacce informatiche nelle reti intelligenti</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5541470" cy="2569866"/>
          </a:xfrm>
        </p:spPr>
        <p:txBody>
          <a:bodyPr>
            <a:noAutofit/>
          </a:bodyPr>
          <a:lstStyle/>
          <a:p>
            <a:pPr>
              <a:spcBef>
                <a:spcPts val="600"/>
              </a:spcBef>
            </a:pPr>
            <a:r>
              <a:rPr lang="en-US" sz="1200" dirty="0"/>
              <a:t>Pacific Gas and Electric Company (PG&amp;E), una delle principali utility degli Stati Uniti, sfrutta l'apprendimento automatico e l'analisi avanzata per rilevare e mitigare le minacce informatiche che colpiscono la sua infrastruttura di rete intelligente.</a:t>
            </a:r>
          </a:p>
          <a:p>
            <a:pPr>
              <a:spcBef>
                <a:spcPts val="600"/>
              </a:spcBef>
            </a:pPr>
            <a:r>
              <a:rPr lang="en-US" sz="1200" dirty="0"/>
              <a:t>Come funziona: </a:t>
            </a:r>
          </a:p>
          <a:p>
            <a:pPr lvl="1">
              <a:spcBef>
                <a:spcPts val="600"/>
              </a:spcBef>
            </a:pPr>
            <a:r>
              <a:rPr lang="en-US" sz="1000" dirty="0"/>
              <a:t>La piattaforma di cybersecurity di PG&amp;E analizza il traffico di rete, i log di sistema e i dati degli eventi di sicurezza utilizzando algoritmi di apprendimento automatico per identificare modelli indicativi di attacchi informatici, come infezioni di malware, tentativi di accesso non autorizzato e comportamenti anomali.</a:t>
            </a:r>
          </a:p>
          <a:p>
            <a:pPr>
              <a:spcBef>
                <a:spcPts val="600"/>
              </a:spcBef>
            </a:pPr>
            <a:r>
              <a:rPr lang="en-US" sz="1200" dirty="0"/>
              <a:t>Vantaggi: </a:t>
            </a:r>
          </a:p>
          <a:p>
            <a:pPr lvl="1">
              <a:spcBef>
                <a:spcPts val="600"/>
              </a:spcBef>
            </a:pPr>
            <a:r>
              <a:rPr lang="en-US" sz="1000" dirty="0"/>
              <a:t>Rilevando le minacce informatiche in tempo reale, PG&amp;E può rispondere rapidamente agli incidenti di sicurezza, isolare i sistemi compromessi e attuare misure proattive per prevenire ulteriori danni. Questo approccio proattivo aumenta la resilienza della smart grid e garantisce l'affidabilità e la sicurezza della fornitura di energia ai clienti.</a:t>
            </a:r>
            <a:endParaRPr lang="en-US" sz="800" dirty="0"/>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2A28E6F5-17AA-C2E2-4830-E809B2508E7B}"/>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866D668E-62C0-62F3-8740-82DD531563B2}"/>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29FD837F-7605-A3B7-46BC-D7FF90D532EB}"/>
                </a:ext>
              </a:extLst>
            </p:cNvPr>
            <p:cNvPicPr>
              <a:picLocks noChangeAspect="1"/>
            </p:cNvPicPr>
            <p:nvPr/>
          </p:nvPicPr>
          <p:blipFill>
            <a:blip r:embed="rId3"/>
            <a:stretch>
              <a:fillRect/>
            </a:stretch>
          </p:blipFill>
          <p:spPr>
            <a:xfrm>
              <a:off x="6709092" y="5483822"/>
              <a:ext cx="1764001" cy="612000"/>
            </a:xfrm>
            <a:prstGeom prst="rect">
              <a:avLst/>
            </a:prstGeom>
          </p:spPr>
        </p:pic>
      </p:grpSp>
      <p:sp>
        <p:nvSpPr>
          <p:cNvPr id="11" name="Losango 10">
            <a:extLst>
              <a:ext uri="{FF2B5EF4-FFF2-40B4-BE49-F238E27FC236}">
                <a16:creationId xmlns:a16="http://schemas.microsoft.com/office/drawing/2014/main" id="{6731936B-D0EA-C993-EC06-76BBD67B6AC4}"/>
              </a:ext>
            </a:extLst>
          </p:cNvPr>
          <p:cNvSpPr/>
          <p:nvPr/>
        </p:nvSpPr>
        <p:spPr>
          <a:xfrm>
            <a:off x="4991635" y="4490320"/>
            <a:ext cx="1398272" cy="1398272"/>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8" name="Marcador de Posição da Imagem 7" descr="Uma imagem com captura de ecrã, desenho, Jogo de pc&#10;&#10;Descrição gerada automaticamente">
            <a:extLst>
              <a:ext uri="{FF2B5EF4-FFF2-40B4-BE49-F238E27FC236}">
                <a16:creationId xmlns:a16="http://schemas.microsoft.com/office/drawing/2014/main" id="{CC3FAD0B-8F5D-A961-D5A6-46D5898BE05C}"/>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2030052336"/>
      </p:ext>
    </p:extLst>
  </p:cSld>
  <p:clrMapOvr>
    <a:masterClrMapping/>
  </p:clrMapOvr>
</p:sld>
</file>

<file path=ppt/slides/slide42.xml><?xml version="1.0" encoding="utf-8"?>
<p:sld xmlns:a16="http://schemas.microsoft.com/office/drawing/2014/main" xmlns:adec="http://schemas.microsoft.com/office/drawing/2017/decorative"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4D835925-3D21-0B99-9A6C-587FBAE43339}"/>
              </a:ext>
            </a:extLst>
          </p:cNvPr>
          <p:cNvSpPr>
            <a:spLocks noGrp="1"/>
          </p:cNvSpPr>
          <p:nvPr>
            <p:ph type="ctrTitle"/>
          </p:nvPr>
        </p:nvSpPr>
        <p:spPr>
          <a:xfrm>
            <a:off x="796322" y="320040"/>
            <a:ext cx="6732237" cy="1524000"/>
          </a:xfrm>
        </p:spPr>
        <p:txBody>
          <a:bodyPr>
            <a:normAutofit fontScale="90000"/>
          </a:bodyPr>
          <a:lstStyle/>
          <a:p>
            <a:r>
              <a:rPr lang="en-US" dirty="0">
                <a:solidFill>
                  <a:schemeClr val="accent1"/>
                </a:solidFill>
              </a:rPr>
              <a:t>Schema di formazione: </a:t>
            </a:r>
            <a:br>
              <a:rPr lang="en-US" dirty="0">
                <a:solidFill>
                  <a:schemeClr val="accent1"/>
                </a:solidFill>
              </a:rPr>
            </a:br>
            <a:br>
              <a:rPr lang="en-US" dirty="0">
                <a:solidFill>
                  <a:schemeClr val="accent1"/>
                </a:solidFill>
              </a:rPr>
            </a:br>
            <a:r>
              <a:rPr lang="en-US" dirty="0"/>
              <a:t>Argomento-05</a:t>
            </a:r>
          </a:p>
        </p:txBody>
      </p:sp>
      <p:sp>
        <p:nvSpPr>
          <p:cNvPr id="12" name="Freeform: Shape 11">
            <a:extLst>
              <a:ext uri="{FF2B5EF4-FFF2-40B4-BE49-F238E27FC236}">
                <a16:creationId xmlns:a16="http://schemas.microsoft.com/office/drawing/2014/main" id="{3E7466B0-B69A-FEBF-B8E0-FDA9AEAC709F}"/>
              </a:ext>
              <a:ext uri="{C183D7F6-B498-43B3-948B-1728B52AA6E4}">
                <adec:decorative xmlns:adec="http://schemas.microsoft.com/office/drawing/2017/decorative" val="1"/>
              </a:ext>
            </a:extLst>
          </p:cNvPr>
          <p:cNvSpPr/>
          <p:nvPr/>
        </p:nvSpPr>
        <p:spPr>
          <a:xfrm>
            <a:off x="7370364" y="-3219"/>
            <a:ext cx="2562565" cy="6884359"/>
          </a:xfrm>
          <a:custGeom>
            <a:avLst/>
            <a:gdLst>
              <a:gd name="connsiteX0" fmla="*/ 2535833 w 2562565"/>
              <a:gd name="connsiteY0" fmla="*/ 0 h 6884359"/>
              <a:gd name="connsiteX1" fmla="*/ 2106829 w 2562565"/>
              <a:gd name="connsiteY1" fmla="*/ 1564627 h 6884359"/>
              <a:gd name="connsiteX2" fmla="*/ 1764389 w 2562565"/>
              <a:gd name="connsiteY2" fmla="*/ 2840498 h 6884359"/>
              <a:gd name="connsiteX3" fmla="*/ 1579803 w 2562565"/>
              <a:gd name="connsiteY3" fmla="*/ 2925726 h 6884359"/>
              <a:gd name="connsiteX4" fmla="*/ 1467779 w 2562565"/>
              <a:gd name="connsiteY4" fmla="*/ 2731101 h 6884359"/>
              <a:gd name="connsiteX5" fmla="*/ 1727472 w 2562565"/>
              <a:gd name="connsiteY5" fmla="*/ 1773244 h 6884359"/>
              <a:gd name="connsiteX6" fmla="*/ 1709650 w 2562565"/>
              <a:gd name="connsiteY6" fmla="*/ 1633318 h 6884359"/>
              <a:gd name="connsiteX7" fmla="*/ 1597625 w 2562565"/>
              <a:gd name="connsiteY7" fmla="*/ 1546818 h 6884359"/>
              <a:gd name="connsiteX8" fmla="*/ 1372303 w 2562565"/>
              <a:gd name="connsiteY8" fmla="*/ 1676568 h 6884359"/>
              <a:gd name="connsiteX9" fmla="*/ 977670 w 2562565"/>
              <a:gd name="connsiteY9" fmla="*/ 3131798 h 6884359"/>
              <a:gd name="connsiteX10" fmla="*/ 5092 w 2562565"/>
              <a:gd name="connsiteY10" fmla="*/ 6867823 h 6884359"/>
              <a:gd name="connsiteX11" fmla="*/ 0 w 2562565"/>
              <a:gd name="connsiteY11" fmla="*/ 6884360 h 6884359"/>
              <a:gd name="connsiteX12" fmla="*/ 26733 w 2562565"/>
              <a:gd name="connsiteY12" fmla="*/ 6884360 h 6884359"/>
              <a:gd name="connsiteX13" fmla="*/ 1003131 w 2562565"/>
              <a:gd name="connsiteY13" fmla="*/ 3139431 h 6884359"/>
              <a:gd name="connsiteX14" fmla="*/ 1397763 w 2562565"/>
              <a:gd name="connsiteY14" fmla="*/ 1684200 h 6884359"/>
              <a:gd name="connsiteX15" fmla="*/ 1592533 w 2562565"/>
              <a:gd name="connsiteY15" fmla="*/ 1572259 h 6884359"/>
              <a:gd name="connsiteX16" fmla="*/ 1688009 w 2562565"/>
              <a:gd name="connsiteY16" fmla="*/ 1646039 h 6884359"/>
              <a:gd name="connsiteX17" fmla="*/ 1703285 w 2562565"/>
              <a:gd name="connsiteY17" fmla="*/ 1766884 h 6884359"/>
              <a:gd name="connsiteX18" fmla="*/ 1443591 w 2562565"/>
              <a:gd name="connsiteY18" fmla="*/ 2724741 h 6884359"/>
              <a:gd name="connsiteX19" fmla="*/ 1573438 w 2562565"/>
              <a:gd name="connsiteY19" fmla="*/ 2949894 h 6884359"/>
              <a:gd name="connsiteX20" fmla="*/ 1788577 w 2562565"/>
              <a:gd name="connsiteY20" fmla="*/ 2849402 h 6884359"/>
              <a:gd name="connsiteX21" fmla="*/ 1788577 w 2562565"/>
              <a:gd name="connsiteY21" fmla="*/ 2848130 h 6884359"/>
              <a:gd name="connsiteX22" fmla="*/ 2131016 w 2562565"/>
              <a:gd name="connsiteY22" fmla="*/ 1570987 h 6884359"/>
              <a:gd name="connsiteX23" fmla="*/ 2562566 w 2562565"/>
              <a:gd name="connsiteY23" fmla="*/ 1272 h 6884359"/>
              <a:gd name="connsiteX24" fmla="*/ 2535833 w 2562565"/>
              <a:gd name="connsiteY24" fmla="*/ 0 h 688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62565" h="6884359">
                <a:moveTo>
                  <a:pt x="2535833" y="0"/>
                </a:moveTo>
                <a:lnTo>
                  <a:pt x="2106829" y="1564627"/>
                </a:lnTo>
                <a:lnTo>
                  <a:pt x="1764389" y="2840498"/>
                </a:lnTo>
                <a:cubicBezTo>
                  <a:pt x="1731291" y="2910461"/>
                  <a:pt x="1653638" y="2946078"/>
                  <a:pt x="1579803" y="2925726"/>
                </a:cubicBezTo>
                <a:cubicBezTo>
                  <a:pt x="1495785" y="2902829"/>
                  <a:pt x="1444864" y="2815057"/>
                  <a:pt x="1467779" y="2731101"/>
                </a:cubicBezTo>
                <a:lnTo>
                  <a:pt x="1727472" y="1773244"/>
                </a:lnTo>
                <a:cubicBezTo>
                  <a:pt x="1740202" y="1726178"/>
                  <a:pt x="1733837" y="1676568"/>
                  <a:pt x="1709650" y="1633318"/>
                </a:cubicBezTo>
                <a:cubicBezTo>
                  <a:pt x="1685463" y="1590068"/>
                  <a:pt x="1646000" y="1559539"/>
                  <a:pt x="1597625" y="1546818"/>
                </a:cubicBezTo>
                <a:cubicBezTo>
                  <a:pt x="1499604" y="1520105"/>
                  <a:pt x="1397763" y="1578620"/>
                  <a:pt x="1372303" y="1676568"/>
                </a:cubicBezTo>
                <a:lnTo>
                  <a:pt x="977670" y="3131798"/>
                </a:lnTo>
                <a:lnTo>
                  <a:pt x="5092" y="6867823"/>
                </a:lnTo>
                <a:cubicBezTo>
                  <a:pt x="5092" y="6867823"/>
                  <a:pt x="1273" y="6880544"/>
                  <a:pt x="0" y="6884360"/>
                </a:cubicBezTo>
                <a:lnTo>
                  <a:pt x="26733" y="6884360"/>
                </a:lnTo>
                <a:lnTo>
                  <a:pt x="1003131" y="3139431"/>
                </a:lnTo>
                <a:lnTo>
                  <a:pt x="1397763" y="1684200"/>
                </a:lnTo>
                <a:cubicBezTo>
                  <a:pt x="1420677" y="1600245"/>
                  <a:pt x="1508515" y="1549363"/>
                  <a:pt x="1592533" y="1572259"/>
                </a:cubicBezTo>
                <a:cubicBezTo>
                  <a:pt x="1633270" y="1583708"/>
                  <a:pt x="1667641" y="1609149"/>
                  <a:pt x="1688009" y="1646039"/>
                </a:cubicBezTo>
                <a:cubicBezTo>
                  <a:pt x="1709650" y="1682928"/>
                  <a:pt x="1714742" y="1724906"/>
                  <a:pt x="1703285" y="1766884"/>
                </a:cubicBezTo>
                <a:lnTo>
                  <a:pt x="1443591" y="2724741"/>
                </a:lnTo>
                <a:cubicBezTo>
                  <a:pt x="1416858" y="2822689"/>
                  <a:pt x="1475417" y="2924453"/>
                  <a:pt x="1573438" y="2949894"/>
                </a:cubicBezTo>
                <a:cubicBezTo>
                  <a:pt x="1660003" y="2972792"/>
                  <a:pt x="1750386" y="2930814"/>
                  <a:pt x="1788577" y="2849402"/>
                </a:cubicBezTo>
                <a:lnTo>
                  <a:pt x="1788577" y="2848130"/>
                </a:lnTo>
                <a:lnTo>
                  <a:pt x="2131016" y="1570987"/>
                </a:lnTo>
                <a:lnTo>
                  <a:pt x="2562566" y="1272"/>
                </a:lnTo>
                <a:cubicBezTo>
                  <a:pt x="2553655" y="0"/>
                  <a:pt x="2544744" y="0"/>
                  <a:pt x="2535833" y="0"/>
                </a:cubicBezTo>
                <a:close/>
              </a:path>
            </a:pathLst>
          </a:custGeom>
          <a:solidFill>
            <a:schemeClr val="accent1"/>
          </a:solidFill>
          <a:ln w="12700" cap="flat">
            <a:noFill/>
            <a:prstDash val="solid"/>
            <a:miter/>
          </a:ln>
        </p:spPr>
        <p:txBody>
          <a:bodyPr rtlCol="0" anchor="ctr"/>
          <a:lstStyle/>
          <a:p>
            <a:endParaRPr lang="en-US" dirty="0"/>
          </a:p>
        </p:txBody>
      </p:sp>
      <p:pic>
        <p:nvPicPr>
          <p:cNvPr id="13" name="Graphic 12">
            <a:extLst>
              <a:ext uri="{FF2B5EF4-FFF2-40B4-BE49-F238E27FC236}">
                <a16:creationId xmlns:a16="http://schemas.microsoft.com/office/drawing/2014/main" id="{2756CFB8-E805-3CF9-61D2-C02341EC7644}"/>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7829202" y="5156615"/>
            <a:ext cx="878334" cy="1705001"/>
          </a:xfrm>
          <a:prstGeom prst="rect">
            <a:avLst/>
          </a:prstGeom>
        </p:spPr>
      </p:pic>
      <p:sp>
        <p:nvSpPr>
          <p:cNvPr id="6" name="Slide Number Placeholder 5">
            <a:extLst>
              <a:ext uri="{FF2B5EF4-FFF2-40B4-BE49-F238E27FC236}">
                <a16:creationId xmlns:a16="http://schemas.microsoft.com/office/drawing/2014/main" id="{68D96053-DF7F-7AFE-4D23-78CFF34D0026}"/>
              </a:ext>
            </a:extLst>
          </p:cNvPr>
          <p:cNvSpPr>
            <a:spLocks noGrp="1"/>
          </p:cNvSpPr>
          <p:nvPr>
            <p:ph type="sldNum" sz="quarter" idx="4"/>
          </p:nvPr>
        </p:nvSpPr>
        <p:spPr>
          <a:xfrm>
            <a:off x="10768546" y="6290774"/>
            <a:ext cx="617912" cy="365125"/>
          </a:xfrm>
        </p:spPr>
        <p:txBody>
          <a:bodyPr/>
          <a:lstStyle/>
          <a:p>
            <a:fld id="{3A98EE3D-8CD1-4C3F-BD1C-C98C9596463C}" type="slidenum">
              <a:rPr lang="en-US" smtClean="0"/>
              <a:t>42</a:t>
            </a:fld>
            <a:endParaRPr lang="en-US" dirty="0"/>
          </a:p>
        </p:txBody>
      </p:sp>
      <p:sp>
        <p:nvSpPr>
          <p:cNvPr id="27" name="Text Placeholder 10">
            <a:extLst>
              <a:ext uri="{FF2B5EF4-FFF2-40B4-BE49-F238E27FC236}">
                <a16:creationId xmlns:a16="http://schemas.microsoft.com/office/drawing/2014/main" id="{E8DD6800-C7FC-6A10-2B0A-C4B64CC05C22}"/>
              </a:ext>
            </a:extLst>
          </p:cNvPr>
          <p:cNvSpPr txBox="1">
            <a:spLocks/>
          </p:cNvSpPr>
          <p:nvPr/>
        </p:nvSpPr>
        <p:spPr>
          <a:xfrm>
            <a:off x="796322" y="2164080"/>
            <a:ext cx="6980092" cy="346029"/>
          </a:xfrm>
          <a:prstGeom prst="rect">
            <a:avLst/>
          </a:prstGeom>
        </p:spPr>
        <p:txBody>
          <a:bodyPr>
            <a:no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600" dirty="0">
                <a:solidFill>
                  <a:schemeClr val="accent1"/>
                </a:solidFill>
              </a:rPr>
              <a:t>Casi di studio</a:t>
            </a:r>
          </a:p>
        </p:txBody>
      </p:sp>
      <p:sp>
        <p:nvSpPr>
          <p:cNvPr id="28" name="Text Placeholder 22">
            <a:extLst>
              <a:ext uri="{FF2B5EF4-FFF2-40B4-BE49-F238E27FC236}">
                <a16:creationId xmlns:a16="http://schemas.microsoft.com/office/drawing/2014/main" id="{5421A4BB-2BFD-0743-5BB3-6C4D92B8EC15}"/>
              </a:ext>
            </a:extLst>
          </p:cNvPr>
          <p:cNvSpPr txBox="1">
            <a:spLocks/>
          </p:cNvSpPr>
          <p:nvPr/>
        </p:nvSpPr>
        <p:spPr>
          <a:xfrm>
            <a:off x="796323" y="2726930"/>
            <a:ext cx="6980091" cy="1208930"/>
          </a:xfrm>
          <a:prstGeom prst="rect">
            <a:avLst/>
          </a:prstGeom>
        </p:spPr>
        <p:txBody>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spcAft>
                <a:spcPts val="0"/>
              </a:spcAft>
            </a:pPr>
            <a:r>
              <a:rPr lang="en-US" sz="1400" dirty="0"/>
              <a:t>Programma di sicurezza informatica di Fortum</a:t>
            </a:r>
          </a:p>
          <a:p>
            <a:pPr>
              <a:spcBef>
                <a:spcPts val="600"/>
              </a:spcBef>
              <a:spcAft>
                <a:spcPts val="0"/>
              </a:spcAft>
            </a:pPr>
            <a:r>
              <a:rPr lang="en-US" sz="1400" dirty="0"/>
              <a:t>Iniziativa per la sicurezza della rete di Duke Energy</a:t>
            </a:r>
          </a:p>
          <a:p>
            <a:pPr>
              <a:spcBef>
                <a:spcPts val="600"/>
              </a:spcBef>
              <a:spcAft>
                <a:spcPts val="0"/>
              </a:spcAft>
            </a:pPr>
            <a:endParaRPr lang="en-US" sz="1400" dirty="0"/>
          </a:p>
        </p:txBody>
      </p:sp>
      <p:pic>
        <p:nvPicPr>
          <p:cNvPr id="34" name="Picture Placeholder 33" descr="A cup of coffee and a notebook on a table&#10;&#10;Description automatically generated">
            <a:extLst>
              <a:ext uri="{FF2B5EF4-FFF2-40B4-BE49-F238E27FC236}">
                <a16:creationId xmlns:a16="http://schemas.microsoft.com/office/drawing/2014/main" id="{BE76F2C8-60D2-404A-08F8-F956BC2489DF}"/>
              </a:ext>
            </a:extLst>
          </p:cNvPr>
          <p:cNvPicPr>
            <a:picLocks noGrp="1" noChangeAspect="1"/>
          </p:cNvPicPr>
          <p:nvPr>
            <p:ph type="pic" sz="quarter" idx="11"/>
          </p:nvPr>
        </p:nvPicPr>
        <p:blipFill>
          <a:blip r:embed="rId4"/>
          <a:srcRect l="18261" r="18261"/>
          <a:stretch>
            <a:fillRect/>
          </a:stretch>
        </p:blipFill>
        <p:spPr/>
      </p:pic>
      <p:grpSp>
        <p:nvGrpSpPr>
          <p:cNvPr id="3" name="Group 2">
            <a:extLst>
              <a:ext uri="{FF2B5EF4-FFF2-40B4-BE49-F238E27FC236}">
                <a16:creationId xmlns:a16="http://schemas.microsoft.com/office/drawing/2014/main" id="{B2E7B04D-E6C3-1A50-96CC-C863D387E4E8}"/>
              </a:ext>
            </a:extLst>
          </p:cNvPr>
          <p:cNvGrpSpPr/>
          <p:nvPr/>
        </p:nvGrpSpPr>
        <p:grpSpPr>
          <a:xfrm>
            <a:off x="7549377" y="6167336"/>
            <a:ext cx="3294001" cy="612000"/>
            <a:chOff x="5179092" y="5483822"/>
            <a:chExt cx="3294001" cy="612000"/>
          </a:xfrm>
        </p:grpSpPr>
        <p:pic>
          <p:nvPicPr>
            <p:cNvPr id="4" name="Picture 3">
              <a:extLst>
                <a:ext uri="{FF2B5EF4-FFF2-40B4-BE49-F238E27FC236}">
                  <a16:creationId xmlns:a16="http://schemas.microsoft.com/office/drawing/2014/main" id="{B2BB7346-D27E-E7B5-1793-E50B8F9C20CF}"/>
                </a:ext>
              </a:extLst>
            </p:cNvPr>
            <p:cNvPicPr>
              <a:picLocks noChangeAspect="1"/>
            </p:cNvPicPr>
            <p:nvPr/>
          </p:nvPicPr>
          <p:blipFill>
            <a:blip r:embed="rId5"/>
            <a:stretch>
              <a:fillRect/>
            </a:stretch>
          </p:blipFill>
          <p:spPr>
            <a:xfrm>
              <a:off x="5179092" y="5483822"/>
              <a:ext cx="1530000" cy="612000"/>
            </a:xfrm>
            <a:prstGeom prst="rect">
              <a:avLst/>
            </a:prstGeom>
          </p:spPr>
        </p:pic>
        <p:pic>
          <p:nvPicPr>
            <p:cNvPr id="5" name="Picture 4">
              <a:extLst>
                <a:ext uri="{FF2B5EF4-FFF2-40B4-BE49-F238E27FC236}">
                  <a16:creationId xmlns:a16="http://schemas.microsoft.com/office/drawing/2014/main" id="{7E39C830-72D8-B9BC-4DBD-C47324325EEA}"/>
                </a:ext>
              </a:extLst>
            </p:cNvPr>
            <p:cNvPicPr>
              <a:picLocks noChangeAspect="1"/>
            </p:cNvPicPr>
            <p:nvPr/>
          </p:nvPicPr>
          <p:blipFill>
            <a:blip r:embed="rId6"/>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671130996"/>
      </p:ext>
    </p:extLst>
  </p:cSld>
  <p:clrMapOvr>
    <a:masterClrMapping/>
  </p:clrMapOvr>
</p:sld>
</file>

<file path=ppt/slides/slide43.xml><?xml version="1.0" encoding="utf-8"?>
<p:sld xmlns:a16="http://schemas.microsoft.com/office/drawing/2014/main" xmlns:adec="http://schemas.microsoft.com/office/drawing/2017/decorative"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4D835925-3D21-0B99-9A6C-587FBAE43339}"/>
              </a:ext>
            </a:extLst>
          </p:cNvPr>
          <p:cNvSpPr>
            <a:spLocks noGrp="1"/>
          </p:cNvSpPr>
          <p:nvPr>
            <p:ph type="ctrTitle"/>
          </p:nvPr>
        </p:nvSpPr>
        <p:spPr>
          <a:xfrm>
            <a:off x="796322" y="320040"/>
            <a:ext cx="6732237" cy="1524000"/>
          </a:xfrm>
        </p:spPr>
        <p:txBody>
          <a:bodyPr>
            <a:normAutofit fontScale="90000"/>
          </a:bodyPr>
          <a:lstStyle/>
          <a:p>
            <a:r>
              <a:rPr lang="en-US" dirty="0">
                <a:solidFill>
                  <a:schemeClr val="accent1"/>
                </a:solidFill>
              </a:rPr>
              <a:t>Schema di formazione: </a:t>
            </a:r>
            <a:br>
              <a:rPr lang="en-US" dirty="0">
                <a:solidFill>
                  <a:schemeClr val="accent1"/>
                </a:solidFill>
              </a:rPr>
            </a:br>
            <a:br>
              <a:rPr lang="en-US" dirty="0">
                <a:solidFill>
                  <a:schemeClr val="accent1"/>
                </a:solidFill>
              </a:rPr>
            </a:br>
            <a:r>
              <a:rPr lang="en-US" dirty="0"/>
              <a:t>Argomento-05</a:t>
            </a:r>
          </a:p>
        </p:txBody>
      </p:sp>
      <p:sp>
        <p:nvSpPr>
          <p:cNvPr id="12" name="Freeform: Shape 11">
            <a:extLst>
              <a:ext uri="{FF2B5EF4-FFF2-40B4-BE49-F238E27FC236}">
                <a16:creationId xmlns:a16="http://schemas.microsoft.com/office/drawing/2014/main" id="{3E7466B0-B69A-FEBF-B8E0-FDA9AEAC709F}"/>
              </a:ext>
              <a:ext uri="{C183D7F6-B498-43B3-948B-1728B52AA6E4}">
                <adec:decorative xmlns:adec="http://schemas.microsoft.com/office/drawing/2017/decorative" val="1"/>
              </a:ext>
            </a:extLst>
          </p:cNvPr>
          <p:cNvSpPr/>
          <p:nvPr/>
        </p:nvSpPr>
        <p:spPr>
          <a:xfrm>
            <a:off x="7370364" y="-3219"/>
            <a:ext cx="2562565" cy="6884359"/>
          </a:xfrm>
          <a:custGeom>
            <a:avLst/>
            <a:gdLst>
              <a:gd name="connsiteX0" fmla="*/ 2535833 w 2562565"/>
              <a:gd name="connsiteY0" fmla="*/ 0 h 6884359"/>
              <a:gd name="connsiteX1" fmla="*/ 2106829 w 2562565"/>
              <a:gd name="connsiteY1" fmla="*/ 1564627 h 6884359"/>
              <a:gd name="connsiteX2" fmla="*/ 1764389 w 2562565"/>
              <a:gd name="connsiteY2" fmla="*/ 2840498 h 6884359"/>
              <a:gd name="connsiteX3" fmla="*/ 1579803 w 2562565"/>
              <a:gd name="connsiteY3" fmla="*/ 2925726 h 6884359"/>
              <a:gd name="connsiteX4" fmla="*/ 1467779 w 2562565"/>
              <a:gd name="connsiteY4" fmla="*/ 2731101 h 6884359"/>
              <a:gd name="connsiteX5" fmla="*/ 1727472 w 2562565"/>
              <a:gd name="connsiteY5" fmla="*/ 1773244 h 6884359"/>
              <a:gd name="connsiteX6" fmla="*/ 1709650 w 2562565"/>
              <a:gd name="connsiteY6" fmla="*/ 1633318 h 6884359"/>
              <a:gd name="connsiteX7" fmla="*/ 1597625 w 2562565"/>
              <a:gd name="connsiteY7" fmla="*/ 1546818 h 6884359"/>
              <a:gd name="connsiteX8" fmla="*/ 1372303 w 2562565"/>
              <a:gd name="connsiteY8" fmla="*/ 1676568 h 6884359"/>
              <a:gd name="connsiteX9" fmla="*/ 977670 w 2562565"/>
              <a:gd name="connsiteY9" fmla="*/ 3131798 h 6884359"/>
              <a:gd name="connsiteX10" fmla="*/ 5092 w 2562565"/>
              <a:gd name="connsiteY10" fmla="*/ 6867823 h 6884359"/>
              <a:gd name="connsiteX11" fmla="*/ 0 w 2562565"/>
              <a:gd name="connsiteY11" fmla="*/ 6884360 h 6884359"/>
              <a:gd name="connsiteX12" fmla="*/ 26733 w 2562565"/>
              <a:gd name="connsiteY12" fmla="*/ 6884360 h 6884359"/>
              <a:gd name="connsiteX13" fmla="*/ 1003131 w 2562565"/>
              <a:gd name="connsiteY13" fmla="*/ 3139431 h 6884359"/>
              <a:gd name="connsiteX14" fmla="*/ 1397763 w 2562565"/>
              <a:gd name="connsiteY14" fmla="*/ 1684200 h 6884359"/>
              <a:gd name="connsiteX15" fmla="*/ 1592533 w 2562565"/>
              <a:gd name="connsiteY15" fmla="*/ 1572259 h 6884359"/>
              <a:gd name="connsiteX16" fmla="*/ 1688009 w 2562565"/>
              <a:gd name="connsiteY16" fmla="*/ 1646039 h 6884359"/>
              <a:gd name="connsiteX17" fmla="*/ 1703285 w 2562565"/>
              <a:gd name="connsiteY17" fmla="*/ 1766884 h 6884359"/>
              <a:gd name="connsiteX18" fmla="*/ 1443591 w 2562565"/>
              <a:gd name="connsiteY18" fmla="*/ 2724741 h 6884359"/>
              <a:gd name="connsiteX19" fmla="*/ 1573438 w 2562565"/>
              <a:gd name="connsiteY19" fmla="*/ 2949894 h 6884359"/>
              <a:gd name="connsiteX20" fmla="*/ 1788577 w 2562565"/>
              <a:gd name="connsiteY20" fmla="*/ 2849402 h 6884359"/>
              <a:gd name="connsiteX21" fmla="*/ 1788577 w 2562565"/>
              <a:gd name="connsiteY21" fmla="*/ 2848130 h 6884359"/>
              <a:gd name="connsiteX22" fmla="*/ 2131016 w 2562565"/>
              <a:gd name="connsiteY22" fmla="*/ 1570987 h 6884359"/>
              <a:gd name="connsiteX23" fmla="*/ 2562566 w 2562565"/>
              <a:gd name="connsiteY23" fmla="*/ 1272 h 6884359"/>
              <a:gd name="connsiteX24" fmla="*/ 2535833 w 2562565"/>
              <a:gd name="connsiteY24" fmla="*/ 0 h 688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62565" h="6884359">
                <a:moveTo>
                  <a:pt x="2535833" y="0"/>
                </a:moveTo>
                <a:lnTo>
                  <a:pt x="2106829" y="1564627"/>
                </a:lnTo>
                <a:lnTo>
                  <a:pt x="1764389" y="2840498"/>
                </a:lnTo>
                <a:cubicBezTo>
                  <a:pt x="1731291" y="2910461"/>
                  <a:pt x="1653638" y="2946078"/>
                  <a:pt x="1579803" y="2925726"/>
                </a:cubicBezTo>
                <a:cubicBezTo>
                  <a:pt x="1495785" y="2902829"/>
                  <a:pt x="1444864" y="2815057"/>
                  <a:pt x="1467779" y="2731101"/>
                </a:cubicBezTo>
                <a:lnTo>
                  <a:pt x="1727472" y="1773244"/>
                </a:lnTo>
                <a:cubicBezTo>
                  <a:pt x="1740202" y="1726178"/>
                  <a:pt x="1733837" y="1676568"/>
                  <a:pt x="1709650" y="1633318"/>
                </a:cubicBezTo>
                <a:cubicBezTo>
                  <a:pt x="1685463" y="1590068"/>
                  <a:pt x="1646000" y="1559539"/>
                  <a:pt x="1597625" y="1546818"/>
                </a:cubicBezTo>
                <a:cubicBezTo>
                  <a:pt x="1499604" y="1520105"/>
                  <a:pt x="1397763" y="1578620"/>
                  <a:pt x="1372303" y="1676568"/>
                </a:cubicBezTo>
                <a:lnTo>
                  <a:pt x="977670" y="3131798"/>
                </a:lnTo>
                <a:lnTo>
                  <a:pt x="5092" y="6867823"/>
                </a:lnTo>
                <a:cubicBezTo>
                  <a:pt x="5092" y="6867823"/>
                  <a:pt x="1273" y="6880544"/>
                  <a:pt x="0" y="6884360"/>
                </a:cubicBezTo>
                <a:lnTo>
                  <a:pt x="26733" y="6884360"/>
                </a:lnTo>
                <a:lnTo>
                  <a:pt x="1003131" y="3139431"/>
                </a:lnTo>
                <a:lnTo>
                  <a:pt x="1397763" y="1684200"/>
                </a:lnTo>
                <a:cubicBezTo>
                  <a:pt x="1420677" y="1600245"/>
                  <a:pt x="1508515" y="1549363"/>
                  <a:pt x="1592533" y="1572259"/>
                </a:cubicBezTo>
                <a:cubicBezTo>
                  <a:pt x="1633270" y="1583708"/>
                  <a:pt x="1667641" y="1609149"/>
                  <a:pt x="1688009" y="1646039"/>
                </a:cubicBezTo>
                <a:cubicBezTo>
                  <a:pt x="1709650" y="1682928"/>
                  <a:pt x="1714742" y="1724906"/>
                  <a:pt x="1703285" y="1766884"/>
                </a:cubicBezTo>
                <a:lnTo>
                  <a:pt x="1443591" y="2724741"/>
                </a:lnTo>
                <a:cubicBezTo>
                  <a:pt x="1416858" y="2822689"/>
                  <a:pt x="1475417" y="2924453"/>
                  <a:pt x="1573438" y="2949894"/>
                </a:cubicBezTo>
                <a:cubicBezTo>
                  <a:pt x="1660003" y="2972792"/>
                  <a:pt x="1750386" y="2930814"/>
                  <a:pt x="1788577" y="2849402"/>
                </a:cubicBezTo>
                <a:lnTo>
                  <a:pt x="1788577" y="2848130"/>
                </a:lnTo>
                <a:lnTo>
                  <a:pt x="2131016" y="1570987"/>
                </a:lnTo>
                <a:lnTo>
                  <a:pt x="2562566" y="1272"/>
                </a:lnTo>
                <a:cubicBezTo>
                  <a:pt x="2553655" y="0"/>
                  <a:pt x="2544744" y="0"/>
                  <a:pt x="2535833" y="0"/>
                </a:cubicBezTo>
                <a:close/>
              </a:path>
            </a:pathLst>
          </a:custGeom>
          <a:solidFill>
            <a:schemeClr val="accent1"/>
          </a:solidFill>
          <a:ln w="12700" cap="flat">
            <a:noFill/>
            <a:prstDash val="solid"/>
            <a:miter/>
          </a:ln>
        </p:spPr>
        <p:txBody>
          <a:bodyPr rtlCol="0" anchor="ctr"/>
          <a:lstStyle/>
          <a:p>
            <a:endParaRPr lang="en-US" dirty="0"/>
          </a:p>
        </p:txBody>
      </p:sp>
      <p:pic>
        <p:nvPicPr>
          <p:cNvPr id="13" name="Graphic 12">
            <a:extLst>
              <a:ext uri="{FF2B5EF4-FFF2-40B4-BE49-F238E27FC236}">
                <a16:creationId xmlns:a16="http://schemas.microsoft.com/office/drawing/2014/main" id="{2756CFB8-E805-3CF9-61D2-C02341EC7644}"/>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7829202" y="5156615"/>
            <a:ext cx="878334" cy="1705001"/>
          </a:xfrm>
          <a:prstGeom prst="rect">
            <a:avLst/>
          </a:prstGeom>
        </p:spPr>
      </p:pic>
      <p:sp>
        <p:nvSpPr>
          <p:cNvPr id="6" name="Slide Number Placeholder 5">
            <a:extLst>
              <a:ext uri="{FF2B5EF4-FFF2-40B4-BE49-F238E27FC236}">
                <a16:creationId xmlns:a16="http://schemas.microsoft.com/office/drawing/2014/main" id="{68D96053-DF7F-7AFE-4D23-78CFF34D0026}"/>
              </a:ext>
            </a:extLst>
          </p:cNvPr>
          <p:cNvSpPr>
            <a:spLocks noGrp="1"/>
          </p:cNvSpPr>
          <p:nvPr>
            <p:ph type="sldNum" sz="quarter" idx="4"/>
          </p:nvPr>
        </p:nvSpPr>
        <p:spPr>
          <a:xfrm>
            <a:off x="10768546" y="6290774"/>
            <a:ext cx="617912" cy="365125"/>
          </a:xfrm>
        </p:spPr>
        <p:txBody>
          <a:bodyPr/>
          <a:lstStyle/>
          <a:p>
            <a:fld id="{3A98EE3D-8CD1-4C3F-BD1C-C98C9596463C}" type="slidenum">
              <a:rPr lang="en-US" smtClean="0"/>
              <a:t>43</a:t>
            </a:fld>
            <a:endParaRPr lang="en-US" dirty="0"/>
          </a:p>
        </p:txBody>
      </p:sp>
      <p:sp>
        <p:nvSpPr>
          <p:cNvPr id="27" name="Text Placeholder 10">
            <a:extLst>
              <a:ext uri="{FF2B5EF4-FFF2-40B4-BE49-F238E27FC236}">
                <a16:creationId xmlns:a16="http://schemas.microsoft.com/office/drawing/2014/main" id="{E8DD6800-C7FC-6A10-2B0A-C4B64CC05C22}"/>
              </a:ext>
            </a:extLst>
          </p:cNvPr>
          <p:cNvSpPr txBox="1">
            <a:spLocks/>
          </p:cNvSpPr>
          <p:nvPr/>
        </p:nvSpPr>
        <p:spPr>
          <a:xfrm>
            <a:off x="796322" y="2164080"/>
            <a:ext cx="6980092" cy="346029"/>
          </a:xfrm>
          <a:prstGeom prst="rect">
            <a:avLst/>
          </a:prstGeom>
        </p:spPr>
        <p:txBody>
          <a:bodyPr>
            <a:no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600" dirty="0">
                <a:solidFill>
                  <a:schemeClr val="accent1"/>
                </a:solidFill>
              </a:rPr>
              <a:t>Casi di studio</a:t>
            </a:r>
          </a:p>
        </p:txBody>
      </p:sp>
      <p:sp>
        <p:nvSpPr>
          <p:cNvPr id="28" name="Text Placeholder 22">
            <a:extLst>
              <a:ext uri="{FF2B5EF4-FFF2-40B4-BE49-F238E27FC236}">
                <a16:creationId xmlns:a16="http://schemas.microsoft.com/office/drawing/2014/main" id="{5421A4BB-2BFD-0743-5BB3-6C4D92B8EC15}"/>
              </a:ext>
            </a:extLst>
          </p:cNvPr>
          <p:cNvSpPr txBox="1">
            <a:spLocks/>
          </p:cNvSpPr>
          <p:nvPr/>
        </p:nvSpPr>
        <p:spPr>
          <a:xfrm>
            <a:off x="796323" y="2726930"/>
            <a:ext cx="6980091" cy="1208930"/>
          </a:xfrm>
          <a:prstGeom prst="rect">
            <a:avLst/>
          </a:prstGeom>
        </p:spPr>
        <p:txBody>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spcAft>
                <a:spcPts val="0"/>
              </a:spcAft>
            </a:pPr>
            <a:r>
              <a:rPr lang="en-US" sz="1400" dirty="0">
                <a:solidFill>
                  <a:schemeClr val="tx2"/>
                </a:solidFill>
              </a:rPr>
              <a:t>Programma di sicurezza informatica di Fortum</a:t>
            </a:r>
          </a:p>
          <a:p>
            <a:pPr>
              <a:spcBef>
                <a:spcPts val="600"/>
              </a:spcBef>
              <a:spcAft>
                <a:spcPts val="0"/>
              </a:spcAft>
            </a:pPr>
            <a:r>
              <a:rPr lang="en-US" sz="1400" dirty="0"/>
              <a:t>Iniziativa per la sicurezza della rete di Duke Energy</a:t>
            </a:r>
          </a:p>
          <a:p>
            <a:pPr>
              <a:spcBef>
                <a:spcPts val="600"/>
              </a:spcBef>
              <a:spcAft>
                <a:spcPts val="0"/>
              </a:spcAft>
            </a:pPr>
            <a:endParaRPr lang="en-US" sz="1400" dirty="0"/>
          </a:p>
        </p:txBody>
      </p:sp>
      <p:pic>
        <p:nvPicPr>
          <p:cNvPr id="34" name="Picture Placeholder 33" descr="A cup of coffee and a notebook on a table&#10;&#10;Description automatically generated">
            <a:extLst>
              <a:ext uri="{FF2B5EF4-FFF2-40B4-BE49-F238E27FC236}">
                <a16:creationId xmlns:a16="http://schemas.microsoft.com/office/drawing/2014/main" id="{BE76F2C8-60D2-404A-08F8-F956BC2489DF}"/>
              </a:ext>
            </a:extLst>
          </p:cNvPr>
          <p:cNvPicPr>
            <a:picLocks noGrp="1" noChangeAspect="1"/>
          </p:cNvPicPr>
          <p:nvPr>
            <p:ph type="pic" sz="quarter" idx="11"/>
          </p:nvPr>
        </p:nvPicPr>
        <p:blipFill>
          <a:blip r:embed="rId4"/>
          <a:srcRect l="18261" r="18261"/>
          <a:stretch>
            <a:fillRect/>
          </a:stretch>
        </p:blipFill>
        <p:spPr/>
      </p:pic>
      <p:grpSp>
        <p:nvGrpSpPr>
          <p:cNvPr id="3" name="Group 2">
            <a:extLst>
              <a:ext uri="{FF2B5EF4-FFF2-40B4-BE49-F238E27FC236}">
                <a16:creationId xmlns:a16="http://schemas.microsoft.com/office/drawing/2014/main" id="{B2E7B04D-E6C3-1A50-96CC-C863D387E4E8}"/>
              </a:ext>
            </a:extLst>
          </p:cNvPr>
          <p:cNvGrpSpPr/>
          <p:nvPr/>
        </p:nvGrpSpPr>
        <p:grpSpPr>
          <a:xfrm>
            <a:off x="7549377" y="6167336"/>
            <a:ext cx="3294001" cy="612000"/>
            <a:chOff x="5179092" y="5483822"/>
            <a:chExt cx="3294001" cy="612000"/>
          </a:xfrm>
        </p:grpSpPr>
        <p:pic>
          <p:nvPicPr>
            <p:cNvPr id="4" name="Picture 3">
              <a:extLst>
                <a:ext uri="{FF2B5EF4-FFF2-40B4-BE49-F238E27FC236}">
                  <a16:creationId xmlns:a16="http://schemas.microsoft.com/office/drawing/2014/main" id="{B2BB7346-D27E-E7B5-1793-E50B8F9C20CF}"/>
                </a:ext>
              </a:extLst>
            </p:cNvPr>
            <p:cNvPicPr>
              <a:picLocks noChangeAspect="1"/>
            </p:cNvPicPr>
            <p:nvPr/>
          </p:nvPicPr>
          <p:blipFill>
            <a:blip r:embed="rId5"/>
            <a:stretch>
              <a:fillRect/>
            </a:stretch>
          </p:blipFill>
          <p:spPr>
            <a:xfrm>
              <a:off x="5179092" y="5483822"/>
              <a:ext cx="1530000" cy="612000"/>
            </a:xfrm>
            <a:prstGeom prst="rect">
              <a:avLst/>
            </a:prstGeom>
          </p:spPr>
        </p:pic>
        <p:pic>
          <p:nvPicPr>
            <p:cNvPr id="5" name="Picture 4">
              <a:extLst>
                <a:ext uri="{FF2B5EF4-FFF2-40B4-BE49-F238E27FC236}">
                  <a16:creationId xmlns:a16="http://schemas.microsoft.com/office/drawing/2014/main" id="{7E39C830-72D8-B9BC-4DBD-C47324325EEA}"/>
                </a:ext>
              </a:extLst>
            </p:cNvPr>
            <p:cNvPicPr>
              <a:picLocks noChangeAspect="1"/>
            </p:cNvPicPr>
            <p:nvPr/>
          </p:nvPicPr>
          <p:blipFill>
            <a:blip r:embed="rId6"/>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1347872928"/>
      </p:ext>
    </p:extLst>
  </p:cSld>
  <p:clrMapOvr>
    <a:masterClrMapping/>
  </p:clrMapOvr>
</p:sld>
</file>

<file path=ppt/slides/slide44.xml><?xml version="1.0" encoding="utf-8"?>
<p:sld xmlns:a16="http://schemas.microsoft.com/office/drawing/2014/main" xmlns:adec="http://schemas.microsoft.com/office/drawing/2017/decorative"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4786877" cy="763899"/>
          </a:xfrm>
        </p:spPr>
        <p:txBody>
          <a:bodyPr>
            <a:noAutofit/>
          </a:bodyPr>
          <a:lstStyle/>
          <a:p>
            <a:r>
              <a:rPr lang="en-US" sz="2800" dirty="0"/>
              <a:t>05_1: Il programma di sicurezza informatica di Fortum</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a:bodyPr>
          <a:lstStyle/>
          <a:p>
            <a:r>
              <a:rPr lang="en-US" dirty="0"/>
              <a:t>Studio di caso</a:t>
            </a:r>
          </a:p>
          <a:p>
            <a:endParaRPr lang="en-US" dirty="0"/>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5182881" cy="2569866"/>
          </a:xfrm>
        </p:spPr>
        <p:txBody>
          <a:bodyPr>
            <a:noAutofit/>
          </a:bodyPr>
          <a:lstStyle/>
          <a:p>
            <a:r>
              <a:rPr lang="en-US" sz="1200" dirty="0"/>
              <a:t>Azienda: Fortum, azienda leader nel settore energetico con sede in Finlandia.</a:t>
            </a:r>
          </a:p>
          <a:p>
            <a:r>
              <a:rPr lang="en-US" sz="1200" dirty="0"/>
              <a:t>Attuazione: Fortum ha implementato un programma completo di cybersecurity per proteggere la sua infrastruttura energetica e i suoi dati dalle minacce informatiche.</a:t>
            </a:r>
          </a:p>
          <a:p>
            <a:r>
              <a:rPr lang="en-US" sz="1200" dirty="0"/>
              <a:t>Strategie:</a:t>
            </a:r>
          </a:p>
          <a:p>
            <a:pPr lvl="1"/>
            <a:r>
              <a:rPr lang="en-US" sz="1000" dirty="0"/>
              <a:t>Implementazione di sistemi avanzati di rilevamento e risposta alle minacce basati sull'apprendimento automatico e sull'intelligenza artificiale.</a:t>
            </a:r>
          </a:p>
          <a:p>
            <a:pPr lvl="1"/>
            <a:r>
              <a:rPr lang="en-US" sz="1000" dirty="0"/>
              <a:t>Ha condotto regolari programmi di formazione e sensibilizzazione sulla cybersecurity per i dipendenti, al fine di promuovere una cultura della sicurezza.</a:t>
            </a:r>
          </a:p>
          <a:p>
            <a:pPr lvl="1"/>
            <a:r>
              <a:rPr lang="en-US" sz="1000" dirty="0"/>
              <a:t>Implementazione di solidi controlli di accesso, meccanismi di crittografia e segmentazione della rete per impedire l'accesso non autorizzato ai sistemi critici.</a:t>
            </a:r>
          </a:p>
          <a:p>
            <a:r>
              <a:rPr lang="en-US" sz="1200" dirty="0"/>
              <a:t>Risultati: Il programma di cybersecurity di Fortum ha individuato e mitigato con successo le minacce informatiche, garantendo la resilienza e l'affidabilità delle sue operazioni energetiche.</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87F9CCA8-81F8-BC8A-F026-769F61FD4892}"/>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D1FF5C16-C350-EE08-D717-AB0106E32597}"/>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B62C9606-D832-B925-BD58-AB3AA5209AAC}"/>
                </a:ext>
              </a:extLst>
            </p:cNvPr>
            <p:cNvPicPr>
              <a:picLocks noChangeAspect="1"/>
            </p:cNvPicPr>
            <p:nvPr/>
          </p:nvPicPr>
          <p:blipFill>
            <a:blip r:embed="rId3"/>
            <a:stretch>
              <a:fillRect/>
            </a:stretch>
          </p:blipFill>
          <p:spPr>
            <a:xfrm>
              <a:off x="6709092" y="5483822"/>
              <a:ext cx="1764001" cy="612000"/>
            </a:xfrm>
            <a:prstGeom prst="rect">
              <a:avLst/>
            </a:prstGeom>
          </p:spPr>
        </p:pic>
      </p:grpSp>
      <p:pic>
        <p:nvPicPr>
          <p:cNvPr id="8" name="Marcador de Posição da Imagem 7" descr="Uma imagem com captura de ecrã, luz&#10;&#10;Descrição gerada automaticamente">
            <a:extLst>
              <a:ext uri="{FF2B5EF4-FFF2-40B4-BE49-F238E27FC236}">
                <a16:creationId xmlns:a16="http://schemas.microsoft.com/office/drawing/2014/main" id="{C48B39BA-A1D0-0841-2461-06A1094FF0B8}"/>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4123457218"/>
      </p:ext>
    </p:extLst>
  </p:cSld>
  <p:clrMapOvr>
    <a:masterClrMapping/>
  </p:clrMapOvr>
</p:sld>
</file>

<file path=ppt/slides/slide45.xml><?xml version="1.0" encoding="utf-8"?>
<p:sld xmlns:a16="http://schemas.microsoft.com/office/drawing/2014/main" xmlns:adec="http://schemas.microsoft.com/office/drawing/2017/decorative"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4D835925-3D21-0B99-9A6C-587FBAE43339}"/>
              </a:ext>
            </a:extLst>
          </p:cNvPr>
          <p:cNvSpPr>
            <a:spLocks noGrp="1"/>
          </p:cNvSpPr>
          <p:nvPr>
            <p:ph type="ctrTitle"/>
          </p:nvPr>
        </p:nvSpPr>
        <p:spPr>
          <a:xfrm>
            <a:off x="796322" y="320040"/>
            <a:ext cx="6732237" cy="1524000"/>
          </a:xfrm>
        </p:spPr>
        <p:txBody>
          <a:bodyPr>
            <a:normAutofit fontScale="90000"/>
          </a:bodyPr>
          <a:lstStyle/>
          <a:p>
            <a:r>
              <a:rPr lang="en-US" dirty="0">
                <a:solidFill>
                  <a:schemeClr val="accent1"/>
                </a:solidFill>
              </a:rPr>
              <a:t>Schema di formazione: </a:t>
            </a:r>
            <a:br>
              <a:rPr lang="en-US" dirty="0">
                <a:solidFill>
                  <a:schemeClr val="accent1"/>
                </a:solidFill>
              </a:rPr>
            </a:br>
            <a:br>
              <a:rPr lang="en-US" dirty="0">
                <a:solidFill>
                  <a:schemeClr val="accent1"/>
                </a:solidFill>
              </a:rPr>
            </a:br>
            <a:r>
              <a:rPr lang="en-US" dirty="0"/>
              <a:t>Argomento-05</a:t>
            </a:r>
          </a:p>
        </p:txBody>
      </p:sp>
      <p:sp>
        <p:nvSpPr>
          <p:cNvPr id="12" name="Freeform: Shape 11">
            <a:extLst>
              <a:ext uri="{FF2B5EF4-FFF2-40B4-BE49-F238E27FC236}">
                <a16:creationId xmlns:a16="http://schemas.microsoft.com/office/drawing/2014/main" id="{3E7466B0-B69A-FEBF-B8E0-FDA9AEAC709F}"/>
              </a:ext>
              <a:ext uri="{C183D7F6-B498-43B3-948B-1728B52AA6E4}">
                <adec:decorative xmlns:adec="http://schemas.microsoft.com/office/drawing/2017/decorative" val="1"/>
              </a:ext>
            </a:extLst>
          </p:cNvPr>
          <p:cNvSpPr/>
          <p:nvPr/>
        </p:nvSpPr>
        <p:spPr>
          <a:xfrm>
            <a:off x="7370364" y="-3219"/>
            <a:ext cx="2562565" cy="6884359"/>
          </a:xfrm>
          <a:custGeom>
            <a:avLst/>
            <a:gdLst>
              <a:gd name="connsiteX0" fmla="*/ 2535833 w 2562565"/>
              <a:gd name="connsiteY0" fmla="*/ 0 h 6884359"/>
              <a:gd name="connsiteX1" fmla="*/ 2106829 w 2562565"/>
              <a:gd name="connsiteY1" fmla="*/ 1564627 h 6884359"/>
              <a:gd name="connsiteX2" fmla="*/ 1764389 w 2562565"/>
              <a:gd name="connsiteY2" fmla="*/ 2840498 h 6884359"/>
              <a:gd name="connsiteX3" fmla="*/ 1579803 w 2562565"/>
              <a:gd name="connsiteY3" fmla="*/ 2925726 h 6884359"/>
              <a:gd name="connsiteX4" fmla="*/ 1467779 w 2562565"/>
              <a:gd name="connsiteY4" fmla="*/ 2731101 h 6884359"/>
              <a:gd name="connsiteX5" fmla="*/ 1727472 w 2562565"/>
              <a:gd name="connsiteY5" fmla="*/ 1773244 h 6884359"/>
              <a:gd name="connsiteX6" fmla="*/ 1709650 w 2562565"/>
              <a:gd name="connsiteY6" fmla="*/ 1633318 h 6884359"/>
              <a:gd name="connsiteX7" fmla="*/ 1597625 w 2562565"/>
              <a:gd name="connsiteY7" fmla="*/ 1546818 h 6884359"/>
              <a:gd name="connsiteX8" fmla="*/ 1372303 w 2562565"/>
              <a:gd name="connsiteY8" fmla="*/ 1676568 h 6884359"/>
              <a:gd name="connsiteX9" fmla="*/ 977670 w 2562565"/>
              <a:gd name="connsiteY9" fmla="*/ 3131798 h 6884359"/>
              <a:gd name="connsiteX10" fmla="*/ 5092 w 2562565"/>
              <a:gd name="connsiteY10" fmla="*/ 6867823 h 6884359"/>
              <a:gd name="connsiteX11" fmla="*/ 0 w 2562565"/>
              <a:gd name="connsiteY11" fmla="*/ 6884360 h 6884359"/>
              <a:gd name="connsiteX12" fmla="*/ 26733 w 2562565"/>
              <a:gd name="connsiteY12" fmla="*/ 6884360 h 6884359"/>
              <a:gd name="connsiteX13" fmla="*/ 1003131 w 2562565"/>
              <a:gd name="connsiteY13" fmla="*/ 3139431 h 6884359"/>
              <a:gd name="connsiteX14" fmla="*/ 1397763 w 2562565"/>
              <a:gd name="connsiteY14" fmla="*/ 1684200 h 6884359"/>
              <a:gd name="connsiteX15" fmla="*/ 1592533 w 2562565"/>
              <a:gd name="connsiteY15" fmla="*/ 1572259 h 6884359"/>
              <a:gd name="connsiteX16" fmla="*/ 1688009 w 2562565"/>
              <a:gd name="connsiteY16" fmla="*/ 1646039 h 6884359"/>
              <a:gd name="connsiteX17" fmla="*/ 1703285 w 2562565"/>
              <a:gd name="connsiteY17" fmla="*/ 1766884 h 6884359"/>
              <a:gd name="connsiteX18" fmla="*/ 1443591 w 2562565"/>
              <a:gd name="connsiteY18" fmla="*/ 2724741 h 6884359"/>
              <a:gd name="connsiteX19" fmla="*/ 1573438 w 2562565"/>
              <a:gd name="connsiteY19" fmla="*/ 2949894 h 6884359"/>
              <a:gd name="connsiteX20" fmla="*/ 1788577 w 2562565"/>
              <a:gd name="connsiteY20" fmla="*/ 2849402 h 6884359"/>
              <a:gd name="connsiteX21" fmla="*/ 1788577 w 2562565"/>
              <a:gd name="connsiteY21" fmla="*/ 2848130 h 6884359"/>
              <a:gd name="connsiteX22" fmla="*/ 2131016 w 2562565"/>
              <a:gd name="connsiteY22" fmla="*/ 1570987 h 6884359"/>
              <a:gd name="connsiteX23" fmla="*/ 2562566 w 2562565"/>
              <a:gd name="connsiteY23" fmla="*/ 1272 h 6884359"/>
              <a:gd name="connsiteX24" fmla="*/ 2535833 w 2562565"/>
              <a:gd name="connsiteY24" fmla="*/ 0 h 688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62565" h="6884359">
                <a:moveTo>
                  <a:pt x="2535833" y="0"/>
                </a:moveTo>
                <a:lnTo>
                  <a:pt x="2106829" y="1564627"/>
                </a:lnTo>
                <a:lnTo>
                  <a:pt x="1764389" y="2840498"/>
                </a:lnTo>
                <a:cubicBezTo>
                  <a:pt x="1731291" y="2910461"/>
                  <a:pt x="1653638" y="2946078"/>
                  <a:pt x="1579803" y="2925726"/>
                </a:cubicBezTo>
                <a:cubicBezTo>
                  <a:pt x="1495785" y="2902829"/>
                  <a:pt x="1444864" y="2815057"/>
                  <a:pt x="1467779" y="2731101"/>
                </a:cubicBezTo>
                <a:lnTo>
                  <a:pt x="1727472" y="1773244"/>
                </a:lnTo>
                <a:cubicBezTo>
                  <a:pt x="1740202" y="1726178"/>
                  <a:pt x="1733837" y="1676568"/>
                  <a:pt x="1709650" y="1633318"/>
                </a:cubicBezTo>
                <a:cubicBezTo>
                  <a:pt x="1685463" y="1590068"/>
                  <a:pt x="1646000" y="1559539"/>
                  <a:pt x="1597625" y="1546818"/>
                </a:cubicBezTo>
                <a:cubicBezTo>
                  <a:pt x="1499604" y="1520105"/>
                  <a:pt x="1397763" y="1578620"/>
                  <a:pt x="1372303" y="1676568"/>
                </a:cubicBezTo>
                <a:lnTo>
                  <a:pt x="977670" y="3131798"/>
                </a:lnTo>
                <a:lnTo>
                  <a:pt x="5092" y="6867823"/>
                </a:lnTo>
                <a:cubicBezTo>
                  <a:pt x="5092" y="6867823"/>
                  <a:pt x="1273" y="6880544"/>
                  <a:pt x="0" y="6884360"/>
                </a:cubicBezTo>
                <a:lnTo>
                  <a:pt x="26733" y="6884360"/>
                </a:lnTo>
                <a:lnTo>
                  <a:pt x="1003131" y="3139431"/>
                </a:lnTo>
                <a:lnTo>
                  <a:pt x="1397763" y="1684200"/>
                </a:lnTo>
                <a:cubicBezTo>
                  <a:pt x="1420677" y="1600245"/>
                  <a:pt x="1508515" y="1549363"/>
                  <a:pt x="1592533" y="1572259"/>
                </a:cubicBezTo>
                <a:cubicBezTo>
                  <a:pt x="1633270" y="1583708"/>
                  <a:pt x="1667641" y="1609149"/>
                  <a:pt x="1688009" y="1646039"/>
                </a:cubicBezTo>
                <a:cubicBezTo>
                  <a:pt x="1709650" y="1682928"/>
                  <a:pt x="1714742" y="1724906"/>
                  <a:pt x="1703285" y="1766884"/>
                </a:cubicBezTo>
                <a:lnTo>
                  <a:pt x="1443591" y="2724741"/>
                </a:lnTo>
                <a:cubicBezTo>
                  <a:pt x="1416858" y="2822689"/>
                  <a:pt x="1475417" y="2924453"/>
                  <a:pt x="1573438" y="2949894"/>
                </a:cubicBezTo>
                <a:cubicBezTo>
                  <a:pt x="1660003" y="2972792"/>
                  <a:pt x="1750386" y="2930814"/>
                  <a:pt x="1788577" y="2849402"/>
                </a:cubicBezTo>
                <a:lnTo>
                  <a:pt x="1788577" y="2848130"/>
                </a:lnTo>
                <a:lnTo>
                  <a:pt x="2131016" y="1570987"/>
                </a:lnTo>
                <a:lnTo>
                  <a:pt x="2562566" y="1272"/>
                </a:lnTo>
                <a:cubicBezTo>
                  <a:pt x="2553655" y="0"/>
                  <a:pt x="2544744" y="0"/>
                  <a:pt x="2535833" y="0"/>
                </a:cubicBezTo>
                <a:close/>
              </a:path>
            </a:pathLst>
          </a:custGeom>
          <a:solidFill>
            <a:schemeClr val="accent1"/>
          </a:solidFill>
          <a:ln w="12700" cap="flat">
            <a:noFill/>
            <a:prstDash val="solid"/>
            <a:miter/>
          </a:ln>
        </p:spPr>
        <p:txBody>
          <a:bodyPr rtlCol="0" anchor="ctr"/>
          <a:lstStyle/>
          <a:p>
            <a:endParaRPr lang="en-US" dirty="0"/>
          </a:p>
        </p:txBody>
      </p:sp>
      <p:pic>
        <p:nvPicPr>
          <p:cNvPr id="13" name="Graphic 12">
            <a:extLst>
              <a:ext uri="{FF2B5EF4-FFF2-40B4-BE49-F238E27FC236}">
                <a16:creationId xmlns:a16="http://schemas.microsoft.com/office/drawing/2014/main" id="{2756CFB8-E805-3CF9-61D2-C02341EC7644}"/>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7829202" y="5156615"/>
            <a:ext cx="878334" cy="1705001"/>
          </a:xfrm>
          <a:prstGeom prst="rect">
            <a:avLst/>
          </a:prstGeom>
        </p:spPr>
      </p:pic>
      <p:sp>
        <p:nvSpPr>
          <p:cNvPr id="6" name="Slide Number Placeholder 5">
            <a:extLst>
              <a:ext uri="{FF2B5EF4-FFF2-40B4-BE49-F238E27FC236}">
                <a16:creationId xmlns:a16="http://schemas.microsoft.com/office/drawing/2014/main" id="{68D96053-DF7F-7AFE-4D23-78CFF34D0026}"/>
              </a:ext>
            </a:extLst>
          </p:cNvPr>
          <p:cNvSpPr>
            <a:spLocks noGrp="1"/>
          </p:cNvSpPr>
          <p:nvPr>
            <p:ph type="sldNum" sz="quarter" idx="4"/>
          </p:nvPr>
        </p:nvSpPr>
        <p:spPr>
          <a:xfrm>
            <a:off x="10768546" y="6290774"/>
            <a:ext cx="617912" cy="365125"/>
          </a:xfrm>
        </p:spPr>
        <p:txBody>
          <a:bodyPr/>
          <a:lstStyle/>
          <a:p>
            <a:fld id="{3A98EE3D-8CD1-4C3F-BD1C-C98C9596463C}" type="slidenum">
              <a:rPr lang="en-US" smtClean="0"/>
              <a:t>45</a:t>
            </a:fld>
            <a:endParaRPr lang="en-US" dirty="0"/>
          </a:p>
        </p:txBody>
      </p:sp>
      <p:sp>
        <p:nvSpPr>
          <p:cNvPr id="27" name="Text Placeholder 10">
            <a:extLst>
              <a:ext uri="{FF2B5EF4-FFF2-40B4-BE49-F238E27FC236}">
                <a16:creationId xmlns:a16="http://schemas.microsoft.com/office/drawing/2014/main" id="{E8DD6800-C7FC-6A10-2B0A-C4B64CC05C22}"/>
              </a:ext>
            </a:extLst>
          </p:cNvPr>
          <p:cNvSpPr txBox="1">
            <a:spLocks/>
          </p:cNvSpPr>
          <p:nvPr/>
        </p:nvSpPr>
        <p:spPr>
          <a:xfrm>
            <a:off x="796322" y="2164080"/>
            <a:ext cx="6980092" cy="346029"/>
          </a:xfrm>
          <a:prstGeom prst="rect">
            <a:avLst/>
          </a:prstGeom>
        </p:spPr>
        <p:txBody>
          <a:bodyPr>
            <a:no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600" dirty="0">
                <a:solidFill>
                  <a:schemeClr val="accent1"/>
                </a:solidFill>
              </a:rPr>
              <a:t>Casi di studio</a:t>
            </a:r>
          </a:p>
        </p:txBody>
      </p:sp>
      <p:sp>
        <p:nvSpPr>
          <p:cNvPr id="28" name="Text Placeholder 22">
            <a:extLst>
              <a:ext uri="{FF2B5EF4-FFF2-40B4-BE49-F238E27FC236}">
                <a16:creationId xmlns:a16="http://schemas.microsoft.com/office/drawing/2014/main" id="{5421A4BB-2BFD-0743-5BB3-6C4D92B8EC15}"/>
              </a:ext>
            </a:extLst>
          </p:cNvPr>
          <p:cNvSpPr txBox="1">
            <a:spLocks/>
          </p:cNvSpPr>
          <p:nvPr/>
        </p:nvSpPr>
        <p:spPr>
          <a:xfrm>
            <a:off x="796323" y="2726930"/>
            <a:ext cx="6980091" cy="1208930"/>
          </a:xfrm>
          <a:prstGeom prst="rect">
            <a:avLst/>
          </a:prstGeom>
        </p:spPr>
        <p:txBody>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spcAft>
                <a:spcPts val="0"/>
              </a:spcAft>
            </a:pPr>
            <a:r>
              <a:rPr lang="en-US" sz="1400" dirty="0"/>
              <a:t>Programma di sicurezza informatica di Fortum</a:t>
            </a:r>
          </a:p>
          <a:p>
            <a:pPr>
              <a:spcBef>
                <a:spcPts val="600"/>
              </a:spcBef>
              <a:spcAft>
                <a:spcPts val="0"/>
              </a:spcAft>
            </a:pPr>
            <a:r>
              <a:rPr lang="en-US" sz="1400" dirty="0">
                <a:solidFill>
                  <a:schemeClr val="tx2"/>
                </a:solidFill>
              </a:rPr>
              <a:t>Iniziativa per la sicurezza della rete di Duke Energy</a:t>
            </a:r>
          </a:p>
          <a:p>
            <a:pPr>
              <a:spcBef>
                <a:spcPts val="600"/>
              </a:spcBef>
              <a:spcAft>
                <a:spcPts val="0"/>
              </a:spcAft>
            </a:pPr>
            <a:endParaRPr lang="en-US" sz="1400" dirty="0"/>
          </a:p>
        </p:txBody>
      </p:sp>
      <p:pic>
        <p:nvPicPr>
          <p:cNvPr id="34" name="Picture Placeholder 33" descr="A cup of coffee and a notebook on a table&#10;&#10;Description automatically generated">
            <a:extLst>
              <a:ext uri="{FF2B5EF4-FFF2-40B4-BE49-F238E27FC236}">
                <a16:creationId xmlns:a16="http://schemas.microsoft.com/office/drawing/2014/main" id="{BE76F2C8-60D2-404A-08F8-F956BC2489DF}"/>
              </a:ext>
            </a:extLst>
          </p:cNvPr>
          <p:cNvPicPr>
            <a:picLocks noGrp="1" noChangeAspect="1"/>
          </p:cNvPicPr>
          <p:nvPr>
            <p:ph type="pic" sz="quarter" idx="11"/>
          </p:nvPr>
        </p:nvPicPr>
        <p:blipFill>
          <a:blip r:embed="rId4"/>
          <a:srcRect l="18261" r="18261"/>
          <a:stretch>
            <a:fillRect/>
          </a:stretch>
        </p:blipFill>
        <p:spPr/>
      </p:pic>
      <p:grpSp>
        <p:nvGrpSpPr>
          <p:cNvPr id="3" name="Group 2">
            <a:extLst>
              <a:ext uri="{FF2B5EF4-FFF2-40B4-BE49-F238E27FC236}">
                <a16:creationId xmlns:a16="http://schemas.microsoft.com/office/drawing/2014/main" id="{B2E7B04D-E6C3-1A50-96CC-C863D387E4E8}"/>
              </a:ext>
            </a:extLst>
          </p:cNvPr>
          <p:cNvGrpSpPr/>
          <p:nvPr/>
        </p:nvGrpSpPr>
        <p:grpSpPr>
          <a:xfrm>
            <a:off x="7549377" y="6167336"/>
            <a:ext cx="3294001" cy="612000"/>
            <a:chOff x="5179092" y="5483822"/>
            <a:chExt cx="3294001" cy="612000"/>
          </a:xfrm>
        </p:grpSpPr>
        <p:pic>
          <p:nvPicPr>
            <p:cNvPr id="4" name="Picture 3">
              <a:extLst>
                <a:ext uri="{FF2B5EF4-FFF2-40B4-BE49-F238E27FC236}">
                  <a16:creationId xmlns:a16="http://schemas.microsoft.com/office/drawing/2014/main" id="{B2BB7346-D27E-E7B5-1793-E50B8F9C20CF}"/>
                </a:ext>
              </a:extLst>
            </p:cNvPr>
            <p:cNvPicPr>
              <a:picLocks noChangeAspect="1"/>
            </p:cNvPicPr>
            <p:nvPr/>
          </p:nvPicPr>
          <p:blipFill>
            <a:blip r:embed="rId5"/>
            <a:stretch>
              <a:fillRect/>
            </a:stretch>
          </p:blipFill>
          <p:spPr>
            <a:xfrm>
              <a:off x="5179092" y="5483822"/>
              <a:ext cx="1530000" cy="612000"/>
            </a:xfrm>
            <a:prstGeom prst="rect">
              <a:avLst/>
            </a:prstGeom>
          </p:spPr>
        </p:pic>
        <p:pic>
          <p:nvPicPr>
            <p:cNvPr id="5" name="Picture 4">
              <a:extLst>
                <a:ext uri="{FF2B5EF4-FFF2-40B4-BE49-F238E27FC236}">
                  <a16:creationId xmlns:a16="http://schemas.microsoft.com/office/drawing/2014/main" id="{7E39C830-72D8-B9BC-4DBD-C47324325EEA}"/>
                </a:ext>
              </a:extLst>
            </p:cNvPr>
            <p:cNvPicPr>
              <a:picLocks noChangeAspect="1"/>
            </p:cNvPicPr>
            <p:nvPr/>
          </p:nvPicPr>
          <p:blipFill>
            <a:blip r:embed="rId6"/>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2384379947"/>
      </p:ext>
    </p:extLst>
  </p:cSld>
  <p:clrMapOvr>
    <a:masterClrMapping/>
  </p:clrMapOvr>
</p:sld>
</file>

<file path=ppt/slides/slide46.xml><?xml version="1.0" encoding="utf-8"?>
<p:sld xmlns:a16="http://schemas.microsoft.com/office/drawing/2014/main" xmlns:adec="http://schemas.microsoft.com/office/drawing/2017/decorative"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4786877" cy="763899"/>
          </a:xfrm>
        </p:spPr>
        <p:txBody>
          <a:bodyPr>
            <a:noAutofit/>
          </a:bodyPr>
          <a:lstStyle/>
          <a:p>
            <a:r>
              <a:rPr lang="en-US" sz="2800" dirty="0"/>
              <a:t>05_2: Iniziativa per la sicurezza della rete di Duke Energy</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a:bodyPr>
          <a:lstStyle/>
          <a:p>
            <a:r>
              <a:rPr lang="en-US" dirty="0"/>
              <a:t>Studio di caso</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5182881" cy="2569866"/>
          </a:xfrm>
        </p:spPr>
        <p:txBody>
          <a:bodyPr>
            <a:noAutofit/>
          </a:bodyPr>
          <a:lstStyle/>
          <a:p>
            <a:r>
              <a:rPr lang="en-US" sz="1200" dirty="0"/>
              <a:t>Azienda: Duke Energy, una delle maggiori holding elettriche degli Stati Uniti.</a:t>
            </a:r>
          </a:p>
          <a:p>
            <a:r>
              <a:rPr lang="en-US" sz="1200" dirty="0"/>
              <a:t>Attuazione: Duke Energy ha lanciato un'iniziativa di sicurezza della rete per migliorare la sicurezza informatica della sua infrastruttura di generazione e distribuzione di energia.</a:t>
            </a:r>
          </a:p>
          <a:p>
            <a:r>
              <a:rPr lang="en-US" sz="1200" dirty="0"/>
              <a:t>Strategie:</a:t>
            </a:r>
          </a:p>
          <a:p>
            <a:pPr lvl="1"/>
            <a:r>
              <a:rPr lang="en-US" sz="1000" dirty="0"/>
              <a:t>Implementazione di sistemi avanzati di rilevamento e prevenzione delle intrusioni per monitorare e proteggere le infrastrutture critiche dagli attacchi informatici.</a:t>
            </a:r>
          </a:p>
          <a:p>
            <a:pPr lvl="1"/>
            <a:r>
              <a:rPr lang="en-US" sz="1000" dirty="0"/>
              <a:t>Stabilire partnership con agenzie governative, partner industriali ed esperti di cybersecurity per condividere informazioni sulle minacce e best practice.</a:t>
            </a:r>
          </a:p>
          <a:p>
            <a:pPr lvl="1"/>
            <a:r>
              <a:rPr lang="en-US" sz="1000" dirty="0"/>
              <a:t>Ha condotto valutazioni e audit regolari sulla sicurezza informatica per identificare le vulnerabilità e rafforzare i controlli di sicurezza.</a:t>
            </a:r>
          </a:p>
          <a:p>
            <a:r>
              <a:rPr lang="en-US" sz="1200" dirty="0"/>
              <a:t>Risultati: L'iniziativa di Duke Energy per la sicurezza della rete ha migliorato la resilienza e l'affidabilità della sua rete energetica, salvaguardandola dalle minacce informatiche e garantendo ai clienti una fornitura di energia senza interruzioni.</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87F9CCA8-81F8-BC8A-F026-769F61FD4892}"/>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D1FF5C16-C350-EE08-D717-AB0106E32597}"/>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B62C9606-D832-B925-BD58-AB3AA5209AAC}"/>
                </a:ext>
              </a:extLst>
            </p:cNvPr>
            <p:cNvPicPr>
              <a:picLocks noChangeAspect="1"/>
            </p:cNvPicPr>
            <p:nvPr/>
          </p:nvPicPr>
          <p:blipFill>
            <a:blip r:embed="rId3"/>
            <a:stretch>
              <a:fillRect/>
            </a:stretch>
          </p:blipFill>
          <p:spPr>
            <a:xfrm>
              <a:off x="6709092" y="5483822"/>
              <a:ext cx="1764001" cy="612000"/>
            </a:xfrm>
            <a:prstGeom prst="rect">
              <a:avLst/>
            </a:prstGeom>
          </p:spPr>
        </p:pic>
      </p:grpSp>
      <p:pic>
        <p:nvPicPr>
          <p:cNvPr id="8" name="Marcador de Posição da Imagem 7" descr="Uma imagem com captura de ecrã, fábrica, luz, noite&#10;&#10;Descrição gerada automaticamente">
            <a:extLst>
              <a:ext uri="{FF2B5EF4-FFF2-40B4-BE49-F238E27FC236}">
                <a16:creationId xmlns:a16="http://schemas.microsoft.com/office/drawing/2014/main" id="{8BE8EFDC-9776-813C-9F3B-32F8DFCA2460}"/>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3092786344"/>
      </p:ext>
    </p:extLst>
  </p:cSld>
  <p:clrMapOvr>
    <a:masterClrMapping/>
  </p:clrMapOvr>
</p:sld>
</file>

<file path=ppt/slides/slide47.xml><?xml version="1.0" encoding="utf-8"?>
<p:sld xmlns:a16="http://schemas.microsoft.com/office/drawing/2014/main" xmlns:adec="http://schemas.microsoft.com/office/drawing/2017/decorative"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452219-785E-4657-C5F4-A53FEF2EB02D}"/>
              </a:ext>
            </a:extLst>
          </p:cNvPr>
          <p:cNvSpPr>
            <a:spLocks noGrp="1"/>
          </p:cNvSpPr>
          <p:nvPr>
            <p:ph type="ctrTitle"/>
          </p:nvPr>
        </p:nvSpPr>
        <p:spPr>
          <a:xfrm>
            <a:off x="6970326" y="1679216"/>
            <a:ext cx="4786877" cy="1518315"/>
          </a:xfrm>
        </p:spPr>
        <p:txBody>
          <a:bodyPr/>
          <a:lstStyle/>
          <a:p>
            <a:r>
              <a:rPr lang="en-US" dirty="0"/>
              <a:t>Grazie</a:t>
            </a:r>
          </a:p>
        </p:txBody>
      </p:sp>
      <p:pic>
        <p:nvPicPr>
          <p:cNvPr id="6" name="Picture Placeholder 5" descr="A person and person looking at a computer screen">
            <a:extLst>
              <a:ext uri="{FF2B5EF4-FFF2-40B4-BE49-F238E27FC236}">
                <a16:creationId xmlns:a16="http://schemas.microsoft.com/office/drawing/2014/main" id="{AA35CD3A-9896-7953-C82D-AAE87F6124DB}"/>
              </a:ext>
            </a:extLst>
          </p:cNvPr>
          <p:cNvPicPr>
            <a:picLocks noGrp="1" noChangeAspect="1"/>
          </p:cNvPicPr>
          <p:nvPr>
            <p:ph type="pic" sz="quarter" idx="11"/>
          </p:nvPr>
        </p:nvPicPr>
        <p:blipFill>
          <a:blip r:embed="rId2"/>
          <a:srcRect l="127" r="127"/>
          <a:stretch/>
        </p:blipFill>
        <p:spPr>
          <a:xfrm>
            <a:off x="-29499" y="-2236"/>
            <a:ext cx="6814124" cy="6871095"/>
          </a:xfrm>
        </p:spPr>
      </p:pic>
      <p:sp>
        <p:nvSpPr>
          <p:cNvPr id="4" name="Text Placeholder 3">
            <a:extLst>
              <a:ext uri="{FF2B5EF4-FFF2-40B4-BE49-F238E27FC236}">
                <a16:creationId xmlns:a16="http://schemas.microsoft.com/office/drawing/2014/main" id="{7AF90D79-5C58-F576-D2D0-3F4F1822E757}"/>
              </a:ext>
            </a:extLst>
          </p:cNvPr>
          <p:cNvSpPr>
            <a:spLocks noGrp="1"/>
          </p:cNvSpPr>
          <p:nvPr>
            <p:ph type="body" sz="quarter" idx="12"/>
          </p:nvPr>
        </p:nvSpPr>
        <p:spPr>
          <a:xfrm>
            <a:off x="6970326" y="3748958"/>
            <a:ext cx="4786878" cy="2258013"/>
          </a:xfrm>
        </p:spPr>
        <p:txBody>
          <a:bodyPr/>
          <a:lstStyle/>
          <a:p>
            <a:r>
              <a:rPr lang="en-US" dirty="0"/>
              <a:t>Si prega di inviare tutte le domande a:</a:t>
            </a:r>
          </a:p>
          <a:p>
            <a:r>
              <a:rPr lang="en-US" dirty="0"/>
              <a:t>gehad@example.com</a:t>
            </a:r>
          </a:p>
        </p:txBody>
      </p:sp>
      <p:grpSp>
        <p:nvGrpSpPr>
          <p:cNvPr id="7" name="Group 6">
            <a:extLst>
              <a:ext uri="{FF2B5EF4-FFF2-40B4-BE49-F238E27FC236}">
                <a16:creationId xmlns:a16="http://schemas.microsoft.com/office/drawing/2014/main" id="{6A8DFC8D-4AE6-170E-C27A-DA97EBD7DC87}"/>
              </a:ext>
              <a:ext uri="{C183D7F6-B498-43B3-948B-1728B52AA6E4}">
                <adec:decorative xmlns:adec="http://schemas.microsoft.com/office/drawing/2017/decorative" val="1"/>
              </a:ext>
            </a:extLst>
          </p:cNvPr>
          <p:cNvGrpSpPr/>
          <p:nvPr/>
        </p:nvGrpSpPr>
        <p:grpSpPr>
          <a:xfrm>
            <a:off x="4059704" y="0"/>
            <a:ext cx="2928883" cy="6871447"/>
            <a:chOff x="4059704" y="0"/>
            <a:chExt cx="2928883" cy="6871447"/>
          </a:xfrm>
        </p:grpSpPr>
        <p:sp>
          <p:nvSpPr>
            <p:cNvPr id="8" name="Freeform: Shape 7">
              <a:extLst>
                <a:ext uri="{FF2B5EF4-FFF2-40B4-BE49-F238E27FC236}">
                  <a16:creationId xmlns:a16="http://schemas.microsoft.com/office/drawing/2014/main" id="{CF966C9E-A9A2-BF8C-EDCB-B7F6AE51C425}"/>
                </a:ext>
              </a:extLst>
            </p:cNvPr>
            <p:cNvSpPr/>
            <p:nvPr/>
          </p:nvSpPr>
          <p:spPr>
            <a:xfrm rot="10800000">
              <a:off x="4443586" y="50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cxnSp>
          <p:nvCxnSpPr>
            <p:cNvPr id="9" name="Straight Connector 8">
              <a:extLst>
                <a:ext uri="{FF2B5EF4-FFF2-40B4-BE49-F238E27FC236}">
                  <a16:creationId xmlns:a16="http://schemas.microsoft.com/office/drawing/2014/main" id="{433BC35A-F255-48AA-48B8-D6561A6FAB9E}"/>
                </a:ext>
              </a:extLst>
            </p:cNvPr>
            <p:cNvCxnSpPr>
              <a:cxnSpLocks/>
            </p:cNvCxnSpPr>
            <p:nvPr/>
          </p:nvCxnSpPr>
          <p:spPr>
            <a:xfrm flipH="1">
              <a:off x="4059704"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1EC8DADA-109B-196D-817A-1ACB3E3183CA}"/>
              </a:ext>
            </a:extLst>
          </p:cNvPr>
          <p:cNvGrpSpPr/>
          <p:nvPr/>
        </p:nvGrpSpPr>
        <p:grpSpPr>
          <a:xfrm>
            <a:off x="7549377" y="6167336"/>
            <a:ext cx="3294001" cy="612000"/>
            <a:chOff x="5179092" y="5483822"/>
            <a:chExt cx="3294001" cy="612000"/>
          </a:xfrm>
        </p:grpSpPr>
        <p:pic>
          <p:nvPicPr>
            <p:cNvPr id="5" name="Picture 4">
              <a:extLst>
                <a:ext uri="{FF2B5EF4-FFF2-40B4-BE49-F238E27FC236}">
                  <a16:creationId xmlns:a16="http://schemas.microsoft.com/office/drawing/2014/main" id="{C2FED455-D30F-6583-EAD1-6FB515A49870}"/>
                </a:ext>
              </a:extLst>
            </p:cNvPr>
            <p:cNvPicPr>
              <a:picLocks noChangeAspect="1"/>
            </p:cNvPicPr>
            <p:nvPr/>
          </p:nvPicPr>
          <p:blipFill>
            <a:blip r:embed="rId3"/>
            <a:stretch>
              <a:fillRect/>
            </a:stretch>
          </p:blipFill>
          <p:spPr>
            <a:xfrm>
              <a:off x="5179092" y="5483822"/>
              <a:ext cx="1530000" cy="612000"/>
            </a:xfrm>
            <a:prstGeom prst="rect">
              <a:avLst/>
            </a:prstGeom>
          </p:spPr>
        </p:pic>
        <p:pic>
          <p:nvPicPr>
            <p:cNvPr id="10" name="Picture 9">
              <a:extLst>
                <a:ext uri="{FF2B5EF4-FFF2-40B4-BE49-F238E27FC236}">
                  <a16:creationId xmlns:a16="http://schemas.microsoft.com/office/drawing/2014/main" id="{180EE198-6127-5DE1-8134-33FE6A8BE379}"/>
                </a:ext>
              </a:extLst>
            </p:cNvPr>
            <p:cNvPicPr>
              <a:picLocks noChangeAspect="1"/>
            </p:cNvPicPr>
            <p:nvPr/>
          </p:nvPicPr>
          <p:blipFill>
            <a:blip r:embed="rId4"/>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2899485134"/>
      </p:ext>
    </p:extLst>
  </p:cSld>
  <p:clrMapOvr>
    <a:masterClrMapping/>
  </p:clrMapOvr>
</p:sld>
</file>

<file path=ppt/slides/slide5.xml><?xml version="1.0" encoding="utf-8"?>
<p:sld xmlns:a16="http://schemas.microsoft.com/office/drawing/2014/main" xmlns:adec="http://schemas.microsoft.com/office/drawing/2017/decorative"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4D835925-3D21-0B99-9A6C-587FBAE43339}"/>
              </a:ext>
            </a:extLst>
          </p:cNvPr>
          <p:cNvSpPr>
            <a:spLocks noGrp="1"/>
          </p:cNvSpPr>
          <p:nvPr>
            <p:ph type="ctrTitle"/>
          </p:nvPr>
        </p:nvSpPr>
        <p:spPr>
          <a:xfrm>
            <a:off x="796322" y="320040"/>
            <a:ext cx="6732237" cy="1524000"/>
          </a:xfrm>
        </p:spPr>
        <p:txBody>
          <a:bodyPr>
            <a:normAutofit fontScale="90000"/>
          </a:bodyPr>
          <a:lstStyle/>
          <a:p>
            <a:r>
              <a:rPr lang="en-US" dirty="0">
                <a:solidFill>
                  <a:schemeClr val="accent1"/>
                </a:solidFill>
              </a:rPr>
              <a:t>Schema di formazione: </a:t>
            </a:r>
            <a:br>
              <a:rPr lang="en-US" dirty="0">
                <a:solidFill>
                  <a:schemeClr val="accent1"/>
                </a:solidFill>
              </a:rPr>
            </a:br>
            <a:br>
              <a:rPr lang="en-US" dirty="0">
                <a:solidFill>
                  <a:schemeClr val="accent1"/>
                </a:solidFill>
              </a:rPr>
            </a:br>
            <a:r>
              <a:rPr lang="en-US" dirty="0"/>
              <a:t>Argomento-01</a:t>
            </a:r>
          </a:p>
        </p:txBody>
      </p:sp>
      <p:sp>
        <p:nvSpPr>
          <p:cNvPr id="12" name="Freeform: Shape 11">
            <a:extLst>
              <a:ext uri="{FF2B5EF4-FFF2-40B4-BE49-F238E27FC236}">
                <a16:creationId xmlns:a16="http://schemas.microsoft.com/office/drawing/2014/main" id="{3E7466B0-B69A-FEBF-B8E0-FDA9AEAC709F}"/>
              </a:ext>
              <a:ext uri="{C183D7F6-B498-43B3-948B-1728B52AA6E4}">
                <adec:decorative xmlns:adec="http://schemas.microsoft.com/office/drawing/2017/decorative" val="1"/>
              </a:ext>
            </a:extLst>
          </p:cNvPr>
          <p:cNvSpPr/>
          <p:nvPr/>
        </p:nvSpPr>
        <p:spPr>
          <a:xfrm>
            <a:off x="7370364" y="-3219"/>
            <a:ext cx="2562565" cy="6884359"/>
          </a:xfrm>
          <a:custGeom>
            <a:avLst/>
            <a:gdLst>
              <a:gd name="connsiteX0" fmla="*/ 2535833 w 2562565"/>
              <a:gd name="connsiteY0" fmla="*/ 0 h 6884359"/>
              <a:gd name="connsiteX1" fmla="*/ 2106829 w 2562565"/>
              <a:gd name="connsiteY1" fmla="*/ 1564627 h 6884359"/>
              <a:gd name="connsiteX2" fmla="*/ 1764389 w 2562565"/>
              <a:gd name="connsiteY2" fmla="*/ 2840498 h 6884359"/>
              <a:gd name="connsiteX3" fmla="*/ 1579803 w 2562565"/>
              <a:gd name="connsiteY3" fmla="*/ 2925726 h 6884359"/>
              <a:gd name="connsiteX4" fmla="*/ 1467779 w 2562565"/>
              <a:gd name="connsiteY4" fmla="*/ 2731101 h 6884359"/>
              <a:gd name="connsiteX5" fmla="*/ 1727472 w 2562565"/>
              <a:gd name="connsiteY5" fmla="*/ 1773244 h 6884359"/>
              <a:gd name="connsiteX6" fmla="*/ 1709650 w 2562565"/>
              <a:gd name="connsiteY6" fmla="*/ 1633318 h 6884359"/>
              <a:gd name="connsiteX7" fmla="*/ 1597625 w 2562565"/>
              <a:gd name="connsiteY7" fmla="*/ 1546818 h 6884359"/>
              <a:gd name="connsiteX8" fmla="*/ 1372303 w 2562565"/>
              <a:gd name="connsiteY8" fmla="*/ 1676568 h 6884359"/>
              <a:gd name="connsiteX9" fmla="*/ 977670 w 2562565"/>
              <a:gd name="connsiteY9" fmla="*/ 3131798 h 6884359"/>
              <a:gd name="connsiteX10" fmla="*/ 5092 w 2562565"/>
              <a:gd name="connsiteY10" fmla="*/ 6867823 h 6884359"/>
              <a:gd name="connsiteX11" fmla="*/ 0 w 2562565"/>
              <a:gd name="connsiteY11" fmla="*/ 6884360 h 6884359"/>
              <a:gd name="connsiteX12" fmla="*/ 26733 w 2562565"/>
              <a:gd name="connsiteY12" fmla="*/ 6884360 h 6884359"/>
              <a:gd name="connsiteX13" fmla="*/ 1003131 w 2562565"/>
              <a:gd name="connsiteY13" fmla="*/ 3139431 h 6884359"/>
              <a:gd name="connsiteX14" fmla="*/ 1397763 w 2562565"/>
              <a:gd name="connsiteY14" fmla="*/ 1684200 h 6884359"/>
              <a:gd name="connsiteX15" fmla="*/ 1592533 w 2562565"/>
              <a:gd name="connsiteY15" fmla="*/ 1572259 h 6884359"/>
              <a:gd name="connsiteX16" fmla="*/ 1688009 w 2562565"/>
              <a:gd name="connsiteY16" fmla="*/ 1646039 h 6884359"/>
              <a:gd name="connsiteX17" fmla="*/ 1703285 w 2562565"/>
              <a:gd name="connsiteY17" fmla="*/ 1766884 h 6884359"/>
              <a:gd name="connsiteX18" fmla="*/ 1443591 w 2562565"/>
              <a:gd name="connsiteY18" fmla="*/ 2724741 h 6884359"/>
              <a:gd name="connsiteX19" fmla="*/ 1573438 w 2562565"/>
              <a:gd name="connsiteY19" fmla="*/ 2949894 h 6884359"/>
              <a:gd name="connsiteX20" fmla="*/ 1788577 w 2562565"/>
              <a:gd name="connsiteY20" fmla="*/ 2849402 h 6884359"/>
              <a:gd name="connsiteX21" fmla="*/ 1788577 w 2562565"/>
              <a:gd name="connsiteY21" fmla="*/ 2848130 h 6884359"/>
              <a:gd name="connsiteX22" fmla="*/ 2131016 w 2562565"/>
              <a:gd name="connsiteY22" fmla="*/ 1570987 h 6884359"/>
              <a:gd name="connsiteX23" fmla="*/ 2562566 w 2562565"/>
              <a:gd name="connsiteY23" fmla="*/ 1272 h 6884359"/>
              <a:gd name="connsiteX24" fmla="*/ 2535833 w 2562565"/>
              <a:gd name="connsiteY24" fmla="*/ 0 h 688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62565" h="6884359">
                <a:moveTo>
                  <a:pt x="2535833" y="0"/>
                </a:moveTo>
                <a:lnTo>
                  <a:pt x="2106829" y="1564627"/>
                </a:lnTo>
                <a:lnTo>
                  <a:pt x="1764389" y="2840498"/>
                </a:lnTo>
                <a:cubicBezTo>
                  <a:pt x="1731291" y="2910461"/>
                  <a:pt x="1653638" y="2946078"/>
                  <a:pt x="1579803" y="2925726"/>
                </a:cubicBezTo>
                <a:cubicBezTo>
                  <a:pt x="1495785" y="2902829"/>
                  <a:pt x="1444864" y="2815057"/>
                  <a:pt x="1467779" y="2731101"/>
                </a:cubicBezTo>
                <a:lnTo>
                  <a:pt x="1727472" y="1773244"/>
                </a:lnTo>
                <a:cubicBezTo>
                  <a:pt x="1740202" y="1726178"/>
                  <a:pt x="1733837" y="1676568"/>
                  <a:pt x="1709650" y="1633318"/>
                </a:cubicBezTo>
                <a:cubicBezTo>
                  <a:pt x="1685463" y="1590068"/>
                  <a:pt x="1646000" y="1559539"/>
                  <a:pt x="1597625" y="1546818"/>
                </a:cubicBezTo>
                <a:cubicBezTo>
                  <a:pt x="1499604" y="1520105"/>
                  <a:pt x="1397763" y="1578620"/>
                  <a:pt x="1372303" y="1676568"/>
                </a:cubicBezTo>
                <a:lnTo>
                  <a:pt x="977670" y="3131798"/>
                </a:lnTo>
                <a:lnTo>
                  <a:pt x="5092" y="6867823"/>
                </a:lnTo>
                <a:cubicBezTo>
                  <a:pt x="5092" y="6867823"/>
                  <a:pt x="1273" y="6880544"/>
                  <a:pt x="0" y="6884360"/>
                </a:cubicBezTo>
                <a:lnTo>
                  <a:pt x="26733" y="6884360"/>
                </a:lnTo>
                <a:lnTo>
                  <a:pt x="1003131" y="3139431"/>
                </a:lnTo>
                <a:lnTo>
                  <a:pt x="1397763" y="1684200"/>
                </a:lnTo>
                <a:cubicBezTo>
                  <a:pt x="1420677" y="1600245"/>
                  <a:pt x="1508515" y="1549363"/>
                  <a:pt x="1592533" y="1572259"/>
                </a:cubicBezTo>
                <a:cubicBezTo>
                  <a:pt x="1633270" y="1583708"/>
                  <a:pt x="1667641" y="1609149"/>
                  <a:pt x="1688009" y="1646039"/>
                </a:cubicBezTo>
                <a:cubicBezTo>
                  <a:pt x="1709650" y="1682928"/>
                  <a:pt x="1714742" y="1724906"/>
                  <a:pt x="1703285" y="1766884"/>
                </a:cubicBezTo>
                <a:lnTo>
                  <a:pt x="1443591" y="2724741"/>
                </a:lnTo>
                <a:cubicBezTo>
                  <a:pt x="1416858" y="2822689"/>
                  <a:pt x="1475417" y="2924453"/>
                  <a:pt x="1573438" y="2949894"/>
                </a:cubicBezTo>
                <a:cubicBezTo>
                  <a:pt x="1660003" y="2972792"/>
                  <a:pt x="1750386" y="2930814"/>
                  <a:pt x="1788577" y="2849402"/>
                </a:cubicBezTo>
                <a:lnTo>
                  <a:pt x="1788577" y="2848130"/>
                </a:lnTo>
                <a:lnTo>
                  <a:pt x="2131016" y="1570987"/>
                </a:lnTo>
                <a:lnTo>
                  <a:pt x="2562566" y="1272"/>
                </a:lnTo>
                <a:cubicBezTo>
                  <a:pt x="2553655" y="0"/>
                  <a:pt x="2544744" y="0"/>
                  <a:pt x="2535833" y="0"/>
                </a:cubicBezTo>
                <a:close/>
              </a:path>
            </a:pathLst>
          </a:custGeom>
          <a:solidFill>
            <a:schemeClr val="accent1"/>
          </a:solidFill>
          <a:ln w="12700" cap="flat">
            <a:noFill/>
            <a:prstDash val="solid"/>
            <a:miter/>
          </a:ln>
        </p:spPr>
        <p:txBody>
          <a:bodyPr rtlCol="0" anchor="ctr"/>
          <a:lstStyle/>
          <a:p>
            <a:endParaRPr lang="en-US" dirty="0"/>
          </a:p>
        </p:txBody>
      </p:sp>
      <p:pic>
        <p:nvPicPr>
          <p:cNvPr id="13" name="Graphic 12">
            <a:extLst>
              <a:ext uri="{FF2B5EF4-FFF2-40B4-BE49-F238E27FC236}">
                <a16:creationId xmlns:a16="http://schemas.microsoft.com/office/drawing/2014/main" id="{2756CFB8-E805-3CF9-61D2-C02341EC7644}"/>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7829202" y="5156615"/>
            <a:ext cx="878334" cy="1705001"/>
          </a:xfrm>
          <a:prstGeom prst="rect">
            <a:avLst/>
          </a:prstGeom>
        </p:spPr>
      </p:pic>
      <p:sp>
        <p:nvSpPr>
          <p:cNvPr id="6" name="Slide Number Placeholder 5">
            <a:extLst>
              <a:ext uri="{FF2B5EF4-FFF2-40B4-BE49-F238E27FC236}">
                <a16:creationId xmlns:a16="http://schemas.microsoft.com/office/drawing/2014/main" id="{68D96053-DF7F-7AFE-4D23-78CFF34D0026}"/>
              </a:ext>
            </a:extLst>
          </p:cNvPr>
          <p:cNvSpPr>
            <a:spLocks noGrp="1"/>
          </p:cNvSpPr>
          <p:nvPr>
            <p:ph type="sldNum" sz="quarter" idx="4"/>
          </p:nvPr>
        </p:nvSpPr>
        <p:spPr>
          <a:xfrm>
            <a:off x="10768546" y="6290774"/>
            <a:ext cx="617912" cy="365125"/>
          </a:xfrm>
        </p:spPr>
        <p:txBody>
          <a:bodyPr/>
          <a:lstStyle/>
          <a:p>
            <a:fld id="{3A98EE3D-8CD1-4C3F-BD1C-C98C9596463C}" type="slidenum">
              <a:rPr lang="en-US" smtClean="0"/>
              <a:t>5</a:t>
            </a:fld>
            <a:endParaRPr lang="en-US" dirty="0"/>
          </a:p>
        </p:txBody>
      </p:sp>
      <p:sp>
        <p:nvSpPr>
          <p:cNvPr id="27" name="Text Placeholder 10">
            <a:extLst>
              <a:ext uri="{FF2B5EF4-FFF2-40B4-BE49-F238E27FC236}">
                <a16:creationId xmlns:a16="http://schemas.microsoft.com/office/drawing/2014/main" id="{E8DD6800-C7FC-6A10-2B0A-C4B64CC05C22}"/>
              </a:ext>
            </a:extLst>
          </p:cNvPr>
          <p:cNvSpPr txBox="1">
            <a:spLocks/>
          </p:cNvSpPr>
          <p:nvPr/>
        </p:nvSpPr>
        <p:spPr>
          <a:xfrm>
            <a:off x="796322" y="2164080"/>
            <a:ext cx="6980092" cy="346029"/>
          </a:xfrm>
          <a:prstGeom prst="rect">
            <a:avLst/>
          </a:prstGeom>
        </p:spPr>
        <p:txBody>
          <a:bodyPr>
            <a:no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600" dirty="0">
                <a:solidFill>
                  <a:schemeClr val="accent1"/>
                </a:solidFill>
              </a:rPr>
              <a:t>Introduzione alla sicurezza informatica nelle tecnologie emergenti dell'energia</a:t>
            </a:r>
          </a:p>
          <a:p>
            <a:endParaRPr lang="en-US" sz="1600" dirty="0">
              <a:solidFill>
                <a:schemeClr val="accent1"/>
              </a:solidFill>
            </a:endParaRPr>
          </a:p>
        </p:txBody>
      </p:sp>
      <p:sp>
        <p:nvSpPr>
          <p:cNvPr id="28" name="Text Placeholder 22">
            <a:extLst>
              <a:ext uri="{FF2B5EF4-FFF2-40B4-BE49-F238E27FC236}">
                <a16:creationId xmlns:a16="http://schemas.microsoft.com/office/drawing/2014/main" id="{5421A4BB-2BFD-0743-5BB3-6C4D92B8EC15}"/>
              </a:ext>
            </a:extLst>
          </p:cNvPr>
          <p:cNvSpPr txBox="1">
            <a:spLocks/>
          </p:cNvSpPr>
          <p:nvPr/>
        </p:nvSpPr>
        <p:spPr>
          <a:xfrm>
            <a:off x="796323" y="2726930"/>
            <a:ext cx="6980091" cy="1208930"/>
          </a:xfrm>
          <a:prstGeom prst="rect">
            <a:avLst/>
          </a:prstGeom>
        </p:spPr>
        <p:txBody>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spcAft>
                <a:spcPts val="0"/>
              </a:spcAft>
            </a:pPr>
            <a:r>
              <a:rPr lang="en-US" sz="1400" dirty="0">
                <a:solidFill>
                  <a:schemeClr val="tx2"/>
                </a:solidFill>
              </a:rPr>
              <a:t>Panoramica dei principi e delle sfide della cybersecurity nel contesto delle tecnologie energetiche emergenti.</a:t>
            </a:r>
          </a:p>
          <a:p>
            <a:pPr>
              <a:spcBef>
                <a:spcPts val="600"/>
              </a:spcBef>
              <a:spcAft>
                <a:spcPts val="0"/>
              </a:spcAft>
            </a:pPr>
            <a:r>
              <a:rPr lang="en-US" sz="1400" dirty="0"/>
              <a:t>Introduzione all'IoE, al cloud computing, alla blockchain e all'IA e al loro significato nel settore energetico.</a:t>
            </a:r>
          </a:p>
        </p:txBody>
      </p:sp>
      <p:pic>
        <p:nvPicPr>
          <p:cNvPr id="34" name="Picture Placeholder 33" descr="A cup of coffee and a notebook on a table&#10;&#10;Description automatically generated">
            <a:extLst>
              <a:ext uri="{FF2B5EF4-FFF2-40B4-BE49-F238E27FC236}">
                <a16:creationId xmlns:a16="http://schemas.microsoft.com/office/drawing/2014/main" id="{BE76F2C8-60D2-404A-08F8-F956BC2489DF}"/>
              </a:ext>
            </a:extLst>
          </p:cNvPr>
          <p:cNvPicPr>
            <a:picLocks noGrp="1" noChangeAspect="1"/>
          </p:cNvPicPr>
          <p:nvPr>
            <p:ph type="pic" sz="quarter" idx="11"/>
          </p:nvPr>
        </p:nvPicPr>
        <p:blipFill>
          <a:blip r:embed="rId4"/>
          <a:srcRect l="18261" r="18261"/>
          <a:stretch>
            <a:fillRect/>
          </a:stretch>
        </p:blipFill>
        <p:spPr/>
      </p:pic>
      <p:grpSp>
        <p:nvGrpSpPr>
          <p:cNvPr id="3" name="Group 2">
            <a:extLst>
              <a:ext uri="{FF2B5EF4-FFF2-40B4-BE49-F238E27FC236}">
                <a16:creationId xmlns:a16="http://schemas.microsoft.com/office/drawing/2014/main" id="{B2E7B04D-E6C3-1A50-96CC-C863D387E4E8}"/>
              </a:ext>
            </a:extLst>
          </p:cNvPr>
          <p:cNvGrpSpPr/>
          <p:nvPr/>
        </p:nvGrpSpPr>
        <p:grpSpPr>
          <a:xfrm>
            <a:off x="7549377" y="6167336"/>
            <a:ext cx="3294001" cy="612000"/>
            <a:chOff x="5179092" y="5483822"/>
            <a:chExt cx="3294001" cy="612000"/>
          </a:xfrm>
        </p:grpSpPr>
        <p:pic>
          <p:nvPicPr>
            <p:cNvPr id="4" name="Picture 3">
              <a:extLst>
                <a:ext uri="{FF2B5EF4-FFF2-40B4-BE49-F238E27FC236}">
                  <a16:creationId xmlns:a16="http://schemas.microsoft.com/office/drawing/2014/main" id="{B2BB7346-D27E-E7B5-1793-E50B8F9C20CF}"/>
                </a:ext>
              </a:extLst>
            </p:cNvPr>
            <p:cNvPicPr>
              <a:picLocks noChangeAspect="1"/>
            </p:cNvPicPr>
            <p:nvPr/>
          </p:nvPicPr>
          <p:blipFill>
            <a:blip r:embed="rId5"/>
            <a:stretch>
              <a:fillRect/>
            </a:stretch>
          </p:blipFill>
          <p:spPr>
            <a:xfrm>
              <a:off x="5179092" y="5483822"/>
              <a:ext cx="1530000" cy="612000"/>
            </a:xfrm>
            <a:prstGeom prst="rect">
              <a:avLst/>
            </a:prstGeom>
          </p:spPr>
        </p:pic>
        <p:pic>
          <p:nvPicPr>
            <p:cNvPr id="5" name="Picture 4">
              <a:extLst>
                <a:ext uri="{FF2B5EF4-FFF2-40B4-BE49-F238E27FC236}">
                  <a16:creationId xmlns:a16="http://schemas.microsoft.com/office/drawing/2014/main" id="{7E39C830-72D8-B9BC-4DBD-C47324325EEA}"/>
                </a:ext>
              </a:extLst>
            </p:cNvPr>
            <p:cNvPicPr>
              <a:picLocks noChangeAspect="1"/>
            </p:cNvPicPr>
            <p:nvPr/>
          </p:nvPicPr>
          <p:blipFill>
            <a:blip r:embed="rId6"/>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847127353"/>
      </p:ext>
    </p:extLst>
  </p:cSld>
  <p:clrMapOvr>
    <a:masterClrMapping/>
  </p:clrMapOvr>
</p:sld>
</file>

<file path=ppt/slides/slide6.xml><?xml version="1.0" encoding="utf-8"?>
<p:sld xmlns:a16="http://schemas.microsoft.com/office/drawing/2014/main" xmlns:adec="http://schemas.microsoft.com/office/drawing/2017/decorative"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5684036" cy="763899"/>
          </a:xfrm>
        </p:spPr>
        <p:txBody>
          <a:bodyPr>
            <a:noAutofit/>
          </a:bodyPr>
          <a:lstStyle/>
          <a:p>
            <a:r>
              <a:rPr lang="en-US" sz="1800" dirty="0"/>
              <a:t>01_1: Panoramica dei principi e delle sfide della cybersecurity nel contesto delle tecnologie energetiche emergenti</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a:bodyPr>
          <a:lstStyle/>
          <a:p>
            <a:r>
              <a:rPr lang="en-US" dirty="0"/>
              <a:t>Contesto</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5541470" cy="2569866"/>
          </a:xfrm>
        </p:spPr>
        <p:txBody>
          <a:bodyPr>
            <a:noAutofit/>
          </a:bodyPr>
          <a:lstStyle/>
          <a:p>
            <a:pPr>
              <a:spcBef>
                <a:spcPts val="600"/>
              </a:spcBef>
            </a:pPr>
            <a:r>
              <a:rPr lang="en-US" sz="1200" dirty="0"/>
              <a:t>Internet dell'energia (IoE):</a:t>
            </a:r>
          </a:p>
          <a:p>
            <a:pPr lvl="1">
              <a:spcBef>
                <a:spcPts val="600"/>
              </a:spcBef>
            </a:pPr>
            <a:r>
              <a:rPr lang="en-US" sz="1000" dirty="0"/>
              <a:t>Griglie intelligenti: L'IoE consente l'integrazione di sensori, contatori e sistemi di controllo nella rete elettrica, permettendo il monitoraggio e l'ottimizzazione in tempo reale della distribuzione e del consumo di energia. Ad esempio, i contatori intelligenti raccolgono dati sui modelli di utilizzo dell'energia, consentendo alle utility di implementare programmi di risposta alla domanda e di ottimizzare l'efficienza della rete.</a:t>
            </a:r>
          </a:p>
          <a:p>
            <a:pPr lvl="1">
              <a:spcBef>
                <a:spcPts val="600"/>
              </a:spcBef>
            </a:pPr>
            <a:r>
              <a:rPr lang="en-US" sz="1000" dirty="0"/>
              <a:t>Manutenzione predittiva: I sensori IoE installati nelle infrastrutture energetiche, come le turbine eoliche e i pannelli solari, raccolgono dati sulla salute e sulle prestazioni delle apparecchiature. Gli algoritmi di intelligenza artificiale analizzano questi dati per prevedere potenziali guasti alle apparecchiature e programmare la manutenzione preventiva, riducendo i tempi di inattività e ottimizzando la durata delle risorse.</a:t>
            </a:r>
          </a:p>
          <a:p>
            <a:pPr>
              <a:spcBef>
                <a:spcPts val="600"/>
              </a:spcBef>
            </a:pPr>
            <a:r>
              <a:rPr lang="en-US" sz="1200" dirty="0"/>
              <a:t>Cloud Computing:</a:t>
            </a:r>
          </a:p>
          <a:p>
            <a:pPr lvl="1">
              <a:spcBef>
                <a:spcPts val="600"/>
              </a:spcBef>
            </a:pPr>
            <a:r>
              <a:rPr lang="en-US" sz="1000" dirty="0"/>
              <a:t>Analisi dei dati: Le aziende energetiche sfruttano le piattaforme di cloud computing per archiviare e analizzare grandi quantità di dati raccolti da sensori, contatori e altri dispositivi IoT. Gli strumenti analitici basati sul cloud consentono alle aziende energetiche di ottenere informazioni sui modelli di consumo energetico, di ottimizzare la produzione e la distribuzione di energia e di prevedere la domanda con maggiore precisione.</a:t>
            </a:r>
          </a:p>
          <a:p>
            <a:pPr lvl="1">
              <a:spcBef>
                <a:spcPts val="600"/>
              </a:spcBef>
            </a:pPr>
            <a:r>
              <a:rPr lang="en-US" sz="1000" dirty="0"/>
              <a:t>Monitoraggio e controllo a distanza: I sistemi di controllo basati sul cloud consentono agli operatori energetici di monitorare e controllare a distanza le infrastrutture energetiche come le centrali elettriche, le sottostazioni e gli impianti di energia rinnovabile. Ciò consente di regolare in tempo reale la produzione e la distribuzione di energia, migliorando l'efficienza e l'affidabilità.</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8E29837F-191A-2CAF-C620-46DB82DE98E1}"/>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1CD2267-9FF0-C5D3-F84E-772D2949F772}"/>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6FF59F19-D600-42DE-BBBA-D718BD73BFA9}"/>
                </a:ext>
              </a:extLst>
            </p:cNvPr>
            <p:cNvPicPr>
              <a:picLocks noChangeAspect="1"/>
            </p:cNvPicPr>
            <p:nvPr/>
          </p:nvPicPr>
          <p:blipFill>
            <a:blip r:embed="rId3"/>
            <a:stretch>
              <a:fillRect/>
            </a:stretch>
          </p:blipFill>
          <p:spPr>
            <a:xfrm>
              <a:off x="6709092" y="5483822"/>
              <a:ext cx="1764001" cy="612000"/>
            </a:xfrm>
            <a:prstGeom prst="rect">
              <a:avLst/>
            </a:prstGeom>
          </p:spPr>
        </p:pic>
      </p:grpSp>
      <p:pic>
        <p:nvPicPr>
          <p:cNvPr id="8" name="Marcador de Posição da Imagem 7" descr="Uma imagem com captura de ecrã, círculo, luz&#10;&#10;Descrição gerada automaticamente">
            <a:extLst>
              <a:ext uri="{FF2B5EF4-FFF2-40B4-BE49-F238E27FC236}">
                <a16:creationId xmlns:a16="http://schemas.microsoft.com/office/drawing/2014/main" id="{14BB4C7F-7A2E-2A45-1B3F-48C1256F4DCA}"/>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2704246432"/>
      </p:ext>
    </p:extLst>
  </p:cSld>
  <p:clrMapOvr>
    <a:masterClrMapping/>
  </p:clrMapOvr>
</p:sld>
</file>

<file path=ppt/slides/slide7.xml><?xml version="1.0" encoding="utf-8"?>
<p:sld xmlns:a16="http://schemas.microsoft.com/office/drawing/2014/main" xmlns:adec="http://schemas.microsoft.com/office/drawing/2017/decorative"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5684036" cy="763899"/>
          </a:xfrm>
        </p:spPr>
        <p:txBody>
          <a:bodyPr>
            <a:noAutofit/>
          </a:bodyPr>
          <a:lstStyle/>
          <a:p>
            <a:r>
              <a:rPr lang="en-US" sz="1800" dirty="0"/>
              <a:t>01_1: Panoramica dei principi e delle sfide della cybersecurity nel contesto delle tecnologie energetiche emergenti</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a:bodyPr>
          <a:lstStyle/>
          <a:p>
            <a:r>
              <a:rPr lang="en-US" dirty="0"/>
              <a:t>Contesto</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5541470" cy="2569866"/>
          </a:xfrm>
        </p:spPr>
        <p:txBody>
          <a:bodyPr>
            <a:noAutofit/>
          </a:bodyPr>
          <a:lstStyle/>
          <a:p>
            <a:pPr>
              <a:spcBef>
                <a:spcPts val="600"/>
              </a:spcBef>
            </a:pPr>
            <a:r>
              <a:rPr lang="en-US" sz="1200" dirty="0"/>
              <a:t>Tecnologia Blockchain:</a:t>
            </a:r>
          </a:p>
          <a:p>
            <a:pPr lvl="1">
              <a:spcBef>
                <a:spcPts val="600"/>
              </a:spcBef>
            </a:pPr>
            <a:r>
              <a:rPr lang="en-US" sz="1000" dirty="0"/>
              <a:t>Commercio di energia peer-to-peer: La blockchain facilita il commercio energetico peer-to-peer, consentendo transazioni sicure, trasparenti e decentralizzate tra produttori e consumatori di energia. Ad esempio, le famiglie con pannelli solari possono vendere l'energia in eccesso ai vicini attraverso piattaforme abilitate alla blockchain, creando un mercato energetico più efficiente e decentralizzato.</a:t>
            </a:r>
          </a:p>
          <a:p>
            <a:pPr lvl="1">
              <a:spcBef>
                <a:spcPts val="600"/>
              </a:spcBef>
            </a:pPr>
            <a:r>
              <a:rPr lang="en-US" sz="1000" dirty="0"/>
              <a:t>Gestione della catena di approvvigionamento energetico: La blockchain può essere utilizzata per tracciare la provenienza delle risorse energetiche (ad esempio, petrolio, gas, certificati di energia rinnovabile) lungo tutta la catena di approvvigionamento, garantendo trasparenza, tracciabilità e conformità ai requisiti normativi.</a:t>
            </a:r>
          </a:p>
          <a:p>
            <a:pPr>
              <a:spcBef>
                <a:spcPts val="600"/>
              </a:spcBef>
            </a:pPr>
            <a:r>
              <a:rPr lang="en-US" sz="1200" dirty="0"/>
              <a:t>Intelligenza artificiale (AI):</a:t>
            </a:r>
          </a:p>
          <a:p>
            <a:pPr lvl="1">
              <a:spcBef>
                <a:spcPts val="600"/>
              </a:spcBef>
            </a:pPr>
            <a:r>
              <a:rPr lang="en-US" sz="1000" dirty="0"/>
              <a:t>Previsioni energetiche: Gli algoritmi di intelligenza artificiale analizzano i dati storici sul consumo di energia, i modelli meteorologici, le tendenze del mercato e altri fattori per prevedere la domanda e l'offerta future di energia. Ciò consente alle aziende energetiche di ottimizzare la generazione, lo stoccaggio e la distribuzione dell'energia, riducendo i costi e garantendo una fornitura affidabile.</a:t>
            </a:r>
          </a:p>
          <a:p>
            <a:pPr lvl="1">
              <a:spcBef>
                <a:spcPts val="600"/>
              </a:spcBef>
            </a:pPr>
            <a:r>
              <a:rPr lang="en-US" sz="1000" dirty="0"/>
              <a:t>Gestione della domanda: I sistemi di gestione della domanda basati sull'intelligenza artificiale analizzano i dati in tempo reale sui modelli di utilizzo dell'energia e sul comportamento dei consumatori per ottimizzare il consumo energetico. Ad esempio, gli algoritmi di intelligenza artificiale possono regolare le impostazioni dei termostati negli edifici intelligenti o programmare le attività ad alta intensità energetica negli impianti industriali per ridurre i picchi di domanda e i costi energetici.</a:t>
            </a:r>
            <a:endParaRPr lang="en-US" sz="800" dirty="0"/>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8E29837F-191A-2CAF-C620-46DB82DE98E1}"/>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1CD2267-9FF0-C5D3-F84E-772D2949F772}"/>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6FF59F19-D600-42DE-BBBA-D718BD73BFA9}"/>
                </a:ext>
              </a:extLst>
            </p:cNvPr>
            <p:cNvPicPr>
              <a:picLocks noChangeAspect="1"/>
            </p:cNvPicPr>
            <p:nvPr/>
          </p:nvPicPr>
          <p:blipFill>
            <a:blip r:embed="rId3"/>
            <a:stretch>
              <a:fillRect/>
            </a:stretch>
          </p:blipFill>
          <p:spPr>
            <a:xfrm>
              <a:off x="6709092" y="5483822"/>
              <a:ext cx="1764001" cy="612000"/>
            </a:xfrm>
            <a:prstGeom prst="rect">
              <a:avLst/>
            </a:prstGeom>
          </p:spPr>
        </p:pic>
      </p:grpSp>
      <p:pic>
        <p:nvPicPr>
          <p:cNvPr id="8" name="Marcador de Posição da Imagem 7" descr="Uma imagem com captura de ecrã, círculo, luz&#10;&#10;Descrição gerada automaticamente">
            <a:extLst>
              <a:ext uri="{FF2B5EF4-FFF2-40B4-BE49-F238E27FC236}">
                <a16:creationId xmlns:a16="http://schemas.microsoft.com/office/drawing/2014/main" id="{14BB4C7F-7A2E-2A45-1B3F-48C1256F4DCA}"/>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134334681"/>
      </p:ext>
    </p:extLst>
  </p:cSld>
  <p:clrMapOvr>
    <a:masterClrMapping/>
  </p:clrMapOvr>
</p:sld>
</file>

<file path=ppt/slides/slide8.xml><?xml version="1.0" encoding="utf-8"?>
<p:sld xmlns:a16="http://schemas.microsoft.com/office/drawing/2014/main" xmlns:adec="http://schemas.microsoft.com/office/drawing/2017/decorative"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5684036" cy="763899"/>
          </a:xfrm>
        </p:spPr>
        <p:txBody>
          <a:bodyPr>
            <a:noAutofit/>
          </a:bodyPr>
          <a:lstStyle/>
          <a:p>
            <a:r>
              <a:rPr lang="en-US" sz="1800" dirty="0"/>
              <a:t>01_1: Panoramica dei principi e delle sfide della cybersecurity nel contesto delle tecnologie energetiche emergenti</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lnSpcReduction="10000"/>
          </a:bodyPr>
          <a:lstStyle/>
          <a:p>
            <a:r>
              <a:rPr lang="en-US" dirty="0"/>
              <a:t>Importanza della sicurezza informatica nei sistemi energetici</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5541470" cy="2569866"/>
          </a:xfrm>
        </p:spPr>
        <p:txBody>
          <a:bodyPr>
            <a:noAutofit/>
          </a:bodyPr>
          <a:lstStyle/>
          <a:p>
            <a:pPr>
              <a:spcBef>
                <a:spcPts val="600"/>
              </a:spcBef>
            </a:pPr>
            <a:r>
              <a:rPr lang="en-US" sz="1200" dirty="0"/>
              <a:t>Il settore energetico si affida sempre più alle tecnologie digitali per l'efficienza e l'ottimizzazione.</a:t>
            </a:r>
          </a:p>
          <a:p>
            <a:pPr>
              <a:spcBef>
                <a:spcPts val="600"/>
              </a:spcBef>
            </a:pPr>
            <a:r>
              <a:rPr lang="en-US" sz="1200" dirty="0"/>
              <a:t>Gli attacchi informatici alle infrastrutture energetiche possono avere gravi conseguenze, tra cui interruzioni del servizio, perdite finanziarie e rischi per la sicurezza.</a:t>
            </a:r>
          </a:p>
          <a:p>
            <a:pPr>
              <a:spcBef>
                <a:spcPts val="600"/>
              </a:spcBef>
            </a:pPr>
            <a:r>
              <a:rPr lang="en-US" sz="1200" dirty="0"/>
              <a:t>Importanza della protezione delle risorse energetiche critiche e dei dati dalle minacce informatiche.</a:t>
            </a:r>
          </a:p>
          <a:p>
            <a:pPr>
              <a:spcBef>
                <a:spcPts val="600"/>
              </a:spcBef>
            </a:pPr>
            <a:r>
              <a:rPr lang="en-US" sz="1100" dirty="0"/>
              <a:t>Principi di sicurezza informatica:</a:t>
            </a:r>
            <a:endParaRPr lang="en-US" sz="900" dirty="0"/>
          </a:p>
          <a:p>
            <a:pPr lvl="1">
              <a:spcBef>
                <a:spcPts val="600"/>
              </a:spcBef>
            </a:pPr>
            <a:r>
              <a:rPr lang="en-US" sz="900" dirty="0"/>
              <a:t>Riservatezza: Garantire che i dati energetici sensibili rimangano privati e accessibili solo al personale autorizzato.</a:t>
            </a:r>
          </a:p>
          <a:p>
            <a:pPr lvl="1">
              <a:spcBef>
                <a:spcPts val="600"/>
              </a:spcBef>
            </a:pPr>
            <a:r>
              <a:rPr lang="en-US" sz="900" dirty="0"/>
              <a:t>Integrità: Mantenere l'accuratezza e l'affidabilità dei sistemi e dei dati energetici impedendo manomissioni o alterazioni non autorizzate.</a:t>
            </a:r>
          </a:p>
          <a:p>
            <a:pPr lvl="1">
              <a:spcBef>
                <a:spcPts val="600"/>
              </a:spcBef>
            </a:pPr>
            <a:r>
              <a:rPr lang="en-US" sz="900" dirty="0"/>
              <a:t>Disponibilità: Garantire l'accesso ininterrotto alle risorse e ai servizi energetici, anche in caso di attacchi informatici o guasti ai sistemi.</a:t>
            </a:r>
          </a:p>
          <a:p>
            <a:pPr lvl="1">
              <a:spcBef>
                <a:spcPts val="600"/>
              </a:spcBef>
            </a:pPr>
            <a:r>
              <a:rPr lang="en-US" sz="900" dirty="0"/>
              <a:t>Resilienza: Costruire sistemi energetici resilienti in grado di rilevare, mitigare e recuperare rapidamente dagli attacchi informatici.</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8E29837F-191A-2CAF-C620-46DB82DE98E1}"/>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1CD2267-9FF0-C5D3-F84E-772D2949F772}"/>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6FF59F19-D600-42DE-BBBA-D718BD73BFA9}"/>
                </a:ext>
              </a:extLst>
            </p:cNvPr>
            <p:cNvPicPr>
              <a:picLocks noChangeAspect="1"/>
            </p:cNvPicPr>
            <p:nvPr/>
          </p:nvPicPr>
          <p:blipFill>
            <a:blip r:embed="rId3"/>
            <a:stretch>
              <a:fillRect/>
            </a:stretch>
          </p:blipFill>
          <p:spPr>
            <a:xfrm>
              <a:off x="6709092" y="5483822"/>
              <a:ext cx="1764001" cy="612000"/>
            </a:xfrm>
            <a:prstGeom prst="rect">
              <a:avLst/>
            </a:prstGeom>
          </p:spPr>
        </p:pic>
      </p:grpSp>
      <p:pic>
        <p:nvPicPr>
          <p:cNvPr id="8" name="Marcador de Posição da Imagem 7" descr="Uma imagem com captura de ecrã, círculo, luz&#10;&#10;Descrição gerada automaticamente">
            <a:extLst>
              <a:ext uri="{FF2B5EF4-FFF2-40B4-BE49-F238E27FC236}">
                <a16:creationId xmlns:a16="http://schemas.microsoft.com/office/drawing/2014/main" id="{14BB4C7F-7A2E-2A45-1B3F-48C1256F4DCA}"/>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1993369204"/>
      </p:ext>
    </p:extLst>
  </p:cSld>
  <p:clrMapOvr>
    <a:masterClrMapping/>
  </p:clrMapOvr>
</p:sld>
</file>

<file path=ppt/slides/slide9.xml><?xml version="1.0" encoding="utf-8"?>
<p:sld xmlns:a16="http://schemas.microsoft.com/office/drawing/2014/main" xmlns:adec="http://schemas.microsoft.com/office/drawing/2017/decorative"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5684036" cy="763899"/>
          </a:xfrm>
        </p:spPr>
        <p:txBody>
          <a:bodyPr>
            <a:noAutofit/>
          </a:bodyPr>
          <a:lstStyle/>
          <a:p>
            <a:r>
              <a:rPr lang="en-US" sz="1800" dirty="0"/>
              <a:t>01_1: Panoramica dei principi e delle sfide della cybersecurity nel contesto delle tecnologie energetiche emergenti</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lnSpcReduction="10000"/>
          </a:bodyPr>
          <a:lstStyle/>
          <a:p>
            <a:r>
              <a:rPr lang="en-US" dirty="0"/>
              <a:t>Importanza della sicurezza informatica nei sistemi energetici</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5541470" cy="2569866"/>
          </a:xfrm>
        </p:spPr>
        <p:txBody>
          <a:bodyPr>
            <a:noAutofit/>
          </a:bodyPr>
          <a:lstStyle/>
          <a:p>
            <a:pPr>
              <a:spcBef>
                <a:spcPts val="600"/>
              </a:spcBef>
            </a:pPr>
            <a:r>
              <a:rPr lang="en-US" sz="1100" dirty="0"/>
              <a:t>Sfide nella sicurezza delle tecnologie energetiche emergenti:</a:t>
            </a:r>
          </a:p>
          <a:p>
            <a:pPr lvl="1">
              <a:spcBef>
                <a:spcPts val="600"/>
              </a:spcBef>
            </a:pPr>
            <a:r>
              <a:rPr lang="en-US" sz="900" dirty="0"/>
              <a:t>Complessità: l'integrazione di tecnologie diverse come IoT, cloud, blockchain e AI aumenta la superficie di attacco e la complessità delle reti energetiche.</a:t>
            </a:r>
          </a:p>
          <a:p>
            <a:pPr lvl="1">
              <a:spcBef>
                <a:spcPts val="600"/>
              </a:spcBef>
            </a:pPr>
            <a:r>
              <a:rPr lang="en-US" sz="900" dirty="0"/>
              <a:t>Interconnettività: I sistemi energetici interconnessi creano potenziali vie di propagazione degli attacchi informatici attraverso le reti.</a:t>
            </a:r>
          </a:p>
          <a:p>
            <a:pPr lvl="1">
              <a:spcBef>
                <a:spcPts val="600"/>
              </a:spcBef>
            </a:pPr>
            <a:r>
              <a:rPr lang="en-US" sz="900" dirty="0"/>
              <a:t>Infrastrutture esistenti: Le infrastrutture energetiche esistenti possono essere prive di solide misure di sicurezza informatica, rendendole vulnerabili allo sfruttamento.</a:t>
            </a:r>
          </a:p>
          <a:p>
            <a:pPr lvl="1">
              <a:spcBef>
                <a:spcPts val="600"/>
              </a:spcBef>
            </a:pPr>
            <a:r>
              <a:rPr lang="en-US" sz="900" dirty="0"/>
              <a:t>Conformità normativa: La conformità alle normative e agli standard di cybersecurity in continua evoluzione rappresenta una sfida per le aziende del settore energetico.</a:t>
            </a:r>
          </a:p>
          <a:p>
            <a:pPr>
              <a:spcBef>
                <a:spcPts val="600"/>
              </a:spcBef>
            </a:pPr>
            <a:r>
              <a:rPr lang="en-US" sz="1050" dirty="0"/>
              <a:t>La sicurezza informatica è fondamentale per salvaguardare l'infrastruttura energetica e i dati dalle minacce informatiche.</a:t>
            </a:r>
          </a:p>
          <a:p>
            <a:pPr>
              <a:spcBef>
                <a:spcPts val="600"/>
              </a:spcBef>
            </a:pPr>
            <a:r>
              <a:rPr lang="en-US" sz="1050" dirty="0"/>
              <a:t>Comprendere i principi della cybersecurity e affrontare le sfide è essenziale per proteggere le tecnologie energetiche emergenti.</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8E29837F-191A-2CAF-C620-46DB82DE98E1}"/>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1CD2267-9FF0-C5D3-F84E-772D2949F772}"/>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6FF59F19-D600-42DE-BBBA-D718BD73BFA9}"/>
                </a:ext>
              </a:extLst>
            </p:cNvPr>
            <p:cNvPicPr>
              <a:picLocks noChangeAspect="1"/>
            </p:cNvPicPr>
            <p:nvPr/>
          </p:nvPicPr>
          <p:blipFill>
            <a:blip r:embed="rId3"/>
            <a:stretch>
              <a:fillRect/>
            </a:stretch>
          </p:blipFill>
          <p:spPr>
            <a:xfrm>
              <a:off x="6709092" y="5483822"/>
              <a:ext cx="1764001" cy="612000"/>
            </a:xfrm>
            <a:prstGeom prst="rect">
              <a:avLst/>
            </a:prstGeom>
          </p:spPr>
        </p:pic>
      </p:grpSp>
      <p:pic>
        <p:nvPicPr>
          <p:cNvPr id="7" name="Marcador de Posição da Imagem 6" descr="Uma imagem com captura de ecrã, círculo, luz&#10;&#10;Descrição gerada automaticamente">
            <a:extLst>
              <a:ext uri="{FF2B5EF4-FFF2-40B4-BE49-F238E27FC236}">
                <a16:creationId xmlns:a16="http://schemas.microsoft.com/office/drawing/2014/main" id="{335E9F75-6226-B030-9CC5-5975AEE2C92A}"/>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2241872698"/>
      </p:ext>
    </p:extLst>
  </p:cSld>
  <p:clrMapOvr>
    <a:masterClrMapping/>
  </p:clrMapOvr>
</p:sld>
</file>

<file path=ppt/theme/theme1.xml><?xml version="1.0" encoding="utf-8"?>
<a:theme xmlns:a="http://schemas.openxmlformats.org/drawingml/2006/main" name="Custom">
  <a:themeElements>
    <a:clrScheme name="TM11534312">
      <a:dk1>
        <a:srgbClr val="000000"/>
      </a:dk1>
      <a:lt1>
        <a:srgbClr val="FFFFFF"/>
      </a:lt1>
      <a:dk2>
        <a:srgbClr val="D87A1A"/>
      </a:dk2>
      <a:lt2>
        <a:srgbClr val="E7E6E6"/>
      </a:lt2>
      <a:accent1>
        <a:srgbClr val="FFBA00"/>
      </a:accent1>
      <a:accent2>
        <a:srgbClr val="7229D2"/>
      </a:accent2>
      <a:accent3>
        <a:srgbClr val="C62FE1"/>
      </a:accent3>
      <a:accent4>
        <a:srgbClr val="CF1DA0"/>
      </a:accent4>
      <a:accent5>
        <a:srgbClr val="E12F68"/>
      </a:accent5>
      <a:accent6>
        <a:srgbClr val="CF2E1D"/>
      </a:accent6>
      <a:hlink>
        <a:srgbClr val="87882D"/>
      </a:hlink>
      <a:folHlink>
        <a:srgbClr val="7F7F7F"/>
      </a:folHlink>
    </a:clrScheme>
    <a:fontScheme name="Custom 62">
      <a:majorFont>
        <a:latin typeface="Book Antiqua"/>
        <a:ea typeface=""/>
        <a:cs typeface=""/>
      </a:majorFont>
      <a:minorFont>
        <a:latin typeface="Century Gothic"/>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M11534312_Win32_SL_V3" id="{A784F2EB-8377-40E2-878D-F359E4F7734D}" vid="{87F4C17B-0668-4D7F-80F5-6507D8EFBB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15CCAF-B227-4420-8A82-899C4EC33714}">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2.xml><?xml version="1.0" encoding="utf-8"?>
<ds:datastoreItem xmlns:ds="http://schemas.openxmlformats.org/officeDocument/2006/customXml" ds:itemID="{739EAE05-2D90-4440-A098-2E114DBDB54E}">
  <ds:schemaRefs>
    <ds:schemaRef ds:uri="http://schemas.microsoft.com/sharepoint/v3/contenttype/forms"/>
  </ds:schemaRefs>
</ds:datastoreItem>
</file>

<file path=customXml/itemProps3.xml><?xml version="1.0" encoding="utf-8"?>
<ds:datastoreItem xmlns:ds="http://schemas.openxmlformats.org/officeDocument/2006/customXml" ds:itemID="{89BB42C3-98F0-4E09-AE96-62EE07CAC5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ap:Properties xmlns:vt="http://schemas.openxmlformats.org/officeDocument/2006/docPropsVTypes" xmlns:ap="http://schemas.openxmlformats.org/officeDocument/2006/extended-properties">
  <ap:Template>Theme-CyberSecPro-1</ap:Template>
  <ap:TotalTime>0</ap:TotalTime>
  <ap:Words>5299</ap:Words>
  <ap:Application>Microsoft Office PowerPoint</ap:Application>
  <ap:PresentationFormat>Widescreen</ap:PresentationFormat>
  <ap:Paragraphs>374</ap:Paragraphs>
  <ap:Slides>47</ap:Slides>
  <ap:Notes>16</ap:Notes>
  <ap:HiddenSlides>0</ap:HiddenSlides>
  <ap:MMClips>0</ap:MMClips>
  <ap:ScaleCrop>false</ap:ScaleCrop>
  <ap:HeadingPairs>
    <vt:vector baseType="variant" size="6">
      <vt:variant>
        <vt:lpstr>Fonts Used</vt:lpstr>
      </vt:variant>
      <vt:variant>
        <vt:i4>4</vt:i4>
      </vt:variant>
      <vt:variant>
        <vt:lpstr>Theme</vt:lpstr>
      </vt:variant>
      <vt:variant>
        <vt:i4>1</vt:i4>
      </vt:variant>
      <vt:variant>
        <vt:lpstr>Slide Titles</vt:lpstr>
      </vt:variant>
      <vt:variant>
        <vt:i4>47</vt:i4>
      </vt:variant>
    </vt:vector>
  </ap:HeadingPairs>
  <ap:TitlesOfParts>
    <vt:vector baseType="lpstr" size="52">
      <vt:lpstr>Book Antiqua</vt:lpstr>
      <vt:lpstr>Calibri</vt:lpstr>
      <vt:lpstr>Century Gothic</vt:lpstr>
      <vt:lpstr>Courier New</vt:lpstr>
      <vt:lpstr>Custom</vt:lpstr>
      <vt:lpstr>Cybersecurity in Emerging Technologies for the Energy Network</vt:lpstr>
      <vt:lpstr>PowerPoint Presentation</vt:lpstr>
      <vt:lpstr>Cybersecurity in Emerging Technologies for the Energy Network – Course Overview</vt:lpstr>
      <vt:lpstr>Training Outline:   Topic-01</vt:lpstr>
      <vt:lpstr>Training Outline:   Topic-01</vt:lpstr>
      <vt:lpstr>01_1: Overview of cybersecurity principles and challenges in the context of emerging energy technologies</vt:lpstr>
      <vt:lpstr>01_1: Overview of cybersecurity principles and challenges in the context of emerging energy technologies</vt:lpstr>
      <vt:lpstr>01_1: Overview of cybersecurity principles and challenges in the context of emerging energy technologies</vt:lpstr>
      <vt:lpstr>01_1: Overview of cybersecurity principles and challenges in the context of emerging energy technologies</vt:lpstr>
      <vt:lpstr>Training Outline:   Topic-01</vt:lpstr>
      <vt:lpstr>01_2: Introduction to IoE, cloud computing, blockchain, and AI and their significance in the energy sector</vt:lpstr>
      <vt:lpstr>01_2: Introduction to IoE, cloud computing, blockchain, and AI and their significance in the energy sector</vt:lpstr>
      <vt:lpstr>Training Outline:   Topic-02</vt:lpstr>
      <vt:lpstr>Training Outline:   Topic-02</vt:lpstr>
      <vt:lpstr>02_1: Identification of vulnerabilities and potential cyber threats associated with IoE, cloud, blockchain, and AI</vt:lpstr>
      <vt:lpstr>02_1: Identification of vulnerabilities and potential cyber threats associated with IoE, cloud, blockchain, and AI</vt:lpstr>
      <vt:lpstr>02_1: Identification of vulnerabilities and potential cyber threats associated with IoE, cloud, blockchain, and AI</vt:lpstr>
      <vt:lpstr>02_1: Identification of vulnerabilities and potential cyber threats associated with IoE, cloud, blockchain, and AI</vt:lpstr>
      <vt:lpstr>Training Outline:   Topic-02</vt:lpstr>
      <vt:lpstr>02_2: Best practices and strategies for securing each technology to safeguard energy infrastructure and data</vt:lpstr>
      <vt:lpstr>02_2: Best practices and strategies for securing each technology to safeguard energy infrastructure and data</vt:lpstr>
      <vt:lpstr>02_2: Best practices and strategies for securing each technology to safeguard energy infrastructure and data</vt:lpstr>
      <vt:lpstr>02_2: Best practices and strategies for securing each technology to safeguard energy infrastructure and data</vt:lpstr>
      <vt:lpstr>Training Outline:   Topic-03</vt:lpstr>
      <vt:lpstr>Training Outline:   Topic-03</vt:lpstr>
      <vt:lpstr>03_1: Overview of specialized security tools and techniques tailored to the energy sector</vt:lpstr>
      <vt:lpstr>03_1: Overview of specialized security tools and techniques tailored to the energy sector</vt:lpstr>
      <vt:lpstr>03_1: Overview of specialized security tools and techniques tailored to the energy sector</vt:lpstr>
      <vt:lpstr>Training Outline:   Topic-03</vt:lpstr>
      <vt:lpstr>03_2: Implementation guidelines for deploying security measures such as encryption, access controls, and intrusion detection systems</vt:lpstr>
      <vt:lpstr>03_2: Implementation guidelines for deploying security measures such as encryption, access controls, and intrusion detection systems</vt:lpstr>
      <vt:lpstr>03_2: Implementation guidelines for deploying security measures such as encryption, access controls, and intrusion detection systems</vt:lpstr>
      <vt:lpstr>Training Outline:   Topic-04</vt:lpstr>
      <vt:lpstr>Training Outline:   Topic-04</vt:lpstr>
      <vt:lpstr>04_1: Exploration of emerging trends and advancements in cybersecurity for energy technologies</vt:lpstr>
      <vt:lpstr>04_1: Exploration of emerging trends and advancements in cybersecurity for energy technologies</vt:lpstr>
      <vt:lpstr>Training Outline:   Topic-04</vt:lpstr>
      <vt:lpstr>04_2: Discussion on the integration of advanced technologies like machine learning and predictive analytics for proactive threat detection and mitigation</vt:lpstr>
      <vt:lpstr>04_2: Discussion on the integration of advanced technologies like machine learning and predictive analytics for proactive threat detection and mitigation</vt:lpstr>
      <vt:lpstr>04_2: Discussion on the integration of advanced technologies like machine learning and predictive analytics for proactive threat detection and mitigation</vt:lpstr>
      <vt:lpstr>04_2: Discussion on the integration of advanced technologies like machine learning and predictive analytics for proactive threat detection and mitigation</vt:lpstr>
      <vt:lpstr>Training Outline:   Topic-05</vt:lpstr>
      <vt:lpstr>Training Outline:   Topic-05</vt:lpstr>
      <vt:lpstr>05_1: Fortum's Cybersecurity Program</vt:lpstr>
      <vt:lpstr>Training Outline:   Topic-05</vt:lpstr>
      <vt:lpstr>05_2: Duke Energy's Grid Security Initiative</vt:lpstr>
      <vt:lpstr>Thank you</vt:lpstr>
    </vt:vector>
  </ap:TitlesOfParts>
  <ap:LinksUpToDate>false</ap:LinksUpToDate>
  <ap:SharedDoc>false</ap:SharedDoc>
  <ap:HyperlinksChanged>false</ap:HyperlinksChanged>
  <ap:AppVersion>16.0000</ap:AppVersion>
</ap:Properties>
</file>

<file path=docProps/core.xml><?xml version="1.0" encoding="utf-8"?>
<coreProperties xmlns:dc="http://purl.org/dc/elements/1.1/" xmlns:dcterms="http://purl.org/dc/terms/" xmlns:xsi="http://www.w3.org/2001/XMLSchema-instance" xmlns="http://schemas.openxmlformats.org/package/2006/metadata/core-properties">
  <dc:title>CyberSecPro Training Presentation Template</dc:title>
  <dc:subject>CyberSecPro Modules</dc:subject>
  <dc:creator/>
  <lastModifiedBy/>
  <revision>1</revision>
  <dcterms:created xsi:type="dcterms:W3CDTF">2023-07-18T15:28:54.0000000Z</dcterms:created>
  <dcterms:modified xsi:type="dcterms:W3CDTF">2024-05-20T16:52:50.0000000Z</dcterms:modified>
  <version>Ver-1</version>
  <keywords>, docId:5223AD0EFAB8A581E9CAADB40A9E819C</keywords>
</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