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52"/>
  </p:notesMasterIdLst>
  <p:handoutMasterIdLst>
    <p:handoutMasterId r:id="rId53"/>
  </p:handoutMasterIdLst>
  <p:sldIdLst>
    <p:sldId id="376" r:id="rId5"/>
    <p:sldId id="407" r:id="rId6"/>
    <p:sldId id="388" r:id="rId7"/>
    <p:sldId id="408" r:id="rId8"/>
    <p:sldId id="438" r:id="rId9"/>
    <p:sldId id="409" r:id="rId10"/>
    <p:sldId id="452" r:id="rId11"/>
    <p:sldId id="451" r:id="rId12"/>
    <p:sldId id="440" r:id="rId13"/>
    <p:sldId id="439" r:id="rId14"/>
    <p:sldId id="410" r:id="rId15"/>
    <p:sldId id="441" r:id="rId16"/>
    <p:sldId id="442" r:id="rId17"/>
    <p:sldId id="443" r:id="rId18"/>
    <p:sldId id="411" r:id="rId19"/>
    <p:sldId id="445" r:id="rId20"/>
    <p:sldId id="446" r:id="rId21"/>
    <p:sldId id="447" r:id="rId22"/>
    <p:sldId id="444" r:id="rId23"/>
    <p:sldId id="412" r:id="rId24"/>
    <p:sldId id="448" r:id="rId25"/>
    <p:sldId id="449" r:id="rId26"/>
    <p:sldId id="450" r:id="rId27"/>
    <p:sldId id="435" r:id="rId28"/>
    <p:sldId id="453" r:id="rId29"/>
    <p:sldId id="413" r:id="rId30"/>
    <p:sldId id="455" r:id="rId31"/>
    <p:sldId id="456" r:id="rId32"/>
    <p:sldId id="454" r:id="rId33"/>
    <p:sldId id="414" r:id="rId34"/>
    <p:sldId id="457" r:id="rId35"/>
    <p:sldId id="458" r:id="rId36"/>
    <p:sldId id="436" r:id="rId37"/>
    <p:sldId id="459" r:id="rId38"/>
    <p:sldId id="417" r:id="rId39"/>
    <p:sldId id="461" r:id="rId40"/>
    <p:sldId id="460" r:id="rId41"/>
    <p:sldId id="420" r:id="rId42"/>
    <p:sldId id="462" r:id="rId43"/>
    <p:sldId id="463" r:id="rId44"/>
    <p:sldId id="464" r:id="rId45"/>
    <p:sldId id="437" r:id="rId46"/>
    <p:sldId id="465" r:id="rId47"/>
    <p:sldId id="467" r:id="rId48"/>
    <p:sldId id="466" r:id="rId49"/>
    <p:sldId id="429" r:id="rId50"/>
    <p:sldId id="38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95388" autoAdjust="0"/>
  </p:normalViewPr>
  <p:slideViewPr>
    <p:cSldViewPr snapToGrid="0" showGuides="1">
      <p:cViewPr varScale="1">
        <p:scale>
          <a:sx n="105" d="100"/>
          <a:sy n="105" d="100"/>
        </p:scale>
        <p:origin x="258"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20/5/2024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20/5/2024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23</a:t>
            </a:fld>
            <a:endParaRPr lang="en-US" noProof="0" dirty="0"/>
          </a:p>
        </p:txBody>
      </p:sp>
    </p:spTree>
    <p:extLst>
      <p:ext uri="{BB962C8B-B14F-4D97-AF65-F5344CB8AC3E}">
        <p14:creationId xmlns:p14="http://schemas.microsoft.com/office/powerpoint/2010/main" val="21004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26</a:t>
            </a:fld>
            <a:endParaRPr lang="en-US" noProof="0" dirty="0"/>
          </a:p>
        </p:txBody>
      </p:sp>
    </p:spTree>
    <p:extLst>
      <p:ext uri="{BB962C8B-B14F-4D97-AF65-F5344CB8AC3E}">
        <p14:creationId xmlns:p14="http://schemas.microsoft.com/office/powerpoint/2010/main" val="31064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27</a:t>
            </a:fld>
            <a:endParaRPr lang="en-US" noProof="0" dirty="0"/>
          </a:p>
        </p:txBody>
      </p:sp>
    </p:spTree>
    <p:extLst>
      <p:ext uri="{BB962C8B-B14F-4D97-AF65-F5344CB8AC3E}">
        <p14:creationId xmlns:p14="http://schemas.microsoft.com/office/powerpoint/2010/main" val="283267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28</a:t>
            </a:fld>
            <a:endParaRPr lang="en-US" noProof="0" dirty="0"/>
          </a:p>
        </p:txBody>
      </p:sp>
    </p:spTree>
    <p:extLst>
      <p:ext uri="{BB962C8B-B14F-4D97-AF65-F5344CB8AC3E}">
        <p14:creationId xmlns:p14="http://schemas.microsoft.com/office/powerpoint/2010/main" val="363609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30</a:t>
            </a:fld>
            <a:endParaRPr lang="en-US" noProof="0" dirty="0"/>
          </a:p>
        </p:txBody>
      </p:sp>
    </p:spTree>
    <p:extLst>
      <p:ext uri="{BB962C8B-B14F-4D97-AF65-F5344CB8AC3E}">
        <p14:creationId xmlns:p14="http://schemas.microsoft.com/office/powerpoint/2010/main" val="862680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31</a:t>
            </a:fld>
            <a:endParaRPr lang="en-US" noProof="0" dirty="0"/>
          </a:p>
        </p:txBody>
      </p:sp>
    </p:spTree>
    <p:extLst>
      <p:ext uri="{BB962C8B-B14F-4D97-AF65-F5344CB8AC3E}">
        <p14:creationId xmlns:p14="http://schemas.microsoft.com/office/powerpoint/2010/main" val="312323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32</a:t>
            </a:fld>
            <a:endParaRPr lang="en-US" noProof="0" dirty="0"/>
          </a:p>
        </p:txBody>
      </p:sp>
    </p:spTree>
    <p:extLst>
      <p:ext uri="{BB962C8B-B14F-4D97-AF65-F5344CB8AC3E}">
        <p14:creationId xmlns:p14="http://schemas.microsoft.com/office/powerpoint/2010/main" val="338298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15</a:t>
            </a:fld>
            <a:endParaRPr lang="en-US" noProof="0" dirty="0"/>
          </a:p>
        </p:txBody>
      </p:sp>
    </p:spTree>
    <p:extLst>
      <p:ext uri="{BB962C8B-B14F-4D97-AF65-F5344CB8AC3E}">
        <p14:creationId xmlns:p14="http://schemas.microsoft.com/office/powerpoint/2010/main" val="37677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16</a:t>
            </a:fld>
            <a:endParaRPr lang="en-US" noProof="0" dirty="0"/>
          </a:p>
        </p:txBody>
      </p:sp>
    </p:spTree>
    <p:extLst>
      <p:ext uri="{BB962C8B-B14F-4D97-AF65-F5344CB8AC3E}">
        <p14:creationId xmlns:p14="http://schemas.microsoft.com/office/powerpoint/2010/main" val="208944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17</a:t>
            </a:fld>
            <a:endParaRPr lang="en-US" noProof="0" dirty="0"/>
          </a:p>
        </p:txBody>
      </p:sp>
    </p:spTree>
    <p:extLst>
      <p:ext uri="{BB962C8B-B14F-4D97-AF65-F5344CB8AC3E}">
        <p14:creationId xmlns:p14="http://schemas.microsoft.com/office/powerpoint/2010/main" val="408328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18</a:t>
            </a:fld>
            <a:endParaRPr lang="en-US" noProof="0" dirty="0"/>
          </a:p>
        </p:txBody>
      </p:sp>
    </p:spTree>
    <p:extLst>
      <p:ext uri="{BB962C8B-B14F-4D97-AF65-F5344CB8AC3E}">
        <p14:creationId xmlns:p14="http://schemas.microsoft.com/office/powerpoint/2010/main" val="304115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20</a:t>
            </a:fld>
            <a:endParaRPr lang="en-US" noProof="0" dirty="0"/>
          </a:p>
        </p:txBody>
      </p:sp>
    </p:spTree>
    <p:extLst>
      <p:ext uri="{BB962C8B-B14F-4D97-AF65-F5344CB8AC3E}">
        <p14:creationId xmlns:p14="http://schemas.microsoft.com/office/powerpoint/2010/main" val="283487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21</a:t>
            </a:fld>
            <a:endParaRPr lang="en-US" noProof="0" dirty="0"/>
          </a:p>
        </p:txBody>
      </p:sp>
    </p:spTree>
    <p:extLst>
      <p:ext uri="{BB962C8B-B14F-4D97-AF65-F5344CB8AC3E}">
        <p14:creationId xmlns:p14="http://schemas.microsoft.com/office/powerpoint/2010/main" val="177495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22</a:t>
            </a:fld>
            <a:endParaRPr lang="en-US" noProof="0" dirty="0"/>
          </a:p>
        </p:txBody>
      </p:sp>
    </p:spTree>
    <p:extLst>
      <p:ext uri="{BB962C8B-B14F-4D97-AF65-F5344CB8AC3E}">
        <p14:creationId xmlns:p14="http://schemas.microsoft.com/office/powerpoint/2010/main" val="3174327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Add title here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89" y="723440"/>
            <a:ext cx="4899285" cy="2579052"/>
          </a:xfrm>
        </p:spPr>
        <p:txBody>
          <a:bodyPr>
            <a:noAutofit/>
          </a:bodyPr>
          <a:lstStyle/>
          <a:p>
            <a:r>
              <a:rPr lang="en-US" sz="4000" dirty="0"/>
              <a:t>Cybersecurity in Emerging Technologies for the Energy Network</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n-US" dirty="0"/>
              <a:t>Presentation by: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6976872" y="3373515"/>
            <a:ext cx="4465828" cy="1008926"/>
          </a:xfrm>
        </p:spPr>
        <p:txBody>
          <a:bodyPr/>
          <a:lstStyle/>
          <a:p>
            <a:r>
              <a:rPr lang="en-US" dirty="0"/>
              <a:t>CSP007_S_E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10</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Introduction to Cybersecurity in Energy Emerging Technologies</a:t>
            </a:r>
          </a:p>
          <a:p>
            <a:endParaRPr lang="en-US" sz="1600" dirty="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Overview of cybersecurity principles and challenges in the context of emerging energy technologies</a:t>
            </a:r>
          </a:p>
          <a:p>
            <a:pPr>
              <a:spcBef>
                <a:spcPts val="600"/>
              </a:spcBef>
              <a:spcAft>
                <a:spcPts val="0"/>
              </a:spcAft>
            </a:pPr>
            <a:r>
              <a:rPr lang="en-US" sz="1400" dirty="0">
                <a:solidFill>
                  <a:schemeClr val="tx2"/>
                </a:solidFill>
              </a:rPr>
              <a:t>Introduction to IoE, cloud computing, blockchain, and AI and their significance in the energy sector</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47023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01_2: Introduction to IoE, cloud computing, blockchain, and AI and their significance in the energy sector</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Definitions and Significance in the Energy Network</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Internet of Energy (IoE):</a:t>
            </a:r>
          </a:p>
          <a:p>
            <a:pPr lvl="1">
              <a:spcBef>
                <a:spcPts val="600"/>
              </a:spcBef>
            </a:pPr>
            <a:r>
              <a:rPr lang="en-US" sz="1000" dirty="0"/>
              <a:t>Definition: IoE refers to the interconnected network of energy-related devices, sensors, and systems that enable real-time monitoring, control, and optimization of energy resources.</a:t>
            </a:r>
          </a:p>
          <a:p>
            <a:pPr lvl="1">
              <a:spcBef>
                <a:spcPts val="600"/>
              </a:spcBef>
            </a:pPr>
            <a:r>
              <a:rPr lang="en-US" sz="1000" dirty="0"/>
              <a:t>Significance: IoE facilitates the integration of renewable energy sources, grid optimization, demand-side management, and predictive maintenance in the energy sector.</a:t>
            </a:r>
          </a:p>
          <a:p>
            <a:pPr>
              <a:spcBef>
                <a:spcPts val="600"/>
              </a:spcBef>
            </a:pPr>
            <a:r>
              <a:rPr lang="en-US" sz="1000" dirty="0"/>
              <a:t>Cloud Computing:</a:t>
            </a:r>
          </a:p>
          <a:p>
            <a:pPr lvl="1">
              <a:spcBef>
                <a:spcPts val="600"/>
              </a:spcBef>
            </a:pPr>
            <a:r>
              <a:rPr lang="en-US" sz="800" dirty="0"/>
              <a:t>Definition: Cloud computing involves the delivery of computing services (e.g., storage, processing, networking) over the internet on a pay-as-you-go basis.</a:t>
            </a:r>
          </a:p>
          <a:p>
            <a:pPr lvl="1">
              <a:spcBef>
                <a:spcPts val="600"/>
              </a:spcBef>
            </a:pPr>
            <a:r>
              <a:rPr lang="en-US" sz="800" dirty="0"/>
              <a:t>Significance: Cloud computing enables energy companies to store and process vast amounts of data, deploy scalable applications, and access advanced analytics for energy management and optimization.</a:t>
            </a:r>
          </a:p>
          <a:p>
            <a:pPr>
              <a:spcBef>
                <a:spcPts val="600"/>
              </a:spcBef>
            </a:pPr>
            <a:r>
              <a:rPr lang="en-US" sz="1000" dirty="0"/>
              <a:t>Blockchain Technology:</a:t>
            </a:r>
          </a:p>
          <a:p>
            <a:pPr lvl="1">
              <a:spcBef>
                <a:spcPts val="600"/>
              </a:spcBef>
            </a:pPr>
            <a:r>
              <a:rPr lang="en-US" sz="800" dirty="0"/>
              <a:t>Definition: Blockchain is a decentralized, distributed ledger technology that enables secure and transparent transactions without the need for intermediaries.</a:t>
            </a:r>
          </a:p>
          <a:p>
            <a:pPr lvl="1">
              <a:spcBef>
                <a:spcPts val="600"/>
              </a:spcBef>
            </a:pPr>
            <a:r>
              <a:rPr lang="en-US" sz="800" dirty="0"/>
              <a:t>Significance: In the energy sector, blockchain technology facilitates peer-to-peer energy trading, secure data sharing, transparent billing, and traceability of energy transactions.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espaço&#10;&#10;Descrição gerada automaticamente">
            <a:extLst>
              <a:ext uri="{FF2B5EF4-FFF2-40B4-BE49-F238E27FC236}">
                <a16:creationId xmlns:a16="http://schemas.microsoft.com/office/drawing/2014/main" id="{62A03E5F-2CDE-6A8F-FD01-D35D0780637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92440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01_2: Introduction to IoE, cloud computing, blockchain, and AI and their significance in the energy sector</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Definitions and Significance in the Energy Network</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Artificial Intelligence (AI):</a:t>
            </a:r>
          </a:p>
          <a:p>
            <a:pPr lvl="1">
              <a:spcBef>
                <a:spcPts val="600"/>
              </a:spcBef>
            </a:pPr>
            <a:r>
              <a:rPr lang="en-US" sz="1000" dirty="0"/>
              <a:t>Definition: AI involves the development of computer systems capable of performing tasks that typically require human intelligence, such as decision-making, pattern recognition, and natural language processing.</a:t>
            </a:r>
          </a:p>
          <a:p>
            <a:pPr lvl="1">
              <a:spcBef>
                <a:spcPts val="600"/>
              </a:spcBef>
            </a:pPr>
            <a:r>
              <a:rPr lang="en-US" sz="1000" dirty="0"/>
              <a:t>Significance: AI applications in the energy sector include predictive maintenance, energy forecasting, demand response optimization, and anomaly detection, leading to improved efficiency and reliability.</a:t>
            </a:r>
          </a:p>
          <a:p>
            <a:pPr>
              <a:spcBef>
                <a:spcPts val="600"/>
              </a:spcBef>
            </a:pPr>
            <a:r>
              <a:rPr lang="en-US" sz="1000" dirty="0"/>
              <a:t>Integration of IoE, cloud computing, blockchain, and AI transforms the energy sector by enabling:</a:t>
            </a:r>
          </a:p>
          <a:p>
            <a:pPr lvl="1">
              <a:spcBef>
                <a:spcPts val="600"/>
              </a:spcBef>
            </a:pPr>
            <a:r>
              <a:rPr lang="en-US" sz="800" dirty="0"/>
              <a:t>Real-time monitoring and control of energy assets.</a:t>
            </a:r>
          </a:p>
          <a:p>
            <a:pPr lvl="1">
              <a:spcBef>
                <a:spcPts val="600"/>
              </a:spcBef>
            </a:pPr>
            <a:r>
              <a:rPr lang="en-US" sz="800" dirty="0"/>
              <a:t>Optimization of energy production, distribution, and consumption.</a:t>
            </a:r>
          </a:p>
          <a:p>
            <a:pPr lvl="1">
              <a:spcBef>
                <a:spcPts val="600"/>
              </a:spcBef>
            </a:pPr>
            <a:r>
              <a:rPr lang="en-US" sz="800" dirty="0"/>
              <a:t>Enhanced cybersecurity through advanced threat detection and response capabilities.</a:t>
            </a:r>
          </a:p>
          <a:p>
            <a:pPr lvl="1">
              <a:spcBef>
                <a:spcPts val="600"/>
              </a:spcBef>
            </a:pPr>
            <a:r>
              <a:rPr lang="en-US" sz="800" dirty="0"/>
              <a:t>Decentralized and democratized energy systems, fostering innovation and sustainability</a:t>
            </a:r>
            <a:r>
              <a:rPr lang="en-US" sz="600" dirty="0"/>
              <a:t>.</a:t>
            </a:r>
          </a:p>
          <a:p>
            <a:pPr>
              <a:spcBef>
                <a:spcPts val="600"/>
              </a:spcBef>
            </a:pPr>
            <a:r>
              <a:rPr lang="en-US" sz="1000" dirty="0"/>
              <a:t>IoE, cloud computing, blockchain, and AI play a pivotal role in shaping the future of the energy sector, offering opportunities for innovation, efficiency, and resilience.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espaço&#10;&#10;Descrição gerada automaticamente">
            <a:extLst>
              <a:ext uri="{FF2B5EF4-FFF2-40B4-BE49-F238E27FC236}">
                <a16:creationId xmlns:a16="http://schemas.microsoft.com/office/drawing/2014/main" id="{62A03E5F-2CDE-6A8F-FD01-D35D0780637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711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13</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Securing Energy Emerging Technologies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Identification of vulnerabilities and potential cyber threats associated with IoE, cloud, blockchain, and AI</a:t>
            </a:r>
          </a:p>
          <a:p>
            <a:pPr>
              <a:spcBef>
                <a:spcPts val="600"/>
              </a:spcBef>
              <a:spcAft>
                <a:spcPts val="0"/>
              </a:spcAft>
            </a:pPr>
            <a:r>
              <a:rPr lang="en-US" sz="1400" dirty="0"/>
              <a:t>Best practices and strategies for securing each technology to safeguard energy infrastructure and data</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62012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Securing Energy Emerging Technologies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Identification of vulnerabilities and potential cyber threats associated with IoE, cloud, blockchain, and AI</a:t>
            </a:r>
          </a:p>
          <a:p>
            <a:pPr>
              <a:spcBef>
                <a:spcPts val="600"/>
              </a:spcBef>
              <a:spcAft>
                <a:spcPts val="0"/>
              </a:spcAft>
            </a:pPr>
            <a:r>
              <a:rPr lang="en-US" sz="1400" dirty="0"/>
              <a:t>Best practices and strategies for securing each technology to safeguard energy infrastructure and data</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92646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02_1:</a:t>
            </a:r>
            <a:r>
              <a:rPr kumimoji="0" lang="en-US" sz="1800" b="0" i="0" u="none" strike="noStrike" kern="1200" cap="none" spc="100" normalizeH="0" baseline="0" noProof="0" dirty="0">
                <a:ln>
                  <a:noFill/>
                </a:ln>
                <a:solidFill>
                  <a:srgbClr val="FFFFFF"/>
                </a:solidFill>
                <a:effectLst/>
                <a:uLnTx/>
                <a:uFillTx/>
                <a:latin typeface="Book Antiqua"/>
                <a:ea typeface="+mj-ea"/>
                <a:cs typeface="+mj-cs"/>
              </a:rPr>
              <a:t> Identification of vulnerabilities and potential cyber threats associated with IoE, cloud, blockchain, and AI</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Identification of Vulnerabilities and Potential Cyber Threats</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Internet of Energy (IoE):</a:t>
            </a:r>
          </a:p>
          <a:p>
            <a:pPr lvl="1">
              <a:spcBef>
                <a:spcPts val="600"/>
              </a:spcBef>
            </a:pPr>
            <a:r>
              <a:rPr lang="en-US" sz="1000" dirty="0"/>
              <a:t>Vulnerabilities: </a:t>
            </a:r>
          </a:p>
          <a:p>
            <a:pPr lvl="2">
              <a:spcBef>
                <a:spcPts val="600"/>
              </a:spcBef>
            </a:pPr>
            <a:r>
              <a:rPr lang="en-US" sz="850" dirty="0"/>
              <a:t>Insecure IoT devices: Lack of built-in security features and vulnerabilities in IoT devices (e.g., smart meters, sensors) can be exploited for unauthorized access or control.</a:t>
            </a:r>
          </a:p>
          <a:p>
            <a:pPr lvl="2">
              <a:spcBef>
                <a:spcPts val="600"/>
              </a:spcBef>
            </a:pPr>
            <a:r>
              <a:rPr lang="en-US" sz="850" dirty="0"/>
              <a:t>Interoperability issues: Integration challenges between different IoT platforms and devices may create security gaps and vulnerabilities in energy networks.</a:t>
            </a:r>
          </a:p>
          <a:p>
            <a:pPr lvl="1"/>
            <a:r>
              <a:rPr lang="en-US" sz="1000" dirty="0"/>
              <a:t>Potential Cyber Threats:</a:t>
            </a:r>
          </a:p>
          <a:p>
            <a:pPr lvl="2"/>
            <a:r>
              <a:rPr lang="en-US" sz="850" dirty="0"/>
              <a:t>Device Compromise: Unauthorized access or compromise of IoT devices can disrupt energy operations, manipulate data, or launch attacks on other network components.</a:t>
            </a:r>
          </a:p>
          <a:p>
            <a:pPr lvl="2"/>
            <a:r>
              <a:rPr lang="en-US" sz="850" dirty="0"/>
              <a:t>Data Breaches: Theft or manipulation of sensitive energy data collected by IoT devices can lead to privacy violations, financial losses, or reputational damage.</a:t>
            </a:r>
          </a:p>
          <a:p>
            <a:pPr>
              <a:spcBef>
                <a:spcPts val="600"/>
              </a:spcBef>
            </a:pPr>
            <a:endParaRPr lang="en-US" sz="850" dirty="0"/>
          </a:p>
        </p:txBody>
      </p:sp>
      <p:pic>
        <p:nvPicPr>
          <p:cNvPr id="9" name="Marcador de Posição da Imagem 8" descr="Uma imagem com captura de ecrã, céu&#10;&#10;Descrição gerada automaticamente">
            <a:extLst>
              <a:ext uri="{FF2B5EF4-FFF2-40B4-BE49-F238E27FC236}">
                <a16:creationId xmlns:a16="http://schemas.microsoft.com/office/drawing/2014/main" id="{A87CD48D-8B61-F7D6-5E06-FB7B3F79EAD8}"/>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13342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02_1:</a:t>
            </a:r>
            <a:r>
              <a:rPr kumimoji="0" lang="en-US" sz="1800" b="0" i="0" u="none" strike="noStrike" kern="1200" cap="none" spc="100" normalizeH="0" baseline="0" noProof="0" dirty="0">
                <a:ln>
                  <a:noFill/>
                </a:ln>
                <a:solidFill>
                  <a:srgbClr val="FFFFFF"/>
                </a:solidFill>
                <a:effectLst/>
                <a:uLnTx/>
                <a:uFillTx/>
                <a:latin typeface="Book Antiqua"/>
                <a:ea typeface="+mj-ea"/>
                <a:cs typeface="+mj-cs"/>
              </a:rPr>
              <a:t> Identification of vulnerabilities and potential cyber threats associated with IoE, cloud, blockchain, and AI</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Identification of Vulnerabilities and Potential Cyber Threats</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Cloud Computing:</a:t>
            </a:r>
          </a:p>
          <a:p>
            <a:pPr lvl="1">
              <a:spcBef>
                <a:spcPts val="600"/>
              </a:spcBef>
            </a:pPr>
            <a:r>
              <a:rPr lang="en-US" sz="1000" dirty="0"/>
              <a:t>Vulnerabilities:</a:t>
            </a:r>
          </a:p>
          <a:p>
            <a:pPr lvl="2">
              <a:spcBef>
                <a:spcPts val="600"/>
              </a:spcBef>
            </a:pPr>
            <a:r>
              <a:rPr lang="en-US" sz="850" dirty="0"/>
              <a:t>Data breaches: Weak authentication, insecure APIs, and misconfigured cloud storage can expose sensitive energy data to unauthorized access or theft.</a:t>
            </a:r>
          </a:p>
          <a:p>
            <a:pPr lvl="2">
              <a:spcBef>
                <a:spcPts val="600"/>
              </a:spcBef>
            </a:pPr>
            <a:r>
              <a:rPr lang="en-US" sz="850" dirty="0"/>
              <a:t>Insider threats: Malicious insiders or unauthorized users with access to cloud resources can exploit vulnerabilities to disrupt energy services or steal confidential information.</a:t>
            </a:r>
          </a:p>
          <a:p>
            <a:pPr lvl="1">
              <a:spcBef>
                <a:spcPts val="600"/>
              </a:spcBef>
            </a:pPr>
            <a:r>
              <a:rPr lang="en-US" sz="1000" dirty="0"/>
              <a:t>Potential Cyber Threats:</a:t>
            </a:r>
          </a:p>
          <a:p>
            <a:pPr lvl="2">
              <a:spcBef>
                <a:spcPts val="600"/>
              </a:spcBef>
            </a:pPr>
            <a:r>
              <a:rPr lang="en-US" sz="850" dirty="0"/>
              <a:t>Data Leakage: Unauthorized access to cloud-stored energy data can result in leakage of confidential information, intellectual property theft, or regulatory violations.</a:t>
            </a:r>
          </a:p>
          <a:p>
            <a:pPr lvl="2">
              <a:spcBef>
                <a:spcPts val="600"/>
              </a:spcBef>
            </a:pPr>
            <a:r>
              <a:rPr lang="en-US" sz="850" dirty="0"/>
              <a:t>Service Disruption: Denial-of-service (DoS) attacks or cloud infrastructure failures can disrupt energy operations, leading to service outages and financial losses.</a:t>
            </a:r>
          </a:p>
        </p:txBody>
      </p:sp>
      <p:pic>
        <p:nvPicPr>
          <p:cNvPr id="9" name="Marcador de Posição da Imagem 8" descr="Uma imagem com captura de ecrã, céu&#10;&#10;Descrição gerada automaticamente">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06476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02_1:</a:t>
            </a:r>
            <a:r>
              <a:rPr kumimoji="0" lang="en-US" sz="1800" b="0" i="0" u="none" strike="noStrike" kern="1200" cap="none" spc="100" normalizeH="0" baseline="0" noProof="0" dirty="0">
                <a:ln>
                  <a:noFill/>
                </a:ln>
                <a:solidFill>
                  <a:srgbClr val="FFFFFF"/>
                </a:solidFill>
                <a:effectLst/>
                <a:uLnTx/>
                <a:uFillTx/>
                <a:latin typeface="Book Antiqua"/>
                <a:ea typeface="+mj-ea"/>
                <a:cs typeface="+mj-cs"/>
              </a:rPr>
              <a:t> Identification of vulnerabilities and potential cyber threats associated with IoE, cloud, blockchain, and AI</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Identification of Vulnerabilities and Potential Cyber Threats</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Blockchain Technology:</a:t>
            </a:r>
          </a:p>
          <a:p>
            <a:pPr lvl="1">
              <a:spcBef>
                <a:spcPts val="600"/>
              </a:spcBef>
            </a:pPr>
            <a:r>
              <a:rPr lang="en-US" sz="1000" dirty="0"/>
              <a:t>Vulnerabilities:</a:t>
            </a:r>
          </a:p>
          <a:p>
            <a:pPr lvl="2">
              <a:spcBef>
                <a:spcPts val="600"/>
              </a:spcBef>
            </a:pPr>
            <a:r>
              <a:rPr lang="en-US" sz="850" dirty="0"/>
              <a:t>Smart contract vulnerabilities: Flaws or vulnerabilities in smart contracts deployed on blockchain networks can lead to unauthorized transactions or manipulation of energy transactions.</a:t>
            </a:r>
          </a:p>
          <a:p>
            <a:pPr lvl="2">
              <a:spcBef>
                <a:spcPts val="600"/>
              </a:spcBef>
            </a:pPr>
            <a:r>
              <a:rPr lang="en-US" sz="850" dirty="0"/>
              <a:t>51% attacks: Majority attacks on blockchain networks can compromise the integrity of energy transactions and disrupt consensus mechanisms.</a:t>
            </a:r>
          </a:p>
          <a:p>
            <a:pPr lvl="1">
              <a:spcBef>
                <a:spcPts val="600"/>
              </a:spcBef>
            </a:pPr>
            <a:r>
              <a:rPr lang="en-US" sz="1000" dirty="0"/>
              <a:t>Potential Cyber Threats:</a:t>
            </a:r>
          </a:p>
          <a:p>
            <a:pPr lvl="2">
              <a:spcBef>
                <a:spcPts val="600"/>
              </a:spcBef>
            </a:pPr>
            <a:r>
              <a:rPr lang="en-US" sz="850" dirty="0"/>
              <a:t>Transaction Manipulation: Tampering with blockchain records or smart contracts can alter energy transaction details, leading to financial losses or disputes.</a:t>
            </a:r>
          </a:p>
          <a:p>
            <a:pPr lvl="2">
              <a:spcBef>
                <a:spcPts val="600"/>
              </a:spcBef>
            </a:pPr>
            <a:r>
              <a:rPr lang="en-US" sz="850" dirty="0"/>
              <a:t>Sybil Attacks: Creation of multiple fake identities to control a significant portion of blockchain network nodes can undermine network security and consensus mechanisms.</a:t>
            </a:r>
            <a:endParaRPr lang="en-US" sz="500" dirty="0"/>
          </a:p>
        </p:txBody>
      </p:sp>
      <p:pic>
        <p:nvPicPr>
          <p:cNvPr id="9" name="Marcador de Posição da Imagem 8" descr="Uma imagem com captura de ecrã, céu&#10;&#10;Descrição gerada automaticamente">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79631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02_1:</a:t>
            </a:r>
            <a:r>
              <a:rPr kumimoji="0" lang="en-US" sz="1800" b="0" i="0" u="none" strike="noStrike" kern="1200" cap="none" spc="100" normalizeH="0" baseline="0" noProof="0" dirty="0">
                <a:ln>
                  <a:noFill/>
                </a:ln>
                <a:solidFill>
                  <a:srgbClr val="FFFFFF"/>
                </a:solidFill>
                <a:effectLst/>
                <a:uLnTx/>
                <a:uFillTx/>
                <a:latin typeface="Book Antiqua"/>
                <a:ea typeface="+mj-ea"/>
                <a:cs typeface="+mj-cs"/>
              </a:rPr>
              <a:t> Identification of vulnerabilities and potential cyber threats associated with IoE, cloud, blockchain, and AI</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Identification of Vulnerabilities and Potential Cyber Threats</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Artificial Intelligence:</a:t>
            </a:r>
          </a:p>
          <a:p>
            <a:pPr lvl="1">
              <a:spcBef>
                <a:spcPts val="600"/>
              </a:spcBef>
            </a:pPr>
            <a:r>
              <a:rPr lang="en-US" sz="1000" dirty="0"/>
              <a:t>Vulnerabilities:</a:t>
            </a:r>
          </a:p>
          <a:p>
            <a:pPr lvl="2">
              <a:spcBef>
                <a:spcPts val="600"/>
              </a:spcBef>
            </a:pPr>
            <a:r>
              <a:rPr lang="en-US" sz="850" dirty="0"/>
              <a:t>Adversarial attacks: Manipulation of input data or AI algorithms can lead to biased decision-making, unauthorized access, or exploitation of AI vulnerabilities.</a:t>
            </a:r>
          </a:p>
          <a:p>
            <a:pPr lvl="2">
              <a:spcBef>
                <a:spcPts val="600"/>
              </a:spcBef>
            </a:pPr>
            <a:r>
              <a:rPr lang="en-US" sz="850" dirty="0"/>
              <a:t>Model poisoning: Injection of malicious data into AI training datasets can compromise the integrity and performance of AI models.</a:t>
            </a:r>
          </a:p>
          <a:p>
            <a:pPr lvl="1">
              <a:spcBef>
                <a:spcPts val="600"/>
              </a:spcBef>
            </a:pPr>
            <a:r>
              <a:rPr lang="en-US" sz="1000" dirty="0"/>
              <a:t>Potential Cyber Threats:</a:t>
            </a:r>
          </a:p>
          <a:p>
            <a:pPr lvl="2">
              <a:spcBef>
                <a:spcPts val="600"/>
              </a:spcBef>
            </a:pPr>
            <a:r>
              <a:rPr lang="en-US" sz="850" dirty="0"/>
              <a:t>AI Manipulation: Compromised or manipulated AI algorithms can generate inaccurate energy forecasts, recommendations, or control commands, leading to operational disruptions or financial losses.</a:t>
            </a:r>
          </a:p>
          <a:p>
            <a:pPr lvl="2">
              <a:spcBef>
                <a:spcPts val="600"/>
              </a:spcBef>
            </a:pPr>
            <a:r>
              <a:rPr lang="en-US" sz="850" dirty="0"/>
              <a:t>Privacy Violations: Unauthorized access to AI-generated insights or predictions can breach privacy regulations, compromise customer data, or infringe on individual rights.</a:t>
            </a:r>
          </a:p>
          <a:p>
            <a:pPr>
              <a:spcBef>
                <a:spcPts val="600"/>
              </a:spcBef>
            </a:pPr>
            <a:r>
              <a:rPr lang="en-US" sz="1200" dirty="0"/>
              <a:t>Identification of vulnerabilities and potential cyber threats associated with IoE, cloud, blockchain, and AI is crucial for developing effective cybersecurity strategies to protect energy infrastructure and data.</a:t>
            </a:r>
            <a:endParaRPr lang="en-US" sz="500" dirty="0"/>
          </a:p>
        </p:txBody>
      </p:sp>
      <p:pic>
        <p:nvPicPr>
          <p:cNvPr id="9" name="Marcador de Posição da Imagem 8" descr="Uma imagem com captura de ecrã, céu&#10;&#10;Descrição gerada automaticamente">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41772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19</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Securing Energy Emerging Technologies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Identification of vulnerabilities and potential cyber threats associated with IoE, cloud, blockchain, and AI</a:t>
            </a:r>
          </a:p>
          <a:p>
            <a:pPr>
              <a:spcBef>
                <a:spcPts val="600"/>
              </a:spcBef>
              <a:spcAft>
                <a:spcPts val="0"/>
              </a:spcAft>
            </a:pPr>
            <a:r>
              <a:rPr lang="en-US" sz="1400" dirty="0">
                <a:solidFill>
                  <a:schemeClr val="tx2"/>
                </a:solidFill>
              </a:rPr>
              <a:t>Best practices and strategies for securing each technology to safeguard energy infrastructure and data</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70825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02_2: Best practices and strategies for securing each technology to safeguard energy infrastructure and data</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Best Practices and Strategies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Internet of Energy (IoE):</a:t>
            </a:r>
          </a:p>
          <a:p>
            <a:pPr lvl="1">
              <a:spcBef>
                <a:spcPts val="600"/>
              </a:spcBef>
            </a:pPr>
            <a:r>
              <a:rPr lang="en-US" sz="1000" dirty="0"/>
              <a:t>Best Practices:</a:t>
            </a:r>
          </a:p>
          <a:p>
            <a:pPr lvl="2">
              <a:spcBef>
                <a:spcPts val="600"/>
              </a:spcBef>
            </a:pPr>
            <a:r>
              <a:rPr lang="en-US" sz="850" dirty="0"/>
              <a:t>Implement robust authentication and access controls for IoT devices to prevent unauthorized access.</a:t>
            </a:r>
          </a:p>
          <a:p>
            <a:pPr lvl="2">
              <a:spcBef>
                <a:spcPts val="600"/>
              </a:spcBef>
            </a:pPr>
            <a:r>
              <a:rPr lang="en-US" sz="850" dirty="0"/>
              <a:t>Regularly update firmware and software patches to address known vulnerabilities and enhance device security.</a:t>
            </a:r>
          </a:p>
          <a:p>
            <a:pPr lvl="2">
              <a:spcBef>
                <a:spcPts val="600"/>
              </a:spcBef>
            </a:pPr>
            <a:r>
              <a:rPr lang="en-US" sz="850" dirty="0"/>
              <a:t>Encrypt communication channels and data transmissions between IoT devices and energy networks to protect against eavesdropping and data interception.</a:t>
            </a:r>
          </a:p>
          <a:p>
            <a:pPr lvl="1">
              <a:spcBef>
                <a:spcPts val="600"/>
              </a:spcBef>
            </a:pPr>
            <a:r>
              <a:rPr lang="en-US" sz="1000" dirty="0"/>
              <a:t>Strategies:</a:t>
            </a:r>
          </a:p>
          <a:p>
            <a:pPr lvl="2">
              <a:spcBef>
                <a:spcPts val="600"/>
              </a:spcBef>
            </a:pPr>
            <a:r>
              <a:rPr lang="en-US" sz="850" dirty="0"/>
              <a:t>Segment network traffic to isolate critical energy systems from IoT devices and implement firewalls to filter malicious traffic.</a:t>
            </a:r>
          </a:p>
          <a:p>
            <a:pPr lvl="2">
              <a:spcBef>
                <a:spcPts val="600"/>
              </a:spcBef>
            </a:pPr>
            <a:r>
              <a:rPr lang="en-US" sz="850" dirty="0"/>
              <a:t>Conduct regular vulnerability assessments and penetration testing to identify and address security weaknesses in IoE deployments.</a:t>
            </a:r>
          </a:p>
          <a:p>
            <a:pPr lvl="2">
              <a:spcBef>
                <a:spcPts val="600"/>
              </a:spcBef>
            </a:pPr>
            <a:r>
              <a:rPr lang="en-US" sz="850" dirty="0"/>
              <a:t>Establish incident response plans and protocols to mitigate the impact of potential cyber attacks on energy infrastructure.</a:t>
            </a:r>
            <a:endParaRPr lang="en-US" sz="650" dirty="0"/>
          </a:p>
        </p:txBody>
      </p:sp>
      <p:pic>
        <p:nvPicPr>
          <p:cNvPr id="9" name="Marcador de Posição da Imagem 8" descr="Uma imagem com captura de ecrã, Composição digital, espaço, texto&#10;&#10;Descrição gerada automaticamente">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98591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02_2: Best practices and strategies for securing each technology to safeguard energy infrastructure and data</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Best Practices and Strategies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Cloud Computing:</a:t>
            </a:r>
          </a:p>
          <a:p>
            <a:pPr lvl="1">
              <a:spcBef>
                <a:spcPts val="600"/>
              </a:spcBef>
            </a:pPr>
            <a:r>
              <a:rPr lang="en-US" sz="1000" dirty="0"/>
              <a:t>Best Practices:</a:t>
            </a:r>
          </a:p>
          <a:p>
            <a:pPr lvl="2">
              <a:spcBef>
                <a:spcPts val="600"/>
              </a:spcBef>
            </a:pPr>
            <a:r>
              <a:rPr lang="en-US" sz="850" dirty="0"/>
              <a:t>Implement multi-factor authentication (MFA) and strong access controls to authenticate users and prevent unauthorized access to cloud resources.</a:t>
            </a:r>
          </a:p>
          <a:p>
            <a:pPr lvl="2">
              <a:spcBef>
                <a:spcPts val="600"/>
              </a:spcBef>
            </a:pPr>
            <a:r>
              <a:rPr lang="en-US" sz="850" dirty="0"/>
              <a:t>Encrypt data at rest and in transit to protect sensitive energy data stored in cloud environments from unauthorized access or theft.</a:t>
            </a:r>
          </a:p>
          <a:p>
            <a:pPr lvl="2">
              <a:spcBef>
                <a:spcPts val="600"/>
              </a:spcBef>
            </a:pPr>
            <a:r>
              <a:rPr lang="en-US" sz="850" dirty="0"/>
              <a:t>Regularly audit and monitor cloud infrastructure for suspicious activities, unauthorized access attempts, and data breaches.</a:t>
            </a:r>
          </a:p>
          <a:p>
            <a:pPr lvl="1">
              <a:spcBef>
                <a:spcPts val="600"/>
              </a:spcBef>
            </a:pPr>
            <a:r>
              <a:rPr lang="en-US" sz="1000" dirty="0"/>
              <a:t>Strategies:</a:t>
            </a:r>
          </a:p>
          <a:p>
            <a:pPr lvl="2">
              <a:spcBef>
                <a:spcPts val="600"/>
              </a:spcBef>
            </a:pPr>
            <a:r>
              <a:rPr lang="en-US" sz="850" dirty="0"/>
              <a:t>Choose reputable cloud service providers with robust security measures and compliance certifications relevant to the energy sector.</a:t>
            </a:r>
          </a:p>
          <a:p>
            <a:pPr lvl="2">
              <a:spcBef>
                <a:spcPts val="600"/>
              </a:spcBef>
            </a:pPr>
            <a:r>
              <a:rPr lang="en-US" sz="850" dirty="0"/>
              <a:t>Implement data loss prevention (DLP) solutions to monitor and control the movement of sensitive energy data within cloud environments.</a:t>
            </a:r>
          </a:p>
          <a:p>
            <a:pPr lvl="2">
              <a:spcBef>
                <a:spcPts val="600"/>
              </a:spcBef>
            </a:pPr>
            <a:r>
              <a:rPr lang="en-US" sz="850" dirty="0"/>
              <a:t>Develop and enforce cloud security policies and procedures to ensure compliance with regulatory requirements and industry best practices.</a:t>
            </a:r>
          </a:p>
          <a:p>
            <a:pPr lvl="2">
              <a:spcBef>
                <a:spcPts val="600"/>
              </a:spcBef>
            </a:pPr>
            <a:endParaRPr lang="en-US" sz="650" dirty="0"/>
          </a:p>
        </p:txBody>
      </p:sp>
      <p:pic>
        <p:nvPicPr>
          <p:cNvPr id="9" name="Marcador de Posição da Imagem 8" descr="Uma imagem com captura de ecrã, Composição digital, espaço, texto&#10;&#10;Descrição gerada automaticamente">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27490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02_2: Best practices and strategies for securing each technology to safeguard energy infrastructure and data</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Best Practices and Strategies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Blockchain Technology:</a:t>
            </a:r>
          </a:p>
          <a:p>
            <a:pPr lvl="1">
              <a:spcBef>
                <a:spcPts val="600"/>
              </a:spcBef>
            </a:pPr>
            <a:r>
              <a:rPr lang="en-US" sz="1000" dirty="0"/>
              <a:t>Best Practices:</a:t>
            </a:r>
          </a:p>
          <a:p>
            <a:pPr lvl="2">
              <a:spcBef>
                <a:spcPts val="600"/>
              </a:spcBef>
            </a:pPr>
            <a:r>
              <a:rPr lang="en-US" sz="850" dirty="0"/>
              <a:t>Use permissioned blockchain networks with controlled access and consensus mechanisms to prevent unauthorized participation and maintain data integrity.</a:t>
            </a:r>
          </a:p>
          <a:p>
            <a:pPr lvl="2">
              <a:spcBef>
                <a:spcPts val="600"/>
              </a:spcBef>
            </a:pPr>
            <a:r>
              <a:rPr lang="en-US" sz="850" dirty="0"/>
              <a:t>Regularly audit and validate smart contracts deployed on blockchain networks to identify and remediate vulnerabilities or security flaws.</a:t>
            </a:r>
          </a:p>
          <a:p>
            <a:pPr lvl="2">
              <a:spcBef>
                <a:spcPts val="600"/>
              </a:spcBef>
            </a:pPr>
            <a:r>
              <a:rPr lang="en-US" sz="850" dirty="0"/>
              <a:t>Implement encryption and digital signatures to ensure the confidentiality, integrity, and authenticity of energy transactions recorded on blockchain.</a:t>
            </a:r>
          </a:p>
          <a:p>
            <a:pPr lvl="1">
              <a:spcBef>
                <a:spcPts val="600"/>
              </a:spcBef>
            </a:pPr>
            <a:r>
              <a:rPr lang="en-US" sz="1000" dirty="0"/>
              <a:t>Strategies:</a:t>
            </a:r>
          </a:p>
          <a:p>
            <a:pPr lvl="2">
              <a:spcBef>
                <a:spcPts val="600"/>
              </a:spcBef>
            </a:pPr>
            <a:r>
              <a:rPr lang="en-US" sz="850" dirty="0"/>
              <a:t>Establish governance frameworks and consortium agreements to govern blockchain networks and define roles, responsibilities, and dispute resolution mechanisms.</a:t>
            </a:r>
          </a:p>
          <a:p>
            <a:pPr lvl="2">
              <a:spcBef>
                <a:spcPts val="600"/>
              </a:spcBef>
            </a:pPr>
            <a:r>
              <a:rPr lang="en-US" sz="850" dirty="0"/>
              <a:t>Conduct regular security audits and vulnerability assessments of blockchain infrastructure and smart contracts to identify and mitigate security risks.</a:t>
            </a:r>
          </a:p>
          <a:p>
            <a:pPr lvl="2">
              <a:spcBef>
                <a:spcPts val="600"/>
              </a:spcBef>
            </a:pPr>
            <a:r>
              <a:rPr lang="en-US" sz="850" dirty="0"/>
              <a:t>Collaborate with industry partners and regulators to establish industry standards and best practices for securing blockchain-based energy transactions.</a:t>
            </a:r>
            <a:endParaRPr lang="en-US" sz="300" dirty="0"/>
          </a:p>
        </p:txBody>
      </p:sp>
      <p:pic>
        <p:nvPicPr>
          <p:cNvPr id="9" name="Marcador de Posição da Imagem 8" descr="Uma imagem com captura de ecrã, Composição digital, espaço, texto&#10;&#10;Descrição gerada automaticamente">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97881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02_2: Best practices and strategies for securing each technology to safeguard energy infrastructure and data</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Best Practices and Strategies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Artificial Intelligence (AI):</a:t>
            </a:r>
          </a:p>
          <a:p>
            <a:pPr lvl="1">
              <a:spcBef>
                <a:spcPts val="600"/>
              </a:spcBef>
            </a:pPr>
            <a:r>
              <a:rPr lang="en-US" sz="1000" dirty="0"/>
              <a:t>Best Practices:</a:t>
            </a:r>
          </a:p>
          <a:p>
            <a:pPr lvl="2">
              <a:spcBef>
                <a:spcPts val="600"/>
              </a:spcBef>
            </a:pPr>
            <a:r>
              <a:rPr lang="en-US" sz="850" dirty="0"/>
              <a:t>Train AI models on diverse and representative datasets to improve accuracy, robustness, and fairness while minimizing bias and discrimination.</a:t>
            </a:r>
          </a:p>
          <a:p>
            <a:pPr lvl="2">
              <a:spcBef>
                <a:spcPts val="600"/>
              </a:spcBef>
            </a:pPr>
            <a:r>
              <a:rPr lang="en-US" sz="850" dirty="0"/>
              <a:t>Implement explainable AI (XAI) techniques to enhance transparency, interpretability, and accountability of AI-driven decisions in energy applications.</a:t>
            </a:r>
          </a:p>
          <a:p>
            <a:pPr lvl="2">
              <a:spcBef>
                <a:spcPts val="600"/>
              </a:spcBef>
            </a:pPr>
            <a:r>
              <a:rPr lang="en-US" sz="850" dirty="0"/>
              <a:t>Regularly evaluate and update AI models to adapt to evolving threats, changes in energy patterns, and emerging cybersecurity risks.</a:t>
            </a:r>
          </a:p>
          <a:p>
            <a:pPr lvl="1">
              <a:spcBef>
                <a:spcPts val="600"/>
              </a:spcBef>
            </a:pPr>
            <a:r>
              <a:rPr lang="en-US" sz="1000" dirty="0"/>
              <a:t>Strategies:</a:t>
            </a:r>
          </a:p>
          <a:p>
            <a:pPr lvl="2">
              <a:spcBef>
                <a:spcPts val="600"/>
              </a:spcBef>
            </a:pPr>
            <a:r>
              <a:rPr lang="en-US" sz="850" dirty="0"/>
              <a:t>Implement model validation and verification processes to assess the performance, reliability, and safety of AI algorithms in energy applications.</a:t>
            </a:r>
          </a:p>
          <a:p>
            <a:pPr lvl="2">
              <a:spcBef>
                <a:spcPts val="600"/>
              </a:spcBef>
            </a:pPr>
            <a:r>
              <a:rPr lang="en-US" sz="850" dirty="0"/>
              <a:t>Monitor and analyze AI-generated insights and predictions for anomalies, errors, or adversarial attacks to ensure the integrity and reliability of energy operations.</a:t>
            </a:r>
          </a:p>
          <a:p>
            <a:pPr lvl="2">
              <a:spcBef>
                <a:spcPts val="600"/>
              </a:spcBef>
            </a:pPr>
            <a:r>
              <a:rPr lang="en-US" sz="850" dirty="0"/>
              <a:t>Collaborate with cybersecurity experts, AI researchers, and regulatory authorities to develop guidelines and standards for secure and trustworthy AI deployment in the energy sector.</a:t>
            </a:r>
            <a:endParaRPr lang="en-US" sz="100" dirty="0"/>
          </a:p>
        </p:txBody>
      </p:sp>
      <p:pic>
        <p:nvPicPr>
          <p:cNvPr id="9" name="Marcador de Posição da Imagem 8" descr="Uma imagem com captura de ecrã, Composição digital, espaço, texto&#10;&#10;Descrição gerada automaticamente">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78389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Security Tools and Techniques for Energy Emerging Technologies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Overview of specialized security tools and techniques tailored to the energy sector</a:t>
            </a:r>
          </a:p>
          <a:p>
            <a:pPr>
              <a:spcBef>
                <a:spcPts val="600"/>
              </a:spcBef>
              <a:spcAft>
                <a:spcPts val="0"/>
              </a:spcAft>
            </a:pPr>
            <a:r>
              <a:rPr lang="en-US" sz="1400" dirty="0"/>
              <a:t>Implementation guidelines for deploying security measures such as encryption, access controls, and intrusion detection systems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0930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Security Tools and Techniques for Energy Emerging Technologies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Overview of specialized security tools and techniques tailored to the energy sector</a:t>
            </a:r>
          </a:p>
          <a:p>
            <a:pPr>
              <a:spcBef>
                <a:spcPts val="600"/>
              </a:spcBef>
              <a:spcAft>
                <a:spcPts val="0"/>
              </a:spcAft>
            </a:pPr>
            <a:r>
              <a:rPr lang="en-US" sz="1400" dirty="0"/>
              <a:t>Implementation guidelines for deploying security measures such as encryption, access controls, and intrusion detection systems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15099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000" b="0" i="0" u="none" strike="noStrike" kern="1200" cap="none" spc="100" normalizeH="0" baseline="0" noProof="0" dirty="0">
                <a:ln>
                  <a:noFill/>
                </a:ln>
                <a:solidFill>
                  <a:srgbClr val="FFFFFF"/>
                </a:solidFill>
                <a:effectLst/>
                <a:uLnTx/>
                <a:uFillTx/>
                <a:latin typeface="Book Antiqua"/>
                <a:ea typeface="+mj-ea"/>
                <a:cs typeface="+mj-cs"/>
              </a:rPr>
              <a:t>03_1: Overview of specialized security tools and techniques tailored to the energy sector</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Specialized Security Tools and Techniques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Securing energy infrastructure and data requires specialized security tools and techniques designed to address the unique challenges and requirements of the energy sector.</a:t>
            </a:r>
          </a:p>
          <a:p>
            <a:pPr>
              <a:spcBef>
                <a:spcPts val="600"/>
              </a:spcBef>
            </a:pPr>
            <a:r>
              <a:rPr lang="en-US" sz="1200" dirty="0"/>
              <a:t>Industrial Control System (ICS) Security:</a:t>
            </a:r>
          </a:p>
          <a:p>
            <a:pPr lvl="1">
              <a:spcBef>
                <a:spcPts val="600"/>
              </a:spcBef>
            </a:pPr>
            <a:r>
              <a:rPr lang="en-US" sz="1000" dirty="0"/>
              <a:t>ICS Firewalls: Purpose-built firewalls designed to protect ICS and supervisory control and data acquisition (SCADA) systems from cyber threats. These firewalls filter network traffic, enforce access controls, and detect anomalous behavior in ICS environments.</a:t>
            </a:r>
          </a:p>
          <a:p>
            <a:pPr lvl="1">
              <a:spcBef>
                <a:spcPts val="600"/>
              </a:spcBef>
            </a:pPr>
            <a:r>
              <a:rPr lang="en-US" sz="1000" dirty="0"/>
              <a:t>Intrusion Detection Systems (IDS): IDS solutions monitor network traffic for suspicious activities, unauthorized access attempts, and cyber attacks targeting energy infrastructure. IDS can detect and alert operators to potential security incidents in real time, enabling prompt response and mitigation.</a:t>
            </a:r>
          </a:p>
        </p:txBody>
      </p:sp>
      <p:pic>
        <p:nvPicPr>
          <p:cNvPr id="9" name="Marcador de Posição da Imagem 8" descr="Uma imagem com captura de ecrã, arte&#10;&#10;Descrição gerada automaticamente">
            <a:extLst>
              <a:ext uri="{FF2B5EF4-FFF2-40B4-BE49-F238E27FC236}">
                <a16:creationId xmlns:a16="http://schemas.microsoft.com/office/drawing/2014/main" id="{FE54EA72-BDFE-7DCA-A057-C663CE3BADD4}"/>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52601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000" b="0" i="0" u="none" strike="noStrike" kern="1200" cap="none" spc="100" normalizeH="0" baseline="0" noProof="0" dirty="0">
                <a:ln>
                  <a:noFill/>
                </a:ln>
                <a:solidFill>
                  <a:srgbClr val="FFFFFF"/>
                </a:solidFill>
                <a:effectLst/>
                <a:uLnTx/>
                <a:uFillTx/>
                <a:latin typeface="Book Antiqua"/>
                <a:ea typeface="+mj-ea"/>
                <a:cs typeface="+mj-cs"/>
              </a:rPr>
              <a:t>03_1: Overview of specialized security tools and techniques tailored to the energy sector</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Specialized Security Tools </a:t>
            </a:r>
            <a:r>
              <a:rPr lang="en-US"/>
              <a:t>and Techniques</a:t>
            </a:r>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Endpoint Protection:</a:t>
            </a:r>
          </a:p>
          <a:p>
            <a:pPr lvl="1">
              <a:spcBef>
                <a:spcPts val="600"/>
              </a:spcBef>
            </a:pPr>
            <a:r>
              <a:rPr lang="en-US" sz="1000" dirty="0"/>
              <a:t>Endpoint Security Solutions: Endpoint protection platforms (EPP) and antivirus software tailored to the energy sector provide real-time threat detection and prevention capabilities for endpoint devices such as workstations, servers, and IoT devices. These solutions use advanced detection techniques, including behavior analysis and machine learning, to identify and block malware, ransomware, and other cyber threats.</a:t>
            </a:r>
          </a:p>
          <a:p>
            <a:pPr lvl="1">
              <a:spcBef>
                <a:spcPts val="600"/>
              </a:spcBef>
            </a:pPr>
            <a:r>
              <a:rPr lang="en-US" sz="1000" dirty="0"/>
              <a:t>Device Hardening: Device hardening involves implementing security configurations and controls to reduce the attack surface and vulnerabilities of endpoint devices. This includes disabling unnecessary services, applying security patches and updates, and configuring strong authentication mechanisms.</a:t>
            </a:r>
          </a:p>
          <a:p>
            <a:pPr>
              <a:spcBef>
                <a:spcPts val="600"/>
              </a:spcBef>
            </a:pPr>
            <a:r>
              <a:rPr lang="en-US" sz="1200" dirty="0"/>
              <a:t>Encryption and Data Protection:</a:t>
            </a:r>
          </a:p>
          <a:p>
            <a:pPr lvl="1">
              <a:spcBef>
                <a:spcPts val="600"/>
              </a:spcBef>
            </a:pPr>
            <a:r>
              <a:rPr lang="en-US" sz="1000" dirty="0"/>
              <a:t>Data Encryption: Encryption technologies such as secure sockets layer (SSL), transport layer security (TLS), and virtual private networks (VPN) encrypt data transmissions between energy devices, networks, and cloud environments to protect against eavesdropping and data interception.</a:t>
            </a:r>
          </a:p>
          <a:p>
            <a:pPr lvl="1">
              <a:spcBef>
                <a:spcPts val="600"/>
              </a:spcBef>
            </a:pPr>
            <a:r>
              <a:rPr lang="en-US" sz="1000" dirty="0"/>
              <a:t>Data Loss Prevention (DLP): DLP solutions monitor and control the movement of sensitive energy data within and outside the organization, preventing unauthorized access, leakage, or theft of confidential information. DLP solutions use content inspection, contextual analysis, and policy enforcement to detect and mitigate data exfiltration risks.</a:t>
            </a:r>
          </a:p>
        </p:txBody>
      </p:sp>
      <p:pic>
        <p:nvPicPr>
          <p:cNvPr id="9" name="Marcador de Posição da Imagem 8" descr="Uma imagem com captura de ecrã, arte&#10;&#10;Descrição gerada automaticamente">
            <a:extLst>
              <a:ext uri="{FF2B5EF4-FFF2-40B4-BE49-F238E27FC236}">
                <a16:creationId xmlns:a16="http://schemas.microsoft.com/office/drawing/2014/main" id="{24C12622-E9FE-CB6D-53F7-5B4E8E57FD65}"/>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08359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000" b="0" i="0" u="none" strike="noStrike" kern="1200" cap="none" spc="100" normalizeH="0" baseline="0" noProof="0" dirty="0">
                <a:ln>
                  <a:noFill/>
                </a:ln>
                <a:solidFill>
                  <a:srgbClr val="FFFFFF"/>
                </a:solidFill>
                <a:effectLst/>
                <a:uLnTx/>
                <a:uFillTx/>
                <a:latin typeface="Book Antiqua"/>
                <a:ea typeface="+mj-ea"/>
                <a:cs typeface="+mj-cs"/>
              </a:rPr>
              <a:t>03_1: Overview of specialized security tools and techniques tailored to the energy sector</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Specialized Security Tools </a:t>
            </a:r>
            <a:r>
              <a:rPr lang="en-US"/>
              <a:t>and Techniques</a:t>
            </a:r>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Incident Response and Threat Intelligence:</a:t>
            </a:r>
          </a:p>
          <a:p>
            <a:pPr lvl="1">
              <a:spcBef>
                <a:spcPts val="600"/>
              </a:spcBef>
            </a:pPr>
            <a:r>
              <a:rPr lang="en-US" sz="1000" dirty="0"/>
              <a:t>Incident Response Planning: Establishing incident response plans and procedures enables energy companies to effectively detect, contain, and recover from cybersecurity incidents. Incident response plans outline roles and responsibilities, communication protocols, and escalation procedures for responding to security breaches and cyber attacks.</a:t>
            </a:r>
          </a:p>
          <a:p>
            <a:pPr lvl="1">
              <a:spcBef>
                <a:spcPts val="600"/>
              </a:spcBef>
            </a:pPr>
            <a:r>
              <a:rPr lang="en-US" sz="1000" dirty="0"/>
              <a:t>Threat Intelligence Sharing: Collaboration with industry peers, government agencies, and cybersecurity organizations allows energy companies to access threat intelligence and actionable insights into emerging cyber threats, attack techniques, and vulnerabilities relevant to the energy sector.</a:t>
            </a:r>
            <a:endParaRPr lang="en-US" sz="800" dirty="0"/>
          </a:p>
        </p:txBody>
      </p:sp>
      <p:pic>
        <p:nvPicPr>
          <p:cNvPr id="9" name="Marcador de Posição da Imagem 8" descr="Uma imagem com captura de ecrã, arte&#10;&#10;Descrição gerada automaticamente">
            <a:extLst>
              <a:ext uri="{FF2B5EF4-FFF2-40B4-BE49-F238E27FC236}">
                <a16:creationId xmlns:a16="http://schemas.microsoft.com/office/drawing/2014/main" id="{AA6A49A4-EB60-AC94-3CA3-52D6E56F2AF9}"/>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23604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29</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Security Tools and Techniques for Energy Emerging Technologies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Overview of specialized security tools and techniques tailored to the energy sector</a:t>
            </a:r>
          </a:p>
          <a:p>
            <a:pPr>
              <a:spcBef>
                <a:spcPts val="600"/>
              </a:spcBef>
              <a:spcAft>
                <a:spcPts val="0"/>
              </a:spcAft>
            </a:pPr>
            <a:r>
              <a:rPr lang="en-US" sz="1400" dirty="0">
                <a:solidFill>
                  <a:schemeClr val="tx2"/>
                </a:solidFill>
              </a:rPr>
              <a:t>Implementation guidelines for deploying security measures such as encryption, access controls, and intrusion detection systems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0062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A person writing at a desk&#10;">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a:xfrm flipH="1">
            <a:off x="7163691" y="0"/>
            <a:ext cx="5024825" cy="6858000"/>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7911214" cy="1017147"/>
          </a:xfrm>
        </p:spPr>
        <p:txBody>
          <a:bodyPr>
            <a:noAutofit/>
          </a:bodyPr>
          <a:lstStyle/>
          <a:p>
            <a:r>
              <a:rPr lang="en-US" sz="2800" dirty="0"/>
              <a:t>Cybersecurity in Emerging Technologies for the Energy Network – Course Overview</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720545" y="1315846"/>
            <a:ext cx="788639" cy="533400"/>
          </a:xfrm>
        </p:spPr>
        <p:txBody>
          <a:bodyPr vert="horz" lIns="0" tIns="0" rIns="0" bIns="0" rtlCol="0" anchor="ctr">
            <a:noAutofit/>
          </a:bodyPr>
          <a:lstStyle/>
          <a:p>
            <a:r>
              <a:rPr lang="en-US" dirty="0"/>
              <a:t>o1.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539682" y="1315846"/>
            <a:ext cx="6732236" cy="533400"/>
          </a:xfrm>
        </p:spPr>
        <p:txBody>
          <a:bodyPr>
            <a:noAutofit/>
          </a:bodyPr>
          <a:lstStyle/>
          <a:p>
            <a:r>
              <a:rPr lang="en-US" sz="1700" dirty="0"/>
              <a:t>Introduction to Cybersecurity in Energy Emerging Technologies</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720545" y="2754974"/>
            <a:ext cx="788639" cy="533400"/>
          </a:xfrm>
        </p:spPr>
        <p:txBody>
          <a:bodyPr/>
          <a:lstStyle/>
          <a:p>
            <a:r>
              <a:rPr lang="en-US" dirty="0"/>
              <a:t>o3.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539682" y="2754974"/>
            <a:ext cx="6199724" cy="533400"/>
          </a:xfrm>
        </p:spPr>
        <p:txBody>
          <a:bodyPr>
            <a:normAutofit lnSpcReduction="10000"/>
          </a:bodyPr>
          <a:lstStyle/>
          <a:p>
            <a:r>
              <a:rPr lang="en-US" sz="1700" dirty="0"/>
              <a:t>Security Tools and Techniques for Energy Emerging Technologies</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720545" y="3474538"/>
            <a:ext cx="788639" cy="533400"/>
          </a:xfrm>
        </p:spPr>
        <p:txBody>
          <a:bodyPr/>
          <a:lstStyle/>
          <a:p>
            <a:r>
              <a:rPr lang="en-US" dirty="0"/>
              <a:t>o4.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539682" y="3474538"/>
            <a:ext cx="5885179" cy="533400"/>
          </a:xfrm>
        </p:spPr>
        <p:txBody>
          <a:bodyPr>
            <a:normAutofit lnSpcReduction="10000"/>
          </a:bodyPr>
          <a:lstStyle/>
          <a:p>
            <a:r>
              <a:rPr lang="en-US" sz="1700" dirty="0"/>
              <a:t>The Future of Emerging Technology Security and Its Application in the Energy </a:t>
            </a:r>
            <a:r>
              <a:rPr lang="en-US" sz="1700" dirty="0" err="1"/>
              <a:t>Networ</a:t>
            </a:r>
            <a:endParaRPr lang="en-US" sz="1700" dirty="0"/>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720545" y="4194102"/>
            <a:ext cx="788639" cy="533400"/>
          </a:xfrm>
        </p:spPr>
        <p:txBody>
          <a:bodyPr/>
          <a:lstStyle/>
          <a:p>
            <a:r>
              <a:rPr lang="en-US" dirty="0"/>
              <a:t>o5.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539682" y="4194102"/>
            <a:ext cx="5024825" cy="533400"/>
          </a:xfrm>
        </p:spPr>
        <p:txBody>
          <a:bodyPr>
            <a:normAutofit/>
          </a:bodyPr>
          <a:lstStyle/>
          <a:p>
            <a:r>
              <a:rPr lang="en-US" sz="1700" dirty="0"/>
              <a:t>Case Studies</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720545" y="2035410"/>
            <a:ext cx="788639" cy="533400"/>
          </a:xfrm>
        </p:spPr>
        <p:txBody>
          <a:bodyPr/>
          <a:lstStyle/>
          <a:p>
            <a:r>
              <a:rPr lang="en-US" dirty="0"/>
              <a:t>o2.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539682" y="2035410"/>
            <a:ext cx="5885179" cy="533400"/>
          </a:xfrm>
        </p:spPr>
        <p:txBody>
          <a:bodyPr>
            <a:normAutofit/>
          </a:bodyPr>
          <a:lstStyle/>
          <a:p>
            <a:r>
              <a:rPr lang="en-US" sz="1700" dirty="0"/>
              <a:t>Securing Energy Emerging Technologies</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4850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03_2: Implementation guidelines for deploying security measures such as encryption, access controls, and intrusion detection systems</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Guidelines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Effective deployment of security measures is crucial to protect energy infrastructure and data from cyber threats. Here are implementation guidelines for key security measures.</a:t>
            </a:r>
          </a:p>
          <a:p>
            <a:pPr>
              <a:spcBef>
                <a:spcPts val="600"/>
              </a:spcBef>
            </a:pPr>
            <a:r>
              <a:rPr lang="en-US" sz="1200" dirty="0"/>
              <a:t>Encryption:</a:t>
            </a:r>
          </a:p>
          <a:p>
            <a:pPr lvl="1">
              <a:spcBef>
                <a:spcPts val="600"/>
              </a:spcBef>
            </a:pPr>
            <a:r>
              <a:rPr lang="en-US" sz="1000" dirty="0"/>
              <a:t>Utilize strong encryption algorithms (e.g., AES, RSA) to protect sensitive data in transit and at rest.</a:t>
            </a:r>
          </a:p>
          <a:p>
            <a:pPr lvl="1">
              <a:spcBef>
                <a:spcPts val="600"/>
              </a:spcBef>
            </a:pPr>
            <a:r>
              <a:rPr lang="en-US" sz="1000" dirty="0"/>
              <a:t>Implement end-to-end encryption for communication between energy devices, networks, and cloud environments.</a:t>
            </a:r>
          </a:p>
          <a:p>
            <a:pPr lvl="1">
              <a:spcBef>
                <a:spcPts val="600"/>
              </a:spcBef>
            </a:pPr>
            <a:r>
              <a:rPr lang="en-US" sz="1000" dirty="0"/>
              <a:t>Regularly update encryption protocols and keys to mitigate vulnerabilities and ensure data confidentiality.</a:t>
            </a:r>
          </a:p>
          <a:p>
            <a:pPr>
              <a:spcBef>
                <a:spcPts val="600"/>
              </a:spcBef>
            </a:pPr>
            <a:r>
              <a:rPr lang="en-US" sz="1200" dirty="0"/>
              <a:t>Access Controls:</a:t>
            </a:r>
          </a:p>
          <a:p>
            <a:pPr lvl="1">
              <a:spcBef>
                <a:spcPts val="600"/>
              </a:spcBef>
            </a:pPr>
            <a:r>
              <a:rPr lang="en-US" sz="1000" dirty="0"/>
              <a:t>Implement role-based access controls (RBAC) to enforce least privilege access and restrict unauthorized users from accessing critical energy systems and data.</a:t>
            </a:r>
          </a:p>
          <a:p>
            <a:pPr lvl="1">
              <a:spcBef>
                <a:spcPts val="600"/>
              </a:spcBef>
            </a:pPr>
            <a:r>
              <a:rPr lang="en-US" sz="1000" dirty="0"/>
              <a:t>Use multi-factor authentication (MFA) mechanisms to verify user identities and prevent unauthorized access to energy infrastructure and applications.</a:t>
            </a:r>
          </a:p>
          <a:p>
            <a:pPr lvl="1">
              <a:spcBef>
                <a:spcPts val="600"/>
              </a:spcBef>
            </a:pPr>
            <a:r>
              <a:rPr lang="en-US" sz="1000" dirty="0"/>
              <a:t>Monitor and audit user access logs to detect suspicious activities and unauthorized access attempts.</a:t>
            </a:r>
          </a:p>
        </p:txBody>
      </p:sp>
      <p:pic>
        <p:nvPicPr>
          <p:cNvPr id="9" name="Marcador de Posição da Imagem 8" descr="Uma imagem com captura de ecrã, ar livre, moinho de vento&#10;&#10;Descrição gerada automaticamente">
            <a:extLst>
              <a:ext uri="{FF2B5EF4-FFF2-40B4-BE49-F238E27FC236}">
                <a16:creationId xmlns:a16="http://schemas.microsoft.com/office/drawing/2014/main" id="{E3313411-781D-6B30-DA1D-17616A5BEFD0}"/>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58575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03_2: Implementation guidelines for deploying security measures such as encryption, access controls, and intrusion detection systems</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Guidelines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Intrusion Detection Systems:</a:t>
            </a:r>
          </a:p>
          <a:p>
            <a:pPr lvl="1">
              <a:spcBef>
                <a:spcPts val="600"/>
              </a:spcBef>
            </a:pPr>
            <a:r>
              <a:rPr lang="en-US" sz="1000" dirty="0"/>
              <a:t>Deploy network-based IDS to monitor and analyze network traffic for signs of malicious activities, including unauthorized access, malware infections, and anomalous behavior.</a:t>
            </a:r>
          </a:p>
          <a:p>
            <a:pPr lvl="1">
              <a:spcBef>
                <a:spcPts val="600"/>
              </a:spcBef>
            </a:pPr>
            <a:r>
              <a:rPr lang="en-US" sz="1000" dirty="0"/>
              <a:t>Configure IDS sensors to detect known attack signatures and behavioral anomalies indicative of cyber threats targeting energy infrastructure.</a:t>
            </a:r>
          </a:p>
          <a:p>
            <a:pPr lvl="1">
              <a:spcBef>
                <a:spcPts val="600"/>
              </a:spcBef>
            </a:pPr>
            <a:r>
              <a:rPr lang="en-US" sz="1000" dirty="0"/>
              <a:t>Integrate IDS with incident response systems to automate response actions and mitigate security incidents in real time.</a:t>
            </a:r>
          </a:p>
          <a:p>
            <a:pPr>
              <a:spcBef>
                <a:spcPts val="600"/>
              </a:spcBef>
            </a:pPr>
            <a:r>
              <a:rPr lang="en-US" sz="1200" dirty="0"/>
              <a:t>Firewalls:</a:t>
            </a:r>
          </a:p>
          <a:p>
            <a:pPr lvl="1">
              <a:spcBef>
                <a:spcPts val="600"/>
              </a:spcBef>
            </a:pPr>
            <a:r>
              <a:rPr lang="en-US" sz="1000" dirty="0"/>
              <a:t>Deploy firewalls at network perimeters, between network segments, and within industrial control systems (ICS) environments to enforce access controls and filter incoming and outgoing traffic.</a:t>
            </a:r>
          </a:p>
          <a:p>
            <a:pPr lvl="1">
              <a:spcBef>
                <a:spcPts val="600"/>
              </a:spcBef>
            </a:pPr>
            <a:r>
              <a:rPr lang="en-US" sz="1000" dirty="0"/>
              <a:t>Configure firewalls to block unauthorized ports, protocols, and IP addresses while allowing legitimate traffic required for energy operations.</a:t>
            </a:r>
          </a:p>
          <a:p>
            <a:pPr lvl="1">
              <a:spcBef>
                <a:spcPts val="600"/>
              </a:spcBef>
            </a:pPr>
            <a:r>
              <a:rPr lang="en-US" sz="1000" dirty="0"/>
              <a:t>Regularly update firewall rulesets and firmware to address emerging threats and vulnerabilities.</a:t>
            </a:r>
          </a:p>
        </p:txBody>
      </p:sp>
      <p:pic>
        <p:nvPicPr>
          <p:cNvPr id="9" name="Marcador de Posição da Imagem 8" descr="Uma imagem com captura de ecrã, ar livre, moinho de vento&#10;&#10;Descrição gerada automaticamente">
            <a:extLst>
              <a:ext uri="{FF2B5EF4-FFF2-40B4-BE49-F238E27FC236}">
                <a16:creationId xmlns:a16="http://schemas.microsoft.com/office/drawing/2014/main" id="{B1A4CACE-C0FF-1BCA-6F35-2DA05D1E355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798419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1800" b="0" i="0" u="none" strike="noStrike" kern="1200" cap="none" spc="100" normalizeH="0" baseline="0" noProof="0" dirty="0">
                <a:ln>
                  <a:noFill/>
                </a:ln>
                <a:solidFill>
                  <a:srgbClr val="FFFFFF"/>
                </a:solidFill>
                <a:effectLst/>
                <a:uLnTx/>
                <a:uFillTx/>
                <a:latin typeface="Book Antiqua"/>
                <a:ea typeface="+mj-ea"/>
                <a:cs typeface="+mj-cs"/>
              </a:rPr>
              <a:t>03_2: Implementation guidelines for deploying security measures such as encryption, access controls, and intrusion detection systems</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Guidelines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Endpoint Security:</a:t>
            </a:r>
          </a:p>
          <a:p>
            <a:pPr lvl="1">
              <a:spcBef>
                <a:spcPts val="600"/>
              </a:spcBef>
            </a:pPr>
            <a:r>
              <a:rPr lang="en-US" sz="1000" dirty="0"/>
              <a:t>Implement endpoint protection platforms (EPP) and antivirus software on energy devices, servers, and workstations to detect and prevent malware infections and unauthorized access.</a:t>
            </a:r>
          </a:p>
          <a:p>
            <a:pPr lvl="1">
              <a:spcBef>
                <a:spcPts val="600"/>
              </a:spcBef>
            </a:pPr>
            <a:r>
              <a:rPr lang="en-US" sz="1000" dirty="0"/>
              <a:t>Enable automatic software updates and patch management to address known vulnerabilities and security flaws in endpoint devices.</a:t>
            </a:r>
          </a:p>
          <a:p>
            <a:pPr lvl="1">
              <a:spcBef>
                <a:spcPts val="600"/>
              </a:spcBef>
            </a:pPr>
            <a:r>
              <a:rPr lang="en-US" sz="1000" dirty="0"/>
              <a:t>Conduct regular vulnerability scans and endpoint assessments to identify and remediate security weaknesses.</a:t>
            </a:r>
          </a:p>
          <a:p>
            <a:pPr>
              <a:spcBef>
                <a:spcPts val="600"/>
              </a:spcBef>
            </a:pPr>
            <a:r>
              <a:rPr lang="en-US" sz="1200" dirty="0"/>
              <a:t>Adhering to implementation guidelines for deploying security measures such as encryption, access controls, intrusion detection systems, and firewalls is essential for enhancing cybersecurity resilience in the energy sector.</a:t>
            </a:r>
          </a:p>
        </p:txBody>
      </p:sp>
      <p:pic>
        <p:nvPicPr>
          <p:cNvPr id="9" name="Marcador de Posição da Imagem 8" descr="Uma imagem com captura de ecrã, ar livre, moinho de vento&#10;&#10;Descrição gerada automaticamente">
            <a:extLst>
              <a:ext uri="{FF2B5EF4-FFF2-40B4-BE49-F238E27FC236}">
                <a16:creationId xmlns:a16="http://schemas.microsoft.com/office/drawing/2014/main" id="{B1A4CACE-C0FF-1BCA-6F35-2DA05D1E355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245984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33</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The Future of Emerging Technology Security and Its Application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Exploration of emerging trends and advancements in cybersecurity for energy technologies</a:t>
            </a:r>
          </a:p>
          <a:p>
            <a:pPr>
              <a:spcBef>
                <a:spcPts val="600"/>
              </a:spcBef>
              <a:spcAft>
                <a:spcPts val="0"/>
              </a:spcAft>
            </a:pPr>
            <a:r>
              <a:rPr lang="en-US" sz="1400" dirty="0"/>
              <a:t>Discussion on the integration of advanced technologies like machine learning and predictive analytics for proactive threat detection and mitigation</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522137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The Future of Emerging Technology Security and Its Application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Exploration of emerging trends and advancements in cybersecurity for energy technologies</a:t>
            </a:r>
          </a:p>
          <a:p>
            <a:pPr>
              <a:spcBef>
                <a:spcPts val="600"/>
              </a:spcBef>
              <a:spcAft>
                <a:spcPts val="0"/>
              </a:spcAft>
            </a:pPr>
            <a:r>
              <a:rPr lang="en-US" sz="1400" dirty="0"/>
              <a:t>Discussion on the integration of advanced technologies like machine learning and predictive analytics for proactive threat detection and mitigation</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847390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1800" dirty="0"/>
              <a:t>04_1: Exploration of emerging trends and advancements in cybersecurity for energy technologies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Emerging Trends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The rapidly evolving landscape of cybersecurity for energy technologies is characterized by emerging trends and advancements that shape the future of energy security.</a:t>
            </a:r>
          </a:p>
          <a:p>
            <a:pPr>
              <a:spcBef>
                <a:spcPts val="600"/>
              </a:spcBef>
            </a:pPr>
            <a:r>
              <a:rPr lang="en-US" sz="1200" dirty="0"/>
              <a:t>Zero Trust Architecture:</a:t>
            </a:r>
          </a:p>
          <a:p>
            <a:pPr lvl="1">
              <a:spcBef>
                <a:spcPts val="600"/>
              </a:spcBef>
            </a:pPr>
            <a:r>
              <a:rPr lang="en-US" sz="1000" dirty="0"/>
              <a:t>Zero Trust Security Model: Zero Trust architecture assumes that every user, device, and network component is untrusted and must be authenticated and authorized before accessing energy resources.</a:t>
            </a:r>
          </a:p>
          <a:p>
            <a:pPr lvl="1">
              <a:spcBef>
                <a:spcPts val="600"/>
              </a:spcBef>
            </a:pPr>
            <a:r>
              <a:rPr lang="en-US" sz="1000" dirty="0"/>
              <a:t>Application in Energy Networks: Zero Trust principles are applied to energy networks to enforce strict access controls, least privilege access, and continuous monitoring to prevent unauthorized access and lateral movement by cyber attackers.</a:t>
            </a:r>
          </a:p>
          <a:p>
            <a:pPr>
              <a:spcBef>
                <a:spcPts val="600"/>
              </a:spcBef>
            </a:pPr>
            <a:r>
              <a:rPr lang="en-US" sz="1200" dirty="0"/>
              <a:t>Artificial Intelligence (AI) in Cybersecurity:</a:t>
            </a:r>
          </a:p>
          <a:p>
            <a:pPr lvl="1">
              <a:spcBef>
                <a:spcPts val="600"/>
              </a:spcBef>
            </a:pPr>
            <a:r>
              <a:rPr lang="en-US" sz="1000" dirty="0"/>
              <a:t>AI-Powered Threat Detection: AI algorithms analyze vast amounts of data from energy networks to detect patterns, anomalies, and potential cyber threats in real time.</a:t>
            </a:r>
          </a:p>
          <a:p>
            <a:pPr lvl="1">
              <a:spcBef>
                <a:spcPts val="600"/>
              </a:spcBef>
            </a:pPr>
            <a:r>
              <a:rPr lang="en-US" sz="1000" dirty="0"/>
              <a:t>Autonomous Response: AI-driven cybersecurity solutions automate threat detection, incident response, and remediation processes to enhance the speed and effectiveness of cybersecurity operations in energy environments.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aptura de ecrã, circuito&#10;&#10;Descrição gerada automaticamente">
            <a:extLst>
              <a:ext uri="{FF2B5EF4-FFF2-40B4-BE49-F238E27FC236}">
                <a16:creationId xmlns:a16="http://schemas.microsoft.com/office/drawing/2014/main" id="{1500FDA9-C389-53CD-4E1D-FECBAB4D573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16653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1800" dirty="0"/>
              <a:t>04_1: Exploration of emerging trends and advancements in cybersecurity for energy technologies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a:t>Emerging Trends</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Quantum-Safe Cryptography:</a:t>
            </a:r>
          </a:p>
          <a:p>
            <a:pPr lvl="1">
              <a:spcBef>
                <a:spcPts val="600"/>
              </a:spcBef>
            </a:pPr>
            <a:r>
              <a:rPr lang="en-US" sz="1000" dirty="0"/>
              <a:t>Quantum Computing Threats: Quantum computers pose a threat to traditional cryptographic algorithms (e.g., RSA, ECC) by potentially breaking their encryption mechanisms.</a:t>
            </a:r>
          </a:p>
          <a:p>
            <a:pPr lvl="1">
              <a:spcBef>
                <a:spcPts val="600"/>
              </a:spcBef>
            </a:pPr>
            <a:r>
              <a:rPr lang="en-US" sz="1000" dirty="0"/>
              <a:t>Quantum-Safe Cryptography: Quantum-safe cryptographic algorithms (e.g., lattice-based cryptography) are designed to resist attacks from quantum computers, ensuring the long-term security of energy data and communications.</a:t>
            </a:r>
          </a:p>
          <a:p>
            <a:pPr>
              <a:spcBef>
                <a:spcPts val="600"/>
              </a:spcBef>
            </a:pPr>
            <a:r>
              <a:rPr lang="en-US" sz="1200" dirty="0"/>
              <a:t>Blockchain for Supply Chain Security:</a:t>
            </a:r>
          </a:p>
          <a:p>
            <a:pPr lvl="1">
              <a:spcBef>
                <a:spcPts val="600"/>
              </a:spcBef>
            </a:pPr>
            <a:r>
              <a:rPr lang="en-US" sz="1000" dirty="0"/>
              <a:t>Supply Chain Attacks: Cyber attacks targeting energy supply chains (e.g., tampering with energy equipment, injecting malware into software updates) pose significant risks to energy infrastructure and operations.</a:t>
            </a:r>
          </a:p>
          <a:p>
            <a:pPr lvl="1">
              <a:spcBef>
                <a:spcPts val="600"/>
              </a:spcBef>
            </a:pPr>
            <a:r>
              <a:rPr lang="en-US" sz="1000" dirty="0"/>
              <a:t>Blockchain-Based Supply Chain Security: Blockchain technology enables transparent, immutable, and traceable records of energy supply chain transactions, ensuring the integrity and authenticity of energy resources and components.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Uma imagem com captura de ecrã, circuito&#10;&#10;Descrição gerada automaticamente">
            <a:extLst>
              <a:ext uri="{FF2B5EF4-FFF2-40B4-BE49-F238E27FC236}">
                <a16:creationId xmlns:a16="http://schemas.microsoft.com/office/drawing/2014/main" id="{1500FDA9-C389-53CD-4E1D-FECBAB4D573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270539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37</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The Future of Emerging Technology Security and Its Application in the Energy Network</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Exploration of emerging trends and advancements in cybersecurity for energy technologies</a:t>
            </a:r>
          </a:p>
          <a:p>
            <a:pPr>
              <a:spcBef>
                <a:spcPts val="600"/>
              </a:spcBef>
              <a:spcAft>
                <a:spcPts val="0"/>
              </a:spcAft>
            </a:pPr>
            <a:r>
              <a:rPr lang="en-US" sz="1400" dirty="0">
                <a:solidFill>
                  <a:schemeClr val="tx2"/>
                </a:solidFill>
              </a:rPr>
              <a:t>Discussion on the integration of advanced technologies like machine learning and predictive analytics for proactive threat detection and mitigation</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40928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3" y="98470"/>
            <a:ext cx="5765735" cy="763899"/>
          </a:xfrm>
        </p:spPr>
        <p:txBody>
          <a:bodyPr>
            <a:noAutofit/>
          </a:bodyPr>
          <a:lstStyle/>
          <a:p>
            <a:r>
              <a:rPr lang="en-US" sz="1600" dirty="0"/>
              <a:t>04_2: Discussion on the integration of advanced technologies like machine learning and predictive analytics for proactive threat detection and mitigation</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Advanced Technologies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The integration of advanced technologies such as machine learning (ML) and predictive analytics holds immense potential for enhancing cybersecurity in the energy sector. </a:t>
            </a:r>
          </a:p>
          <a:p>
            <a:pPr>
              <a:spcBef>
                <a:spcPts val="600"/>
              </a:spcBef>
            </a:pPr>
            <a:r>
              <a:rPr lang="en-US" sz="1200" dirty="0"/>
              <a:t>Machine Learning for Threat Detection:</a:t>
            </a:r>
          </a:p>
          <a:p>
            <a:pPr lvl="1">
              <a:spcBef>
                <a:spcPts val="600"/>
              </a:spcBef>
            </a:pPr>
            <a:r>
              <a:rPr lang="en-US" sz="1000" dirty="0"/>
              <a:t>ML Algorithms: Machine learning algorithms analyze vast amounts of data from energy networks to identify patterns, anomalies, and potential cyber threats.</a:t>
            </a:r>
          </a:p>
          <a:p>
            <a:pPr lvl="1">
              <a:spcBef>
                <a:spcPts val="600"/>
              </a:spcBef>
            </a:pPr>
            <a:r>
              <a:rPr lang="en-US" sz="1000" dirty="0"/>
              <a:t>Behavioral Analysis: ML models learn normal behavior patterns of energy systems and users to detect deviations indicative of malicious activities or cyber attacks.</a:t>
            </a:r>
          </a:p>
          <a:p>
            <a:pPr lvl="1">
              <a:spcBef>
                <a:spcPts val="600"/>
              </a:spcBef>
            </a:pPr>
            <a:r>
              <a:rPr lang="en-US" sz="1000" dirty="0"/>
              <a:t>Predictive Modeling: ML algorithms forecast future cyber threats based on historical data, enabling energy companies to take proactive measures to prevent security incidents.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Uma imagem com captura de ecrã, desenho, Jogo de pc&#10;&#10;Descrição gerada automaticamente">
            <a:extLst>
              <a:ext uri="{FF2B5EF4-FFF2-40B4-BE49-F238E27FC236}">
                <a16:creationId xmlns:a16="http://schemas.microsoft.com/office/drawing/2014/main" id="{233AC868-64FB-C3F9-B87B-BEE170B97B9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45168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3" y="98470"/>
            <a:ext cx="5765735" cy="763899"/>
          </a:xfrm>
        </p:spPr>
        <p:txBody>
          <a:bodyPr>
            <a:noAutofit/>
          </a:bodyPr>
          <a:lstStyle/>
          <a:p>
            <a:r>
              <a:rPr lang="en-US" sz="1600" dirty="0"/>
              <a:t>04_2: Discussion on the integration of advanced technologies like machine learning and predictive analytics for proactive threat detection and mitigation</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Advanced Technologies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Predictive Analytics for Risk Assessment:</a:t>
            </a:r>
          </a:p>
          <a:p>
            <a:pPr lvl="1">
              <a:spcBef>
                <a:spcPts val="600"/>
              </a:spcBef>
            </a:pPr>
            <a:r>
              <a:rPr lang="en-US" sz="1000" dirty="0"/>
              <a:t>Data-driven Insights: Predictive analytics techniques analyze historical and real-time data from energy networks to identify vulnerabilities, assess risks, and prioritize security measures.</a:t>
            </a:r>
          </a:p>
          <a:p>
            <a:pPr lvl="1">
              <a:spcBef>
                <a:spcPts val="600"/>
              </a:spcBef>
            </a:pPr>
            <a:r>
              <a:rPr lang="en-US" sz="1000" dirty="0"/>
              <a:t>Risk Scoring: Predictive models assign risk scores to energy assets, systems, and operations based on their susceptibility to cyber threats, potential impact, and likelihood of occurrence.</a:t>
            </a:r>
          </a:p>
          <a:p>
            <a:pPr lvl="1">
              <a:spcBef>
                <a:spcPts val="600"/>
              </a:spcBef>
            </a:pPr>
            <a:r>
              <a:rPr lang="en-US" sz="1000" dirty="0"/>
              <a:t>Proactive Mitigation Strategies: Predictive analytics enable energy companies to develop proactive mitigation strategies, such as patch management, asset hardening, and incident response planning, to reduce cybersecurity risks.</a:t>
            </a:r>
          </a:p>
          <a:p>
            <a:pPr>
              <a:spcBef>
                <a:spcPts val="600"/>
              </a:spcBef>
            </a:pPr>
            <a:r>
              <a:rPr lang="en-US" sz="1200" dirty="0"/>
              <a:t>Integration with Security Operations:</a:t>
            </a:r>
          </a:p>
          <a:p>
            <a:pPr lvl="1">
              <a:spcBef>
                <a:spcPts val="600"/>
              </a:spcBef>
            </a:pPr>
            <a:r>
              <a:rPr lang="en-US" sz="1000" dirty="0"/>
              <a:t>Threat Intelligence Integration: ML-driven threat detection and predictive analytics solutions integrate with threat intelligence feeds to enhance the accuracy and relevance of security alerts and threat assessments.</a:t>
            </a:r>
          </a:p>
          <a:p>
            <a:pPr lvl="1">
              <a:spcBef>
                <a:spcPts val="600"/>
              </a:spcBef>
            </a:pPr>
            <a:r>
              <a:rPr lang="en-US" sz="1000" dirty="0"/>
              <a:t>Automated Response: ML algorithms automate incident response processes by prioritizing security alerts, correlating events, and orchestrating response actions to mitigate security incidents in real time.</a:t>
            </a:r>
          </a:p>
          <a:p>
            <a:pPr lvl="1">
              <a:spcBef>
                <a:spcPts val="600"/>
              </a:spcBef>
            </a:pPr>
            <a:r>
              <a:rPr lang="en-US" sz="1000" dirty="0"/>
              <a:t>Human-Machine Collaboration: ML-driven cybersecurity solutions augment human expertise by providing actionable insights, recommendations, and decision support for security analysts and operators.</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Uma imagem com captura de ecrã, desenho, Jogo de pc&#10;&#10;Descrição gerada automaticamente">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26311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Introduction to Cybersecurity in Energy Emerging Technologies</a:t>
            </a:r>
          </a:p>
          <a:p>
            <a:endParaRPr lang="en-US" sz="1600" dirty="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Overview of cybersecurity principles and challenges in the context of emerging energy technologies</a:t>
            </a:r>
          </a:p>
          <a:p>
            <a:pPr>
              <a:spcBef>
                <a:spcPts val="600"/>
              </a:spcBef>
              <a:spcAft>
                <a:spcPts val="0"/>
              </a:spcAft>
            </a:pPr>
            <a:r>
              <a:rPr lang="en-US" sz="1400" dirty="0"/>
              <a:t>Introduction to IoE, cloud computing, blockchain, and AI and their significance in the energy sector</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2130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3" y="98470"/>
            <a:ext cx="5765735" cy="763899"/>
          </a:xfrm>
        </p:spPr>
        <p:txBody>
          <a:bodyPr>
            <a:noAutofit/>
          </a:bodyPr>
          <a:lstStyle/>
          <a:p>
            <a:r>
              <a:rPr lang="en-US" sz="1600" dirty="0"/>
              <a:t>04_2: Discussion on the integration of advanced technologies like machine learning and predictive analytics for proactive threat detection and mitigation</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85000" lnSpcReduction="10000"/>
          </a:bodyPr>
          <a:lstStyle/>
          <a:p>
            <a:r>
              <a:rPr lang="en-US" dirty="0"/>
              <a:t>Example – Predictive Maintenance in Power Generation</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General Electric (GE) uses predictive analytics and machine learning algorithms to optimize the maintenance schedules of power generation equipment, such as gas turbines and wind turbines.</a:t>
            </a:r>
          </a:p>
          <a:p>
            <a:pPr>
              <a:spcBef>
                <a:spcPts val="600"/>
              </a:spcBef>
            </a:pPr>
            <a:r>
              <a:rPr lang="en-US" sz="1200" dirty="0"/>
              <a:t>How It Works: </a:t>
            </a:r>
          </a:p>
          <a:p>
            <a:pPr lvl="1">
              <a:spcBef>
                <a:spcPts val="600"/>
              </a:spcBef>
            </a:pPr>
            <a:r>
              <a:rPr lang="en-US" sz="1000" dirty="0"/>
              <a:t>By analyzing historical performance data, sensor readings, and environmental factors, GE's Predix platform predicts potential equipment failures before they occur. This allows energy companies to schedule preventive maintenance proactively, reducing downtime and minimizing costly repairs.</a:t>
            </a:r>
          </a:p>
          <a:p>
            <a:pPr>
              <a:spcBef>
                <a:spcPts val="600"/>
              </a:spcBef>
            </a:pPr>
            <a:r>
              <a:rPr lang="en-US" sz="1200" dirty="0"/>
              <a:t>Benefits: </a:t>
            </a:r>
          </a:p>
          <a:p>
            <a:pPr lvl="1">
              <a:spcBef>
                <a:spcPts val="600"/>
              </a:spcBef>
            </a:pPr>
            <a:r>
              <a:rPr lang="en-US" sz="1000" dirty="0"/>
              <a:t>Predictive maintenance enables energy companies to optimize asset performance, extend equipment lifespan, and reduce operational costs by avoiding unplanned outages and equipment failures.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Uma imagem com captura de ecrã, desenho, Jogo de pc&#10;&#10;Descrição gerada automaticamente">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42107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3" y="98470"/>
            <a:ext cx="5765735" cy="763899"/>
          </a:xfrm>
        </p:spPr>
        <p:txBody>
          <a:bodyPr>
            <a:noAutofit/>
          </a:bodyPr>
          <a:lstStyle/>
          <a:p>
            <a:r>
              <a:rPr lang="en-US" sz="1600" dirty="0"/>
              <a:t>04_2: Discussion on the integration of advanced technologies like machine learning and predictive analytics for proactive threat detection and mitigation</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Example – Cyber Threat Detection in Smart Grids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Pacific Gas and Electric Company (PG&amp;E), a leading utility in the United States, leverages machine learning and advanced analytics to detect and mitigate cyber threats targeting its smart grid infrastructure.</a:t>
            </a:r>
          </a:p>
          <a:p>
            <a:pPr>
              <a:spcBef>
                <a:spcPts val="600"/>
              </a:spcBef>
            </a:pPr>
            <a:r>
              <a:rPr lang="en-US" sz="1200" dirty="0"/>
              <a:t>How It Works: </a:t>
            </a:r>
          </a:p>
          <a:p>
            <a:pPr lvl="1">
              <a:spcBef>
                <a:spcPts val="600"/>
              </a:spcBef>
            </a:pPr>
            <a:r>
              <a:rPr lang="en-US" sz="1000" dirty="0"/>
              <a:t>PG&amp;E's cybersecurity platform analyzes network traffic, system logs, and security event data using machine learning algorithms to identify patterns indicative of cyber attacks, such as malware infections, unauthorized access attempts, and anomalous behavior.</a:t>
            </a:r>
          </a:p>
          <a:p>
            <a:pPr>
              <a:spcBef>
                <a:spcPts val="600"/>
              </a:spcBef>
            </a:pPr>
            <a:r>
              <a:rPr lang="en-US" sz="1200" dirty="0"/>
              <a:t>Benefits: </a:t>
            </a:r>
          </a:p>
          <a:p>
            <a:pPr lvl="1">
              <a:spcBef>
                <a:spcPts val="600"/>
              </a:spcBef>
            </a:pPr>
            <a:r>
              <a:rPr lang="en-US" sz="1000" dirty="0"/>
              <a:t>By detecting cyber threats in real time, PG&amp;E can respond swiftly to security incidents, isolate compromised systems, and implement proactive measures to prevent further damage. This proactive approach enhances the resilience of the smart grid and ensures the reliability and security of energy delivery to customers.</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Uma imagem com captura de ecrã, desenho, Jogo de pc&#10;&#10;Descrição gerada automaticamente">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030052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42</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Case Studies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Fortum's Cybersecurity Program</a:t>
            </a:r>
          </a:p>
          <a:p>
            <a:pPr>
              <a:spcBef>
                <a:spcPts val="600"/>
              </a:spcBef>
              <a:spcAft>
                <a:spcPts val="0"/>
              </a:spcAft>
            </a:pPr>
            <a:r>
              <a:rPr lang="en-US" sz="1400" dirty="0"/>
              <a:t>Duke Energy's Grid Security Initiative</a:t>
            </a:r>
          </a:p>
          <a:p>
            <a:pPr>
              <a:spcBef>
                <a:spcPts val="600"/>
              </a:spcBef>
              <a:spcAft>
                <a:spcPts val="0"/>
              </a:spcAft>
            </a:pPr>
            <a:endParaRPr lang="en-US" sz="1400" dirty="0"/>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71130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43</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Case Studies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Fortum's Cybersecurity Program</a:t>
            </a:r>
          </a:p>
          <a:p>
            <a:pPr>
              <a:spcBef>
                <a:spcPts val="600"/>
              </a:spcBef>
              <a:spcAft>
                <a:spcPts val="0"/>
              </a:spcAft>
            </a:pPr>
            <a:r>
              <a:rPr lang="en-US" sz="1400" dirty="0"/>
              <a:t>Duke Energy's Grid Security Initiative</a:t>
            </a:r>
          </a:p>
          <a:p>
            <a:pPr>
              <a:spcBef>
                <a:spcPts val="600"/>
              </a:spcBef>
              <a:spcAft>
                <a:spcPts val="0"/>
              </a:spcAft>
            </a:pPr>
            <a:endParaRPr lang="en-US" sz="1400" dirty="0"/>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4787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05_1: Fortum's Cybersecurity Program</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Case Study</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Autofit/>
          </a:bodyPr>
          <a:lstStyle/>
          <a:p>
            <a:r>
              <a:rPr lang="en-US" sz="1200" dirty="0"/>
              <a:t>Company: Fortum, a leading energy company based in Finland.</a:t>
            </a:r>
          </a:p>
          <a:p>
            <a:r>
              <a:rPr lang="en-US" sz="1200" dirty="0"/>
              <a:t>Implementation: Fortum implemented a comprehensive cybersecurity program to protect its energy infrastructure and data from cyber threats.</a:t>
            </a:r>
          </a:p>
          <a:p>
            <a:r>
              <a:rPr lang="en-US" sz="1200" dirty="0"/>
              <a:t>Strategies:</a:t>
            </a:r>
          </a:p>
          <a:p>
            <a:pPr lvl="1"/>
            <a:r>
              <a:rPr lang="en-US" sz="1000" dirty="0"/>
              <a:t>Deployed advanced threat detection and response systems powered by machine learning and artificial intelligence.</a:t>
            </a:r>
          </a:p>
          <a:p>
            <a:pPr lvl="1"/>
            <a:r>
              <a:rPr lang="en-US" sz="1000" dirty="0"/>
              <a:t>Conducted regular cybersecurity training and awareness programs for employees to promote a culture of security.</a:t>
            </a:r>
          </a:p>
          <a:p>
            <a:pPr lvl="1"/>
            <a:r>
              <a:rPr lang="en-US" sz="1000" dirty="0"/>
              <a:t>Implemented robust access controls, encryption mechanisms, and network segmentation to prevent unauthorized access to critical systems.</a:t>
            </a:r>
          </a:p>
          <a:p>
            <a:r>
              <a:rPr lang="en-US" sz="1200" dirty="0"/>
              <a:t>Results: Fortum's cybersecurity program successfully detected and mitigated cyber threats, ensuring the resilience and reliability of its energy operations.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luz&#10;&#10;Descrição gerada automaticamente">
            <a:extLst>
              <a:ext uri="{FF2B5EF4-FFF2-40B4-BE49-F238E27FC236}">
                <a16:creationId xmlns:a16="http://schemas.microsoft.com/office/drawing/2014/main" id="{C48B39BA-A1D0-0841-2461-06A1094FF0B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123457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Case Studies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Fortum's Cybersecurity Program</a:t>
            </a:r>
          </a:p>
          <a:p>
            <a:pPr>
              <a:spcBef>
                <a:spcPts val="600"/>
              </a:spcBef>
              <a:spcAft>
                <a:spcPts val="0"/>
              </a:spcAft>
            </a:pPr>
            <a:r>
              <a:rPr lang="en-US" sz="1400" dirty="0">
                <a:solidFill>
                  <a:schemeClr val="tx2"/>
                </a:solidFill>
              </a:rPr>
              <a:t>Duke Energy's Grid Security Initiative</a:t>
            </a:r>
          </a:p>
          <a:p>
            <a:pPr>
              <a:spcBef>
                <a:spcPts val="600"/>
              </a:spcBef>
              <a:spcAft>
                <a:spcPts val="0"/>
              </a:spcAft>
            </a:pPr>
            <a:endParaRPr lang="en-US" sz="1400" dirty="0"/>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38437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05_2: Duke Energy's Grid Security Initiative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Case Study</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Autofit/>
          </a:bodyPr>
          <a:lstStyle/>
          <a:p>
            <a:r>
              <a:rPr lang="en-US" sz="1200" dirty="0"/>
              <a:t>Company: Duke Energy, one of the largest electric power holding companies in the United States.</a:t>
            </a:r>
          </a:p>
          <a:p>
            <a:r>
              <a:rPr lang="en-US" sz="1200" dirty="0"/>
              <a:t>Implementation: Duke Energy launched a grid security initiative to enhance the cybersecurity of its power generation and distribution infrastructure.</a:t>
            </a:r>
          </a:p>
          <a:p>
            <a:r>
              <a:rPr lang="en-US" sz="1200" dirty="0"/>
              <a:t>Strategies:</a:t>
            </a:r>
          </a:p>
          <a:p>
            <a:pPr lvl="1"/>
            <a:r>
              <a:rPr lang="en-US" sz="1000" dirty="0"/>
              <a:t>Implemented advanced intrusion detection and prevention systems to monitor and protect critical infrastructure from cyber attacks.</a:t>
            </a:r>
          </a:p>
          <a:p>
            <a:pPr lvl="1"/>
            <a:r>
              <a:rPr lang="en-US" sz="1000" dirty="0"/>
              <a:t>Established partnerships with government agencies, industry partners, and cybersecurity experts to share threat intelligence and best practices.</a:t>
            </a:r>
          </a:p>
          <a:p>
            <a:pPr lvl="1"/>
            <a:r>
              <a:rPr lang="en-US" sz="1000" dirty="0"/>
              <a:t>Conducted regular cybersecurity assessments and audits to identify vulnerabilities and strengthen security controls.</a:t>
            </a:r>
          </a:p>
          <a:p>
            <a:r>
              <a:rPr lang="en-US" sz="1200" dirty="0"/>
              <a:t>Results: Duke Energy's grid security initiative improved the resilience and reliability of its energy grid, safeguarding against cyber threats and ensuring uninterrupted energy delivery to customers.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fábrica, luz, noite&#10;&#10;Descrição gerada automaticamente">
            <a:extLst>
              <a:ext uri="{FF2B5EF4-FFF2-40B4-BE49-F238E27FC236}">
                <a16:creationId xmlns:a16="http://schemas.microsoft.com/office/drawing/2014/main" id="{8BE8EFDC-9776-813C-9F3B-32F8DFCA246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092786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Thank you</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Please send all questions to:</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Topic-01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Introduction to Cybersecurity in Energy Emerging Technologies</a:t>
            </a:r>
          </a:p>
          <a:p>
            <a:endParaRPr lang="en-US" sz="1600" dirty="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Overview of cybersecurity principles and challenges in the context of emerging energy technologies</a:t>
            </a:r>
          </a:p>
          <a:p>
            <a:pPr>
              <a:spcBef>
                <a:spcPts val="600"/>
              </a:spcBef>
              <a:spcAft>
                <a:spcPts val="0"/>
              </a:spcAft>
            </a:pPr>
            <a:r>
              <a:rPr lang="en-US" sz="1400" dirty="0"/>
              <a:t>Introduction to IoE, cloud computing, blockchain, and AI and their significance in the energy sector</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84712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01_1: Overview of cybersecurity principles and challenges in the context of emerging energy technologies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Context</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Internet of Energy (IoE):</a:t>
            </a:r>
          </a:p>
          <a:p>
            <a:pPr lvl="1">
              <a:spcBef>
                <a:spcPts val="600"/>
              </a:spcBef>
            </a:pPr>
            <a:r>
              <a:rPr lang="en-US" sz="1000" dirty="0"/>
              <a:t>Smart Grids: IoE enables the integration of sensors, meters, and control systems in the electrical grid, allowing real-time monitoring and optimization of energy distribution and consumption. For example, smart meters collect data on energy usage patterns, enabling utilities to implement demand-response programs and optimize grid efficiency.</a:t>
            </a:r>
          </a:p>
          <a:p>
            <a:pPr lvl="1">
              <a:spcBef>
                <a:spcPts val="600"/>
              </a:spcBef>
            </a:pPr>
            <a:r>
              <a:rPr lang="en-US" sz="1000" dirty="0"/>
              <a:t>Predictive Maintenance: IoE sensors installed in energy infrastructure such as wind turbines and solar panels collect data on equipment health and performance. AI algorithms analyze this data to predict potential equipment failures and schedule preventive maintenance, reducing downtime and optimizing asset lifespan.</a:t>
            </a:r>
          </a:p>
          <a:p>
            <a:pPr>
              <a:spcBef>
                <a:spcPts val="600"/>
              </a:spcBef>
            </a:pPr>
            <a:r>
              <a:rPr lang="en-US" sz="1200" dirty="0"/>
              <a:t>Cloud Computing:</a:t>
            </a:r>
          </a:p>
          <a:p>
            <a:pPr lvl="1">
              <a:spcBef>
                <a:spcPts val="600"/>
              </a:spcBef>
            </a:pPr>
            <a:r>
              <a:rPr lang="en-US" sz="1000" dirty="0"/>
              <a:t>Data Analytics: Energy companies leverage cloud computing platforms to store and analyze vast amounts of data collected from sensors, meters, and other IoT devices. Cloud-based analytics tools enable energy companies to gain insights into energy consumption patterns, optimize energy production and distribution, and forecast demand more accurately.</a:t>
            </a:r>
          </a:p>
          <a:p>
            <a:pPr lvl="1">
              <a:spcBef>
                <a:spcPts val="600"/>
              </a:spcBef>
            </a:pPr>
            <a:r>
              <a:rPr lang="en-US" sz="1000" dirty="0"/>
              <a:t>Remote Monitoring and Control: Cloud-based control systems allow energy operators to remotely monitor and control energy infrastructure such as power plants, substations, and renewable energy installations. This enables real-time adjustments to energy production and distribution, improving efficiency and reliability.</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luz&#10;&#10;Descrição gerada automaticamente">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70424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01_1: Overview of cybersecurity principles and challenges in the context of emerging energy technologies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Context</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Blockchain Technology:</a:t>
            </a:r>
          </a:p>
          <a:p>
            <a:pPr lvl="1">
              <a:spcBef>
                <a:spcPts val="600"/>
              </a:spcBef>
            </a:pPr>
            <a:r>
              <a:rPr lang="en-US" sz="1000" dirty="0"/>
              <a:t>Peer-to-Peer Energy Trading: Blockchain facilitates peer-to-peer energy trading by enabling secure, transparent, and decentralized transactions between energy producers and consumers. For example, households with solar panels can sell excess energy to neighbors through blockchain-enabled platforms, creating a more efficient and decentralized energy market.</a:t>
            </a:r>
          </a:p>
          <a:p>
            <a:pPr lvl="1">
              <a:spcBef>
                <a:spcPts val="600"/>
              </a:spcBef>
            </a:pPr>
            <a:r>
              <a:rPr lang="en-US" sz="1000" dirty="0"/>
              <a:t>Energy Supply Chain Management: Blockchain can be used to track the provenance of energy resources (e.g., oil, gas, renewable energy certificates) throughout the supply chain, ensuring transparency, traceability, and compliance with regulatory requirements.</a:t>
            </a:r>
          </a:p>
          <a:p>
            <a:pPr>
              <a:spcBef>
                <a:spcPts val="600"/>
              </a:spcBef>
            </a:pPr>
            <a:r>
              <a:rPr lang="en-US" sz="1200" dirty="0"/>
              <a:t>Artificial Intelligence (AI):</a:t>
            </a:r>
          </a:p>
          <a:p>
            <a:pPr lvl="1">
              <a:spcBef>
                <a:spcPts val="600"/>
              </a:spcBef>
            </a:pPr>
            <a:r>
              <a:rPr lang="en-US" sz="1000" dirty="0"/>
              <a:t>Energy Forecasting: AI algorithms analyze historical energy consumption data, weather patterns, market trends, and other factors to forecast future energy demand and supply. This enables energy companies to optimize energy generation, storage, and distribution, reducing costs and ensuring reliable supply.</a:t>
            </a:r>
          </a:p>
          <a:p>
            <a:pPr lvl="1">
              <a:spcBef>
                <a:spcPts val="600"/>
              </a:spcBef>
            </a:pPr>
            <a:r>
              <a:rPr lang="en-US" sz="1000" dirty="0"/>
              <a:t>Demand-Side Management: AI-powered demand-side management systems analyze real-time data on energy usage patterns and consumer behavior to optimize energy consumption. For example, AI algorithms can adjust thermostat settings in smart buildings or schedule energy-intensive tasks in industrial facilities to reduce peak demand and lower energy costs.</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luz&#10;&#10;Descrição gerada automaticamente">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3433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01_1: Overview of cybersecurity principles and challenges in the context of emerging energy technologies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Importance of Cybersecurity in Energy Systems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Energy sector increasingly reliant on digital technologies for efficiency and optimization.</a:t>
            </a:r>
          </a:p>
          <a:p>
            <a:pPr>
              <a:spcBef>
                <a:spcPts val="600"/>
              </a:spcBef>
            </a:pPr>
            <a:r>
              <a:rPr lang="en-US" sz="1200" dirty="0"/>
              <a:t>Cyber attacks on energy infrastructure can have severe consequences, including service disruptions, financial losses, and safety risks.</a:t>
            </a:r>
          </a:p>
          <a:p>
            <a:pPr>
              <a:spcBef>
                <a:spcPts val="600"/>
              </a:spcBef>
            </a:pPr>
            <a:r>
              <a:rPr lang="en-US" sz="1200" dirty="0"/>
              <a:t>Importance of protecting critical energy assets and data from cyber threats.</a:t>
            </a:r>
          </a:p>
          <a:p>
            <a:pPr>
              <a:spcBef>
                <a:spcPts val="600"/>
              </a:spcBef>
            </a:pPr>
            <a:r>
              <a:rPr lang="en-US" sz="1100" dirty="0"/>
              <a:t>Cybersecurity Principles:</a:t>
            </a:r>
            <a:endParaRPr lang="en-US" sz="900" dirty="0"/>
          </a:p>
          <a:p>
            <a:pPr lvl="1">
              <a:spcBef>
                <a:spcPts val="600"/>
              </a:spcBef>
            </a:pPr>
            <a:r>
              <a:rPr lang="en-US" sz="900" dirty="0"/>
              <a:t>Confidentiality: Ensuring sensitive energy data remains private and accessible only to authorized personnel.</a:t>
            </a:r>
          </a:p>
          <a:p>
            <a:pPr lvl="1">
              <a:spcBef>
                <a:spcPts val="600"/>
              </a:spcBef>
            </a:pPr>
            <a:r>
              <a:rPr lang="en-US" sz="900" dirty="0"/>
              <a:t>Integrity: Maintaining the accuracy and reliability of energy systems and data by preventing unauthorized tampering or alterations.</a:t>
            </a:r>
          </a:p>
          <a:p>
            <a:pPr lvl="1">
              <a:spcBef>
                <a:spcPts val="600"/>
              </a:spcBef>
            </a:pPr>
            <a:r>
              <a:rPr lang="en-US" sz="900" dirty="0"/>
              <a:t>Availability: Ensuring uninterrupted access to energy resources and services, even in the face of cyber attacks or system failures.</a:t>
            </a:r>
          </a:p>
          <a:p>
            <a:pPr lvl="1">
              <a:spcBef>
                <a:spcPts val="600"/>
              </a:spcBef>
            </a:pPr>
            <a:r>
              <a:rPr lang="en-US" sz="900" dirty="0"/>
              <a:t>Resilience: Building resilient energy systems capable of detecting, mitigating, and recovering from cyber attacks swiftly.</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captura de ecrã, círculo, luz&#10;&#10;Descrição gerada automaticamente">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99336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1800" dirty="0"/>
              <a:t>01_1: Overview of cybersecurity principles and challenges in the context of emerging energy technologies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Importance of Cybersecurity in Energy Systems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100" dirty="0"/>
              <a:t>Challenges in Securing Emerging Energy Technologies:</a:t>
            </a:r>
          </a:p>
          <a:p>
            <a:pPr lvl="1">
              <a:spcBef>
                <a:spcPts val="600"/>
              </a:spcBef>
            </a:pPr>
            <a:r>
              <a:rPr lang="en-US" sz="900" dirty="0"/>
              <a:t>Complexity: Integration of diverse technologies such as IoT, cloud, blockchain, and AI increases the attack surface and complexity of energy networks.</a:t>
            </a:r>
          </a:p>
          <a:p>
            <a:pPr lvl="1">
              <a:spcBef>
                <a:spcPts val="600"/>
              </a:spcBef>
            </a:pPr>
            <a:r>
              <a:rPr lang="en-US" sz="900" dirty="0"/>
              <a:t>Interconnectivity: Interconnected energy systems create potential pathways for cyber attacks to propagate across networks.</a:t>
            </a:r>
          </a:p>
          <a:p>
            <a:pPr lvl="1">
              <a:spcBef>
                <a:spcPts val="600"/>
              </a:spcBef>
            </a:pPr>
            <a:r>
              <a:rPr lang="en-US" sz="900" dirty="0"/>
              <a:t>Legacy Infrastructure: Legacy energy infrastructure may lack robust cybersecurity measures, making them vulnerable to exploitation.</a:t>
            </a:r>
          </a:p>
          <a:p>
            <a:pPr lvl="1">
              <a:spcBef>
                <a:spcPts val="600"/>
              </a:spcBef>
            </a:pPr>
            <a:r>
              <a:rPr lang="en-US" sz="900" dirty="0"/>
              <a:t>Regulatory Compliance: Compliance with evolving cybersecurity regulations and standards poses challenges for energy companies.</a:t>
            </a:r>
          </a:p>
          <a:p>
            <a:pPr>
              <a:spcBef>
                <a:spcPts val="600"/>
              </a:spcBef>
            </a:pPr>
            <a:r>
              <a:rPr lang="en-US" sz="1050" dirty="0"/>
              <a:t>Cybersecurity is paramount in safeguarding energy infrastructure and data against cyber threats.</a:t>
            </a:r>
          </a:p>
          <a:p>
            <a:pPr>
              <a:spcBef>
                <a:spcPts val="600"/>
              </a:spcBef>
            </a:pPr>
            <a:r>
              <a:rPr lang="en-US" sz="1050" dirty="0"/>
              <a:t>Understanding cybersecurity principles and addressing challenges are essential for protecting emerging energy technologies.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7" name="Marcador de Posição da Imagem 6" descr="Uma imagem com captura de ecrã, círculo, luz&#10;&#10;Descrição gerada automaticamente">
            <a:extLst>
              <a:ext uri="{FF2B5EF4-FFF2-40B4-BE49-F238E27FC236}">
                <a16:creationId xmlns:a16="http://schemas.microsoft.com/office/drawing/2014/main" id="{335E9F75-6226-B030-9CC5-5975AEE2C92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41872698"/>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Theme-CyberSecPro-1</Template>
  <TotalTime>0</TotalTime>
  <Words>5299</Words>
  <Application>Microsoft Office PowerPoint</Application>
  <PresentationFormat>Widescreen</PresentationFormat>
  <Paragraphs>374</Paragraphs>
  <Slides>47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Book Antiqua</vt:lpstr>
      <vt:lpstr>Calibri</vt:lpstr>
      <vt:lpstr>Century Gothic</vt:lpstr>
      <vt:lpstr>Courier New</vt:lpstr>
      <vt:lpstr>Custom</vt:lpstr>
      <vt:lpstr>Cybersecurity in Emerging Technologies for the Energy Network</vt:lpstr>
      <vt:lpstr>PowerPoint Presentation</vt:lpstr>
      <vt:lpstr>Cybersecurity in Emerging Technologies for the Energy Network – Course Overview</vt:lpstr>
      <vt:lpstr>Training Outline:   Topic-01</vt:lpstr>
      <vt:lpstr>Training Outline:   Topic-01</vt:lpstr>
      <vt:lpstr>01_1: Overview of cybersecurity principles and challenges in the context of emerging energy technologies</vt:lpstr>
      <vt:lpstr>01_1: Overview of cybersecurity principles and challenges in the context of emerging energy technologies</vt:lpstr>
      <vt:lpstr>01_1: Overview of cybersecurity principles and challenges in the context of emerging energy technologies</vt:lpstr>
      <vt:lpstr>01_1: Overview of cybersecurity principles and challenges in the context of emerging energy technologies</vt:lpstr>
      <vt:lpstr>Training Outline:   Topic-01</vt:lpstr>
      <vt:lpstr>01_2: Introduction to IoE, cloud computing, blockchain, and AI and their significance in the energy sector</vt:lpstr>
      <vt:lpstr>01_2: Introduction to IoE, cloud computing, blockchain, and AI and their significance in the energy sector</vt:lpstr>
      <vt:lpstr>Training Outline:   Topic-02</vt:lpstr>
      <vt:lpstr>Training Outline:   Topic-02</vt:lpstr>
      <vt:lpstr>02_1: Identification of vulnerabilities and potential cyber threats associated with IoE, cloud, blockchain, and AI</vt:lpstr>
      <vt:lpstr>02_1: Identification of vulnerabilities and potential cyber threats associated with IoE, cloud, blockchain, and AI</vt:lpstr>
      <vt:lpstr>02_1: Identification of vulnerabilities and potential cyber threats associated with IoE, cloud, blockchain, and AI</vt:lpstr>
      <vt:lpstr>02_1: Identification of vulnerabilities and potential cyber threats associated with IoE, cloud, blockchain, and AI</vt:lpstr>
      <vt:lpstr>Training Outline:   Topic-02</vt:lpstr>
      <vt:lpstr>02_2: Best practices and strategies for securing each technology to safeguard energy infrastructure and data</vt:lpstr>
      <vt:lpstr>02_2: Best practices and strategies for securing each technology to safeguard energy infrastructure and data</vt:lpstr>
      <vt:lpstr>02_2: Best practices and strategies for securing each technology to safeguard energy infrastructure and data</vt:lpstr>
      <vt:lpstr>02_2: Best practices and strategies for securing each technology to safeguard energy infrastructure and data</vt:lpstr>
      <vt:lpstr>Training Outline:   Topic-03</vt:lpstr>
      <vt:lpstr>Training Outline:   Topic-03</vt:lpstr>
      <vt:lpstr>03_1: Overview of specialized security tools and techniques tailored to the energy sector</vt:lpstr>
      <vt:lpstr>03_1: Overview of specialized security tools and techniques tailored to the energy sector</vt:lpstr>
      <vt:lpstr>03_1: Overview of specialized security tools and techniques tailored to the energy sector</vt:lpstr>
      <vt:lpstr>Training Outline:   Topic-03</vt:lpstr>
      <vt:lpstr>03_2: Implementation guidelines for deploying security measures such as encryption, access controls, and intrusion detection systems</vt:lpstr>
      <vt:lpstr>03_2: Implementation guidelines for deploying security measures such as encryption, access controls, and intrusion detection systems</vt:lpstr>
      <vt:lpstr>03_2: Implementation guidelines for deploying security measures such as encryption, access controls, and intrusion detection systems</vt:lpstr>
      <vt:lpstr>Training Outline:   Topic-04</vt:lpstr>
      <vt:lpstr>Training Outline:   Topic-04</vt:lpstr>
      <vt:lpstr>04_1: Exploration of emerging trends and advancements in cybersecurity for energy technologies</vt:lpstr>
      <vt:lpstr>04_1: Exploration of emerging trends and advancements in cybersecurity for energy technologies</vt:lpstr>
      <vt:lpstr>Training Outline:   Topic-04</vt:lpstr>
      <vt:lpstr>04_2: Discussion on the integration of advanced technologies like machine learning and predictive analytics for proactive threat detection and mitigation</vt:lpstr>
      <vt:lpstr>04_2: Discussion on the integration of advanced technologies like machine learning and predictive analytics for proactive threat detection and mitigation</vt:lpstr>
      <vt:lpstr>04_2: Discussion on the integration of advanced technologies like machine learning and predictive analytics for proactive threat detection and mitigation</vt:lpstr>
      <vt:lpstr>04_2: Discussion on the integration of advanced technologies like machine learning and predictive analytics for proactive threat detection and mitigation</vt:lpstr>
      <vt:lpstr>Training Outline:   Topic-05</vt:lpstr>
      <vt:lpstr>Training Outline:   Topic-05</vt:lpstr>
      <vt:lpstr>05_1: Fortum's Cybersecurity Program</vt:lpstr>
      <vt:lpstr>Training Outline:   Topic-05</vt:lpstr>
      <vt:lpstr>05_2: Duke Energy's Grid Security Initiative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CyberSecPro Training Presentation Template</dc:title>
  <dc:subject>CyberSecPro Modules</dc:subject>
  <dc:creator/>
  <cp:lastModifiedBy/>
  <cp:revision>1</cp:revision>
  <dcterms:created xsi:type="dcterms:W3CDTF">2023-07-18T15:28:54Z</dcterms:created>
  <dcterms:modified xsi:type="dcterms:W3CDTF">2024-05-20T16:52:50Z</dcterms:modified>
  <cp:version>Ver-1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