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25" r:id="rId4"/>
  </p:sldMasterIdLst>
  <p:notesMasterIdLst>
    <p:notesMasterId r:id="rId25"/>
  </p:notesMasterIdLst>
  <p:handoutMasterIdLst>
    <p:handoutMasterId r:id="rId26"/>
  </p:handoutMasterIdLst>
  <p:sldIdLst>
    <p:sldId id="376" r:id="rId5"/>
    <p:sldId id="407" r:id="rId6"/>
    <p:sldId id="388" r:id="rId7"/>
    <p:sldId id="408" r:id="rId8"/>
    <p:sldId id="409" r:id="rId9"/>
    <p:sldId id="452" r:id="rId10"/>
    <p:sldId id="451" r:id="rId11"/>
    <p:sldId id="440" r:id="rId12"/>
    <p:sldId id="468" r:id="rId13"/>
    <p:sldId id="469" r:id="rId14"/>
    <p:sldId id="470" r:id="rId15"/>
    <p:sldId id="471" r:id="rId16"/>
    <p:sldId id="439" r:id="rId17"/>
    <p:sldId id="472" r:id="rId18"/>
    <p:sldId id="473" r:id="rId19"/>
    <p:sldId id="474" r:id="rId20"/>
    <p:sldId id="475" r:id="rId21"/>
    <p:sldId id="476" r:id="rId22"/>
    <p:sldId id="477" r:id="rId23"/>
    <p:sldId id="38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2C4A52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26" autoAdjust="0"/>
    <p:restoredTop sz="81840" autoAdjust="0"/>
  </p:normalViewPr>
  <p:slideViewPr>
    <p:cSldViewPr snapToGrid="0" showGuides="1">
      <p:cViewPr varScale="1">
        <p:scale>
          <a:sx n="89" d="100"/>
          <a:sy n="89" d="100"/>
        </p:scale>
        <p:origin x="7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44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3082" y="3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69671B-947A-44A3-A764-A91E66D469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4B23CC-4610-41C4-A0CF-67A30700C4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299BE-0F96-4D8C-8AC3-AFAE1A841C66}" type="datetimeFigureOut">
              <a:rPr lang="en-US" smtClean="0"/>
              <a:t>5/28/2024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4FC55-2324-40BC-8420-15EC835D95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3EC604-E5A5-4A58-AC5A-211F83D37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B048B-0EBA-466F-928F-37073F3BFB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507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692AC-01A2-4EFF-966B-504F28E82D7A}" type="datetimeFigureOut">
              <a:rPr lang="en-US" noProof="0" smtClean="0"/>
              <a:t>5/28/2024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Fare clic per modificare gli stili di testo Master</a:t>
            </a:r>
          </a:p>
          <a:p>
            <a:pPr lvl="1"/>
            <a:r>
              <a:rPr lang="en-US" noProof="0"/>
              <a:t>Secondo livello</a:t>
            </a:r>
          </a:p>
          <a:p>
            <a:pPr lvl="2"/>
            <a:r>
              <a:rPr lang="en-US" noProof="0"/>
              <a:t>Terzo livello</a:t>
            </a:r>
          </a:p>
          <a:p>
            <a:pPr lvl="3"/>
            <a:r>
              <a:rPr lang="en-US" noProof="0"/>
              <a:t>Quarto livello</a:t>
            </a:r>
          </a:p>
          <a:p>
            <a:pPr lvl="4"/>
            <a:r>
              <a:rPr lang="en-US" noProof="0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8D-6977-40EC-8E5E-7EB644D5E759}" type="slidenum">
              <a:rPr lang="en-US" noProof="0" smtClean="0"/>
              <a:t>'#'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22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8711158"/>
      </p:ext>
    </p:extLst>
  </p:cSld>
  <p:clrMapOvr>
    <a:masterClrMapping/>
  </p:clrMapOvr>
</p:notes>
</file>

<file path=ppt/notesSlides/notesSlide10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una panoramica delle principali normative che riguardano la cybersecurity nel settore energetico, come il GDPR e il NERC CIP.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implicazioni della non conformità, comprese le conseguenze legali e finanziarie.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Spiegate in che modo l'adesione a queste norme migliora la sicurezza generale.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Suggerire strategie per raggiungere la conformità, come ad esempio verifiche periodiche e l'implementazione di best practice.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3786881"/>
      </p:ext>
    </p:extLst>
  </p:cSld>
  <p:clrMapOvr>
    <a:masterClrMapping/>
  </p:clrMapOvr>
</p:notes>
</file>

<file path=ppt/notesSlides/notesSlide1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Ricapitolare i punti principali trattati in questa sessione.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Ribadire l'importanza della sicurezza informatica nelle tecnologie energetiche emergenti.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le sfide di sicurezza uniche associate a IoT, cloud computing, blockchain e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Si ricorda che il prossimo argomento sarà dedicato alle tecniche di rilevamento delle anomalie.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7344911"/>
      </p:ext>
    </p:extLst>
  </p:cSld>
  <p:clrMapOvr>
    <a:masterClrMapping/>
  </p:clrMapOvr>
</p:notes>
</file>

<file path=ppt/notesSlides/notesSlide1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Definire il rilevamento delle anomalie e il suo ruolo nella sicurezza informatica.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perché il rilevamento delle anomalie è fondamentale per identificare le potenziali minacce.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Descrivere i tre tipi di anomalie: puntuali, contestuali e collettive.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per ogni tipo per illustrare il loro significato.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IMMAGINE: https://research.einar.partners/wp-content/uploads/2021/12/Types-of-anomaly-EP-v2.jpg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138011"/>
      </p:ext>
    </p:extLst>
  </p:cSld>
  <p:clrMapOvr>
    <a:masterClrMapping/>
  </p:clrMapOvr>
</p:notes>
</file>

<file path=ppt/notesSlides/notesSlide1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metodi basati sull'apprendimento automatico per il rilevamento delle anomalie.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Distinguere tra apprendimento supervisionato e non supervisionato.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gli algoritmi comuni utilizzati nel rilevamento delle anomalie, come k-NN, SVM e reti neurali.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 vantaggi dell'utilizzo dell'apprendimento automatico per il rilevamento delle anomalie, tra cui l'adattabilità e l'accuratezza.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IMMAGINE: https://miro.medium.com/v2/resize:fit:1200/1*XIlxmGNnjAUwDCjPtLYjcA.png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542887"/>
      </p:ext>
    </p:extLst>
  </p:cSld>
  <p:clrMapOvr>
    <a:masterClrMapping/>
  </p:clrMapOvr>
</p:note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l'importanza dei dati delle serie temporali nel settore dell'energia, come il monitoraggio dei modelli di consumo energetico.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le tecniche ARIMA, LSTM e STL per il rilevamento delle anomalie delle serie temporali.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il funzionamento di ciascuna tecnica e le sue applicazioni nel rilevamento di irregolarità nei dati energetici.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anomalie delle serie temporali nei sistemi energetici.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401019"/>
      </p:ext>
    </p:extLst>
  </p:cSld>
  <p:clrMapOvr>
    <a:masterClrMapping/>
  </p:clrMapOvr>
</p:notes>
</file>

<file path=ppt/notesSlides/notesSlide1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Presentare casi di studio reali di rilevamento di anomalie nel settore energetico.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Caso di studio 1: spiegare come il rilevamento delle anomalie può identificare gli accessi non autorizzati ai sistemi SCADA.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Caso di studio 2: descrivere come il rilevamento delle anomalie aiuta a monitorare le smart grid per individuare eventuali irregolarità.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Caso di studio 3: discutere l'uso del rilevamento delle anomalie per la manutenzione predittiva delle apparecchiature energetiche.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i vantaggi dell'implementazione di sistemi di rilevamento delle anomalie.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1997599"/>
      </p:ext>
    </p:extLst>
  </p:cSld>
  <p:clrMapOvr>
    <a:masterClrMapping/>
  </p:clrMapOvr>
</p:notes>
</file>

<file path=ppt/notesSlides/notesSlide1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gli strumenti più diffusi utilizzati per il rilevamento delle anomalie, come Splunk, ELK Stack e Apache Spot.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Evidenziate le caratteristiche e i vantaggi di ogni strumento.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 possibile, fornite una breve demo o schermate degli strumenti in azione.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come questi strumenti possono essere integrati nei quadri di sicurezza informatica dell'energia.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8353220"/>
      </p:ext>
    </p:extLst>
  </p:cSld>
  <p:clrMapOvr>
    <a:masterClrMapping/>
  </p:clrMapOvr>
</p:notes>
</file>

<file path=ppt/notesSlides/notesSlide1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Ricapitolare i punti chiave trattati in questa sessione sulle tecniche di rilevamento delle anomalie.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l'importanza dell'apprendimento automatico e dei metodi delle serie temporali per un efficace rilevamento delle anomalie.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le applicazioni e i vantaggi reali di queste tecniche.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l'argomento successivo: Mettere in sicurezza le tecnologie energetiche emergenti.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6661749"/>
      </p:ext>
    </p:extLst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0055950"/>
      </p:ext>
    </p:extLst>
  </p:cSld>
  <p:clrMapOvr>
    <a:masterClrMapping/>
  </p:clrMapOvr>
</p:notes>
</file>

<file path=ppt/notesSlides/notesSlide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Dare il benvenuto ai partecipanti alla sessione.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Presentatevi e descrivete brevemente il vostro background nel campo della cybersecurity e delle tecnologie energetiche.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Menzionate l'obiettivo della presentazione odierna: fornire una panoramica delle sfide della cybersicurezza nelle tecnologie energetiche emergenti.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3310050"/>
      </p:ext>
    </p:extLst>
  </p:cSld>
  <p:clrMapOvr>
    <a:masterClrMapping/>
  </p:clrMapOvr>
</p:notes>
</file>

<file path=ppt/notesSlides/notesSlide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l'importanza delle tecnologie emergenti nel settore energetico.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Descrivete brevemente IoT, Cloud Computing, Blockchain e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come queste tecnologie migliorino l'efficienza e l'affidabilità, ma introducano anche nuove sfide di cybersecurity.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Ricordate che questa sessione tratterà i problemi di sicurezza unici associati a ciascuna tecnologia.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2549755"/>
      </p:ext>
    </p:extLst>
  </p:cSld>
  <p:clrMapOvr>
    <a:masterClrMapping/>
  </p:clrMapOvr>
</p:notes>
</file>

<file path=ppt/notesSlides/notesSlide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l'importanza delle tecnologie emergenti nel settore energetico.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Descrivete brevemente IoT, Cloud Computing, Blockchain e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come queste tecnologie migliorino l'efficienza e l'affidabilità, ma introducano anche nuove sfide di cybersecurity.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Ricordate che questa sessione tratterà i problemi di sicurezza unici associati a ciascuna tecnologia.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74055844"/>
      </p:ext>
    </p:extLst>
  </p:cSld>
  <p:clrMapOvr>
    <a:masterClrMapping/>
  </p:clrMapOvr>
</p:notes>
</file>

<file path=ppt/notesSlides/notesSlide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Definire l'IoT e fornire esempi rilevanti per il settore energetico, come i contatori intelligenti e i sensori di rete.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l'eterogeneità dei dispositivi e la sfida che ciò rappresenta per la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le difficoltà di gestione della sicurezza per le implementazioni su larga scala.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i punti deboli comuni della sicurezza nei dispositivi IoT.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88431604"/>
      </p:ext>
    </p:extLst>
  </p:cSld>
  <p:clrMapOvr>
    <a:masterClrMapping/>
  </p:clrMapOvr>
</p:notes>
</file>

<file path=ppt/notesSlides/notesSlide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il modello di responsabilità condivisa nel cloud computing e le sue implicazioni per la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 problemi comuni di sicurezza del cloud, tra cui le violazioni dei dati e le configurazioni errate.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un esempio di configurazione errata di un bucket di archiviazione cloud che porta all'esposizione dei dati.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l'importanza di una corretta configurazione e gestione.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5653421"/>
      </p:ext>
    </p:extLst>
  </p:cSld>
  <p:clrMapOvr>
    <a:masterClrMapping/>
  </p:clrMapOvr>
</p:notes>
</file>

<file path=ppt/notesSlides/notesSlide8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Spiegate brevemente la tecnologia blockchain e i suoi casi d'uso nel settore energetico.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il concetto di attacco al 51% e le sue implicazioni.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le vulnerabilità degli smart contract e fornire un esempio, come il DAO hack.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Sottolineare la necessità di pratiche di codifica sicure e di test approfonditi.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65986176"/>
      </p:ext>
    </p:extLst>
  </p:cSld>
  <p:clrMapOvr>
    <a:masterClrMapping/>
  </p:clrMapOvr>
</p:notes>
</file>

<file path=ppt/notesSlides/notesSlide9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Definire l'IA e le sue applicazioni nel settore energetico.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Spiegare gli attacchi avversari e come possono manipolare i modelli di IA.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Discutere i problemi di privacy dei dati associati all'addestramento di modelli di intelligenza artificiale.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esempi di attacchi avversari che causano errori di classificazione.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Evidenziare l'importanza di proteggere i modelli di IA e i dati di formazione.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D498D-6977-40EC-8E5E-7EB644D5E759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6186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7FAC3601-9744-9840-0229-E000CCFBE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2131" y="-30007"/>
            <a:ext cx="6064493" cy="687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19890" y="723440"/>
            <a:ext cx="4323426" cy="2579052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128152" y="5248834"/>
            <a:ext cx="4323426" cy="1008925"/>
          </a:xfrm>
        </p:spPr>
        <p:txBody>
          <a:bodyPr lIns="91440" rIns="9144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cap="all" spc="1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9274" y="3373515"/>
            <a:ext cx="4323426" cy="1008926"/>
          </a:xfrm>
        </p:spPr>
        <p:txBody>
          <a:bodyPr lIns="91440" rIns="91440">
            <a:noAutofit/>
          </a:bodyPr>
          <a:lstStyle>
            <a:lvl1pPr marL="0" indent="0">
              <a:buNone/>
              <a:defRPr sz="6000" b="1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###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DF7228-F4CB-A1B9-79EA-632405316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4559556" y="-10665"/>
            <a:ext cx="1930144" cy="687729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16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3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72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760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1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- Top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E91AD6-E4A6-F082-0E76-DAF7D57B51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C72C187-9B88-8558-E9E7-CA189DF0EF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366E515-A368-5E2D-8A9F-6BDBB76BC8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F522536-6FE3-2618-BC24-8C5188185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89C1155B-B06D-77D5-B3DC-9CEAEDF2D6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3A36BC1-799A-6623-E5E3-1190C0C7C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2954362-36EF-4B42-19C7-6132A7E2A8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EF1DED4-DCEF-D1F3-17B9-BC29651F7D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5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57B871C-EE51-327F-62B1-79B005BD9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226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D5142E-2E7B-1488-E5DB-290186766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82569" y="2242"/>
            <a:ext cx="6806909" cy="6862481"/>
            <a:chOff x="5382569" y="2242"/>
            <a:chExt cx="6806909" cy="6862481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2299C1B-36CA-1E4A-2BE2-A212B6806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0328" y="2242"/>
              <a:ext cx="6049150" cy="6862481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37875AA7-8584-C85D-D920-B6F361221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5382569" y="5060315"/>
              <a:ext cx="927943" cy="180130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0326" y="1679216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title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29499" y="-2236"/>
            <a:ext cx="6814124" cy="687109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97807"/>
              <a:gd name="connsiteX1" fmla="*/ 6814124 w 6814124"/>
              <a:gd name="connsiteY1" fmla="*/ 9870 h 6897807"/>
              <a:gd name="connsiteX2" fmla="*/ 6063554 w 6814124"/>
              <a:gd name="connsiteY2" fmla="*/ 2785785 h 6897807"/>
              <a:gd name="connsiteX3" fmla="*/ 5827334 w 6814124"/>
              <a:gd name="connsiteY3" fmla="*/ 2972475 h 6897807"/>
              <a:gd name="connsiteX4" fmla="*/ 5728274 w 6814124"/>
              <a:gd name="connsiteY4" fmla="*/ 2701965 h 6897807"/>
              <a:gd name="connsiteX5" fmla="*/ 5953064 w 6814124"/>
              <a:gd name="connsiteY5" fmla="*/ 1856145 h 6897807"/>
              <a:gd name="connsiteX6" fmla="*/ 5846384 w 6814124"/>
              <a:gd name="connsiteY6" fmla="*/ 1581825 h 6897807"/>
              <a:gd name="connsiteX7" fmla="*/ 5629214 w 6814124"/>
              <a:gd name="connsiteY7" fmla="*/ 1779945 h 6897807"/>
              <a:gd name="connsiteX8" fmla="*/ 4867214 w 6814124"/>
              <a:gd name="connsiteY8" fmla="*/ 4698405 h 6897807"/>
              <a:gd name="connsiteX9" fmla="*/ 4966274 w 6814124"/>
              <a:gd name="connsiteY9" fmla="*/ 4915575 h 6897807"/>
              <a:gd name="connsiteX10" fmla="*/ 5187254 w 6814124"/>
              <a:gd name="connsiteY10" fmla="*/ 4766985 h 6897807"/>
              <a:gd name="connsiteX11" fmla="*/ 5431094 w 6814124"/>
              <a:gd name="connsiteY11" fmla="*/ 3852585 h 6897807"/>
              <a:gd name="connsiteX12" fmla="*/ 5659694 w 6814124"/>
              <a:gd name="connsiteY12" fmla="*/ 3723045 h 6897807"/>
              <a:gd name="connsiteX13" fmla="*/ 5758754 w 6814124"/>
              <a:gd name="connsiteY13" fmla="*/ 3936405 h 6897807"/>
              <a:gd name="connsiteX14" fmla="*/ 5002015 w 6814124"/>
              <a:gd name="connsiteY14" fmla="*/ 6897807 h 6897807"/>
              <a:gd name="connsiteX15" fmla="*/ 973394 w 6814124"/>
              <a:gd name="connsiteY15" fmla="*/ 6886921 h 6897807"/>
              <a:gd name="connsiteX16" fmla="*/ 0 w 6814124"/>
              <a:gd name="connsiteY16" fmla="*/ 0 h 6897807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973394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87938"/>
              <a:gd name="connsiteX1" fmla="*/ 6814124 w 6814124"/>
              <a:gd name="connsiteY1" fmla="*/ 1 h 6887938"/>
              <a:gd name="connsiteX2" fmla="*/ 6063554 w 6814124"/>
              <a:gd name="connsiteY2" fmla="*/ 2775916 h 6887938"/>
              <a:gd name="connsiteX3" fmla="*/ 5827334 w 6814124"/>
              <a:gd name="connsiteY3" fmla="*/ 2962606 h 6887938"/>
              <a:gd name="connsiteX4" fmla="*/ 5728274 w 6814124"/>
              <a:gd name="connsiteY4" fmla="*/ 2692096 h 6887938"/>
              <a:gd name="connsiteX5" fmla="*/ 5953064 w 6814124"/>
              <a:gd name="connsiteY5" fmla="*/ 1846276 h 6887938"/>
              <a:gd name="connsiteX6" fmla="*/ 5846384 w 6814124"/>
              <a:gd name="connsiteY6" fmla="*/ 1571956 h 6887938"/>
              <a:gd name="connsiteX7" fmla="*/ 5629214 w 6814124"/>
              <a:gd name="connsiteY7" fmla="*/ 1770076 h 6887938"/>
              <a:gd name="connsiteX8" fmla="*/ 4867214 w 6814124"/>
              <a:gd name="connsiteY8" fmla="*/ 4688536 h 6887938"/>
              <a:gd name="connsiteX9" fmla="*/ 4966274 w 6814124"/>
              <a:gd name="connsiteY9" fmla="*/ 4905706 h 6887938"/>
              <a:gd name="connsiteX10" fmla="*/ 5187254 w 6814124"/>
              <a:gd name="connsiteY10" fmla="*/ 4757116 h 6887938"/>
              <a:gd name="connsiteX11" fmla="*/ 5431094 w 6814124"/>
              <a:gd name="connsiteY11" fmla="*/ 3842716 h 6887938"/>
              <a:gd name="connsiteX12" fmla="*/ 5659694 w 6814124"/>
              <a:gd name="connsiteY12" fmla="*/ 3713176 h 6887938"/>
              <a:gd name="connsiteX13" fmla="*/ 5758754 w 6814124"/>
              <a:gd name="connsiteY13" fmla="*/ 3926536 h 6887938"/>
              <a:gd name="connsiteX14" fmla="*/ 5002015 w 6814124"/>
              <a:gd name="connsiteY14" fmla="*/ 6887938 h 6887938"/>
              <a:gd name="connsiteX15" fmla="*/ 0 w 6814124"/>
              <a:gd name="connsiteY15" fmla="*/ 6877052 h 6887938"/>
              <a:gd name="connsiteX16" fmla="*/ 0 w 6814124"/>
              <a:gd name="connsiteY16" fmla="*/ 0 h 6887938"/>
              <a:gd name="connsiteX0" fmla="*/ 0 w 6814124"/>
              <a:gd name="connsiteY0" fmla="*/ 0 h 6896790"/>
              <a:gd name="connsiteX1" fmla="*/ 6814124 w 6814124"/>
              <a:gd name="connsiteY1" fmla="*/ 1 h 6896790"/>
              <a:gd name="connsiteX2" fmla="*/ 6063554 w 6814124"/>
              <a:gd name="connsiteY2" fmla="*/ 2775916 h 6896790"/>
              <a:gd name="connsiteX3" fmla="*/ 5827334 w 6814124"/>
              <a:gd name="connsiteY3" fmla="*/ 2962606 h 6896790"/>
              <a:gd name="connsiteX4" fmla="*/ 5728274 w 6814124"/>
              <a:gd name="connsiteY4" fmla="*/ 2692096 h 6896790"/>
              <a:gd name="connsiteX5" fmla="*/ 5953064 w 6814124"/>
              <a:gd name="connsiteY5" fmla="*/ 1846276 h 6896790"/>
              <a:gd name="connsiteX6" fmla="*/ 5846384 w 6814124"/>
              <a:gd name="connsiteY6" fmla="*/ 1571956 h 6896790"/>
              <a:gd name="connsiteX7" fmla="*/ 5629214 w 6814124"/>
              <a:gd name="connsiteY7" fmla="*/ 1770076 h 6896790"/>
              <a:gd name="connsiteX8" fmla="*/ 4867214 w 6814124"/>
              <a:gd name="connsiteY8" fmla="*/ 4688536 h 6896790"/>
              <a:gd name="connsiteX9" fmla="*/ 4966274 w 6814124"/>
              <a:gd name="connsiteY9" fmla="*/ 4905706 h 6896790"/>
              <a:gd name="connsiteX10" fmla="*/ 5187254 w 6814124"/>
              <a:gd name="connsiteY10" fmla="*/ 4757116 h 6896790"/>
              <a:gd name="connsiteX11" fmla="*/ 5431094 w 6814124"/>
              <a:gd name="connsiteY11" fmla="*/ 3842716 h 6896790"/>
              <a:gd name="connsiteX12" fmla="*/ 5659694 w 6814124"/>
              <a:gd name="connsiteY12" fmla="*/ 3713176 h 6896790"/>
              <a:gd name="connsiteX13" fmla="*/ 5758754 w 6814124"/>
              <a:gd name="connsiteY13" fmla="*/ 3926536 h 6896790"/>
              <a:gd name="connsiteX14" fmla="*/ 5002015 w 6814124"/>
              <a:gd name="connsiteY14" fmla="*/ 6887938 h 6896790"/>
              <a:gd name="connsiteX15" fmla="*/ 0 w 6814124"/>
              <a:gd name="connsiteY15" fmla="*/ 6896790 h 6896790"/>
              <a:gd name="connsiteX16" fmla="*/ 0 w 6814124"/>
              <a:gd name="connsiteY16" fmla="*/ 0 h 689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14124" h="6896790">
                <a:moveTo>
                  <a:pt x="0" y="0"/>
                </a:moveTo>
                <a:lnTo>
                  <a:pt x="6814124" y="1"/>
                </a:lnTo>
                <a:lnTo>
                  <a:pt x="6063554" y="2775916"/>
                </a:lnTo>
                <a:cubicBezTo>
                  <a:pt x="6030534" y="2883866"/>
                  <a:pt x="5993704" y="2976576"/>
                  <a:pt x="5827334" y="2962606"/>
                </a:cubicBezTo>
                <a:cubicBezTo>
                  <a:pt x="5641914" y="2845766"/>
                  <a:pt x="5734624" y="2747976"/>
                  <a:pt x="5728274" y="2692096"/>
                </a:cubicBezTo>
                <a:cubicBezTo>
                  <a:pt x="5818444" y="2355546"/>
                  <a:pt x="5878134" y="2121866"/>
                  <a:pt x="5953064" y="1846276"/>
                </a:cubicBezTo>
                <a:cubicBezTo>
                  <a:pt x="5994974" y="1687526"/>
                  <a:pt x="5969574" y="1615136"/>
                  <a:pt x="5846384" y="1571956"/>
                </a:cubicBezTo>
                <a:cubicBezTo>
                  <a:pt x="5711764" y="1563066"/>
                  <a:pt x="5672394" y="1597356"/>
                  <a:pt x="5629214" y="1770076"/>
                </a:cubicBezTo>
                <a:cubicBezTo>
                  <a:pt x="5644454" y="1858976"/>
                  <a:pt x="4851974" y="4599636"/>
                  <a:pt x="4867214" y="4688536"/>
                </a:cubicBezTo>
                <a:cubicBezTo>
                  <a:pt x="4832289" y="4824426"/>
                  <a:pt x="4898964" y="4880306"/>
                  <a:pt x="4966274" y="4905706"/>
                </a:cubicBezTo>
                <a:cubicBezTo>
                  <a:pt x="5075494" y="4904436"/>
                  <a:pt x="5132009" y="4917136"/>
                  <a:pt x="5187254" y="4757116"/>
                </a:cubicBezTo>
                <a:lnTo>
                  <a:pt x="5431094" y="3842716"/>
                </a:lnTo>
                <a:cubicBezTo>
                  <a:pt x="5455224" y="3756356"/>
                  <a:pt x="5528884" y="3692856"/>
                  <a:pt x="5659694" y="3713176"/>
                </a:cubicBezTo>
                <a:cubicBezTo>
                  <a:pt x="5803204" y="3791916"/>
                  <a:pt x="5756214" y="3882086"/>
                  <a:pt x="5758754" y="3926536"/>
                </a:cubicBezTo>
                <a:lnTo>
                  <a:pt x="5002015" y="6887938"/>
                </a:lnTo>
                <a:lnTo>
                  <a:pt x="0" y="689679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70326" y="3748958"/>
            <a:ext cx="4786878" cy="2258013"/>
          </a:xfrm>
        </p:spPr>
        <p:txBody>
          <a:bodyPr lIns="91440" tIns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  <a:defRPr sz="16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627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7EC4C7D-9F32-3DD5-0898-0A64AB3E48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01714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CD56122-AE93-63D3-9B51-14AA353EC0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4242" y="174947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o1.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0B457C0-C5F0-38B3-A5A4-4CF83DA5DC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43379" y="174947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608DDE2-7690-8BBF-1E41-BF40F26AF1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242" y="3006909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o3.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A70176D-1CA9-F362-DA0D-140ADC80AB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379" y="3009613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B557568-DAFA-B892-D220-F9088C6909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4242" y="3635783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o4.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920ECF3-A4B7-A9A1-C23F-56EDD775AC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3379" y="3638169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A92B7FF-F522-FFD6-3A37-5C7F5CB3AE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4242" y="4264656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o5.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718010FC-71DC-C4A0-BBE6-35E03F05FE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3379" y="4269747"/>
            <a:ext cx="5885179" cy="533400"/>
          </a:xfrm>
        </p:spPr>
        <p:txBody>
          <a:bodyPr bIns="0" anchor="b"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2512EE29-359B-8558-2A40-DB8D4D2566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242" y="2378035"/>
            <a:ext cx="788639" cy="533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  <a:defRPr sz="4400" b="0" spc="100" baseline="-25000">
                <a:solidFill>
                  <a:schemeClr val="tx2"/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o2.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70CCBBEB-A224-6D89-748B-8053ED48B2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3379" y="2378035"/>
            <a:ext cx="5885179" cy="533400"/>
          </a:xfrm>
        </p:spPr>
        <p:txBody>
          <a:bodyPr bIns="0"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47370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15541" y="715654"/>
            <a:ext cx="4786877" cy="151831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05708" y="2431477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05708" y="3348617"/>
            <a:ext cx="2699066" cy="2569866"/>
          </a:xfrm>
        </p:spPr>
        <p:txBody>
          <a:bodyPr lIns="91440" tIns="0">
            <a:normAutofit/>
          </a:bodyPr>
          <a:lstStyle>
            <a:lvl1pPr marL="274320" indent="-274320">
              <a:spcAft>
                <a:spcPts val="600"/>
              </a:spcAft>
              <a:buFont typeface="Courier New" panose="02070309020205020404" pitchFamily="49" charset="0"/>
              <a:buChar char="o"/>
              <a:defRPr sz="1400">
                <a:solidFill>
                  <a:schemeClr val="bg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F88AD-4B54-9DC5-D315-825BE9FCEEF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2252076"/>
            <a:ext cx="5797550" cy="305176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95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(Single 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408820"/>
            <a:ext cx="8935507" cy="949467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D7E9A-1E17-C6A0-31A6-F6F620FF9E8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96322" y="1986061"/>
            <a:ext cx="5797550" cy="40152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B8C35C0-4758-2887-0763-E78795846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3537" y="-1946"/>
            <a:ext cx="3601340" cy="6881814"/>
          </a:xfrm>
          <a:custGeom>
            <a:avLst/>
            <a:gdLst>
              <a:gd name="connsiteX0" fmla="*/ 3601340 w 3601340"/>
              <a:gd name="connsiteY0" fmla="*/ 0 h 6881814"/>
              <a:gd name="connsiteX1" fmla="*/ 0 w 3601340"/>
              <a:gd name="connsiteY1" fmla="*/ 0 h 6881814"/>
              <a:gd name="connsiteX2" fmla="*/ 0 w 3601340"/>
              <a:gd name="connsiteY2" fmla="*/ 6881815 h 6881814"/>
              <a:gd name="connsiteX3" fmla="*/ 1064235 w 3601340"/>
              <a:gd name="connsiteY3" fmla="*/ 6881815 h 6881814"/>
              <a:gd name="connsiteX4" fmla="*/ 1441045 w 3601340"/>
              <a:gd name="connsiteY4" fmla="*/ 5490188 h 6881814"/>
              <a:gd name="connsiteX5" fmla="*/ 1835678 w 3601340"/>
              <a:gd name="connsiteY5" fmla="*/ 4034957 h 6881814"/>
              <a:gd name="connsiteX6" fmla="*/ 2045724 w 3601340"/>
              <a:gd name="connsiteY6" fmla="*/ 3914112 h 6881814"/>
              <a:gd name="connsiteX7" fmla="*/ 2166660 w 3601340"/>
              <a:gd name="connsiteY7" fmla="*/ 4124001 h 6881814"/>
              <a:gd name="connsiteX8" fmla="*/ 1906966 w 3601340"/>
              <a:gd name="connsiteY8" fmla="*/ 5081858 h 6881814"/>
              <a:gd name="connsiteX9" fmla="*/ 2027902 w 3601340"/>
              <a:gd name="connsiteY9" fmla="*/ 5291747 h 6881814"/>
              <a:gd name="connsiteX10" fmla="*/ 2227765 w 3601340"/>
              <a:gd name="connsiteY10" fmla="*/ 5198887 h 6881814"/>
              <a:gd name="connsiteX11" fmla="*/ 2570204 w 3601340"/>
              <a:gd name="connsiteY11" fmla="*/ 3923016 h 6881814"/>
              <a:gd name="connsiteX12" fmla="*/ 2602029 w 3601340"/>
              <a:gd name="connsiteY12" fmla="*/ 3799627 h 6881814"/>
              <a:gd name="connsiteX13" fmla="*/ 3601340 w 3601340"/>
              <a:gd name="connsiteY13" fmla="*/ 0 h 688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1340" h="6881814">
                <a:moveTo>
                  <a:pt x="3601340" y="0"/>
                </a:moveTo>
                <a:lnTo>
                  <a:pt x="0" y="0"/>
                </a:lnTo>
                <a:lnTo>
                  <a:pt x="0" y="6881815"/>
                </a:lnTo>
                <a:lnTo>
                  <a:pt x="1064235" y="6881815"/>
                </a:lnTo>
                <a:lnTo>
                  <a:pt x="1441045" y="5490188"/>
                </a:lnTo>
                <a:lnTo>
                  <a:pt x="1835678" y="4034957"/>
                </a:lnTo>
                <a:cubicBezTo>
                  <a:pt x="1859865" y="3943369"/>
                  <a:pt x="1954068" y="3889943"/>
                  <a:pt x="2045724" y="3914112"/>
                </a:cubicBezTo>
                <a:cubicBezTo>
                  <a:pt x="2137381" y="3938281"/>
                  <a:pt x="2190847" y="4032413"/>
                  <a:pt x="2166660" y="4124001"/>
                </a:cubicBezTo>
                <a:lnTo>
                  <a:pt x="1906966" y="5081858"/>
                </a:lnTo>
                <a:cubicBezTo>
                  <a:pt x="1882779" y="5173446"/>
                  <a:pt x="1936246" y="5267578"/>
                  <a:pt x="2027902" y="5291747"/>
                </a:cubicBezTo>
                <a:cubicBezTo>
                  <a:pt x="2109375" y="5313372"/>
                  <a:pt x="2193393" y="5272666"/>
                  <a:pt x="2227765" y="5198887"/>
                </a:cubicBezTo>
                <a:lnTo>
                  <a:pt x="2570204" y="3923016"/>
                </a:lnTo>
                <a:lnTo>
                  <a:pt x="2602029" y="3799627"/>
                </a:lnTo>
                <a:lnTo>
                  <a:pt x="3601340" y="0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22" y="320040"/>
            <a:ext cx="6732237" cy="1524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322" y="2252394"/>
            <a:ext cx="5797518" cy="2532966"/>
          </a:xfrm>
        </p:spPr>
        <p:txBody>
          <a:bodyPr lIns="91440" bIns="0" anchor="t">
            <a:normAutofit/>
          </a:bodyPr>
          <a:lstStyle>
            <a:lvl1pPr marL="0" indent="0">
              <a:spcBef>
                <a:spcPts val="600"/>
              </a:spcBef>
              <a:spcAft>
                <a:spcPts val="1800"/>
              </a:spcAft>
              <a:buNone/>
              <a:defRPr sz="1400"/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01359A1-A1B1-9DC6-08B9-8042E7FBA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6889763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flipH="1">
            <a:off x="7163691" y="0"/>
            <a:ext cx="5024825" cy="6858000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655820 w 5840730"/>
              <a:gd name="connsiteY6" fmla="*/ 1770075 h 6887937"/>
              <a:gd name="connsiteX7" fmla="*/ 3893820 w 5840730"/>
              <a:gd name="connsiteY7" fmla="*/ 4688535 h 6887937"/>
              <a:gd name="connsiteX8" fmla="*/ 3992880 w 5840730"/>
              <a:gd name="connsiteY8" fmla="*/ 490570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3893820 w 5840730"/>
              <a:gd name="connsiteY6" fmla="*/ 4688535 h 6887937"/>
              <a:gd name="connsiteX7" fmla="*/ 3992880 w 5840730"/>
              <a:gd name="connsiteY7" fmla="*/ 490570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686300 w 5840730"/>
              <a:gd name="connsiteY10" fmla="*/ 371317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3893820 w 5840730"/>
              <a:gd name="connsiteY5" fmla="*/ 4688535 h 6887937"/>
              <a:gd name="connsiteX6" fmla="*/ 3992880 w 5840730"/>
              <a:gd name="connsiteY6" fmla="*/ 490570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686300 w 5840730"/>
              <a:gd name="connsiteY9" fmla="*/ 371317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3893820 w 5840730"/>
              <a:gd name="connsiteY4" fmla="*/ 4688535 h 6887937"/>
              <a:gd name="connsiteX5" fmla="*/ 3992880 w 5840730"/>
              <a:gd name="connsiteY5" fmla="*/ 4905705 h 6887937"/>
              <a:gd name="connsiteX6" fmla="*/ 4213860 w 5840730"/>
              <a:gd name="connsiteY6" fmla="*/ 4757115 h 6887937"/>
              <a:gd name="connsiteX7" fmla="*/ 4457700 w 5840730"/>
              <a:gd name="connsiteY7" fmla="*/ 3842715 h 6887937"/>
              <a:gd name="connsiteX8" fmla="*/ 4686300 w 5840730"/>
              <a:gd name="connsiteY8" fmla="*/ 371317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3893820 w 5840730"/>
              <a:gd name="connsiteY3" fmla="*/ 4688535 h 6887937"/>
              <a:gd name="connsiteX4" fmla="*/ 3992880 w 5840730"/>
              <a:gd name="connsiteY4" fmla="*/ 4905705 h 6887937"/>
              <a:gd name="connsiteX5" fmla="*/ 4213860 w 5840730"/>
              <a:gd name="connsiteY5" fmla="*/ 4757115 h 6887937"/>
              <a:gd name="connsiteX6" fmla="*/ 4457700 w 5840730"/>
              <a:gd name="connsiteY6" fmla="*/ 3842715 h 6887937"/>
              <a:gd name="connsiteX7" fmla="*/ 4686300 w 5840730"/>
              <a:gd name="connsiteY7" fmla="*/ 371317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3893820 w 5840730"/>
              <a:gd name="connsiteY2" fmla="*/ 4688535 h 6887937"/>
              <a:gd name="connsiteX3" fmla="*/ 3992880 w 5840730"/>
              <a:gd name="connsiteY3" fmla="*/ 4905705 h 6887937"/>
              <a:gd name="connsiteX4" fmla="*/ 4213860 w 5840730"/>
              <a:gd name="connsiteY4" fmla="*/ 4757115 h 6887937"/>
              <a:gd name="connsiteX5" fmla="*/ 4457700 w 5840730"/>
              <a:gd name="connsiteY5" fmla="*/ 3842715 h 6887937"/>
              <a:gd name="connsiteX6" fmla="*/ 4686300 w 5840730"/>
              <a:gd name="connsiteY6" fmla="*/ 371317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4790753"/>
              <a:gd name="connsiteY0" fmla="*/ 0 h 6887937"/>
              <a:gd name="connsiteX1" fmla="*/ 2674743 w 4790753"/>
              <a:gd name="connsiteY1" fmla="*/ 49345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893820 w 4790753"/>
              <a:gd name="connsiteY2" fmla="*/ 4688535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97763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310950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90698 w 4790753"/>
              <a:gd name="connsiteY2" fmla="*/ 3504252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412040 w 4790753"/>
              <a:gd name="connsiteY2" fmla="*/ 3464777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244891 w 4790753"/>
              <a:gd name="connsiteY2" fmla="*/ 3464778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4790753"/>
              <a:gd name="connsiteY0" fmla="*/ 0 h 6887937"/>
              <a:gd name="connsiteX1" fmla="*/ 2487931 w 4790753"/>
              <a:gd name="connsiteY1" fmla="*/ 0 h 6887937"/>
              <a:gd name="connsiteX2" fmla="*/ 3392375 w 4790753"/>
              <a:gd name="connsiteY2" fmla="*/ 3464779 h 6887937"/>
              <a:gd name="connsiteX3" fmla="*/ 3992880 w 4790753"/>
              <a:gd name="connsiteY3" fmla="*/ 4905705 h 6887937"/>
              <a:gd name="connsiteX4" fmla="*/ 4213860 w 4790753"/>
              <a:gd name="connsiteY4" fmla="*/ 4757115 h 6887937"/>
              <a:gd name="connsiteX5" fmla="*/ 4457700 w 4790753"/>
              <a:gd name="connsiteY5" fmla="*/ 3842715 h 6887937"/>
              <a:gd name="connsiteX6" fmla="*/ 4686300 w 4790753"/>
              <a:gd name="connsiteY6" fmla="*/ 3713175 h 6887937"/>
              <a:gd name="connsiteX7" fmla="*/ 4785360 w 4790753"/>
              <a:gd name="connsiteY7" fmla="*/ 3926535 h 6887937"/>
              <a:gd name="connsiteX8" fmla="*/ 4028621 w 4790753"/>
              <a:gd name="connsiteY8" fmla="*/ 6887937 h 6887937"/>
              <a:gd name="connsiteX9" fmla="*/ 0 w 4790753"/>
              <a:gd name="connsiteY9" fmla="*/ 6877051 h 6887937"/>
              <a:gd name="connsiteX10" fmla="*/ 0 w 4790753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392375 w 5110169"/>
              <a:gd name="connsiteY2" fmla="*/ 3464779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66000 w 5110169"/>
              <a:gd name="connsiteY2" fmla="*/ 4629324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16839 w 5110169"/>
              <a:gd name="connsiteY2" fmla="*/ 4550372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589019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92880 w 5110169"/>
              <a:gd name="connsiteY3" fmla="*/ 4905705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034002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3953550 w 5110169"/>
              <a:gd name="connsiteY3" fmla="*/ 5300466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42040 w 5110169"/>
              <a:gd name="connsiteY3" fmla="*/ 5566930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677510 w 5110169"/>
              <a:gd name="connsiteY2" fmla="*/ 4510896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05329 w 5110169"/>
              <a:gd name="connsiteY2" fmla="*/ 4974740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775832 w 5110169"/>
              <a:gd name="connsiteY2" fmla="*/ 503395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32208 w 5110169"/>
              <a:gd name="connsiteY3" fmla="*/ 5379419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213860 w 5110169"/>
              <a:gd name="connsiteY4" fmla="*/ 4757115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4457700 w 5110169"/>
              <a:gd name="connsiteY5" fmla="*/ 384271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686300 w 5110169"/>
              <a:gd name="connsiteY6" fmla="*/ 3713175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785360 w 5110169"/>
              <a:gd name="connsiteY7" fmla="*/ 3926535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198620 w 5110169"/>
              <a:gd name="connsiteY7" fmla="*/ 4133044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110169"/>
              <a:gd name="connsiteY0" fmla="*/ 0 h 6887937"/>
              <a:gd name="connsiteX1" fmla="*/ 2487931 w 5110169"/>
              <a:gd name="connsiteY1" fmla="*/ 0 h 6887937"/>
              <a:gd name="connsiteX2" fmla="*/ 3834825 w 5110169"/>
              <a:gd name="connsiteY2" fmla="*/ 5142514 h 6887937"/>
              <a:gd name="connsiteX3" fmla="*/ 4074118 w 5110169"/>
              <a:gd name="connsiteY3" fmla="*/ 5314407 h 6887937"/>
              <a:gd name="connsiteX4" fmla="*/ 4168140 w 5110169"/>
              <a:gd name="connsiteY4" fmla="*/ 5055407 h 6887937"/>
              <a:gd name="connsiteX5" fmla="*/ 3935730 w 5110169"/>
              <a:gd name="connsiteY5" fmla="*/ 4175425 h 6887937"/>
              <a:gd name="connsiteX6" fmla="*/ 4061460 w 5110169"/>
              <a:gd name="connsiteY6" fmla="*/ 3931157 h 6887937"/>
              <a:gd name="connsiteX7" fmla="*/ 4251960 w 5110169"/>
              <a:gd name="connsiteY7" fmla="*/ 4071856 h 6887937"/>
              <a:gd name="connsiteX8" fmla="*/ 5110169 w 5110169"/>
              <a:gd name="connsiteY8" fmla="*/ 6887937 h 6887937"/>
              <a:gd name="connsiteX9" fmla="*/ 0 w 5110169"/>
              <a:gd name="connsiteY9" fmla="*/ 6877051 h 6887937"/>
              <a:gd name="connsiteX10" fmla="*/ 0 w 5110169"/>
              <a:gd name="connsiteY10" fmla="*/ 0 h 6887937"/>
              <a:gd name="connsiteX0" fmla="*/ 0 w 5030921"/>
              <a:gd name="connsiteY0" fmla="*/ 0 h 6877051"/>
              <a:gd name="connsiteX1" fmla="*/ 2487931 w 5030921"/>
              <a:gd name="connsiteY1" fmla="*/ 0 h 6877051"/>
              <a:gd name="connsiteX2" fmla="*/ 3834825 w 5030921"/>
              <a:gd name="connsiteY2" fmla="*/ 5142514 h 6877051"/>
              <a:gd name="connsiteX3" fmla="*/ 4074118 w 5030921"/>
              <a:gd name="connsiteY3" fmla="*/ 5314407 h 6877051"/>
              <a:gd name="connsiteX4" fmla="*/ 4168140 w 5030921"/>
              <a:gd name="connsiteY4" fmla="*/ 5055407 h 6877051"/>
              <a:gd name="connsiteX5" fmla="*/ 3935730 w 5030921"/>
              <a:gd name="connsiteY5" fmla="*/ 4175425 h 6877051"/>
              <a:gd name="connsiteX6" fmla="*/ 4061460 w 5030921"/>
              <a:gd name="connsiteY6" fmla="*/ 3931157 h 6877051"/>
              <a:gd name="connsiteX7" fmla="*/ 4251960 w 5030921"/>
              <a:gd name="connsiteY7" fmla="*/ 4071856 h 6877051"/>
              <a:gd name="connsiteX8" fmla="*/ 5030921 w 5030921"/>
              <a:gd name="connsiteY8" fmla="*/ 6875699 h 6877051"/>
              <a:gd name="connsiteX9" fmla="*/ 0 w 5030921"/>
              <a:gd name="connsiteY9" fmla="*/ 6877051 h 6877051"/>
              <a:gd name="connsiteX10" fmla="*/ 0 w 5030921"/>
              <a:gd name="connsiteY10" fmla="*/ 0 h 6877051"/>
              <a:gd name="connsiteX0" fmla="*/ 0 w 4963865"/>
              <a:gd name="connsiteY0" fmla="*/ 0 h 6877051"/>
              <a:gd name="connsiteX1" fmla="*/ 2487931 w 4963865"/>
              <a:gd name="connsiteY1" fmla="*/ 0 h 6877051"/>
              <a:gd name="connsiteX2" fmla="*/ 3834825 w 4963865"/>
              <a:gd name="connsiteY2" fmla="*/ 5142514 h 6877051"/>
              <a:gd name="connsiteX3" fmla="*/ 4074118 w 4963865"/>
              <a:gd name="connsiteY3" fmla="*/ 5314407 h 6877051"/>
              <a:gd name="connsiteX4" fmla="*/ 4168140 w 4963865"/>
              <a:gd name="connsiteY4" fmla="*/ 5055407 h 6877051"/>
              <a:gd name="connsiteX5" fmla="*/ 3935730 w 4963865"/>
              <a:gd name="connsiteY5" fmla="*/ 4175425 h 6877051"/>
              <a:gd name="connsiteX6" fmla="*/ 4061460 w 4963865"/>
              <a:gd name="connsiteY6" fmla="*/ 3931157 h 6877051"/>
              <a:gd name="connsiteX7" fmla="*/ 4251960 w 4963865"/>
              <a:gd name="connsiteY7" fmla="*/ 4071856 h 6877051"/>
              <a:gd name="connsiteX8" fmla="*/ 4963865 w 4963865"/>
              <a:gd name="connsiteY8" fmla="*/ 6875699 h 6877051"/>
              <a:gd name="connsiteX9" fmla="*/ 0 w 4963865"/>
              <a:gd name="connsiteY9" fmla="*/ 6877051 h 6877051"/>
              <a:gd name="connsiteX10" fmla="*/ 0 w 4963865"/>
              <a:gd name="connsiteY10" fmla="*/ 0 h 6877051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31157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41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79198 w 5024825"/>
              <a:gd name="connsiteY3" fmla="*/ 5441882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  <a:gd name="connsiteX0" fmla="*/ 0 w 5024825"/>
              <a:gd name="connsiteY0" fmla="*/ 0 h 6881818"/>
              <a:gd name="connsiteX1" fmla="*/ 2487931 w 5024825"/>
              <a:gd name="connsiteY1" fmla="*/ 0 h 6881818"/>
              <a:gd name="connsiteX2" fmla="*/ 3834825 w 5024825"/>
              <a:gd name="connsiteY2" fmla="*/ 5142514 h 6881818"/>
              <a:gd name="connsiteX3" fmla="*/ 4048718 w 5024825"/>
              <a:gd name="connsiteY3" fmla="*/ 5314407 h 6881818"/>
              <a:gd name="connsiteX4" fmla="*/ 4168140 w 5024825"/>
              <a:gd name="connsiteY4" fmla="*/ 5055407 h 6881818"/>
              <a:gd name="connsiteX5" fmla="*/ 3935730 w 5024825"/>
              <a:gd name="connsiteY5" fmla="*/ 4175425 h 6881818"/>
              <a:gd name="connsiteX6" fmla="*/ 4061460 w 5024825"/>
              <a:gd name="connsiteY6" fmla="*/ 3941355 h 6881818"/>
              <a:gd name="connsiteX7" fmla="*/ 4251960 w 5024825"/>
              <a:gd name="connsiteY7" fmla="*/ 4071856 h 6881818"/>
              <a:gd name="connsiteX8" fmla="*/ 5024825 w 5024825"/>
              <a:gd name="connsiteY8" fmla="*/ 6881818 h 6881818"/>
              <a:gd name="connsiteX9" fmla="*/ 0 w 5024825"/>
              <a:gd name="connsiteY9" fmla="*/ 6877051 h 6881818"/>
              <a:gd name="connsiteX10" fmla="*/ 0 w 5024825"/>
              <a:gd name="connsiteY10" fmla="*/ 0 h 6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24825" h="6881818">
                <a:moveTo>
                  <a:pt x="0" y="0"/>
                </a:moveTo>
                <a:lnTo>
                  <a:pt x="2487931" y="0"/>
                </a:lnTo>
                <a:lnTo>
                  <a:pt x="3834825" y="5142514"/>
                </a:lnTo>
                <a:cubicBezTo>
                  <a:pt x="3851116" y="5182666"/>
                  <a:pt x="3878538" y="5351369"/>
                  <a:pt x="4048718" y="5314407"/>
                </a:cubicBezTo>
                <a:cubicBezTo>
                  <a:pt x="4218898" y="5277445"/>
                  <a:pt x="4184015" y="5205230"/>
                  <a:pt x="4168140" y="5055407"/>
                </a:cubicBezTo>
                <a:lnTo>
                  <a:pt x="3935730" y="4175425"/>
                </a:lnTo>
                <a:cubicBezTo>
                  <a:pt x="3924300" y="4083966"/>
                  <a:pt x="3902710" y="3989870"/>
                  <a:pt x="4061460" y="3941355"/>
                </a:cubicBezTo>
                <a:cubicBezTo>
                  <a:pt x="4194810" y="3923207"/>
                  <a:pt x="4213860" y="4007005"/>
                  <a:pt x="4251960" y="4071856"/>
                </a:cubicBezTo>
                <a:lnTo>
                  <a:pt x="5024825" y="6881818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8829F9-FA07-E84B-ED85-A3958046C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4430" y="5008931"/>
            <a:ext cx="3842918" cy="43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7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D27DC4C-0653-4DB5-ABFE-50764C59A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7368" y="270880"/>
            <a:ext cx="11297264" cy="1524000"/>
          </a:xfr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360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1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8319A446-9DC9-77CB-F6E0-D5CC1C0C8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233290" y="0"/>
            <a:ext cx="2740011" cy="6850028"/>
            <a:chOff x="8233290" y="0"/>
            <a:chExt cx="2740011" cy="685002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51D0537-C777-0B20-2AE3-6DD522E242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33290" y="0"/>
              <a:ext cx="2740011" cy="685002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4F46914-ADE7-0BE9-0C39-280FE8F3B9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01841" y="4372451"/>
              <a:ext cx="878334" cy="1705001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30CF8376-A762-054E-EA3C-FF9430AD9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099" y="286603"/>
            <a:ext cx="11373803" cy="1450757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00516E-9699-821C-0371-67A8478E10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1835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7E0A2EC-564E-BDA2-2E74-CEA1D54B10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39419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DA7890-E49A-5536-1939-2B9589558E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05817" y="3989405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A1E2517-8244-627B-E6B6-4EF4FEDCA1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51092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054FC79A-A756-FC67-CBF8-0078E8F8C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72159" y="2954840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BE00383-F339-E668-9399-D2DC9718C39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38557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71A788CA-392F-F29F-08CD-FBCB24BA79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95403" y="1894376"/>
            <a:ext cx="2847975" cy="3390899"/>
          </a:xfrm>
          <a:prstGeom prst="roundRect">
            <a:avLst/>
          </a:prstGeom>
          <a:solidFill>
            <a:schemeClr val="tx1"/>
          </a:solidFill>
          <a:ln w="31750">
            <a:solidFill>
              <a:schemeClr val="accent1"/>
            </a:solidFill>
          </a:ln>
        </p:spPr>
        <p:txBody>
          <a:bodyPr lIns="0" tIns="274320" bIns="0" anchor="t">
            <a:normAutofit/>
          </a:bodyPr>
          <a:lstStyle>
            <a:lvl1pPr marL="0" indent="0" algn="ctr">
              <a:spcBef>
                <a:spcPts val="600"/>
              </a:spcBef>
              <a:spcAft>
                <a:spcPts val="1800"/>
              </a:spcAft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201168" indent="0">
              <a:buNone/>
              <a:defRPr/>
            </a:lvl2pPr>
            <a:lvl3pPr marL="384048" indent="0">
              <a:buNone/>
              <a:defRPr/>
            </a:lvl3pPr>
            <a:lvl4pPr marL="566928" indent="0">
              <a:buNone/>
              <a:defRPr/>
            </a:lvl4pPr>
            <a:lvl5pPr marL="749808" indent="0">
              <a:buNone/>
              <a:defRPr/>
            </a:lvl5pPr>
          </a:lstStyle>
          <a:p>
            <a:r>
              <a:rPr lang="en-US" dirty="0"/>
              <a:t>Add Subtitle here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7FBECC-1456-B16C-B42F-61BAE986F2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16470" y="2833688"/>
            <a:ext cx="1005840" cy="914400"/>
          </a:xfrm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84A0CD0-C9DF-C8B2-FEE6-05F2F04032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82868" y="3989404"/>
            <a:ext cx="2275880" cy="893763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/>
            </a:lvl2pPr>
            <a:lvl3pPr marL="384048" indent="0">
              <a:buNone/>
              <a:defRPr sz="1200"/>
            </a:lvl3pPr>
            <a:lvl4pPr marL="566928" indent="0">
              <a:buNone/>
              <a:defRPr sz="1200"/>
            </a:lvl4pPr>
            <a:lvl5pPr marL="749808" indent="0"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Footer Placeholder 8">
            <a:extLst>
              <a:ext uri="{FF2B5EF4-FFF2-40B4-BE49-F238E27FC236}">
                <a16:creationId xmlns:a16="http://schemas.microsoft.com/office/drawing/2014/main" id="{28D89004-F984-BB7D-2489-E7EC55129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4241" y="6290774"/>
            <a:ext cx="6637071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CSP Training Module Name: Presentation Template Created by PR</a:t>
            </a:r>
            <a:endParaRPr lang="en-US" dirty="0"/>
          </a:p>
        </p:txBody>
      </p:sp>
      <p:sp>
        <p:nvSpPr>
          <p:cNvPr id="21" name="Slide Number Placeholder 9">
            <a:extLst>
              <a:ext uri="{FF2B5EF4-FFF2-40B4-BE49-F238E27FC236}">
                <a16:creationId xmlns:a16="http://schemas.microsoft.com/office/drawing/2014/main" id="{E2790754-E9EF-9F79-825B-5AB348DFA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7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sson Summar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9788" y="353962"/>
            <a:ext cx="4786877" cy="983225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9788" y="1517074"/>
            <a:ext cx="4786877" cy="763899"/>
          </a:xfrm>
        </p:spPr>
        <p:txBody>
          <a:bodyPr lIns="91440" tIns="91440" rIns="91440" bIns="0"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Add Subtitle here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F200699-2797-D741-1EC1-B83FCA4B1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235"/>
            <a:ext cx="5840730" cy="6862275"/>
          </a:xfrm>
          <a:custGeom>
            <a:avLst/>
            <a:gdLst>
              <a:gd name="connsiteX0" fmla="*/ 0 w 6064250"/>
              <a:gd name="connsiteY0" fmla="*/ 0 h 6877051"/>
              <a:gd name="connsiteX1" fmla="*/ 606425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6064250"/>
              <a:gd name="connsiteY0" fmla="*/ 0 h 6877051"/>
              <a:gd name="connsiteX1" fmla="*/ 5840730 w 6064250"/>
              <a:gd name="connsiteY1" fmla="*/ 0 h 6877051"/>
              <a:gd name="connsiteX2" fmla="*/ 6064250 w 6064250"/>
              <a:gd name="connsiteY2" fmla="*/ 6877051 h 6877051"/>
              <a:gd name="connsiteX3" fmla="*/ 0 w 6064250"/>
              <a:gd name="connsiteY3" fmla="*/ 6877051 h 6877051"/>
              <a:gd name="connsiteX4" fmla="*/ 0 w 6064250"/>
              <a:gd name="connsiteY4" fmla="*/ 0 h 6877051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4028621 w 5840730"/>
              <a:gd name="connsiteY2" fmla="*/ 6887937 h 6887937"/>
              <a:gd name="connsiteX3" fmla="*/ 0 w 5840730"/>
              <a:gd name="connsiteY3" fmla="*/ 6877051 h 6887937"/>
              <a:gd name="connsiteX4" fmla="*/ 0 w 5840730"/>
              <a:gd name="connsiteY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028621 w 5840730"/>
              <a:gd name="connsiteY3" fmla="*/ 6887937 h 6887937"/>
              <a:gd name="connsiteX4" fmla="*/ 0 w 5840730"/>
              <a:gd name="connsiteY4" fmla="*/ 6877051 h 6887937"/>
              <a:gd name="connsiteX5" fmla="*/ 0 w 5840730"/>
              <a:gd name="connsiteY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028621 w 5840730"/>
              <a:gd name="connsiteY4" fmla="*/ 6887937 h 6887937"/>
              <a:gd name="connsiteX5" fmla="*/ 0 w 5840730"/>
              <a:gd name="connsiteY5" fmla="*/ 6877051 h 6887937"/>
              <a:gd name="connsiteX6" fmla="*/ 0 w 5840730"/>
              <a:gd name="connsiteY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785360 w 5840730"/>
              <a:gd name="connsiteY4" fmla="*/ 3926535 h 6887937"/>
              <a:gd name="connsiteX5" fmla="*/ 4028621 w 5840730"/>
              <a:gd name="connsiteY5" fmla="*/ 6887937 h 6887937"/>
              <a:gd name="connsiteX6" fmla="*/ 0 w 5840730"/>
              <a:gd name="connsiteY6" fmla="*/ 6877051 h 6887937"/>
              <a:gd name="connsiteX7" fmla="*/ 0 w 5840730"/>
              <a:gd name="connsiteY7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91100 w 5840730"/>
              <a:gd name="connsiteY3" fmla="*/ 313405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22520 w 5840730"/>
              <a:gd name="connsiteY4" fmla="*/ 3415995 h 6887937"/>
              <a:gd name="connsiteX5" fmla="*/ 4785360 w 5840730"/>
              <a:gd name="connsiteY5" fmla="*/ 3926535 h 6887937"/>
              <a:gd name="connsiteX6" fmla="*/ 4028621 w 5840730"/>
              <a:gd name="connsiteY6" fmla="*/ 6887937 h 6887937"/>
              <a:gd name="connsiteX7" fmla="*/ 0 w 5840730"/>
              <a:gd name="connsiteY7" fmla="*/ 6877051 h 6887937"/>
              <a:gd name="connsiteX8" fmla="*/ 0 w 5840730"/>
              <a:gd name="connsiteY8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22520 w 5840730"/>
              <a:gd name="connsiteY5" fmla="*/ 3415995 h 6887937"/>
              <a:gd name="connsiteX6" fmla="*/ 4785360 w 5840730"/>
              <a:gd name="connsiteY6" fmla="*/ 3926535 h 6887937"/>
              <a:gd name="connsiteX7" fmla="*/ 4028621 w 5840730"/>
              <a:gd name="connsiteY7" fmla="*/ 6887937 h 6887937"/>
              <a:gd name="connsiteX8" fmla="*/ 0 w 5840730"/>
              <a:gd name="connsiteY8" fmla="*/ 6877051 h 6887937"/>
              <a:gd name="connsiteX9" fmla="*/ 0 w 5840730"/>
              <a:gd name="connsiteY9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4922520 w 5840730"/>
              <a:gd name="connsiteY6" fmla="*/ 3415995 h 6887937"/>
              <a:gd name="connsiteX7" fmla="*/ 4785360 w 5840730"/>
              <a:gd name="connsiteY7" fmla="*/ 3926535 h 6887937"/>
              <a:gd name="connsiteX8" fmla="*/ 4028621 w 5840730"/>
              <a:gd name="connsiteY8" fmla="*/ 6887937 h 6887937"/>
              <a:gd name="connsiteX9" fmla="*/ 0 w 5840730"/>
              <a:gd name="connsiteY9" fmla="*/ 6877051 h 6887937"/>
              <a:gd name="connsiteX10" fmla="*/ 0 w 5840730"/>
              <a:gd name="connsiteY10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922520 w 5840730"/>
              <a:gd name="connsiteY7" fmla="*/ 341599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457700 w 5840730"/>
              <a:gd name="connsiteY7" fmla="*/ 3842715 h 6887937"/>
              <a:gd name="connsiteX8" fmla="*/ 4785360 w 5840730"/>
              <a:gd name="connsiteY8" fmla="*/ 3926535 h 6887937"/>
              <a:gd name="connsiteX9" fmla="*/ 4028621 w 5840730"/>
              <a:gd name="connsiteY9" fmla="*/ 6887937 h 6887937"/>
              <a:gd name="connsiteX10" fmla="*/ 0 w 5840730"/>
              <a:gd name="connsiteY10" fmla="*/ 6877051 h 6887937"/>
              <a:gd name="connsiteX11" fmla="*/ 0 w 5840730"/>
              <a:gd name="connsiteY11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655820 w 5840730"/>
              <a:gd name="connsiteY5" fmla="*/ 1770075 h 6887937"/>
              <a:gd name="connsiteX6" fmla="*/ 3901440 w 5840730"/>
              <a:gd name="connsiteY6" fmla="*/ 4696155 h 6887937"/>
              <a:gd name="connsiteX7" fmla="*/ 4213860 w 5840730"/>
              <a:gd name="connsiteY7" fmla="*/ 4757115 h 6887937"/>
              <a:gd name="connsiteX8" fmla="*/ 4457700 w 5840730"/>
              <a:gd name="connsiteY8" fmla="*/ 3842715 h 6887937"/>
              <a:gd name="connsiteX9" fmla="*/ 4785360 w 5840730"/>
              <a:gd name="connsiteY9" fmla="*/ 3926535 h 6887937"/>
              <a:gd name="connsiteX10" fmla="*/ 4028621 w 5840730"/>
              <a:gd name="connsiteY10" fmla="*/ 6887937 h 6887937"/>
              <a:gd name="connsiteX11" fmla="*/ 0 w 5840730"/>
              <a:gd name="connsiteY11" fmla="*/ 6877051 h 6887937"/>
              <a:gd name="connsiteX12" fmla="*/ 0 w 5840730"/>
              <a:gd name="connsiteY12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937760 w 5840730"/>
              <a:gd name="connsiteY5" fmla="*/ 16100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95850 w 5840730"/>
              <a:gd name="connsiteY5" fmla="*/ 160243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5006340 w 5840730"/>
              <a:gd name="connsiteY4" fmla="*/ 182341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94910 w 5840730"/>
              <a:gd name="connsiteY4" fmla="*/ 185770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56810 w 5840730"/>
              <a:gd name="connsiteY4" fmla="*/ 186532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754880 w 5840730"/>
              <a:gd name="connsiteY3" fmla="*/ 2692095 h 6887937"/>
              <a:gd name="connsiteX4" fmla="*/ 4979670 w 5840730"/>
              <a:gd name="connsiteY4" fmla="*/ 1846275 h 6887937"/>
              <a:gd name="connsiteX5" fmla="*/ 4872990 w 5840730"/>
              <a:gd name="connsiteY5" fmla="*/ 1571955 h 6887937"/>
              <a:gd name="connsiteX6" fmla="*/ 4655820 w 5840730"/>
              <a:gd name="connsiteY6" fmla="*/ 1770075 h 6887937"/>
              <a:gd name="connsiteX7" fmla="*/ 3901440 w 5840730"/>
              <a:gd name="connsiteY7" fmla="*/ 4696155 h 6887937"/>
              <a:gd name="connsiteX8" fmla="*/ 4213860 w 5840730"/>
              <a:gd name="connsiteY8" fmla="*/ 4757115 h 6887937"/>
              <a:gd name="connsiteX9" fmla="*/ 4457700 w 5840730"/>
              <a:gd name="connsiteY9" fmla="*/ 3842715 h 6887937"/>
              <a:gd name="connsiteX10" fmla="*/ 4785360 w 5840730"/>
              <a:gd name="connsiteY10" fmla="*/ 3926535 h 6887937"/>
              <a:gd name="connsiteX11" fmla="*/ 4028621 w 5840730"/>
              <a:gd name="connsiteY11" fmla="*/ 6887937 h 6887937"/>
              <a:gd name="connsiteX12" fmla="*/ 0 w 5840730"/>
              <a:gd name="connsiteY12" fmla="*/ 6877051 h 6887937"/>
              <a:gd name="connsiteX13" fmla="*/ 0 w 5840730"/>
              <a:gd name="connsiteY13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933950 w 5840730"/>
              <a:gd name="connsiteY3" fmla="*/ 273781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61560 w 5840730"/>
              <a:gd name="connsiteY3" fmla="*/ 29435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42510 w 5840730"/>
              <a:gd name="connsiteY3" fmla="*/ 301975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85360 w 5840730"/>
              <a:gd name="connsiteY11" fmla="*/ 3926535 h 6887937"/>
              <a:gd name="connsiteX12" fmla="*/ 4028621 w 5840730"/>
              <a:gd name="connsiteY12" fmla="*/ 6887937 h 6887937"/>
              <a:gd name="connsiteX13" fmla="*/ 0 w 5840730"/>
              <a:gd name="connsiteY13" fmla="*/ 6877051 h 6887937"/>
              <a:gd name="connsiteX14" fmla="*/ 0 w 5840730"/>
              <a:gd name="connsiteY14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560570 w 5840730"/>
              <a:gd name="connsiteY11" fmla="*/ 412084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709160 w 5840730"/>
              <a:gd name="connsiteY11" fmla="*/ 363316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4213860 w 5840730"/>
              <a:gd name="connsiteY9" fmla="*/ 4757115 h 6887937"/>
              <a:gd name="connsiteX10" fmla="*/ 4457700 w 5840730"/>
              <a:gd name="connsiteY10" fmla="*/ 3842715 h 6887937"/>
              <a:gd name="connsiteX11" fmla="*/ 4686300 w 5840730"/>
              <a:gd name="connsiteY11" fmla="*/ 3713175 h 6887937"/>
              <a:gd name="connsiteX12" fmla="*/ 4785360 w 5840730"/>
              <a:gd name="connsiteY12" fmla="*/ 3926535 h 6887937"/>
              <a:gd name="connsiteX13" fmla="*/ 4028621 w 5840730"/>
              <a:gd name="connsiteY13" fmla="*/ 6887937 h 6887937"/>
              <a:gd name="connsiteX14" fmla="*/ 0 w 5840730"/>
              <a:gd name="connsiteY14" fmla="*/ 6877051 h 6887937"/>
              <a:gd name="connsiteX15" fmla="*/ 0 w 5840730"/>
              <a:gd name="connsiteY15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901440 w 5840730"/>
              <a:gd name="connsiteY8" fmla="*/ 469615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  <a:gd name="connsiteX0" fmla="*/ 0 w 5840730"/>
              <a:gd name="connsiteY0" fmla="*/ 0 h 6887937"/>
              <a:gd name="connsiteX1" fmla="*/ 5840730 w 5840730"/>
              <a:gd name="connsiteY1" fmla="*/ 0 h 6887937"/>
              <a:gd name="connsiteX2" fmla="*/ 5090160 w 5840730"/>
              <a:gd name="connsiteY2" fmla="*/ 2775915 h 6887937"/>
              <a:gd name="connsiteX3" fmla="*/ 4853940 w 5840730"/>
              <a:gd name="connsiteY3" fmla="*/ 2962605 h 6887937"/>
              <a:gd name="connsiteX4" fmla="*/ 4754880 w 5840730"/>
              <a:gd name="connsiteY4" fmla="*/ 2692095 h 6887937"/>
              <a:gd name="connsiteX5" fmla="*/ 4979670 w 5840730"/>
              <a:gd name="connsiteY5" fmla="*/ 1846275 h 6887937"/>
              <a:gd name="connsiteX6" fmla="*/ 4872990 w 5840730"/>
              <a:gd name="connsiteY6" fmla="*/ 1571955 h 6887937"/>
              <a:gd name="connsiteX7" fmla="*/ 4655820 w 5840730"/>
              <a:gd name="connsiteY7" fmla="*/ 1770075 h 6887937"/>
              <a:gd name="connsiteX8" fmla="*/ 3893820 w 5840730"/>
              <a:gd name="connsiteY8" fmla="*/ 4688535 h 6887937"/>
              <a:gd name="connsiteX9" fmla="*/ 3992880 w 5840730"/>
              <a:gd name="connsiteY9" fmla="*/ 4905705 h 6887937"/>
              <a:gd name="connsiteX10" fmla="*/ 4213860 w 5840730"/>
              <a:gd name="connsiteY10" fmla="*/ 4757115 h 6887937"/>
              <a:gd name="connsiteX11" fmla="*/ 4457700 w 5840730"/>
              <a:gd name="connsiteY11" fmla="*/ 3842715 h 6887937"/>
              <a:gd name="connsiteX12" fmla="*/ 4686300 w 5840730"/>
              <a:gd name="connsiteY12" fmla="*/ 3713175 h 6887937"/>
              <a:gd name="connsiteX13" fmla="*/ 4785360 w 5840730"/>
              <a:gd name="connsiteY13" fmla="*/ 3926535 h 6887937"/>
              <a:gd name="connsiteX14" fmla="*/ 4028621 w 5840730"/>
              <a:gd name="connsiteY14" fmla="*/ 6887937 h 6887937"/>
              <a:gd name="connsiteX15" fmla="*/ 0 w 5840730"/>
              <a:gd name="connsiteY15" fmla="*/ 6877051 h 6887937"/>
              <a:gd name="connsiteX16" fmla="*/ 0 w 5840730"/>
              <a:gd name="connsiteY16" fmla="*/ 0 h 688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40730" h="6887937">
                <a:moveTo>
                  <a:pt x="0" y="0"/>
                </a:moveTo>
                <a:lnTo>
                  <a:pt x="5840730" y="0"/>
                </a:lnTo>
                <a:lnTo>
                  <a:pt x="5090160" y="2775915"/>
                </a:lnTo>
                <a:cubicBezTo>
                  <a:pt x="5057140" y="2883865"/>
                  <a:pt x="5020310" y="2976575"/>
                  <a:pt x="4853940" y="2962605"/>
                </a:cubicBezTo>
                <a:cubicBezTo>
                  <a:pt x="4668520" y="2845765"/>
                  <a:pt x="4761230" y="2747975"/>
                  <a:pt x="4754880" y="2692095"/>
                </a:cubicBezTo>
                <a:cubicBezTo>
                  <a:pt x="4845050" y="2355545"/>
                  <a:pt x="4904740" y="2121865"/>
                  <a:pt x="4979670" y="1846275"/>
                </a:cubicBezTo>
                <a:cubicBezTo>
                  <a:pt x="5021580" y="1687525"/>
                  <a:pt x="4996180" y="1615135"/>
                  <a:pt x="4872990" y="1571955"/>
                </a:cubicBezTo>
                <a:cubicBezTo>
                  <a:pt x="4738370" y="1563065"/>
                  <a:pt x="4699000" y="1597355"/>
                  <a:pt x="4655820" y="1770075"/>
                </a:cubicBezTo>
                <a:cubicBezTo>
                  <a:pt x="4671060" y="1858975"/>
                  <a:pt x="3878580" y="4599635"/>
                  <a:pt x="3893820" y="4688535"/>
                </a:cubicBezTo>
                <a:cubicBezTo>
                  <a:pt x="3858895" y="4824425"/>
                  <a:pt x="3925570" y="4880305"/>
                  <a:pt x="3992880" y="4905705"/>
                </a:cubicBezTo>
                <a:cubicBezTo>
                  <a:pt x="4102100" y="4904435"/>
                  <a:pt x="4158615" y="4917135"/>
                  <a:pt x="4213860" y="4757115"/>
                </a:cubicBezTo>
                <a:lnTo>
                  <a:pt x="4457700" y="3842715"/>
                </a:lnTo>
                <a:cubicBezTo>
                  <a:pt x="4481830" y="3756355"/>
                  <a:pt x="4555490" y="3692855"/>
                  <a:pt x="4686300" y="3713175"/>
                </a:cubicBezTo>
                <a:cubicBezTo>
                  <a:pt x="4829810" y="3791915"/>
                  <a:pt x="4782820" y="3882085"/>
                  <a:pt x="4785360" y="3926535"/>
                </a:cubicBezTo>
                <a:lnTo>
                  <a:pt x="4028621" y="6887937"/>
                </a:lnTo>
                <a:lnTo>
                  <a:pt x="0" y="68770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anchor="ctr"/>
          <a:lstStyle>
            <a:lvl1pPr algn="ctr">
              <a:defRPr baseline="-25000"/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A56017-320A-546E-A749-7145642CB9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9788" y="2341261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9BC9EC3-C68A-CC9E-C220-8D585A8B4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99789" y="2753247"/>
            <a:ext cx="3852296" cy="817345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6FE873-5DC1-BDE4-557B-F18695033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4426666" y="5060315"/>
            <a:ext cx="927943" cy="1801301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E3FA6A1-74D7-3926-C0BF-FECA6C0B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99788" y="3563285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487AC4B-B367-6BC8-2DCA-61A43B3264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9788" y="3982578"/>
            <a:ext cx="3860546" cy="529133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4E9A44E-6692-ACFA-4EB0-368490BF35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9788" y="4564818"/>
            <a:ext cx="4796710" cy="401939"/>
          </a:xfrm>
        </p:spPr>
        <p:txBody>
          <a:bodyPr lIns="91440" tIns="0" anchor="b">
            <a:normAutofit/>
          </a:bodyPr>
          <a:lstStyle>
            <a:lvl1pPr marL="0" indent="0">
              <a:spcAft>
                <a:spcPts val="600"/>
              </a:spcAft>
              <a:buFont typeface="Courier New" panose="02070309020205020404" pitchFamily="49" charset="0"/>
              <a:buNone/>
              <a:defRPr sz="2000">
                <a:solidFill>
                  <a:schemeClr val="accent1"/>
                </a:solidFill>
              </a:defRPr>
            </a:lvl1pPr>
            <a:lvl2pPr marL="274320" indent="-274320">
              <a:buFont typeface="Courier New" panose="02070309020205020404" pitchFamily="49" charset="0"/>
              <a:buChar char="o"/>
              <a:defRPr sz="1200">
                <a:solidFill>
                  <a:schemeClr val="bg1"/>
                </a:solidFill>
              </a:defRPr>
            </a:lvl2pPr>
            <a:lvl3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3pPr>
            <a:lvl4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4pPr>
            <a:lvl5pPr marL="274320" indent="-274320">
              <a:buFont typeface="Courier New" panose="02070309020205020404" pitchFamily="49" charset="0"/>
              <a:buChar char="o"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AB0B6725-F963-746B-381A-0F998539A0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9788" y="4975138"/>
            <a:ext cx="3860546" cy="852906"/>
          </a:xfrm>
        </p:spPr>
        <p:txBody>
          <a:bodyPr lIns="9144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01168" indent="0">
              <a:buNone/>
              <a:defRPr sz="1200">
                <a:solidFill>
                  <a:schemeClr val="bg1"/>
                </a:solidFill>
              </a:defRPr>
            </a:lvl2pPr>
            <a:lvl3pPr marL="384048" indent="0">
              <a:buNone/>
              <a:defRPr sz="1200">
                <a:solidFill>
                  <a:schemeClr val="bg1"/>
                </a:solidFill>
              </a:defRPr>
            </a:lvl3pPr>
            <a:lvl4pPr marL="566928" indent="0">
              <a:buNone/>
              <a:defRPr sz="1200">
                <a:solidFill>
                  <a:schemeClr val="bg1"/>
                </a:solidFill>
              </a:defRPr>
            </a:lvl4pPr>
            <a:lvl5pPr marL="749808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1920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Aggiungere il titolo qui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Fare clic per modificare gli stili di testo Master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16BCAC9C-7B8B-A7E5-574A-2C2D47365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3051" y="6221324"/>
            <a:ext cx="6818262" cy="365125"/>
          </a:xfrm>
          <a:prstGeom prst="rect">
            <a:avLst/>
          </a:prstGeom>
        </p:spPr>
        <p:txBody>
          <a:bodyPr/>
          <a:lstStyle>
            <a:lvl1pPr>
              <a:defRPr sz="1100" b="0" i="0" cap="all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Modulo di formazione CSP Nome: Modello di presentazione Creato da PR</a:t>
            </a:r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E44D41BF-45CF-B60E-08D3-A8C49332E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0596" y="6221324"/>
            <a:ext cx="617912" cy="365125"/>
          </a:xfrm>
          <a:prstGeom prst="rect">
            <a:avLst/>
          </a:prstGeom>
        </p:spPr>
        <p:txBody>
          <a:bodyPr/>
          <a:lstStyle>
            <a:lvl1pPr algn="r">
              <a:defRPr sz="11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'#'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3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9" r:id="rId5"/>
    <p:sldLayoutId id="2147483746" r:id="rId6"/>
    <p:sldLayoutId id="2147483747" r:id="rId7"/>
    <p:sldLayoutId id="2147483748" r:id="rId8"/>
    <p:sldLayoutId id="2147483750" r:id="rId9"/>
    <p:sldLayoutId id="2147483756" r:id="rId10"/>
    <p:sldLayoutId id="2147483751" r:id="rId11"/>
    <p:sldLayoutId id="2147483752" r:id="rId12"/>
    <p:sldLayoutId id="2147483754" r:id="rId13"/>
    <p:sldLayoutId id="2147483755" r:id="rId14"/>
    <p:sldLayoutId id="2147483753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slide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94">
            <a:extLst>
              <a:ext uri="{FF2B5EF4-FFF2-40B4-BE49-F238E27FC236}">
                <a16:creationId xmlns:a16="http://schemas.microsoft.com/office/drawing/2014/main" id="{7643F50D-950F-5A7E-722A-79E4F5D31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9889" y="723440"/>
            <a:ext cx="4899285" cy="2579052"/>
          </a:xfrm>
        </p:spPr>
        <p:txBody>
          <a:bodyPr>
            <a:noAutofit/>
          </a:bodyPr>
          <a:lstStyle/>
          <a:p>
            <a:r>
              <a:rPr lang="en-US" sz="4000" dirty="0"/>
              <a:t>Cybersecurity nelle tecnologie emergenti per la rete energetica</a:t>
            </a:r>
          </a:p>
        </p:txBody>
      </p:sp>
      <p:sp>
        <p:nvSpPr>
          <p:cNvPr id="96" name="Subtitle 95">
            <a:extLst>
              <a:ext uri="{FF2B5EF4-FFF2-40B4-BE49-F238E27FC236}">
                <a16:creationId xmlns:a16="http://schemas.microsoft.com/office/drawing/2014/main" id="{1C5A4B6C-BAC7-A685-A9B1-2F354B128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8152" y="5248834"/>
            <a:ext cx="4323426" cy="1008925"/>
          </a:xfrm>
        </p:spPr>
        <p:txBody>
          <a:bodyPr/>
          <a:lstStyle/>
          <a:p>
            <a:r>
              <a:rPr lang="en-US" dirty="0"/>
              <a:t>Presentazione a cura di: </a:t>
            </a:r>
          </a:p>
        </p:txBody>
      </p:sp>
      <p:sp>
        <p:nvSpPr>
          <p:cNvPr id="97" name="Text Placeholder 96">
            <a:extLst>
              <a:ext uri="{FF2B5EF4-FFF2-40B4-BE49-F238E27FC236}">
                <a16:creationId xmlns:a16="http://schemas.microsoft.com/office/drawing/2014/main" id="{2A924E96-9B1C-6D19-49F6-49CA70E65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76872" y="3373515"/>
            <a:ext cx="4465828" cy="1008926"/>
          </a:xfrm>
        </p:spPr>
        <p:txBody>
          <a:bodyPr/>
          <a:lstStyle/>
          <a:p>
            <a:r>
              <a:rPr lang="en-US" dirty="0"/>
              <a:t>CSP007_C_E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47" name="Picture Placeholder 46" descr="A black and white cover with blue squares&#10;&#10;Description automatically generated">
            <a:extLst>
              <a:ext uri="{FF2B5EF4-FFF2-40B4-BE49-F238E27FC236}">
                <a16:creationId xmlns:a16="http://schemas.microsoft.com/office/drawing/2014/main" id="{5F839494-0FF9-BB9C-71F6-77CFACA7DA7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784" b="784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F25152-ECFC-F87E-6A60-9E7B0D98374B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6048E62-9FDC-6A86-C84F-4D7DFCAA1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A6FF37-150C-0183-163E-54E5A9398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979848"/>
      </p:ext>
    </p:extLst>
  </p:cSld>
  <p:clrMapOvr>
    <a:masterClrMapping/>
  </p:clrMapOvr>
</p:sld>
</file>

<file path=ppt/slides/slide1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Sfide di sicurezza uniche dell'IA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Attacchi avversari: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Manipolazione dei modelli di IA per produrre risultati errati.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Problemi di privacy dei dati: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Garantire la privacy dei dati utilizzati per l'addestramento dei modelli di intelligenza artificiale.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 avversari che causano errori di classificazione dell'IA.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1005001"/>
      </p:ext>
    </p:extLst>
  </p:cSld>
  <p:clrMapOvr>
    <a:masterClrMapping/>
  </p:clrMapOvr>
</p:sld>
</file>

<file path=ppt/slides/slide11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7. Sfide di sicurezza uniche dell'IA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Regolamenti chiave: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GDPR: Regolamento generale sulla protezione dei dati per la privacy dei dati.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NERC CIP: standard di protezione delle infrastrutture critiche per il settore energetico.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Legge sulla politica energetica: Quadro normativo per le infrastrutture energetiche.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Importanza della conformità: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Implicazioni legali e finanziarie della non conformità.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Migliorare la posizione di sicurezza complessiva attraverso l'adesione alle normative.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Strategie per la conformità: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Audit e valutazioni regolari.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Implementazione delle migliori pratiche del settore.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6349119"/>
      </p:ext>
    </p:extLst>
  </p:cSld>
  <p:clrMapOvr>
    <a:masterClrMapping/>
  </p:clrMapOvr>
</p:sld>
</file>

<file path=ppt/slides/slide1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8. Sintesi dell'argomento 1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Riepilogo dell'importanza della cybersicurezza nelle tecnologie energetiche emergenti.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Ha evidenziato le sfide di sicurezza uniche per IoT, cloud computing, blockchain e AI.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Ha discusso l'importanza delle considerazioni sulla regolamentazione e sulla conformità.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Preparazione per l'argomento 2: Tecniche di rilevamento delle anomalie.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0980304"/>
      </p:ext>
    </p:extLst>
  </p:cSld>
  <p:clrMapOvr>
    <a:masterClrMapping/>
  </p:clrMapOvr>
</p:sld>
</file>

<file path=ppt/slides/slide1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6732237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formazione: 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Argomento-02 - Tecniche di rilevamento delle anomalie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delle tecniche di rilevamento delle anomalie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Importanza dei metodi di apprendimento automatico e delle serie temporali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Applicazioni del mondo reale e vantaggi del rilevamento delle anomalie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0239783"/>
      </p:ext>
    </p:extLst>
  </p:cSld>
  <p:clrMapOvr>
    <a:masterClrMapping/>
  </p:clrMapOvr>
</p:sld>
</file>

<file path=ppt/slides/slide14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Introduzione al rilevamento delle anomalie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7964" y="1665045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Definizione: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Il processo di identificazione di modelli nei dati che non sono conformi al 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comportamento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previsto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Importanza della sicurezza informatica: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Rilevare attività insolite che possono indicare minacce alla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Tipi di anomalie: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Anomalie di punti: Singolo punto di dati significativamente diverso dagli altri.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Anomalie contestuali: Punti di dati anomali in un contesto specifico.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Anomalie collettive: Un gruppo di punti dati che si comportano collettivamente in modo anomalo.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>
          <a:xfrm>
            <a:off x="0" y="17722"/>
            <a:ext cx="5840730" cy="6862275"/>
          </a:xfrm>
        </p:spPr>
      </p:pic>
      <p:pic>
        <p:nvPicPr>
          <p:cNvPr id="6" name="Picture 5" descr="A diagram of a normal and abnormality&#10;&#10;Description automatically generated">
            <a:extLst>
              <a:ext uri="{FF2B5EF4-FFF2-40B4-BE49-F238E27FC236}">
                <a16:creationId xmlns:a16="http://schemas.microsoft.com/office/drawing/2014/main" id="{949394AA-665A-7A4B-5B00-28C1DC63BE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846" y="2596463"/>
            <a:ext cx="6060658" cy="1833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E57D6E-928A-EE04-A6E9-4236A3BAF27D}"/>
              </a:ext>
            </a:extLst>
          </p:cNvPr>
          <p:cNvSpPr txBox="1"/>
          <p:nvPr/>
        </p:nvSpPr>
        <p:spPr>
          <a:xfrm>
            <a:off x="226534" y="4436619"/>
            <a:ext cx="6060658" cy="2594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Fonte: https://research.einar.partners/mystery-of-predictions-in-anomaly-detection/</a:t>
            </a:r>
          </a:p>
        </p:txBody>
      </p:sp>
    </p:spTree>
    <p:extLst>
      <p:ext uri="{BB962C8B-B14F-4D97-AF65-F5344CB8AC3E}">
        <p14:creationId xmlns:p14="http://schemas.microsoft.com/office/powerpoint/2010/main" val="355048099"/>
      </p:ext>
    </p:extLst>
  </p:cSld>
  <p:clrMapOvr>
    <a:masterClrMapping/>
  </p:clrMapOvr>
</p:sld>
</file>

<file path=ppt/slides/slide1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Metodi basati sull'apprendimento automatico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Apprendimento supervisionato: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Utilizzo di 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dati </a:t>
            </a:r>
            <a:r>
              <a:rPr lang="en-GB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etichettati 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per addestrare i modelli a riconoscere le anomalie.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 di algoritmi: Alberi decisionali, Foreste casuali.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Apprendimento non supervisionato: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Rilevare le anomalie senza 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dati </a:t>
            </a:r>
            <a:r>
              <a:rPr lang="en-GB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etichettati 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identificando le deviazioni dalla norma.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 di algoritmi: k-Nearest </a:t>
            </a:r>
            <a:r>
              <a:rPr lang="en-GB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Neighbors 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(k-NN), Clustering.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Algoritmi comuni: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k-Nearest </a:t>
            </a:r>
            <a:r>
              <a:rPr lang="en-GB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Neighbors </a:t>
            </a: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(k-NN):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Identifica le anomalie in base alla metrica della distanza.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Macchine vettoriali di supporto (SVM):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Classifica i punti dati in normali e anomali.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Reti neurali: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Modelli di apprendimento profondo per il riconoscimento di pattern complessi.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Vantaggi: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Capacità di adattarsi a nuovi tipi di minacce.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Maggiore accuratezza rispetto ai metodi tradizionali basati su regole.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97C9CA6-DA87-A2C4-A730-E9F35F91AC98}"/>
              </a:ext>
            </a:extLst>
          </p:cNvPr>
          <p:cNvGrpSpPr/>
          <p:nvPr/>
        </p:nvGrpSpPr>
        <p:grpSpPr>
          <a:xfrm>
            <a:off x="235012" y="258185"/>
            <a:ext cx="5913799" cy="6022946"/>
            <a:chOff x="462001" y="480419"/>
            <a:chExt cx="5323375" cy="581212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F7360A-1B20-FAA3-5D29-2922E9128953}"/>
                </a:ext>
              </a:extLst>
            </p:cNvPr>
            <p:cNvSpPr/>
            <p:nvPr/>
          </p:nvSpPr>
          <p:spPr>
            <a:xfrm>
              <a:off x="462001" y="480419"/>
              <a:ext cx="5323375" cy="58121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/>
            </a:p>
          </p:txBody>
        </p:sp>
        <p:pic>
          <p:nvPicPr>
            <p:cNvPr id="6" name="Picture 5" descr="A screenshot of a video game&#10;&#10;Description automatically generated">
              <a:extLst>
                <a:ext uri="{FF2B5EF4-FFF2-40B4-BE49-F238E27FC236}">
                  <a16:creationId xmlns:a16="http://schemas.microsoft.com/office/drawing/2014/main" id="{F4641FD8-9723-9EE2-0756-33DA0DF91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390" y="522840"/>
              <a:ext cx="5278596" cy="572727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CEB4A4D-04C0-9820-FD2C-2B1766E33126}"/>
              </a:ext>
            </a:extLst>
          </p:cNvPr>
          <p:cNvSpPr txBox="1"/>
          <p:nvPr/>
        </p:nvSpPr>
        <p:spPr>
          <a:xfrm>
            <a:off x="235013" y="6292538"/>
            <a:ext cx="5913798" cy="44063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1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0" i="0" u="none" strike="noStrike" kern="1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Aptos" panose="020B0004020202020204" pitchFamily="34" charset="0"/>
                <a:cs typeface="Arial" panose="020B0604020202020204" pitchFamily="34" charset="0"/>
              </a:rPr>
              <a:t>Fonte: https://towardsdatascience.com/a-comprehensive-beginners-guide-to-the-diverse-field-of-anomaly-detection-8c818d153995</a:t>
            </a:r>
          </a:p>
        </p:txBody>
      </p:sp>
    </p:spTree>
    <p:extLst>
      <p:ext uri="{BB962C8B-B14F-4D97-AF65-F5344CB8AC3E}">
        <p14:creationId xmlns:p14="http://schemas.microsoft.com/office/powerpoint/2010/main" val="3542009512"/>
      </p:ext>
    </p:extLst>
  </p:cSld>
  <p:clrMapOvr>
    <a:masterClrMapping/>
  </p:clrMapOvr>
</p:sld>
</file>

<file path=ppt/slides/slide1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</a:t>
            </a:r>
            <a:r>
              <a:rPr lang="en-GB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Rilevamento delle anomalie delle serie temporali</a:t>
            </a:r>
            <a:endParaRPr lang="en-US" sz="1800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Importanza nei sistemi energetici: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Monitoraggio continuo di dati dipendenti dal tempo, come il consumo energetico.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Tecniche: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ARIMA (Autoregressive Integrated Moving Average):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Analisi statistica per la previsione e il rilevamento delle anomalie.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Reti LSTM (Memoria a breve termine):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Modelli di reti neurali per la gestione di dati sequenziali.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STL (Seasonal-Trend Decomposition):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Decompone i dati delle serie temporali in componenti stagionali, di tendenza e residuali.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Applicazioni: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Rilevare le irregolarità nella produzione e nel consumo di energia.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4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Monitoraggio dei segni di manomissione o accesso non autorizzato.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4174665"/>
      </p:ext>
    </p:extLst>
  </p:cSld>
  <p:clrMapOvr>
    <a:masterClrMapping/>
  </p:clrMapOvr>
</p:sld>
</file>

<file path=ppt/slides/slide1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Applicazioni del mondo reale del rilevamento di anomalie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Caso di studio 1: Rilevamento degli accessi non autorizzati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Monitoraggio del traffico di rete per individuare modelli di accesso insoliti.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Esempio: Identificazione degli accessi non autorizzati ai sistemi SCADA.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Caso di studio 2: Monitoraggio della rete intelligente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Analizzare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 dati del flusso di energia per individuare eventuali irregolarità.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Esempio: Rilevamento di anomalie nei dati dei contatori intelligenti che indicano una manomissione.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Caso di studio 3: Manutenzione predittiva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Utilizzo del rilevamento delle anomalie per prevedere i guasti alle apparecchiature.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Esempio: Identificazione dei primi segni di malfunzionamento delle turbine.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006864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Strumenti per il rilevamento delle anomalie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Strumenti popolari: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Splunk: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Piattaforma di analisi e monitoraggio dei dati.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Stack ELK (Elasticsearch, Logstash, Kibana):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Set di strumenti open-source per la ricerca, l'</a:t>
            </a:r>
            <a:r>
              <a:rPr lang="en-GB" sz="1600" kern="100" dirty="0" err="1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analisi </a:t>
            </a: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 la visualizzazione dei dati di log.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Apache Spot: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Piattaforma analitica di cybersicurezza open-source.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Caratteristiche e vantaggi: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Analisi e visualizzazione dei dati in tempo reale.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Scalabilità per gestire grandi insiemi di dati.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Integrazione con altri strumenti di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Dimostrazione pratica: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Breve demo (se applicabile) che mostri lo strumento in azione.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3492500"/>
      </p:ext>
    </p:extLst>
  </p:cSld>
  <p:clrMapOvr>
    <a:masterClrMapping/>
  </p:clrMapOvr>
</p:sld>
</file>

<file path=ppt/slides/slide1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6. Sintesi dell'argomento 2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Riepilogo dei punti chiave sulle tecniche di rilevamento delle anomalie.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Importanza dei metodi di apprendimento automatico e delle serie temporali.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Applicazioni del mondo reale e vantaggi del rilevamento delle anomalie.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Introduzione all'argomento 3: Mettere in sicurezza le tecnologie energetiche emergenti.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9953627"/>
      </p:ext>
    </p:extLst>
  </p:cSld>
  <p:clrMapOvr>
    <a:masterClrMapping/>
  </p:clrMapOvr>
</p:sld>
</file>

<file path=ppt/slides/slide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96C8D99-3232-849B-9CC8-6E498220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507757" y="-11160"/>
            <a:ext cx="2553080" cy="6858841"/>
          </a:xfrm>
          <a:custGeom>
            <a:avLst/>
            <a:gdLst>
              <a:gd name="connsiteX0" fmla="*/ 2526446 w 2553080"/>
              <a:gd name="connsiteY0" fmla="*/ 0 h 6858841"/>
              <a:gd name="connsiteX1" fmla="*/ 1707127 w 2553080"/>
              <a:gd name="connsiteY1" fmla="*/ 3182290 h 6858841"/>
              <a:gd name="connsiteX2" fmla="*/ 1365955 w 2553080"/>
              <a:gd name="connsiteY2" fmla="*/ 4453431 h 6858841"/>
              <a:gd name="connsiteX3" fmla="*/ 1182052 w 2553080"/>
              <a:gd name="connsiteY3" fmla="*/ 4538343 h 6858841"/>
              <a:gd name="connsiteX4" fmla="*/ 1070442 w 2553080"/>
              <a:gd name="connsiteY4" fmla="*/ 4344440 h 6858841"/>
              <a:gd name="connsiteX5" fmla="*/ 1329175 w 2553080"/>
              <a:gd name="connsiteY5" fmla="*/ 3390133 h 6858841"/>
              <a:gd name="connsiteX6" fmla="*/ 1311418 w 2553080"/>
              <a:gd name="connsiteY6" fmla="*/ 3250726 h 6858841"/>
              <a:gd name="connsiteX7" fmla="*/ 1199808 w 2553080"/>
              <a:gd name="connsiteY7" fmla="*/ 3164547 h 6858841"/>
              <a:gd name="connsiteX8" fmla="*/ 975320 w 2553080"/>
              <a:gd name="connsiteY8" fmla="*/ 3293816 h 6858841"/>
              <a:gd name="connsiteX9" fmla="*/ 582148 w 2553080"/>
              <a:gd name="connsiteY9" fmla="*/ 4743652 h 6858841"/>
              <a:gd name="connsiteX10" fmla="*/ 5073 w 2553080"/>
              <a:gd name="connsiteY10" fmla="*/ 6842367 h 6858841"/>
              <a:gd name="connsiteX11" fmla="*/ 0 w 2553080"/>
              <a:gd name="connsiteY11" fmla="*/ 6858842 h 6858841"/>
              <a:gd name="connsiteX12" fmla="*/ 26634 w 2553080"/>
              <a:gd name="connsiteY12" fmla="*/ 6858842 h 6858841"/>
              <a:gd name="connsiteX13" fmla="*/ 607514 w 2553080"/>
              <a:gd name="connsiteY13" fmla="*/ 4751256 h 6858841"/>
              <a:gd name="connsiteX14" fmla="*/ 1000686 w 2553080"/>
              <a:gd name="connsiteY14" fmla="*/ 3301420 h 6858841"/>
              <a:gd name="connsiteX15" fmla="*/ 1194735 w 2553080"/>
              <a:gd name="connsiteY15" fmla="*/ 3189894 h 6858841"/>
              <a:gd name="connsiteX16" fmla="*/ 1289857 w 2553080"/>
              <a:gd name="connsiteY16" fmla="*/ 3263399 h 6858841"/>
              <a:gd name="connsiteX17" fmla="*/ 1305077 w 2553080"/>
              <a:gd name="connsiteY17" fmla="*/ 3383797 h 6858841"/>
              <a:gd name="connsiteX18" fmla="*/ 1046345 w 2553080"/>
              <a:gd name="connsiteY18" fmla="*/ 4338103 h 6858841"/>
              <a:gd name="connsiteX19" fmla="*/ 1175711 w 2553080"/>
              <a:gd name="connsiteY19" fmla="*/ 4562423 h 6858841"/>
              <a:gd name="connsiteX20" fmla="*/ 1390053 w 2553080"/>
              <a:gd name="connsiteY20" fmla="*/ 4462303 h 6858841"/>
              <a:gd name="connsiteX21" fmla="*/ 1390053 w 2553080"/>
              <a:gd name="connsiteY21" fmla="*/ 4461035 h 6858841"/>
              <a:gd name="connsiteX22" fmla="*/ 1731225 w 2553080"/>
              <a:gd name="connsiteY22" fmla="*/ 3188627 h 6858841"/>
              <a:gd name="connsiteX23" fmla="*/ 2553081 w 2553080"/>
              <a:gd name="connsiteY23" fmla="*/ 1267 h 6858841"/>
              <a:gd name="connsiteX24" fmla="*/ 2526446 w 2553080"/>
              <a:gd name="connsiteY24" fmla="*/ 0 h 68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53080" h="6858841">
                <a:moveTo>
                  <a:pt x="2526446" y="0"/>
                </a:moveTo>
                <a:lnTo>
                  <a:pt x="1707127" y="3182290"/>
                </a:lnTo>
                <a:lnTo>
                  <a:pt x="1365955" y="4453431"/>
                </a:lnTo>
                <a:cubicBezTo>
                  <a:pt x="1332979" y="4523135"/>
                  <a:pt x="1255613" y="4558621"/>
                  <a:pt x="1182052" y="4538343"/>
                </a:cubicBezTo>
                <a:cubicBezTo>
                  <a:pt x="1098345" y="4515531"/>
                  <a:pt x="1047613" y="4428085"/>
                  <a:pt x="1070442" y="4344440"/>
                </a:cubicBezTo>
                <a:lnTo>
                  <a:pt x="1329175" y="3390133"/>
                </a:lnTo>
                <a:cubicBezTo>
                  <a:pt x="1341858" y="3343242"/>
                  <a:pt x="1335516" y="3293816"/>
                  <a:pt x="1311418" y="3250726"/>
                </a:cubicBezTo>
                <a:cubicBezTo>
                  <a:pt x="1287321" y="3207637"/>
                  <a:pt x="1248004" y="3177220"/>
                  <a:pt x="1199808" y="3164547"/>
                </a:cubicBezTo>
                <a:cubicBezTo>
                  <a:pt x="1102150" y="3137933"/>
                  <a:pt x="1000686" y="3196230"/>
                  <a:pt x="975320" y="3293816"/>
                </a:cubicBezTo>
                <a:lnTo>
                  <a:pt x="582148" y="4743652"/>
                </a:lnTo>
                <a:lnTo>
                  <a:pt x="5073" y="6842367"/>
                </a:lnTo>
                <a:cubicBezTo>
                  <a:pt x="5073" y="6842367"/>
                  <a:pt x="1268" y="6855040"/>
                  <a:pt x="0" y="6858842"/>
                </a:cubicBezTo>
                <a:lnTo>
                  <a:pt x="26634" y="6858842"/>
                </a:lnTo>
                <a:lnTo>
                  <a:pt x="607514" y="4751256"/>
                </a:lnTo>
                <a:lnTo>
                  <a:pt x="1000686" y="3301420"/>
                </a:lnTo>
                <a:cubicBezTo>
                  <a:pt x="1023515" y="3217775"/>
                  <a:pt x="1111028" y="3167082"/>
                  <a:pt x="1194735" y="3189894"/>
                </a:cubicBezTo>
                <a:cubicBezTo>
                  <a:pt x="1235321" y="3201300"/>
                  <a:pt x="1269565" y="3226647"/>
                  <a:pt x="1289857" y="3263399"/>
                </a:cubicBezTo>
                <a:cubicBezTo>
                  <a:pt x="1311418" y="3300152"/>
                  <a:pt x="1316492" y="3341975"/>
                  <a:pt x="1305077" y="3383797"/>
                </a:cubicBezTo>
                <a:lnTo>
                  <a:pt x="1046345" y="4338103"/>
                </a:lnTo>
                <a:cubicBezTo>
                  <a:pt x="1019710" y="4435689"/>
                  <a:pt x="1078052" y="4537076"/>
                  <a:pt x="1175711" y="4562423"/>
                </a:cubicBezTo>
                <a:cubicBezTo>
                  <a:pt x="1261955" y="4585235"/>
                  <a:pt x="1352004" y="4543413"/>
                  <a:pt x="1390053" y="4462303"/>
                </a:cubicBezTo>
                <a:lnTo>
                  <a:pt x="1390053" y="4461035"/>
                </a:lnTo>
                <a:lnTo>
                  <a:pt x="1731225" y="3188627"/>
                </a:lnTo>
                <a:lnTo>
                  <a:pt x="2553081" y="1267"/>
                </a:lnTo>
                <a:cubicBezTo>
                  <a:pt x="2544203" y="0"/>
                  <a:pt x="2535325" y="0"/>
                  <a:pt x="2526446" y="0"/>
                </a:cubicBezTo>
                <a:close/>
              </a:path>
            </a:pathLst>
          </a:custGeom>
          <a:solidFill>
            <a:schemeClr val="accent1"/>
          </a:solidFill>
          <a:ln w="91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6AA25F-3B8C-8721-288B-2F31C107F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02" y="1338943"/>
            <a:ext cx="11808595" cy="418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3451649"/>
      </p:ext>
    </p:extLst>
  </p:cSld>
  <p:clrMapOvr>
    <a:masterClrMapping/>
  </p:clrMapOvr>
</p:sld>
</file>

<file path=ppt/slides/slide20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452219-785E-4657-C5F4-A53FEF2EB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0326" y="1679216"/>
            <a:ext cx="4786877" cy="1518315"/>
          </a:xfrm>
        </p:spPr>
        <p:txBody>
          <a:bodyPr/>
          <a:lstStyle/>
          <a:p>
            <a:r>
              <a:rPr lang="en-US" dirty="0"/>
              <a:t>Grazie</a:t>
            </a:r>
          </a:p>
        </p:txBody>
      </p:sp>
      <p:pic>
        <p:nvPicPr>
          <p:cNvPr id="6" name="Picture Placeholder 5" descr="A person and person looking at a computer screen">
            <a:extLst>
              <a:ext uri="{FF2B5EF4-FFF2-40B4-BE49-F238E27FC236}">
                <a16:creationId xmlns:a16="http://schemas.microsoft.com/office/drawing/2014/main" id="{AA35CD3A-9896-7953-C82D-AAE87F6124D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27" r="127"/>
          <a:stretch/>
        </p:blipFill>
        <p:spPr>
          <a:xfrm>
            <a:off x="-29499" y="-2236"/>
            <a:ext cx="6814124" cy="687109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0D79-5C58-F576-D2D0-3F4F1822E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0326" y="3748958"/>
            <a:ext cx="4786878" cy="2258013"/>
          </a:xfrm>
        </p:spPr>
        <p:txBody>
          <a:bodyPr/>
          <a:lstStyle/>
          <a:p>
            <a:r>
              <a:rPr lang="en-US" dirty="0"/>
              <a:t>Si prega di inviare tutte le domande a:</a:t>
            </a:r>
          </a:p>
          <a:p>
            <a:r>
              <a:rPr lang="en-US" dirty="0"/>
              <a:t>gehad@example.com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8DFC8D-4AE6-170E-C27A-DA97EBD7D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704" y="0"/>
            <a:ext cx="2928883" cy="6871447"/>
            <a:chOff x="4059704" y="0"/>
            <a:chExt cx="2928883" cy="687144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966C9E-A9A2-BF8C-EDCB-B7F6AE51C425}"/>
                </a:ext>
              </a:extLst>
            </p:cNvPr>
            <p:cNvSpPr/>
            <p:nvPr/>
          </p:nvSpPr>
          <p:spPr>
            <a:xfrm rot="10800000">
              <a:off x="4443586" y="5022"/>
              <a:ext cx="2545001" cy="6837172"/>
            </a:xfrm>
            <a:custGeom>
              <a:avLst/>
              <a:gdLst>
                <a:gd name="connsiteX0" fmla="*/ 2518452 w 2545001"/>
                <a:gd name="connsiteY0" fmla="*/ 0 h 6837172"/>
                <a:gd name="connsiteX1" fmla="*/ 1701725 w 2545001"/>
                <a:gd name="connsiteY1" fmla="*/ 3172236 h 6837172"/>
                <a:gd name="connsiteX2" fmla="*/ 1361633 w 2545001"/>
                <a:gd name="connsiteY2" fmla="*/ 4439362 h 6837172"/>
                <a:gd name="connsiteX3" fmla="*/ 1178312 w 2545001"/>
                <a:gd name="connsiteY3" fmla="*/ 4524005 h 6837172"/>
                <a:gd name="connsiteX4" fmla="*/ 1067055 w 2545001"/>
                <a:gd name="connsiteY4" fmla="*/ 4330715 h 6837172"/>
                <a:gd name="connsiteX5" fmla="*/ 1324969 w 2545001"/>
                <a:gd name="connsiteY5" fmla="*/ 3379423 h 6837172"/>
                <a:gd name="connsiteX6" fmla="*/ 1307268 w 2545001"/>
                <a:gd name="connsiteY6" fmla="*/ 3240456 h 6837172"/>
                <a:gd name="connsiteX7" fmla="*/ 1196012 w 2545001"/>
                <a:gd name="connsiteY7" fmla="*/ 3154549 h 6837172"/>
                <a:gd name="connsiteX8" fmla="*/ 972233 w 2545001"/>
                <a:gd name="connsiteY8" fmla="*/ 3283409 h 6837172"/>
                <a:gd name="connsiteX9" fmla="*/ 580306 w 2545001"/>
                <a:gd name="connsiteY9" fmla="*/ 4728666 h 6837172"/>
                <a:gd name="connsiteX10" fmla="*/ 5057 w 2545001"/>
                <a:gd name="connsiteY10" fmla="*/ 6820750 h 6837172"/>
                <a:gd name="connsiteX11" fmla="*/ 0 w 2545001"/>
                <a:gd name="connsiteY11" fmla="*/ 6837173 h 6837172"/>
                <a:gd name="connsiteX12" fmla="*/ 26550 w 2545001"/>
                <a:gd name="connsiteY12" fmla="*/ 6837173 h 6837172"/>
                <a:gd name="connsiteX13" fmla="*/ 605591 w 2545001"/>
                <a:gd name="connsiteY13" fmla="*/ 4736246 h 6837172"/>
                <a:gd name="connsiteX14" fmla="*/ 997519 w 2545001"/>
                <a:gd name="connsiteY14" fmla="*/ 3290990 h 6837172"/>
                <a:gd name="connsiteX15" fmla="*/ 1190954 w 2545001"/>
                <a:gd name="connsiteY15" fmla="*/ 3179816 h 6837172"/>
                <a:gd name="connsiteX16" fmla="*/ 1285776 w 2545001"/>
                <a:gd name="connsiteY16" fmla="*/ 3253089 h 6837172"/>
                <a:gd name="connsiteX17" fmla="*/ 1300947 w 2545001"/>
                <a:gd name="connsiteY17" fmla="*/ 3373106 h 6837172"/>
                <a:gd name="connsiteX18" fmla="*/ 1043033 w 2545001"/>
                <a:gd name="connsiteY18" fmla="*/ 4324398 h 6837172"/>
                <a:gd name="connsiteX19" fmla="*/ 1171990 w 2545001"/>
                <a:gd name="connsiteY19" fmla="*/ 4548009 h 6837172"/>
                <a:gd name="connsiteX20" fmla="*/ 1385654 w 2545001"/>
                <a:gd name="connsiteY20" fmla="*/ 4448205 h 6837172"/>
                <a:gd name="connsiteX21" fmla="*/ 1385654 w 2545001"/>
                <a:gd name="connsiteY21" fmla="*/ 4446942 h 6837172"/>
                <a:gd name="connsiteX22" fmla="*/ 1725746 w 2545001"/>
                <a:gd name="connsiteY22" fmla="*/ 3178553 h 6837172"/>
                <a:gd name="connsiteX23" fmla="*/ 2545002 w 2545001"/>
                <a:gd name="connsiteY23" fmla="*/ 1263 h 6837172"/>
                <a:gd name="connsiteX24" fmla="*/ 2518452 w 2545001"/>
                <a:gd name="connsiteY24" fmla="*/ 0 h 683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45001" h="6837172">
                  <a:moveTo>
                    <a:pt x="2518452" y="0"/>
                  </a:moveTo>
                  <a:lnTo>
                    <a:pt x="1701725" y="3172236"/>
                  </a:lnTo>
                  <a:lnTo>
                    <a:pt x="1361633" y="4439362"/>
                  </a:lnTo>
                  <a:cubicBezTo>
                    <a:pt x="1328761" y="4508845"/>
                    <a:pt x="1251640" y="4544219"/>
                    <a:pt x="1178312" y="4524005"/>
                  </a:cubicBezTo>
                  <a:cubicBezTo>
                    <a:pt x="1094869" y="4501265"/>
                    <a:pt x="1044298" y="4414095"/>
                    <a:pt x="1067055" y="4330715"/>
                  </a:cubicBezTo>
                  <a:lnTo>
                    <a:pt x="1324969" y="3379423"/>
                  </a:lnTo>
                  <a:cubicBezTo>
                    <a:pt x="1337611" y="3332679"/>
                    <a:pt x="1331290" y="3283409"/>
                    <a:pt x="1307268" y="3240456"/>
                  </a:cubicBezTo>
                  <a:cubicBezTo>
                    <a:pt x="1283247" y="3197503"/>
                    <a:pt x="1244054" y="3167183"/>
                    <a:pt x="1196012" y="3154549"/>
                  </a:cubicBezTo>
                  <a:cubicBezTo>
                    <a:pt x="1098662" y="3128019"/>
                    <a:pt x="997519" y="3186133"/>
                    <a:pt x="972233" y="3283409"/>
                  </a:cubicBezTo>
                  <a:lnTo>
                    <a:pt x="580306" y="4728666"/>
                  </a:lnTo>
                  <a:lnTo>
                    <a:pt x="5057" y="6820750"/>
                  </a:lnTo>
                  <a:cubicBezTo>
                    <a:pt x="5057" y="6820750"/>
                    <a:pt x="1264" y="6833383"/>
                    <a:pt x="0" y="6837173"/>
                  </a:cubicBezTo>
                  <a:lnTo>
                    <a:pt x="26550" y="6837173"/>
                  </a:lnTo>
                  <a:lnTo>
                    <a:pt x="605591" y="4736246"/>
                  </a:lnTo>
                  <a:lnTo>
                    <a:pt x="997519" y="3290990"/>
                  </a:lnTo>
                  <a:cubicBezTo>
                    <a:pt x="1020276" y="3207609"/>
                    <a:pt x="1107512" y="3157076"/>
                    <a:pt x="1190954" y="3179816"/>
                  </a:cubicBezTo>
                  <a:cubicBezTo>
                    <a:pt x="1231411" y="3191186"/>
                    <a:pt x="1265547" y="3216453"/>
                    <a:pt x="1285776" y="3253089"/>
                  </a:cubicBezTo>
                  <a:cubicBezTo>
                    <a:pt x="1307268" y="3289726"/>
                    <a:pt x="1312326" y="3331416"/>
                    <a:pt x="1300947" y="3373106"/>
                  </a:cubicBezTo>
                  <a:lnTo>
                    <a:pt x="1043033" y="4324398"/>
                  </a:lnTo>
                  <a:cubicBezTo>
                    <a:pt x="1016483" y="4421675"/>
                    <a:pt x="1074640" y="4522742"/>
                    <a:pt x="1171990" y="4548009"/>
                  </a:cubicBezTo>
                  <a:cubicBezTo>
                    <a:pt x="1257961" y="4570749"/>
                    <a:pt x="1347725" y="4529059"/>
                    <a:pt x="1385654" y="4448205"/>
                  </a:cubicBezTo>
                  <a:lnTo>
                    <a:pt x="1385654" y="4446942"/>
                  </a:lnTo>
                  <a:lnTo>
                    <a:pt x="1725746" y="3178553"/>
                  </a:lnTo>
                  <a:lnTo>
                    <a:pt x="2545002" y="1263"/>
                  </a:lnTo>
                  <a:cubicBezTo>
                    <a:pt x="2536151" y="0"/>
                    <a:pt x="2527302" y="0"/>
                    <a:pt x="2518452" y="0"/>
                  </a:cubicBezTo>
                  <a:close/>
                </a:path>
              </a:pathLst>
            </a:custGeom>
            <a:solidFill>
              <a:schemeClr val="accent1"/>
            </a:solidFill>
            <a:ln w="126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33BC35A-F255-48AA-48B8-D6561A6FAB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9704" y="0"/>
              <a:ext cx="1822122" cy="6871447"/>
            </a:xfrm>
            <a:prstGeom prst="line">
              <a:avLst/>
            </a:prstGeom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EC8DADA-109B-196D-817A-1ACB3E3183CA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FED455-D30F-6583-EAD1-6FB515A49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80EE198-6127-5DE1-8134-33FE6A8BE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9485134"/>
      </p:ext>
    </p:extLst>
  </p:cSld>
  <p:clrMapOvr>
    <a:masterClrMapping/>
  </p:clrMapOvr>
</p:sld>
</file>

<file path=ppt/slides/slide3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Placeholder 82" descr="A person writing at a desk&#10;">
            <a:extLst>
              <a:ext uri="{FF2B5EF4-FFF2-40B4-BE49-F238E27FC236}">
                <a16:creationId xmlns:a16="http://schemas.microsoft.com/office/drawing/2014/main" id="{9F2CBF26-9F88-C836-7BBE-2C8D15399C2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7594" r="7594"/>
          <a:stretch/>
        </p:blipFill>
        <p:spPr>
          <a:xfrm flipH="1">
            <a:off x="7163691" y="0"/>
            <a:ext cx="5024825" cy="6858000"/>
          </a:xfrm>
        </p:spPr>
      </p:pic>
      <p:sp>
        <p:nvSpPr>
          <p:cNvPr id="96" name="Slide Number Placeholder 95">
            <a:extLst>
              <a:ext uri="{FF2B5EF4-FFF2-40B4-BE49-F238E27FC236}">
                <a16:creationId xmlns:a16="http://schemas.microsoft.com/office/drawing/2014/main" id="{3BD80834-FB15-847A-2C6B-65FA4C1A9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119" name="Title 118">
            <a:extLst>
              <a:ext uri="{FF2B5EF4-FFF2-40B4-BE49-F238E27FC236}">
                <a16:creationId xmlns:a16="http://schemas.microsoft.com/office/drawing/2014/main" id="{34974D2A-D531-9065-F011-B2A52FD62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017147"/>
          </a:xfrm>
        </p:spPr>
        <p:txBody>
          <a:bodyPr>
            <a:noAutofit/>
          </a:bodyPr>
          <a:lstStyle/>
          <a:p>
            <a:r>
              <a:rPr lang="en-US" sz="2800" dirty="0"/>
              <a:t>Cybersecurity nelle tecnologie emergenti per la rete energetica - Panoramica del corso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FB8BB2-2253-F694-3F4B-48B1830907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545" y="1315846"/>
            <a:ext cx="788639" cy="533400"/>
          </a:xfr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o1.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2F10C-DD1E-58B2-DE8A-900B513BB4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39682" y="1315846"/>
            <a:ext cx="6732236" cy="533400"/>
          </a:xfrm>
        </p:spPr>
        <p:txBody>
          <a:bodyPr>
            <a:noAutofit/>
          </a:bodyPr>
          <a:lstStyle/>
          <a:p>
            <a:r>
              <a:rPr lang="en-US" sz="1700" dirty="0"/>
              <a:t>Introduzione alla sicurezza informatica nelle tecnologie emergenti dell'energia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EFEB83-8DF8-9418-13FD-C034C8279A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545" y="2035410"/>
            <a:ext cx="788639" cy="533400"/>
          </a:xfrm>
        </p:spPr>
        <p:txBody>
          <a:bodyPr/>
          <a:lstStyle/>
          <a:p>
            <a:r>
              <a:rPr lang="en-US" dirty="0"/>
              <a:t>o2.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7C4889-BB27-08A2-E9DE-947634C2E2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39682" y="2035410"/>
            <a:ext cx="5885179" cy="533400"/>
          </a:xfrm>
        </p:spPr>
        <p:txBody>
          <a:bodyPr>
            <a:normAutofit/>
          </a:bodyPr>
          <a:lstStyle/>
          <a:p>
            <a:r>
              <a:rPr lang="en-US" sz="1700" dirty="0"/>
              <a:t>Tecniche di rilevamento delle anomalie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E3A78732-6A77-06C0-D931-D7D867386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7B7D90C8-A3E9-289E-DC74-AFF053EFB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F61E353-DA53-56F1-49CB-7426B4E4EDAF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C985692-9D93-B2CA-C09C-F2CA3F05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93FF775-4134-4229-0B44-8DCF3D12D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2F6E1-52FE-AF94-1D48-6D51798C9F9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EED8E-D248-73B5-CADD-05DFE6A0B0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797B75-1EF7-C863-7738-C5305F2074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E9B2D70-3673-D8F4-9950-A16599BB5A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91CE604-BB55-F236-866D-A4C80CB9D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9DA8128-E02C-0244-DB03-DF17F7608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501503"/>
      </p:ext>
    </p:extLst>
  </p:cSld>
  <p:clrMapOvr>
    <a:masterClrMapping/>
  </p:clrMapOvr>
</p:sld>
</file>

<file path=ppt/slides/slide4.xml><?xml version="1.0" encoding="utf-8"?>
<p:sld xmlns:a16="http://schemas.microsoft.com/office/drawing/2014/main" xmlns:adec="http://schemas.microsoft.com/office/drawing/2017/decorative" xmlns:asvg="http://schemas.microsoft.com/office/drawing/2016/SVG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4D835925-3D21-0B99-9A6C-587FBAE43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322" y="320040"/>
            <a:ext cx="7911214" cy="1524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Schema di formazione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/>
              <a:t>Argomento-01 - Introduzione alla sicurezza informatica nelle tecnologie energetiche emergenti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E7466B0-B69A-FEBF-B8E0-FDA9AEAC7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70364" y="-3219"/>
            <a:ext cx="2562565" cy="6884359"/>
          </a:xfrm>
          <a:custGeom>
            <a:avLst/>
            <a:gdLst>
              <a:gd name="connsiteX0" fmla="*/ 2535833 w 2562565"/>
              <a:gd name="connsiteY0" fmla="*/ 0 h 6884359"/>
              <a:gd name="connsiteX1" fmla="*/ 2106829 w 2562565"/>
              <a:gd name="connsiteY1" fmla="*/ 1564627 h 6884359"/>
              <a:gd name="connsiteX2" fmla="*/ 1764389 w 2562565"/>
              <a:gd name="connsiteY2" fmla="*/ 2840498 h 6884359"/>
              <a:gd name="connsiteX3" fmla="*/ 1579803 w 2562565"/>
              <a:gd name="connsiteY3" fmla="*/ 2925726 h 6884359"/>
              <a:gd name="connsiteX4" fmla="*/ 1467779 w 2562565"/>
              <a:gd name="connsiteY4" fmla="*/ 2731101 h 6884359"/>
              <a:gd name="connsiteX5" fmla="*/ 1727472 w 2562565"/>
              <a:gd name="connsiteY5" fmla="*/ 1773244 h 6884359"/>
              <a:gd name="connsiteX6" fmla="*/ 1709650 w 2562565"/>
              <a:gd name="connsiteY6" fmla="*/ 1633318 h 6884359"/>
              <a:gd name="connsiteX7" fmla="*/ 1597625 w 2562565"/>
              <a:gd name="connsiteY7" fmla="*/ 1546818 h 6884359"/>
              <a:gd name="connsiteX8" fmla="*/ 1372303 w 2562565"/>
              <a:gd name="connsiteY8" fmla="*/ 1676568 h 6884359"/>
              <a:gd name="connsiteX9" fmla="*/ 977670 w 2562565"/>
              <a:gd name="connsiteY9" fmla="*/ 3131798 h 6884359"/>
              <a:gd name="connsiteX10" fmla="*/ 5092 w 2562565"/>
              <a:gd name="connsiteY10" fmla="*/ 6867823 h 6884359"/>
              <a:gd name="connsiteX11" fmla="*/ 0 w 2562565"/>
              <a:gd name="connsiteY11" fmla="*/ 6884360 h 6884359"/>
              <a:gd name="connsiteX12" fmla="*/ 26733 w 2562565"/>
              <a:gd name="connsiteY12" fmla="*/ 6884360 h 6884359"/>
              <a:gd name="connsiteX13" fmla="*/ 1003131 w 2562565"/>
              <a:gd name="connsiteY13" fmla="*/ 3139431 h 6884359"/>
              <a:gd name="connsiteX14" fmla="*/ 1397763 w 2562565"/>
              <a:gd name="connsiteY14" fmla="*/ 1684200 h 6884359"/>
              <a:gd name="connsiteX15" fmla="*/ 1592533 w 2562565"/>
              <a:gd name="connsiteY15" fmla="*/ 1572259 h 6884359"/>
              <a:gd name="connsiteX16" fmla="*/ 1688009 w 2562565"/>
              <a:gd name="connsiteY16" fmla="*/ 1646039 h 6884359"/>
              <a:gd name="connsiteX17" fmla="*/ 1703285 w 2562565"/>
              <a:gd name="connsiteY17" fmla="*/ 1766884 h 6884359"/>
              <a:gd name="connsiteX18" fmla="*/ 1443591 w 2562565"/>
              <a:gd name="connsiteY18" fmla="*/ 2724741 h 6884359"/>
              <a:gd name="connsiteX19" fmla="*/ 1573438 w 2562565"/>
              <a:gd name="connsiteY19" fmla="*/ 2949894 h 6884359"/>
              <a:gd name="connsiteX20" fmla="*/ 1788577 w 2562565"/>
              <a:gd name="connsiteY20" fmla="*/ 2849402 h 6884359"/>
              <a:gd name="connsiteX21" fmla="*/ 1788577 w 2562565"/>
              <a:gd name="connsiteY21" fmla="*/ 2848130 h 6884359"/>
              <a:gd name="connsiteX22" fmla="*/ 2131016 w 2562565"/>
              <a:gd name="connsiteY22" fmla="*/ 1570987 h 6884359"/>
              <a:gd name="connsiteX23" fmla="*/ 2562566 w 2562565"/>
              <a:gd name="connsiteY23" fmla="*/ 1272 h 6884359"/>
              <a:gd name="connsiteX24" fmla="*/ 2535833 w 2562565"/>
              <a:gd name="connsiteY24" fmla="*/ 0 h 688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62565" h="6884359">
                <a:moveTo>
                  <a:pt x="2535833" y="0"/>
                </a:moveTo>
                <a:lnTo>
                  <a:pt x="2106829" y="1564627"/>
                </a:lnTo>
                <a:lnTo>
                  <a:pt x="1764389" y="2840498"/>
                </a:lnTo>
                <a:cubicBezTo>
                  <a:pt x="1731291" y="2910461"/>
                  <a:pt x="1653638" y="2946078"/>
                  <a:pt x="1579803" y="2925726"/>
                </a:cubicBezTo>
                <a:cubicBezTo>
                  <a:pt x="1495785" y="2902829"/>
                  <a:pt x="1444864" y="2815057"/>
                  <a:pt x="1467779" y="2731101"/>
                </a:cubicBezTo>
                <a:lnTo>
                  <a:pt x="1727472" y="1773244"/>
                </a:lnTo>
                <a:cubicBezTo>
                  <a:pt x="1740202" y="1726178"/>
                  <a:pt x="1733837" y="1676568"/>
                  <a:pt x="1709650" y="1633318"/>
                </a:cubicBezTo>
                <a:cubicBezTo>
                  <a:pt x="1685463" y="1590068"/>
                  <a:pt x="1646000" y="1559539"/>
                  <a:pt x="1597625" y="1546818"/>
                </a:cubicBezTo>
                <a:cubicBezTo>
                  <a:pt x="1499604" y="1520105"/>
                  <a:pt x="1397763" y="1578620"/>
                  <a:pt x="1372303" y="1676568"/>
                </a:cubicBezTo>
                <a:lnTo>
                  <a:pt x="977670" y="3131798"/>
                </a:lnTo>
                <a:lnTo>
                  <a:pt x="5092" y="6867823"/>
                </a:lnTo>
                <a:cubicBezTo>
                  <a:pt x="5092" y="6867823"/>
                  <a:pt x="1273" y="6880544"/>
                  <a:pt x="0" y="6884360"/>
                </a:cubicBezTo>
                <a:lnTo>
                  <a:pt x="26733" y="6884360"/>
                </a:lnTo>
                <a:lnTo>
                  <a:pt x="1003131" y="3139431"/>
                </a:lnTo>
                <a:lnTo>
                  <a:pt x="1397763" y="1684200"/>
                </a:lnTo>
                <a:cubicBezTo>
                  <a:pt x="1420677" y="1600245"/>
                  <a:pt x="1508515" y="1549363"/>
                  <a:pt x="1592533" y="1572259"/>
                </a:cubicBezTo>
                <a:cubicBezTo>
                  <a:pt x="1633270" y="1583708"/>
                  <a:pt x="1667641" y="1609149"/>
                  <a:pt x="1688009" y="1646039"/>
                </a:cubicBezTo>
                <a:cubicBezTo>
                  <a:pt x="1709650" y="1682928"/>
                  <a:pt x="1714742" y="1724906"/>
                  <a:pt x="1703285" y="1766884"/>
                </a:cubicBezTo>
                <a:lnTo>
                  <a:pt x="1443591" y="2724741"/>
                </a:lnTo>
                <a:cubicBezTo>
                  <a:pt x="1416858" y="2822689"/>
                  <a:pt x="1475417" y="2924453"/>
                  <a:pt x="1573438" y="2949894"/>
                </a:cubicBezTo>
                <a:cubicBezTo>
                  <a:pt x="1660003" y="2972792"/>
                  <a:pt x="1750386" y="2930814"/>
                  <a:pt x="1788577" y="2849402"/>
                </a:cubicBezTo>
                <a:lnTo>
                  <a:pt x="1788577" y="2848130"/>
                </a:lnTo>
                <a:lnTo>
                  <a:pt x="2131016" y="1570987"/>
                </a:lnTo>
                <a:lnTo>
                  <a:pt x="2562566" y="1272"/>
                </a:lnTo>
                <a:cubicBezTo>
                  <a:pt x="2553655" y="0"/>
                  <a:pt x="2544744" y="0"/>
                  <a:pt x="2535833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56CFB8-E805-3CF9-61D2-C02341EC7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7829202" y="5156615"/>
            <a:ext cx="878334" cy="170500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96053-DF7F-7AFE-4D23-78CFF34D00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68546" y="6290774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5421A4BB-2BFD-0743-5BB3-6C4D92B8EC15}"/>
              </a:ext>
            </a:extLst>
          </p:cNvPr>
          <p:cNvSpPr txBox="1">
            <a:spLocks/>
          </p:cNvSpPr>
          <p:nvPr/>
        </p:nvSpPr>
        <p:spPr>
          <a:xfrm>
            <a:off x="796323" y="2726930"/>
            <a:ext cx="6980091" cy="120893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e sfide uniche per la sicurezza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Panoramica dei principi e delle sfide della cybersecurity nel contesto delle tecnologie energetiche emergenti.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400" dirty="0"/>
              <a:t>Introduzione all'IoE, al cloud computing, alla blockchain e all'IA e al loro significato nel settore energetico.</a:t>
            </a:r>
          </a:p>
        </p:txBody>
      </p:sp>
      <p:pic>
        <p:nvPicPr>
          <p:cNvPr id="34" name="Picture Placeholder 33" descr="A cup of coffee and a notebook on a table&#10;&#10;Description automatically generated">
            <a:extLst>
              <a:ext uri="{FF2B5EF4-FFF2-40B4-BE49-F238E27FC236}">
                <a16:creationId xmlns:a16="http://schemas.microsoft.com/office/drawing/2014/main" id="{BE76F2C8-60D2-404A-08F8-F956BC248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18261" r="18261"/>
          <a:stretch>
            <a:fillRect/>
          </a:stretch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E7B04D-E6C3-1A50-96CC-C863D387E4E8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BB7346-D27E-E7B5-1793-E50B8F9C2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39C830-72D8-B9BC-4DBD-C47324325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1308155"/>
      </p:ext>
    </p:extLst>
  </p:cSld>
  <p:clrMapOvr>
    <a:masterClrMapping/>
  </p:clrMapOvr>
</p:sld>
</file>

<file path=ppt/slides/slide5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1. Panoramica delle tecnologie emergenti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Introduzione alle tecnologie chiave: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Internet degli oggetti (IoT):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Dispositivi e sensori connessi a Internet.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Contatori intelligenti, sensori di rete e dispositivi domestici connessi.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Cloud Computing: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Fornitura su richiesta di risorse informatiche via Internet.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Archiviazione dei dati, potenza di calcolo e servizi applicativi.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Blockchain: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Tecnologia a libro mastro distribuito per transazioni sicure.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Piattaforme di trading energetico, gestione della catena di approvvigionamento.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Intelligenza artificiale (AI):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Apprendimento automatico e algoritmi per il processo decisionale.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 Manutenzione predittiva, previsione della domanda.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Impatto trasformativo: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Miglioramento dell'efficienza e dell'affidabilità dei sistemi energetici.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Introduzione di nuove vulnerabilità e superfici di attacco.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4246432"/>
      </p:ext>
    </p:extLst>
  </p:cSld>
  <p:clrMapOvr>
    <a:masterClrMapping/>
  </p:clrMapOvr>
</p:sld>
</file>

<file path=ppt/slides/slide6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2. Impatto sul panorama della sicurezza informatica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Aumento della superficie di attacco: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Più punti di accesso per gli aggressori grazie all'interconnessione dei dispositivi.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Complessità nella gestione della sicurezza attraverso diverse tecnologie.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Nuove vulnerabilità: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Le debolezze nella sicurezza dei dispositivi IoT.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Configurazioni errate del cloud che portano a violazioni dei dati.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Minacce specifiche della blockchain, come gli attacchi del 51%.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Manipolazione dell'IA e problemi di privacy dei dati.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Necessità di misure di sicurezza robuste: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Strategie complete per proteggere tutti i livelli della tecnologia.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Importanza di pratiche di cybersecurity proattive e adattive.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334681"/>
      </p:ext>
    </p:extLst>
  </p:cSld>
  <p:clrMapOvr>
    <a:masterClrMapping/>
  </p:clrMapOvr>
</p:sld>
</file>

<file path=ppt/slides/slide7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3. Sfide di sicurezza uniche dell'IoT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Eterogeneità dei dispositivi: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Varietà di dispositivi con diverse capacità di sicurezza.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Distribuzione su larga scala: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Gestione della sicurezza per milioni di dispositivi.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Protocolli di sicurezza deboli: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Sicurezza inadeguata in alcuni dispositivi IoT.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Contatori intelligenti e sensori di rete vulnerabili.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8" name="Marcador de Posição da Imagem 7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14BB4C7F-7A2E-2A45-1B3F-48C1256F4DC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3369204"/>
      </p:ext>
    </p:extLst>
  </p:cSld>
  <p:clrMapOvr>
    <a:masterClrMapping/>
  </p:clrMapOvr>
</p:sld>
</file>

<file path=ppt/slides/slide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4. Sfide di sicurezza uniche del cloud computing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Modello di responsabilità condivisa: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Divisione delle responsabilità di sicurezza tra fornitore e utente.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Violazioni dei dati: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Rischi di accesso non autorizzato ai dati sensibili.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Misconfigurazioni: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Cause comuni di incidenti di sicurezza in ambienti cloud.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Bucket S3 mal configurati che espongono i dati.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1872698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E2EA33AE-2E4E-2AD0-7AAD-FF06CBACB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7964" y="98470"/>
            <a:ext cx="5684036" cy="763899"/>
          </a:xfrm>
        </p:spPr>
        <p:txBody>
          <a:bodyPr>
            <a:noAutofit/>
          </a:bodyPr>
          <a:lstStyle/>
          <a:p>
            <a:r>
              <a:rPr lang="en-US" sz="1800" dirty="0"/>
              <a:t>5. Sfide di sicurezza uniche della Blockchain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BA498B66-C42E-029B-6F9F-FF45F4C14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8131" y="1059877"/>
            <a:ext cx="4786877" cy="763899"/>
          </a:xfrm>
        </p:spPr>
        <p:txBody>
          <a:bodyPr>
            <a:normAutofit/>
          </a:bodyPr>
          <a:lstStyle/>
          <a:p>
            <a:r>
              <a:rPr lang="en-US" dirty="0"/>
              <a:t>Contesto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3B8BFA9-FBE9-EDA2-FBB1-C2B55CD7C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98130" y="1977017"/>
            <a:ext cx="5541470" cy="2569866"/>
          </a:xfrm>
        </p:spPr>
        <p:txBody>
          <a:bodyPr>
            <a:no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51% Attacchi: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Controllo della maggior parte del tasso di hash della rete per alterare le transazioni.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Vulnerabilità dei contratti intelligenti: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Bug ed exploit nel codice dei contratti smart.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Esempi: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sz="1600" kern="100" dirty="0">
                <a:effectLst/>
                <a:ea typeface="Aptos" panose="020B0004020202020204" pitchFamily="34" charset="0"/>
                <a:cs typeface="Arial" panose="020B0604020202020204" pitchFamily="34" charset="0"/>
              </a:rPr>
              <a:t>L'hacking di DAO è dovuto a una vulnerabilità nei contratti intelligenti.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3E677C-B30B-9361-1557-EE90A7448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929081" y="0"/>
            <a:ext cx="1822122" cy="6871447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9511001-6F2E-D16C-C5A6-4486407F67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498189" y="17722"/>
            <a:ext cx="2545001" cy="6837172"/>
          </a:xfrm>
          <a:custGeom>
            <a:avLst/>
            <a:gdLst>
              <a:gd name="connsiteX0" fmla="*/ 2518452 w 2545001"/>
              <a:gd name="connsiteY0" fmla="*/ 0 h 6837172"/>
              <a:gd name="connsiteX1" fmla="*/ 1701725 w 2545001"/>
              <a:gd name="connsiteY1" fmla="*/ 3172236 h 6837172"/>
              <a:gd name="connsiteX2" fmla="*/ 1361633 w 2545001"/>
              <a:gd name="connsiteY2" fmla="*/ 4439362 h 6837172"/>
              <a:gd name="connsiteX3" fmla="*/ 1178312 w 2545001"/>
              <a:gd name="connsiteY3" fmla="*/ 4524005 h 6837172"/>
              <a:gd name="connsiteX4" fmla="*/ 1067055 w 2545001"/>
              <a:gd name="connsiteY4" fmla="*/ 4330715 h 6837172"/>
              <a:gd name="connsiteX5" fmla="*/ 1324969 w 2545001"/>
              <a:gd name="connsiteY5" fmla="*/ 3379423 h 6837172"/>
              <a:gd name="connsiteX6" fmla="*/ 1307268 w 2545001"/>
              <a:gd name="connsiteY6" fmla="*/ 3240456 h 6837172"/>
              <a:gd name="connsiteX7" fmla="*/ 1196012 w 2545001"/>
              <a:gd name="connsiteY7" fmla="*/ 3154549 h 6837172"/>
              <a:gd name="connsiteX8" fmla="*/ 972233 w 2545001"/>
              <a:gd name="connsiteY8" fmla="*/ 3283409 h 6837172"/>
              <a:gd name="connsiteX9" fmla="*/ 580306 w 2545001"/>
              <a:gd name="connsiteY9" fmla="*/ 4728666 h 6837172"/>
              <a:gd name="connsiteX10" fmla="*/ 5057 w 2545001"/>
              <a:gd name="connsiteY10" fmla="*/ 6820750 h 6837172"/>
              <a:gd name="connsiteX11" fmla="*/ 0 w 2545001"/>
              <a:gd name="connsiteY11" fmla="*/ 6837173 h 6837172"/>
              <a:gd name="connsiteX12" fmla="*/ 26550 w 2545001"/>
              <a:gd name="connsiteY12" fmla="*/ 6837173 h 6837172"/>
              <a:gd name="connsiteX13" fmla="*/ 605591 w 2545001"/>
              <a:gd name="connsiteY13" fmla="*/ 4736246 h 6837172"/>
              <a:gd name="connsiteX14" fmla="*/ 997519 w 2545001"/>
              <a:gd name="connsiteY14" fmla="*/ 3290990 h 6837172"/>
              <a:gd name="connsiteX15" fmla="*/ 1190954 w 2545001"/>
              <a:gd name="connsiteY15" fmla="*/ 3179816 h 6837172"/>
              <a:gd name="connsiteX16" fmla="*/ 1285776 w 2545001"/>
              <a:gd name="connsiteY16" fmla="*/ 3253089 h 6837172"/>
              <a:gd name="connsiteX17" fmla="*/ 1300947 w 2545001"/>
              <a:gd name="connsiteY17" fmla="*/ 3373106 h 6837172"/>
              <a:gd name="connsiteX18" fmla="*/ 1043033 w 2545001"/>
              <a:gd name="connsiteY18" fmla="*/ 4324398 h 6837172"/>
              <a:gd name="connsiteX19" fmla="*/ 1171990 w 2545001"/>
              <a:gd name="connsiteY19" fmla="*/ 4548009 h 6837172"/>
              <a:gd name="connsiteX20" fmla="*/ 1385654 w 2545001"/>
              <a:gd name="connsiteY20" fmla="*/ 4448205 h 6837172"/>
              <a:gd name="connsiteX21" fmla="*/ 1385654 w 2545001"/>
              <a:gd name="connsiteY21" fmla="*/ 4446942 h 6837172"/>
              <a:gd name="connsiteX22" fmla="*/ 1725746 w 2545001"/>
              <a:gd name="connsiteY22" fmla="*/ 3178553 h 6837172"/>
              <a:gd name="connsiteX23" fmla="*/ 2545002 w 2545001"/>
              <a:gd name="connsiteY23" fmla="*/ 1263 h 6837172"/>
              <a:gd name="connsiteX24" fmla="*/ 2518452 w 2545001"/>
              <a:gd name="connsiteY24" fmla="*/ 0 h 6837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45001" h="6837172">
                <a:moveTo>
                  <a:pt x="2518452" y="0"/>
                </a:moveTo>
                <a:lnTo>
                  <a:pt x="1701725" y="3172236"/>
                </a:lnTo>
                <a:lnTo>
                  <a:pt x="1361633" y="4439362"/>
                </a:lnTo>
                <a:cubicBezTo>
                  <a:pt x="1328761" y="4508845"/>
                  <a:pt x="1251640" y="4544219"/>
                  <a:pt x="1178312" y="4524005"/>
                </a:cubicBezTo>
                <a:cubicBezTo>
                  <a:pt x="1094869" y="4501265"/>
                  <a:pt x="1044298" y="4414095"/>
                  <a:pt x="1067055" y="4330715"/>
                </a:cubicBezTo>
                <a:lnTo>
                  <a:pt x="1324969" y="3379423"/>
                </a:lnTo>
                <a:cubicBezTo>
                  <a:pt x="1337611" y="3332679"/>
                  <a:pt x="1331290" y="3283409"/>
                  <a:pt x="1307268" y="3240456"/>
                </a:cubicBezTo>
                <a:cubicBezTo>
                  <a:pt x="1283247" y="3197503"/>
                  <a:pt x="1244054" y="3167183"/>
                  <a:pt x="1196012" y="3154549"/>
                </a:cubicBezTo>
                <a:cubicBezTo>
                  <a:pt x="1098662" y="3128019"/>
                  <a:pt x="997519" y="3186133"/>
                  <a:pt x="972233" y="3283409"/>
                </a:cubicBezTo>
                <a:lnTo>
                  <a:pt x="580306" y="4728666"/>
                </a:lnTo>
                <a:lnTo>
                  <a:pt x="5057" y="6820750"/>
                </a:lnTo>
                <a:cubicBezTo>
                  <a:pt x="5057" y="6820750"/>
                  <a:pt x="1264" y="6833383"/>
                  <a:pt x="0" y="6837173"/>
                </a:cubicBezTo>
                <a:lnTo>
                  <a:pt x="26550" y="6837173"/>
                </a:lnTo>
                <a:lnTo>
                  <a:pt x="605591" y="4736246"/>
                </a:lnTo>
                <a:lnTo>
                  <a:pt x="997519" y="3290990"/>
                </a:lnTo>
                <a:cubicBezTo>
                  <a:pt x="1020276" y="3207609"/>
                  <a:pt x="1107512" y="3157076"/>
                  <a:pt x="1190954" y="3179816"/>
                </a:cubicBezTo>
                <a:cubicBezTo>
                  <a:pt x="1231411" y="3191186"/>
                  <a:pt x="1265547" y="3216453"/>
                  <a:pt x="1285776" y="3253089"/>
                </a:cubicBezTo>
                <a:cubicBezTo>
                  <a:pt x="1307268" y="3289726"/>
                  <a:pt x="1312326" y="3331416"/>
                  <a:pt x="1300947" y="3373106"/>
                </a:cubicBezTo>
                <a:lnTo>
                  <a:pt x="1043033" y="4324398"/>
                </a:lnTo>
                <a:cubicBezTo>
                  <a:pt x="1016483" y="4421675"/>
                  <a:pt x="1074640" y="4522742"/>
                  <a:pt x="1171990" y="4548009"/>
                </a:cubicBezTo>
                <a:cubicBezTo>
                  <a:pt x="1257961" y="4570749"/>
                  <a:pt x="1347725" y="4529059"/>
                  <a:pt x="1385654" y="4448205"/>
                </a:cubicBezTo>
                <a:lnTo>
                  <a:pt x="1385654" y="4446942"/>
                </a:lnTo>
                <a:lnTo>
                  <a:pt x="1725746" y="3178553"/>
                </a:lnTo>
                <a:lnTo>
                  <a:pt x="2545002" y="1263"/>
                </a:lnTo>
                <a:cubicBezTo>
                  <a:pt x="2536151" y="0"/>
                  <a:pt x="2527302" y="0"/>
                  <a:pt x="2518452" y="0"/>
                </a:cubicBezTo>
                <a:close/>
              </a:path>
            </a:pathLst>
          </a:custGeom>
          <a:solidFill>
            <a:schemeClr val="accent1"/>
          </a:solidFill>
          <a:ln w="126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E29837F-191A-2CAF-C620-46DB82DE98E1}"/>
              </a:ext>
            </a:extLst>
          </p:cNvPr>
          <p:cNvGrpSpPr/>
          <p:nvPr/>
        </p:nvGrpSpPr>
        <p:grpSpPr>
          <a:xfrm>
            <a:off x="7549377" y="6167336"/>
            <a:ext cx="3294001" cy="612000"/>
            <a:chOff x="5179092" y="5483822"/>
            <a:chExt cx="3294001" cy="612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CD2267-9FF0-C5D3-F84E-772D2949F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79092" y="5483822"/>
              <a:ext cx="1530000" cy="612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F59F19-D600-42DE-BBBA-D718BD73B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9092" y="5483822"/>
              <a:ext cx="1764001" cy="612000"/>
            </a:xfrm>
            <a:prstGeom prst="rect">
              <a:avLst/>
            </a:prstGeom>
          </p:spPr>
        </p:pic>
      </p:grpSp>
      <p:pic>
        <p:nvPicPr>
          <p:cNvPr id="7" name="Marcador de Posição da Imagem 6" descr="Uma imagem com captura de ecrã, círculo, luz&#10;&#10;Descrição gerada automaticamente">
            <a:extLst>
              <a:ext uri="{FF2B5EF4-FFF2-40B4-BE49-F238E27FC236}">
                <a16:creationId xmlns:a16="http://schemas.microsoft.com/office/drawing/2014/main" id="{335E9F75-6226-B030-9CC5-5975AEE2C9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l="7439" r="7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45305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TM11534312">
      <a:dk1>
        <a:srgbClr val="000000"/>
      </a:dk1>
      <a:lt1>
        <a:srgbClr val="FFFFFF"/>
      </a:lt1>
      <a:dk2>
        <a:srgbClr val="D87A1A"/>
      </a:dk2>
      <a:lt2>
        <a:srgbClr val="E7E6E6"/>
      </a:lt2>
      <a:accent1>
        <a:srgbClr val="FFBA00"/>
      </a:accent1>
      <a:accent2>
        <a:srgbClr val="7229D2"/>
      </a:accent2>
      <a:accent3>
        <a:srgbClr val="C62FE1"/>
      </a:accent3>
      <a:accent4>
        <a:srgbClr val="CF1DA0"/>
      </a:accent4>
      <a:accent5>
        <a:srgbClr val="E12F68"/>
      </a:accent5>
      <a:accent6>
        <a:srgbClr val="CF2E1D"/>
      </a:accent6>
      <a:hlink>
        <a:srgbClr val="87882D"/>
      </a:hlink>
      <a:folHlink>
        <a:srgbClr val="7F7F7F"/>
      </a:folHlink>
    </a:clrScheme>
    <a:fontScheme name="Custom 62">
      <a:majorFont>
        <a:latin typeface="Book Antiqua"/>
        <a:ea typeface=""/>
        <a:cs typeface=""/>
      </a:majorFont>
      <a:minorFont>
        <a:latin typeface="Century Gothic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11534312_Win32_SL_V3" id="{A784F2EB-8377-40E2-878D-F359E4F7734D}" vid="{87F4C17B-0668-4D7F-80F5-6507D8EFBB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BB42C3-98F0-4E09-AE96-62EE07CA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9EAE05-2D90-4440-A098-2E114DBDB5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15CCAF-B227-4420-8A82-899C4EC3371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Theme-CyberSecPro-1</ap:Template>
  <ap:TotalTime>0</ap:TotalTime>
  <ap:Words>2000</ap:Words>
  <ap:Application>Microsoft Office PowerPoint</ap:Application>
  <ap:PresentationFormat>Widescreen</ap:PresentationFormat>
  <ap:Paragraphs>265</ap:Paragraphs>
  <ap:Slides>20</ap:Slides>
  <ap:Notes>17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ap:HeadingPairs>
  <ap:TitlesOfParts>
    <vt:vector baseType="lpstr" size="28">
      <vt:lpstr>Aptos</vt:lpstr>
      <vt:lpstr>Book Antiqua</vt:lpstr>
      <vt:lpstr>Calibri</vt:lpstr>
      <vt:lpstr>Century Gothic</vt:lpstr>
      <vt:lpstr>Courier New</vt:lpstr>
      <vt:lpstr>Symbol</vt:lpstr>
      <vt:lpstr>Wingdings</vt:lpstr>
      <vt:lpstr>Custom</vt:lpstr>
      <vt:lpstr>Cybersecurity in Emerging Technologies for the Energy Network</vt:lpstr>
      <vt:lpstr>PowerPoint Presentation</vt:lpstr>
      <vt:lpstr>Cybersecurity in Emerging Technologies for the Energy Network – Course Overview</vt:lpstr>
      <vt:lpstr>Training Outline Topic-01 - Introduction to Cybersecurity in Energy Emerging Technologies</vt:lpstr>
      <vt:lpstr>1. Overview of Emerging Technologies</vt:lpstr>
      <vt:lpstr>2. Impact on Cybersecurity Landscape</vt:lpstr>
      <vt:lpstr>3. Unique Security Challenges of IoT</vt:lpstr>
      <vt:lpstr>4. Unique Security Challenges of Cloud Computing</vt:lpstr>
      <vt:lpstr>5. Unique Security Challenges of Blockchain</vt:lpstr>
      <vt:lpstr>6. Unique Security Challenges of AI</vt:lpstr>
      <vt:lpstr>7. Unique Security Challenges of AI</vt:lpstr>
      <vt:lpstr>8. Summary of Topic 1</vt:lpstr>
      <vt:lpstr>Training Outline:   Topic-02 - Anomaly Detection Techniques</vt:lpstr>
      <vt:lpstr>1. Introduction to Anomaly Detection</vt:lpstr>
      <vt:lpstr>2. Machine Learning-Based Methods</vt:lpstr>
      <vt:lpstr>3. Time Series Anomaly Detection</vt:lpstr>
      <vt:lpstr>4. Real-World Applications of Anomaly Detection</vt:lpstr>
      <vt:lpstr>5. Tools for Anomaly Detection</vt:lpstr>
      <vt:lpstr>6. Summary of Topic 2</vt:lpstr>
      <vt:lpstr>Thank you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CyberSecPro Training Presentation Template</dc:title>
  <dc:subject>CyberSecPro Modules</dc:subject>
  <dc:creator/>
  <lastModifiedBy/>
  <revision>1</revision>
  <dcterms:created xsi:type="dcterms:W3CDTF">2023-07-18T15:28:54.0000000Z</dcterms:created>
  <dcterms:modified xsi:type="dcterms:W3CDTF">2024-05-28T14:41:13.0000000Z</dcterms:modified>
  <version>Ver-1</version>
  <keywords>, docId:7FDE08900162195C4A8D49DB1D22869A</keywords>
</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