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8"/>
  </p:notesMasterIdLst>
  <p:handoutMasterIdLst>
    <p:handoutMasterId r:id="rId39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3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58" d="100"/>
          <a:sy n="58" d="100"/>
        </p:scale>
        <p:origin x="598" y="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11/1/2026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11/1/2026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94134-7111-06E7-823D-DFE9237D6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DFCE6-03DA-9007-119F-8A2E08405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06C99-646A-2DAC-D298-566D9CDC2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many attacks start at the network level.</a:t>
            </a:r>
          </a:p>
          <a:p>
            <a:r>
              <a:rPr lang="en-US" dirty="0"/>
              <a:t>Mention challenges:</a:t>
            </a:r>
          </a:p>
          <a:p>
            <a:r>
              <a:rPr lang="en-US" dirty="0"/>
              <a:t>- Proprietary protocols</a:t>
            </a:r>
          </a:p>
          <a:p>
            <a:r>
              <a:rPr lang="en-US" dirty="0"/>
              <a:t>- Encrypted traffic</a:t>
            </a:r>
          </a:p>
          <a:p>
            <a:r>
              <a:rPr lang="en-US" dirty="0" err="1"/>
              <a:t>Emphasise</a:t>
            </a:r>
            <a:r>
              <a:rPr lang="en-US" dirty="0"/>
              <a:t> metadata importance.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3940C-A3C1-8E64-DD05-BFB6008C8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909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060D-FCBF-FB17-F0C0-B92B8676C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A452A-1EDB-2BEA-BCB6-7DDB84C07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C0B0C7-920C-71C9-819D-AFBEB306A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that preprocessing is </a:t>
            </a:r>
            <a:r>
              <a:rPr lang="en-US" b="1" dirty="0"/>
              <a:t>not optional</a:t>
            </a:r>
            <a:r>
              <a:rPr lang="en-US" dirty="0"/>
              <a:t>.</a:t>
            </a:r>
          </a:p>
          <a:p>
            <a:r>
              <a:rPr lang="en-US" dirty="0"/>
              <a:t>Explain common issues:</a:t>
            </a:r>
          </a:p>
          <a:p>
            <a:r>
              <a:rPr lang="en-US" dirty="0"/>
              <a:t>- Clock drift</a:t>
            </a:r>
          </a:p>
          <a:p>
            <a:r>
              <a:rPr lang="en-US" dirty="0"/>
              <a:t>- Inconsistent sampling</a:t>
            </a:r>
          </a:p>
          <a:p>
            <a:r>
              <a:rPr lang="en-US" dirty="0"/>
              <a:t>Stress that this step is often underestimated.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EAF7D-AFC5-09A0-B183-7D00D44BB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447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91641-D430-CD44-978E-1F72A5A52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62500-43C7-8851-0F87-714659FD3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89247-80AF-A143-8108-A53A733FF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Stress transparency and interpretability.</a:t>
            </a:r>
          </a:p>
          <a:p>
            <a:r>
              <a:rPr lang="en-US" b="0" dirty="0"/>
              <a:t>Explain why statistics are often used as:</a:t>
            </a:r>
          </a:p>
          <a:p>
            <a:r>
              <a:rPr lang="en-US" b="0" dirty="0"/>
              <a:t>- Baselines</a:t>
            </a:r>
          </a:p>
          <a:p>
            <a:r>
              <a:rPr lang="en-US" b="0" dirty="0"/>
              <a:t>- Validation layers</a:t>
            </a:r>
          </a:p>
          <a:p>
            <a:r>
              <a:rPr lang="en-US" b="0" dirty="0"/>
              <a:t>Mention limitations with non-stationary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F5CB1-794E-FC48-4974-817E172A7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4138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F35E-9F7C-1119-D817-96233C299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E5D95-6322-8A21-D129-ABA443AD2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8AE2E-CCD9-D1C4-2DDD-4A3CCA101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Give an example:</a:t>
            </a:r>
          </a:p>
          <a:p>
            <a:r>
              <a:rPr lang="en-US" b="0" dirty="0"/>
              <a:t>- Login event + network anomaly + load change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importance of contextual correlation.</a:t>
            </a:r>
          </a:p>
          <a:p>
            <a:r>
              <a:rPr lang="en-US" b="0" dirty="0"/>
              <a:t>Connect to SOC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7FCF2-75E1-4207-7815-4C4BA30D8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061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E18A1-76E3-26FE-8B91-38D72C917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25F26-86F9-DF85-03E3-49534A1BC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3F95D-5A69-65C9-03AC-74E8B02A5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 link to Topic 2.</a:t>
            </a:r>
          </a:p>
          <a:p>
            <a:r>
              <a:rPr lang="en-US" dirty="0"/>
              <a:t>Explain danger of static baselines.</a:t>
            </a:r>
          </a:p>
          <a:p>
            <a:r>
              <a:rPr lang="en-US" dirty="0" err="1"/>
              <a:t>Emphasise</a:t>
            </a:r>
            <a:r>
              <a:rPr lang="en-US" dirty="0"/>
              <a:t> gradual drift vs sudden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38F45-A7A0-3E31-13DA-BAE0E212D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033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EE22D-7590-E7F1-4278-C24E05C1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FAB87-728D-057D-FDAC-462BE4FDD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5DC37-51C7-6BC5-6D93-088A7ED24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insider threats are hard to detect.</a:t>
            </a:r>
          </a:p>
          <a:p>
            <a:r>
              <a:rPr lang="en-US" dirty="0" err="1"/>
              <a:t>Emphasise</a:t>
            </a:r>
            <a:r>
              <a:rPr lang="en-US" dirty="0"/>
              <a:t> </a:t>
            </a:r>
            <a:r>
              <a:rPr lang="en-US" dirty="0" err="1"/>
              <a:t>behavioural</a:t>
            </a:r>
            <a:r>
              <a:rPr lang="en-US" dirty="0"/>
              <a:t> context over single events.</a:t>
            </a:r>
          </a:p>
          <a:p>
            <a:r>
              <a:rPr lang="en-US" dirty="0"/>
              <a:t>Mention privacy and ethical considerations.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A5E0B-BF8F-FC86-ACF7-425106883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803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9391-E464-6A42-6DD1-8B80002F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B9E85-05BF-2A1C-E87A-6D6F3AEAC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44D31-F104-49C9-AB26-3C0CA6FB3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human-in-the-loop.</a:t>
            </a:r>
          </a:p>
          <a:p>
            <a:r>
              <a:rPr lang="en-US" dirty="0"/>
              <a:t>Explain risk of dashboard overload.</a:t>
            </a:r>
          </a:p>
          <a:p>
            <a:r>
              <a:rPr lang="en-US" dirty="0"/>
              <a:t>Stress clarity over completeness.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E01EA-0566-353B-0799-2EC87212D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2528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24DF7-186C-E2E4-9838-0CDC4B605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25701-A820-C9F1-B58A-71F1B9967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A310D-C5B1-623C-30AF-76D18E882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concept of situational awareness.</a:t>
            </a:r>
          </a:p>
          <a:p>
            <a:r>
              <a:rPr lang="en-US" dirty="0" err="1"/>
              <a:t>Emphasise</a:t>
            </a:r>
            <a:r>
              <a:rPr lang="en-US" dirty="0"/>
              <a:t> </a:t>
            </a:r>
            <a:r>
              <a:rPr lang="en-US" dirty="0" err="1"/>
              <a:t>prioritisation</a:t>
            </a:r>
            <a:r>
              <a:rPr lang="en-US" dirty="0"/>
              <a:t>.</a:t>
            </a:r>
          </a:p>
          <a:p>
            <a:r>
              <a:rPr lang="en-US" dirty="0"/>
              <a:t>Link to incident response.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911A4-BCAB-F30A-B890-EA86EEF2C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0070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D2C55-D9CD-851A-FD89-6DCB4B6E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9B145-8894-2AE2-FABD-4A38A1631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07B06-4A90-51B6-9341-574579F04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kill-chain thinking.</a:t>
            </a:r>
          </a:p>
          <a:p>
            <a:r>
              <a:rPr lang="en-US" dirty="0"/>
              <a:t>Stress importance of temporal correlation.</a:t>
            </a:r>
          </a:p>
          <a:p>
            <a:r>
              <a:rPr lang="en-US" dirty="0"/>
              <a:t>Mention that energy attacks are often stealthy.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4E883-1566-6DEA-0454-32C724993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469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B014-6498-2E0D-CBBE-82FDC277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FC396-D9DC-706A-04AD-3A57AC3D4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6F786-0162-1D3D-91BD-0343C3AA7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incident response phases.</a:t>
            </a:r>
          </a:p>
          <a:p>
            <a:r>
              <a:rPr lang="en-US" dirty="0" err="1"/>
              <a:t>Emphasise</a:t>
            </a:r>
            <a:r>
              <a:rPr lang="en-US" dirty="0"/>
              <a:t> evidence preservation.</a:t>
            </a:r>
          </a:p>
          <a:p>
            <a:r>
              <a:rPr lang="en-US" dirty="0"/>
              <a:t>Connect to forensic needs.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BB193-E09B-1F62-262F-053FBEA47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18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1AB0-8696-0780-11F6-100A7248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8201E-661C-54B5-59CF-993DCBF1A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83B2C-CF7C-2709-12A6-EF381A9B8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“store everything” is unrealistic.</a:t>
            </a:r>
          </a:p>
          <a:p>
            <a:r>
              <a:rPr lang="en-US" dirty="0"/>
              <a:t>Mention sampling and aggregation strategies.</a:t>
            </a:r>
          </a:p>
          <a:p>
            <a:r>
              <a:rPr lang="en-US" dirty="0" err="1"/>
              <a:t>Emphasise</a:t>
            </a:r>
            <a:r>
              <a:rPr lang="en-US" dirty="0"/>
              <a:t> trade-offs.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E78ED-9B3E-BD03-A955-EF236D740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1571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C56E8-3CED-6F14-26BC-F1C73BA22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2D9E5-585B-47BA-9ACC-78193DB4F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E5A0D-235E-6B01-8359-BF04B61D2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difference between noise and anomalies.</a:t>
            </a:r>
          </a:p>
          <a:p>
            <a:r>
              <a:rPr lang="en-US" dirty="0" err="1"/>
              <a:t>Emphasise</a:t>
            </a:r>
            <a:r>
              <a:rPr lang="en-US" dirty="0"/>
              <a:t> robustness.</a:t>
            </a:r>
          </a:p>
          <a:p>
            <a:r>
              <a:rPr lang="en-US" dirty="0"/>
              <a:t>Mention redundancy as mitigation.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EB9B6-CA35-CD56-470F-D62C65BC4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0114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CCBC-ACA3-1E8E-44E7-E115774B6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F7E4B-D66B-C76F-F060-867FA9C4E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55DB6-2E77-52CF-50D5-94A2241D8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human factors.</a:t>
            </a:r>
          </a:p>
          <a:p>
            <a:r>
              <a:rPr lang="en-US" dirty="0"/>
              <a:t>Explain trade-off between accuracy and explainability.</a:t>
            </a:r>
          </a:p>
          <a:p>
            <a:r>
              <a:rPr lang="en-US" dirty="0"/>
              <a:t>Connect to AI governance.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F819E-410C-C3FD-EEAF-C452F2988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4455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E7ED9-9013-B7CF-369B-2C15AFAC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1E6C0-6841-C7E6-AA26-D8B23947B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1408E-E3D7-3066-1B01-3BEAB0C6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SOC as a workflow, not a tool.</a:t>
            </a:r>
          </a:p>
          <a:p>
            <a:r>
              <a:rPr lang="en-US" dirty="0" err="1"/>
              <a:t>Emphasise</a:t>
            </a:r>
            <a:r>
              <a:rPr lang="en-US" dirty="0"/>
              <a:t> alignment with people and procedures.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A8A4F-CAD2-3770-B0BF-8EF0A7A69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3326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CF25-BC06-8B92-AE22-324209078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BC226-5105-0E8F-5B19-4E54F7CC5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B5F3F-E813-A027-BEC2-6A839B182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accountability.</a:t>
            </a:r>
          </a:p>
          <a:p>
            <a:r>
              <a:rPr lang="en-US" dirty="0"/>
              <a:t>Explain why automation must be constrained.</a:t>
            </a:r>
          </a:p>
          <a:p>
            <a:r>
              <a:rPr lang="en-US" dirty="0"/>
              <a:t>Prepare transition to Topic 5 (tools).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AE093-D442-F14F-F27D-67A076B32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2637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A2F84-F5B1-2C7C-C00E-9EDDD78D9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91F77-50EA-A21F-F748-6F49DF979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7F08B-C300-0D26-483A-FDBE6765B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Summarise</a:t>
            </a:r>
            <a:r>
              <a:rPr lang="en-US" dirty="0"/>
              <a:t> without repeating.</a:t>
            </a:r>
          </a:p>
          <a:p>
            <a:r>
              <a:rPr lang="en-US" dirty="0"/>
              <a:t>Reinforce mindset over tools.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F3E5F-DEB3-6C38-BCA9-42ACF4801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096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11BA-4938-8A65-632F-71A33CF5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A2795-FEBC-174D-9360-1436CA448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796E7-F5BD-366E-5498-EA0B8DC6F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expectations for Lab 2.</a:t>
            </a:r>
          </a:p>
          <a:p>
            <a:r>
              <a:rPr lang="en-US" dirty="0" err="1"/>
              <a:t>Emphasise</a:t>
            </a:r>
            <a:r>
              <a:rPr lang="en-US" dirty="0"/>
              <a:t> reasoning and discussion.</a:t>
            </a:r>
          </a:p>
          <a:p>
            <a:r>
              <a:rPr lang="en-US" dirty="0"/>
              <a:t>Link lab outcomes to Topic 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BA6A9-3C2F-C979-4464-4C0D6D35E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154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1059-E210-89DA-F4A2-7D3309D6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2567F-0FF7-E05E-AC79-A92266F32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90622-0F22-7192-5F00-FE2C4DF3F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expectations for Lab 2.</a:t>
            </a:r>
          </a:p>
          <a:p>
            <a:r>
              <a:rPr lang="en-US" dirty="0" err="1"/>
              <a:t>Emphasise</a:t>
            </a:r>
            <a:r>
              <a:rPr lang="en-US" dirty="0"/>
              <a:t> reasoning and discussion.</a:t>
            </a:r>
          </a:p>
          <a:p>
            <a:r>
              <a:rPr lang="en-US" dirty="0"/>
              <a:t>Link lab outcomes to Topic 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ADD5E-F614-BF8C-54FE-266331D9C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9358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CD330-B0A9-D18F-D793-D40144130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4EB1E5-2F06-9BC8-9AFD-CE09F4724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1634C-BB3A-E13D-5797-528082FCC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this lab builds directly on Topic 4 concepts.</a:t>
            </a:r>
          </a:p>
          <a:p>
            <a:r>
              <a:rPr lang="en-US" dirty="0" err="1"/>
              <a:t>Emphasise</a:t>
            </a:r>
            <a:r>
              <a:rPr lang="en-US" dirty="0"/>
              <a:t> that:</a:t>
            </a:r>
          </a:p>
          <a:p>
            <a:r>
              <a:rPr lang="en-US" dirty="0"/>
              <a:t>- Tools may differ</a:t>
            </a:r>
          </a:p>
          <a:p>
            <a:r>
              <a:rPr lang="en-US" dirty="0"/>
              <a:t>- Reasoning remains the same</a:t>
            </a:r>
          </a:p>
          <a:p>
            <a:r>
              <a:rPr lang="en-US" dirty="0"/>
              <a:t>Set expectations:</a:t>
            </a:r>
          </a:p>
          <a:p>
            <a:r>
              <a:rPr lang="en-US" dirty="0"/>
              <a:t>- Participants will not “find the answer”</a:t>
            </a:r>
          </a:p>
          <a:p>
            <a:r>
              <a:rPr lang="en-US" dirty="0"/>
              <a:t>- They will practice evidence-based reasoning</a:t>
            </a:r>
          </a:p>
          <a:p>
            <a:r>
              <a:rPr lang="en-US" dirty="0"/>
              <a:t>Position the lab as SOC-style analysis, not data science.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8D42B-EC98-3197-329D-B2D849979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1749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FF136-D53D-77AB-D3AE-2310B492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5D16D-FA2D-D7FB-9798-3CAEE9E6A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AE18A-9D38-6AEB-5A4F-8F3C64B95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Describe the scenario clearly:</a:t>
            </a:r>
          </a:p>
          <a:p>
            <a:r>
              <a:rPr lang="en-US" b="0" dirty="0"/>
              <a:t>- No confirmed attack</a:t>
            </a:r>
          </a:p>
          <a:p>
            <a:r>
              <a:rPr lang="en-US" b="0" dirty="0"/>
              <a:t>- Only “something feels wrong”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realism:</a:t>
            </a:r>
          </a:p>
          <a:p>
            <a:r>
              <a:rPr lang="en-US" b="0" dirty="0"/>
              <a:t>- This is how many incidents start</a:t>
            </a:r>
          </a:p>
          <a:p>
            <a:r>
              <a:rPr lang="en-US" b="0" dirty="0"/>
              <a:t>-Ask participants:</a:t>
            </a:r>
          </a:p>
          <a:p>
            <a:r>
              <a:rPr lang="en-US" b="0" dirty="0"/>
              <a:t>- “What data would you look at first — and why?”</a:t>
            </a:r>
          </a:p>
          <a:p>
            <a:r>
              <a:rPr lang="en-US" b="0" dirty="0"/>
              <a:t>Reinforce the idea of hypothesis-driven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689EC-5E6C-2D62-16DD-BC7F22AF6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79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AB29-6EE4-A95A-FD93-147988E8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E7F90-0982-F85B-092A-B92A9ED84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124F8-AB06-56F7-E575-41458FA48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Describe the scenario clearly:</a:t>
            </a:r>
          </a:p>
          <a:p>
            <a:r>
              <a:rPr lang="en-US" b="0" dirty="0"/>
              <a:t>- No confirmed attack</a:t>
            </a:r>
          </a:p>
          <a:p>
            <a:r>
              <a:rPr lang="en-US" b="0" dirty="0"/>
              <a:t>- Only “something feels wrong”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realism:</a:t>
            </a:r>
          </a:p>
          <a:p>
            <a:r>
              <a:rPr lang="en-US" b="0" dirty="0"/>
              <a:t>- This is how many incidents start</a:t>
            </a:r>
          </a:p>
          <a:p>
            <a:r>
              <a:rPr lang="en-US" b="0" dirty="0"/>
              <a:t>-Ask participants:</a:t>
            </a:r>
          </a:p>
          <a:p>
            <a:r>
              <a:rPr lang="en-US" b="0" dirty="0"/>
              <a:t>- “What data would you look at first — and why?”</a:t>
            </a:r>
          </a:p>
          <a:p>
            <a:r>
              <a:rPr lang="en-US" b="0" dirty="0"/>
              <a:t>Reinforce the idea of hypothesis-driven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97B9C-5BF4-A34A-7A16-CD3BC6678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9475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DDBA9-F686-C248-3EA9-9A3BA9D47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668F6-021A-58EF-D624-6F67D952A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B7AB1-D643-3D24-2F96-DC63AF9C3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 is the core learning moment of the lab.</a:t>
            </a:r>
          </a:p>
          <a:p>
            <a:r>
              <a:rPr lang="en-US" b="0" dirty="0"/>
              <a:t>Guide participants to: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Build simple timelines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Ask “what happened before and after?”</a:t>
            </a:r>
          </a:p>
          <a:p>
            <a:pPr marL="0" indent="0">
              <a:buFontTx/>
              <a:buNone/>
            </a:pPr>
            <a:r>
              <a:rPr lang="en-US" b="0" dirty="0" err="1"/>
              <a:t>Emphasise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Correlation ≠ causation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But correlation guides investigation</a:t>
            </a:r>
          </a:p>
          <a:p>
            <a:pPr marL="0" indent="0">
              <a:buFontTx/>
              <a:buNone/>
            </a:pPr>
            <a:r>
              <a:rPr lang="en-US" b="0" dirty="0"/>
              <a:t>Connect this step to: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Kill-chain analysis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SOC triage workflows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BBE7C-4394-511C-E9A9-07E512EC3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4352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DF13F-4AC1-833F-F462-DE0A2C94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0325F-4C59-BB15-DF09-D3A40F9FC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83B6EE-5C8A-875B-5762-9E35900B5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 discussion rather than answers.</a:t>
            </a:r>
          </a:p>
          <a:p>
            <a:r>
              <a:rPr lang="en-US" dirty="0"/>
              <a:t>Encourage multiple interpretations.</a:t>
            </a:r>
          </a:p>
          <a:p>
            <a:r>
              <a:rPr lang="en-US" dirty="0"/>
              <a:t>Ask:</a:t>
            </a:r>
          </a:p>
          <a:p>
            <a:r>
              <a:rPr lang="en-US" dirty="0"/>
              <a:t>- “Would you escalate this? Why or why not?”</a:t>
            </a:r>
          </a:p>
          <a:p>
            <a:r>
              <a:rPr lang="en-US" dirty="0" err="1"/>
              <a:t>Emphasise</a:t>
            </a:r>
            <a:r>
              <a:rPr lang="en-US" dirty="0"/>
              <a:t>:</a:t>
            </a:r>
          </a:p>
          <a:p>
            <a:r>
              <a:rPr lang="en-US" dirty="0"/>
              <a:t>- False certainty is dangerous</a:t>
            </a:r>
          </a:p>
          <a:p>
            <a:r>
              <a:rPr lang="en-US" dirty="0"/>
              <a:t>- Documentation and reasoning matter</a:t>
            </a:r>
          </a:p>
          <a:p>
            <a:r>
              <a:rPr lang="en-US" dirty="0"/>
              <a:t>Close by linking outcomes to:</a:t>
            </a:r>
          </a:p>
          <a:p>
            <a:r>
              <a:rPr lang="en-US" dirty="0"/>
              <a:t>- Topic 5 (tools and operational controls)</a:t>
            </a:r>
          </a:p>
          <a:p>
            <a:r>
              <a:rPr lang="en-US" dirty="0"/>
              <a:t>- Topic 6 (preparedness and resilience)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43414-3602-9CDB-FA0A-0F8895E98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11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Position Topic 4 as the operational backbone of cybersecurity.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most security failures are not due to lack of data, but:</a:t>
            </a:r>
          </a:p>
          <a:p>
            <a:r>
              <a:rPr lang="en-US" b="0" dirty="0"/>
              <a:t>- Poor data use</a:t>
            </a:r>
          </a:p>
          <a:p>
            <a:r>
              <a:rPr lang="en-US" b="0" dirty="0"/>
              <a:t>- Poor interpretation</a:t>
            </a:r>
          </a:p>
          <a:p>
            <a:r>
              <a:rPr lang="en-US" b="0" dirty="0"/>
              <a:t>Explain that this topic connects:</a:t>
            </a:r>
          </a:p>
          <a:p>
            <a:r>
              <a:rPr lang="en-US" b="0" dirty="0"/>
              <a:t>- Topic 2 (detection methods)</a:t>
            </a:r>
          </a:p>
          <a:p>
            <a:r>
              <a:rPr lang="en-US" b="0" dirty="0"/>
              <a:t>- Topic 5 (tools and operations)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4CA85-B686-0EF0-D03E-BA0AB22F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2B1EE-7D49-E5FF-43FF-03C335182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CAC0D-4BFC-1F41-38B0-F09A9C6A4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Stress that data is the only window into complex energy systems.</a:t>
            </a:r>
          </a:p>
          <a:p>
            <a:r>
              <a:rPr lang="en-US" b="0" dirty="0"/>
              <a:t>Explain that modern attacks aim to:</a:t>
            </a:r>
          </a:p>
          <a:p>
            <a:r>
              <a:rPr lang="en-US" b="0" dirty="0"/>
              <a:t>- Blend into normal data</a:t>
            </a:r>
          </a:p>
          <a:p>
            <a:r>
              <a:rPr lang="en-US" b="0" dirty="0"/>
              <a:t>- Avoid obvious alarms</a:t>
            </a:r>
          </a:p>
          <a:p>
            <a:r>
              <a:rPr lang="en-US" b="0" dirty="0"/>
              <a:t>Introduce the idea of security visibility.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4970-4A8E-C990-5CC5-79A8F5C2B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316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F0E3-C82B-1B03-4DAF-1832F9906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51E96-F232-8C8F-32E1-72051EB77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73E45-C331-C2DD-0203-76454DBD9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Stress that data is the only window into complex energy systems.</a:t>
            </a:r>
          </a:p>
          <a:p>
            <a:r>
              <a:rPr lang="en-US" b="0" dirty="0"/>
              <a:t>Explain that modern attacks aim to:</a:t>
            </a:r>
          </a:p>
          <a:p>
            <a:r>
              <a:rPr lang="en-US" b="0" dirty="0"/>
              <a:t>- Blend into normal data</a:t>
            </a:r>
          </a:p>
          <a:p>
            <a:r>
              <a:rPr lang="en-US" b="0" dirty="0"/>
              <a:t>- Avoid obvious alarms</a:t>
            </a:r>
          </a:p>
          <a:p>
            <a:r>
              <a:rPr lang="en-US" b="0" dirty="0"/>
              <a:t>Introduce the idea of security visibility.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96F86-8EE0-D820-F071-A5418C645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181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6A9B9-65AB-8B77-2A0D-715CB6FDF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38367-B2EB-C512-0331-A83EC46DD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94BA1-65CE-3B33-03D0-A36F42A90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Walk through the lifecycle step by step.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errors early propagate downstream.</a:t>
            </a:r>
          </a:p>
          <a:p>
            <a:r>
              <a:rPr lang="en-US" b="0" dirty="0"/>
              <a:t>Highlight that tools often focus on step 4, while problems appear in steps 1–3.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CDFB4-78CD-1A23-5923-30DC80006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76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AF031-3D41-3613-B259-BAD18DDF0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80C1B-D922-6307-6F71-14DF73E7D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07BCF-5728-FC46-A4BC-7D824FD10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Emphasise</a:t>
            </a:r>
            <a:r>
              <a:rPr lang="en-US" b="0" dirty="0"/>
              <a:t> heterogeneity.</a:t>
            </a:r>
          </a:p>
          <a:p>
            <a:r>
              <a:rPr lang="en-US" b="0" dirty="0"/>
              <a:t>Explain that each source has:</a:t>
            </a:r>
          </a:p>
          <a:p>
            <a:r>
              <a:rPr lang="en-US" b="0" dirty="0"/>
              <a:t>- Different timing</a:t>
            </a:r>
          </a:p>
          <a:p>
            <a:r>
              <a:rPr lang="en-US" b="0" dirty="0"/>
              <a:t>- Different semantics</a:t>
            </a:r>
          </a:p>
          <a:p>
            <a:r>
              <a:rPr lang="en-US" b="0" dirty="0"/>
              <a:t>This complicates correlation.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28E1F-6056-4BDC-B58B-551D3622E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044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C4827-465C-C38A-D452-B0E513205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49860-BA12-9E2D-43C3-E309F91C1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DA986-F874-A86E-612C-4B4DF96DE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with examples:</a:t>
            </a:r>
          </a:p>
          <a:p>
            <a:r>
              <a:rPr lang="en-US" b="0" dirty="0"/>
              <a:t>- Login log</a:t>
            </a:r>
          </a:p>
          <a:p>
            <a:r>
              <a:rPr lang="en-US" b="0" dirty="0"/>
              <a:t>- Power measurement telemetry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no single data type is sufficient alone.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E6C01-7483-C183-D3DB-142A34BAC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892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in Emerging Technologies for the Energy Network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B59AD-391C-2AEF-DCCF-8E2805189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847C28-073D-E9DE-29C8-E76C35E53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A537D0F-E8B7-803E-FD34-1866D31CD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2" y="1059877"/>
            <a:ext cx="4794158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Traffic Data in Energy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6267C8-7DC6-52D3-6780-EF839B1351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Network Data Matters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traffic reveals: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Communication patterns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Unexpected connections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Protocol misuse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Lateral movement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 energy systems, networks often expose the earliest signs of compromise.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DA8D96-A80E-C744-A3A7-8ADBB9D9C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256027-908E-59FB-FBED-6D3E9EB8F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D82F79-6F79-EFFB-DD39-111E92FAECB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45FEBF-80E0-8364-5CA9-7386489D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3A6D03-1F05-9BCB-056E-052C3CC3D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9641AD7-44C5-7D0C-AD49-71C48E8BC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79" y="1823776"/>
            <a:ext cx="6063683" cy="37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2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02DC3-3180-38EB-F7D5-3327B825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2D85615-6DEA-C35E-3064-B04ED9D3C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919D4C0-9BD0-3374-5026-570F942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Preprocessing and </a:t>
            </a:r>
            <a:r>
              <a:rPr lang="en-US" dirty="0" err="1"/>
              <a:t>Normalisation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683755-C2C1-F511-4394-9143591FD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Preparing Data for Analysis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Before analysis, data must be: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Cleaned (missing or corrupted values)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Normalised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(units, scales, formats)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Time-aligned across sources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Filtered to remove noise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Poor preprocessing leads to unreliable conclusions.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82F59A-B635-84AE-2D5C-963863FD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F73ED7-3D27-021A-2F6F-7D5FE07D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CE787C-13B9-63CD-A9C0-7B81E939F00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A49727-2AF7-5DE7-B43D-92F3F7CD6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834D14-67A2-30E6-E4F7-29FEEDC5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DB521D9-05FA-41DB-FDBD-8A5661C3AF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7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88A49-C096-5AB5-F69E-D08956E32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ACD3910-5248-7459-2068-87CB5EB34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C711B3E-8700-4FEE-F667-2A53F1DC9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Statistical Analysis for Threat Detection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733F6B-368D-FF1B-D304-EDCDB5E97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Baseline Statistical Techniques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Statistical methods help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Characterise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normal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endParaRPr lang="en-US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 deviations and outliers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Provide explainable results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 include: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Mean and variance analysis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Threshold-based detection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Z-score and residual analysis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18E914-E28A-0ED8-8D25-651D3F725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D545D8-A64E-F950-245F-BC61ECA1A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3708EA-F0FF-69C8-094A-D39404C2A7B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B23D9C-32AE-3B13-BA0F-167BD8DD9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B02D7-CFEB-729C-E1F7-97E6B80B6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3F5BAE-505E-5BD6-FC16-489051AA90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078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E80F9-B956-0B31-9A90-74BD0EDEA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28E0DE3-49CF-EDD5-6DBA-A055719EC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C289B7D-2FBA-D681-B14E-894B717B9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Correlation and Pattern Analysis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DC0848-C32E-AA8E-6616-284F3A86A2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Seeing the Bigger Picture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Correlation analysis helps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Link events across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Identify multi-stage attacks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Reduce false positives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insights often emerge between datasets, not within one.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94C78C-4DA9-92A2-989D-D97D2233F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48628E-978E-73C3-3D12-892A6C219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FB5AB-587C-43D5-3BE1-D011C2B07E1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EF9861-C805-883B-1E64-712B81151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1FD50A-9CC1-EB06-120C-8104DDB8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E97A01B-BD07-7A8B-7146-DB140BE47C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213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D7CE5-55CA-C806-FDAD-AA40D4F55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272A816-FCCF-9DF3-294E-1B90DDEC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88CE359-63DD-2AE6-01F8-06F59F10A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Correlation and Pattern Analysis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039FB9C-716B-120A-F29F-D480CAE82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Learning What “Normal” Means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baselines define: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system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endParaRPr lang="en-US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Expected user actions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Normal operational ranges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Baselines must adapt as energy systems evolve.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CEE38-57E1-2170-B2FB-F6FD7D565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855437-49BD-D9F0-3094-068477CFE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A6A4EA-64B8-FAA8-0B14-51B14BE5144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588BE3-A3EF-8418-6960-A0777FC0E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ABB661-876E-68C9-90B1-4DE7B4DFE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AA488AE-3C8B-821D-FB2F-5D5643E73A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023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783AD-CB04-F31C-2700-64415EC5F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7C315B-63CE-2B6A-1128-B25CA06C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0D673DD6-A4F6-0140-1B04-838EDECE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User and System </a:t>
            </a:r>
            <a:r>
              <a:rPr lang="en-US" dirty="0" err="1"/>
              <a:t>Behaviour</a:t>
            </a:r>
            <a:r>
              <a:rPr lang="en-US" dirty="0"/>
              <a:t> Analytics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8099F1-3978-1A92-2598-20C1863E7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Beyond Simple Thresholds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analytics focuses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Sequences of actions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Deviations from roles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Unusual timing or frequency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This is particularly useful for detecting insider threats.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2ADD2D-9CA5-3214-0C2B-1838833EB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FC374B-6C87-DA2E-5DFA-70E2FB390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4F3C0-0D7C-D961-16A4-0F71F19F4D7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EBE97C-41E5-3C55-FDC6-091CCC8D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C38995-12E5-89A9-4B2F-97211BFB0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355C878-CBBC-6AFE-0430-5F909A4812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89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0EEFD-8C1F-6EAF-D0B1-4DDBB177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E269D6-EC55-B0F8-2156-83345A45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396F591-6D3E-D8A2-5669-ADBDDD231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Visual Analytics for Cybersecurity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02DB5D-DC9C-3E3D-A60F-C1E44835D1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Visualisation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Matters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Visual analytics helps: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Identify trends and anomalies quickly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Support human intuition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Communicate complex states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Dashboards are decision-support tools, not just displays.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85B27E-307E-5F43-B0F5-0650DD701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9C18EC-5A0D-D430-55FE-F8E748A26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59D0B9-5385-DCD7-76E2-41826AE471F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D33FAA8-FD58-33DA-9911-AABCA65D8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5263A-5A42-24E8-BF3B-44B1A5C0D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927FF41-A5C0-4AE3-D0EC-EB4EA89234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241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F0D9-756F-C620-AE20-C1F93F160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932687A-787F-EB32-5E5E-A357A990E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4610117-E269-4DA8-0FC3-CDBAC9C28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Dashboards and Situational Awareness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ADBA2D-7005-C76C-2109-6F8B1D158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Building Situational Awareness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Effective dashboards provide: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System-wide overview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Prioritised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alerts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Contextual information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Situational awareness is essential for timely response.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F70E4A-A6A6-0312-BB93-E2D62381B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1B5EEA-E9BC-A1C6-0763-CD22160D4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6D0122-944D-B9F1-825A-455F2141A61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05469B-AF27-C13C-E63A-189281079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0EE16E-8DE3-70DA-0E9F-94A9CF8F9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45FB14B-B903-5580-1C50-81681CAEF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52" y="2121107"/>
            <a:ext cx="5882217" cy="31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10C8-D32C-02D4-5E0A-835E2529E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345EE3B-D8FF-8FED-76BC-74A039BB8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FF6FA9B-9F18-99C4-A9EC-58BFE083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Detecting Multi-Stage Attacks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3F3BC6-C70E-8480-1CE1-6E20F3C640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Single Alerts Are Not Enough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Advanced attacks: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Unfold slowly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Span multiple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Avoid obvious triggers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analysis enables detection of attack chains, not isolated events.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E50979-D0D7-C12C-F658-C66E4D739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1554D2-113A-5D49-0387-094022D45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026B21-5363-0147-427B-7C1C4BC9966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1D321F-0DAB-7FD3-3547-CC83ECF91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9630AF-29C4-6D51-474D-9CC4C96C9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190D7A6-2FBD-F4F7-2CF6-F315C14424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650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2D7A6-A67C-4A92-E9B7-D82DEB5D5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E774329-9F99-E6CD-23E1-66705A9F0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2A87DD2-0691-53A8-9B78-64A5278CA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Supporting Incident Response with Data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40BC3F-A2EA-AAAA-5939-F2D61BCFCF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From Detection to Action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During incidents, data helps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Understand scope and impact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Identify affected assets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Guide containment decisions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Poor data leads to delayed or incorrect response.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5D571D-D500-8AA3-0E3C-FCA4CC475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7593CE-BA6B-B824-E290-A6B303029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B1319F-EA78-C048-C4AE-2AB01871EB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E051CB-1F82-41E5-1272-B302785E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18CD3F-726E-5F37-E982-BCA31A73C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D3B20F6-E966-6446-A7AC-D1EE305E8C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88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2675C-3EEA-B1EF-A4AF-2EABC6AC9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5247DC8-1507-90B3-B996-3247DAF5A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3A33803-7CCD-624F-739D-2CC5F1A4F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Challenges: Data Scale and Velocity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41D0E9-05EB-0011-9796-15D1E2D3E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Too Much Data, Too Fast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systems generate: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High-frequency telemetry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Large log volumes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Continuous network traffic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Scalability is a major challenge for analysis.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3A8D06-DEDF-A1F9-AC11-87DF88379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A73169-B28B-23D9-E9FB-93891CD9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98EF5-AA5C-EBB6-E2A1-0A62B31B7FE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F0D25E-2E9A-C613-453B-C1F0DD5EC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5C514B-0B73-7747-C0B0-F182EC467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B532AF1-D94D-070D-8B11-10802E633D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715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9DAF-8385-909A-1DB5-91632160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4AE3F7B-214B-9C1C-3BF8-A3DDD163D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DFEC41-FE33-080E-2D36-67C8CC38B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Challenges: Data Quality and Noise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28FE17-FB17-AD6F-6581-B21AC1939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Not All Data Is Trustworthy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issues: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Sensor faults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Communication errors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Missing or delayed data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Noise can mask attacks or generate false alarms.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C4EF42-9EE4-4DAF-E155-978B288CE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0AC1D10-6F76-4C31-A426-AFC4CA6D5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EC341F-F7E3-0128-6855-08982859A9A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B7710C-6EF5-485F-CF4F-D3349C91D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0DED47-0B12-0CAF-2C8B-7FAB68F49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DC24E99-E8AD-51BE-16FE-45B8F7A681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6729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413E2-D2C1-43AF-5C86-9EB754B22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AB8130F-B776-CAD1-0504-E26602EB9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30DCD15-A409-E60F-21BD-7FC60CD1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Challenges: Explainability and Trust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9D619D-EAFE-0213-884C-C0DC71452A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Explainability Matters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Operators must: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Understand alerts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Trust analysis outputs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Justify decisions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Black-box analytics reduce trust and adoption.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B8296-3407-D2F5-7762-FAC4542C6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AB50AF-7377-3741-A6F3-DD7F82AFC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720DFC-A990-933D-06E0-EC8574BD5C5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883E7-D3B1-0329-F3C7-4230786B1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6E6F88-2041-378C-1A79-3D8F763C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D1A3B77-0EF5-6464-27E4-D11B7B0132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83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7F67C-19C0-7483-0628-148A3D6FF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48E136F-44E0-8214-626A-8B55F4318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8E284BD-A2EB-8263-7B88-E71FA5115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Integration with SOC Workflows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AB94B7-EE8F-9F0D-C51C-D694D3AC2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Analytics Must Fit Operations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analysis supports: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Alert triage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Investigation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Escalation and reporting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Analytics must integrate with operational processes.</a:t>
            </a:r>
            <a:endParaRPr lang="en-GB" sz="3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90611F-904D-3D8D-0FF8-2C22C7BE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E4325AC-1C56-DAED-90D9-A3C3A18D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AEA463-5548-CE95-E550-1C2F59B48F0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F0390F-D0ED-EC7E-C577-6413EEFED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9DFB3F-1F64-38DF-534F-D1785E46D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DB57B16-02DB-F335-15B6-A7DAA1344C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767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377D-4EBD-A307-34D5-93F44F99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4639712-83CF-BCC5-421B-7B64C5551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77E07BE-05E2-8AEC-DAC1-35E906A83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Data-Driven Decision Making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1AB4C0-2287-67F5-16AD-3A9D71333D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From Insight to Action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Effective decisions require: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Timely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Contextual understanding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Risk-based reasoning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supports decisions — it does not replace responsibility.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F2BAC1-8161-9EFC-F579-D83F57E89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3449BA-92C3-1D8A-FA37-D2B4ED074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E2B1E8-D3D9-C095-3B3A-78A02E66118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F074BD-209D-C1F6-4A41-59138E4A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BAABB1-CF1E-54CA-8DE3-8E2C539CD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DEAF00C-F5BB-3C8E-F18D-FEC9E850DF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1635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DC6A-FAB8-6DD7-8033-45D46BDD7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1FC254-6F66-27F3-122C-4FCD28EAE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463371F-6BFB-F91E-2F24-A24AFD212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Topic 4 Summary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DC6C34-63BB-3E98-4909-85CE536C16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Messages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Cybersecurity depends on data quality and 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Correlation and context are essential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Human interpretation remains central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Analytics must support operations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63F23-3E9B-0C16-54EC-17B82AC49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0ADE9-63F9-7B9F-11D7-17DE02291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BC4B14-4D49-B792-B968-6D932462022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DADA67-1E07-4812-E8CE-87EC1D099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450D72-1AD3-860B-CD86-6CF7511B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1C0C5B-B1F6-04B8-E24C-E0E1C6FFF8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11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5D85A-47DF-59AF-5D41-1C2BAE5D7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DBBA2B-E9AE-CCEE-FACF-7DCC3B00D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CE274AF-6856-66D1-03C8-B2537C99C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Transition to Hands-On Lab 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0B2A17-47F9-F48B-839A-AC1A20E8FD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Next: Hands-On Lab – Security Data Analysis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Analyse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logs and network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Identify suspicious patterns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Discuss interpretation and response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3A85A0-907D-CB62-7D0B-FD895D5F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BD830F-C147-03FB-1915-CF77DF31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5AC75F-821B-B271-C4C5-FDC7BDC4486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99433B-140F-BBC5-1308-47BB60614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E999E7-4144-C770-88A5-9D5175C1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C311087-1EEC-7690-E50A-F47BD12812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946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D43AA-EE78-2F7B-6105-7C3C82A5E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6A78479-9162-3E95-B6E0-BBBFAA2B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Hands-On Lab 2: Security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E1C9542-468F-1CBD-A274-8B728FA88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7964" y="2492069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4. Hands-On Lab 2: Security Data Analysis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58203C-EE78-578C-2068-04C8D66B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84A115-A8FA-4106-FD4C-89367B87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02B8C3-F2F0-F85F-04D4-8C958B69CC7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6EB9C9-0635-CE23-8C4E-4064BF70C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DD1835-3993-C535-E8D5-BA57529C4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F83A3C5-5646-A472-FA95-2CF80DBA9C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514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89FAB-DCAD-B804-B542-11EBE82B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1F41A3C-7A0C-0FC1-288B-4CA0B370E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Hands-On Lab 2: Security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6481691-7061-1830-C3C7-B28F57AF4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Lab 2: Objectives &amp; Scope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124AAC-0FEA-45A3-0668-606194BD0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Analyse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heterogeneous cybersecurity data from an energy network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Correlate logs, telemetry, and network information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Identify suspicious patterns and attack indicators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Practice interpretation and response reasoning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Focus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Turning raw data into security insight, not just alerts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71510-A977-231A-0F51-F58532F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639A7B-6846-B6BF-6ACA-F94448C42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5669FA-60FE-57F0-C2C5-23DF29B3A9D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731275-15A3-A028-600E-291DC5505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04CC05-22DD-AFCA-0C70-3F8EF369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60B7D07-BECC-C934-A2F2-853311C451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98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9D11-C146-72FF-7FB5-2A3131AE6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2843118-E9FB-D04A-ECA4-D19F2CB7F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Hands-On Lab 2: Security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6EBE38C-D32D-4CA5-256E-96AE55A79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Sources and Scenario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13BEEB-C5B4-E4E6-7209-F01B890967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Data Are Available?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You are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analysing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data from a monitored energy subsystem, including: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System and application logs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communication records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telemetry (measurements over time)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Scenario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 operator reports unusual system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but no explicit alarms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190057-ABCD-8CD4-18CE-8604202D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A87766-CA58-D3DC-1BCA-47183AD8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D7EB92-FE17-E214-F892-4A66D8AB9D45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92A4B5-57EF-29DB-AC0B-2A8FD41AB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B72E04-2898-5F0C-4C90-50EB30BFC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2C87683-55D1-1F7D-17B1-FD98B831B2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30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Introduction &amp; Course Context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  <a:noFill/>
        </p:spPr>
        <p:txBody>
          <a:bodyPr vert="horz" lIns="0" tIns="45720" rIns="0" bIns="0" rtlCol="0"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TOPIC 1 – Introduction to Cybersecurity in Energy Emerging Technologies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2 – Anomaly Detection Techniques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3 – Securing the Energy Emerging Technologies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4 – Data Analysis for Cybersecurity in the Energy Network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5 – Security Tools and Techniques for Energy Emerging Technologie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Future of Emerging Technology Security in Energy Networks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A7D77-31B6-539E-C889-EBAFE3BE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9CD0E5A-FE95-3404-D97B-AC2994263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Hands-On Lab 2: Security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50D7066-AA51-BF4E-5D3D-F04FE6C29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1: Individual Data Exploration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C9E0EC-035D-CA9B-8A35-970A16BC1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Looking at Each Data Source Separately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Participants should: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Inspect logs for unusual events or sequences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Examine network data for unexpected connections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Review telemetry for abnormal trends or deviations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Question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Does anything look unusual on its own?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4029AE-7001-1BC3-F6D0-4A598426E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E539B0-53B6-5BF9-2E79-32611816B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B7D6C8-EDDB-F73F-EBBF-DA25258264E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60C955-2502-A048-57F6-C2E91CE60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B67BE7-D305-9BDB-04BF-D4A52B47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D0E6D91-C106-DD25-CE33-4F26E849BC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82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C795F-D25A-DA3C-EA1C-11C0FE97A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AEB800E-6A0A-0D89-2339-9273F6518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Hands-On Lab 2: Security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C1A9A95-5FE4-5229-6123-EC293641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2: Correlation and Pattern Reasoning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E366A3-3596-2D6C-FCE4-41703DEC2B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Connecting the Dots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Now correlate across data sources: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Do log events align with network anomalies?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Do telemetry changes coincide with access events?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Are patterns temporal, sequential, or role-based?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Insight often emerges from relationships, not events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267AF4-1ADC-56D2-822B-68AFB8AE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F9DC923-ECA4-036A-A19F-7B41B6892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AB442F-633F-2610-47A7-8E53BF58B7A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DF12B7-D1B8-40E6-D61E-9A1431478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9B0BA3-7CBF-4FEE-2AC5-7A26580F5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7912F6E-AB18-92F7-D882-17C97773B2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498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9BBAD-674A-CC45-1A35-4ABE866F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4894B51-FEBE-C18F-9DFD-08DED18F6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Hands-On Lab 2: Security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E032B4E-5A04-FFD6-9200-D093EEF8D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Interpretation, Response, and Discussion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1BC1A9-846C-2D74-2E7E-9125A5652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From Data to Decision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 the observed patterns: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Is this likely benign, faulty, or malicious?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evidence supports your conclusion?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additional data would you request?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would be the next operational step?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Lesson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decisions are made under uncertainty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B2499-F5B6-DDBC-7277-0C5115AF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4FD06D1-EBC5-17F2-AE6C-CB40A360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EDF3F-B80C-B69E-D497-480D35B0E15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D2FCD2-56E5-9415-4918-74B85981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1E3894-08E4-D3CC-DC3E-18B62F1AB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ED51B86-5CBD-1B70-552E-EFCD259C23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836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Topic 4 Overview and Objectives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This topic focuses on how data is used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 cyber threats and operational anomalies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Understand system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and security posture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Support informed cybersecurity decisions in energy environments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 emphasis is on data-driven reasoning, not only algorithms.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8E85-164B-FD09-9D11-7B5861DCB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CE21B63-AF18-9BA9-69C2-24D866193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8C8252A-C6E6-204B-BF62-AA75EAE0B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Data Is Central to Cybersecurity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1106AD-023F-66E2-33EC-FAE40AA436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Cybersecurity Is Fundamentally Data-Driven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Cybersecurity decisions rely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Observations of system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endParaRPr lang="en-US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Evidence of deviations and events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Correlation across multiple data sources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Without data, security becomes assumption-based rather than evidence-based.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C8BF7B-6458-C390-5932-F12780B6E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94F220-10FC-9718-DBAA-085C251C4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E704D4-B074-D677-8C29-DFEDDB86D6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7F9D2C-FA69-3C8D-9D9F-1EBA0A3FA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7FF180-5F4D-69D9-9AA0-C94E0E6DD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53A8F0E-E440-8DEE-C872-229E327E67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281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48129-13AE-9546-C0A5-A418614D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44BB6A8-1FE7-758C-D24D-99ED42456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722C723-136E-8BFA-8C02-71738AE04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Data Is Central to Cybersecurity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04CED2-4477-23E0-0A12-F4E9E3CD9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Cybersecurity Is Fundamentally Data-Driven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Cybersecurity decisions rely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Observations of system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endParaRPr lang="en-US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Evidence of deviations and events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Correlation across multiple data sources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Without data, security becomes assumption-based rather than evidence-based.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EC11B-F220-5880-05AF-9DFCCE58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64F569-F79A-3A2E-5724-F6E124A35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A31AD6-2F29-91F1-D01A-9D615E6755E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F5632B-4312-E75B-C232-99A1E8D60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6A3708-5159-35F8-A37F-450D832B8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D6F63E2-017C-512D-A06A-EFE347C10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8" y="1335038"/>
            <a:ext cx="5623853" cy="32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6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2971E-1557-75B3-2E61-2885FB95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6329289-5D19-515A-86E2-03F9F28F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96B226E-7B94-0F84-0726-1D6CD96A6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The Cybersecurity Data Lifecycle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B5829-3DF0-8C57-271A-E172735F7E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From Raw Data to Security Insight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Cybersecurity data typically goes through: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generation (systems, devices, networks)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collection and aggregation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Preprocessing and normalization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Analysis and correlation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Interpretation and decision-making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Each stage affects the quality of security outcomes.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DDBC3F-2EEE-93B6-200C-761FC8493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76C8A9-BB1D-B4F5-A408-ED9C46950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6CEF0A-FEA6-92B4-A924-54EFA39D23D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950C0D-C706-A9E5-4BBC-BC0E1E583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A64671-7850-7659-F2E0-99F0A993C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E452674-7B57-999B-EE2A-3654BDDB7A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44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70C0-6470-7720-A78F-3A390768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389180F-6281-6B35-C3EE-8F6B04585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547F989-23E1-DC55-397F-992083E9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Data Sources in Energy Networks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9BBE4-29E8-4311-5A0A-31307361B8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Where Cybersecurity Data Comes From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cybersecurity relies on diverse data sources: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Field sensors and smart meters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SCADA and EMS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infrastructure (routers, firewalls)IT systems and cloud platforms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Application and access logs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This diversity is both a strength and a challenge.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C175F8-4298-1292-0051-85ED88167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B5EFAD-F45F-5E7D-1F69-2F5F000A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8E833A-C849-CDB7-EDAD-B957D21C152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38E691-786E-06CB-3FFB-1EE5D4255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090EB4-B5D5-D101-2973-8BC591F02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BED666E-34CD-B931-811F-B1681DEA0E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638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283CD-C77F-6D1E-E27A-AB3C1352E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6CE9140-DA92-C7DC-0A02-682D2F6C2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Data Analysis for Cybersecurity in the Energy Network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2E637A4-C6ED-22DD-F65F-AE87897AB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Logs, Telemetry, and Event Data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AE7DE5-543B-2D20-5FA3-CC0FAF994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Understanding Different Data Types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Logs: discrete records of events and actions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Telemetry: continuous measurements over time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Events: significant state changes or alerts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Effective security analysis requires combining all three.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37AAAC-19A9-6396-F277-54C8F1987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DCF88E-DF1D-37EB-73A2-62EAFF595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7C2929-4EF8-A57A-8BDA-1EE359D4D71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7A4F10-4F0F-156F-B24E-78C17A8F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7E9130-BA7A-31ED-320D-DD5E20562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6EB1B59-4AE9-B03B-5610-7355A50CE8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97884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2231</Words>
  <Application>Microsoft Office PowerPoint</Application>
  <PresentationFormat>Widescreen</PresentationFormat>
  <Paragraphs>418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Data Analysis for Cybersecurity in the Energy Network</vt:lpstr>
      <vt:lpstr>4. Hands-On Lab 2: Security Data Analysis</vt:lpstr>
      <vt:lpstr>4. Hands-On Lab 2: Security Data Analysis</vt:lpstr>
      <vt:lpstr>4. Hands-On Lab 2: Security Data Analysis</vt:lpstr>
      <vt:lpstr>4. Hands-On Lab 2: Security Data Analysis</vt:lpstr>
      <vt:lpstr>4. Hands-On Lab 2: Security Data Analysis</vt:lpstr>
      <vt:lpstr>4. Hands-On Lab 2: Security Data Analysis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2026-01-11T12:15:33Z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