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725" r:id="rId4"/>
  </p:sldMasterIdLst>
  <p:notesMasterIdLst>
    <p:notesMasterId r:id="rId43"/>
  </p:notesMasterIdLst>
  <p:handoutMasterIdLst>
    <p:handoutMasterId r:id="rId44"/>
  </p:handoutMasterIdLst>
  <p:sldIdLst>
    <p:sldId id="376" r:id="rId5"/>
    <p:sldId id="407" r:id="rId6"/>
    <p:sldId id="388" r:id="rId7"/>
    <p:sldId id="409" r:id="rId8"/>
    <p:sldId id="411" r:id="rId9"/>
    <p:sldId id="412" r:id="rId10"/>
    <p:sldId id="413" r:id="rId11"/>
    <p:sldId id="414" r:id="rId12"/>
    <p:sldId id="415" r:id="rId13"/>
    <p:sldId id="416" r:id="rId14"/>
    <p:sldId id="417" r:id="rId15"/>
    <p:sldId id="418" r:id="rId16"/>
    <p:sldId id="419" r:id="rId17"/>
    <p:sldId id="420" r:id="rId18"/>
    <p:sldId id="421" r:id="rId19"/>
    <p:sldId id="422" r:id="rId20"/>
    <p:sldId id="423" r:id="rId21"/>
    <p:sldId id="424" r:id="rId22"/>
    <p:sldId id="425" r:id="rId23"/>
    <p:sldId id="426" r:id="rId24"/>
    <p:sldId id="427" r:id="rId25"/>
    <p:sldId id="428" r:id="rId26"/>
    <p:sldId id="429" r:id="rId27"/>
    <p:sldId id="431" r:id="rId28"/>
    <p:sldId id="430" r:id="rId29"/>
    <p:sldId id="432" r:id="rId30"/>
    <p:sldId id="433" r:id="rId31"/>
    <p:sldId id="434" r:id="rId32"/>
    <p:sldId id="435" r:id="rId33"/>
    <p:sldId id="436" r:id="rId34"/>
    <p:sldId id="437" r:id="rId35"/>
    <p:sldId id="443" r:id="rId36"/>
    <p:sldId id="438" r:id="rId37"/>
    <p:sldId id="439" r:id="rId38"/>
    <p:sldId id="440" r:id="rId39"/>
    <p:sldId id="441" r:id="rId40"/>
    <p:sldId id="442" r:id="rId41"/>
    <p:sldId id="387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0D0D"/>
    <a:srgbClr val="2C4A52"/>
    <a:srgbClr val="2626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26" autoAdjust="0"/>
    <p:restoredTop sz="81840" autoAdjust="0"/>
  </p:normalViewPr>
  <p:slideViewPr>
    <p:cSldViewPr snapToGrid="0" showGuides="1">
      <p:cViewPr varScale="1">
        <p:scale>
          <a:sx n="87" d="100"/>
          <a:sy n="87" d="100"/>
        </p:scale>
        <p:origin x="936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5" d="100"/>
          <a:sy n="65" d="100"/>
        </p:scale>
        <p:origin x="3082" y="3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169671B-947A-44A3-A764-A91E66D469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4B23CC-4610-41C4-A0CF-67A30700C47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299BE-0F96-4D8C-8AC3-AFAE1A841C66}" type="datetimeFigureOut">
              <a:rPr lang="en-US" smtClean="0"/>
              <a:t>9/1/2026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94FC55-2324-40BC-8420-15EC835D95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3EC604-E5A5-4A58-AC5A-211F83D37C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3B048B-0EBA-466F-928F-37073F3BFB7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5076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4692AC-01A2-4EFF-966B-504F28E82D7A}" type="datetimeFigureOut">
              <a:rPr lang="en-US" noProof="0" smtClean="0"/>
              <a:t>9/1/2026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D498D-6977-40EC-8E5E-7EB644D5E759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52264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78711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60055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Welcome participants and briefly introduce yourself.</a:t>
            </a:r>
          </a:p>
          <a:p>
            <a:r>
              <a:rPr lang="en-US" b="0" dirty="0"/>
              <a:t>Position this course as advanced, not introductory.</a:t>
            </a:r>
          </a:p>
          <a:p>
            <a:r>
              <a:rPr lang="en-US" b="0" dirty="0" err="1"/>
              <a:t>Emphasise</a:t>
            </a:r>
            <a:r>
              <a:rPr lang="en-US" b="0" dirty="0"/>
              <a:t> that this course sits at the intersection of energy systems and cybersecurity, not generic IT security.</a:t>
            </a:r>
          </a:p>
          <a:p>
            <a:r>
              <a:rPr lang="en-US" b="0" dirty="0"/>
              <a:t>Highlight that energy infrastructures are critical, safety-relevant, and long-lived, making cybersecurity fundamentally different from enterprise IT.</a:t>
            </a:r>
          </a:p>
          <a:p>
            <a:r>
              <a:rPr lang="en-US" b="0" dirty="0"/>
              <a:t>Set expectations: this course combines technical depth, applied reasoning, and strategic thinking.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47830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Position anomaly detection as the first realistic line of </a:t>
            </a:r>
            <a:r>
              <a:rPr lang="en-US" b="0" dirty="0" err="1"/>
              <a:t>defence</a:t>
            </a:r>
            <a:r>
              <a:rPr lang="en-US" b="0" dirty="0"/>
              <a:t> in energy cybersecurity.</a:t>
            </a:r>
          </a:p>
          <a:p>
            <a:r>
              <a:rPr lang="en-US" b="0" dirty="0" err="1"/>
              <a:t>Emphasise</a:t>
            </a:r>
            <a:r>
              <a:rPr lang="en-US" b="0" dirty="0"/>
              <a:t> that:</a:t>
            </a:r>
          </a:p>
          <a:p>
            <a:r>
              <a:rPr lang="en-US" b="0" dirty="0"/>
              <a:t>- Prevention is never perfect</a:t>
            </a:r>
          </a:p>
          <a:p>
            <a:r>
              <a:rPr lang="en-US" b="0" dirty="0"/>
              <a:t>- Detection enables timely response</a:t>
            </a:r>
          </a:p>
          <a:p>
            <a:r>
              <a:rPr lang="en-US" b="0" dirty="0"/>
              <a:t>Clarify that anomaly detection applies to:</a:t>
            </a:r>
          </a:p>
          <a:p>
            <a:r>
              <a:rPr lang="en-US" b="0" dirty="0"/>
              <a:t>- Cyber attacks</a:t>
            </a:r>
          </a:p>
          <a:p>
            <a:r>
              <a:rPr lang="en-US" b="0" dirty="0"/>
              <a:t>- Faults</a:t>
            </a:r>
          </a:p>
          <a:p>
            <a:r>
              <a:rPr lang="en-US" b="0" dirty="0"/>
              <a:t>- Misconfigurations</a:t>
            </a:r>
          </a:p>
          <a:p>
            <a:r>
              <a:rPr lang="en-US" b="0" dirty="0"/>
              <a:t>This topic bridges theory and operations.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42549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CF4483-AD30-1EE1-7C42-290C5CB52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BA29A4-1C3D-BE33-7DFE-0BC2EE89E1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E9465B-6038-E5AA-EFE4-B22C57E3C9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Explain why signature-based IDS alone are insufficient.</a:t>
            </a:r>
          </a:p>
          <a:p>
            <a:r>
              <a:rPr lang="en-US" b="0" dirty="0"/>
              <a:t>Stress that attackers often:</a:t>
            </a:r>
          </a:p>
          <a:p>
            <a:r>
              <a:rPr lang="en-US" b="0" dirty="0"/>
              <a:t>- Blend into normal </a:t>
            </a:r>
            <a:r>
              <a:rPr lang="en-US" b="0" dirty="0" err="1"/>
              <a:t>behaviour</a:t>
            </a:r>
            <a:endParaRPr lang="en-US" b="0" dirty="0"/>
          </a:p>
          <a:p>
            <a:r>
              <a:rPr lang="en-US" b="0" dirty="0"/>
              <a:t>- Act slowly</a:t>
            </a:r>
          </a:p>
          <a:p>
            <a:r>
              <a:rPr lang="en-US" b="0" dirty="0"/>
              <a:t>In energy systems, small deviations can have large impacts.</a:t>
            </a:r>
          </a:p>
          <a:p>
            <a:r>
              <a:rPr lang="en-US" b="0" dirty="0"/>
              <a:t>Introduce anomaly detection as a way to surface the </a:t>
            </a:r>
            <a:r>
              <a:rPr lang="en-US" b="0" i="1" dirty="0"/>
              <a:t>unexpected</a:t>
            </a:r>
            <a:r>
              <a:rPr lang="en-US" b="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DF4021-6C2B-48DC-76F3-2ADD0CD5B9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884269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79169-7321-528E-6B22-621D3E20B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F4C49E-EDF6-4C50-8F1F-B6893B71D4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2AA182-28BB-92C4-7E57-F3E27A7518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 err="1"/>
              <a:t>Emphasise</a:t>
            </a:r>
            <a:r>
              <a:rPr lang="en-US" b="0" dirty="0"/>
              <a:t> cybersecurity as a process, not a product.</a:t>
            </a:r>
          </a:p>
          <a:p>
            <a:r>
              <a:rPr lang="en-US" b="0" dirty="0"/>
              <a:t>Detection is the decision trigger.</a:t>
            </a:r>
          </a:p>
          <a:p>
            <a:r>
              <a:rPr lang="en-US" b="0" dirty="0"/>
              <a:t>In energy, response actions must be:</a:t>
            </a:r>
          </a:p>
          <a:p>
            <a:pPr marL="171450" indent="-171450">
              <a:buFontTx/>
              <a:buChar char="-"/>
            </a:pPr>
            <a:r>
              <a:rPr lang="en-US" b="0" dirty="0"/>
              <a:t>Proportionate</a:t>
            </a:r>
          </a:p>
          <a:p>
            <a:pPr marL="171450" indent="-171450">
              <a:buFontTx/>
              <a:buChar char="-"/>
            </a:pPr>
            <a:r>
              <a:rPr lang="en-US" b="0" dirty="0"/>
              <a:t>Context-aware</a:t>
            </a:r>
          </a:p>
          <a:p>
            <a:pPr marL="0" indent="0">
              <a:buFontTx/>
              <a:buNone/>
            </a:pPr>
            <a:r>
              <a:rPr lang="en-US" b="0" dirty="0"/>
              <a:t>This slide prepares students for later SOC discussions.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2A89F-8799-8F85-8FF6-4638A48F79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71721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10FB90-DF6B-4C71-9ABE-98B9E4446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3AC15-AC25-4E4E-70AE-2E96FE147D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8045CD-0119-9ED9-354F-306C3D5C3D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Stress that anomalies are signals, not conclusions.</a:t>
            </a:r>
          </a:p>
          <a:p>
            <a:r>
              <a:rPr lang="en-US" b="0" dirty="0"/>
              <a:t>Explain the difference between:</a:t>
            </a:r>
          </a:p>
          <a:p>
            <a:r>
              <a:rPr lang="en-US" b="0" dirty="0"/>
              <a:t>- Anomaly ≠ attack</a:t>
            </a:r>
          </a:p>
          <a:p>
            <a:r>
              <a:rPr lang="en-US" b="0" dirty="0"/>
              <a:t>Human judgement remains essential.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664BBE-DDBD-5D7F-88F3-1D966189DE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366177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4479B-283F-B9EB-680D-56DD38F7D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9AEB90-33FE-512A-115C-B0CBD043F7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A8F121-CC32-C96E-AB0A-834E16CA1D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Give intuitive examples:</a:t>
            </a:r>
          </a:p>
          <a:p>
            <a:r>
              <a:rPr lang="en-US" b="0" dirty="0"/>
              <a:t>- Sensor spikes</a:t>
            </a:r>
          </a:p>
          <a:p>
            <a:r>
              <a:rPr lang="en-US" b="0" dirty="0"/>
              <a:t>- Sudden network bursts</a:t>
            </a:r>
          </a:p>
          <a:p>
            <a:r>
              <a:rPr lang="en-US" b="0" dirty="0"/>
              <a:t>Explain limitations:</a:t>
            </a:r>
          </a:p>
          <a:p>
            <a:pPr marL="171450" indent="-171450">
              <a:buFontTx/>
              <a:buChar char="-"/>
            </a:pPr>
            <a:r>
              <a:rPr lang="en-US" b="0" dirty="0"/>
              <a:t>Noise</a:t>
            </a:r>
          </a:p>
          <a:p>
            <a:pPr marL="171450" indent="-171450">
              <a:buFontTx/>
              <a:buChar char="-"/>
            </a:pPr>
            <a:r>
              <a:rPr lang="en-US" b="0" dirty="0"/>
              <a:t>Sensor failure</a:t>
            </a:r>
          </a:p>
          <a:p>
            <a:r>
              <a:rPr lang="en-US" b="0" dirty="0"/>
              <a:t>Good entry point for beginners.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851E8C-E5AA-EE89-3231-E3A0D278FC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9087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FD14D0-F674-0D81-88BF-4DE602E29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2751F2-DDB1-6CCE-9A93-3653DFF3CB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1F8CB2-4D87-0D73-B7A1-8782A3C0D4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 err="1"/>
              <a:t>Emphasise</a:t>
            </a:r>
            <a:r>
              <a:rPr lang="en-US" b="0" dirty="0"/>
              <a:t> importance of context awareness.</a:t>
            </a:r>
          </a:p>
          <a:p>
            <a:r>
              <a:rPr lang="en-US" b="0" dirty="0"/>
              <a:t>Explain why static thresholds fail.</a:t>
            </a:r>
          </a:p>
          <a:p>
            <a:r>
              <a:rPr lang="en-US" b="0" dirty="0"/>
              <a:t>Link to time-series modelling.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89CF6D-966D-60AA-7CEF-21DA076252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255252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F33AA-B868-0766-1F30-9F70C314B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191E61-CBA4-558C-9ED3-E07B140C59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03D3BC-408C-EFED-10E6-B978C3CD40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Explain relevance for stealthy attacks.</a:t>
            </a:r>
          </a:p>
          <a:p>
            <a:r>
              <a:rPr lang="en-US" b="0" dirty="0"/>
              <a:t>Collective anomalies are:</a:t>
            </a:r>
          </a:p>
          <a:p>
            <a:r>
              <a:rPr lang="en-US" b="0" dirty="0"/>
              <a:t>- Harder to detect</a:t>
            </a:r>
          </a:p>
          <a:p>
            <a:r>
              <a:rPr lang="en-US" b="0" dirty="0"/>
              <a:t>- Often more dangerous</a:t>
            </a:r>
          </a:p>
          <a:p>
            <a:r>
              <a:rPr lang="en-US" b="0" dirty="0"/>
              <a:t>This motivates advanced ML techniques.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5C3772-C5C5-3642-99F7-071E1BF591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090665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1ADA1B-3544-637A-4CFA-95570EE76A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F076B5-4152-1782-3C54-99F81F09F9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44F85F-9DC0-7C3B-FC5B-22AF06D6DC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Stress heterogeneity of data sources.</a:t>
            </a:r>
          </a:p>
          <a:p>
            <a:r>
              <a:rPr lang="en-US" b="0" dirty="0"/>
              <a:t>Explain data quality challenges:</a:t>
            </a:r>
          </a:p>
          <a:p>
            <a:r>
              <a:rPr lang="en-US" b="0" dirty="0"/>
              <a:t>- Missing data</a:t>
            </a:r>
          </a:p>
          <a:p>
            <a:r>
              <a:rPr lang="en-US" b="0" dirty="0"/>
              <a:t>- Time misalignment</a:t>
            </a:r>
          </a:p>
          <a:p>
            <a:r>
              <a:rPr lang="en-US" b="0" dirty="0"/>
              <a:t>Prepare ground for Topic 4 (data analysis).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97F69F-A069-95C9-6725-3B82444554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036740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58A2B-DCB0-2798-87AE-8A1353459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D38147-5725-BB83-9A14-FD53F6E62B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AB0C59-AB7C-C1EF-96F3-8AD5050772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Explain why many utilities still rely on rules.</a:t>
            </a:r>
          </a:p>
          <a:p>
            <a:r>
              <a:rPr lang="en-US" b="0" dirty="0"/>
              <a:t>Stress explainability vs adaptability trade-off.</a:t>
            </a:r>
          </a:p>
          <a:p>
            <a:r>
              <a:rPr lang="en-US" b="0" dirty="0"/>
              <a:t>Position ML as augmentation, not replacement.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55FD74-3989-616B-14F6-F22B723E58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72889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02CB3-BD70-5F4D-9A49-7ED6A8372E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8F164C-F71C-3F19-2C56-3E70436870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256DD8-4063-AFE5-5D24-3A4BEB0839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Explain why labelled attack data is rare in energy.</a:t>
            </a:r>
          </a:p>
          <a:p>
            <a:r>
              <a:rPr lang="en-US" b="0" dirty="0"/>
              <a:t>Mention risk of:</a:t>
            </a:r>
          </a:p>
          <a:p>
            <a:r>
              <a:rPr lang="en-US" b="0" dirty="0"/>
              <a:t>- Overfitting</a:t>
            </a:r>
          </a:p>
          <a:p>
            <a:r>
              <a:rPr lang="en-US" b="0" dirty="0"/>
              <a:t>- Concept drift</a:t>
            </a:r>
          </a:p>
          <a:p>
            <a:r>
              <a:rPr lang="en-US" b="0" dirty="0"/>
              <a:t>Useful for specific, well-known scenarios.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7AFEEA-7ECC-6B82-9751-E1A44B4875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24348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4A5310-6E60-86A6-353D-DCFC9AD48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B95DFD-3873-4106-2D3A-F5C7F12E4D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A0F97C-6725-5CED-F6D5-7661343BD0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This is the most common approach in energy.</a:t>
            </a:r>
          </a:p>
          <a:p>
            <a:r>
              <a:rPr lang="en-US" b="0" dirty="0" err="1"/>
              <a:t>Emphasise</a:t>
            </a:r>
            <a:r>
              <a:rPr lang="en-US" b="0" dirty="0"/>
              <a:t> sensitivity to:</a:t>
            </a:r>
          </a:p>
          <a:p>
            <a:r>
              <a:rPr lang="en-US" b="0" dirty="0"/>
              <a:t>- Training window</a:t>
            </a:r>
          </a:p>
          <a:p>
            <a:r>
              <a:rPr lang="en-US" b="0" dirty="0"/>
              <a:t>- System changes</a:t>
            </a:r>
          </a:p>
          <a:p>
            <a:r>
              <a:rPr lang="en-US" b="0" dirty="0"/>
              <a:t>Explain why validation is challenging.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937F1B-6D62-AD92-987E-DA65C281B4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755291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3BC8A-1694-751F-2A22-871C92272F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F01A04-BC07-0A90-A71F-129D63C052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F0AE59-F2AD-46B6-0890-913C071120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Explain why this is often a practical compromise.</a:t>
            </a:r>
          </a:p>
          <a:p>
            <a:r>
              <a:rPr lang="en-US" b="0" dirty="0"/>
              <a:t>Mention relevance for:</a:t>
            </a:r>
          </a:p>
          <a:p>
            <a:r>
              <a:rPr lang="en-US" b="0" dirty="0"/>
              <a:t>- New installations</a:t>
            </a:r>
          </a:p>
          <a:p>
            <a:r>
              <a:rPr lang="en-US" b="0" dirty="0"/>
              <a:t>- Gradual system changes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63276B-B1C0-C62F-C0D5-F201B73640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092148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3FFBE9-3A9D-3F83-A1B9-4EE505FE1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D2003F-D814-B634-D938-C7946515EB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99EF1B-0F06-AA56-EEAF-EB21F9373E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Explain intuition:</a:t>
            </a:r>
          </a:p>
          <a:p>
            <a:r>
              <a:rPr lang="en-US" b="0" dirty="0"/>
              <a:t>- Normal points cluster together</a:t>
            </a:r>
          </a:p>
          <a:p>
            <a:r>
              <a:rPr lang="en-US" b="0" dirty="0"/>
              <a:t>- Anomalies are isolated</a:t>
            </a:r>
          </a:p>
          <a:p>
            <a:r>
              <a:rPr lang="en-US" b="0" dirty="0" err="1"/>
              <a:t>Emphasise</a:t>
            </a:r>
            <a:r>
              <a:rPr lang="en-US" b="0" dirty="0"/>
              <a:t> scalability issues in large systems.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593BFC-51A1-A2F3-E537-95BE8E31F8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648412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8B0A23-5221-09E7-CD37-46A82D8D33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EB849B-7D58-F0BF-006A-6D4747A164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EEDAB5-7B2C-2CC4-8A0A-D1D1594BD9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Highlight simplicity and transparency.</a:t>
            </a:r>
          </a:p>
          <a:p>
            <a:r>
              <a:rPr lang="en-US" b="0" dirty="0"/>
              <a:t>Explain limitations:</a:t>
            </a:r>
          </a:p>
          <a:p>
            <a:r>
              <a:rPr lang="en-US" b="0" dirty="0"/>
              <a:t>- Assumptions of stationarity</a:t>
            </a:r>
          </a:p>
          <a:p>
            <a:r>
              <a:rPr lang="en-US" b="0" dirty="0"/>
              <a:t>Often used as baseline methods.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E6BD7E-467C-6015-D6D8-5E52643CA1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34487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CF30B8-C8D0-BBFB-99EE-12AA5DA1E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10FB02-6B46-A556-7F2F-9CDB2DA826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2C038C-92A6-E88C-C43C-B6069E8425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why treating energy data as static is wrong.</a:t>
            </a:r>
          </a:p>
          <a:p>
            <a:r>
              <a:rPr lang="en-US" dirty="0"/>
              <a:t>Stress importance of:</a:t>
            </a:r>
          </a:p>
          <a:p>
            <a:r>
              <a:rPr lang="en-US" dirty="0"/>
              <a:t>- Trend</a:t>
            </a:r>
          </a:p>
          <a:p>
            <a:r>
              <a:rPr lang="en-US" dirty="0"/>
              <a:t>- Seasonality</a:t>
            </a:r>
          </a:p>
          <a:p>
            <a:r>
              <a:rPr lang="en-US" dirty="0"/>
              <a:t>Prepares next slides.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F0FA14-B192-1AD4-F866-668BF0BF54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911982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D3B35F-2600-6110-05C4-EDB92AFBB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95ABDB-D96B-649F-2632-8D595A8210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03DD67-86F1-96E3-48D1-E2DC84989E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how ignoring seasonality causes false alarms.</a:t>
            </a:r>
          </a:p>
          <a:p>
            <a:r>
              <a:rPr lang="en-US" dirty="0"/>
              <a:t>Use intuitive examples (winter vs summer).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9E9295-36FA-24B2-4897-B1127E57E6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19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111286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C3E097-49CE-E6E2-D7CA-202AE0825E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53C3D8-6591-5B30-991D-2890C96B61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D6F92A-026C-19AA-9D0E-1D4CF44621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ARIMA at high level.</a:t>
            </a:r>
          </a:p>
          <a:p>
            <a:r>
              <a:rPr lang="en-US" dirty="0"/>
              <a:t>Stress suitability for:</a:t>
            </a:r>
          </a:p>
          <a:p>
            <a:r>
              <a:rPr lang="en-US" dirty="0"/>
              <a:t>- Stable systems</a:t>
            </a:r>
          </a:p>
          <a:p>
            <a:r>
              <a:rPr lang="en-US" dirty="0"/>
              <a:t>Mention limitations with non-linear </a:t>
            </a:r>
            <a:r>
              <a:rPr lang="en-US" dirty="0" err="1"/>
              <a:t>behaviour</a:t>
            </a:r>
            <a:r>
              <a:rPr lang="en-US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A859DC-C1FE-0501-E04A-D15E8F0888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777616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34CBB-4A0D-C6C4-4910-43F1D3AA7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2BA6CE-FE14-868F-5D5A-C05027DE15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097C41-BEE3-F4AB-7EA1-B87B745DE6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Emphasise</a:t>
            </a:r>
            <a:r>
              <a:rPr lang="en-US" dirty="0"/>
              <a:t> power vs complexity trade-off.</a:t>
            </a:r>
          </a:p>
          <a:p>
            <a:r>
              <a:rPr lang="en-US" dirty="0"/>
              <a:t>Explain why explainability is harder.</a:t>
            </a:r>
          </a:p>
          <a:p>
            <a:r>
              <a:rPr lang="en-US" dirty="0"/>
              <a:t>Mention deployment challenges at the edge.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19BFCF-823F-DFA9-669A-DDC2AEA2CA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892607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A028FA-F02F-DBFF-D65C-699F4980A5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CD9E01-7BC8-531D-A17E-CFAE4920E1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C92AD7-F580-0C95-811F-88266C40F1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that “normal” changes over time.</a:t>
            </a:r>
          </a:p>
          <a:p>
            <a:r>
              <a:rPr lang="en-US" dirty="0"/>
              <a:t>Stress need for:</a:t>
            </a:r>
          </a:p>
          <a:p>
            <a:r>
              <a:rPr lang="en-US" dirty="0"/>
              <a:t>- Retraining</a:t>
            </a:r>
          </a:p>
          <a:p>
            <a:r>
              <a:rPr lang="en-US" dirty="0"/>
              <a:t>- Monitoring model performance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0359F5-856D-B028-5223-4FAE584554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815456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90046-5B0C-247E-C919-DFC20E5EB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CCBC18-FA18-F26D-BDC9-DED6D3E233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6C659C-A88B-33AD-AE4A-EF42D73613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Emphasise</a:t>
            </a:r>
            <a:r>
              <a:rPr lang="en-US" dirty="0"/>
              <a:t> operational consequences.</a:t>
            </a:r>
          </a:p>
          <a:p>
            <a:r>
              <a:rPr lang="en-US" dirty="0"/>
              <a:t>Explain why energy operators lose trust quickly.</a:t>
            </a:r>
          </a:p>
          <a:p>
            <a:r>
              <a:rPr lang="en-US" dirty="0"/>
              <a:t>Detection thresholds must be tuned carefully.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E0960E-52B0-0397-A631-F3413F3874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277919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1BB556-11A8-75E5-DF89-F990A3C6B8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8961C6-70B4-7C21-DF3C-5D1FE8ED7D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D4511E-4E75-A416-EDA8-EE71AA47E5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concrete scenarios.</a:t>
            </a:r>
          </a:p>
          <a:p>
            <a:r>
              <a:rPr lang="en-US" dirty="0" err="1"/>
              <a:t>Emphasise</a:t>
            </a:r>
            <a:r>
              <a:rPr lang="en-US" dirty="0"/>
              <a:t> scale: thousands or millions of meters.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2CA8D9-261B-0B6C-1381-7044633310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000022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AA60D-783B-391E-F943-651BEAE55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189B00-096A-307F-0517-FCECB55EC7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1F03D6-70D3-6F73-D824-1C335B3169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why deviations in SCADA are rare but serious.</a:t>
            </a:r>
          </a:p>
          <a:p>
            <a:r>
              <a:rPr lang="en-US" dirty="0"/>
              <a:t>Detection must be extremely reliable.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17A2B4-B7E6-BA73-D732-5F697B8C64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567282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999D48-C2E3-1771-F528-48C4EB173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435C28-4AE8-7BD8-D1B7-42D86877EE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71638F-4261-67FE-EB91-8B0AA4A153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why deviations in SCADA are rare but serious.</a:t>
            </a:r>
          </a:p>
          <a:p>
            <a:r>
              <a:rPr lang="en-US" dirty="0"/>
              <a:t>Detection must be extremely reliable.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456AA3-71FD-AD2A-8867-ED611336BF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74742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95E91-2AE0-08A6-97A6-7270F2DFF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E01789-D0D3-5353-BED7-D1FE7497CB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CB94EB-2F54-1E3E-381C-FB7DF6BCA8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Emphasise</a:t>
            </a:r>
            <a:r>
              <a:rPr lang="en-US" dirty="0"/>
              <a:t> why detection systems must be:</a:t>
            </a:r>
          </a:p>
          <a:p>
            <a:r>
              <a:rPr lang="en-US" dirty="0"/>
              <a:t>- Lightweight</a:t>
            </a:r>
          </a:p>
          <a:p>
            <a:r>
              <a:rPr lang="en-US" dirty="0"/>
              <a:t>- Reliable</a:t>
            </a:r>
          </a:p>
          <a:p>
            <a:r>
              <a:rPr lang="en-US" dirty="0"/>
              <a:t>Detection errors can cause outages.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2177BD-F043-D463-8F1D-A1E1306831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164209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23459-1AEE-222F-6EB2-4A380275D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9066B5-EC01-B21B-7879-58DF258A82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F0EB56-D86A-843D-6BBC-50C585DF47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deployment choices.</a:t>
            </a:r>
          </a:p>
          <a:p>
            <a:r>
              <a:rPr lang="en-US" dirty="0"/>
              <a:t>Detection location affects:</a:t>
            </a:r>
          </a:p>
          <a:p>
            <a:r>
              <a:rPr lang="en-US" dirty="0"/>
              <a:t>- Latency</a:t>
            </a:r>
          </a:p>
          <a:p>
            <a:r>
              <a:rPr lang="en-US" dirty="0"/>
              <a:t>- Visibility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6D913F-CC19-32A1-9426-A7540D8611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6996050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8B2463-E0F4-5882-C1F3-06AAAD1BAB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EF041D-3315-F3DD-8A9C-09E4DFC6E6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AC077E-159A-B65D-35BB-927E336EC7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Detection without response is useless.</a:t>
            </a:r>
          </a:p>
          <a:p>
            <a:r>
              <a:rPr lang="en-US" dirty="0"/>
              <a:t>SOC integration is a maturity indicator.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9C0425-DB24-CA04-8498-E967CB858A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29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118365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373957-B633-6A44-AA00-7505760A9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1939FB-DD83-B497-1038-B6CE67F1C3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97292D-D7D8-E0ED-5510-9902765BB8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Reinforce mindset over tools.</a:t>
            </a:r>
          </a:p>
          <a:p>
            <a:r>
              <a:rPr lang="en-US" dirty="0"/>
              <a:t>Prepare students for the hands-on lab.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340B7-3360-76E7-C08C-79F9FAC496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30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4688214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4F6A2-7B55-9321-20FD-090E77EBD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DC1B86-1C68-5C1D-48BF-8728889ECD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2222DB-0FE8-1588-6102-18243465D9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expectations for the lab:</a:t>
            </a:r>
          </a:p>
          <a:p>
            <a:r>
              <a:rPr lang="en-US" dirty="0"/>
              <a:t>- Exploration</a:t>
            </a:r>
          </a:p>
          <a:p>
            <a:r>
              <a:rPr lang="en-US" dirty="0"/>
              <a:t>- Reasoning</a:t>
            </a:r>
          </a:p>
          <a:p>
            <a:r>
              <a:rPr lang="en-US" dirty="0"/>
              <a:t>- Discussion</a:t>
            </a:r>
          </a:p>
          <a:p>
            <a:r>
              <a:rPr lang="en-US" dirty="0" err="1"/>
              <a:t>Emphasise</a:t>
            </a:r>
            <a:r>
              <a:rPr lang="en-US" dirty="0"/>
              <a:t> learning, not perfect accuracy.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E8C9B9-115A-9A67-CA20-1FFB7C48F2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31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2485180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29F2E4-A196-E86D-0688-ACA3FBAD3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08D29C-ACF5-AAC9-A201-8714EC8DDD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E12340-A7D6-BF29-8094-D43D1C102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expectations for the lab:</a:t>
            </a:r>
          </a:p>
          <a:p>
            <a:r>
              <a:rPr lang="en-US" dirty="0"/>
              <a:t>- Exploration</a:t>
            </a:r>
          </a:p>
          <a:p>
            <a:r>
              <a:rPr lang="en-US" dirty="0"/>
              <a:t>- Reasoning</a:t>
            </a:r>
          </a:p>
          <a:p>
            <a:r>
              <a:rPr lang="en-US" dirty="0"/>
              <a:t>- Discussion</a:t>
            </a:r>
          </a:p>
          <a:p>
            <a:r>
              <a:rPr lang="en-US" dirty="0" err="1"/>
              <a:t>Emphasise</a:t>
            </a:r>
            <a:r>
              <a:rPr lang="en-US" dirty="0"/>
              <a:t> learning, not perfect accuracy.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E725A2-A56A-5A38-FFFC-EEF5C6A0DD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32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786437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312DA-327D-42CB-8CAF-0CCD613D9B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1A8630-3340-4D02-8256-6E7D0B9D27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6FD32B-9849-AF0C-3961-2551C0B24D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Clearly state that this is not a software training session.</a:t>
            </a:r>
          </a:p>
          <a:p>
            <a:r>
              <a:rPr lang="en-US" b="0" dirty="0" err="1"/>
              <a:t>Emphasise</a:t>
            </a:r>
            <a:r>
              <a:rPr lang="en-US" b="0" dirty="0"/>
              <a:t> that:</a:t>
            </a:r>
          </a:p>
          <a:p>
            <a:r>
              <a:rPr lang="en-US" b="0" dirty="0"/>
              <a:t>- There is no single correct answer</a:t>
            </a:r>
          </a:p>
          <a:p>
            <a:r>
              <a:rPr lang="en-US" b="0" dirty="0"/>
              <a:t>- Interpretation matters more than detection accuracy</a:t>
            </a:r>
          </a:p>
          <a:p>
            <a:r>
              <a:rPr lang="en-US" b="0" dirty="0"/>
              <a:t>Frame the lab as a cyber-physical reasoning exercise:</a:t>
            </a:r>
          </a:p>
          <a:p>
            <a:r>
              <a:rPr lang="en-US" b="0" dirty="0"/>
              <a:t>- Is the anomaly a fault?</a:t>
            </a:r>
          </a:p>
          <a:p>
            <a:r>
              <a:rPr lang="en-US" b="0" dirty="0"/>
              <a:t>- An attack?</a:t>
            </a:r>
          </a:p>
          <a:p>
            <a:r>
              <a:rPr lang="en-US" b="0" dirty="0"/>
              <a:t>- A benign operational change?</a:t>
            </a:r>
          </a:p>
          <a:p>
            <a:r>
              <a:rPr lang="en-US" b="0" dirty="0"/>
              <a:t>Explain how this lab connects directly to Topic 2 theory.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09FEB9-6392-937D-EF2E-D205E82C3E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33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6847411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BEBFD-1740-B36E-B064-E9B2A280D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5A7B53-018A-294F-FD9C-F607A85BC6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066DAA-F4B6-6B00-2C4B-C5F65C273E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Explain the origin of the data (realistic scenario):</a:t>
            </a:r>
          </a:p>
          <a:p>
            <a:r>
              <a:rPr lang="en-US" b="0" dirty="0"/>
              <a:t>- Smart meters</a:t>
            </a:r>
          </a:p>
          <a:p>
            <a:r>
              <a:rPr lang="en-US" b="0" dirty="0"/>
              <a:t>- Substation measurements</a:t>
            </a:r>
          </a:p>
          <a:p>
            <a:r>
              <a:rPr lang="en-US" b="0" dirty="0"/>
              <a:t>- Aggregated loads</a:t>
            </a:r>
          </a:p>
          <a:p>
            <a:r>
              <a:rPr lang="en-US" b="0" dirty="0" err="1"/>
              <a:t>Emphasise</a:t>
            </a:r>
            <a:r>
              <a:rPr lang="en-US" b="0" dirty="0"/>
              <a:t>:</a:t>
            </a:r>
          </a:p>
          <a:p>
            <a:r>
              <a:rPr lang="en-US" b="0" dirty="0"/>
              <a:t>- Energy data is </a:t>
            </a:r>
            <a:r>
              <a:rPr lang="en-US" b="0" i="1" dirty="0"/>
              <a:t>never perfectly clean</a:t>
            </a:r>
            <a:endParaRPr lang="en-US" b="0" dirty="0"/>
          </a:p>
          <a:p>
            <a:r>
              <a:rPr lang="en-US" b="0" dirty="0"/>
              <a:t>- Missing values and noise are normal</a:t>
            </a:r>
          </a:p>
          <a:p>
            <a:r>
              <a:rPr lang="en-US" b="0" dirty="0"/>
              <a:t>Ask participants:</a:t>
            </a:r>
          </a:p>
          <a:p>
            <a:r>
              <a:rPr lang="en-US" b="0" dirty="0"/>
              <a:t>- “What would </a:t>
            </a:r>
            <a:r>
              <a:rPr lang="en-US" b="0" i="1" dirty="0"/>
              <a:t>normal </a:t>
            </a:r>
            <a:r>
              <a:rPr lang="en-US" b="0" i="1" dirty="0" err="1"/>
              <a:t>behaviour</a:t>
            </a:r>
            <a:r>
              <a:rPr lang="en-US" b="0" dirty="0"/>
              <a:t> look like here?”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99C9C-240D-1AE9-095E-F89F5846A3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34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213352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4BC52-3A9C-41D6-551C-FD324321A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A5B6B5-10A0-F62A-279A-CC6531FFB4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69A2D4-04AC-BC34-6206-34DA2BD08B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Stress that baseline understanding is mandatory before detection.</a:t>
            </a:r>
          </a:p>
          <a:p>
            <a:r>
              <a:rPr lang="en-US" b="0" dirty="0"/>
              <a:t>Encourage participants to:</a:t>
            </a:r>
          </a:p>
          <a:p>
            <a:r>
              <a:rPr lang="en-US" b="0" dirty="0"/>
              <a:t>- Look at multiple time windows</a:t>
            </a:r>
          </a:p>
          <a:p>
            <a:r>
              <a:rPr lang="en-US" b="0" dirty="0"/>
              <a:t>- Compare weekdays vs weekends</a:t>
            </a:r>
          </a:p>
          <a:p>
            <a:r>
              <a:rPr lang="en-US" b="0" dirty="0"/>
              <a:t>Explain that many false positives come from:</a:t>
            </a:r>
          </a:p>
          <a:p>
            <a:r>
              <a:rPr lang="en-US" b="0" dirty="0"/>
              <a:t>- Ignoring seasonality</a:t>
            </a:r>
          </a:p>
          <a:p>
            <a:r>
              <a:rPr lang="en-US" b="0" dirty="0"/>
              <a:t>- Using naïve thresholds</a:t>
            </a:r>
          </a:p>
          <a:p>
            <a:r>
              <a:rPr lang="en-US" b="0" dirty="0"/>
              <a:t>This step reinforces contextual anomaly concepts.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A522DB-AD05-867B-2717-8D5534019E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35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275722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C2012-0EA4-6432-5E5C-17CC5528F6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B53759-1F4C-C68A-C383-5C2981B684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41E743-918F-5F2D-A245-9A8209C288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Stress that baseline understanding is mandatory before detection.</a:t>
            </a:r>
          </a:p>
          <a:p>
            <a:r>
              <a:rPr lang="en-US" b="0" dirty="0"/>
              <a:t>Encourage participants to:</a:t>
            </a:r>
          </a:p>
          <a:p>
            <a:r>
              <a:rPr lang="en-US" b="0" dirty="0"/>
              <a:t>- Look at multiple time windows</a:t>
            </a:r>
          </a:p>
          <a:p>
            <a:r>
              <a:rPr lang="en-US" b="0" dirty="0"/>
              <a:t>- Compare weekdays vs weekends</a:t>
            </a:r>
          </a:p>
          <a:p>
            <a:r>
              <a:rPr lang="en-US" b="0" dirty="0"/>
              <a:t>Explain that many false positives come from:</a:t>
            </a:r>
          </a:p>
          <a:p>
            <a:r>
              <a:rPr lang="en-US" b="0" dirty="0"/>
              <a:t>- Ignoring seasonality</a:t>
            </a:r>
          </a:p>
          <a:p>
            <a:r>
              <a:rPr lang="en-US" b="0" dirty="0"/>
              <a:t>- Using naïve thresholds</a:t>
            </a:r>
          </a:p>
          <a:p>
            <a:r>
              <a:rPr lang="en-US" b="0" dirty="0"/>
              <a:t>This step reinforces contextual anomaly concepts.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90DCAE-20D9-2954-D563-13D01E37AD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36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9291746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8BE481-7153-65AD-51EB-E252A1CAF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BD0AFF-60A5-4574-E4A0-286CB3D5A7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87C373-D65F-7D1C-6F0D-41B89ED4DE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Stress that baseline understanding is mandatory before detection.</a:t>
            </a:r>
          </a:p>
          <a:p>
            <a:r>
              <a:rPr lang="en-US" b="0" dirty="0"/>
              <a:t>Encourage participants to:</a:t>
            </a:r>
          </a:p>
          <a:p>
            <a:r>
              <a:rPr lang="en-US" b="0" dirty="0"/>
              <a:t>- Look at multiple time windows</a:t>
            </a:r>
          </a:p>
          <a:p>
            <a:r>
              <a:rPr lang="en-US" b="0" dirty="0"/>
              <a:t>- Compare weekdays vs weekends</a:t>
            </a:r>
          </a:p>
          <a:p>
            <a:r>
              <a:rPr lang="en-US" b="0" dirty="0"/>
              <a:t>Explain that many false positives come from:</a:t>
            </a:r>
          </a:p>
          <a:p>
            <a:r>
              <a:rPr lang="en-US" b="0" dirty="0"/>
              <a:t>- Ignoring seasonality</a:t>
            </a:r>
          </a:p>
          <a:p>
            <a:r>
              <a:rPr lang="en-US" b="0" dirty="0"/>
              <a:t>- Using naïve thresholds</a:t>
            </a:r>
          </a:p>
          <a:p>
            <a:r>
              <a:rPr lang="en-US" b="0" dirty="0"/>
              <a:t>This step reinforces contextual anomaly concepts.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FE6F87-F1EA-7449-0558-410C400C52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D498D-6977-40EC-8E5E-7EB644D5E759}" type="slidenum">
              <a:rPr lang="en-US" noProof="0" smtClean="0"/>
              <a:t>37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64371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phic 17">
            <a:extLst>
              <a:ext uri="{FF2B5EF4-FFF2-40B4-BE49-F238E27FC236}">
                <a16:creationId xmlns:a16="http://schemas.microsoft.com/office/drawing/2014/main" id="{7FAC3601-9744-9840-0229-E000CCFBEA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32131" y="-30007"/>
            <a:ext cx="6064493" cy="68798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119890" y="723440"/>
            <a:ext cx="4323426" cy="2579052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6000" spc="-5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128152" y="5248834"/>
            <a:ext cx="4323426" cy="1008925"/>
          </a:xfrm>
        </p:spPr>
        <p:txBody>
          <a:bodyPr lIns="91440" rIns="91440"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600" cap="all" spc="1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Add Subtitle here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-2235"/>
            <a:ext cx="5840730" cy="6862275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40730" h="6887937">
                <a:moveTo>
                  <a:pt x="0" y="0"/>
                </a:moveTo>
                <a:lnTo>
                  <a:pt x="5840730" y="0"/>
                </a:lnTo>
                <a:lnTo>
                  <a:pt x="5090160" y="2775915"/>
                </a:lnTo>
                <a:cubicBezTo>
                  <a:pt x="5057140" y="2883865"/>
                  <a:pt x="5020310" y="2976575"/>
                  <a:pt x="4853940" y="2962605"/>
                </a:cubicBezTo>
                <a:cubicBezTo>
                  <a:pt x="4668520" y="2845765"/>
                  <a:pt x="4761230" y="2747975"/>
                  <a:pt x="4754880" y="2692095"/>
                </a:cubicBezTo>
                <a:cubicBezTo>
                  <a:pt x="4845050" y="2355545"/>
                  <a:pt x="4904740" y="2121865"/>
                  <a:pt x="4979670" y="1846275"/>
                </a:cubicBezTo>
                <a:cubicBezTo>
                  <a:pt x="5021580" y="1687525"/>
                  <a:pt x="4996180" y="1615135"/>
                  <a:pt x="4872990" y="1571955"/>
                </a:cubicBezTo>
                <a:cubicBezTo>
                  <a:pt x="4738370" y="1563065"/>
                  <a:pt x="4699000" y="1597355"/>
                  <a:pt x="4655820" y="1770075"/>
                </a:cubicBezTo>
                <a:cubicBezTo>
                  <a:pt x="4671060" y="1858975"/>
                  <a:pt x="3878580" y="4599635"/>
                  <a:pt x="3893820" y="4688535"/>
                </a:cubicBezTo>
                <a:cubicBezTo>
                  <a:pt x="3858895" y="4824425"/>
                  <a:pt x="3925570" y="4880305"/>
                  <a:pt x="3992880" y="4905705"/>
                </a:cubicBezTo>
                <a:cubicBezTo>
                  <a:pt x="4102100" y="4904435"/>
                  <a:pt x="4158615" y="4917135"/>
                  <a:pt x="4213860" y="4757115"/>
                </a:cubicBezTo>
                <a:lnTo>
                  <a:pt x="4457700" y="3842715"/>
                </a:lnTo>
                <a:cubicBezTo>
                  <a:pt x="4481830" y="3756355"/>
                  <a:pt x="4555490" y="3692855"/>
                  <a:pt x="4686300" y="3713175"/>
                </a:cubicBezTo>
                <a:cubicBezTo>
                  <a:pt x="4829810" y="3791915"/>
                  <a:pt x="4782820" y="3882085"/>
                  <a:pt x="4785360" y="3926535"/>
                </a:cubicBezTo>
                <a:lnTo>
                  <a:pt x="4028621" y="6887937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9274" y="3373515"/>
            <a:ext cx="4323426" cy="1008926"/>
          </a:xfrm>
        </p:spPr>
        <p:txBody>
          <a:bodyPr lIns="91440" rIns="91440">
            <a:noAutofit/>
          </a:bodyPr>
          <a:lstStyle>
            <a:lvl1pPr marL="0" indent="0">
              <a:buNone/>
              <a:defRPr sz="6000" b="1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###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ADF7228-F4CB-A1B9-79EA-6324053164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4559556" y="-10665"/>
            <a:ext cx="1930144" cy="687729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3164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7EC4C7D-9F32-3DD5-0898-0A64AB3E48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3CD56122-AE93-63D3-9B51-14AA353EC02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5" name="Text Placeholder 12">
            <a:extLst>
              <a:ext uri="{FF2B5EF4-FFF2-40B4-BE49-F238E27FC236}">
                <a16:creationId xmlns:a16="http://schemas.microsoft.com/office/drawing/2014/main" id="{80B457C0-C5F0-38B3-A5A4-4CF83DA5DCA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A608DDE2-7690-8BBF-1E41-BF40F26AF1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A70176D-1CA9-F362-DA0D-140ADC80AB7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0B557568-DAFA-B892-D220-F9088C6909A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5920ECF3-A4B7-A9A1-C23F-56EDD775AC7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0A92B7FF-F522-FFD6-3A37-5C7F5CB3AE4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718010FC-71DC-C4A0-BBE6-35E03F05FE2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2512EE29-359B-8558-2A40-DB8D4D25665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70CCBBEB-A224-6D89-748B-8053ED48B25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473709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15541" y="715654"/>
            <a:ext cx="4786877" cy="1518315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605708" y="2431477"/>
            <a:ext cx="4786877" cy="763899"/>
          </a:xfrm>
        </p:spPr>
        <p:txBody>
          <a:bodyPr lIns="91440" tIns="91440" rIns="91440" bIns="0"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cap="none" spc="0" baseline="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Add Subtitle here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-2235"/>
            <a:ext cx="5840730" cy="6862275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40730" h="6887937">
                <a:moveTo>
                  <a:pt x="0" y="0"/>
                </a:moveTo>
                <a:lnTo>
                  <a:pt x="5840730" y="0"/>
                </a:lnTo>
                <a:lnTo>
                  <a:pt x="5090160" y="2775915"/>
                </a:lnTo>
                <a:cubicBezTo>
                  <a:pt x="5057140" y="2883865"/>
                  <a:pt x="5020310" y="2976575"/>
                  <a:pt x="4853940" y="2962605"/>
                </a:cubicBezTo>
                <a:cubicBezTo>
                  <a:pt x="4668520" y="2845765"/>
                  <a:pt x="4761230" y="2747975"/>
                  <a:pt x="4754880" y="2692095"/>
                </a:cubicBezTo>
                <a:cubicBezTo>
                  <a:pt x="4845050" y="2355545"/>
                  <a:pt x="4904740" y="2121865"/>
                  <a:pt x="4979670" y="1846275"/>
                </a:cubicBezTo>
                <a:cubicBezTo>
                  <a:pt x="5021580" y="1687525"/>
                  <a:pt x="4996180" y="1615135"/>
                  <a:pt x="4872990" y="1571955"/>
                </a:cubicBezTo>
                <a:cubicBezTo>
                  <a:pt x="4738370" y="1563065"/>
                  <a:pt x="4699000" y="1597355"/>
                  <a:pt x="4655820" y="1770075"/>
                </a:cubicBezTo>
                <a:cubicBezTo>
                  <a:pt x="4671060" y="1858975"/>
                  <a:pt x="3878580" y="4599635"/>
                  <a:pt x="3893820" y="4688535"/>
                </a:cubicBezTo>
                <a:cubicBezTo>
                  <a:pt x="3858895" y="4824425"/>
                  <a:pt x="3925570" y="4880305"/>
                  <a:pt x="3992880" y="4905705"/>
                </a:cubicBezTo>
                <a:cubicBezTo>
                  <a:pt x="4102100" y="4904435"/>
                  <a:pt x="4158615" y="4917135"/>
                  <a:pt x="4213860" y="4757115"/>
                </a:cubicBezTo>
                <a:lnTo>
                  <a:pt x="4457700" y="3842715"/>
                </a:lnTo>
                <a:cubicBezTo>
                  <a:pt x="4481830" y="3756355"/>
                  <a:pt x="4555490" y="3692855"/>
                  <a:pt x="4686300" y="3713175"/>
                </a:cubicBezTo>
                <a:cubicBezTo>
                  <a:pt x="4829810" y="3791915"/>
                  <a:pt x="4782820" y="3882085"/>
                  <a:pt x="4785360" y="3926535"/>
                </a:cubicBezTo>
                <a:lnTo>
                  <a:pt x="4028621" y="6887937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1A56017-320A-546E-A749-7145642CB9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605708" y="3348617"/>
            <a:ext cx="2699066" cy="2569866"/>
          </a:xfrm>
        </p:spPr>
        <p:txBody>
          <a:bodyPr lIns="91440" tIns="0">
            <a:normAutofit/>
          </a:bodyPr>
          <a:lstStyle>
            <a:lvl1pPr marL="274320" indent="-274320">
              <a:spcAft>
                <a:spcPts val="600"/>
              </a:spcAft>
              <a:buFont typeface="Courier New" panose="02070309020205020404" pitchFamily="49" charset="0"/>
              <a:buChar char="o"/>
              <a:defRPr sz="1400">
                <a:solidFill>
                  <a:schemeClr val="bg1"/>
                </a:solidFill>
              </a:defRPr>
            </a:lvl1pPr>
            <a:lvl2pPr marL="274320" indent="-274320">
              <a:buFont typeface="Courier New" panose="02070309020205020404" pitchFamily="49" charset="0"/>
              <a:buChar char="o"/>
              <a:defRPr sz="1200">
                <a:solidFill>
                  <a:schemeClr val="bg1"/>
                </a:solidFill>
              </a:defRPr>
            </a:lvl2pPr>
            <a:lvl3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3pPr>
            <a:lvl4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4pPr>
            <a:lvl5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546FE873-5DC1-BDE4-557B-F18695033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4426666" y="5060315"/>
            <a:ext cx="927943" cy="1801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767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524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EF88AD-4B54-9DC5-D315-825BE9FCEEF4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796322" y="2252076"/>
            <a:ext cx="5797550" cy="3051762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955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 (Single 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408820"/>
            <a:ext cx="8935507" cy="94946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0D7E9A-1E17-C6A0-31A6-F6F620FF9E84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796322" y="1986061"/>
            <a:ext cx="5797550" cy="401524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690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524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6322" y="2252394"/>
            <a:ext cx="5797518" cy="2532966"/>
          </a:xfrm>
        </p:spPr>
        <p:txBody>
          <a:bodyPr lIns="91440" bIns="0" anchor="t">
            <a:normAutofit/>
          </a:bodyPr>
          <a:lstStyle>
            <a:lvl1pPr marL="0" indent="0">
              <a:spcBef>
                <a:spcPts val="600"/>
              </a:spcBef>
              <a:spcAft>
                <a:spcPts val="1800"/>
              </a:spcAft>
              <a:buNone/>
              <a:defRPr sz="1400"/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B38829F9-FA07-E84B-ED85-A3958046CB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04430" y="5008931"/>
            <a:ext cx="3842918" cy="43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79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8319A446-9DC9-77CB-F6E0-D5CC1C0C8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233290" y="0"/>
            <a:ext cx="2740011" cy="6850028"/>
            <a:chOff x="8233290" y="0"/>
            <a:chExt cx="2740011" cy="6850028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E51D0537-C777-0B20-2AE3-6DD522E2421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233290" y="0"/>
              <a:ext cx="2740011" cy="6850028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64F46914-ADE7-0BE9-0C39-280FE8F3B9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001841" y="4372451"/>
              <a:ext cx="878334" cy="1705001"/>
            </a:xfrm>
            <a:prstGeom prst="rect">
              <a:avLst/>
            </a:prstGeom>
          </p:spPr>
        </p:pic>
      </p:grp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4D27DC4C-0653-4DB5-ABFE-50764C59AD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995403" y="1894376"/>
            <a:ext cx="2847975" cy="33908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7368" y="270880"/>
            <a:ext cx="11297264" cy="1524000"/>
          </a:xfrm>
        </p:spPr>
        <p:txBody>
          <a:bodyPr anchor="ctr">
            <a:normAutofit/>
          </a:bodyPr>
          <a:lstStyle>
            <a:lvl1pPr algn="ctr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18352" y="1894376"/>
            <a:ext cx="2847975" cy="3390899"/>
          </a:xfrm>
          <a:prstGeom prst="roundRect">
            <a:avLst/>
          </a:prstGeom>
          <a:solidFill>
            <a:schemeClr val="accent1">
              <a:alpha val="10000"/>
            </a:schemeClr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tx2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87E0A2EC-564E-BDA2-2E74-CEA1D54B10C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239419" y="2833688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6DA7890-E49A-5536-1939-2B9589558EF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05817" y="3989405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/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A1E2517-8244-627B-E6B6-4EF4FEDCA1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51092" y="1894376"/>
            <a:ext cx="2847975" cy="3390899"/>
          </a:xfrm>
          <a:prstGeom prst="roundRect">
            <a:avLst/>
          </a:prstGeom>
          <a:solidFill>
            <a:schemeClr val="accent1">
              <a:alpha val="10000"/>
            </a:schemeClr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tx2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054FC79A-A756-FC67-CBF8-0078E8F8C1A3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572159" y="2954840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EBE00383-F339-E668-9399-D2DC9718C3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38557" y="3989404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/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71A788CA-392F-F29F-08CD-FBCB24BA793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95403" y="1894376"/>
            <a:ext cx="2847975" cy="3390899"/>
          </a:xfrm>
          <a:prstGeom prst="roundRect">
            <a:avLst/>
          </a:prstGeom>
          <a:solidFill>
            <a:schemeClr val="accent1">
              <a:alpha val="10000"/>
            </a:schemeClr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tx2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9" name="Picture Placeholder 16">
            <a:extLst>
              <a:ext uri="{FF2B5EF4-FFF2-40B4-BE49-F238E27FC236}">
                <a16:creationId xmlns:a16="http://schemas.microsoft.com/office/drawing/2014/main" id="{6E7FBECC-1456-B16C-B42F-61BAE986F27C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8916470" y="2833688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84A0CD0-C9DF-C8B2-FEE6-05F2F040324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282868" y="3989404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/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012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 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8319A446-9DC9-77CB-F6E0-D5CC1C0C8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233290" y="0"/>
            <a:ext cx="2740011" cy="6850028"/>
            <a:chOff x="8233290" y="0"/>
            <a:chExt cx="2740011" cy="6850028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E51D0537-C777-0B20-2AE3-6DD522E2421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233290" y="0"/>
              <a:ext cx="2740011" cy="6850028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64F46914-ADE7-0BE9-0C39-280FE8F3B9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001841" y="4372451"/>
              <a:ext cx="878334" cy="1705001"/>
            </a:xfrm>
            <a:prstGeom prst="rect">
              <a:avLst/>
            </a:prstGeom>
          </p:spPr>
        </p:pic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30CF8376-A762-054E-EA3C-FF9430AD9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099" y="286603"/>
            <a:ext cx="11373803" cy="1450757"/>
          </a:xfrm>
        </p:spPr>
        <p:txBody>
          <a:bodyPr anchor="ctr"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18352" y="1894376"/>
            <a:ext cx="2847975" cy="3390899"/>
          </a:xfrm>
          <a:prstGeom prst="roundRect">
            <a:avLst/>
          </a:prstGeom>
          <a:solidFill>
            <a:schemeClr val="tx1"/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accent1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87E0A2EC-564E-BDA2-2E74-CEA1D54B10C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239419" y="2833688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6DA7890-E49A-5536-1939-2B9589558EF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05817" y="3989405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A1E2517-8244-627B-E6B6-4EF4FEDCA1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51092" y="1894376"/>
            <a:ext cx="2847975" cy="3390899"/>
          </a:xfrm>
          <a:prstGeom prst="roundRect">
            <a:avLst/>
          </a:prstGeom>
          <a:solidFill>
            <a:schemeClr val="tx1"/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accent1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054FC79A-A756-FC67-CBF8-0078E8F8C1A3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572159" y="2954840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EBE00383-F339-E668-9399-D2DC9718C3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38557" y="3989404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71A788CA-392F-F29F-08CD-FBCB24BA793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95403" y="1894376"/>
            <a:ext cx="2847975" cy="3390899"/>
          </a:xfrm>
          <a:prstGeom prst="roundRect">
            <a:avLst/>
          </a:prstGeom>
          <a:solidFill>
            <a:schemeClr val="tx1"/>
          </a:solidFill>
          <a:ln w="31750">
            <a:solidFill>
              <a:schemeClr val="accent1"/>
            </a:solidFill>
          </a:ln>
        </p:spPr>
        <p:txBody>
          <a:bodyPr lIns="0" tIns="274320" bIns="0" anchor="t">
            <a:normAutofit/>
          </a:bodyPr>
          <a:lstStyle>
            <a:lvl1pPr marL="0" indent="0" algn="ctr">
              <a:spcBef>
                <a:spcPts val="600"/>
              </a:spcBef>
              <a:spcAft>
                <a:spcPts val="1800"/>
              </a:spcAft>
              <a:buNone/>
              <a:defRPr sz="2400">
                <a:solidFill>
                  <a:schemeClr val="accent1"/>
                </a:solidFill>
                <a:latin typeface="+mj-lt"/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r>
              <a:rPr lang="en-US" dirty="0"/>
              <a:t>Add Subtitle here</a:t>
            </a:r>
          </a:p>
        </p:txBody>
      </p:sp>
      <p:sp>
        <p:nvSpPr>
          <p:cNvPr id="19" name="Picture Placeholder 16">
            <a:extLst>
              <a:ext uri="{FF2B5EF4-FFF2-40B4-BE49-F238E27FC236}">
                <a16:creationId xmlns:a16="http://schemas.microsoft.com/office/drawing/2014/main" id="{6E7FBECC-1456-B16C-B42F-61BAE986F27C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8916470" y="2833688"/>
            <a:ext cx="1005840" cy="914400"/>
          </a:xfrm>
        </p:spPr>
        <p:txBody>
          <a:bodyPr>
            <a:normAutofit/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84A0CD0-C9DF-C8B2-FEE6-05F2F040324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282868" y="3989404"/>
            <a:ext cx="2275880" cy="893763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/>
            </a:lvl2pPr>
            <a:lvl3pPr marL="384048" indent="0">
              <a:buNone/>
              <a:defRPr sz="1200"/>
            </a:lvl3pPr>
            <a:lvl4pPr marL="566928" indent="0">
              <a:buNone/>
              <a:defRPr sz="1200"/>
            </a:lvl4pPr>
            <a:lvl5pPr marL="749808" indent="0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17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sson Summar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599788" y="353962"/>
            <a:ext cx="4786877" cy="983225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599788" y="1517074"/>
            <a:ext cx="4786877" cy="763899"/>
          </a:xfrm>
        </p:spPr>
        <p:txBody>
          <a:bodyPr lIns="91440" tIns="91440" rIns="91440" bIns="0"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2400" cap="none" spc="0" baseline="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Add Subtitle here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-2235"/>
            <a:ext cx="5840730" cy="6862275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40730" h="6887937">
                <a:moveTo>
                  <a:pt x="0" y="0"/>
                </a:moveTo>
                <a:lnTo>
                  <a:pt x="5840730" y="0"/>
                </a:lnTo>
                <a:lnTo>
                  <a:pt x="5090160" y="2775915"/>
                </a:lnTo>
                <a:cubicBezTo>
                  <a:pt x="5057140" y="2883865"/>
                  <a:pt x="5020310" y="2976575"/>
                  <a:pt x="4853940" y="2962605"/>
                </a:cubicBezTo>
                <a:cubicBezTo>
                  <a:pt x="4668520" y="2845765"/>
                  <a:pt x="4761230" y="2747975"/>
                  <a:pt x="4754880" y="2692095"/>
                </a:cubicBezTo>
                <a:cubicBezTo>
                  <a:pt x="4845050" y="2355545"/>
                  <a:pt x="4904740" y="2121865"/>
                  <a:pt x="4979670" y="1846275"/>
                </a:cubicBezTo>
                <a:cubicBezTo>
                  <a:pt x="5021580" y="1687525"/>
                  <a:pt x="4996180" y="1615135"/>
                  <a:pt x="4872990" y="1571955"/>
                </a:cubicBezTo>
                <a:cubicBezTo>
                  <a:pt x="4738370" y="1563065"/>
                  <a:pt x="4699000" y="1597355"/>
                  <a:pt x="4655820" y="1770075"/>
                </a:cubicBezTo>
                <a:cubicBezTo>
                  <a:pt x="4671060" y="1858975"/>
                  <a:pt x="3878580" y="4599635"/>
                  <a:pt x="3893820" y="4688535"/>
                </a:cubicBezTo>
                <a:cubicBezTo>
                  <a:pt x="3858895" y="4824425"/>
                  <a:pt x="3925570" y="4880305"/>
                  <a:pt x="3992880" y="4905705"/>
                </a:cubicBezTo>
                <a:cubicBezTo>
                  <a:pt x="4102100" y="4904435"/>
                  <a:pt x="4158615" y="4917135"/>
                  <a:pt x="4213860" y="4757115"/>
                </a:cubicBezTo>
                <a:lnTo>
                  <a:pt x="4457700" y="3842715"/>
                </a:lnTo>
                <a:cubicBezTo>
                  <a:pt x="4481830" y="3756355"/>
                  <a:pt x="4555490" y="3692855"/>
                  <a:pt x="4686300" y="3713175"/>
                </a:cubicBezTo>
                <a:cubicBezTo>
                  <a:pt x="4829810" y="3791915"/>
                  <a:pt x="4782820" y="3882085"/>
                  <a:pt x="4785360" y="3926535"/>
                </a:cubicBezTo>
                <a:lnTo>
                  <a:pt x="4028621" y="6887937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1A56017-320A-546E-A749-7145642CB9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599788" y="2341261"/>
            <a:ext cx="4796710" cy="401939"/>
          </a:xfrm>
        </p:spPr>
        <p:txBody>
          <a:bodyPr lIns="91440" tIns="0" anchor="b">
            <a:normAutofit/>
          </a:bodyPr>
          <a:lstStyle>
            <a:lvl1pPr marL="0" indent="0">
              <a:spcAft>
                <a:spcPts val="600"/>
              </a:spcAft>
              <a:buFont typeface="Courier New" panose="02070309020205020404" pitchFamily="49" charset="0"/>
              <a:buNone/>
              <a:defRPr sz="2000">
                <a:solidFill>
                  <a:schemeClr val="accent1"/>
                </a:solidFill>
              </a:defRPr>
            </a:lvl1pPr>
            <a:lvl2pPr marL="274320" indent="-274320">
              <a:buFont typeface="Courier New" panose="02070309020205020404" pitchFamily="49" charset="0"/>
              <a:buChar char="o"/>
              <a:defRPr sz="1200">
                <a:solidFill>
                  <a:schemeClr val="bg1"/>
                </a:solidFill>
              </a:defRPr>
            </a:lvl2pPr>
            <a:lvl3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3pPr>
            <a:lvl4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4pPr>
            <a:lvl5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9BC9EC3-C68A-CC9E-C220-8D585A8B43A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99789" y="2753247"/>
            <a:ext cx="3852296" cy="817345"/>
          </a:xfrm>
        </p:spPr>
        <p:txBody>
          <a:bodyPr lIns="91440"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>
                <a:solidFill>
                  <a:schemeClr val="bg1"/>
                </a:solidFill>
              </a:defRPr>
            </a:lvl2pPr>
            <a:lvl3pPr marL="384048" indent="0">
              <a:buNone/>
              <a:defRPr sz="1200">
                <a:solidFill>
                  <a:schemeClr val="bg1"/>
                </a:solidFill>
              </a:defRPr>
            </a:lvl3pPr>
            <a:lvl4pPr marL="566928" indent="0">
              <a:buNone/>
              <a:defRPr sz="1200">
                <a:solidFill>
                  <a:schemeClr val="bg1"/>
                </a:solidFill>
              </a:defRPr>
            </a:lvl4pPr>
            <a:lvl5pPr marL="749808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546FE873-5DC1-BDE4-557B-F18695033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4426666" y="5060315"/>
            <a:ext cx="927943" cy="1801301"/>
          </a:xfrm>
          <a:prstGeom prst="rect">
            <a:avLst/>
          </a:prstGeom>
        </p:spPr>
      </p:pic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DE3FA6A1-74D7-3926-C0BF-FECA6C0B03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599788" y="3563285"/>
            <a:ext cx="4796710" cy="401939"/>
          </a:xfrm>
        </p:spPr>
        <p:txBody>
          <a:bodyPr lIns="91440" tIns="0" anchor="b">
            <a:normAutofit/>
          </a:bodyPr>
          <a:lstStyle>
            <a:lvl1pPr marL="0" indent="0">
              <a:spcAft>
                <a:spcPts val="600"/>
              </a:spcAft>
              <a:buFont typeface="Courier New" panose="02070309020205020404" pitchFamily="49" charset="0"/>
              <a:buNone/>
              <a:defRPr sz="2000">
                <a:solidFill>
                  <a:schemeClr val="accent1"/>
                </a:solidFill>
              </a:defRPr>
            </a:lvl1pPr>
            <a:lvl2pPr marL="274320" indent="-274320">
              <a:buFont typeface="Courier New" panose="02070309020205020404" pitchFamily="49" charset="0"/>
              <a:buChar char="o"/>
              <a:defRPr sz="1200">
                <a:solidFill>
                  <a:schemeClr val="bg1"/>
                </a:solidFill>
              </a:defRPr>
            </a:lvl2pPr>
            <a:lvl3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3pPr>
            <a:lvl4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4pPr>
            <a:lvl5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9487AC4B-B367-6BC8-2DCA-61A43B32644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99788" y="3982578"/>
            <a:ext cx="3860546" cy="529133"/>
          </a:xfrm>
        </p:spPr>
        <p:txBody>
          <a:bodyPr lIns="91440"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>
                <a:solidFill>
                  <a:schemeClr val="bg1"/>
                </a:solidFill>
              </a:defRPr>
            </a:lvl2pPr>
            <a:lvl3pPr marL="384048" indent="0">
              <a:buNone/>
              <a:defRPr sz="1200">
                <a:solidFill>
                  <a:schemeClr val="bg1"/>
                </a:solidFill>
              </a:defRPr>
            </a:lvl3pPr>
            <a:lvl4pPr marL="566928" indent="0">
              <a:buNone/>
              <a:defRPr sz="1200">
                <a:solidFill>
                  <a:schemeClr val="bg1"/>
                </a:solidFill>
              </a:defRPr>
            </a:lvl4pPr>
            <a:lvl5pPr marL="749808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34E9A44E-6692-ACFA-4EB0-368490BF357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599788" y="4564818"/>
            <a:ext cx="4796710" cy="401939"/>
          </a:xfrm>
        </p:spPr>
        <p:txBody>
          <a:bodyPr lIns="91440" tIns="0" anchor="b">
            <a:normAutofit/>
          </a:bodyPr>
          <a:lstStyle>
            <a:lvl1pPr marL="0" indent="0">
              <a:spcAft>
                <a:spcPts val="600"/>
              </a:spcAft>
              <a:buFont typeface="Courier New" panose="02070309020205020404" pitchFamily="49" charset="0"/>
              <a:buNone/>
              <a:defRPr sz="2000">
                <a:solidFill>
                  <a:schemeClr val="accent1"/>
                </a:solidFill>
              </a:defRPr>
            </a:lvl1pPr>
            <a:lvl2pPr marL="274320" indent="-274320">
              <a:buFont typeface="Courier New" panose="02070309020205020404" pitchFamily="49" charset="0"/>
              <a:buChar char="o"/>
              <a:defRPr sz="1200">
                <a:solidFill>
                  <a:schemeClr val="bg1"/>
                </a:solidFill>
              </a:defRPr>
            </a:lvl2pPr>
            <a:lvl3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3pPr>
            <a:lvl4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4pPr>
            <a:lvl5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AB0B6725-F963-746B-381A-0F998539A02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599788" y="4975138"/>
            <a:ext cx="3860546" cy="852906"/>
          </a:xfrm>
        </p:spPr>
        <p:txBody>
          <a:bodyPr lIns="91440"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201168" indent="0">
              <a:buNone/>
              <a:defRPr sz="1200">
                <a:solidFill>
                  <a:schemeClr val="bg1"/>
                </a:solidFill>
              </a:defRPr>
            </a:lvl2pPr>
            <a:lvl3pPr marL="384048" indent="0">
              <a:buNone/>
              <a:defRPr sz="1200">
                <a:solidFill>
                  <a:schemeClr val="bg1"/>
                </a:solidFill>
              </a:defRPr>
            </a:lvl3pPr>
            <a:lvl4pPr marL="566928" indent="0">
              <a:buNone/>
              <a:defRPr sz="1200">
                <a:solidFill>
                  <a:schemeClr val="bg1"/>
                </a:solidFill>
              </a:defRPr>
            </a:lvl4pPr>
            <a:lvl5pPr marL="749808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419208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- Topic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5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7C72C187-9B88-8558-E9E7-CA189DF0EF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366E515-A368-5E2D-8A9F-6BDBB76BC8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F522536-6FE3-2618-BC24-8C51881858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89C1155B-B06D-77D5-B3DC-9CEAEDF2D6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3A36BC1-799A-6623-E5E3-1190C0C7C4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2954362-36EF-4B42-19C7-6132A7E2A8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EF1DED4-DCEF-D1F3-17B9-BC29651F7D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A57B871C-EE51-327F-62B1-79B005BD9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533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- Topic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7C72C187-9B88-8558-E9E7-CA189DF0EF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5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366E515-A368-5E2D-8A9F-6BDBB76BC8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400"/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F522536-6FE3-2618-BC24-8C51881858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89C1155B-B06D-77D5-B3DC-9CEAEDF2D6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3A36BC1-799A-6623-E5E3-1190C0C7C4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2954362-36EF-4B42-19C7-6132A7E2A8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EF1DED4-DCEF-D1F3-17B9-BC29651F7D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A57B871C-EE51-327F-62B1-79B005BD9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3725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- Topic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7C72C187-9B88-8558-E9E7-CA189DF0EF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366E515-A368-5E2D-8A9F-6BDBB76BC8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F522536-6FE3-2618-BC24-8C51881858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5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89C1155B-B06D-77D5-B3DC-9CEAEDF2D6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3A36BC1-799A-6623-E5E3-1190C0C7C4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2954362-36EF-4B42-19C7-6132A7E2A8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EF1DED4-DCEF-D1F3-17B9-BC29651F7D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A57B871C-EE51-327F-62B1-79B005BD9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7609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- Topic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7C72C187-9B88-8558-E9E7-CA189DF0EF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366E515-A368-5E2D-8A9F-6BDBB76BC8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F522536-6FE3-2618-BC24-8C51881858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89C1155B-B06D-77D5-B3DC-9CEAEDF2D6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3A36BC1-799A-6623-E5E3-1190C0C7C4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5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2954362-36EF-4B42-19C7-6132A7E2A8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EF1DED4-DCEF-D1F3-17B9-BC29651F7D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A57B871C-EE51-327F-62B1-79B005BD9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819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- Topic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B8C35C0-4758-2887-0763-E78795846C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3537" y="-1946"/>
            <a:ext cx="3601340" cy="6881814"/>
          </a:xfrm>
          <a:custGeom>
            <a:avLst/>
            <a:gdLst>
              <a:gd name="connsiteX0" fmla="*/ 3601340 w 3601340"/>
              <a:gd name="connsiteY0" fmla="*/ 0 h 6881814"/>
              <a:gd name="connsiteX1" fmla="*/ 0 w 3601340"/>
              <a:gd name="connsiteY1" fmla="*/ 0 h 6881814"/>
              <a:gd name="connsiteX2" fmla="*/ 0 w 3601340"/>
              <a:gd name="connsiteY2" fmla="*/ 6881815 h 6881814"/>
              <a:gd name="connsiteX3" fmla="*/ 1064235 w 3601340"/>
              <a:gd name="connsiteY3" fmla="*/ 6881815 h 6881814"/>
              <a:gd name="connsiteX4" fmla="*/ 1441045 w 3601340"/>
              <a:gd name="connsiteY4" fmla="*/ 5490188 h 6881814"/>
              <a:gd name="connsiteX5" fmla="*/ 1835678 w 3601340"/>
              <a:gd name="connsiteY5" fmla="*/ 4034957 h 6881814"/>
              <a:gd name="connsiteX6" fmla="*/ 2045724 w 3601340"/>
              <a:gd name="connsiteY6" fmla="*/ 3914112 h 6881814"/>
              <a:gd name="connsiteX7" fmla="*/ 2166660 w 3601340"/>
              <a:gd name="connsiteY7" fmla="*/ 4124001 h 6881814"/>
              <a:gd name="connsiteX8" fmla="*/ 1906966 w 3601340"/>
              <a:gd name="connsiteY8" fmla="*/ 5081858 h 6881814"/>
              <a:gd name="connsiteX9" fmla="*/ 2027902 w 3601340"/>
              <a:gd name="connsiteY9" fmla="*/ 5291747 h 6881814"/>
              <a:gd name="connsiteX10" fmla="*/ 2227765 w 3601340"/>
              <a:gd name="connsiteY10" fmla="*/ 5198887 h 6881814"/>
              <a:gd name="connsiteX11" fmla="*/ 2570204 w 3601340"/>
              <a:gd name="connsiteY11" fmla="*/ 3923016 h 6881814"/>
              <a:gd name="connsiteX12" fmla="*/ 2602029 w 3601340"/>
              <a:gd name="connsiteY12" fmla="*/ 3799627 h 6881814"/>
              <a:gd name="connsiteX13" fmla="*/ 3601340 w 3601340"/>
              <a:gd name="connsiteY13" fmla="*/ 0 h 688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1340" h="6881814">
                <a:moveTo>
                  <a:pt x="3601340" y="0"/>
                </a:moveTo>
                <a:lnTo>
                  <a:pt x="0" y="0"/>
                </a:lnTo>
                <a:lnTo>
                  <a:pt x="0" y="6881815"/>
                </a:lnTo>
                <a:lnTo>
                  <a:pt x="1064235" y="6881815"/>
                </a:lnTo>
                <a:lnTo>
                  <a:pt x="1441045" y="5490188"/>
                </a:lnTo>
                <a:lnTo>
                  <a:pt x="1835678" y="4034957"/>
                </a:lnTo>
                <a:cubicBezTo>
                  <a:pt x="1859865" y="3943369"/>
                  <a:pt x="1954068" y="3889943"/>
                  <a:pt x="2045724" y="3914112"/>
                </a:cubicBezTo>
                <a:cubicBezTo>
                  <a:pt x="2137381" y="3938281"/>
                  <a:pt x="2190847" y="4032413"/>
                  <a:pt x="2166660" y="4124001"/>
                </a:cubicBezTo>
                <a:lnTo>
                  <a:pt x="1906966" y="5081858"/>
                </a:lnTo>
                <a:cubicBezTo>
                  <a:pt x="1882779" y="5173446"/>
                  <a:pt x="1936246" y="5267578"/>
                  <a:pt x="2027902" y="5291747"/>
                </a:cubicBezTo>
                <a:cubicBezTo>
                  <a:pt x="2109375" y="5313372"/>
                  <a:pt x="2193393" y="5272666"/>
                  <a:pt x="2227765" y="5198887"/>
                </a:cubicBezTo>
                <a:lnTo>
                  <a:pt x="2570204" y="3923016"/>
                </a:lnTo>
                <a:lnTo>
                  <a:pt x="2602029" y="3799627"/>
                </a:lnTo>
                <a:lnTo>
                  <a:pt x="3601340" y="0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163691" y="0"/>
            <a:ext cx="5024825" cy="6858000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655820 w 5840730"/>
              <a:gd name="connsiteY6" fmla="*/ 1770075 h 6887937"/>
              <a:gd name="connsiteX7" fmla="*/ 3893820 w 5840730"/>
              <a:gd name="connsiteY7" fmla="*/ 4688535 h 6887937"/>
              <a:gd name="connsiteX8" fmla="*/ 3992880 w 5840730"/>
              <a:gd name="connsiteY8" fmla="*/ 490570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3893820 w 5840730"/>
              <a:gd name="connsiteY6" fmla="*/ 4688535 h 6887937"/>
              <a:gd name="connsiteX7" fmla="*/ 3992880 w 5840730"/>
              <a:gd name="connsiteY7" fmla="*/ 490570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686300 w 5840730"/>
              <a:gd name="connsiteY10" fmla="*/ 371317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3893820 w 5840730"/>
              <a:gd name="connsiteY5" fmla="*/ 4688535 h 6887937"/>
              <a:gd name="connsiteX6" fmla="*/ 3992880 w 5840730"/>
              <a:gd name="connsiteY6" fmla="*/ 490570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686300 w 5840730"/>
              <a:gd name="connsiteY9" fmla="*/ 371317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3893820 w 5840730"/>
              <a:gd name="connsiteY4" fmla="*/ 4688535 h 6887937"/>
              <a:gd name="connsiteX5" fmla="*/ 3992880 w 5840730"/>
              <a:gd name="connsiteY5" fmla="*/ 4905705 h 6887937"/>
              <a:gd name="connsiteX6" fmla="*/ 4213860 w 5840730"/>
              <a:gd name="connsiteY6" fmla="*/ 4757115 h 6887937"/>
              <a:gd name="connsiteX7" fmla="*/ 4457700 w 5840730"/>
              <a:gd name="connsiteY7" fmla="*/ 3842715 h 6887937"/>
              <a:gd name="connsiteX8" fmla="*/ 4686300 w 5840730"/>
              <a:gd name="connsiteY8" fmla="*/ 371317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3893820 w 5840730"/>
              <a:gd name="connsiteY3" fmla="*/ 4688535 h 6887937"/>
              <a:gd name="connsiteX4" fmla="*/ 3992880 w 5840730"/>
              <a:gd name="connsiteY4" fmla="*/ 4905705 h 6887937"/>
              <a:gd name="connsiteX5" fmla="*/ 4213860 w 5840730"/>
              <a:gd name="connsiteY5" fmla="*/ 4757115 h 6887937"/>
              <a:gd name="connsiteX6" fmla="*/ 4457700 w 5840730"/>
              <a:gd name="connsiteY6" fmla="*/ 3842715 h 6887937"/>
              <a:gd name="connsiteX7" fmla="*/ 4686300 w 5840730"/>
              <a:gd name="connsiteY7" fmla="*/ 371317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3893820 w 5840730"/>
              <a:gd name="connsiteY2" fmla="*/ 4688535 h 6887937"/>
              <a:gd name="connsiteX3" fmla="*/ 3992880 w 5840730"/>
              <a:gd name="connsiteY3" fmla="*/ 4905705 h 6887937"/>
              <a:gd name="connsiteX4" fmla="*/ 4213860 w 5840730"/>
              <a:gd name="connsiteY4" fmla="*/ 4757115 h 6887937"/>
              <a:gd name="connsiteX5" fmla="*/ 4457700 w 5840730"/>
              <a:gd name="connsiteY5" fmla="*/ 3842715 h 6887937"/>
              <a:gd name="connsiteX6" fmla="*/ 4686300 w 5840730"/>
              <a:gd name="connsiteY6" fmla="*/ 371317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4790753"/>
              <a:gd name="connsiteY0" fmla="*/ 0 h 6887937"/>
              <a:gd name="connsiteX1" fmla="*/ 2674743 w 4790753"/>
              <a:gd name="connsiteY1" fmla="*/ 49345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893820 w 4790753"/>
              <a:gd name="connsiteY2" fmla="*/ 4688535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97763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310950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90698 w 4790753"/>
              <a:gd name="connsiteY2" fmla="*/ 3504252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412040 w 4790753"/>
              <a:gd name="connsiteY2" fmla="*/ 3464777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244891 w 4790753"/>
              <a:gd name="connsiteY2" fmla="*/ 3464778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4790753"/>
              <a:gd name="connsiteY0" fmla="*/ 0 h 6887937"/>
              <a:gd name="connsiteX1" fmla="*/ 2487931 w 4790753"/>
              <a:gd name="connsiteY1" fmla="*/ 0 h 6887937"/>
              <a:gd name="connsiteX2" fmla="*/ 3392375 w 4790753"/>
              <a:gd name="connsiteY2" fmla="*/ 3464779 h 6887937"/>
              <a:gd name="connsiteX3" fmla="*/ 3992880 w 4790753"/>
              <a:gd name="connsiteY3" fmla="*/ 4905705 h 6887937"/>
              <a:gd name="connsiteX4" fmla="*/ 4213860 w 4790753"/>
              <a:gd name="connsiteY4" fmla="*/ 4757115 h 6887937"/>
              <a:gd name="connsiteX5" fmla="*/ 4457700 w 4790753"/>
              <a:gd name="connsiteY5" fmla="*/ 3842715 h 6887937"/>
              <a:gd name="connsiteX6" fmla="*/ 4686300 w 4790753"/>
              <a:gd name="connsiteY6" fmla="*/ 3713175 h 6887937"/>
              <a:gd name="connsiteX7" fmla="*/ 4785360 w 4790753"/>
              <a:gd name="connsiteY7" fmla="*/ 3926535 h 6887937"/>
              <a:gd name="connsiteX8" fmla="*/ 4028621 w 4790753"/>
              <a:gd name="connsiteY8" fmla="*/ 6887937 h 6887937"/>
              <a:gd name="connsiteX9" fmla="*/ 0 w 4790753"/>
              <a:gd name="connsiteY9" fmla="*/ 6877051 h 6887937"/>
              <a:gd name="connsiteX10" fmla="*/ 0 w 4790753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392375 w 5110169"/>
              <a:gd name="connsiteY2" fmla="*/ 3464779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66000 w 5110169"/>
              <a:gd name="connsiteY2" fmla="*/ 4629324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16839 w 5110169"/>
              <a:gd name="connsiteY2" fmla="*/ 4550372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589019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92880 w 5110169"/>
              <a:gd name="connsiteY3" fmla="*/ 4905705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034002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3953550 w 5110169"/>
              <a:gd name="connsiteY3" fmla="*/ 5300466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42040 w 5110169"/>
              <a:gd name="connsiteY3" fmla="*/ 5566930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677510 w 5110169"/>
              <a:gd name="connsiteY2" fmla="*/ 4510896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05329 w 5110169"/>
              <a:gd name="connsiteY2" fmla="*/ 4974740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775832 w 5110169"/>
              <a:gd name="connsiteY2" fmla="*/ 503395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32208 w 5110169"/>
              <a:gd name="connsiteY3" fmla="*/ 5379419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213860 w 5110169"/>
              <a:gd name="connsiteY4" fmla="*/ 4757115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4457700 w 5110169"/>
              <a:gd name="connsiteY5" fmla="*/ 384271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686300 w 5110169"/>
              <a:gd name="connsiteY6" fmla="*/ 3713175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785360 w 5110169"/>
              <a:gd name="connsiteY7" fmla="*/ 3926535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198620 w 5110169"/>
              <a:gd name="connsiteY7" fmla="*/ 4133044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110169"/>
              <a:gd name="connsiteY0" fmla="*/ 0 h 6887937"/>
              <a:gd name="connsiteX1" fmla="*/ 2487931 w 5110169"/>
              <a:gd name="connsiteY1" fmla="*/ 0 h 6887937"/>
              <a:gd name="connsiteX2" fmla="*/ 3834825 w 5110169"/>
              <a:gd name="connsiteY2" fmla="*/ 5142514 h 6887937"/>
              <a:gd name="connsiteX3" fmla="*/ 4074118 w 5110169"/>
              <a:gd name="connsiteY3" fmla="*/ 5314407 h 6887937"/>
              <a:gd name="connsiteX4" fmla="*/ 4168140 w 5110169"/>
              <a:gd name="connsiteY4" fmla="*/ 5055407 h 6887937"/>
              <a:gd name="connsiteX5" fmla="*/ 3935730 w 5110169"/>
              <a:gd name="connsiteY5" fmla="*/ 4175425 h 6887937"/>
              <a:gd name="connsiteX6" fmla="*/ 4061460 w 5110169"/>
              <a:gd name="connsiteY6" fmla="*/ 3931157 h 6887937"/>
              <a:gd name="connsiteX7" fmla="*/ 4251960 w 5110169"/>
              <a:gd name="connsiteY7" fmla="*/ 4071856 h 6887937"/>
              <a:gd name="connsiteX8" fmla="*/ 5110169 w 5110169"/>
              <a:gd name="connsiteY8" fmla="*/ 6887937 h 6887937"/>
              <a:gd name="connsiteX9" fmla="*/ 0 w 5110169"/>
              <a:gd name="connsiteY9" fmla="*/ 6877051 h 6887937"/>
              <a:gd name="connsiteX10" fmla="*/ 0 w 5110169"/>
              <a:gd name="connsiteY10" fmla="*/ 0 h 6887937"/>
              <a:gd name="connsiteX0" fmla="*/ 0 w 5030921"/>
              <a:gd name="connsiteY0" fmla="*/ 0 h 6877051"/>
              <a:gd name="connsiteX1" fmla="*/ 2487931 w 5030921"/>
              <a:gd name="connsiteY1" fmla="*/ 0 h 6877051"/>
              <a:gd name="connsiteX2" fmla="*/ 3834825 w 5030921"/>
              <a:gd name="connsiteY2" fmla="*/ 5142514 h 6877051"/>
              <a:gd name="connsiteX3" fmla="*/ 4074118 w 5030921"/>
              <a:gd name="connsiteY3" fmla="*/ 5314407 h 6877051"/>
              <a:gd name="connsiteX4" fmla="*/ 4168140 w 5030921"/>
              <a:gd name="connsiteY4" fmla="*/ 5055407 h 6877051"/>
              <a:gd name="connsiteX5" fmla="*/ 3935730 w 5030921"/>
              <a:gd name="connsiteY5" fmla="*/ 4175425 h 6877051"/>
              <a:gd name="connsiteX6" fmla="*/ 4061460 w 5030921"/>
              <a:gd name="connsiteY6" fmla="*/ 3931157 h 6877051"/>
              <a:gd name="connsiteX7" fmla="*/ 4251960 w 5030921"/>
              <a:gd name="connsiteY7" fmla="*/ 4071856 h 6877051"/>
              <a:gd name="connsiteX8" fmla="*/ 5030921 w 5030921"/>
              <a:gd name="connsiteY8" fmla="*/ 6875699 h 6877051"/>
              <a:gd name="connsiteX9" fmla="*/ 0 w 5030921"/>
              <a:gd name="connsiteY9" fmla="*/ 6877051 h 6877051"/>
              <a:gd name="connsiteX10" fmla="*/ 0 w 5030921"/>
              <a:gd name="connsiteY10" fmla="*/ 0 h 6877051"/>
              <a:gd name="connsiteX0" fmla="*/ 0 w 4963865"/>
              <a:gd name="connsiteY0" fmla="*/ 0 h 6877051"/>
              <a:gd name="connsiteX1" fmla="*/ 2487931 w 4963865"/>
              <a:gd name="connsiteY1" fmla="*/ 0 h 6877051"/>
              <a:gd name="connsiteX2" fmla="*/ 3834825 w 4963865"/>
              <a:gd name="connsiteY2" fmla="*/ 5142514 h 6877051"/>
              <a:gd name="connsiteX3" fmla="*/ 4074118 w 4963865"/>
              <a:gd name="connsiteY3" fmla="*/ 5314407 h 6877051"/>
              <a:gd name="connsiteX4" fmla="*/ 4168140 w 4963865"/>
              <a:gd name="connsiteY4" fmla="*/ 5055407 h 6877051"/>
              <a:gd name="connsiteX5" fmla="*/ 3935730 w 4963865"/>
              <a:gd name="connsiteY5" fmla="*/ 4175425 h 6877051"/>
              <a:gd name="connsiteX6" fmla="*/ 4061460 w 4963865"/>
              <a:gd name="connsiteY6" fmla="*/ 3931157 h 6877051"/>
              <a:gd name="connsiteX7" fmla="*/ 4251960 w 4963865"/>
              <a:gd name="connsiteY7" fmla="*/ 4071856 h 6877051"/>
              <a:gd name="connsiteX8" fmla="*/ 4963865 w 4963865"/>
              <a:gd name="connsiteY8" fmla="*/ 6875699 h 6877051"/>
              <a:gd name="connsiteX9" fmla="*/ 0 w 4963865"/>
              <a:gd name="connsiteY9" fmla="*/ 6877051 h 6877051"/>
              <a:gd name="connsiteX10" fmla="*/ 0 w 4963865"/>
              <a:gd name="connsiteY10" fmla="*/ 0 h 6877051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31157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41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79198 w 5024825"/>
              <a:gd name="connsiteY3" fmla="*/ 5441882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  <a:gd name="connsiteX0" fmla="*/ 0 w 5024825"/>
              <a:gd name="connsiteY0" fmla="*/ 0 h 6881818"/>
              <a:gd name="connsiteX1" fmla="*/ 2487931 w 5024825"/>
              <a:gd name="connsiteY1" fmla="*/ 0 h 6881818"/>
              <a:gd name="connsiteX2" fmla="*/ 3834825 w 5024825"/>
              <a:gd name="connsiteY2" fmla="*/ 5142514 h 6881818"/>
              <a:gd name="connsiteX3" fmla="*/ 4048718 w 5024825"/>
              <a:gd name="connsiteY3" fmla="*/ 5314407 h 6881818"/>
              <a:gd name="connsiteX4" fmla="*/ 4168140 w 5024825"/>
              <a:gd name="connsiteY4" fmla="*/ 5055407 h 6881818"/>
              <a:gd name="connsiteX5" fmla="*/ 3935730 w 5024825"/>
              <a:gd name="connsiteY5" fmla="*/ 4175425 h 6881818"/>
              <a:gd name="connsiteX6" fmla="*/ 4061460 w 5024825"/>
              <a:gd name="connsiteY6" fmla="*/ 3941355 h 6881818"/>
              <a:gd name="connsiteX7" fmla="*/ 4251960 w 5024825"/>
              <a:gd name="connsiteY7" fmla="*/ 4071856 h 6881818"/>
              <a:gd name="connsiteX8" fmla="*/ 5024825 w 5024825"/>
              <a:gd name="connsiteY8" fmla="*/ 6881818 h 6881818"/>
              <a:gd name="connsiteX9" fmla="*/ 0 w 5024825"/>
              <a:gd name="connsiteY9" fmla="*/ 6877051 h 6881818"/>
              <a:gd name="connsiteX10" fmla="*/ 0 w 5024825"/>
              <a:gd name="connsiteY10" fmla="*/ 0 h 688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24825" h="6881818">
                <a:moveTo>
                  <a:pt x="0" y="0"/>
                </a:moveTo>
                <a:lnTo>
                  <a:pt x="2487931" y="0"/>
                </a:lnTo>
                <a:lnTo>
                  <a:pt x="3834825" y="5142514"/>
                </a:lnTo>
                <a:cubicBezTo>
                  <a:pt x="3851116" y="5182666"/>
                  <a:pt x="3878538" y="5351369"/>
                  <a:pt x="4048718" y="5314407"/>
                </a:cubicBezTo>
                <a:cubicBezTo>
                  <a:pt x="4218898" y="5277445"/>
                  <a:pt x="4184015" y="5205230"/>
                  <a:pt x="4168140" y="5055407"/>
                </a:cubicBezTo>
                <a:lnTo>
                  <a:pt x="3935730" y="4175425"/>
                </a:lnTo>
                <a:cubicBezTo>
                  <a:pt x="3924300" y="4083966"/>
                  <a:pt x="3902710" y="3989870"/>
                  <a:pt x="4061460" y="3941355"/>
                </a:cubicBezTo>
                <a:cubicBezTo>
                  <a:pt x="4194810" y="3923207"/>
                  <a:pt x="4213860" y="4007005"/>
                  <a:pt x="4251960" y="4071856"/>
                </a:cubicBezTo>
                <a:lnTo>
                  <a:pt x="5024825" y="6881818"/>
                </a:lnTo>
                <a:lnTo>
                  <a:pt x="0" y="68770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96322" y="320040"/>
            <a:ext cx="6732237" cy="1017147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spc="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1AD6-E4A6-F082-0E76-DAF7D57B516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4242" y="174947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o1.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B00516E-9699-821C-0371-67A8478E10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43379" y="174947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7C72C187-9B88-8558-E9E7-CA189DF0EF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4242" y="2378035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o2.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366E515-A368-5E2D-8A9F-6BDBB76BC8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643379" y="2378035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F522536-6FE3-2618-BC24-8C51881858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242" y="3006909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o3.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89C1155B-B06D-77D5-B3DC-9CEAEDF2D6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43379" y="3009613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F3A36BC1-799A-6623-E5E3-1190C0C7C4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4242" y="3635783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o4.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2954362-36EF-4B42-19C7-6132A7E2A87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3379" y="3638169"/>
            <a:ext cx="5885179" cy="533400"/>
          </a:xfrm>
        </p:spPr>
        <p:txBody>
          <a:bodyPr bIns="0" anchor="b"/>
          <a:lstStyle>
            <a:lvl1pPr marL="0" indent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EF1DED4-DCEF-D1F3-17B9-BC29651F7D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4242" y="4264656"/>
            <a:ext cx="788639" cy="5334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5400" b="0" spc="100" baseline="-25000">
                <a:solidFill>
                  <a:schemeClr val="tx2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o5.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A57B871C-EE51-327F-62B1-79B005BD9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43379" y="4269747"/>
            <a:ext cx="5885179" cy="533400"/>
          </a:xfrm>
        </p:spPr>
        <p:txBody>
          <a:bodyPr bIns="0"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201168" indent="0">
              <a:buNone/>
              <a:defRPr/>
            </a:lvl2pPr>
            <a:lvl3pPr marL="384048" indent="0">
              <a:buNone/>
              <a:defRPr/>
            </a:lvl3pPr>
            <a:lvl4pPr marL="566928" indent="0">
              <a:buNone/>
              <a:defRPr/>
            </a:lvl4pPr>
            <a:lvl5pPr marL="749808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359A1-A1B1-9DC6-08B9-8042E7FBA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6889763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28D89004-F984-BB7D-2489-E7EC551298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4241" y="6290774"/>
            <a:ext cx="6637071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E2790754-E9EF-9F79-825B-5AB348DFA6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2268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8CD5142E-2E7B-1488-E5DB-290186766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382569" y="2242"/>
            <a:ext cx="6806909" cy="6862481"/>
            <a:chOff x="5382569" y="2242"/>
            <a:chExt cx="6806909" cy="6862481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02299C1B-36CA-1E4A-2BE2-A212B68067E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140328" y="2242"/>
              <a:ext cx="6049150" cy="6862481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37875AA7-8584-C85D-D920-B6F36122116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0800000">
              <a:off x="5382569" y="5060315"/>
              <a:ext cx="927943" cy="180130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970326" y="1679216"/>
            <a:ext cx="4786877" cy="1518315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6000" spc="10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Add title 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F200699-2797-D741-1EC1-B83FCA4B1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29499" y="-2236"/>
            <a:ext cx="6814124" cy="6871095"/>
          </a:xfrm>
          <a:custGeom>
            <a:avLst/>
            <a:gdLst>
              <a:gd name="connsiteX0" fmla="*/ 0 w 6064250"/>
              <a:gd name="connsiteY0" fmla="*/ 0 h 6877051"/>
              <a:gd name="connsiteX1" fmla="*/ 606425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6064250"/>
              <a:gd name="connsiteY0" fmla="*/ 0 h 6877051"/>
              <a:gd name="connsiteX1" fmla="*/ 5840730 w 6064250"/>
              <a:gd name="connsiteY1" fmla="*/ 0 h 6877051"/>
              <a:gd name="connsiteX2" fmla="*/ 6064250 w 6064250"/>
              <a:gd name="connsiteY2" fmla="*/ 6877051 h 6877051"/>
              <a:gd name="connsiteX3" fmla="*/ 0 w 6064250"/>
              <a:gd name="connsiteY3" fmla="*/ 6877051 h 6877051"/>
              <a:gd name="connsiteX4" fmla="*/ 0 w 6064250"/>
              <a:gd name="connsiteY4" fmla="*/ 0 h 6877051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4028621 w 5840730"/>
              <a:gd name="connsiteY2" fmla="*/ 6887937 h 6887937"/>
              <a:gd name="connsiteX3" fmla="*/ 0 w 5840730"/>
              <a:gd name="connsiteY3" fmla="*/ 6877051 h 6887937"/>
              <a:gd name="connsiteX4" fmla="*/ 0 w 5840730"/>
              <a:gd name="connsiteY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028621 w 5840730"/>
              <a:gd name="connsiteY3" fmla="*/ 6887937 h 6887937"/>
              <a:gd name="connsiteX4" fmla="*/ 0 w 5840730"/>
              <a:gd name="connsiteY4" fmla="*/ 6877051 h 6887937"/>
              <a:gd name="connsiteX5" fmla="*/ 0 w 5840730"/>
              <a:gd name="connsiteY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028621 w 5840730"/>
              <a:gd name="connsiteY4" fmla="*/ 6887937 h 6887937"/>
              <a:gd name="connsiteX5" fmla="*/ 0 w 5840730"/>
              <a:gd name="connsiteY5" fmla="*/ 6877051 h 6887937"/>
              <a:gd name="connsiteX6" fmla="*/ 0 w 5840730"/>
              <a:gd name="connsiteY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785360 w 5840730"/>
              <a:gd name="connsiteY4" fmla="*/ 3926535 h 6887937"/>
              <a:gd name="connsiteX5" fmla="*/ 4028621 w 5840730"/>
              <a:gd name="connsiteY5" fmla="*/ 6887937 h 6887937"/>
              <a:gd name="connsiteX6" fmla="*/ 0 w 5840730"/>
              <a:gd name="connsiteY6" fmla="*/ 6877051 h 6887937"/>
              <a:gd name="connsiteX7" fmla="*/ 0 w 5840730"/>
              <a:gd name="connsiteY7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91100 w 5840730"/>
              <a:gd name="connsiteY3" fmla="*/ 313405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22520 w 5840730"/>
              <a:gd name="connsiteY4" fmla="*/ 3415995 h 6887937"/>
              <a:gd name="connsiteX5" fmla="*/ 4785360 w 5840730"/>
              <a:gd name="connsiteY5" fmla="*/ 3926535 h 6887937"/>
              <a:gd name="connsiteX6" fmla="*/ 4028621 w 5840730"/>
              <a:gd name="connsiteY6" fmla="*/ 6887937 h 6887937"/>
              <a:gd name="connsiteX7" fmla="*/ 0 w 5840730"/>
              <a:gd name="connsiteY7" fmla="*/ 6877051 h 6887937"/>
              <a:gd name="connsiteX8" fmla="*/ 0 w 5840730"/>
              <a:gd name="connsiteY8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22520 w 5840730"/>
              <a:gd name="connsiteY5" fmla="*/ 3415995 h 6887937"/>
              <a:gd name="connsiteX6" fmla="*/ 4785360 w 5840730"/>
              <a:gd name="connsiteY6" fmla="*/ 3926535 h 6887937"/>
              <a:gd name="connsiteX7" fmla="*/ 4028621 w 5840730"/>
              <a:gd name="connsiteY7" fmla="*/ 6887937 h 6887937"/>
              <a:gd name="connsiteX8" fmla="*/ 0 w 5840730"/>
              <a:gd name="connsiteY8" fmla="*/ 6877051 h 6887937"/>
              <a:gd name="connsiteX9" fmla="*/ 0 w 5840730"/>
              <a:gd name="connsiteY9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4922520 w 5840730"/>
              <a:gd name="connsiteY6" fmla="*/ 3415995 h 6887937"/>
              <a:gd name="connsiteX7" fmla="*/ 4785360 w 5840730"/>
              <a:gd name="connsiteY7" fmla="*/ 3926535 h 6887937"/>
              <a:gd name="connsiteX8" fmla="*/ 4028621 w 5840730"/>
              <a:gd name="connsiteY8" fmla="*/ 6887937 h 6887937"/>
              <a:gd name="connsiteX9" fmla="*/ 0 w 5840730"/>
              <a:gd name="connsiteY9" fmla="*/ 6877051 h 6887937"/>
              <a:gd name="connsiteX10" fmla="*/ 0 w 5840730"/>
              <a:gd name="connsiteY10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922520 w 5840730"/>
              <a:gd name="connsiteY7" fmla="*/ 341599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457700 w 5840730"/>
              <a:gd name="connsiteY7" fmla="*/ 3842715 h 6887937"/>
              <a:gd name="connsiteX8" fmla="*/ 4785360 w 5840730"/>
              <a:gd name="connsiteY8" fmla="*/ 3926535 h 6887937"/>
              <a:gd name="connsiteX9" fmla="*/ 4028621 w 5840730"/>
              <a:gd name="connsiteY9" fmla="*/ 6887937 h 6887937"/>
              <a:gd name="connsiteX10" fmla="*/ 0 w 5840730"/>
              <a:gd name="connsiteY10" fmla="*/ 6877051 h 6887937"/>
              <a:gd name="connsiteX11" fmla="*/ 0 w 5840730"/>
              <a:gd name="connsiteY11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655820 w 5840730"/>
              <a:gd name="connsiteY5" fmla="*/ 1770075 h 6887937"/>
              <a:gd name="connsiteX6" fmla="*/ 3901440 w 5840730"/>
              <a:gd name="connsiteY6" fmla="*/ 4696155 h 6887937"/>
              <a:gd name="connsiteX7" fmla="*/ 4213860 w 5840730"/>
              <a:gd name="connsiteY7" fmla="*/ 4757115 h 6887937"/>
              <a:gd name="connsiteX8" fmla="*/ 4457700 w 5840730"/>
              <a:gd name="connsiteY8" fmla="*/ 3842715 h 6887937"/>
              <a:gd name="connsiteX9" fmla="*/ 4785360 w 5840730"/>
              <a:gd name="connsiteY9" fmla="*/ 3926535 h 6887937"/>
              <a:gd name="connsiteX10" fmla="*/ 4028621 w 5840730"/>
              <a:gd name="connsiteY10" fmla="*/ 6887937 h 6887937"/>
              <a:gd name="connsiteX11" fmla="*/ 0 w 5840730"/>
              <a:gd name="connsiteY11" fmla="*/ 6877051 h 6887937"/>
              <a:gd name="connsiteX12" fmla="*/ 0 w 5840730"/>
              <a:gd name="connsiteY12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937760 w 5840730"/>
              <a:gd name="connsiteY5" fmla="*/ 16100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95850 w 5840730"/>
              <a:gd name="connsiteY5" fmla="*/ 160243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5006340 w 5840730"/>
              <a:gd name="connsiteY4" fmla="*/ 182341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94910 w 5840730"/>
              <a:gd name="connsiteY4" fmla="*/ 185770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56810 w 5840730"/>
              <a:gd name="connsiteY4" fmla="*/ 186532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754880 w 5840730"/>
              <a:gd name="connsiteY3" fmla="*/ 2692095 h 6887937"/>
              <a:gd name="connsiteX4" fmla="*/ 4979670 w 5840730"/>
              <a:gd name="connsiteY4" fmla="*/ 1846275 h 6887937"/>
              <a:gd name="connsiteX5" fmla="*/ 4872990 w 5840730"/>
              <a:gd name="connsiteY5" fmla="*/ 1571955 h 6887937"/>
              <a:gd name="connsiteX6" fmla="*/ 4655820 w 5840730"/>
              <a:gd name="connsiteY6" fmla="*/ 1770075 h 6887937"/>
              <a:gd name="connsiteX7" fmla="*/ 3901440 w 5840730"/>
              <a:gd name="connsiteY7" fmla="*/ 4696155 h 6887937"/>
              <a:gd name="connsiteX8" fmla="*/ 4213860 w 5840730"/>
              <a:gd name="connsiteY8" fmla="*/ 4757115 h 6887937"/>
              <a:gd name="connsiteX9" fmla="*/ 4457700 w 5840730"/>
              <a:gd name="connsiteY9" fmla="*/ 3842715 h 6887937"/>
              <a:gd name="connsiteX10" fmla="*/ 4785360 w 5840730"/>
              <a:gd name="connsiteY10" fmla="*/ 3926535 h 6887937"/>
              <a:gd name="connsiteX11" fmla="*/ 4028621 w 5840730"/>
              <a:gd name="connsiteY11" fmla="*/ 6887937 h 6887937"/>
              <a:gd name="connsiteX12" fmla="*/ 0 w 5840730"/>
              <a:gd name="connsiteY12" fmla="*/ 6877051 h 6887937"/>
              <a:gd name="connsiteX13" fmla="*/ 0 w 5840730"/>
              <a:gd name="connsiteY13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933950 w 5840730"/>
              <a:gd name="connsiteY3" fmla="*/ 273781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61560 w 5840730"/>
              <a:gd name="connsiteY3" fmla="*/ 29435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42510 w 5840730"/>
              <a:gd name="connsiteY3" fmla="*/ 301975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85360 w 5840730"/>
              <a:gd name="connsiteY11" fmla="*/ 3926535 h 6887937"/>
              <a:gd name="connsiteX12" fmla="*/ 4028621 w 5840730"/>
              <a:gd name="connsiteY12" fmla="*/ 6887937 h 6887937"/>
              <a:gd name="connsiteX13" fmla="*/ 0 w 5840730"/>
              <a:gd name="connsiteY13" fmla="*/ 6877051 h 6887937"/>
              <a:gd name="connsiteX14" fmla="*/ 0 w 5840730"/>
              <a:gd name="connsiteY14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560570 w 5840730"/>
              <a:gd name="connsiteY11" fmla="*/ 412084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709160 w 5840730"/>
              <a:gd name="connsiteY11" fmla="*/ 363316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4213860 w 5840730"/>
              <a:gd name="connsiteY9" fmla="*/ 4757115 h 6887937"/>
              <a:gd name="connsiteX10" fmla="*/ 4457700 w 5840730"/>
              <a:gd name="connsiteY10" fmla="*/ 3842715 h 6887937"/>
              <a:gd name="connsiteX11" fmla="*/ 4686300 w 5840730"/>
              <a:gd name="connsiteY11" fmla="*/ 3713175 h 6887937"/>
              <a:gd name="connsiteX12" fmla="*/ 4785360 w 5840730"/>
              <a:gd name="connsiteY12" fmla="*/ 3926535 h 6887937"/>
              <a:gd name="connsiteX13" fmla="*/ 4028621 w 5840730"/>
              <a:gd name="connsiteY13" fmla="*/ 6887937 h 6887937"/>
              <a:gd name="connsiteX14" fmla="*/ 0 w 5840730"/>
              <a:gd name="connsiteY14" fmla="*/ 6877051 h 6887937"/>
              <a:gd name="connsiteX15" fmla="*/ 0 w 5840730"/>
              <a:gd name="connsiteY15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901440 w 5840730"/>
              <a:gd name="connsiteY8" fmla="*/ 469615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5840730"/>
              <a:gd name="connsiteY0" fmla="*/ 0 h 6887937"/>
              <a:gd name="connsiteX1" fmla="*/ 5840730 w 5840730"/>
              <a:gd name="connsiteY1" fmla="*/ 0 h 6887937"/>
              <a:gd name="connsiteX2" fmla="*/ 5090160 w 5840730"/>
              <a:gd name="connsiteY2" fmla="*/ 2775915 h 6887937"/>
              <a:gd name="connsiteX3" fmla="*/ 4853940 w 5840730"/>
              <a:gd name="connsiteY3" fmla="*/ 2962605 h 6887937"/>
              <a:gd name="connsiteX4" fmla="*/ 4754880 w 5840730"/>
              <a:gd name="connsiteY4" fmla="*/ 2692095 h 6887937"/>
              <a:gd name="connsiteX5" fmla="*/ 4979670 w 5840730"/>
              <a:gd name="connsiteY5" fmla="*/ 1846275 h 6887937"/>
              <a:gd name="connsiteX6" fmla="*/ 4872990 w 5840730"/>
              <a:gd name="connsiteY6" fmla="*/ 1571955 h 6887937"/>
              <a:gd name="connsiteX7" fmla="*/ 4655820 w 5840730"/>
              <a:gd name="connsiteY7" fmla="*/ 1770075 h 6887937"/>
              <a:gd name="connsiteX8" fmla="*/ 3893820 w 5840730"/>
              <a:gd name="connsiteY8" fmla="*/ 4688535 h 6887937"/>
              <a:gd name="connsiteX9" fmla="*/ 3992880 w 5840730"/>
              <a:gd name="connsiteY9" fmla="*/ 4905705 h 6887937"/>
              <a:gd name="connsiteX10" fmla="*/ 4213860 w 5840730"/>
              <a:gd name="connsiteY10" fmla="*/ 4757115 h 6887937"/>
              <a:gd name="connsiteX11" fmla="*/ 4457700 w 5840730"/>
              <a:gd name="connsiteY11" fmla="*/ 3842715 h 6887937"/>
              <a:gd name="connsiteX12" fmla="*/ 4686300 w 5840730"/>
              <a:gd name="connsiteY12" fmla="*/ 3713175 h 6887937"/>
              <a:gd name="connsiteX13" fmla="*/ 4785360 w 5840730"/>
              <a:gd name="connsiteY13" fmla="*/ 3926535 h 6887937"/>
              <a:gd name="connsiteX14" fmla="*/ 4028621 w 5840730"/>
              <a:gd name="connsiteY14" fmla="*/ 6887937 h 6887937"/>
              <a:gd name="connsiteX15" fmla="*/ 0 w 5840730"/>
              <a:gd name="connsiteY15" fmla="*/ 6877051 h 6887937"/>
              <a:gd name="connsiteX16" fmla="*/ 0 w 5840730"/>
              <a:gd name="connsiteY16" fmla="*/ 0 h 6887937"/>
              <a:gd name="connsiteX0" fmla="*/ 0 w 6814124"/>
              <a:gd name="connsiteY0" fmla="*/ 0 h 6897807"/>
              <a:gd name="connsiteX1" fmla="*/ 6814124 w 6814124"/>
              <a:gd name="connsiteY1" fmla="*/ 9870 h 6897807"/>
              <a:gd name="connsiteX2" fmla="*/ 6063554 w 6814124"/>
              <a:gd name="connsiteY2" fmla="*/ 2785785 h 6897807"/>
              <a:gd name="connsiteX3" fmla="*/ 5827334 w 6814124"/>
              <a:gd name="connsiteY3" fmla="*/ 2972475 h 6897807"/>
              <a:gd name="connsiteX4" fmla="*/ 5728274 w 6814124"/>
              <a:gd name="connsiteY4" fmla="*/ 2701965 h 6897807"/>
              <a:gd name="connsiteX5" fmla="*/ 5953064 w 6814124"/>
              <a:gd name="connsiteY5" fmla="*/ 1856145 h 6897807"/>
              <a:gd name="connsiteX6" fmla="*/ 5846384 w 6814124"/>
              <a:gd name="connsiteY6" fmla="*/ 1581825 h 6897807"/>
              <a:gd name="connsiteX7" fmla="*/ 5629214 w 6814124"/>
              <a:gd name="connsiteY7" fmla="*/ 1779945 h 6897807"/>
              <a:gd name="connsiteX8" fmla="*/ 4867214 w 6814124"/>
              <a:gd name="connsiteY8" fmla="*/ 4698405 h 6897807"/>
              <a:gd name="connsiteX9" fmla="*/ 4966274 w 6814124"/>
              <a:gd name="connsiteY9" fmla="*/ 4915575 h 6897807"/>
              <a:gd name="connsiteX10" fmla="*/ 5187254 w 6814124"/>
              <a:gd name="connsiteY10" fmla="*/ 4766985 h 6897807"/>
              <a:gd name="connsiteX11" fmla="*/ 5431094 w 6814124"/>
              <a:gd name="connsiteY11" fmla="*/ 3852585 h 6897807"/>
              <a:gd name="connsiteX12" fmla="*/ 5659694 w 6814124"/>
              <a:gd name="connsiteY12" fmla="*/ 3723045 h 6897807"/>
              <a:gd name="connsiteX13" fmla="*/ 5758754 w 6814124"/>
              <a:gd name="connsiteY13" fmla="*/ 3936405 h 6897807"/>
              <a:gd name="connsiteX14" fmla="*/ 5002015 w 6814124"/>
              <a:gd name="connsiteY14" fmla="*/ 6897807 h 6897807"/>
              <a:gd name="connsiteX15" fmla="*/ 973394 w 6814124"/>
              <a:gd name="connsiteY15" fmla="*/ 6886921 h 6897807"/>
              <a:gd name="connsiteX16" fmla="*/ 0 w 6814124"/>
              <a:gd name="connsiteY16" fmla="*/ 0 h 6897807"/>
              <a:gd name="connsiteX0" fmla="*/ 0 w 6814124"/>
              <a:gd name="connsiteY0" fmla="*/ 0 h 6897807"/>
              <a:gd name="connsiteX1" fmla="*/ 6814124 w 6814124"/>
              <a:gd name="connsiteY1" fmla="*/ 9870 h 6897807"/>
              <a:gd name="connsiteX2" fmla="*/ 6063554 w 6814124"/>
              <a:gd name="connsiteY2" fmla="*/ 2785785 h 6897807"/>
              <a:gd name="connsiteX3" fmla="*/ 5827334 w 6814124"/>
              <a:gd name="connsiteY3" fmla="*/ 2972475 h 6897807"/>
              <a:gd name="connsiteX4" fmla="*/ 5728274 w 6814124"/>
              <a:gd name="connsiteY4" fmla="*/ 2701965 h 6897807"/>
              <a:gd name="connsiteX5" fmla="*/ 5953064 w 6814124"/>
              <a:gd name="connsiteY5" fmla="*/ 1856145 h 6897807"/>
              <a:gd name="connsiteX6" fmla="*/ 5846384 w 6814124"/>
              <a:gd name="connsiteY6" fmla="*/ 1581825 h 6897807"/>
              <a:gd name="connsiteX7" fmla="*/ 5629214 w 6814124"/>
              <a:gd name="connsiteY7" fmla="*/ 1779945 h 6897807"/>
              <a:gd name="connsiteX8" fmla="*/ 4867214 w 6814124"/>
              <a:gd name="connsiteY8" fmla="*/ 4698405 h 6897807"/>
              <a:gd name="connsiteX9" fmla="*/ 4966274 w 6814124"/>
              <a:gd name="connsiteY9" fmla="*/ 4915575 h 6897807"/>
              <a:gd name="connsiteX10" fmla="*/ 5187254 w 6814124"/>
              <a:gd name="connsiteY10" fmla="*/ 4766985 h 6897807"/>
              <a:gd name="connsiteX11" fmla="*/ 5431094 w 6814124"/>
              <a:gd name="connsiteY11" fmla="*/ 3852585 h 6897807"/>
              <a:gd name="connsiteX12" fmla="*/ 5659694 w 6814124"/>
              <a:gd name="connsiteY12" fmla="*/ 3723045 h 6897807"/>
              <a:gd name="connsiteX13" fmla="*/ 5758754 w 6814124"/>
              <a:gd name="connsiteY13" fmla="*/ 3936405 h 6897807"/>
              <a:gd name="connsiteX14" fmla="*/ 5002015 w 6814124"/>
              <a:gd name="connsiteY14" fmla="*/ 6897807 h 6897807"/>
              <a:gd name="connsiteX15" fmla="*/ 973394 w 6814124"/>
              <a:gd name="connsiteY15" fmla="*/ 6886921 h 6897807"/>
              <a:gd name="connsiteX16" fmla="*/ 0 w 6814124"/>
              <a:gd name="connsiteY16" fmla="*/ 0 h 6897807"/>
              <a:gd name="connsiteX0" fmla="*/ 0 w 6814124"/>
              <a:gd name="connsiteY0" fmla="*/ 0 h 6887938"/>
              <a:gd name="connsiteX1" fmla="*/ 6814124 w 6814124"/>
              <a:gd name="connsiteY1" fmla="*/ 1 h 6887938"/>
              <a:gd name="connsiteX2" fmla="*/ 6063554 w 6814124"/>
              <a:gd name="connsiteY2" fmla="*/ 2775916 h 6887938"/>
              <a:gd name="connsiteX3" fmla="*/ 5827334 w 6814124"/>
              <a:gd name="connsiteY3" fmla="*/ 2962606 h 6887938"/>
              <a:gd name="connsiteX4" fmla="*/ 5728274 w 6814124"/>
              <a:gd name="connsiteY4" fmla="*/ 2692096 h 6887938"/>
              <a:gd name="connsiteX5" fmla="*/ 5953064 w 6814124"/>
              <a:gd name="connsiteY5" fmla="*/ 1846276 h 6887938"/>
              <a:gd name="connsiteX6" fmla="*/ 5846384 w 6814124"/>
              <a:gd name="connsiteY6" fmla="*/ 1571956 h 6887938"/>
              <a:gd name="connsiteX7" fmla="*/ 5629214 w 6814124"/>
              <a:gd name="connsiteY7" fmla="*/ 1770076 h 6887938"/>
              <a:gd name="connsiteX8" fmla="*/ 4867214 w 6814124"/>
              <a:gd name="connsiteY8" fmla="*/ 4688536 h 6887938"/>
              <a:gd name="connsiteX9" fmla="*/ 4966274 w 6814124"/>
              <a:gd name="connsiteY9" fmla="*/ 4905706 h 6887938"/>
              <a:gd name="connsiteX10" fmla="*/ 5187254 w 6814124"/>
              <a:gd name="connsiteY10" fmla="*/ 4757116 h 6887938"/>
              <a:gd name="connsiteX11" fmla="*/ 5431094 w 6814124"/>
              <a:gd name="connsiteY11" fmla="*/ 3842716 h 6887938"/>
              <a:gd name="connsiteX12" fmla="*/ 5659694 w 6814124"/>
              <a:gd name="connsiteY12" fmla="*/ 3713176 h 6887938"/>
              <a:gd name="connsiteX13" fmla="*/ 5758754 w 6814124"/>
              <a:gd name="connsiteY13" fmla="*/ 3926536 h 6887938"/>
              <a:gd name="connsiteX14" fmla="*/ 5002015 w 6814124"/>
              <a:gd name="connsiteY14" fmla="*/ 6887938 h 6887938"/>
              <a:gd name="connsiteX15" fmla="*/ 973394 w 6814124"/>
              <a:gd name="connsiteY15" fmla="*/ 6877052 h 6887938"/>
              <a:gd name="connsiteX16" fmla="*/ 0 w 6814124"/>
              <a:gd name="connsiteY16" fmla="*/ 0 h 6887938"/>
              <a:gd name="connsiteX0" fmla="*/ 0 w 6814124"/>
              <a:gd name="connsiteY0" fmla="*/ 0 h 6887938"/>
              <a:gd name="connsiteX1" fmla="*/ 6814124 w 6814124"/>
              <a:gd name="connsiteY1" fmla="*/ 1 h 6887938"/>
              <a:gd name="connsiteX2" fmla="*/ 6063554 w 6814124"/>
              <a:gd name="connsiteY2" fmla="*/ 2775916 h 6887938"/>
              <a:gd name="connsiteX3" fmla="*/ 5827334 w 6814124"/>
              <a:gd name="connsiteY3" fmla="*/ 2962606 h 6887938"/>
              <a:gd name="connsiteX4" fmla="*/ 5728274 w 6814124"/>
              <a:gd name="connsiteY4" fmla="*/ 2692096 h 6887938"/>
              <a:gd name="connsiteX5" fmla="*/ 5953064 w 6814124"/>
              <a:gd name="connsiteY5" fmla="*/ 1846276 h 6887938"/>
              <a:gd name="connsiteX6" fmla="*/ 5846384 w 6814124"/>
              <a:gd name="connsiteY6" fmla="*/ 1571956 h 6887938"/>
              <a:gd name="connsiteX7" fmla="*/ 5629214 w 6814124"/>
              <a:gd name="connsiteY7" fmla="*/ 1770076 h 6887938"/>
              <a:gd name="connsiteX8" fmla="*/ 4867214 w 6814124"/>
              <a:gd name="connsiteY8" fmla="*/ 4688536 h 6887938"/>
              <a:gd name="connsiteX9" fmla="*/ 4966274 w 6814124"/>
              <a:gd name="connsiteY9" fmla="*/ 4905706 h 6887938"/>
              <a:gd name="connsiteX10" fmla="*/ 5187254 w 6814124"/>
              <a:gd name="connsiteY10" fmla="*/ 4757116 h 6887938"/>
              <a:gd name="connsiteX11" fmla="*/ 5431094 w 6814124"/>
              <a:gd name="connsiteY11" fmla="*/ 3842716 h 6887938"/>
              <a:gd name="connsiteX12" fmla="*/ 5659694 w 6814124"/>
              <a:gd name="connsiteY12" fmla="*/ 3713176 h 6887938"/>
              <a:gd name="connsiteX13" fmla="*/ 5758754 w 6814124"/>
              <a:gd name="connsiteY13" fmla="*/ 3926536 h 6887938"/>
              <a:gd name="connsiteX14" fmla="*/ 5002015 w 6814124"/>
              <a:gd name="connsiteY14" fmla="*/ 6887938 h 6887938"/>
              <a:gd name="connsiteX15" fmla="*/ 0 w 6814124"/>
              <a:gd name="connsiteY15" fmla="*/ 6877052 h 6887938"/>
              <a:gd name="connsiteX16" fmla="*/ 0 w 6814124"/>
              <a:gd name="connsiteY16" fmla="*/ 0 h 6887938"/>
              <a:gd name="connsiteX0" fmla="*/ 0 w 6814124"/>
              <a:gd name="connsiteY0" fmla="*/ 0 h 6896790"/>
              <a:gd name="connsiteX1" fmla="*/ 6814124 w 6814124"/>
              <a:gd name="connsiteY1" fmla="*/ 1 h 6896790"/>
              <a:gd name="connsiteX2" fmla="*/ 6063554 w 6814124"/>
              <a:gd name="connsiteY2" fmla="*/ 2775916 h 6896790"/>
              <a:gd name="connsiteX3" fmla="*/ 5827334 w 6814124"/>
              <a:gd name="connsiteY3" fmla="*/ 2962606 h 6896790"/>
              <a:gd name="connsiteX4" fmla="*/ 5728274 w 6814124"/>
              <a:gd name="connsiteY4" fmla="*/ 2692096 h 6896790"/>
              <a:gd name="connsiteX5" fmla="*/ 5953064 w 6814124"/>
              <a:gd name="connsiteY5" fmla="*/ 1846276 h 6896790"/>
              <a:gd name="connsiteX6" fmla="*/ 5846384 w 6814124"/>
              <a:gd name="connsiteY6" fmla="*/ 1571956 h 6896790"/>
              <a:gd name="connsiteX7" fmla="*/ 5629214 w 6814124"/>
              <a:gd name="connsiteY7" fmla="*/ 1770076 h 6896790"/>
              <a:gd name="connsiteX8" fmla="*/ 4867214 w 6814124"/>
              <a:gd name="connsiteY8" fmla="*/ 4688536 h 6896790"/>
              <a:gd name="connsiteX9" fmla="*/ 4966274 w 6814124"/>
              <a:gd name="connsiteY9" fmla="*/ 4905706 h 6896790"/>
              <a:gd name="connsiteX10" fmla="*/ 5187254 w 6814124"/>
              <a:gd name="connsiteY10" fmla="*/ 4757116 h 6896790"/>
              <a:gd name="connsiteX11" fmla="*/ 5431094 w 6814124"/>
              <a:gd name="connsiteY11" fmla="*/ 3842716 h 6896790"/>
              <a:gd name="connsiteX12" fmla="*/ 5659694 w 6814124"/>
              <a:gd name="connsiteY12" fmla="*/ 3713176 h 6896790"/>
              <a:gd name="connsiteX13" fmla="*/ 5758754 w 6814124"/>
              <a:gd name="connsiteY13" fmla="*/ 3926536 h 6896790"/>
              <a:gd name="connsiteX14" fmla="*/ 5002015 w 6814124"/>
              <a:gd name="connsiteY14" fmla="*/ 6887938 h 6896790"/>
              <a:gd name="connsiteX15" fmla="*/ 0 w 6814124"/>
              <a:gd name="connsiteY15" fmla="*/ 6896790 h 6896790"/>
              <a:gd name="connsiteX16" fmla="*/ 0 w 6814124"/>
              <a:gd name="connsiteY16" fmla="*/ 0 h 6896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814124" h="6896790">
                <a:moveTo>
                  <a:pt x="0" y="0"/>
                </a:moveTo>
                <a:lnTo>
                  <a:pt x="6814124" y="1"/>
                </a:lnTo>
                <a:lnTo>
                  <a:pt x="6063554" y="2775916"/>
                </a:lnTo>
                <a:cubicBezTo>
                  <a:pt x="6030534" y="2883866"/>
                  <a:pt x="5993704" y="2976576"/>
                  <a:pt x="5827334" y="2962606"/>
                </a:cubicBezTo>
                <a:cubicBezTo>
                  <a:pt x="5641914" y="2845766"/>
                  <a:pt x="5734624" y="2747976"/>
                  <a:pt x="5728274" y="2692096"/>
                </a:cubicBezTo>
                <a:cubicBezTo>
                  <a:pt x="5818444" y="2355546"/>
                  <a:pt x="5878134" y="2121866"/>
                  <a:pt x="5953064" y="1846276"/>
                </a:cubicBezTo>
                <a:cubicBezTo>
                  <a:pt x="5994974" y="1687526"/>
                  <a:pt x="5969574" y="1615136"/>
                  <a:pt x="5846384" y="1571956"/>
                </a:cubicBezTo>
                <a:cubicBezTo>
                  <a:pt x="5711764" y="1563066"/>
                  <a:pt x="5672394" y="1597356"/>
                  <a:pt x="5629214" y="1770076"/>
                </a:cubicBezTo>
                <a:cubicBezTo>
                  <a:pt x="5644454" y="1858976"/>
                  <a:pt x="4851974" y="4599636"/>
                  <a:pt x="4867214" y="4688536"/>
                </a:cubicBezTo>
                <a:cubicBezTo>
                  <a:pt x="4832289" y="4824426"/>
                  <a:pt x="4898964" y="4880306"/>
                  <a:pt x="4966274" y="4905706"/>
                </a:cubicBezTo>
                <a:cubicBezTo>
                  <a:pt x="5075494" y="4904436"/>
                  <a:pt x="5132009" y="4917136"/>
                  <a:pt x="5187254" y="4757116"/>
                </a:cubicBezTo>
                <a:lnTo>
                  <a:pt x="5431094" y="3842716"/>
                </a:lnTo>
                <a:cubicBezTo>
                  <a:pt x="5455224" y="3756356"/>
                  <a:pt x="5528884" y="3692856"/>
                  <a:pt x="5659694" y="3713176"/>
                </a:cubicBezTo>
                <a:cubicBezTo>
                  <a:pt x="5803204" y="3791916"/>
                  <a:pt x="5756214" y="3882086"/>
                  <a:pt x="5758754" y="3926536"/>
                </a:cubicBezTo>
                <a:lnTo>
                  <a:pt x="5002015" y="6887938"/>
                </a:lnTo>
                <a:lnTo>
                  <a:pt x="0" y="689679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>
            <a:lvl1pPr algn="ctr">
              <a:defRPr baseline="-25000"/>
            </a:lvl1pPr>
          </a:lstStyle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1A56017-320A-546E-A749-7145642CB9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70326" y="3748958"/>
            <a:ext cx="4786878" cy="2258013"/>
          </a:xfrm>
        </p:spPr>
        <p:txBody>
          <a:bodyPr lIns="91440" tIns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None/>
              <a:defRPr sz="1600">
                <a:solidFill>
                  <a:schemeClr val="bg1"/>
                </a:solidFill>
              </a:defRPr>
            </a:lvl1pPr>
            <a:lvl2pPr marL="274320" indent="-274320">
              <a:buFont typeface="Courier New" panose="02070309020205020404" pitchFamily="49" charset="0"/>
              <a:buChar char="o"/>
              <a:defRPr sz="1200">
                <a:solidFill>
                  <a:schemeClr val="bg1"/>
                </a:solidFill>
              </a:defRPr>
            </a:lvl2pPr>
            <a:lvl3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3pPr>
            <a:lvl4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4pPr>
            <a:lvl5pPr marL="274320" indent="-274320">
              <a:buFont typeface="Courier New" panose="02070309020205020404" pitchFamily="49" charset="0"/>
              <a:buChar char="o"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6274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Add title here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8">
            <a:extLst>
              <a:ext uri="{FF2B5EF4-FFF2-40B4-BE49-F238E27FC236}">
                <a16:creationId xmlns:a16="http://schemas.microsoft.com/office/drawing/2014/main" id="{16BCAC9C-7B8B-A7E5-574A-2C2D473655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3051" y="6221324"/>
            <a:ext cx="6818262" cy="365125"/>
          </a:xfrm>
          <a:prstGeom prst="rect">
            <a:avLst/>
          </a:prstGeom>
        </p:spPr>
        <p:txBody>
          <a:bodyPr/>
          <a:lstStyle>
            <a:lvl1pPr>
              <a:defRPr sz="11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CSP Training Module Name: Presentation Template Created by PR</a:t>
            </a:r>
            <a:endParaRPr lang="en-US" dirty="0"/>
          </a:p>
        </p:txBody>
      </p:sp>
      <p:sp>
        <p:nvSpPr>
          <p:cNvPr id="8" name="Slide Number Placeholder 9">
            <a:extLst>
              <a:ext uri="{FF2B5EF4-FFF2-40B4-BE49-F238E27FC236}">
                <a16:creationId xmlns:a16="http://schemas.microsoft.com/office/drawing/2014/main" id="{E44D41BF-45CF-B60E-08D3-A8C49332E5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0596" y="6221324"/>
            <a:ext cx="617912" cy="365125"/>
          </a:xfrm>
          <a:prstGeom prst="rect">
            <a:avLst/>
          </a:prstGeom>
        </p:spPr>
        <p:txBody>
          <a:bodyPr/>
          <a:lstStyle>
            <a:lvl1pPr algn="r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32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9" r:id="rId5"/>
    <p:sldLayoutId id="2147483746" r:id="rId6"/>
    <p:sldLayoutId id="2147483747" r:id="rId7"/>
    <p:sldLayoutId id="2147483748" r:id="rId8"/>
    <p:sldLayoutId id="2147483750" r:id="rId9"/>
    <p:sldLayoutId id="2147483756" r:id="rId10"/>
    <p:sldLayoutId id="2147483751" r:id="rId11"/>
    <p:sldLayoutId id="2147483752" r:id="rId12"/>
    <p:sldLayoutId id="2147483754" r:id="rId13"/>
    <p:sldLayoutId id="2147483755" r:id="rId14"/>
    <p:sldLayoutId id="2147483753" r:id="rId1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jpg"/><Relationship Id="rId4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jpg"/><Relationship Id="rId4" Type="http://schemas.openxmlformats.org/officeDocument/2006/relationships/image" Target="../media/image1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itle 94">
            <a:extLst>
              <a:ext uri="{FF2B5EF4-FFF2-40B4-BE49-F238E27FC236}">
                <a16:creationId xmlns:a16="http://schemas.microsoft.com/office/drawing/2014/main" id="{7643F50D-950F-5A7E-722A-79E4F5D315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9889" y="723440"/>
            <a:ext cx="4899285" cy="2579052"/>
          </a:xfrm>
        </p:spPr>
        <p:txBody>
          <a:bodyPr>
            <a:noAutofit/>
          </a:bodyPr>
          <a:lstStyle/>
          <a:p>
            <a:r>
              <a:rPr lang="en-US" sz="4000" dirty="0"/>
              <a:t>Cybersecurity in Emerging Technologies for the Energy Network</a:t>
            </a:r>
          </a:p>
        </p:txBody>
      </p:sp>
      <p:sp>
        <p:nvSpPr>
          <p:cNvPr id="96" name="Subtitle 95">
            <a:extLst>
              <a:ext uri="{FF2B5EF4-FFF2-40B4-BE49-F238E27FC236}">
                <a16:creationId xmlns:a16="http://schemas.microsoft.com/office/drawing/2014/main" id="{1C5A4B6C-BAC7-A685-A9B1-2F354B1283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28152" y="5248834"/>
            <a:ext cx="4323426" cy="1008925"/>
          </a:xfrm>
        </p:spPr>
        <p:txBody>
          <a:bodyPr/>
          <a:lstStyle/>
          <a:p>
            <a:r>
              <a:rPr lang="en-US" dirty="0"/>
              <a:t>Presentation by: </a:t>
            </a:r>
          </a:p>
        </p:txBody>
      </p:sp>
      <p:sp>
        <p:nvSpPr>
          <p:cNvPr id="97" name="Text Placeholder 96">
            <a:extLst>
              <a:ext uri="{FF2B5EF4-FFF2-40B4-BE49-F238E27FC236}">
                <a16:creationId xmlns:a16="http://schemas.microsoft.com/office/drawing/2014/main" id="{2A924E96-9B1C-6D19-49F6-49CA70E655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76872" y="3373515"/>
            <a:ext cx="4465828" cy="1008926"/>
          </a:xfrm>
        </p:spPr>
        <p:txBody>
          <a:bodyPr/>
          <a:lstStyle/>
          <a:p>
            <a:r>
              <a:rPr lang="en-US" dirty="0"/>
              <a:t>CSP007_C_E</a:t>
            </a:r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D96C8D99-3232-849B-9CC8-6E4982208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507757" y="-11160"/>
            <a:ext cx="2553080" cy="6858841"/>
          </a:xfrm>
          <a:custGeom>
            <a:avLst/>
            <a:gdLst>
              <a:gd name="connsiteX0" fmla="*/ 2526446 w 2553080"/>
              <a:gd name="connsiteY0" fmla="*/ 0 h 6858841"/>
              <a:gd name="connsiteX1" fmla="*/ 1707127 w 2553080"/>
              <a:gd name="connsiteY1" fmla="*/ 3182290 h 6858841"/>
              <a:gd name="connsiteX2" fmla="*/ 1365955 w 2553080"/>
              <a:gd name="connsiteY2" fmla="*/ 4453431 h 6858841"/>
              <a:gd name="connsiteX3" fmla="*/ 1182052 w 2553080"/>
              <a:gd name="connsiteY3" fmla="*/ 4538343 h 6858841"/>
              <a:gd name="connsiteX4" fmla="*/ 1070442 w 2553080"/>
              <a:gd name="connsiteY4" fmla="*/ 4344440 h 6858841"/>
              <a:gd name="connsiteX5" fmla="*/ 1329175 w 2553080"/>
              <a:gd name="connsiteY5" fmla="*/ 3390133 h 6858841"/>
              <a:gd name="connsiteX6" fmla="*/ 1311418 w 2553080"/>
              <a:gd name="connsiteY6" fmla="*/ 3250726 h 6858841"/>
              <a:gd name="connsiteX7" fmla="*/ 1199808 w 2553080"/>
              <a:gd name="connsiteY7" fmla="*/ 3164547 h 6858841"/>
              <a:gd name="connsiteX8" fmla="*/ 975320 w 2553080"/>
              <a:gd name="connsiteY8" fmla="*/ 3293816 h 6858841"/>
              <a:gd name="connsiteX9" fmla="*/ 582148 w 2553080"/>
              <a:gd name="connsiteY9" fmla="*/ 4743652 h 6858841"/>
              <a:gd name="connsiteX10" fmla="*/ 5073 w 2553080"/>
              <a:gd name="connsiteY10" fmla="*/ 6842367 h 6858841"/>
              <a:gd name="connsiteX11" fmla="*/ 0 w 2553080"/>
              <a:gd name="connsiteY11" fmla="*/ 6858842 h 6858841"/>
              <a:gd name="connsiteX12" fmla="*/ 26634 w 2553080"/>
              <a:gd name="connsiteY12" fmla="*/ 6858842 h 6858841"/>
              <a:gd name="connsiteX13" fmla="*/ 607514 w 2553080"/>
              <a:gd name="connsiteY13" fmla="*/ 4751256 h 6858841"/>
              <a:gd name="connsiteX14" fmla="*/ 1000686 w 2553080"/>
              <a:gd name="connsiteY14" fmla="*/ 3301420 h 6858841"/>
              <a:gd name="connsiteX15" fmla="*/ 1194735 w 2553080"/>
              <a:gd name="connsiteY15" fmla="*/ 3189894 h 6858841"/>
              <a:gd name="connsiteX16" fmla="*/ 1289857 w 2553080"/>
              <a:gd name="connsiteY16" fmla="*/ 3263399 h 6858841"/>
              <a:gd name="connsiteX17" fmla="*/ 1305077 w 2553080"/>
              <a:gd name="connsiteY17" fmla="*/ 3383797 h 6858841"/>
              <a:gd name="connsiteX18" fmla="*/ 1046345 w 2553080"/>
              <a:gd name="connsiteY18" fmla="*/ 4338103 h 6858841"/>
              <a:gd name="connsiteX19" fmla="*/ 1175711 w 2553080"/>
              <a:gd name="connsiteY19" fmla="*/ 4562423 h 6858841"/>
              <a:gd name="connsiteX20" fmla="*/ 1390053 w 2553080"/>
              <a:gd name="connsiteY20" fmla="*/ 4462303 h 6858841"/>
              <a:gd name="connsiteX21" fmla="*/ 1390053 w 2553080"/>
              <a:gd name="connsiteY21" fmla="*/ 4461035 h 6858841"/>
              <a:gd name="connsiteX22" fmla="*/ 1731225 w 2553080"/>
              <a:gd name="connsiteY22" fmla="*/ 3188627 h 6858841"/>
              <a:gd name="connsiteX23" fmla="*/ 2553081 w 2553080"/>
              <a:gd name="connsiteY23" fmla="*/ 1267 h 6858841"/>
              <a:gd name="connsiteX24" fmla="*/ 2526446 w 2553080"/>
              <a:gd name="connsiteY24" fmla="*/ 0 h 6858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53080" h="6858841">
                <a:moveTo>
                  <a:pt x="2526446" y="0"/>
                </a:moveTo>
                <a:lnTo>
                  <a:pt x="1707127" y="3182290"/>
                </a:lnTo>
                <a:lnTo>
                  <a:pt x="1365955" y="4453431"/>
                </a:lnTo>
                <a:cubicBezTo>
                  <a:pt x="1332979" y="4523135"/>
                  <a:pt x="1255613" y="4558621"/>
                  <a:pt x="1182052" y="4538343"/>
                </a:cubicBezTo>
                <a:cubicBezTo>
                  <a:pt x="1098345" y="4515531"/>
                  <a:pt x="1047613" y="4428085"/>
                  <a:pt x="1070442" y="4344440"/>
                </a:cubicBezTo>
                <a:lnTo>
                  <a:pt x="1329175" y="3390133"/>
                </a:lnTo>
                <a:cubicBezTo>
                  <a:pt x="1341858" y="3343242"/>
                  <a:pt x="1335516" y="3293816"/>
                  <a:pt x="1311418" y="3250726"/>
                </a:cubicBezTo>
                <a:cubicBezTo>
                  <a:pt x="1287321" y="3207637"/>
                  <a:pt x="1248004" y="3177220"/>
                  <a:pt x="1199808" y="3164547"/>
                </a:cubicBezTo>
                <a:cubicBezTo>
                  <a:pt x="1102150" y="3137933"/>
                  <a:pt x="1000686" y="3196230"/>
                  <a:pt x="975320" y="3293816"/>
                </a:cubicBezTo>
                <a:lnTo>
                  <a:pt x="582148" y="4743652"/>
                </a:lnTo>
                <a:lnTo>
                  <a:pt x="5073" y="6842367"/>
                </a:lnTo>
                <a:cubicBezTo>
                  <a:pt x="5073" y="6842367"/>
                  <a:pt x="1268" y="6855040"/>
                  <a:pt x="0" y="6858842"/>
                </a:cubicBezTo>
                <a:lnTo>
                  <a:pt x="26634" y="6858842"/>
                </a:lnTo>
                <a:lnTo>
                  <a:pt x="607514" y="4751256"/>
                </a:lnTo>
                <a:lnTo>
                  <a:pt x="1000686" y="3301420"/>
                </a:lnTo>
                <a:cubicBezTo>
                  <a:pt x="1023515" y="3217775"/>
                  <a:pt x="1111028" y="3167082"/>
                  <a:pt x="1194735" y="3189894"/>
                </a:cubicBezTo>
                <a:cubicBezTo>
                  <a:pt x="1235321" y="3201300"/>
                  <a:pt x="1269565" y="3226647"/>
                  <a:pt x="1289857" y="3263399"/>
                </a:cubicBezTo>
                <a:cubicBezTo>
                  <a:pt x="1311418" y="3300152"/>
                  <a:pt x="1316492" y="3341975"/>
                  <a:pt x="1305077" y="3383797"/>
                </a:cubicBezTo>
                <a:lnTo>
                  <a:pt x="1046345" y="4338103"/>
                </a:lnTo>
                <a:cubicBezTo>
                  <a:pt x="1019710" y="4435689"/>
                  <a:pt x="1078052" y="4537076"/>
                  <a:pt x="1175711" y="4562423"/>
                </a:cubicBezTo>
                <a:cubicBezTo>
                  <a:pt x="1261955" y="4585235"/>
                  <a:pt x="1352004" y="4543413"/>
                  <a:pt x="1390053" y="4462303"/>
                </a:cubicBezTo>
                <a:lnTo>
                  <a:pt x="1390053" y="4461035"/>
                </a:lnTo>
                <a:lnTo>
                  <a:pt x="1731225" y="3188627"/>
                </a:lnTo>
                <a:lnTo>
                  <a:pt x="2553081" y="1267"/>
                </a:lnTo>
                <a:cubicBezTo>
                  <a:pt x="2544203" y="0"/>
                  <a:pt x="2535325" y="0"/>
                  <a:pt x="2526446" y="0"/>
                </a:cubicBezTo>
                <a:close/>
              </a:path>
            </a:pathLst>
          </a:custGeom>
          <a:solidFill>
            <a:schemeClr val="accent1"/>
          </a:solidFill>
          <a:ln w="91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47" name="Picture Placeholder 46" descr="A black and white cover with blue squares&#10;&#10;Description automatically generated">
            <a:extLst>
              <a:ext uri="{FF2B5EF4-FFF2-40B4-BE49-F238E27FC236}">
                <a16:creationId xmlns:a16="http://schemas.microsoft.com/office/drawing/2014/main" id="{5F839494-0FF9-BB9C-71F6-77CFACA7DA7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784" b="784"/>
          <a:stretch>
            <a:fillRect/>
          </a:stretch>
        </p:blipFill>
        <p:spPr/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BF25152-ECFC-F87E-6A60-9E7B0D98374B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6048E62-9FDC-6A86-C84F-4D7DFCAA18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A6FF37-150C-0183-163E-54E5A9398F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3979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D96C8D99-3232-849B-9CC8-6E4982208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507757" y="-11160"/>
            <a:ext cx="2553080" cy="6858841"/>
          </a:xfrm>
          <a:custGeom>
            <a:avLst/>
            <a:gdLst>
              <a:gd name="connsiteX0" fmla="*/ 2526446 w 2553080"/>
              <a:gd name="connsiteY0" fmla="*/ 0 h 6858841"/>
              <a:gd name="connsiteX1" fmla="*/ 1707127 w 2553080"/>
              <a:gd name="connsiteY1" fmla="*/ 3182290 h 6858841"/>
              <a:gd name="connsiteX2" fmla="*/ 1365955 w 2553080"/>
              <a:gd name="connsiteY2" fmla="*/ 4453431 h 6858841"/>
              <a:gd name="connsiteX3" fmla="*/ 1182052 w 2553080"/>
              <a:gd name="connsiteY3" fmla="*/ 4538343 h 6858841"/>
              <a:gd name="connsiteX4" fmla="*/ 1070442 w 2553080"/>
              <a:gd name="connsiteY4" fmla="*/ 4344440 h 6858841"/>
              <a:gd name="connsiteX5" fmla="*/ 1329175 w 2553080"/>
              <a:gd name="connsiteY5" fmla="*/ 3390133 h 6858841"/>
              <a:gd name="connsiteX6" fmla="*/ 1311418 w 2553080"/>
              <a:gd name="connsiteY6" fmla="*/ 3250726 h 6858841"/>
              <a:gd name="connsiteX7" fmla="*/ 1199808 w 2553080"/>
              <a:gd name="connsiteY7" fmla="*/ 3164547 h 6858841"/>
              <a:gd name="connsiteX8" fmla="*/ 975320 w 2553080"/>
              <a:gd name="connsiteY8" fmla="*/ 3293816 h 6858841"/>
              <a:gd name="connsiteX9" fmla="*/ 582148 w 2553080"/>
              <a:gd name="connsiteY9" fmla="*/ 4743652 h 6858841"/>
              <a:gd name="connsiteX10" fmla="*/ 5073 w 2553080"/>
              <a:gd name="connsiteY10" fmla="*/ 6842367 h 6858841"/>
              <a:gd name="connsiteX11" fmla="*/ 0 w 2553080"/>
              <a:gd name="connsiteY11" fmla="*/ 6858842 h 6858841"/>
              <a:gd name="connsiteX12" fmla="*/ 26634 w 2553080"/>
              <a:gd name="connsiteY12" fmla="*/ 6858842 h 6858841"/>
              <a:gd name="connsiteX13" fmla="*/ 607514 w 2553080"/>
              <a:gd name="connsiteY13" fmla="*/ 4751256 h 6858841"/>
              <a:gd name="connsiteX14" fmla="*/ 1000686 w 2553080"/>
              <a:gd name="connsiteY14" fmla="*/ 3301420 h 6858841"/>
              <a:gd name="connsiteX15" fmla="*/ 1194735 w 2553080"/>
              <a:gd name="connsiteY15" fmla="*/ 3189894 h 6858841"/>
              <a:gd name="connsiteX16" fmla="*/ 1289857 w 2553080"/>
              <a:gd name="connsiteY16" fmla="*/ 3263399 h 6858841"/>
              <a:gd name="connsiteX17" fmla="*/ 1305077 w 2553080"/>
              <a:gd name="connsiteY17" fmla="*/ 3383797 h 6858841"/>
              <a:gd name="connsiteX18" fmla="*/ 1046345 w 2553080"/>
              <a:gd name="connsiteY18" fmla="*/ 4338103 h 6858841"/>
              <a:gd name="connsiteX19" fmla="*/ 1175711 w 2553080"/>
              <a:gd name="connsiteY19" fmla="*/ 4562423 h 6858841"/>
              <a:gd name="connsiteX20" fmla="*/ 1390053 w 2553080"/>
              <a:gd name="connsiteY20" fmla="*/ 4462303 h 6858841"/>
              <a:gd name="connsiteX21" fmla="*/ 1390053 w 2553080"/>
              <a:gd name="connsiteY21" fmla="*/ 4461035 h 6858841"/>
              <a:gd name="connsiteX22" fmla="*/ 1731225 w 2553080"/>
              <a:gd name="connsiteY22" fmla="*/ 3188627 h 6858841"/>
              <a:gd name="connsiteX23" fmla="*/ 2553081 w 2553080"/>
              <a:gd name="connsiteY23" fmla="*/ 1267 h 6858841"/>
              <a:gd name="connsiteX24" fmla="*/ 2526446 w 2553080"/>
              <a:gd name="connsiteY24" fmla="*/ 0 h 6858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53080" h="6858841">
                <a:moveTo>
                  <a:pt x="2526446" y="0"/>
                </a:moveTo>
                <a:lnTo>
                  <a:pt x="1707127" y="3182290"/>
                </a:lnTo>
                <a:lnTo>
                  <a:pt x="1365955" y="4453431"/>
                </a:lnTo>
                <a:cubicBezTo>
                  <a:pt x="1332979" y="4523135"/>
                  <a:pt x="1255613" y="4558621"/>
                  <a:pt x="1182052" y="4538343"/>
                </a:cubicBezTo>
                <a:cubicBezTo>
                  <a:pt x="1098345" y="4515531"/>
                  <a:pt x="1047613" y="4428085"/>
                  <a:pt x="1070442" y="4344440"/>
                </a:cubicBezTo>
                <a:lnTo>
                  <a:pt x="1329175" y="3390133"/>
                </a:lnTo>
                <a:cubicBezTo>
                  <a:pt x="1341858" y="3343242"/>
                  <a:pt x="1335516" y="3293816"/>
                  <a:pt x="1311418" y="3250726"/>
                </a:cubicBezTo>
                <a:cubicBezTo>
                  <a:pt x="1287321" y="3207637"/>
                  <a:pt x="1248004" y="3177220"/>
                  <a:pt x="1199808" y="3164547"/>
                </a:cubicBezTo>
                <a:cubicBezTo>
                  <a:pt x="1102150" y="3137933"/>
                  <a:pt x="1000686" y="3196230"/>
                  <a:pt x="975320" y="3293816"/>
                </a:cubicBezTo>
                <a:lnTo>
                  <a:pt x="582148" y="4743652"/>
                </a:lnTo>
                <a:lnTo>
                  <a:pt x="5073" y="6842367"/>
                </a:lnTo>
                <a:cubicBezTo>
                  <a:pt x="5073" y="6842367"/>
                  <a:pt x="1268" y="6855040"/>
                  <a:pt x="0" y="6858842"/>
                </a:cubicBezTo>
                <a:lnTo>
                  <a:pt x="26634" y="6858842"/>
                </a:lnTo>
                <a:lnTo>
                  <a:pt x="607514" y="4751256"/>
                </a:lnTo>
                <a:lnTo>
                  <a:pt x="1000686" y="3301420"/>
                </a:lnTo>
                <a:cubicBezTo>
                  <a:pt x="1023515" y="3217775"/>
                  <a:pt x="1111028" y="3167082"/>
                  <a:pt x="1194735" y="3189894"/>
                </a:cubicBezTo>
                <a:cubicBezTo>
                  <a:pt x="1235321" y="3201300"/>
                  <a:pt x="1269565" y="3226647"/>
                  <a:pt x="1289857" y="3263399"/>
                </a:cubicBezTo>
                <a:cubicBezTo>
                  <a:pt x="1311418" y="3300152"/>
                  <a:pt x="1316492" y="3341975"/>
                  <a:pt x="1305077" y="3383797"/>
                </a:cubicBezTo>
                <a:lnTo>
                  <a:pt x="1046345" y="4338103"/>
                </a:lnTo>
                <a:cubicBezTo>
                  <a:pt x="1019710" y="4435689"/>
                  <a:pt x="1078052" y="4537076"/>
                  <a:pt x="1175711" y="4562423"/>
                </a:cubicBezTo>
                <a:cubicBezTo>
                  <a:pt x="1261955" y="4585235"/>
                  <a:pt x="1352004" y="4543413"/>
                  <a:pt x="1390053" y="4462303"/>
                </a:cubicBezTo>
                <a:lnTo>
                  <a:pt x="1390053" y="4461035"/>
                </a:lnTo>
                <a:lnTo>
                  <a:pt x="1731225" y="3188627"/>
                </a:lnTo>
                <a:lnTo>
                  <a:pt x="2553081" y="1267"/>
                </a:lnTo>
                <a:cubicBezTo>
                  <a:pt x="2544203" y="0"/>
                  <a:pt x="2535325" y="0"/>
                  <a:pt x="2526446" y="0"/>
                </a:cubicBezTo>
                <a:close/>
              </a:path>
            </a:pathLst>
          </a:custGeom>
          <a:solidFill>
            <a:schemeClr val="accent1"/>
          </a:solidFill>
          <a:ln w="91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B6AA25F-3B8C-8721-288B-2F31C107F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02" y="1338943"/>
            <a:ext cx="11808595" cy="41801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3451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Placeholder 82" descr="A person writing at a desk&#10;">
            <a:extLst>
              <a:ext uri="{FF2B5EF4-FFF2-40B4-BE49-F238E27FC236}">
                <a16:creationId xmlns:a16="http://schemas.microsoft.com/office/drawing/2014/main" id="{9F2CBF26-9F88-C836-7BBE-2C8D15399C2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594" r="7594"/>
          <a:stretch/>
        </p:blipFill>
        <p:spPr>
          <a:xfrm flipH="1">
            <a:off x="7163691" y="0"/>
            <a:ext cx="5024825" cy="6858000"/>
          </a:xfrm>
        </p:spPr>
      </p:pic>
      <p:sp>
        <p:nvSpPr>
          <p:cNvPr id="96" name="Slide Number Placeholder 95">
            <a:extLst>
              <a:ext uri="{FF2B5EF4-FFF2-40B4-BE49-F238E27FC236}">
                <a16:creationId xmlns:a16="http://schemas.microsoft.com/office/drawing/2014/main" id="{3BD80834-FB15-847A-2C6B-65FA4C1A99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8546" y="6290774"/>
            <a:ext cx="617912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19" name="Title 118">
            <a:extLst>
              <a:ext uri="{FF2B5EF4-FFF2-40B4-BE49-F238E27FC236}">
                <a16:creationId xmlns:a16="http://schemas.microsoft.com/office/drawing/2014/main" id="{34974D2A-D531-9065-F011-B2A52FD62A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6322" y="320040"/>
            <a:ext cx="7911214" cy="1017147"/>
          </a:xfrm>
        </p:spPr>
        <p:txBody>
          <a:bodyPr>
            <a:noAutofit/>
          </a:bodyPr>
          <a:lstStyle/>
          <a:p>
            <a:r>
              <a:rPr lang="en-US" sz="2800" dirty="0"/>
              <a:t>Cybersecurity in Emerging Technologies for the Energy Network – Course Overview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2FB8BB2-2253-F694-3F4B-48B1830907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0545" y="1315846"/>
            <a:ext cx="788639" cy="533400"/>
          </a:xfrm>
          <a:noFill/>
        </p:spPr>
        <p:txBody>
          <a:bodyPr vert="horz" lIns="0" tIns="0" rIns="0" bIns="0" rtlCol="0" anchor="ctr">
            <a:noAutofit/>
          </a:bodyPr>
          <a:lstStyle/>
          <a:p>
            <a:r>
              <a:rPr lang="en-US" dirty="0">
                <a:solidFill>
                  <a:schemeClr val="tx2">
                    <a:alpha val="25000"/>
                  </a:schemeClr>
                </a:solidFill>
              </a:rPr>
              <a:t>0.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0C2F10C-DD1E-58B2-DE8A-900B513BB48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33352" y="1315846"/>
            <a:ext cx="6732236" cy="533400"/>
          </a:xfrm>
          <a:noFill/>
        </p:spPr>
        <p:txBody>
          <a:bodyPr anchor="ctr" anchorCtr="0">
            <a:noAutofit/>
          </a:bodyPr>
          <a:lstStyle/>
          <a:p>
            <a:r>
              <a:rPr lang="en-US" sz="1700" dirty="0">
                <a:solidFill>
                  <a:schemeClr val="tx1">
                    <a:lumMod val="50000"/>
                    <a:lumOff val="50000"/>
                    <a:alpha val="25000"/>
                  </a:schemeClr>
                </a:solidFill>
              </a:rPr>
              <a:t>Introduction &amp; Course Context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4EFEB83-8DF8-9418-13FD-C034C8279A7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20545" y="2035410"/>
            <a:ext cx="788639" cy="533400"/>
          </a:xfrm>
          <a:noFill/>
        </p:spPr>
        <p:txBody>
          <a:bodyPr vert="horz" lIns="0" tIns="0" rIns="0" bIns="0" rtlCol="0" anchor="ctr">
            <a:noAutofit/>
          </a:bodyPr>
          <a:lstStyle/>
          <a:p>
            <a:r>
              <a:rPr lang="en-US" dirty="0">
                <a:solidFill>
                  <a:schemeClr val="tx2">
                    <a:alpha val="25000"/>
                  </a:schemeClr>
                </a:solidFill>
              </a:rPr>
              <a:t>1.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27C4889-BB27-08A2-E9DE-947634C2E25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33352" y="2035410"/>
            <a:ext cx="5885179" cy="533400"/>
          </a:xfrm>
          <a:noFill/>
        </p:spPr>
        <p:txBody>
          <a:bodyPr vert="horz" lIns="0" tIns="45720" rIns="0" bIns="0" rtlCol="0" anchor="ctr" anchorCtr="0">
            <a:noAutofit/>
          </a:bodyPr>
          <a:lstStyle/>
          <a:p>
            <a:r>
              <a:rPr lang="en-US" sz="1700" dirty="0">
                <a:solidFill>
                  <a:schemeClr val="tx1">
                    <a:lumMod val="50000"/>
                    <a:lumOff val="50000"/>
                    <a:alpha val="25000"/>
                  </a:schemeClr>
                </a:solidFill>
              </a:rPr>
              <a:t>TOPIC 1 – Introduction to Cybersecurity in Energy Emerging Technologies</a:t>
            </a:r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E3A78732-6A77-06C0-D931-D7D867386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70364" y="-3219"/>
            <a:ext cx="2562565" cy="6884359"/>
          </a:xfrm>
          <a:custGeom>
            <a:avLst/>
            <a:gdLst>
              <a:gd name="connsiteX0" fmla="*/ 2535833 w 2562565"/>
              <a:gd name="connsiteY0" fmla="*/ 0 h 6884359"/>
              <a:gd name="connsiteX1" fmla="*/ 2106829 w 2562565"/>
              <a:gd name="connsiteY1" fmla="*/ 1564627 h 6884359"/>
              <a:gd name="connsiteX2" fmla="*/ 1764389 w 2562565"/>
              <a:gd name="connsiteY2" fmla="*/ 2840498 h 6884359"/>
              <a:gd name="connsiteX3" fmla="*/ 1579803 w 2562565"/>
              <a:gd name="connsiteY3" fmla="*/ 2925726 h 6884359"/>
              <a:gd name="connsiteX4" fmla="*/ 1467779 w 2562565"/>
              <a:gd name="connsiteY4" fmla="*/ 2731101 h 6884359"/>
              <a:gd name="connsiteX5" fmla="*/ 1727472 w 2562565"/>
              <a:gd name="connsiteY5" fmla="*/ 1773244 h 6884359"/>
              <a:gd name="connsiteX6" fmla="*/ 1709650 w 2562565"/>
              <a:gd name="connsiteY6" fmla="*/ 1633318 h 6884359"/>
              <a:gd name="connsiteX7" fmla="*/ 1597625 w 2562565"/>
              <a:gd name="connsiteY7" fmla="*/ 1546818 h 6884359"/>
              <a:gd name="connsiteX8" fmla="*/ 1372303 w 2562565"/>
              <a:gd name="connsiteY8" fmla="*/ 1676568 h 6884359"/>
              <a:gd name="connsiteX9" fmla="*/ 977670 w 2562565"/>
              <a:gd name="connsiteY9" fmla="*/ 3131798 h 6884359"/>
              <a:gd name="connsiteX10" fmla="*/ 5092 w 2562565"/>
              <a:gd name="connsiteY10" fmla="*/ 6867823 h 6884359"/>
              <a:gd name="connsiteX11" fmla="*/ 0 w 2562565"/>
              <a:gd name="connsiteY11" fmla="*/ 6884360 h 6884359"/>
              <a:gd name="connsiteX12" fmla="*/ 26733 w 2562565"/>
              <a:gd name="connsiteY12" fmla="*/ 6884360 h 6884359"/>
              <a:gd name="connsiteX13" fmla="*/ 1003131 w 2562565"/>
              <a:gd name="connsiteY13" fmla="*/ 3139431 h 6884359"/>
              <a:gd name="connsiteX14" fmla="*/ 1397763 w 2562565"/>
              <a:gd name="connsiteY14" fmla="*/ 1684200 h 6884359"/>
              <a:gd name="connsiteX15" fmla="*/ 1592533 w 2562565"/>
              <a:gd name="connsiteY15" fmla="*/ 1572259 h 6884359"/>
              <a:gd name="connsiteX16" fmla="*/ 1688009 w 2562565"/>
              <a:gd name="connsiteY16" fmla="*/ 1646039 h 6884359"/>
              <a:gd name="connsiteX17" fmla="*/ 1703285 w 2562565"/>
              <a:gd name="connsiteY17" fmla="*/ 1766884 h 6884359"/>
              <a:gd name="connsiteX18" fmla="*/ 1443591 w 2562565"/>
              <a:gd name="connsiteY18" fmla="*/ 2724741 h 6884359"/>
              <a:gd name="connsiteX19" fmla="*/ 1573438 w 2562565"/>
              <a:gd name="connsiteY19" fmla="*/ 2949894 h 6884359"/>
              <a:gd name="connsiteX20" fmla="*/ 1788577 w 2562565"/>
              <a:gd name="connsiteY20" fmla="*/ 2849402 h 6884359"/>
              <a:gd name="connsiteX21" fmla="*/ 1788577 w 2562565"/>
              <a:gd name="connsiteY21" fmla="*/ 2848130 h 6884359"/>
              <a:gd name="connsiteX22" fmla="*/ 2131016 w 2562565"/>
              <a:gd name="connsiteY22" fmla="*/ 1570987 h 6884359"/>
              <a:gd name="connsiteX23" fmla="*/ 2562566 w 2562565"/>
              <a:gd name="connsiteY23" fmla="*/ 1272 h 6884359"/>
              <a:gd name="connsiteX24" fmla="*/ 2535833 w 2562565"/>
              <a:gd name="connsiteY24" fmla="*/ 0 h 6884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62565" h="6884359">
                <a:moveTo>
                  <a:pt x="2535833" y="0"/>
                </a:moveTo>
                <a:lnTo>
                  <a:pt x="2106829" y="1564627"/>
                </a:lnTo>
                <a:lnTo>
                  <a:pt x="1764389" y="2840498"/>
                </a:lnTo>
                <a:cubicBezTo>
                  <a:pt x="1731291" y="2910461"/>
                  <a:pt x="1653638" y="2946078"/>
                  <a:pt x="1579803" y="2925726"/>
                </a:cubicBezTo>
                <a:cubicBezTo>
                  <a:pt x="1495785" y="2902829"/>
                  <a:pt x="1444864" y="2815057"/>
                  <a:pt x="1467779" y="2731101"/>
                </a:cubicBezTo>
                <a:lnTo>
                  <a:pt x="1727472" y="1773244"/>
                </a:lnTo>
                <a:cubicBezTo>
                  <a:pt x="1740202" y="1726178"/>
                  <a:pt x="1733837" y="1676568"/>
                  <a:pt x="1709650" y="1633318"/>
                </a:cubicBezTo>
                <a:cubicBezTo>
                  <a:pt x="1685463" y="1590068"/>
                  <a:pt x="1646000" y="1559539"/>
                  <a:pt x="1597625" y="1546818"/>
                </a:cubicBezTo>
                <a:cubicBezTo>
                  <a:pt x="1499604" y="1520105"/>
                  <a:pt x="1397763" y="1578620"/>
                  <a:pt x="1372303" y="1676568"/>
                </a:cubicBezTo>
                <a:lnTo>
                  <a:pt x="977670" y="3131798"/>
                </a:lnTo>
                <a:lnTo>
                  <a:pt x="5092" y="6867823"/>
                </a:lnTo>
                <a:cubicBezTo>
                  <a:pt x="5092" y="6867823"/>
                  <a:pt x="1273" y="6880544"/>
                  <a:pt x="0" y="6884360"/>
                </a:cubicBezTo>
                <a:lnTo>
                  <a:pt x="26733" y="6884360"/>
                </a:lnTo>
                <a:lnTo>
                  <a:pt x="1003131" y="3139431"/>
                </a:lnTo>
                <a:lnTo>
                  <a:pt x="1397763" y="1684200"/>
                </a:lnTo>
                <a:cubicBezTo>
                  <a:pt x="1420677" y="1600245"/>
                  <a:pt x="1508515" y="1549363"/>
                  <a:pt x="1592533" y="1572259"/>
                </a:cubicBezTo>
                <a:cubicBezTo>
                  <a:pt x="1633270" y="1583708"/>
                  <a:pt x="1667641" y="1609149"/>
                  <a:pt x="1688009" y="1646039"/>
                </a:cubicBezTo>
                <a:cubicBezTo>
                  <a:pt x="1709650" y="1682928"/>
                  <a:pt x="1714742" y="1724906"/>
                  <a:pt x="1703285" y="1766884"/>
                </a:cubicBezTo>
                <a:lnTo>
                  <a:pt x="1443591" y="2724741"/>
                </a:lnTo>
                <a:cubicBezTo>
                  <a:pt x="1416858" y="2822689"/>
                  <a:pt x="1475417" y="2924453"/>
                  <a:pt x="1573438" y="2949894"/>
                </a:cubicBezTo>
                <a:cubicBezTo>
                  <a:pt x="1660003" y="2972792"/>
                  <a:pt x="1750386" y="2930814"/>
                  <a:pt x="1788577" y="2849402"/>
                </a:cubicBezTo>
                <a:lnTo>
                  <a:pt x="1788577" y="2848130"/>
                </a:lnTo>
                <a:lnTo>
                  <a:pt x="2131016" y="1570987"/>
                </a:lnTo>
                <a:lnTo>
                  <a:pt x="2562566" y="1272"/>
                </a:lnTo>
                <a:cubicBezTo>
                  <a:pt x="2553655" y="0"/>
                  <a:pt x="2544744" y="0"/>
                  <a:pt x="2535833" y="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73" name="Graphic 72">
            <a:extLst>
              <a:ext uri="{FF2B5EF4-FFF2-40B4-BE49-F238E27FC236}">
                <a16:creationId xmlns:a16="http://schemas.microsoft.com/office/drawing/2014/main" id="{7B7D90C8-A3E9-289E-DC74-AFF053EFB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7829202" y="5156615"/>
            <a:ext cx="878334" cy="1705001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2F61E353-DA53-56F1-49CB-7426B4E4EDAF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4C985692-9D93-B2CA-C09C-F2CA3F05A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93FF775-4134-4229-0B44-8DCF3D12DA7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9A95276C-9BF7-66AE-268A-FFAD67D8A2FA}"/>
              </a:ext>
            </a:extLst>
          </p:cNvPr>
          <p:cNvSpPr txBox="1">
            <a:spLocks/>
          </p:cNvSpPr>
          <p:nvPr/>
        </p:nvSpPr>
        <p:spPr>
          <a:xfrm>
            <a:off x="724087" y="2698170"/>
            <a:ext cx="788639" cy="5334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4400" b="0" spc="100" baseline="-25000">
                <a:solidFill>
                  <a:schemeClr val="tx2"/>
                </a:solidFill>
              </a:defRPr>
            </a:lvl1pPr>
            <a:lvl2pPr marL="20116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</a:lvl2pPr>
            <a:lvl3pPr marL="38404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3pPr>
            <a:lvl4pPr marL="56692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4pPr>
            <a:lvl5pPr marL="74980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r>
              <a:rPr lang="en-US" dirty="0"/>
              <a:t>2.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10919363-AF44-01BC-3C22-BEC507BC94F5}"/>
              </a:ext>
            </a:extLst>
          </p:cNvPr>
          <p:cNvSpPr txBox="1">
            <a:spLocks/>
          </p:cNvSpPr>
          <p:nvPr/>
        </p:nvSpPr>
        <p:spPr>
          <a:xfrm>
            <a:off x="1436894" y="2698170"/>
            <a:ext cx="5885179" cy="533400"/>
          </a:xfrm>
          <a:prstGeom prst="rect">
            <a:avLst/>
          </a:prstGeom>
        </p:spPr>
        <p:txBody>
          <a:bodyPr vert="horz" lIns="0" tIns="45720" rIns="0" bIns="0" rtlCol="0" anchor="ctr" anchorCtr="0">
            <a:normAutofit/>
          </a:bodyPr>
          <a:lstStyle>
            <a:lvl1pPr indent="0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17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0116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</a:lvl2pPr>
            <a:lvl3pPr marL="38404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3pPr>
            <a:lvl4pPr marL="56692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4pPr>
            <a:lvl5pPr marL="74980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r>
              <a:rPr lang="en-US" dirty="0"/>
              <a:t>TOPIC 2 – Anomaly Detection Techniques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F3540817-9F14-D10C-A2CB-937598D16174}"/>
              </a:ext>
            </a:extLst>
          </p:cNvPr>
          <p:cNvSpPr txBox="1">
            <a:spLocks/>
          </p:cNvSpPr>
          <p:nvPr/>
        </p:nvSpPr>
        <p:spPr>
          <a:xfrm>
            <a:off x="724086" y="3389292"/>
            <a:ext cx="788639" cy="533400"/>
          </a:xfrm>
          <a:prstGeom prst="rect">
            <a:avLst/>
          </a:prstGeom>
          <a:noFill/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4400" b="0" spc="100" baseline="-25000">
                <a:solidFill>
                  <a:schemeClr val="tx2">
                    <a:alpha val="25000"/>
                  </a:schemeClr>
                </a:solidFill>
              </a:defRPr>
            </a:lvl1pPr>
            <a:lvl2pPr marL="20116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</a:lvl2pPr>
            <a:lvl3pPr marL="38404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3pPr>
            <a:lvl4pPr marL="56692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4pPr>
            <a:lvl5pPr marL="74980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r>
              <a:rPr lang="en-US" dirty="0"/>
              <a:t>3.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10618099-3020-9D79-AA00-0D1AC8E08676}"/>
              </a:ext>
            </a:extLst>
          </p:cNvPr>
          <p:cNvSpPr txBox="1">
            <a:spLocks/>
          </p:cNvSpPr>
          <p:nvPr/>
        </p:nvSpPr>
        <p:spPr>
          <a:xfrm>
            <a:off x="1436893" y="3389292"/>
            <a:ext cx="5885179" cy="533400"/>
          </a:xfrm>
          <a:prstGeom prst="rect">
            <a:avLst/>
          </a:prstGeom>
          <a:noFill/>
        </p:spPr>
        <p:txBody>
          <a:bodyPr vert="horz" lIns="0" tIns="45720" rIns="0" bIns="0" rtlCol="0" anchor="ctr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1700">
                <a:solidFill>
                  <a:schemeClr val="tx1">
                    <a:lumMod val="50000"/>
                    <a:lumOff val="50000"/>
                    <a:alpha val="25000"/>
                  </a:schemeClr>
                </a:solidFill>
              </a:defRPr>
            </a:lvl1pPr>
            <a:lvl2pPr marL="20116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</a:lvl2pPr>
            <a:lvl3pPr marL="38404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3pPr>
            <a:lvl4pPr marL="56692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4pPr>
            <a:lvl5pPr marL="74980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r>
              <a:rPr lang="en-US" dirty="0"/>
              <a:t>TOPIC 3 – Securing the Energy Emerging Technologies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8E56BCFD-EE1C-F342-B7A9-BC8583606659}"/>
              </a:ext>
            </a:extLst>
          </p:cNvPr>
          <p:cNvSpPr txBox="1">
            <a:spLocks/>
          </p:cNvSpPr>
          <p:nvPr/>
        </p:nvSpPr>
        <p:spPr>
          <a:xfrm>
            <a:off x="724086" y="4144204"/>
            <a:ext cx="788639" cy="533400"/>
          </a:xfrm>
          <a:prstGeom prst="rect">
            <a:avLst/>
          </a:prstGeom>
          <a:noFill/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4400" b="0" spc="100" baseline="-25000">
                <a:solidFill>
                  <a:schemeClr val="tx2">
                    <a:alpha val="25000"/>
                  </a:schemeClr>
                </a:solidFill>
              </a:defRPr>
            </a:lvl1pPr>
            <a:lvl2pPr marL="20116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</a:lvl2pPr>
            <a:lvl3pPr marL="38404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3pPr>
            <a:lvl4pPr marL="56692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4pPr>
            <a:lvl5pPr marL="74980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r>
              <a:rPr lang="en-US" dirty="0"/>
              <a:t>4.</a:t>
            </a:r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id="{3364AF8D-CC6C-136A-D37F-8EFB0C6F93D5}"/>
              </a:ext>
            </a:extLst>
          </p:cNvPr>
          <p:cNvSpPr txBox="1">
            <a:spLocks/>
          </p:cNvSpPr>
          <p:nvPr/>
        </p:nvSpPr>
        <p:spPr>
          <a:xfrm>
            <a:off x="1436893" y="4144204"/>
            <a:ext cx="5885179" cy="533400"/>
          </a:xfrm>
          <a:prstGeom prst="rect">
            <a:avLst/>
          </a:prstGeom>
          <a:noFill/>
        </p:spPr>
        <p:txBody>
          <a:bodyPr vert="horz" lIns="0" tIns="45720" rIns="0" bIns="0" rtlCol="0" anchor="ctr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1700">
                <a:solidFill>
                  <a:schemeClr val="tx1">
                    <a:lumMod val="50000"/>
                    <a:lumOff val="50000"/>
                    <a:alpha val="25000"/>
                  </a:schemeClr>
                </a:solidFill>
              </a:defRPr>
            </a:lvl1pPr>
            <a:lvl2pPr marL="20116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</a:lvl2pPr>
            <a:lvl3pPr marL="38404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3pPr>
            <a:lvl4pPr marL="56692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4pPr>
            <a:lvl5pPr marL="74980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r>
              <a:rPr lang="en-US" dirty="0"/>
              <a:t>TOPIC 4 – Data Analysis for Cybersecurity in the Energy Network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B7573F9F-0438-C324-F7CE-0F7D4308A509}"/>
              </a:ext>
            </a:extLst>
          </p:cNvPr>
          <p:cNvSpPr txBox="1">
            <a:spLocks/>
          </p:cNvSpPr>
          <p:nvPr/>
        </p:nvSpPr>
        <p:spPr>
          <a:xfrm>
            <a:off x="724086" y="4888480"/>
            <a:ext cx="788639" cy="533400"/>
          </a:xfrm>
          <a:prstGeom prst="rect">
            <a:avLst/>
          </a:prstGeom>
          <a:noFill/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4400" b="0" spc="100" baseline="-25000">
                <a:solidFill>
                  <a:schemeClr val="tx2">
                    <a:alpha val="25000"/>
                  </a:schemeClr>
                </a:solidFill>
              </a:defRPr>
            </a:lvl1pPr>
            <a:lvl2pPr marL="20116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</a:lvl2pPr>
            <a:lvl3pPr marL="38404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3pPr>
            <a:lvl4pPr marL="56692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4pPr>
            <a:lvl5pPr marL="74980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r>
              <a:rPr lang="en-US" dirty="0"/>
              <a:t>5.</a:t>
            </a:r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AE3DBFF2-32E6-F0E6-D2A6-3C07C8551912}"/>
              </a:ext>
            </a:extLst>
          </p:cNvPr>
          <p:cNvSpPr txBox="1">
            <a:spLocks/>
          </p:cNvSpPr>
          <p:nvPr/>
        </p:nvSpPr>
        <p:spPr>
          <a:xfrm>
            <a:off x="1436893" y="4888480"/>
            <a:ext cx="5885179" cy="533400"/>
          </a:xfrm>
          <a:prstGeom prst="rect">
            <a:avLst/>
          </a:prstGeom>
          <a:noFill/>
        </p:spPr>
        <p:txBody>
          <a:bodyPr vert="horz" lIns="0" tIns="45720" rIns="0" bIns="0" rtlCol="0" anchor="ctr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1700">
                <a:solidFill>
                  <a:schemeClr val="tx1">
                    <a:lumMod val="50000"/>
                    <a:lumOff val="50000"/>
                    <a:alpha val="25000"/>
                  </a:schemeClr>
                </a:solidFill>
              </a:defRPr>
            </a:lvl1pPr>
            <a:lvl2pPr marL="20116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</a:lvl2pPr>
            <a:lvl3pPr marL="38404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3pPr>
            <a:lvl4pPr marL="56692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4pPr>
            <a:lvl5pPr marL="74980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r>
              <a:rPr lang="en-US" dirty="0"/>
              <a:t>TOPIC 5 – Security Tools and Techniques for Energy Emerging Technologie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4571D69E-1431-4B47-1657-5612CDE31C0A}"/>
              </a:ext>
            </a:extLst>
          </p:cNvPr>
          <p:cNvSpPr txBox="1">
            <a:spLocks/>
          </p:cNvSpPr>
          <p:nvPr/>
        </p:nvSpPr>
        <p:spPr>
          <a:xfrm>
            <a:off x="724087" y="5717828"/>
            <a:ext cx="788639" cy="533400"/>
          </a:xfrm>
          <a:prstGeom prst="rect">
            <a:avLst/>
          </a:prstGeom>
          <a:noFill/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4400" b="0" spc="100" baseline="-25000">
                <a:solidFill>
                  <a:schemeClr val="tx2">
                    <a:alpha val="25000"/>
                  </a:schemeClr>
                </a:solidFill>
              </a:defRPr>
            </a:lvl1pPr>
            <a:lvl2pPr marL="20116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</a:lvl2pPr>
            <a:lvl3pPr marL="38404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3pPr>
            <a:lvl4pPr marL="56692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4pPr>
            <a:lvl5pPr marL="74980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r>
              <a:rPr lang="en-US" dirty="0"/>
              <a:t>6.</a:t>
            </a:r>
          </a:p>
        </p:txBody>
      </p:sp>
      <p:sp>
        <p:nvSpPr>
          <p:cNvPr id="30" name="Text Placeholder 11">
            <a:extLst>
              <a:ext uri="{FF2B5EF4-FFF2-40B4-BE49-F238E27FC236}">
                <a16:creationId xmlns:a16="http://schemas.microsoft.com/office/drawing/2014/main" id="{5174AC9E-7BBB-A911-AFE4-6CC3C84BB821}"/>
              </a:ext>
            </a:extLst>
          </p:cNvPr>
          <p:cNvSpPr txBox="1">
            <a:spLocks/>
          </p:cNvSpPr>
          <p:nvPr/>
        </p:nvSpPr>
        <p:spPr>
          <a:xfrm>
            <a:off x="1436894" y="5717828"/>
            <a:ext cx="5885179" cy="533400"/>
          </a:xfrm>
          <a:prstGeom prst="rect">
            <a:avLst/>
          </a:prstGeom>
          <a:noFill/>
        </p:spPr>
        <p:txBody>
          <a:bodyPr vert="horz" lIns="0" tIns="45720" rIns="0" bIns="0" rtlCol="0" anchor="ctr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1700">
                <a:solidFill>
                  <a:schemeClr val="tx1">
                    <a:lumMod val="50000"/>
                    <a:lumOff val="50000"/>
                    <a:alpha val="25000"/>
                  </a:schemeClr>
                </a:solidFill>
              </a:defRPr>
            </a:lvl1pPr>
            <a:lvl2pPr marL="20116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</a:lvl2pPr>
            <a:lvl3pPr marL="38404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3pPr>
            <a:lvl4pPr marL="56692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4pPr>
            <a:lvl5pPr marL="749808" indent="0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None/>
              <a:defRPr sz="1400"/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r>
              <a:rPr lang="en-US" dirty="0"/>
              <a:t>The Future of Emerging Technology Security in Energy Networks</a:t>
            </a:r>
          </a:p>
        </p:txBody>
      </p:sp>
    </p:spTree>
    <p:extLst>
      <p:ext uri="{BB962C8B-B14F-4D97-AF65-F5344CB8AC3E}">
        <p14:creationId xmlns:p14="http://schemas.microsoft.com/office/powerpoint/2010/main" val="648501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E2EA33AE-2E4E-2AD0-7AAD-FF06CBACB6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BA498B66-C42E-029B-6F9F-FF45F4C14B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4786877" cy="763899"/>
          </a:xfrm>
        </p:spPr>
        <p:txBody>
          <a:bodyPr>
            <a:normAutofit/>
          </a:bodyPr>
          <a:lstStyle/>
          <a:p>
            <a:r>
              <a:rPr lang="en-US" dirty="0"/>
              <a:t>Topic 2 Overview &amp; Objectives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3B8BFA9-FBE9-EDA2-FBB1-C2B55CD7C82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8130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Topic 2: Anomaly Detection Techniques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Why detection matters in energy systems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From rule-based to data-driven detection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Role of machine learning and time-series analysis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Operational constraints and trade-offs</a:t>
            </a:r>
            <a:endParaRPr lang="en-GB" sz="22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73E677C-B30B-9361-1557-EE90A7448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9511001-6F2E-D16C-C5A6-4486407F67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E29837F-191A-2CAF-C620-46DB82DE98E1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1CD2267-9FF0-C5D3-F84E-772D2949F77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FF59F19-D600-42DE-BBBA-D718BD73BF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14BB4C7F-7A2E-2A45-1B3F-48C1256F4DC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04246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8B922B-359C-A90E-372D-398E07C9A5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E7DE19C7-A353-6844-F1E5-1902606D64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2F397F00-6E78-44C1-8A22-1432DCABD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Why Anomaly Detection Is Critical in Energy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CF15A3A-4320-DCC6-20AB-3B53BF62D94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8130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Limits of Signature-Based Security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Unknown attacks are common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Energy systems evolve continuously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Zero-day and stealthy </a:t>
            </a:r>
            <a:r>
              <a:rPr lang="en-US" sz="2400" kern="1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behaviours</a:t>
            </a:r>
            <a:endParaRPr lang="en-US" sz="24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Cyber and physical anomalies overlap</a:t>
            </a:r>
            <a:endParaRPr lang="en-GB" sz="24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B88D12B-E25A-5F67-2821-E7819632A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167D4E2-DD69-EA94-F2E0-26C8DED354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A3827DE-BFDE-6E11-A9A5-2C64524C8941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B1D3BE60-D55D-D99B-6E30-7068289E37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F6635A0-7D2F-6AFF-54AB-BBCD074553D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E16B114B-6D0B-B56E-52B6-BB372EAEE79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5124" t="12699" r="11721" b="12699"/>
          <a:stretch>
            <a:fillRect/>
          </a:stretch>
        </p:blipFill>
        <p:spPr>
          <a:xfrm>
            <a:off x="361509" y="1059877"/>
            <a:ext cx="4646428" cy="473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90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58FC0-B477-A916-B42E-A8148D631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29D3BF9C-704F-8FF2-2EFF-4CE300260B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67F1F4D7-3308-D1B5-5A56-7B1C2EAFCC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Detection, Prevention, and Response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8A647E-4B98-B399-5B66-0BE84F3C0FA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Where Anomaly Detection Fits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Prevention → firewalls, access control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Detection → anomaly and intrusion detection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Response → mitigation and recovery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Detection enables response</a:t>
            </a:r>
            <a:endParaRPr lang="en-GB" sz="24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E0D2622-1B3B-89A4-AE68-935242F45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12F94E0-288C-CC1A-5784-3E089E51F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3E72733-AC1A-2CC5-E5F4-697D5F8681E5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E7A486A-5CD7-C78A-9591-290FABF81F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DC2FBBC4-6C91-C05B-B572-77E1680363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AB924E36-029C-A845-0EF9-BDF23EF3665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71271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5ED184-4B72-AFAA-D4B7-4F0CF94D13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60E057B0-B53D-987A-A15B-BE8C2CC05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8109D3C1-FB80-D6B0-AC71-4C43310880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What Is an Anomaly?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875FEDA3-2D7F-7D2B-D984-24BE30BD194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Definition: An anomaly is a pattern in data that does not conform to expected </a:t>
            </a:r>
            <a:r>
              <a:rPr lang="en-US" sz="2800" kern="1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behaviour</a:t>
            </a:r>
            <a:endParaRPr lang="en-US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May indicate attacks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May indicate faults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Requires interpretation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C2F29C5-1BCD-7656-CC19-03C83DE07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DE8BF3F-5BDC-040F-CB5A-3E6F76893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A8E87B-2703-55DB-A11F-1654271B841F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2B48435-682C-8D66-0C0D-B758F62439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756DA8C-64A8-D624-37C3-9A5A7DD1B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E6545C25-972C-441A-C7D9-45602AC3333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42893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C11DF-E851-CA63-90B2-76682715A7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8742B6F3-0F41-FB55-A8BB-86FF64CA6A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380C7FDA-F814-B896-78F2-2830118DD7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Point Anomalies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B0CA35E-11B9-7ABE-E1DF-9138754DD38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Point Anomalies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Single data point deviates strongly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Often easy to detect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May still be ambiguous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Example: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Sudden spike in power consumption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9060C06-7060-AE88-FA5B-2315A1AC5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A0D70B3-206A-A708-4305-C6F7372969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E2864D8-7FB9-3ABF-F70A-55FA19283140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330A896-6C82-8BB1-979E-241A55DDC3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2A69651-3AD4-564D-CE92-8EC09098E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22CF5464-0B88-1941-BB6A-712008DF491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14302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13ED02-3A6D-AF1B-C9A8-256B53755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08B38D92-BE03-E027-E9A4-F832D40E46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EDB2D480-35F7-5881-8600-4DA5463FEF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Contextual Anomalies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3AF5AF9-49B2-FAEF-5727-C09FCFB0C72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Contextual Anomalies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Abnormal only in a specific context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Context = time, location, system state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Example: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High consumption at night in residential area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07E1496-0226-7DDD-00CB-ED41F19E3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AA9C6DC-9DA1-A115-CF26-2487B7D55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2C54104-4BE2-0FFB-1F9A-3B6AEEADE81E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5308EDA-7E76-DDAE-17CD-38C1BF8268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9A61C1E-9424-0B8B-8B2F-9B4CDADE87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19F00329-EF8E-76E2-5F7E-C70431FEC01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41017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03E890-DD49-1248-29A1-91DEE94C7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754E7F58-A2F6-DF69-9A74-EC575313E9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588037F1-142C-C923-02B8-F29F84A7E0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Collective Anomalies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3D849D1-9FEB-3E21-28EC-2908EE6EF70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Collective Anomalies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Group of values forms abnormal pattern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Individual points may appear normal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Example: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Slow, coordinated manipulation over time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4DA14AC-0C6C-9973-0E4B-3816605BC9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61E8269-708E-A236-AB67-EE0A149FEE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03A20ED-E6A5-5627-7F8B-A834511E222F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C8E2582-0B97-1DF7-B92C-6D85F73E99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9958E40-EC23-5898-913E-EDF780A737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05CBA79B-085B-9A9C-0ED4-5DE01B77E6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322" y="657591"/>
            <a:ext cx="5918972" cy="556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544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E4A720-214B-E15C-A337-6CF6679DA5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31EA6C99-6A9E-5A47-3555-AA48272AED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CD7274CE-D865-EFDC-8558-F5F4F7440D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Data Sources for Anomaly Detection in Energy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4416BD0-3A47-1660-03F4-4D9FACEF15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Where the Data Comes From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Sensors and meters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Control systems (SCADA/EMS)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Network traffic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Logs and events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AE1DFA4-3673-F633-0227-8426E8DDF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B30A0BF-619D-305A-F676-416061DAD6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4CE0F49-CFF5-99AB-558F-6F640CE905CF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79591A7-ED5B-EB23-8D17-DC1037A44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DB95A385-45CB-B20E-21F5-D3999030D4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E438539E-4BA6-9CA4-4309-1821572B9E4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172484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BD2DEC-2509-5CCF-E886-DD1CF520D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DDD2B162-92B0-C5E5-71C9-2418AEFDF7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4B3FB665-03E2-B95E-D108-A17CFC21D3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Rule-Based vs Data-Driven Detection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65C4B7E-F691-D844-F47F-C8953C59EE7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Two Detection Paradigms: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Rule-based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Explicit thresholds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Easy to explain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Limited adaptability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Data-driven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Learns </a:t>
            </a:r>
            <a:r>
              <a:rPr lang="en-US" sz="2400" kern="1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behaviour</a:t>
            </a:r>
            <a:endParaRPr lang="en-US" sz="24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Adaptive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Requires data quality</a:t>
            </a:r>
            <a:endParaRPr lang="en-GB" sz="24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6AAAFBA-4D3A-2BE0-E3BE-C0F2FFD01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7CC0367-1B22-555F-A07C-1330A97E3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E595646-9E3A-BCE8-F25D-CA64E926C67B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1E83BCD-027B-955A-EF81-934088480C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13C3CE4-D46D-2E98-D70C-AAC9FA1D9F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66FBD7CB-5A98-2EF8-F9B6-A1B601C4B66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50671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CD7369-F6EC-D94D-F614-711DAF0F6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F0888606-0D06-E965-DAD6-1A9830CC0B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E8B64A0A-2B83-E867-5FBD-A7FB2474AC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Supervised Machine Learning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08AAB50-4092-0C1E-C8CE-78118EB22EC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Supervised Detection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Requires labelled data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Learns known attack patterns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High accuracy for known threats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Examples: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Classification models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19411D5-5411-473E-2F5B-9F260E70ED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099EE0-8468-954D-F2F0-5666326089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2FAA4F5-B0BE-5895-1D20-DE300303D06E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DDE6630-5488-A880-21D4-06966295D0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2076A-B97C-35E5-10FF-105B81FDD5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9B7622EF-61E0-4341-291C-AF72C545437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74364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38992-72CF-D103-A57F-BC2CC65147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975B057B-AB37-0D12-32B2-6C41ABD006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B86D6258-4603-DF43-3356-0251112C0F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Unsupervised Machine Learning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8DCFF4FB-3F6C-E872-D423-220EABB133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Unsupervised Detection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No labelled data required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Learns “normal” </a:t>
            </a:r>
            <a:r>
              <a:rPr lang="en-US" sz="2800" kern="1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behaviour</a:t>
            </a:r>
            <a:endParaRPr lang="en-US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Flags deviations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Examples: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Clustering, density-based methods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9268DB2-73EA-EBC7-F3F7-B0D4A7BBB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2BF3B54-9875-8B58-00B2-6474B4C951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5D52DEF-EEB3-1526-6EFE-2E8B901871D7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3168A60-8B23-6741-6D59-F6E0421685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D37C116-DCB7-155C-5C0D-4C9C26AF64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86807AA2-3556-865D-BE5D-3D2BE7D5A1B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040439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C1826-3F00-AF3D-E213-84687DCDE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DCDFDC67-8556-D638-FA4D-1F8EED04C1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BB5D7BED-D598-9211-BE34-E54ED44AC6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Semi-Supervised Approaches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F4C9665-042D-B992-9AC1-6C96033FB6A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Semi-Supervised Detection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Trained mostly on normal data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Limited labelled anomalies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Balance between precision and flexibility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E758F41-53F6-B052-7B93-80F7FF9D76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73F3C52-74FE-681D-278C-89A95ECAE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A1A793A-5A9F-82CC-B9AD-A2831BFF53C9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7C0EDC-9702-C0A8-E9D4-1E2ABDFBDF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757B170-A053-23B4-187D-617A6024DA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3149E31D-9DF2-19D3-C856-0D5CA3CC263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54778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0A2543-FE8D-187C-3334-6BBA9AD02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FF81023B-1E62-8A72-AF3D-729DE809B0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2DC96DF1-312C-9A8C-EB38-BED7E0284A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Distance-Based and Clustering Methods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A4E0643-CCE5-E9CA-E52A-FB0C651867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Semi-Supervised Detection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Distance-Based Detection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k-NN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Clustering (e.g., DBSCAN)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Density estimation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F73700D-AAAC-9C5E-B074-E253DA7223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62024DD-ADAA-0B58-7D61-BA1B97DF29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AF77181-316D-D5E3-300D-0F9FDA4C33D0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F450820-4F20-255F-23E6-55570CE1BB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EA14519-C0F4-28FA-8C8B-20BFA943AD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97747507-0207-2B42-3C98-557EF9E4F16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9356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D9587D-F408-29D4-9B25-1CA205FBB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B1732E53-68FE-ACAF-D6EF-B19BFBFE24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762A4FA2-7F53-8D85-5551-25497A3081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Statistical Anomaly Detection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0721BC8-BFE6-407C-467A-5E896DCC7ED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Statistical Methods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Mean and variance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Z-score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Probability distributions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2ACB7A1-5599-52D4-55B8-85C8E509F9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ECA5B16-A320-4AA2-5F19-33CD899CD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7485B67-6E42-7B3C-AF3A-850529A98154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410230D-B123-77F0-1924-3C52783AB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0F93CF2-FE8D-B4E3-DA51-A03AACDFA9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5ADA3F24-1EBB-30F5-5683-3588AD43DB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751" y="3767973"/>
            <a:ext cx="6488626" cy="2532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398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63AD3E-4649-0924-F5DF-476410160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DC488941-0150-7D2A-2D65-397BA4F5E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2FA751FC-1691-FB80-03FD-C775420960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Time-Series Data in Energy Systems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56E8E13-54D8-5F46-2828-89F3B2F7052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Why Time-Series Matter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Energy </a:t>
            </a:r>
            <a:r>
              <a:rPr lang="en-US" sz="2800" kern="1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 is temporal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Strong daily and seasonal patterns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Temporal dependencies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CFA4EA3-BD9B-EE35-23B5-3DD2A283C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9C88D87-AFAD-D4CE-8553-5B95A2D0D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8CA94AE-5899-FD29-29FF-2B433E1A3E9F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CE34EB29-075C-8010-C9E8-5A69B200D9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42BF0FD4-F67A-C411-2BB0-E2CB1F2015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F1767113-8570-D0DE-AF86-68CEC19BE4A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027495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4CF01-29C8-F585-FDCB-653C889C32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CC502660-3AD9-7418-77F0-DF2F0A69C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07E520BF-A7F4-54C1-B32B-A5AD3FF17A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Seasonality and Trends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07967B4-E825-7C55-7399-C87A37CBBA1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Typical Energy Patterns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Daily cycles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Weekly patterns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Seasonal effects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93141F0-049E-94AD-5539-B26E42307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315866B-B721-3AE0-60BA-3022431E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399FDC1-321D-4BEC-FE22-77E8EB8242FD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524BF57-D992-A656-4362-C39C1759E4D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B4A425D-E250-62B6-6697-44E0EBF6F6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B0D24282-FB4B-96EF-C053-17CDE488BD8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204137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26C4BC-2875-8B6E-0B01-028D0ECE81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F1EEAC7F-63F4-82E8-5F6E-57702CC10E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2EEFE114-7212-0644-DBBF-B65A873677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ARIMA-Based Detection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9BAC831-81A7-D68C-B33D-6494C934E23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Statistical Time-Series Models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Forecast expected </a:t>
            </a:r>
            <a:r>
              <a:rPr lang="en-US" sz="2800" kern="1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behaviour</a:t>
            </a:r>
            <a:endParaRPr lang="en-US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Flag large residuals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Interpretable and lightweight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902CF8A-0369-E98B-6CF0-00BF5754A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E831CA0-35CD-CAF2-3DE7-CF620C186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A8508DB-4C62-0DAD-034B-4FCEE8B27B95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549C826-AC53-6195-37F2-6052FDD013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09D89B7-6349-5F86-FDBD-77DA90491C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A129B389-9C11-5782-651F-21AAA2BF25B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30388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A4EE19-126A-EB60-1A4A-A1C3A7858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48DD4943-1ECC-F6F6-24A7-F151B24E0B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A5F0FC8A-149A-CAB7-0987-76A5F0C60E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LSTM and Deep Learning Models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95201C3-A373-9672-C909-DB799E58843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Deep Learning for Sequences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Capture long-term dependencies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Handle complex patterns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Higher computational cost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860040D-190A-B14C-7CC0-F3476CACB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126D168-67FD-5A8C-6556-15DC6893FD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447FA95-01BC-9C07-4CAF-8BDAD590A73D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5899603-2E7B-B139-A2BD-877E62972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D41711EF-F435-077B-CEC3-B86D422EFC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AAE7FF3F-E25D-50B8-E1D7-FBAAAC6DFC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655" y="2036247"/>
            <a:ext cx="6063576" cy="3582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460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BD4F2-364C-3E5A-7BC1-5BB0ECDC9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7DF36B12-A598-FD2F-27FC-AA13AB1B02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172676FC-B741-DB09-45E8-082EE0F5E4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Model Training and Validation Challenges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8DB7C3A-0A61-D770-109D-92635A56293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Practical Difficulties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Concept drift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Changing operating conditions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Lack of ground truth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6F1A966-E000-3DC6-9588-7449BC663D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DBB1F7A-F098-9609-2B1C-24BE7B897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3079DDD-1238-9E23-59D3-B2966A6E2315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0159930-CAE5-8634-0B37-B3ECEFA24C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4401009-91DE-E359-FB64-2FA1C22CE5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6864AEBD-30DA-66DD-9127-CBFEA5E6C2B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972381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67345-B32E-FDFF-D88C-8F20CF9F1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EF03CB73-0BC1-F430-115A-3CAA0D7FA3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31CAA151-44C6-59C0-D871-E87EADE41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False Positives and False Negatives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0F5E4BA-39F7-35BA-B849-0A8AACBCB9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Detection Trade-Offs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False positives → alarm fatigue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False negatives → missed attacks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Balance is context-dependent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6B7BC57-8AC3-F436-8CB7-01F2FD1C7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647C106-9D7A-1BFA-B2BB-E84203187C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105A413-8DB6-F0A0-3F15-695B9852348F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0943B74-9706-363B-02A1-175A93B689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1D40187-0BCC-5C2E-D5E9-1DB6703172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813FA44A-DB08-5B7C-B09F-3BCF7BA20F2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974447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1E6C7-9FD3-0811-4079-43D43A59B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AF4AAEA2-88A2-64FB-B248-532070114B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B4F484B2-17C9-0C47-D70A-F26017092D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Anomaly Detection in Smart Grids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6D35AB1-07D5-2A6D-7D7B-8F1F10EF5E2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Smart Grid Use Cases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Load manipulation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Meter tampering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Data injection attacks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C10E015-31F6-E477-89C5-823DF09E69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5F1942E-E0DD-3DA4-212A-FB93D9267D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2A28C1B-D28A-E299-41D1-59DD33226F4D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18AF119-1B2C-AA0C-331C-D1810C99F8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90E14F9-A340-90A5-A592-279E1C9F05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C8818903-A0DE-61BF-28F4-D60C5207243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135664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71E96E-93B4-B699-0D68-5D48A4B71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E9F6A778-E1AF-1982-50A2-9E6888B46A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78387D64-924D-0586-40BB-6531FFB4FA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Anomaly Detection in SCADA Systems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689275D-FFD2-AD36-00D5-56890A9F4F2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FSCADA-Specific Challenges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Legacy protocols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Deterministic </a:t>
            </a:r>
            <a:r>
              <a:rPr lang="en-US" sz="2800" kern="1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behaviour</a:t>
            </a:r>
            <a:endParaRPr lang="en-US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Safety-critical operations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847B615-4DD6-E4F0-B70B-3A024D1D2A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0FD2B66-AF9D-5673-8EB8-0D6BC58F8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CB7A49B-CCCA-4269-F353-9F51C3DCDDF6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D69D986E-369A-C5F0-3850-65CF9F83C6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E013874-4D4D-E4EA-2000-2ED5EC02827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65BECB41-2562-1130-CCCF-6034B37FF67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416529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2CC4AF-09DE-AC18-AE27-32652DB66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A65D6F2B-DB3D-ED84-B6D4-7E834616A3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7C74138E-6D47-AE66-1B57-B6A6BDC31E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Anomaly Detection in Smart Meters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E46BB2-C9FA-82F3-5D29-49F345F4DF0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Smart Meter Context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Consumption profiling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Fraud detection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Privacy considerations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31FE3D1-8655-F72E-57C3-AAE71FB73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5533F35-8E8B-5CCB-2C73-0D62E4B5EF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E697546-16B9-AD5F-04CD-31D4C6BF4C83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90A4A45-973B-1F7F-B5C0-56E474EBC0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C351316-7E17-10D0-6199-71F6ADA8AC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37C52E36-D9F2-851A-4FE7-9C581EFE72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498" y="1231934"/>
            <a:ext cx="6087215" cy="466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712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59AFC-1661-6E6F-C3A2-4998082AA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2CE97D74-6E3A-3165-A49A-144398390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0822AE66-BD7A-3BDB-2E9A-811AEE032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Operational Constraints in Live Energy Systems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80533B0-DE4B-BDC9-7B97-3D521528EEA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Reality Check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No downtime allowed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Limited compute at edge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Safety before security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7E98079-E7D5-37E3-E1A4-61870FF61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D03E519-6240-F52B-64F1-12A9F1532D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B383A2E-641A-E31C-6B52-6962805D5FDF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31BB9DE-9903-15B0-54F4-8ACED32F8D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A8F64DD-9C6B-6F23-E0FF-7303EF47F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8EE86563-0C4A-5760-61C7-34737BC56EF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103126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6B564D-137A-FB5C-3503-348FE4B518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59A43583-E8C5-2C8E-CA2A-16B69033A5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D0725E1D-B0C9-52C4-B8D3-6354208874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Tool Support for Anomaly Detection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75FC358-E4ED-268F-638A-57CFDB0D0BF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Where Detection Is Implemented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Edge devices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Central platforms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SOC environments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2014B95-8573-9435-8DE2-FD146554E0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BDF0F10-5F79-4BEA-7DD8-EDFB0744C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997AA39-9159-59E9-BFEC-308B258736A9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42DFA59-D6B4-D3EC-0D3E-47A0EC397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2E1AB8F-FCA6-C481-8EDA-E93FC6C472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3D583B8C-9519-96B4-C742-53102F18F2B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925645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75C38D-BAF3-90BB-F12D-AE383A7C5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EDE249A3-6CA6-4391-4DBB-871BB99F16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6CDE68A6-80EF-1E79-4EE6-0CFD540ACB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Integration with SOC and Monitoring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127077B-307F-BF02-2B69-B1B1EA5B060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From Detection to Action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Alerts and prioritization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Correlation with other signals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Human decision-making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5348FE1-75D0-3777-E6B5-5E4EB2185A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DAEA1BB-DA71-E8A8-FEF4-1C0260D96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28EBA67-088F-9034-D124-4BA23DE19D2A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7A5778B-577F-8AFF-4059-CC3F06EA1F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632C09F-3F53-AF21-CE40-C2572D122B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5311BF4F-6EFF-A30E-EA6C-0D8D2724F40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241550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B48D6-D590-8C41-4976-BDB14D14A2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57803705-497A-9CF5-71B0-AFEE41730D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A158CD26-7E1E-8731-EE71-49DF821E41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Topic 2 Summary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C7F7434-7944-3428-7F7C-925178CF621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Key Takeaways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Anomaly detection is essential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Context matters more than algorithms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Trade-offs are unavoidable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Human oversight remains </a:t>
            </a:r>
            <a:r>
              <a:rPr lang="en-US" sz="2800" kern="1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critica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5B3BEB2-812F-FCDD-969B-83BD82E74D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5A80A3A-F1CE-55AF-A6C7-F0280E470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2DFB665-F587-EB64-82E1-E71F89E19BE2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92D65AC-1E7C-6CCC-C665-1D66CD7102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6F08E78-B062-16AC-FE47-66BA99D648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3924C2DF-9504-3FE8-D4EA-50A61C29E3B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525159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43313-DAFB-5692-19E6-6AE434692B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062E51B8-9F54-D394-F730-62EF26674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Anomaly Detection Techniques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A61A2AF8-D3CC-01F3-674D-C43B785A68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Topic 2 Summary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CF46FCB-91F3-80F0-E8F5-D9D03536A4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Key Takeaways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Anomaly detection is essential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Context matters more than algorithms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Trade-offs are unavoidable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Human oversight remains </a:t>
            </a:r>
            <a:r>
              <a:rPr lang="en-US" sz="2800" kern="1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critica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F94ED82-ECB9-A00E-F962-DAC13E3734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BD56F29-19D1-1D2D-9290-E71A89914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29B4A2E-342A-133A-3FD6-8BC591F63836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28B936C-311B-1A3D-C237-4EE80CB19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C43D01D-911F-5F48-0333-9ABA41C6F2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24682C7F-A5A0-1842-977B-97BAB3EC630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391687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E43DE-A6D3-0134-D819-5432962AB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DCA67721-70FA-0006-CCB9-980948CBA0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HANDS-ON LAB 1 — Anomaly Detection in Energy Data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4A721D23-9326-90B6-2D91-9F8C94535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07964" y="2750953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2. HANDS-ON LAB 1 — Anomaly Detection in Energy Data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EC460B8-57C7-F5FF-3E2A-31CCD1898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369553A-CDF9-8C01-190A-79B2C11D9A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654DB76-232F-1E61-17AD-8C4CD5678864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1699BB0-A4DD-67B2-FA74-BB0C2AABA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F51E67A-28D9-DA2F-136F-9353435A57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8" name="Marcador de Posição da Imagem 7" descr="Uma imagem com captura de ecrã, círculo, luz&#10;&#10;Descrição gerada automaticamente">
            <a:extLst>
              <a:ext uri="{FF2B5EF4-FFF2-40B4-BE49-F238E27FC236}">
                <a16:creationId xmlns:a16="http://schemas.microsoft.com/office/drawing/2014/main" id="{36369BFE-785A-2EE2-B6C2-8EB34277C8C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7439" r="74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89293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E39AC3-6E58-7CEA-3409-5124E58F30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95585025-23CF-0D31-8B2F-AAD3259F6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HANDS-ON LAB 1 — Anomaly Detection in Energy Data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4F27AD6E-763C-9383-EA69-8BB1D1B920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Lab 1: Objectives &amp; Context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FD34270-86B7-FFFB-DFB6-D5170201004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Objectives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Explore energy time-series data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Identify normal vs abnormal </a:t>
            </a:r>
            <a:r>
              <a:rPr lang="en-US" sz="2000" kern="1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behaviour</a:t>
            </a:r>
            <a:endParaRPr lang="en-US" sz="20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Apply anomaly detection techniques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Interpret results in an energy context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Focus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Understanding why something looks anomalous — not just detecting it</a:t>
            </a:r>
            <a:endParaRPr lang="en-GB" sz="20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B369ED9-A3CA-A331-A1F9-8655DB60E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6833E0-21E1-8EAC-DFFE-CE58D44A28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BB23615-278F-54C9-A572-C890E7B51984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6C399CB-10F2-C99E-A967-C7F8E65AEF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6C6B3A2-224F-E920-008A-F0A8C12334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FDA68A60-A91A-C0A0-1B5A-A4C969F551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57" y="312583"/>
            <a:ext cx="6382803" cy="617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1497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69C17-ABFF-26BC-BEA8-8FA0896D9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FA3C31F8-C1DB-3420-F462-7D6C07DBFA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HANDS-ON LAB 1 — Anomaly Detection in Energy Data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CFD4AE54-00F3-D551-FBCE-56A2B6ADAF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Dataset Overview &amp; Energy Context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F58640A-CCCD-081F-7A1B-32651B89002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What Data Are We Working With?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Energy consumption / load time series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Regular sampling intervals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Includes:</a:t>
            </a:r>
          </a:p>
          <a:p>
            <a:pPr marL="342900" lvl="1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Daily patterns</a:t>
            </a:r>
          </a:p>
          <a:p>
            <a:pPr marL="342900" lvl="1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Seasonal effects</a:t>
            </a:r>
          </a:p>
          <a:p>
            <a:pPr marL="342900" lvl="1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Irregular deviations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Assumption</a:t>
            </a: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Data comes from a monitored energy asset or subsystem</a:t>
            </a:r>
            <a:endParaRPr lang="en-GB" sz="24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0F97428-813C-D6A8-7408-BC2508462B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CA2EF27-94C2-64A3-C8F8-B884F1262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652500C-B867-348C-159C-88F6BC4BBC6B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258BF61-B065-373A-1D7C-25AEBA5BED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8B5273F-A44E-E2AF-086E-BE9CB6726A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54A51E93-4132-0FD5-3035-57C407DE50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346" y="1977017"/>
            <a:ext cx="6187826" cy="3647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2958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58993A-839D-879F-B17A-1BD6095E2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6231447A-197F-97BA-DE95-F4C3DE9E3E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HANDS-ON LAB 1 — Anomaly Detection in Energy Data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9C1ADA6B-4159-CA26-0047-32E54C41E2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Step 1: Exploring Normal </a:t>
            </a:r>
            <a:r>
              <a:rPr lang="en-US" dirty="0" err="1"/>
              <a:t>Behaviour</a:t>
            </a:r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560E423-47B6-46BE-5BC4-DD6618BF1B7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Understanding the Baseline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Visual inspection of time series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Identify:</a:t>
            </a:r>
          </a:p>
          <a:p>
            <a:pPr marL="342900" lvl="1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Trends</a:t>
            </a:r>
          </a:p>
          <a:p>
            <a:pPr marL="342900" lvl="1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Seasonality</a:t>
            </a:r>
          </a:p>
          <a:p>
            <a:pPr marL="342900" lvl="1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Repeating patterns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Key Question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What does normal look like?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A67C3BA-5A7F-4F65-E542-173C9AB78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978FDE-4683-575E-9D1A-F46CA8FCF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3DBBBAB-B097-4F4D-B4C2-08E2747538D4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7EABB2B-FA34-F6E8-F839-31E9FEB6BE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E086B9E-887D-D84A-24D8-4978A1F186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02B45ECD-52C9-7C23-1F63-D7E4464257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945" y="779043"/>
            <a:ext cx="6335849" cy="598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0097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7E8CC-FA14-D143-FA56-4F0931B81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E1E83C11-C08B-DB05-07DC-196DFF7F05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HANDS-ON LAB 1 — Anomaly Detection in Energy Data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B4593846-A605-5827-EA1E-29D09C1110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Step 2: Applying Anomaly Detection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7EE2AC5-4C2F-4E79-A58C-C1554315B76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Detecting Deviations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Simple statistical thresholds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Moving averages or residuals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Distance-based or clustering methods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Output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Candidate anomalies — not confirmed attacks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1B1664D-A59F-95CF-C423-8A4F3A4E5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0630421-4E32-3132-9409-447346F659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962D039-D6F2-DBBA-FE78-3864DB8825E3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AC8232-12CC-B2E7-E4F4-A4068FF5A6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3A87670-1C3F-98FE-CD53-8B617DC2B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6B1E017B-1F3D-EC3E-7DC2-7C3E561B4F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351" y="1059877"/>
            <a:ext cx="6309833" cy="530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4698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B5FB44-4E7E-D53A-670A-0FB6E27BD1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DB408C73-99A4-9E72-2164-0EBEAB5AAB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7964" y="98470"/>
            <a:ext cx="5684036" cy="763899"/>
          </a:xfrm>
        </p:spPr>
        <p:txBody>
          <a:bodyPr>
            <a:noAutofit/>
          </a:bodyPr>
          <a:lstStyle/>
          <a:p>
            <a:r>
              <a:rPr lang="en-US" sz="1800" dirty="0"/>
              <a:t>2. HANDS-ON LAB 1 — Anomaly Detection in Energy Data</a:t>
            </a: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767728D2-0FE1-19F8-4B54-1A1E877B97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131" y="1059877"/>
            <a:ext cx="5541469" cy="763899"/>
          </a:xfrm>
        </p:spPr>
        <p:txBody>
          <a:bodyPr>
            <a:normAutofit/>
          </a:bodyPr>
          <a:lstStyle/>
          <a:p>
            <a:r>
              <a:rPr lang="en-US" dirty="0"/>
              <a:t>Step 3: Interpretation &amp; Discussion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45B64C4-35AA-AB5A-C19B-C3CF4DB5AF3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92184" y="1977017"/>
            <a:ext cx="5541470" cy="2569866"/>
          </a:xfrm>
        </p:spPr>
        <p:txBody>
          <a:bodyPr>
            <a:noAutofit/>
          </a:bodyPr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From Anomaly to Insight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For each detected anomaly: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Could this be operational?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Could this be a fault?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Could this be malicious?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What additional data would help?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Key Lesson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kern="1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Context determines meaning</a:t>
            </a:r>
            <a:endParaRPr lang="en-GB" sz="2800" kern="1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F261165-42A5-6809-7B8D-84FE0609E9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2929081" y="0"/>
            <a:ext cx="1822122" cy="6871447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2E6DCAF-EEE7-F5E0-1AAC-D4F7C5BDC3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3498189" y="17722"/>
            <a:ext cx="2545001" cy="6837172"/>
          </a:xfrm>
          <a:custGeom>
            <a:avLst/>
            <a:gdLst>
              <a:gd name="connsiteX0" fmla="*/ 2518452 w 2545001"/>
              <a:gd name="connsiteY0" fmla="*/ 0 h 6837172"/>
              <a:gd name="connsiteX1" fmla="*/ 1701725 w 2545001"/>
              <a:gd name="connsiteY1" fmla="*/ 3172236 h 6837172"/>
              <a:gd name="connsiteX2" fmla="*/ 1361633 w 2545001"/>
              <a:gd name="connsiteY2" fmla="*/ 4439362 h 6837172"/>
              <a:gd name="connsiteX3" fmla="*/ 1178312 w 2545001"/>
              <a:gd name="connsiteY3" fmla="*/ 4524005 h 6837172"/>
              <a:gd name="connsiteX4" fmla="*/ 1067055 w 2545001"/>
              <a:gd name="connsiteY4" fmla="*/ 4330715 h 6837172"/>
              <a:gd name="connsiteX5" fmla="*/ 1324969 w 2545001"/>
              <a:gd name="connsiteY5" fmla="*/ 3379423 h 6837172"/>
              <a:gd name="connsiteX6" fmla="*/ 1307268 w 2545001"/>
              <a:gd name="connsiteY6" fmla="*/ 3240456 h 6837172"/>
              <a:gd name="connsiteX7" fmla="*/ 1196012 w 2545001"/>
              <a:gd name="connsiteY7" fmla="*/ 3154549 h 6837172"/>
              <a:gd name="connsiteX8" fmla="*/ 972233 w 2545001"/>
              <a:gd name="connsiteY8" fmla="*/ 3283409 h 6837172"/>
              <a:gd name="connsiteX9" fmla="*/ 580306 w 2545001"/>
              <a:gd name="connsiteY9" fmla="*/ 4728666 h 6837172"/>
              <a:gd name="connsiteX10" fmla="*/ 5057 w 2545001"/>
              <a:gd name="connsiteY10" fmla="*/ 6820750 h 6837172"/>
              <a:gd name="connsiteX11" fmla="*/ 0 w 2545001"/>
              <a:gd name="connsiteY11" fmla="*/ 6837173 h 6837172"/>
              <a:gd name="connsiteX12" fmla="*/ 26550 w 2545001"/>
              <a:gd name="connsiteY12" fmla="*/ 6837173 h 6837172"/>
              <a:gd name="connsiteX13" fmla="*/ 605591 w 2545001"/>
              <a:gd name="connsiteY13" fmla="*/ 4736246 h 6837172"/>
              <a:gd name="connsiteX14" fmla="*/ 997519 w 2545001"/>
              <a:gd name="connsiteY14" fmla="*/ 3290990 h 6837172"/>
              <a:gd name="connsiteX15" fmla="*/ 1190954 w 2545001"/>
              <a:gd name="connsiteY15" fmla="*/ 3179816 h 6837172"/>
              <a:gd name="connsiteX16" fmla="*/ 1285776 w 2545001"/>
              <a:gd name="connsiteY16" fmla="*/ 3253089 h 6837172"/>
              <a:gd name="connsiteX17" fmla="*/ 1300947 w 2545001"/>
              <a:gd name="connsiteY17" fmla="*/ 3373106 h 6837172"/>
              <a:gd name="connsiteX18" fmla="*/ 1043033 w 2545001"/>
              <a:gd name="connsiteY18" fmla="*/ 4324398 h 6837172"/>
              <a:gd name="connsiteX19" fmla="*/ 1171990 w 2545001"/>
              <a:gd name="connsiteY19" fmla="*/ 4548009 h 6837172"/>
              <a:gd name="connsiteX20" fmla="*/ 1385654 w 2545001"/>
              <a:gd name="connsiteY20" fmla="*/ 4448205 h 6837172"/>
              <a:gd name="connsiteX21" fmla="*/ 1385654 w 2545001"/>
              <a:gd name="connsiteY21" fmla="*/ 4446942 h 6837172"/>
              <a:gd name="connsiteX22" fmla="*/ 1725746 w 2545001"/>
              <a:gd name="connsiteY22" fmla="*/ 3178553 h 6837172"/>
              <a:gd name="connsiteX23" fmla="*/ 2545002 w 2545001"/>
              <a:gd name="connsiteY23" fmla="*/ 1263 h 6837172"/>
              <a:gd name="connsiteX24" fmla="*/ 2518452 w 2545001"/>
              <a:gd name="connsiteY24" fmla="*/ 0 h 6837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545001" h="6837172">
                <a:moveTo>
                  <a:pt x="2518452" y="0"/>
                </a:moveTo>
                <a:lnTo>
                  <a:pt x="1701725" y="3172236"/>
                </a:lnTo>
                <a:lnTo>
                  <a:pt x="1361633" y="4439362"/>
                </a:lnTo>
                <a:cubicBezTo>
                  <a:pt x="1328761" y="4508845"/>
                  <a:pt x="1251640" y="4544219"/>
                  <a:pt x="1178312" y="4524005"/>
                </a:cubicBezTo>
                <a:cubicBezTo>
                  <a:pt x="1094869" y="4501265"/>
                  <a:pt x="1044298" y="4414095"/>
                  <a:pt x="1067055" y="4330715"/>
                </a:cubicBezTo>
                <a:lnTo>
                  <a:pt x="1324969" y="3379423"/>
                </a:lnTo>
                <a:cubicBezTo>
                  <a:pt x="1337611" y="3332679"/>
                  <a:pt x="1331290" y="3283409"/>
                  <a:pt x="1307268" y="3240456"/>
                </a:cubicBezTo>
                <a:cubicBezTo>
                  <a:pt x="1283247" y="3197503"/>
                  <a:pt x="1244054" y="3167183"/>
                  <a:pt x="1196012" y="3154549"/>
                </a:cubicBezTo>
                <a:cubicBezTo>
                  <a:pt x="1098662" y="3128019"/>
                  <a:pt x="997519" y="3186133"/>
                  <a:pt x="972233" y="3283409"/>
                </a:cubicBezTo>
                <a:lnTo>
                  <a:pt x="580306" y="4728666"/>
                </a:lnTo>
                <a:lnTo>
                  <a:pt x="5057" y="6820750"/>
                </a:lnTo>
                <a:cubicBezTo>
                  <a:pt x="5057" y="6820750"/>
                  <a:pt x="1264" y="6833383"/>
                  <a:pt x="0" y="6837173"/>
                </a:cubicBezTo>
                <a:lnTo>
                  <a:pt x="26550" y="6837173"/>
                </a:lnTo>
                <a:lnTo>
                  <a:pt x="605591" y="4736246"/>
                </a:lnTo>
                <a:lnTo>
                  <a:pt x="997519" y="3290990"/>
                </a:lnTo>
                <a:cubicBezTo>
                  <a:pt x="1020276" y="3207609"/>
                  <a:pt x="1107512" y="3157076"/>
                  <a:pt x="1190954" y="3179816"/>
                </a:cubicBezTo>
                <a:cubicBezTo>
                  <a:pt x="1231411" y="3191186"/>
                  <a:pt x="1265547" y="3216453"/>
                  <a:pt x="1285776" y="3253089"/>
                </a:cubicBezTo>
                <a:cubicBezTo>
                  <a:pt x="1307268" y="3289726"/>
                  <a:pt x="1312326" y="3331416"/>
                  <a:pt x="1300947" y="3373106"/>
                </a:cubicBezTo>
                <a:lnTo>
                  <a:pt x="1043033" y="4324398"/>
                </a:lnTo>
                <a:cubicBezTo>
                  <a:pt x="1016483" y="4421675"/>
                  <a:pt x="1074640" y="4522742"/>
                  <a:pt x="1171990" y="4548009"/>
                </a:cubicBezTo>
                <a:cubicBezTo>
                  <a:pt x="1257961" y="4570749"/>
                  <a:pt x="1347725" y="4529059"/>
                  <a:pt x="1385654" y="4448205"/>
                </a:cubicBezTo>
                <a:lnTo>
                  <a:pt x="1385654" y="4446942"/>
                </a:lnTo>
                <a:lnTo>
                  <a:pt x="1725746" y="3178553"/>
                </a:lnTo>
                <a:lnTo>
                  <a:pt x="2545002" y="1263"/>
                </a:lnTo>
                <a:cubicBezTo>
                  <a:pt x="2536151" y="0"/>
                  <a:pt x="2527302" y="0"/>
                  <a:pt x="2518452" y="0"/>
                </a:cubicBezTo>
                <a:close/>
              </a:path>
            </a:pathLst>
          </a:custGeom>
          <a:solidFill>
            <a:schemeClr val="accent1"/>
          </a:solidFill>
          <a:ln w="126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D679C72-8D78-C2A3-5BF1-65393A38CBD0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3C1ED2B-AB9F-DEB6-5CA9-B180B9D076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CCA9E47-8470-4B3A-DF19-FDD1AA7AEB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505C1AAF-0921-2DC6-1BF7-9134F6843A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612" y="2310848"/>
            <a:ext cx="5521604" cy="266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87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9452219-785E-4657-C5F4-A53FEF2EB0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0326" y="1679216"/>
            <a:ext cx="4786877" cy="1518315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pic>
        <p:nvPicPr>
          <p:cNvPr id="6" name="Picture Placeholder 5" descr="A person and person looking at a computer screen">
            <a:extLst>
              <a:ext uri="{FF2B5EF4-FFF2-40B4-BE49-F238E27FC236}">
                <a16:creationId xmlns:a16="http://schemas.microsoft.com/office/drawing/2014/main" id="{AA35CD3A-9896-7953-C82D-AAE87F6124D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127" r="127"/>
          <a:stretch/>
        </p:blipFill>
        <p:spPr>
          <a:xfrm>
            <a:off x="-29499" y="-2236"/>
            <a:ext cx="6814124" cy="6871095"/>
          </a:xfr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A8DFC8D-4AE6-170E-C27A-DA97EBD7DC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059704" y="0"/>
            <a:ext cx="2928883" cy="6871447"/>
            <a:chOff x="4059704" y="0"/>
            <a:chExt cx="2928883" cy="6871447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F966C9E-A9A2-BF8C-EDCB-B7F6AE51C425}"/>
                </a:ext>
              </a:extLst>
            </p:cNvPr>
            <p:cNvSpPr/>
            <p:nvPr/>
          </p:nvSpPr>
          <p:spPr>
            <a:xfrm rot="10800000">
              <a:off x="4443586" y="5022"/>
              <a:ext cx="2545001" cy="6837172"/>
            </a:xfrm>
            <a:custGeom>
              <a:avLst/>
              <a:gdLst>
                <a:gd name="connsiteX0" fmla="*/ 2518452 w 2545001"/>
                <a:gd name="connsiteY0" fmla="*/ 0 h 6837172"/>
                <a:gd name="connsiteX1" fmla="*/ 1701725 w 2545001"/>
                <a:gd name="connsiteY1" fmla="*/ 3172236 h 6837172"/>
                <a:gd name="connsiteX2" fmla="*/ 1361633 w 2545001"/>
                <a:gd name="connsiteY2" fmla="*/ 4439362 h 6837172"/>
                <a:gd name="connsiteX3" fmla="*/ 1178312 w 2545001"/>
                <a:gd name="connsiteY3" fmla="*/ 4524005 h 6837172"/>
                <a:gd name="connsiteX4" fmla="*/ 1067055 w 2545001"/>
                <a:gd name="connsiteY4" fmla="*/ 4330715 h 6837172"/>
                <a:gd name="connsiteX5" fmla="*/ 1324969 w 2545001"/>
                <a:gd name="connsiteY5" fmla="*/ 3379423 h 6837172"/>
                <a:gd name="connsiteX6" fmla="*/ 1307268 w 2545001"/>
                <a:gd name="connsiteY6" fmla="*/ 3240456 h 6837172"/>
                <a:gd name="connsiteX7" fmla="*/ 1196012 w 2545001"/>
                <a:gd name="connsiteY7" fmla="*/ 3154549 h 6837172"/>
                <a:gd name="connsiteX8" fmla="*/ 972233 w 2545001"/>
                <a:gd name="connsiteY8" fmla="*/ 3283409 h 6837172"/>
                <a:gd name="connsiteX9" fmla="*/ 580306 w 2545001"/>
                <a:gd name="connsiteY9" fmla="*/ 4728666 h 6837172"/>
                <a:gd name="connsiteX10" fmla="*/ 5057 w 2545001"/>
                <a:gd name="connsiteY10" fmla="*/ 6820750 h 6837172"/>
                <a:gd name="connsiteX11" fmla="*/ 0 w 2545001"/>
                <a:gd name="connsiteY11" fmla="*/ 6837173 h 6837172"/>
                <a:gd name="connsiteX12" fmla="*/ 26550 w 2545001"/>
                <a:gd name="connsiteY12" fmla="*/ 6837173 h 6837172"/>
                <a:gd name="connsiteX13" fmla="*/ 605591 w 2545001"/>
                <a:gd name="connsiteY13" fmla="*/ 4736246 h 6837172"/>
                <a:gd name="connsiteX14" fmla="*/ 997519 w 2545001"/>
                <a:gd name="connsiteY14" fmla="*/ 3290990 h 6837172"/>
                <a:gd name="connsiteX15" fmla="*/ 1190954 w 2545001"/>
                <a:gd name="connsiteY15" fmla="*/ 3179816 h 6837172"/>
                <a:gd name="connsiteX16" fmla="*/ 1285776 w 2545001"/>
                <a:gd name="connsiteY16" fmla="*/ 3253089 h 6837172"/>
                <a:gd name="connsiteX17" fmla="*/ 1300947 w 2545001"/>
                <a:gd name="connsiteY17" fmla="*/ 3373106 h 6837172"/>
                <a:gd name="connsiteX18" fmla="*/ 1043033 w 2545001"/>
                <a:gd name="connsiteY18" fmla="*/ 4324398 h 6837172"/>
                <a:gd name="connsiteX19" fmla="*/ 1171990 w 2545001"/>
                <a:gd name="connsiteY19" fmla="*/ 4548009 h 6837172"/>
                <a:gd name="connsiteX20" fmla="*/ 1385654 w 2545001"/>
                <a:gd name="connsiteY20" fmla="*/ 4448205 h 6837172"/>
                <a:gd name="connsiteX21" fmla="*/ 1385654 w 2545001"/>
                <a:gd name="connsiteY21" fmla="*/ 4446942 h 6837172"/>
                <a:gd name="connsiteX22" fmla="*/ 1725746 w 2545001"/>
                <a:gd name="connsiteY22" fmla="*/ 3178553 h 6837172"/>
                <a:gd name="connsiteX23" fmla="*/ 2545002 w 2545001"/>
                <a:gd name="connsiteY23" fmla="*/ 1263 h 6837172"/>
                <a:gd name="connsiteX24" fmla="*/ 2518452 w 2545001"/>
                <a:gd name="connsiteY24" fmla="*/ 0 h 6837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545001" h="6837172">
                  <a:moveTo>
                    <a:pt x="2518452" y="0"/>
                  </a:moveTo>
                  <a:lnTo>
                    <a:pt x="1701725" y="3172236"/>
                  </a:lnTo>
                  <a:lnTo>
                    <a:pt x="1361633" y="4439362"/>
                  </a:lnTo>
                  <a:cubicBezTo>
                    <a:pt x="1328761" y="4508845"/>
                    <a:pt x="1251640" y="4544219"/>
                    <a:pt x="1178312" y="4524005"/>
                  </a:cubicBezTo>
                  <a:cubicBezTo>
                    <a:pt x="1094869" y="4501265"/>
                    <a:pt x="1044298" y="4414095"/>
                    <a:pt x="1067055" y="4330715"/>
                  </a:cubicBezTo>
                  <a:lnTo>
                    <a:pt x="1324969" y="3379423"/>
                  </a:lnTo>
                  <a:cubicBezTo>
                    <a:pt x="1337611" y="3332679"/>
                    <a:pt x="1331290" y="3283409"/>
                    <a:pt x="1307268" y="3240456"/>
                  </a:cubicBezTo>
                  <a:cubicBezTo>
                    <a:pt x="1283247" y="3197503"/>
                    <a:pt x="1244054" y="3167183"/>
                    <a:pt x="1196012" y="3154549"/>
                  </a:cubicBezTo>
                  <a:cubicBezTo>
                    <a:pt x="1098662" y="3128019"/>
                    <a:pt x="997519" y="3186133"/>
                    <a:pt x="972233" y="3283409"/>
                  </a:cubicBezTo>
                  <a:lnTo>
                    <a:pt x="580306" y="4728666"/>
                  </a:lnTo>
                  <a:lnTo>
                    <a:pt x="5057" y="6820750"/>
                  </a:lnTo>
                  <a:cubicBezTo>
                    <a:pt x="5057" y="6820750"/>
                    <a:pt x="1264" y="6833383"/>
                    <a:pt x="0" y="6837173"/>
                  </a:cubicBezTo>
                  <a:lnTo>
                    <a:pt x="26550" y="6837173"/>
                  </a:lnTo>
                  <a:lnTo>
                    <a:pt x="605591" y="4736246"/>
                  </a:lnTo>
                  <a:lnTo>
                    <a:pt x="997519" y="3290990"/>
                  </a:lnTo>
                  <a:cubicBezTo>
                    <a:pt x="1020276" y="3207609"/>
                    <a:pt x="1107512" y="3157076"/>
                    <a:pt x="1190954" y="3179816"/>
                  </a:cubicBezTo>
                  <a:cubicBezTo>
                    <a:pt x="1231411" y="3191186"/>
                    <a:pt x="1265547" y="3216453"/>
                    <a:pt x="1285776" y="3253089"/>
                  </a:cubicBezTo>
                  <a:cubicBezTo>
                    <a:pt x="1307268" y="3289726"/>
                    <a:pt x="1312326" y="3331416"/>
                    <a:pt x="1300947" y="3373106"/>
                  </a:cubicBezTo>
                  <a:lnTo>
                    <a:pt x="1043033" y="4324398"/>
                  </a:lnTo>
                  <a:cubicBezTo>
                    <a:pt x="1016483" y="4421675"/>
                    <a:pt x="1074640" y="4522742"/>
                    <a:pt x="1171990" y="4548009"/>
                  </a:cubicBezTo>
                  <a:cubicBezTo>
                    <a:pt x="1257961" y="4570749"/>
                    <a:pt x="1347725" y="4529059"/>
                    <a:pt x="1385654" y="4448205"/>
                  </a:cubicBezTo>
                  <a:lnTo>
                    <a:pt x="1385654" y="4446942"/>
                  </a:lnTo>
                  <a:lnTo>
                    <a:pt x="1725746" y="3178553"/>
                  </a:lnTo>
                  <a:lnTo>
                    <a:pt x="2545002" y="1263"/>
                  </a:lnTo>
                  <a:cubicBezTo>
                    <a:pt x="2536151" y="0"/>
                    <a:pt x="2527302" y="0"/>
                    <a:pt x="2518452" y="0"/>
                  </a:cubicBezTo>
                  <a:close/>
                </a:path>
              </a:pathLst>
            </a:custGeom>
            <a:solidFill>
              <a:schemeClr val="accent1"/>
            </a:solidFill>
            <a:ln w="126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33BC35A-F255-48AA-48B8-D6561A6FAB9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59704" y="0"/>
              <a:ext cx="1822122" cy="6871447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EC8DADA-109B-196D-817A-1ACB3E3183CA}"/>
              </a:ext>
            </a:extLst>
          </p:cNvPr>
          <p:cNvGrpSpPr/>
          <p:nvPr/>
        </p:nvGrpSpPr>
        <p:grpSpPr>
          <a:xfrm>
            <a:off x="7549377" y="6167336"/>
            <a:ext cx="3294001" cy="612000"/>
            <a:chOff x="5179092" y="5483822"/>
            <a:chExt cx="3294001" cy="61200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2FED455-D30F-6583-EAD1-6FB515A498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80EE198-6127-5DE1-8134-33FE6A8BE3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421C6B3-8689-0AB8-84DB-CC8F5D3B0A8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48513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TM11534312">
      <a:dk1>
        <a:srgbClr val="000000"/>
      </a:dk1>
      <a:lt1>
        <a:srgbClr val="FFFFFF"/>
      </a:lt1>
      <a:dk2>
        <a:srgbClr val="D87A1A"/>
      </a:dk2>
      <a:lt2>
        <a:srgbClr val="E7E6E6"/>
      </a:lt2>
      <a:accent1>
        <a:srgbClr val="FFBA00"/>
      </a:accent1>
      <a:accent2>
        <a:srgbClr val="7229D2"/>
      </a:accent2>
      <a:accent3>
        <a:srgbClr val="C62FE1"/>
      </a:accent3>
      <a:accent4>
        <a:srgbClr val="CF1DA0"/>
      </a:accent4>
      <a:accent5>
        <a:srgbClr val="E12F68"/>
      </a:accent5>
      <a:accent6>
        <a:srgbClr val="CF2E1D"/>
      </a:accent6>
      <a:hlink>
        <a:srgbClr val="87882D"/>
      </a:hlink>
      <a:folHlink>
        <a:srgbClr val="7F7F7F"/>
      </a:folHlink>
    </a:clrScheme>
    <a:fontScheme name="Custom 62">
      <a:majorFont>
        <a:latin typeface="Book Antiqua"/>
        <a:ea typeface=""/>
        <a:cs typeface=""/>
      </a:majorFont>
      <a:minorFont>
        <a:latin typeface="Century Gothic"/>
        <a:ea typeface=""/>
        <a:cs typeface="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M11534312_Win32_SL_V3" id="{A784F2EB-8377-40E2-878D-F359E4F7734D}" vid="{87F4C17B-0668-4D7F-80F5-6507D8EFBB0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7" ma:contentTypeDescription="Create a new document." ma:contentTypeScope="" ma:versionID="c6f9a84f66a9c8b9a21755b9ffafb94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27df39e3e7036dff54f89ddd5805ce72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739EAE05-2D90-4440-A098-2E114DBDB54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9BB42C3-98F0-4E09-AE96-62EE07CAC5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15CCAF-B227-4420-8A82-899C4EC33714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Theme-CyberSecPro-1</Template>
  <TotalTime>0</TotalTime>
  <Words>2041</Words>
  <Application>Microsoft Office PowerPoint</Application>
  <PresentationFormat>Widescreen</PresentationFormat>
  <Paragraphs>461</Paragraphs>
  <Slides>38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Aptos</vt:lpstr>
      <vt:lpstr>Book Antiqua</vt:lpstr>
      <vt:lpstr>Calibri</vt:lpstr>
      <vt:lpstr>Century Gothic</vt:lpstr>
      <vt:lpstr>Courier New</vt:lpstr>
      <vt:lpstr>Symbol</vt:lpstr>
      <vt:lpstr>Custom</vt:lpstr>
      <vt:lpstr>Cybersecurity in Emerging Technologies for the Energy Network</vt:lpstr>
      <vt:lpstr>PowerPoint Presentation</vt:lpstr>
      <vt:lpstr>Cybersecurity in Emerging Technologies for the Energy Network – Course Overview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Anomaly Detection Techniques</vt:lpstr>
      <vt:lpstr>2. HANDS-ON LAB 1 — Anomaly Detection in Energy Data</vt:lpstr>
      <vt:lpstr>2. HANDS-ON LAB 1 — Anomaly Detection in Energy Data</vt:lpstr>
      <vt:lpstr>2. HANDS-ON LAB 1 — Anomaly Detection in Energy Data</vt:lpstr>
      <vt:lpstr>2. HANDS-ON LAB 1 — Anomaly Detection in Energy Data</vt:lpstr>
      <vt:lpstr>2. HANDS-ON LAB 1 — Anomaly Detection in Energy Data</vt:lpstr>
      <vt:lpstr>2. HANDS-ON LAB 1 — Anomaly Detection in Energy Data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CyberSecPro Training Presentation Template</dc:title>
  <dc:subject>CyberSecPro Modules</dc:subject>
  <dc:creator/>
  <cp:lastModifiedBy/>
  <cp:revision>1</cp:revision>
  <dcterms:created xsi:type="dcterms:W3CDTF">2023-07-18T15:28:54Z</dcterms:created>
  <dcterms:modified xsi:type="dcterms:W3CDTF">2026-01-09T16:04:41Z</dcterms:modified>
  <cp:version>Ver-1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