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9"/>
  </p:notesMasterIdLst>
  <p:handoutMasterIdLst>
    <p:handoutMasterId r:id="rId30"/>
  </p:handoutMasterIdLst>
  <p:sldIdLst>
    <p:sldId id="376" r:id="rId5"/>
    <p:sldId id="407" r:id="rId6"/>
    <p:sldId id="38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3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6" autoAdjust="0"/>
    <p:restoredTop sz="81840" autoAdjust="0"/>
  </p:normalViewPr>
  <p:slideViewPr>
    <p:cSldViewPr snapToGrid="0" showGuides="1">
      <p:cViewPr varScale="1">
        <p:scale>
          <a:sx n="90" d="100"/>
          <a:sy n="90" d="100"/>
        </p:scale>
        <p:origin x="8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17/12/2025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17/12/2025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02A6-AF86-5C3E-A05F-F1DB1DBDC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7F69D5-61AA-478D-69A7-340F18923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7FB4C-7FCC-2140-85A4-6F894C694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Emphasise</a:t>
            </a:r>
            <a:r>
              <a:rPr lang="en-US" b="0" dirty="0"/>
              <a:t> AI’s dependence on data integrity.</a:t>
            </a:r>
          </a:p>
          <a:p>
            <a:r>
              <a:rPr lang="en-US" b="0" dirty="0"/>
              <a:t>Explain that AI introduces:</a:t>
            </a:r>
          </a:p>
          <a:p>
            <a:r>
              <a:rPr lang="en-US" b="0" dirty="0"/>
              <a:t>New attack surfaces</a:t>
            </a:r>
          </a:p>
          <a:p>
            <a:r>
              <a:rPr lang="en-US" b="0" dirty="0"/>
              <a:t>New failure modes</a:t>
            </a:r>
          </a:p>
          <a:p>
            <a:r>
              <a:rPr lang="en-US" b="0" dirty="0"/>
              <a:t>This slide prepares students for AI security in Topic 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6C7E4-FFBB-C125-3C72-E6E77026A0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07754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175B8-7FDC-8C9F-05EA-36BF6C599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A45DFC-B8D7-9726-6438-4ED502318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793967-317F-BEA8-3D3B-0C54529CB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Stress that blockchain is not always needed, but often proposed.</a:t>
            </a:r>
          </a:p>
          <a:p>
            <a:r>
              <a:rPr lang="en-US" b="0" dirty="0"/>
              <a:t>Explain that security ≠ correctness.</a:t>
            </a:r>
          </a:p>
          <a:p>
            <a:r>
              <a:rPr lang="en-US" b="0" dirty="0"/>
              <a:t>Mention that blockchain introduces new types of vulnerabilities, not fewer 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FDAE4-7510-79CB-8CDF-BEB3BDE84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8704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91316-517C-7B19-16C4-34293095A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A6F10E-0DEA-F1F4-D559-482C0EE04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69AD33-D1C2-8381-5317-5B59F6F7E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one of the </a:t>
            </a:r>
            <a:r>
              <a:rPr lang="en-US" b="1" dirty="0"/>
              <a:t>most important slides</a:t>
            </a:r>
            <a:r>
              <a:rPr lang="en-US" dirty="0"/>
              <a:t> in Topic 1.</a:t>
            </a:r>
          </a:p>
          <a:p>
            <a:r>
              <a:rPr lang="en-US" dirty="0"/>
              <a:t>Explain why IT security controls often break OT assumptions.</a:t>
            </a:r>
          </a:p>
          <a:p>
            <a:r>
              <a:rPr lang="en-US" dirty="0" err="1"/>
              <a:t>Emphasise</a:t>
            </a:r>
            <a:r>
              <a:rPr lang="en-US" dirty="0"/>
              <a:t> different priorities:</a:t>
            </a:r>
          </a:p>
          <a:p>
            <a:r>
              <a:rPr lang="en-US" dirty="0"/>
              <a:t>IT → confidentiality</a:t>
            </a:r>
          </a:p>
          <a:p>
            <a:r>
              <a:rPr lang="en-US" dirty="0"/>
              <a:t>OT → availability &amp; safety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D84A7-176B-174F-1093-FC29F6B2A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383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2AA00-4A11-1F57-E075-78C22C755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59DB3-8199-CAA8-9CB1-FDA4A5290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6D1C91-E440-AC8F-404C-4CBC3DECA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CIA still applies, but </a:t>
            </a:r>
            <a:r>
              <a:rPr lang="en-US" b="1" dirty="0"/>
              <a:t>weights change</a:t>
            </a:r>
            <a:r>
              <a:rPr lang="en-US" dirty="0"/>
              <a:t>.</a:t>
            </a:r>
          </a:p>
          <a:p>
            <a:r>
              <a:rPr lang="en-US" dirty="0"/>
              <a:t>Use examples:</a:t>
            </a:r>
          </a:p>
          <a:p>
            <a:r>
              <a:rPr lang="en-US" dirty="0"/>
              <a:t>Temporary data leak vs grid outage</a:t>
            </a:r>
          </a:p>
          <a:p>
            <a:r>
              <a:rPr lang="en-US" dirty="0" err="1"/>
              <a:t>Emphasise</a:t>
            </a:r>
            <a:r>
              <a:rPr lang="en-US" dirty="0"/>
              <a:t> why patching, scanning, and testing must be cautious.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D94A3-6FB3-7CAD-C4AB-DE66F48D7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6739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15E0A-F3D9-582B-A455-77BF2958A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6F0E0-9624-2CE7-1E6E-B4D7988BD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8942F-5E70-D8E8-7D49-D280E0342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“attack surface” intuitively.</a:t>
            </a:r>
          </a:p>
          <a:p>
            <a:r>
              <a:rPr lang="en-US" b="0" dirty="0"/>
              <a:t>Stress that attackers often exploit:</a:t>
            </a:r>
          </a:p>
          <a:p>
            <a:r>
              <a:rPr lang="en-US" b="0" dirty="0"/>
              <a:t>Weakest link</a:t>
            </a:r>
          </a:p>
          <a:p>
            <a:r>
              <a:rPr lang="en-US" b="0" dirty="0"/>
              <a:t>External dependencies</a:t>
            </a:r>
          </a:p>
          <a:p>
            <a:r>
              <a:rPr lang="en-US" b="0" dirty="0"/>
              <a:t>Introduce the idea of systemic risk.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801CA-8D56-B5EC-9129-F8787E30C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5097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B4D6-8FEB-A1B5-15AA-087175F2D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E9DF2-5C13-1CA7-4712-F385DC198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75AD47-2227-1103-4E9D-CA631B5CA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Emphasise</a:t>
            </a:r>
            <a:r>
              <a:rPr lang="en-US" b="0" dirty="0"/>
              <a:t> motivation differences:</a:t>
            </a:r>
          </a:p>
          <a:p>
            <a:r>
              <a:rPr lang="en-US" b="0" dirty="0"/>
              <a:t>Financial</a:t>
            </a:r>
          </a:p>
          <a:p>
            <a:r>
              <a:rPr lang="en-US" b="0" dirty="0"/>
              <a:t>Political</a:t>
            </a:r>
          </a:p>
          <a:p>
            <a:r>
              <a:rPr lang="en-US" b="0" dirty="0"/>
              <a:t>Strategic</a:t>
            </a:r>
          </a:p>
          <a:p>
            <a:r>
              <a:rPr lang="en-US" b="0" dirty="0"/>
              <a:t>Explain why energy is a geopolitical target.</a:t>
            </a:r>
          </a:p>
          <a:p>
            <a:r>
              <a:rPr lang="en-US" b="0" dirty="0"/>
              <a:t>Avoid sensationalism — focus on threat modelling.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45628-F5CC-58CF-D6CE-E0E91680E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585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487D-0799-D778-F6AD-55765DF0F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3E3534-EEAB-513B-3238-36A99C3D7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5DE8F-3E5B-FD85-226C-F935F7BAB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Stress that attacks are often not sophisticated exploits.</a:t>
            </a:r>
          </a:p>
          <a:p>
            <a:r>
              <a:rPr lang="en-US" b="0" dirty="0"/>
              <a:t>Explain role of:</a:t>
            </a:r>
          </a:p>
          <a:p>
            <a:r>
              <a:rPr lang="en-US" b="0" dirty="0"/>
              <a:t>Poor segmentation</a:t>
            </a:r>
          </a:p>
          <a:p>
            <a:r>
              <a:rPr lang="en-US" b="0" dirty="0"/>
              <a:t>Weak access control</a:t>
            </a:r>
          </a:p>
          <a:p>
            <a:r>
              <a:rPr lang="en-US" b="0" dirty="0"/>
              <a:t>Connect to future topics on tools and controls.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1F2AF-8DA4-3DC6-8DAA-FE1EDD7E5A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071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60FE-7D85-01F3-4AAC-31B1F983B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D18C40-7141-B898-FDE8-AE6982BDB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B9943-952C-E860-3756-9A2E287BF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that cybersecurity decisions can have </a:t>
            </a:r>
            <a:r>
              <a:rPr lang="en-US" b="1" dirty="0"/>
              <a:t>physical consequences</a:t>
            </a:r>
            <a:r>
              <a:rPr lang="en-US" dirty="0"/>
              <a:t>.</a:t>
            </a:r>
          </a:p>
          <a:p>
            <a:r>
              <a:rPr lang="en-US" dirty="0"/>
              <a:t>Explain why:</a:t>
            </a:r>
          </a:p>
          <a:p>
            <a:r>
              <a:rPr lang="en-US" dirty="0"/>
              <a:t>“Just patch it”</a:t>
            </a:r>
          </a:p>
          <a:p>
            <a:r>
              <a:rPr lang="en-US" dirty="0"/>
              <a:t>“Just scan it”</a:t>
            </a:r>
            <a:br>
              <a:rPr lang="en-US" dirty="0"/>
            </a:br>
            <a:r>
              <a:rPr lang="en-US" dirty="0"/>
              <a:t>is often unacceptable.</a:t>
            </a:r>
          </a:p>
          <a:p>
            <a:r>
              <a:rPr lang="en-US" dirty="0"/>
              <a:t>This prepares students for realistic security trade-offs.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3440D-F9FF-CAEB-E0AC-AB403CF38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9198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2DDD8-29DD-26DE-3363-749B76524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0F01E7-4236-469E-62C2-3CDFF87A8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30B3F4-B797-A891-1E02-F75F16AA0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regulation high-level here.</a:t>
            </a:r>
          </a:p>
          <a:p>
            <a:r>
              <a:rPr lang="en-US" dirty="0"/>
              <a:t>Explain regulation as:</a:t>
            </a:r>
          </a:p>
          <a:p>
            <a:r>
              <a:rPr lang="en-US" dirty="0"/>
              <a:t>Minimum baseline</a:t>
            </a:r>
          </a:p>
          <a:p>
            <a:r>
              <a:rPr lang="en-US" dirty="0"/>
              <a:t>Not a guarantee of security</a:t>
            </a:r>
          </a:p>
          <a:p>
            <a:r>
              <a:rPr lang="en-US" dirty="0"/>
              <a:t>Policy details can vary by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A0668-4FC4-6AB6-8955-BB08F6ED0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728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61FFE-C40E-412E-892D-3B1CE8645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3CE66A-C3E3-A895-F92E-49D1FC442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43CFE0-3FB6-818B-A81D-5838B5A42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consumption patterns can reveal:</a:t>
            </a:r>
          </a:p>
          <a:p>
            <a:r>
              <a:rPr lang="en-US" dirty="0"/>
              <a:t>Occupancy</a:t>
            </a:r>
          </a:p>
          <a:p>
            <a:r>
              <a:rPr lang="en-US" dirty="0"/>
              <a:t>Habits</a:t>
            </a:r>
          </a:p>
          <a:p>
            <a:r>
              <a:rPr lang="en-US" dirty="0"/>
              <a:t>Stress privacy-by-design importance.</a:t>
            </a:r>
          </a:p>
          <a:p>
            <a:r>
              <a:rPr lang="en-US" dirty="0"/>
              <a:t>Connect privacy failures to reputational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1C70C-10F1-3B44-5872-78960BF01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7276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9EFDB-0D26-91C7-DA41-974B722BF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9FD8F9-3199-C28D-8576-94309182B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DC701-5768-1395-E512-4623B813A1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how consumption patterns can reveal:</a:t>
            </a:r>
          </a:p>
          <a:p>
            <a:r>
              <a:rPr lang="en-US" dirty="0"/>
              <a:t>Occupancy</a:t>
            </a:r>
          </a:p>
          <a:p>
            <a:r>
              <a:rPr lang="en-US" dirty="0"/>
              <a:t>Habits</a:t>
            </a:r>
          </a:p>
          <a:p>
            <a:r>
              <a:rPr lang="en-US" dirty="0"/>
              <a:t>Stress privacy-by-design importance.</a:t>
            </a:r>
          </a:p>
          <a:p>
            <a:r>
              <a:rPr lang="en-US" dirty="0"/>
              <a:t>Connect privacy failures to reputational damage.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AA6F7-A0AC-226A-1B09-BC7B951C0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78869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57437-9E8B-9FBB-3FEF-9ABCB9BB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D7705-286A-6A8A-FAA5-A3E5CC405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3891B-255F-FEA1-87F5-EEA188832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 slide is key for professionals.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:</a:t>
            </a:r>
          </a:p>
          <a:p>
            <a:r>
              <a:rPr lang="en-US" b="0" dirty="0"/>
              <a:t>Audits are snapshots</a:t>
            </a:r>
          </a:p>
          <a:p>
            <a:r>
              <a:rPr lang="en-US" b="0" dirty="0"/>
              <a:t>Threats evolve continuously</a:t>
            </a:r>
          </a:p>
          <a:p>
            <a:r>
              <a:rPr lang="en-US" b="0" dirty="0"/>
              <a:t>Encourage a risk-based mindset.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8F5E-EBAB-C46B-AEBE-3DCC6AB887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2769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E9A9E-E1E1-453B-19B3-E20FC05DC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FCE7E-0A1A-52A5-2BF6-A78609E50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58167B-AC52-9818-66F9-FB28356D9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Synthesize rather than repeat.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interdependencies.</a:t>
            </a:r>
          </a:p>
          <a:p>
            <a:r>
              <a:rPr lang="en-US" b="0" dirty="0"/>
              <a:t>Prepare students mentally for deeper technical topics.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B9ED5-2BFF-7FA7-FACE-F62884B7D2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6780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EE50E-296E-915A-104E-27BA08A16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EA142A-144C-E02F-1F70-8F218ED53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CCBA77-FC4D-8F5D-2093-D4FE9F961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Reinforce the mental model.</a:t>
            </a:r>
          </a:p>
          <a:p>
            <a:r>
              <a:rPr lang="en-US" b="0" dirty="0"/>
              <a:t>Explicitly say:</a:t>
            </a:r>
          </a:p>
          <a:p>
            <a:r>
              <a:rPr lang="en-US" b="0" dirty="0"/>
              <a:t>“Everything from Topic 2 onward builds on this understanding.”</a:t>
            </a:r>
          </a:p>
          <a:p>
            <a:r>
              <a:rPr lang="en-US" b="0" dirty="0"/>
              <a:t>Transition to Topic 2: Anomaly Detection Techniques.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C81CE-D979-6766-95E6-6525CD326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7904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Welcome participants and briefly introduce yourself.</a:t>
            </a:r>
          </a:p>
          <a:p>
            <a:r>
              <a:rPr lang="en-US" b="0" dirty="0"/>
              <a:t>Position this course as advanced, not introductory.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this course sits at the intersection of energy systems and cybersecurity, not generic IT security.</a:t>
            </a:r>
          </a:p>
          <a:p>
            <a:r>
              <a:rPr lang="en-US" b="0" dirty="0"/>
              <a:t>Highlight that energy infrastructures are critical, safety-relevant, and long-lived, making cybersecurity fundamentally different from enterprise IT.</a:t>
            </a:r>
          </a:p>
          <a:p>
            <a:r>
              <a:rPr lang="en-US" b="0" dirty="0"/>
              <a:t>Set expectations: this course combines technical depth, applied reasoning, and strategic thinking.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783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Position Topic 1 as the conceptual foundation for the entire course.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later topics assume familiarity with:</a:t>
            </a:r>
          </a:p>
          <a:p>
            <a:pPr lvl="1"/>
            <a:r>
              <a:rPr lang="en-US" b="0" dirty="0"/>
              <a:t>Energy </a:t>
            </a:r>
            <a:r>
              <a:rPr lang="en-US" b="0" dirty="0" err="1"/>
              <a:t>digitalisation</a:t>
            </a:r>
            <a:endParaRPr lang="en-US" b="0" dirty="0"/>
          </a:p>
          <a:p>
            <a:pPr lvl="1"/>
            <a:r>
              <a:rPr lang="en-US" b="0" dirty="0"/>
              <a:t>Cyber-physical risks</a:t>
            </a:r>
          </a:p>
          <a:p>
            <a:r>
              <a:rPr lang="en-US" b="0" dirty="0"/>
              <a:t>Clarify that this topic answers “why energy cybersecurity is special”, not “how to configure tools”.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DFC8C-0610-6F97-287D-B4E9CE6C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731F4-41B8-B0B8-3124-1E1B7C636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1CA92F-3DF6-2F20-2A53-997536B34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how climate goals drive digital complexity.</a:t>
            </a:r>
          </a:p>
          <a:p>
            <a:r>
              <a:rPr lang="en-US" b="0" dirty="0"/>
              <a:t>Highlight that </a:t>
            </a:r>
            <a:r>
              <a:rPr lang="en-US" b="0" dirty="0" err="1"/>
              <a:t>decentralisation</a:t>
            </a:r>
            <a:r>
              <a:rPr lang="en-US" b="0" dirty="0"/>
              <a:t> multiplies endpoints.</a:t>
            </a:r>
          </a:p>
          <a:p>
            <a:r>
              <a:rPr lang="en-US" b="0" dirty="0"/>
              <a:t>Stress that flexibility and automation increase cyber dependency.</a:t>
            </a:r>
          </a:p>
          <a:p>
            <a:r>
              <a:rPr lang="en-US" b="0" dirty="0"/>
              <a:t>Connect </a:t>
            </a:r>
            <a:r>
              <a:rPr lang="en-US" b="0" dirty="0" err="1"/>
              <a:t>digitalisation</a:t>
            </a:r>
            <a:r>
              <a:rPr lang="en-US" b="0" dirty="0"/>
              <a:t> directly to cybersecurity exposure.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397D9-4387-B210-362E-B3DD018086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9637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E3EFE-CB7A-8CD2-2CF3-B67268C6B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12FEC-08BF-DCDE-6D92-D5BC9418E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9C468-BCE4-EA85-E25D-50EA712C2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Contrast closed, predictable systems with open, dynamic ones.</a:t>
            </a:r>
          </a:p>
          <a:p>
            <a:r>
              <a:rPr lang="en-US" b="0" dirty="0" err="1"/>
              <a:t>Emphasise</a:t>
            </a:r>
            <a:r>
              <a:rPr lang="en-US" b="0" dirty="0"/>
              <a:t> that cybersecurity assumptions from the past no longer hold.</a:t>
            </a:r>
          </a:p>
          <a:p>
            <a:r>
              <a:rPr lang="en-US" b="0" dirty="0"/>
              <a:t>Use this slide to explain why legacy security models fail.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FBC66-3AB9-3721-E74A-7359BE088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225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EA6CB-48CF-9E11-FAF5-7DFF22C8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7E2BB-A4E9-113D-BC5C-F8BD0BD56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07B6E-47FA-39D7-2B86-A6BB1313A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IoE clearly — students often confuse it with IoT.</a:t>
            </a:r>
          </a:p>
          <a:p>
            <a:r>
              <a:rPr lang="en-US" dirty="0"/>
              <a:t>Explain that IoE is:</a:t>
            </a:r>
          </a:p>
          <a:p>
            <a:r>
              <a:rPr lang="en-US" dirty="0"/>
              <a:t>Broader</a:t>
            </a:r>
          </a:p>
          <a:p>
            <a:r>
              <a:rPr lang="en-US" dirty="0"/>
              <a:t>Safety-critical</a:t>
            </a:r>
          </a:p>
          <a:p>
            <a:r>
              <a:rPr lang="en-US" dirty="0"/>
              <a:t>Cyber-physical by nature</a:t>
            </a:r>
          </a:p>
          <a:p>
            <a:r>
              <a:rPr lang="en-US" dirty="0" err="1"/>
              <a:t>Emphasise</a:t>
            </a:r>
            <a:r>
              <a:rPr lang="en-US" dirty="0"/>
              <a:t> scale and heterogeneity.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24AE9-FD58-926A-D1B1-7A01B05600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80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8F96-907B-EBEE-552B-FB1147A8A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C7A23-65C5-DDB6-FDDC-3167A573B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98B19-63DB-922D-2731-4CBFE1D75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IoE clearly — students often confuse it with IoT.</a:t>
            </a:r>
          </a:p>
          <a:p>
            <a:r>
              <a:rPr lang="en-US" dirty="0"/>
              <a:t>Explain that IoE is:</a:t>
            </a:r>
          </a:p>
          <a:p>
            <a:r>
              <a:rPr lang="en-US" dirty="0"/>
              <a:t>Broader</a:t>
            </a:r>
          </a:p>
          <a:p>
            <a:r>
              <a:rPr lang="en-US" dirty="0"/>
              <a:t>Safety-critical</a:t>
            </a:r>
          </a:p>
          <a:p>
            <a:r>
              <a:rPr lang="en-US" dirty="0"/>
              <a:t>Cyber-physical by nature</a:t>
            </a:r>
          </a:p>
          <a:p>
            <a:r>
              <a:rPr lang="en-US" dirty="0" err="1"/>
              <a:t>Emphasise</a:t>
            </a:r>
            <a:r>
              <a:rPr lang="en-US" dirty="0"/>
              <a:t> scale and heterogeneity.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7D72-067A-525E-4C51-70D799CA8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1323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72195-DD51-960F-3A39-98B4D1A5C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6FCC4B-0DDC-F71C-A66E-54B7DA9F1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B73EA-1009-B29B-0B1C-2F2D26BEF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Explain typical cloud use cases:</a:t>
            </a:r>
          </a:p>
          <a:p>
            <a:r>
              <a:rPr lang="en-US" b="0" dirty="0"/>
              <a:t>Forecasting</a:t>
            </a:r>
          </a:p>
          <a:p>
            <a:r>
              <a:rPr lang="en-US" b="0" dirty="0"/>
              <a:t>Monitoring</a:t>
            </a:r>
          </a:p>
          <a:p>
            <a:r>
              <a:rPr lang="en-US" b="0" dirty="0"/>
              <a:t>Market platforms</a:t>
            </a:r>
          </a:p>
          <a:p>
            <a:r>
              <a:rPr lang="en-US" b="0" dirty="0"/>
              <a:t>Clarify that cloud ≠ insecure by default.</a:t>
            </a:r>
          </a:p>
          <a:p>
            <a:r>
              <a:rPr lang="en-US" b="0" dirty="0"/>
              <a:t>Introduce idea of shared responsibility (expanded later).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48457-D6D6-DFC7-2443-35F3C0ABF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93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in Emerging Technologies for the Energy Network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Presentation by: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B9FB6-C9A6-2F02-37E9-0C6A6BD39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CCCB249-DC01-F0AC-E910-B6283BDD1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F322DA4-9CCD-235F-CFD0-1C947FA4A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Artificial Intelligence in Energy Operations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7EBADAF-DA31-A1A1-5610-AF54BD07CE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AI as a Core Enabler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Demand forecasting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Predictive maintenance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Fault detection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Optimisation</a:t>
            </a: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of generation and storage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7A07FB-5641-D38C-3D32-6249FB4EF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9E8BBA-E31A-3EFA-86AE-7F6C0147A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936CD0-22AF-D21F-C01C-F9643369E9F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81C1803-0D76-E714-5185-6C248C48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A27BD59-40BC-351E-80BA-920C5C095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0534071-EBB0-7DEA-80E4-B9CCA3B317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340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B9045-99D3-AD0C-9F7F-5FDCC8B0B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B08CDEE-6752-3ACA-FE4E-70762977B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2156EFE-1245-0C3E-0DC5-BD385A0C5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/>
          </a:bodyPr>
          <a:lstStyle/>
          <a:p>
            <a:r>
              <a:rPr lang="en-US" dirty="0"/>
              <a:t>Blockchain Use Cases in Energy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6626D14-7806-5AF3-F2A5-83A7C46338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Blockchain Appears in Energy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Peer-to-peer energy trading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Traceability of energy origin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Decentralised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marketplaces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Trust without central authority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2D34C9-5513-65BC-33C9-42309E5E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655EC74-11CE-0A30-C27D-BEC848B60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B3B1C2-5C04-167B-AE1A-859F3A11D583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0C8D41-7F7B-9F15-1C12-9E96E75DE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4D5B00-972E-0996-1A24-5314ECC6C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687D374-83A4-67D0-F4EC-1AD699C9C37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664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17709-6DD2-C2F6-BDBD-8B3CC3176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A28185AF-52F5-751D-AC22-66C4F5EC57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DC8AD26-C03F-D9CD-DD8C-573177889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/>
          </a:bodyPr>
          <a:lstStyle/>
          <a:p>
            <a:r>
              <a:rPr lang="en-US" dirty="0"/>
              <a:t>Convergence of IT, OT, and IoE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310CC2C-94FF-E4B9-CACB-422FCC73E7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System Convergence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IT: business and enterprise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OT: control and automation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IoE: connected energy assets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Shared networks, shared risks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7A4787-4248-C369-DFC7-B20418639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281ED3E-A7C6-339E-BDE6-D6D3DACFE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2E7186-0F88-9CBF-4382-9DF9F5185BF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F813D7-B975-5AD7-750C-F42B1251C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A6DD7BD-DAE4-105C-0220-DC402CC7A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F8EF7F-1141-90E1-9D0F-CFC0486F54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4" y="1977017"/>
            <a:ext cx="6096000" cy="32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1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22978-F9E5-A89D-3232-27D14F6EC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4FDC0F-85FC-BE90-F231-6B533D2EF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28E45F9-E1F5-0AD1-456D-B887F219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Cybersecurity Fundamentals Revisited for Energy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5DC547-52FC-04DB-A5D1-6589B9F38A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The CIA Triad — Rebalanced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Confidentiality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Availability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 energy systems: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Availability and safety dominate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78750C-264A-34CB-5EB3-55409E8FC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C977D2-096E-21C1-A5EA-15E2EDDB7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26CBD2-985D-A2C7-7523-6FEAE2E3CD4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E75B83-16DE-153E-9C93-C9D65085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F5A027-5C22-0D17-3E82-AB78A58DE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2BBEF394-E47A-7F29-78FB-C0064A7CAA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72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44838-BFAF-AE52-CB8A-FB3BEF603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C878982-0EC5-9D5E-0395-28AF76B87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73D86B9-381F-BE0D-810A-9F66B7A86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Expanded Attack Surface in Energy Ecosystems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14667B8-D57A-322C-100B-9A694415F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Where Attacks Can Occur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Field devices and sensors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Communication networks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platforms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Control rooms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Third-party integrations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C2F900-E188-B024-3DF8-C05AF9656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84E74A-D7A4-DB7F-DABD-F1CDC3B20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778F05-AD09-3582-CB97-ECD8ACE178A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8C2B3FA-A4AA-1A3B-A029-0EC553487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2C4ABA-B026-7116-E769-9ADECB98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E0DCFEA9-1E1A-752B-2FAD-94F3DC19295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097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7A067-95D2-9BF9-964F-A13AF0863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5D4DA41-52FD-9102-7C7C-CFFE310AF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30F6876E-98AD-82DC-FD19-7E82CE688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Typical Threat Actors Targeting Energy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87D753E-0B8C-5077-24F7-41821C1244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Where Attacks Can Occur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Who Attacks Energy Systems?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Cybercriminal groups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Nation-state actors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Hacktivists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Insider threats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291475-567F-1365-02AE-A450EAC50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47FB1C-2069-3758-6074-1D2039515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11BC22-3573-DF01-E0F6-75FBAABC24E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82C991-8E75-FDBA-B291-05CCC1579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B0D8AF-0136-D51F-8B72-7CA91974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BEE781D-3572-64C9-4239-8DACF4430AF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21626" r="21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60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ABFE-B469-E063-08EF-EF0992D83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B1200E3-53F7-1B6F-3ADB-6B080B700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DED497FA-6689-9A6D-1FD6-7DC426743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Common Attack Vectors in Energy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D237ED-B392-D2AC-5E90-949C082CB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How Attacks Happen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Phishing and credential theft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Remote access abuse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Exploiting legacy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Supply-chain compromise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EE3BC2-6700-6FA2-BD22-7922E0757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E694F2-FEE8-72C9-8D93-09C993B84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EE0723-F1F4-BCA0-D6A4-FDF91328B1CD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03697A-2D18-0016-F1CB-2C890C0F7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CD8BBF9-AE97-EE4D-6696-6A7E442BA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0C68EC37-0E7D-DB83-6C19-469E9BC1A2D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8457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F0126-A25F-21DA-8CE4-192DF166D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68F6811-E6ED-21FB-29F2-173400DDF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0536728-2EA9-EF01-AE8C-6B185D189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Safety, Availability, and Reliability Constraints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8C0DE2-595B-10FE-805E-4656F2DF3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Operational Constraints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Systems must not stop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Failures can cause physical harm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Maintenance windows are limited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actions must be non-disruptive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37E944-78C1-FCDB-99C4-78F9158F4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844953-BC02-0F07-6DC3-C585DFEEA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0DC7FC-97AD-C4ED-8425-F59B499C79B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295740-92A2-BE2C-CE6D-371243417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2AAEE7-C171-1284-E2FF-41A4E4F96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41DF5C1-5AE3-8A49-0233-A2602F26CDF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7421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15E4-E408-D055-AFA5-C3CE34B3F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0820464-33AD-BF81-0F30-142A89087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26A8CAB-9DB3-4FBC-E11F-961125982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/>
          </a:bodyPr>
          <a:lstStyle/>
          <a:p>
            <a:r>
              <a:rPr lang="en-US" dirty="0"/>
              <a:t>Regulatory Landscape Overview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9DD1B2B-9F85-58E0-ADF5-452F31827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+ Cybersecurity Regulation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Critical infrastructure protection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 protection requirements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Sector-specific cybersecurity rules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National and EU-level frameworks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3D245-BC86-BED2-8DB8-6AF69D61B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7294896-C936-0292-BA59-E06EAD8FC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91806A-CBDA-9627-27ED-0ADB8EE2CE5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F0D4411-D84C-6E1B-8870-C79361570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B4BDF9-E29D-71E2-F6B4-9868FAE82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EDFDD94-2F74-6C97-FCA9-E2B3C71B2DF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561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F1416-26D7-B438-15F8-1CCDC7DEA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50BD9E9-58EE-D4D3-B3D7-B42F8B909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E6E0522-29C1-AFED-D55C-0973599F6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Protection and Privacy in Energy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2A94CD-3131-2C55-B89B-A6CBA3FA05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Data Matters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Smart meters reveal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endParaRPr lang="en-US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data is personal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Privacy violations damage trust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and privacy are linked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B66611-1064-85FD-3E70-FB10BA01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6960C09-0A43-7033-7A35-E9CDE756F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692B98-852D-939E-3608-875282D3F2A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167CA0-6815-74A4-36FD-827DB3655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1420A7-C9CC-1849-1E9F-2F23A388A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64CF5E6-3375-19B7-9556-235A749B9A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502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BD840-9958-686B-6D77-525C035AB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62E9FF7-3F6E-B141-1BA1-B617D4CA9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A781B48B-9E11-A3DD-5751-779F47FC4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Protection and Privacy in Energy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680018-9844-A378-BD8C-192C728ED3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Data Matters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Smart meters reveal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behaviour</a:t>
            </a:r>
            <a:endParaRPr lang="en-US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data is personal data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Privacy violations damage trust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and privacy are linked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03EA66-1767-590B-5AC9-885151C75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3E15CB3-0A6B-12A6-EF67-C6AA3D5EA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7B10BB-BBDE-518F-560D-F284F2D8AA5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BB4E24-464B-844D-B58E-95B3A1444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85228B-14DA-774F-1E20-13812A504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2050" name="Picture 2" descr="Data Privacy Preservation and Security in Smart Metering Systems">
            <a:extLst>
              <a:ext uri="{FF2B5EF4-FFF2-40B4-BE49-F238E27FC236}">
                <a16:creationId xmlns:a16="http://schemas.microsoft.com/office/drawing/2014/main" id="{646605B0-49F3-A42D-549C-0F1993CB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8" y="1977017"/>
            <a:ext cx="5393402" cy="434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4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907BB-375E-89C0-46EB-EBE4BF53B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45F518-6B20-2DBD-6BA6-3F53F4D29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21679BE4-F02E-1E7D-3809-E02F70DDE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/>
          </a:bodyPr>
          <a:lstStyle/>
          <a:p>
            <a:r>
              <a:rPr lang="en-US" dirty="0"/>
              <a:t>Compliance vs Security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C8A42A9-9A7B-620B-3014-A1B90739A9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Not the Same Thing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Compliance = meeting requirements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= managing real risk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Compliant systems can still be insecure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Security requires continuous effort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690F26-A134-A59C-2F5A-A601C3537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4C2B4-292F-6EB3-5783-2BFC88C7E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5E4886-5573-D52B-412B-E7721A37D94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A5B5216-9DE8-D8D5-4476-42D5431F0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7CD2A2-89A5-5528-F310-1A280A1E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6DF7E6B1-D18C-07DE-F411-1FD387E008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1209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5A9DC-4326-C35A-9E30-FC232C98B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AB30BBB-D06A-9958-B6C2-AF31CA97C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48075F39-A9E3-CBF5-15F5-E6845219F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Summary of Emerging Technology Risks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994D8E-988F-108B-3F2F-458C40809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Risk Themes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Increased connectivity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System complexity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Legacy + modern coexistence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Human and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factors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9326A6-1DCD-3C13-7D58-7A0B7529B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60CC05-6837-EBC9-E265-899E57DB2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2EF66E4-D3B2-EEC8-BFF8-A4EBA1A096A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D5CFA37-D8DB-BD8D-794F-1EA489E8B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EB49A3-B266-4062-7C9C-63265043E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FC27D173-9709-EAB8-CC77-A37B907E8F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187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C0715-10FE-FB39-56D7-FBC5AF200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8488EE4-B542-64A5-3772-15413D8E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73FB53F-8128-15A3-F99B-7E66CB2D4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/>
          </a:bodyPr>
          <a:lstStyle/>
          <a:p>
            <a:r>
              <a:rPr lang="en-US" dirty="0"/>
              <a:t>Topic 1 Key Takeaways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022DE8-456B-0537-E506-2CB0D2B186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You Should Remember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cybersecurity is cyber-physical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Digitalisation</a:t>
            </a: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increases exposure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Availability and safety dominate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One-size-fits-all security does not work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BFEB59-CA55-85BA-D8AA-7D720B038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202697-89F5-8472-B18E-2476A805C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4DEC07-ED39-6AFE-0F16-4AAE971692B7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104A68-1B00-1BEC-F9C1-366CD3BD8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3CDD11-1DA4-EE4A-781B-E0DA16092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70AF169-FCCA-878C-F81A-128E0D41EF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7559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21C6B3-8689-0AB8-84DB-CC8F5D3B0A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in Emerging Technologies for the Energy Network – Course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  <a:noFill/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>
                <a:solidFill>
                  <a:schemeClr val="tx2">
                    <a:alpha val="25000"/>
                  </a:schemeClr>
                </a:solidFill>
              </a:rPr>
              <a:t>0.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33352" y="1315846"/>
            <a:ext cx="6732236" cy="533400"/>
          </a:xfrm>
          <a:noFill/>
        </p:spPr>
        <p:txBody>
          <a:bodyPr anchor="ctr" anchorCtr="0">
            <a:noAutofit/>
          </a:bodyPr>
          <a:lstStyle/>
          <a:p>
            <a:r>
              <a:rPr lang="en-US" sz="1700" dirty="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rPr>
              <a:t>Introduction &amp; Course Context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33352" y="2035410"/>
            <a:ext cx="5885179" cy="533400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TOPIC 1 – Introduction to Cybersecurity in Energy Emerging Technologies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A95276C-9BF7-66AE-268A-FFAD67D8A2FA}"/>
              </a:ext>
            </a:extLst>
          </p:cNvPr>
          <p:cNvSpPr txBox="1">
            <a:spLocks/>
          </p:cNvSpPr>
          <p:nvPr/>
        </p:nvSpPr>
        <p:spPr>
          <a:xfrm>
            <a:off x="724087" y="269817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2.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0919363-AF44-01BC-3C22-BEC507BC94F5}"/>
              </a:ext>
            </a:extLst>
          </p:cNvPr>
          <p:cNvSpPr txBox="1">
            <a:spLocks/>
          </p:cNvSpPr>
          <p:nvPr/>
        </p:nvSpPr>
        <p:spPr>
          <a:xfrm>
            <a:off x="1436894" y="269817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2 – Anomaly Detection Techniques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3540817-9F14-D10C-A2CB-937598D16174}"/>
              </a:ext>
            </a:extLst>
          </p:cNvPr>
          <p:cNvSpPr txBox="1">
            <a:spLocks/>
          </p:cNvSpPr>
          <p:nvPr/>
        </p:nvSpPr>
        <p:spPr>
          <a:xfrm>
            <a:off x="724086" y="3389292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3.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0618099-3020-9D79-AA00-0D1AC8E08676}"/>
              </a:ext>
            </a:extLst>
          </p:cNvPr>
          <p:cNvSpPr txBox="1">
            <a:spLocks/>
          </p:cNvSpPr>
          <p:nvPr/>
        </p:nvSpPr>
        <p:spPr>
          <a:xfrm>
            <a:off x="1436893" y="3389292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3 – Securing the Energy Emerging Technologies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E56BCFD-EE1C-F342-B7A9-BC8583606659}"/>
              </a:ext>
            </a:extLst>
          </p:cNvPr>
          <p:cNvSpPr txBox="1">
            <a:spLocks/>
          </p:cNvSpPr>
          <p:nvPr/>
        </p:nvSpPr>
        <p:spPr>
          <a:xfrm>
            <a:off x="724086" y="4144204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4.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364AF8D-CC6C-136A-D37F-8EFB0C6F93D5}"/>
              </a:ext>
            </a:extLst>
          </p:cNvPr>
          <p:cNvSpPr txBox="1">
            <a:spLocks/>
          </p:cNvSpPr>
          <p:nvPr/>
        </p:nvSpPr>
        <p:spPr>
          <a:xfrm>
            <a:off x="1436893" y="4144204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4 – Data Analysis for Cybersecurity in the Energy Network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7573F9F-0438-C324-F7CE-0F7D4308A509}"/>
              </a:ext>
            </a:extLst>
          </p:cNvPr>
          <p:cNvSpPr txBox="1">
            <a:spLocks/>
          </p:cNvSpPr>
          <p:nvPr/>
        </p:nvSpPr>
        <p:spPr>
          <a:xfrm>
            <a:off x="724086" y="4888480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5.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AE3DBFF2-32E6-F0E6-D2A6-3C07C8551912}"/>
              </a:ext>
            </a:extLst>
          </p:cNvPr>
          <p:cNvSpPr txBox="1">
            <a:spLocks/>
          </p:cNvSpPr>
          <p:nvPr/>
        </p:nvSpPr>
        <p:spPr>
          <a:xfrm>
            <a:off x="1436893" y="4888480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TOPIC 5 – Security Tools and Techniques for Energy Emerging Technologie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4571D69E-1431-4B47-1657-5612CDE31C0A}"/>
              </a:ext>
            </a:extLst>
          </p:cNvPr>
          <p:cNvSpPr txBox="1">
            <a:spLocks/>
          </p:cNvSpPr>
          <p:nvPr/>
        </p:nvSpPr>
        <p:spPr>
          <a:xfrm>
            <a:off x="724087" y="5717828"/>
            <a:ext cx="788639" cy="5334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4400" b="0" spc="100" baseline="-25000">
                <a:solidFill>
                  <a:schemeClr val="tx2"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6.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5174AC9E-7BBB-A911-AFE4-6CC3C84BB821}"/>
              </a:ext>
            </a:extLst>
          </p:cNvPr>
          <p:cNvSpPr txBox="1">
            <a:spLocks/>
          </p:cNvSpPr>
          <p:nvPr/>
        </p:nvSpPr>
        <p:spPr>
          <a:xfrm>
            <a:off x="1436894" y="5717828"/>
            <a:ext cx="5885179" cy="533400"/>
          </a:xfrm>
          <a:prstGeom prst="rect">
            <a:avLst/>
          </a:prstGeom>
          <a:noFill/>
        </p:spPr>
        <p:txBody>
          <a:bodyPr vert="horz" lIns="0" tIns="4572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700">
                <a:solidFill>
                  <a:schemeClr val="tx1">
                    <a:lumMod val="50000"/>
                    <a:lumOff val="50000"/>
                    <a:alpha val="25000"/>
                  </a:schemeClr>
                </a:solidFill>
              </a:defRPr>
            </a:lvl1pPr>
            <a:lvl2pPr marL="20116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</a:lvl2pPr>
            <a:lvl3pPr marL="38404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3pPr>
            <a:lvl4pPr marL="56692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4pPr>
            <a:lvl5pPr marL="749808" indent="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None/>
              <a:defRPr sz="1400"/>
            </a:lvl5pPr>
            <a:lvl6pPr marL="11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/>
              <a:t>The Future of Emerging Technology Security in Energy Networks</a:t>
            </a:r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Topic 1 Overview &amp; Objectives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Topic 1: Introduction to Cybersecurity in Energy Emerging Technologies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Understand the energy–cybersecurity context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Identify key emerging technologies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Recognise</a:t>
            </a: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new threat surfaces and risks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Frame cybersecurity constraints in energy systems</a:t>
            </a:r>
            <a:endParaRPr lang="en-GB" sz="22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1595A-6F01-3853-A6DD-2424187D9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1457FF-3345-26A6-3B86-5B43A2389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CF01041C-A555-553F-3BAF-5563089E5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300934" cy="763899"/>
          </a:xfrm>
        </p:spPr>
        <p:txBody>
          <a:bodyPr>
            <a:normAutofit/>
          </a:bodyPr>
          <a:lstStyle/>
          <a:p>
            <a:r>
              <a:rPr lang="en-US" dirty="0"/>
              <a:t>Energy Sector </a:t>
            </a:r>
            <a:r>
              <a:rPr lang="en-US" dirty="0" err="1"/>
              <a:t>Digitalisation</a:t>
            </a:r>
            <a:r>
              <a:rPr lang="en-US" dirty="0"/>
              <a:t> Trends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65124E9-3360-BC9F-FE4D-BD303127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Key Drivers of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Digitalisation</a:t>
            </a:r>
            <a:endParaRPr lang="en-US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Decarbonisation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and renewables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Distributed energy resources (DERs)Real-time monitoring and control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Automation and optimization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Market </a:t>
            </a: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liberalisation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and flexibility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1744D8-4B9A-0D2B-5F5B-1653AF47A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227418B-0760-A237-083B-DC11E2E59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CEB13E-0938-DC8F-331F-869D590EB379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4DF21A-C408-9A20-AAAE-E87558993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48A47D-74BE-DC7C-ECF5-EE4966728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FA70B00-3F83-0CCC-BAB3-D8DCA971C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80" y="1823776"/>
            <a:ext cx="6136023" cy="43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C31E-A1C3-ACB5-D3FC-E8FE7C24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F7B7241-8E22-46DF-6A00-A07CDD97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C77B40B-0B6F-E97F-F7F2-A6B66D5FB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From Traditional Grids to Smart Energy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9FE881-553E-910C-2169-172946B0AB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Traditional Energy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Centralised</a:t>
            </a: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generation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One-way energy flow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Limited connectivity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Smart Energy Systems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Distributed generation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Bi-directional flows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Data-driven control</a:t>
            </a:r>
            <a:endParaRPr lang="en-GB" sz="2800" kern="100" dirty="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12A9CA-BFAF-EDF8-55F4-8CC88A8BB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3227AC6-5851-2CE1-2E8A-FFBC32F33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6858B87-C3B6-AF4A-895B-D756250E989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7468A8-A033-A0A3-5527-6F84E010E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2CA1DD9-856D-ACC0-D6BC-C97EC8EEF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99E9DE98-6F1F-7B11-774A-BE1F6175DAD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750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7FBD1-2106-E595-7B76-9D7C3B1C3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F8E9D80-3A8F-79E7-8DE9-E26FEC751E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1693D77-7E00-6435-D48A-6E856ABEB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Internet of Energy (IoE): Concept and Scope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2E8C17-5245-DE38-A2C5-90738EC41A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Is the Internet of Energy?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assets connected via networks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Sensors, actuators, platforms, analytics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of IT, OT, and IoT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Real-time monitoring and optimization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97351D-F772-1E92-C616-0D373D7BA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E9E06A-107F-6702-B950-CA514ECF7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4C5839-0A0B-7B21-1EFE-B761745128DC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B35A28-08E2-178E-63D8-E5D29C2CB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D73E98F-2B06-B20E-B962-8588B4549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B45204F4-16EF-1466-7F14-E6069032B5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596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2D88-DFC0-A100-98F1-51E45C13E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2DC40D0-3C93-E51C-5A5A-29D0CDF1B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FCB7870D-59D8-E59A-5E89-8F7362891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Internet of Energy (IoE): Concept and Scope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E90B13-15C9-1E96-36B7-10D4FFC50D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What Is the Internet of Energy?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Energy assets connected via networks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Sensors, actuators, platforms, analytics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of IT, OT, and IoT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Real-time monitoring and optimization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98CBDE-9A1C-72B4-07C1-154A1A5EE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F07A1D-1162-9640-85BE-96ECCD940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75F82B-C6DB-8A1C-DE3B-D964857F7AE4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128839B-84C0-D0FA-5E51-6DE47493F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55B5D6-7CBD-87D7-41EC-4655DAEA1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1028" name="Picture 4" descr="Power system transition towards a cyber-physical energy ...">
            <a:extLst>
              <a:ext uri="{FF2B5EF4-FFF2-40B4-BE49-F238E27FC236}">
                <a16:creationId xmlns:a16="http://schemas.microsoft.com/office/drawing/2014/main" id="{4B88819A-C1AE-41F8-5442-6963D437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7" y="1977016"/>
            <a:ext cx="5952295" cy="38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61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19B48-4E2E-39FA-4D91-8AA921F9B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970D556-0370-F7DE-EC44-A26CDA589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Introduction to Cybersecurity in Energy Emerging Technologies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91FDBA9-F976-D483-C46E-EF564207F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5541469" cy="763899"/>
          </a:xfrm>
        </p:spPr>
        <p:txBody>
          <a:bodyPr>
            <a:normAutofit/>
          </a:bodyPr>
          <a:lstStyle/>
          <a:p>
            <a:r>
              <a:rPr lang="en-US" dirty="0"/>
              <a:t>Cloud Computing in Energy Systems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CE604C9-0042-CE84-C0C3-2F7EB655C2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Why the Cloud Is Used in Energy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Centralised</a:t>
            </a: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 analytics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Scalability and elasticity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Cost optimization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Integration with AI and big data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C0CC83-7937-712C-FEAD-064C18B03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951779-35D3-BE07-118F-81BE8E522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695721-75BB-8639-4333-64DD2E3E91C3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0E609CF-7818-1C5B-604E-CE5BBF43B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1B6D19-A30C-76D8-AE57-0C44F6755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DD21CDA3-C0A3-7205-26D9-04BDF4085D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986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Theme-CyberSecPro-1</Template>
  <TotalTime>0</TotalTime>
  <Words>1450</Words>
  <Application>Microsoft Office PowerPoint</Application>
  <PresentationFormat>Widescreen</PresentationFormat>
  <Paragraphs>289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Book Antiqua</vt:lpstr>
      <vt:lpstr>Calibri</vt:lpstr>
      <vt:lpstr>Century Gothic</vt:lpstr>
      <vt:lpstr>Courier New</vt:lpstr>
      <vt:lpstr>Symbol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1. Introduction to Cybersecurity in Energy Emerging Technologies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CyberSecPro Training Presentation Template</dc:title>
  <dc:subject>CyberSecPro Modules</dc:subject>
  <dc:creator/>
  <cp:lastModifiedBy/>
  <cp:revision>1</cp:revision>
  <dcterms:created xsi:type="dcterms:W3CDTF">2023-07-18T15:28:54Z</dcterms:created>
  <dcterms:modified xsi:type="dcterms:W3CDTF">2025-12-17T12:12:24Z</dcterms:modified>
  <cp:version>Ver-1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