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26"/>
  </p:notesMasterIdLst>
  <p:handoutMasterIdLst>
    <p:handoutMasterId r:id="rId27"/>
  </p:handoutMasterIdLst>
  <p:sldIdLst>
    <p:sldId id="376" r:id="rId5"/>
    <p:sldId id="407" r:id="rId6"/>
    <p:sldId id="38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38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1840" autoAdjust="0"/>
  </p:normalViewPr>
  <p:slideViewPr>
    <p:cSldViewPr snapToGrid="0" showGuides="1">
      <p:cViewPr>
        <p:scale>
          <a:sx n="90" d="100"/>
          <a:sy n="90" d="100"/>
        </p:scale>
        <p:origin x="816" y="-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11/1/2026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11/1/2026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Κάντε κλικ για να επεξεργαστείτε τα στυλ κειμένου Master</a:t>
            </a:r>
          </a:p>
          <a:p>
            <a:pPr lvl="1"/>
            <a:r>
              <a:rPr lang="en-US" noProof="0"/>
              <a:t>Δεύτερο επίπεδο</a:t>
            </a:r>
          </a:p>
          <a:p>
            <a:pPr lvl="2"/>
            <a:r>
              <a:rPr lang="en-US" noProof="0"/>
              <a:t>Τρίτο επίπεδο</a:t>
            </a:r>
          </a:p>
          <a:p>
            <a:pPr lvl="3"/>
            <a:r>
              <a:rPr lang="en-US" noProof="0"/>
              <a:t>Τέταρτο επίπεδο</a:t>
            </a:r>
          </a:p>
          <a:p>
            <a:pPr lvl="4"/>
            <a:r>
              <a:rPr lang="en-US" noProof="0"/>
              <a:t>Πέμπτο επίπεδο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1BC71-1F0F-BD5B-4E51-2A126DA1E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E608BB-446D-1EB5-A2B0-C8EF01C235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B942A3-98D2-1CA2-1A9F-8110F274E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Εξηγήστε γιατί οι επιθέσεις στην αλυσίδα εφοδιασμού είναι δύσκολο να εντοπιστούν.</a:t>
            </a:r>
          </a:p>
          <a:p>
            <a:r>
              <a:rPr lang="en-US" dirty="0" err="1"/>
              <a:t>Δώστε έμφαση </a:t>
            </a:r>
            <a:r>
              <a:rPr lang="en-US" dirty="0"/>
              <a:t>στις μακρές αλυσίδες εμπιστοσύνης.</a:t>
            </a:r>
          </a:p>
          <a:p>
            <a:r>
              <a:rPr lang="en-US" dirty="0"/>
              <a:t>Συνδέστε τις αποφάσεις προμηθειών και διακυβέρνησης.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BE911-89F4-D00C-7C54-81816FE3B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3066790"/>
      </p:ext>
    </p:extLst>
  </p:cSld>
  <p:clrMapOvr>
    <a:masterClrMapping/>
  </p:clrMapOvr>
</p:notes>
</file>

<file path=ppt/notesSlides/notesSlide1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B3FD5-2835-AFA2-FDFC-A44CE78D5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7BF1FE-6638-C9EB-A06A-BB82B284E0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745440-0778-A83D-1734-30141A3E5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Τονίστε ότι η κυβερνοασφάλεια στον τομέα της ενέργειας είναι άρρηκτα συνδεδεμένη με την ασφάλεια.</a:t>
            </a:r>
          </a:p>
          <a:p>
            <a:r>
              <a:rPr lang="en-US" dirty="0"/>
              <a:t>Εξηγήστε γιατί η εκτίμηση των επιπτώσεων πρέπει να λαμβάνει υπόψη τις φυσικές συνέπειες.</a:t>
            </a:r>
          </a:p>
          <a:p>
            <a:r>
              <a:rPr lang="en-US" dirty="0"/>
              <a:t>Αποφύγετε τον εντυπωσιασμό και εστιάστε στην ανάλυση των κινδύνων.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22CFB-AF12-3916-0FC0-030643A8A1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1386340"/>
      </p:ext>
    </p:extLst>
  </p:cSld>
  <p:clrMapOvr>
    <a:masterClrMapping/>
  </p:clrMapOvr>
</p:notes>
</file>

<file path=ppt/notesSlides/notesSlide1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8D500-E72C-FB1B-43A7-EC8DF9AB0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07E4FE-EAF8-8237-C03B-9F89720AF1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F4C1C8-8478-DF6D-A70D-335369E24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Εξηγήστε γιατί τα όρια εξαφανίζονται στα κατανεμημένα συστήματα.</a:t>
            </a:r>
          </a:p>
          <a:p>
            <a:r>
              <a:rPr lang="en-US" dirty="0" err="1"/>
              <a:t>Δώστε έμφαση </a:t>
            </a:r>
            <a:r>
              <a:rPr lang="en-US" dirty="0"/>
              <a:t>στην ασφάλεια που επικεντρώνεται στην ταυτότητα.</a:t>
            </a:r>
          </a:p>
          <a:p>
            <a:r>
              <a:rPr lang="en-US" dirty="0"/>
              <a:t>Αποφύγετε τις λεπτομέρειες της αρχιτεκτονικής και εστιάστε στη φιλοσοφία.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6229F-C535-9EA2-C3D4-5E34130D4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6134793"/>
      </p:ext>
    </p:extLst>
  </p:cSld>
  <p:clrMapOvr>
    <a:masterClrMapping/>
  </p:clrMapOvr>
</p:notes>
</file>

<file path=ppt/notesSlides/notesSlide1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132DD-E902-19D6-4327-A8BE68FE0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B59AE4-327D-90BA-7C2C-30195D1623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3D863D-3494-77F8-B02A-3500413472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Εξηγήστε τη διαφορά μεταξύ πρόληψης και ανθεκτικότητας.</a:t>
            </a:r>
          </a:p>
          <a:p>
            <a:r>
              <a:rPr lang="en-US" dirty="0"/>
              <a:t>Χρησιμοποιήστε αναλογίες (ανεκτικότητα σφαλμάτων στη μηχανική).</a:t>
            </a:r>
          </a:p>
          <a:p>
            <a:r>
              <a:rPr lang="en-US" dirty="0"/>
              <a:t>Τονίστε τη σημασία για τις κρίσιμες υποδομές.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F6447-7310-373F-6F11-7812B8F7A5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0770968"/>
      </p:ext>
    </p:extLst>
  </p:cSld>
  <p:clrMapOvr>
    <a:masterClrMapping/>
  </p:clrMapOvr>
</p:notes>
</file>

<file path=ppt/notesSlides/notesSlide1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754D6-0D26-1B8D-E297-76BB8C10B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BCA706-912F-5F11-2F26-BC31BB006D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FE0DAF-8AC3-DA64-D62E-5CEA686A57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Τονίστε </a:t>
            </a:r>
            <a:r>
              <a:rPr lang="en-US" dirty="0"/>
              <a:t>την ψυχολογική αλλαγή.</a:t>
            </a:r>
          </a:p>
          <a:p>
            <a:r>
              <a:rPr lang="en-US" dirty="0"/>
              <a:t>Εξηγήστε γιατί η τάση για αισιοδοξία είναι επικίνδυνη.</a:t>
            </a:r>
          </a:p>
          <a:p>
            <a:r>
              <a:rPr lang="en-US" dirty="0"/>
              <a:t>Συνδέστε το με </a:t>
            </a:r>
            <a:r>
              <a:rPr lang="en-US" dirty="0" err="1"/>
              <a:t>την</a:t>
            </a:r>
            <a:r>
              <a:rPr lang="en-US" dirty="0"/>
              <a:t> πολυεπίπεδη </a:t>
            </a:r>
            <a:r>
              <a:rPr lang="en-US" dirty="0" err="1"/>
              <a:t>άμυνα </a:t>
            </a:r>
            <a:r>
              <a:rPr lang="en-US" dirty="0"/>
              <a:t>και την παρακολούθηση.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18595-EF0A-BFA8-390D-B016D4F34E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2824365"/>
      </p:ext>
    </p:extLst>
  </p:cSld>
  <p:clrMapOvr>
    <a:masterClrMapping/>
  </p:clrMapOvr>
</p:notes>
</file>

<file path=ppt/notesSlides/notesSlide1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8A735-A706-751F-460F-02E0DA73B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F8A5BA-54B6-9887-FB04-BA39B7B30B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2D5D7F-0B07-9DB2-4733-197A7ADA6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Τονίστε τη σημασία της ανθρώπινης λήψης αποφάσεων υπό πίεση.</a:t>
            </a:r>
          </a:p>
          <a:p>
            <a:r>
              <a:rPr lang="en-US" dirty="0" err="1"/>
              <a:t>Δώστε έμφαση </a:t>
            </a:r>
            <a:r>
              <a:rPr lang="en-US" dirty="0"/>
              <a:t>στην εκπαίδευση και τις ασκήσεις.</a:t>
            </a:r>
          </a:p>
          <a:p>
            <a:r>
              <a:rPr lang="en-US" dirty="0"/>
              <a:t>Συνδέστε το με την ηθική και την υπευθυνότητα.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CD42C-877F-3EE4-A60F-6FE91574E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0742627"/>
      </p:ext>
    </p:extLst>
  </p:cSld>
  <p:clrMapOvr>
    <a:masterClrMapping/>
  </p:clrMapOvr>
</p:notes>
</file>

<file path=ppt/notesSlides/notesSlide1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8A231-DBC6-D527-B54D-A88D60DC0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6DC314-B874-9910-A08A-F37B6BF9DF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2D1FC8-89BB-55B1-0704-8EF44E20C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Δώστε έμφαση </a:t>
            </a:r>
            <a:r>
              <a:rPr lang="en-US" dirty="0"/>
              <a:t>στις μακροπρόθεσμες επενδύσεις σε ανθρώπινο δυναμικό.</a:t>
            </a:r>
          </a:p>
          <a:p>
            <a:r>
              <a:rPr lang="en-US" dirty="0"/>
              <a:t>Εξηγήστε τη διακυβέρνηση ως καταλύτη και όχι ως γραφειοκρατία.</a:t>
            </a:r>
          </a:p>
          <a:p>
            <a:r>
              <a:rPr lang="en-US" dirty="0"/>
              <a:t>Συνδέστε το με τη σημασία του ECSF.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53A9F-C827-A5A1-1762-2AB42D5C4E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72667473"/>
      </p:ext>
    </p:extLst>
  </p:cSld>
  <p:clrMapOvr>
    <a:masterClrMapping/>
  </p:clrMapOvr>
</p:notes>
</file>

<file path=ppt/notesSlides/notesSlide1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B65FA-B5BD-DEC8-B382-790A9866C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5B4013-5E86-E6F2-F111-38F7C44DEF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AE2615-EA66-EB85-7BB9-831962A1E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Δώστε έμφαση </a:t>
            </a:r>
            <a:r>
              <a:rPr lang="en-US" dirty="0"/>
              <a:t>στην αξία της μάθησης και όχι στην επίπληξη.</a:t>
            </a:r>
          </a:p>
          <a:p>
            <a:r>
              <a:rPr lang="en-US" dirty="0"/>
              <a:t>Εξηγήστε γιατί οι ασκήσεις βελτιώνουν τον συντονισμό.</a:t>
            </a:r>
          </a:p>
          <a:p>
            <a:r>
              <a:rPr lang="en-US" dirty="0"/>
              <a:t>Συνδέστε το με την ετοιμότητα ανταπόκρισης σε περιστατικά.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0BC76-61BD-409B-0732-43008B17E5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7118943"/>
      </p:ext>
    </p:extLst>
  </p:cSld>
  <p:clrMapOvr>
    <a:masterClrMapping/>
  </p:clrMapOvr>
</p:notes>
</file>

<file path=ppt/notesSlides/notesSlide1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43754-2326-DF4A-F3E7-E864C13F9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07FCCD-2859-B326-1A0B-59D2D0D3BA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1ABD20-2059-2911-CDE2-656C1A47BC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Εξηγήστε ότι η νομοθεσία συχνά υστερεί σε σχέση με την τεχνολογία.</a:t>
            </a:r>
          </a:p>
          <a:p>
            <a:r>
              <a:rPr lang="en-US" dirty="0" err="1"/>
              <a:t>Τονίστε </a:t>
            </a:r>
            <a:r>
              <a:rPr lang="en-US" dirty="0"/>
              <a:t>τον ρόλο των ερευνητικών έργων και των δοκιμαστικών πλατφορμών.</a:t>
            </a:r>
          </a:p>
          <a:p>
            <a:r>
              <a:rPr lang="en-US" dirty="0"/>
              <a:t>Ενθαρρύνετε την προληπτική ασφάλεια από το στάδιο του σχεδιασμού.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B007C-AB72-7FCD-58A2-CFD4FC1CF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5544640"/>
      </p:ext>
    </p:extLst>
  </p:cSld>
  <p:clrMapOvr>
    <a:masterClrMapping/>
  </p:clrMapOvr>
</p:notes>
</file>

<file path=ppt/notesSlides/notesSlide1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8DA7A-F91F-6BB9-4C44-9B8C398FF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CEE278-9276-6149-3FE7-AF60B3CBD7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EC0CA4-D57A-E1AD-C79A-553A173268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/>
              <a:t>Βοηθήστε τους μαθητές να δουν τη συνολική εικόνα.</a:t>
            </a:r>
          </a:p>
          <a:p>
            <a:r>
              <a:rPr lang="en-US" b="0" i="0" dirty="0"/>
              <a:t>Ενθαρρύνετε τον αναστοχασμό:</a:t>
            </a:r>
          </a:p>
          <a:p>
            <a:pPr marL="171450" indent="-171450">
              <a:buFontTx/>
              <a:buChar char="-"/>
            </a:pPr>
            <a:r>
              <a:rPr lang="en-US" b="0" i="0" dirty="0"/>
              <a:t>Ποιοι κίνδυνοι είναι τεχνικοί;</a:t>
            </a:r>
          </a:p>
          <a:p>
            <a:pPr marL="171450" indent="-171450">
              <a:buFontTx/>
              <a:buChar char="-"/>
            </a:pPr>
            <a:r>
              <a:rPr lang="en-US" b="0" i="0" dirty="0"/>
              <a:t>Ποιοι είναι </a:t>
            </a:r>
            <a:r>
              <a:rPr lang="en-US" b="0" i="0" dirty="0" err="1"/>
              <a:t>οργανωτικοί</a:t>
            </a:r>
            <a:r>
              <a:rPr lang="en-US" b="0" i="0" dirty="0"/>
              <a:t>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63521-364C-8268-085D-A43B0D7A38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9013467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2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57EFB-F04B-AA0F-AD40-605D2BE29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6D2FBA-C845-1B74-76CA-9BFE921FA4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4D865D-FA8A-0342-0F3F-E7793F97C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Τελειώστε με μια ανοιχτή, στοχαστική παρατήρηση.</a:t>
            </a:r>
          </a:p>
          <a:p>
            <a:r>
              <a:rPr lang="en-US" dirty="0"/>
              <a:t>Ενθαρρύνετε τη συζήτηση και την κριτική σκέψη.</a:t>
            </a:r>
          </a:p>
          <a:p>
            <a:r>
              <a:rPr lang="en-US" dirty="0"/>
              <a:t>Ενισχύστε το κεντρικό μήνυμα του μαθήματος:</a:t>
            </a:r>
          </a:p>
          <a:p>
            <a:r>
              <a:rPr lang="en-US" dirty="0"/>
              <a:t>- «Η καλή κυβερνοασφάλεια καθιστά δυνατή την ενεργειακή μετάβαση».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E01F5-7B33-A27E-4A18-1BAC97678F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8020245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7830699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Θέστε το Θέμα 6 ως το αποκορύφωμα του μαθήματος.</a:t>
            </a:r>
          </a:p>
          <a:p>
            <a:r>
              <a:rPr lang="en-US" b="0" dirty="0" err="1"/>
              <a:t>Τονίστε </a:t>
            </a:r>
            <a:r>
              <a:rPr lang="en-US" b="0" dirty="0"/>
              <a:t>ότι αυτό το θέμα:</a:t>
            </a:r>
          </a:p>
          <a:p>
            <a:r>
              <a:rPr lang="en-US" b="0" dirty="0"/>
              <a:t>- Δεν αφορά τόσο συγκεκριμένα εργαλεία</a:t>
            </a:r>
          </a:p>
          <a:p>
            <a:r>
              <a:rPr lang="en-US" b="0" dirty="0"/>
              <a:t>- Αφορά περισσότερο </a:t>
            </a:r>
            <a:r>
              <a:rPr lang="en-US" b="0" i="1" dirty="0"/>
              <a:t>τη νοοτροπία και τη στρατηγική</a:t>
            </a:r>
            <a:endParaRPr lang="en-US" b="0" dirty="0"/>
          </a:p>
          <a:p>
            <a:r>
              <a:rPr lang="en-US" b="0" dirty="0"/>
              <a:t>Εξηγήστε ότι οι μελλοντικές αποφάσεις για την ασφάλεια στον τομέα της ενέργειας:</a:t>
            </a:r>
          </a:p>
          <a:p>
            <a:r>
              <a:rPr lang="en-US" b="0" dirty="0"/>
              <a:t>- Έχουν μακροπρόθεσμες συνέπειες</a:t>
            </a:r>
          </a:p>
          <a:p>
            <a:r>
              <a:rPr lang="en-US" b="0" dirty="0"/>
              <a:t>- Λαμβάνονται υπό συνθήκες αβεβαιότητας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5C666-9C26-B023-769B-7E6F14B46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9EA31A-2566-069E-F7C1-42119EDD56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C899AE-CD39-06C2-CC94-0D06D5133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Εξηγήστε ότι τα ενεργειακά συστήματα δεν είναι πλέον απομονωμένες υποδομές.</a:t>
            </a:r>
          </a:p>
          <a:p>
            <a:r>
              <a:rPr lang="en-US" b="0" dirty="0" err="1"/>
              <a:t>Τονίστε </a:t>
            </a:r>
            <a:r>
              <a:rPr lang="en-US" b="0" dirty="0"/>
              <a:t>τις αλληλεξαρτήσεις:</a:t>
            </a:r>
          </a:p>
          <a:p>
            <a:r>
              <a:rPr lang="en-US" b="0" dirty="0"/>
              <a:t>- Ενέργεια ↔ μεταφορές</a:t>
            </a:r>
          </a:p>
          <a:p>
            <a:r>
              <a:rPr lang="en-US" b="0" dirty="0"/>
              <a:t>- Ενέργεια ↔ επικοινωνίες</a:t>
            </a:r>
          </a:p>
          <a:p>
            <a:r>
              <a:rPr lang="en-US" b="0" dirty="0"/>
              <a:t>Επισημάνετε ότι οι βλάβες μπορεί να έχουν αλυσιδωτές επιπτώσεις σε όλους τους τομείς.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A20A3-A0C9-E223-14A7-29680313CA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6984301"/>
      </p:ext>
    </p:extLst>
  </p:cSld>
  <p:clrMapOvr>
    <a:masterClrMapping/>
  </p:clrMapOvr>
</p:notes>
</file>

<file path=ppt/notesSlides/notesSlide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951DC-F6E2-567E-65FA-9B5DFABBE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D736B9-C09F-D7C4-E0D4-72B32025C4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8E55E5-D487-8AEC-84CA-3D05AC7F0D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Εξηγήστε γιατί είναι απαραίτητη η αυτονομία (ταχύτητα, πολυπλοκότητα).</a:t>
            </a:r>
          </a:p>
          <a:p>
            <a:r>
              <a:rPr lang="en-US" b="0" dirty="0" err="1"/>
              <a:t>Επισημάνετε </a:t>
            </a:r>
            <a:r>
              <a:rPr lang="en-US" b="0" dirty="0"/>
              <a:t>τους νέους κινδύνους:</a:t>
            </a:r>
          </a:p>
          <a:p>
            <a:r>
              <a:rPr lang="en-US" b="0" dirty="0"/>
              <a:t>- Απώλεια ανθρώπινης εποπτείας</a:t>
            </a:r>
          </a:p>
          <a:p>
            <a:r>
              <a:rPr lang="en-US" b="0" dirty="0"/>
              <a:t>- Αλυσιδωτά αλγοριθμικά σφάλματα</a:t>
            </a:r>
          </a:p>
          <a:p>
            <a:r>
              <a:rPr lang="en-US" b="0" dirty="0"/>
              <a:t>Συνδέστε το θέμα με τα θέματα ασφάλειας της τεχνητής νοημοσύνης από το Θέμα 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D714B-5AE9-8CD2-7098-F50F299FEE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3787828"/>
      </p:ext>
    </p:extLst>
  </p:cSld>
  <p:clrMapOvr>
    <a:masterClrMapping/>
  </p:clrMapOvr>
</p:notes>
</file>

<file path=ppt/notesSlides/notesSlide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E53C2-64C8-BF74-379A-6DF228932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DCC958-A6EE-B99D-1770-3950389620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41A23C-0AD1-6E4B-F090-A4E83EC21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Εξηγήστε γιατί </a:t>
            </a:r>
            <a:r>
              <a:rPr lang="en-US" dirty="0" err="1"/>
              <a:t>η αποκέντρωση </a:t>
            </a:r>
            <a:r>
              <a:rPr lang="en-US" dirty="0"/>
              <a:t>είναι καλή για την ανθεκτικότητα </a:t>
            </a:r>
            <a:r>
              <a:rPr lang="en-US" i="1" dirty="0"/>
              <a:t>και </a:t>
            </a:r>
            <a:r>
              <a:rPr lang="en-US" dirty="0"/>
              <a:t>επικίνδυνη για την ασφάλεια.</a:t>
            </a:r>
          </a:p>
          <a:p>
            <a:r>
              <a:rPr lang="en-US" dirty="0"/>
              <a:t>Επισημάνετε:</a:t>
            </a:r>
          </a:p>
          <a:p>
            <a:r>
              <a:rPr lang="en-US" dirty="0"/>
              <a:t>- Ετερογενής ιδιοκτησία</a:t>
            </a:r>
          </a:p>
          <a:p>
            <a:r>
              <a:rPr lang="en-US" dirty="0"/>
              <a:t>- Ανόμοια ωριμότητα ασφάλειας</a:t>
            </a:r>
          </a:p>
          <a:p>
            <a:r>
              <a:rPr lang="en-US" dirty="0" err="1"/>
              <a:t>Τονίστε </a:t>
            </a:r>
            <a:r>
              <a:rPr lang="en-US" dirty="0"/>
              <a:t>τις προκλήσεις συντονισμού.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ABA6E-447D-3393-D712-05F588572E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4152953"/>
      </p:ext>
    </p:extLst>
  </p:cSld>
  <p:clrMapOvr>
    <a:masterClrMapping/>
  </p:clrMapOvr>
</p:notes>
</file>

<file path=ppt/notesSlides/notesSlide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98BC3-3F27-9748-C56A-FB2C9BBB8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8A1918-1289-AC0E-3C8A-22C718AE1D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FCE903-DD94-BC0A-1580-E4E0DE12BB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Τονίστε </a:t>
            </a:r>
            <a:r>
              <a:rPr lang="en-US" dirty="0"/>
              <a:t>ότι οι μελλοντικές επιθέσεις ενδέχεται να μην μοιάζουν με «επιθέσεις».</a:t>
            </a:r>
          </a:p>
          <a:p>
            <a:r>
              <a:rPr lang="en-US" dirty="0"/>
              <a:t>Εξηγήστε τις στρατηγικές αργής εξέλιξης και χαμηλού θορύβου.</a:t>
            </a:r>
          </a:p>
          <a:p>
            <a:r>
              <a:rPr lang="en-US" dirty="0"/>
              <a:t>Συνδέστε τις ανάγκες ανίχνευσης ανωμαλιών και συσχετισμού.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71B69-5924-7FF2-A4F6-A04E5D0ECA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9466360"/>
      </p:ext>
    </p:extLst>
  </p:cSld>
  <p:clrMapOvr>
    <a:masterClrMapping/>
  </p:clrMapOvr>
</p:notes>
</file>

<file path=ppt/notesSlides/notesSlide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34635-39BC-99BD-F624-0F243101E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5D9817-D172-9B11-D0D9-E22CF11D4B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BDBE5F-37BD-770B-F3F1-F33E56E4B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/>
              <a:t>Τονίστε </a:t>
            </a:r>
            <a:r>
              <a:rPr lang="en-US" b="0" dirty="0"/>
              <a:t>τη συμμετρία: οι υπερασπιστές δεν είναι οι μόνοι που χρησιμοποιούν τεχνητή νοημοσύνη.</a:t>
            </a:r>
          </a:p>
          <a:p>
            <a:r>
              <a:rPr lang="en-US" b="0" dirty="0"/>
              <a:t>Εξηγήστε γιατί η αυτοματοποίηση αυξάνει την ταχύτητα και την κλίμακα των επιθέσεων.</a:t>
            </a:r>
          </a:p>
          <a:p>
            <a:r>
              <a:rPr lang="en-US" b="0" dirty="0"/>
              <a:t>Επισημάνετε την ανάγκη για </a:t>
            </a:r>
            <a:r>
              <a:rPr lang="en-US" b="0" dirty="0" err="1"/>
              <a:t>αμυντικές </a:t>
            </a:r>
            <a:r>
              <a:rPr lang="en-US" b="0" dirty="0"/>
              <a:t>στρατηγικές </a:t>
            </a:r>
            <a:r>
              <a:rPr lang="en-US" b="0" dirty="0"/>
              <a:t>που λαμβάνουν υπόψη την τεχνητή νοημοσύνη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5F8EB-F0F5-CD55-B8A5-CF7BDCF1DE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78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Προσθέστε τίτλο εδώ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Κάντε κλικ για να επεξεργαστείτε τα στυλ κειμένου Master</a:t>
            </a:r>
          </a:p>
          <a:p>
            <a:pPr lvl="1"/>
            <a:r>
              <a:rPr lang="en-US"/>
              <a:t>Δεύτερο επίπεδο</a:t>
            </a:r>
          </a:p>
          <a:p>
            <a:pPr lvl="2"/>
            <a:r>
              <a:rPr lang="en-US"/>
              <a:t>Τρίτο επίπεδο</a:t>
            </a:r>
          </a:p>
          <a:p>
            <a:pPr lvl="3"/>
            <a:r>
              <a:rPr lang="en-US"/>
              <a:t>Τέταρτο επίπεδο</a:t>
            </a:r>
          </a:p>
          <a:p>
            <a:pPr lvl="4"/>
            <a:r>
              <a:rPr lang="en-US"/>
              <a:t>Πέμπτο επίπεδο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Όνομα ενότητας εκπαίδευσης CSP: Πρότυπο παρουσίασης Δημιουργήθηκε από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slide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Κυβερνοασφάλεια στις αναδυόμενες τεχνολογίες για το ενεργειακό δίκτυο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Παρουσίαση από: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dirty="0"/>
              <a:t>CSP007_C_E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293AB-9276-EB4C-196D-84D9210ED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FD61548-E2F7-321A-714D-7403C0821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Το μέλλον της ασφάλειας των αναδυόμενων τεχνολογιών στα ενεργειακά δίκτυα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44318204-7FE8-4EB3-CBCC-BC2CD0C10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Κίνδυνοι στην αλυσίδα εφοδιασμού και από τρίτους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38E3A93-C29A-005B-A43B-9AEBF5C0B2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Ασφάλεια πέρα από 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τα όρια </a:t>
            </a:r>
            <a:r>
              <a:rPr lang="en-US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των οργανισμών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Τα ενεργειακά συστήματα εξαρτώνται από: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Προμηθευτές υλικού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Τους προμηθευτές λογισμικού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Πάροχοι υπηρεσιών και cloud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Ένας μόνο προμηθευτής που έχει υποστεί παραβίαση μπορεί να επηρεάσει 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ταυτόχρονα 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πολλές </a:t>
            </a:r>
            <a:r>
              <a:rPr lang="en-US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οργανώσεις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EAE1A3-0420-7911-239F-84D6F9F5A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B961EEA-A7D2-70EF-9BFC-1A340CDCE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EB8132-B478-760B-98D3-055AF0B0A65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DB47D84-0318-5B10-CFDB-A05C03B19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5FB9A9F-2B38-1B25-FEC8-1823F9751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41D0573-1B40-926A-55D4-E61F9CB966D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4773299"/>
      </p:ext>
    </p:extLst>
  </p:cSld>
  <p:clrMapOvr>
    <a:masterClrMapping/>
  </p:clrMapOvr>
</p:sld>
</file>

<file path=ppt/slides/slide1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8407C-21C7-C729-C101-1C5B06CC5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AB0AFBF-D1EB-3761-BDD9-A240C4084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Το μέλλον της ασφάλειας των αναδυόμενων τεχνολογιών στα ενεργειακά δίκτυα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68D0538F-0BAE-6910-5247-687F10918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229581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Σύγκλιση κυβερνοφυσικών επιθέσεων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2A47414-7511-37BB-5CBD-9552094541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Όταν οι κυβερνοεπιθέσεις προκαλούν φυσικές επιπτώσεις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Οι κυβερνοφυσικές επιθέσεις μπορούν: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Διαταράξουν την παροχή ηλεκτρικού ρεύματος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Να προκαλέσουν ζημιά στον εξοπλισμό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Να θέσουν σε κίνδυνο την ανθρώπινη ασφάλεια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Οι μελλοντικές επιθέσεις θα θολώνουν όλο και περισσότερο τα όρια μεταξύ του κυβερνοχώρου και του φυσικού κόσμου.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A08525-2D91-D03E-E994-2EFDF70CE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B8F1129-0A9A-A95D-4A4A-E4A0FFFD4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454F72A-1899-F3C7-0F49-68A92D5DBAE4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2C06377-8B0D-1FE7-40B7-D27BB5E6B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E96BDFD-1085-F7FB-113D-0EFA135F4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2CA4E82-BAF9-16FA-9048-B256A9C71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232" y="1059876"/>
            <a:ext cx="6344898" cy="498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27433"/>
      </p:ext>
    </p:extLst>
  </p:cSld>
  <p:clrMapOvr>
    <a:masterClrMapping/>
  </p:clrMapOvr>
</p:sld>
</file>

<file path=ppt/slides/slide1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91926-3203-14F8-B920-2121DA337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62EFE5E-F62C-3031-DB79-8EC1803D5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Το μέλλον της ασφάλειας των αναδυόμενων τεχνολογιών στα ενεργειακά δίκτυα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D5FC1678-A08F-3C37-35CC-A84FC6845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Από την περιμετρική ασφάλεια στο μοντέλο Zero Trust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794A11E-32F8-74D8-BAE7-EADF98BDDC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Γιατί αποτυγχάνουν τα παραδοσιακά μοντέλα ασφάλειας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Η κλασική ασφάλεια που βασίζεται στην περίμετρο προϋποθέτει: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Σαφή διαχωρισμό μεταξύ εσωτερικού και εξωτερικού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Αξιόπιστα εσωτερικά δίκτυα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Τα σύγχρονα ενεργειακά συστήματα απαιτούν: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Συνεχή επαλήθευση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Ισχυρή ταυτότητα παντού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Ελάχιστη σιωπηρή εμπιστοσύνη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Αυτή η αλλαγή αποτυπώνεται στις αρχές του Zero Trust.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15DE17-2D86-1315-DAA0-0364A962F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FE9DCBB-880A-EE17-1E24-5EBB4B3EA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929AB0-1ADE-60F3-A3E1-6965F023CA52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E411E72-721F-D187-3591-B4AA83CF9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0CBBFA8-AD2E-6451-5EE9-1F49CD07B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A5FECEB-7066-B747-D4A7-67BFFC060CE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0006852"/>
      </p:ext>
    </p:extLst>
  </p:cSld>
  <p:clrMapOvr>
    <a:masterClrMapping/>
  </p:clrMapOvr>
</p:sld>
</file>

<file path=ppt/slides/slide1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44FE9-7FB3-98F6-AF43-2FF0F71CA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75142D8-E17E-BA91-76C2-71EBBACF5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Το μέλλον της ασφάλειας των αναδυόμενων τεχνολογιών στα ενεργειακά δίκτυα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14EFAD2B-E376-C4BB-A583-F52C37F5B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Ανθεκτικότητα και ανεκτικότητα σε σφάλματα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F3DA5FF-DED9-9065-6E33-6BCD8BF291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Η ασφάλεια αφορά και την ανάκαμψη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Οι μελλοντικές στρατηγικές ασφάλειας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δίνουν προτεραιότητα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Απορρόφηση επιθέσεων χωρίς κατάρρευση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Διατήρηση βασικών λειτουργιών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Γρήγορη και ασφαλή ανάκαμψη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Η ανθεκτικότητα αποδέχεται ότι ορισμένες αποτυχίες είναι αναπόφευκτες.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E9DE22-9D14-A141-8FA8-BDFBA5C0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9B7F887-63D2-7DA4-B229-D84E8C3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147EA2-A4FD-FF91-CB1D-B9A3C6D38650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ED35065-FFD8-5B6B-451B-026B658E0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02DD034-57C4-54F8-1509-69260484C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7AFCA7A-1428-3F7D-3683-0AAB3584B0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9197068"/>
      </p:ext>
    </p:extLst>
  </p:cSld>
  <p:clrMapOvr>
    <a:masterClrMapping/>
  </p:clrMapOvr>
</p:sld>
</file>

<file path=ppt/slides/slide1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1FD56-4DEB-6F33-47EC-156106F6D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D8527D6-86C8-86B5-644A-40E6D7AB7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Το μέλλον της ασφάλειας των αναδυόμενων τεχνολογιών στα ενεργειακά δίκτυα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774036AB-875D-5B38-1E7E-4B454F0A3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Η νοοτροπία «υποθέτω παραβίαση»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73E165-83DB-124B-3995-542660D0BD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Σχεδιασμός για αποτυχία, όχι για τελειότητα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Η νοοτροπία «υποθέτω παραβίαση» σημαίνει: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Αποδοχή του γεγονότος ότι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οι άμυνες 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μπορεί να αποτύχουν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Σχεδιασμός συστημάτων για τον περιορισμό των ζημιών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Γρήγορη ανίχνευση και αντίδραση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Αυτή η νοοτροπία οδηγεί σε πιο ρεαλιστικές αρχιτεκτονικές ασφάλειας.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1BD2B0-AD39-BD9C-D60F-B54563D7B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13D0F78-D98D-867A-AFBB-8498C6B23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76CAFE-8A52-BD43-EBDD-859E53AD9B2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948A126-4A7E-9A6A-A16C-9B14435DB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ECA2E3A-858A-32CE-1FBA-F0295977E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B5983A5-D14F-6D29-4C92-56BCED0B8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49" y="1188881"/>
            <a:ext cx="6403615" cy="402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86859"/>
      </p:ext>
    </p:extLst>
  </p:cSld>
  <p:clrMapOvr>
    <a:masterClrMapping/>
  </p:clrMapOvr>
</p:sld>
</file>

<file path=ppt/slides/slide1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80843-C31D-E0CF-95D6-2EF4D9D2F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6CD9792-A5ED-CA6C-EE32-504C4445C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Το μέλλον της ασφάλειας των αναδυόμενων τεχνολογιών στα ενεργειακά δίκτυα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2B35CDB9-30F4-D8F2-7851-78186F50A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Ανθρώπινοι και </a:t>
            </a:r>
            <a:r>
              <a:rPr lang="en-US" dirty="0" err="1"/>
              <a:t>οργανωτικοί </a:t>
            </a:r>
            <a:r>
              <a:rPr lang="en-US" dirty="0"/>
              <a:t>παράγοντες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B80013F-BE2C-046E-28FB-47AD9F7A4D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Οι άνθρωποι παραμένουν στο επίκεντρο της ασφάλειας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Η μελλοντική ασφάλεια στον τομέα της ενέργειας εξαρτάται από: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Εξειδικευμένους επαγγελματίες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Σαφείς ρόλους και αρμοδιότητες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Αποτελεσματική επικοινωνία σε συνθήκες πίεσης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Την κουλτούρα ασφάλειας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των οργανισμών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Η τεχνολογία δεν μπορεί να αντισταθμίσει την αδύναμη διακυβέρνηση.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8B69A0-1B17-DC44-0789-BC53A76BC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3D2B565-6212-9A5E-23AF-EAD4BA193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22D4D6-7565-380C-4325-ACFF8E77BD22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6ADED0A-9F78-70E3-B449-759C061F9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1739FA4-D799-F3E0-2F62-71676BFCF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0DD2E66-8AA8-E88C-0CCD-976A63BDEEC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0843648"/>
      </p:ext>
    </p:extLst>
  </p:cSld>
  <p:clrMapOvr>
    <a:masterClrMapping/>
  </p:clrMapOvr>
</p:sld>
</file>

<file path=ppt/slides/slide1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E375F-36B7-C4A7-4E81-C2E0F6EA7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E1EDA95-D96F-F3B7-6980-220A9B235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Το μέλλον της ασφάλειας των αναδυόμενων τεχνολογιών στα ενεργειακά δίκτυα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6568F2A5-49D8-7C0E-CC9E-8D32AC18D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Δεξιότητες, εκπαίδευση και διακυβέρνηση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B160F9-85D8-1CA1-D276-D80279DC8A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Προετοιμασία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των οργανισμών 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για το μέλλον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Οι βασικές απαιτήσεις περιλαμβάνουν: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Συνεχής ανάπτυξη δεξιοτήτων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Διαθεματική εμπειρογνωμοσύνη (ενέργεια + κυβερνοχώρος) Σαφής διακυβέρνηση και διαδρομές κλιμάκωσης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Η ωριμότητα της ασφάλειας είναι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οργανωτική </a:t>
            </a: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και όχι καθαρά τεχνική.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D4435C-AC3A-B40F-6126-5E54DA7F1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3A58274-F0BE-432C-4739-50BD48E85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C57CD3-ED92-01E5-16CF-E66E10AA6699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3A98AC6-0D80-BB77-6B77-2CBC76420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EF01B48-3E2C-65CD-A374-61423FDEE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54D8ADF-C484-599B-9AEC-03F7D63668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7387009"/>
      </p:ext>
    </p:extLst>
  </p:cSld>
  <p:clrMapOvr>
    <a:masterClrMapping/>
  </p:clrMapOvr>
</p:sld>
</file>

<file path=ppt/slides/slide1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0F267-41A4-BEFF-4C8E-A178500F0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EE1E764-9FDE-10C5-AE01-06F7CB5C2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Το μέλλον της ασφάλειας των αναδυόμενων τεχνολογιών στα ενεργειακά δίκτυα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CBD3BFC8-61D7-B617-2477-F2E9E6D00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Ετοιμότητα και ασκήσεις στον κυβερνοχώρο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E780A6E-96BD-C797-F8EA-63070327CB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Εξάσκηση </a:t>
            </a: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για πραγματικά περιστατικά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Οι δραστηριότητες ετοιμότητας περιλαμβάνουν: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Ασκήσεις προσομοίωσης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Τεχνικές προσομοιώσεις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Διαοργανωσιακές </a:t>
            </a: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ασκήσεις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Οι ασκήσεις αποκαλύπτουν τις αδυναμίες πριν το κάνουν οι επιτιθέμενοι.</a:t>
            </a:r>
            <a:endParaRPr lang="en-GB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E3B974-EE5B-7FF6-D043-7F1D85473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7A189B-86CB-4166-F1FC-9EE990CBD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A557E1-74E0-99EE-5A1E-9B583AF31D7D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866BDF3-056B-59D0-FDFA-ED44AF878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1FDE835-C4C6-D088-6684-4FF771516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76F1FE9-87EB-B23B-DB99-749FFED55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524" y="1664287"/>
            <a:ext cx="6749120" cy="413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05328"/>
      </p:ext>
    </p:extLst>
  </p:cSld>
  <p:clrMapOvr>
    <a:masterClrMapping/>
  </p:clrMapOvr>
</p:sld>
</file>

<file path=ppt/slides/slide1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3A9B7-ABB7-43CE-3066-EA536726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AAB6917-7671-A258-1096-5835D5713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Το μέλλον της ασφάλειας των αναδυόμενων τεχνολογιών στα ενεργειακά δίκτυα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1A4E300F-CEE0-3849-46B4-D39B1C149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Έρευνα, ρύθμιση και καινοτομία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9443161-3D3E-3498-7264-0660A80798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Διαμορφώνοντας το μελλοντικό τοπίο της ασφάλειας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Η μελλοντική ασφάλεια εξαρτάται από: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Εφαρμοσμένη έρευνα και πιλοτικά προγράμματα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Τη ρύθμιση που εξελίσσεται μαζί με την τεχνολογία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Τη συνεργασία μεταξύ ακαδημαϊκών, βιομηχανίας και υπευθύνων χάραξης πολιτικής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Η καινοτομία πρέπει να είναι σχεδιασμένη με γνώμονα την ασφάλεια.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59DEC3-7056-428C-40A4-4142F3947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E77096-B9FA-9392-CE58-F817E96D0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524C73-2ADA-4670-BD19-3F153217A38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37978C2-89F9-2837-EC0F-64893F718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72FE31D-FA43-A37C-C24B-D378F7A63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5734EA5-D4BB-A83F-105E-29B8A08295F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6538787"/>
      </p:ext>
    </p:extLst>
  </p:cSld>
  <p:clrMapOvr>
    <a:masterClrMapping/>
  </p:clrMapOvr>
</p:sld>
</file>

<file path=ppt/slides/slide1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D61F5-D070-A769-4A75-9912E6F7E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8271996-4490-78B3-3C75-527E70137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Το μέλλον της ασφάλειας των αναδυόμενων τεχνολογιών στα ενεργειακά δίκτυα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3640D5B8-5F94-3E7E-41AD-89BA082B2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Σύνοψη του μαθήματος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7F9AE7F-2D8E-398A-F99A-1314939A7C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Σύνδεση όλων των θεμάτων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Κατά τη διάρκεια του μαθήματος, είδαμε ότι: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Η ανίχνευση, η προστασία, τα δεδομένα, τα εργαλεία και η στρατηγική είναι αλληλεξαρτώμενα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Η ασφάλεια στον κυβερνοχώρο στον τομέα της ενέργειας είναι κυβερνοφυσική και κοινωνικοτεχνική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Οι αποφάσεις σχετικά με την ασφάλεια συνεπάγονται συμβιβασμούς, όχι απόλυτα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4C549D-2B3F-FE62-ED47-E07EB1275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5D20AEB-7327-5DA7-9C3C-6041D84B3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15F88C-C774-4466-AA1B-7831646FBD66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F4A87D0-385F-A9B8-0272-F32A23CDD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69F61F-6777-DB87-4B97-8F62CDB6D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1778D15-24AB-3402-F527-0F063E5A04E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6716354"/>
      </p:ext>
    </p:extLst>
  </p:cSld>
  <p:clrMapOvr>
    <a:masterClrMapping/>
  </p:clrMapOvr>
</p:sld>
</file>

<file path=ppt/slides/slide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06DA2-0DB2-1087-E9D2-B692937D4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C9B4BE1-CE0A-D498-15AA-D921C6172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Το μέλλον της ασφάλειας των αναδυόμενων τεχνολογιών στα ενεργειακά δίκτυα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9B907ED3-DDE8-BA52-D8F5-B76DFF4E3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Τελική σύνοψη και συζήτηση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98A36CB-4037-D740-1D68-520504D839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Τελικές σκέψεις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Η ασφάλεια στον τομέα της ενέργειας δεν αφορά: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Την εξάλειψη όλων των κινδύνων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Αφορά: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Την κατανόηση των συστημάτων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Τη διαχείριση της αβεβαιότητας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Την κατασκευή ανθεκτικών και αξιόπιστων ενεργειακών υποδομών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Συζήτηση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Ποια 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θεωρείτε ότι είναι η μεγαλύτερη πρόκληση για την ασφάλεια στο μέλλον;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E66E6E-4716-29C9-5520-A24D9A17A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CDCBCB-16CB-8A94-E879-B05C6E0D5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D79C39-84F1-4988-923E-1C277B514B5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A161EAC-D508-6D45-B1D9-CF4B7E601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A558223-A534-5B72-DCDC-79E11A77F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9CB23D4-BE0B-8A5D-7A64-1B1020DFDC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4501969"/>
      </p:ext>
    </p:extLst>
  </p:cSld>
  <p:clrMapOvr>
    <a:masterClrMapping/>
  </p:clrMapOvr>
</p:sld>
</file>

<file path=ppt/slides/slide2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Ευχαριστώ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421C6B3-8689-0AB8-84DB-CC8F5D3B0A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3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594" r="7594"/>
          <a:stretch/>
        </p:blipFill>
        <p:spPr>
          <a:xfrm flipH="1">
            <a:off x="7163691" y="0"/>
            <a:ext cx="5024825" cy="6858000"/>
          </a:xfrm>
        </p:spPr>
      </p:pic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017147"/>
          </a:xfrm>
        </p:spPr>
        <p:txBody>
          <a:bodyPr>
            <a:noAutofit/>
          </a:bodyPr>
          <a:lstStyle/>
          <a:p>
            <a:r>
              <a:rPr lang="en-US" sz="2800" dirty="0"/>
              <a:t>Κυβερνοασφάλεια στις αναδυόμενες τεχνολογίες για το ενεργειακό δίκτυο – Επισκόπηση μαθήματος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B8BB2-2253-F694-3F4B-48B183090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545" y="1315846"/>
            <a:ext cx="788639" cy="533400"/>
          </a:xfrm>
          <a:noFill/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>
                <a:solidFill>
                  <a:schemeClr val="tx2">
                    <a:alpha val="25000"/>
                  </a:schemeClr>
                </a:solidFill>
              </a:rPr>
              <a:t>0.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C2F10C-DD1E-58B2-DE8A-900B513BB4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33352" y="1315846"/>
            <a:ext cx="6732236" cy="533400"/>
          </a:xfrm>
          <a:noFill/>
        </p:spPr>
        <p:txBody>
          <a:bodyPr anchor="ctr" anchorCtr="0">
            <a:noAutofit/>
          </a:bodyPr>
          <a:lstStyle/>
          <a:p>
            <a:r>
              <a:rPr lang="en-US" sz="1700" dirty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rPr>
              <a:t>Εισαγωγή και πλαίσιο του μαθήματος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EFEB83-8DF8-9418-13FD-C034C8279A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545" y="2035410"/>
            <a:ext cx="788639" cy="533400"/>
          </a:xfrm>
          <a:noFill/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>
                <a:solidFill>
                  <a:schemeClr val="tx2">
                    <a:alpha val="25000"/>
                  </a:schemeClr>
                </a:solidFill>
              </a:rPr>
              <a:t>1.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7C4889-BB27-08A2-E9DE-947634C2E2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33352" y="2035410"/>
            <a:ext cx="5885179" cy="533400"/>
          </a:xfrm>
          <a:noFill/>
        </p:spPr>
        <p:txBody>
          <a:bodyPr vert="horz" lIns="0" tIns="45720" rIns="0" bIns="0" rtlCol="0" anchor="ctr" anchorCtr="0">
            <a:noAutofit/>
          </a:bodyPr>
          <a:lstStyle/>
          <a:p>
            <a:r>
              <a:rPr lang="en-US" sz="1700" dirty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rPr>
              <a:t>ΘΕΜΑ 1 – Εισαγωγή στην κυβερνοασφάλεια στις αναδυόμενες τεχνολογίες ενέργειας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A95276C-9BF7-66AE-268A-FFAD67D8A2FA}"/>
              </a:ext>
            </a:extLst>
          </p:cNvPr>
          <p:cNvSpPr txBox="1">
            <a:spLocks/>
          </p:cNvSpPr>
          <p:nvPr/>
        </p:nvSpPr>
        <p:spPr>
          <a:xfrm>
            <a:off x="724087" y="2698170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2.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0919363-AF44-01BC-3C22-BEC507BC94F5}"/>
              </a:ext>
            </a:extLst>
          </p:cNvPr>
          <p:cNvSpPr txBox="1">
            <a:spLocks/>
          </p:cNvSpPr>
          <p:nvPr/>
        </p:nvSpPr>
        <p:spPr>
          <a:xfrm>
            <a:off x="1436894" y="2698170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ΘΕΜΑ 2 – Τεχνικές ανίχνευσης ανωμαλιών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3540817-9F14-D10C-A2CB-937598D16174}"/>
              </a:ext>
            </a:extLst>
          </p:cNvPr>
          <p:cNvSpPr txBox="1">
            <a:spLocks/>
          </p:cNvSpPr>
          <p:nvPr/>
        </p:nvSpPr>
        <p:spPr>
          <a:xfrm>
            <a:off x="724086" y="3389292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3.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0618099-3020-9D79-AA00-0D1AC8E08676}"/>
              </a:ext>
            </a:extLst>
          </p:cNvPr>
          <p:cNvSpPr txBox="1">
            <a:spLocks/>
          </p:cNvSpPr>
          <p:nvPr/>
        </p:nvSpPr>
        <p:spPr>
          <a:xfrm>
            <a:off x="1436893" y="3389292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ΘΕΜΑ 3 – Ασφάλεια των αναδυόμενων τεχνολογιών στον τομέα της ενέργειας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E56BCFD-EE1C-F342-B7A9-BC8583606659}"/>
              </a:ext>
            </a:extLst>
          </p:cNvPr>
          <p:cNvSpPr txBox="1">
            <a:spLocks/>
          </p:cNvSpPr>
          <p:nvPr/>
        </p:nvSpPr>
        <p:spPr>
          <a:xfrm>
            <a:off x="724086" y="4144204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4.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3364AF8D-CC6C-136A-D37F-8EFB0C6F93D5}"/>
              </a:ext>
            </a:extLst>
          </p:cNvPr>
          <p:cNvSpPr txBox="1">
            <a:spLocks/>
          </p:cNvSpPr>
          <p:nvPr/>
        </p:nvSpPr>
        <p:spPr>
          <a:xfrm>
            <a:off x="1436893" y="4144204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ΘΕΜΑ 4 – Ανάλυση δεδομένων για την ασφάλεια στον κυβερνοχώρο στο ενεργειακό δίκτυο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B7573F9F-0438-C324-F7CE-0F7D4308A509}"/>
              </a:ext>
            </a:extLst>
          </p:cNvPr>
          <p:cNvSpPr txBox="1">
            <a:spLocks/>
          </p:cNvSpPr>
          <p:nvPr/>
        </p:nvSpPr>
        <p:spPr>
          <a:xfrm>
            <a:off x="724086" y="4888480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5.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AE3DBFF2-32E6-F0E6-D2A6-3C07C8551912}"/>
              </a:ext>
            </a:extLst>
          </p:cNvPr>
          <p:cNvSpPr txBox="1">
            <a:spLocks/>
          </p:cNvSpPr>
          <p:nvPr/>
        </p:nvSpPr>
        <p:spPr>
          <a:xfrm>
            <a:off x="1436893" y="4888480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ΘΕΜΑ 5 – Εργαλεία και τεχνικές ασφάλειας για τις αναδυόμενες τεχνολογίες στον τομέα της ενέργειας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4571D69E-1431-4B47-1657-5612CDE31C0A}"/>
              </a:ext>
            </a:extLst>
          </p:cNvPr>
          <p:cNvSpPr txBox="1">
            <a:spLocks/>
          </p:cNvSpPr>
          <p:nvPr/>
        </p:nvSpPr>
        <p:spPr>
          <a:xfrm>
            <a:off x="724087" y="5717828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6.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5174AC9E-7BBB-A911-AFE4-6CC3C84BB821}"/>
              </a:ext>
            </a:extLst>
          </p:cNvPr>
          <p:cNvSpPr txBox="1">
            <a:spLocks/>
          </p:cNvSpPr>
          <p:nvPr/>
        </p:nvSpPr>
        <p:spPr>
          <a:xfrm>
            <a:off x="1436894" y="5717828"/>
            <a:ext cx="5885179" cy="533400"/>
          </a:xfrm>
          <a:prstGeom prst="rect">
            <a:avLst/>
          </a:prstGeom>
        </p:spPr>
        <p:txBody>
          <a:bodyPr vert="horz" lIns="0" tIns="45720" rIns="0" bIns="0" rtlCol="0" anchor="ctr" anchorCtr="0">
            <a:normAutofit lnSpcReduction="10000"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Το μέλλον της ασφάλειας των αναδυόμενων τεχνολογιών στα ενεργειακά δίκτυα</a:t>
            </a:r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Το μέλλον της ασφάλειας των αναδυόμενων τεχνολογιών στα ενεργειακά δίκτυα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Θέμα 6 Επισκόπηση και σκοπός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Αυτό το θέμα εξετάζει: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Πώς εξελίσσονται τεχνολογικά τα ενεργειακά συστήματα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Πώς εξελίσσονται παράλληλα οι κυβερνοαπειλές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Γιατί η μελλοντική ασφάλεια πρέπει να επικεντρωθεί στην ανθεκτικότητα, την πρόβλεψη και την ετοιμότητα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Ο στόχος είναι να μεταβούμε από την αντιδραστική ασφάλεια στον κυβερνοχώρο σε μια στρατηγική προσέγγιση της ασφάλειας.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C50D8-B51C-C50D-056B-648920C93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9769F08-B63C-9C1A-1C66-31CEC5357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Το μέλλον της ασφάλειας των αναδυόμενων τεχνολογιών στα ενεργειακά δίκτυα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2D077537-75AE-3F03-3955-568FC9B79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/>
              <a:t>Εξέλιξη των ενεργειακών συστημάτων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142535-12CC-0B44-4EC9-94D2FC31BE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Πώς αλλάζουν τα ενεργειακά συστήματα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Τα μελλοντικά ενεργειακά συστήματα </a:t>
            </a:r>
            <a:r>
              <a:rPr lang="en-US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χαρακτηρίζονται 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από: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Αυξημένο ψηφιακό έλεγχο και αυτοματοποίηση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Υψηλή διείσδυση ανανεώσιμων και κατανεμημένων ενεργειακών πόρων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Μεγαλύτερη εξάρτηση από δεδομένα, αναλύσεις και τεχνητή νοημοσύνη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Στενότερη σύζευξη με άλλους τομείς (κινητικότητα, έξυπνες πόλεις, βιομηχανία)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Αυτές οι αλλαγές αναδιαμορφώνουν ριζικά το τοπίο της ασφάλειας.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A6A3DE-F822-5990-D17C-CD39E2909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05A8EC3-83EE-5032-8BCC-0DCEA430E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310A4D-95F8-621E-F749-4863E2C86476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370DDA-77E5-81C2-5A1A-D022C06BF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41FC39A-4C5B-9B51-9DCA-44FBAC168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568DE72-56B1-9A95-33EE-B089FA7D871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6968343"/>
      </p:ext>
    </p:extLst>
  </p:cSld>
  <p:clrMapOvr>
    <a:masterClrMapping/>
  </p:clrMapOvr>
</p:sld>
</file>

<file path=ppt/slides/slide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B3BC6-1BB4-E331-2104-B7B312069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6AF71FB-54FD-CD1F-D21A-43F4E6DD0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Το μέλλον της ασφάλειας των αναδυόμενων τεχνολογιών στα ενεργειακά δίκτυα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8C0328E5-5EDB-82AC-28D7-42EFE04EB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Αυξανόμενη αυτονομία και έλεγχος τεχνητής νοημοσύνης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D016F3C-C1DB-73EB-0567-26489AD335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Από συστήματα ελεγχόμενα από τον άνθρωπο σε συστήματα που βασίζονται σε αλγόριθμους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Τα ενεργειακά συστήματα βασίζονται όλο και περισσότερο σε: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Αυτοματοποιημένους βρόχους ελέγχου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Βελτιστοποίηση 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και πρόβλεψη 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με βάση την τεχνητή νοημοσύνη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Αυτόνομη λήψη αποφάσεων στην άκρη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Αυτό μειώνει τον χρόνο αντίδρασης, αλλά αυξάνει την εξάρτηση από την αλγοριθμική ορθότητα και ακεραιότητα.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849FAB-4011-9300-5175-DECA7C176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DD2E6D5-785E-4543-B763-9D3EAF8F9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123789-F751-B2A9-5295-6E5AF3E4D086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58E1E46-DD73-4C36-BA35-91C3D6A45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1F620B7-C6C3-2B9D-9917-A6FFF0342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43DEACA-818C-7185-B70F-004F617AEFE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7592863"/>
      </p:ext>
    </p:extLst>
  </p:cSld>
  <p:clrMapOvr>
    <a:masterClrMapping/>
  </p:clrMapOvr>
</p:sld>
</file>

<file path=ppt/slides/slide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290E1-AFED-1C45-5FC1-50113D6A6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B3545C9-7055-766D-D39F-182FF0E21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Το μέλλον της ασφάλειας των αναδυόμενων τεχνολογιών στα ενεργειακά δίκτυα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3D0A86F1-15DB-5A82-775B-B6CA46AA5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/>
          </a:bodyPr>
          <a:lstStyle/>
          <a:p>
            <a:r>
              <a:rPr lang="en-US" dirty="0" err="1"/>
              <a:t>Αποκέντρωση </a:t>
            </a:r>
            <a:r>
              <a:rPr lang="en-US" dirty="0"/>
              <a:t>και προμηθευτές-καταναλωτές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964552C-2380-0106-AB8D-CC73E3CD89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Ένα πιο κατανεμημένο και συμμετοχικό δίκτυο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Τα σύγχρονα ενεργειακά συστήματα περιλαμβάνουν: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Εκατομμύρια μικρούς παραγωγούς (ηλιακή ενέργεια, αποθήκευση)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Προκαταναλωτές που ενεργούν ως καταναλωτές και προμηθευτές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Ομότιμες και τοπικές αγορές ενέργειας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Η αποκέντρωση 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διευρύνει την επιφάνεια επίθεσης και περιπλέκει τη διακυβέρνηση.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DEEBE0-3333-A13F-080A-70A448B62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CFFBAE2-3CB5-8003-7485-9961D06F4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7A93E1-5A34-757A-762C-4B0B12165589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1940FD-0D9D-97EA-A818-905E4267D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69E0A08-CF05-53CA-374E-661A1461E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CF861DB-0057-3A43-2164-DBCEC0F632A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6725634"/>
      </p:ext>
    </p:extLst>
  </p:cSld>
  <p:clrMapOvr>
    <a:masterClrMapping/>
  </p:clrMapOvr>
</p:sld>
</file>

<file path=ppt/slides/slide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A8174-2D9F-BBF9-2BAD-0A7E20C31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9929E4A-108E-9DFD-1D1D-FD8219C97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Το μέλλον της ασφάλειας των αναδυόμενων τεχνολογιών στα ενεργειακά δίκτυα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39FC30C5-5181-01B9-D342-E633B1E5B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Το τοπίο των αναδυόμενων κυβερνοαπειλών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CEBBBC7-3BC9-515B-DAD3-E0AEF058A8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Πώς εξελίσσονται οι απειλές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Οι μελλοντικές κυβερνοαπειλές αναμένεται να είναι: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Πιο κρυφές και επίμονες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Καλύτερα συντονισμένες και πολυεπίπεδες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Στοχευμένες σε συστημικές αδυναμίες και όχι σε μεμονωμένα περιουσιακά στοιχεία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Οι επιτιθέμενοι εκμεταλλεύονται όλο και περισσότερο την πολυπλοκότητα και την αλληλεξάρτηση.</a:t>
            </a:r>
            <a:endParaRPr lang="en-GB" sz="2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582425-F2C6-94F6-12F6-F6FF878D3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F20CB42-8D3E-B9F2-ED57-6B7CF64B8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87E993-2F6E-A711-2F4E-1E468E0572A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93DA0E9-EB2C-3053-9C8A-AD2522329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BA69C7C-2B9D-DD91-9A16-6679BCD1E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99B7AA1-CDFB-BA3F-F9FA-92D4338D010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7418"/>
          <a:stretch>
            <a:fillRect/>
          </a:stretch>
        </p:blipFill>
        <p:spPr>
          <a:xfrm>
            <a:off x="504114" y="1823775"/>
            <a:ext cx="5595674" cy="383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66958"/>
      </p:ext>
    </p:extLst>
  </p:cSld>
  <p:clrMapOvr>
    <a:masterClrMapping/>
  </p:clrMapOvr>
</p:sld>
</file>

<file path=ppt/slides/slide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D2465-C245-CEF2-09C4-07D74B36A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49AF76B-64C6-4D03-90BB-CDF7AB0FF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Το μέλλον της ασφάλειας των αναδυόμενων τεχνολογιών στα ενεργειακά δίκτυα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186D2898-1DA5-E1A0-ADEA-97B53EA86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11364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Επιθέσεις με τεχνητή νοημοσύνη και αυτοματοποιημένες επιθέσεις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A91A4-B54B-AA2A-4C30-32FB5989AB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Οι επιτιθέμενοι χρησιμοποιούν επίσης τεχνητή νοημοσύνη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Η τεχνητή νοημοσύνη μπορεί να χρησιμοποιηθεί από τους επιτιθέμενους για: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Αυτοματοποιήσουν την αναγνώριση και την εκμετάλλευση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Προσαρμόζουν δυναμικά τις επιθέσεις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Δημιουργούν πειστικές απάτες ηλεκτρονικού ψαρέματος και κοινωνικής μηχανικής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Αυτό δημιουργεί έναν αγώνα εξοπλισμών μεταξύ υπερασπιστών και επιτιθέμενων.</a:t>
            </a:r>
            <a:endParaRPr lang="en-GB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D86338-F38B-80C6-7DDB-5665B4743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39EBD1C-3D52-8CBB-59ED-9691E8F80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B16A4E-71D0-F843-0BFF-B1917BA0A406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A4CB0C8-7D96-E9E1-098E-480E75AD1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B37C47F-E3D2-DDBF-C6E3-1479783B2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C757C33-C6CD-9BD0-C245-D64FB0B4F74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833824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1390</Words>
  <Application>Microsoft Office PowerPoint</Application>
  <PresentationFormat>Widescreen</PresentationFormat>
  <Paragraphs>244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Book Antiqua</vt:lpstr>
      <vt:lpstr>Calibri</vt:lpstr>
      <vt:lpstr>Century Gothic</vt:lpstr>
      <vt:lpstr>Courier New</vt:lpstr>
      <vt:lpstr>Symbol</vt:lpstr>
      <vt:lpstr>Custom</vt:lpstr>
      <vt:lpstr>Cybersecurity in Emerging Technologies for the Energy Network</vt:lpstr>
      <vt:lpstr>PowerPoint Presentation</vt:lpstr>
      <vt:lpstr>Cybersecurity in Emerging Technologies for the Energy Network – Course Overview</vt:lpstr>
      <vt:lpstr>6. The Future of Emerging Technology Security in Energy Networks</vt:lpstr>
      <vt:lpstr>6. The Future of Emerging Technology Security in Energy Networks</vt:lpstr>
      <vt:lpstr>6. The Future of Emerging Technology Security in Energy Networks</vt:lpstr>
      <vt:lpstr>6. The Future of Emerging Technology Security in Energy Networks</vt:lpstr>
      <vt:lpstr>6. The Future of Emerging Technology Security in Energy Networks</vt:lpstr>
      <vt:lpstr>6. The Future of Emerging Technology Security in Energy Networks</vt:lpstr>
      <vt:lpstr>6. The Future of Emerging Technology Security in Energy Networks</vt:lpstr>
      <vt:lpstr>6. The Future of Emerging Technology Security in Energy Networks</vt:lpstr>
      <vt:lpstr>6. The Future of Emerging Technology Security in Energy Networks</vt:lpstr>
      <vt:lpstr>6. The Future of Emerging Technology Security in Energy Networks</vt:lpstr>
      <vt:lpstr>6. The Future of Emerging Technology Security in Energy Networks</vt:lpstr>
      <vt:lpstr>6. The Future of Emerging Technology Security in Energy Networks</vt:lpstr>
      <vt:lpstr>6. The Future of Emerging Technology Security in Energy Networks</vt:lpstr>
      <vt:lpstr>6. The Future of Emerging Technology Security in Energy Networks</vt:lpstr>
      <vt:lpstr>6. The Future of Emerging Technology Security in Energy Networks</vt:lpstr>
      <vt:lpstr>6. The Future of Emerging Technology Security in Energy Networks</vt:lpstr>
      <vt:lpstr>6. The Future of Emerging Technology Security in Energy Networks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CyberSecPro Training Presentation Template</dc:title>
  <dc:subject>CyberSecPro Modules</dc:subject>
  <dc:creator/>
  <lastModifiedBy/>
  <revision>1</revision>
  <dcterms:created xsi:type="dcterms:W3CDTF">2023-07-18T15:28:54.0000000Z</dcterms:created>
  <dcterms:modified xsi:type="dcterms:W3CDTF">2026-01-11T17:27:41.0000000Z</dcterms:modified>
  <version>Ver-1</version>
  <keywords>, docId:A1662A9FED181E2D2443B04343747895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