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6"/>
  </p:notesMasterIdLst>
  <p:handoutMasterIdLst>
    <p:handoutMasterId r:id="rId27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3" r:id="rId21"/>
    <p:sldId id="422" r:id="rId22"/>
    <p:sldId id="424" r:id="rId23"/>
    <p:sldId id="425" r:id="rId24"/>
    <p:sldId id="3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87" d="100"/>
          <a:sy n="87" d="100"/>
        </p:scale>
        <p:origin x="9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11/1/2026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11/1/2026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4047-13F1-9E19-0B4F-FAB7445CC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4786E-B37D-E5C9-FF9B-117A32FAD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0CB6F-DD00-DC50-B6C2-E8D2FAA06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Τονίστε </a:t>
            </a:r>
            <a:r>
              <a:rPr lang="en-US" b="0" dirty="0"/>
              <a:t>ότι η απομακρυσμένη πρόσβαση αποτελεί σημαντικό μέσο επίθεσης.</a:t>
            </a:r>
          </a:p>
          <a:p>
            <a:r>
              <a:rPr lang="en-US" b="0" dirty="0"/>
              <a:t>Εξηγήστε γιατί η «προσωρινή πρόσβαση» συχνά γίνεται μόνιμη.</a:t>
            </a:r>
          </a:p>
          <a:p>
            <a:r>
              <a:rPr lang="en-US" b="0" dirty="0"/>
              <a:t>Δώστε έμφαση στην καταγραφή και τον έλεγχο των συνεδριών.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9239-BFD8-1803-68D1-F19601AA5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489370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0435-1009-6127-1E16-358FDB44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7B948-BF93-3E8A-178D-F8528F517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6697-464E-DB0F-32A5-D43762A86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Χρησιμοποιήστε διαισθητικές μεταφορές (πυράντοχες πόρτες σε κτίρια).</a:t>
            </a:r>
          </a:p>
          <a:p>
            <a:r>
              <a:rPr lang="en-US" b="0" dirty="0" err="1"/>
              <a:t>Τονίστε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Τμηματοποίηση ≠ απομόνωση</a:t>
            </a:r>
          </a:p>
          <a:p>
            <a:pPr marL="0" indent="0">
              <a:buFontTx/>
              <a:buNone/>
            </a:pPr>
            <a:r>
              <a:rPr lang="en-US" b="0" dirty="0"/>
              <a:t>Αναφέρετε ζώνες και αγωγούς σε εννοιολογικό επίπεδο.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EA93-AF60-08A7-D561-5D1ED9F9F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5644765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4075-4BE6-6B61-BE8C-73AEB59F3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FE781-E754-4529-AE52-1F79B6514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6EAB2-0A48-D50C-0DFE-6404CDDB5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γιατί οι υπερβολικά προνομιούχοι λογαριασμοί είναι συνηθισμένοι.</a:t>
            </a:r>
          </a:p>
          <a:p>
            <a:r>
              <a:rPr lang="en-US" dirty="0" err="1"/>
              <a:t>Τονίστε</a:t>
            </a:r>
            <a:r>
              <a:rPr lang="en-US" dirty="0"/>
              <a:t>:</a:t>
            </a:r>
          </a:p>
          <a:p>
            <a:r>
              <a:rPr lang="en-US" dirty="0"/>
              <a:t>- Ρόλοι συντήρησης έναντι ρόλων λειτουργίας</a:t>
            </a:r>
          </a:p>
          <a:p>
            <a:r>
              <a:rPr lang="en-US" dirty="0"/>
              <a:t>Αναφέρετε τα οφέλη της δυνατότητας ελέγχου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CE4E-994C-04A2-6564-A604CC4DD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1392873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CB8BF-0CBD-0AFC-721D-BAFD4B42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9B923-4015-4DC7-5895-90A8C17BA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3D0FD-7A58-D37A-CF7D-72819EC3B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Τονίστε ότι η καταγραφή χωρίς ανάλυση είναι αναποτελεσματική.</a:t>
            </a:r>
          </a:p>
          <a:p>
            <a:r>
              <a:rPr lang="en-US" dirty="0" err="1"/>
              <a:t>Δώστε έμφαση </a:t>
            </a:r>
            <a:r>
              <a:rPr lang="en-US" dirty="0" err="1"/>
              <a:t>στον</a:t>
            </a:r>
            <a:r>
              <a:rPr lang="en-US" dirty="0"/>
              <a:t> χρονικό </a:t>
            </a:r>
            <a:r>
              <a:rPr lang="en-US" dirty="0" err="1"/>
              <a:t>συγχρονισμό </a:t>
            </a:r>
            <a:r>
              <a:rPr lang="en-US" dirty="0"/>
              <a:t>και την ακεραιότητα.</a:t>
            </a:r>
          </a:p>
          <a:p>
            <a:r>
              <a:rPr lang="en-US" dirty="0"/>
              <a:t>Συνδέστε το με το Θέμα 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093A-F10D-1961-F811-CE48849B0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21727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8EA39-DF5E-36EB-C4DC-9CBF1E8B2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186A4-1642-AD60-0D86-1A274335E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4850-93AC-9D48-1C15-DD236346F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Δώστε έμφαση στη συσχέτιση παρά στη συλλογή.</a:t>
            </a:r>
          </a:p>
          <a:p>
            <a:r>
              <a:rPr lang="en-GB" dirty="0"/>
              <a:t>Εξηγήστε τους κινδύνους της κόπωσης από τις ειδοποιήσεις.</a:t>
            </a:r>
          </a:p>
          <a:p>
            <a:r>
              <a:rPr lang="en-GB" dirty="0"/>
              <a:t>Αναφέρετε την προσαρμογή στο ενεργειακό πλαίσιο.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88DBE-3680-806D-5CCB-FDC624D77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3558723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C673-B23C-1D73-A30C-651DDB1A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68DCE-3176-1CB0-07F6-F0D172C05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D741C-D06F-1797-C9CA-2ADD87893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γιατί οι «υπερβολικά πολλές ειδοποιήσεις» αποτελούν τρόπο αποτυχίας.</a:t>
            </a:r>
          </a:p>
          <a:p>
            <a:r>
              <a:rPr lang="en-US" dirty="0" err="1"/>
              <a:t>Δώστε έμφαση </a:t>
            </a:r>
            <a:r>
              <a:rPr lang="en-US" dirty="0" err="1"/>
              <a:t>στην ιεράρχηση</a:t>
            </a:r>
            <a:r>
              <a:rPr lang="en-US" dirty="0"/>
              <a:t> βάσει κινδύνου</a:t>
            </a:r>
            <a:r>
              <a:rPr lang="en-US" dirty="0"/>
              <a:t>.</a:t>
            </a:r>
          </a:p>
          <a:p>
            <a:r>
              <a:rPr lang="en-US" dirty="0"/>
              <a:t>Συνδέστε με τις ροές εργασίας SOC.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0181E-D987-3FED-0E08-B54A1C17F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015129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D8271-BD27-BF31-5CAC-9DE938AD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19AD4-8AA3-E509-7482-26EE972EA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E665E-980D-E6F9-981B-71E27AF51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γιατί η πλήρης αυτοματοποίηση είναι επικίνδυνη.</a:t>
            </a:r>
          </a:p>
          <a:p>
            <a:r>
              <a:rPr lang="en-US" dirty="0" err="1"/>
              <a:t>Δώστε έμφαση </a:t>
            </a:r>
            <a:r>
              <a:rPr lang="en-US" dirty="0"/>
              <a:t>στην «ανθρώπινη παρέμβαση».</a:t>
            </a:r>
          </a:p>
          <a:p>
            <a:r>
              <a:rPr lang="en-US" dirty="0"/>
              <a:t>Χρησιμοποιήστε παραδείγματα:</a:t>
            </a:r>
          </a:p>
          <a:p>
            <a:r>
              <a:rPr lang="en-US" dirty="0"/>
              <a:t>- Αυτόματο μπλοκάρισμα έναντι έγκρισης από τον χειριστή.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67C74-E2BB-E05D-DFCD-7DB383A16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0124915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0E939-FA5F-0972-ABC9-31732878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D73C7-2261-CCF6-A6C3-3C4842196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BC30C-40A3-B103-1341-3149F150D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Ενισχύστε τη σημασία της εκπαίδευσης και της εμπειρίας.</a:t>
            </a:r>
          </a:p>
          <a:p>
            <a:r>
              <a:rPr lang="en-US" dirty="0"/>
              <a:t>Συνδέστε το με την εξηγήσιμη φύση (Θέμα 4).</a:t>
            </a:r>
          </a:p>
          <a:p>
            <a:r>
              <a:rPr lang="en-US" dirty="0" err="1"/>
              <a:t>Δώστε έμφαση </a:t>
            </a:r>
            <a:r>
              <a:rPr lang="en-US" dirty="0"/>
              <a:t>στην υπευθυνότητα.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199A-9668-BFA7-60A4-35FB9596A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362950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55155-9464-DFF0-35E2-534AC311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64FA6-814E-A622-D68E-4E600F8C1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BFB9B-6B4F-2FDF-FDC0-77CCA0CD8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τον όρο «διάσπαση εργαλείων».</a:t>
            </a:r>
          </a:p>
          <a:p>
            <a:r>
              <a:rPr lang="en-US" dirty="0" err="1"/>
              <a:t>Δώστε έμφαση </a:t>
            </a:r>
            <a:r>
              <a:rPr lang="en-US" dirty="0"/>
              <a:t>στον αρχιτεκτονικό σχεδιασμό.</a:t>
            </a:r>
          </a:p>
          <a:p>
            <a:r>
              <a:rPr lang="en-US" dirty="0"/>
              <a:t>Αναφέρετε την ανάγκη για διαλειτουργικότητα.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D6925-4B3B-139B-DAC2-547F497DD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4799723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E1018-222F-38F4-3ABF-73F62526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5F33D-FEDE-8644-2826-88AC53A04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59801-E1D2-A684-EF15-E00F130DB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Τονίστε ότι το «καλύτερο εργαλείο» εξαρτάται από το πλαίσιο.</a:t>
            </a:r>
          </a:p>
          <a:p>
            <a:r>
              <a:rPr lang="en-US" dirty="0" err="1"/>
              <a:t>Δώστε έμφαση </a:t>
            </a:r>
            <a:r>
              <a:rPr lang="en-US" dirty="0"/>
              <a:t>στις πιλοτικές δοκιμές.</a:t>
            </a:r>
          </a:p>
          <a:p>
            <a:r>
              <a:rPr lang="en-US" dirty="0"/>
              <a:t>Αποφύγετε την προκατάληψη στις προμήθειες.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B6B2B-143A-E6FB-0D30-E33DC2BBD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394630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D225C-2F26-A547-079C-CFF00423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64B6B-FD44-A8B7-D8A5-8AD6B76B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38FD9-4C56-F8B1-0DAE-39925D548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Συνοψίστε </a:t>
            </a:r>
            <a:r>
              <a:rPr lang="en-US" dirty="0"/>
              <a:t>τη λειτουργική νοοτροπία.</a:t>
            </a:r>
          </a:p>
          <a:p>
            <a:r>
              <a:rPr lang="en-US" dirty="0"/>
              <a:t>Προετοιμάστε τη μετάβαση στο Θέμα 6:</a:t>
            </a:r>
          </a:p>
          <a:p>
            <a:r>
              <a:rPr lang="en-US" dirty="0"/>
              <a:t>Από τα εργαλεία στη μελλοντική ανθεκτικότητα και στρατηγική.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0D319-80D3-4CC7-2293-769013785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6763186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Θέστε το Θέμα 5 ως το θέμα «πώς γίνεται στην πραγματικότητα η ασφάλεια».</a:t>
            </a:r>
          </a:p>
          <a:p>
            <a:r>
              <a:rPr lang="en-US" b="0" dirty="0" err="1"/>
              <a:t>Τονίστε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Τα εργαλεία είναι βοηθητικά μέσα, όχι λύσεις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Τα ακατάλληλα εργαλεία μπορούν να αυξήσουν τον κίνδυνο</a:t>
            </a:r>
          </a:p>
          <a:p>
            <a:pPr marL="0" indent="0">
              <a:buFontTx/>
              <a:buNone/>
            </a:pPr>
            <a:r>
              <a:rPr lang="en-US" b="0" dirty="0"/>
              <a:t>Εξηγήστε ότι αυτό το θέμα συνδέεται με:</a:t>
            </a:r>
          </a:p>
          <a:p>
            <a:pPr marL="0" indent="0">
              <a:buFontTx/>
              <a:buNone/>
            </a:pPr>
            <a:r>
              <a:rPr lang="en-US" b="0" dirty="0"/>
              <a:t>- Την ανίχνευση (Θέματα 2–4)</a:t>
            </a:r>
          </a:p>
          <a:p>
            <a:pPr marL="0" indent="0">
              <a:buFontTx/>
              <a:buNone/>
            </a:pPr>
            <a:r>
              <a:rPr lang="en-US" b="0" dirty="0"/>
              <a:t>- Στρατηγική (Θέμα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76B6-C651-FAC7-3A71-18E33A56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1FDCE-E6CC-EBBE-0488-B627B9C64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F720B-5828-C5CB-F729-11AFFB590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Εξηγήστε γιατί πολλά εργαλεία ασφάλειας πληροφορικής αποτυγχάνουν σε περιβάλλοντα OT/ενέργειας.</a:t>
            </a:r>
          </a:p>
          <a:p>
            <a:r>
              <a:rPr lang="en-US" b="0" dirty="0"/>
              <a:t>Τονίστε: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Η «σάρωση» μπορεί να προκαλέσει βλάβη στα συστήματα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Το «μπλοκάρισμα» μπορεί να προκαλέσει διακοπές λειτουργίας</a:t>
            </a:r>
          </a:p>
          <a:p>
            <a:pPr marL="0" indent="0">
              <a:buFontTx/>
              <a:buNone/>
            </a:pPr>
            <a:r>
              <a:rPr lang="en-US" b="0" dirty="0"/>
              <a:t>Εισαγάγετε την ιδέα των λειτουργικά ασφαλών εργαλείων ασφάλειας.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B8599-1187-9643-7D59-823F845F8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137430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55BE-908F-3A95-2DE0-0C66A10C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9ACDA-EAAA-F59C-C34E-8F2D19594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5D27A-5FB5-6C91-2FBC-8376EDAF1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Εξηγήστε γιατί η απογραφή περιουσιακών στοιχείων είναι θεμελιώδης.</a:t>
            </a:r>
          </a:p>
          <a:p>
            <a:r>
              <a:rPr lang="en-US" b="0" dirty="0"/>
              <a:t>Επισημάνετε τους κινδύνους των «άγνωστων περιουσιακών στοιχείων»: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Ξεχασμένες πύλες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Σκιά IT</a:t>
            </a:r>
          </a:p>
          <a:p>
            <a:pPr marL="0" indent="0">
              <a:buFontTx/>
              <a:buNone/>
            </a:pPr>
            <a:r>
              <a:rPr lang="en-US" b="0" dirty="0" err="1"/>
              <a:t>Δώστε έμφαση </a:t>
            </a:r>
            <a:r>
              <a:rPr lang="en-US" b="0" dirty="0"/>
              <a:t>στην παθητική ανακάλυψη: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Παρατήρηση της κυκλοφορίας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Ανάλυση διαμόρφωσης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1B05-FEB2-C09E-289A-D4EA786E0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897313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88EE-333B-8129-0C25-DDD2CFF8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88DF5-32D2-CDA4-E1AB-E278DFFF9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883D3-D914-D57B-A4DC-71D955EB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Εξηγήστε τη διαφορά μεταξύ: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Σάρωση ευπαθειών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Διαχείριση ευπαθειών</a:t>
            </a:r>
          </a:p>
          <a:p>
            <a:pPr marL="0" indent="0">
              <a:buFontTx/>
              <a:buNone/>
            </a:pPr>
            <a:r>
              <a:rPr lang="en-US" b="0" dirty="0"/>
              <a:t>Τονίστε ότι η επιδιόρθωση ενδέχεται να μην είναι άμεση.</a:t>
            </a:r>
          </a:p>
          <a:p>
            <a:pPr marL="0" indent="0">
              <a:buFontTx/>
              <a:buNone/>
            </a:pPr>
            <a:r>
              <a:rPr lang="en-US" b="0" dirty="0"/>
              <a:t>Αναφέρετε τους αντισταθμιστικούς ελέγχους ως εναλλακτικές λύσεις.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B6970-1A4F-A490-77E8-8C7D07C0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042271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79AD-0C04-1A54-BA34-A7679DF85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6BE0F-4744-719F-16E4-9D60A4B80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1494D-F3F9-2FFF-CDCF-2E62065F0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Παρέχετε διαισθητικά παραδείγματα: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Ενεργητική: σάρωση θυρών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Παθητική: παρακολούθηση της κυκλοφορίας</a:t>
            </a:r>
          </a:p>
          <a:p>
            <a:pPr marL="0" indent="0">
              <a:buFontTx/>
              <a:buNone/>
            </a:pPr>
            <a:r>
              <a:rPr lang="en-US" b="0" dirty="0"/>
              <a:t>Εξηγήστε ότι παθητικό ≠ αδύναμο.</a:t>
            </a:r>
          </a:p>
          <a:p>
            <a:pPr marL="0" indent="0">
              <a:buFontTx/>
              <a:buNone/>
            </a:pPr>
            <a:r>
              <a:rPr lang="en-US" b="0" dirty="0" err="1"/>
              <a:t>Δώστε έμφαση </a:t>
            </a:r>
            <a:r>
              <a:rPr lang="en-US" b="0" dirty="0"/>
              <a:t>στις επιλογές σχεδιασμού που βασίζονται στην ασφάλεια.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03EC4-94A4-3155-F900-5536F7C6F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684202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24E5-7A62-9CEE-2ACA-29DEFDA3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C85C4-BE21-9946-CB09-942913394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5A12A-CF9D-AFFB-5320-6E7D15DE8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Εξηγήστε γιατί η ασφάλεια των επικοινωνιών είναι κρίσιμη στο IoE.</a:t>
            </a:r>
          </a:p>
          <a:p>
            <a:r>
              <a:rPr lang="en-US" b="0" dirty="0" err="1"/>
              <a:t>Τονίστε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Αυθεντικότητα εντολών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Προστασία από χειραγώγηση</a:t>
            </a:r>
          </a:p>
          <a:p>
            <a:pPr marL="0" indent="0">
              <a:buFontTx/>
              <a:buNone/>
            </a:pPr>
            <a:r>
              <a:rPr lang="en-US" b="0" dirty="0"/>
              <a:t>Αποφύγετε τις λεπτομέρειες του πρωτοκόλλου — εστιάστε στις έννοιες.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20C9D-AAC1-E4C0-12E6-499022633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3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Κυβερνοασφάλεια στις αναδυόμενες τεχνολογίες για το ενεργειακό δίκτυο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3571A-32A8-4D7B-A4CD-CD2D767FC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E061BE7-9282-02E6-1092-038B0688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D02FFA6-2ED9-FEFE-FEEC-8BFBD0DE7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VPN και ασφάλεια απομακρυσμένης πρόσβασης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245B36-2A0E-E4B6-6C90-73C2A06A66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Ασφάλεια απομακρυσμένης συνδεσιμότητας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απομακρυσμένη πρόσβαση απαιτείται για: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Συντήρηση και υποστήριξη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Παρακολούθηση και διάγνωση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προκλήσεις ασφάλειας περιλαμβάνουν: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Κλοπή διαπιστευτηρίων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Υπερβολικά προνομιακή πρόσβαση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Ανεπαρκής παρακολούθηση συνεδριών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VPN πρέπει να συνδυάζονται με ισχυρούς ελέγχους ταυτότητας.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2E0A5A-2427-F502-1303-FC17C8FF2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E807D0-EC99-2BDE-ACFA-58B9C057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E7F4F5-FF87-AA52-555A-A97818B6C03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92628E-8EC0-C077-82C5-995066BF5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B954EF-96E2-C6A4-2CA2-5AA13916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EAFD063-95AE-4E84-522B-D4D03B0B55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4788836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273C-AEC4-BA7F-0074-73E816B92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B1A2FB-46C4-681F-6900-021925662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54B3667-551F-8704-35D4-69ABE2FE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Εργαλεία τμηματοποίησης και ζωνοποίησης δικτύων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ABCFED-7C16-FF77-A531-719923871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Περιορισμός των επιπτώσεων της παραβίασης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εργαλεία τμηματοποίησης βοηθούν: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Διαχωρίζουν τους τομείς IT, OT και IoE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Τον περιορισμό της πλευρικής κίνησης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Εφαρμόζουν τις αρχές της ελάχιστης συνδεσιμότητας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τμηματοποίηση μειώνει την ακτίνα επίδρασης των επιθέσεων.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724340-EB98-16B4-962C-81AE661D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4804AE-9DF2-B09B-D542-A351937F8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65353-2555-77A0-A62C-CDEB7AA41433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2259D0-3871-683C-7121-05611E110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533F0-2948-253F-9576-F5776390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65136D-A5C4-6BA8-6968-8EAE3E86FD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41" t="15455" r="8173" b="10071"/>
          <a:stretch>
            <a:fillRect/>
          </a:stretch>
        </p:blipFill>
        <p:spPr>
          <a:xfrm>
            <a:off x="1096272" y="1345549"/>
            <a:ext cx="4803831" cy="41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10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CAD0-49D0-B756-1156-68785E82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2170493-6440-D6A7-921C-1AEF524F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229FB44-1143-4E8D-5409-922D22E0D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Έλεγχος πρόσβασης βάσει ρόλου και ελάχιστα προνόμια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095262-C8E4-F672-9E78-19F1DCDFB1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Μείωση των ζημιών από παραβιάσεις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 αποτελεσματικός έλεγχος πρόσβασης εξασφαλίζει: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χρήστες έχουν πρόσβαση μόνο σε ό,τι χρειάζονται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προνόμια να αντιστοιχούν στους λειτουργικούς ρόλους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προσωρινή πρόσβαση είναι χρονικά περιορισμένη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ελάχιστα προνόμια περιορίζουν τόσο τα λάθη όσο και τις επιθέσεις.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1CAD95-39D4-D04E-413C-4E0792BF3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7A3139-4CF6-44EA-D646-949E0AE2B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46D4D-5602-0A45-4646-C9CB9B9AF04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79A281-69E9-557A-AA36-035F470A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A08CB1-09FE-0E37-F380-896264F5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3F6A705-A455-7280-CE16-EB03DDE034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666801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7182-2778-2F8B-0F48-A6E1D8BB7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603CF78-F3C0-6398-6705-8FB65A46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7F0818C-EA7F-C501-DF78-DB9B7E086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Εργαλεία παρακολούθησης και καταγραφής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C9D3EC-F28D-433A-5BBA-2E2D36186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Παρακολούθηση των εξελίξεων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εργαλεία παρακολούθησης συλλέγουν: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Αρχεία καταγραφής από συστήματα και εφαρμογές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Μεταδεδομένα δικτυακής κίνησης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Συμβάντα και ειδοποιήσεις ασφαλείας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Χωρίς παρακολούθηση, τα συμβάντα παραμένουν αόρατα.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52135C-43B5-82F3-B5A5-440E4F5E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4DB6A4-E073-E76E-7EE4-D23517E6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1256A4-D970-A95A-F0B5-CF0DA6FA0CB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6FB064-A99A-34A7-999E-8785BA35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956D38-A195-C724-8B4F-EF2B76CB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6F29069-40B8-D2B3-90FB-A09BF55DA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6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5064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84EB-193D-81C9-E345-E628BB29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0B54E3-8A09-ABC4-BEBC-F48F9CB5F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E9CD13C-8910-C919-7E06-5A0F02650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Έννοιες SIEM για ενεργειακά συστήματα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2435684-56FC-4867-F385-7E1016E8D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Διαχείριση πληροφοριών και συμβάντων ασφάλειας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Πλατφόρμες SIEM: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Συγκεντρωτικά αρχεία καταγραφής και συμβάντα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Συσχέτιση μεταξύ πηγών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Προτεραιοποίηση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ειδοποιήσεων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Στα ενεργειακά συστήματα, το SIEM πρέπει να χειρίζεται ταυτόχρονα δεδομένα IT και OT.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B41E13-C189-E992-8181-F8E6E895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988535-1821-902E-F385-012C428F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CE6BEE-E5D0-7AD6-6089-47876CFDA52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60FA97-8D88-80A0-4813-DC647CE5D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85CABE-42B4-BB55-E702-6D61580E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FB8D1E-7BE9-D5F4-5181-71F8BF073E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2762739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D43F-1971-500E-961B-C021A7CEF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D00587D-148C-088C-7F4F-90D98766C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05815F3-8CF4-5EEC-3BE0-2677F90AB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Ανιχνευτικοί και προειδοποιητικοί αγωγοί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AD401F-A8A2-3A1B-0D4E-213AE9E81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Διαχείριση πληροφοριών και συμβάντων ασφάλειας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Πλατφόρμες SIEM: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Από τα δεδομένα στις προειδοποιήσεις που απαιτούν δράση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Αποτελεσματικοί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αγωγοί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ανίχνευσης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: Φιλτράρισμα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θορύβου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αναλύσεων και κανόνων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Προτεραιοποίηση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 βάση τον κίνδυνο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ειδοποιήσεις πρέπει να είναι αξιοποιήσιμες, όχι υπερβολικές.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333E32-9F24-278A-158D-6A0E50ED3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6B3C68-11E4-D5CD-1B04-F7AECFA8B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9F9879-CDBC-1622-2652-B7A65CB0605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3B5A1C-2B57-0A6C-39FB-F2B5E1E36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E7ADB3-6410-A68C-E821-4ADC482E2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E74DEAB-DF63-0BB5-0859-DA3159CEB9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928053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064FA-8F8B-6231-CEC0-70FC2ACC4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99B784A-CB80-CCC9-BF29-E9FE78B2D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6B53615-F774-3A26-F309-D8D6A01A8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Έννοιες αυτοματοποίησης και συντονισμού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98B0CF-9593-07F0-E371-E7AE88372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Υποστήριξη των αναλυτών, όχι αντικατάστασή τους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αυτοματοποίηση μπορεί: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Εμπλουτίσει τις ειδοποιήσεις με πλαίσιο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Εκτελέσει προκαθορισμένες ενέργειες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Μειώσει τον χρόνο απόκρισης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Στα ενεργειακά συστήματα, η αυτοματοποίηση πρέπει να περιορίζεται προσεκτικά.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9E5C21-CBED-54AF-65F6-91FC5E103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A35C7F-98CA-1339-9FC6-B6D2A6297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ECDFFC-A0F0-7325-007E-E1555B972C2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A1EDDC-2547-8EFA-3BD4-E359963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A107E0-6330-274C-D555-0F1F29C4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522A6D-FDC0-F373-5AE0-EC13C1CB8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9" y="683884"/>
            <a:ext cx="5220441" cy="54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71640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41C3-D692-9BFB-5AFD-B4EDADD79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1DFF80F-AAC6-CB0D-090B-F8A1C07B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85684AC-F521-DC8F-7424-D9DC48326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Λειτουργίες ασφάλειας με ανθρώπινη παρέμβαση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03CE5C-019D-9B8A-9D30-A3CB4D6D6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Γιατί οι άνθρωποι παραμένουν απαραίτητοι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χειριστές παρέχουν: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Κατανόηση του πλαισίου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Ευαισθητοποίηση σε θέματα ασφάλειας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Ηθική και νομική κρίση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εργαλεία υποστηρίζουν τις αποφάσεις — δεν αναλαμβάνουν ευθύνη.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95AB43-A6F0-82DA-D531-481D13011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90976D-7D17-ADBE-24DC-51412D364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89CB14-6A80-067F-9064-F718A99B1A9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F18273-A137-8C0D-28CD-D6C6C45E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9A1D8B-578D-4CE8-503B-0287B187D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E4131F3-99E8-AFD4-AA0B-B6FE8CC7F2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922973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6D43-D447-D2F2-8B76-2679BCB76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D30D9D2-C801-FCBC-67B8-6F8CB68F0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375A8FA-E37A-5C65-E609-109C14A98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Προκλήσεις ενσωμάτωσης εργαλείων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FEECE6-A91C-8A37-D300-61AC9BAF3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Όταν τα εργαλεία δεν λειτουργούν από κοινού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Συνηθισμένες προκλήσεις περιλαμβάνουν: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Σιλό δεδομένων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Ασυνεπείς μορφές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Επικαλυπτόμενες λειτουργίες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κενά στην ενσωμάτωση μειώνουν την ορατότητα και την αποτελεσματικότητα.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02C030-3E6E-E141-3605-EF413AF97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82A8F92-10C6-0E77-7A8E-1A4BDC70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456698-306C-E6CD-29D3-D1658FDD1F3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589839-DDC3-0352-7214-DD56FE63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0A6F69-0548-C537-51ED-EA342695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3AEB32-CD6E-BF85-9601-3DD6A0A765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562686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DCC6-AB4F-E41D-9927-EECF254E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E3F1755-355D-1F91-06E6-99B484F5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7214E57-F45D-5794-188C-7DE02FAB2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Επιλογή εργαλείων για ενεργειακά περιβάλλοντα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A6159F-28A5-37F8-DABE-A7AD6D3E0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Επιλογή εργαλείων κατάλληλων για τον σκοπό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Κατά την επιλογή εργαλείων, λάβετε υπόψη τα εξής: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Λειτουργική ασφάλεια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Επεκτασιμότητα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Δυνατότητες ενσωμάτωσης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Δυνατότητες συντήρησης σε μακροχρόνιους κύκλους ζωής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επιλογή της τεχνολογίας πρέπει να ακολουθεί τον κίνδυνο και το πλαίσιο.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1E760D-4CC7-1860-76AF-46A3A48A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5EBC54-C329-FFB5-0086-0C9585041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96C778-566D-11FB-F1E2-C5352561E40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388608-569E-17C2-4A2A-D1F45727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BCAC5-0B07-3AE7-6A0D-6017E201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A019018-1E65-754D-76FF-A146175DB6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577429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3064D-50E0-7AD0-80A2-3A926C7C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F422438-0669-19D1-2207-72C8432BF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DDBAC7E-68E1-F76C-5D38-BB2C4ED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Θέμα 5 Περίληψη και βασικά συμπεράσματα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5FB0AC-BC04-5AF7-7610-1B9C32589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Βασικά μηνύματα από το θέμα 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εργαλεία συμβάλλουν στην ασφάλεια, αλλά δεν την εγγυώνται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ενεργειακοί περιορισμοί επηρεάζουν την επιλογή των εργαλείων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ενσωμάτωση και το πλαίσιο έχουν μεγαλύτερη σημασία από τα χαρακτηριστικά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άνθρωποι παραμένουν στο επίκεντρο των λειτουργιών κυβερνοασφάλειας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744D09-FA30-B525-2241-772102577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008D6E-EDBB-FD1E-D0CD-C978090B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92189-E9C8-ED9A-476F-A49A8D642B0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532F07-A4F1-053C-8F38-E24263561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70295B-6E39-7B35-4000-3359CA08E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818ECBD-7B9D-59C0-85CA-7E8070FB20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627684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Ευχαριστώ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Κυβερνοασφάλεια στις αναδυόμενες τεχνολογίες για το ενεργειακό δίκτυο – Επισκόπηση μαθήματος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Εισαγωγή και πλαίσιο του μαθήματος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  <a:noFill/>
        </p:spPr>
        <p:txBody>
          <a:bodyPr vert="horz" lIns="0" tIns="45720" rIns="0" bIns="0" rtlCol="0"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ΘΕΜΑ 1 – Εισαγωγή στην κυβερνοασφάλεια στις αναδυόμενες τεχνολογίες ενέργειας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2 – Τεχνικές ανίχνευσης ανωμαλιών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3 – Ασφάλεια των αναδυόμενων τεχνολογιών στον τομέα της ενέργειας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4 – Ανάλυση δεδομένων για την ασφάλεια στον κυβερνοχώρο στο ενεργειακό δίκτυο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5 – Εργαλεία και τεχνικές ασφάλειας για τις αναδυόμενες τεχνολογίες στον τομέα της ενέργειας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Το μέλλον της ασφάλειας των αναδυόμενων τεχνολογιών στα ενεργειακά δίκτυα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Θέμα 5 Επισκόπηση και σκοπός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Αυτό το θέμα επικεντρώνεται στα εξής: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Τον τρόπο με τον οποίο εφαρμόζονται τα εργαλεία κυβερνοασφάλειας σε πραγματικά ενεργειακά περιβάλλοντα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Ποιες τεχνικές είναι κατάλληλες, δεδομένων των λειτουργικών περιορισμών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Πώς τα εργαλεία υποστηρίζουν την ανίχνευση, την προστασία και την ανταπόκριση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έμφαση δίνεται στην ανάπτυξη ικανοτήτων και όχι στην εκπαίδευση για συγκεκριμένους προμηθευτές.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AA20-E4BF-5F18-5939-D8F3325A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F4697F8-033D-4C5A-A349-2487E6862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1C5AD5D-D567-C2EF-7C7C-999D21F15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Γιατί η χρήση εργαλείων είναι δύσκολη σε περιβάλλοντα ενέργειας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E87ED5-4C92-82B9-093E-BFFE02A87F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Γιατί τα εργαλεία κυβερνοασφάλειας στον τομέα της ενέργειας είναι διαφορετικά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ενεργειακά περιβάλλοντα επιβάλλουν περιορισμούς όπως: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Απαιτήσεις συνεχούς λειτουργίας και υψηλής διαθεσιμότητας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Διαδικασίες κρίσιμης σημασίας για την ασφάλεια, όπου η διακοπή είναι απαράδεκτη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Παλαιά συστήματα OT με περιορισμένη συμβατότητα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Μακρύς κύκλος ζωής των περιουσιακών στοιχείων και αργή διαχείριση αλλαγών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εργαλεία ασφάλειας πρέπει να προσαρμόζονται στο περιβάλλον — και όχι το αντίστροφο.</a:t>
            </a:r>
            <a:endParaRPr lang="en-GB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C1E2C-3AF7-0B77-0E60-4EFD4ABB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C32CE6-42DF-849C-7D09-895C94176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72124-DEF3-B36B-425E-6CFA247C746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4B6211-4740-B3E7-0CC8-9B8922B9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517FF6-D638-75A2-1636-5AF93407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A336BF3-D40A-F72B-BF10-4D3721AD8F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812865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398E5-5CAA-7B78-B45C-33EF51C4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67CA93-B20A-2806-9E2A-125032A3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4652EA4-BFAC-2578-568F-615B644B3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Εργαλεία εντοπισμού και απογραφής περιουσιακών στοιχείων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7B2CC0-DCD9-B576-6650-B084BCEFC2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Δεν μπορείτε να προστατεύσετε αυτό που δεν γνωρίζετε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εργαλεία εντοπισμού περιουσιακών στοιχείων έχουν ως στόχο: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Την αναγνώριση συσκευών, συστημάτων και λογισμικού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Χαρτογράφηση της τοπολογίας του δικτύου και των διαδρομών επικοινωνίας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Να ανιχνεύουν άγνωστα ή μη διαχειριζόμενα περιουσιακά στοιχεία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Στα ενεργειακά συστήματα, η ανίχνευση είναι συχνά παθητική και όχι ενεργητική.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5CCF08-C2B1-02EF-C97A-E257815AC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1C2C188-B1DB-CB70-3243-24289679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5465D1-094A-AAB8-925D-3946CC53814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F97F3A-CEB5-A6C1-42AB-A42DD49D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8D489F-70B4-0C75-058A-D834B4D7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7E3B4AD-F5A4-44BB-9404-29188D5EBA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557678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3FDA3-0D9A-7A04-4DEC-6715F737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287A61-1EEE-4EFC-A14C-E32F1469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1D4B86D-DD0B-81C8-CB0D-BC540E72B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Αξιολόγηση ευπάθειας σε ενεργειακά συστήματα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B441F5-2883-B57F-C91E-D5F4299A8B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Κατανόηση της έκθεσης χωρίς διακοπή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αξιολόγηση ευπάθειας εστιάζει στα εξής: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Γνωστές αδυναμίες λογισμικού και υλικολογισμικού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Σφάλματα διαμόρφωσης και μη ασφαλείς προεπιλογές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Ευπάθειες σε επίπεδο πρωτοκόλλου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Στα ενεργειακά συστήματα, οι αξιολογήσεις πρέπει να ισορροπούν μεταξύ ορατότητας και ασφάλειας.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E76598-E7C7-D39F-0275-7F2E445F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170288-C985-AAF0-0126-008C6E1B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F00B47-1C0B-53D8-16A5-9578EB7DE9D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07599B-7D80-F663-1E9C-BD5DDD74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6621F5-4DB2-D55A-CDB2-7EFCF011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B849D1F-81CE-1398-0FE8-3BDBBCEFF2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352028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B5D5F-FB36-5058-BA87-9346C9DE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E91A07-38A8-904A-664A-FC1AB017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C61CEB8-BE32-258E-78C2-564C13E26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Παθητικά έναντι ενεργητικών εργαλείων ασφάλειας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09C0FA-E15A-5068-DD2E-1A49BE6FB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Επιλέγοντας τη σωστή προσέγγιση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Ενεργά εργαλεία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Αποστολή ανιχνευτών, σάρωση συστημάτων, δοκιμή αποκρίσεων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Παθητικά εργαλεία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Παρατήρηση της κυκλοφορίας και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της συμπεριφοράς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χωρίς παρεμβολές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ενεργειακά περιβάλλοντα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ευνοούν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ιδιαίτερα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τις παθητικές προσεγγίσεις.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9112E-612A-B0D8-604F-F8BAD6CFE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062DDC-8574-CB5E-B308-647141491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82F8C3-50FA-C01A-FC3B-2492E704BA7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FF049E-EDD6-3A2B-3E95-7B5A9F0A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EE414-E83E-3671-8E59-847FEB96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4E9665-44A1-0524-B9ED-DB67355E13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4107120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7D58-CD20-6349-A495-6A5D141A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2770A0-EAB0-E5A0-7E6B-EDD0890E8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Εργαλεία και τεχνικές ασφάλειας για αναδυόμενες τεχνολογίες στον τομέα της ενέργειας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49904B0-81DC-3687-7881-0F320E5C4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Εργαλεία ασφαλούς επικοινωνίας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F36E88-8D88-EFBD-ADF2-6F5BA6A3F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Προστασία δεδομένων σε κίνηση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ασφαλή εργαλεία επικοινωνίας παρέχουν: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Εμπιστευτικότητα των μεταδιδόμενων δεδομένων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Ακεραιότητα και αυθεντικότητα των μηνυμάτων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Προστασία από επαναλήψεις και πλαστογράφηση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Τυπικοί μηχανισμοί περιλαμβάνουν κρυπτογραφημένα τούνελ και πρωτόκολλα με έλεγχο ταυτότητας.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BAC4F4-2DC0-EBFB-79FF-4F1B9A062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B753B7-2666-424E-C7D8-42CAE7132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6F97EE-CC5B-CF59-AB5E-FA1FD0985685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F019C9-3313-68D2-3149-2D4BB862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C6F37A-2FAC-8A23-6ECA-BA6C749B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2F23AE-364A-3109-A237-92BE10595B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1359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1317</Words>
  <Application>Microsoft Office PowerPoint</Application>
  <PresentationFormat>Widescreen</PresentationFormat>
  <Paragraphs>250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2026-01-11T16:34:28.0000000Z</dcterms:modified>
  <version>Ver-1</version>
  <keywords>, docId:EBC8F4BA18459214E80DA03DA9B18B79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