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6"/>
  </p:notesMasterIdLst>
  <p:handoutMasterIdLst>
    <p:handoutMasterId r:id="rId27"/>
  </p:handoutMasterIdLst>
  <p:sldIdLst>
    <p:sldId id="376" r:id="rId5"/>
    <p:sldId id="407" r:id="rId6"/>
    <p:sldId id="38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3" r:id="rId21"/>
    <p:sldId id="422" r:id="rId22"/>
    <p:sldId id="424" r:id="rId23"/>
    <p:sldId id="425" r:id="rId24"/>
    <p:sldId id="3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87" d="100"/>
          <a:sy n="87" d="100"/>
        </p:scale>
        <p:origin x="9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11/1/2026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11/1/2026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Clicca per modificare gli stili di testo principali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4047-13F1-9E19-0B4F-FAB7445CC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4786E-B37D-E5C9-FF9B-117A32FAD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60CB6F-DD00-DC50-B6C2-E8D2FAA06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Sottolinea </a:t>
            </a:r>
            <a:r>
              <a:rPr lang="en-US" b="0" dirty="0"/>
              <a:t>che l'accesso remoto è un importante vettore di attacco.</a:t>
            </a:r>
          </a:p>
          <a:p>
            <a:r>
              <a:rPr lang="en-US" b="0" dirty="0"/>
              <a:t>Spiegare perché l'accesso temporaneo spesso diventa permanente.</a:t>
            </a:r>
          </a:p>
          <a:p>
            <a:r>
              <a:rPr lang="en-US" b="0" dirty="0"/>
              <a:t>Insisti sull'importanza della registrazione e del controllo delle sessioni.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89239-BFD8-1803-68D1-F19601AA5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489370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0435-1009-6127-1E16-358FDB44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7B948-BF93-3E8A-178D-F8528F517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6697-464E-DB0F-32A5-D43762A86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Utilizzare metafore intuitive (porte tagliafuoco negli edifici).</a:t>
            </a:r>
          </a:p>
          <a:p>
            <a:r>
              <a:rPr lang="en-US" b="0" dirty="0" err="1"/>
              <a:t>Sottolinea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Segmentazione ≠ isolamento</a:t>
            </a:r>
          </a:p>
          <a:p>
            <a:pPr marL="0" indent="0">
              <a:buFontTx/>
              <a:buNone/>
            </a:pPr>
            <a:r>
              <a:rPr lang="en-US" b="0" dirty="0"/>
              <a:t>Menzionare zone e condotti a livello concettuale.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2EA93-AF60-08A7-D561-5D1ED9F9F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5644765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4075-4BE6-6B61-BE8C-73AEB59F3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FE781-E754-4529-AE52-1F79B6514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6EAB2-0A48-D50C-0DFE-6404CDDB5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Spiega perché gli account con privilegi eccessivi sono comuni.</a:t>
            </a:r>
          </a:p>
          <a:p>
            <a:r>
              <a:rPr lang="en-US" dirty="0" err="1"/>
              <a:t>Sottolinea</a:t>
            </a:r>
            <a:r>
              <a:rPr lang="en-US" dirty="0"/>
              <a:t>:</a:t>
            </a:r>
          </a:p>
          <a:p>
            <a:r>
              <a:rPr lang="en-US" dirty="0"/>
              <a:t>- Ruoli di manutenzione vs ruoli operativi</a:t>
            </a:r>
          </a:p>
          <a:p>
            <a:r>
              <a:rPr lang="en-US" dirty="0"/>
              <a:t>Menziona i vantaggi in termini di verificabilità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6CE4E-994C-04A2-6564-A604CC4DD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1392873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CB8BF-0CBD-0AFC-721D-BAFD4B42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9B923-4015-4DC7-5895-90A8C17BA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3D0FD-7A58-D37A-CF7D-72819EC3B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Sottolineare che la registrazione senza analisi è inefficace.</a:t>
            </a:r>
          </a:p>
          <a:p>
            <a:r>
              <a:rPr lang="en-US" dirty="0" err="1"/>
              <a:t>Enfatizza </a:t>
            </a:r>
            <a:r>
              <a:rPr lang="en-US" dirty="0" err="1"/>
              <a:t>la sincronizzazione</a:t>
            </a:r>
            <a:r>
              <a:rPr lang="en-US" dirty="0"/>
              <a:t> temporale </a:t>
            </a:r>
            <a:r>
              <a:rPr lang="en-US" dirty="0"/>
              <a:t>e l'integrità.</a:t>
            </a:r>
          </a:p>
          <a:p>
            <a:r>
              <a:rPr lang="en-US" dirty="0"/>
              <a:t>Ricollegati all'argomento 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E093A-F10D-1961-F811-CE48849B0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21727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8EA39-DF5E-36EB-C4DC-9CBF1E8B2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186A4-1642-AD60-0D86-1A274335E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4850-93AC-9D48-1C15-DD236346F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Enfatizza la correlazione piuttosto che la raccolta.</a:t>
            </a:r>
          </a:p>
          <a:p>
            <a:r>
              <a:rPr lang="en-GB" dirty="0"/>
              <a:t>Spiega i rischi legati alla fatica da allerta.</a:t>
            </a:r>
          </a:p>
          <a:p>
            <a:r>
              <a:rPr lang="en-GB" dirty="0"/>
              <a:t>Menzionare la personalizzazione per il contesto energetico.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88DBE-3680-806D-5CCB-FDC624D77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3558723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C673-B23C-1D73-A30C-651DDB1AB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68DCE-3176-1CB0-07F6-F0D172C05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D741C-D06F-1797-C9CA-2ADD87893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Spiegare perché "troppi allarmi" costituiscono una modalità di guasto.</a:t>
            </a:r>
          </a:p>
          <a:p>
            <a:r>
              <a:rPr lang="en-US" dirty="0" err="1"/>
              <a:t>Enfatizza </a:t>
            </a:r>
            <a:r>
              <a:rPr lang="en-US" dirty="0" err="1"/>
              <a:t>la prioritizzazione</a:t>
            </a:r>
            <a:r>
              <a:rPr lang="en-US" dirty="0"/>
              <a:t> basata sul rischio</a:t>
            </a:r>
            <a:r>
              <a:rPr lang="en-US" dirty="0"/>
              <a:t>.</a:t>
            </a:r>
          </a:p>
          <a:p>
            <a:r>
              <a:rPr lang="en-US" dirty="0"/>
              <a:t>Collegati ai flussi di lavoro SOC.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0181E-D987-3FED-0E08-B54A1C17F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015129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D8271-BD27-BF31-5CAC-9DE938AD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19AD4-8AA3-E509-7482-26EE972EA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E665E-980D-E6F9-981B-71E27AF51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Spiega perché la completa automazione è rischiosa.</a:t>
            </a:r>
          </a:p>
          <a:p>
            <a:r>
              <a:rPr lang="en-US" dirty="0" err="1"/>
              <a:t>Enfatizza il concetto di </a:t>
            </a:r>
            <a:r>
              <a:rPr lang="en-US" dirty="0"/>
              <a:t>"human-in-the-loop".</a:t>
            </a:r>
          </a:p>
          <a:p>
            <a:r>
              <a:rPr lang="en-US" dirty="0"/>
              <a:t>Usa esempi:</a:t>
            </a:r>
          </a:p>
          <a:p>
            <a:r>
              <a:rPr lang="en-US" dirty="0"/>
              <a:t>- Blocco automatico vs approvazione dell'operatore.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67C74-E2BB-E05D-DFCD-7DB383A16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0124915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0E939-FA5F-0972-ABC9-31732878A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D73C7-2261-CCF6-A6C3-3C4842196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BC30C-40A3-B103-1341-3149F150D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Rafforzare l'importanza della formazione e dell'esperienza.</a:t>
            </a:r>
          </a:p>
          <a:p>
            <a:r>
              <a:rPr lang="en-US" dirty="0"/>
              <a:t>Collegare alla spiegabilità (Argomento 4).</a:t>
            </a:r>
          </a:p>
          <a:p>
            <a:r>
              <a:rPr lang="en-US" dirty="0" err="1"/>
              <a:t>Enfatizzare </a:t>
            </a:r>
            <a:r>
              <a:rPr lang="en-US" dirty="0"/>
              <a:t>la responsabilità.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B199A-9668-BFA7-60A4-35FB9596A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362950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55155-9464-DFF0-35E2-534AC311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64FA6-814E-A622-D68E-4E600F8C1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BFB9B-6B4F-2FDF-FDC0-77CCA0CD8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Spiega il concetto di "diffusione degli strumenti".</a:t>
            </a:r>
          </a:p>
          <a:p>
            <a:r>
              <a:rPr lang="en-US" dirty="0" err="1"/>
              <a:t>Enfatizza </a:t>
            </a:r>
            <a:r>
              <a:rPr lang="en-US" dirty="0"/>
              <a:t>la pianificazione dell'architettura.</a:t>
            </a:r>
          </a:p>
          <a:p>
            <a:r>
              <a:rPr lang="en-US" dirty="0"/>
              <a:t>Sottolinea la necessità dell'interoperabilità.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D6925-4B3B-139B-DAC2-547F497DD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4799723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E1018-222F-38F4-3ABF-73F62526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5F33D-FEDE-8644-2826-88AC53A04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59801-E1D2-A684-EF15-E00F130DB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Sottolineare che lo "strumento migliore" dipende dal contesto.</a:t>
            </a:r>
          </a:p>
          <a:p>
            <a:r>
              <a:rPr lang="en-US" dirty="0" err="1"/>
              <a:t>Enfatizza l'importanza </a:t>
            </a:r>
            <a:r>
              <a:rPr lang="en-US" dirty="0"/>
              <a:t>dei test pilota.</a:t>
            </a:r>
          </a:p>
          <a:p>
            <a:r>
              <a:rPr lang="en-US" dirty="0"/>
              <a:t>Evita i pregiudizi nell'approvvigionamento.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B6B2B-143A-E6FB-0D30-E33DC2BBD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394630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D225C-2F26-A547-079C-CFF00423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64B6B-FD44-A8B7-D8A5-8AD6B76B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38FD9-4C56-F8B1-0DAE-39925D548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Riassumere </a:t>
            </a:r>
            <a:r>
              <a:rPr lang="en-US" dirty="0"/>
              <a:t>la mentalità operativa.</a:t>
            </a:r>
          </a:p>
          <a:p>
            <a:r>
              <a:rPr lang="en-US" dirty="0"/>
              <a:t>Preparare la transizione all'argomento 6:</a:t>
            </a:r>
          </a:p>
          <a:p>
            <a:r>
              <a:rPr lang="en-US" dirty="0"/>
              <a:t>Dagli strumenti alla resilienza e alla strategia future.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0D319-80D3-4CC7-2293-769013785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6763186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0699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Posizionare l'argomento 5 come argomento relativo a "come viene effettivamente garantita la sicurezza".</a:t>
            </a:r>
          </a:p>
          <a:p>
            <a:r>
              <a:rPr lang="en-US" b="0" dirty="0" err="1"/>
              <a:t>Sottolinea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Gli strumenti sono facilitatori, non soluzioni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Strumenti scelti in modo inadeguato possono aumentare il rischio</a:t>
            </a:r>
          </a:p>
          <a:p>
            <a:pPr marL="0" indent="0">
              <a:buFontTx/>
              <a:buNone/>
            </a:pPr>
            <a:r>
              <a:rPr lang="en-US" b="0" dirty="0"/>
              <a:t>Spiegare che questo argomento è collegato a:</a:t>
            </a:r>
          </a:p>
          <a:p>
            <a:pPr marL="0" indent="0">
              <a:buFontTx/>
              <a:buNone/>
            </a:pPr>
            <a:r>
              <a:rPr lang="en-US" b="0" dirty="0"/>
              <a:t>- Rilevamento (argomenti 2-4)</a:t>
            </a:r>
          </a:p>
          <a:p>
            <a:pPr marL="0" indent="0">
              <a:buFontTx/>
              <a:buNone/>
            </a:pPr>
            <a:r>
              <a:rPr lang="en-US" b="0" dirty="0"/>
              <a:t>- Strategia (argomento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76B6-C651-FAC7-3A71-18E33A56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1FDCE-E6CC-EBBE-0488-B627B9C64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F720B-5828-C5CB-F729-11AFFB590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Spiega perché molti strumenti di sicurezza IT falliscono nei contesti OT/energetici.</a:t>
            </a:r>
          </a:p>
          <a:p>
            <a:r>
              <a:rPr lang="en-US" b="0" dirty="0"/>
              <a:t>Sottolinea: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La "scansione" può danneggiare i sistemi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Il "blocco" può causare interruzioni</a:t>
            </a:r>
          </a:p>
          <a:p>
            <a:pPr marL="0" indent="0">
              <a:buFontTx/>
              <a:buNone/>
            </a:pPr>
            <a:r>
              <a:rPr lang="en-US" b="0" dirty="0"/>
              <a:t>Introdurre il concetto di strumenti di sicurezza operativamente sicuri.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B8599-1187-9643-7D59-823F845F8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137430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55BE-908F-3A95-2DE0-0C66A10C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9ACDA-EAAA-F59C-C34E-8F2D19594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5D27A-5FB5-6C91-2FBC-8376EDAF1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Spiegare perché l'inventario delle risorse è fondamentale.</a:t>
            </a:r>
          </a:p>
          <a:p>
            <a:r>
              <a:rPr lang="en-US" b="0" dirty="0"/>
              <a:t>Evidenzia i rischi delle "risorse sconosciute":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Gateway dimenticati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Shadow IT</a:t>
            </a:r>
          </a:p>
          <a:p>
            <a:pPr marL="0" indent="0">
              <a:buFontTx/>
              <a:buNone/>
            </a:pPr>
            <a:r>
              <a:rPr lang="en-US" b="0" dirty="0" err="1"/>
              <a:t>Enfatizza </a:t>
            </a:r>
            <a:r>
              <a:rPr lang="en-US" b="0" dirty="0"/>
              <a:t>la scoperta passiva: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Osservazione del traffico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Analisi della configurazione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41B05-FEB2-C09E-289A-D4EA786E0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897313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88EE-333B-8129-0C25-DDD2CFF8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88DF5-32D2-CDA4-E1AB-E278DFFF9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883D3-D914-D57B-A4DC-71D955EBC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Spiega la differenza tra: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Scansione delle vulnerabilità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Gestione delle vulnerabilità</a:t>
            </a:r>
          </a:p>
          <a:p>
            <a:pPr marL="0" indent="0">
              <a:buFontTx/>
              <a:buNone/>
            </a:pPr>
            <a:r>
              <a:rPr lang="en-US" b="0" dirty="0"/>
              <a:t>Sottolineare che l'applicazione delle patch potrebbe non essere immediata.</a:t>
            </a:r>
          </a:p>
          <a:p>
            <a:pPr marL="0" indent="0">
              <a:buFontTx/>
              <a:buNone/>
            </a:pPr>
            <a:r>
              <a:rPr lang="en-US" b="0" dirty="0"/>
              <a:t>Indicare i controlli compensativi come alternative.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B6970-1A4F-A490-77E8-8C7D07C0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6042271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79AD-0C04-1A54-BA34-A7679DF85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6BE0F-4744-719F-16E4-9D60A4B80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51494D-F3F9-2FFF-CDCF-2E62065F0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Fornire esempi intuitivi: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Attivo: scansione delle porte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Passivo: monitoraggio del traffico</a:t>
            </a:r>
          </a:p>
          <a:p>
            <a:pPr marL="0" indent="0">
              <a:buFontTx/>
              <a:buNone/>
            </a:pPr>
            <a:r>
              <a:rPr lang="en-US" b="0" dirty="0"/>
              <a:t>Spiegare che passivo ≠ debole.</a:t>
            </a:r>
          </a:p>
          <a:p>
            <a:pPr marL="0" indent="0">
              <a:buFontTx/>
              <a:buNone/>
            </a:pPr>
            <a:r>
              <a:rPr lang="en-US" b="0" dirty="0" err="1"/>
              <a:t>Enfatizza </a:t>
            </a:r>
            <a:r>
              <a:rPr lang="en-US" b="0" dirty="0"/>
              <a:t>le scelte di progettazione orientate alla sicurezza.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03EC4-94A4-3155-F900-5536F7C6F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7684202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E24E5-7A62-9CEE-2ACA-29DEFDA3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C85C4-BE21-9946-CB09-942913394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5A12A-CF9D-AFFB-5320-6E7D15DE8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Spiega perché la sicurezza delle comunicazioni è fondamentale nell'IoE.</a:t>
            </a:r>
          </a:p>
          <a:p>
            <a:r>
              <a:rPr lang="en-US" b="0" dirty="0" err="1"/>
              <a:t>Sottolinea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Autenticità dei comandi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Protezione contro la manipolazione</a:t>
            </a:r>
          </a:p>
          <a:p>
            <a:pPr marL="0" indent="0">
              <a:buFontTx/>
              <a:buNone/>
            </a:pPr>
            <a:r>
              <a:rPr lang="en-US" b="0" dirty="0"/>
              <a:t>Evita i dettagli approfonditi del protocollo: concentrati sui concetti.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20C9D-AAC1-E4C0-12E6-499022633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83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Aggiungi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Clicca per modificare gli stili di testo principali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La sicurezza informatica nelle tecnologie emergenti per la rete energetica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3571A-32A8-4D7B-A4CD-CD2D767FC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E061BE7-9282-02E6-1092-038B0688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D02FFA6-2ED9-FEFE-FEEC-8BFBD0DE7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VPN e sicurezza dell'accesso remoto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245B36-2A0E-E4B6-6C90-73C2A06A66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Protezione della connettività remota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L'accesso remoto è necessario per: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Manutenzione e assistenza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Monitoraggio e diagnostica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sfide in materia di sicurezza includono: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Furto di credenziali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Accesso con privilegi eccessivi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Monitoraggio inadeguato delle sessioni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VPN devono essere combinate con controlli rigorosi dell'identità.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2E0A5A-2427-F502-1303-FC17C8FF2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E807D0-EC99-2BDE-ACFA-58B9C0575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E7F4F5-FF87-AA52-555A-A97818B6C03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92628E-8EC0-C077-82C5-995066BF5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B954EF-96E2-C6A4-2CA2-5AA13916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EAFD063-95AE-4E84-522B-D4D03B0B55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4788836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5273C-AEC4-BA7F-0074-73E816B92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B1A2FB-46C4-681F-6900-021925662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54B3667-551F-8704-35D4-69ABE2FE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Strumenti di segmentazione e suddivisione in zone della rete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ABCFED-7C16-FF77-A531-7199238717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Limitare l'impatto delle violazioni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strumenti di segmentazione aiutano a: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Separare i domini IT, OT e IoE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Limitare i movimenti laterali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Applicare i principi di connettività minima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segmentazione riduce il raggio d'azione degli attacchi.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724340-EB98-16B4-962C-81AE661D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4804AE-9DF2-B09B-D542-A351937F8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65353-2555-77A0-A62C-CDEB7AA41433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2259D0-3871-683C-7121-05611E110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533F0-2948-253F-9576-F5776390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365136D-A5C4-6BA8-6968-8EAE3E86FD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41" t="15455" r="8173" b="10071"/>
          <a:stretch>
            <a:fillRect/>
          </a:stretch>
        </p:blipFill>
        <p:spPr>
          <a:xfrm>
            <a:off x="1096272" y="1345549"/>
            <a:ext cx="4803831" cy="41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10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CAD0-49D0-B756-1156-68785E82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2170493-6440-D6A7-921C-1AEF524F7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229FB44-1143-4E8D-5409-922D22E0D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Controllo degli accessi basato sui ruoli e privilegio minimo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095262-C8E4-F672-9E78-19F1DCDFB1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Riduzione dei danni derivanti dalla compromissione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 controllo degli accessi efficace garantisce che: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utenti accedano solo a ciò di cui hanno bisogno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privilegi corrispondano ai ruoli operativi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L'accesso temporaneo sia limitato nel tempo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Il privilegio minimo limita sia gli errori che gli attacchi.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1CAD95-39D4-D04E-413C-4E0792BF3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7A3139-4CF6-44EA-D646-949E0AE2B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46D4D-5602-0A45-4646-C9CB9B9AF04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79A281-69E9-557A-AA36-035F470AF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A08CB1-09FE-0E37-F380-896264F5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3F6A705-A455-7280-CE16-EB03DDE034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8666801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47182-2778-2F8B-0F48-A6E1D8BB7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603CF78-F3C0-6398-6705-8FB65A467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7F0818C-EA7F-C501-DF78-DB9B7E086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Strumenti di monitoraggio e registrazione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C9D3EC-F28D-433A-5BBA-2E2D36186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Vedere cosa sta succedendo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strumenti di monitoraggio raccolgono: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Log da sistemi e applicazioni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Metadati del traffico di rete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Eventi e avvisi di sicurezza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Senza monitoraggio, gli incidenti rimangono invisibili.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52135C-43B5-82F3-B5A5-440E4F5E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4DB6A4-E073-E76E-7EE4-D23517E6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1256A4-D970-A95A-F0B5-CF0DA6FA0CB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6FB064-A99A-34A7-999E-8785BA35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956D38-A195-C724-8B4F-EF2B76CB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6F29069-40B8-D2B3-90FB-A09BF55DA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6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5064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A84EB-193D-81C9-E345-E628BB296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0B54E3-8A09-ABC4-BEBC-F48F9CB5F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E9CD13C-8910-C919-7E06-5A0F02650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Concetti SIEM per i sistemi energetici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2435684-56FC-4867-F385-7E1016E8DB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Gestione delle informazioni e degli eventi di sicurezza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Piattaforme SIEM: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Aggregazione di log ed eventi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Correlazione tra le fonti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Assegnazione di priorità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agli avvisi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Nei sistemi energetici, il SIEM deve gestire insieme i dati IT e OT.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B41E13-C189-E992-8181-F8E6E8951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988535-1821-902E-F385-012C428F5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CE6BEE-E5D0-7AD6-6089-47876CFDA52D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60FA97-8D88-80A0-4813-DC647CE5D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85CABE-42B4-BB55-E702-6D61580E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FB8D1E-7BE9-D5F4-5181-71F8BF073E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2762739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AD43F-1971-500E-961B-C021A7CEF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D00587D-148C-088C-7F4F-90D98766C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05815F3-8CF4-5EEC-3BE0-2677F90AB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Pipeline di rilevamento e allerta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AD401F-A8A2-3A1B-0D4E-213AE9E81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Gestione delle informazioni e degli eventi di sicurezza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Piattaforme SIEM: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Dai dati agli avvisi utilizzabili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Pipeline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di rilevamento efficaci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: filtrare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il rumore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Applicazione di analisi e regole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Assegnare priorità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 base al rischio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avvisi devono essere utilizzabili, non eccessivi.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333E32-9F24-278A-158D-6A0E50ED3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6B3C68-11E4-D5CD-1B04-F7AECFA8B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9F9879-CDBC-1622-2652-B7A65CB0605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3B5A1C-2B57-0A6C-39FB-F2B5E1E36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E7ADB3-6410-A68C-E821-4ADC482E2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E74DEAB-DF63-0BB5-0859-DA3159CEB9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8928053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064FA-8F8B-6231-CEC0-70FC2ACC4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99B784A-CB80-CCC9-BF29-E9FE78B2D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6B53615-F774-3A26-F309-D8D6A01A8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Concetti di automazione e orchestrazione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98B0CF-9593-07F0-E371-E7AE883725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Supportare gli analisti, non sostituirli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L'automazione può: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Arricchire gli avvisi con il contesto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Eseguire azioni predefinite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Ridurre i tempi di risposta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Nei sistemi energetici, l'automazione deve essere attentamente limitata.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9E5C21-CBED-54AF-65F6-91FC5E103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A35C7F-98CA-1339-9FC6-B6D2A6297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ECDFFC-A0F0-7325-007E-E1555B972C2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A1EDDC-2547-8EFA-3BD4-E3599636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A107E0-6330-274C-D555-0F1F29C4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7522A6D-FDC0-F373-5AE0-EC13C1CB8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89" y="683884"/>
            <a:ext cx="5220441" cy="54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71640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D41C3-D692-9BFB-5AFD-B4EDADD79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1DFF80F-AAC6-CB0D-090B-F8A1C07BF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85684AC-F521-DC8F-7424-D9DC48326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Operazioni di sicurezza con intervento umano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03CE5C-019D-9B8A-9D30-A3CB4D6D6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Perché gli esseri umani rimangono essenziali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operatori forniscono: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Comprensione contestuale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Consapevolezza della sicurezza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Giudizio etico e legale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strumenti supportano le decisioni, ma non si assumono alcuna responsabilità.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95AB43-A6F0-82DA-D531-481D13011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90976D-7D17-ADBE-24DC-51412D364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89CB14-6A80-067F-9064-F718A99B1A9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F18273-A137-8C0D-28CD-D6C6C45E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9A1D8B-578D-4CE8-503B-0287B187D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E4131F3-99E8-AFD4-AA0B-B6FE8CC7F2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922973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6D43-D447-D2F2-8B76-2679BCB76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D30D9D2-C801-FCBC-67B8-6F8CB68F0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375A8FA-E37A-5C65-E609-109C14A98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Sfide nell'integrazione degli strumenti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FEECE6-A91C-8A37-D300-61AC9BAF3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Quando gli strumenti non funzionano insieme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sfide più comuni includono: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Silos di dati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Formati incoerenti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Funzionalità sovrapposte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lacune nell'integrazione riducono la visibilità e l'efficacia.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02C030-3E6E-E141-3605-EF413AF97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82A8F92-10C6-0E77-7A8E-1A4BDC70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456698-306C-E6CD-29D3-D1658FDD1F3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589839-DDC3-0352-7214-DD56FE63D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0A6F69-0548-C537-51ED-EA342695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63AEB32-CD6E-BF85-9601-3DD6A0A765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562686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EDCC6-AB4F-E41D-9927-EECF254E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E3F1755-355D-1F91-06E6-99B484F5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7214E57-F45D-5794-188C-7DE02FAB2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Selezione degli strumenti per i contesti energetici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A6159F-28A5-37F8-DABE-A7AD6D3E0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Selezione di strumenti adeguati allo scopo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Quando si selezionano gli strumenti, considerare: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Sicurezza operativa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Scalabilità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Capacità di integrazione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Manutenibilità nel corso di lunghi cicli di vita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scelta della tecnologia deve seguire il rischio e il contesto.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1E760D-4CC7-1860-76AF-46A3A48A3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5EBC54-C329-FFB5-0086-0C9585041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96C778-566D-11FB-F1E2-C5352561E40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388608-569E-17C2-4A2A-D1F45727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BBCAC5-0B07-3AE7-6A0D-6017E201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A019018-1E65-754D-76FF-A146175DB6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577429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3064D-50E0-7AD0-80A2-3A926C7CE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F422438-0669-19D1-2207-72C8432BF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DDBAC7E-68E1-F76C-5D38-BB2C4ED6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Sintesi dell'argomento 5 e punti chiave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5FB0AC-BC04-5AF7-7610-1B9C32589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Messaggi chiave dell'argomento 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strumenti consentono la sicurezza, ma non la garantiscono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vincoli energetici influenzano la scelta degli strumenti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L'integrazione e il contesto sono più importanti delle caratteristiche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esseri umani rimangono fondamentali nelle operazioni di sicurezza informatica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744D09-FA30-B525-2241-772102577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008D6E-EDBB-FD1E-D0CD-C978090B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E92189-E9C8-ED9A-476F-A49A8D642B0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532F07-A4F1-053C-8F38-E24263561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70295B-6E39-7B35-4000-3359CA08E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818ECBD-7B9D-59C0-85CA-7E8070FB20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627684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21C6B3-8689-0AB8-84DB-CC8F5D3B0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nelle tecnologie emergenti per la rete energetica – Panoramica del corso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0.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352" y="1315846"/>
            <a:ext cx="6732236" cy="533400"/>
          </a:xfrm>
          <a:noFill/>
        </p:spPr>
        <p:txBody>
          <a:bodyPr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Introduzione e contesto del corso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1.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352" y="2035410"/>
            <a:ext cx="5885179" cy="533400"/>
          </a:xfrm>
          <a:noFill/>
        </p:spPr>
        <p:txBody>
          <a:bodyPr vert="horz" lIns="0" tIns="45720" rIns="0" bIns="0" rtlCol="0"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ARGOMENTO 1 – Introduzione alla sicurezza informatica nelle tecnologie emergenti nel settore energetico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5276C-9BF7-66AE-268A-FFAD67D8A2FA}"/>
              </a:ext>
            </a:extLst>
          </p:cNvPr>
          <p:cNvSpPr txBox="1">
            <a:spLocks/>
          </p:cNvSpPr>
          <p:nvPr/>
        </p:nvSpPr>
        <p:spPr>
          <a:xfrm>
            <a:off x="724087" y="269817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2.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0919363-AF44-01BC-3C22-BEC507BC94F5}"/>
              </a:ext>
            </a:extLst>
          </p:cNvPr>
          <p:cNvSpPr txBox="1">
            <a:spLocks/>
          </p:cNvSpPr>
          <p:nvPr/>
        </p:nvSpPr>
        <p:spPr>
          <a:xfrm>
            <a:off x="1436894" y="269817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ARGOMENTO 2 – Tecniche di rilevamento delle anomalie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3540817-9F14-D10C-A2CB-937598D16174}"/>
              </a:ext>
            </a:extLst>
          </p:cNvPr>
          <p:cNvSpPr txBox="1">
            <a:spLocks/>
          </p:cNvSpPr>
          <p:nvPr/>
        </p:nvSpPr>
        <p:spPr>
          <a:xfrm>
            <a:off x="724086" y="3389292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3.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0618099-3020-9D79-AA00-0D1AC8E08676}"/>
              </a:ext>
            </a:extLst>
          </p:cNvPr>
          <p:cNvSpPr txBox="1">
            <a:spLocks/>
          </p:cNvSpPr>
          <p:nvPr/>
        </p:nvSpPr>
        <p:spPr>
          <a:xfrm>
            <a:off x="1436893" y="3389292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ARGOMENTO 3 – Protezione delle tecnologie energetiche emergenti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E56BCFD-EE1C-F342-B7A9-BC8583606659}"/>
              </a:ext>
            </a:extLst>
          </p:cNvPr>
          <p:cNvSpPr txBox="1">
            <a:spLocks/>
          </p:cNvSpPr>
          <p:nvPr/>
        </p:nvSpPr>
        <p:spPr>
          <a:xfrm>
            <a:off x="724086" y="4144204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4.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64AF8D-CC6C-136A-D37F-8EFB0C6F93D5}"/>
              </a:ext>
            </a:extLst>
          </p:cNvPr>
          <p:cNvSpPr txBox="1">
            <a:spLocks/>
          </p:cNvSpPr>
          <p:nvPr/>
        </p:nvSpPr>
        <p:spPr>
          <a:xfrm>
            <a:off x="1436893" y="4144204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ARGOMENTO 4 – Analisi dei dati per la sicurezza informatica nella rete energetica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7573F9F-0438-C324-F7CE-0F7D4308A509}"/>
              </a:ext>
            </a:extLst>
          </p:cNvPr>
          <p:cNvSpPr txBox="1">
            <a:spLocks/>
          </p:cNvSpPr>
          <p:nvPr/>
        </p:nvSpPr>
        <p:spPr>
          <a:xfrm>
            <a:off x="724086" y="4888480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5.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E3DBFF2-32E6-F0E6-D2A6-3C07C8551912}"/>
              </a:ext>
            </a:extLst>
          </p:cNvPr>
          <p:cNvSpPr txBox="1">
            <a:spLocks/>
          </p:cNvSpPr>
          <p:nvPr/>
        </p:nvSpPr>
        <p:spPr>
          <a:xfrm>
            <a:off x="1436893" y="4888480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 lnSpcReduction="10000"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ARGOMENTO 5 – Strumenti e tecniche di sicurezza per le tecnologie energetiche emergenti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571D69E-1431-4B47-1657-5612CDE31C0A}"/>
              </a:ext>
            </a:extLst>
          </p:cNvPr>
          <p:cNvSpPr txBox="1">
            <a:spLocks/>
          </p:cNvSpPr>
          <p:nvPr/>
        </p:nvSpPr>
        <p:spPr>
          <a:xfrm>
            <a:off x="724087" y="5717828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6.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174AC9E-7BBB-A911-AFE4-6CC3C84BB821}"/>
              </a:ext>
            </a:extLst>
          </p:cNvPr>
          <p:cNvSpPr txBox="1">
            <a:spLocks/>
          </p:cNvSpPr>
          <p:nvPr/>
        </p:nvSpPr>
        <p:spPr>
          <a:xfrm>
            <a:off x="1436894" y="5717828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Il futuro della sicurezza delle tecnologie emergenti nelle reti energetiche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Argomento 5 Panoramica e scopo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Questo argomento si concentra su: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Come vengono applicati gli strumenti di sicurezza informatica negli ambienti energetici reali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Quali tecniche sono adatte date le limitazioni operative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Come gli strumenti supportano il rilevamento, la protezione e la risposta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L'enfasi è posta sullo sviluppo delle capacità, non sulla formazione specifica per i fornitori.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AA20-E4BF-5F18-5939-D8F3325A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F4697F8-033D-4C5A-A349-2487E6862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1C5AD5D-D567-C2EF-7C7C-999D21F15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Perché gli strumenti sono una sfida negli ambienti energetici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E87ED5-4C92-82B9-093E-BFFE02A87F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Perché gli strumenti di sicurezza informatica nel settore energetico sono diversi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ambienti energetici impongono vincoli quali: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Requisiti di funzionamento continuo e alta disponibilità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Processi critici per la sicurezza in cui le interruzioni sono inaccettabili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Sistemi OT legacy con compatibilità limitata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Cicli di vita delle risorse lunghi e gestione del cambiamento lenta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strumenti di sicurezza devono adattarsi all'ambiente, non il contrario.</a:t>
            </a:r>
            <a:endParaRPr lang="en-GB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C1E2C-3AF7-0B77-0E60-4EFD4ABBE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7C32CE6-42DF-849C-7D09-895C94176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B72124-DEF3-B36B-425E-6CFA247C746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4B6211-4740-B3E7-0CC8-9B8922B9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517FF6-D638-75A2-1636-5AF93407F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A336BF3-D40A-F72B-BF10-4D3721AD8F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3812865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398E5-5CAA-7B78-B45C-33EF51C4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67CA93-B20A-2806-9E2A-125032A35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4652EA4-BFAC-2578-568F-615B644B3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Strumenti di individuazione e inventario delle risorse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7B2CC0-DCD9-B576-6650-B084BCEFC2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Non è possibile proteggere ciò che non si conosce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strumenti di rilevamento delle risorse hanno lo scopo di: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Identificare dispositivi, sistemi e software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Mappare la topologia di rete e i percorsi di comunicazione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Rilevare risorse sconosciute o non gestite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Nei sistemi energetici, l'individuazione è spesso passiva, non attiva.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5CCF08-C2B1-02EF-C97A-E257815AC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1C2C188-B1DB-CB70-3243-24289679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5465D1-094A-AAB8-925D-3946CC53814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F97F3A-CEB5-A6C1-42AB-A42DD49D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8D489F-70B4-0C75-058A-D834B4D77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7E3B4AD-F5A4-44BB-9404-29188D5EBA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557678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3FDA3-0D9A-7A04-4DEC-6715F737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287A61-1EEE-4EFC-A14C-E32F14697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1D4B86D-DD0B-81C8-CB0D-BC540E72B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Valutazione della vulnerabilità nei sistemi energetici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B441F5-2883-B57F-C91E-D5F4299A8B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Comprendere l'esposizione senza interruzioni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 valutazione della vulnerabilità si concentra su: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Debolezze note del software e del firmware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Errori di configurazione e impostazioni predefinite non sicure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Vulnerabilità a livello di protocollo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Nei sistemi energetici, le valutazioni devono bilanciare visibilità e sicurezza.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E76598-E7C7-D39F-0275-7F2E445F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170288-C985-AAF0-0126-008C6E1B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F00B47-1C0B-53D8-16A5-9578EB7DE9DE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07599B-7D80-F663-1E9C-BD5DDD74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6621F5-4DB2-D55A-CDB2-7EFCF011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B849D1F-81CE-1398-0FE8-3BDBBCEFF2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9352028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B5D5F-FB36-5058-BA87-9346C9DE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E91A07-38A8-904A-664A-FC1AB017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C61CEB8-BE32-258E-78C2-564C13E26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Strumenti di sicurezza passivi vs attivi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009C0FA-E15A-5068-DD2E-1A49BE6FB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Scegliere l'approccio giusto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Strumenti attivi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Invio di sonde, scansione dei sistemi, verifica delle risposte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Strumenti passivi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Osservare il traffico e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il comportamento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senza interferenze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ambienti energetici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favoriscono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fortemente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approcci passivi.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69112E-612A-B0D8-604F-F8BAD6CFE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062DDC-8574-CB5E-B308-647141491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82F8C3-50FA-C01A-FC3B-2492E704BA7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FF049E-EDD6-3A2B-3E95-7B5A9F0A8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EE414-E83E-3671-8E59-847FEB96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D4E9665-44A1-0524-B9ED-DB67355E13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4107120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D7D58-CD20-6349-A495-6A5D141A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02770A0-EAB0-E5A0-7E6B-EDD0890E8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e tecniche di sicurezza per le tecnologie energetiche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49904B0-81DC-3687-7881-0F320E5C4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Strumenti di comunicazione sicuri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F36E88-8D88-EFBD-ADF2-6F5BA6A3F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Protezione dei dati in movimento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Gli strumenti di comunicazione sicuri garantiscono: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Riservatezza dei dati trasmessi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Integrità e autenticità dei messaggi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Protezione contro il replay e lo spoofing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meccanismi tipici includono tunnel crittografati e protocolli autenticati.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BAC4F4-2DC0-EBFB-79FF-4F1B9A062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B753B7-2666-424E-C7D8-42CAE7132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6F97EE-CC5B-CF59-AB5E-FA1FD0985685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F019C9-3313-68D2-3149-2D4BB862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C6F37A-2FAC-8A23-6ECA-BA6C749B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12F23AE-364A-3109-A237-92BE10595B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1359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1317</Words>
  <Application>Microsoft Office PowerPoint</Application>
  <PresentationFormat>Widescreen</PresentationFormat>
  <Paragraphs>250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2026-01-11T16:34:28.0000000Z</dcterms:modified>
  <version>Ver-1</version>
  <keywords>, docId:E2CA319846996754E82607A868215C07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