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42"/>
  </p:notesMasterIdLst>
  <p:handoutMasterIdLst>
    <p:handoutMasterId r:id="rId43"/>
  </p:handoutMasterIdLst>
  <p:sldIdLst>
    <p:sldId id="376" r:id="rId5"/>
    <p:sldId id="407" r:id="rId6"/>
    <p:sldId id="38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7" r:id="rId15"/>
    <p:sldId id="416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38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87" d="100"/>
          <a:sy n="87" d="100"/>
        </p:scale>
        <p:origin x="9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9/1/2026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9/1/2026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09426-7CCF-7F79-AB48-0FB0B6504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453E8-E90E-A0AB-9836-C476A9E4A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D26E4-8522-A644-AB27-E8042737A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why data integrity is often more critical than confidentiality.</a:t>
            </a:r>
          </a:p>
          <a:p>
            <a:r>
              <a:rPr lang="en-US" b="0" dirty="0"/>
              <a:t>Connect data security to:</a:t>
            </a:r>
          </a:p>
          <a:p>
            <a:r>
              <a:rPr lang="en-US" b="0" dirty="0"/>
              <a:t>- AI systems</a:t>
            </a:r>
          </a:p>
          <a:p>
            <a:r>
              <a:rPr lang="en-US" b="0" dirty="0"/>
              <a:t>- Control logic</a:t>
            </a:r>
          </a:p>
          <a:p>
            <a:r>
              <a:rPr lang="en-US" b="0" dirty="0"/>
              <a:t>Mention privacy risks from fine-grained energy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A1EBC-5E7C-30A2-9D34-8089F470C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498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77C0-8113-215F-C6ED-ACEBECDE2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FDE73-D279-9629-0936-45B2F04E9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22C9F-CC1B-2683-EEE7-95F1FDBE6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why data integrity is often more critical than confidentiality.</a:t>
            </a:r>
          </a:p>
          <a:p>
            <a:r>
              <a:rPr lang="en-US" b="0" dirty="0"/>
              <a:t>Connect data security to:</a:t>
            </a:r>
          </a:p>
          <a:p>
            <a:r>
              <a:rPr lang="en-US" b="0" dirty="0"/>
              <a:t>- AI systems</a:t>
            </a:r>
          </a:p>
          <a:p>
            <a:r>
              <a:rPr lang="en-US" b="0" dirty="0"/>
              <a:t>- Control logic</a:t>
            </a:r>
          </a:p>
          <a:p>
            <a:r>
              <a:rPr lang="en-US" b="0" dirty="0"/>
              <a:t>Mention privacy risks from fine-grained energy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02840-A70B-B2C0-C2F8-2C7968F20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502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3B4AB-1C51-EA92-C513-45642752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F4DCD-CE62-685A-895B-16D07933C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8DD6D-282C-016E-53C2-87FEE1B45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Stress that no single control is sufficient.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layered security.</a:t>
            </a:r>
          </a:p>
          <a:p>
            <a:r>
              <a:rPr lang="en-US" b="0" dirty="0"/>
              <a:t>Transition naturally to cloud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FB4AD-EEDD-3CCD-3E16-6B9B785DD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3581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E9BF5-F505-1853-95B4-538BD8A3C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459B8-779D-043D-7C60-E48589963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82182-32FE-C65D-B339-2D05668FD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difference between:</a:t>
            </a:r>
          </a:p>
          <a:p>
            <a:r>
              <a:rPr lang="en-US" dirty="0"/>
              <a:t>- Encryption</a:t>
            </a:r>
          </a:p>
          <a:p>
            <a:r>
              <a:rPr lang="en-US" dirty="0"/>
              <a:t>- Authentication</a:t>
            </a:r>
          </a:p>
          <a:p>
            <a:r>
              <a:rPr lang="en-US" dirty="0" err="1"/>
              <a:t>Emphasise</a:t>
            </a:r>
            <a:r>
              <a:rPr lang="en-US" dirty="0"/>
              <a:t> key management challenges at scale.</a:t>
            </a:r>
          </a:p>
          <a:p>
            <a:r>
              <a:rPr lang="en-US" dirty="0"/>
              <a:t>Avoid protocol deep dives here (conceptual focus).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1836-4806-FEBE-F9C5-5E9DAB105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550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EA301-A82E-F3F3-C7FA-D6207B270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9EEA0-11F8-E107-3B4B-993F8E5B2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C90C8A-8A7E-B4D6-5944-957B7ADDB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that “IP address ≠ identity”.</a:t>
            </a:r>
          </a:p>
          <a:p>
            <a:r>
              <a:rPr lang="en-US" dirty="0"/>
              <a:t>Explain risk of cloned or impersonated devices.</a:t>
            </a:r>
          </a:p>
          <a:p>
            <a:r>
              <a:rPr lang="en-US" dirty="0"/>
              <a:t>Prepare ground for IAM discussion in Topic 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F7CD1-1952-2D2B-DDEC-CD3B3B581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2452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5159-90D0-DA45-D552-176488E28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7DFCC-8E0D-1B3B-D1E0-26F7E4E58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BF6CC8-DCEE-D5F3-B613-139D4BF58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that cloud is usually:</a:t>
            </a:r>
          </a:p>
          <a:p>
            <a:r>
              <a:rPr lang="en-US" dirty="0"/>
              <a:t>- Control-adjacent</a:t>
            </a:r>
          </a:p>
          <a:p>
            <a:r>
              <a:rPr lang="en-US" dirty="0"/>
              <a:t>- Not directly controlling physical assets</a:t>
            </a:r>
          </a:p>
          <a:p>
            <a:r>
              <a:rPr lang="en-US" dirty="0"/>
              <a:t>Introduce shared responsibility idea.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E24D4-F478-7CC4-E317-98320480A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936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4917F-8303-15A5-0C2D-49FB46998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89FC52-9F64-661F-C027-79C58C0B4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86EB4C-A640-BB96-9BA0-C02656E5D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“cloud provider security” ≠ customer security.</a:t>
            </a:r>
          </a:p>
          <a:p>
            <a:r>
              <a:rPr lang="en-US" dirty="0"/>
              <a:t>Use misconfiguration examples.</a:t>
            </a:r>
          </a:p>
          <a:p>
            <a:r>
              <a:rPr lang="en-US" dirty="0"/>
              <a:t>This is a key exam-worthy concept.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B196F-9E54-606F-6B3B-B11151643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4540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5C81E-CD7E-A8BA-6DB1-B651259C5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A6016-1402-EE0D-FB99-1F1F21454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D094F-00E6-9BCB-0F9D-205A18C75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that attackers often don’t hack — they log in.</a:t>
            </a:r>
          </a:p>
          <a:p>
            <a:r>
              <a:rPr lang="en-US" dirty="0"/>
              <a:t>Connect to IAM importance.</a:t>
            </a:r>
          </a:p>
          <a:p>
            <a:r>
              <a:rPr lang="en-US" dirty="0"/>
              <a:t>Prepare for cloud monitoring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E6F2-3F89-0CC3-76E4-1C894CF73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8969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95CF3-64FF-0407-C00F-040322BE8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4D9E4-1B01-F07A-A06D-EF07AE13B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D2831-7BC6-320F-6ECE-1D005426D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“security posture” concept.</a:t>
            </a:r>
          </a:p>
          <a:p>
            <a:r>
              <a:rPr lang="en-US" dirty="0"/>
              <a:t>Mention automation benefits but avoid tool details.</a:t>
            </a:r>
          </a:p>
          <a:p>
            <a:r>
              <a:rPr lang="en-US" dirty="0" err="1"/>
              <a:t>Emphasise</a:t>
            </a:r>
            <a:r>
              <a:rPr lang="en-US" dirty="0"/>
              <a:t> auditability.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2B761-31F7-C596-DB2E-20D65FDF0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4843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7D2E8-3E82-A31C-1412-7C43385A2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FC902-4469-0E86-76F5-F6183F52D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5B7D2-F604-FD91-444F-FD857FB88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to SOC workflows.</a:t>
            </a:r>
          </a:p>
          <a:p>
            <a:r>
              <a:rPr lang="en-US" dirty="0"/>
              <a:t>Explain importance of timestamps and integrity.</a:t>
            </a:r>
          </a:p>
          <a:p>
            <a:r>
              <a:rPr lang="en-US" dirty="0"/>
              <a:t>Transition to blockchain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E61E9-5A46-E024-9FE9-BB7B78D50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464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137CD-3F64-9180-5EC2-018E5C909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A6664E-F045-D9A7-F563-65F44078F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BAE4B-2AAA-4477-F9A5-657D1889B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that blockchain is </a:t>
            </a:r>
            <a:r>
              <a:rPr lang="en-US" b="1" dirty="0"/>
              <a:t>not mandatory</a:t>
            </a:r>
            <a:r>
              <a:rPr lang="en-US" dirty="0"/>
              <a:t> for energy.</a:t>
            </a:r>
          </a:p>
          <a:p>
            <a:r>
              <a:rPr lang="en-US" dirty="0" err="1"/>
              <a:t>Emphasise</a:t>
            </a:r>
            <a:r>
              <a:rPr lang="en-US" dirty="0"/>
              <a:t> trade-offs.</a:t>
            </a:r>
          </a:p>
          <a:p>
            <a:r>
              <a:rPr lang="en-US" dirty="0"/>
              <a:t>Avoid hype.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66D88-D781-50A6-3B80-A19053BD4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941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6B8EE-8111-CE09-DBFB-C524AB639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46736-D424-1B0E-3CDE-597874153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AD9AC-527B-3D88-3C08-A84826D19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that properties are not absolute.</a:t>
            </a:r>
          </a:p>
          <a:p>
            <a:r>
              <a:rPr lang="en-US" dirty="0"/>
              <a:t>Introduce idea of economic security.</a:t>
            </a:r>
          </a:p>
          <a:p>
            <a:r>
              <a:rPr lang="en-US" dirty="0"/>
              <a:t>Prepare for vulnerabilities.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EB433-FD06-E70E-99F7-420EC9C73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9533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6A79E-1B29-1B29-350D-AA590892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96E1A-0F0B-5D82-1C3A-1B8BD810C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87AB2-00B5-E4F3-E6D2-4C9BB4E63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attacks conceptually, not mathematically.</a:t>
            </a:r>
          </a:p>
          <a:p>
            <a:r>
              <a:rPr lang="en-US" dirty="0" err="1"/>
              <a:t>Emphasise</a:t>
            </a:r>
            <a:r>
              <a:rPr lang="en-US" dirty="0"/>
              <a:t> smart contract risks.</a:t>
            </a:r>
          </a:p>
          <a:p>
            <a:r>
              <a:rPr lang="en-US" dirty="0"/>
              <a:t>Link to energy market implications.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E8921-91A7-4CBC-F9CF-8ABE80799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3693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48A03-6B1D-5961-ED5A-382F3FA95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459DB-E251-985F-9B04-C2911491F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E91D6-0B21-12D6-0654-FAF62EF35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“code is law” is dangerous without safeguards.</a:t>
            </a:r>
          </a:p>
          <a:p>
            <a:r>
              <a:rPr lang="en-US" dirty="0"/>
              <a:t>Connect to financial and operational losses.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C332F-2833-F6B1-A9B4-7CD89F780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1353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14ED9-D7D8-AD97-D3CC-1DAF4BCF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3CFF76-8E20-9069-6CA1-1717A1AFA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2E215-3927-16F5-E322-73F91E503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governance importance.</a:t>
            </a:r>
          </a:p>
          <a:p>
            <a:r>
              <a:rPr lang="en-US" dirty="0"/>
              <a:t>Transition to AI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6B193-1DDD-3F87-764C-6B2B1F66A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8013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FE791-FC7B-C948-F3D0-2B4A39843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2B4F3A-FAF6-CE48-C3CD-626499190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3F6D7-DD8C-237A-AC8B-0BDC86643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AI as part of control loops.</a:t>
            </a:r>
          </a:p>
          <a:p>
            <a:r>
              <a:rPr lang="en-US" dirty="0"/>
              <a:t>Introduce dependency on data quality.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52B01-11F6-22EA-5F2D-0683C3ADE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9864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3D94-1455-BA9E-11AF-E7D30DD4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AE588-3262-66FB-55C1-A6E5F98E5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93B75-D28A-5190-81BC-4B25404D6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poisoning intuitively.</a:t>
            </a:r>
          </a:p>
          <a:p>
            <a:r>
              <a:rPr lang="en-US" dirty="0"/>
              <a:t>Connect to anomaly detection and integrity.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5D78D-E2F5-7F0B-79D9-8D972E8CF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9939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AAB6-AC26-3571-80C4-429B06635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F0F00C-A676-EB16-E9B2-072C5693F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13AD9-D5C9-8366-CEB7-7C469E13D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models are intellectual property.</a:t>
            </a:r>
          </a:p>
          <a:p>
            <a:r>
              <a:rPr lang="en-US" dirty="0"/>
              <a:t>Mention deployment pipeline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1149C-CB3B-4396-F204-A9A8967B0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662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D251A-05BF-AE81-86D4-E5D7E2118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BEA46-788E-BDFD-B2B0-46198297D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A2E39B-5058-2FD8-EC02-83D694C86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 math; use intuitive examples.</a:t>
            </a:r>
          </a:p>
          <a:p>
            <a:r>
              <a:rPr lang="en-US"/>
              <a:t>Stress relevance in cyber-physical settings.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6A1B7-A355-6254-6F22-52FE9E944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179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D2FE7-0BA0-65FB-B654-881A18420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05C988-CA6B-B889-DCBD-F990E83EB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522202-6910-D02F-8253-793176B5A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pipeline thinking.</a:t>
            </a:r>
          </a:p>
          <a:p>
            <a:r>
              <a:rPr lang="en-US" dirty="0"/>
              <a:t>Transition to cross-technology risks.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DF3CD-A1D1-2F0B-619E-1D812D52F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576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Welcome participants and briefly introduce yourself.</a:t>
            </a:r>
          </a:p>
          <a:p>
            <a:r>
              <a:rPr lang="en-US" b="0" dirty="0"/>
              <a:t>Position this course as advanced, not introductory.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that this course sits at the intersection of energy systems and cybersecurity, not generic IT security.</a:t>
            </a:r>
          </a:p>
          <a:p>
            <a:r>
              <a:rPr lang="en-US" b="0" dirty="0"/>
              <a:t>Highlight that energy infrastructures are critical, safety-relevant, and long-lived, making cybersecurity fundamentally different from enterprise IT.</a:t>
            </a:r>
          </a:p>
          <a:p>
            <a:r>
              <a:rPr lang="en-US" b="0" dirty="0"/>
              <a:t>Set expectations: this course combines technical depth, applied reasoning, and strategic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0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E036E-F8EF-31C1-8CF4-801577261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AA83F-5B1F-1E92-F943-C9BC79C58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9E1E7-0113-19DF-DF56-8BBE545AF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cascading risk.</a:t>
            </a:r>
          </a:p>
          <a:p>
            <a:r>
              <a:rPr lang="en-US" dirty="0"/>
              <a:t>This is a synthesis slide.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344A8-2A12-AF95-9ADE-E8AFA23C7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2382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71233-ADA6-B3FD-3C99-DB3CA0D41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879E42-D5F4-6105-51D1-2D27304A4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37B64-0403-B120-03E0-32F8E821E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a concrete example.</a:t>
            </a:r>
          </a:p>
          <a:p>
            <a:r>
              <a:rPr lang="en-US" dirty="0"/>
              <a:t>Reinforce systemic thinking.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87765-B4AA-8810-98BA-38E35994B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319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D5BD2-2F89-9972-45A0-575490160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33505-2A16-0A6B-E24C-DAF511E1E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123E75-DBEC-03B6-AB8D-C6065F994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 back to anomaly detection.</a:t>
            </a:r>
          </a:p>
          <a:p>
            <a:r>
              <a:rPr lang="en-US" dirty="0"/>
              <a:t>Introduce resilience mindset.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DD6A3-3FC5-9B09-ED0A-D3F681559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10261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4CE1C-A8CD-BC6B-174C-BBAB19104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CE638-FC30-49C0-A841-A41D5EFCD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86FF7-D9EC-8C9D-BDC0-03D16BA96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Synthesize, do not repeat.</a:t>
            </a:r>
          </a:p>
          <a:p>
            <a:r>
              <a:rPr lang="en-US" dirty="0"/>
              <a:t>Prepare students for data analysis topic.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DEA62-A306-C182-DB81-6B4CCBABA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1133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03D3F-B5D7-5A75-DF6D-A3EA454FD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1D643-83D4-DB7A-0F7C-BF1348AAF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804C5-CBE5-B3FE-6A9A-08CB70E19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 exam-relevant insights.</a:t>
            </a:r>
          </a:p>
          <a:p>
            <a:r>
              <a:rPr lang="en-US" dirty="0"/>
              <a:t>Signal transition.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38141-4238-1074-AAA6-0D94C4145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4934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E3ADD-E24B-F90E-46E1-F7B12B489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AE392-D29C-2E5F-2F0C-969300228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D74DE-4470-84CD-F5C5-CC437C2DC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smooth transition.</a:t>
            </a:r>
          </a:p>
          <a:p>
            <a:r>
              <a:rPr lang="en-US" dirty="0"/>
              <a:t>Connect controls to observability.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CFE93-7BD8-9803-A311-C4EF37440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3242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1576-51A3-8099-9FEE-2BEC40AB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4127B-A969-038E-387E-62F97FDC2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EC748-FF15-5F5E-6B4E-4C9EE7BB3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a strong conceptual message.</a:t>
            </a:r>
          </a:p>
          <a:p>
            <a:r>
              <a:rPr lang="en-US" dirty="0"/>
              <a:t>Encourage reflection before moving 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E5DD2-52C9-D6AA-2CA5-EF27E2F21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784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Position this topic as the core technical security module.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that the focus is architectural and systemic, not vendor-specific.</a:t>
            </a:r>
          </a:p>
          <a:p>
            <a:r>
              <a:rPr lang="en-US" b="0" dirty="0"/>
              <a:t>Explain that students should already understand:</a:t>
            </a:r>
          </a:p>
          <a:p>
            <a:r>
              <a:rPr lang="en-US" b="0" dirty="0"/>
              <a:t>- Energy </a:t>
            </a:r>
            <a:r>
              <a:rPr lang="en-US" b="0" dirty="0" err="1"/>
              <a:t>digitalisation</a:t>
            </a:r>
            <a:r>
              <a:rPr lang="en-US" b="0" dirty="0"/>
              <a:t> (Topic 1)</a:t>
            </a:r>
          </a:p>
          <a:p>
            <a:r>
              <a:rPr lang="en-US" b="0" dirty="0"/>
              <a:t>- Detection logic (Topic 2)</a:t>
            </a:r>
          </a:p>
          <a:p>
            <a:r>
              <a:rPr lang="en-US" b="0" dirty="0"/>
              <a:t>Stress that the goal is risk-informed security design, not “perfect security”.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F0C7B-E148-2925-4C34-2BD836CD7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2B0B28-C4E2-9A2E-B54C-A4052BD1B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761F3A-9285-FD40-76C7-769ACE370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Walk through the architecture bottom-up.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that trust boundaries exist between layers.</a:t>
            </a:r>
          </a:p>
          <a:p>
            <a:r>
              <a:rPr lang="en-US" b="0" dirty="0"/>
              <a:t>Explain why “secure device ≠ secure system”.</a:t>
            </a:r>
          </a:p>
          <a:p>
            <a:r>
              <a:rPr lang="en-US" b="0" dirty="0"/>
              <a:t>Highlight that attacks often move vertically across layers.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137FC-F8DC-C81F-D7FA-613299B35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175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83AF5-0BDF-67AD-DA17-73B15BB0A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10399-506C-CE70-AA4F-416D9A752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566E0-C65A-D28B-CD69-BB4A5DA04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Introduce the concept of implicit trust.</a:t>
            </a:r>
          </a:p>
          <a:p>
            <a:r>
              <a:rPr lang="en-US" b="0" dirty="0"/>
              <a:t>Explain why energy devices are often:</a:t>
            </a:r>
          </a:p>
          <a:p>
            <a:r>
              <a:rPr lang="en-US" b="0" dirty="0"/>
              <a:t>- Physically accessible</a:t>
            </a:r>
          </a:p>
          <a:p>
            <a:r>
              <a:rPr lang="en-US" b="0" dirty="0"/>
              <a:t>- Hard to monitor</a:t>
            </a:r>
          </a:p>
          <a:p>
            <a:r>
              <a:rPr lang="en-US" b="0" dirty="0"/>
              <a:t>Stress lateral and vertical attack movement.</a:t>
            </a:r>
          </a:p>
          <a:p>
            <a:r>
              <a:rPr lang="en-US" b="0" dirty="0"/>
              <a:t>This slide prepares students for defense-in-depth thinking.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D27E0-9A4B-9B15-A2D4-50417E82B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992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40F86-0779-B354-D114-34C301757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14C409-5E70-A56E-4048-83333C00D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978EAF-90CD-FDB1-D5B9-12CAE1337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Emphasise</a:t>
            </a:r>
            <a:r>
              <a:rPr lang="en-US" b="0" dirty="0"/>
              <a:t> that IoE security problems are often systemic.</a:t>
            </a:r>
          </a:p>
          <a:p>
            <a:r>
              <a:rPr lang="en-US" b="0" dirty="0"/>
              <a:t>Explain why:</a:t>
            </a:r>
          </a:p>
          <a:p>
            <a:r>
              <a:rPr lang="en-US" b="0" dirty="0"/>
              <a:t>- Devices have long lifetimes</a:t>
            </a:r>
          </a:p>
          <a:p>
            <a:r>
              <a:rPr lang="en-US" b="0" dirty="0"/>
              <a:t>- Patch cycles are slow</a:t>
            </a:r>
          </a:p>
          <a:p>
            <a:r>
              <a:rPr lang="en-US" b="0" dirty="0"/>
              <a:t>Connect vulnerabilities to realistic attacker opportunities.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53D2D-A477-0668-EC00-3E63FAC03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86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78192-F64C-0C30-FF8C-74E253880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2B2E8-EA95-7812-7B6B-2D495C7B0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CC9B9-4D2A-D01E-A2F5-A5425E8A5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why endpoint security tools don’t work here.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:</a:t>
            </a:r>
          </a:p>
          <a:p>
            <a:r>
              <a:rPr lang="en-US" b="0" dirty="0"/>
              <a:t>- Secure boot</a:t>
            </a:r>
          </a:p>
          <a:p>
            <a:r>
              <a:rPr lang="en-US" b="0" dirty="0"/>
              <a:t>- Device identity</a:t>
            </a:r>
          </a:p>
          <a:p>
            <a:r>
              <a:rPr lang="en-US" b="0" dirty="0"/>
              <a:t>Mention that compromise is often assumed, not prevented.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3AA32-BA17-9A65-ECD4-B9F9A50A8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214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7BC1C-971A-19D0-73E3-43DFCF39D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84163-B15C-21C5-CF68-8E487D6D1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D0FEE-AF70-5034-7F53-97342BD59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that many energy protocols were not designed for hostile environments.</a:t>
            </a:r>
          </a:p>
          <a:p>
            <a:r>
              <a:rPr lang="en-US" b="0" dirty="0"/>
              <a:t>Introduce replay and spoofing intuitively.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importance of segmentation and encryption.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03326-391F-6930-AEBA-628F2A072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344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Cybersecurity in Emerging Technologies for the Energy Network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0ADCC-D4E2-9FA9-C0C2-DF0977B2B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5696BD6-36EE-99AC-AF86-BA8319D85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F683FE3-001C-E02F-47CB-5A59B23C9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Data Security Issues in IoE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4509A9-6932-43C5-DBA4-4B2A23E9C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IoE Communication Risks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Protecting Energy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Integrity of sensor measurements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Authenticity of control commands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Confidentiality of consumption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Privacy implications for end users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manipulation can lead to unsafe physical actions.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D3667E-E505-97D1-DC56-3CF554544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41928D-CC79-D9A3-6808-C6630BBB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0D15D7-8C42-782E-3DBE-822FFECB219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D32FC9-FF2C-178A-4D3C-21DA462B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4221FA-BFCC-B796-AE23-A4869CA46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40DC55-1CBA-C83A-46EE-E6896A5268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122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BE119-4E21-94DE-263A-0B3827378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CDBD880-EFB3-7533-AB44-459532DB5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0EADEBDA-278A-8162-C98F-7A22ECA2E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Data Security Issues in IoE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EE229E-048A-0FBE-CE37-C23B424711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IoE Communication Risks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Protecting Energy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Integrity of sensor measurements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Authenticity of control commands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Confidentiality of consumption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Privacy implications for end users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manipulation can lead to unsafe physical actions.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100B5-8410-5BB2-6324-5FC159EA6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85D650-C0AA-A2F0-5C11-B53CBFF73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1E81F9-9727-5388-2770-C491693EBAD3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F571EC-7976-9749-CEB0-98A3693DA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4A5A40-2CDF-F4BD-4E26-D66E595A9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D79DBF0-181A-79AC-741D-8CA77EA254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774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57893-12D6-91D3-23D8-4B195D72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B8D1B32-383E-C5C0-0659-148B59D30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1172E2F-7D07-3777-F264-A72188A10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IoE Security Best Practices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F0843C0-E1F3-A917-84D6-8F03CA1EE6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Foundational Security Measures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Strong device identity and authentication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Secure communication channels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 segmentation and zoning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Monitoring and anomaly detection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Secure lifecycle management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must be built-in, not retrofitted.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FB5B91-A3AB-909A-DC77-C3B5E5C9A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3FADBE-AF00-E00B-982C-46A5E97E3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1403ED-C888-BEC1-0104-CC15988EC035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6967C4-CA43-6469-0E55-21708A055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095837-BCBC-76A0-D5E7-7FE8E663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F22685-DCB5-ACE7-51BE-914849200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6" y="1225626"/>
            <a:ext cx="5840093" cy="50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18B4A-5AD2-E22A-09DC-45C7D6C0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D935061-2703-3314-10EA-ACA990DE5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4645B86-2A33-CC4E-4063-E1BF931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Secure Communication in Energy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EECAB3-ED42-0FFD-9F3F-5AAE8FE9AA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Communication Security Matters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Prevents eavesdropping and manipulation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Ensures command authenticity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Enables trusted automation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Common mechanisms: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TLS, IPsec, VPNs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Message authentication codes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Secure key management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920F24-9BA0-66D0-ECC0-6765F85F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5E0B353-AF05-F102-4A63-56518EB2F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F03626-5936-EEB9-672E-C1DFBF82B846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68DDC9-B078-7BB2-44AB-335A5808F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21E947-9F78-D07D-D71F-98BBC7DD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978F96A-786E-5D96-7829-E59745D74C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533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86004-5714-7BFF-25A7-D25BC397D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0A5CB12-663F-1352-7DD9-3296A270B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C0B413A-3E12-4BEB-11BE-B693C63BD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Identity and Authentication for IoE Devices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9D625B-E11E-D95F-0FCE-4448AD3EB4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Device Identity Is Foundational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Each device must be uniquely identifiable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Authentication must be mutual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Credentials must be protected over time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Weak identity undermines all other controls.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EA7809-5A93-7A63-E3AC-D2BAC799B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249CE4-775B-1EF8-B5E0-0656C31CD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1AD616-6587-DE5F-2B3C-2E025F1D7E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9B58C3-433A-75B5-B623-BCF248F57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EE83BE-3A12-7F87-19F9-1663765A6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622F0B8-1AA2-4186-5997-43ACC23CAE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875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4DC53-FD4B-7992-BE0A-6C19D1F1A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964F073-CC91-095A-600A-6716C735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2C76CF9-FCDA-54D0-2F85-947BBAFDE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Cloud Service Models in Energy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A7037A-9A4A-67D1-9892-C1AEADCA6F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How Cloud Is Used in Energy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IaaS for infrastructure hosting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PaaS for analytics and data pipelines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SaaS for monitoring and market platforms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enables scale — but changes risk distribution.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A1714C-A013-8397-D2B0-CF56AFE5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45DC3FF-13E9-1EBC-DA39-37906F73C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C2AA1E-F454-ACA4-8348-8002E630937E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FEE2B1-EA70-6250-279E-DD8CD034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EFA9FE-815C-2713-E26F-60F927895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AAD36CB-A680-E985-AF12-B7FF10EBBB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232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501AF-8303-114A-B5A5-619641161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C1F4680-8236-0CD0-FB4A-3B9129B44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F6DA3DA-8C9F-0B49-B396-68A4F08AF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Shared Responsibility Model Explained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4CAC42-64EB-337A-725D-72E140342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Who Secures What?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provider:</a:t>
            </a:r>
          </a:p>
          <a:p>
            <a:pPr marL="3429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Physical infrastructure</a:t>
            </a:r>
          </a:p>
          <a:p>
            <a:pPr marL="3429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Underlying platform security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Configurations</a:t>
            </a:r>
          </a:p>
          <a:p>
            <a:pPr marL="3429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Access control</a:t>
            </a:r>
          </a:p>
          <a:p>
            <a:pPr marL="3429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protection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Misunderstanding this model causes many incidents.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9B76E7-6BDC-324A-ACF6-8B4A86801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19F667A-E500-56FA-6E6F-29BF86444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01F338-5A8D-9458-7287-468F7640882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3FF6F0C-A72B-D56C-DC82-868EDBDC3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C85388-950B-5A95-D4B5-BC936DBEC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937B7DC-11A5-0EFC-B4E3-496391A354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19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18694-04DC-9018-1DA2-244B4E34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5306DE1-7C5B-ED4B-B6D7-9CDFAD814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7394A0F-8491-1F2C-CBFB-A941AC533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Cloud Threat Landscape in Energy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87549A-05AD-3901-4025-62C5708003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Typical Cloud Threats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Misconfigured storage or services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Excessive privileges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Credential leakage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Insecure APIs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Most cloud incidents are configuration-related.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CA5375-BB52-4329-C331-74A3BA083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D63C5A-4E38-960B-527E-DECA839D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06546F-150F-8860-B84C-B36CA415D4A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C583B0-8D0C-61E3-642B-08A1F05E3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303CF7-4E24-36E5-DD78-AFF84412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48EB113-256D-42FC-7435-38749E9DB1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55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28589-E080-6F3C-806B-D699D635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74B330C-35A0-7294-612D-2A25230FC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7B1C1A9-BB57-D03F-F174-E55B1722B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Cloud Security Controls and Hardening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127D4D-052F-39A4-22E1-1BCDCB154A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Effective Cloud Security Measures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Least privilege access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Strong identity management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Encryption at rest and in transit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Continuous monitoring and auditing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must be continuous, not periodic.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2B114A-66C7-B2DB-1710-FA500C5A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9F89805-D0D9-3417-28D5-4504A6AE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22E93C-A34D-2FF4-7ECD-33B1AEA8676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803A47-9634-C16A-1F09-9E66B033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E3DD8A-FCD8-9858-348E-3BE132C4C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3319E59-CD8A-6B89-ADD6-15C291DFA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1977017"/>
            <a:ext cx="6242670" cy="40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73C71-D214-E5F9-ACB5-D4F896C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D993C7-BAF3-153E-77F1-817B8FD7F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026239D-4D59-EF48-5396-49ACC9BE8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Monitoring and Auditing Cloud Environments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BC093B-1568-18AC-ED4C-C3FE0CBFB4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Typical Cloud Threats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Visibility Matters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Detect misconfigurations early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Track access and changes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Support incident investigation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Logs are only useful if reviewed and correlated.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F23820-8562-4466-DDCD-29CA65B1B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53BF7F-7476-4773-FF5A-01B1EC21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5A168C-1492-9928-F15D-2DC6432AD48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08323C-5225-7DBC-9691-DBEBCE5D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2A18CB-BE2A-CC4F-9332-CABEB136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138D6A2-8896-CA6C-3FEC-E276CAC5C4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204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A5614-CFA4-EC20-4DF9-11FF1257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E215A0A-56DE-05BE-3AD2-6F1D1AE3A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4A79830-C1CE-AD22-216C-F2823C2EE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Blockchain Fundamentals (Energy Context)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68097C0-7198-FF98-BD88-0EF298E706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Blockchain Appears in Energy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Decentralised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trust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Immutable records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Peer-to-peer transactions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Common in: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trading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Certification of origin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Flexibility markets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5253D4-9D76-0E60-56AB-FCF0B3ABC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C2EA00-8F5F-D43A-DD2B-4807047B9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332671-9A1F-07CE-FCFD-372B71E9C29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7C73E7-01C3-DE9D-3049-844F37B96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6B773C-3027-5C67-D4BA-49E04770D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0DD93A2-BEF5-1710-B4EE-4742DBC147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398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1F547-5614-A17D-F613-FCDA4B4FF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B53D9-7E86-27F9-25A9-3AB57B1FC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7334235-F8C7-455F-37AD-CD617D9C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Security Properties of Blockchain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789EA9-CBE1-3FB2-A915-CD2508FCD6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Blockchain Appears in Energy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What Blockchain Does Well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Tamper-resistant records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Distributed consensus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Transparency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depends on correct design and implementation.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FD452B-B3AF-0F42-2E0C-D28779FE3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D24B88-0BEC-5911-3118-2ECB36962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D61E12-587E-3322-551C-CA481A2CF7B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7261BD-0128-A67C-85F9-969D24139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6F607E-70D2-BB1C-A383-9213B215A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7181FC8-2DE1-81D7-DB41-781D59CA2F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5584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E62E2-5DFD-775F-11CA-C8B1C4D5F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8C95C9E-5346-99A1-7BB3-9DF30A888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20EC23D-856E-ECC4-9459-C43289F2C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Blockchain Attack Vectors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A0FC92D-5C2F-D0E1-6C8D-DDEDB6B45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Common Blockchain Threats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51% attacks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Sybil attacks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Smart contract flaws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compromise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Blockchain shifts trust — it does not eliminate risk.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02779B-69DA-4D1F-42F1-47702B4F8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667BCA-3A80-591D-A7E0-B7BE3DA9A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24E97B-E38B-D94E-7A5F-C9C9D1D7902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4AC061-FA67-7CFA-D1ED-78CC1507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F77B8C-705D-2353-813C-2FD91845E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9E4C23B-FE98-5F11-805C-41B6E064B6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1689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C3B3B-8D48-66A5-E698-F2AF8A081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288CD5F-0407-2279-2D2A-3AE4EAED4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F3AFF06-BF44-785B-65F1-F2A7B731E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Smart Contract Vulnerabilities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40E5D1-E3A9-E910-CD22-FA6BF8599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Smart Contracts Are Risky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Immutable once deployed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Code errors become permanent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Logic flaws can be exploited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requires rigorous testing and validation.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3CAE59-41BC-BE9E-2129-28E938C01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B5F1DF-C264-02D6-49EA-23A01F352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7A25BE-4F97-8AC9-DC46-82FD80A256C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733207-D984-7658-8414-F48C89126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807A10-AD3B-216F-5BA4-7685E8F53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895B25-BF7F-7F33-C33E-81DF4B117B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367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0096C-CE81-C5AC-0CC5-B1AC4DE5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BBE1BC2-685D-CA49-B019-333A82385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8ED514A4-B8AF-3D3A-0A7C-09038F8D4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Blockchain Security Mitigation Strategies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842DB9-EBA5-9429-0797-404190C1E2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Reducing Blockchain Risk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Formal verification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Audited smart contracts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Multi-signature mechanisms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Governance and upgrade paths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is partly technical, partly </a:t>
            </a: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531F8A-4D71-26F8-3A1B-9FEA57E30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99A381-F782-8BF0-DDA2-F3DE7849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973B20-91E9-12BB-BA76-5EBB1E3F3A7E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7873A3-EC07-E3C5-269B-CC6DDADDB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D1DA6F-1A2E-8215-C490-14E5CC92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7283F22-B462-4423-34EA-56D2D482C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441826"/>
            <a:ext cx="6269018" cy="47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9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DB34D-8EC9-C513-8481-4EE7ACA4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3B1A5F0-5F27-5BA8-A69E-5F62D254E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5941CF6-66BB-2280-E75B-96F231553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AI Systems in Energy Pipelines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B7042F-B2B3-3CB5-D23D-F6A78FF61E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Where AI Is Used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Forecasting and optimization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Fault detection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Decision support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AI systems influence real operational decisions.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812265-4C26-65A9-E9CD-FEBC99095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BC432E-CF94-E00C-7465-4FE015054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6A18D5-4BAF-A5AF-8034-E9EBD160B2B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40E40B-6929-3DEF-D6C2-5F7F58EB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7AEC63-E2FB-8715-F2BC-39BB4D159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7D53885-BE2B-13D9-ABD3-7BCA127D21F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200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844FA-1391-09C2-FF83-E2BAB098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EA536C2-6DC6-3D34-A4E2-7397CAA5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628381E-2571-DD79-3B86-FCE8DEA07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Data Security for AI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BA1BDE-D37F-6B6D-1FAC-2289B4680C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Data Is the Weakest Link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Training data poisoning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Manipulated sensor inputs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Bias amplification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Compromised data leads to unsafe decisions.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DC9A87-A8CC-4B75-F110-E08B47DFD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C87AAF-1DB5-A656-A045-29B584A4D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67C543-F32F-EC93-BB6C-3E3884693F3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259BFA-8CA4-F521-3BC8-B33D607F4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23348A-2757-38C6-08A0-8641E1C12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8927A0B-25AC-F258-90F9-F93D3F25EE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155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0F976-7313-D6C6-04CE-4FB15860E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7D64388-31B7-A4D2-35C8-9F8D7481F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2854B85-FB47-FFE9-43FE-2BDE50E6A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Model Security and Integrity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393CF5-6515-625C-555C-A3D33E3112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Protecting AI Models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 theft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 manipulation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Unauthorised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updates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Models must be protected like critical assets.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1AEB81-1DE8-5AB9-42F5-619819CA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5DF7E81-EA80-46C2-0AC9-A3CB87157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A2F19-59D3-C47B-CBFC-DFB7A177D30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1D944F-9D26-57A0-18E3-993BB1775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D69518-E32E-3AC9-5023-BF2408AFC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9AD1371-DCFE-08CB-237C-522EF665F1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3654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844C1-1399-7BB5-D622-DAA141C0D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A8D5D29-41E0-98E4-093F-983D0C248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1D55948-89CC-E681-0C76-F55F9CFE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Adversarial Attacks on AI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24716E-6BAC-BDBE-3216-E10EE76D9F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How AI Can Be Tricked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Carefully crafted inputs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Small perturbations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Hard to detect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Adversarial attacks exploit model assumptions.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5DA553-806D-FE72-D13A-1716C8425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DB59BF-159C-5033-5183-E14562FE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E4EE5F-6578-7327-66C5-6512B269D29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6E68BD-2755-F668-8E52-344F2B1BD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7507C2C-0AC2-FA74-C4C0-E937F6130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E8E708F-54C1-2D00-C293-7EFDCD5949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54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EBB6-C1AC-69FC-C17A-32FF8ADA4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B78F5F5-751C-8777-DF9C-9A3E218FA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0E865DF-6D0D-28A1-ECB5-CF900CAF1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Securing AI Training and Deployment Pipelines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E32ACD0-FA0B-450E-13A4-1B10F9A6B6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End-to-End AI Security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Secure data ingestion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Controlled training environments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 validation and monitoring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Controlled deployment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AI security is a lifecycle problem.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A925F0-179B-ED61-0E2C-EFE4E874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81EB407-673A-9E74-2025-2ECD64A8E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D8478C-A417-098F-B44E-422C82A7801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418D9D-EF5F-EFE1-CAC5-10E5A746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CC2643-D0F8-36C8-81F1-D84FA496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6E36238-E230-BEFB-09FD-074CAA3EFB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890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– Course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0.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352" y="1315846"/>
            <a:ext cx="6732236" cy="533400"/>
          </a:xfrm>
          <a:noFill/>
        </p:spPr>
        <p:txBody>
          <a:bodyPr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Introduction &amp; Course Context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1.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352" y="2035410"/>
            <a:ext cx="5885179" cy="533400"/>
          </a:xfrm>
          <a:noFill/>
        </p:spPr>
        <p:txBody>
          <a:bodyPr vert="horz" lIns="0" tIns="45720" rIns="0" bIns="0" rtlCol="0"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TOPIC 1 – Introduction to Cybersecurity in Energy Emerging Technologies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5276C-9BF7-66AE-268A-FFAD67D8A2FA}"/>
              </a:ext>
            </a:extLst>
          </p:cNvPr>
          <p:cNvSpPr txBox="1">
            <a:spLocks/>
          </p:cNvSpPr>
          <p:nvPr/>
        </p:nvSpPr>
        <p:spPr>
          <a:xfrm>
            <a:off x="724087" y="269817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2.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0919363-AF44-01BC-3C22-BEC507BC94F5}"/>
              </a:ext>
            </a:extLst>
          </p:cNvPr>
          <p:cNvSpPr txBox="1">
            <a:spLocks/>
          </p:cNvSpPr>
          <p:nvPr/>
        </p:nvSpPr>
        <p:spPr>
          <a:xfrm>
            <a:off x="1436894" y="269817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2 – Anomaly Detection Techniques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3540817-9F14-D10C-A2CB-937598D16174}"/>
              </a:ext>
            </a:extLst>
          </p:cNvPr>
          <p:cNvSpPr txBox="1">
            <a:spLocks/>
          </p:cNvSpPr>
          <p:nvPr/>
        </p:nvSpPr>
        <p:spPr>
          <a:xfrm>
            <a:off x="724086" y="3389292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3.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0618099-3020-9D79-AA00-0D1AC8E08676}"/>
              </a:ext>
            </a:extLst>
          </p:cNvPr>
          <p:cNvSpPr txBox="1">
            <a:spLocks/>
          </p:cNvSpPr>
          <p:nvPr/>
        </p:nvSpPr>
        <p:spPr>
          <a:xfrm>
            <a:off x="1436893" y="3389292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3 – Securing the Energy Emerging Technologies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E56BCFD-EE1C-F342-B7A9-BC8583606659}"/>
              </a:ext>
            </a:extLst>
          </p:cNvPr>
          <p:cNvSpPr txBox="1">
            <a:spLocks/>
          </p:cNvSpPr>
          <p:nvPr/>
        </p:nvSpPr>
        <p:spPr>
          <a:xfrm>
            <a:off x="724086" y="4144204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4.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64AF8D-CC6C-136A-D37F-8EFB0C6F93D5}"/>
              </a:ext>
            </a:extLst>
          </p:cNvPr>
          <p:cNvSpPr txBox="1">
            <a:spLocks/>
          </p:cNvSpPr>
          <p:nvPr/>
        </p:nvSpPr>
        <p:spPr>
          <a:xfrm>
            <a:off x="1436893" y="4144204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4 – Data Analysis for Cybersecurity in the Energy Network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7573F9F-0438-C324-F7CE-0F7D4308A509}"/>
              </a:ext>
            </a:extLst>
          </p:cNvPr>
          <p:cNvSpPr txBox="1">
            <a:spLocks/>
          </p:cNvSpPr>
          <p:nvPr/>
        </p:nvSpPr>
        <p:spPr>
          <a:xfrm>
            <a:off x="724086" y="488848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5.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E3DBFF2-32E6-F0E6-D2A6-3C07C8551912}"/>
              </a:ext>
            </a:extLst>
          </p:cNvPr>
          <p:cNvSpPr txBox="1">
            <a:spLocks/>
          </p:cNvSpPr>
          <p:nvPr/>
        </p:nvSpPr>
        <p:spPr>
          <a:xfrm>
            <a:off x="1436893" y="488848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5 – Security Tools and Techniques for Energy Emerging Technologie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571D69E-1431-4B47-1657-5612CDE31C0A}"/>
              </a:ext>
            </a:extLst>
          </p:cNvPr>
          <p:cNvSpPr txBox="1">
            <a:spLocks/>
          </p:cNvSpPr>
          <p:nvPr/>
        </p:nvSpPr>
        <p:spPr>
          <a:xfrm>
            <a:off x="724087" y="5717828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6.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174AC9E-7BBB-A911-AFE4-6CC3C84BB821}"/>
              </a:ext>
            </a:extLst>
          </p:cNvPr>
          <p:cNvSpPr txBox="1">
            <a:spLocks/>
          </p:cNvSpPr>
          <p:nvPr/>
        </p:nvSpPr>
        <p:spPr>
          <a:xfrm>
            <a:off x="1436894" y="5717828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 Future of Emerging Technology Security in Energy Networks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75E22-D9BB-7422-33E5-BB5A0FB4C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05F9153-A98B-D75C-0063-67D8E78E4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E4A6F0A-146E-C590-9337-860F8B1B2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Cross-Technology Security Dependencies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0B16DE-F61C-723F-014D-F823EED07D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Technologies Cannot Be Secured in Isolation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IoE feeds cloud platforms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feeds AI models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AI influences control actions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 weakness in one layer propagates.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BFC9E4-B27E-214A-EE0F-5E21601EC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DBF238A-2233-ED98-C554-070843F1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EC5240-9373-041C-2FC1-1BBE69DCF0DE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D3345A-6E37-D3E8-706F-F49D6733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B1148D-2D00-3B21-54CC-127AFBACB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BF84821-830B-CF50-0982-EB6F02B5AD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8378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C036D-1B20-74F7-5813-7FD0D664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803A25B-FB22-F7BA-D559-705FA06AC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17AFF88-96B3-F896-D461-C8DAFE9A6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Risk Propagation Across Technologies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4419A6-C631-E3A8-113A-AB88DD705B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From Local Compromise to System Impact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Compromised sensor → corrupted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Corrupted data → wrong analytics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Wrong analytics → unsafe decisions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failures amplify across layers.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8E1120-D500-9C16-FF78-D624A537B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36C255-56D9-CD92-5732-26F639551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3A1C8F-AA8D-952D-8879-1B7FC4C8E265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1B8163-4A67-676D-843B-6D096977C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58259C-AF0D-7EB2-1B47-18923D549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DDF9E3A-89E3-7BDA-F4D8-9B00558946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5815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4FE7-1C0F-6D99-E27E-3CFB55492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1997A14-8688-CAC4-8CEA-555E23C15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DF39C39-2A92-E26D-617B-75294848C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Defense-in-Depth Across Technologies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87CA41-A1F4-278F-2070-4435DA597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Layered Security Strategy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Prevent where possible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Detect continuously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Limit impact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Enable recovery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No single control is sufficient.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D54951-EB3B-4327-F2B9-90F7B586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358661-E3AB-7B7A-F7F9-B5733BB67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05E34-BE9D-3AB5-9E7A-822A5AB8AA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2C0B19-F7F0-A572-C486-31E0BABF2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0D1401-490E-7474-B506-841E596A3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8059056-708E-D339-103D-7DC0ABB5D0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7981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9F785-FD05-5C6F-ED99-4160D4BA9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397D2BA-F076-D03B-E291-7F2D50F3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A77CC3E-ACE3-1AC8-A46C-FE64E275D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Topic 3 Synthesis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D62BA3-B28A-15A8-C976-3F75EF390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What We Learned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Each technology introduces unique risks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multiplies complexity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must be architectural and continuous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C5E54E-B840-F29B-4173-AE25BC2F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F236E9-5312-115E-3E7F-82E5D3966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EF4F76-756A-D733-1DD8-84B457EFDF5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F96DE3-7FA6-15F1-4BDF-D342478B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B1F51A-DB0A-ADFD-EAAE-B37F2A685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59F519B-7438-DED6-E2B1-178E42CB14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5649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1DB21-DD60-A2A0-F7D9-0EADD3FC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FA067E-6F8D-19F5-1505-31EC04D66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BC08601-E1EC-CA84-2B54-31F42B43B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Topic 3 Key Takeaways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24237-9289-A52A-B6DA-AFF0E01B5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Messages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security is cyber-physical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Availability and safety dominate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is a lifecycle concern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is the main risk multiplier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3B9BEF-944C-5C36-7ED2-7AD6E7AF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0AEE3C-1892-8A54-F3AD-891AD7C2D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6F7650-CE6C-2E77-2A78-5B64AEA05DD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D9E8FF-85E5-A174-2E8C-06E829FD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786DFA-26FF-4A29-223C-40516B0CA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B3F048D-7997-DCED-49D7-E994BE756B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2393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67BEF-DC06-4079-7E70-96170D0FA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3FF6EDD-AC2A-BE35-FF96-1A23397E4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21E35C7-FE7A-73C1-AF4D-880021907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Preparing for Topic 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D936A7-25AE-14FF-4F66-6FA10CEF2A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Next: Data Analysis for Cybersecurity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generates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enables detection and response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Analytics supports decision-making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C2C500-A5ED-4D49-3F63-73EF6ECD5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5E6098-3836-AD7F-563B-FE62E61A8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4423BC-8998-6F6A-138B-63CE2730EA3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6500F2-A1EB-B53C-5B3E-BB7B7B8F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62C6CB8-8F68-1316-E5F3-7FD0CD520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FEC85E2-E2B7-DA3F-80DB-2BDDB3C03A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6450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40CFC-2BA7-CF93-BFFF-F0A685810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25E51C-865B-4BED-1CDF-5F74A4A8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95A36B2-F0E6-6157-8F7F-A53218908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Topic 3 Closing Slide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8EF6DB-67BE-1408-447A-6D582E4A5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Securing Emerging Energy Technologies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is not about eliminating risk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It is about understanding, managing, and containing it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10C25A-2ABE-EECA-0061-930757DD6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E22E4F-602C-0581-61BD-83C75A7F8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58D115-0ED9-CE13-4A3F-2557C830FCA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8DECEB-6B1C-E161-6F61-AFB37E0CF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085E9A-C375-4E0F-FF32-C1D71FBAE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9EA430A-818A-8282-9E65-7A39411FAC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116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21C6B3-8689-0AB8-84DB-CC8F5D3B0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Topic 3 Overview and Scope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This topic focuses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How emerging technologies are actually deployed in energy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Where their main security weaknesses appear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Which security principles and controls are effective in practice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We examine security across: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Internet of Energy (IoE)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computing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Blockchain-based energy platforms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Artificial Intelligence systems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32E1E-F39E-0BE4-3CD0-A23683601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FAB3298-DCA9-CE63-7CFF-9A442B5C2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CC4C6DF-7B7D-B5D3-A5E8-F27004368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Internet of Energy (IoE): Reference Architecture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289A93-9260-A651-025B-9A38FE074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Typical IoE Architecture Layers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u="sng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Physical layer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 Sensors, smart meters, actuators, inverters, substations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u="sng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Communication layer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 Field networks, gateways, wireless and wired links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u="sng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Platform layer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 Data aggregation, analytics, control platforms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u="sng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Application layer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 Monitoring dashboards,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optimisation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market interaction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Each layer introduces distinct security risks and trust boundaries.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9D0D04-018A-2661-0231-56EEC5657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DD1865-121F-1DAC-4B63-F76803200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43D99B-2188-4260-1912-EC1E1FB6954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331CA2-A5D5-C9BA-980A-80A43C5ED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F741D5-3962-89F8-F50C-59F6DA3D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1116E27-169B-7F31-786C-827D899B84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210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A39D-86AA-1A9C-BF9A-54D8DB8D3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CD3D7DB-6754-52D5-864D-627414C5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694B48E-7C30-237C-9280-9D660BB2F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Trust Boundaries and Attack Surfaces in IoE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9AF6AA-32C3-6923-1858-79D111A14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Typical IoE Architecture Layers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Where Trust Is Assumed – and Broken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Field devices often operate in untrusted environments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Gateways aggregate multiple data sources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Platforms assume data integrity from below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Applications rely on platform correctness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 compromised lower layer can propagate impact upward.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F8DB93-80B6-0C31-3E76-0D80F44B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2F1F68-3A8B-069C-F134-A8141000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7A125E-462A-E35E-BBB4-E1CFC0880FF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49CA77-0E43-2EE1-D74E-1CB9AD190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D42B58-DFE5-745E-F214-ACD273962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95D5F4-882F-46F1-F03A-10AC5B7E31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574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9DAF6-1CF4-11CC-2BCA-B6C54014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C2ADD60-E46E-1CF8-EDFC-8C70CF8CA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BB8EFF7-5948-52F9-DABB-E71187AF3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Common IoE Vulnerabilities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FE0C7A-22A9-DD18-F335-1F8132724D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Typical IoE Architecture Layers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Typical Weaknesses in IoE Deployments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Weak or hard-coded device credentials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Infrequent firmware updates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Legacy communication protocols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Lack of device authentication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Limited logging and visibility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Many vulnerabilities stem from operational constraints, not negligence.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DE64A3-4ECE-0FCD-A8E9-3FF7AEC0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BB0DCA-2538-A9E6-CD2F-0FC1AF261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C66A82-DA4D-5E57-4E4D-ABDA7E604325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9AE05E-B593-92F4-83E1-1883F5D2B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2814D8-6EB0-70C0-B641-B903EB215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EBAC68E-DEFD-57E4-5480-CF55792889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258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EC434-DBC6-AF1E-7010-871D6C2A0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6E44CA1-22D2-8372-9604-79BCA6324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4236579-D3FD-5761-B5B6-2E99FFC15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Device-Level Security Challenges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059921-84B2-EAB3-1593-86E31BFE2A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Securing Field Devices Is Hard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Limited CPU, memory, and power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Long deployment lifetimes (10–20 years)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Physical exposure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Vendor lock-in and proprietary firmware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controls must be lightweight and robust.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E2BD54-0AE3-599E-7C38-AD5DD50E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A6DC96-C54B-D2D5-D951-50C94A90C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A51D89-D8DC-FFA7-7151-50988BC6EBF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39CF74-FF00-8ECA-C628-E75B84401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3C7FE8-DA3E-A0E0-2C83-2447DC375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EB19593-A578-5CA5-D2FA-83F40C7D02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593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44CBA-36C7-D774-94C0-3F73D0CD1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DD03766-0E59-139B-1046-DF68D5EE7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Securing the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D92781B-DAB6-7403-79BC-09CA30E92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Network-Level Threats in IoE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46671F-2B36-02D2-B453-B427368D4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IoE Communication Risks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Unencrypted field communications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Man-in-the-middle attacks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Replay attacks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 segmentation gaps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Networks often become the main attack vector in IoE.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C66AEC-2926-ABE3-735D-A4941E442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4A35651-254F-BAD2-1F8F-4AB6CC7A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7F86BA-2F4B-FC25-ABA9-D04D130FF6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829839-F863-235D-E9D2-6A57B2E63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A13F0A-2A58-1119-6B89-2987420B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76D39E1-CC3A-455B-6654-D9A6FE6FFC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95181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2110</Words>
  <Application>Microsoft Office PowerPoint</Application>
  <PresentationFormat>Widescreen</PresentationFormat>
  <Paragraphs>427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3. Securing the Energy Emerging Technologies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2026-01-09T14:25:11Z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