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3"/>
  </p:notesMasterIdLst>
  <p:handoutMasterIdLst>
    <p:handoutMasterId r:id="rId24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39" r:id="rId15"/>
    <p:sldId id="472" r:id="rId16"/>
    <p:sldId id="473" r:id="rId17"/>
    <p:sldId id="474" r:id="rId18"/>
    <p:sldId id="475" r:id="rId19"/>
    <p:sldId id="476" r:id="rId20"/>
    <p:sldId id="477" r:id="rId21"/>
    <p:sldId id="3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5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30/04/2025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" noProof="0"/>
              <a:t>Κάντε κλικ για να επεξεργαστείτε στυλ κειμένου υποδείγματος</a:t>
            </a:r>
          </a:p>
          <a:p>
            <a:pPr lvl="1"/>
            <a:r>
              <a:rPr lang="el" noProof="0"/>
              <a:t>Δεύτερο επίπεδο</a:t>
            </a:r>
          </a:p>
          <a:p>
            <a:pPr lvl="2"/>
            <a:r>
              <a:rPr lang="el" noProof="0"/>
              <a:t>Τρίτο επίπεδο</a:t>
            </a:r>
          </a:p>
          <a:p>
            <a:pPr lvl="3"/>
            <a:r>
              <a:rPr lang="el" noProof="0"/>
              <a:t>Τέταρτο επίπεδο</a:t>
            </a:r>
          </a:p>
          <a:p>
            <a:pPr lvl="4"/>
            <a:r>
              <a:rPr lang="el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Καλωσορίστε τους συμμετέχοντες και παρουσιάστε το επίκεντρο της συνεδρίας στις τεχνικές ανάλυσης δεδομένων για την ασφάλεια στον κυβερνοχώρο στον τομέα της ενέργειας.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359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σημασία των προσεγγίσεων που βασίζονται σε δεδομένα στην ασφάλεια στον κυβερνοχώρο.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τους τύπους δεδομένων που αναλύονται συνήθως στα ενεργειακά δίκτυα.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έμφαση στα οφέλη της αξιοποίησης της ανάλυσης δεδομένων για την ανίχνευση και την αντιμετώπιση απειλών.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ΕΙΚΌΝΑ: https://www.consultancy.uk/media/Benefits-of-data-driven-cyber-security-19208.jpg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διαφορετικές τεχνικές ανάλυσης δεδομένων που χρησιμοποιούνται στην ασφάλεια στον κυβερνοχώρο.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στατιστικών μεθόδων και των εφαρμογών τους.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το ρόλο της μηχανικής μάθησης στην ανίχνευση ανωμαλιών.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ανάλυσης συμπεριφοράς στον εντοπισμό απειλών.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Εισαγωγή δημοφιλών εργαλείων που χρησιμοποιούνται για την ανάλυση δεδομένων στον τομέα της ασφάλειας στον κυβερνοχώρο.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τα χαρακτηριστικά και τα οφέλη κάθε εργαλείου.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πρακτικών εφαρμογών στον τομέα της ενέργειας.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Παρουσίαση πραγματικών περιπτωσιολογικών μελετών ανίχνευσης ανωμαλιών στον ενεργειακό τομέα.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Μελέτη περίπτωσης 1: Εξηγήστε πώς η ανίχνευση ανωμαλιών μπορεί να εντοπίσει μη εξουσιοδοτημένη πρόσβαση σε συστήματα SCADA.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Μελέτη περίπτωσης 2: Περιγράψτε πώς η ανίχνευση ανωμαλιών βοηθά στην παρακολούθηση των έξυπνων δικτύων για παρατυπίες.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Μελέτη περίπτωσης 3: Συζητήστε τη χρήση ανίχνευσης ανωμαλιών για προληπτική συντήρηση σε ενεργειακό εξοπλισμό.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έμφαση στα οφέλη από την εφαρμογή συστημάτων ανίχνευσης ανωμαλιών.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προκλήσεις που αντιμετωπίζει η ανάλυση δεδομένων για την ασφάλεια στον κυβερνοχώρο.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τη σημασία της ποιότητας των δεδομένων και της διαχείρισης του όγκου δεδομένων.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τεχνικών για να ξεπεραστούν αυτές οι προκλήσεις.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Συνοψίστε τα κύρια συμπεράσματα από αυτό το θέμα.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τον κρίσιμο ρόλο της ανάλυσης δεδομένων στην ασφάλεια στον κυβερνοχώρο.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Μετάβαση στο επόμενο θέμα σχετικά με τα εξειδικευμένα εργαλεία και τεχνικές ασφαλείας.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l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Καλωσορίστε τους συμμετέχοντες και περιγράψτε εν συντομία τη σημασία της διασφάλισης των αναδυόμενων τεχνολογιών στον τομέα της ενέργειας.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την έννοια του IoE και τη σημασία του στα σύγχρονα ενεργειακά συστήματα.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τα κύρια συστατικά του IoE και πώς αλληλεπιδρούν.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κοινά τρωτά σημεία και δώστε πραγματικά παραδείγματα για να απεικονίσετε τους κινδύνους.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ΕΙΚΌΝΑ: https://www.researchgate.net/publication/364683506/figure/fig5/AS:11431281091923558@1666658865347/Taxonomy-of-IoE-threats-risks-and-vulnerabilities.ppm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βέλτιστες πρακτικές για την ασφάλεια των περιβαλλόντων IoE.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για το πώς αυτές οι πρακτικές μπορούν να εφαρμοστούν αποτελεσματικά.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τακτικής ενημέρωσης και παρακολούθησης.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τα διάφορα μοντέλα ασφάλειας cloud και το μοντέλο κοινής ευθύνης.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κοινές απειλές ειδικά για το cloud και παρέχετε στρατηγικές μετριασμού.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των ελέγχων πρόσβασης και των τακτικών ελέγχων.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Περιγράψτε τις εγγενείς ιδιότητες ασφάλειας της τεχνολογίας blockchain.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κοινά τρωτά σημεία και φορείς επίθεσης.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μέτρων ασφαλείας για την προστασία των συστημάτων blockchain.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τους κινδύνους ασφαλείας που σχετίζονται με την τεχνητή νοημοσύνη, συμπεριλαμβανομένων των προκαταλήψεων και των εχθρικών επιθέσεων.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μεθόδους για την ασφάλεια μοντέλων και δεδομένων τεχνητής νοημοσύνης.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Παροχή παραδειγμάτων τεχνικών και βέλτιστων πρακτικών για την ενίσχυση της ασφάλειας της τεχνητής νοημοσύνης.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Συνοψίστε τα κύρια συμπεράσματα από αυτό το θέμα.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Ανάδειξη του κρίσιμου ρόλου της ασφάλειας στις αναδυόμενες ενεργειακές τεχνολογίες.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Μετάβαση στο επόμενο θέμα σχετικά με την ανάλυση δεδομένων για την ασφάλεια στον κυβερνοχώρο.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l"/>
              <a:t>Προσθήκη τίτλου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l" sz="4000"/>
              <a:t>Κυβερνοασφάλεια στις αναδυόμενες τεχνολογίες για το ενεργειακό δίκτυο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l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l" sz="5400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7" name="Picture Placeholder 46" descr="Ασπρόμαυρο εξώφυλλο με μπλε τετράγωνα&#10;&#10;Περιγραφή που δημιουργείται αυτόματα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6. Περίληψη του θέματος 3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Ανακεφαλαίωση των βασικών σημείων σχετικά με την ασφάλεια του IoE, του cloud computing, του blockchain και της τεχνητής νοημοσύνης.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εφαρμογής ισχυρών μέτρων ασφαλείας.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Προετοιμαστείτε για το επόμενο θέμα: Ανάλυση δεδομένων για την ασφάλεια στον κυβερνοχώρο στο ενεργειακό δίκτυο.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562" y="94869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l" dirty="0">
                <a:solidFill>
                  <a:schemeClr val="accent1"/>
                </a:solidFill>
              </a:rPr>
              <a:t>Περίγραμμα Εκπαίδευσης: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l" dirty="0"/>
              <a:t>Θέμα-04 - Ανάλυση Δεδομένων για την Κυβερνοασφάλεια στο Ενεργειακό Δίκτυο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Επισκόπηση των τεχνικών κυβερνοασφάλειας και ανάλυσης βάσει δεδομένων.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Η σημασία της χρήσης εργαλείων και μεθόδων για την αποτελεσματική ανίχνευση απειλών.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Τα οφέλη από την εφαρμογή της ανάλυσης δεδομένων στον τομέα της ενέργειας.</a:t>
            </a:r>
          </a:p>
        </p:txBody>
      </p:sp>
      <p:pic>
        <p:nvPicPr>
          <p:cNvPr id="34" name="Picture Placeholder 33" descr="Ένα φλιτζάνι καφέ και ένα σημειωματάριο σε ένα τραπέζι&#10;&#10;Περιγραφή που δημιουργείται αυτόματα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 dirty="0"/>
              <a:t>1. Σημασία της κυβερνοασφάλειας βάσει δεδομένων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Γιατί η ανάλυση δεδομένων είναι ζωτικής σημασίας: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Επιτρέπει τον προληπτικό εντοπισμό απειλών και την απόκριση.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Παρέχει αξιοποιήσιμες πληροφορίες για τη βελτίωση της στάσης ασφαλείας.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Τύποι δεδομένων που αναλύθηκαν: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Κυκλοφορία δικτύου, αρχεία καταγραφής συστήματος, συμπεριφορά χρήστη και ανίχνευση ανωμαλιών.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Οφέλη: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Έγκαιρος εντοπισμός πιθανών απειλών.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Βελτιωμένη λήψη αποφάσεων βάσει πληροφοριών δεδομένων.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pic>
        <p:nvPicPr>
          <p:cNvPr id="6" name="Picture 5" descr="Ένα διάγραμμα ενός αριθμού κύκλων με αριθμούς&#10;&#10;Περιγραφή που δημιουργείται αυτόματα">
            <a:extLst>
              <a:ext uri="{FF2B5EF4-FFF2-40B4-BE49-F238E27FC236}">
                <a16:creationId xmlns:a16="http://schemas.microsoft.com/office/drawing/2014/main" id="{71F55F05-E75D-A254-9F0B-6BA868BB7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747" y="2226833"/>
            <a:ext cx="5966298" cy="2306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F464D-052C-F42D-D758-834BB329BC8E}"/>
              </a:ext>
            </a:extLst>
          </p:cNvPr>
          <p:cNvSpPr txBox="1"/>
          <p:nvPr/>
        </p:nvSpPr>
        <p:spPr>
          <a:xfrm>
            <a:off x="182202" y="4532243"/>
            <a:ext cx="5913798" cy="440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Πηγή: https://www.consultancy.uk/news/2884/pwc-uk-businesses-still-fail-to-take-on-cyber-security</a:t>
            </a:r>
          </a:p>
        </p:txBody>
      </p:sp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2. Τεχνικές Ανάλυσης Δεδομένων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2297" y="862369"/>
            <a:ext cx="4786877" cy="763899"/>
          </a:xfrm>
        </p:spPr>
        <p:txBody>
          <a:bodyPr>
            <a:normAutofit/>
          </a:bodyPr>
          <a:lstStyle/>
          <a:p>
            <a:r>
              <a:rPr lang="el" dirty="0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2184" y="1326936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Στατιστική ανάλυση: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στατιστικών μεθόδων για τον εντοπισμό αποκλίσεων από τα κανονικά πρότυπα.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Μέση τιμή, διάμεσος, τυπική απόκλιση και ανίχνευση ακραίων τιμών.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Μηχανική μάθηση: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εποπτευόμενης και μη εποπτευόμενης μάθησης για ανίχνευση ανωμαλιών.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Μοντέλα ομαδοποίησης, ταξινόμησης και παλινδρόμησης.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Ανάλυση συμπεριφοράς: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Παρακολούθηση της συμπεριφοράς των χρηστών και του συστήματος για τον εντοπισμό ασυνήθιστων δραστηριοτήτων.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Προφίλ συμπεριφοράς γραμμής βάσης, αναγνώριση μοτίβων.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3. Εργαλεία Ανάλυσης Δεδομένων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7964" y="862369"/>
            <a:ext cx="4786877" cy="763899"/>
          </a:xfrm>
        </p:spPr>
        <p:txBody>
          <a:bodyPr>
            <a:normAutofit/>
          </a:bodyPr>
          <a:lstStyle/>
          <a:p>
            <a:r>
              <a:rPr lang="el" dirty="0"/>
              <a:t>Πλαίσιο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2112" y="1244318"/>
            <a:ext cx="7604529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Δημοφιλή εργαλεία ανάλυσης δεδομένων: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Splunk: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Πλατφόρμα συλλογής και ανάλυσης δεδομένων σε πραγματικό χρόνο.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Περιπτώσεις χρήσης: Διαχείριση αρχείων καταγραφής, πληροφορίες ασφαλείας και διαχείριση συμβάντων (SIEM).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Stack</a:t>
            </a: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ELK (Elasticsearch, Logstash, Kibana):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Σύνολο εργαλείων ανοιχτού κώδικα για αναζήτηση, ανάλυση και οπτικοποίηση δεδομένων καταγραφής.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Περιπτώσεις χρήσης: Ανάλυση καταγραφής, παρακολούθηση σε πραγματικό χρόνο.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Apache Hadoop</a:t>
            </a: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Πλαίσιο κατανεμημένης αποθήκευσης και επεξεργασίας μεγάλων συνόλων δεδομένων.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Περιπτώσεις χρήσης: Ανάλυση μεγάλων δεδομένων, ευφυΐα απειλών.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Χαρακτηριστικά και οφέλη: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Επεκτασιμότητα, ανάλυση σε πραγματικό χρόνο, δυνατότητες ενσωμάτωσης.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Δείξτε πώς αυτά τα εργαλεία μπορούν να χρησιμοποιηθούν στην ενεργειακή ασφάλεια στον κυβερνοχώρο.</a:t>
            </a:r>
          </a:p>
        </p:txBody>
      </p:sp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4. Εφαρμογή ανάλυσης δεδομένων στην ενεργειακή κυβερνοασφάλεια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9837" y="1749216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Περιπτώσεις χρήσης: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Ανάλυση Κίνησης Δικτύου: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Παρακολούθηση και ανάλυση της κίνησης δικτύου για ύποπτα μοτίβα.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Παράδειγμα: Ανίχνευση επιθέσεων DDoS ή μη εξουσιοδοτημένων προσπαθειών πρόσβασης.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Ανάλυση κορμών: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Ανάλυση αρχείων καταγραφής συστήματος και εφαρμογών για τον εντοπισμό ανωμαλιών.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Παράδειγμα: Εντοπισμός ασυνήθιστων μοτίβων σύνδεσης ή σφαλμάτων συστήματος.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Αναλυτικά στοιχεία συμπεριφοράς χρηστών: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Δημιουργία προφίλ κανονικής συμπεριφοράς χρήστη και εντοπισμός αποκλίσεων.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Παράδειγμα: Εντοπισμός εσωτερικών απειλών βάσει μη φυσιολογικής συμπεριφοράς.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Οφέλη: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Βελτιωμένες δυνατότητες ανίχνευσης απειλών και απόκρισης.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Βελτιωμένη στάση ασφαλείας μέσω συνεχούς παρακολούθησης.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5. Προκλήσεις στην ανάλυση δεδομένων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Όγκος δεδομένων και ταχύτητα: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Διαχείριση και επεξεργασία μεγάλου όγκου δεδομένων σε πραγματικό χρόνο.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Ποιότητα και ακρίβεια δεδομένων: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Διασφάλιση ότι τα δεδομένα είναι ακριβή, πλήρη και αξιόπιστα.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Πολυπλοκότητα της ανάλυσης: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Ανάπτυξη και διατήρηση εξελιγμένων αναλυτικών μοντέλων.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Ενσωμάτωση με υπάρχοντα συστήματα: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Ενσωμάτωση εργαλείων ανάλυσης δεδομένων με την υπάρχουσα υποδομή κυβερνοασφάλειας.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 υπέρβασης προκλήσεων: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τεχνικών προεπεξεργασίας δεδομένων για τη βελτίωση της ποιότητας των δεδομένων.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κλιμακούμενων λύσεων για το χειρισμό μεγάλων δεδομένων.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6. Περίληψη του θέματος 4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Ανακεφαλαίωση των βασικών σημείων σχετικά με τις τεχνικές κυβερνοασφάλειας και ανάλυσης βάσει δεδομένων.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Σημασία της χρήσης εργαλείων και μεθόδων για την αποτελεσματική ανίχνευση απειλών.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Οφέλη από την εφαρμογή ανάλυσης δεδομένων στον τομέα της ενέργειας.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Εισαγωγή στο επόμενο θέμα σχετικά με τα Εργαλεία και τις Τεχνικές Ασφάλειας για τις Αναδυόμενες Τεχνολογίες Ενέργειας.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l"/>
              <a:t>Ευχαριστώ</a:t>
            </a:r>
          </a:p>
        </p:txBody>
      </p:sp>
      <p:pic>
        <p:nvPicPr>
          <p:cNvPr id="6" name="Picture Placeholder 5" descr="Ένα άτομο και ένα άτομο που κοιτάζει μια οθόνη υπολογιστή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l"/>
              <a:t>Στείλτε όλες τις ερωτήσεις στη διεύθυνση:</a:t>
            </a:r>
          </a:p>
          <a:p>
            <a:r>
              <a:rPr lang="el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Ένα άτομο που γράφει σε ένα γραφείο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l" sz="2800"/>
              <a:t>Κυβερνοασφάλεια στις αναδυόμενες τεχνολογίες για το ενεργειακό δίκτυο – Επισκόπηση μαθήματος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endParaRPr lang="en-US" sz="17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endParaRPr lang="en-US" sz="17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7682" y="3982656"/>
            <a:ext cx="5885179" cy="5334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7682" y="3351078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l"/>
              <a:t>Ανάλυση δεδομένων για την ασφάλεια στον κυβερνοχώρο στο ενεργειακό δίκτυο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7682" y="2722522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l"/>
              <a:t>Διασφάλιση των αναδυόμενων ενεργειακών τεχνολογιών</a:t>
            </a:r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545" y="3977565"/>
            <a:ext cx="788639" cy="5334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545" y="3348692"/>
            <a:ext cx="788639" cy="533400"/>
          </a:xfrm>
        </p:spPr>
        <p:txBody>
          <a:bodyPr/>
          <a:lstStyle/>
          <a:p>
            <a:r>
              <a:rPr lang="el"/>
              <a:t>Τ4.</a:t>
            </a:r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545" y="2719818"/>
            <a:ext cx="788639" cy="533400"/>
          </a:xfrm>
        </p:spPr>
        <p:txBody>
          <a:bodyPr/>
          <a:lstStyle/>
          <a:p>
            <a:r>
              <a:rPr lang="el"/>
              <a:t>Τ3.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l">
                <a:solidFill>
                  <a:schemeClr val="accent1"/>
                </a:solidFill>
              </a:rPr>
              <a:t>Περίγραμμα Κατάρτισης</a:t>
            </a:r>
            <a:br>
              <a:rPr lang="en-US">
                <a:solidFill>
                  <a:schemeClr val="accent1"/>
                </a:solidFill>
              </a:rPr>
            </a:br>
            <a:r>
              <a:rPr lang="el"/>
              <a:t>Θέμα-03 - Διασφάλιση των Αναδυόμενων Τεχνολογιών Ενέργειας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Επισκόπηση βασικών σημείων σχετικά με την ασφάλεια του IoE, του cloud computing, του blockchain και της τεχνητής νοημοσύνης.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Η σημασία της εφαρμογής αυστηρών μέτρων ασφαλείας.</a:t>
            </a:r>
          </a:p>
        </p:txBody>
      </p:sp>
      <p:pic>
        <p:nvPicPr>
          <p:cNvPr id="34" name="Picture Placeholder 33" descr="Ένα φλιτζάνι καφέ και ένα σημειωματάριο σε ένα τραπέζι&#10;&#10;Περιγραφή που δημιουργείται αυτόματα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1. Αρχιτεκτονική και ευπάθειες IoE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Επισκόπηση του IoE (Internet of Energy):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Δίκτυο διασυνδεδεμένων συσκευών, αισθητήρων και συστημάτων εντός του ενεργειακού δικτύου.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Βασικά στοιχεία: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Έξυπνοι μετρητές, αισθητήρες δικτύου, ανανεώσιμες πηγές ενέργειας και συστήματα ελέγχου.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Κοινά τρωτά σημεία: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Μη ασφαλή πρωτόκολλα επικοινωνίας, ξεπερασμένο λογισμικό και αδύναμοι μηχανισμοί ελέγχου ταυτότητας.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Τρωτά σημεία στους έξυπνους μετρητές που οδηγούν σε μη εξουσιοδοτημένη πρόσβαση.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pic>
        <p:nvPicPr>
          <p:cNvPr id="6" name="Picture 5" descr="Διάγραμμα διαχείρισης κινδύνου&#10;&#10;Περιγραφή που δημιουργείται αυτόματα">
            <a:extLst>
              <a:ext uri="{FF2B5EF4-FFF2-40B4-BE49-F238E27FC236}">
                <a16:creationId xmlns:a16="http://schemas.microsoft.com/office/drawing/2014/main" id="{E0467787-D7B4-2A74-3D22-94AAB77DA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543112"/>
            <a:ext cx="6194862" cy="2186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164E4C-58F5-BE4B-E00C-07C84FF328CB}"/>
              </a:ext>
            </a:extLst>
          </p:cNvPr>
          <p:cNvSpPr txBox="1"/>
          <p:nvPr/>
        </p:nvSpPr>
        <p:spPr>
          <a:xfrm>
            <a:off x="152400" y="4747256"/>
            <a:ext cx="6194862" cy="440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" sz="1100" b="0" i="0" u="none" strike="noStrike" kern="1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Πηγή: https://www.researchgate.net/publication/364683506_Internet_of_Everything_Enabling_Technologies_Applications_Security_and_Challenges</a:t>
            </a:r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2. Διασφάλιση περιβαλλόντων IoE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Βέλτιστες πρακτικές για την ασφάλεια του IoE: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ισχυρών μεθόδων ελέγχου ταυτότητας και κρυπτογράφησης.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Τακτική ενημέρωση και επιδιόρθωση συσκευών IoE.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Παρακολούθηση και καταγραφή κίνησης δικτύου για ανωμαλίες.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 μέτρων ασφαλείας: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VPN και ασφαλών πρωτοκόλλων επικοινωνίας (π.χ. TLS).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Ανάπτυξη συστημάτων ανίχνευσης εισβολών (IDS) για την παρακολούθηση δικτύων IoE.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3. Ασφάλεια Cloud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Μοντέλα ασφάλειας cloud: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Δημόσια, ιδιωτικά και υβριδικά μοντέλα cloud.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Μοντέλο κοινής ευθύνης μεταξύ παρόχων cloud και χρηστών.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Απειλές ειδικά για το cloud: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Παραβιάσεις δεδομένων, εσφαλμένες διαμορφώσεις, εσωτερικές απειλές και επιθέσεις DDoS.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Στρατηγικές μετριασμού: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ισχυρών ελέγχων πρόσβασης και κρυπτογράφησης.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Τακτικός έλεγχος διαμορφώσεων cloud και αρχείων καταγραφής πρόσβασης.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εργαλείων διαχείρισης ταυτοτήτων και πρόσβασης (IAM) για καλύτερο έλεγχο.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εργαλείων Cloud Security Posture Management (CSPM).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4. Ασφάλεια blockchain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9837" y="15706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Ιδιότητες ασφαλείας του Blockchain: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Αποκέντρωση, αμετάβλητο και διαφάνεια.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Τρωτά σημεία και φορείς επίθεσης: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51% επιθέσεις, ευπάθειες έξυπνων συμβολαίων και επιθέσεις Sybil.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Μέτρα ασφαλείας: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Διασφάλιση της ακεραιότητας της συναίνεσης και των ελέγχων ασφάλειας έξυπνων συμβολαίων.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πορτοφολιών πολλαπλών υπογραφών και λύσεων ψυκτικής αποθήκευσης.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επίσημων μεθόδων επαλήθευσης για την ασφάλεια έξυπνων συμβολαίων.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αποκεντρωμένων μηχανισμών διακυβέρνησης.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5. Ασφάλεια AI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1430" y="1441826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Κίνδυνοι ασφαλείας στην τεχνητή νοημοσύνη: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Μεροληψία στα μοντέλα AI, ανησυχίες σχετικά με το απόρρητο των δεδομένων και εχθρικές επιθέσεις.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Μέθοδοι για την ασφάλεια της τεχνητής νοημοσύνης: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Διασφάλιση της ποιότητας και της ποικιλομορφίας των δεδομένων στα σύνολα δεδομένων κατάρτισης.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αξιόπιστων τεχνικών αξιολόγησης και επικύρωσης μοντέλων.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εκπαίδευσης αντιπαραθέσεων για τη βελτίωση της ανθεκτικότητας του μοντέλου.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τεχνικών διαφορικού απορρήτου για την προστασία των δεδομένων εκπαίδευσης.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ασφαλών αγωγών AI για επεξεργασία δεδομένων και ανάπτυξη μοντέλων.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1745</Words>
  <Application>Microsoft Office PowerPoint</Application>
  <PresentationFormat>Widescreen</PresentationFormat>
  <Paragraphs>215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Book Antiqua</vt:lpstr>
      <vt:lpstr>Calibri</vt:lpstr>
      <vt:lpstr>Century Gothic</vt:lpstr>
      <vt:lpstr>Courier New</vt:lpstr>
      <vt:lpstr>Symbol</vt:lpstr>
      <vt:lpstr>Wingdings</vt:lpstr>
      <vt:lpstr>Custom</vt:lpstr>
      <vt:lpstr>Κυβερνοασφάλεια στις αναδυόμενες τεχνολογίες για το ενεργειακό δίκτυο</vt:lpstr>
      <vt:lpstr>PowerPoint Presentation</vt:lpstr>
      <vt:lpstr>Κυβερνοασφάλεια στις αναδυόμενες τεχνολογίες για το ενεργειακό δίκτυο – Επισκόπηση μαθήματος</vt:lpstr>
      <vt:lpstr>Περίγραμμα Κατάρτισης Θέμα-03 - Διασφάλιση των Αναδυόμενων Τεχνολογιών Ενέργειας</vt:lpstr>
      <vt:lpstr>1. Αρχιτεκτονική και ευπάθειες IoE</vt:lpstr>
      <vt:lpstr>2. Διασφάλιση περιβαλλόντων IoE</vt:lpstr>
      <vt:lpstr>3. Ασφάλεια Cloud</vt:lpstr>
      <vt:lpstr>4. Ασφάλεια blockchain</vt:lpstr>
      <vt:lpstr>5. Ασφάλεια AI</vt:lpstr>
      <vt:lpstr>6. Περίληψη του θέματος 3</vt:lpstr>
      <vt:lpstr>Περίγραμμα Εκπαίδευσης:   Θέμα-04 - Ανάλυση Δεδομένων για την Κυβερνοασφάλεια στο Ενεργειακό Δίκτυο</vt:lpstr>
      <vt:lpstr>1. Σημασία της κυβερνοασφάλειας βάσει δεδομένων</vt:lpstr>
      <vt:lpstr>2. Τεχνικές Ανάλυσης Δεδομένων</vt:lpstr>
      <vt:lpstr>3. Εργαλεία Ανάλυσης Δεδομένων</vt:lpstr>
      <vt:lpstr>4. Εφαρμογή ανάλυσης δεδομένων στην ενεργειακή κυβερνοασφάλεια</vt:lpstr>
      <vt:lpstr>5. Προκλήσεις στην ανάλυση δεδομένων</vt:lpstr>
      <vt:lpstr>6. Περίληψη του θέματος 4</vt:lpstr>
      <vt:lpstr>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2025-04-30T19:24:16Z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