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70" r:id="rId15"/>
    <p:sldId id="471" r:id="rId16"/>
    <p:sldId id="439" r:id="rId17"/>
    <p:sldId id="472" r:id="rId18"/>
    <p:sldId id="473" r:id="rId19"/>
    <p:sldId id="474" r:id="rId20"/>
    <p:sldId id="475" r:id="rId21"/>
    <p:sldId id="476" r:id="rId22"/>
    <p:sldId id="477" r:id="rId23"/>
    <p:sldId id="3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7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30/04/2025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30/04/2025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" noProof="0"/>
              <a:t>Κάντε κλικ για να επεξεργαστείτε στυλ κειμένου υποδείγματος</a:t>
            </a:r>
          </a:p>
          <a:p>
            <a:pPr lvl="1"/>
            <a:r>
              <a:rPr lang="el" noProof="0"/>
              <a:t>Δεύτερο επίπεδο</a:t>
            </a:r>
          </a:p>
          <a:p>
            <a:pPr lvl="2"/>
            <a:r>
              <a:rPr lang="el" noProof="0"/>
              <a:t>Τρίτο επίπεδο</a:t>
            </a:r>
          </a:p>
          <a:p>
            <a:pPr lvl="3"/>
            <a:r>
              <a:rPr lang="el" noProof="0"/>
              <a:t>Τέταρτο επίπεδο</a:t>
            </a:r>
          </a:p>
          <a:p>
            <a:pPr lvl="4"/>
            <a:r>
              <a:rPr lang="el" noProof="0"/>
              <a:t>Πέμπτο επίπεδο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Παροχή επισκόπησης των βασικών κανονισμών που επηρεάζουν την ασφάλεια στον κυβερνοχώρο στον τομέα της ενέργειας, όπως ο GDPR και ο NERC CIP.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συνέπειες της μη συμμόρφωσης, συμπεριλαμβανομένων των νομικών και οικονομικών συνεπειών.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πώς η τήρηση αυτών των κανονισμών ενισχύει τη συνολική ασφάλεια.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Προτείνετε στρατηγικές για την επίτευξη συμμόρφωσης, όπως τακτικούς ελέγχους και εφαρμογή βέλτιστων πρακτικών.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378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Ανακεφαλαιώστε τα κύρια σημεία που καλύφθηκαν σε αυτή τη σύνοδο.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Επανάληψη της σημασίας της κυβερνοασφάλειας στις αναδυόμενες ενεργειακές τεχνολογίες.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τις μοναδικές προκλήσεις ασφάλειας που σχετίζονται με το IoT, το cloud computing, το blockchain και το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Αναφέρετε ότι το επόμενο θέμα θα εμβαθύνει στις τεχνικές ανίχνευσης ανωμαλιών.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734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Καθορίστε την ανίχνευση ανωμαλιών και τον ρόλο της στην ασφάλεια στον κυβερνοχώρο.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γιατί η ανίχνευση ανωμαλιών είναι ζωτικής σημασίας για τον εντοπισμό πιθανών απειλών.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Περιγράψτε τους τρεις τύπους ανωμαλιών: σημειακές, συμφραζόμενες και συλλογικές.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για κάθε τύπο για να δείξετε τη σημασία τους.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ΕΙΚΌΝΑ: https://research.einar.partners/wp-content/uploads/2021/12/Types-of-anomaly-EP-v2.jpg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Εισαγωγή μεθόδων που βασίζονται στη μηχανική μάθηση για την ανίχνευση ανωμαλιών.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Διαφοροποίηση μεταξύ εποπτευόμενης και μη εποπτευόμενης μάθησης.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κοινούς αλγόριθμους που χρησιμοποιούνται στην ανίχνευση ανωμαλιών, όπως k-NN, SVM και νευρωνικά δίκτυα.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τα πλεονεκτήματα της χρήσης μηχανικής μάθησης για την ανίχνευση ανωμαλιών, συμπεριλαμβανομένης της προσαρμοστικότητας και της ακρίβειας.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ΕΙΚΟΝΑ: https://miro.medium.com/v2/resize:fit:1200/1*XIlxmGNnjAUwDCjPtLYjcA.png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 σημασία των δεδομένων χρονοσειρών στον ενεργειακό τομέα, όπως η παρακολούθηση των προτύπων κατανάλωσης ενέργειας.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Εισαγάγετε τεχνικές ARIMA, LSTM και STL για ανίχνευση ανωμαλιών χρονοσειρών.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πώς λειτουργεί κάθε τεχνική και τις εφαρμογές της στην ανίχνευση ανωμαλιών στα ενεργειακά δεδομένα.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ανωμαλιών χρονοσειρών σε ενεργειακά συστήματα.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Παρουσίαση πραγματικών περιπτωσιολογικών μελετών ανίχνευσης ανωμαλιών στον ενεργειακό τομέα.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Μελέτη περίπτωσης 1: Εξηγήστε πώς η ανίχνευση ανωμαλιών μπορεί να εντοπίσει μη εξουσιοδοτημένη πρόσβαση σε συστήματα SCADA.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Μελέτη περίπτωσης 2: Περιγράψτε πώς η ανίχνευση ανωμαλιών βοηθά στην παρακολούθηση των έξυπνων δικτύων για παρατυπίες.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Μελέτη περίπτωσης 3: Συζητήστε τη χρήση ανίχνευσης ανωμαλιών για προληπτική συντήρηση σε ενεργειακό εξοπλισμό.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έμφαση στα οφέλη από την εφαρμογή συστημάτων ανίχνευσης ανωμαλιών.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Εισαγάγετε δημοφιλή εργαλεία που χρησιμοποιούνται για την ανίχνευση ανωμαλιών, όπως το Splunk, το ELK Stack και το Apache Spot.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τα χαρακτηριστικά και τα οφέλη κάθε εργαλείου.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Εάν είναι δυνατόν, δώστε μια σύντομη επίδειξη ή στιγμιότυπα οθόνης των εργαλείων σε δράση.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πώς τα εργαλεία αυτά μπορούν να ενσωματωθούν σε πλαίσια ενεργειακής κυβερνοασφάλειας.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Ανακεφαλαιώστε τα βασικά σημεία που καλύφθηκαν σε αυτή τη συνεδρία σχετικά με τις τεχνικές ανίχνευσης ανωμαλιών.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μηχανικής μάθησης και των μεθόδων χρονοσειρών για την αποτελεσματική ανίχνευση ανωμαλιών.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τις πραγματικές εφαρμογές και τα οφέλη αυτών των τεχνικών.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Εισαγωγή στο επόμενο θέμα: Διασφάλιση των αναδυόμενων τεχνολογιών ενέργειας.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Καλωσορίστε τους συμμετέχοντες στη συνεδρία.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Παρουσιάστε τον εαυτό σας και περιγράψτε εν συντομία το υπόβαθρό σας στην ασφάλεια στον κυβερνοχώρο και τις ενεργειακές τεχνολογίες.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Αναφέρετε τον στόχο της σημερινής παρουσίασης: να παρέχει μια επισκόπηση των προκλήσεων στον τομέα της ασφάλειας στον κυβερνοχώρο στις αναδυόμενες ενεργειακές τεχνολογίες.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τη σημασία των αναδυόμενων τεχνολογιών στον τομέα της ενέργειας.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Περιγράψτε συνοπτικά το IoT, το Cloud Computing, το Blockchain και το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τον τρόπο με τον οποίο αυτές οι τεχνολογίες ενισχύουν την αποτελεσματικότητα και την αξιοπιστία, αλλά και εισάγουν νέες προκλήσεις στον τομέα της ασφάλειας στον κυβερνοχώρο.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Αναφέρετε ότι αυτή η συνεδρία θα καλύψει τα μοναδικά ζητήματα ασφάλειας που σχετίζονται με κάθε τεχνολογία.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τη σημασία των αναδυόμενων τεχνολογιών στον τομέα της ενέργειας.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Περιγράψτε συνοπτικά το IoT, το Cloud Computing, το Blockchain και το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τον τρόπο με τον οποίο αυτές οι τεχνολογίες ενισχύουν την αποτελεσματικότητα και την αξιοπιστία, αλλά και εισάγουν νέες προκλήσεις στον τομέα της ασφάλειας στον κυβερνοχώρο.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Αναφέρετε ότι αυτή η συνεδρία θα καλύψει τα μοναδικά ζητήματα ασφάλειας που σχετίζονται με κάθε τεχνολογία.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Ορισμός του IoT και παροχή παραδειγμάτων σχετικών με τον ενεργειακό τομέα, όπως έξυπνοι μετρητές και αισθητήρες δικτύου.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την ετερογένεια των συσκευών και την πρόκληση που θέτει για την ασφάλεια.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τις δυσκολίες στη διαχείριση της ασφάλειας για αναπτύξεις μεγάλης κλίμακας.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Επισημάνετε κοινές αδυναμίες ασφαλείας στις συσκευές IoT.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το μοντέλο κοινής ευθύνης στο υπολογιστικό νέφος και τις επιπτώσεις του στην ασφάλεια.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κοινά ζητήματα ασφάλειας στο cloud, συμπεριλαμβανομένων παραβιάσεων δεδομένων και εσφαλμένων διαμορφώσεων.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ένα παράδειγμα εσφαλμένα διαμορφωμένου κάδου αποθήκευσης cloud που οδηγεί σε έκθεση δεδομένων.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σωστής διαμόρφωσης και διαχείρισης.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εν συντομία την τεχνολογία blockchain και τις περιπτώσεις χρήσης της στον ενεργειακό τομέα.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την έννοια μιας επίθεσης 51% και τις επιπτώσεις της.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τις ευπάθειες έξυπνων συμβολαίων και δώστε ένα παράδειγμα, όπως το hack DAO.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την ανάγκη για ασφαλείς πρακτικές κωδικοποίησης και διεξοδικές δοκιμές.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Ορισμός της τεχνητής νοημοσύνης και των εφαρμογών της στον τομέα της ενέργειας.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Εξηγήστε τις αντίπαλες επιθέσεις και πώς μπορούν να χειριστούν τα μοντέλα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Συζητήστε θέματα απορρήτου δεδομένων που σχετίζονται με την εκπαίδευση μοντέλων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Δώστε παραδείγματα εχθρικών επιθέσεων που προκαλούν εσφαλμένη ταξινόμηση.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Τονίστε τη σημασία της διασφάλισης των μοντέλων τεχνητής νοημοσύνης και των δεδομένων εκπαίδευσης.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l"/>
              <a:t>Προσθήκη τίτλου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Ο2.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l"/>
              <a:t>Προσθέστε τίτλο εδώ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"/>
              <a:t>Προσθέστε υπότιτλους εδώ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l"/>
              <a:t>Κάντε κλικ για να προσθέσετε κείμενο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"/>
              <a:t>Προσθέστε τίτλο εδώ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"/>
              <a:t>Κάντε κλικ για να επεξεργαστείτε στυλ κειμένου υποδείγματος</a:t>
            </a:r>
          </a:p>
          <a:p>
            <a:pPr lvl="1"/>
            <a:r>
              <a:rPr lang="el"/>
              <a:t>Δεύτερο επίπεδο</a:t>
            </a:r>
          </a:p>
          <a:p>
            <a:pPr lvl="2"/>
            <a:r>
              <a:rPr lang="el"/>
              <a:t>Τρίτο επίπεδο</a:t>
            </a:r>
          </a:p>
          <a:p>
            <a:pPr lvl="3"/>
            <a:r>
              <a:rPr lang="el"/>
              <a:t>Τέταρτο επίπεδο</a:t>
            </a:r>
          </a:p>
          <a:p>
            <a:pPr lvl="4"/>
            <a:r>
              <a:rPr lang="el"/>
              <a:t>Πέμπτο επίπεδο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l"/>
              <a:t>Όνομα εκπαιδευτικής ενότητας CSP: Πρότυπο παρουσίασης που δημιουργήθηκε από PR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l" sz="4000"/>
              <a:t>Κυβερνοασφάλεια στις αναδυόμενες τεχνολογίες για το ενεργειακό δίκτυο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l"/>
              <a:t>Παρουσίαση από: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l" sz="5400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7" name="Picture Placeholder 46" descr="Ασπρόμαυρο εξώφυλλο με μπλε τετράγωνα&#10;&#10;Περιγραφή που δημιουργείται αυτόματα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6. Μοναδικές προκλήσεις ασφάλειας της τεχνητής νοημοσύνης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Επιθέσεις Ανταγωνιστικού Τύπου (</a:t>
            </a:r>
            <a:r>
              <a:rPr lang="el-GR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Adversarial</a:t>
            </a:r>
            <a:r>
              <a:rPr lang="el-GR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l-GR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Attacks</a:t>
            </a:r>
            <a:r>
              <a:rPr lang="el-GR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):</a:t>
            </a:r>
            <a:endParaRPr lang="el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Χειρισμός μοντέλων τεχνητής νοημοσύνης για την παραγωγή λανθασμένων αποτελεσμάτων.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Θέματα απορρήτου δεδομένων: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Διασφάλιση του απορρήτου των δεδομένων που χρησιμοποιούνται για την εκπαίδευση μοντέλων τεχνητής νοημοσύνης.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Αντικρουόμενα παραδείγματα που προκαλούν εσφαλμένη ταξινόμηση AI.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7. Μοναδικές προκλήσεις ασφάλειας της τεχνητής νοημοσύνης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Βασικοί κανονισμοί: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GDPR: Γενικός Κανονισμός Προστασίας Δεδομένων για το απόρρητο των δεδομένων.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NERC CIP: Πρότυπα προστασίας υποδομών ζωτικής σημασίας για τον ενεργειακό τομέα.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Policy Act: Κανονιστικό πλαίσιο για τις ενεργειακές υποδομές.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Σημασία της συμμόρφωσης: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Νομικές και οικονομικές επιπτώσεις της μη συμμόρφωσης.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Ενίσχυση της συνολικής στάσης ασφαλείας μέσω της τήρησης των κανονισμών.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Στρατηγικές συμμόρφωσης: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Τακτικοί έλεγχοι και αξιολογήσεις.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Εφαρμογή βέλτιστων πρακτικών του κλάδου.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34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8. Περίληψη του θέματος 1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Ανακεφαλαίωση της σημασίας της ασφάλειας στον κυβερνοχώρο στις αναδυόμενες ενεργειακές τεχνολογίες.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Τόνισε τις μοναδικές προκλήσεις ασφάλειας για το IoT, το cloud computing, το blockchain και το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Συζητήθηκε η σημασία των κανονιστικών παραμέτρων και των ζητημάτων συμμόρφωσης.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Προετοιμασία για το θέμα 2: Τεχνικές ανίχνευσης ανωμαλιών.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098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l" dirty="0">
                <a:solidFill>
                  <a:schemeClr val="accent1"/>
                </a:solidFill>
              </a:rPr>
              <a:t>Περίγραμμα εκπαίδευσης: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l" dirty="0"/>
              <a:t>Θέμα-02 - Τεχνικές ανίχνευσης ανωμαλιών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Επισκόπηση τεχνικών ανίχνευσης ανωμαλιών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Σημασία της μηχανικής μάθησης και των μεθόδων χρονοσειρών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Πραγματικές εφαρμογές και οφέλη της ανίχνευσης ανωμαλιών</a:t>
            </a:r>
          </a:p>
        </p:txBody>
      </p:sp>
      <p:pic>
        <p:nvPicPr>
          <p:cNvPr id="34" name="Picture Placeholder 33" descr="Ένα φλιτζάνι καφέ και ένα σημειωματάριο σε ένα τραπέζι&#10;&#10;Περιγραφή που δημιουργείται αυτόματα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1. Εισαγωγή στην ανίχνευση ανωμαλιών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7964" y="1665045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Ορισμός: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Η διαδικασία προσδιορισμού μοτίβων σε δεδομένα που δεν συμμορφώνονται με την αναμενόμενη συμπεριφορά.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Σημασία στην ασφάλεια στον κυβερνοχώρο: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Εντοπισμός ασυνήθιστων δραστηριοτήτων που μπορεί να υποδεικνύουν απειλές ασφαλείας.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Τύποι ανωμαλιών: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Σημειακές ανωμαλίες: Ένα σημείο δεδομένων διαφέρει σημαντικά από τα άλλα.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Ανωμαλίες με βάση τα συμφραζόμενα: Σημεία δεδομένων που είναι ανώμαλα σε ένα συγκεκριμένο πλαίσιο.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Συλλογικές ανωμαλίες: Μια ομάδα σημείων δεδομένων που συλλογικά συμπεριφέρονται ανώμαλα.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>
          <a:xfrm>
            <a:off x="0" y="17722"/>
            <a:ext cx="5840730" cy="6862275"/>
          </a:xfrm>
        </p:spPr>
      </p:pic>
      <p:pic>
        <p:nvPicPr>
          <p:cNvPr id="6" name="Picture 5" descr="Ένα διάγραμμα μιας φυσιολογικής και ανωμαλίας&#10;&#10;Περιγραφή που δημιουργείται αυτόματα">
            <a:extLst>
              <a:ext uri="{FF2B5EF4-FFF2-40B4-BE49-F238E27FC236}">
                <a16:creationId xmlns:a16="http://schemas.microsoft.com/office/drawing/2014/main" id="{949394AA-665A-7A4B-5B00-28C1DC63B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46" y="2596463"/>
            <a:ext cx="6060658" cy="1833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E57D6E-928A-EE04-A6E9-4236A3BAF27D}"/>
              </a:ext>
            </a:extLst>
          </p:cNvPr>
          <p:cNvSpPr txBox="1"/>
          <p:nvPr/>
        </p:nvSpPr>
        <p:spPr>
          <a:xfrm>
            <a:off x="226534" y="4436619"/>
            <a:ext cx="6060658" cy="2594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Πηγή: https://research.einar.partners/mystery-of-predictions-in-anomaly-detection/</a:t>
            </a:r>
          </a:p>
        </p:txBody>
      </p:sp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2. Μέθοδοι βασισμένες στη μηχανική μάθηση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Εποπτευόμενη μάθηση: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δεδομένων με ετικέτες για την εκπαίδευση μοντέλων ώστε να αναγνωρίζουν ανωμαλίες.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 αλγορίθμων: Δέντρα αποφάσεων, τυχαία δάση.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Μάθηση χωρίς επίβλεψη: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Ανίχνευση ανωμαλιών χωρίς επισημασμένα δεδομένα εντοπίζοντας αποκλίσεις από τον κανόνα.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 αλγορίθμων: k-Πλησιέστεροι γείτονες (k-NN), ομαδοποίηση.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Κοινοί αλγόριθμοι: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k-Πλησιέστεροι γείτονες (k-NN):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Προσδιορίζει ανωμαλίες με βάση μετρήσεις απόστασης.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Μηχανές διανυσμάτων υποστήριξης (SVM):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Ταξινομεί τα σημεία δεδομένων σε κανονικά και ανώμαλα.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Νευρωνικά Δίκτυα: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Μοντέλα βαθιάς μάθησης για σύνθετη αναγνώριση προτύπων.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Πλεονεκτήματα: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Ικανότητα προσαρμογής σε νέους τύπους απειλών.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Βελτιωμένη ακρίβεια σε σχέση με τις παραδοσιακές μεθόδους που βασίζονται σε κανόνες.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97C9CA6-DA87-A2C4-A730-E9F35F91AC98}"/>
              </a:ext>
            </a:extLst>
          </p:cNvPr>
          <p:cNvGrpSpPr/>
          <p:nvPr/>
        </p:nvGrpSpPr>
        <p:grpSpPr>
          <a:xfrm>
            <a:off x="235012" y="258185"/>
            <a:ext cx="5913799" cy="6022946"/>
            <a:chOff x="462001" y="480419"/>
            <a:chExt cx="5323375" cy="58121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F7360A-1B20-FAA3-5D29-2922E9128953}"/>
                </a:ext>
              </a:extLst>
            </p:cNvPr>
            <p:cNvSpPr/>
            <p:nvPr/>
          </p:nvSpPr>
          <p:spPr>
            <a:xfrm>
              <a:off x="462001" y="480419"/>
              <a:ext cx="5323375" cy="5812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pic>
          <p:nvPicPr>
            <p:cNvPr id="6" name="Picture 5" descr="Στιγμιότυπο οθόνης βιντεοπαιχνιδιού&#10;&#10;Περιγραφή που δημιουργείται αυτόματα">
              <a:extLst>
                <a:ext uri="{FF2B5EF4-FFF2-40B4-BE49-F238E27FC236}">
                  <a16:creationId xmlns:a16="http://schemas.microsoft.com/office/drawing/2014/main" id="{F4641FD8-9723-9EE2-0756-33DA0DF91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390" y="522840"/>
              <a:ext cx="5278596" cy="572727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EB4A4D-04C0-9820-FD2C-2B1766E33126}"/>
              </a:ext>
            </a:extLst>
          </p:cNvPr>
          <p:cNvSpPr txBox="1"/>
          <p:nvPr/>
        </p:nvSpPr>
        <p:spPr>
          <a:xfrm>
            <a:off x="235013" y="6292538"/>
            <a:ext cx="5913798" cy="440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" sz="1100" b="0" i="0" u="none" strike="noStrike" kern="1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Πηγή: https://towardsdatascience.com/a-comprehensive-beginners-guide-to-the-diverse-field-of-anomaly-detection-8c818d153995</a:t>
            </a:r>
          </a:p>
        </p:txBody>
      </p:sp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3. </a:t>
            </a:r>
            <a:r>
              <a:rPr lang="el" sz="18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Ανίχνευση ανωμαλιών χρονοσειρών</a:t>
            </a:r>
            <a:endParaRPr lang="en-US" sz="180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7964" y="1668792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Σημασία στα ενεργειακά συστήματα: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Συνεχής παρακολούθηση δεδομένων που εξαρτώνται από το χρόνο, όπως η κατανάλωση ενέργειας.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Τεχνικές: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ARIMA (Αυτοπαλίνδρομος ολοκληρωμένος κινητός μέσος όρος):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Στατιστική ανάλυση για πρόβλεψη και ανίχνευση ανωμαλιών.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Δίκτυα LSTM (Long Short-Term Memory):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Μοντέλα νευρωνικών δικτύων για το χειρισμό διαδοχικών δεδομένων.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STL (αποσύνθεση εποχιακής τάσης):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Αποσυνθέτει τα δεδομένα χρονοσειρών σε εποχιακά, τάσεις και υπολειμματικά στοιχεία.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Εφαρμογές: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Εντοπισμός παρατυπιών στην παραγωγή και κατανάλωση ενέργειας.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Παρακολούθηση για σημάδια παραβίασης ή μη εξουσιοδοτημένης πρόσβασης.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4. Πραγματικές εφαρμογές ανίχνευσης ανωμαλιών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7964" y="862369"/>
            <a:ext cx="4786877" cy="763899"/>
          </a:xfrm>
        </p:spPr>
        <p:txBody>
          <a:bodyPr>
            <a:normAutofit/>
          </a:bodyPr>
          <a:lstStyle/>
          <a:p>
            <a:r>
              <a:rPr lang="el" dirty="0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0667" y="1326936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Μελέτη περίπτωσης 1: Ανίχνευση μη εξουσιοδοτημένης πρόσβασης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Παρακολούθηση της κίνησης δικτύου για ασυνήθιστα μοτίβα πρόσβασης.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Παράδειγμα: Εντοπισμός μη εξουσιοδοτημένης πρόσβασης σε συστήματα SCADA.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Μελέτη περίπτωσης 2: Παρακολούθηση έξυπνων δικτύων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Ανάλυση δεδομένων ροής ενέργειας για ανωμαλίες.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Παράδειγμα: Ανίχνευση ανωμαλιών σε δεδομένα έξυπνων μετρητών που υποδεικνύουν παραβίαση.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Μελέτη περίπτωσης 3: Προληπτική συντήρηση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Χρήση ανίχνευσης ανωμαλιών για την πρόβλεψη βλαβών εξοπλισμού.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Παράδειγμα: Εντοπισμός πρώιμων ενδείξεων δυσλειτουργίας σε ανεμογεννήτριες.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439" r="7439"/>
          <a:stretch>
            <a:fillRect/>
          </a:stretch>
        </p:blipFill>
        <p:spPr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5. Εργαλεία ανίχνευσης ανωμαλιών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6372" y="784841"/>
            <a:ext cx="4786877" cy="763899"/>
          </a:xfrm>
        </p:spPr>
        <p:txBody>
          <a:bodyPr>
            <a:normAutofit/>
          </a:bodyPr>
          <a:lstStyle/>
          <a:p>
            <a:r>
              <a:rPr lang="el" dirty="0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8309" y="1315093"/>
            <a:ext cx="6763003" cy="2995009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Δημοφιλή εργαλεία: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Splunk: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Πλατφόρμα ανάλυσης και παρακολούθησης δεδομένων.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kern="100" dirty="0">
                <a:ea typeface="Aptos" panose="020B0004020202020204" pitchFamily="34" charset="0"/>
                <a:cs typeface="Arial" panose="020B0604020202020204" pitchFamily="34" charset="0"/>
              </a:rPr>
              <a:t>Stack</a:t>
            </a: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ELK (Elasticsearch, Logstash, Kibana):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Σύνολο εργαλείων ανοιχτού κώδικα για αναζήτηση, ανάλυση και οπτικοποίηση δεδομένων καταγραφής.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kern="100" dirty="0">
                <a:ea typeface="Aptos" panose="020B0004020202020204" pitchFamily="34" charset="0"/>
                <a:cs typeface="Arial" panose="020B0604020202020204" pitchFamily="34" charset="0"/>
              </a:rPr>
              <a:t>Spot</a:t>
            </a: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Apache: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Πλατφόρμα ανάλυσης ασφάλειας στον κυβερνοχώρο ανοιχτού κώδικα.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Χαρακτηριστικά και οφέλη: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Ανάλυση και οπτικοποίηση δεδομένων σε πραγματικό χρόνο.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Επεκτασιμότητα για χειρισμό μεγάλων συνόλων δεδομένων.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Ενσωμάτωση με άλλα εργαλεία ασφαλείας.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Πρακτική επίδειξη: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Σύντομη επίδειξη (εάν υπάρχει) που δείχνει το εργαλείο σε δράση.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6. Περίληψη του θέματος 2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Ανακεφαλαίωση των βασικών σημείων σχετικά με τις τεχνικές ανίχνευσης ανωμαλιών.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Σημασία της μηχανικής μάθησης και των μεθόδων χρονοσειρών.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Πραγματικές εφαρμογές και οφέλη της ανίχνευσης ανωμαλιών.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Εισαγωγή στο Θέμα 3: Διασφάλιση των Αναδυόμενων Ενεργειακών Τεχνολογιών.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l"/>
              <a:t>Ευχαριστώ</a:t>
            </a:r>
          </a:p>
        </p:txBody>
      </p:sp>
      <p:pic>
        <p:nvPicPr>
          <p:cNvPr id="6" name="Picture Placeholder 5" descr="Ένα άτομο και ένα άτομο που κοιτάζει μια οθόνη υπολογιστή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l"/>
              <a:t>Στείλτε όλες τις ερωτήσεις στη διεύθυνση:</a:t>
            </a:r>
          </a:p>
          <a:p>
            <a:r>
              <a:rPr lang="el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Ένα άτομο που γράφει σε ένα γραφείο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l" sz="2800"/>
              <a:t>Κυβερνοασφάλεια στις αναδυόμενες τεχνολογίες για το ενεργειακό δίκτυο – Επισκόπηση μαθήματος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l"/>
              <a:t>Ο1.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l" sz="1700"/>
              <a:t>Εισαγωγή στην Κυβερνοασφάλεια στις Αναδυόμενες Τεχνολογίες Ενέργειας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l"/>
              <a:t>Ο2.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l" sz="1700"/>
              <a:t>Τεχνικές ανίχνευσης ανωμαλιών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l" dirty="0">
                <a:solidFill>
                  <a:schemeClr val="accent1"/>
                </a:solidFill>
              </a:rPr>
              <a:t>Εκπαιδευτικό Περίγραμμα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l-GR" dirty="0"/>
              <a:t>Θέμα 01 – Εισαγωγή στην </a:t>
            </a:r>
            <a:r>
              <a:rPr lang="el-GR" dirty="0" err="1"/>
              <a:t>Κυβερνοασφάλεια</a:t>
            </a:r>
            <a:r>
              <a:rPr lang="el-GR" dirty="0"/>
              <a:t> στις Αναδυόμενες Τεχνολογίες Ενέργειας</a:t>
            </a:r>
            <a:endParaRPr lang="e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29"/>
            <a:ext cx="6980091" cy="131568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Επισκόπηση και μοναδικές προκλήσεις ασφαλείας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Επισκόπηση των αρχών και των προκλήσεων της κυβερνοασφάλειας στο πλαίσιο των αναδυόμενων ενεργειακών τεχνολογιών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" sz="1400" dirty="0"/>
              <a:t>Εισαγωγή στο IoE, το cloud computing, το blockchain και την τεχνητή νοημοσύνη και τη σημασία τους στον ενεργειακό τομέα</a:t>
            </a:r>
          </a:p>
        </p:txBody>
      </p:sp>
      <p:pic>
        <p:nvPicPr>
          <p:cNvPr id="34" name="Picture Placeholder 33" descr="Ένα φλιτζάνι καφέ και ένα σημειωματάριο σε ένα τραπέζι&#10;&#10;Περιγραφή που δημιουργείται αυτόματα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1. Επισκόπηση των αναδυόμενων τεχνολογιών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5467" y="862369"/>
            <a:ext cx="4786877" cy="763899"/>
          </a:xfrm>
        </p:spPr>
        <p:txBody>
          <a:bodyPr>
            <a:normAutofit/>
          </a:bodyPr>
          <a:lstStyle/>
          <a:p>
            <a:r>
              <a:rPr lang="el" dirty="0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3190" y="1559922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Εισαγωγή στις Βασικές Τεχνολογίες: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Διαδίκτυο των πραγμάτων (IoT):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Συσκευές και αισθητήρες συνδεδεμένοι στο διαδίκτυο.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Έξυπνοι μετρητές, αισθητήρες δικτύου και συνδεδεμένες οικιακές συσκευές.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Computing: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On-demand παράδοση πόρων πληροφορικής μέσω του διαδικτύου.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Αποθήκευση δεδομένων, υπολογιστική ισχύς και υπηρεσίες εφαρμογών.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kern="100" dirty="0" err="1">
                <a:ea typeface="Aptos" panose="020B0004020202020204" pitchFamily="34" charset="0"/>
                <a:cs typeface="Arial" panose="020B0604020202020204" pitchFamily="34" charset="0"/>
              </a:rPr>
              <a:t>BlockChain</a:t>
            </a: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Τεχνολογία κατανεμημένου καθολικού για ασφαλείς συναλλαγές.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πλατφόρμες εμπορίας ενέργειας, διαχείριση εφοδιαστικής αλυσίδας.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Τεχνητή νοημοσύνη (AI):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Μηχανική μάθηση και αλγόριθμοι λήψης αποφάσεων.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 Προληπτική συντήρηση, πρόβλεψη ζήτησης.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Μετασχηματιστική Επίδραση:</a:t>
            </a:r>
            <a:r>
              <a:rPr lang="el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Βελτιωμένη απόδοση και αξιοπιστία των ενεργειακών συστημάτων.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Εισαγωγή νέων τρωτών σημείων και επιφανειών επίθεσης.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2. Αντίκτυπος στο τοπίο της ασφάλειας στον κυβερνοχώρο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0730" y="1596906"/>
            <a:ext cx="6174459" cy="2398649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Αυξημένη επιφάνεια επίθεσης: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Περισσότερα σημεία εισόδου για επιτιθέμενους λόγω διασυνδεδεμένων συσκευών.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Πολυπλοκότητα στη διαχείριση της ασφάλειας σε διάφορες τεχνολογίες.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Νέες ευπάθειες: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Αδυναμίες στην ασφάλεια συσκευών IoT.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Εσφαλμένες διαμορφώσεις cloud που οδηγούν σε παραβιάσεις δεδομένων.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Απειλές ειδικά για το blockchain, όπως επιθέσεις 51%.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Χειραγώγηση AI και ζητήματα απορρήτου δεδομένων.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Ανάγκη για ισχυρά μέτρα ασφαλείας: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Ολοκληρωμένες στρατηγικές για την εξασφάλιση όλων των επιπέδων τεχνολογίας.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Σημασία των προληπτικών και προσαρμοστικών πρακτικών κυβερνοασφάλειας.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 dirty="0"/>
              <a:t>3. Μοναδικές προκλήσεις ασφάλειας του IoT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-GR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Ποικιλομορφία Συσκευών:</a:t>
            </a:r>
            <a:endParaRPr lang="el" sz="16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Ποικιλία συσκευών με διαφορετικές δυνατότητες ασφαλείας.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Ανάπτυξη μεγάλης :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Διαχείριση ασφάλειας </a:t>
            </a:r>
            <a:r>
              <a:rPr lang="el" sz="1600" kern="100" dirty="0">
                <a:ea typeface="Aptos" panose="020B0004020202020204" pitchFamily="34" charset="0"/>
                <a:cs typeface="Arial" panose="020B0604020202020204" pitchFamily="34" charset="0"/>
              </a:rPr>
              <a:t>κλίμακας </a:t>
            </a: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για εκατομμύρια συσκευές.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Αδύναμα πρωτόκολλα ασφαλείας: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Ανεπαρκής ασφάλεια σε ορισμένες συσκευές IoT.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Ευάλωτοι έξυπνοι μετρητές και αισθητήρες δικτύου.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 dirty="0"/>
              <a:t>4. Μοναδικές προκλήσεις ασφάλειας του Cloud Computing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Μοντέλο Κοινής Ευθύνης: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Κατανομή των ευθυνών ασφαλείας μεταξύ παρόχου και χρήστη.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Παραβιάσεις δεδομένων: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Κίνδυνοι μη εξουσιοδοτημένης πρόσβασης σε ευαίσθητα δεδομένα.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Εσφαλμένες διαμορφώσεις: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Κοινή αιτία περιστατικών ασφαλείας σε περιβάλλοντα cloud.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Εσφαλμένη διαμόρφωση κάδων S3 που εκθέτουν δεδομένα.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l" sz="1800"/>
              <a:t>5. Μοναδικές προκλήσεις ασφάλειας του Blockchain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l"/>
              <a:t>Πλαίσιο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51% Επιθέσεις: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Έλεγχος της πλειοψηφίας του ρυθμού κατακερματισμού του δικτύου για την τροποποίηση των συναλλαγών.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Ευπάθειες έξυπνων συμβολαίων: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Σφάλματα και εκμεταλλεύσεις ευπαθειών στον κώδικα έξυπνων συμβολαίων.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Παραδείγματα: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DAO hack λόγω ευπάθειας στα έξυπνα συμβόλαια.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Μια εικόνα με στιγμιότυπο οθόνης, κύκλο, φως&#10;&#10;Αυτόματη περιγραφή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15CCAF-B227-4420-8A82-899C4EC33714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9BB42C3-98F0-4E09-AE96-62EE07CAC5CA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2175</Words>
  <Application>Microsoft Office PowerPoint</Application>
  <PresentationFormat>Widescreen</PresentationFormat>
  <Paragraphs>265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Book Antiqua</vt:lpstr>
      <vt:lpstr>Calibri</vt:lpstr>
      <vt:lpstr>Century Gothic</vt:lpstr>
      <vt:lpstr>Courier New</vt:lpstr>
      <vt:lpstr>Symbol</vt:lpstr>
      <vt:lpstr>Wingdings</vt:lpstr>
      <vt:lpstr>Custom</vt:lpstr>
      <vt:lpstr>Κυβερνοασφάλεια στις αναδυόμενες τεχνολογίες για το ενεργειακό δίκτυο</vt:lpstr>
      <vt:lpstr>PowerPoint Presentation</vt:lpstr>
      <vt:lpstr>Κυβερνοασφάλεια στις αναδυόμενες τεχνολογίες για το ενεργειακό δίκτυο – Επισκόπηση μαθήματος</vt:lpstr>
      <vt:lpstr>Εκπαιδευτικό Περίγραμμα Θέμα 01 – Εισαγωγή στην Κυβερνοασφάλεια στις Αναδυόμενες Τεχνολογίες Ενέργειας</vt:lpstr>
      <vt:lpstr>1. Επισκόπηση των αναδυόμενων τεχνολογιών</vt:lpstr>
      <vt:lpstr>2. Αντίκτυπος στο τοπίο της ασφάλειας στον κυβερνοχώρο</vt:lpstr>
      <vt:lpstr>3. Μοναδικές προκλήσεις ασφάλειας του IoT</vt:lpstr>
      <vt:lpstr>4. Μοναδικές προκλήσεις ασφάλειας του Cloud Computing</vt:lpstr>
      <vt:lpstr>5. Μοναδικές προκλήσεις ασφάλειας του Blockchain</vt:lpstr>
      <vt:lpstr>6. Μοναδικές προκλήσεις ασφάλειας της τεχνητής νοημοσύνης</vt:lpstr>
      <vt:lpstr>7. Μοναδικές προκλήσεις ασφάλειας της τεχνητής νοημοσύνης</vt:lpstr>
      <vt:lpstr>8. Περίληψη του θέματος 1</vt:lpstr>
      <vt:lpstr>Περίγραμμα εκπαίδευσης:   Θέμα-02 - Τεχνικές ανίχνευσης ανωμαλιών</vt:lpstr>
      <vt:lpstr>1. Εισαγωγή στην ανίχνευση ανωμαλιών</vt:lpstr>
      <vt:lpstr>2. Μέθοδοι βασισμένες στη μηχανική μάθηση</vt:lpstr>
      <vt:lpstr>3. Ανίχνευση ανωμαλιών χρονοσειρών</vt:lpstr>
      <vt:lpstr>4. Πραγματικές εφαρμογές ανίχνευσης ανωμαλιών</vt:lpstr>
      <vt:lpstr>5. Εργαλεία ανίχνευσης ανωμαλιών</vt:lpstr>
      <vt:lpstr>6. Περίληψη του θέματος 2</vt:lpstr>
      <vt:lpstr>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2025-04-30T19:23:28Z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