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6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</p:sldIdLst>
  <p:sldSz cy="6858000" cx="12192000"/>
  <p:notesSz cx="6858000" cy="9144000"/>
  <p:embeddedFontLst>
    <p:embeddedFont>
      <p:font typeface="Play"/>
      <p:regular r:id="rId39"/>
      <p:bold r:id="rId40"/>
    </p:embeddedFont>
    <p:embeddedFont>
      <p:font typeface="Century Gothic"/>
      <p:regular r:id="rId41"/>
      <p:bold r:id="rId42"/>
      <p:italic r:id="rId43"/>
      <p:boldItalic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45" roundtripDataSignature="AMtx7mhVi6mzSHzxlpGpoc21fTG6t2kuO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Play-bold.fntdata"/><Relationship Id="rId20" Type="http://schemas.openxmlformats.org/officeDocument/2006/relationships/slide" Target="slides/slide15.xml"/><Relationship Id="rId42" Type="http://schemas.openxmlformats.org/officeDocument/2006/relationships/font" Target="fonts/CenturyGothic-bold.fntdata"/><Relationship Id="rId41" Type="http://schemas.openxmlformats.org/officeDocument/2006/relationships/font" Target="fonts/CenturyGothic-regular.fntdata"/><Relationship Id="rId22" Type="http://schemas.openxmlformats.org/officeDocument/2006/relationships/slide" Target="slides/slide17.xml"/><Relationship Id="rId44" Type="http://schemas.openxmlformats.org/officeDocument/2006/relationships/font" Target="fonts/CenturyGothic-boldItalic.fntdata"/><Relationship Id="rId21" Type="http://schemas.openxmlformats.org/officeDocument/2006/relationships/slide" Target="slides/slide16.xml"/><Relationship Id="rId43" Type="http://schemas.openxmlformats.org/officeDocument/2006/relationships/font" Target="fonts/CenturyGothic-italic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45" Type="http://customschemas.google.com/relationships/presentationmetadata" Target="metadata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font" Target="fonts/Play-regular.fntdata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5" name="Google Shape;14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56" name="Google Shape;156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Google Shape;484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4" name="Google Shape;494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" name="Google Shape;504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Google Shape;514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9" name="Google Shape;519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7" name="Google Shape;537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7" name="Google Shape;567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9" name="Google Shape;579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1" name="Google Shape;591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0" name="Google Shape;600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2" name="Google Shape;622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Title Slid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032131" y="-30007"/>
            <a:ext cx="6064493" cy="6879887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5"/>
          <p:cNvSpPr txBox="1"/>
          <p:nvPr>
            <p:ph type="ctrTitle"/>
          </p:nvPr>
        </p:nvSpPr>
        <p:spPr>
          <a:xfrm>
            <a:off x="7119890" y="723440"/>
            <a:ext cx="4323426" cy="25790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35"/>
          <p:cNvSpPr txBox="1"/>
          <p:nvPr>
            <p:ph idx="1" type="subTitle"/>
          </p:nvPr>
        </p:nvSpPr>
        <p:spPr>
          <a:xfrm>
            <a:off x="7128152" y="5248834"/>
            <a:ext cx="4323426" cy="1008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9pPr>
          </a:lstStyle>
          <a:p/>
        </p:txBody>
      </p:sp>
      <p:sp>
        <p:nvSpPr>
          <p:cNvPr id="19" name="Google Shape;19;p35"/>
          <p:cNvSpPr/>
          <p:nvPr>
            <p:ph idx="2" type="pic"/>
          </p:nvPr>
        </p:nvSpPr>
        <p:spPr>
          <a:xfrm>
            <a:off x="0" y="-2235"/>
            <a:ext cx="5840730" cy="686227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0" name="Google Shape;20;p35"/>
          <p:cNvSpPr txBox="1"/>
          <p:nvPr>
            <p:ph idx="3" type="body"/>
          </p:nvPr>
        </p:nvSpPr>
        <p:spPr>
          <a:xfrm>
            <a:off x="7119274" y="3373515"/>
            <a:ext cx="4323426" cy="10089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b="1" sz="60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21" name="Google Shape;21;p35"/>
          <p:cNvCxnSpPr/>
          <p:nvPr/>
        </p:nvCxnSpPr>
        <p:spPr>
          <a:xfrm flipH="1">
            <a:off x="4559556" y="-10665"/>
            <a:ext cx="1930144" cy="6877290"/>
          </a:xfrm>
          <a:prstGeom prst="straightConnector1">
            <a:avLst/>
          </a:prstGeom>
          <a:noFill/>
          <a:ln cap="flat" cmpd="sng" w="2540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Μόνο τίτλος" type="titleOnly">
  <p:cSld name="TITLE_ONLY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4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4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4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4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Κενό" type="blank">
  <p:cSld name="BLANK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4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4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Περιεχόμενο με λεζάντα" type="objTx">
  <p:cSld name="OBJECT_WITH_CAPTION_TEXT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48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08" name="Google Shape;108;p48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09" name="Google Shape;109;p4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4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4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Εικόνα με λεζάντα" type="picTx">
  <p:cSld name="PICTURE_WITH_CAPTION_TEXT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49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15" name="Google Shape;115;p49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16" name="Google Shape;116;p4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4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4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Τίτλος και Κατακόρυφο κείμενο" type="vertTx">
  <p:cSld name="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50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2" name="Google Shape;122;p5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5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5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Κατακόρυφος τίτλος και Κείμενο" type="vertTitleAndTx">
  <p:cSld name="VERTICAL_TITLE_AND_VERTICAL_TEXT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1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51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8" name="Google Shape;128;p5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5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5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Τίτλος και περιεχόμενο" type="obj">
  <p:cSld name="OBJECT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4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0" name="Google Shape;140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- Topic 2" showMasterSp="0">
  <p:cSld name="Agenda - Topic 2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6"/>
          <p:cNvSpPr/>
          <p:nvPr/>
        </p:nvSpPr>
        <p:spPr>
          <a:xfrm>
            <a:off x="6093537" y="-1946"/>
            <a:ext cx="3601340" cy="6881814"/>
          </a:xfrm>
          <a:custGeom>
            <a:rect b="b" l="l" r="r" t="t"/>
            <a:pathLst>
              <a:path extrusionOk="0" h="6881814" w="3601340">
                <a:moveTo>
                  <a:pt x="3601340" y="0"/>
                </a:moveTo>
                <a:lnTo>
                  <a:pt x="0" y="0"/>
                </a:lnTo>
                <a:lnTo>
                  <a:pt x="0" y="6881815"/>
                </a:lnTo>
                <a:lnTo>
                  <a:pt x="1064235" y="6881815"/>
                </a:lnTo>
                <a:lnTo>
                  <a:pt x="1441045" y="5490188"/>
                </a:lnTo>
                <a:lnTo>
                  <a:pt x="1835678" y="4034957"/>
                </a:lnTo>
                <a:cubicBezTo>
                  <a:pt x="1859865" y="3943369"/>
                  <a:pt x="1954068" y="3889943"/>
                  <a:pt x="2045724" y="3914112"/>
                </a:cubicBezTo>
                <a:cubicBezTo>
                  <a:pt x="2137381" y="3938281"/>
                  <a:pt x="2190847" y="4032413"/>
                  <a:pt x="2166660" y="4124001"/>
                </a:cubicBezTo>
                <a:lnTo>
                  <a:pt x="1906966" y="5081858"/>
                </a:lnTo>
                <a:cubicBezTo>
                  <a:pt x="1882779" y="5173446"/>
                  <a:pt x="1936246" y="5267578"/>
                  <a:pt x="2027902" y="5291747"/>
                </a:cubicBezTo>
                <a:cubicBezTo>
                  <a:pt x="2109375" y="5313372"/>
                  <a:pt x="2193393" y="5272666"/>
                  <a:pt x="2227765" y="5198887"/>
                </a:cubicBezTo>
                <a:lnTo>
                  <a:pt x="2570204" y="3923016"/>
                </a:lnTo>
                <a:lnTo>
                  <a:pt x="2602029" y="3799627"/>
                </a:lnTo>
                <a:lnTo>
                  <a:pt x="36013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" name="Google Shape;24;p36"/>
          <p:cNvSpPr/>
          <p:nvPr>
            <p:ph idx="2" type="pic"/>
          </p:nvPr>
        </p:nvSpPr>
        <p:spPr>
          <a:xfrm flipH="1">
            <a:off x="7163691" y="0"/>
            <a:ext cx="5024825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5" name="Google Shape;25;p36"/>
          <p:cNvSpPr txBox="1"/>
          <p:nvPr>
            <p:ph type="ctrTitle"/>
          </p:nvPr>
        </p:nvSpPr>
        <p:spPr>
          <a:xfrm>
            <a:off x="796322" y="320040"/>
            <a:ext cx="6732237" cy="10171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ook Antiqua"/>
              <a:buNone/>
              <a:defRPr sz="3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6"/>
          <p:cNvSpPr txBox="1"/>
          <p:nvPr>
            <p:ph idx="1" type="body"/>
          </p:nvPr>
        </p:nvSpPr>
        <p:spPr>
          <a:xfrm>
            <a:off x="824242" y="1749479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1800"/>
              <a:buChar char="◦"/>
              <a:defRPr/>
            </a:lvl9pPr>
          </a:lstStyle>
          <a:p/>
        </p:txBody>
      </p:sp>
      <p:sp>
        <p:nvSpPr>
          <p:cNvPr id="27" name="Google Shape;27;p36"/>
          <p:cNvSpPr txBox="1"/>
          <p:nvPr>
            <p:ph idx="3" type="body"/>
          </p:nvPr>
        </p:nvSpPr>
        <p:spPr>
          <a:xfrm>
            <a:off x="1643379" y="1749479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1800"/>
              <a:buChar char="◦"/>
              <a:defRPr/>
            </a:lvl9pPr>
          </a:lstStyle>
          <a:p/>
        </p:txBody>
      </p:sp>
      <p:sp>
        <p:nvSpPr>
          <p:cNvPr id="28" name="Google Shape;28;p36"/>
          <p:cNvSpPr txBox="1"/>
          <p:nvPr>
            <p:ph idx="4" type="body"/>
          </p:nvPr>
        </p:nvSpPr>
        <p:spPr>
          <a:xfrm>
            <a:off x="824242" y="2378035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baseline="-25000" sz="5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1800"/>
              <a:buChar char="◦"/>
              <a:defRPr/>
            </a:lvl9pPr>
          </a:lstStyle>
          <a:p/>
        </p:txBody>
      </p:sp>
      <p:sp>
        <p:nvSpPr>
          <p:cNvPr id="29" name="Google Shape;29;p36"/>
          <p:cNvSpPr txBox="1"/>
          <p:nvPr>
            <p:ph idx="5" type="body"/>
          </p:nvPr>
        </p:nvSpPr>
        <p:spPr>
          <a:xfrm>
            <a:off x="1643379" y="2378035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1800"/>
              <a:buChar char="◦"/>
              <a:defRPr/>
            </a:lvl9pPr>
          </a:lstStyle>
          <a:p/>
        </p:txBody>
      </p:sp>
      <p:sp>
        <p:nvSpPr>
          <p:cNvPr id="30" name="Google Shape;30;p36"/>
          <p:cNvSpPr txBox="1"/>
          <p:nvPr>
            <p:ph idx="6" type="body"/>
          </p:nvPr>
        </p:nvSpPr>
        <p:spPr>
          <a:xfrm>
            <a:off x="824242" y="3006909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1800"/>
              <a:buChar char="◦"/>
              <a:defRPr/>
            </a:lvl9pPr>
          </a:lstStyle>
          <a:p/>
        </p:txBody>
      </p:sp>
      <p:sp>
        <p:nvSpPr>
          <p:cNvPr id="31" name="Google Shape;31;p36"/>
          <p:cNvSpPr txBox="1"/>
          <p:nvPr>
            <p:ph idx="7" type="body"/>
          </p:nvPr>
        </p:nvSpPr>
        <p:spPr>
          <a:xfrm>
            <a:off x="1643379" y="3009613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1800"/>
              <a:buChar char="◦"/>
              <a:defRPr/>
            </a:lvl9pPr>
          </a:lstStyle>
          <a:p/>
        </p:txBody>
      </p:sp>
      <p:sp>
        <p:nvSpPr>
          <p:cNvPr id="32" name="Google Shape;32;p36"/>
          <p:cNvSpPr txBox="1"/>
          <p:nvPr>
            <p:ph idx="8" type="body"/>
          </p:nvPr>
        </p:nvSpPr>
        <p:spPr>
          <a:xfrm>
            <a:off x="824242" y="3635783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1800"/>
              <a:buChar char="◦"/>
              <a:defRPr/>
            </a:lvl9pPr>
          </a:lstStyle>
          <a:p/>
        </p:txBody>
      </p:sp>
      <p:sp>
        <p:nvSpPr>
          <p:cNvPr id="33" name="Google Shape;33;p36"/>
          <p:cNvSpPr txBox="1"/>
          <p:nvPr>
            <p:ph idx="9" type="body"/>
          </p:nvPr>
        </p:nvSpPr>
        <p:spPr>
          <a:xfrm>
            <a:off x="1643379" y="3638169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1800"/>
              <a:buChar char="◦"/>
              <a:defRPr/>
            </a:lvl9pPr>
          </a:lstStyle>
          <a:p/>
        </p:txBody>
      </p:sp>
      <p:sp>
        <p:nvSpPr>
          <p:cNvPr id="34" name="Google Shape;34;p36"/>
          <p:cNvSpPr txBox="1"/>
          <p:nvPr>
            <p:ph idx="13" type="body"/>
          </p:nvPr>
        </p:nvSpPr>
        <p:spPr>
          <a:xfrm>
            <a:off x="824242" y="4264656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1800"/>
              <a:buChar char="◦"/>
              <a:defRPr/>
            </a:lvl9pPr>
          </a:lstStyle>
          <a:p/>
        </p:txBody>
      </p:sp>
      <p:sp>
        <p:nvSpPr>
          <p:cNvPr id="35" name="Google Shape;35;p36"/>
          <p:cNvSpPr txBox="1"/>
          <p:nvPr>
            <p:ph idx="14" type="body"/>
          </p:nvPr>
        </p:nvSpPr>
        <p:spPr>
          <a:xfrm>
            <a:off x="1643379" y="4269747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1800"/>
              <a:buChar char="◦"/>
              <a:defRPr/>
            </a:lvl9pPr>
          </a:lstStyle>
          <a:p/>
        </p:txBody>
      </p:sp>
      <p:cxnSp>
        <p:nvCxnSpPr>
          <p:cNvPr id="36" name="Google Shape;36;p36"/>
          <p:cNvCxnSpPr/>
          <p:nvPr/>
        </p:nvCxnSpPr>
        <p:spPr>
          <a:xfrm flipH="1" rot="10800000">
            <a:off x="6889763" y="0"/>
            <a:ext cx="1822122" cy="6871447"/>
          </a:xfrm>
          <a:prstGeom prst="straightConnector1">
            <a:avLst/>
          </a:prstGeom>
          <a:noFill/>
          <a:ln cap="flat" cmpd="sng" w="222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7" name="Google Shape;37;p36"/>
          <p:cNvSpPr txBox="1"/>
          <p:nvPr>
            <p:ph idx="11" type="ftr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  <a:defRPr b="0" i="0" sz="1100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38" name="Google Shape;38;p36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entury Gothic"/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entury Gothic"/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entury Gothic"/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entury Gothic"/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entury Gothic"/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entury Gothic"/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entury Gothic"/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entury Gothic"/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entury Gothic"/>
              <a:buNone/>
              <a:defRPr b="0" i="0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Slide" showMasterSp="0">
  <p:cSld name="3_Title Slide">
    <p:bg>
      <p:bgPr>
        <a:solidFill>
          <a:schemeClr val="dk1"/>
        </a:solidFill>
      </p:bgPr>
    </p:bg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7"/>
          <p:cNvSpPr txBox="1"/>
          <p:nvPr>
            <p:ph type="ctrTitle"/>
          </p:nvPr>
        </p:nvSpPr>
        <p:spPr>
          <a:xfrm>
            <a:off x="6615541" y="715654"/>
            <a:ext cx="4786877" cy="151831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lay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37"/>
          <p:cNvSpPr txBox="1"/>
          <p:nvPr>
            <p:ph idx="1" type="subTitle"/>
          </p:nvPr>
        </p:nvSpPr>
        <p:spPr>
          <a:xfrm>
            <a:off x="6605708" y="2431477"/>
            <a:ext cx="4786877" cy="7638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9142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9pPr>
          </a:lstStyle>
          <a:p/>
        </p:txBody>
      </p:sp>
      <p:sp>
        <p:nvSpPr>
          <p:cNvPr id="42" name="Google Shape;42;p37"/>
          <p:cNvSpPr/>
          <p:nvPr>
            <p:ph idx="2" type="pic"/>
          </p:nvPr>
        </p:nvSpPr>
        <p:spPr>
          <a:xfrm>
            <a:off x="0" y="-2235"/>
            <a:ext cx="5840730" cy="686227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43" name="Google Shape;43;p37"/>
          <p:cNvSpPr txBox="1"/>
          <p:nvPr>
            <p:ph idx="3" type="body"/>
          </p:nvPr>
        </p:nvSpPr>
        <p:spPr>
          <a:xfrm>
            <a:off x="6605708" y="3348617"/>
            <a:ext cx="2699066" cy="25698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urier New"/>
              <a:buChar char="o"/>
              <a:defRPr sz="1400">
                <a:solidFill>
                  <a:schemeClr val="lt1"/>
                </a:solidFill>
              </a:defRPr>
            </a:lvl1pPr>
            <a:lvl2pPr indent="-304800" lvl="1" marL="914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urier New"/>
              <a:buChar char="o"/>
              <a:defRPr sz="1200">
                <a:solidFill>
                  <a:schemeClr val="lt1"/>
                </a:solidFill>
              </a:defRPr>
            </a:lvl2pPr>
            <a:lvl3pPr indent="-2952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ourier New"/>
              <a:buChar char="o"/>
              <a:defRPr sz="1050">
                <a:solidFill>
                  <a:schemeClr val="lt1"/>
                </a:solidFill>
              </a:defRPr>
            </a:lvl3pPr>
            <a:lvl4pPr indent="-2952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ourier New"/>
              <a:buChar char="o"/>
              <a:defRPr sz="1050">
                <a:solidFill>
                  <a:schemeClr val="lt1"/>
                </a:solidFill>
              </a:defRPr>
            </a:lvl4pPr>
            <a:lvl5pPr indent="-2952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ourier New"/>
              <a:buChar char="o"/>
              <a:defRPr sz="105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44" name="Google Shape;44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4426666" y="5060315"/>
            <a:ext cx="927943" cy="1801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 showMasterSp="0">
  <p:cSld name="Agenda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8"/>
          <p:cNvSpPr/>
          <p:nvPr/>
        </p:nvSpPr>
        <p:spPr>
          <a:xfrm>
            <a:off x="6093537" y="-1946"/>
            <a:ext cx="3601340" cy="6881814"/>
          </a:xfrm>
          <a:custGeom>
            <a:rect b="b" l="l" r="r" t="t"/>
            <a:pathLst>
              <a:path extrusionOk="0" h="6881814" w="3601340">
                <a:moveTo>
                  <a:pt x="3601340" y="0"/>
                </a:moveTo>
                <a:lnTo>
                  <a:pt x="0" y="0"/>
                </a:lnTo>
                <a:lnTo>
                  <a:pt x="0" y="6881815"/>
                </a:lnTo>
                <a:lnTo>
                  <a:pt x="1064235" y="6881815"/>
                </a:lnTo>
                <a:lnTo>
                  <a:pt x="1441045" y="5490188"/>
                </a:lnTo>
                <a:lnTo>
                  <a:pt x="1835678" y="4034957"/>
                </a:lnTo>
                <a:cubicBezTo>
                  <a:pt x="1859865" y="3943369"/>
                  <a:pt x="1954068" y="3889943"/>
                  <a:pt x="2045724" y="3914112"/>
                </a:cubicBezTo>
                <a:cubicBezTo>
                  <a:pt x="2137381" y="3938281"/>
                  <a:pt x="2190847" y="4032413"/>
                  <a:pt x="2166660" y="4124001"/>
                </a:cubicBezTo>
                <a:lnTo>
                  <a:pt x="1906966" y="5081858"/>
                </a:lnTo>
                <a:cubicBezTo>
                  <a:pt x="1882779" y="5173446"/>
                  <a:pt x="1936246" y="5267578"/>
                  <a:pt x="2027902" y="5291747"/>
                </a:cubicBezTo>
                <a:cubicBezTo>
                  <a:pt x="2109375" y="5313372"/>
                  <a:pt x="2193393" y="5272666"/>
                  <a:pt x="2227765" y="5198887"/>
                </a:cubicBezTo>
                <a:lnTo>
                  <a:pt x="2570204" y="3923016"/>
                </a:lnTo>
                <a:lnTo>
                  <a:pt x="2602029" y="3799627"/>
                </a:lnTo>
                <a:lnTo>
                  <a:pt x="36013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38"/>
          <p:cNvSpPr/>
          <p:nvPr>
            <p:ph idx="2" type="pic"/>
          </p:nvPr>
        </p:nvSpPr>
        <p:spPr>
          <a:xfrm flipH="1">
            <a:off x="7163691" y="0"/>
            <a:ext cx="5024825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cxnSp>
        <p:nvCxnSpPr>
          <p:cNvPr id="48" name="Google Shape;48;p38"/>
          <p:cNvCxnSpPr/>
          <p:nvPr/>
        </p:nvCxnSpPr>
        <p:spPr>
          <a:xfrm flipH="1" rot="10800000">
            <a:off x="6889763" y="0"/>
            <a:ext cx="1822122" cy="6871447"/>
          </a:xfrm>
          <a:prstGeom prst="straightConnector1">
            <a:avLst/>
          </a:prstGeom>
          <a:noFill/>
          <a:ln cap="flat" cmpd="sng" w="222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9" name="Google Shape;49;p38"/>
          <p:cNvSpPr txBox="1"/>
          <p:nvPr>
            <p:ph idx="11" type="ftr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38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b="0" i="0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1" name="Google Shape;51;p38"/>
          <p:cNvSpPr txBox="1"/>
          <p:nvPr>
            <p:ph type="ctrTitle"/>
          </p:nvPr>
        </p:nvSpPr>
        <p:spPr>
          <a:xfrm>
            <a:off x="796322" y="320040"/>
            <a:ext cx="6732237" cy="10171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  <a:defRPr sz="3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8"/>
          <p:cNvSpPr txBox="1"/>
          <p:nvPr>
            <p:ph idx="1" type="body"/>
          </p:nvPr>
        </p:nvSpPr>
        <p:spPr>
          <a:xfrm>
            <a:off x="824242" y="1749479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38"/>
          <p:cNvSpPr txBox="1"/>
          <p:nvPr>
            <p:ph idx="3" type="body"/>
          </p:nvPr>
        </p:nvSpPr>
        <p:spPr>
          <a:xfrm>
            <a:off x="1643379" y="1749479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800"/>
              <a:buNone/>
              <a:defRPr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" name="Google Shape;54;p38"/>
          <p:cNvSpPr txBox="1"/>
          <p:nvPr>
            <p:ph idx="4" type="body"/>
          </p:nvPr>
        </p:nvSpPr>
        <p:spPr>
          <a:xfrm>
            <a:off x="824242" y="3006909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p38"/>
          <p:cNvSpPr txBox="1"/>
          <p:nvPr>
            <p:ph idx="5" type="body"/>
          </p:nvPr>
        </p:nvSpPr>
        <p:spPr>
          <a:xfrm>
            <a:off x="1643379" y="3009613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800"/>
              <a:buNone/>
              <a:defRPr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" name="Google Shape;56;p38"/>
          <p:cNvSpPr txBox="1"/>
          <p:nvPr>
            <p:ph idx="6" type="body"/>
          </p:nvPr>
        </p:nvSpPr>
        <p:spPr>
          <a:xfrm>
            <a:off x="824242" y="3635783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" name="Google Shape;57;p38"/>
          <p:cNvSpPr txBox="1"/>
          <p:nvPr>
            <p:ph idx="7" type="body"/>
          </p:nvPr>
        </p:nvSpPr>
        <p:spPr>
          <a:xfrm>
            <a:off x="1643379" y="3638169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800"/>
              <a:buNone/>
              <a:defRPr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38"/>
          <p:cNvSpPr txBox="1"/>
          <p:nvPr>
            <p:ph idx="8" type="body"/>
          </p:nvPr>
        </p:nvSpPr>
        <p:spPr>
          <a:xfrm>
            <a:off x="824242" y="4264656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" name="Google Shape;59;p38"/>
          <p:cNvSpPr txBox="1"/>
          <p:nvPr>
            <p:ph idx="9" type="body"/>
          </p:nvPr>
        </p:nvSpPr>
        <p:spPr>
          <a:xfrm>
            <a:off x="1643379" y="4269747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800"/>
              <a:buNone/>
              <a:defRPr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" name="Google Shape;60;p38"/>
          <p:cNvSpPr txBox="1"/>
          <p:nvPr>
            <p:ph idx="13" type="body"/>
          </p:nvPr>
        </p:nvSpPr>
        <p:spPr>
          <a:xfrm>
            <a:off x="824242" y="2378035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" name="Google Shape;61;p38"/>
          <p:cNvSpPr txBox="1"/>
          <p:nvPr>
            <p:ph idx="14" type="body"/>
          </p:nvPr>
        </p:nvSpPr>
        <p:spPr>
          <a:xfrm>
            <a:off x="1643379" y="2378035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Διαφάνεια τίτλου" type="title">
  <p:cSld name="TITLE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9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9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65" name="Google Shape;65;p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Τίτλος και περιεχόμενο" type="obj">
  <p:cSld name="OBJEC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4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Κεφαλίδα ενότητας" type="secHead">
  <p:cSld name="SECTION_HEADER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3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43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77" name="Google Shape;77;p4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4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Δύο περιεχόμενα" type="twoObj">
  <p:cSld name="TWO_OBJECTS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44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" name="Google Shape;83;p44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4" name="Google Shape;84;p4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4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4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Σύγκριση" type="twoTxTwoObj">
  <p:cSld name="TWO_OBJECTS_WITH_TEX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5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45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0" name="Google Shape;90;p45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1" name="Google Shape;91;p45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2" name="Google Shape;92;p45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" name="Google Shape;93;p4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4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4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3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3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4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3" name="Google Shape;133;p4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4" name="Google Shape;134;p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5" name="Google Shape;135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6" name="Google Shape;136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sz="12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sz="12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sz="12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sz="12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sz="12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sz="12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sz="12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sz="12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sz="12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5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Relationship Id="rId4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3.png"/><Relationship Id="rId4" Type="http://schemas.openxmlformats.org/officeDocument/2006/relationships/image" Target="../media/image28.png"/><Relationship Id="rId5" Type="http://schemas.openxmlformats.org/officeDocument/2006/relationships/image" Target="../media/image20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1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0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7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"/>
          <p:cNvSpPr txBox="1"/>
          <p:nvPr>
            <p:ph type="ctrTitle"/>
          </p:nvPr>
        </p:nvSpPr>
        <p:spPr>
          <a:xfrm>
            <a:off x="7119890" y="723440"/>
            <a:ext cx="4323426" cy="25790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lay"/>
              <a:buNone/>
            </a:pPr>
            <a:r>
              <a:rPr lang="en-US" sz="4800"/>
              <a:t>Sicurezza della rete e dell'IoMT </a:t>
            </a:r>
            <a:endParaRPr/>
          </a:p>
        </p:txBody>
      </p:sp>
      <p:sp>
        <p:nvSpPr>
          <p:cNvPr id="149" name="Google Shape;149;p1"/>
          <p:cNvSpPr txBox="1"/>
          <p:nvPr>
            <p:ph idx="1" type="subTitle"/>
          </p:nvPr>
        </p:nvSpPr>
        <p:spPr>
          <a:xfrm>
            <a:off x="7128152" y="5248834"/>
            <a:ext cx="4323426" cy="1008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/>
              <a:t>PRESENTAZIONE A CURA DI: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/>
              <a:t>KOUTRAS DIMITRIS</a:t>
            </a:r>
            <a:endParaRPr/>
          </a:p>
        </p:txBody>
      </p:sp>
      <p:sp>
        <p:nvSpPr>
          <p:cNvPr id="150" name="Google Shape;150;p1"/>
          <p:cNvSpPr txBox="1"/>
          <p:nvPr>
            <p:ph idx="3" type="body"/>
          </p:nvPr>
        </p:nvSpPr>
        <p:spPr>
          <a:xfrm>
            <a:off x="6819365" y="3418261"/>
            <a:ext cx="4924476" cy="10089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</a:pPr>
            <a:r>
              <a:rPr lang="en-US"/>
              <a:t>CSP006_S_H</a:t>
            </a:r>
            <a:endParaRPr/>
          </a:p>
        </p:txBody>
      </p:sp>
      <p:sp>
        <p:nvSpPr>
          <p:cNvPr id="151" name="Google Shape;151;p1"/>
          <p:cNvSpPr/>
          <p:nvPr/>
        </p:nvSpPr>
        <p:spPr>
          <a:xfrm rot="10800000">
            <a:off x="3507757" y="-11160"/>
            <a:ext cx="2553080" cy="6858841"/>
          </a:xfrm>
          <a:custGeom>
            <a:rect b="b" l="l" r="r" t="t"/>
            <a:pathLst>
              <a:path extrusionOk="0" h="6858841" w="2553080">
                <a:moveTo>
                  <a:pt x="2526446" y="0"/>
                </a:moveTo>
                <a:lnTo>
                  <a:pt x="1707127" y="3182290"/>
                </a:lnTo>
                <a:lnTo>
                  <a:pt x="1365955" y="4453431"/>
                </a:lnTo>
                <a:cubicBezTo>
                  <a:pt x="1332979" y="4523135"/>
                  <a:pt x="1255613" y="4558621"/>
                  <a:pt x="1182052" y="4538343"/>
                </a:cubicBezTo>
                <a:cubicBezTo>
                  <a:pt x="1098345" y="4515531"/>
                  <a:pt x="1047613" y="4428085"/>
                  <a:pt x="1070442" y="4344440"/>
                </a:cubicBezTo>
                <a:lnTo>
                  <a:pt x="1329175" y="3390133"/>
                </a:lnTo>
                <a:cubicBezTo>
                  <a:pt x="1341858" y="3343242"/>
                  <a:pt x="1335516" y="3293816"/>
                  <a:pt x="1311418" y="3250726"/>
                </a:cubicBezTo>
                <a:cubicBezTo>
                  <a:pt x="1287321" y="3207637"/>
                  <a:pt x="1248004" y="3177220"/>
                  <a:pt x="1199808" y="3164547"/>
                </a:cubicBezTo>
                <a:cubicBezTo>
                  <a:pt x="1102150" y="3137933"/>
                  <a:pt x="1000686" y="3196230"/>
                  <a:pt x="975320" y="3293816"/>
                </a:cubicBezTo>
                <a:lnTo>
                  <a:pt x="582148" y="4743652"/>
                </a:lnTo>
                <a:lnTo>
                  <a:pt x="5073" y="6842367"/>
                </a:lnTo>
                <a:cubicBezTo>
                  <a:pt x="5073" y="6842367"/>
                  <a:pt x="1268" y="6855040"/>
                  <a:pt x="0" y="6858842"/>
                </a:cubicBezTo>
                <a:lnTo>
                  <a:pt x="26634" y="6858842"/>
                </a:lnTo>
                <a:lnTo>
                  <a:pt x="607514" y="4751256"/>
                </a:lnTo>
                <a:lnTo>
                  <a:pt x="1000686" y="3301420"/>
                </a:lnTo>
                <a:cubicBezTo>
                  <a:pt x="1023515" y="3217775"/>
                  <a:pt x="1111028" y="3167082"/>
                  <a:pt x="1194735" y="3189894"/>
                </a:cubicBezTo>
                <a:cubicBezTo>
                  <a:pt x="1235321" y="3201300"/>
                  <a:pt x="1269565" y="3226647"/>
                  <a:pt x="1289857" y="3263399"/>
                </a:cubicBezTo>
                <a:cubicBezTo>
                  <a:pt x="1311418" y="3300152"/>
                  <a:pt x="1316492" y="3341975"/>
                  <a:pt x="1305077" y="3383797"/>
                </a:cubicBezTo>
                <a:lnTo>
                  <a:pt x="1046345" y="4338103"/>
                </a:lnTo>
                <a:cubicBezTo>
                  <a:pt x="1019710" y="4435689"/>
                  <a:pt x="1078052" y="4537076"/>
                  <a:pt x="1175711" y="4562423"/>
                </a:cubicBezTo>
                <a:cubicBezTo>
                  <a:pt x="1261955" y="4585235"/>
                  <a:pt x="1352004" y="4543413"/>
                  <a:pt x="1390053" y="4462303"/>
                </a:cubicBezTo>
                <a:lnTo>
                  <a:pt x="1390053" y="4461035"/>
                </a:lnTo>
                <a:lnTo>
                  <a:pt x="1731225" y="3188627"/>
                </a:lnTo>
                <a:lnTo>
                  <a:pt x="2553081" y="1267"/>
                </a:lnTo>
                <a:cubicBezTo>
                  <a:pt x="2544203" y="0"/>
                  <a:pt x="2535325" y="0"/>
                  <a:pt x="252644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lack and white cover with blue squares&#10;&#10;Description automatically generated" id="152" name="Google Shape;152;p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783" l="0" r="0" t="784"/>
          <a:stretch/>
        </p:blipFill>
        <p:spPr>
          <a:xfrm>
            <a:off x="0" y="-2235"/>
            <a:ext cx="5840730" cy="686227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pic>
        <p:nvPicPr>
          <p:cNvPr id="153" name="Google Shape;153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90675" y="6305150"/>
            <a:ext cx="2553075" cy="47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b="1" lang="en-US"/>
              <a:t>Ruolo del CTI</a:t>
            </a:r>
            <a:endParaRPr/>
          </a:p>
        </p:txBody>
      </p:sp>
      <p:grpSp>
        <p:nvGrpSpPr>
          <p:cNvPr id="268" name="Google Shape;268;p10"/>
          <p:cNvGrpSpPr/>
          <p:nvPr/>
        </p:nvGrpSpPr>
        <p:grpSpPr>
          <a:xfrm>
            <a:off x="838200" y="1827802"/>
            <a:ext cx="10515599" cy="4346982"/>
            <a:chOff x="0" y="2177"/>
            <a:chExt cx="10515599" cy="4346982"/>
          </a:xfrm>
        </p:grpSpPr>
        <p:sp>
          <p:nvSpPr>
            <p:cNvPr id="269" name="Google Shape;269;p10"/>
            <p:cNvSpPr/>
            <p:nvPr/>
          </p:nvSpPr>
          <p:spPr>
            <a:xfrm>
              <a:off x="0" y="2177"/>
              <a:ext cx="3785616" cy="1047465"/>
            </a:xfrm>
            <a:prstGeom prst="roundRect">
              <a:avLst>
                <a:gd fmla="val 16667" name="adj"/>
              </a:avLst>
            </a:prstGeom>
            <a:solidFill>
              <a:srgbClr val="126082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10"/>
            <p:cNvSpPr txBox="1"/>
            <p:nvPr/>
          </p:nvSpPr>
          <p:spPr>
            <a:xfrm>
              <a:off x="51133" y="53310"/>
              <a:ext cx="3683350" cy="9451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8575" lIns="57150" spcFirstLastPara="1" rIns="57150" wrap="square" tIns="2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Arial"/>
                <a:buNone/>
              </a:pPr>
              <a:r>
                <a:rPr b="1" lang="en-US" sz="1500">
                  <a:solidFill>
                    <a:schemeClr val="lt1"/>
                  </a:solidFill>
                </a:rPr>
                <a:t>Informazioni Azionabili</a:t>
              </a:r>
              <a:r>
                <a:rPr lang="en-US" sz="15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:</a:t>
              </a:r>
              <a:endParaRPr/>
            </a:p>
          </p:txBody>
        </p:sp>
        <p:sp>
          <p:nvSpPr>
            <p:cNvPr id="271" name="Google Shape;271;p10"/>
            <p:cNvSpPr/>
            <p:nvPr/>
          </p:nvSpPr>
          <p:spPr>
            <a:xfrm rot="5400000">
              <a:off x="6731621" y="-1739242"/>
              <a:ext cx="837972" cy="6729984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CAD1D8">
                <a:alpha val="89803"/>
              </a:srgbClr>
            </a:solidFill>
            <a:ln cap="flat" cmpd="sng" w="19050">
              <a:solidFill>
                <a:srgbClr val="CAD1D8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10"/>
            <p:cNvSpPr txBox="1"/>
            <p:nvPr/>
          </p:nvSpPr>
          <p:spPr>
            <a:xfrm>
              <a:off x="3785615" y="1247670"/>
              <a:ext cx="6689078" cy="7561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-171450" lvl="1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i="1" lang="en-US" sz="1800">
                  <a:solidFill>
                    <a:schemeClr val="dk1"/>
                  </a:solidFill>
                </a:rPr>
                <a:t>Esempio</a:t>
              </a:r>
              <a:r>
                <a:rPr b="0" i="0" lang="en-US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: </a:t>
              </a:r>
              <a:r>
                <a:rPr lang="en-US" sz="1800">
                  <a:solidFill>
                    <a:schemeClr val="dk1"/>
                  </a:solidFill>
                </a:rPr>
                <a:t>Condividere IOC relativi a una recente violazione dei dati per aiutare le aziende a verificare se sono state colpite.</a:t>
              </a:r>
              <a:endParaRPr/>
            </a:p>
          </p:txBody>
        </p:sp>
        <p:sp>
          <p:nvSpPr>
            <p:cNvPr id="273" name="Google Shape;273;p10"/>
            <p:cNvSpPr/>
            <p:nvPr/>
          </p:nvSpPr>
          <p:spPr>
            <a:xfrm>
              <a:off x="0" y="1102016"/>
              <a:ext cx="3785616" cy="1047465"/>
            </a:xfrm>
            <a:prstGeom prst="roundRect">
              <a:avLst>
                <a:gd fmla="val 16667" name="adj"/>
              </a:avLst>
            </a:prstGeom>
            <a:solidFill>
              <a:srgbClr val="126082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10"/>
            <p:cNvSpPr txBox="1"/>
            <p:nvPr/>
          </p:nvSpPr>
          <p:spPr>
            <a:xfrm>
              <a:off x="51133" y="1153149"/>
              <a:ext cx="3683350" cy="9451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8575" lIns="57150" spcFirstLastPara="1" rIns="57150" wrap="square" tIns="2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Arial"/>
                <a:buNone/>
              </a:pPr>
              <a:r>
                <a:rPr b="1" lang="en-US" sz="1500">
                  <a:solidFill>
                    <a:schemeClr val="lt1"/>
                  </a:solidFill>
                </a:rPr>
                <a:t>Fornitura di IOC:</a:t>
              </a:r>
              <a:r>
                <a:rPr lang="en-US" sz="15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500">
                  <a:solidFill>
                    <a:schemeClr val="lt1"/>
                  </a:solidFill>
                </a:rPr>
                <a:t>Il CTI fornisce informazioni utili e concrete, comprese le indicazioni di compromissione (IOC) e le strategie di mitigazione consigliate.</a:t>
              </a:r>
              <a:endParaRPr/>
            </a:p>
          </p:txBody>
        </p:sp>
        <p:sp>
          <p:nvSpPr>
            <p:cNvPr id="275" name="Google Shape;275;p10"/>
            <p:cNvSpPr/>
            <p:nvPr/>
          </p:nvSpPr>
          <p:spPr>
            <a:xfrm rot="5400000">
              <a:off x="6731621" y="-639403"/>
              <a:ext cx="837972" cy="6729984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CAD1D8">
                <a:alpha val="89803"/>
              </a:srgbClr>
            </a:solidFill>
            <a:ln cap="flat" cmpd="sng" w="19050">
              <a:solidFill>
                <a:srgbClr val="CAD1D8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10"/>
            <p:cNvSpPr txBox="1"/>
            <p:nvPr/>
          </p:nvSpPr>
          <p:spPr>
            <a:xfrm>
              <a:off x="3785615" y="2347509"/>
              <a:ext cx="6689078" cy="7561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-171450" lvl="1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i="1" lang="en-US" sz="1800">
                  <a:solidFill>
                    <a:schemeClr val="dk1"/>
                  </a:solidFill>
                </a:rPr>
                <a:t>Esempio</a:t>
              </a:r>
              <a:r>
                <a:rPr b="0" i="0" lang="en-US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: </a:t>
              </a:r>
              <a:r>
                <a:rPr lang="en-US" sz="1800">
                  <a:solidFill>
                    <a:schemeClr val="dk1"/>
                  </a:solidFill>
                </a:rPr>
                <a:t>Offrire raccomandazioni mirate a un distretto scolastico per proteggere le piattaforme di apprendimento online dalle minacce informatiche.</a:t>
              </a:r>
              <a:endParaRPr/>
            </a:p>
          </p:txBody>
        </p:sp>
        <p:sp>
          <p:nvSpPr>
            <p:cNvPr id="277" name="Google Shape;277;p10"/>
            <p:cNvSpPr/>
            <p:nvPr/>
          </p:nvSpPr>
          <p:spPr>
            <a:xfrm>
              <a:off x="0" y="2201855"/>
              <a:ext cx="3785616" cy="1047465"/>
            </a:xfrm>
            <a:prstGeom prst="roundRect">
              <a:avLst>
                <a:gd fmla="val 16667" name="adj"/>
              </a:avLst>
            </a:prstGeom>
            <a:solidFill>
              <a:srgbClr val="126082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10"/>
            <p:cNvSpPr txBox="1"/>
            <p:nvPr/>
          </p:nvSpPr>
          <p:spPr>
            <a:xfrm>
              <a:off x="51133" y="2252988"/>
              <a:ext cx="3683350" cy="9451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8575" lIns="57150" spcFirstLastPara="1" rIns="57150" wrap="square" tIns="2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Arial"/>
                <a:buNone/>
              </a:pPr>
              <a:r>
                <a:rPr b="1" lang="en-US" sz="1500">
                  <a:solidFill>
                    <a:schemeClr val="lt1"/>
                  </a:solidFill>
                </a:rPr>
                <a:t>Analisi Personalizzate:</a:t>
              </a:r>
              <a:r>
                <a:rPr lang="en-US" sz="1500">
                  <a:solidFill>
                    <a:schemeClr val="lt1"/>
                  </a:solidFill>
                </a:rPr>
                <a:t>Le informazioni vengono adattate alle esigenze specifiche e al contesto delle infrastrutture critiche (CI).</a:t>
              </a:r>
              <a:endParaRPr/>
            </a:p>
          </p:txBody>
        </p:sp>
        <p:sp>
          <p:nvSpPr>
            <p:cNvPr id="279" name="Google Shape;279;p10"/>
            <p:cNvSpPr/>
            <p:nvPr/>
          </p:nvSpPr>
          <p:spPr>
            <a:xfrm rot="5400000">
              <a:off x="6731621" y="460435"/>
              <a:ext cx="837972" cy="6729984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CAD1D8">
                <a:alpha val="89803"/>
              </a:srgbClr>
            </a:solidFill>
            <a:ln cap="flat" cmpd="sng" w="19050">
              <a:solidFill>
                <a:srgbClr val="CAD1D8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10"/>
            <p:cNvSpPr txBox="1"/>
            <p:nvPr/>
          </p:nvSpPr>
          <p:spPr>
            <a:xfrm>
              <a:off x="3785615" y="3447347"/>
              <a:ext cx="6689078" cy="7561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-171450" lvl="1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i="1" lang="en-US" sz="1800">
                  <a:solidFill>
                    <a:schemeClr val="dk1"/>
                  </a:solidFill>
                </a:rPr>
                <a:t>Esempio</a:t>
              </a:r>
              <a:r>
                <a:rPr b="0" i="0" lang="en-US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: </a:t>
              </a:r>
              <a:r>
                <a:rPr lang="en-US" sz="1800">
                  <a:solidFill>
                    <a:schemeClr val="dk1"/>
                  </a:solidFill>
                </a:rPr>
                <a:t>Briefing settimanali sulle minacce che includono nuovi modelli di attacco e divulgazioni di vulnerabilità recenti.</a:t>
              </a:r>
              <a:endParaRPr/>
            </a:p>
          </p:txBody>
        </p:sp>
        <p:sp>
          <p:nvSpPr>
            <p:cNvPr id="281" name="Google Shape;281;p10"/>
            <p:cNvSpPr/>
            <p:nvPr/>
          </p:nvSpPr>
          <p:spPr>
            <a:xfrm>
              <a:off x="0" y="3301694"/>
              <a:ext cx="3785616" cy="1047465"/>
            </a:xfrm>
            <a:prstGeom prst="roundRect">
              <a:avLst>
                <a:gd fmla="val 16667" name="adj"/>
              </a:avLst>
            </a:prstGeom>
            <a:solidFill>
              <a:srgbClr val="126082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10"/>
            <p:cNvSpPr txBox="1"/>
            <p:nvPr/>
          </p:nvSpPr>
          <p:spPr>
            <a:xfrm>
              <a:off x="51133" y="3352827"/>
              <a:ext cx="3683350" cy="9451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8575" lIns="57150" spcFirstLastPara="1" rIns="57150" wrap="square" tIns="2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Arial"/>
                <a:buNone/>
              </a:pPr>
              <a:r>
                <a:rPr b="1" lang="en-US" sz="1500">
                  <a:solidFill>
                    <a:schemeClr val="lt1"/>
                  </a:solidFill>
                </a:rPr>
                <a:t>Aggiornamenti Regolari:</a:t>
              </a:r>
              <a:r>
                <a:rPr lang="en-US" sz="15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500">
                  <a:solidFill>
                    <a:schemeClr val="lt1"/>
                  </a:solidFill>
                </a:rPr>
                <a:t>Aggiornamenti e briefing regolari assicurano che le CI siano preparate ad affrontare le minacce emergenti.</a:t>
              </a: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8" name="Google Shape;288;p11"/>
          <p:cNvPicPr preferRelativeResize="0"/>
          <p:nvPr/>
        </p:nvPicPr>
        <p:blipFill rotWithShape="1">
          <a:blip r:embed="rId3">
            <a:alphaModFix amt="35000"/>
          </a:blip>
          <a:srcRect b="614" l="0" r="0" t="260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Play"/>
              <a:buNone/>
            </a:pPr>
            <a:r>
              <a:rPr b="1" lang="en-US">
                <a:solidFill>
                  <a:srgbClr val="FFFFFF"/>
                </a:solidFill>
              </a:rPr>
              <a:t>Missione</a:t>
            </a:r>
            <a:endParaRPr>
              <a:solidFill>
                <a:srgbClr val="FFFFFF"/>
              </a:solidFill>
            </a:endParaRPr>
          </a:p>
        </p:txBody>
      </p:sp>
      <p:grpSp>
        <p:nvGrpSpPr>
          <p:cNvPr id="290" name="Google Shape;290;p11"/>
          <p:cNvGrpSpPr/>
          <p:nvPr/>
        </p:nvGrpSpPr>
        <p:grpSpPr>
          <a:xfrm>
            <a:off x="838200" y="1827802"/>
            <a:ext cx="10515599" cy="4346982"/>
            <a:chOff x="0" y="2177"/>
            <a:chExt cx="10515599" cy="4346982"/>
          </a:xfrm>
        </p:grpSpPr>
        <p:sp>
          <p:nvSpPr>
            <p:cNvPr id="291" name="Google Shape;291;p11"/>
            <p:cNvSpPr/>
            <p:nvPr/>
          </p:nvSpPr>
          <p:spPr>
            <a:xfrm>
              <a:off x="0" y="2177"/>
              <a:ext cx="3785616" cy="1047465"/>
            </a:xfrm>
            <a:prstGeom prst="roundRect">
              <a:avLst>
                <a:gd fmla="val 16667" name="adj"/>
              </a:avLst>
            </a:prstGeom>
            <a:solidFill>
              <a:srgbClr val="126082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11"/>
            <p:cNvSpPr txBox="1"/>
            <p:nvPr/>
          </p:nvSpPr>
          <p:spPr>
            <a:xfrm>
              <a:off x="51133" y="53310"/>
              <a:ext cx="3683350" cy="9451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175" lIns="72375" spcFirstLastPara="1" rIns="72375" wrap="square" tIns="361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Arial"/>
                <a:buNone/>
              </a:pPr>
              <a:r>
                <a:rPr b="1" lang="en-US" sz="1900">
                  <a:solidFill>
                    <a:schemeClr val="lt1"/>
                  </a:solidFill>
                </a:rPr>
                <a:t>Security Operations Center (SOC) attivo 24x7x365:</a:t>
              </a:r>
              <a:endParaRPr/>
            </a:p>
          </p:txBody>
        </p:sp>
        <p:sp>
          <p:nvSpPr>
            <p:cNvPr id="293" name="Google Shape;293;p11"/>
            <p:cNvSpPr/>
            <p:nvPr/>
          </p:nvSpPr>
          <p:spPr>
            <a:xfrm rot="5400000">
              <a:off x="6731621" y="-1739242"/>
              <a:ext cx="837972" cy="6729984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CAD1D8">
                <a:alpha val="89803"/>
              </a:srgbClr>
            </a:solidFill>
            <a:ln cap="flat" cmpd="sng" w="19050">
              <a:solidFill>
                <a:srgbClr val="CAD1D8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" name="Google Shape;294;p11"/>
            <p:cNvSpPr txBox="1"/>
            <p:nvPr/>
          </p:nvSpPr>
          <p:spPr>
            <a:xfrm>
              <a:off x="3785615" y="1247670"/>
              <a:ext cx="6689078" cy="7561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175" lIns="72375" spcFirstLastPara="1" rIns="72375" wrap="square" tIns="36175">
              <a:noAutofit/>
            </a:bodyPr>
            <a:lstStyle/>
            <a:p>
              <a:pPr indent="-171450" lvl="1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Arial"/>
                <a:buChar char="•"/>
              </a:pPr>
              <a:r>
                <a:rPr i="1" lang="en-US" sz="1900">
                  <a:solidFill>
                    <a:schemeClr val="lt1"/>
                  </a:solidFill>
                </a:rPr>
                <a:t>Esempio</a:t>
              </a:r>
              <a:r>
                <a:rPr b="0" i="0" lang="en-US" sz="1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: </a:t>
              </a:r>
              <a:r>
                <a:rPr lang="en-US" sz="1900">
                  <a:solidFill>
                    <a:schemeClr val="lt1"/>
                  </a:solidFill>
                </a:rPr>
                <a:t>Rilevare e rispondere a un attacco DDoS contro il sito web pubblico di una città</a:t>
              </a:r>
              <a:endParaRPr/>
            </a:p>
          </p:txBody>
        </p:sp>
        <p:sp>
          <p:nvSpPr>
            <p:cNvPr id="295" name="Google Shape;295;p11"/>
            <p:cNvSpPr/>
            <p:nvPr/>
          </p:nvSpPr>
          <p:spPr>
            <a:xfrm>
              <a:off x="0" y="1102016"/>
              <a:ext cx="3785616" cy="1047465"/>
            </a:xfrm>
            <a:prstGeom prst="roundRect">
              <a:avLst>
                <a:gd fmla="val 16667" name="adj"/>
              </a:avLst>
            </a:prstGeom>
            <a:solidFill>
              <a:srgbClr val="126082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11"/>
            <p:cNvSpPr txBox="1"/>
            <p:nvPr/>
          </p:nvSpPr>
          <p:spPr>
            <a:xfrm>
              <a:off x="51133" y="1153149"/>
              <a:ext cx="3683350" cy="9451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175" lIns="72375" spcFirstLastPara="1" rIns="72375" wrap="square" tIns="361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Arial"/>
                <a:buNone/>
              </a:pPr>
              <a:r>
                <a:rPr b="1" lang="en-US" sz="1900">
                  <a:solidFill>
                    <a:schemeClr val="lt1"/>
                  </a:solidFill>
                </a:rPr>
                <a:t>Monitoraggio Continuo</a:t>
              </a:r>
              <a:r>
                <a:rPr lang="en-US" sz="19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: </a:t>
              </a:r>
              <a:r>
                <a:rPr lang="en-US" sz="1900">
                  <a:solidFill>
                    <a:schemeClr val="lt1"/>
                  </a:solidFill>
                </a:rPr>
                <a:t>Il SOC offre servizi di monitoraggio continuo e rilevamento degli incidenti di sicurezza.</a:t>
              </a:r>
              <a:endParaRPr/>
            </a:p>
          </p:txBody>
        </p:sp>
        <p:sp>
          <p:nvSpPr>
            <p:cNvPr id="297" name="Google Shape;297;p11"/>
            <p:cNvSpPr/>
            <p:nvPr/>
          </p:nvSpPr>
          <p:spPr>
            <a:xfrm rot="5400000">
              <a:off x="6731621" y="-639403"/>
              <a:ext cx="837972" cy="6729984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CAD1D8">
                <a:alpha val="89803"/>
              </a:srgbClr>
            </a:solidFill>
            <a:ln cap="flat" cmpd="sng" w="19050">
              <a:solidFill>
                <a:srgbClr val="CAD1D8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11"/>
            <p:cNvSpPr txBox="1"/>
            <p:nvPr/>
          </p:nvSpPr>
          <p:spPr>
            <a:xfrm>
              <a:off x="3785615" y="2347509"/>
              <a:ext cx="6689078" cy="7561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175" lIns="72375" spcFirstLastPara="1" rIns="72375" wrap="square" tIns="36175">
              <a:noAutofit/>
            </a:bodyPr>
            <a:lstStyle/>
            <a:p>
              <a:pPr indent="-171450" lvl="1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Arial"/>
                <a:buChar char="•"/>
              </a:pPr>
              <a:r>
                <a:rPr i="1" lang="en-US" sz="1900">
                  <a:solidFill>
                    <a:schemeClr val="lt1"/>
                  </a:solidFill>
                </a:rPr>
                <a:t>Esempio</a:t>
              </a:r>
              <a:r>
                <a:rPr b="0" i="0" lang="en-US" sz="1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:</a:t>
              </a:r>
              <a:r>
                <a:rPr b="0" i="0" lang="en-US" sz="1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900">
                  <a:solidFill>
                    <a:schemeClr val="lt1"/>
                  </a:solidFill>
                </a:rPr>
                <a:t>Analizzare tentativi di accesso anomali e prevenire accessi non autorizzati a database governativi.</a:t>
              </a:r>
              <a:endParaRPr/>
            </a:p>
          </p:txBody>
        </p:sp>
        <p:sp>
          <p:nvSpPr>
            <p:cNvPr id="299" name="Google Shape;299;p11"/>
            <p:cNvSpPr/>
            <p:nvPr/>
          </p:nvSpPr>
          <p:spPr>
            <a:xfrm>
              <a:off x="0" y="2201855"/>
              <a:ext cx="3785616" cy="1047465"/>
            </a:xfrm>
            <a:prstGeom prst="roundRect">
              <a:avLst>
                <a:gd fmla="val 16667" name="adj"/>
              </a:avLst>
            </a:prstGeom>
            <a:solidFill>
              <a:srgbClr val="126082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11"/>
            <p:cNvSpPr txBox="1"/>
            <p:nvPr/>
          </p:nvSpPr>
          <p:spPr>
            <a:xfrm>
              <a:off x="51133" y="2252988"/>
              <a:ext cx="3683350" cy="9451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175" lIns="72375" spcFirstLastPara="1" rIns="72375" wrap="square" tIns="361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Arial"/>
                <a:buNone/>
              </a:pPr>
              <a:r>
                <a:rPr b="1" lang="en-US" sz="1900">
                  <a:solidFill>
                    <a:schemeClr val="lt1"/>
                  </a:solidFill>
                </a:rPr>
                <a:t>Risposta agli Incidenti:</a:t>
              </a:r>
              <a:r>
                <a:rPr lang="en-US" sz="19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: </a:t>
              </a:r>
              <a:r>
                <a:rPr lang="en-US" sz="1900">
                  <a:solidFill>
                    <a:schemeClr val="lt1"/>
                  </a:solidFill>
                </a:rPr>
                <a:t>Gli analisti del SOC rispondono agli allarmi e investigano attività sospette.</a:t>
              </a:r>
              <a:endParaRPr/>
            </a:p>
          </p:txBody>
        </p:sp>
        <p:sp>
          <p:nvSpPr>
            <p:cNvPr id="301" name="Google Shape;301;p11"/>
            <p:cNvSpPr/>
            <p:nvPr/>
          </p:nvSpPr>
          <p:spPr>
            <a:xfrm rot="5400000">
              <a:off x="6731621" y="460435"/>
              <a:ext cx="837972" cy="6729984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CAD1D8">
                <a:alpha val="89803"/>
              </a:srgbClr>
            </a:solidFill>
            <a:ln cap="flat" cmpd="sng" w="19050">
              <a:solidFill>
                <a:srgbClr val="CAD1D8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11"/>
            <p:cNvSpPr txBox="1"/>
            <p:nvPr/>
          </p:nvSpPr>
          <p:spPr>
            <a:xfrm>
              <a:off x="3785615" y="3447347"/>
              <a:ext cx="6689078" cy="7561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175" lIns="72375" spcFirstLastPara="1" rIns="72375" wrap="square" tIns="36175">
              <a:noAutofit/>
            </a:bodyPr>
            <a:lstStyle/>
            <a:p>
              <a:pPr indent="-171450" lvl="1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Arial"/>
                <a:buChar char="•"/>
              </a:pPr>
              <a:r>
                <a:rPr i="1" lang="en-US" sz="1900">
                  <a:solidFill>
                    <a:schemeClr val="lt1"/>
                  </a:solidFill>
                </a:rPr>
                <a:t>Esempio</a:t>
              </a:r>
              <a:r>
                <a:rPr b="0" i="0" lang="en-US" sz="19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: </a:t>
              </a:r>
              <a:r>
                <a:rPr lang="en-US" sz="1900">
                  <a:solidFill>
                    <a:schemeClr val="lt1"/>
                  </a:solidFill>
                </a:rPr>
                <a:t>Collaborare con il CIRT per contenere e risolvere un attacco ransomware in un ufficio della pubblica amministrazione locale.</a:t>
              </a:r>
              <a:endParaRPr/>
            </a:p>
          </p:txBody>
        </p:sp>
        <p:sp>
          <p:nvSpPr>
            <p:cNvPr id="303" name="Google Shape;303;p11"/>
            <p:cNvSpPr/>
            <p:nvPr/>
          </p:nvSpPr>
          <p:spPr>
            <a:xfrm>
              <a:off x="0" y="3301694"/>
              <a:ext cx="3785616" cy="1047465"/>
            </a:xfrm>
            <a:prstGeom prst="roundRect">
              <a:avLst>
                <a:gd fmla="val 16667" name="adj"/>
              </a:avLst>
            </a:prstGeom>
            <a:solidFill>
              <a:srgbClr val="126082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11"/>
            <p:cNvSpPr txBox="1"/>
            <p:nvPr/>
          </p:nvSpPr>
          <p:spPr>
            <a:xfrm>
              <a:off x="51133" y="3352827"/>
              <a:ext cx="3683350" cy="9451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175" lIns="72375" spcFirstLastPara="1" rIns="72375" wrap="square" tIns="361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Arial"/>
                <a:buNone/>
              </a:pPr>
              <a:r>
                <a:rPr b="1" lang="en-US" sz="1900">
                  <a:solidFill>
                    <a:schemeClr val="lt1"/>
                  </a:solidFill>
                </a:rPr>
                <a:t>Coordinamento</a:t>
              </a:r>
              <a:r>
                <a:rPr lang="en-US" sz="19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: </a:t>
              </a:r>
              <a:r>
                <a:rPr lang="en-US" sz="1900">
                  <a:solidFill>
                    <a:schemeClr val="lt1"/>
                  </a:solidFill>
                </a:rPr>
                <a:t>Il SOC si coordina con altri team per garantire una risposta rapida agli incidenti.</a:t>
              </a:r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b="1" lang="en-US"/>
              <a:t>Missione</a:t>
            </a:r>
            <a:endParaRPr/>
          </a:p>
        </p:txBody>
      </p:sp>
      <p:grpSp>
        <p:nvGrpSpPr>
          <p:cNvPr id="310" name="Google Shape;310;p12"/>
          <p:cNvGrpSpPr/>
          <p:nvPr/>
        </p:nvGrpSpPr>
        <p:grpSpPr>
          <a:xfrm>
            <a:off x="838200" y="1827802"/>
            <a:ext cx="10515599" cy="4346982"/>
            <a:chOff x="0" y="2177"/>
            <a:chExt cx="10515599" cy="4346982"/>
          </a:xfrm>
        </p:grpSpPr>
        <p:sp>
          <p:nvSpPr>
            <p:cNvPr id="311" name="Google Shape;311;p12"/>
            <p:cNvSpPr/>
            <p:nvPr/>
          </p:nvSpPr>
          <p:spPr>
            <a:xfrm>
              <a:off x="0" y="2177"/>
              <a:ext cx="3785616" cy="1047465"/>
            </a:xfrm>
            <a:prstGeom prst="roundRect">
              <a:avLst>
                <a:gd fmla="val 16667" name="adj"/>
              </a:avLst>
            </a:prstGeom>
            <a:solidFill>
              <a:srgbClr val="126082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12"/>
            <p:cNvSpPr txBox="1"/>
            <p:nvPr/>
          </p:nvSpPr>
          <p:spPr>
            <a:xfrm>
              <a:off x="51133" y="53310"/>
              <a:ext cx="3683350" cy="9451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375" lIns="64750" spcFirstLastPara="1" rIns="64750" wrap="square" tIns="323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Arial"/>
                <a:buNone/>
              </a:pPr>
              <a:r>
                <a:rPr b="1" lang="en-US" sz="1700">
                  <a:solidFill>
                    <a:schemeClr val="lt1"/>
                  </a:solidFill>
                </a:rPr>
                <a:t>Cyber Incident Response Team (CIRT):</a:t>
              </a:r>
              <a:endParaRPr/>
            </a:p>
          </p:txBody>
        </p:sp>
        <p:sp>
          <p:nvSpPr>
            <p:cNvPr id="313" name="Google Shape;313;p12"/>
            <p:cNvSpPr/>
            <p:nvPr/>
          </p:nvSpPr>
          <p:spPr>
            <a:xfrm rot="5400000">
              <a:off x="6731621" y="-1739242"/>
              <a:ext cx="837972" cy="6729984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CAD1D8">
                <a:alpha val="89803"/>
              </a:srgbClr>
            </a:solidFill>
            <a:ln cap="flat" cmpd="sng" w="19050">
              <a:solidFill>
                <a:srgbClr val="CAD1D8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12"/>
            <p:cNvSpPr txBox="1"/>
            <p:nvPr/>
          </p:nvSpPr>
          <p:spPr>
            <a:xfrm>
              <a:off x="3785615" y="1247670"/>
              <a:ext cx="6689078" cy="7561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175" lIns="72375" spcFirstLastPara="1" rIns="72375" wrap="square" tIns="36175">
              <a:noAutofit/>
            </a:bodyPr>
            <a:lstStyle/>
            <a:p>
              <a:pPr indent="-171450" lvl="1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Arial"/>
                <a:buChar char="•"/>
              </a:pPr>
              <a:r>
                <a:rPr i="1" lang="en-US" sz="1900">
                  <a:solidFill>
                    <a:schemeClr val="dk1"/>
                  </a:solidFill>
                </a:rPr>
                <a:t>Esempio</a:t>
              </a:r>
              <a:r>
                <a:rPr b="0" i="0" lang="en-US" sz="1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: </a:t>
              </a:r>
              <a:r>
                <a:rPr lang="en-US" sz="1900">
                  <a:solidFill>
                    <a:schemeClr val="dk1"/>
                  </a:solidFill>
                </a:rPr>
                <a:t>Gestire una violazione in cui sono stati accessi dati sensibili dei cittadini e lavorare per mettere in sicurezza i sistemi compromessi.</a:t>
              </a:r>
              <a:endParaRPr/>
            </a:p>
          </p:txBody>
        </p:sp>
        <p:sp>
          <p:nvSpPr>
            <p:cNvPr id="315" name="Google Shape;315;p12"/>
            <p:cNvSpPr/>
            <p:nvPr/>
          </p:nvSpPr>
          <p:spPr>
            <a:xfrm>
              <a:off x="0" y="1102016"/>
              <a:ext cx="3785616" cy="1047465"/>
            </a:xfrm>
            <a:prstGeom prst="roundRect">
              <a:avLst>
                <a:gd fmla="val 16667" name="adj"/>
              </a:avLst>
            </a:prstGeom>
            <a:solidFill>
              <a:srgbClr val="126082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12"/>
            <p:cNvSpPr txBox="1"/>
            <p:nvPr/>
          </p:nvSpPr>
          <p:spPr>
            <a:xfrm>
              <a:off x="51133" y="1153149"/>
              <a:ext cx="3683350" cy="9451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375" lIns="64750" spcFirstLastPara="1" rIns="64750" wrap="square" tIns="323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Arial"/>
                <a:buNone/>
              </a:pPr>
              <a:r>
                <a:rPr b="1" lang="en-US" sz="1700">
                  <a:solidFill>
                    <a:schemeClr val="lt1"/>
                  </a:solidFill>
                </a:rPr>
                <a:t>Gestione degli Incidenti:</a:t>
              </a:r>
              <a:r>
                <a:rPr lang="en-US" sz="1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700">
                  <a:solidFill>
                    <a:schemeClr val="lt1"/>
                  </a:solidFill>
                </a:rPr>
                <a:t>Il CIRT è responsabile della gestione e mitigazione degli incidenti di sicurezza informatica.</a:t>
              </a:r>
              <a:endParaRPr/>
            </a:p>
          </p:txBody>
        </p:sp>
        <p:sp>
          <p:nvSpPr>
            <p:cNvPr id="317" name="Google Shape;317;p12"/>
            <p:cNvSpPr/>
            <p:nvPr/>
          </p:nvSpPr>
          <p:spPr>
            <a:xfrm rot="5400000">
              <a:off x="6731621" y="-639403"/>
              <a:ext cx="837972" cy="6729984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CAD1D8">
                <a:alpha val="89803"/>
              </a:srgbClr>
            </a:solidFill>
            <a:ln cap="flat" cmpd="sng" w="19050">
              <a:solidFill>
                <a:srgbClr val="CAD1D8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12"/>
            <p:cNvSpPr txBox="1"/>
            <p:nvPr/>
          </p:nvSpPr>
          <p:spPr>
            <a:xfrm>
              <a:off x="3785615" y="2347509"/>
              <a:ext cx="6689078" cy="7561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175" lIns="72375" spcFirstLastPara="1" rIns="72375" wrap="square" tIns="36175">
              <a:noAutofit/>
            </a:bodyPr>
            <a:lstStyle/>
            <a:p>
              <a:pPr indent="-171450" lvl="1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Arial"/>
                <a:buChar char="•"/>
              </a:pPr>
              <a:r>
                <a:rPr i="1" lang="en-US" sz="1900">
                  <a:solidFill>
                    <a:schemeClr val="dk1"/>
                  </a:solidFill>
                </a:rPr>
                <a:t>Esempio: </a:t>
              </a:r>
              <a:r>
                <a:rPr b="0" i="0" lang="en-US" sz="1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900">
                  <a:solidFill>
                    <a:schemeClr val="dk1"/>
                  </a:solidFill>
                </a:rPr>
                <a:t>Assistere una provincia nel recupero da un attacco informatico, guidandola nel ripristino dei servizi.</a:t>
              </a:r>
              <a:endParaRPr/>
            </a:p>
          </p:txBody>
        </p:sp>
        <p:sp>
          <p:nvSpPr>
            <p:cNvPr id="319" name="Google Shape;319;p12"/>
            <p:cNvSpPr/>
            <p:nvPr/>
          </p:nvSpPr>
          <p:spPr>
            <a:xfrm>
              <a:off x="0" y="2201855"/>
              <a:ext cx="3785616" cy="1047465"/>
            </a:xfrm>
            <a:prstGeom prst="roundRect">
              <a:avLst>
                <a:gd fmla="val 16667" name="adj"/>
              </a:avLst>
            </a:prstGeom>
            <a:solidFill>
              <a:srgbClr val="126082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12"/>
            <p:cNvSpPr txBox="1"/>
            <p:nvPr/>
          </p:nvSpPr>
          <p:spPr>
            <a:xfrm>
              <a:off x="51133" y="2252988"/>
              <a:ext cx="3683350" cy="9451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375" lIns="64750" spcFirstLastPara="1" rIns="64750" wrap="square" tIns="323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Arial"/>
                <a:buNone/>
              </a:pPr>
              <a:r>
                <a:rPr b="1" lang="en-US" sz="1600">
                  <a:solidFill>
                    <a:schemeClr val="lt1"/>
                  </a:solidFill>
                </a:rPr>
                <a:t>Supporto Durante gli Incidenti:</a:t>
              </a:r>
              <a:r>
                <a:rPr lang="en-US" sz="1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600">
                  <a:solidFill>
                    <a:schemeClr val="lt1"/>
                  </a:solidFill>
                </a:rPr>
                <a:t>Fornisce supporto, sia in loco che da remoto, alle infrastrutture critiche (CI) durante un incidente.</a:t>
              </a:r>
              <a:endParaRPr sz="1300"/>
            </a:p>
          </p:txBody>
        </p:sp>
        <p:sp>
          <p:nvSpPr>
            <p:cNvPr id="321" name="Google Shape;321;p12"/>
            <p:cNvSpPr/>
            <p:nvPr/>
          </p:nvSpPr>
          <p:spPr>
            <a:xfrm rot="5400000">
              <a:off x="6731621" y="460435"/>
              <a:ext cx="837972" cy="6729984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CAD1D8">
                <a:alpha val="89803"/>
              </a:srgbClr>
            </a:solidFill>
            <a:ln cap="flat" cmpd="sng" w="19050">
              <a:solidFill>
                <a:srgbClr val="CAD1D8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12"/>
            <p:cNvSpPr txBox="1"/>
            <p:nvPr/>
          </p:nvSpPr>
          <p:spPr>
            <a:xfrm>
              <a:off x="3785615" y="3447347"/>
              <a:ext cx="6689078" cy="7561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175" lIns="72375" spcFirstLastPara="1" rIns="72375" wrap="square" tIns="36175">
              <a:noAutofit/>
            </a:bodyPr>
            <a:lstStyle/>
            <a:p>
              <a:pPr indent="-171450" lvl="1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Arial"/>
                <a:buChar char="•"/>
              </a:pPr>
              <a:r>
                <a:rPr i="1" lang="en-US" sz="1900">
                  <a:solidFill>
                    <a:schemeClr val="dk1"/>
                  </a:solidFill>
                </a:rPr>
                <a:t>Esempio</a:t>
              </a:r>
              <a:r>
                <a:rPr b="0" i="0" lang="en-US" sz="1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: </a:t>
              </a:r>
              <a:r>
                <a:rPr lang="en-US" sz="1900">
                  <a:solidFill>
                    <a:schemeClr val="dk1"/>
                  </a:solidFill>
                </a:rPr>
                <a:t>Analizzare la causa principale di un attacco phishing andato a segno e implementare misure di sicurezza email più robuste.</a:t>
              </a:r>
              <a:endParaRPr/>
            </a:p>
          </p:txBody>
        </p:sp>
        <p:sp>
          <p:nvSpPr>
            <p:cNvPr id="323" name="Google Shape;323;p12"/>
            <p:cNvSpPr/>
            <p:nvPr/>
          </p:nvSpPr>
          <p:spPr>
            <a:xfrm>
              <a:off x="0" y="3301694"/>
              <a:ext cx="3785616" cy="1047465"/>
            </a:xfrm>
            <a:prstGeom prst="roundRect">
              <a:avLst>
                <a:gd fmla="val 16667" name="adj"/>
              </a:avLst>
            </a:prstGeom>
            <a:solidFill>
              <a:srgbClr val="126082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12"/>
            <p:cNvSpPr txBox="1"/>
            <p:nvPr/>
          </p:nvSpPr>
          <p:spPr>
            <a:xfrm>
              <a:off x="51133" y="3352827"/>
              <a:ext cx="3683350" cy="9451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375" lIns="64750" spcFirstLastPara="1" rIns="64750" wrap="square" tIns="323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Arial"/>
                <a:buNone/>
              </a:pPr>
              <a:r>
                <a:rPr b="1" lang="en-US" sz="1700">
                  <a:solidFill>
                    <a:schemeClr val="lt1"/>
                  </a:solidFill>
                </a:rPr>
                <a:t>Analisi Post-Incidente: </a:t>
              </a:r>
              <a:r>
                <a:rPr lang="en-US" sz="1700">
                  <a:solidFill>
                    <a:schemeClr val="lt1"/>
                  </a:solidFill>
                </a:rPr>
                <a:t>Dopo un incidente, il CIRT conduce analisi approfondite per migliorare la risposta a eventi futuri.</a:t>
              </a:r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b="1" lang="en-US"/>
              <a:t>Missione</a:t>
            </a:r>
            <a:endParaRPr/>
          </a:p>
        </p:txBody>
      </p:sp>
      <p:grpSp>
        <p:nvGrpSpPr>
          <p:cNvPr id="330" name="Google Shape;330;p13"/>
          <p:cNvGrpSpPr/>
          <p:nvPr/>
        </p:nvGrpSpPr>
        <p:grpSpPr>
          <a:xfrm>
            <a:off x="838200" y="1827802"/>
            <a:ext cx="10515599" cy="4346982"/>
            <a:chOff x="0" y="2177"/>
            <a:chExt cx="10515599" cy="4346982"/>
          </a:xfrm>
        </p:grpSpPr>
        <p:sp>
          <p:nvSpPr>
            <p:cNvPr id="331" name="Google Shape;331;p13"/>
            <p:cNvSpPr/>
            <p:nvPr/>
          </p:nvSpPr>
          <p:spPr>
            <a:xfrm>
              <a:off x="0" y="2177"/>
              <a:ext cx="3785616" cy="1047465"/>
            </a:xfrm>
            <a:prstGeom prst="roundRect">
              <a:avLst>
                <a:gd fmla="val 16667" name="adj"/>
              </a:avLst>
            </a:prstGeom>
            <a:solidFill>
              <a:srgbClr val="126082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13"/>
            <p:cNvSpPr txBox="1"/>
            <p:nvPr/>
          </p:nvSpPr>
          <p:spPr>
            <a:xfrm>
              <a:off x="51133" y="53310"/>
              <a:ext cx="3683350" cy="9451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8575" lIns="57150" spcFirstLastPara="1" rIns="57150" wrap="square" tIns="2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Arial"/>
                <a:buNone/>
              </a:pPr>
              <a:r>
                <a:rPr b="1" lang="en-US" sz="1500">
                  <a:solidFill>
                    <a:schemeClr val="lt1"/>
                  </a:solidFill>
                </a:rPr>
                <a:t>Supporto Completo:</a:t>
              </a:r>
              <a:endParaRPr/>
            </a:p>
          </p:txBody>
        </p:sp>
        <p:sp>
          <p:nvSpPr>
            <p:cNvPr id="333" name="Google Shape;333;p13"/>
            <p:cNvSpPr/>
            <p:nvPr/>
          </p:nvSpPr>
          <p:spPr>
            <a:xfrm rot="5400000">
              <a:off x="6731621" y="-1739242"/>
              <a:ext cx="837972" cy="6729984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CAD1D8">
                <a:alpha val="89803"/>
              </a:srgbClr>
            </a:solidFill>
            <a:ln cap="flat" cmpd="sng" w="19050">
              <a:solidFill>
                <a:srgbClr val="CAD1D8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13"/>
            <p:cNvSpPr txBox="1"/>
            <p:nvPr/>
          </p:nvSpPr>
          <p:spPr>
            <a:xfrm>
              <a:off x="3785615" y="1247670"/>
              <a:ext cx="6689078" cy="7561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175" lIns="72375" spcFirstLastPara="1" rIns="72375" wrap="square" tIns="36175">
              <a:noAutofit/>
            </a:bodyPr>
            <a:lstStyle/>
            <a:p>
              <a:pPr indent="-171450" lvl="1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Arial"/>
                <a:buChar char="•"/>
              </a:pPr>
              <a:r>
                <a:rPr i="1" lang="en-US" sz="1900">
                  <a:solidFill>
                    <a:schemeClr val="dk1"/>
                  </a:solidFill>
                </a:rPr>
                <a:t>Esempio</a:t>
              </a:r>
              <a:r>
                <a:rPr b="0" i="0" lang="en-US" sz="1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: </a:t>
              </a:r>
              <a:r>
                <a:rPr lang="en-US" sz="1900">
                  <a:solidFill>
                    <a:schemeClr val="dk1"/>
                  </a:solidFill>
                </a:rPr>
                <a:t>Organizzare workshop sulle best practice per la protezione dei dispositivi IoT utilizzati nelle infrastrutture pubbliche.</a:t>
              </a:r>
              <a:endParaRPr/>
            </a:p>
          </p:txBody>
        </p:sp>
        <p:sp>
          <p:nvSpPr>
            <p:cNvPr id="335" name="Google Shape;335;p13"/>
            <p:cNvSpPr/>
            <p:nvPr/>
          </p:nvSpPr>
          <p:spPr>
            <a:xfrm>
              <a:off x="0" y="1102016"/>
              <a:ext cx="3785616" cy="1047465"/>
            </a:xfrm>
            <a:prstGeom prst="roundRect">
              <a:avLst>
                <a:gd fmla="val 16667" name="adj"/>
              </a:avLst>
            </a:prstGeom>
            <a:solidFill>
              <a:srgbClr val="126082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13"/>
            <p:cNvSpPr txBox="1"/>
            <p:nvPr/>
          </p:nvSpPr>
          <p:spPr>
            <a:xfrm>
              <a:off x="51133" y="1153149"/>
              <a:ext cx="3683350" cy="9451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8575" lIns="57150" spcFirstLastPara="1" rIns="57150" wrap="square" tIns="2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Arial"/>
                <a:buNone/>
              </a:pPr>
              <a:r>
                <a:rPr b="1" lang="en-US">
                  <a:solidFill>
                    <a:schemeClr val="lt1"/>
                  </a:solidFill>
                </a:rPr>
                <a:t>Formazione e Risorse:</a:t>
              </a:r>
              <a:r>
                <a:rPr lang="en-US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>
                  <a:solidFill>
                    <a:schemeClr val="lt1"/>
                  </a:solidFill>
                </a:rPr>
                <a:t>Organizzazioni certificate e programmi europei forniscono formazione e risorse per potenziare le capacità di cybersecurity delle infrastrutture critiche (CI).</a:t>
              </a:r>
              <a:r>
                <a:rPr lang="en-US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sz="1300"/>
            </a:p>
          </p:txBody>
        </p:sp>
        <p:sp>
          <p:nvSpPr>
            <p:cNvPr id="337" name="Google Shape;337;p13"/>
            <p:cNvSpPr/>
            <p:nvPr/>
          </p:nvSpPr>
          <p:spPr>
            <a:xfrm rot="5400000">
              <a:off x="6731621" y="-639403"/>
              <a:ext cx="837972" cy="6729984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CAD1D8">
                <a:alpha val="89803"/>
              </a:srgbClr>
            </a:solidFill>
            <a:ln cap="flat" cmpd="sng" w="19050">
              <a:solidFill>
                <a:srgbClr val="CAD1D8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13"/>
            <p:cNvSpPr txBox="1"/>
            <p:nvPr/>
          </p:nvSpPr>
          <p:spPr>
            <a:xfrm>
              <a:off x="3785615" y="2347509"/>
              <a:ext cx="6689078" cy="7561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175" lIns="72375" spcFirstLastPara="1" rIns="72375" wrap="square" tIns="36175">
              <a:noAutofit/>
            </a:bodyPr>
            <a:lstStyle/>
            <a:p>
              <a:pPr indent="-171450" lvl="1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Arial"/>
                <a:buChar char="•"/>
              </a:pPr>
              <a:r>
                <a:rPr i="1" lang="en-US" sz="1900">
                  <a:solidFill>
                    <a:schemeClr val="dk1"/>
                  </a:solidFill>
                </a:rPr>
                <a:t>Esempio</a:t>
              </a:r>
              <a:r>
                <a:rPr b="0" i="0" lang="en-US" sz="1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: </a:t>
              </a:r>
              <a:r>
                <a:rPr lang="en-US" sz="1900">
                  <a:solidFill>
                    <a:schemeClr val="dk1"/>
                  </a:solidFill>
                </a:rPr>
                <a:t>Fornire alle CI software di rilevamento delle minacce integrabile con i sistemi di sicurezza già in uso.</a:t>
              </a:r>
              <a:endParaRPr/>
            </a:p>
          </p:txBody>
        </p:sp>
        <p:sp>
          <p:nvSpPr>
            <p:cNvPr id="339" name="Google Shape;339;p13"/>
            <p:cNvSpPr/>
            <p:nvPr/>
          </p:nvSpPr>
          <p:spPr>
            <a:xfrm>
              <a:off x="0" y="2201855"/>
              <a:ext cx="3785616" cy="1047465"/>
            </a:xfrm>
            <a:prstGeom prst="roundRect">
              <a:avLst>
                <a:gd fmla="val 16667" name="adj"/>
              </a:avLst>
            </a:prstGeom>
            <a:solidFill>
              <a:srgbClr val="126082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13"/>
            <p:cNvSpPr txBox="1"/>
            <p:nvPr/>
          </p:nvSpPr>
          <p:spPr>
            <a:xfrm>
              <a:off x="51133" y="2252988"/>
              <a:ext cx="3683350" cy="9451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8575" lIns="57150" spcFirstLastPara="1" rIns="57150" wrap="square" tIns="2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Arial"/>
                <a:buNone/>
              </a:pPr>
              <a:r>
                <a:rPr b="1" lang="en-US" sz="1500">
                  <a:solidFill>
                    <a:schemeClr val="lt1"/>
                  </a:solidFill>
                </a:rPr>
                <a:t>Accesso a Strumenti:</a:t>
              </a:r>
              <a:r>
                <a:rPr lang="en-US" sz="15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500">
                  <a:solidFill>
                    <a:schemeClr val="lt1"/>
                  </a:solidFill>
                </a:rPr>
                <a:t>Offrono accesso a strumenti e tecnologie che migliorano il rilevamento e la risposta alle minacce.</a:t>
              </a:r>
              <a:endParaRPr/>
            </a:p>
          </p:txBody>
        </p:sp>
        <p:sp>
          <p:nvSpPr>
            <p:cNvPr id="341" name="Google Shape;341;p13"/>
            <p:cNvSpPr/>
            <p:nvPr/>
          </p:nvSpPr>
          <p:spPr>
            <a:xfrm rot="5400000">
              <a:off x="6731621" y="460435"/>
              <a:ext cx="837972" cy="6729984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CAD1D8">
                <a:alpha val="89803"/>
              </a:srgbClr>
            </a:solidFill>
            <a:ln cap="flat" cmpd="sng" w="19050">
              <a:solidFill>
                <a:srgbClr val="CAD1D8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" name="Google Shape;342;p13"/>
            <p:cNvSpPr txBox="1"/>
            <p:nvPr/>
          </p:nvSpPr>
          <p:spPr>
            <a:xfrm>
              <a:off x="3785615" y="3447347"/>
              <a:ext cx="6689078" cy="7561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175" lIns="72375" spcFirstLastPara="1" rIns="72375" wrap="square" tIns="36175">
              <a:noAutofit/>
            </a:bodyPr>
            <a:lstStyle/>
            <a:p>
              <a:pPr indent="-171450" lvl="1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Arial"/>
                <a:buChar char="•"/>
              </a:pPr>
              <a:r>
                <a:rPr i="1" lang="en-US" sz="1900">
                  <a:solidFill>
                    <a:schemeClr val="dk1"/>
                  </a:solidFill>
                </a:rPr>
                <a:t>Esempio</a:t>
              </a:r>
              <a:r>
                <a:rPr b="0" i="0" lang="en-US" sz="1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: </a:t>
              </a:r>
              <a:r>
                <a:rPr lang="en-US" sz="1900">
                  <a:solidFill>
                    <a:schemeClr val="dk1"/>
                  </a:solidFill>
                </a:rPr>
                <a:t>Partecipare a gruppi regionali di condivisione delle informazioni sulla cybersecurity per discutere minacce emergenti e soluzioni.</a:t>
              </a:r>
              <a:endParaRPr/>
            </a:p>
          </p:txBody>
        </p:sp>
        <p:sp>
          <p:nvSpPr>
            <p:cNvPr id="343" name="Google Shape;343;p13"/>
            <p:cNvSpPr/>
            <p:nvPr/>
          </p:nvSpPr>
          <p:spPr>
            <a:xfrm>
              <a:off x="0" y="3301694"/>
              <a:ext cx="3785616" cy="1047465"/>
            </a:xfrm>
            <a:prstGeom prst="roundRect">
              <a:avLst>
                <a:gd fmla="val 16667" name="adj"/>
              </a:avLst>
            </a:prstGeom>
            <a:solidFill>
              <a:srgbClr val="126082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13"/>
            <p:cNvSpPr txBox="1"/>
            <p:nvPr/>
          </p:nvSpPr>
          <p:spPr>
            <a:xfrm>
              <a:off x="51133" y="3352827"/>
              <a:ext cx="3683350" cy="9451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8575" lIns="57150" spcFirstLastPara="1" rIns="57150" wrap="square" tIns="2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Arial"/>
                <a:buNone/>
              </a:pPr>
              <a:r>
                <a:rPr b="1" lang="en-US" sz="1500">
                  <a:solidFill>
                    <a:schemeClr val="lt1"/>
                  </a:solidFill>
                </a:rPr>
                <a:t>Iniziative Collaborative</a:t>
              </a:r>
              <a:r>
                <a:rPr lang="en-US" sz="15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: </a:t>
              </a:r>
              <a:r>
                <a:rPr lang="en-US" sz="1500">
                  <a:solidFill>
                    <a:schemeClr val="lt1"/>
                  </a:solidFill>
                </a:rPr>
                <a:t>Le iniziative collaborative e la condivisione delle informazioni rafforzano la postura complessiva di sicurezza delle CI. </a:t>
              </a:r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4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Εικόνα που περιέχει κείμενο, στιγμιότυπο οθόνης, σχεδίαση&#10;&#10;Περιγραφή που δημιουργήθηκε αυτόματα" id="350" name="Google Shape;350;p1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12777" l="0" r="0" t="2968"/>
          <a:stretch/>
        </p:blipFill>
        <p:spPr>
          <a:xfrm>
            <a:off x="69821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b="1" lang="en-US"/>
              <a:t>Funzione del CTI</a:t>
            </a:r>
            <a:endParaRPr/>
          </a:p>
        </p:txBody>
      </p:sp>
      <p:grpSp>
        <p:nvGrpSpPr>
          <p:cNvPr id="356" name="Google Shape;356;p15"/>
          <p:cNvGrpSpPr/>
          <p:nvPr/>
        </p:nvGrpSpPr>
        <p:grpSpPr>
          <a:xfrm>
            <a:off x="838200" y="1827802"/>
            <a:ext cx="10515599" cy="4346982"/>
            <a:chOff x="0" y="2177"/>
            <a:chExt cx="10515599" cy="4346982"/>
          </a:xfrm>
        </p:grpSpPr>
        <p:sp>
          <p:nvSpPr>
            <p:cNvPr id="357" name="Google Shape;357;p15"/>
            <p:cNvSpPr/>
            <p:nvPr/>
          </p:nvSpPr>
          <p:spPr>
            <a:xfrm>
              <a:off x="0" y="2177"/>
              <a:ext cx="3785616" cy="1047465"/>
            </a:xfrm>
            <a:prstGeom prst="roundRect">
              <a:avLst>
                <a:gd fmla="val 16667" name="adj"/>
              </a:avLst>
            </a:prstGeom>
            <a:solidFill>
              <a:srgbClr val="126082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15"/>
            <p:cNvSpPr txBox="1"/>
            <p:nvPr/>
          </p:nvSpPr>
          <p:spPr>
            <a:xfrm>
              <a:off x="51133" y="53310"/>
              <a:ext cx="3683350" cy="9451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8575" lIns="57150" spcFirstLastPara="1" rIns="57150" wrap="square" tIns="2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Arial"/>
                <a:buNone/>
              </a:pPr>
              <a:r>
                <a:rPr b="1" lang="en-US" sz="1500">
                  <a:solidFill>
                    <a:schemeClr val="lt1"/>
                  </a:solidFill>
                </a:rPr>
                <a:t>Raccolta delle Informazioni</a:t>
              </a:r>
              <a:r>
                <a:rPr lang="en-US" sz="15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:</a:t>
              </a:r>
              <a:endParaRPr/>
            </a:p>
          </p:txBody>
        </p:sp>
        <p:sp>
          <p:nvSpPr>
            <p:cNvPr id="359" name="Google Shape;359;p15"/>
            <p:cNvSpPr/>
            <p:nvPr/>
          </p:nvSpPr>
          <p:spPr>
            <a:xfrm rot="5400000">
              <a:off x="6731621" y="-1739242"/>
              <a:ext cx="837972" cy="6729984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CAD1D8">
                <a:alpha val="89803"/>
              </a:srgbClr>
            </a:solidFill>
            <a:ln cap="flat" cmpd="sng" w="19050">
              <a:solidFill>
                <a:srgbClr val="CAD1D8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" name="Google Shape;360;p15"/>
            <p:cNvSpPr txBox="1"/>
            <p:nvPr/>
          </p:nvSpPr>
          <p:spPr>
            <a:xfrm>
              <a:off x="3785615" y="1247670"/>
              <a:ext cx="6689078" cy="7561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1900" lIns="83800" spcFirstLastPara="1" rIns="83800" wrap="square" tIns="41900">
              <a:noAutofit/>
            </a:bodyPr>
            <a:lstStyle/>
            <a:p>
              <a:pPr indent="-228600" lvl="1" marL="2286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Arial"/>
                <a:buChar char="•"/>
              </a:pPr>
              <a:r>
                <a:rPr i="1" lang="en-US" sz="2200">
                  <a:solidFill>
                    <a:schemeClr val="dk1"/>
                  </a:solidFill>
                </a:rPr>
                <a:t>Esempio</a:t>
              </a:r>
              <a:r>
                <a:rPr b="0" i="0" lang="en-US" sz="2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: </a:t>
              </a:r>
              <a:r>
                <a:rPr lang="en-US" sz="2200">
                  <a:solidFill>
                    <a:schemeClr val="dk1"/>
                  </a:solidFill>
                </a:rPr>
                <a:t>Aggregare dati da report internazionali sulle minacce informatiche per comprendere le nuove tendenze dei malware.</a:t>
              </a:r>
              <a:endParaRPr/>
            </a:p>
          </p:txBody>
        </p:sp>
        <p:sp>
          <p:nvSpPr>
            <p:cNvPr id="361" name="Google Shape;361;p15"/>
            <p:cNvSpPr/>
            <p:nvPr/>
          </p:nvSpPr>
          <p:spPr>
            <a:xfrm>
              <a:off x="0" y="1102016"/>
              <a:ext cx="3785616" cy="1047465"/>
            </a:xfrm>
            <a:prstGeom prst="roundRect">
              <a:avLst>
                <a:gd fmla="val 16667" name="adj"/>
              </a:avLst>
            </a:prstGeom>
            <a:solidFill>
              <a:srgbClr val="126082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15"/>
            <p:cNvSpPr txBox="1"/>
            <p:nvPr/>
          </p:nvSpPr>
          <p:spPr>
            <a:xfrm>
              <a:off x="51133" y="1153149"/>
              <a:ext cx="3683350" cy="9451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8575" lIns="57150" spcFirstLastPara="1" rIns="57150" wrap="square" tIns="2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Arial"/>
                <a:buNone/>
              </a:pPr>
              <a:r>
                <a:rPr b="1" lang="en-US" sz="1500">
                  <a:solidFill>
                    <a:schemeClr val="lt1"/>
                  </a:solidFill>
                </a:rPr>
                <a:t>Fonti Multiple:</a:t>
              </a:r>
              <a:r>
                <a:rPr lang="en-US" sz="15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500">
                  <a:solidFill>
                    <a:schemeClr val="lt1"/>
                  </a:solidFill>
                </a:rPr>
                <a:t>I team CTI raccolgono dati da diverse fonti, tra cui reti interne, feed di minacce esterni e comunità globali di cybersecurity.</a:t>
              </a:r>
              <a:endParaRPr/>
            </a:p>
          </p:txBody>
        </p:sp>
        <p:sp>
          <p:nvSpPr>
            <p:cNvPr id="363" name="Google Shape;363;p15"/>
            <p:cNvSpPr/>
            <p:nvPr/>
          </p:nvSpPr>
          <p:spPr>
            <a:xfrm rot="5400000">
              <a:off x="6731621" y="-639403"/>
              <a:ext cx="837972" cy="6729984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CAD1D8">
                <a:alpha val="89803"/>
              </a:srgbClr>
            </a:solidFill>
            <a:ln cap="flat" cmpd="sng" w="19050">
              <a:solidFill>
                <a:srgbClr val="CAD1D8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15"/>
            <p:cNvSpPr txBox="1"/>
            <p:nvPr/>
          </p:nvSpPr>
          <p:spPr>
            <a:xfrm>
              <a:off x="3785615" y="2347509"/>
              <a:ext cx="6689078" cy="7561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1900" lIns="83800" spcFirstLastPara="1" rIns="83800" wrap="square" tIns="41900">
              <a:noAutofit/>
            </a:bodyPr>
            <a:lstStyle/>
            <a:p>
              <a:pPr indent="-228600" lvl="1" marL="2286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Arial"/>
                <a:buChar char="•"/>
              </a:pPr>
              <a:r>
                <a:rPr i="1" lang="en-US" sz="2200">
                  <a:solidFill>
                    <a:schemeClr val="dk1"/>
                  </a:solidFill>
                </a:rPr>
                <a:t>Esempio</a:t>
              </a:r>
              <a:r>
                <a:rPr b="0" i="0" lang="en-US" sz="2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: </a:t>
              </a:r>
              <a:r>
                <a:rPr lang="en-US" sz="2200">
                  <a:solidFill>
                    <a:schemeClr val="dk1"/>
                  </a:solidFill>
                </a:rPr>
                <a:t> Utilizzare script automatizzati per monitorare i forum del dark web alla ricerca di discussioni su potenziali exploit.</a:t>
              </a:r>
              <a:endParaRPr/>
            </a:p>
          </p:txBody>
        </p:sp>
        <p:sp>
          <p:nvSpPr>
            <p:cNvPr id="365" name="Google Shape;365;p15"/>
            <p:cNvSpPr/>
            <p:nvPr/>
          </p:nvSpPr>
          <p:spPr>
            <a:xfrm>
              <a:off x="0" y="2201855"/>
              <a:ext cx="3785616" cy="1047465"/>
            </a:xfrm>
            <a:prstGeom prst="roundRect">
              <a:avLst>
                <a:gd fmla="val 16667" name="adj"/>
              </a:avLst>
            </a:prstGeom>
            <a:solidFill>
              <a:srgbClr val="126082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15"/>
            <p:cNvSpPr txBox="1"/>
            <p:nvPr/>
          </p:nvSpPr>
          <p:spPr>
            <a:xfrm>
              <a:off x="51133" y="2252988"/>
              <a:ext cx="3683350" cy="9451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8575" lIns="57150" spcFirstLastPara="1" rIns="57150" wrap="square" tIns="2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Arial"/>
                <a:buNone/>
              </a:pPr>
              <a:r>
                <a:rPr b="1" lang="en-US" sz="1500">
                  <a:solidFill>
                    <a:schemeClr val="lt1"/>
                  </a:solidFill>
                </a:rPr>
                <a:t>Strumenti Avanzati:</a:t>
              </a:r>
              <a:r>
                <a:rPr lang="en-US" sz="15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500">
                  <a:solidFill>
                    <a:schemeClr val="lt1"/>
                  </a:solidFill>
                </a:rPr>
                <a:t>Utilizzano strumenti e tecnologie avanzate per raccogliere in modo efficiente dati rilevanti.</a:t>
              </a:r>
              <a:endParaRPr/>
            </a:p>
          </p:txBody>
        </p:sp>
        <p:sp>
          <p:nvSpPr>
            <p:cNvPr id="367" name="Google Shape;367;p15"/>
            <p:cNvSpPr/>
            <p:nvPr/>
          </p:nvSpPr>
          <p:spPr>
            <a:xfrm rot="5400000">
              <a:off x="6731621" y="460435"/>
              <a:ext cx="837972" cy="6729984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CAD1D8">
                <a:alpha val="89803"/>
              </a:srgbClr>
            </a:solidFill>
            <a:ln cap="flat" cmpd="sng" w="19050">
              <a:solidFill>
                <a:srgbClr val="CAD1D8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15"/>
            <p:cNvSpPr txBox="1"/>
            <p:nvPr/>
          </p:nvSpPr>
          <p:spPr>
            <a:xfrm>
              <a:off x="3785615" y="3447347"/>
              <a:ext cx="6689078" cy="7561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1900" lIns="83800" spcFirstLastPara="1" rIns="83800" wrap="square" tIns="41900">
              <a:noAutofit/>
            </a:bodyPr>
            <a:lstStyle/>
            <a:p>
              <a:pPr indent="-228600" lvl="1" marL="2286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Arial"/>
                <a:buChar char="•"/>
              </a:pPr>
              <a:r>
                <a:rPr i="1" lang="en-US" sz="2200">
                  <a:solidFill>
                    <a:schemeClr val="dk1"/>
                  </a:solidFill>
                </a:rPr>
                <a:t>Esempio</a:t>
              </a:r>
              <a:r>
                <a:rPr b="0" i="0" lang="en-US" sz="2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: </a:t>
              </a:r>
              <a:r>
                <a:rPr lang="en-US" sz="2200">
                  <a:solidFill>
                    <a:schemeClr val="dk1"/>
                  </a:solidFill>
                </a:rPr>
                <a:t>Collaborare con agenzie governative per accedere a risorse più ampie di intelligence sulle minacce.</a:t>
              </a:r>
              <a:endParaRPr/>
            </a:p>
          </p:txBody>
        </p:sp>
        <p:sp>
          <p:nvSpPr>
            <p:cNvPr id="369" name="Google Shape;369;p15"/>
            <p:cNvSpPr/>
            <p:nvPr/>
          </p:nvSpPr>
          <p:spPr>
            <a:xfrm>
              <a:off x="0" y="3301694"/>
              <a:ext cx="3785616" cy="1047465"/>
            </a:xfrm>
            <a:prstGeom prst="roundRect">
              <a:avLst>
                <a:gd fmla="val 16667" name="adj"/>
              </a:avLst>
            </a:prstGeom>
            <a:solidFill>
              <a:srgbClr val="126082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15"/>
            <p:cNvSpPr txBox="1"/>
            <p:nvPr/>
          </p:nvSpPr>
          <p:spPr>
            <a:xfrm>
              <a:off x="51133" y="3352827"/>
              <a:ext cx="3683350" cy="9451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8575" lIns="57150" spcFirstLastPara="1" rIns="57150" wrap="square" tIns="2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Arial"/>
                <a:buNone/>
              </a:pPr>
              <a:r>
                <a:rPr b="1" lang="en-US" sz="1500">
                  <a:solidFill>
                    <a:schemeClr val="lt1"/>
                  </a:solidFill>
                </a:rPr>
                <a:t>Collaborazione</a:t>
              </a:r>
              <a:r>
                <a:rPr lang="en-US" sz="15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: </a:t>
              </a:r>
              <a:r>
                <a:rPr lang="en-US" sz="1500">
                  <a:solidFill>
                    <a:schemeClr val="lt1"/>
                  </a:solidFill>
                </a:rPr>
                <a:t>La collaborazione con altre agenzie e organizzazioni di intelligence potenzia le attività di raccolta dati.</a:t>
              </a: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b="1" lang="en-US"/>
              <a:t>Funzione del CTI</a:t>
            </a:r>
            <a:endParaRPr/>
          </a:p>
        </p:txBody>
      </p:sp>
      <p:grpSp>
        <p:nvGrpSpPr>
          <p:cNvPr id="376" name="Google Shape;376;p16"/>
          <p:cNvGrpSpPr/>
          <p:nvPr/>
        </p:nvGrpSpPr>
        <p:grpSpPr>
          <a:xfrm>
            <a:off x="838200" y="1827802"/>
            <a:ext cx="10515599" cy="4346982"/>
            <a:chOff x="0" y="2177"/>
            <a:chExt cx="10515599" cy="4346982"/>
          </a:xfrm>
        </p:grpSpPr>
        <p:sp>
          <p:nvSpPr>
            <p:cNvPr id="377" name="Google Shape;377;p16"/>
            <p:cNvSpPr/>
            <p:nvPr/>
          </p:nvSpPr>
          <p:spPr>
            <a:xfrm>
              <a:off x="0" y="2177"/>
              <a:ext cx="3785616" cy="1047465"/>
            </a:xfrm>
            <a:prstGeom prst="roundRect">
              <a:avLst>
                <a:gd fmla="val 16667" name="adj"/>
              </a:avLst>
            </a:prstGeom>
            <a:solidFill>
              <a:srgbClr val="126082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16"/>
            <p:cNvSpPr txBox="1"/>
            <p:nvPr/>
          </p:nvSpPr>
          <p:spPr>
            <a:xfrm>
              <a:off x="51133" y="53310"/>
              <a:ext cx="3683350" cy="9451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375" lIns="64750" spcFirstLastPara="1" rIns="64750" wrap="square" tIns="323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Arial"/>
                <a:buNone/>
              </a:pPr>
              <a:r>
                <a:rPr b="1" lang="en-US" sz="1700">
                  <a:solidFill>
                    <a:schemeClr val="lt1"/>
                  </a:solidFill>
                </a:rPr>
                <a:t>Analisi</a:t>
              </a:r>
              <a:r>
                <a:rPr lang="en-US" sz="1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:</a:t>
              </a:r>
              <a:endParaRPr/>
            </a:p>
          </p:txBody>
        </p:sp>
        <p:sp>
          <p:nvSpPr>
            <p:cNvPr id="379" name="Google Shape;379;p16"/>
            <p:cNvSpPr/>
            <p:nvPr/>
          </p:nvSpPr>
          <p:spPr>
            <a:xfrm rot="5400000">
              <a:off x="6731621" y="-1739242"/>
              <a:ext cx="837972" cy="6729984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CAD1D8">
                <a:alpha val="89803"/>
              </a:srgbClr>
            </a:solidFill>
            <a:ln cap="flat" cmpd="sng" w="19050">
              <a:solidFill>
                <a:srgbClr val="CAD1D8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16"/>
            <p:cNvSpPr txBox="1"/>
            <p:nvPr/>
          </p:nvSpPr>
          <p:spPr>
            <a:xfrm>
              <a:off x="3785615" y="1247670"/>
              <a:ext cx="6689078" cy="7561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175" lIns="72375" spcFirstLastPara="1" rIns="72375" wrap="square" tIns="36175">
              <a:noAutofit/>
            </a:bodyPr>
            <a:lstStyle/>
            <a:p>
              <a:pPr indent="-171450" lvl="1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Arial"/>
                <a:buChar char="•"/>
              </a:pPr>
              <a:r>
                <a:rPr i="1" lang="en-US" sz="1900">
                  <a:solidFill>
                    <a:schemeClr val="dk1"/>
                  </a:solidFill>
                </a:rPr>
                <a:t>Esempio</a:t>
              </a:r>
              <a:r>
                <a:rPr b="0" i="0" lang="en-US" sz="1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: </a:t>
              </a:r>
              <a:r>
                <a:rPr lang="en-US" sz="1900">
                  <a:solidFill>
                    <a:schemeClr val="dk1"/>
                  </a:solidFill>
                </a:rPr>
                <a:t>Rilevare un aumento significativo di email di phishing rivolte a specifici settori della pubblica amministrazione.</a:t>
              </a:r>
              <a:endParaRPr/>
            </a:p>
          </p:txBody>
        </p:sp>
        <p:sp>
          <p:nvSpPr>
            <p:cNvPr id="381" name="Google Shape;381;p16"/>
            <p:cNvSpPr/>
            <p:nvPr/>
          </p:nvSpPr>
          <p:spPr>
            <a:xfrm>
              <a:off x="0" y="1102016"/>
              <a:ext cx="3785616" cy="1047465"/>
            </a:xfrm>
            <a:prstGeom prst="roundRect">
              <a:avLst>
                <a:gd fmla="val 16667" name="adj"/>
              </a:avLst>
            </a:prstGeom>
            <a:solidFill>
              <a:srgbClr val="126082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16"/>
            <p:cNvSpPr txBox="1"/>
            <p:nvPr/>
          </p:nvSpPr>
          <p:spPr>
            <a:xfrm>
              <a:off x="51133" y="1153149"/>
              <a:ext cx="3683350" cy="9451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375" lIns="64750" spcFirstLastPara="1" rIns="64750" wrap="square" tIns="323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Arial"/>
                <a:buNone/>
              </a:pPr>
              <a:r>
                <a:rPr b="1" lang="en-US" sz="1700">
                  <a:solidFill>
                    <a:schemeClr val="lt1"/>
                  </a:solidFill>
                </a:rPr>
                <a:t>Identificazione dei Modelli:</a:t>
              </a:r>
              <a:r>
                <a:rPr lang="en-US" sz="1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700">
                  <a:solidFill>
                    <a:schemeClr val="lt1"/>
                  </a:solidFill>
                </a:rPr>
                <a:t>I dati raccolti vengono analizzati per individuare modelli, tendenze e potenziali minacce.</a:t>
              </a:r>
              <a:endParaRPr/>
            </a:p>
          </p:txBody>
        </p:sp>
        <p:sp>
          <p:nvSpPr>
            <p:cNvPr id="383" name="Google Shape;383;p16"/>
            <p:cNvSpPr/>
            <p:nvPr/>
          </p:nvSpPr>
          <p:spPr>
            <a:xfrm rot="5400000">
              <a:off x="6731621" y="-639403"/>
              <a:ext cx="837972" cy="6729984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CAD1D8">
                <a:alpha val="89803"/>
              </a:srgbClr>
            </a:solidFill>
            <a:ln cap="flat" cmpd="sng" w="19050">
              <a:solidFill>
                <a:srgbClr val="CAD1D8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16"/>
            <p:cNvSpPr txBox="1"/>
            <p:nvPr/>
          </p:nvSpPr>
          <p:spPr>
            <a:xfrm>
              <a:off x="3785615" y="2347509"/>
              <a:ext cx="6689078" cy="7561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175" lIns="72375" spcFirstLastPara="1" rIns="72375" wrap="square" tIns="36175">
              <a:noAutofit/>
            </a:bodyPr>
            <a:lstStyle/>
            <a:p>
              <a:pPr indent="-171450" lvl="1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Arial"/>
                <a:buChar char="•"/>
              </a:pPr>
              <a:r>
                <a:rPr i="1" lang="en-US" sz="1900">
                  <a:solidFill>
                    <a:schemeClr val="dk1"/>
                  </a:solidFill>
                </a:rPr>
                <a:t>Esempio</a:t>
              </a:r>
              <a:r>
                <a:rPr lang="en-US" sz="1900">
                  <a:solidFill>
                    <a:schemeClr val="dk1"/>
                  </a:solidFill>
                </a:rPr>
                <a:t>:</a:t>
              </a:r>
              <a:r>
                <a:rPr b="0" i="0" lang="en-US" sz="1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900">
                  <a:solidFill>
                    <a:schemeClr val="dk1"/>
                  </a:solidFill>
                </a:rPr>
                <a:t>Utilizzare algoritmi di machine learning per rilevare anomalie nel traffico di rete che potrebbero indicare un’intrusione.</a:t>
              </a:r>
              <a:endParaRPr/>
            </a:p>
          </p:txBody>
        </p:sp>
        <p:sp>
          <p:nvSpPr>
            <p:cNvPr id="385" name="Google Shape;385;p16"/>
            <p:cNvSpPr/>
            <p:nvPr/>
          </p:nvSpPr>
          <p:spPr>
            <a:xfrm>
              <a:off x="0" y="2201855"/>
              <a:ext cx="3785616" cy="1047465"/>
            </a:xfrm>
            <a:prstGeom prst="roundRect">
              <a:avLst>
                <a:gd fmla="val 16667" name="adj"/>
              </a:avLst>
            </a:prstGeom>
            <a:solidFill>
              <a:srgbClr val="126082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16"/>
            <p:cNvSpPr txBox="1"/>
            <p:nvPr/>
          </p:nvSpPr>
          <p:spPr>
            <a:xfrm>
              <a:off x="51133" y="2252988"/>
              <a:ext cx="3683350" cy="9451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375" lIns="64750" spcFirstLastPara="1" rIns="64750" wrap="square" tIns="323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Arial"/>
                <a:buNone/>
              </a:pPr>
              <a:r>
                <a:rPr b="1" lang="en-US" sz="1700">
                  <a:solidFill>
                    <a:schemeClr val="lt1"/>
                  </a:solidFill>
                </a:rPr>
                <a:t>Machine Learning:</a:t>
              </a:r>
              <a:r>
                <a:rPr lang="en-US" sz="1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700">
                  <a:solidFill>
                    <a:schemeClr val="lt1"/>
                  </a:solidFill>
                </a:rPr>
                <a:t>Gli analisti CTI utilizzano il machine learning e l’intelligenza artificiale per migliorare l’analisi dei dati.</a:t>
              </a:r>
              <a:endParaRPr/>
            </a:p>
          </p:txBody>
        </p:sp>
        <p:sp>
          <p:nvSpPr>
            <p:cNvPr id="387" name="Google Shape;387;p16"/>
            <p:cNvSpPr/>
            <p:nvPr/>
          </p:nvSpPr>
          <p:spPr>
            <a:xfrm rot="5400000">
              <a:off x="6731621" y="460435"/>
              <a:ext cx="837972" cy="6729984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CAD1D8">
                <a:alpha val="89803"/>
              </a:srgbClr>
            </a:solidFill>
            <a:ln cap="flat" cmpd="sng" w="19050">
              <a:solidFill>
                <a:srgbClr val="CAD1D8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16"/>
            <p:cNvSpPr txBox="1"/>
            <p:nvPr/>
          </p:nvSpPr>
          <p:spPr>
            <a:xfrm>
              <a:off x="3785615" y="3447347"/>
              <a:ext cx="6689078" cy="7561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175" lIns="72375" spcFirstLastPara="1" rIns="72375" wrap="square" tIns="36175">
              <a:noAutofit/>
            </a:bodyPr>
            <a:lstStyle/>
            <a:p>
              <a:pPr indent="-171450" lvl="1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Arial"/>
                <a:buChar char="•"/>
              </a:pPr>
              <a:r>
                <a:rPr i="1" lang="en-US" sz="1900">
                  <a:solidFill>
                    <a:schemeClr val="dk1"/>
                  </a:solidFill>
                </a:rPr>
                <a:t>Esempio</a:t>
              </a:r>
              <a:r>
                <a:rPr b="0" i="0" lang="en-US" sz="1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: </a:t>
              </a:r>
              <a:r>
                <a:rPr lang="en-US" sz="1900">
                  <a:solidFill>
                    <a:schemeClr val="dk1"/>
                  </a:solidFill>
                </a:rPr>
                <a:t>Esempio: Fornire un report mensile sul panorama delle minacce, con focus sulle minacce emergenti e le azioni consigliate.</a:t>
              </a:r>
              <a:endParaRPr/>
            </a:p>
          </p:txBody>
        </p:sp>
        <p:sp>
          <p:nvSpPr>
            <p:cNvPr id="389" name="Google Shape;389;p16"/>
            <p:cNvSpPr/>
            <p:nvPr/>
          </p:nvSpPr>
          <p:spPr>
            <a:xfrm>
              <a:off x="0" y="3301694"/>
              <a:ext cx="3785616" cy="1047465"/>
            </a:xfrm>
            <a:prstGeom prst="roundRect">
              <a:avLst>
                <a:gd fmla="val 16667" name="adj"/>
              </a:avLst>
            </a:prstGeom>
            <a:solidFill>
              <a:srgbClr val="126082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16"/>
            <p:cNvSpPr txBox="1"/>
            <p:nvPr/>
          </p:nvSpPr>
          <p:spPr>
            <a:xfrm>
              <a:off x="51133" y="3352827"/>
              <a:ext cx="3683350" cy="9451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375" lIns="64750" spcFirstLastPara="1" rIns="64750" wrap="square" tIns="323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Arial"/>
                <a:buNone/>
              </a:pPr>
              <a:r>
                <a:rPr b="1" lang="en-US" sz="1700">
                  <a:solidFill>
                    <a:schemeClr val="lt1"/>
                  </a:solidFill>
                </a:rPr>
                <a:t>Report e Valutazioni:</a:t>
              </a:r>
              <a:r>
                <a:rPr lang="en-US" sz="1700">
                  <a:solidFill>
                    <a:schemeClr val="lt1"/>
                  </a:solidFill>
                </a:rPr>
                <a:t>Vengono prodotti report dettagliati e valutazioni delle minacce per supportare i decisori.</a:t>
              </a:r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b="1" lang="en-US"/>
              <a:t>Funzione del CTI</a:t>
            </a:r>
            <a:endParaRPr/>
          </a:p>
        </p:txBody>
      </p:sp>
      <p:grpSp>
        <p:nvGrpSpPr>
          <p:cNvPr id="396" name="Google Shape;396;p17"/>
          <p:cNvGrpSpPr/>
          <p:nvPr/>
        </p:nvGrpSpPr>
        <p:grpSpPr>
          <a:xfrm>
            <a:off x="838200" y="1827802"/>
            <a:ext cx="10515599" cy="4346982"/>
            <a:chOff x="0" y="2177"/>
            <a:chExt cx="10515599" cy="4346982"/>
          </a:xfrm>
        </p:grpSpPr>
        <p:sp>
          <p:nvSpPr>
            <p:cNvPr id="397" name="Google Shape;397;p17"/>
            <p:cNvSpPr/>
            <p:nvPr/>
          </p:nvSpPr>
          <p:spPr>
            <a:xfrm>
              <a:off x="0" y="2177"/>
              <a:ext cx="3785616" cy="1047465"/>
            </a:xfrm>
            <a:prstGeom prst="roundRect">
              <a:avLst>
                <a:gd fmla="val 16667" name="adj"/>
              </a:avLst>
            </a:prstGeom>
            <a:solidFill>
              <a:srgbClr val="126082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17"/>
            <p:cNvSpPr txBox="1"/>
            <p:nvPr/>
          </p:nvSpPr>
          <p:spPr>
            <a:xfrm>
              <a:off x="51133" y="53310"/>
              <a:ext cx="3683350" cy="9451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0475" lIns="60950" spcFirstLastPara="1" rIns="60950" wrap="square" tIns="304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b="1" lang="en-US" sz="1600">
                  <a:solidFill>
                    <a:schemeClr val="lt1"/>
                  </a:solidFill>
                </a:rPr>
                <a:t>Disseminazione delle Informazioni</a:t>
              </a:r>
              <a:r>
                <a:rPr lang="en-US" sz="1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:</a:t>
              </a:r>
              <a:endParaRPr/>
            </a:p>
          </p:txBody>
        </p:sp>
        <p:sp>
          <p:nvSpPr>
            <p:cNvPr id="399" name="Google Shape;399;p17"/>
            <p:cNvSpPr/>
            <p:nvPr/>
          </p:nvSpPr>
          <p:spPr>
            <a:xfrm rot="5400000">
              <a:off x="6731621" y="-1739242"/>
              <a:ext cx="837972" cy="6729984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CAD1D8">
                <a:alpha val="89803"/>
              </a:srgbClr>
            </a:solidFill>
            <a:ln cap="flat" cmpd="sng" w="19050">
              <a:solidFill>
                <a:srgbClr val="CAD1D8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17"/>
            <p:cNvSpPr txBox="1"/>
            <p:nvPr/>
          </p:nvSpPr>
          <p:spPr>
            <a:xfrm>
              <a:off x="3785615" y="1247670"/>
              <a:ext cx="6689078" cy="7561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-171450" lvl="1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i="1" lang="en-US" sz="1800">
                  <a:solidFill>
                    <a:schemeClr val="dk1"/>
                  </a:solidFill>
                </a:rPr>
                <a:t>Esempio</a:t>
              </a:r>
              <a:r>
                <a:rPr b="0" i="0" lang="en-US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: </a:t>
              </a:r>
              <a:r>
                <a:rPr lang="en-US" sz="1800">
                  <a:solidFill>
                    <a:schemeClr val="dk1"/>
                  </a:solidFill>
                </a:rPr>
                <a:t>Inviare alert immediati agli enti locali e territoriali (SLTT) riguardo a una vulnerabilità critica appena scoperta in un software comunemente utilizzato.</a:t>
              </a:r>
              <a:endParaRPr/>
            </a:p>
          </p:txBody>
        </p:sp>
        <p:sp>
          <p:nvSpPr>
            <p:cNvPr id="401" name="Google Shape;401;p17"/>
            <p:cNvSpPr/>
            <p:nvPr/>
          </p:nvSpPr>
          <p:spPr>
            <a:xfrm>
              <a:off x="0" y="1102016"/>
              <a:ext cx="3785616" cy="1047465"/>
            </a:xfrm>
            <a:prstGeom prst="roundRect">
              <a:avLst>
                <a:gd fmla="val 16667" name="adj"/>
              </a:avLst>
            </a:prstGeom>
            <a:solidFill>
              <a:srgbClr val="126082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17"/>
            <p:cNvSpPr txBox="1"/>
            <p:nvPr/>
          </p:nvSpPr>
          <p:spPr>
            <a:xfrm>
              <a:off x="51133" y="1153149"/>
              <a:ext cx="3683350" cy="9451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0475" lIns="60950" spcFirstLastPara="1" rIns="60950" wrap="square" tIns="304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b="1" lang="en-US" sz="1600">
                  <a:solidFill>
                    <a:schemeClr val="lt1"/>
                  </a:solidFill>
                </a:rPr>
                <a:t>Condivisione Tempestiva:</a:t>
              </a:r>
              <a:r>
                <a:rPr lang="en-US" sz="1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600">
                  <a:solidFill>
                    <a:schemeClr val="lt1"/>
                  </a:solidFill>
                </a:rPr>
                <a:t>Le informazioni analizzate vengono condivise tempestivamente con i soggetti interessati.</a:t>
              </a:r>
              <a:endParaRPr/>
            </a:p>
          </p:txBody>
        </p:sp>
        <p:sp>
          <p:nvSpPr>
            <p:cNvPr id="403" name="Google Shape;403;p17"/>
            <p:cNvSpPr/>
            <p:nvPr/>
          </p:nvSpPr>
          <p:spPr>
            <a:xfrm rot="5400000">
              <a:off x="6731621" y="-639403"/>
              <a:ext cx="837972" cy="6729984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CAD1D8">
                <a:alpha val="89803"/>
              </a:srgbClr>
            </a:solidFill>
            <a:ln cap="flat" cmpd="sng" w="19050">
              <a:solidFill>
                <a:srgbClr val="CAD1D8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17"/>
            <p:cNvSpPr txBox="1"/>
            <p:nvPr/>
          </p:nvSpPr>
          <p:spPr>
            <a:xfrm>
              <a:off x="3785615" y="2347509"/>
              <a:ext cx="6689078" cy="7561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-171450" lvl="1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i="1" lang="en-US" sz="1800">
                  <a:solidFill>
                    <a:schemeClr val="dk1"/>
                  </a:solidFill>
                </a:rPr>
                <a:t>Esempio:</a:t>
              </a:r>
              <a:r>
                <a:rPr b="0" i="0" lang="en-US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>
                  <a:solidFill>
                    <a:schemeClr val="dk1"/>
                  </a:solidFill>
                </a:rPr>
                <a:t>Utilizzare email criptate e portali sicuri per condividere report dettagliati sulle minacce con personale autorizzato.</a:t>
              </a: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05" name="Google Shape;405;p17"/>
            <p:cNvSpPr/>
            <p:nvPr/>
          </p:nvSpPr>
          <p:spPr>
            <a:xfrm>
              <a:off x="0" y="2201855"/>
              <a:ext cx="3785616" cy="1047465"/>
            </a:xfrm>
            <a:prstGeom prst="roundRect">
              <a:avLst>
                <a:gd fmla="val 16667" name="adj"/>
              </a:avLst>
            </a:prstGeom>
            <a:solidFill>
              <a:srgbClr val="126082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17"/>
            <p:cNvSpPr txBox="1"/>
            <p:nvPr/>
          </p:nvSpPr>
          <p:spPr>
            <a:xfrm>
              <a:off x="51133" y="2252988"/>
              <a:ext cx="3683350" cy="9451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0475" lIns="60950" spcFirstLastPara="1" rIns="60950" wrap="square" tIns="304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b="1" lang="en-US" sz="1600">
                  <a:solidFill>
                    <a:schemeClr val="lt1"/>
                  </a:solidFill>
                </a:rPr>
                <a:t>Canali Sicuri:</a:t>
              </a:r>
              <a:r>
                <a:rPr lang="en-US" sz="1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600">
                  <a:solidFill>
                    <a:schemeClr val="lt1"/>
                  </a:solidFill>
                </a:rPr>
                <a:t>I team CTI utilizzano canali di comunicazione sicuri per diffondere informazioni sensibili.</a:t>
              </a:r>
              <a:endParaRPr/>
            </a:p>
          </p:txBody>
        </p:sp>
        <p:sp>
          <p:nvSpPr>
            <p:cNvPr id="407" name="Google Shape;407;p17"/>
            <p:cNvSpPr/>
            <p:nvPr/>
          </p:nvSpPr>
          <p:spPr>
            <a:xfrm rot="5400000">
              <a:off x="6731621" y="460435"/>
              <a:ext cx="837972" cy="6729984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CAD1D8">
                <a:alpha val="89803"/>
              </a:srgbClr>
            </a:solidFill>
            <a:ln cap="flat" cmpd="sng" w="19050">
              <a:solidFill>
                <a:srgbClr val="CAD1D8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17"/>
            <p:cNvSpPr txBox="1"/>
            <p:nvPr/>
          </p:nvSpPr>
          <p:spPr>
            <a:xfrm>
              <a:off x="3785615" y="3447347"/>
              <a:ext cx="6689078" cy="7561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-171450" lvl="1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i="1" lang="en-US" sz="1800">
                  <a:solidFill>
                    <a:schemeClr val="dk1"/>
                  </a:solidFill>
                </a:rPr>
                <a:t>Esempio:</a:t>
              </a:r>
              <a:r>
                <a:rPr b="0" i="0" lang="en-US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>
                  <a:solidFill>
                    <a:schemeClr val="dk1"/>
                  </a:solidFill>
                </a:rPr>
                <a:t>Fornire aggiornamenti quotidiani o settimanali su nuove minacce, vulnerabilità e strategie di mitigazione.</a:t>
              </a:r>
              <a:endParaRPr sz="1800">
                <a:solidFill>
                  <a:schemeClr val="dk1"/>
                </a:solidFill>
              </a:endParaRPr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0" y="3301694"/>
              <a:ext cx="3785616" cy="1047465"/>
            </a:xfrm>
            <a:prstGeom prst="roundRect">
              <a:avLst>
                <a:gd fmla="val 16667" name="adj"/>
              </a:avLst>
            </a:prstGeom>
            <a:solidFill>
              <a:srgbClr val="126082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17"/>
            <p:cNvSpPr txBox="1"/>
            <p:nvPr/>
          </p:nvSpPr>
          <p:spPr>
            <a:xfrm>
              <a:off x="51133" y="3352827"/>
              <a:ext cx="3683350" cy="9451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0475" lIns="60950" spcFirstLastPara="1" rIns="60950" wrap="square" tIns="304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b="1" lang="en-US" sz="1600">
                  <a:solidFill>
                    <a:schemeClr val="lt1"/>
                  </a:solidFill>
                </a:rPr>
                <a:t>Aggiornamenti Regolari:</a:t>
              </a:r>
              <a:r>
                <a:rPr lang="en-US" sz="1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600">
                  <a:solidFill>
                    <a:schemeClr val="lt1"/>
                  </a:solidFill>
                </a:rPr>
                <a:t>Aggiornamenti e alert costanti mantengono informati gli stakeholder sull’evoluzione del panorama delle minacce.</a:t>
              </a:r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b="1" lang="en-US"/>
              <a:t>Iniziativa di collaborazione</a:t>
            </a:r>
            <a:endParaRPr/>
          </a:p>
        </p:txBody>
      </p:sp>
      <p:grpSp>
        <p:nvGrpSpPr>
          <p:cNvPr id="416" name="Google Shape;416;p18"/>
          <p:cNvGrpSpPr/>
          <p:nvPr/>
        </p:nvGrpSpPr>
        <p:grpSpPr>
          <a:xfrm>
            <a:off x="3920331" y="1825625"/>
            <a:ext cx="4351338" cy="4351338"/>
            <a:chOff x="3082131" y="0"/>
            <a:chExt cx="4351338" cy="4351338"/>
          </a:xfrm>
        </p:grpSpPr>
        <p:sp>
          <p:nvSpPr>
            <p:cNvPr id="417" name="Google Shape;417;p18"/>
            <p:cNvSpPr/>
            <p:nvPr/>
          </p:nvSpPr>
          <p:spPr>
            <a:xfrm>
              <a:off x="3082131" y="0"/>
              <a:ext cx="4351338" cy="4351338"/>
            </a:xfrm>
            <a:prstGeom prst="diamond">
              <a:avLst/>
            </a:prstGeom>
            <a:solidFill>
              <a:srgbClr val="CAD1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" name="Google Shape;418;p18"/>
            <p:cNvSpPr/>
            <p:nvPr/>
          </p:nvSpPr>
          <p:spPr>
            <a:xfrm>
              <a:off x="3495508" y="413377"/>
              <a:ext cx="1697021" cy="1697021"/>
            </a:xfrm>
            <a:prstGeom prst="roundRect">
              <a:avLst>
                <a:gd fmla="val 16667" name="adj"/>
              </a:avLst>
            </a:prstGeom>
            <a:solidFill>
              <a:srgbClr val="126082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18"/>
            <p:cNvSpPr txBox="1"/>
            <p:nvPr/>
          </p:nvSpPr>
          <p:spPr>
            <a:xfrm>
              <a:off x="3578350" y="496219"/>
              <a:ext cx="1531337" cy="15313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4750" lIns="64750" spcFirstLastPara="1" rIns="64750" wrap="square" tIns="647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Arial"/>
                <a:buNone/>
              </a:pPr>
              <a:r>
                <a:rPr b="1" lang="en-US" sz="1700">
                  <a:solidFill>
                    <a:schemeClr val="lt1"/>
                  </a:solidFill>
                </a:rPr>
                <a:t>Condivisione delle Informazioni</a:t>
              </a:r>
              <a:endParaRPr sz="1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5323070" y="413377"/>
              <a:ext cx="1697021" cy="1697021"/>
            </a:xfrm>
            <a:prstGeom prst="roundRect">
              <a:avLst>
                <a:gd fmla="val 16667" name="adj"/>
              </a:avLst>
            </a:prstGeom>
            <a:solidFill>
              <a:srgbClr val="126082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" name="Google Shape;421;p18"/>
            <p:cNvSpPr txBox="1"/>
            <p:nvPr/>
          </p:nvSpPr>
          <p:spPr>
            <a:xfrm>
              <a:off x="5405912" y="496219"/>
              <a:ext cx="1531337" cy="15313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4750" lIns="64750" spcFirstLastPara="1" rIns="64750" wrap="square" tIns="647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Arial"/>
                <a:buNone/>
              </a:pPr>
              <a:r>
                <a:rPr b="1" lang="en-US" sz="1700">
                  <a:solidFill>
                    <a:schemeClr val="lt1"/>
                  </a:solidFill>
                </a:rPr>
                <a:t>Collaborazione con le Organizzazioni</a:t>
              </a:r>
              <a:endParaRPr sz="1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18"/>
            <p:cNvSpPr/>
            <p:nvPr/>
          </p:nvSpPr>
          <p:spPr>
            <a:xfrm>
              <a:off x="3495508" y="2240939"/>
              <a:ext cx="1697021" cy="1697021"/>
            </a:xfrm>
            <a:prstGeom prst="roundRect">
              <a:avLst>
                <a:gd fmla="val 16667" name="adj"/>
              </a:avLst>
            </a:prstGeom>
            <a:solidFill>
              <a:srgbClr val="126082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p18"/>
            <p:cNvSpPr txBox="1"/>
            <p:nvPr/>
          </p:nvSpPr>
          <p:spPr>
            <a:xfrm>
              <a:off x="3578350" y="2323781"/>
              <a:ext cx="1531337" cy="15313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4750" lIns="64750" spcFirstLastPara="1" rIns="64750" wrap="square" tIns="647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Arial"/>
                <a:buNone/>
              </a:pPr>
              <a:r>
                <a:rPr b="1" lang="en-US" sz="1700">
                  <a:solidFill>
                    <a:schemeClr val="lt1"/>
                  </a:solidFill>
                </a:rPr>
                <a:t>Partecipazione a Forum</a:t>
              </a:r>
              <a:endParaRPr sz="1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18"/>
            <p:cNvSpPr/>
            <p:nvPr/>
          </p:nvSpPr>
          <p:spPr>
            <a:xfrm>
              <a:off x="5323070" y="2240939"/>
              <a:ext cx="1697021" cy="1697021"/>
            </a:xfrm>
            <a:prstGeom prst="roundRect">
              <a:avLst>
                <a:gd fmla="val 16667" name="adj"/>
              </a:avLst>
            </a:prstGeom>
            <a:solidFill>
              <a:srgbClr val="126082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18"/>
            <p:cNvSpPr txBox="1"/>
            <p:nvPr/>
          </p:nvSpPr>
          <p:spPr>
            <a:xfrm>
              <a:off x="5405912" y="2323781"/>
              <a:ext cx="1531337" cy="15313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4750" lIns="64750" spcFirstLastPara="1" rIns="64750" wrap="square" tIns="647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Arial"/>
                <a:buNone/>
              </a:pPr>
              <a:r>
                <a:rPr b="1" lang="en-US" sz="1700">
                  <a:solidFill>
                    <a:schemeClr val="lt1"/>
                  </a:solidFill>
                </a:rPr>
                <a:t>Identificazione delle Minacce Diffuse</a:t>
              </a:r>
              <a:endParaRPr sz="1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b="1" lang="en-US"/>
              <a:t>Iniziativa di collaborazione</a:t>
            </a:r>
            <a:endParaRPr/>
          </a:p>
        </p:txBody>
      </p:sp>
      <p:grpSp>
        <p:nvGrpSpPr>
          <p:cNvPr id="431" name="Google Shape;431;p19"/>
          <p:cNvGrpSpPr/>
          <p:nvPr/>
        </p:nvGrpSpPr>
        <p:grpSpPr>
          <a:xfrm>
            <a:off x="838200" y="1827802"/>
            <a:ext cx="10515599" cy="4346982"/>
            <a:chOff x="0" y="2177"/>
            <a:chExt cx="10515599" cy="4346982"/>
          </a:xfrm>
        </p:grpSpPr>
        <p:sp>
          <p:nvSpPr>
            <p:cNvPr id="432" name="Google Shape;432;p19"/>
            <p:cNvSpPr/>
            <p:nvPr/>
          </p:nvSpPr>
          <p:spPr>
            <a:xfrm>
              <a:off x="0" y="2177"/>
              <a:ext cx="3785616" cy="1047465"/>
            </a:xfrm>
            <a:prstGeom prst="roundRect">
              <a:avLst>
                <a:gd fmla="val 16667" name="adj"/>
              </a:avLst>
            </a:prstGeom>
            <a:solidFill>
              <a:srgbClr val="126082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19"/>
            <p:cNvSpPr txBox="1"/>
            <p:nvPr/>
          </p:nvSpPr>
          <p:spPr>
            <a:xfrm>
              <a:off x="51133" y="53310"/>
              <a:ext cx="3683350" cy="9451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8575" lIns="57150" spcFirstLastPara="1" rIns="57150" wrap="square" tIns="2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Arial"/>
                <a:buNone/>
              </a:pPr>
              <a:r>
                <a:rPr b="1" lang="en-US" sz="1500">
                  <a:solidFill>
                    <a:schemeClr val="lt1"/>
                  </a:solidFill>
                </a:rPr>
                <a:t>Esercitazioni Congiunte:</a:t>
              </a:r>
              <a:endParaRPr/>
            </a:p>
          </p:txBody>
        </p:sp>
        <p:sp>
          <p:nvSpPr>
            <p:cNvPr id="434" name="Google Shape;434;p19"/>
            <p:cNvSpPr/>
            <p:nvPr/>
          </p:nvSpPr>
          <p:spPr>
            <a:xfrm rot="5400000">
              <a:off x="6731621" y="-1739242"/>
              <a:ext cx="837972" cy="6729984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CAD1D8">
                <a:alpha val="89803"/>
              </a:srgbClr>
            </a:solidFill>
            <a:ln cap="flat" cmpd="sng" w="19050">
              <a:solidFill>
                <a:srgbClr val="CAD1D8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" name="Google Shape;435;p19"/>
            <p:cNvSpPr txBox="1"/>
            <p:nvPr/>
          </p:nvSpPr>
          <p:spPr>
            <a:xfrm>
              <a:off x="3785615" y="1247670"/>
              <a:ext cx="6689078" cy="7561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175" lIns="72375" spcFirstLastPara="1" rIns="72375" wrap="square" tIns="36175">
              <a:noAutofit/>
            </a:bodyPr>
            <a:lstStyle/>
            <a:p>
              <a:pPr indent="-171450" lvl="1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Arial"/>
                <a:buChar char="•"/>
              </a:pPr>
              <a:r>
                <a:rPr i="1" lang="en-US" sz="1900">
                  <a:solidFill>
                    <a:schemeClr val="dk1"/>
                  </a:solidFill>
                </a:rPr>
                <a:t>Esempio</a:t>
              </a:r>
              <a:r>
                <a:rPr b="0" i="0" lang="en-US" sz="1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: </a:t>
              </a:r>
              <a:r>
                <a:rPr lang="en-US" sz="1900">
                  <a:solidFill>
                    <a:schemeClr val="dk1"/>
                  </a:solidFill>
                </a:rPr>
                <a:t>Svolgere esercitazioni congiunte di difesa informatica con aziende per simulare la risposta a un attacco informatico.</a:t>
              </a:r>
              <a:endParaRPr/>
            </a:p>
          </p:txBody>
        </p:sp>
        <p:sp>
          <p:nvSpPr>
            <p:cNvPr id="436" name="Google Shape;436;p19"/>
            <p:cNvSpPr/>
            <p:nvPr/>
          </p:nvSpPr>
          <p:spPr>
            <a:xfrm>
              <a:off x="0" y="1102016"/>
              <a:ext cx="3785616" cy="1047465"/>
            </a:xfrm>
            <a:prstGeom prst="roundRect">
              <a:avLst>
                <a:gd fmla="val 16667" name="adj"/>
              </a:avLst>
            </a:prstGeom>
            <a:solidFill>
              <a:srgbClr val="126082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19"/>
            <p:cNvSpPr txBox="1"/>
            <p:nvPr/>
          </p:nvSpPr>
          <p:spPr>
            <a:xfrm>
              <a:off x="51133" y="1153149"/>
              <a:ext cx="3683350" cy="9451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8575" lIns="57150" spcFirstLastPara="1" rIns="57150" wrap="square" tIns="2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Arial"/>
                <a:buNone/>
              </a:pPr>
              <a:r>
                <a:rPr b="1" lang="en-US" sz="1500">
                  <a:solidFill>
                    <a:schemeClr val="lt1"/>
                  </a:solidFill>
                </a:rPr>
                <a:t>Esercitazioni di Coordinamento:</a:t>
              </a:r>
              <a:r>
                <a:rPr lang="en-US" sz="15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500">
                  <a:solidFill>
                    <a:schemeClr val="lt1"/>
                  </a:solidFill>
                </a:rPr>
                <a:t>Le esercitazioni e simulazioni collaborative migliorano il coordinamento e le strategie di risposta agli incidenti.</a:t>
              </a:r>
              <a:endParaRPr/>
            </a:p>
          </p:txBody>
        </p:sp>
        <p:sp>
          <p:nvSpPr>
            <p:cNvPr id="438" name="Google Shape;438;p19"/>
            <p:cNvSpPr/>
            <p:nvPr/>
          </p:nvSpPr>
          <p:spPr>
            <a:xfrm rot="5400000">
              <a:off x="6731621" y="-639403"/>
              <a:ext cx="837972" cy="6729984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CAD1D8">
                <a:alpha val="89803"/>
              </a:srgbClr>
            </a:solidFill>
            <a:ln cap="flat" cmpd="sng" w="19050">
              <a:solidFill>
                <a:srgbClr val="CAD1D8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19"/>
            <p:cNvSpPr txBox="1"/>
            <p:nvPr/>
          </p:nvSpPr>
          <p:spPr>
            <a:xfrm>
              <a:off x="3785615" y="2347509"/>
              <a:ext cx="6689078" cy="7561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175" lIns="72375" spcFirstLastPara="1" rIns="72375" wrap="square" tIns="36175">
              <a:noAutofit/>
            </a:bodyPr>
            <a:lstStyle/>
            <a:p>
              <a:pPr indent="-171450" lvl="1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Arial"/>
                <a:buChar char="•"/>
              </a:pPr>
              <a:r>
                <a:rPr i="1" lang="en-US" sz="1900">
                  <a:solidFill>
                    <a:schemeClr val="dk1"/>
                  </a:solidFill>
                </a:rPr>
                <a:t>Esempio</a:t>
              </a:r>
              <a:r>
                <a:rPr b="0" i="0" lang="en-US" sz="1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: </a:t>
              </a:r>
              <a:r>
                <a:rPr lang="en-US" sz="1900">
                  <a:solidFill>
                    <a:schemeClr val="dk1"/>
                  </a:solidFill>
                </a:rPr>
                <a:t>Scoprire e correggere punti deboli nei piani di risposta agli incidenti durante un’esercitazione da tavolo.</a:t>
              </a:r>
              <a:endParaRPr/>
            </a:p>
          </p:txBody>
        </p:sp>
        <p:sp>
          <p:nvSpPr>
            <p:cNvPr id="440" name="Google Shape;440;p19"/>
            <p:cNvSpPr/>
            <p:nvPr/>
          </p:nvSpPr>
          <p:spPr>
            <a:xfrm>
              <a:off x="0" y="2201855"/>
              <a:ext cx="3785616" cy="1047465"/>
            </a:xfrm>
            <a:prstGeom prst="roundRect">
              <a:avLst>
                <a:gd fmla="val 16667" name="adj"/>
              </a:avLst>
            </a:prstGeom>
            <a:solidFill>
              <a:srgbClr val="126082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19"/>
            <p:cNvSpPr txBox="1"/>
            <p:nvPr/>
          </p:nvSpPr>
          <p:spPr>
            <a:xfrm>
              <a:off x="51133" y="2252988"/>
              <a:ext cx="3683350" cy="9451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8575" lIns="57150" spcFirstLastPara="1" rIns="57150" wrap="square" tIns="2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Arial"/>
                <a:buNone/>
              </a:pPr>
              <a:r>
                <a:rPr b="1" lang="en-US" sz="1500">
                  <a:solidFill>
                    <a:schemeClr val="lt1"/>
                  </a:solidFill>
                </a:rPr>
                <a:t>Individuazione delle Lacune:</a:t>
              </a:r>
              <a:r>
                <a:rPr lang="en-US" sz="15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500">
                  <a:solidFill>
                    <a:schemeClr val="lt1"/>
                  </a:solidFill>
                </a:rPr>
                <a:t>Queste attività aiutano a individuare criticità e a migliorare l’efficacia complessiva delle misure di cybersecurity.</a:t>
              </a:r>
              <a:endParaRPr/>
            </a:p>
          </p:txBody>
        </p:sp>
        <p:sp>
          <p:nvSpPr>
            <p:cNvPr id="442" name="Google Shape;442;p19"/>
            <p:cNvSpPr/>
            <p:nvPr/>
          </p:nvSpPr>
          <p:spPr>
            <a:xfrm rot="5400000">
              <a:off x="6731621" y="460435"/>
              <a:ext cx="837972" cy="6729984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CAD1D8">
                <a:alpha val="89803"/>
              </a:srgbClr>
            </a:solidFill>
            <a:ln cap="flat" cmpd="sng" w="19050">
              <a:solidFill>
                <a:srgbClr val="CAD1D8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19"/>
            <p:cNvSpPr txBox="1"/>
            <p:nvPr/>
          </p:nvSpPr>
          <p:spPr>
            <a:xfrm>
              <a:off x="3785615" y="3447347"/>
              <a:ext cx="6689078" cy="7561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175" lIns="72375" spcFirstLastPara="1" rIns="72375" wrap="square" tIns="36175">
              <a:noAutofit/>
            </a:bodyPr>
            <a:lstStyle/>
            <a:p>
              <a:pPr indent="-171450" lvl="1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Arial"/>
                <a:buChar char="•"/>
              </a:pPr>
              <a:r>
                <a:rPr i="1" lang="en-US" sz="1900">
                  <a:solidFill>
                    <a:schemeClr val="dk1"/>
                  </a:solidFill>
                </a:rPr>
                <a:t>Esempio</a:t>
              </a:r>
              <a:r>
                <a:rPr b="0" i="0" lang="en-US" sz="1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: </a:t>
              </a:r>
              <a:r>
                <a:rPr lang="en-US" sz="1900">
                  <a:solidFill>
                    <a:schemeClr val="dk1"/>
                  </a:solidFill>
                </a:rPr>
                <a:t>Revisionare e aggiornare regolarmente i protocolli di risposta agli incidenti sulla base delle lezioni apprese durante le esercitazioni.</a:t>
              </a:r>
              <a:endParaRPr/>
            </a:p>
          </p:txBody>
        </p:sp>
        <p:sp>
          <p:nvSpPr>
            <p:cNvPr id="444" name="Google Shape;444;p19"/>
            <p:cNvSpPr/>
            <p:nvPr/>
          </p:nvSpPr>
          <p:spPr>
            <a:xfrm>
              <a:off x="0" y="3301694"/>
              <a:ext cx="3785616" cy="1047465"/>
            </a:xfrm>
            <a:prstGeom prst="roundRect">
              <a:avLst>
                <a:gd fmla="val 16667" name="adj"/>
              </a:avLst>
            </a:prstGeom>
            <a:solidFill>
              <a:srgbClr val="126082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19"/>
            <p:cNvSpPr txBox="1"/>
            <p:nvPr/>
          </p:nvSpPr>
          <p:spPr>
            <a:xfrm>
              <a:off x="51133" y="3352827"/>
              <a:ext cx="3683350" cy="9451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8575" lIns="57150" spcFirstLastPara="1" rIns="57150" wrap="square" tIns="2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Arial"/>
                <a:buNone/>
              </a:pPr>
              <a:r>
                <a:rPr b="1" lang="en-US" sz="1500">
                  <a:solidFill>
                    <a:schemeClr val="lt1"/>
                  </a:solidFill>
                </a:rPr>
                <a:t>Cultura del Miglioramento:</a:t>
              </a:r>
              <a:r>
                <a:rPr lang="en-US" sz="15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500">
                  <a:solidFill>
                    <a:schemeClr val="lt1"/>
                  </a:solidFill>
                </a:rPr>
                <a:t>Promuovono una cultura di collaborazione e miglioramento continuo.</a:t>
              </a: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09575" y="108400"/>
            <a:ext cx="2553075" cy="47225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"/>
          <p:cNvSpPr txBox="1"/>
          <p:nvPr>
            <p:ph idx="12" type="sldNum"/>
          </p:nvPr>
        </p:nvSpPr>
        <p:spPr>
          <a:xfrm>
            <a:off x="10768546" y="6290774"/>
            <a:ext cx="618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entury Gothic"/>
              <a:buNone/>
            </a:pPr>
            <a:fld id="{00000000-1234-1234-1234-123412341234}" type="slidenum">
              <a:rPr lang="en-US">
                <a:solidFill>
                  <a:schemeClr val="dk1"/>
                </a:solidFill>
              </a:rPr>
              <a:t>‹#›</a:t>
            </a:fld>
            <a:endParaRPr>
              <a:solidFill>
                <a:schemeClr val="dk1"/>
              </a:solidFill>
            </a:endParaRPr>
          </a:p>
        </p:txBody>
      </p:sp>
      <p:pic>
        <p:nvPicPr>
          <p:cNvPr id="160" name="Google Shape;160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400" y="1325025"/>
            <a:ext cx="11887202" cy="42079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b="1" lang="en-US"/>
              <a:t>Iniziativa di collaborazione</a:t>
            </a:r>
            <a:endParaRPr/>
          </a:p>
        </p:txBody>
      </p:sp>
      <p:grpSp>
        <p:nvGrpSpPr>
          <p:cNvPr id="451" name="Google Shape;451;p20"/>
          <p:cNvGrpSpPr/>
          <p:nvPr/>
        </p:nvGrpSpPr>
        <p:grpSpPr>
          <a:xfrm>
            <a:off x="838200" y="1827802"/>
            <a:ext cx="10515599" cy="4346982"/>
            <a:chOff x="0" y="2177"/>
            <a:chExt cx="10515599" cy="4346982"/>
          </a:xfrm>
        </p:grpSpPr>
        <p:sp>
          <p:nvSpPr>
            <p:cNvPr id="452" name="Google Shape;452;p20"/>
            <p:cNvSpPr/>
            <p:nvPr/>
          </p:nvSpPr>
          <p:spPr>
            <a:xfrm>
              <a:off x="0" y="2177"/>
              <a:ext cx="3785616" cy="1047465"/>
            </a:xfrm>
            <a:prstGeom prst="roundRect">
              <a:avLst>
                <a:gd fmla="val 16667" name="adj"/>
              </a:avLst>
            </a:prstGeom>
            <a:solidFill>
              <a:srgbClr val="126082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Google Shape;453;p20"/>
            <p:cNvSpPr txBox="1"/>
            <p:nvPr/>
          </p:nvSpPr>
          <p:spPr>
            <a:xfrm>
              <a:off x="51133" y="53310"/>
              <a:ext cx="3683350" cy="9451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8575" lIns="57150" spcFirstLastPara="1" rIns="57150" wrap="square" tIns="2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Arial"/>
                <a:buNone/>
              </a:pPr>
              <a:r>
                <a:rPr b="1" lang="en-US" sz="1500">
                  <a:solidFill>
                    <a:schemeClr val="lt1"/>
                  </a:solidFill>
                </a:rPr>
                <a:t>Coinvolgimento della Comunità:</a:t>
              </a:r>
              <a:endParaRPr/>
            </a:p>
          </p:txBody>
        </p:sp>
        <p:sp>
          <p:nvSpPr>
            <p:cNvPr id="454" name="Google Shape;454;p20"/>
            <p:cNvSpPr/>
            <p:nvPr/>
          </p:nvSpPr>
          <p:spPr>
            <a:xfrm rot="5400000">
              <a:off x="6731621" y="-1739242"/>
              <a:ext cx="837972" cy="6729984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CAD1D8">
                <a:alpha val="89803"/>
              </a:srgbClr>
            </a:solidFill>
            <a:ln cap="flat" cmpd="sng" w="19050">
              <a:solidFill>
                <a:srgbClr val="CAD1D8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20"/>
            <p:cNvSpPr txBox="1"/>
            <p:nvPr/>
          </p:nvSpPr>
          <p:spPr>
            <a:xfrm>
              <a:off x="3785615" y="1247670"/>
              <a:ext cx="6689078" cy="7561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76200" spcFirstLastPara="1" rIns="76200" wrap="square" tIns="38100">
              <a:noAutofit/>
            </a:bodyPr>
            <a:lstStyle/>
            <a:p>
              <a:pPr indent="-228600" lvl="1" marL="2286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Char char="•"/>
              </a:pPr>
              <a:r>
                <a:rPr i="1" lang="en-US" sz="2000">
                  <a:solidFill>
                    <a:schemeClr val="dk1"/>
                  </a:solidFill>
                </a:rPr>
                <a:t>Esempio</a:t>
              </a:r>
              <a:r>
                <a:rPr b="0" i="0" lang="en-US" sz="2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: </a:t>
              </a:r>
              <a:r>
                <a:rPr lang="en-US" sz="2000">
                  <a:solidFill>
                    <a:schemeClr val="dk1"/>
                  </a:solidFill>
                </a:rPr>
                <a:t>Seguire blog di cybersecurity, partecipare a conferenze e fare parte di reti professionali.</a:t>
              </a:r>
              <a:endParaRPr/>
            </a:p>
          </p:txBody>
        </p:sp>
        <p:sp>
          <p:nvSpPr>
            <p:cNvPr id="456" name="Google Shape;456;p20"/>
            <p:cNvSpPr/>
            <p:nvPr/>
          </p:nvSpPr>
          <p:spPr>
            <a:xfrm>
              <a:off x="0" y="1102016"/>
              <a:ext cx="3785616" cy="1047465"/>
            </a:xfrm>
            <a:prstGeom prst="roundRect">
              <a:avLst>
                <a:gd fmla="val 16667" name="adj"/>
              </a:avLst>
            </a:prstGeom>
            <a:solidFill>
              <a:srgbClr val="126082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" name="Google Shape;457;p20"/>
            <p:cNvSpPr txBox="1"/>
            <p:nvPr/>
          </p:nvSpPr>
          <p:spPr>
            <a:xfrm>
              <a:off x="51133" y="1153149"/>
              <a:ext cx="3683350" cy="9451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8575" lIns="57150" spcFirstLastPara="1" rIns="57150" wrap="square" tIns="2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Arial"/>
                <a:buNone/>
              </a:pPr>
              <a:r>
                <a:rPr b="1" lang="en-US" sz="1500">
                  <a:solidFill>
                    <a:schemeClr val="lt1"/>
                  </a:solidFill>
                </a:rPr>
                <a:t>Aggiornamento Costante:</a:t>
              </a:r>
              <a:r>
                <a:rPr lang="en-US" sz="15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500">
                  <a:solidFill>
                    <a:schemeClr val="lt1"/>
                  </a:solidFill>
                </a:rPr>
                <a:t>I team CTI interagiscono con la più ampia comunità della cybersecurity per restare aggiornati su tendenze e sviluppi.</a:t>
              </a:r>
              <a:endParaRPr/>
            </a:p>
          </p:txBody>
        </p:sp>
        <p:sp>
          <p:nvSpPr>
            <p:cNvPr id="458" name="Google Shape;458;p20"/>
            <p:cNvSpPr/>
            <p:nvPr/>
          </p:nvSpPr>
          <p:spPr>
            <a:xfrm rot="5400000">
              <a:off x="6731621" y="-639403"/>
              <a:ext cx="837972" cy="6729984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CAD1D8">
                <a:alpha val="89803"/>
              </a:srgbClr>
            </a:solidFill>
            <a:ln cap="flat" cmpd="sng" w="19050">
              <a:solidFill>
                <a:srgbClr val="CAD1D8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" name="Google Shape;459;p20"/>
            <p:cNvSpPr txBox="1"/>
            <p:nvPr/>
          </p:nvSpPr>
          <p:spPr>
            <a:xfrm>
              <a:off x="3785615" y="2347509"/>
              <a:ext cx="6689078" cy="7561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76200" spcFirstLastPara="1" rIns="76200" wrap="square" tIns="38100">
              <a:noAutofit/>
            </a:bodyPr>
            <a:lstStyle/>
            <a:p>
              <a:pPr indent="-228600" lvl="1" marL="2286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Char char="•"/>
              </a:pPr>
              <a:r>
                <a:rPr i="1" lang="en-US" sz="2000">
                  <a:solidFill>
                    <a:schemeClr val="dk1"/>
                  </a:solidFill>
                </a:rPr>
                <a:t>Esempio</a:t>
              </a:r>
              <a:r>
                <a:rPr b="0" i="0" lang="en-US" sz="2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: </a:t>
              </a:r>
              <a:r>
                <a:rPr lang="en-US" sz="2000">
                  <a:solidFill>
                    <a:schemeClr val="dk1"/>
                  </a:solidFill>
                </a:rPr>
                <a:t>Presentare case study e risultati a simposi sulla cybersecurity.</a:t>
              </a:r>
              <a:endParaRPr/>
            </a:p>
          </p:txBody>
        </p:sp>
        <p:sp>
          <p:nvSpPr>
            <p:cNvPr id="460" name="Google Shape;460;p20"/>
            <p:cNvSpPr/>
            <p:nvPr/>
          </p:nvSpPr>
          <p:spPr>
            <a:xfrm>
              <a:off x="0" y="2201855"/>
              <a:ext cx="3785616" cy="1047465"/>
            </a:xfrm>
            <a:prstGeom prst="roundRect">
              <a:avLst>
                <a:gd fmla="val 16667" name="adj"/>
              </a:avLst>
            </a:prstGeom>
            <a:solidFill>
              <a:srgbClr val="126082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p20"/>
            <p:cNvSpPr txBox="1"/>
            <p:nvPr/>
          </p:nvSpPr>
          <p:spPr>
            <a:xfrm>
              <a:off x="51133" y="2252988"/>
              <a:ext cx="3683350" cy="9451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8575" lIns="57150" spcFirstLastPara="1" rIns="57150" wrap="square" tIns="2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Arial"/>
                <a:buNone/>
              </a:pPr>
              <a:r>
                <a:rPr b="1" lang="en-US" sz="1500">
                  <a:solidFill>
                    <a:schemeClr val="lt1"/>
                  </a:solidFill>
                </a:rPr>
                <a:t>Condivisione della Conoscenza:</a:t>
              </a:r>
              <a:r>
                <a:rPr lang="en-US" sz="15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500">
                  <a:solidFill>
                    <a:schemeClr val="lt1"/>
                  </a:solidFill>
                </a:rPr>
                <a:t>Partecipano a conferenze, workshop e seminari per condividere esperienze e apprendere da altri esperti.</a:t>
              </a:r>
              <a:endParaRPr/>
            </a:p>
          </p:txBody>
        </p:sp>
        <p:sp>
          <p:nvSpPr>
            <p:cNvPr id="462" name="Google Shape;462;p20"/>
            <p:cNvSpPr/>
            <p:nvPr/>
          </p:nvSpPr>
          <p:spPr>
            <a:xfrm rot="5400000">
              <a:off x="6731621" y="460435"/>
              <a:ext cx="837972" cy="6729984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CAD1D8">
                <a:alpha val="89803"/>
              </a:srgbClr>
            </a:solidFill>
            <a:ln cap="flat" cmpd="sng" w="19050">
              <a:solidFill>
                <a:srgbClr val="CAD1D8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" name="Google Shape;463;p20"/>
            <p:cNvSpPr txBox="1"/>
            <p:nvPr/>
          </p:nvSpPr>
          <p:spPr>
            <a:xfrm>
              <a:off x="3785615" y="3447347"/>
              <a:ext cx="6689078" cy="7561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76200" spcFirstLastPara="1" rIns="76200" wrap="square" tIns="38100">
              <a:noAutofit/>
            </a:bodyPr>
            <a:lstStyle/>
            <a:p>
              <a:pPr indent="-228600" lvl="1" marL="2286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Char char="•"/>
              </a:pPr>
              <a:r>
                <a:rPr i="1" lang="en-US" sz="2000">
                  <a:solidFill>
                    <a:schemeClr val="dk1"/>
                  </a:solidFill>
                </a:rPr>
                <a:t>Esempio</a:t>
              </a:r>
              <a:r>
                <a:rPr b="0" i="0" lang="en-US" sz="2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: </a:t>
              </a:r>
              <a:r>
                <a:rPr lang="en-US" sz="2000">
                  <a:solidFill>
                    <a:schemeClr val="accent2"/>
                  </a:solidFill>
                </a:rPr>
                <a:t>Avviare collaborazioni con università locali per progetti di ricerca e tirocini formativi.</a:t>
              </a:r>
              <a:endParaRPr/>
            </a:p>
          </p:txBody>
        </p:sp>
        <p:sp>
          <p:nvSpPr>
            <p:cNvPr id="464" name="Google Shape;464;p20"/>
            <p:cNvSpPr/>
            <p:nvPr/>
          </p:nvSpPr>
          <p:spPr>
            <a:xfrm>
              <a:off x="0" y="3301694"/>
              <a:ext cx="3785616" cy="1047465"/>
            </a:xfrm>
            <a:prstGeom prst="roundRect">
              <a:avLst>
                <a:gd fmla="val 16667" name="adj"/>
              </a:avLst>
            </a:prstGeom>
            <a:solidFill>
              <a:srgbClr val="126082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" name="Google Shape;465;p20"/>
            <p:cNvSpPr txBox="1"/>
            <p:nvPr/>
          </p:nvSpPr>
          <p:spPr>
            <a:xfrm>
              <a:off x="51133" y="3352827"/>
              <a:ext cx="3683350" cy="9451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8575" lIns="57150" spcFirstLastPara="1" rIns="57150" wrap="square" tIns="2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Arial"/>
                <a:buNone/>
              </a:pPr>
              <a:r>
                <a:rPr b="1" lang="en-US" sz="1500">
                  <a:solidFill>
                    <a:schemeClr val="lt1"/>
                  </a:solidFill>
                </a:rPr>
                <a:t>Costruzione di Relazioni:</a:t>
              </a:r>
              <a:r>
                <a:rPr lang="en-US" sz="15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500">
                  <a:solidFill>
                    <a:schemeClr val="lt1"/>
                  </a:solidFill>
                </a:rPr>
                <a:t>Stabilire relazioni solide con altre realtà migliora l’efficacia delle attività di threat intelligence.</a:t>
              </a:r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b="1" lang="en-US"/>
              <a:t>Ciclo dell'intelligenza</a:t>
            </a:r>
            <a:endParaRPr/>
          </a:p>
        </p:txBody>
      </p:sp>
      <p:pic>
        <p:nvPicPr>
          <p:cNvPr descr="Εικόνα που περιέχει κείμενο, λογότυπο, γραμματοσειρά, στιγμιότυπο οθόνης&#10;&#10;Περιγραφή που δημιουργήθηκε αυτόματα" id="471" name="Google Shape;471;p2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61758" y="2005528"/>
            <a:ext cx="6868484" cy="3991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22"/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22"/>
          <p:cNvSpPr/>
          <p:nvPr/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p22"/>
          <p:cNvSpPr txBox="1"/>
          <p:nvPr>
            <p:ph type="title"/>
          </p:nvPr>
        </p:nvSpPr>
        <p:spPr>
          <a:xfrm>
            <a:off x="1171074" y="1396686"/>
            <a:ext cx="3240506" cy="40646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Play"/>
              <a:buNone/>
            </a:pPr>
            <a:r>
              <a:rPr b="1" lang="en-US">
                <a:solidFill>
                  <a:srgbClr val="FFFFFF"/>
                </a:solidFill>
              </a:rPr>
              <a:t>Ciclo dell'intelligenza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79" name="Google Shape;479;p22"/>
          <p:cNvSpPr/>
          <p:nvPr/>
        </p:nvSpPr>
        <p:spPr>
          <a:xfrm rot="-1790889">
            <a:off x="8683720" y="941148"/>
            <a:ext cx="2987899" cy="2987899"/>
          </a:xfrm>
          <a:prstGeom prst="arc">
            <a:avLst>
              <a:gd fmla="val 15817365" name="adj1"/>
              <a:gd fmla="val 1781380" name="adj2"/>
            </a:avLst>
          </a:prstGeom>
          <a:noFill/>
          <a:ln cap="rnd" cmpd="sng" w="127000">
            <a:solidFill>
              <a:schemeClr val="accent4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0" name="Google Shape;480;p22"/>
          <p:cNvSpPr/>
          <p:nvPr/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1" name="Google Shape;481;p22"/>
          <p:cNvSpPr txBox="1"/>
          <p:nvPr>
            <p:ph idx="1" type="body"/>
          </p:nvPr>
        </p:nvSpPr>
        <p:spPr>
          <a:xfrm>
            <a:off x="4750755" y="1526033"/>
            <a:ext cx="6888938" cy="39352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b="1" lang="en-US" sz="1500"/>
              <a:t>Informazioni strategiche sulle minacce</a:t>
            </a:r>
            <a:endParaRPr/>
          </a:p>
          <a:p>
            <a:pPr indent="-1333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t/>
            </a:r>
            <a:endParaRPr sz="1500"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Fornisce una panoramica di alto livello del panorama delle minacce dell'organizzazione.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Offre approfondimenti sugli attori delle minacce, sui loro obiettivi e sulla potenziale gravità degli attacchi, aiutando a definire le politiche di sicurezza a lungo termine e l'allocazione delle risorse.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Include misure preventive per mitigare i rischi identificati, allineando le iniziative di sicurezza agli obiettivi aziendali.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23"/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23"/>
          <p:cNvSpPr/>
          <p:nvPr/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23"/>
          <p:cNvSpPr txBox="1"/>
          <p:nvPr>
            <p:ph type="title"/>
          </p:nvPr>
        </p:nvSpPr>
        <p:spPr>
          <a:xfrm>
            <a:off x="1171074" y="1396686"/>
            <a:ext cx="3240506" cy="40646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Play"/>
              <a:buNone/>
            </a:pPr>
            <a:r>
              <a:rPr b="1" lang="en-US">
                <a:solidFill>
                  <a:srgbClr val="FFFFFF"/>
                </a:solidFill>
              </a:rPr>
              <a:t>Ciclo dell'intelligenza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89" name="Google Shape;489;p23"/>
          <p:cNvSpPr/>
          <p:nvPr/>
        </p:nvSpPr>
        <p:spPr>
          <a:xfrm rot="-1790889">
            <a:off x="8683720" y="941148"/>
            <a:ext cx="2987899" cy="2987899"/>
          </a:xfrm>
          <a:prstGeom prst="arc">
            <a:avLst>
              <a:gd fmla="val 15817365" name="adj1"/>
              <a:gd fmla="val 1781380" name="adj2"/>
            </a:avLst>
          </a:prstGeom>
          <a:noFill/>
          <a:ln cap="rnd" cmpd="sng" w="127000">
            <a:solidFill>
              <a:schemeClr val="accent4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p23"/>
          <p:cNvSpPr/>
          <p:nvPr/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" name="Google Shape;491;p23"/>
          <p:cNvSpPr txBox="1"/>
          <p:nvPr>
            <p:ph idx="1" type="body"/>
          </p:nvPr>
        </p:nvSpPr>
        <p:spPr>
          <a:xfrm>
            <a:off x="4737005" y="1526033"/>
            <a:ext cx="6169545" cy="39352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b="1" lang="en-US" sz="1700"/>
              <a:t>Informazioni tattiche sulle minacce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Aiuta a comprendere i vettori di attacco e a costruire strategie di difesa per contrastare le minacce identificate.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Identifica le vulnerabilità dei sistemi di sicurezza che gli aggressori potrebbero sfruttare e come riconoscere queste minacce.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I risultati vengono utilizzati per migliorare i controlli di sicurezza esistenti ed eliminare le vulnerabilità della rete.</a:t>
            </a:r>
            <a:endParaRPr/>
          </a:p>
          <a:p>
            <a:pPr indent="-12065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t/>
            </a:r>
            <a:endParaRPr sz="17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24"/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24"/>
          <p:cNvSpPr/>
          <p:nvPr/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24"/>
          <p:cNvSpPr txBox="1"/>
          <p:nvPr>
            <p:ph type="title"/>
          </p:nvPr>
        </p:nvSpPr>
        <p:spPr>
          <a:xfrm>
            <a:off x="1171074" y="1396686"/>
            <a:ext cx="3240506" cy="40646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Play"/>
              <a:buNone/>
            </a:pPr>
            <a:r>
              <a:rPr b="1" lang="en-US">
                <a:solidFill>
                  <a:srgbClr val="FFFFFF"/>
                </a:solidFill>
              </a:rPr>
              <a:t>Ciclo dell'intelligenza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99" name="Google Shape;499;p24"/>
          <p:cNvSpPr/>
          <p:nvPr/>
        </p:nvSpPr>
        <p:spPr>
          <a:xfrm rot="-1790889">
            <a:off x="8683720" y="941148"/>
            <a:ext cx="2987899" cy="2987899"/>
          </a:xfrm>
          <a:prstGeom prst="arc">
            <a:avLst>
              <a:gd fmla="val 15817365" name="adj1"/>
              <a:gd fmla="val 1781380" name="adj2"/>
            </a:avLst>
          </a:prstGeom>
          <a:noFill/>
          <a:ln cap="rnd" cmpd="sng" w="127000">
            <a:solidFill>
              <a:schemeClr val="accent4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0" name="Google Shape;500;p24"/>
          <p:cNvSpPr/>
          <p:nvPr/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1" name="Google Shape;501;p24"/>
          <p:cNvSpPr txBox="1"/>
          <p:nvPr>
            <p:ph idx="1" type="body"/>
          </p:nvPr>
        </p:nvSpPr>
        <p:spPr>
          <a:xfrm>
            <a:off x="5370153" y="1526033"/>
            <a:ext cx="5536397" cy="39352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Informazioni tecniche sulle minacce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Fornisce le basi per analizzare e rispondere a minacce specifiche con dettagli tecnici precisi.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Assicura che i team di sicurezza possano agire rapidamente per neutralizzare le minacce prima che si evolvano.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25"/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25"/>
          <p:cNvSpPr/>
          <p:nvPr/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25"/>
          <p:cNvSpPr txBox="1"/>
          <p:nvPr>
            <p:ph type="title"/>
          </p:nvPr>
        </p:nvSpPr>
        <p:spPr>
          <a:xfrm>
            <a:off x="1171074" y="1396686"/>
            <a:ext cx="3240506" cy="40646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Play"/>
              <a:buNone/>
            </a:pPr>
            <a:r>
              <a:rPr b="1" lang="en-US">
                <a:solidFill>
                  <a:srgbClr val="FFFFFF"/>
                </a:solidFill>
              </a:rPr>
              <a:t>Ciclo dell'intelligenza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509" name="Google Shape;509;p25"/>
          <p:cNvSpPr/>
          <p:nvPr/>
        </p:nvSpPr>
        <p:spPr>
          <a:xfrm rot="-1790889">
            <a:off x="8683720" y="941148"/>
            <a:ext cx="2987899" cy="2987899"/>
          </a:xfrm>
          <a:prstGeom prst="arc">
            <a:avLst>
              <a:gd fmla="val 15817365" name="adj1"/>
              <a:gd fmla="val 1781380" name="adj2"/>
            </a:avLst>
          </a:prstGeom>
          <a:noFill/>
          <a:ln cap="rnd" cmpd="sng" w="127000">
            <a:solidFill>
              <a:schemeClr val="accent4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25"/>
          <p:cNvSpPr/>
          <p:nvPr/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" name="Google Shape;511;p25"/>
          <p:cNvSpPr txBox="1"/>
          <p:nvPr>
            <p:ph idx="1" type="body"/>
          </p:nvPr>
        </p:nvSpPr>
        <p:spPr>
          <a:xfrm>
            <a:off x="5370153" y="1526033"/>
            <a:ext cx="5536397" cy="39352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Informazioni sulle minacce operative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Fornisce informazioni dettagliate sulla natura, il movente, la tempistica e l'esecuzione degli attacchi.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Le informazioni vengono spesso raccolte attraverso l'infiltrazione nelle chat room degli hacker e nelle discussioni online, il che le rende difficili da ottenere.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Εικόνα που περιέχει κείμενο, επαγγελματική κάρτα, στιγμιότυπο οθόνης, γραμματοσειρά&#10;&#10;Περιγραφή που δημιουργήθηκε αυτόματα" id="516" name="Google Shape;516;p2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13191" y="301076"/>
            <a:ext cx="7177695" cy="6424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27"/>
          <p:cNvSpPr txBox="1"/>
          <p:nvPr>
            <p:ph type="title"/>
          </p:nvPr>
        </p:nvSpPr>
        <p:spPr>
          <a:xfrm>
            <a:off x="838200" y="5175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/>
              <a:t>Scenario del ciclo Intel </a:t>
            </a:r>
            <a:endParaRPr/>
          </a:p>
        </p:txBody>
      </p:sp>
      <p:grpSp>
        <p:nvGrpSpPr>
          <p:cNvPr id="522" name="Google Shape;522;p27"/>
          <p:cNvGrpSpPr/>
          <p:nvPr/>
        </p:nvGrpSpPr>
        <p:grpSpPr>
          <a:xfrm>
            <a:off x="838200" y="1978025"/>
            <a:ext cx="10515600" cy="4351337"/>
            <a:chOff x="0" y="0"/>
            <a:chExt cx="10515600" cy="4351337"/>
          </a:xfrm>
        </p:grpSpPr>
        <p:cxnSp>
          <p:nvCxnSpPr>
            <p:cNvPr id="523" name="Google Shape;523;p27"/>
            <p:cNvCxnSpPr/>
            <p:nvPr/>
          </p:nvCxnSpPr>
          <p:spPr>
            <a:xfrm>
              <a:off x="0" y="0"/>
              <a:ext cx="10515600" cy="0"/>
            </a:xfrm>
            <a:prstGeom prst="straightConnector1">
              <a:avLst/>
            </a:prstGeom>
            <a:solidFill>
              <a:srgbClr val="126082"/>
            </a:solidFill>
            <a:ln cap="flat" cmpd="sng" w="19050">
              <a:solidFill>
                <a:srgbClr val="126082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524" name="Google Shape;524;p27"/>
            <p:cNvSpPr/>
            <p:nvPr/>
          </p:nvSpPr>
          <p:spPr>
            <a:xfrm>
              <a:off x="0" y="0"/>
              <a:ext cx="10515600" cy="10878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" name="Google Shape;525;p27"/>
            <p:cNvSpPr txBox="1"/>
            <p:nvPr/>
          </p:nvSpPr>
          <p:spPr>
            <a:xfrm>
              <a:off x="0" y="0"/>
              <a:ext cx="10515600" cy="10878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80000" lIns="80000" spcFirstLastPara="1" rIns="80000" wrap="square" tIns="800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/>
                <a:buNone/>
              </a:pPr>
              <a:r>
                <a:rPr b="1" lang="en-US" sz="2100">
                  <a:solidFill>
                    <a:schemeClr val="dk1"/>
                  </a:solidFill>
                </a:rPr>
                <a:t>Definizione dei Requisiti:</a:t>
              </a:r>
              <a:r>
                <a:rPr b="1" lang="en-US" sz="21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</a:t>
              </a:r>
              <a:r>
                <a:rPr lang="en-US" sz="2100">
                  <a:solidFill>
                    <a:schemeClr val="dk1"/>
                  </a:solidFill>
                </a:rPr>
                <a:t>Stabilire obiettivi specifici per monitorare accessi non autorizzati ai dispositivi medici IoT e garantire l’integrità dei dati sanitari dei pazienti memorizzati su dispositivi connessi.</a:t>
              </a:r>
              <a:endParaRPr/>
            </a:p>
          </p:txBody>
        </p:sp>
        <p:cxnSp>
          <p:nvCxnSpPr>
            <p:cNvPr id="526" name="Google Shape;526;p27"/>
            <p:cNvCxnSpPr/>
            <p:nvPr/>
          </p:nvCxnSpPr>
          <p:spPr>
            <a:xfrm>
              <a:off x="0" y="1087834"/>
              <a:ext cx="10515600" cy="0"/>
            </a:xfrm>
            <a:prstGeom prst="straightConnector1">
              <a:avLst/>
            </a:prstGeom>
            <a:solidFill>
              <a:srgbClr val="126082"/>
            </a:solidFill>
            <a:ln cap="flat" cmpd="sng" w="19050">
              <a:solidFill>
                <a:srgbClr val="126082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527" name="Google Shape;527;p27"/>
            <p:cNvSpPr/>
            <p:nvPr/>
          </p:nvSpPr>
          <p:spPr>
            <a:xfrm>
              <a:off x="0" y="1087834"/>
              <a:ext cx="10515600" cy="10878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" name="Google Shape;528;p27"/>
            <p:cNvSpPr txBox="1"/>
            <p:nvPr/>
          </p:nvSpPr>
          <p:spPr>
            <a:xfrm>
              <a:off x="0" y="1087834"/>
              <a:ext cx="10515600" cy="10878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80000" lIns="80000" spcFirstLastPara="1" rIns="80000" wrap="square" tIns="800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/>
                <a:buNone/>
              </a:pPr>
              <a:r>
                <a:rPr b="1" lang="en-US" sz="2100">
                  <a:solidFill>
                    <a:schemeClr val="dk1"/>
                  </a:solidFill>
                </a:rPr>
                <a:t>Sviluppo del Piano:</a:t>
              </a:r>
              <a:r>
                <a:rPr b="1" lang="en-US" sz="21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</a:t>
              </a:r>
              <a:r>
                <a:rPr lang="en-US" sz="2100">
                  <a:solidFill>
                    <a:schemeClr val="dk1"/>
                  </a:solidFill>
                </a:rPr>
                <a:t>Creare un piano che preveda valutazioni periodiche delle vulnerabilità dei dispositivi medici IoT e l’implementazione di un monitoraggio continuo della rete per rilevare attività anomale.</a:t>
              </a:r>
              <a:endParaRPr/>
            </a:p>
          </p:txBody>
        </p:sp>
        <p:cxnSp>
          <p:nvCxnSpPr>
            <p:cNvPr id="529" name="Google Shape;529;p27"/>
            <p:cNvCxnSpPr/>
            <p:nvPr/>
          </p:nvCxnSpPr>
          <p:spPr>
            <a:xfrm>
              <a:off x="0" y="2175669"/>
              <a:ext cx="10515600" cy="0"/>
            </a:xfrm>
            <a:prstGeom prst="straightConnector1">
              <a:avLst/>
            </a:prstGeom>
            <a:solidFill>
              <a:srgbClr val="126082"/>
            </a:solidFill>
            <a:ln cap="flat" cmpd="sng" w="19050">
              <a:solidFill>
                <a:srgbClr val="126082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530" name="Google Shape;530;p27"/>
            <p:cNvSpPr/>
            <p:nvPr/>
          </p:nvSpPr>
          <p:spPr>
            <a:xfrm>
              <a:off x="0" y="2175669"/>
              <a:ext cx="10515600" cy="10878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" name="Google Shape;531;p27"/>
            <p:cNvSpPr txBox="1"/>
            <p:nvPr/>
          </p:nvSpPr>
          <p:spPr>
            <a:xfrm>
              <a:off x="0" y="2175669"/>
              <a:ext cx="10515600" cy="10878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80000" lIns="80000" spcFirstLastPara="1" rIns="80000" wrap="square" tIns="800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/>
                <a:buNone/>
              </a:pPr>
              <a:r>
                <a:rPr b="1" lang="en-US" sz="2100">
                  <a:solidFill>
                    <a:schemeClr val="dk1"/>
                  </a:solidFill>
                </a:rPr>
                <a:t>Revisione e Adattamento:</a:t>
              </a:r>
              <a:r>
                <a:rPr lang="en-US" sz="2100">
                  <a:solidFill>
                    <a:schemeClr val="dk1"/>
                  </a:solidFill>
                </a:rPr>
                <a:t>Aggiornare il piano includendo nuovi vettori di minaccia identificati nei più recenti report di intelligence, come attacchi ransomware mirati ai dispositivi IoT ospedalieri.</a:t>
              </a:r>
              <a:endParaRPr/>
            </a:p>
          </p:txBody>
        </p:sp>
        <p:cxnSp>
          <p:nvCxnSpPr>
            <p:cNvPr id="532" name="Google Shape;532;p27"/>
            <p:cNvCxnSpPr/>
            <p:nvPr/>
          </p:nvCxnSpPr>
          <p:spPr>
            <a:xfrm>
              <a:off x="0" y="3263503"/>
              <a:ext cx="10515600" cy="0"/>
            </a:xfrm>
            <a:prstGeom prst="straightConnector1">
              <a:avLst/>
            </a:prstGeom>
            <a:solidFill>
              <a:srgbClr val="126082"/>
            </a:solidFill>
            <a:ln cap="flat" cmpd="sng" w="19050">
              <a:solidFill>
                <a:srgbClr val="126082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533" name="Google Shape;533;p27"/>
            <p:cNvSpPr/>
            <p:nvPr/>
          </p:nvSpPr>
          <p:spPr>
            <a:xfrm>
              <a:off x="0" y="3263503"/>
              <a:ext cx="10515600" cy="10878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" name="Google Shape;534;p27"/>
            <p:cNvSpPr txBox="1"/>
            <p:nvPr/>
          </p:nvSpPr>
          <p:spPr>
            <a:xfrm>
              <a:off x="0" y="3263503"/>
              <a:ext cx="10515600" cy="10878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80000" lIns="80000" spcFirstLastPara="1" rIns="80000" wrap="square" tIns="800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/>
                <a:buNone/>
              </a:pPr>
              <a:r>
                <a:rPr b="1" lang="en-US" sz="2100">
                  <a:solidFill>
                    <a:schemeClr val="dk1"/>
                  </a:solidFill>
                </a:rPr>
                <a:t>Identificazione delle Fonti:</a:t>
              </a:r>
              <a:r>
                <a:rPr b="1" lang="en-US" sz="21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</a:t>
              </a:r>
              <a:r>
                <a:rPr lang="en-US" sz="2100">
                  <a:solidFill>
                    <a:schemeClr val="dk1"/>
                  </a:solidFill>
                </a:rPr>
                <a:t>Implementare soluzioni di sicurezza IoT in grado di raccogliere log dai dispositivi medici e monitorare il traffico di rete alla ricerca di segnali di attività malevole.</a:t>
              </a:r>
              <a:r>
                <a:rPr lang="en-US" sz="21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ivity.</a:t>
              </a:r>
              <a:endParaRPr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/>
              <a:t>Scenario del ciclo Intel  </a:t>
            </a:r>
            <a:endParaRPr/>
          </a:p>
        </p:txBody>
      </p:sp>
      <p:grpSp>
        <p:nvGrpSpPr>
          <p:cNvPr id="540" name="Google Shape;540;p28"/>
          <p:cNvGrpSpPr/>
          <p:nvPr/>
        </p:nvGrpSpPr>
        <p:grpSpPr>
          <a:xfrm>
            <a:off x="839041" y="2436154"/>
            <a:ext cx="10513916" cy="3130279"/>
            <a:chOff x="841" y="610529"/>
            <a:chExt cx="10513916" cy="3130279"/>
          </a:xfrm>
        </p:grpSpPr>
        <p:sp>
          <p:nvSpPr>
            <p:cNvPr id="541" name="Google Shape;541;p28"/>
            <p:cNvSpPr/>
            <p:nvPr/>
          </p:nvSpPr>
          <p:spPr>
            <a:xfrm>
              <a:off x="299054" y="610529"/>
              <a:ext cx="932871" cy="932871"/>
            </a:xfrm>
            <a:prstGeom prst="ellipse">
              <a:avLst/>
            </a:prstGeom>
            <a:solidFill>
              <a:srgbClr val="CAD1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" name="Google Shape;542;p28"/>
            <p:cNvSpPr/>
            <p:nvPr/>
          </p:nvSpPr>
          <p:spPr>
            <a:xfrm>
              <a:off x="497863" y="809337"/>
              <a:ext cx="535253" cy="535253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3" name="Google Shape;543;p28"/>
            <p:cNvSpPr/>
            <p:nvPr/>
          </p:nvSpPr>
          <p:spPr>
            <a:xfrm>
              <a:off x="841" y="1833966"/>
              <a:ext cx="1529296" cy="19068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" name="Google Shape;544;p28"/>
            <p:cNvSpPr txBox="1"/>
            <p:nvPr/>
          </p:nvSpPr>
          <p:spPr>
            <a:xfrm>
              <a:off x="841" y="1833966"/>
              <a:ext cx="1529296" cy="19068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-US" sz="1100">
                  <a:solidFill>
                    <a:schemeClr val="dk1"/>
                  </a:solidFill>
                </a:rPr>
                <a:t>Implementazione della Strategia:</a:t>
              </a:r>
              <a:r>
                <a:rPr b="1" lang="en-US" sz="1100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</a:t>
              </a:r>
              <a:r>
                <a:rPr lang="en-US" sz="1100">
                  <a:solidFill>
                    <a:schemeClr val="dk1"/>
                  </a:solidFill>
                </a:rPr>
                <a:t>Utilizzare una piattaforma di sicurezza IoT per raccogliere e analizzare continuamente i dati provenienti dai dispositivi medici connessi, individuando anomalie che possano indicare potenziali problemi di sicurezza.</a:t>
              </a:r>
              <a:endParaRPr/>
            </a:p>
          </p:txBody>
        </p:sp>
        <p:sp>
          <p:nvSpPr>
            <p:cNvPr id="545" name="Google Shape;545;p28"/>
            <p:cNvSpPr/>
            <p:nvPr/>
          </p:nvSpPr>
          <p:spPr>
            <a:xfrm>
              <a:off x="2095978" y="610529"/>
              <a:ext cx="932871" cy="932871"/>
            </a:xfrm>
            <a:prstGeom prst="ellipse">
              <a:avLst/>
            </a:prstGeom>
            <a:solidFill>
              <a:srgbClr val="CAD1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" name="Google Shape;546;p28"/>
            <p:cNvSpPr/>
            <p:nvPr/>
          </p:nvSpPr>
          <p:spPr>
            <a:xfrm>
              <a:off x="2294787" y="809337"/>
              <a:ext cx="535253" cy="535253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7" name="Google Shape;547;p28"/>
            <p:cNvSpPr/>
            <p:nvPr/>
          </p:nvSpPr>
          <p:spPr>
            <a:xfrm>
              <a:off x="1797765" y="1833966"/>
              <a:ext cx="1529296" cy="19068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" name="Google Shape;548;p28"/>
            <p:cNvSpPr txBox="1"/>
            <p:nvPr/>
          </p:nvSpPr>
          <p:spPr>
            <a:xfrm>
              <a:off x="1797765" y="1833966"/>
              <a:ext cx="1529296" cy="19068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-US" sz="1100">
                  <a:solidFill>
                    <a:schemeClr val="dk1"/>
                  </a:solidFill>
                </a:rPr>
                <a:t>Organizzazione dei Dati:</a:t>
              </a:r>
              <a:r>
                <a:rPr b="1" lang="en-US" sz="1100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A-</a:t>
              </a:r>
              <a:r>
                <a:rPr lang="en-US" sz="1100">
                  <a:solidFill>
                    <a:schemeClr val="dk1"/>
                  </a:solidFill>
                </a:rPr>
                <a:t>Utilizzare algoritmi di machine learning per elaborare e classificare i dati del traffico di rete, identificando schemi che si discostano dal comportamento normale dei dispositivi.</a:t>
              </a:r>
              <a:endParaRPr/>
            </a:p>
          </p:txBody>
        </p:sp>
        <p:sp>
          <p:nvSpPr>
            <p:cNvPr id="549" name="Google Shape;549;p28"/>
            <p:cNvSpPr/>
            <p:nvPr/>
          </p:nvSpPr>
          <p:spPr>
            <a:xfrm>
              <a:off x="3892902" y="610529"/>
              <a:ext cx="932871" cy="932871"/>
            </a:xfrm>
            <a:prstGeom prst="ellipse">
              <a:avLst/>
            </a:prstGeom>
            <a:solidFill>
              <a:srgbClr val="CAD1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" name="Google Shape;550;p28"/>
            <p:cNvSpPr/>
            <p:nvPr/>
          </p:nvSpPr>
          <p:spPr>
            <a:xfrm>
              <a:off x="4091711" y="809337"/>
              <a:ext cx="535253" cy="535253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" name="Google Shape;551;p28"/>
            <p:cNvSpPr/>
            <p:nvPr/>
          </p:nvSpPr>
          <p:spPr>
            <a:xfrm>
              <a:off x="3594689" y="1833966"/>
              <a:ext cx="1529296" cy="19068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" name="Google Shape;552;p28"/>
            <p:cNvSpPr txBox="1"/>
            <p:nvPr/>
          </p:nvSpPr>
          <p:spPr>
            <a:xfrm>
              <a:off x="3594689" y="1833966"/>
              <a:ext cx="1529296" cy="19068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-US" sz="1100">
                  <a:solidFill>
                    <a:schemeClr val="dk1"/>
                  </a:solidFill>
                </a:rPr>
                <a:t>Validazione</a:t>
              </a:r>
              <a:r>
                <a:rPr b="1" lang="en-US" sz="1100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</a:t>
              </a:r>
              <a:r>
                <a:rPr lang="en-US" sz="1100">
                  <a:solidFill>
                    <a:schemeClr val="dk1"/>
                  </a:solidFill>
                </a:rPr>
                <a:t>Validare le anomalie rilevate confrontandole con firme di minacce conosciute e consultando database di threat intelligence per verificare eventuali correlazioni.</a:t>
              </a:r>
              <a:endParaRPr/>
            </a:p>
          </p:txBody>
        </p:sp>
        <p:sp>
          <p:nvSpPr>
            <p:cNvPr id="553" name="Google Shape;553;p28"/>
            <p:cNvSpPr/>
            <p:nvPr/>
          </p:nvSpPr>
          <p:spPr>
            <a:xfrm>
              <a:off x="5689826" y="610529"/>
              <a:ext cx="932871" cy="932871"/>
            </a:xfrm>
            <a:prstGeom prst="ellipse">
              <a:avLst/>
            </a:prstGeom>
            <a:solidFill>
              <a:srgbClr val="CAD1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" name="Google Shape;554;p28"/>
            <p:cNvSpPr/>
            <p:nvPr/>
          </p:nvSpPr>
          <p:spPr>
            <a:xfrm>
              <a:off x="5888634" y="809337"/>
              <a:ext cx="535253" cy="535253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" name="Google Shape;555;p28"/>
            <p:cNvSpPr/>
            <p:nvPr/>
          </p:nvSpPr>
          <p:spPr>
            <a:xfrm>
              <a:off x="5391613" y="1833966"/>
              <a:ext cx="1529296" cy="19068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" name="Google Shape;556;p28"/>
            <p:cNvSpPr txBox="1"/>
            <p:nvPr/>
          </p:nvSpPr>
          <p:spPr>
            <a:xfrm>
              <a:off x="5391613" y="1833966"/>
              <a:ext cx="1529296" cy="19068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-US" sz="1100">
                  <a:solidFill>
                    <a:schemeClr val="dk1"/>
                  </a:solidFill>
                </a:rPr>
                <a:t>Analisi delle Minacce:</a:t>
              </a:r>
              <a:r>
                <a:rPr b="1" lang="en-US" sz="1100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</a:t>
              </a:r>
              <a:r>
                <a:rPr lang="en-US" sz="1100">
                  <a:solidFill>
                    <a:schemeClr val="dk1"/>
                  </a:solidFill>
                </a:rPr>
                <a:t>Rilevare uno schema di comunicazioni anomale provenienti da diverse pompe di insulina, indicativo di un potenziale attacco coordinato contro questi dispositivi.</a:t>
              </a:r>
              <a:endParaRPr/>
            </a:p>
          </p:txBody>
        </p:sp>
        <p:sp>
          <p:nvSpPr>
            <p:cNvPr id="557" name="Google Shape;557;p28"/>
            <p:cNvSpPr/>
            <p:nvPr/>
          </p:nvSpPr>
          <p:spPr>
            <a:xfrm>
              <a:off x="7486750" y="610529"/>
              <a:ext cx="932871" cy="932871"/>
            </a:xfrm>
            <a:prstGeom prst="ellipse">
              <a:avLst/>
            </a:prstGeom>
            <a:solidFill>
              <a:srgbClr val="CAD1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p28"/>
            <p:cNvSpPr/>
            <p:nvPr/>
          </p:nvSpPr>
          <p:spPr>
            <a:xfrm>
              <a:off x="7685558" y="809337"/>
              <a:ext cx="535253" cy="535253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28"/>
            <p:cNvSpPr/>
            <p:nvPr/>
          </p:nvSpPr>
          <p:spPr>
            <a:xfrm>
              <a:off x="7188537" y="1833966"/>
              <a:ext cx="1529296" cy="19068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" name="Google Shape;560;p28"/>
            <p:cNvSpPr txBox="1"/>
            <p:nvPr/>
          </p:nvSpPr>
          <p:spPr>
            <a:xfrm>
              <a:off x="7188537" y="1833966"/>
              <a:ext cx="1529296" cy="19068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-US" sz="1100">
                  <a:solidFill>
                    <a:schemeClr val="dk1"/>
                  </a:solidFill>
                </a:rPr>
                <a:t>Reportistica</a:t>
              </a:r>
              <a:r>
                <a:rPr b="1" lang="en-US" sz="1100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-</a:t>
              </a:r>
              <a:r>
                <a:rPr lang="en-US" sz="1100">
                  <a:solidFill>
                    <a:schemeClr val="dk1"/>
                  </a:solidFill>
                </a:rPr>
                <a:t>Generare un report che evidenzi le vulnerabilità nella rete delle pompe di insulina dell’ospedale e suggerisca strategie specifiche di mitigazione, come aggiornamenti firmware e potenziamento dei controlli di accesso.</a:t>
              </a:r>
              <a:endParaRPr/>
            </a:p>
          </p:txBody>
        </p:sp>
        <p:sp>
          <p:nvSpPr>
            <p:cNvPr id="561" name="Google Shape;561;p28"/>
            <p:cNvSpPr/>
            <p:nvPr/>
          </p:nvSpPr>
          <p:spPr>
            <a:xfrm>
              <a:off x="9283674" y="610529"/>
              <a:ext cx="932871" cy="932871"/>
            </a:xfrm>
            <a:prstGeom prst="ellipse">
              <a:avLst/>
            </a:prstGeom>
            <a:solidFill>
              <a:srgbClr val="CAD1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" name="Google Shape;562;p28"/>
            <p:cNvSpPr/>
            <p:nvPr/>
          </p:nvSpPr>
          <p:spPr>
            <a:xfrm>
              <a:off x="9482482" y="809337"/>
              <a:ext cx="535253" cy="535253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" name="Google Shape;563;p28"/>
            <p:cNvSpPr/>
            <p:nvPr/>
          </p:nvSpPr>
          <p:spPr>
            <a:xfrm>
              <a:off x="8985461" y="1833966"/>
              <a:ext cx="1529296" cy="19068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" name="Google Shape;564;p28"/>
            <p:cNvSpPr txBox="1"/>
            <p:nvPr/>
          </p:nvSpPr>
          <p:spPr>
            <a:xfrm>
              <a:off x="8985461" y="1833966"/>
              <a:ext cx="1529296" cy="19068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-US" sz="1100">
                  <a:solidFill>
                    <a:schemeClr val="dk1"/>
                  </a:solidFill>
                </a:rPr>
                <a:t>Condivisione dell’Intelligence:</a:t>
              </a:r>
              <a:r>
                <a:rPr lang="en-US" sz="1100">
                  <a:solidFill>
                    <a:schemeClr val="dk1"/>
                  </a:solidFill>
                </a:rPr>
                <a:t>Inviare alert e aggiornamenti al personale IT dell’ospedale, ai produttori dei dispositivi medici e agli amministratori sanitari riguardo le minacce rilevate e le azioni consigliate, comprese l’isolamento immediato dei dispositivi e l’applicazione di patch di sicurezza.</a:t>
              </a:r>
              <a:endParaRPr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29"/>
          <p:cNvSpPr/>
          <p:nvPr/>
        </p:nvSpPr>
        <p:spPr>
          <a:xfrm flipH="1" rot="-2700000">
            <a:off x="-376156" y="-253670"/>
            <a:ext cx="1827638" cy="1376989"/>
          </a:xfrm>
          <a:custGeom>
            <a:rect b="b" l="l" r="r" t="t"/>
            <a:pathLst>
              <a:path extrusionOk="0" h="1376989" w="1827638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2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29"/>
          <p:cNvSpPr/>
          <p:nvPr/>
        </p:nvSpPr>
        <p:spPr>
          <a:xfrm flipH="1" rot="-2700000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2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29"/>
          <p:cNvSpPr/>
          <p:nvPr/>
        </p:nvSpPr>
        <p:spPr>
          <a:xfrm flipH="1" rot="-2700000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2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29"/>
          <p:cNvSpPr/>
          <p:nvPr/>
        </p:nvSpPr>
        <p:spPr>
          <a:xfrm flipH="1" rot="10800000">
            <a:off x="9356643" y="0"/>
            <a:ext cx="2835357" cy="1480837"/>
          </a:xfrm>
          <a:custGeom>
            <a:rect b="b" l="l" r="r" t="t"/>
            <a:pathLst>
              <a:path extrusionOk="0" h="1480837" w="283535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2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29"/>
          <p:cNvSpPr/>
          <p:nvPr/>
        </p:nvSpPr>
        <p:spPr>
          <a:xfrm flipH="1">
            <a:off x="7976344" y="6115501"/>
            <a:ext cx="1494513" cy="742499"/>
          </a:xfrm>
          <a:prstGeom prst="triangle">
            <a:avLst>
              <a:gd fmla="val 50000" name="adj"/>
            </a:avLst>
          </a:prstGeom>
          <a:solidFill>
            <a:schemeClr val="accent1">
              <a:alpha val="2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Εικόνα που περιέχει κείμενο, στιγμιότυπο οθόνης, γραμματοσειρά, αριθμός&#10;&#10;Περιγραφή που δημιουργήθηκε αυτόματα" id="575" name="Google Shape;575;p2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1326"/>
          <a:stretch/>
        </p:blipFill>
        <p:spPr>
          <a:xfrm>
            <a:off x="1165056" y="643467"/>
            <a:ext cx="9861888" cy="5571065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29"/>
          <p:cNvSpPr/>
          <p:nvPr/>
        </p:nvSpPr>
        <p:spPr>
          <a:xfrm flipH="1">
            <a:off x="7604080" y="6453143"/>
            <a:ext cx="814903" cy="404857"/>
          </a:xfrm>
          <a:prstGeom prst="triangle">
            <a:avLst>
              <a:gd fmla="val 50000" name="adj"/>
            </a:avLst>
          </a:prstGeom>
          <a:solidFill>
            <a:schemeClr val="accent1">
              <a:alpha val="2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"/>
          <p:cNvSpPr txBox="1"/>
          <p:nvPr>
            <p:ph type="ctrTitle"/>
          </p:nvPr>
        </p:nvSpPr>
        <p:spPr>
          <a:xfrm>
            <a:off x="6507964" y="98470"/>
            <a:ext cx="4786877" cy="7638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lay"/>
              <a:buNone/>
            </a:pPr>
            <a:r>
              <a:rPr lang="en-US"/>
              <a:t>Proposte di valore</a:t>
            </a:r>
            <a:endParaRPr/>
          </a:p>
        </p:txBody>
      </p:sp>
      <p:sp>
        <p:nvSpPr>
          <p:cNvPr id="166" name="Google Shape;166;p3"/>
          <p:cNvSpPr txBox="1"/>
          <p:nvPr>
            <p:ph idx="1" type="subTitle"/>
          </p:nvPr>
        </p:nvSpPr>
        <p:spPr>
          <a:xfrm>
            <a:off x="6498131" y="1059877"/>
            <a:ext cx="4786877" cy="7638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</a:pPr>
            <a:r>
              <a:rPr lang="en-US"/>
              <a:t>Vantaggi per i partecipanti</a:t>
            </a:r>
            <a:endParaRPr/>
          </a:p>
        </p:txBody>
      </p:sp>
      <p:sp>
        <p:nvSpPr>
          <p:cNvPr id="167" name="Google Shape;167;p3"/>
          <p:cNvSpPr txBox="1"/>
          <p:nvPr>
            <p:ph idx="3" type="body"/>
          </p:nvPr>
        </p:nvSpPr>
        <p:spPr>
          <a:xfrm>
            <a:off x="6498130" y="1977017"/>
            <a:ext cx="5541470" cy="25698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/>
          <a:p>
            <a:pPr indent="-274320" lvl="0" marL="27432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US" sz="1600"/>
              <a:t>Analisi della sicurezza della rete a vari livelli.</a:t>
            </a:r>
            <a:endParaRPr/>
          </a:p>
          <a:p>
            <a:pPr indent="-274320" lvl="0" marL="27432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US" sz="1600"/>
              <a:t>Integrazione del campo emergente dell'Internet of Medical Things (IoMT).</a:t>
            </a:r>
            <a:endParaRPr/>
          </a:p>
          <a:p>
            <a:pPr indent="-274320" lvl="0" marL="27432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US" sz="1600"/>
              <a:t>Conoscenza completa della sicurezza della trasmissione dei dati.</a:t>
            </a:r>
            <a:endParaRPr/>
          </a:p>
          <a:p>
            <a:pPr indent="-274320" lvl="0" marL="27432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US" sz="1600"/>
              <a:t>Comprendere le potenziali vulnerabilità dei livelli di rete.</a:t>
            </a:r>
            <a:endParaRPr/>
          </a:p>
          <a:p>
            <a:pPr indent="-274320" lvl="0" marL="27432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</a:pPr>
            <a:r>
              <a:rPr lang="en-US" sz="1600"/>
              <a:t>Implementazione di solide politiche di sicurezza con analisi dettagliate di casi di studio medici reali incentrati sui protocolli di comunicazione IoMT.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</a:pPr>
            <a:r>
              <a:t/>
            </a:r>
            <a:endParaRPr sz="1200"/>
          </a:p>
        </p:txBody>
      </p:sp>
      <p:cxnSp>
        <p:nvCxnSpPr>
          <p:cNvPr id="168" name="Google Shape;168;p3"/>
          <p:cNvCxnSpPr/>
          <p:nvPr/>
        </p:nvCxnSpPr>
        <p:spPr>
          <a:xfrm flipH="1">
            <a:off x="2929081" y="0"/>
            <a:ext cx="1822122" cy="6871447"/>
          </a:xfrm>
          <a:prstGeom prst="straightConnector1">
            <a:avLst/>
          </a:prstGeom>
          <a:noFill/>
          <a:ln cap="flat" cmpd="sng" w="222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69" name="Google Shape;169;p3"/>
          <p:cNvSpPr/>
          <p:nvPr/>
        </p:nvSpPr>
        <p:spPr>
          <a:xfrm rot="10800000">
            <a:off x="3498189" y="17722"/>
            <a:ext cx="2545001" cy="6837172"/>
          </a:xfrm>
          <a:custGeom>
            <a:rect b="b" l="l" r="r" t="t"/>
            <a:pathLst>
              <a:path extrusionOk="0" h="6837172" w="2545001">
                <a:moveTo>
                  <a:pt x="2518452" y="0"/>
                </a:moveTo>
                <a:lnTo>
                  <a:pt x="1701725" y="3172236"/>
                </a:lnTo>
                <a:lnTo>
                  <a:pt x="1361633" y="4439362"/>
                </a:lnTo>
                <a:cubicBezTo>
                  <a:pt x="1328761" y="4508845"/>
                  <a:pt x="1251640" y="4544219"/>
                  <a:pt x="1178312" y="4524005"/>
                </a:cubicBezTo>
                <a:cubicBezTo>
                  <a:pt x="1094869" y="4501265"/>
                  <a:pt x="1044298" y="4414095"/>
                  <a:pt x="1067055" y="4330715"/>
                </a:cubicBezTo>
                <a:lnTo>
                  <a:pt x="1324969" y="3379423"/>
                </a:lnTo>
                <a:cubicBezTo>
                  <a:pt x="1337611" y="3332679"/>
                  <a:pt x="1331290" y="3283409"/>
                  <a:pt x="1307268" y="3240456"/>
                </a:cubicBezTo>
                <a:cubicBezTo>
                  <a:pt x="1283247" y="3197503"/>
                  <a:pt x="1244054" y="3167183"/>
                  <a:pt x="1196012" y="3154549"/>
                </a:cubicBezTo>
                <a:cubicBezTo>
                  <a:pt x="1098662" y="3128019"/>
                  <a:pt x="997519" y="3186133"/>
                  <a:pt x="972233" y="3283409"/>
                </a:cubicBezTo>
                <a:lnTo>
                  <a:pt x="580306" y="4728666"/>
                </a:lnTo>
                <a:lnTo>
                  <a:pt x="5057" y="6820750"/>
                </a:lnTo>
                <a:cubicBezTo>
                  <a:pt x="5057" y="6820750"/>
                  <a:pt x="1264" y="6833383"/>
                  <a:pt x="0" y="6837173"/>
                </a:cubicBezTo>
                <a:lnTo>
                  <a:pt x="26550" y="6837173"/>
                </a:lnTo>
                <a:lnTo>
                  <a:pt x="605591" y="4736246"/>
                </a:lnTo>
                <a:lnTo>
                  <a:pt x="997519" y="3290990"/>
                </a:lnTo>
                <a:cubicBezTo>
                  <a:pt x="1020276" y="3207609"/>
                  <a:pt x="1107512" y="3157076"/>
                  <a:pt x="1190954" y="3179816"/>
                </a:cubicBezTo>
                <a:cubicBezTo>
                  <a:pt x="1231411" y="3191186"/>
                  <a:pt x="1265547" y="3216453"/>
                  <a:pt x="1285776" y="3253089"/>
                </a:cubicBezTo>
                <a:cubicBezTo>
                  <a:pt x="1307268" y="3289726"/>
                  <a:pt x="1312326" y="3331416"/>
                  <a:pt x="1300947" y="3373106"/>
                </a:cubicBezTo>
                <a:lnTo>
                  <a:pt x="1043033" y="4324398"/>
                </a:lnTo>
                <a:cubicBezTo>
                  <a:pt x="1016483" y="4421675"/>
                  <a:pt x="1074640" y="4522742"/>
                  <a:pt x="1171990" y="4548009"/>
                </a:cubicBezTo>
                <a:cubicBezTo>
                  <a:pt x="1257961" y="4570749"/>
                  <a:pt x="1347725" y="4529059"/>
                  <a:pt x="1385654" y="4448205"/>
                </a:cubicBezTo>
                <a:lnTo>
                  <a:pt x="1385654" y="4446942"/>
                </a:lnTo>
                <a:lnTo>
                  <a:pt x="1725746" y="3178553"/>
                </a:lnTo>
                <a:lnTo>
                  <a:pt x="2545002" y="1263"/>
                </a:lnTo>
                <a:cubicBezTo>
                  <a:pt x="2536151" y="0"/>
                  <a:pt x="2527302" y="0"/>
                  <a:pt x="25184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group of people looking at a sign" id="170" name="Google Shape;170;p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6288" r="6287" t="0"/>
          <a:stretch/>
        </p:blipFill>
        <p:spPr>
          <a:xfrm>
            <a:off x="0" y="-2235"/>
            <a:ext cx="5840730" cy="686227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3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30"/>
          <p:cNvSpPr/>
          <p:nvPr/>
        </p:nvSpPr>
        <p:spPr>
          <a:xfrm flipH="1" rot="-2700000">
            <a:off x="-376156" y="-253670"/>
            <a:ext cx="1827638" cy="1376989"/>
          </a:xfrm>
          <a:custGeom>
            <a:rect b="b" l="l" r="r" t="t"/>
            <a:pathLst>
              <a:path extrusionOk="0" h="1376989" w="1827638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2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30"/>
          <p:cNvSpPr/>
          <p:nvPr/>
        </p:nvSpPr>
        <p:spPr>
          <a:xfrm flipH="1" rot="-2700000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2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30"/>
          <p:cNvSpPr/>
          <p:nvPr/>
        </p:nvSpPr>
        <p:spPr>
          <a:xfrm flipH="1" rot="-2700000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2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30"/>
          <p:cNvSpPr/>
          <p:nvPr/>
        </p:nvSpPr>
        <p:spPr>
          <a:xfrm flipH="1" rot="10800000">
            <a:off x="9356643" y="0"/>
            <a:ext cx="2835357" cy="1480837"/>
          </a:xfrm>
          <a:custGeom>
            <a:rect b="b" l="l" r="r" t="t"/>
            <a:pathLst>
              <a:path extrusionOk="0" h="1480837" w="283535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2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30"/>
          <p:cNvSpPr/>
          <p:nvPr/>
        </p:nvSpPr>
        <p:spPr>
          <a:xfrm flipH="1">
            <a:off x="7976344" y="6115501"/>
            <a:ext cx="1494513" cy="742499"/>
          </a:xfrm>
          <a:prstGeom prst="triangle">
            <a:avLst>
              <a:gd fmla="val 50000" name="adj"/>
            </a:avLst>
          </a:prstGeom>
          <a:solidFill>
            <a:schemeClr val="accent1">
              <a:alpha val="2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Εικόνα που περιέχει κείμενο, στιγμιότυπο οθόνης, γραμματοσειρά, αριθμός&#10;&#10;Περιγραφή που δημιουργήθηκε αυτόματα" id="587" name="Google Shape;587;p3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701" r="6504" t="0"/>
          <a:stretch/>
        </p:blipFill>
        <p:spPr>
          <a:xfrm>
            <a:off x="643467" y="770130"/>
            <a:ext cx="10905066" cy="5317739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30"/>
          <p:cNvSpPr/>
          <p:nvPr/>
        </p:nvSpPr>
        <p:spPr>
          <a:xfrm flipH="1">
            <a:off x="7604080" y="6453143"/>
            <a:ext cx="814903" cy="404857"/>
          </a:xfrm>
          <a:prstGeom prst="triangle">
            <a:avLst>
              <a:gd fmla="val 50000" name="adj"/>
            </a:avLst>
          </a:prstGeom>
          <a:solidFill>
            <a:schemeClr val="accent1">
              <a:alpha val="2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Εικόνα που περιέχει κείμενο, στιγμιότυπο οθόνης&#10;&#10;Περιγραφή που δημιουργήθηκε αυτόματα" id="593" name="Google Shape;593;p3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1414" y="177715"/>
            <a:ext cx="6515099" cy="3251285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31"/>
          <p:cNvSpPr txBox="1"/>
          <p:nvPr>
            <p:ph type="title"/>
          </p:nvPr>
        </p:nvSpPr>
        <p:spPr>
          <a:xfrm>
            <a:off x="3378963" y="3022645"/>
            <a:ext cx="6255656" cy="9914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Play"/>
              <a:buNone/>
            </a:pPr>
            <a:r>
              <a:rPr b="1" lang="en-US">
                <a:solidFill>
                  <a:srgbClr val="262626"/>
                </a:solidFill>
              </a:rPr>
              <a:t>Scenari reali </a:t>
            </a:r>
            <a:endParaRPr b="1">
              <a:solidFill>
                <a:srgbClr val="262626"/>
              </a:solidFill>
            </a:endParaRPr>
          </a:p>
        </p:txBody>
      </p:sp>
      <p:pic>
        <p:nvPicPr>
          <p:cNvPr descr="Εικόνα που περιέχει κείμενο, διάγραμμα, γραμματοσειρά, γραφικά&#10;&#10;Περιγραφή που δημιουργήθηκε αυτόματα" id="595" name="Google Shape;595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87470" y="332830"/>
            <a:ext cx="4827148" cy="28436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Εικόνα που περιέχει κείμενο, γραμματοσειρά, διάγραμμα, σχεδίαση&#10;&#10;Περιγραφή που δημιουργήθηκε αυτόματα" id="596" name="Google Shape;596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3858" y="4185195"/>
            <a:ext cx="5672142" cy="19697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Εικόνα που περιέχει κείμενο, διάγραμμα, στιγμιότυπο οθόνης, γραμματοσειρά&#10;&#10;Περιγραφή που δημιουργήθηκε αυτόματα" id="597" name="Google Shape;597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096000" y="3843079"/>
            <a:ext cx="5835805" cy="28436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Εικόνα που περιέχει μπλε, στιγμιότυπο οθόνης, Μπελ ηλεκτρίκ, γραμμή&#10;&#10;Περιγραφή που δημιουργήθηκε αυτόματα" id="602" name="Google Shape;602;p32"/>
          <p:cNvPicPr preferRelativeResize="0"/>
          <p:nvPr/>
        </p:nvPicPr>
        <p:blipFill rotWithShape="1">
          <a:blip r:embed="rId3">
            <a:alphaModFix/>
          </a:blip>
          <a:srcRect b="3577" l="0" r="0" t="12153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3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E8E8E8">
                  <a:alpha val="67843"/>
                </a:srgbClr>
              </a:gs>
              <a:gs pos="10000">
                <a:srgbClr val="E8E8E8">
                  <a:alpha val="67843"/>
                </a:srgbClr>
              </a:gs>
              <a:gs pos="85000">
                <a:srgbClr val="E8E8E8">
                  <a:alpha val="96862"/>
                </a:srgbClr>
              </a:gs>
              <a:gs pos="100000">
                <a:srgbClr val="E8E8E8">
                  <a:alpha val="96862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3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/>
              <a:t>Esempio - Shodan /Camera/nginx </a:t>
            </a:r>
            <a:br>
              <a:rPr lang="en-US"/>
            </a:br>
            <a:endParaRPr/>
          </a:p>
        </p:txBody>
      </p:sp>
      <p:grpSp>
        <p:nvGrpSpPr>
          <p:cNvPr id="605" name="Google Shape;605;p32"/>
          <p:cNvGrpSpPr/>
          <p:nvPr/>
        </p:nvGrpSpPr>
        <p:grpSpPr>
          <a:xfrm>
            <a:off x="841280" y="2412657"/>
            <a:ext cx="10509438" cy="3177272"/>
            <a:chOff x="3080" y="587032"/>
            <a:chExt cx="10509438" cy="3177272"/>
          </a:xfrm>
        </p:grpSpPr>
        <p:sp>
          <p:nvSpPr>
            <p:cNvPr id="606" name="Google Shape;606;p32"/>
            <p:cNvSpPr/>
            <p:nvPr/>
          </p:nvSpPr>
          <p:spPr>
            <a:xfrm>
              <a:off x="3080" y="587032"/>
              <a:ext cx="2444055" cy="1466433"/>
            </a:xfrm>
            <a:prstGeom prst="rect">
              <a:avLst/>
            </a:prstGeom>
            <a:solidFill>
              <a:srgbClr val="A02891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" name="Google Shape;607;p32"/>
            <p:cNvSpPr txBox="1"/>
            <p:nvPr/>
          </p:nvSpPr>
          <p:spPr>
            <a:xfrm>
              <a:off x="3080" y="587032"/>
              <a:ext cx="2444055" cy="14664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9525" lIns="49525" spcFirstLastPara="1" rIns="49525" wrap="square" tIns="49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Arial"/>
                <a:buNone/>
              </a:pPr>
              <a:r>
                <a:rPr b="1" lang="en-US" sz="1300">
                  <a:solidFill>
                    <a:schemeClr val="lt1"/>
                  </a:solidFill>
                </a:rPr>
                <a:t>Ricerca con Shodan:</a:t>
              </a:r>
              <a:r>
                <a:rPr lang="en-US" sz="13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300">
                  <a:solidFill>
                    <a:schemeClr val="lt1"/>
                  </a:solidFill>
                </a:rPr>
                <a:t>L’attaccante utilizza Shodan, un motore di ricerca per dispositivi connessi a Internet, per cercare telecamere IP esposte online.</a:t>
              </a:r>
              <a:endParaRPr/>
            </a:p>
          </p:txBody>
        </p:sp>
        <p:sp>
          <p:nvSpPr>
            <p:cNvPr id="608" name="Google Shape;608;p32"/>
            <p:cNvSpPr/>
            <p:nvPr/>
          </p:nvSpPr>
          <p:spPr>
            <a:xfrm>
              <a:off x="2691541" y="587032"/>
              <a:ext cx="2444055" cy="1466433"/>
            </a:xfrm>
            <a:prstGeom prst="rect">
              <a:avLst/>
            </a:prstGeom>
            <a:solidFill>
              <a:srgbClr val="6A2AA0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" name="Google Shape;609;p32"/>
            <p:cNvSpPr txBox="1"/>
            <p:nvPr/>
          </p:nvSpPr>
          <p:spPr>
            <a:xfrm>
              <a:off x="2691541" y="587032"/>
              <a:ext cx="2444055" cy="14664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9525" lIns="49525" spcFirstLastPara="1" rIns="49525" wrap="square" tIns="49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Arial"/>
                <a:buNone/>
              </a:pPr>
              <a:r>
                <a:rPr b="1" lang="en-US" sz="1300">
                  <a:solidFill>
                    <a:schemeClr val="lt1"/>
                  </a:solidFill>
                </a:rPr>
                <a:t>Query di Ricerca:</a:t>
              </a:r>
              <a:r>
                <a:rPr lang="en-US" sz="13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300">
                  <a:solidFill>
                    <a:schemeClr val="lt1"/>
                  </a:solidFill>
                </a:rPr>
                <a:t>Viene utilizzata una query specifica come “camera”, filtrando i risultati per individuare dispositivi che utilizzano il web server Nginx.</a:t>
              </a:r>
              <a:endParaRPr/>
            </a:p>
          </p:txBody>
        </p:sp>
        <p:sp>
          <p:nvSpPr>
            <p:cNvPr id="610" name="Google Shape;610;p32"/>
            <p:cNvSpPr/>
            <p:nvPr/>
          </p:nvSpPr>
          <p:spPr>
            <a:xfrm>
              <a:off x="5380002" y="587032"/>
              <a:ext cx="2444055" cy="1466433"/>
            </a:xfrm>
            <a:prstGeom prst="rect">
              <a:avLst/>
            </a:prstGeom>
            <a:solidFill>
              <a:srgbClr val="2A2CA1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" name="Google Shape;611;p32"/>
            <p:cNvSpPr txBox="1"/>
            <p:nvPr/>
          </p:nvSpPr>
          <p:spPr>
            <a:xfrm>
              <a:off x="5380002" y="587032"/>
              <a:ext cx="2444055" cy="14664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9525" lIns="49525" spcFirstLastPara="1" rIns="49525" wrap="square" tIns="49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Arial"/>
                <a:buNone/>
              </a:pPr>
              <a:r>
                <a:rPr b="1" lang="en-US" sz="1300">
                  <a:solidFill>
                    <a:schemeClr val="lt1"/>
                  </a:solidFill>
                </a:rPr>
                <a:t>Risultato</a:t>
              </a:r>
              <a:r>
                <a:rPr lang="en-US" sz="13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: </a:t>
              </a:r>
              <a:r>
                <a:rPr lang="en-US" sz="1300">
                  <a:solidFill>
                    <a:schemeClr val="lt1"/>
                  </a:solidFill>
                </a:rPr>
                <a:t>L’attaccante individua una telecamera IP utilizzata nel sistema di videosorveglianza di una struttura sanitaria, accessibile tramite server Nginx</a:t>
              </a:r>
              <a:endParaRPr/>
            </a:p>
          </p:txBody>
        </p:sp>
        <p:sp>
          <p:nvSpPr>
            <p:cNvPr id="612" name="Google Shape;612;p32"/>
            <p:cNvSpPr/>
            <p:nvPr/>
          </p:nvSpPr>
          <p:spPr>
            <a:xfrm>
              <a:off x="8068463" y="587032"/>
              <a:ext cx="2444055" cy="1466433"/>
            </a:xfrm>
            <a:prstGeom prst="rect">
              <a:avLst/>
            </a:prstGeom>
            <a:solidFill>
              <a:srgbClr val="2B6FA2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" name="Google Shape;613;p32"/>
            <p:cNvSpPr txBox="1"/>
            <p:nvPr/>
          </p:nvSpPr>
          <p:spPr>
            <a:xfrm>
              <a:off x="8068463" y="587032"/>
              <a:ext cx="2444055" cy="14664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9525" lIns="49525" spcFirstLastPara="1" rIns="49525" wrap="square" tIns="49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Arial"/>
                <a:buNone/>
              </a:pPr>
              <a:r>
                <a:rPr b="1" lang="en-US" sz="1300">
                  <a:solidFill>
                    <a:schemeClr val="lt1"/>
                  </a:solidFill>
                </a:rPr>
                <a:t>Analisi degli Header:</a:t>
              </a:r>
              <a:r>
                <a:rPr lang="en-US" sz="13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300">
                  <a:solidFill>
                    <a:schemeClr val="lt1"/>
                  </a:solidFill>
                </a:rPr>
                <a:t>Usando strumenti come curl o gli strumenti di sviluppo del browser, l’attaccante analizza gli header HTTP dell’interfaccia web della telecamera.</a:t>
              </a:r>
              <a:endParaRPr/>
            </a:p>
          </p:txBody>
        </p:sp>
        <p:sp>
          <p:nvSpPr>
            <p:cNvPr id="614" name="Google Shape;614;p32"/>
            <p:cNvSpPr/>
            <p:nvPr/>
          </p:nvSpPr>
          <p:spPr>
            <a:xfrm>
              <a:off x="1347311" y="2297871"/>
              <a:ext cx="2444055" cy="1466433"/>
            </a:xfrm>
            <a:prstGeom prst="rect">
              <a:avLst/>
            </a:prstGeom>
            <a:solidFill>
              <a:srgbClr val="2BA492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" name="Google Shape;615;p32"/>
            <p:cNvSpPr txBox="1"/>
            <p:nvPr/>
          </p:nvSpPr>
          <p:spPr>
            <a:xfrm>
              <a:off x="1347311" y="2297871"/>
              <a:ext cx="2444055" cy="14664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9525" lIns="49525" spcFirstLastPara="1" rIns="49525" wrap="square" tIns="49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Arial"/>
                <a:buNone/>
              </a:pPr>
              <a:r>
                <a:rPr b="1" lang="en-US" sz="1300">
                  <a:solidFill>
                    <a:schemeClr val="lt1"/>
                  </a:solidFill>
                </a:rPr>
                <a:t>Rivelazione di Informazioni sul Server:</a:t>
              </a:r>
              <a:r>
                <a:rPr lang="en-US" sz="13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300">
                  <a:solidFill>
                    <a:schemeClr val="lt1"/>
                  </a:solidFill>
                </a:rPr>
                <a:t>Gli header rivelano che la telecamera utilizza un server Nginx con configurazione di default o obsoleta, esponendo potenzialmente informazioni sulla versione.</a:t>
              </a:r>
              <a:endParaRPr/>
            </a:p>
          </p:txBody>
        </p:sp>
        <p:sp>
          <p:nvSpPr>
            <p:cNvPr id="616" name="Google Shape;616;p32"/>
            <p:cNvSpPr/>
            <p:nvPr/>
          </p:nvSpPr>
          <p:spPr>
            <a:xfrm>
              <a:off x="4035772" y="2297871"/>
              <a:ext cx="2444055" cy="1466433"/>
            </a:xfrm>
            <a:prstGeom prst="rect">
              <a:avLst/>
            </a:prstGeom>
            <a:solidFill>
              <a:srgbClr val="2BA550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" name="Google Shape;617;p32"/>
            <p:cNvSpPr txBox="1"/>
            <p:nvPr/>
          </p:nvSpPr>
          <p:spPr>
            <a:xfrm>
              <a:off x="4035772" y="2297871"/>
              <a:ext cx="2444055" cy="14664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9525" lIns="49525" spcFirstLastPara="1" rIns="49525" wrap="square" tIns="49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Arial"/>
                <a:buNone/>
              </a:pPr>
              <a:r>
                <a:rPr b="1" lang="en-US" sz="1300">
                  <a:solidFill>
                    <a:schemeClr val="lt1"/>
                  </a:solidFill>
                </a:rPr>
                <a:t>Vulnerabilità Note</a:t>
              </a:r>
              <a:r>
                <a:rPr lang="en-US" sz="13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: </a:t>
              </a:r>
              <a:r>
                <a:rPr lang="en-US" sz="1300">
                  <a:solidFill>
                    <a:schemeClr val="lt1"/>
                  </a:solidFill>
                </a:rPr>
                <a:t>L’attaccante confronta la versione di Nginx con le vulnerabilità note utilizzando database come CVE Details o Exploit-DB.</a:t>
              </a:r>
              <a:endParaRPr/>
            </a:p>
          </p:txBody>
        </p:sp>
        <p:sp>
          <p:nvSpPr>
            <p:cNvPr id="618" name="Google Shape;618;p32"/>
            <p:cNvSpPr/>
            <p:nvPr/>
          </p:nvSpPr>
          <p:spPr>
            <a:xfrm>
              <a:off x="6724233" y="2297871"/>
              <a:ext cx="2444055" cy="1466433"/>
            </a:xfrm>
            <a:prstGeom prst="rect">
              <a:avLst/>
            </a:prstGeom>
            <a:solidFill>
              <a:srgbClr val="4CA62C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" name="Google Shape;619;p32"/>
            <p:cNvSpPr txBox="1"/>
            <p:nvPr/>
          </p:nvSpPr>
          <p:spPr>
            <a:xfrm>
              <a:off x="6724233" y="2297871"/>
              <a:ext cx="2444055" cy="14664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9525" lIns="49525" spcFirstLastPara="1" rIns="49525" wrap="square" tIns="49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Arial"/>
                <a:buNone/>
              </a:pPr>
              <a:r>
                <a:rPr b="1" lang="en-US" sz="1300">
                  <a:solidFill>
                    <a:schemeClr val="lt1"/>
                  </a:solidFill>
                </a:rPr>
                <a:t>Accesso all’Interfaccia Admin:</a:t>
              </a:r>
              <a:r>
                <a:rPr lang="en-US" sz="1300">
                  <a:solidFill>
                    <a:schemeClr val="lt1"/>
                  </a:solidFill>
                </a:rPr>
                <a:t>L’attaccante accede all’interfaccia di amministrazione della telecamera IP, esposta a causa della configurazione errata di Nginx.</a:t>
              </a:r>
              <a:endParaRPr/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" name="Google Shape;624;p33"/>
          <p:cNvPicPr preferRelativeResize="0"/>
          <p:nvPr/>
        </p:nvPicPr>
        <p:blipFill rotWithShape="1">
          <a:blip r:embed="rId3">
            <a:alphaModFix/>
          </a:blip>
          <a:srcRect b="10177" l="0" r="0" t="5552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625" name="Google Shape;625;p3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E8E8E8">
                  <a:alpha val="67843"/>
                </a:srgbClr>
              </a:gs>
              <a:gs pos="10000">
                <a:srgbClr val="E8E8E8">
                  <a:alpha val="67843"/>
                </a:srgbClr>
              </a:gs>
              <a:gs pos="85000">
                <a:srgbClr val="E8E8E8">
                  <a:alpha val="96862"/>
                </a:srgbClr>
              </a:gs>
              <a:gs pos="100000">
                <a:srgbClr val="E8E8E8">
                  <a:alpha val="96862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3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/>
              <a:t>Esempio - Shodan /Camera/nginx</a:t>
            </a:r>
            <a:endParaRPr/>
          </a:p>
        </p:txBody>
      </p:sp>
      <p:grpSp>
        <p:nvGrpSpPr>
          <p:cNvPr id="627" name="Google Shape;627;p33"/>
          <p:cNvGrpSpPr/>
          <p:nvPr/>
        </p:nvGrpSpPr>
        <p:grpSpPr>
          <a:xfrm>
            <a:off x="841280" y="2412657"/>
            <a:ext cx="10509438" cy="3177272"/>
            <a:chOff x="3080" y="587032"/>
            <a:chExt cx="10509438" cy="3177272"/>
          </a:xfrm>
        </p:grpSpPr>
        <p:sp>
          <p:nvSpPr>
            <p:cNvPr id="628" name="Google Shape;628;p33"/>
            <p:cNvSpPr/>
            <p:nvPr/>
          </p:nvSpPr>
          <p:spPr>
            <a:xfrm>
              <a:off x="3080" y="587032"/>
              <a:ext cx="2444055" cy="1466433"/>
            </a:xfrm>
            <a:prstGeom prst="rect">
              <a:avLst/>
            </a:prstGeom>
            <a:solidFill>
              <a:srgbClr val="E97131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" name="Google Shape;629;p33"/>
            <p:cNvSpPr txBox="1"/>
            <p:nvPr/>
          </p:nvSpPr>
          <p:spPr>
            <a:xfrm>
              <a:off x="3080" y="587032"/>
              <a:ext cx="2444055" cy="14664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3325" lIns="53325" spcFirstLastPara="1" rIns="53325" wrap="square" tIns="533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b="1" lang="en-US">
                  <a:solidFill>
                    <a:schemeClr val="lt1"/>
                  </a:solidFill>
                </a:rPr>
                <a:t>Brute Forcing delle Credenziali:</a:t>
              </a:r>
              <a:r>
                <a:rPr lang="en-US" sz="1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>
                  <a:solidFill>
                    <a:schemeClr val="lt1"/>
                  </a:solidFill>
                </a:rPr>
                <a:t>Utilizzando uno strumento come Hydra, l’attaccante esegue un attacco brute force per indovinare le credenziali amministrative, sfruttando password comuni di default.</a:t>
              </a:r>
              <a:endParaRPr/>
            </a:p>
          </p:txBody>
        </p:sp>
        <p:sp>
          <p:nvSpPr>
            <p:cNvPr id="630" name="Google Shape;630;p33"/>
            <p:cNvSpPr/>
            <p:nvPr/>
          </p:nvSpPr>
          <p:spPr>
            <a:xfrm>
              <a:off x="2691541" y="587032"/>
              <a:ext cx="2444055" cy="1466433"/>
            </a:xfrm>
            <a:prstGeom prst="rect">
              <a:avLst/>
            </a:prstGeom>
            <a:solidFill>
              <a:srgbClr val="E29420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" name="Google Shape;631;p33"/>
            <p:cNvSpPr txBox="1"/>
            <p:nvPr/>
          </p:nvSpPr>
          <p:spPr>
            <a:xfrm>
              <a:off x="2691541" y="587032"/>
              <a:ext cx="2444055" cy="14664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3325" lIns="53325" spcFirstLastPara="1" rIns="53325" wrap="square" tIns="533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b="1" lang="en-US">
                  <a:solidFill>
                    <a:schemeClr val="lt1"/>
                  </a:solidFill>
                </a:rPr>
                <a:t>Accesso e Modifica delle Impostazioni</a:t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33"/>
            <p:cNvSpPr/>
            <p:nvPr/>
          </p:nvSpPr>
          <p:spPr>
            <a:xfrm>
              <a:off x="5380002" y="587032"/>
              <a:ext cx="2444055" cy="1466433"/>
            </a:xfrm>
            <a:prstGeom prst="rect">
              <a:avLst/>
            </a:prstGeom>
            <a:solidFill>
              <a:srgbClr val="CFB51E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" name="Google Shape;633;p33"/>
            <p:cNvSpPr txBox="1"/>
            <p:nvPr/>
          </p:nvSpPr>
          <p:spPr>
            <a:xfrm>
              <a:off x="5380002" y="587032"/>
              <a:ext cx="2444055" cy="14664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3325" lIns="53325" spcFirstLastPara="1" rIns="53325" wrap="square" tIns="533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b="1" lang="en-US">
                  <a:solidFill>
                    <a:schemeClr val="lt1"/>
                  </a:solidFill>
                </a:rPr>
                <a:t>Installazione di Backdoor – Manipolazione dei Log Nginx</a:t>
              </a:r>
              <a:endParaRPr/>
            </a:p>
          </p:txBody>
        </p:sp>
        <p:sp>
          <p:nvSpPr>
            <p:cNvPr id="634" name="Google Shape;634;p33"/>
            <p:cNvSpPr/>
            <p:nvPr/>
          </p:nvSpPr>
          <p:spPr>
            <a:xfrm>
              <a:off x="8068463" y="587032"/>
              <a:ext cx="2444055" cy="1466433"/>
            </a:xfrm>
            <a:prstGeom prst="rect">
              <a:avLst/>
            </a:prstGeom>
            <a:solidFill>
              <a:srgbClr val="A9BA1E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" name="Google Shape;635;p33"/>
            <p:cNvSpPr txBox="1"/>
            <p:nvPr/>
          </p:nvSpPr>
          <p:spPr>
            <a:xfrm>
              <a:off x="8068463" y="587032"/>
              <a:ext cx="2444055" cy="14664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3325" lIns="53325" spcFirstLastPara="1" rIns="53325" wrap="square" tIns="533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b="1" lang="en-US">
                  <a:solidFill>
                    <a:schemeClr val="lt1"/>
                  </a:solidFill>
                </a:rPr>
                <a:t>Streaming Video:</a:t>
              </a:r>
              <a:r>
                <a:rPr lang="en-US" sz="1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>
                  <a:solidFill>
                    <a:schemeClr val="lt1"/>
                  </a:solidFill>
                </a:rPr>
                <a:t>L’attaccante configura la telecamera per trasmettere i feed video a un server esterno, monitorando aree sensibili all’interno della struttura sanitaria.</a:t>
              </a:r>
              <a:r>
                <a:rPr lang="en-US" sz="1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/>
            </a:p>
          </p:txBody>
        </p:sp>
        <p:sp>
          <p:nvSpPr>
            <p:cNvPr id="636" name="Google Shape;636;p33"/>
            <p:cNvSpPr/>
            <p:nvPr/>
          </p:nvSpPr>
          <p:spPr>
            <a:xfrm>
              <a:off x="3080" y="2297871"/>
              <a:ext cx="2444055" cy="1466433"/>
            </a:xfrm>
            <a:prstGeom prst="rect">
              <a:avLst/>
            </a:prstGeom>
            <a:solidFill>
              <a:srgbClr val="72A41D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" name="Google Shape;637;p33"/>
            <p:cNvSpPr txBox="1"/>
            <p:nvPr/>
          </p:nvSpPr>
          <p:spPr>
            <a:xfrm>
              <a:off x="3080" y="2297871"/>
              <a:ext cx="2444055" cy="14664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3325" lIns="53325" spcFirstLastPara="1" rIns="53325" wrap="square" tIns="533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b="1" lang="en-US">
                  <a:solidFill>
                    <a:schemeClr val="lt1"/>
                  </a:solidFill>
                </a:rPr>
                <a:t>Accesso a Dati Sensibili:</a:t>
              </a:r>
              <a:r>
                <a:rPr lang="en-US">
                  <a:solidFill>
                    <a:schemeClr val="lt1"/>
                  </a:solidFill>
                </a:rPr>
                <a:t>Se la telecamera è connessa ad altri dispositivi di rete, l’attaccante utilizza questo punto d’accesso per esplorare e accedere ad ulteriori dati sensibili.</a:t>
              </a:r>
              <a:endParaRPr/>
            </a:p>
          </p:txBody>
        </p:sp>
        <p:sp>
          <p:nvSpPr>
            <p:cNvPr id="638" name="Google Shape;638;p33"/>
            <p:cNvSpPr/>
            <p:nvPr/>
          </p:nvSpPr>
          <p:spPr>
            <a:xfrm>
              <a:off x="2691541" y="2297871"/>
              <a:ext cx="2444055" cy="1466433"/>
            </a:xfrm>
            <a:prstGeom prst="rect">
              <a:avLst/>
            </a:prstGeom>
            <a:solidFill>
              <a:srgbClr val="48901C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9" name="Google Shape;639;p33"/>
            <p:cNvSpPr txBox="1"/>
            <p:nvPr/>
          </p:nvSpPr>
          <p:spPr>
            <a:xfrm>
              <a:off x="2691541" y="2297871"/>
              <a:ext cx="2444055" cy="14664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3325" lIns="53325" spcFirstLastPara="1" rIns="53325" wrap="square" tIns="533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b="1" lang="en-US">
                  <a:solidFill>
                    <a:schemeClr val="lt1"/>
                  </a:solidFill>
                </a:rPr>
                <a:t>Mitigazione e Risposta</a:t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33"/>
            <p:cNvSpPr/>
            <p:nvPr/>
          </p:nvSpPr>
          <p:spPr>
            <a:xfrm>
              <a:off x="5380002" y="2297871"/>
              <a:ext cx="2444055" cy="1466433"/>
            </a:xfrm>
            <a:prstGeom prst="rect">
              <a:avLst/>
            </a:prstGeom>
            <a:solidFill>
              <a:srgbClr val="277C1B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" name="Google Shape;641;p33"/>
            <p:cNvSpPr txBox="1"/>
            <p:nvPr/>
          </p:nvSpPr>
          <p:spPr>
            <a:xfrm>
              <a:off x="5380002" y="2297871"/>
              <a:ext cx="2444055" cy="14664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3325" lIns="53325" spcFirstLastPara="1" rIns="53325" wrap="square" tIns="533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b="1" lang="en-US">
                  <a:solidFill>
                    <a:schemeClr val="lt1"/>
                  </a:solidFill>
                </a:rPr>
                <a:t>Analisi Post-Incidente</a:t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33"/>
            <p:cNvSpPr/>
            <p:nvPr/>
          </p:nvSpPr>
          <p:spPr>
            <a:xfrm>
              <a:off x="8068463" y="2297871"/>
              <a:ext cx="2444055" cy="1466433"/>
            </a:xfrm>
            <a:prstGeom prst="rect">
              <a:avLst/>
            </a:prstGeom>
            <a:solidFill>
              <a:srgbClr val="186923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3" name="Google Shape;643;p33"/>
            <p:cNvSpPr txBox="1"/>
            <p:nvPr/>
          </p:nvSpPr>
          <p:spPr>
            <a:xfrm>
              <a:off x="8068463" y="2297871"/>
              <a:ext cx="2444055" cy="14664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3325" lIns="53325" spcFirstLastPara="1" rIns="53325" wrap="square" tIns="533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b="1" lang="en-US">
                  <a:solidFill>
                    <a:schemeClr val="lt1"/>
                  </a:solidFill>
                </a:rPr>
                <a:t>Miglioramenti Strategici</a:t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"/>
          <p:cNvSpPr txBox="1"/>
          <p:nvPr>
            <p:ph type="ctrTitle"/>
          </p:nvPr>
        </p:nvSpPr>
        <p:spPr>
          <a:xfrm>
            <a:off x="6507964" y="98470"/>
            <a:ext cx="4786877" cy="7638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lay"/>
              <a:buNone/>
            </a:pPr>
            <a:r>
              <a:rPr lang="en-US"/>
              <a:t>CHI</a:t>
            </a:r>
            <a:endParaRPr/>
          </a:p>
        </p:txBody>
      </p:sp>
      <p:sp>
        <p:nvSpPr>
          <p:cNvPr id="176" name="Google Shape;176;p4"/>
          <p:cNvSpPr txBox="1"/>
          <p:nvPr>
            <p:ph idx="1" type="subTitle"/>
          </p:nvPr>
        </p:nvSpPr>
        <p:spPr>
          <a:xfrm>
            <a:off x="6498131" y="1059877"/>
            <a:ext cx="4786877" cy="7638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</a:pPr>
            <a:r>
              <a:rPr lang="en-US"/>
              <a:t>Profilo dei partecipanti alla formazione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177" name="Google Shape;177;p4"/>
          <p:cNvSpPr txBox="1"/>
          <p:nvPr>
            <p:ph idx="3" type="body"/>
          </p:nvPr>
        </p:nvSpPr>
        <p:spPr>
          <a:xfrm>
            <a:off x="6498131" y="1977017"/>
            <a:ext cx="2699066" cy="25698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rmAutofit/>
          </a:bodyPr>
          <a:lstStyle/>
          <a:p>
            <a:pPr indent="-274320" lvl="0" marL="27432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urier New"/>
              <a:buChar char="o"/>
            </a:pPr>
            <a:r>
              <a:rPr lang="en-US"/>
              <a:t>Dirigenti e leader</a:t>
            </a:r>
            <a:endParaRPr/>
          </a:p>
          <a:p>
            <a:pPr indent="-274320" lvl="0" marL="27432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urier New"/>
              <a:buChar char="o"/>
            </a:pPr>
            <a:r>
              <a:rPr lang="en-US"/>
              <a:t>Professionisti della vita lavorativa</a:t>
            </a:r>
            <a:endParaRPr/>
          </a:p>
          <a:p>
            <a:pPr indent="-274320" lvl="0" marL="27432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urier New"/>
              <a:buChar char="o"/>
            </a:pPr>
            <a:r>
              <a:rPr lang="en-US"/>
              <a:t>PMI e dipendenti del settore pubblico</a:t>
            </a:r>
            <a:endParaRPr/>
          </a:p>
          <a:p>
            <a:pPr indent="-274320" lvl="0" marL="27432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urier New"/>
              <a:buChar char="o"/>
            </a:pPr>
            <a:r>
              <a:rPr lang="en-US"/>
              <a:t>Professionisti e appassionati di cybersecurity </a:t>
            </a:r>
            <a:endParaRPr/>
          </a:p>
          <a:p>
            <a:pPr indent="-185420" lvl="0" marL="27432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urier New"/>
              <a:buNone/>
            </a:pPr>
            <a:r>
              <a:t/>
            </a:r>
            <a:endParaRPr/>
          </a:p>
        </p:txBody>
      </p:sp>
      <p:cxnSp>
        <p:nvCxnSpPr>
          <p:cNvPr id="178" name="Google Shape;178;p4"/>
          <p:cNvCxnSpPr/>
          <p:nvPr/>
        </p:nvCxnSpPr>
        <p:spPr>
          <a:xfrm flipH="1">
            <a:off x="2929081" y="0"/>
            <a:ext cx="1822122" cy="6871447"/>
          </a:xfrm>
          <a:prstGeom prst="straightConnector1">
            <a:avLst/>
          </a:prstGeom>
          <a:noFill/>
          <a:ln cap="flat" cmpd="sng" w="222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79" name="Google Shape;179;p4"/>
          <p:cNvSpPr/>
          <p:nvPr/>
        </p:nvSpPr>
        <p:spPr>
          <a:xfrm rot="10800000">
            <a:off x="3498189" y="17722"/>
            <a:ext cx="2545001" cy="6837172"/>
          </a:xfrm>
          <a:custGeom>
            <a:rect b="b" l="l" r="r" t="t"/>
            <a:pathLst>
              <a:path extrusionOk="0" h="6837172" w="2545001">
                <a:moveTo>
                  <a:pt x="2518452" y="0"/>
                </a:moveTo>
                <a:lnTo>
                  <a:pt x="1701725" y="3172236"/>
                </a:lnTo>
                <a:lnTo>
                  <a:pt x="1361633" y="4439362"/>
                </a:lnTo>
                <a:cubicBezTo>
                  <a:pt x="1328761" y="4508845"/>
                  <a:pt x="1251640" y="4544219"/>
                  <a:pt x="1178312" y="4524005"/>
                </a:cubicBezTo>
                <a:cubicBezTo>
                  <a:pt x="1094869" y="4501265"/>
                  <a:pt x="1044298" y="4414095"/>
                  <a:pt x="1067055" y="4330715"/>
                </a:cubicBezTo>
                <a:lnTo>
                  <a:pt x="1324969" y="3379423"/>
                </a:lnTo>
                <a:cubicBezTo>
                  <a:pt x="1337611" y="3332679"/>
                  <a:pt x="1331290" y="3283409"/>
                  <a:pt x="1307268" y="3240456"/>
                </a:cubicBezTo>
                <a:cubicBezTo>
                  <a:pt x="1283247" y="3197503"/>
                  <a:pt x="1244054" y="3167183"/>
                  <a:pt x="1196012" y="3154549"/>
                </a:cubicBezTo>
                <a:cubicBezTo>
                  <a:pt x="1098662" y="3128019"/>
                  <a:pt x="997519" y="3186133"/>
                  <a:pt x="972233" y="3283409"/>
                </a:cubicBezTo>
                <a:lnTo>
                  <a:pt x="580306" y="4728666"/>
                </a:lnTo>
                <a:lnTo>
                  <a:pt x="5057" y="6820750"/>
                </a:lnTo>
                <a:cubicBezTo>
                  <a:pt x="5057" y="6820750"/>
                  <a:pt x="1264" y="6833383"/>
                  <a:pt x="0" y="6837173"/>
                </a:cubicBezTo>
                <a:lnTo>
                  <a:pt x="26550" y="6837173"/>
                </a:lnTo>
                <a:lnTo>
                  <a:pt x="605591" y="4736246"/>
                </a:lnTo>
                <a:lnTo>
                  <a:pt x="997519" y="3290990"/>
                </a:lnTo>
                <a:cubicBezTo>
                  <a:pt x="1020276" y="3207609"/>
                  <a:pt x="1107512" y="3157076"/>
                  <a:pt x="1190954" y="3179816"/>
                </a:cubicBezTo>
                <a:cubicBezTo>
                  <a:pt x="1231411" y="3191186"/>
                  <a:pt x="1265547" y="3216453"/>
                  <a:pt x="1285776" y="3253089"/>
                </a:cubicBezTo>
                <a:cubicBezTo>
                  <a:pt x="1307268" y="3289726"/>
                  <a:pt x="1312326" y="3331416"/>
                  <a:pt x="1300947" y="3373106"/>
                </a:cubicBezTo>
                <a:lnTo>
                  <a:pt x="1043033" y="4324398"/>
                </a:lnTo>
                <a:cubicBezTo>
                  <a:pt x="1016483" y="4421675"/>
                  <a:pt x="1074640" y="4522742"/>
                  <a:pt x="1171990" y="4548009"/>
                </a:cubicBezTo>
                <a:cubicBezTo>
                  <a:pt x="1257961" y="4570749"/>
                  <a:pt x="1347725" y="4529059"/>
                  <a:pt x="1385654" y="4448205"/>
                </a:cubicBezTo>
                <a:lnTo>
                  <a:pt x="1385654" y="4446942"/>
                </a:lnTo>
                <a:lnTo>
                  <a:pt x="1725746" y="3178553"/>
                </a:lnTo>
                <a:lnTo>
                  <a:pt x="2545002" y="1263"/>
                </a:lnTo>
                <a:cubicBezTo>
                  <a:pt x="2536151" y="0"/>
                  <a:pt x="2527302" y="0"/>
                  <a:pt x="25184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erson standing in front of a table with a person&#10;&#10;Description automatically generated" id="180" name="Google Shape;180;p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4073" r="4072" t="0"/>
          <a:stretch/>
        </p:blipFill>
        <p:spPr>
          <a:xfrm>
            <a:off x="0" y="-2235"/>
            <a:ext cx="5840730" cy="686227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"/>
          <p:cNvSpPr txBox="1"/>
          <p:nvPr>
            <p:ph type="ctrTitle"/>
          </p:nvPr>
        </p:nvSpPr>
        <p:spPr>
          <a:xfrm>
            <a:off x="6507964" y="98470"/>
            <a:ext cx="4786877" cy="7638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lay"/>
              <a:buNone/>
            </a:pPr>
            <a:r>
              <a:rPr lang="en-US"/>
              <a:t>CHI</a:t>
            </a:r>
            <a:endParaRPr/>
          </a:p>
        </p:txBody>
      </p:sp>
      <p:sp>
        <p:nvSpPr>
          <p:cNvPr id="186" name="Google Shape;186;p5"/>
          <p:cNvSpPr txBox="1"/>
          <p:nvPr>
            <p:ph idx="1" type="subTitle"/>
          </p:nvPr>
        </p:nvSpPr>
        <p:spPr>
          <a:xfrm>
            <a:off x="6498131" y="1059877"/>
            <a:ext cx="4786877" cy="7638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</a:pPr>
            <a:r>
              <a:rPr lang="en-US"/>
              <a:t>Profilo del formatore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187" name="Google Shape;187;p5"/>
          <p:cNvSpPr txBox="1"/>
          <p:nvPr>
            <p:ph idx="3" type="body"/>
          </p:nvPr>
        </p:nvSpPr>
        <p:spPr>
          <a:xfrm>
            <a:off x="6498130" y="1977017"/>
            <a:ext cx="5182881" cy="25698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rmAutofit fontScale="92500" lnSpcReduction="20000"/>
          </a:bodyPr>
          <a:lstStyle/>
          <a:p>
            <a:pPr indent="-274320" lvl="0" marL="27432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US"/>
              <a:t>Dimitris Koutras è dottorando in sicurezza delle reti presso l'Università del Pireo, Dipartimento di Informatica. Ha conseguito una laurea in tecnologia dell'informazione e ingegneria informatica presso l'Istituto di istruzione tecnologica della Grecia centrale (Lamia-2016). Ha poi conseguito un Master of Science (M.Sc.) in ingegneria della gestione della sicurezza presso l'Università del Pireo (Pireo-2019). Attualmente partecipa a programmi di ricerca europei come ricercatore del centro di ricerca dell'Università del Pireo. Partecipa inoltre come formatore a vari seminari sulla cybersecurity, riguardanti il settore marittimo, sanitario e della supply chain. Ha conseguito la certificazione ISO 27001:2013 di lead auditor per la sicurezza delle informazioni. Il suo lavoro di ricerca riguarda l'analisi della sicurezza delle reti, la valutazione del rischio e la sicurezza dei sistemi operativi. Dimitris ha collaborato con l'UPRC a diversi progetti importanti, tra cui CyberSec for Europe, CyberSecPro, MELITY e ARTEMIS, finanziati dall'Unione europea e dal governo greco. </a:t>
            </a:r>
            <a:endParaRPr/>
          </a:p>
          <a:p>
            <a:pPr indent="-192087" lvl="0" marL="27432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None/>
            </a:pPr>
            <a:r>
              <a:t/>
            </a:r>
            <a:endParaRPr/>
          </a:p>
        </p:txBody>
      </p:sp>
      <p:cxnSp>
        <p:nvCxnSpPr>
          <p:cNvPr id="188" name="Google Shape;188;p5"/>
          <p:cNvCxnSpPr/>
          <p:nvPr/>
        </p:nvCxnSpPr>
        <p:spPr>
          <a:xfrm flipH="1">
            <a:off x="2929081" y="0"/>
            <a:ext cx="1822122" cy="6871447"/>
          </a:xfrm>
          <a:prstGeom prst="straightConnector1">
            <a:avLst/>
          </a:prstGeom>
          <a:noFill/>
          <a:ln cap="flat" cmpd="sng" w="222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89" name="Google Shape;189;p5"/>
          <p:cNvSpPr/>
          <p:nvPr/>
        </p:nvSpPr>
        <p:spPr>
          <a:xfrm rot="10800000">
            <a:off x="3498189" y="17722"/>
            <a:ext cx="2545001" cy="6837172"/>
          </a:xfrm>
          <a:custGeom>
            <a:rect b="b" l="l" r="r" t="t"/>
            <a:pathLst>
              <a:path extrusionOk="0" h="6837172" w="2545001">
                <a:moveTo>
                  <a:pt x="2518452" y="0"/>
                </a:moveTo>
                <a:lnTo>
                  <a:pt x="1701725" y="3172236"/>
                </a:lnTo>
                <a:lnTo>
                  <a:pt x="1361633" y="4439362"/>
                </a:lnTo>
                <a:cubicBezTo>
                  <a:pt x="1328761" y="4508845"/>
                  <a:pt x="1251640" y="4544219"/>
                  <a:pt x="1178312" y="4524005"/>
                </a:cubicBezTo>
                <a:cubicBezTo>
                  <a:pt x="1094869" y="4501265"/>
                  <a:pt x="1044298" y="4414095"/>
                  <a:pt x="1067055" y="4330715"/>
                </a:cubicBezTo>
                <a:lnTo>
                  <a:pt x="1324969" y="3379423"/>
                </a:lnTo>
                <a:cubicBezTo>
                  <a:pt x="1337611" y="3332679"/>
                  <a:pt x="1331290" y="3283409"/>
                  <a:pt x="1307268" y="3240456"/>
                </a:cubicBezTo>
                <a:cubicBezTo>
                  <a:pt x="1283247" y="3197503"/>
                  <a:pt x="1244054" y="3167183"/>
                  <a:pt x="1196012" y="3154549"/>
                </a:cubicBezTo>
                <a:cubicBezTo>
                  <a:pt x="1098662" y="3128019"/>
                  <a:pt x="997519" y="3186133"/>
                  <a:pt x="972233" y="3283409"/>
                </a:cubicBezTo>
                <a:lnTo>
                  <a:pt x="580306" y="4728666"/>
                </a:lnTo>
                <a:lnTo>
                  <a:pt x="5057" y="6820750"/>
                </a:lnTo>
                <a:cubicBezTo>
                  <a:pt x="5057" y="6820750"/>
                  <a:pt x="1264" y="6833383"/>
                  <a:pt x="0" y="6837173"/>
                </a:cubicBezTo>
                <a:lnTo>
                  <a:pt x="26550" y="6837173"/>
                </a:lnTo>
                <a:lnTo>
                  <a:pt x="605591" y="4736246"/>
                </a:lnTo>
                <a:lnTo>
                  <a:pt x="997519" y="3290990"/>
                </a:lnTo>
                <a:cubicBezTo>
                  <a:pt x="1020276" y="3207609"/>
                  <a:pt x="1107512" y="3157076"/>
                  <a:pt x="1190954" y="3179816"/>
                </a:cubicBezTo>
                <a:cubicBezTo>
                  <a:pt x="1231411" y="3191186"/>
                  <a:pt x="1265547" y="3216453"/>
                  <a:pt x="1285776" y="3253089"/>
                </a:cubicBezTo>
                <a:cubicBezTo>
                  <a:pt x="1307268" y="3289726"/>
                  <a:pt x="1312326" y="3331416"/>
                  <a:pt x="1300947" y="3373106"/>
                </a:cubicBezTo>
                <a:lnTo>
                  <a:pt x="1043033" y="4324398"/>
                </a:lnTo>
                <a:cubicBezTo>
                  <a:pt x="1016483" y="4421675"/>
                  <a:pt x="1074640" y="4522742"/>
                  <a:pt x="1171990" y="4548009"/>
                </a:cubicBezTo>
                <a:cubicBezTo>
                  <a:pt x="1257961" y="4570749"/>
                  <a:pt x="1347725" y="4529059"/>
                  <a:pt x="1385654" y="4448205"/>
                </a:cubicBezTo>
                <a:lnTo>
                  <a:pt x="1385654" y="4446942"/>
                </a:lnTo>
                <a:lnTo>
                  <a:pt x="1725746" y="3178553"/>
                </a:lnTo>
                <a:lnTo>
                  <a:pt x="2545002" y="1263"/>
                </a:lnTo>
                <a:cubicBezTo>
                  <a:pt x="2536151" y="0"/>
                  <a:pt x="2527302" y="0"/>
                  <a:pt x="25184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5"/>
          <p:cNvSpPr/>
          <p:nvPr>
            <p:ph idx="2" type="pic"/>
          </p:nvPr>
        </p:nvSpPr>
        <p:spPr>
          <a:xfrm>
            <a:off x="0" y="-2235"/>
            <a:ext cx="5840730" cy="686227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pic>
        <p:nvPicPr>
          <p:cNvPr descr="A person with his hand on his chin" id="191" name="Google Shape;191;p5"/>
          <p:cNvPicPr preferRelativeResize="0"/>
          <p:nvPr/>
        </p:nvPicPr>
        <p:blipFill rotWithShape="1">
          <a:blip r:embed="rId3">
            <a:alphaModFix/>
          </a:blip>
          <a:srcRect b="0" l="172" r="172" t="0"/>
          <a:stretch/>
        </p:blipFill>
        <p:spPr>
          <a:xfrm>
            <a:off x="8716" y="12577"/>
            <a:ext cx="5840730" cy="6862275"/>
          </a:xfrm>
          <a:custGeom>
            <a:rect b="b" l="l" r="r" t="t"/>
            <a:pathLst>
              <a:path extrusionOk="0" h="6887937" w="5840730">
                <a:moveTo>
                  <a:pt x="0" y="0"/>
                </a:moveTo>
                <a:lnTo>
                  <a:pt x="5840730" y="0"/>
                </a:lnTo>
                <a:lnTo>
                  <a:pt x="5090160" y="2775915"/>
                </a:lnTo>
                <a:cubicBezTo>
                  <a:pt x="5057140" y="2883865"/>
                  <a:pt x="5020310" y="2976575"/>
                  <a:pt x="4853940" y="2962605"/>
                </a:cubicBezTo>
                <a:cubicBezTo>
                  <a:pt x="4668520" y="2845765"/>
                  <a:pt x="4761230" y="2747975"/>
                  <a:pt x="4754880" y="2692095"/>
                </a:cubicBezTo>
                <a:cubicBezTo>
                  <a:pt x="4845050" y="2355545"/>
                  <a:pt x="4904740" y="2121865"/>
                  <a:pt x="4979670" y="1846275"/>
                </a:cubicBezTo>
                <a:cubicBezTo>
                  <a:pt x="5021580" y="1687525"/>
                  <a:pt x="4996180" y="1615135"/>
                  <a:pt x="4872990" y="1571955"/>
                </a:cubicBezTo>
                <a:cubicBezTo>
                  <a:pt x="4738370" y="1563065"/>
                  <a:pt x="4699000" y="1597355"/>
                  <a:pt x="4655820" y="1770075"/>
                </a:cubicBezTo>
                <a:cubicBezTo>
                  <a:pt x="4671060" y="1858975"/>
                  <a:pt x="3878580" y="4599635"/>
                  <a:pt x="3893820" y="4688535"/>
                </a:cubicBezTo>
                <a:cubicBezTo>
                  <a:pt x="3858895" y="4824425"/>
                  <a:pt x="3925570" y="4880305"/>
                  <a:pt x="3992880" y="4905705"/>
                </a:cubicBezTo>
                <a:cubicBezTo>
                  <a:pt x="4102100" y="4904435"/>
                  <a:pt x="4158615" y="4917135"/>
                  <a:pt x="4213860" y="4757115"/>
                </a:cubicBezTo>
                <a:lnTo>
                  <a:pt x="4457700" y="3842715"/>
                </a:lnTo>
                <a:cubicBezTo>
                  <a:pt x="4481830" y="3756355"/>
                  <a:pt x="4555490" y="3692855"/>
                  <a:pt x="4686300" y="3713175"/>
                </a:cubicBezTo>
                <a:cubicBezTo>
                  <a:pt x="4829810" y="3791915"/>
                  <a:pt x="4782820" y="3882085"/>
                  <a:pt x="4785360" y="3926535"/>
                </a:cubicBezTo>
                <a:lnTo>
                  <a:pt x="4028621" y="6887937"/>
                </a:lnTo>
                <a:lnTo>
                  <a:pt x="0" y="6877051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6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7" name="Google Shape;197;p6"/>
          <p:cNvSpPr txBox="1"/>
          <p:nvPr>
            <p:ph type="ctrTitle"/>
          </p:nvPr>
        </p:nvSpPr>
        <p:spPr>
          <a:xfrm>
            <a:off x="796322" y="320040"/>
            <a:ext cx="6732237" cy="10171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lang="en-US" sz="3600"/>
              <a:t>Conoscenze di base e prerequisiti</a:t>
            </a:r>
            <a:endParaRPr/>
          </a:p>
        </p:txBody>
      </p:sp>
      <p:sp>
        <p:nvSpPr>
          <p:cNvPr id="198" name="Google Shape;198;p6"/>
          <p:cNvSpPr txBox="1"/>
          <p:nvPr>
            <p:ph idx="1" type="body"/>
          </p:nvPr>
        </p:nvSpPr>
        <p:spPr>
          <a:xfrm>
            <a:off x="893304" y="1808873"/>
            <a:ext cx="5710505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</a:pPr>
            <a:r>
              <a:rPr lang="en-US"/>
              <a:t>Conoscenze di base:</a:t>
            </a:r>
            <a:endParaRPr/>
          </a:p>
        </p:txBody>
      </p:sp>
      <p:sp>
        <p:nvSpPr>
          <p:cNvPr id="199" name="Google Shape;199;p6"/>
          <p:cNvSpPr txBox="1"/>
          <p:nvPr>
            <p:ph idx="3" type="body"/>
          </p:nvPr>
        </p:nvSpPr>
        <p:spPr>
          <a:xfrm>
            <a:off x="893304" y="2342273"/>
            <a:ext cx="5885179" cy="16322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</a:pPr>
            <a:r>
              <a:rPr lang="en-US" sz="1600"/>
              <a:t>Conoscenza di base di computer e reti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</a:pPr>
            <a:r>
              <a:rPr lang="en-US" sz="1600"/>
              <a:t>Familiarità con le minacce alla sicurezza di Internet e le vulnerabilità più comuni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</a:pPr>
            <a:r>
              <a:rPr lang="en-US" sz="1600"/>
              <a:t>Consapevolezza della sicurezza informatica</a:t>
            </a:r>
            <a:endParaRPr/>
          </a:p>
        </p:txBody>
      </p:sp>
      <p:sp>
        <p:nvSpPr>
          <p:cNvPr id="200" name="Google Shape;200;p6"/>
          <p:cNvSpPr/>
          <p:nvPr/>
        </p:nvSpPr>
        <p:spPr>
          <a:xfrm>
            <a:off x="7370364" y="-3219"/>
            <a:ext cx="2562565" cy="6884359"/>
          </a:xfrm>
          <a:custGeom>
            <a:rect b="b" l="l" r="r" t="t"/>
            <a:pathLst>
              <a:path extrusionOk="0" h="6884359" w="2562565">
                <a:moveTo>
                  <a:pt x="2535833" y="0"/>
                </a:moveTo>
                <a:lnTo>
                  <a:pt x="2106829" y="1564627"/>
                </a:lnTo>
                <a:lnTo>
                  <a:pt x="1764389" y="2840498"/>
                </a:lnTo>
                <a:cubicBezTo>
                  <a:pt x="1731291" y="2910461"/>
                  <a:pt x="1653638" y="2946078"/>
                  <a:pt x="1579803" y="2925726"/>
                </a:cubicBezTo>
                <a:cubicBezTo>
                  <a:pt x="1495785" y="2902829"/>
                  <a:pt x="1444864" y="2815057"/>
                  <a:pt x="1467779" y="2731101"/>
                </a:cubicBezTo>
                <a:lnTo>
                  <a:pt x="1727472" y="1773244"/>
                </a:lnTo>
                <a:cubicBezTo>
                  <a:pt x="1740202" y="1726178"/>
                  <a:pt x="1733837" y="1676568"/>
                  <a:pt x="1709650" y="1633318"/>
                </a:cubicBezTo>
                <a:cubicBezTo>
                  <a:pt x="1685463" y="1590068"/>
                  <a:pt x="1646000" y="1559539"/>
                  <a:pt x="1597625" y="1546818"/>
                </a:cubicBezTo>
                <a:cubicBezTo>
                  <a:pt x="1499604" y="1520105"/>
                  <a:pt x="1397763" y="1578620"/>
                  <a:pt x="1372303" y="1676568"/>
                </a:cubicBezTo>
                <a:lnTo>
                  <a:pt x="977670" y="3131798"/>
                </a:lnTo>
                <a:lnTo>
                  <a:pt x="5092" y="6867823"/>
                </a:lnTo>
                <a:cubicBezTo>
                  <a:pt x="5092" y="6867823"/>
                  <a:pt x="1273" y="6880544"/>
                  <a:pt x="0" y="6884360"/>
                </a:cubicBezTo>
                <a:lnTo>
                  <a:pt x="26733" y="6884360"/>
                </a:lnTo>
                <a:lnTo>
                  <a:pt x="1003131" y="3139431"/>
                </a:lnTo>
                <a:lnTo>
                  <a:pt x="1397763" y="1684200"/>
                </a:lnTo>
                <a:cubicBezTo>
                  <a:pt x="1420677" y="1600245"/>
                  <a:pt x="1508515" y="1549363"/>
                  <a:pt x="1592533" y="1572259"/>
                </a:cubicBezTo>
                <a:cubicBezTo>
                  <a:pt x="1633270" y="1583708"/>
                  <a:pt x="1667641" y="1609149"/>
                  <a:pt x="1688009" y="1646039"/>
                </a:cubicBezTo>
                <a:cubicBezTo>
                  <a:pt x="1709650" y="1682928"/>
                  <a:pt x="1714742" y="1724906"/>
                  <a:pt x="1703285" y="1766884"/>
                </a:cubicBezTo>
                <a:lnTo>
                  <a:pt x="1443591" y="2724741"/>
                </a:lnTo>
                <a:cubicBezTo>
                  <a:pt x="1416858" y="2822689"/>
                  <a:pt x="1475417" y="2924453"/>
                  <a:pt x="1573438" y="2949894"/>
                </a:cubicBezTo>
                <a:cubicBezTo>
                  <a:pt x="1660003" y="2972792"/>
                  <a:pt x="1750386" y="2930814"/>
                  <a:pt x="1788577" y="2849402"/>
                </a:cubicBezTo>
                <a:lnTo>
                  <a:pt x="1788577" y="2848130"/>
                </a:lnTo>
                <a:lnTo>
                  <a:pt x="2131016" y="1570987"/>
                </a:lnTo>
                <a:lnTo>
                  <a:pt x="2562566" y="1272"/>
                </a:lnTo>
                <a:cubicBezTo>
                  <a:pt x="2553655" y="0"/>
                  <a:pt x="2544744" y="0"/>
                  <a:pt x="25358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1" name="Google Shape;20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7829202" y="5156615"/>
            <a:ext cx="878334" cy="1705001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6"/>
          <p:cNvSpPr txBox="1"/>
          <p:nvPr/>
        </p:nvSpPr>
        <p:spPr>
          <a:xfrm>
            <a:off x="893304" y="4258088"/>
            <a:ext cx="5710505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</a:pPr>
            <a:r>
              <a:rPr b="0" baseline="-25000" lang="en-US"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Prerequisiti:</a:t>
            </a:r>
            <a:endParaRPr/>
          </a:p>
        </p:txBody>
      </p:sp>
      <p:sp>
        <p:nvSpPr>
          <p:cNvPr id="203" name="Google Shape;203;p6"/>
          <p:cNvSpPr txBox="1"/>
          <p:nvPr/>
        </p:nvSpPr>
        <p:spPr>
          <a:xfrm>
            <a:off x="893304" y="4791489"/>
            <a:ext cx="5885179" cy="365126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None/>
            </a:pPr>
            <a:r>
              <a:rPr lang="en-US" sz="16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Nessuno</a:t>
            </a:r>
            <a:endParaRPr/>
          </a:p>
        </p:txBody>
      </p:sp>
      <p:pic>
        <p:nvPicPr>
          <p:cNvPr descr="A person holding books in a library&#10;&#10;Description automatically generated" id="204" name="Google Shape;204;p6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13161" r="13161" t="0"/>
          <a:stretch/>
        </p:blipFill>
        <p:spPr>
          <a:xfrm flipH="1">
            <a:off x="7163691" y="0"/>
            <a:ext cx="5024825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205" name="Google Shape;205;p6"/>
          <p:cNvSpPr txBox="1"/>
          <p:nvPr>
            <p:ph idx="11" type="ftr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MODULO DI FORMAZIONE CSP NOME: MODELLO DI PRESENTAZIONE CREATO DA PR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01010 data lines to infinity" id="210" name="Google Shape;210;p7"/>
          <p:cNvPicPr preferRelativeResize="0"/>
          <p:nvPr/>
        </p:nvPicPr>
        <p:blipFill rotWithShape="1">
          <a:blip r:embed="rId3">
            <a:alphaModFix/>
          </a:blip>
          <a:srcRect b="0" l="0" r="0" t="12755"/>
          <a:stretch/>
        </p:blipFill>
        <p:spPr>
          <a:xfrm>
            <a:off x="20" y="-7619"/>
            <a:ext cx="12191979" cy="6887364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7"/>
          <p:cNvSpPr/>
          <p:nvPr/>
        </p:nvSpPr>
        <p:spPr>
          <a:xfrm>
            <a:off x="-1" y="-7620"/>
            <a:ext cx="5566593" cy="6887364"/>
          </a:xfrm>
          <a:prstGeom prst="rect">
            <a:avLst/>
          </a:prstGeom>
          <a:gradFill>
            <a:gsLst>
              <a:gs pos="0">
                <a:srgbClr val="000000">
                  <a:alpha val="61960"/>
                </a:srgbClr>
              </a:gs>
              <a:gs pos="21000">
                <a:srgbClr val="000000">
                  <a:alpha val="6196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7"/>
          <p:cNvSpPr/>
          <p:nvPr/>
        </p:nvSpPr>
        <p:spPr>
          <a:xfrm rot="-5400000">
            <a:off x="-863442" y="855815"/>
            <a:ext cx="6887365" cy="5160474"/>
          </a:xfrm>
          <a:prstGeom prst="rect">
            <a:avLst/>
          </a:prstGeom>
          <a:gradFill>
            <a:gsLst>
              <a:gs pos="0">
                <a:srgbClr val="78206E">
                  <a:alpha val="90980"/>
                </a:srgbClr>
              </a:gs>
              <a:gs pos="83000">
                <a:srgbClr val="A02B93">
                  <a:alpha val="0"/>
                </a:srgbClr>
              </a:gs>
              <a:gs pos="100000">
                <a:srgbClr val="A02B93">
                  <a:alpha val="0"/>
                </a:srgbClr>
              </a:gs>
            </a:gsLst>
            <a:lin ang="51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7"/>
          <p:cNvSpPr/>
          <p:nvPr/>
        </p:nvSpPr>
        <p:spPr>
          <a:xfrm>
            <a:off x="-2" y="-7648"/>
            <a:ext cx="2079513" cy="6865647"/>
          </a:xfrm>
          <a:prstGeom prst="rect">
            <a:avLst/>
          </a:prstGeom>
          <a:gradFill>
            <a:gsLst>
              <a:gs pos="0">
                <a:schemeClr val="accent5"/>
              </a:gs>
              <a:gs pos="5000">
                <a:schemeClr val="accent5"/>
              </a:gs>
              <a:gs pos="49000">
                <a:srgbClr val="A02B93">
                  <a:alpha val="0"/>
                </a:srgbClr>
              </a:gs>
              <a:gs pos="100000">
                <a:srgbClr val="A02B93">
                  <a:alpha val="0"/>
                </a:srgbClr>
              </a:gs>
            </a:gsLst>
            <a:lin ang="21000001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7"/>
          <p:cNvSpPr/>
          <p:nvPr/>
        </p:nvSpPr>
        <p:spPr>
          <a:xfrm rot="10800000">
            <a:off x="7706777" y="3068761"/>
            <a:ext cx="4504659" cy="3789239"/>
          </a:xfrm>
          <a:prstGeom prst="rect">
            <a:avLst/>
          </a:prstGeom>
          <a:gradFill>
            <a:gsLst>
              <a:gs pos="0">
                <a:schemeClr val="accent5"/>
              </a:gs>
              <a:gs pos="60000">
                <a:srgbClr val="A02B93">
                  <a:alpha val="0"/>
                </a:srgbClr>
              </a:gs>
              <a:gs pos="100000">
                <a:srgbClr val="A02B93">
                  <a:alpha val="0"/>
                </a:srgbClr>
              </a:gs>
            </a:gsLst>
            <a:path path="circle">
              <a:fillToRect b="100%" r="100%"/>
            </a:path>
            <a:tileRect l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7"/>
          <p:cNvSpPr/>
          <p:nvPr/>
        </p:nvSpPr>
        <p:spPr>
          <a:xfrm rot="10800000">
            <a:off x="8774557" y="-6485"/>
            <a:ext cx="3427160" cy="6879745"/>
          </a:xfrm>
          <a:prstGeom prst="rect">
            <a:avLst/>
          </a:prstGeom>
          <a:gradFill>
            <a:gsLst>
              <a:gs pos="0">
                <a:schemeClr val="accent2"/>
              </a:gs>
              <a:gs pos="5000">
                <a:schemeClr val="accent2"/>
              </a:gs>
              <a:gs pos="49000">
                <a:srgbClr val="D86CCC">
                  <a:alpha val="0"/>
                </a:srgbClr>
              </a:gs>
              <a:gs pos="100000">
                <a:srgbClr val="D86CCC">
                  <a:alpha val="0"/>
                </a:srgbClr>
              </a:gs>
            </a:gsLst>
            <a:lin ang="1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7"/>
          <p:cNvSpPr/>
          <p:nvPr/>
        </p:nvSpPr>
        <p:spPr>
          <a:xfrm rot="5400000">
            <a:off x="4264705" y="-1061856"/>
            <a:ext cx="3682024" cy="12211438"/>
          </a:xfrm>
          <a:prstGeom prst="rect">
            <a:avLst/>
          </a:prstGeom>
          <a:gradFill>
            <a:gsLst>
              <a:gs pos="0">
                <a:schemeClr val="accent5"/>
              </a:gs>
              <a:gs pos="65000">
                <a:srgbClr val="E97132">
                  <a:alpha val="0"/>
                </a:srgbClr>
              </a:gs>
              <a:gs pos="100000">
                <a:srgbClr val="E97132">
                  <a:alpha val="0"/>
                </a:srgbClr>
              </a:gs>
            </a:gsLst>
            <a:lin ang="11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7"/>
          <p:cNvSpPr/>
          <p:nvPr/>
        </p:nvSpPr>
        <p:spPr>
          <a:xfrm rot="10800000">
            <a:off x="-6" y="-7639"/>
            <a:ext cx="4879823" cy="6887373"/>
          </a:xfrm>
          <a:prstGeom prst="rect">
            <a:avLst/>
          </a:prstGeom>
          <a:gradFill>
            <a:gsLst>
              <a:gs pos="0">
                <a:srgbClr val="E97132">
                  <a:alpha val="69803"/>
                </a:srgbClr>
              </a:gs>
              <a:gs pos="44000">
                <a:srgbClr val="D86CCC">
                  <a:alpha val="0"/>
                </a:srgbClr>
              </a:gs>
              <a:gs pos="100000">
                <a:srgbClr val="D86CCC">
                  <a:alpha val="0"/>
                </a:srgbClr>
              </a:gs>
            </a:gsLst>
            <a:lin ang="9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7"/>
          <p:cNvSpPr txBox="1"/>
          <p:nvPr>
            <p:ph type="ctrTitle"/>
          </p:nvPr>
        </p:nvSpPr>
        <p:spPr>
          <a:xfrm>
            <a:off x="859028" y="2155188"/>
            <a:ext cx="4160233" cy="283927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Play"/>
              <a:buNone/>
            </a:pPr>
            <a:r>
              <a:rPr lang="en-US" sz="4000">
                <a:solidFill>
                  <a:srgbClr val="FFFFFF"/>
                </a:solidFill>
              </a:rPr>
              <a:t>Informazioni sulle minacce informatiche</a:t>
            </a:r>
            <a:endParaRPr sz="4000">
              <a:solidFill>
                <a:srgbClr val="FFFFFF"/>
              </a:solidFill>
            </a:endParaRPr>
          </a:p>
        </p:txBody>
      </p:sp>
      <p:sp>
        <p:nvSpPr>
          <p:cNvPr id="219" name="Google Shape;219;p7"/>
          <p:cNvSpPr txBox="1"/>
          <p:nvPr>
            <p:ph idx="1" type="subTitle"/>
          </p:nvPr>
        </p:nvSpPr>
        <p:spPr>
          <a:xfrm>
            <a:off x="859028" y="5166367"/>
            <a:ext cx="4160233" cy="850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</a:pPr>
            <a:r>
              <a:rPr lang="en-US" sz="2000">
                <a:solidFill>
                  <a:srgbClr val="FFFFFF"/>
                </a:solidFill>
              </a:rPr>
              <a:t>Nei sistemi IoT  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220" name="Google Shape;220;p7"/>
          <p:cNvSpPr txBox="1"/>
          <p:nvPr/>
        </p:nvSpPr>
        <p:spPr>
          <a:xfrm>
            <a:off x="859029" y="5913120"/>
            <a:ext cx="2288262" cy="646331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143C64"/>
                </a:solidFill>
                <a:latin typeface="Arial"/>
                <a:ea typeface="Arial"/>
                <a:cs typeface="Arial"/>
                <a:sym typeface="Arial"/>
              </a:rPr>
              <a:t>Koutras Dimitris</a:t>
            </a:r>
            <a:br>
              <a:rPr lang="en-US" sz="1800">
                <a:solidFill>
                  <a:srgbClr val="143C6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rgbClr val="143C64"/>
                </a:solidFill>
                <a:latin typeface="Arial"/>
                <a:ea typeface="Arial"/>
                <a:cs typeface="Arial"/>
                <a:sym typeface="Arial"/>
              </a:rPr>
              <a:t>dkoutras@unipi.gr</a:t>
            </a:r>
            <a:endParaRPr sz="1800">
              <a:solidFill>
                <a:srgbClr val="143C6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00"/>
                                        <p:tgtEl>
                                          <p:spTgt spid="21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b="1" lang="en-US"/>
              <a:t>Ruolo del CTI</a:t>
            </a:r>
            <a:endParaRPr/>
          </a:p>
        </p:txBody>
      </p:sp>
      <p:grpSp>
        <p:nvGrpSpPr>
          <p:cNvPr id="226" name="Google Shape;226;p8"/>
          <p:cNvGrpSpPr/>
          <p:nvPr/>
        </p:nvGrpSpPr>
        <p:grpSpPr>
          <a:xfrm>
            <a:off x="584616" y="1441427"/>
            <a:ext cx="10769183" cy="4733164"/>
            <a:chOff x="0" y="2371"/>
            <a:chExt cx="10769183" cy="4733164"/>
          </a:xfrm>
        </p:grpSpPr>
        <p:sp>
          <p:nvSpPr>
            <p:cNvPr id="227" name="Google Shape;227;p8"/>
            <p:cNvSpPr/>
            <p:nvPr/>
          </p:nvSpPr>
          <p:spPr>
            <a:xfrm>
              <a:off x="0" y="2371"/>
              <a:ext cx="3876906" cy="1140521"/>
            </a:xfrm>
            <a:prstGeom prst="roundRect">
              <a:avLst>
                <a:gd fmla="val 16667" name="adj"/>
              </a:avLst>
            </a:prstGeom>
            <a:solidFill>
              <a:srgbClr val="126082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8"/>
            <p:cNvSpPr txBox="1"/>
            <p:nvPr/>
          </p:nvSpPr>
          <p:spPr>
            <a:xfrm>
              <a:off x="55676" y="58047"/>
              <a:ext cx="3765554" cy="10291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8575" lIns="57150" spcFirstLastPara="1" rIns="57150" wrap="square" tIns="2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Arial"/>
                <a:buNone/>
              </a:pPr>
              <a:r>
                <a:rPr b="1" lang="en-US" sz="1500">
                  <a:solidFill>
                    <a:schemeClr val="lt1"/>
                  </a:solidFill>
                </a:rPr>
                <a:t>Identificazione delle Minacce:</a:t>
              </a:r>
              <a:endParaRPr/>
            </a:p>
          </p:txBody>
        </p:sp>
        <p:sp>
          <p:nvSpPr>
            <p:cNvPr id="229" name="Google Shape;229;p8"/>
            <p:cNvSpPr/>
            <p:nvPr/>
          </p:nvSpPr>
          <p:spPr>
            <a:xfrm rot="5400000">
              <a:off x="6866836" y="-1675959"/>
              <a:ext cx="912417" cy="6892277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CAD1D8">
                <a:alpha val="89803"/>
              </a:srgbClr>
            </a:solidFill>
            <a:ln cap="flat" cmpd="sng" w="19050">
              <a:solidFill>
                <a:srgbClr val="CAD1D8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8"/>
            <p:cNvSpPr txBox="1"/>
            <p:nvPr/>
          </p:nvSpPr>
          <p:spPr>
            <a:xfrm>
              <a:off x="3876907" y="1358511"/>
              <a:ext cx="6847736" cy="8233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76200" spcFirstLastPara="1" rIns="76200" wrap="square" tIns="38100">
              <a:noAutofit/>
            </a:bodyPr>
            <a:lstStyle/>
            <a:p>
              <a:pPr indent="-228600" lvl="1" marL="2286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Char char="•"/>
              </a:pPr>
              <a:r>
                <a:rPr i="1" lang="en-US" sz="2000">
                  <a:solidFill>
                    <a:schemeClr val="dk1"/>
                  </a:solidFill>
                </a:rPr>
                <a:t>Esempio</a:t>
              </a:r>
              <a:r>
                <a:rPr b="0" i="0" lang="en-US" sz="2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: </a:t>
              </a:r>
              <a:r>
                <a:rPr lang="en-US" sz="2000">
                  <a:solidFill>
                    <a:schemeClr val="dk1"/>
                  </a:solidFill>
                </a:rPr>
                <a:t>Rilevare una nuova variante di ransomware discussa nei forum di hacker prima che si diffonda su larga scala.</a:t>
              </a:r>
              <a:endParaRPr/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0" y="1199918"/>
              <a:ext cx="3876906" cy="1140521"/>
            </a:xfrm>
            <a:prstGeom prst="roundRect">
              <a:avLst>
                <a:gd fmla="val 16667" name="adj"/>
              </a:avLst>
            </a:prstGeom>
            <a:solidFill>
              <a:srgbClr val="126082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8"/>
            <p:cNvSpPr txBox="1"/>
            <p:nvPr/>
          </p:nvSpPr>
          <p:spPr>
            <a:xfrm>
              <a:off x="55676" y="1255594"/>
              <a:ext cx="3765554" cy="10291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8575" lIns="57150" spcFirstLastPara="1" rIns="57150" wrap="square" tIns="2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Arial"/>
                <a:buNone/>
              </a:pPr>
              <a:r>
                <a:rPr b="1" lang="en-US">
                  <a:solidFill>
                    <a:schemeClr val="lt1"/>
                  </a:solidFill>
                </a:rPr>
                <a:t>Monitoraggio delle Fonti:</a:t>
              </a:r>
              <a:r>
                <a:rPr lang="en-US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>
                  <a:solidFill>
                    <a:schemeClr val="lt1"/>
                  </a:solidFill>
                </a:rPr>
                <a:t>I team CTI identificano potenziali minacce monitorando diverse fonti, come l’intelligence open-source, i forum del dark web e i feed di minacce.</a:t>
              </a:r>
              <a:endParaRPr sz="1300"/>
            </a:p>
          </p:txBody>
        </p:sp>
        <p:sp>
          <p:nvSpPr>
            <p:cNvPr id="233" name="Google Shape;233;p8"/>
            <p:cNvSpPr/>
            <p:nvPr/>
          </p:nvSpPr>
          <p:spPr>
            <a:xfrm rot="5400000">
              <a:off x="6866836" y="-478411"/>
              <a:ext cx="912417" cy="6892277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CAD1D8">
                <a:alpha val="89803"/>
              </a:srgbClr>
            </a:solidFill>
            <a:ln cap="flat" cmpd="sng" w="19050">
              <a:solidFill>
                <a:srgbClr val="CAD1D8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8"/>
            <p:cNvSpPr txBox="1"/>
            <p:nvPr/>
          </p:nvSpPr>
          <p:spPr>
            <a:xfrm>
              <a:off x="3876907" y="2556059"/>
              <a:ext cx="6847736" cy="8233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76200" spcFirstLastPara="1" rIns="76200" wrap="square" tIns="38100">
              <a:noAutofit/>
            </a:bodyPr>
            <a:lstStyle/>
            <a:p>
              <a:pPr indent="-228600" lvl="1" marL="2286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Char char="•"/>
              </a:pPr>
              <a:r>
                <a:rPr i="1" lang="en-US" sz="2000">
                  <a:solidFill>
                    <a:schemeClr val="dk1"/>
                  </a:solidFill>
                </a:rPr>
                <a:t>Esempio</a:t>
              </a:r>
              <a:r>
                <a:rPr b="0" i="0" lang="en-US" sz="2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: </a:t>
              </a:r>
              <a:r>
                <a:rPr lang="en-US" sz="2000">
                  <a:solidFill>
                    <a:schemeClr val="dk1"/>
                  </a:solidFill>
                </a:rPr>
                <a:t>Riconoscere tentativi ripetuti di accesso da indirizzi IP sospetti, indicativi di un attacco brute force.</a:t>
              </a:r>
              <a:endParaRPr/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0" y="2397466"/>
              <a:ext cx="3876906" cy="1140521"/>
            </a:xfrm>
            <a:prstGeom prst="roundRect">
              <a:avLst>
                <a:gd fmla="val 16667" name="adj"/>
              </a:avLst>
            </a:prstGeom>
            <a:solidFill>
              <a:srgbClr val="126082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8"/>
            <p:cNvSpPr txBox="1"/>
            <p:nvPr/>
          </p:nvSpPr>
          <p:spPr>
            <a:xfrm>
              <a:off x="55676" y="2453142"/>
              <a:ext cx="3765554" cy="10291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8575" lIns="57150" spcFirstLastPara="1" rIns="57150" wrap="square" tIns="2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Arial"/>
                <a:buNone/>
              </a:pPr>
              <a:r>
                <a:rPr b="1" lang="en-US" sz="1500">
                  <a:solidFill>
                    <a:schemeClr val="lt1"/>
                  </a:solidFill>
                </a:rPr>
                <a:t>Analisi dei Modelli:</a:t>
              </a:r>
              <a:r>
                <a:rPr lang="en-US" sz="15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500">
                  <a:solidFill>
                    <a:schemeClr val="lt1"/>
                  </a:solidFill>
                </a:rPr>
                <a:t>Analizzano modelli e comportamenti degli attori delle minacce per anticipare attacchi futuri.</a:t>
              </a:r>
              <a:endParaRPr/>
            </a:p>
          </p:txBody>
        </p:sp>
        <p:sp>
          <p:nvSpPr>
            <p:cNvPr id="237" name="Google Shape;237;p8"/>
            <p:cNvSpPr/>
            <p:nvPr/>
          </p:nvSpPr>
          <p:spPr>
            <a:xfrm rot="5400000">
              <a:off x="6866836" y="719136"/>
              <a:ext cx="912417" cy="6892277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CAD1D8">
                <a:alpha val="89803"/>
              </a:srgbClr>
            </a:solidFill>
            <a:ln cap="flat" cmpd="sng" w="19050">
              <a:solidFill>
                <a:srgbClr val="CAD1D8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8"/>
            <p:cNvSpPr txBox="1"/>
            <p:nvPr/>
          </p:nvSpPr>
          <p:spPr>
            <a:xfrm>
              <a:off x="3876907" y="3753607"/>
              <a:ext cx="6847736" cy="8233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76200" spcFirstLastPara="1" rIns="76200" wrap="square" tIns="38100">
              <a:noAutofit/>
            </a:bodyPr>
            <a:lstStyle/>
            <a:p>
              <a:pPr indent="-228600" lvl="1" marL="2286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Char char="•"/>
              </a:pPr>
              <a:r>
                <a:rPr i="1" lang="en-US" sz="2000">
                  <a:solidFill>
                    <a:schemeClr val="dk1"/>
                  </a:solidFill>
                </a:rPr>
                <a:t>Esempio</a:t>
              </a:r>
              <a:r>
                <a:rPr b="0" i="0" lang="en-US" sz="2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: </a:t>
              </a:r>
              <a:r>
                <a:rPr lang="en-US" sz="2000">
                  <a:solidFill>
                    <a:schemeClr val="dk1"/>
                  </a:solidFill>
                </a:rPr>
                <a:t> Identificare e bloccare una campagna di phishing mirata ai dipendenti rilevando email di phishing simili.</a:t>
              </a:r>
              <a:endParaRPr/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0" y="3595014"/>
              <a:ext cx="3876906" cy="1140521"/>
            </a:xfrm>
            <a:prstGeom prst="roundRect">
              <a:avLst>
                <a:gd fmla="val 16667" name="adj"/>
              </a:avLst>
            </a:prstGeom>
            <a:solidFill>
              <a:srgbClr val="126082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8"/>
            <p:cNvSpPr txBox="1"/>
            <p:nvPr/>
          </p:nvSpPr>
          <p:spPr>
            <a:xfrm>
              <a:off x="55676" y="3650690"/>
              <a:ext cx="3765554" cy="10291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8575" lIns="57150" spcFirstLastPara="1" rIns="57150" wrap="square" tIns="2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Arial"/>
                <a:buNone/>
              </a:pPr>
              <a:r>
                <a:rPr b="1" lang="en-US" sz="1500">
                  <a:solidFill>
                    <a:schemeClr val="lt1"/>
                  </a:solidFill>
                </a:rPr>
                <a:t>Rilevamento Precoce:</a:t>
              </a:r>
              <a:r>
                <a:rPr lang="en-US" sz="15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500">
                  <a:solidFill>
                    <a:schemeClr val="lt1"/>
                  </a:solidFill>
                </a:rPr>
                <a:t>La sorveglianza continua e la reportistica consentono un rilevamento e una mitigazione tempestivi delle minacce.</a:t>
              </a: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9"/>
          <p:cNvPicPr preferRelativeResize="0"/>
          <p:nvPr/>
        </p:nvPicPr>
        <p:blipFill rotWithShape="1">
          <a:blip r:embed="rId3">
            <a:alphaModFix/>
          </a:blip>
          <a:srcRect b="0" l="0" r="0"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E8E8E8">
                  <a:alpha val="67843"/>
                </a:srgbClr>
              </a:gs>
              <a:gs pos="10000">
                <a:srgbClr val="E8E8E8">
                  <a:alpha val="67843"/>
                </a:srgbClr>
              </a:gs>
              <a:gs pos="85000">
                <a:srgbClr val="E8E8E8">
                  <a:alpha val="96862"/>
                </a:srgbClr>
              </a:gs>
              <a:gs pos="100000">
                <a:srgbClr val="E8E8E8">
                  <a:alpha val="96862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b="1" lang="en-US"/>
              <a:t>Ruolo del CTI</a:t>
            </a:r>
            <a:endParaRPr/>
          </a:p>
        </p:txBody>
      </p:sp>
      <p:grpSp>
        <p:nvGrpSpPr>
          <p:cNvPr id="248" name="Google Shape;248;p9"/>
          <p:cNvGrpSpPr/>
          <p:nvPr/>
        </p:nvGrpSpPr>
        <p:grpSpPr>
          <a:xfrm>
            <a:off x="838200" y="1827802"/>
            <a:ext cx="10515599" cy="4346982"/>
            <a:chOff x="0" y="2177"/>
            <a:chExt cx="10515599" cy="4346982"/>
          </a:xfrm>
        </p:grpSpPr>
        <p:sp>
          <p:nvSpPr>
            <p:cNvPr id="249" name="Google Shape;249;p9"/>
            <p:cNvSpPr/>
            <p:nvPr/>
          </p:nvSpPr>
          <p:spPr>
            <a:xfrm>
              <a:off x="0" y="2177"/>
              <a:ext cx="3785616" cy="1047465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487390"/>
                </a:gs>
                <a:gs pos="50000">
                  <a:srgbClr val="0B6287"/>
                </a:gs>
                <a:gs pos="100000">
                  <a:srgbClr val="04587C"/>
                </a:gs>
              </a:gsLst>
              <a:lin ang="5400000" scaled="0"/>
            </a:gradFill>
            <a:ln>
              <a:noFill/>
            </a:ln>
            <a:effectLst>
              <a:outerShdw blurRad="57150" rotWithShape="0" algn="ctr" dir="5400000" dist="19050">
                <a:srgbClr val="000000">
                  <a:alpha val="6274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p9"/>
            <p:cNvSpPr txBox="1"/>
            <p:nvPr/>
          </p:nvSpPr>
          <p:spPr>
            <a:xfrm>
              <a:off x="51133" y="53310"/>
              <a:ext cx="3683350" cy="9451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0475" lIns="60950" spcFirstLastPara="1" rIns="60950" wrap="square" tIns="304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b="1" lang="en-US" sz="1600">
                  <a:solidFill>
                    <a:schemeClr val="lt1"/>
                  </a:solidFill>
                </a:rPr>
                <a:t>Valutazione del Rischio:</a:t>
              </a:r>
              <a:endParaRPr/>
            </a:p>
          </p:txBody>
        </p:sp>
        <p:sp>
          <p:nvSpPr>
            <p:cNvPr id="251" name="Google Shape;251;p9"/>
            <p:cNvSpPr/>
            <p:nvPr/>
          </p:nvSpPr>
          <p:spPr>
            <a:xfrm rot="5400000">
              <a:off x="6731621" y="-1739242"/>
              <a:ext cx="837972" cy="6729984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CAD1D8">
                <a:alpha val="89803"/>
              </a:srgbClr>
            </a:solidFill>
            <a:ln cap="flat" cmpd="sng" w="12700">
              <a:solidFill>
                <a:srgbClr val="CAD1D8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9"/>
            <p:cNvSpPr txBox="1"/>
            <p:nvPr/>
          </p:nvSpPr>
          <p:spPr>
            <a:xfrm>
              <a:off x="3785615" y="1247670"/>
              <a:ext cx="6689078" cy="7561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175" lIns="72375" spcFirstLastPara="1" rIns="72375" wrap="square" tIns="36175">
              <a:noAutofit/>
            </a:bodyPr>
            <a:lstStyle/>
            <a:p>
              <a:pPr indent="-171450" lvl="1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Arial"/>
                <a:buChar char="•"/>
              </a:pPr>
              <a:r>
                <a:rPr i="1" lang="en-US" sz="1900">
                  <a:solidFill>
                    <a:schemeClr val="dk1"/>
                  </a:solidFill>
                </a:rPr>
                <a:t>Esempio</a:t>
              </a:r>
              <a:r>
                <a:rPr b="0" i="0" lang="en-US" sz="1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: </a:t>
              </a:r>
              <a:r>
                <a:rPr lang="en-US" sz="1900">
                  <a:solidFill>
                    <a:schemeClr val="dk1"/>
                  </a:solidFill>
                </a:rPr>
                <a:t>Valutare i possibili danni causati da una vulnerabilità zero-day scoperta in un software municipale largamente utilizzato.</a:t>
              </a:r>
              <a:endParaRPr/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0" y="1102016"/>
              <a:ext cx="3785616" cy="1047465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487390"/>
                </a:gs>
                <a:gs pos="50000">
                  <a:srgbClr val="0B6287"/>
                </a:gs>
                <a:gs pos="100000">
                  <a:srgbClr val="04587C"/>
                </a:gs>
              </a:gsLst>
              <a:lin ang="5400000" scaled="0"/>
            </a:gradFill>
            <a:ln>
              <a:noFill/>
            </a:ln>
            <a:effectLst>
              <a:outerShdw blurRad="57150" rotWithShape="0" algn="ctr" dir="5400000" dist="19050">
                <a:srgbClr val="000000">
                  <a:alpha val="6274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9"/>
            <p:cNvSpPr txBox="1"/>
            <p:nvPr/>
          </p:nvSpPr>
          <p:spPr>
            <a:xfrm>
              <a:off x="51133" y="1153149"/>
              <a:ext cx="3683350" cy="9451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0475" lIns="60950" spcFirstLastPara="1" rIns="60950" wrap="square" tIns="304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b="1" lang="en-US" sz="1600">
                  <a:solidFill>
                    <a:schemeClr val="lt1"/>
                  </a:solidFill>
                </a:rPr>
                <a:t>Valutazione dell’Impatto:</a:t>
              </a:r>
              <a:r>
                <a:rPr lang="en-US" sz="1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600">
                  <a:solidFill>
                    <a:schemeClr val="lt1"/>
                  </a:solidFill>
                </a:rPr>
                <a:t>Il CTI valuta il potenziale impatto delle minacce identificate sulle infrastrutture critiche (CI)</a:t>
              </a:r>
              <a:endParaRPr/>
            </a:p>
          </p:txBody>
        </p:sp>
        <p:sp>
          <p:nvSpPr>
            <p:cNvPr id="255" name="Google Shape;255;p9"/>
            <p:cNvSpPr/>
            <p:nvPr/>
          </p:nvSpPr>
          <p:spPr>
            <a:xfrm rot="5400000">
              <a:off x="6731621" y="-639403"/>
              <a:ext cx="837972" cy="6729984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CAD1D8">
                <a:alpha val="89803"/>
              </a:srgbClr>
            </a:solidFill>
            <a:ln cap="flat" cmpd="sng" w="12700">
              <a:solidFill>
                <a:srgbClr val="CAD1D8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9"/>
            <p:cNvSpPr txBox="1"/>
            <p:nvPr/>
          </p:nvSpPr>
          <p:spPr>
            <a:xfrm>
              <a:off x="3785615" y="2347509"/>
              <a:ext cx="6689078" cy="7561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175" lIns="72375" spcFirstLastPara="1" rIns="72375" wrap="square" tIns="36175">
              <a:noAutofit/>
            </a:bodyPr>
            <a:lstStyle/>
            <a:p>
              <a:pPr indent="-171450" lvl="1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Arial"/>
                <a:buChar char="•"/>
              </a:pPr>
              <a:r>
                <a:rPr i="1" lang="en-US" sz="1900">
                  <a:solidFill>
                    <a:schemeClr val="dk1"/>
                  </a:solidFill>
                </a:rPr>
                <a:t>Esempio</a:t>
              </a:r>
              <a:r>
                <a:rPr b="0" i="0" lang="en-US" sz="1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: </a:t>
              </a:r>
              <a:r>
                <a:rPr lang="en-US" sz="1900">
                  <a:solidFill>
                    <a:schemeClr val="dk1"/>
                  </a:solidFill>
                </a:rPr>
                <a:t>Dare priorità a una nuova variante di malware rispetto a minacce più datate e meno diffuse, a causa della sua rapida propagazione.</a:t>
              </a:r>
              <a:endParaRPr/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0" y="2201855"/>
              <a:ext cx="3785616" cy="1047465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487390"/>
                </a:gs>
                <a:gs pos="50000">
                  <a:srgbClr val="0B6287"/>
                </a:gs>
                <a:gs pos="100000">
                  <a:srgbClr val="04587C"/>
                </a:gs>
              </a:gsLst>
              <a:lin ang="5400000" scaled="0"/>
            </a:gradFill>
            <a:ln>
              <a:noFill/>
            </a:ln>
            <a:effectLst>
              <a:outerShdw blurRad="57150" rotWithShape="0" algn="ctr" dir="5400000" dist="19050">
                <a:srgbClr val="000000">
                  <a:alpha val="6274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9"/>
            <p:cNvSpPr txBox="1"/>
            <p:nvPr/>
          </p:nvSpPr>
          <p:spPr>
            <a:xfrm>
              <a:off x="51133" y="2252988"/>
              <a:ext cx="3683350" cy="9451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0475" lIns="60950" spcFirstLastPara="1" rIns="60950" wrap="square" tIns="304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b="1" lang="en-US" sz="1600">
                  <a:solidFill>
                    <a:schemeClr val="lt1"/>
                  </a:solidFill>
                </a:rPr>
                <a:t>Prioritizzazione delle Minacce:</a:t>
              </a:r>
              <a:r>
                <a:rPr lang="en-US" sz="16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600">
                  <a:solidFill>
                    <a:schemeClr val="lt1"/>
                  </a:solidFill>
                </a:rPr>
                <a:t>Le minacce vengono classificate in base alla loro gravità e alla probabilità di accadimento.</a:t>
              </a:r>
              <a:endParaRPr/>
            </a:p>
          </p:txBody>
        </p:sp>
        <p:sp>
          <p:nvSpPr>
            <p:cNvPr id="259" name="Google Shape;259;p9"/>
            <p:cNvSpPr/>
            <p:nvPr/>
          </p:nvSpPr>
          <p:spPr>
            <a:xfrm rot="5400000">
              <a:off x="6731621" y="460435"/>
              <a:ext cx="837972" cy="6729984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CAD1D8">
                <a:alpha val="89803"/>
              </a:srgbClr>
            </a:solidFill>
            <a:ln cap="flat" cmpd="sng" w="12700">
              <a:solidFill>
                <a:srgbClr val="CAD1D8">
                  <a:alpha val="89803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9"/>
            <p:cNvSpPr txBox="1"/>
            <p:nvPr/>
          </p:nvSpPr>
          <p:spPr>
            <a:xfrm>
              <a:off x="3785615" y="3447347"/>
              <a:ext cx="6689078" cy="7561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175" lIns="72375" spcFirstLastPara="1" rIns="72375" wrap="square" tIns="36175">
              <a:noAutofit/>
            </a:bodyPr>
            <a:lstStyle/>
            <a:p>
              <a:pPr indent="-171450" lvl="1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Arial"/>
                <a:buChar char="•"/>
              </a:pPr>
              <a:r>
                <a:rPr i="1" lang="en-US" sz="1900">
                  <a:solidFill>
                    <a:schemeClr val="dk1"/>
                  </a:solidFill>
                </a:rPr>
                <a:t>Esempio</a:t>
              </a:r>
              <a:r>
                <a:rPr b="0" i="0" lang="en-US" sz="1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: </a:t>
              </a:r>
              <a:r>
                <a:rPr lang="en-US" sz="1900">
                  <a:solidFill>
                    <a:schemeClr val="dk1"/>
                  </a:solidFill>
                </a:rPr>
                <a:t>Consigliare a un’amministrazione comunale di aggiornare le regole del firewall dopo aver rilevato un aumento dei tentativi di intrusione.</a:t>
              </a:r>
              <a:endParaRPr/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0" y="3301694"/>
              <a:ext cx="3785616" cy="1047465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487390"/>
                </a:gs>
                <a:gs pos="50000">
                  <a:srgbClr val="0B6287"/>
                </a:gs>
                <a:gs pos="100000">
                  <a:srgbClr val="04587C"/>
                </a:gs>
              </a:gsLst>
              <a:lin ang="5400000" scaled="0"/>
            </a:gradFill>
            <a:ln>
              <a:noFill/>
            </a:ln>
            <a:effectLst>
              <a:outerShdw blurRad="57150" rotWithShape="0" algn="ctr" dir="5400000" dist="19050">
                <a:srgbClr val="000000">
                  <a:alpha val="62745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9"/>
            <p:cNvSpPr txBox="1"/>
            <p:nvPr/>
          </p:nvSpPr>
          <p:spPr>
            <a:xfrm>
              <a:off x="51133" y="3352827"/>
              <a:ext cx="3683350" cy="9451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0475" lIns="60950" spcFirstLastPara="1" rIns="60950" wrap="square" tIns="304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b="1" lang="en-US" sz="1500">
                  <a:solidFill>
                    <a:schemeClr val="lt1"/>
                  </a:solidFill>
                </a:rPr>
                <a:t>Allocazione delle Risorse:</a:t>
              </a:r>
              <a:r>
                <a:rPr lang="en-US" sz="15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500">
                  <a:solidFill>
                    <a:schemeClr val="lt1"/>
                  </a:solidFill>
                </a:rPr>
                <a:t>Queste informazioni aiutano le infrastrutture critiche ad allocare in modo efficace le risorse per mitigare le minacce ad alto rischio.</a:t>
              </a:r>
              <a:endParaRPr sz="1300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Θέμα του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Θέμα του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Θέμα του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2024-05-27T13:27:57.0000000Z</dcterms:created>
  <dc:creator>b2690</dc:creator>
</cp:coreProperties>
</file>