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90"/>
  </p:notesMasterIdLst>
  <p:handoutMasterIdLst>
    <p:handoutMasterId r:id="rId91"/>
  </p:handoutMasterIdLst>
  <p:sldIdLst>
    <p:sldId id="376" r:id="rId5"/>
    <p:sldId id="407" r:id="rId6"/>
    <p:sldId id="388" r:id="rId7"/>
    <p:sldId id="408" r:id="rId8"/>
    <p:sldId id="490" r:id="rId9"/>
    <p:sldId id="443" r:id="rId10"/>
    <p:sldId id="491" r:id="rId11"/>
    <p:sldId id="494" r:id="rId12"/>
    <p:sldId id="495" r:id="rId13"/>
    <p:sldId id="492" r:id="rId14"/>
    <p:sldId id="497" r:id="rId15"/>
    <p:sldId id="498" r:id="rId16"/>
    <p:sldId id="499" r:id="rId17"/>
    <p:sldId id="500" r:id="rId18"/>
    <p:sldId id="501" r:id="rId19"/>
    <p:sldId id="502" r:id="rId20"/>
    <p:sldId id="503" r:id="rId21"/>
    <p:sldId id="493" r:id="rId22"/>
    <p:sldId id="504" r:id="rId23"/>
    <p:sldId id="505" r:id="rId24"/>
    <p:sldId id="506" r:id="rId25"/>
    <p:sldId id="507" r:id="rId26"/>
    <p:sldId id="508" r:id="rId27"/>
    <p:sldId id="509" r:id="rId28"/>
    <p:sldId id="510" r:id="rId29"/>
    <p:sldId id="511" r:id="rId30"/>
    <p:sldId id="512" r:id="rId31"/>
    <p:sldId id="514" r:id="rId32"/>
    <p:sldId id="517" r:id="rId33"/>
    <p:sldId id="518" r:id="rId34"/>
    <p:sldId id="520" r:id="rId35"/>
    <p:sldId id="513" r:id="rId36"/>
    <p:sldId id="519" r:id="rId37"/>
    <p:sldId id="521" r:id="rId38"/>
    <p:sldId id="522" r:id="rId39"/>
    <p:sldId id="523" r:id="rId40"/>
    <p:sldId id="515" r:id="rId41"/>
    <p:sldId id="524" r:id="rId42"/>
    <p:sldId id="525" r:id="rId43"/>
    <p:sldId id="526" r:id="rId44"/>
    <p:sldId id="516" r:id="rId45"/>
    <p:sldId id="527" r:id="rId46"/>
    <p:sldId id="528" r:id="rId47"/>
    <p:sldId id="529" r:id="rId48"/>
    <p:sldId id="530" r:id="rId49"/>
    <p:sldId id="531" r:id="rId50"/>
    <p:sldId id="532" r:id="rId51"/>
    <p:sldId id="537" r:id="rId52"/>
    <p:sldId id="538" r:id="rId53"/>
    <p:sldId id="533" r:id="rId54"/>
    <p:sldId id="539" r:id="rId55"/>
    <p:sldId id="540" r:id="rId56"/>
    <p:sldId id="541" r:id="rId57"/>
    <p:sldId id="534" r:id="rId58"/>
    <p:sldId id="542" r:id="rId59"/>
    <p:sldId id="544" r:id="rId60"/>
    <p:sldId id="543" r:id="rId61"/>
    <p:sldId id="535" r:id="rId62"/>
    <p:sldId id="545" r:id="rId63"/>
    <p:sldId id="546" r:id="rId64"/>
    <p:sldId id="536" r:id="rId65"/>
    <p:sldId id="547" r:id="rId66"/>
    <p:sldId id="548" r:id="rId67"/>
    <p:sldId id="549" r:id="rId68"/>
    <p:sldId id="550" r:id="rId69"/>
    <p:sldId id="551" r:id="rId70"/>
    <p:sldId id="552" r:id="rId71"/>
    <p:sldId id="553" r:id="rId72"/>
    <p:sldId id="555" r:id="rId73"/>
    <p:sldId id="554" r:id="rId74"/>
    <p:sldId id="558" r:id="rId75"/>
    <p:sldId id="559" r:id="rId76"/>
    <p:sldId id="560" r:id="rId77"/>
    <p:sldId id="556" r:id="rId78"/>
    <p:sldId id="561" r:id="rId79"/>
    <p:sldId id="562" r:id="rId80"/>
    <p:sldId id="563" r:id="rId81"/>
    <p:sldId id="564" r:id="rId82"/>
    <p:sldId id="557" r:id="rId83"/>
    <p:sldId id="565" r:id="rId84"/>
    <p:sldId id="566" r:id="rId85"/>
    <p:sldId id="567" r:id="rId86"/>
    <p:sldId id="568" r:id="rId87"/>
    <p:sldId id="569" r:id="rId88"/>
    <p:sldId id="38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95388" autoAdjust="0"/>
  </p:normalViewPr>
  <p:slideViewPr>
    <p:cSldViewPr snapToGrid="0" showGuides="1">
      <p:cViewPr varScale="1">
        <p:scale>
          <a:sx n="102" d="100"/>
          <a:sy n="102" d="100"/>
        </p:scale>
        <p:origin x="294"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5/14/2024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‹nº›</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5/14/2024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Fare clic per modificare gli stili di testo Master</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'nº'</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Aggiungere il titolo qui</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Fare clic per modificare gli stili di testo Master</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Modulo di formazione CSP Nome: Modello di presentazione Creato da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t>'nº'</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89" y="723440"/>
            <a:ext cx="4899285" cy="2579052"/>
          </a:xfrm>
        </p:spPr>
        <p:txBody>
          <a:bodyPr>
            <a:noAutofit/>
          </a:bodyPr>
          <a:lstStyle/>
          <a:p>
            <a:r>
              <a:rPr lang="en-US" sz="4800" dirty="0"/>
              <a:t>Informazioni sulle minacce informatiche nella rete energetica</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Presentazione a cura di: </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US" dirty="0"/>
              <a:t>CSP006</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10</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Argomento-06: Tecniche di valutazione delle vulnerabilità</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alle vulnerabilità della rete energetica</a:t>
            </a:r>
          </a:p>
          <a:p>
            <a:pPr>
              <a:spcBef>
                <a:spcPts val="600"/>
              </a:spcBef>
              <a:spcAft>
                <a:spcPts val="0"/>
              </a:spcAft>
            </a:pPr>
            <a:r>
              <a:rPr lang="en-US" sz="1400" dirty="0"/>
              <a:t>Metodologie di valutazione della vulnerabilità</a:t>
            </a:r>
          </a:p>
          <a:p>
            <a:pPr>
              <a:spcBef>
                <a:spcPts val="600"/>
              </a:spcBef>
              <a:spcAft>
                <a:spcPts val="0"/>
              </a:spcAft>
            </a:pPr>
            <a:r>
              <a:rPr lang="en-US" sz="1400" dirty="0">
                <a:solidFill>
                  <a:schemeClr val="tx2"/>
                </a:solidFill>
              </a:rPr>
              <a:t>Identificazione e classificazione dei beni</a:t>
            </a:r>
          </a:p>
          <a:p>
            <a:pPr>
              <a:spcBef>
                <a:spcPts val="600"/>
              </a:spcBef>
              <a:spcAft>
                <a:spcPts val="0"/>
              </a:spcAft>
            </a:pPr>
            <a:r>
              <a:rPr lang="en-US" sz="1400" dirty="0"/>
              <a:t>Strumenti e tecniche di scansione delle vulnerabilità</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36808693"/>
      </p:ext>
    </p:extLst>
  </p:cSld>
  <p:clrMapOvr>
    <a:masterClrMapping/>
  </p:clrMapOvr>
</p:sld>
</file>

<file path=ppt/slides/slide1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Identificazione e classificazione degli asset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Importanza dell'identificazione delle risorse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Gli asset si riferiscono ai componenti, ai dispositivi, ai sistemi e alle risorse dell'infrastruttura della rete energetica.</a:t>
            </a:r>
          </a:p>
          <a:p>
            <a:pPr>
              <a:spcBef>
                <a:spcPts val="600"/>
              </a:spcBef>
            </a:pPr>
            <a:r>
              <a:rPr lang="en-US" sz="1200" dirty="0"/>
              <a:t>Questi asset comprendono elementi fisici e digitali essenziali per il funzionamento, la gestione e la sicurezza della rete.</a:t>
            </a:r>
          </a:p>
          <a:p>
            <a:pPr>
              <a:spcBef>
                <a:spcPts val="600"/>
              </a:spcBef>
            </a:pPr>
            <a:r>
              <a:rPr lang="en-US" sz="1200" dirty="0"/>
              <a:t>L'identificazione degli asset è una fase fondamentale dei processi di valutazione della vulnerabilità e di gestione del rischio.</a:t>
            </a:r>
          </a:p>
          <a:p>
            <a:pPr>
              <a:spcBef>
                <a:spcPts val="600"/>
              </a:spcBef>
            </a:pPr>
            <a:r>
              <a:rPr lang="en-US" sz="1200"/>
              <a:t>Si tratta di catalogare e categorizzare tutti gli asset della rete energetica per stabilire una comprensione completa dei componenti dell'infrastruttura.</a:t>
            </a: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98101817"/>
      </p:ext>
    </p:extLst>
  </p:cSld>
  <p:clrMapOvr>
    <a:masterClrMapping/>
  </p:clrMapOvr>
</p:sld>
</file>

<file path=ppt/slides/slide1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Identificazione e classificazione degli asset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Importanza dell'identificazione delle risorse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Punti di importanza fondamentale:</a:t>
            </a:r>
          </a:p>
          <a:p>
            <a:pPr lvl="1">
              <a:spcBef>
                <a:spcPts val="600"/>
              </a:spcBef>
            </a:pPr>
            <a:r>
              <a:rPr lang="en-US" sz="1000" dirty="0">
                <a:solidFill>
                  <a:schemeClr val="tx2"/>
                </a:solidFill>
              </a:rPr>
              <a:t>Gestione del rischio:</a:t>
            </a:r>
          </a:p>
          <a:p>
            <a:pPr lvl="2">
              <a:spcBef>
                <a:spcPts val="600"/>
              </a:spcBef>
            </a:pPr>
            <a:r>
              <a:rPr lang="en-US" sz="850" dirty="0"/>
              <a:t>L'identificazione degli asset consente alle organizzazioni di valutare e ridurre i rischi associati a ciascun asset. Comprendendo la criticità e le dipendenze degli asset, le organizzazioni possono dare priorità agli sforzi di mitigazione del rischio in modo efficace.</a:t>
            </a:r>
          </a:p>
          <a:p>
            <a:pPr lvl="1">
              <a:spcBef>
                <a:spcPts val="600"/>
              </a:spcBef>
            </a:pPr>
            <a:r>
              <a:rPr lang="en-US" sz="1000" dirty="0">
                <a:solidFill>
                  <a:schemeClr val="tx2"/>
                </a:solidFill>
              </a:rPr>
              <a:t>Misure di sicurezza:</a:t>
            </a:r>
          </a:p>
          <a:p>
            <a:pPr lvl="2">
              <a:spcBef>
                <a:spcPts val="600"/>
              </a:spcBef>
            </a:pPr>
            <a:r>
              <a:rPr lang="en-US" sz="850" dirty="0"/>
              <a:t>Questa identificazione è la base per l'implementazione di misure di sicurezza personalizzate per proteggere asset specifici. Facilita lo sviluppo di controlli di accesso, politiche di crittografia e meccanismi di rilevamento delle intrusioni per salvaguardare gli asset dalle minacce informatiche.</a:t>
            </a:r>
          </a:p>
          <a:p>
            <a:pPr lvl="1">
              <a:spcBef>
                <a:spcPts val="600"/>
              </a:spcBef>
            </a:pPr>
            <a:r>
              <a:rPr lang="en-US" sz="1000" dirty="0">
                <a:solidFill>
                  <a:schemeClr val="tx2"/>
                </a:solidFill>
              </a:rPr>
              <a:t>Conformità normativa:</a:t>
            </a:r>
          </a:p>
          <a:p>
            <a:pPr lvl="2">
              <a:spcBef>
                <a:spcPts val="600"/>
              </a:spcBef>
            </a:pPr>
            <a:r>
              <a:rPr lang="en-US" sz="850" dirty="0"/>
              <a:t>Durante gli incidenti di cybersecurity, la risposta rapida e il contenimento si basano sull'identificazione accurata degli asset. I team di risposta agli incidenti possono identificare rapidamente gli asset colpiti, valutare l'impatto e avviare misure di rimedio per ridurre al minimo le interruzioni.</a:t>
            </a:r>
          </a:p>
          <a:p>
            <a:pPr>
              <a:spcBef>
                <a:spcPts val="600"/>
              </a:spcBef>
            </a:pPr>
            <a:r>
              <a:rPr lang="en-US" sz="1200" dirty="0"/>
              <a:t>Sfide:</a:t>
            </a:r>
          </a:p>
          <a:p>
            <a:pPr lvl="1">
              <a:spcBef>
                <a:spcPts val="600"/>
              </a:spcBef>
            </a:pPr>
            <a:r>
              <a:rPr lang="en-US" sz="1000" dirty="0"/>
              <a:t>Natura dinamica degli ambienti di rete con frequenti aggiunte, modifiche e dismissioni di asset.</a:t>
            </a:r>
          </a:p>
          <a:p>
            <a:pPr lvl="1">
              <a:spcBef>
                <a:spcPts val="600"/>
              </a:spcBef>
            </a:pPr>
            <a:r>
              <a:rPr lang="en-US" sz="1000" dirty="0"/>
              <a:t>Mancanza di visibilità sull'IT ombra, sui dispositivi non autorizzati e sulle risorse non gestite.</a:t>
            </a:r>
          </a:p>
          <a:p>
            <a:pPr lvl="1">
              <a:spcBef>
                <a:spcPts val="600"/>
              </a:spcBef>
            </a:pPr>
            <a:r>
              <a:rPr lang="en-US" sz="1000" dirty="0"/>
              <a:t>La complessità dei sistemi interconnessi e delle infrastrutture preesistenti complica la mappatura delle dipendenze degli asset.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76314713"/>
      </p:ext>
    </p:extLst>
  </p:cSld>
  <p:clrMapOvr>
    <a:masterClrMapping/>
  </p:clrMapOvr>
</p:sld>
</file>

<file path=ppt/slides/slide1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Identificazione e classificazione degli asset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Tecniche per l'identificazione dei beni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Strumenti di individuazione della rete: </a:t>
            </a:r>
          </a:p>
          <a:p>
            <a:pPr lvl="1">
              <a:spcBef>
                <a:spcPts val="600"/>
              </a:spcBef>
            </a:pPr>
            <a:r>
              <a:rPr lang="en-US" sz="1000" dirty="0"/>
              <a:t>Gli strumenti di individuazione della rete sono applicazioni software progettate per identificare e mappare i dispositivi e i sistemi all'interno di una rete.</a:t>
            </a:r>
          </a:p>
          <a:p>
            <a:pPr lvl="1">
              <a:spcBef>
                <a:spcPts val="600"/>
              </a:spcBef>
            </a:pPr>
            <a:r>
              <a:rPr lang="en-US" sz="1000" dirty="0"/>
              <a:t>Questi strumenti utilizzano vari protocolli (ad esempio, ICMP, SNMP, SSH) per scoprire ed enumerare le risorse di rete.</a:t>
            </a:r>
          </a:p>
          <a:p>
            <a:pPr lvl="1">
              <a:spcBef>
                <a:spcPts val="600"/>
              </a:spcBef>
            </a:pPr>
            <a:r>
              <a:rPr lang="en-US" sz="1000" dirty="0"/>
              <a:t>Le tecniche di scansione della rete, come il ping sweep, la scansione delle porte e l'identificazione dei servizi, sono comunemente utilizzate per la scoperta delle risorse.</a:t>
            </a:r>
          </a:p>
          <a:p>
            <a:pPr lvl="1">
              <a:spcBef>
                <a:spcPts val="600"/>
              </a:spcBef>
            </a:pPr>
            <a:r>
              <a:rPr lang="en-US" sz="1000" dirty="0"/>
              <a:t>Mancanza di visibilità sull'IT ombra, sui dispositivi non autorizzati e sulle risorse non gestite.</a:t>
            </a:r>
          </a:p>
          <a:p>
            <a:pPr lvl="1">
              <a:spcBef>
                <a:spcPts val="600"/>
              </a:spcBef>
            </a:pPr>
            <a:r>
              <a:rPr lang="en-US" sz="1000" dirty="0"/>
              <a:t>La complessità dei sistemi interconnessi e delle infrastrutture preesistenti complica la mappatura delle dipendenze degli asset.</a:t>
            </a:r>
          </a:p>
          <a:p>
            <a:pPr>
              <a:spcBef>
                <a:spcPts val="600"/>
              </a:spcBef>
            </a:pPr>
            <a:r>
              <a:rPr lang="en-US" sz="1200" dirty="0"/>
              <a:t>Sistemi di gestione delle risorse: </a:t>
            </a:r>
          </a:p>
          <a:p>
            <a:pPr lvl="1">
              <a:spcBef>
                <a:spcPts val="600"/>
              </a:spcBef>
            </a:pPr>
            <a:r>
              <a:rPr lang="en-US" sz="1000" dirty="0"/>
              <a:t>I sistemi di gestione delle risorse (AMS) sono piattaforme centralizzate utilizzate per tracciare e gestire le risorse organizzative durante il loro ciclo di vita.</a:t>
            </a:r>
          </a:p>
          <a:p>
            <a:pPr lvl="1">
              <a:spcBef>
                <a:spcPts val="600"/>
              </a:spcBef>
            </a:pPr>
            <a:r>
              <a:rPr lang="en-US" sz="1000" dirty="0"/>
              <a:t>Le soluzioni AMS forniscono funzionalità per la gestione dell'inventario degli asset, la tracciabilità degli asset e la gestione del ciclo di vita degli asset.</a:t>
            </a:r>
          </a:p>
          <a:p>
            <a:pPr lvl="1">
              <a:spcBef>
                <a:spcPts val="600"/>
              </a:spcBef>
            </a:pPr>
            <a:r>
              <a:rPr lang="en-US" sz="1000" dirty="0"/>
              <a:t>Le funzioni di individuazione automatica degli asset in AMS facilitano l'identificazione dei dispositivi collegati alla rete.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38240621"/>
      </p:ext>
    </p:extLst>
  </p:cSld>
  <p:clrMapOvr>
    <a:masterClrMapping/>
  </p:clrMapOvr>
</p:sld>
</file>

<file path=ppt/slides/slide1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Identificazione e classificazione degli asset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Tecniche per l'identificazione dei beni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Audit manuali dell'inventario:</a:t>
            </a:r>
          </a:p>
          <a:p>
            <a:pPr lvl="1">
              <a:spcBef>
                <a:spcPts val="600"/>
              </a:spcBef>
            </a:pPr>
            <a:r>
              <a:rPr lang="en-US" sz="1000" dirty="0"/>
              <a:t>Gli audit manuali dell'inventario comportano l'ispezione fisica e la documentazione degli asset della rete energetica.</a:t>
            </a:r>
          </a:p>
          <a:p>
            <a:pPr lvl="1">
              <a:spcBef>
                <a:spcPts val="600"/>
              </a:spcBef>
            </a:pPr>
            <a:r>
              <a:rPr lang="en-US" sz="1000" dirty="0"/>
              <a:t>I team di sicurezza effettuano visite in loco per identificare e documentare le risorse, compresi server, switch, router e dispositivi IoT.</a:t>
            </a:r>
          </a:p>
          <a:p>
            <a:pPr lvl="1">
              <a:spcBef>
                <a:spcPts val="600"/>
              </a:spcBef>
            </a:pPr>
            <a:r>
              <a:rPr lang="en-US" sz="1000" dirty="0"/>
              <a:t>Gli audit manuali integrano i metodi di individuazione automatica degli asset, garantendo una copertura completa e l'accuratezza degli inventari degli asset.</a:t>
            </a:r>
          </a:p>
          <a:p>
            <a:pPr>
              <a:spcBef>
                <a:spcPts val="600"/>
              </a:spcBef>
            </a:pPr>
            <a:r>
              <a:rPr lang="en-US" sz="1200" dirty="0"/>
              <a:t> Monitoraggio passivo della rete:</a:t>
            </a:r>
          </a:p>
          <a:p>
            <a:pPr lvl="1">
              <a:spcBef>
                <a:spcPts val="600"/>
              </a:spcBef>
            </a:pPr>
            <a:r>
              <a:rPr lang="en-US" sz="1000" dirty="0"/>
              <a:t>Le tecniche di monitoraggio passivo della rete osservano passivamente il traffico di rete per identificare i dispositivi e i sistemi connessi.</a:t>
            </a:r>
          </a:p>
          <a:p>
            <a:pPr lvl="1">
              <a:spcBef>
                <a:spcPts val="600"/>
              </a:spcBef>
            </a:pPr>
            <a:r>
              <a:rPr lang="en-US" sz="1000" dirty="0"/>
              <a:t>Tecnologie come gli sniffer di rete e i sistemi di rilevamento delle intrusioni (IDS) analizzano i pacchetti di rete per rilevare e classificare i dispositivi.</a:t>
            </a:r>
          </a:p>
          <a:p>
            <a:pPr lvl="1">
              <a:spcBef>
                <a:spcPts val="600"/>
              </a:spcBef>
            </a:pPr>
            <a:r>
              <a:rPr lang="en-US" sz="1000" dirty="0"/>
              <a:t>Il monitoraggio passivo non è intrusivo e può identificare i dispositivi che potrebbero non rispondere ai metodi di scansione attiva.</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7962804"/>
      </p:ext>
    </p:extLst>
  </p:cSld>
  <p:clrMapOvr>
    <a:masterClrMapping/>
  </p:clrMapOvr>
</p:sld>
</file>

<file path=ppt/slides/slide1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Identificazione e classificazione degli asset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Tecniche per l'identificazione dei beni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 Integrazione delle tecniche:</a:t>
            </a:r>
          </a:p>
          <a:p>
            <a:pPr lvl="1">
              <a:spcBef>
                <a:spcPts val="600"/>
              </a:spcBef>
            </a:pPr>
            <a:r>
              <a:rPr lang="en-US" sz="1000" dirty="0"/>
              <a:t>L'identificazione efficace delle risorse spesso richiede una combinazione di più tecniche per superare le limitazioni e massimizzare la copertura.</a:t>
            </a:r>
          </a:p>
          <a:p>
            <a:pPr lvl="1">
              <a:spcBef>
                <a:spcPts val="600"/>
              </a:spcBef>
            </a:pPr>
            <a:r>
              <a:rPr lang="en-US" sz="1000" dirty="0"/>
              <a:t>L'integrazione degli strumenti di individuazione della rete con i sistemi di gestione degli asset consente il monitoraggio e l'aggiornamento continuo degli inventari degli asset.</a:t>
            </a:r>
          </a:p>
          <a:p>
            <a:pPr lvl="1">
              <a:spcBef>
                <a:spcPts val="600"/>
              </a:spcBef>
            </a:pPr>
            <a:r>
              <a:rPr lang="en-US" sz="1000" dirty="0"/>
              <a:t>Gli audit manuali e il monitoraggio passivo integrano i metodi automatizzati, fornendo ridondanza e validazione dei dati degli asset.</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18574068"/>
      </p:ext>
    </p:extLst>
  </p:cSld>
  <p:clrMapOvr>
    <a:masterClrMapping/>
  </p:clrMapOvr>
</p:sld>
</file>

<file path=ppt/slides/slide1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Identificazione e classificazione degli asset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Studio di caso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Descrizione:</a:t>
            </a:r>
          </a:p>
          <a:p>
            <a:pPr lvl="1">
              <a:spcBef>
                <a:spcPts val="600"/>
              </a:spcBef>
            </a:pPr>
            <a:r>
              <a:rPr lang="en-US" sz="1000" dirty="0"/>
              <a:t>Il caso di studio si concentra sul processo di identificazione degli asset all'interno di un sistema di smart grid implementato da una società di servizi energetici.</a:t>
            </a:r>
          </a:p>
          <a:p>
            <a:pPr lvl="1">
              <a:spcBef>
                <a:spcPts val="600"/>
              </a:spcBef>
            </a:pPr>
            <a:r>
              <a:rPr lang="en-US" sz="1000" dirty="0"/>
              <a:t>Le reti intelligenti sfruttano tecnologie avanzate, tra cui sensori, contatori e reti di comunicazione, per migliorare l'efficienza e l'affidabilità della distribuzione di energia elettrica.</a:t>
            </a:r>
          </a:p>
          <a:p>
            <a:pPr>
              <a:spcBef>
                <a:spcPts val="600"/>
              </a:spcBef>
            </a:pPr>
            <a:r>
              <a:rPr lang="en-US" sz="1200" dirty="0"/>
              <a:t>Sfide:</a:t>
            </a:r>
          </a:p>
          <a:p>
            <a:pPr lvl="1">
              <a:spcBef>
                <a:spcPts val="600"/>
              </a:spcBef>
            </a:pPr>
            <a:r>
              <a:rPr lang="en-US" sz="1000" dirty="0"/>
              <a:t>Natura dinamica dei componenti delle Smart Grid:</a:t>
            </a:r>
          </a:p>
          <a:p>
            <a:pPr lvl="2">
              <a:spcBef>
                <a:spcPts val="600"/>
              </a:spcBef>
            </a:pPr>
            <a:r>
              <a:rPr lang="en-US" sz="850" dirty="0"/>
              <a:t>L'infrastruttura delle smart grid comprende diversi componenti, tra cui contatori intelligenti, sensori, interruttori e controllori. Questi componenti possono essere aggiunti, sostituiti o riconfigurati nel tempo, ponendo problemi di identificazione degli asset.</a:t>
            </a:r>
          </a:p>
          <a:p>
            <a:pPr lvl="1">
              <a:spcBef>
                <a:spcPts val="600"/>
              </a:spcBef>
            </a:pPr>
            <a:r>
              <a:rPr lang="en-US" sz="1000" dirty="0"/>
              <a:t>Integrazione dei dispositivi IoT:</a:t>
            </a:r>
          </a:p>
          <a:p>
            <a:pPr lvl="2">
              <a:spcBef>
                <a:spcPts val="600"/>
              </a:spcBef>
            </a:pPr>
            <a:r>
              <a:rPr lang="en-US" sz="850" dirty="0"/>
              <a:t>L'integrazione dei dispositivi Internet of Things (IoT) introduce un'ulteriore complessità nel panorama degli asset. I dispositivi IoT, come i sensori e gli attuatori, spesso non dispongono di meccanismi di identificazione standardizzati, il che ne rende difficile la tracciabilità.</a:t>
            </a:r>
          </a:p>
          <a:p>
            <a:pPr lvl="1">
              <a:spcBef>
                <a:spcPts val="600"/>
              </a:spcBef>
            </a:pPr>
            <a:r>
              <a:rPr lang="en-US" sz="1000" dirty="0"/>
              <a:t>Infrastruttura legacy:</a:t>
            </a:r>
          </a:p>
          <a:p>
            <a:pPr lvl="2">
              <a:spcBef>
                <a:spcPts val="600"/>
              </a:spcBef>
            </a:pPr>
            <a:r>
              <a:rPr lang="en-US" sz="850" dirty="0"/>
              <a:t>I sistemi e le apparecchiature obsolete coesistono con le moderne tecnologie smart grid, complicando ulteriormente l'identificazione degli asset. I dispositivi più vecchi possono mancare di funzioni di gestione integrate o di compatibilità con gli strumenti di individuazione automatica degli asset.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402450234"/>
      </p:ext>
    </p:extLst>
  </p:cSld>
  <p:clrMapOvr>
    <a:masterClrMapping/>
  </p:clrMapOvr>
</p:sld>
</file>

<file path=ppt/slides/slide17.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Identificazione e classificazione degli asset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Studio di caso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Soluzioni:</a:t>
            </a:r>
          </a:p>
          <a:p>
            <a:pPr lvl="1">
              <a:spcBef>
                <a:spcPts val="600"/>
              </a:spcBef>
            </a:pPr>
            <a:r>
              <a:rPr lang="en-US" sz="1000" dirty="0"/>
              <a:t>Utilizzo degli strumenti di ricerca delle risorse:</a:t>
            </a:r>
          </a:p>
          <a:p>
            <a:pPr lvl="2">
              <a:spcBef>
                <a:spcPts val="600"/>
              </a:spcBef>
            </a:pPr>
            <a:r>
              <a:rPr lang="en-US" sz="850" dirty="0"/>
              <a:t>L'azienda energetica utilizza strumenti di individuazione della rete per scansionare e mappare i dispositivi all'interno dell'infrastruttura della smart grid.</a:t>
            </a:r>
          </a:p>
          <a:p>
            <a:pPr lvl="2">
              <a:spcBef>
                <a:spcPts val="600"/>
              </a:spcBef>
            </a:pPr>
            <a:r>
              <a:rPr lang="en-US" sz="850" dirty="0"/>
              <a:t>Gli strumenti di rilevamento utilizzano protocolli come SNMP e Modbus per identificare i dispositivi collegati, compresi contatori intelligenti, interruttori e gateway.</a:t>
            </a:r>
          </a:p>
          <a:p>
            <a:pPr lvl="1">
              <a:spcBef>
                <a:spcPts val="600"/>
              </a:spcBef>
            </a:pPr>
            <a:r>
              <a:rPr lang="en-US" sz="1000" dirty="0"/>
              <a:t>Sviluppo dei criteri di classificazione degli asset:</a:t>
            </a:r>
          </a:p>
          <a:p>
            <a:pPr lvl="2">
              <a:spcBef>
                <a:spcPts val="600"/>
              </a:spcBef>
            </a:pPr>
            <a:r>
              <a:rPr lang="en-US" sz="850" dirty="0"/>
              <a:t>L'organizzazione stabilisce i criteri di classificazione degli asset in base a fattori quali la criticità, la funzione e l'importanza per le operazioni di rete.</a:t>
            </a:r>
          </a:p>
          <a:p>
            <a:pPr lvl="2">
              <a:spcBef>
                <a:spcPts val="600"/>
              </a:spcBef>
            </a:pPr>
            <a:r>
              <a:rPr lang="en-US" sz="850" dirty="0"/>
              <a:t>La classificazione degli asset facilita la definizione delle priorità delle misure di sicurezza e l'allocazione delle risorse per le attività di gestione degli asset.</a:t>
            </a:r>
          </a:p>
          <a:p>
            <a:pPr lvl="1">
              <a:spcBef>
                <a:spcPts val="600"/>
              </a:spcBef>
            </a:pPr>
            <a:r>
              <a:rPr lang="en-US" sz="1000" dirty="0"/>
              <a:t>Aggiornamenti regolari dell'inventario:</a:t>
            </a:r>
          </a:p>
          <a:p>
            <a:pPr lvl="2">
              <a:spcBef>
                <a:spcPts val="600"/>
              </a:spcBef>
            </a:pPr>
            <a:r>
              <a:rPr lang="en-US" sz="850" dirty="0"/>
              <a:t>Il monitoraggio e gli aggiornamenti continui sono essenziali per mantenere l'accuratezza e la completezza degli inventari dei beni.</a:t>
            </a:r>
          </a:p>
          <a:p>
            <a:pPr lvl="2">
              <a:spcBef>
                <a:spcPts val="600"/>
              </a:spcBef>
            </a:pPr>
            <a:r>
              <a:rPr lang="en-US" sz="850" dirty="0"/>
              <a:t>L'azienda esegue regolarmente verifiche e riconciliazioni per convalidare i dati degli asset e risolvere le discrepanze.</a:t>
            </a:r>
            <a:endParaRPr lang="en-US" sz="7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684128202"/>
      </p:ext>
    </p:extLst>
  </p:cSld>
  <p:clrMapOvr>
    <a:masterClrMapping/>
  </p:clrMapOvr>
</p:sld>
</file>

<file path=ppt/slides/slide18.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18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Argomento-06: Tecniche di valutazione delle vulnerabilità</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alle vulnerabilità della rete energetica</a:t>
            </a:r>
          </a:p>
          <a:p>
            <a:pPr>
              <a:spcBef>
                <a:spcPts val="600"/>
              </a:spcBef>
              <a:spcAft>
                <a:spcPts val="0"/>
              </a:spcAft>
            </a:pPr>
            <a:r>
              <a:rPr lang="en-US" sz="1400" dirty="0"/>
              <a:t>Metodologie di valutazione della vulnerabilità</a:t>
            </a:r>
          </a:p>
          <a:p>
            <a:pPr>
              <a:spcBef>
                <a:spcPts val="600"/>
              </a:spcBef>
              <a:spcAft>
                <a:spcPts val="0"/>
              </a:spcAft>
            </a:pPr>
            <a:r>
              <a:rPr lang="en-US" sz="1400" dirty="0"/>
              <a:t>Identificazione e classificazione dei beni</a:t>
            </a:r>
          </a:p>
          <a:p>
            <a:pPr>
              <a:spcBef>
                <a:spcPts val="600"/>
              </a:spcBef>
              <a:spcAft>
                <a:spcPts val="0"/>
              </a:spcAft>
            </a:pPr>
            <a:r>
              <a:rPr lang="en-US" sz="1400" dirty="0">
                <a:solidFill>
                  <a:schemeClr val="tx2"/>
                </a:solidFill>
              </a:rPr>
              <a:t>Strumenti e tecniche di scansione delle vulnerabilità</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32442948"/>
      </p:ext>
    </p:extLst>
  </p:cSld>
  <p:clrMapOvr>
    <a:masterClrMapping/>
  </p:clrMapOvr>
</p:sld>
</file>

<file path=ppt/slides/slide1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Strumenti e tecniche di scansione delle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Panoramica della scansione delle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La scansione delle vulnerabilità è una tecnica di sicurezza proattiva utilizzata per identificare, valutare e dare priorità alle vulnerabilità all'interno dell'infrastruttura della rete energetica.</a:t>
            </a:r>
          </a:p>
          <a:p>
            <a:pPr>
              <a:spcBef>
                <a:spcPts val="600"/>
              </a:spcBef>
            </a:pPr>
            <a:r>
              <a:rPr lang="en-US" sz="1200" dirty="0"/>
              <a:t>Comporta la scansione sistematica di dispositivi, sistemi e applicazioni in rete per rilevare i punti deboli e le configurazioni errate della sicurezza.</a:t>
            </a:r>
          </a:p>
          <a:p>
            <a:pPr>
              <a:spcBef>
                <a:spcPts val="600"/>
              </a:spcBef>
            </a:pPr>
            <a:r>
              <a:rPr lang="en-US" sz="1200" dirty="0"/>
              <a:t>Scopo:</a:t>
            </a:r>
          </a:p>
          <a:p>
            <a:pPr lvl="1">
              <a:spcBef>
                <a:spcPts val="600"/>
              </a:spcBef>
            </a:pPr>
            <a:r>
              <a:rPr lang="en-US" sz="1000" dirty="0"/>
              <a:t>Identificare i potenziali rischi e le vulnerabilità della sicurezza prima che possano essere sfruttati da soggetti malintenzionati.</a:t>
            </a:r>
          </a:p>
          <a:p>
            <a:pPr lvl="1">
              <a:spcBef>
                <a:spcPts val="600"/>
              </a:spcBef>
            </a:pPr>
            <a:r>
              <a:rPr lang="en-US" sz="1000" dirty="0"/>
              <a:t>Valutare la posizione di sicurezza delle risorse di rete e dare priorità agli interventi di ripristino in base alla gravità del rischio.</a:t>
            </a:r>
          </a:p>
          <a:p>
            <a:pPr>
              <a:spcBef>
                <a:spcPts val="600"/>
              </a:spcBef>
            </a:pPr>
            <a:r>
              <a:rPr lang="en-US" sz="1200" dirty="0"/>
              <a:t>Componenti chiave:</a:t>
            </a:r>
          </a:p>
          <a:p>
            <a:pPr lvl="1">
              <a:spcBef>
                <a:spcPts val="600"/>
              </a:spcBef>
            </a:pPr>
            <a:r>
              <a:rPr lang="en-US" sz="1000" dirty="0"/>
              <a:t>Rilevamento: Identificazione di host e dispositivi attivi all'interno della rete.</a:t>
            </a:r>
          </a:p>
          <a:p>
            <a:pPr lvl="1">
              <a:spcBef>
                <a:spcPts val="600"/>
              </a:spcBef>
            </a:pPr>
            <a:r>
              <a:rPr lang="en-US" sz="1000" dirty="0"/>
              <a:t>Enumerazione: Enumerazione di servizi, porte e applicazioni in esecuzione su ciascun host.</a:t>
            </a:r>
          </a:p>
          <a:p>
            <a:pPr lvl="1">
              <a:spcBef>
                <a:spcPts val="600"/>
              </a:spcBef>
            </a:pPr>
            <a:r>
              <a:rPr lang="en-US" sz="1000" dirty="0"/>
              <a:t>Rilevamento delle vulnerabilità: Identificazione delle vulnerabilità e delle debolezze di sicurezza note.</a:t>
            </a:r>
          </a:p>
          <a:p>
            <a:pPr lvl="1">
              <a:spcBef>
                <a:spcPts val="600"/>
              </a:spcBef>
            </a:pPr>
            <a:r>
              <a:rPr lang="en-US" sz="1000" dirty="0"/>
              <a:t>Rapporti: Generazione di rapporti che descrivono in dettaglio le vulnerabilità identificate e le azioni di rimedio consigliate.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omposição digital, interior&#10;&#10;Descrição gerada automaticamente">
            <a:extLst>
              <a:ext uri="{FF2B5EF4-FFF2-40B4-BE49-F238E27FC236}">
                <a16:creationId xmlns:a16="http://schemas.microsoft.com/office/drawing/2014/main" id="{4CC4CED6-DFF2-FFE7-7533-6807C66B810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666332604"/>
      </p:ext>
    </p:extLst>
  </p:cSld>
  <p:clrMapOvr>
    <a:masterClrMapping/>
  </p:clrMapOvr>
</p:sld>
</file>

<file path=ppt/slides/slide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Strumenti e tecniche di scansione delle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Strumenti di scansione delle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Gli strumenti di scansione delle vulnerabilità sono applicazioni software progettate per automatizzare il processo di identificazione e valutazione delle vulnerabilità all'interno dell'infrastruttura della rete energetica.</a:t>
            </a:r>
          </a:p>
          <a:p>
            <a:pPr>
              <a:spcBef>
                <a:spcPts val="600"/>
              </a:spcBef>
            </a:pPr>
            <a:r>
              <a:rPr lang="en-US" sz="1200" dirty="0"/>
              <a:t>Caratteristiche comuni:</a:t>
            </a:r>
          </a:p>
          <a:p>
            <a:pPr lvl="1">
              <a:spcBef>
                <a:spcPts val="600"/>
              </a:spcBef>
            </a:pPr>
            <a:r>
              <a:rPr lang="en-US" sz="1000" dirty="0"/>
              <a:t>Individuazione della rete: Identificazione di host, dispositivi e servizi all'interno della rete.</a:t>
            </a:r>
          </a:p>
          <a:p>
            <a:pPr lvl="1">
              <a:spcBef>
                <a:spcPts val="600"/>
              </a:spcBef>
            </a:pPr>
            <a:r>
              <a:rPr lang="en-US" sz="1000" dirty="0"/>
              <a:t>Rilevamento delle vulnerabilità: Identificazione delle vulnerabilità e delle debolezze di sicurezza note.</a:t>
            </a:r>
          </a:p>
          <a:p>
            <a:pPr lvl="1">
              <a:spcBef>
                <a:spcPts val="600"/>
              </a:spcBef>
            </a:pPr>
            <a:r>
              <a:rPr lang="en-US" sz="1000" dirty="0"/>
              <a:t>Configurazioni di scansione: Personalizzazione dei parametri e delle configurazioni di scansione per soddisfare i requisiti organizzativi.</a:t>
            </a:r>
          </a:p>
          <a:p>
            <a:pPr lvl="1">
              <a:spcBef>
                <a:spcPts val="600"/>
              </a:spcBef>
            </a:pPr>
            <a:r>
              <a:rPr lang="en-US" sz="1000" dirty="0"/>
              <a:t>Reporting: Generazione di report completi che illustrano in dettaglio le vulnerabilità identificate e le azioni di rimedio consigliate.</a:t>
            </a:r>
          </a:p>
          <a:p>
            <a:pPr>
              <a:spcBef>
                <a:spcPts val="600"/>
              </a:spcBef>
            </a:pPr>
            <a:r>
              <a:rPr lang="en-US" sz="1200" dirty="0"/>
              <a:t>Esempi di strumenti:</a:t>
            </a:r>
          </a:p>
          <a:p>
            <a:pPr lvl="1">
              <a:spcBef>
                <a:spcPts val="600"/>
              </a:spcBef>
            </a:pPr>
            <a:r>
              <a:rPr lang="en-US" sz="1000" dirty="0"/>
              <a:t>Tenable Nessus (https://www.tenable.com/): Uno scanner di vulnerabilità ampiamente adottato, noto per il suo ampio database di vulnerabilità e per le sue capacità di scansione personalizzabili.</a:t>
            </a:r>
          </a:p>
          <a:p>
            <a:pPr lvl="1">
              <a:spcBef>
                <a:spcPts val="600"/>
              </a:spcBef>
            </a:pPr>
            <a:r>
              <a:rPr lang="en-US" sz="1000" dirty="0"/>
              <a:t>OpenVAS (Open Vulnerability Assessment Scanner, https://www.openvas.org/): Uno scanner di vulnerabilità open-source che offre caratteristiche simili alle soluzioni commerciali.</a:t>
            </a:r>
          </a:p>
          <a:p>
            <a:pPr lvl="1">
              <a:spcBef>
                <a:spcPts val="600"/>
              </a:spcBef>
            </a:pPr>
            <a:r>
              <a:rPr lang="en-US" sz="1000" dirty="0"/>
              <a:t>Qualys (https://www.qualys.com/): Una piattaforma di gestione delle vulnerabilità basata sul cloud che offre funzionalità di monitoraggio e scansione continua.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2588185D-745C-8CCC-274D-EAC78EEFBC5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71720241"/>
      </p:ext>
    </p:extLst>
  </p:cSld>
  <p:clrMapOvr>
    <a:masterClrMapping/>
  </p:clrMapOvr>
</p:sld>
</file>

<file path=ppt/slides/slide2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Strumenti e tecniche di scansione delle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Strumenti di scansione delle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Considerazioni sulla selezione degli utensili:</a:t>
            </a:r>
          </a:p>
          <a:p>
            <a:pPr lvl="1">
              <a:spcBef>
                <a:spcPts val="600"/>
              </a:spcBef>
            </a:pPr>
            <a:r>
              <a:rPr lang="en-US" sz="1000" dirty="0"/>
              <a:t>Scalabilità: Capacità di gestire ambienti di rete su larga scala e diversi tipi di asset.</a:t>
            </a:r>
          </a:p>
          <a:p>
            <a:pPr lvl="1">
              <a:spcBef>
                <a:spcPts val="600"/>
              </a:spcBef>
            </a:pPr>
            <a:r>
              <a:rPr lang="en-US" sz="1000" dirty="0"/>
              <a:t>Precisione: Efficacia nell'identificare accuratamente le vulnerabilità riducendo al minimo i falsi positivi.</a:t>
            </a:r>
          </a:p>
          <a:p>
            <a:pPr lvl="1">
              <a:spcBef>
                <a:spcPts val="600"/>
              </a:spcBef>
            </a:pPr>
            <a:r>
              <a:rPr lang="en-US" sz="1000" dirty="0"/>
              <a:t>Integrazione: Compatibilità con gli strumenti e i sistemi di sicurezza esistenti per una perfetta integrazione nei flussi di lavoro della cybersecurity.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7D2FFB21-E706-1F34-6351-B28FBB875503}"/>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95464340"/>
      </p:ext>
    </p:extLst>
  </p:cSld>
  <p:clrMapOvr>
    <a:masterClrMapping/>
  </p:clrMapOvr>
</p:sld>
</file>

<file path=ppt/slides/slide2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Strumenti e tecniche di scansione delle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Esecuzione di scansioni di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La scansione delle vulnerabilità prevede diverse fasi sequenziali, tra cui:</a:t>
            </a:r>
          </a:p>
          <a:p>
            <a:pPr lvl="1">
              <a:spcBef>
                <a:spcPts val="600"/>
              </a:spcBef>
            </a:pPr>
            <a:r>
              <a:rPr lang="en-US" sz="1000" dirty="0"/>
              <a:t>Scoping: Definire l'ambito e gli obiettivi della scansione delle vulnerabilità.</a:t>
            </a:r>
          </a:p>
          <a:p>
            <a:pPr lvl="1">
              <a:spcBef>
                <a:spcPts val="600"/>
              </a:spcBef>
            </a:pPr>
            <a:r>
              <a:rPr lang="en-US" sz="1000" dirty="0"/>
              <a:t>Configurazione: Configurazione di parametri e impostazioni in base all'ambito definito.</a:t>
            </a:r>
          </a:p>
          <a:p>
            <a:pPr lvl="1">
              <a:spcBef>
                <a:spcPts val="600"/>
              </a:spcBef>
            </a:pPr>
            <a:r>
              <a:rPr lang="en-US" sz="1000" dirty="0"/>
              <a:t>Scansione: Avvio della scansione delle vulnerabilità per identificare le vulnerabilità dell'infrastruttura di rete.</a:t>
            </a:r>
          </a:p>
          <a:p>
            <a:pPr lvl="1">
              <a:spcBef>
                <a:spcPts val="600"/>
              </a:spcBef>
            </a:pPr>
            <a:r>
              <a:rPr lang="en-US" sz="1000" dirty="0"/>
              <a:t>Analisi: Analisi dei risultati della scansione per definire le priorità delle vulnerabilità identificate in base alla gravità del rischio.</a:t>
            </a:r>
          </a:p>
          <a:p>
            <a:pPr lvl="1">
              <a:spcBef>
                <a:spcPts val="600"/>
              </a:spcBef>
            </a:pPr>
            <a:r>
              <a:rPr lang="en-US" sz="1000" dirty="0"/>
              <a:t>Reporting: Generazione di report completi che illustrano in dettaglio le vulnerabilità identificate e le azioni di rimedio consigliate.</a:t>
            </a:r>
          </a:p>
          <a:p>
            <a:pPr>
              <a:spcBef>
                <a:spcPts val="600"/>
              </a:spcBef>
            </a:pPr>
            <a:r>
              <a:rPr lang="en-US" sz="1200" dirty="0"/>
              <a:t>Le migliori pratiche:</a:t>
            </a:r>
          </a:p>
          <a:p>
            <a:pPr lvl="1">
              <a:spcBef>
                <a:spcPts val="600"/>
              </a:spcBef>
            </a:pPr>
            <a:r>
              <a:rPr lang="en-US" sz="1000" dirty="0"/>
              <a:t>Scansione regolare: Eseguire regolarmente scansioni delle vulnerabilità per mantenere una visione aggiornata della postura di sicurezza.</a:t>
            </a:r>
          </a:p>
          <a:p>
            <a:pPr lvl="1">
              <a:spcBef>
                <a:spcPts val="600"/>
              </a:spcBef>
            </a:pPr>
            <a:r>
              <a:rPr lang="en-US" sz="1000" dirty="0"/>
              <a:t>Scansione mirata: Concentrare le scansioni sugli asset critici, sulle aree ad alto rischio e sui sistemi di nuova installazione.</a:t>
            </a:r>
          </a:p>
          <a:p>
            <a:pPr lvl="1">
              <a:spcBef>
                <a:spcPts val="600"/>
              </a:spcBef>
            </a:pPr>
            <a:r>
              <a:rPr lang="en-US" sz="1000" dirty="0"/>
              <a:t>Scansione basata su credenziali: Utilizzo di credenziali privilegiate per una scansione più accurata e completa di sistemi e applicazioni.</a:t>
            </a:r>
          </a:p>
          <a:p>
            <a:pPr lvl="1">
              <a:spcBef>
                <a:spcPts val="600"/>
              </a:spcBef>
            </a:pPr>
            <a:r>
              <a:rPr lang="en-US" sz="1000" dirty="0"/>
              <a:t>Convalida: Convalida dei risultati della scansione attraverso la verifica e la convalida manuale delle vulnerabilità identificate.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2FC70DE0-56F1-747B-6347-84C2AB6404A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74633467"/>
      </p:ext>
    </p:extLst>
  </p:cSld>
  <p:clrMapOvr>
    <a:masterClrMapping/>
  </p:clrMapOvr>
</p:sld>
</file>

<file path=ppt/slides/slide2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Strumenti e tecniche di scansione delle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Esecuzione di scansioni di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Sfide:</a:t>
            </a:r>
          </a:p>
          <a:p>
            <a:pPr lvl="1">
              <a:spcBef>
                <a:spcPts val="600"/>
              </a:spcBef>
            </a:pPr>
            <a:r>
              <a:rPr lang="en-US" sz="1000" dirty="0"/>
              <a:t>Complessità della rete: Architetture di rete complesse e ambienti segmentati possono ostacolare la copertura e l'accuratezza della scansione.</a:t>
            </a:r>
          </a:p>
          <a:p>
            <a:pPr lvl="1">
              <a:spcBef>
                <a:spcPts val="600"/>
              </a:spcBef>
            </a:pPr>
            <a:r>
              <a:rPr lang="en-US" sz="1000" dirty="0"/>
              <a:t>Falsi positivi: Identificazione imprecisa delle vulnerabilità che porta a falsi positivi e a inutili sforzi di rimedio.</a:t>
            </a:r>
          </a:p>
          <a:p>
            <a:pPr lvl="1">
              <a:spcBef>
                <a:spcPts val="600"/>
              </a:spcBef>
            </a:pPr>
            <a:r>
              <a:rPr lang="en-US" sz="1000" dirty="0"/>
              <a:t>Consumo di risorse: Le attività di scansione intensive possono consumare la larghezza di banda della rete e le risorse di sistema, con un impatto sulle prestazioni.</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730851905"/>
      </p:ext>
    </p:extLst>
  </p:cSld>
  <p:clrMapOvr>
    <a:masterClrMapping/>
  </p:clrMapOvr>
</p:sld>
</file>

<file path=ppt/slides/slide2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Strumenti e tecniche di scansione delle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Studio di caso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Descrizione:</a:t>
            </a:r>
          </a:p>
          <a:p>
            <a:pPr lvl="1">
              <a:spcBef>
                <a:spcPts val="600"/>
              </a:spcBef>
            </a:pPr>
            <a:r>
              <a:rPr lang="en-US" sz="1000" dirty="0"/>
              <a:t>Il caso di studio si concentra sulla scansione delle vulnerabilità di un sistema di controllo industriale (ICS) installato in un impianto di produzione di energia.</a:t>
            </a:r>
          </a:p>
          <a:p>
            <a:pPr lvl="1">
              <a:spcBef>
                <a:spcPts val="600"/>
              </a:spcBef>
            </a:pPr>
            <a:r>
              <a:rPr lang="en-US" sz="1000" dirty="0"/>
              <a:t>I sistemi ICS controllano processi e operazioni critiche in ambienti industriali, tra cui la generazione, la distribuzione e il monitoraggio dell'energia.</a:t>
            </a:r>
          </a:p>
          <a:p>
            <a:pPr>
              <a:spcBef>
                <a:spcPts val="600"/>
              </a:spcBef>
            </a:pPr>
            <a:r>
              <a:rPr lang="en-US" sz="1200" dirty="0"/>
              <a:t>Sfide:</a:t>
            </a:r>
          </a:p>
          <a:p>
            <a:pPr lvl="1">
              <a:spcBef>
                <a:spcPts val="600"/>
              </a:spcBef>
            </a:pPr>
            <a:r>
              <a:rPr lang="en-US" sz="1000" dirty="0"/>
              <a:t>Impatto operativo:</a:t>
            </a:r>
          </a:p>
          <a:p>
            <a:pPr lvl="2">
              <a:spcBef>
                <a:spcPts val="600"/>
              </a:spcBef>
            </a:pPr>
            <a:r>
              <a:rPr lang="en-US" sz="850" dirty="0"/>
              <a:t>La scansione delle vulnerabilità dei sistemi ICS può avere un impatto sulla continuità operativa e sulla stabilità del sistema se non viene condotta con attenzione.</a:t>
            </a:r>
          </a:p>
          <a:p>
            <a:pPr lvl="2">
              <a:spcBef>
                <a:spcPts val="600"/>
              </a:spcBef>
            </a:pPr>
            <a:r>
              <a:rPr lang="en-US" sz="850" dirty="0"/>
              <a:t>L'interruzione di processi critici o i guasti alle apparecchiature causati dalle attività di scansione possono avere gravi conseguenze.</a:t>
            </a:r>
          </a:p>
          <a:p>
            <a:pPr lvl="1">
              <a:spcBef>
                <a:spcPts val="600"/>
              </a:spcBef>
            </a:pPr>
            <a:r>
              <a:rPr lang="en-US" sz="1000" dirty="0"/>
              <a:t>Complessità dell'architettura ICS:</a:t>
            </a:r>
          </a:p>
          <a:p>
            <a:pPr lvl="2">
              <a:spcBef>
                <a:spcPts val="600"/>
              </a:spcBef>
            </a:pPr>
            <a:r>
              <a:rPr lang="en-US" sz="850" dirty="0"/>
              <a:t>Gli ambienti ICS spesso comprendono componenti interconnessi, tra cui controllori logici programmabili (PLC), interfacce uomo-macchina (HMI) e sistemi di controllo di supervisione e acquisizione dati (SCADA).</a:t>
            </a:r>
          </a:p>
          <a:p>
            <a:pPr lvl="2">
              <a:spcBef>
                <a:spcPts val="600"/>
              </a:spcBef>
            </a:pPr>
            <a:r>
              <a:rPr lang="en-US" sz="850" dirty="0"/>
              <a:t>Le architetture complesse e i protocolli proprietari possono rappresentare una sfida per gli strumenti di scansione delle vulnerabilità, che non sono in grado di identificare e valutare con precisione le vulnerabilità.</a:t>
            </a:r>
            <a:endParaRPr lang="en-US" sz="6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63249037"/>
      </p:ext>
    </p:extLst>
  </p:cSld>
  <p:clrMapOvr>
    <a:masterClrMapping/>
  </p:clrMapOvr>
</p:sld>
</file>

<file path=ppt/slides/slide2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Strumenti e tecniche di scansione delle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Studio di caso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Approccio:</a:t>
            </a:r>
          </a:p>
          <a:p>
            <a:pPr lvl="1">
              <a:spcBef>
                <a:spcPts val="600"/>
              </a:spcBef>
            </a:pPr>
            <a:r>
              <a:rPr lang="en-US" sz="1000" dirty="0"/>
              <a:t>Finestre di scansione pianificate:</a:t>
            </a:r>
          </a:p>
          <a:p>
            <a:pPr lvl="2">
              <a:spcBef>
                <a:spcPts val="600"/>
              </a:spcBef>
            </a:pPr>
            <a:r>
              <a:rPr lang="en-US" sz="850" dirty="0"/>
              <a:t>Le scansioni delle vulnerabilità sono programmate durante finestre di manutenzione predefinite o periodi di bassa attività operativa per ridurre al minimo le interruzioni.</a:t>
            </a:r>
          </a:p>
          <a:p>
            <a:pPr lvl="2">
              <a:spcBef>
                <a:spcPts val="600"/>
              </a:spcBef>
            </a:pPr>
            <a:r>
              <a:rPr lang="en-US" sz="850" dirty="0"/>
              <a:t>Il coordinamento con i team operativi assicura l'allineamento con i programmi di produzione e le attività di manutenzione.</a:t>
            </a:r>
          </a:p>
          <a:p>
            <a:pPr lvl="1">
              <a:spcBef>
                <a:spcPts val="600"/>
              </a:spcBef>
            </a:pPr>
            <a:r>
              <a:rPr lang="en-US" sz="1000" dirty="0"/>
              <a:t>Segmentazione delle zone della rete:</a:t>
            </a:r>
          </a:p>
          <a:p>
            <a:pPr lvl="2">
              <a:spcBef>
                <a:spcPts val="600"/>
              </a:spcBef>
            </a:pPr>
            <a:r>
              <a:rPr lang="en-US" sz="850" dirty="0"/>
              <a:t>Le reti ICS sono segmentate in zone in base ai requisiti operativi e alle considerazioni sulla sicurezza.</a:t>
            </a:r>
          </a:p>
          <a:p>
            <a:pPr lvl="2">
              <a:spcBef>
                <a:spcPts val="600"/>
              </a:spcBef>
            </a:pPr>
            <a:r>
              <a:rPr lang="en-US" sz="850" dirty="0"/>
              <a:t>Le attività di scansione delle vulnerabilità sono limitate a zone specifiche, riducendo la portata dell'impatto e il rischio di interruzioni operative.</a:t>
            </a:r>
          </a:p>
          <a:p>
            <a:pPr>
              <a:spcBef>
                <a:spcPts val="600"/>
              </a:spcBef>
            </a:pPr>
            <a:r>
              <a:rPr lang="en-US" sz="1200" dirty="0"/>
              <a:t>Lezioni apprese:</a:t>
            </a:r>
          </a:p>
          <a:p>
            <a:pPr lvl="1">
              <a:spcBef>
                <a:spcPts val="600"/>
              </a:spcBef>
            </a:pPr>
            <a:r>
              <a:rPr lang="en-US" sz="1000" dirty="0"/>
              <a:t>Privilegiare la continuità operativa: Ridurre al minimo il rischio di interruzioni operative programmando le scansioni in orari non di punta e coordinandosi con i team operativi.</a:t>
            </a:r>
          </a:p>
          <a:p>
            <a:pPr lvl="1">
              <a:spcBef>
                <a:spcPts val="600"/>
              </a:spcBef>
            </a:pPr>
            <a:r>
              <a:rPr lang="en-US" sz="1000" dirty="0"/>
              <a:t>Segmentare efficacemente le reti: Implementare la segmentazione della rete per isolare i componenti ICS critici e limitare la portata delle attività di scansione delle vulnerabilità.</a:t>
            </a:r>
          </a:p>
          <a:p>
            <a:pPr lvl="1">
              <a:spcBef>
                <a:spcPts val="600"/>
              </a:spcBef>
            </a:pPr>
            <a:r>
              <a:rPr lang="en-US" sz="1000" dirty="0"/>
              <a:t>Convalida dei risultati: Convalidare i risultati delle scansioni attraverso verifiche e test manuali per garantire l'accuratezza e l'affidabilità prima di implementare le misure di correzione.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79279182"/>
      </p:ext>
    </p:extLst>
  </p:cSld>
  <p:clrMapOvr>
    <a:masterClrMapping/>
  </p:clrMapOvr>
</p:sld>
</file>

<file path=ppt/slides/slide26.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26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Informazioni sulle minacce informatiche nella rete energetica - Panoramica del corso</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Fondamenti dell'intelligence sulle minacce informatiche (CTI) - Tassonomia, ciclo di vita, controlli di sicurezza e standard</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Fonti e raccolta di dati sull'energia</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Analisi ed elaborazione dei dati energetici</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Attori e tattiche di minaccia nella rete energetica</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Modellazione e analisi delle minacce nella rete energetica</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Tecniche di valutazione delle vulnerabilità</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Modellazione pratica delle minacce e indagini di sicurezza</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Condivisione, diffusione, comunicazione e implementazione delle informazioni sulle minacce informatiche.</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Rilevamento delle anomalie nella rete energetica</a:t>
            </a:r>
          </a:p>
        </p:txBody>
      </p:sp>
    </p:spTree>
    <p:extLst>
      <p:ext uri="{BB962C8B-B14F-4D97-AF65-F5344CB8AC3E}">
        <p14:creationId xmlns:p14="http://schemas.microsoft.com/office/powerpoint/2010/main" val="688903508"/>
      </p:ext>
    </p:extLst>
  </p:cSld>
  <p:clrMapOvr>
    <a:masterClrMapping/>
  </p:clrMapOvr>
</p:sld>
</file>

<file path=ppt/slides/slide27.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27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Argomento-07: Condivisione, diffusione, comunicazione e attuazione delle informazioni di intelligence sulle minacce informatiche</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Panoramica delle piattaforme di condivisione CTI</a:t>
            </a:r>
          </a:p>
          <a:p>
            <a:pPr>
              <a:spcBef>
                <a:spcPts val="600"/>
              </a:spcBef>
              <a:spcAft>
                <a:spcPts val="0"/>
              </a:spcAft>
            </a:pPr>
            <a:r>
              <a:rPr lang="en-US" sz="1400" dirty="0"/>
              <a:t>Migliori pratiche per l'utilizzo dei meccanismi di condivisione CTI</a:t>
            </a:r>
          </a:p>
          <a:p>
            <a:pPr>
              <a:spcBef>
                <a:spcPts val="600"/>
              </a:spcBef>
              <a:spcAft>
                <a:spcPts val="0"/>
              </a:spcAft>
            </a:pPr>
            <a:r>
              <a:rPr lang="en-US" sz="1400" dirty="0"/>
              <a:t>Integrazione della CTI nei quadri di sicurezza esistenti</a:t>
            </a:r>
          </a:p>
          <a:p>
            <a:pPr>
              <a:spcBef>
                <a:spcPts val="600"/>
              </a:spcBef>
              <a:spcAft>
                <a:spcPts val="0"/>
              </a:spcAft>
            </a:pPr>
            <a:r>
              <a:rPr lang="en-US" sz="1400" dirty="0"/>
              <a:t>Automatizzazione dei feed CTI negli strumenti e nei sistemi di sicurezza</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92859242"/>
      </p:ext>
    </p:extLst>
  </p:cSld>
  <p:clrMapOvr>
    <a:masterClrMapping/>
  </p:clrMapOvr>
</p:sld>
</file>

<file path=ppt/slides/slide28.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28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Argomento-07: Condivisione, diffusione, comunicazione e attuazione delle informazioni di intelligence sulle minacce informatiche</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Panoramica delle piattaforme di condivisione CTI</a:t>
            </a:r>
          </a:p>
          <a:p>
            <a:pPr>
              <a:spcBef>
                <a:spcPts val="600"/>
              </a:spcBef>
              <a:spcAft>
                <a:spcPts val="0"/>
              </a:spcAft>
            </a:pPr>
            <a:r>
              <a:rPr lang="en-US" sz="1400" dirty="0"/>
              <a:t>Migliori pratiche per l'utilizzo dei meccanismi di condivisione CTI</a:t>
            </a:r>
          </a:p>
          <a:p>
            <a:pPr>
              <a:spcBef>
                <a:spcPts val="600"/>
              </a:spcBef>
              <a:spcAft>
                <a:spcPts val="0"/>
              </a:spcAft>
            </a:pPr>
            <a:r>
              <a:rPr lang="en-US" sz="1400" dirty="0"/>
              <a:t>Integrazione della CTI nei quadri di sicurezza esistenti</a:t>
            </a:r>
          </a:p>
          <a:p>
            <a:pPr>
              <a:spcBef>
                <a:spcPts val="600"/>
              </a:spcBef>
              <a:spcAft>
                <a:spcPts val="0"/>
              </a:spcAft>
            </a:pPr>
            <a:r>
              <a:rPr lang="en-US" sz="1400" dirty="0"/>
              <a:t>Automatizzazione dei feed CTI negli strumenti e nei sistemi di sicurezza</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36735818"/>
      </p:ext>
    </p:extLst>
  </p:cSld>
  <p:clrMapOvr>
    <a:masterClrMapping/>
  </p:clrMapOvr>
</p:sld>
</file>

<file path=ppt/slides/slide2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07_1: Panoramica delle piattaforme di condivisione CTI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Definizione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solidFill>
                  <a:schemeClr val="tx2"/>
                </a:solidFill>
              </a:rPr>
              <a:t>Le piattaforme di condivisione di Cyber Threat Intelligence (CTI) </a:t>
            </a:r>
            <a:r>
              <a:rPr lang="en-US" sz="1200" dirty="0"/>
              <a:t>sono sistemi o reti specializzate progettate per facilitare lo scambio di informazioni sulle minacce tra le organizzazioni. Queste piattaforme svolgono un ruolo cruciale nel migliorare la postura della sicurezza informatica, fornendo informazioni tempestive e pertinenti sulle minacce emergenti, le vulnerabilità e le tecniche di attacco.</a:t>
            </a:r>
          </a:p>
          <a:p>
            <a:pPr>
              <a:spcBef>
                <a:spcPts val="600"/>
              </a:spcBef>
            </a:pPr>
            <a:r>
              <a:rPr lang="en-US" sz="1200" dirty="0"/>
              <a:t>Nel settore dell'energia, dove le infrastrutture critiche sono costantemente bersaglio di minacce informatiche, le piattaforme di condivisione CTI sono </a:t>
            </a:r>
            <a:r>
              <a:rPr lang="en-US" sz="1200" dirty="0">
                <a:solidFill>
                  <a:schemeClr val="tx2"/>
                </a:solidFill>
              </a:rPr>
              <a:t>essenziali per promuovere la collaborazione e lo scambio di informazioni tra gli operatori del settore</a:t>
            </a:r>
            <a:r>
              <a:rPr lang="en-US" sz="1200" dirty="0"/>
              <a:t>. Partecipando a queste piattaforme, le aziende del settore energetico possono ottenere preziose informazioni sulle minacce informatiche più recenti e adottare misure proattive per proteggere i propri sistemi e asset.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 pessoa&#10;&#10;Descrição gerada automaticamente">
            <a:extLst>
              <a:ext uri="{FF2B5EF4-FFF2-40B4-BE49-F238E27FC236}">
                <a16:creationId xmlns:a16="http://schemas.microsoft.com/office/drawing/2014/main" id="{44B689CE-7457-3724-1CE6-848F3090757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45689715"/>
      </p:ext>
    </p:extLst>
  </p:cSld>
  <p:clrMapOvr>
    <a:masterClrMapping/>
  </p:clrMapOvr>
</p:sld>
</file>

<file path=ppt/slides/slide3.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Informazioni sulle minacce informatiche nella rete energetica - Panoramica del corso</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Fondamenti dell'intelligence sulle minacce informatiche (CTI) - Tassonomia, ciclo di vita, controlli di sicurezza e standard</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Fonti e raccolta di dati sull'energia</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Analisi ed elaborazione dei dati energetici</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Attori e tattiche di minaccia nella rete energetica</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Modellazione e analisi delle minacce nella rete energetica</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Tecniche di valutazione delle vulnerabilità</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Modellazione pratica delle minacce e indagini di sicurezza</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Condivisione, diffusione, comunicazione e implementazione delle informazioni sulle minacce informatiche.</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Rilevamento delle anomalie nella rete energetica</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07_1: Panoramica delle piattaforme di condivisione CTI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Definizione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Esempi di piattaforme di condivisione CTI:</a:t>
            </a:r>
          </a:p>
          <a:p>
            <a:pPr lvl="1">
              <a:spcBef>
                <a:spcPts val="600"/>
              </a:spcBef>
            </a:pPr>
            <a:r>
              <a:rPr lang="en-US" sz="1000" dirty="0">
                <a:solidFill>
                  <a:schemeClr val="tx2"/>
                </a:solidFill>
              </a:rPr>
              <a:t>ISAC (Information Sharing and Analysis Centers): </a:t>
            </a:r>
            <a:r>
              <a:rPr lang="en-US" sz="1000" dirty="0"/>
              <a:t>organizzazioni specifiche del settore che facilitano la condivisione di informazioni sulla cybersecurity tra le aziende di un determinato settore. Nel settore energetico, le organizzazioni possono aderire a ISAC incentrati sull'energia, come l'Electricity Information Sharing and Analysis Center (E-ISAC) negli Stati Uniti o l'European Energy ISAC (EE-ISAC) in Europa.</a:t>
            </a:r>
          </a:p>
          <a:p>
            <a:pPr lvl="1">
              <a:spcBef>
                <a:spcPts val="600"/>
              </a:spcBef>
            </a:pPr>
            <a:r>
              <a:rPr lang="en-US" sz="1000" dirty="0">
                <a:solidFill>
                  <a:schemeClr val="tx2"/>
                </a:solidFill>
              </a:rPr>
              <a:t>ISAO (Information Sharing and Analysis Organizations): </a:t>
            </a:r>
            <a:r>
              <a:rPr lang="en-US" sz="1000" dirty="0"/>
              <a:t>simili agli ISAC, possono avere un obiettivo più ampio o rivolgersi a comunità o regioni specifiche. Forniscono una piattaforma alle organizzazioni per condividere informazioni sulle minacce, collaborare su iniziative di sicurezza e coordinare gli sforzi di risposta agli incidenti. Le aziende del settore energetico possono partecipare a ISAO che si allineano al loro settore industriale o alla loro regione geografica.</a:t>
            </a:r>
          </a:p>
          <a:p>
            <a:pPr lvl="1">
              <a:spcBef>
                <a:spcPts val="600"/>
              </a:spcBef>
            </a:pPr>
            <a:r>
              <a:rPr lang="en-US" sz="1000" dirty="0">
                <a:solidFill>
                  <a:schemeClr val="tx2"/>
                </a:solidFill>
              </a:rPr>
              <a:t>Piattaforme specifiche per il settore: </a:t>
            </a:r>
            <a:r>
              <a:rPr lang="en-US" sz="1000" dirty="0"/>
              <a:t>Alcune piattaforme per la condivisione di CTI sono state create appositamente per il settore energetico, offrendo feed di intelligence sulle minacce specifici per il settore, forum per la collaborazione e risorse per migliorare la resilienza della cybersecurity. Queste piattaforme possono essere gestite da associazioni di settore, agenzie governative o organizzazioni private esperte di cybersicurezza energetica.</a:t>
            </a:r>
          </a:p>
          <a:p>
            <a:pPr lvl="1">
              <a:spcBef>
                <a:spcPts val="600"/>
              </a:spcBef>
            </a:pPr>
            <a:r>
              <a:rPr lang="en-US" sz="1000" dirty="0">
                <a:solidFill>
                  <a:schemeClr val="tx2"/>
                </a:solidFill>
              </a:rPr>
              <a:t>Piattaforme di condivisione di intelligence open-source (OSINT): </a:t>
            </a:r>
            <a:r>
              <a:rPr lang="en-US" sz="1000" dirty="0"/>
              <a:t>Oltre agli ISAC e agli ISAO formali, esistono piattaforme di condivisione di intelligence open-source in cui le organizzazioni possono accedere a feed di intelligence sulle minacce, blog sulla cybersecurity, documenti di ricerca e altre risorse disponibili pubblicamente. Anche se non sono specifiche per il settore energetico, queste piattaforme possono comunque fornire preziose informazioni sulle minacce informatiche e sulle tendenze emergenti.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 pessoa&#10;&#10;Descrição gerada automaticamente">
            <a:extLst>
              <a:ext uri="{FF2B5EF4-FFF2-40B4-BE49-F238E27FC236}">
                <a16:creationId xmlns:a16="http://schemas.microsoft.com/office/drawing/2014/main" id="{0E3A68FC-6906-9A3F-F1AE-E8B7AE88FAC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93863346"/>
      </p:ext>
    </p:extLst>
  </p:cSld>
  <p:clrMapOvr>
    <a:masterClrMapping/>
  </p:clrMapOvr>
</p:sld>
</file>

<file path=ppt/slides/slide3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07_1: Panoramica delle piattaforme di condivisione CTI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Studio di caso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ISAC europeo per l'energia (EE-ISAC):</a:t>
            </a:r>
          </a:p>
          <a:p>
            <a:pPr lvl="1">
              <a:spcBef>
                <a:spcPts val="600"/>
              </a:spcBef>
            </a:pPr>
            <a:r>
              <a:rPr lang="en-US" sz="1000" dirty="0"/>
              <a:t>Panoramica: L'EE-ISAC è un'organizzazione basata sui soci che promuove la condivisione di informazioni sulla cybersecurity e la collaborazione tra le aziende del settore energetico in Europa.</a:t>
            </a:r>
          </a:p>
          <a:p>
            <a:pPr lvl="1">
              <a:spcBef>
                <a:spcPts val="600"/>
              </a:spcBef>
            </a:pPr>
            <a:r>
              <a:rPr lang="en-US" sz="1000" dirty="0"/>
              <a:t>Iniziative: L'EE-ISAC facilita lo scambio di informazioni sulle minacce, valutazioni di vulnerabilità e rapporti sugli incidenti tra i suoi membri. Fornisce una piattaforma sicura per la condivisione di informazioni sensibili e facilita la comunicazione e la collaborazione durante gli incidenti di sicurezza informatica.</a:t>
            </a:r>
          </a:p>
          <a:p>
            <a:pPr lvl="1">
              <a:spcBef>
                <a:spcPts val="600"/>
              </a:spcBef>
            </a:pPr>
            <a:r>
              <a:rPr lang="en-US" sz="1000" dirty="0"/>
              <a:t>Impatto: L'EE-ISAC ha aiutato le aziende energetiche di tutta Europa a migliorare la loro resilienza in materia di sicurezza informatica, fornendo informazioni tempestive e pertinenti sulle minacce e promuovendo le migliori pratiche in materia di sicurezza informatica. Ha inoltre favorito una maggiore cooperazione e coordinamento tra gli stakeholder del settore energetico, migliorando le capacità complessive di difesa informatica del settore.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 pessoa&#10;&#10;Descrição gerada automaticamente">
            <a:extLst>
              <a:ext uri="{FF2B5EF4-FFF2-40B4-BE49-F238E27FC236}">
                <a16:creationId xmlns:a16="http://schemas.microsoft.com/office/drawing/2014/main" id="{0E3A68FC-6906-9A3F-F1AE-E8B7AE88FAC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1708376"/>
      </p:ext>
    </p:extLst>
  </p:cSld>
  <p:clrMapOvr>
    <a:masterClrMapping/>
  </p:clrMapOvr>
</p:sld>
</file>

<file path=ppt/slides/slide32.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Argomento-07: Condivisione, diffusione, comunicazione e attuazione delle informazioni di intelligence sulle minacce informatiche</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Panoramica delle piattaforme di condivisione CTI</a:t>
            </a:r>
          </a:p>
          <a:p>
            <a:pPr>
              <a:spcBef>
                <a:spcPts val="600"/>
              </a:spcBef>
              <a:spcAft>
                <a:spcPts val="0"/>
              </a:spcAft>
            </a:pPr>
            <a:r>
              <a:rPr lang="en-US" sz="1400" dirty="0">
                <a:solidFill>
                  <a:schemeClr val="tx2"/>
                </a:solidFill>
              </a:rPr>
              <a:t>Migliori pratiche per l'utilizzo dei meccanismi di condivisione CTI</a:t>
            </a:r>
          </a:p>
          <a:p>
            <a:pPr>
              <a:spcBef>
                <a:spcPts val="600"/>
              </a:spcBef>
              <a:spcAft>
                <a:spcPts val="0"/>
              </a:spcAft>
            </a:pPr>
            <a:r>
              <a:rPr lang="en-US" sz="1400" dirty="0"/>
              <a:t>Integrazione della CTI nei quadri di sicurezza esistenti</a:t>
            </a:r>
          </a:p>
          <a:p>
            <a:pPr>
              <a:spcBef>
                <a:spcPts val="600"/>
              </a:spcBef>
              <a:spcAft>
                <a:spcPts val="0"/>
              </a:spcAft>
            </a:pPr>
            <a:r>
              <a:rPr lang="en-US" sz="1400" dirty="0"/>
              <a:t>Automatizzazione dei feed CTI negli strumenti e nei sistemi di sicurezza</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58415521"/>
      </p:ext>
    </p:extLst>
  </p:cSld>
  <p:clrMapOvr>
    <a:masterClrMapping/>
  </p:clrMapOvr>
</p:sld>
</file>

<file path=ppt/slides/slide3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Migliori pratiche per l'utilizzo dei meccanismi di condivisione CTI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Migliori pratiche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Riservatezza dei dati e privacy:</a:t>
            </a:r>
          </a:p>
          <a:p>
            <a:pPr lvl="1">
              <a:spcBef>
                <a:spcPts val="600"/>
              </a:spcBef>
            </a:pPr>
            <a:r>
              <a:rPr lang="en-US" sz="1000" dirty="0"/>
              <a:t>Garantire che le informazioni sensibili condivise attraverso i meccanismi di condivisione CTI siano protette e gestite in conformità alle normative sulla privacy dei dati e agli standard del settore.</a:t>
            </a:r>
          </a:p>
          <a:p>
            <a:pPr lvl="1">
              <a:spcBef>
                <a:spcPts val="600"/>
              </a:spcBef>
            </a:pPr>
            <a:r>
              <a:rPr lang="en-US" sz="1000" dirty="0"/>
              <a:t>Implementare la crittografia, i controlli di accesso e altre misure di sicurezza per salvaguardare le CTI da accessi o divulgazioni non autorizzati.</a:t>
            </a:r>
          </a:p>
          <a:p>
            <a:pPr>
              <a:spcBef>
                <a:spcPts val="600"/>
              </a:spcBef>
            </a:pPr>
            <a:r>
              <a:rPr lang="en-US" sz="1200" dirty="0"/>
              <a:t>Considerazioni legali e normative:</a:t>
            </a:r>
          </a:p>
          <a:p>
            <a:pPr lvl="1">
              <a:spcBef>
                <a:spcPts val="600"/>
              </a:spcBef>
            </a:pPr>
            <a:r>
              <a:rPr lang="en-US" sz="1000" dirty="0"/>
              <a:t>Familiarizzare con i requisiti legali e normativi relativi alla condivisione di CTI nella propria giurisdizione e nel proprio settore industriale.</a:t>
            </a:r>
          </a:p>
          <a:p>
            <a:pPr lvl="1">
              <a:spcBef>
                <a:spcPts val="600"/>
              </a:spcBef>
            </a:pPr>
            <a:r>
              <a:rPr lang="en-US" sz="1000" dirty="0"/>
              <a:t>Stabilire politiche e procedure chiare per la condivisione di CTI che siano conformi alle leggi e ai regolamenti applicabili, compresi i requisiti per la protezione dei dati, la privacy e la sicurezza delle informazioni.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59390C6B-5E25-9E6F-BF59-9924CCAAA28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456099337"/>
      </p:ext>
    </p:extLst>
  </p:cSld>
  <p:clrMapOvr>
    <a:masterClrMapping/>
  </p:clrMapOvr>
</p:sld>
</file>

<file path=ppt/slides/slide3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Migliori pratiche per l'utilizzo dei meccanismi di condivisione CTI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Migliori pratiche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Interoperabilità:</a:t>
            </a:r>
          </a:p>
          <a:p>
            <a:pPr lvl="1">
              <a:spcBef>
                <a:spcPts val="600"/>
              </a:spcBef>
            </a:pPr>
            <a:r>
              <a:rPr lang="en-US" sz="1000" dirty="0"/>
              <a:t>Affrontare le sfide dell'interoperabilità quando si integrano più meccanismi di condivisione CTI adottando formati di dati, protocolli e API standardizzati.</a:t>
            </a:r>
          </a:p>
          <a:p>
            <a:pPr lvl="1">
              <a:spcBef>
                <a:spcPts val="600"/>
              </a:spcBef>
            </a:pPr>
            <a:r>
              <a:rPr lang="en-US" sz="1000" dirty="0"/>
              <a:t>Garantire che le piattaforme e gli strumenti di condivisione CTI possano comunicare e scambiare informazioni in modo efficace per supportare una collaborazione e una condivisione delle informazioni senza soluzione di continuità.</a:t>
            </a:r>
          </a:p>
          <a:p>
            <a:pPr>
              <a:spcBef>
                <a:spcPts val="600"/>
              </a:spcBef>
            </a:pPr>
            <a:r>
              <a:rPr lang="en-US" sz="1200" dirty="0"/>
              <a:t>Miglioramento continuo:</a:t>
            </a:r>
          </a:p>
          <a:p>
            <a:pPr lvl="1">
              <a:spcBef>
                <a:spcPts val="600"/>
              </a:spcBef>
            </a:pPr>
            <a:r>
              <a:rPr lang="en-US" sz="1000" dirty="0"/>
              <a:t>Rivedere e valutare regolarmente l'efficacia dei processi e dei meccanismi di condivisione delle CTI.</a:t>
            </a:r>
          </a:p>
          <a:p>
            <a:pPr lvl="1">
              <a:spcBef>
                <a:spcPts val="600"/>
              </a:spcBef>
            </a:pPr>
            <a:r>
              <a:rPr lang="en-US" sz="1000" dirty="0"/>
              <a:t>Sollecitare il feedback delle parti interessate e dei partecipanti per identificare le aree di miglioramento e implementare i miglioramenti per ottimizzare gli sforzi di condivisione della CTI.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E5AE9197-3F85-05FD-A733-6E081DB2A73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03840474"/>
      </p:ext>
    </p:extLst>
  </p:cSld>
  <p:clrMapOvr>
    <a:masterClrMapping/>
  </p:clrMapOvr>
</p:sld>
</file>

<file path=ppt/slides/slide3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Migliori pratiche per l'utilizzo dei meccanismi di condivisione CTI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Strategie per il miglioramento continuo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Ciclo di feedback:</a:t>
            </a:r>
          </a:p>
          <a:p>
            <a:pPr lvl="1">
              <a:spcBef>
                <a:spcPts val="600"/>
              </a:spcBef>
            </a:pPr>
            <a:r>
              <a:rPr lang="en-US" sz="1000" dirty="0"/>
              <a:t>Stabilire un circuito di feedback per raccogliere input e intuizioni dai partecipanti alle iniziative di condivisione delle CTI.</a:t>
            </a:r>
          </a:p>
          <a:p>
            <a:pPr lvl="1">
              <a:spcBef>
                <a:spcPts val="600"/>
              </a:spcBef>
            </a:pPr>
            <a:r>
              <a:rPr lang="en-US" sz="1000" dirty="0"/>
              <a:t>Incoraggiare le parti interessate a fornire un feedback sulla qualità, la pertinenza e l'utilità delle CTI condivise per identificare le aree di miglioramento.</a:t>
            </a:r>
          </a:p>
          <a:p>
            <a:pPr>
              <a:spcBef>
                <a:spcPts val="600"/>
              </a:spcBef>
            </a:pPr>
            <a:r>
              <a:rPr lang="en-US" sz="1200" dirty="0"/>
              <a:t>Lezioni apprese:</a:t>
            </a:r>
          </a:p>
          <a:p>
            <a:pPr lvl="1">
              <a:spcBef>
                <a:spcPts val="600"/>
              </a:spcBef>
            </a:pPr>
            <a:r>
              <a:rPr lang="en-US" sz="1000" dirty="0"/>
              <a:t>Acquisire le lezioni apprese dalle attività di condivisione CTI, dagli incidenti e dagli eventi di cybersecurity.</a:t>
            </a:r>
          </a:p>
          <a:p>
            <a:pPr lvl="1">
              <a:spcBef>
                <a:spcPts val="600"/>
              </a:spcBef>
            </a:pPr>
            <a:r>
              <a:rPr lang="en-US" sz="1000" dirty="0"/>
              <a:t>Analizzare le cause alla radice di sfide, problemi o lacune nei processi e nei meccanismi di condivisione delle CTI per evitare che si ripetano e migliorare i risultati futuri.</a:t>
            </a:r>
          </a:p>
          <a:p>
            <a:pPr>
              <a:spcBef>
                <a:spcPts val="600"/>
              </a:spcBef>
            </a:pPr>
            <a:r>
              <a:rPr lang="en-US" sz="1200" dirty="0"/>
              <a:t>Formazione e istruzione:</a:t>
            </a:r>
          </a:p>
          <a:p>
            <a:pPr lvl="1">
              <a:spcBef>
                <a:spcPts val="600"/>
              </a:spcBef>
            </a:pPr>
            <a:r>
              <a:rPr lang="en-US" sz="1000" dirty="0"/>
              <a:t>Fornire formazione e istruzione agli stakeholder coinvolti nella condivisione di CTI per migliorare le loro competenze e conoscenze.</a:t>
            </a:r>
          </a:p>
          <a:p>
            <a:pPr lvl="1">
              <a:spcBef>
                <a:spcPts val="600"/>
              </a:spcBef>
            </a:pPr>
            <a:r>
              <a:rPr lang="en-US" sz="1000" dirty="0"/>
              <a:t>Offrire workshop, seminari e altre opportunità di apprendimento per promuovere le migliori pratiche e la collaborazione efficace nelle iniziative di condivisione CTI.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A0FA267F-6FB5-6339-A77B-B8618EDFEA93}"/>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84453686"/>
      </p:ext>
    </p:extLst>
  </p:cSld>
  <p:clrMapOvr>
    <a:masterClrMapping/>
  </p:clrMapOvr>
</p:sld>
</file>

<file path=ppt/slides/slide3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Migliori pratiche per l'utilizzo dei meccanismi di condivisione CTI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Strategie per il miglioramento continuo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Tecnologia e automazione:</a:t>
            </a:r>
          </a:p>
          <a:p>
            <a:pPr lvl="1">
              <a:spcBef>
                <a:spcPts val="600"/>
              </a:spcBef>
            </a:pPr>
            <a:r>
              <a:rPr lang="en-US" sz="1000" dirty="0"/>
              <a:t>Sfruttare la tecnologia e l'automazione per semplificare i processi di condivisione CTI e migliorare l'efficienza.</a:t>
            </a:r>
          </a:p>
          <a:p>
            <a:pPr lvl="1">
              <a:spcBef>
                <a:spcPts val="600"/>
              </a:spcBef>
            </a:pPr>
            <a:r>
              <a:rPr lang="en-US" sz="1000" dirty="0"/>
              <a:t>Investire in strumenti e piattaforme che supportino l'ingestione, l'elaborazione e la diffusione automatizzata delle CTI per ridurre l'impegno manuale e migliorare la scalabilità.</a:t>
            </a:r>
          </a:p>
          <a:p>
            <a:pPr>
              <a:spcBef>
                <a:spcPts val="600"/>
              </a:spcBef>
            </a:pPr>
            <a:r>
              <a:rPr lang="en-US" sz="1200" dirty="0"/>
              <a:t>Benchmarking e confronto:</a:t>
            </a:r>
          </a:p>
          <a:p>
            <a:pPr lvl="1">
              <a:spcBef>
                <a:spcPts val="600"/>
              </a:spcBef>
            </a:pPr>
            <a:r>
              <a:rPr lang="en-US" sz="1000" dirty="0"/>
              <a:t>Fare un benchmark delle attività di condivisione CTI rispetto agli standard di settore, alle best practice e alle organizzazioni di pari livello.</a:t>
            </a:r>
          </a:p>
          <a:p>
            <a:pPr lvl="1">
              <a:spcBef>
                <a:spcPts val="600"/>
              </a:spcBef>
            </a:pPr>
            <a:r>
              <a:rPr lang="en-US" sz="1000" dirty="0"/>
              <a:t>Confrontare le metriche di performance, come i tempi di risposta, l'accuratezza dei dati e la soddisfazione degli stakeholder, per identificare le aree in cui è possibile apportare miglioramenti.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4146392A-B57B-768C-865C-D733E3D7F4F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645738483"/>
      </p:ext>
    </p:extLst>
  </p:cSld>
  <p:clrMapOvr>
    <a:masterClrMapping/>
  </p:clrMapOvr>
</p:sld>
</file>

<file path=ppt/slides/slide37.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Argomento-07: Condivisione, diffusione, comunicazione e attuazione delle informazioni di intelligence sulle minacce informatiche</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Panoramica delle piattaforme di condivisione CTI</a:t>
            </a:r>
          </a:p>
          <a:p>
            <a:pPr>
              <a:spcBef>
                <a:spcPts val="600"/>
              </a:spcBef>
              <a:spcAft>
                <a:spcPts val="0"/>
              </a:spcAft>
            </a:pPr>
            <a:r>
              <a:rPr lang="en-US" sz="1400" dirty="0"/>
              <a:t>Migliori pratiche per l'utilizzo dei meccanismi di condivisione CTI</a:t>
            </a:r>
          </a:p>
          <a:p>
            <a:pPr>
              <a:spcBef>
                <a:spcPts val="600"/>
              </a:spcBef>
              <a:spcAft>
                <a:spcPts val="0"/>
              </a:spcAft>
            </a:pPr>
            <a:r>
              <a:rPr lang="en-US" sz="1400" dirty="0">
                <a:solidFill>
                  <a:schemeClr val="tx2"/>
                </a:solidFill>
              </a:rPr>
              <a:t>Integrazione della CTI nei quadri di sicurezza esistenti</a:t>
            </a:r>
          </a:p>
          <a:p>
            <a:pPr>
              <a:spcBef>
                <a:spcPts val="600"/>
              </a:spcBef>
              <a:spcAft>
                <a:spcPts val="0"/>
              </a:spcAft>
            </a:pPr>
            <a:r>
              <a:rPr lang="en-US" sz="1400" dirty="0"/>
              <a:t>Automatizzazione dei feed CTI negli strumenti e nei sistemi di sicurezza</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62554913"/>
      </p:ext>
    </p:extLst>
  </p:cSld>
  <p:clrMapOvr>
    <a:masterClrMapping/>
  </p:clrMapOvr>
</p:sld>
</file>

<file path=ppt/slides/slide38.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07_3: Integrazione della CTI nei quadri di sicurezza esistenti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Integrazione CTI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Analisi delle lacune per identificare i punti di integrazione:</a:t>
            </a:r>
          </a:p>
          <a:p>
            <a:pPr lvl="1">
              <a:spcBef>
                <a:spcPts val="600"/>
              </a:spcBef>
            </a:pPr>
            <a:r>
              <a:rPr lang="en-US" sz="1000" dirty="0"/>
              <a:t>Condurre un'analisi completa delle lacune per identificare le aree all'interno dei quadri di sicurezza esistenti in cui l'integrazione CTI può migliorare le capacità di rilevamento, risposta e mitigazione delle minacce.</a:t>
            </a:r>
          </a:p>
          <a:p>
            <a:pPr lvl="1">
              <a:spcBef>
                <a:spcPts val="600"/>
              </a:spcBef>
            </a:pPr>
            <a:r>
              <a:rPr lang="en-US" sz="1000" dirty="0"/>
              <a:t>Valutare i processi, gli strumenti e le risorse attuali per determinare dove la CTI può colmare le lacune e migliorare la sicurezza informatica complessiva.</a:t>
            </a:r>
          </a:p>
          <a:p>
            <a:pPr>
              <a:spcBef>
                <a:spcPts val="600"/>
              </a:spcBef>
            </a:pPr>
            <a:r>
              <a:rPr lang="en-US" sz="1200" dirty="0"/>
              <a:t>Miglioramento della risposta agli incidenti:</a:t>
            </a:r>
          </a:p>
          <a:p>
            <a:pPr lvl="1">
              <a:spcBef>
                <a:spcPts val="600"/>
              </a:spcBef>
            </a:pPr>
            <a:r>
              <a:rPr lang="en-US" sz="1000" dirty="0"/>
              <a:t>Identificare le opportunità di migliorare le procedure di risposta agli incidenti con la CTI integrando i feed di intelligence sulle minacce, gli indicatori di compromissione (IOC) e le informazioni contestuali nei flussi di lavoro di rilevamento, analisi e risposta agli incidenti.</a:t>
            </a:r>
          </a:p>
          <a:p>
            <a:pPr lvl="1">
              <a:spcBef>
                <a:spcPts val="600"/>
              </a:spcBef>
            </a:pPr>
            <a:r>
              <a:rPr lang="en-US" sz="1000" dirty="0"/>
              <a:t>Sviluppare procedure per incorporare la CTI nelle attività di triage, indagine e bonifica degli incidenti per accelerare i tempi di risposta e migliorare l'efficacia.</a:t>
            </a:r>
          </a:p>
          <a:p>
            <a:pPr>
              <a:spcBef>
                <a:spcPts val="600"/>
              </a:spcBef>
            </a:pPr>
            <a:r>
              <a:rPr lang="en-US" sz="1200" dirty="0"/>
              <a:t>Supporto per la caccia alle minacce:</a:t>
            </a:r>
          </a:p>
          <a:p>
            <a:pPr lvl="1">
              <a:spcBef>
                <a:spcPts val="600"/>
              </a:spcBef>
            </a:pPr>
            <a:r>
              <a:rPr lang="en-US" sz="1000" dirty="0"/>
              <a:t>Sfruttate la CTI per supportare le attività di threat hunting proattive volte a identificare e mitigare le potenziali minacce prima che si manifestino in incidenti di sicurezza.</a:t>
            </a:r>
          </a:p>
          <a:p>
            <a:pPr lvl="1">
              <a:spcBef>
                <a:spcPts val="600"/>
              </a:spcBef>
            </a:pPr>
            <a:r>
              <a:rPr lang="en-US" sz="1000" dirty="0"/>
              <a:t>Integrare i feed CTI, i rapporti di intelligence sulle minacce e le tattiche, le tecniche e le procedure (TTP) avversarie nei processi di caccia alle minacce per dare priorità agli sforzi di caccia e concentrarsi sulle aree ad alto rischio.</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utador, computador portátil, captura de ecrã, pessoa&#10;&#10;Descrição gerada automaticamente">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0214731"/>
      </p:ext>
    </p:extLst>
  </p:cSld>
  <p:clrMapOvr>
    <a:masterClrMapping/>
  </p:clrMapOvr>
</p:sld>
</file>

<file path=ppt/slides/slide3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07_3: Integrazione della CTI nei quadri di sicurezza esistenti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Incorporare la CTI nelle procedure di risposta agli incidenti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Sfruttare la CTI per la caccia alle minacce.</a:t>
            </a:r>
          </a:p>
          <a:p>
            <a:pPr>
              <a:spcBef>
                <a:spcPts val="600"/>
              </a:spcBef>
            </a:pPr>
            <a:r>
              <a:rPr lang="en-US" sz="1200" dirty="0"/>
              <a:t>Arricchimento dei dati:</a:t>
            </a:r>
          </a:p>
          <a:p>
            <a:pPr lvl="1">
              <a:spcBef>
                <a:spcPts val="600"/>
              </a:spcBef>
            </a:pPr>
            <a:r>
              <a:rPr lang="en-US" sz="1000" dirty="0"/>
              <a:t>Arricchite le procedure di risposta agli incidenti con la CTI, per fornire informazioni contestuali e attuabili durante gli incidenti di sicurezza.</a:t>
            </a:r>
          </a:p>
          <a:p>
            <a:pPr lvl="1">
              <a:spcBef>
                <a:spcPts val="600"/>
              </a:spcBef>
            </a:pPr>
            <a:r>
              <a:rPr lang="en-US" sz="1000" dirty="0"/>
              <a:t>Aggiungere ai ticket e agli avvisi di incidente i dati CTI pertinenti, compresi gli indicatori di compromissione (IOC), le informazioni sugli attori delle minacce e le strategie di mitigazione consigliate.</a:t>
            </a:r>
          </a:p>
          <a:p>
            <a:pPr>
              <a:spcBef>
                <a:spcPts val="600"/>
              </a:spcBef>
            </a:pPr>
            <a:r>
              <a:rPr lang="en-US" sz="1200" dirty="0"/>
              <a:t>Analisi automatizzata:</a:t>
            </a:r>
          </a:p>
          <a:p>
            <a:pPr lvl="1">
              <a:spcBef>
                <a:spcPts val="600"/>
              </a:spcBef>
            </a:pPr>
            <a:r>
              <a:rPr lang="en-US" sz="1000" dirty="0"/>
              <a:t>Integrare i feed CTI negli strumenti e nei sistemi di sicurezza per automatizzare l'analisi delle informazioni sulle minacce in arrivo e identificare le potenziali minacce in tempo reale.</a:t>
            </a:r>
          </a:p>
          <a:p>
            <a:pPr lvl="1">
              <a:spcBef>
                <a:spcPts val="600"/>
              </a:spcBef>
            </a:pPr>
            <a:r>
              <a:rPr lang="en-US" sz="1000" dirty="0"/>
              <a:t>Implementare processi di correlazione e arricchimento automatizzati per correlare le CTI con gli eventi di sicurezza e dare priorità alle attività di risposta agli incidenti in base al rischio.</a:t>
            </a:r>
          </a:p>
          <a:p>
            <a:pPr>
              <a:spcBef>
                <a:spcPts val="600"/>
              </a:spcBef>
            </a:pPr>
            <a:r>
              <a:rPr lang="en-US" sz="1200" dirty="0"/>
              <a:t>Orchestrazione della risposta:</a:t>
            </a:r>
          </a:p>
          <a:p>
            <a:pPr lvl="1">
              <a:spcBef>
                <a:spcPts val="600"/>
              </a:spcBef>
            </a:pPr>
            <a:r>
              <a:rPr lang="en-US" sz="1000" dirty="0"/>
              <a:t>Organizzate le azioni di risposta agli incidenti in base agli indicatori CTI e ai playbook di risposta predefiniti per semplificare i flussi di lavoro di risposta e ridurre al minimo l'intervento manuale.</a:t>
            </a:r>
          </a:p>
          <a:p>
            <a:pPr lvl="1">
              <a:spcBef>
                <a:spcPts val="600"/>
              </a:spcBef>
            </a:pPr>
            <a:r>
              <a:rPr lang="en-US" sz="1000" dirty="0"/>
              <a:t>Sviluppare azioni di risposta automatizzate per le minacce e le vulnerabilità più comuni per accelerare gli sforzi di contenimento e bonifica durante gli incidenti di sicurezza.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utador, computador portátil, captura de ecrã, pessoa&#10;&#10;Descrição gerada automaticamente">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74586029"/>
      </p:ext>
    </p:extLst>
  </p:cSld>
  <p:clrMapOvr>
    <a:masterClrMapping/>
  </p:clrMapOvr>
</p:sld>
</file>

<file path=ppt/slides/slide4.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Argomento-06: Tecniche di valutazione delle vulnerabilità</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alle vulnerabilità della rete energetica</a:t>
            </a:r>
          </a:p>
          <a:p>
            <a:pPr>
              <a:spcBef>
                <a:spcPts val="600"/>
              </a:spcBef>
              <a:spcAft>
                <a:spcPts val="0"/>
              </a:spcAft>
            </a:pPr>
            <a:r>
              <a:rPr lang="en-US" sz="1400" dirty="0"/>
              <a:t>Metodologie di valutazione della vulnerabilità</a:t>
            </a:r>
          </a:p>
          <a:p>
            <a:pPr>
              <a:spcBef>
                <a:spcPts val="600"/>
              </a:spcBef>
              <a:spcAft>
                <a:spcPts val="0"/>
              </a:spcAft>
            </a:pPr>
            <a:r>
              <a:rPr lang="en-US" sz="1400" dirty="0"/>
              <a:t>Identificazione e classificazione dei beni</a:t>
            </a:r>
          </a:p>
          <a:p>
            <a:pPr>
              <a:spcBef>
                <a:spcPts val="600"/>
              </a:spcBef>
              <a:spcAft>
                <a:spcPts val="0"/>
              </a:spcAft>
            </a:pPr>
            <a:r>
              <a:rPr lang="en-US" sz="1400" dirty="0"/>
              <a:t>Strumenti e tecniche di scansione delle vulnerabilità</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1308155"/>
      </p:ext>
    </p:extLst>
  </p:cSld>
  <p:clrMapOvr>
    <a:masterClrMapping/>
  </p:clrMapOvr>
</p:sld>
</file>

<file path=ppt/slides/slide4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07_3: Integrazione della CTI nei quadri di sicurezza esistenti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Sviluppo di piani di risposta basati sulle CTI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Arricchimento CTI:</a:t>
            </a:r>
          </a:p>
          <a:p>
            <a:pPr lvl="1">
              <a:spcBef>
                <a:spcPts val="600"/>
              </a:spcBef>
            </a:pPr>
            <a:r>
              <a:rPr lang="en-US" sz="1000" dirty="0"/>
              <a:t>Arricchite i piani di risposta agli incidenti con la CTI per fornire contesto e consapevolezza della situazione durante gli incidenti di sicurezza.</a:t>
            </a:r>
          </a:p>
          <a:p>
            <a:pPr lvl="1">
              <a:spcBef>
                <a:spcPts val="600"/>
              </a:spcBef>
            </a:pPr>
            <a:r>
              <a:rPr lang="en-US" sz="1000" dirty="0"/>
              <a:t>Incorporare gli indicatori CTI, i rapporti di intelligence sulle minacce e i TTP avversari nei piani di risposta per guidare il processo decisionale e le azioni di risposta.</a:t>
            </a:r>
          </a:p>
          <a:p>
            <a:pPr>
              <a:spcBef>
                <a:spcPts val="600"/>
              </a:spcBef>
            </a:pPr>
            <a:r>
              <a:rPr lang="en-US" sz="1200" dirty="0"/>
              <a:t>Pianificazione basata su scenari:</a:t>
            </a:r>
          </a:p>
          <a:p>
            <a:pPr lvl="1">
              <a:spcBef>
                <a:spcPts val="600"/>
              </a:spcBef>
            </a:pPr>
            <a:r>
              <a:rPr lang="en-US" sz="1000" dirty="0"/>
              <a:t>Creare piani di risposta basati su scenari che incorporino le CTI per affrontare minacce e vulnerabilità specifiche del settore energetico.</a:t>
            </a:r>
          </a:p>
          <a:p>
            <a:pPr lvl="1">
              <a:spcBef>
                <a:spcPts val="600"/>
              </a:spcBef>
            </a:pPr>
            <a:r>
              <a:rPr lang="en-US" sz="1000" dirty="0"/>
              <a:t>Sviluppare playbook di risposta per le minacce informatiche più comuni, come gli attacchi ransomware, le campagne di phishing e le minacce interne, sulla base delle intuizioni e delle analisi CTI.</a:t>
            </a:r>
          </a:p>
          <a:p>
            <a:pPr>
              <a:spcBef>
                <a:spcPts val="600"/>
              </a:spcBef>
            </a:pPr>
            <a:r>
              <a:rPr lang="en-US" sz="1200" dirty="0"/>
              <a:t>Test e convalida:</a:t>
            </a:r>
          </a:p>
          <a:p>
            <a:pPr lvl="1">
              <a:spcBef>
                <a:spcPts val="600"/>
              </a:spcBef>
            </a:pPr>
            <a:r>
              <a:rPr lang="en-US" sz="1000" dirty="0"/>
              <a:t>Testare e convalidare regolarmente i piani di risposta basati sulle CTI attraverso esercitazioni su tavolo, esercitazioni di simulazione e impegni dei red team.</a:t>
            </a:r>
          </a:p>
          <a:p>
            <a:pPr lvl="1">
              <a:spcBef>
                <a:spcPts val="600"/>
              </a:spcBef>
            </a:pPr>
            <a:r>
              <a:rPr lang="en-US" sz="1000" dirty="0"/>
              <a:t>Valutare l'efficacia dei piani di risposta in diversi scenari e adattarli se necessario per garantire la prontezza e la resilienza di fronte all'evoluzione delle minacce informatiche.</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utador, computador portátil, captura de ecrã, pessoa&#10;&#10;Descrição gerada automaticamente">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346032729"/>
      </p:ext>
    </p:extLst>
  </p:cSld>
  <p:clrMapOvr>
    <a:masterClrMapping/>
  </p:clrMapOvr>
</p:sld>
</file>

<file path=ppt/slides/slide41.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41</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Argomento-07: Condivisione, diffusione, comunicazione e attuazione delle informazioni di intelligence sulle minacce informatiche</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Panoramica delle piattaforme di condivisione CTI</a:t>
            </a:r>
          </a:p>
          <a:p>
            <a:pPr>
              <a:spcBef>
                <a:spcPts val="600"/>
              </a:spcBef>
              <a:spcAft>
                <a:spcPts val="0"/>
              </a:spcAft>
            </a:pPr>
            <a:r>
              <a:rPr lang="en-US" sz="1400" dirty="0"/>
              <a:t>Migliori pratiche per l'utilizzo dei meccanismi di condivisione CTI</a:t>
            </a:r>
          </a:p>
          <a:p>
            <a:pPr>
              <a:spcBef>
                <a:spcPts val="600"/>
              </a:spcBef>
              <a:spcAft>
                <a:spcPts val="0"/>
              </a:spcAft>
            </a:pPr>
            <a:r>
              <a:rPr lang="en-US" sz="1400" dirty="0"/>
              <a:t>Integrazione della CTI nei quadri di sicurezza esistenti</a:t>
            </a:r>
          </a:p>
          <a:p>
            <a:pPr>
              <a:spcBef>
                <a:spcPts val="600"/>
              </a:spcBef>
              <a:spcAft>
                <a:spcPts val="0"/>
              </a:spcAft>
            </a:pPr>
            <a:r>
              <a:rPr lang="en-US" sz="1400" dirty="0">
                <a:solidFill>
                  <a:schemeClr val="tx2"/>
                </a:solidFill>
              </a:rPr>
              <a:t>Automatizzazione dei feed CTI negli strumenti e nei sistemi di sicurezza</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11890917"/>
      </p:ext>
    </p:extLst>
  </p:cSld>
  <p:clrMapOvr>
    <a:masterClrMapping/>
  </p:clrMapOvr>
</p:sld>
</file>

<file path=ppt/slides/slide4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07_4: Automatizzare i feed CTI negli strumenti e nei sistemi di sicurezza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Introduzione all'automazione nell'integrazione CTI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L'automazione svolge un ruolo fondamentale nel semplificare l'integrazione della Cyber Threat Intelligence (CTI) nelle strutture di sicurezza esistenti. Questa diapositiva fornisce una panoramica di come l'automazione può migliorare i processi CTI.</a:t>
            </a:r>
          </a:p>
          <a:p>
            <a:pPr>
              <a:spcBef>
                <a:spcPts val="600"/>
              </a:spcBef>
            </a:pPr>
            <a:r>
              <a:rPr lang="en-US" sz="1200" dirty="0"/>
              <a:t>Miglioramento dell'efficienza:</a:t>
            </a:r>
          </a:p>
          <a:p>
            <a:pPr lvl="1">
              <a:spcBef>
                <a:spcPts val="600"/>
              </a:spcBef>
            </a:pPr>
            <a:r>
              <a:rPr lang="en-US" sz="1000" dirty="0"/>
              <a:t>L'automazione ottimizza l'ingestione, l'elaborazione e la diffusione dei feed CTI, riducendo l'impegno manuale e accelerando i tempi di risposta alle minacce informatiche.</a:t>
            </a:r>
          </a:p>
          <a:p>
            <a:pPr>
              <a:spcBef>
                <a:spcPts val="600"/>
              </a:spcBef>
            </a:pPr>
            <a:r>
              <a:rPr lang="en-US" dirty="0"/>
              <a:t>Miglioramento della scalabilità:</a:t>
            </a:r>
          </a:p>
          <a:p>
            <a:pPr lvl="1">
              <a:spcBef>
                <a:spcPts val="600"/>
              </a:spcBef>
            </a:pPr>
            <a:r>
              <a:rPr lang="en-US" sz="1000" dirty="0"/>
              <a:t>I flussi di lavoro automatizzati consentono alle organizzazioni di scalare i propri sforzi di integrazione CTI per gestire efficacemente grandi volumi di dati di intelligence sulle minacce, garantendo una copertura e una visibilità complete.</a:t>
            </a:r>
          </a:p>
          <a:p>
            <a:pPr>
              <a:spcBef>
                <a:spcPts val="600"/>
              </a:spcBef>
            </a:pPr>
            <a:r>
              <a:rPr lang="en-US" sz="1200" dirty="0"/>
              <a:t>Coerenza e precisione:</a:t>
            </a:r>
          </a:p>
          <a:p>
            <a:pPr lvl="1">
              <a:spcBef>
                <a:spcPts val="600"/>
              </a:spcBef>
            </a:pPr>
            <a:r>
              <a:rPr lang="en-US" sz="1000" dirty="0"/>
              <a:t>L'automazione garantisce coerenza e precisione nell'elaborazione e nell'analisi delle CTI, riducendo al minimo il rischio di errore umano e migliorando l'affidabilità delle operazioni di sicurezza basate sulle CTI.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fábrica&#10;&#10;Descrição gerada automaticamente">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62423063"/>
      </p:ext>
    </p:extLst>
  </p:cSld>
  <p:clrMapOvr>
    <a:masterClrMapping/>
  </p:clrMapOvr>
</p:sld>
</file>

<file path=ppt/slides/slide4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07_4: Automatizzare i feed CTI negli strumenti e nei sistemi di sicurezza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Strumenti per automatizzare l'integrazione CTI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Sono disponibili diversi strumenti e tecnologie per automatizzare l'integrazione delle CTI nei framework di sicurezza. Questa diapositiva evidenzia i principali strumenti di automazione comunemente utilizzati nelle iniziative di integrazione CTI.</a:t>
            </a:r>
          </a:p>
          <a:p>
            <a:pPr>
              <a:spcBef>
                <a:spcPts val="600"/>
              </a:spcBef>
            </a:pPr>
            <a:r>
              <a:rPr lang="en-US" sz="1200" dirty="0"/>
              <a:t>SIEM (Security Information and Event Management):</a:t>
            </a:r>
          </a:p>
          <a:p>
            <a:pPr lvl="1">
              <a:spcBef>
                <a:spcPts val="600"/>
              </a:spcBef>
            </a:pPr>
            <a:r>
              <a:rPr lang="en-US" sz="1000" dirty="0"/>
              <a:t>Le piattaforme SIEM automatizzano la raccolta, la correlazione e l'analisi degli eventi e dei log di sicurezza, consentendo alle organizzazioni di rilevare e rispondere alle minacce in modo più efficace.</a:t>
            </a:r>
          </a:p>
          <a:p>
            <a:pPr>
              <a:spcBef>
                <a:spcPts val="600"/>
              </a:spcBef>
            </a:pPr>
            <a:r>
              <a:rPr lang="en-US" sz="1200" dirty="0"/>
              <a:t>SOAR (Security Orchestration, Automation, and Response):</a:t>
            </a:r>
          </a:p>
          <a:p>
            <a:pPr lvl="1">
              <a:spcBef>
                <a:spcPts val="600"/>
              </a:spcBef>
            </a:pPr>
            <a:r>
              <a:rPr lang="en-US" sz="1000" dirty="0"/>
              <a:t>Le piattaforme SOAR automatizzano i flussi di lavoro di risposta agli incidenti orchestrando le azioni di risposta in base a playbook predefiniti e integrandosi con i feed CTI e gli strumenti di sicurezza.</a:t>
            </a:r>
          </a:p>
          <a:p>
            <a:pPr>
              <a:spcBef>
                <a:spcPts val="600"/>
              </a:spcBef>
            </a:pPr>
            <a:r>
              <a:rPr lang="en-US" sz="1200" dirty="0"/>
              <a:t>Piattaforme di intelligence sulle minacce (TIP):</a:t>
            </a:r>
          </a:p>
          <a:p>
            <a:pPr lvl="1">
              <a:spcBef>
                <a:spcPts val="600"/>
              </a:spcBef>
            </a:pPr>
            <a:r>
              <a:rPr lang="en-US" sz="1000" dirty="0"/>
              <a:t>I TIP centralizzano e automatizzano la gestione di feed, indicatori e report CTI, fornendo alle organizzazioni un repository centralizzato per l'archiviazione e l'analisi dei dati di intelligence sulle minacce.</a:t>
            </a:r>
          </a:p>
          <a:p>
            <a:pPr>
              <a:spcBef>
                <a:spcPts val="600"/>
              </a:spcBef>
            </a:pPr>
            <a:r>
              <a:rPr lang="en-US" sz="1200" dirty="0"/>
              <a:t>Strumenti di orchestrazione:</a:t>
            </a:r>
          </a:p>
          <a:p>
            <a:pPr lvl="1">
              <a:spcBef>
                <a:spcPts val="600"/>
              </a:spcBef>
            </a:pPr>
            <a:r>
              <a:rPr lang="en-US" sz="1000" dirty="0"/>
              <a:t>Gli strumenti di orchestrazione automatizzano l'esecuzione di attività e processi di sicurezza, come la ricerca delle minacce, la gestione delle vulnerabilità e la risposta agli incidenti, sulla base di indicatori e avvisi CTI.</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fábrica&#10;&#10;Descrição gerada automaticamente">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316359480"/>
      </p:ext>
    </p:extLst>
  </p:cSld>
  <p:clrMapOvr>
    <a:masterClrMapping/>
  </p:clrMapOvr>
</p:sld>
</file>

<file path=ppt/slides/slide4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07_4: Automatizzare i feed CTI negli strumenti e nei sistemi di sicurezza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Meccanismi di monitoraggio e feedback per l'integrazione CTI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Un'integrazione CTI efficace richiede un monitoraggio continuo e meccanismi di feedback per garantire l'accuratezza e l'efficacia delle operazioni di sicurezza CTI-driven. Questa diapositiva illustra i principali meccanismi di monitoraggio e feedback nelle iniziative di integrazione CTI. </a:t>
            </a:r>
          </a:p>
          <a:p>
            <a:pPr>
              <a:spcBef>
                <a:spcPts val="600"/>
              </a:spcBef>
            </a:pPr>
            <a:r>
              <a:rPr lang="en-US" sz="1200" dirty="0"/>
              <a:t>Metriche di prestazione:</a:t>
            </a:r>
          </a:p>
          <a:p>
            <a:pPr lvl="1">
              <a:spcBef>
                <a:spcPts val="600"/>
              </a:spcBef>
            </a:pPr>
            <a:r>
              <a:rPr lang="en-US" sz="1000" dirty="0"/>
              <a:t>Definire indicatori di prestazione chiave (KPI) e metriche per misurare l'efficacia degli sforzi di integrazione CTI, come i tempi di risposta, l'accuratezza dei dati e i tassi di rilevamento delle minacce.</a:t>
            </a:r>
          </a:p>
          <a:p>
            <a:pPr>
              <a:spcBef>
                <a:spcPts val="600"/>
              </a:spcBef>
            </a:pPr>
            <a:r>
              <a:rPr lang="en-US" sz="1200" dirty="0"/>
              <a:t>Monitoraggio dei feed di intelligence sulle minacce:</a:t>
            </a:r>
          </a:p>
          <a:p>
            <a:pPr lvl="1">
              <a:spcBef>
                <a:spcPts val="600"/>
              </a:spcBef>
            </a:pPr>
            <a:r>
              <a:rPr lang="en-US" sz="1000" dirty="0"/>
              <a:t>Monitorare i feed e le fonti CTI per nuovi indicatori, aggiornamenti e avvisi, garantendo l'accesso tempestivo ai dati di intelligence sulle minacce per le operazioni di sicurezza.</a:t>
            </a:r>
          </a:p>
          <a:p>
            <a:pPr>
              <a:spcBef>
                <a:spcPts val="600"/>
              </a:spcBef>
            </a:pPr>
            <a:r>
              <a:rPr lang="en-US" sz="1200" dirty="0"/>
              <a:t>Feedback degli stakeholder:</a:t>
            </a:r>
          </a:p>
          <a:p>
            <a:pPr lvl="1">
              <a:spcBef>
                <a:spcPts val="600"/>
              </a:spcBef>
            </a:pPr>
            <a:r>
              <a:rPr lang="en-US" sz="1000" dirty="0"/>
              <a:t>Sollecitare il feedback delle parti interessate e dei partecipanti coinvolti nelle iniziative di integrazione CTI per identificare le aree di miglioramento e affrontare eventuali problemi o preoccupazioni.</a:t>
            </a:r>
          </a:p>
          <a:p>
            <a:pPr>
              <a:spcBef>
                <a:spcPts val="600"/>
              </a:spcBef>
            </a:pPr>
            <a:r>
              <a:rPr lang="en-US" sz="1200" dirty="0"/>
              <a:t>Miglioramento continuo:</a:t>
            </a:r>
          </a:p>
          <a:p>
            <a:pPr lvl="1">
              <a:spcBef>
                <a:spcPts val="600"/>
              </a:spcBef>
            </a:pPr>
            <a:r>
              <a:rPr lang="en-US" sz="1000" dirty="0"/>
              <a:t>Utilizzate i dati di monitoraggio e i feedback per migliorare continuamente i processi e i flussi di lavoro dell'integrazione CTI, ottimizzando nel tempo l'efficacia e l'efficienza delle operazioni di sicurezza basate sulle CTI.</a:t>
            </a:r>
            <a:endParaRPr lang="en-US" sz="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fábrica&#10;&#10;Descrição gerada automaticamente">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513635627"/>
      </p:ext>
    </p:extLst>
  </p:cSld>
  <p:clrMapOvr>
    <a:masterClrMapping/>
  </p:clrMapOvr>
</p:sld>
</file>

<file path=ppt/slides/slide45.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Informazioni sulle minacce informatiche nella rete energetica - Panoramica del corso</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Fondamenti dell'intelligence sulle minacce informatiche (CTI) - Tassonomia, ciclo di vita, controlli di sicurezza e standard</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Fonti e raccolta di dati sull'energia</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Analisi ed elaborazione dei dati energetici</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Attori e tattiche di minaccia nella rete energetica</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Modellazione e analisi delle minacce nella rete energetica</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Tecniche di valutazione delle vulnerabilità</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Modellazione pratica delle minacce e indagini di sicurezza</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Condivisione, diffusione, comunicazione e implementazione delle informazioni sulle minacce informatiche.</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Rilevamento delle anomalie nella rete energetica</a:t>
            </a:r>
          </a:p>
        </p:txBody>
      </p:sp>
    </p:spTree>
    <p:extLst>
      <p:ext uri="{BB962C8B-B14F-4D97-AF65-F5344CB8AC3E}">
        <p14:creationId xmlns:p14="http://schemas.microsoft.com/office/powerpoint/2010/main" val="2236428469"/>
      </p:ext>
    </p:extLst>
  </p:cSld>
  <p:clrMapOvr>
    <a:masterClrMapping/>
  </p:clrMapOvr>
</p:sld>
</file>

<file path=ppt/slides/slide46.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46</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Argomento-08: Rilevamento delle anomalie nella rete energetica</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 nella rete energetica</a:t>
            </a:r>
          </a:p>
          <a:p>
            <a:pPr>
              <a:spcBef>
                <a:spcPts val="600"/>
              </a:spcBef>
              <a:spcAft>
                <a:spcPts val="0"/>
              </a:spcAft>
            </a:pPr>
            <a:r>
              <a:rPr lang="en-US" sz="1400" dirty="0"/>
              <a:t>Tecniche di rilevamento delle anomalie</a:t>
            </a:r>
          </a:p>
          <a:p>
            <a:pPr>
              <a:spcBef>
                <a:spcPts val="600"/>
              </a:spcBef>
              <a:spcAft>
                <a:spcPts val="0"/>
              </a:spcAft>
            </a:pPr>
            <a:r>
              <a:rPr lang="en-US" sz="1400" dirty="0"/>
              <a:t>Fonti di dati per il rilevamento delle anomalie</a:t>
            </a:r>
          </a:p>
          <a:p>
            <a:pPr>
              <a:spcBef>
                <a:spcPts val="600"/>
              </a:spcBef>
              <a:spcAft>
                <a:spcPts val="0"/>
              </a:spcAft>
            </a:pPr>
            <a:r>
              <a:rPr lang="en-US" sz="1400" dirty="0"/>
              <a:t>Strumenti e tecnologie per il rilevamento delle anomalie</a:t>
            </a:r>
          </a:p>
          <a:p>
            <a:pPr>
              <a:spcBef>
                <a:spcPts val="600"/>
              </a:spcBef>
              <a:spcAft>
                <a:spcPts val="0"/>
              </a:spcAft>
            </a:pPr>
            <a:r>
              <a:rPr lang="en-US" sz="1400" dirty="0"/>
              <a:t>Casi di studio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32420583"/>
      </p:ext>
    </p:extLst>
  </p:cSld>
  <p:clrMapOvr>
    <a:masterClrMapping/>
  </p:clrMapOvr>
</p:sld>
</file>

<file path=ppt/slides/slide47.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Argomento-08: Rilevamento delle anomalie nella rete energetica</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Anomalie nella rete energetica</a:t>
            </a:r>
          </a:p>
          <a:p>
            <a:pPr>
              <a:spcBef>
                <a:spcPts val="600"/>
              </a:spcBef>
              <a:spcAft>
                <a:spcPts val="0"/>
              </a:spcAft>
            </a:pPr>
            <a:r>
              <a:rPr lang="en-US" sz="1400" dirty="0"/>
              <a:t>Tecniche di rilevamento delle anomalie</a:t>
            </a:r>
          </a:p>
          <a:p>
            <a:pPr>
              <a:spcBef>
                <a:spcPts val="600"/>
              </a:spcBef>
              <a:spcAft>
                <a:spcPts val="0"/>
              </a:spcAft>
            </a:pPr>
            <a:r>
              <a:rPr lang="en-US" sz="1400" dirty="0"/>
              <a:t>Fonti di dati per il rilevamento delle anomalie</a:t>
            </a:r>
          </a:p>
          <a:p>
            <a:pPr>
              <a:spcBef>
                <a:spcPts val="600"/>
              </a:spcBef>
              <a:spcAft>
                <a:spcPts val="0"/>
              </a:spcAft>
            </a:pPr>
            <a:r>
              <a:rPr lang="en-US" sz="1400" dirty="0"/>
              <a:t>Strumenti e tecnologie per il rilevamento delle anomalie</a:t>
            </a:r>
          </a:p>
          <a:p>
            <a:pPr>
              <a:spcBef>
                <a:spcPts val="600"/>
              </a:spcBef>
              <a:spcAft>
                <a:spcPts val="0"/>
              </a:spcAft>
            </a:pPr>
            <a:r>
              <a:rPr lang="en-US" sz="1400" dirty="0"/>
              <a:t>Casi di studio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5748664"/>
      </p:ext>
    </p:extLst>
  </p:cSld>
  <p:clrMapOvr>
    <a:masterClrMapping/>
  </p:clrMapOvr>
</p:sld>
</file>

<file path=ppt/slides/slide48.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08_1: Anomalie nella rete energetica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Introduzione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 anomalie sono deviazioni dal comportamento previsto in un sistema.</a:t>
            </a:r>
          </a:p>
          <a:p>
            <a:pPr>
              <a:spcBef>
                <a:spcPts val="600"/>
              </a:spcBef>
            </a:pPr>
            <a:r>
              <a:rPr lang="en-US" sz="1200" dirty="0">
                <a:solidFill>
                  <a:schemeClr val="tx2"/>
                </a:solidFill>
              </a:rPr>
              <a:t>Il rilevamento delle anomalie </a:t>
            </a:r>
            <a:r>
              <a:rPr lang="en-US" sz="1200" dirty="0"/>
              <a:t>aiuta a identificare attività o eventi sospetti che possono indicare una violazione della sicurezza. Il suo scopo è quello di distinguere i comportamenti normali da quelli anomali negli insiemi di dati.</a:t>
            </a:r>
          </a:p>
          <a:p>
            <a:pPr>
              <a:spcBef>
                <a:spcPts val="600"/>
              </a:spcBef>
            </a:pPr>
            <a:r>
              <a:rPr lang="en-US" sz="1200" dirty="0"/>
              <a:t>Le anomalie rappresentano una minaccia significativa per le infrastrutture critiche e richiedono un monitoraggio e un rilevamento vigili per salvaguardare le potenziali interruzioni.</a:t>
            </a:r>
          </a:p>
          <a:p>
            <a:pPr>
              <a:spcBef>
                <a:spcPts val="600"/>
              </a:spcBef>
            </a:pPr>
            <a:r>
              <a:rPr lang="en-US" sz="1200" dirty="0"/>
              <a:t>Tipi comuni di anomalie nei sistemi energetici:</a:t>
            </a:r>
          </a:p>
          <a:p>
            <a:pPr lvl="1">
              <a:spcBef>
                <a:spcPts val="600"/>
              </a:spcBef>
            </a:pPr>
            <a:r>
              <a:rPr lang="en-US" sz="1000" dirty="0"/>
              <a:t>Improvvisi picchi o cali nel consumo di energia: Cambiamenti improvvisi nei modelli di utilizzo dell'energia possono indicare un comportamento anomalo, come un dispositivo malfunzionante o un cyberattacco che tenta di manipolare il flusso di energia.</a:t>
            </a:r>
          </a:p>
          <a:p>
            <a:pPr lvl="1">
              <a:spcBef>
                <a:spcPts val="600"/>
              </a:spcBef>
            </a:pPr>
            <a:r>
              <a:rPr lang="en-US" sz="1000" dirty="0"/>
              <a:t>Accesso non autorizzato ai sistemi di controllo: Le anomalie relative a tentativi di accesso non autorizzati o a comandi insoliti impartiti ai sistemi di controllo possono segnalare potenziali violazioni della sicurezza e sollevare dubbi sull'integrità del sistema.</a:t>
            </a:r>
          </a:p>
          <a:p>
            <a:pPr lvl="1">
              <a:spcBef>
                <a:spcPts val="600"/>
              </a:spcBef>
            </a:pPr>
            <a:r>
              <a:rPr lang="en-US" sz="1000" dirty="0"/>
              <a:t>Modelli insoliti di traffico di rete: Le anomalie nel traffico di rete, come trasferimenti di dati inaspettati o comunicazioni con entità esterne sospette, possono indicare attività dannose rivolte all'infrastruttura energetica.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arranha-céus, captura de ecrã, noite&#10;&#10;Descrição gerada automaticamente">
            <a:extLst>
              <a:ext uri="{FF2B5EF4-FFF2-40B4-BE49-F238E27FC236}">
                <a16:creationId xmlns:a16="http://schemas.microsoft.com/office/drawing/2014/main" id="{F47C86C7-9387-0C5C-2651-F8548AA29DD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175463428"/>
      </p:ext>
    </p:extLst>
  </p:cSld>
  <p:clrMapOvr>
    <a:masterClrMapping/>
  </p:clrMapOvr>
</p:sld>
</file>

<file path=ppt/slides/slide4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08_1: Anomalie nella rete energetica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Introduzione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Impatto delle anomalie sulle infrastrutture energetiche:</a:t>
            </a:r>
          </a:p>
          <a:p>
            <a:pPr lvl="1">
              <a:spcBef>
                <a:spcPts val="600"/>
              </a:spcBef>
            </a:pPr>
            <a:r>
              <a:rPr lang="en-US" sz="1000" dirty="0"/>
              <a:t>Interruzioni nella fornitura di energia: Le anomalie nelle reti energetiche possono portare a interruzioni di corrente, blackout o fluttuazioni nella disponibilità di energia, con ripercussioni su aziende, comunità e servizi essenziali che dipendono dalla continuità della fornitura di energia.</a:t>
            </a:r>
          </a:p>
          <a:p>
            <a:pPr lvl="1">
              <a:spcBef>
                <a:spcPts val="600"/>
              </a:spcBef>
            </a:pPr>
            <a:r>
              <a:rPr lang="en-US" sz="1000" dirty="0"/>
              <a:t>Danni alle apparecchiature e alle infrastrutture: Le anomalie possono provocare danni fisici ai componenti di infrastrutture critiche, come sottostazioni, linee di trasmissione o macchinari industriali, richiedendo costose riparazioni e creando rischi per la sicurezza.</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arranha-céus, captura de ecrã, noite&#10;&#10;Descrição gerada automaticamente">
            <a:extLst>
              <a:ext uri="{FF2B5EF4-FFF2-40B4-BE49-F238E27FC236}">
                <a16:creationId xmlns:a16="http://schemas.microsoft.com/office/drawing/2014/main" id="{F47C86C7-9387-0C5C-2651-F8548AA29DD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65237818"/>
      </p:ext>
    </p:extLst>
  </p:cSld>
  <p:clrMapOvr>
    <a:masterClrMapping/>
  </p:clrMapOvr>
</p:sld>
</file>

<file path=ppt/slides/slide5.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5</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Argomento-06: Tecniche di valutazione delle vulnerabilità</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Introduzione alle vulnerabilità della rete energetica</a:t>
            </a:r>
          </a:p>
          <a:p>
            <a:pPr>
              <a:spcBef>
                <a:spcPts val="600"/>
              </a:spcBef>
              <a:spcAft>
                <a:spcPts val="0"/>
              </a:spcAft>
            </a:pPr>
            <a:r>
              <a:rPr lang="en-US" sz="1400" dirty="0"/>
              <a:t>Metodologie di valutazione della vulnerabilità</a:t>
            </a:r>
          </a:p>
          <a:p>
            <a:pPr>
              <a:spcBef>
                <a:spcPts val="600"/>
              </a:spcBef>
              <a:spcAft>
                <a:spcPts val="0"/>
              </a:spcAft>
            </a:pPr>
            <a:r>
              <a:rPr lang="en-US" sz="1400" dirty="0"/>
              <a:t>Identificazione e classificazione dei beni</a:t>
            </a:r>
          </a:p>
          <a:p>
            <a:pPr>
              <a:spcBef>
                <a:spcPts val="600"/>
              </a:spcBef>
              <a:spcAft>
                <a:spcPts val="0"/>
              </a:spcAft>
            </a:pPr>
            <a:r>
              <a:rPr lang="en-US" sz="1400" dirty="0"/>
              <a:t>Strumenti e tecniche di scansione delle vulnerabilità</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294453660"/>
      </p:ext>
    </p:extLst>
  </p:cSld>
  <p:clrMapOvr>
    <a:masterClrMapping/>
  </p:clrMapOvr>
</p:sld>
</file>

<file path=ppt/slides/slide50.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50</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Argomento-08: Rilevamento delle anomalie nella rete energetica</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 nella rete energetica</a:t>
            </a:r>
          </a:p>
          <a:p>
            <a:pPr>
              <a:spcBef>
                <a:spcPts val="600"/>
              </a:spcBef>
              <a:spcAft>
                <a:spcPts val="0"/>
              </a:spcAft>
            </a:pPr>
            <a:r>
              <a:rPr lang="en-US" sz="1400" dirty="0">
                <a:solidFill>
                  <a:schemeClr val="tx2"/>
                </a:solidFill>
              </a:rPr>
              <a:t>Tecniche di rilevamento delle anomalie</a:t>
            </a:r>
          </a:p>
          <a:p>
            <a:pPr>
              <a:spcBef>
                <a:spcPts val="600"/>
              </a:spcBef>
              <a:spcAft>
                <a:spcPts val="0"/>
              </a:spcAft>
            </a:pPr>
            <a:r>
              <a:rPr lang="en-US" sz="1400" dirty="0"/>
              <a:t>Fonti di dati per il rilevamento delle anomalie</a:t>
            </a:r>
          </a:p>
          <a:p>
            <a:pPr>
              <a:spcBef>
                <a:spcPts val="600"/>
              </a:spcBef>
              <a:spcAft>
                <a:spcPts val="0"/>
              </a:spcAft>
            </a:pPr>
            <a:r>
              <a:rPr lang="en-US" sz="1400" dirty="0"/>
              <a:t>Strumenti e tecnologie per il rilevamento delle anomalie</a:t>
            </a:r>
          </a:p>
          <a:p>
            <a:pPr>
              <a:spcBef>
                <a:spcPts val="600"/>
              </a:spcBef>
              <a:spcAft>
                <a:spcPts val="0"/>
              </a:spcAft>
            </a:pPr>
            <a:r>
              <a:rPr lang="en-US" sz="1400" dirty="0"/>
              <a:t>Casi di studio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96926784"/>
      </p:ext>
    </p:extLst>
  </p:cSld>
  <p:clrMapOvr>
    <a:masterClrMapping/>
  </p:clrMapOvr>
</p:sld>
</file>

<file path=ppt/slides/slide5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08_2: Tecniche di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Tecniche comuni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 tecniche di rilevamento delle anomalie impiegano varie metodologie per identificare le deviazioni dal comportamento previsto all'interno della rete energetica, consentendo la mitigazione proattiva delle minacce e la resilienza del sistema.</a:t>
            </a:r>
          </a:p>
          <a:p>
            <a:pPr>
              <a:spcBef>
                <a:spcPts val="600"/>
              </a:spcBef>
            </a:pPr>
            <a:r>
              <a:rPr lang="en-US" sz="1200" dirty="0"/>
              <a:t>Approcci statistici al rilevamento delle anomalie:</a:t>
            </a:r>
          </a:p>
          <a:p>
            <a:pPr lvl="1">
              <a:spcBef>
                <a:spcPts val="600"/>
              </a:spcBef>
            </a:pPr>
            <a:r>
              <a:rPr lang="en-US" sz="1000" dirty="0"/>
              <a:t>I metodi statistici analizzano i dati storici e calcolano parametri come la media, la mediana e la deviazione standard per stabilire modelli di comportamento normali.</a:t>
            </a:r>
          </a:p>
          <a:p>
            <a:pPr lvl="1">
              <a:spcBef>
                <a:spcPts val="600"/>
              </a:spcBef>
            </a:pPr>
            <a:r>
              <a:rPr lang="en-US" sz="1000" dirty="0"/>
              <a:t>Le anomalie vengono rilevate quando i punti di dati osservati si discostano significativamente dai parametri statistici previsti, indicando potenziali minacce alla sicurezza o anomalie operative.</a:t>
            </a:r>
          </a:p>
          <a:p>
            <a:pPr lvl="1">
              <a:spcBef>
                <a:spcPts val="600"/>
              </a:spcBef>
            </a:pPr>
            <a:r>
              <a:rPr lang="en-US" sz="1000" dirty="0"/>
              <a:t>Gli approcci statistici sono efficaci per rilevare le anomalie negli insiemi di dati strutturati, ma possono avere difficoltà nell'identificare modelli complessi e non lineari o outlier in dati ad alta dimensionalità.</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Área metropolitana, edifício, Metrópole&#10;&#10;Descrição gerada automaticamente">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05190830"/>
      </p:ext>
    </p:extLst>
  </p:cSld>
  <p:clrMapOvr>
    <a:masterClrMapping/>
  </p:clrMapOvr>
</p:sld>
</file>

<file path=ppt/slides/slide5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08_2: Tecniche di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Tecniche comuni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Rilevamento delle anomalie basato sull'apprendimento automatico:</a:t>
            </a:r>
          </a:p>
          <a:p>
            <a:pPr lvl="1">
              <a:spcBef>
                <a:spcPts val="600"/>
              </a:spcBef>
            </a:pPr>
            <a:r>
              <a:rPr lang="en-US" sz="1000" dirty="0"/>
              <a:t>Gli algoritmi di apprendimento automatico sfruttano i dati storici per apprendere modelli e relazioni, consentendo il rilevamento automatico delle anomalie senza una programmazione esplicita.</a:t>
            </a:r>
          </a:p>
          <a:p>
            <a:pPr lvl="1">
              <a:spcBef>
                <a:spcPts val="600"/>
              </a:spcBef>
            </a:pPr>
            <a:r>
              <a:rPr lang="en-US" sz="1000" dirty="0"/>
              <a:t>Gli algoritmi di apprendimento supervisionato, come le macchine a vettori di supporto (SVM) o le foreste casuali, vengono addestrati su set di dati etichettati per classificare i punti di dati come normali o anomali.</a:t>
            </a:r>
          </a:p>
          <a:p>
            <a:pPr lvl="1">
              <a:spcBef>
                <a:spcPts val="600"/>
              </a:spcBef>
            </a:pPr>
            <a:r>
              <a:rPr lang="en-US" sz="1000" dirty="0"/>
              <a:t>Gli algoritmi di apprendimento non supervisionato, tra cui il clustering k-means o l'Isolation Forest, rilevano le anomalie identificando i punti di dati che differiscono significativamente dalla maggioranza delle osservazioni.</a:t>
            </a:r>
          </a:p>
          <a:p>
            <a:pPr lvl="1">
              <a:spcBef>
                <a:spcPts val="600"/>
              </a:spcBef>
            </a:pPr>
            <a:r>
              <a:rPr lang="en-US" sz="1000" dirty="0"/>
              <a:t>Gli approcci basati sull'apprendimento automatico offrono flessibilità e scalabilità per il rilevamento delle anomalie su diverse fonti di dati, ma richiedono dati di addestramento adeguati e la messa a punto del modello per ottenere prestazioni ottimali.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Área metropolitana, edifício, Metrópole&#10;&#10;Descrição gerada automaticamente">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85975607"/>
      </p:ext>
    </p:extLst>
  </p:cSld>
  <p:clrMapOvr>
    <a:masterClrMapping/>
  </p:clrMapOvr>
</p:sld>
</file>

<file path=ppt/slides/slide5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08_2: Tecniche di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Tecniche comuni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Rilevamento delle anomalie basato sul comportamento:</a:t>
            </a:r>
          </a:p>
          <a:p>
            <a:pPr lvl="1">
              <a:spcBef>
                <a:spcPts val="600"/>
              </a:spcBef>
            </a:pPr>
            <a:r>
              <a:rPr lang="en-US" sz="1000" dirty="0"/>
              <a:t>Le tecniche basate sul comportamento si concentrano sul monitoraggio del comportamento delle entità all'interno della rete, come utenti, dispositivi o processi, per identificare le deviazioni dai modelli comportamentali previsti.</a:t>
            </a:r>
          </a:p>
          <a:p>
            <a:pPr lvl="1">
              <a:spcBef>
                <a:spcPts val="600"/>
              </a:spcBef>
            </a:pPr>
            <a:r>
              <a:rPr lang="en-US" sz="1000" dirty="0"/>
              <a:t>Le anomalie vengono rilevate in base alle deviazioni degli attributi comportamentali, come i modelli di accesso, la frequenza di comunicazione o l'utilizzo delle risorse, che indicano potenziali violazioni della sicurezza o attività non autorizzate.</a:t>
            </a:r>
          </a:p>
          <a:p>
            <a:pPr lvl="1">
              <a:spcBef>
                <a:spcPts val="600"/>
              </a:spcBef>
            </a:pPr>
            <a:r>
              <a:rPr lang="en-US" sz="1000" dirty="0"/>
              <a:t>Gli approcci basati sul comportamento offrono approfondimenti granulari sul comportamento del sistema e sono adatti a rilevare minacce interne o attacchi furtivi che eludono le difese perimetrali tradizionali.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Área metropolitana, edifício, Metrópole&#10;&#10;Descrição gerada automaticamente">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7451331"/>
      </p:ext>
    </p:extLst>
  </p:cSld>
  <p:clrMapOvr>
    <a:masterClrMapping/>
  </p:clrMapOvr>
</p:sld>
</file>

<file path=ppt/slides/slide54.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54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Argomento-08: Rilevamento delle anomalie nella rete energetica</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 nella rete energetica</a:t>
            </a:r>
          </a:p>
          <a:p>
            <a:pPr>
              <a:spcBef>
                <a:spcPts val="600"/>
              </a:spcBef>
              <a:spcAft>
                <a:spcPts val="0"/>
              </a:spcAft>
            </a:pPr>
            <a:r>
              <a:rPr lang="en-US" sz="1400" dirty="0"/>
              <a:t>Tecniche di rilevamento delle anomalie</a:t>
            </a:r>
          </a:p>
          <a:p>
            <a:pPr>
              <a:spcBef>
                <a:spcPts val="600"/>
              </a:spcBef>
              <a:spcAft>
                <a:spcPts val="0"/>
              </a:spcAft>
            </a:pPr>
            <a:r>
              <a:rPr lang="en-US" sz="1400" dirty="0">
                <a:solidFill>
                  <a:schemeClr val="tx2"/>
                </a:solidFill>
              </a:rPr>
              <a:t>Fonti di dati per il rilevamento delle anomalie</a:t>
            </a:r>
          </a:p>
          <a:p>
            <a:pPr>
              <a:spcBef>
                <a:spcPts val="600"/>
              </a:spcBef>
              <a:spcAft>
                <a:spcPts val="0"/>
              </a:spcAft>
            </a:pPr>
            <a:r>
              <a:rPr lang="en-US" sz="1400" dirty="0"/>
              <a:t>Strumenti e tecnologie per il rilevamento delle anomalie</a:t>
            </a:r>
          </a:p>
          <a:p>
            <a:pPr>
              <a:spcBef>
                <a:spcPts val="600"/>
              </a:spcBef>
              <a:spcAft>
                <a:spcPts val="0"/>
              </a:spcAft>
            </a:pPr>
            <a:r>
              <a:rPr lang="en-US" sz="1400" dirty="0"/>
              <a:t>Casi di studio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9537950"/>
      </p:ext>
    </p:extLst>
  </p:cSld>
  <p:clrMapOvr>
    <a:masterClrMapping/>
  </p:clrMapOvr>
</p:sld>
</file>

<file path=ppt/slides/slide5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08_3: Fonti di dati per il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Tipi di fonti di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Il rilevamento delle anomalie si basa su diverse fonti di dati all'interno della rete energetica per identificare comportamenti anomali e potenziali minacce alla sicurezza, rendendo necessarie strategie complete di raccolta e analisi dei dati.</a:t>
            </a:r>
          </a:p>
          <a:p>
            <a:pPr>
              <a:spcBef>
                <a:spcPts val="600"/>
              </a:spcBef>
            </a:pPr>
            <a:r>
              <a:rPr lang="en-US" sz="1200" dirty="0"/>
              <a:t>Tipi di fonti di dati nella rete energetica:</a:t>
            </a:r>
          </a:p>
          <a:p>
            <a:pPr lvl="1">
              <a:spcBef>
                <a:spcPts val="600"/>
              </a:spcBef>
            </a:pPr>
            <a:r>
              <a:rPr lang="en-US" sz="1000" dirty="0"/>
              <a:t>Dati dei sensori dai dispositivi IoT: I sensori IoT incorporati nei componenti delle infrastrutture critiche raccolgono dati in tempo reale su temperatura, pressione, tensione e altri parametri operativi, consentendo un monitoraggio continuo della salute e delle prestazioni del sistema.</a:t>
            </a:r>
          </a:p>
          <a:p>
            <a:pPr lvl="1">
              <a:spcBef>
                <a:spcPts val="600"/>
              </a:spcBef>
            </a:pPr>
            <a:r>
              <a:rPr lang="en-US" sz="1000" dirty="0"/>
              <a:t>Registri di rete e dati sul traffico: I dispositivi di rete, come router, switch e firewall, generano registri e dati sul traffico che catturano modelli di comunicazione, anomalie di protocollo e tentativi di accesso non autorizzato all'interno della rete.</a:t>
            </a:r>
          </a:p>
          <a:p>
            <a:pPr lvl="1">
              <a:spcBef>
                <a:spcPts val="600"/>
              </a:spcBef>
            </a:pPr>
            <a:r>
              <a:rPr lang="en-US" sz="1000" dirty="0"/>
              <a:t>Sistemi SCADA: I sistemi SCADA (Supervisory Control and Data Acquisition) forniscono il controllo e il monitoraggio centralizzato dei processi industriali, offrendo informazioni sullo stato delle apparecchiature, sui livelli di produzione e sulle anomalie delle variabili di processo.</a:t>
            </a:r>
          </a:p>
          <a:p>
            <a:pPr lvl="1">
              <a:spcBef>
                <a:spcPts val="600"/>
              </a:spcBef>
            </a:pPr>
            <a:r>
              <a:rPr lang="en-US" sz="1000" dirty="0"/>
              <a:t>Dati operativi storici: Le registrazioni storiche dei consumi energetici, dei livelli di produzione, della manutenzione delle apparecchiature e delle condizioni ambientali sono preziose fonti di informazioni per individuare le deviazioni dalle normali condizioni operative e prevedere le anomalie future.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idade, ar livre&#10;&#10;Descrição gerada automaticamente">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66412717"/>
      </p:ext>
    </p:extLst>
  </p:cSld>
  <p:clrMapOvr>
    <a:masterClrMapping/>
  </p:clrMapOvr>
</p:sld>
</file>

<file path=ppt/slides/slide5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08_3: Fonti di dati per il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Raccolta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Metodi di raccolta dei dati e sfide:</a:t>
            </a:r>
          </a:p>
          <a:p>
            <a:pPr lvl="1">
              <a:spcBef>
                <a:spcPts val="600"/>
              </a:spcBef>
            </a:pPr>
            <a:r>
              <a:rPr lang="en-US" sz="1000" dirty="0"/>
              <a:t>Raccolta automatizzata dei dati: I processi automatizzati, come la registrazione dei dati, la telemetria e il monitoraggio remoto, facilitano la raccolta continua di dati da sensori e dispositivi distribuiti nella rete energetica.</a:t>
            </a:r>
          </a:p>
          <a:p>
            <a:pPr lvl="1">
              <a:spcBef>
                <a:spcPts val="600"/>
              </a:spcBef>
            </a:pPr>
            <a:r>
              <a:rPr lang="en-US" sz="1000" dirty="0"/>
              <a:t>Raccolta manuale dei dati: In alcuni casi, possono essere necessari metodi di raccolta dati manuali, come letture o ispezioni manuali, per integrare le fonti di dati automatizzate o convalidare le misure dei sensori.</a:t>
            </a:r>
          </a:p>
          <a:p>
            <a:pPr lvl="1">
              <a:spcBef>
                <a:spcPts val="600"/>
              </a:spcBef>
            </a:pPr>
            <a:r>
              <a:rPr lang="en-US" sz="1000"/>
              <a:t>Le sfide includono il volume dei dati: Gestione di grandi volumi di dati generati da dispositivi IoT e sensori di rete, varietà dei dati: Integrazione di fonti di dati eterogenee con formati e strutture diverse, velocità dei dati: Elaborazione e analisi dei dati in streaming in tempo reale per rilevare tempestivamente le anomalie, e veridicità dei dati: Garantire l'accuratezza, la completezza e l'affidabilità dei dati per supportare un efficace rilevamento delle anomalie.</a:t>
            </a: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idade, ar livre&#10;&#10;Descrição gerada automaticamente">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13742726"/>
      </p:ext>
    </p:extLst>
  </p:cSld>
  <p:clrMapOvr>
    <a:masterClrMapping/>
  </p:clrMapOvr>
</p:sld>
</file>

<file path=ppt/slides/slide57.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08_3: Fonti di dati per il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Qualità dei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Importanza della qualità dei dati per un efficace rilevamento delle anomalie:</a:t>
            </a:r>
          </a:p>
          <a:p>
            <a:pPr lvl="1">
              <a:spcBef>
                <a:spcPts val="600"/>
              </a:spcBef>
            </a:pPr>
            <a:r>
              <a:rPr lang="en-US" sz="1000" dirty="0"/>
              <a:t>I dati di alta qualità sono essenziali per un rilevamento accurato delle anomalie, poiché queste possono essere oscurate o interpretate in modo errato in set di dati rumorosi o incompleti.</a:t>
            </a:r>
          </a:p>
          <a:p>
            <a:pPr lvl="1">
              <a:spcBef>
                <a:spcPts val="600"/>
              </a:spcBef>
            </a:pPr>
            <a:r>
              <a:rPr lang="en-US" sz="1000" dirty="0"/>
              <a:t>Le misure di garanzia della qualità dei dati, come la convalida, la normalizzazione e la pulizia dei dati, sono fondamentali per garantire l'integrità e l'affidabilità dei risultati del rilevamento delle anomalie.</a:t>
            </a:r>
          </a:p>
          <a:p>
            <a:pPr lvl="1">
              <a:spcBef>
                <a:spcPts val="600"/>
              </a:spcBef>
            </a:pPr>
            <a:r>
              <a:rPr lang="en-US" sz="1000" dirty="0"/>
              <a:t>La collaborazione tra data scientist, esperti di settore e professionisti della cybersecurity è essenziale per identificare le fonti di dati rilevanti, definire i criteri di qualità dei dati e ottimizzare gli algoritmi di rilevamento delle anomalie per ottenere informazioni utili.</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idade, ar livre&#10;&#10;Descrição gerada automaticamente">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41228665"/>
      </p:ext>
    </p:extLst>
  </p:cSld>
  <p:clrMapOvr>
    <a:masterClrMapping/>
  </p:clrMapOvr>
</p:sld>
</file>

<file path=ppt/slides/slide58.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58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Argomento-08: Rilevamento delle anomalie nella rete energetica</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 nella rete energetica</a:t>
            </a:r>
          </a:p>
          <a:p>
            <a:pPr>
              <a:spcBef>
                <a:spcPts val="600"/>
              </a:spcBef>
              <a:spcAft>
                <a:spcPts val="0"/>
              </a:spcAft>
            </a:pPr>
            <a:r>
              <a:rPr lang="en-US" sz="1400" dirty="0"/>
              <a:t>Tecniche di rilevamento delle anomalie</a:t>
            </a:r>
          </a:p>
          <a:p>
            <a:pPr>
              <a:spcBef>
                <a:spcPts val="600"/>
              </a:spcBef>
              <a:spcAft>
                <a:spcPts val="0"/>
              </a:spcAft>
            </a:pPr>
            <a:r>
              <a:rPr lang="en-US" sz="1400" dirty="0"/>
              <a:t>Fonti di dati per il rilevamento delle anomalie</a:t>
            </a:r>
          </a:p>
          <a:p>
            <a:pPr>
              <a:spcBef>
                <a:spcPts val="600"/>
              </a:spcBef>
              <a:spcAft>
                <a:spcPts val="0"/>
              </a:spcAft>
            </a:pPr>
            <a:r>
              <a:rPr lang="en-US" sz="1400" dirty="0">
                <a:solidFill>
                  <a:schemeClr val="tx2"/>
                </a:solidFill>
              </a:rPr>
              <a:t>Strumenti e tecnologie per il rilevamento delle anomalie</a:t>
            </a:r>
          </a:p>
          <a:p>
            <a:pPr>
              <a:spcBef>
                <a:spcPts val="600"/>
              </a:spcBef>
              <a:spcAft>
                <a:spcPts val="0"/>
              </a:spcAft>
            </a:pPr>
            <a:r>
              <a:rPr lang="en-US" sz="1400" dirty="0"/>
              <a:t>Casi di studio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5377893"/>
      </p:ext>
    </p:extLst>
  </p:cSld>
  <p:clrMapOvr>
    <a:masterClrMapping/>
  </p:clrMapOvr>
</p:sld>
</file>

<file path=ppt/slides/slide5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08_4: Strumenti e tecnologie per il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Strumenti software per il rilevamento delle anomalie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È disponibile una serie di strumenti e tecnologie sofisticate per facilitare il rilevamento delle anomalie all'interno della rete energetica, consentendo alle organizzazioni di identificare e mitigare in modo proattivo le potenziali minacce alla sicurezza.</a:t>
            </a:r>
          </a:p>
          <a:p>
            <a:pPr>
              <a:spcBef>
                <a:spcPts val="600"/>
              </a:spcBef>
            </a:pPr>
            <a:r>
              <a:rPr lang="en-US" sz="1200" dirty="0"/>
              <a:t>Panoramica degli strumenti software per il rilevamento delle anomalie:</a:t>
            </a:r>
          </a:p>
          <a:p>
            <a:pPr lvl="1">
              <a:spcBef>
                <a:spcPts val="600"/>
              </a:spcBef>
            </a:pPr>
            <a:r>
              <a:rPr lang="en-US" sz="1000" dirty="0"/>
              <a:t>Strumenti open-source: Piattaforme come Elasticsearch, Kibana e Apache Spark offrono funzionalità scalabili di analisi e visualizzazione dei dati, consentendo alle organizzazioni di analizzare grandi volumi di dati e rilevare anomalie utilizzando metodi statistici o algoritmi di apprendimento automatico.</a:t>
            </a:r>
          </a:p>
          <a:p>
            <a:pPr lvl="1">
              <a:spcBef>
                <a:spcPts val="600"/>
              </a:spcBef>
            </a:pPr>
            <a:r>
              <a:rPr lang="en-US" sz="1000" dirty="0"/>
              <a:t>Soluzioni commerciali: I fornitori leader del settore, tra cui Splunk, IBM </a:t>
            </a:r>
            <a:r>
              <a:rPr lang="en-US" sz="1000" dirty="0" err="1"/>
              <a:t>QRadar </a:t>
            </a:r>
            <a:r>
              <a:rPr lang="en-US" sz="1000" dirty="0"/>
              <a:t>e McAfee Enterprise Security Manager (ESM), forniscono piattaforme SIEM complete con funzioni integrate di rilevamento delle anomalie, integrazione delle informazioni sulle minacce e analisi avanzate per rilevare e rispondere agli incidenti di sicurezza in tempo reale.</a:t>
            </a:r>
          </a:p>
          <a:p>
            <a:pPr lvl="1">
              <a:spcBef>
                <a:spcPts val="600"/>
              </a:spcBef>
            </a:pPr>
            <a:r>
              <a:rPr lang="en-US" sz="1000" dirty="0"/>
              <a:t>Soluzioni personalizzate: Le organizzazioni possono sviluppare sistemi di rilevamento delle anomalie personalizzati in base alle loro esigenze specifiche, sfruttando linguaggi di programmazione come Python, R o Java, insieme a librerie di apprendimento automatico come scikit-learn o TensorFlow per implementare algoritmi e flussi di lavoro di rilevamento delle anomalie.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9" name="Marcador de Posição da Imagem 18" descr="Uma imagem com veículo, texto, Veículo terrestre, captura de ecrã&#10;&#10;Descrição gerada automaticamente">
            <a:extLst>
              <a:ext uri="{FF2B5EF4-FFF2-40B4-BE49-F238E27FC236}">
                <a16:creationId xmlns:a16="http://schemas.microsoft.com/office/drawing/2014/main" id="{91713035-E5AD-0AAD-E82E-342602FFE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447685812"/>
      </p:ext>
    </p:extLst>
  </p:cSld>
  <p:clrMapOvr>
    <a:masterClrMapping/>
  </p:clrMapOvr>
</p:sld>
</file>

<file path=ppt/slides/slide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400" dirty="0"/>
              <a:t>06_1: Introduzione alle vulnerabilità della rete energetica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Definizione di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 vulnerabilità sono debolezze o difetti dei sistemi che possono essere sfruttati.</a:t>
            </a:r>
          </a:p>
          <a:p>
            <a:pPr>
              <a:spcBef>
                <a:spcPts val="600"/>
              </a:spcBef>
            </a:pPr>
            <a:r>
              <a:rPr lang="en-US" sz="1200" dirty="0">
                <a:solidFill>
                  <a:schemeClr val="tx2"/>
                </a:solidFill>
              </a:rPr>
              <a:t>Tipi di vulnerabilità: </a:t>
            </a:r>
            <a:r>
              <a:rPr lang="en-US" sz="1200" dirty="0"/>
              <a:t>Vulnerabilità del software, debolezze della configurazione, errori umani, ecc.</a:t>
            </a:r>
          </a:p>
          <a:p>
            <a:pPr>
              <a:spcBef>
                <a:spcPts val="600"/>
              </a:spcBef>
            </a:pPr>
            <a:r>
              <a:rPr lang="en-US" sz="1200" dirty="0">
                <a:solidFill>
                  <a:schemeClr val="tx2"/>
                </a:solidFill>
              </a:rPr>
              <a:t>Impatto:</a:t>
            </a:r>
            <a:r>
              <a:rPr lang="en-US" sz="1200" dirty="0"/>
              <a:t> Interruzione dei servizi, violazione dei dati, perdite finanziarie, problemi di sicurezza.</a:t>
            </a:r>
          </a:p>
          <a:p>
            <a:pPr>
              <a:spcBef>
                <a:spcPts val="600"/>
              </a:spcBef>
            </a:pPr>
            <a:r>
              <a:rPr lang="en-US" sz="1200" dirty="0">
                <a:solidFill>
                  <a:schemeClr val="tx2"/>
                </a:solidFill>
              </a:rPr>
              <a:t>Esempi di vulnerabilità: </a:t>
            </a:r>
            <a:r>
              <a:rPr lang="en-US" sz="1200" dirty="0"/>
              <a:t>Software non patchato, meccanismi di autenticazione deboli, configurazioni di rete non sicure.</a:t>
            </a:r>
          </a:p>
          <a:p>
            <a:pPr>
              <a:spcBef>
                <a:spcPts val="600"/>
              </a:spcBef>
            </a:pPr>
            <a:r>
              <a:rPr lang="en-US" sz="1200" dirty="0">
                <a:solidFill>
                  <a:schemeClr val="tx2"/>
                </a:solidFill>
              </a:rPr>
              <a:t>Caso di studio: </a:t>
            </a:r>
            <a:r>
              <a:rPr lang="en-US" sz="1200" dirty="0"/>
              <a:t>Vulnerabilità nei sistemi SCADA</a:t>
            </a:r>
          </a:p>
          <a:p>
            <a:pPr lvl="1">
              <a:spcBef>
                <a:spcPts val="600"/>
              </a:spcBef>
            </a:pPr>
            <a:r>
              <a:rPr lang="en-US" sz="1000" dirty="0"/>
              <a:t>Descrizione: Vulnerabilità in un sistema SCADA (Supervisory Control and Data Acquisition) utilizzato in una centrale elettrica.</a:t>
            </a:r>
          </a:p>
          <a:p>
            <a:pPr lvl="1">
              <a:spcBef>
                <a:spcPts val="600"/>
              </a:spcBef>
            </a:pPr>
            <a:r>
              <a:rPr lang="en-US" sz="1000" dirty="0"/>
              <a:t>Impatto: Potenziale di sfruttamento remoto che porta all'interruzione del sistema di controllo.</a:t>
            </a:r>
          </a:p>
          <a:p>
            <a:pPr lvl="1">
              <a:spcBef>
                <a:spcPts val="600"/>
              </a:spcBef>
            </a:pPr>
            <a:r>
              <a:rPr lang="en-US" sz="1000" dirty="0"/>
              <a:t>Mitigazione: Gestione delle patch, segmentazione della rete, controlli di accesso avanzati.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Metrópole, Área metropolitana, silhueta de cidade, arranha-céus&#10;&#10;Descrição gerada automaticamente">
            <a:extLst>
              <a:ext uri="{FF2B5EF4-FFF2-40B4-BE49-F238E27FC236}">
                <a16:creationId xmlns:a16="http://schemas.microsoft.com/office/drawing/2014/main" id="{220D63BD-4E33-441A-E008-39719FE24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7731321"/>
      </p:ext>
    </p:extLst>
  </p:cSld>
  <p:clrMapOvr>
    <a:masterClrMapping/>
  </p:clrMapOvr>
</p:sld>
</file>

<file path=ppt/slides/slide6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08_4: Strumenti e tecnologie per il rilevamento delle anomalie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Strumenti software per il rilevamento delle anomalie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Considerazioni sull'implementazione dei sistemi di rilevamento delle anomalie:</a:t>
            </a:r>
          </a:p>
          <a:p>
            <a:pPr lvl="1">
              <a:spcBef>
                <a:spcPts val="600"/>
              </a:spcBef>
            </a:pPr>
            <a:r>
              <a:rPr lang="en-US" sz="1000" dirty="0"/>
              <a:t>Scalabilità: I sistemi di rilevamento delle anomalie devono essere scalabili per adattarsi ai crescenti volumi di dati e all'evoluzione del panorama delle minacce, garantendo il rilevamento e la risposta tempestivi alle minacce emergenti alla sicurezza.</a:t>
            </a:r>
          </a:p>
          <a:p>
            <a:pPr lvl="1">
              <a:spcBef>
                <a:spcPts val="600"/>
              </a:spcBef>
            </a:pPr>
            <a:r>
              <a:rPr lang="en-US" sz="1000" dirty="0"/>
              <a:t>Capacità di elaborazione in tempo reale: Il rilevamento delle anomalie in tempo reale consente alle organizzazioni di rilevare e rispondere tempestivamente agli incidenti di sicurezza, riducendo al minimo l'impatto degli attacchi informatici sulle infrastrutture e sulle operazioni critiche.</a:t>
            </a:r>
          </a:p>
          <a:p>
            <a:pPr lvl="1">
              <a:spcBef>
                <a:spcPts val="600"/>
              </a:spcBef>
            </a:pPr>
            <a:r>
              <a:rPr lang="en-US" sz="1000" dirty="0"/>
              <a:t>Integrazione con i sistemi esistenti: La perfetta integrazione con l'infrastruttura di cybersecurity esistente, comprese le piattaforme SIEM, le soluzioni di rilevamento e risposta degli endpoint (EDR) e le appliance di sicurezza di rete, facilita il rilevamento centralizzato delle minacce e la risposta coordinata agli incidenti in tutta l'organizzazione.</a:t>
            </a:r>
          </a:p>
          <a:p>
            <a:pPr lvl="1">
              <a:spcBef>
                <a:spcPts val="600"/>
              </a:spcBef>
            </a:pPr>
            <a:r>
              <a:rPr lang="en-US" sz="1000" dirty="0"/>
              <a:t>Opzioni di personalizzazione: I sistemi di rilevamento delle anomalie devono offrire flessibilità e opzioni di personalizzazione per adattarsi ai mutevoli requisiti aziendali, ai mandati di conformità alle normative e ai vettori di minacce emergenti, consentendo alle organizzazioni di adattare le regole di rilevamento, le soglie di allarme e le azioni di risposta all'ambiente e al profilo di rischio specifici.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9" name="Marcador de Posição da Imagem 18" descr="Uma imagem com veículo, texto, Veículo terrestre, captura de ecrã&#10;&#10;Descrição gerada automaticamente">
            <a:extLst>
              <a:ext uri="{FF2B5EF4-FFF2-40B4-BE49-F238E27FC236}">
                <a16:creationId xmlns:a16="http://schemas.microsoft.com/office/drawing/2014/main" id="{91713035-E5AD-0AAD-E82E-342602FFE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48186514"/>
      </p:ext>
    </p:extLst>
  </p:cSld>
  <p:clrMapOvr>
    <a:masterClrMapping/>
  </p:clrMapOvr>
</p:sld>
</file>

<file path=ppt/slides/slide61.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61</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Argomento-08: Rilevamento delle anomalie nella rete energetica</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 nella rete energetica</a:t>
            </a:r>
          </a:p>
          <a:p>
            <a:pPr>
              <a:spcBef>
                <a:spcPts val="600"/>
              </a:spcBef>
              <a:spcAft>
                <a:spcPts val="0"/>
              </a:spcAft>
            </a:pPr>
            <a:r>
              <a:rPr lang="en-US" sz="1400" dirty="0"/>
              <a:t>Tecniche di rilevamento delle anomalie</a:t>
            </a:r>
          </a:p>
          <a:p>
            <a:pPr>
              <a:spcBef>
                <a:spcPts val="600"/>
              </a:spcBef>
              <a:spcAft>
                <a:spcPts val="0"/>
              </a:spcAft>
            </a:pPr>
            <a:r>
              <a:rPr lang="en-US" sz="1400" dirty="0"/>
              <a:t>Fonti di dati per il rilevamento delle anomalie</a:t>
            </a:r>
          </a:p>
          <a:p>
            <a:pPr>
              <a:spcBef>
                <a:spcPts val="600"/>
              </a:spcBef>
              <a:spcAft>
                <a:spcPts val="0"/>
              </a:spcAft>
            </a:pPr>
            <a:r>
              <a:rPr lang="en-US" sz="1400" dirty="0"/>
              <a:t>Strumenti e tecnologie per il rilevamento delle anomalie</a:t>
            </a:r>
          </a:p>
          <a:p>
            <a:pPr>
              <a:spcBef>
                <a:spcPts val="600"/>
              </a:spcBef>
              <a:spcAft>
                <a:spcPts val="0"/>
              </a:spcAft>
            </a:pPr>
            <a:r>
              <a:rPr lang="en-US" sz="1400" dirty="0">
                <a:solidFill>
                  <a:schemeClr val="tx2"/>
                </a:solidFill>
              </a:rPr>
              <a:t>Casi di studio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73084635"/>
      </p:ext>
    </p:extLst>
  </p:cSld>
  <p:clrMapOvr>
    <a:masterClrMapping/>
  </p:clrMapOvr>
</p:sld>
</file>

<file path=ppt/slides/slide6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Casi di studio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Attacco Ransomware alla rete elettrica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Contesto:</a:t>
            </a:r>
          </a:p>
          <a:p>
            <a:pPr lvl="1">
              <a:spcBef>
                <a:spcPts val="600"/>
              </a:spcBef>
            </a:pPr>
            <a:r>
              <a:rPr lang="en-US" sz="1000" dirty="0"/>
              <a:t>Nel 2019, la città di Johannesburg ha subito un attacco ransomware che ha interrotto la fornitura di energia elettrica ai residenti e ai servizi comunali.</a:t>
            </a:r>
          </a:p>
          <a:p>
            <a:pPr lvl="1">
              <a:spcBef>
                <a:spcPts val="600"/>
              </a:spcBef>
            </a:pPr>
            <a:r>
              <a:rPr lang="en-US" sz="1000" dirty="0"/>
              <a:t>L'infezione da ransomware ha colpito i sistemi critici dell'infrastruttura della rete elettrica, causando interruzioni operative e interruzioni del servizio.</a:t>
            </a:r>
          </a:p>
          <a:p>
            <a:pPr>
              <a:spcBef>
                <a:spcPts val="600"/>
              </a:spcBef>
            </a:pPr>
            <a:r>
              <a:rPr lang="en-US" sz="1200" dirty="0"/>
              <a:t>Approfondimenti sul rilevamento delle anomalie:</a:t>
            </a:r>
          </a:p>
          <a:p>
            <a:pPr lvl="1">
              <a:spcBef>
                <a:spcPts val="600"/>
              </a:spcBef>
            </a:pPr>
            <a:r>
              <a:rPr lang="en-US" sz="1000" dirty="0"/>
              <a:t>Anomalie del traffico di rete: I sistemi di rilevamento delle anomalie potrebbero aver identificato modelli insoliti di traffico di rete, come un improvviso aumento del trasferimento di dati a server esterni o modelli di comunicazione insoliti tra sistemi interni e domini sospetti associati a malware noti.</a:t>
            </a:r>
          </a:p>
          <a:p>
            <a:pPr lvl="1">
              <a:spcBef>
                <a:spcPts val="600"/>
              </a:spcBef>
            </a:pPr>
            <a:r>
              <a:rPr lang="en-US" sz="1000" dirty="0"/>
              <a:t>Modelli di accesso anomali: Gli algoritmi di rilevamento delle anomalie avrebbero potuto segnalare tentativi di accesso anomali a componenti di infrastrutture critiche, come i sistemi SCADA o i dispositivi di controllo industriale, indicando attività non autorizzate o potenziali compromissioni.</a:t>
            </a:r>
          </a:p>
          <a:p>
            <a:pPr lvl="1">
              <a:spcBef>
                <a:spcPts val="600"/>
              </a:spcBef>
            </a:pPr>
            <a:r>
              <a:rPr lang="en-US" sz="1000" dirty="0"/>
              <a:t>Anomalie comportamentali: L'analisi comportamentale dell'attività degli utenti e delle interazioni del sistema avrebbe potuto rilevare deviazioni dal comportamento normale, come il tentativo di utenti non autorizzati di aumentare i privilegi o di accedere a risorse riservate all'interno della rete.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46222675"/>
      </p:ext>
    </p:extLst>
  </p:cSld>
  <p:clrMapOvr>
    <a:masterClrMapping/>
  </p:clrMapOvr>
</p:sld>
</file>

<file path=ppt/slides/slide6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Casi di studio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Attacco ransomware alla rete elettrica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Sfide di rilevamento:</a:t>
            </a:r>
          </a:p>
          <a:p>
            <a:pPr lvl="1">
              <a:spcBef>
                <a:spcPts val="600"/>
              </a:spcBef>
            </a:pPr>
            <a:r>
              <a:rPr lang="en-US" sz="1000" dirty="0"/>
              <a:t>Rumore nel traffico di rete: Rilevare l'attività del ransomware in mezzo al traffico di rete legittimo può essere difficile a causa dell'elevato volume di dati generati dai sistemi operativi e dall'attività degli utenti.</a:t>
            </a:r>
          </a:p>
          <a:p>
            <a:pPr lvl="1">
              <a:spcBef>
                <a:spcPts val="600"/>
              </a:spcBef>
            </a:pPr>
            <a:r>
              <a:rPr lang="en-US" sz="1000" dirty="0"/>
              <a:t>Tecniche di evasione della crittografia: Alcune varianti di ransomware utilizzano tecniche di evasione della crittografia per evitare il rilevamento da parte dei sistemi di sicurezza, rendendo difficile l'identificazione dell'attività dannosa sulla base delle sole firme di rete o dei file.</a:t>
            </a:r>
          </a:p>
          <a:p>
            <a:pPr lvl="1">
              <a:spcBef>
                <a:spcPts val="600"/>
              </a:spcBef>
            </a:pPr>
            <a:r>
              <a:rPr lang="en-US" sz="1000" dirty="0"/>
              <a:t>Esecuzione furtiva: Gli attacchi ransomware possono essere eseguiti furtivamente per un periodo prolungato, criptando gradualmente i file ed esfiltrare i dati senza attivare allarmi immediati, consentendo agli aggressori di eludere il rilevamento fino alla richiesta di riscatto.</a:t>
            </a:r>
          </a:p>
          <a:p>
            <a:pPr>
              <a:spcBef>
                <a:spcPts val="600"/>
              </a:spcBef>
            </a:pPr>
            <a:r>
              <a:rPr lang="en-US" sz="1200" dirty="0"/>
              <a:t>Lezioni apprese:</a:t>
            </a:r>
          </a:p>
          <a:p>
            <a:pPr lvl="1">
              <a:spcBef>
                <a:spcPts val="600"/>
              </a:spcBef>
            </a:pPr>
            <a:r>
              <a:rPr lang="en-US" sz="1000" dirty="0"/>
              <a:t>Importanza del rilevamento tempestivo: Il rilevamento tempestivo dell'attività del ransomware è fondamentale per contenere la diffusione dell'infezione e minimizzarne l'impatto.</a:t>
            </a:r>
          </a:p>
          <a:p>
            <a:pPr lvl="1">
              <a:spcBef>
                <a:spcPts val="600"/>
              </a:spcBef>
            </a:pPr>
            <a:r>
              <a:rPr lang="en-US" sz="1000" dirty="0"/>
              <a:t>Strategie di difesa a più livelli: L'implementazione di un approccio multilivello alla sicurezza informatica, che comprenda la segmentazione della rete, la protezione degli endpoint e la formazione degli utenti, può ridurre il rischio di attacchi ransomware e limitarne l'impatto sulla continuità operativa.</a:t>
            </a:r>
          </a:p>
          <a:p>
            <a:pPr lvl="1">
              <a:spcBef>
                <a:spcPts val="600"/>
              </a:spcBef>
            </a:pPr>
            <a:r>
              <a:rPr lang="en-US" sz="1000" dirty="0"/>
              <a:t>Informazioni proattive sulle minacce: L'utilizzo dei feed di threat intelligence e degli aggiornamenti di sicurezza può migliorare la capacità dell'organizzazione di rilevare e rispondere alle minacce ransomware emergenti, consentendo misure di difesa proattive e una rapida risposta agli incidenti.</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997937117"/>
      </p:ext>
    </p:extLst>
  </p:cSld>
  <p:clrMapOvr>
    <a:masterClrMapping/>
  </p:clrMapOvr>
</p:sld>
</file>

<file path=ppt/slides/slide6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Casi di studio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Violazione del sistema di controllo industriale in un impianto petrolchimico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Contesto:</a:t>
            </a:r>
          </a:p>
          <a:p>
            <a:pPr lvl="1">
              <a:spcBef>
                <a:spcPts val="600"/>
              </a:spcBef>
            </a:pPr>
            <a:r>
              <a:rPr lang="en-US" sz="1000" dirty="0"/>
              <a:t>Nel 2017, una raffineria di petrolio in Arabia Saudita ha subito un attacco informatico mirato che ha compromesso i suoi sistemi di controllo industriale (ICS), causando una serie di incidenti di sicurezza e rischi ambientali.</a:t>
            </a:r>
          </a:p>
          <a:p>
            <a:pPr lvl="1">
              <a:spcBef>
                <a:spcPts val="600"/>
              </a:spcBef>
            </a:pPr>
            <a:r>
              <a:rPr lang="en-US" sz="1000" dirty="0"/>
              <a:t>L'attacco informatico ha sfruttato le vulnerabilità dell'infrastruttura di rete e dei dispositivi ICS dell'impianto, consentendo agli aggressori di ottenere un accesso non autorizzato e di manipolare i sistemi di controllo critici.</a:t>
            </a:r>
          </a:p>
          <a:p>
            <a:pPr>
              <a:spcBef>
                <a:spcPts val="600"/>
              </a:spcBef>
            </a:pPr>
            <a:r>
              <a:rPr lang="en-US" sz="1200" dirty="0"/>
              <a:t>Approfondimenti sul rilevamento delle anomalie:</a:t>
            </a:r>
          </a:p>
          <a:p>
            <a:pPr lvl="1">
              <a:spcBef>
                <a:spcPts val="600"/>
              </a:spcBef>
            </a:pPr>
            <a:r>
              <a:rPr lang="en-US" sz="1000" dirty="0"/>
              <a:t>Tentativi di accesso non autorizzati: I sistemi di rilevamento delle anomalie potrebbero aver rilevato tentativi di accesso anomali o richieste di accesso provenienti da indirizzi IP sospetti o da orari insoliti, indicando tentativi di intrusione non autorizzati o furto di credenziali.</a:t>
            </a:r>
          </a:p>
          <a:p>
            <a:pPr lvl="1">
              <a:spcBef>
                <a:spcPts val="600"/>
              </a:spcBef>
            </a:pPr>
            <a:r>
              <a:rPr lang="en-US" sz="1000" dirty="0"/>
              <a:t>Comandi e operazioni anomale: L'analisi comportamentale dei flussi di dati ICS avrebbe potuto identificare comandi anomali o deviazioni operative, come modifiche ai setpoint, alle sequenze di comando o alle configurazioni delle apparecchiature, indicative di una manipolazione dolosa del sistema di controllo.</a:t>
            </a:r>
          </a:p>
          <a:p>
            <a:pPr lvl="1">
              <a:spcBef>
                <a:spcPts val="600"/>
              </a:spcBef>
            </a:pPr>
            <a:r>
              <a:rPr lang="en-US" sz="1000" dirty="0"/>
              <a:t>Modelli di traffico di rete insoliti: Gli algoritmi di rilevamento delle anomalie avrebbero potuto segnalare modelli di traffico di rete insoliti, come l'esfiltrazione di dati o la comunicazione di comando e controllo con server esterni, associati a malware noti o a infrastrutture di comando e controllo.</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08368611"/>
      </p:ext>
    </p:extLst>
  </p:cSld>
  <p:clrMapOvr>
    <a:masterClrMapping/>
  </p:clrMapOvr>
</p:sld>
</file>

<file path=ppt/slides/slide6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Casi di studio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Violazione del sistema di controllo industriale in un impianto petrolchimico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Sfide di rilevamento:</a:t>
            </a:r>
          </a:p>
          <a:p>
            <a:pPr lvl="1">
              <a:spcBef>
                <a:spcPts val="600"/>
              </a:spcBef>
            </a:pPr>
            <a:r>
              <a:rPr lang="en-US" sz="1000" dirty="0"/>
              <a:t>Visibilità degli ambienti ICS: Gli strumenti di sicurezza tradizionali possono mancare di visibilità negli ambienti ICS, rendendo difficile il rilevamento di attività anomale o di intrusioni mirate ai sistemi di controllo critici.</a:t>
            </a:r>
          </a:p>
          <a:p>
            <a:pPr lvl="1">
              <a:spcBef>
                <a:spcPts val="600"/>
              </a:spcBef>
            </a:pPr>
            <a:r>
              <a:rPr lang="en-US" sz="1000" dirty="0"/>
              <a:t>Complessità dei processi industriali: Comprendere il normale comportamento dei processi industriali e distinguere tra modifiche operative legittime e attività dannose può essere difficile e richiede competenze di dominio e approfondimenti contestuali sulle operazioni ICS.</a:t>
            </a:r>
          </a:p>
          <a:p>
            <a:pPr lvl="1">
              <a:spcBef>
                <a:spcPts val="600"/>
              </a:spcBef>
            </a:pPr>
            <a:r>
              <a:rPr lang="en-US" sz="1000" dirty="0"/>
              <a:t>Impatto sulla sicurezza e sulle operazioni: I cyberattacchi che colpiscono i sistemi ICS possono avere gravi implicazioni per la sicurezza, causando malfunzionamenti delle apparecchiature, interruzioni dei processi e rischi ambientali, e richiedono un rilevamento e una risposta rapidi per ridurre i rischi potenziali.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36925076"/>
      </p:ext>
    </p:extLst>
  </p:cSld>
  <p:clrMapOvr>
    <a:masterClrMapping/>
  </p:clrMapOvr>
</p:sld>
</file>

<file path=ppt/slides/slide6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Casi di studio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Violazione del sistema di controllo industriale in un impianto petrolchimico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Lezioni apprese:</a:t>
            </a:r>
          </a:p>
          <a:p>
            <a:pPr lvl="1">
              <a:spcBef>
                <a:spcPts val="600"/>
              </a:spcBef>
            </a:pPr>
            <a:r>
              <a:rPr lang="en-US" sz="1000" dirty="0"/>
              <a:t>Controlli di sicurezza ICS migliorati: L'implementazione di solidi controlli di sicurezza, come la segmentazione della rete, i controlli di accesso e i sistemi di rilevamento delle intrusioni adattati agli ambienti ICS, può ridurre il rischio di accesso non autorizzato e di manipolazione dei sistemi di controllo critici.</a:t>
            </a:r>
          </a:p>
          <a:p>
            <a:pPr lvl="1">
              <a:spcBef>
                <a:spcPts val="600"/>
              </a:spcBef>
            </a:pPr>
            <a:r>
              <a:rPr lang="en-US" sz="1000" dirty="0"/>
              <a:t>Monitoraggio continuo e rilevamento delle minacce: Il monitoraggio proattivo dei flussi di dati ICS, del traffico di rete e delle interazioni dei dispositivi consente di rilevare tempestivamente le attività anomale e di rispondere rapidamente agli incidenti, riducendo al minimo l'impatto degli attacchi informatici sulla sicurezza e sull'integrità operativa.</a:t>
            </a:r>
          </a:p>
          <a:p>
            <a:pPr lvl="1">
              <a:spcBef>
                <a:spcPts val="600"/>
              </a:spcBef>
            </a:pPr>
            <a:r>
              <a:rPr lang="en-US" sz="1000" dirty="0"/>
              <a:t>Collaborazione e condivisione delle informazioni: La collaborazione tra i team IT e OT, i partner industriali e le agenzie governative facilita la condivisione delle informazioni, delle informazioni sulle minacce e degli sforzi di risposta coordinati, rafforzando la resilienza collettiva delle infrastrutture critiche contro le minacce informatiche.</a:t>
            </a:r>
            <a:endParaRPr lang="en-US" sz="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77087937"/>
      </p:ext>
    </p:extLst>
  </p:cSld>
  <p:clrMapOvr>
    <a:masterClrMapping/>
  </p:clrMapOvr>
</p:sld>
</file>

<file path=ppt/slides/slide67.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67</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Informazioni sulle minacce informatiche nella rete energetica - Panoramica del corso</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Fondamenti dell'intelligence sulle minacce informatiche (CTI) - Tassonomia, ciclo di vita, controlli di sicurezza e standard</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Fonti e raccolta di dati sull'energia</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Analisi ed elaborazione dei dati energetici</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Attori e tattiche di minaccia nella rete energetica</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Modellazione e analisi delle minacce nella rete energetica</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Tecniche di valutazione delle vulnerabilità</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Modellazione pratica delle minacce e indagini di sicurezza</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Condivisione, diffusione, comunicazione e implementazione delle informazioni sulle minacce informatiche.</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Rilevamento delle anomalie nella rete energetica</a:t>
            </a:r>
          </a:p>
        </p:txBody>
      </p:sp>
    </p:spTree>
    <p:extLst>
      <p:ext uri="{BB962C8B-B14F-4D97-AF65-F5344CB8AC3E}">
        <p14:creationId xmlns:p14="http://schemas.microsoft.com/office/powerpoint/2010/main" val="4220246153"/>
      </p:ext>
    </p:extLst>
  </p:cSld>
  <p:clrMapOvr>
    <a:masterClrMapping/>
  </p:clrMapOvr>
</p:sld>
</file>

<file path=ppt/slides/slide68.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68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Argomento-09: Modellazione pratica delle minacce e indagini di sicurezza</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Caso di studio 1 - </a:t>
            </a:r>
            <a:r>
              <a:rPr lang="en-US" sz="1400" dirty="0"/>
              <a:t>Attacco ransomware </a:t>
            </a:r>
            <a:r>
              <a:rPr lang="en-US" sz="1400" dirty="0" err="1"/>
              <a:t>GridBlackout</a:t>
            </a:r>
          </a:p>
          <a:p>
            <a:pPr>
              <a:spcBef>
                <a:spcPts val="600"/>
              </a:spcBef>
              <a:spcAft>
                <a:spcPts val="0"/>
              </a:spcAft>
            </a:pPr>
            <a:r>
              <a:rPr lang="en-US" sz="1400" dirty="0"/>
              <a:t>Caso di studio 2 - Minaccia insider in una centrale nucleare</a:t>
            </a:r>
          </a:p>
          <a:p>
            <a:pPr>
              <a:spcBef>
                <a:spcPts val="600"/>
              </a:spcBef>
              <a:spcAft>
                <a:spcPts val="0"/>
              </a:spcAft>
            </a:pPr>
            <a:r>
              <a:rPr lang="en-US" sz="1400" dirty="0"/>
              <a:t>Caso di studio 3 - Esercitazione di resilienza delle infrastrutture critiche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82321248"/>
      </p:ext>
    </p:extLst>
  </p:cSld>
  <p:clrMapOvr>
    <a:masterClrMapping/>
  </p:clrMapOvr>
</p:sld>
</file>

<file path=ppt/slides/slide69.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69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Argomento-09: Modellazione pratica delle minacce e indagini sulla sicurezza</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Caso di studio 1 - </a:t>
            </a:r>
            <a:r>
              <a:rPr lang="en-US" sz="1400" dirty="0">
                <a:solidFill>
                  <a:schemeClr val="tx2"/>
                </a:solidFill>
              </a:rPr>
              <a:t>Attacco ransomware </a:t>
            </a:r>
            <a:r>
              <a:rPr lang="en-US" sz="1400" dirty="0" err="1">
                <a:solidFill>
                  <a:schemeClr val="tx2"/>
                </a:solidFill>
              </a:rPr>
              <a:t>GridBlackout</a:t>
            </a:r>
          </a:p>
          <a:p>
            <a:pPr>
              <a:spcBef>
                <a:spcPts val="600"/>
              </a:spcBef>
              <a:spcAft>
                <a:spcPts val="0"/>
              </a:spcAft>
            </a:pPr>
            <a:r>
              <a:rPr lang="en-US" sz="1400" dirty="0"/>
              <a:t>Caso di studio 2 - Minaccia insider in una centrale nucleare</a:t>
            </a:r>
          </a:p>
          <a:p>
            <a:pPr>
              <a:spcBef>
                <a:spcPts val="600"/>
              </a:spcBef>
              <a:spcAft>
                <a:spcPts val="0"/>
              </a:spcAft>
            </a:pPr>
            <a:r>
              <a:rPr lang="en-US" sz="1400" dirty="0"/>
              <a:t>Caso di studio 3 - Esercitazione di resilienza delle infrastrutture critiche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62738058"/>
      </p:ext>
    </p:extLst>
  </p:cSld>
  <p:clrMapOvr>
    <a:masterClrMapping/>
  </p:clrMapOvr>
</p:sld>
</file>

<file path=ppt/slides/slide7.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Argomento-06: Tecniche di valutazione delle vulnerabilità</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alle vulnerabilità della rete energetica</a:t>
            </a:r>
          </a:p>
          <a:p>
            <a:pPr>
              <a:spcBef>
                <a:spcPts val="600"/>
              </a:spcBef>
              <a:spcAft>
                <a:spcPts val="0"/>
              </a:spcAft>
            </a:pPr>
            <a:r>
              <a:rPr lang="en-US" sz="1400" dirty="0">
                <a:solidFill>
                  <a:schemeClr val="tx2"/>
                </a:solidFill>
              </a:rPr>
              <a:t>Metodologie di valutazione della vulnerabilità</a:t>
            </a:r>
          </a:p>
          <a:p>
            <a:pPr>
              <a:spcBef>
                <a:spcPts val="600"/>
              </a:spcBef>
              <a:spcAft>
                <a:spcPts val="0"/>
              </a:spcAft>
            </a:pPr>
            <a:r>
              <a:rPr lang="en-US" sz="1400" dirty="0"/>
              <a:t>Identificazione e classificazione dei beni</a:t>
            </a:r>
          </a:p>
          <a:p>
            <a:pPr>
              <a:spcBef>
                <a:spcPts val="600"/>
              </a:spcBef>
              <a:spcAft>
                <a:spcPts val="0"/>
              </a:spcAft>
            </a:pPr>
            <a:r>
              <a:rPr lang="en-US" sz="1400" dirty="0"/>
              <a:t>Strumenti e tecniche di scansione delle vulnerabilità</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14284848"/>
      </p:ext>
    </p:extLst>
  </p:cSld>
  <p:clrMapOvr>
    <a:masterClrMapping/>
  </p:clrMapOvr>
</p:sld>
</file>

<file path=ppt/slides/slide7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Studio di caso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Attacco del ransomware </a:t>
            </a:r>
            <a:r>
              <a:rPr lang="en-US" sz="2400" dirty="0" err="1"/>
              <a:t>GridBlackout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Un sofisticato attacco ransomware ha preso di mira un importante operatore di rete elettrica, causando diffuse interruzioni di corrente in un'ampia regione. Gli aggressori hanno ottenuto l'accesso ai sistemi di controllo della rete attraverso un'e-mail di phishing che conteneva un malware progettato per sfruttare le vulnerabilità note nei sistemi software del settore energetico.</a:t>
            </a:r>
          </a:p>
          <a:p>
            <a:pPr>
              <a:spcBef>
                <a:spcPts val="600"/>
              </a:spcBef>
            </a:pPr>
            <a:r>
              <a:rPr lang="en-US" sz="1200" dirty="0"/>
              <a:t>Scenario: nelle prime ore di una mattina d'inverno, i residenti di una grande area metropolitana si svegliano e si trovano immersi nell'oscurità. L'operatore della rete elettrica, responsabile della distribuzione di elettricità a milioni di case e aziende, è stato vittima di un sofisticato attacco ransomware denominato "</a:t>
            </a:r>
            <a:r>
              <a:rPr lang="en-US" sz="1200" dirty="0" err="1"/>
              <a:t>GridBlackout</a:t>
            </a:r>
            <a:r>
              <a:rPr lang="en-US" sz="1200" dirty="0"/>
              <a: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02616166"/>
      </p:ext>
    </p:extLst>
  </p:cSld>
  <p:clrMapOvr>
    <a:masterClrMapping/>
  </p:clrMapOvr>
</p:sld>
</file>

<file path=ppt/slides/slide7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Studio di caso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Attacco del ransomware </a:t>
            </a:r>
            <a:r>
              <a:rPr lang="en-US" sz="2400" dirty="0" err="1"/>
              <a:t>GridBlackout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Sequenza degli eventi:</a:t>
            </a:r>
          </a:p>
          <a:p>
            <a:pPr lvl="1">
              <a:spcBef>
                <a:spcPts val="600"/>
              </a:spcBef>
            </a:pPr>
            <a:r>
              <a:rPr lang="en-US" sz="1000" dirty="0"/>
              <a:t>Compromissione iniziale: l'attacco inizia con un'e-mail di phishing apparentemente innocua inviata a un dipendente del reparto IT del gestore della rete. L'e-mail contiene un allegato dannoso camuffato da aggiornamento software di routine. All'apertura dell'allegato, il malware prende piede nella rete dell'organizzazione.</a:t>
            </a:r>
          </a:p>
          <a:p>
            <a:pPr lvl="1">
              <a:spcBef>
                <a:spcPts val="600"/>
              </a:spcBef>
            </a:pPr>
            <a:r>
              <a:rPr lang="en-US" sz="1000" dirty="0"/>
              <a:t>Movimento laterale: Una volta all'interno della rete, il ransomware si diffonde lateralmente, sfruttando le vulnerabilità del software obsoleto e i deboli controlli di sicurezza. In breve tempo ottiene l'accesso ai sistemi critici, compresi quelli responsabili del controllo della distribuzione dell'energia sulla rete.</a:t>
            </a:r>
          </a:p>
          <a:p>
            <a:pPr lvl="1">
              <a:spcBef>
                <a:spcPts val="600"/>
              </a:spcBef>
            </a:pPr>
            <a:r>
              <a:rPr lang="en-US" sz="1000" dirty="0"/>
              <a:t>Crittografia ed estorsione: Con il controllo dell'infrastruttura vitale assicurato, il ransomware si attiva, crittografando i file cruciali e rendendo inutilizzabili i sistemi essenziali. Viene quindi emessa una richiesta di riscatto, che minaccia di prolungare il blackout a tempo indeterminato a meno che non venga pagata una somma significativa di criptovaluta agli aggressori.</a:t>
            </a:r>
          </a:p>
          <a:p>
            <a:pPr lvl="1">
              <a:spcBef>
                <a:spcPts val="600"/>
              </a:spcBef>
            </a:pPr>
            <a:r>
              <a:rPr lang="en-US" sz="1000" dirty="0"/>
              <a:t>Impatto e interruzione: Durante l'attacco, milioni di famiglie e aziende rimangono senza elettricità, causando una diffusa interruzione della vita quotidiana. Gli ospedali faticano a mantenere i servizi critici, le reti di trasporto si fermano e i soccorritori sono ridotti al limite.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20786248"/>
      </p:ext>
    </p:extLst>
  </p:cSld>
  <p:clrMapOvr>
    <a:masterClrMapping/>
  </p:clrMapOvr>
</p:sld>
</file>

<file path=ppt/slides/slide7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Studio di caso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Attacco del ransomware </a:t>
            </a:r>
            <a:r>
              <a:rPr lang="en-US" sz="2400" dirty="0" err="1"/>
              <a:t>GridBlackout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Concetti chiave illustrati:</a:t>
            </a:r>
          </a:p>
          <a:p>
            <a:pPr lvl="1">
              <a:spcBef>
                <a:spcPts val="600"/>
              </a:spcBef>
            </a:pPr>
            <a:r>
              <a:rPr lang="en-US" sz="1000" dirty="0"/>
              <a:t>Fondamenti della CTI: l'attacco sottolinea l'importanza di comprendere la tassonomia delle minacce, il ciclo di vita e i controlli di sicurezza per prevenire e mitigare tali incidenti. La raccolta proattiva di informazioni sulle minacce avrebbe potuto allertare l'operatore di rete sulle minacce emergenti rivolte al settore energetico.</a:t>
            </a:r>
          </a:p>
          <a:p>
            <a:pPr lvl="1">
              <a:spcBef>
                <a:spcPts val="600"/>
              </a:spcBef>
            </a:pPr>
            <a:r>
              <a:rPr lang="en-US" sz="1000" dirty="0"/>
              <a:t>Modellazione e analisi delle minacce: Un esercizio completo di modellazione delle minacce avrebbe potuto identificare le vulnerabilità sfruttate dagli aggressori e anticipare i potenziali scenari di attacco, consentendo di attuare misure di mitigazione proattive.</a:t>
            </a:r>
          </a:p>
          <a:p>
            <a:pPr lvl="1">
              <a:spcBef>
                <a:spcPts val="600"/>
              </a:spcBef>
            </a:pPr>
            <a:r>
              <a:rPr lang="en-US" sz="1000" dirty="0"/>
              <a:t>Fonti e raccolta di dati energetici: La raccolta e l'analisi tempestiva dei dati energetici avrebbe potuto fornire indicatori precoci dell'attacco, come modelli insoliti di traffico di rete o anomalie del sistema, consentendo all'operatore della rete di reagire prima che la situazione degenerasse.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56150854"/>
      </p:ext>
    </p:extLst>
  </p:cSld>
  <p:clrMapOvr>
    <a:masterClrMapping/>
  </p:clrMapOvr>
</p:sld>
</file>

<file path=ppt/slides/slide7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Studio di caso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Attacco del ransomware </a:t>
            </a:r>
            <a:r>
              <a:rPr lang="en-US" sz="2400" dirty="0" err="1"/>
              <a:t>GridBlackout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Concetti chiave illustrati:</a:t>
            </a:r>
          </a:p>
          <a:p>
            <a:pPr lvl="1">
              <a:spcBef>
                <a:spcPts val="600"/>
              </a:spcBef>
            </a:pPr>
            <a:r>
              <a:rPr lang="en-US" sz="1000" dirty="0"/>
              <a:t>Attori e tattiche nella rete energetica: Comprendere le tattiche e le motivazioni degli attori delle minacce che prendono di mira il settore energetico è fondamentale per individuare e rispondere efficacemente alle minacce. In questo caso, gli aggressori hanno sfruttato il ransomware come mezzo di estorsione, evidenziando la necessità di solide misure di sicurezza informatica per proteggere le infrastrutture critiche.</a:t>
            </a:r>
          </a:p>
          <a:p>
            <a:pPr lvl="1">
              <a:spcBef>
                <a:spcPts val="600"/>
              </a:spcBef>
            </a:pPr>
            <a:r>
              <a:rPr lang="en-US" sz="1000" dirty="0"/>
              <a:t>Rilevamento delle anomalie: Le tecniche di rilevamento delle anomalie avrebbero potuto aiutare a identificare l'attività del ransomware all'interno della rete prima che causasse danni significativi. Il rilevamento e il contenimento precoci sono essenziali per ridurre al minimo l'impatto degli attacchi informatici sulle infrastrutture critiche.</a:t>
            </a:r>
          </a:p>
          <a:p>
            <a:pPr lvl="1">
              <a:spcBef>
                <a:spcPts val="600"/>
              </a:spcBef>
            </a:pPr>
            <a:r>
              <a:rPr lang="en-US" sz="1000" dirty="0"/>
              <a:t>Risposta agli incidenti: Un solido piano di risposta agli incidenti, basato sulle informazioni sulle minacce e sulle tecniche di indagine sulla sicurezza, è essenziale per ridurre al minimo l'impatto di tali attacchi e ripristinare prontamente i servizi. Una comunicazione e un coordinamento efficaci tra le parti interessate sono fondamentali per gestire la crisi e facilitare una rapida ripresa.</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92456767"/>
      </p:ext>
    </p:extLst>
  </p:cSld>
  <p:clrMapOvr>
    <a:masterClrMapping/>
  </p:clrMapOvr>
</p:sld>
</file>

<file path=ppt/slides/slide74.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74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Argomento-09: Modellazione pratica delle minacce e indagini sulla sicurezza</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Caso di studio 1 - </a:t>
            </a:r>
            <a:r>
              <a:rPr lang="en-US" sz="1400" dirty="0"/>
              <a:t>Attacco ransomware </a:t>
            </a:r>
            <a:r>
              <a:rPr lang="en-US" sz="1400" dirty="0" err="1"/>
              <a:t>GridBlackout</a:t>
            </a:r>
          </a:p>
          <a:p>
            <a:pPr>
              <a:spcBef>
                <a:spcPts val="600"/>
              </a:spcBef>
              <a:spcAft>
                <a:spcPts val="0"/>
              </a:spcAft>
            </a:pPr>
            <a:r>
              <a:rPr lang="en-US" sz="1400" dirty="0">
                <a:solidFill>
                  <a:schemeClr val="tx2"/>
                </a:solidFill>
              </a:rPr>
              <a:t>Caso di studio 2 - Minaccia insider in una centrale nucleare</a:t>
            </a:r>
          </a:p>
          <a:p>
            <a:pPr>
              <a:spcBef>
                <a:spcPts val="600"/>
              </a:spcBef>
              <a:spcAft>
                <a:spcPts val="0"/>
              </a:spcAft>
            </a:pPr>
            <a:r>
              <a:rPr lang="en-US" sz="1400" dirty="0"/>
              <a:t>Caso di studio 3 - Esercitazione di resilienza delle infrastrutture critiche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84440274"/>
      </p:ext>
    </p:extLst>
  </p:cSld>
  <p:clrMapOvr>
    <a:masterClrMapping/>
  </p:clrMapOvr>
</p:sld>
</file>

<file path=ppt/slides/slide7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Studio di caso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Minaccia insider in una centrale nucleare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Un dipendente insoddisfatto con accesso privilegiato ai sistemi critici di una centrale nucleare ha tentato di sabotare le operazioni dell'impianto. La minaccia insider ha sfruttato la sua conoscenza delle vulnerabilità dell'impianto per ottenere un accesso non autorizzato ai sistemi di controllo e interrompere i processi essenziali.</a:t>
            </a:r>
          </a:p>
          <a:p>
            <a:pPr>
              <a:spcBef>
                <a:spcPts val="600"/>
              </a:spcBef>
            </a:pPr>
            <a:r>
              <a:rPr lang="en-US" sz="1200" dirty="0"/>
              <a:t>Scenario: in un ambiente altamente sensibile e regolamentato, una centrale nucleare diventa l'obiettivo di una minaccia interna. Un dipendente, scontento per una recente controversia sul posto di lavoro, decide di sfruttare il suo accesso e la sua conoscenza delle operazioni dell'impianto per sabotare i sistemi critici.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7864348"/>
      </p:ext>
    </p:extLst>
  </p:cSld>
  <p:clrMapOvr>
    <a:masterClrMapping/>
  </p:clrMapOvr>
</p:sld>
</file>

<file path=ppt/slides/slide7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Studio di caso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Minaccia insider in una centrale nucleare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Sequenza degli eventi:</a:t>
            </a:r>
          </a:p>
          <a:p>
            <a:pPr lvl="1">
              <a:spcBef>
                <a:spcPts val="600"/>
              </a:spcBef>
            </a:pPr>
            <a:r>
              <a:rPr lang="en-US" sz="1000" dirty="0"/>
              <a:t>Accesso privilegiato: Il dipendente, che occupa una posizione con accesso privilegiato ai sistemi di controllo dell'impianto, inizia a nutrire intenzioni malevole in seguito a un conflitto sul posto di lavoro. Grazie alla conoscenza approfondita del layout dell'impianto, dei protocolli di sicurezza e delle procedure operative, l'insider identifica le vulnerabilità che possono essere sfruttate.</a:t>
            </a:r>
          </a:p>
          <a:p>
            <a:pPr lvl="1">
              <a:spcBef>
                <a:spcPts val="600"/>
              </a:spcBef>
            </a:pPr>
            <a:r>
              <a:rPr lang="en-US" sz="1000" dirty="0"/>
              <a:t>Accesso non autorizzato: Sfruttando le proprie credenziali e i privilegi di accesso, l'insider ottiene l'accesso non autorizzato ai sistemi critici della sala di controllo dell'impianto. Questo accesso consente di manipolare le impostazioni delle apparecchiature, annullare i protocolli di sicurezza e interferire con i processi essenziali senza destare sospetti.</a:t>
            </a:r>
          </a:p>
          <a:p>
            <a:pPr lvl="1">
              <a:spcBef>
                <a:spcPts val="600"/>
              </a:spcBef>
            </a:pPr>
            <a:r>
              <a:rPr lang="en-US" sz="1000" dirty="0"/>
              <a:t>Tentativo di sabotaggio: Con il piano in atto, l'insider avvia una serie di azioni deliberate volte a interrompere le operazioni dell'impianto e a comprometterne la sicurezza. Ciò può includere la manomissione dei controlli del reattore, la disattivazione dei meccanismi di sicurezza o l'introduzione di codice maligno nei sistemi informatici dell'impianto.</a:t>
            </a:r>
          </a:p>
          <a:p>
            <a:pPr lvl="1">
              <a:spcBef>
                <a:spcPts val="600"/>
              </a:spcBef>
            </a:pPr>
            <a:r>
              <a:rPr lang="en-US" sz="1000" dirty="0"/>
              <a:t>Rilevamento e risposta: Nonostante i tentativi dell'insider di nascondere le proprie azioni, il comportamento anomalo viene rilevato attraverso un monitoraggio rigoroso e sistemi di rilevamento delle anomalie. Il personale di sicurezza interviene rapidamente, identificando l'insider come autore del reato e neutralizzando la minaccia prima che si verifichino danni significativi.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45012302"/>
      </p:ext>
    </p:extLst>
  </p:cSld>
  <p:clrMapOvr>
    <a:masterClrMapping/>
  </p:clrMapOvr>
</p:sld>
</file>

<file path=ppt/slides/slide77.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Studio di caso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Minaccia insider in una centrale nucleare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Concetti chiave illustrati:</a:t>
            </a:r>
          </a:p>
          <a:p>
            <a:pPr lvl="1">
              <a:spcBef>
                <a:spcPts val="600"/>
              </a:spcBef>
            </a:pPr>
            <a:r>
              <a:rPr lang="en-US" sz="1000" dirty="0"/>
              <a:t>Tecniche di valutazione delle vulnerabilità: Regolari valutazioni delle vulnerabilità e test di penetrazione avrebbero potuto identificare e affrontare le debolezze della sicurezza sfruttate dalla minaccia insider. L'identificazione e la mitigazione delle vulnerabilità nei sistemi fisici e digitali è fondamentale per prevenire gli attacchi insider.</a:t>
            </a:r>
          </a:p>
          <a:p>
            <a:pPr lvl="1">
              <a:spcBef>
                <a:spcPts val="600"/>
              </a:spcBef>
            </a:pPr>
            <a:r>
              <a:rPr lang="en-US" sz="1000" dirty="0"/>
              <a:t>Condivisione delle informazioni sulle minacce informatiche: La condivisione delle informazioni sulle minacce all'interno del settore energetico avrebbe potuto allertare altre strutture sui potenziali rischi posti dalle minacce interne e facilitare l'adozione di misure proattive per prevenire incidenti simili. La collaborazione tra gli stakeholder del settore può aiutare a identificare tempestivamente le minacce e le vulnerabilità emergenti.</a:t>
            </a:r>
          </a:p>
          <a:p>
            <a:pPr lvl="1">
              <a:spcBef>
                <a:spcPts val="600"/>
              </a:spcBef>
            </a:pPr>
            <a:r>
              <a:rPr lang="en-US" sz="1000" dirty="0"/>
              <a:t>Modellazione pratica delle minacce e indagini di sicurezza: La conduzione di indagini di sicurezza approfondite può aiutare a identificare e mitigare le minacce interne prima che si trasformino in gravi violazioni della sicurezza. Ciò include il monitoraggio del comportamento dei dipendenti, l'identificazione di potenziali indicatori di attività di minaccia insider e l'implementazione di misure di salvaguardia per impedire l'accesso non autorizzato.</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86222373"/>
      </p:ext>
    </p:extLst>
  </p:cSld>
  <p:clrMapOvr>
    <a:masterClrMapping/>
  </p:clrMapOvr>
</p:sld>
</file>

<file path=ppt/slides/slide78.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Studio di caso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Minaccia insider in una centrale nucleare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Concetti chiave illustrati:</a:t>
            </a:r>
          </a:p>
          <a:p>
            <a:pPr lvl="1">
              <a:spcBef>
                <a:spcPts val="600"/>
              </a:spcBef>
            </a:pPr>
            <a:r>
              <a:rPr lang="en-US" sz="1000" dirty="0"/>
              <a:t>Risposta agli incidenti: Una risposta rapida e coordinata all'incidente, che comprenda l'isolamento dei sistemi compromessi e la revoca dei privilegi di accesso dell'insider, è essenziale per contenere la minaccia e prevenire ulteriori danni. Un piano di risposta efficace agli incidenti deve includere procedure per indagare sulle minacce interne, conservare le prove e implementare le misure di rimedio.</a:t>
            </a:r>
          </a:p>
          <a:p>
            <a:pPr lvl="1">
              <a:spcBef>
                <a:spcPts val="600"/>
              </a:spcBef>
            </a:pPr>
            <a:r>
              <a:rPr lang="en-US" sz="1000" dirty="0"/>
              <a:t>Formazione di sensibilizzazione sulla sicurezza: Programmi di formazione completi possono aiutare i dipendenti a riconoscere e segnalare comportamenti sospetti, riducendo la probabilità che le minacce interne non vengano individuate. La creazione di una cultura della consapevolezza della sicurezza e della responsabilità all'interno dell'organizzazione è essenziale per ridurre il rischio di minacce interne e salvaguardare le infrastrutture critiche.</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18677916"/>
      </p:ext>
    </p:extLst>
  </p:cSld>
  <p:clrMapOvr>
    <a:masterClrMapping/>
  </p:clrMapOvr>
</p:sld>
</file>

<file path=ppt/slides/slide79.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79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Argomento-09: Modellazione pratica delle minacce e indagini sulla sicurezza</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Caso di studio 1 - </a:t>
            </a:r>
            <a:r>
              <a:rPr lang="en-US" sz="1400" dirty="0"/>
              <a:t>Attacco ransomware </a:t>
            </a:r>
            <a:r>
              <a:rPr lang="en-US" sz="1400" dirty="0" err="1"/>
              <a:t>GridBlackout</a:t>
            </a:r>
          </a:p>
          <a:p>
            <a:pPr>
              <a:spcBef>
                <a:spcPts val="600"/>
              </a:spcBef>
              <a:spcAft>
                <a:spcPts val="0"/>
              </a:spcAft>
            </a:pPr>
            <a:r>
              <a:rPr lang="en-US" sz="1400" dirty="0"/>
              <a:t>Caso di studio 2 - Minaccia insider in una centrale nucleare</a:t>
            </a:r>
          </a:p>
          <a:p>
            <a:pPr>
              <a:spcBef>
                <a:spcPts val="600"/>
              </a:spcBef>
              <a:spcAft>
                <a:spcPts val="0"/>
              </a:spcAft>
            </a:pPr>
            <a:r>
              <a:rPr lang="en-US" sz="1400" dirty="0">
                <a:solidFill>
                  <a:schemeClr val="tx2"/>
                </a:solidFill>
              </a:rPr>
              <a:t>Caso di studio 3 - Esercitazione di resilienza delle infrastrutture critiche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22750384"/>
      </p:ext>
    </p:extLst>
  </p:cSld>
  <p:clrMapOvr>
    <a:masterClrMapping/>
  </p:clrMapOvr>
</p:sld>
</file>

<file path=ppt/slides/slide8.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06_2: Metodologie di valutazione della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Panoramica delle metodologie di valutazione delle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 metodologie di valutazione delle vulnerabilità sono approcci sistematici utilizzati per identificare, classificare, dare priorità e mitigare le vulnerabilità dei sistemi.</a:t>
            </a:r>
          </a:p>
          <a:p>
            <a:pPr>
              <a:spcBef>
                <a:spcPts val="600"/>
              </a:spcBef>
            </a:pPr>
            <a:r>
              <a:rPr lang="en-US" sz="1200" dirty="0"/>
              <a:t>Queste metodologie forniscono un quadro strutturato per condurre le valutazioni di vulnerabilità, garantendo una copertura completa e una gestione efficace del rischio.</a:t>
            </a:r>
          </a:p>
          <a:p>
            <a:pPr>
              <a:spcBef>
                <a:spcPts val="600"/>
              </a:spcBef>
            </a:pPr>
            <a:r>
              <a:rPr lang="en-US" sz="1200" dirty="0"/>
              <a:t>Metodologie comuni:</a:t>
            </a:r>
          </a:p>
          <a:p>
            <a:pPr lvl="1">
              <a:spcBef>
                <a:spcPts val="600"/>
              </a:spcBef>
            </a:pPr>
            <a:r>
              <a:rPr lang="en-US" sz="1000" dirty="0"/>
              <a:t>CVE (Common Vulnerabilities and Exposures):</a:t>
            </a:r>
          </a:p>
          <a:p>
            <a:pPr lvl="2">
              <a:spcBef>
                <a:spcPts val="600"/>
              </a:spcBef>
            </a:pPr>
            <a:r>
              <a:rPr lang="en-US" sz="850" dirty="0"/>
              <a:t>CVE è un dizionario delle vulnerabilità e delle esposizioni alla sicurezza informatica pubblicamente note. A ogni vulnerabilità viene assegnato un identificativo univoco (ID CVE) per facilitarne la tracciabilità e la gestione. Le voci CVE contengono descrizioni, riferimenti e dettagli di valutazione delle vulnerabilità.</a:t>
            </a:r>
          </a:p>
          <a:p>
            <a:pPr lvl="2">
              <a:spcBef>
                <a:spcPts val="600"/>
              </a:spcBef>
            </a:pPr>
            <a:r>
              <a:rPr lang="en-US" dirty="0"/>
              <a:t>CWE (Common Weakness Enumeration):</a:t>
            </a:r>
          </a:p>
          <a:p>
            <a:pPr lvl="2">
              <a:spcBef>
                <a:spcPts val="600"/>
              </a:spcBef>
            </a:pPr>
            <a:r>
              <a:rPr lang="en-US" sz="850" dirty="0"/>
              <a:t>CWE è un elenco di debolezze e vulnerabilità comuni del software sviluppato dalla comunità. Fornisce una tassonomia standardizzata per la categorizzazione e l'identificazione dei problemi di sicurezza. Le voci di CWE includono descrizioni, esempi e strategie di mitigazione per le varie debolezze.</a:t>
            </a:r>
          </a:p>
          <a:p>
            <a:pPr lvl="2">
              <a:spcBef>
                <a:spcPts val="600"/>
              </a:spcBef>
            </a:pPr>
            <a:r>
              <a:rPr lang="en-US" dirty="0"/>
              <a:t>CVSS (Common Vulnerability Scoring System):</a:t>
            </a:r>
          </a:p>
          <a:p>
            <a:pPr lvl="2">
              <a:spcBef>
                <a:spcPts val="600"/>
              </a:spcBef>
            </a:pPr>
            <a:r>
              <a:rPr lang="en-US" sz="850" dirty="0"/>
              <a:t>CVSS è un sistema standardizzato per valutare e classificare la gravità delle vulnerabilità. Calcola un punteggio numerico basato su varie metriche, come sfruttabilità, impatto e complessità. I punteggi CVSS aiutano le organizzazioni a stabilire le priorità degli sforzi di rimedio e ad allocare le risorse in modo efficace.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quadro, torre de transmissão, luz, arte&#10;&#10;Descrição gerada automaticamente">
            <a:extLst>
              <a:ext uri="{FF2B5EF4-FFF2-40B4-BE49-F238E27FC236}">
                <a16:creationId xmlns:a16="http://schemas.microsoft.com/office/drawing/2014/main" id="{29BBC664-5E71-B582-05AC-9122497F2BF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81325632"/>
      </p:ext>
    </p:extLst>
  </p:cSld>
  <p:clrMapOvr>
    <a:masterClrMapping/>
  </p:clrMapOvr>
</p:sld>
</file>

<file path=ppt/slides/slide8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Studio di caso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Esercitazione di resilienza delle infrastrutture critiche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In questo caso, un'agenzia governativa regionale ha condotto un'esercitazione di resilienza delle infrastrutture critiche coinvolgendo diversi stakeholder, tra cui aziende energetiche, agenzie governative ed esperti di cybersecurity. L'esercitazione ha simulato un attacco informatico coordinato alla rete energetica, mettendo alla prova la capacità dei partecipanti di rilevare, rispondere e riprendersi da un incidente informatico su larga scala.</a:t>
            </a:r>
          </a:p>
          <a:p>
            <a:pPr>
              <a:spcBef>
                <a:spcPts val="600"/>
              </a:spcBef>
            </a:pPr>
            <a:r>
              <a:rPr lang="en-US" sz="1200" dirty="0"/>
              <a:t>Scenario: Un'agenzia governativa regionale organizza un'esercitazione di resilienza delle infrastrutture critiche volta a testare la preparazione e le capacità di risposta degli stakeholder coinvolti nel settore energetico. L'esercitazione simula un cyberattacco coordinato che prende di mira diversi componenti della rete energetica, tra cui impianti di produzione di energia, linee di trasmissione e sistemi di distribuzione.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98A97A6B-06E6-C49A-7D6E-C602BD26659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47117500"/>
      </p:ext>
    </p:extLst>
  </p:cSld>
  <p:clrMapOvr>
    <a:masterClrMapping/>
  </p:clrMapOvr>
</p:sld>
</file>

<file path=ppt/slides/slide8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Studio di caso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Esercitazione di resilienza delle infrastrutture critiche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Sequenza degli eventi:</a:t>
            </a:r>
          </a:p>
          <a:p>
            <a:pPr lvl="1">
              <a:spcBef>
                <a:spcPts val="600"/>
              </a:spcBef>
            </a:pPr>
            <a:r>
              <a:rPr lang="en-US" sz="1000" dirty="0"/>
              <a:t>Fase di preparazione: Prima dell'esercitazione, le organizzazioni partecipanti collaborano per sviluppare scenari e obiettivi realistici per la simulazione. Ciò comporta l'identificazione di potenziali minacce e vulnerabilità, la definizione di ruoli e responsabilità e la definizione di protocolli di comunicazione tra le parti interessate.</a:t>
            </a:r>
          </a:p>
          <a:p>
            <a:pPr lvl="1">
              <a:spcBef>
                <a:spcPts val="600"/>
              </a:spcBef>
            </a:pPr>
            <a:r>
              <a:rPr lang="en-US" sz="1000" dirty="0"/>
              <a:t>Esecuzione della simulazione: L'esercitazione si svolge in una serie di incidenti informatici simulati, ognuno dei quali presenta sfide e scenari unici che i partecipanti devono affrontare. Questi incidenti possono includere attacchi ransomware, attacchi DDoS (Distributed Denial of Service), minacce interne e violazioni della sicurezza fisica che colpiscono le infrastrutture critiche.</a:t>
            </a:r>
          </a:p>
          <a:p>
            <a:pPr lvl="1">
              <a:spcBef>
                <a:spcPts val="600"/>
              </a:spcBef>
            </a:pPr>
            <a:r>
              <a:rPr lang="en-US" sz="1000" dirty="0"/>
              <a:t>Risposta e coordinamento: Durante l'esercitazione, i partecipanti hanno il compito di rilevare, valutare e rispondere agli incidenti informatici simulati in tempo reale. Ciò richiede uno stretto coordinamento e comunicazione tra le varie parti interessate, tra cui aziende energetiche, agenzie governative, forze dell'ordine ed esperti di sicurezza informatica.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37305597"/>
      </p:ext>
    </p:extLst>
  </p:cSld>
  <p:clrMapOvr>
    <a:masterClrMapping/>
  </p:clrMapOvr>
</p:sld>
</file>

<file path=ppt/slides/slide8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Studio di caso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Esercitazione di resilienza delle infrastrutture critiche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Sequenza degli eventi:</a:t>
            </a:r>
          </a:p>
          <a:p>
            <a:pPr lvl="1">
              <a:spcBef>
                <a:spcPts val="600"/>
              </a:spcBef>
            </a:pPr>
            <a:r>
              <a:rPr lang="en-US" sz="1000" dirty="0"/>
              <a:t>Lezioni apprese e revisione post-azione: Dopo la conclusione dell'esercitazione, i partecipanti si impegnano in una revisione completa dopo l'azione per valutare le loro prestazioni, identificare i punti di forza e di debolezza e acquisire le lezioni apprese. Ciò include la valutazione dell'efficacia delle strategie di risposta, dei protocolli di comunicazione e delle procedure di gestione dell'incidente.</a:t>
            </a:r>
          </a:p>
          <a:p>
            <a:pPr lvl="1">
              <a:spcBef>
                <a:spcPts val="600"/>
              </a:spcBef>
            </a:pPr>
            <a:r>
              <a:rPr lang="en-US" sz="1000" dirty="0"/>
              <a:t>Implementazione dei miglioramenti: Sulla base dei risultati della revisione post-azione, le organizzazioni partecipanti implementano miglioramenti mirati per migliorare la loro posizione di sicurezza informatica e la resilienza contro le future minacce informatiche. Ciò può comportare l'aggiornamento di politiche e procedure, l'investimento in nuove tecnologie, il miglioramento dei programmi di formazione e il rafforzamento delle partnership con altri stakeholder.</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23478269"/>
      </p:ext>
    </p:extLst>
  </p:cSld>
  <p:clrMapOvr>
    <a:masterClrMapping/>
  </p:clrMapOvr>
</p:sld>
</file>

<file path=ppt/slides/slide83.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Studio di caso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Esercitazione di resilienza delle infrastrutture critiche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Concetti chiave illustrati:</a:t>
            </a:r>
          </a:p>
          <a:p>
            <a:pPr lvl="1">
              <a:spcBef>
                <a:spcPts val="600"/>
              </a:spcBef>
            </a:pPr>
            <a:r>
              <a:rPr lang="en-US" sz="1000" dirty="0"/>
              <a:t>Integrazione delle informazioni sulle minacce: I partecipanti utilizzano le informazioni sulle minacce provenienti da varie fonti per anticipare e prepararsi a un cyberattacco simulato, migliorando la consapevolezza della situazione e le capacità di risposta. Sfruttando l'intelligence utilizzabile, le organizzazioni possono identificare in modo proattivo le minacce e le vulnerabilità emergenti e adottare misure preventive per ridurre i rischi.</a:t>
            </a:r>
          </a:p>
          <a:p>
            <a:pPr lvl="1">
              <a:spcBef>
                <a:spcPts val="600"/>
              </a:spcBef>
            </a:pPr>
            <a:r>
              <a:rPr lang="en-US" sz="1000" dirty="0"/>
              <a:t>Rilevamento delle anomalie e risposta agli incidenti: Gli strumenti di monitoraggio in tempo reale e di rilevamento delle anomalie consentono di individuare rapidamente le attività sospette durante l'esercitazione, facilitando la risposta tempestiva agli incidenti e gli sforzi di mitigazione. Una risposta efficace agli incidenti richiede un approccio coordinato, con ruoli e responsabilità chiari e definiti per ogni stakeholder.</a:t>
            </a:r>
          </a:p>
          <a:p>
            <a:pPr lvl="1">
              <a:spcBef>
                <a:spcPts val="600"/>
              </a:spcBef>
            </a:pPr>
            <a:r>
              <a:rPr lang="en-US" sz="1000" dirty="0"/>
              <a:t>Collaborazione e condivisione delle informazioni: Una comunicazione e una collaborazione efficaci tra le parti interessate sono fondamentali per condividere informazioni utili, coordinare gli sforzi di risposta e ridurre al minimo le interruzioni dei servizi energetici. L'esercitazione offre ai partecipanti l'opportunità di rafforzare le relazioni, creare fiducia e stabilire canali per la condivisione e il coordinamento delle informazioni.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68311483"/>
      </p:ext>
    </p:extLst>
  </p:cSld>
  <p:clrMapOvr>
    <a:masterClrMapping/>
  </p:clrMapOvr>
</p:sld>
</file>

<file path=ppt/slides/slide8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Studio di caso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Esercitazione di resilienza delle infrastrutture critiche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Concetti chiave illustrati:</a:t>
            </a:r>
          </a:p>
          <a:p>
            <a:pPr lvl="1">
              <a:spcBef>
                <a:spcPts val="600"/>
              </a:spcBef>
            </a:pPr>
            <a:r>
              <a:rPr lang="en-US" sz="1000" dirty="0"/>
              <a:t>Lezioni apprese e miglioramento continuo: Il processo di revisione post-azione consente alle organizzazioni partecipanti di identificare i punti di forza, le debolezze e le lezioni apprese dall'esercitazione. Acquisendo e mettendo in pratica questi insegnamenti, le organizzazioni possono migliorare continuamente la loro posizione di sicurezza informatica e la loro resilienza contro le minacce informatiche in evoluzione.</a:t>
            </a:r>
          </a:p>
          <a:p>
            <a:pPr lvl="1">
              <a:spcBef>
                <a:spcPts val="600"/>
              </a:spcBef>
            </a:pPr>
            <a:r>
              <a:rPr lang="en-US" sz="1000" dirty="0"/>
              <a:t>Approccio interdisciplinare: L'esercitazione di resilienza evidenzia la natura interdisciplinare della sicurezza informatica nel settore dell'energia, che richiede la collaborazione tra diversi soggetti interessati con competenze e responsabilità diverse. Riunendo rappresentanti di aziende energetiche, agenzie governative, forze dell'ordine e professionisti della sicurezza informatica, l'esercitazione promuove un approccio olistico alla gestione dei rischi informatici e alla protezione delle infrastrutture critiche.</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98042823"/>
      </p:ext>
    </p:extLst>
  </p:cSld>
  <p:clrMapOvr>
    <a:masterClrMapping/>
  </p:clrMapOvr>
</p:sld>
</file>

<file path=ppt/slides/slide8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Si prega di inviare tutte le domande a:</a:t>
            </a:r>
          </a:p>
          <a:p>
            <a:r>
              <a:rPr lang="en-US" dirty="0"/>
              <a:t>gehad@example.com</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06_2: Metodologie di valutazione della vulnerabilità</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Panoramica delle metodologie di valutazione delle vulnerabilità</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Database di vulnerabilità:</a:t>
            </a:r>
          </a:p>
          <a:p>
            <a:pPr lvl="1">
              <a:spcBef>
                <a:spcPts val="600"/>
              </a:spcBef>
            </a:pPr>
            <a:r>
              <a:rPr lang="en-US" sz="1000" dirty="0"/>
              <a:t>Le metodologie di valutazione delle vulnerabilità si basano su database e archivi per conservare le informazioni sulle vulnerabilità note.</a:t>
            </a:r>
          </a:p>
          <a:p>
            <a:pPr lvl="1">
              <a:spcBef>
                <a:spcPts val="600"/>
              </a:spcBef>
            </a:pPr>
            <a:r>
              <a:rPr lang="en-US" sz="1000" dirty="0"/>
              <a:t>Questi database, come il National Vulnerability Database (NVD), forniscono una fonte centralizzata di informazioni sulle vulnerabilità.</a:t>
            </a:r>
          </a:p>
          <a:p>
            <a:pPr lvl="1">
              <a:spcBef>
                <a:spcPts val="600"/>
              </a:spcBef>
            </a:pPr>
            <a:r>
              <a:rPr lang="en-US" sz="1000" dirty="0"/>
              <a:t>I professionisti della sicurezza utilizzano i database delle vulnerabilità per rimanere informati sulle ultime minacce, vulnerabilità e patch.</a:t>
            </a:r>
          </a:p>
          <a:p>
            <a:pPr>
              <a:spcBef>
                <a:spcPts val="600"/>
              </a:spcBef>
            </a:pPr>
            <a:r>
              <a:rPr lang="en-US" sz="1200" dirty="0"/>
              <a:t>Considerazioni sulla selezione della metodologia:</a:t>
            </a:r>
          </a:p>
          <a:p>
            <a:pPr lvl="1">
              <a:spcBef>
                <a:spcPts val="600"/>
              </a:spcBef>
            </a:pPr>
            <a:r>
              <a:rPr lang="en-US" sz="1000" dirty="0"/>
              <a:t>Ambito e copertura: La metodologia risponde alle esigenze e ai requisiti specifici dell'organizzazione?</a:t>
            </a:r>
          </a:p>
          <a:p>
            <a:pPr lvl="1">
              <a:spcBef>
                <a:spcPts val="600"/>
              </a:spcBef>
            </a:pPr>
            <a:r>
              <a:rPr lang="en-US" sz="1000" dirty="0"/>
              <a:t>Accuratezza e affidabilità: quanto sono complete e affidabili le informazioni sulla vulnerabilità fornite dalla metodologia?</a:t>
            </a:r>
          </a:p>
          <a:p>
            <a:pPr lvl="1">
              <a:spcBef>
                <a:spcPts val="600"/>
              </a:spcBef>
            </a:pPr>
            <a:r>
              <a:rPr lang="en-US" sz="1000" dirty="0"/>
              <a:t>Capacità di integrazione: La metodologia può essere integrata con gli strumenti e i processi di sicurezza esistenti?</a:t>
            </a:r>
          </a:p>
          <a:p>
            <a:pPr lvl="1">
              <a:spcBef>
                <a:spcPts val="600"/>
              </a:spcBef>
            </a:pPr>
            <a:r>
              <a:rPr lang="en-US" sz="1000" dirty="0"/>
              <a:t>Supporto della comunità: La metodologia è ampiamente adottata e supportata dalla comunità della cybersecurity?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quadro, torre de transmissão, luz, arte&#10;&#10;Descrição gerada automaticamente">
            <a:extLst>
              <a:ext uri="{FF2B5EF4-FFF2-40B4-BE49-F238E27FC236}">
                <a16:creationId xmlns:a16="http://schemas.microsoft.com/office/drawing/2014/main" id="{29BBC664-5E71-B582-05AC-9122497F2BF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34694886"/>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ap:Properties xmlns:vt="http://schemas.openxmlformats.org/officeDocument/2006/docPropsVTypes" xmlns:ap="http://schemas.openxmlformats.org/officeDocument/2006/extended-properties">
  <ap:Template>Theme-CyberSecPro-1</ap:Template>
  <ap:TotalTime>0</ap:TotalTime>
  <ap:Words>9394</ap:Words>
  <ap:Application>Microsoft Office PowerPoint</ap:Application>
  <ap:PresentationFormat>Ecrã Panorâmico</ap:PresentationFormat>
  <ap:Paragraphs>709</ap:Paragraphs>
  <ap:Slides>85</ap:Slides>
  <ap:Notes>2</ap:Notes>
  <ap:HiddenSlides>0</ap:HiddenSlides>
  <ap:MMClips>0</ap:MMClips>
  <ap:ScaleCrop>false</ap:ScaleCrop>
  <ap:HeadingPairs>
    <vt:vector baseType="variant" size="6">
      <vt:variant>
        <vt:lpstr>Tipos de letra usados</vt:lpstr>
      </vt:variant>
      <vt:variant>
        <vt:i4>4</vt:i4>
      </vt:variant>
      <vt:variant>
        <vt:lpstr>Tema</vt:lpstr>
      </vt:variant>
      <vt:variant>
        <vt:i4>1</vt:i4>
      </vt:variant>
      <vt:variant>
        <vt:lpstr>Títulos dos diapositivos</vt:lpstr>
      </vt:variant>
      <vt:variant>
        <vt:i4>85</vt:i4>
      </vt:variant>
    </vt:vector>
  </ap:HeadingPairs>
  <ap:TitlesOfParts>
    <vt:vector baseType="lpstr" size="90">
      <vt:lpstr>Book Antiqua</vt:lpstr>
      <vt:lpstr>Calibri</vt:lpstr>
      <vt:lpstr>Century Gothic</vt:lpstr>
      <vt:lpstr>Courier New</vt:lpstr>
      <vt:lpstr>Custom</vt:lpstr>
      <vt:lpstr>Cyber Threat Intelligence in the Energy Network</vt:lpstr>
      <vt:lpstr>Apresentação do PowerPoint</vt:lpstr>
      <vt:lpstr>Cyber Threat Intelligence in the Energy Network – Course Overview</vt:lpstr>
      <vt:lpstr>Training Outline:   Day-6</vt:lpstr>
      <vt:lpstr>Training Outline:   Day-6</vt:lpstr>
      <vt:lpstr>06_1: Introduction to Vulnerabilities in the Energy Network</vt:lpstr>
      <vt:lpstr>Training Outline:   Day-6</vt:lpstr>
      <vt:lpstr>06_2: Vulnerability Assessment Methodologies</vt:lpstr>
      <vt:lpstr>06_2: Vulnerability Assessment Methodologies</vt:lpstr>
      <vt:lpstr>Training Outline:   Day-6</vt:lpstr>
      <vt:lpstr>06_3: Asset Identification and Classification</vt:lpstr>
      <vt:lpstr>06_3: Asset Identification and Classification</vt:lpstr>
      <vt:lpstr>06_3: Asset Identification and Classification</vt:lpstr>
      <vt:lpstr>06_3: Asset Identification and Classification</vt:lpstr>
      <vt:lpstr>06_3: Asset Identification and Classification</vt:lpstr>
      <vt:lpstr>06_3: Asset Identification and Classification</vt:lpstr>
      <vt:lpstr>06_3: Asset Identification and Classification</vt:lpstr>
      <vt:lpstr>Training Outline:   Day-6</vt:lpstr>
      <vt:lpstr>06_4: Vulnerability Scanning Tools and Techniques</vt:lpstr>
      <vt:lpstr>06_4: Vulnerability Scanning Tools and Techniques</vt:lpstr>
      <vt:lpstr>06_4: Vulnerability Scanning Tools and Techniques</vt:lpstr>
      <vt:lpstr>06_4: Vulnerability Scanning Tools and Techniques</vt:lpstr>
      <vt:lpstr>06_4: Vulnerability Scanning Tools and Techniques</vt:lpstr>
      <vt:lpstr>06_4: Vulnerability Scanning Tools and Techniques</vt:lpstr>
      <vt:lpstr>06_4: Vulnerability Scanning Tools and Techniques</vt:lpstr>
      <vt:lpstr>Cyber Threat Intelligence in the Energy Network – Course Overview</vt:lpstr>
      <vt:lpstr>Training Outline:   Day-7</vt:lpstr>
      <vt:lpstr>Training Outline:   Day-7</vt:lpstr>
      <vt:lpstr>07_1: Overview of CTI Sharing Platforms</vt:lpstr>
      <vt:lpstr>07_1: Overview of CTI Sharing Platforms</vt:lpstr>
      <vt:lpstr>07_1: Overview of CTI Sharing Platforms</vt:lpstr>
      <vt:lpstr>Training Outline:   Day-7</vt:lpstr>
      <vt:lpstr>07_2: Best Practices for Utilizing CTI Sharing Mechanisms</vt:lpstr>
      <vt:lpstr>07_2: Best Practices for Utilizing CTI Sharing Mechanisms</vt:lpstr>
      <vt:lpstr>07_2: Best Practices for Utilizing CTI Sharing Mechanisms</vt:lpstr>
      <vt:lpstr>07_2: Best Practices for Utilizing CTI Sharing Mechanisms</vt:lpstr>
      <vt:lpstr>Training Outline:   Day-7</vt:lpstr>
      <vt:lpstr>07_3: Integrating CTI into Existing Security Frameworks</vt:lpstr>
      <vt:lpstr>07_3: Integrating CTI into Existing Security Frameworks</vt:lpstr>
      <vt:lpstr>07_3: Integrating CTI into Existing Security Frameworks</vt:lpstr>
      <vt:lpstr>Training Outline:   Day-7</vt:lpstr>
      <vt:lpstr>07_4: Automating CTI Feeds into Security Tools and Systems</vt:lpstr>
      <vt:lpstr>07_4: Automating CTI Feeds into Security Tools and Systems</vt:lpstr>
      <vt:lpstr>07_4: Automating CTI Feeds into Security Tools and Systems</vt:lpstr>
      <vt:lpstr>Cyber Threat Intelligence in the Energy Network – Course Overview</vt:lpstr>
      <vt:lpstr>Training Outline:   Day-8</vt:lpstr>
      <vt:lpstr>Training Outline:   Day-8</vt:lpstr>
      <vt:lpstr>08_1: Anomalies in the Energy Network</vt:lpstr>
      <vt:lpstr>08_1: Anomalies in the Energy Network</vt:lpstr>
      <vt:lpstr>Training Outline:   Day-8</vt:lpstr>
      <vt:lpstr>08_2: Anomaly Detection Techniques</vt:lpstr>
      <vt:lpstr>08_2: Anomaly Detection Techniques</vt:lpstr>
      <vt:lpstr>08_2: Anomaly Detection Techniques</vt:lpstr>
      <vt:lpstr>Training Outline:   Day-8</vt:lpstr>
      <vt:lpstr>08_3: Data Sources for Anomaly Detection</vt:lpstr>
      <vt:lpstr>08_3: Data Sources for Anomaly Detection</vt:lpstr>
      <vt:lpstr>08_3: Data Sources for Anomaly Detection</vt:lpstr>
      <vt:lpstr>Training Outline:   Day-8</vt:lpstr>
      <vt:lpstr>08_4: Anomaly Detection Tools and Technologies</vt:lpstr>
      <vt:lpstr>08_4: Anomaly Detection Tools and Technologies</vt:lpstr>
      <vt:lpstr>Training Outline:   Day-8</vt:lpstr>
      <vt:lpstr>08_5: Case Studies</vt:lpstr>
      <vt:lpstr>08_5: Case Studies</vt:lpstr>
      <vt:lpstr>08_5: Case Studies</vt:lpstr>
      <vt:lpstr>08_5: Case Studies</vt:lpstr>
      <vt:lpstr>08_5: Case Studies</vt:lpstr>
      <vt:lpstr>Cyber Threat Intelligence in the Energy Network – Course Overview</vt:lpstr>
      <vt:lpstr>Training Outline:   Day-9</vt:lpstr>
      <vt:lpstr>Training Outline:   Day-9</vt:lpstr>
      <vt:lpstr>09_1: Case Study 1</vt:lpstr>
      <vt:lpstr>09_1: Case Study 1</vt:lpstr>
      <vt:lpstr>09_1: Case Study 1</vt:lpstr>
      <vt:lpstr>09_1: Case Study 1</vt:lpstr>
      <vt:lpstr>Training Outline:   Day-9</vt:lpstr>
      <vt:lpstr>09_2: Case Study 2</vt:lpstr>
      <vt:lpstr>09_2: Case Study 2</vt:lpstr>
      <vt:lpstr>09_2: Case Study 2</vt:lpstr>
      <vt:lpstr>09_2: Case Study 2</vt:lpstr>
      <vt:lpstr>Training Outline:   Day-9</vt:lpstr>
      <vt:lpstr>09_3: Case Study 3</vt:lpstr>
      <vt:lpstr>09_3: Case Study 3</vt:lpstr>
      <vt:lpstr>09_3: Case Study 3</vt:lpstr>
      <vt:lpstr>09_3: Case Study 3</vt:lpstr>
      <vt:lpstr>09_3: Case Study 3</vt:lpstr>
      <vt:lpstr>Thank you</vt:lpstr>
    </vt:vector>
  </ap:TitlesOfParts>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CyberSecPro Training Presentation Template</dc:title>
  <dc:subject>CyberSecPro Modules</dc:subject>
  <dc:creator/>
  <lastModifiedBy/>
  <revision>1</revision>
  <dcterms:created xsi:type="dcterms:W3CDTF">2023-07-18T15:28:54.0000000Z</dcterms:created>
  <dcterms:modified xsi:type="dcterms:W3CDTF">2024-05-14T18:37:09.0000000Z</dcterms:modified>
  <version>Ver-1</version>
  <keywords>, docId:25E5BD2F7F14EE8732096091B1DABF7A</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