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61"/>
  </p:notesMasterIdLst>
  <p:handoutMasterIdLst>
    <p:handoutMasterId r:id="rId62"/>
  </p:handoutMasterIdLst>
  <p:sldIdLst>
    <p:sldId id="376" r:id="rId5"/>
    <p:sldId id="407" r:id="rId6"/>
    <p:sldId id="388" r:id="rId7"/>
    <p:sldId id="408" r:id="rId8"/>
    <p:sldId id="438" r:id="rId9"/>
    <p:sldId id="443" r:id="rId10"/>
    <p:sldId id="444" r:id="rId11"/>
    <p:sldId id="445" r:id="rId12"/>
    <p:sldId id="446" r:id="rId13"/>
    <p:sldId id="447" r:id="rId14"/>
    <p:sldId id="448" r:id="rId15"/>
    <p:sldId id="450" r:id="rId16"/>
    <p:sldId id="449" r:id="rId17"/>
    <p:sldId id="439" r:id="rId18"/>
    <p:sldId id="451" r:id="rId19"/>
    <p:sldId id="452" r:id="rId20"/>
    <p:sldId id="453" r:id="rId21"/>
    <p:sldId id="454" r:id="rId22"/>
    <p:sldId id="442" r:id="rId23"/>
    <p:sldId id="455" r:id="rId24"/>
    <p:sldId id="456" r:id="rId25"/>
    <p:sldId id="457" r:id="rId26"/>
    <p:sldId id="462" r:id="rId27"/>
    <p:sldId id="458" r:id="rId28"/>
    <p:sldId id="459" r:id="rId29"/>
    <p:sldId id="460" r:id="rId30"/>
    <p:sldId id="461" r:id="rId31"/>
    <p:sldId id="435" r:id="rId32"/>
    <p:sldId id="464" r:id="rId33"/>
    <p:sldId id="463" r:id="rId34"/>
    <p:sldId id="468" r:id="rId35"/>
    <p:sldId id="465" r:id="rId36"/>
    <p:sldId id="469" r:id="rId37"/>
    <p:sldId id="466" r:id="rId38"/>
    <p:sldId id="470" r:id="rId39"/>
    <p:sldId id="471" r:id="rId40"/>
    <p:sldId id="472" r:id="rId41"/>
    <p:sldId id="467" r:id="rId42"/>
    <p:sldId id="473" r:id="rId43"/>
    <p:sldId id="474" r:id="rId44"/>
    <p:sldId id="475" r:id="rId45"/>
    <p:sldId id="476" r:id="rId46"/>
    <p:sldId id="477" r:id="rId47"/>
    <p:sldId id="482" r:id="rId48"/>
    <p:sldId id="478" r:id="rId49"/>
    <p:sldId id="483" r:id="rId50"/>
    <p:sldId id="479" r:id="rId51"/>
    <p:sldId id="484" r:id="rId52"/>
    <p:sldId id="485" r:id="rId53"/>
    <p:sldId id="480" r:id="rId54"/>
    <p:sldId id="486" r:id="rId55"/>
    <p:sldId id="487" r:id="rId56"/>
    <p:sldId id="481" r:id="rId57"/>
    <p:sldId id="488" r:id="rId58"/>
    <p:sldId id="489" r:id="rId59"/>
    <p:sldId id="38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570"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26/04/2025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26/04/2025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5979561" y="723440"/>
            <a:ext cx="6039614" cy="2579052"/>
          </a:xfrm>
        </p:spPr>
        <p:txBody>
          <a:bodyPr>
            <a:noAutofit/>
          </a:bodyPr>
          <a:lstStyle/>
          <a:p>
            <a:r>
              <a:rPr lang="el" sz="3200" dirty="0"/>
              <a:t>Ευφυΐα Κυβερνοαπειλής στο ενεργειακό δίκτυο - Cyber Threat Intelligence in the Energy Network </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
              <a:t>Παρουσιαση απο: </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l"/>
              <a:t>CSP006</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Δομημένα έναντι μη δομημένων δεδομένων:</a:t>
            </a:r>
          </a:p>
          <a:p>
            <a:pPr lvl="1">
              <a:spcBef>
                <a:spcPts val="600"/>
              </a:spcBef>
            </a:pPr>
            <a:r>
              <a:rPr lang="el" sz="1000">
                <a:solidFill>
                  <a:schemeClr val="tx2"/>
                </a:solidFill>
              </a:rPr>
              <a:t>Προκλήσεις των μη δομημένων πηγών δεδομένων:</a:t>
            </a:r>
          </a:p>
          <a:p>
            <a:pPr lvl="2">
              <a:spcBef>
                <a:spcPts val="600"/>
              </a:spcBef>
            </a:pPr>
            <a:r>
              <a:rPr lang="el" sz="850"/>
              <a:t>Διαρροή και εξαγωγή δεδομένων: Οι μη δομημένες πηγές δεδομένων, όπως έγγραφα κειμένου, μηνύματα ηλεκτρονικού ταχυδρομείου και αρχεία πολυμέσων, παρουσιάζουν προκλήσεις που σχετίζονται με τη διαρροή και την εξαγωγή δεδομένων. Οι επιτιθέμενοι ενδέχεται να εκμεταλλευτούν ευπάθειες σε συστήματα ηλεκτρονικού ταχυδρομείου, διακομιστές αρχείων ή πλατφόρμες αποθήκευσης cloud για να κλέψουν εμπιστευτικές πληροφορίες, πνευματική ιδιοκτησία ή ευαίσθητα επιχειρησιακά δεδομένα από ενεργειακούς οργανισμούς.</a:t>
            </a:r>
          </a:p>
          <a:p>
            <a:pPr lvl="2">
              <a:spcBef>
                <a:spcPts val="600"/>
              </a:spcBef>
            </a:pPr>
            <a:r>
              <a:rPr lang="el" sz="850"/>
              <a:t>Επιθέσεις κακόβουλου λογισμικού και ηλεκτρονικού ψαρέματος (phishing): Οι επιθέσεις κακόβουλου λογισμικού και ηλεκτρονικού ψαρέματος (phishing) που στοχεύουν μη δομημένες πηγές δεδομένων μπορούν να οδηγήσουν σε παραβιάσεις δεδομένων, μολύνσεις ransomware και κλοπή διαπιστευτηρίων. Τα μηνύματα ηλεκτρονικού "ψαρέματος" που περιέχουν κακόβουλα συνημμένα ή συνδέσμους ενδέχεται να εξαπατήσουν τους υπαλλήλους να αποκαλύψουν ευαίσθητες πληροφορίες ή να εγκαταστήσουν κακόβουλο λογισμικό, θέτοντας σε κίνδυνο την ασφάλεια των ενεργειακών δικτύων και των περιουσιακών στοιχείων δεδομένων.</a:t>
            </a:r>
          </a:p>
          <a:p>
            <a:pPr lvl="2">
              <a:spcBef>
                <a:spcPts val="600"/>
              </a:spcBef>
            </a:pPr>
            <a:r>
              <a:rPr lang="el" sz="850"/>
              <a:t>Κίνδυνοι συμμόρφωσης και απορρήτου δεδομένων: Η συμμόρφωση με τους κανονισμούς απορρήτου δεδομένων, όπως ο GDPR, παρουσιάζει προκλήσεις για τη διαχείριση μη δομημένων δεδομένων στο ενεργειακό δίκτυο. Οι οργανισμοί πρέπει να εφαρμόζουν ισχυρά μέτρα προστασίας δεδομένων, τεχνικές κρυπτογράφησης και ελέγχους πρόσβασης για να διασφαλίζουν τη συμμόρφωση με τις κανονιστικές απαιτήσεις και να προστατεύουν τις ευαίσθητες πληροφορίες από μη εξουσιοδοτημένη αποκάλυψη ή κακή χρήση.</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202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Συστήματα SCADA:</a:t>
            </a:r>
          </a:p>
          <a:p>
            <a:pPr lvl="1">
              <a:spcBef>
                <a:spcPts val="600"/>
              </a:spcBef>
            </a:pPr>
            <a:r>
              <a:rPr lang="el" sz="1000"/>
              <a:t>Τα συστήματα SCADA (Supervisory Control and Data Acquisition) είναι κεντρικής σημασίας για τη λειτουργία των ενεργειακών υποδομών, παρέχοντας παρακολούθηση, έλεγχο και αυτοματοποίηση κρίσιμων διαδικασιών σε πραγματικό χρόνο.</a:t>
            </a:r>
          </a:p>
          <a:p>
            <a:pPr lvl="1">
              <a:spcBef>
                <a:spcPts val="600"/>
              </a:spcBef>
            </a:pPr>
            <a:r>
              <a:rPr lang="el" sz="1000"/>
              <a:t>Αυτά τα συστήματα συλλέγουν δεδομένα από αισθητήρες, μετρητές και συσκευές ελέγχου που διανέμονται σε σταθμούς ηλεκτροπαραγωγής, υποσταθμούς και δίκτυα μεταφοράς.</a:t>
            </a:r>
          </a:p>
          <a:p>
            <a:pPr lvl="1">
              <a:spcBef>
                <a:spcPts val="600"/>
              </a:spcBef>
            </a:pPr>
            <a:r>
              <a:rPr lang="el" sz="1000"/>
              <a:t>Διευκολύνουν την απομακρυσμένη λειτουργία και τον έλεγχο του εξοπλισμού, επιτρέποντας στους χειριστές να προσαρμόζουν τις ρυθμίσεις, να ξεκινούν διαδικασίες τερματισμού λειτουργίας και να ανταποκρίνονται σε καταστάσεις έκτακτης ανάγκης από μια κεντρική τοποθεσία.</a:t>
            </a:r>
          </a:p>
          <a:p>
            <a:pPr lvl="1">
              <a:spcBef>
                <a:spcPts val="600"/>
              </a:spcBef>
            </a:pPr>
            <a:r>
              <a:rPr lang="el" sz="1000">
                <a:solidFill>
                  <a:schemeClr val="tx2"/>
                </a:solidFill>
              </a:rPr>
              <a:t>Θέματα ευπάθειας:</a:t>
            </a:r>
          </a:p>
          <a:p>
            <a:pPr lvl="2">
              <a:spcBef>
                <a:spcPts val="600"/>
              </a:spcBef>
            </a:pPr>
            <a:r>
              <a:rPr lang="el" sz="850"/>
              <a:t>Τα συστήματα SCADA είναι ευάλωτα σε επιθέσεις στον κυβερνοχώρο, συμπεριλαμβανομένων μολύνσεων από κακόβουλο λογισμικό, επιθέσεων άρνησης υπηρεσίας (DoS) και μη εξουσιοδοτημένης πρόσβασης.</a:t>
            </a:r>
          </a:p>
          <a:p>
            <a:pPr lvl="2">
              <a:spcBef>
                <a:spcPts val="600"/>
              </a:spcBef>
            </a:pPr>
            <a:r>
              <a:rPr lang="el" sz="850"/>
              <a:t>Οι ευπάθειες στα πρωτόκολλα SCADA, οι αδύναμοι μηχανισμοί ελέγχου ταυτότητας και οι μη ασφαλείς συνδέσεις δικτύου δημιουργούν σημαντικούς κινδύνους για την ακεραιότητα και την αξιοπιστία των δεδομένων SCADA.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1026" name="Picture 2" descr="Ινδική χρησιμότητα βελτιώνει τη διαχείριση της διανομής ενέργειας">
            <a:extLst>
              <a:ext uri="{FF2B5EF4-FFF2-40B4-BE49-F238E27FC236}">
                <a16:creationId xmlns:a16="http://schemas.microsoft.com/office/drawing/2014/main" id="{2A5E7E57-D366-8833-EB73-FF15C39C1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696" y="4356088"/>
            <a:ext cx="2887157" cy="2117248"/>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6304686" y="5601111"/>
            <a:ext cx="246512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l" sz="900" err="1"/>
              <a:t>Πηγή: https://www.smart-energy.com/ regional-news/asia/scada-india/</a:t>
            </a:r>
          </a:p>
        </p:txBody>
      </p:sp>
    </p:spTree>
    <p:extLst>
      <p:ext uri="{BB962C8B-B14F-4D97-AF65-F5344CB8AC3E}">
        <p14:creationId xmlns:p14="http://schemas.microsoft.com/office/powerpoint/2010/main" val="89527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40730" y="1763501"/>
            <a:ext cx="6144865" cy="2569866"/>
          </a:xfrm>
        </p:spPr>
        <p:txBody>
          <a:bodyPr>
            <a:noAutofit/>
          </a:bodyPr>
          <a:lstStyle/>
          <a:p>
            <a:pPr>
              <a:spcBef>
                <a:spcPts val="600"/>
              </a:spcBef>
            </a:pPr>
            <a:r>
              <a:rPr lang="el" sz="1200" dirty="0"/>
              <a:t>Συσκευές IoT (Internet of Things):</a:t>
            </a:r>
          </a:p>
          <a:p>
            <a:pPr lvl="1">
              <a:spcBef>
                <a:spcPts val="600"/>
              </a:spcBef>
            </a:pPr>
            <a:r>
              <a:rPr lang="el" sz="1000" dirty="0"/>
              <a:t>Διασυνδεδεμένες έξυπνες συσκευές ενσωματωμένες στην ενεργειακή υποδομή για την παρακολούθηση, τον έλεγχο και τη βελτιστοποίηση των λειτουργιών, όπως:</a:t>
            </a:r>
          </a:p>
          <a:p>
            <a:pPr lvl="2">
              <a:spcBef>
                <a:spcPts val="600"/>
              </a:spcBef>
            </a:pPr>
            <a:r>
              <a:rPr lang="el" sz="850" dirty="0"/>
              <a:t>Έξυπνοι μετρητές: Συσκευές εγκατεστημένες στις εγκαταστάσεις των καταναλωτών για τη μέτρηση και καταγραφή της κατανάλωσης ενέργειας σε πραγματικό χρόνο, επιτρέποντας την ακριβή τιμολόγηση και απόκριση ζήτησης.</a:t>
            </a:r>
          </a:p>
          <a:p>
            <a:pPr lvl="2">
              <a:spcBef>
                <a:spcPts val="600"/>
              </a:spcBef>
            </a:pPr>
            <a:r>
              <a:rPr lang="el" sz="850" dirty="0"/>
              <a:t>Αισθητήρες: Συσκευές που αναπτύσσονται σε όλη την ενεργειακή υποδομή για την παρακολούθηση των περιβαλλοντικών συνθηκών (θερμοκρασία, υγρασία, ποιότητα αέρα), της υγείας του εξοπλισμού (κραδασμοί, πίεση, ροή) και των παραμέτρων ασφαλείας (ανίχνευση εισβολής, επιτήρηση).</a:t>
            </a:r>
          </a:p>
          <a:p>
            <a:pPr lvl="2">
              <a:spcBef>
                <a:spcPts val="600"/>
              </a:spcBef>
            </a:pPr>
            <a:r>
              <a:rPr lang="el" sz="850" dirty="0"/>
              <a:t>Ενεργοποιητές: Συσκευές ικανές να ελέγχουν εξ αποστάσεως εξοπλισμό και διαδικασίες, όπως βαλβίδες, διακόπτες και αντλίες, για τη βελτιστοποίηση της ενεργειακής απόδοσης και την ανταπόκριση στις λειτουργικές απαιτήσεις.</a:t>
            </a:r>
          </a:p>
          <a:p>
            <a:pPr lvl="1">
              <a:spcBef>
                <a:spcPts val="600"/>
              </a:spcBef>
            </a:pPr>
            <a:r>
              <a:rPr lang="el" sz="1000" dirty="0"/>
              <a:t>Οι συσκευές IoT επιτρέπουν την απομακρυσμένη παρακολούθηση και διαχείριση ενεργειακών πόρων, μειώνοντας την ανάγκη για χειροκίνητη παρέμβαση και επιτόπιες επιθεωρήσεις.</a:t>
            </a:r>
          </a:p>
          <a:p>
            <a:pPr lvl="1">
              <a:spcBef>
                <a:spcPts val="600"/>
              </a:spcBef>
            </a:pPr>
            <a:r>
              <a:rPr lang="el" sz="1000" dirty="0">
                <a:solidFill>
                  <a:schemeClr val="tx2"/>
                </a:solidFill>
              </a:rPr>
              <a:t>Θέματα ευπάθειας:</a:t>
            </a:r>
          </a:p>
          <a:p>
            <a:pPr lvl="2">
              <a:spcBef>
                <a:spcPts val="600"/>
              </a:spcBef>
            </a:pPr>
            <a:r>
              <a:rPr lang="el" sz="850" dirty="0"/>
              <a:t>Οι ευπάθειες στο υλικολογισμικό και το λογισμικό IoT, συμπεριλαμβανομένων των αδύναμων μηχανισμών ελέγχου ταυτότητας, των προεπιλεγμένων διαπιστευτηρίων και των μη κρυπτογραφημένων επικοινωνιών, εκθέτουν τις συσκευές σε επιθέσεις στον κυβερνοχώρο.</a:t>
            </a:r>
          </a:p>
          <a:p>
            <a:pPr lvl="2">
              <a:spcBef>
                <a:spcPts val="600"/>
              </a:spcBef>
            </a:pPr>
            <a:r>
              <a:rPr lang="el" sz="850" dirty="0"/>
              <a:t>Οι ανεπαρκείς έλεγχοι ασφαλείας και οι πρακτικές διαχείρισης ενημερώσεων κώδικα καθιστούν τις συσκευές IoT ευάλωτες σε μολύνσεις από κακόβουλο λογισμικό, παραβιάσεις δεδομένων, και μη εξουσιοδοτημένη πρόσβαση.</a:t>
            </a:r>
          </a:p>
          <a:p>
            <a:pPr lvl="2">
              <a:spcBef>
                <a:spcPts val="600"/>
              </a:spcBef>
            </a:pPr>
            <a:r>
              <a:rPr lang="el" sz="850" dirty="0"/>
              <a:t>Η έλλειψη τυποποιημένων πρωτοκόλλων ασφαλείας και ρυθμιστικής εποπτείας περιπλέκει τις προσπάθειες για την ασφάλεια των συσκευών IoT και τον αποτελεσματικό μετριασμό των κινδύνων στον κυβερνοχώρο.</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8888591" y="6242895"/>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5" name="Picture 2" descr="Πώς λειτουργούν οι έξυπνοι μετρητές;: Έξυπνη μέτρηση - Η πλήρης ιστορία.">
            <a:extLst>
              <a:ext uri="{FF2B5EF4-FFF2-40B4-BE49-F238E27FC236}">
                <a16:creationId xmlns:a16="http://schemas.microsoft.com/office/drawing/2014/main" id="{43BBAB02-B999-7A98-E6E0-4E5B7A57E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549" y="4391532"/>
            <a:ext cx="3613336" cy="2117248"/>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2051637" y="6280728"/>
            <a:ext cx="225565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l" sz="900" dirty="0"/>
              <a:t>Πηγή: https://www.smartme.co.uk/ how-they-work.html</a:t>
            </a:r>
          </a:p>
        </p:txBody>
      </p:sp>
    </p:spTree>
    <p:extLst>
      <p:ext uri="{BB962C8B-B14F-4D97-AF65-F5344CB8AC3E}">
        <p14:creationId xmlns:p14="http://schemas.microsoft.com/office/powerpoint/2010/main" val="73140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030532" y="862369"/>
            <a:ext cx="6161468" cy="763899"/>
          </a:xfrm>
        </p:spPr>
        <p:txBody>
          <a:bodyPr>
            <a:normAutofit/>
          </a:bodyPr>
          <a:lstStyle/>
          <a:p>
            <a:pPr>
              <a:spcBef>
                <a:spcPts val="600"/>
              </a:spcBef>
              <a:spcAft>
                <a:spcPts val="0"/>
              </a:spcAft>
            </a:pPr>
            <a:r>
              <a:rPr lang="el" sz="2000" dirty="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678490" y="1643990"/>
            <a:ext cx="6450190" cy="2569866"/>
          </a:xfrm>
        </p:spPr>
        <p:txBody>
          <a:bodyPr>
            <a:noAutofit/>
          </a:bodyPr>
          <a:lstStyle/>
          <a:p>
            <a:pPr>
              <a:spcBef>
                <a:spcPts val="600"/>
              </a:spcBef>
            </a:pPr>
            <a:r>
              <a:rPr lang="el" sz="1200" dirty="0"/>
              <a:t>Αρχεία καταγραφής δικτύου:</a:t>
            </a:r>
          </a:p>
          <a:p>
            <a:pPr lvl="1">
              <a:spcBef>
                <a:spcPts val="600"/>
              </a:spcBef>
            </a:pPr>
            <a:r>
              <a:rPr lang="el" sz="1000" dirty="0"/>
              <a:t>Αρχεία συμβάντων, δραστηριοτήτων και συναλλαγών επικοινωνίας που πραγματοποιούνται εντός δικτύων υπολογιστών. Αυτά τα αρχεία καταγραφής καταγράφουν μεταδεδομένα, όπως διευθύνσεις IP προέλευσης και προορισμού, χρονικές σημάνσεις, πρωτόκολλα και ωφέλιμα φορτία δεδομένων, παρέχοντας πληροφορίες σχετικά με την κυκλοφορία δικτύου και τα περιστατικά ασφαλείας. Μπορούν να είναι:</a:t>
            </a:r>
          </a:p>
          <a:p>
            <a:pPr lvl="2">
              <a:spcBef>
                <a:spcPts val="600"/>
              </a:spcBef>
            </a:pPr>
            <a:r>
              <a:rPr lang="el" sz="850" dirty="0"/>
              <a:t>Αρχεία καταγραφής συμβάντων: Εγγραφές συμβάντων συστήματος και δραστηριοτήτων που δημιουργούνται από λειτουργικά συστήματα, εφαρμογές και συσκευές δικτύου.</a:t>
            </a:r>
          </a:p>
          <a:p>
            <a:pPr lvl="2">
              <a:spcBef>
                <a:spcPts val="600"/>
              </a:spcBef>
            </a:pPr>
            <a:r>
              <a:rPr lang="el" sz="850" dirty="0"/>
              <a:t>Αρχεία καταγραφής κίνησης: Αρχεία ροών κυκλοφορίας δικτύου, συμπεριλαμβανομένων διευθύνσεων IP προέλευσης και προορισμού, θυρών, πρωτοκόλλων και όγκων μεταφοράς δεδομένων.</a:t>
            </a:r>
          </a:p>
          <a:p>
            <a:pPr lvl="2">
              <a:spcBef>
                <a:spcPts val="600"/>
              </a:spcBef>
            </a:pPr>
            <a:r>
              <a:rPr lang="el" sz="850" dirty="0"/>
              <a:t>Αρχεία καταγραφής πρόσβασης: Εγγραφές αλληλεπιδράσεων χρηστών με πόρους δικτύου, όπως κοινόχρηστα στοιχεία αρχείων, διακομιστές web και βάσεις δεδομένων, συμπεριλαμβανομένων προσπαθειών ελέγχου ταυτότητας, προσβάσεων αρχείων και αιτήσεων πόρων.</a:t>
            </a:r>
          </a:p>
          <a:p>
            <a:pPr lvl="1">
              <a:spcBef>
                <a:spcPts val="600"/>
              </a:spcBef>
            </a:pPr>
            <a:r>
              <a:rPr lang="el" sz="1000" dirty="0">
                <a:solidFill>
                  <a:schemeClr val="tx2"/>
                </a:solidFill>
              </a:rPr>
              <a:t>Θέματα ευπάθειας:</a:t>
            </a:r>
          </a:p>
          <a:p>
            <a:pPr lvl="2">
              <a:spcBef>
                <a:spcPts val="600"/>
              </a:spcBef>
            </a:pPr>
            <a:r>
              <a:rPr lang="el" sz="850" dirty="0"/>
              <a:t>Η ανεπαρκής καταγραφή συμβάντων ελέγχου ταυτότητας στα συστήματα διαχείρισης ενέργειας (EMS) επιτρέπει στους επιτιθέμενους να πραγματοποιούν επιθέσεις ωμής βίας χωρίς να ενεργοποιούν ειδοποιήσεις ή να δημιουργούν καταχωρήσεις καταγραφής, διευκολύνοντας τη μη εξουσιοδοτημένη πρόσβαση σε υποδομές ζωτικής σημασίας.</a:t>
            </a:r>
          </a:p>
          <a:p>
            <a:pPr lvl="2">
              <a:spcBef>
                <a:spcPts val="600"/>
              </a:spcBef>
            </a:pPr>
            <a:r>
              <a:rPr lang="el" sz="850" dirty="0"/>
              <a:t>Τα προεπιλεγμένα ή αδύναμα διαπιστευτήρια που χρησιμοποιούνται για την πρόσβαση σε συστήματα SCADA ή συσκευές δικτύου επιτρέπουν στους εισβολείς να αποκτήσουν μη εξουσιοδοτημένη πρόσβαση σε αρχεία καταγραφής ενέργειας, να χειριστούν τις ρυθμίσεις του συστήματος και να διακόψουν τις ενεργειακές λειτουργίες χωρίς ανίχνευση.</a:t>
            </a:r>
          </a:p>
          <a:p>
            <a:pPr lvl="2">
              <a:spcBef>
                <a:spcPts val="600"/>
              </a:spcBef>
            </a:pPr>
            <a:r>
              <a:rPr lang="el" sz="850" dirty="0"/>
              <a:t>Η μετάδοση αρχείων καταγραφής ενέργειας μέσω μη κρυπτογραφημένων καναλιών ή η χρήση παρωχημένων πρωτοκόλλων όπως το Telnet ή το FTP εκθέτει τα δεδομένα καταγραφής σε υποκλοπή από τους αντιπάλους, επιτρέποντάς τους να συλλαμβάνουν ευαίσθητες πληροφορίες ή να εισάγουν κακόβουλες εντολές σε ροές καταγραφής.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8769811" y="6218971"/>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2052" name="Picture 4" descr="Τα αρχεία καταγραφής δικτύου που χρειάζεστε. Πώς μπορείτε να καταλάβετε αν ο οικοδεσπότης σας είναι... | από Teri Radichel | Ασφάλεια στο cloud | Μέτριος">
            <a:extLst>
              <a:ext uri="{FF2B5EF4-FFF2-40B4-BE49-F238E27FC236}">
                <a16:creationId xmlns:a16="http://schemas.microsoft.com/office/drawing/2014/main" id="{7772CED8-8648-A32C-C1B5-309240978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967" y="4067332"/>
            <a:ext cx="3613336" cy="1871125"/>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2326547" y="5884254"/>
            <a:ext cx="292122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l" sz="900" dirty="0"/>
              <a:t>Πηγή: https://medium.com/cloud-security/the-network-logs-you-need-9a5aa540bb81</a:t>
            </a:r>
          </a:p>
        </p:txBody>
      </p:sp>
    </p:spTree>
    <p:extLst>
      <p:ext uri="{BB962C8B-B14F-4D97-AF65-F5344CB8AC3E}">
        <p14:creationId xmlns:p14="http://schemas.microsoft.com/office/powerpoint/2010/main" val="4009957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14</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Topic-03: Πηγές και Συλλογή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Τύποι ενεργειακών δεδομένων</a:t>
            </a:r>
          </a:p>
          <a:p>
            <a:pPr>
              <a:spcBef>
                <a:spcPts val="600"/>
              </a:spcBef>
              <a:spcAft>
                <a:spcPts val="0"/>
              </a:spcAft>
            </a:pPr>
            <a:r>
              <a:rPr lang="el" sz="1400">
                <a:solidFill>
                  <a:schemeClr val="tx2"/>
                </a:solidFill>
              </a:rPr>
              <a:t>Τεχνικές Συλλογής Ενεργειακών Δεδομένων</a:t>
            </a:r>
          </a:p>
          <a:p>
            <a:pPr>
              <a:spcBef>
                <a:spcPts val="600"/>
              </a:spcBef>
              <a:spcAft>
                <a:spcPts val="0"/>
              </a:spcAft>
            </a:pPr>
            <a:r>
              <a:rPr lang="el" sz="1400"/>
              <a:t>Αποθήκευση και διαχείριση δεδομένων</a:t>
            </a:r>
          </a:p>
          <a:p>
            <a:pPr>
              <a:spcBef>
                <a:spcPts val="600"/>
              </a:spcBef>
              <a:spcAft>
                <a:spcPts val="0"/>
              </a:spcAft>
            </a:pPr>
            <a:r>
              <a:rPr lang="el" sz="1400"/>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89086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03_2: Τεχνικές Συλλογής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Μέθοδοι συλλογής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Παθητικές έναντι ενεργητικών μεθόδων συλλογής δεδομένων:</a:t>
            </a:r>
          </a:p>
          <a:p>
            <a:pPr lvl="1">
              <a:spcBef>
                <a:spcPts val="600"/>
              </a:spcBef>
            </a:pPr>
            <a:r>
              <a:rPr lang="el" sz="1000"/>
              <a:t>Οι μέθοδοι συλλογής δεδομένων στον τομέα της ενέργειας περιλαμβάνουν παθητικές και ενεργητικές προσεγγίσεις.</a:t>
            </a:r>
          </a:p>
          <a:p>
            <a:pPr lvl="1">
              <a:spcBef>
                <a:spcPts val="600"/>
              </a:spcBef>
            </a:pPr>
            <a:r>
              <a:rPr lang="el" sz="1000"/>
              <a:t>Παθητική συλλογή δεδομένων: Περιλαμβάνει την παρακολούθηση και καταγραφή δεδομένων χωρίς άμεση αλληλεπίδραση με ενεργειακές υποδομές ή συστήματα.</a:t>
            </a:r>
          </a:p>
          <a:p>
            <a:pPr lvl="2">
              <a:spcBef>
                <a:spcPts val="600"/>
              </a:spcBef>
            </a:pPr>
            <a:r>
              <a:rPr lang="el" sz="850"/>
              <a:t>Παραδείγματα είναι η συλλογή αρχείων καταγραφής δικτύου, ενδείξεων αισθητήρων και δεδομένων τηλεμετρίας από ενεργειακά περιουσιακά στοιχεία χωρίς ενεργή έναρξη διαδικασιών συλλογής δεδομένων.</a:t>
            </a:r>
          </a:p>
          <a:p>
            <a:pPr lvl="2">
              <a:spcBef>
                <a:spcPts val="600"/>
              </a:spcBef>
            </a:pPr>
            <a:r>
              <a:rPr lang="el" sz="850"/>
              <a:t>Υπάρχει περιορισμένος έλεγχος όσον αφορά τη διαθεσιμότητα και τον βαθμό λεπτομέρειας των δεδομένων, καθώς και εξάρτηση από τις υπάρχουσες πηγές δεδομένων και υποδομές.</a:t>
            </a:r>
          </a:p>
          <a:p>
            <a:pPr lvl="1">
              <a:spcBef>
                <a:spcPts val="600"/>
              </a:spcBef>
            </a:pPr>
            <a:r>
              <a:rPr lang="el" sz="1000"/>
              <a:t>Ενεργή συλλογή δεδομένων: Περιλαμβάνει ενεργά αναζήτηση ή διερεύνηση ενεργειακής υποδομής για την ανάκτηση συγκεκριμένων σημείων δεδομένων ή την εκτέλεση στοχευμένων μετρήσεων. Παραδείγματα:</a:t>
            </a:r>
          </a:p>
          <a:p>
            <a:pPr lvl="2">
              <a:spcBef>
                <a:spcPts val="600"/>
              </a:spcBef>
            </a:pPr>
            <a:r>
              <a:rPr lang="el" sz="850"/>
              <a:t>Αποστολή αιτημάτων σε συστήματα SCADA, αναζήτηση τελικών σημείων API, διεξαγωγή επιτόπιων επιθεωρήσεων ή μετρήσεων.</a:t>
            </a:r>
          </a:p>
          <a:p>
            <a:pPr lvl="2">
              <a:spcBef>
                <a:spcPts val="600"/>
              </a:spcBef>
            </a:pPr>
            <a:r>
              <a:rPr lang="el" sz="850"/>
              <a:t>Έχει δυνητικό αντίκτυπο στα λειτουργικά συστήματα, είναι έντασης πόρων και απαιτεί συντονισμό και εξουσιοδότηση.</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21" name="Marcador de Posição da Imagem 20" descr="Μια εικόνα με υπολογιστή, ηλεκτρονικά, κείμενο, ηλεκτρονική συσκευή&#10;&#10;Αυτόματη περιγραφή">
            <a:extLst>
              <a:ext uri="{FF2B5EF4-FFF2-40B4-BE49-F238E27FC236}">
                <a16:creationId xmlns:a16="http://schemas.microsoft.com/office/drawing/2014/main" id="{483D35CB-8DF3-C2D4-8E8E-62E88718662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3704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03_2: Τεχνικές Συλλογής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Μέθοδοι συλλογής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308642" y="1749216"/>
            <a:ext cx="5541470" cy="2569866"/>
          </a:xfrm>
        </p:spPr>
        <p:txBody>
          <a:bodyPr>
            <a:noAutofit/>
          </a:bodyPr>
          <a:lstStyle/>
          <a:p>
            <a:pPr>
              <a:spcBef>
                <a:spcPts val="600"/>
              </a:spcBef>
            </a:pPr>
            <a:r>
              <a:rPr lang="el" sz="1200" dirty="0"/>
              <a:t>Αξιοποίηση API και ροών δεδομένων από ενεργειακές υποδομές:</a:t>
            </a:r>
          </a:p>
          <a:p>
            <a:pPr lvl="1">
              <a:spcBef>
                <a:spcPts val="600"/>
              </a:spcBef>
            </a:pPr>
            <a:r>
              <a:rPr lang="el" sz="1000" dirty="0"/>
              <a:t>Τα API (Application Programming Interfaces) και οι ροές δεδομένων παρέχουν δομημένη πρόσβαση σε δεδομένα και υπηρεσίες που προσφέρονται από ενεργειακές υποδομές και συστήματα.</a:t>
            </a:r>
          </a:p>
          <a:p>
            <a:pPr lvl="1">
              <a:spcBef>
                <a:spcPts val="600"/>
              </a:spcBef>
            </a:pPr>
            <a:r>
              <a:rPr lang="el" sz="1000" dirty="0"/>
              <a:t>Ενσωμάτωση API:</a:t>
            </a:r>
          </a:p>
          <a:p>
            <a:pPr lvl="2">
              <a:spcBef>
                <a:spcPts val="600"/>
              </a:spcBef>
            </a:pPr>
            <a:r>
              <a:rPr lang="el" sz="850" dirty="0"/>
              <a:t>Τα API επιτρέπουν την προγραμματιζόμενη πρόσβαση στην ενεργειακή υποδομή, επιτρέποντας στους προγραμματιστές να ανακτούν δεδομένα, να στέλνουν εντολές και να αλληλεπιδρούν με ενεργειακά συστήματα.</a:t>
            </a:r>
          </a:p>
          <a:p>
            <a:pPr lvl="2">
              <a:spcBef>
                <a:spcPts val="600"/>
              </a:spcBef>
            </a:pPr>
            <a:r>
              <a:rPr lang="el" sz="850" dirty="0"/>
              <a:t>Παραδείγματα: Ενσωμάτωση με API βοηθητικών προγραμμάτων για πρόσβαση σε δεδομένα κατανάλωσης, αναζήτηση API καιρού για περιβαλλοντικά δεδομένα, διασύνδεση με API SCADA για παρακολούθηση σε πραγματικό χρόνο.</a:t>
            </a:r>
          </a:p>
          <a:p>
            <a:pPr lvl="2">
              <a:spcBef>
                <a:spcPts val="600"/>
              </a:spcBef>
            </a:pPr>
            <a:r>
              <a:rPr lang="el" sz="850" dirty="0"/>
              <a:t>Απαιτεί έλεγχο ταυτότητας και εξουσιοδότηση, υπάρχουν όρια ρυθμού και ζητήματα που σχετίζονται με τη συνέπεια και την αξιοπιστία των δεδομένων.</a:t>
            </a:r>
          </a:p>
          <a:p>
            <a:pPr lvl="1">
              <a:spcBef>
                <a:spcPts val="600"/>
              </a:spcBef>
            </a:pPr>
            <a:r>
              <a:rPr lang="el" sz="1000" dirty="0"/>
              <a:t>Ροές δεδομένων από ενεργειακές υποδομές:</a:t>
            </a:r>
          </a:p>
          <a:p>
            <a:pPr lvl="2">
              <a:spcBef>
                <a:spcPts val="600"/>
              </a:spcBef>
            </a:pPr>
            <a:r>
              <a:rPr lang="el" sz="850" dirty="0"/>
              <a:t>Οι ροές δεδομένων παρέχουν συνεχείς ροές δεδομένων από ενεργειακές υποδομές, όπως συστήματα SCADA, έξυπνους μετρητές και συσκευές IoT.</a:t>
            </a:r>
          </a:p>
          <a:p>
            <a:pPr lvl="2">
              <a:spcBef>
                <a:spcPts val="600"/>
              </a:spcBef>
            </a:pPr>
            <a:r>
              <a:rPr lang="el" sz="850" dirty="0"/>
              <a:t>Παραδείγματα: Ροή δεδομένων τηλεμετρίας από αισθητήρες, λήψη ειδοποιήσεων συμβάντων από συστήματα SCADA, εγγραφή σε δεδομένα αγοράς σε πραγματικό χρόνο από χρηματιστήρια ενέργειας.</a:t>
            </a:r>
          </a:p>
          <a:p>
            <a:pPr lvl="2">
              <a:spcBef>
                <a:spcPts val="600"/>
              </a:spcBef>
            </a:pPr>
            <a:r>
              <a:rPr lang="el" sz="850" dirty="0"/>
              <a:t>Ενδέχεται να υπάρχουν ζητήματα που σχετίζονται με τον όγκο και την ταχύτητα των δεδομένων, τις απαιτήσεις εύρους ζώνης δικτύου, τις δυνατότητες επεξεργασίας και αποθήκευσης δεδομένων.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υπολογιστή, ηλεκτρονικά, κείμενο, ηλεκτρονική συσκευή&#10;&#10;Αυτόματη περιγραφή">
            <a:extLst>
              <a:ext uri="{FF2B5EF4-FFF2-40B4-BE49-F238E27FC236}">
                <a16:creationId xmlns:a16="http://schemas.microsoft.com/office/drawing/2014/main" id="{30DA0EDE-6999-D306-15BF-6AB3A13B601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76676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03_2: Τεχνικές Συλλογής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Μέθοδοι συλλογής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Τεχνικές </a:t>
            </a:r>
            <a:r>
              <a:rPr lang="en-US" sz="1200" dirty="0"/>
              <a:t>scraping(</a:t>
            </a:r>
            <a:r>
              <a:rPr lang="el-GR" sz="1200" dirty="0"/>
              <a:t>συλλογή)</a:t>
            </a:r>
            <a:r>
              <a:rPr lang="el" sz="1200" dirty="0"/>
              <a:t> δεδομένων και </a:t>
            </a:r>
            <a:r>
              <a:rPr lang="en-US" sz="1200" dirty="0"/>
              <a:t>crawling (</a:t>
            </a:r>
            <a:r>
              <a:rPr lang="el-GR" sz="1200" dirty="0"/>
              <a:t>ανίχνευση</a:t>
            </a:r>
            <a:r>
              <a:rPr lang="en-US" sz="1200" dirty="0"/>
              <a:t>) </a:t>
            </a:r>
            <a:r>
              <a:rPr lang="el" sz="1200" dirty="0"/>
              <a:t>ιστού:</a:t>
            </a:r>
          </a:p>
          <a:p>
            <a:pPr lvl="1">
              <a:spcBef>
                <a:spcPts val="600"/>
              </a:spcBef>
            </a:pPr>
            <a:r>
              <a:rPr lang="el" sz="1000" dirty="0">
                <a:solidFill>
                  <a:schemeClr val="tx2"/>
                </a:solidFill>
              </a:rPr>
              <a:t>Η τεχνική </a:t>
            </a:r>
            <a:r>
              <a:rPr lang="en-US" sz="1000" dirty="0"/>
              <a:t>scraping</a:t>
            </a:r>
            <a:r>
              <a:rPr lang="el" sz="1000" dirty="0">
                <a:solidFill>
                  <a:schemeClr val="tx2"/>
                </a:solidFill>
              </a:rPr>
              <a:t> δεδομένων αναφέρεται στην αυτοματοποιημένη εξαγωγή δομημένων δεδομένων από ιστοσελίδες ή διαδικτυακές πηγές χρησιμοποιώντας εργαλεία απόξεσης ή δέσμες ενεργειών. Παραδείγματα:</a:t>
            </a:r>
          </a:p>
          <a:p>
            <a:pPr lvl="2">
              <a:spcBef>
                <a:spcPts val="600"/>
              </a:spcBef>
            </a:pPr>
            <a:r>
              <a:rPr lang="el" sz="850" dirty="0"/>
              <a:t>Απόξεση δεδομένων κατανάλωσης ενέργειας από ιστότοπους κοινής ωφέλειας.</a:t>
            </a:r>
          </a:p>
          <a:p>
            <a:pPr lvl="2">
              <a:spcBef>
                <a:spcPts val="600"/>
              </a:spcBef>
            </a:pPr>
            <a:r>
              <a:rPr lang="el" sz="850" dirty="0"/>
              <a:t>Εξαγωγή πληροφοριών τιμολόγησης από πλατφόρμες αγοράς ενέργειας.</a:t>
            </a:r>
          </a:p>
          <a:p>
            <a:pPr lvl="2">
              <a:spcBef>
                <a:spcPts val="600"/>
              </a:spcBef>
            </a:pPr>
            <a:r>
              <a:rPr lang="el" sz="850" dirty="0"/>
              <a:t>Συγκέντρωση ειδησεογραφικών άρθρων που σχετίζονται με τις ενεργειακές τάσεις.</a:t>
            </a:r>
          </a:p>
          <a:p>
            <a:pPr lvl="1">
              <a:spcBef>
                <a:spcPts val="600"/>
              </a:spcBef>
            </a:pPr>
            <a:r>
              <a:rPr lang="el" sz="1000" dirty="0">
                <a:solidFill>
                  <a:schemeClr val="tx2"/>
                </a:solidFill>
              </a:rPr>
              <a:t>Η τεχνική </a:t>
            </a:r>
            <a:r>
              <a:rPr lang="en-US" sz="1000" dirty="0"/>
              <a:t>crawling</a:t>
            </a:r>
            <a:r>
              <a:rPr lang="el" sz="1000" dirty="0">
                <a:solidFill>
                  <a:schemeClr val="tx2"/>
                </a:solidFill>
              </a:rPr>
              <a:t> ιστού περιλαμβάνει τη συστηματική διέλευση από τον ιστό για τον εντοπισμό και την ευρετηρίαση ιστοσελίδων και περιεχομένου για περαιτέρω ανάλυση ή ανάκτηση. Παραδείγματα:</a:t>
            </a:r>
          </a:p>
          <a:p>
            <a:pPr lvl="2">
              <a:spcBef>
                <a:spcPts val="600"/>
              </a:spcBef>
            </a:pPr>
            <a:r>
              <a:rPr lang="el" sz="850" dirty="0"/>
              <a:t>Ανίχνευση φόρουμ και ιστολογίων που σχετίζονται με την ενέργεια για περιεχόμενο που δημιουργείται από χρήστες.</a:t>
            </a:r>
          </a:p>
          <a:p>
            <a:pPr lvl="2">
              <a:spcBef>
                <a:spcPts val="600"/>
              </a:spcBef>
            </a:pPr>
            <a:r>
              <a:rPr lang="el" sz="850" dirty="0"/>
              <a:t>Ευρετηρίαση ακαδημαϊκών εργασιών και ερευνητικών δημοσιεύσεων σε θέματα ενέργειας.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υπολογιστή, ηλεκτρονικά, κείμενο, ηλεκτρονική συσκευή&#10;&#10;Αυτόματη περιγραφή">
            <a:extLst>
              <a:ext uri="{FF2B5EF4-FFF2-40B4-BE49-F238E27FC236}">
                <a16:creationId xmlns:a16="http://schemas.microsoft.com/office/drawing/2014/main" id="{F6DB1F33-4D3D-EFA0-3240-C7F7E83575F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00632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03_2: Τεχνικές Συλλογής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Μέθοδοι συλλογής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Απόκτηση δεδομένων από τρίτες πηγές και συνεργασίες:</a:t>
            </a:r>
          </a:p>
          <a:p>
            <a:pPr lvl="1">
              <a:spcBef>
                <a:spcPts val="600"/>
              </a:spcBef>
            </a:pPr>
            <a:r>
              <a:rPr lang="el" sz="1000"/>
              <a:t>Οι πηγές δεδομένων και οι συνεργασίες τρίτων παρέχουν πρόσβαση σε εξωτερικά σύνολα δεδομένων, τεχνογνωσία και πόρους για τον εμπλουτισμό της ανάλυσης ενεργειακών δεδομένων.</a:t>
            </a:r>
          </a:p>
          <a:p>
            <a:pPr lvl="1">
              <a:spcBef>
                <a:spcPts val="600"/>
              </a:spcBef>
            </a:pPr>
            <a:r>
              <a:rPr lang="el" sz="1000">
                <a:solidFill>
                  <a:schemeClr val="tx2"/>
                </a:solidFill>
              </a:rPr>
              <a:t>Συνεργασίες ανταλλαγής δεδομένων: Συνεργασίες συνεργασίας με παρόχους δεδομένων, επιχειρήσεις κοινής ωφέλειας, ερευνητικά ιδρύματα ή κυβερνητικές υπηρεσίες για την ανταλλαγή ή την πρόσβαση σε σύνολα δεδομένων για αμοιβαίο όφελος. Παραδείγματα:</a:t>
            </a:r>
          </a:p>
          <a:p>
            <a:pPr lvl="2">
              <a:spcBef>
                <a:spcPts val="600"/>
              </a:spcBef>
            </a:pPr>
            <a:r>
              <a:rPr lang="el" sz="850"/>
              <a:t>Ανταλλαγή μετεωρολογικών δεδομένων με εταιρείες ενέργειας για την πρόβλεψη της ζήτησης.</a:t>
            </a:r>
          </a:p>
          <a:p>
            <a:pPr lvl="2">
              <a:spcBef>
                <a:spcPts val="600"/>
              </a:spcBef>
            </a:pPr>
            <a:r>
              <a:rPr lang="el" sz="850"/>
              <a:t>Συνεργασία με προμηθευτές έξυπνων μετρητών για πρόσβαση σε δεδομένα κατανάλωσης.</a:t>
            </a:r>
          </a:p>
          <a:p>
            <a:pPr lvl="2">
              <a:spcBef>
                <a:spcPts val="600"/>
              </a:spcBef>
            </a:pPr>
            <a:r>
              <a:rPr lang="el" sz="850"/>
              <a:t>Συνεργασία με ακαδημαϊκά ιδρύματα για ερευνητικά προγράμματα.</a:t>
            </a:r>
          </a:p>
          <a:p>
            <a:pPr lvl="1">
              <a:spcBef>
                <a:spcPts val="600"/>
              </a:spcBef>
            </a:pPr>
            <a:r>
              <a:rPr lang="el" sz="1000">
                <a:solidFill>
                  <a:schemeClr val="tx2"/>
                </a:solidFill>
              </a:rPr>
              <a:t>Αγορές δεδομένων και συναθροιστές: Χρησιμεύουν ως πλατφόρμες αγοράς, πώλησης ή ανταλλαγής συνόλων δεδομένων και υπηρεσιών από πολλούς παρόχους. Παραδείγματα:</a:t>
            </a:r>
          </a:p>
          <a:p>
            <a:pPr lvl="2">
              <a:spcBef>
                <a:spcPts val="600"/>
              </a:spcBef>
            </a:pPr>
            <a:r>
              <a:rPr lang="el" sz="850"/>
              <a:t>Πρόσβαση σε δεδομένα της αγοράς ενέργειας από εμπορικούς παρόχους δεδομένων.</a:t>
            </a:r>
          </a:p>
          <a:p>
            <a:pPr lvl="2">
              <a:spcBef>
                <a:spcPts val="600"/>
              </a:spcBef>
            </a:pPr>
            <a:r>
              <a:rPr lang="el" sz="850"/>
              <a:t>Αγορά δορυφορικών εικόνων για περιβαλλοντική παρακολούθηση.</a:t>
            </a:r>
          </a:p>
          <a:p>
            <a:pPr lvl="2">
              <a:spcBef>
                <a:spcPts val="600"/>
              </a:spcBef>
            </a:pPr>
            <a:r>
              <a:rPr lang="el" sz="850"/>
              <a:t>Εγγραφή σε ροές δεδομένων για συγκεκριμένους κλάδους.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υπολογιστή, ηλεκτρονικά, κείμενο, ηλεκτρονική συσκευή&#10;&#10;Αυτόματη περιγραφή">
            <a:extLst>
              <a:ext uri="{FF2B5EF4-FFF2-40B4-BE49-F238E27FC236}">
                <a16:creationId xmlns:a16="http://schemas.microsoft.com/office/drawing/2014/main" id="{85C69541-C4DE-86CC-0D1E-350180E44E5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36864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19</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Topic-03: Πηγές και Συλλογή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Τύποι ενεργειακών δεδομένων</a:t>
            </a:r>
          </a:p>
          <a:p>
            <a:pPr>
              <a:spcBef>
                <a:spcPts val="600"/>
              </a:spcBef>
              <a:spcAft>
                <a:spcPts val="0"/>
              </a:spcAft>
            </a:pPr>
            <a:r>
              <a:rPr lang="el" sz="1400"/>
              <a:t>Τεχνικές Συλλογής Ενεργειακών Δεδομένων</a:t>
            </a:r>
          </a:p>
          <a:p>
            <a:pPr>
              <a:spcBef>
                <a:spcPts val="600"/>
              </a:spcBef>
              <a:spcAft>
                <a:spcPts val="0"/>
              </a:spcAft>
            </a:pPr>
            <a:r>
              <a:rPr lang="el" sz="1400">
                <a:solidFill>
                  <a:schemeClr val="tx2"/>
                </a:solidFill>
              </a:rPr>
              <a:t>Αποθήκευση και διαχείριση δεδομένων</a:t>
            </a:r>
          </a:p>
          <a:p>
            <a:pPr>
              <a:spcBef>
                <a:spcPts val="600"/>
              </a:spcBef>
              <a:spcAft>
                <a:spcPts val="0"/>
              </a:spcAft>
            </a:pPr>
            <a:r>
              <a:rPr lang="el" sz="1400"/>
              <a:t>Μελέτη περίπτωσης</a:t>
            </a:r>
            <a:endParaRPr lang="en-US" sz="1400">
              <a:solidFill>
                <a:schemeClr val="tx2"/>
              </a:solidFill>
            </a:endParaRP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4301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03_3: Αποθήκευση και Διαχείριση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148812" y="770701"/>
            <a:ext cx="5851406" cy="763899"/>
          </a:xfrm>
        </p:spPr>
        <p:txBody>
          <a:bodyPr>
            <a:normAutofit/>
          </a:bodyPr>
          <a:lstStyle/>
          <a:p>
            <a:pPr>
              <a:spcBef>
                <a:spcPts val="600"/>
              </a:spcBef>
              <a:spcAft>
                <a:spcPts val="0"/>
              </a:spcAft>
            </a:pPr>
            <a:r>
              <a:rPr lang="el" sz="2400" dirty="0"/>
              <a:t>Αποθήκευση ενεργειακών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57030" y="1281102"/>
            <a:ext cx="5851405" cy="2569866"/>
          </a:xfrm>
        </p:spPr>
        <p:txBody>
          <a:bodyPr>
            <a:noAutofit/>
          </a:bodyPr>
          <a:lstStyle/>
          <a:p>
            <a:pPr>
              <a:spcBef>
                <a:spcPts val="600"/>
              </a:spcBef>
            </a:pPr>
            <a:r>
              <a:rPr lang="el" sz="1200" dirty="0"/>
              <a:t>Επιλογές ασφαλούς αποθήκευσης για ενεργειακά δεδομένα:</a:t>
            </a:r>
          </a:p>
          <a:p>
            <a:pPr lvl="1">
              <a:spcBef>
                <a:spcPts val="600"/>
              </a:spcBef>
            </a:pPr>
            <a:r>
              <a:rPr lang="el" sz="1000" dirty="0"/>
              <a:t>Απαραίτητο για την προστασία ευαίσθητων ενεργειακών δεδομένων από μη εξουσιοδοτημένη πρόσβαση, παραβίαση και παραβιάσεις δεδομένων. Διάφορες επιλογές αποθήκευσης προσφέρουν διαφορετικά επίπεδα ασφάλειας, επεκτασιμότητας και συμμόρφωσης με τις κανονιστικές απαιτήσεις.</a:t>
            </a:r>
          </a:p>
          <a:p>
            <a:pPr lvl="1">
              <a:spcBef>
                <a:spcPts val="600"/>
              </a:spcBef>
            </a:pPr>
            <a:r>
              <a:rPr lang="el" sz="1000" dirty="0">
                <a:solidFill>
                  <a:schemeClr val="tx2"/>
                </a:solidFill>
              </a:rPr>
              <a:t>Λύσεις αποθήκευσης εσωτερικής εγκατάστασης: Περιλαμβάνει την αποθήκευση ενεργειακών δεδομένων στη φυσική υποδομή ενός οργανισμού, όπως διακομιστές, συστοιχίες αποθήκευσης και κέντρα δεδομένων. Παραδείγματα:</a:t>
            </a:r>
          </a:p>
          <a:p>
            <a:pPr lvl="2">
              <a:spcBef>
                <a:spcPts val="600"/>
              </a:spcBef>
            </a:pPr>
            <a:r>
              <a:rPr lang="el" sz="850" dirty="0"/>
              <a:t>Δικτυακή αποθήκευση (NAS).</a:t>
            </a:r>
          </a:p>
          <a:p>
            <a:pPr lvl="2">
              <a:spcBef>
                <a:spcPts val="600"/>
              </a:spcBef>
            </a:pPr>
            <a:r>
              <a:rPr lang="el" sz="850" dirty="0"/>
              <a:t>Δίκτυα περιοχής αποθήκευσης (SAN).</a:t>
            </a:r>
          </a:p>
          <a:p>
            <a:pPr lvl="2">
              <a:spcBef>
                <a:spcPts val="600"/>
              </a:spcBef>
            </a:pPr>
            <a:r>
              <a:rPr lang="el" sz="850" dirty="0"/>
              <a:t>Αποθήκευση απευθείας σύνδεσης (DAS).</a:t>
            </a:r>
          </a:p>
          <a:p>
            <a:pPr lvl="1">
              <a:spcBef>
                <a:spcPts val="600"/>
              </a:spcBef>
            </a:pPr>
            <a:r>
              <a:rPr lang="el" sz="1000" dirty="0">
                <a:solidFill>
                  <a:schemeClr val="tx2"/>
                </a:solidFill>
              </a:rPr>
              <a:t>Cloud Storage Services: Παρέχει κλιμακούμενους, κατ' απαίτηση πόρους αποθήκευσης μέσω του διαδικτύου, που προσφέρονται από παρόχους υπηρεσιών cloud (CSP) σε συνδρομητική βάση. Παραδείγματα:</a:t>
            </a:r>
          </a:p>
          <a:p>
            <a:pPr lvl="2">
              <a:spcBef>
                <a:spcPts val="600"/>
              </a:spcBef>
            </a:pPr>
            <a:r>
              <a:rPr lang="en-US" sz="850" dirty="0"/>
              <a:t>Amazon</a:t>
            </a:r>
            <a:r>
              <a:rPr lang="el" sz="850" dirty="0"/>
              <a:t> S3.</a:t>
            </a:r>
          </a:p>
          <a:p>
            <a:pPr lvl="2">
              <a:spcBef>
                <a:spcPts val="600"/>
              </a:spcBef>
            </a:pPr>
            <a:r>
              <a:rPr lang="el" sz="850" dirty="0"/>
              <a:t>Χώρος αποθήκευσης αντικειμένων Microsoft </a:t>
            </a:r>
            <a:r>
              <a:rPr lang="en-US" sz="850" dirty="0"/>
              <a:t>Blob </a:t>
            </a:r>
            <a:r>
              <a:rPr lang="el" sz="850" dirty="0"/>
              <a:t>Azure.</a:t>
            </a:r>
          </a:p>
          <a:p>
            <a:pPr lvl="2">
              <a:spcBef>
                <a:spcPts val="600"/>
              </a:spcBef>
            </a:pPr>
            <a:r>
              <a:rPr lang="el" sz="850" dirty="0"/>
              <a:t>Google Cloud Storage.</a:t>
            </a:r>
          </a:p>
          <a:p>
            <a:pPr lvl="1">
              <a:spcBef>
                <a:spcPts val="600"/>
              </a:spcBef>
            </a:pPr>
            <a:r>
              <a:rPr lang="el" sz="1000" dirty="0">
                <a:solidFill>
                  <a:schemeClr val="tx2"/>
                </a:solidFill>
              </a:rPr>
              <a:t>Υβριδικές αρχιτεκτονικές αποθήκευσης: Συνδυάζει υποδομή εσωτερικής εγκατάστασης με υπηρεσίες αποθήκευσης cloud για να αξιοποιήσει τα πλεονεκτήματα και των δύο περιβαλλόντων. Παραδείγματα:</a:t>
            </a:r>
          </a:p>
          <a:p>
            <a:pPr lvl="2">
              <a:spcBef>
                <a:spcPts val="600"/>
              </a:spcBef>
            </a:pPr>
            <a:r>
              <a:rPr lang="el" sz="850" dirty="0"/>
              <a:t>Υβριδικές λύσεις αποθήκευσης cloud που ενσωματώνουν χώρο αποθήκευσης εσωτερικής εγκατάστασης με δημόσιες ή ιδιωτικές υπηρεσίες cloud για δημιουργία επιπέδων δεδομένων, δημιουργία αντιγράφων ασφαλείας και αποκατάσταση καταστροφών.</a:t>
            </a:r>
          </a:p>
          <a:p>
            <a:pPr lvl="2">
              <a:spcBef>
                <a:spcPts val="600"/>
              </a:spcBef>
            </a:pPr>
            <a:endParaRPr lang="en-US" sz="8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ία εικόνα με στιγμιότυπο οθόνης, Ψηφιακή σύνθεση, κτίριο, 3D μοντελοποίηση&#10;&#10;Αυτόματη περιγραφή">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643868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03_3: Αποθήκευση και Διαχείριση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355564" y="770701"/>
            <a:ext cx="5684036" cy="763899"/>
          </a:xfrm>
        </p:spPr>
        <p:txBody>
          <a:bodyPr>
            <a:normAutofit/>
          </a:bodyPr>
          <a:lstStyle/>
          <a:p>
            <a:pPr>
              <a:spcBef>
                <a:spcPts val="600"/>
              </a:spcBef>
              <a:spcAft>
                <a:spcPts val="0"/>
              </a:spcAft>
            </a:pPr>
            <a:r>
              <a:rPr lang="el" sz="2400" dirty="0"/>
              <a:t>Αποθήκευση ενεργειακών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99076" y="1423060"/>
            <a:ext cx="6040524" cy="2569866"/>
          </a:xfrm>
        </p:spPr>
        <p:txBody>
          <a:bodyPr>
            <a:noAutofit/>
          </a:bodyPr>
          <a:lstStyle/>
          <a:p>
            <a:pPr>
              <a:spcBef>
                <a:spcPts val="600"/>
              </a:spcBef>
            </a:pPr>
            <a:r>
              <a:rPr lang="el" sz="1200" dirty="0"/>
              <a:t>Εφαρμογή πολιτικών διακυβέρνησης δεδομένων και ελέγχων πρόσβασης:</a:t>
            </a:r>
          </a:p>
          <a:p>
            <a:pPr lvl="1">
              <a:spcBef>
                <a:spcPts val="600"/>
              </a:spcBef>
            </a:pPr>
            <a:r>
              <a:rPr lang="el" sz="1000" dirty="0"/>
              <a:t>Οι πολιτικές διακυβέρνησης δεδομένων καθορίζουν το πλαίσιο διαχείρισης και προστασίας των ενεργειακών δεδομένων καθ' όλη τη διάρκεια του κύκλου ζωής τους, διασφαλίζοντας τη συμμόρφωση με τις κανονιστικές απαιτήσεις και τα οργανωτικά πρότυπα.</a:t>
            </a:r>
          </a:p>
          <a:p>
            <a:pPr lvl="1">
              <a:spcBef>
                <a:spcPts val="600"/>
              </a:spcBef>
            </a:pPr>
            <a:r>
              <a:rPr lang="el" sz="1000" dirty="0">
                <a:solidFill>
                  <a:schemeClr val="tx2"/>
                </a:solidFill>
              </a:rPr>
              <a:t>Η ταξινόμηση δεδομένων περιλαμβάνει την κατηγοριοποίηση ενεργειακών δεδομένων με βάση την ευαισθησία, την αξία και τις κανονιστικές απαιτήσεις, ενώ η προσθήκη ετικετών δεδομένων προσθέτει χαρακτηριστικά μεταδεδομένων για αναγνώριση και διαχείριση.</a:t>
            </a:r>
          </a:p>
          <a:p>
            <a:pPr lvl="2">
              <a:spcBef>
                <a:spcPts val="600"/>
              </a:spcBef>
            </a:pPr>
            <a:r>
              <a:rPr lang="el" sz="850" dirty="0"/>
              <a:t>Παραδείγματα: Ταξινόμηση ενεργειακών δεδομένων ως δημόσιων, εσωτερικών, εμπιστευτικών ή ρυθμιζόμενων, προσθήκη ετικετών σε δεδομένα με ετικέτες που υποδεικνύουν δικαιώματα ευαισθησίας, ιδιοκτησίας και πρόσβασης.</a:t>
            </a:r>
          </a:p>
          <a:p>
            <a:pPr lvl="1">
              <a:spcBef>
                <a:spcPts val="600"/>
              </a:spcBef>
            </a:pPr>
            <a:r>
              <a:rPr lang="el" sz="1000" dirty="0">
                <a:solidFill>
                  <a:schemeClr val="tx2"/>
                </a:solidFill>
              </a:rPr>
              <a:t>Οι έλεγχοι πρόσβασης περιορίζουν την πρόσβαση σε ενεργειακά δεδομένα με βάση τους ρόλους χρήστη, τα δικαιώματα και τους μηχανισμούς ελέγχου ταυτότητας, διασφαλίζοντας ότι μόνο εξουσιοδοτημένοι χρήστες μπορούν να προβάλουν, να τροποποιήσουν ή να διαγράψουν δεδομένα.</a:t>
            </a:r>
          </a:p>
          <a:p>
            <a:pPr lvl="2">
              <a:spcBef>
                <a:spcPts val="600"/>
              </a:spcBef>
            </a:pPr>
            <a:r>
              <a:rPr lang="el" sz="850" dirty="0"/>
              <a:t>Παραδείγματα: Έλεγχος πρόσβασης βάσει ρόλων (RBAC), λίστες ελέγχου πρόσβασης (ACL), έλεγχος ταυτότητας πολλαπλών παραγόντων (MFA), έλεγχοι πρόσβασης βάσει κρυπτογράφησης.</a:t>
            </a:r>
          </a:p>
          <a:p>
            <a:pPr lvl="1">
              <a:spcBef>
                <a:spcPts val="600"/>
              </a:spcBef>
            </a:pPr>
            <a:r>
              <a:rPr lang="el" sz="1000" dirty="0">
                <a:solidFill>
                  <a:schemeClr val="tx2"/>
                </a:solidFill>
              </a:rPr>
              <a:t>Η διαχείριση κύκλου ζωής δεδομένων περιλαμβάνει τις διαδικασίες και τις πολιτικές για τη διαχείριση ενεργειακών δεδομένων από τη δημιουργία έως τη διάθεση, συμπεριλαμβανομένης της διατήρησης, αρχειοθέτησης και διαγραφής δεδομένων.</a:t>
            </a:r>
          </a:p>
          <a:p>
            <a:pPr lvl="2">
              <a:spcBef>
                <a:spcPts val="600"/>
              </a:spcBef>
            </a:pPr>
            <a:r>
              <a:rPr lang="el" sz="850" dirty="0"/>
              <a:t>Παραδείγματα: Καθορισμός περιόδων διατήρησης για διαφορετικούς τύπους ενεργειακών δεδομένων, αρχειοθέτηση ιστορικών δεδομένων για σκοπούς συμμόρφωσης και ανάλυσης, ασφαλής διαγραφή δεδομένων στο τέλος του κύκλου ζωής τους.</a:t>
            </a:r>
          </a:p>
          <a:p>
            <a:pPr lvl="1">
              <a:spcBef>
                <a:spcPts val="600"/>
              </a:spcBef>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ία εικόνα με στιγμιότυπο οθόνης, Ψηφιακή σύνθεση, κτίριο, 3D μοντελοποίηση&#10;&#10;Αυτόματη περιγραφή">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10098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03_3: Αποθήκευση και Διαχείριση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12513" y="913409"/>
            <a:ext cx="5779487" cy="763899"/>
          </a:xfrm>
        </p:spPr>
        <p:txBody>
          <a:bodyPr>
            <a:normAutofit/>
          </a:bodyPr>
          <a:lstStyle/>
          <a:p>
            <a:pPr>
              <a:spcBef>
                <a:spcPts val="600"/>
              </a:spcBef>
              <a:spcAft>
                <a:spcPts val="0"/>
              </a:spcAft>
            </a:pPr>
            <a:r>
              <a:rPr lang="el" sz="2400" dirty="0"/>
              <a:t>Αποθήκευση ενεργειακών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40730" y="1433333"/>
            <a:ext cx="6294433" cy="2569866"/>
          </a:xfrm>
        </p:spPr>
        <p:txBody>
          <a:bodyPr>
            <a:noAutofit/>
          </a:bodyPr>
          <a:lstStyle/>
          <a:p>
            <a:pPr>
              <a:spcBef>
                <a:spcPts val="600"/>
              </a:spcBef>
            </a:pPr>
            <a:r>
              <a:rPr lang="el" sz="1200" dirty="0"/>
              <a:t>Στρατηγικές δημιουργίας αντιγράφων ασφαλείας και αποκατάστασης καταστροφών για κρίσιμα ενεργειακά δεδομένα:</a:t>
            </a:r>
          </a:p>
          <a:p>
            <a:pPr lvl="1">
              <a:spcBef>
                <a:spcPts val="600"/>
              </a:spcBef>
            </a:pPr>
            <a:r>
              <a:rPr lang="el" sz="1000" dirty="0"/>
              <a:t>Οι στρατηγικές δημιουργίας αντιγράφων ασφαλείας και αποκατάστασης καταστροφών είναι απαραίτητες για τη διασφάλιση της διαθεσιμότητας, της ακεραιότητας και της ανθεκτικότητας των κρίσιμων ενεργειακών δεδομένων σε περίπτωση απώλειας δεδομένων, καταστροφής ή περιστατικών διατάραξης.</a:t>
            </a:r>
          </a:p>
          <a:p>
            <a:pPr lvl="1">
              <a:spcBef>
                <a:spcPts val="600"/>
              </a:spcBef>
            </a:pPr>
            <a:r>
              <a:rPr lang="el" sz="1000" dirty="0">
                <a:solidFill>
                  <a:schemeClr val="tx2"/>
                </a:solidFill>
              </a:rPr>
              <a:t>Οι στρατηγικές δημιουργίας αντιγράφων ασφαλείας περιλαμβάνουν τη δημιουργία αντιγράφων ενεργειακών δεδομένων σε τακτά χρονικά διαστήματα και την αποθήκευσή τους σε δευτερεύουσες τοποθεσίες για σκοπούς ανάκτησης, προστατεύοντας από απώλεια δεδομένων λόγω βλαβών υλικού, ανθρώπινων σφαλμάτων ή επιθέσεων στον κυβερνοχώρο.</a:t>
            </a:r>
          </a:p>
          <a:p>
            <a:pPr lvl="2">
              <a:spcBef>
                <a:spcPts val="600"/>
              </a:spcBef>
            </a:pPr>
            <a:r>
              <a:rPr lang="el" sz="850" dirty="0"/>
              <a:t>Παραδείγματα: Πλήρη αντίγραφα ασφαλείας, επαυξητικά αντίγραφα ασφαλείας, διαφορικά αντίγραφα ασφαλείας, συνεχής προστασία δεδομένων (CDP).</a:t>
            </a:r>
          </a:p>
          <a:p>
            <a:pPr lvl="2">
              <a:spcBef>
                <a:spcPts val="600"/>
              </a:spcBef>
            </a:pPr>
            <a:r>
              <a:rPr lang="el" sz="1000" dirty="0">
                <a:solidFill>
                  <a:schemeClr val="tx2"/>
                </a:solidFill>
              </a:rPr>
              <a:t>Ο σχεδιασμός αποκατάστασης καταστροφών περιλαμβάνει την ανάπτυξη ολοκληρωμένων στρατηγικών και διαδικασιών για την αποκατάσταση κρίσιμων ενεργειακών δεδομένων και υποδομών πληροφορικής μετά από καταστροφικά γεγονότα, όπως φυσικές καταστροφές, επιθέσεις στον κυβερνοχώρο ή βλάβες συστήματος.</a:t>
            </a:r>
          </a:p>
          <a:p>
            <a:pPr lvl="2">
              <a:spcBef>
                <a:spcPts val="600"/>
              </a:spcBef>
            </a:pPr>
            <a:r>
              <a:rPr lang="el" sz="850" dirty="0"/>
              <a:t>Παραδείγματα: Τοποθεσίες αποκατάστασης καταστροφών, συμπλέγματα ανακατεύθυνσης, αναπαραγωγή δεδομένων, στιγμιότυπα εικονικής μηχανής, υπηρεσίες αποκατάστασης καταστροφών που βασίζονται στο cloud.</a:t>
            </a:r>
          </a:p>
          <a:p>
            <a:pPr lvl="1">
              <a:spcBef>
                <a:spcPts val="600"/>
              </a:spcBef>
            </a:pPr>
            <a:r>
              <a:rPr lang="el" sz="1000" dirty="0">
                <a:solidFill>
                  <a:schemeClr val="tx2"/>
                </a:solidFill>
              </a:rPr>
              <a:t>Οι δραστηριότητες δοκιμών και συντήρησης διασφαλίζουν την αποτελεσματικότητα και την ετοιμότητα των στρατηγικών δημιουργίας αντιγράφων ασφαλείας και αποκατάστασης καταστροφών, επικυρώνοντας τις διαδικασίες αποκατάστασης και εντοπίζοντας τομείς βελτίωσης.</a:t>
            </a:r>
          </a:p>
          <a:p>
            <a:pPr lvl="2">
              <a:spcBef>
                <a:spcPts val="600"/>
              </a:spcBef>
            </a:pPr>
            <a:r>
              <a:rPr lang="el" sz="850" dirty="0"/>
              <a:t>Παραδείγματα: Τακτικές δοκιμές των διαδικασιών δημιουργίας αντιγράφων ασφαλείας και ανάκτησης, διεξαγωγή ασκήσεων αποκατάστασης καταστροφών και προσομοιώσεων, επικαιροποίηση των σχεδίων αποκατάστασης με βάση τα διδάγματα που αντλήθηκαν.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702981" y="6242895"/>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ία εικόνα με στιγμιότυπο οθόνης, Ψηφιακή σύνθεση, κτίριο, 3D μοντελοποίηση&#10;&#10;Αυτόματη περιγραφή">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12502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23</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Topic-03: Πηγές και Συλλογή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Τύποι ενεργειακών δεδομένων</a:t>
            </a:r>
          </a:p>
          <a:p>
            <a:pPr>
              <a:spcBef>
                <a:spcPts val="600"/>
              </a:spcBef>
              <a:spcAft>
                <a:spcPts val="0"/>
              </a:spcAft>
            </a:pPr>
            <a:r>
              <a:rPr lang="el" sz="1400"/>
              <a:t>Τεχνικές Συλλογής Ενεργειακών Δεδομένων</a:t>
            </a:r>
          </a:p>
          <a:p>
            <a:pPr>
              <a:spcBef>
                <a:spcPts val="600"/>
              </a:spcBef>
              <a:spcAft>
                <a:spcPts val="0"/>
              </a:spcAft>
            </a:pPr>
            <a:r>
              <a:rPr lang="el" sz="1400"/>
              <a:t>Αποθήκευση και διαχείριση δεδομένων</a:t>
            </a:r>
          </a:p>
          <a:p>
            <a:pPr>
              <a:spcBef>
                <a:spcPts val="600"/>
              </a:spcBef>
              <a:spcAft>
                <a:spcPts val="0"/>
              </a:spcAft>
            </a:pPr>
            <a:r>
              <a:rPr lang="el" sz="1400">
                <a:solidFill>
                  <a:schemeClr val="tx2"/>
                </a:solidFill>
              </a:rPr>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95197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03_4: Μελέτη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Παραβίαση ενεργειακών δεδομένων σε μεγάλη εταιρεία κοινής ωφέλειας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Μελέτη περίπτωσης:</a:t>
            </a:r>
          </a:p>
          <a:p>
            <a:pPr lvl="1">
              <a:spcBef>
                <a:spcPts val="600"/>
              </a:spcBef>
            </a:pPr>
            <a:r>
              <a:rPr lang="el" sz="1000"/>
              <a:t>Παραβίαση ενεργειακών δεδομένων που συνέβη σε μεγάλη εταιρεία κοινής ωφέλειας, με αποτέλεσμα τη μη εξουσιοδοτημένη πρόσβαση σε ευαίσθητες πληροφορίες πελατών και λειτουργικά δεδομένα. Η εταιρεία κοινής ωφέλειας, η οποία παρέχει υπηρεσίες ηλεκτρικής ενέργειας και φυσικού αερίου σε εκατομμύρια πελάτες, αντιμετώπισε μια επίθεση στον κυβερνοχώρο με στόχο το σύστημα τιμολόγησης πελατών και τα λειτουργικά συστήματα ελέγχου. Η επίθεση εκμεταλλεύτηκε ευπάθειες στην υποδομή δικτύου της εταιρείας, επιτρέποντας στους επιτιθέμενους να αποκτήσουν μη εξουσιοδοτημένη πρόσβαση σε βάσεις δεδομένων πελατών, συστήματα SCADA και εργαλεία παρακολούθησης δικτύου.</a:t>
            </a:r>
          </a:p>
          <a:p>
            <a:pPr lvl="1">
              <a:spcBef>
                <a:spcPts val="600"/>
              </a:spcBef>
            </a:pPr>
            <a:r>
              <a:rPr lang="el" sz="1000"/>
              <a:t>Χρονοδιάγραμμα συμβάντος:</a:t>
            </a:r>
          </a:p>
          <a:p>
            <a:pPr lvl="2">
              <a:spcBef>
                <a:spcPts val="600"/>
              </a:spcBef>
            </a:pPr>
            <a:r>
              <a:rPr lang="el" sz="850">
                <a:solidFill>
                  <a:schemeClr val="tx2"/>
                </a:solidFill>
              </a:rPr>
              <a:t>Αρχικός συμβιβασμός: Η επίθεση ξεκίνησε με μια εκστρατεία spear-phishing που στόχευε υπαλλήλους με πρόσβαση σε ευαίσθητα συστήματα και δεδομένα. Κακόβουλα μηνύματα ηλεκτρονικού ταχυδρομείου που περιείχαν συνημμένα ή συνδέσμους φορτωμένα με κακόβουλο λογισμικό στάλθηκαν στους υπαλλήλους, εξαπατώντας τους να αποκαλύψουν τα διαπιστευτήριά τους ή να εκτελέσουν κακόβουλο κώδικα.</a:t>
            </a:r>
          </a:p>
          <a:p>
            <a:pPr lvl="2">
              <a:spcBef>
                <a:spcPts val="600"/>
              </a:spcBef>
            </a:pPr>
            <a:r>
              <a:rPr lang="el" sz="850">
                <a:solidFill>
                  <a:schemeClr val="tx2"/>
                </a:solidFill>
              </a:rPr>
              <a:t>Πλευρική κίνηση: Μετά την απόκτηση αρχικής πρόσβασης, οι επιτιθέμενοι χρησιμοποίησαν κλεμμένα διαπιστευτήρια για να μετακινηθούν πλευρικά στο δίκτυο, κλιμακώνοντας τα προνόμια και θέτοντας σε κίνδυνο πρόσθετα συστήματα και διακομιστές.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έργο τέχνης&#10;&#10;Αυτόματη περιγραφή">
            <a:extLst>
              <a:ext uri="{FF2B5EF4-FFF2-40B4-BE49-F238E27FC236}">
                <a16:creationId xmlns:a16="http://schemas.microsoft.com/office/drawing/2014/main" id="{DB7D3843-3AE5-C15D-3EEE-B676D6A2C8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200013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03_4: Μελέτη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Παραβίαση ενεργειακών δεδομένων σε μεγάλη εταιρεία κοινής ωφέλειας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dirty="0"/>
              <a:t>Μελέτη περίπτωσης:</a:t>
            </a:r>
          </a:p>
          <a:p>
            <a:pPr lvl="1">
              <a:spcBef>
                <a:spcPts val="600"/>
              </a:spcBef>
            </a:pPr>
            <a:r>
              <a:rPr lang="el" sz="1050" dirty="0"/>
              <a:t>Χρονοδιάγραμμα συμβάντος:</a:t>
            </a:r>
          </a:p>
          <a:p>
            <a:pPr lvl="2">
              <a:spcBef>
                <a:spcPts val="600"/>
              </a:spcBef>
            </a:pPr>
            <a:r>
              <a:rPr lang="el" sz="900" dirty="0">
                <a:solidFill>
                  <a:schemeClr val="tx2"/>
                </a:solidFill>
              </a:rPr>
              <a:t>Εξαγωγή δεδομένων: </a:t>
            </a:r>
            <a:r>
              <a:rPr lang="el" sz="900" dirty="0"/>
              <a:t>Μόλις εισέλθουν στο δίκτυο, οι επιτιθέμενοι στόχευσαν βάσεις δεδομένων πελατών που περιέχουν προσωπικά αναγνωρίσιμες πληροφορίες (PII), αρχεία χρέωσης και δεδομένα πληρωμής. Εξαπέλυσαν μεγάλους όγκους ευαίσθητων δεδομένων σε εξωτερικούς διακομιστές που ελέγχονταν από τους επιτιθέμενους.</a:t>
            </a:r>
          </a:p>
          <a:p>
            <a:pPr lvl="2">
              <a:spcBef>
                <a:spcPts val="600"/>
              </a:spcBef>
            </a:pPr>
            <a:r>
              <a:rPr lang="el" sz="900" dirty="0">
                <a:solidFill>
                  <a:schemeClr val="tx2"/>
                </a:solidFill>
              </a:rPr>
              <a:t>Παραβίαση συστήματος SCADA: </a:t>
            </a:r>
            <a:r>
              <a:rPr lang="el" sz="900" dirty="0"/>
              <a:t>Παράλληλα, οι επιτιθέμενοι στόχευσαν τα συστήματα SCADA της κοινής ωφέλειας, τα οποία ελέγχουν και παρακολουθούν κρίσιμες υποδομές, όπως σταθμούς ηλεκτροπαραγωγής, υποσταθμούς και δίκτυα διανομής. Εκμεταλλευόμενοι τα τρωτά σημεία στα πρωτόκολλα SCADA και τους αδύναμους μηχανισμούς ελέγχου ταυτότητας, οι επιτιθέμενοι απέκτησαν μη εξουσιοδοτημένη πρόσβαση στα συστήματα ελέγχου, θέτοντας σε σημαντικό κίνδυνο την επιχειρησιακή ασφάλεια και αξιοπιστία.</a:t>
            </a:r>
          </a:p>
          <a:p>
            <a:pPr lvl="2">
              <a:spcBef>
                <a:spcPts val="600"/>
              </a:spcBef>
            </a:pPr>
            <a:r>
              <a:rPr lang="el" sz="900" dirty="0">
                <a:solidFill>
                  <a:schemeClr val="tx2"/>
                </a:solidFill>
              </a:rPr>
              <a:t>Ανίχνευση και απόκριση: </a:t>
            </a:r>
            <a:r>
              <a:rPr lang="el" sz="900" dirty="0"/>
              <a:t>Η παραβίαση εντοπίστηκε όταν εντοπίστηκε μη φυσιολογική δραστηριότητα δικτύου και απόπειρες εξαγωγής δεδομένων από τα εργαλεία παρακολούθησης ασφαλείας και τα συστήματα ανίχνευσης απειλών της εταιρείας. Οι ομάδες αντιμετώπισης περιστατικών κινητοποιήθηκαν αμέσως για να περιορίσουν την παραβίαση, να διερευνήσουν την έκταση της εισβολής και να μετριάσουν περαιτέρω ζημιές.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έργο τέχνης&#10;&#10;Αυτόματη περιγραφή">
            <a:extLst>
              <a:ext uri="{FF2B5EF4-FFF2-40B4-BE49-F238E27FC236}">
                <a16:creationId xmlns:a16="http://schemas.microsoft.com/office/drawing/2014/main" id="{5BA25876-46A4-96C1-CB80-E970EE1798A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11300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03_4: Μελέτη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Παραβίαση ενεργειακών δεδομένων σε μεγάλη εταιρεία κοινής ωφέλειας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Μελέτη περίπτωσης:</a:t>
            </a:r>
          </a:p>
          <a:p>
            <a:pPr lvl="1">
              <a:spcBef>
                <a:spcPts val="600"/>
              </a:spcBef>
            </a:pPr>
            <a:r>
              <a:rPr lang="el" sz="1000" dirty="0"/>
              <a:t>Αντίκτυπο:</a:t>
            </a:r>
          </a:p>
          <a:p>
            <a:pPr lvl="2">
              <a:spcBef>
                <a:spcPts val="600"/>
              </a:spcBef>
            </a:pPr>
            <a:r>
              <a:rPr lang="el" sz="850" dirty="0">
                <a:solidFill>
                  <a:schemeClr val="tx2"/>
                </a:solidFill>
              </a:rPr>
              <a:t>Παραβίαση δεδομένων: </a:t>
            </a:r>
            <a:r>
              <a:rPr lang="el" sz="850" dirty="0"/>
              <a:t>Η παραβίαση των βάσεων δεδομένων πελατών είχε ως αποτέλεσμα την έκθεση ευαίσθητων PII, συμπεριλαμβανομένων ονομάτων, διευθύνσεων, στοιχείων επικοινωνίας και στοιχείων πληρωμής, επηρεάζοντας εκατομμύρια πελάτες και εκθέτοντάς τους σε κλοπή ταυτότητας και απάτη.</a:t>
            </a:r>
          </a:p>
          <a:p>
            <a:pPr lvl="2">
              <a:spcBef>
                <a:spcPts val="600"/>
              </a:spcBef>
            </a:pPr>
            <a:r>
              <a:rPr lang="el" sz="850" dirty="0">
                <a:solidFill>
                  <a:schemeClr val="tx2"/>
                </a:solidFill>
              </a:rPr>
              <a:t>Διακοπή λειτουργίας: Η μη εξουσιοδοτημένη πρόσβαση σε συστήματα SCADA και δίκτυα επιχειρησιακού ελέγχου προκάλεσε ανησυχίες σχετικά με την πιθανότητα φυσικών ζημιών, διακοπών της υπηρεσίας και κινδύνων ασφαλείας. Η εταιρεία ανέστειλε προσωρινά ορισμένες δραστηριότητες και εφάρμοσε μέτρα χειροκίνητου ελέγχου για τον μετριασμό των λειτουργικών κινδύνων.</a:t>
            </a:r>
          </a:p>
          <a:p>
            <a:pPr lvl="2">
              <a:spcBef>
                <a:spcPts val="600"/>
              </a:spcBef>
            </a:pPr>
            <a:r>
              <a:rPr lang="el" sz="850" dirty="0">
                <a:solidFill>
                  <a:schemeClr val="tx2"/>
                </a:solidFill>
              </a:rPr>
              <a:t>Ζημιά στη φήμη: Η παραβίαση διάβρωσε την εμπιστοσύνη των πελατών και την εμπιστοσύνη στην ικανότητα της εταιρείας κοινής ωφέλειας να προστατεύει τα δεδομένα τους και να παρέχει αξιόπιστες υπηρεσίες. Η αρνητική δημοσιότητα και ο έλεγχος των μέσων ενημέρωσης αμαύρωσαν περαιτέρω τη φήμη και την εικόνα της επωνυμίας της εταιρείας.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έργο τέχνης&#10;&#10;Αυτόματη περιγραφή">
            <a:extLst>
              <a:ext uri="{FF2B5EF4-FFF2-40B4-BE49-F238E27FC236}">
                <a16:creationId xmlns:a16="http://schemas.microsoft.com/office/drawing/2014/main" id="{D546F5C0-3A89-15DF-5E54-58F5706E172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54493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03_4: Μελέτη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Παραβίαση ενεργειακών δεδομένων σε μεγάλη εταιρεία κοινής ωφέλειας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Μελέτη περίπτωσης:</a:t>
            </a:r>
          </a:p>
          <a:p>
            <a:pPr lvl="1">
              <a:spcBef>
                <a:spcPts val="600"/>
              </a:spcBef>
            </a:pPr>
            <a:r>
              <a:rPr lang="el" sz="1000" dirty="0"/>
              <a:t>Διδάγματα:</a:t>
            </a:r>
          </a:p>
          <a:p>
            <a:pPr lvl="2">
              <a:spcBef>
                <a:spcPts val="600"/>
              </a:spcBef>
            </a:pPr>
            <a:r>
              <a:rPr lang="el" sz="850" dirty="0">
                <a:solidFill>
                  <a:schemeClr val="tx2"/>
                </a:solidFill>
              </a:rPr>
              <a:t>Σημασία της υγιεινής στον κυβερνοχώρο: </a:t>
            </a:r>
            <a:r>
              <a:rPr lang="el" sz="850" dirty="0"/>
              <a:t>Η παραβίαση υπογραμμίζει την κρίσιμη σημασία της εφαρμογής βασικών πρακτικών υγιεινής στον κυβερνοχώρο, όπως η εκπαίδευση ευαισθητοποίησης των εργαζομένων, οι ισχυρές πολιτικές κωδικού πρόσβασης και οι τακτικές ενημερώσεις ασφαλείας και ενημερώσεις κώδικα.</a:t>
            </a:r>
          </a:p>
          <a:p>
            <a:pPr lvl="2">
              <a:spcBef>
                <a:spcPts val="600"/>
              </a:spcBef>
            </a:pPr>
            <a:r>
              <a:rPr lang="el" sz="850" dirty="0">
                <a:solidFill>
                  <a:schemeClr val="tx2"/>
                </a:solidFill>
              </a:rPr>
              <a:t>Προσέγγιση άμυνας σε βάθος: </a:t>
            </a:r>
            <a:r>
              <a:rPr lang="el" sz="850" dirty="0"/>
              <a:t>Οι ενεργειακοί οργανισμοί θα πρέπει να υιοθετήσουν μια προσέγγιση άμυνας σε βάθος για την ασφάλεια στον κυβερνοχώρο, συνδυάζοντας πολλαπλά επίπεδα ελέγχων ασφαλείας, συμπεριλαμβανομένης της κατάτμησης του δικτύου, των ελέγχων πρόσβασης, των συστημάτων ανίχνευσης εισβολών και της προστασίας τελικού σημείου.</a:t>
            </a:r>
          </a:p>
          <a:p>
            <a:pPr lvl="2">
              <a:spcBef>
                <a:spcPts val="600"/>
              </a:spcBef>
            </a:pPr>
            <a:r>
              <a:rPr lang="el" sz="850" dirty="0">
                <a:solidFill>
                  <a:schemeClr val="tx2"/>
                </a:solidFill>
              </a:rPr>
              <a:t>Ετοιμότητα αντιμετώπισης περιστατικών: </a:t>
            </a:r>
            <a:r>
              <a:rPr lang="el" sz="850" dirty="0"/>
              <a:t>Ο έγκαιρος εντοπισμός και η έγκαιρη αντίδραση είναι ουσιαστικής σημασίας για τον μετριασμό των επιπτώσεων των επιθέσεων στον κυβερνοχώρο. Οι εταιρείες ενέργειας θα πρέπει να αναπτύξουν και να δοκιμάζουν τακτικά σχέδια αντιμετώπισης περιστατικών, να καθιερώσουν πρωτόκολλα επικοινωνίας και να συνεργαστούν με βιομηχανικούς εταίρους και κυβερνητικές υπηρεσίες για συντονισμένες προσπάθειες αντίδρασης.</a:t>
            </a:r>
          </a:p>
          <a:p>
            <a:pPr lvl="2">
              <a:spcBef>
                <a:spcPts val="600"/>
              </a:spcBef>
            </a:pPr>
            <a:r>
              <a:rPr lang="el" sz="850" dirty="0">
                <a:solidFill>
                  <a:schemeClr val="tx2"/>
                </a:solidFill>
              </a:rPr>
              <a:t>Συνεχής παρακολούθηση και ευφυΐα απειλών: </a:t>
            </a:r>
            <a:r>
              <a:rPr lang="el" sz="850" dirty="0"/>
              <a:t>Η προληπτική παρακολούθηση της κυκλοφορίας δικτύου, των αρχείων καταγραφής συστήματος και των ειδοποιήσεων ασφαλείας μπορεί να βοηθήσει στον εντοπισμό και τον μετριασμό των απειλών στον κυβερνοχώρο προτού κλιμακωθούν σε παραβιάσεις πλήρους κλίμακας. Η αξιοποίηση των ροών πληροφοριών απειλών και των πλατφορμών ανταλλαγής πληροφοριών μπορεί να ενισχύσει την επίγνωση της κατάστασης και τις δυνατότητες ανίχνευσης απειλών.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έργο τέχνης&#10;&#10;Αυτόματη περιγραφή">
            <a:extLst>
              <a:ext uri="{FF2B5EF4-FFF2-40B4-BE49-F238E27FC236}">
                <a16:creationId xmlns:a16="http://schemas.microsoft.com/office/drawing/2014/main" id="{A264AE1D-1AAC-DF07-C80F-33C3F1AB5F8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26878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28</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Topic-04: Ανάλυση και Επεξεργασία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Καθαρισμός και προεπεξεργασία δεδομένων</a:t>
            </a:r>
          </a:p>
          <a:p>
            <a:pPr>
              <a:spcBef>
                <a:spcPts val="600"/>
              </a:spcBef>
              <a:spcAft>
                <a:spcPts val="0"/>
              </a:spcAft>
            </a:pPr>
            <a:r>
              <a:rPr lang="el" sz="1400"/>
              <a:t>Εργαλεία και Τεχνολογίες Ανάλυσης Δεδομένων</a:t>
            </a:r>
          </a:p>
          <a:p>
            <a:pPr>
              <a:spcBef>
                <a:spcPts val="600"/>
              </a:spcBef>
              <a:spcAft>
                <a:spcPts val="0"/>
              </a:spcAft>
            </a:pPr>
            <a:r>
              <a:rPr lang="el" sz="1400"/>
              <a:t>Ερμηνεία δεδομένων για ανίχνευση απειλών στον κυβερνοχώρο</a:t>
            </a:r>
          </a:p>
          <a:p>
            <a:pPr>
              <a:spcBef>
                <a:spcPts val="600"/>
              </a:spcBef>
              <a:spcAft>
                <a:spcPts val="0"/>
              </a:spcAft>
            </a:pPr>
            <a:r>
              <a:rPr lang="el" sz="1400"/>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930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29</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Topic-04: Ανάλυση και Επεξεργασία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solidFill>
                  <a:schemeClr val="tx2"/>
                </a:solidFill>
              </a:rPr>
              <a:t>Καθαρισμός και προεπεξεργασία δεδομένων</a:t>
            </a:r>
          </a:p>
          <a:p>
            <a:pPr>
              <a:spcBef>
                <a:spcPts val="600"/>
              </a:spcBef>
              <a:spcAft>
                <a:spcPts val="0"/>
              </a:spcAft>
            </a:pPr>
            <a:r>
              <a:rPr lang="el" sz="1400"/>
              <a:t>Εργαλεία και Τεχνολογίες Ανάλυσης Δεδομένων</a:t>
            </a:r>
          </a:p>
          <a:p>
            <a:pPr>
              <a:spcBef>
                <a:spcPts val="600"/>
              </a:spcBef>
              <a:spcAft>
                <a:spcPts val="0"/>
              </a:spcAft>
            </a:pPr>
            <a:r>
              <a:rPr lang="el" sz="1400"/>
              <a:t>Ερμηνεία δεδομένων για ανίχνευση απειλών στον κυβερνοχώρο</a:t>
            </a:r>
          </a:p>
          <a:p>
            <a:pPr>
              <a:spcBef>
                <a:spcPts val="600"/>
              </a:spcBef>
              <a:spcAft>
                <a:spcPts val="0"/>
              </a:spcAft>
            </a:pPr>
            <a:r>
              <a:rPr lang="el" sz="1400"/>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6254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l" sz="3200"/>
              <a:t>Cyber Threat Intelligence in the Energy Network – Επισκόπηση μαθήματος</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l" sz="1700"/>
              <a:t>Θεμέλια του Cyber Threat Intelligence (CTI) - Ταξινόμηση, κύκλος ζωής, έλεγχοι ασφαλείας και πρότυπα</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l" sz="1700"/>
              <a:t>Πηγές και συλλογή ενεργειακών δεδομένων</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l" sz="1700"/>
              <a:t>Ανάλυση και Επεξεργασία Ενεργειακών Δεδομένων</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lnSpcReduction="10000"/>
          </a:bodyPr>
          <a:lstStyle/>
          <a:p>
            <a:r>
              <a:rPr lang="el" sz="1700"/>
              <a:t>Παράγοντες απειλής και τακτικές στο ενεργειακό δίκτυο</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lnSpcReduction="10000"/>
          </a:bodyPr>
          <a:lstStyle/>
          <a:p>
            <a:r>
              <a:rPr lang="el" sz="1700"/>
              <a:t>Μοντελοποίηση και Ανάλυση Απειλών στο Ενεργειακό Δίκτυο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Τεχνικές Αξιολόγησης Τρωτών Σημείων</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Πρακτική μοντελοποίηση απειλών και διερεύνηση ασφάλειας</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Ανταλλαγή πληροφοριών, διάδοση, επικοινωνία και εφαρμογή πληροφοριών για απειλές στον κυβερνοχώρο</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Ανίχνευση ανωμαλιών στο ενεργειακό δίκτυο</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04_1: Καθαρισμός και Προεπεξεργασία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Τεχνικές καθαρισμού και φιλτραρίσματος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Καθαρισμός δεδομένων:</a:t>
            </a:r>
          </a:p>
          <a:p>
            <a:pPr lvl="1">
              <a:spcBef>
                <a:spcPts val="600"/>
              </a:spcBef>
            </a:pPr>
            <a:r>
              <a:rPr lang="el" sz="1000"/>
              <a:t>Ο καθαρισμός δεδομένων αναφέρεται στη διαδικασία εντοπισμού και διόρθωσης σφαλμάτων, ασυνεπειών και ανακριβειών στο σύνολο δεδομένων.</a:t>
            </a:r>
          </a:p>
          <a:p>
            <a:pPr lvl="2">
              <a:spcBef>
                <a:spcPts val="600"/>
              </a:spcBef>
            </a:pPr>
            <a:r>
              <a:rPr lang="el" sz="850"/>
              <a:t>Τα καθαρά δεδομένα είναι απαραίτητα για ακριβή ανάλυση και αξιόπιστες πληροφορίες.</a:t>
            </a:r>
          </a:p>
          <a:p>
            <a:pPr lvl="2">
              <a:spcBef>
                <a:spcPts val="600"/>
              </a:spcBef>
            </a:pPr>
            <a:r>
              <a:rPr lang="el" sz="850"/>
              <a:t>Κοινές προκλήσεις είναι οι ελλείπουσες τιμές, οι ακραίες τιμές και οι ασυνέπειες στα δεδομένα.</a:t>
            </a:r>
          </a:p>
          <a:p>
            <a:pPr lvl="1">
              <a:spcBef>
                <a:spcPts val="600"/>
              </a:spcBef>
            </a:pPr>
            <a:r>
              <a:rPr lang="el" sz="1000"/>
              <a:t>Τεχνικές:</a:t>
            </a:r>
          </a:p>
          <a:p>
            <a:pPr lvl="2">
              <a:spcBef>
                <a:spcPts val="600"/>
              </a:spcBef>
            </a:pPr>
            <a:r>
              <a:rPr lang="el" sz="850"/>
              <a:t>Χειρισμός τιμών που λείπουν: Στρατηγικές όπως ο καταλογισμός, η διαγραφή ή η εκτίμηση για την αντιμετώπιση δεδομένων που λείπουν.</a:t>
            </a:r>
          </a:p>
          <a:p>
            <a:pPr lvl="2">
              <a:spcBef>
                <a:spcPts val="600"/>
              </a:spcBef>
            </a:pPr>
            <a:r>
              <a:rPr lang="el" sz="850"/>
              <a:t>Ανίχνευση και θεραπεία ακραίων τιμών: Μέθοδοι για τον εντοπισμό και το χειρισμό ακραίων τιμών που ενδέχεται να αλλοιώσουν τα αποτελέσματα της ανάλυσης.</a:t>
            </a:r>
          </a:p>
          <a:p>
            <a:pPr lvl="2">
              <a:spcBef>
                <a:spcPts val="600"/>
              </a:spcBef>
            </a:pPr>
            <a:r>
              <a:rPr lang="el" sz="850"/>
              <a:t>Τυποποίηση και κανονικοποίηση δεδομένων: Τεχνικές μετατροπής δεδομένων σε κοινή κλίμακα ή μορφή για καλύτερη σύγκριση.</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ουρανό, σύννεφο, ηλεκτρολόγο, κτίριο&#10;&#10;Αυτόματη περιγραφή">
            <a:extLst>
              <a:ext uri="{FF2B5EF4-FFF2-40B4-BE49-F238E27FC236}">
                <a16:creationId xmlns:a16="http://schemas.microsoft.com/office/drawing/2014/main" id="{0C45A9E6-7E45-C4C4-9327-AF8B0621086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44466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04_1: Καθαρισμός και Προεπεξεργασία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Τεχνικές καθαρισμού και φιλτραρίσματος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Καθαρισμός δεδομένων:</a:t>
            </a:r>
          </a:p>
          <a:p>
            <a:pPr lvl="1">
              <a:spcBef>
                <a:spcPts val="600"/>
              </a:spcBef>
            </a:pPr>
            <a:r>
              <a:rPr lang="el" sz="1000"/>
              <a:t>Διαδικασία καθαρισμού δεδομένων:</a:t>
            </a:r>
          </a:p>
          <a:p>
            <a:pPr lvl="2">
              <a:spcBef>
                <a:spcPts val="600"/>
              </a:spcBef>
            </a:pPr>
            <a:r>
              <a:rPr lang="el" sz="850"/>
              <a:t>Εξερεύνηση δεδομένων: Αρχική εξερεύνηση για τον εντοπισμό πιθανών ζητημάτων στο σύνολο δεδομένων.</a:t>
            </a:r>
          </a:p>
          <a:p>
            <a:pPr lvl="2">
              <a:spcBef>
                <a:spcPts val="600"/>
              </a:spcBef>
            </a:pPr>
            <a:r>
              <a:rPr lang="el" sz="850"/>
              <a:t>Προεπεξεργασία δεδομένων: Εφαρμογή τεχνικών καθαρισμού για την αντιμετώπιση εντοπισμένων προβλημάτων.</a:t>
            </a:r>
          </a:p>
          <a:p>
            <a:pPr lvl="2">
              <a:spcBef>
                <a:spcPts val="600"/>
              </a:spcBef>
            </a:pPr>
            <a:r>
              <a:rPr lang="el" sz="850"/>
              <a:t>Επικύρωση και έλεγχοι ποιότητας: Επαλήθευση της ακεραιότητας και της ποιότητας των καθαρισμένων δεδομένων.</a:t>
            </a:r>
          </a:p>
          <a:p>
            <a:pPr lvl="1">
              <a:spcBef>
                <a:spcPts val="600"/>
              </a:spcBef>
            </a:pPr>
            <a:r>
              <a:rPr lang="el" sz="1000"/>
              <a:t>Παραδείγματα εργαλείων καθαρισμού δεδομένων:</a:t>
            </a:r>
          </a:p>
          <a:p>
            <a:pPr lvl="2">
              <a:spcBef>
                <a:spcPts val="600"/>
              </a:spcBef>
            </a:pPr>
            <a:r>
              <a:rPr lang="el" sz="850" err="1"/>
              <a:t>OpenRefine (https://openrefine.org/): </a:t>
            </a:r>
            <a:r>
              <a:rPr lang="el" sz="850" i="1" err="1"/>
              <a:t>Το OpenRefine είναι ένα ισχυρό δωρεάν εργαλείο ανοιχτού κώδικα για εργασία με ακατάστατα δεδομένα: καθαρισμός τους, μετατροπή τους από τη μία μορφή στην άλλη και επέκτασή τους με υπηρεσίες ιστού και εξωτερικά δεδομένα.</a:t>
            </a:r>
            <a:r>
              <a:rPr lang="el" sz="850"/>
              <a:t> Το OpenRefine μπορεί να χρησιμοποιηθεί για τον καθαρισμό δεδομένων που συλλέγονται από αισθητήρες IoT ή συστήματα SCADA στο ενεργειακό δίκτυο, εντοπίζοντας και διορθώνοντας σφάλματα ή ανωμαλίες στο σύνολο δεδομένων.</a:t>
            </a:r>
            <a:endParaRPr lang="en-US" sz="850" i="1"/>
          </a:p>
          <a:p>
            <a:pPr lvl="2">
              <a:spcBef>
                <a:spcPts val="600"/>
              </a:spcBef>
            </a:pPr>
            <a:r>
              <a:rPr lang="el" sz="850"/>
              <a:t>Alteryx Designer Cloud (https://www.alteryx.com/): Το Alteryx είναι μια ολοκληρωμένη πλατφόρμα ανάλυσης δεδομένων που περιλαμβάνει λειτουργίες καθαρισμού, ανάμειξης και ανάλυσης δεδομένων. Προσφέρει μια διεπαφή μεταφοράς και απόθεσης για την εκτέλεση σύνθετων μετασχηματισμών δεδομένων και λειτουργιών καθαρισμού. Το Alteryx μπορεί να χρησιμοποιηθεί για τον καθαρισμό και την προεπεξεργασία δεδομένων από διάφορες πηγές που σχετίζονται με την ενέργεια, όπως δεδομένα κατανάλωσης ενέργειας, δεδομένα καιρού και λειτουργικά δεδομένα από σταθμούς ηλεκτροπαραγωγής, επιτρέποντας στους αναλυτές να αντλήσουν πολύτιμες πληροφορίες για τη βελτιστοποίηση της ενεργειακής απόδοσης και των λειτουργιών.</a:t>
            </a:r>
            <a:endParaRPr lang="en-US" sz="105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ουρανό, σύννεφο, ηλεκτρολόγο, κτίριο&#10;&#10;Αυτόματη περιγραφή">
            <a:extLst>
              <a:ext uri="{FF2B5EF4-FFF2-40B4-BE49-F238E27FC236}">
                <a16:creationId xmlns:a16="http://schemas.microsoft.com/office/drawing/2014/main" id="{0C45A9E6-7E45-C4C4-9327-AF8B0621086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5729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32</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Topic-04: Ανάλυση και Επεξεργασία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Καθαρισμός και προεπεξεργασία δεδομένων</a:t>
            </a:r>
          </a:p>
          <a:p>
            <a:pPr>
              <a:spcBef>
                <a:spcPts val="600"/>
              </a:spcBef>
              <a:spcAft>
                <a:spcPts val="0"/>
              </a:spcAft>
            </a:pPr>
            <a:r>
              <a:rPr lang="el" sz="1400">
                <a:solidFill>
                  <a:schemeClr val="tx2"/>
                </a:solidFill>
              </a:rPr>
              <a:t>Εργαλεία και Τεχνολογίες Ανάλυσης Δεδομένων</a:t>
            </a:r>
          </a:p>
          <a:p>
            <a:pPr>
              <a:spcBef>
                <a:spcPts val="600"/>
              </a:spcBef>
              <a:spcAft>
                <a:spcPts val="0"/>
              </a:spcAft>
            </a:pPr>
            <a:r>
              <a:rPr lang="el" sz="1400"/>
              <a:t>Ερμηνεία δεδομένων για ανίχνευση απειλών στον κυβερνοχώρο</a:t>
            </a:r>
          </a:p>
          <a:p>
            <a:pPr>
              <a:spcBef>
                <a:spcPts val="600"/>
              </a:spcBef>
              <a:spcAft>
                <a:spcPts val="0"/>
              </a:spcAft>
            </a:pPr>
            <a:r>
              <a:rPr lang="el" sz="1400"/>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7771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04_2: Εργαλεία και Τεχνολογίες Ανάλυσης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0000" lnSpcReduction="20000"/>
          </a:bodyPr>
          <a:lstStyle/>
          <a:p>
            <a:pPr>
              <a:spcBef>
                <a:spcPts val="600"/>
              </a:spcBef>
              <a:spcAft>
                <a:spcPts val="0"/>
              </a:spcAft>
            </a:pPr>
            <a:r>
              <a:rPr lang="el" sz="2400"/>
              <a:t>Επισκόπηση των εργαλείων ανάλυσης δεδομένων που χρησιμοποιούνται συνήθως στην ασφάλεια στον κυβερνοχώρο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Εργαλεία ανάλυσης δεδομένων:</a:t>
            </a:r>
          </a:p>
          <a:p>
            <a:pPr lvl="1">
              <a:spcBef>
                <a:spcPts val="600"/>
              </a:spcBef>
            </a:pPr>
            <a:r>
              <a:rPr lang="el" sz="1000"/>
              <a:t>Τα εργαλεία ανάλυσης δεδομένων διευκολύνουν την εξαγωγή πληροφοριών από μεγάλα και σύνθετα σύνολα δεδομένων.</a:t>
            </a:r>
          </a:p>
          <a:p>
            <a:pPr lvl="1">
              <a:spcBef>
                <a:spcPts val="600"/>
              </a:spcBef>
            </a:pPr>
            <a:r>
              <a:rPr lang="el" sz="1000"/>
              <a:t>Εργαλεία που χρησιμοποιούνται συνήθως: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την πόλη, χειμώνας&#10;&#10;Περιγραφή που δημιουργείται αυτόματα με χαμηλή σιγουριά">
            <a:extLst>
              <a:ext uri="{FF2B5EF4-FFF2-40B4-BE49-F238E27FC236}">
                <a16:creationId xmlns:a16="http://schemas.microsoft.com/office/drawing/2014/main" id="{C63D8717-4278-C0B6-C770-197997C8C01F}"/>
              </a:ext>
            </a:extLst>
          </p:cNvPr>
          <p:cNvPicPr>
            <a:picLocks noGrp="1" noChangeAspect="1"/>
          </p:cNvPicPr>
          <p:nvPr>
            <p:ph type="pic" sz="quarter" idx="11"/>
          </p:nvPr>
        </p:nvPicPr>
        <p:blipFill>
          <a:blip r:embed="rId4"/>
          <a:srcRect l="7439" r="7439"/>
          <a:stretch>
            <a:fillRect/>
          </a:stretch>
        </p:blipFill>
        <p:spPr/>
      </p:pic>
      <p:sp>
        <p:nvSpPr>
          <p:cNvPr id="10" name="Retângulo: Cantos Arredondados 9">
            <a:extLst>
              <a:ext uri="{FF2B5EF4-FFF2-40B4-BE49-F238E27FC236}">
                <a16:creationId xmlns:a16="http://schemas.microsoft.com/office/drawing/2014/main" id="{559901DE-D277-D904-7BFD-54E399E7E616}"/>
              </a:ext>
            </a:extLst>
          </p:cNvPr>
          <p:cNvSpPr/>
          <p:nvPr/>
        </p:nvSpPr>
        <p:spPr>
          <a:xfrm>
            <a:off x="5664459"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 sz="1100" err="1">
                <a:solidFill>
                  <a:schemeClr val="tx1"/>
                </a:solidFill>
              </a:rPr>
              <a:t>Γλώσσες προγραμματισμού</a:t>
            </a:r>
            <a:endParaRPr lang="pt-PT" sz="1100">
              <a:solidFill>
                <a:schemeClr val="tx1"/>
              </a:solidFill>
            </a:endParaRPr>
          </a:p>
        </p:txBody>
      </p:sp>
      <p:sp>
        <p:nvSpPr>
          <p:cNvPr id="12" name="CaixaDeTexto 11">
            <a:extLst>
              <a:ext uri="{FF2B5EF4-FFF2-40B4-BE49-F238E27FC236}">
                <a16:creationId xmlns:a16="http://schemas.microsoft.com/office/drawing/2014/main" id="{E7C33CCD-3036-D40A-00FB-1D83AAEBCA9C}"/>
              </a:ext>
            </a:extLst>
          </p:cNvPr>
          <p:cNvSpPr txBox="1"/>
          <p:nvPr/>
        </p:nvSpPr>
        <p:spPr>
          <a:xfrm>
            <a:off x="5664459" y="4582052"/>
            <a:ext cx="1992945" cy="415498"/>
          </a:xfrm>
          <a:prstGeom prst="rect">
            <a:avLst/>
          </a:prstGeom>
          <a:noFill/>
        </p:spPr>
        <p:txBody>
          <a:bodyPr wrap="square" rtlCol="0">
            <a:spAutoFit/>
          </a:bodyPr>
          <a:lstStyle/>
          <a:p>
            <a:pPr algn="ctr"/>
            <a:r>
              <a:rPr lang="el" sz="1050"/>
              <a:t>Python, R και SQL για χειρισμό και ανάλυση δεδομένων</a:t>
            </a:r>
            <a:endParaRPr lang="pt-PT" sz="1050"/>
          </a:p>
        </p:txBody>
      </p:sp>
      <p:sp>
        <p:nvSpPr>
          <p:cNvPr id="18" name="Retângulo: Cantos Arredondados 17">
            <a:extLst>
              <a:ext uri="{FF2B5EF4-FFF2-40B4-BE49-F238E27FC236}">
                <a16:creationId xmlns:a16="http://schemas.microsoft.com/office/drawing/2014/main" id="{BEEECF5B-2D32-3B33-F480-B3BE8629CD2B}"/>
              </a:ext>
            </a:extLst>
          </p:cNvPr>
          <p:cNvSpPr/>
          <p:nvPr/>
        </p:nvSpPr>
        <p:spPr>
          <a:xfrm>
            <a:off x="7828046"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 sz="1100">
                <a:solidFill>
                  <a:schemeClr val="tx1"/>
                </a:solidFill>
              </a:rPr>
              <a:t>Εργαλεία οπτικοποίησης δεδομένων</a:t>
            </a:r>
            <a:endParaRPr lang="pt-PT" sz="1100">
              <a:solidFill>
                <a:schemeClr val="tx1"/>
              </a:solidFill>
            </a:endParaRPr>
          </a:p>
        </p:txBody>
      </p:sp>
      <p:sp>
        <p:nvSpPr>
          <p:cNvPr id="19" name="CaixaDeTexto 18">
            <a:extLst>
              <a:ext uri="{FF2B5EF4-FFF2-40B4-BE49-F238E27FC236}">
                <a16:creationId xmlns:a16="http://schemas.microsoft.com/office/drawing/2014/main" id="{21C1470E-DC6F-1E8F-7BEB-E6310477E4A2}"/>
              </a:ext>
            </a:extLst>
          </p:cNvPr>
          <p:cNvSpPr txBox="1"/>
          <p:nvPr/>
        </p:nvSpPr>
        <p:spPr>
          <a:xfrm>
            <a:off x="7828046" y="4582052"/>
            <a:ext cx="1992945" cy="738664"/>
          </a:xfrm>
          <a:prstGeom prst="rect">
            <a:avLst/>
          </a:prstGeom>
          <a:noFill/>
        </p:spPr>
        <p:txBody>
          <a:bodyPr wrap="square" rtlCol="0">
            <a:spAutoFit/>
          </a:bodyPr>
          <a:lstStyle/>
          <a:p>
            <a:pPr algn="ctr"/>
            <a:r>
              <a:rPr lang="el" sz="1050"/>
              <a:t>Tableau, Power BI και Matplotlib για τη δημιουργία οπτικών αναπαραστάσεων δεδομένων</a:t>
            </a:r>
            <a:endParaRPr lang="pt-PT" sz="1050"/>
          </a:p>
        </p:txBody>
      </p:sp>
      <p:sp>
        <p:nvSpPr>
          <p:cNvPr id="20" name="Retângulo: Cantos Arredondados 19">
            <a:extLst>
              <a:ext uri="{FF2B5EF4-FFF2-40B4-BE49-F238E27FC236}">
                <a16:creationId xmlns:a16="http://schemas.microsoft.com/office/drawing/2014/main" id="{AB7BA356-B540-EEFA-517E-B5BBA8C69C65}"/>
              </a:ext>
            </a:extLst>
          </p:cNvPr>
          <p:cNvSpPr/>
          <p:nvPr/>
        </p:nvSpPr>
        <p:spPr>
          <a:xfrm>
            <a:off x="9991632"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l" sz="1100" err="1">
                <a:solidFill>
                  <a:schemeClr val="tx1"/>
                </a:solidFill>
              </a:rPr>
              <a:t>Στατιστικό λογισμικό</a:t>
            </a:r>
          </a:p>
        </p:txBody>
      </p:sp>
      <p:sp>
        <p:nvSpPr>
          <p:cNvPr id="21" name="CaixaDeTexto 20">
            <a:extLst>
              <a:ext uri="{FF2B5EF4-FFF2-40B4-BE49-F238E27FC236}">
                <a16:creationId xmlns:a16="http://schemas.microsoft.com/office/drawing/2014/main" id="{5CA161CB-A124-881E-0305-8C1CF7802E4F}"/>
              </a:ext>
            </a:extLst>
          </p:cNvPr>
          <p:cNvSpPr txBox="1"/>
          <p:nvPr/>
        </p:nvSpPr>
        <p:spPr>
          <a:xfrm>
            <a:off x="9991632" y="4582052"/>
            <a:ext cx="1992945" cy="577081"/>
          </a:xfrm>
          <a:prstGeom prst="rect">
            <a:avLst/>
          </a:prstGeom>
          <a:noFill/>
        </p:spPr>
        <p:txBody>
          <a:bodyPr wrap="square" rtlCol="0">
            <a:spAutoFit/>
          </a:bodyPr>
          <a:lstStyle/>
          <a:p>
            <a:pPr algn="ctr"/>
            <a:r>
              <a:rPr lang="el" sz="1050"/>
              <a:t> SPSS, SAS και MATLAB για προηγμένη στατιστική ανάλυση</a:t>
            </a:r>
            <a:endParaRPr lang="pt-PT" sz="1050"/>
          </a:p>
        </p:txBody>
      </p:sp>
      <p:pic>
        <p:nvPicPr>
          <p:cNvPr id="4100" name="Picture 4" descr="Γλώσσα προγραμματισμού - Εικονίδια ελεύθερης τεχνολογίας">
            <a:extLst>
              <a:ext uri="{FF2B5EF4-FFF2-40B4-BE49-F238E27FC236}">
                <a16:creationId xmlns:a16="http://schemas.microsoft.com/office/drawing/2014/main" id="{0FC0EF39-56AC-B186-85A5-7FE91C0B9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931" y="383137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Απεικόνιση δεδομένων Vector Icons δωρεάν download σε SVG, PNG Format">
            <a:extLst>
              <a:ext uri="{FF2B5EF4-FFF2-40B4-BE49-F238E27FC236}">
                <a16:creationId xmlns:a16="http://schemas.microsoft.com/office/drawing/2014/main" id="{89780F32-40FF-04C4-28CF-D3C2F00ED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6518" y="383137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Εικονίδιο στατιστικών στοιχείων">
            <a:extLst>
              <a:ext uri="{FF2B5EF4-FFF2-40B4-BE49-F238E27FC236}">
                <a16:creationId xmlns:a16="http://schemas.microsoft.com/office/drawing/2014/main" id="{BBF24CFB-BCFA-B81D-209E-987C2C6445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0104" y="3831377"/>
            <a:ext cx="756000"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84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34</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Topic-04: Ανάλυση και Επεξεργασία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Καθαρισμός και προεπεξεργασία δεδομένων</a:t>
            </a:r>
          </a:p>
          <a:p>
            <a:pPr>
              <a:spcBef>
                <a:spcPts val="600"/>
              </a:spcBef>
              <a:spcAft>
                <a:spcPts val="0"/>
              </a:spcAft>
            </a:pPr>
            <a:r>
              <a:rPr lang="el" sz="1400"/>
              <a:t>Εργαλεία και Τεχνολογίες Ανάλυσης Δεδομένων</a:t>
            </a:r>
          </a:p>
          <a:p>
            <a:pPr>
              <a:spcBef>
                <a:spcPts val="600"/>
              </a:spcBef>
              <a:spcAft>
                <a:spcPts val="0"/>
              </a:spcAft>
            </a:pPr>
            <a:r>
              <a:rPr lang="el" sz="1400">
                <a:solidFill>
                  <a:schemeClr val="tx2"/>
                </a:solidFill>
              </a:rPr>
              <a:t>Ερμηνεία δεδομένων για ανίχνευση απειλών στον κυβερνοχώρο</a:t>
            </a:r>
          </a:p>
          <a:p>
            <a:pPr>
              <a:spcBef>
                <a:spcPts val="600"/>
              </a:spcBef>
              <a:spcAft>
                <a:spcPts val="0"/>
              </a:spcAft>
            </a:pPr>
            <a:r>
              <a:rPr lang="el" sz="1400"/>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55096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04_3: Ερμηνεία Δεδομένων για Ανίχνευση Απειλών στον Κυβερνοχώρο</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507964" y="833495"/>
            <a:ext cx="4786877" cy="763899"/>
          </a:xfrm>
        </p:spPr>
        <p:txBody>
          <a:bodyPr>
            <a:normAutofit fontScale="85000" lnSpcReduction="10000"/>
          </a:bodyPr>
          <a:lstStyle/>
          <a:p>
            <a:pPr>
              <a:spcBef>
                <a:spcPts val="600"/>
              </a:spcBef>
              <a:spcAft>
                <a:spcPts val="0"/>
              </a:spcAft>
            </a:pPr>
            <a:r>
              <a:rPr lang="el" sz="2400" dirty="0"/>
              <a:t>Εντοπισμός προτύπων και ανωμαλιών στα ενεργειακά δεδομένα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09699" y="1492283"/>
            <a:ext cx="6208704" cy="2515515"/>
          </a:xfrm>
        </p:spPr>
        <p:txBody>
          <a:bodyPr>
            <a:noAutofit/>
          </a:bodyPr>
          <a:lstStyle/>
          <a:p>
            <a:pPr>
              <a:spcBef>
                <a:spcPts val="600"/>
              </a:spcBef>
            </a:pPr>
            <a:r>
              <a:rPr lang="el" sz="1200" dirty="0"/>
              <a:t>Κατανόηση μοτίβων δεδομένων:</a:t>
            </a:r>
          </a:p>
          <a:p>
            <a:pPr lvl="1">
              <a:spcBef>
                <a:spcPts val="600"/>
              </a:spcBef>
            </a:pPr>
            <a:r>
              <a:rPr lang="el" sz="1000" dirty="0"/>
              <a:t>Τα μοτίβα δεδομένων είναι επαναλαμβανόμενες τάσεις ή σχέσεις που υπάρχουν σε ένα σύνολο δεδομένων. Η κατανόησή του είναι ζωτικής σημασίας για τον εντοπισμό ανωμαλιών και πιθανών απειλών στον κυβερνοχώρο.</a:t>
            </a:r>
          </a:p>
          <a:p>
            <a:pPr lvl="1">
              <a:spcBef>
                <a:spcPts val="600"/>
              </a:spcBef>
            </a:pPr>
            <a:r>
              <a:rPr lang="el" sz="1000" dirty="0"/>
              <a:t>Τύποι μοτίβων δεδομένων:</a:t>
            </a:r>
          </a:p>
          <a:p>
            <a:pPr lvl="2">
              <a:spcBef>
                <a:spcPts val="600"/>
              </a:spcBef>
            </a:pPr>
            <a:r>
              <a:rPr lang="el" sz="850" dirty="0"/>
              <a:t>Εποχικότητα: Τακτικές διακυμάνσεις των δεδομένων που συμβαίνουν σε συγκεκριμένα χρονικά διαστήματα, όπως ημερήσια, εβδομαδιαία ή ετήσια μοτίβα.</a:t>
            </a:r>
          </a:p>
          <a:p>
            <a:pPr lvl="2">
              <a:spcBef>
                <a:spcPts val="600"/>
              </a:spcBef>
            </a:pPr>
            <a:r>
              <a:rPr lang="el" sz="850" dirty="0"/>
              <a:t>Τάσεις: Μακροπρόθεσμες τάσεις στα δεδομένα, που υποδεικνύουν σταδιακές αλλαγές στη συμπεριφορά ή τις αξίες.</a:t>
            </a:r>
          </a:p>
          <a:p>
            <a:pPr lvl="2">
              <a:spcBef>
                <a:spcPts val="600"/>
              </a:spcBef>
            </a:pPr>
            <a:r>
              <a:rPr lang="el" sz="850" dirty="0"/>
              <a:t>Ανωμαλίες: Απροσδόκητες αποκλίσεις από μοτίβα λόγω, π.χ., απειλών στον κυβερνοχώρο ή ασυνήθιστων δραστηριοτήτων.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κτίριο, screenshot, ουρανοξύστες, πόλη&#10;&#10;Αυτόματη περιγραφή">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pic>
        <p:nvPicPr>
          <p:cNvPr id="5122" name="Picture 2" descr="Μοτίβα χρήσης ενέργειας κατά τη διάρκεια του lockdown | Χταπόδι Ενέργεια">
            <a:extLst>
              <a:ext uri="{FF2B5EF4-FFF2-40B4-BE49-F238E27FC236}">
                <a16:creationId xmlns:a16="http://schemas.microsoft.com/office/drawing/2014/main" id="{6C99956B-40E0-A9B1-33D8-9172EEB5B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1535" y="3834599"/>
            <a:ext cx="3073321" cy="22320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DDB752D3-9403-6C4C-4267-DF2182904FEE}"/>
              </a:ext>
            </a:extLst>
          </p:cNvPr>
          <p:cNvSpPr txBox="1"/>
          <p:nvPr/>
        </p:nvSpPr>
        <p:spPr>
          <a:xfrm>
            <a:off x="5723435" y="4748029"/>
            <a:ext cx="293037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l" sz="900" err="1"/>
              <a:t>Πηγή: https://octopus.energy/blog/domestic-energy-usage-patterns-during-social-distancing/</a:t>
            </a:r>
          </a:p>
        </p:txBody>
      </p:sp>
    </p:spTree>
    <p:extLst>
      <p:ext uri="{BB962C8B-B14F-4D97-AF65-F5344CB8AC3E}">
        <p14:creationId xmlns:p14="http://schemas.microsoft.com/office/powerpoint/2010/main" val="1968673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237359" y="745742"/>
            <a:ext cx="5684036" cy="763899"/>
          </a:xfrm>
        </p:spPr>
        <p:txBody>
          <a:bodyPr>
            <a:noAutofit/>
          </a:bodyPr>
          <a:lstStyle/>
          <a:p>
            <a:r>
              <a:rPr lang="el" sz="2800" dirty="0"/>
              <a:t>04_3: Ερμηνεία Δεδομένων για Ανίχνευση Απειλών στον Κυβερνοχώρο</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227525" y="1673272"/>
            <a:ext cx="5382272" cy="763899"/>
          </a:xfrm>
        </p:spPr>
        <p:txBody>
          <a:bodyPr>
            <a:normAutofit fontScale="92500"/>
          </a:bodyPr>
          <a:lstStyle/>
          <a:p>
            <a:pPr>
              <a:spcBef>
                <a:spcPts val="600"/>
              </a:spcBef>
              <a:spcAft>
                <a:spcPts val="0"/>
              </a:spcAft>
            </a:pPr>
            <a:r>
              <a:rPr lang="el" sz="2400" dirty="0"/>
              <a:t>Εντοπισμός προτύπων και ανωμαλιών στα ενεργειακά δεδομένα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227525" y="2614862"/>
            <a:ext cx="5541470" cy="2569866"/>
          </a:xfrm>
        </p:spPr>
        <p:txBody>
          <a:bodyPr>
            <a:noAutofit/>
          </a:bodyPr>
          <a:lstStyle/>
          <a:p>
            <a:pPr>
              <a:spcBef>
                <a:spcPts val="600"/>
              </a:spcBef>
            </a:pPr>
            <a:r>
              <a:rPr lang="el" sz="1200"/>
              <a:t>Ανίχνευση ανωμαλιών:</a:t>
            </a:r>
          </a:p>
          <a:p>
            <a:pPr lvl="1">
              <a:spcBef>
                <a:spcPts val="600"/>
              </a:spcBef>
            </a:pPr>
            <a:r>
              <a:rPr lang="el" sz="1000"/>
              <a:t>Οι ανωμαλίες, γνωστές και ως ακραίες τιμές ή αποκλίσεις, είναι σημεία δεδομένων που διαφέρουν σημαντικά από τον κανόνα ή την αναμενόμενη συμπεριφορά.</a:t>
            </a:r>
          </a:p>
          <a:p>
            <a:pPr lvl="1">
              <a:spcBef>
                <a:spcPts val="600"/>
              </a:spcBef>
            </a:pPr>
            <a:r>
              <a:rPr lang="el" sz="1000"/>
              <a:t>Ο εντοπισμός ανωμαλιών είναι απαραίτητος για τον εντοπισμό πιθανών απειλών στον κυβερνοχώρο ή παραβιάσεων ασφαλείας.</a:t>
            </a:r>
          </a:p>
          <a:p>
            <a:pPr lvl="1">
              <a:spcBef>
                <a:spcPts val="600"/>
              </a:spcBef>
            </a:pPr>
            <a:r>
              <a:rPr lang="el" sz="1000"/>
              <a:t>Τεχνικές ανίχνευσης ανωμαλιών:</a:t>
            </a:r>
          </a:p>
          <a:p>
            <a:pPr lvl="2">
              <a:spcBef>
                <a:spcPts val="600"/>
              </a:spcBef>
            </a:pPr>
            <a:r>
              <a:rPr lang="el" sz="850"/>
              <a:t>Στατιστικές μέθοδοι: Χρησιμοποιήστε στατιστικές τεχνικές όπως ο μέσος όρος, η τυπική απόκλιση και το z-score για τον εντοπισμό σημείων δεδομένων που βρίσκονται εκτός των κανονικών ορίων.</a:t>
            </a:r>
          </a:p>
          <a:p>
            <a:pPr lvl="2">
              <a:spcBef>
                <a:spcPts val="600"/>
              </a:spcBef>
            </a:pPr>
            <a:r>
              <a:rPr lang="el" sz="850"/>
              <a:t>Αλγόριθμοι μηχανικής μάθησης: Εκπαιδεύστε τα μοντέλα να αναγνωρίζουν μοτίβα σε δεδομένα και να επισημαίνουν περιπτώσεις που αποκλίνουν από τα μοτίβα που μαθαίνονται.</a:t>
            </a:r>
          </a:p>
          <a:p>
            <a:pPr lvl="2">
              <a:spcBef>
                <a:spcPts val="600"/>
              </a:spcBef>
            </a:pPr>
            <a:r>
              <a:rPr lang="el" sz="850"/>
              <a:t>Τομεακές προσεγγίσεις: Ανάπτυξη προσαρμοσμένων αλγορίθμων ανίχνευσης ανωμαλιών προσαρμοσμένων στα χαρακτηριστικά των δεδομένων του ενεργειακού δικτύου.</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κτίριο, screenshot, ουρανοξύστες, πόλη&#10;&#10;Αυτόματη περιγραφή">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97810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193157" y="91881"/>
            <a:ext cx="6139524" cy="763899"/>
          </a:xfrm>
        </p:spPr>
        <p:txBody>
          <a:bodyPr>
            <a:noAutofit/>
          </a:bodyPr>
          <a:lstStyle/>
          <a:p>
            <a:r>
              <a:rPr lang="el" sz="2400" dirty="0"/>
              <a:t>04_3: Ερμηνεία Δεδομένων για Ανίχνευση Απειλών στον Κυβερνοχώρο</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148812" y="906820"/>
            <a:ext cx="5782163" cy="763899"/>
          </a:xfrm>
        </p:spPr>
        <p:txBody>
          <a:bodyPr>
            <a:normAutofit/>
          </a:bodyPr>
          <a:lstStyle/>
          <a:p>
            <a:pPr>
              <a:spcBef>
                <a:spcPts val="600"/>
              </a:spcBef>
              <a:spcAft>
                <a:spcPts val="0"/>
              </a:spcAft>
            </a:pPr>
            <a:r>
              <a:rPr lang="el" sz="2000" dirty="0"/>
              <a:t>Εντοπισμός προτύπων και ανωμαλιών στα ενεργειακά δεδομένα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40458" y="1688441"/>
            <a:ext cx="6198870" cy="2569866"/>
          </a:xfrm>
        </p:spPr>
        <p:txBody>
          <a:bodyPr>
            <a:noAutofit/>
          </a:bodyPr>
          <a:lstStyle/>
          <a:p>
            <a:pPr>
              <a:spcBef>
                <a:spcPts val="600"/>
              </a:spcBef>
            </a:pPr>
            <a:r>
              <a:rPr lang="el" sz="1200" dirty="0"/>
              <a:t>Συσχέτιση δεδομένων με απειλές στον κυβερνοχώρο:</a:t>
            </a:r>
          </a:p>
          <a:p>
            <a:pPr lvl="1">
              <a:spcBef>
                <a:spcPts val="600"/>
              </a:spcBef>
            </a:pPr>
            <a:r>
              <a:rPr lang="el" sz="1000" dirty="0"/>
              <a:t>Ορισμένα μοτίβα δεδομένων ή ανωμαλίες μπορεί να χρησιμεύσουν ως δείκτες πιθανών απειλών στον κυβερνοχώρο ή συμβάντων ασφάλειας.</a:t>
            </a:r>
          </a:p>
          <a:p>
            <a:pPr lvl="1">
              <a:spcBef>
                <a:spcPts val="600"/>
              </a:spcBef>
            </a:pPr>
            <a:r>
              <a:rPr lang="el" sz="1000" dirty="0"/>
              <a:t>Παραδείγματα περιλαμβάνουν ασυνήθιστες αιχμές στην κυκλοφορία δικτύου, μη αναμενόμενες αλλαγές στις ρυθμίσεις παραμέτρων του συστήματος ή μη εξουσιοδοτημένες προσπάθειες πρόσβασης.</a:t>
            </a:r>
          </a:p>
          <a:p>
            <a:pPr>
              <a:spcBef>
                <a:spcPts val="600"/>
              </a:spcBef>
            </a:pPr>
            <a:r>
              <a:rPr lang="el" sz="1200" dirty="0"/>
              <a:t>Οπτικοποίηση για ανίχνευση απειλών:</a:t>
            </a:r>
          </a:p>
          <a:p>
            <a:pPr lvl="2">
              <a:spcBef>
                <a:spcPts val="600"/>
              </a:spcBef>
            </a:pPr>
            <a:r>
              <a:rPr lang="el" sz="850" dirty="0"/>
              <a:t>Οι οπτικές αναπαραστάσεις δεδομένων διευκολύνουν τον εντοπισμό και την ερμηνεία μοτίβων, ανωμαλιών και τάσεων.</a:t>
            </a:r>
          </a:p>
          <a:p>
            <a:pPr lvl="2">
              <a:spcBef>
                <a:spcPts val="600"/>
              </a:spcBef>
            </a:pPr>
            <a:r>
              <a:rPr lang="el" sz="850" dirty="0"/>
              <a:t>Τα γραφήματα, τα γραφήματα και οι πίνακες εργαλείων παρέχουν διαισθητικές πληροφορίες για σύνθετα σύνολα δεδομένων, βοηθώντας στον εντοπισμό απειλών και στη λήψη αποφάσεων.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κτίριο, screenshot, ουρανοξύστες, πόλη&#10;&#10;Αυτόματη περιγραφή">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pic>
        <p:nvPicPr>
          <p:cNvPr id="6146" name="Picture 2" descr="Ανάλυση κατανάλωσης ενέργειας ως δείκτης ανίχνευσης κυβερνοεπιθέσεων σε έξυπνες οικιακές συσκευές | SpringerLink">
            <a:extLst>
              <a:ext uri="{FF2B5EF4-FFF2-40B4-BE49-F238E27FC236}">
                <a16:creationId xmlns:a16="http://schemas.microsoft.com/office/drawing/2014/main" id="{0085C5A1-BB2A-2E5F-11D9-9851AB258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4009" y="4191210"/>
            <a:ext cx="2676135" cy="202761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10E9606-E529-41CB-4F0A-9BC60A20C711}"/>
              </a:ext>
            </a:extLst>
          </p:cNvPr>
          <p:cNvSpPr txBox="1"/>
          <p:nvPr/>
        </p:nvSpPr>
        <p:spPr>
          <a:xfrm>
            <a:off x="5392132" y="5320480"/>
            <a:ext cx="3431877" cy="7848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l" sz="900" err="1"/>
              <a:t>Πηγή: Schorr, V., et al. (2024). Ανάλυση κατανάλωσης ενέργειας ως δείκτης ανίχνευσης κυβερνοεπιθέσεων σε έξυπνες οικιακές συσκευές. Στο: Jørgensen, B.N., da Silva, L.C.P., Ma, Z. (eds) Energy Informatics. ΕΙ. Ένα 2023. Σημειώσεις στην Επιστήμη των Υπολογιστών, τόμος 14468. Άλτης</a:t>
            </a:r>
          </a:p>
        </p:txBody>
      </p:sp>
    </p:spTree>
    <p:extLst>
      <p:ext uri="{BB962C8B-B14F-4D97-AF65-F5344CB8AC3E}">
        <p14:creationId xmlns:p14="http://schemas.microsoft.com/office/powerpoint/2010/main" val="2001406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38</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Topic-04: Ανάλυση και Επεξεργασία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Καθαρισμός και προεπεξεργασία δεδομένων</a:t>
            </a:r>
          </a:p>
          <a:p>
            <a:pPr>
              <a:spcBef>
                <a:spcPts val="600"/>
              </a:spcBef>
              <a:spcAft>
                <a:spcPts val="0"/>
              </a:spcAft>
            </a:pPr>
            <a:r>
              <a:rPr lang="el" sz="1400"/>
              <a:t>Εργαλεία και Τεχνολογίες Ανάλυσης Δεδομένων</a:t>
            </a:r>
          </a:p>
          <a:p>
            <a:pPr>
              <a:spcBef>
                <a:spcPts val="600"/>
              </a:spcBef>
              <a:spcAft>
                <a:spcPts val="0"/>
              </a:spcAft>
            </a:pPr>
            <a:r>
              <a:rPr lang="el" sz="1400"/>
              <a:t>Ερμηνεία δεδομένων για ανίχνευση απειλών στον κυβερνοχώρο</a:t>
            </a:r>
          </a:p>
          <a:p>
            <a:pPr>
              <a:spcBef>
                <a:spcPts val="600"/>
              </a:spcBef>
              <a:spcAft>
                <a:spcPts val="0"/>
              </a:spcAft>
            </a:pPr>
            <a:r>
              <a:rPr lang="el" sz="1400">
                <a:solidFill>
                  <a:schemeClr val="tx2"/>
                </a:solidFill>
              </a:rPr>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88880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498130" y="-140772"/>
            <a:ext cx="5684036" cy="763899"/>
          </a:xfrm>
        </p:spPr>
        <p:txBody>
          <a:bodyPr>
            <a:noAutofit/>
          </a:bodyPr>
          <a:lstStyle/>
          <a:p>
            <a:r>
              <a:rPr lang="el" sz="2800" dirty="0"/>
              <a:t>04_4: Μελέτη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228689" y="619530"/>
            <a:ext cx="5512360" cy="763899"/>
          </a:xfrm>
        </p:spPr>
        <p:txBody>
          <a:bodyPr>
            <a:normAutofit/>
          </a:bodyPr>
          <a:lstStyle/>
          <a:p>
            <a:pPr>
              <a:spcBef>
                <a:spcPts val="600"/>
              </a:spcBef>
              <a:spcAft>
                <a:spcPts val="0"/>
              </a:spcAft>
            </a:pPr>
            <a:r>
              <a:rPr lang="el" sz="2400" dirty="0"/>
              <a:t>Ασυνήθιστη δραστηριότητα δικτύου</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043190" y="1205516"/>
            <a:ext cx="5883358" cy="2569866"/>
          </a:xfrm>
        </p:spPr>
        <p:txBody>
          <a:bodyPr>
            <a:noAutofit/>
          </a:bodyPr>
          <a:lstStyle/>
          <a:p>
            <a:pPr>
              <a:spcBef>
                <a:spcPts val="600"/>
              </a:spcBef>
            </a:pPr>
            <a:r>
              <a:rPr lang="el" sz="1200" dirty="0"/>
              <a:t>Μελέτη περίπτωσης:</a:t>
            </a:r>
          </a:p>
          <a:p>
            <a:pPr lvl="1">
              <a:spcBef>
                <a:spcPts val="600"/>
              </a:spcBef>
            </a:pPr>
            <a:r>
              <a:rPr lang="el" sz="1000" dirty="0"/>
              <a:t>Σε μια μεγάλη μητροπολιτική περιοχή, μια εταιρεία κοινής ωφέλειας ενέργειας λειτουργεί ένα δίκτυο σταθμών ηλεκτροπαραγωγής, υποσταθμών και δικτύων διανομής που παρέχουν ηλεκτρική ενέργεια σε εκατομμύρια πελάτες. Η εταιρεία βασίζεται σε μεγάλο βαθμό σε ψηφιακά συστήματα ελέγχου και συσκευές IoT για την αποτελεσματική παρακολούθηση και διαχείριση της υποδομής της. Ωστόσο, αυτό το διασυνδεδεμένο δίκτυο παρουσιάζει επίσης σημαντικό κίνδυνο για την ασφάλεια στον κυβερνοχώρο, καθώς είναι ευάλωτο σε απειλές στον κυβερνοχώρο που θα μπορούσαν να διαταράξουν την παροχή ηλεκτρικού ρεύματος ή να θέσουν σε κίνδυνο ευαίσθητα δεδομένα.</a:t>
            </a:r>
          </a:p>
          <a:p>
            <a:pPr lvl="1">
              <a:spcBef>
                <a:spcPts val="600"/>
              </a:spcBef>
            </a:pPr>
            <a:r>
              <a:rPr lang="el" sz="1000" dirty="0"/>
              <a:t>Μια μέρα, η ομάδα κυβερνοασφάλειας της εταιρείας παρατηρεί ασυνήθιστη δραστηριότητα δικτύου που προέρχεται από έναν από τους κρίσιμους υποσταθμούς της. Τα μοτίβα κυκλοφορίας δικτύου υποδηλώνουν πιθανή εισβολή στον κυβερνοχώρο, εγείροντας ανησυχίες σχετικά με την ασφάλεια της ενεργειακής υποδομής. Περαιτέρω έρευνα αποκαλύπτει ύποπτες συνδέσεις στα συστήματα ελέγχου και μη εξουσιοδοτημένες προσπάθειες πρόσβασης σε ευαίσθητα αποθετήρια δεδομένων.</a:t>
            </a:r>
          </a:p>
          <a:p>
            <a:pPr lvl="1">
              <a:spcBef>
                <a:spcPts val="600"/>
              </a:spcBef>
            </a:pPr>
            <a:r>
              <a:rPr lang="el" sz="1000" dirty="0"/>
              <a:t>Προσέγγιση ανάλυσης δεδομένων:</a:t>
            </a:r>
          </a:p>
          <a:p>
            <a:pPr lvl="2">
              <a:spcBef>
                <a:spcPts val="600"/>
              </a:spcBef>
            </a:pPr>
            <a:r>
              <a:rPr lang="el" sz="850" dirty="0"/>
              <a:t>Συλλογή και συγκέντρωση δεδομένων: Η ομάδα ασφάλειας στον κυβερνοχώρο συλλέγει αρχεία καταγραφής κυκλοφορίας δικτύου, αρχεία καταγραφής συμβάντων συστήματος και αρχεία καταγραφής πρόσβασης από διάφορα στοιχεία του ενεργειακού δικτύου, συμπεριλαμβανομένων υποσταθμών, συστημάτων ελέγχου και διακομιστών δεδομένων. Συγκεντρώνουν τα δεδομένα που συλλέγονται για να δημιουργήσουν ένα ολοκληρωμένο σύνολο δεδομένων που περιλαμβάνει ένα ευρύ φάσμα δραστηριοτήτων δικτύου και συμβάντων συστήματος.</a:t>
            </a:r>
          </a:p>
          <a:p>
            <a:pPr lvl="2">
              <a:spcBef>
                <a:spcPts val="600"/>
              </a:spcBef>
            </a:pPr>
            <a:r>
              <a:rPr lang="el" sz="850" dirty="0"/>
              <a:t>Καθαρισμός και προεπεξεργασία δεδομένων: Η ομάδα καθαρίζει το σύνολο δεδομένων για να αφαιρέσει θόρυβο, ακραίες τιμές και άσχετα σημεία δεδομένων που θα μπορούσαν να εμποδίσουν τη διαδικασία ανάλυσης. Αντιμετωπίζουν τις τιμές που λείπουν, τυποποιούν τις μορφές και κανονικοποιούν τα δεδομένα για να εξασφαλίσουν συνέπεια και ακρίβεια.</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0" name="Marcador de Posição da Imagem 9" descr="Μια εικόνα με στιγμιότυπο οθόνης, έργο τέχνης&#10;&#10;Αυτόματη περιγραφή">
            <a:extLst>
              <a:ext uri="{FF2B5EF4-FFF2-40B4-BE49-F238E27FC236}">
                <a16:creationId xmlns:a16="http://schemas.microsoft.com/office/drawing/2014/main" id="{9693BE81-1EAF-D9B0-6949-153F17BE0A5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97138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Topic-03: Πηγές και Συλλογή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Τύποι ενεργειακών δεδομένων</a:t>
            </a:r>
          </a:p>
          <a:p>
            <a:pPr>
              <a:spcBef>
                <a:spcPts val="600"/>
              </a:spcBef>
              <a:spcAft>
                <a:spcPts val="0"/>
              </a:spcAft>
            </a:pPr>
            <a:r>
              <a:rPr lang="el" sz="1400"/>
              <a:t>Τεχνικές Συλλογής Ενεργειακών Δεδομένων</a:t>
            </a:r>
          </a:p>
          <a:p>
            <a:pPr>
              <a:spcBef>
                <a:spcPts val="600"/>
              </a:spcBef>
              <a:spcAft>
                <a:spcPts val="0"/>
              </a:spcAft>
            </a:pPr>
            <a:r>
              <a:rPr lang="el" sz="1400"/>
              <a:t>Αποθήκευση και διαχείριση δεδομένων</a:t>
            </a:r>
          </a:p>
          <a:p>
            <a:pPr>
              <a:spcBef>
                <a:spcPts val="600"/>
              </a:spcBef>
              <a:spcAft>
                <a:spcPts val="0"/>
              </a:spcAft>
            </a:pPr>
            <a:r>
              <a:rPr lang="el" sz="1400"/>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1308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04_4: Μελέτη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Ασυνήθιστη δραστηριότητα δικτύου</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Μελέτη περίπτωσης:</a:t>
            </a:r>
          </a:p>
          <a:p>
            <a:pPr lvl="1">
              <a:spcBef>
                <a:spcPts val="600"/>
              </a:spcBef>
            </a:pPr>
            <a:r>
              <a:rPr lang="el" sz="1000" dirty="0"/>
              <a:t>Ανάλυση δεδομένων και ταυτοποίηση προτύπων:</a:t>
            </a:r>
          </a:p>
          <a:p>
            <a:pPr lvl="2">
              <a:spcBef>
                <a:spcPts val="600"/>
              </a:spcBef>
            </a:pPr>
            <a:r>
              <a:rPr lang="el" sz="850" dirty="0"/>
              <a:t>Χρησιμοποιώντας αλγόριθμους στατιστικής ανάλυσης και μηχανικής μάθησης, η ομάδα εντοπίζει μοτίβα και ανωμαλίες στο σύνολο δεδομένων που μπορεί να υποδεικνύουν πιθανές απειλές στον κυβερνοχώρο.</a:t>
            </a:r>
          </a:p>
          <a:p>
            <a:pPr lvl="2">
              <a:spcBef>
                <a:spcPts val="600"/>
              </a:spcBef>
            </a:pPr>
            <a:r>
              <a:rPr lang="el" sz="850" dirty="0"/>
              <a:t>Αναζητούν παρατυπίες στα μοτίβα σύνδεσης, αιχμές κυκλοφορίας δικτύου, μη εξουσιοδοτημένες προσπάθειες πρόσβασης και ασυνήθιστες συμπεριφορές συστήματος.</a:t>
            </a:r>
          </a:p>
          <a:p>
            <a:pPr lvl="1">
              <a:spcBef>
                <a:spcPts val="600"/>
              </a:spcBef>
            </a:pPr>
            <a:r>
              <a:rPr lang="el" sz="1000" dirty="0"/>
              <a:t>Ανίχνευση και συσχέτιση απειλών:</a:t>
            </a:r>
          </a:p>
          <a:p>
            <a:pPr lvl="2">
              <a:spcBef>
                <a:spcPts val="600"/>
              </a:spcBef>
            </a:pPr>
            <a:r>
              <a:rPr lang="el" sz="850" dirty="0"/>
              <a:t>Συσχετίζοντας τις ανωμαλίες που εντοπίστηκαν με γνωστούς δείκτες απειλών στον κυβερνοχώρο και υπογραφές επιθέσεων, η ομάδα περιορίζει τις πιθανές απειλές για την ασφάλεια.</a:t>
            </a:r>
          </a:p>
          <a:p>
            <a:pPr lvl="2">
              <a:spcBef>
                <a:spcPts val="600"/>
              </a:spcBef>
            </a:pPr>
            <a:r>
              <a:rPr lang="el" sz="850" dirty="0"/>
              <a:t>Αναλύουν το πλαίσιο των ανωμαλιών για να προσδιορίσουν τη σοβαρότητα και τον αντίκτυπο των απειλών που εντοπίστηκαν στην ενεργειακή υποδομή.</a:t>
            </a:r>
          </a:p>
          <a:p>
            <a:pPr lvl="1">
              <a:spcBef>
                <a:spcPts val="600"/>
              </a:spcBef>
            </a:pPr>
            <a:r>
              <a:rPr lang="el" sz="1000" dirty="0"/>
              <a:t>Οπτικοποίηση και αναφορά:</a:t>
            </a:r>
          </a:p>
          <a:p>
            <a:pPr lvl="2">
              <a:spcBef>
                <a:spcPts val="600"/>
              </a:spcBef>
            </a:pPr>
            <a:r>
              <a:rPr lang="el" sz="850" dirty="0"/>
              <a:t>Η ομάδα οπτικοποιεί τα αποτελέσματα της ανάλυσης χρησιμοποιώντας διαδραστικούς πίνακες εργαλείων, γραφήματα και γραφήματα για να παρέχει στους ενδιαφερόμενους διαισθητικές πληροφορίες σχετικά με τις απειλές που εντοπίστηκαν.</a:t>
            </a:r>
          </a:p>
          <a:p>
            <a:pPr lvl="2">
              <a:spcBef>
                <a:spcPts val="600"/>
              </a:spcBef>
            </a:pPr>
            <a:r>
              <a:rPr lang="el" sz="850" dirty="0"/>
              <a:t>Δημιουργούν λεπτομερείς εκθέσεις που περιγράφουν τα ευρήματα, συμπεριλαμβανομένων των απειλών που εντοπίστηκαν, των πιθανών επιπτώσεών τους και των συνιστώμενων μέτρων μετριασμού.</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στιγμιότυπο οθόνης, έργο τέχνης&#10;&#10;Αυτόματη περιγραφή">
            <a:extLst>
              <a:ext uri="{FF2B5EF4-FFF2-40B4-BE49-F238E27FC236}">
                <a16:creationId xmlns:a16="http://schemas.microsoft.com/office/drawing/2014/main" id="{7FFCC357-B0AA-5346-BD2F-E08C81A6DEB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119364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04_4: Μελέτη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Ασυνήθιστη δραστηριότητα δικτύου</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Μελέτη περίπτωσης:</a:t>
            </a:r>
          </a:p>
          <a:p>
            <a:pPr lvl="1">
              <a:spcBef>
                <a:spcPts val="600"/>
              </a:spcBef>
            </a:pPr>
            <a:r>
              <a:rPr lang="el" sz="1000" dirty="0"/>
              <a:t>Μετριασμός και αντιμετώπιση:</a:t>
            </a:r>
          </a:p>
          <a:p>
            <a:pPr lvl="2">
              <a:spcBef>
                <a:spcPts val="600"/>
              </a:spcBef>
            </a:pPr>
            <a:r>
              <a:rPr lang="el" sz="850" dirty="0"/>
              <a:t>Με βάση τα ευρήματα της ανάλυσης, η ομάδα κυβερνοασφάλειας εφαρμόζει άμεσα μέτρα μετριασμού για τον περιορισμό των απειλών που εντοπίστηκαν και την πρόληψη περαιτέρω ζημιών.</a:t>
            </a:r>
          </a:p>
          <a:p>
            <a:pPr lvl="2">
              <a:spcBef>
                <a:spcPts val="600"/>
              </a:spcBef>
            </a:pPr>
            <a:r>
              <a:rPr lang="el" sz="850" dirty="0"/>
              <a:t>Απομονώνουν τα συστήματα που επηρεάζονται, ανακαλούν μη εξουσιοδοτημένα δικαιώματα πρόσβασης και αναπτύσσουν πρόσθετους ελέγχους ασφαλείας για να ενισχύσουν την άμυνα του δικτύου.</a:t>
            </a:r>
          </a:p>
          <a:p>
            <a:pPr lvl="2">
              <a:spcBef>
                <a:spcPts val="600"/>
              </a:spcBef>
            </a:pPr>
            <a:r>
              <a:rPr lang="el" sz="850" dirty="0"/>
              <a:t>Η ομάδα συνεργάζεται με υπηρεσίες επιβολής του νόμου και ειδικούς στον κυβερνοχώρο για να διερευνήσει τη βασική αιτία της εισβολής και να εντοπίσει τους δράστες.</a:t>
            </a:r>
          </a:p>
          <a:p>
            <a:pPr lvl="1">
              <a:spcBef>
                <a:spcPts val="600"/>
              </a:spcBef>
            </a:pPr>
            <a:r>
              <a:rPr lang="el" sz="1000" dirty="0"/>
              <a:t>Αποτέλεσμα:</a:t>
            </a:r>
          </a:p>
          <a:p>
            <a:pPr lvl="2">
              <a:spcBef>
                <a:spcPts val="600"/>
              </a:spcBef>
            </a:pPr>
            <a:r>
              <a:rPr lang="el" sz="850" dirty="0"/>
              <a:t>Μέσω προληπτικής ανάλυσης δεδομένων και τεχνικών ανίχνευσης απειλών, η εταιρεία κοινής ωφέλειας ενέργειας μετριάζει επιτυχώς την απειλή στον κυβερνοχώρο και προστατεύει την κρίσιμη υποδομή της από πιθανές διαταραχές.</a:t>
            </a:r>
          </a:p>
          <a:p>
            <a:pPr lvl="2">
              <a:spcBef>
                <a:spcPts val="600"/>
              </a:spcBef>
            </a:pPr>
            <a:r>
              <a:rPr lang="el" sz="850" dirty="0"/>
              <a:t>Το περιστατικό υπογραμμίζει τη σημασία της αξιοποίησης εργαλείων και τεχνικών ανάλυσης δεδομένων για την ενίσχυση της ανθεκτικότητας στον κυβερνοχώρο στο ενεργειακό δίκτυο και τον αποτελεσματικό μετριασμό των αναδυόμενων απειλών.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στιγμιότυπο οθόνης, έργο τέχνης&#10;&#10;Αυτόματη περιγραφή">
            <a:extLst>
              <a:ext uri="{FF2B5EF4-FFF2-40B4-BE49-F238E27FC236}">
                <a16:creationId xmlns:a16="http://schemas.microsoft.com/office/drawing/2014/main" id="{7FFCC357-B0AA-5346-BD2F-E08C81A6DEB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52140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42</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Topic-05: Απειλητικοί Παράγοντες και Τακτικές στο Ενεργειακό Δίκτυο</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Εισαγωγή στους </a:t>
            </a:r>
            <a:r>
              <a:rPr lang="el-GR" sz="1400" dirty="0"/>
              <a:t>Παράγοντες Απειλής</a:t>
            </a:r>
            <a:endParaRPr lang="el" sz="1400" dirty="0"/>
          </a:p>
          <a:p>
            <a:pPr>
              <a:spcBef>
                <a:spcPts val="600"/>
              </a:spcBef>
              <a:spcAft>
                <a:spcPts val="0"/>
              </a:spcAft>
            </a:pPr>
            <a:r>
              <a:rPr lang="el-GR" sz="1400" dirty="0"/>
              <a:t>Παράγοντες Απειλής</a:t>
            </a:r>
            <a:r>
              <a:rPr lang="el" sz="1400" dirty="0"/>
              <a:t> έθνους-κράτους</a:t>
            </a:r>
          </a:p>
          <a:p>
            <a:pPr>
              <a:spcBef>
                <a:spcPts val="600"/>
              </a:spcBef>
              <a:spcAft>
                <a:spcPts val="0"/>
              </a:spcAft>
            </a:pPr>
            <a:r>
              <a:rPr lang="el" sz="1400" dirty="0"/>
              <a:t>Ομάδες εγκληματιών στον κυβερνοχώρο</a:t>
            </a:r>
          </a:p>
          <a:p>
            <a:pPr>
              <a:spcBef>
                <a:spcPts val="600"/>
              </a:spcBef>
              <a:spcAft>
                <a:spcPts val="0"/>
              </a:spcAft>
            </a:pPr>
            <a:r>
              <a:rPr lang="el" sz="1400" dirty="0"/>
              <a:t>Εσωτερικές απειλές</a:t>
            </a:r>
          </a:p>
          <a:p>
            <a:pPr>
              <a:spcBef>
                <a:spcPts val="600"/>
              </a:spcBef>
              <a:spcAft>
                <a:spcPts val="0"/>
              </a:spcAft>
            </a:pPr>
            <a:r>
              <a:rPr lang="el" sz="1400" dirty="0"/>
              <a:t>Χακτιβιστές και ιδεολογικά υποκινούμενοι παράγοντες απειλής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2644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43</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Topic-05: Απειλητικοί Παράγοντες και Τακτικές στο Ενεργειακό Δίκτυο</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solidFill>
                  <a:schemeClr val="tx2"/>
                </a:solidFill>
              </a:rPr>
              <a:t>Εισαγωγή στους </a:t>
            </a:r>
            <a:r>
              <a:rPr lang="el-GR" sz="1400" dirty="0">
                <a:solidFill>
                  <a:schemeClr val="tx2"/>
                </a:solidFill>
              </a:rPr>
              <a:t>Παράγοντες Απειλής</a:t>
            </a:r>
            <a:endParaRPr lang="el" sz="1400" dirty="0">
              <a:solidFill>
                <a:schemeClr val="tx2"/>
              </a:solidFill>
            </a:endParaRPr>
          </a:p>
          <a:p>
            <a:pPr>
              <a:spcBef>
                <a:spcPts val="600"/>
              </a:spcBef>
              <a:spcAft>
                <a:spcPts val="0"/>
              </a:spcAft>
            </a:pPr>
            <a:r>
              <a:rPr lang="el-GR" sz="1400" dirty="0"/>
              <a:t>Παράγοντες Απειλής</a:t>
            </a:r>
            <a:r>
              <a:rPr lang="el" sz="1400" dirty="0"/>
              <a:t> έθνους-κράτους</a:t>
            </a:r>
          </a:p>
          <a:p>
            <a:pPr>
              <a:spcBef>
                <a:spcPts val="600"/>
              </a:spcBef>
              <a:spcAft>
                <a:spcPts val="0"/>
              </a:spcAft>
            </a:pPr>
            <a:r>
              <a:rPr lang="el" sz="1400" dirty="0"/>
              <a:t>Ομάδες εγκληματιών στον κυβερνοχώρο</a:t>
            </a:r>
          </a:p>
          <a:p>
            <a:pPr>
              <a:spcBef>
                <a:spcPts val="600"/>
              </a:spcBef>
              <a:spcAft>
                <a:spcPts val="0"/>
              </a:spcAft>
            </a:pPr>
            <a:r>
              <a:rPr lang="el" sz="1400" dirty="0"/>
              <a:t>Εσωτερικές απειλές</a:t>
            </a:r>
          </a:p>
          <a:p>
            <a:pPr>
              <a:spcBef>
                <a:spcPts val="600"/>
              </a:spcBef>
              <a:spcAft>
                <a:spcPts val="0"/>
              </a:spcAft>
            </a:pPr>
            <a:r>
              <a:rPr lang="el" sz="1400" dirty="0"/>
              <a:t>Χακτιβιστές και ιδεολογικά υποκινούμενοι παράγοντες απειλής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99781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dirty="0"/>
              <a:t>05_1: Εισαγωγή στους </a:t>
            </a:r>
            <a:r>
              <a:rPr lang="el-GR" sz="2800" dirty="0"/>
              <a:t>Παράγοντες Απειλής</a:t>
            </a:r>
            <a:endParaRPr lang="el" sz="28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Εισαγωγή</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Παράγοντες απειλής:</a:t>
            </a:r>
          </a:p>
          <a:p>
            <a:pPr lvl="1">
              <a:spcBef>
                <a:spcPts val="600"/>
              </a:spcBef>
            </a:pPr>
            <a:r>
              <a:rPr lang="el" sz="1000" dirty="0"/>
              <a:t>Οι </a:t>
            </a:r>
            <a:r>
              <a:rPr lang="el-GR" sz="1000" dirty="0"/>
              <a:t>Παράγοντες Απειλής</a:t>
            </a:r>
            <a:r>
              <a:rPr lang="el" sz="1000" dirty="0"/>
              <a:t> που στοχεύουν ενεργειακά δίκτυα καθοδηγούνται από ποικίλα κίνητρα, επηρεάζοντας τη συμπεριφορά και τους στόχους τους. Παραδείγματα:</a:t>
            </a:r>
          </a:p>
          <a:p>
            <a:pPr lvl="2">
              <a:spcBef>
                <a:spcPts val="600"/>
              </a:spcBef>
            </a:pPr>
            <a:r>
              <a:rPr lang="el" sz="850" dirty="0"/>
              <a:t>Οικονομικό κέρδος: Ορισμένοι παράγοντες απειλής αναζητούν χρηματικές ανταμοιβές μέσω πληρωμών λύτρων, κλοπής πολύτιμων δεδομένων ή πώλησης πρόσβασης σε παραβιασμένα συστήματα.</a:t>
            </a:r>
          </a:p>
          <a:p>
            <a:pPr lvl="2">
              <a:spcBef>
                <a:spcPts val="600"/>
              </a:spcBef>
            </a:pPr>
            <a:r>
              <a:rPr lang="el" sz="850" dirty="0"/>
              <a:t>Γεωπολιτική επιρροή: Οι εθνικοί-κρατικοί παράγοντες μπορούν να εμπλακούν σε κατασκοπεία στον κυβερνοχώρο ή σαμποτάζ για να αποκτήσουν στρατηγικά πλεονεκτήματα ή να ασκήσουν επιρροή σε αντίπαλα έθνη.</a:t>
            </a:r>
          </a:p>
          <a:p>
            <a:pPr lvl="2">
              <a:spcBef>
                <a:spcPts val="600"/>
              </a:spcBef>
            </a:pPr>
            <a:r>
              <a:rPr lang="el" sz="850" dirty="0"/>
              <a:t>Διακοπή των υπηρεσιών: Οι ομάδες χακτιβιστών μπορεί να στοχεύσουν ενεργειακές υποδομές για να διαμαρτυρηθούν ενάντια στις αντιληπτές αδικίες ή να προωθήσουν ιδεολογικές ατζέντες.</a:t>
            </a:r>
          </a:p>
          <a:p>
            <a:pPr lvl="2">
              <a:spcBef>
                <a:spcPts val="600"/>
              </a:spcBef>
            </a:pPr>
            <a:r>
              <a:rPr lang="el" sz="850" dirty="0"/>
              <a:t>Δολιοφθορά: Οι </a:t>
            </a:r>
            <a:r>
              <a:rPr lang="el-GR" sz="850" dirty="0"/>
              <a:t>Παράγοντες Απειλής</a:t>
            </a:r>
            <a:r>
              <a:rPr lang="el" sz="850" dirty="0"/>
              <a:t> μπορεί να έχουν ως στόχο να διαταράξουν τις λειτουργίες υποδομών ζωτικής σημασίας, προκαλώντας εκτεταμένη αναστάτωση και οικονομική ζημία.</a:t>
            </a:r>
          </a:p>
          <a:p>
            <a:pPr lvl="1">
              <a:spcBef>
                <a:spcPts val="600"/>
              </a:spcBef>
            </a:pPr>
            <a:r>
              <a:rPr lang="el" sz="1000" dirty="0"/>
              <a:t>Κατανοώντας τι παρακινεί τους παράγοντες απειλής, οι οργανισμοί μπορούν να δώσουν προτεραιότητα στις επενδύσεις στον εντοπισμό απειλών, την αντιμετώπιση περιστατικών και τις στρατηγικές μετριασμού κινδύνου.</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Digital Compositing, παιχνίδι υπολογιστή, screenshot, σχέδιο&#10;&#10;Αυτόματη περιγραφή">
            <a:extLst>
              <a:ext uri="{FF2B5EF4-FFF2-40B4-BE49-F238E27FC236}">
                <a16:creationId xmlns:a16="http://schemas.microsoft.com/office/drawing/2014/main" id="{F353FA45-848D-05E0-7A23-B4CE07A97C7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31004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45</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Topic-05: Απειλητικοί Παράγοντες και Τακτικές στο Ενεργειακό Δίκτυο</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Εισαγωγή στους </a:t>
            </a:r>
            <a:r>
              <a:rPr lang="el-GR" sz="1400" dirty="0"/>
              <a:t>Παράγοντες Απειλής</a:t>
            </a:r>
            <a:endParaRPr lang="el" sz="1400" dirty="0"/>
          </a:p>
          <a:p>
            <a:pPr>
              <a:spcBef>
                <a:spcPts val="600"/>
              </a:spcBef>
              <a:spcAft>
                <a:spcPts val="0"/>
              </a:spcAft>
            </a:pPr>
            <a:r>
              <a:rPr lang="el-GR" sz="1400" dirty="0">
                <a:solidFill>
                  <a:schemeClr val="tx2"/>
                </a:solidFill>
              </a:rPr>
              <a:t>Παράγοντες Απειλής</a:t>
            </a:r>
            <a:r>
              <a:rPr lang="el" sz="1400" dirty="0">
                <a:solidFill>
                  <a:schemeClr val="tx2"/>
                </a:solidFill>
              </a:rPr>
              <a:t> έθνους-κράτους</a:t>
            </a:r>
          </a:p>
          <a:p>
            <a:pPr>
              <a:spcBef>
                <a:spcPts val="600"/>
              </a:spcBef>
              <a:spcAft>
                <a:spcPts val="0"/>
              </a:spcAft>
            </a:pPr>
            <a:r>
              <a:rPr lang="el" sz="1400" dirty="0"/>
              <a:t>Ομάδες εγκληματιών στον κυβερνοχώρο</a:t>
            </a:r>
          </a:p>
          <a:p>
            <a:pPr>
              <a:spcBef>
                <a:spcPts val="600"/>
              </a:spcBef>
              <a:spcAft>
                <a:spcPts val="0"/>
              </a:spcAft>
            </a:pPr>
            <a:r>
              <a:rPr lang="el" sz="1400" dirty="0"/>
              <a:t>Εσωτερικές απειλές</a:t>
            </a:r>
          </a:p>
          <a:p>
            <a:pPr>
              <a:spcBef>
                <a:spcPts val="600"/>
              </a:spcBef>
              <a:spcAft>
                <a:spcPts val="0"/>
              </a:spcAft>
            </a:pPr>
            <a:r>
              <a:rPr lang="el" sz="1400" dirty="0"/>
              <a:t>Χακτιβιστές και ιδεολογικά υποκινούμενοι παράγοντες απειλής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4307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121216"/>
            <a:ext cx="5684036" cy="763899"/>
          </a:xfrm>
        </p:spPr>
        <p:txBody>
          <a:bodyPr>
            <a:noAutofit/>
          </a:bodyPr>
          <a:lstStyle/>
          <a:p>
            <a:r>
              <a:rPr lang="el" sz="2800" dirty="0"/>
              <a:t>05_2: </a:t>
            </a:r>
            <a:r>
              <a:rPr lang="el-GR" sz="2800" dirty="0"/>
              <a:t>Παράγοντες Απειλής</a:t>
            </a:r>
            <a:r>
              <a:rPr lang="el" sz="2800" dirty="0"/>
              <a:t> Έθνους-Κράτους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0" y="770701"/>
            <a:ext cx="5327424" cy="763899"/>
          </a:xfrm>
        </p:spPr>
        <p:txBody>
          <a:bodyPr>
            <a:normAutofit/>
          </a:bodyPr>
          <a:lstStyle/>
          <a:p>
            <a:pPr>
              <a:spcBef>
                <a:spcPts val="600"/>
              </a:spcBef>
              <a:spcAft>
                <a:spcPts val="0"/>
              </a:spcAft>
            </a:pPr>
            <a:r>
              <a:rPr lang="el" sz="2400" dirty="0"/>
              <a:t>Χαρακτηριστικά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284084" y="1534600"/>
            <a:ext cx="5684036" cy="2569866"/>
          </a:xfrm>
        </p:spPr>
        <p:txBody>
          <a:bodyPr>
            <a:noAutofit/>
          </a:bodyPr>
          <a:lstStyle/>
          <a:p>
            <a:pPr>
              <a:spcBef>
                <a:spcPts val="600"/>
              </a:spcBef>
            </a:pPr>
            <a:r>
              <a:rPr lang="el-GR" sz="1200" dirty="0"/>
              <a:t>Παράγοντες Απειλής</a:t>
            </a:r>
            <a:r>
              <a:rPr lang="el" sz="1200" dirty="0"/>
              <a:t> έθνους-κράτους:</a:t>
            </a:r>
          </a:p>
          <a:p>
            <a:pPr lvl="1">
              <a:spcBef>
                <a:spcPts val="600"/>
              </a:spcBef>
            </a:pPr>
            <a:r>
              <a:rPr lang="el" sz="1000" dirty="0"/>
              <a:t>Οι </a:t>
            </a:r>
            <a:r>
              <a:rPr lang="el-GR" sz="1000" dirty="0"/>
              <a:t>Παράγοντες Απειλής</a:t>
            </a:r>
            <a:r>
              <a:rPr lang="el" sz="1000" dirty="0"/>
              <a:t> των εθνικών κρατών χρηματοδοτούνται ή συνδέονται με κυβερνήσεις και διαθέτουν σημαντικούς πόρους, εμπειρογνωμοσύνη και στρατηγικούς στόχους.</a:t>
            </a:r>
          </a:p>
          <a:p>
            <a:pPr lvl="1">
              <a:spcBef>
                <a:spcPts val="600"/>
              </a:spcBef>
            </a:pPr>
            <a:r>
              <a:rPr lang="el" sz="1000" dirty="0">
                <a:solidFill>
                  <a:schemeClr val="tx2"/>
                </a:solidFill>
              </a:rPr>
              <a:t>Χαρακτηριστικά: Οι προηγμένες δυνατότητες, οι εκτεταμένοι πόροι, ο μακροπρόθεσμος σχεδιασμός και τα γεωπολιτικά κίνητρα τα διακρίνουν από άλλες κατηγορίες φορέων απειλής.</a:t>
            </a:r>
          </a:p>
          <a:p>
            <a:pPr lvl="1">
              <a:spcBef>
                <a:spcPts val="600"/>
              </a:spcBef>
            </a:pPr>
            <a:r>
              <a:rPr lang="el" sz="1000" dirty="0">
                <a:solidFill>
                  <a:schemeClr val="tx2"/>
                </a:solidFill>
              </a:rPr>
              <a:t>Τακτικές και τεχνικές: Οι </a:t>
            </a:r>
            <a:r>
              <a:rPr lang="el-GR" sz="1000" dirty="0">
                <a:solidFill>
                  <a:schemeClr val="tx2"/>
                </a:solidFill>
              </a:rPr>
              <a:t>Παράγοντες Απειλής</a:t>
            </a:r>
            <a:r>
              <a:rPr lang="el" sz="1000" dirty="0">
                <a:solidFill>
                  <a:schemeClr val="tx2"/>
                </a:solidFill>
              </a:rPr>
              <a:t> των εθνικών κρατών χρησιμοποιούν εξελιγμένες τακτικές και τεχνικές για την επίτευξη στρατηγικών στόχων, όπως η κατασκοπεία στον κυβερνοχώρο, το σαμποτάζ και η διατάραξη. Παραδείγματα:</a:t>
            </a:r>
          </a:p>
          <a:p>
            <a:pPr lvl="2">
              <a:spcBef>
                <a:spcPts val="600"/>
              </a:spcBef>
            </a:pPr>
            <a:r>
              <a:rPr lang="el" sz="850" dirty="0"/>
              <a:t>Stuxnet Worm (2010): Αναπτύχθηκε από κοινού από τις Ηνωμένες Πολιτείες και το Ισραήλ, το Stuxnet στόχευσε τις πυρηνικές εγκαταστάσεις του Ιράν, συμπεριλαμβανομένων των φυγοκεντρητών εμπλουτισμού ουρανίου. Το Stuxnet προκάλεσε φυσική ζημιά στην πυρηνική υποδομή του Ιράν, αποδεικνύοντας τη δυνατότητα των επιθέσεων στον κυβερνοχώρο να διαταράξουν κρίσιμα συστήματα.</a:t>
            </a:r>
          </a:p>
          <a:p>
            <a:pPr lvl="2">
              <a:spcBef>
                <a:spcPts val="600"/>
              </a:spcBef>
            </a:pPr>
            <a:r>
              <a:rPr lang="el" sz="850" dirty="0"/>
              <a:t>Dragonfly (2011-2014): Πιστεύεται ότι χρηματοδοτείται από τη Ρωσία, η ομάδα κυβερνοκατασκοπείας Dragonfly στόχευε ενεργειακές εταιρείες στις Ηνωμένες Πολιτείες και την Ευρώπη. Η Dragonfly χρησιμοποίησε spear-phishing emails και watering hole επιθέσεις για να αποκτήσει πρόσβαση σε δίκτυα του ενεργειακού τομέα και να συλλέξει πληροφορίες. Η εκστρατεία είχε ως στόχο να συγκεντρώσει πληροφορίες σχετικά με τα τρωτά σημεία των ενεργειακών υποδομών και ενδεχομένως να διαταράξει τον ενεργειακό εφοδιασμό σε στοχευμένες περιοχές.</a:t>
            </a:r>
          </a:p>
          <a:p>
            <a:pPr lvl="1">
              <a:spcBef>
                <a:spcPts val="600"/>
              </a:spcBef>
            </a:pPr>
            <a:r>
              <a:rPr lang="el" sz="1000" dirty="0">
                <a:solidFill>
                  <a:schemeClr val="tx2"/>
                </a:solidFill>
              </a:rPr>
              <a:t>Γεωπολιτικές επιπτώσεις: Οι επιχειρήσεις στον κυβερνοχώρο σε εθνικό επίπεδο στον ενεργειακό τομέα έχουν σημαντικές γεωπολιτικές επιπτώσεις, συμπεριλαμβανομένης της πιθανής κλιμάκωσης των εντάσεων μεταξύ των εθνών και της διακοπής του παγκόσμιου ενεργειακού εφοδιασμού.</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ψηφιακή σύνθεση, κείμενο, παιχνίδι υπολογιστή, παιχνίδι περιπέτειας δράσης&#10;&#10;Αυτόματη περιγραφή">
            <a:extLst>
              <a:ext uri="{FF2B5EF4-FFF2-40B4-BE49-F238E27FC236}">
                <a16:creationId xmlns:a16="http://schemas.microsoft.com/office/drawing/2014/main" id="{41DE2032-8194-C2F3-CE67-8724B9DA651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29406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Topic-05: Απειλητικοί Παράγοντες και Τακτικές στο Ενεργειακό Δίκτυο</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Εισαγωγή στους </a:t>
            </a:r>
            <a:r>
              <a:rPr lang="el-GR" sz="1400" dirty="0"/>
              <a:t>Παράγοντες Απειλής</a:t>
            </a:r>
            <a:endParaRPr lang="el" sz="1400" dirty="0"/>
          </a:p>
          <a:p>
            <a:pPr>
              <a:spcBef>
                <a:spcPts val="600"/>
              </a:spcBef>
              <a:spcAft>
                <a:spcPts val="0"/>
              </a:spcAft>
            </a:pPr>
            <a:r>
              <a:rPr lang="el-GR" sz="1400" dirty="0"/>
              <a:t>Παράγοντες Απειλής</a:t>
            </a:r>
            <a:r>
              <a:rPr lang="el" sz="1400" dirty="0"/>
              <a:t> έθνους-κράτους</a:t>
            </a:r>
          </a:p>
          <a:p>
            <a:pPr>
              <a:spcBef>
                <a:spcPts val="600"/>
              </a:spcBef>
              <a:spcAft>
                <a:spcPts val="0"/>
              </a:spcAft>
            </a:pPr>
            <a:r>
              <a:rPr lang="el" sz="1400" dirty="0">
                <a:solidFill>
                  <a:schemeClr val="tx2"/>
                </a:solidFill>
              </a:rPr>
              <a:t>Ομάδες εγκληματιών στον κυβερνοχώρο</a:t>
            </a:r>
          </a:p>
          <a:p>
            <a:pPr>
              <a:spcBef>
                <a:spcPts val="600"/>
              </a:spcBef>
              <a:spcAft>
                <a:spcPts val="0"/>
              </a:spcAft>
            </a:pPr>
            <a:r>
              <a:rPr lang="el" sz="1400" dirty="0"/>
              <a:t>Εσωτερικές απειλές</a:t>
            </a:r>
          </a:p>
          <a:p>
            <a:pPr>
              <a:spcBef>
                <a:spcPts val="600"/>
              </a:spcBef>
              <a:spcAft>
                <a:spcPts val="0"/>
              </a:spcAft>
            </a:pPr>
            <a:r>
              <a:rPr lang="el" sz="1400" dirty="0"/>
              <a:t>Χακτιβιστές και ιδεολογικά υποκινούμενοι παράγοντες απειλής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14143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05_3: Ομάδες Κυβερνοεγκληματιών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361142" y="792322"/>
            <a:ext cx="5830858" cy="763899"/>
          </a:xfrm>
        </p:spPr>
        <p:txBody>
          <a:bodyPr>
            <a:normAutofit/>
          </a:bodyPr>
          <a:lstStyle/>
          <a:p>
            <a:pPr>
              <a:spcBef>
                <a:spcPts val="600"/>
              </a:spcBef>
              <a:spcAft>
                <a:spcPts val="0"/>
              </a:spcAft>
            </a:pPr>
            <a:r>
              <a:rPr lang="el" sz="2400" dirty="0"/>
              <a:t>Χαρακτηριστικά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308642" y="1374011"/>
            <a:ext cx="5684036" cy="2569866"/>
          </a:xfrm>
        </p:spPr>
        <p:txBody>
          <a:bodyPr>
            <a:noAutofit/>
          </a:bodyPr>
          <a:lstStyle/>
          <a:p>
            <a:pPr>
              <a:spcBef>
                <a:spcPts val="600"/>
              </a:spcBef>
            </a:pPr>
            <a:r>
              <a:rPr lang="el" sz="1200" dirty="0"/>
              <a:t>Ομάδες εγκληματιών στον κυβερνοχώρο:</a:t>
            </a:r>
          </a:p>
          <a:p>
            <a:pPr lvl="1">
              <a:spcBef>
                <a:spcPts val="600"/>
              </a:spcBef>
            </a:pPr>
            <a:r>
              <a:rPr lang="el" sz="1000" dirty="0"/>
              <a:t>Οι ομάδες εγκληματιών στον κυβερνοχώρο είναι οργανωμένες οντότητες που εμπλέκονται σε παράνομες δραστηριότητες για οικονομικό κέρδος, στοχεύοντας άτομα, επιχειρήσεις και κρίσιμους τομείς υποδομών όπως η ενέργεια.</a:t>
            </a:r>
          </a:p>
          <a:p>
            <a:pPr lvl="1">
              <a:spcBef>
                <a:spcPts val="600"/>
              </a:spcBef>
            </a:pPr>
            <a:r>
              <a:rPr lang="el" sz="1000" dirty="0">
                <a:solidFill>
                  <a:schemeClr val="tx2"/>
                </a:solidFill>
              </a:rPr>
              <a:t>Χαρακτηριστικά: Προσαρμόσιμα, με γνώμονα το κέρδος και συχνά λειτουργούν ως μέρος υπόγειων οικονομιών ή μοντέλων εγκλήματος στον κυβερνοχώρο ως υπηρεσίας (CaaS).</a:t>
            </a:r>
          </a:p>
          <a:p>
            <a:pPr lvl="1">
              <a:spcBef>
                <a:spcPts val="600"/>
              </a:spcBef>
            </a:pPr>
            <a:r>
              <a:rPr lang="el" sz="1000" dirty="0">
                <a:solidFill>
                  <a:schemeClr val="tx2"/>
                </a:solidFill>
              </a:rPr>
              <a:t>Τακτικές και τεχνικές: Οι ομάδες εγκληματιών στον κυβερνοχώρο χρησιμοποιούν μια ποικιλία τακτικών και τεχνικών για τη δημιουργία εσόδων από τις δραστηριότητές τους, συμπεριλαμβανομένων των επιθέσεων ransomware, των παραβιάσεων δεδομένων και της κλοπής πνευματικής ιδιοκτησίας. Παραδείγματα:</a:t>
            </a:r>
          </a:p>
          <a:p>
            <a:pPr lvl="2">
              <a:spcBef>
                <a:spcPts val="600"/>
              </a:spcBef>
            </a:pPr>
            <a:r>
              <a:rPr lang="el" sz="850" dirty="0"/>
              <a:t>Επιθέσεις ransomware: Κρυπτογράφηση δεδομένων θυμάτων και απαίτηση πληρωμών λύτρων σε αντάλλαγμα για κλειδιά αποκρυπτογράφησης, διακοπή λειτουργιών και πρόκληση οικονομικών απωλειών. Η επίθεση ransomware WannaCry (2017) στόχευε κρίσιμες υποδομές, συμπεριλαμβανομένης της υγειονομικής περίθαλψης και της ενέργειας, κρυπτογραφώντας δεδομένα και απαιτώντας πληρωμές με Bitcoin.</a:t>
            </a:r>
          </a:p>
          <a:p>
            <a:pPr lvl="2">
              <a:spcBef>
                <a:spcPts val="600"/>
              </a:spcBef>
            </a:pPr>
            <a:r>
              <a:rPr lang="el" sz="850" dirty="0"/>
              <a:t>Παραβιάσεις δεδομένων: Μη εξουσιοδοτημένη πρόσβαση σε ευαίσθητες πληροφορίες, όπως δεδομένα πελατών ή ιδιόκτητη τεχνολογία, για εκμετάλλευση ή πώληση σε υπόγειες αγορές. Η παραβίαση δεδομένων της Equifax (2017) έθεσε σε κίνδυνο τις προσωπικές πληροφορίες περισσότερων από 147 εκατομμυρίων ατόμων, υπογραμμίζοντας τον αντίκτυπο των παραβιάσεων δεδομένων μεγάλης κλίμακας.</a:t>
            </a:r>
          </a:p>
          <a:p>
            <a:pPr lvl="2">
              <a:spcBef>
                <a:spcPts val="600"/>
              </a:spcBef>
            </a:pPr>
            <a:r>
              <a:rPr lang="el" sz="850" dirty="0"/>
              <a:t>Κλοπή πνευματικής ιδιοκτησίας: Κλοπή εμπορικών μυστικών, ερευνητικών ευρημάτων ή ιδιοκτησιακού λογισμικού για ανταγωνιστικό πλεονέκτημα ή μεταπώληση σε ανταγωνιστές. Η ομάδα APT10 (2018) στόχευσε παγκόσμιες εταιρείες τεχνολογίας και ενέργειας, κλέβοντας πνευματική ιδιοκτησία που σχετίζεται με βιομηχανικά συστήματα ελέγχου και ευαίσθητες επιχειρηματικές δραστηριότητες.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λήψη οθόνης, Ψηφιακή σύνθεση&#10;&#10;Αυτόματη περιγραφή">
            <a:extLst>
              <a:ext uri="{FF2B5EF4-FFF2-40B4-BE49-F238E27FC236}">
                <a16:creationId xmlns:a16="http://schemas.microsoft.com/office/drawing/2014/main" id="{1B04280A-1530-37AD-6769-877BD240513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6650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05_3: Ομάδες Κυβερνοεγκληματιών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Χαρακτηριστικά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Ομάδες εγκληματιών στον κυβερνοχώρο:</a:t>
            </a:r>
          </a:p>
          <a:p>
            <a:pPr lvl="1">
              <a:spcBef>
                <a:spcPts val="600"/>
              </a:spcBef>
            </a:pPr>
            <a:r>
              <a:rPr lang="el" sz="1000" dirty="0">
                <a:solidFill>
                  <a:schemeClr val="tx2"/>
                </a:solidFill>
              </a:rPr>
              <a:t>Οικονομικά κίνητρα: </a:t>
            </a:r>
            <a:r>
              <a:rPr lang="el" sz="1000" dirty="0"/>
              <a:t>Οι ομάδες εγκληματιών στον κυβερνοχώρο υποκινούνται κυρίως από οικονομικά κίνητρα, επιδιώκοντας να μεγιστοποιήσουν τα κέρδη μέσω εκβιασμού, απάτης και κλοπής. Ορισμένες ομάδες εγκληματιών στον κυβερνοχώρο λειτουργούν σαν νόμιμες επιχειρήσεις, προσφέροντας πλατφόρμες ransomware-as-a-service (RaaS) ή εξειδικευμένα εργαλεία κακόβουλου λογισμικού προς πώληση ή ενοικίαση. Η προσοδοφόρα φύση του εγκλήματος στον κυβερνοχώρο οδηγεί στον πολλαπλασιασμό των ομάδων εγκληματιών στον κυβερνοχώρο και στην ανάπτυξη ολοένα και πιο εξελιγμένων τεχνικών επίθεσης.</a:t>
            </a:r>
          </a:p>
          <a:p>
            <a:pPr lvl="1">
              <a:spcBef>
                <a:spcPts val="600"/>
              </a:spcBef>
            </a:pPr>
            <a:r>
              <a:rPr lang="el" sz="1000" dirty="0">
                <a:solidFill>
                  <a:schemeClr val="tx2"/>
                </a:solidFill>
              </a:rPr>
              <a:t>Επιπτώσεις: </a:t>
            </a:r>
            <a:r>
              <a:rPr lang="el" sz="1000" dirty="0"/>
              <a:t>Οι κυβερνοεγκληματικές επιθέσεις σε ενεργειακά δίκτυα μπορούν να διαταράξουν τις λειτουργίες, να θέσουν σε κίνδυνο ευαίσθητα δεδομένα και να προκαλέσουν οικονομικές απώλειες, θέτοντας σημαντικούς κινδύνους για την ανθεκτικότητα των υποδομών και τη δημόσια ασφάλεια. Οι παραβιάσεις δεδομένων μπορούν να οδηγήσουν σε ρυθμιστικές κυρώσεις, ζημιά στη φήμη και νομικές ευθύνες, ενώ οι επιθέσεις ransomware μπορούν να οδηγήσουν σε λειτουργικό χρόνο διακοπής λειτουργίας και οικονομικό εκβιασμό.</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λήψη οθόνης, Ψηφιακή σύνθεση&#10;&#10;Αυτόματη περιγραφή">
            <a:extLst>
              <a:ext uri="{FF2B5EF4-FFF2-40B4-BE49-F238E27FC236}">
                <a16:creationId xmlns:a16="http://schemas.microsoft.com/office/drawing/2014/main" id="{6740FFFC-1203-A7D4-43CC-F3DF6EC544B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4243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Topic-03: Πηγές και Συλλογή Ενεργειακών Δεδομένων</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solidFill>
                  <a:schemeClr val="tx2"/>
                </a:solidFill>
              </a:rPr>
              <a:t>Τύποι ενεργειακών δεδομένων</a:t>
            </a:r>
          </a:p>
          <a:p>
            <a:pPr>
              <a:spcBef>
                <a:spcPts val="600"/>
              </a:spcBef>
              <a:spcAft>
                <a:spcPts val="0"/>
              </a:spcAft>
            </a:pPr>
            <a:r>
              <a:rPr lang="el" sz="1400"/>
              <a:t>Τεχνικές Συλλογής Ενεργειακών Δεδομένων</a:t>
            </a:r>
          </a:p>
          <a:p>
            <a:pPr>
              <a:spcBef>
                <a:spcPts val="600"/>
              </a:spcBef>
              <a:spcAft>
                <a:spcPts val="0"/>
              </a:spcAft>
            </a:pPr>
            <a:r>
              <a:rPr lang="el" sz="1400"/>
              <a:t>Αποθήκευση και διαχείριση δεδομένων</a:t>
            </a:r>
          </a:p>
          <a:p>
            <a:pPr>
              <a:spcBef>
                <a:spcPts val="600"/>
              </a:spcBef>
              <a:spcAft>
                <a:spcPts val="0"/>
              </a:spcAft>
            </a:pPr>
            <a:r>
              <a:rPr lang="el" sz="1400"/>
              <a:t>Μελέτη περίπτωσης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253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50</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Topic-05: Απειλητικοί Παράγοντες και Τακτικές στο Ενεργειακό Δίκτυο</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Εισαγωγή στους </a:t>
            </a:r>
            <a:r>
              <a:rPr lang="el-GR" sz="1400" dirty="0"/>
              <a:t>Παράγοντες Απειλής</a:t>
            </a:r>
            <a:endParaRPr lang="el" sz="1400" dirty="0"/>
          </a:p>
          <a:p>
            <a:pPr>
              <a:spcBef>
                <a:spcPts val="600"/>
              </a:spcBef>
              <a:spcAft>
                <a:spcPts val="0"/>
              </a:spcAft>
            </a:pPr>
            <a:r>
              <a:rPr lang="el-GR" sz="1400" dirty="0"/>
              <a:t>Παράγοντες Απειλής</a:t>
            </a:r>
            <a:r>
              <a:rPr lang="el" sz="1400" dirty="0"/>
              <a:t> έθνους-κράτους</a:t>
            </a:r>
          </a:p>
          <a:p>
            <a:pPr>
              <a:spcBef>
                <a:spcPts val="600"/>
              </a:spcBef>
              <a:spcAft>
                <a:spcPts val="0"/>
              </a:spcAft>
            </a:pPr>
            <a:r>
              <a:rPr lang="el" sz="1400" dirty="0"/>
              <a:t>Ομάδες εγκληματιών στον κυβερνοχώρο</a:t>
            </a:r>
          </a:p>
          <a:p>
            <a:pPr>
              <a:spcBef>
                <a:spcPts val="600"/>
              </a:spcBef>
              <a:spcAft>
                <a:spcPts val="0"/>
              </a:spcAft>
            </a:pPr>
            <a:r>
              <a:rPr lang="el" sz="1400" dirty="0">
                <a:solidFill>
                  <a:schemeClr val="tx2"/>
                </a:solidFill>
              </a:rPr>
              <a:t>Εσωτερικές απειλές</a:t>
            </a:r>
          </a:p>
          <a:p>
            <a:pPr>
              <a:spcBef>
                <a:spcPts val="600"/>
              </a:spcBef>
              <a:spcAft>
                <a:spcPts val="0"/>
              </a:spcAft>
            </a:pPr>
            <a:r>
              <a:rPr lang="el" sz="1400" dirty="0"/>
              <a:t>Χακτιβιστές και ιδεολογικά υποκινούμενοι παράγοντες απειλής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20681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05_4: Απειλές εκ των έσω</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Χαρακτηριστικά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Εσωτερικές απειλές:</a:t>
            </a:r>
          </a:p>
          <a:p>
            <a:pPr lvl="1">
              <a:spcBef>
                <a:spcPts val="600"/>
              </a:spcBef>
            </a:pPr>
            <a:r>
              <a:rPr lang="el" sz="1000"/>
              <a:t>Οι εσωτερικές απειλές αναφέρονται σε κινδύνους ασφαλείας που θέτουν άτομα εντός ενός οργανισμού που κάνουν κατάχρηση των προνομίων πρόσβασής τους για να προκαλέσουν σκόπιμα ή ακούσια βλάβη.</a:t>
            </a:r>
          </a:p>
          <a:p>
            <a:pPr lvl="1">
              <a:spcBef>
                <a:spcPts val="600"/>
              </a:spcBef>
            </a:pPr>
            <a:r>
              <a:rPr lang="el" sz="1000">
                <a:solidFill>
                  <a:schemeClr val="tx2"/>
                </a:solidFill>
              </a:rPr>
              <a:t>Χαρακτηριστικά: Τα πρόσωπα που κατέχουν εμπιστευτικές πληροφορίες μπορεί να περιλαμβάνουν υπαλλήλους, εργολάβους, τρίτους προμηθευτές ή συνεργάτες με νόμιμη πρόσβαση σε οργανωτικά συστήματα και δεδομένα.</a:t>
            </a:r>
          </a:p>
          <a:p>
            <a:pPr lvl="1">
              <a:spcBef>
                <a:spcPts val="600"/>
              </a:spcBef>
            </a:pPr>
            <a:r>
              <a:rPr lang="el" sz="1000">
                <a:solidFill>
                  <a:schemeClr val="tx2"/>
                </a:solidFill>
              </a:rPr>
              <a:t>Κίνητρα: Οι εσωτερικές απειλές μπορεί να προέρχονται από διάφορα κίνητρα, συμπεριλαμβανομένου του οικονομικού κέρδους, της δυσαρέσκειας, της ιδεολογίας, της κατασκοπείας ή της αμέλειας. Παραδείγματα:</a:t>
            </a:r>
          </a:p>
          <a:p>
            <a:pPr lvl="2">
              <a:spcBef>
                <a:spcPts val="600"/>
              </a:spcBef>
            </a:pPr>
            <a:r>
              <a:rPr lang="el" sz="850"/>
              <a:t>Οικονομικό κέρδος: Ένας υπάλληλος μπορεί να κλέψει ευαίσθητα δεδομένα ή πνευματική ιδιοκτησία για προσωπικό κέρδος ή για να πουλήσει σε εξωτερικά μέρη.</a:t>
            </a:r>
          </a:p>
          <a:p>
            <a:pPr lvl="2">
              <a:spcBef>
                <a:spcPts val="600"/>
              </a:spcBef>
            </a:pPr>
            <a:r>
              <a:rPr lang="el" sz="850"/>
              <a:t>Δυσαρέσκεια: Ένας δυσαρεστημένος υπάλληλος μπορεί να ζητήσει εκδίκηση εναντίον του οργανισμού σαμποτάροντας συστήματα ή διαρρέοντας εμπιστευτικές πληροφορίες.</a:t>
            </a:r>
          </a:p>
          <a:p>
            <a:pPr lvl="2">
              <a:spcBef>
                <a:spcPts val="600"/>
              </a:spcBef>
            </a:pPr>
            <a:r>
              <a:rPr lang="el" sz="850"/>
              <a:t>Κατασκοπεία: Οι εσωτερικοί κατάσκοποι μπορούν να στρατολογηθούν από εξωτερικούς παράγοντες ή ανταγωνιστικούς οργανισμούς για τη συλλογή πληροφοριών ή τη διακοπή επιχειρήσεων.</a:t>
            </a:r>
          </a:p>
          <a:p>
            <a:pPr lvl="2">
              <a:spcBef>
                <a:spcPts val="600"/>
              </a:spcBef>
            </a:pPr>
            <a:r>
              <a:rPr lang="el" sz="850"/>
              <a:t>Αμέλεια: Οι ακούσιες εσωτερικές απειλές μπορεί να προκύψουν από απρόσεκτη ή αμελή συμπεριφορά, όπως κλικ σε μηνύματα ηλεκτρονικού "ψαρέματος" ή κακή διαχείριση ευαίσθητων δεδομένων.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ρούχα, στιγμιότυπο οθόνης, ομίχλη, άτομο&#10;&#10;Αυτόματη περιγραφή">
            <a:extLst>
              <a:ext uri="{FF2B5EF4-FFF2-40B4-BE49-F238E27FC236}">
                <a16:creationId xmlns:a16="http://schemas.microsoft.com/office/drawing/2014/main" id="{47B72142-B901-3D20-CC4A-A30817DD9F7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52873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05_4: Απειλές εκ των έσω</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Χαρακτηριστικά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Εσωτερικές απειλές:</a:t>
            </a:r>
          </a:p>
          <a:p>
            <a:pPr lvl="1">
              <a:spcBef>
                <a:spcPts val="600"/>
              </a:spcBef>
            </a:pPr>
            <a:r>
              <a:rPr lang="el" sz="1000" dirty="0">
                <a:solidFill>
                  <a:schemeClr val="tx2"/>
                </a:solidFill>
              </a:rPr>
              <a:t>Παραδείγματα:</a:t>
            </a:r>
            <a:endParaRPr lang="en-US" sz="1000" dirty="0"/>
          </a:p>
          <a:p>
            <a:pPr lvl="2">
              <a:spcBef>
                <a:spcPts val="600"/>
              </a:spcBef>
            </a:pPr>
            <a:r>
              <a:rPr lang="el" sz="850" dirty="0"/>
              <a:t>Edward Snowden (2013): Ο πρώην συνεργάτης της Υπηρεσίας Εθνικής Ασφάλειας των ΗΠΑ (NSA), Edward Snowden, διέρρευσε απόρρητα έγγραφα που αποκαλύπτουν εκτεταμένα κυβερνητικά προγράμματα παρακολούθησης στα μέσα ενημέρωσης. Ο Σνόουντεν ισχυρίστηκε ότι εξέθεσε την κυβερνητική υπέρβαση και τις παραβιάσεις των δικαιωμάτων της ιδιωτικής ζωής, τονίζοντας τα ιδεολογικά κίνητρα ως μια μορφή εσωτερικής απειλής.</a:t>
            </a:r>
          </a:p>
          <a:p>
            <a:pPr lvl="2">
              <a:spcBef>
                <a:spcPts val="600"/>
              </a:spcBef>
            </a:pPr>
            <a:r>
              <a:rPr lang="el" sz="850" dirty="0"/>
              <a:t>Triton Malware (2017): Το κακόβουλο λογισμικό Triton στόχευσε βιομηχανικά συστήματα ελέγχου (ICS) σε πετροχημικό εργοστάσιο της Σαουδικής Αραβίας, προκαλώντας λειτουργικές διαταραχές. Οι έρευνες αποκάλυψαν στοιχεία εσωτερικής συνεργασίας με εξωτερικούς φορείς απειλών για την ανάπτυξη του κακόβουλου λογισμικού Triton, υπογραμμίζοντας τον ρόλο της εσωτερικής απειλής στη διευκόλυνση των επιθέσεων στον κυβερνοχώρο σε κρίσιμες υποδομές.</a:t>
            </a:r>
          </a:p>
          <a:p>
            <a:pPr lvl="1">
              <a:spcBef>
                <a:spcPts val="600"/>
              </a:spcBef>
            </a:pPr>
            <a:r>
              <a:rPr lang="el" sz="1000" dirty="0">
                <a:solidFill>
                  <a:schemeClr val="tx2"/>
                </a:solidFill>
              </a:rPr>
              <a:t>Στρατηγικές ανίχνευσης και μετριασμού: </a:t>
            </a:r>
            <a:r>
              <a:rPr lang="el" sz="1000" dirty="0"/>
              <a:t>Η εφαρμογή ελέγχων πρόσβασης, η παρακολούθηση των δραστηριοτήτων των χρηστών, η διεξαγωγή περιοδικών ελέγχων ασφαλείας και η προώθηση μιας κουλτούρας ευαισθητοποίησης σχετικά με την ασφάλεια είναι απαραίτητες για τον μετριασμό των </a:t>
            </a:r>
            <a:r>
              <a:rPr lang="el" sz="1000" dirty="0">
                <a:solidFill>
                  <a:schemeClr val="tx2"/>
                </a:solidFill>
              </a:rPr>
              <a:t>εσωτερικών απειλών.</a:t>
            </a:r>
          </a:p>
          <a:p>
            <a:pPr lvl="1">
              <a:spcBef>
                <a:spcPts val="600"/>
              </a:spcBef>
            </a:pPr>
            <a:r>
              <a:rPr lang="el" sz="1000" dirty="0">
                <a:solidFill>
                  <a:schemeClr val="tx2"/>
                </a:solidFill>
              </a:rPr>
              <a:t>Επιπτώσεις στα ενεργειακά δίκτυα: </a:t>
            </a:r>
            <a:r>
              <a:rPr lang="el" sz="1000" dirty="0"/>
              <a:t>Οι εσωτερικές απειλές μπορούν να έχουν σοβαρές συνέπειες για τα ενεργειακά δίκτυα, συμπεριλαμβανομένων λειτουργικών διαταραχών, παραβιάσεων δεδομένων, κανονιστικών παραβιάσεων και ζημιάς στη φήμη. Θέτουν μοναδικές προκλήσεις λόγω της στενής γνώσης των εσωτερικών για τα οργανωτικά συστήματα, καθιστώντας τους δυνητικά πιο δύσκολο να εντοπιστούν και να μετριαστούν από τις εξωτερικές απειλές.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ρούχα, στιγμιότυπο οθόνης, ομίχλη, άτομο&#10;&#10;Αυτόματη περιγραφή">
            <a:extLst>
              <a:ext uri="{FF2B5EF4-FFF2-40B4-BE49-F238E27FC236}">
                <a16:creationId xmlns:a16="http://schemas.microsoft.com/office/drawing/2014/main" id="{47B72142-B901-3D20-CC4A-A30817DD9F7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873905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Περίγραμμα </a:t>
            </a:r>
            <a:r>
              <a:rPr lang="el-GR" dirty="0">
                <a:solidFill>
                  <a:schemeClr val="accent1"/>
                </a:solidFill>
              </a:rPr>
              <a:t>Εκπαίδευσης</a:t>
            </a:r>
            <a:r>
              <a:rPr lang="el" dirty="0">
                <a:solidFill>
                  <a:schemeClr val="accent1"/>
                </a:solidFill>
              </a:rPr>
              <a:t>: </a:t>
            </a:r>
            <a:br>
              <a:rPr lang="en-US" dirty="0">
                <a:solidFill>
                  <a:schemeClr val="accent1"/>
                </a:solidFill>
              </a:rPr>
            </a:br>
            <a:br>
              <a:rPr lang="en-US" dirty="0">
                <a:solidFill>
                  <a:schemeClr val="accent1"/>
                </a:solidFill>
              </a:rPr>
            </a:br>
            <a:r>
              <a:rPr lang="el" dirty="0"/>
              <a:t>Ημέρα-5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53</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Topic-05: Απειλητικοί Παράγοντες και Τακτικές στο Ενεργειακό Δίκτυο</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Εισαγωγή στους </a:t>
            </a:r>
            <a:r>
              <a:rPr lang="el-GR" sz="1400" dirty="0"/>
              <a:t>Παράγοντες Απειλής</a:t>
            </a:r>
            <a:endParaRPr lang="el" sz="1400" dirty="0"/>
          </a:p>
          <a:p>
            <a:pPr>
              <a:spcBef>
                <a:spcPts val="600"/>
              </a:spcBef>
              <a:spcAft>
                <a:spcPts val="0"/>
              </a:spcAft>
            </a:pPr>
            <a:r>
              <a:rPr lang="el-GR" sz="1400" dirty="0"/>
              <a:t>Παράγοντες Απειλής</a:t>
            </a:r>
            <a:r>
              <a:rPr lang="el" sz="1400" dirty="0"/>
              <a:t> έθνους-κράτους</a:t>
            </a:r>
          </a:p>
          <a:p>
            <a:pPr>
              <a:spcBef>
                <a:spcPts val="600"/>
              </a:spcBef>
              <a:spcAft>
                <a:spcPts val="0"/>
              </a:spcAft>
            </a:pPr>
            <a:r>
              <a:rPr lang="el" sz="1400" dirty="0"/>
              <a:t>Ομάδες εγκληματιών στον κυβερνοχώρο</a:t>
            </a:r>
          </a:p>
          <a:p>
            <a:pPr>
              <a:spcBef>
                <a:spcPts val="600"/>
              </a:spcBef>
              <a:spcAft>
                <a:spcPts val="0"/>
              </a:spcAft>
            </a:pPr>
            <a:r>
              <a:rPr lang="el" sz="1400" dirty="0"/>
              <a:t>Εσωτερικές απειλές</a:t>
            </a:r>
          </a:p>
          <a:p>
            <a:pPr>
              <a:spcBef>
                <a:spcPts val="600"/>
              </a:spcBef>
              <a:spcAft>
                <a:spcPts val="0"/>
              </a:spcAft>
            </a:pPr>
            <a:r>
              <a:rPr lang="el" sz="1400" dirty="0">
                <a:solidFill>
                  <a:schemeClr val="tx2"/>
                </a:solidFill>
              </a:rPr>
              <a:t>Χακτιβιστές και ιδεολογικά υποκινούμενοι παράγοντες απειλής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4945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400"/>
              <a:t>05_5: Χακτιβιστές και ιδεολογικά υποκινούμενοι παράγοντες απειλής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5541469" cy="763899"/>
          </a:xfrm>
        </p:spPr>
        <p:txBody>
          <a:bodyPr>
            <a:normAutofit/>
          </a:bodyPr>
          <a:lstStyle/>
          <a:p>
            <a:pPr>
              <a:spcBef>
                <a:spcPts val="600"/>
              </a:spcBef>
              <a:spcAft>
                <a:spcPts val="0"/>
              </a:spcAft>
            </a:pPr>
            <a:r>
              <a:rPr lang="el" sz="2400" dirty="0"/>
              <a:t>Χαρακτηριστικά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Χακτιβιστές και ιδεολογικά υποκινούμενοι παράγοντες απειλής:</a:t>
            </a:r>
          </a:p>
          <a:p>
            <a:pPr lvl="1">
              <a:spcBef>
                <a:spcPts val="600"/>
              </a:spcBef>
            </a:pPr>
            <a:r>
              <a:rPr lang="el" sz="1000" dirty="0"/>
              <a:t>Οι χακτιβιστές είναι άτομα ή ομάδες που εμπλέκονται σε επιθέσεις στον κυβερνοχώρο ή ψηφιακό ακτιβισμό για την προώθηση πολιτικών, κοινωνικών ή ιδεολογικών αιτιών.</a:t>
            </a:r>
          </a:p>
          <a:p>
            <a:pPr lvl="1">
              <a:spcBef>
                <a:spcPts val="600"/>
              </a:spcBef>
            </a:pPr>
            <a:r>
              <a:rPr lang="el" sz="1000" dirty="0">
                <a:solidFill>
                  <a:schemeClr val="tx2"/>
                </a:solidFill>
              </a:rPr>
              <a:t>Χαρακτηριστικά: </a:t>
            </a:r>
            <a:r>
              <a:rPr lang="el" sz="1000" dirty="0"/>
              <a:t>Οι χακτιβιστές συχνά λειτουργούν με ψευδώνυμα, αξιοποιούν τεχνικές hacking για ακτιβισμό και μπορεί να στοχεύουν κυβερνήσεις, εταιρείες ή άλλες οντότητες που θεωρούνται αντίπαλοι.</a:t>
            </a:r>
          </a:p>
          <a:p>
            <a:pPr lvl="1">
              <a:spcBef>
                <a:spcPts val="600"/>
              </a:spcBef>
            </a:pPr>
            <a:r>
              <a:rPr lang="el" sz="1000" dirty="0">
                <a:solidFill>
                  <a:schemeClr val="tx2"/>
                </a:solidFill>
              </a:rPr>
              <a:t>Κίνητρα: </a:t>
            </a:r>
            <a:r>
              <a:rPr lang="el" sz="1000" dirty="0"/>
              <a:t>Οι χακτιβιστές οδηγούνται από την επιθυμία να επιφέρουν αλλαγές ή να αυξήσουν την ευαισθητοποίηση σχετικά με κοινωνικά ζητήματα μέσω ψηφιακών μέσων. Παραδείγματα:</a:t>
            </a:r>
          </a:p>
          <a:p>
            <a:pPr lvl="2">
              <a:spcBef>
                <a:spcPts val="600"/>
              </a:spcBef>
            </a:pPr>
            <a:r>
              <a:rPr lang="el" sz="850" dirty="0"/>
              <a:t>Πολιτικός ακτιβισμός: Οι χακτιβιστές μπορούν να στοχεύσουν κυβερνητικούς ιστότοπους ή ιδρύματα για να διαμαρτυρηθούν ενάντια στις αντιληπτές αδικίες, τη λογοκρισία ή τις παραβιάσεις των ανθρωπίνων δικαιωμάτων.</a:t>
            </a:r>
          </a:p>
          <a:p>
            <a:pPr lvl="2">
              <a:spcBef>
                <a:spcPts val="600"/>
              </a:spcBef>
            </a:pPr>
            <a:r>
              <a:rPr lang="el" sz="850" dirty="0"/>
              <a:t>Κοινωνικές αιτίες: Οι ομάδες ακτιβιστών ενδέχεται να διεξάγουν επιθέσεις στον κυβερνοχώρο για να υποστηρίξουν τη διατήρηση του περιβάλλοντος, τα δικαιώματα των ζώων ή άλλα ζητήματα κοινωνικής δικαιοσύνης.</a:t>
            </a:r>
          </a:p>
          <a:p>
            <a:pPr lvl="2">
              <a:spcBef>
                <a:spcPts val="600"/>
              </a:spcBef>
            </a:pPr>
            <a:r>
              <a:rPr lang="el" sz="850" dirty="0"/>
              <a:t>Ιδεολογικές πεποιθήσεις: Οι εκστρατείες χακτιβιστών μπορεί να υποκινούνται από ιδεολογικές ατζέντες, όπως ο αναρχισμός, ο αντικαπιταλισμός ή η αντι-παγκοσμιοποίηση.</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Στιγμιότυπο οθόνης με στιγμιότυπο οθόνης, σχέδιο, ψηφιακή σύνθεση, παιχνίδι υπολογιστή&#10;&#10;Αυτόματη περιγραφή">
            <a:extLst>
              <a:ext uri="{FF2B5EF4-FFF2-40B4-BE49-F238E27FC236}">
                <a16:creationId xmlns:a16="http://schemas.microsoft.com/office/drawing/2014/main" id="{0E5699B5-D3B6-8D35-7B05-C31119A5CA0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46233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400"/>
              <a:t>05_5: Χακτιβιστές και ιδεολογικά υποκινούμενοι παράγοντες απειλής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507964" y="913409"/>
            <a:ext cx="5841132" cy="763899"/>
          </a:xfrm>
        </p:spPr>
        <p:txBody>
          <a:bodyPr>
            <a:normAutofit/>
          </a:bodyPr>
          <a:lstStyle/>
          <a:p>
            <a:pPr>
              <a:spcBef>
                <a:spcPts val="600"/>
              </a:spcBef>
              <a:spcAft>
                <a:spcPts val="0"/>
              </a:spcAft>
            </a:pPr>
            <a:r>
              <a:rPr lang="el" sz="2400" dirty="0"/>
              <a:t>Χαρακτηριστικά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684037" y="1484705"/>
            <a:ext cx="6354838" cy="2569866"/>
          </a:xfrm>
        </p:spPr>
        <p:txBody>
          <a:bodyPr>
            <a:noAutofit/>
          </a:bodyPr>
          <a:lstStyle/>
          <a:p>
            <a:pPr>
              <a:spcBef>
                <a:spcPts val="600"/>
              </a:spcBef>
            </a:pPr>
            <a:r>
              <a:rPr lang="el" sz="1200" dirty="0"/>
              <a:t>Χακτιβιστές και ιδεολογικά υποκινούμενοι παράγοντες απειλής:</a:t>
            </a:r>
          </a:p>
          <a:p>
            <a:pPr lvl="1">
              <a:spcBef>
                <a:spcPts val="600"/>
              </a:spcBef>
            </a:pPr>
            <a:r>
              <a:rPr lang="el" sz="1000" dirty="0">
                <a:solidFill>
                  <a:schemeClr val="tx2"/>
                </a:solidFill>
              </a:rPr>
              <a:t>Τακτικές: </a:t>
            </a:r>
            <a:r>
              <a:rPr lang="el" sz="1000" dirty="0"/>
              <a:t>Οι χακτιβιστές χρησιμοποιούν μια σειρά τακτικών, συμπεριλαμβανομένων των παραμορφώσεων ιστότοπων, των κατανεμημένων επιθέσεων άρνησης υπηρεσίας (DDoS), των παραβιάσεων δεδομένων και της διάδοσης προπαγάνδας. Αξιοποιούν εργαλεία hacking και τεχνικές κοινωνικής μηχανικής για να εκμεταλλευτούν τρωτά σημεία σε συστήματα-στόχους ή να χειραγωγήσουν την κοινή γνώμη.</a:t>
            </a:r>
          </a:p>
          <a:p>
            <a:pPr lvl="1">
              <a:spcBef>
                <a:spcPts val="600"/>
              </a:spcBef>
            </a:pPr>
            <a:r>
              <a:rPr lang="el" sz="1000" dirty="0">
                <a:solidFill>
                  <a:schemeClr val="tx2"/>
                </a:solidFill>
              </a:rPr>
              <a:t>Παραδείγματα:</a:t>
            </a:r>
          </a:p>
          <a:p>
            <a:pPr lvl="2">
              <a:spcBef>
                <a:spcPts val="600"/>
              </a:spcBef>
            </a:pPr>
            <a:r>
              <a:rPr lang="el" sz="850" dirty="0"/>
              <a:t>Οι κολεκτίβες χακτιβιστών Anonymous και LulzSec ξεκίνησαν την επιχείρηση Anti-Security (#AntiSec), στοχεύοντας κυβερνητικούς και εταιρικούς ιστότοπους, συμπεριλαμβανομένων εκείνων των εταιρειών ενέργειας. Στόχος του ήταν να εκθέσει την κυβερνητική διαφθορά και την εταιρική απληστία μέσω παραβιάσεων δεδομένων και παραμορφώσεων ιστότοπων.</a:t>
            </a:r>
          </a:p>
          <a:p>
            <a:pPr lvl="2">
              <a:spcBef>
                <a:spcPts val="600"/>
              </a:spcBef>
            </a:pPr>
            <a:r>
              <a:rPr lang="el" sz="850" dirty="0"/>
              <a:t>Η ομάδα ransomware DarkSide (που πιστεύεται ότι εδρεύει στη Ρωσία) στόχευσε τον Colonial Pipeline, έναν από τους μεγαλύτερους αγωγούς καυσίμων στις Ηνωμένες Πολιτείες, προκαλώντας προσωρινή διακοπή λειτουργίας και ελλείψεις καυσίμων σε αρκετές πολιτείες. Το DarkSide ισχυρίστηκε ότι ήταν απολίτικο, αλλά επιδίωξε οικονομικό κέρδος μέσω επιθέσεων ransomware, υπογραμμίζοντας τη διασταύρωση των εγκληματικών κινήτρων με την ιδεολογική ρητορική.</a:t>
            </a:r>
          </a:p>
          <a:p>
            <a:pPr lvl="1">
              <a:spcBef>
                <a:spcPts val="600"/>
              </a:spcBef>
            </a:pPr>
            <a:r>
              <a:rPr lang="el" sz="1000" dirty="0">
                <a:solidFill>
                  <a:schemeClr val="tx2"/>
                </a:solidFill>
              </a:rPr>
              <a:t>Στρατηγικές ανίχνευσης και μετριασμού: </a:t>
            </a:r>
            <a:r>
              <a:rPr lang="el" sz="1000" dirty="0"/>
              <a:t>Η εφαρμογή ισχυρών μέτρων ασφάλειας στον κυβερνοχώρο, η παρακολούθηση της διαδικτυακής φλυαρίας για δείκτες απειλών και η προώθηση ανοιχτού διαλόγου με κοινότητες ακτιβιστών μπορούν να βοηθήσουν στον μετριασμό των κινδύνων χακτιβιστών.</a:t>
            </a:r>
          </a:p>
          <a:p>
            <a:pPr lvl="1">
              <a:spcBef>
                <a:spcPts val="600"/>
              </a:spcBef>
            </a:pPr>
            <a:r>
              <a:rPr lang="el" sz="1000" dirty="0">
                <a:solidFill>
                  <a:schemeClr val="tx2"/>
                </a:solidFill>
              </a:rPr>
              <a:t>Επιπτώσεις στα ενεργειακά δίκτυα: </a:t>
            </a:r>
            <a:r>
              <a:rPr lang="el" sz="1000" dirty="0"/>
              <a:t>Οι επιθέσεις χακτιβιστών σε ενεργειακές υποδομές μπορούν να διαταράξουν τις λειτουργίες, να βλάψουν τη φήμη και να δημιουργήσουν σημαντικές προκλήσεις για τις προσπάθειες αντιμετώπισης περιστατικών και αποκατάστασης. Οι επιθέσεις DDoS ενδέχεται να προκαλέσουν διακοπές στην υπηρεσία, ενώ οι παραβιάσεις δεδομένων μπορούν να οδηγήσουν στην έκθεση ευαίσθητων πληροφοριών ή να θέσουν σε κίνδυνο τα λειτουργικά συστήματα.</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Στιγμιότυπο οθόνης με στιγμιότυπο οθόνης, σχέδιο, ψηφιακή σύνθεση, παιχνίδι υπολογιστή&#10;&#10;Αυτόματη περιγραφή">
            <a:extLst>
              <a:ext uri="{FF2B5EF4-FFF2-40B4-BE49-F238E27FC236}">
                <a16:creationId xmlns:a16="http://schemas.microsoft.com/office/drawing/2014/main" id="{8CB96ED5-DE29-9A50-7EF4-6826967C893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70223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l"/>
              <a:t>Στείλτε όλες τις ερωτήσεις στη διεύθυνση:</a:t>
            </a:r>
          </a:p>
          <a:p>
            <a:r>
              <a:rPr lang="el"/>
              <a:t>gehad@example.com</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199377" y="862369"/>
            <a:ext cx="5684036" cy="763899"/>
          </a:xfrm>
        </p:spPr>
        <p:txBody>
          <a:bodyPr>
            <a:normAutofit lnSpcReduction="10000"/>
          </a:bodyPr>
          <a:lstStyle/>
          <a:p>
            <a:pPr>
              <a:spcBef>
                <a:spcPts val="600"/>
              </a:spcBef>
              <a:spcAft>
                <a:spcPts val="0"/>
              </a:spcAft>
            </a:pPr>
            <a:r>
              <a:rPr lang="el" sz="2400" dirty="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722706" y="1643990"/>
            <a:ext cx="6316894" cy="2569866"/>
          </a:xfrm>
        </p:spPr>
        <p:txBody>
          <a:bodyPr>
            <a:noAutofit/>
          </a:bodyPr>
          <a:lstStyle/>
          <a:p>
            <a:pPr>
              <a:spcBef>
                <a:spcPts val="600"/>
              </a:spcBef>
            </a:pPr>
            <a:r>
              <a:rPr lang="el" sz="1200" dirty="0"/>
              <a:t>Καθώς το ενεργειακό τοπίο συνεχίζει να εξελίσσεται, ο όγκος και η πολυπλοκότητα των δεδομένων που παράγονται σε αυτόν τον τομέα έχουν αυξηθεί εκθετικά. </a:t>
            </a:r>
          </a:p>
          <a:p>
            <a:pPr>
              <a:spcBef>
                <a:spcPts val="600"/>
              </a:spcBef>
            </a:pPr>
            <a:r>
              <a:rPr lang="el" sz="1200" dirty="0"/>
              <a:t>Από τις εγκαταστάσεις παραγωγής ηλεκτρικής ενέργειας έως τα δίκτυα διανομής, από τις εγκαταστάσεις ανανεώσιμων πηγών ενέργειας έως τους τελικούς χρήστες, κάθε πτυχή του ενεργειακού οικοσυστήματος παράγει τεράστιες ποσότητες δεδομένων που πρέπει να διαχειριστούν, να αναλυθούν και να διασφαλιστούν αποτελεσματικά.</a:t>
            </a:r>
          </a:p>
          <a:p>
            <a:pPr>
              <a:spcBef>
                <a:spcPts val="600"/>
              </a:spcBef>
            </a:pPr>
            <a:r>
              <a:rPr lang="el" sz="1200" dirty="0"/>
              <a:t>Πηγές δεδομένων:</a:t>
            </a:r>
          </a:p>
          <a:p>
            <a:pPr lvl="1">
              <a:spcBef>
                <a:spcPts val="600"/>
              </a:spcBef>
            </a:pPr>
            <a:r>
              <a:rPr lang="el" sz="1000" dirty="0">
                <a:solidFill>
                  <a:schemeClr val="tx2"/>
                </a:solidFill>
              </a:rPr>
              <a:t>Συστήματα SCADA (Supervisory Control and Data Acquisition): </a:t>
            </a:r>
            <a:r>
              <a:rPr lang="el" sz="1000" dirty="0"/>
              <a:t>Τα συστήματα SCADA λειτουργούν ως τον κεντρικό νεύρο της ενεργειακής υποδομής, συλλέγοντας δεδομένα σε πραγματικό χρόνο από αισθητήρες και συσκευές ελέγχου σε όλα τα δίκτυα παραγωγής, μεταφοράς και διανομής ηλεκτρικής ενέργειας. Τα δεδομένα SCADA περιλαμβάνουν πληροφορίες σχετικά με την κατάσταση του εξοπλισμού, τις λειτουργικές παραμέτρους και την απόδοση του δικτύου, επιτρέποντας στους χειριστές να παρακολουθούν και να ελέγχουν κρίσιμα περιουσιακά στοιχεία εξ αποστάσεως.</a:t>
            </a:r>
          </a:p>
          <a:p>
            <a:pPr lvl="1">
              <a:spcBef>
                <a:spcPts val="600"/>
              </a:spcBef>
            </a:pPr>
            <a:r>
              <a:rPr lang="el" sz="1000" dirty="0">
                <a:solidFill>
                  <a:schemeClr val="tx2"/>
                </a:solidFill>
              </a:rPr>
              <a:t>Συσκευές IoT (Internet of Things): </a:t>
            </a:r>
            <a:r>
              <a:rPr lang="el" sz="1000" dirty="0"/>
              <a:t>Αυτές οι συσκευές περιλαμβάνουν έξυπνους μετρητές, αισθητήρες, ενεργοποιητές, και συνδεδεμένες συσκευές ενσωματωμένες σε στοιχεία υποδομής όπως τουρμπίνες, μετασχηματιστές, και υποσταθμούς. Τα δεδομένα IoT παρέχουν λεπτομερείς πληροφορίες σχετικά με την κατάσταση των περιουσιακών στοιχείων, περιβαλλοντικές συνθήκες, και μοτίβα κατανάλωσης ενέργειας, επιτρέποντας την προληπτική συντήρηση, βελτιστοποίηση περιουσιακών στοιχείων, και πρωτοβουλίες απόκρισης ζήτησης.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7731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03187" y="1841498"/>
            <a:ext cx="6388813" cy="2569866"/>
          </a:xfrm>
        </p:spPr>
        <p:txBody>
          <a:bodyPr>
            <a:noAutofit/>
          </a:bodyPr>
          <a:lstStyle/>
          <a:p>
            <a:pPr>
              <a:spcBef>
                <a:spcPts val="600"/>
              </a:spcBef>
            </a:pPr>
            <a:r>
              <a:rPr lang="el" sz="1200" dirty="0"/>
              <a:t>Πηγές δεδομένων:</a:t>
            </a:r>
          </a:p>
          <a:p>
            <a:pPr lvl="1">
              <a:spcBef>
                <a:spcPts val="600"/>
              </a:spcBef>
            </a:pPr>
            <a:r>
              <a:rPr lang="el" sz="1000" dirty="0">
                <a:solidFill>
                  <a:schemeClr val="tx2"/>
                </a:solidFill>
              </a:rPr>
              <a:t>Δεδομένα αισθητήρων και τηλεμετρία: </a:t>
            </a:r>
            <a:r>
              <a:rPr lang="el" sz="1000" dirty="0"/>
              <a:t>Οι αισθητήρες που αναπτύσσονται σε ενεργειακές εγκαταστάσεις καταγράφουν δεδομένα σχετικά με τις περιβαλλοντικές συνθήκες, την απόδοση του εξοπλισμού και τις λειτουργικές παραμέτρους. Αυτοί οι αισθητήρες μετρούν τη θερμοκρασία, την πίεση, τους ρυθμούς ροής, τους κραδασμούς και άλλες φυσικές μεταβλητές, παρέχοντας δεδομένα τηλεμετρίας σε πραγματικό χρόνο για παρακολούθηση και ανάλυση. Τα δεδομένα αισθητήρων επιτρέπουν την έγκαιρη ανίχνευση βλαβών εξοπλισμού, τη βελτιστοποίηση της παραγωγής ενέργειας και τη συμμόρφωση με τα πρότυπα ασφάλειας και τα κανονιστικά πρότυπα.</a:t>
            </a:r>
          </a:p>
          <a:p>
            <a:pPr lvl="1">
              <a:spcBef>
                <a:spcPts val="600"/>
              </a:spcBef>
            </a:pPr>
            <a:r>
              <a:rPr lang="el" sz="1000" dirty="0">
                <a:solidFill>
                  <a:schemeClr val="tx2"/>
                </a:solidFill>
              </a:rPr>
              <a:t>Αρχεία καταγραφής δικτύου και δεδομένα κίνησης: </a:t>
            </a:r>
            <a:r>
              <a:rPr lang="el" sz="1000" dirty="0"/>
              <a:t>Τα αρχεία καταγραφής δικτύου και τα δεδομένα κίνησης που παράγονται από δίκτυα πληροφορικής και OT (επιχειρησιακής τεχνολογίας) παρέχουν ορατότητα στη δραστηριότητα δικτύου, τις επικοινωνίες και τα συμβάντα ασφαλείας. Αυτές οι προελεύσεις δεδομένων περιλαμβάνουν αρχεία καταγραφής από τείχη προστασίας, δρομολογητές, διακόπτες και συστήματα ανίχνευσης εισβολών (IDS), καθώς και καταγραφές κυκλοφορίας δικτύου και καταγραφές πακέτων. Η ανάλυση των αρχείων καταγραφής δικτύου και των δεδομένων κίνησης βοηθά στον εντοπισμό ανωμαλιών, στον εντοπισμό κακόβουλης δραστηριότητας και στον μετριασμό των απειλών στον κυβερνοχώρο που στοχεύουν ενεργειακές υποδομές.</a:t>
            </a:r>
          </a:p>
          <a:p>
            <a:pPr lvl="1">
              <a:spcBef>
                <a:spcPts val="600"/>
              </a:spcBef>
            </a:pPr>
            <a:r>
              <a:rPr lang="el" sz="1000" dirty="0">
                <a:solidFill>
                  <a:schemeClr val="tx2"/>
                </a:solidFill>
              </a:rPr>
              <a:t>Enterprise Data and Business Systems:</a:t>
            </a:r>
            <a:r>
              <a:rPr lang="el" sz="1000" dirty="0"/>
              <a:t> Τα συστήματα εταιρικών δεδομένων, όπως τα συστήματα διαχείρισης περιουσιακών στοιχείων, τα συστήματα προγραμματισμού επιχειρησιακών πόρων (ERP) και οι πλατφόρμες διαχείρισης πελατειακών σχέσεων (CRM), περιέχουν πολύτιμες πληροφορίες σχετικά με τα αποθέματα περιουσιακών στοιχείων, τις οικονομικές συναλλαγές και τις αλληλεπιδράσεις με τους πελάτες. Η ενσωμάτωση των εταιρικών δεδομένων με τις πηγές επιχειρησιακών δεδομένων επιτρέπει την ολιστική ανάλυση και βελτιστοποίηση των επιχειρηματικών διαδικασιών, των αλυσίδων εφοδιασμού και της παροχής εξυπηρέτησης πελατών στον ενεργειακό τομέα.</a:t>
            </a:r>
          </a:p>
          <a:p>
            <a:pPr lvl="1">
              <a:spcBef>
                <a:spcPts val="600"/>
              </a:spcBef>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6244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dirty="0"/>
              <a:t>Δομημένα έναντι μη δομημένων δεδομένων:</a:t>
            </a:r>
          </a:p>
          <a:p>
            <a:pPr lvl="1">
              <a:spcBef>
                <a:spcPts val="600"/>
              </a:spcBef>
            </a:pPr>
            <a:r>
              <a:rPr lang="el" sz="1000" dirty="0">
                <a:solidFill>
                  <a:schemeClr val="tx2"/>
                </a:solidFill>
              </a:rPr>
              <a:t>Δομημένα Δεδομένα: </a:t>
            </a:r>
            <a:r>
              <a:rPr lang="el" sz="1000" dirty="0"/>
              <a:t>Δεδομένα που έχουν προκαθορισμένη μορφή και είναι οργανωμένα με συγκεκριμένο τρόπο για εύκολη επεξεργασία και ανάλυση.</a:t>
            </a:r>
          </a:p>
          <a:p>
            <a:pPr lvl="1">
              <a:spcBef>
                <a:spcPts val="600"/>
              </a:spcBef>
            </a:pPr>
            <a:r>
              <a:rPr lang="el" sz="1000" dirty="0">
                <a:solidFill>
                  <a:schemeClr val="tx2"/>
                </a:solidFill>
              </a:rPr>
              <a:t>Μη δομημένα δεδομένα: </a:t>
            </a:r>
            <a:r>
              <a:rPr lang="el" sz="1000" dirty="0"/>
              <a:t>Δεδομένα που στερούνται προκαθορισμένης δομής και δεν ταιριάζουν σε μια παραδοσιακή μορφή βάσης δεδομένων.</a:t>
            </a:r>
          </a:p>
          <a:p>
            <a:pPr lvl="1">
              <a:spcBef>
                <a:spcPts val="600"/>
              </a:spcBef>
            </a:pPr>
            <a:r>
              <a:rPr lang="el" sz="1000" dirty="0">
                <a:solidFill>
                  <a:schemeClr val="tx2"/>
                </a:solidFill>
              </a:rPr>
              <a:t>Παραδείγματα δομημένων προελεύσεων δεδομένων:</a:t>
            </a:r>
          </a:p>
          <a:p>
            <a:pPr lvl="2">
              <a:spcBef>
                <a:spcPts val="600"/>
              </a:spcBef>
            </a:pPr>
            <a:r>
              <a:rPr lang="el" sz="850" dirty="0"/>
              <a:t>Συστήματα SCADA (Supervisory Control and Data Acquisition): Κεντρικά συστήματα ελέγχου που χρησιμοποιούνται για την παρακολούθηση και τον έλεγχο βιομηχανικών διεργασιών, συμπεριλαμβανομένης της παραγωγής και διανομής ενέργειας.</a:t>
            </a:r>
          </a:p>
          <a:p>
            <a:pPr lvl="2">
              <a:spcBef>
                <a:spcPts val="600"/>
              </a:spcBef>
            </a:pPr>
            <a:r>
              <a:rPr lang="el" sz="850" dirty="0"/>
              <a:t>Συστήματα βάσεων δεδομένων: Αποθετήρια δομημένων δεδομένων που περιέχουν πληροφορίες όπως αρχεία πελατών, αποθέματα εξοπλισμού και χρονοδιαγράμματα συντήρησης.</a:t>
            </a:r>
          </a:p>
          <a:p>
            <a:pPr lvl="1">
              <a:spcBef>
                <a:spcPts val="600"/>
              </a:spcBef>
            </a:pPr>
            <a:r>
              <a:rPr lang="el" sz="1000" dirty="0">
                <a:solidFill>
                  <a:schemeClr val="tx2"/>
                </a:solidFill>
              </a:rPr>
              <a:t>Παραδείγματα μη δομημένων προελεύσεων δεδομένων:</a:t>
            </a:r>
          </a:p>
          <a:p>
            <a:pPr lvl="2">
              <a:spcBef>
                <a:spcPts val="600"/>
              </a:spcBef>
            </a:pPr>
            <a:r>
              <a:rPr lang="el" sz="850" dirty="0"/>
              <a:t>Έγγραφα κειμένου: Αναφορές, μηνύματα ηλεκτρονικού ταχυδρομείου και τεκμηρίωση σχετικά με τις ενεργειακές λειτουργίες και την ασφάλεια.</a:t>
            </a:r>
          </a:p>
          <a:p>
            <a:pPr lvl="2">
              <a:spcBef>
                <a:spcPts val="600"/>
              </a:spcBef>
            </a:pPr>
            <a:r>
              <a:rPr lang="el" sz="850" dirty="0"/>
              <a:t>Εικόνες και βίντεο: Υλικό παρακολούθησης, δορυφορικές εικόνες και οπτική τεκμηρίωση ενεργειακών υποδομών.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9181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03_1: Τύποι ενεργειακών δεδομένων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l" sz="2400"/>
              <a:t>Κατανόηση του τοπίου των πηγών δεδομένων στο ενεργειακό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l" sz="1200"/>
              <a:t>Δομημένα έναντι μη δομημένων δεδομένων:</a:t>
            </a:r>
          </a:p>
          <a:p>
            <a:pPr lvl="1">
              <a:spcBef>
                <a:spcPts val="600"/>
              </a:spcBef>
            </a:pPr>
            <a:r>
              <a:rPr lang="el" sz="1000">
                <a:solidFill>
                  <a:schemeClr val="tx2"/>
                </a:solidFill>
              </a:rPr>
              <a:t>Προκλήσεις των δομημένων πηγών δεδομένων:</a:t>
            </a:r>
          </a:p>
          <a:p>
            <a:pPr lvl="2">
              <a:spcBef>
                <a:spcPts val="600"/>
              </a:spcBef>
            </a:pPr>
            <a:r>
              <a:rPr lang="el" sz="850"/>
              <a:t>Ευπάθειες στα συστήματα SCADA: Τα συστήματα SCADA αποτελούν πρωταρχικούς στόχους για επιθέσεις στον κυβερνοχώρο. Τα τρωτά σημεία στα συστήματα SCADA μπορούν να οδηγήσουν σε μη εξουσιοδοτημένη πρόσβαση, χειραγώγηση των ρυθμίσεων ελέγχου και διαταραχές στις διαδικασίες παραγωγής και διανομής ενέργειας.</a:t>
            </a:r>
          </a:p>
          <a:p>
            <a:pPr lvl="2">
              <a:spcBef>
                <a:spcPts val="600"/>
              </a:spcBef>
            </a:pPr>
            <a:r>
              <a:rPr lang="el" sz="850"/>
              <a:t>Παραβίαση δεδομένων και επιθέσεις ακεραιότητας: Οι επιτιθέμενοι ενδέχεται να προσπαθήσουν να παραβιάσουν δομημένα δεδομένα που είναι αποθηκευμένα σε βάσεις δεδομένων ή αποθετήρια δεδομένων, οδηγώντας σε καταστροφή δεδομένων, παραποίηση αρχείων και ανακριβή αναφορά λειτουργικών μετρήσεων. Οι επιθέσεις ακεραιότητας δεδομένων μπορούν να υπονομεύσουν την αξιοπιστία και την αξιοπιστία κρίσιμων δεδομένων που χρησιμοποιούνται για σκοπούς λήψης αποφάσεων και συμμόρφωσης.</a:t>
            </a:r>
          </a:p>
          <a:p>
            <a:pPr lvl="2">
              <a:spcBef>
                <a:spcPts val="600"/>
              </a:spcBef>
            </a:pPr>
            <a:r>
              <a:rPr lang="el" sz="850"/>
              <a:t>Απειλές εκ των έσω και κατάχρηση προνομίων: Το εξουσιοδοτημένο προσωπικό με προνομιακή πρόσβαση μπορεί να κάνει κατάχρηση των διαπιστευτηρίων του για να κλέψει ευαίσθητες πληροφορίες, να σαμποτάρει συστήματα ή να διακόψει τις λειτουργίες. Οι αποτελεσματικοί έλεγχοι πρόσβασης και οι μηχανισμοί παρακολούθησης είναι απαραίτητοι για τον μετριασμό των εσωτερικών απειλών και την πρόληψη της μη εξουσιοδοτημένης πρόσβασης ή χειραγώγησης δεδομένων.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ηλεκτρολόγο, φως, εξωτερικός, πόλη&#10;&#10;Αυτόματη περιγραφή">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2946562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3.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7778</Words>
  <Application>Microsoft Office PowerPoint</Application>
  <PresentationFormat>Widescreen</PresentationFormat>
  <Paragraphs>482</Paragraphs>
  <Slides>56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Book Antiqua</vt:lpstr>
      <vt:lpstr>Calibri</vt:lpstr>
      <vt:lpstr>Century Gothic</vt:lpstr>
      <vt:lpstr>Courier New</vt:lpstr>
      <vt:lpstr>Custom</vt:lpstr>
      <vt:lpstr>Ευφυΐα Κυβερνοαπειλής στο ενεργειακό δίκτυο - Cyber Threat Intelligence in the Energy Network </vt:lpstr>
      <vt:lpstr>PowerPoint Presentation</vt:lpstr>
      <vt:lpstr>Cyber Threat Intelligence in the Energy Network – Επισκόπηση μαθήματος</vt:lpstr>
      <vt:lpstr>Περίγραμμα Εκπαίδευσης:   Ημέρα-3</vt:lpstr>
      <vt:lpstr>Περίγραμμα Εκπαίδευσης:   Ημέρα-3</vt:lpstr>
      <vt:lpstr>03_1: Τύποι ενεργειακών δεδομένων</vt:lpstr>
      <vt:lpstr>03_1: Τύποι ενεργειακών δεδομένων</vt:lpstr>
      <vt:lpstr>03_1: Τύποι ενεργειακών δεδομένων</vt:lpstr>
      <vt:lpstr>03_1: Τύποι ενεργειακών δεδομένων</vt:lpstr>
      <vt:lpstr>03_1: Τύποι ενεργειακών δεδομένων</vt:lpstr>
      <vt:lpstr>03_1: Τύποι ενεργειακών δεδομένων</vt:lpstr>
      <vt:lpstr>03_1: Τύποι ενεργειακών δεδομένων</vt:lpstr>
      <vt:lpstr>03_1: Τύποι ενεργειακών δεδομένων</vt:lpstr>
      <vt:lpstr>Περίγραμμα Εκπαίδευσης:   Ημέρα-3</vt:lpstr>
      <vt:lpstr>03_2: Τεχνικές Συλλογής Ενεργειακών Δεδομένων</vt:lpstr>
      <vt:lpstr>03_2: Τεχνικές Συλλογής Ενεργειακών Δεδομένων</vt:lpstr>
      <vt:lpstr>03_2: Τεχνικές Συλλογής Ενεργειακών Δεδομένων</vt:lpstr>
      <vt:lpstr>03_2: Τεχνικές Συλλογής Ενεργειακών Δεδομένων</vt:lpstr>
      <vt:lpstr>Περίγραμμα Εκπαίδευσης:   Ημέρα-3</vt:lpstr>
      <vt:lpstr>03_3: Αποθήκευση και Διαχείριση Δεδομένων</vt:lpstr>
      <vt:lpstr>03_3: Αποθήκευση και Διαχείριση Δεδομένων</vt:lpstr>
      <vt:lpstr>03_3: Αποθήκευση και Διαχείριση Δεδομένων</vt:lpstr>
      <vt:lpstr>Περίγραμμα Εκπαίδευσης:   Ημέρα-3</vt:lpstr>
      <vt:lpstr>03_4: Μελέτη περίπτωσης</vt:lpstr>
      <vt:lpstr>03_4: Μελέτη περίπτωσης</vt:lpstr>
      <vt:lpstr>03_4: Μελέτη περίπτωσης</vt:lpstr>
      <vt:lpstr>03_4: Μελέτη περίπτωσης</vt:lpstr>
      <vt:lpstr>Περίγραμμα Εκπαίδευσης:   Ημέρα-4</vt:lpstr>
      <vt:lpstr>Περίγραμμα Εκπαίδευσης:   Ημέρα-4</vt:lpstr>
      <vt:lpstr>04_1: Καθαρισμός και Προεπεξεργασία Δεδομένων</vt:lpstr>
      <vt:lpstr>04_1: Καθαρισμός και Προεπεξεργασία Δεδομένων</vt:lpstr>
      <vt:lpstr>Περίγραμμα Εκπαίδευσης:   Ημέρα-4</vt:lpstr>
      <vt:lpstr>04_2: Εργαλεία και Τεχνολογίες Ανάλυσης Δεδομένων</vt:lpstr>
      <vt:lpstr>Περίγραμμα Εκπαίδευσης:   Ημέρα-4</vt:lpstr>
      <vt:lpstr>04_3: Ερμηνεία Δεδομένων για Ανίχνευση Απειλών στον Κυβερνοχώρο</vt:lpstr>
      <vt:lpstr>04_3: Ερμηνεία Δεδομένων για Ανίχνευση Απειλών στον Κυβερνοχώρο</vt:lpstr>
      <vt:lpstr>04_3: Ερμηνεία Δεδομένων για Ανίχνευση Απειλών στον Κυβερνοχώρο</vt:lpstr>
      <vt:lpstr>Περίγραμμα Εκπαίδευσης:   Ημέρα-4</vt:lpstr>
      <vt:lpstr>04_4: Μελέτη περίπτωσης</vt:lpstr>
      <vt:lpstr>04_4: Μελέτη περίπτωσης</vt:lpstr>
      <vt:lpstr>04_4: Μελέτη περίπτωσης</vt:lpstr>
      <vt:lpstr>Περίγραμμα Εκπαίδευσης:   Ημέρα-5</vt:lpstr>
      <vt:lpstr>Περίγραμμα Εκπαίδευσης:   Ημέρα-5</vt:lpstr>
      <vt:lpstr>05_1: Εισαγωγή στους Παράγοντες Απειλής</vt:lpstr>
      <vt:lpstr>Περίγραμμα Εκπαίδευσης:   Ημέρα-5</vt:lpstr>
      <vt:lpstr>05_2: Παράγοντες Απειλής Έθνους-Κράτους</vt:lpstr>
      <vt:lpstr>Περίγραμμα Εκπαίδευσης:   Ημέρα-5</vt:lpstr>
      <vt:lpstr>05_3: Ομάδες Κυβερνοεγκληματιών</vt:lpstr>
      <vt:lpstr>05_3: Ομάδες Κυβερνοεγκληματιών</vt:lpstr>
      <vt:lpstr>Περίγραμμα Εκπαίδευσης:   Ημέρα-5</vt:lpstr>
      <vt:lpstr>05_4: Απειλές εκ των έσω</vt:lpstr>
      <vt:lpstr>05_4: Απειλές εκ των έσω</vt:lpstr>
      <vt:lpstr>Περίγραμμα Εκπαίδευσης:   Ημέρα-5</vt:lpstr>
      <vt:lpstr>05_5: Χακτιβιστές και ιδεολογικά υποκινούμενοι παράγοντες απειλής</vt:lpstr>
      <vt:lpstr>05_5: Χακτιβιστές και ιδεολογικά υποκινούμενοι παράγοντες απειλής</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2025-04-26T13:43:30Z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