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61"/>
  </p:notesMasterIdLst>
  <p:handoutMasterIdLst>
    <p:handoutMasterId r:id="rId62"/>
  </p:handoutMasterIdLst>
  <p:sldIdLst>
    <p:sldId id="376" r:id="rId5"/>
    <p:sldId id="407" r:id="rId6"/>
    <p:sldId id="388" r:id="rId7"/>
    <p:sldId id="408" r:id="rId8"/>
    <p:sldId id="438" r:id="rId9"/>
    <p:sldId id="443" r:id="rId10"/>
    <p:sldId id="444" r:id="rId11"/>
    <p:sldId id="445" r:id="rId12"/>
    <p:sldId id="446" r:id="rId13"/>
    <p:sldId id="447" r:id="rId14"/>
    <p:sldId id="448" r:id="rId15"/>
    <p:sldId id="450" r:id="rId16"/>
    <p:sldId id="449" r:id="rId17"/>
    <p:sldId id="439" r:id="rId18"/>
    <p:sldId id="451" r:id="rId19"/>
    <p:sldId id="452" r:id="rId20"/>
    <p:sldId id="453" r:id="rId21"/>
    <p:sldId id="454" r:id="rId22"/>
    <p:sldId id="442" r:id="rId23"/>
    <p:sldId id="455" r:id="rId24"/>
    <p:sldId id="456" r:id="rId25"/>
    <p:sldId id="457" r:id="rId26"/>
    <p:sldId id="462" r:id="rId27"/>
    <p:sldId id="458" r:id="rId28"/>
    <p:sldId id="459" r:id="rId29"/>
    <p:sldId id="460" r:id="rId30"/>
    <p:sldId id="461" r:id="rId31"/>
    <p:sldId id="435" r:id="rId32"/>
    <p:sldId id="464" r:id="rId33"/>
    <p:sldId id="463" r:id="rId34"/>
    <p:sldId id="468" r:id="rId35"/>
    <p:sldId id="465" r:id="rId36"/>
    <p:sldId id="469" r:id="rId37"/>
    <p:sldId id="466" r:id="rId38"/>
    <p:sldId id="470" r:id="rId39"/>
    <p:sldId id="471" r:id="rId40"/>
    <p:sldId id="472" r:id="rId41"/>
    <p:sldId id="467" r:id="rId42"/>
    <p:sldId id="473" r:id="rId43"/>
    <p:sldId id="474" r:id="rId44"/>
    <p:sldId id="475" r:id="rId45"/>
    <p:sldId id="476" r:id="rId46"/>
    <p:sldId id="477" r:id="rId47"/>
    <p:sldId id="482" r:id="rId48"/>
    <p:sldId id="478" r:id="rId49"/>
    <p:sldId id="483" r:id="rId50"/>
    <p:sldId id="479" r:id="rId51"/>
    <p:sldId id="484" r:id="rId52"/>
    <p:sldId id="485" r:id="rId53"/>
    <p:sldId id="480" r:id="rId54"/>
    <p:sldId id="486" r:id="rId55"/>
    <p:sldId id="487" r:id="rId56"/>
    <p:sldId id="481" r:id="rId57"/>
    <p:sldId id="488" r:id="rId58"/>
    <p:sldId id="489" r:id="rId59"/>
    <p:sldId id="38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26" autoAdjust="0"/>
    <p:restoredTop sz="95388" autoAdjust="0"/>
  </p:normalViewPr>
  <p:slideViewPr>
    <p:cSldViewPr snapToGrid="0" showGuides="1">
      <p:cViewPr varScale="1">
        <p:scale>
          <a:sx n="102" d="100"/>
          <a:sy n="102" d="100"/>
        </p:scale>
        <p:origin x="294" y="10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5/12/2024</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‹nº›</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5/9/2024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Fare clic per modificare gli stili di testo Master</a:t>
            </a:r>
          </a:p>
          <a:p>
            <a:pPr lvl="1"/>
            <a:r>
              <a:rPr lang="en-US" noProof="0"/>
              <a:t>Secondo livello</a:t>
            </a:r>
          </a:p>
          <a:p>
            <a:pPr lvl="2"/>
            <a:r>
              <a:rPr lang="en-US" noProof="0"/>
              <a:t>Terzo livello</a:t>
            </a:r>
          </a:p>
          <a:p>
            <a:pPr lvl="3"/>
            <a:r>
              <a:rPr lang="en-US" noProof="0"/>
              <a:t>Quarto livello</a:t>
            </a:r>
          </a:p>
          <a:p>
            <a:pPr lvl="4"/>
            <a:r>
              <a:rPr lang="en-US" noProof="0"/>
              <a:t>Quinto livello</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'nº'</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4627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‹nº›</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Aggiungere il titolo qui</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Fare clic per modificare gli stili di testo Master</a:t>
            </a:r>
          </a:p>
          <a:p>
            <a:pPr lvl="1"/>
            <a:r>
              <a:rPr lang="en-US"/>
              <a:t>Secondo livello</a:t>
            </a:r>
          </a:p>
          <a:p>
            <a:pPr lvl="2"/>
            <a:r>
              <a:rPr lang="en-US"/>
              <a:t>Terzo livello</a:t>
            </a:r>
          </a:p>
          <a:p>
            <a:pPr lvl="3"/>
            <a:r>
              <a:rPr lang="en-US"/>
              <a:t>Quarto livello</a:t>
            </a:r>
          </a:p>
          <a:p>
            <a:pPr lvl="4"/>
            <a:r>
              <a:rPr lang="en-US"/>
              <a:t>Quinto livello</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a:t>Modulo di formazione CSP Nome: Modello di presentazione Creato da PR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t>'nº'</a:t>
            </a:fld>
            <a:endParaRPr lang="en-US" dirty="0"/>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jpg"/><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7.jpeg"/></Relationships>
</file>

<file path=ppt/slides/slide1.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19889" y="723440"/>
            <a:ext cx="4899285" cy="2579052"/>
          </a:xfrm>
        </p:spPr>
        <p:txBody>
          <a:bodyPr>
            <a:noAutofit/>
          </a:bodyPr>
          <a:lstStyle/>
          <a:p>
            <a:r>
              <a:rPr lang="en-US" sz="4800" dirty="0"/>
              <a:t>Informazioni sulle minacce informatiche nella rete energetica</a:t>
            </a:r>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lstStyle/>
          <a:p>
            <a:r>
              <a:rPr lang="en-US" dirty="0"/>
              <a:t>Presentazione a cura di: </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119274" y="3373515"/>
            <a:ext cx="4323426" cy="1008926"/>
          </a:xfrm>
        </p:spPr>
        <p:txBody>
          <a:bodyPr/>
          <a:lstStyle/>
          <a:p>
            <a:r>
              <a:rPr lang="en-US" dirty="0"/>
              <a:t>CSP006</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47" name="Picture Placeholder 46" descr="A black and white cover with blue squares&#10;&#10;Description automatically generated">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03_1: Tipi di dati energetici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n-US" sz="2400" dirty="0"/>
              <a:t>Comprendere il panorama delle fonti di dati nella rete energetica</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Dati strutturati e non strutturati:</a:t>
            </a:r>
          </a:p>
          <a:p>
            <a:pPr lvl="1">
              <a:spcBef>
                <a:spcPts val="600"/>
              </a:spcBef>
            </a:pPr>
            <a:r>
              <a:rPr lang="en-US" sz="1000" dirty="0">
                <a:solidFill>
                  <a:schemeClr val="tx2"/>
                </a:solidFill>
              </a:rPr>
              <a:t>Le sfide delle fonti di dati non strutturati:</a:t>
            </a:r>
          </a:p>
          <a:p>
            <a:pPr lvl="2">
              <a:spcBef>
                <a:spcPts val="600"/>
              </a:spcBef>
            </a:pPr>
            <a:r>
              <a:rPr lang="en-US" sz="850" dirty="0"/>
              <a:t>Perdita ed esfiltrazione di dati: Le fonti di dati non strutturati, come i documenti di testo, le e-mail e i file multimediali, presentano problemi legati alla fuga e all'esfiltrazione dei dati. Gli aggressori possono sfruttare le vulnerabilità dei sistemi di posta elettronica, dei file server o delle piattaforme di archiviazione cloud per sottrarre alle organizzazioni energetiche informazioni riservate, proprietà intellettuale o dati operativi sensibili.</a:t>
            </a:r>
          </a:p>
          <a:p>
            <a:pPr lvl="2">
              <a:spcBef>
                <a:spcPts val="600"/>
              </a:spcBef>
            </a:pPr>
            <a:r>
              <a:rPr lang="en-US" sz="850" dirty="0"/>
              <a:t>Attacchi di malware e phishing: Gli attacchi di malware e phishing che prendono di mira fonti di dati non strutturati possono portare a violazioni dei dati, infezioni da ransomware e furto di credenziali. Le e-mail di phishing contenenti allegati o link dannosi possono indurre i dipendenti a rivelare informazioni sensibili o a installare malware, compromettendo la sicurezza delle reti energetiche e delle risorse di dati.</a:t>
            </a:r>
          </a:p>
          <a:p>
            <a:pPr lvl="2">
              <a:spcBef>
                <a:spcPts val="600"/>
              </a:spcBef>
            </a:pPr>
            <a:r>
              <a:rPr lang="en-US" sz="850" dirty="0"/>
              <a:t>Rischi legati alla conformità e alla privacy dei dati: La conformità alle normative sulla privacy dei dati, come il GDPR, pone delle sfide per la gestione dei dati non strutturati nella rete energetica. Le organizzazioni devono implementare solide misure di protezione dei dati, tecniche di crittografia e controlli di accesso per garantire la conformità ai requisiti normativi e proteggere le informazioni sensibili dalla divulgazione non autorizzata o dall'uso improprio.</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eletricista, luz, ar livre, cidade&#10;&#10;Descrição gerada automaticamente">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712026799"/>
      </p:ext>
    </p:extLst>
  </p:cSld>
  <p:clrMapOvr>
    <a:masterClrMapping/>
  </p:clrMapOvr>
</p:sld>
</file>

<file path=ppt/slides/slide11.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03_1: Tipi di dati energetici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n-US" sz="2400" dirty="0"/>
              <a:t>Comprendere il panorama delle fonti di dati nella rete energetica</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Sistemi SCADA:</a:t>
            </a:r>
          </a:p>
          <a:p>
            <a:pPr lvl="1">
              <a:spcBef>
                <a:spcPts val="600"/>
              </a:spcBef>
            </a:pPr>
            <a:r>
              <a:rPr lang="en-US" sz="1000" dirty="0"/>
              <a:t>I sistemi SCADA (Supervisory Control and Data Acquisition) sono fondamentali per il funzionamento delle infrastrutture energetiche, in quanto forniscono il monitoraggio, il controllo e l'automazione in tempo reale dei processi critici.</a:t>
            </a:r>
          </a:p>
          <a:p>
            <a:pPr lvl="1">
              <a:spcBef>
                <a:spcPts val="600"/>
              </a:spcBef>
            </a:pPr>
            <a:r>
              <a:rPr lang="en-US" sz="1000" dirty="0"/>
              <a:t>Questi sistemi raccolgono dati da sensori, contatori e dispositivi di controllo distribuiti nelle centrali elettriche, nelle sottostazioni e nelle reti di trasmissione.</a:t>
            </a:r>
          </a:p>
          <a:p>
            <a:pPr lvl="1">
              <a:spcBef>
                <a:spcPts val="600"/>
              </a:spcBef>
            </a:pPr>
            <a:r>
              <a:rPr lang="en-US" sz="1000" dirty="0"/>
              <a:t>Questi sistemi facilitano il funzionamento e il controllo a distanza delle apparecchiature, consentendo agli operatori di regolare le impostazioni, avviare le procedure di spegnimento e rispondere alle emergenze da una postazione centralizzata.</a:t>
            </a:r>
          </a:p>
          <a:p>
            <a:pPr lvl="1">
              <a:spcBef>
                <a:spcPts val="600"/>
              </a:spcBef>
            </a:pPr>
            <a:r>
              <a:rPr lang="en-US" sz="1000" dirty="0">
                <a:solidFill>
                  <a:schemeClr val="tx2"/>
                </a:solidFill>
              </a:rPr>
              <a:t>Vulnerabilità:</a:t>
            </a:r>
          </a:p>
          <a:p>
            <a:pPr lvl="2">
              <a:spcBef>
                <a:spcPts val="600"/>
              </a:spcBef>
            </a:pPr>
            <a:r>
              <a:rPr lang="en-US" sz="850" dirty="0"/>
              <a:t>I sistemi SCADA sono suscettibili di attacchi informatici, tra cui infezioni da malware, attacchi denial-of-service (DoS) e accessi non autorizzati.</a:t>
            </a:r>
          </a:p>
          <a:p>
            <a:pPr lvl="2">
              <a:spcBef>
                <a:spcPts val="600"/>
              </a:spcBef>
            </a:pPr>
            <a:r>
              <a:rPr lang="en-US" sz="850" dirty="0"/>
              <a:t>Le vulnerabilità nei protocolli SCADA, i meccanismi di autenticazione deboli e le connessioni di rete non sicure rappresentano rischi significativi per l'integrità e l'affidabilità dei dati SCADA.</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eletricista, luz, ar livre, cidade&#10;&#10;Descrição gerada automaticamente">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pic>
        <p:nvPicPr>
          <p:cNvPr id="1026" name="Picture 2" descr="Indian utility improves management of energy distribution">
            <a:extLst>
              <a:ext uri="{FF2B5EF4-FFF2-40B4-BE49-F238E27FC236}">
                <a16:creationId xmlns:a16="http://schemas.microsoft.com/office/drawing/2014/main" id="{2A5E7E57-D366-8833-EB73-FF15C39C13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7696" y="4356088"/>
            <a:ext cx="2887157" cy="2117248"/>
          </a:xfrm>
          <a:prstGeom prst="rect">
            <a:avLst/>
          </a:prstGeom>
          <a:ln>
            <a:noFill/>
          </a:ln>
          <a:effectLst>
            <a:outerShdw blurRad="292100" dist="139700" dir="2700000" algn="tl" rotWithShape="0">
              <a:schemeClr val="bg2">
                <a:alpha val="65000"/>
              </a:schemeClr>
            </a:outerShdw>
          </a:effectLst>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CCFE19B2-AD90-67FA-3D4F-B828BEC8AE3C}"/>
              </a:ext>
            </a:extLst>
          </p:cNvPr>
          <p:cNvSpPr txBox="1"/>
          <p:nvPr/>
        </p:nvSpPr>
        <p:spPr>
          <a:xfrm>
            <a:off x="6304686" y="5601111"/>
            <a:ext cx="246512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pt-PT" sz="900" dirty="0" err="1"/>
              <a:t>Fonte: </a:t>
            </a:r>
            <a:r>
              <a:rPr lang="pt-PT" sz="900" dirty="0"/>
              <a:t>https://www.smart-energy.com/ </a:t>
            </a:r>
            <a:r>
              <a:rPr lang="pt-PT" sz="900" dirty="0"/>
              <a:t>regional-news/asia/scada-india/</a:t>
            </a:r>
          </a:p>
        </p:txBody>
      </p:sp>
    </p:spTree>
    <p:extLst>
      <p:ext uri="{BB962C8B-B14F-4D97-AF65-F5344CB8AC3E}">
        <p14:creationId xmlns:p14="http://schemas.microsoft.com/office/powerpoint/2010/main" val="895270251"/>
      </p:ext>
    </p:extLst>
  </p:cSld>
  <p:clrMapOvr>
    <a:masterClrMapping/>
  </p:clrMapOvr>
</p:sld>
</file>

<file path=ppt/slides/slide12.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03_1: Tipi di dati energetici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n-US" sz="2400" dirty="0"/>
              <a:t>Comprendere il panorama delle fonti di dati nella rete energetica</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Dispositivi IoT (Internet degli oggetti):</a:t>
            </a:r>
          </a:p>
          <a:p>
            <a:pPr lvl="1">
              <a:spcBef>
                <a:spcPts val="600"/>
              </a:spcBef>
            </a:pPr>
            <a:r>
              <a:rPr lang="en-US" sz="1000" dirty="0"/>
              <a:t>Dispositivi intelligenti interconnessi integrati nell'infrastruttura energetica per monitorare, controllare e ottimizzare le operazioni, come ad esempio:</a:t>
            </a:r>
          </a:p>
          <a:p>
            <a:pPr lvl="2">
              <a:spcBef>
                <a:spcPts val="600"/>
              </a:spcBef>
            </a:pPr>
            <a:r>
              <a:rPr lang="en-US" sz="850" dirty="0"/>
              <a:t>Contatori intelligenti: Dispositivi installati presso i consumatori per misurare e registrare il consumo di energia in tempo reale, consentendo una fatturazione accurata e una risposta alla domanda.</a:t>
            </a:r>
          </a:p>
          <a:p>
            <a:pPr lvl="2">
              <a:spcBef>
                <a:spcPts val="600"/>
              </a:spcBef>
            </a:pPr>
            <a:r>
              <a:rPr lang="en-US" sz="850" dirty="0"/>
              <a:t>Sensori: Dispositivi distribuiti nell'infrastruttura energetica per monitorare le condizioni ambientali (temperatura, umidità, qualità dell'aria), la salute delle apparecchiature (vibrazioni, pressione, flusso) e i parametri di sicurezza (rilevamento delle intrusioni, sorveglianza).</a:t>
            </a:r>
          </a:p>
          <a:p>
            <a:pPr lvl="2">
              <a:spcBef>
                <a:spcPts val="600"/>
              </a:spcBef>
            </a:pPr>
            <a:r>
              <a:rPr lang="en-US" sz="850" dirty="0"/>
              <a:t>Attuatori: Dispositivi in grado di controllare a distanza apparecchiature e processi, come valvole, interruttori e pompe, per ottimizzare l'efficienza energetica e rispondere ai requisiti operativi.</a:t>
            </a:r>
          </a:p>
          <a:p>
            <a:pPr lvl="1">
              <a:spcBef>
                <a:spcPts val="600"/>
              </a:spcBef>
            </a:pPr>
            <a:r>
              <a:rPr lang="en-US" sz="1000" dirty="0"/>
              <a:t>I dispositivi IoT consentono il monitoraggio e la gestione remota degli asset energetici, riducendo la necessità di interventi manuali e ispezioni in loco.</a:t>
            </a:r>
          </a:p>
          <a:p>
            <a:pPr lvl="1">
              <a:spcBef>
                <a:spcPts val="600"/>
              </a:spcBef>
            </a:pPr>
            <a:r>
              <a:rPr lang="en-US" sz="1000" dirty="0">
                <a:solidFill>
                  <a:schemeClr val="tx2"/>
                </a:solidFill>
              </a:rPr>
              <a:t>Vulnerabilità:</a:t>
            </a:r>
          </a:p>
          <a:p>
            <a:pPr lvl="2">
              <a:spcBef>
                <a:spcPts val="600"/>
              </a:spcBef>
            </a:pPr>
            <a:r>
              <a:rPr lang="en-US" sz="850" dirty="0"/>
              <a:t>Le vulnerabilità nel firmware e nel software IoT, tra cui meccanismi di autenticazione deboli, credenziali predefinite e comunicazioni non criptate, espongono i dispositivi ad attacchi informatici.</a:t>
            </a:r>
          </a:p>
          <a:p>
            <a:pPr lvl="2">
              <a:spcBef>
                <a:spcPts val="600"/>
              </a:spcBef>
            </a:pPr>
            <a:r>
              <a:rPr lang="en-US" sz="850" dirty="0"/>
              <a:t>Controlli di sicurezza inadeguati e pratiche di gestione delle patch rendono i dispositivi IoT suscettibili di infezioni da malware, violazioni dei dati e accessi non autorizzati.</a:t>
            </a:r>
          </a:p>
          <a:p>
            <a:pPr lvl="2">
              <a:spcBef>
                <a:spcPts val="600"/>
              </a:spcBef>
            </a:pPr>
            <a:r>
              <a:rPr lang="en-US" sz="850" dirty="0"/>
              <a:t>La mancanza di protocolli di sicurezza standardizzati e di una supervisione normativa complica gli sforzi per proteggere i dispositivi IoT e mitigare efficacemente i rischi di cybersecurity.</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eletricista, luz, ar livre, cidade&#10;&#10;Descrição gerada automaticamente">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pic>
        <p:nvPicPr>
          <p:cNvPr id="5" name="Picture 2" descr="How do Smart Meters work?: Smart Metering - The full story.">
            <a:extLst>
              <a:ext uri="{FF2B5EF4-FFF2-40B4-BE49-F238E27FC236}">
                <a16:creationId xmlns:a16="http://schemas.microsoft.com/office/drawing/2014/main" id="{43BBAB02-B999-7A98-E6E0-4E5B7A57ED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815" y="4373810"/>
            <a:ext cx="3613336" cy="2117248"/>
          </a:xfrm>
          <a:prstGeom prst="rect">
            <a:avLst/>
          </a:prstGeom>
          <a:ln>
            <a:noFill/>
          </a:ln>
          <a:effectLst>
            <a:outerShdw blurRad="292100" dist="139700" dir="2700000" algn="tl" rotWithShape="0">
              <a:schemeClr val="bg2">
                <a:alpha val="65000"/>
              </a:schemeClr>
            </a:outerShdw>
          </a:effectLst>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CCFE19B2-AD90-67FA-3D4F-B828BEC8AE3C}"/>
              </a:ext>
            </a:extLst>
          </p:cNvPr>
          <p:cNvSpPr txBox="1"/>
          <p:nvPr/>
        </p:nvSpPr>
        <p:spPr>
          <a:xfrm>
            <a:off x="3143227" y="6324114"/>
            <a:ext cx="2255658"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pt-PT" sz="900" dirty="0" err="1"/>
              <a:t>Fonte: </a:t>
            </a:r>
            <a:r>
              <a:rPr lang="pt-PT" sz="900" dirty="0"/>
              <a:t>https://www.smartme.co.uk/ how-the-work.html</a:t>
            </a:r>
          </a:p>
        </p:txBody>
      </p:sp>
    </p:spTree>
    <p:extLst>
      <p:ext uri="{BB962C8B-B14F-4D97-AF65-F5344CB8AC3E}">
        <p14:creationId xmlns:p14="http://schemas.microsoft.com/office/powerpoint/2010/main" val="731406609"/>
      </p:ext>
    </p:extLst>
  </p:cSld>
  <p:clrMapOvr>
    <a:masterClrMapping/>
  </p:clrMapOvr>
</p:sld>
</file>

<file path=ppt/slides/slide13.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03_1: Tipi di dati energetici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n-US" sz="2400" dirty="0"/>
              <a:t>Comprendere il panorama delle fonti di dati nella rete energetica</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Registri di rete:</a:t>
            </a:r>
          </a:p>
          <a:p>
            <a:pPr lvl="1">
              <a:spcBef>
                <a:spcPts val="600"/>
              </a:spcBef>
            </a:pPr>
            <a:r>
              <a:rPr lang="en-US" sz="1000" dirty="0"/>
              <a:t>Registrazioni di eventi di comunicazione, attività e transazioni che avvengono all'interno di reti di computer. Questi registri acquisiscono metadati come gli indirizzi IP di origine e di destinazione, i timestamp, i protocolli e i payload dei dati, fornendo informazioni sul traffico di rete e sugli incidenti di sicurezza. Possono essere:</a:t>
            </a:r>
          </a:p>
          <a:p>
            <a:pPr lvl="2">
              <a:spcBef>
                <a:spcPts val="600"/>
              </a:spcBef>
            </a:pPr>
            <a:r>
              <a:rPr lang="en-US" sz="850" dirty="0"/>
              <a:t>Registri eventi: Registrazioni di eventi e attività di sistema generate da sistemi operativi, applicazioni e dispositivi di rete.</a:t>
            </a:r>
          </a:p>
          <a:p>
            <a:pPr lvl="2">
              <a:spcBef>
                <a:spcPts val="600"/>
              </a:spcBef>
            </a:pPr>
            <a:r>
              <a:rPr lang="en-US" sz="850" dirty="0"/>
              <a:t>Registri del traffico: Registrazioni dei flussi di traffico di rete, compresi gli indirizzi IP di origine e di destinazione, le porte, i protocolli e i volumi di trasferimento dei dati.</a:t>
            </a:r>
          </a:p>
          <a:p>
            <a:pPr lvl="2">
              <a:spcBef>
                <a:spcPts val="600"/>
              </a:spcBef>
            </a:pPr>
            <a:r>
              <a:rPr lang="en-US" sz="850" dirty="0"/>
              <a:t>Registri di accesso: Registri delle interazioni degli utenti con le risorse di rete, come le condivisioni di file, i server Web e i database, compresi i tentativi di autenticazione, gli accessi ai file e le richieste di risorse.</a:t>
            </a:r>
          </a:p>
          <a:p>
            <a:pPr lvl="1">
              <a:spcBef>
                <a:spcPts val="600"/>
              </a:spcBef>
            </a:pPr>
            <a:r>
              <a:rPr lang="en-US" sz="1000" dirty="0">
                <a:solidFill>
                  <a:schemeClr val="tx2"/>
                </a:solidFill>
              </a:rPr>
              <a:t>Vulnerabilità:</a:t>
            </a:r>
          </a:p>
          <a:p>
            <a:pPr lvl="2">
              <a:spcBef>
                <a:spcPts val="600"/>
              </a:spcBef>
            </a:pPr>
            <a:r>
              <a:rPr lang="en-US" sz="850" dirty="0"/>
              <a:t>La registrazione inadeguata degli eventi di autenticazione nei sistemi di gestione dell'energia (EMS) consente agli aggressori di condurre attacchi brute-force senza attivare avvisi o generare voci di registro, facilitando l'accesso non autorizzato alle infrastrutture critiche.</a:t>
            </a:r>
          </a:p>
          <a:p>
            <a:pPr lvl="2">
              <a:spcBef>
                <a:spcPts val="600"/>
              </a:spcBef>
            </a:pPr>
            <a:r>
              <a:rPr lang="en-US" sz="850" dirty="0"/>
              <a:t>Le credenziali predefinite o deboli utilizzate per accedere ai sistemi SCADA o ai dispositivi di rete consentono agli aggressori di ottenere l'accesso non autorizzato ai registri dell'energia, di manipolare le impostazioni del sistema e di interrompere le operazioni energetiche senza essere scoperti.</a:t>
            </a:r>
          </a:p>
          <a:p>
            <a:pPr lvl="2">
              <a:spcBef>
                <a:spcPts val="600"/>
              </a:spcBef>
            </a:pPr>
            <a:r>
              <a:rPr lang="en-US" sz="850" dirty="0"/>
              <a:t>La trasmissione di registri energetici su canali non criptati o utilizzando protocolli obsoleti come Telnet o FTP espone i dati di registro all'intercettazione da parte di avversari, consentendo loro di catturare informazioni sensibili o di iniettare comandi dannosi nei flussi di registro.</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eletricista, luz, ar livre, cidade&#10;&#10;Descrição gerada automaticamente">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pic>
        <p:nvPicPr>
          <p:cNvPr id="2052" name="Picture 4" descr="The Network Logs You Need. How can you tell if your host is… | by Teri  Radichel | Cloud Security | Medium">
            <a:extLst>
              <a:ext uri="{FF2B5EF4-FFF2-40B4-BE49-F238E27FC236}">
                <a16:creationId xmlns:a16="http://schemas.microsoft.com/office/drawing/2014/main" id="{7772CED8-8648-A32C-C1B5-3092409785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816" y="4373810"/>
            <a:ext cx="3613336" cy="1871125"/>
          </a:xfrm>
          <a:prstGeom prst="rect">
            <a:avLst/>
          </a:prstGeom>
          <a:ln>
            <a:noFill/>
          </a:ln>
          <a:effectLst>
            <a:outerShdw blurRad="292100" dist="139700" dir="2700000" algn="tl" rotWithShape="0">
              <a:schemeClr val="bg2">
                <a:alpha val="65000"/>
              </a:schemeClr>
            </a:outerShdw>
          </a:effectLst>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CCFE19B2-AD90-67FA-3D4F-B828BEC8AE3C}"/>
              </a:ext>
            </a:extLst>
          </p:cNvPr>
          <p:cNvSpPr txBox="1"/>
          <p:nvPr/>
        </p:nvSpPr>
        <p:spPr>
          <a:xfrm>
            <a:off x="4273189" y="6106210"/>
            <a:ext cx="2921226"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pt-PT" sz="900" dirty="0" err="1"/>
              <a:t>Fonte: </a:t>
            </a:r>
            <a:r>
              <a:rPr lang="pt-PT" sz="900" dirty="0"/>
              <a:t>https://medium.com/cloud-security/the-network-logs-you-need-9a5aa540bb81</a:t>
            </a:r>
          </a:p>
        </p:txBody>
      </p:sp>
    </p:spTree>
    <p:extLst>
      <p:ext uri="{BB962C8B-B14F-4D97-AF65-F5344CB8AC3E}">
        <p14:creationId xmlns:p14="http://schemas.microsoft.com/office/powerpoint/2010/main" val="4009957296"/>
      </p:ext>
    </p:extLst>
  </p:cSld>
  <p:clrMapOvr>
    <a:masterClrMapping/>
  </p:clrMapOvr>
</p:sld>
</file>

<file path=ppt/slides/slide14.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3</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14</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Argomento-03: Fonti e raccolta di dati sull'energia</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Tipi di dati energetici</a:t>
            </a:r>
          </a:p>
          <a:p>
            <a:pPr>
              <a:spcBef>
                <a:spcPts val="600"/>
              </a:spcBef>
              <a:spcAft>
                <a:spcPts val="0"/>
              </a:spcAft>
            </a:pPr>
            <a:r>
              <a:rPr lang="en-US" sz="1400" dirty="0">
                <a:solidFill>
                  <a:schemeClr val="tx2"/>
                </a:solidFill>
              </a:rPr>
              <a:t>Tecniche di raccolta dei dati energetici</a:t>
            </a:r>
          </a:p>
          <a:p>
            <a:pPr>
              <a:spcBef>
                <a:spcPts val="600"/>
              </a:spcBef>
              <a:spcAft>
                <a:spcPts val="0"/>
              </a:spcAft>
            </a:pPr>
            <a:r>
              <a:rPr lang="en-US" sz="1400" dirty="0"/>
              <a:t>Archiviazione e gestione dei dati</a:t>
            </a:r>
          </a:p>
          <a:p>
            <a:pPr>
              <a:spcBef>
                <a:spcPts val="600"/>
              </a:spcBef>
              <a:spcAft>
                <a:spcPts val="0"/>
              </a:spcAft>
            </a:pPr>
            <a:r>
              <a:rPr lang="en-US" sz="1400" dirty="0"/>
              <a:t>Studio di caso</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189086060"/>
      </p:ext>
    </p:extLst>
  </p:cSld>
  <p:clrMapOvr>
    <a:masterClrMapping/>
  </p:clrMapOvr>
</p:sld>
</file>

<file path=ppt/slides/slide15.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03_2: Tecniche di raccolta dei dati energetici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Metodi di raccolta dei dati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Metodi di raccolta dati passivi e attivi:</a:t>
            </a:r>
          </a:p>
          <a:p>
            <a:pPr lvl="1">
              <a:spcBef>
                <a:spcPts val="600"/>
              </a:spcBef>
            </a:pPr>
            <a:r>
              <a:rPr lang="en-US" sz="1000" dirty="0"/>
              <a:t>I metodi di raccolta dei dati nel settore energetico comprendono approcci passivi e attivi.</a:t>
            </a:r>
          </a:p>
          <a:p>
            <a:pPr lvl="1">
              <a:spcBef>
                <a:spcPts val="600"/>
              </a:spcBef>
            </a:pPr>
            <a:r>
              <a:rPr lang="en-US" sz="1000" dirty="0"/>
              <a:t>Raccolta dati passiva: Comporta il monitoraggio e la registrazione dei dati senza interagire direttamente con l'infrastruttura o i sistemi energetici.</a:t>
            </a:r>
          </a:p>
          <a:p>
            <a:pPr lvl="2">
              <a:spcBef>
                <a:spcPts val="600"/>
              </a:spcBef>
            </a:pPr>
            <a:r>
              <a:rPr lang="en-US" sz="850" dirty="0"/>
              <a:t>Ad esempio, la raccolta di registri di rete, letture di sensori e dati telemetrici da asset energetici senza avviare attivamente i processi di raccolta dei dati.</a:t>
            </a:r>
          </a:p>
          <a:p>
            <a:pPr lvl="2">
              <a:spcBef>
                <a:spcPts val="600"/>
              </a:spcBef>
            </a:pPr>
            <a:r>
              <a:rPr lang="en-US" sz="850" dirty="0"/>
              <a:t>Il controllo sulla disponibilità e sulla granularità dei dati è limitato e si fa affidamento sulle fonti di dati e sulle infrastrutture esistenti.</a:t>
            </a:r>
          </a:p>
          <a:p>
            <a:pPr lvl="1">
              <a:spcBef>
                <a:spcPts val="600"/>
              </a:spcBef>
            </a:pPr>
            <a:r>
              <a:rPr lang="en-US" sz="1000" dirty="0"/>
              <a:t>Raccolta attiva dei dati: Comporta l'interrogazione o il sondaggio attivo dell'infrastruttura energetica per recuperare punti di dati specifici o eseguire misurazioni mirate. Esempi:</a:t>
            </a:r>
          </a:p>
          <a:p>
            <a:pPr lvl="2">
              <a:spcBef>
                <a:spcPts val="600"/>
              </a:spcBef>
            </a:pPr>
            <a:r>
              <a:rPr lang="en-US" sz="850" dirty="0"/>
              <a:t>Invio di richieste ai sistemi SCADA, interrogazione di endpoint API, esecuzione di ispezioni o misurazioni in loco.</a:t>
            </a:r>
          </a:p>
          <a:p>
            <a:pPr lvl="2">
              <a:spcBef>
                <a:spcPts val="600"/>
              </a:spcBef>
            </a:pPr>
            <a:r>
              <a:rPr lang="en-US" sz="850" dirty="0"/>
              <a:t>Ha un potenziale impatto sui sistemi operativi, richiede risorse e coordinamento e autorizzazione.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21" name="Marcador de Posição da Imagem 20" descr="Uma imagem com computador, eletrónica, texto, Dispositivo eletrónico&#10;&#10;Descrição gerada automaticamente">
            <a:extLst>
              <a:ext uri="{FF2B5EF4-FFF2-40B4-BE49-F238E27FC236}">
                <a16:creationId xmlns:a16="http://schemas.microsoft.com/office/drawing/2014/main" id="{483D35CB-8DF3-C2D4-8E8E-62E88718662D}"/>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037040987"/>
      </p:ext>
    </p:extLst>
  </p:cSld>
  <p:clrMapOvr>
    <a:masterClrMapping/>
  </p:clrMapOvr>
</p:sld>
</file>

<file path=ppt/slides/slide16.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03_2: Tecniche di raccolta dei dati energetici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Metodi di raccolta dei dati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Sfruttare le API e i feed di dati delle infrastrutture energetiche:</a:t>
            </a:r>
          </a:p>
          <a:p>
            <a:pPr lvl="1">
              <a:spcBef>
                <a:spcPts val="600"/>
              </a:spcBef>
            </a:pPr>
            <a:r>
              <a:rPr lang="en-US" sz="1000" dirty="0"/>
              <a:t>Le API (Application Programming Interfaces) e i data feed forniscono un accesso strutturato ai dati e ai servizi offerti dalle infrastrutture e dai sistemi energetici.</a:t>
            </a:r>
          </a:p>
          <a:p>
            <a:pPr lvl="1">
              <a:spcBef>
                <a:spcPts val="600"/>
              </a:spcBef>
            </a:pPr>
            <a:r>
              <a:rPr lang="en-US" sz="1000" dirty="0"/>
              <a:t>Integrazione API:</a:t>
            </a:r>
          </a:p>
          <a:p>
            <a:pPr lvl="2">
              <a:spcBef>
                <a:spcPts val="600"/>
              </a:spcBef>
            </a:pPr>
            <a:r>
              <a:rPr lang="en-US" sz="850" dirty="0"/>
              <a:t>Le API consentono un accesso programmabile all'infrastruttura energetica, permettendo agli sviluppatori di recuperare dati, inviare comandi e interagire con i sistemi energetici.</a:t>
            </a:r>
          </a:p>
          <a:p>
            <a:pPr lvl="2">
              <a:spcBef>
                <a:spcPts val="600"/>
              </a:spcBef>
            </a:pPr>
            <a:r>
              <a:rPr lang="en-US" sz="850" dirty="0"/>
              <a:t>Esempi: Integrazione con le API delle utility per accedere ai dati di consumo, interrogazione delle API meteorologiche per i dati ambientali, interfacciamento con le API SCADA per il monitoraggio in tempo reale.</a:t>
            </a:r>
          </a:p>
          <a:p>
            <a:pPr lvl="2">
              <a:spcBef>
                <a:spcPts val="600"/>
              </a:spcBef>
            </a:pPr>
            <a:r>
              <a:rPr lang="en-US" sz="850" dirty="0"/>
              <a:t>Richiede autenticazione e autorizzazione, ci sono limiti di velocità e problemi legati alla coerenza e all'affidabilità dei dati.</a:t>
            </a:r>
          </a:p>
          <a:p>
            <a:pPr lvl="1">
              <a:spcBef>
                <a:spcPts val="600"/>
              </a:spcBef>
            </a:pPr>
            <a:r>
              <a:rPr lang="en-US" sz="1000" dirty="0"/>
              <a:t>Alimentazione di dati da infrastrutture energetiche:</a:t>
            </a:r>
          </a:p>
          <a:p>
            <a:pPr lvl="2">
              <a:spcBef>
                <a:spcPts val="600"/>
              </a:spcBef>
            </a:pPr>
            <a:r>
              <a:rPr lang="en-US" sz="850" dirty="0"/>
              <a:t>I feed di dati forniscono flussi continui di dati dalle infrastrutture energetiche, come i sistemi SCADA, i contatori intelligenti e i dispositivi IoT.</a:t>
            </a:r>
          </a:p>
          <a:p>
            <a:pPr lvl="2">
              <a:spcBef>
                <a:spcPts val="600"/>
              </a:spcBef>
            </a:pPr>
            <a:r>
              <a:rPr lang="en-US" sz="850" dirty="0"/>
              <a:t>Esempi: Streaming di dati telemetrici da sensori, ricezione di notifiche di eventi da sistemi SCADA, sottoscrizione di dati di mercato in tempo reale da borse dell'energia.</a:t>
            </a:r>
          </a:p>
          <a:p>
            <a:pPr lvl="2">
              <a:spcBef>
                <a:spcPts val="600"/>
              </a:spcBef>
            </a:pPr>
            <a:r>
              <a:rPr lang="en-US" sz="850" dirty="0"/>
              <a:t>Possono esserci problemi legati al volume e alla velocità dei dati, ai requisiti di larghezza di banda della rete, alle capacità di elaborazione e archiviazione dei dati.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omputador, eletrónica, texto, Dispositivo eletrónico&#10;&#10;Descrição gerada automaticamente">
            <a:extLst>
              <a:ext uri="{FF2B5EF4-FFF2-40B4-BE49-F238E27FC236}">
                <a16:creationId xmlns:a16="http://schemas.microsoft.com/office/drawing/2014/main" id="{30DA0EDE-6999-D306-15BF-6AB3A13B601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976676268"/>
      </p:ext>
    </p:extLst>
  </p:cSld>
  <p:clrMapOvr>
    <a:masterClrMapping/>
  </p:clrMapOvr>
</p:sld>
</file>

<file path=ppt/slides/slide17.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03_2: Tecniche di raccolta dei dati energetici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Metodi di raccolta dei dati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Tecniche di Data Scraping e Web Crawling:</a:t>
            </a:r>
          </a:p>
          <a:p>
            <a:pPr lvl="1">
              <a:spcBef>
                <a:spcPts val="600"/>
              </a:spcBef>
            </a:pPr>
            <a:r>
              <a:rPr lang="en-US" sz="1000" dirty="0">
                <a:solidFill>
                  <a:schemeClr val="tx2"/>
                </a:solidFill>
              </a:rPr>
              <a:t>Il data scraping </a:t>
            </a:r>
            <a:r>
              <a:rPr lang="en-US" sz="1000" dirty="0"/>
              <a:t>si riferisce all'estrazione automatica di dati strutturati da pagine web o fonti online utilizzando strumenti o script di scraping. Esempi:</a:t>
            </a:r>
          </a:p>
          <a:p>
            <a:pPr lvl="2">
              <a:spcBef>
                <a:spcPts val="600"/>
              </a:spcBef>
            </a:pPr>
            <a:r>
              <a:rPr lang="en-US" sz="850" dirty="0"/>
              <a:t>Scraping dei dati di consumo energetico dai siti web delle utility.</a:t>
            </a:r>
          </a:p>
          <a:p>
            <a:pPr lvl="2">
              <a:spcBef>
                <a:spcPts val="600"/>
              </a:spcBef>
            </a:pPr>
            <a:r>
              <a:rPr lang="en-US" sz="850" dirty="0"/>
              <a:t>Estrazione di informazioni sui prezzi dalle piattaforme del mercato dell'energia.</a:t>
            </a:r>
          </a:p>
          <a:p>
            <a:pPr lvl="2">
              <a:spcBef>
                <a:spcPts val="600"/>
              </a:spcBef>
            </a:pPr>
            <a:r>
              <a:rPr lang="en-US" sz="850" dirty="0"/>
              <a:t>Aggregazione di articoli di notizie relative alle tendenze energetiche.</a:t>
            </a:r>
          </a:p>
          <a:p>
            <a:pPr lvl="1">
              <a:spcBef>
                <a:spcPts val="600"/>
              </a:spcBef>
            </a:pPr>
            <a:r>
              <a:rPr lang="en-US" sz="1000" dirty="0"/>
              <a:t>Il </a:t>
            </a:r>
            <a:r>
              <a:rPr lang="en-US" sz="1000" dirty="0">
                <a:solidFill>
                  <a:schemeClr val="tx2"/>
                </a:solidFill>
              </a:rPr>
              <a:t>web crawling </a:t>
            </a:r>
            <a:r>
              <a:rPr lang="en-US" sz="1000" dirty="0"/>
              <a:t>consiste nell'attraversare sistematicamente il web per scoprire e indicizzare pagine e contenuti web da analizzare o recuperare successivamente. Esempi:</a:t>
            </a:r>
          </a:p>
          <a:p>
            <a:pPr lvl="2">
              <a:spcBef>
                <a:spcPts val="600"/>
              </a:spcBef>
            </a:pPr>
            <a:r>
              <a:rPr lang="en-US" sz="850" dirty="0"/>
              <a:t>Strisciare sui forum e sui blog che si occupano di energia alla ricerca di contenuti generati dagli utenti.</a:t>
            </a:r>
          </a:p>
          <a:p>
            <a:pPr lvl="2">
              <a:spcBef>
                <a:spcPts val="600"/>
              </a:spcBef>
            </a:pPr>
            <a:r>
              <a:rPr lang="en-US" sz="850" dirty="0"/>
              <a:t>Indicizzazione di documenti accademici e pubblicazioni di ricerca su temi energetici.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omputador, eletrónica, texto, Dispositivo eletrónico&#10;&#10;Descrição gerada automaticamente">
            <a:extLst>
              <a:ext uri="{FF2B5EF4-FFF2-40B4-BE49-F238E27FC236}">
                <a16:creationId xmlns:a16="http://schemas.microsoft.com/office/drawing/2014/main" id="{F6DB1F33-4D3D-EFA0-3240-C7F7E83575F4}"/>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006328384"/>
      </p:ext>
    </p:extLst>
  </p:cSld>
  <p:clrMapOvr>
    <a:masterClrMapping/>
  </p:clrMapOvr>
</p:sld>
</file>

<file path=ppt/slides/slide18.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03_2: Tecniche di raccolta dei dati energetici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Metodi di raccolta dei dati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Acquisizione di dati da fonti terze e partnership:</a:t>
            </a:r>
          </a:p>
          <a:p>
            <a:pPr lvl="1">
              <a:spcBef>
                <a:spcPts val="600"/>
              </a:spcBef>
            </a:pPr>
            <a:r>
              <a:rPr lang="en-US" sz="1000" dirty="0"/>
              <a:t>Le fonti di dati di terze parti e le partnership consentono di accedere a set di dati, competenze e risorse esterne per arricchire l'analisi dei dati energetici.</a:t>
            </a:r>
          </a:p>
          <a:p>
            <a:pPr lvl="1">
              <a:spcBef>
                <a:spcPts val="600"/>
              </a:spcBef>
            </a:pPr>
            <a:r>
              <a:rPr lang="en-US" sz="1000" dirty="0">
                <a:solidFill>
                  <a:schemeClr val="tx2"/>
                </a:solidFill>
              </a:rPr>
              <a:t>Partenariati per lo scambio di dati: </a:t>
            </a:r>
            <a:r>
              <a:rPr lang="en-US" sz="1000" dirty="0"/>
              <a:t>Partenariati di collaborazione con fornitori di dati, servizi di pubblica utilità, istituti di ricerca o agenzie governative per scambiare o accedere a set di dati a vantaggio reciproco. Esempi:</a:t>
            </a:r>
          </a:p>
          <a:p>
            <a:pPr lvl="2">
              <a:spcBef>
                <a:spcPts val="600"/>
              </a:spcBef>
            </a:pPr>
            <a:r>
              <a:rPr lang="en-US" sz="850" dirty="0"/>
              <a:t>Condividere i dati meteo con le aziende energetiche per la previsione della domanda.</a:t>
            </a:r>
          </a:p>
          <a:p>
            <a:pPr lvl="2">
              <a:spcBef>
                <a:spcPts val="600"/>
              </a:spcBef>
            </a:pPr>
            <a:r>
              <a:rPr lang="en-US" sz="850" dirty="0"/>
              <a:t>Collaborare con i fornitori di contatori intelligenti per accedere ai dati di consumo.</a:t>
            </a:r>
          </a:p>
          <a:p>
            <a:pPr lvl="2">
              <a:spcBef>
                <a:spcPts val="600"/>
              </a:spcBef>
            </a:pPr>
            <a:r>
              <a:rPr lang="en-US" sz="850" dirty="0"/>
              <a:t>Collaborazione con istituzioni accademiche per progetti di ricerca.</a:t>
            </a:r>
          </a:p>
          <a:p>
            <a:pPr lvl="1">
              <a:spcBef>
                <a:spcPts val="600"/>
              </a:spcBef>
            </a:pPr>
            <a:r>
              <a:rPr lang="en-US" sz="1000" dirty="0">
                <a:solidFill>
                  <a:schemeClr val="tx2"/>
                </a:solidFill>
              </a:rPr>
              <a:t>Mercati e aggregatori di dati: </a:t>
            </a:r>
            <a:r>
              <a:rPr lang="en-US" sz="1000" dirty="0"/>
              <a:t>Servono come piattaforme per l'acquisto, la vendita o lo scambio di set di dati e servizi da più fornitori. Esempi:</a:t>
            </a:r>
          </a:p>
          <a:p>
            <a:pPr lvl="2">
              <a:spcBef>
                <a:spcPts val="600"/>
              </a:spcBef>
            </a:pPr>
            <a:r>
              <a:rPr lang="en-US" sz="850" dirty="0"/>
              <a:t>Accesso ai dati del mercato energetico da parte di fornitori di dati commerciali.</a:t>
            </a:r>
          </a:p>
          <a:p>
            <a:pPr lvl="2">
              <a:spcBef>
                <a:spcPts val="600"/>
              </a:spcBef>
            </a:pPr>
            <a:r>
              <a:rPr lang="en-US" sz="850" dirty="0"/>
              <a:t>Acquisto di immagini satellitari per il monitoraggio ambientale.</a:t>
            </a:r>
          </a:p>
          <a:p>
            <a:pPr lvl="2">
              <a:spcBef>
                <a:spcPts val="600"/>
              </a:spcBef>
            </a:pPr>
            <a:r>
              <a:rPr lang="en-US" sz="850" dirty="0"/>
              <a:t>Abbonamento a feed di dati specifici per il settore.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omputador, eletrónica, texto, Dispositivo eletrónico&#10;&#10;Descrição gerada automaticamente">
            <a:extLst>
              <a:ext uri="{FF2B5EF4-FFF2-40B4-BE49-F238E27FC236}">
                <a16:creationId xmlns:a16="http://schemas.microsoft.com/office/drawing/2014/main" id="{85C69541-C4DE-86CC-0D1E-350180E44E50}"/>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368646536"/>
      </p:ext>
    </p:extLst>
  </p:cSld>
  <p:clrMapOvr>
    <a:masterClrMapping/>
  </p:clrMapOvr>
</p:sld>
</file>

<file path=ppt/slides/slide19.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3</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19</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Argomento-03: Fonti e raccolta di dati sull'energia</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Tipi di dati energetici</a:t>
            </a:r>
          </a:p>
          <a:p>
            <a:pPr>
              <a:spcBef>
                <a:spcPts val="600"/>
              </a:spcBef>
              <a:spcAft>
                <a:spcPts val="0"/>
              </a:spcAft>
            </a:pPr>
            <a:r>
              <a:rPr lang="en-US" sz="1400" dirty="0"/>
              <a:t>Tecniche di raccolta dei dati energetici</a:t>
            </a:r>
          </a:p>
          <a:p>
            <a:pPr>
              <a:spcBef>
                <a:spcPts val="600"/>
              </a:spcBef>
              <a:spcAft>
                <a:spcPts val="0"/>
              </a:spcAft>
            </a:pPr>
            <a:r>
              <a:rPr lang="en-US" sz="1400" dirty="0">
                <a:solidFill>
                  <a:schemeClr val="tx2"/>
                </a:solidFill>
              </a:rPr>
              <a:t>Archiviazione e gestione dei dati</a:t>
            </a:r>
          </a:p>
          <a:p>
            <a:pPr>
              <a:spcBef>
                <a:spcPts val="600"/>
              </a:spcBef>
              <a:spcAft>
                <a:spcPts val="0"/>
              </a:spcAft>
            </a:pPr>
            <a:r>
              <a:rPr lang="en-US" sz="1400" dirty="0"/>
              <a:t>Studio di caso</a:t>
            </a:r>
            <a:endParaRPr lang="en-US" sz="1400" dirty="0">
              <a:solidFill>
                <a:schemeClr val="tx2"/>
              </a:solidFill>
            </a:endParaRP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43015934"/>
      </p:ext>
    </p:extLst>
  </p:cSld>
  <p:clrMapOvr>
    <a:masterClrMapping/>
  </p:clrMapOvr>
</p:sld>
</file>

<file path=ppt/slides/slide2.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14" name="Picture 13">
            <a:extLst>
              <a:ext uri="{FF2B5EF4-FFF2-40B4-BE49-F238E27FC236}">
                <a16:creationId xmlns:a16="http://schemas.microsoft.com/office/drawing/2014/main" id="{DB6AA25F-3B8C-8721-288B-2F31C107F74B}"/>
              </a:ext>
            </a:extLst>
          </p:cNvPr>
          <p:cNvPicPr>
            <a:picLocks noChangeAspect="1"/>
          </p:cNvPicPr>
          <p:nvPr/>
        </p:nvPicPr>
        <p:blipFill>
          <a:blip r:embed="rId3"/>
          <a:stretch>
            <a:fillRect/>
          </a:stretch>
        </p:blipFill>
        <p:spPr>
          <a:xfrm>
            <a:off x="191702" y="1338943"/>
            <a:ext cx="11808595" cy="4180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03_3: Archiviazione e gestione dei dati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Memorizzazione dei dati energetici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Opzioni di archiviazione sicura per i dati energetici:</a:t>
            </a:r>
          </a:p>
          <a:p>
            <a:pPr lvl="1">
              <a:spcBef>
                <a:spcPts val="600"/>
              </a:spcBef>
            </a:pPr>
            <a:r>
              <a:rPr lang="en-US" sz="1000" dirty="0"/>
              <a:t>È essenziale per proteggere i dati energetici sensibili da accessi non autorizzati, manomissioni e violazioni dei dati. Le varie opzioni di archiviazione offrono diversi livelli di sicurezza, scalabilità e conformità ai requisiti normativi.</a:t>
            </a:r>
          </a:p>
          <a:p>
            <a:pPr lvl="1">
              <a:spcBef>
                <a:spcPts val="600"/>
              </a:spcBef>
            </a:pPr>
            <a:r>
              <a:rPr lang="en-US" sz="1000" dirty="0">
                <a:solidFill>
                  <a:schemeClr val="tx2"/>
                </a:solidFill>
              </a:rPr>
              <a:t>Soluzioni di archiviazione on-Premises: </a:t>
            </a:r>
            <a:r>
              <a:rPr lang="en-US" sz="1000" dirty="0"/>
              <a:t>Consiste nell'archiviazione dei dati energetici all'interno dell'infrastruttura fisica di un'organizzazione, come server, array di storage e data center. Esempi:</a:t>
            </a:r>
          </a:p>
          <a:p>
            <a:pPr lvl="2">
              <a:spcBef>
                <a:spcPts val="600"/>
              </a:spcBef>
            </a:pPr>
            <a:r>
              <a:rPr lang="en-US" sz="850" dirty="0"/>
              <a:t>Storage collegato alla rete (NAS).</a:t>
            </a:r>
          </a:p>
          <a:p>
            <a:pPr lvl="2">
              <a:spcBef>
                <a:spcPts val="600"/>
              </a:spcBef>
            </a:pPr>
            <a:r>
              <a:rPr lang="en-US" sz="850" dirty="0"/>
              <a:t>Reti di area di archiviazione (SAN).</a:t>
            </a:r>
          </a:p>
          <a:p>
            <a:pPr lvl="2">
              <a:spcBef>
                <a:spcPts val="600"/>
              </a:spcBef>
            </a:pPr>
            <a:r>
              <a:rPr lang="en-US" sz="850" dirty="0"/>
              <a:t>Archiviazione diretta (DAS).</a:t>
            </a:r>
          </a:p>
          <a:p>
            <a:pPr lvl="1">
              <a:spcBef>
                <a:spcPts val="600"/>
              </a:spcBef>
            </a:pPr>
            <a:r>
              <a:rPr lang="en-US" sz="1000" dirty="0">
                <a:solidFill>
                  <a:schemeClr val="tx2"/>
                </a:solidFill>
              </a:rPr>
              <a:t>Servizi di cloud storage: </a:t>
            </a:r>
            <a:r>
              <a:rPr lang="en-US" sz="1000" dirty="0"/>
              <a:t>Forniscono risorse di archiviazione scalabili e on-demand su Internet, offerte da fornitori di servizi cloud (CSP) su base di abbonamento. Esempi:</a:t>
            </a:r>
          </a:p>
          <a:p>
            <a:pPr lvl="2">
              <a:spcBef>
                <a:spcPts val="600"/>
              </a:spcBef>
            </a:pPr>
            <a:r>
              <a:rPr lang="en-US" sz="850" dirty="0"/>
              <a:t>Amazon S3.</a:t>
            </a:r>
          </a:p>
          <a:p>
            <a:pPr lvl="2">
              <a:spcBef>
                <a:spcPts val="600"/>
              </a:spcBef>
            </a:pPr>
            <a:r>
              <a:rPr lang="en-US" sz="850" dirty="0"/>
              <a:t>Microsoft Azure Blob Storage.</a:t>
            </a:r>
          </a:p>
          <a:p>
            <a:pPr lvl="2">
              <a:spcBef>
                <a:spcPts val="600"/>
              </a:spcBef>
            </a:pPr>
            <a:r>
              <a:rPr lang="en-US" sz="850" dirty="0"/>
              <a:t>Google Cloud Storage.</a:t>
            </a:r>
          </a:p>
          <a:p>
            <a:pPr lvl="1">
              <a:spcBef>
                <a:spcPts val="600"/>
              </a:spcBef>
            </a:pPr>
            <a:r>
              <a:rPr lang="en-US" sz="1000" dirty="0">
                <a:solidFill>
                  <a:schemeClr val="tx2"/>
                </a:solidFill>
              </a:rPr>
              <a:t>Architetture di storage ibrido: </a:t>
            </a:r>
            <a:r>
              <a:rPr lang="en-US" sz="1000" dirty="0"/>
              <a:t>Combina l'infrastruttura on-premises con i servizi di cloud storage per sfruttare i vantaggi di entrambi gli ambienti. Esempi:</a:t>
            </a:r>
          </a:p>
          <a:p>
            <a:pPr lvl="2">
              <a:spcBef>
                <a:spcPts val="600"/>
              </a:spcBef>
            </a:pPr>
            <a:r>
              <a:rPr lang="en-US" sz="850" dirty="0"/>
              <a:t>Soluzioni di cloud storage ibrido che integrano lo storage on-premise con servizi di cloud pubblico o privato per il tiering dei dati, il backup e il disaster recovery.</a:t>
            </a:r>
          </a:p>
          <a:p>
            <a:pPr lvl="2">
              <a:spcBef>
                <a:spcPts val="600"/>
              </a:spcBef>
            </a:pPr>
            <a:endParaRPr lang="en-US" sz="85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aptura de ecrã, Composição digital, edifício, Modelagem 3D&#10;&#10;Descrição gerada automaticamente">
            <a:extLst>
              <a:ext uri="{FF2B5EF4-FFF2-40B4-BE49-F238E27FC236}">
                <a16:creationId xmlns:a16="http://schemas.microsoft.com/office/drawing/2014/main" id="{02B4A171-938B-CADB-8565-00200CE1A92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643868634"/>
      </p:ext>
    </p:extLst>
  </p:cSld>
  <p:clrMapOvr>
    <a:masterClrMapping/>
  </p:clrMapOvr>
</p:sld>
</file>

<file path=ppt/slides/slide21.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03_3: Archiviazione e gestione dei dati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Memorizzazione dei dati energetici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Implementazione delle politiche di governance dei dati e dei controlli di accesso:</a:t>
            </a:r>
          </a:p>
          <a:p>
            <a:pPr lvl="1">
              <a:spcBef>
                <a:spcPts val="600"/>
              </a:spcBef>
            </a:pPr>
            <a:r>
              <a:rPr lang="en-US" sz="1000" dirty="0"/>
              <a:t>Le politiche di governance dei dati definiscono il quadro di riferimento per la gestione e la protezione dei dati energetici durante tutto il loro ciclo di vita, garantendo la conformità ai requisiti normativi e agli standard organizzativi.</a:t>
            </a:r>
          </a:p>
          <a:p>
            <a:pPr lvl="1">
              <a:spcBef>
                <a:spcPts val="600"/>
              </a:spcBef>
            </a:pPr>
            <a:r>
              <a:rPr lang="en-US" sz="1000" dirty="0"/>
              <a:t>La </a:t>
            </a:r>
            <a:r>
              <a:rPr lang="en-US" sz="1000" dirty="0">
                <a:solidFill>
                  <a:schemeClr val="tx2"/>
                </a:solidFill>
              </a:rPr>
              <a:t>classificazione dei dati </a:t>
            </a:r>
            <a:r>
              <a:rPr lang="en-US" sz="1000" dirty="0"/>
              <a:t>comporta la categorizzazione dei dati energetici in base alla sensibilità, al valore e ai requisiti normativi, mentre l'etichettatura dei dati aggiunge attributi di metadati per l'identificazione e la gestione.</a:t>
            </a:r>
          </a:p>
          <a:p>
            <a:pPr lvl="2">
              <a:spcBef>
                <a:spcPts val="600"/>
              </a:spcBef>
            </a:pPr>
            <a:r>
              <a:rPr lang="en-US" sz="850" dirty="0"/>
              <a:t>Esempi: Classificazione dei dati energetici come pubblici, interni, riservati o regolamentati, etichettatura dei dati con etichette che indicano sensibilità, proprietà e permessi di accesso.</a:t>
            </a:r>
          </a:p>
          <a:p>
            <a:pPr lvl="1">
              <a:spcBef>
                <a:spcPts val="600"/>
              </a:spcBef>
            </a:pPr>
            <a:r>
              <a:rPr lang="en-US" sz="1000" dirty="0">
                <a:solidFill>
                  <a:schemeClr val="tx2"/>
                </a:solidFill>
              </a:rPr>
              <a:t>I controlli di accesso </a:t>
            </a:r>
            <a:r>
              <a:rPr lang="en-US" sz="1000" dirty="0"/>
              <a:t>limitano l'accesso ai dati energetici in base ai ruoli degli utenti, alle autorizzazioni e ai meccanismi di autenticazione, assicurando che solo gli utenti autorizzati possano visualizzare, modificare o eliminare i dati.</a:t>
            </a:r>
          </a:p>
          <a:p>
            <a:pPr lvl="2">
              <a:spcBef>
                <a:spcPts val="600"/>
              </a:spcBef>
            </a:pPr>
            <a:r>
              <a:rPr lang="en-US" sz="850" dirty="0"/>
              <a:t>Esempi: Controllo degli accessi basato sui ruoli (RBAC), liste di controllo degli accessi (ACL), autenticazione a più fattori (MFA), controlli degli accessi basati sulla crittografia.</a:t>
            </a:r>
          </a:p>
          <a:p>
            <a:pPr lvl="1">
              <a:spcBef>
                <a:spcPts val="600"/>
              </a:spcBef>
            </a:pPr>
            <a:r>
              <a:rPr lang="en-US" sz="1000" dirty="0"/>
              <a:t>La </a:t>
            </a:r>
            <a:r>
              <a:rPr lang="en-US" sz="1000" dirty="0">
                <a:solidFill>
                  <a:schemeClr val="tx2"/>
                </a:solidFill>
              </a:rPr>
              <a:t>gestione del ciclo di vita dei dati </a:t>
            </a:r>
            <a:r>
              <a:rPr lang="en-US" sz="1000" dirty="0"/>
              <a:t>comprende i processi e le politiche di gestione dei dati energetici dalla creazione allo smaltimento, compresi la conservazione, l'archiviazione e la cancellazione dei dati.</a:t>
            </a:r>
          </a:p>
          <a:p>
            <a:pPr lvl="2">
              <a:spcBef>
                <a:spcPts val="600"/>
              </a:spcBef>
            </a:pPr>
            <a:r>
              <a:rPr lang="en-US" sz="850" dirty="0"/>
              <a:t>Esempi: Definire periodi di conservazione per diversi tipi di dati energetici, archiviare i dati storici per scopi di conformità e di analisi, eliminare in modo sicuro i dati alla fine del loro ciclo di vita.</a:t>
            </a:r>
          </a:p>
          <a:p>
            <a:pPr lvl="1">
              <a:spcBef>
                <a:spcPts val="600"/>
              </a:spcBef>
            </a:pPr>
            <a:endParaRPr lang="en-US" sz="10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aptura de ecrã, Composição digital, edifício, Modelagem 3D&#10;&#10;Descrição gerada automaticamente">
            <a:extLst>
              <a:ext uri="{FF2B5EF4-FFF2-40B4-BE49-F238E27FC236}">
                <a16:creationId xmlns:a16="http://schemas.microsoft.com/office/drawing/2014/main" id="{02B4A171-938B-CADB-8565-00200CE1A92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010098983"/>
      </p:ext>
    </p:extLst>
  </p:cSld>
  <p:clrMapOvr>
    <a:masterClrMapping/>
  </p:clrMapOvr>
</p:sld>
</file>

<file path=ppt/slides/slide22.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03_3: Archiviazione e gestione dei dati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Memorizzazione dei dati energetici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Strategie di backup e disaster recovery per i dati energetici critici:</a:t>
            </a:r>
          </a:p>
          <a:p>
            <a:pPr lvl="1">
              <a:spcBef>
                <a:spcPts val="600"/>
              </a:spcBef>
            </a:pPr>
            <a:r>
              <a:rPr lang="en-US" sz="1000" dirty="0"/>
              <a:t>Le strategie di backup e di disaster recovery sono essenziali per garantire la disponibilità, l'integrità e la resilienza dei dati energetici critici in caso di perdita di dati, corruzione o incidenti di disturbo.</a:t>
            </a:r>
          </a:p>
          <a:p>
            <a:pPr lvl="1">
              <a:spcBef>
                <a:spcPts val="600"/>
              </a:spcBef>
            </a:pPr>
            <a:r>
              <a:rPr lang="en-US" sz="1000" dirty="0">
                <a:solidFill>
                  <a:schemeClr val="tx2"/>
                </a:solidFill>
              </a:rPr>
              <a:t>Le strategie di backup </a:t>
            </a:r>
            <a:r>
              <a:rPr lang="en-US" sz="1000" dirty="0"/>
              <a:t>prevedono la creazione di copie dei dati energetici a intervalli regolari e la loro archiviazione in luoghi secondari a scopo di ripristino, proteggendo dalla perdita di dati dovuta a guasti hardware, errori umani o attacchi informatici.</a:t>
            </a:r>
          </a:p>
          <a:p>
            <a:pPr lvl="2">
              <a:spcBef>
                <a:spcPts val="600"/>
              </a:spcBef>
            </a:pPr>
            <a:r>
              <a:rPr lang="en-US" sz="850" dirty="0"/>
              <a:t>Esempi: Backup completi, backup incrementali, backup differenziali, protezione continua dei dati (CDP).</a:t>
            </a:r>
          </a:p>
          <a:p>
            <a:pPr lvl="2">
              <a:spcBef>
                <a:spcPts val="600"/>
              </a:spcBef>
            </a:pPr>
            <a:r>
              <a:rPr lang="en-US" sz="1000" dirty="0">
                <a:solidFill>
                  <a:schemeClr val="tx2"/>
                </a:solidFill>
              </a:rPr>
              <a:t>La pianificazione del disaster recovery </a:t>
            </a:r>
            <a:r>
              <a:rPr lang="en-US" sz="1000" dirty="0"/>
              <a:t>prevede lo sviluppo di strategie e procedure complete per il ripristino dei dati energetici critici e dell'infrastruttura IT dopo eventi dirompenti, come disastri naturali, attacchi informatici o guasti ai sistemi.</a:t>
            </a:r>
          </a:p>
          <a:p>
            <a:pPr lvl="2">
              <a:spcBef>
                <a:spcPts val="600"/>
              </a:spcBef>
            </a:pPr>
            <a:r>
              <a:rPr lang="en-US" sz="850" dirty="0"/>
              <a:t>Esempi: Siti di disaster recovery, cluster di failover, replica dei dati, snapshot di macchine virtuali, servizi di disaster recovery basati sul cloud.</a:t>
            </a:r>
          </a:p>
          <a:p>
            <a:pPr lvl="1">
              <a:spcBef>
                <a:spcPts val="600"/>
              </a:spcBef>
            </a:pPr>
            <a:r>
              <a:rPr lang="en-US" sz="1000" dirty="0"/>
              <a:t>Le attività di </a:t>
            </a:r>
            <a:r>
              <a:rPr lang="en-US" sz="1000" dirty="0">
                <a:solidFill>
                  <a:schemeClr val="tx2"/>
                </a:solidFill>
              </a:rPr>
              <a:t>test e manutenzione </a:t>
            </a:r>
            <a:r>
              <a:rPr lang="en-US" sz="1000" dirty="0"/>
              <a:t>garantiscono l'efficacia e la prontezza delle strategie di backup e disaster recovery, convalidando le procedure di ripristino e identificando le aree di miglioramento.</a:t>
            </a:r>
          </a:p>
          <a:p>
            <a:pPr lvl="2">
              <a:spcBef>
                <a:spcPts val="600"/>
              </a:spcBef>
            </a:pPr>
            <a:r>
              <a:rPr lang="en-US" sz="850" dirty="0"/>
              <a:t>Esempi: Test regolari dei processi di backup e ripristino, esecuzione di esercitazioni e simulazioni di ripristino di emergenza, aggiornamento dei piani di ripristino in base alle lezioni apprese.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aptura de ecrã, Composição digital, edifício, Modelagem 3D&#10;&#10;Descrição gerada automaticamente">
            <a:extLst>
              <a:ext uri="{FF2B5EF4-FFF2-40B4-BE49-F238E27FC236}">
                <a16:creationId xmlns:a16="http://schemas.microsoft.com/office/drawing/2014/main" id="{02B4A171-938B-CADB-8565-00200CE1A92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112502707"/>
      </p:ext>
    </p:extLst>
  </p:cSld>
  <p:clrMapOvr>
    <a:masterClrMapping/>
  </p:clrMapOvr>
</p:sld>
</file>

<file path=ppt/slides/slide23.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3</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23</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Argomento-03: Fonti e raccolta di dati sull'energia</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Tipi di dati energetici</a:t>
            </a:r>
          </a:p>
          <a:p>
            <a:pPr>
              <a:spcBef>
                <a:spcPts val="600"/>
              </a:spcBef>
              <a:spcAft>
                <a:spcPts val="0"/>
              </a:spcAft>
            </a:pPr>
            <a:r>
              <a:rPr lang="en-US" sz="1400" dirty="0"/>
              <a:t>Tecniche di raccolta dei dati energetici</a:t>
            </a:r>
          </a:p>
          <a:p>
            <a:pPr>
              <a:spcBef>
                <a:spcPts val="600"/>
              </a:spcBef>
              <a:spcAft>
                <a:spcPts val="0"/>
              </a:spcAft>
            </a:pPr>
            <a:r>
              <a:rPr lang="en-US" sz="1400" dirty="0"/>
              <a:t>Archiviazione e gestione dei dati</a:t>
            </a:r>
          </a:p>
          <a:p>
            <a:pPr>
              <a:spcBef>
                <a:spcPts val="600"/>
              </a:spcBef>
              <a:spcAft>
                <a:spcPts val="0"/>
              </a:spcAft>
            </a:pPr>
            <a:r>
              <a:rPr lang="en-US" sz="1400" dirty="0">
                <a:solidFill>
                  <a:schemeClr val="tx2"/>
                </a:solidFill>
              </a:rPr>
              <a:t>Studio di caso</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695197565"/>
      </p:ext>
    </p:extLst>
  </p:cSld>
  <p:clrMapOvr>
    <a:masterClrMapping/>
  </p:clrMapOvr>
</p:sld>
</file>

<file path=ppt/slides/slide24.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03_4: Studio di caso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Violazione dei dati energetici in una grande azienda di servizi pubblici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Studio di caso:</a:t>
            </a:r>
          </a:p>
          <a:p>
            <a:pPr lvl="1">
              <a:spcBef>
                <a:spcPts val="600"/>
              </a:spcBef>
            </a:pPr>
            <a:r>
              <a:rPr lang="en-US" sz="1000" dirty="0"/>
              <a:t>Violazione dei dati energetici avvenuta in una grande azienda di servizi pubblici, con conseguente accesso non autorizzato a informazioni sensibili dei clienti e a dati operativi. La società di servizi, che fornisce servizi di elettricità e gas a milioni di clienti, ha subito un attacco informatico che ha preso di mira il sistema di fatturazione dei clienti e i sistemi di controllo operativo. L'attacco ha sfruttato le vulnerabilità dell'infrastruttura di rete dell'azienda, consentendo agli aggressori di ottenere un accesso non autorizzato ai database dei clienti, ai sistemi SCADA e agli strumenti di monitoraggio della rete.</a:t>
            </a:r>
          </a:p>
          <a:p>
            <a:pPr lvl="1">
              <a:spcBef>
                <a:spcPts val="600"/>
              </a:spcBef>
            </a:pPr>
            <a:r>
              <a:rPr lang="en-US" sz="1000" dirty="0"/>
              <a:t>Cronologia dell'incidente:</a:t>
            </a:r>
          </a:p>
          <a:p>
            <a:pPr lvl="2">
              <a:spcBef>
                <a:spcPts val="600"/>
              </a:spcBef>
            </a:pPr>
            <a:r>
              <a:rPr lang="en-US" sz="850" dirty="0">
                <a:solidFill>
                  <a:schemeClr val="tx2"/>
                </a:solidFill>
              </a:rPr>
              <a:t>Compromissione iniziale: </a:t>
            </a:r>
            <a:r>
              <a:rPr lang="en-US" sz="850" dirty="0"/>
              <a:t>l'attacco è iniziato con una campagna di spear-phishing rivolta ai dipendenti con accesso a sistemi e dati sensibili. Ai dipendenti sono state inviate e-mail dannose contenenti allegati o link carichi di malware, che li hanno indotti a divulgare le loro credenziali o a eseguire codice dannoso.</a:t>
            </a:r>
          </a:p>
          <a:p>
            <a:pPr lvl="2">
              <a:spcBef>
                <a:spcPts val="600"/>
              </a:spcBef>
            </a:pPr>
            <a:r>
              <a:rPr lang="en-US" sz="850" dirty="0">
                <a:solidFill>
                  <a:schemeClr val="tx2"/>
                </a:solidFill>
              </a:rPr>
              <a:t>Movimento laterale: </a:t>
            </a:r>
            <a:r>
              <a:rPr lang="en-US" sz="850" dirty="0"/>
              <a:t>Dopo aver ottenuto l'accesso iniziale, gli aggressori hanno utilizzato le credenziali rubate per spostarsi lateralmente attraverso la rete, aumentando i privilegi e compromettendo altri sistemi e server.</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arte&#10;&#10;Descrição gerada automaticamente">
            <a:extLst>
              <a:ext uri="{FF2B5EF4-FFF2-40B4-BE49-F238E27FC236}">
                <a16:creationId xmlns:a16="http://schemas.microsoft.com/office/drawing/2014/main" id="{DB7D3843-3AE5-C15D-3EEE-B676D6A2C8B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200013276"/>
      </p:ext>
    </p:extLst>
  </p:cSld>
  <p:clrMapOvr>
    <a:masterClrMapping/>
  </p:clrMapOvr>
</p:sld>
</file>

<file path=ppt/slides/slide25.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03_4: Studio di caso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Violazione dei dati energetici in una grande azienda di servizi pubblici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Studio di caso:</a:t>
            </a:r>
          </a:p>
          <a:p>
            <a:pPr lvl="1">
              <a:spcBef>
                <a:spcPts val="600"/>
              </a:spcBef>
            </a:pPr>
            <a:r>
              <a:rPr lang="en-US" sz="1000" dirty="0"/>
              <a:t>Cronologia dell'incidente:</a:t>
            </a:r>
          </a:p>
          <a:p>
            <a:pPr lvl="2">
              <a:spcBef>
                <a:spcPts val="600"/>
              </a:spcBef>
            </a:pPr>
            <a:r>
              <a:rPr lang="en-US" sz="850" dirty="0">
                <a:solidFill>
                  <a:schemeClr val="tx2"/>
                </a:solidFill>
              </a:rPr>
              <a:t>Esfiltrazione dei dati: </a:t>
            </a:r>
            <a:r>
              <a:rPr lang="en-US" sz="850" dirty="0"/>
              <a:t>Una volta entrati nella rete, gli aggressori hanno preso di mira i database dei clienti contenenti informazioni di identificazione personale (PII), registri di fatturazione e dati di pagamento. Hanno esfiltrato grandi volumi di dati sensibili su server esterni controllati dagli aggressori.</a:t>
            </a:r>
          </a:p>
          <a:p>
            <a:pPr lvl="2">
              <a:spcBef>
                <a:spcPts val="600"/>
              </a:spcBef>
            </a:pPr>
            <a:r>
              <a:rPr lang="en-US" sz="850" dirty="0">
                <a:solidFill>
                  <a:schemeClr val="tx2"/>
                </a:solidFill>
              </a:rPr>
              <a:t>Compromissione del sistema SCADA: </a:t>
            </a:r>
            <a:r>
              <a:rPr lang="en-US" sz="850" dirty="0"/>
              <a:t>parallelamente, gli aggressori hanno preso di mira i sistemi SCADA dell'azienda, che controllano e monitorano infrastrutture critiche come centrali elettriche, sottostazioni e reti di distribuzione. Sfruttando le vulnerabilità dei protocolli SCADA e i deboli meccanismi di autenticazione, gli aggressori hanno ottenuto l'accesso non autorizzato ai sistemi di controllo, con un rischio significativo per la sicurezza e l'affidabilità operativa.</a:t>
            </a:r>
          </a:p>
          <a:p>
            <a:pPr lvl="2">
              <a:spcBef>
                <a:spcPts val="600"/>
              </a:spcBef>
            </a:pPr>
            <a:r>
              <a:rPr lang="en-US" sz="850" dirty="0">
                <a:solidFill>
                  <a:schemeClr val="tx2"/>
                </a:solidFill>
              </a:rPr>
              <a:t>Rilevamento e risposta:</a:t>
            </a:r>
            <a:r>
              <a:rPr lang="en-US" sz="850" dirty="0"/>
              <a:t> La violazione è stata rilevata quando gli strumenti di monitoraggio della sicurezza e i sistemi di rilevamento delle minacce dell'azienda hanno identificato attività di rete anomale e tentativi di esfiltrazione dei dati. Le squadre di risposta agli incidenti sono state immediatamente mobilitate per contenere la violazione, indagare sull'entità dell'intrusione e limitare ulteriori danni.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arte&#10;&#10;Descrição gerada automaticamente">
            <a:extLst>
              <a:ext uri="{FF2B5EF4-FFF2-40B4-BE49-F238E27FC236}">
                <a16:creationId xmlns:a16="http://schemas.microsoft.com/office/drawing/2014/main" id="{5BA25876-46A4-96C1-CB80-E970EE1798A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111300424"/>
      </p:ext>
    </p:extLst>
  </p:cSld>
  <p:clrMapOvr>
    <a:masterClrMapping/>
  </p:clrMapOvr>
</p:sld>
</file>

<file path=ppt/slides/slide26.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03_4: Studio di caso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Violazione dei dati energetici in una grande azienda di servizi pubblici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Studio di caso:</a:t>
            </a:r>
          </a:p>
          <a:p>
            <a:pPr lvl="1">
              <a:spcBef>
                <a:spcPts val="600"/>
              </a:spcBef>
            </a:pPr>
            <a:r>
              <a:rPr lang="en-US" sz="1000" dirty="0"/>
              <a:t>Impatto:</a:t>
            </a:r>
          </a:p>
          <a:p>
            <a:pPr lvl="2">
              <a:spcBef>
                <a:spcPts val="600"/>
              </a:spcBef>
            </a:pPr>
            <a:r>
              <a:rPr lang="en-US" sz="850" dirty="0">
                <a:solidFill>
                  <a:schemeClr val="tx2"/>
                </a:solidFill>
              </a:rPr>
              <a:t>Violazione dei dati: </a:t>
            </a:r>
            <a:r>
              <a:rPr lang="en-US" sz="850" dirty="0"/>
              <a:t>La compromissione dei database dei clienti ha comportato l'esposizione di dati personali sensibili, tra cui nomi, indirizzi, informazioni di contatto e dettagli di pagamento, colpendo milioni di clienti ed esponendoli a furti di identità e frodi.</a:t>
            </a:r>
          </a:p>
          <a:p>
            <a:pPr lvl="2">
              <a:spcBef>
                <a:spcPts val="600"/>
              </a:spcBef>
            </a:pPr>
            <a:r>
              <a:rPr lang="en-US" sz="850" dirty="0">
                <a:solidFill>
                  <a:schemeClr val="tx2"/>
                </a:solidFill>
              </a:rPr>
              <a:t>Interruzione dell'operatività: </a:t>
            </a:r>
            <a:r>
              <a:rPr lang="en-US" sz="850" dirty="0"/>
              <a:t>L'accesso non autorizzato ai sistemi SCADA e alle reti di controllo operativo ha destato preoccupazione per il potenziale di danni fisici, interruzioni del servizio e rischi per la sicurezza. L'azienda ha sospeso temporaneamente alcune operazioni e ha implementato misure di controllo manuali per ridurre i rischi operativi.</a:t>
            </a:r>
          </a:p>
          <a:p>
            <a:pPr lvl="2">
              <a:spcBef>
                <a:spcPts val="600"/>
              </a:spcBef>
            </a:pPr>
            <a:r>
              <a:rPr lang="en-US" sz="850" dirty="0">
                <a:solidFill>
                  <a:schemeClr val="tx2"/>
                </a:solidFill>
              </a:rPr>
              <a:t>Danno alla reputazione: </a:t>
            </a:r>
            <a:r>
              <a:rPr lang="en-US" sz="850" dirty="0"/>
              <a:t>La violazione ha eroso la fiducia dei clienti nella capacità dell'azienda di proteggere i loro dati e fornire servizi affidabili. La pubblicità negativa e l'attenzione dei media hanno ulteriormente offuscato la reputazione e l'immagine del marchio dell'azienda.</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arte&#10;&#10;Descrição gerada automaticamente">
            <a:extLst>
              <a:ext uri="{FF2B5EF4-FFF2-40B4-BE49-F238E27FC236}">
                <a16:creationId xmlns:a16="http://schemas.microsoft.com/office/drawing/2014/main" id="{D546F5C0-3A89-15DF-5E54-58F5706E172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954493072"/>
      </p:ext>
    </p:extLst>
  </p:cSld>
  <p:clrMapOvr>
    <a:masterClrMapping/>
  </p:clrMapOvr>
</p:sld>
</file>

<file path=ppt/slides/slide27.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03_4: Studio di caso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Violazione dei dati energetici in una grande azienda di servizi pubblici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Studio di caso:</a:t>
            </a:r>
          </a:p>
          <a:p>
            <a:pPr lvl="1">
              <a:spcBef>
                <a:spcPts val="600"/>
              </a:spcBef>
            </a:pPr>
            <a:r>
              <a:rPr lang="en-US" sz="1000" dirty="0"/>
              <a:t>Lezioni apprese:</a:t>
            </a:r>
          </a:p>
          <a:p>
            <a:pPr lvl="2">
              <a:spcBef>
                <a:spcPts val="600"/>
              </a:spcBef>
            </a:pPr>
            <a:r>
              <a:rPr lang="en-US" sz="850" dirty="0">
                <a:solidFill>
                  <a:schemeClr val="tx2"/>
                </a:solidFill>
              </a:rPr>
              <a:t>Importanza dell'igiene informatica: </a:t>
            </a:r>
            <a:r>
              <a:rPr lang="en-US" sz="850" dirty="0"/>
              <a:t>La violazione sottolinea l'importanza cruciale dell'implementazione di pratiche igieniche di base per la sicurezza informatica, come la formazione dei dipendenti, politiche di password forti e aggiornamenti e patch di sicurezza regolari.</a:t>
            </a:r>
          </a:p>
          <a:p>
            <a:pPr lvl="2">
              <a:spcBef>
                <a:spcPts val="600"/>
              </a:spcBef>
            </a:pPr>
            <a:r>
              <a:rPr lang="en-US" sz="850" dirty="0">
                <a:solidFill>
                  <a:schemeClr val="tx2"/>
                </a:solidFill>
              </a:rPr>
              <a:t>Approccio di difesa in profondità: </a:t>
            </a:r>
            <a:r>
              <a:rPr lang="en-US" sz="850" dirty="0"/>
              <a:t>Le organizzazioni del settore energetico dovrebbero adottare un approccio di difesa in profondità alla sicurezza informatica, combinando più livelli di controlli di sicurezza, tra cui la segmentazione della rete, i controlli di accesso, i sistemi di rilevamento delle intrusioni e la protezione degli endpoint.</a:t>
            </a:r>
          </a:p>
          <a:p>
            <a:pPr lvl="2">
              <a:spcBef>
                <a:spcPts val="600"/>
              </a:spcBef>
            </a:pPr>
            <a:r>
              <a:rPr lang="en-US" sz="850" dirty="0">
                <a:solidFill>
                  <a:schemeClr val="tx2"/>
                </a:solidFill>
              </a:rPr>
              <a:t>Preparazione alla risposta agli incidenti: </a:t>
            </a:r>
            <a:r>
              <a:rPr lang="en-US" sz="850" dirty="0"/>
              <a:t>Il rilevamento e la risposta tempestivi sono essenziali per mitigare l'impatto degli attacchi informatici. Le aziende energetiche devono sviluppare e testare regolarmente i piani di risposta agli incidenti, stabilire protocolli di comunicazione e collaborare con i partner del settore e le agenzie governative per coordinare gli sforzi di risposta.</a:t>
            </a:r>
          </a:p>
          <a:p>
            <a:pPr lvl="2">
              <a:spcBef>
                <a:spcPts val="600"/>
              </a:spcBef>
            </a:pPr>
            <a:r>
              <a:rPr lang="en-US" sz="850" dirty="0">
                <a:solidFill>
                  <a:schemeClr val="tx2"/>
                </a:solidFill>
              </a:rPr>
              <a:t>Monitoraggio continuo e informazioni sulle minacce: </a:t>
            </a:r>
            <a:r>
              <a:rPr lang="en-US" sz="850" dirty="0"/>
              <a:t>Il monitoraggio proattivo del traffico di rete, dei registri di sistema e degli avvisi di sicurezza può aiutare a rilevare e ridurre le minacce informatiche prima che si trasformino in violazioni su larga scala. L'utilizzo di feed di intelligence sulle minacce e di piattaforme di condivisione delle informazioni può migliorare la consapevolezza della situazione e le capacità di rilevamento delle minacce.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arte&#10;&#10;Descrição gerada automaticamente">
            <a:extLst>
              <a:ext uri="{FF2B5EF4-FFF2-40B4-BE49-F238E27FC236}">
                <a16:creationId xmlns:a16="http://schemas.microsoft.com/office/drawing/2014/main" id="{A264AE1D-1AAC-DF07-C80F-33C3F1AB5F8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526878593"/>
      </p:ext>
    </p:extLst>
  </p:cSld>
  <p:clrMapOvr>
    <a:masterClrMapping/>
  </p:clrMapOvr>
</p:sld>
</file>

<file path=ppt/slides/slide28.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4</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28</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Argomento-04: Analisi dei dati energetici ed elaborazione dei dati</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Pulizia e pre-elaborazione dei dati</a:t>
            </a:r>
          </a:p>
          <a:p>
            <a:pPr>
              <a:spcBef>
                <a:spcPts val="600"/>
              </a:spcBef>
              <a:spcAft>
                <a:spcPts val="0"/>
              </a:spcAft>
            </a:pPr>
            <a:r>
              <a:rPr lang="en-US" sz="1400" dirty="0"/>
              <a:t>Strumenti e tecnologie di analisi dei dati</a:t>
            </a:r>
          </a:p>
          <a:p>
            <a:pPr>
              <a:spcBef>
                <a:spcPts val="600"/>
              </a:spcBef>
              <a:spcAft>
                <a:spcPts val="0"/>
              </a:spcAft>
            </a:pPr>
            <a:r>
              <a:rPr lang="en-US" sz="1400" dirty="0"/>
              <a:t>Interpretare i dati per il rilevamento delle minacce informatiche</a:t>
            </a:r>
          </a:p>
          <a:p>
            <a:pPr>
              <a:spcBef>
                <a:spcPts val="600"/>
              </a:spcBef>
              <a:spcAft>
                <a:spcPts val="0"/>
              </a:spcAft>
            </a:pPr>
            <a:r>
              <a:rPr lang="en-US" sz="1400" dirty="0"/>
              <a:t>Studio di caso</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09307781"/>
      </p:ext>
    </p:extLst>
  </p:cSld>
  <p:clrMapOvr>
    <a:masterClrMapping/>
  </p:clrMapOvr>
</p:sld>
</file>

<file path=ppt/slides/slide29.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4</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29</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Argomento-04: Analisi dei dati energetici ed elaborazione dei dati</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solidFill>
                  <a:schemeClr val="tx2"/>
                </a:solidFill>
              </a:rPr>
              <a:t>Pulizia e pre-elaborazione dei dati</a:t>
            </a:r>
          </a:p>
          <a:p>
            <a:pPr>
              <a:spcBef>
                <a:spcPts val="600"/>
              </a:spcBef>
              <a:spcAft>
                <a:spcPts val="0"/>
              </a:spcAft>
            </a:pPr>
            <a:r>
              <a:rPr lang="en-US" sz="1400" dirty="0"/>
              <a:t>Strumenti e tecnologie di analisi dei dati</a:t>
            </a:r>
          </a:p>
          <a:p>
            <a:pPr>
              <a:spcBef>
                <a:spcPts val="600"/>
              </a:spcBef>
              <a:spcAft>
                <a:spcPts val="0"/>
              </a:spcAft>
            </a:pPr>
            <a:r>
              <a:rPr lang="en-US" sz="1400" dirty="0"/>
              <a:t>Interpretare i dati per il rilevamento delle minacce informatiche</a:t>
            </a:r>
          </a:p>
          <a:p>
            <a:pPr>
              <a:spcBef>
                <a:spcPts val="600"/>
              </a:spcBef>
              <a:spcAft>
                <a:spcPts val="0"/>
              </a:spcAft>
            </a:pPr>
            <a:r>
              <a:rPr lang="en-US" sz="1400" dirty="0"/>
              <a:t>Studio di caso</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662541252"/>
      </p:ext>
    </p:extLst>
  </p:cSld>
  <p:clrMapOvr>
    <a:masterClrMapping/>
  </p:clrMapOvr>
</p:sld>
</file>

<file path=ppt/slides/slide3.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3</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7911214" cy="1017147"/>
          </a:xfrm>
        </p:spPr>
        <p:txBody>
          <a:bodyPr>
            <a:noAutofit/>
          </a:bodyPr>
          <a:lstStyle/>
          <a:p>
            <a:r>
              <a:rPr lang="en-US" sz="3200" dirty="0"/>
              <a:t>Informazioni sulle minacce informatiche nella rete energetica - Panoramica del corso</a:t>
            </a:r>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720545" y="1315846"/>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539682" y="1315846"/>
            <a:ext cx="6732236" cy="533400"/>
          </a:xfrm>
        </p:spPr>
        <p:txBody>
          <a:bodyPr>
            <a:noAutofit/>
          </a:bodyPr>
          <a:lstStyle/>
          <a:p>
            <a:r>
              <a:rPr lang="en-US" sz="1700" dirty="0"/>
              <a:t>Fondamenti dell'intelligence sulle minacce informatiche (CTI) - Tassonomia, ciclo di vita, controlli di sicurezza e standard</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720545" y="2406182"/>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539682" y="2406182"/>
            <a:ext cx="5885179" cy="533400"/>
          </a:xfrm>
        </p:spPr>
        <p:txBody>
          <a:bodyPr>
            <a:normAutofit/>
          </a:bodyPr>
          <a:lstStyle/>
          <a:p>
            <a:r>
              <a:rPr lang="en-US" sz="1700" dirty="0"/>
              <a:t>Fonti e raccolta di dati sull'energia</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720545" y="2951350"/>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539682" y="2951350"/>
            <a:ext cx="5885179" cy="533400"/>
          </a:xfrm>
        </p:spPr>
        <p:txBody>
          <a:bodyPr>
            <a:normAutofit/>
          </a:bodyPr>
          <a:lstStyle/>
          <a:p>
            <a:r>
              <a:rPr lang="en-US" sz="1700" dirty="0"/>
              <a:t>Analisi ed elaborazione dei dati energetici</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720545" y="3496519"/>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539682" y="3496519"/>
            <a:ext cx="5024825" cy="533400"/>
          </a:xfrm>
        </p:spPr>
        <p:txBody>
          <a:bodyPr>
            <a:normAutofit/>
          </a:bodyPr>
          <a:lstStyle/>
          <a:p>
            <a:r>
              <a:rPr lang="en-US" sz="1700" dirty="0"/>
              <a:t>Attori e tattiche di minaccia nella rete energetica</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720545" y="1861014"/>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539682" y="1861014"/>
            <a:ext cx="5885179" cy="533400"/>
          </a:xfrm>
        </p:spPr>
        <p:txBody>
          <a:bodyPr>
            <a:normAutofit/>
          </a:bodyPr>
          <a:lstStyle/>
          <a:p>
            <a:r>
              <a:rPr lang="en-US" sz="1700" dirty="0"/>
              <a:t>Modellazione e analisi delle minacce nella rete energetica</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704269" y="404168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523406" y="4041688"/>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Tecniche di valutazione delle vulnerabilità</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704269" y="5677194"/>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o9.</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523406" y="567719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Modellazione pratica delle minacce e indagini di sicurezza</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18" name="Text Placeholder 8">
            <a:extLst>
              <a:ext uri="{FF2B5EF4-FFF2-40B4-BE49-F238E27FC236}">
                <a16:creationId xmlns:a16="http://schemas.microsoft.com/office/drawing/2014/main" id="{7B58CBAA-516E-0EA9-D069-51E999815C89}"/>
              </a:ext>
            </a:extLst>
          </p:cNvPr>
          <p:cNvSpPr txBox="1">
            <a:spLocks/>
          </p:cNvSpPr>
          <p:nvPr/>
        </p:nvSpPr>
        <p:spPr>
          <a:xfrm>
            <a:off x="704269" y="4586857"/>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21" name="Text Placeholder 13">
            <a:extLst>
              <a:ext uri="{FF2B5EF4-FFF2-40B4-BE49-F238E27FC236}">
                <a16:creationId xmlns:a16="http://schemas.microsoft.com/office/drawing/2014/main" id="{6D2BF5C4-1041-453B-DBE2-424E2DBDCAC1}"/>
              </a:ext>
            </a:extLst>
          </p:cNvPr>
          <p:cNvSpPr txBox="1">
            <a:spLocks/>
          </p:cNvSpPr>
          <p:nvPr/>
        </p:nvSpPr>
        <p:spPr>
          <a:xfrm>
            <a:off x="1523406" y="4586857"/>
            <a:ext cx="6025971" cy="533400"/>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Condivisione, diffusione, comunicazione e implementazione delle informazioni sulle minacce informatiche.</a:t>
            </a:r>
          </a:p>
        </p:txBody>
      </p:sp>
      <p:sp>
        <p:nvSpPr>
          <p:cNvPr id="22" name="Text Placeholder 8">
            <a:extLst>
              <a:ext uri="{FF2B5EF4-FFF2-40B4-BE49-F238E27FC236}">
                <a16:creationId xmlns:a16="http://schemas.microsoft.com/office/drawing/2014/main" id="{2F866572-F2ED-58C3-35EB-FF6733A2F599}"/>
              </a:ext>
            </a:extLst>
          </p:cNvPr>
          <p:cNvSpPr txBox="1">
            <a:spLocks/>
          </p:cNvSpPr>
          <p:nvPr/>
        </p:nvSpPr>
        <p:spPr>
          <a:xfrm>
            <a:off x="704269" y="5132026"/>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o8.</a:t>
            </a:r>
          </a:p>
        </p:txBody>
      </p:sp>
      <p:sp>
        <p:nvSpPr>
          <p:cNvPr id="23" name="Text Placeholder 13">
            <a:extLst>
              <a:ext uri="{FF2B5EF4-FFF2-40B4-BE49-F238E27FC236}">
                <a16:creationId xmlns:a16="http://schemas.microsoft.com/office/drawing/2014/main" id="{4618F9B8-B65A-B8F2-93D7-098DF052FB30}"/>
              </a:ext>
            </a:extLst>
          </p:cNvPr>
          <p:cNvSpPr txBox="1">
            <a:spLocks/>
          </p:cNvSpPr>
          <p:nvPr/>
        </p:nvSpPr>
        <p:spPr>
          <a:xfrm>
            <a:off x="1523406" y="5132026"/>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Rilevamento delle anomalie nella rete energetica</a:t>
            </a:r>
          </a:p>
        </p:txBody>
      </p:sp>
    </p:spTree>
    <p:extLst>
      <p:ext uri="{BB962C8B-B14F-4D97-AF65-F5344CB8AC3E}">
        <p14:creationId xmlns:p14="http://schemas.microsoft.com/office/powerpoint/2010/main" val="648501503"/>
      </p:ext>
    </p:extLst>
  </p:cSld>
  <p:clrMapOvr>
    <a:masterClrMapping/>
  </p:clrMapOvr>
</p:sld>
</file>

<file path=ppt/slides/slide30.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04_1: Pulizia e pre-elaborazione dei dati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Tecniche di pulizia e filtraggio dei dati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Pulizia dei dati:</a:t>
            </a:r>
          </a:p>
          <a:p>
            <a:pPr lvl="1">
              <a:spcBef>
                <a:spcPts val="600"/>
              </a:spcBef>
            </a:pPr>
            <a:r>
              <a:rPr lang="en-US" sz="1000" dirty="0"/>
              <a:t>La pulizia dei dati si riferisce al processo di identificazione e correzione di errori, incoerenze e imprecisioni nel set di dati.</a:t>
            </a:r>
          </a:p>
          <a:p>
            <a:pPr lvl="2">
              <a:spcBef>
                <a:spcPts val="600"/>
              </a:spcBef>
            </a:pPr>
            <a:r>
              <a:rPr lang="en-US" sz="850" dirty="0"/>
              <a:t>I dati puliti sono essenziali per un'analisi accurata e approfondimenti affidabili.</a:t>
            </a:r>
          </a:p>
          <a:p>
            <a:pPr lvl="2">
              <a:spcBef>
                <a:spcPts val="600"/>
              </a:spcBef>
            </a:pPr>
            <a:r>
              <a:rPr lang="en-US" sz="850" dirty="0"/>
              <a:t>I problemi più comuni sono i valori mancanti, gli outlier e le incongruenze nei dati.</a:t>
            </a:r>
          </a:p>
          <a:p>
            <a:pPr lvl="1">
              <a:spcBef>
                <a:spcPts val="600"/>
              </a:spcBef>
            </a:pPr>
            <a:r>
              <a:rPr lang="en-US" sz="1000" dirty="0"/>
              <a:t>Tecniche:</a:t>
            </a:r>
          </a:p>
          <a:p>
            <a:pPr lvl="2">
              <a:spcBef>
                <a:spcPts val="600"/>
              </a:spcBef>
            </a:pPr>
            <a:r>
              <a:rPr lang="en-US" sz="850" dirty="0"/>
              <a:t>Gestione dei valori mancanti: Strategie come l'imputazione, la cancellazione o la stima per gestire i dati mancanti.</a:t>
            </a:r>
          </a:p>
          <a:p>
            <a:pPr lvl="2">
              <a:spcBef>
                <a:spcPts val="600"/>
              </a:spcBef>
            </a:pPr>
            <a:r>
              <a:rPr lang="en-US" sz="850" dirty="0"/>
              <a:t>Rilevamento e trattamento degli outlier: Metodi per identificare e gestire gli outlier che possono alterare i risultati dell'analisi.</a:t>
            </a:r>
          </a:p>
          <a:p>
            <a:pPr lvl="2">
              <a:spcBef>
                <a:spcPts val="600"/>
              </a:spcBef>
            </a:pPr>
            <a:r>
              <a:rPr lang="en-US" sz="850" dirty="0"/>
              <a:t>Standardizzazione e normalizzazione dei dati: Tecniche per trasformare i dati in una scala o in un formato comune per un migliore confronto.</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éu, nuvem, eletricista, edifício&#10;&#10;Descrição gerada automaticamente">
            <a:extLst>
              <a:ext uri="{FF2B5EF4-FFF2-40B4-BE49-F238E27FC236}">
                <a16:creationId xmlns:a16="http://schemas.microsoft.com/office/drawing/2014/main" id="{0C45A9E6-7E45-C4C4-9327-AF8B0621086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344466627"/>
      </p:ext>
    </p:extLst>
  </p:cSld>
  <p:clrMapOvr>
    <a:masterClrMapping/>
  </p:clrMapOvr>
</p:sld>
</file>

<file path=ppt/slides/slide31.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04_1: Pulizia e pre-elaborazione dei dati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Tecniche di pulizia e filtraggio dei dati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Pulizia dei dati:</a:t>
            </a:r>
          </a:p>
          <a:p>
            <a:pPr lvl="1">
              <a:spcBef>
                <a:spcPts val="600"/>
              </a:spcBef>
            </a:pPr>
            <a:r>
              <a:rPr lang="en-US" sz="1000" dirty="0"/>
              <a:t>Processo di pulizia dei dati:</a:t>
            </a:r>
          </a:p>
          <a:p>
            <a:pPr lvl="2">
              <a:spcBef>
                <a:spcPts val="600"/>
              </a:spcBef>
            </a:pPr>
            <a:r>
              <a:rPr lang="en-US" sz="850" dirty="0"/>
              <a:t>Esplorazione dei dati: Esplorazione iniziale per identificare potenziali problemi nel set di dati.</a:t>
            </a:r>
          </a:p>
          <a:p>
            <a:pPr lvl="2">
              <a:spcBef>
                <a:spcPts val="600"/>
              </a:spcBef>
            </a:pPr>
            <a:r>
              <a:rPr lang="en-US" sz="850" dirty="0"/>
              <a:t>Preelaborazione dei dati: Applicazione di tecniche di pulizia per risolvere i problemi identificati.</a:t>
            </a:r>
          </a:p>
          <a:p>
            <a:pPr lvl="2">
              <a:spcBef>
                <a:spcPts val="600"/>
              </a:spcBef>
            </a:pPr>
            <a:r>
              <a:rPr lang="en-US" sz="850" dirty="0"/>
              <a:t>Convalida e controlli di qualità: Verifica dell'integrità e della qualità dei dati puliti.</a:t>
            </a:r>
          </a:p>
          <a:p>
            <a:pPr lvl="1">
              <a:spcBef>
                <a:spcPts val="600"/>
              </a:spcBef>
            </a:pPr>
            <a:r>
              <a:rPr lang="en-US" sz="1000" dirty="0"/>
              <a:t>Esempi di strumenti di pulizia dei dati:</a:t>
            </a:r>
          </a:p>
          <a:p>
            <a:pPr lvl="2">
              <a:spcBef>
                <a:spcPts val="600"/>
              </a:spcBef>
            </a:pPr>
            <a:r>
              <a:rPr lang="en-US" sz="850" dirty="0" err="1"/>
              <a:t>OpenRefine </a:t>
            </a:r>
            <a:r>
              <a:rPr lang="en-US" sz="850" dirty="0"/>
              <a:t>(https://openrefine.org/): </a:t>
            </a:r>
            <a:r>
              <a:rPr lang="en-US" sz="850" i="1" dirty="0" err="1"/>
              <a:t>OpenRefine </a:t>
            </a:r>
            <a:r>
              <a:rPr lang="en-US" sz="850" i="1" dirty="0"/>
              <a:t>è un potente strumento gratuito e open source per lavorare con dati disordinati: pulirli, trasformarli da un formato all'altro ed estenderli con servizi web e dati esterni. </a:t>
            </a:r>
            <a:r>
              <a:rPr lang="en-US" sz="850" dirty="0" err="1"/>
              <a:t>OpenRefine </a:t>
            </a:r>
            <a:r>
              <a:rPr lang="en-US" sz="850" dirty="0"/>
              <a:t>può essere utilizzato per pulire i dati raccolti da sensori IoT o sistemi SCADA nella rete energetica, identificando e correggendo errori o anomalie nel set di dati.</a:t>
            </a:r>
            <a:endParaRPr lang="en-US" sz="850" i="1" dirty="0"/>
          </a:p>
          <a:p>
            <a:pPr lvl="2">
              <a:spcBef>
                <a:spcPts val="600"/>
              </a:spcBef>
            </a:pPr>
            <a:r>
              <a:rPr lang="en-US" sz="850" dirty="0"/>
              <a:t>Alteryx Designer Cloud (https://www.alteryx.com/): Alteryx è una piattaforma di analisi dei dati completa che include funzioni per la pulizia, la miscelazione e l'analisi dei dati. Offre un'interfaccia drag-and-drop per eseguire complesse trasformazioni e operazioni di pulizia dei dati. Alteryx può essere utilizzato per pulire e pre-elaborare i dati provenienti da varie fonti legate all'energia, come i dati sul consumo energetico, i dati meteorologici e i dati operativi delle centrali elettriche, consentendo agli analisti di ricavare preziose informazioni per ottimizzare l'efficienza energetica e le operazioni.</a:t>
            </a:r>
            <a:endParaRPr lang="en-US" sz="105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éu, nuvem, eletricista, edifício&#10;&#10;Descrição gerada automaticamente">
            <a:extLst>
              <a:ext uri="{FF2B5EF4-FFF2-40B4-BE49-F238E27FC236}">
                <a16:creationId xmlns:a16="http://schemas.microsoft.com/office/drawing/2014/main" id="{0C45A9E6-7E45-C4C4-9327-AF8B0621086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57298029"/>
      </p:ext>
    </p:extLst>
  </p:cSld>
  <p:clrMapOvr>
    <a:masterClrMapping/>
  </p:clrMapOvr>
</p:sld>
</file>

<file path=ppt/slides/slide32.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4</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32</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Argomento-04: Analisi dei dati energetici ed elaborazione dei dati</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Pulizia e pre-elaborazione dei dati</a:t>
            </a:r>
          </a:p>
          <a:p>
            <a:pPr>
              <a:spcBef>
                <a:spcPts val="600"/>
              </a:spcBef>
              <a:spcAft>
                <a:spcPts val="0"/>
              </a:spcAft>
            </a:pPr>
            <a:r>
              <a:rPr lang="en-US" sz="1400" dirty="0">
                <a:solidFill>
                  <a:schemeClr val="tx2"/>
                </a:solidFill>
              </a:rPr>
              <a:t>Strumenti e tecnologie di analisi dei dati</a:t>
            </a:r>
          </a:p>
          <a:p>
            <a:pPr>
              <a:spcBef>
                <a:spcPts val="600"/>
              </a:spcBef>
              <a:spcAft>
                <a:spcPts val="0"/>
              </a:spcAft>
            </a:pPr>
            <a:r>
              <a:rPr lang="en-US" sz="1400" dirty="0"/>
              <a:t>Interpretare i dati per il rilevamento delle minacce informatiche</a:t>
            </a:r>
          </a:p>
          <a:p>
            <a:pPr>
              <a:spcBef>
                <a:spcPts val="600"/>
              </a:spcBef>
              <a:spcAft>
                <a:spcPts val="0"/>
              </a:spcAft>
            </a:pPr>
            <a:r>
              <a:rPr lang="en-US" sz="1400" dirty="0"/>
              <a:t>Studio di caso</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7771731"/>
      </p:ext>
    </p:extLst>
  </p:cSld>
  <p:clrMapOvr>
    <a:masterClrMapping/>
  </p:clrMapOvr>
</p:sld>
</file>

<file path=ppt/slides/slide33.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04_2: Strumenti e tecnologie di analisi dei dati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92500"/>
          </a:bodyPr>
          <a:lstStyle/>
          <a:p>
            <a:pPr>
              <a:spcBef>
                <a:spcPts val="600"/>
              </a:spcBef>
              <a:spcAft>
                <a:spcPts val="0"/>
              </a:spcAft>
            </a:pPr>
            <a:r>
              <a:rPr lang="en-US" sz="2400" dirty="0"/>
              <a:t>Panoramica degli strumenti di analisi dei dati comunemente utilizzati nella sicurezza informatica</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Strumenti di analisi dei dati:</a:t>
            </a:r>
          </a:p>
          <a:p>
            <a:pPr lvl="1">
              <a:spcBef>
                <a:spcPts val="600"/>
              </a:spcBef>
            </a:pPr>
            <a:r>
              <a:rPr lang="en-US" sz="1000" dirty="0"/>
              <a:t>Gli strumenti di analisi dei dati facilitano l'estrazione di informazioni da insiemi di dati grandi e complessi.</a:t>
            </a:r>
          </a:p>
          <a:p>
            <a:pPr lvl="1">
              <a:spcBef>
                <a:spcPts val="600"/>
              </a:spcBef>
            </a:pPr>
            <a:r>
              <a:rPr lang="en-US" sz="1000" dirty="0"/>
              <a:t>Strumenti comunemente utilizzati: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idade, inverno&#10;&#10;Descrição gerada automaticamente com confiança baixa">
            <a:extLst>
              <a:ext uri="{FF2B5EF4-FFF2-40B4-BE49-F238E27FC236}">
                <a16:creationId xmlns:a16="http://schemas.microsoft.com/office/drawing/2014/main" id="{C63D8717-4278-C0B6-C770-197997C8C01F}"/>
              </a:ext>
            </a:extLst>
          </p:cNvPr>
          <p:cNvPicPr>
            <a:picLocks noGrp="1" noChangeAspect="1"/>
          </p:cNvPicPr>
          <p:nvPr>
            <p:ph type="pic" sz="quarter" idx="11"/>
          </p:nvPr>
        </p:nvPicPr>
        <p:blipFill>
          <a:blip r:embed="rId4"/>
          <a:srcRect l="7439" r="7439"/>
          <a:stretch>
            <a:fillRect/>
          </a:stretch>
        </p:blipFill>
        <p:spPr/>
      </p:pic>
      <p:sp>
        <p:nvSpPr>
          <p:cNvPr id="10" name="Retângulo: Cantos Arredondados 9">
            <a:extLst>
              <a:ext uri="{FF2B5EF4-FFF2-40B4-BE49-F238E27FC236}">
                <a16:creationId xmlns:a16="http://schemas.microsoft.com/office/drawing/2014/main" id="{559901DE-D277-D904-7BFD-54E399E7E616}"/>
              </a:ext>
            </a:extLst>
          </p:cNvPr>
          <p:cNvSpPr/>
          <p:nvPr/>
        </p:nvSpPr>
        <p:spPr>
          <a:xfrm>
            <a:off x="5664459" y="3240692"/>
            <a:ext cx="1992944" cy="22369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pt-PT" sz="1100" dirty="0" err="1">
                <a:solidFill>
                  <a:schemeClr val="tx1"/>
                </a:solidFill>
              </a:rPr>
              <a:t>Linguaggi </a:t>
            </a:r>
            <a:r>
              <a:rPr lang="pt-PT" sz="1100" dirty="0" err="1">
                <a:solidFill>
                  <a:schemeClr val="tx1"/>
                </a:solidFill>
              </a:rPr>
              <a:t>di programmazione</a:t>
            </a:r>
            <a:endParaRPr lang="pt-PT" sz="1100" dirty="0">
              <a:solidFill>
                <a:schemeClr val="tx1"/>
              </a:solidFill>
            </a:endParaRPr>
          </a:p>
        </p:txBody>
      </p:sp>
      <p:sp>
        <p:nvSpPr>
          <p:cNvPr id="12" name="CaixaDeTexto 11">
            <a:extLst>
              <a:ext uri="{FF2B5EF4-FFF2-40B4-BE49-F238E27FC236}">
                <a16:creationId xmlns:a16="http://schemas.microsoft.com/office/drawing/2014/main" id="{E7C33CCD-3036-D40A-00FB-1D83AAEBCA9C}"/>
              </a:ext>
            </a:extLst>
          </p:cNvPr>
          <p:cNvSpPr txBox="1"/>
          <p:nvPr/>
        </p:nvSpPr>
        <p:spPr>
          <a:xfrm>
            <a:off x="5664459" y="4582052"/>
            <a:ext cx="1992945" cy="415498"/>
          </a:xfrm>
          <a:prstGeom prst="rect">
            <a:avLst/>
          </a:prstGeom>
          <a:noFill/>
        </p:spPr>
        <p:txBody>
          <a:bodyPr wrap="square" rtlCol="0">
            <a:spAutoFit/>
          </a:bodyPr>
          <a:lstStyle/>
          <a:p>
            <a:pPr algn="ctr"/>
            <a:r>
              <a:rPr lang="en-US" sz="1050" dirty="0"/>
              <a:t>Python, R e SQL per la manipolazione e l'analisi dei dati</a:t>
            </a:r>
            <a:endParaRPr lang="pt-PT" sz="1050" dirty="0"/>
          </a:p>
        </p:txBody>
      </p:sp>
      <p:sp>
        <p:nvSpPr>
          <p:cNvPr id="18" name="Retângulo: Cantos Arredondados 17">
            <a:extLst>
              <a:ext uri="{FF2B5EF4-FFF2-40B4-BE49-F238E27FC236}">
                <a16:creationId xmlns:a16="http://schemas.microsoft.com/office/drawing/2014/main" id="{BEEECF5B-2D32-3B33-F480-B3BE8629CD2B}"/>
              </a:ext>
            </a:extLst>
          </p:cNvPr>
          <p:cNvSpPr/>
          <p:nvPr/>
        </p:nvSpPr>
        <p:spPr>
          <a:xfrm>
            <a:off x="7828046" y="3240692"/>
            <a:ext cx="1992944" cy="22369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pt-PT" sz="1100" dirty="0" err="1">
                <a:solidFill>
                  <a:schemeClr val="tx1"/>
                </a:solidFill>
              </a:rPr>
              <a:t>Strumenti </a:t>
            </a:r>
            <a:r>
              <a:rPr lang="pt-PT" sz="1100" dirty="0" err="1">
                <a:solidFill>
                  <a:schemeClr val="tx1"/>
                </a:solidFill>
              </a:rPr>
              <a:t>di visualizzazione </a:t>
            </a:r>
            <a:r>
              <a:rPr lang="pt-PT" sz="1100" dirty="0">
                <a:solidFill>
                  <a:schemeClr val="tx1"/>
                </a:solidFill>
              </a:rPr>
              <a:t>dei dati</a:t>
            </a:r>
            <a:endParaRPr lang="pt-PT" sz="1100" dirty="0">
              <a:solidFill>
                <a:schemeClr val="tx1"/>
              </a:solidFill>
            </a:endParaRPr>
          </a:p>
        </p:txBody>
      </p:sp>
      <p:sp>
        <p:nvSpPr>
          <p:cNvPr id="19" name="CaixaDeTexto 18">
            <a:extLst>
              <a:ext uri="{FF2B5EF4-FFF2-40B4-BE49-F238E27FC236}">
                <a16:creationId xmlns:a16="http://schemas.microsoft.com/office/drawing/2014/main" id="{21C1470E-DC6F-1E8F-7BEB-E6310477E4A2}"/>
              </a:ext>
            </a:extLst>
          </p:cNvPr>
          <p:cNvSpPr txBox="1"/>
          <p:nvPr/>
        </p:nvSpPr>
        <p:spPr>
          <a:xfrm>
            <a:off x="7828046" y="4582052"/>
            <a:ext cx="1992945" cy="738664"/>
          </a:xfrm>
          <a:prstGeom prst="rect">
            <a:avLst/>
          </a:prstGeom>
          <a:noFill/>
        </p:spPr>
        <p:txBody>
          <a:bodyPr wrap="square" rtlCol="0">
            <a:spAutoFit/>
          </a:bodyPr>
          <a:lstStyle/>
          <a:p>
            <a:pPr algn="ctr"/>
            <a:r>
              <a:rPr lang="en-US" sz="1050" dirty="0"/>
              <a:t>Tableau, Power BI e Matplotlib per la creazione di rappresentazioni visive dei dati</a:t>
            </a:r>
            <a:endParaRPr lang="pt-PT" sz="1050" dirty="0"/>
          </a:p>
        </p:txBody>
      </p:sp>
      <p:sp>
        <p:nvSpPr>
          <p:cNvPr id="20" name="Retângulo: Cantos Arredondados 19">
            <a:extLst>
              <a:ext uri="{FF2B5EF4-FFF2-40B4-BE49-F238E27FC236}">
                <a16:creationId xmlns:a16="http://schemas.microsoft.com/office/drawing/2014/main" id="{AB7BA356-B540-EEFA-517E-B5BBA8C69C65}"/>
              </a:ext>
            </a:extLst>
          </p:cNvPr>
          <p:cNvSpPr/>
          <p:nvPr/>
        </p:nvSpPr>
        <p:spPr>
          <a:xfrm>
            <a:off x="9991632" y="3240692"/>
            <a:ext cx="1992944" cy="22369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pt-PT" sz="1100" dirty="0">
                <a:solidFill>
                  <a:schemeClr val="tx1"/>
                </a:solidFill>
              </a:rPr>
              <a:t>Software </a:t>
            </a:r>
            <a:r>
              <a:rPr lang="pt-PT" sz="1100" dirty="0" err="1">
                <a:solidFill>
                  <a:schemeClr val="tx1"/>
                </a:solidFill>
              </a:rPr>
              <a:t>statistico</a:t>
            </a:r>
          </a:p>
        </p:txBody>
      </p:sp>
      <p:sp>
        <p:nvSpPr>
          <p:cNvPr id="21" name="CaixaDeTexto 20">
            <a:extLst>
              <a:ext uri="{FF2B5EF4-FFF2-40B4-BE49-F238E27FC236}">
                <a16:creationId xmlns:a16="http://schemas.microsoft.com/office/drawing/2014/main" id="{5CA161CB-A124-881E-0305-8C1CF7802E4F}"/>
              </a:ext>
            </a:extLst>
          </p:cNvPr>
          <p:cNvSpPr txBox="1"/>
          <p:nvPr/>
        </p:nvSpPr>
        <p:spPr>
          <a:xfrm>
            <a:off x="9991632" y="4582052"/>
            <a:ext cx="1992945" cy="577081"/>
          </a:xfrm>
          <a:prstGeom prst="rect">
            <a:avLst/>
          </a:prstGeom>
          <a:noFill/>
        </p:spPr>
        <p:txBody>
          <a:bodyPr wrap="square" rtlCol="0">
            <a:spAutoFit/>
          </a:bodyPr>
          <a:lstStyle/>
          <a:p>
            <a:pPr algn="ctr"/>
            <a:r>
              <a:rPr lang="en-US" sz="1050" dirty="0"/>
              <a:t> SPSS, SAS e MATLAB per l'analisi statistica avanzata</a:t>
            </a:r>
            <a:endParaRPr lang="pt-PT" sz="1050" dirty="0"/>
          </a:p>
        </p:txBody>
      </p:sp>
      <p:pic>
        <p:nvPicPr>
          <p:cNvPr id="4100" name="Picture 4" descr="Programming language - Free technology icons">
            <a:extLst>
              <a:ext uri="{FF2B5EF4-FFF2-40B4-BE49-F238E27FC236}">
                <a16:creationId xmlns:a16="http://schemas.microsoft.com/office/drawing/2014/main" id="{0FC0EF39-56AC-B186-85A5-7FE91C0B9B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2931" y="3831377"/>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ata visualization Vector Icons free download in SVG, PNG Format">
            <a:extLst>
              <a:ext uri="{FF2B5EF4-FFF2-40B4-BE49-F238E27FC236}">
                <a16:creationId xmlns:a16="http://schemas.microsoft.com/office/drawing/2014/main" id="{89780F32-40FF-04C4-28CF-D3C2F00ED9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6518" y="3831377"/>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tatistics icon">
            <a:extLst>
              <a:ext uri="{FF2B5EF4-FFF2-40B4-BE49-F238E27FC236}">
                <a16:creationId xmlns:a16="http://schemas.microsoft.com/office/drawing/2014/main" id="{BBF24CFB-BCFA-B81D-209E-987C2C6445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10104" y="3831377"/>
            <a:ext cx="756000" cy="7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984656"/>
      </p:ext>
    </p:extLst>
  </p:cSld>
  <p:clrMapOvr>
    <a:masterClrMapping/>
  </p:clrMapOvr>
</p:sld>
</file>

<file path=ppt/slides/slide34.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4</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34</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Argomento-04: Analisi dei dati energetici ed elaborazione dei dati</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Pulizia e pre-elaborazione dei dati</a:t>
            </a:r>
          </a:p>
          <a:p>
            <a:pPr>
              <a:spcBef>
                <a:spcPts val="600"/>
              </a:spcBef>
              <a:spcAft>
                <a:spcPts val="0"/>
              </a:spcAft>
            </a:pPr>
            <a:r>
              <a:rPr lang="en-US" sz="1400" dirty="0"/>
              <a:t>Strumenti e tecnologie di analisi dei dati</a:t>
            </a:r>
          </a:p>
          <a:p>
            <a:pPr>
              <a:spcBef>
                <a:spcPts val="600"/>
              </a:spcBef>
              <a:spcAft>
                <a:spcPts val="0"/>
              </a:spcAft>
            </a:pPr>
            <a:r>
              <a:rPr lang="en-US" sz="1400" dirty="0">
                <a:solidFill>
                  <a:schemeClr val="tx2"/>
                </a:solidFill>
              </a:rPr>
              <a:t>Interpretare i dati per il rilevamento delle minacce informatiche</a:t>
            </a:r>
          </a:p>
          <a:p>
            <a:pPr>
              <a:spcBef>
                <a:spcPts val="600"/>
              </a:spcBef>
              <a:spcAft>
                <a:spcPts val="0"/>
              </a:spcAft>
            </a:pPr>
            <a:r>
              <a:rPr lang="en-US" sz="1400" dirty="0"/>
              <a:t>Studio di caso</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955096225"/>
      </p:ext>
    </p:extLst>
  </p:cSld>
  <p:clrMapOvr>
    <a:masterClrMapping/>
  </p:clrMapOvr>
</p:sld>
</file>

<file path=ppt/slides/slide35.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04_3: Interpretare i dati per il rilevamento delle minacce informatiche</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Identificazione di schemi e anomalie nei dati energetici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Comprendere i modelli di dati:</a:t>
            </a:r>
          </a:p>
          <a:p>
            <a:pPr lvl="1">
              <a:spcBef>
                <a:spcPts val="600"/>
              </a:spcBef>
            </a:pPr>
            <a:r>
              <a:rPr lang="en-US" sz="1000" dirty="0"/>
              <a:t>I modelli di dati sono tendenze ricorrenti o relazioni presenti in un insieme di dati. La sua comprensione è fondamentale per identificare anomalie e potenziali minacce informatiche.</a:t>
            </a:r>
          </a:p>
          <a:p>
            <a:pPr lvl="1">
              <a:spcBef>
                <a:spcPts val="600"/>
              </a:spcBef>
            </a:pPr>
            <a:r>
              <a:rPr lang="en-US" sz="1000" dirty="0"/>
              <a:t>Tipi di modelli di dati:</a:t>
            </a:r>
          </a:p>
          <a:p>
            <a:pPr lvl="2">
              <a:spcBef>
                <a:spcPts val="600"/>
              </a:spcBef>
            </a:pPr>
            <a:r>
              <a:rPr lang="en-US" sz="850" dirty="0"/>
              <a:t>Stagionalità: Fluttuazioni regolari nei dati che si verificano a intervalli specifici, come ad esempio modelli giornalieri, settimanali o annuali.</a:t>
            </a:r>
          </a:p>
          <a:p>
            <a:pPr lvl="2">
              <a:spcBef>
                <a:spcPts val="600"/>
              </a:spcBef>
            </a:pPr>
            <a:r>
              <a:rPr lang="en-US" sz="850" dirty="0"/>
              <a:t>Tendenze: Tendenze a lungo termine nei dati, che indicano cambiamenti graduali nel comportamento o nei valori.</a:t>
            </a:r>
          </a:p>
          <a:p>
            <a:pPr lvl="2">
              <a:spcBef>
                <a:spcPts val="600"/>
              </a:spcBef>
            </a:pPr>
            <a:r>
              <a:rPr lang="en-US" sz="850" dirty="0"/>
              <a:t>Anomalie: Deviazioni inaspettate dagli schemi dovute, ad esempio, a minacce alla sicurezza informatica o ad attività insolite.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edifício, captura de ecrã, arranha-céus, cidade&#10;&#10;Descrição gerada automaticamente">
            <a:extLst>
              <a:ext uri="{FF2B5EF4-FFF2-40B4-BE49-F238E27FC236}">
                <a16:creationId xmlns:a16="http://schemas.microsoft.com/office/drawing/2014/main" id="{43B0F114-4C54-97F8-D100-5FBD81C37810}"/>
              </a:ext>
            </a:extLst>
          </p:cNvPr>
          <p:cNvPicPr>
            <a:picLocks noGrp="1" noChangeAspect="1"/>
          </p:cNvPicPr>
          <p:nvPr>
            <p:ph type="pic" sz="quarter" idx="11"/>
          </p:nvPr>
        </p:nvPicPr>
        <p:blipFill>
          <a:blip r:embed="rId4"/>
          <a:srcRect l="7439" r="7439"/>
          <a:stretch>
            <a:fillRect/>
          </a:stretch>
        </p:blipFill>
        <p:spPr/>
      </p:pic>
      <p:pic>
        <p:nvPicPr>
          <p:cNvPr id="5122" name="Picture 2" descr="Energy usage patterns during lockdown | Octopus Energy">
            <a:extLst>
              <a:ext uri="{FF2B5EF4-FFF2-40B4-BE49-F238E27FC236}">
                <a16:creationId xmlns:a16="http://schemas.microsoft.com/office/drawing/2014/main" id="{6C99956B-40E0-A9B1-33D8-9172EEB5BB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1535" y="3834599"/>
            <a:ext cx="3073321" cy="2232000"/>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DDB752D3-9403-6C4C-4267-DF2182904FEE}"/>
              </a:ext>
            </a:extLst>
          </p:cNvPr>
          <p:cNvSpPr txBox="1"/>
          <p:nvPr/>
        </p:nvSpPr>
        <p:spPr>
          <a:xfrm>
            <a:off x="5723435" y="4748029"/>
            <a:ext cx="2930371"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pt-PT" sz="900" dirty="0" err="1"/>
              <a:t>Fonte: </a:t>
            </a:r>
            <a:r>
              <a:rPr lang="pt-PT" sz="900" dirty="0"/>
              <a:t>https://octopus.energy/blog/domestic-energy-usage-patterns-during-social-distancing/</a:t>
            </a:r>
          </a:p>
        </p:txBody>
      </p:sp>
    </p:spTree>
    <p:extLst>
      <p:ext uri="{BB962C8B-B14F-4D97-AF65-F5344CB8AC3E}">
        <p14:creationId xmlns:p14="http://schemas.microsoft.com/office/powerpoint/2010/main" val="1968673331"/>
      </p:ext>
    </p:extLst>
  </p:cSld>
  <p:clrMapOvr>
    <a:masterClrMapping/>
  </p:clrMapOvr>
</p:sld>
</file>

<file path=ppt/slides/slide36.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04_3: Interpretare i dati per il rilevamento delle minacce informatiche</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Identificazione di schemi e anomalie nei dati energetici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Rilevare le anomalie:</a:t>
            </a:r>
          </a:p>
          <a:p>
            <a:pPr lvl="1">
              <a:spcBef>
                <a:spcPts val="600"/>
              </a:spcBef>
            </a:pPr>
            <a:r>
              <a:rPr lang="en-US" sz="1000" dirty="0"/>
              <a:t>Le anomalie, note anche come outlier o deviazioni, sono punti di dati che differiscono in modo significativo dalla norma o dal comportamento previsto.</a:t>
            </a:r>
          </a:p>
          <a:p>
            <a:pPr lvl="1">
              <a:spcBef>
                <a:spcPts val="600"/>
              </a:spcBef>
            </a:pPr>
            <a:r>
              <a:rPr lang="en-US" sz="1000" dirty="0"/>
              <a:t>Il rilevamento delle anomalie è essenziale per identificare potenziali minacce informatiche o violazioni della sicurezza.</a:t>
            </a:r>
          </a:p>
          <a:p>
            <a:pPr lvl="1">
              <a:spcBef>
                <a:spcPts val="600"/>
              </a:spcBef>
            </a:pPr>
            <a:r>
              <a:rPr lang="en-US" sz="1000" dirty="0"/>
              <a:t>Tecniche di rilevamento delle anomalie:</a:t>
            </a:r>
          </a:p>
          <a:p>
            <a:pPr lvl="2">
              <a:spcBef>
                <a:spcPts val="600"/>
              </a:spcBef>
            </a:pPr>
            <a:r>
              <a:rPr lang="en-US" sz="850" dirty="0"/>
              <a:t>Metodi statistici: Utilizzare tecniche statistiche come la media, la deviazione standard e lo z-score per identificare i punti di dati che non rientrano nell'intervallo di normalità.</a:t>
            </a:r>
          </a:p>
          <a:p>
            <a:pPr lvl="2">
              <a:spcBef>
                <a:spcPts val="600"/>
              </a:spcBef>
            </a:pPr>
            <a:r>
              <a:rPr lang="en-US" sz="850" dirty="0"/>
              <a:t>Algoritmi di apprendimento automatico: Addestrare i modelli per riconoscere gli schemi nei dati e segnalare le istanze che si discostano dagli schemi appresi.</a:t>
            </a:r>
          </a:p>
          <a:p>
            <a:pPr lvl="2">
              <a:spcBef>
                <a:spcPts val="600"/>
              </a:spcBef>
            </a:pPr>
            <a:r>
              <a:rPr lang="en-US" sz="850" dirty="0"/>
              <a:t>Approcci specifici per il settore: Sviluppare algoritmi di rilevamento delle anomalie personalizzati in base alle caratteristiche dei dati della rete energetica.</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edifício, captura de ecrã, arranha-céus, cidade&#10;&#10;Descrição gerada automaticamente">
            <a:extLst>
              <a:ext uri="{FF2B5EF4-FFF2-40B4-BE49-F238E27FC236}">
                <a16:creationId xmlns:a16="http://schemas.microsoft.com/office/drawing/2014/main" id="{43B0F114-4C54-97F8-D100-5FBD81C37810}"/>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297810126"/>
      </p:ext>
    </p:extLst>
  </p:cSld>
  <p:clrMapOvr>
    <a:masterClrMapping/>
  </p:clrMapOvr>
</p:sld>
</file>

<file path=ppt/slides/slide37.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04_3: Interpretare i dati per il rilevamento delle minacce informatiche</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Identificazione di schemi e anomalie nei dati energetici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Correlare i dati con le minacce informatiche:</a:t>
            </a:r>
          </a:p>
          <a:p>
            <a:pPr lvl="1">
              <a:spcBef>
                <a:spcPts val="600"/>
              </a:spcBef>
            </a:pPr>
            <a:r>
              <a:rPr lang="en-US" sz="1000" dirty="0"/>
              <a:t>Alcuni schemi di dati o anomalie possono fungere da indicatori di potenziali minacce informatiche o incidenti di sicurezza.</a:t>
            </a:r>
          </a:p>
          <a:p>
            <a:pPr lvl="1">
              <a:spcBef>
                <a:spcPts val="600"/>
              </a:spcBef>
            </a:pPr>
            <a:r>
              <a:rPr lang="en-US" sz="1000" dirty="0"/>
              <a:t>Tra gli esempi vi sono picchi insoliti di traffico di rete, modifiche inaspettate alle configurazioni di sistema o tentativi di accesso non autorizzati.</a:t>
            </a:r>
          </a:p>
          <a:p>
            <a:pPr>
              <a:spcBef>
                <a:spcPts val="600"/>
              </a:spcBef>
            </a:pPr>
            <a:r>
              <a:rPr lang="en-US" sz="1200" dirty="0"/>
              <a:t>Visualizzazione per il rilevamento delle minacce:</a:t>
            </a:r>
          </a:p>
          <a:p>
            <a:pPr lvl="2">
              <a:spcBef>
                <a:spcPts val="600"/>
              </a:spcBef>
            </a:pPr>
            <a:r>
              <a:rPr lang="en-US" sz="850" dirty="0"/>
              <a:t>Le rappresentazioni visive dei dati facilitano l'identificazione e l'interpretazione di modelli, anomalie e tendenze.</a:t>
            </a:r>
          </a:p>
          <a:p>
            <a:pPr lvl="2">
              <a:spcBef>
                <a:spcPts val="600"/>
              </a:spcBef>
            </a:pPr>
            <a:r>
              <a:rPr lang="en-US" sz="850" dirty="0"/>
              <a:t>Grafici, diagrammi e dashboard forniscono approfondimenti intuitivi su insiemi di dati complessi, favorendo il rilevamento delle minacce e il processo decisionale.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edifício, captura de ecrã, arranha-céus, cidade&#10;&#10;Descrição gerada automaticamente">
            <a:extLst>
              <a:ext uri="{FF2B5EF4-FFF2-40B4-BE49-F238E27FC236}">
                <a16:creationId xmlns:a16="http://schemas.microsoft.com/office/drawing/2014/main" id="{43B0F114-4C54-97F8-D100-5FBD81C37810}"/>
              </a:ext>
            </a:extLst>
          </p:cNvPr>
          <p:cNvPicPr>
            <a:picLocks noGrp="1" noChangeAspect="1"/>
          </p:cNvPicPr>
          <p:nvPr>
            <p:ph type="pic" sz="quarter" idx="11"/>
          </p:nvPr>
        </p:nvPicPr>
        <p:blipFill>
          <a:blip r:embed="rId4"/>
          <a:srcRect l="7439" r="7439"/>
          <a:stretch>
            <a:fillRect/>
          </a:stretch>
        </p:blipFill>
        <p:spPr/>
      </p:pic>
      <p:pic>
        <p:nvPicPr>
          <p:cNvPr id="6146" name="Picture 2" descr="Power Consumption Analysis as a Detection Indicator for Cyberattacks on  Smart Home Devices | SpringerLink">
            <a:extLst>
              <a:ext uri="{FF2B5EF4-FFF2-40B4-BE49-F238E27FC236}">
                <a16:creationId xmlns:a16="http://schemas.microsoft.com/office/drawing/2014/main" id="{0085C5A1-BB2A-2E5F-11D9-9851AB258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6288" y="4072379"/>
            <a:ext cx="2676135" cy="2027612"/>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010E9606-E529-41CB-4F0A-9BC60A20C711}"/>
              </a:ext>
            </a:extLst>
          </p:cNvPr>
          <p:cNvSpPr txBox="1"/>
          <p:nvPr/>
        </p:nvSpPr>
        <p:spPr>
          <a:xfrm>
            <a:off x="5392132" y="5320480"/>
            <a:ext cx="3431877" cy="78483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pt-PT" sz="900" dirty="0" err="1"/>
              <a:t>Fonte</a:t>
            </a:r>
            <a:r>
              <a:rPr lang="pt-PT" sz="900" dirty="0"/>
              <a:t>: </a:t>
            </a:r>
            <a:r>
              <a:rPr lang="pt-PT" sz="900" dirty="0" err="1"/>
              <a:t>Schorr</a:t>
            </a:r>
            <a:r>
              <a:rPr lang="pt-PT" sz="900" dirty="0"/>
              <a:t>, V., </a:t>
            </a:r>
            <a:r>
              <a:rPr lang="pt-PT" sz="900" dirty="0" err="1"/>
              <a:t>et </a:t>
            </a:r>
            <a:r>
              <a:rPr lang="pt-PT" sz="900" dirty="0"/>
              <a:t>al. (2024). </a:t>
            </a:r>
            <a:r>
              <a:rPr lang="pt-PT" sz="900" dirty="0" err="1"/>
              <a:t>L'analisi </a:t>
            </a:r>
            <a:r>
              <a:rPr lang="pt-PT" sz="900" dirty="0" err="1"/>
              <a:t>del consumo </a:t>
            </a:r>
            <a:r>
              <a:rPr lang="pt-PT" sz="900" dirty="0" err="1"/>
              <a:t>di energia </a:t>
            </a:r>
            <a:r>
              <a:rPr lang="pt-PT" sz="900" dirty="0"/>
              <a:t>come </a:t>
            </a:r>
            <a:r>
              <a:rPr lang="pt-PT" sz="900" dirty="0" err="1"/>
              <a:t>indicatore </a:t>
            </a:r>
            <a:r>
              <a:rPr lang="pt-PT" sz="900" dirty="0" err="1"/>
              <a:t>di rilevamento </a:t>
            </a:r>
            <a:r>
              <a:rPr lang="pt-PT" sz="900" dirty="0"/>
              <a:t>per i </a:t>
            </a:r>
            <a:r>
              <a:rPr lang="pt-PT" sz="900" dirty="0" err="1"/>
              <a:t>cyberattacchi </a:t>
            </a:r>
            <a:r>
              <a:rPr lang="pt-PT" sz="900" dirty="0" err="1"/>
              <a:t>ai </a:t>
            </a:r>
            <a:r>
              <a:rPr lang="pt-PT" sz="900" dirty="0" err="1"/>
              <a:t>dispositivi </a:t>
            </a:r>
            <a:r>
              <a:rPr lang="pt-PT" sz="900" dirty="0" err="1"/>
              <a:t>domestici </a:t>
            </a:r>
            <a:r>
              <a:rPr lang="pt-PT" sz="900" dirty="0" err="1"/>
              <a:t>intelligenti</a:t>
            </a:r>
            <a:r>
              <a:rPr lang="pt-PT" sz="900" dirty="0"/>
              <a:t>. In: </a:t>
            </a:r>
            <a:r>
              <a:rPr lang="pt-PT" sz="900" dirty="0" err="1"/>
              <a:t>Jørgensen</a:t>
            </a:r>
            <a:r>
              <a:rPr lang="pt-PT" sz="900" dirty="0"/>
              <a:t>, B.N., da Silva, L.C.P., Ma, Z. (</a:t>
            </a:r>
            <a:r>
              <a:rPr lang="pt-PT" sz="900" dirty="0" err="1"/>
              <a:t>eds</a:t>
            </a:r>
            <a:r>
              <a:rPr lang="pt-PT" sz="900" dirty="0"/>
              <a:t>) Energy </a:t>
            </a:r>
            <a:r>
              <a:rPr lang="pt-PT" sz="900" dirty="0" err="1"/>
              <a:t>Informatics</a:t>
            </a:r>
            <a:r>
              <a:rPr lang="pt-PT" sz="900" dirty="0"/>
              <a:t>. EI.A 2023. </a:t>
            </a:r>
            <a:r>
              <a:rPr lang="pt-PT" sz="900" dirty="0" err="1"/>
              <a:t>Lecture </a:t>
            </a:r>
            <a:r>
              <a:rPr lang="pt-PT" sz="900" dirty="0"/>
              <a:t>Notes in </a:t>
            </a:r>
            <a:r>
              <a:rPr lang="pt-PT" sz="900" dirty="0" err="1"/>
              <a:t>Computer </a:t>
            </a:r>
            <a:r>
              <a:rPr lang="pt-PT" sz="900" dirty="0" err="1"/>
              <a:t>Science</a:t>
            </a:r>
            <a:r>
              <a:rPr lang="pt-PT" sz="900" dirty="0"/>
              <a:t>, </a:t>
            </a:r>
            <a:r>
              <a:rPr lang="pt-PT" sz="900" dirty="0" err="1"/>
              <a:t>vol. </a:t>
            </a:r>
            <a:r>
              <a:rPr lang="pt-PT" sz="900" dirty="0"/>
              <a:t>14468. Springer</a:t>
            </a:r>
          </a:p>
        </p:txBody>
      </p:sp>
    </p:spTree>
    <p:extLst>
      <p:ext uri="{BB962C8B-B14F-4D97-AF65-F5344CB8AC3E}">
        <p14:creationId xmlns:p14="http://schemas.microsoft.com/office/powerpoint/2010/main" val="2001406954"/>
      </p:ext>
    </p:extLst>
  </p:cSld>
  <p:clrMapOvr>
    <a:masterClrMapping/>
  </p:clrMapOvr>
</p:sld>
</file>

<file path=ppt/slides/slide38.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4</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38</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Argomento-04: Analisi dei dati energetici ed elaborazione dei dati</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Pulizia e pre-elaborazione dei dati</a:t>
            </a:r>
          </a:p>
          <a:p>
            <a:pPr>
              <a:spcBef>
                <a:spcPts val="600"/>
              </a:spcBef>
              <a:spcAft>
                <a:spcPts val="0"/>
              </a:spcAft>
            </a:pPr>
            <a:r>
              <a:rPr lang="en-US" sz="1400" dirty="0"/>
              <a:t>Strumenti e tecnologie di analisi dei dati</a:t>
            </a:r>
          </a:p>
          <a:p>
            <a:pPr>
              <a:spcBef>
                <a:spcPts val="600"/>
              </a:spcBef>
              <a:spcAft>
                <a:spcPts val="0"/>
              </a:spcAft>
            </a:pPr>
            <a:r>
              <a:rPr lang="en-US" sz="1400" dirty="0"/>
              <a:t>Interpretare i dati per il rilevamento delle minacce informatiche</a:t>
            </a:r>
          </a:p>
          <a:p>
            <a:pPr>
              <a:spcBef>
                <a:spcPts val="600"/>
              </a:spcBef>
              <a:spcAft>
                <a:spcPts val="0"/>
              </a:spcAft>
            </a:pPr>
            <a:r>
              <a:rPr lang="en-US" sz="1400" dirty="0">
                <a:solidFill>
                  <a:schemeClr val="tx2"/>
                </a:solidFill>
              </a:rPr>
              <a:t>Studio di caso</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588880266"/>
      </p:ext>
    </p:extLst>
  </p:cSld>
  <p:clrMapOvr>
    <a:masterClrMapping/>
  </p:clrMapOvr>
</p:sld>
</file>

<file path=ppt/slides/slide39.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04_4: Studio di caso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Attività di rete insolita</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Caso di studio:</a:t>
            </a:r>
          </a:p>
          <a:p>
            <a:pPr lvl="1">
              <a:spcBef>
                <a:spcPts val="600"/>
              </a:spcBef>
            </a:pPr>
            <a:r>
              <a:rPr lang="en-US" sz="1000" dirty="0"/>
              <a:t>In una grande area metropolitana, una società di servizi energetici gestisce una rete di centrali elettriche, sottostazioni e reti di distribuzione che forniscono elettricità a milioni di clienti. L'azienda fa grande affidamento sui sistemi di controllo digitali e sui dispositivi IoT per monitorare e gestire in modo efficiente la propria infrastruttura. Tuttavia, questa rete interconnessa presenta anche un rischio significativo di cybersecurity, in quanto è soggetta a minacce informatiche che potrebbero interrompere la fornitura di energia o compromettere dati sensibili.</a:t>
            </a:r>
          </a:p>
          <a:p>
            <a:pPr lvl="1">
              <a:spcBef>
                <a:spcPts val="600"/>
              </a:spcBef>
            </a:pPr>
            <a:r>
              <a:rPr lang="en-US" sz="1000" dirty="0"/>
              <a:t>Un giorno, il team di cybersecurity dell'azienda nota un'insolita attività di rete proveniente da una delle sue sottostazioni critiche. I modelli di traffico di rete indicano una potenziale intrusione informatica, sollevando preoccupazioni per la sicurezza dell'infrastruttura energetica. Ulteriori indagini rivelano accessi sospetti ai sistemi di controllo e tentativi non autorizzati di accedere a archivi di dati sensibili.</a:t>
            </a:r>
          </a:p>
          <a:p>
            <a:pPr lvl="1">
              <a:spcBef>
                <a:spcPts val="600"/>
              </a:spcBef>
            </a:pPr>
            <a:r>
              <a:rPr lang="en-US" sz="1000" dirty="0"/>
              <a:t>Approccio all'analisi dei dati:</a:t>
            </a:r>
          </a:p>
          <a:p>
            <a:pPr lvl="2">
              <a:spcBef>
                <a:spcPts val="600"/>
              </a:spcBef>
            </a:pPr>
            <a:r>
              <a:rPr lang="en-US" sz="850" dirty="0"/>
              <a:t>Raccolta e aggregazione dei dati: Il team di cybersecurity raccoglie i log del traffico di rete, i log degli eventi di sistema e i log degli accessi da vari componenti della rete energetica, tra cui sottostazioni, sistemi di controllo e server di dati. Aggrega i dati raccolti per creare un set di dati completo che comprende un'ampia gamma di attività di rete ed eventi di sistema.</a:t>
            </a:r>
          </a:p>
          <a:p>
            <a:pPr lvl="2">
              <a:spcBef>
                <a:spcPts val="600"/>
              </a:spcBef>
            </a:pPr>
            <a:r>
              <a:rPr lang="en-US" sz="850" dirty="0"/>
              <a:t>Pulizia e pre-elaborazione dei dati: Il team pulisce il set di dati per rimuovere il rumore, gli outlier e i punti di dati irrilevanti che potrebbero ostacolare il processo di analisi. Si occupa dei valori mancanti, standardizza i formati e normalizza i dati per garantire coerenza e accuratezza.</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10" name="Marcador de Posição da Imagem 9" descr="Uma imagem com captura de ecrã, arte&#10;&#10;Descrição gerada automaticamente">
            <a:extLst>
              <a:ext uri="{FF2B5EF4-FFF2-40B4-BE49-F238E27FC236}">
                <a16:creationId xmlns:a16="http://schemas.microsoft.com/office/drawing/2014/main" id="{9693BE81-1EAF-D9B0-6949-153F17BE0A56}"/>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971384563"/>
      </p:ext>
    </p:extLst>
  </p:cSld>
  <p:clrMapOvr>
    <a:masterClrMapping/>
  </p:clrMapOvr>
</p:sld>
</file>

<file path=ppt/slides/slide4.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3</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4</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Argomento-03: Fonti e raccolta di dati sull'energia</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Tipi di dati energetici</a:t>
            </a:r>
          </a:p>
          <a:p>
            <a:pPr>
              <a:spcBef>
                <a:spcPts val="600"/>
              </a:spcBef>
              <a:spcAft>
                <a:spcPts val="0"/>
              </a:spcAft>
            </a:pPr>
            <a:r>
              <a:rPr lang="en-US" sz="1400" dirty="0"/>
              <a:t>Tecniche di raccolta dei dati energetici</a:t>
            </a:r>
          </a:p>
          <a:p>
            <a:pPr>
              <a:spcBef>
                <a:spcPts val="600"/>
              </a:spcBef>
              <a:spcAft>
                <a:spcPts val="0"/>
              </a:spcAft>
            </a:pPr>
            <a:r>
              <a:rPr lang="en-US" sz="1400" dirty="0"/>
              <a:t>Archiviazione e gestione dei dati</a:t>
            </a:r>
          </a:p>
          <a:p>
            <a:pPr>
              <a:spcBef>
                <a:spcPts val="600"/>
              </a:spcBef>
              <a:spcAft>
                <a:spcPts val="0"/>
              </a:spcAft>
            </a:pPr>
            <a:r>
              <a:rPr lang="en-US" sz="1400" dirty="0"/>
              <a:t>Studio di caso</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21308155"/>
      </p:ext>
    </p:extLst>
  </p:cSld>
  <p:clrMapOvr>
    <a:masterClrMapping/>
  </p:clrMapOvr>
</p:sld>
</file>

<file path=ppt/slides/slide40.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04_4: Studio di caso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Attività di rete insolita</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Caso di studio:</a:t>
            </a:r>
          </a:p>
          <a:p>
            <a:pPr lvl="1">
              <a:spcBef>
                <a:spcPts val="600"/>
              </a:spcBef>
            </a:pPr>
            <a:r>
              <a:rPr lang="en-US" sz="1000" dirty="0"/>
              <a:t>Analisi dei dati e identificazione dei modelli:</a:t>
            </a:r>
          </a:p>
          <a:p>
            <a:pPr lvl="2">
              <a:spcBef>
                <a:spcPts val="600"/>
              </a:spcBef>
            </a:pPr>
            <a:r>
              <a:rPr lang="en-US" sz="850" dirty="0"/>
              <a:t>Utilizzando l'analisi statistica e gli algoritmi di apprendimento automatico, il team identifica modelli e anomalie nel set di dati che possono indicare potenziali minacce informatiche.</a:t>
            </a:r>
          </a:p>
          <a:p>
            <a:pPr lvl="2">
              <a:spcBef>
                <a:spcPts val="600"/>
              </a:spcBef>
            </a:pPr>
            <a:r>
              <a:rPr lang="en-US" sz="850" dirty="0"/>
              <a:t>Cercano irregolarità nei modelli di login, picchi di traffico di rete, tentativi di accesso non autorizzati e comportamenti insoliti del sistema.</a:t>
            </a:r>
          </a:p>
          <a:p>
            <a:pPr lvl="1">
              <a:spcBef>
                <a:spcPts val="600"/>
              </a:spcBef>
            </a:pPr>
            <a:r>
              <a:rPr lang="en-US" sz="1000" dirty="0"/>
              <a:t>Rilevamento e correlazione delle minacce:</a:t>
            </a:r>
          </a:p>
          <a:p>
            <a:pPr lvl="2">
              <a:spcBef>
                <a:spcPts val="600"/>
              </a:spcBef>
            </a:pPr>
            <a:r>
              <a:rPr lang="en-US" sz="850" dirty="0"/>
              <a:t>Mettendo in relazione le anomalie identificate con gli indicatori di minaccia informatica e le firme di attacco note, il team restringe il campo delle potenziali minacce alla sicurezza.</a:t>
            </a:r>
          </a:p>
          <a:p>
            <a:pPr lvl="2">
              <a:spcBef>
                <a:spcPts val="600"/>
              </a:spcBef>
            </a:pPr>
            <a:r>
              <a:rPr lang="en-US" sz="850" dirty="0"/>
              <a:t>Analizzano il contesto delle anomalie per determinare la gravità e l'impatto delle minacce rilevate sull'infrastruttura energetica.</a:t>
            </a:r>
          </a:p>
          <a:p>
            <a:pPr lvl="1">
              <a:spcBef>
                <a:spcPts val="600"/>
              </a:spcBef>
            </a:pPr>
            <a:r>
              <a:rPr lang="en-US" sz="1000" dirty="0"/>
              <a:t>Visualizzazione e reporting:</a:t>
            </a:r>
          </a:p>
          <a:p>
            <a:pPr lvl="2">
              <a:spcBef>
                <a:spcPts val="600"/>
              </a:spcBef>
            </a:pPr>
            <a:r>
              <a:rPr lang="en-US" sz="850" dirty="0"/>
              <a:t>Il team visualizza i risultati dell'analisi utilizzando dashboard, grafici e diagrammi interattivi per fornire agli stakeholder una visione intuitiva delle minacce rilevate.</a:t>
            </a:r>
          </a:p>
          <a:p>
            <a:pPr lvl="2">
              <a:spcBef>
                <a:spcPts val="600"/>
              </a:spcBef>
            </a:pPr>
            <a:r>
              <a:rPr lang="en-US" sz="850" dirty="0"/>
              <a:t>Generano rapporti dettagliati che illustrano i risultati, comprese le minacce identificate, il loro potenziale impatto e le misure di mitigazione raccomandate.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aptura de ecrã, arte&#10;&#10;Descrição gerada automaticamente">
            <a:extLst>
              <a:ext uri="{FF2B5EF4-FFF2-40B4-BE49-F238E27FC236}">
                <a16:creationId xmlns:a16="http://schemas.microsoft.com/office/drawing/2014/main" id="{7FFCC357-B0AA-5346-BD2F-E08C81A6DEB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119364789"/>
      </p:ext>
    </p:extLst>
  </p:cSld>
  <p:clrMapOvr>
    <a:masterClrMapping/>
  </p:clrMapOvr>
</p:sld>
</file>

<file path=ppt/slides/slide41.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04_4: Studio di caso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Attività di rete insolita</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Caso di studio:</a:t>
            </a:r>
          </a:p>
          <a:p>
            <a:pPr lvl="1">
              <a:spcBef>
                <a:spcPts val="600"/>
              </a:spcBef>
            </a:pPr>
            <a:r>
              <a:rPr lang="en-US" sz="1000" dirty="0"/>
              <a:t>Mitigazione e risposta:</a:t>
            </a:r>
          </a:p>
          <a:p>
            <a:pPr lvl="2">
              <a:spcBef>
                <a:spcPts val="600"/>
              </a:spcBef>
            </a:pPr>
            <a:r>
              <a:rPr lang="en-US" sz="850" dirty="0"/>
              <a:t>Sulla base dei risultati dell'analisi, il team di cybersecurity implementa misure di mitigazione immediate per contenere le minacce rilevate e prevenire ulteriori danni.</a:t>
            </a:r>
          </a:p>
          <a:p>
            <a:pPr lvl="2">
              <a:spcBef>
                <a:spcPts val="600"/>
              </a:spcBef>
            </a:pPr>
            <a:r>
              <a:rPr lang="en-US" sz="850" dirty="0"/>
              <a:t>Isolano i sistemi interessati, revocano i privilegi di accesso non autorizzati e implementano ulteriori controlli di sicurezza per rafforzare le difese della rete.</a:t>
            </a:r>
          </a:p>
          <a:p>
            <a:pPr lvl="2">
              <a:spcBef>
                <a:spcPts val="600"/>
              </a:spcBef>
            </a:pPr>
            <a:r>
              <a:rPr lang="en-US" sz="850" dirty="0"/>
              <a:t>Il team collabora con le forze dell'ordine e gli esperti di cybersecurity per indagare sulla causa dell'intrusione e identificare gli autori.</a:t>
            </a:r>
          </a:p>
          <a:p>
            <a:pPr lvl="1">
              <a:spcBef>
                <a:spcPts val="600"/>
              </a:spcBef>
            </a:pPr>
            <a:r>
              <a:rPr lang="en-US" sz="1000" dirty="0"/>
              <a:t>Risultato:</a:t>
            </a:r>
          </a:p>
          <a:p>
            <a:pPr lvl="2">
              <a:spcBef>
                <a:spcPts val="600"/>
              </a:spcBef>
            </a:pPr>
            <a:r>
              <a:rPr lang="en-US" sz="850" dirty="0"/>
              <a:t>Grazie all'analisi proattiva dei dati e alle tecniche di rilevamento delle minacce, l'azienda di servizi energetici riesce a mitigare la minaccia informatica e a proteggere la propria infrastruttura critica da potenziali interruzioni.</a:t>
            </a:r>
          </a:p>
          <a:p>
            <a:pPr lvl="2">
              <a:spcBef>
                <a:spcPts val="600"/>
              </a:spcBef>
            </a:pPr>
            <a:r>
              <a:rPr lang="en-US" sz="850" dirty="0"/>
              <a:t>L'incidente evidenzia l'importanza di sfruttare gli strumenti e le tecniche di analisi dei dati per migliorare la resilienza della sicurezza informatica nella rete energetica e mitigare efficacemente le minacce emergenti.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aptura de ecrã, arte&#10;&#10;Descrição gerada automaticamente">
            <a:extLst>
              <a:ext uri="{FF2B5EF4-FFF2-40B4-BE49-F238E27FC236}">
                <a16:creationId xmlns:a16="http://schemas.microsoft.com/office/drawing/2014/main" id="{7FFCC357-B0AA-5346-BD2F-E08C81A6DEB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052140567"/>
      </p:ext>
    </p:extLst>
  </p:cSld>
  <p:clrMapOvr>
    <a:masterClrMapping/>
  </p:clrMapOvr>
</p:sld>
</file>

<file path=ppt/slides/slide42.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5</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42</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Argomento-05: Attori e tattiche di minaccia nella rete energetica</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Introduzione agli attori di minaccia</a:t>
            </a:r>
          </a:p>
          <a:p>
            <a:pPr>
              <a:spcBef>
                <a:spcPts val="600"/>
              </a:spcBef>
              <a:spcAft>
                <a:spcPts val="0"/>
              </a:spcAft>
            </a:pPr>
            <a:r>
              <a:rPr lang="en-US" sz="1400" dirty="0"/>
              <a:t>Attori di minaccia dello Stato-nazione</a:t>
            </a:r>
          </a:p>
          <a:p>
            <a:pPr>
              <a:spcBef>
                <a:spcPts val="600"/>
              </a:spcBef>
              <a:spcAft>
                <a:spcPts val="0"/>
              </a:spcAft>
            </a:pPr>
            <a:r>
              <a:rPr lang="en-US" sz="1400" dirty="0"/>
              <a:t>Gruppi di criminali informatici</a:t>
            </a:r>
          </a:p>
          <a:p>
            <a:pPr>
              <a:spcBef>
                <a:spcPts val="600"/>
              </a:spcBef>
              <a:spcAft>
                <a:spcPts val="0"/>
              </a:spcAft>
            </a:pPr>
            <a:r>
              <a:rPr lang="en-US" sz="1400" dirty="0"/>
              <a:t>Minacce interne</a:t>
            </a:r>
          </a:p>
          <a:p>
            <a:pPr>
              <a:spcBef>
                <a:spcPts val="600"/>
              </a:spcBef>
              <a:spcAft>
                <a:spcPts val="0"/>
              </a:spcAft>
            </a:pPr>
            <a:r>
              <a:rPr lang="en-US" sz="1400" dirty="0"/>
              <a:t>Hacktivisti e attori di minacce ideologicamente motivati</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52644960"/>
      </p:ext>
    </p:extLst>
  </p:cSld>
  <p:clrMapOvr>
    <a:masterClrMapping/>
  </p:clrMapOvr>
</p:sld>
</file>

<file path=ppt/slides/slide43.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5</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43</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Argomento-05: Attori e tattiche di minaccia nella rete energetica</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solidFill>
                  <a:schemeClr val="tx2"/>
                </a:solidFill>
              </a:rPr>
              <a:t>Introduzione agli attori di minaccia</a:t>
            </a:r>
          </a:p>
          <a:p>
            <a:pPr>
              <a:spcBef>
                <a:spcPts val="600"/>
              </a:spcBef>
              <a:spcAft>
                <a:spcPts val="0"/>
              </a:spcAft>
            </a:pPr>
            <a:r>
              <a:rPr lang="en-US" sz="1400" dirty="0"/>
              <a:t>Attori di minaccia dello Stato-nazione</a:t>
            </a:r>
          </a:p>
          <a:p>
            <a:pPr>
              <a:spcBef>
                <a:spcPts val="600"/>
              </a:spcBef>
              <a:spcAft>
                <a:spcPts val="0"/>
              </a:spcAft>
            </a:pPr>
            <a:r>
              <a:rPr lang="en-US" sz="1400" dirty="0"/>
              <a:t>Gruppi di criminali informatici</a:t>
            </a:r>
          </a:p>
          <a:p>
            <a:pPr>
              <a:spcBef>
                <a:spcPts val="600"/>
              </a:spcBef>
              <a:spcAft>
                <a:spcPts val="0"/>
              </a:spcAft>
            </a:pPr>
            <a:r>
              <a:rPr lang="en-US" sz="1400" dirty="0"/>
              <a:t>Minacce interne</a:t>
            </a:r>
          </a:p>
          <a:p>
            <a:pPr>
              <a:spcBef>
                <a:spcPts val="600"/>
              </a:spcBef>
              <a:spcAft>
                <a:spcPts val="0"/>
              </a:spcAft>
            </a:pPr>
            <a:r>
              <a:rPr lang="en-US" sz="1400" dirty="0"/>
              <a:t>Hacktivisti e attori di minacce ideologicamente motivati</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99781917"/>
      </p:ext>
    </p:extLst>
  </p:cSld>
  <p:clrMapOvr>
    <a:masterClrMapping/>
  </p:clrMapOvr>
</p:sld>
</file>

<file path=ppt/slides/slide44.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05_1: Introduzione agli attori di minaccia</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Introduzione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Attori della minaccia:</a:t>
            </a:r>
          </a:p>
          <a:p>
            <a:pPr lvl="1">
              <a:spcBef>
                <a:spcPts val="600"/>
              </a:spcBef>
            </a:pPr>
            <a:r>
              <a:rPr lang="en-US" sz="1000" dirty="0"/>
              <a:t>Gli attori delle minacce che prendono di mira le reti energetiche sono spinti da una serie di motivazioni che influenzano il loro comportamento e i loro obiettivi. Esempi:</a:t>
            </a:r>
          </a:p>
          <a:p>
            <a:pPr lvl="2">
              <a:spcBef>
                <a:spcPts val="600"/>
              </a:spcBef>
            </a:pPr>
            <a:r>
              <a:rPr lang="en-US" sz="850" dirty="0"/>
              <a:t>Guadagno finanziario: Alcuni attori delle minacce cercano ricompense monetarie attraverso il pagamento di riscatti, il furto di dati preziosi o la vendita dell'accesso ai sistemi compromessi.</a:t>
            </a:r>
          </a:p>
          <a:p>
            <a:pPr lvl="2">
              <a:spcBef>
                <a:spcPts val="600"/>
              </a:spcBef>
            </a:pPr>
            <a:r>
              <a:rPr lang="en-US" sz="850" dirty="0"/>
              <a:t>Influenza geopolitica: Gli attori degli Stati nazionali possono impegnarsi nello spionaggio o nel sabotaggio informatico per ottenere vantaggi strategici o esercitare influenza sulle nazioni rivali.</a:t>
            </a:r>
          </a:p>
          <a:p>
            <a:pPr lvl="2">
              <a:spcBef>
                <a:spcPts val="600"/>
              </a:spcBef>
            </a:pPr>
            <a:r>
              <a:rPr lang="en-US" sz="850" dirty="0"/>
              <a:t>Interruzione dei servizi: I gruppi di hacktivisti possono prendere di mira le infrastrutture energetiche per protestare contro ingiustizie percepite o per promuovere programmi ideologici.</a:t>
            </a:r>
          </a:p>
          <a:p>
            <a:pPr lvl="2">
              <a:spcBef>
                <a:spcPts val="600"/>
              </a:spcBef>
            </a:pPr>
            <a:r>
              <a:rPr lang="en-US" sz="850" dirty="0"/>
              <a:t>Sabotaggio: Gli attori delle minacce possono mirare a interrompere le operazioni delle infrastrutture critiche, causando interruzioni diffuse e danni economici.</a:t>
            </a:r>
          </a:p>
          <a:p>
            <a:pPr lvl="1">
              <a:spcBef>
                <a:spcPts val="600"/>
              </a:spcBef>
            </a:pPr>
            <a:r>
              <a:rPr lang="en-US" sz="1000" dirty="0"/>
              <a:t>Comprendendo le motivazioni che spingono gli attori delle minacce, le organizzazioni possono dare priorità agli investimenti nelle strategie di rilevamento delle minacce, di risposta agli incidenti e di mitigazione dei rischi.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omposição digital, Jogo de pc, captura de ecrã, desenho&#10;&#10;Descrição gerada automaticamente">
            <a:extLst>
              <a:ext uri="{FF2B5EF4-FFF2-40B4-BE49-F238E27FC236}">
                <a16:creationId xmlns:a16="http://schemas.microsoft.com/office/drawing/2014/main" id="{F353FA45-848D-05E0-7A23-B4CE07A97C74}"/>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231004816"/>
      </p:ext>
    </p:extLst>
  </p:cSld>
  <p:clrMapOvr>
    <a:masterClrMapping/>
  </p:clrMapOvr>
</p:sld>
</file>

<file path=ppt/slides/slide45.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5</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45</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Argomento-05: Attori e tattiche di minaccia nella rete energetica</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Introduzione agli attori di minaccia</a:t>
            </a:r>
          </a:p>
          <a:p>
            <a:pPr>
              <a:spcBef>
                <a:spcPts val="600"/>
              </a:spcBef>
              <a:spcAft>
                <a:spcPts val="0"/>
              </a:spcAft>
            </a:pPr>
            <a:r>
              <a:rPr lang="en-US" sz="1400" dirty="0">
                <a:solidFill>
                  <a:schemeClr val="tx2"/>
                </a:solidFill>
              </a:rPr>
              <a:t>Attori di minaccia dello Stato-nazione</a:t>
            </a:r>
          </a:p>
          <a:p>
            <a:pPr>
              <a:spcBef>
                <a:spcPts val="600"/>
              </a:spcBef>
              <a:spcAft>
                <a:spcPts val="0"/>
              </a:spcAft>
            </a:pPr>
            <a:r>
              <a:rPr lang="en-US" sz="1400" dirty="0"/>
              <a:t>Gruppi di criminali informatici</a:t>
            </a:r>
          </a:p>
          <a:p>
            <a:pPr>
              <a:spcBef>
                <a:spcPts val="600"/>
              </a:spcBef>
              <a:spcAft>
                <a:spcPts val="0"/>
              </a:spcAft>
            </a:pPr>
            <a:r>
              <a:rPr lang="en-US" sz="1400" dirty="0"/>
              <a:t>Minacce interne</a:t>
            </a:r>
          </a:p>
          <a:p>
            <a:pPr>
              <a:spcBef>
                <a:spcPts val="600"/>
              </a:spcBef>
              <a:spcAft>
                <a:spcPts val="0"/>
              </a:spcAft>
            </a:pPr>
            <a:r>
              <a:rPr lang="en-US" sz="1400" dirty="0"/>
              <a:t>Hacktivisti e attori di minacce ideologicamente motivati</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284307894"/>
      </p:ext>
    </p:extLst>
  </p:cSld>
  <p:clrMapOvr>
    <a:masterClrMapping/>
  </p:clrMapOvr>
</p:sld>
</file>

<file path=ppt/slides/slide46.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05_2: Attori di minaccia degli Stati-Nazione</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Caratteristiche ed esempi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Attori di minaccia degli Stati-nazione:</a:t>
            </a:r>
          </a:p>
          <a:p>
            <a:pPr lvl="1">
              <a:spcBef>
                <a:spcPts val="600"/>
              </a:spcBef>
            </a:pPr>
            <a:r>
              <a:rPr lang="en-US" sz="1000" dirty="0"/>
              <a:t>Gli attori delle minacce degli Stati nazionali sono sponsorizzati o affiliati a governi e possiedono risorse, competenze e obiettivi strategici significativi.</a:t>
            </a:r>
          </a:p>
          <a:p>
            <a:pPr lvl="1">
              <a:spcBef>
                <a:spcPts val="600"/>
              </a:spcBef>
            </a:pPr>
            <a:r>
              <a:rPr lang="en-US" sz="1000" dirty="0">
                <a:solidFill>
                  <a:schemeClr val="tx2"/>
                </a:solidFill>
              </a:rPr>
              <a:t>Caratteristiche: </a:t>
            </a:r>
            <a:r>
              <a:rPr lang="en-US" sz="1000" dirty="0"/>
              <a:t>Capacità avanzate, ampie risorse, pianificazione a lungo termine e motivazioni geopolitiche li distinguono dalle altre categorie di attori minacciosi.</a:t>
            </a:r>
          </a:p>
          <a:p>
            <a:pPr lvl="1">
              <a:spcBef>
                <a:spcPts val="600"/>
              </a:spcBef>
            </a:pPr>
            <a:r>
              <a:rPr lang="en-US" sz="1000" dirty="0">
                <a:solidFill>
                  <a:schemeClr val="tx2"/>
                </a:solidFill>
              </a:rPr>
              <a:t>Tattiche e tecniche: </a:t>
            </a:r>
            <a:r>
              <a:rPr lang="en-US" sz="1000" dirty="0"/>
              <a:t>Gli attori delle minacce degli Stati-nazione utilizzano tattiche e tecniche sofisticate per raggiungere obiettivi strategici, come lo spionaggio informatico, il sabotaggio e l'interruzione. Esempi:</a:t>
            </a:r>
          </a:p>
          <a:p>
            <a:pPr lvl="2">
              <a:spcBef>
                <a:spcPts val="600"/>
              </a:spcBef>
            </a:pPr>
            <a:r>
              <a:rPr lang="en-US" sz="850" dirty="0"/>
              <a:t>Worm Stuxnet (2010): Sviluppato congiuntamente da Stati Uniti e Israele, Stuxnet ha preso di mira le strutture nucleari iraniane, comprese le centrifughe per l'arricchimento dell'uranio. Stuxnet ha causato danni fisici all'infrastruttura nucleare iraniana, dimostrando il potenziale degli attacchi informatici di interrompere i sistemi critici.</a:t>
            </a:r>
          </a:p>
          <a:p>
            <a:pPr lvl="2">
              <a:spcBef>
                <a:spcPts val="600"/>
              </a:spcBef>
            </a:pPr>
            <a:r>
              <a:rPr lang="en-US" sz="850" dirty="0"/>
              <a:t>Dragonfly (2011-2014): Si ritiene che sia sponsorizzato dalla Russia, il gruppo di cyberspionaggio Dragonfly ha preso di mira le aziende energetiche negli Stati Uniti e in Europa. Dragonfly ha utilizzato e-mail di spear-phishing e attacchi watering hole per accedere alle reti del settore energetico e raccogliere informazioni. La campagna mirava a raccogliere informazioni sulle vulnerabilità delle infrastrutture energetiche e a interrompere potenzialmente le forniture di energia nelle regioni prese di mira.</a:t>
            </a:r>
          </a:p>
          <a:p>
            <a:pPr lvl="1">
              <a:spcBef>
                <a:spcPts val="600"/>
              </a:spcBef>
            </a:pPr>
            <a:r>
              <a:rPr lang="en-US" sz="1000" dirty="0">
                <a:solidFill>
                  <a:schemeClr val="tx2"/>
                </a:solidFill>
              </a:rPr>
              <a:t>Implicazioni geopolitiche: </a:t>
            </a:r>
            <a:r>
              <a:rPr lang="en-US" sz="1000" dirty="0"/>
              <a:t>Le operazioni informatiche degli Stati nazionali nel settore energetico hanno implicazioni geopolitiche significative, tra cui la potenziale escalation delle tensioni tra le nazioni e l'interruzione delle forniture energetiche globali.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omposição digital, texto, Jogo de pc, Jogo de ação e aventura&#10;&#10;Descrição gerada automaticamente">
            <a:extLst>
              <a:ext uri="{FF2B5EF4-FFF2-40B4-BE49-F238E27FC236}">
                <a16:creationId xmlns:a16="http://schemas.microsoft.com/office/drawing/2014/main" id="{41DE2032-8194-C2F3-CE67-8724B9DA6515}"/>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629406159"/>
      </p:ext>
    </p:extLst>
  </p:cSld>
  <p:clrMapOvr>
    <a:masterClrMapping/>
  </p:clrMapOvr>
</p:sld>
</file>

<file path=ppt/slides/slide47.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5</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47</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Argomento-05: Attori e tattiche di minaccia nella rete energetica</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Introduzione agli attori di minaccia</a:t>
            </a:r>
          </a:p>
          <a:p>
            <a:pPr>
              <a:spcBef>
                <a:spcPts val="600"/>
              </a:spcBef>
              <a:spcAft>
                <a:spcPts val="0"/>
              </a:spcAft>
            </a:pPr>
            <a:r>
              <a:rPr lang="en-US" sz="1400" dirty="0"/>
              <a:t>Attori di minaccia dello Stato-nazione</a:t>
            </a:r>
          </a:p>
          <a:p>
            <a:pPr>
              <a:spcBef>
                <a:spcPts val="600"/>
              </a:spcBef>
              <a:spcAft>
                <a:spcPts val="0"/>
              </a:spcAft>
            </a:pPr>
            <a:r>
              <a:rPr lang="en-US" sz="1400" dirty="0">
                <a:solidFill>
                  <a:schemeClr val="tx2"/>
                </a:solidFill>
              </a:rPr>
              <a:t>Gruppi di criminali informatici</a:t>
            </a:r>
          </a:p>
          <a:p>
            <a:pPr>
              <a:spcBef>
                <a:spcPts val="600"/>
              </a:spcBef>
              <a:spcAft>
                <a:spcPts val="0"/>
              </a:spcAft>
            </a:pPr>
            <a:r>
              <a:rPr lang="en-US" sz="1400" dirty="0"/>
              <a:t>Minacce interne</a:t>
            </a:r>
          </a:p>
          <a:p>
            <a:pPr>
              <a:spcBef>
                <a:spcPts val="600"/>
              </a:spcBef>
              <a:spcAft>
                <a:spcPts val="0"/>
              </a:spcAft>
            </a:pPr>
            <a:r>
              <a:rPr lang="en-US" sz="1400" dirty="0"/>
              <a:t>Hacktivisti e attori di minacce ideologicamente motivati</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014143874"/>
      </p:ext>
    </p:extLst>
  </p:cSld>
  <p:clrMapOvr>
    <a:masterClrMapping/>
  </p:clrMapOvr>
</p:sld>
</file>

<file path=ppt/slides/slide48.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05_3: Gruppi di criminali informatici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Caratteristiche ed esempi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Gruppi di criminali informatici:</a:t>
            </a:r>
          </a:p>
          <a:p>
            <a:pPr lvl="1">
              <a:spcBef>
                <a:spcPts val="600"/>
              </a:spcBef>
            </a:pPr>
            <a:r>
              <a:rPr lang="en-US" sz="1000" dirty="0"/>
              <a:t>I gruppi di criminali informatici sono entità organizzate che svolgono attività illecite a scopo di lucro, prendendo di mira individui, aziende e settori di infrastrutture critiche come l'energia.</a:t>
            </a:r>
          </a:p>
          <a:p>
            <a:pPr lvl="1">
              <a:spcBef>
                <a:spcPts val="600"/>
              </a:spcBef>
            </a:pPr>
            <a:r>
              <a:rPr lang="en-US" sz="1000" dirty="0">
                <a:solidFill>
                  <a:schemeClr val="tx2"/>
                </a:solidFill>
              </a:rPr>
              <a:t>Caratteristiche: </a:t>
            </a:r>
            <a:r>
              <a:rPr lang="en-US" sz="1000" dirty="0"/>
              <a:t>Adattabili, orientate al profitto e spesso operano nell'ambito di economie sommerse o di modelli di cybercrime-as-a-service (CaaS).</a:t>
            </a:r>
          </a:p>
          <a:p>
            <a:pPr lvl="1">
              <a:spcBef>
                <a:spcPts val="600"/>
              </a:spcBef>
            </a:pPr>
            <a:r>
              <a:rPr lang="en-US" sz="1000" dirty="0">
                <a:solidFill>
                  <a:schemeClr val="tx2"/>
                </a:solidFill>
              </a:rPr>
              <a:t>Tattiche e tecniche: </a:t>
            </a:r>
            <a:r>
              <a:rPr lang="en-US" sz="1000" dirty="0"/>
              <a:t>I gruppi di criminali informatici utilizzano una serie di tattiche e tecniche per monetizzare le loro attività, tra cui attacchi ransomware, violazioni di dati e furto di proprietà intellettuale. Esempi:</a:t>
            </a:r>
          </a:p>
          <a:p>
            <a:pPr lvl="2">
              <a:spcBef>
                <a:spcPts val="600"/>
              </a:spcBef>
            </a:pPr>
            <a:r>
              <a:rPr lang="en-US" sz="850" dirty="0"/>
              <a:t>Attacchi ransomware: Crittografare i dati delle vittime e richiedere il pagamento di un riscatto in cambio delle chiavi di decrittazione, interrompendo le operazioni e causando perdite finanziarie. L'attacco ransomware WannaCry (2017) ha preso di mira le infrastrutture critiche, tra cui quelle sanitarie ed energetiche, criptando i dati e richiedendo pagamenti in Bitcoin.</a:t>
            </a:r>
          </a:p>
          <a:p>
            <a:pPr lvl="2">
              <a:spcBef>
                <a:spcPts val="600"/>
              </a:spcBef>
            </a:pPr>
            <a:r>
              <a:rPr lang="en-US" sz="850" dirty="0"/>
              <a:t>Violazioni dei dati: Accesso non autorizzato a informazioni sensibili, come i dati dei clienti o la tecnologia proprietaria, a scopo di sfruttamento o vendita su mercati clandestini. La violazione dei dati di Equifax (2017) ha compromesso le informazioni personali di oltre 147 milioni di persone, evidenziando l'impatto delle violazioni di dati su larga scala.</a:t>
            </a:r>
          </a:p>
          <a:p>
            <a:pPr lvl="2">
              <a:spcBef>
                <a:spcPts val="600"/>
              </a:spcBef>
            </a:pPr>
            <a:r>
              <a:rPr lang="en-US" sz="850" dirty="0"/>
              <a:t>Furto di proprietà intellettuale: Rubare segreti commerciali, risultati di ricerca o software proprietari per ottenere un vantaggio competitivo o per rivenderli ai concorrenti. Il gruppo APT10 (2018) ha preso di mira aziende tecnologiche ed energetiche globali, rubando la proprietà intellettuale relativa ai sistemi di controllo industriale e alle operazioni commerciali sensibili.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Composição digital&#10;&#10;Descrição gerada automaticamente">
            <a:extLst>
              <a:ext uri="{FF2B5EF4-FFF2-40B4-BE49-F238E27FC236}">
                <a16:creationId xmlns:a16="http://schemas.microsoft.com/office/drawing/2014/main" id="{1B04280A-1530-37AD-6769-877BD240513D}"/>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66650608"/>
      </p:ext>
    </p:extLst>
  </p:cSld>
  <p:clrMapOvr>
    <a:masterClrMapping/>
  </p:clrMapOvr>
</p:sld>
</file>

<file path=ppt/slides/slide49.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05_3: Gruppi di criminali informatici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Caratteristiche ed esempi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Gruppi di criminali informatici:</a:t>
            </a:r>
          </a:p>
          <a:p>
            <a:pPr lvl="1">
              <a:spcBef>
                <a:spcPts val="600"/>
              </a:spcBef>
            </a:pPr>
            <a:r>
              <a:rPr lang="en-US" sz="1000" dirty="0">
                <a:solidFill>
                  <a:schemeClr val="tx2"/>
                </a:solidFill>
              </a:rPr>
              <a:t>Motivazioni finanziarie: </a:t>
            </a:r>
            <a:r>
              <a:rPr lang="en-US" sz="1000" dirty="0"/>
              <a:t>I gruppi di criminali informatici sono motivati principalmente da incentivi finanziari e cercano di massimizzare i profitti attraverso estorsioni, frodi e furti. Alcuni gruppi di criminali informatici operano come aziende legittime, offrendo piattaforme ransomware-as-a-service (RaaS) o strumenti malware specializzati in vendita o in affitto. La natura lucrativa del crimine informatico spinge la proliferazione dei gruppi di criminali informatici e lo sviluppo di tecniche di attacco sempre più sofisticate.</a:t>
            </a:r>
          </a:p>
          <a:p>
            <a:pPr lvl="1">
              <a:spcBef>
                <a:spcPts val="600"/>
              </a:spcBef>
            </a:pPr>
            <a:r>
              <a:rPr lang="en-US" sz="1000" dirty="0">
                <a:solidFill>
                  <a:schemeClr val="tx2"/>
                </a:solidFill>
              </a:rPr>
              <a:t>Impatti: </a:t>
            </a:r>
            <a:r>
              <a:rPr lang="en-US" sz="1000" dirty="0"/>
              <a:t>Gli attacchi dei criminali informatici alle reti energetiche possono interrompere le operazioni, compromettere i dati sensibili e causare perdite finanziarie, ponendo rischi significativi per la resilienza delle infrastrutture e la sicurezza pubblica. Le violazioni dei dati possono comportare sanzioni normative, danni alla reputazione e responsabilità legali, mentre gli attacchi ransomware possono causare interruzioni dell'operatività ed estorsioni finanziarie.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Composição digital&#10;&#10;Descrição gerada automaticamente">
            <a:extLst>
              <a:ext uri="{FF2B5EF4-FFF2-40B4-BE49-F238E27FC236}">
                <a16:creationId xmlns:a16="http://schemas.microsoft.com/office/drawing/2014/main" id="{6740FFFC-1203-A7D4-43CC-F3DF6EC544B5}"/>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042436382"/>
      </p:ext>
    </p:extLst>
  </p:cSld>
  <p:clrMapOvr>
    <a:masterClrMapping/>
  </p:clrMapOvr>
</p:sld>
</file>

<file path=ppt/slides/slide5.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3</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5</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Argomento-03: Fonti e raccolta di dati sull'energia</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solidFill>
                  <a:schemeClr val="tx2"/>
                </a:solidFill>
              </a:rPr>
              <a:t>Tipi di dati energetici</a:t>
            </a:r>
          </a:p>
          <a:p>
            <a:pPr>
              <a:spcBef>
                <a:spcPts val="600"/>
              </a:spcBef>
              <a:spcAft>
                <a:spcPts val="0"/>
              </a:spcAft>
            </a:pPr>
            <a:r>
              <a:rPr lang="en-US" sz="1400" dirty="0"/>
              <a:t>Tecniche di raccolta dei dati energetici</a:t>
            </a:r>
          </a:p>
          <a:p>
            <a:pPr>
              <a:spcBef>
                <a:spcPts val="600"/>
              </a:spcBef>
              <a:spcAft>
                <a:spcPts val="0"/>
              </a:spcAft>
            </a:pPr>
            <a:r>
              <a:rPr lang="en-US" sz="1400" dirty="0"/>
              <a:t>Archiviazione e gestione dei dati</a:t>
            </a:r>
          </a:p>
          <a:p>
            <a:pPr>
              <a:spcBef>
                <a:spcPts val="600"/>
              </a:spcBef>
              <a:spcAft>
                <a:spcPts val="0"/>
              </a:spcAft>
            </a:pPr>
            <a:r>
              <a:rPr lang="en-US" sz="1400" dirty="0"/>
              <a:t>Studio di caso</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282532302"/>
      </p:ext>
    </p:extLst>
  </p:cSld>
  <p:clrMapOvr>
    <a:masterClrMapping/>
  </p:clrMapOvr>
</p:sld>
</file>

<file path=ppt/slides/slide50.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5</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50</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Argomento-05: Attori e tattiche di minaccia nella rete energetica</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Introduzione agli attori di minaccia</a:t>
            </a:r>
          </a:p>
          <a:p>
            <a:pPr>
              <a:spcBef>
                <a:spcPts val="600"/>
              </a:spcBef>
              <a:spcAft>
                <a:spcPts val="0"/>
              </a:spcAft>
            </a:pPr>
            <a:r>
              <a:rPr lang="en-US" sz="1400" dirty="0"/>
              <a:t>Attori di minaccia dello Stato-nazione</a:t>
            </a:r>
          </a:p>
          <a:p>
            <a:pPr>
              <a:spcBef>
                <a:spcPts val="600"/>
              </a:spcBef>
              <a:spcAft>
                <a:spcPts val="0"/>
              </a:spcAft>
            </a:pPr>
            <a:r>
              <a:rPr lang="en-US" sz="1400" dirty="0"/>
              <a:t>Gruppi di criminali informatici</a:t>
            </a:r>
          </a:p>
          <a:p>
            <a:pPr>
              <a:spcBef>
                <a:spcPts val="600"/>
              </a:spcBef>
              <a:spcAft>
                <a:spcPts val="0"/>
              </a:spcAft>
            </a:pPr>
            <a:r>
              <a:rPr lang="en-US" sz="1400" dirty="0">
                <a:solidFill>
                  <a:schemeClr val="tx2"/>
                </a:solidFill>
              </a:rPr>
              <a:t>Minacce interne</a:t>
            </a:r>
          </a:p>
          <a:p>
            <a:pPr>
              <a:spcBef>
                <a:spcPts val="600"/>
              </a:spcBef>
              <a:spcAft>
                <a:spcPts val="0"/>
              </a:spcAft>
            </a:pPr>
            <a:r>
              <a:rPr lang="en-US" sz="1400" dirty="0"/>
              <a:t>Hacktivisti e attori di minacce ideologicamente motivati</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620681715"/>
      </p:ext>
    </p:extLst>
  </p:cSld>
  <p:clrMapOvr>
    <a:masterClrMapping/>
  </p:clrMapOvr>
</p:sld>
</file>

<file path=ppt/slides/slide51.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05_4: Minacce interne</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Caratteristiche ed esempi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Minacce interne:</a:t>
            </a:r>
          </a:p>
          <a:p>
            <a:pPr lvl="1">
              <a:spcBef>
                <a:spcPts val="600"/>
              </a:spcBef>
            </a:pPr>
            <a:r>
              <a:rPr lang="en-US" sz="1000" dirty="0"/>
              <a:t>Le minacce interne si riferiscono ai rischi per la sicurezza posti da individui all'interno di un'organizzazione che abusano dei loro privilegi di accesso per causare danni intenzionalmente o meno.</a:t>
            </a:r>
          </a:p>
          <a:p>
            <a:pPr lvl="1">
              <a:spcBef>
                <a:spcPts val="600"/>
              </a:spcBef>
            </a:pPr>
            <a:r>
              <a:rPr lang="en-US" sz="1000" dirty="0">
                <a:solidFill>
                  <a:schemeClr val="tx2"/>
                </a:solidFill>
              </a:rPr>
              <a:t>Caratteristiche: </a:t>
            </a:r>
            <a:r>
              <a:rPr lang="en-US" sz="1000" dirty="0"/>
              <a:t>Gli insider possono essere dipendenti, appaltatori, fornitori terzi o partner con accesso legittimo ai sistemi e ai dati dell'organizzazione.</a:t>
            </a:r>
          </a:p>
          <a:p>
            <a:pPr lvl="1">
              <a:spcBef>
                <a:spcPts val="600"/>
              </a:spcBef>
            </a:pPr>
            <a:r>
              <a:rPr lang="en-US" sz="1000" dirty="0">
                <a:solidFill>
                  <a:schemeClr val="tx2"/>
                </a:solidFill>
              </a:rPr>
              <a:t>Motivazioni: </a:t>
            </a:r>
            <a:r>
              <a:rPr lang="en-US" sz="1000" dirty="0"/>
              <a:t>Le minacce interne possono derivare da varie motivazioni, tra cui il guadagno finanziario, il malcontento, l'ideologia, lo spionaggio o la negligenza. Esempi:</a:t>
            </a:r>
          </a:p>
          <a:p>
            <a:pPr lvl="2">
              <a:spcBef>
                <a:spcPts val="600"/>
              </a:spcBef>
            </a:pPr>
            <a:r>
              <a:rPr lang="en-US" sz="850" dirty="0"/>
              <a:t>Guadagno finanziario: Un dipendente può rubare dati sensibili o proprietà intellettuale per profitto personale o per venderli a terzi.</a:t>
            </a:r>
          </a:p>
          <a:p>
            <a:pPr lvl="2">
              <a:spcBef>
                <a:spcPts val="600"/>
              </a:spcBef>
            </a:pPr>
            <a:r>
              <a:rPr lang="en-US" sz="850" dirty="0"/>
              <a:t>Smarrimento: Un dipendente scontento può cercare di vendicarsi dell'organizzazione sabotando i sistemi o facendo trapelare informazioni riservate.</a:t>
            </a:r>
          </a:p>
          <a:p>
            <a:pPr lvl="2">
              <a:spcBef>
                <a:spcPts val="600"/>
              </a:spcBef>
            </a:pPr>
            <a:r>
              <a:rPr lang="en-US" sz="850" dirty="0"/>
              <a:t>Spionaggio: Le spie interne possono essere reclutate da attori esterni o organizzazioni concorrenti per raccogliere informazioni o interrompere le operazioni.</a:t>
            </a:r>
          </a:p>
          <a:p>
            <a:pPr lvl="2">
              <a:spcBef>
                <a:spcPts val="600"/>
              </a:spcBef>
            </a:pPr>
            <a:r>
              <a:rPr lang="en-US" sz="850" dirty="0"/>
              <a:t>Negligenza: Le minacce insider non intenzionali possono derivare da comportamenti incauti o negligenti, come cliccare su e-mail di phishing o gestire in modo errato dati sensibili.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vestuário, captura de ecrã, nevoeiro, pessoa&#10;&#10;Descrição gerada automaticamente">
            <a:extLst>
              <a:ext uri="{FF2B5EF4-FFF2-40B4-BE49-F238E27FC236}">
                <a16:creationId xmlns:a16="http://schemas.microsoft.com/office/drawing/2014/main" id="{47B72142-B901-3D20-CC4A-A30817DD9F70}"/>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252873203"/>
      </p:ext>
    </p:extLst>
  </p:cSld>
  <p:clrMapOvr>
    <a:masterClrMapping/>
  </p:clrMapOvr>
</p:sld>
</file>

<file path=ppt/slides/slide52.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05_4: Minacce interne</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Caratteristiche ed esempi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Minacce interne:</a:t>
            </a:r>
          </a:p>
          <a:p>
            <a:pPr lvl="1">
              <a:spcBef>
                <a:spcPts val="600"/>
              </a:spcBef>
            </a:pPr>
            <a:r>
              <a:rPr lang="en-US" sz="1000" dirty="0">
                <a:solidFill>
                  <a:schemeClr val="tx2"/>
                </a:solidFill>
              </a:rPr>
              <a:t>Esempi:</a:t>
            </a:r>
            <a:endParaRPr lang="en-US" sz="1000" dirty="0"/>
          </a:p>
          <a:p>
            <a:pPr lvl="2">
              <a:spcBef>
                <a:spcPts val="600"/>
              </a:spcBef>
            </a:pPr>
            <a:r>
              <a:rPr lang="en-US" sz="850" dirty="0"/>
              <a:t>Edward Snowden (2013): Edward Snowden, ex contractor della National Security Agency (NSA) statunitense, ha divulgato ai media documenti classificati che rivelano ampi programmi di sorveglianza governativa. Snowden ha dichiarato di voler denunciare l'eccesso di potere del governo e le violazioni dei diritti alla privacy, evidenziando le motivazioni ideologiche come una forma di minaccia interna.</a:t>
            </a:r>
          </a:p>
          <a:p>
            <a:pPr lvl="2">
              <a:spcBef>
                <a:spcPts val="600"/>
              </a:spcBef>
            </a:pPr>
            <a:r>
              <a:rPr lang="en-US" sz="850" dirty="0"/>
              <a:t>Malware Triton (2017): Il malware Triton ha preso di mira i sistemi di controllo industriale (ICS) di un impianto petrolchimico saudita, causando interruzioni operative. Le indagini hanno rivelato prove di una collaborazione tra insider e attori di minacce esterne per distribuire il malware Triton, evidenziando il ruolo della minaccia insider nel facilitare gli attacchi informatici alle infrastrutture critiche.</a:t>
            </a:r>
          </a:p>
          <a:p>
            <a:pPr lvl="1">
              <a:spcBef>
                <a:spcPts val="600"/>
              </a:spcBef>
            </a:pPr>
            <a:r>
              <a:rPr lang="en-US" sz="1000" dirty="0">
                <a:solidFill>
                  <a:schemeClr val="tx2"/>
                </a:solidFill>
              </a:rPr>
              <a:t>Strategie di rilevamento e mitigazione: </a:t>
            </a:r>
            <a:r>
              <a:rPr lang="en-US" sz="1000" dirty="0"/>
              <a:t>L'implementazione dei controlli di accesso, il monitoraggio delle attività degli utenti, la conduzione di audit di sicurezza periodici e la promozione di una cultura di consapevolezza della sicurezza sono essenziali per mitigare le minacce interne.</a:t>
            </a:r>
          </a:p>
          <a:p>
            <a:pPr lvl="1">
              <a:spcBef>
                <a:spcPts val="600"/>
              </a:spcBef>
            </a:pPr>
            <a:r>
              <a:rPr lang="en-US" sz="1000" dirty="0">
                <a:solidFill>
                  <a:schemeClr val="tx2"/>
                </a:solidFill>
              </a:rPr>
              <a:t>Impatto sulle reti energetiche: </a:t>
            </a:r>
            <a:r>
              <a:rPr lang="en-US" sz="1000" dirty="0"/>
              <a:t>Le minacce interne possono avere gravi conseguenze per le reti energetiche, tra cui interruzioni operative, violazioni dei dati, violazioni normative e danni alla reputazione. Esse pongono sfide uniche a causa della conoscenza intima dei sistemi organizzativi da parte degli insider, che le rende potenzialmente più difficili da rilevare e mitigare rispetto alle minacce esterne.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vestuário, captura de ecrã, nevoeiro, pessoa&#10;&#10;Descrição gerada automaticamente">
            <a:extLst>
              <a:ext uri="{FF2B5EF4-FFF2-40B4-BE49-F238E27FC236}">
                <a16:creationId xmlns:a16="http://schemas.microsoft.com/office/drawing/2014/main" id="{47B72142-B901-3D20-CC4A-A30817DD9F70}"/>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873905816"/>
      </p:ext>
    </p:extLst>
  </p:cSld>
  <p:clrMapOvr>
    <a:masterClrMapping/>
  </p:clrMapOvr>
</p:sld>
</file>

<file path=ppt/slides/slide53.xml><?xml version="1.0" encoding="utf-8"?>
<p:sld xmlns:a16="http://schemas.microsoft.com/office/drawing/2014/main" xmlns:adec="http://schemas.microsoft.com/office/drawing/2017/decorative"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Schema di formazione: </a:t>
            </a:r>
            <a:br>
              <a:rPr lang="en-US" dirty="0">
                <a:solidFill>
                  <a:schemeClr val="accent1"/>
                </a:solidFill>
              </a:rPr>
            </a:br>
            <a:br>
              <a:rPr lang="en-US" dirty="0">
                <a:solidFill>
                  <a:schemeClr val="accent1"/>
                </a:solidFill>
              </a:rPr>
            </a:br>
            <a:r>
              <a:rPr lang="en-US" dirty="0"/>
              <a:t>Giorno 5</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t>53</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Argomento-05: Attori e tattiche di minaccia nella rete energetica</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Introduzione agli attori di minaccia</a:t>
            </a:r>
          </a:p>
          <a:p>
            <a:pPr>
              <a:spcBef>
                <a:spcPts val="600"/>
              </a:spcBef>
              <a:spcAft>
                <a:spcPts val="0"/>
              </a:spcAft>
            </a:pPr>
            <a:r>
              <a:rPr lang="en-US" sz="1400" dirty="0"/>
              <a:t>Attori di minaccia dello Stato-nazione</a:t>
            </a:r>
          </a:p>
          <a:p>
            <a:pPr>
              <a:spcBef>
                <a:spcPts val="600"/>
              </a:spcBef>
              <a:spcAft>
                <a:spcPts val="0"/>
              </a:spcAft>
            </a:pPr>
            <a:r>
              <a:rPr lang="en-US" sz="1400" dirty="0"/>
              <a:t>Gruppi di criminali informatici</a:t>
            </a:r>
          </a:p>
          <a:p>
            <a:pPr>
              <a:spcBef>
                <a:spcPts val="600"/>
              </a:spcBef>
              <a:spcAft>
                <a:spcPts val="0"/>
              </a:spcAft>
            </a:pPr>
            <a:r>
              <a:rPr lang="en-US" sz="1400" dirty="0"/>
              <a:t>Minacce interne</a:t>
            </a:r>
          </a:p>
          <a:p>
            <a:pPr>
              <a:spcBef>
                <a:spcPts val="600"/>
              </a:spcBef>
              <a:spcAft>
                <a:spcPts val="0"/>
              </a:spcAft>
            </a:pPr>
            <a:r>
              <a:rPr lang="en-US" sz="1400" dirty="0">
                <a:solidFill>
                  <a:schemeClr val="tx2"/>
                </a:solidFill>
              </a:rPr>
              <a:t>Hacktivisti e attori di minacce ideologicamente motivati</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74945568"/>
      </p:ext>
    </p:extLst>
  </p:cSld>
  <p:clrMapOvr>
    <a:masterClrMapping/>
  </p:clrMapOvr>
</p:sld>
</file>

<file path=ppt/slides/slide54.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400" dirty="0"/>
              <a:t>05_5: Hacktivisti e attori di minacce ideologicamente motivati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Caratteristiche ed esempi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Hacktivisti e attori di minacce ideologicamente motivati:</a:t>
            </a:r>
          </a:p>
          <a:p>
            <a:pPr lvl="1">
              <a:spcBef>
                <a:spcPts val="600"/>
              </a:spcBef>
            </a:pPr>
            <a:r>
              <a:rPr lang="en-US" sz="1000" dirty="0"/>
              <a:t>Gli hacktivisti sono individui o gruppi che si impegnano in attacchi informatici o in attivismo digitale per promuovere cause politiche, sociali o ideologiche.</a:t>
            </a:r>
          </a:p>
          <a:p>
            <a:pPr lvl="1">
              <a:spcBef>
                <a:spcPts val="600"/>
              </a:spcBef>
            </a:pPr>
            <a:r>
              <a:rPr lang="en-US" sz="1000" dirty="0">
                <a:solidFill>
                  <a:schemeClr val="tx2"/>
                </a:solidFill>
              </a:rPr>
              <a:t>Caratteristiche: </a:t>
            </a:r>
            <a:r>
              <a:rPr lang="en-US" sz="1000" dirty="0"/>
              <a:t>Gli hacktivisti operano spesso sotto pseudonimo, sfruttano le tecniche di hacking per l'attivismo e possono prendere di mira governi, aziende o altre entità percepite come avversarie.</a:t>
            </a:r>
          </a:p>
          <a:p>
            <a:pPr lvl="1">
              <a:spcBef>
                <a:spcPts val="600"/>
              </a:spcBef>
            </a:pPr>
            <a:r>
              <a:rPr lang="en-US" sz="1000" dirty="0">
                <a:solidFill>
                  <a:schemeClr val="tx2"/>
                </a:solidFill>
              </a:rPr>
              <a:t>Motivazioni:  </a:t>
            </a:r>
            <a:r>
              <a:rPr lang="en-US" sz="1000" dirty="0"/>
              <a:t>Gli hacktivisti sono spinti dal desiderio di produrre un cambiamento o di sensibilizzare l'opinione pubblica su questioni sociali attraverso i mezzi digitali. Esempi:</a:t>
            </a:r>
          </a:p>
          <a:p>
            <a:pPr lvl="2">
              <a:spcBef>
                <a:spcPts val="600"/>
              </a:spcBef>
            </a:pPr>
            <a:r>
              <a:rPr lang="en-US" sz="850" dirty="0"/>
              <a:t>Attivismo politico: gli hacktivisti possono prendere di mira siti web o istituzioni governative per protestare contro ingiustizie percepite, censura o violazioni dei diritti umani.</a:t>
            </a:r>
          </a:p>
          <a:p>
            <a:pPr lvl="2">
              <a:spcBef>
                <a:spcPts val="600"/>
              </a:spcBef>
            </a:pPr>
            <a:r>
              <a:rPr lang="en-US" sz="850" dirty="0"/>
              <a:t>Cause sociali: Gruppi di attivisti possono condurre attacchi informatici per sostenere la conservazione dell'ambiente, i diritti degli animali o altre questioni di giustizia sociale.</a:t>
            </a:r>
          </a:p>
          <a:p>
            <a:pPr lvl="2">
              <a:spcBef>
                <a:spcPts val="600"/>
              </a:spcBef>
            </a:pPr>
            <a:r>
              <a:rPr lang="en-US" sz="850" dirty="0"/>
              <a:t>Credenze ideologiche: Le campagne hacktiviste possono essere motivate da programmi ideologici, come l'anarchismo, l'anticapitalismo o l'antiglobalizzazione.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desenho, Composição digital, Jogo de pc&#10;&#10;Descrição gerada automaticamente">
            <a:extLst>
              <a:ext uri="{FF2B5EF4-FFF2-40B4-BE49-F238E27FC236}">
                <a16:creationId xmlns:a16="http://schemas.microsoft.com/office/drawing/2014/main" id="{0E5699B5-D3B6-8D35-7B05-C31119A5CA0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146233590"/>
      </p:ext>
    </p:extLst>
  </p:cSld>
  <p:clrMapOvr>
    <a:masterClrMapping/>
  </p:clrMapOvr>
</p:sld>
</file>

<file path=ppt/slides/slide55.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400" dirty="0"/>
              <a:t>05_5: Hacktivisti e attori di minacce ideologicamente motivati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Caratteristiche ed esempi</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Hacktivisti e attori di minacce ideologicamente motivati:</a:t>
            </a:r>
          </a:p>
          <a:p>
            <a:pPr lvl="1">
              <a:spcBef>
                <a:spcPts val="600"/>
              </a:spcBef>
            </a:pPr>
            <a:r>
              <a:rPr lang="en-US" sz="1000" dirty="0">
                <a:solidFill>
                  <a:schemeClr val="tx2"/>
                </a:solidFill>
              </a:rPr>
              <a:t>Tattiche:  </a:t>
            </a:r>
            <a:r>
              <a:rPr lang="en-US" sz="1000" dirty="0"/>
              <a:t>Gli hacktivisti utilizzano una serie di tattiche, tra cui defacement di siti web, attacchi DDoS (distributed denial-of-service), violazioni di dati e diffusione di propaganda. Sfruttano strumenti di hacking e tecniche di ingegneria sociale per sfruttare le vulnerabilità dei sistemi bersaglio o manipolare l'opinione pubblica.</a:t>
            </a:r>
          </a:p>
          <a:p>
            <a:pPr lvl="1">
              <a:spcBef>
                <a:spcPts val="600"/>
              </a:spcBef>
            </a:pPr>
            <a:r>
              <a:rPr lang="en-US" sz="1000" dirty="0">
                <a:solidFill>
                  <a:schemeClr val="tx2"/>
                </a:solidFill>
              </a:rPr>
              <a:t>Esempi:</a:t>
            </a:r>
          </a:p>
          <a:p>
            <a:pPr lvl="2">
              <a:spcBef>
                <a:spcPts val="600"/>
              </a:spcBef>
            </a:pPr>
            <a:r>
              <a:rPr lang="en-US" sz="850" dirty="0"/>
              <a:t>I collettivi di hacktivisti Anonymous e </a:t>
            </a:r>
            <a:r>
              <a:rPr lang="en-US" sz="850" dirty="0" err="1"/>
              <a:t>LulzSec </a:t>
            </a:r>
            <a:r>
              <a:rPr lang="en-US" sz="850" dirty="0"/>
              <a:t>hanno lanciato l'Operazione Anti-Sicurezza (#AntiSec), prendendo di mira siti web governativi e aziendali, compresi quelli delle compagnie energetiche. L'obiettivo era quello di smascherare la corruzione del governo e l'avidità delle aziende attraverso la violazione dei dati e la deturpazione dei siti web.</a:t>
            </a:r>
          </a:p>
          <a:p>
            <a:pPr lvl="2">
              <a:spcBef>
                <a:spcPts val="600"/>
              </a:spcBef>
            </a:pPr>
            <a:r>
              <a:rPr lang="en-US" sz="850" dirty="0"/>
              <a:t>Il gruppo di ransomware </a:t>
            </a:r>
            <a:r>
              <a:rPr lang="en-US" sz="850" dirty="0" err="1"/>
              <a:t>DarkSide </a:t>
            </a:r>
            <a:r>
              <a:rPr lang="en-US" sz="850" dirty="0"/>
              <a:t>(che si ritiene abbia sede in Russia) ha preso di mira Colonial Pipeline, uno dei più grandi oleodotti degli Stati Uniti, causando un arresto temporaneo e carenze di carburante in diversi Stati. </a:t>
            </a:r>
            <a:r>
              <a:rPr lang="en-US" sz="850" dirty="0" err="1"/>
              <a:t>DarkSide </a:t>
            </a:r>
            <a:r>
              <a:rPr lang="en-US" sz="850" dirty="0"/>
              <a:t>ha dichiarato di essere apolitico, ma ha cercato un guadagno finanziario attraverso gli attacchi ransomware, evidenziando l'intersezione tra motivazioni criminali e retorica ideologica.</a:t>
            </a:r>
          </a:p>
          <a:p>
            <a:pPr lvl="1">
              <a:spcBef>
                <a:spcPts val="600"/>
              </a:spcBef>
            </a:pPr>
            <a:r>
              <a:rPr lang="en-US" sz="1000" dirty="0">
                <a:solidFill>
                  <a:schemeClr val="tx2"/>
                </a:solidFill>
              </a:rPr>
              <a:t>Strategie di rilevamento e mitigazione: </a:t>
            </a:r>
            <a:r>
              <a:rPr lang="en-US" sz="1000" dirty="0"/>
              <a:t>L'implementazione di solide misure di sicurezza informatica, il monitoraggio delle conversazioni online alla ricerca di indicatori di minaccia e la promozione di un dialogo aperto con le comunità di attivisti possono contribuire a mitigare i rischi di hacktivismo.</a:t>
            </a:r>
          </a:p>
          <a:p>
            <a:pPr lvl="1">
              <a:spcBef>
                <a:spcPts val="600"/>
              </a:spcBef>
            </a:pPr>
            <a:r>
              <a:rPr lang="en-US" sz="1000" dirty="0">
                <a:solidFill>
                  <a:schemeClr val="tx2"/>
                </a:solidFill>
              </a:rPr>
              <a:t>Impatto sulle reti energetiche: </a:t>
            </a:r>
            <a:r>
              <a:rPr lang="en-US" sz="1000" dirty="0"/>
              <a:t>Gli attacchi hacktivisti alle infrastrutture energetiche possono interrompere le operazioni, danneggiare la reputazione e porre sfide significative per la risposta agli incidenti e gli sforzi di ripristino. Gli attacchi DDoS possono causare interruzioni del servizio, mentre le violazioni dei dati possono portare all'esposizione di informazioni sensibili o compromettere i sistemi operativi.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desenho, Composição digital, Jogo de pc&#10;&#10;Descrição gerada automaticamente">
            <a:extLst>
              <a:ext uri="{FF2B5EF4-FFF2-40B4-BE49-F238E27FC236}">
                <a16:creationId xmlns:a16="http://schemas.microsoft.com/office/drawing/2014/main" id="{8CB96ED5-DE29-9A50-7EF4-6826967C8935}"/>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270223893"/>
      </p:ext>
    </p:extLst>
  </p:cSld>
  <p:clrMapOvr>
    <a:masterClrMapping/>
  </p:clrMapOvr>
</p:sld>
</file>

<file path=ppt/slides/slide56.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n-US" dirty="0"/>
              <a:t>Grazie</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r>
              <a:rPr lang="en-US" dirty="0"/>
              <a:t>Si prega di inviare tutte le domande a:</a:t>
            </a:r>
          </a:p>
          <a:p>
            <a:r>
              <a:rPr lang="en-US" dirty="0"/>
              <a:t>gehad@example.com</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6.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03_1: Tipi di dati energetici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n-US" sz="2400" dirty="0"/>
              <a:t>Comprendere il panorama delle fonti di dati nella rete energetica</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Con la continua evoluzione del panorama energetico, il volume e la complessità dei dati generati in questo settore sono aumentati in modo esponenziale. </a:t>
            </a:r>
          </a:p>
          <a:p>
            <a:pPr>
              <a:spcBef>
                <a:spcPts val="600"/>
              </a:spcBef>
            </a:pPr>
            <a:r>
              <a:rPr lang="en-US" sz="1200" dirty="0"/>
              <a:t>Dagli impianti di produzione di energia alle reti di distribuzione, dagli impianti di energia rinnovabile agli utenti finali, ogni aspetto dell'ecosistema energetico genera grandi quantità di dati che devono essere gestiti, analizzati e protetti in modo efficace.</a:t>
            </a:r>
          </a:p>
          <a:p>
            <a:pPr>
              <a:spcBef>
                <a:spcPts val="600"/>
              </a:spcBef>
            </a:pPr>
            <a:r>
              <a:rPr lang="en-US" sz="1200" dirty="0"/>
              <a:t>Fonti dei dati:</a:t>
            </a:r>
          </a:p>
          <a:p>
            <a:pPr lvl="1">
              <a:spcBef>
                <a:spcPts val="600"/>
              </a:spcBef>
            </a:pPr>
            <a:r>
              <a:rPr lang="en-US" sz="1000" dirty="0">
                <a:solidFill>
                  <a:schemeClr val="tx2"/>
                </a:solidFill>
              </a:rPr>
              <a:t>Sistemi SCADA (Supervisory Control and Data Acquisition): </a:t>
            </a:r>
            <a:r>
              <a:rPr lang="en-US" sz="1000" dirty="0"/>
              <a:t>I sistemi SCADA sono il centro nevralgico dell'infrastruttura energetica e raccolgono dati in tempo reale da sensori e dispositivi di controllo nelle reti di generazione, trasmissione e distribuzione dell'energia. I dati SCADA includono informazioni sullo stato delle apparecchiature, sui parametri operativi e sulle prestazioni della rete, consentendo agli operatori di monitorare e controllare le risorse critiche da remoto.</a:t>
            </a:r>
          </a:p>
          <a:p>
            <a:pPr lvl="1">
              <a:spcBef>
                <a:spcPts val="600"/>
              </a:spcBef>
            </a:pPr>
            <a:r>
              <a:rPr lang="en-US" sz="1000" dirty="0">
                <a:solidFill>
                  <a:schemeClr val="tx2"/>
                </a:solidFill>
              </a:rPr>
              <a:t>Dispositivi IoT (Internet degli oggetti): </a:t>
            </a:r>
            <a:r>
              <a:rPr lang="en-US" sz="1000" dirty="0"/>
              <a:t>Questi dispositivi comprendono contatori intelligenti, sensori, attuatori e dispositivi connessi integrati in componenti dell'infrastruttura come turbine, trasformatori e sottostazioni. I dati IoT forniscono informazioni granulari sulle condizioni degli asset, sulle condizioni ambientali e sui modelli di consumo energetico, consentendo la manutenzione predittiva, l'ottimizzazione degli asset e le iniziative di risposta alla domanda.</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eletricista, luz, ar livre, cidade&#10;&#10;Descrição gerada automaticamente">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887731321"/>
      </p:ext>
    </p:extLst>
  </p:cSld>
  <p:clrMapOvr>
    <a:masterClrMapping/>
  </p:clrMapOvr>
</p:sld>
</file>

<file path=ppt/slides/slide7.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03_1: Tipi di dati energetici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n-US" sz="2400" dirty="0"/>
              <a:t>Comprendere il panorama delle fonti di dati nella rete energetica</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Fonti dei dati:</a:t>
            </a:r>
          </a:p>
          <a:p>
            <a:pPr lvl="1">
              <a:spcBef>
                <a:spcPts val="600"/>
              </a:spcBef>
            </a:pPr>
            <a:r>
              <a:rPr lang="en-US" sz="1000" dirty="0">
                <a:solidFill>
                  <a:schemeClr val="tx2"/>
                </a:solidFill>
              </a:rPr>
              <a:t>Dati e telemetria dei sensori: </a:t>
            </a:r>
            <a:r>
              <a:rPr lang="en-US" sz="1000" dirty="0"/>
              <a:t>I sensori distribuiti nelle strutture energetiche acquisiscono dati sulle condizioni ambientali, sulle prestazioni delle apparecchiature e sui parametri operativi. Questi sensori misurano temperatura, pressione, portata, vibrazioni e altre variabili fisiche, fornendo dati telemetrici in tempo reale per il monitoraggio e l'analisi. I dati dei sensori consentono di rilevare tempestivamente i guasti delle apparecchiature, di ottimizzare la produzione di energia e di rispettare gli standard di sicurezza e normativi.</a:t>
            </a:r>
          </a:p>
          <a:p>
            <a:pPr lvl="1">
              <a:spcBef>
                <a:spcPts val="600"/>
              </a:spcBef>
            </a:pPr>
            <a:r>
              <a:rPr lang="en-US" sz="1000" dirty="0">
                <a:solidFill>
                  <a:schemeClr val="tx2"/>
                </a:solidFill>
              </a:rPr>
              <a:t>Registri di rete e dati sul traffico: </a:t>
            </a:r>
            <a:r>
              <a:rPr lang="en-US" sz="1000" dirty="0"/>
              <a:t>I registri di rete e i dati sul traffico generati dalle reti IT e OT (Operational Technology) forniscono visibilità sull'attività di rete, sulle comunicazioni e sugli eventi di sicurezza. Queste fonti di dati includono i log di firewall, router, switch e sistemi di rilevamento delle intrusioni (IDS), nonché le catture del traffico di rete e dei pacchetti. L'analisi dei registri di rete e dei dati sul traffico aiuta a rilevare le anomalie, a identificare le attività dannose e a mitigare le minacce alla sicurezza informatica che colpiscono le infrastrutture energetiche.</a:t>
            </a:r>
          </a:p>
          <a:p>
            <a:pPr lvl="1">
              <a:spcBef>
                <a:spcPts val="600"/>
              </a:spcBef>
            </a:pPr>
            <a:r>
              <a:rPr lang="en-US" sz="1000" dirty="0">
                <a:solidFill>
                  <a:schemeClr val="tx2"/>
                </a:solidFill>
              </a:rPr>
              <a:t>Dati aziendali e sistemi aziendali: </a:t>
            </a:r>
            <a:r>
              <a:rPr lang="en-US" sz="1000" dirty="0"/>
              <a:t>I sistemi di dati aziendali, come i sistemi di gestione degli asset, i sistemi di pianificazione delle risorse aziendali (ERP) e le piattaforme di gestione delle relazioni con i clienti (CRM), contengono informazioni preziose sugli inventari degli asset, sulle transazioni finanziarie e sulle interazioni con i clienti. L'integrazione dei dati aziendali con le fonti di dati operativi consente l'analisi olistica e l'ottimizzazione dei processi aziendali, delle catene di fornitura e della fornitura di servizi ai clienti nel settore energetico.</a:t>
            </a:r>
          </a:p>
          <a:p>
            <a:pPr lvl="1">
              <a:spcBef>
                <a:spcPts val="600"/>
              </a:spcBef>
            </a:pPr>
            <a:endParaRPr lang="en-US" sz="10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eletricista, luz, ar livre, cidade&#10;&#10;Descrição gerada automaticamente">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716244855"/>
      </p:ext>
    </p:extLst>
  </p:cSld>
  <p:clrMapOvr>
    <a:masterClrMapping/>
  </p:clrMapOvr>
</p:sld>
</file>

<file path=ppt/slides/slide8.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03_1: Tipi di dati energetici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n-US" sz="2400" dirty="0"/>
              <a:t>Comprendere il panorama delle fonti di dati nella rete energetica</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Dati strutturati e non strutturati:</a:t>
            </a:r>
          </a:p>
          <a:p>
            <a:pPr lvl="1">
              <a:spcBef>
                <a:spcPts val="600"/>
              </a:spcBef>
            </a:pPr>
            <a:r>
              <a:rPr lang="en-US" sz="1000" dirty="0">
                <a:solidFill>
                  <a:schemeClr val="tx2"/>
                </a:solidFill>
              </a:rPr>
              <a:t>Dati strutturati: </a:t>
            </a:r>
            <a:r>
              <a:rPr lang="en-US" sz="1000" dirty="0"/>
              <a:t>Dati che hanno un formato predefinito e sono organizzati in modo specifico per facilitare l'elaborazione e l'analisi.</a:t>
            </a:r>
          </a:p>
          <a:p>
            <a:pPr lvl="1">
              <a:spcBef>
                <a:spcPts val="600"/>
              </a:spcBef>
            </a:pPr>
            <a:r>
              <a:rPr lang="en-US" sz="1000" dirty="0">
                <a:solidFill>
                  <a:schemeClr val="tx2"/>
                </a:solidFill>
              </a:rPr>
              <a:t>Dati non strutturati: </a:t>
            </a:r>
            <a:r>
              <a:rPr lang="en-US" sz="1000" dirty="0"/>
              <a:t>Dati che non hanno una struttura predefinita e non si adattano a un formato di database tradizionale.</a:t>
            </a:r>
          </a:p>
          <a:p>
            <a:pPr lvl="1">
              <a:spcBef>
                <a:spcPts val="600"/>
              </a:spcBef>
            </a:pPr>
            <a:r>
              <a:rPr lang="en-US" sz="1000" dirty="0">
                <a:solidFill>
                  <a:schemeClr val="tx2"/>
                </a:solidFill>
              </a:rPr>
              <a:t>Esempi di fonti di dati strutturati:</a:t>
            </a:r>
          </a:p>
          <a:p>
            <a:pPr lvl="2">
              <a:spcBef>
                <a:spcPts val="600"/>
              </a:spcBef>
            </a:pPr>
            <a:r>
              <a:rPr lang="en-US" sz="850" dirty="0"/>
              <a:t>Sistemi SCADA (Supervisory Control and Data Acquisition): Sistemi di controllo centralizzati utilizzati per monitorare e controllare i processi industriali, compresa la generazione e la distribuzione di energia.</a:t>
            </a:r>
          </a:p>
          <a:p>
            <a:pPr lvl="2">
              <a:spcBef>
                <a:spcPts val="600"/>
              </a:spcBef>
            </a:pPr>
            <a:r>
              <a:rPr lang="en-US" sz="850" dirty="0"/>
              <a:t>Sistemi di database: Repository di dati strutturati contenenti informazioni come i registri dei clienti, gli inventari delle apparecchiature e i programmi di manutenzione.</a:t>
            </a:r>
          </a:p>
          <a:p>
            <a:pPr lvl="1">
              <a:spcBef>
                <a:spcPts val="600"/>
              </a:spcBef>
            </a:pPr>
            <a:r>
              <a:rPr lang="en-US" sz="1000" dirty="0">
                <a:solidFill>
                  <a:schemeClr val="tx2"/>
                </a:solidFill>
              </a:rPr>
              <a:t>Esempi di fonti di dati non strutturati:</a:t>
            </a:r>
          </a:p>
          <a:p>
            <a:pPr lvl="2">
              <a:spcBef>
                <a:spcPts val="600"/>
              </a:spcBef>
            </a:pPr>
            <a:r>
              <a:rPr lang="en-US" sz="850" dirty="0"/>
              <a:t>Documenti di testo: Rapporti, e-mail e documentazione relativa alle operazioni energetiche e alla sicurezza.</a:t>
            </a:r>
          </a:p>
          <a:p>
            <a:pPr lvl="2">
              <a:spcBef>
                <a:spcPts val="600"/>
              </a:spcBef>
            </a:pPr>
            <a:r>
              <a:rPr lang="en-US" sz="850" dirty="0"/>
              <a:t>Immagini e video: Filmati di sorveglianza, immagini satellitari e documentazione visiva delle infrastrutture energetiche.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eletricista, luz, ar livre, cidade&#10;&#10;Descrição gerada automaticamente">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091811964"/>
      </p:ext>
    </p:extLst>
  </p:cSld>
  <p:clrMapOvr>
    <a:masterClrMapping/>
  </p:clrMapOvr>
</p:sld>
</file>

<file path=ppt/slides/slide9.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03_1: Tipi di dati energetici</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85000" lnSpcReduction="10000"/>
          </a:bodyPr>
          <a:lstStyle/>
          <a:p>
            <a:pPr>
              <a:spcBef>
                <a:spcPts val="600"/>
              </a:spcBef>
              <a:spcAft>
                <a:spcPts val="0"/>
              </a:spcAft>
            </a:pPr>
            <a:r>
              <a:rPr lang="en-US" sz="2400" dirty="0"/>
              <a:t>Comprendere il panorama delle fonti di dati nella rete energetica</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67590"/>
            <a:ext cx="5541470" cy="2569866"/>
          </a:xfrm>
        </p:spPr>
        <p:txBody>
          <a:bodyPr>
            <a:noAutofit/>
          </a:bodyPr>
          <a:lstStyle/>
          <a:p>
            <a:pPr>
              <a:spcBef>
                <a:spcPts val="600"/>
              </a:spcBef>
            </a:pPr>
            <a:r>
              <a:rPr lang="en-US" sz="1200" dirty="0"/>
              <a:t>Dati strutturati e non strutturati:</a:t>
            </a:r>
          </a:p>
          <a:p>
            <a:pPr lvl="1">
              <a:spcBef>
                <a:spcPts val="600"/>
              </a:spcBef>
            </a:pPr>
            <a:r>
              <a:rPr lang="en-US" sz="1000" dirty="0">
                <a:solidFill>
                  <a:schemeClr val="tx2"/>
                </a:solidFill>
              </a:rPr>
              <a:t>Le sfide delle fonti di dati strutturati:</a:t>
            </a:r>
          </a:p>
          <a:p>
            <a:pPr lvl="2">
              <a:spcBef>
                <a:spcPts val="600"/>
              </a:spcBef>
            </a:pPr>
            <a:r>
              <a:rPr lang="en-US" sz="850" dirty="0"/>
              <a:t>Vulnerabilità dei sistemi SCADA: I sistemi SCADA sono un obiettivo primario per gli attacchi informatici. Le vulnerabilità nei sistemi SCADA possono portare ad accessi non autorizzati, manipolazione delle impostazioni di controllo e interruzioni dei processi di produzione e distribuzione dell'energia.</a:t>
            </a:r>
          </a:p>
          <a:p>
            <a:pPr lvl="2">
              <a:spcBef>
                <a:spcPts val="600"/>
              </a:spcBef>
            </a:pPr>
            <a:r>
              <a:rPr lang="en-US" sz="850" dirty="0"/>
              <a:t>Manomissione dei dati e attacchi all'integrità: Gli aggressori possono tentare di manomettere i dati strutturati memorizzati nei database o negli archivi di dati, causando la corruzione dei dati, la falsificazione dei record e il reporting impreciso delle metriche operative. Gli attacchi all'integrità dei dati possono compromettere l'affidabilità dei dati critici utilizzati per il processo decisionale e la conformità.</a:t>
            </a:r>
          </a:p>
          <a:p>
            <a:pPr lvl="2">
              <a:spcBef>
                <a:spcPts val="600"/>
              </a:spcBef>
            </a:pPr>
            <a:r>
              <a:rPr lang="en-US" sz="850" dirty="0"/>
              <a:t>Minacce interne e abuso di privilegi: Il personale autorizzato con accesso privilegiato può abusare delle proprie credenziali per rubare informazioni sensibili, sabotare i sistemi o interrompere le operazioni. Controlli di accesso e meccanismi di monitoraggio efficaci sono essenziali per mitigare le minacce interne e prevenire l'accesso o la manipolazione non autorizzata dei dati.</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eletricista, luz, ar livre, cidade&#10;&#10;Descrição gerada automaticamente">
            <a:extLst>
              <a:ext uri="{FF2B5EF4-FFF2-40B4-BE49-F238E27FC236}">
                <a16:creationId xmlns:a16="http://schemas.microsoft.com/office/drawing/2014/main" id="{1C37CD63-6FB0-F6B7-4482-F854DF9B950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529465628"/>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2.xml><?xml version="1.0" encoding="utf-8"?>
<ds:datastoreItem xmlns:ds="http://schemas.openxmlformats.org/officeDocument/2006/customXml" ds:itemID="{89BB42C3-98F0-4E09-AE96-62EE07CAC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file>

<file path=docProps/app.xml><?xml version="1.0" encoding="utf-8"?>
<ap:Properties xmlns:vt="http://schemas.openxmlformats.org/officeDocument/2006/docPropsVTypes" xmlns:ap="http://schemas.openxmlformats.org/officeDocument/2006/extended-properties">
  <ap:Template>Theme-CyberSecPro-1</ap:Template>
  <ap:TotalTime>0</ap:TotalTime>
  <ap:Words>7016</ap:Words>
  <ap:Application>Microsoft Office PowerPoint</ap:Application>
  <ap:PresentationFormat>Ecrã Panorâmico</ap:PresentationFormat>
  <ap:Paragraphs>482</ap:Paragraphs>
  <ap:Slides>56</ap:Slides>
  <ap:Notes>2</ap:Notes>
  <ap:HiddenSlides>0</ap:HiddenSlides>
  <ap:MMClips>0</ap:MMClips>
  <ap:ScaleCrop>false</ap:ScaleCrop>
  <ap:HeadingPairs>
    <vt:vector baseType="variant" size="6">
      <vt:variant>
        <vt:lpstr>Tipos de letra usados</vt:lpstr>
      </vt:variant>
      <vt:variant>
        <vt:i4>5</vt:i4>
      </vt:variant>
      <vt:variant>
        <vt:lpstr>Tema</vt:lpstr>
      </vt:variant>
      <vt:variant>
        <vt:i4>1</vt:i4>
      </vt:variant>
      <vt:variant>
        <vt:lpstr>Títulos dos diapositivos</vt:lpstr>
      </vt:variant>
      <vt:variant>
        <vt:i4>56</vt:i4>
      </vt:variant>
    </vt:vector>
  </ap:HeadingPairs>
  <ap:TitlesOfParts>
    <vt:vector baseType="lpstr" size="62">
      <vt:lpstr>Arial</vt:lpstr>
      <vt:lpstr>Book Antiqua</vt:lpstr>
      <vt:lpstr>Calibri</vt:lpstr>
      <vt:lpstr>Century Gothic</vt:lpstr>
      <vt:lpstr>Courier New</vt:lpstr>
      <vt:lpstr>Custom</vt:lpstr>
      <vt:lpstr>Cyber Threat Intelligence in the Energy Network</vt:lpstr>
      <vt:lpstr>Apresentação do PowerPoint</vt:lpstr>
      <vt:lpstr>Cyber Threat Intelligence in the Energy Network – Course Overview</vt:lpstr>
      <vt:lpstr>Training Outline:   Day-3</vt:lpstr>
      <vt:lpstr>Training Outline:   Day-3</vt:lpstr>
      <vt:lpstr>03_1: Types of Energy Data</vt:lpstr>
      <vt:lpstr>03_1: Types of Energy Data</vt:lpstr>
      <vt:lpstr>03_1: Types of Energy Data</vt:lpstr>
      <vt:lpstr>03_1: Types of Energy Data</vt:lpstr>
      <vt:lpstr>03_1: Types of Energy Data</vt:lpstr>
      <vt:lpstr>03_1: Types of Energy Data</vt:lpstr>
      <vt:lpstr>03_1: Types of Energy Data</vt:lpstr>
      <vt:lpstr>03_1: Types of Energy Data</vt:lpstr>
      <vt:lpstr>Training Outline:   Day-3</vt:lpstr>
      <vt:lpstr>03_2: Energy Data Collection Techniques</vt:lpstr>
      <vt:lpstr>03_2: Energy Data Collection Techniques</vt:lpstr>
      <vt:lpstr>03_2: Energy Data Collection Techniques</vt:lpstr>
      <vt:lpstr>03_2: Energy Data Collection Techniques</vt:lpstr>
      <vt:lpstr>Training Outline:   Day-3</vt:lpstr>
      <vt:lpstr>03_3: Data Storage and Management</vt:lpstr>
      <vt:lpstr>03_3: Data Storage and Management</vt:lpstr>
      <vt:lpstr>03_3: Data Storage and Management</vt:lpstr>
      <vt:lpstr>Training Outline:   Day-3</vt:lpstr>
      <vt:lpstr>03_4: Case Study</vt:lpstr>
      <vt:lpstr>03_4: Case Study</vt:lpstr>
      <vt:lpstr>03_4: Case Study</vt:lpstr>
      <vt:lpstr>03_4: Case Study</vt:lpstr>
      <vt:lpstr>Training Outline:   Day-4</vt:lpstr>
      <vt:lpstr>Training Outline:   Day-4</vt:lpstr>
      <vt:lpstr>04_1: Data Cleaning and Preprocessing</vt:lpstr>
      <vt:lpstr>04_1: Data Cleaning and Preprocessing</vt:lpstr>
      <vt:lpstr>Training Outline:   Day-4</vt:lpstr>
      <vt:lpstr>04_2: Data Analysis Tools and Technologies</vt:lpstr>
      <vt:lpstr>Training Outline:   Day-4</vt:lpstr>
      <vt:lpstr>04_3: Interpreting Data for Cyber Threat Detection</vt:lpstr>
      <vt:lpstr>04_3: Interpreting Data for Cyber Threat Detection</vt:lpstr>
      <vt:lpstr>04_3: Interpreting Data for Cyber Threat Detection</vt:lpstr>
      <vt:lpstr>Training Outline:   Day-4</vt:lpstr>
      <vt:lpstr>04_4: Case Study</vt:lpstr>
      <vt:lpstr>04_4: Case Study</vt:lpstr>
      <vt:lpstr>04_4: Case Study</vt:lpstr>
      <vt:lpstr>Training Outline:   Day-5</vt:lpstr>
      <vt:lpstr>Training Outline:   Day-5</vt:lpstr>
      <vt:lpstr>05_1: Introduction to Threat Actors</vt:lpstr>
      <vt:lpstr>Training Outline:   Day-5</vt:lpstr>
      <vt:lpstr>05_2: Nation-State Threat Actors</vt:lpstr>
      <vt:lpstr>Training Outline:   Day-5</vt:lpstr>
      <vt:lpstr>05_3: Cybercriminal Groups</vt:lpstr>
      <vt:lpstr>05_3: Cybercriminal Groups</vt:lpstr>
      <vt:lpstr>Training Outline:   Day-5</vt:lpstr>
      <vt:lpstr>05_4: Insider Threats</vt:lpstr>
      <vt:lpstr>05_4: Insider Threats</vt:lpstr>
      <vt:lpstr>Training Outline:   Day-5</vt:lpstr>
      <vt:lpstr>05_5: Hacktivists and Ideologically Motivated Threat Actors</vt:lpstr>
      <vt:lpstr>05_5: Hacktivists and Ideologically Motivated Threat Actors</vt:lpstr>
      <vt:lpstr>Thank you</vt:lpstr>
    </vt:vector>
  </ap:TitlesOfParts>
  <ap:LinksUpToDate>false</ap:LinksUpToDate>
  <ap:SharedDoc>false</ap:SharedDoc>
  <ap:HyperlinksChanged>false</ap:HyperlinksChanged>
  <ap:AppVersion>16.0000</ap:AppVersion>
</ap:Properties>
</file>

<file path=docProps/core.xml><?xml version="1.0" encoding="utf-8"?>
<coreProperties xmlns:dc="http://purl.org/dc/elements/1.1/" xmlns:dcterms="http://purl.org/dc/terms/" xmlns:xsi="http://www.w3.org/2001/XMLSchema-instance" xmlns="http://schemas.openxmlformats.org/package/2006/metadata/core-properties">
  <dc:title>CyberSecPro Training Presentation Template</dc:title>
  <dc:subject>CyberSecPro Modules</dc:subject>
  <dc:creator/>
  <lastModifiedBy/>
  <revision>1</revision>
  <dcterms:created xsi:type="dcterms:W3CDTF">2023-07-18T15:28:54.0000000Z</dcterms:created>
  <dcterms:modified xsi:type="dcterms:W3CDTF">2024-05-12T23:36:09.0000000Z</dcterms:modified>
  <version>Ver-1</version>
  <keywords>, docId:F3815C1F3757C6153397ABA19C184E38</keywords>
</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