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Lst>
  <p:notesMasterIdLst>
    <p:notesMasterId r:id="rId38"/>
  </p:notesMasterIdLst>
  <p:handoutMasterIdLst>
    <p:handoutMasterId r:id="rId39"/>
  </p:handoutMasterIdLst>
  <p:sldIdLst>
    <p:sldId id="376" r:id="rId5"/>
    <p:sldId id="407" r:id="rId6"/>
    <p:sldId id="388" r:id="rId7"/>
    <p:sldId id="408" r:id="rId8"/>
    <p:sldId id="434" r:id="rId9"/>
    <p:sldId id="409" r:id="rId10"/>
    <p:sldId id="410" r:id="rId11"/>
    <p:sldId id="411" r:id="rId12"/>
    <p:sldId id="412" r:id="rId13"/>
    <p:sldId id="435" r:id="rId14"/>
    <p:sldId id="416" r:id="rId15"/>
    <p:sldId id="413" r:id="rId16"/>
    <p:sldId id="414" r:id="rId17"/>
    <p:sldId id="415" r:id="rId18"/>
    <p:sldId id="418" r:id="rId19"/>
    <p:sldId id="419" r:id="rId20"/>
    <p:sldId id="436" r:id="rId21"/>
    <p:sldId id="417" r:id="rId22"/>
    <p:sldId id="420" r:id="rId23"/>
    <p:sldId id="421" r:id="rId24"/>
    <p:sldId id="422" r:id="rId25"/>
    <p:sldId id="423" r:id="rId26"/>
    <p:sldId id="424" r:id="rId27"/>
    <p:sldId id="425" r:id="rId28"/>
    <p:sldId id="426" r:id="rId29"/>
    <p:sldId id="427" r:id="rId30"/>
    <p:sldId id="428" r:id="rId31"/>
    <p:sldId id="437" r:id="rId32"/>
    <p:sldId id="429" r:id="rId33"/>
    <p:sldId id="430" r:id="rId34"/>
    <p:sldId id="431" r:id="rId35"/>
    <p:sldId id="433" r:id="rId36"/>
    <p:sldId id="38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2C4A5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26" autoAdjust="0"/>
    <p:restoredTop sz="95388" autoAdjust="0"/>
  </p:normalViewPr>
  <p:slideViewPr>
    <p:cSldViewPr snapToGrid="0" showGuides="1">
      <p:cViewPr varScale="1">
        <p:scale>
          <a:sx n="56" d="100"/>
          <a:sy n="56" d="100"/>
        </p:scale>
        <p:origin x="616"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5" d="100"/>
          <a:sy n="65" d="100"/>
        </p:scale>
        <p:origin x="3082"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5/8/2024</a:t>
            </a:fld>
            <a:endParaRPr lang="en-US" dirty="0"/>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‹nº›</a:t>
            </a:fld>
            <a:endParaRPr lang="en-US" dirty="0"/>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5/8/2024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‹nº›</a:t>
            </a:fld>
            <a:endParaRPr lang="en-US" noProof="0" dirty="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dirty="0"/>
          </a:p>
        </p:txBody>
      </p:sp>
    </p:spTree>
    <p:extLst>
      <p:ext uri="{BB962C8B-B14F-4D97-AF65-F5344CB8AC3E}">
        <p14:creationId xmlns:p14="http://schemas.microsoft.com/office/powerpoint/2010/main" val="227871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2</a:t>
            </a:fld>
            <a:endParaRPr lang="en-US" noProof="0" dirty="0"/>
          </a:p>
        </p:txBody>
      </p:sp>
    </p:spTree>
    <p:extLst>
      <p:ext uri="{BB962C8B-B14F-4D97-AF65-F5344CB8AC3E}">
        <p14:creationId xmlns:p14="http://schemas.microsoft.com/office/powerpoint/2010/main" val="206005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8</a:t>
            </a:fld>
            <a:endParaRPr lang="en-US" noProof="0" dirty="0"/>
          </a:p>
        </p:txBody>
      </p:sp>
    </p:spTree>
    <p:extLst>
      <p:ext uri="{BB962C8B-B14F-4D97-AF65-F5344CB8AC3E}">
        <p14:creationId xmlns:p14="http://schemas.microsoft.com/office/powerpoint/2010/main" val="376770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9</a:t>
            </a:fld>
            <a:endParaRPr lang="en-US" noProof="0" dirty="0"/>
          </a:p>
        </p:txBody>
      </p:sp>
    </p:spTree>
    <p:extLst>
      <p:ext uri="{BB962C8B-B14F-4D97-AF65-F5344CB8AC3E}">
        <p14:creationId xmlns:p14="http://schemas.microsoft.com/office/powerpoint/2010/main" val="283487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12</a:t>
            </a:fld>
            <a:endParaRPr lang="en-US" noProof="0" dirty="0"/>
          </a:p>
        </p:txBody>
      </p:sp>
    </p:spTree>
    <p:extLst>
      <p:ext uri="{BB962C8B-B14F-4D97-AF65-F5344CB8AC3E}">
        <p14:creationId xmlns:p14="http://schemas.microsoft.com/office/powerpoint/2010/main" val="31064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13</a:t>
            </a:fld>
            <a:endParaRPr lang="en-US" noProof="0" dirty="0"/>
          </a:p>
        </p:txBody>
      </p:sp>
    </p:spTree>
    <p:extLst>
      <p:ext uri="{BB962C8B-B14F-4D97-AF65-F5344CB8AC3E}">
        <p14:creationId xmlns:p14="http://schemas.microsoft.com/office/powerpoint/2010/main" val="86268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14</a:t>
            </a:fld>
            <a:endParaRPr lang="en-US" noProof="0" dirty="0"/>
          </a:p>
        </p:txBody>
      </p:sp>
    </p:spTree>
    <p:extLst>
      <p:ext uri="{BB962C8B-B14F-4D97-AF65-F5344CB8AC3E}">
        <p14:creationId xmlns:p14="http://schemas.microsoft.com/office/powerpoint/2010/main" val="150304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15</a:t>
            </a:fld>
            <a:endParaRPr lang="en-US" noProof="0" dirty="0"/>
          </a:p>
        </p:txBody>
      </p:sp>
    </p:spTree>
    <p:extLst>
      <p:ext uri="{BB962C8B-B14F-4D97-AF65-F5344CB8AC3E}">
        <p14:creationId xmlns:p14="http://schemas.microsoft.com/office/powerpoint/2010/main" val="3276146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16</a:t>
            </a:fld>
            <a:endParaRPr lang="en-US" noProof="0" dirty="0"/>
          </a:p>
        </p:txBody>
      </p:sp>
    </p:spTree>
    <p:extLst>
      <p:ext uri="{BB962C8B-B14F-4D97-AF65-F5344CB8AC3E}">
        <p14:creationId xmlns:p14="http://schemas.microsoft.com/office/powerpoint/2010/main" val="2565262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n-US" dirty="0"/>
              <a:t>Add title here</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6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72053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138037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1842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72681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35812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5382569" y="2242"/>
            <a:ext cx="6806909" cy="686248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6970326" y="1679216"/>
            <a:ext cx="4786877" cy="1518315"/>
          </a:xfrm>
        </p:spPr>
        <p:txBody>
          <a:bodyPr anchor="b">
            <a:normAutofit/>
          </a:bodyPr>
          <a:lstStyle>
            <a:lvl1pPr algn="l">
              <a:lnSpc>
                <a:spcPct val="90000"/>
              </a:lnSpc>
              <a:defRPr sz="6000" spc="100" baseline="0">
                <a:solidFill>
                  <a:schemeClr val="accent1"/>
                </a:solidFill>
              </a:defRPr>
            </a:lvl1pPr>
          </a:lstStyle>
          <a:p>
            <a:r>
              <a:rPr lang="en-US" dirty="0"/>
              <a:t>Add title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9499" y="-2236"/>
            <a:ext cx="6814124" cy="687109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970326" y="3748958"/>
            <a:ext cx="4786878" cy="2258013"/>
          </a:xfrm>
        </p:spPr>
        <p:txBody>
          <a:bodyPr lIns="91440" tIns="0">
            <a:normAutofit/>
          </a:bodyPr>
          <a:lstStyle>
            <a:lvl1pPr marL="0" indent="0">
              <a:spcBef>
                <a:spcPts val="0"/>
              </a:spcBef>
              <a:spcAft>
                <a:spcPts val="0"/>
              </a:spcAft>
              <a:buFont typeface="Courier New" panose="02070309020205020404" pitchFamily="49" charset="0"/>
              <a:buNone/>
              <a:defRPr sz="16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Tree>
    <p:extLst>
      <p:ext uri="{BB962C8B-B14F-4D97-AF65-F5344CB8AC3E}">
        <p14:creationId xmlns:p14="http://schemas.microsoft.com/office/powerpoint/2010/main" val="4627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n-US" dirty="0"/>
              <a:t>Add title here</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Tree>
    <p:extLst>
      <p:ext uri="{BB962C8B-B14F-4D97-AF65-F5344CB8AC3E}">
        <p14:creationId xmlns:p14="http://schemas.microsoft.com/office/powerpoint/2010/main" val="24737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5541" y="715654"/>
            <a:ext cx="4786877" cy="151831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605708" y="2431477"/>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605708" y="3348617"/>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Tree>
    <p:extLst>
      <p:ext uri="{BB962C8B-B14F-4D97-AF65-F5344CB8AC3E}">
        <p14:creationId xmlns:p14="http://schemas.microsoft.com/office/powerpoint/2010/main" val="6037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796322" y="2252076"/>
            <a:ext cx="5797550" cy="3051762"/>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120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408820"/>
            <a:ext cx="8935507" cy="94946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796322" y="1986061"/>
            <a:ext cx="5797550" cy="4015244"/>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776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796322" y="2252394"/>
            <a:ext cx="5797518" cy="2532966"/>
          </a:xfrm>
        </p:spPr>
        <p:txBody>
          <a:bodyPr lIns="91440" bIns="0" anchor="t">
            <a:normAutofit/>
          </a:bodyPr>
          <a:lstStyle>
            <a:lvl1pPr marL="0" indent="0">
              <a:spcBef>
                <a:spcPts val="600"/>
              </a:spcBef>
              <a:spcAft>
                <a:spcPts val="1800"/>
              </a:spcAft>
              <a:buNone/>
              <a:defRPr sz="1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‹nº›</a:t>
            </a:fld>
            <a:endParaRPr lang="en-US" dirty="0"/>
          </a:p>
        </p:txBody>
      </p:sp>
      <p:pic>
        <p:nvPicPr>
          <p:cNvPr id="3" name="Graphic 2">
            <a:extLst>
              <a:ext uri="{FF2B5EF4-FFF2-40B4-BE49-F238E27FC236}">
                <a16:creationId xmlns:a16="http://schemas.microsoft.com/office/drawing/2014/main" id="{B38829F9-FA07-E84B-ED85-A3958046CB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04430" y="5008931"/>
            <a:ext cx="3842918" cy="435047"/>
          </a:xfrm>
          <a:prstGeom prst="rect">
            <a:avLst/>
          </a:prstGeom>
        </p:spPr>
      </p:pic>
    </p:spTree>
    <p:extLst>
      <p:ext uri="{BB962C8B-B14F-4D97-AF65-F5344CB8AC3E}">
        <p14:creationId xmlns:p14="http://schemas.microsoft.com/office/powerpoint/2010/main" val="35429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7995403" y="1894376"/>
            <a:ext cx="2847975" cy="339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47368" y="270880"/>
            <a:ext cx="11297264" cy="1524000"/>
          </a:xfrm>
        </p:spPr>
        <p:txBody>
          <a:bodyPr anchor="ctr">
            <a:normAutofit/>
          </a:bodyPr>
          <a:lstStyle>
            <a:lvl1pPr algn="ctr">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3600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409099" y="286603"/>
            <a:ext cx="11373803" cy="1450757"/>
          </a:xfrm>
        </p:spPr>
        <p:txBody>
          <a:bodyPr anchor="ctr">
            <a:normAutofit/>
          </a:bodyPr>
          <a:lstStyle>
            <a:lvl1pPr algn="ctr">
              <a:defRPr sz="3600">
                <a:solidFill>
                  <a:schemeClr val="bg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bg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37241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9788" y="353962"/>
            <a:ext cx="4786877" cy="98322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599788" y="1517074"/>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599788" y="2341261"/>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6599789" y="2753247"/>
            <a:ext cx="3852296" cy="817345"/>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6599788" y="3563285"/>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6599788" y="3982578"/>
            <a:ext cx="3860546" cy="529133"/>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6599788" y="4564818"/>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6599788" y="4975138"/>
            <a:ext cx="3860546" cy="852906"/>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Tree>
    <p:extLst>
      <p:ext uri="{BB962C8B-B14F-4D97-AF65-F5344CB8AC3E}">
        <p14:creationId xmlns:p14="http://schemas.microsoft.com/office/powerpoint/2010/main" val="14192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Add title here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8">
            <a:extLst>
              <a:ext uri="{FF2B5EF4-FFF2-40B4-BE49-F238E27FC236}">
                <a16:creationId xmlns:a16="http://schemas.microsoft.com/office/drawing/2014/main" id="{16BCAC9C-7B8B-A7E5-574A-2C2D473655B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10930596" y="622132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9" r:id="rId5"/>
    <p:sldLayoutId id="2147483746" r:id="rId6"/>
    <p:sldLayoutId id="2147483747" r:id="rId7"/>
    <p:sldLayoutId id="2147483748" r:id="rId8"/>
    <p:sldLayoutId id="2147483750" r:id="rId9"/>
    <p:sldLayoutId id="2147483756" r:id="rId10"/>
    <p:sldLayoutId id="2147483751" r:id="rId11"/>
    <p:sldLayoutId id="2147483752" r:id="rId12"/>
    <p:sldLayoutId id="2147483754" r:id="rId13"/>
    <p:sldLayoutId id="2147483755" r:id="rId14"/>
    <p:sldLayoutId id="2147483753" r:id="rId15"/>
  </p:sldLayoutIdLst>
  <p:hf hdr="0" dt="0"/>
  <p:txStyles>
    <p:titleStyle>
      <a:lvl1pPr algn="l" defTabSz="914400" rtl="0" eaLnBrk="1" latinLnBrk="0" hangingPunct="1">
        <a:lnSpc>
          <a:spcPct val="90000"/>
        </a:lnSpc>
        <a:spcBef>
          <a:spcPct val="0"/>
        </a:spcBef>
        <a:buNone/>
        <a:defRPr sz="6000" kern="1200" spc="-50" baseline="0">
          <a:solidFill>
            <a:schemeClr val="tx1"/>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6.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jp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hyperlink" Target="https://energy.ec.europa.eu/document/download/c7580561-4ced-4011-b63e-e1482a83c7b1_en?filename=Delegated%20Act%20on%20the%20new%20Network%20Code%20on%20Cybersecurity_draft.pdf"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8.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7119889" y="723440"/>
            <a:ext cx="4899285" cy="2579052"/>
          </a:xfrm>
        </p:spPr>
        <p:txBody>
          <a:bodyPr>
            <a:noAutofit/>
          </a:bodyPr>
          <a:lstStyle/>
          <a:p>
            <a:r>
              <a:rPr lang="en-US" sz="4800" dirty="0"/>
              <a:t>Cyber Threat Intelligence in the Energy Network</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128152" y="5248834"/>
            <a:ext cx="4323426" cy="1008925"/>
          </a:xfrm>
        </p:spPr>
        <p:txBody>
          <a:bodyPr/>
          <a:lstStyle/>
          <a:p>
            <a:r>
              <a:rPr lang="en-US" dirty="0"/>
              <a:t>Presentation by: </a:t>
            </a:r>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7119274" y="3373515"/>
            <a:ext cx="4323426" cy="1008926"/>
          </a:xfrm>
        </p:spPr>
        <p:txBody>
          <a:bodyPr/>
          <a:lstStyle/>
          <a:p>
            <a:r>
              <a:rPr lang="en-US" dirty="0"/>
              <a:t>CSP006</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47" name="Picture Placeholder 46" descr="A black and white cover with blue squares&#10;&#10;Description automatically generated">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a:srcRect t="784" b="784"/>
          <a:stretch>
            <a:fillRect/>
          </a:stretch>
        </p:blipFill>
        <p:spPr/>
      </p:pic>
      <p:grpSp>
        <p:nvGrpSpPr>
          <p:cNvPr id="2" name="Group 1">
            <a:extLst>
              <a:ext uri="{FF2B5EF4-FFF2-40B4-BE49-F238E27FC236}">
                <a16:creationId xmlns:a16="http://schemas.microsoft.com/office/drawing/2014/main" id="{ABF25152-ECFC-F87E-6A60-9E7B0D98374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5"/>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50397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Day-1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10</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Topic-01: Foundations of Cyber Threat Intelligence (CTI) – Taxonomy, Lifecycle, Security Controls and Standards</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Introduction to Cyber Threat Intelligence</a:t>
            </a:r>
          </a:p>
          <a:p>
            <a:pPr>
              <a:spcBef>
                <a:spcPts val="600"/>
              </a:spcBef>
              <a:spcAft>
                <a:spcPts val="0"/>
              </a:spcAft>
            </a:pPr>
            <a:r>
              <a:rPr lang="en-US" sz="1400" dirty="0">
                <a:solidFill>
                  <a:schemeClr val="tx2"/>
                </a:solidFill>
              </a:rPr>
              <a:t>Taxonomy of Cyber Threat Intelligence</a:t>
            </a:r>
            <a:r>
              <a:rPr lang="en-US" sz="1400" dirty="0"/>
              <a:t> </a:t>
            </a:r>
          </a:p>
          <a:p>
            <a:pPr>
              <a:spcBef>
                <a:spcPts val="600"/>
              </a:spcBef>
              <a:spcAft>
                <a:spcPts val="0"/>
              </a:spcAft>
            </a:pPr>
            <a:r>
              <a:rPr lang="en-US" sz="1400" dirty="0"/>
              <a:t>Lifecycle of Cyber Threat Intelligence</a:t>
            </a:r>
          </a:p>
          <a:p>
            <a:pPr>
              <a:spcBef>
                <a:spcPts val="600"/>
              </a:spcBef>
              <a:spcAft>
                <a:spcPts val="0"/>
              </a:spcAft>
            </a:pPr>
            <a:r>
              <a:rPr lang="en-US" sz="1400" dirty="0"/>
              <a:t>Security Controls and Standards</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0930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8BD71C-DCE9-9855-DCBE-675F20E94682}"/>
              </a:ext>
            </a:extLst>
          </p:cNvPr>
          <p:cNvSpPr>
            <a:spLocks noGrp="1"/>
          </p:cNvSpPr>
          <p:nvPr>
            <p:ph type="body" sz="quarter" idx="16"/>
          </p:nvPr>
        </p:nvSpPr>
        <p:spPr>
          <a:xfrm>
            <a:off x="1318352" y="1894376"/>
            <a:ext cx="2847975" cy="3390899"/>
          </a:xfrm>
        </p:spPr>
        <p:txBody>
          <a:bodyPr/>
          <a:lstStyle/>
          <a:p>
            <a:r>
              <a:rPr lang="en-US" dirty="0"/>
              <a:t>Strategic</a:t>
            </a:r>
          </a:p>
        </p:txBody>
      </p:sp>
      <p:pic>
        <p:nvPicPr>
          <p:cNvPr id="51" name="Picture Placeholder 50" descr="Abacus">
            <a:extLst>
              <a:ext uri="{FF2B5EF4-FFF2-40B4-BE49-F238E27FC236}">
                <a16:creationId xmlns:a16="http://schemas.microsoft.com/office/drawing/2014/main" id="{F1A5F630-1971-68D5-BEDA-6FC11471C8E1}"/>
              </a:ext>
            </a:extLst>
          </p:cNvPr>
          <p:cNvPicPr>
            <a:picLocks noGrp="1" noChangeAspect="1"/>
          </p:cNvPicPr>
          <p:nvPr>
            <p:ph type="pic" sz="quarter" idx="23"/>
          </p:nvPr>
        </p:nvPicPr>
        <p:blipFill>
          <a:blip r:embed="rId2">
            <a:extLst>
              <a:ext uri="{96DAC541-7B7A-43D3-8B79-37D633B846F1}">
                <asvg:svgBlip xmlns:asvg="http://schemas.microsoft.com/office/drawing/2016/SVG/main" r:embed="rId3"/>
              </a:ext>
            </a:extLst>
          </a:blip>
          <a:srcRect t="4502" b="4502"/>
          <a:stretch/>
        </p:blipFill>
        <p:spPr>
          <a:xfrm>
            <a:off x="2239419" y="2833688"/>
            <a:ext cx="1005840" cy="914400"/>
          </a:xfrm>
        </p:spPr>
      </p:pic>
      <p:sp>
        <p:nvSpPr>
          <p:cNvPr id="8" name="Text Placeholder 7">
            <a:extLst>
              <a:ext uri="{FF2B5EF4-FFF2-40B4-BE49-F238E27FC236}">
                <a16:creationId xmlns:a16="http://schemas.microsoft.com/office/drawing/2014/main" id="{442063B1-AD32-CF53-B792-70C1B67D527C}"/>
              </a:ext>
            </a:extLst>
          </p:cNvPr>
          <p:cNvSpPr>
            <a:spLocks noGrp="1"/>
          </p:cNvSpPr>
          <p:nvPr>
            <p:ph type="body" sz="quarter" idx="20"/>
          </p:nvPr>
        </p:nvSpPr>
        <p:spPr>
          <a:xfrm>
            <a:off x="1405708" y="3989405"/>
            <a:ext cx="2676098" cy="893763"/>
          </a:xfrm>
        </p:spPr>
        <p:txBody>
          <a:bodyPr/>
          <a:lstStyle/>
          <a:p>
            <a:pPr lvl="0"/>
            <a:r>
              <a:rPr lang="en-US" dirty="0"/>
              <a:t>Aims to support executives in making informed decisions (high-level overview)</a:t>
            </a:r>
          </a:p>
          <a:p>
            <a:pPr lvl="0">
              <a:spcBef>
                <a:spcPts val="300"/>
              </a:spcBef>
            </a:pPr>
            <a:r>
              <a:rPr lang="en-US" b="1" dirty="0"/>
              <a:t>Who and Why</a:t>
            </a:r>
          </a:p>
        </p:txBody>
      </p:sp>
      <p:sp>
        <p:nvSpPr>
          <p:cNvPr id="7" name="Text Placeholder 6">
            <a:extLst>
              <a:ext uri="{FF2B5EF4-FFF2-40B4-BE49-F238E27FC236}">
                <a16:creationId xmlns:a16="http://schemas.microsoft.com/office/drawing/2014/main" id="{CEAC814C-D211-009A-190F-549B7A0D6398}"/>
              </a:ext>
            </a:extLst>
          </p:cNvPr>
          <p:cNvSpPr>
            <a:spLocks noGrp="1"/>
          </p:cNvSpPr>
          <p:nvPr>
            <p:ph type="body" sz="quarter" idx="18"/>
          </p:nvPr>
        </p:nvSpPr>
        <p:spPr>
          <a:xfrm>
            <a:off x="4651092" y="1894376"/>
            <a:ext cx="2847975" cy="3390899"/>
          </a:xfrm>
        </p:spPr>
        <p:txBody>
          <a:bodyPr/>
          <a:lstStyle/>
          <a:p>
            <a:r>
              <a:rPr lang="en-US" dirty="0"/>
              <a:t>Operational</a:t>
            </a:r>
          </a:p>
        </p:txBody>
      </p:sp>
      <p:pic>
        <p:nvPicPr>
          <p:cNvPr id="53" name="Picture Placeholder 52" descr="3d Glasses">
            <a:extLst>
              <a:ext uri="{FF2B5EF4-FFF2-40B4-BE49-F238E27FC236}">
                <a16:creationId xmlns:a16="http://schemas.microsoft.com/office/drawing/2014/main" id="{6D152620-03B9-AECD-503A-E23309285EA7}"/>
              </a:ext>
            </a:extLst>
          </p:cNvPr>
          <p:cNvPicPr>
            <a:picLocks noGrp="1" noChangeAspect="1"/>
          </p:cNvPicPr>
          <p:nvPr>
            <p:ph type="pic" sz="quarter" idx="24"/>
          </p:nvPr>
        </p:nvPicPr>
        <p:blipFill>
          <a:blip r:embed="rId4">
            <a:extLst>
              <a:ext uri="{96DAC541-7B7A-43D3-8B79-37D633B846F1}">
                <asvg:svgBlip xmlns:asvg="http://schemas.microsoft.com/office/drawing/2016/SVG/main" r:embed="rId5"/>
              </a:ext>
            </a:extLst>
          </a:blip>
          <a:srcRect t="4574" b="4574"/>
          <a:stretch/>
        </p:blipFill>
        <p:spPr>
          <a:xfrm>
            <a:off x="5572159" y="2954840"/>
            <a:ext cx="1005840" cy="914400"/>
          </a:xfrm>
        </p:spPr>
      </p:pic>
      <p:sp>
        <p:nvSpPr>
          <p:cNvPr id="9" name="Text Placeholder 8">
            <a:extLst>
              <a:ext uri="{FF2B5EF4-FFF2-40B4-BE49-F238E27FC236}">
                <a16:creationId xmlns:a16="http://schemas.microsoft.com/office/drawing/2014/main" id="{ABB0AEFB-9FA8-4379-DA69-49759E72608E}"/>
              </a:ext>
            </a:extLst>
          </p:cNvPr>
          <p:cNvSpPr>
            <a:spLocks noGrp="1"/>
          </p:cNvSpPr>
          <p:nvPr>
            <p:ph type="body" sz="quarter" idx="21"/>
          </p:nvPr>
        </p:nvSpPr>
        <p:spPr>
          <a:xfrm>
            <a:off x="4938557" y="3989404"/>
            <a:ext cx="2275880" cy="893763"/>
          </a:xfrm>
        </p:spPr>
        <p:txBody>
          <a:bodyPr/>
          <a:lstStyle/>
          <a:p>
            <a:r>
              <a:rPr lang="en-US" dirty="0"/>
              <a:t>Aims to comprehend the threat actors and their methods of operation</a:t>
            </a:r>
          </a:p>
          <a:p>
            <a:pPr>
              <a:spcBef>
                <a:spcPts val="300"/>
              </a:spcBef>
            </a:pPr>
            <a:r>
              <a:rPr lang="en-US" b="1" dirty="0"/>
              <a:t>How and Where</a:t>
            </a:r>
          </a:p>
          <a:p>
            <a:endParaRPr lang="en-US" dirty="0"/>
          </a:p>
        </p:txBody>
      </p:sp>
      <p:sp>
        <p:nvSpPr>
          <p:cNvPr id="2" name="Text Placeholder 1">
            <a:extLst>
              <a:ext uri="{FF2B5EF4-FFF2-40B4-BE49-F238E27FC236}">
                <a16:creationId xmlns:a16="http://schemas.microsoft.com/office/drawing/2014/main" id="{C5B8455C-CEA2-F7C8-E898-97C86849DC0E}"/>
              </a:ext>
            </a:extLst>
          </p:cNvPr>
          <p:cNvSpPr>
            <a:spLocks noGrp="1"/>
          </p:cNvSpPr>
          <p:nvPr>
            <p:ph type="body" sz="quarter" idx="19"/>
          </p:nvPr>
        </p:nvSpPr>
        <p:spPr>
          <a:xfrm>
            <a:off x="7995403" y="1894376"/>
            <a:ext cx="2847975" cy="3390899"/>
          </a:xfrm>
        </p:spPr>
        <p:txBody>
          <a:bodyPr/>
          <a:lstStyle/>
          <a:p>
            <a:r>
              <a:rPr lang="en-US" dirty="0"/>
              <a:t>Tactical</a:t>
            </a:r>
          </a:p>
        </p:txBody>
      </p:sp>
      <p:pic>
        <p:nvPicPr>
          <p:cNvPr id="55" name="Picture Placeholder 54" descr="Circuit">
            <a:extLst>
              <a:ext uri="{FF2B5EF4-FFF2-40B4-BE49-F238E27FC236}">
                <a16:creationId xmlns:a16="http://schemas.microsoft.com/office/drawing/2014/main" id="{415585AE-96E0-81D6-0A31-2A13ECB76808}"/>
              </a:ext>
            </a:extLst>
          </p:cNvPr>
          <p:cNvPicPr>
            <a:picLocks noGrp="1" noChangeAspect="1"/>
          </p:cNvPicPr>
          <p:nvPr>
            <p:ph type="pic" sz="quarter" idx="25"/>
          </p:nvPr>
        </p:nvPicPr>
        <p:blipFill>
          <a:blip r:embed="rId6">
            <a:extLst>
              <a:ext uri="{96DAC541-7B7A-43D3-8B79-37D633B846F1}">
                <asvg:svgBlip xmlns:asvg="http://schemas.microsoft.com/office/drawing/2016/SVG/main" r:embed="rId7"/>
              </a:ext>
            </a:extLst>
          </a:blip>
          <a:srcRect t="4502" b="4502"/>
          <a:stretch/>
        </p:blipFill>
        <p:spPr>
          <a:xfrm>
            <a:off x="8916470" y="2833688"/>
            <a:ext cx="1005840" cy="914400"/>
          </a:xfrm>
        </p:spPr>
      </p:pic>
      <p:sp>
        <p:nvSpPr>
          <p:cNvPr id="10" name="Text Placeholder 9">
            <a:extLst>
              <a:ext uri="{FF2B5EF4-FFF2-40B4-BE49-F238E27FC236}">
                <a16:creationId xmlns:a16="http://schemas.microsoft.com/office/drawing/2014/main" id="{C0563BBD-CFF8-BAAA-D1C5-C6AC7B376BCA}"/>
              </a:ext>
            </a:extLst>
          </p:cNvPr>
          <p:cNvSpPr>
            <a:spLocks noGrp="1"/>
          </p:cNvSpPr>
          <p:nvPr>
            <p:ph type="body" sz="quarter" idx="22"/>
          </p:nvPr>
        </p:nvSpPr>
        <p:spPr>
          <a:xfrm>
            <a:off x="8151620" y="3989404"/>
            <a:ext cx="2538376" cy="893763"/>
          </a:xfrm>
        </p:spPr>
        <p:txBody>
          <a:bodyPr/>
          <a:lstStyle/>
          <a:p>
            <a:pPr lvl="0"/>
            <a:r>
              <a:rPr lang="en-US" dirty="0"/>
              <a:t>Aims to translate knowledge about threats into tangible detection capabilities</a:t>
            </a:r>
          </a:p>
          <a:p>
            <a:pPr lvl="0">
              <a:spcBef>
                <a:spcPts val="300"/>
              </a:spcBef>
            </a:pPr>
            <a:r>
              <a:rPr lang="en-US" b="1" dirty="0"/>
              <a:t>What</a:t>
            </a:r>
          </a:p>
        </p:txBody>
      </p:sp>
      <p:sp>
        <p:nvSpPr>
          <p:cNvPr id="6" name="Slide Number Placeholder 5">
            <a:extLst>
              <a:ext uri="{FF2B5EF4-FFF2-40B4-BE49-F238E27FC236}">
                <a16:creationId xmlns:a16="http://schemas.microsoft.com/office/drawing/2014/main" id="{6314DC98-ED35-A03F-CA2C-D54F23D0FD11}"/>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11</a:t>
            </a:fld>
            <a:endParaRPr lang="en-US" dirty="0"/>
          </a:p>
        </p:txBody>
      </p:sp>
      <p:sp>
        <p:nvSpPr>
          <p:cNvPr id="3" name="Title 2">
            <a:extLst>
              <a:ext uri="{FF2B5EF4-FFF2-40B4-BE49-F238E27FC236}">
                <a16:creationId xmlns:a16="http://schemas.microsoft.com/office/drawing/2014/main" id="{A0CCD53A-3321-FDB9-CA50-70544F935C22}"/>
              </a:ext>
            </a:extLst>
          </p:cNvPr>
          <p:cNvSpPr>
            <a:spLocks noGrp="1"/>
          </p:cNvSpPr>
          <p:nvPr>
            <p:ph type="ctrTitle"/>
          </p:nvPr>
        </p:nvSpPr>
        <p:spPr>
          <a:xfrm>
            <a:off x="447368" y="270880"/>
            <a:ext cx="11297264" cy="1524000"/>
          </a:xfrm>
        </p:spPr>
        <p:txBody>
          <a:bodyPr>
            <a:normAutofit/>
          </a:bodyPr>
          <a:lstStyle/>
          <a:p>
            <a:r>
              <a:rPr lang="en-US" sz="3400" dirty="0">
                <a:solidFill>
                  <a:schemeClr val="accent1"/>
                </a:solidFill>
              </a:rPr>
              <a:t>01_2: Taxonomy of Cyber Threat Intelligence </a:t>
            </a:r>
            <a:endParaRPr lang="en-US" sz="3400" dirty="0"/>
          </a:p>
        </p:txBody>
      </p:sp>
      <p:grpSp>
        <p:nvGrpSpPr>
          <p:cNvPr id="18" name="Group 17">
            <a:extLst>
              <a:ext uri="{FF2B5EF4-FFF2-40B4-BE49-F238E27FC236}">
                <a16:creationId xmlns:a16="http://schemas.microsoft.com/office/drawing/2014/main" id="{E8B101EF-089E-8B8E-C653-8EF4BB6BEF09}"/>
              </a:ext>
            </a:extLst>
          </p:cNvPr>
          <p:cNvGrpSpPr/>
          <p:nvPr/>
        </p:nvGrpSpPr>
        <p:grpSpPr>
          <a:xfrm>
            <a:off x="7549377" y="6167336"/>
            <a:ext cx="3294001" cy="612000"/>
            <a:chOff x="5179092" y="5483822"/>
            <a:chExt cx="3294001" cy="612000"/>
          </a:xfrm>
        </p:grpSpPr>
        <p:pic>
          <p:nvPicPr>
            <p:cNvPr id="12" name="Picture 11">
              <a:extLst>
                <a:ext uri="{FF2B5EF4-FFF2-40B4-BE49-F238E27FC236}">
                  <a16:creationId xmlns:a16="http://schemas.microsoft.com/office/drawing/2014/main" id="{EBD66521-2733-B3CC-973F-FADC3604571B}"/>
                </a:ext>
              </a:extLst>
            </p:cNvPr>
            <p:cNvPicPr>
              <a:picLocks noChangeAspect="1"/>
            </p:cNvPicPr>
            <p:nvPr/>
          </p:nvPicPr>
          <p:blipFill>
            <a:blip r:embed="rId8"/>
            <a:stretch>
              <a:fillRect/>
            </a:stretch>
          </p:blipFill>
          <p:spPr>
            <a:xfrm>
              <a:off x="5179092" y="5483822"/>
              <a:ext cx="1530000" cy="612000"/>
            </a:xfrm>
            <a:prstGeom prst="rect">
              <a:avLst/>
            </a:prstGeom>
          </p:spPr>
        </p:pic>
        <p:pic>
          <p:nvPicPr>
            <p:cNvPr id="17" name="Picture 16">
              <a:extLst>
                <a:ext uri="{FF2B5EF4-FFF2-40B4-BE49-F238E27FC236}">
                  <a16:creationId xmlns:a16="http://schemas.microsoft.com/office/drawing/2014/main" id="{29337557-1D57-5D39-131C-8760D2CC7038}"/>
                </a:ext>
              </a:extLst>
            </p:cNvPr>
            <p:cNvPicPr>
              <a:picLocks noChangeAspect="1"/>
            </p:cNvPicPr>
            <p:nvPr/>
          </p:nvPicPr>
          <p:blipFill>
            <a:blip r:embed="rId9"/>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330544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800" b="0" i="0" u="none" strike="noStrike" kern="1200" cap="none" spc="100" normalizeH="0" baseline="0" noProof="0" dirty="0">
                <a:ln>
                  <a:noFill/>
                </a:ln>
                <a:solidFill>
                  <a:srgbClr val="FFFFFF"/>
                </a:solidFill>
                <a:effectLst/>
                <a:uLnTx/>
                <a:uFillTx/>
                <a:latin typeface="Book Antiqua"/>
                <a:ea typeface="+mj-ea"/>
                <a:cs typeface="+mj-cs"/>
              </a:rPr>
              <a:t>01_2: Taxonomy of Cyber Threat Intelligence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Introduction to the taxonomy of Cyber Threat Intelligence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b="1" dirty="0"/>
              <a:t>Strategic CTI</a:t>
            </a:r>
            <a:r>
              <a:rPr lang="en-US" sz="1200" dirty="0"/>
              <a:t> focuses on long-term trends, emerging threats, and geopolitical factors that could impact the organization's overall security posture.</a:t>
            </a:r>
          </a:p>
          <a:p>
            <a:pPr>
              <a:spcBef>
                <a:spcPts val="600"/>
              </a:spcBef>
            </a:pPr>
            <a:r>
              <a:rPr lang="en-US" sz="1200" dirty="0"/>
              <a:t>It identifies the </a:t>
            </a:r>
            <a:r>
              <a:rPr lang="en-US" sz="1200" b="1" dirty="0"/>
              <a:t>who</a:t>
            </a:r>
            <a:r>
              <a:rPr lang="en-US" sz="1200" dirty="0"/>
              <a:t> and </a:t>
            </a:r>
            <a:r>
              <a:rPr lang="en-US" sz="1200" b="1" dirty="0"/>
              <a:t>why:</a:t>
            </a:r>
          </a:p>
          <a:p>
            <a:pPr lvl="1">
              <a:spcBef>
                <a:spcPts val="600"/>
              </a:spcBef>
            </a:pPr>
            <a:r>
              <a:rPr lang="en-US" sz="1000" b="1" dirty="0"/>
              <a:t>Who</a:t>
            </a:r>
            <a:r>
              <a:rPr lang="en-US" sz="1000" dirty="0"/>
              <a:t> is behind a specific threat or family of threats.</a:t>
            </a:r>
          </a:p>
          <a:p>
            <a:pPr lvl="1">
              <a:spcBef>
                <a:spcPts val="600"/>
              </a:spcBef>
            </a:pPr>
            <a:r>
              <a:rPr lang="en-US" sz="1000" b="1" dirty="0"/>
              <a:t>Why </a:t>
            </a:r>
            <a:r>
              <a:rPr lang="en-US" sz="1000" dirty="0"/>
              <a:t> is an organization being targeted.</a:t>
            </a:r>
          </a:p>
          <a:p>
            <a:pPr>
              <a:spcBef>
                <a:spcPts val="600"/>
              </a:spcBef>
            </a:pPr>
            <a:r>
              <a:rPr lang="en-US" sz="1200" dirty="0"/>
              <a:t>Examples of strategic CTI:</a:t>
            </a:r>
          </a:p>
          <a:p>
            <a:pPr lvl="1">
              <a:spcBef>
                <a:spcPts val="600"/>
              </a:spcBef>
            </a:pPr>
            <a:r>
              <a:rPr lang="en-US" sz="1000" dirty="0"/>
              <a:t>Analysis of nation-state cyber capabilities.</a:t>
            </a:r>
          </a:p>
          <a:p>
            <a:pPr lvl="1">
              <a:spcBef>
                <a:spcPts val="600"/>
              </a:spcBef>
            </a:pPr>
            <a:r>
              <a:rPr lang="en-US" sz="1000" dirty="0"/>
              <a:t>Assessment of industry-specific threats and trends.</a:t>
            </a:r>
          </a:p>
          <a:p>
            <a:pPr lvl="1">
              <a:spcBef>
                <a:spcPts val="600"/>
              </a:spcBef>
            </a:pPr>
            <a:r>
              <a:rPr lang="en-US" sz="1000" dirty="0"/>
              <a:t>Predictive analysis of future cyber threats and risks.</a:t>
            </a:r>
          </a:p>
          <a:p>
            <a:pPr lvl="1">
              <a:spcBef>
                <a:spcPts val="600"/>
              </a:spcBef>
            </a:pPr>
            <a:r>
              <a:rPr lang="en-US" sz="1000" i="1" dirty="0"/>
              <a:t>Strategic CTI reveals that the nation-state actor has a history of targeting critical infrastructure sectors, including energy, as part of its geopolitical agenda to exert influence and disrupt rival nations' economies.</a:t>
            </a:r>
          </a:p>
        </p:txBody>
      </p:sp>
      <p:pic>
        <p:nvPicPr>
          <p:cNvPr id="10" name="Marcador de Posição da Imagem 9" descr="Uma imagem com texto, eletrónica, circuito, arte&#10;&#10;Descrição gerada automaticamente">
            <a:extLst>
              <a:ext uri="{FF2B5EF4-FFF2-40B4-BE49-F238E27FC236}">
                <a16:creationId xmlns:a16="http://schemas.microsoft.com/office/drawing/2014/main" id="{1B26CD1E-F39E-540E-744F-960B3C75573A}"/>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552601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800" b="0" i="0" u="none" strike="noStrike" kern="1200" cap="none" spc="100" normalizeH="0" baseline="0" noProof="0" dirty="0">
                <a:ln>
                  <a:noFill/>
                </a:ln>
                <a:solidFill>
                  <a:srgbClr val="FFFFFF"/>
                </a:solidFill>
                <a:effectLst/>
                <a:uLnTx/>
                <a:uFillTx/>
                <a:latin typeface="Book Antiqua"/>
                <a:ea typeface="+mj-ea"/>
                <a:cs typeface="+mj-cs"/>
              </a:rPr>
              <a:t>01_2: Taxonomy of Cyber Threat Intelligence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Introduction to the taxonomy of Cyber Threat Intelligence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b="1" dirty="0"/>
              <a:t>Operational CTI </a:t>
            </a:r>
            <a:r>
              <a:rPr lang="en-US" sz="1200" dirty="0"/>
              <a:t>provides actionable insights into specific threats, campaigns, or adversaries targeting the organization's networks, systems, and assets.</a:t>
            </a:r>
          </a:p>
          <a:p>
            <a:pPr>
              <a:spcBef>
                <a:spcPts val="600"/>
              </a:spcBef>
            </a:pPr>
            <a:r>
              <a:rPr lang="en-US" sz="1200" dirty="0"/>
              <a:t>It identifies the </a:t>
            </a:r>
            <a:r>
              <a:rPr lang="en-US" sz="1200" b="1" dirty="0"/>
              <a:t>how</a:t>
            </a:r>
            <a:r>
              <a:rPr lang="en-US" sz="1200" dirty="0"/>
              <a:t> and </a:t>
            </a:r>
            <a:r>
              <a:rPr lang="en-US" sz="1200" b="1" dirty="0"/>
              <a:t>where:</a:t>
            </a:r>
          </a:p>
          <a:p>
            <a:pPr lvl="1">
              <a:spcBef>
                <a:spcPts val="600"/>
              </a:spcBef>
            </a:pPr>
            <a:r>
              <a:rPr lang="en-US" sz="1000" b="1" dirty="0"/>
              <a:t>How</a:t>
            </a:r>
            <a:r>
              <a:rPr lang="en-US" sz="1000" dirty="0"/>
              <a:t> includes the </a:t>
            </a:r>
            <a:r>
              <a:rPr lang="en-US" sz="1000" i="1" dirty="0"/>
              <a:t>Tactics</a:t>
            </a:r>
            <a:r>
              <a:rPr lang="en-US" sz="1000" dirty="0"/>
              <a:t>, </a:t>
            </a:r>
            <a:r>
              <a:rPr lang="en-US" sz="1000" i="1" dirty="0"/>
              <a:t>Techniques</a:t>
            </a:r>
            <a:r>
              <a:rPr lang="en-US" sz="1000" dirty="0"/>
              <a:t>, and </a:t>
            </a:r>
            <a:r>
              <a:rPr lang="en-US" sz="1000" i="1" dirty="0"/>
              <a:t>Procedures</a:t>
            </a:r>
            <a:r>
              <a:rPr lang="en-US" sz="1000" dirty="0"/>
              <a:t> (TTP).</a:t>
            </a:r>
          </a:p>
          <a:p>
            <a:pPr lvl="1">
              <a:spcBef>
                <a:spcPts val="600"/>
              </a:spcBef>
            </a:pPr>
            <a:r>
              <a:rPr lang="en-US" sz="1000" b="1" dirty="0"/>
              <a:t>Where</a:t>
            </a:r>
            <a:r>
              <a:rPr lang="en-US" sz="1000" dirty="0"/>
              <a:t> assists </a:t>
            </a:r>
            <a:r>
              <a:rPr lang="en-US" sz="1000" dirty="0" err="1"/>
              <a:t>organisations</a:t>
            </a:r>
            <a:r>
              <a:rPr lang="en-US" sz="1000" dirty="0"/>
              <a:t> conducting threat hunts in advance or after an incident.</a:t>
            </a:r>
          </a:p>
          <a:p>
            <a:pPr lvl="1">
              <a:spcBef>
                <a:spcPts val="600"/>
              </a:spcBef>
              <a:spcAft>
                <a:spcPts val="600"/>
              </a:spcAft>
              <a:buClr>
                <a:schemeClr val="accent1"/>
              </a:buClr>
              <a:buSzPct val="100000"/>
            </a:pPr>
            <a:r>
              <a:rPr lang="en-US" dirty="0"/>
              <a:t>Examples of operational CTI:</a:t>
            </a:r>
          </a:p>
          <a:p>
            <a:pPr lvl="2">
              <a:spcBef>
                <a:spcPts val="600"/>
              </a:spcBef>
            </a:pPr>
            <a:r>
              <a:rPr lang="en-US" dirty="0"/>
              <a:t>Analysis of phishing campaigns targeting employees.</a:t>
            </a:r>
          </a:p>
          <a:p>
            <a:pPr lvl="2">
              <a:spcBef>
                <a:spcPts val="600"/>
              </a:spcBef>
            </a:pPr>
            <a:r>
              <a:rPr lang="en-US" dirty="0"/>
              <a:t>Threat actor profiles and TTPs relevant to the organization's industry sector.</a:t>
            </a:r>
          </a:p>
          <a:p>
            <a:pPr lvl="2">
              <a:spcBef>
                <a:spcPts val="600"/>
              </a:spcBef>
            </a:pPr>
            <a:r>
              <a:rPr lang="en-US" dirty="0"/>
              <a:t>Monitoring network traffic and conducting behavioral analysis to detect anomalous activities indicative of a cyber intrusion or compromise.</a:t>
            </a:r>
          </a:p>
          <a:p>
            <a:pPr lvl="2">
              <a:spcBef>
                <a:spcPts val="600"/>
              </a:spcBef>
            </a:pPr>
            <a:r>
              <a:rPr lang="en-US" i="1" dirty="0"/>
              <a:t>A utility company operating a large-scale power grid infrastructure detects unusual network traffic patterns and suspicious activities within its network. Operational CTI reveals that the threat actors are employing sophisticated tactics, such as lateral movement and reconnaissance, to gain unauthorized access to critical systems within the energy network.</a:t>
            </a:r>
          </a:p>
          <a:p>
            <a:pPr lvl="1">
              <a:spcBef>
                <a:spcPts val="600"/>
              </a:spcBef>
            </a:pPr>
            <a:endParaRPr lang="en-US" sz="1000" dirty="0"/>
          </a:p>
        </p:txBody>
      </p:sp>
      <p:pic>
        <p:nvPicPr>
          <p:cNvPr id="10" name="Marcador de Posição da Imagem 9" descr="Uma imagem com texto, eletrónica, circuito, arte&#10;&#10;Descrição gerada automaticamente">
            <a:extLst>
              <a:ext uri="{FF2B5EF4-FFF2-40B4-BE49-F238E27FC236}">
                <a16:creationId xmlns:a16="http://schemas.microsoft.com/office/drawing/2014/main" id="{A79C3398-4240-90CB-33E6-548DB9C67470}"/>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258575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800" b="0" i="0" u="none" strike="noStrike" kern="1200" cap="none" spc="100" normalizeH="0" baseline="0" noProof="0" dirty="0">
                <a:ln>
                  <a:noFill/>
                </a:ln>
                <a:solidFill>
                  <a:srgbClr val="FFFFFF"/>
                </a:solidFill>
                <a:effectLst/>
                <a:uLnTx/>
                <a:uFillTx/>
                <a:latin typeface="Book Antiqua"/>
                <a:ea typeface="+mj-ea"/>
                <a:cs typeface="+mj-cs"/>
              </a:rPr>
              <a:t>01_2: Taxonomy of Cyber Threat Intelligence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Introduction to the taxonomy of Cyber Threat Intelligence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b="1" dirty="0"/>
              <a:t>Tactical CTI </a:t>
            </a:r>
            <a:r>
              <a:rPr lang="en-US" sz="1200" dirty="0"/>
              <a:t>offers immediate and actionable intelligence to support day-to-day security operations, including incident response and threat hunting.</a:t>
            </a:r>
          </a:p>
          <a:p>
            <a:pPr>
              <a:spcBef>
                <a:spcPts val="600"/>
              </a:spcBef>
            </a:pPr>
            <a:r>
              <a:rPr lang="en-US" sz="1200" dirty="0"/>
              <a:t>It is related to the </a:t>
            </a:r>
            <a:r>
              <a:rPr lang="en-US" sz="1200" b="1" dirty="0"/>
              <a:t>what</a:t>
            </a:r>
            <a:r>
              <a:rPr lang="en-US" sz="1200" dirty="0"/>
              <a:t>, such as domain names, IP addresses, and file names.</a:t>
            </a:r>
          </a:p>
          <a:p>
            <a:pPr>
              <a:spcBef>
                <a:spcPts val="600"/>
              </a:spcBef>
            </a:pPr>
            <a:r>
              <a:rPr lang="en-US" sz="1200" dirty="0"/>
              <a:t>Examples of Tactical CTI:</a:t>
            </a:r>
          </a:p>
          <a:p>
            <a:pPr lvl="1">
              <a:spcBef>
                <a:spcPts val="600"/>
              </a:spcBef>
            </a:pPr>
            <a:r>
              <a:rPr lang="en-US" sz="1000" dirty="0"/>
              <a:t>Real-time alerts on active cyber threats detected within the organization's network.</a:t>
            </a:r>
          </a:p>
          <a:p>
            <a:pPr lvl="1">
              <a:spcBef>
                <a:spcPts val="600"/>
              </a:spcBef>
            </a:pPr>
            <a:r>
              <a:rPr lang="en-US" sz="1000" dirty="0"/>
              <a:t>Forensic analysis of security incidents to identify root causes and containment measures.</a:t>
            </a:r>
          </a:p>
          <a:p>
            <a:pPr lvl="1">
              <a:spcBef>
                <a:spcPts val="600"/>
              </a:spcBef>
            </a:pPr>
            <a:r>
              <a:rPr lang="en-US" sz="1000" dirty="0"/>
              <a:t>Threat intelligence feeds providing up-to-date information on cyber threats relevant to the organization's assets and infrastructure.</a:t>
            </a:r>
          </a:p>
          <a:p>
            <a:pPr lvl="1">
              <a:spcBef>
                <a:spcPts val="600"/>
              </a:spcBef>
            </a:pPr>
            <a:r>
              <a:rPr lang="en-US" sz="1000" i="1" dirty="0"/>
              <a:t>The security operations team receives alerts indicating suspicious access attempts to external domains from endpoints within the energy network. Tactical CTI reveals that the threat actors are using sophisticated phishing techniques to lure employees into accessing malicious websites hosting exploit kits or malware payloads.</a:t>
            </a:r>
          </a:p>
        </p:txBody>
      </p:sp>
      <p:pic>
        <p:nvPicPr>
          <p:cNvPr id="10" name="Marcador de Posição da Imagem 9" descr="Uma imagem com texto, eletrónica, circuito, arte&#10;&#10;Descrição gerada automaticamente">
            <a:extLst>
              <a:ext uri="{FF2B5EF4-FFF2-40B4-BE49-F238E27FC236}">
                <a16:creationId xmlns:a16="http://schemas.microsoft.com/office/drawing/2014/main" id="{9FBE42F5-E63F-AECC-E5DD-BE4B3992F977}"/>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2041732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800" b="0" i="0" u="none" strike="noStrike" kern="1200" cap="none" spc="100" normalizeH="0" baseline="0" noProof="0" dirty="0">
                <a:ln>
                  <a:noFill/>
                </a:ln>
                <a:solidFill>
                  <a:srgbClr val="FFFFFF"/>
                </a:solidFill>
                <a:effectLst/>
                <a:uLnTx/>
                <a:uFillTx/>
                <a:latin typeface="Book Antiqua"/>
                <a:ea typeface="+mj-ea"/>
                <a:cs typeface="+mj-cs"/>
              </a:rPr>
              <a:t>01_2: Taxonomy of Cyber Threat Intelligence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Introduction to the taxonomy of Cyber Threat Intelligence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b="1" dirty="0"/>
              <a:t>Time Horizon: </a:t>
            </a:r>
          </a:p>
          <a:p>
            <a:pPr lvl="1">
              <a:spcBef>
                <a:spcPts val="600"/>
              </a:spcBef>
            </a:pPr>
            <a:r>
              <a:rPr lang="en-US" sz="1000" dirty="0"/>
              <a:t>Strategic: long-term.</a:t>
            </a:r>
          </a:p>
          <a:p>
            <a:pPr lvl="1">
              <a:spcBef>
                <a:spcPts val="600"/>
              </a:spcBef>
            </a:pPr>
            <a:r>
              <a:rPr lang="en-US" sz="1000" dirty="0"/>
              <a:t>Operational: mid-term.</a:t>
            </a:r>
          </a:p>
          <a:p>
            <a:pPr lvl="1">
              <a:spcBef>
                <a:spcPts val="600"/>
              </a:spcBef>
            </a:pPr>
            <a:r>
              <a:rPr lang="en-US" sz="1000" dirty="0"/>
              <a:t>Tactical: short-term.</a:t>
            </a:r>
          </a:p>
          <a:p>
            <a:pPr>
              <a:spcBef>
                <a:spcPts val="600"/>
              </a:spcBef>
            </a:pPr>
            <a:r>
              <a:rPr lang="en-US" sz="1200" b="1" dirty="0"/>
              <a:t>Scope:</a:t>
            </a:r>
          </a:p>
          <a:p>
            <a:pPr lvl="1">
              <a:spcBef>
                <a:spcPts val="600"/>
              </a:spcBef>
            </a:pPr>
            <a:r>
              <a:rPr lang="en-US" sz="1000" dirty="0"/>
              <a:t>Strategic: organizational-wide.</a:t>
            </a:r>
          </a:p>
          <a:p>
            <a:pPr lvl="1">
              <a:spcBef>
                <a:spcPts val="600"/>
              </a:spcBef>
            </a:pPr>
            <a:r>
              <a:rPr lang="en-US" sz="1000" dirty="0"/>
              <a:t>Operational: specific threats or adversaries.</a:t>
            </a:r>
          </a:p>
          <a:p>
            <a:pPr lvl="1">
              <a:spcBef>
                <a:spcPts val="600"/>
              </a:spcBef>
            </a:pPr>
            <a:r>
              <a:rPr lang="en-US" sz="1000" dirty="0"/>
              <a:t>Tactical: immediate security operations.</a:t>
            </a:r>
          </a:p>
          <a:p>
            <a:pPr>
              <a:spcBef>
                <a:spcPts val="600"/>
              </a:spcBef>
            </a:pPr>
            <a:r>
              <a:rPr lang="en-US" sz="1200" b="1" dirty="0"/>
              <a:t>Use Cases: </a:t>
            </a:r>
          </a:p>
          <a:p>
            <a:pPr lvl="1">
              <a:spcBef>
                <a:spcPts val="600"/>
              </a:spcBef>
            </a:pPr>
            <a:r>
              <a:rPr lang="en-US" sz="1000" dirty="0"/>
              <a:t>Strategic: decision-making and planning.</a:t>
            </a:r>
          </a:p>
          <a:p>
            <a:pPr lvl="1">
              <a:spcBef>
                <a:spcPts val="600"/>
              </a:spcBef>
            </a:pPr>
            <a:r>
              <a:rPr lang="en-US" sz="1000" dirty="0"/>
              <a:t>Operational: incident response and threat detection.</a:t>
            </a:r>
          </a:p>
          <a:p>
            <a:pPr lvl="1">
              <a:spcBef>
                <a:spcPts val="600"/>
              </a:spcBef>
            </a:pPr>
            <a:r>
              <a:rPr lang="en-US" sz="1000" dirty="0"/>
              <a:t>Tactical: real-time defense and mitigation.</a:t>
            </a:r>
          </a:p>
        </p:txBody>
      </p:sp>
      <p:pic>
        <p:nvPicPr>
          <p:cNvPr id="10" name="Marcador de Posição da Imagem 9" descr="Uma imagem com texto, eletrónica, circuito, arte&#10;&#10;Descrição gerada automaticamente">
            <a:extLst>
              <a:ext uri="{FF2B5EF4-FFF2-40B4-BE49-F238E27FC236}">
                <a16:creationId xmlns:a16="http://schemas.microsoft.com/office/drawing/2014/main" id="{1F8E07B5-4F15-9DD2-FA05-5B8273AA4BAE}"/>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36700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800" b="0" i="0" u="none" strike="noStrike" kern="1200" cap="none" spc="100" normalizeH="0" baseline="0" noProof="0" dirty="0">
                <a:ln>
                  <a:noFill/>
                </a:ln>
                <a:solidFill>
                  <a:srgbClr val="FFFFFF"/>
                </a:solidFill>
                <a:effectLst/>
                <a:uLnTx/>
                <a:uFillTx/>
                <a:latin typeface="Book Antiqua"/>
                <a:ea typeface="+mj-ea"/>
                <a:cs typeface="+mj-cs"/>
              </a:rPr>
              <a:t>01_2: Taxonomy of Cyber Threat Intelligence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Introduction to the taxonomy of Cyber Threat Intelligence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Within the context of the Energy Network</a:t>
            </a:r>
            <a:r>
              <a:rPr lang="en-US" sz="1200" b="1" dirty="0"/>
              <a:t>: </a:t>
            </a:r>
          </a:p>
          <a:p>
            <a:pPr lvl="1">
              <a:spcBef>
                <a:spcPts val="600"/>
              </a:spcBef>
            </a:pPr>
            <a:r>
              <a:rPr lang="en-US" sz="1000" b="1" dirty="0"/>
              <a:t>Strategic CTI: </a:t>
            </a:r>
            <a:r>
              <a:rPr lang="en-US" sz="1000" dirty="0"/>
              <a:t>analysis of geopolitical factors impacting energy security.</a:t>
            </a:r>
          </a:p>
          <a:p>
            <a:pPr lvl="1">
              <a:spcBef>
                <a:spcPts val="600"/>
              </a:spcBef>
            </a:pPr>
            <a:r>
              <a:rPr lang="en-US" sz="1000" b="1" dirty="0"/>
              <a:t>Operational CTI: </a:t>
            </a:r>
            <a:r>
              <a:rPr lang="en-US" sz="1000" dirty="0"/>
              <a:t>monitoring for cyber threats targeting energy infrastructure and supply chains.</a:t>
            </a:r>
          </a:p>
          <a:p>
            <a:pPr lvl="1">
              <a:spcBef>
                <a:spcPts val="600"/>
              </a:spcBef>
            </a:pPr>
            <a:r>
              <a:rPr lang="en-US" sz="1000" b="1" dirty="0"/>
              <a:t>Tactical CTI: </a:t>
            </a:r>
            <a:r>
              <a:rPr lang="en-US" sz="1000" dirty="0"/>
              <a:t>real-time alerts and incident response for cyber incidents affecting energy operations.</a:t>
            </a:r>
          </a:p>
        </p:txBody>
      </p:sp>
      <p:pic>
        <p:nvPicPr>
          <p:cNvPr id="2050" name="Picture 2" descr="rpc.senate.gov">
            <a:extLst>
              <a:ext uri="{FF2B5EF4-FFF2-40B4-BE49-F238E27FC236}">
                <a16:creationId xmlns:a16="http://schemas.microsoft.com/office/drawing/2014/main" id="{9C89C2A2-D0A1-C5BD-2069-2D20A44DCA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3173" y="3448298"/>
            <a:ext cx="4999492" cy="2503652"/>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a:extLst>
              <a:ext uri="{FF2B5EF4-FFF2-40B4-BE49-F238E27FC236}">
                <a16:creationId xmlns:a16="http://schemas.microsoft.com/office/drawing/2014/main" id="{9B3365E4-59CE-A53A-133E-D3722DD444A9}"/>
              </a:ext>
            </a:extLst>
          </p:cNvPr>
          <p:cNvSpPr txBox="1"/>
          <p:nvPr/>
        </p:nvSpPr>
        <p:spPr>
          <a:xfrm>
            <a:off x="5231642" y="5874977"/>
            <a:ext cx="3105471"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pt-PT" sz="900" dirty="0" err="1"/>
              <a:t>Source</a:t>
            </a:r>
            <a:r>
              <a:rPr lang="pt-PT" sz="900" dirty="0"/>
              <a:t>: https://www.rpc.senate.gov/policy-papers/ </a:t>
            </a:r>
            <a:r>
              <a:rPr lang="pt-PT" sz="900" dirty="0" err="1"/>
              <a:t>infrastructure-cybersecurity-the-us-electric-grid</a:t>
            </a:r>
            <a:endParaRPr lang="pt-PT" sz="900" dirty="0"/>
          </a:p>
        </p:txBody>
      </p:sp>
      <p:pic>
        <p:nvPicPr>
          <p:cNvPr id="10" name="Marcador de Posição da Imagem 9" descr="Uma imagem com texto, eletrónica, circuito, arte&#10;&#10;Descrição gerada automaticamente">
            <a:extLst>
              <a:ext uri="{FF2B5EF4-FFF2-40B4-BE49-F238E27FC236}">
                <a16:creationId xmlns:a16="http://schemas.microsoft.com/office/drawing/2014/main" id="{504162CE-0C67-0437-EB63-0741B71F1350}"/>
              </a:ext>
            </a:extLst>
          </p:cNvPr>
          <p:cNvPicPr>
            <a:picLocks noGrp="1" noChangeAspect="1"/>
          </p:cNvPicPr>
          <p:nvPr>
            <p:ph type="pic" sz="quarter" idx="11"/>
          </p:nvPr>
        </p:nvPicPr>
        <p:blipFill>
          <a:blip r:embed="rId6"/>
          <a:srcRect l="7439" r="7439"/>
          <a:stretch>
            <a:fillRect/>
          </a:stretch>
        </p:blipFill>
        <p:spPr/>
      </p:pic>
    </p:spTree>
    <p:extLst>
      <p:ext uri="{BB962C8B-B14F-4D97-AF65-F5344CB8AC3E}">
        <p14:creationId xmlns:p14="http://schemas.microsoft.com/office/powerpoint/2010/main" val="117683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Day-1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17</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Topic-01: Foundations of Cyber Threat Intelligence (CTI) – Taxonomy, Lifecycle, Security Controls and Standards</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Introduction to Cyber Threat Intelligence</a:t>
            </a:r>
          </a:p>
          <a:p>
            <a:pPr>
              <a:spcBef>
                <a:spcPts val="600"/>
              </a:spcBef>
              <a:spcAft>
                <a:spcPts val="0"/>
              </a:spcAft>
            </a:pPr>
            <a:r>
              <a:rPr lang="en-US" sz="1400" dirty="0"/>
              <a:t>Taxonomy of Cyber Threat Intelligence </a:t>
            </a:r>
          </a:p>
          <a:p>
            <a:pPr>
              <a:spcBef>
                <a:spcPts val="600"/>
              </a:spcBef>
              <a:spcAft>
                <a:spcPts val="0"/>
              </a:spcAft>
            </a:pPr>
            <a:r>
              <a:rPr lang="en-US" sz="1400" dirty="0">
                <a:solidFill>
                  <a:schemeClr val="tx2"/>
                </a:solidFill>
              </a:rPr>
              <a:t>Lifecycle of Cyber Threat Intelligence</a:t>
            </a:r>
          </a:p>
          <a:p>
            <a:pPr>
              <a:spcBef>
                <a:spcPts val="600"/>
              </a:spcBef>
              <a:spcAft>
                <a:spcPts val="0"/>
              </a:spcAft>
            </a:pPr>
            <a:r>
              <a:rPr lang="en-US" sz="1400" dirty="0"/>
              <a:t>Security Controls and Standards</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522137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Lifecycle of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Phases of the CTI Lifecycle</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endParaRPr lang="en-US" sz="12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3074" name="Picture 2">
            <a:extLst>
              <a:ext uri="{FF2B5EF4-FFF2-40B4-BE49-F238E27FC236}">
                <a16:creationId xmlns:a16="http://schemas.microsoft.com/office/drawing/2014/main" id="{0A89BDC4-28D9-0B29-3B46-2E0CBED23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5671" y="1675273"/>
            <a:ext cx="5567412" cy="4178462"/>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1DC702EF-C755-3A00-0847-9FADF64FFFAF}"/>
              </a:ext>
            </a:extLst>
          </p:cNvPr>
          <p:cNvSpPr txBox="1"/>
          <p:nvPr/>
        </p:nvSpPr>
        <p:spPr>
          <a:xfrm>
            <a:off x="5738418" y="5664404"/>
            <a:ext cx="25560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pt-PT" sz="900" dirty="0" err="1"/>
              <a:t>Source</a:t>
            </a:r>
            <a:r>
              <a:rPr lang="pt-PT" sz="900" dirty="0"/>
              <a:t>: https://mschalocy.medium.com/ threat-intelligence-life-cycle-2012a5645806</a:t>
            </a:r>
          </a:p>
        </p:txBody>
      </p:sp>
      <p:pic>
        <p:nvPicPr>
          <p:cNvPr id="10" name="Marcador de Posição da Imagem 9" descr="Uma imagem com texto, captura de ecrã, diagrama, círculo&#10;&#10;Descrição gerada automaticamente">
            <a:extLst>
              <a:ext uri="{FF2B5EF4-FFF2-40B4-BE49-F238E27FC236}">
                <a16:creationId xmlns:a16="http://schemas.microsoft.com/office/drawing/2014/main" id="{BA252464-8717-22BC-1F63-14774BFF750F}"/>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516653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Lifecycle of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Phases of the CTI Lifecycle</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t>Direction and Planning: </a:t>
            </a:r>
            <a:r>
              <a:rPr lang="en-US" sz="1200" dirty="0"/>
              <a:t>setting goals, defining intelligence requirements</a:t>
            </a:r>
          </a:p>
          <a:p>
            <a:pPr lvl="1">
              <a:spcBef>
                <a:spcPts val="600"/>
              </a:spcBef>
            </a:pPr>
            <a:r>
              <a:rPr lang="en-US" sz="1000" dirty="0"/>
              <a:t>Setting CTI goals and objectives.</a:t>
            </a:r>
          </a:p>
          <a:p>
            <a:pPr lvl="1">
              <a:spcBef>
                <a:spcPts val="600"/>
              </a:spcBef>
            </a:pPr>
            <a:r>
              <a:rPr lang="en-US" sz="1000" dirty="0"/>
              <a:t>Defining intelligence requirements.</a:t>
            </a:r>
          </a:p>
          <a:p>
            <a:pPr lvl="1">
              <a:spcBef>
                <a:spcPts val="600"/>
              </a:spcBef>
            </a:pPr>
            <a:r>
              <a:rPr lang="en-US" sz="1000" dirty="0"/>
              <a:t>Establishing governance structures and resource allocation.</a:t>
            </a:r>
          </a:p>
          <a:p>
            <a:pPr lvl="1">
              <a:spcBef>
                <a:spcPts val="600"/>
              </a:spcBef>
            </a:pPr>
            <a:r>
              <a:rPr lang="en-US" sz="1000" dirty="0"/>
              <a:t>Gathering data from various sources.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6" name="Marcador de Posição da Imagem 25" descr="Uma imagem com texto, captura de ecrã, diagrama, círculo&#10;&#10;Descrição gerada automaticamente">
            <a:extLst>
              <a:ext uri="{FF2B5EF4-FFF2-40B4-BE49-F238E27FC236}">
                <a16:creationId xmlns:a16="http://schemas.microsoft.com/office/drawing/2014/main" id="{2557358C-CE8D-08B8-CE22-1A0496FFF22F}"/>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54516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14" name="Picture 13">
            <a:extLst>
              <a:ext uri="{FF2B5EF4-FFF2-40B4-BE49-F238E27FC236}">
                <a16:creationId xmlns:a16="http://schemas.microsoft.com/office/drawing/2014/main" id="{DB6AA25F-3B8C-8721-288B-2F31C107F74B}"/>
              </a:ext>
            </a:extLst>
          </p:cNvPr>
          <p:cNvPicPr>
            <a:picLocks noChangeAspect="1"/>
          </p:cNvPicPr>
          <p:nvPr/>
        </p:nvPicPr>
        <p:blipFill>
          <a:blip r:embed="rId3"/>
          <a:stretch>
            <a:fillRect/>
          </a:stretch>
        </p:blipFill>
        <p:spPr>
          <a:xfrm>
            <a:off x="191702" y="1338943"/>
            <a:ext cx="11808595" cy="4180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Lifecycle of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Phases of the CTI Lifecycle</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t>Collection: </a:t>
            </a:r>
            <a:r>
              <a:rPr lang="en-US" sz="1200" dirty="0"/>
              <a:t>gathering raw data and intelligence</a:t>
            </a:r>
            <a:endParaRPr lang="en-US" sz="1000" dirty="0"/>
          </a:p>
          <a:p>
            <a:pPr lvl="1">
              <a:spcBef>
                <a:spcPts val="600"/>
              </a:spcBef>
            </a:pPr>
            <a:r>
              <a:rPr lang="en-US" sz="1000" dirty="0"/>
              <a:t>Gathering relevant raw data and intelligence from various internal and external sources.</a:t>
            </a:r>
          </a:p>
          <a:p>
            <a:pPr lvl="1">
              <a:spcBef>
                <a:spcPts val="600"/>
              </a:spcBef>
            </a:pPr>
            <a:r>
              <a:rPr lang="en-US" sz="1000" dirty="0"/>
              <a:t>Sources include open-source intelligence (OSINT), human intelligence (HUMINT), and technical intelligence (TECHINT).</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Uma imagem com texto, captura de ecrã, diagrama, círculo&#10;&#10;Descrição gerada automaticamente">
            <a:extLst>
              <a:ext uri="{FF2B5EF4-FFF2-40B4-BE49-F238E27FC236}">
                <a16:creationId xmlns:a16="http://schemas.microsoft.com/office/drawing/2014/main" id="{3F235CD2-D967-76E7-ACAB-6ADAA376BE67}"/>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68352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Lifecycle of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Phases of the CTI Lifecycle</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t>Processing and Exploitation: </a:t>
            </a:r>
            <a:r>
              <a:rPr lang="en-US" sz="1200" dirty="0"/>
              <a:t>converting raw data into actionable intelligence</a:t>
            </a:r>
            <a:endParaRPr lang="en-US" sz="1000" dirty="0"/>
          </a:p>
          <a:p>
            <a:pPr lvl="1">
              <a:spcBef>
                <a:spcPts val="600"/>
              </a:spcBef>
            </a:pPr>
            <a:r>
              <a:rPr lang="en-US" sz="1000" dirty="0"/>
              <a:t>Converting raw data into actionable intelligence.</a:t>
            </a:r>
          </a:p>
          <a:p>
            <a:pPr lvl="1">
              <a:spcBef>
                <a:spcPts val="600"/>
              </a:spcBef>
            </a:pPr>
            <a:r>
              <a:rPr lang="en-US" sz="1000" dirty="0" err="1"/>
              <a:t>Normalising</a:t>
            </a:r>
            <a:r>
              <a:rPr lang="en-US" sz="1000" dirty="0"/>
              <a:t> and enriching data.</a:t>
            </a:r>
          </a:p>
          <a:p>
            <a:pPr lvl="1">
              <a:spcBef>
                <a:spcPts val="600"/>
              </a:spcBef>
            </a:pPr>
            <a:r>
              <a:rPr lang="en-US" sz="1000" dirty="0"/>
              <a:t>Identifying relevant patterns and trends.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1" name="Marcador de Posição da Imagem 20" descr="Uma imagem com texto, captura de ecrã, diagrama, círculo&#10;&#10;Descrição gerada automaticamente">
            <a:extLst>
              <a:ext uri="{FF2B5EF4-FFF2-40B4-BE49-F238E27FC236}">
                <a16:creationId xmlns:a16="http://schemas.microsoft.com/office/drawing/2014/main" id="{39AF1118-C26C-296A-2665-E3EFD81222B1}"/>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910115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Lifecycle of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Phases of the CTI Lifecycle</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t>Analysis and Production: </a:t>
            </a:r>
            <a:r>
              <a:rPr lang="en-US" sz="1200" dirty="0" err="1"/>
              <a:t>analysing</a:t>
            </a:r>
            <a:r>
              <a:rPr lang="en-US" sz="1200" dirty="0"/>
              <a:t> intelligence, producing finished products</a:t>
            </a:r>
            <a:endParaRPr lang="en-US" sz="1000" dirty="0"/>
          </a:p>
          <a:p>
            <a:pPr lvl="1">
              <a:spcBef>
                <a:spcPts val="600"/>
              </a:spcBef>
            </a:pPr>
            <a:r>
              <a:rPr lang="en-US" sz="1000" dirty="0" err="1"/>
              <a:t>Analysing</a:t>
            </a:r>
            <a:r>
              <a:rPr lang="en-US" sz="1000" dirty="0"/>
              <a:t> intelligence to identify threats and vulnerabilities.</a:t>
            </a:r>
          </a:p>
          <a:p>
            <a:pPr lvl="1">
              <a:spcBef>
                <a:spcPts val="600"/>
              </a:spcBef>
            </a:pPr>
            <a:r>
              <a:rPr lang="en-US" sz="1000" dirty="0"/>
              <a:t>Producing finished intelligence products tailored to stakeholders' needs.</a:t>
            </a:r>
          </a:p>
          <a:p>
            <a:pPr lvl="1">
              <a:spcBef>
                <a:spcPts val="600"/>
              </a:spcBef>
            </a:pPr>
            <a:r>
              <a:rPr lang="en-US" sz="1000" dirty="0"/>
              <a:t>Examples include threat assessments, situational reports, and intelligence briefings.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Uma imagem com texto, captura de ecrã, diagrama, círculo&#10;&#10;Descrição gerada automaticamente">
            <a:extLst>
              <a:ext uri="{FF2B5EF4-FFF2-40B4-BE49-F238E27FC236}">
                <a16:creationId xmlns:a16="http://schemas.microsoft.com/office/drawing/2014/main" id="{7BF6E229-9C4F-747A-775D-9A2E4A763561}"/>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197181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Lifecycle of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Phases of the CTI Lifecycle</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t>Dissemination and Integration: </a:t>
            </a:r>
            <a:r>
              <a:rPr lang="en-US" sz="1200" dirty="0"/>
              <a:t>distributing intelligence, integrating into decision-making</a:t>
            </a:r>
            <a:endParaRPr lang="en-US" sz="1000" dirty="0"/>
          </a:p>
          <a:p>
            <a:pPr lvl="1">
              <a:spcBef>
                <a:spcPts val="600"/>
              </a:spcBef>
            </a:pPr>
            <a:r>
              <a:rPr lang="en-US" sz="1000" dirty="0"/>
              <a:t>Distributing intelligence products to relevant stakeholders.</a:t>
            </a:r>
          </a:p>
          <a:p>
            <a:pPr lvl="1">
              <a:spcBef>
                <a:spcPts val="600"/>
              </a:spcBef>
            </a:pPr>
            <a:r>
              <a:rPr lang="en-US" sz="1000" dirty="0"/>
              <a:t>Integrating intelligence into decision-making processes.</a:t>
            </a:r>
          </a:p>
          <a:p>
            <a:pPr lvl="1">
              <a:spcBef>
                <a:spcPts val="600"/>
              </a:spcBef>
            </a:pPr>
            <a:r>
              <a:rPr lang="en-US" sz="1000" dirty="0"/>
              <a:t>Fostering collaboration and information sharing among stakeholders.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Uma imagem com texto, captura de ecrã, diagrama, círculo&#10;&#10;Descrição gerada automaticamente">
            <a:extLst>
              <a:ext uri="{FF2B5EF4-FFF2-40B4-BE49-F238E27FC236}">
                <a16:creationId xmlns:a16="http://schemas.microsoft.com/office/drawing/2014/main" id="{EE0EC4A5-0F4C-017E-5269-C64222526C9F}"/>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464214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Lifecycle of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Phases of the CTI Lifecycle</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t>Evaluation and Feedback: </a:t>
            </a:r>
            <a:r>
              <a:rPr lang="en-US" sz="1200" dirty="0"/>
              <a:t>assessing effectiveness, gathering feedback</a:t>
            </a:r>
          </a:p>
          <a:p>
            <a:pPr lvl="1">
              <a:spcBef>
                <a:spcPts val="600"/>
              </a:spcBef>
            </a:pPr>
            <a:r>
              <a:rPr lang="en-US" sz="1000" dirty="0"/>
              <a:t>Assessing the effectiveness of CTI activities and processes.</a:t>
            </a:r>
          </a:p>
          <a:p>
            <a:pPr lvl="1">
              <a:spcBef>
                <a:spcPts val="600"/>
              </a:spcBef>
            </a:pPr>
            <a:r>
              <a:rPr lang="en-US" sz="1000" dirty="0"/>
              <a:t>Gathering feedback from stakeholders.</a:t>
            </a:r>
          </a:p>
          <a:p>
            <a:pPr lvl="1">
              <a:spcBef>
                <a:spcPts val="600"/>
              </a:spcBef>
            </a:pPr>
            <a:r>
              <a:rPr lang="en-US" sz="1000" dirty="0"/>
              <a:t>Refining intelligence requirements and methodologies based on lessons learned.</a:t>
            </a:r>
          </a:p>
          <a:p>
            <a:pPr lvl="1">
              <a:spcBef>
                <a:spcPts val="600"/>
              </a:spcBef>
            </a:pPr>
            <a:r>
              <a:rPr lang="en-US" sz="1000" dirty="0"/>
              <a:t>Evaluate and iterate for continuous improvement.</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Uma imagem com texto, captura de ecrã, diagrama, círculo&#10;&#10;Descrição gerada automaticamente">
            <a:extLst>
              <a:ext uri="{FF2B5EF4-FFF2-40B4-BE49-F238E27FC236}">
                <a16:creationId xmlns:a16="http://schemas.microsoft.com/office/drawing/2014/main" id="{20F08FEC-9F1C-5209-F6E0-10E7984B394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85346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Lifecycle of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Phases of the CTI Lifecycle</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solidFill>
                  <a:schemeClr val="accent1"/>
                </a:solidFill>
              </a:rPr>
              <a:t>Case study: </a:t>
            </a:r>
            <a:r>
              <a:rPr lang="en-US" sz="1200" i="1" dirty="0"/>
              <a:t>Detection and Mitigation of a Cyber Attack on Energy Infrastructure</a:t>
            </a:r>
          </a:p>
          <a:p>
            <a:pPr lvl="1">
              <a:spcBef>
                <a:spcPts val="600"/>
              </a:spcBef>
            </a:pPr>
            <a:r>
              <a:rPr lang="en-US" sz="1000" b="1" dirty="0"/>
              <a:t>Scenario: </a:t>
            </a:r>
            <a:r>
              <a:rPr lang="en-US" sz="1000" dirty="0"/>
              <a:t>a large energy company operates a regional network of power plants, substations, and distribution systems critical for providing electrical energy for a large number of customers. The company's Security Operations Center (SOC)</a:t>
            </a:r>
            <a:r>
              <a:rPr lang="en-US" sz="1000" baseline="30000" dirty="0"/>
              <a:t>*</a:t>
            </a:r>
            <a:r>
              <a:rPr lang="en-US" sz="1000" dirty="0"/>
              <a:t> receives alerts indicating suspicious activity within its network, raising concerns about a potential cyber attack targeting the energy infrastructure.</a:t>
            </a:r>
          </a:p>
          <a:p>
            <a:pPr lvl="1">
              <a:spcBef>
                <a:spcPts val="600"/>
              </a:spcBef>
              <a:buFont typeface="+mj-lt"/>
              <a:buAutoNum type="arabicPeriod"/>
            </a:pPr>
            <a:r>
              <a:rPr lang="en-US" sz="1000" b="1" dirty="0"/>
              <a:t>Direction and Planning: </a:t>
            </a:r>
            <a:r>
              <a:rPr lang="en-US" sz="1000" dirty="0"/>
              <a:t>the company's cybersecurity team sets goals to protect the energy infrastructure from cyber threats, defining intelligence requirements to enhance threat detection and response capabilities.</a:t>
            </a:r>
          </a:p>
          <a:p>
            <a:pPr lvl="1">
              <a:spcBef>
                <a:spcPts val="600"/>
              </a:spcBef>
              <a:buFont typeface="+mj-lt"/>
              <a:buAutoNum type="arabicPeriod"/>
            </a:pPr>
            <a:r>
              <a:rPr lang="en-US" sz="1000" b="1" dirty="0"/>
              <a:t>Collection: </a:t>
            </a:r>
            <a:r>
              <a:rPr lang="en-US" sz="1000" dirty="0"/>
              <a:t>the SOC gathers raw data and intelligence from various internal sources, including network logs, endpoint telemetry, and security appliances, to identify potential indicators of compromise (IOCs) associated with the suspicious activity.</a:t>
            </a:r>
          </a:p>
          <a:p>
            <a:pPr lvl="1">
              <a:spcBef>
                <a:spcPts val="600"/>
              </a:spcBef>
              <a:buFont typeface="+mj-lt"/>
              <a:buAutoNum type="arabicPeriod"/>
            </a:pPr>
            <a:r>
              <a:rPr lang="en-US" sz="1000" b="1" dirty="0"/>
              <a:t>Processing and Exploitation:</a:t>
            </a:r>
            <a:r>
              <a:rPr lang="en-US" sz="1000" dirty="0"/>
              <a:t> analysts process and </a:t>
            </a:r>
            <a:r>
              <a:rPr lang="en-US" sz="1000" dirty="0" err="1"/>
              <a:t>analyse</a:t>
            </a:r>
            <a:r>
              <a:rPr lang="en-US" sz="1000" dirty="0"/>
              <a:t> the collected data, leveraging threat intelligence feeds and advanced analytics tools to identify patterns and anomalies indicative of a cyber attack on the energy network.</a:t>
            </a:r>
          </a:p>
          <a:p>
            <a:pPr lvl="1">
              <a:spcBef>
                <a:spcPts val="600"/>
              </a:spcBef>
              <a:buFont typeface="+mj-lt"/>
              <a:buAutoNum type="arabicPeriod"/>
            </a:pPr>
            <a:endParaRPr lang="en-US" sz="1000" dirty="0"/>
          </a:p>
          <a:p>
            <a:pPr marL="0" lvl="1" indent="0">
              <a:spcBef>
                <a:spcPts val="600"/>
              </a:spcBef>
              <a:buNone/>
            </a:pPr>
            <a:r>
              <a:rPr lang="en-US" sz="1000" baseline="30000" dirty="0"/>
              <a:t>*</a:t>
            </a:r>
            <a:r>
              <a:rPr lang="en-US" sz="1000" dirty="0" err="1"/>
              <a:t>Centralised</a:t>
            </a:r>
            <a:r>
              <a:rPr lang="en-US" sz="1000" dirty="0"/>
              <a:t> unit within an organization responsible for monitoring, detecting, </a:t>
            </a:r>
            <a:r>
              <a:rPr lang="en-US" sz="1000" dirty="0" err="1"/>
              <a:t>analysing</a:t>
            </a:r>
            <a:r>
              <a:rPr lang="en-US" sz="1000" dirty="0"/>
              <a:t>, and responding to cybersecurity incidents. </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Uma imagem com texto, captura de ecrã, diagrama, círculo&#10;&#10;Descrição gerada automaticamente">
            <a:extLst>
              <a:ext uri="{FF2B5EF4-FFF2-40B4-BE49-F238E27FC236}">
                <a16:creationId xmlns:a16="http://schemas.microsoft.com/office/drawing/2014/main" id="{7CF170B6-9797-1AD4-22FD-F0BDD1109146}"/>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960925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Lifecycle of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Phases of the CTI Lifecycle</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solidFill>
                  <a:schemeClr val="accent1"/>
                </a:solidFill>
              </a:rPr>
              <a:t>Case study: </a:t>
            </a:r>
            <a:r>
              <a:rPr lang="en-US" sz="1200" i="1" dirty="0"/>
              <a:t>Detection and Mitigation of a Cyber Attack on Energy Infrastructure</a:t>
            </a:r>
          </a:p>
          <a:p>
            <a:pPr lvl="1">
              <a:spcBef>
                <a:spcPts val="600"/>
              </a:spcBef>
            </a:pPr>
            <a:r>
              <a:rPr lang="en-US" sz="1000" b="1" dirty="0"/>
              <a:t>Scenario: </a:t>
            </a:r>
            <a:r>
              <a:rPr lang="en-US" sz="1000" dirty="0"/>
              <a:t>a large energy company operates a regional network of power plants, substations, and distribution systems critical for providing electrical energy for a large number of customers. The company's Security Operations Center (SOC) receives alerts indicating suspicious activity within its network, raising concerns about a potential cyber attack targeting the energy infrastructure.</a:t>
            </a:r>
          </a:p>
          <a:p>
            <a:pPr lvl="1">
              <a:spcBef>
                <a:spcPts val="600"/>
              </a:spcBef>
              <a:buFont typeface="+mj-lt"/>
              <a:buAutoNum type="arabicPeriod" startAt="4"/>
            </a:pPr>
            <a:r>
              <a:rPr lang="en-US" sz="1000" b="1" dirty="0"/>
              <a:t>Analysis and Production: </a:t>
            </a:r>
            <a:r>
              <a:rPr lang="en-US" sz="1000" dirty="0"/>
              <a:t>the SOC conducts in-depth analysis of the identified IOCs, correlating them with known threat actor TTPs and industry-specific vulnerabilities. Finished intelligence products, such as threat assessments and incident reports, are produced to provide actionable insights to stakeholders.</a:t>
            </a:r>
          </a:p>
          <a:p>
            <a:pPr lvl="1">
              <a:spcBef>
                <a:spcPts val="600"/>
              </a:spcBef>
              <a:buFont typeface="+mj-lt"/>
              <a:buAutoNum type="arabicPeriod" startAt="4"/>
            </a:pPr>
            <a:r>
              <a:rPr lang="en-US" sz="1000" b="1" dirty="0"/>
              <a:t>Dissemination and Integration: </a:t>
            </a:r>
            <a:r>
              <a:rPr lang="en-US" sz="1000" dirty="0"/>
              <a:t>intelligence findings are disseminated to relevant stakeholders, including network engineers, system administrators, and executive leadership, to facilitate informed decision-making and response coordination. Intelligence is integrated into security tools and processes, such as firewall rules, intrusion detection systems, and incident response playbooks, to enhance the organization's defensive posture.</a:t>
            </a:r>
          </a:p>
          <a:p>
            <a:pPr lvl="1">
              <a:spcBef>
                <a:spcPts val="600"/>
              </a:spcBef>
              <a:buFont typeface="+mj-lt"/>
              <a:buAutoNum type="arabicPeriod" startAt="4"/>
            </a:pPr>
            <a:r>
              <a:rPr lang="en-US" sz="1000" b="1" dirty="0"/>
              <a:t>Evaluation and Feedback:</a:t>
            </a:r>
            <a:r>
              <a:rPr lang="en-US" sz="1000" dirty="0"/>
              <a:t> after the cyber attack incident is mitigated, the SOC conducts a post-incident review to evaluate the effectiveness of CTI processes and response actions. Feedback from stakeholders is gathered to identify areas for improvement and refine intelligence requirements for future threat detection and response efforts.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Uma imagem com texto, captura de ecrã, diagrama, círculo&#10;&#10;Descrição gerada automaticamente">
            <a:extLst>
              <a:ext uri="{FF2B5EF4-FFF2-40B4-BE49-F238E27FC236}">
                <a16:creationId xmlns:a16="http://schemas.microsoft.com/office/drawing/2014/main" id="{9F1B79B0-C078-C17E-C075-3B66F20C0EE5}"/>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255895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01_3: Lifecycle of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Phases of the CTI Lifecycle</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b="1" dirty="0">
                <a:solidFill>
                  <a:schemeClr val="accent1"/>
                </a:solidFill>
              </a:rPr>
              <a:t>Case study: </a:t>
            </a:r>
            <a:r>
              <a:rPr lang="en-US" sz="1200" i="1" dirty="0"/>
              <a:t>Detection and Mitigation of a Cyber Attack on Energy Infrastructure</a:t>
            </a:r>
          </a:p>
          <a:p>
            <a:pPr lvl="1">
              <a:spcBef>
                <a:spcPts val="600"/>
              </a:spcBef>
            </a:pPr>
            <a:r>
              <a:rPr lang="en-US" sz="1000" b="1" dirty="0"/>
              <a:t>Scenario: </a:t>
            </a:r>
            <a:r>
              <a:rPr lang="en-US" sz="1000" dirty="0"/>
              <a:t>a large energy company operates a regional network of power plants, substations, and distribution systems critical for providing electrical energy for a large number of customers. The company's Security Operations Center (SOC) receives alerts indicating suspicious activity within its network, raising concerns about a potential cyber attack targeting the energy infrastructure.</a:t>
            </a:r>
          </a:p>
          <a:p>
            <a:pPr lvl="1">
              <a:spcBef>
                <a:spcPts val="600"/>
              </a:spcBef>
            </a:pPr>
            <a:r>
              <a:rPr lang="en-US" sz="1000" dirty="0"/>
              <a:t>By leveraging the CTI lifecycle, the energy company successfully detects and mitigates the cyber attack on its infrastructure, preventing disruption to electricity supply and safeguarding critical assets.</a:t>
            </a:r>
          </a:p>
          <a:p>
            <a:pPr lvl="1">
              <a:spcBef>
                <a:spcPts val="600"/>
              </a:spcBef>
            </a:pPr>
            <a:r>
              <a:rPr lang="en-US" sz="1000" dirty="0"/>
              <a:t>Continuous improvement efforts based on post-incident analysis and stakeholder feedback strengthen the organization's resilience against future cyber threats, ensuring the reliability and security of the energy network.</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Marcador de Posição da Imagem 18" descr="Uma imagem com texto, captura de ecrã, diagrama, círculo&#10;&#10;Descrição gerada automaticamente">
            <a:extLst>
              <a:ext uri="{FF2B5EF4-FFF2-40B4-BE49-F238E27FC236}">
                <a16:creationId xmlns:a16="http://schemas.microsoft.com/office/drawing/2014/main" id="{A3FF5DCF-8FA1-E769-5A38-F7E21186108D}"/>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108381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Day-1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28</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Topic-01: Foundations of Cyber Threat Intelligence (CTI) – Taxonomy, Lifecycle, Security Controls and Standards</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Introduction to Cyber Threat Intelligence</a:t>
            </a:r>
          </a:p>
          <a:p>
            <a:pPr>
              <a:spcBef>
                <a:spcPts val="600"/>
              </a:spcBef>
              <a:spcAft>
                <a:spcPts val="0"/>
              </a:spcAft>
            </a:pPr>
            <a:r>
              <a:rPr lang="en-US" sz="1400" dirty="0"/>
              <a:t>Taxonomy of Cyber Threat Intelligence </a:t>
            </a:r>
          </a:p>
          <a:p>
            <a:pPr>
              <a:spcBef>
                <a:spcPts val="600"/>
              </a:spcBef>
              <a:spcAft>
                <a:spcPts val="0"/>
              </a:spcAft>
            </a:pPr>
            <a:r>
              <a:rPr lang="en-US" sz="1400" dirty="0"/>
              <a:t>Lifecycle of Cyber Threat Intelligence</a:t>
            </a:r>
          </a:p>
          <a:p>
            <a:pPr>
              <a:spcBef>
                <a:spcPts val="600"/>
              </a:spcBef>
              <a:spcAft>
                <a:spcPts val="0"/>
              </a:spcAft>
            </a:pPr>
            <a:r>
              <a:rPr lang="en-US" sz="1400" dirty="0">
                <a:solidFill>
                  <a:schemeClr val="tx2"/>
                </a:solidFill>
              </a:rPr>
              <a:t>Security Controls and Standards</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671130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01_4: Security Controls and Standards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Ensuring Cybersecurity Compliance and Resilience</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182881" cy="2569866"/>
          </a:xfrm>
        </p:spPr>
        <p:txBody>
          <a:bodyPr>
            <a:normAutofit/>
          </a:bodyPr>
          <a:lstStyle/>
          <a:p>
            <a:r>
              <a:rPr lang="en-US" sz="1200" b="1" dirty="0"/>
              <a:t>Security controls and standards: </a:t>
            </a:r>
            <a:endParaRPr lang="en-US" sz="1000" dirty="0"/>
          </a:p>
          <a:p>
            <a:pPr lvl="1"/>
            <a:r>
              <a:rPr lang="en-US" sz="1000" dirty="0"/>
              <a:t>Security controls: measures implemented to safeguard information systems and protect against cybersecurity threats.</a:t>
            </a:r>
          </a:p>
          <a:p>
            <a:pPr lvl="1"/>
            <a:r>
              <a:rPr lang="en-US" sz="1000" dirty="0"/>
              <a:t>Ensure cybersecurity by providing a structured framework for implementing and maintaining effective measures to safeguard against cyber threats and vulnerabilities.</a:t>
            </a:r>
          </a:p>
          <a:p>
            <a:pPr lvl="1"/>
            <a:r>
              <a:rPr lang="en-US" sz="1000" dirty="0"/>
              <a:t>Provide a comprehensive framework that outlines best practices, guidelines, and requirements for </a:t>
            </a:r>
            <a:r>
              <a:rPr lang="en-US" sz="1000" dirty="0" err="1"/>
              <a:t>organisations</a:t>
            </a:r>
            <a:r>
              <a:rPr lang="en-US" sz="1000" dirty="0"/>
              <a:t> to establish robust cybersecurity measures.</a:t>
            </a:r>
          </a:p>
          <a:p>
            <a:pPr lvl="1"/>
            <a:r>
              <a:rPr lang="en-US" sz="1000" dirty="0"/>
              <a:t>By adhering to these standards, </a:t>
            </a:r>
            <a:r>
              <a:rPr lang="en-US" sz="1000" dirty="0" err="1"/>
              <a:t>organisations</a:t>
            </a:r>
            <a:r>
              <a:rPr lang="en-US" sz="1000" dirty="0"/>
              <a:t> can systematically implement controls, assess their security posture, and continuously improve their cybersecurity resilience to mitigate risks and protect against evolving threats.</a:t>
            </a:r>
          </a:p>
          <a:p>
            <a:endParaRPr lang="en-US" sz="1200" dirty="0"/>
          </a:p>
          <a:p>
            <a:endParaRPr lang="en-US" sz="12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26" name="Marcador de Posição da Imagem 25" descr="Uma imagem com torre de transmissão, torre, edifício, céu&#10;&#10;Descrição gerada automaticamente">
            <a:extLst>
              <a:ext uri="{FF2B5EF4-FFF2-40B4-BE49-F238E27FC236}">
                <a16:creationId xmlns:a16="http://schemas.microsoft.com/office/drawing/2014/main" id="{E77BC365-1CC4-10D5-CE59-0A266D66D1A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09278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Placeholder 82" descr="A person writing at a desk&#10;">
            <a:extLst>
              <a:ext uri="{FF2B5EF4-FFF2-40B4-BE49-F238E27FC236}">
                <a16:creationId xmlns:a16="http://schemas.microsoft.com/office/drawing/2014/main" id="{9F2CBF26-9F88-C836-7BBE-2C8D15399C20}"/>
              </a:ext>
            </a:extLst>
          </p:cNvPr>
          <p:cNvPicPr>
            <a:picLocks noGrp="1" noChangeAspect="1"/>
          </p:cNvPicPr>
          <p:nvPr>
            <p:ph type="pic" sz="quarter" idx="11"/>
          </p:nvPr>
        </p:nvPicPr>
        <p:blipFill>
          <a:blip r:embed="rId2"/>
          <a:srcRect l="7594" r="7594"/>
          <a:stretch/>
        </p:blipFill>
        <p:spPr>
          <a:xfrm flipH="1">
            <a:off x="7163691" y="0"/>
            <a:ext cx="5024825" cy="6858000"/>
          </a:xfrm>
        </p:spPr>
      </p:pic>
      <p:sp>
        <p:nvSpPr>
          <p:cNvPr id="96" name="Slide Number Placeholder 95">
            <a:extLst>
              <a:ext uri="{FF2B5EF4-FFF2-40B4-BE49-F238E27FC236}">
                <a16:creationId xmlns:a16="http://schemas.microsoft.com/office/drawing/2014/main" id="{3BD80834-FB15-847A-2C6B-65FA4C1A991E}"/>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3</a:t>
            </a:fld>
            <a:endParaRPr lang="en-US" dirty="0"/>
          </a:p>
        </p:txBody>
      </p:sp>
      <p:sp>
        <p:nvSpPr>
          <p:cNvPr id="119" name="Title 118">
            <a:extLst>
              <a:ext uri="{FF2B5EF4-FFF2-40B4-BE49-F238E27FC236}">
                <a16:creationId xmlns:a16="http://schemas.microsoft.com/office/drawing/2014/main" id="{34974D2A-D531-9065-F011-B2A52FD62AC5}"/>
              </a:ext>
            </a:extLst>
          </p:cNvPr>
          <p:cNvSpPr>
            <a:spLocks noGrp="1"/>
          </p:cNvSpPr>
          <p:nvPr>
            <p:ph type="ctrTitle"/>
          </p:nvPr>
        </p:nvSpPr>
        <p:spPr>
          <a:xfrm>
            <a:off x="796322" y="320040"/>
            <a:ext cx="7911214" cy="1017147"/>
          </a:xfrm>
        </p:spPr>
        <p:txBody>
          <a:bodyPr>
            <a:noAutofit/>
          </a:bodyPr>
          <a:lstStyle/>
          <a:p>
            <a:r>
              <a:rPr lang="en-US" sz="3200" dirty="0"/>
              <a:t>Cyber Threat Intelligence in the Energy Network – Course Overview</a:t>
            </a:r>
          </a:p>
        </p:txBody>
      </p:sp>
      <p:sp>
        <p:nvSpPr>
          <p:cNvPr id="6" name="Text Placeholder 5">
            <a:extLst>
              <a:ext uri="{FF2B5EF4-FFF2-40B4-BE49-F238E27FC236}">
                <a16:creationId xmlns:a16="http://schemas.microsoft.com/office/drawing/2014/main" id="{72FB8BB2-2253-F694-3F4B-48B183090726}"/>
              </a:ext>
            </a:extLst>
          </p:cNvPr>
          <p:cNvSpPr>
            <a:spLocks noGrp="1"/>
          </p:cNvSpPr>
          <p:nvPr>
            <p:ph type="body" sz="quarter" idx="10"/>
          </p:nvPr>
        </p:nvSpPr>
        <p:spPr>
          <a:xfrm>
            <a:off x="720545" y="1315846"/>
            <a:ext cx="788639" cy="533400"/>
          </a:xfrm>
        </p:spPr>
        <p:txBody>
          <a:bodyPr vert="horz" lIns="0" tIns="0" rIns="0" bIns="0" rtlCol="0" anchor="ctr">
            <a:noAutofit/>
          </a:bodyPr>
          <a:lstStyle/>
          <a:p>
            <a:r>
              <a:rPr lang="en-US" dirty="0"/>
              <a:t>o1.</a:t>
            </a:r>
          </a:p>
        </p:txBody>
      </p:sp>
      <p:sp>
        <p:nvSpPr>
          <p:cNvPr id="11" name="Text Placeholder 10">
            <a:extLst>
              <a:ext uri="{FF2B5EF4-FFF2-40B4-BE49-F238E27FC236}">
                <a16:creationId xmlns:a16="http://schemas.microsoft.com/office/drawing/2014/main" id="{F0C2F10C-DD1E-58B2-DE8A-900B513BB48D}"/>
              </a:ext>
            </a:extLst>
          </p:cNvPr>
          <p:cNvSpPr>
            <a:spLocks noGrp="1"/>
          </p:cNvSpPr>
          <p:nvPr>
            <p:ph type="body" sz="quarter" idx="16"/>
          </p:nvPr>
        </p:nvSpPr>
        <p:spPr>
          <a:xfrm>
            <a:off x="1539682" y="1315846"/>
            <a:ext cx="6732236" cy="533400"/>
          </a:xfrm>
        </p:spPr>
        <p:txBody>
          <a:bodyPr>
            <a:noAutofit/>
          </a:bodyPr>
          <a:lstStyle/>
          <a:p>
            <a:r>
              <a:rPr lang="en-US" sz="1700" dirty="0"/>
              <a:t>Foundations of Cyber Threat Intelligence (CTI) – Taxonomy, Lifecycle, Security Controls and Standards</a:t>
            </a:r>
          </a:p>
        </p:txBody>
      </p:sp>
      <p:sp>
        <p:nvSpPr>
          <p:cNvPr id="8" name="Text Placeholder 7">
            <a:extLst>
              <a:ext uri="{FF2B5EF4-FFF2-40B4-BE49-F238E27FC236}">
                <a16:creationId xmlns:a16="http://schemas.microsoft.com/office/drawing/2014/main" id="{8BF3FD88-1E1E-60D7-6DBA-54883EB49562}"/>
              </a:ext>
            </a:extLst>
          </p:cNvPr>
          <p:cNvSpPr>
            <a:spLocks noGrp="1"/>
          </p:cNvSpPr>
          <p:nvPr>
            <p:ph type="body" sz="quarter" idx="13"/>
          </p:nvPr>
        </p:nvSpPr>
        <p:spPr>
          <a:xfrm>
            <a:off x="720545" y="2406182"/>
            <a:ext cx="788639" cy="533400"/>
          </a:xfrm>
        </p:spPr>
        <p:txBody>
          <a:bodyPr/>
          <a:lstStyle/>
          <a:p>
            <a:r>
              <a:rPr lang="en-US" dirty="0"/>
              <a:t>o3.</a:t>
            </a:r>
          </a:p>
        </p:txBody>
      </p:sp>
      <p:sp>
        <p:nvSpPr>
          <p:cNvPr id="13" name="Text Placeholder 12">
            <a:extLst>
              <a:ext uri="{FF2B5EF4-FFF2-40B4-BE49-F238E27FC236}">
                <a16:creationId xmlns:a16="http://schemas.microsoft.com/office/drawing/2014/main" id="{FDE41E67-4B27-8ADF-D2D1-675182477DD6}"/>
              </a:ext>
            </a:extLst>
          </p:cNvPr>
          <p:cNvSpPr>
            <a:spLocks noGrp="1"/>
          </p:cNvSpPr>
          <p:nvPr>
            <p:ph type="body" sz="quarter" idx="18"/>
          </p:nvPr>
        </p:nvSpPr>
        <p:spPr>
          <a:xfrm>
            <a:off x="1539682" y="2406182"/>
            <a:ext cx="5885179" cy="533400"/>
          </a:xfrm>
        </p:spPr>
        <p:txBody>
          <a:bodyPr>
            <a:normAutofit/>
          </a:bodyPr>
          <a:lstStyle/>
          <a:p>
            <a:r>
              <a:rPr lang="en-US" sz="1700" dirty="0"/>
              <a:t>Energy Data Sources and Collection</a:t>
            </a:r>
          </a:p>
        </p:txBody>
      </p:sp>
      <p:sp>
        <p:nvSpPr>
          <p:cNvPr id="9" name="Text Placeholder 8">
            <a:extLst>
              <a:ext uri="{FF2B5EF4-FFF2-40B4-BE49-F238E27FC236}">
                <a16:creationId xmlns:a16="http://schemas.microsoft.com/office/drawing/2014/main" id="{56ADDB23-D709-216E-09BB-D24BECACD459}"/>
              </a:ext>
            </a:extLst>
          </p:cNvPr>
          <p:cNvSpPr>
            <a:spLocks noGrp="1"/>
          </p:cNvSpPr>
          <p:nvPr>
            <p:ph type="body" sz="quarter" idx="14"/>
          </p:nvPr>
        </p:nvSpPr>
        <p:spPr>
          <a:xfrm>
            <a:off x="720545" y="2951350"/>
            <a:ext cx="788639" cy="533400"/>
          </a:xfrm>
        </p:spPr>
        <p:txBody>
          <a:bodyPr/>
          <a:lstStyle/>
          <a:p>
            <a:r>
              <a:rPr lang="en-US" dirty="0"/>
              <a:t>o4.</a:t>
            </a:r>
          </a:p>
        </p:txBody>
      </p:sp>
      <p:sp>
        <p:nvSpPr>
          <p:cNvPr id="14" name="Text Placeholder 13">
            <a:extLst>
              <a:ext uri="{FF2B5EF4-FFF2-40B4-BE49-F238E27FC236}">
                <a16:creationId xmlns:a16="http://schemas.microsoft.com/office/drawing/2014/main" id="{38154CB8-8FD8-4E91-99AF-E3CF73422828}"/>
              </a:ext>
            </a:extLst>
          </p:cNvPr>
          <p:cNvSpPr>
            <a:spLocks noGrp="1"/>
          </p:cNvSpPr>
          <p:nvPr>
            <p:ph type="body" sz="quarter" idx="19"/>
          </p:nvPr>
        </p:nvSpPr>
        <p:spPr>
          <a:xfrm>
            <a:off x="1539682" y="2951350"/>
            <a:ext cx="5885179" cy="533400"/>
          </a:xfrm>
        </p:spPr>
        <p:txBody>
          <a:bodyPr>
            <a:normAutofit/>
          </a:bodyPr>
          <a:lstStyle/>
          <a:p>
            <a:r>
              <a:rPr lang="en-US" sz="1700" dirty="0"/>
              <a:t>Energy Data Analysis and Data Processing</a:t>
            </a:r>
          </a:p>
        </p:txBody>
      </p:sp>
      <p:sp>
        <p:nvSpPr>
          <p:cNvPr id="10" name="Text Placeholder 9">
            <a:extLst>
              <a:ext uri="{FF2B5EF4-FFF2-40B4-BE49-F238E27FC236}">
                <a16:creationId xmlns:a16="http://schemas.microsoft.com/office/drawing/2014/main" id="{11E1F72F-5806-46E4-AC01-9413DBC58B58}"/>
              </a:ext>
            </a:extLst>
          </p:cNvPr>
          <p:cNvSpPr>
            <a:spLocks noGrp="1"/>
          </p:cNvSpPr>
          <p:nvPr>
            <p:ph type="body" sz="quarter" idx="15"/>
          </p:nvPr>
        </p:nvSpPr>
        <p:spPr>
          <a:xfrm>
            <a:off x="720545" y="3496519"/>
            <a:ext cx="788639" cy="533400"/>
          </a:xfrm>
        </p:spPr>
        <p:txBody>
          <a:bodyPr/>
          <a:lstStyle/>
          <a:p>
            <a:r>
              <a:rPr lang="en-US" dirty="0"/>
              <a:t>o5.</a:t>
            </a:r>
          </a:p>
        </p:txBody>
      </p:sp>
      <p:sp>
        <p:nvSpPr>
          <p:cNvPr id="15" name="Text Placeholder 14">
            <a:extLst>
              <a:ext uri="{FF2B5EF4-FFF2-40B4-BE49-F238E27FC236}">
                <a16:creationId xmlns:a16="http://schemas.microsoft.com/office/drawing/2014/main" id="{EF673EE5-354A-FD54-2A4E-F922E5E16253}"/>
              </a:ext>
            </a:extLst>
          </p:cNvPr>
          <p:cNvSpPr>
            <a:spLocks noGrp="1"/>
          </p:cNvSpPr>
          <p:nvPr>
            <p:ph type="body" sz="quarter" idx="20"/>
          </p:nvPr>
        </p:nvSpPr>
        <p:spPr>
          <a:xfrm>
            <a:off x="1539682" y="3496519"/>
            <a:ext cx="5024825" cy="533400"/>
          </a:xfrm>
        </p:spPr>
        <p:txBody>
          <a:bodyPr>
            <a:normAutofit/>
          </a:bodyPr>
          <a:lstStyle/>
          <a:p>
            <a:r>
              <a:rPr lang="en-US" sz="1700" dirty="0"/>
              <a:t>Threat Actors and Tactics in the Energy Network</a:t>
            </a:r>
          </a:p>
        </p:txBody>
      </p:sp>
      <p:sp>
        <p:nvSpPr>
          <p:cNvPr id="7" name="Text Placeholder 6">
            <a:extLst>
              <a:ext uri="{FF2B5EF4-FFF2-40B4-BE49-F238E27FC236}">
                <a16:creationId xmlns:a16="http://schemas.microsoft.com/office/drawing/2014/main" id="{F4EFEB83-8DF8-9418-13FD-C034C8279A76}"/>
              </a:ext>
            </a:extLst>
          </p:cNvPr>
          <p:cNvSpPr>
            <a:spLocks noGrp="1"/>
          </p:cNvSpPr>
          <p:nvPr>
            <p:ph type="body" sz="quarter" idx="12"/>
          </p:nvPr>
        </p:nvSpPr>
        <p:spPr>
          <a:xfrm>
            <a:off x="720545" y="1861014"/>
            <a:ext cx="788639" cy="533400"/>
          </a:xfrm>
        </p:spPr>
        <p:txBody>
          <a:bodyPr/>
          <a:lstStyle/>
          <a:p>
            <a:r>
              <a:rPr lang="en-US" dirty="0"/>
              <a:t>o2.</a:t>
            </a:r>
          </a:p>
        </p:txBody>
      </p:sp>
      <p:sp>
        <p:nvSpPr>
          <p:cNvPr id="12" name="Text Placeholder 11">
            <a:extLst>
              <a:ext uri="{FF2B5EF4-FFF2-40B4-BE49-F238E27FC236}">
                <a16:creationId xmlns:a16="http://schemas.microsoft.com/office/drawing/2014/main" id="{827C4889-BB27-08A2-E9DE-947634C2E254}"/>
              </a:ext>
            </a:extLst>
          </p:cNvPr>
          <p:cNvSpPr>
            <a:spLocks noGrp="1"/>
          </p:cNvSpPr>
          <p:nvPr>
            <p:ph type="body" sz="quarter" idx="17"/>
          </p:nvPr>
        </p:nvSpPr>
        <p:spPr>
          <a:xfrm>
            <a:off x="1539682" y="1861014"/>
            <a:ext cx="5885179" cy="533400"/>
          </a:xfrm>
        </p:spPr>
        <p:txBody>
          <a:bodyPr>
            <a:normAutofit/>
          </a:bodyPr>
          <a:lstStyle/>
          <a:p>
            <a:r>
              <a:rPr lang="en-US" sz="1700" dirty="0"/>
              <a:t>Threat Modelling and Analysis in the Energy Network</a:t>
            </a:r>
          </a:p>
        </p:txBody>
      </p:sp>
      <p:sp>
        <p:nvSpPr>
          <p:cNvPr id="51" name="Freeform: Shape 50">
            <a:extLst>
              <a:ext uri="{FF2B5EF4-FFF2-40B4-BE49-F238E27FC236}">
                <a16:creationId xmlns:a16="http://schemas.microsoft.com/office/drawing/2014/main" id="{E3A78732-6A77-06C0-D931-D7D867386254}"/>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73" name="Graphic 72">
            <a:extLst>
              <a:ext uri="{FF2B5EF4-FFF2-40B4-BE49-F238E27FC236}">
                <a16:creationId xmlns:a16="http://schemas.microsoft.com/office/drawing/2014/main" id="{7B7D90C8-A3E9-289E-DC74-AFF053EFBAD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829202" y="5156615"/>
            <a:ext cx="878334" cy="1705001"/>
          </a:xfrm>
          <a:prstGeom prst="rect">
            <a:avLst/>
          </a:prstGeom>
        </p:spPr>
      </p:pic>
      <p:sp>
        <p:nvSpPr>
          <p:cNvPr id="3" name="Text Placeholder 8">
            <a:extLst>
              <a:ext uri="{FF2B5EF4-FFF2-40B4-BE49-F238E27FC236}">
                <a16:creationId xmlns:a16="http://schemas.microsoft.com/office/drawing/2014/main" id="{7EE773C5-4ADF-018F-93E2-0BFF82EEF346}"/>
              </a:ext>
            </a:extLst>
          </p:cNvPr>
          <p:cNvSpPr txBox="1">
            <a:spLocks/>
          </p:cNvSpPr>
          <p:nvPr/>
        </p:nvSpPr>
        <p:spPr>
          <a:xfrm>
            <a:off x="704269" y="4041688"/>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o6.</a:t>
            </a:r>
          </a:p>
        </p:txBody>
      </p:sp>
      <p:sp>
        <p:nvSpPr>
          <p:cNvPr id="4" name="Text Placeholder 13">
            <a:extLst>
              <a:ext uri="{FF2B5EF4-FFF2-40B4-BE49-F238E27FC236}">
                <a16:creationId xmlns:a16="http://schemas.microsoft.com/office/drawing/2014/main" id="{F729409D-37AC-27D4-75DB-B10526DA2D95}"/>
              </a:ext>
            </a:extLst>
          </p:cNvPr>
          <p:cNvSpPr txBox="1">
            <a:spLocks/>
          </p:cNvSpPr>
          <p:nvPr/>
        </p:nvSpPr>
        <p:spPr>
          <a:xfrm>
            <a:off x="1523406" y="4041688"/>
            <a:ext cx="5885179" cy="533400"/>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700" dirty="0"/>
              <a:t>Vulnerabilities Assessment Techniques</a:t>
            </a:r>
          </a:p>
        </p:txBody>
      </p:sp>
      <p:sp>
        <p:nvSpPr>
          <p:cNvPr id="5" name="Text Placeholder 9">
            <a:extLst>
              <a:ext uri="{FF2B5EF4-FFF2-40B4-BE49-F238E27FC236}">
                <a16:creationId xmlns:a16="http://schemas.microsoft.com/office/drawing/2014/main" id="{81DAEF32-315B-9B68-8D10-FCE1224D4907}"/>
              </a:ext>
            </a:extLst>
          </p:cNvPr>
          <p:cNvSpPr txBox="1">
            <a:spLocks/>
          </p:cNvSpPr>
          <p:nvPr/>
        </p:nvSpPr>
        <p:spPr>
          <a:xfrm>
            <a:off x="704269" y="5677194"/>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o9.</a:t>
            </a:r>
          </a:p>
        </p:txBody>
      </p:sp>
      <p:sp>
        <p:nvSpPr>
          <p:cNvPr id="16" name="Text Placeholder 14">
            <a:extLst>
              <a:ext uri="{FF2B5EF4-FFF2-40B4-BE49-F238E27FC236}">
                <a16:creationId xmlns:a16="http://schemas.microsoft.com/office/drawing/2014/main" id="{69A9B1DE-889E-82BE-68D9-04D72C3D1E11}"/>
              </a:ext>
            </a:extLst>
          </p:cNvPr>
          <p:cNvSpPr txBox="1">
            <a:spLocks/>
          </p:cNvSpPr>
          <p:nvPr/>
        </p:nvSpPr>
        <p:spPr>
          <a:xfrm>
            <a:off x="1523406" y="5677194"/>
            <a:ext cx="5885179" cy="533400"/>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700" dirty="0"/>
              <a:t>Practical Threat Modelling and Security Investigation</a:t>
            </a:r>
          </a:p>
        </p:txBody>
      </p:sp>
      <p:grpSp>
        <p:nvGrpSpPr>
          <p:cNvPr id="17" name="Group 16">
            <a:extLst>
              <a:ext uri="{FF2B5EF4-FFF2-40B4-BE49-F238E27FC236}">
                <a16:creationId xmlns:a16="http://schemas.microsoft.com/office/drawing/2014/main" id="{2F61E353-DA53-56F1-49CB-7426B4E4EDAF}"/>
              </a:ext>
            </a:extLst>
          </p:cNvPr>
          <p:cNvGrpSpPr/>
          <p:nvPr/>
        </p:nvGrpSpPr>
        <p:grpSpPr>
          <a:xfrm>
            <a:off x="7549377" y="6167336"/>
            <a:ext cx="3294001" cy="612000"/>
            <a:chOff x="5179092" y="5483822"/>
            <a:chExt cx="3294001" cy="612000"/>
          </a:xfrm>
        </p:grpSpPr>
        <p:pic>
          <p:nvPicPr>
            <p:cNvPr id="19" name="Picture 18">
              <a:extLst>
                <a:ext uri="{FF2B5EF4-FFF2-40B4-BE49-F238E27FC236}">
                  <a16:creationId xmlns:a16="http://schemas.microsoft.com/office/drawing/2014/main" id="{4C985692-9D93-B2CA-C09C-F2CA3F05ADEC}"/>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20" name="Picture 19">
              <a:extLst>
                <a:ext uri="{FF2B5EF4-FFF2-40B4-BE49-F238E27FC236}">
                  <a16:creationId xmlns:a16="http://schemas.microsoft.com/office/drawing/2014/main" id="{F93FF775-4134-4229-0B44-8DCF3D12DA79}"/>
                </a:ext>
              </a:extLst>
            </p:cNvPr>
            <p:cNvPicPr>
              <a:picLocks noChangeAspect="1"/>
            </p:cNvPicPr>
            <p:nvPr/>
          </p:nvPicPr>
          <p:blipFill>
            <a:blip r:embed="rId6"/>
            <a:stretch>
              <a:fillRect/>
            </a:stretch>
          </p:blipFill>
          <p:spPr>
            <a:xfrm>
              <a:off x="6709092" y="5483822"/>
              <a:ext cx="1764001" cy="612000"/>
            </a:xfrm>
            <a:prstGeom prst="rect">
              <a:avLst/>
            </a:prstGeom>
          </p:spPr>
        </p:pic>
      </p:grpSp>
      <p:sp>
        <p:nvSpPr>
          <p:cNvPr id="18" name="Text Placeholder 8">
            <a:extLst>
              <a:ext uri="{FF2B5EF4-FFF2-40B4-BE49-F238E27FC236}">
                <a16:creationId xmlns:a16="http://schemas.microsoft.com/office/drawing/2014/main" id="{7B58CBAA-516E-0EA9-D069-51E999815C89}"/>
              </a:ext>
            </a:extLst>
          </p:cNvPr>
          <p:cNvSpPr txBox="1">
            <a:spLocks/>
          </p:cNvSpPr>
          <p:nvPr/>
        </p:nvSpPr>
        <p:spPr>
          <a:xfrm>
            <a:off x="704269" y="4586857"/>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o7.</a:t>
            </a:r>
          </a:p>
        </p:txBody>
      </p:sp>
      <p:sp>
        <p:nvSpPr>
          <p:cNvPr id="21" name="Text Placeholder 13">
            <a:extLst>
              <a:ext uri="{FF2B5EF4-FFF2-40B4-BE49-F238E27FC236}">
                <a16:creationId xmlns:a16="http://schemas.microsoft.com/office/drawing/2014/main" id="{6D2BF5C4-1041-453B-DBE2-424E2DBDCAC1}"/>
              </a:ext>
            </a:extLst>
          </p:cNvPr>
          <p:cNvSpPr txBox="1">
            <a:spLocks/>
          </p:cNvSpPr>
          <p:nvPr/>
        </p:nvSpPr>
        <p:spPr>
          <a:xfrm>
            <a:off x="1523406" y="4586857"/>
            <a:ext cx="6025971" cy="533400"/>
          </a:xfrm>
          <a:prstGeom prst="rect">
            <a:avLst/>
          </a:prstGeom>
        </p:spPr>
        <p:txBody>
          <a:bodyPr vert="horz" lIns="0" tIns="45720" rIns="0" bIns="0" rtlCol="0" anchor="b">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700" dirty="0"/>
              <a:t>Cyber Threat Intelligence Information Sharing, Dissemination, Communication, and Implementation</a:t>
            </a:r>
          </a:p>
        </p:txBody>
      </p:sp>
      <p:sp>
        <p:nvSpPr>
          <p:cNvPr id="22" name="Text Placeholder 8">
            <a:extLst>
              <a:ext uri="{FF2B5EF4-FFF2-40B4-BE49-F238E27FC236}">
                <a16:creationId xmlns:a16="http://schemas.microsoft.com/office/drawing/2014/main" id="{2F866572-F2ED-58C3-35EB-FF6733A2F599}"/>
              </a:ext>
            </a:extLst>
          </p:cNvPr>
          <p:cNvSpPr txBox="1">
            <a:spLocks/>
          </p:cNvSpPr>
          <p:nvPr/>
        </p:nvSpPr>
        <p:spPr>
          <a:xfrm>
            <a:off x="704269" y="5132026"/>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o8.</a:t>
            </a:r>
          </a:p>
        </p:txBody>
      </p:sp>
      <p:sp>
        <p:nvSpPr>
          <p:cNvPr id="23" name="Text Placeholder 13">
            <a:extLst>
              <a:ext uri="{FF2B5EF4-FFF2-40B4-BE49-F238E27FC236}">
                <a16:creationId xmlns:a16="http://schemas.microsoft.com/office/drawing/2014/main" id="{4618F9B8-B65A-B8F2-93D7-098DF052FB30}"/>
              </a:ext>
            </a:extLst>
          </p:cNvPr>
          <p:cNvSpPr txBox="1">
            <a:spLocks/>
          </p:cNvSpPr>
          <p:nvPr/>
        </p:nvSpPr>
        <p:spPr>
          <a:xfrm>
            <a:off x="1523406" y="5132026"/>
            <a:ext cx="5885179" cy="533400"/>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700" dirty="0"/>
              <a:t>Anomaly Detection in the Energy Network</a:t>
            </a:r>
          </a:p>
        </p:txBody>
      </p:sp>
    </p:spTree>
    <p:extLst>
      <p:ext uri="{BB962C8B-B14F-4D97-AF65-F5344CB8AC3E}">
        <p14:creationId xmlns:p14="http://schemas.microsoft.com/office/powerpoint/2010/main" val="648501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01_4: Security Controls and Standards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Ensuring Cybersecurity Compliance and Resilience</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182881" cy="2569866"/>
          </a:xfrm>
        </p:spPr>
        <p:txBody>
          <a:bodyPr>
            <a:normAutofit/>
          </a:bodyPr>
          <a:lstStyle/>
          <a:p>
            <a:r>
              <a:rPr lang="en-US" sz="1200" b="1" dirty="0"/>
              <a:t>Common security standards: </a:t>
            </a:r>
            <a:r>
              <a:rPr lang="en-US" sz="1200" dirty="0"/>
              <a:t>ISO/IEC 27001:2022 – Information security, cybersecurity and privacy protection, Information security management systems, Requirements.</a:t>
            </a:r>
          </a:p>
          <a:p>
            <a:pPr lvl="1"/>
            <a:r>
              <a:rPr lang="en-US" sz="1000" dirty="0"/>
              <a:t>Standard defining the requirements that an Information Security Management Systems (ISMS) must meet.</a:t>
            </a:r>
          </a:p>
          <a:p>
            <a:pPr lvl="1"/>
            <a:r>
              <a:rPr lang="en-US" sz="1000" dirty="0"/>
              <a:t>It offers guidance to companies of any size and across all sectors on establishing, implementing, maintaining, and continually enhancing an information security management system.</a:t>
            </a:r>
          </a:p>
          <a:p>
            <a:pPr lvl="1"/>
            <a:r>
              <a:rPr lang="en-US" sz="1000" dirty="0"/>
              <a:t>Adhering to ISO/IEC 27001 signifies that an </a:t>
            </a:r>
            <a:r>
              <a:rPr lang="en-US" sz="1000" dirty="0" err="1"/>
              <a:t>organisation</a:t>
            </a:r>
            <a:r>
              <a:rPr lang="en-US" sz="1000" dirty="0"/>
              <a:t> has implemented a system to manage risks associated with the security of its data assets, ensuring compliance with the best practices and principles outlined in this international standard.</a:t>
            </a:r>
          </a:p>
          <a:p>
            <a:pPr lvl="1"/>
            <a:endParaRPr lang="en-US" sz="8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torre de transmissão, torre, edifício, céu&#10;&#10;Descrição gerada automaticamente">
            <a:extLst>
              <a:ext uri="{FF2B5EF4-FFF2-40B4-BE49-F238E27FC236}">
                <a16:creationId xmlns:a16="http://schemas.microsoft.com/office/drawing/2014/main" id="{B690CB5A-1A99-6762-9F88-39649EE2F905}"/>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660979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01_4: </a:t>
            </a:r>
            <a:r>
              <a:rPr lang="en-GB" sz="2800" dirty="0"/>
              <a:t>Security Controls and Standards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GB" dirty="0"/>
              <a:t>Ensuring Cybersecurity Compliance and Resilience</a:t>
            </a:r>
          </a:p>
          <a:p>
            <a:endParaRPr lang="en-GB"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6"/>
            <a:ext cx="5587374" cy="4622088"/>
          </a:xfrm>
        </p:spPr>
        <p:txBody>
          <a:bodyPr>
            <a:normAutofit/>
          </a:bodyPr>
          <a:lstStyle/>
          <a:p>
            <a:r>
              <a:rPr lang="en-GB" sz="1200" b="1" dirty="0"/>
              <a:t>Common security standards: </a:t>
            </a:r>
            <a:r>
              <a:rPr lang="en-GB" sz="1200" dirty="0"/>
              <a:t>CIS Controls.</a:t>
            </a:r>
          </a:p>
          <a:p>
            <a:pPr lvl="1"/>
            <a:r>
              <a:rPr lang="en-GB" sz="1000" dirty="0"/>
              <a:t>Developed by the </a:t>
            </a:r>
            <a:r>
              <a:rPr lang="en-GB" sz="1000" dirty="0" err="1"/>
              <a:t>Center</a:t>
            </a:r>
            <a:r>
              <a:rPr lang="en-GB" sz="1000" dirty="0"/>
              <a:t> for Internet Security (CIS), are a set of prioritized cybersecurity best practices, offering actionable guidance for organisations to enhance their cybersecurity posture and mitigate common cyber threats.</a:t>
            </a:r>
          </a:p>
          <a:p>
            <a:pPr lvl="1"/>
            <a:r>
              <a:rPr lang="en-GB" sz="1000" dirty="0"/>
              <a:t>20 high-level security controls categorized into three implementation groups: Basic, Foundational, and Organisational.</a:t>
            </a:r>
          </a:p>
          <a:p>
            <a:pPr lvl="1"/>
            <a:r>
              <a:rPr lang="en-GB" sz="1000" dirty="0"/>
              <a:t>These controls are based on real-world attack patterns and provide practical recommendations for improving cybersecurity defences.</a:t>
            </a:r>
          </a:p>
          <a:p>
            <a:pPr lvl="1"/>
            <a:r>
              <a:rPr lang="en-GB" sz="1000" b="1" dirty="0"/>
              <a:t>Basic Controls: </a:t>
            </a:r>
          </a:p>
          <a:p>
            <a:pPr lvl="2">
              <a:spcBef>
                <a:spcPts val="0"/>
              </a:spcBef>
            </a:pPr>
            <a:r>
              <a:rPr lang="en-GB" sz="850" dirty="0"/>
              <a:t>Focus on essential cybersecurity hygiene practices.</a:t>
            </a:r>
          </a:p>
          <a:p>
            <a:pPr lvl="2">
              <a:spcBef>
                <a:spcPts val="0"/>
              </a:spcBef>
            </a:pPr>
            <a:r>
              <a:rPr lang="en-GB" sz="850" dirty="0"/>
              <a:t>Examples include inventory and control of hardware assets, inventory and control of software assets, and continuous vulnerability management.</a:t>
            </a:r>
          </a:p>
          <a:p>
            <a:pPr lvl="1"/>
            <a:r>
              <a:rPr lang="en-GB" sz="1000" b="1" dirty="0"/>
              <a:t>Foundational Controls:</a:t>
            </a:r>
          </a:p>
          <a:p>
            <a:pPr lvl="2">
              <a:spcBef>
                <a:spcPts val="0"/>
              </a:spcBef>
            </a:pPr>
            <a:r>
              <a:rPr lang="en-GB" sz="850" dirty="0"/>
              <a:t>Provide foundational security measures to prevent common cyber-attacks.</a:t>
            </a:r>
          </a:p>
          <a:p>
            <a:pPr lvl="2">
              <a:spcBef>
                <a:spcPts val="0"/>
              </a:spcBef>
            </a:pPr>
            <a:r>
              <a:rPr lang="en-GB" sz="850" dirty="0"/>
              <a:t>Examples include secure configuration of hardware and software, continuous vulnerability assessment and remediation, and controlled use of administrative privileges.</a:t>
            </a:r>
          </a:p>
          <a:p>
            <a:pPr lvl="1"/>
            <a:r>
              <a:rPr lang="en-GB" sz="1000" b="1" dirty="0"/>
              <a:t>Organisational Controls:</a:t>
            </a:r>
          </a:p>
          <a:p>
            <a:pPr lvl="2">
              <a:spcBef>
                <a:spcPts val="0"/>
              </a:spcBef>
            </a:pPr>
            <a:r>
              <a:rPr lang="en-GB" sz="850" dirty="0"/>
              <a:t>Address more advanced security capabilities and risk management practices.</a:t>
            </a:r>
          </a:p>
          <a:p>
            <a:pPr lvl="2">
              <a:spcBef>
                <a:spcPts val="0"/>
              </a:spcBef>
            </a:pPr>
            <a:r>
              <a:rPr lang="en-GB" sz="850" dirty="0"/>
              <a:t>Examples include data recovery capabilities, secure configuration for network devices, and boundary defence.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GB" dirty="0"/>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torre de transmissão, torre, edifício, céu&#10;&#10;Descrição gerada automaticamente">
            <a:extLst>
              <a:ext uri="{FF2B5EF4-FFF2-40B4-BE49-F238E27FC236}">
                <a16:creationId xmlns:a16="http://schemas.microsoft.com/office/drawing/2014/main" id="{BEEFA948-9D4E-6461-3FDF-544EEE46F7AB}"/>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4251766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noAutofit/>
          </a:bodyPr>
          <a:lstStyle/>
          <a:p>
            <a:r>
              <a:rPr lang="en-US" sz="2800" dirty="0"/>
              <a:t>01_4: Security Controls and Standards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Ensuring Cybersecurity Compliance and Resilience</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182881" cy="4280564"/>
          </a:xfrm>
        </p:spPr>
        <p:txBody>
          <a:bodyPr>
            <a:normAutofit/>
          </a:bodyPr>
          <a:lstStyle/>
          <a:p>
            <a:pPr>
              <a:spcBef>
                <a:spcPts val="600"/>
              </a:spcBef>
            </a:pPr>
            <a:r>
              <a:rPr lang="en-US" sz="1200" b="1" dirty="0">
                <a:solidFill>
                  <a:schemeClr val="accent1"/>
                </a:solidFill>
              </a:rPr>
              <a:t>Case study: </a:t>
            </a:r>
            <a:r>
              <a:rPr lang="en-US" sz="1200" i="1" dirty="0"/>
              <a:t>Implementation of CIS Controls in an Energy Network Environment.</a:t>
            </a:r>
          </a:p>
          <a:p>
            <a:pPr lvl="1">
              <a:spcBef>
                <a:spcPts val="600"/>
              </a:spcBef>
            </a:pPr>
            <a:r>
              <a:rPr lang="en-US" sz="1000" dirty="0"/>
              <a:t>Scenario: to safeguard its critical infrastructure from cyber threats, a grid operator company implements CIS Controls tailored to the energy sector.</a:t>
            </a:r>
          </a:p>
          <a:p>
            <a:pPr lvl="1">
              <a:spcBef>
                <a:spcPts val="600"/>
              </a:spcBef>
            </a:pPr>
            <a:r>
              <a:rPr lang="en-US" sz="1000" b="1" dirty="0"/>
              <a:t>Basic Controls:</a:t>
            </a:r>
            <a:r>
              <a:rPr lang="en-US" sz="1000" dirty="0"/>
              <a:t> inventory and control of software assets.</a:t>
            </a:r>
          </a:p>
          <a:p>
            <a:pPr lvl="2">
              <a:spcBef>
                <a:spcPts val="0"/>
              </a:spcBef>
            </a:pPr>
            <a:r>
              <a:rPr lang="en-US" sz="850" dirty="0"/>
              <a:t>Software applications and operating systems used in the energy network are regularly inventoried and tracked.</a:t>
            </a:r>
          </a:p>
          <a:p>
            <a:pPr lvl="2">
              <a:spcBef>
                <a:spcPts val="0"/>
              </a:spcBef>
            </a:pPr>
            <a:r>
              <a:rPr lang="en-US" sz="850" dirty="0"/>
              <a:t>Unauthorized or outdated software is promptly identified and removed to minimize security risks.</a:t>
            </a:r>
          </a:p>
          <a:p>
            <a:pPr lvl="1">
              <a:spcBef>
                <a:spcPts val="600"/>
              </a:spcBef>
            </a:pPr>
            <a:r>
              <a:rPr lang="en-US" sz="1000" b="1" dirty="0"/>
              <a:t>Foundational Controls: </a:t>
            </a:r>
            <a:r>
              <a:rPr lang="en-US" sz="1000" dirty="0"/>
              <a:t>secure configuration for network devices, such as firewalls, routers, and switches.</a:t>
            </a:r>
          </a:p>
          <a:p>
            <a:pPr lvl="2">
              <a:spcBef>
                <a:spcPts val="0"/>
              </a:spcBef>
            </a:pPr>
            <a:r>
              <a:rPr lang="en-US" sz="850" dirty="0"/>
              <a:t>Network devices are configured according to industry best practices and security guidelines.</a:t>
            </a:r>
          </a:p>
          <a:p>
            <a:pPr lvl="2">
              <a:spcBef>
                <a:spcPts val="0"/>
              </a:spcBef>
            </a:pPr>
            <a:r>
              <a:rPr lang="en-US" sz="850" dirty="0"/>
              <a:t>Default passwords are changed, unnecessary services are disabled, and access controls are enforced to prevent unauthorized configuration changes.</a:t>
            </a:r>
          </a:p>
          <a:p>
            <a:pPr lvl="1">
              <a:spcBef>
                <a:spcPts val="600"/>
              </a:spcBef>
            </a:pPr>
            <a:r>
              <a:rPr lang="en-US" sz="1000" b="1" dirty="0" err="1"/>
              <a:t>Organisational</a:t>
            </a:r>
            <a:r>
              <a:rPr lang="en-US" sz="1000" b="1" dirty="0"/>
              <a:t> controls: </a:t>
            </a:r>
            <a:r>
              <a:rPr lang="en-US" sz="1000" dirty="0"/>
              <a:t>account monitoring and control.</a:t>
            </a:r>
          </a:p>
          <a:p>
            <a:pPr lvl="2">
              <a:spcBef>
                <a:spcPts val="0"/>
              </a:spcBef>
            </a:pPr>
            <a:r>
              <a:rPr lang="en-US" sz="850" dirty="0"/>
              <a:t>User accounts with access to critical systems and data are monitored for suspicious activities.</a:t>
            </a:r>
          </a:p>
          <a:p>
            <a:pPr lvl="2">
              <a:spcBef>
                <a:spcPts val="0"/>
              </a:spcBef>
            </a:pPr>
            <a:r>
              <a:rPr lang="en-US" sz="850" dirty="0"/>
              <a:t>An identity and access management (IAM) system is implemented to enforce least privilege principles and ensure only authorized users have access to sensitive information.</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Uma imagem com torre de transmissão, torre, edifício, céu&#10;&#10;Descrição gerada automaticamente">
            <a:extLst>
              <a:ext uri="{FF2B5EF4-FFF2-40B4-BE49-F238E27FC236}">
                <a16:creationId xmlns:a16="http://schemas.microsoft.com/office/drawing/2014/main" id="{361CCEE2-4905-6458-4026-B421C59E1386}"/>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4261141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a:xfrm>
            <a:off x="6970326" y="1679216"/>
            <a:ext cx="4786877" cy="1518315"/>
          </a:xfrm>
        </p:spPr>
        <p:txBody>
          <a:bodyPr/>
          <a:lstStyle/>
          <a:p>
            <a:r>
              <a:rPr lang="en-US" dirty="0"/>
              <a:t>Thank you</a:t>
            </a:r>
          </a:p>
        </p:txBody>
      </p:sp>
      <p:pic>
        <p:nvPicPr>
          <p:cNvPr id="6" name="Picture Placeholder 5" descr="A person and person looking at a computer screen">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a:srcRect l="127" r="127"/>
          <a:stretch/>
        </p:blipFill>
        <p:spPr>
          <a:xfrm>
            <a:off x="-29499" y="-2236"/>
            <a:ext cx="6814124" cy="6871095"/>
          </a:xfrm>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a:xfrm>
            <a:off x="6970326" y="3748958"/>
            <a:ext cx="4786878" cy="2258013"/>
          </a:xfrm>
        </p:spPr>
        <p:txBody>
          <a:bodyPr/>
          <a:lstStyle/>
          <a:p>
            <a:r>
              <a:rPr lang="en-US" dirty="0"/>
              <a:t>Please send all questions to:</a:t>
            </a:r>
          </a:p>
          <a:p>
            <a:r>
              <a:rPr lang="en-US" dirty="0"/>
              <a:t>gehad@example.com</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059704" y="0"/>
            <a:ext cx="2928883" cy="6871447"/>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1EC8DADA-109B-196D-817A-1ACB3E3183CA}"/>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C2FED455-D30F-6583-EAD1-6FB515A49870}"/>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180EE198-6127-5DE1-8134-33FE6A8BE379}"/>
                </a:ext>
              </a:extLst>
            </p:cNvPr>
            <p:cNvPicPr>
              <a:picLocks noChangeAspect="1"/>
            </p:cNvPicPr>
            <p:nvPr/>
          </p:nvPicPr>
          <p:blipFill>
            <a:blip r:embed="rId4"/>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89948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Day-1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4</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Topic-01: Foundations of Cyber Threat Intelligence (CTI) – Taxonomy, Lifecycle, Security Controls and Standards</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t>Introduction to Cyber Threat Intelligence</a:t>
            </a:r>
          </a:p>
          <a:p>
            <a:pPr>
              <a:spcBef>
                <a:spcPts val="600"/>
              </a:spcBef>
              <a:spcAft>
                <a:spcPts val="0"/>
              </a:spcAft>
            </a:pPr>
            <a:r>
              <a:rPr lang="en-US" sz="1400" dirty="0"/>
              <a:t>Taxonomy of Cyber Threat Intelligence </a:t>
            </a:r>
          </a:p>
          <a:p>
            <a:pPr>
              <a:spcBef>
                <a:spcPts val="600"/>
              </a:spcBef>
              <a:spcAft>
                <a:spcPts val="0"/>
              </a:spcAft>
            </a:pPr>
            <a:r>
              <a:rPr lang="en-US" sz="1400" dirty="0"/>
              <a:t>Lifecycle of Cyber Threat Intelligence</a:t>
            </a:r>
          </a:p>
          <a:p>
            <a:pPr>
              <a:spcBef>
                <a:spcPts val="600"/>
              </a:spcBef>
              <a:spcAft>
                <a:spcPts val="0"/>
              </a:spcAft>
            </a:pPr>
            <a:r>
              <a:rPr lang="en-US" sz="1400" dirty="0"/>
              <a:t>Security Controls and Standards</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22130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n-US" dirty="0">
                <a:solidFill>
                  <a:schemeClr val="accent1"/>
                </a:solidFill>
              </a:rPr>
              <a:t>Training Outline: </a:t>
            </a:r>
            <a:br>
              <a:rPr lang="en-US" dirty="0">
                <a:solidFill>
                  <a:schemeClr val="accent1"/>
                </a:solidFill>
              </a:rPr>
            </a:br>
            <a:br>
              <a:rPr lang="en-US" dirty="0">
                <a:solidFill>
                  <a:schemeClr val="accent1"/>
                </a:solidFill>
              </a:rPr>
            </a:br>
            <a:r>
              <a:rPr lang="en-US" dirty="0"/>
              <a:t>Day-1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5</a:t>
            </a:fld>
            <a:endParaRPr lang="en-US" dirty="0"/>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solidFill>
                  <a:schemeClr val="accent1"/>
                </a:solidFill>
              </a:rPr>
              <a:t>Topic-01: Foundations of Cyber Threat Intelligence (CTI) – Taxonomy, Lifecycle, Security Controls and Standards</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n-US" sz="1400" dirty="0">
                <a:solidFill>
                  <a:schemeClr val="tx2"/>
                </a:solidFill>
              </a:rPr>
              <a:t>Introduction to Cyber Threat Intelligence</a:t>
            </a:r>
          </a:p>
          <a:p>
            <a:pPr>
              <a:spcBef>
                <a:spcPts val="600"/>
              </a:spcBef>
              <a:spcAft>
                <a:spcPts val="0"/>
              </a:spcAft>
            </a:pPr>
            <a:r>
              <a:rPr lang="en-US" sz="1400" dirty="0"/>
              <a:t>Taxonomy of Cyber Threat Intelligence </a:t>
            </a:r>
          </a:p>
          <a:p>
            <a:pPr>
              <a:spcBef>
                <a:spcPts val="600"/>
              </a:spcBef>
              <a:spcAft>
                <a:spcPts val="0"/>
              </a:spcAft>
            </a:pPr>
            <a:r>
              <a:rPr lang="en-US" sz="1400" dirty="0"/>
              <a:t>Lifecycle of Cyber Threat Intelligence</a:t>
            </a:r>
          </a:p>
          <a:p>
            <a:pPr>
              <a:spcBef>
                <a:spcPts val="600"/>
              </a:spcBef>
              <a:spcAft>
                <a:spcPts val="0"/>
              </a:spcAft>
            </a:pPr>
            <a:r>
              <a:rPr lang="en-US" sz="1400" dirty="0"/>
              <a:t>Security Controls and Standards</a:t>
            </a:r>
          </a:p>
        </p:txBody>
      </p:sp>
      <p:pic>
        <p:nvPicPr>
          <p:cNvPr id="34" name="Picture Placeholder 33" descr="A cup of coffee and a notebook on a table&#10;&#10;Description automatically generated">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4198479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01_1: Introduction to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Definition and Importance in the Energy Network</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“The primary objective of CTI is to realize a </a:t>
            </a:r>
            <a:r>
              <a:rPr lang="en-US" sz="1200" b="1" dirty="0"/>
              <a:t>knowledge advantage over cyber threat actors</a:t>
            </a:r>
            <a:r>
              <a:rPr lang="en-US" sz="1200" dirty="0"/>
              <a:t>. […] CTI expedites </a:t>
            </a:r>
            <a:r>
              <a:rPr lang="en-US" sz="1200" b="1" dirty="0"/>
              <a:t>early detection of malicious behavior</a:t>
            </a:r>
            <a:r>
              <a:rPr lang="en-US" sz="1200" dirty="0"/>
              <a:t>, preferably before a malicious actor gains a foothold in the network. […] CTI provides </a:t>
            </a:r>
            <a:r>
              <a:rPr lang="en-US" sz="1200" b="1" dirty="0"/>
              <a:t>sense-making and insight </a:t>
            </a:r>
            <a:r>
              <a:rPr lang="en-US" sz="1200" dirty="0"/>
              <a:t>into the relevant threat environment to decisionmakers”</a:t>
            </a:r>
            <a:r>
              <a:rPr lang="en-US" sz="1200" baseline="30000" dirty="0"/>
              <a:t>*</a:t>
            </a:r>
            <a:r>
              <a:rPr lang="en-US" sz="1200" dirty="0"/>
              <a:t>.</a:t>
            </a:r>
          </a:p>
          <a:p>
            <a:pPr>
              <a:spcBef>
                <a:spcPts val="600"/>
              </a:spcBef>
            </a:pPr>
            <a:r>
              <a:rPr lang="en-US" sz="1200" dirty="0"/>
              <a:t>CTI proactively identifies and mitigates cybersecurity risks, improving the resilience of critical infrastructure and safeguarding against malicious attacks.</a:t>
            </a:r>
          </a:p>
          <a:p>
            <a:pPr marL="0" indent="0">
              <a:spcBef>
                <a:spcPts val="600"/>
              </a:spcBef>
              <a:buNone/>
            </a:pPr>
            <a:endParaRPr lang="en-US" sz="1200" dirty="0"/>
          </a:p>
          <a:p>
            <a:pPr marL="0" indent="0">
              <a:spcBef>
                <a:spcPts val="600"/>
              </a:spcBef>
              <a:buNone/>
            </a:pPr>
            <a:r>
              <a:rPr lang="en-US" sz="1100" baseline="30000" dirty="0"/>
              <a:t>*</a:t>
            </a:r>
            <a:r>
              <a:rPr lang="en-US" sz="1100" dirty="0"/>
              <a:t> </a:t>
            </a:r>
            <a:r>
              <a:rPr lang="en-US" sz="1100" dirty="0" err="1"/>
              <a:t>Oosthoek</a:t>
            </a:r>
            <a:r>
              <a:rPr lang="en-US" sz="1100" dirty="0"/>
              <a:t>, K., &amp; </a:t>
            </a:r>
            <a:r>
              <a:rPr lang="en-US" sz="1100" dirty="0" err="1"/>
              <a:t>Doerr</a:t>
            </a:r>
            <a:r>
              <a:rPr lang="en-US" sz="1100" dirty="0"/>
              <a:t>, C. (2021). Cyber Threat Intelligence: A Product Without a Process? International Journal of Intelligence and </a:t>
            </a:r>
            <a:r>
              <a:rPr lang="en-US" sz="1100" dirty="0" err="1"/>
              <a:t>CounterIntelligence</a:t>
            </a:r>
            <a:r>
              <a:rPr lang="en-US" sz="1100" dirty="0"/>
              <a:t>, 34(2), 300–315.</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26" name="Marcador de Posição da Imagem 25" descr="Uma imagem com texto, captura de ecrã, computador, interior&#10;&#10;Descrição gerada automaticamente">
            <a:extLst>
              <a:ext uri="{FF2B5EF4-FFF2-40B4-BE49-F238E27FC236}">
                <a16:creationId xmlns:a16="http://schemas.microsoft.com/office/drawing/2014/main" id="{C7E5FA4E-A27E-A172-336E-95C3DD74E5B8}"/>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70424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01_1: Introduction to Cyber Threat Intelligence</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Definition and Importance in the Energy Network</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CTI aims to ensure the security and stability of the Energy Network by providing actionable insights into emerging cyber threats.</a:t>
            </a:r>
          </a:p>
          <a:p>
            <a:pPr>
              <a:spcBef>
                <a:spcPts val="600"/>
              </a:spcBef>
            </a:pPr>
            <a:r>
              <a:rPr lang="en-US" sz="1200" dirty="0"/>
              <a:t>At the level of </a:t>
            </a:r>
            <a:r>
              <a:rPr lang="en-US" sz="1200" b="1" dirty="0"/>
              <a:t>Critical Infrastructures</a:t>
            </a:r>
            <a:r>
              <a:rPr lang="en-US" sz="1200" dirty="0"/>
              <a:t>:</a:t>
            </a:r>
          </a:p>
          <a:p>
            <a:pPr lvl="1">
              <a:spcBef>
                <a:spcPts val="600"/>
              </a:spcBef>
            </a:pPr>
            <a:r>
              <a:rPr lang="en-US" sz="1000" dirty="0"/>
              <a:t>The Energy Network comprises critical infrastructure essential for powering industries, homes, and essential services.</a:t>
            </a:r>
          </a:p>
          <a:p>
            <a:pPr lvl="2">
              <a:spcBef>
                <a:spcPts val="600"/>
              </a:spcBef>
            </a:pPr>
            <a:r>
              <a:rPr lang="en-US" dirty="0"/>
              <a:t>CTI aims to protect this infrastructure from cyber threats that could disrupt operations, cause outages, or compromise safety.</a:t>
            </a:r>
          </a:p>
          <a:p>
            <a:pPr>
              <a:spcBef>
                <a:spcPts val="600"/>
              </a:spcBef>
            </a:pPr>
            <a:r>
              <a:rPr lang="en-US" sz="1200" dirty="0"/>
              <a:t>Concerning </a:t>
            </a:r>
            <a:r>
              <a:rPr lang="en-US" sz="1200" b="1" dirty="0"/>
              <a:t>Reliability and Resilience </a:t>
            </a:r>
            <a:r>
              <a:rPr lang="en-US" sz="1200" dirty="0"/>
              <a:t>of the network:</a:t>
            </a:r>
          </a:p>
          <a:p>
            <a:pPr lvl="1">
              <a:spcBef>
                <a:spcPts val="600"/>
              </a:spcBef>
            </a:pPr>
            <a:r>
              <a:rPr lang="en-US" sz="1000" dirty="0"/>
              <a:t>Reliability and resilience are paramount in the Energy Network to maintain uninterrupted supply and prevent cascading failures.</a:t>
            </a:r>
          </a:p>
          <a:p>
            <a:pPr lvl="1">
              <a:spcBef>
                <a:spcPts val="600"/>
              </a:spcBef>
            </a:pPr>
            <a:r>
              <a:rPr lang="en-US" sz="1000" dirty="0"/>
              <a:t>CTI aims to assist in identifying vulnerabilities and threats that could undermine reliability, enabling proactive measures to enhance resilience.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29" name="Marcador de Posição da Imagem 28" descr="Uma imagem com texto, captura de ecrã, computador, interior&#10;&#10;Descrição gerada automaticamente">
            <a:extLst>
              <a:ext uri="{FF2B5EF4-FFF2-40B4-BE49-F238E27FC236}">
                <a16:creationId xmlns:a16="http://schemas.microsoft.com/office/drawing/2014/main" id="{DD38721D-0021-4BFB-B90F-55F6309E3E4C}"/>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92440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n-US" sz="2800" dirty="0"/>
              <a:t>01_1:</a:t>
            </a:r>
            <a:r>
              <a:rPr kumimoji="0" lang="en-US" sz="2800" b="0" i="0" u="none" strike="noStrike" kern="1200" cap="none" spc="100" normalizeH="0" baseline="0" noProof="0" dirty="0">
                <a:ln>
                  <a:noFill/>
                </a:ln>
                <a:solidFill>
                  <a:srgbClr val="FFFFFF"/>
                </a:solidFill>
                <a:effectLst/>
                <a:uLnTx/>
                <a:uFillTx/>
                <a:latin typeface="Book Antiqua"/>
                <a:ea typeface="+mj-ea"/>
                <a:cs typeface="+mj-cs"/>
              </a:rPr>
              <a:t> Introduction to Cyber Threat Intelligence</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Definition and Importance in the Energy Network</a:t>
            </a:r>
          </a:p>
          <a:p>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Role of CTI in safeguarding </a:t>
            </a:r>
            <a:r>
              <a:rPr lang="en-US" sz="1200" b="1" dirty="0"/>
              <a:t>Sensitive Data and Assets</a:t>
            </a:r>
            <a:r>
              <a:rPr lang="en-US" sz="1200" dirty="0"/>
              <a:t>:</a:t>
            </a:r>
          </a:p>
          <a:p>
            <a:pPr lvl="1">
              <a:spcBef>
                <a:spcPts val="600"/>
              </a:spcBef>
            </a:pPr>
            <a:r>
              <a:rPr lang="en-US" sz="1000" dirty="0"/>
              <a:t>Energy companies store vast amounts of sensitive data and assets, including customer information, operational data, and intellectual property.</a:t>
            </a:r>
          </a:p>
          <a:p>
            <a:pPr lvl="1">
              <a:spcBef>
                <a:spcPts val="600"/>
              </a:spcBef>
            </a:pPr>
            <a:r>
              <a:rPr lang="en-US" sz="1000" dirty="0"/>
              <a:t>CTI helps safeguard these assets by detecting and mitigating cyber threats such as data breaches, espionage, or sabotage attempts.</a:t>
            </a:r>
          </a:p>
          <a:p>
            <a:pPr>
              <a:spcBef>
                <a:spcPts val="600"/>
              </a:spcBef>
            </a:pPr>
            <a:r>
              <a:rPr lang="en-US" sz="1200" dirty="0"/>
              <a:t>Supporting compliance with </a:t>
            </a:r>
            <a:r>
              <a:rPr lang="en-US" sz="1200" b="1" dirty="0"/>
              <a:t>Regulatory Requirements</a:t>
            </a:r>
            <a:r>
              <a:rPr lang="en-US" sz="1200" dirty="0"/>
              <a:t>:</a:t>
            </a:r>
          </a:p>
          <a:p>
            <a:pPr lvl="1">
              <a:spcBef>
                <a:spcPts val="600"/>
              </a:spcBef>
            </a:pPr>
            <a:r>
              <a:rPr lang="en-US" sz="1000" dirty="0"/>
              <a:t>EU, March 2024: first-ever network code on sector-specific rules for cybersecurity aspects of cross-border electricity flows (</a:t>
            </a:r>
            <a:r>
              <a:rPr lang="en-US" sz="1000" dirty="0">
                <a:hlinkClick r:id="rId5"/>
              </a:rPr>
              <a:t>C/2024/1383</a:t>
            </a:r>
            <a:r>
              <a:rPr lang="en-US" sz="1000" dirty="0"/>
              <a:t>).</a:t>
            </a:r>
          </a:p>
          <a:p>
            <a:pPr lvl="1">
              <a:spcBef>
                <a:spcPts val="600"/>
              </a:spcBef>
            </a:pPr>
            <a:r>
              <a:rPr lang="en-US" sz="1000" dirty="0"/>
              <a:t>CTI aims to assist </a:t>
            </a:r>
            <a:r>
              <a:rPr lang="en-US" sz="1000" dirty="0" err="1"/>
              <a:t>organisations</a:t>
            </a:r>
            <a:r>
              <a:rPr lang="en-US" sz="1000" dirty="0"/>
              <a:t> in meeting these compliance requirements by providing insights into emerging threats and best practices for cybersecurity.</a:t>
            </a:r>
          </a:p>
          <a:p>
            <a:pPr>
              <a:spcBef>
                <a:spcPts val="600"/>
              </a:spcBef>
            </a:pPr>
            <a:endParaRPr lang="en-US" sz="1200" dirty="0"/>
          </a:p>
          <a:p>
            <a:endParaRPr lang="en-US" sz="1200" dirty="0"/>
          </a:p>
          <a:p>
            <a:pPr>
              <a:spcBef>
                <a:spcPts val="600"/>
              </a:spcBef>
            </a:pPr>
            <a:endParaRPr lang="en-US" sz="1200" dirty="0"/>
          </a:p>
        </p:txBody>
      </p:sp>
      <p:pic>
        <p:nvPicPr>
          <p:cNvPr id="32" name="Marcador de Posição da Imagem 31" descr="Uma imagem com texto, captura de ecrã, computador, interior&#10;&#10;Descrição gerada automaticamente">
            <a:extLst>
              <a:ext uri="{FF2B5EF4-FFF2-40B4-BE49-F238E27FC236}">
                <a16:creationId xmlns:a16="http://schemas.microsoft.com/office/drawing/2014/main" id="{02A1F691-E504-C8F0-E30D-8EE6190B8555}"/>
              </a:ext>
            </a:extLst>
          </p:cNvPr>
          <p:cNvPicPr>
            <a:picLocks noGrp="1" noChangeAspect="1"/>
          </p:cNvPicPr>
          <p:nvPr>
            <p:ph type="pic" sz="quarter" idx="11"/>
          </p:nvPr>
        </p:nvPicPr>
        <p:blipFill>
          <a:blip r:embed="rId6"/>
          <a:srcRect l="7439" r="7439"/>
          <a:stretch>
            <a:fillRect/>
          </a:stretch>
        </p:blipFill>
        <p:spPr/>
      </p:pic>
    </p:spTree>
    <p:extLst>
      <p:ext uri="{BB962C8B-B14F-4D97-AF65-F5344CB8AC3E}">
        <p14:creationId xmlns:p14="http://schemas.microsoft.com/office/powerpoint/2010/main" val="313342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n-US" sz="2800" b="0" i="0" u="none" strike="noStrike" kern="1200" cap="none" spc="100" normalizeH="0" baseline="0" noProof="0" dirty="0">
                <a:ln>
                  <a:noFill/>
                </a:ln>
                <a:solidFill>
                  <a:srgbClr val="FFFFFF"/>
                </a:solidFill>
                <a:effectLst/>
                <a:uLnTx/>
                <a:uFillTx/>
                <a:latin typeface="Book Antiqua"/>
                <a:ea typeface="+mj-ea"/>
                <a:cs typeface="+mj-cs"/>
              </a:rPr>
              <a:t>01_2: Taxonomy of Cyber Threat Intelligence </a:t>
            </a:r>
            <a:endParaRPr lang="en-US"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n-US" dirty="0"/>
              <a:t>Introduction to the taxonomy of Cyber Threat Intelligence</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sz="1200" dirty="0"/>
              <a:t>CTI is </a:t>
            </a:r>
            <a:r>
              <a:rPr lang="en-US" sz="1200" dirty="0" err="1"/>
              <a:t>categorised</a:t>
            </a:r>
            <a:r>
              <a:rPr lang="en-US" sz="1200" dirty="0"/>
              <a:t> into different levels to align with different organizational objectives and timeframes:</a:t>
            </a:r>
          </a:p>
          <a:p>
            <a:pPr lvl="1">
              <a:spcBef>
                <a:spcPts val="600"/>
              </a:spcBef>
            </a:pPr>
            <a:r>
              <a:rPr lang="en-US" sz="1000" b="1" dirty="0"/>
              <a:t>Strategic,</a:t>
            </a:r>
          </a:p>
          <a:p>
            <a:pPr lvl="1">
              <a:spcBef>
                <a:spcPts val="600"/>
              </a:spcBef>
            </a:pPr>
            <a:r>
              <a:rPr lang="en-US" sz="1000" b="1" dirty="0"/>
              <a:t>Operational</a:t>
            </a:r>
            <a:r>
              <a:rPr lang="en-US" sz="1000" dirty="0"/>
              <a:t>, and </a:t>
            </a:r>
          </a:p>
          <a:p>
            <a:pPr lvl="1">
              <a:spcBef>
                <a:spcPts val="600"/>
              </a:spcBef>
            </a:pPr>
            <a:r>
              <a:rPr lang="en-US" sz="1000" b="1" dirty="0"/>
              <a:t>Tactical</a:t>
            </a:r>
            <a:endParaRPr lang="en-US" sz="1000" dirty="0"/>
          </a:p>
        </p:txBody>
      </p:sp>
      <p:pic>
        <p:nvPicPr>
          <p:cNvPr id="1028" name="Picture 4" descr="zveloCTI-levels-of-cyber-threat-intelligence">
            <a:extLst>
              <a:ext uri="{FF2B5EF4-FFF2-40B4-BE49-F238E27FC236}">
                <a16:creationId xmlns:a16="http://schemas.microsoft.com/office/drawing/2014/main" id="{65A59FF0-B7C9-11A4-E476-65FFB6ADAC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998" y="3302676"/>
            <a:ext cx="4173842" cy="2681601"/>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535C4544-36FA-BBF8-4869-9BEF34B68664}"/>
              </a:ext>
            </a:extLst>
          </p:cNvPr>
          <p:cNvSpPr txBox="1"/>
          <p:nvPr/>
        </p:nvSpPr>
        <p:spPr>
          <a:xfrm>
            <a:off x="9079377" y="3026481"/>
            <a:ext cx="287657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pt-PT" sz="900" dirty="0" err="1"/>
              <a:t>Source</a:t>
            </a:r>
            <a:r>
              <a:rPr lang="pt-PT" sz="900" dirty="0"/>
              <a:t>: https://zvelo.com/strategic-operational-tactical-cyber-threat-intelligence/</a:t>
            </a:r>
          </a:p>
        </p:txBody>
      </p:sp>
      <p:pic>
        <p:nvPicPr>
          <p:cNvPr id="32" name="Marcador de Posição da Imagem 31" descr="Uma imagem com texto, captura de ecrã, computador, interior&#10;&#10;Descrição gerada automaticamente">
            <a:extLst>
              <a:ext uri="{FF2B5EF4-FFF2-40B4-BE49-F238E27FC236}">
                <a16:creationId xmlns:a16="http://schemas.microsoft.com/office/drawing/2014/main" id="{D360CA76-603F-5400-DFC5-B489A29165AA}"/>
              </a:ext>
            </a:extLst>
          </p:cNvPr>
          <p:cNvPicPr>
            <a:picLocks noGrp="1" noChangeAspect="1"/>
          </p:cNvPicPr>
          <p:nvPr>
            <p:ph type="pic" sz="quarter" idx="11"/>
          </p:nvPr>
        </p:nvPicPr>
        <p:blipFill>
          <a:blip r:embed="rId6"/>
          <a:srcRect l="7439" r="7439"/>
          <a:stretch>
            <a:fillRect/>
          </a:stretch>
        </p:blipFill>
        <p:spPr/>
      </p:pic>
    </p:spTree>
    <p:extLst>
      <p:ext uri="{BB962C8B-B14F-4D97-AF65-F5344CB8AC3E}">
        <p14:creationId xmlns:p14="http://schemas.microsoft.com/office/powerpoint/2010/main" val="2985919862"/>
      </p:ext>
    </p:extLst>
  </p:cSld>
  <p:clrMapOvr>
    <a:masterClrMapping/>
  </p:clrMapOvr>
</p:sld>
</file>

<file path=ppt/theme/theme1.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9BB42C3-98F0-4E09-AE96-62EE07CAC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9EAE05-2D90-4440-A098-2E114DBDB54E}">
  <ds:schemaRefs>
    <ds:schemaRef ds:uri="http://schemas.microsoft.com/sharepoint/v3/contenttype/forms"/>
  </ds:schemaRefs>
</ds:datastoreItem>
</file>

<file path=customXml/itemProps3.xml><?xml version="1.0" encoding="utf-8"?>
<ds:datastoreItem xmlns:ds="http://schemas.openxmlformats.org/officeDocument/2006/customXml" ds:itemID="{EC15CCAF-B227-4420-8A82-899C4EC3371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Theme-CyberSecPro-1</Template>
  <TotalTime>0</TotalTime>
  <Words>3010</Words>
  <Application>Microsoft Office PowerPoint</Application>
  <PresentationFormat>Ecrã Panorâmico</PresentationFormat>
  <Paragraphs>274</Paragraphs>
  <Slides>33</Slides>
  <Notes>9</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33</vt:i4>
      </vt:variant>
    </vt:vector>
  </HeadingPairs>
  <TitlesOfParts>
    <vt:vector size="38" baseType="lpstr">
      <vt:lpstr>Book Antiqua</vt:lpstr>
      <vt:lpstr>Calibri</vt:lpstr>
      <vt:lpstr>Century Gothic</vt:lpstr>
      <vt:lpstr>Courier New</vt:lpstr>
      <vt:lpstr>Custom</vt:lpstr>
      <vt:lpstr>Cyber Threat Intelligence in the Energy Network</vt:lpstr>
      <vt:lpstr>Apresentação do PowerPoint</vt:lpstr>
      <vt:lpstr>Cyber Threat Intelligence in the Energy Network – Course Overview</vt:lpstr>
      <vt:lpstr>Training Outline:   Day-1</vt:lpstr>
      <vt:lpstr>Training Outline:   Day-1</vt:lpstr>
      <vt:lpstr>01_1: Introduction to Cyber Threat Intelligence</vt:lpstr>
      <vt:lpstr>01_1: Introduction to Cyber Threat Intelligence</vt:lpstr>
      <vt:lpstr>01_1: Introduction to Cyber Threat Intelligence</vt:lpstr>
      <vt:lpstr>01_2: Taxonomy of Cyber Threat Intelligence </vt:lpstr>
      <vt:lpstr>Training Outline:   Day-1</vt:lpstr>
      <vt:lpstr>01_2: Taxonomy of Cyber Threat Intelligence </vt:lpstr>
      <vt:lpstr>01_2: Taxonomy of Cyber Threat Intelligence </vt:lpstr>
      <vt:lpstr>01_2: Taxonomy of Cyber Threat Intelligence </vt:lpstr>
      <vt:lpstr>01_2: Taxonomy of Cyber Threat Intelligence </vt:lpstr>
      <vt:lpstr>01_2: Taxonomy of Cyber Threat Intelligence </vt:lpstr>
      <vt:lpstr>01_2: Taxonomy of Cyber Threat Intelligence </vt:lpstr>
      <vt:lpstr>Training Outline:   Day-1</vt:lpstr>
      <vt:lpstr>01_3: Lifecycle of Cyber Threat Intelligence</vt:lpstr>
      <vt:lpstr>01_3: Lifecycle of Cyber Threat Intelligence</vt:lpstr>
      <vt:lpstr>01_3: Lifecycle of Cyber Threat Intelligence</vt:lpstr>
      <vt:lpstr>01_3: Lifecycle of Cyber Threat Intelligence</vt:lpstr>
      <vt:lpstr>01_3: Lifecycle of Cyber Threat Intelligence</vt:lpstr>
      <vt:lpstr>01_3: Lifecycle of Cyber Threat Intelligence</vt:lpstr>
      <vt:lpstr>01_3: Lifecycle of Cyber Threat Intelligence</vt:lpstr>
      <vt:lpstr>01_3: Lifecycle of Cyber Threat Intelligence</vt:lpstr>
      <vt:lpstr>01_3: Lifecycle of Cyber Threat Intelligence</vt:lpstr>
      <vt:lpstr>01_3: Lifecycle of Cyber Threat Intelligence</vt:lpstr>
      <vt:lpstr>Training Outline:   Day-1</vt:lpstr>
      <vt:lpstr>01_4: Security Controls and Standards</vt:lpstr>
      <vt:lpstr>01_4: Security Controls and Standards</vt:lpstr>
      <vt:lpstr>01_4: Security Controls and Standards</vt:lpstr>
      <vt:lpstr>01_4: Security Controls and Standards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CyberSecPro Training Presentation Template</dc:title>
  <dc:subject>CyberSecPro Modules</dc:subject>
  <dc:creator/>
  <cp:lastModifiedBy/>
  <cp:revision>1</cp:revision>
  <dcterms:created xsi:type="dcterms:W3CDTF">2023-07-18T15:28:54Z</dcterms:created>
  <dcterms:modified xsi:type="dcterms:W3CDTF">2024-05-08T14:43:53Z</dcterms:modified>
  <cp:version>Ver-1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