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25" r:id="rId4"/>
  </p:sldMasterIdLst>
  <p:notesMasterIdLst>
    <p:notesMasterId r:id="rId38"/>
  </p:notesMasterIdLst>
  <p:handoutMasterIdLst>
    <p:handoutMasterId r:id="rId39"/>
  </p:handoutMasterIdLst>
  <p:sldIdLst>
    <p:sldId id="376" r:id="rId5"/>
    <p:sldId id="407" r:id="rId6"/>
    <p:sldId id="388" r:id="rId7"/>
    <p:sldId id="408" r:id="rId8"/>
    <p:sldId id="434" r:id="rId9"/>
    <p:sldId id="409" r:id="rId10"/>
    <p:sldId id="410" r:id="rId11"/>
    <p:sldId id="411" r:id="rId12"/>
    <p:sldId id="412" r:id="rId13"/>
    <p:sldId id="435" r:id="rId14"/>
    <p:sldId id="416" r:id="rId15"/>
    <p:sldId id="413" r:id="rId16"/>
    <p:sldId id="414" r:id="rId17"/>
    <p:sldId id="415" r:id="rId18"/>
    <p:sldId id="418" r:id="rId19"/>
    <p:sldId id="419" r:id="rId20"/>
    <p:sldId id="436" r:id="rId21"/>
    <p:sldId id="417" r:id="rId22"/>
    <p:sldId id="420" r:id="rId23"/>
    <p:sldId id="421" r:id="rId24"/>
    <p:sldId id="422" r:id="rId25"/>
    <p:sldId id="423" r:id="rId26"/>
    <p:sldId id="424" r:id="rId27"/>
    <p:sldId id="425" r:id="rId28"/>
    <p:sldId id="426" r:id="rId29"/>
    <p:sldId id="427" r:id="rId30"/>
    <p:sldId id="428" r:id="rId31"/>
    <p:sldId id="437" r:id="rId32"/>
    <p:sldId id="429" r:id="rId33"/>
    <p:sldId id="430" r:id="rId34"/>
    <p:sldId id="431" r:id="rId35"/>
    <p:sldId id="433" r:id="rId36"/>
    <p:sldId id="38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2C4A5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26" autoAdjust="0"/>
    <p:restoredTop sz="95388" autoAdjust="0"/>
  </p:normalViewPr>
  <p:slideViewPr>
    <p:cSldViewPr snapToGrid="0" showGuides="1">
      <p:cViewPr varScale="1">
        <p:scale>
          <a:sx n="56" d="100"/>
          <a:sy n="56" d="100"/>
        </p:scale>
        <p:origin x="616"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5" d="100"/>
          <a:sy n="65" d="100"/>
        </p:scale>
        <p:origin x="3082"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69671B-947A-44A3-A764-A91E66D46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B4B23CC-4610-41C4-A0CF-67A30700C4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299BE-0F96-4D8C-8AC3-AFAE1A841C66}" type="datetimeFigureOut">
              <a:rPr lang="en-US" smtClean="0"/>
              <a:t>5/8/2024</a:t>
            </a:fld>
            <a:endParaRPr lang="en-US" dirty="0"/>
          </a:p>
        </p:txBody>
      </p:sp>
      <p:sp>
        <p:nvSpPr>
          <p:cNvPr id="4" name="Footer Placeholder 3">
            <a:extLst>
              <a:ext uri="{FF2B5EF4-FFF2-40B4-BE49-F238E27FC236}">
                <a16:creationId xmlns:a16="http://schemas.microsoft.com/office/drawing/2014/main" id="{1F94FC55-2324-40BC-8420-15EC835D95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3EC604-E5A5-4A58-AC5A-211F83D37C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B048B-0EBA-466F-928F-37073F3BFB70}" type="slidenum">
              <a:rPr lang="en-US" smtClean="0"/>
              <a:t>‹nº›</a:t>
            </a:fld>
            <a:endParaRPr lang="en-US" dirty="0"/>
          </a:p>
        </p:txBody>
      </p:sp>
    </p:spTree>
    <p:extLst>
      <p:ext uri="{BB962C8B-B14F-4D97-AF65-F5344CB8AC3E}">
        <p14:creationId xmlns:p14="http://schemas.microsoft.com/office/powerpoint/2010/main" val="40655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692AC-01A2-4EFF-966B-504F28E82D7A}" type="datetimeFigureOut">
              <a:rPr lang="en-US" noProof="0" smtClean="0"/>
              <a:t>5/8/2024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Fare clic per modificare gli stili di testo Master</a:t>
            </a:r>
          </a:p>
          <a:p>
            <a:pPr lvl="1"/>
            <a:r>
              <a:rPr lang="en-US" noProof="0"/>
              <a:t>Secondo livello</a:t>
            </a:r>
          </a:p>
          <a:p>
            <a:pPr lvl="2"/>
            <a:r>
              <a:rPr lang="en-US" noProof="0"/>
              <a:t>Terzo livello</a:t>
            </a:r>
          </a:p>
          <a:p>
            <a:pPr lvl="3"/>
            <a:r>
              <a:rPr lang="en-US" noProof="0"/>
              <a:t>Quarto livello</a:t>
            </a:r>
          </a:p>
          <a:p>
            <a:pPr lvl="4"/>
            <a:r>
              <a:rPr lang="en-US" noProof="0"/>
              <a:t>Quinto livello</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D498D-6977-40EC-8E5E-7EB644D5E759}" type="slidenum">
              <a:rPr lang="en-US" noProof="0" smtClean="0"/>
              <a:t>'nº'</a:t>
            </a:fld>
            <a:endParaRPr lang="en-US" noProof="0" dirty="0"/>
          </a:p>
        </p:txBody>
      </p:sp>
    </p:spTree>
    <p:extLst>
      <p:ext uri="{BB962C8B-B14F-4D97-AF65-F5344CB8AC3E}">
        <p14:creationId xmlns:p14="http://schemas.microsoft.com/office/powerpoint/2010/main" val="135226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1</a:t>
            </a:fld>
            <a:endParaRPr lang="en-US" noProof="0" dirty="0"/>
          </a:p>
        </p:txBody>
      </p:sp>
    </p:spTree>
    <p:extLst>
      <p:ext uri="{BB962C8B-B14F-4D97-AF65-F5344CB8AC3E}">
        <p14:creationId xmlns:p14="http://schemas.microsoft.com/office/powerpoint/2010/main" val="2278711158"/>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2</a:t>
            </a:fld>
            <a:endParaRPr lang="en-US" noProof="0" dirty="0"/>
          </a:p>
        </p:txBody>
      </p:sp>
    </p:spTree>
    <p:extLst>
      <p:ext uri="{BB962C8B-B14F-4D97-AF65-F5344CB8AC3E}">
        <p14:creationId xmlns:p14="http://schemas.microsoft.com/office/powerpoint/2010/main" val="2060055950"/>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8</a:t>
            </a:fld>
            <a:endParaRPr lang="en-US" noProof="0" dirty="0"/>
          </a:p>
        </p:txBody>
      </p:sp>
    </p:spTree>
    <p:extLst>
      <p:ext uri="{BB962C8B-B14F-4D97-AF65-F5344CB8AC3E}">
        <p14:creationId xmlns:p14="http://schemas.microsoft.com/office/powerpoint/2010/main" val="376770148"/>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9</a:t>
            </a:fld>
            <a:endParaRPr lang="en-US" noProof="0" dirty="0"/>
          </a:p>
        </p:txBody>
      </p:sp>
    </p:spTree>
    <p:extLst>
      <p:ext uri="{BB962C8B-B14F-4D97-AF65-F5344CB8AC3E}">
        <p14:creationId xmlns:p14="http://schemas.microsoft.com/office/powerpoint/2010/main" val="2834876119"/>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12</a:t>
            </a:fld>
            <a:endParaRPr lang="en-US" noProof="0" dirty="0"/>
          </a:p>
        </p:txBody>
      </p:sp>
    </p:spTree>
    <p:extLst>
      <p:ext uri="{BB962C8B-B14F-4D97-AF65-F5344CB8AC3E}">
        <p14:creationId xmlns:p14="http://schemas.microsoft.com/office/powerpoint/2010/main" val="310649275"/>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13</a:t>
            </a:fld>
            <a:endParaRPr lang="en-US" noProof="0" dirty="0"/>
          </a:p>
        </p:txBody>
      </p:sp>
    </p:spTree>
    <p:extLst>
      <p:ext uri="{BB962C8B-B14F-4D97-AF65-F5344CB8AC3E}">
        <p14:creationId xmlns:p14="http://schemas.microsoft.com/office/powerpoint/2010/main" val="862680984"/>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14</a:t>
            </a:fld>
            <a:endParaRPr lang="en-US" noProof="0" dirty="0"/>
          </a:p>
        </p:txBody>
      </p:sp>
    </p:spTree>
    <p:extLst>
      <p:ext uri="{BB962C8B-B14F-4D97-AF65-F5344CB8AC3E}">
        <p14:creationId xmlns:p14="http://schemas.microsoft.com/office/powerpoint/2010/main" val="1503041429"/>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15</a:t>
            </a:fld>
            <a:endParaRPr lang="en-US" noProof="0" dirty="0"/>
          </a:p>
        </p:txBody>
      </p:sp>
    </p:spTree>
    <p:extLst>
      <p:ext uri="{BB962C8B-B14F-4D97-AF65-F5344CB8AC3E}">
        <p14:creationId xmlns:p14="http://schemas.microsoft.com/office/powerpoint/2010/main" val="3276146829"/>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16</a:t>
            </a:fld>
            <a:endParaRPr lang="en-US" noProof="0" dirty="0"/>
          </a:p>
        </p:txBody>
      </p:sp>
    </p:spTree>
    <p:extLst>
      <p:ext uri="{BB962C8B-B14F-4D97-AF65-F5344CB8AC3E}">
        <p14:creationId xmlns:p14="http://schemas.microsoft.com/office/powerpoint/2010/main" val="2565262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2131" y="-30007"/>
            <a:ext cx="6064493" cy="6879887"/>
          </a:xfrm>
          <a:prstGeom prst="rect">
            <a:avLst/>
          </a:prstGeom>
        </p:spPr>
      </p:pic>
      <p:sp>
        <p:nvSpPr>
          <p:cNvPr id="2" name="Title 1"/>
          <p:cNvSpPr>
            <a:spLocks noGrp="1"/>
          </p:cNvSpPr>
          <p:nvPr>
            <p:ph type="ctrTitle" hasCustomPrompt="1"/>
          </p:nvPr>
        </p:nvSpPr>
        <p:spPr>
          <a:xfrm>
            <a:off x="7119890" y="723440"/>
            <a:ext cx="4323426" cy="2579052"/>
          </a:xfrm>
        </p:spPr>
        <p:txBody>
          <a:bodyPr anchor="b">
            <a:normAutofit/>
          </a:bodyPr>
          <a:lstStyle>
            <a:lvl1pPr algn="l">
              <a:lnSpc>
                <a:spcPct val="90000"/>
              </a:lnSpc>
              <a:defRPr sz="6000" spc="-50" baseline="0">
                <a:solidFill>
                  <a:schemeClr val="tx1"/>
                </a:solidFill>
              </a:defRPr>
            </a:lvl1pPr>
          </a:lstStyle>
          <a:p>
            <a:r>
              <a:rPr lang="en-US" dirty="0"/>
              <a:t>Add title here</a:t>
            </a:r>
          </a:p>
        </p:txBody>
      </p:sp>
      <p:sp>
        <p:nvSpPr>
          <p:cNvPr id="3" name="Subtitle 2"/>
          <p:cNvSpPr>
            <a:spLocks noGrp="1"/>
          </p:cNvSpPr>
          <p:nvPr>
            <p:ph type="subTitle" idx="1" hasCustomPrompt="1"/>
          </p:nvPr>
        </p:nvSpPr>
        <p:spPr>
          <a:xfrm>
            <a:off x="7128152" y="5248834"/>
            <a:ext cx="4323426" cy="1008925"/>
          </a:xfrm>
        </p:spPr>
        <p:txBody>
          <a:bodyPr lIns="91440" rIns="91440">
            <a:normAutofit/>
          </a:bodyPr>
          <a:lstStyle>
            <a:lvl1pPr marL="0" indent="0" algn="l">
              <a:spcBef>
                <a:spcPts val="0"/>
              </a:spcBef>
              <a:spcAft>
                <a:spcPts val="0"/>
              </a:spcAft>
              <a:buNone/>
              <a:defRPr sz="1600" cap="all" spc="1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7119274" y="3373515"/>
            <a:ext cx="4323426" cy="1008926"/>
          </a:xfrm>
        </p:spPr>
        <p:txBody>
          <a:bodyPr lIns="91440" rIns="91440">
            <a:noAutofit/>
          </a:bodyPr>
          <a:lstStyle>
            <a:lvl1pPr marL="0" indent="0">
              <a:buNone/>
              <a:defRPr sz="6000" b="1">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4559556" y="-10665"/>
            <a:ext cx="1930144" cy="687729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16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Topic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72053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 Topic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1380372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 Topic 3">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184276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 Topic 4">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2726819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 Topic 5">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3581226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5382569" y="2242"/>
            <a:ext cx="6806909" cy="6862481"/>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6970326" y="1679216"/>
            <a:ext cx="4786877" cy="1518315"/>
          </a:xfrm>
        </p:spPr>
        <p:txBody>
          <a:bodyPr anchor="b">
            <a:normAutofit/>
          </a:bodyPr>
          <a:lstStyle>
            <a:lvl1pPr algn="l">
              <a:lnSpc>
                <a:spcPct val="90000"/>
              </a:lnSpc>
              <a:defRPr sz="6000" spc="100" baseline="0">
                <a:solidFill>
                  <a:schemeClr val="accent1"/>
                </a:solidFill>
              </a:defRPr>
            </a:lvl1pPr>
          </a:lstStyle>
          <a:p>
            <a:r>
              <a:rPr lang="en-US" dirty="0"/>
              <a:t>Add title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29499" y="-2236"/>
            <a:ext cx="6814124" cy="687109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970326" y="3748958"/>
            <a:ext cx="4786878" cy="2258013"/>
          </a:xfrm>
        </p:spPr>
        <p:txBody>
          <a:bodyPr lIns="91440" tIns="0">
            <a:normAutofit/>
          </a:bodyPr>
          <a:lstStyle>
            <a:lvl1pPr marL="0" indent="0">
              <a:spcBef>
                <a:spcPts val="0"/>
              </a:spcBef>
              <a:spcAft>
                <a:spcPts val="0"/>
              </a:spcAft>
              <a:buFont typeface="Courier New" panose="02070309020205020404" pitchFamily="49" charset="0"/>
              <a:buNone/>
              <a:defRPr sz="16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Tree>
    <p:extLst>
      <p:ext uri="{BB962C8B-B14F-4D97-AF65-F5344CB8AC3E}">
        <p14:creationId xmlns:p14="http://schemas.microsoft.com/office/powerpoint/2010/main" val="4627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‹nº›</a:t>
            </a:fld>
            <a:endParaRPr lang="en-US" dirty="0"/>
          </a:p>
        </p:txBody>
      </p:sp>
      <p:sp>
        <p:nvSpPr>
          <p:cNvPr id="3" name="Title 1">
            <a:extLst>
              <a:ext uri="{FF2B5EF4-FFF2-40B4-BE49-F238E27FC236}">
                <a16:creationId xmlns:a16="http://schemas.microsoft.com/office/drawing/2014/main" id="{B7EC4C7D-9F32-3DD5-0898-0A64AB3E48C2}"/>
              </a:ext>
            </a:extLst>
          </p:cNvPr>
          <p:cNvSpPr>
            <a:spLocks noGrp="1"/>
          </p:cNvSpPr>
          <p:nvPr>
            <p:ph type="ctrTitle" hasCustomPrompt="1"/>
          </p:nvPr>
        </p:nvSpPr>
        <p:spPr>
          <a:xfrm>
            <a:off x="796322" y="320040"/>
            <a:ext cx="6732237" cy="1017147"/>
          </a:xfrm>
        </p:spPr>
        <p:txBody>
          <a:bodyPr anchor="b">
            <a:noAutofit/>
          </a:bodyPr>
          <a:lstStyle>
            <a:lvl1pPr algn="l">
              <a:lnSpc>
                <a:spcPct val="90000"/>
              </a:lnSpc>
              <a:defRPr sz="3600" spc="100" baseline="0">
                <a:solidFill>
                  <a:schemeClr val="tx1"/>
                </a:solidFill>
              </a:defRPr>
            </a:lvl1pPr>
          </a:lstStyle>
          <a:p>
            <a:r>
              <a:rPr lang="en-US" dirty="0"/>
              <a:t>Add title here</a:t>
            </a:r>
          </a:p>
        </p:txBody>
      </p:sp>
      <p:sp>
        <p:nvSpPr>
          <p:cNvPr id="4" name="Text Placeholder 7">
            <a:extLst>
              <a:ext uri="{FF2B5EF4-FFF2-40B4-BE49-F238E27FC236}">
                <a16:creationId xmlns:a16="http://schemas.microsoft.com/office/drawing/2014/main" id="{3CD56122-AE93-63D3-9B51-14AA353EC027}"/>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5" name="Text Placeholder 12">
            <a:extLst>
              <a:ext uri="{FF2B5EF4-FFF2-40B4-BE49-F238E27FC236}">
                <a16:creationId xmlns:a16="http://schemas.microsoft.com/office/drawing/2014/main" id="{80B457C0-C5F0-38B3-A5A4-4CF83DA5DCA9}"/>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8" name="Text Placeholder 7">
            <a:extLst>
              <a:ext uri="{FF2B5EF4-FFF2-40B4-BE49-F238E27FC236}">
                <a16:creationId xmlns:a16="http://schemas.microsoft.com/office/drawing/2014/main" id="{A608DDE2-7690-8BBF-1E41-BF40F26AF191}"/>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9" name="Text Placeholder 12">
            <a:extLst>
              <a:ext uri="{FF2B5EF4-FFF2-40B4-BE49-F238E27FC236}">
                <a16:creationId xmlns:a16="http://schemas.microsoft.com/office/drawing/2014/main" id="{4A70176D-1CA9-F362-DA0D-140ADC80AB78}"/>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5" name="Text Placeholder 7">
            <a:extLst>
              <a:ext uri="{FF2B5EF4-FFF2-40B4-BE49-F238E27FC236}">
                <a16:creationId xmlns:a16="http://schemas.microsoft.com/office/drawing/2014/main" id="{0B557568-DAFA-B892-D220-F9088C6909A3}"/>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26" name="Text Placeholder 12">
            <a:extLst>
              <a:ext uri="{FF2B5EF4-FFF2-40B4-BE49-F238E27FC236}">
                <a16:creationId xmlns:a16="http://schemas.microsoft.com/office/drawing/2014/main" id="{5920ECF3-A4B7-A9A1-C23F-56EDD775AC7B}"/>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7" name="Text Placeholder 7">
            <a:extLst>
              <a:ext uri="{FF2B5EF4-FFF2-40B4-BE49-F238E27FC236}">
                <a16:creationId xmlns:a16="http://schemas.microsoft.com/office/drawing/2014/main" id="{0A92B7FF-F522-FFD6-3A37-5C7F5CB3AE4D}"/>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8" name="Text Placeholder 12">
            <a:extLst>
              <a:ext uri="{FF2B5EF4-FFF2-40B4-BE49-F238E27FC236}">
                <a16:creationId xmlns:a16="http://schemas.microsoft.com/office/drawing/2014/main" id="{718010FC-71DC-C4A0-BBE6-35E03F05FE2E}"/>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9" name="Text Placeholder 7">
            <a:extLst>
              <a:ext uri="{FF2B5EF4-FFF2-40B4-BE49-F238E27FC236}">
                <a16:creationId xmlns:a16="http://schemas.microsoft.com/office/drawing/2014/main" id="{2512EE29-359B-8558-2A40-DB8D4D256652}"/>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30" name="Text Placeholder 12">
            <a:extLst>
              <a:ext uri="{FF2B5EF4-FFF2-40B4-BE49-F238E27FC236}">
                <a16:creationId xmlns:a16="http://schemas.microsoft.com/office/drawing/2014/main" id="{70CCBBEB-A224-6D89-748B-8053ED48B25A}"/>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Tree>
    <p:extLst>
      <p:ext uri="{BB962C8B-B14F-4D97-AF65-F5344CB8AC3E}">
        <p14:creationId xmlns:p14="http://schemas.microsoft.com/office/powerpoint/2010/main" val="247370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15541" y="715654"/>
            <a:ext cx="4786877" cy="151831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6605708" y="2431477"/>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605708" y="3348617"/>
            <a:ext cx="2699066" cy="2569866"/>
          </a:xfrm>
        </p:spPr>
        <p:txBody>
          <a:bodyPr lIns="91440" tIns="0">
            <a:normAutofit/>
          </a:bodyPr>
          <a:lstStyle>
            <a:lvl1pPr marL="274320" indent="-274320">
              <a:spcAft>
                <a:spcPts val="600"/>
              </a:spcAft>
              <a:buFont typeface="Courier New" panose="02070309020205020404" pitchFamily="49" charset="0"/>
              <a:buChar char="o"/>
              <a:defRPr sz="14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Tree>
    <p:extLst>
      <p:ext uri="{BB962C8B-B14F-4D97-AF65-F5344CB8AC3E}">
        <p14:creationId xmlns:p14="http://schemas.microsoft.com/office/powerpoint/2010/main" val="60376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B3EF88AD-4B54-9DC5-D315-825BE9FCEEF4}"/>
              </a:ext>
            </a:extLst>
          </p:cNvPr>
          <p:cNvSpPr>
            <a:spLocks noGrp="1"/>
          </p:cNvSpPr>
          <p:nvPr>
            <p:ph sz="quarter" idx="17"/>
          </p:nvPr>
        </p:nvSpPr>
        <p:spPr>
          <a:xfrm>
            <a:off x="796322" y="2252076"/>
            <a:ext cx="5797550" cy="3051762"/>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212095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ngle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408820"/>
            <a:ext cx="8935507" cy="94946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940D7E9A-1E17-C6A0-31A6-F6F620FF9E84}"/>
              </a:ext>
            </a:extLst>
          </p:cNvPr>
          <p:cNvSpPr>
            <a:spLocks noGrp="1"/>
          </p:cNvSpPr>
          <p:nvPr>
            <p:ph sz="quarter" idx="17"/>
          </p:nvPr>
        </p:nvSpPr>
        <p:spPr>
          <a:xfrm>
            <a:off x="796322" y="1986061"/>
            <a:ext cx="5797550" cy="4015244"/>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27769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796322" y="2252394"/>
            <a:ext cx="5797518" cy="2532966"/>
          </a:xfrm>
        </p:spPr>
        <p:txBody>
          <a:bodyPr lIns="91440" bIns="0" anchor="t">
            <a:normAutofit/>
          </a:bodyPr>
          <a:lstStyle>
            <a:lvl1pPr marL="0" indent="0">
              <a:spcBef>
                <a:spcPts val="600"/>
              </a:spcBef>
              <a:spcAft>
                <a:spcPts val="1800"/>
              </a:spcAft>
              <a:buNone/>
              <a:defRPr sz="1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‹nº›</a:t>
            </a:fld>
            <a:endParaRPr lang="en-US" dirty="0"/>
          </a:p>
        </p:txBody>
      </p:sp>
      <p:pic>
        <p:nvPicPr>
          <p:cNvPr id="3" name="Graphic 2">
            <a:extLst>
              <a:ext uri="{FF2B5EF4-FFF2-40B4-BE49-F238E27FC236}">
                <a16:creationId xmlns:a16="http://schemas.microsoft.com/office/drawing/2014/main" id="{B38829F9-FA07-E84B-ED85-A3958046CB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04430" y="5008931"/>
            <a:ext cx="3842918" cy="435047"/>
          </a:xfrm>
          <a:prstGeom prst="rect">
            <a:avLst/>
          </a:prstGeom>
        </p:spPr>
      </p:pic>
    </p:spTree>
    <p:extLst>
      <p:ext uri="{BB962C8B-B14F-4D97-AF65-F5344CB8AC3E}">
        <p14:creationId xmlns:p14="http://schemas.microsoft.com/office/powerpoint/2010/main" val="354297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26" name="Rectangle: Rounded Corners 25">
            <a:extLst>
              <a:ext uri="{FF2B5EF4-FFF2-40B4-BE49-F238E27FC236}">
                <a16:creationId xmlns:a16="http://schemas.microsoft.com/office/drawing/2014/main" id="{4D27DC4C-0653-4DB5-ABFE-50764C59AD69}"/>
              </a:ext>
              <a:ext uri="{C183D7F6-B498-43B3-948B-1728B52AA6E4}">
                <adec:decorative xmlns:adec="http://schemas.microsoft.com/office/drawing/2017/decorative" val="1"/>
              </a:ext>
            </a:extLst>
          </p:cNvPr>
          <p:cNvSpPr/>
          <p:nvPr userDrawn="1"/>
        </p:nvSpPr>
        <p:spPr>
          <a:xfrm>
            <a:off x="7995403" y="1894376"/>
            <a:ext cx="2847975" cy="33908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47368" y="270880"/>
            <a:ext cx="11297264" cy="1524000"/>
          </a:xfrm>
        </p:spPr>
        <p:txBody>
          <a:bodyPr anchor="ctr">
            <a:normAutofit/>
          </a:bodyPr>
          <a:lstStyle>
            <a:lvl1pPr algn="ctr">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236001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arison Dark">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3" name="Title 2">
            <a:extLst>
              <a:ext uri="{FF2B5EF4-FFF2-40B4-BE49-F238E27FC236}">
                <a16:creationId xmlns:a16="http://schemas.microsoft.com/office/drawing/2014/main" id="{30CF8376-A762-054E-EA3C-FF9430AD98E5}"/>
              </a:ext>
            </a:extLst>
          </p:cNvPr>
          <p:cNvSpPr>
            <a:spLocks noGrp="1"/>
          </p:cNvSpPr>
          <p:nvPr>
            <p:ph type="title" hasCustomPrompt="1"/>
          </p:nvPr>
        </p:nvSpPr>
        <p:spPr>
          <a:xfrm>
            <a:off x="409099" y="286603"/>
            <a:ext cx="11373803" cy="1450757"/>
          </a:xfrm>
        </p:spPr>
        <p:txBody>
          <a:bodyPr anchor="ctr">
            <a:normAutofit/>
          </a:bodyPr>
          <a:lstStyle>
            <a:lvl1pPr algn="ctr">
              <a:defRPr sz="3600">
                <a:solidFill>
                  <a:schemeClr val="bg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bg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37241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sson Summar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99788" y="353962"/>
            <a:ext cx="4786877" cy="98322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6599788" y="1517074"/>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599788" y="2341261"/>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1" name="Text Placeholder 10">
            <a:extLst>
              <a:ext uri="{FF2B5EF4-FFF2-40B4-BE49-F238E27FC236}">
                <a16:creationId xmlns:a16="http://schemas.microsoft.com/office/drawing/2014/main" id="{A9BC9EC3-C68A-CC9E-C220-8D585A8B43A0}"/>
              </a:ext>
            </a:extLst>
          </p:cNvPr>
          <p:cNvSpPr>
            <a:spLocks noGrp="1"/>
          </p:cNvSpPr>
          <p:nvPr>
            <p:ph type="body" sz="quarter" idx="15" hasCustomPrompt="1"/>
          </p:nvPr>
        </p:nvSpPr>
        <p:spPr>
          <a:xfrm>
            <a:off x="6599789" y="2753247"/>
            <a:ext cx="3852296" cy="817345"/>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
        <p:nvSpPr>
          <p:cNvPr id="6" name="Text Placeholder 6">
            <a:extLst>
              <a:ext uri="{FF2B5EF4-FFF2-40B4-BE49-F238E27FC236}">
                <a16:creationId xmlns:a16="http://schemas.microsoft.com/office/drawing/2014/main" id="{DE3FA6A1-74D7-3926-C0BF-FECA6C0B0338}"/>
              </a:ext>
            </a:extLst>
          </p:cNvPr>
          <p:cNvSpPr>
            <a:spLocks noGrp="1"/>
          </p:cNvSpPr>
          <p:nvPr>
            <p:ph type="body" sz="quarter" idx="13" hasCustomPrompt="1"/>
          </p:nvPr>
        </p:nvSpPr>
        <p:spPr>
          <a:xfrm>
            <a:off x="6599788" y="3563285"/>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2" name="Text Placeholder 10">
            <a:extLst>
              <a:ext uri="{FF2B5EF4-FFF2-40B4-BE49-F238E27FC236}">
                <a16:creationId xmlns:a16="http://schemas.microsoft.com/office/drawing/2014/main" id="{9487AC4B-B367-6BC8-2DCA-61A43B326449}"/>
              </a:ext>
            </a:extLst>
          </p:cNvPr>
          <p:cNvSpPr>
            <a:spLocks noGrp="1"/>
          </p:cNvSpPr>
          <p:nvPr>
            <p:ph type="body" sz="quarter" idx="16" hasCustomPrompt="1"/>
          </p:nvPr>
        </p:nvSpPr>
        <p:spPr>
          <a:xfrm>
            <a:off x="6599788" y="3982578"/>
            <a:ext cx="3860546" cy="529133"/>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
        <p:nvSpPr>
          <p:cNvPr id="8" name="Text Placeholder 6">
            <a:extLst>
              <a:ext uri="{FF2B5EF4-FFF2-40B4-BE49-F238E27FC236}">
                <a16:creationId xmlns:a16="http://schemas.microsoft.com/office/drawing/2014/main" id="{34E9A44E-6692-ACFA-4EB0-368490BF357A}"/>
              </a:ext>
            </a:extLst>
          </p:cNvPr>
          <p:cNvSpPr>
            <a:spLocks noGrp="1"/>
          </p:cNvSpPr>
          <p:nvPr>
            <p:ph type="body" sz="quarter" idx="14" hasCustomPrompt="1"/>
          </p:nvPr>
        </p:nvSpPr>
        <p:spPr>
          <a:xfrm>
            <a:off x="6599788" y="4564818"/>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3" name="Text Placeholder 10">
            <a:extLst>
              <a:ext uri="{FF2B5EF4-FFF2-40B4-BE49-F238E27FC236}">
                <a16:creationId xmlns:a16="http://schemas.microsoft.com/office/drawing/2014/main" id="{AB0B6725-F963-746B-381A-0F998539A022}"/>
              </a:ext>
            </a:extLst>
          </p:cNvPr>
          <p:cNvSpPr>
            <a:spLocks noGrp="1"/>
          </p:cNvSpPr>
          <p:nvPr>
            <p:ph type="body" sz="quarter" idx="17" hasCustomPrompt="1"/>
          </p:nvPr>
        </p:nvSpPr>
        <p:spPr>
          <a:xfrm>
            <a:off x="6599788" y="4975138"/>
            <a:ext cx="3860546" cy="852906"/>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Tree>
    <p:extLst>
      <p:ext uri="{BB962C8B-B14F-4D97-AF65-F5344CB8AC3E}">
        <p14:creationId xmlns:p14="http://schemas.microsoft.com/office/powerpoint/2010/main" val="141920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Aggiungere il titolo qui</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Fare clic per modificare gli stili di testo Master</a:t>
            </a:r>
          </a:p>
          <a:p>
            <a:pPr lvl="1"/>
            <a:r>
              <a:rPr lang="en-US"/>
              <a:t>Secondo livello</a:t>
            </a:r>
          </a:p>
          <a:p>
            <a:pPr lvl="2"/>
            <a:r>
              <a:rPr lang="en-US"/>
              <a:t>Terzo livello</a:t>
            </a:r>
          </a:p>
          <a:p>
            <a:pPr lvl="3"/>
            <a:r>
              <a:rPr lang="en-US"/>
              <a:t>Quarto livello</a:t>
            </a:r>
          </a:p>
          <a:p>
            <a:pPr lvl="4"/>
            <a:r>
              <a:rPr lang="en-US"/>
              <a:t>Quinto livello</a:t>
            </a:r>
            <a:endParaRPr lang="en-US" dirty="0"/>
          </a:p>
        </p:txBody>
      </p:sp>
      <p:sp>
        <p:nvSpPr>
          <p:cNvPr id="7" name="Footer Placeholder 8">
            <a:extLst>
              <a:ext uri="{FF2B5EF4-FFF2-40B4-BE49-F238E27FC236}">
                <a16:creationId xmlns:a16="http://schemas.microsoft.com/office/drawing/2014/main" id="{16BCAC9C-7B8B-A7E5-574A-2C2D473655B3}"/>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a:t>Modulo di formazione CSP Nome: Modello di presentazione Creato da PR</a:t>
            </a:r>
            <a:endParaRPr lang="en-US" dirty="0"/>
          </a:p>
        </p:txBody>
      </p:sp>
      <p:sp>
        <p:nvSpPr>
          <p:cNvPr id="8" name="Slide Number Placeholder 9">
            <a:extLst>
              <a:ext uri="{FF2B5EF4-FFF2-40B4-BE49-F238E27FC236}">
                <a16:creationId xmlns:a16="http://schemas.microsoft.com/office/drawing/2014/main" id="{E44D41BF-45CF-B60E-08D3-A8C49332E574}"/>
              </a:ext>
            </a:extLst>
          </p:cNvPr>
          <p:cNvSpPr>
            <a:spLocks noGrp="1"/>
          </p:cNvSpPr>
          <p:nvPr>
            <p:ph type="sldNum" sz="quarter" idx="4"/>
          </p:nvPr>
        </p:nvSpPr>
        <p:spPr>
          <a:xfrm>
            <a:off x="10930596" y="622132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t>'nº'</a:t>
            </a:fld>
            <a:endParaRPr lang="en-US" dirty="0"/>
          </a:p>
        </p:txBody>
      </p:sp>
    </p:spTree>
    <p:extLst>
      <p:ext uri="{BB962C8B-B14F-4D97-AF65-F5344CB8AC3E}">
        <p14:creationId xmlns:p14="http://schemas.microsoft.com/office/powerpoint/2010/main" val="6823282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9" r:id="rId5"/>
    <p:sldLayoutId id="2147483746" r:id="rId6"/>
    <p:sldLayoutId id="2147483747" r:id="rId7"/>
    <p:sldLayoutId id="2147483748" r:id="rId8"/>
    <p:sldLayoutId id="2147483750" r:id="rId9"/>
    <p:sldLayoutId id="2147483756" r:id="rId10"/>
    <p:sldLayoutId id="2147483751" r:id="rId11"/>
    <p:sldLayoutId id="2147483752" r:id="rId12"/>
    <p:sldLayoutId id="2147483754" r:id="rId13"/>
    <p:sldLayoutId id="2147483755" r:id="rId14"/>
    <p:sldLayoutId id="2147483753" r:id="rId15"/>
  </p:sldLayoutIdLst>
  <p:hf hdr="0" dt="0"/>
  <p:txStyles>
    <p:titleStyle>
      <a:lvl1pPr algn="l" defTabSz="914400" rtl="0" eaLnBrk="1" latinLnBrk="0" hangingPunct="1">
        <a:lnSpc>
          <a:spcPct val="90000"/>
        </a:lnSpc>
        <a:spcBef>
          <a:spcPct val="0"/>
        </a:spcBef>
        <a:buNone/>
        <a:defRPr sz="6000" kern="1200" spc="-50" baseline="0">
          <a:solidFill>
            <a:schemeClr val="tx1"/>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6.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jp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hyperlink" Target="https://energy.ec.europa.eu/document/download/c7580561-4ced-4011-b63e-e1482a83c7b1_en?filename=Delegated%20Act%20on%20the%20new%20Network%20Code%20on%20Cybersecurity_draft.pdf"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8.jpeg"/><Relationship Id="rId4" Type="http://schemas.openxmlformats.org/officeDocument/2006/relationships/image" Target="../media/image13.png"/></Relationships>
</file>

<file path=ppt/slides/slide1.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7119889" y="723440"/>
            <a:ext cx="4899285" cy="2579052"/>
          </a:xfrm>
        </p:spPr>
        <p:txBody>
          <a:bodyPr>
            <a:noAutofit/>
          </a:bodyPr>
          <a:lstStyle/>
          <a:p>
            <a:r>
              <a:rPr lang="en-US" sz="4800" dirty="0"/>
              <a:t>Informazioni sulle minacce informatiche nella rete energetica</a:t>
            </a:r>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7128152" y="5248834"/>
            <a:ext cx="4323426" cy="1008925"/>
          </a:xfrm>
        </p:spPr>
        <p:txBody>
          <a:bodyPr/>
          <a:lstStyle/>
          <a:p>
            <a:r>
              <a:rPr lang="en-US" dirty="0"/>
              <a:t>Presentazione a cura di: </a:t>
            </a:r>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7119274" y="3373515"/>
            <a:ext cx="4323426" cy="1008926"/>
          </a:xfrm>
        </p:spPr>
        <p:txBody>
          <a:bodyPr/>
          <a:lstStyle/>
          <a:p>
            <a:r>
              <a:rPr lang="en-US" dirty="0"/>
              <a:t>CSP006</a:t>
            </a: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dirty="0"/>
          </a:p>
        </p:txBody>
      </p:sp>
      <p:pic>
        <p:nvPicPr>
          <p:cNvPr id="47" name="Picture Placeholder 46" descr="A black and white cover with blue squares&#10;&#10;Description automatically generated">
            <a:extLst>
              <a:ext uri="{FF2B5EF4-FFF2-40B4-BE49-F238E27FC236}">
                <a16:creationId xmlns:a16="http://schemas.microsoft.com/office/drawing/2014/main" id="{5F839494-0FF9-BB9C-71F6-77CFACA7DA72}"/>
              </a:ext>
            </a:extLst>
          </p:cNvPr>
          <p:cNvPicPr>
            <a:picLocks noGrp="1" noChangeAspect="1"/>
          </p:cNvPicPr>
          <p:nvPr>
            <p:ph type="pic" sz="quarter" idx="11"/>
          </p:nvPr>
        </p:nvPicPr>
        <p:blipFill>
          <a:blip r:embed="rId3"/>
          <a:srcRect t="784" b="784"/>
          <a:stretch>
            <a:fillRect/>
          </a:stretch>
        </p:blipFill>
        <p:spPr/>
      </p:pic>
      <p:grpSp>
        <p:nvGrpSpPr>
          <p:cNvPr id="2" name="Group 1">
            <a:extLst>
              <a:ext uri="{FF2B5EF4-FFF2-40B4-BE49-F238E27FC236}">
                <a16:creationId xmlns:a16="http://schemas.microsoft.com/office/drawing/2014/main" id="{ABF25152-ECFC-F87E-6A60-9E7B0D98374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56048E62-9FDC-6A86-C84F-4D7DFCAA1823}"/>
                </a:ext>
              </a:extLst>
            </p:cNvPr>
            <p:cNvPicPr>
              <a:picLocks noChangeAspect="1"/>
            </p:cNvPicPr>
            <p:nvPr/>
          </p:nvPicPr>
          <p:blipFill>
            <a:blip r:embed="rId4"/>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4A6FF37-150C-0183-163E-54E5A9398FBB}"/>
                </a:ext>
              </a:extLst>
            </p:cNvPr>
            <p:cNvPicPr>
              <a:picLocks noChangeAspect="1"/>
            </p:cNvPicPr>
            <p:nvPr/>
          </p:nvPicPr>
          <p:blipFill>
            <a:blip r:embed="rId5"/>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503979848"/>
      </p:ext>
    </p:extLst>
  </p:cSld>
  <p:clrMapOvr>
    <a:masterClrMapping/>
  </p:clrMapOvr>
</p:sld>
</file>

<file path=ppt/slides/slide10.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Schema di formazione: </a:t>
            </a:r>
            <a:br>
              <a:rPr lang="en-US" dirty="0">
                <a:solidFill>
                  <a:schemeClr val="accent1"/>
                </a:solidFill>
              </a:rPr>
            </a:br>
            <a:br>
              <a:rPr lang="en-US" dirty="0">
                <a:solidFill>
                  <a:schemeClr val="accent1"/>
                </a:solidFill>
              </a:rPr>
            </a:br>
            <a:r>
              <a:rPr lang="en-US" dirty="0"/>
              <a:t>Giorno 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10</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Argomento-01: Fondamenti di Cyber Threat Intelligence (CTI) - Tassonomia, ciclo di vita, controlli di sicurezza e standard</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Introduzione all'intelligence sulle minacce informatiche</a:t>
            </a:r>
          </a:p>
          <a:p>
            <a:pPr>
              <a:spcBef>
                <a:spcPts val="600"/>
              </a:spcBef>
              <a:spcAft>
                <a:spcPts val="0"/>
              </a:spcAft>
            </a:pPr>
            <a:r>
              <a:rPr lang="en-US" sz="1400" dirty="0">
                <a:solidFill>
                  <a:schemeClr val="tx2"/>
                </a:solidFill>
              </a:rPr>
              <a:t>Tassonomia dell'</a:t>
            </a:r>
            <a:r>
              <a:rPr lang="en-US" sz="1400" dirty="0"/>
              <a:t>intelligence sulle</a:t>
            </a:r>
            <a:r>
              <a:rPr lang="en-US" sz="1400" dirty="0">
                <a:solidFill>
                  <a:schemeClr val="tx2"/>
                </a:solidFill>
              </a:rPr>
              <a:t> minacce informatiche </a:t>
            </a:r>
          </a:p>
          <a:p>
            <a:pPr>
              <a:spcBef>
                <a:spcPts val="600"/>
              </a:spcBef>
              <a:spcAft>
                <a:spcPts val="0"/>
              </a:spcAft>
            </a:pPr>
            <a:r>
              <a:rPr lang="en-US" sz="1400" dirty="0"/>
              <a:t>Ciclo di vita dell'intelligence sulle minacce informatiche</a:t>
            </a:r>
          </a:p>
          <a:p>
            <a:pPr>
              <a:spcBef>
                <a:spcPts val="600"/>
              </a:spcBef>
              <a:spcAft>
                <a:spcPts val="0"/>
              </a:spcAft>
            </a:pPr>
            <a:r>
              <a:rPr lang="en-US" sz="1400" dirty="0"/>
              <a:t>Controlli e standard di sicurezza</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09307781"/>
      </p:ext>
    </p:extLst>
  </p:cSld>
  <p:clrMapOvr>
    <a:masterClrMapping/>
  </p:clrMapOvr>
</p:sld>
</file>

<file path=ppt/slides/slide11.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8BD71C-DCE9-9855-DCBE-675F20E94682}"/>
              </a:ext>
            </a:extLst>
          </p:cNvPr>
          <p:cNvSpPr>
            <a:spLocks noGrp="1"/>
          </p:cNvSpPr>
          <p:nvPr>
            <p:ph type="body" sz="quarter" idx="16"/>
          </p:nvPr>
        </p:nvSpPr>
        <p:spPr>
          <a:xfrm>
            <a:off x="1318352" y="1894376"/>
            <a:ext cx="2847975" cy="3390899"/>
          </a:xfrm>
        </p:spPr>
        <p:txBody>
          <a:bodyPr/>
          <a:lstStyle/>
          <a:p>
            <a:r>
              <a:rPr lang="en-US" dirty="0"/>
              <a:t>Strategico</a:t>
            </a:r>
          </a:p>
        </p:txBody>
      </p:sp>
      <p:pic>
        <p:nvPicPr>
          <p:cNvPr id="51" name="Picture Placeholder 50" descr="Abacus">
            <a:extLst>
              <a:ext uri="{FF2B5EF4-FFF2-40B4-BE49-F238E27FC236}">
                <a16:creationId xmlns:a16="http://schemas.microsoft.com/office/drawing/2014/main" id="{F1A5F630-1971-68D5-BEDA-6FC11471C8E1}"/>
              </a:ext>
            </a:extLst>
          </p:cNvPr>
          <p:cNvPicPr>
            <a:picLocks noGrp="1" noChangeAspect="1"/>
          </p:cNvPicPr>
          <p:nvPr>
            <p:ph type="pic" sz="quarter" idx="23"/>
          </p:nvPr>
        </p:nvPicPr>
        <p:blipFill>
          <a:blip r:embed="rId2">
            <a:extLst>
              <a:ext uri="{96DAC541-7B7A-43D3-8B79-37D633B846F1}">
                <asvg:svgBlip xmlns:asvg="http://schemas.microsoft.com/office/drawing/2016/SVG/main" r:embed="rId3"/>
              </a:ext>
            </a:extLst>
          </a:blip>
          <a:srcRect t="4502" b="4502"/>
          <a:stretch/>
        </p:blipFill>
        <p:spPr>
          <a:xfrm>
            <a:off x="2239419" y="2833688"/>
            <a:ext cx="1005840" cy="914400"/>
          </a:xfrm>
        </p:spPr>
      </p:pic>
      <p:sp>
        <p:nvSpPr>
          <p:cNvPr id="8" name="Text Placeholder 7">
            <a:extLst>
              <a:ext uri="{FF2B5EF4-FFF2-40B4-BE49-F238E27FC236}">
                <a16:creationId xmlns:a16="http://schemas.microsoft.com/office/drawing/2014/main" id="{442063B1-AD32-CF53-B792-70C1B67D527C}"/>
              </a:ext>
            </a:extLst>
          </p:cNvPr>
          <p:cNvSpPr>
            <a:spLocks noGrp="1"/>
          </p:cNvSpPr>
          <p:nvPr>
            <p:ph type="body" sz="quarter" idx="20"/>
          </p:nvPr>
        </p:nvSpPr>
        <p:spPr>
          <a:xfrm>
            <a:off x="1405708" y="3989405"/>
            <a:ext cx="2676098" cy="893763"/>
          </a:xfrm>
        </p:spPr>
        <p:txBody>
          <a:bodyPr/>
          <a:lstStyle/>
          <a:p>
            <a:pPr lvl="0"/>
            <a:r>
              <a:rPr lang="en-US" dirty="0"/>
              <a:t>Mira a supportare i dirigenti nel prendere decisioni informate (panoramica di alto livello)</a:t>
            </a:r>
          </a:p>
          <a:p>
            <a:pPr lvl="0">
              <a:spcBef>
                <a:spcPts val="300"/>
              </a:spcBef>
            </a:pPr>
            <a:r>
              <a:rPr lang="en-US" b="1" dirty="0"/>
              <a:t>Chi e perché</a:t>
            </a:r>
          </a:p>
        </p:txBody>
      </p:sp>
      <p:sp>
        <p:nvSpPr>
          <p:cNvPr id="7" name="Text Placeholder 6">
            <a:extLst>
              <a:ext uri="{FF2B5EF4-FFF2-40B4-BE49-F238E27FC236}">
                <a16:creationId xmlns:a16="http://schemas.microsoft.com/office/drawing/2014/main" id="{CEAC814C-D211-009A-190F-549B7A0D6398}"/>
              </a:ext>
            </a:extLst>
          </p:cNvPr>
          <p:cNvSpPr>
            <a:spLocks noGrp="1"/>
          </p:cNvSpPr>
          <p:nvPr>
            <p:ph type="body" sz="quarter" idx="18"/>
          </p:nvPr>
        </p:nvSpPr>
        <p:spPr>
          <a:xfrm>
            <a:off x="4651092" y="1894376"/>
            <a:ext cx="2847975" cy="3390899"/>
          </a:xfrm>
        </p:spPr>
        <p:txBody>
          <a:bodyPr/>
          <a:lstStyle/>
          <a:p>
            <a:r>
              <a:rPr lang="en-US" dirty="0"/>
              <a:t>Operativo</a:t>
            </a:r>
          </a:p>
        </p:txBody>
      </p:sp>
      <p:pic>
        <p:nvPicPr>
          <p:cNvPr id="53" name="Picture Placeholder 52" descr="3d Glasses">
            <a:extLst>
              <a:ext uri="{FF2B5EF4-FFF2-40B4-BE49-F238E27FC236}">
                <a16:creationId xmlns:a16="http://schemas.microsoft.com/office/drawing/2014/main" id="{6D152620-03B9-AECD-503A-E23309285EA7}"/>
              </a:ext>
            </a:extLst>
          </p:cNvPr>
          <p:cNvPicPr>
            <a:picLocks noGrp="1" noChangeAspect="1"/>
          </p:cNvPicPr>
          <p:nvPr>
            <p:ph type="pic" sz="quarter" idx="24"/>
          </p:nvPr>
        </p:nvPicPr>
        <p:blipFill>
          <a:blip r:embed="rId4">
            <a:extLst>
              <a:ext uri="{96DAC541-7B7A-43D3-8B79-37D633B846F1}">
                <asvg:svgBlip xmlns:asvg="http://schemas.microsoft.com/office/drawing/2016/SVG/main" r:embed="rId5"/>
              </a:ext>
            </a:extLst>
          </a:blip>
          <a:srcRect t="4574" b="4574"/>
          <a:stretch/>
        </p:blipFill>
        <p:spPr>
          <a:xfrm>
            <a:off x="5572159" y="2954840"/>
            <a:ext cx="1005840" cy="914400"/>
          </a:xfrm>
        </p:spPr>
      </p:pic>
      <p:sp>
        <p:nvSpPr>
          <p:cNvPr id="9" name="Text Placeholder 8">
            <a:extLst>
              <a:ext uri="{FF2B5EF4-FFF2-40B4-BE49-F238E27FC236}">
                <a16:creationId xmlns:a16="http://schemas.microsoft.com/office/drawing/2014/main" id="{ABB0AEFB-9FA8-4379-DA69-49759E72608E}"/>
              </a:ext>
            </a:extLst>
          </p:cNvPr>
          <p:cNvSpPr>
            <a:spLocks noGrp="1"/>
          </p:cNvSpPr>
          <p:nvPr>
            <p:ph type="body" sz="quarter" idx="21"/>
          </p:nvPr>
        </p:nvSpPr>
        <p:spPr>
          <a:xfrm>
            <a:off x="4938557" y="3989404"/>
            <a:ext cx="2275880" cy="893763"/>
          </a:xfrm>
        </p:spPr>
        <p:txBody>
          <a:bodyPr/>
          <a:lstStyle/>
          <a:p>
            <a:r>
              <a:rPr lang="en-US" dirty="0"/>
              <a:t>Mira a comprendere gli attori della minaccia e i loro metodi operativi.</a:t>
            </a:r>
          </a:p>
          <a:p>
            <a:pPr>
              <a:spcBef>
                <a:spcPts val="300"/>
              </a:spcBef>
            </a:pPr>
            <a:r>
              <a:rPr lang="en-US" b="1" dirty="0"/>
              <a:t>Come e dove</a:t>
            </a:r>
          </a:p>
          <a:p>
            <a:endParaRPr lang="en-US" dirty="0"/>
          </a:p>
        </p:txBody>
      </p:sp>
      <p:sp>
        <p:nvSpPr>
          <p:cNvPr id="2" name="Text Placeholder 1">
            <a:extLst>
              <a:ext uri="{FF2B5EF4-FFF2-40B4-BE49-F238E27FC236}">
                <a16:creationId xmlns:a16="http://schemas.microsoft.com/office/drawing/2014/main" id="{C5B8455C-CEA2-F7C8-E898-97C86849DC0E}"/>
              </a:ext>
            </a:extLst>
          </p:cNvPr>
          <p:cNvSpPr>
            <a:spLocks noGrp="1"/>
          </p:cNvSpPr>
          <p:nvPr>
            <p:ph type="body" sz="quarter" idx="19"/>
          </p:nvPr>
        </p:nvSpPr>
        <p:spPr>
          <a:xfrm>
            <a:off x="7995403" y="1894376"/>
            <a:ext cx="2847975" cy="3390899"/>
          </a:xfrm>
        </p:spPr>
        <p:txBody>
          <a:bodyPr/>
          <a:lstStyle/>
          <a:p>
            <a:r>
              <a:rPr lang="en-US" dirty="0"/>
              <a:t>Tattico</a:t>
            </a:r>
          </a:p>
        </p:txBody>
      </p:sp>
      <p:pic>
        <p:nvPicPr>
          <p:cNvPr id="55" name="Picture Placeholder 54" descr="Circuit">
            <a:extLst>
              <a:ext uri="{FF2B5EF4-FFF2-40B4-BE49-F238E27FC236}">
                <a16:creationId xmlns:a16="http://schemas.microsoft.com/office/drawing/2014/main" id="{415585AE-96E0-81D6-0A31-2A13ECB76808}"/>
              </a:ext>
            </a:extLst>
          </p:cNvPr>
          <p:cNvPicPr>
            <a:picLocks noGrp="1" noChangeAspect="1"/>
          </p:cNvPicPr>
          <p:nvPr>
            <p:ph type="pic" sz="quarter" idx="25"/>
          </p:nvPr>
        </p:nvPicPr>
        <p:blipFill>
          <a:blip r:embed="rId6">
            <a:extLst>
              <a:ext uri="{96DAC541-7B7A-43D3-8B79-37D633B846F1}">
                <asvg:svgBlip xmlns:asvg="http://schemas.microsoft.com/office/drawing/2016/SVG/main" r:embed="rId7"/>
              </a:ext>
            </a:extLst>
          </a:blip>
          <a:srcRect t="4502" b="4502"/>
          <a:stretch/>
        </p:blipFill>
        <p:spPr>
          <a:xfrm>
            <a:off x="8916470" y="2833688"/>
            <a:ext cx="1005840" cy="914400"/>
          </a:xfrm>
        </p:spPr>
      </p:pic>
      <p:sp>
        <p:nvSpPr>
          <p:cNvPr id="10" name="Text Placeholder 9">
            <a:extLst>
              <a:ext uri="{FF2B5EF4-FFF2-40B4-BE49-F238E27FC236}">
                <a16:creationId xmlns:a16="http://schemas.microsoft.com/office/drawing/2014/main" id="{C0563BBD-CFF8-BAAA-D1C5-C6AC7B376BCA}"/>
              </a:ext>
            </a:extLst>
          </p:cNvPr>
          <p:cNvSpPr>
            <a:spLocks noGrp="1"/>
          </p:cNvSpPr>
          <p:nvPr>
            <p:ph type="body" sz="quarter" idx="22"/>
          </p:nvPr>
        </p:nvSpPr>
        <p:spPr>
          <a:xfrm>
            <a:off x="8151620" y="3989404"/>
            <a:ext cx="2538376" cy="893763"/>
          </a:xfrm>
        </p:spPr>
        <p:txBody>
          <a:bodyPr/>
          <a:lstStyle/>
          <a:p>
            <a:pPr lvl="0"/>
            <a:r>
              <a:rPr lang="en-US" dirty="0"/>
              <a:t>L'obiettivo è quello di tradurre le conoscenze sulle minacce in capacità di rilevamento tangibili.</a:t>
            </a:r>
          </a:p>
          <a:p>
            <a:pPr lvl="0">
              <a:spcBef>
                <a:spcPts val="300"/>
              </a:spcBef>
            </a:pPr>
            <a:r>
              <a:rPr lang="en-US" b="1" dirty="0"/>
              <a:t>Cosa</a:t>
            </a:r>
          </a:p>
        </p:txBody>
      </p:sp>
      <p:sp>
        <p:nvSpPr>
          <p:cNvPr id="6" name="Slide Number Placeholder 5">
            <a:extLst>
              <a:ext uri="{FF2B5EF4-FFF2-40B4-BE49-F238E27FC236}">
                <a16:creationId xmlns:a16="http://schemas.microsoft.com/office/drawing/2014/main" id="{6314DC98-ED35-A03F-CA2C-D54F23D0FD11}"/>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11</a:t>
            </a:fld>
            <a:endParaRPr lang="en-US" dirty="0"/>
          </a:p>
        </p:txBody>
      </p:sp>
      <p:sp>
        <p:nvSpPr>
          <p:cNvPr id="3" name="Title 2">
            <a:extLst>
              <a:ext uri="{FF2B5EF4-FFF2-40B4-BE49-F238E27FC236}">
                <a16:creationId xmlns:a16="http://schemas.microsoft.com/office/drawing/2014/main" id="{A0CCD53A-3321-FDB9-CA50-70544F935C22}"/>
              </a:ext>
            </a:extLst>
          </p:cNvPr>
          <p:cNvSpPr>
            <a:spLocks noGrp="1"/>
          </p:cNvSpPr>
          <p:nvPr>
            <p:ph type="ctrTitle"/>
          </p:nvPr>
        </p:nvSpPr>
        <p:spPr>
          <a:xfrm>
            <a:off x="447368" y="270880"/>
            <a:ext cx="11297264" cy="1524000"/>
          </a:xfrm>
        </p:spPr>
        <p:txBody>
          <a:bodyPr>
            <a:normAutofit/>
          </a:bodyPr>
          <a:lstStyle/>
          <a:p>
            <a:r>
              <a:rPr lang="en-US" sz="3400" dirty="0">
                <a:solidFill>
                  <a:schemeClr val="accent1"/>
                </a:solidFill>
              </a:rPr>
              <a:t>01_2: Tassonomia dell'intelligence sulle minacce informatiche </a:t>
            </a:r>
            <a:endParaRPr lang="en-US" sz="3400" dirty="0"/>
          </a:p>
        </p:txBody>
      </p:sp>
      <p:grpSp>
        <p:nvGrpSpPr>
          <p:cNvPr id="18" name="Group 17">
            <a:extLst>
              <a:ext uri="{FF2B5EF4-FFF2-40B4-BE49-F238E27FC236}">
                <a16:creationId xmlns:a16="http://schemas.microsoft.com/office/drawing/2014/main" id="{E8B101EF-089E-8B8E-C653-8EF4BB6BEF09}"/>
              </a:ext>
            </a:extLst>
          </p:cNvPr>
          <p:cNvGrpSpPr/>
          <p:nvPr/>
        </p:nvGrpSpPr>
        <p:grpSpPr>
          <a:xfrm>
            <a:off x="7549377" y="6167336"/>
            <a:ext cx="3294001" cy="612000"/>
            <a:chOff x="5179092" y="5483822"/>
            <a:chExt cx="3294001" cy="612000"/>
          </a:xfrm>
        </p:grpSpPr>
        <p:pic>
          <p:nvPicPr>
            <p:cNvPr id="12" name="Picture 11">
              <a:extLst>
                <a:ext uri="{FF2B5EF4-FFF2-40B4-BE49-F238E27FC236}">
                  <a16:creationId xmlns:a16="http://schemas.microsoft.com/office/drawing/2014/main" id="{EBD66521-2733-B3CC-973F-FADC3604571B}"/>
                </a:ext>
              </a:extLst>
            </p:cNvPr>
            <p:cNvPicPr>
              <a:picLocks noChangeAspect="1"/>
            </p:cNvPicPr>
            <p:nvPr/>
          </p:nvPicPr>
          <p:blipFill>
            <a:blip r:embed="rId8"/>
            <a:stretch>
              <a:fillRect/>
            </a:stretch>
          </p:blipFill>
          <p:spPr>
            <a:xfrm>
              <a:off x="5179092" y="5483822"/>
              <a:ext cx="1530000" cy="612000"/>
            </a:xfrm>
            <a:prstGeom prst="rect">
              <a:avLst/>
            </a:prstGeom>
          </p:spPr>
        </p:pic>
        <p:pic>
          <p:nvPicPr>
            <p:cNvPr id="17" name="Picture 16">
              <a:extLst>
                <a:ext uri="{FF2B5EF4-FFF2-40B4-BE49-F238E27FC236}">
                  <a16:creationId xmlns:a16="http://schemas.microsoft.com/office/drawing/2014/main" id="{29337557-1D57-5D39-131C-8760D2CC7038}"/>
                </a:ext>
              </a:extLst>
            </p:cNvPr>
            <p:cNvPicPr>
              <a:picLocks noChangeAspect="1"/>
            </p:cNvPicPr>
            <p:nvPr/>
          </p:nvPicPr>
          <p:blipFill>
            <a:blip r:embed="rId9"/>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330544561"/>
      </p:ext>
    </p:extLst>
  </p:cSld>
  <p:clrMapOvr>
    <a:masterClrMapping/>
  </p:clrMapOvr>
</p:sld>
</file>

<file path=ppt/slides/slide12.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2800" b="0" i="0" u="none" strike="noStrike" kern="1200" cap="none" spc="100" normalizeH="0" baseline="0" noProof="0" dirty="0">
                <a:ln>
                  <a:noFill/>
                </a:ln>
                <a:solidFill>
                  <a:srgbClr val="FFFFFF"/>
                </a:solidFill>
                <a:effectLst/>
                <a:uLnTx/>
                <a:uFillTx/>
                <a:latin typeface="Book Antiqua"/>
                <a:ea typeface="+mj-ea"/>
                <a:cs typeface="+mj-cs"/>
              </a:rPr>
              <a:t>01_2: Tassonomia dell'intelligence sulle minacce informatiche </a:t>
            </a:r>
            <a:endParaRPr lang="en-US"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Introduzione alla tassonomia dell'intelligence sulle minacce informatiche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b="1" dirty="0"/>
              <a:t>La CTI strategica </a:t>
            </a:r>
            <a:r>
              <a:rPr lang="en-US" sz="1200" dirty="0"/>
              <a:t>si concentra sulle tendenze a lungo termine, sulle minacce emergenti e sui fattori geopolitici che potrebbero avere un impatto sulla sicurezza generale dell'organizzazione.</a:t>
            </a:r>
          </a:p>
          <a:p>
            <a:pPr>
              <a:spcBef>
                <a:spcPts val="600"/>
              </a:spcBef>
            </a:pPr>
            <a:r>
              <a:rPr lang="en-US" sz="1200" dirty="0"/>
              <a:t>Identifica </a:t>
            </a:r>
            <a:r>
              <a:rPr lang="en-US" sz="1200" b="1" dirty="0"/>
              <a:t>il chi </a:t>
            </a:r>
            <a:r>
              <a:rPr lang="en-US" sz="1200" dirty="0"/>
              <a:t>e il </a:t>
            </a:r>
            <a:r>
              <a:rPr lang="en-US" sz="1200" b="1" dirty="0"/>
              <a:t>perché:</a:t>
            </a:r>
          </a:p>
          <a:p>
            <a:pPr lvl="1">
              <a:spcBef>
                <a:spcPts val="600"/>
              </a:spcBef>
            </a:pPr>
            <a:r>
              <a:rPr lang="en-US" sz="1000" b="1" dirty="0"/>
              <a:t>Chi </a:t>
            </a:r>
            <a:r>
              <a:rPr lang="en-US" sz="1000" dirty="0"/>
              <a:t>c'è dietro una specifica minaccia o una famiglia di minacce.</a:t>
            </a:r>
          </a:p>
          <a:p>
            <a:pPr lvl="1">
              <a:spcBef>
                <a:spcPts val="600"/>
              </a:spcBef>
            </a:pPr>
            <a:r>
              <a:rPr lang="en-US" sz="1000" b="1" dirty="0"/>
              <a:t>Perché </a:t>
            </a:r>
            <a:r>
              <a:rPr lang="en-US" sz="1000" dirty="0"/>
              <a:t>un'organizzazione viene presa di mira.</a:t>
            </a:r>
          </a:p>
          <a:p>
            <a:pPr>
              <a:spcBef>
                <a:spcPts val="600"/>
              </a:spcBef>
            </a:pPr>
            <a:r>
              <a:rPr lang="en-US" sz="1200" dirty="0"/>
              <a:t>Esempi di CTI strategica:</a:t>
            </a:r>
          </a:p>
          <a:p>
            <a:pPr lvl="1">
              <a:spcBef>
                <a:spcPts val="600"/>
              </a:spcBef>
            </a:pPr>
            <a:r>
              <a:rPr lang="en-US" sz="1000" dirty="0"/>
              <a:t>Analisi delle capacità informatiche degli Stati nazionali.</a:t>
            </a:r>
          </a:p>
          <a:p>
            <a:pPr lvl="1">
              <a:spcBef>
                <a:spcPts val="600"/>
              </a:spcBef>
            </a:pPr>
            <a:r>
              <a:rPr lang="en-US" sz="1000" dirty="0"/>
              <a:t>Valutazione delle minacce e delle tendenze specifiche del settore.</a:t>
            </a:r>
          </a:p>
          <a:p>
            <a:pPr lvl="1">
              <a:spcBef>
                <a:spcPts val="600"/>
              </a:spcBef>
            </a:pPr>
            <a:r>
              <a:rPr lang="en-US" sz="1000" dirty="0"/>
              <a:t>Analisi predittiva delle minacce e dei rischi informatici futuri.</a:t>
            </a:r>
          </a:p>
          <a:p>
            <a:pPr lvl="1">
              <a:spcBef>
                <a:spcPts val="600"/>
              </a:spcBef>
            </a:pPr>
            <a:r>
              <a:rPr lang="en-US" sz="1000" i="1" dirty="0"/>
              <a:t>La CTI strategica rivela che gli Stati-nazione sono soliti prendere di mira i settori delle infrastrutture critiche, compresa l'energia, come parte della loro agenda geopolitica per esercitare influenza e distruggere le economie delle nazioni rivali.</a:t>
            </a:r>
          </a:p>
        </p:txBody>
      </p:sp>
      <p:pic>
        <p:nvPicPr>
          <p:cNvPr id="10" name="Marcador de Posição da Imagem 9" descr="Uma imagem com texto, eletrónica, circuito, arte&#10;&#10;Descrição gerada automaticamente">
            <a:extLst>
              <a:ext uri="{FF2B5EF4-FFF2-40B4-BE49-F238E27FC236}">
                <a16:creationId xmlns:a16="http://schemas.microsoft.com/office/drawing/2014/main" id="{1B26CD1E-F39E-540E-744F-960B3C75573A}"/>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1552601608"/>
      </p:ext>
    </p:extLst>
  </p:cSld>
  <p:clrMapOvr>
    <a:masterClrMapping/>
  </p:clrMapOvr>
</p:sld>
</file>

<file path=ppt/slides/slide13.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2800" b="0" i="0" u="none" strike="noStrike" kern="1200" cap="none" spc="100" normalizeH="0" baseline="0" noProof="0" dirty="0">
                <a:ln>
                  <a:noFill/>
                </a:ln>
                <a:solidFill>
                  <a:srgbClr val="FFFFFF"/>
                </a:solidFill>
                <a:effectLst/>
                <a:uLnTx/>
                <a:uFillTx/>
                <a:latin typeface="Book Antiqua"/>
                <a:ea typeface="+mj-ea"/>
                <a:cs typeface="+mj-cs"/>
              </a:rPr>
              <a:t>01_2: Tassonomia dell'intelligence sulle minacce informatiche </a:t>
            </a:r>
            <a:endParaRPr lang="en-US"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Introduzione alla tassonomia dell'intelligence sulle minacce informatiche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b="1" dirty="0"/>
              <a:t>La CTI operativa </a:t>
            </a:r>
            <a:r>
              <a:rPr lang="en-US" sz="1200" dirty="0"/>
              <a:t>fornisce informazioni utili su minacce, campagne o avversari specifici che colpiscono le reti, i sistemi e gli asset dell'organizzazione.</a:t>
            </a:r>
          </a:p>
          <a:p>
            <a:pPr>
              <a:spcBef>
                <a:spcPts val="600"/>
              </a:spcBef>
            </a:pPr>
            <a:r>
              <a:rPr lang="en-US" sz="1200" dirty="0"/>
              <a:t>Identifica </a:t>
            </a:r>
            <a:r>
              <a:rPr lang="en-US" sz="1200" b="1" dirty="0"/>
              <a:t>il come </a:t>
            </a:r>
            <a:r>
              <a:rPr lang="en-US" sz="1200" dirty="0"/>
              <a:t>e il </a:t>
            </a:r>
            <a:r>
              <a:rPr lang="en-US" sz="1200" b="1" dirty="0"/>
              <a:t>dove:</a:t>
            </a:r>
          </a:p>
          <a:p>
            <a:pPr lvl="1">
              <a:spcBef>
                <a:spcPts val="600"/>
              </a:spcBef>
            </a:pPr>
            <a:r>
              <a:rPr lang="en-US" sz="1000" b="1" dirty="0"/>
              <a:t>Come si fa </a:t>
            </a:r>
            <a:r>
              <a:rPr lang="en-US" sz="1000" dirty="0"/>
              <a:t>ad includere le </a:t>
            </a:r>
            <a:r>
              <a:rPr lang="en-US" sz="1000" i="1" dirty="0"/>
              <a:t>Tattiche</a:t>
            </a:r>
            <a:r>
              <a:rPr lang="en-US" sz="1000" dirty="0"/>
              <a:t>, le </a:t>
            </a:r>
            <a:r>
              <a:rPr lang="en-US" sz="1000" i="1" dirty="0"/>
              <a:t>Tecniche </a:t>
            </a:r>
            <a:r>
              <a:rPr lang="en-US" sz="1000" dirty="0"/>
              <a:t>e le </a:t>
            </a:r>
            <a:r>
              <a:rPr lang="en-US" sz="1000" i="1" dirty="0"/>
              <a:t>Procedure </a:t>
            </a:r>
            <a:r>
              <a:rPr lang="en-US" sz="1000" dirty="0"/>
              <a:t>(TTP).</a:t>
            </a:r>
          </a:p>
          <a:p>
            <a:pPr lvl="1">
              <a:spcBef>
                <a:spcPts val="600"/>
              </a:spcBef>
            </a:pPr>
            <a:r>
              <a:rPr lang="en-US" sz="1000" b="1" dirty="0"/>
              <a:t>Dove </a:t>
            </a:r>
            <a:r>
              <a:rPr lang="en-US" sz="1000" dirty="0"/>
              <a:t>assiste </a:t>
            </a:r>
            <a:r>
              <a:rPr lang="en-US" sz="1000" dirty="0" err="1"/>
              <a:t>le organizzazioni </a:t>
            </a:r>
            <a:r>
              <a:rPr lang="en-US" sz="1000" dirty="0"/>
              <a:t>che conducono la caccia alle minacce in anticipo o dopo un incidente.</a:t>
            </a:r>
          </a:p>
          <a:p>
            <a:pPr lvl="1">
              <a:spcBef>
                <a:spcPts val="600"/>
              </a:spcBef>
              <a:spcAft>
                <a:spcPts val="600"/>
              </a:spcAft>
              <a:buClr>
                <a:schemeClr val="accent1"/>
              </a:buClr>
              <a:buSzPct val="100000"/>
            </a:pPr>
            <a:r>
              <a:rPr lang="en-US" dirty="0"/>
              <a:t>Esempi di CTI operativa:</a:t>
            </a:r>
          </a:p>
          <a:p>
            <a:pPr lvl="2">
              <a:spcBef>
                <a:spcPts val="600"/>
              </a:spcBef>
            </a:pPr>
            <a:r>
              <a:rPr lang="en-US" dirty="0"/>
              <a:t>Analisi delle campagne di phishing rivolte ai dipendenti.</a:t>
            </a:r>
          </a:p>
          <a:p>
            <a:pPr lvl="2">
              <a:spcBef>
                <a:spcPts val="600"/>
              </a:spcBef>
            </a:pPr>
            <a:r>
              <a:rPr lang="en-US" dirty="0"/>
              <a:t>Profili degli attori delle minacce e TTP rilevanti per il settore industriale dell'organizzazione.</a:t>
            </a:r>
          </a:p>
          <a:p>
            <a:pPr lvl="2">
              <a:spcBef>
                <a:spcPts val="600"/>
              </a:spcBef>
            </a:pPr>
            <a:r>
              <a:rPr lang="en-US" dirty="0"/>
              <a:t>Monitorare il traffico di rete e condurre analisi comportamentali per rilevare attività anomale indicative di un'intrusione o di una compromissione informatica.</a:t>
            </a:r>
          </a:p>
          <a:p>
            <a:pPr lvl="2">
              <a:spcBef>
                <a:spcPts val="600"/>
              </a:spcBef>
            </a:pPr>
            <a:r>
              <a:rPr lang="en-US" i="1" dirty="0"/>
              <a:t>Una società di servizi che gestisce un'infrastruttura di rete elettrica su larga scala rileva modelli di traffico di rete insoliti e attività sospette all'interno della propria rete. La CTI operativa rivela che gli attori della minaccia stanno impiegando tattiche sofisticate, come il movimento laterale e la ricognizione, per ottenere un accesso non autorizzato ai sistemi critici della rete energetica.</a:t>
            </a:r>
          </a:p>
          <a:p>
            <a:pPr lvl="1">
              <a:spcBef>
                <a:spcPts val="600"/>
              </a:spcBef>
            </a:pPr>
            <a:endParaRPr lang="en-US" sz="1000" dirty="0"/>
          </a:p>
        </p:txBody>
      </p:sp>
      <p:pic>
        <p:nvPicPr>
          <p:cNvPr id="10" name="Marcador de Posição da Imagem 9" descr="Uma imagem com texto, eletrónica, circuito, arte&#10;&#10;Descrição gerada automaticamente">
            <a:extLst>
              <a:ext uri="{FF2B5EF4-FFF2-40B4-BE49-F238E27FC236}">
                <a16:creationId xmlns:a16="http://schemas.microsoft.com/office/drawing/2014/main" id="{A79C3398-4240-90CB-33E6-548DB9C67470}"/>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2585753024"/>
      </p:ext>
    </p:extLst>
  </p:cSld>
  <p:clrMapOvr>
    <a:masterClrMapping/>
  </p:clrMapOvr>
</p:sld>
</file>

<file path=ppt/slides/slide14.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2800" b="0" i="0" u="none" strike="noStrike" kern="1200" cap="none" spc="100" normalizeH="0" baseline="0" noProof="0" dirty="0">
                <a:ln>
                  <a:noFill/>
                </a:ln>
                <a:solidFill>
                  <a:srgbClr val="FFFFFF"/>
                </a:solidFill>
                <a:effectLst/>
                <a:uLnTx/>
                <a:uFillTx/>
                <a:latin typeface="Book Antiqua"/>
                <a:ea typeface="+mj-ea"/>
                <a:cs typeface="+mj-cs"/>
              </a:rPr>
              <a:t>01_2: Tassonomia dell'intelligence sulle minacce informatiche </a:t>
            </a:r>
            <a:endParaRPr lang="en-US"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Introduzione alla tassonomia della Cyber Threat Intelligence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b="1" dirty="0"/>
              <a:t>Tactical CTI </a:t>
            </a:r>
            <a:r>
              <a:rPr lang="en-US" sz="1200" dirty="0"/>
              <a:t>offre informazioni immediate e fruibili per supportare le operazioni di sicurezza quotidiane, tra cui la risposta agli incidenti e la caccia alle minacce.</a:t>
            </a:r>
          </a:p>
          <a:p>
            <a:pPr>
              <a:spcBef>
                <a:spcPts val="600"/>
              </a:spcBef>
            </a:pPr>
            <a:r>
              <a:rPr lang="en-US" sz="1200" dirty="0"/>
              <a:t>Si tratta </a:t>
            </a:r>
            <a:r>
              <a:rPr lang="en-US" sz="1200" b="1" dirty="0"/>
              <a:t>di informazioni relative a cosa</a:t>
            </a:r>
            <a:r>
              <a:rPr lang="en-US" sz="1200" dirty="0"/>
              <a:t>, come nomi di dominio, indirizzi IP e nomi di file.</a:t>
            </a:r>
          </a:p>
          <a:p>
            <a:pPr>
              <a:spcBef>
                <a:spcPts val="600"/>
              </a:spcBef>
            </a:pPr>
            <a:r>
              <a:rPr lang="en-US" sz="1200" dirty="0"/>
              <a:t>Esempi di CTI tattica:</a:t>
            </a:r>
          </a:p>
          <a:p>
            <a:pPr lvl="1">
              <a:spcBef>
                <a:spcPts val="600"/>
              </a:spcBef>
            </a:pPr>
            <a:r>
              <a:rPr lang="en-US" sz="1000" dirty="0"/>
              <a:t>Avvisi in tempo reale sulle minacce informatiche attive rilevate nella rete dell'organizzazione.</a:t>
            </a:r>
          </a:p>
          <a:p>
            <a:pPr lvl="1">
              <a:spcBef>
                <a:spcPts val="600"/>
              </a:spcBef>
            </a:pPr>
            <a:r>
              <a:rPr lang="en-US" sz="1000" dirty="0"/>
              <a:t>Analisi forense degli incidenti di sicurezza per identificare le cause principali e le misure di contenimento.</a:t>
            </a:r>
          </a:p>
          <a:p>
            <a:pPr lvl="1">
              <a:spcBef>
                <a:spcPts val="600"/>
              </a:spcBef>
            </a:pPr>
            <a:r>
              <a:rPr lang="en-US" sz="1000" dirty="0"/>
              <a:t>Feed di intelligence sulle minacce che forniscono informazioni aggiornate sulle minacce informatiche rilevanti per gli asset e le infrastrutture dell'organizzazione.</a:t>
            </a:r>
          </a:p>
          <a:p>
            <a:pPr lvl="1">
              <a:spcBef>
                <a:spcPts val="600"/>
              </a:spcBef>
            </a:pPr>
            <a:r>
              <a:rPr lang="en-US" sz="1000" i="1" dirty="0"/>
              <a:t>Il team operativo di sicurezza riceve avvisi che segnalano tentativi di accesso sospetti a domini esterni da endpoint all'interno della rete energetica. La CTI tattica rivela che gli attori delle minacce utilizzano sofisticate tecniche di phishing per attirare i dipendenti ad accedere a siti web dannosi che ospitano kit di exploit o payload di malware.</a:t>
            </a:r>
          </a:p>
        </p:txBody>
      </p:sp>
      <p:pic>
        <p:nvPicPr>
          <p:cNvPr id="10" name="Marcador de Posição da Imagem 9" descr="Uma imagem com texto, eletrónica, circuito, arte&#10;&#10;Descrição gerada automaticamente">
            <a:extLst>
              <a:ext uri="{FF2B5EF4-FFF2-40B4-BE49-F238E27FC236}">
                <a16:creationId xmlns:a16="http://schemas.microsoft.com/office/drawing/2014/main" id="{9FBE42F5-E63F-AECC-E5DD-BE4B3992F977}"/>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2041732275"/>
      </p:ext>
    </p:extLst>
  </p:cSld>
  <p:clrMapOvr>
    <a:masterClrMapping/>
  </p:clrMapOvr>
</p:sld>
</file>

<file path=ppt/slides/slide15.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2800" b="0" i="0" u="none" strike="noStrike" kern="1200" cap="none" spc="100" normalizeH="0" baseline="0" noProof="0" dirty="0">
                <a:ln>
                  <a:noFill/>
                </a:ln>
                <a:solidFill>
                  <a:srgbClr val="FFFFFF"/>
                </a:solidFill>
                <a:effectLst/>
                <a:uLnTx/>
                <a:uFillTx/>
                <a:latin typeface="Book Antiqua"/>
                <a:ea typeface="+mj-ea"/>
                <a:cs typeface="+mj-cs"/>
              </a:rPr>
              <a:t>01_2: Tassonomia dell'intelligence sulle minacce informatiche </a:t>
            </a:r>
            <a:endParaRPr lang="en-US"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Introduzione alla tassonomia dell'intelligence sulle minacce informatiche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b="1" dirty="0"/>
              <a:t>Orizzonte temporale: </a:t>
            </a:r>
          </a:p>
          <a:p>
            <a:pPr lvl="1">
              <a:spcBef>
                <a:spcPts val="600"/>
              </a:spcBef>
            </a:pPr>
            <a:r>
              <a:rPr lang="en-US" sz="1000" dirty="0"/>
              <a:t>Strategico: a lungo termine.</a:t>
            </a:r>
          </a:p>
          <a:p>
            <a:pPr lvl="1">
              <a:spcBef>
                <a:spcPts val="600"/>
              </a:spcBef>
            </a:pPr>
            <a:r>
              <a:rPr lang="en-US" sz="1000" dirty="0"/>
              <a:t>Operativo: a medio termine.</a:t>
            </a:r>
          </a:p>
          <a:p>
            <a:pPr lvl="1">
              <a:spcBef>
                <a:spcPts val="600"/>
              </a:spcBef>
            </a:pPr>
            <a:r>
              <a:rPr lang="en-US" sz="1000" dirty="0"/>
              <a:t>Tattica: a breve termine.</a:t>
            </a:r>
          </a:p>
          <a:p>
            <a:pPr>
              <a:spcBef>
                <a:spcPts val="600"/>
              </a:spcBef>
            </a:pPr>
            <a:r>
              <a:rPr lang="en-US" sz="1200" b="1" dirty="0"/>
              <a:t>Ambito di applicazione:</a:t>
            </a:r>
          </a:p>
          <a:p>
            <a:pPr lvl="1">
              <a:spcBef>
                <a:spcPts val="600"/>
              </a:spcBef>
            </a:pPr>
            <a:r>
              <a:rPr lang="en-US" sz="1000" dirty="0"/>
              <a:t>Strategico: a livello organizzativo.</a:t>
            </a:r>
          </a:p>
          <a:p>
            <a:pPr lvl="1">
              <a:spcBef>
                <a:spcPts val="600"/>
              </a:spcBef>
            </a:pPr>
            <a:r>
              <a:rPr lang="en-US" sz="1000" dirty="0"/>
              <a:t>Operativo: minacce o avversari specifici.</a:t>
            </a:r>
          </a:p>
          <a:p>
            <a:pPr lvl="1">
              <a:spcBef>
                <a:spcPts val="600"/>
              </a:spcBef>
            </a:pPr>
            <a:r>
              <a:rPr lang="en-US" sz="1000" dirty="0"/>
              <a:t>Tattica: operazioni di sicurezza immediate.</a:t>
            </a:r>
          </a:p>
          <a:p>
            <a:pPr>
              <a:spcBef>
                <a:spcPts val="600"/>
              </a:spcBef>
            </a:pPr>
            <a:r>
              <a:rPr lang="en-US" sz="1200" b="1" dirty="0"/>
              <a:t>Casi d'uso: </a:t>
            </a:r>
          </a:p>
          <a:p>
            <a:pPr lvl="1">
              <a:spcBef>
                <a:spcPts val="600"/>
              </a:spcBef>
            </a:pPr>
            <a:r>
              <a:rPr lang="en-US" sz="1000" dirty="0"/>
              <a:t>Strategico: processo decisionale e pianificazione.</a:t>
            </a:r>
          </a:p>
          <a:p>
            <a:pPr lvl="1">
              <a:spcBef>
                <a:spcPts val="600"/>
              </a:spcBef>
            </a:pPr>
            <a:r>
              <a:rPr lang="en-US" sz="1000" dirty="0"/>
              <a:t>Operativo: risposta agli incidenti e rilevamento delle minacce.</a:t>
            </a:r>
          </a:p>
          <a:p>
            <a:pPr lvl="1">
              <a:spcBef>
                <a:spcPts val="600"/>
              </a:spcBef>
            </a:pPr>
            <a:r>
              <a:rPr lang="en-US" sz="1000" dirty="0"/>
              <a:t>Tattica: difesa e mitigazione in tempo reale.</a:t>
            </a:r>
          </a:p>
        </p:txBody>
      </p:sp>
      <p:pic>
        <p:nvPicPr>
          <p:cNvPr id="10" name="Marcador de Posição da Imagem 9" descr="Uma imagem com texto, eletrónica, circuito, arte&#10;&#10;Descrição gerada automaticamente">
            <a:extLst>
              <a:ext uri="{FF2B5EF4-FFF2-40B4-BE49-F238E27FC236}">
                <a16:creationId xmlns:a16="http://schemas.microsoft.com/office/drawing/2014/main" id="{1F8E07B5-4F15-9DD2-FA05-5B8273AA4BAE}"/>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136700689"/>
      </p:ext>
    </p:extLst>
  </p:cSld>
  <p:clrMapOvr>
    <a:masterClrMapping/>
  </p:clrMapOvr>
</p:sld>
</file>

<file path=ppt/slides/slide16.xml><?xml version="1.0" encoding="utf-8"?>
<p:sld xmlns:a16="http://schemas.microsoft.com/office/drawing/2014/main" xmlns:adec="http://schemas.microsoft.com/office/drawing/2017/decorative"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2800" b="0" i="0" u="none" strike="noStrike" kern="1200" cap="none" spc="100" normalizeH="0" baseline="0" noProof="0" dirty="0">
                <a:ln>
                  <a:noFill/>
                </a:ln>
                <a:solidFill>
                  <a:srgbClr val="FFFFFF"/>
                </a:solidFill>
                <a:effectLst/>
                <a:uLnTx/>
                <a:uFillTx/>
                <a:latin typeface="Book Antiqua"/>
                <a:ea typeface="+mj-ea"/>
                <a:cs typeface="+mj-cs"/>
              </a:rPr>
              <a:t>01_2: Tassonomia dell'intelligence sulle minacce informatiche </a:t>
            </a:r>
            <a:endParaRPr lang="en-US"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Introduzione alla tassonomia dell'intelligence sulle minacce informatiche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Nel contesto della Rete energetica</a:t>
            </a:r>
            <a:r>
              <a:rPr lang="en-US" sz="1200" b="1" dirty="0"/>
              <a:t>: </a:t>
            </a:r>
          </a:p>
          <a:p>
            <a:pPr lvl="1">
              <a:spcBef>
                <a:spcPts val="600"/>
              </a:spcBef>
            </a:pPr>
            <a:r>
              <a:rPr lang="en-US" sz="1000" b="1" dirty="0"/>
              <a:t>CTI strategica: </a:t>
            </a:r>
            <a:r>
              <a:rPr lang="en-US" sz="1000" dirty="0"/>
              <a:t>analisi dei fattori geopolitici che influenzano la sicurezza energetica.</a:t>
            </a:r>
          </a:p>
          <a:p>
            <a:pPr lvl="1">
              <a:spcBef>
                <a:spcPts val="600"/>
              </a:spcBef>
            </a:pPr>
            <a:r>
              <a:rPr lang="en-US" sz="1000" b="1" dirty="0"/>
              <a:t>CTI operativa: </a:t>
            </a:r>
            <a:r>
              <a:rPr lang="en-US" sz="1000" dirty="0"/>
              <a:t>monitoraggio delle minacce informatiche che colpiscono le infrastrutture energetiche e le catene di approvvigionamento.</a:t>
            </a:r>
          </a:p>
          <a:p>
            <a:pPr lvl="1">
              <a:spcBef>
                <a:spcPts val="600"/>
              </a:spcBef>
            </a:pPr>
            <a:r>
              <a:rPr lang="en-US" sz="1000" b="1" dirty="0"/>
              <a:t>CTI tattica: </a:t>
            </a:r>
            <a:r>
              <a:rPr lang="en-US" sz="1000" dirty="0"/>
              <a:t>avvisi in tempo reale e risposta agli incidenti informatici che interessano le operazioni energetiche.</a:t>
            </a:r>
          </a:p>
        </p:txBody>
      </p:sp>
      <p:pic>
        <p:nvPicPr>
          <p:cNvPr id="2050" name="Picture 2" descr="rpc.senate.gov">
            <a:extLst>
              <a:ext uri="{FF2B5EF4-FFF2-40B4-BE49-F238E27FC236}">
                <a16:creationId xmlns:a16="http://schemas.microsoft.com/office/drawing/2014/main" id="{9C89C2A2-D0A1-C5BD-2069-2D20A44DCA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3173" y="3448298"/>
            <a:ext cx="4999492" cy="2503652"/>
          </a:xfrm>
          <a:prstGeom prst="rect">
            <a:avLst/>
          </a:prstGeom>
          <a:noFill/>
          <a:extLst>
            <a:ext uri="{909E8E84-426E-40DD-AFC4-6F175D3DCCD1}">
              <a14:hiddenFill xmlns:a14="http://schemas.microsoft.com/office/drawing/2010/main">
                <a:solidFill>
                  <a:srgbClr val="FFFFFF"/>
                </a:solidFill>
              </a14:hiddenFill>
            </a:ext>
          </a:extLst>
        </p:spPr>
      </p:pic>
      <p:sp>
        <p:nvSpPr>
          <p:cNvPr id="15" name="CaixaDeTexto 14">
            <a:extLst>
              <a:ext uri="{FF2B5EF4-FFF2-40B4-BE49-F238E27FC236}">
                <a16:creationId xmlns:a16="http://schemas.microsoft.com/office/drawing/2014/main" id="{9B3365E4-59CE-A53A-133E-D3722DD444A9}"/>
              </a:ext>
            </a:extLst>
          </p:cNvPr>
          <p:cNvSpPr txBox="1"/>
          <p:nvPr/>
        </p:nvSpPr>
        <p:spPr>
          <a:xfrm>
            <a:off x="5231642" y="5874977"/>
            <a:ext cx="3105471"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pt-PT" sz="900" dirty="0" err="1"/>
              <a:t>Fonte: </a:t>
            </a:r>
            <a:r>
              <a:rPr lang="pt-PT" sz="900" dirty="0"/>
              <a:t>https://www.rpc.senate.gov/policy-papers/ </a:t>
            </a:r>
            <a:r>
              <a:rPr lang="pt-PT" sz="900" dirty="0" err="1"/>
              <a:t>infrastructure-cybersecurity-the-us-electric-grid</a:t>
            </a:r>
            <a:endParaRPr lang="pt-PT" sz="900" dirty="0"/>
          </a:p>
        </p:txBody>
      </p:sp>
      <p:pic>
        <p:nvPicPr>
          <p:cNvPr id="10" name="Marcador de Posição da Imagem 9" descr="Uma imagem com texto, eletrónica, circuito, arte&#10;&#10;Descrição gerada automaticamente">
            <a:extLst>
              <a:ext uri="{FF2B5EF4-FFF2-40B4-BE49-F238E27FC236}">
                <a16:creationId xmlns:a16="http://schemas.microsoft.com/office/drawing/2014/main" id="{504162CE-0C67-0437-EB63-0741B71F1350}"/>
              </a:ext>
            </a:extLst>
          </p:cNvPr>
          <p:cNvPicPr>
            <a:picLocks noGrp="1" noChangeAspect="1"/>
          </p:cNvPicPr>
          <p:nvPr>
            <p:ph type="pic" sz="quarter" idx="11"/>
          </p:nvPr>
        </p:nvPicPr>
        <p:blipFill>
          <a:blip r:embed="rId6"/>
          <a:srcRect l="7439" r="7439"/>
          <a:stretch>
            <a:fillRect/>
          </a:stretch>
        </p:blipFill>
        <p:spPr/>
      </p:pic>
    </p:spTree>
    <p:extLst>
      <p:ext uri="{BB962C8B-B14F-4D97-AF65-F5344CB8AC3E}">
        <p14:creationId xmlns:p14="http://schemas.microsoft.com/office/powerpoint/2010/main" val="117683400"/>
      </p:ext>
    </p:extLst>
  </p:cSld>
  <p:clrMapOvr>
    <a:masterClrMapping/>
  </p:clrMapOvr>
</p:sld>
</file>

<file path=ppt/slides/slide17.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Schema di formazione: </a:t>
            </a:r>
            <a:br>
              <a:rPr lang="en-US" dirty="0">
                <a:solidFill>
                  <a:schemeClr val="accent1"/>
                </a:solidFill>
              </a:rPr>
            </a:br>
            <a:br>
              <a:rPr lang="en-US" dirty="0">
                <a:solidFill>
                  <a:schemeClr val="accent1"/>
                </a:solidFill>
              </a:rPr>
            </a:br>
            <a:r>
              <a:rPr lang="en-US" dirty="0"/>
              <a:t>Giorno 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17</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Argomento-01: Fondamenti di Cyber Threat Intelligence (CTI) - Tassonomia, ciclo di vita, controlli di sicurezza e standard</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Introduzione all'intelligence sulle minacce informatiche</a:t>
            </a:r>
          </a:p>
          <a:p>
            <a:pPr>
              <a:spcBef>
                <a:spcPts val="600"/>
              </a:spcBef>
              <a:spcAft>
                <a:spcPts val="0"/>
              </a:spcAft>
            </a:pPr>
            <a:r>
              <a:rPr lang="en-US" sz="1400" dirty="0"/>
              <a:t>Tassonomia dell'intelligence sulle minacce informatiche </a:t>
            </a:r>
          </a:p>
          <a:p>
            <a:pPr>
              <a:spcBef>
                <a:spcPts val="600"/>
              </a:spcBef>
              <a:spcAft>
                <a:spcPts val="0"/>
              </a:spcAft>
            </a:pPr>
            <a:r>
              <a:rPr lang="en-US" sz="1400" dirty="0">
                <a:solidFill>
                  <a:schemeClr val="tx2"/>
                </a:solidFill>
              </a:rPr>
              <a:t>Ciclo di vita dell'intelligence sulle minacce informatiche</a:t>
            </a:r>
          </a:p>
          <a:p>
            <a:pPr>
              <a:spcBef>
                <a:spcPts val="600"/>
              </a:spcBef>
              <a:spcAft>
                <a:spcPts val="0"/>
              </a:spcAft>
            </a:pPr>
            <a:r>
              <a:rPr lang="en-US" sz="1400" dirty="0"/>
              <a:t>Controlli e standard di sicurezza</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522137627"/>
      </p:ext>
    </p:extLst>
  </p:cSld>
  <p:clrMapOvr>
    <a:masterClrMapping/>
  </p:clrMapOvr>
</p:sld>
</file>

<file path=ppt/slides/slide18.xml><?xml version="1.0" encoding="utf-8"?>
<p:sld xmlns:a16="http://schemas.microsoft.com/office/drawing/2014/main" xmlns:adec="http://schemas.microsoft.com/office/drawing/2017/decorative"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01_3: Ciclo di vita dell'intelligence sulle minacce informatiche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Fasi del ciclo di vita CTI</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endParaRPr lang="en-US" sz="12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3074" name="Picture 2">
            <a:extLst>
              <a:ext uri="{FF2B5EF4-FFF2-40B4-BE49-F238E27FC236}">
                <a16:creationId xmlns:a16="http://schemas.microsoft.com/office/drawing/2014/main" id="{0A89BDC4-28D9-0B29-3B46-2E0CBED23C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5671" y="1675273"/>
            <a:ext cx="5567412" cy="4178462"/>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1DC702EF-C755-3A00-0847-9FADF64FFFAF}"/>
              </a:ext>
            </a:extLst>
          </p:cNvPr>
          <p:cNvSpPr txBox="1"/>
          <p:nvPr/>
        </p:nvSpPr>
        <p:spPr>
          <a:xfrm>
            <a:off x="5738418" y="5664404"/>
            <a:ext cx="25560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pt-PT" sz="900" dirty="0" err="1"/>
              <a:t>Fonte: </a:t>
            </a:r>
            <a:r>
              <a:rPr lang="pt-PT" sz="900" dirty="0"/>
              <a:t>https://mschalocy.medium.com/ threat-intelligence-life-cycle-2012a5645806</a:t>
            </a:r>
          </a:p>
        </p:txBody>
      </p:sp>
      <p:pic>
        <p:nvPicPr>
          <p:cNvPr id="10" name="Marcador de Posição da Imagem 9" descr="Uma imagem com texto, captura de ecrã, diagrama, círculo&#10;&#10;Descrição gerada automaticamente">
            <a:extLst>
              <a:ext uri="{FF2B5EF4-FFF2-40B4-BE49-F238E27FC236}">
                <a16:creationId xmlns:a16="http://schemas.microsoft.com/office/drawing/2014/main" id="{BA252464-8717-22BC-1F63-14774BFF750F}"/>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1516653224"/>
      </p:ext>
    </p:extLst>
  </p:cSld>
  <p:clrMapOvr>
    <a:masterClrMapping/>
  </p:clrMapOvr>
</p:sld>
</file>

<file path=ppt/slides/slide19.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01_3: Ciclo di vita dell'intelligence sulle minacce informatiche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Fasi del ciclo di vita CTI</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b="1" dirty="0"/>
              <a:t>Direzione e pianificazione: </a:t>
            </a:r>
            <a:r>
              <a:rPr lang="en-US" sz="1200" dirty="0"/>
              <a:t>definizione degli obiettivi, definizione dei requisiti di intelligence.</a:t>
            </a:r>
          </a:p>
          <a:p>
            <a:pPr lvl="1">
              <a:spcBef>
                <a:spcPts val="600"/>
              </a:spcBef>
            </a:pPr>
            <a:r>
              <a:rPr lang="en-US" sz="1000" dirty="0"/>
              <a:t>Definizione di obiettivi e traguardi CTI.</a:t>
            </a:r>
          </a:p>
          <a:p>
            <a:pPr lvl="1">
              <a:spcBef>
                <a:spcPts val="600"/>
              </a:spcBef>
            </a:pPr>
            <a:r>
              <a:rPr lang="en-US" sz="1000" dirty="0"/>
              <a:t>Definire i requisiti di intelligence.</a:t>
            </a:r>
          </a:p>
          <a:p>
            <a:pPr lvl="1">
              <a:spcBef>
                <a:spcPts val="600"/>
              </a:spcBef>
            </a:pPr>
            <a:r>
              <a:rPr lang="en-US" sz="1000" dirty="0"/>
              <a:t>Stabilire le strutture di governance e l'allocazione delle risorse.</a:t>
            </a:r>
          </a:p>
          <a:p>
            <a:pPr lvl="1">
              <a:spcBef>
                <a:spcPts val="600"/>
              </a:spcBef>
            </a:pPr>
            <a:r>
              <a:rPr lang="en-US" sz="1000" dirty="0"/>
              <a:t>Raccolta di dati da varie fonti.</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6" name="Marcador de Posição da Imagem 25" descr="Uma imagem com texto, captura de ecrã, diagrama, círculo&#10;&#10;Descrição gerada automaticamente">
            <a:extLst>
              <a:ext uri="{FF2B5EF4-FFF2-40B4-BE49-F238E27FC236}">
                <a16:creationId xmlns:a16="http://schemas.microsoft.com/office/drawing/2014/main" id="{2557358C-CE8D-08B8-CE22-1A0496FFF22F}"/>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545168486"/>
      </p:ext>
    </p:extLst>
  </p:cSld>
  <p:clrMapOvr>
    <a:masterClrMapping/>
  </p:clrMapOvr>
</p:sld>
</file>

<file path=ppt/slides/slide2.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dirty="0"/>
          </a:p>
        </p:txBody>
      </p:sp>
      <p:pic>
        <p:nvPicPr>
          <p:cNvPr id="14" name="Picture 13">
            <a:extLst>
              <a:ext uri="{FF2B5EF4-FFF2-40B4-BE49-F238E27FC236}">
                <a16:creationId xmlns:a16="http://schemas.microsoft.com/office/drawing/2014/main" id="{DB6AA25F-3B8C-8721-288B-2F31C107F74B}"/>
              </a:ext>
            </a:extLst>
          </p:cNvPr>
          <p:cNvPicPr>
            <a:picLocks noChangeAspect="1"/>
          </p:cNvPicPr>
          <p:nvPr/>
        </p:nvPicPr>
        <p:blipFill>
          <a:blip r:embed="rId3"/>
          <a:stretch>
            <a:fillRect/>
          </a:stretch>
        </p:blipFill>
        <p:spPr>
          <a:xfrm>
            <a:off x="191702" y="1338943"/>
            <a:ext cx="11808595" cy="4180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3451649"/>
      </p:ext>
    </p:extLst>
  </p:cSld>
  <p:clrMapOvr>
    <a:masterClrMapping/>
  </p:clrMapOvr>
</p:sld>
</file>

<file path=ppt/slides/slide20.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01_3: Ciclo di vita dell'intelligence sulle minacce informatiche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Fasi del ciclo di vita CTI</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b="1" dirty="0"/>
              <a:t>Raccolta: </a:t>
            </a:r>
            <a:r>
              <a:rPr lang="en-US" sz="1200" dirty="0"/>
              <a:t>raccolta di dati grezzi e intelligence</a:t>
            </a:r>
            <a:endParaRPr lang="en-US" sz="1000" dirty="0"/>
          </a:p>
          <a:p>
            <a:pPr lvl="1">
              <a:spcBef>
                <a:spcPts val="600"/>
              </a:spcBef>
            </a:pPr>
            <a:r>
              <a:rPr lang="en-US" sz="1000" dirty="0"/>
              <a:t>Raccogliere dati grezzi e informazioni rilevanti da varie fonti interne ed esterne.</a:t>
            </a:r>
          </a:p>
          <a:p>
            <a:pPr lvl="1">
              <a:spcBef>
                <a:spcPts val="600"/>
              </a:spcBef>
            </a:pPr>
            <a:r>
              <a:rPr lang="en-US" sz="1000" dirty="0"/>
              <a:t>Le fonti includono l'intelligence open-source (OSINT), l'intelligence umana (HUMINT) e l'intelligence tecnica (TECHINT).</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Marcador de Posição da Imagem 18" descr="Uma imagem com texto, captura de ecrã, diagrama, círculo&#10;&#10;Descrição gerada automaticamente">
            <a:extLst>
              <a:ext uri="{FF2B5EF4-FFF2-40B4-BE49-F238E27FC236}">
                <a16:creationId xmlns:a16="http://schemas.microsoft.com/office/drawing/2014/main" id="{3F235CD2-D967-76E7-ACAB-6ADAA376BE67}"/>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683520881"/>
      </p:ext>
    </p:extLst>
  </p:cSld>
  <p:clrMapOvr>
    <a:masterClrMapping/>
  </p:clrMapOvr>
</p:sld>
</file>

<file path=ppt/slides/slide21.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01_3: Ciclo di vita dell'intelligence sulle minacce informatiche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Fasi del ciclo di vita CTI</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b="1" dirty="0"/>
              <a:t>Elaborazione e sfruttamento: </a:t>
            </a:r>
            <a:r>
              <a:rPr lang="en-US" sz="1200" dirty="0"/>
              <a:t>conversione dei dati grezzi in intelligence utilizzabile</a:t>
            </a:r>
            <a:r>
              <a:rPr lang="en-US" sz="1200" b="1" dirty="0"/>
              <a:t>.</a:t>
            </a:r>
            <a:endParaRPr lang="en-US" sz="1000" dirty="0"/>
          </a:p>
          <a:p>
            <a:pPr lvl="1">
              <a:spcBef>
                <a:spcPts val="600"/>
              </a:spcBef>
            </a:pPr>
            <a:r>
              <a:rPr lang="en-US" sz="1000" dirty="0"/>
              <a:t>Convertire i dati grezzi in informazioni utili.</a:t>
            </a:r>
          </a:p>
          <a:p>
            <a:pPr lvl="1">
              <a:spcBef>
                <a:spcPts val="600"/>
              </a:spcBef>
            </a:pPr>
            <a:r>
              <a:rPr lang="en-US" sz="1000" dirty="0" err="1"/>
              <a:t>Normalizzazione </a:t>
            </a:r>
            <a:r>
              <a:rPr lang="en-US" sz="1000" dirty="0"/>
              <a:t>e arricchimento dei dati.</a:t>
            </a:r>
          </a:p>
          <a:p>
            <a:pPr lvl="1">
              <a:spcBef>
                <a:spcPts val="600"/>
              </a:spcBef>
            </a:pPr>
            <a:r>
              <a:rPr lang="en-US" sz="1000" dirty="0"/>
              <a:t>Identificare modelli e tendenze rilevanti.</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1" name="Marcador de Posição da Imagem 20" descr="Uma imagem com texto, captura de ecrã, diagrama, círculo&#10;&#10;Descrição gerada automaticamente">
            <a:extLst>
              <a:ext uri="{FF2B5EF4-FFF2-40B4-BE49-F238E27FC236}">
                <a16:creationId xmlns:a16="http://schemas.microsoft.com/office/drawing/2014/main" id="{39AF1118-C26C-296A-2665-E3EFD81222B1}"/>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3910115672"/>
      </p:ext>
    </p:extLst>
  </p:cSld>
  <p:clrMapOvr>
    <a:masterClrMapping/>
  </p:clrMapOvr>
</p:sld>
</file>

<file path=ppt/slides/slide22.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01_3: Ciclo di vita dell'intelligence sulle minacce informatiche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Fasi del ciclo di vita CTI</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b="1" dirty="0"/>
              <a:t>Analisi e produzione: </a:t>
            </a:r>
            <a:r>
              <a:rPr lang="en-US" sz="1200" dirty="0" err="1"/>
              <a:t>analisi dell</a:t>
            </a:r>
            <a:r>
              <a:rPr lang="en-US" sz="1200" dirty="0"/>
              <a:t>'intelligence, produzione di prodotti finiti.</a:t>
            </a:r>
            <a:endParaRPr lang="en-US" sz="1000" dirty="0"/>
          </a:p>
          <a:p>
            <a:pPr lvl="1">
              <a:spcBef>
                <a:spcPts val="600"/>
              </a:spcBef>
            </a:pPr>
            <a:r>
              <a:rPr lang="en-US" sz="1000" dirty="0" err="1"/>
              <a:t>Analizzare </a:t>
            </a:r>
            <a:r>
              <a:rPr lang="en-US" sz="1000" dirty="0"/>
              <a:t>l'intelligence per identificare minacce e vulnerabilità.</a:t>
            </a:r>
          </a:p>
          <a:p>
            <a:pPr lvl="1">
              <a:spcBef>
                <a:spcPts val="600"/>
              </a:spcBef>
            </a:pPr>
            <a:r>
              <a:rPr lang="en-US" sz="1000" dirty="0"/>
              <a:t>Produrre prodotti di intelligence finiti e adeguati alle esigenze degli stakeholder.</a:t>
            </a:r>
          </a:p>
          <a:p>
            <a:pPr lvl="1">
              <a:spcBef>
                <a:spcPts val="600"/>
              </a:spcBef>
            </a:pPr>
            <a:r>
              <a:rPr lang="en-US" sz="1000" dirty="0"/>
              <a:t>Tra gli esempi vi sono le valutazioni delle minacce, i rapporti sulla situazione e i briefing di intelligence.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Marcador de Posição da Imagem 18" descr="Uma imagem com texto, captura de ecrã, diagrama, círculo&#10;&#10;Descrição gerada automaticamente">
            <a:extLst>
              <a:ext uri="{FF2B5EF4-FFF2-40B4-BE49-F238E27FC236}">
                <a16:creationId xmlns:a16="http://schemas.microsoft.com/office/drawing/2014/main" id="{7BF6E229-9C4F-747A-775D-9A2E4A763561}"/>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197181381"/>
      </p:ext>
    </p:extLst>
  </p:cSld>
  <p:clrMapOvr>
    <a:masterClrMapping/>
  </p:clrMapOvr>
</p:sld>
</file>

<file path=ppt/slides/slide23.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01_3: Ciclo di vita dell'intelligence sulle minacce informatiche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Fasi del ciclo di vita CTI</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b="1" dirty="0"/>
              <a:t>Diffusione e integrazione: </a:t>
            </a:r>
            <a:r>
              <a:rPr lang="en-US" sz="1200" dirty="0"/>
              <a:t>distribuire l'intelligence, integrarla nel processo decisionale</a:t>
            </a:r>
            <a:r>
              <a:rPr lang="en-US" sz="1200" b="1" dirty="0"/>
              <a:t>.</a:t>
            </a:r>
            <a:endParaRPr lang="en-US" sz="1000" dirty="0"/>
          </a:p>
          <a:p>
            <a:pPr lvl="1">
              <a:spcBef>
                <a:spcPts val="600"/>
              </a:spcBef>
            </a:pPr>
            <a:r>
              <a:rPr lang="en-US" sz="1000" dirty="0"/>
              <a:t>Distribuire i prodotti di intelligence alle parti interessate.</a:t>
            </a:r>
          </a:p>
          <a:p>
            <a:pPr lvl="1">
              <a:spcBef>
                <a:spcPts val="600"/>
              </a:spcBef>
            </a:pPr>
            <a:r>
              <a:rPr lang="en-US" sz="1000" dirty="0"/>
              <a:t>Integrare l'intelligence nei processi decisionali.</a:t>
            </a:r>
          </a:p>
          <a:p>
            <a:pPr lvl="1">
              <a:spcBef>
                <a:spcPts val="600"/>
              </a:spcBef>
            </a:pPr>
            <a:r>
              <a:rPr lang="en-US" sz="1000" dirty="0"/>
              <a:t>Promuovere la collaborazione e la condivisione delle informazioni tra le parti interessate.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Marcador de Posição da Imagem 18" descr="Uma imagem com texto, captura de ecrã, diagrama, círculo&#10;&#10;Descrição gerada automaticamente">
            <a:extLst>
              <a:ext uri="{FF2B5EF4-FFF2-40B4-BE49-F238E27FC236}">
                <a16:creationId xmlns:a16="http://schemas.microsoft.com/office/drawing/2014/main" id="{EE0EC4A5-0F4C-017E-5269-C64222526C9F}"/>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464214458"/>
      </p:ext>
    </p:extLst>
  </p:cSld>
  <p:clrMapOvr>
    <a:masterClrMapping/>
  </p:clrMapOvr>
</p:sld>
</file>

<file path=ppt/slides/slide24.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01_3: Ciclo di vita dell'intelligence sulle minacce informatiche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Fasi del ciclo di vita CTI</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b="1" dirty="0"/>
              <a:t>Valutazione e feedback: </a:t>
            </a:r>
            <a:r>
              <a:rPr lang="en-US" sz="1200" dirty="0"/>
              <a:t>valutazione dell'efficacia, raccolta di feedback</a:t>
            </a:r>
          </a:p>
          <a:p>
            <a:pPr lvl="1">
              <a:spcBef>
                <a:spcPts val="600"/>
              </a:spcBef>
            </a:pPr>
            <a:r>
              <a:rPr lang="en-US" sz="1000" dirty="0"/>
              <a:t>Valutare l'efficacia delle attività e dei processi CTI.</a:t>
            </a:r>
          </a:p>
          <a:p>
            <a:pPr lvl="1">
              <a:spcBef>
                <a:spcPts val="600"/>
              </a:spcBef>
            </a:pPr>
            <a:r>
              <a:rPr lang="en-US" sz="1000" dirty="0"/>
              <a:t>Raccogliere il feedback delle parti interessate.</a:t>
            </a:r>
          </a:p>
          <a:p>
            <a:pPr lvl="1">
              <a:spcBef>
                <a:spcPts val="600"/>
              </a:spcBef>
            </a:pPr>
            <a:r>
              <a:rPr lang="en-US" sz="1000" dirty="0"/>
              <a:t>Affinare i requisiti e le metodologie di intelligence sulla base delle lezioni apprese.</a:t>
            </a:r>
          </a:p>
          <a:p>
            <a:pPr lvl="1">
              <a:spcBef>
                <a:spcPts val="600"/>
              </a:spcBef>
            </a:pPr>
            <a:r>
              <a:rPr lang="en-US" sz="1000" dirty="0"/>
              <a:t>Valutare e iterare per migliorare continuamente.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Marcador de Posição da Imagem 18" descr="Uma imagem com texto, captura de ecrã, diagrama, círculo&#10;&#10;Descrição gerada automaticamente">
            <a:extLst>
              <a:ext uri="{FF2B5EF4-FFF2-40B4-BE49-F238E27FC236}">
                <a16:creationId xmlns:a16="http://schemas.microsoft.com/office/drawing/2014/main" id="{20F08FEC-9F1C-5209-F6E0-10E7984B394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85346611"/>
      </p:ext>
    </p:extLst>
  </p:cSld>
  <p:clrMapOvr>
    <a:masterClrMapping/>
  </p:clrMapOvr>
</p:sld>
</file>

<file path=ppt/slides/slide25.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01_3: Ciclo di vita dell'intelligence sulle minacce informatiche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Fasi del ciclo di vita CTI</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b="1" dirty="0">
                <a:solidFill>
                  <a:schemeClr val="accent1"/>
                </a:solidFill>
              </a:rPr>
              <a:t>Caso di studio: </a:t>
            </a:r>
            <a:r>
              <a:rPr lang="en-US" sz="1200" i="1" dirty="0"/>
              <a:t>Rilevamento e mitigazione di un attacco informatico all'infrastruttura energetica</a:t>
            </a:r>
          </a:p>
          <a:p>
            <a:pPr lvl="1">
              <a:spcBef>
                <a:spcPts val="600"/>
              </a:spcBef>
            </a:pPr>
            <a:r>
              <a:rPr lang="en-US" sz="1000" b="1" dirty="0"/>
              <a:t>Scenario: </a:t>
            </a:r>
            <a:r>
              <a:rPr lang="en-US" sz="1000" dirty="0"/>
              <a:t>una grande azienda energetica gestisce una rete regionale di centrali elettriche, sottostazioni e sistemi di distribuzione fondamentali per fornire energia elettrica a un gran numero di clienti. Il Security Operations Center (SOC) dell'azienda</a:t>
            </a:r>
            <a:r>
              <a:rPr lang="en-US" sz="1000" baseline="30000" dirty="0"/>
              <a:t>*</a:t>
            </a:r>
            <a:r>
              <a:rPr lang="en-US" sz="1000" dirty="0"/>
              <a:t> riceve avvisi che indicano attività sospette all'interno della sua rete, sollevando preoccupazioni su un potenziale attacco informatico diretto all'infrastruttura energetica.</a:t>
            </a:r>
          </a:p>
          <a:p>
            <a:pPr lvl="1">
              <a:spcBef>
                <a:spcPts val="600"/>
              </a:spcBef>
              <a:buFont typeface="+mj-lt"/>
              <a:buAutoNum type="arabicPeriod"/>
            </a:pPr>
            <a:r>
              <a:rPr lang="en-US" sz="1000" b="1" dirty="0"/>
              <a:t>Direzione e pianificazione: </a:t>
            </a:r>
            <a:r>
              <a:rPr lang="en-US" sz="1000" dirty="0"/>
              <a:t>il team di cybersecurity dell'azienda stabilisce gli obiettivi per proteggere l'infrastruttura energetica dalle minacce informatiche, definendo i requisiti di intelligence per migliorare le capacità di rilevamento e risposta alle minacce.</a:t>
            </a:r>
          </a:p>
          <a:p>
            <a:pPr lvl="1">
              <a:spcBef>
                <a:spcPts val="600"/>
              </a:spcBef>
              <a:buFont typeface="+mj-lt"/>
              <a:buAutoNum type="arabicPeriod"/>
            </a:pPr>
            <a:r>
              <a:rPr lang="en-US" sz="1000" b="1" dirty="0"/>
              <a:t>Raccolta: </a:t>
            </a:r>
            <a:r>
              <a:rPr lang="en-US" sz="1000" dirty="0"/>
              <a:t>il SOC raccoglie dati grezzi e informazioni da varie fonti interne, compresi i registri di rete, la telemetria degli endpoint e le appliance di sicurezza, per identificare potenziali indicatori di compromissione (IOC) associati all'attività sospetta.</a:t>
            </a:r>
          </a:p>
          <a:p>
            <a:pPr lvl="1">
              <a:spcBef>
                <a:spcPts val="600"/>
              </a:spcBef>
              <a:buFont typeface="+mj-lt"/>
              <a:buAutoNum type="arabicPeriod"/>
            </a:pPr>
            <a:r>
              <a:rPr lang="en-US" sz="1000" b="1" dirty="0"/>
              <a:t>Elaborazione e sfruttamento: </a:t>
            </a:r>
            <a:r>
              <a:rPr lang="en-US" sz="1000" dirty="0"/>
              <a:t>gli analisti elaborano e </a:t>
            </a:r>
            <a:r>
              <a:rPr lang="en-US" sz="1000" dirty="0" err="1"/>
              <a:t>analizzano </a:t>
            </a:r>
            <a:r>
              <a:rPr lang="en-US" sz="1000" dirty="0"/>
              <a:t>i dati raccolti, sfruttando i feed di intelligence sulle minacce e gli strumenti di analisi avanzata per identificare modelli e anomalie indicativi di un attacco informatico alla rete energetica.</a:t>
            </a:r>
          </a:p>
          <a:p>
            <a:pPr lvl="1">
              <a:spcBef>
                <a:spcPts val="600"/>
              </a:spcBef>
              <a:buFont typeface="+mj-lt"/>
              <a:buAutoNum type="arabicPeriod"/>
            </a:pPr>
            <a:endParaRPr lang="en-US" sz="1000" dirty="0"/>
          </a:p>
          <a:p>
            <a:pPr marL="0" lvl="1" indent="0">
              <a:spcBef>
                <a:spcPts val="600"/>
              </a:spcBef>
              <a:buNone/>
            </a:pPr>
            <a:r>
              <a:rPr lang="en-US" sz="1000" baseline="30000" dirty="0"/>
              <a:t>*</a:t>
            </a:r>
            <a:r>
              <a:rPr lang="en-US" sz="1000" dirty="0"/>
              <a:t>Unità </a:t>
            </a:r>
            <a:r>
              <a:rPr lang="en-US" sz="1000" dirty="0" err="1"/>
              <a:t>centralizzata </a:t>
            </a:r>
            <a:r>
              <a:rPr lang="en-US" sz="1000" dirty="0"/>
              <a:t>all'interno di un'organizzazione responsabile del monitoraggio, del rilevamento, dell'</a:t>
            </a:r>
            <a:r>
              <a:rPr lang="en-US" sz="1000" dirty="0" err="1"/>
              <a:t>analisi </a:t>
            </a:r>
            <a:r>
              <a:rPr lang="en-US" sz="1000" dirty="0"/>
              <a:t>e della risposta agli incidenti di cybersecurity. </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Marcador de Posição da Imagem 18" descr="Uma imagem com texto, captura de ecrã, diagrama, círculo&#10;&#10;Descrição gerada automaticamente">
            <a:extLst>
              <a:ext uri="{FF2B5EF4-FFF2-40B4-BE49-F238E27FC236}">
                <a16:creationId xmlns:a16="http://schemas.microsoft.com/office/drawing/2014/main" id="{7CF170B6-9797-1AD4-22FD-F0BDD1109146}"/>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960925225"/>
      </p:ext>
    </p:extLst>
  </p:cSld>
  <p:clrMapOvr>
    <a:masterClrMapping/>
  </p:clrMapOvr>
</p:sld>
</file>

<file path=ppt/slides/slide26.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01_3: Ciclo di vita dell'intelligence sulle minacce informatiche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Fasi del ciclo di vita CTI</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b="1" dirty="0">
                <a:solidFill>
                  <a:schemeClr val="accent1"/>
                </a:solidFill>
              </a:rPr>
              <a:t>Caso di studio: </a:t>
            </a:r>
            <a:r>
              <a:rPr lang="en-US" sz="1200" i="1" dirty="0"/>
              <a:t>Rilevamento e mitigazione di un attacco informatico all'infrastruttura energetica</a:t>
            </a:r>
          </a:p>
          <a:p>
            <a:pPr lvl="1">
              <a:spcBef>
                <a:spcPts val="600"/>
              </a:spcBef>
            </a:pPr>
            <a:r>
              <a:rPr lang="en-US" sz="1000" b="1" dirty="0"/>
              <a:t>Scenario: </a:t>
            </a:r>
            <a:r>
              <a:rPr lang="en-US" sz="1000" dirty="0"/>
              <a:t>una grande azienda energetica gestisce una rete regionale di centrali elettriche, sottostazioni e sistemi di distribuzione fondamentali per fornire energia elettrica a un gran numero di clienti. Il Centro operativo di sicurezza (SOC) dell'azienda riceve avvisi che segnalano attività sospette all'interno della sua rete, sollevando preoccupazioni su un potenziale attacco informatico mirato all'infrastruttura energetica.</a:t>
            </a:r>
          </a:p>
          <a:p>
            <a:pPr lvl="1">
              <a:spcBef>
                <a:spcPts val="600"/>
              </a:spcBef>
              <a:buFont typeface="+mj-lt"/>
              <a:buAutoNum type="arabicPeriod" startAt="4"/>
            </a:pPr>
            <a:r>
              <a:rPr lang="en-US" sz="1000" b="1" dirty="0"/>
              <a:t>Analisi e produzione: </a:t>
            </a:r>
            <a:r>
              <a:rPr lang="en-US" sz="1000" dirty="0"/>
              <a:t>il SOC conduce un'analisi approfondita dei CIO identificati, correlandoli con i TTP noti degli attori delle minacce e con le vulnerabilità specifiche del settore. I prodotti di intelligence finiti, come le valutazioni delle minacce e i rapporti sugli incidenti, vengono prodotti per fornire informazioni utili agli stakeholder.</a:t>
            </a:r>
          </a:p>
          <a:p>
            <a:pPr lvl="1">
              <a:spcBef>
                <a:spcPts val="600"/>
              </a:spcBef>
              <a:buFont typeface="+mj-lt"/>
              <a:buAutoNum type="arabicPeriod" startAt="4"/>
            </a:pPr>
            <a:r>
              <a:rPr lang="en-US" sz="1000" b="1" dirty="0"/>
              <a:t>Diffusione e integrazione: i </a:t>
            </a:r>
            <a:r>
              <a:rPr lang="en-US" sz="1000" dirty="0"/>
              <a:t>risultati dell'intelligence vengono diffusi alle parti interessate, compresi gli ingegneri di rete, gli amministratori di sistema e la leadership esecutiva, per facilitare il processo decisionale informato e il coordinamento della risposta. L'intelligence viene integrata negli strumenti e nei processi di sicurezza, come le regole dei firewall, i sistemi di rilevamento delle intrusioni e i playbook di risposta agli incidenti, per migliorare la posizione difensiva dell'organizzazione.</a:t>
            </a:r>
          </a:p>
          <a:p>
            <a:pPr lvl="1">
              <a:spcBef>
                <a:spcPts val="600"/>
              </a:spcBef>
              <a:buFont typeface="+mj-lt"/>
              <a:buAutoNum type="arabicPeriod" startAt="4"/>
            </a:pPr>
            <a:r>
              <a:rPr lang="en-US" sz="1000" b="1" dirty="0"/>
              <a:t>Valutazione e feedback: </a:t>
            </a:r>
            <a:r>
              <a:rPr lang="en-US" sz="1000" dirty="0"/>
              <a:t>dopo che l'incidente di attacco informatico è stato mitigato, il SOC conduce una revisione post-incidente per valutare l'efficacia dei processi CTI e delle azioni di risposta. Il feedback delle parti interessate viene raccolto per identificare le aree di miglioramento e affinare i requisiti di intelligence per i futuri sforzi di rilevamento e risposta alle minacce.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Marcador de Posição da Imagem 18" descr="Uma imagem com texto, captura de ecrã, diagrama, círculo&#10;&#10;Descrição gerada automaticamente">
            <a:extLst>
              <a:ext uri="{FF2B5EF4-FFF2-40B4-BE49-F238E27FC236}">
                <a16:creationId xmlns:a16="http://schemas.microsoft.com/office/drawing/2014/main" id="{9F1B79B0-C078-C17E-C075-3B66F20C0EE5}"/>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255895720"/>
      </p:ext>
    </p:extLst>
  </p:cSld>
  <p:clrMapOvr>
    <a:masterClrMapping/>
  </p:clrMapOvr>
</p:sld>
</file>

<file path=ppt/slides/slide27.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01_3: Ciclo di vita dell'intelligence sulle minacce informatiche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Fasi del ciclo di vita CTI</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b="1" dirty="0">
                <a:solidFill>
                  <a:schemeClr val="accent1"/>
                </a:solidFill>
              </a:rPr>
              <a:t>Caso di studio: </a:t>
            </a:r>
            <a:r>
              <a:rPr lang="en-US" sz="1200" i="1" dirty="0"/>
              <a:t>Rilevamento e mitigazione di un attacco informatico all'infrastruttura energetica</a:t>
            </a:r>
          </a:p>
          <a:p>
            <a:pPr lvl="1">
              <a:spcBef>
                <a:spcPts val="600"/>
              </a:spcBef>
            </a:pPr>
            <a:r>
              <a:rPr lang="en-US" sz="1000" b="1" dirty="0"/>
              <a:t>Scenario: </a:t>
            </a:r>
            <a:r>
              <a:rPr lang="en-US" sz="1000" dirty="0"/>
              <a:t>una grande azienda energetica gestisce una rete regionale di centrali elettriche, sottostazioni e sistemi di distribuzione fondamentali per fornire energia elettrica a un gran numero di clienti. Il Centro operativo di sicurezza (SOC) dell'azienda riceve avvisi che segnalano attività sospette all'interno della sua rete, sollevando preoccupazioni su un potenziale attacco informatico mirato all'infrastruttura energetica.</a:t>
            </a:r>
          </a:p>
          <a:p>
            <a:pPr lvl="1">
              <a:spcBef>
                <a:spcPts val="600"/>
              </a:spcBef>
            </a:pPr>
            <a:r>
              <a:rPr lang="en-US" sz="1000" dirty="0"/>
              <a:t>Sfruttando il ciclo di vita della CTI, l'azienda energetica riesce a rilevare e a mitigare l'attacco informatico alla propria infrastruttura, evitando l'interruzione della fornitura di energia elettrica e salvaguardando gli asset critici.</a:t>
            </a:r>
          </a:p>
          <a:p>
            <a:pPr lvl="1">
              <a:spcBef>
                <a:spcPts val="600"/>
              </a:spcBef>
            </a:pPr>
            <a:r>
              <a:rPr lang="en-US" sz="1000" dirty="0"/>
              <a:t>Gli sforzi di miglioramento continuo basati sull'analisi post incidente e sul feedback delle parti interessate rafforzano la resilienza dell'organizzazione contro le future minacce informatiche, garantendo l'affidabilità e la sicurezza della rete energetica.</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Marcador de Posição da Imagem 18" descr="Uma imagem com texto, captura de ecrã, diagrama, círculo&#10;&#10;Descrição gerada automaticamente">
            <a:extLst>
              <a:ext uri="{FF2B5EF4-FFF2-40B4-BE49-F238E27FC236}">
                <a16:creationId xmlns:a16="http://schemas.microsoft.com/office/drawing/2014/main" id="{A3FF5DCF-8FA1-E769-5A38-F7E21186108D}"/>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108381154"/>
      </p:ext>
    </p:extLst>
  </p:cSld>
  <p:clrMapOvr>
    <a:masterClrMapping/>
  </p:clrMapOvr>
</p:sld>
</file>

<file path=ppt/slides/slide28.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Schema di formazione: </a:t>
            </a:r>
            <a:br>
              <a:rPr lang="en-US" dirty="0">
                <a:solidFill>
                  <a:schemeClr val="accent1"/>
                </a:solidFill>
              </a:rPr>
            </a:br>
            <a:br>
              <a:rPr lang="en-US" dirty="0">
                <a:solidFill>
                  <a:schemeClr val="accent1"/>
                </a:solidFill>
              </a:rPr>
            </a:br>
            <a:r>
              <a:rPr lang="en-US" dirty="0"/>
              <a:t>Giorno 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28</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Argomento-01: Fondamenti di Cyber Threat Intelligence (CTI) - Tassonomia, ciclo di vita, controlli di sicurezza e standard</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Introduzione all'intelligence sulle minacce informatiche</a:t>
            </a:r>
          </a:p>
          <a:p>
            <a:pPr>
              <a:spcBef>
                <a:spcPts val="600"/>
              </a:spcBef>
              <a:spcAft>
                <a:spcPts val="0"/>
              </a:spcAft>
            </a:pPr>
            <a:r>
              <a:rPr lang="en-US" sz="1400" dirty="0"/>
              <a:t>Tassonomia dell'intelligence sulle minacce informatiche </a:t>
            </a:r>
          </a:p>
          <a:p>
            <a:pPr>
              <a:spcBef>
                <a:spcPts val="600"/>
              </a:spcBef>
              <a:spcAft>
                <a:spcPts val="0"/>
              </a:spcAft>
            </a:pPr>
            <a:r>
              <a:rPr lang="en-US" sz="1400" dirty="0"/>
              <a:t>Ciclo di vita dell'intelligence sulle minacce informatiche</a:t>
            </a:r>
          </a:p>
          <a:p>
            <a:pPr>
              <a:spcBef>
                <a:spcPts val="600"/>
              </a:spcBef>
              <a:spcAft>
                <a:spcPts val="0"/>
              </a:spcAft>
            </a:pPr>
            <a:r>
              <a:rPr lang="en-US" sz="1400" dirty="0">
                <a:solidFill>
                  <a:schemeClr val="tx2"/>
                </a:solidFill>
              </a:rPr>
              <a:t>Controlli e standard di sicurezza</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671130996"/>
      </p:ext>
    </p:extLst>
  </p:cSld>
  <p:clrMapOvr>
    <a:masterClrMapping/>
  </p:clrMapOvr>
</p:sld>
</file>

<file path=ppt/slides/slide29.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01_4: Controlli e standard di sicurezza</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Garantire la conformità e la resilienza della cybersicurezza</a:t>
            </a:r>
          </a:p>
          <a:p>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182881" cy="2569866"/>
          </a:xfrm>
        </p:spPr>
        <p:txBody>
          <a:bodyPr>
            <a:normAutofit/>
          </a:bodyPr>
          <a:lstStyle/>
          <a:p>
            <a:r>
              <a:rPr lang="en-US" sz="1200" b="1" dirty="0"/>
              <a:t>Controlli e standard di sicurezza: </a:t>
            </a:r>
            <a:endParaRPr lang="en-US" sz="1000" dirty="0"/>
          </a:p>
          <a:p>
            <a:pPr lvl="1"/>
            <a:r>
              <a:rPr lang="en-US" sz="1000" dirty="0"/>
              <a:t>Controlli di sicurezza: misure implementate per salvaguardare i sistemi informativi e proteggere dalle minacce alla sicurezza informatica.</a:t>
            </a:r>
          </a:p>
          <a:p>
            <a:pPr lvl="1"/>
            <a:r>
              <a:rPr lang="en-US" sz="1000" dirty="0"/>
              <a:t>Garantire la sicurezza informatica fornendo un quadro strutturato per l'implementazione e il mantenimento di misure efficaci per la salvaguardia dalle minacce e dalle vulnerabilità informatiche.</a:t>
            </a:r>
          </a:p>
          <a:p>
            <a:pPr lvl="1"/>
            <a:r>
              <a:rPr lang="en-US" sz="1000" dirty="0"/>
              <a:t>Fornire un quadro completo che delinei le migliori pratiche, le linee guida e i requisiti per le </a:t>
            </a:r>
            <a:r>
              <a:rPr lang="en-US" sz="1000" dirty="0" err="1"/>
              <a:t>organizzazioni </a:t>
            </a:r>
            <a:r>
              <a:rPr lang="en-US" sz="1000" dirty="0"/>
              <a:t>per stabilire solide misure di sicurezza informatica.</a:t>
            </a:r>
          </a:p>
          <a:p>
            <a:pPr lvl="1"/>
            <a:r>
              <a:rPr lang="en-US" sz="1000" dirty="0"/>
              <a:t>Aderendo a questi standard, le </a:t>
            </a:r>
            <a:r>
              <a:rPr lang="en-US" sz="1000" dirty="0" err="1"/>
              <a:t>organizzazioni </a:t>
            </a:r>
            <a:r>
              <a:rPr lang="en-US" sz="1000" dirty="0"/>
              <a:t>possono implementare sistematicamente i controlli, valutare la propria posizione di sicurezza e migliorare continuamente la propria resilienza in materia di cybersecurity per mitigare i rischi e proteggersi dalle minacce in evoluzione.</a:t>
            </a:r>
          </a:p>
          <a:p>
            <a:endParaRPr lang="en-US" sz="1200" dirty="0"/>
          </a:p>
          <a:p>
            <a:endParaRPr lang="en-US" sz="12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7F9CCA8-81F8-BC8A-F026-769F61FD4892}"/>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D1FF5C16-C350-EE08-D717-AB0106E32597}"/>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62C9606-D832-B925-BD58-AB3AA5209AAC}"/>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26" name="Marcador de Posição da Imagem 25" descr="Uma imagem com torre de transmissão, torre, edifício, céu&#10;&#10;Descrição gerada automaticamente">
            <a:extLst>
              <a:ext uri="{FF2B5EF4-FFF2-40B4-BE49-F238E27FC236}">
                <a16:creationId xmlns:a16="http://schemas.microsoft.com/office/drawing/2014/main" id="{E77BC365-1CC4-10D5-CE59-0A266D66D1A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3092786344"/>
      </p:ext>
    </p:extLst>
  </p:cSld>
  <p:clrMapOvr>
    <a:masterClrMapping/>
  </p:clrMapOvr>
</p:sld>
</file>

<file path=ppt/slides/slide3.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Placeholder 82" descr="A person writing at a desk&#10;">
            <a:extLst>
              <a:ext uri="{FF2B5EF4-FFF2-40B4-BE49-F238E27FC236}">
                <a16:creationId xmlns:a16="http://schemas.microsoft.com/office/drawing/2014/main" id="{9F2CBF26-9F88-C836-7BBE-2C8D15399C20}"/>
              </a:ext>
            </a:extLst>
          </p:cNvPr>
          <p:cNvPicPr>
            <a:picLocks noGrp="1" noChangeAspect="1"/>
          </p:cNvPicPr>
          <p:nvPr>
            <p:ph type="pic" sz="quarter" idx="11"/>
          </p:nvPr>
        </p:nvPicPr>
        <p:blipFill>
          <a:blip r:embed="rId2"/>
          <a:srcRect l="7594" r="7594"/>
          <a:stretch/>
        </p:blipFill>
        <p:spPr>
          <a:xfrm flipH="1">
            <a:off x="7163691" y="0"/>
            <a:ext cx="5024825" cy="6858000"/>
          </a:xfrm>
        </p:spPr>
      </p:pic>
      <p:sp>
        <p:nvSpPr>
          <p:cNvPr id="96" name="Slide Number Placeholder 95">
            <a:extLst>
              <a:ext uri="{FF2B5EF4-FFF2-40B4-BE49-F238E27FC236}">
                <a16:creationId xmlns:a16="http://schemas.microsoft.com/office/drawing/2014/main" id="{3BD80834-FB15-847A-2C6B-65FA4C1A991E}"/>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3</a:t>
            </a:fld>
            <a:endParaRPr lang="en-US" dirty="0"/>
          </a:p>
        </p:txBody>
      </p:sp>
      <p:sp>
        <p:nvSpPr>
          <p:cNvPr id="119" name="Title 118">
            <a:extLst>
              <a:ext uri="{FF2B5EF4-FFF2-40B4-BE49-F238E27FC236}">
                <a16:creationId xmlns:a16="http://schemas.microsoft.com/office/drawing/2014/main" id="{34974D2A-D531-9065-F011-B2A52FD62AC5}"/>
              </a:ext>
            </a:extLst>
          </p:cNvPr>
          <p:cNvSpPr>
            <a:spLocks noGrp="1"/>
          </p:cNvSpPr>
          <p:nvPr>
            <p:ph type="ctrTitle"/>
          </p:nvPr>
        </p:nvSpPr>
        <p:spPr>
          <a:xfrm>
            <a:off x="796322" y="320040"/>
            <a:ext cx="7911214" cy="1017147"/>
          </a:xfrm>
        </p:spPr>
        <p:txBody>
          <a:bodyPr>
            <a:noAutofit/>
          </a:bodyPr>
          <a:lstStyle/>
          <a:p>
            <a:r>
              <a:rPr lang="en-US" sz="3200" dirty="0"/>
              <a:t>Informazioni sulle minacce informatiche nella rete energetica - Panoramica del corso</a:t>
            </a:r>
          </a:p>
        </p:txBody>
      </p:sp>
      <p:sp>
        <p:nvSpPr>
          <p:cNvPr id="6" name="Text Placeholder 5">
            <a:extLst>
              <a:ext uri="{FF2B5EF4-FFF2-40B4-BE49-F238E27FC236}">
                <a16:creationId xmlns:a16="http://schemas.microsoft.com/office/drawing/2014/main" id="{72FB8BB2-2253-F694-3F4B-48B183090726}"/>
              </a:ext>
            </a:extLst>
          </p:cNvPr>
          <p:cNvSpPr>
            <a:spLocks noGrp="1"/>
          </p:cNvSpPr>
          <p:nvPr>
            <p:ph type="body" sz="quarter" idx="10"/>
          </p:nvPr>
        </p:nvSpPr>
        <p:spPr>
          <a:xfrm>
            <a:off x="720545" y="1315846"/>
            <a:ext cx="788639" cy="533400"/>
          </a:xfrm>
        </p:spPr>
        <p:txBody>
          <a:bodyPr vert="horz" lIns="0" tIns="0" rIns="0" bIns="0" rtlCol="0" anchor="ctr">
            <a:noAutofit/>
          </a:bodyPr>
          <a:lstStyle/>
          <a:p>
            <a:r>
              <a:rPr lang="en-US" dirty="0"/>
              <a:t>o1.</a:t>
            </a:r>
          </a:p>
        </p:txBody>
      </p:sp>
      <p:sp>
        <p:nvSpPr>
          <p:cNvPr id="11" name="Text Placeholder 10">
            <a:extLst>
              <a:ext uri="{FF2B5EF4-FFF2-40B4-BE49-F238E27FC236}">
                <a16:creationId xmlns:a16="http://schemas.microsoft.com/office/drawing/2014/main" id="{F0C2F10C-DD1E-58B2-DE8A-900B513BB48D}"/>
              </a:ext>
            </a:extLst>
          </p:cNvPr>
          <p:cNvSpPr>
            <a:spLocks noGrp="1"/>
          </p:cNvSpPr>
          <p:nvPr>
            <p:ph type="body" sz="quarter" idx="16"/>
          </p:nvPr>
        </p:nvSpPr>
        <p:spPr>
          <a:xfrm>
            <a:off x="1539682" y="1315846"/>
            <a:ext cx="6732236" cy="533400"/>
          </a:xfrm>
        </p:spPr>
        <p:txBody>
          <a:bodyPr>
            <a:noAutofit/>
          </a:bodyPr>
          <a:lstStyle/>
          <a:p>
            <a:r>
              <a:rPr lang="en-US" sz="1700" dirty="0"/>
              <a:t>Fondamenti dell'intelligence sulle minacce informatiche (CTI) - Tassonomia, ciclo di vita, controlli di sicurezza e standard</a:t>
            </a:r>
          </a:p>
        </p:txBody>
      </p:sp>
      <p:sp>
        <p:nvSpPr>
          <p:cNvPr id="8" name="Text Placeholder 7">
            <a:extLst>
              <a:ext uri="{FF2B5EF4-FFF2-40B4-BE49-F238E27FC236}">
                <a16:creationId xmlns:a16="http://schemas.microsoft.com/office/drawing/2014/main" id="{8BF3FD88-1E1E-60D7-6DBA-54883EB49562}"/>
              </a:ext>
            </a:extLst>
          </p:cNvPr>
          <p:cNvSpPr>
            <a:spLocks noGrp="1"/>
          </p:cNvSpPr>
          <p:nvPr>
            <p:ph type="body" sz="quarter" idx="13"/>
          </p:nvPr>
        </p:nvSpPr>
        <p:spPr>
          <a:xfrm>
            <a:off x="720545" y="2406182"/>
            <a:ext cx="788639" cy="533400"/>
          </a:xfrm>
        </p:spPr>
        <p:txBody>
          <a:bodyPr/>
          <a:lstStyle/>
          <a:p>
            <a:r>
              <a:rPr lang="en-US" dirty="0"/>
              <a:t>o3.</a:t>
            </a:r>
          </a:p>
        </p:txBody>
      </p:sp>
      <p:sp>
        <p:nvSpPr>
          <p:cNvPr id="13" name="Text Placeholder 12">
            <a:extLst>
              <a:ext uri="{FF2B5EF4-FFF2-40B4-BE49-F238E27FC236}">
                <a16:creationId xmlns:a16="http://schemas.microsoft.com/office/drawing/2014/main" id="{FDE41E67-4B27-8ADF-D2D1-675182477DD6}"/>
              </a:ext>
            </a:extLst>
          </p:cNvPr>
          <p:cNvSpPr>
            <a:spLocks noGrp="1"/>
          </p:cNvSpPr>
          <p:nvPr>
            <p:ph type="body" sz="quarter" idx="18"/>
          </p:nvPr>
        </p:nvSpPr>
        <p:spPr>
          <a:xfrm>
            <a:off x="1539682" y="2406182"/>
            <a:ext cx="5885179" cy="533400"/>
          </a:xfrm>
        </p:spPr>
        <p:txBody>
          <a:bodyPr>
            <a:normAutofit/>
          </a:bodyPr>
          <a:lstStyle/>
          <a:p>
            <a:r>
              <a:rPr lang="en-US" sz="1700" dirty="0"/>
              <a:t>Fonti e raccolta di dati sull'energia</a:t>
            </a:r>
          </a:p>
        </p:txBody>
      </p:sp>
      <p:sp>
        <p:nvSpPr>
          <p:cNvPr id="9" name="Text Placeholder 8">
            <a:extLst>
              <a:ext uri="{FF2B5EF4-FFF2-40B4-BE49-F238E27FC236}">
                <a16:creationId xmlns:a16="http://schemas.microsoft.com/office/drawing/2014/main" id="{56ADDB23-D709-216E-09BB-D24BECACD459}"/>
              </a:ext>
            </a:extLst>
          </p:cNvPr>
          <p:cNvSpPr>
            <a:spLocks noGrp="1"/>
          </p:cNvSpPr>
          <p:nvPr>
            <p:ph type="body" sz="quarter" idx="14"/>
          </p:nvPr>
        </p:nvSpPr>
        <p:spPr>
          <a:xfrm>
            <a:off x="720545" y="2951350"/>
            <a:ext cx="788639" cy="533400"/>
          </a:xfrm>
        </p:spPr>
        <p:txBody>
          <a:bodyPr/>
          <a:lstStyle/>
          <a:p>
            <a:r>
              <a:rPr lang="en-US" dirty="0"/>
              <a:t>o4.</a:t>
            </a:r>
          </a:p>
        </p:txBody>
      </p:sp>
      <p:sp>
        <p:nvSpPr>
          <p:cNvPr id="14" name="Text Placeholder 13">
            <a:extLst>
              <a:ext uri="{FF2B5EF4-FFF2-40B4-BE49-F238E27FC236}">
                <a16:creationId xmlns:a16="http://schemas.microsoft.com/office/drawing/2014/main" id="{38154CB8-8FD8-4E91-99AF-E3CF73422828}"/>
              </a:ext>
            </a:extLst>
          </p:cNvPr>
          <p:cNvSpPr>
            <a:spLocks noGrp="1"/>
          </p:cNvSpPr>
          <p:nvPr>
            <p:ph type="body" sz="quarter" idx="19"/>
          </p:nvPr>
        </p:nvSpPr>
        <p:spPr>
          <a:xfrm>
            <a:off x="1539682" y="2951350"/>
            <a:ext cx="5885179" cy="533400"/>
          </a:xfrm>
        </p:spPr>
        <p:txBody>
          <a:bodyPr>
            <a:normAutofit/>
          </a:bodyPr>
          <a:lstStyle/>
          <a:p>
            <a:r>
              <a:rPr lang="en-US" sz="1700" dirty="0"/>
              <a:t>Analisi ed elaborazione dei dati energetici</a:t>
            </a:r>
          </a:p>
        </p:txBody>
      </p:sp>
      <p:sp>
        <p:nvSpPr>
          <p:cNvPr id="10" name="Text Placeholder 9">
            <a:extLst>
              <a:ext uri="{FF2B5EF4-FFF2-40B4-BE49-F238E27FC236}">
                <a16:creationId xmlns:a16="http://schemas.microsoft.com/office/drawing/2014/main" id="{11E1F72F-5806-46E4-AC01-9413DBC58B58}"/>
              </a:ext>
            </a:extLst>
          </p:cNvPr>
          <p:cNvSpPr>
            <a:spLocks noGrp="1"/>
          </p:cNvSpPr>
          <p:nvPr>
            <p:ph type="body" sz="quarter" idx="15"/>
          </p:nvPr>
        </p:nvSpPr>
        <p:spPr>
          <a:xfrm>
            <a:off x="720545" y="3496519"/>
            <a:ext cx="788639" cy="533400"/>
          </a:xfrm>
        </p:spPr>
        <p:txBody>
          <a:bodyPr/>
          <a:lstStyle/>
          <a:p>
            <a:r>
              <a:rPr lang="en-US" dirty="0"/>
              <a:t>o5.</a:t>
            </a:r>
          </a:p>
        </p:txBody>
      </p:sp>
      <p:sp>
        <p:nvSpPr>
          <p:cNvPr id="15" name="Text Placeholder 14">
            <a:extLst>
              <a:ext uri="{FF2B5EF4-FFF2-40B4-BE49-F238E27FC236}">
                <a16:creationId xmlns:a16="http://schemas.microsoft.com/office/drawing/2014/main" id="{EF673EE5-354A-FD54-2A4E-F922E5E16253}"/>
              </a:ext>
            </a:extLst>
          </p:cNvPr>
          <p:cNvSpPr>
            <a:spLocks noGrp="1"/>
          </p:cNvSpPr>
          <p:nvPr>
            <p:ph type="body" sz="quarter" idx="20"/>
          </p:nvPr>
        </p:nvSpPr>
        <p:spPr>
          <a:xfrm>
            <a:off x="1539682" y="3496519"/>
            <a:ext cx="5024825" cy="533400"/>
          </a:xfrm>
        </p:spPr>
        <p:txBody>
          <a:bodyPr>
            <a:normAutofit/>
          </a:bodyPr>
          <a:lstStyle/>
          <a:p>
            <a:r>
              <a:rPr lang="en-US" sz="1700" dirty="0"/>
              <a:t>Attori e tattiche di minaccia nella rete energetica</a:t>
            </a:r>
          </a:p>
        </p:txBody>
      </p:sp>
      <p:sp>
        <p:nvSpPr>
          <p:cNvPr id="7" name="Text Placeholder 6">
            <a:extLst>
              <a:ext uri="{FF2B5EF4-FFF2-40B4-BE49-F238E27FC236}">
                <a16:creationId xmlns:a16="http://schemas.microsoft.com/office/drawing/2014/main" id="{F4EFEB83-8DF8-9418-13FD-C034C8279A76}"/>
              </a:ext>
            </a:extLst>
          </p:cNvPr>
          <p:cNvSpPr>
            <a:spLocks noGrp="1"/>
          </p:cNvSpPr>
          <p:nvPr>
            <p:ph type="body" sz="quarter" idx="12"/>
          </p:nvPr>
        </p:nvSpPr>
        <p:spPr>
          <a:xfrm>
            <a:off x="720545" y="1861014"/>
            <a:ext cx="788639" cy="533400"/>
          </a:xfrm>
        </p:spPr>
        <p:txBody>
          <a:bodyPr/>
          <a:lstStyle/>
          <a:p>
            <a:r>
              <a:rPr lang="en-US" dirty="0"/>
              <a:t>o2.</a:t>
            </a:r>
          </a:p>
        </p:txBody>
      </p:sp>
      <p:sp>
        <p:nvSpPr>
          <p:cNvPr id="12" name="Text Placeholder 11">
            <a:extLst>
              <a:ext uri="{FF2B5EF4-FFF2-40B4-BE49-F238E27FC236}">
                <a16:creationId xmlns:a16="http://schemas.microsoft.com/office/drawing/2014/main" id="{827C4889-BB27-08A2-E9DE-947634C2E254}"/>
              </a:ext>
            </a:extLst>
          </p:cNvPr>
          <p:cNvSpPr>
            <a:spLocks noGrp="1"/>
          </p:cNvSpPr>
          <p:nvPr>
            <p:ph type="body" sz="quarter" idx="17"/>
          </p:nvPr>
        </p:nvSpPr>
        <p:spPr>
          <a:xfrm>
            <a:off x="1539682" y="1861014"/>
            <a:ext cx="5885179" cy="533400"/>
          </a:xfrm>
        </p:spPr>
        <p:txBody>
          <a:bodyPr>
            <a:normAutofit/>
          </a:bodyPr>
          <a:lstStyle/>
          <a:p>
            <a:r>
              <a:rPr lang="en-US" sz="1700" dirty="0"/>
              <a:t>Modellazione e analisi delle minacce nella rete energetica</a:t>
            </a:r>
          </a:p>
        </p:txBody>
      </p:sp>
      <p:sp>
        <p:nvSpPr>
          <p:cNvPr id="51" name="Freeform: Shape 50">
            <a:extLst>
              <a:ext uri="{FF2B5EF4-FFF2-40B4-BE49-F238E27FC236}">
                <a16:creationId xmlns:a16="http://schemas.microsoft.com/office/drawing/2014/main" id="{E3A78732-6A77-06C0-D931-D7D867386254}"/>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73" name="Graphic 72">
            <a:extLst>
              <a:ext uri="{FF2B5EF4-FFF2-40B4-BE49-F238E27FC236}">
                <a16:creationId xmlns:a16="http://schemas.microsoft.com/office/drawing/2014/main" id="{7B7D90C8-A3E9-289E-DC74-AFF053EFBAD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829202" y="5156615"/>
            <a:ext cx="878334" cy="1705001"/>
          </a:xfrm>
          <a:prstGeom prst="rect">
            <a:avLst/>
          </a:prstGeom>
        </p:spPr>
      </p:pic>
      <p:sp>
        <p:nvSpPr>
          <p:cNvPr id="3" name="Text Placeholder 8">
            <a:extLst>
              <a:ext uri="{FF2B5EF4-FFF2-40B4-BE49-F238E27FC236}">
                <a16:creationId xmlns:a16="http://schemas.microsoft.com/office/drawing/2014/main" id="{7EE773C5-4ADF-018F-93E2-0BFF82EEF346}"/>
              </a:ext>
            </a:extLst>
          </p:cNvPr>
          <p:cNvSpPr txBox="1">
            <a:spLocks/>
          </p:cNvSpPr>
          <p:nvPr/>
        </p:nvSpPr>
        <p:spPr>
          <a:xfrm>
            <a:off x="704269" y="4041688"/>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o6.</a:t>
            </a:r>
          </a:p>
        </p:txBody>
      </p:sp>
      <p:sp>
        <p:nvSpPr>
          <p:cNvPr id="4" name="Text Placeholder 13">
            <a:extLst>
              <a:ext uri="{FF2B5EF4-FFF2-40B4-BE49-F238E27FC236}">
                <a16:creationId xmlns:a16="http://schemas.microsoft.com/office/drawing/2014/main" id="{F729409D-37AC-27D4-75DB-B10526DA2D95}"/>
              </a:ext>
            </a:extLst>
          </p:cNvPr>
          <p:cNvSpPr txBox="1">
            <a:spLocks/>
          </p:cNvSpPr>
          <p:nvPr/>
        </p:nvSpPr>
        <p:spPr>
          <a:xfrm>
            <a:off x="1523406" y="4041688"/>
            <a:ext cx="5885179" cy="533400"/>
          </a:xfrm>
          <a:prstGeom prst="rect">
            <a:avLst/>
          </a:prstGeom>
        </p:spPr>
        <p:txBody>
          <a:bodyPr vert="horz" lIns="0" tIns="4572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700" dirty="0"/>
              <a:t>Tecniche di valutazione delle vulnerabilità</a:t>
            </a:r>
          </a:p>
        </p:txBody>
      </p:sp>
      <p:sp>
        <p:nvSpPr>
          <p:cNvPr id="5" name="Text Placeholder 9">
            <a:extLst>
              <a:ext uri="{FF2B5EF4-FFF2-40B4-BE49-F238E27FC236}">
                <a16:creationId xmlns:a16="http://schemas.microsoft.com/office/drawing/2014/main" id="{81DAEF32-315B-9B68-8D10-FCE1224D4907}"/>
              </a:ext>
            </a:extLst>
          </p:cNvPr>
          <p:cNvSpPr txBox="1">
            <a:spLocks/>
          </p:cNvSpPr>
          <p:nvPr/>
        </p:nvSpPr>
        <p:spPr>
          <a:xfrm>
            <a:off x="704269" y="5677194"/>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o9.</a:t>
            </a:r>
          </a:p>
        </p:txBody>
      </p:sp>
      <p:sp>
        <p:nvSpPr>
          <p:cNvPr id="16" name="Text Placeholder 14">
            <a:extLst>
              <a:ext uri="{FF2B5EF4-FFF2-40B4-BE49-F238E27FC236}">
                <a16:creationId xmlns:a16="http://schemas.microsoft.com/office/drawing/2014/main" id="{69A9B1DE-889E-82BE-68D9-04D72C3D1E11}"/>
              </a:ext>
            </a:extLst>
          </p:cNvPr>
          <p:cNvSpPr txBox="1">
            <a:spLocks/>
          </p:cNvSpPr>
          <p:nvPr/>
        </p:nvSpPr>
        <p:spPr>
          <a:xfrm>
            <a:off x="1523406" y="5677194"/>
            <a:ext cx="5885179" cy="533400"/>
          </a:xfrm>
          <a:prstGeom prst="rect">
            <a:avLst/>
          </a:prstGeom>
        </p:spPr>
        <p:txBody>
          <a:bodyPr vert="horz" lIns="0" tIns="4572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700" dirty="0"/>
              <a:t>Modellazione pratica delle minacce e indagini di sicurezza</a:t>
            </a:r>
          </a:p>
        </p:txBody>
      </p:sp>
      <p:grpSp>
        <p:nvGrpSpPr>
          <p:cNvPr id="17" name="Group 16">
            <a:extLst>
              <a:ext uri="{FF2B5EF4-FFF2-40B4-BE49-F238E27FC236}">
                <a16:creationId xmlns:a16="http://schemas.microsoft.com/office/drawing/2014/main" id="{2F61E353-DA53-56F1-49CB-7426B4E4EDAF}"/>
              </a:ext>
            </a:extLst>
          </p:cNvPr>
          <p:cNvGrpSpPr/>
          <p:nvPr/>
        </p:nvGrpSpPr>
        <p:grpSpPr>
          <a:xfrm>
            <a:off x="7549377" y="6167336"/>
            <a:ext cx="3294001" cy="612000"/>
            <a:chOff x="5179092" y="5483822"/>
            <a:chExt cx="3294001" cy="612000"/>
          </a:xfrm>
        </p:grpSpPr>
        <p:pic>
          <p:nvPicPr>
            <p:cNvPr id="19" name="Picture 18">
              <a:extLst>
                <a:ext uri="{FF2B5EF4-FFF2-40B4-BE49-F238E27FC236}">
                  <a16:creationId xmlns:a16="http://schemas.microsoft.com/office/drawing/2014/main" id="{4C985692-9D93-B2CA-C09C-F2CA3F05ADEC}"/>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20" name="Picture 19">
              <a:extLst>
                <a:ext uri="{FF2B5EF4-FFF2-40B4-BE49-F238E27FC236}">
                  <a16:creationId xmlns:a16="http://schemas.microsoft.com/office/drawing/2014/main" id="{F93FF775-4134-4229-0B44-8DCF3D12DA79}"/>
                </a:ext>
              </a:extLst>
            </p:cNvPr>
            <p:cNvPicPr>
              <a:picLocks noChangeAspect="1"/>
            </p:cNvPicPr>
            <p:nvPr/>
          </p:nvPicPr>
          <p:blipFill>
            <a:blip r:embed="rId6"/>
            <a:stretch>
              <a:fillRect/>
            </a:stretch>
          </p:blipFill>
          <p:spPr>
            <a:xfrm>
              <a:off x="6709092" y="5483822"/>
              <a:ext cx="1764001" cy="612000"/>
            </a:xfrm>
            <a:prstGeom prst="rect">
              <a:avLst/>
            </a:prstGeom>
          </p:spPr>
        </p:pic>
      </p:grpSp>
      <p:sp>
        <p:nvSpPr>
          <p:cNvPr id="18" name="Text Placeholder 8">
            <a:extLst>
              <a:ext uri="{FF2B5EF4-FFF2-40B4-BE49-F238E27FC236}">
                <a16:creationId xmlns:a16="http://schemas.microsoft.com/office/drawing/2014/main" id="{7B58CBAA-516E-0EA9-D069-51E999815C89}"/>
              </a:ext>
            </a:extLst>
          </p:cNvPr>
          <p:cNvSpPr txBox="1">
            <a:spLocks/>
          </p:cNvSpPr>
          <p:nvPr/>
        </p:nvSpPr>
        <p:spPr>
          <a:xfrm>
            <a:off x="704269" y="4586857"/>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o7.</a:t>
            </a:r>
          </a:p>
        </p:txBody>
      </p:sp>
      <p:sp>
        <p:nvSpPr>
          <p:cNvPr id="21" name="Text Placeholder 13">
            <a:extLst>
              <a:ext uri="{FF2B5EF4-FFF2-40B4-BE49-F238E27FC236}">
                <a16:creationId xmlns:a16="http://schemas.microsoft.com/office/drawing/2014/main" id="{6D2BF5C4-1041-453B-DBE2-424E2DBDCAC1}"/>
              </a:ext>
            </a:extLst>
          </p:cNvPr>
          <p:cNvSpPr txBox="1">
            <a:spLocks/>
          </p:cNvSpPr>
          <p:nvPr/>
        </p:nvSpPr>
        <p:spPr>
          <a:xfrm>
            <a:off x="1523406" y="4586857"/>
            <a:ext cx="6025971" cy="533400"/>
          </a:xfrm>
          <a:prstGeom prst="rect">
            <a:avLst/>
          </a:prstGeom>
        </p:spPr>
        <p:txBody>
          <a:bodyPr vert="horz" lIns="0" tIns="45720" rIns="0" bIns="0" rtlCol="0" anchor="b">
            <a:no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700" dirty="0"/>
              <a:t>Condivisione, diffusione, comunicazione e implementazione delle informazioni sulle minacce informatiche.</a:t>
            </a:r>
          </a:p>
        </p:txBody>
      </p:sp>
      <p:sp>
        <p:nvSpPr>
          <p:cNvPr id="22" name="Text Placeholder 8">
            <a:extLst>
              <a:ext uri="{FF2B5EF4-FFF2-40B4-BE49-F238E27FC236}">
                <a16:creationId xmlns:a16="http://schemas.microsoft.com/office/drawing/2014/main" id="{2F866572-F2ED-58C3-35EB-FF6733A2F599}"/>
              </a:ext>
            </a:extLst>
          </p:cNvPr>
          <p:cNvSpPr txBox="1">
            <a:spLocks/>
          </p:cNvSpPr>
          <p:nvPr/>
        </p:nvSpPr>
        <p:spPr>
          <a:xfrm>
            <a:off x="704269" y="5132026"/>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o8.</a:t>
            </a:r>
          </a:p>
        </p:txBody>
      </p:sp>
      <p:sp>
        <p:nvSpPr>
          <p:cNvPr id="23" name="Text Placeholder 13">
            <a:extLst>
              <a:ext uri="{FF2B5EF4-FFF2-40B4-BE49-F238E27FC236}">
                <a16:creationId xmlns:a16="http://schemas.microsoft.com/office/drawing/2014/main" id="{4618F9B8-B65A-B8F2-93D7-098DF052FB30}"/>
              </a:ext>
            </a:extLst>
          </p:cNvPr>
          <p:cNvSpPr txBox="1">
            <a:spLocks/>
          </p:cNvSpPr>
          <p:nvPr/>
        </p:nvSpPr>
        <p:spPr>
          <a:xfrm>
            <a:off x="1523406" y="5132026"/>
            <a:ext cx="5885179" cy="533400"/>
          </a:xfrm>
          <a:prstGeom prst="rect">
            <a:avLst/>
          </a:prstGeom>
        </p:spPr>
        <p:txBody>
          <a:bodyPr vert="horz" lIns="0" tIns="4572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700" dirty="0"/>
              <a:t>Rilevamento delle anomalie nella rete energetica</a:t>
            </a:r>
          </a:p>
        </p:txBody>
      </p:sp>
    </p:spTree>
    <p:extLst>
      <p:ext uri="{BB962C8B-B14F-4D97-AF65-F5344CB8AC3E}">
        <p14:creationId xmlns:p14="http://schemas.microsoft.com/office/powerpoint/2010/main" val="648501503"/>
      </p:ext>
    </p:extLst>
  </p:cSld>
  <p:clrMapOvr>
    <a:masterClrMapping/>
  </p:clrMapOvr>
</p:sld>
</file>

<file path=ppt/slides/slide30.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01_4: Controlli e standard di sicurezza</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Garantire la conformità e la resilienza della sicurezza informatica</a:t>
            </a:r>
          </a:p>
          <a:p>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182881" cy="2569866"/>
          </a:xfrm>
        </p:spPr>
        <p:txBody>
          <a:bodyPr>
            <a:normAutofit/>
          </a:bodyPr>
          <a:lstStyle/>
          <a:p>
            <a:r>
              <a:rPr lang="en-US" sz="1200" b="1" dirty="0"/>
              <a:t>Standard di sicurezza comuni: </a:t>
            </a:r>
            <a:r>
              <a:rPr lang="en-US" sz="1200" dirty="0"/>
              <a:t>ISO/IEC 27001:2022 - Sicurezza delle informazioni, cybersecurity e protezione della privacy, Sistemi di gestione della sicurezza delle informazioni, Requisiti.</a:t>
            </a:r>
          </a:p>
          <a:p>
            <a:pPr lvl="1"/>
            <a:r>
              <a:rPr lang="en-US" sz="1000" dirty="0"/>
              <a:t>Standard che definisce i requisiti che un sistema di gestione della sicurezza delle informazioni (ISMS) deve soddisfare.</a:t>
            </a:r>
          </a:p>
          <a:p>
            <a:pPr lvl="1"/>
            <a:r>
              <a:rPr lang="en-US" sz="1000" dirty="0"/>
              <a:t>Offre una guida alle aziende di qualsiasi dimensione e settore per la creazione, l'implementazione, il mantenimento e il miglioramento continuo di un sistema di gestione della sicurezza delle informazioni.</a:t>
            </a:r>
          </a:p>
          <a:p>
            <a:pPr lvl="1"/>
            <a:r>
              <a:rPr lang="en-US" sz="1000" dirty="0"/>
              <a:t>L'adesione alla norma ISO/IEC 27001 indica che un'</a:t>
            </a:r>
            <a:r>
              <a:rPr lang="en-US" sz="1000" dirty="0" err="1"/>
              <a:t>organizzazione </a:t>
            </a:r>
            <a:r>
              <a:rPr lang="en-US" sz="1000" dirty="0"/>
              <a:t>ha implementato un sistema per gestire i rischi associati alla sicurezza dei propri asset di dati, garantendo la conformità alle best practice e ai principi delineati in questo standard internazionale.</a:t>
            </a:r>
          </a:p>
          <a:p>
            <a:pPr lvl="1"/>
            <a:endParaRPr lang="en-US" sz="8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7F9CCA8-81F8-BC8A-F026-769F61FD4892}"/>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D1FF5C16-C350-EE08-D717-AB0106E32597}"/>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62C9606-D832-B925-BD58-AB3AA5209AAC}"/>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torre de transmissão, torre, edifício, céu&#10;&#10;Descrição gerada automaticamente">
            <a:extLst>
              <a:ext uri="{FF2B5EF4-FFF2-40B4-BE49-F238E27FC236}">
                <a16:creationId xmlns:a16="http://schemas.microsoft.com/office/drawing/2014/main" id="{B690CB5A-1A99-6762-9F88-39649EE2F905}"/>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660979575"/>
      </p:ext>
    </p:extLst>
  </p:cSld>
  <p:clrMapOvr>
    <a:masterClrMapping/>
  </p:clrMapOvr>
</p:sld>
</file>

<file path=ppt/slides/slide31.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01_4: </a:t>
            </a:r>
            <a:r>
              <a:rPr lang="en-GB" sz="2800" dirty="0"/>
              <a:t>Controlli e standard di sicurezza</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GB" dirty="0"/>
              <a:t>Garantire la conformità e la resilienza della sicurezza informatica</a:t>
            </a:r>
          </a:p>
          <a:p>
            <a:endParaRPr lang="en-GB"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6"/>
            <a:ext cx="5587374" cy="4622088"/>
          </a:xfrm>
        </p:spPr>
        <p:txBody>
          <a:bodyPr>
            <a:normAutofit/>
          </a:bodyPr>
          <a:lstStyle/>
          <a:p>
            <a:r>
              <a:rPr lang="en-GB" sz="1200" b="1" dirty="0"/>
              <a:t>Standard di sicurezza comuni: </a:t>
            </a:r>
            <a:r>
              <a:rPr lang="en-GB" sz="1200" dirty="0"/>
              <a:t>Controlli CIS.</a:t>
            </a:r>
          </a:p>
          <a:p>
            <a:pPr lvl="1"/>
            <a:r>
              <a:rPr lang="en-GB" sz="1000" dirty="0"/>
              <a:t>Sviluppate </a:t>
            </a:r>
            <a:r>
              <a:rPr lang="en-GB" sz="1000" dirty="0" err="1"/>
              <a:t>dal Center </a:t>
            </a:r>
            <a:r>
              <a:rPr lang="en-GB" sz="1000" dirty="0"/>
              <a:t>for Internet Security (CIS), sono una serie di best practice prioritarie per la cybersecurity, che offrono indicazioni praticabili alle organizzazioni per migliorare la loro posizione di cybersecurity e mitigare le minacce informatiche comuni.</a:t>
            </a:r>
          </a:p>
          <a:p>
            <a:pPr lvl="1"/>
            <a:r>
              <a:rPr lang="en-GB" sz="1000" dirty="0"/>
              <a:t>20 controlli di sicurezza di alto livello suddivisi in tre gruppi di implementazione: Base, Fondamentale e Organizzativo.</a:t>
            </a:r>
          </a:p>
          <a:p>
            <a:pPr lvl="1"/>
            <a:r>
              <a:rPr lang="en-GB" sz="1000" dirty="0"/>
              <a:t>Questi controlli si basano su modelli di attacco reali e forniscono raccomandazioni pratiche per migliorare le difese di sicurezza informatica.</a:t>
            </a:r>
          </a:p>
          <a:p>
            <a:pPr lvl="1"/>
            <a:r>
              <a:rPr lang="en-GB" sz="1000" b="1" dirty="0"/>
              <a:t>Controlli di base: </a:t>
            </a:r>
          </a:p>
          <a:p>
            <a:pPr lvl="2">
              <a:spcBef>
                <a:spcPts val="0"/>
              </a:spcBef>
            </a:pPr>
            <a:r>
              <a:rPr lang="en-GB" sz="850" dirty="0"/>
              <a:t>Concentratevi sulle pratiche igieniche essenziali di cybersecurity.</a:t>
            </a:r>
          </a:p>
          <a:p>
            <a:pPr lvl="2">
              <a:spcBef>
                <a:spcPts val="0"/>
              </a:spcBef>
            </a:pPr>
            <a:r>
              <a:rPr lang="en-GB" sz="850" dirty="0"/>
              <a:t>Tra gli esempi vi sono l'inventario e il controllo delle risorse hardware, l'inventario e il controllo delle risorse software e la gestione continua delle vulnerabilità.</a:t>
            </a:r>
          </a:p>
          <a:p>
            <a:pPr lvl="1"/>
            <a:r>
              <a:rPr lang="en-GB" sz="1000" b="1" dirty="0"/>
              <a:t>Controlli fondamentali:</a:t>
            </a:r>
          </a:p>
          <a:p>
            <a:pPr lvl="2">
              <a:spcBef>
                <a:spcPts val="0"/>
              </a:spcBef>
            </a:pPr>
            <a:r>
              <a:rPr lang="en-GB" sz="850" dirty="0"/>
              <a:t>Fornire misure di sicurezza fondamentali per prevenire gli attacchi informatici più comuni.</a:t>
            </a:r>
          </a:p>
          <a:p>
            <a:pPr lvl="2">
              <a:spcBef>
                <a:spcPts val="0"/>
              </a:spcBef>
            </a:pPr>
            <a:r>
              <a:rPr lang="en-GB" sz="850" dirty="0"/>
              <a:t>Tra gli esempi vi sono la configurazione sicura di hardware e software, la valutazione e la correzione continua delle vulnerabilità e l'uso controllato dei privilegi amministrativi.</a:t>
            </a:r>
          </a:p>
          <a:p>
            <a:pPr lvl="1"/>
            <a:r>
              <a:rPr lang="en-GB" sz="1000" b="1" dirty="0"/>
              <a:t>Controlli organizzativi:</a:t>
            </a:r>
          </a:p>
          <a:p>
            <a:pPr lvl="2">
              <a:spcBef>
                <a:spcPts val="0"/>
              </a:spcBef>
            </a:pPr>
            <a:r>
              <a:rPr lang="en-GB" sz="850" dirty="0"/>
              <a:t>Affrontare capacità di sicurezza più avanzate e pratiche di gestione del rischio.</a:t>
            </a:r>
          </a:p>
          <a:p>
            <a:pPr lvl="2">
              <a:spcBef>
                <a:spcPts val="0"/>
              </a:spcBef>
            </a:pPr>
            <a:r>
              <a:rPr lang="en-GB" sz="850" dirty="0"/>
              <a:t>Tra gli esempi vi sono le funzionalità di recupero dei dati, la configurazione sicura dei dispositivi di rete e la difesa dei confini.</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GB" dirty="0"/>
          </a:p>
        </p:txBody>
      </p:sp>
      <p:grpSp>
        <p:nvGrpSpPr>
          <p:cNvPr id="2" name="Group 1">
            <a:extLst>
              <a:ext uri="{FF2B5EF4-FFF2-40B4-BE49-F238E27FC236}">
                <a16:creationId xmlns:a16="http://schemas.microsoft.com/office/drawing/2014/main" id="{87F9CCA8-81F8-BC8A-F026-769F61FD4892}"/>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D1FF5C16-C350-EE08-D717-AB0106E32597}"/>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62C9606-D832-B925-BD58-AB3AA5209AAC}"/>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torre de transmissão, torre, edifício, céu&#10;&#10;Descrição gerada automaticamente">
            <a:extLst>
              <a:ext uri="{FF2B5EF4-FFF2-40B4-BE49-F238E27FC236}">
                <a16:creationId xmlns:a16="http://schemas.microsoft.com/office/drawing/2014/main" id="{BEEFA948-9D4E-6461-3FDF-544EEE46F7AB}"/>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4251766574"/>
      </p:ext>
    </p:extLst>
  </p:cSld>
  <p:clrMapOvr>
    <a:masterClrMapping/>
  </p:clrMapOvr>
</p:sld>
</file>

<file path=ppt/slides/slide32.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01_4: Controlli e standard di sicurezza</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Garantire la conformità e la resilienza della sicurezza informatica</a:t>
            </a:r>
          </a:p>
          <a:p>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182881" cy="4280564"/>
          </a:xfrm>
        </p:spPr>
        <p:txBody>
          <a:bodyPr>
            <a:normAutofit/>
          </a:bodyPr>
          <a:lstStyle/>
          <a:p>
            <a:pPr>
              <a:spcBef>
                <a:spcPts val="600"/>
              </a:spcBef>
            </a:pPr>
            <a:r>
              <a:rPr lang="en-US" sz="1200" b="1" dirty="0">
                <a:solidFill>
                  <a:schemeClr val="accent1"/>
                </a:solidFill>
              </a:rPr>
              <a:t>Caso di studio: </a:t>
            </a:r>
            <a:r>
              <a:rPr lang="en-US" sz="1200" i="1" dirty="0"/>
              <a:t>Implementazione dei controlli CIS in un ambiente di rete energetica.</a:t>
            </a:r>
          </a:p>
          <a:p>
            <a:pPr lvl="1">
              <a:spcBef>
                <a:spcPts val="600"/>
              </a:spcBef>
            </a:pPr>
            <a:r>
              <a:rPr lang="en-US" sz="1000" dirty="0"/>
              <a:t>Scenario: per salvaguardare la propria infrastruttura critica dalle minacce informatiche, un gestore di rete implementa i controlli CIS su misura per il settore energetico.</a:t>
            </a:r>
          </a:p>
          <a:p>
            <a:pPr lvl="1">
              <a:spcBef>
                <a:spcPts val="600"/>
              </a:spcBef>
            </a:pPr>
            <a:r>
              <a:rPr lang="en-US" sz="1000" b="1" dirty="0"/>
              <a:t>Controlli di base: </a:t>
            </a:r>
            <a:r>
              <a:rPr lang="en-US" sz="1000" dirty="0"/>
              <a:t>inventario e controllo delle risorse software.</a:t>
            </a:r>
          </a:p>
          <a:p>
            <a:pPr lvl="2">
              <a:spcBef>
                <a:spcPts val="0"/>
              </a:spcBef>
            </a:pPr>
            <a:r>
              <a:rPr lang="en-US" sz="850" dirty="0"/>
              <a:t>Le applicazioni software e i sistemi operativi utilizzati nella rete energetica sono regolarmente inventariati e monitorati.</a:t>
            </a:r>
          </a:p>
          <a:p>
            <a:pPr lvl="2">
              <a:spcBef>
                <a:spcPts val="0"/>
              </a:spcBef>
            </a:pPr>
            <a:r>
              <a:rPr lang="en-US" sz="850" dirty="0"/>
              <a:t>Il software non autorizzato o obsoleto viene prontamente identificato e rimosso per ridurre al minimo i rischi per la sicurezza.</a:t>
            </a:r>
          </a:p>
          <a:p>
            <a:pPr lvl="1">
              <a:spcBef>
                <a:spcPts val="600"/>
              </a:spcBef>
            </a:pPr>
            <a:r>
              <a:rPr lang="en-US" sz="1000" b="1" dirty="0"/>
              <a:t>Controlli fondamentali: </a:t>
            </a:r>
            <a:r>
              <a:rPr lang="en-US" sz="1000" dirty="0"/>
              <a:t>configurazione sicura dei dispositivi di rete, come firewall, router e switch.</a:t>
            </a:r>
          </a:p>
          <a:p>
            <a:pPr lvl="2">
              <a:spcBef>
                <a:spcPts val="0"/>
              </a:spcBef>
            </a:pPr>
            <a:r>
              <a:rPr lang="en-US" sz="850" dirty="0"/>
              <a:t>I dispositivi di rete sono configurati in base alle best practice del settore e alle linee guida sulla sicurezza.</a:t>
            </a:r>
          </a:p>
          <a:p>
            <a:pPr lvl="2">
              <a:spcBef>
                <a:spcPts val="0"/>
              </a:spcBef>
            </a:pPr>
            <a:r>
              <a:rPr lang="en-US" sz="850" dirty="0"/>
              <a:t>Le password predefinite vengono modificate, i servizi non necessari vengono disattivati e i controlli di accesso vengono applicati per impedire modifiche non autorizzate alla configurazione.</a:t>
            </a:r>
          </a:p>
          <a:p>
            <a:pPr lvl="1">
              <a:spcBef>
                <a:spcPts val="600"/>
              </a:spcBef>
            </a:pPr>
            <a:r>
              <a:rPr lang="en-US" sz="1000" b="1" dirty="0"/>
              <a:t>Controlli </a:t>
            </a:r>
            <a:r>
              <a:rPr lang="en-US" sz="1000" b="1" dirty="0" err="1"/>
              <a:t>organizzativi</a:t>
            </a:r>
            <a:r>
              <a:rPr lang="en-US" sz="1000" b="1" dirty="0"/>
              <a:t>: </a:t>
            </a:r>
            <a:r>
              <a:rPr lang="en-US" sz="1000" dirty="0"/>
              <a:t>monitoraggio e controllo dei conti.</a:t>
            </a:r>
          </a:p>
          <a:p>
            <a:pPr lvl="2">
              <a:spcBef>
                <a:spcPts val="0"/>
              </a:spcBef>
            </a:pPr>
            <a:r>
              <a:rPr lang="en-US" sz="850" dirty="0"/>
              <a:t>Gli account utente con accesso a sistemi e dati critici sono monitorati per rilevare eventuali attività sospette.</a:t>
            </a:r>
          </a:p>
          <a:p>
            <a:pPr lvl="2">
              <a:spcBef>
                <a:spcPts val="0"/>
              </a:spcBef>
            </a:pPr>
            <a:r>
              <a:rPr lang="en-US" sz="850" dirty="0"/>
              <a:t>Un sistema di gestione delle identità e degli accessi (IAM) viene implementato per applicare i principi di minimo privilegio e garantire che solo gli utenti autorizzati abbiano accesso alle informazioni sensibili.</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7F9CCA8-81F8-BC8A-F026-769F61FD4892}"/>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D1FF5C16-C350-EE08-D717-AB0106E32597}"/>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62C9606-D832-B925-BD58-AB3AA5209AAC}"/>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torre de transmissão, torre, edifício, céu&#10;&#10;Descrição gerada automaticamente">
            <a:extLst>
              <a:ext uri="{FF2B5EF4-FFF2-40B4-BE49-F238E27FC236}">
                <a16:creationId xmlns:a16="http://schemas.microsoft.com/office/drawing/2014/main" id="{361CCEE2-4905-6458-4026-B421C59E1386}"/>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4261141472"/>
      </p:ext>
    </p:extLst>
  </p:cSld>
  <p:clrMapOvr>
    <a:masterClrMapping/>
  </p:clrMapOvr>
</p:sld>
</file>

<file path=ppt/slides/slide33.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52219-785E-4657-C5F4-A53FEF2EB02D}"/>
              </a:ext>
            </a:extLst>
          </p:cNvPr>
          <p:cNvSpPr>
            <a:spLocks noGrp="1"/>
          </p:cNvSpPr>
          <p:nvPr>
            <p:ph type="ctrTitle"/>
          </p:nvPr>
        </p:nvSpPr>
        <p:spPr>
          <a:xfrm>
            <a:off x="6970326" y="1679216"/>
            <a:ext cx="4786877" cy="1518315"/>
          </a:xfrm>
        </p:spPr>
        <p:txBody>
          <a:bodyPr/>
          <a:lstStyle/>
          <a:p>
            <a:r>
              <a:rPr lang="en-US" dirty="0"/>
              <a:t>Grazie</a:t>
            </a:r>
          </a:p>
        </p:txBody>
      </p:sp>
      <p:pic>
        <p:nvPicPr>
          <p:cNvPr id="6" name="Picture Placeholder 5" descr="A person and person looking at a computer screen">
            <a:extLst>
              <a:ext uri="{FF2B5EF4-FFF2-40B4-BE49-F238E27FC236}">
                <a16:creationId xmlns:a16="http://schemas.microsoft.com/office/drawing/2014/main" id="{AA35CD3A-9896-7953-C82D-AAE87F6124DB}"/>
              </a:ext>
            </a:extLst>
          </p:cNvPr>
          <p:cNvPicPr>
            <a:picLocks noGrp="1" noChangeAspect="1"/>
          </p:cNvPicPr>
          <p:nvPr>
            <p:ph type="pic" sz="quarter" idx="11"/>
          </p:nvPr>
        </p:nvPicPr>
        <p:blipFill>
          <a:blip r:embed="rId2"/>
          <a:srcRect l="127" r="127"/>
          <a:stretch/>
        </p:blipFill>
        <p:spPr>
          <a:xfrm>
            <a:off x="-29499" y="-2236"/>
            <a:ext cx="6814124" cy="6871095"/>
          </a:xfrm>
        </p:spPr>
      </p:pic>
      <p:sp>
        <p:nvSpPr>
          <p:cNvPr id="4" name="Text Placeholder 3">
            <a:extLst>
              <a:ext uri="{FF2B5EF4-FFF2-40B4-BE49-F238E27FC236}">
                <a16:creationId xmlns:a16="http://schemas.microsoft.com/office/drawing/2014/main" id="{7AF90D79-5C58-F576-D2D0-3F4F1822E757}"/>
              </a:ext>
            </a:extLst>
          </p:cNvPr>
          <p:cNvSpPr>
            <a:spLocks noGrp="1"/>
          </p:cNvSpPr>
          <p:nvPr>
            <p:ph type="body" sz="quarter" idx="12"/>
          </p:nvPr>
        </p:nvSpPr>
        <p:spPr>
          <a:xfrm>
            <a:off x="6970326" y="3748958"/>
            <a:ext cx="4786878" cy="2258013"/>
          </a:xfrm>
        </p:spPr>
        <p:txBody>
          <a:bodyPr/>
          <a:lstStyle/>
          <a:p>
            <a:r>
              <a:rPr lang="en-US" dirty="0"/>
              <a:t>Si prega di inviare tutte le domande a:</a:t>
            </a:r>
          </a:p>
          <a:p>
            <a:r>
              <a:rPr lang="en-US" dirty="0"/>
              <a:t>gehad@example.com</a:t>
            </a:r>
          </a:p>
        </p:txBody>
      </p:sp>
      <p:grpSp>
        <p:nvGrpSpPr>
          <p:cNvPr id="7" name="Group 6">
            <a:extLst>
              <a:ext uri="{FF2B5EF4-FFF2-40B4-BE49-F238E27FC236}">
                <a16:creationId xmlns:a16="http://schemas.microsoft.com/office/drawing/2014/main" id="{6A8DFC8D-4AE6-170E-C27A-DA97EBD7DC87}"/>
              </a:ext>
              <a:ext uri="{C183D7F6-B498-43B3-948B-1728B52AA6E4}">
                <adec:decorative xmlns:adec="http://schemas.microsoft.com/office/drawing/2017/decorative" val="1"/>
              </a:ext>
            </a:extLst>
          </p:cNvPr>
          <p:cNvGrpSpPr/>
          <p:nvPr/>
        </p:nvGrpSpPr>
        <p:grpSpPr>
          <a:xfrm>
            <a:off x="4059704" y="0"/>
            <a:ext cx="2928883" cy="6871447"/>
            <a:chOff x="4059704" y="0"/>
            <a:chExt cx="2928883" cy="6871447"/>
          </a:xfrm>
        </p:grpSpPr>
        <p:sp>
          <p:nvSpPr>
            <p:cNvPr id="8" name="Freeform: Shape 7">
              <a:extLst>
                <a:ext uri="{FF2B5EF4-FFF2-40B4-BE49-F238E27FC236}">
                  <a16:creationId xmlns:a16="http://schemas.microsoft.com/office/drawing/2014/main" id="{CF966C9E-A9A2-BF8C-EDCB-B7F6AE51C425}"/>
                </a:ext>
              </a:extLst>
            </p:cNvPr>
            <p:cNvSpPr/>
            <p:nvPr/>
          </p:nvSpPr>
          <p:spPr>
            <a:xfrm rot="10800000">
              <a:off x="4443586" y="50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cxnSp>
          <p:nvCxnSpPr>
            <p:cNvPr id="9" name="Straight Connector 8">
              <a:extLst>
                <a:ext uri="{FF2B5EF4-FFF2-40B4-BE49-F238E27FC236}">
                  <a16:creationId xmlns:a16="http://schemas.microsoft.com/office/drawing/2014/main" id="{433BC35A-F255-48AA-48B8-D6561A6FAB9E}"/>
                </a:ext>
              </a:extLst>
            </p:cNvPr>
            <p:cNvCxnSpPr>
              <a:cxnSpLocks/>
            </p:cNvCxnSpPr>
            <p:nvPr/>
          </p:nvCxnSpPr>
          <p:spPr>
            <a:xfrm flipH="1">
              <a:off x="4059704"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1EC8DADA-109B-196D-817A-1ACB3E3183CA}"/>
              </a:ext>
            </a:extLst>
          </p:cNvPr>
          <p:cNvGrpSpPr/>
          <p:nvPr/>
        </p:nvGrpSpPr>
        <p:grpSpPr>
          <a:xfrm>
            <a:off x="7549377" y="6167336"/>
            <a:ext cx="3294001" cy="612000"/>
            <a:chOff x="5179092" y="5483822"/>
            <a:chExt cx="3294001" cy="612000"/>
          </a:xfrm>
        </p:grpSpPr>
        <p:pic>
          <p:nvPicPr>
            <p:cNvPr id="5" name="Picture 4">
              <a:extLst>
                <a:ext uri="{FF2B5EF4-FFF2-40B4-BE49-F238E27FC236}">
                  <a16:creationId xmlns:a16="http://schemas.microsoft.com/office/drawing/2014/main" id="{C2FED455-D30F-6583-EAD1-6FB515A49870}"/>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10" name="Picture 9">
              <a:extLst>
                <a:ext uri="{FF2B5EF4-FFF2-40B4-BE49-F238E27FC236}">
                  <a16:creationId xmlns:a16="http://schemas.microsoft.com/office/drawing/2014/main" id="{180EE198-6127-5DE1-8134-33FE6A8BE379}"/>
                </a:ext>
              </a:extLst>
            </p:cNvPr>
            <p:cNvPicPr>
              <a:picLocks noChangeAspect="1"/>
            </p:cNvPicPr>
            <p:nvPr/>
          </p:nvPicPr>
          <p:blipFill>
            <a:blip r:embed="rId4"/>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899485134"/>
      </p:ext>
    </p:extLst>
  </p:cSld>
  <p:clrMapOvr>
    <a:masterClrMapping/>
  </p:clrMapOvr>
</p:sld>
</file>

<file path=ppt/slides/slide4.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Schema di formazione: </a:t>
            </a:r>
            <a:br>
              <a:rPr lang="en-US" dirty="0">
                <a:solidFill>
                  <a:schemeClr val="accent1"/>
                </a:solidFill>
              </a:rPr>
            </a:br>
            <a:br>
              <a:rPr lang="en-US" dirty="0">
                <a:solidFill>
                  <a:schemeClr val="accent1"/>
                </a:solidFill>
              </a:rPr>
            </a:br>
            <a:r>
              <a:rPr lang="en-US" dirty="0"/>
              <a:t>Giorno 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4</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Argomento-01: Fondamenti di Cyber Threat Intelligence (CTI) - Tassonomia, ciclo di vita, controlli di sicurezza e standard</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Introduzione all'intelligence sulle minacce informatiche</a:t>
            </a:r>
          </a:p>
          <a:p>
            <a:pPr>
              <a:spcBef>
                <a:spcPts val="600"/>
              </a:spcBef>
              <a:spcAft>
                <a:spcPts val="0"/>
              </a:spcAft>
            </a:pPr>
            <a:r>
              <a:rPr lang="en-US" sz="1400" dirty="0"/>
              <a:t>Tassonomia dell'intelligence sulle minacce informatiche </a:t>
            </a:r>
          </a:p>
          <a:p>
            <a:pPr>
              <a:spcBef>
                <a:spcPts val="600"/>
              </a:spcBef>
              <a:spcAft>
                <a:spcPts val="0"/>
              </a:spcAft>
            </a:pPr>
            <a:r>
              <a:rPr lang="en-US" sz="1400" dirty="0"/>
              <a:t>Ciclo di vita dell'intelligence sulle minacce informatiche</a:t>
            </a:r>
          </a:p>
          <a:p>
            <a:pPr>
              <a:spcBef>
                <a:spcPts val="600"/>
              </a:spcBef>
              <a:spcAft>
                <a:spcPts val="0"/>
              </a:spcAft>
            </a:pPr>
            <a:r>
              <a:rPr lang="en-US" sz="1400" dirty="0"/>
              <a:t>Controlli e standard di sicurezza</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221308155"/>
      </p:ext>
    </p:extLst>
  </p:cSld>
  <p:clrMapOvr>
    <a:masterClrMapping/>
  </p:clrMapOvr>
</p:sld>
</file>

<file path=ppt/slides/slide5.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Schema di formazione: </a:t>
            </a:r>
            <a:br>
              <a:rPr lang="en-US" dirty="0">
                <a:solidFill>
                  <a:schemeClr val="accent1"/>
                </a:solidFill>
              </a:rPr>
            </a:br>
            <a:br>
              <a:rPr lang="en-US" dirty="0">
                <a:solidFill>
                  <a:schemeClr val="accent1"/>
                </a:solidFill>
              </a:rPr>
            </a:br>
            <a:r>
              <a:rPr lang="en-US" dirty="0"/>
              <a:t>Giorno 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5</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Argomento-01: Fondamenti di Cyber Threat Intelligence (CTI) - Tassonomia, ciclo di vita, controlli di sicurezza e standard</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solidFill>
                  <a:schemeClr val="tx2"/>
                </a:solidFill>
              </a:rPr>
              <a:t>Introduzione all'intelligence sulle minacce informatiche</a:t>
            </a:r>
          </a:p>
          <a:p>
            <a:pPr>
              <a:spcBef>
                <a:spcPts val="600"/>
              </a:spcBef>
              <a:spcAft>
                <a:spcPts val="0"/>
              </a:spcAft>
            </a:pPr>
            <a:r>
              <a:rPr lang="en-US" sz="1400" dirty="0"/>
              <a:t>Tassonomia dell'intelligence sulle minacce informatiche </a:t>
            </a:r>
          </a:p>
          <a:p>
            <a:pPr>
              <a:spcBef>
                <a:spcPts val="600"/>
              </a:spcBef>
              <a:spcAft>
                <a:spcPts val="0"/>
              </a:spcAft>
            </a:pPr>
            <a:r>
              <a:rPr lang="en-US" sz="1400" dirty="0"/>
              <a:t>Ciclo di vita dell'intelligence sulle minacce informatiche</a:t>
            </a:r>
          </a:p>
          <a:p>
            <a:pPr>
              <a:spcBef>
                <a:spcPts val="600"/>
              </a:spcBef>
              <a:spcAft>
                <a:spcPts val="0"/>
              </a:spcAft>
            </a:pPr>
            <a:r>
              <a:rPr lang="en-US" sz="1400" dirty="0"/>
              <a:t>Controlli e standard di sicurezza</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4198479536"/>
      </p:ext>
    </p:extLst>
  </p:cSld>
  <p:clrMapOvr>
    <a:masterClrMapping/>
  </p:clrMapOvr>
</p:sld>
</file>

<file path=ppt/slides/slide6.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01_1: Introduzione all'intelligence sulle minacce informatiche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Definizione e importanza nella rete energetica</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"L'obiettivo primario della CTI è quello di ottenere un </a:t>
            </a:r>
            <a:r>
              <a:rPr lang="en-US" sz="1200" b="1" dirty="0"/>
              <a:t>vantaggio di conoscenza rispetto agli attori delle minacce informatiche</a:t>
            </a:r>
            <a:r>
              <a:rPr lang="en-US" sz="1200" dirty="0"/>
              <a:t>. </a:t>
            </a:r>
            <a:r>
              <a:rPr lang="en-US" sz="1200" dirty="0"/>
              <a:t>[...] La CTI accelera l'</a:t>
            </a:r>
            <a:r>
              <a:rPr lang="en-US" sz="1200" b="1" dirty="0"/>
              <a:t>individuazione precoce di comportamenti dannosi</a:t>
            </a:r>
            <a:r>
              <a:rPr lang="en-US" sz="1200" dirty="0"/>
              <a:t>, preferibilmente prima che un attore malintenzionato prenda piede nella rete. [...] La CTI fornisce </a:t>
            </a:r>
            <a:r>
              <a:rPr lang="en-US" sz="1200" dirty="0"/>
              <a:t>ai responsabili delle decisioni </a:t>
            </a:r>
            <a:r>
              <a:rPr lang="en-US" sz="1200" b="1" dirty="0"/>
              <a:t>una visione sensata e approfondita </a:t>
            </a:r>
            <a:r>
              <a:rPr lang="en-US" sz="1200" dirty="0"/>
              <a:t>dell'ambiente di minaccia</a:t>
            </a:r>
            <a:r>
              <a:rPr lang="en-US" sz="1200" dirty="0"/>
              <a:t>"</a:t>
            </a:r>
            <a:r>
              <a:rPr lang="en-US" sz="1200" baseline="30000" dirty="0"/>
              <a:t>*</a:t>
            </a:r>
            <a:r>
              <a:rPr lang="en-US" sz="1200" dirty="0"/>
              <a:t> .</a:t>
            </a:r>
          </a:p>
          <a:p>
            <a:pPr>
              <a:spcBef>
                <a:spcPts val="600"/>
              </a:spcBef>
            </a:pPr>
            <a:r>
              <a:rPr lang="en-US" sz="1200" dirty="0"/>
              <a:t>La CTI identifica e mitiga in modo proattivo i rischi di cybersecurity, migliorando la resilienza delle infrastrutture critiche e salvaguardando da attacchi dannosi.</a:t>
            </a:r>
          </a:p>
          <a:p>
            <a:pPr marL="0" indent="0">
              <a:spcBef>
                <a:spcPts val="600"/>
              </a:spcBef>
              <a:buNone/>
            </a:pPr>
            <a:endParaRPr lang="en-US" sz="1200" dirty="0"/>
          </a:p>
          <a:p>
            <a:pPr marL="0" indent="0">
              <a:spcBef>
                <a:spcPts val="600"/>
              </a:spcBef>
              <a:buNone/>
            </a:pPr>
            <a:r>
              <a:rPr lang="en-US" sz="1100" baseline="30000" dirty="0"/>
              <a:t>*</a:t>
            </a:r>
            <a:r>
              <a:rPr lang="en-US" sz="1100" dirty="0" err="1"/>
              <a:t> Oosthoek</a:t>
            </a:r>
            <a:r>
              <a:rPr lang="en-US" sz="1100" dirty="0"/>
              <a:t>, K. e </a:t>
            </a:r>
            <a:r>
              <a:rPr lang="en-US" sz="1100" dirty="0" err="1"/>
              <a:t>Doerr</a:t>
            </a:r>
            <a:r>
              <a:rPr lang="en-US" sz="1100" dirty="0"/>
              <a:t>, C. (2021). Cyber Threat Intelligence: Un prodotto senza processo? International Journal of Intelligence and </a:t>
            </a:r>
            <a:r>
              <a:rPr lang="en-US" sz="1100" dirty="0" err="1"/>
              <a:t>CounterIntelligence</a:t>
            </a:r>
            <a:r>
              <a:rPr lang="en-US" sz="1100" dirty="0"/>
              <a:t>, 34(2), 300-315.</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26" name="Marcador de Posição da Imagem 25" descr="Uma imagem com texto, captura de ecrã, computador, interior&#10;&#10;Descrição gerada automaticamente">
            <a:extLst>
              <a:ext uri="{FF2B5EF4-FFF2-40B4-BE49-F238E27FC236}">
                <a16:creationId xmlns:a16="http://schemas.microsoft.com/office/drawing/2014/main" id="{C7E5FA4E-A27E-A172-336E-95C3DD74E5B8}"/>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704246432"/>
      </p:ext>
    </p:extLst>
  </p:cSld>
  <p:clrMapOvr>
    <a:masterClrMapping/>
  </p:clrMapOvr>
</p:sld>
</file>

<file path=ppt/slides/slide7.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01_1: Introduzione all'intelligence sulle minacce informatiche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Definizione e importanza nella rete energetica</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Il CTI mira a garantire la sicurezza e la stabilità della rete energetica fornendo informazioni utili sulle minacce informatiche emergenti.</a:t>
            </a:r>
          </a:p>
          <a:p>
            <a:pPr>
              <a:spcBef>
                <a:spcPts val="600"/>
              </a:spcBef>
            </a:pPr>
            <a:r>
              <a:rPr lang="en-US" sz="1200" dirty="0"/>
              <a:t>A livello di </a:t>
            </a:r>
            <a:r>
              <a:rPr lang="en-US" sz="1200" b="1" dirty="0"/>
              <a:t>infrastrutture critiche</a:t>
            </a:r>
            <a:r>
              <a:rPr lang="en-US" sz="1200" dirty="0"/>
              <a:t>:</a:t>
            </a:r>
          </a:p>
          <a:p>
            <a:pPr lvl="1">
              <a:spcBef>
                <a:spcPts val="600"/>
              </a:spcBef>
            </a:pPr>
            <a:r>
              <a:rPr lang="en-US" sz="1000" dirty="0"/>
              <a:t>La rete energetica comprende infrastrutture critiche essenziali per l'alimentazione di industrie, abitazioni e servizi essenziali.</a:t>
            </a:r>
          </a:p>
          <a:p>
            <a:pPr lvl="2">
              <a:spcBef>
                <a:spcPts val="600"/>
              </a:spcBef>
            </a:pPr>
            <a:r>
              <a:rPr lang="en-US" dirty="0"/>
              <a:t>La CTI mira a proteggere questa infrastruttura dalle minacce informatiche che potrebbero interrompere le operazioni, causare interruzioni o compromettere la sicurezza.</a:t>
            </a:r>
          </a:p>
          <a:p>
            <a:pPr>
              <a:spcBef>
                <a:spcPts val="600"/>
              </a:spcBef>
            </a:pPr>
            <a:r>
              <a:rPr lang="en-US" sz="1200" dirty="0"/>
              <a:t>Per quanto riguarda l'</a:t>
            </a:r>
            <a:r>
              <a:rPr lang="en-US" sz="1200" b="1" dirty="0"/>
              <a:t>affidabilità e la resilienza </a:t>
            </a:r>
            <a:r>
              <a:rPr lang="en-US" sz="1200" dirty="0"/>
              <a:t>della rete:</a:t>
            </a:r>
          </a:p>
          <a:p>
            <a:pPr lvl="1">
              <a:spcBef>
                <a:spcPts val="600"/>
              </a:spcBef>
            </a:pPr>
            <a:r>
              <a:rPr lang="en-US" sz="1000" dirty="0"/>
              <a:t>L'affidabilità e la resilienza sono fondamentali nella rete energetica per mantenere una fornitura ininterrotta e prevenire guasti a cascata.</a:t>
            </a:r>
          </a:p>
          <a:p>
            <a:pPr lvl="1">
              <a:spcBef>
                <a:spcPts val="600"/>
              </a:spcBef>
            </a:pPr>
            <a:r>
              <a:rPr lang="en-US" sz="1000" dirty="0"/>
              <a:t>La CTI mira a contribuire all'identificazione delle vulnerabilità e delle minacce che potrebbero minare l'affidabilità, consentendo di adottare misure proattive per migliorare la resilienza.</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29" name="Marcador de Posição da Imagem 28" descr="Uma imagem com texto, captura de ecrã, computador, interior&#10;&#10;Descrição gerada automaticamente">
            <a:extLst>
              <a:ext uri="{FF2B5EF4-FFF2-40B4-BE49-F238E27FC236}">
                <a16:creationId xmlns:a16="http://schemas.microsoft.com/office/drawing/2014/main" id="{DD38721D-0021-4BFB-B90F-55F6309E3E4C}"/>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924402819"/>
      </p:ext>
    </p:extLst>
  </p:cSld>
  <p:clrMapOvr>
    <a:masterClrMapping/>
  </p:clrMapOvr>
</p:sld>
</file>

<file path=ppt/slides/slide8.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01_1: </a:t>
            </a:r>
            <a:r>
              <a:rPr kumimoji="0" lang="en-US" sz="2800" b="0" i="0" u="none" strike="noStrike" kern="1200" cap="none" spc="100" normalizeH="0" baseline="0" noProof="0" dirty="0">
                <a:ln>
                  <a:noFill/>
                </a:ln>
                <a:solidFill>
                  <a:srgbClr val="FFFFFF"/>
                </a:solidFill>
                <a:effectLst/>
                <a:uLnTx/>
                <a:uFillTx/>
                <a:latin typeface="Book Antiqua"/>
                <a:ea typeface="+mj-ea"/>
                <a:cs typeface="+mj-cs"/>
              </a:rPr>
              <a:t>Introduzione all'intelligence sulle minacce informatiche</a:t>
            </a:r>
            <a:endParaRPr lang="en-US"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Definizione e importanza nella rete energetica</a:t>
            </a:r>
          </a:p>
          <a:p>
            <a:endParaRPr lang="en-US"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Ruolo del CTI nella salvaguardia di </a:t>
            </a:r>
            <a:r>
              <a:rPr lang="en-US" sz="1200" b="1" dirty="0"/>
              <a:t>dati e beni sensibili</a:t>
            </a:r>
            <a:r>
              <a:rPr lang="en-US" sz="1200" dirty="0"/>
              <a:t>:</a:t>
            </a:r>
          </a:p>
          <a:p>
            <a:pPr lvl="1">
              <a:spcBef>
                <a:spcPts val="600"/>
              </a:spcBef>
            </a:pPr>
            <a:r>
              <a:rPr lang="en-US" sz="1000" dirty="0"/>
              <a:t>Le aziende del settore energetico conservano grandi quantità di dati e beni sensibili, tra cui informazioni sui clienti, dati operativi e proprietà intellettuale.</a:t>
            </a:r>
          </a:p>
          <a:p>
            <a:pPr lvl="1">
              <a:spcBef>
                <a:spcPts val="600"/>
              </a:spcBef>
            </a:pPr>
            <a:r>
              <a:rPr lang="en-US" sz="1000" dirty="0"/>
              <a:t>La CTI aiuta a salvaguardare questi beni rilevando e mitigando le minacce informatiche come le violazioni dei dati, lo spionaggio o i tentativi di sabotaggio.</a:t>
            </a:r>
          </a:p>
          <a:p>
            <a:pPr>
              <a:spcBef>
                <a:spcPts val="600"/>
              </a:spcBef>
            </a:pPr>
            <a:r>
              <a:rPr lang="en-US" sz="1200" dirty="0"/>
              <a:t>Sostenere la conformità ai </a:t>
            </a:r>
            <a:r>
              <a:rPr lang="en-US" sz="1200" b="1" dirty="0"/>
              <a:t>requisiti normativi</a:t>
            </a:r>
            <a:r>
              <a:rPr lang="en-US" sz="1200" dirty="0"/>
              <a:t>:</a:t>
            </a:r>
          </a:p>
          <a:p>
            <a:pPr lvl="1">
              <a:spcBef>
                <a:spcPts val="600"/>
              </a:spcBef>
            </a:pPr>
            <a:r>
              <a:rPr lang="en-US" sz="1000" dirty="0"/>
              <a:t>UE, marzo 2024: primo codice di rete in assoluto sulle norme settoriali specifiche per gli aspetti di cibersicurezza dei flussi transfrontalieri di energia elettrica (</a:t>
            </a:r>
            <a:r>
              <a:rPr lang="en-US" sz="1000" dirty="0">
                <a:hlinkClick r:id="rId5"/>
              </a:rPr>
              <a:t>C/2024/1383</a:t>
            </a:r>
            <a:r>
              <a:rPr lang="en-US" sz="1000" dirty="0"/>
              <a:t>).</a:t>
            </a:r>
          </a:p>
          <a:p>
            <a:pPr lvl="1">
              <a:spcBef>
                <a:spcPts val="600"/>
              </a:spcBef>
            </a:pPr>
            <a:r>
              <a:rPr lang="en-US" sz="1000" dirty="0"/>
              <a:t>La CTI si propone di aiutare </a:t>
            </a:r>
            <a:r>
              <a:rPr lang="en-US" sz="1000" dirty="0" err="1"/>
              <a:t>le organizzazioni </a:t>
            </a:r>
            <a:r>
              <a:rPr lang="en-US" sz="1000" dirty="0"/>
              <a:t>a soddisfare questi requisiti di conformità, fornendo approfondimenti sulle minacce emergenti e sulle best practice per la cybersecurity.</a:t>
            </a:r>
          </a:p>
          <a:p>
            <a:pPr>
              <a:spcBef>
                <a:spcPts val="600"/>
              </a:spcBef>
            </a:pPr>
            <a:endParaRPr lang="en-US" sz="1200" dirty="0"/>
          </a:p>
          <a:p>
            <a:endParaRPr lang="en-US" sz="1200" dirty="0"/>
          </a:p>
          <a:p>
            <a:pPr>
              <a:spcBef>
                <a:spcPts val="600"/>
              </a:spcBef>
            </a:pPr>
            <a:endParaRPr lang="en-US" sz="1200" dirty="0"/>
          </a:p>
        </p:txBody>
      </p:sp>
      <p:pic>
        <p:nvPicPr>
          <p:cNvPr id="32" name="Marcador de Posição da Imagem 31" descr="Uma imagem com texto, captura de ecrã, computador, interior&#10;&#10;Descrição gerada automaticamente">
            <a:extLst>
              <a:ext uri="{FF2B5EF4-FFF2-40B4-BE49-F238E27FC236}">
                <a16:creationId xmlns:a16="http://schemas.microsoft.com/office/drawing/2014/main" id="{02A1F691-E504-C8F0-E30D-8EE6190B8555}"/>
              </a:ext>
            </a:extLst>
          </p:cNvPr>
          <p:cNvPicPr>
            <a:picLocks noGrp="1" noChangeAspect="1"/>
          </p:cNvPicPr>
          <p:nvPr>
            <p:ph type="pic" sz="quarter" idx="11"/>
          </p:nvPr>
        </p:nvPicPr>
        <p:blipFill>
          <a:blip r:embed="rId6"/>
          <a:srcRect l="7439" r="7439"/>
          <a:stretch>
            <a:fillRect/>
          </a:stretch>
        </p:blipFill>
        <p:spPr/>
      </p:pic>
    </p:spTree>
    <p:extLst>
      <p:ext uri="{BB962C8B-B14F-4D97-AF65-F5344CB8AC3E}">
        <p14:creationId xmlns:p14="http://schemas.microsoft.com/office/powerpoint/2010/main" val="3133423529"/>
      </p:ext>
    </p:extLst>
  </p:cSld>
  <p:clrMapOvr>
    <a:masterClrMapping/>
  </p:clrMapOvr>
</p:sld>
</file>

<file path=ppt/slides/slide9.xml><?xml version="1.0" encoding="utf-8"?>
<p:sld xmlns:a16="http://schemas.microsoft.com/office/drawing/2014/main" xmlns:adec="http://schemas.microsoft.com/office/drawing/2017/decorative"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2800" b="0" i="0" u="none" strike="noStrike" kern="1200" cap="none" spc="100" normalizeH="0" baseline="0" noProof="0" dirty="0">
                <a:ln>
                  <a:noFill/>
                </a:ln>
                <a:solidFill>
                  <a:srgbClr val="FFFFFF"/>
                </a:solidFill>
                <a:effectLst/>
                <a:uLnTx/>
                <a:uFillTx/>
                <a:latin typeface="Book Antiqua"/>
                <a:ea typeface="+mj-ea"/>
                <a:cs typeface="+mj-cs"/>
              </a:rPr>
              <a:t>01_2: Tassonomia dell'intelligence sulle minacce informatiche </a:t>
            </a:r>
            <a:endParaRPr lang="en-US"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Introduzione alla tassonomia della Cyber Threat Intelligence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La CTI è </a:t>
            </a:r>
            <a:r>
              <a:rPr lang="en-US" sz="1200" dirty="0" err="1"/>
              <a:t>suddivisa </a:t>
            </a:r>
            <a:r>
              <a:rPr lang="en-US" sz="1200" dirty="0"/>
              <a:t>in diversi livelli per allinearsi ai diversi obiettivi e tempi organizzativi:</a:t>
            </a:r>
          </a:p>
          <a:p>
            <a:pPr lvl="1">
              <a:spcBef>
                <a:spcPts val="600"/>
              </a:spcBef>
            </a:pPr>
            <a:r>
              <a:rPr lang="en-US" sz="1000" b="1" dirty="0"/>
              <a:t>Strategico,</a:t>
            </a:r>
          </a:p>
          <a:p>
            <a:pPr lvl="1">
              <a:spcBef>
                <a:spcPts val="600"/>
              </a:spcBef>
            </a:pPr>
            <a:r>
              <a:rPr lang="en-US" sz="1000" b="1" dirty="0"/>
              <a:t>Operativo </a:t>
            </a:r>
            <a:r>
              <a:rPr lang="en-US" sz="1000" dirty="0"/>
              <a:t>e </a:t>
            </a:r>
          </a:p>
          <a:p>
            <a:pPr lvl="1">
              <a:spcBef>
                <a:spcPts val="600"/>
              </a:spcBef>
            </a:pPr>
            <a:r>
              <a:rPr lang="en-US" sz="1000" b="1" dirty="0"/>
              <a:t>Tattico</a:t>
            </a:r>
            <a:endParaRPr lang="en-US" sz="1000" dirty="0"/>
          </a:p>
        </p:txBody>
      </p:sp>
      <p:pic>
        <p:nvPicPr>
          <p:cNvPr id="1028" name="Picture 4" descr="zveloCTI-levels-of-cyber-threat-intelligence">
            <a:extLst>
              <a:ext uri="{FF2B5EF4-FFF2-40B4-BE49-F238E27FC236}">
                <a16:creationId xmlns:a16="http://schemas.microsoft.com/office/drawing/2014/main" id="{65A59FF0-B7C9-11A4-E476-65FFB6ADAC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998" y="3302676"/>
            <a:ext cx="4173842" cy="2681601"/>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id="{535C4544-36FA-BBF8-4869-9BEF34B68664}"/>
              </a:ext>
            </a:extLst>
          </p:cNvPr>
          <p:cNvSpPr txBox="1"/>
          <p:nvPr/>
        </p:nvSpPr>
        <p:spPr>
          <a:xfrm>
            <a:off x="9079377" y="3026481"/>
            <a:ext cx="287657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pt-PT" sz="900" dirty="0" err="1"/>
              <a:t>Fonte: </a:t>
            </a:r>
            <a:r>
              <a:rPr lang="pt-PT" sz="900" dirty="0"/>
              <a:t>https://zvelo.com/strategic-operational-tactical-cyber-threat-intelligence/</a:t>
            </a:r>
          </a:p>
        </p:txBody>
      </p:sp>
      <p:pic>
        <p:nvPicPr>
          <p:cNvPr id="32" name="Marcador de Posição da Imagem 31" descr="Uma imagem com texto, captura de ecrã, computador, interior&#10;&#10;Descrição gerada automaticamente">
            <a:extLst>
              <a:ext uri="{FF2B5EF4-FFF2-40B4-BE49-F238E27FC236}">
                <a16:creationId xmlns:a16="http://schemas.microsoft.com/office/drawing/2014/main" id="{D360CA76-603F-5400-DFC5-B489A29165AA}"/>
              </a:ext>
            </a:extLst>
          </p:cNvPr>
          <p:cNvPicPr>
            <a:picLocks noGrp="1" noChangeAspect="1"/>
          </p:cNvPicPr>
          <p:nvPr>
            <p:ph type="pic" sz="quarter" idx="11"/>
          </p:nvPr>
        </p:nvPicPr>
        <p:blipFill>
          <a:blip r:embed="rId6"/>
          <a:srcRect l="7439" r="7439"/>
          <a:stretch>
            <a:fillRect/>
          </a:stretch>
        </p:blipFill>
        <p:spPr/>
      </p:pic>
    </p:spTree>
    <p:extLst>
      <p:ext uri="{BB962C8B-B14F-4D97-AF65-F5344CB8AC3E}">
        <p14:creationId xmlns:p14="http://schemas.microsoft.com/office/powerpoint/2010/main" val="2985919862"/>
      </p:ext>
    </p:extLst>
  </p:cSld>
  <p:clrMapOvr>
    <a:masterClrMapping/>
  </p:clrMapOvr>
</p:sld>
</file>

<file path=ppt/theme/theme1.xml><?xml version="1.0" encoding="utf-8"?>
<a:theme xmlns:a="http://schemas.openxmlformats.org/drawingml/2006/main"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Custom 62">
      <a:majorFont>
        <a:latin typeface="Book Antiqua"/>
        <a:ea typeface=""/>
        <a:cs typeface=""/>
      </a:majorFont>
      <a:minorFont>
        <a:latin typeface="Century Gothic"/>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1534312_Win32_SL_V3" id="{A784F2EB-8377-40E2-878D-F359E4F7734D}" vid="{87F4C17B-0668-4D7F-80F5-6507D8EFBB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89BB42C3-98F0-4E09-AE96-62EE07CAC5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9EAE05-2D90-4440-A098-2E114DBDB54E}">
  <ds:schemaRefs>
    <ds:schemaRef ds:uri="http://schemas.microsoft.com/sharepoint/v3/contenttype/forms"/>
  </ds:schemaRefs>
</ds:datastoreItem>
</file>

<file path=customXml/itemProps3.xml><?xml version="1.0" encoding="utf-8"?>
<ds:datastoreItem xmlns:ds="http://schemas.openxmlformats.org/officeDocument/2006/customXml" ds:itemID="{EC15CCAF-B227-4420-8A82-899C4EC3371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ap:Properties xmlns:vt="http://schemas.openxmlformats.org/officeDocument/2006/docPropsVTypes" xmlns:ap="http://schemas.openxmlformats.org/officeDocument/2006/extended-properties">
  <ap:Template>Theme-CyberSecPro-1</ap:Template>
  <ap:TotalTime>0</ap:TotalTime>
  <ap:Words>3010</ap:Words>
  <ap:Application>Microsoft Office PowerPoint</ap:Application>
  <ap:PresentationFormat>Ecrã Panorâmico</ap:PresentationFormat>
  <ap:Paragraphs>274</ap:Paragraphs>
  <ap:Slides>33</ap:Slides>
  <ap:Notes>9</ap:Notes>
  <ap:HiddenSlides>0</ap:HiddenSlides>
  <ap:MMClips>0</ap:MMClips>
  <ap:ScaleCrop>false</ap:ScaleCrop>
  <ap:HeadingPairs>
    <vt:vector baseType="variant" size="6">
      <vt:variant>
        <vt:lpstr>Tipos de letra usados</vt:lpstr>
      </vt:variant>
      <vt:variant>
        <vt:i4>4</vt:i4>
      </vt:variant>
      <vt:variant>
        <vt:lpstr>Tema</vt:lpstr>
      </vt:variant>
      <vt:variant>
        <vt:i4>1</vt:i4>
      </vt:variant>
      <vt:variant>
        <vt:lpstr>Títulos dos diapositivos</vt:lpstr>
      </vt:variant>
      <vt:variant>
        <vt:i4>33</vt:i4>
      </vt:variant>
    </vt:vector>
  </ap:HeadingPairs>
  <ap:TitlesOfParts>
    <vt:vector baseType="lpstr" size="38">
      <vt:lpstr>Book Antiqua</vt:lpstr>
      <vt:lpstr>Calibri</vt:lpstr>
      <vt:lpstr>Century Gothic</vt:lpstr>
      <vt:lpstr>Courier New</vt:lpstr>
      <vt:lpstr>Custom</vt:lpstr>
      <vt:lpstr>Cyber Threat Intelligence in the Energy Network</vt:lpstr>
      <vt:lpstr>Apresentação do PowerPoint</vt:lpstr>
      <vt:lpstr>Cyber Threat Intelligence in the Energy Network – Course Overview</vt:lpstr>
      <vt:lpstr>Training Outline:   Day-1</vt:lpstr>
      <vt:lpstr>Training Outline:   Day-1</vt:lpstr>
      <vt:lpstr>01_1: Introduction to Cyber Threat Intelligence</vt:lpstr>
      <vt:lpstr>01_1: Introduction to Cyber Threat Intelligence</vt:lpstr>
      <vt:lpstr>01_1: Introduction to Cyber Threat Intelligence</vt:lpstr>
      <vt:lpstr>01_2: Taxonomy of Cyber Threat Intelligence </vt:lpstr>
      <vt:lpstr>Training Outline:   Day-1</vt:lpstr>
      <vt:lpstr>01_2: Taxonomy of Cyber Threat Intelligence </vt:lpstr>
      <vt:lpstr>01_2: Taxonomy of Cyber Threat Intelligence </vt:lpstr>
      <vt:lpstr>01_2: Taxonomy of Cyber Threat Intelligence </vt:lpstr>
      <vt:lpstr>01_2: Taxonomy of Cyber Threat Intelligence </vt:lpstr>
      <vt:lpstr>01_2: Taxonomy of Cyber Threat Intelligence </vt:lpstr>
      <vt:lpstr>01_2: Taxonomy of Cyber Threat Intelligence </vt:lpstr>
      <vt:lpstr>Training Outline:   Day-1</vt:lpstr>
      <vt:lpstr>01_3: Lifecycle of Cyber Threat Intelligence</vt:lpstr>
      <vt:lpstr>01_3: Lifecycle of Cyber Threat Intelligence</vt:lpstr>
      <vt:lpstr>01_3: Lifecycle of Cyber Threat Intelligence</vt:lpstr>
      <vt:lpstr>01_3: Lifecycle of Cyber Threat Intelligence</vt:lpstr>
      <vt:lpstr>01_3: Lifecycle of Cyber Threat Intelligence</vt:lpstr>
      <vt:lpstr>01_3: Lifecycle of Cyber Threat Intelligence</vt:lpstr>
      <vt:lpstr>01_3: Lifecycle of Cyber Threat Intelligence</vt:lpstr>
      <vt:lpstr>01_3: Lifecycle of Cyber Threat Intelligence</vt:lpstr>
      <vt:lpstr>01_3: Lifecycle of Cyber Threat Intelligence</vt:lpstr>
      <vt:lpstr>01_3: Lifecycle of Cyber Threat Intelligence</vt:lpstr>
      <vt:lpstr>Training Outline:   Day-1</vt:lpstr>
      <vt:lpstr>01_4: Security Controls and Standards</vt:lpstr>
      <vt:lpstr>01_4: Security Controls and Standards</vt:lpstr>
      <vt:lpstr>01_4: Security Controls and Standards</vt:lpstr>
      <vt:lpstr>01_4: Security Controls and Standards</vt:lpstr>
      <vt:lpstr>Thank you</vt:lpstr>
    </vt:vector>
  </ap:TitlesOfParts>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CyberSecPro Training Presentation Template</dc:title>
  <dc:subject>CyberSecPro Modules</dc:subject>
  <dc:creator/>
  <lastModifiedBy/>
  <revision>1</revision>
  <dcterms:created xsi:type="dcterms:W3CDTF">2023-07-18T15:28:54.0000000Z</dcterms:created>
  <dcterms:modified xsi:type="dcterms:W3CDTF">2024-05-08T14:43:53.0000000Z</dcterms:modified>
  <version>Ver-1</version>
  <keywords>, docId:9BE3286947333E4B4789381DB945B72B</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