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61"/>
  </p:notesMasterIdLst>
  <p:handoutMasterIdLst>
    <p:handoutMasterId r:id="rId62"/>
  </p:handoutMasterIdLst>
  <p:sldIdLst>
    <p:sldId id="376" r:id="rId5"/>
    <p:sldId id="407" r:id="rId6"/>
    <p:sldId id="388" r:id="rId7"/>
    <p:sldId id="408" r:id="rId8"/>
    <p:sldId id="438" r:id="rId9"/>
    <p:sldId id="443" r:id="rId10"/>
    <p:sldId id="444" r:id="rId11"/>
    <p:sldId id="445" r:id="rId12"/>
    <p:sldId id="446" r:id="rId13"/>
    <p:sldId id="447" r:id="rId14"/>
    <p:sldId id="448" r:id="rId15"/>
    <p:sldId id="450" r:id="rId16"/>
    <p:sldId id="449" r:id="rId17"/>
    <p:sldId id="439" r:id="rId18"/>
    <p:sldId id="451" r:id="rId19"/>
    <p:sldId id="452" r:id="rId20"/>
    <p:sldId id="453" r:id="rId21"/>
    <p:sldId id="454" r:id="rId22"/>
    <p:sldId id="442" r:id="rId23"/>
    <p:sldId id="455" r:id="rId24"/>
    <p:sldId id="456" r:id="rId25"/>
    <p:sldId id="457" r:id="rId26"/>
    <p:sldId id="462" r:id="rId27"/>
    <p:sldId id="458" r:id="rId28"/>
    <p:sldId id="459" r:id="rId29"/>
    <p:sldId id="460" r:id="rId30"/>
    <p:sldId id="461" r:id="rId31"/>
    <p:sldId id="435" r:id="rId32"/>
    <p:sldId id="464" r:id="rId33"/>
    <p:sldId id="463" r:id="rId34"/>
    <p:sldId id="468" r:id="rId35"/>
    <p:sldId id="465" r:id="rId36"/>
    <p:sldId id="469" r:id="rId37"/>
    <p:sldId id="466" r:id="rId38"/>
    <p:sldId id="470" r:id="rId39"/>
    <p:sldId id="471" r:id="rId40"/>
    <p:sldId id="472" r:id="rId41"/>
    <p:sldId id="467" r:id="rId42"/>
    <p:sldId id="473" r:id="rId43"/>
    <p:sldId id="474" r:id="rId44"/>
    <p:sldId id="475" r:id="rId45"/>
    <p:sldId id="476" r:id="rId46"/>
    <p:sldId id="477" r:id="rId47"/>
    <p:sldId id="482" r:id="rId48"/>
    <p:sldId id="478" r:id="rId49"/>
    <p:sldId id="483" r:id="rId50"/>
    <p:sldId id="479" r:id="rId51"/>
    <p:sldId id="484" r:id="rId52"/>
    <p:sldId id="485" r:id="rId53"/>
    <p:sldId id="480" r:id="rId54"/>
    <p:sldId id="486" r:id="rId55"/>
    <p:sldId id="487" r:id="rId56"/>
    <p:sldId id="481" r:id="rId57"/>
    <p:sldId id="488" r:id="rId58"/>
    <p:sldId id="489" r:id="rId59"/>
    <p:sldId id="38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95388" autoAdjust="0"/>
  </p:normalViewPr>
  <p:slideViewPr>
    <p:cSldViewPr snapToGrid="0" showGuides="1">
      <p:cViewPr varScale="1">
        <p:scale>
          <a:sx n="102" d="100"/>
          <a:sy n="102" d="100"/>
        </p:scale>
        <p:origin x="294"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5/12/2024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‹nº›</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5/9/2024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‹nº›</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89" y="723440"/>
            <a:ext cx="4899285" cy="2579052"/>
          </a:xfrm>
        </p:spPr>
        <p:txBody>
          <a:bodyPr>
            <a:noAutofit/>
          </a:bodyPr>
          <a:lstStyle/>
          <a:p>
            <a:r>
              <a:rPr lang="en-US" sz="4800" dirty="0"/>
              <a:t>Cyber Threat Intelligence in the Energy Network</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US" dirty="0"/>
              <a:t>CSP006</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Structured vs. Unstructured Data:</a:t>
            </a:r>
          </a:p>
          <a:p>
            <a:pPr lvl="1">
              <a:spcBef>
                <a:spcPts val="600"/>
              </a:spcBef>
            </a:pPr>
            <a:r>
              <a:rPr lang="en-US" sz="1000" dirty="0">
                <a:solidFill>
                  <a:schemeClr val="tx2"/>
                </a:solidFill>
              </a:rPr>
              <a:t>Challenges of Unstructured Data Sources:</a:t>
            </a:r>
          </a:p>
          <a:p>
            <a:pPr lvl="2">
              <a:spcBef>
                <a:spcPts val="600"/>
              </a:spcBef>
            </a:pPr>
            <a:r>
              <a:rPr lang="en-US" sz="850" dirty="0"/>
              <a:t>Data Leakage and Exfiltration: Unstructured data sources, such as text documents, emails, and multimedia files, present challenges related to data leakage and exfiltration. Attackers may exploit vulnerabilities in email systems, file servers, or cloud storage platforms to steal confidential information, intellectual property, or sensitive operational data from energy organizations.</a:t>
            </a:r>
          </a:p>
          <a:p>
            <a:pPr lvl="2">
              <a:spcBef>
                <a:spcPts val="600"/>
              </a:spcBef>
            </a:pPr>
            <a:r>
              <a:rPr lang="en-US" sz="850" dirty="0"/>
              <a:t>Malware and Phishing Attacks: Malware and phishing attacks targeting unstructured data sources can lead to data breaches, ransomware infections, and credential theft. Phishing emails containing malicious attachments or links may trick employees into disclosing sensitive information or installing malware, compromising the security of energy networks and data assets.</a:t>
            </a:r>
          </a:p>
          <a:p>
            <a:pPr lvl="2">
              <a:spcBef>
                <a:spcPts val="600"/>
              </a:spcBef>
            </a:pPr>
            <a:r>
              <a:rPr lang="en-US" sz="850" dirty="0"/>
              <a:t>Compliance and Data Privacy Risks: Compliance with data privacy regulations, such as GDPR, presents challenges for managing unstructured data in the energy network. Organizations must implement robust data protection measures, encryption techniques, and access controls to ensure compliance with regulatory requirements and protect sensitive information from unauthorized disclosure or misuse.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202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SCADA Systems:</a:t>
            </a:r>
          </a:p>
          <a:p>
            <a:pPr lvl="1">
              <a:spcBef>
                <a:spcPts val="600"/>
              </a:spcBef>
            </a:pPr>
            <a:r>
              <a:rPr lang="en-US" sz="1000" dirty="0"/>
              <a:t>SCADA (Supervisory Control and Data Acquisition) systems are central to the operation of energy infrastructure, providing real-time monitoring, control, and automation of critical processes.</a:t>
            </a:r>
          </a:p>
          <a:p>
            <a:pPr lvl="1">
              <a:spcBef>
                <a:spcPts val="600"/>
              </a:spcBef>
            </a:pPr>
            <a:r>
              <a:rPr lang="en-US" sz="1000" dirty="0"/>
              <a:t>These systems collect data from sensors, meters, and control devices distributed throughout power plants, substations, and transmission networks.</a:t>
            </a:r>
          </a:p>
          <a:p>
            <a:pPr lvl="1">
              <a:spcBef>
                <a:spcPts val="600"/>
              </a:spcBef>
            </a:pPr>
            <a:r>
              <a:rPr lang="en-US" sz="1000" dirty="0"/>
              <a:t>They facilitate remote operation and control of equipment, allowing operators to adjust settings, initiate shutdown procedures, and respond to emergencies from a centralized location.</a:t>
            </a:r>
          </a:p>
          <a:p>
            <a:pPr lvl="1">
              <a:spcBef>
                <a:spcPts val="600"/>
              </a:spcBef>
            </a:pPr>
            <a:r>
              <a:rPr lang="en-US" sz="1000" dirty="0">
                <a:solidFill>
                  <a:schemeClr val="tx2"/>
                </a:solidFill>
              </a:rPr>
              <a:t>Vulnerabilities:</a:t>
            </a:r>
          </a:p>
          <a:p>
            <a:pPr lvl="2">
              <a:spcBef>
                <a:spcPts val="600"/>
              </a:spcBef>
            </a:pPr>
            <a:r>
              <a:rPr lang="en-US" sz="850" dirty="0"/>
              <a:t>SCADA systems are susceptible to cyber attacks, including malware infections, denial-of-service (DoS) attacks, and unauthorized access.</a:t>
            </a:r>
          </a:p>
          <a:p>
            <a:pPr lvl="2">
              <a:spcBef>
                <a:spcPts val="600"/>
              </a:spcBef>
            </a:pPr>
            <a:r>
              <a:rPr lang="en-US" sz="850" dirty="0"/>
              <a:t>Vulnerabilities in SCADA protocols, weak authentication mechanisms, and insecure network connections pose significant risks to the integrity and reliability of SCADA data.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1026" name="Picture 2" descr="Indian utility improves management of energy distribution">
            <a:extLst>
              <a:ext uri="{FF2B5EF4-FFF2-40B4-BE49-F238E27FC236}">
                <a16:creationId xmlns:a16="http://schemas.microsoft.com/office/drawing/2014/main" id="{2A5E7E57-D366-8833-EB73-FF15C39C1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696" y="4356088"/>
            <a:ext cx="2887157" cy="2117248"/>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6304686" y="5601111"/>
            <a:ext cx="246512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Source</a:t>
            </a:r>
            <a:r>
              <a:rPr lang="pt-PT" sz="900" dirty="0"/>
              <a:t>: https://www.smart-energy.com/ regional-</a:t>
            </a:r>
            <a:r>
              <a:rPr lang="pt-PT" sz="900" dirty="0" err="1"/>
              <a:t>news</a:t>
            </a:r>
            <a:r>
              <a:rPr lang="pt-PT" sz="900" dirty="0"/>
              <a:t>/asia/scada-india/</a:t>
            </a:r>
          </a:p>
        </p:txBody>
      </p:sp>
    </p:spTree>
    <p:extLst>
      <p:ext uri="{BB962C8B-B14F-4D97-AF65-F5344CB8AC3E}">
        <p14:creationId xmlns:p14="http://schemas.microsoft.com/office/powerpoint/2010/main" val="89527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IoT (Internet of Things) Devices:</a:t>
            </a:r>
          </a:p>
          <a:p>
            <a:pPr lvl="1">
              <a:spcBef>
                <a:spcPts val="600"/>
              </a:spcBef>
            </a:pPr>
            <a:r>
              <a:rPr lang="en-US" sz="1000" dirty="0"/>
              <a:t>Interconnected smart devices embedded within energy infrastructure to monitor, control, and optimize operations, such as:</a:t>
            </a:r>
          </a:p>
          <a:p>
            <a:pPr lvl="2">
              <a:spcBef>
                <a:spcPts val="600"/>
              </a:spcBef>
            </a:pPr>
            <a:r>
              <a:rPr lang="en-US" sz="850" dirty="0"/>
              <a:t>Smart Meters: Devices installed at consumer premises to measure and record energy consumption in real-time, enabling accurate billing and demand response.</a:t>
            </a:r>
          </a:p>
          <a:p>
            <a:pPr lvl="2">
              <a:spcBef>
                <a:spcPts val="600"/>
              </a:spcBef>
            </a:pPr>
            <a:r>
              <a:rPr lang="en-US" sz="850" dirty="0"/>
              <a:t>Sensors: Devices deployed throughout energy infrastructure to monitor environmental conditions (temperature, humidity, air quality), equipment health (vibration, pressure, flow), and security parameters (intrusion detection, surveillance).</a:t>
            </a:r>
          </a:p>
          <a:p>
            <a:pPr lvl="2">
              <a:spcBef>
                <a:spcPts val="600"/>
              </a:spcBef>
            </a:pPr>
            <a:r>
              <a:rPr lang="en-US" sz="850" dirty="0"/>
              <a:t>Actuators: Devices capable of remotely controlling equipment and processes, such as valves, switches, and pumps, to optimize energy efficiency and respond to operational requirements.</a:t>
            </a:r>
          </a:p>
          <a:p>
            <a:pPr lvl="1">
              <a:spcBef>
                <a:spcPts val="600"/>
              </a:spcBef>
            </a:pPr>
            <a:r>
              <a:rPr lang="en-US" sz="1000" dirty="0"/>
              <a:t>IoT devices enable remote monitoring and management of energy assets, reducing the need for manual intervention and onsite inspections.</a:t>
            </a:r>
          </a:p>
          <a:p>
            <a:pPr lvl="1">
              <a:spcBef>
                <a:spcPts val="600"/>
              </a:spcBef>
            </a:pPr>
            <a:r>
              <a:rPr lang="en-US" sz="1000" dirty="0">
                <a:solidFill>
                  <a:schemeClr val="tx2"/>
                </a:solidFill>
              </a:rPr>
              <a:t>Vulnerabilities:</a:t>
            </a:r>
          </a:p>
          <a:p>
            <a:pPr lvl="2">
              <a:spcBef>
                <a:spcPts val="600"/>
              </a:spcBef>
            </a:pPr>
            <a:r>
              <a:rPr lang="en-US" sz="850" dirty="0"/>
              <a:t>Vulnerabilities in IoT firmware and software, including weak authentication mechanisms, default credentials, and unencrypted communications, expose devices to cyber attacks.</a:t>
            </a:r>
          </a:p>
          <a:p>
            <a:pPr lvl="2">
              <a:spcBef>
                <a:spcPts val="600"/>
              </a:spcBef>
            </a:pPr>
            <a:r>
              <a:rPr lang="en-US" sz="850" dirty="0"/>
              <a:t>Inadequate security controls and patch management practices make IoT devices susceptible to malware infections, data breaches, and unauthorized access.</a:t>
            </a:r>
          </a:p>
          <a:p>
            <a:pPr lvl="2">
              <a:spcBef>
                <a:spcPts val="600"/>
              </a:spcBef>
            </a:pPr>
            <a:r>
              <a:rPr lang="en-US" sz="850" dirty="0"/>
              <a:t>Lack of standardized security protocols and regulatory oversight complicates efforts to secure IoT devices and mitigate cybersecurity risks effectively.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5" name="Picture 2" descr="How do Smart Meters work?: Smart Metering - The full story.">
            <a:extLst>
              <a:ext uri="{FF2B5EF4-FFF2-40B4-BE49-F238E27FC236}">
                <a16:creationId xmlns:a16="http://schemas.microsoft.com/office/drawing/2014/main" id="{43BBAB02-B999-7A98-E6E0-4E5B7A57E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815" y="4373810"/>
            <a:ext cx="3613336" cy="2117248"/>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3143227" y="6324114"/>
            <a:ext cx="225565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Source</a:t>
            </a:r>
            <a:r>
              <a:rPr lang="pt-PT" sz="900" dirty="0"/>
              <a:t>: https://www.smartme.co.uk/ how-they-work.html</a:t>
            </a:r>
          </a:p>
        </p:txBody>
      </p:sp>
    </p:spTree>
    <p:extLst>
      <p:ext uri="{BB962C8B-B14F-4D97-AF65-F5344CB8AC3E}">
        <p14:creationId xmlns:p14="http://schemas.microsoft.com/office/powerpoint/2010/main" val="73140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Network Logs:</a:t>
            </a:r>
          </a:p>
          <a:p>
            <a:pPr lvl="1">
              <a:spcBef>
                <a:spcPts val="600"/>
              </a:spcBef>
            </a:pPr>
            <a:r>
              <a:rPr lang="en-US" sz="1000" dirty="0"/>
              <a:t>Records of communication events, activities, and transactions occurring within computer networks. These logs capture metadata such as source and destination IP addresses, timestamps, protocols, and data payloads, providing insights into network traffic and security incidents. They can be:</a:t>
            </a:r>
          </a:p>
          <a:p>
            <a:pPr lvl="2">
              <a:spcBef>
                <a:spcPts val="600"/>
              </a:spcBef>
            </a:pPr>
            <a:r>
              <a:rPr lang="en-US" sz="850" dirty="0"/>
              <a:t>Event Logs: Records of system events and activities generated by operating systems, applications, and network devices.</a:t>
            </a:r>
          </a:p>
          <a:p>
            <a:pPr lvl="2">
              <a:spcBef>
                <a:spcPts val="600"/>
              </a:spcBef>
            </a:pPr>
            <a:r>
              <a:rPr lang="en-US" sz="850" dirty="0"/>
              <a:t>Traffic Logs: Records of network traffic flows, including source and destination IP addresses, ports, protocols, and data transfer volumes.</a:t>
            </a:r>
          </a:p>
          <a:p>
            <a:pPr lvl="2">
              <a:spcBef>
                <a:spcPts val="600"/>
              </a:spcBef>
            </a:pPr>
            <a:r>
              <a:rPr lang="en-US" sz="850" dirty="0"/>
              <a:t>Access Logs: Records of user interactions with network resources, such as file shares, web servers, and databases, including authentication attempts, file accesses, and resource requests.</a:t>
            </a:r>
          </a:p>
          <a:p>
            <a:pPr lvl="1">
              <a:spcBef>
                <a:spcPts val="600"/>
              </a:spcBef>
            </a:pPr>
            <a:r>
              <a:rPr lang="en-US" sz="1000" dirty="0">
                <a:solidFill>
                  <a:schemeClr val="tx2"/>
                </a:solidFill>
              </a:rPr>
              <a:t>Vulnerabilities:</a:t>
            </a:r>
          </a:p>
          <a:p>
            <a:pPr lvl="2">
              <a:spcBef>
                <a:spcPts val="600"/>
              </a:spcBef>
            </a:pPr>
            <a:r>
              <a:rPr lang="en-US" sz="850" dirty="0"/>
              <a:t>Inadequate logging of authentication events in energy management systems (EMS) allows attackers to conduct brute-force attacks without triggering alerts or generating log entries, facilitating unauthorized access to critical infrastructure.</a:t>
            </a:r>
          </a:p>
          <a:p>
            <a:pPr lvl="2">
              <a:spcBef>
                <a:spcPts val="600"/>
              </a:spcBef>
            </a:pPr>
            <a:r>
              <a:rPr lang="en-US" sz="850" dirty="0"/>
              <a:t>Default or weak credentials used to access SCADA systems or network devices allow attackers to gain unauthorized access to energy logs, manipulate system settings, and disrupt energy operations without detection.</a:t>
            </a:r>
          </a:p>
          <a:p>
            <a:pPr lvl="2">
              <a:spcBef>
                <a:spcPts val="600"/>
              </a:spcBef>
            </a:pPr>
            <a:r>
              <a:rPr lang="en-US" sz="850" dirty="0"/>
              <a:t>Transmission of energy logs over unencrypted channels or using outdated protocols such as Telnet or FTP exposes log data to interception by adversaries, enabling them to capture sensitive information or inject malicious commands into log streams.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2052" name="Picture 4" descr="The Network Logs You Need. How can you tell if your host is… | by Teri  Radichel | Cloud Security | Medium">
            <a:extLst>
              <a:ext uri="{FF2B5EF4-FFF2-40B4-BE49-F238E27FC236}">
                <a16:creationId xmlns:a16="http://schemas.microsoft.com/office/drawing/2014/main" id="{7772CED8-8648-A32C-C1B5-309240978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816" y="4373810"/>
            <a:ext cx="3613336" cy="1871125"/>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4273189" y="6106210"/>
            <a:ext cx="292122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Source</a:t>
            </a:r>
            <a:r>
              <a:rPr lang="pt-PT" sz="900" dirty="0"/>
              <a:t>: https://medium.com/cloud-security/the-network-logs-you-need-9a5aa540bb81</a:t>
            </a:r>
          </a:p>
        </p:txBody>
      </p:sp>
    </p:spTree>
    <p:extLst>
      <p:ext uri="{BB962C8B-B14F-4D97-AF65-F5344CB8AC3E}">
        <p14:creationId xmlns:p14="http://schemas.microsoft.com/office/powerpoint/2010/main" val="4009957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Topic-03: Energy Data Sources and Collection</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Types of Energy Data</a:t>
            </a:r>
          </a:p>
          <a:p>
            <a:pPr>
              <a:spcBef>
                <a:spcPts val="600"/>
              </a:spcBef>
              <a:spcAft>
                <a:spcPts val="0"/>
              </a:spcAft>
            </a:pPr>
            <a:r>
              <a:rPr lang="en-US" sz="1400" dirty="0">
                <a:solidFill>
                  <a:schemeClr val="tx2"/>
                </a:solidFill>
              </a:rPr>
              <a:t>Energy Data Collection Techniques</a:t>
            </a:r>
          </a:p>
          <a:p>
            <a:pPr>
              <a:spcBef>
                <a:spcPts val="600"/>
              </a:spcBef>
              <a:spcAft>
                <a:spcPts val="0"/>
              </a:spcAft>
            </a:pPr>
            <a:r>
              <a:rPr lang="en-US" sz="1400" dirty="0"/>
              <a:t>Data Storage and Management</a:t>
            </a:r>
          </a:p>
          <a:p>
            <a:pPr>
              <a:spcBef>
                <a:spcPts val="600"/>
              </a:spcBef>
              <a:spcAft>
                <a:spcPts val="0"/>
              </a:spcAft>
            </a:pPr>
            <a:r>
              <a:rPr lang="en-US" sz="1400" dirty="0"/>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89086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Energy Data Collection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Data Collection Methods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Passive vs. Active Data Collection Methods:</a:t>
            </a:r>
          </a:p>
          <a:p>
            <a:pPr lvl="1">
              <a:spcBef>
                <a:spcPts val="600"/>
              </a:spcBef>
            </a:pPr>
            <a:r>
              <a:rPr lang="en-US" sz="1000" dirty="0"/>
              <a:t>Data collection methods in the energy sector encompass passive and active approaches.</a:t>
            </a:r>
          </a:p>
          <a:p>
            <a:pPr lvl="1">
              <a:spcBef>
                <a:spcPts val="600"/>
              </a:spcBef>
            </a:pPr>
            <a:r>
              <a:rPr lang="en-US" sz="1000" dirty="0"/>
              <a:t>Passive Data Collection: It involves monitoring and recording data without directly interacting with energy infrastructure or systems.</a:t>
            </a:r>
          </a:p>
          <a:p>
            <a:pPr lvl="2">
              <a:spcBef>
                <a:spcPts val="600"/>
              </a:spcBef>
            </a:pPr>
            <a:r>
              <a:rPr lang="en-US" sz="850" dirty="0"/>
              <a:t>Examples are collecting network logs, sensor readings, and telemetry data from energy assets without actively initiating data collection processes.</a:t>
            </a:r>
          </a:p>
          <a:p>
            <a:pPr lvl="2">
              <a:spcBef>
                <a:spcPts val="600"/>
              </a:spcBef>
            </a:pPr>
            <a:r>
              <a:rPr lang="en-US" sz="850" dirty="0"/>
              <a:t>There is limited control over data availability and granularity, and reliance on existing data sources and infrastructure.</a:t>
            </a:r>
          </a:p>
          <a:p>
            <a:pPr lvl="1">
              <a:spcBef>
                <a:spcPts val="600"/>
              </a:spcBef>
            </a:pPr>
            <a:r>
              <a:rPr lang="en-US" sz="1000" dirty="0"/>
              <a:t>Active Data Collection: It involves actively querying or probing energy infrastructure to retrieve specific data points or perform targeted measurements. Examples:</a:t>
            </a:r>
          </a:p>
          <a:p>
            <a:pPr lvl="2">
              <a:spcBef>
                <a:spcPts val="600"/>
              </a:spcBef>
            </a:pPr>
            <a:r>
              <a:rPr lang="en-US" sz="850" dirty="0"/>
              <a:t>Sending requests to SCADA systems, querying API endpoints, conducting on-site inspections or measurements.</a:t>
            </a:r>
          </a:p>
          <a:p>
            <a:pPr lvl="2">
              <a:spcBef>
                <a:spcPts val="600"/>
              </a:spcBef>
            </a:pPr>
            <a:r>
              <a:rPr lang="en-US" sz="850" dirty="0"/>
              <a:t>It has a potential impact on operational systems, it is resource-intensive, and requires coordination and authorization.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21" name="Marcador de Posição da Imagem 20" descr="Uma imagem com computador, eletrónica, texto, Dispositivo eletrónico&#10;&#10;Descrição gerada automaticamente">
            <a:extLst>
              <a:ext uri="{FF2B5EF4-FFF2-40B4-BE49-F238E27FC236}">
                <a16:creationId xmlns:a16="http://schemas.microsoft.com/office/drawing/2014/main" id="{483D35CB-8DF3-C2D4-8E8E-62E88718662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3704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Energy Data Collection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Data Collection Methods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Leveraging APIs and Data Feeds from Energy Infrastructure:</a:t>
            </a:r>
          </a:p>
          <a:p>
            <a:pPr lvl="1">
              <a:spcBef>
                <a:spcPts val="600"/>
              </a:spcBef>
            </a:pPr>
            <a:r>
              <a:rPr lang="en-US" sz="1000" dirty="0"/>
              <a:t>APIs (Application Programming Interfaces) and data feeds provide structured access to data and services offered by energy infrastructure and systems.</a:t>
            </a:r>
          </a:p>
          <a:p>
            <a:pPr lvl="1">
              <a:spcBef>
                <a:spcPts val="600"/>
              </a:spcBef>
            </a:pPr>
            <a:r>
              <a:rPr lang="en-US" sz="1000" dirty="0"/>
              <a:t>API Integration:</a:t>
            </a:r>
          </a:p>
          <a:p>
            <a:pPr lvl="2">
              <a:spcBef>
                <a:spcPts val="600"/>
              </a:spcBef>
            </a:pPr>
            <a:r>
              <a:rPr lang="en-US" sz="850" dirty="0"/>
              <a:t>APIs enable programmable access to energy infrastructure, allowing developers to retrieve data, send commands, and interact with energy systems.</a:t>
            </a:r>
          </a:p>
          <a:p>
            <a:pPr lvl="2">
              <a:spcBef>
                <a:spcPts val="600"/>
              </a:spcBef>
            </a:pPr>
            <a:r>
              <a:rPr lang="en-US" sz="850" dirty="0"/>
              <a:t>Examples: Integrating with utility APIs to access consumption data, querying weather APIs for environmental data, interfacing with SCADA APIs for real-time monitoring.</a:t>
            </a:r>
          </a:p>
          <a:p>
            <a:pPr lvl="2">
              <a:spcBef>
                <a:spcPts val="600"/>
              </a:spcBef>
            </a:pPr>
            <a:r>
              <a:rPr lang="en-US" sz="850" dirty="0"/>
              <a:t>It requires authentication and authorization, there are rate limits, and issues related to data consistency and reliability.</a:t>
            </a:r>
          </a:p>
          <a:p>
            <a:pPr lvl="1">
              <a:spcBef>
                <a:spcPts val="600"/>
              </a:spcBef>
            </a:pPr>
            <a:r>
              <a:rPr lang="en-US" sz="1000" dirty="0"/>
              <a:t>Data Feeds from Energy Infrastructure:</a:t>
            </a:r>
          </a:p>
          <a:p>
            <a:pPr lvl="2">
              <a:spcBef>
                <a:spcPts val="600"/>
              </a:spcBef>
            </a:pPr>
            <a:r>
              <a:rPr lang="en-US" sz="850" dirty="0"/>
              <a:t>Data feeds provide continuous streams of data from energy infrastructure, such as SCADA systems, smart meters, and IoT devices.</a:t>
            </a:r>
          </a:p>
          <a:p>
            <a:pPr lvl="2">
              <a:spcBef>
                <a:spcPts val="600"/>
              </a:spcBef>
            </a:pPr>
            <a:r>
              <a:rPr lang="en-US" sz="850" dirty="0"/>
              <a:t>Examples: Streaming telemetry data from sensors, receiving event notifications from SCADA systems, subscribing to real-time market data from energy exchanges.</a:t>
            </a:r>
          </a:p>
          <a:p>
            <a:pPr lvl="2">
              <a:spcBef>
                <a:spcPts val="600"/>
              </a:spcBef>
            </a:pPr>
            <a:r>
              <a:rPr lang="en-US" sz="850" dirty="0"/>
              <a:t>There may be issues related to data volume and velocity, network bandwidth requirements, data processing and storage capabilities.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utador, eletrónica, texto, Dispositivo eletrónico&#10;&#10;Descrição gerada automaticamente">
            <a:extLst>
              <a:ext uri="{FF2B5EF4-FFF2-40B4-BE49-F238E27FC236}">
                <a16:creationId xmlns:a16="http://schemas.microsoft.com/office/drawing/2014/main" id="{30DA0EDE-6999-D306-15BF-6AB3A13B601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76676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Energy Data Collection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Data Collection Methods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Data Scraping and Web Crawling Techniques:</a:t>
            </a:r>
          </a:p>
          <a:p>
            <a:pPr lvl="1">
              <a:spcBef>
                <a:spcPts val="600"/>
              </a:spcBef>
            </a:pPr>
            <a:r>
              <a:rPr lang="en-US" sz="1000" dirty="0">
                <a:solidFill>
                  <a:schemeClr val="tx2"/>
                </a:solidFill>
              </a:rPr>
              <a:t>Data scraping </a:t>
            </a:r>
            <a:r>
              <a:rPr lang="en-US" sz="1000" dirty="0"/>
              <a:t>refers to the automated extraction of structured data from web pages or online sources using scraping tools or scripts. Examples:</a:t>
            </a:r>
          </a:p>
          <a:p>
            <a:pPr lvl="2">
              <a:spcBef>
                <a:spcPts val="600"/>
              </a:spcBef>
            </a:pPr>
            <a:r>
              <a:rPr lang="en-US" sz="850" dirty="0"/>
              <a:t>Scraping energy consumption data from utility websites.</a:t>
            </a:r>
          </a:p>
          <a:p>
            <a:pPr lvl="2">
              <a:spcBef>
                <a:spcPts val="600"/>
              </a:spcBef>
            </a:pPr>
            <a:r>
              <a:rPr lang="en-US" sz="850" dirty="0"/>
              <a:t>Extracting pricing information from energy market platforms.</a:t>
            </a:r>
          </a:p>
          <a:p>
            <a:pPr lvl="2">
              <a:spcBef>
                <a:spcPts val="600"/>
              </a:spcBef>
            </a:pPr>
            <a:r>
              <a:rPr lang="en-US" sz="850" dirty="0"/>
              <a:t>Aggregating news articles related to energy trends.</a:t>
            </a:r>
          </a:p>
          <a:p>
            <a:pPr lvl="1">
              <a:spcBef>
                <a:spcPts val="600"/>
              </a:spcBef>
            </a:pPr>
            <a:r>
              <a:rPr lang="en-US" sz="1000" dirty="0">
                <a:solidFill>
                  <a:schemeClr val="tx2"/>
                </a:solidFill>
              </a:rPr>
              <a:t>Web crawling </a:t>
            </a:r>
            <a:r>
              <a:rPr lang="en-US" sz="1000" dirty="0"/>
              <a:t>involves systematically traversing the web to discover and index web pages and content for further analysis or retrieval. Examples:</a:t>
            </a:r>
          </a:p>
          <a:p>
            <a:pPr lvl="2">
              <a:spcBef>
                <a:spcPts val="600"/>
              </a:spcBef>
            </a:pPr>
            <a:r>
              <a:rPr lang="en-US" sz="850" dirty="0"/>
              <a:t>Crawling energy-related forums and blogs for user-generated content.</a:t>
            </a:r>
          </a:p>
          <a:p>
            <a:pPr lvl="2">
              <a:spcBef>
                <a:spcPts val="600"/>
              </a:spcBef>
            </a:pPr>
            <a:r>
              <a:rPr lang="en-US" sz="850" dirty="0"/>
              <a:t>Indexing academic papers and research publications on energy topics.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utador, eletrónica, texto, Dispositivo eletrónico&#10;&#10;Descrição gerada automaticamente">
            <a:extLst>
              <a:ext uri="{FF2B5EF4-FFF2-40B4-BE49-F238E27FC236}">
                <a16:creationId xmlns:a16="http://schemas.microsoft.com/office/drawing/2014/main" id="{F6DB1F33-4D3D-EFA0-3240-C7F7E83575F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00632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Energy Data Collection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Data Collection Methods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Data Acquisition from Third-Party Sources and Partnerships:</a:t>
            </a:r>
          </a:p>
          <a:p>
            <a:pPr lvl="1">
              <a:spcBef>
                <a:spcPts val="600"/>
              </a:spcBef>
            </a:pPr>
            <a:r>
              <a:rPr lang="en-US" sz="1000" dirty="0"/>
              <a:t>Third-party data sources and partnerships provide access to external data sets, expertise, and resources for enriching energy data analytics.</a:t>
            </a:r>
          </a:p>
          <a:p>
            <a:pPr lvl="1">
              <a:spcBef>
                <a:spcPts val="600"/>
              </a:spcBef>
            </a:pPr>
            <a:r>
              <a:rPr lang="en-US" sz="1000" dirty="0">
                <a:solidFill>
                  <a:schemeClr val="tx2"/>
                </a:solidFill>
              </a:rPr>
              <a:t>Data Exchange Partnerships: </a:t>
            </a:r>
            <a:r>
              <a:rPr lang="en-US" sz="1000" dirty="0"/>
              <a:t>Collaborative partnerships with data providers, utilities, research institutions, or government agencies to exchange or access data sets for mutual benefit. Examples:</a:t>
            </a:r>
          </a:p>
          <a:p>
            <a:pPr lvl="2">
              <a:spcBef>
                <a:spcPts val="600"/>
              </a:spcBef>
            </a:pPr>
            <a:r>
              <a:rPr lang="en-US" sz="850" dirty="0"/>
              <a:t>Sharing weather data with energy companies for demand forecasting.</a:t>
            </a:r>
          </a:p>
          <a:p>
            <a:pPr lvl="2">
              <a:spcBef>
                <a:spcPts val="600"/>
              </a:spcBef>
            </a:pPr>
            <a:r>
              <a:rPr lang="en-US" sz="850" dirty="0"/>
              <a:t>Collaborating with smart meter vendors to access consumption data.</a:t>
            </a:r>
          </a:p>
          <a:p>
            <a:pPr lvl="2">
              <a:spcBef>
                <a:spcPts val="600"/>
              </a:spcBef>
            </a:pPr>
            <a:r>
              <a:rPr lang="en-US" sz="850" dirty="0"/>
              <a:t>Partnering with academic institutions for research projects.</a:t>
            </a:r>
          </a:p>
          <a:p>
            <a:pPr lvl="1">
              <a:spcBef>
                <a:spcPts val="600"/>
              </a:spcBef>
            </a:pPr>
            <a:r>
              <a:rPr lang="en-US" sz="1000" dirty="0">
                <a:solidFill>
                  <a:schemeClr val="tx2"/>
                </a:solidFill>
              </a:rPr>
              <a:t>Data Marketplaces and Aggregators: </a:t>
            </a:r>
            <a:r>
              <a:rPr lang="en-US" sz="1000" dirty="0"/>
              <a:t>Serve as platforms for buying, selling, or exchanging data sets and services from multiple providers. Examples:</a:t>
            </a:r>
          </a:p>
          <a:p>
            <a:pPr lvl="2">
              <a:spcBef>
                <a:spcPts val="600"/>
              </a:spcBef>
            </a:pPr>
            <a:r>
              <a:rPr lang="en-US" sz="850" dirty="0"/>
              <a:t>Accessing energy market data from commercial data providers.</a:t>
            </a:r>
          </a:p>
          <a:p>
            <a:pPr lvl="2">
              <a:spcBef>
                <a:spcPts val="600"/>
              </a:spcBef>
            </a:pPr>
            <a:r>
              <a:rPr lang="en-US" sz="850" dirty="0"/>
              <a:t>Purchasing satellite imagery for environmental monitoring.</a:t>
            </a:r>
          </a:p>
          <a:p>
            <a:pPr lvl="2">
              <a:spcBef>
                <a:spcPts val="600"/>
              </a:spcBef>
            </a:pPr>
            <a:r>
              <a:rPr lang="en-US" sz="850" dirty="0"/>
              <a:t>Subscribing to industry-specific data feeds.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utador, eletrónica, texto, Dispositivo eletrónico&#10;&#10;Descrição gerada automaticamente">
            <a:extLst>
              <a:ext uri="{FF2B5EF4-FFF2-40B4-BE49-F238E27FC236}">
                <a16:creationId xmlns:a16="http://schemas.microsoft.com/office/drawing/2014/main" id="{85C69541-C4DE-86CC-0D1E-350180E44E5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36864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Topic-03: Energy Data Sources and Collection</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Types of Energy Data</a:t>
            </a:r>
          </a:p>
          <a:p>
            <a:pPr>
              <a:spcBef>
                <a:spcPts val="600"/>
              </a:spcBef>
              <a:spcAft>
                <a:spcPts val="0"/>
              </a:spcAft>
            </a:pPr>
            <a:r>
              <a:rPr lang="en-US" sz="1400" dirty="0"/>
              <a:t>Energy Data Collection Techniques</a:t>
            </a:r>
          </a:p>
          <a:p>
            <a:pPr>
              <a:spcBef>
                <a:spcPts val="600"/>
              </a:spcBef>
              <a:spcAft>
                <a:spcPts val="0"/>
              </a:spcAft>
            </a:pPr>
            <a:r>
              <a:rPr lang="en-US" sz="1400" dirty="0">
                <a:solidFill>
                  <a:schemeClr val="tx2"/>
                </a:solidFill>
              </a:rPr>
              <a:t>Data Storage and Management</a:t>
            </a:r>
          </a:p>
          <a:p>
            <a:pPr>
              <a:spcBef>
                <a:spcPts val="600"/>
              </a:spcBef>
              <a:spcAft>
                <a:spcPts val="0"/>
              </a:spcAft>
            </a:pPr>
            <a:r>
              <a:rPr lang="en-US" sz="1400" dirty="0"/>
              <a:t>Case Study</a:t>
            </a:r>
            <a:endParaRPr lang="en-US" sz="1400" dirty="0">
              <a:solidFill>
                <a:schemeClr val="tx2"/>
              </a:solidFill>
            </a:endParaRP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4301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03_3: Data Storage and Management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Storage of Energy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Secure Storage Options for Energy Data:</a:t>
            </a:r>
          </a:p>
          <a:p>
            <a:pPr lvl="1">
              <a:spcBef>
                <a:spcPts val="600"/>
              </a:spcBef>
            </a:pPr>
            <a:r>
              <a:rPr lang="en-US" sz="1000" dirty="0"/>
              <a:t>Essential for protecting sensitive energy data from unauthorized access, tampering, and data breaches. Various storage options offer different levels of security, scalability, and compliance with regulatory requirements.</a:t>
            </a:r>
          </a:p>
          <a:p>
            <a:pPr lvl="1">
              <a:spcBef>
                <a:spcPts val="600"/>
              </a:spcBef>
            </a:pPr>
            <a:r>
              <a:rPr lang="en-US" sz="1000" dirty="0">
                <a:solidFill>
                  <a:schemeClr val="tx2"/>
                </a:solidFill>
              </a:rPr>
              <a:t>On-Premises Storage Solutions: </a:t>
            </a:r>
            <a:r>
              <a:rPr lang="en-US" sz="1000" dirty="0"/>
              <a:t>Involves storing energy data within an organization's physical infrastructure, such as servers, storage arrays, and data centers. Examples:</a:t>
            </a:r>
          </a:p>
          <a:p>
            <a:pPr lvl="2">
              <a:spcBef>
                <a:spcPts val="600"/>
              </a:spcBef>
            </a:pPr>
            <a:r>
              <a:rPr lang="en-US" sz="850" dirty="0"/>
              <a:t>Network-attached storage (NAS).</a:t>
            </a:r>
          </a:p>
          <a:p>
            <a:pPr lvl="2">
              <a:spcBef>
                <a:spcPts val="600"/>
              </a:spcBef>
            </a:pPr>
            <a:r>
              <a:rPr lang="en-US" sz="850" dirty="0"/>
              <a:t>Storage area networks (SAN).</a:t>
            </a:r>
          </a:p>
          <a:p>
            <a:pPr lvl="2">
              <a:spcBef>
                <a:spcPts val="600"/>
              </a:spcBef>
            </a:pPr>
            <a:r>
              <a:rPr lang="en-US" sz="850" dirty="0"/>
              <a:t>Direct-attached storage (DAS).</a:t>
            </a:r>
          </a:p>
          <a:p>
            <a:pPr lvl="1">
              <a:spcBef>
                <a:spcPts val="600"/>
              </a:spcBef>
            </a:pPr>
            <a:r>
              <a:rPr lang="en-US" sz="1000" dirty="0">
                <a:solidFill>
                  <a:schemeClr val="tx2"/>
                </a:solidFill>
              </a:rPr>
              <a:t>Cloud Storage Services: </a:t>
            </a:r>
            <a:r>
              <a:rPr lang="en-US" sz="1000" dirty="0"/>
              <a:t>Provides scalable, on-demand storage resources over the internet, offered by cloud service providers (CSPs) on a subscription basis. Examples:</a:t>
            </a:r>
          </a:p>
          <a:p>
            <a:pPr lvl="2">
              <a:spcBef>
                <a:spcPts val="600"/>
              </a:spcBef>
            </a:pPr>
            <a:r>
              <a:rPr lang="en-US" sz="850" dirty="0"/>
              <a:t>Amazon S3.</a:t>
            </a:r>
          </a:p>
          <a:p>
            <a:pPr lvl="2">
              <a:spcBef>
                <a:spcPts val="600"/>
              </a:spcBef>
            </a:pPr>
            <a:r>
              <a:rPr lang="en-US" sz="850" dirty="0"/>
              <a:t>Microsoft Azure Blob Storage.</a:t>
            </a:r>
          </a:p>
          <a:p>
            <a:pPr lvl="2">
              <a:spcBef>
                <a:spcPts val="600"/>
              </a:spcBef>
            </a:pPr>
            <a:r>
              <a:rPr lang="en-US" sz="850" dirty="0"/>
              <a:t>Google Cloud Storage.</a:t>
            </a:r>
          </a:p>
          <a:p>
            <a:pPr lvl="1">
              <a:spcBef>
                <a:spcPts val="600"/>
              </a:spcBef>
            </a:pPr>
            <a:r>
              <a:rPr lang="en-US" sz="1000" dirty="0">
                <a:solidFill>
                  <a:schemeClr val="tx2"/>
                </a:solidFill>
              </a:rPr>
              <a:t>Hybrid Storage Architectures: </a:t>
            </a:r>
            <a:r>
              <a:rPr lang="en-US" sz="1000" dirty="0"/>
              <a:t>Combines on-premises infrastructure with cloud storage services to leverage the benefits of both environments. Examples:</a:t>
            </a:r>
          </a:p>
          <a:p>
            <a:pPr lvl="2">
              <a:spcBef>
                <a:spcPts val="600"/>
              </a:spcBef>
            </a:pPr>
            <a:r>
              <a:rPr lang="en-US" sz="850" dirty="0"/>
              <a:t>Hybrid cloud storage solutions integrating on-premises storage with public or private cloud services for data tiering, backup, and disaster recovery.</a:t>
            </a:r>
          </a:p>
          <a:p>
            <a:pPr lvl="2">
              <a:spcBef>
                <a:spcPts val="600"/>
              </a:spcBef>
            </a:pPr>
            <a:endParaRPr lang="en-US" sz="8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omposição digital, edifício, Modelagem 3D&#10;&#10;Descrição gerada automaticamente">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643868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03_3: Data Storage and Management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Storage of Energy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Implementing Data Governance Policies and Access Controls:</a:t>
            </a:r>
          </a:p>
          <a:p>
            <a:pPr lvl="1">
              <a:spcBef>
                <a:spcPts val="600"/>
              </a:spcBef>
            </a:pPr>
            <a:r>
              <a:rPr lang="en-US" sz="1000" dirty="0"/>
              <a:t>Data governance policies define the framework for managing and protecting energy data throughout its lifecycle, ensuring compliance with regulatory requirements and organizational standards.</a:t>
            </a:r>
          </a:p>
          <a:p>
            <a:pPr lvl="1">
              <a:spcBef>
                <a:spcPts val="600"/>
              </a:spcBef>
            </a:pPr>
            <a:r>
              <a:rPr lang="en-US" sz="1000" dirty="0">
                <a:solidFill>
                  <a:schemeClr val="tx2"/>
                </a:solidFill>
              </a:rPr>
              <a:t>Data classification </a:t>
            </a:r>
            <a:r>
              <a:rPr lang="en-US" sz="1000" dirty="0"/>
              <a:t>involves categorizing energy data based on its sensitivity, value, and regulatory requirements, while data tagging adds metadata attributes for identification and management.</a:t>
            </a:r>
          </a:p>
          <a:p>
            <a:pPr lvl="2">
              <a:spcBef>
                <a:spcPts val="600"/>
              </a:spcBef>
            </a:pPr>
            <a:r>
              <a:rPr lang="en-US" sz="850" dirty="0"/>
              <a:t>Examples: Classifying energy data as public, internal, confidential, or regulated, tagging data with labels indicating sensitivity, ownership, and access permissions.</a:t>
            </a:r>
          </a:p>
          <a:p>
            <a:pPr lvl="1">
              <a:spcBef>
                <a:spcPts val="600"/>
              </a:spcBef>
            </a:pPr>
            <a:r>
              <a:rPr lang="en-US" sz="1000" dirty="0">
                <a:solidFill>
                  <a:schemeClr val="tx2"/>
                </a:solidFill>
              </a:rPr>
              <a:t>Access controls</a:t>
            </a:r>
            <a:r>
              <a:rPr lang="en-US" sz="1000" dirty="0"/>
              <a:t> restrict access to energy data based on user roles, permissions, and authentication mechanisms, ensuring that only authorized users can view, modify, or delete data.</a:t>
            </a:r>
          </a:p>
          <a:p>
            <a:pPr lvl="2">
              <a:spcBef>
                <a:spcPts val="600"/>
              </a:spcBef>
            </a:pPr>
            <a:r>
              <a:rPr lang="en-US" sz="850" dirty="0"/>
              <a:t>Examples: Role-based access control (RBAC), access control lists (ACLs), multi-factor authentication (MFA), encryption-based access controls.</a:t>
            </a:r>
          </a:p>
          <a:p>
            <a:pPr lvl="1">
              <a:spcBef>
                <a:spcPts val="600"/>
              </a:spcBef>
            </a:pPr>
            <a:r>
              <a:rPr lang="en-US" sz="1000" dirty="0">
                <a:solidFill>
                  <a:schemeClr val="tx2"/>
                </a:solidFill>
              </a:rPr>
              <a:t>Data lifecycle management </a:t>
            </a:r>
            <a:r>
              <a:rPr lang="en-US" sz="1000" dirty="0"/>
              <a:t>encompasses the processes and policies for managing energy data from creation to disposal, including data retention, archiving, and deletion.</a:t>
            </a:r>
          </a:p>
          <a:p>
            <a:pPr lvl="2">
              <a:spcBef>
                <a:spcPts val="600"/>
              </a:spcBef>
            </a:pPr>
            <a:r>
              <a:rPr lang="en-US" sz="850" dirty="0"/>
              <a:t>Examples: Defining retention periods for different types of energy data, archiving historical data for compliance and analytics purposes, securely deleting data at the end of its lifecycle.</a:t>
            </a:r>
          </a:p>
          <a:p>
            <a:pPr lvl="1">
              <a:spcBef>
                <a:spcPts val="600"/>
              </a:spcBef>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omposição digital, edifício, Modelagem 3D&#10;&#10;Descrição gerada automaticamente">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10098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03_3: Data Storage and Management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Storage of Energy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Backup and Disaster Recovery Strategies for Critical Energy Data:</a:t>
            </a:r>
          </a:p>
          <a:p>
            <a:pPr lvl="1">
              <a:spcBef>
                <a:spcPts val="600"/>
              </a:spcBef>
            </a:pPr>
            <a:r>
              <a:rPr lang="en-US" sz="1000" dirty="0"/>
              <a:t>Backup and disaster recovery strategies are essential for ensuring the availability, integrity, and resilience of critical energy data in the event of data loss, corruption, or disruptive incidents.</a:t>
            </a:r>
          </a:p>
          <a:p>
            <a:pPr lvl="1">
              <a:spcBef>
                <a:spcPts val="600"/>
              </a:spcBef>
            </a:pPr>
            <a:r>
              <a:rPr lang="en-US" sz="1000" dirty="0">
                <a:solidFill>
                  <a:schemeClr val="tx2"/>
                </a:solidFill>
              </a:rPr>
              <a:t>Backup strategies </a:t>
            </a:r>
            <a:r>
              <a:rPr lang="en-US" sz="1000" dirty="0"/>
              <a:t>involve creating copies of energy data at regular intervals and storing them in secondary locations for recovery purposes, protecting against data loss due to hardware failures, human errors, or cyber attacks.</a:t>
            </a:r>
          </a:p>
          <a:p>
            <a:pPr lvl="2">
              <a:spcBef>
                <a:spcPts val="600"/>
              </a:spcBef>
            </a:pPr>
            <a:r>
              <a:rPr lang="en-US" sz="850" dirty="0"/>
              <a:t>Examples: Full backups, incremental backups, differential backups, continuous data protection (CDP).</a:t>
            </a:r>
          </a:p>
          <a:p>
            <a:pPr lvl="2">
              <a:spcBef>
                <a:spcPts val="600"/>
              </a:spcBef>
            </a:pPr>
            <a:r>
              <a:rPr lang="en-US" sz="1000" dirty="0">
                <a:solidFill>
                  <a:schemeClr val="tx2"/>
                </a:solidFill>
              </a:rPr>
              <a:t>Disaster recovery planning </a:t>
            </a:r>
            <a:r>
              <a:rPr lang="en-US" sz="1000" dirty="0"/>
              <a:t>involves developing comprehensive strategies and procedures for restoring critical energy data and IT infrastructure after disruptive events, such as natural disasters, cyber attacks, or system failures.</a:t>
            </a:r>
          </a:p>
          <a:p>
            <a:pPr lvl="2">
              <a:spcBef>
                <a:spcPts val="600"/>
              </a:spcBef>
            </a:pPr>
            <a:r>
              <a:rPr lang="en-US" sz="850" dirty="0"/>
              <a:t>Examples: Disaster recovery sites, failover clusters, data replication, virtual machine snapshots, cloud-based disaster recovery services.</a:t>
            </a:r>
          </a:p>
          <a:p>
            <a:pPr lvl="1">
              <a:spcBef>
                <a:spcPts val="600"/>
              </a:spcBef>
            </a:pPr>
            <a:r>
              <a:rPr lang="en-US" sz="1000" dirty="0">
                <a:solidFill>
                  <a:schemeClr val="tx2"/>
                </a:solidFill>
              </a:rPr>
              <a:t>Testing and maintenance </a:t>
            </a:r>
            <a:r>
              <a:rPr lang="en-US" sz="1000" dirty="0"/>
              <a:t>activities ensure the effectiveness and readiness of backup and disaster recovery strategies, validating recovery procedures, and identifying areas for improvement.</a:t>
            </a:r>
          </a:p>
          <a:p>
            <a:pPr lvl="2">
              <a:spcBef>
                <a:spcPts val="600"/>
              </a:spcBef>
            </a:pPr>
            <a:r>
              <a:rPr lang="en-US" sz="850" dirty="0"/>
              <a:t>Examples: Regular testing of backup and recovery processes, conducting disaster recovery drills and simulations, updating recovery plans based on lessons learned.</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omposição digital, edifício, Modelagem 3D&#10;&#10;Descrição gerada automaticamente">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12502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23</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Topic-03: Energy Data Sources and Collection</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Types of Energy Data</a:t>
            </a:r>
          </a:p>
          <a:p>
            <a:pPr>
              <a:spcBef>
                <a:spcPts val="600"/>
              </a:spcBef>
              <a:spcAft>
                <a:spcPts val="0"/>
              </a:spcAft>
            </a:pPr>
            <a:r>
              <a:rPr lang="en-US" sz="1400" dirty="0"/>
              <a:t>Energy Data Collection Techniques</a:t>
            </a:r>
          </a:p>
          <a:p>
            <a:pPr>
              <a:spcBef>
                <a:spcPts val="600"/>
              </a:spcBef>
              <a:spcAft>
                <a:spcPts val="0"/>
              </a:spcAft>
            </a:pPr>
            <a:r>
              <a:rPr lang="en-US" sz="1400" dirty="0"/>
              <a:t>Data Storage and Management</a:t>
            </a:r>
          </a:p>
          <a:p>
            <a:pPr>
              <a:spcBef>
                <a:spcPts val="600"/>
              </a:spcBef>
              <a:spcAft>
                <a:spcPts val="0"/>
              </a:spcAft>
            </a:pPr>
            <a:r>
              <a:rPr lang="en-US" sz="1400" dirty="0">
                <a:solidFill>
                  <a:schemeClr val="tx2"/>
                </a:solidFill>
              </a:rPr>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95197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Case Study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Energy Data Breach in a Large Utility Company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Case study:</a:t>
            </a:r>
          </a:p>
          <a:p>
            <a:pPr lvl="1">
              <a:spcBef>
                <a:spcPts val="600"/>
              </a:spcBef>
            </a:pPr>
            <a:r>
              <a:rPr lang="en-US" sz="1000" dirty="0"/>
              <a:t>Energy data breach that occurred in a large utility company, resulting in unauthorized access to sensitive customer information and operational data. The utility company, which provides electricity and gas services to millions of customers, experienced a cyber attack targeting its customer billing system and operational control systems. The attack exploited vulnerabilities in the company's network infrastructure, allowing attackers to gain unauthorized access to customer databases, SCADA systems, and network monitoring tools.</a:t>
            </a:r>
          </a:p>
          <a:p>
            <a:pPr lvl="1">
              <a:spcBef>
                <a:spcPts val="600"/>
              </a:spcBef>
            </a:pPr>
            <a:r>
              <a:rPr lang="en-US" sz="1000" dirty="0"/>
              <a:t>Incident timeline:</a:t>
            </a:r>
          </a:p>
          <a:p>
            <a:pPr lvl="2">
              <a:spcBef>
                <a:spcPts val="600"/>
              </a:spcBef>
            </a:pPr>
            <a:r>
              <a:rPr lang="en-US" sz="850" dirty="0">
                <a:solidFill>
                  <a:schemeClr val="tx2"/>
                </a:solidFill>
              </a:rPr>
              <a:t>Initial Compromise:</a:t>
            </a:r>
            <a:r>
              <a:rPr lang="en-US" sz="850" dirty="0"/>
              <a:t> The attack began with a spear-phishing campaign targeting employees with access to sensitive systems and data. Malicious emails containing malware-laden attachments or links were sent to employees, tricking them into divulging their credentials or executing malicious code.</a:t>
            </a:r>
          </a:p>
          <a:p>
            <a:pPr lvl="2">
              <a:spcBef>
                <a:spcPts val="600"/>
              </a:spcBef>
            </a:pPr>
            <a:r>
              <a:rPr lang="en-US" sz="850" dirty="0">
                <a:solidFill>
                  <a:schemeClr val="tx2"/>
                </a:solidFill>
              </a:rPr>
              <a:t>Lateral Movement: </a:t>
            </a:r>
            <a:r>
              <a:rPr lang="en-US" sz="850" dirty="0"/>
              <a:t>After gaining initial access, the attackers used stolen credentials to move laterally across the network, escalating privileges and compromising additional systems and servers.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DB7D3843-3AE5-C15D-3EEE-B676D6A2C8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20001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Case Study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Energy Data Breach in a Large Utility Company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Case study:</a:t>
            </a:r>
          </a:p>
          <a:p>
            <a:pPr lvl="1">
              <a:spcBef>
                <a:spcPts val="600"/>
              </a:spcBef>
            </a:pPr>
            <a:r>
              <a:rPr lang="en-US" sz="1000" dirty="0"/>
              <a:t>Incident timeline:</a:t>
            </a:r>
          </a:p>
          <a:p>
            <a:pPr lvl="2">
              <a:spcBef>
                <a:spcPts val="600"/>
              </a:spcBef>
            </a:pPr>
            <a:r>
              <a:rPr lang="en-US" sz="850" dirty="0">
                <a:solidFill>
                  <a:schemeClr val="tx2"/>
                </a:solidFill>
              </a:rPr>
              <a:t>Data Exfiltration: </a:t>
            </a:r>
            <a:r>
              <a:rPr lang="en-US" sz="850" dirty="0"/>
              <a:t>Once inside the network, the attackers targeted customer databases containing personally identifiable information (PII), billing records, and payment data. They exfiltrated large volumes of sensitive data to external servers controlled by the attackers.</a:t>
            </a:r>
          </a:p>
          <a:p>
            <a:pPr lvl="2">
              <a:spcBef>
                <a:spcPts val="600"/>
              </a:spcBef>
            </a:pPr>
            <a:r>
              <a:rPr lang="en-US" sz="850" dirty="0">
                <a:solidFill>
                  <a:schemeClr val="tx2"/>
                </a:solidFill>
              </a:rPr>
              <a:t>SCADA System Compromise:</a:t>
            </a:r>
            <a:r>
              <a:rPr lang="en-US" sz="850" dirty="0"/>
              <a:t> In parallel, the attackers targeted the utility's SCADA systems, which control and monitor critical infrastructure such as power plants, substations, and distribution networks. By exploiting vulnerabilities in SCADA protocols and weak authentication mechanisms, the attackers gained unauthorized access to control systems, posing a significant risk to operational safety and reliability.</a:t>
            </a:r>
          </a:p>
          <a:p>
            <a:pPr lvl="2">
              <a:spcBef>
                <a:spcPts val="600"/>
              </a:spcBef>
            </a:pPr>
            <a:r>
              <a:rPr lang="en-US" sz="850" dirty="0">
                <a:solidFill>
                  <a:schemeClr val="tx2"/>
                </a:solidFill>
              </a:rPr>
              <a:t>Detection and Response:</a:t>
            </a:r>
            <a:r>
              <a:rPr lang="en-US" sz="850" dirty="0"/>
              <a:t> The breach was detected when abnormal network activity and data exfiltration attempts were identified by the company's security monitoring tools and threat detection systems. Incident response teams were immediately mobilized to contain the breach, investigate the extent of the intrusion, and mitigate further damage.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5BA25876-46A4-96C1-CB80-E970EE1798A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11300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Case Study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Energy Data Breach in a Large Utility Company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Case study:</a:t>
            </a:r>
          </a:p>
          <a:p>
            <a:pPr lvl="1">
              <a:spcBef>
                <a:spcPts val="600"/>
              </a:spcBef>
            </a:pPr>
            <a:r>
              <a:rPr lang="en-US" sz="1000" dirty="0"/>
              <a:t>Impact:</a:t>
            </a:r>
          </a:p>
          <a:p>
            <a:pPr lvl="2">
              <a:spcBef>
                <a:spcPts val="600"/>
              </a:spcBef>
            </a:pPr>
            <a:r>
              <a:rPr lang="en-US" sz="850" dirty="0">
                <a:solidFill>
                  <a:schemeClr val="tx2"/>
                </a:solidFill>
              </a:rPr>
              <a:t>Data Breach: </a:t>
            </a:r>
            <a:r>
              <a:rPr lang="en-US" sz="850" dirty="0"/>
              <a:t>The compromise of customer databases resulted in the exposure of sensitive PII, including names, addresses, contact information, and payment details, impacting millions of customers and exposing them to identity theft and fraud.</a:t>
            </a:r>
          </a:p>
          <a:p>
            <a:pPr lvl="2">
              <a:spcBef>
                <a:spcPts val="600"/>
              </a:spcBef>
            </a:pPr>
            <a:r>
              <a:rPr lang="en-US" sz="850" dirty="0">
                <a:solidFill>
                  <a:schemeClr val="tx2"/>
                </a:solidFill>
              </a:rPr>
              <a:t>Operational Disruption: </a:t>
            </a:r>
            <a:r>
              <a:rPr lang="en-US" sz="850" dirty="0"/>
              <a:t>The unauthorized access to SCADA systems and operational control networks raised concerns about the potential for physical damage, service disruptions, and safety risks. The company temporarily suspended certain operations and implemented manual control measures to mitigate operational risks.</a:t>
            </a:r>
          </a:p>
          <a:p>
            <a:pPr lvl="2">
              <a:spcBef>
                <a:spcPts val="600"/>
              </a:spcBef>
            </a:pPr>
            <a:r>
              <a:rPr lang="en-US" sz="850" dirty="0">
                <a:solidFill>
                  <a:schemeClr val="tx2"/>
                </a:solidFill>
              </a:rPr>
              <a:t>Reputational Damage: </a:t>
            </a:r>
            <a:r>
              <a:rPr lang="en-US" sz="850" dirty="0"/>
              <a:t>The breach eroded customer trust and confidence in the utility company's ability to protect their data and deliver reliable services. Negative publicity and media scrutiny further tarnished the company's reputation and brand image.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D546F5C0-3A89-15DF-5E54-58F5706E172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54493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Case Study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Energy Data Breach in a Large Utility Company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Case study:</a:t>
            </a:r>
          </a:p>
          <a:p>
            <a:pPr lvl="1">
              <a:spcBef>
                <a:spcPts val="600"/>
              </a:spcBef>
            </a:pPr>
            <a:r>
              <a:rPr lang="en-US" sz="1000" dirty="0"/>
              <a:t>Lessons Learned:</a:t>
            </a:r>
          </a:p>
          <a:p>
            <a:pPr lvl="2">
              <a:spcBef>
                <a:spcPts val="600"/>
              </a:spcBef>
            </a:pPr>
            <a:r>
              <a:rPr lang="en-US" sz="850" dirty="0">
                <a:solidFill>
                  <a:schemeClr val="tx2"/>
                </a:solidFill>
              </a:rPr>
              <a:t>Importance of Cyber Hygiene: </a:t>
            </a:r>
            <a:r>
              <a:rPr lang="en-US" sz="850" dirty="0"/>
              <a:t>The breach underscores the critical importance of implementing basic cybersecurity hygiene practices, such as employee awareness training, strong password policies, and regular security updates and patches.</a:t>
            </a:r>
          </a:p>
          <a:p>
            <a:pPr lvl="2">
              <a:spcBef>
                <a:spcPts val="600"/>
              </a:spcBef>
            </a:pPr>
            <a:r>
              <a:rPr lang="en-US" sz="850" dirty="0">
                <a:solidFill>
                  <a:schemeClr val="tx2"/>
                </a:solidFill>
              </a:rPr>
              <a:t>Defense-in-Depth Approach: </a:t>
            </a:r>
            <a:r>
              <a:rPr lang="en-US" sz="850" dirty="0"/>
              <a:t>Energy organizations should adopt a defense-in-depth approach to cybersecurity, combining multiple layers of security controls, including network segmentation, access controls, intrusion detection systems, and endpoint protection.</a:t>
            </a:r>
          </a:p>
          <a:p>
            <a:pPr lvl="2">
              <a:spcBef>
                <a:spcPts val="600"/>
              </a:spcBef>
            </a:pPr>
            <a:r>
              <a:rPr lang="en-US" sz="850" dirty="0">
                <a:solidFill>
                  <a:schemeClr val="tx2"/>
                </a:solidFill>
              </a:rPr>
              <a:t>Incident Response Preparedness: </a:t>
            </a:r>
            <a:r>
              <a:rPr lang="en-US" sz="850" dirty="0"/>
              <a:t>Timely detection and response are essential for mitigating the impact of cyber attacks. Energy companies should develop and regularly test incident response plans, establish communication protocols, and collaborate with industry partners and government agencies for coordinated response efforts.</a:t>
            </a:r>
          </a:p>
          <a:p>
            <a:pPr lvl="2">
              <a:spcBef>
                <a:spcPts val="600"/>
              </a:spcBef>
            </a:pPr>
            <a:r>
              <a:rPr lang="en-US" sz="850" dirty="0">
                <a:solidFill>
                  <a:schemeClr val="tx2"/>
                </a:solidFill>
              </a:rPr>
              <a:t>Continuous Monitoring and Threat Intelligence: </a:t>
            </a:r>
            <a:r>
              <a:rPr lang="en-US" sz="850" dirty="0"/>
              <a:t>Proactive monitoring of network traffic, system logs, and security alerts can help detect and mitigate cyber threats before they escalate into full-scale breaches. Leveraging threat intelligence feeds and information sharing platforms can enhance situational awareness and threat detection capabilities.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A264AE1D-1AAC-DF07-C80F-33C3F1AB5F8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26878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Topic-04: Energy Data Analysis and Data Processing</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Data Cleaning and Preprocessing</a:t>
            </a:r>
          </a:p>
          <a:p>
            <a:pPr>
              <a:spcBef>
                <a:spcPts val="600"/>
              </a:spcBef>
              <a:spcAft>
                <a:spcPts val="0"/>
              </a:spcAft>
            </a:pPr>
            <a:r>
              <a:rPr lang="en-US" sz="1400" dirty="0"/>
              <a:t>Data Analysis Tools and Technologies</a:t>
            </a:r>
          </a:p>
          <a:p>
            <a:pPr>
              <a:spcBef>
                <a:spcPts val="600"/>
              </a:spcBef>
              <a:spcAft>
                <a:spcPts val="0"/>
              </a:spcAft>
            </a:pPr>
            <a:r>
              <a:rPr lang="en-US" sz="1400" dirty="0"/>
              <a:t>Interpreting Data for Cyber Threat Detection</a:t>
            </a:r>
          </a:p>
          <a:p>
            <a:pPr>
              <a:spcBef>
                <a:spcPts val="600"/>
              </a:spcBef>
              <a:spcAft>
                <a:spcPts val="0"/>
              </a:spcAft>
            </a:pPr>
            <a:r>
              <a:rPr lang="en-US" sz="1400" dirty="0"/>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930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Topic-04: Energy Data Analysis and Data Processing</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Data Cleaning and Preprocessing</a:t>
            </a:r>
          </a:p>
          <a:p>
            <a:pPr>
              <a:spcBef>
                <a:spcPts val="600"/>
              </a:spcBef>
              <a:spcAft>
                <a:spcPts val="0"/>
              </a:spcAft>
            </a:pPr>
            <a:r>
              <a:rPr lang="en-US" sz="1400" dirty="0"/>
              <a:t>Data Analysis Tools and Technologies</a:t>
            </a:r>
          </a:p>
          <a:p>
            <a:pPr>
              <a:spcBef>
                <a:spcPts val="600"/>
              </a:spcBef>
              <a:spcAft>
                <a:spcPts val="0"/>
              </a:spcAft>
            </a:pPr>
            <a:r>
              <a:rPr lang="en-US" sz="1400" dirty="0"/>
              <a:t>Interpreting Data for Cyber Threat Detection</a:t>
            </a:r>
          </a:p>
          <a:p>
            <a:pPr>
              <a:spcBef>
                <a:spcPts val="600"/>
              </a:spcBef>
              <a:spcAft>
                <a:spcPts val="0"/>
              </a:spcAft>
            </a:pPr>
            <a:r>
              <a:rPr lang="en-US" sz="1400" dirty="0"/>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6254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Cyber Threat Intelligence in the Energy Network – Course Overview</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Foundations of Cyber Threat Intelligence (CTI) – Taxonomy, Lifecycle, Security Controls and Standards</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Energy Data Sources and Collection</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Energy Data Analysis and Data Processing</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Threat Actors and Tactics in the Energy Network</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Threat Modelling and Analysis in the Energy Network</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Vulnerabilities Assessment Techniques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Practical Threat Modelling and Security Investigation</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Cyber Threat Intelligence Information Sharing, Dissemination, Communication, and Implementation</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Anomaly Detection in the Energy Network</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04_1: Data Cleaning and Preprocessing</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Techniques for Cleaning and Filtering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Data Cleaning:</a:t>
            </a:r>
          </a:p>
          <a:p>
            <a:pPr lvl="1">
              <a:spcBef>
                <a:spcPts val="600"/>
              </a:spcBef>
            </a:pPr>
            <a:r>
              <a:rPr lang="en-US" sz="1000" dirty="0"/>
              <a:t>Data cleaning refers to the process of identifying and correcting errors, inconsistencies, and inaccuracies in the dataset.</a:t>
            </a:r>
          </a:p>
          <a:p>
            <a:pPr lvl="2">
              <a:spcBef>
                <a:spcPts val="600"/>
              </a:spcBef>
            </a:pPr>
            <a:r>
              <a:rPr lang="en-US" sz="850" dirty="0"/>
              <a:t>Clean data is essential for accurate analysis and reliable insights.</a:t>
            </a:r>
          </a:p>
          <a:p>
            <a:pPr lvl="2">
              <a:spcBef>
                <a:spcPts val="600"/>
              </a:spcBef>
            </a:pPr>
            <a:r>
              <a:rPr lang="en-US" sz="850" dirty="0"/>
              <a:t>Common challenges are missing values, outliers, and inconsistencies in data.</a:t>
            </a:r>
          </a:p>
          <a:p>
            <a:pPr lvl="1">
              <a:spcBef>
                <a:spcPts val="600"/>
              </a:spcBef>
            </a:pPr>
            <a:r>
              <a:rPr lang="en-US" sz="1000" dirty="0"/>
              <a:t>Techniques:</a:t>
            </a:r>
          </a:p>
          <a:p>
            <a:pPr lvl="2">
              <a:spcBef>
                <a:spcPts val="600"/>
              </a:spcBef>
            </a:pPr>
            <a:r>
              <a:rPr lang="en-US" sz="850" dirty="0"/>
              <a:t>Handling Missing Values: Strategies like imputation, deletion, or estimation to deal with missing data.</a:t>
            </a:r>
          </a:p>
          <a:p>
            <a:pPr lvl="2">
              <a:spcBef>
                <a:spcPts val="600"/>
              </a:spcBef>
            </a:pPr>
            <a:r>
              <a:rPr lang="en-US" sz="850" dirty="0"/>
              <a:t>Outlier Detection and Treatment: Methods for identifying and handling outliers that may skew analysis results.</a:t>
            </a:r>
          </a:p>
          <a:p>
            <a:pPr lvl="2">
              <a:spcBef>
                <a:spcPts val="600"/>
              </a:spcBef>
            </a:pPr>
            <a:r>
              <a:rPr lang="en-US" sz="850" dirty="0"/>
              <a:t>Data Standardization and Normalization: Techniques to transform data into a common scale or format for better comparison.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éu, nuvem, eletricista, edifício&#10;&#10;Descrição gerada automaticamente">
            <a:extLst>
              <a:ext uri="{FF2B5EF4-FFF2-40B4-BE49-F238E27FC236}">
                <a16:creationId xmlns:a16="http://schemas.microsoft.com/office/drawing/2014/main" id="{0C45A9E6-7E45-C4C4-9327-AF8B0621086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44466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04_1: Data Cleaning and Preprocessing</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Techniques for Cleaning and Filtering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Data Cleaning:</a:t>
            </a:r>
          </a:p>
          <a:p>
            <a:pPr lvl="1">
              <a:spcBef>
                <a:spcPts val="600"/>
              </a:spcBef>
            </a:pPr>
            <a:r>
              <a:rPr lang="en-US" sz="1000" dirty="0"/>
              <a:t>Data Cleaning Process:</a:t>
            </a:r>
          </a:p>
          <a:p>
            <a:pPr lvl="2">
              <a:spcBef>
                <a:spcPts val="600"/>
              </a:spcBef>
            </a:pPr>
            <a:r>
              <a:rPr lang="en-US" sz="850" dirty="0"/>
              <a:t>Data Exploration: Initial exploration to identify potential issues in the dataset.</a:t>
            </a:r>
          </a:p>
          <a:p>
            <a:pPr lvl="2">
              <a:spcBef>
                <a:spcPts val="600"/>
              </a:spcBef>
            </a:pPr>
            <a:r>
              <a:rPr lang="en-US" sz="850" dirty="0"/>
              <a:t>Data Preprocessing: Applying cleaning techniques to address identified issues.</a:t>
            </a:r>
          </a:p>
          <a:p>
            <a:pPr lvl="2">
              <a:spcBef>
                <a:spcPts val="600"/>
              </a:spcBef>
            </a:pPr>
            <a:r>
              <a:rPr lang="en-US" sz="850" dirty="0"/>
              <a:t>Validation and Quality Checks: Verifying the integrity and quality of the cleaned data.</a:t>
            </a:r>
          </a:p>
          <a:p>
            <a:pPr lvl="1">
              <a:spcBef>
                <a:spcPts val="600"/>
              </a:spcBef>
            </a:pPr>
            <a:r>
              <a:rPr lang="en-US" sz="1000" dirty="0"/>
              <a:t>Examples of Data Cleaning Tools:</a:t>
            </a:r>
          </a:p>
          <a:p>
            <a:pPr lvl="2">
              <a:spcBef>
                <a:spcPts val="600"/>
              </a:spcBef>
            </a:pPr>
            <a:r>
              <a:rPr lang="en-US" sz="850" dirty="0" err="1"/>
              <a:t>OpenRefine</a:t>
            </a:r>
            <a:r>
              <a:rPr lang="en-US" sz="850" dirty="0"/>
              <a:t> (https://openrefine.org/): </a:t>
            </a:r>
            <a:r>
              <a:rPr lang="en-US" sz="850" i="1" dirty="0" err="1"/>
              <a:t>OpenRefine</a:t>
            </a:r>
            <a:r>
              <a:rPr lang="en-US" sz="850" i="1" dirty="0"/>
              <a:t> is a powerful free, open source tool for working with messy data: cleaning it; transforming it from one format into another; and extending it with web services and external data.</a:t>
            </a:r>
            <a:r>
              <a:rPr lang="en-US" sz="850" dirty="0"/>
              <a:t> </a:t>
            </a:r>
            <a:r>
              <a:rPr lang="en-US" sz="850" dirty="0" err="1"/>
              <a:t>OpenRefine</a:t>
            </a:r>
            <a:r>
              <a:rPr lang="en-US" sz="850" dirty="0"/>
              <a:t> can be used to clean data collected from IoT sensors or SCADA systems in the energy network, identifying and correcting errors or anomalies in the dataset.</a:t>
            </a:r>
            <a:endParaRPr lang="en-US" sz="850" i="1" dirty="0"/>
          </a:p>
          <a:p>
            <a:pPr lvl="2">
              <a:spcBef>
                <a:spcPts val="600"/>
              </a:spcBef>
            </a:pPr>
            <a:r>
              <a:rPr lang="en-US" sz="850" dirty="0"/>
              <a:t>Alteryx Designer Cloud (https://www.alteryx.com/): Alteryx is a comprehensive data analytics platform that includes features for data cleaning, blending, and analysis. It offers a drag-and-drop interface for performing complex data transformations and cleaning operations. Alteryx can be used to clean and preprocess data from various energy-related sources, such as energy consumption data, weather data, and operational data from power plants, enabling analysts to derive valuable insights for optimizing energy efficiency and operations.</a:t>
            </a:r>
            <a:endParaRPr lang="en-US" sz="10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éu, nuvem, eletricista, edifício&#10;&#10;Descrição gerada automaticamente">
            <a:extLst>
              <a:ext uri="{FF2B5EF4-FFF2-40B4-BE49-F238E27FC236}">
                <a16:creationId xmlns:a16="http://schemas.microsoft.com/office/drawing/2014/main" id="{0C45A9E6-7E45-C4C4-9327-AF8B0621086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5729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Topic-04: Energy Data Analysis and Data Processing</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Data Cleaning and Preprocessing</a:t>
            </a:r>
          </a:p>
          <a:p>
            <a:pPr>
              <a:spcBef>
                <a:spcPts val="600"/>
              </a:spcBef>
              <a:spcAft>
                <a:spcPts val="0"/>
              </a:spcAft>
            </a:pPr>
            <a:r>
              <a:rPr lang="en-US" sz="1400" dirty="0">
                <a:solidFill>
                  <a:schemeClr val="tx2"/>
                </a:solidFill>
              </a:rPr>
              <a:t>Data Analysis Tools and Technologies</a:t>
            </a:r>
          </a:p>
          <a:p>
            <a:pPr>
              <a:spcBef>
                <a:spcPts val="600"/>
              </a:spcBef>
              <a:spcAft>
                <a:spcPts val="0"/>
              </a:spcAft>
            </a:pPr>
            <a:r>
              <a:rPr lang="en-US" sz="1400" dirty="0"/>
              <a:t>Interpreting Data for Cyber Threat Detection</a:t>
            </a:r>
          </a:p>
          <a:p>
            <a:pPr>
              <a:spcBef>
                <a:spcPts val="600"/>
              </a:spcBef>
              <a:spcAft>
                <a:spcPts val="0"/>
              </a:spcAft>
            </a:pPr>
            <a:r>
              <a:rPr lang="en-US" sz="1400" dirty="0"/>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7771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04_2: Data Analysis Tools and Technologies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Overview of Data Analysis Tools Commonly Used in Cybersecurity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Data Analysis Tools:</a:t>
            </a:r>
          </a:p>
          <a:p>
            <a:pPr lvl="1">
              <a:spcBef>
                <a:spcPts val="600"/>
              </a:spcBef>
            </a:pPr>
            <a:r>
              <a:rPr lang="en-US" sz="1000" dirty="0"/>
              <a:t>Data analysis tools facilitate the extraction of insights from large and complex datasets.</a:t>
            </a:r>
          </a:p>
          <a:p>
            <a:pPr lvl="1">
              <a:spcBef>
                <a:spcPts val="600"/>
              </a:spcBef>
            </a:pPr>
            <a:r>
              <a:rPr lang="en-US" sz="1000" dirty="0"/>
              <a:t>Commonly used tools: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idade, inverno&#10;&#10;Descrição gerada automaticamente com confiança baixa">
            <a:extLst>
              <a:ext uri="{FF2B5EF4-FFF2-40B4-BE49-F238E27FC236}">
                <a16:creationId xmlns:a16="http://schemas.microsoft.com/office/drawing/2014/main" id="{C63D8717-4278-C0B6-C770-197997C8C01F}"/>
              </a:ext>
            </a:extLst>
          </p:cNvPr>
          <p:cNvPicPr>
            <a:picLocks noGrp="1" noChangeAspect="1"/>
          </p:cNvPicPr>
          <p:nvPr>
            <p:ph type="pic" sz="quarter" idx="11"/>
          </p:nvPr>
        </p:nvPicPr>
        <p:blipFill>
          <a:blip r:embed="rId4"/>
          <a:srcRect l="7439" r="7439"/>
          <a:stretch>
            <a:fillRect/>
          </a:stretch>
        </p:blipFill>
        <p:spPr/>
      </p:pic>
      <p:sp>
        <p:nvSpPr>
          <p:cNvPr id="10" name="Retângulo: Cantos Arredondados 9">
            <a:extLst>
              <a:ext uri="{FF2B5EF4-FFF2-40B4-BE49-F238E27FC236}">
                <a16:creationId xmlns:a16="http://schemas.microsoft.com/office/drawing/2014/main" id="{559901DE-D277-D904-7BFD-54E399E7E616}"/>
              </a:ext>
            </a:extLst>
          </p:cNvPr>
          <p:cNvSpPr/>
          <p:nvPr/>
        </p:nvSpPr>
        <p:spPr>
          <a:xfrm>
            <a:off x="5664459"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pt-PT" sz="1100" dirty="0" err="1">
                <a:solidFill>
                  <a:schemeClr val="tx1"/>
                </a:solidFill>
              </a:rPr>
              <a:t>Programming</a:t>
            </a:r>
            <a:r>
              <a:rPr lang="pt-PT" sz="1100" dirty="0">
                <a:solidFill>
                  <a:schemeClr val="tx1"/>
                </a:solidFill>
              </a:rPr>
              <a:t> </a:t>
            </a:r>
            <a:r>
              <a:rPr lang="pt-PT" sz="1100" dirty="0" err="1">
                <a:solidFill>
                  <a:schemeClr val="tx1"/>
                </a:solidFill>
              </a:rPr>
              <a:t>Languages</a:t>
            </a:r>
            <a:endParaRPr lang="pt-PT" sz="1100" dirty="0">
              <a:solidFill>
                <a:schemeClr val="tx1"/>
              </a:solidFill>
            </a:endParaRPr>
          </a:p>
        </p:txBody>
      </p:sp>
      <p:sp>
        <p:nvSpPr>
          <p:cNvPr id="12" name="CaixaDeTexto 11">
            <a:extLst>
              <a:ext uri="{FF2B5EF4-FFF2-40B4-BE49-F238E27FC236}">
                <a16:creationId xmlns:a16="http://schemas.microsoft.com/office/drawing/2014/main" id="{E7C33CCD-3036-D40A-00FB-1D83AAEBCA9C}"/>
              </a:ext>
            </a:extLst>
          </p:cNvPr>
          <p:cNvSpPr txBox="1"/>
          <p:nvPr/>
        </p:nvSpPr>
        <p:spPr>
          <a:xfrm>
            <a:off x="5664459" y="4582052"/>
            <a:ext cx="1992945" cy="415498"/>
          </a:xfrm>
          <a:prstGeom prst="rect">
            <a:avLst/>
          </a:prstGeom>
          <a:noFill/>
        </p:spPr>
        <p:txBody>
          <a:bodyPr wrap="square" rtlCol="0">
            <a:spAutoFit/>
          </a:bodyPr>
          <a:lstStyle/>
          <a:p>
            <a:pPr algn="ctr"/>
            <a:r>
              <a:rPr lang="en-US" sz="1050" dirty="0"/>
              <a:t>Python, R, and SQL for data manipulation and analysis</a:t>
            </a:r>
            <a:endParaRPr lang="pt-PT" sz="1050" dirty="0"/>
          </a:p>
        </p:txBody>
      </p:sp>
      <p:sp>
        <p:nvSpPr>
          <p:cNvPr id="18" name="Retângulo: Cantos Arredondados 17">
            <a:extLst>
              <a:ext uri="{FF2B5EF4-FFF2-40B4-BE49-F238E27FC236}">
                <a16:creationId xmlns:a16="http://schemas.microsoft.com/office/drawing/2014/main" id="{BEEECF5B-2D32-3B33-F480-B3BE8629CD2B}"/>
              </a:ext>
            </a:extLst>
          </p:cNvPr>
          <p:cNvSpPr/>
          <p:nvPr/>
        </p:nvSpPr>
        <p:spPr>
          <a:xfrm>
            <a:off x="7828046"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pt-PT" sz="1100" dirty="0">
                <a:solidFill>
                  <a:schemeClr val="tx1"/>
                </a:solidFill>
              </a:rPr>
              <a:t>Data </a:t>
            </a:r>
            <a:r>
              <a:rPr lang="pt-PT" sz="1100" dirty="0" err="1">
                <a:solidFill>
                  <a:schemeClr val="tx1"/>
                </a:solidFill>
              </a:rPr>
              <a:t>Visualization</a:t>
            </a:r>
            <a:r>
              <a:rPr lang="pt-PT" sz="1100" dirty="0">
                <a:solidFill>
                  <a:schemeClr val="tx1"/>
                </a:solidFill>
              </a:rPr>
              <a:t> </a:t>
            </a:r>
            <a:r>
              <a:rPr lang="pt-PT" sz="1100" dirty="0" err="1">
                <a:solidFill>
                  <a:schemeClr val="tx1"/>
                </a:solidFill>
              </a:rPr>
              <a:t>Tools</a:t>
            </a:r>
            <a:endParaRPr lang="pt-PT" sz="1100" dirty="0">
              <a:solidFill>
                <a:schemeClr val="tx1"/>
              </a:solidFill>
            </a:endParaRPr>
          </a:p>
        </p:txBody>
      </p:sp>
      <p:sp>
        <p:nvSpPr>
          <p:cNvPr id="19" name="CaixaDeTexto 18">
            <a:extLst>
              <a:ext uri="{FF2B5EF4-FFF2-40B4-BE49-F238E27FC236}">
                <a16:creationId xmlns:a16="http://schemas.microsoft.com/office/drawing/2014/main" id="{21C1470E-DC6F-1E8F-7BEB-E6310477E4A2}"/>
              </a:ext>
            </a:extLst>
          </p:cNvPr>
          <p:cNvSpPr txBox="1"/>
          <p:nvPr/>
        </p:nvSpPr>
        <p:spPr>
          <a:xfrm>
            <a:off x="7828046" y="4582052"/>
            <a:ext cx="1992945" cy="738664"/>
          </a:xfrm>
          <a:prstGeom prst="rect">
            <a:avLst/>
          </a:prstGeom>
          <a:noFill/>
        </p:spPr>
        <p:txBody>
          <a:bodyPr wrap="square" rtlCol="0">
            <a:spAutoFit/>
          </a:bodyPr>
          <a:lstStyle/>
          <a:p>
            <a:pPr algn="ctr"/>
            <a:r>
              <a:rPr lang="en-US" sz="1050" dirty="0"/>
              <a:t>Tableau, Power BI, and Matplotlib for creating visual representations of data</a:t>
            </a:r>
            <a:endParaRPr lang="pt-PT" sz="1050" dirty="0"/>
          </a:p>
        </p:txBody>
      </p:sp>
      <p:sp>
        <p:nvSpPr>
          <p:cNvPr id="20" name="Retângulo: Cantos Arredondados 19">
            <a:extLst>
              <a:ext uri="{FF2B5EF4-FFF2-40B4-BE49-F238E27FC236}">
                <a16:creationId xmlns:a16="http://schemas.microsoft.com/office/drawing/2014/main" id="{AB7BA356-B540-EEFA-517E-B5BBA8C69C65}"/>
              </a:ext>
            </a:extLst>
          </p:cNvPr>
          <p:cNvSpPr/>
          <p:nvPr/>
        </p:nvSpPr>
        <p:spPr>
          <a:xfrm>
            <a:off x="9991632"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pt-PT" sz="1100" dirty="0" err="1">
                <a:solidFill>
                  <a:schemeClr val="tx1"/>
                </a:solidFill>
              </a:rPr>
              <a:t>Statistical</a:t>
            </a:r>
            <a:r>
              <a:rPr lang="pt-PT" sz="1100" dirty="0">
                <a:solidFill>
                  <a:schemeClr val="tx1"/>
                </a:solidFill>
              </a:rPr>
              <a:t> Software</a:t>
            </a:r>
          </a:p>
        </p:txBody>
      </p:sp>
      <p:sp>
        <p:nvSpPr>
          <p:cNvPr id="21" name="CaixaDeTexto 20">
            <a:extLst>
              <a:ext uri="{FF2B5EF4-FFF2-40B4-BE49-F238E27FC236}">
                <a16:creationId xmlns:a16="http://schemas.microsoft.com/office/drawing/2014/main" id="{5CA161CB-A124-881E-0305-8C1CF7802E4F}"/>
              </a:ext>
            </a:extLst>
          </p:cNvPr>
          <p:cNvSpPr txBox="1"/>
          <p:nvPr/>
        </p:nvSpPr>
        <p:spPr>
          <a:xfrm>
            <a:off x="9991632" y="4582052"/>
            <a:ext cx="1992945" cy="577081"/>
          </a:xfrm>
          <a:prstGeom prst="rect">
            <a:avLst/>
          </a:prstGeom>
          <a:noFill/>
        </p:spPr>
        <p:txBody>
          <a:bodyPr wrap="square" rtlCol="0">
            <a:spAutoFit/>
          </a:bodyPr>
          <a:lstStyle/>
          <a:p>
            <a:pPr algn="ctr"/>
            <a:r>
              <a:rPr lang="en-US" sz="1050" dirty="0"/>
              <a:t> SPSS, SAS, and MATLAB for advanced statistical analysis</a:t>
            </a:r>
            <a:endParaRPr lang="pt-PT" sz="1050" dirty="0"/>
          </a:p>
        </p:txBody>
      </p:sp>
      <p:pic>
        <p:nvPicPr>
          <p:cNvPr id="4100" name="Picture 4" descr="Programming language - Free technology icons">
            <a:extLst>
              <a:ext uri="{FF2B5EF4-FFF2-40B4-BE49-F238E27FC236}">
                <a16:creationId xmlns:a16="http://schemas.microsoft.com/office/drawing/2014/main" id="{0FC0EF39-56AC-B186-85A5-7FE91C0B9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931" y="383137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ata visualization Vector Icons free download in SVG, PNG Format">
            <a:extLst>
              <a:ext uri="{FF2B5EF4-FFF2-40B4-BE49-F238E27FC236}">
                <a16:creationId xmlns:a16="http://schemas.microsoft.com/office/drawing/2014/main" id="{89780F32-40FF-04C4-28CF-D3C2F00ED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6518" y="383137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tatistics icon">
            <a:extLst>
              <a:ext uri="{FF2B5EF4-FFF2-40B4-BE49-F238E27FC236}">
                <a16:creationId xmlns:a16="http://schemas.microsoft.com/office/drawing/2014/main" id="{BBF24CFB-BCFA-B81D-209E-987C2C6445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0104" y="3831377"/>
            <a:ext cx="756000"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84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Topic-04: Energy Data Analysis and Data Processing</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Data Cleaning and Preprocessing</a:t>
            </a:r>
          </a:p>
          <a:p>
            <a:pPr>
              <a:spcBef>
                <a:spcPts val="600"/>
              </a:spcBef>
              <a:spcAft>
                <a:spcPts val="0"/>
              </a:spcAft>
            </a:pPr>
            <a:r>
              <a:rPr lang="en-US" sz="1400" dirty="0"/>
              <a:t>Data Analysis Tools and Technologies</a:t>
            </a:r>
          </a:p>
          <a:p>
            <a:pPr>
              <a:spcBef>
                <a:spcPts val="600"/>
              </a:spcBef>
              <a:spcAft>
                <a:spcPts val="0"/>
              </a:spcAft>
            </a:pPr>
            <a:r>
              <a:rPr lang="en-US" sz="1400" dirty="0">
                <a:solidFill>
                  <a:schemeClr val="tx2"/>
                </a:solidFill>
              </a:rPr>
              <a:t>Interpreting Data for Cyber Threat Detection</a:t>
            </a:r>
          </a:p>
          <a:p>
            <a:pPr>
              <a:spcBef>
                <a:spcPts val="600"/>
              </a:spcBef>
              <a:spcAft>
                <a:spcPts val="0"/>
              </a:spcAft>
            </a:pPr>
            <a:r>
              <a:rPr lang="en-US" sz="1400" dirty="0"/>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55096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04_3: Interpreting Data for Cyber Threat Detection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Identifying Patterns and Anomalies in Energy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Understanding Data Patterns:</a:t>
            </a:r>
          </a:p>
          <a:p>
            <a:pPr lvl="1">
              <a:spcBef>
                <a:spcPts val="600"/>
              </a:spcBef>
            </a:pPr>
            <a:r>
              <a:rPr lang="en-US" sz="1000" dirty="0"/>
              <a:t>Data patterns are recurring trends, or relationships present in a dataset. Its understanding is crucial for identifying anomalies and potential cyber threats.</a:t>
            </a:r>
          </a:p>
          <a:p>
            <a:pPr lvl="1">
              <a:spcBef>
                <a:spcPts val="600"/>
              </a:spcBef>
            </a:pPr>
            <a:r>
              <a:rPr lang="en-US" sz="1000" dirty="0"/>
              <a:t>Types of Data Patterns:</a:t>
            </a:r>
          </a:p>
          <a:p>
            <a:pPr lvl="2">
              <a:spcBef>
                <a:spcPts val="600"/>
              </a:spcBef>
            </a:pPr>
            <a:r>
              <a:rPr lang="en-US" sz="850" dirty="0"/>
              <a:t>Seasonality: Regular fluctuations in data that occur at specific intervals, such as daily, weekly, or yearly patterns.</a:t>
            </a:r>
          </a:p>
          <a:p>
            <a:pPr lvl="2">
              <a:spcBef>
                <a:spcPts val="600"/>
              </a:spcBef>
            </a:pPr>
            <a:r>
              <a:rPr lang="en-US" sz="850" dirty="0"/>
              <a:t>Trends: Long-term tendencies in data, indicating gradual changes in behavior or values.</a:t>
            </a:r>
          </a:p>
          <a:p>
            <a:pPr lvl="2">
              <a:spcBef>
                <a:spcPts val="600"/>
              </a:spcBef>
            </a:pPr>
            <a:r>
              <a:rPr lang="en-US" sz="850" dirty="0"/>
              <a:t>Anomalies: Unexpected deviations from patterns due to, e.g., cybersecurity threats or unusual activities.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captura de ecrã, arranha-céus, cidade&#10;&#10;Descrição gerada automaticamente">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pic>
        <p:nvPicPr>
          <p:cNvPr id="5122" name="Picture 2" descr="Energy usage patterns during lockdown | Octopus Energy">
            <a:extLst>
              <a:ext uri="{FF2B5EF4-FFF2-40B4-BE49-F238E27FC236}">
                <a16:creationId xmlns:a16="http://schemas.microsoft.com/office/drawing/2014/main" id="{6C99956B-40E0-A9B1-33D8-9172EEB5B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1535" y="3834599"/>
            <a:ext cx="3073321" cy="22320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DDB752D3-9403-6C4C-4267-DF2182904FEE}"/>
              </a:ext>
            </a:extLst>
          </p:cNvPr>
          <p:cNvSpPr txBox="1"/>
          <p:nvPr/>
        </p:nvSpPr>
        <p:spPr>
          <a:xfrm>
            <a:off x="5723435" y="4748029"/>
            <a:ext cx="293037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Source</a:t>
            </a:r>
            <a:r>
              <a:rPr lang="pt-PT" sz="900" dirty="0"/>
              <a:t>: https://octopus.energy/blog/domestic-energy-usage-patterns-during-social-distancing/</a:t>
            </a:r>
          </a:p>
        </p:txBody>
      </p:sp>
    </p:spTree>
    <p:extLst>
      <p:ext uri="{BB962C8B-B14F-4D97-AF65-F5344CB8AC3E}">
        <p14:creationId xmlns:p14="http://schemas.microsoft.com/office/powerpoint/2010/main" val="1968673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04_3: Interpreting Data for Cyber Threat Detection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Identifying Patterns and Anomalies in Energy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Detecting Anomalies:</a:t>
            </a:r>
          </a:p>
          <a:p>
            <a:pPr lvl="1">
              <a:spcBef>
                <a:spcPts val="600"/>
              </a:spcBef>
            </a:pPr>
            <a:r>
              <a:rPr lang="en-US" sz="1000" dirty="0"/>
              <a:t>Anomalies, also known as outliers or deviations, are data points that significantly differ from the norm or expected behavior.</a:t>
            </a:r>
          </a:p>
          <a:p>
            <a:pPr lvl="1">
              <a:spcBef>
                <a:spcPts val="600"/>
              </a:spcBef>
            </a:pPr>
            <a:r>
              <a:rPr lang="en-US" sz="1000" dirty="0"/>
              <a:t>Detecting anomalies is essential for identifying potential cyber threats or security breaches.</a:t>
            </a:r>
          </a:p>
          <a:p>
            <a:pPr lvl="1">
              <a:spcBef>
                <a:spcPts val="600"/>
              </a:spcBef>
            </a:pPr>
            <a:r>
              <a:rPr lang="en-US" sz="1000" dirty="0"/>
              <a:t>Techniques for anomaly detection:</a:t>
            </a:r>
          </a:p>
          <a:p>
            <a:pPr lvl="2">
              <a:spcBef>
                <a:spcPts val="600"/>
              </a:spcBef>
            </a:pPr>
            <a:r>
              <a:rPr lang="en-US" sz="850" dirty="0"/>
              <a:t>Statistical Methods: Utilize statistical techniques such as mean, standard deviation, and z-score to identify data points that fall outside normal ranges.</a:t>
            </a:r>
          </a:p>
          <a:p>
            <a:pPr lvl="2">
              <a:spcBef>
                <a:spcPts val="600"/>
              </a:spcBef>
            </a:pPr>
            <a:r>
              <a:rPr lang="en-US" sz="850" dirty="0"/>
              <a:t>Machine Learning Algorithms: Train models to recognize patterns in data and flag instances that deviate from learned patterns.</a:t>
            </a:r>
          </a:p>
          <a:p>
            <a:pPr lvl="2">
              <a:spcBef>
                <a:spcPts val="600"/>
              </a:spcBef>
            </a:pPr>
            <a:r>
              <a:rPr lang="en-US" sz="850" dirty="0"/>
              <a:t>Domain-Specific Approaches: Develop customized anomaly detection algorithms tailored to the characteristics of the energy network data.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captura de ecrã, arranha-céus, cidade&#10;&#10;Descrição gerada automaticamente">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97810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04_3: Interpreting Data for Cyber Threat Detection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Identifying Patterns and Anomalies in Energy Data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Correlating Data with Cyber Threats:</a:t>
            </a:r>
          </a:p>
          <a:p>
            <a:pPr lvl="1">
              <a:spcBef>
                <a:spcPts val="600"/>
              </a:spcBef>
            </a:pPr>
            <a:r>
              <a:rPr lang="en-US" sz="1000" dirty="0"/>
              <a:t>Certain data patterns or anomalies may serve as indicators of potential cyber threats or security incidents.</a:t>
            </a:r>
          </a:p>
          <a:p>
            <a:pPr lvl="1">
              <a:spcBef>
                <a:spcPts val="600"/>
              </a:spcBef>
            </a:pPr>
            <a:r>
              <a:rPr lang="en-US" sz="1000" dirty="0"/>
              <a:t>Examples include unusual spikes in network traffic, unexpected changes in system configurations, or unauthorized access attempts.</a:t>
            </a:r>
          </a:p>
          <a:p>
            <a:pPr>
              <a:spcBef>
                <a:spcPts val="600"/>
              </a:spcBef>
            </a:pPr>
            <a:r>
              <a:rPr lang="en-US" sz="1200" dirty="0"/>
              <a:t>Visualization for Threat Detection:</a:t>
            </a:r>
          </a:p>
          <a:p>
            <a:pPr lvl="2">
              <a:spcBef>
                <a:spcPts val="600"/>
              </a:spcBef>
            </a:pPr>
            <a:r>
              <a:rPr lang="en-US" sz="850" dirty="0"/>
              <a:t>Visual representations of data facilitate the identification and interpretation of patterns, anomalies, and trends.</a:t>
            </a:r>
          </a:p>
          <a:p>
            <a:pPr lvl="2">
              <a:spcBef>
                <a:spcPts val="600"/>
              </a:spcBef>
            </a:pPr>
            <a:r>
              <a:rPr lang="en-US" sz="850" dirty="0"/>
              <a:t>Graphs, charts, and dashboards provide intuitive insights into complex datasets, aiding in threat detection and decision-making.</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captura de ecrã, arranha-céus, cidade&#10;&#10;Descrição gerada automaticamente">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pic>
        <p:nvPicPr>
          <p:cNvPr id="6146" name="Picture 2" descr="Power Consumption Analysis as a Detection Indicator for Cyberattacks on  Smart Home Devices | SpringerLink">
            <a:extLst>
              <a:ext uri="{FF2B5EF4-FFF2-40B4-BE49-F238E27FC236}">
                <a16:creationId xmlns:a16="http://schemas.microsoft.com/office/drawing/2014/main" id="{0085C5A1-BB2A-2E5F-11D9-9851AB258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288" y="4072379"/>
            <a:ext cx="2676135" cy="202761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10E9606-E529-41CB-4F0A-9BC60A20C711}"/>
              </a:ext>
            </a:extLst>
          </p:cNvPr>
          <p:cNvSpPr txBox="1"/>
          <p:nvPr/>
        </p:nvSpPr>
        <p:spPr>
          <a:xfrm>
            <a:off x="5392132" y="5320480"/>
            <a:ext cx="3431877" cy="7848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Source</a:t>
            </a:r>
            <a:r>
              <a:rPr lang="pt-PT" sz="900" dirty="0"/>
              <a:t>: </a:t>
            </a:r>
            <a:r>
              <a:rPr lang="pt-PT" sz="900" dirty="0" err="1"/>
              <a:t>Schorr</a:t>
            </a:r>
            <a:r>
              <a:rPr lang="pt-PT" sz="900" dirty="0"/>
              <a:t>, V., </a:t>
            </a:r>
            <a:r>
              <a:rPr lang="pt-PT" sz="900" dirty="0" err="1"/>
              <a:t>et</a:t>
            </a:r>
            <a:r>
              <a:rPr lang="pt-PT" sz="900" dirty="0"/>
              <a:t> al. (2024). </a:t>
            </a:r>
            <a:r>
              <a:rPr lang="pt-PT" sz="900" dirty="0" err="1"/>
              <a:t>Power</a:t>
            </a:r>
            <a:r>
              <a:rPr lang="pt-PT" sz="900" dirty="0"/>
              <a:t> </a:t>
            </a:r>
            <a:r>
              <a:rPr lang="pt-PT" sz="900" dirty="0" err="1"/>
              <a:t>Consumption</a:t>
            </a:r>
            <a:r>
              <a:rPr lang="pt-PT" sz="900" dirty="0"/>
              <a:t> </a:t>
            </a:r>
            <a:r>
              <a:rPr lang="pt-PT" sz="900" dirty="0" err="1"/>
              <a:t>Analysis</a:t>
            </a:r>
            <a:r>
              <a:rPr lang="pt-PT" sz="900" dirty="0"/>
              <a:t> as a </a:t>
            </a:r>
            <a:r>
              <a:rPr lang="pt-PT" sz="900" dirty="0" err="1"/>
              <a:t>Detection</a:t>
            </a:r>
            <a:r>
              <a:rPr lang="pt-PT" sz="900" dirty="0"/>
              <a:t> </a:t>
            </a:r>
            <a:r>
              <a:rPr lang="pt-PT" sz="900" dirty="0" err="1"/>
              <a:t>Indicator</a:t>
            </a:r>
            <a:r>
              <a:rPr lang="pt-PT" sz="900" dirty="0"/>
              <a:t> for </a:t>
            </a:r>
            <a:r>
              <a:rPr lang="pt-PT" sz="900" dirty="0" err="1"/>
              <a:t>Cyberattacks</a:t>
            </a:r>
            <a:r>
              <a:rPr lang="pt-PT" sz="900" dirty="0"/>
              <a:t> </a:t>
            </a:r>
            <a:r>
              <a:rPr lang="pt-PT" sz="900" dirty="0" err="1"/>
              <a:t>on</a:t>
            </a:r>
            <a:r>
              <a:rPr lang="pt-PT" sz="900" dirty="0"/>
              <a:t> </a:t>
            </a:r>
            <a:r>
              <a:rPr lang="pt-PT" sz="900" dirty="0" err="1"/>
              <a:t>Smart</a:t>
            </a:r>
            <a:r>
              <a:rPr lang="pt-PT" sz="900" dirty="0"/>
              <a:t> </a:t>
            </a:r>
            <a:r>
              <a:rPr lang="pt-PT" sz="900" dirty="0" err="1"/>
              <a:t>Home</a:t>
            </a:r>
            <a:r>
              <a:rPr lang="pt-PT" sz="900" dirty="0"/>
              <a:t> </a:t>
            </a:r>
            <a:r>
              <a:rPr lang="pt-PT" sz="900" dirty="0" err="1"/>
              <a:t>Devices</a:t>
            </a:r>
            <a:r>
              <a:rPr lang="pt-PT" sz="900" dirty="0"/>
              <a:t>. In: </a:t>
            </a:r>
            <a:r>
              <a:rPr lang="pt-PT" sz="900" dirty="0" err="1"/>
              <a:t>Jørgensen</a:t>
            </a:r>
            <a:r>
              <a:rPr lang="pt-PT" sz="900" dirty="0"/>
              <a:t>, B.N., da Silva, L.C.P., Ma, Z. (</a:t>
            </a:r>
            <a:r>
              <a:rPr lang="pt-PT" sz="900" dirty="0" err="1"/>
              <a:t>eds</a:t>
            </a:r>
            <a:r>
              <a:rPr lang="pt-PT" sz="900" dirty="0"/>
              <a:t>) Energy </a:t>
            </a:r>
            <a:r>
              <a:rPr lang="pt-PT" sz="900" dirty="0" err="1"/>
              <a:t>Informatics</a:t>
            </a:r>
            <a:r>
              <a:rPr lang="pt-PT" sz="900" dirty="0"/>
              <a:t>. EI.A 2023. </a:t>
            </a:r>
            <a:r>
              <a:rPr lang="pt-PT" sz="900" dirty="0" err="1"/>
              <a:t>Lecture</a:t>
            </a:r>
            <a:r>
              <a:rPr lang="pt-PT" sz="900" dirty="0"/>
              <a:t> Notes in </a:t>
            </a:r>
            <a:r>
              <a:rPr lang="pt-PT" sz="900" dirty="0" err="1"/>
              <a:t>Computer</a:t>
            </a:r>
            <a:r>
              <a:rPr lang="pt-PT" sz="900" dirty="0"/>
              <a:t> </a:t>
            </a:r>
            <a:r>
              <a:rPr lang="pt-PT" sz="900" dirty="0" err="1"/>
              <a:t>Science</a:t>
            </a:r>
            <a:r>
              <a:rPr lang="pt-PT" sz="900" dirty="0"/>
              <a:t>, </a:t>
            </a:r>
            <a:r>
              <a:rPr lang="pt-PT" sz="900" dirty="0" err="1"/>
              <a:t>vol</a:t>
            </a:r>
            <a:r>
              <a:rPr lang="pt-PT" sz="900" dirty="0"/>
              <a:t> 14468. Springer</a:t>
            </a:r>
          </a:p>
        </p:txBody>
      </p:sp>
    </p:spTree>
    <p:extLst>
      <p:ext uri="{BB962C8B-B14F-4D97-AF65-F5344CB8AC3E}">
        <p14:creationId xmlns:p14="http://schemas.microsoft.com/office/powerpoint/2010/main" val="2001406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Topic-04: Energy Data Analysis and Data Processing</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Data Cleaning and Preprocessing</a:t>
            </a:r>
          </a:p>
          <a:p>
            <a:pPr>
              <a:spcBef>
                <a:spcPts val="600"/>
              </a:spcBef>
              <a:spcAft>
                <a:spcPts val="0"/>
              </a:spcAft>
            </a:pPr>
            <a:r>
              <a:rPr lang="en-US" sz="1400" dirty="0"/>
              <a:t>Data Analysis Tools and Technologies</a:t>
            </a:r>
          </a:p>
          <a:p>
            <a:pPr>
              <a:spcBef>
                <a:spcPts val="600"/>
              </a:spcBef>
              <a:spcAft>
                <a:spcPts val="0"/>
              </a:spcAft>
            </a:pPr>
            <a:r>
              <a:rPr lang="en-US" sz="1400" dirty="0"/>
              <a:t>Interpreting Data for Cyber Threat Detection</a:t>
            </a:r>
          </a:p>
          <a:p>
            <a:pPr>
              <a:spcBef>
                <a:spcPts val="600"/>
              </a:spcBef>
              <a:spcAft>
                <a:spcPts val="0"/>
              </a:spcAft>
            </a:pPr>
            <a:r>
              <a:rPr lang="en-US" sz="1400" dirty="0">
                <a:solidFill>
                  <a:schemeClr val="tx2"/>
                </a:solidFill>
              </a:rPr>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88880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04_4: Case Study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Unusual Network Activity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Case Study:</a:t>
            </a:r>
          </a:p>
          <a:p>
            <a:pPr lvl="1">
              <a:spcBef>
                <a:spcPts val="600"/>
              </a:spcBef>
            </a:pPr>
            <a:r>
              <a:rPr lang="en-US" sz="1000" dirty="0"/>
              <a:t>In a large metropolitan area, an energy utility company operates a network of power plants, substations, and distribution grids that supply electricity to millions of customers. The company relies heavily on digital control systems and IoT devices to monitor and manage its infrastructure efficiently. However, this interconnected network also presents a significant cybersecurity risk, as it is susceptible to cyber threats that could disrupt power supply or compromise sensitive data.</a:t>
            </a:r>
          </a:p>
          <a:p>
            <a:pPr lvl="1">
              <a:spcBef>
                <a:spcPts val="600"/>
              </a:spcBef>
            </a:pPr>
            <a:r>
              <a:rPr lang="en-US" sz="1000" dirty="0"/>
              <a:t>One day, the company's cybersecurity team notices unusual network activity originating from one of its critical substations. The network traffic patterns indicate a potential cyber intrusion, raising concerns about the security of the energy infrastructure. Further investigation reveals suspicious logins to the control systems and unauthorized attempts to access sensitive data repositories.</a:t>
            </a:r>
          </a:p>
          <a:p>
            <a:pPr lvl="1">
              <a:spcBef>
                <a:spcPts val="600"/>
              </a:spcBef>
            </a:pPr>
            <a:r>
              <a:rPr lang="en-US" sz="1000" dirty="0"/>
              <a:t>Data Analysis Approach:</a:t>
            </a:r>
          </a:p>
          <a:p>
            <a:pPr lvl="2">
              <a:spcBef>
                <a:spcPts val="600"/>
              </a:spcBef>
            </a:pPr>
            <a:r>
              <a:rPr lang="en-US" sz="850" dirty="0"/>
              <a:t>Data Collection and Aggregation: The cybersecurity team collects network traffic logs, system event logs, and access logs from various components of the energy network, including substations, control systems, and data servers. They aggregate the collected data to create a comprehensive dataset that encompasses a wide range of network activities and system events.</a:t>
            </a:r>
          </a:p>
          <a:p>
            <a:pPr lvl="2">
              <a:spcBef>
                <a:spcPts val="600"/>
              </a:spcBef>
            </a:pPr>
            <a:r>
              <a:rPr lang="en-US" sz="850" dirty="0"/>
              <a:t>Data Cleaning and Preprocessing: The team cleans the dataset to remove noise, outliers, and irrelevant data points that could hinder the analysis process. They address missing values, standardize formats, and normalize data to ensure consistency and accuracy.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0" name="Marcador de Posição da Imagem 9" descr="Uma imagem com captura de ecrã, arte&#10;&#10;Descrição gerada automaticamente">
            <a:extLst>
              <a:ext uri="{FF2B5EF4-FFF2-40B4-BE49-F238E27FC236}">
                <a16:creationId xmlns:a16="http://schemas.microsoft.com/office/drawing/2014/main" id="{9693BE81-1EAF-D9B0-6949-153F17BE0A5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97138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Topic-03: Energy Data Sources and Collection</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Types of Energy Data</a:t>
            </a:r>
          </a:p>
          <a:p>
            <a:pPr>
              <a:spcBef>
                <a:spcPts val="600"/>
              </a:spcBef>
              <a:spcAft>
                <a:spcPts val="0"/>
              </a:spcAft>
            </a:pPr>
            <a:r>
              <a:rPr lang="en-US" sz="1400" dirty="0"/>
              <a:t>Energy Data Collection Techniques</a:t>
            </a:r>
          </a:p>
          <a:p>
            <a:pPr>
              <a:spcBef>
                <a:spcPts val="600"/>
              </a:spcBef>
              <a:spcAft>
                <a:spcPts val="0"/>
              </a:spcAft>
            </a:pPr>
            <a:r>
              <a:rPr lang="en-US" sz="1400" dirty="0"/>
              <a:t>Data Storage and Management</a:t>
            </a:r>
          </a:p>
          <a:p>
            <a:pPr>
              <a:spcBef>
                <a:spcPts val="600"/>
              </a:spcBef>
              <a:spcAft>
                <a:spcPts val="0"/>
              </a:spcAft>
            </a:pPr>
            <a:r>
              <a:rPr lang="en-US" sz="1400" dirty="0"/>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1308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04_4: Case Study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Unusual Network Activity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Case Study:</a:t>
            </a:r>
          </a:p>
          <a:p>
            <a:pPr lvl="1">
              <a:spcBef>
                <a:spcPts val="600"/>
              </a:spcBef>
            </a:pPr>
            <a:r>
              <a:rPr lang="en-US" sz="1000" dirty="0"/>
              <a:t>Data Analysis and Pattern Identification:</a:t>
            </a:r>
          </a:p>
          <a:p>
            <a:pPr lvl="2">
              <a:spcBef>
                <a:spcPts val="600"/>
              </a:spcBef>
            </a:pPr>
            <a:r>
              <a:rPr lang="en-US" sz="850" dirty="0"/>
              <a:t>Using statistical analysis and machine learning algorithms, the team identifies patterns and anomalies in the dataset that may indicate potential cyber threats.</a:t>
            </a:r>
          </a:p>
          <a:p>
            <a:pPr lvl="2">
              <a:spcBef>
                <a:spcPts val="600"/>
              </a:spcBef>
            </a:pPr>
            <a:r>
              <a:rPr lang="en-US" sz="850" dirty="0"/>
              <a:t>They look for irregularities in login patterns, network traffic spikes, unauthorized access attempts, and unusual system behaviors.</a:t>
            </a:r>
          </a:p>
          <a:p>
            <a:pPr lvl="1">
              <a:spcBef>
                <a:spcPts val="600"/>
              </a:spcBef>
            </a:pPr>
            <a:r>
              <a:rPr lang="en-US" sz="1000" dirty="0"/>
              <a:t>Threat Detection and Correlation:</a:t>
            </a:r>
          </a:p>
          <a:p>
            <a:pPr lvl="2">
              <a:spcBef>
                <a:spcPts val="600"/>
              </a:spcBef>
            </a:pPr>
            <a:r>
              <a:rPr lang="en-US" sz="850" dirty="0"/>
              <a:t>By correlating the identified anomalies with known cyber threat indicators and attack signatures, the team narrows down potential security threats.</a:t>
            </a:r>
          </a:p>
          <a:p>
            <a:pPr lvl="2">
              <a:spcBef>
                <a:spcPts val="600"/>
              </a:spcBef>
            </a:pPr>
            <a:r>
              <a:rPr lang="en-US" sz="850" dirty="0"/>
              <a:t>They analyze the context of the anomalies to determine the severity and impact of the detected threats on the energy infrastructure.</a:t>
            </a:r>
          </a:p>
          <a:p>
            <a:pPr lvl="1">
              <a:spcBef>
                <a:spcPts val="600"/>
              </a:spcBef>
            </a:pPr>
            <a:r>
              <a:rPr lang="en-US" sz="1000" dirty="0"/>
              <a:t>Visualization and Reporting:</a:t>
            </a:r>
          </a:p>
          <a:p>
            <a:pPr lvl="2">
              <a:spcBef>
                <a:spcPts val="600"/>
              </a:spcBef>
            </a:pPr>
            <a:r>
              <a:rPr lang="en-US" sz="850" dirty="0"/>
              <a:t>The team visualizes the analysis results using interactive dashboards, charts, and graphs to provide stakeholders with intuitive insights into the detected threats.</a:t>
            </a:r>
          </a:p>
          <a:p>
            <a:pPr lvl="2">
              <a:spcBef>
                <a:spcPts val="600"/>
              </a:spcBef>
            </a:pPr>
            <a:r>
              <a:rPr lang="en-US" sz="850" dirty="0"/>
              <a:t>They generate detailed reports outlining the findings, including the identified threats, their potential impact, and recommended mitigation measures.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arte&#10;&#10;Descrição gerada automaticamente">
            <a:extLst>
              <a:ext uri="{FF2B5EF4-FFF2-40B4-BE49-F238E27FC236}">
                <a16:creationId xmlns:a16="http://schemas.microsoft.com/office/drawing/2014/main" id="{7FFCC357-B0AA-5346-BD2F-E08C81A6DEB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119364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04_4: Case Study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Unusual Network Activity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Case Study:</a:t>
            </a:r>
          </a:p>
          <a:p>
            <a:pPr lvl="1">
              <a:spcBef>
                <a:spcPts val="600"/>
              </a:spcBef>
            </a:pPr>
            <a:r>
              <a:rPr lang="en-US" sz="1000" dirty="0"/>
              <a:t>Mitigation and Response:</a:t>
            </a:r>
          </a:p>
          <a:p>
            <a:pPr lvl="2">
              <a:spcBef>
                <a:spcPts val="600"/>
              </a:spcBef>
            </a:pPr>
            <a:r>
              <a:rPr lang="en-US" sz="850" dirty="0"/>
              <a:t>Based on the analysis findings, the cybersecurity team implements immediate mitigation measures to contain the detected threats and prevent further damage.</a:t>
            </a:r>
          </a:p>
          <a:p>
            <a:pPr lvl="2">
              <a:spcBef>
                <a:spcPts val="600"/>
              </a:spcBef>
            </a:pPr>
            <a:r>
              <a:rPr lang="en-US" sz="850" dirty="0"/>
              <a:t>They isolate the affected systems, revoke unauthorized access privileges, and deploy additional security controls to strengthen the network defenses.</a:t>
            </a:r>
          </a:p>
          <a:p>
            <a:pPr lvl="2">
              <a:spcBef>
                <a:spcPts val="600"/>
              </a:spcBef>
            </a:pPr>
            <a:r>
              <a:rPr lang="en-US" sz="850" dirty="0"/>
              <a:t>The team collaborates with law enforcement agencies and cybersecurity experts to investigate the root cause of the intrusion and identify the perpetrators.</a:t>
            </a:r>
          </a:p>
          <a:p>
            <a:pPr lvl="1">
              <a:spcBef>
                <a:spcPts val="600"/>
              </a:spcBef>
            </a:pPr>
            <a:r>
              <a:rPr lang="en-US" sz="1000" dirty="0"/>
              <a:t>Outcome:</a:t>
            </a:r>
          </a:p>
          <a:p>
            <a:pPr lvl="2">
              <a:spcBef>
                <a:spcPts val="600"/>
              </a:spcBef>
            </a:pPr>
            <a:r>
              <a:rPr lang="en-US" sz="850" dirty="0"/>
              <a:t>Through proactive data analysis and threat detection techniques, the energy utility company successfully mitigates the cyber threat and safeguards its critical infrastructure from potential disruptions.</a:t>
            </a:r>
          </a:p>
          <a:p>
            <a:pPr lvl="2">
              <a:spcBef>
                <a:spcPts val="600"/>
              </a:spcBef>
            </a:pPr>
            <a:r>
              <a:rPr lang="en-US" sz="850" dirty="0"/>
              <a:t>The incident highlights the importance of leveraging data analysis tools and techniques to enhance cybersecurity resilience in the energy network and mitigate emerging threats effectively.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arte&#10;&#10;Descrição gerada automaticamente">
            <a:extLst>
              <a:ext uri="{FF2B5EF4-FFF2-40B4-BE49-F238E27FC236}">
                <a16:creationId xmlns:a16="http://schemas.microsoft.com/office/drawing/2014/main" id="{7FFCC357-B0AA-5346-BD2F-E08C81A6DEB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52140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Topic-05: Threat Actors and Tactics in the Energy Network</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Threat Actors</a:t>
            </a:r>
          </a:p>
          <a:p>
            <a:pPr>
              <a:spcBef>
                <a:spcPts val="600"/>
              </a:spcBef>
              <a:spcAft>
                <a:spcPts val="0"/>
              </a:spcAft>
            </a:pPr>
            <a:r>
              <a:rPr lang="en-US" sz="1400" dirty="0"/>
              <a:t>Nation-State Threat Actors</a:t>
            </a:r>
          </a:p>
          <a:p>
            <a:pPr>
              <a:spcBef>
                <a:spcPts val="600"/>
              </a:spcBef>
              <a:spcAft>
                <a:spcPts val="0"/>
              </a:spcAft>
            </a:pPr>
            <a:r>
              <a:rPr lang="en-US" sz="1400" dirty="0"/>
              <a:t>Cybercriminal Groups</a:t>
            </a:r>
          </a:p>
          <a:p>
            <a:pPr>
              <a:spcBef>
                <a:spcPts val="600"/>
              </a:spcBef>
              <a:spcAft>
                <a:spcPts val="0"/>
              </a:spcAft>
            </a:pPr>
            <a:r>
              <a:rPr lang="en-US" sz="1400" dirty="0"/>
              <a:t>Insider Threats</a:t>
            </a:r>
          </a:p>
          <a:p>
            <a:pPr>
              <a:spcBef>
                <a:spcPts val="600"/>
              </a:spcBef>
              <a:spcAft>
                <a:spcPts val="0"/>
              </a:spcAft>
            </a:pPr>
            <a:r>
              <a:rPr lang="en-US" sz="1400" dirty="0"/>
              <a:t>Hacktivists and Ideologically Motivated Threat Actors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2644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43</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Topic-05: Threat Actors and Tactics in the Energy Network</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Introduction to Threat Actors</a:t>
            </a:r>
          </a:p>
          <a:p>
            <a:pPr>
              <a:spcBef>
                <a:spcPts val="600"/>
              </a:spcBef>
              <a:spcAft>
                <a:spcPts val="0"/>
              </a:spcAft>
            </a:pPr>
            <a:r>
              <a:rPr lang="en-US" sz="1400" dirty="0"/>
              <a:t>Nation-State Threat Actors</a:t>
            </a:r>
          </a:p>
          <a:p>
            <a:pPr>
              <a:spcBef>
                <a:spcPts val="600"/>
              </a:spcBef>
              <a:spcAft>
                <a:spcPts val="0"/>
              </a:spcAft>
            </a:pPr>
            <a:r>
              <a:rPr lang="en-US" sz="1400" dirty="0"/>
              <a:t>Cybercriminal Groups</a:t>
            </a:r>
          </a:p>
          <a:p>
            <a:pPr>
              <a:spcBef>
                <a:spcPts val="600"/>
              </a:spcBef>
              <a:spcAft>
                <a:spcPts val="0"/>
              </a:spcAft>
            </a:pPr>
            <a:r>
              <a:rPr lang="en-US" sz="1400" dirty="0"/>
              <a:t>Insider Threats</a:t>
            </a:r>
          </a:p>
          <a:p>
            <a:pPr>
              <a:spcBef>
                <a:spcPts val="600"/>
              </a:spcBef>
              <a:spcAft>
                <a:spcPts val="0"/>
              </a:spcAft>
            </a:pPr>
            <a:r>
              <a:rPr lang="en-US" sz="1400" dirty="0"/>
              <a:t>Hacktivists and Ideologically Motivated Threat Actors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99781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05_1: Introduction to Threat 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Introduction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Threat Actors:</a:t>
            </a:r>
          </a:p>
          <a:p>
            <a:pPr lvl="1">
              <a:spcBef>
                <a:spcPts val="600"/>
              </a:spcBef>
            </a:pPr>
            <a:r>
              <a:rPr lang="en-US" sz="1000" dirty="0"/>
              <a:t>Threat actors targeting energy networks are driven by a variety of motivations, influencing their behavior and objectives. Examples:</a:t>
            </a:r>
          </a:p>
          <a:p>
            <a:pPr lvl="2">
              <a:spcBef>
                <a:spcPts val="600"/>
              </a:spcBef>
            </a:pPr>
            <a:r>
              <a:rPr lang="en-US" sz="850" dirty="0"/>
              <a:t>Financial Gain: Some threat actors seek monetary rewards through ransom payments, theft of valuable data, or selling access to compromised systems.</a:t>
            </a:r>
          </a:p>
          <a:p>
            <a:pPr lvl="2">
              <a:spcBef>
                <a:spcPts val="600"/>
              </a:spcBef>
            </a:pPr>
            <a:r>
              <a:rPr lang="en-US" sz="850" dirty="0"/>
              <a:t>Geopolitical Influence: Nation-state actors may engage in cyber espionage or sabotage to gain strategic advantages or exert influence over rival nations.</a:t>
            </a:r>
          </a:p>
          <a:p>
            <a:pPr lvl="2">
              <a:spcBef>
                <a:spcPts val="600"/>
              </a:spcBef>
            </a:pPr>
            <a:r>
              <a:rPr lang="en-US" sz="850" dirty="0"/>
              <a:t>Disruption of Services: Hacktivist groups may target energy infrastructure to protest against perceived injustices or advance ideological agendas.</a:t>
            </a:r>
          </a:p>
          <a:p>
            <a:pPr lvl="2">
              <a:spcBef>
                <a:spcPts val="600"/>
              </a:spcBef>
            </a:pPr>
            <a:r>
              <a:rPr lang="en-US" sz="850" dirty="0"/>
              <a:t>Sabotage: Threat actors may aim to disrupt critical infrastructure operations, causing widespread disruption and economic damage.</a:t>
            </a:r>
          </a:p>
          <a:p>
            <a:pPr lvl="1">
              <a:spcBef>
                <a:spcPts val="600"/>
              </a:spcBef>
            </a:pPr>
            <a:r>
              <a:rPr lang="en-US" sz="1000" dirty="0"/>
              <a:t>By understanding what motivates threat actors, organizations can prioritize investments in threat detection, incident response, and risk mitigation strategies.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osição digital, Jogo de pc, captura de ecrã, desenho&#10;&#10;Descrição gerada automaticamente">
            <a:extLst>
              <a:ext uri="{FF2B5EF4-FFF2-40B4-BE49-F238E27FC236}">
                <a16:creationId xmlns:a16="http://schemas.microsoft.com/office/drawing/2014/main" id="{F353FA45-848D-05E0-7A23-B4CE07A97C7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31004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45</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Topic-05: Threat Actors and Tactics in the Energy Network</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Threat Actors</a:t>
            </a:r>
          </a:p>
          <a:p>
            <a:pPr>
              <a:spcBef>
                <a:spcPts val="600"/>
              </a:spcBef>
              <a:spcAft>
                <a:spcPts val="0"/>
              </a:spcAft>
            </a:pPr>
            <a:r>
              <a:rPr lang="en-US" sz="1400" dirty="0">
                <a:solidFill>
                  <a:schemeClr val="tx2"/>
                </a:solidFill>
              </a:rPr>
              <a:t>Nation-State Threat Actors</a:t>
            </a:r>
          </a:p>
          <a:p>
            <a:pPr>
              <a:spcBef>
                <a:spcPts val="600"/>
              </a:spcBef>
              <a:spcAft>
                <a:spcPts val="0"/>
              </a:spcAft>
            </a:pPr>
            <a:r>
              <a:rPr lang="en-US" sz="1400" dirty="0"/>
              <a:t>Cybercriminal Groups</a:t>
            </a:r>
          </a:p>
          <a:p>
            <a:pPr>
              <a:spcBef>
                <a:spcPts val="600"/>
              </a:spcBef>
              <a:spcAft>
                <a:spcPts val="0"/>
              </a:spcAft>
            </a:pPr>
            <a:r>
              <a:rPr lang="en-US" sz="1400" dirty="0"/>
              <a:t>Insider Threats</a:t>
            </a:r>
          </a:p>
          <a:p>
            <a:pPr>
              <a:spcBef>
                <a:spcPts val="600"/>
              </a:spcBef>
              <a:spcAft>
                <a:spcPts val="0"/>
              </a:spcAft>
            </a:pPr>
            <a:r>
              <a:rPr lang="en-US" sz="1400" dirty="0"/>
              <a:t>Hacktivists and Ideologically Motivated Threat Actors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4307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05_2: Nation-State Threat 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Characteristics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Nation-State Threat Actors:</a:t>
            </a:r>
          </a:p>
          <a:p>
            <a:pPr lvl="1">
              <a:spcBef>
                <a:spcPts val="600"/>
              </a:spcBef>
            </a:pPr>
            <a:r>
              <a:rPr lang="en-US" sz="1000" dirty="0"/>
              <a:t>Nation-state threat actors are sponsored or affiliated with governments and possess significant resources, expertise, and strategic objectives.</a:t>
            </a:r>
          </a:p>
          <a:p>
            <a:pPr lvl="1">
              <a:spcBef>
                <a:spcPts val="600"/>
              </a:spcBef>
            </a:pPr>
            <a:r>
              <a:rPr lang="en-US" sz="1000" dirty="0">
                <a:solidFill>
                  <a:schemeClr val="tx2"/>
                </a:solidFill>
              </a:rPr>
              <a:t>Characteristics: </a:t>
            </a:r>
            <a:r>
              <a:rPr lang="en-US" sz="1000" dirty="0"/>
              <a:t>Advanced capabilities, extensive resources, long-term planning, and geopolitical motivations distinguish them from other threat actor categories.</a:t>
            </a:r>
          </a:p>
          <a:p>
            <a:pPr lvl="1">
              <a:spcBef>
                <a:spcPts val="600"/>
              </a:spcBef>
            </a:pPr>
            <a:r>
              <a:rPr lang="en-US" sz="1000" dirty="0">
                <a:solidFill>
                  <a:schemeClr val="tx2"/>
                </a:solidFill>
              </a:rPr>
              <a:t>Tactics and Techniques: </a:t>
            </a:r>
            <a:r>
              <a:rPr lang="en-US" sz="1000" dirty="0"/>
              <a:t>Nation-state threat actors employ sophisticated tactics and techniques to achieve strategic objectives, such as cyber espionage, sabotage, and disruption. Examples:</a:t>
            </a:r>
          </a:p>
          <a:p>
            <a:pPr lvl="2">
              <a:spcBef>
                <a:spcPts val="600"/>
              </a:spcBef>
            </a:pPr>
            <a:r>
              <a:rPr lang="en-US" sz="850" dirty="0"/>
              <a:t>Stuxnet Worm (2010): Developed jointly by the United States and Israel, Stuxnet targeted Iran's nuclear facilities, including uranium enrichment centrifuges. Stuxnet caused physical damage to Iran's nuclear infrastructure, demonstrating the potential of cyber attacks to disrupt critical systems.</a:t>
            </a:r>
          </a:p>
          <a:p>
            <a:pPr lvl="2">
              <a:spcBef>
                <a:spcPts val="600"/>
              </a:spcBef>
            </a:pPr>
            <a:r>
              <a:rPr lang="en-US" sz="850" dirty="0"/>
              <a:t>Dragonfly (2011-2014): Believed to be sponsored by Russia, the Dragonfly cyber espionage group targeted energy companies in the United States and Europe. Dragonfly used spear-phishing emails and watering hole attacks to gain access to energy sector networks and gather intelligence. The campaign aimed to gather information about energy infrastructure vulnerabilities and potentially disrupt energy supplies in targeted regions.</a:t>
            </a:r>
          </a:p>
          <a:p>
            <a:pPr lvl="1">
              <a:spcBef>
                <a:spcPts val="600"/>
              </a:spcBef>
            </a:pPr>
            <a:r>
              <a:rPr lang="en-US" sz="1000" dirty="0">
                <a:solidFill>
                  <a:schemeClr val="tx2"/>
                </a:solidFill>
              </a:rPr>
              <a:t>Geopolitical Implications: </a:t>
            </a:r>
            <a:r>
              <a:rPr lang="en-US" sz="1000" dirty="0"/>
              <a:t>Nation-state cyber operations in the energy sector have significant geopolitical implications, including potential escalation of tensions between nations and disruption of global energy supplies.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osição digital, texto, Jogo de pc, Jogo de ação e aventura&#10;&#10;Descrição gerada automaticamente">
            <a:extLst>
              <a:ext uri="{FF2B5EF4-FFF2-40B4-BE49-F238E27FC236}">
                <a16:creationId xmlns:a16="http://schemas.microsoft.com/office/drawing/2014/main" id="{41DE2032-8194-C2F3-CE67-8724B9DA651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29406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Topic-05: Threat Actors and Tactics in the Energy Network</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Threat Actors</a:t>
            </a:r>
          </a:p>
          <a:p>
            <a:pPr>
              <a:spcBef>
                <a:spcPts val="600"/>
              </a:spcBef>
              <a:spcAft>
                <a:spcPts val="0"/>
              </a:spcAft>
            </a:pPr>
            <a:r>
              <a:rPr lang="en-US" sz="1400" dirty="0"/>
              <a:t>Nation-State Threat Actors</a:t>
            </a:r>
          </a:p>
          <a:p>
            <a:pPr>
              <a:spcBef>
                <a:spcPts val="600"/>
              </a:spcBef>
              <a:spcAft>
                <a:spcPts val="0"/>
              </a:spcAft>
            </a:pPr>
            <a:r>
              <a:rPr lang="en-US" sz="1400" dirty="0">
                <a:solidFill>
                  <a:schemeClr val="tx2"/>
                </a:solidFill>
              </a:rPr>
              <a:t>Cybercriminal Groups</a:t>
            </a:r>
          </a:p>
          <a:p>
            <a:pPr>
              <a:spcBef>
                <a:spcPts val="600"/>
              </a:spcBef>
              <a:spcAft>
                <a:spcPts val="0"/>
              </a:spcAft>
            </a:pPr>
            <a:r>
              <a:rPr lang="en-US" sz="1400" dirty="0"/>
              <a:t>Insider Threats</a:t>
            </a:r>
          </a:p>
          <a:p>
            <a:pPr>
              <a:spcBef>
                <a:spcPts val="600"/>
              </a:spcBef>
              <a:spcAft>
                <a:spcPts val="0"/>
              </a:spcAft>
            </a:pPr>
            <a:r>
              <a:rPr lang="en-US" sz="1400" dirty="0"/>
              <a:t>Hacktivists and Ideologically Motivated Threat Actors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14143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05_3: Cybercriminal Groups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Characteristics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Cybercriminal Groups:</a:t>
            </a:r>
          </a:p>
          <a:p>
            <a:pPr lvl="1">
              <a:spcBef>
                <a:spcPts val="600"/>
              </a:spcBef>
            </a:pPr>
            <a:r>
              <a:rPr lang="en-US" sz="1000" dirty="0"/>
              <a:t>Cybercriminal groups are organized entities that engage in illicit activities for financial gain, targeting individuals, businesses, and critical infrastructure sectors like energy.</a:t>
            </a:r>
          </a:p>
          <a:p>
            <a:pPr lvl="1">
              <a:spcBef>
                <a:spcPts val="600"/>
              </a:spcBef>
            </a:pPr>
            <a:r>
              <a:rPr lang="en-US" sz="1000" dirty="0">
                <a:solidFill>
                  <a:schemeClr val="tx2"/>
                </a:solidFill>
              </a:rPr>
              <a:t>Characteristics: </a:t>
            </a:r>
            <a:r>
              <a:rPr lang="en-US" sz="1000" dirty="0"/>
              <a:t>Adaptable, profit-driven, and often operate as part of underground economies or cybercrime-as-a-service (CaaS) models.</a:t>
            </a:r>
          </a:p>
          <a:p>
            <a:pPr lvl="1">
              <a:spcBef>
                <a:spcPts val="600"/>
              </a:spcBef>
            </a:pPr>
            <a:r>
              <a:rPr lang="en-US" sz="1000" dirty="0">
                <a:solidFill>
                  <a:schemeClr val="tx2"/>
                </a:solidFill>
              </a:rPr>
              <a:t>Tactics and Techniques: </a:t>
            </a:r>
            <a:r>
              <a:rPr lang="en-US" sz="1000" dirty="0"/>
              <a:t>Cybercriminal groups employ a variety of tactics and techniques to monetize their activities, including ransomware attacks, data breaches, and theft of intellectual property. Examples:</a:t>
            </a:r>
          </a:p>
          <a:p>
            <a:pPr lvl="2">
              <a:spcBef>
                <a:spcPts val="600"/>
              </a:spcBef>
            </a:pPr>
            <a:r>
              <a:rPr lang="en-US" sz="850" dirty="0"/>
              <a:t>Ransomware Attacks: Encrypting victims' data and demanding ransom payments in exchange for decryption keys, disrupting operations and causing financial losses. The WannaCry ransomware attack (2017) targeted critical infrastructure, including healthcare and energy, encrypting data and demanding Bitcoin payments.</a:t>
            </a:r>
          </a:p>
          <a:p>
            <a:pPr lvl="2">
              <a:spcBef>
                <a:spcPts val="600"/>
              </a:spcBef>
            </a:pPr>
            <a:r>
              <a:rPr lang="en-US" sz="850" dirty="0"/>
              <a:t>Data Breaches: Unauthorized access to sensitive information, such as customer data or proprietary technology, for exploitation or sale on underground markets. The Equifax data breach (2017) compromised the personal information of over 147 million individuals, highlighting the impact of large-scale data breaches.</a:t>
            </a:r>
          </a:p>
          <a:p>
            <a:pPr lvl="2">
              <a:spcBef>
                <a:spcPts val="600"/>
              </a:spcBef>
            </a:pPr>
            <a:r>
              <a:rPr lang="en-US" sz="850" dirty="0"/>
              <a:t>Theft of Intellectual Property: Stealing trade secrets, research findings, or proprietary software for competitive advantage or resale to competitors. The APT10 group (2018) targeted global technology and energy companies, stealing intellectual property related to industrial control systems and sensitive business operations.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omposição digital&#10;&#10;Descrição gerada automaticamente">
            <a:extLst>
              <a:ext uri="{FF2B5EF4-FFF2-40B4-BE49-F238E27FC236}">
                <a16:creationId xmlns:a16="http://schemas.microsoft.com/office/drawing/2014/main" id="{1B04280A-1530-37AD-6769-877BD240513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6650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05_3: Cybercriminal Groups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Characteristics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Cybercriminal Groups:</a:t>
            </a:r>
          </a:p>
          <a:p>
            <a:pPr lvl="1">
              <a:spcBef>
                <a:spcPts val="600"/>
              </a:spcBef>
            </a:pPr>
            <a:r>
              <a:rPr lang="en-US" sz="1000" dirty="0">
                <a:solidFill>
                  <a:schemeClr val="tx2"/>
                </a:solidFill>
              </a:rPr>
              <a:t>Financial Motivations: </a:t>
            </a:r>
            <a:r>
              <a:rPr lang="en-US" sz="1000" dirty="0"/>
              <a:t>Cybercriminal groups are primarily motivated by financial incentives, seeking to maximize profits through extortion, fraud, and theft. Some cybercriminal groups operate like legitimate businesses, offering ransomware-as-a-service (RaaS) platforms or specialized malware tools for sale or rent. The lucrative nature of cybercrime drives the proliferation of cybercriminal groups and the development of increasingly sophisticated attack techniques.</a:t>
            </a:r>
          </a:p>
          <a:p>
            <a:pPr lvl="1">
              <a:spcBef>
                <a:spcPts val="600"/>
              </a:spcBef>
            </a:pPr>
            <a:r>
              <a:rPr lang="en-US" sz="1000" dirty="0">
                <a:solidFill>
                  <a:schemeClr val="tx2"/>
                </a:solidFill>
              </a:rPr>
              <a:t>Impacts: </a:t>
            </a:r>
            <a:r>
              <a:rPr lang="en-US" sz="1000" dirty="0"/>
              <a:t>Cybercriminal attacks on energy networks can disrupt operations, compromise sensitive data, and cause financial losses, posing significant risks to infrastructure resilience and public safety. Data breaches can lead to regulatory penalties, reputational damage, and legal liabilities, while ransomware attacks can result in operational downtime and financial extortion.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omposição digital&#10;&#10;Descrição gerada automaticamente">
            <a:extLst>
              <a:ext uri="{FF2B5EF4-FFF2-40B4-BE49-F238E27FC236}">
                <a16:creationId xmlns:a16="http://schemas.microsoft.com/office/drawing/2014/main" id="{6740FFFC-1203-A7D4-43CC-F3DF6EC544B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4243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Topic-03: Energy Data Sources and Collection</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Types of Energy Data</a:t>
            </a:r>
          </a:p>
          <a:p>
            <a:pPr>
              <a:spcBef>
                <a:spcPts val="600"/>
              </a:spcBef>
              <a:spcAft>
                <a:spcPts val="0"/>
              </a:spcAft>
            </a:pPr>
            <a:r>
              <a:rPr lang="en-US" sz="1400" dirty="0"/>
              <a:t>Energy Data Collection Techniques</a:t>
            </a:r>
          </a:p>
          <a:p>
            <a:pPr>
              <a:spcBef>
                <a:spcPts val="600"/>
              </a:spcBef>
              <a:spcAft>
                <a:spcPts val="0"/>
              </a:spcAft>
            </a:pPr>
            <a:r>
              <a:rPr lang="en-US" sz="1400" dirty="0"/>
              <a:t>Data Storage and Management</a:t>
            </a:r>
          </a:p>
          <a:p>
            <a:pPr>
              <a:spcBef>
                <a:spcPts val="600"/>
              </a:spcBef>
              <a:spcAft>
                <a:spcPts val="0"/>
              </a:spcAft>
            </a:pPr>
            <a:r>
              <a:rPr lang="en-US" sz="1400" dirty="0"/>
              <a:t>Case Study</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253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50</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Topic-05: Threat Actors and Tactics in the Energy Network</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Threat Actors</a:t>
            </a:r>
          </a:p>
          <a:p>
            <a:pPr>
              <a:spcBef>
                <a:spcPts val="600"/>
              </a:spcBef>
              <a:spcAft>
                <a:spcPts val="0"/>
              </a:spcAft>
            </a:pPr>
            <a:r>
              <a:rPr lang="en-US" sz="1400" dirty="0"/>
              <a:t>Nation-State Threat Actors</a:t>
            </a:r>
          </a:p>
          <a:p>
            <a:pPr>
              <a:spcBef>
                <a:spcPts val="600"/>
              </a:spcBef>
              <a:spcAft>
                <a:spcPts val="0"/>
              </a:spcAft>
            </a:pPr>
            <a:r>
              <a:rPr lang="en-US" sz="1400" dirty="0"/>
              <a:t>Cybercriminal Groups</a:t>
            </a:r>
          </a:p>
          <a:p>
            <a:pPr>
              <a:spcBef>
                <a:spcPts val="600"/>
              </a:spcBef>
              <a:spcAft>
                <a:spcPts val="0"/>
              </a:spcAft>
            </a:pPr>
            <a:r>
              <a:rPr lang="en-US" sz="1400" dirty="0">
                <a:solidFill>
                  <a:schemeClr val="tx2"/>
                </a:solidFill>
              </a:rPr>
              <a:t>Insider Threats</a:t>
            </a:r>
          </a:p>
          <a:p>
            <a:pPr>
              <a:spcBef>
                <a:spcPts val="600"/>
              </a:spcBef>
              <a:spcAft>
                <a:spcPts val="0"/>
              </a:spcAft>
            </a:pPr>
            <a:r>
              <a:rPr lang="en-US" sz="1400" dirty="0"/>
              <a:t>Hacktivists and Ideologically Motivated Threat Actors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20681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05_4: Insider Threats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Characteristics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Insider Threats:</a:t>
            </a:r>
          </a:p>
          <a:p>
            <a:pPr lvl="1">
              <a:spcBef>
                <a:spcPts val="600"/>
              </a:spcBef>
            </a:pPr>
            <a:r>
              <a:rPr lang="en-US" sz="1000" dirty="0"/>
              <a:t>Insider threats refer to security risks posed by individuals within an organization who misuse their access privileges to intentionally or unintentionally cause harm.</a:t>
            </a:r>
          </a:p>
          <a:p>
            <a:pPr lvl="1">
              <a:spcBef>
                <a:spcPts val="600"/>
              </a:spcBef>
            </a:pPr>
            <a:r>
              <a:rPr lang="en-US" sz="1000" dirty="0">
                <a:solidFill>
                  <a:schemeClr val="tx2"/>
                </a:solidFill>
              </a:rPr>
              <a:t>Characteristics: </a:t>
            </a:r>
            <a:r>
              <a:rPr lang="en-US" sz="1000" dirty="0"/>
              <a:t>Insiders can include employees, contractors, third-party vendors, or partners with legitimate access to organizational systems and data.</a:t>
            </a:r>
          </a:p>
          <a:p>
            <a:pPr lvl="1">
              <a:spcBef>
                <a:spcPts val="600"/>
              </a:spcBef>
            </a:pPr>
            <a:r>
              <a:rPr lang="en-US" sz="1000" dirty="0">
                <a:solidFill>
                  <a:schemeClr val="tx2"/>
                </a:solidFill>
              </a:rPr>
              <a:t>Motivations: </a:t>
            </a:r>
            <a:r>
              <a:rPr lang="en-US" sz="1000" dirty="0"/>
              <a:t>Insider threats can stem from various motivations, including financial gain, disgruntlement, ideology, espionage, or negligence. Examples:</a:t>
            </a:r>
          </a:p>
          <a:p>
            <a:pPr lvl="2">
              <a:spcBef>
                <a:spcPts val="600"/>
              </a:spcBef>
            </a:pPr>
            <a:r>
              <a:rPr lang="en-US" sz="850" dirty="0"/>
              <a:t>Financial Gain: An employee may steal sensitive data or intellectual property for personal profit or to sell to external parties.</a:t>
            </a:r>
          </a:p>
          <a:p>
            <a:pPr lvl="2">
              <a:spcBef>
                <a:spcPts val="600"/>
              </a:spcBef>
            </a:pPr>
            <a:r>
              <a:rPr lang="en-US" sz="850" dirty="0"/>
              <a:t>Disgruntlement: A disgruntled employee may seek revenge against the organization by sabotaging systems or leaking confidential information.</a:t>
            </a:r>
          </a:p>
          <a:p>
            <a:pPr lvl="2">
              <a:spcBef>
                <a:spcPts val="600"/>
              </a:spcBef>
            </a:pPr>
            <a:r>
              <a:rPr lang="en-US" sz="850" dirty="0"/>
              <a:t>Espionage: Insider spies may be recruited by external actors or competing organizations to gather intelligence or disrupt operations.</a:t>
            </a:r>
          </a:p>
          <a:p>
            <a:pPr lvl="2">
              <a:spcBef>
                <a:spcPts val="600"/>
              </a:spcBef>
            </a:pPr>
            <a:r>
              <a:rPr lang="en-US" sz="850" dirty="0"/>
              <a:t>Negligence: Unintentional insider threats can arise from careless or negligent behavior, such as clicking on phishing emails or mishandling sensitive data.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vestuário, captura de ecrã, nevoeiro, pessoa&#10;&#10;Descrição gerada automaticamente">
            <a:extLst>
              <a:ext uri="{FF2B5EF4-FFF2-40B4-BE49-F238E27FC236}">
                <a16:creationId xmlns:a16="http://schemas.microsoft.com/office/drawing/2014/main" id="{47B72142-B901-3D20-CC4A-A30817DD9F7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52873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05_4: Insider Threats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Characteristics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Insider Threats:</a:t>
            </a:r>
          </a:p>
          <a:p>
            <a:pPr lvl="1">
              <a:spcBef>
                <a:spcPts val="600"/>
              </a:spcBef>
            </a:pPr>
            <a:r>
              <a:rPr lang="en-US" sz="1000" dirty="0">
                <a:solidFill>
                  <a:schemeClr val="tx2"/>
                </a:solidFill>
              </a:rPr>
              <a:t>Examples:</a:t>
            </a:r>
            <a:endParaRPr lang="en-US" sz="1000" dirty="0"/>
          </a:p>
          <a:p>
            <a:pPr lvl="2">
              <a:spcBef>
                <a:spcPts val="600"/>
              </a:spcBef>
            </a:pPr>
            <a:r>
              <a:rPr lang="en-US" sz="850" dirty="0"/>
              <a:t>Edward Snowden (2013): Former USA National Security Agency (NSA) contractor, Edward Snowden leaked classified documents revealing extensive government surveillance programs to the media. Snowden claimed to expose government overreach and violations of privacy rights, highlighting ideological motivations as a form of insider threat.</a:t>
            </a:r>
          </a:p>
          <a:p>
            <a:pPr lvl="2">
              <a:spcBef>
                <a:spcPts val="600"/>
              </a:spcBef>
            </a:pPr>
            <a:r>
              <a:rPr lang="en-US" sz="850" dirty="0"/>
              <a:t>Triton Malware (2017): The Triton malware targeted industrial control systems (ICS) at a Saudi petrochemical plant, causing operational disruptions. Investigations revealed evidence of insider collaboration with external threat actors to deploy the Triton malware, highlighting the insider threat's role in facilitating cyber attacks on critical infrastructure.</a:t>
            </a:r>
          </a:p>
          <a:p>
            <a:pPr lvl="1">
              <a:spcBef>
                <a:spcPts val="600"/>
              </a:spcBef>
            </a:pPr>
            <a:r>
              <a:rPr lang="en-US" sz="1000" dirty="0">
                <a:solidFill>
                  <a:schemeClr val="tx2"/>
                </a:solidFill>
              </a:rPr>
              <a:t>Detection and Mitigation Strategies: </a:t>
            </a:r>
            <a:r>
              <a:rPr lang="en-US" sz="1000" dirty="0"/>
              <a:t>Implementing access controls, monitoring user activities, conducting periodic security audits, and promoting a culture of security awareness are essential for mitigating insider threats.</a:t>
            </a:r>
          </a:p>
          <a:p>
            <a:pPr lvl="1">
              <a:spcBef>
                <a:spcPts val="600"/>
              </a:spcBef>
            </a:pPr>
            <a:r>
              <a:rPr lang="en-US" sz="1000" dirty="0">
                <a:solidFill>
                  <a:schemeClr val="tx2"/>
                </a:solidFill>
              </a:rPr>
              <a:t>Impact on Energy Networks: </a:t>
            </a:r>
            <a:r>
              <a:rPr lang="en-US" sz="1000" dirty="0"/>
              <a:t>Insider threats can have severe consequences for energy networks, including operational disruptions, data breaches, regulatory violations, and reputational damage. They pose unique challenges due to insiders' intimate knowledge of organizational systems, making them potentially more difficult to detect and mitigate than external threats.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vestuário, captura de ecrã, nevoeiro, pessoa&#10;&#10;Descrição gerada automaticamente">
            <a:extLst>
              <a:ext uri="{FF2B5EF4-FFF2-40B4-BE49-F238E27FC236}">
                <a16:creationId xmlns:a16="http://schemas.microsoft.com/office/drawing/2014/main" id="{47B72142-B901-3D20-CC4A-A30817DD9F7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873905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53</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Topic-05: Threat Actors and Tactics in the Energy Network</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Threat Actors</a:t>
            </a:r>
          </a:p>
          <a:p>
            <a:pPr>
              <a:spcBef>
                <a:spcPts val="600"/>
              </a:spcBef>
              <a:spcAft>
                <a:spcPts val="0"/>
              </a:spcAft>
            </a:pPr>
            <a:r>
              <a:rPr lang="en-US" sz="1400" dirty="0"/>
              <a:t>Nation-State Threat Actors</a:t>
            </a:r>
          </a:p>
          <a:p>
            <a:pPr>
              <a:spcBef>
                <a:spcPts val="600"/>
              </a:spcBef>
              <a:spcAft>
                <a:spcPts val="0"/>
              </a:spcAft>
            </a:pPr>
            <a:r>
              <a:rPr lang="en-US" sz="1400" dirty="0"/>
              <a:t>Cybercriminal Groups</a:t>
            </a:r>
          </a:p>
          <a:p>
            <a:pPr>
              <a:spcBef>
                <a:spcPts val="600"/>
              </a:spcBef>
              <a:spcAft>
                <a:spcPts val="0"/>
              </a:spcAft>
            </a:pPr>
            <a:r>
              <a:rPr lang="en-US" sz="1400" dirty="0"/>
              <a:t>Insider Threats</a:t>
            </a:r>
          </a:p>
          <a:p>
            <a:pPr>
              <a:spcBef>
                <a:spcPts val="600"/>
              </a:spcBef>
              <a:spcAft>
                <a:spcPts val="0"/>
              </a:spcAft>
            </a:pPr>
            <a:r>
              <a:rPr lang="en-US" sz="1400" dirty="0">
                <a:solidFill>
                  <a:schemeClr val="tx2"/>
                </a:solidFill>
              </a:rPr>
              <a:t>Hacktivists and Ideologically Motivated Threat Actors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4945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400" dirty="0"/>
              <a:t>05_5: Hacktivists and Ideologically Motivated Threat 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Characteristics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Hacktivists and Ideologically Motivated Threat Actors:</a:t>
            </a:r>
          </a:p>
          <a:p>
            <a:pPr lvl="1">
              <a:spcBef>
                <a:spcPts val="600"/>
              </a:spcBef>
            </a:pPr>
            <a:r>
              <a:rPr lang="en-US" sz="1000" dirty="0"/>
              <a:t>Hacktivists are individuals or groups who engage in cyber attacks or digital activism to promote political, social, or ideological causes.</a:t>
            </a:r>
          </a:p>
          <a:p>
            <a:pPr lvl="1">
              <a:spcBef>
                <a:spcPts val="600"/>
              </a:spcBef>
            </a:pPr>
            <a:r>
              <a:rPr lang="en-US" sz="1000" dirty="0">
                <a:solidFill>
                  <a:schemeClr val="tx2"/>
                </a:solidFill>
              </a:rPr>
              <a:t>Characteristics: </a:t>
            </a:r>
            <a:r>
              <a:rPr lang="en-US" sz="1000" dirty="0"/>
              <a:t>Hacktivists often operate under pseudonyms, leverage hacking techniques for activism, and may target governments, corporations, or other entities perceived as adversaries.</a:t>
            </a:r>
          </a:p>
          <a:p>
            <a:pPr lvl="1">
              <a:spcBef>
                <a:spcPts val="600"/>
              </a:spcBef>
            </a:pPr>
            <a:r>
              <a:rPr lang="en-US" sz="1000" dirty="0">
                <a:solidFill>
                  <a:schemeClr val="tx2"/>
                </a:solidFill>
              </a:rPr>
              <a:t>Motivations:  </a:t>
            </a:r>
            <a:r>
              <a:rPr lang="en-US" sz="1000" dirty="0"/>
              <a:t>Hacktivists are driven by a desire to effect change or raise awareness about societal issues through digital means. Examples:</a:t>
            </a:r>
          </a:p>
          <a:p>
            <a:pPr lvl="2">
              <a:spcBef>
                <a:spcPts val="600"/>
              </a:spcBef>
            </a:pPr>
            <a:r>
              <a:rPr lang="en-US" sz="850" dirty="0"/>
              <a:t>Political Activism: Hacktivists may target government websites or institutions to protest against perceived injustices, censorship, or human rights violations.</a:t>
            </a:r>
          </a:p>
          <a:p>
            <a:pPr lvl="2">
              <a:spcBef>
                <a:spcPts val="600"/>
              </a:spcBef>
            </a:pPr>
            <a:r>
              <a:rPr lang="en-US" sz="850" dirty="0"/>
              <a:t>Social Causes: Activist groups may conduct cyber attacks to advocate for environmental conservation, animal rights, or other social justice issues.</a:t>
            </a:r>
          </a:p>
          <a:p>
            <a:pPr lvl="2">
              <a:spcBef>
                <a:spcPts val="600"/>
              </a:spcBef>
            </a:pPr>
            <a:r>
              <a:rPr lang="en-US" sz="850" dirty="0"/>
              <a:t>Ideological Beliefs: Hacktivist campaigns may be motivated by ideological agendas, such as anarchism, anti-capitalism, or anti-globalization.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desenho, Composição digital, Jogo de pc&#10;&#10;Descrição gerada automaticamente">
            <a:extLst>
              <a:ext uri="{FF2B5EF4-FFF2-40B4-BE49-F238E27FC236}">
                <a16:creationId xmlns:a16="http://schemas.microsoft.com/office/drawing/2014/main" id="{0E5699B5-D3B6-8D35-7B05-C31119A5CA0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46233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400" dirty="0"/>
              <a:t>05_5: Hacktivists and Ideologically Motivated Threat 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Characteristics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Hacktivists and Ideologically Motivated Threat Actors:</a:t>
            </a:r>
          </a:p>
          <a:p>
            <a:pPr lvl="1">
              <a:spcBef>
                <a:spcPts val="600"/>
              </a:spcBef>
            </a:pPr>
            <a:r>
              <a:rPr lang="en-US" sz="1000" dirty="0">
                <a:solidFill>
                  <a:schemeClr val="tx2"/>
                </a:solidFill>
              </a:rPr>
              <a:t>Tactics:  </a:t>
            </a:r>
            <a:r>
              <a:rPr lang="en-US" sz="1000" dirty="0"/>
              <a:t>Hacktivists employ a range of tactics, including website defacements, distributed denial-of-service (DDoS) attacks, data breaches, and propaganda dissemination. They leverage hacking tools and social engineering techniques to exploit vulnerabilities in target systems or manipulate public opinion.</a:t>
            </a:r>
          </a:p>
          <a:p>
            <a:pPr lvl="1">
              <a:spcBef>
                <a:spcPts val="600"/>
              </a:spcBef>
            </a:pPr>
            <a:r>
              <a:rPr lang="en-US" sz="1000" dirty="0">
                <a:solidFill>
                  <a:schemeClr val="tx2"/>
                </a:solidFill>
              </a:rPr>
              <a:t>Examples:</a:t>
            </a:r>
          </a:p>
          <a:p>
            <a:pPr lvl="2">
              <a:spcBef>
                <a:spcPts val="600"/>
              </a:spcBef>
            </a:pPr>
            <a:r>
              <a:rPr lang="en-US" sz="850" dirty="0"/>
              <a:t>The hacktivist collectives Anonymous and </a:t>
            </a:r>
            <a:r>
              <a:rPr lang="en-US" sz="850" dirty="0" err="1"/>
              <a:t>LulzSec</a:t>
            </a:r>
            <a:r>
              <a:rPr lang="en-US" sz="850" dirty="0"/>
              <a:t> launched Operation Anti-Security (#AntiSec), targeting government and corporate websites, including those of energy companies. It aimed to expose government corruption and corporate greed through data breaches and website defacements.</a:t>
            </a:r>
          </a:p>
          <a:p>
            <a:pPr lvl="2">
              <a:spcBef>
                <a:spcPts val="600"/>
              </a:spcBef>
            </a:pPr>
            <a:r>
              <a:rPr lang="en-US" sz="850" dirty="0"/>
              <a:t>The </a:t>
            </a:r>
            <a:r>
              <a:rPr lang="en-US" sz="850" dirty="0" err="1"/>
              <a:t>DarkSide</a:t>
            </a:r>
            <a:r>
              <a:rPr lang="en-US" sz="850" dirty="0"/>
              <a:t> ransomware group (believed to be based in Russia) targeted Colonial Pipeline, one of the largest fuel pipelines in the United States, causing a temporary shutdown and fuel shortages in several states. </a:t>
            </a:r>
            <a:r>
              <a:rPr lang="en-US" sz="850" dirty="0" err="1"/>
              <a:t>DarkSide</a:t>
            </a:r>
            <a:r>
              <a:rPr lang="en-US" sz="850" dirty="0"/>
              <a:t> claimed to be apolitical but sought financial gain through ransomware attacks, highlighting the intersection of criminal motives with ideological rhetoric.</a:t>
            </a:r>
          </a:p>
          <a:p>
            <a:pPr lvl="1">
              <a:spcBef>
                <a:spcPts val="600"/>
              </a:spcBef>
            </a:pPr>
            <a:r>
              <a:rPr lang="en-US" sz="1000" dirty="0">
                <a:solidFill>
                  <a:schemeClr val="tx2"/>
                </a:solidFill>
              </a:rPr>
              <a:t>Detection and Mitigation Strategies: </a:t>
            </a:r>
            <a:r>
              <a:rPr lang="en-US" sz="1000" dirty="0"/>
              <a:t>Implementing robust cybersecurity measures, monitoring online chatter for threat indicators, and fostering open dialogue with activist communities can help mitigate hacktivist risks.</a:t>
            </a:r>
          </a:p>
          <a:p>
            <a:pPr lvl="1">
              <a:spcBef>
                <a:spcPts val="600"/>
              </a:spcBef>
            </a:pPr>
            <a:r>
              <a:rPr lang="en-US" sz="1000" dirty="0">
                <a:solidFill>
                  <a:schemeClr val="tx2"/>
                </a:solidFill>
              </a:rPr>
              <a:t>Impact on Energy Networks: </a:t>
            </a:r>
            <a:r>
              <a:rPr lang="en-US" sz="1000" dirty="0"/>
              <a:t>Hacktivist attacks on energy infrastructure can disrupt operations, damage reputation, and pose significant challenges for incident response and recovery efforts. DDoS attacks may cause service disruptions, while data breaches can lead to the exposure of sensitive information or compromise operational systems.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desenho, Composição digital, Jogo de pc&#10;&#10;Descrição gerada automaticamente">
            <a:extLst>
              <a:ext uri="{FF2B5EF4-FFF2-40B4-BE49-F238E27FC236}">
                <a16:creationId xmlns:a16="http://schemas.microsoft.com/office/drawing/2014/main" id="{8CB96ED5-DE29-9A50-7EF4-6826967C893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70223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Please send all questions to:</a:t>
            </a:r>
          </a:p>
          <a:p>
            <a:r>
              <a:rPr lang="en-US" dirty="0"/>
              <a:t>gehad@example.com</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As the energy landscape continues to evolve, the volume and complexity of data generated within this sector have surged exponentially. </a:t>
            </a:r>
          </a:p>
          <a:p>
            <a:pPr>
              <a:spcBef>
                <a:spcPts val="600"/>
              </a:spcBef>
            </a:pPr>
            <a:r>
              <a:rPr lang="en-US" sz="1200" dirty="0"/>
              <a:t>From power generation facilities to distribution networks, from renewable energy installations to end-users, every aspect of the energy ecosystem generates vast amounts of data that must be effectively managed, analyzed, and secured.</a:t>
            </a:r>
          </a:p>
          <a:p>
            <a:pPr>
              <a:spcBef>
                <a:spcPts val="600"/>
              </a:spcBef>
            </a:pPr>
            <a:r>
              <a:rPr lang="en-US" sz="1200" dirty="0"/>
              <a:t>Data sources:</a:t>
            </a:r>
          </a:p>
          <a:p>
            <a:pPr lvl="1">
              <a:spcBef>
                <a:spcPts val="600"/>
              </a:spcBef>
            </a:pPr>
            <a:r>
              <a:rPr lang="en-US" sz="1000" dirty="0">
                <a:solidFill>
                  <a:schemeClr val="tx2"/>
                </a:solidFill>
              </a:rPr>
              <a:t>SCADA Systems (Supervisory Control and Data Acquisition): </a:t>
            </a:r>
            <a:r>
              <a:rPr lang="en-US" sz="1000" dirty="0"/>
              <a:t>SCADA systems serve as the nerve center of energy infrastructure, collecting real-time data from sensors and control devices across power generation, transmission, and distribution networks. SCADA data includes information on equipment status, operational parameters, and grid performance, enabling operators to monitor and control critical assets remotely.</a:t>
            </a:r>
          </a:p>
          <a:p>
            <a:pPr lvl="1">
              <a:spcBef>
                <a:spcPts val="600"/>
              </a:spcBef>
            </a:pPr>
            <a:r>
              <a:rPr lang="en-US" sz="1000" dirty="0">
                <a:solidFill>
                  <a:schemeClr val="tx2"/>
                </a:solidFill>
              </a:rPr>
              <a:t>IoT Devices (Internet of Things): </a:t>
            </a:r>
            <a:r>
              <a:rPr lang="en-US" sz="1000" dirty="0"/>
              <a:t>These devices include smart meters, sensors, actuators, and connected devices embedded within infrastructure components such as turbines, transformers, and substations. IoT data provides granular insights into asset condition, environmental conditions, and energy consumption patterns, enabling predictive maintenance, asset optimization, and demand response initiatives.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7731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Data sources:</a:t>
            </a:r>
          </a:p>
          <a:p>
            <a:pPr lvl="1">
              <a:spcBef>
                <a:spcPts val="600"/>
              </a:spcBef>
            </a:pPr>
            <a:r>
              <a:rPr lang="en-US" sz="1000" dirty="0">
                <a:solidFill>
                  <a:schemeClr val="tx2"/>
                </a:solidFill>
              </a:rPr>
              <a:t>Sensor Data and Telemetry: </a:t>
            </a:r>
            <a:r>
              <a:rPr lang="en-US" sz="1000" dirty="0"/>
              <a:t>Sensors deployed across energy facilities capture data on environmental conditions, equipment performance, and operational parameters. These sensors measure temperature, pressure, flow rates, vibration, and other physical variables, providing real-time telemetry data for monitoring and analysis. Sensor data enables early detection of equipment failures, optimization of energy production, and compliance with safety and regulatory standards.</a:t>
            </a:r>
          </a:p>
          <a:p>
            <a:pPr lvl="1">
              <a:spcBef>
                <a:spcPts val="600"/>
              </a:spcBef>
            </a:pPr>
            <a:r>
              <a:rPr lang="en-US" sz="1000" dirty="0">
                <a:solidFill>
                  <a:schemeClr val="tx2"/>
                </a:solidFill>
              </a:rPr>
              <a:t>Network Logs and Traffic Data: </a:t>
            </a:r>
            <a:r>
              <a:rPr lang="en-US" sz="1000" dirty="0"/>
              <a:t>Network logs and traffic data generated by IT and OT (Operational Technology) networks provide visibility into network activity, communications, and security events. These data sources include logs from firewalls, routers, switches, and intrusion detection systems (IDS), as well as network traffic captures and packet captures. Analysis of network logs and traffic data helps detect anomalies, identify malicious activity, and mitigate cybersecurity threats targeting energy infrastructure.</a:t>
            </a:r>
          </a:p>
          <a:p>
            <a:pPr lvl="1">
              <a:spcBef>
                <a:spcPts val="600"/>
              </a:spcBef>
            </a:pPr>
            <a:r>
              <a:rPr lang="en-US" sz="1000" dirty="0">
                <a:solidFill>
                  <a:schemeClr val="tx2"/>
                </a:solidFill>
              </a:rPr>
              <a:t>Enterprise Data and Business Systems: </a:t>
            </a:r>
            <a:r>
              <a:rPr lang="en-US" sz="1000" dirty="0"/>
              <a:t>Enterprise data systems, such as asset management systems, enterprise resource planning (ERP) systems, and customer relationship management (CRM) platforms, contain valuable information on asset inventories, financial transactions, and customer interactions. Integration of enterprise data with operational data sources enables holistic analysis and optimization of business processes, supply chains, and customer service delivery within the energy sector.</a:t>
            </a:r>
          </a:p>
          <a:p>
            <a:pPr lvl="1">
              <a:spcBef>
                <a:spcPts val="600"/>
              </a:spcBef>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6244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Structured vs. Unstructured Data:</a:t>
            </a:r>
          </a:p>
          <a:p>
            <a:pPr lvl="1">
              <a:spcBef>
                <a:spcPts val="600"/>
              </a:spcBef>
            </a:pPr>
            <a:r>
              <a:rPr lang="en-US" sz="1000" dirty="0">
                <a:solidFill>
                  <a:schemeClr val="tx2"/>
                </a:solidFill>
              </a:rPr>
              <a:t>Structured Data: </a:t>
            </a:r>
            <a:r>
              <a:rPr lang="en-US" sz="1000" dirty="0"/>
              <a:t>Data that has a predefined format and is organized in a specific manner for easy processing and analysis.</a:t>
            </a:r>
          </a:p>
          <a:p>
            <a:pPr lvl="1">
              <a:spcBef>
                <a:spcPts val="600"/>
              </a:spcBef>
            </a:pPr>
            <a:r>
              <a:rPr lang="en-US" sz="1000" dirty="0">
                <a:solidFill>
                  <a:schemeClr val="tx2"/>
                </a:solidFill>
              </a:rPr>
              <a:t>Unstructured Data: </a:t>
            </a:r>
            <a:r>
              <a:rPr lang="en-US" sz="1000" dirty="0"/>
              <a:t>Data that lacks a predefined structure and does not fit into a traditional database format.</a:t>
            </a:r>
          </a:p>
          <a:p>
            <a:pPr lvl="1">
              <a:spcBef>
                <a:spcPts val="600"/>
              </a:spcBef>
            </a:pPr>
            <a:r>
              <a:rPr lang="en-US" sz="1000" dirty="0">
                <a:solidFill>
                  <a:schemeClr val="tx2"/>
                </a:solidFill>
              </a:rPr>
              <a:t>Examples of Structured Data Sources:</a:t>
            </a:r>
          </a:p>
          <a:p>
            <a:pPr lvl="2">
              <a:spcBef>
                <a:spcPts val="600"/>
              </a:spcBef>
            </a:pPr>
            <a:r>
              <a:rPr lang="en-US" sz="850" dirty="0"/>
              <a:t>SCADA (Supervisory Control and Data Acquisition) systems: Centralized control systems used to monitor and control industrial processes, including energy generation and distribution.</a:t>
            </a:r>
          </a:p>
          <a:p>
            <a:pPr lvl="2">
              <a:spcBef>
                <a:spcPts val="600"/>
              </a:spcBef>
            </a:pPr>
            <a:r>
              <a:rPr lang="en-US" sz="850" dirty="0"/>
              <a:t>Database systems: Repositories of structured data containing information such as customer records, equipment inventories, and maintenance schedules.</a:t>
            </a:r>
          </a:p>
          <a:p>
            <a:pPr lvl="1">
              <a:spcBef>
                <a:spcPts val="600"/>
              </a:spcBef>
            </a:pPr>
            <a:r>
              <a:rPr lang="en-US" sz="1000" dirty="0">
                <a:solidFill>
                  <a:schemeClr val="tx2"/>
                </a:solidFill>
              </a:rPr>
              <a:t>Examples of Unstructured Data Sources:</a:t>
            </a:r>
          </a:p>
          <a:p>
            <a:pPr lvl="2">
              <a:spcBef>
                <a:spcPts val="600"/>
              </a:spcBef>
            </a:pPr>
            <a:r>
              <a:rPr lang="en-US" sz="850" dirty="0"/>
              <a:t>Text documents: Reports, emails, and documentation related to energy operations and security.</a:t>
            </a:r>
          </a:p>
          <a:p>
            <a:pPr lvl="2">
              <a:spcBef>
                <a:spcPts val="600"/>
              </a:spcBef>
            </a:pPr>
            <a:r>
              <a:rPr lang="en-US" sz="850" dirty="0"/>
              <a:t>Images and videos: Surveillance footage, satellite imagery, and visual documentation of energy infrastructure.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9181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Types of Energy Data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Understanding the Landscape of Data Sources in the Energy Network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Structured vs. Unstructured Data:</a:t>
            </a:r>
          </a:p>
          <a:p>
            <a:pPr lvl="1">
              <a:spcBef>
                <a:spcPts val="600"/>
              </a:spcBef>
            </a:pPr>
            <a:r>
              <a:rPr lang="en-US" sz="1000" dirty="0">
                <a:solidFill>
                  <a:schemeClr val="tx2"/>
                </a:solidFill>
              </a:rPr>
              <a:t>Challenges of Structured Data Sources:</a:t>
            </a:r>
          </a:p>
          <a:p>
            <a:pPr lvl="2">
              <a:spcBef>
                <a:spcPts val="600"/>
              </a:spcBef>
            </a:pPr>
            <a:r>
              <a:rPr lang="en-US" sz="850" dirty="0"/>
              <a:t>Vulnerabilities in SCADA Systems: SCADA systems are prime targets for cyber attacks. Vulnerabilities in SCADA systems can lead to unauthorized access, manipulation of control settings, and disruptions to energy production and distribution processes.</a:t>
            </a:r>
          </a:p>
          <a:p>
            <a:pPr lvl="2">
              <a:spcBef>
                <a:spcPts val="600"/>
              </a:spcBef>
            </a:pPr>
            <a:r>
              <a:rPr lang="en-US" sz="850" dirty="0"/>
              <a:t>Data Tampering and Integrity Attacks: Attackers may attempt to tamper with structured data stored in databases or data repositories, leading to data corruption, falsification of records, and inaccurate reporting of operational metrics. Data integrity attacks can undermine the reliability and trustworthiness of critical data used for decision-making and compliance purposes.</a:t>
            </a:r>
          </a:p>
          <a:p>
            <a:pPr lvl="2">
              <a:spcBef>
                <a:spcPts val="600"/>
              </a:spcBef>
            </a:pPr>
            <a:r>
              <a:rPr lang="en-US" sz="850" dirty="0"/>
              <a:t>Insider Threats and Privilege Abuse: Authorized personnel with privileged access may abuse their credentials to steal sensitive information, sabotage systems, or disrupt operations. Effective access controls and monitoring mechanisms are essential for mitigating insider threats and preventing unauthorized data access or manipulation.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2946562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7016</Words>
  <Application>Microsoft Office PowerPoint</Application>
  <PresentationFormat>Ecrã Panorâmico</PresentationFormat>
  <Paragraphs>482</Paragraphs>
  <Slides>56</Slides>
  <Notes>2</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56</vt:i4>
      </vt:variant>
    </vt:vector>
  </HeadingPairs>
  <TitlesOfParts>
    <vt:vector size="62" baseType="lpstr">
      <vt:lpstr>Arial</vt:lpstr>
      <vt:lpstr>Book Antiqua</vt:lpstr>
      <vt:lpstr>Calibri</vt:lpstr>
      <vt:lpstr>Century Gothic</vt:lpstr>
      <vt:lpstr>Courier New</vt:lpstr>
      <vt:lpstr>Custom</vt:lpstr>
      <vt:lpstr>Cyber Threat Intelligence in the Energy Network</vt:lpstr>
      <vt:lpstr>Apresentação do PowerPoint</vt:lpstr>
      <vt:lpstr>Cyber Threat Intelligence in the Energy Network – Course Overview</vt:lpstr>
      <vt:lpstr>Training Outline:   Day-3</vt:lpstr>
      <vt:lpstr>Training Outline:   Day-3</vt:lpstr>
      <vt:lpstr>03_1: Types of Energy Data</vt:lpstr>
      <vt:lpstr>03_1: Types of Energy Data</vt:lpstr>
      <vt:lpstr>03_1: Types of Energy Data</vt:lpstr>
      <vt:lpstr>03_1: Types of Energy Data</vt:lpstr>
      <vt:lpstr>03_1: Types of Energy Data</vt:lpstr>
      <vt:lpstr>03_1: Types of Energy Data</vt:lpstr>
      <vt:lpstr>03_1: Types of Energy Data</vt:lpstr>
      <vt:lpstr>03_1: Types of Energy Data</vt:lpstr>
      <vt:lpstr>Training Outline:   Day-3</vt:lpstr>
      <vt:lpstr>03_2: Energy Data Collection Techniques</vt:lpstr>
      <vt:lpstr>03_2: Energy Data Collection Techniques</vt:lpstr>
      <vt:lpstr>03_2: Energy Data Collection Techniques</vt:lpstr>
      <vt:lpstr>03_2: Energy Data Collection Techniques</vt:lpstr>
      <vt:lpstr>Training Outline:   Day-3</vt:lpstr>
      <vt:lpstr>03_3: Data Storage and Management</vt:lpstr>
      <vt:lpstr>03_3: Data Storage and Management</vt:lpstr>
      <vt:lpstr>03_3: Data Storage and Management</vt:lpstr>
      <vt:lpstr>Training Outline:   Day-3</vt:lpstr>
      <vt:lpstr>03_4: Case Study</vt:lpstr>
      <vt:lpstr>03_4: Case Study</vt:lpstr>
      <vt:lpstr>03_4: Case Study</vt:lpstr>
      <vt:lpstr>03_4: Case Study</vt:lpstr>
      <vt:lpstr>Training Outline:   Day-4</vt:lpstr>
      <vt:lpstr>Training Outline:   Day-4</vt:lpstr>
      <vt:lpstr>04_1: Data Cleaning and Preprocessing</vt:lpstr>
      <vt:lpstr>04_1: Data Cleaning and Preprocessing</vt:lpstr>
      <vt:lpstr>Training Outline:   Day-4</vt:lpstr>
      <vt:lpstr>04_2: Data Analysis Tools and Technologies</vt:lpstr>
      <vt:lpstr>Training Outline:   Day-4</vt:lpstr>
      <vt:lpstr>04_3: Interpreting Data for Cyber Threat Detection</vt:lpstr>
      <vt:lpstr>04_3: Interpreting Data for Cyber Threat Detection</vt:lpstr>
      <vt:lpstr>04_3: Interpreting Data for Cyber Threat Detection</vt:lpstr>
      <vt:lpstr>Training Outline:   Day-4</vt:lpstr>
      <vt:lpstr>04_4: Case Study</vt:lpstr>
      <vt:lpstr>04_4: Case Study</vt:lpstr>
      <vt:lpstr>04_4: Case Study</vt:lpstr>
      <vt:lpstr>Training Outline:   Day-5</vt:lpstr>
      <vt:lpstr>Training Outline:   Day-5</vt:lpstr>
      <vt:lpstr>05_1: Introduction to Threat Actors</vt:lpstr>
      <vt:lpstr>Training Outline:   Day-5</vt:lpstr>
      <vt:lpstr>05_2: Nation-State Threat Actors</vt:lpstr>
      <vt:lpstr>Training Outline:   Day-5</vt:lpstr>
      <vt:lpstr>05_3: Cybercriminal Groups</vt:lpstr>
      <vt:lpstr>05_3: Cybercriminal Groups</vt:lpstr>
      <vt:lpstr>Training Outline:   Day-5</vt:lpstr>
      <vt:lpstr>05_4: Insider Threats</vt:lpstr>
      <vt:lpstr>05_4: Insider Threats</vt:lpstr>
      <vt:lpstr>Training Outline:   Day-5</vt:lpstr>
      <vt:lpstr>05_5: Hacktivists and Ideologically Motivated Threat Actors</vt:lpstr>
      <vt:lpstr>05_5: Hacktivists and Ideologically Motivated Threat Actors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2024-05-12T23:36:09Z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