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7"/>
  </p:notesMasterIdLst>
  <p:handoutMasterIdLst>
    <p:handoutMasterId r:id="rId38"/>
  </p:handoutMasterIdLst>
  <p:sldIdLst>
    <p:sldId id="408" r:id="rId5"/>
    <p:sldId id="407" r:id="rId6"/>
    <p:sldId id="388" r:id="rId7"/>
    <p:sldId id="410" r:id="rId8"/>
    <p:sldId id="420" r:id="rId9"/>
    <p:sldId id="382" r:id="rId10"/>
    <p:sldId id="411" r:id="rId11"/>
    <p:sldId id="412" r:id="rId12"/>
    <p:sldId id="413" r:id="rId13"/>
    <p:sldId id="414" r:id="rId14"/>
    <p:sldId id="421" r:id="rId15"/>
    <p:sldId id="415" r:id="rId16"/>
    <p:sldId id="416" r:id="rId17"/>
    <p:sldId id="419" r:id="rId18"/>
    <p:sldId id="417" r:id="rId19"/>
    <p:sldId id="418" r:id="rId20"/>
    <p:sldId id="422" r:id="rId21"/>
    <p:sldId id="425" r:id="rId22"/>
    <p:sldId id="426" r:id="rId23"/>
    <p:sldId id="427" r:id="rId24"/>
    <p:sldId id="428" r:id="rId25"/>
    <p:sldId id="429" r:id="rId26"/>
    <p:sldId id="423" r:id="rId27"/>
    <p:sldId id="430" r:id="rId28"/>
    <p:sldId id="431" r:id="rId29"/>
    <p:sldId id="432" r:id="rId30"/>
    <p:sldId id="433" r:id="rId31"/>
    <p:sldId id="424" r:id="rId32"/>
    <p:sldId id="434" r:id="rId33"/>
    <p:sldId id="435" r:id="rId34"/>
    <p:sldId id="436" r:id="rId35"/>
    <p:sldId id="43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5388" autoAdjust="0"/>
  </p:normalViewPr>
  <p:slideViewPr>
    <p:cSldViewPr snapToGrid="0" showGuides="1">
      <p:cViewPr varScale="1">
        <p:scale>
          <a:sx n="56" d="100"/>
          <a:sy n="56" d="100"/>
        </p:scale>
        <p:origin x="616"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5/8/2024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‹nº›</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5/8/2024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‹nº›</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800" dirty="0"/>
              <a:t>Cyber Threat Intelligence in the Energy Network</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Presentation by: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119274" y="3373515"/>
            <a:ext cx="4323426" cy="1008926"/>
          </a:xfrm>
        </p:spPr>
        <p:txBody>
          <a:bodyPr/>
          <a:lstStyle/>
          <a:p>
            <a:r>
              <a:rPr lang="en-US" dirty="0"/>
              <a:t>CSP006</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08497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02_1: Introduction to Threat Modelling</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Understanding the Concept and Importance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Smart Grid Infrastructure</a:t>
            </a:r>
          </a:p>
          <a:p>
            <a:pPr lvl="1">
              <a:spcBef>
                <a:spcPts val="600"/>
              </a:spcBef>
            </a:pPr>
            <a:r>
              <a:rPr lang="en-US" sz="1000" b="1" dirty="0"/>
              <a:t>Develop mitigation strategies:</a:t>
            </a:r>
          </a:p>
          <a:p>
            <a:pPr lvl="2">
              <a:spcBef>
                <a:spcPts val="600"/>
              </a:spcBef>
            </a:pPr>
            <a:r>
              <a:rPr lang="en-US" sz="850" u="sng" dirty="0"/>
              <a:t>Implement strong authentication</a:t>
            </a:r>
            <a:r>
              <a:rPr lang="en-US" sz="850" dirty="0"/>
              <a:t>: enforce multi-factor authentication for access to control systems and smart grid devices, with regular password updates and access control policies.</a:t>
            </a:r>
          </a:p>
          <a:p>
            <a:pPr lvl="2">
              <a:spcBef>
                <a:spcPts val="600"/>
              </a:spcBef>
            </a:pPr>
            <a:r>
              <a:rPr lang="en-US" sz="850" u="sng" dirty="0"/>
              <a:t>Encryption and data integrity</a:t>
            </a:r>
            <a:r>
              <a:rPr lang="en-US" sz="850" dirty="0"/>
              <a:t>: encrypt data transmission between smart meters and control systems using industry-standard encryption algorithms and protocols to prevent tampering and eavesdropping.</a:t>
            </a:r>
          </a:p>
          <a:p>
            <a:pPr lvl="2">
              <a:spcBef>
                <a:spcPts val="600"/>
              </a:spcBef>
            </a:pPr>
            <a:r>
              <a:rPr lang="en-US" sz="850" u="sng" dirty="0"/>
              <a:t>Patch management</a:t>
            </a:r>
            <a:r>
              <a:rPr lang="en-US" sz="850" dirty="0"/>
              <a:t>: establish a robust patch management process to promptly apply security updates and patches to address known vulnerabilities in software and hardware components.</a:t>
            </a:r>
          </a:p>
          <a:p>
            <a:pPr lvl="2">
              <a:spcBef>
                <a:spcPts val="600"/>
              </a:spcBef>
            </a:pPr>
            <a:r>
              <a:rPr lang="en-US" sz="850" u="sng" dirty="0"/>
              <a:t>Employee training</a:t>
            </a:r>
            <a:r>
              <a:rPr lang="en-US" sz="850" dirty="0"/>
              <a:t>: Provide comprehensive cybersecurity training for employees and contractors to raise awareness about security best practices, social engineering techniques, and incident response procedures.</a:t>
            </a:r>
          </a:p>
          <a:p>
            <a:pPr lvl="2">
              <a:spcBef>
                <a:spcPts val="600"/>
              </a:spcBef>
            </a:pPr>
            <a:r>
              <a:rPr lang="en-US" sz="850" u="sng" dirty="0"/>
              <a:t>Physical security measures</a:t>
            </a:r>
            <a:r>
              <a:rPr lang="en-US" sz="850" dirty="0"/>
              <a:t>: deploy physical security controls, such as surveillance cameras, access controls, and perimeter fencing, to protect critical infrastructure components from unauthorized access and physical attacks.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vestuário, verde, planta, armadura&#10;&#10;Descrição gerada automaticamente">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5039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11</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Threat Modelling</a:t>
            </a:r>
          </a:p>
          <a:p>
            <a:pPr>
              <a:spcBef>
                <a:spcPts val="600"/>
              </a:spcBef>
              <a:spcAft>
                <a:spcPts val="0"/>
              </a:spcAft>
            </a:pPr>
            <a:r>
              <a:rPr lang="en-US" sz="1400" dirty="0">
                <a:solidFill>
                  <a:schemeClr val="tx2"/>
                </a:solidFill>
              </a:rPr>
              <a:t>Threat Landscape in the Energy Network</a:t>
            </a:r>
          </a:p>
          <a:p>
            <a:pPr>
              <a:spcBef>
                <a:spcPts val="600"/>
              </a:spcBef>
              <a:spcAft>
                <a:spcPts val="0"/>
              </a:spcAft>
            </a:pPr>
            <a:r>
              <a:rPr lang="en-US" sz="1400" dirty="0"/>
              <a:t>Impact Analysis</a:t>
            </a:r>
          </a:p>
          <a:p>
            <a:pPr>
              <a:spcBef>
                <a:spcPts val="600"/>
              </a:spcBef>
              <a:spcAft>
                <a:spcPts val="0"/>
              </a:spcAft>
            </a:pPr>
            <a:r>
              <a:rPr lang="en-US" sz="1400" dirty="0"/>
              <a:t>Developing Threat Models for Energy Infrastructure</a:t>
            </a:r>
          </a:p>
          <a:p>
            <a:pPr>
              <a:spcBef>
                <a:spcPts val="600"/>
              </a:spcBef>
              <a:spcAft>
                <a:spcPts val="0"/>
              </a:spcAft>
            </a:pPr>
            <a:r>
              <a:rPr lang="en-US" sz="1400" dirty="0"/>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6431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02_2: Threat Landscape in the Energy Network</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a:t>Understanding Cyber Threats Facing Energy Infrastructure</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endParaRPr lang="en-US" sz="10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éu, nuvem, ar livre&#10;&#10;Descrição gerada automaticamente">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pic>
        <p:nvPicPr>
          <p:cNvPr id="1026" name="Picture 2">
            <a:extLst>
              <a:ext uri="{FF2B5EF4-FFF2-40B4-BE49-F238E27FC236}">
                <a16:creationId xmlns:a16="http://schemas.microsoft.com/office/drawing/2014/main" id="{A3057E9B-5353-208E-7FB8-D1726B56F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239" y="2325808"/>
            <a:ext cx="6683255" cy="3492000"/>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E00A66F7-40DE-7C6C-1C1C-D3DDE4005080}"/>
              </a:ext>
            </a:extLst>
          </p:cNvPr>
          <p:cNvSpPr txBox="1"/>
          <p:nvPr/>
        </p:nvSpPr>
        <p:spPr>
          <a:xfrm>
            <a:off x="5274696" y="5635715"/>
            <a:ext cx="271923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Source</a:t>
            </a:r>
            <a:r>
              <a:rPr lang="pt-PT" sz="900" dirty="0"/>
              <a:t>: https://www.connectwise.com/blog/ </a:t>
            </a:r>
            <a:r>
              <a:rPr lang="pt-PT" sz="900" dirty="0" err="1"/>
              <a:t>cybersecurity</a:t>
            </a:r>
            <a:r>
              <a:rPr lang="pt-PT" sz="900" dirty="0"/>
              <a:t>/common-threats-and-attacks</a:t>
            </a:r>
          </a:p>
        </p:txBody>
      </p:sp>
    </p:spTree>
    <p:extLst>
      <p:ext uri="{BB962C8B-B14F-4D97-AF65-F5344CB8AC3E}">
        <p14:creationId xmlns:p14="http://schemas.microsoft.com/office/powerpoint/2010/main" val="178361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02_2: Threat Landscape in the Energy Network</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a:t>Understanding Cyber Threats Facing Energy Infrastructure</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types of threats:</a:t>
            </a:r>
          </a:p>
          <a:p>
            <a:pPr lvl="1">
              <a:spcBef>
                <a:spcPts val="600"/>
              </a:spcBef>
            </a:pPr>
            <a:r>
              <a:rPr lang="en-US" sz="800" dirty="0">
                <a:solidFill>
                  <a:schemeClr val="tx2"/>
                </a:solidFill>
              </a:rPr>
              <a:t>Vulnerabilities</a:t>
            </a:r>
            <a:endParaRPr lang="en-US" sz="650" dirty="0">
              <a:solidFill>
                <a:schemeClr val="tx2"/>
              </a:solidFill>
            </a:endParaRPr>
          </a:p>
          <a:p>
            <a:pPr lvl="1">
              <a:spcBef>
                <a:spcPts val="600"/>
              </a:spcBef>
            </a:pPr>
            <a:r>
              <a:rPr lang="en-US" sz="650" dirty="0"/>
              <a:t>Certain threats aim to exploit vulnerabilities in connected devices to compromise their functionality, gain unauthorized access to networks, and launch cyber attacks on energy systems. </a:t>
            </a:r>
          </a:p>
          <a:p>
            <a:pPr lvl="1">
              <a:spcBef>
                <a:spcPts val="600"/>
              </a:spcBef>
            </a:pPr>
            <a:r>
              <a:rPr lang="en-US" sz="650" dirty="0"/>
              <a:t>IoT vulnerabilities pose significant risks to energy infrastructure due to the proliferation of interconnected devices and their integration into critical operations and control systems.</a:t>
            </a:r>
          </a:p>
          <a:p>
            <a:pPr lvl="1">
              <a:spcBef>
                <a:spcPts val="600"/>
              </a:spcBef>
            </a:pPr>
            <a:r>
              <a:rPr lang="en-US" sz="650" dirty="0">
                <a:solidFill>
                  <a:schemeClr val="tx2"/>
                </a:solidFill>
              </a:rPr>
              <a:t>Insecure authentication and authorization: </a:t>
            </a:r>
            <a:r>
              <a:rPr lang="en-US" sz="650" dirty="0"/>
              <a:t>many IoT devices lack robust authentication mechanisms, relying on default credentials or weak passwords that are easily guessable or susceptible to brute-force attacks. Insecure authentication allows attackers to gain unauthorized access to IoT devices, control systems, or network infrastructure.</a:t>
            </a:r>
          </a:p>
          <a:p>
            <a:pPr lvl="1">
              <a:spcBef>
                <a:spcPts val="600"/>
              </a:spcBef>
            </a:pPr>
            <a:r>
              <a:rPr lang="en-US" sz="650" dirty="0">
                <a:solidFill>
                  <a:schemeClr val="tx2"/>
                </a:solidFill>
              </a:rPr>
              <a:t>Lack of encryption: </a:t>
            </a:r>
            <a:r>
              <a:rPr lang="en-US" sz="650" dirty="0"/>
              <a:t>IoT devices may transmit data over unencrypted channels, exposing sensitive information to interception or tampering by eavesdroppers. The absence of encryption mechanisms leaves IoT communications vulnerable to man-in-the-middle attacks, data exfiltration, or unauthorized data manipulation.</a:t>
            </a:r>
          </a:p>
          <a:p>
            <a:pPr lvl="1">
              <a:spcBef>
                <a:spcPts val="600"/>
              </a:spcBef>
            </a:pPr>
            <a:r>
              <a:rPr lang="en-US" sz="650" dirty="0">
                <a:solidFill>
                  <a:schemeClr val="tx2"/>
                </a:solidFill>
              </a:rPr>
              <a:t>Outdated firmware and software: </a:t>
            </a:r>
            <a:r>
              <a:rPr lang="en-US" sz="650" dirty="0"/>
              <a:t>IoT devices often run outdated or unsupported firmware and software versions, making them susceptible to known vulnerabilities and exploits. Attackers can exploit unpatched devices to gain control over IoT networks, inject malware payloads, or launch denial-of-service attacks.</a:t>
            </a:r>
          </a:p>
          <a:p>
            <a:pPr lvl="1">
              <a:spcBef>
                <a:spcPts val="600"/>
              </a:spcBef>
            </a:pPr>
            <a:r>
              <a:rPr lang="en-US" sz="650" dirty="0"/>
              <a:t>Malware infections on IoT devices can exfiltrate sensitive data from energy systems, including operational data, customer information, or intellectual property. Attackers may steal proprietary information for espionage, financial gain, or extortion, compromising the confidentiality and integrity of energy company data.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éu, nuvem, ar livre&#10;&#10;Descrição gerada automaticamente">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7007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02_2: Threat Landscape in the Energy Network</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a:t>Understanding Cyber Threats Facing Energy Infrastructure</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types of threats:</a:t>
            </a:r>
          </a:p>
          <a:p>
            <a:pPr lvl="1">
              <a:spcBef>
                <a:spcPts val="600"/>
              </a:spcBef>
            </a:pPr>
            <a:r>
              <a:rPr lang="en-US" sz="800" dirty="0">
                <a:solidFill>
                  <a:schemeClr val="tx2"/>
                </a:solidFill>
              </a:rPr>
              <a:t>Business email compromise: malware (malicious software)</a:t>
            </a:r>
          </a:p>
          <a:p>
            <a:pPr lvl="1">
              <a:spcBef>
                <a:spcPts val="600"/>
              </a:spcBef>
            </a:pPr>
            <a:r>
              <a:rPr lang="en-US" sz="650" dirty="0"/>
              <a:t>Broad category of software programs designed to infiltrate, damage, or gain unauthorized access to computer systems and networks. </a:t>
            </a:r>
          </a:p>
          <a:p>
            <a:pPr lvl="1">
              <a:spcBef>
                <a:spcPts val="600"/>
              </a:spcBef>
            </a:pPr>
            <a:r>
              <a:rPr lang="en-US" sz="650" dirty="0"/>
              <a:t>Malware can disrupt operations, steal sensitive information, and cause financial and reputational damage to companies.</a:t>
            </a:r>
          </a:p>
          <a:p>
            <a:pPr lvl="1">
              <a:spcBef>
                <a:spcPts val="600"/>
              </a:spcBef>
            </a:pPr>
            <a:r>
              <a:rPr lang="en-US" sz="650" dirty="0"/>
              <a:t>Examples: </a:t>
            </a:r>
            <a:r>
              <a:rPr lang="en-US" sz="650" dirty="0">
                <a:solidFill>
                  <a:schemeClr val="tx2"/>
                </a:solidFill>
              </a:rPr>
              <a:t>viruses</a:t>
            </a:r>
            <a:r>
              <a:rPr lang="en-US" sz="650" dirty="0"/>
              <a:t> (malicious programs that attach themselves to legitimate files or programs and replicate when executed), </a:t>
            </a:r>
            <a:r>
              <a:rPr lang="en-US" sz="650" dirty="0">
                <a:solidFill>
                  <a:schemeClr val="tx2"/>
                </a:solidFill>
              </a:rPr>
              <a:t>worms</a:t>
            </a:r>
            <a:r>
              <a:rPr lang="en-US" sz="650" dirty="0"/>
              <a:t> (self-replicating malware that spread across networks without requiring user interaction), and </a:t>
            </a:r>
            <a:r>
              <a:rPr lang="en-US" sz="650" dirty="0">
                <a:solidFill>
                  <a:schemeClr val="tx2"/>
                </a:solidFill>
              </a:rPr>
              <a:t>trojans</a:t>
            </a:r>
            <a:r>
              <a:rPr lang="en-US" sz="650" dirty="0"/>
              <a:t> (malware disguised as legitimate software or files to trick users into installing them).</a:t>
            </a:r>
          </a:p>
          <a:p>
            <a:pPr lvl="1">
              <a:spcBef>
                <a:spcPts val="600"/>
              </a:spcBef>
            </a:pPr>
            <a:r>
              <a:rPr lang="en-US" sz="650" dirty="0"/>
              <a:t>Viruses targeting energy systems can corrupt or delete critical files, disrupt operations, and compromise the integrity of control systems.</a:t>
            </a:r>
          </a:p>
          <a:p>
            <a:pPr lvl="1">
              <a:spcBef>
                <a:spcPts val="600"/>
              </a:spcBef>
            </a:pPr>
            <a:r>
              <a:rPr lang="en-US" sz="650" dirty="0"/>
              <a:t>Worms can rapidly spread through energy networks, infecting control systems, and disrupting communication between devices. They can overload network bandwidth, degrade system performance, and facilitate unauthorized access to sensitive information.</a:t>
            </a:r>
          </a:p>
          <a:p>
            <a:pPr lvl="1">
              <a:spcBef>
                <a:spcPts val="600"/>
              </a:spcBef>
            </a:pPr>
            <a:r>
              <a:rPr lang="en-US" sz="650" dirty="0" err="1"/>
              <a:t>rojans</a:t>
            </a:r>
            <a:r>
              <a:rPr lang="en-US" sz="650" dirty="0"/>
              <a:t> targeting energy systems can infiltrate control systems, exfiltrate sensitive data, and provide unauthorized access to attackers. </a:t>
            </a:r>
          </a:p>
          <a:p>
            <a:pPr>
              <a:spcBef>
                <a:spcPts val="600"/>
              </a:spcBef>
            </a:pPr>
            <a:r>
              <a:rPr lang="en-US" sz="900" dirty="0">
                <a:solidFill>
                  <a:schemeClr val="tx2"/>
                </a:solidFill>
              </a:rPr>
              <a:t>Business email compromise: </a:t>
            </a:r>
            <a:r>
              <a:rPr lang="en-US" sz="800" dirty="0">
                <a:solidFill>
                  <a:schemeClr val="tx2"/>
                </a:solidFill>
              </a:rPr>
              <a:t>ransomware</a:t>
            </a:r>
          </a:p>
          <a:p>
            <a:pPr lvl="1">
              <a:spcBef>
                <a:spcPts val="600"/>
              </a:spcBef>
            </a:pPr>
            <a:r>
              <a:rPr lang="en-US" sz="650" dirty="0"/>
              <a:t>Type of malicious cyber attack in which attackers encrypt files or lock access to computer systems and demand a ransom payment in exchange for restoring access. </a:t>
            </a:r>
          </a:p>
          <a:p>
            <a:pPr lvl="1">
              <a:spcBef>
                <a:spcPts val="600"/>
              </a:spcBef>
            </a:pPr>
            <a:r>
              <a:rPr lang="en-US" sz="650" dirty="0"/>
              <a:t>Can be delivered through various vectors, including malicious email attachments, compromised websites, exploit kits, or remote desktop protocol (RDP) vulnerabilities. </a:t>
            </a:r>
          </a:p>
          <a:p>
            <a:pPr lvl="1">
              <a:spcBef>
                <a:spcPts val="600"/>
              </a:spcBef>
            </a:pPr>
            <a:r>
              <a:rPr lang="en-US" sz="650" dirty="0"/>
              <a:t>Once executed, ransomware encrypts files on the system of the victim and displays a ransom note, instructing the victim on how to pay the ransom to regain access to their data or systems.</a:t>
            </a:r>
          </a:p>
          <a:p>
            <a:pPr lvl="1">
              <a:spcBef>
                <a:spcPts val="600"/>
              </a:spcBef>
            </a:pPr>
            <a:r>
              <a:rPr lang="en-US" sz="650" dirty="0"/>
              <a:t>Attackers may target energy management systems, operational technology (OT) networks, or supervisory control and data acquisition (SCADA) systems, disrupting energy generation, distribution, or transmission processes.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éu, nuvem, ar livre&#10;&#10;Descrição gerada automaticamente">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6573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02_2: Threat Landscape in the Energy Network</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a:t>Understanding Cyber Threats Facing Energy Infrastructure</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types of threats:</a:t>
            </a:r>
          </a:p>
          <a:p>
            <a:pPr lvl="1">
              <a:spcBef>
                <a:spcPts val="600"/>
              </a:spcBef>
            </a:pPr>
            <a:r>
              <a:rPr lang="en-US" sz="800" dirty="0">
                <a:solidFill>
                  <a:schemeClr val="tx2"/>
                </a:solidFill>
              </a:rPr>
              <a:t>Business email compromise: </a:t>
            </a:r>
            <a:r>
              <a:rPr lang="en-US" sz="800" dirty="0" err="1">
                <a:solidFill>
                  <a:schemeClr val="tx2"/>
                </a:solidFill>
              </a:rPr>
              <a:t>pishing</a:t>
            </a:r>
            <a:endParaRPr lang="en-US" sz="800" dirty="0">
              <a:solidFill>
                <a:schemeClr val="tx2"/>
              </a:solidFill>
            </a:endParaRPr>
          </a:p>
          <a:p>
            <a:pPr lvl="1">
              <a:spcBef>
                <a:spcPts val="600"/>
              </a:spcBef>
            </a:pPr>
            <a:r>
              <a:rPr lang="en-US" sz="650" dirty="0"/>
              <a:t>Form of cyber attack in which attackers use deceptive emails, text messages, or other communication methods to trick individuals into providing sensitive information, such as login credentials, personal details, or financial data. </a:t>
            </a:r>
          </a:p>
          <a:p>
            <a:pPr lvl="1">
              <a:spcBef>
                <a:spcPts val="600"/>
              </a:spcBef>
            </a:pPr>
            <a:r>
              <a:rPr lang="en-US" sz="650" dirty="0"/>
              <a:t>Typically involve impersonating legitimate entities, such as energy providers, government agencies, or trusted organizations, to deceive recipients into taking action, such as clicking on malicious links, downloading infected attachments, or disclosing confidential information.</a:t>
            </a:r>
          </a:p>
          <a:p>
            <a:pPr lvl="1">
              <a:spcBef>
                <a:spcPts val="600"/>
              </a:spcBef>
            </a:pPr>
            <a:r>
              <a:rPr lang="en-US" sz="650" dirty="0"/>
              <a:t>Attackers often employ social engineering techniques to exploit human vulnerabilities, manipulate emotions, and induce recipients to divulge sensitive information or perform actions that benefit the attackers.</a:t>
            </a:r>
          </a:p>
          <a:p>
            <a:pPr lvl="1">
              <a:spcBef>
                <a:spcPts val="600"/>
              </a:spcBef>
            </a:pPr>
            <a:r>
              <a:rPr lang="en-US" sz="650" dirty="0"/>
              <a:t>Attackers may impersonate utility providers and send fraudulent emails requesting login credentials or personal information from employees responsible for managing control systems or accessing sensitive data.</a:t>
            </a:r>
          </a:p>
          <a:p>
            <a:pPr lvl="1">
              <a:spcBef>
                <a:spcPts val="600"/>
              </a:spcBef>
            </a:pPr>
            <a:r>
              <a:rPr lang="en-US" sz="650" dirty="0" err="1"/>
              <a:t>Pishing</a:t>
            </a:r>
            <a:r>
              <a:rPr lang="en-US" sz="650" dirty="0"/>
              <a:t> can also target customers or consumers of energy services, attempting to deceive them into disclosing personal information, financial details, or account credentials. For example, attackers may send fake emails or text messages claiming to offer refunds, discounts, or urgent notifications about energy bills, prompting recipients to click on malicious links or provide sensitive information.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éu, nuvem, ar livre&#10;&#10;Descrição gerada automaticamente">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4610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02_2: Threat Landscape in the Energy Network</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a:t>Understanding Cyber Threats Facing Energy Infrastructure</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types of threats:</a:t>
            </a:r>
          </a:p>
          <a:p>
            <a:pPr lvl="1">
              <a:spcBef>
                <a:spcPts val="600"/>
              </a:spcBef>
            </a:pPr>
            <a:r>
              <a:rPr lang="en-US" sz="800" dirty="0">
                <a:solidFill>
                  <a:schemeClr val="tx2"/>
                </a:solidFill>
              </a:rPr>
              <a:t>Insider threats:</a:t>
            </a:r>
          </a:p>
          <a:p>
            <a:pPr lvl="1">
              <a:spcBef>
                <a:spcPts val="600"/>
              </a:spcBef>
            </a:pPr>
            <a:r>
              <a:rPr lang="en-US" sz="650" dirty="0"/>
              <a:t>Risks posed by individuals within an organization who have access to sensitive information, systems, or networks and may intentionally or unintentionally misuse their privileges to compromise security, steal data, or disrupt operations. </a:t>
            </a:r>
          </a:p>
          <a:p>
            <a:pPr lvl="1">
              <a:spcBef>
                <a:spcPts val="600"/>
              </a:spcBef>
            </a:pPr>
            <a:r>
              <a:rPr lang="en-US" sz="650" dirty="0"/>
              <a:t>Insider threats can arise from employees, contractors, or third-party vendors with legitimate access to critical systems and pose significant risks to energy systems due to the potential for insider abuse, sabotage, or negligence.</a:t>
            </a:r>
          </a:p>
          <a:p>
            <a:pPr lvl="1">
              <a:spcBef>
                <a:spcPts val="600"/>
              </a:spcBef>
            </a:pPr>
            <a:r>
              <a:rPr lang="en-US" sz="650" dirty="0"/>
              <a:t>Malicious insiders with access to SCADA systems or energy management systems may tamper with settings, alter configurations, or inject malicious code, leading to equipment failures, power outages, or safety hazards.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éu, nuvem, ar livre&#10;&#10;Descrição gerada automaticamente">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
        <p:nvSpPr>
          <p:cNvPr id="23" name="Retângulo: Cantos Arredondados 22">
            <a:extLst>
              <a:ext uri="{FF2B5EF4-FFF2-40B4-BE49-F238E27FC236}">
                <a16:creationId xmlns:a16="http://schemas.microsoft.com/office/drawing/2014/main" id="{CD643919-06E0-B624-439D-396DC389272D}"/>
              </a:ext>
            </a:extLst>
          </p:cNvPr>
          <p:cNvSpPr/>
          <p:nvPr/>
        </p:nvSpPr>
        <p:spPr>
          <a:xfrm>
            <a:off x="5664459"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t-PT" sz="1100" dirty="0" err="1">
                <a:solidFill>
                  <a:schemeClr val="tx1"/>
                </a:solidFill>
              </a:rPr>
              <a:t>Malicious</a:t>
            </a:r>
            <a:endParaRPr lang="pt-PT" sz="1100" dirty="0">
              <a:solidFill>
                <a:schemeClr val="tx1"/>
              </a:solidFill>
            </a:endParaRPr>
          </a:p>
        </p:txBody>
      </p:sp>
      <p:pic>
        <p:nvPicPr>
          <p:cNvPr id="2054" name="Picture 6" descr="Thief - Pictogram (icon) ">
            <a:extLst>
              <a:ext uri="{FF2B5EF4-FFF2-40B4-BE49-F238E27FC236}">
                <a16:creationId xmlns:a16="http://schemas.microsoft.com/office/drawing/2014/main" id="{756B0D4B-A7A7-EED6-9265-966F59D88B6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8756" y="3648524"/>
            <a:ext cx="1424350" cy="1424350"/>
          </a:xfrm>
          <a:prstGeom prst="rect">
            <a:avLst/>
          </a:prstGeom>
          <a:noFill/>
          <a:extLst>
            <a:ext uri="{909E8E84-426E-40DD-AFC4-6F175D3DCCD1}">
              <a14:hiddenFill xmlns:a14="http://schemas.microsoft.com/office/drawing/2010/main">
                <a:solidFill>
                  <a:srgbClr val="FFFFFF"/>
                </a:solidFill>
              </a14:hiddenFill>
            </a:ext>
          </a:extLst>
        </p:spPr>
      </p:pic>
      <p:sp>
        <p:nvSpPr>
          <p:cNvPr id="24" name="CaixaDeTexto 23">
            <a:extLst>
              <a:ext uri="{FF2B5EF4-FFF2-40B4-BE49-F238E27FC236}">
                <a16:creationId xmlns:a16="http://schemas.microsoft.com/office/drawing/2014/main" id="{15726AE0-E655-5E8E-894E-76AFE76EA1A1}"/>
              </a:ext>
            </a:extLst>
          </p:cNvPr>
          <p:cNvSpPr txBox="1"/>
          <p:nvPr/>
        </p:nvSpPr>
        <p:spPr>
          <a:xfrm>
            <a:off x="5664459" y="4709313"/>
            <a:ext cx="1992945" cy="1061829"/>
          </a:xfrm>
          <a:prstGeom prst="rect">
            <a:avLst/>
          </a:prstGeom>
          <a:noFill/>
        </p:spPr>
        <p:txBody>
          <a:bodyPr wrap="square" rtlCol="0">
            <a:spAutoFit/>
          </a:bodyPr>
          <a:lstStyle/>
          <a:p>
            <a:pPr algn="ctr"/>
            <a:r>
              <a:rPr lang="en-US" sz="1050" dirty="0"/>
              <a:t>Employees or contractors who intentionally misuse their access privileges to steal sensitive information, sabotage systems, or disrupt operations</a:t>
            </a:r>
            <a:endParaRPr lang="pt-PT" sz="1050" dirty="0"/>
          </a:p>
        </p:txBody>
      </p:sp>
      <p:sp>
        <p:nvSpPr>
          <p:cNvPr id="25" name="Retângulo: Cantos Arredondados 24">
            <a:extLst>
              <a:ext uri="{FF2B5EF4-FFF2-40B4-BE49-F238E27FC236}">
                <a16:creationId xmlns:a16="http://schemas.microsoft.com/office/drawing/2014/main" id="{62369D13-ACB0-687E-F72A-8B1A9F20FDA1}"/>
              </a:ext>
            </a:extLst>
          </p:cNvPr>
          <p:cNvSpPr/>
          <p:nvPr/>
        </p:nvSpPr>
        <p:spPr>
          <a:xfrm>
            <a:off x="7828046"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t-PT" sz="1100" dirty="0" err="1">
                <a:solidFill>
                  <a:schemeClr val="tx1"/>
                </a:solidFill>
              </a:rPr>
              <a:t>Negligent</a:t>
            </a:r>
            <a:endParaRPr lang="pt-PT" sz="1100" dirty="0">
              <a:solidFill>
                <a:schemeClr val="tx1"/>
              </a:solidFill>
            </a:endParaRPr>
          </a:p>
        </p:txBody>
      </p:sp>
      <p:sp>
        <p:nvSpPr>
          <p:cNvPr id="27" name="CaixaDeTexto 26">
            <a:extLst>
              <a:ext uri="{FF2B5EF4-FFF2-40B4-BE49-F238E27FC236}">
                <a16:creationId xmlns:a16="http://schemas.microsoft.com/office/drawing/2014/main" id="{56C409F4-760E-761D-8CBC-B418C0C8A835}"/>
              </a:ext>
            </a:extLst>
          </p:cNvPr>
          <p:cNvSpPr txBox="1"/>
          <p:nvPr/>
        </p:nvSpPr>
        <p:spPr>
          <a:xfrm>
            <a:off x="7828046" y="4709313"/>
            <a:ext cx="1992945" cy="900246"/>
          </a:xfrm>
          <a:prstGeom prst="rect">
            <a:avLst/>
          </a:prstGeom>
          <a:noFill/>
        </p:spPr>
        <p:txBody>
          <a:bodyPr wrap="square" rtlCol="0">
            <a:spAutoFit/>
          </a:bodyPr>
          <a:lstStyle/>
          <a:p>
            <a:pPr algn="ctr"/>
            <a:r>
              <a:rPr lang="en-US" sz="1050" dirty="0"/>
              <a:t>Employees, contractors, or third-party vendors who inadvertently compromise security through careless or negligent behavior</a:t>
            </a:r>
            <a:endParaRPr lang="pt-PT" sz="1050" dirty="0"/>
          </a:p>
        </p:txBody>
      </p:sp>
      <p:sp>
        <p:nvSpPr>
          <p:cNvPr id="28" name="Retângulo: Cantos Arredondados 27">
            <a:extLst>
              <a:ext uri="{FF2B5EF4-FFF2-40B4-BE49-F238E27FC236}">
                <a16:creationId xmlns:a16="http://schemas.microsoft.com/office/drawing/2014/main" id="{BAEA6CC6-C5F7-43A8-5456-3F185264B000}"/>
              </a:ext>
            </a:extLst>
          </p:cNvPr>
          <p:cNvSpPr/>
          <p:nvPr/>
        </p:nvSpPr>
        <p:spPr>
          <a:xfrm>
            <a:off x="9991632"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t-PT" sz="1100" dirty="0" err="1">
                <a:solidFill>
                  <a:schemeClr val="tx1"/>
                </a:solidFill>
              </a:rPr>
              <a:t>Compromised</a:t>
            </a:r>
            <a:endParaRPr lang="pt-PT" sz="1100" dirty="0">
              <a:solidFill>
                <a:schemeClr val="tx1"/>
              </a:solidFill>
            </a:endParaRPr>
          </a:p>
        </p:txBody>
      </p:sp>
      <p:sp>
        <p:nvSpPr>
          <p:cNvPr id="29" name="CaixaDeTexto 28">
            <a:extLst>
              <a:ext uri="{FF2B5EF4-FFF2-40B4-BE49-F238E27FC236}">
                <a16:creationId xmlns:a16="http://schemas.microsoft.com/office/drawing/2014/main" id="{560879CD-2ED1-2C76-A68C-B13B0D8A5BCD}"/>
              </a:ext>
            </a:extLst>
          </p:cNvPr>
          <p:cNvSpPr txBox="1"/>
          <p:nvPr/>
        </p:nvSpPr>
        <p:spPr>
          <a:xfrm>
            <a:off x="9991632" y="4709313"/>
            <a:ext cx="1992945" cy="1061829"/>
          </a:xfrm>
          <a:prstGeom prst="rect">
            <a:avLst/>
          </a:prstGeom>
          <a:noFill/>
        </p:spPr>
        <p:txBody>
          <a:bodyPr wrap="square" rtlCol="0">
            <a:spAutoFit/>
          </a:bodyPr>
          <a:lstStyle/>
          <a:p>
            <a:pPr algn="ctr"/>
            <a:r>
              <a:rPr lang="en-US" sz="1050" dirty="0"/>
              <a:t> Individuals whose credentials or privileges been compromised by external threat actors through, e.g., phishing attacks or credential theft</a:t>
            </a:r>
            <a:endParaRPr lang="pt-PT" sz="1050" dirty="0"/>
          </a:p>
        </p:txBody>
      </p:sp>
      <p:pic>
        <p:nvPicPr>
          <p:cNvPr id="2056" name="Picture 8" descr="Lazy Pictograms Fill icon">
            <a:extLst>
              <a:ext uri="{FF2B5EF4-FFF2-40B4-BE49-F238E27FC236}">
                <a16:creationId xmlns:a16="http://schemas.microsoft.com/office/drawing/2014/main" id="{5C4672A8-23E0-9CF7-7CC6-A28DBC547F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313" y="3937624"/>
            <a:ext cx="828410" cy="8284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omised Icons - Free SVG &amp; PNG Compromised Images - Noun Project">
            <a:extLst>
              <a:ext uri="{FF2B5EF4-FFF2-40B4-BE49-F238E27FC236}">
                <a16:creationId xmlns:a16="http://schemas.microsoft.com/office/drawing/2014/main" id="{5C9976CD-241E-0C89-FFDF-5C00058A9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0661" y="3962657"/>
            <a:ext cx="754886" cy="75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17</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Threat Modelling</a:t>
            </a:r>
          </a:p>
          <a:p>
            <a:pPr>
              <a:spcBef>
                <a:spcPts val="600"/>
              </a:spcBef>
              <a:spcAft>
                <a:spcPts val="0"/>
              </a:spcAft>
            </a:pPr>
            <a:r>
              <a:rPr lang="en-US" sz="1400" dirty="0"/>
              <a:t>Threat Landscape in the Energy Network</a:t>
            </a:r>
          </a:p>
          <a:p>
            <a:pPr>
              <a:spcBef>
                <a:spcPts val="600"/>
              </a:spcBef>
              <a:spcAft>
                <a:spcPts val="0"/>
              </a:spcAft>
            </a:pPr>
            <a:r>
              <a:rPr lang="en-US" sz="1400" dirty="0">
                <a:solidFill>
                  <a:schemeClr val="tx2"/>
                </a:solidFill>
              </a:rPr>
              <a:t>Impact Analysis</a:t>
            </a:r>
          </a:p>
          <a:p>
            <a:pPr>
              <a:spcBef>
                <a:spcPts val="600"/>
              </a:spcBef>
              <a:spcAft>
                <a:spcPts val="0"/>
              </a:spcAft>
            </a:pPr>
            <a:r>
              <a:rPr lang="en-US" sz="1400" dirty="0"/>
              <a:t>Developing Threat Models for Energy Infrastructure</a:t>
            </a:r>
          </a:p>
          <a:p>
            <a:pPr>
              <a:spcBef>
                <a:spcPts val="600"/>
              </a:spcBef>
              <a:spcAft>
                <a:spcPts val="0"/>
              </a:spcAft>
            </a:pPr>
            <a:r>
              <a:rPr lang="en-US" sz="1400" dirty="0"/>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13204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02_3: Impact Analysis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Types of Impact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It is crucial to conduct impact analysis to assess the consequences of cyber attacks, mitigate risks, and enhance resilience of energy infrastructure.</a:t>
            </a:r>
          </a:p>
          <a:p>
            <a:pPr>
              <a:spcBef>
                <a:spcPts val="600"/>
              </a:spcBef>
            </a:pPr>
            <a:r>
              <a:rPr lang="en-US" sz="1000" dirty="0"/>
              <a:t>Types of impacts:</a:t>
            </a:r>
          </a:p>
          <a:p>
            <a:pPr lvl="1">
              <a:spcBef>
                <a:spcPts val="600"/>
              </a:spcBef>
            </a:pPr>
            <a:r>
              <a:rPr lang="en-US" sz="800" dirty="0">
                <a:solidFill>
                  <a:schemeClr val="tx2"/>
                </a:solidFill>
              </a:rPr>
              <a:t>Operational impact: </a:t>
            </a:r>
            <a:r>
              <a:rPr lang="en-US" sz="800" dirty="0"/>
              <a:t>disruption or degradation of energy system operations, including power generation, distribution, and transmission.</a:t>
            </a:r>
          </a:p>
          <a:p>
            <a:pPr lvl="1">
              <a:spcBef>
                <a:spcPts val="600"/>
              </a:spcBef>
            </a:pPr>
            <a:r>
              <a:rPr lang="en-US" sz="800" dirty="0">
                <a:solidFill>
                  <a:schemeClr val="tx2"/>
                </a:solidFill>
              </a:rPr>
              <a:t>Financial impact: </a:t>
            </a:r>
            <a:r>
              <a:rPr lang="en-US" sz="800" dirty="0"/>
              <a:t>financial losses incurred as a result of cyber attacks, including revenue losses, remediation costs, and regulatory fines.</a:t>
            </a:r>
          </a:p>
          <a:p>
            <a:pPr lvl="1">
              <a:spcBef>
                <a:spcPts val="600"/>
              </a:spcBef>
            </a:pPr>
            <a:r>
              <a:rPr lang="en-US" sz="800" dirty="0">
                <a:solidFill>
                  <a:schemeClr val="tx2"/>
                </a:solidFill>
              </a:rPr>
              <a:t>Reputational impact: </a:t>
            </a:r>
            <a:r>
              <a:rPr lang="en-US" sz="800" dirty="0"/>
              <a:t>damage to the reputation and credibility of energy companies due to public perception of security incidents and data breaches.</a:t>
            </a:r>
          </a:p>
          <a:p>
            <a:pPr lvl="1">
              <a:spcBef>
                <a:spcPts val="600"/>
              </a:spcBef>
            </a:pPr>
            <a:r>
              <a:rPr lang="en-US" sz="800" dirty="0">
                <a:solidFill>
                  <a:schemeClr val="tx2"/>
                </a:solidFill>
              </a:rPr>
              <a:t>Safety and environmental impact: </a:t>
            </a:r>
            <a:r>
              <a:rPr lang="en-US" sz="800" dirty="0"/>
              <a:t>risks to public safety, environmental damage, and potential loss of life resulting from cyber attacks on energy infrastructure.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Saturação de cores, luz, arte&#10;&#10;Descrição gerada automaticamente com confiança média">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5757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02_3: Impact Analysis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Types of Impact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a:t>
            </a:r>
            <a:r>
              <a:rPr lang="en-US" sz="1000" dirty="0">
                <a:solidFill>
                  <a:schemeClr val="tx2"/>
                </a:solidFill>
              </a:rPr>
              <a:t>operational</a:t>
            </a:r>
            <a:r>
              <a:rPr lang="en-US" sz="1000" dirty="0"/>
              <a:t> impacts:</a:t>
            </a:r>
          </a:p>
          <a:p>
            <a:pPr lvl="1">
              <a:spcBef>
                <a:spcPts val="600"/>
              </a:spcBef>
            </a:pPr>
            <a:r>
              <a:rPr lang="en-US" sz="800" dirty="0"/>
              <a:t>Disruption of energy supply: interruption or degradation of power generation, transmission, or distribution processes, leading to service outages for residential, commercial, and industrial consumers.</a:t>
            </a:r>
          </a:p>
          <a:p>
            <a:pPr lvl="1">
              <a:spcBef>
                <a:spcPts val="600"/>
              </a:spcBef>
            </a:pPr>
            <a:r>
              <a:rPr lang="en-US" sz="800" dirty="0"/>
              <a:t>Damage to equipment: malicious manipulation of control systems, SCADA systems, or industrial controllers, causing equipment failures, production delays, or safety hazards.</a:t>
            </a:r>
          </a:p>
          <a:p>
            <a:pPr lvl="1">
              <a:spcBef>
                <a:spcPts val="600"/>
              </a:spcBef>
            </a:pPr>
            <a:r>
              <a:rPr lang="en-US" sz="800" dirty="0"/>
              <a:t>Operational delays: disruption of routine operations, maintenance activities, or emergency response procedures due to cyber attacks on energy infrastructure.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Saturação de cores, luz, arte&#10;&#10;Descrição gerada automaticamente com confiança média">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477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02_3: Impact Analysis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Types of Impact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a:t>
            </a:r>
            <a:r>
              <a:rPr lang="en-US" sz="1000" dirty="0">
                <a:solidFill>
                  <a:schemeClr val="tx2"/>
                </a:solidFill>
              </a:rPr>
              <a:t>financial</a:t>
            </a:r>
            <a:r>
              <a:rPr lang="en-US" sz="1000" dirty="0"/>
              <a:t> impacts:</a:t>
            </a:r>
          </a:p>
          <a:p>
            <a:pPr lvl="1">
              <a:spcBef>
                <a:spcPts val="600"/>
              </a:spcBef>
            </a:pPr>
            <a:r>
              <a:rPr lang="en-US" sz="800" dirty="0"/>
              <a:t>Revenue losses: decrease in revenue due to service outages, customer defection, or regulatory fines resulting from cyber attacks on energy infrastructure.</a:t>
            </a:r>
          </a:p>
          <a:p>
            <a:pPr lvl="1">
              <a:spcBef>
                <a:spcPts val="600"/>
              </a:spcBef>
            </a:pPr>
            <a:r>
              <a:rPr lang="en-US" sz="800" dirty="0"/>
              <a:t>Remediation costs: expenses associated with incident response, forensic investigations, system recovery, and security enhancements following cyber attacks.</a:t>
            </a:r>
          </a:p>
          <a:p>
            <a:pPr lvl="1">
              <a:spcBef>
                <a:spcPts val="600"/>
              </a:spcBef>
            </a:pPr>
            <a:r>
              <a:rPr lang="en-US" sz="800" dirty="0"/>
              <a:t>Legal and regulatory costs: costs incurred for regulatory compliance, legal fees, settlements, and compensation payments resulting from cybersecurity incidents.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Saturação de cores, luz, arte&#10;&#10;Descrição gerada automaticamente com confiança média">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60003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02_3: Impact Analysis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Types of Impact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a:t>
            </a:r>
            <a:r>
              <a:rPr lang="en-US" sz="1000" dirty="0">
                <a:solidFill>
                  <a:schemeClr val="tx2"/>
                </a:solidFill>
              </a:rPr>
              <a:t>reputational</a:t>
            </a:r>
            <a:r>
              <a:rPr lang="en-US" sz="1000" dirty="0"/>
              <a:t> impacts:</a:t>
            </a:r>
          </a:p>
          <a:p>
            <a:pPr lvl="1">
              <a:spcBef>
                <a:spcPts val="600"/>
              </a:spcBef>
            </a:pPr>
            <a:r>
              <a:rPr lang="en-US" sz="800" dirty="0"/>
              <a:t>Loss of trust and confidence: erosion of public trust and confidence in energy companies' ability to safeguard customer data, maintain service reliability, and protect against cyber threats.</a:t>
            </a:r>
          </a:p>
          <a:p>
            <a:pPr lvl="1">
              <a:spcBef>
                <a:spcPts val="600"/>
              </a:spcBef>
            </a:pPr>
            <a:r>
              <a:rPr lang="en-US" sz="800" dirty="0"/>
              <a:t>Brand damage: negative publicity, media scrutiny, and social media backlash resulting from security incidents and data breaches, tarnishing the reputation and credibility of energy companies.</a:t>
            </a:r>
          </a:p>
          <a:p>
            <a:pPr lvl="1">
              <a:spcBef>
                <a:spcPts val="600"/>
              </a:spcBef>
            </a:pPr>
            <a:r>
              <a:rPr lang="en-US" sz="800" dirty="0"/>
              <a:t>Customer churn: increase in customer churn rates, customer complaints, and customer dissatisfaction due to perceived security vulnerabilities and breaches of privacy.</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Saturação de cores, luz, arte&#10;&#10;Descrição gerada automaticamente com confiança média">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67727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02_3: Impact Analysis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Types of Impact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Examples of </a:t>
            </a:r>
            <a:r>
              <a:rPr lang="en-US" sz="1000" dirty="0">
                <a:solidFill>
                  <a:schemeClr val="tx2"/>
                </a:solidFill>
              </a:rPr>
              <a:t>safety and environmental</a:t>
            </a:r>
            <a:r>
              <a:rPr lang="en-US" sz="1000" dirty="0"/>
              <a:t> impacts:</a:t>
            </a:r>
          </a:p>
          <a:p>
            <a:pPr lvl="1">
              <a:spcBef>
                <a:spcPts val="600"/>
              </a:spcBef>
            </a:pPr>
            <a:r>
              <a:rPr lang="en-US" sz="800" dirty="0"/>
              <a:t>Public safety risks: exposure to safety hazards, physical harm, or loss of life resulting from accidents, equipment failures, or operational disruptions caused by cyber attacks on energy infrastructure.</a:t>
            </a:r>
          </a:p>
          <a:p>
            <a:pPr lvl="1">
              <a:spcBef>
                <a:spcPts val="600"/>
              </a:spcBef>
            </a:pPr>
            <a:r>
              <a:rPr lang="en-US" sz="800" dirty="0"/>
              <a:t>Regulatory compliance: non-compliance with environmental regulations, health and safety standards, or industry best practices due to cybersecurity incidents and breaches of safety protocols.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Saturação de cores, luz, arte&#10;&#10;Descrição gerada automaticamente com confiança média">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6301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Threat Modelling</a:t>
            </a:r>
          </a:p>
          <a:p>
            <a:pPr>
              <a:spcBef>
                <a:spcPts val="600"/>
              </a:spcBef>
              <a:spcAft>
                <a:spcPts val="0"/>
              </a:spcAft>
            </a:pPr>
            <a:r>
              <a:rPr lang="en-US" sz="1400" dirty="0"/>
              <a:t>Threat Landscape in the Energy Network</a:t>
            </a:r>
          </a:p>
          <a:p>
            <a:pPr>
              <a:spcBef>
                <a:spcPts val="600"/>
              </a:spcBef>
              <a:spcAft>
                <a:spcPts val="0"/>
              </a:spcAft>
            </a:pPr>
            <a:r>
              <a:rPr lang="en-US" sz="1400" dirty="0"/>
              <a:t>Impact Analysis</a:t>
            </a:r>
          </a:p>
          <a:p>
            <a:pPr>
              <a:spcBef>
                <a:spcPts val="600"/>
              </a:spcBef>
              <a:spcAft>
                <a:spcPts val="0"/>
              </a:spcAft>
            </a:pPr>
            <a:r>
              <a:rPr lang="en-US" sz="1400" dirty="0">
                <a:solidFill>
                  <a:schemeClr val="tx2"/>
                </a:solidFill>
              </a:rPr>
              <a:t>Developing Threat Models for Energy Infrastructure</a:t>
            </a:r>
          </a:p>
          <a:p>
            <a:pPr>
              <a:spcBef>
                <a:spcPts val="600"/>
              </a:spcBef>
              <a:spcAft>
                <a:spcPts val="0"/>
              </a:spcAft>
            </a:pPr>
            <a:r>
              <a:rPr lang="en-US" sz="1400" dirty="0"/>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03551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02_4: Developing Threat Models for Energy Infrastructure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What is Threat Modeling?</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Review of key components of threat modeling:</a:t>
            </a:r>
          </a:p>
          <a:p>
            <a:pPr lvl="1">
              <a:spcBef>
                <a:spcPts val="600"/>
              </a:spcBef>
            </a:pPr>
            <a:r>
              <a:rPr lang="en-US" sz="800" dirty="0">
                <a:solidFill>
                  <a:schemeClr val="tx2"/>
                </a:solidFill>
              </a:rPr>
              <a:t>Identify assets: </a:t>
            </a:r>
            <a:r>
              <a:rPr lang="en-US" sz="800" dirty="0"/>
              <a:t>identify and prioritize critical assets, systems, and data within the energy infrastructure that require protection.</a:t>
            </a:r>
          </a:p>
          <a:p>
            <a:pPr lvl="1">
              <a:spcBef>
                <a:spcPts val="600"/>
              </a:spcBef>
            </a:pPr>
            <a:r>
              <a:rPr lang="en-US" sz="800" dirty="0">
                <a:solidFill>
                  <a:schemeClr val="tx2"/>
                </a:solidFill>
              </a:rPr>
              <a:t>Assess threats: </a:t>
            </a:r>
            <a:r>
              <a:rPr lang="en-US" sz="800" dirty="0"/>
              <a:t>identify potential threats, vulnerabilities, and attack vectors that could compromise the security and integrity of energy systems.</a:t>
            </a:r>
          </a:p>
          <a:p>
            <a:pPr lvl="1">
              <a:spcBef>
                <a:spcPts val="600"/>
              </a:spcBef>
            </a:pPr>
            <a:r>
              <a:rPr lang="en-US" sz="800" dirty="0">
                <a:solidFill>
                  <a:schemeClr val="tx2"/>
                </a:solidFill>
              </a:rPr>
              <a:t>Mitigate risks: </a:t>
            </a:r>
            <a:r>
              <a:rPr lang="en-US" sz="800" dirty="0"/>
              <a:t>analyze the likelihood and impact of identified threats to prioritize mitigation efforts and allocate resources effectively.</a:t>
            </a:r>
            <a:endParaRPr lang="en-US" sz="6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Magenta, luz&#10;&#10;Descrição gerada automaticamente">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6313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02_4: Developing Threat Models for Energy Infrastructure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Identifying Assets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Types of Assets:</a:t>
            </a:r>
          </a:p>
          <a:p>
            <a:pPr lvl="1">
              <a:spcBef>
                <a:spcPts val="600"/>
              </a:spcBef>
            </a:pPr>
            <a:r>
              <a:rPr lang="en-US" sz="800" dirty="0">
                <a:solidFill>
                  <a:schemeClr val="tx2"/>
                </a:solidFill>
              </a:rPr>
              <a:t>Physical assets: i</a:t>
            </a:r>
            <a:r>
              <a:rPr lang="en-US" sz="800" dirty="0"/>
              <a:t>nfrastructure components such as power plants, substations, transmission lines, and control systems.</a:t>
            </a:r>
          </a:p>
          <a:p>
            <a:pPr lvl="1">
              <a:spcBef>
                <a:spcPts val="600"/>
              </a:spcBef>
            </a:pPr>
            <a:r>
              <a:rPr lang="en-US" sz="800" dirty="0">
                <a:solidFill>
                  <a:schemeClr val="tx2"/>
                </a:solidFill>
              </a:rPr>
              <a:t>Digital assets: </a:t>
            </a:r>
            <a:r>
              <a:rPr lang="en-US" sz="800" dirty="0"/>
              <a:t>data repositories, network infrastructure, software applications, and communication systems used to monitor and manage energy operations.</a:t>
            </a:r>
          </a:p>
          <a:p>
            <a:pPr>
              <a:spcBef>
                <a:spcPts val="600"/>
              </a:spcBef>
            </a:pPr>
            <a:r>
              <a:rPr lang="en-US" sz="1000" dirty="0"/>
              <a:t>Asset classification: </a:t>
            </a:r>
          </a:p>
          <a:p>
            <a:pPr lvl="1">
              <a:spcBef>
                <a:spcPts val="600"/>
              </a:spcBef>
            </a:pPr>
            <a:r>
              <a:rPr lang="en-US" sz="800" dirty="0"/>
              <a:t>Categorize assets based on their criticality, sensitivity, and value to energy operations to prioritize protection efforts.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Magenta, luz&#10;&#10;Descrição gerada automaticamente">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4879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02_4: Developing Threat Models for Energy Infrastructure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Assessing Threats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Types of threats:</a:t>
            </a:r>
          </a:p>
          <a:p>
            <a:pPr lvl="1">
              <a:spcBef>
                <a:spcPts val="600"/>
              </a:spcBef>
            </a:pPr>
            <a:r>
              <a:rPr lang="en-US" sz="800" dirty="0">
                <a:solidFill>
                  <a:schemeClr val="tx2"/>
                </a:solidFill>
              </a:rPr>
              <a:t>Cyber attacks: </a:t>
            </a:r>
            <a:r>
              <a:rPr lang="en-US" sz="800" dirty="0"/>
              <a:t>malware, phishing, ransomware, denial-of-service (DoS) attacks targeting energy systems and digital infrastructure.</a:t>
            </a:r>
          </a:p>
          <a:p>
            <a:pPr lvl="1">
              <a:spcBef>
                <a:spcPts val="600"/>
              </a:spcBef>
            </a:pPr>
            <a:r>
              <a:rPr lang="en-US" sz="800" dirty="0">
                <a:solidFill>
                  <a:schemeClr val="tx2"/>
                </a:solidFill>
              </a:rPr>
              <a:t>Physical threats: </a:t>
            </a:r>
            <a:r>
              <a:rPr lang="en-US" sz="800" dirty="0"/>
              <a:t>physical intrusions, sabotage, vandalism, or natural disasters that can impact the physical integrity of energy infrastructure.</a:t>
            </a:r>
          </a:p>
          <a:p>
            <a:pPr lvl="1">
              <a:spcBef>
                <a:spcPts val="600"/>
              </a:spcBef>
            </a:pPr>
            <a:r>
              <a:rPr lang="en-US" sz="800" dirty="0">
                <a:solidFill>
                  <a:schemeClr val="tx2"/>
                </a:solidFill>
              </a:rPr>
              <a:t>Insider threats: </a:t>
            </a:r>
            <a:r>
              <a:rPr lang="en-US" sz="800" dirty="0"/>
              <a:t>malicious or negligent actions by employees, contractors, or third-party vendors with access to critical systems and data.</a:t>
            </a:r>
          </a:p>
          <a:p>
            <a:pPr>
              <a:spcBef>
                <a:spcPts val="600"/>
              </a:spcBef>
            </a:pPr>
            <a:r>
              <a:rPr lang="en-US" sz="1000" dirty="0"/>
              <a:t>Threat actors: </a:t>
            </a:r>
          </a:p>
          <a:p>
            <a:pPr lvl="1">
              <a:spcBef>
                <a:spcPts val="600"/>
              </a:spcBef>
            </a:pPr>
            <a:r>
              <a:rPr lang="en-US" sz="800" dirty="0"/>
              <a:t>Identify potential threat actors, including nation-state actors, cybercriminals, hacktivists, insiders, and competitors targeting energy infrastructure.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Magenta, luz&#10;&#10;Descrição gerada automaticamente">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35898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02_4: Developing Threat Models for Energy Infrastructure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Mitigating Risks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Risk factors:</a:t>
            </a:r>
          </a:p>
          <a:p>
            <a:pPr lvl="1">
              <a:spcBef>
                <a:spcPts val="600"/>
              </a:spcBef>
            </a:pPr>
            <a:r>
              <a:rPr lang="en-US" sz="800" dirty="0">
                <a:solidFill>
                  <a:schemeClr val="tx2"/>
                </a:solidFill>
              </a:rPr>
              <a:t>Likelihood:</a:t>
            </a:r>
            <a:r>
              <a:rPr lang="en-US" sz="800" dirty="0"/>
              <a:t> assess the probability of threats exploiting vulnerabilities and impacting energy operations.</a:t>
            </a:r>
          </a:p>
          <a:p>
            <a:pPr>
              <a:spcBef>
                <a:spcPts val="600"/>
              </a:spcBef>
            </a:pPr>
            <a:r>
              <a:rPr lang="en-US" sz="1000" dirty="0">
                <a:solidFill>
                  <a:schemeClr val="tx2"/>
                </a:solidFill>
              </a:rPr>
              <a:t>Impact: </a:t>
            </a:r>
            <a:r>
              <a:rPr lang="en-US" sz="1000" dirty="0"/>
              <a:t>evaluate the potential consequences of threats on energy infrastructure, including operational disruptions, financial losses, and reputational damage.</a:t>
            </a:r>
          </a:p>
          <a:p>
            <a:pPr>
              <a:spcBef>
                <a:spcPts val="600"/>
              </a:spcBef>
            </a:pPr>
            <a:r>
              <a:rPr lang="en-US" sz="1000" dirty="0">
                <a:solidFill>
                  <a:schemeClr val="tx2"/>
                </a:solidFill>
              </a:rPr>
              <a:t>Risk prioritization:</a:t>
            </a:r>
            <a:r>
              <a:rPr lang="en-US" sz="1000" dirty="0"/>
              <a:t> prioritize risks based on their significance, severity, and potential impact on energy systems and critical operations.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Magenta, luz&#10;&#10;Descrição gerada automaticamente">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10296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28</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Threat Modelling</a:t>
            </a:r>
          </a:p>
          <a:p>
            <a:pPr>
              <a:spcBef>
                <a:spcPts val="600"/>
              </a:spcBef>
              <a:spcAft>
                <a:spcPts val="0"/>
              </a:spcAft>
            </a:pPr>
            <a:r>
              <a:rPr lang="en-US" sz="1400" dirty="0"/>
              <a:t>Threat Landscape in the Energy Network</a:t>
            </a:r>
          </a:p>
          <a:p>
            <a:pPr>
              <a:spcBef>
                <a:spcPts val="600"/>
              </a:spcBef>
              <a:spcAft>
                <a:spcPts val="0"/>
              </a:spcAft>
            </a:pPr>
            <a:r>
              <a:rPr lang="en-US" sz="1400" dirty="0"/>
              <a:t>Impact Analysis</a:t>
            </a:r>
          </a:p>
          <a:p>
            <a:pPr>
              <a:spcBef>
                <a:spcPts val="600"/>
              </a:spcBef>
              <a:spcAft>
                <a:spcPts val="0"/>
              </a:spcAft>
            </a:pPr>
            <a:r>
              <a:rPr lang="en-US" sz="1400" dirty="0"/>
              <a:t>Developing Threat Models for Energy Infrastructure</a:t>
            </a:r>
          </a:p>
          <a:p>
            <a:pPr>
              <a:spcBef>
                <a:spcPts val="600"/>
              </a:spcBef>
              <a:spcAft>
                <a:spcPts val="0"/>
              </a:spcAft>
            </a:pPr>
            <a:r>
              <a:rPr lang="en-US" sz="1400" dirty="0">
                <a:solidFill>
                  <a:schemeClr val="tx2"/>
                </a:solidFill>
              </a:rPr>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972738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02_5: Mitigation Strategies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Implementing Security Controls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Security controls:</a:t>
            </a:r>
          </a:p>
          <a:p>
            <a:pPr lvl="1">
              <a:spcBef>
                <a:spcPts val="600"/>
              </a:spcBef>
            </a:pPr>
            <a:r>
              <a:rPr lang="en-US" sz="800" dirty="0">
                <a:solidFill>
                  <a:schemeClr val="tx2"/>
                </a:solidFill>
              </a:rPr>
              <a:t>Access control:</a:t>
            </a:r>
            <a:r>
              <a:rPr lang="en-US" sz="800" dirty="0"/>
              <a:t> implement role-based access control (RBAC) mechanisms to restrict access to critical systems and data based on user roles and permissions.</a:t>
            </a:r>
          </a:p>
          <a:p>
            <a:pPr lvl="1">
              <a:spcBef>
                <a:spcPts val="600"/>
              </a:spcBef>
            </a:pPr>
            <a:r>
              <a:rPr lang="en-US" sz="800" dirty="0">
                <a:solidFill>
                  <a:schemeClr val="tx2"/>
                </a:solidFill>
              </a:rPr>
              <a:t>Encryption:</a:t>
            </a:r>
            <a:r>
              <a:rPr lang="en-US" sz="800" dirty="0"/>
              <a:t> encrypt sensitive data at rest and in transit to protect against unauthorized access and data breaches.</a:t>
            </a:r>
          </a:p>
          <a:p>
            <a:pPr lvl="1">
              <a:spcBef>
                <a:spcPts val="600"/>
              </a:spcBef>
            </a:pPr>
            <a:r>
              <a:rPr lang="en-US" sz="800" dirty="0">
                <a:solidFill>
                  <a:schemeClr val="tx2"/>
                </a:solidFill>
              </a:rPr>
              <a:t>Intrusion detection and prevention systems (IDPS): </a:t>
            </a:r>
            <a:r>
              <a:rPr lang="en-US" sz="800" dirty="0"/>
              <a:t>deploy IDPS solutions to detect and block malicious activities, including intrusion attempts, malware infections, and suspicious network traffic.</a:t>
            </a:r>
          </a:p>
          <a:p>
            <a:pPr lvl="1">
              <a:spcBef>
                <a:spcPts val="600"/>
              </a:spcBef>
            </a:pPr>
            <a:r>
              <a:rPr lang="en-US" sz="800" dirty="0">
                <a:solidFill>
                  <a:schemeClr val="tx2"/>
                </a:solidFill>
              </a:rPr>
              <a:t>Patch management: </a:t>
            </a:r>
            <a:r>
              <a:rPr lang="en-US" sz="800" dirty="0"/>
              <a:t>regularly update and patch software, firmware, and operating systems to address known vulnerabilities and reduce the risk of exploitation by cyber threats.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interior&#10;&#10;Descrição gerada automaticamente">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4419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n-US" sz="3200" dirty="0"/>
              <a:t>Cyber Threat Intelligence in the Energy Network – Course Overview</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n-US" sz="1700" dirty="0"/>
              <a:t>Foundations of Cyber Threat Intelligence (CTI) – Taxonomy, Lifecycle, Security Controls and Standards</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406182"/>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406182"/>
            <a:ext cx="5885179" cy="533400"/>
          </a:xfrm>
        </p:spPr>
        <p:txBody>
          <a:bodyPr>
            <a:normAutofit/>
          </a:bodyPr>
          <a:lstStyle/>
          <a:p>
            <a:r>
              <a:rPr lang="en-US" sz="1700" dirty="0"/>
              <a:t>Energy Data Sources and Collection</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2951350"/>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2951350"/>
            <a:ext cx="5885179" cy="533400"/>
          </a:xfrm>
        </p:spPr>
        <p:txBody>
          <a:bodyPr>
            <a:normAutofit/>
          </a:bodyPr>
          <a:lstStyle/>
          <a:p>
            <a:r>
              <a:rPr lang="en-US" sz="1700" dirty="0"/>
              <a:t>Energy Data Analysis and Data Processing</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3496519"/>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3496519"/>
            <a:ext cx="5024825" cy="533400"/>
          </a:xfrm>
        </p:spPr>
        <p:txBody>
          <a:bodyPr>
            <a:normAutofit/>
          </a:bodyPr>
          <a:lstStyle/>
          <a:p>
            <a:r>
              <a:rPr lang="en-US" sz="1700" dirty="0"/>
              <a:t>Threat Actors and Tactics in the Energy Network</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1861014"/>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1861014"/>
            <a:ext cx="5885179" cy="533400"/>
          </a:xfrm>
        </p:spPr>
        <p:txBody>
          <a:bodyPr>
            <a:normAutofit/>
          </a:bodyPr>
          <a:lstStyle/>
          <a:p>
            <a:r>
              <a:rPr lang="en-US" sz="1700" dirty="0"/>
              <a:t>Threat Modelling and Analysis in the Energy Network</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704269" y="404168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523406" y="4041688"/>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Vulnerabilities Assessment Techniques</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704269" y="5677194"/>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o9.</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523406" y="5677194"/>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Practical Threat Modelling and Security Investigation</a:t>
            </a:r>
          </a:p>
        </p:txBody>
      </p:sp>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18" name="Text Placeholder 8">
            <a:extLst>
              <a:ext uri="{FF2B5EF4-FFF2-40B4-BE49-F238E27FC236}">
                <a16:creationId xmlns:a16="http://schemas.microsoft.com/office/drawing/2014/main" id="{7B58CBAA-516E-0EA9-D069-51E999815C89}"/>
              </a:ext>
            </a:extLst>
          </p:cNvPr>
          <p:cNvSpPr txBox="1">
            <a:spLocks/>
          </p:cNvSpPr>
          <p:nvPr/>
        </p:nvSpPr>
        <p:spPr>
          <a:xfrm>
            <a:off x="704269" y="4586857"/>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o7.</a:t>
            </a:r>
          </a:p>
        </p:txBody>
      </p:sp>
      <p:sp>
        <p:nvSpPr>
          <p:cNvPr id="21" name="Text Placeholder 13">
            <a:extLst>
              <a:ext uri="{FF2B5EF4-FFF2-40B4-BE49-F238E27FC236}">
                <a16:creationId xmlns:a16="http://schemas.microsoft.com/office/drawing/2014/main" id="{6D2BF5C4-1041-453B-DBE2-424E2DBDCAC1}"/>
              </a:ext>
            </a:extLst>
          </p:cNvPr>
          <p:cNvSpPr txBox="1">
            <a:spLocks/>
          </p:cNvSpPr>
          <p:nvPr/>
        </p:nvSpPr>
        <p:spPr>
          <a:xfrm>
            <a:off x="1523406" y="4586857"/>
            <a:ext cx="6025971"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Cyber Threat Intelligence Information Sharing, Dissemination, Communication, and Implementation</a:t>
            </a:r>
          </a:p>
        </p:txBody>
      </p:sp>
      <p:sp>
        <p:nvSpPr>
          <p:cNvPr id="22" name="Text Placeholder 8">
            <a:extLst>
              <a:ext uri="{FF2B5EF4-FFF2-40B4-BE49-F238E27FC236}">
                <a16:creationId xmlns:a16="http://schemas.microsoft.com/office/drawing/2014/main" id="{2F866572-F2ED-58C3-35EB-FF6733A2F599}"/>
              </a:ext>
            </a:extLst>
          </p:cNvPr>
          <p:cNvSpPr txBox="1">
            <a:spLocks/>
          </p:cNvSpPr>
          <p:nvPr/>
        </p:nvSpPr>
        <p:spPr>
          <a:xfrm>
            <a:off x="704269" y="5132026"/>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o8.</a:t>
            </a:r>
          </a:p>
        </p:txBody>
      </p:sp>
      <p:sp>
        <p:nvSpPr>
          <p:cNvPr id="23" name="Text Placeholder 13">
            <a:extLst>
              <a:ext uri="{FF2B5EF4-FFF2-40B4-BE49-F238E27FC236}">
                <a16:creationId xmlns:a16="http://schemas.microsoft.com/office/drawing/2014/main" id="{4618F9B8-B65A-B8F2-93D7-098DF052FB30}"/>
              </a:ext>
            </a:extLst>
          </p:cNvPr>
          <p:cNvSpPr txBox="1">
            <a:spLocks/>
          </p:cNvSpPr>
          <p:nvPr/>
        </p:nvSpPr>
        <p:spPr>
          <a:xfrm>
            <a:off x="1523406" y="5132026"/>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Anomaly Detection in the Energy Network</a:t>
            </a:r>
          </a:p>
        </p:txBody>
      </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02_5: Mitigation Strategies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Reducing Attack Surface and Strengthening Defenses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Best Practices:</a:t>
            </a:r>
          </a:p>
          <a:p>
            <a:pPr lvl="1">
              <a:spcBef>
                <a:spcPts val="600"/>
              </a:spcBef>
            </a:pPr>
            <a:r>
              <a:rPr lang="en-US" sz="800" dirty="0">
                <a:solidFill>
                  <a:schemeClr val="tx2"/>
                </a:solidFill>
              </a:rPr>
              <a:t>Network segmentation: </a:t>
            </a:r>
            <a:r>
              <a:rPr lang="en-US" sz="800" dirty="0"/>
              <a:t>segment networks and systems to contain cyber threats and prevent lateral movement within the network.</a:t>
            </a:r>
          </a:p>
          <a:p>
            <a:pPr lvl="1">
              <a:spcBef>
                <a:spcPts val="600"/>
              </a:spcBef>
            </a:pPr>
            <a:r>
              <a:rPr lang="en-US" sz="800" dirty="0">
                <a:solidFill>
                  <a:schemeClr val="tx2"/>
                </a:solidFill>
              </a:rPr>
              <a:t>Least privilege principle: </a:t>
            </a:r>
            <a:r>
              <a:rPr lang="en-US" sz="800" dirty="0"/>
              <a:t>enforce the principle of least privilege to limit user access rights and permissions to only what is necessary for performing job functions.</a:t>
            </a:r>
          </a:p>
          <a:p>
            <a:pPr lvl="1">
              <a:spcBef>
                <a:spcPts val="600"/>
              </a:spcBef>
            </a:pPr>
            <a:r>
              <a:rPr lang="en-US" sz="800" dirty="0">
                <a:solidFill>
                  <a:schemeClr val="tx2"/>
                </a:solidFill>
              </a:rPr>
              <a:t>Secure configuration: </a:t>
            </a:r>
            <a:r>
              <a:rPr lang="en-US" sz="800" dirty="0"/>
              <a:t>configure devices, applications, and systems securely by disabling unnecessary services, enabling firewalls, and enforcing strong authentication mechanisms.</a:t>
            </a:r>
          </a:p>
          <a:p>
            <a:pPr lvl="1">
              <a:spcBef>
                <a:spcPts val="600"/>
              </a:spcBef>
            </a:pPr>
            <a:r>
              <a:rPr lang="en-US" sz="800" dirty="0">
                <a:solidFill>
                  <a:schemeClr val="tx2"/>
                </a:solidFill>
              </a:rPr>
              <a:t>Regular audits and assessments: </a:t>
            </a:r>
            <a:r>
              <a:rPr lang="en-US" sz="800" dirty="0"/>
              <a:t>conduct regular security audits, vulnerability assessments, and penetration tests to identify and remediate security weaknesses proactively.</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interior&#10;&#10;Descrição gerada automaticamente">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7147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02_5: Mitigation Strategies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Integrating Threat Modelling</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000" dirty="0"/>
              <a:t>Benefits of Integration:</a:t>
            </a:r>
          </a:p>
          <a:p>
            <a:pPr lvl="1">
              <a:spcBef>
                <a:spcPts val="600"/>
              </a:spcBef>
            </a:pPr>
            <a:r>
              <a:rPr lang="en-US" sz="800" dirty="0">
                <a:solidFill>
                  <a:schemeClr val="tx2"/>
                </a:solidFill>
              </a:rPr>
              <a:t>Proactive risk identification: </a:t>
            </a:r>
            <a:r>
              <a:rPr lang="en-US" sz="800" dirty="0"/>
              <a:t>identify and prioritize cybersecurity risks proactively through systematic threat modeling exercises.</a:t>
            </a:r>
          </a:p>
          <a:p>
            <a:pPr lvl="1">
              <a:spcBef>
                <a:spcPts val="600"/>
              </a:spcBef>
            </a:pPr>
            <a:r>
              <a:rPr lang="en-US" sz="800" dirty="0">
                <a:solidFill>
                  <a:schemeClr val="tx2"/>
                </a:solidFill>
              </a:rPr>
              <a:t>Informed decision-making: </a:t>
            </a:r>
            <a:r>
              <a:rPr lang="en-US" sz="800" dirty="0"/>
              <a:t>provide stakeholders with valuable insights into potential threats, vulnerabilities, and mitigating controls to make informed risk management decisions.</a:t>
            </a:r>
          </a:p>
          <a:p>
            <a:pPr lvl="1">
              <a:spcBef>
                <a:spcPts val="600"/>
              </a:spcBef>
            </a:pPr>
            <a:r>
              <a:rPr lang="en-US" sz="800" dirty="0">
                <a:solidFill>
                  <a:schemeClr val="tx2"/>
                </a:solidFill>
              </a:rPr>
              <a:t>Continuous improvement: </a:t>
            </a:r>
            <a:r>
              <a:rPr lang="en-US" sz="800" dirty="0"/>
              <a:t>foster a culture of continuous improvement by integrating threat modeling into existing risk management processes and frameworks.</a:t>
            </a:r>
          </a:p>
          <a:p>
            <a:pPr>
              <a:spcBef>
                <a:spcPts val="600"/>
              </a:spcBef>
            </a:pPr>
            <a:r>
              <a:rPr lang="en-US" sz="1000" dirty="0"/>
              <a:t>Integration Strategies:</a:t>
            </a:r>
          </a:p>
          <a:p>
            <a:pPr lvl="1">
              <a:spcBef>
                <a:spcPts val="600"/>
              </a:spcBef>
            </a:pPr>
            <a:r>
              <a:rPr lang="en-US" sz="800" dirty="0"/>
              <a:t>Incorporate threat modeling into risk assessment methodologies, such as the ISO 27001, to assess and prioritize cybersecurity risks.</a:t>
            </a:r>
          </a:p>
          <a:p>
            <a:pPr lvl="1">
              <a:spcBef>
                <a:spcPts val="600"/>
              </a:spcBef>
            </a:pPr>
            <a:r>
              <a:rPr lang="en-US" sz="800" dirty="0"/>
              <a:t>Establish cross-functional teams to facilitate collaboration between cybersecurity experts, risk management professionals, and subject matter experts in threat modeling activities.</a:t>
            </a:r>
          </a:p>
          <a:p>
            <a:pPr lvl="1">
              <a:spcBef>
                <a:spcPts val="600"/>
              </a:spcBef>
            </a:pPr>
            <a:r>
              <a:rPr lang="en-US" sz="800" dirty="0"/>
              <a:t>Integrate threat modeling outputs, such as threat profiles, attack trees, and risk matrices, into risk management documentation and decision-making processes.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interior&#10;&#10;Descrição gerada automaticamente">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50956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Please send all questions to:</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06951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Threat Modelling</a:t>
            </a:r>
          </a:p>
          <a:p>
            <a:pPr>
              <a:spcBef>
                <a:spcPts val="600"/>
              </a:spcBef>
              <a:spcAft>
                <a:spcPts val="0"/>
              </a:spcAft>
            </a:pPr>
            <a:r>
              <a:rPr lang="en-US" sz="1400" dirty="0"/>
              <a:t>Threat Landscape in the Energy Network</a:t>
            </a:r>
          </a:p>
          <a:p>
            <a:pPr>
              <a:spcBef>
                <a:spcPts val="600"/>
              </a:spcBef>
              <a:spcAft>
                <a:spcPts val="0"/>
              </a:spcAft>
            </a:pPr>
            <a:r>
              <a:rPr lang="en-US" sz="1400" dirty="0"/>
              <a:t>Impact Analysis</a:t>
            </a:r>
          </a:p>
          <a:p>
            <a:pPr>
              <a:spcBef>
                <a:spcPts val="600"/>
              </a:spcBef>
              <a:spcAft>
                <a:spcPts val="0"/>
              </a:spcAft>
            </a:pPr>
            <a:r>
              <a:rPr lang="en-US" sz="1400" dirty="0"/>
              <a:t>Developing Threat Models for Energy Infrastructure</a:t>
            </a:r>
          </a:p>
          <a:p>
            <a:pPr>
              <a:spcBef>
                <a:spcPts val="600"/>
              </a:spcBef>
              <a:spcAft>
                <a:spcPts val="0"/>
              </a:spcAft>
            </a:pPr>
            <a:r>
              <a:rPr lang="en-US" sz="1400" dirty="0"/>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Topic-02: Threat Modelling and Analysis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Introduction to Threat Modelling</a:t>
            </a:r>
          </a:p>
          <a:p>
            <a:pPr>
              <a:spcBef>
                <a:spcPts val="600"/>
              </a:spcBef>
              <a:spcAft>
                <a:spcPts val="0"/>
              </a:spcAft>
            </a:pPr>
            <a:r>
              <a:rPr lang="en-US" sz="1400" dirty="0"/>
              <a:t>Threat Landscape in the Energy Network</a:t>
            </a:r>
          </a:p>
          <a:p>
            <a:pPr>
              <a:spcBef>
                <a:spcPts val="600"/>
              </a:spcBef>
              <a:spcAft>
                <a:spcPts val="0"/>
              </a:spcAft>
            </a:pPr>
            <a:r>
              <a:rPr lang="en-US" sz="1400" dirty="0"/>
              <a:t>Impact Analysis</a:t>
            </a:r>
          </a:p>
          <a:p>
            <a:pPr>
              <a:spcBef>
                <a:spcPts val="600"/>
              </a:spcBef>
              <a:spcAft>
                <a:spcPts val="0"/>
              </a:spcAft>
            </a:pPr>
            <a:r>
              <a:rPr lang="en-US" sz="1400" dirty="0"/>
              <a:t>Developing Threat Models for Energy Infrastructure</a:t>
            </a:r>
          </a:p>
          <a:p>
            <a:pPr>
              <a:spcBef>
                <a:spcPts val="600"/>
              </a:spcBef>
              <a:spcAft>
                <a:spcPts val="0"/>
              </a:spcAft>
            </a:pPr>
            <a:r>
              <a:rPr lang="en-US" sz="1400" dirty="0"/>
              <a:t>Mitigation Strategies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37689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70F9-17DA-839C-44F9-7397A5EFC979}"/>
              </a:ext>
            </a:extLst>
          </p:cNvPr>
          <p:cNvSpPr>
            <a:spLocks noGrp="1"/>
          </p:cNvSpPr>
          <p:nvPr>
            <p:ph type="title"/>
          </p:nvPr>
        </p:nvSpPr>
        <p:spPr>
          <a:xfrm>
            <a:off x="1097280" y="286603"/>
            <a:ext cx="10058400" cy="1450757"/>
          </a:xfrm>
        </p:spPr>
        <p:txBody>
          <a:bodyPr>
            <a:normAutofit/>
          </a:bodyPr>
          <a:lstStyle/>
          <a:p>
            <a:r>
              <a:rPr lang="en-US" sz="3600" spc="-6" dirty="0">
                <a:solidFill>
                  <a:srgbClr val="FFFFFF"/>
                </a:solidFill>
                <a:latin typeface="Arial MT"/>
                <a:cs typeface="Arial MT"/>
              </a:rPr>
              <a:t>02_1: Introduction to Threat Modelling</a:t>
            </a:r>
            <a:endParaRPr lang="en-US" dirty="0"/>
          </a:p>
        </p:txBody>
      </p:sp>
      <p:sp>
        <p:nvSpPr>
          <p:cNvPr id="3" name="Text Placeholder 2">
            <a:extLst>
              <a:ext uri="{FF2B5EF4-FFF2-40B4-BE49-F238E27FC236}">
                <a16:creationId xmlns:a16="http://schemas.microsoft.com/office/drawing/2014/main" id="{597B49AB-9182-5EB7-E03A-3E144B8F0EE9}"/>
              </a:ext>
            </a:extLst>
          </p:cNvPr>
          <p:cNvSpPr>
            <a:spLocks noGrp="1"/>
          </p:cNvSpPr>
          <p:nvPr>
            <p:ph type="body" sz="quarter" idx="16"/>
          </p:nvPr>
        </p:nvSpPr>
        <p:spPr>
          <a:xfrm>
            <a:off x="1318352" y="1894376"/>
            <a:ext cx="2847975" cy="3390899"/>
          </a:xfrm>
        </p:spPr>
        <p:txBody>
          <a:bodyPr/>
          <a:lstStyle/>
          <a:p>
            <a:r>
              <a:rPr lang="en-US" dirty="0"/>
              <a:t>IDENTIFY</a:t>
            </a:r>
          </a:p>
        </p:txBody>
      </p:sp>
      <p:sp>
        <p:nvSpPr>
          <p:cNvPr id="6" name="Text Placeholder 5">
            <a:extLst>
              <a:ext uri="{FF2B5EF4-FFF2-40B4-BE49-F238E27FC236}">
                <a16:creationId xmlns:a16="http://schemas.microsoft.com/office/drawing/2014/main" id="{6A1EECEA-D837-E96C-CC5D-8C8B986DA332}"/>
              </a:ext>
            </a:extLst>
          </p:cNvPr>
          <p:cNvSpPr>
            <a:spLocks noGrp="1"/>
          </p:cNvSpPr>
          <p:nvPr>
            <p:ph type="body" sz="quarter" idx="20"/>
          </p:nvPr>
        </p:nvSpPr>
        <p:spPr>
          <a:xfrm>
            <a:off x="1605817" y="3989405"/>
            <a:ext cx="2275880" cy="893763"/>
          </a:xfrm>
        </p:spPr>
        <p:txBody>
          <a:bodyPr/>
          <a:lstStyle/>
          <a:p>
            <a:pPr lvl="0"/>
            <a:r>
              <a:rPr lang="en-US" dirty="0"/>
              <a:t>Identify all the assets that can potentially be targeted by threats</a:t>
            </a:r>
          </a:p>
        </p:txBody>
      </p:sp>
      <p:sp>
        <p:nvSpPr>
          <p:cNvPr id="7" name="Text Placeholder 6">
            <a:extLst>
              <a:ext uri="{FF2B5EF4-FFF2-40B4-BE49-F238E27FC236}">
                <a16:creationId xmlns:a16="http://schemas.microsoft.com/office/drawing/2014/main" id="{DBD828F9-B330-B117-FF6A-8F0C12444700}"/>
              </a:ext>
            </a:extLst>
          </p:cNvPr>
          <p:cNvSpPr>
            <a:spLocks noGrp="1"/>
          </p:cNvSpPr>
          <p:nvPr>
            <p:ph type="body" sz="quarter" idx="18"/>
          </p:nvPr>
        </p:nvSpPr>
        <p:spPr>
          <a:xfrm>
            <a:off x="4651092" y="1894376"/>
            <a:ext cx="2847975" cy="3390899"/>
          </a:xfrm>
        </p:spPr>
        <p:txBody>
          <a:bodyPr/>
          <a:lstStyle/>
          <a:p>
            <a:r>
              <a:rPr lang="en-US" dirty="0"/>
              <a:t>ASSESS</a:t>
            </a:r>
          </a:p>
        </p:txBody>
      </p:sp>
      <p:sp>
        <p:nvSpPr>
          <p:cNvPr id="9" name="Text Placeholder 8">
            <a:extLst>
              <a:ext uri="{FF2B5EF4-FFF2-40B4-BE49-F238E27FC236}">
                <a16:creationId xmlns:a16="http://schemas.microsoft.com/office/drawing/2014/main" id="{2FFA0DAA-37F3-A33A-6A49-3568311D08A7}"/>
              </a:ext>
            </a:extLst>
          </p:cNvPr>
          <p:cNvSpPr>
            <a:spLocks noGrp="1"/>
          </p:cNvSpPr>
          <p:nvPr>
            <p:ph type="body" sz="quarter" idx="21"/>
          </p:nvPr>
        </p:nvSpPr>
        <p:spPr>
          <a:xfrm>
            <a:off x="4771806" y="3989404"/>
            <a:ext cx="2609382" cy="893763"/>
          </a:xfrm>
        </p:spPr>
        <p:txBody>
          <a:bodyPr/>
          <a:lstStyle/>
          <a:p>
            <a:r>
              <a:rPr lang="en-US" dirty="0"/>
              <a:t>Assess vulnerabilities, identify the threats capable of exploiting them, and quantify impacts</a:t>
            </a:r>
          </a:p>
        </p:txBody>
      </p:sp>
      <p:sp>
        <p:nvSpPr>
          <p:cNvPr id="4" name="Text Placeholder 3">
            <a:extLst>
              <a:ext uri="{FF2B5EF4-FFF2-40B4-BE49-F238E27FC236}">
                <a16:creationId xmlns:a16="http://schemas.microsoft.com/office/drawing/2014/main" id="{4C16C42F-6E4C-CC8A-0CCC-46E1AAF5C772}"/>
              </a:ext>
            </a:extLst>
          </p:cNvPr>
          <p:cNvSpPr>
            <a:spLocks noGrp="1"/>
          </p:cNvSpPr>
          <p:nvPr>
            <p:ph type="body" sz="quarter" idx="19"/>
          </p:nvPr>
        </p:nvSpPr>
        <p:spPr>
          <a:xfrm>
            <a:off x="7995403" y="1894376"/>
            <a:ext cx="2847975" cy="3390899"/>
          </a:xfrm>
        </p:spPr>
        <p:txBody>
          <a:bodyPr/>
          <a:lstStyle/>
          <a:p>
            <a:r>
              <a:rPr lang="en-US" dirty="0"/>
              <a:t>MITIGATE</a:t>
            </a:r>
          </a:p>
        </p:txBody>
      </p:sp>
      <p:pic>
        <p:nvPicPr>
          <p:cNvPr id="21" name="Picture Placeholder 20" descr="Circuit">
            <a:extLst>
              <a:ext uri="{FF2B5EF4-FFF2-40B4-BE49-F238E27FC236}">
                <a16:creationId xmlns:a16="http://schemas.microsoft.com/office/drawing/2014/main" id="{F759999E-0FBE-FE5E-0E5E-0AC62ECF5895}"/>
              </a:ext>
            </a:extLst>
          </p:cNvPr>
          <p:cNvPicPr>
            <a:picLocks noGrp="1" noChangeAspect="1"/>
          </p:cNvPicPr>
          <p:nvPr>
            <p:ph type="pic" sz="quarter" idx="25"/>
          </p:nvPr>
        </p:nvPicPr>
        <p:blipFill>
          <a:blip r:embed="rId2">
            <a:extLst>
              <a:ext uri="{96DAC541-7B7A-43D3-8B79-37D633B846F1}">
                <asvg:svgBlip xmlns:asvg="http://schemas.microsoft.com/office/drawing/2016/SVG/main" r:embed="rId3"/>
              </a:ext>
            </a:extLst>
          </a:blip>
          <a:srcRect t="4502" b="4502"/>
          <a:stretch/>
        </p:blipFill>
        <p:spPr>
          <a:xfrm>
            <a:off x="8916470" y="2833688"/>
            <a:ext cx="1005840" cy="914400"/>
          </a:xfrm>
        </p:spPr>
      </p:pic>
      <p:sp>
        <p:nvSpPr>
          <p:cNvPr id="11" name="Text Placeholder 10">
            <a:extLst>
              <a:ext uri="{FF2B5EF4-FFF2-40B4-BE49-F238E27FC236}">
                <a16:creationId xmlns:a16="http://schemas.microsoft.com/office/drawing/2014/main" id="{06EADD7E-590E-81AB-52E8-354DDB041D1F}"/>
              </a:ext>
            </a:extLst>
          </p:cNvPr>
          <p:cNvSpPr>
            <a:spLocks noGrp="1"/>
          </p:cNvSpPr>
          <p:nvPr>
            <p:ph type="body" sz="quarter" idx="22"/>
          </p:nvPr>
        </p:nvSpPr>
        <p:spPr>
          <a:xfrm>
            <a:off x="8282868" y="3989404"/>
            <a:ext cx="2275880" cy="893763"/>
          </a:xfrm>
        </p:spPr>
        <p:txBody>
          <a:bodyPr/>
          <a:lstStyle/>
          <a:p>
            <a:pPr lvl="0"/>
            <a:r>
              <a:rPr lang="en-US" dirty="0"/>
              <a:t>Define countermeasures or safeguards to protect assets against the threats</a:t>
            </a:r>
          </a:p>
        </p:txBody>
      </p:sp>
      <p:sp>
        <p:nvSpPr>
          <p:cNvPr id="13" name="Slide Number Placeholder 12">
            <a:extLst>
              <a:ext uri="{FF2B5EF4-FFF2-40B4-BE49-F238E27FC236}">
                <a16:creationId xmlns:a16="http://schemas.microsoft.com/office/drawing/2014/main" id="{057039E5-2916-97DA-297D-8FEA442FE1D7}"/>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6</a:t>
            </a:fld>
            <a:endParaRPr lang="en-US" dirty="0"/>
          </a:p>
        </p:txBody>
      </p:sp>
      <p:pic>
        <p:nvPicPr>
          <p:cNvPr id="5" name="Picture Placeholder 18" descr="3d Glasses">
            <a:extLst>
              <a:ext uri="{FF2B5EF4-FFF2-40B4-BE49-F238E27FC236}">
                <a16:creationId xmlns:a16="http://schemas.microsoft.com/office/drawing/2014/main" id="{92AC78A8-CC3E-B1FF-D807-9C85B98DF8FC}"/>
              </a:ext>
            </a:extLst>
          </p:cNvPr>
          <p:cNvPicPr>
            <a:picLocks noChangeAspect="1"/>
          </p:cNvPicPr>
          <p:nvPr/>
        </p:nvPicPr>
        <p:blipFill>
          <a:blip r:embed="rId4">
            <a:extLst>
              <a:ext uri="{96DAC541-7B7A-43D3-8B79-37D633B846F1}">
                <asvg:svgBlip xmlns:asvg="http://schemas.microsoft.com/office/drawing/2016/SVG/main" r:embed="rId5"/>
              </a:ext>
            </a:extLst>
          </a:blip>
          <a:srcRect t="4574" b="4574"/>
          <a:stretch/>
        </p:blipFill>
        <p:spPr>
          <a:xfrm>
            <a:off x="2239419" y="2833688"/>
            <a:ext cx="1005840" cy="914400"/>
          </a:xfrm>
          <a:prstGeom prst="rect">
            <a:avLst/>
          </a:prstGeom>
        </p:spPr>
      </p:pic>
      <p:pic>
        <p:nvPicPr>
          <p:cNvPr id="8" name="Picture Placeholder 16" descr="Abacus">
            <a:extLst>
              <a:ext uri="{FF2B5EF4-FFF2-40B4-BE49-F238E27FC236}">
                <a16:creationId xmlns:a16="http://schemas.microsoft.com/office/drawing/2014/main" id="{45869592-51F2-1ECF-C54B-B1005176345D}"/>
              </a:ext>
            </a:extLst>
          </p:cNvPr>
          <p:cNvPicPr>
            <a:picLocks noChangeAspect="1"/>
          </p:cNvPicPr>
          <p:nvPr/>
        </p:nvPicPr>
        <p:blipFill>
          <a:blip r:embed="rId6">
            <a:extLst>
              <a:ext uri="{96DAC541-7B7A-43D3-8B79-37D633B846F1}">
                <asvg:svgBlip xmlns:asvg="http://schemas.microsoft.com/office/drawing/2016/SVG/main" r:embed="rId7"/>
              </a:ext>
            </a:extLst>
          </a:blip>
          <a:srcRect t="4502" b="4502"/>
          <a:stretch/>
        </p:blipFill>
        <p:spPr>
          <a:xfrm>
            <a:off x="5572159" y="2833688"/>
            <a:ext cx="1005840" cy="914400"/>
          </a:xfrm>
          <a:prstGeom prst="rect">
            <a:avLst/>
          </a:prstGeom>
        </p:spPr>
      </p:pic>
      <p:grpSp>
        <p:nvGrpSpPr>
          <p:cNvPr id="12" name="Group 11">
            <a:extLst>
              <a:ext uri="{FF2B5EF4-FFF2-40B4-BE49-F238E27FC236}">
                <a16:creationId xmlns:a16="http://schemas.microsoft.com/office/drawing/2014/main" id="{D84F3D55-657A-4041-4AFF-49E463AAECFF}"/>
              </a:ext>
            </a:extLst>
          </p:cNvPr>
          <p:cNvGrpSpPr/>
          <p:nvPr/>
        </p:nvGrpSpPr>
        <p:grpSpPr>
          <a:xfrm>
            <a:off x="7549377" y="6167336"/>
            <a:ext cx="3294001" cy="612000"/>
            <a:chOff x="5179092" y="5483822"/>
            <a:chExt cx="3294001" cy="612000"/>
          </a:xfrm>
        </p:grpSpPr>
        <p:pic>
          <p:nvPicPr>
            <p:cNvPr id="14" name="Picture 13">
              <a:extLst>
                <a:ext uri="{FF2B5EF4-FFF2-40B4-BE49-F238E27FC236}">
                  <a16:creationId xmlns:a16="http://schemas.microsoft.com/office/drawing/2014/main" id="{B6F4FF58-BFA2-73F8-15B7-C2654283FF4A}"/>
                </a:ext>
              </a:extLst>
            </p:cNvPr>
            <p:cNvPicPr>
              <a:picLocks noChangeAspect="1"/>
            </p:cNvPicPr>
            <p:nvPr/>
          </p:nvPicPr>
          <p:blipFill>
            <a:blip r:embed="rId8"/>
            <a:stretch>
              <a:fillRect/>
            </a:stretch>
          </p:blipFill>
          <p:spPr>
            <a:xfrm>
              <a:off x="5179092" y="5483822"/>
              <a:ext cx="1530000" cy="612000"/>
            </a:xfrm>
            <a:prstGeom prst="rect">
              <a:avLst/>
            </a:prstGeom>
          </p:spPr>
        </p:pic>
        <p:pic>
          <p:nvPicPr>
            <p:cNvPr id="15" name="Picture 14">
              <a:extLst>
                <a:ext uri="{FF2B5EF4-FFF2-40B4-BE49-F238E27FC236}">
                  <a16:creationId xmlns:a16="http://schemas.microsoft.com/office/drawing/2014/main" id="{E88491F3-1743-683A-2308-D19EF74DC0B5}"/>
                </a:ext>
              </a:extLst>
            </p:cNvPr>
            <p:cNvPicPr>
              <a:picLocks noChangeAspect="1"/>
            </p:cNvPicPr>
            <p:nvPr/>
          </p:nvPicPr>
          <p:blipFill>
            <a:blip r:embed="rId9"/>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1628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02_1: Introduction to Threat Modelling</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Understanding the Concept and Importance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Definition: Threat modelling is a proactive and systematic approach to </a:t>
            </a:r>
            <a:r>
              <a:rPr lang="en-US" sz="1200" dirty="0">
                <a:solidFill>
                  <a:schemeClr val="tx2"/>
                </a:solidFill>
              </a:rPr>
              <a:t>identifying</a:t>
            </a:r>
            <a:r>
              <a:rPr lang="en-US" sz="1200" dirty="0"/>
              <a:t>, </a:t>
            </a:r>
            <a:r>
              <a:rPr lang="en-US" sz="1200" dirty="0">
                <a:solidFill>
                  <a:schemeClr val="tx2"/>
                </a:solidFill>
              </a:rPr>
              <a:t>assessing</a:t>
            </a:r>
            <a:r>
              <a:rPr lang="en-US" sz="1200" dirty="0"/>
              <a:t>, and </a:t>
            </a:r>
            <a:r>
              <a:rPr lang="en-US" sz="1200" dirty="0">
                <a:solidFill>
                  <a:schemeClr val="tx2"/>
                </a:solidFill>
              </a:rPr>
              <a:t>mitigating</a:t>
            </a:r>
            <a:r>
              <a:rPr lang="en-US" sz="1200" dirty="0"/>
              <a:t> potential cybersecurity threats to a system, network, or application.</a:t>
            </a:r>
          </a:p>
          <a:p>
            <a:pPr>
              <a:spcBef>
                <a:spcPts val="600"/>
              </a:spcBef>
            </a:pPr>
            <a:r>
              <a:rPr lang="en-US" sz="1200" dirty="0"/>
              <a:t>Importance: </a:t>
            </a:r>
          </a:p>
          <a:p>
            <a:pPr lvl="1">
              <a:spcBef>
                <a:spcPts val="600"/>
              </a:spcBef>
            </a:pPr>
            <a:r>
              <a:rPr lang="en-US" sz="1000" dirty="0"/>
              <a:t>It aims to anticipate potential attack vectors, vulnerabilities, and impacts on the security posture of the organization. </a:t>
            </a:r>
          </a:p>
          <a:p>
            <a:pPr lvl="1">
              <a:spcBef>
                <a:spcPts val="600"/>
              </a:spcBef>
            </a:pPr>
            <a:r>
              <a:rPr lang="en-US" sz="1000" dirty="0"/>
              <a:t>By comprehensively understanding potential threats, organizations can implement effective security controls and mitigation strategies to strengthen their defenses.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vestuário, verde, planta, armadura&#10;&#10;Descrição gerada automaticamente">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02_1: Introduction to Threat Modelling</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Understanding the Concept and Importance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Smart Grid Infrastructure – applying threat modelling to enhance the resilience and security of critical infrastructure against evolving threats</a:t>
            </a:r>
          </a:p>
          <a:p>
            <a:pPr lvl="1">
              <a:spcBef>
                <a:spcPts val="600"/>
              </a:spcBef>
            </a:pPr>
            <a:r>
              <a:rPr lang="en-US" sz="1000" b="1" dirty="0"/>
              <a:t>Identify assets:</a:t>
            </a:r>
          </a:p>
          <a:p>
            <a:pPr lvl="2">
              <a:spcBef>
                <a:spcPts val="600"/>
              </a:spcBef>
            </a:pPr>
            <a:r>
              <a:rPr lang="en-US" sz="850" u="sng" dirty="0"/>
              <a:t>Smart meters</a:t>
            </a:r>
            <a:r>
              <a:rPr lang="en-US" sz="850" dirty="0"/>
              <a:t>: devices installed at consumer premises to monitor real-time electrical energy usage</a:t>
            </a:r>
          </a:p>
          <a:p>
            <a:pPr lvl="2">
              <a:spcBef>
                <a:spcPts val="600"/>
              </a:spcBef>
            </a:pPr>
            <a:r>
              <a:rPr lang="en-US" sz="850" u="sng" dirty="0"/>
              <a:t>Control systems</a:t>
            </a:r>
            <a:r>
              <a:rPr lang="en-US" sz="850" dirty="0"/>
              <a:t>: centralized systems to manage energy generation, distribution, and billing</a:t>
            </a:r>
          </a:p>
          <a:p>
            <a:pPr lvl="2">
              <a:spcBef>
                <a:spcPts val="600"/>
              </a:spcBef>
            </a:pPr>
            <a:r>
              <a:rPr lang="en-US" sz="850" u="sng" dirty="0"/>
              <a:t>Communication networks</a:t>
            </a:r>
            <a:r>
              <a:rPr lang="en-US" sz="850" dirty="0"/>
              <a:t>: infrastructure facilitating data exchange between the elements of the ecosystem</a:t>
            </a:r>
          </a:p>
          <a:p>
            <a:pPr lvl="2">
              <a:spcBef>
                <a:spcPts val="600"/>
              </a:spcBef>
            </a:pPr>
            <a:r>
              <a:rPr lang="en-US" sz="850" u="sng" dirty="0"/>
              <a:t>Storage systems</a:t>
            </a:r>
            <a:r>
              <a:rPr lang="en-US" sz="850" dirty="0"/>
              <a:t>: batteries used for storing surplus energy generated by renewables</a:t>
            </a:r>
          </a:p>
          <a:p>
            <a:pPr lvl="1">
              <a:spcBef>
                <a:spcPts val="600"/>
              </a:spcBef>
            </a:pPr>
            <a:r>
              <a:rPr lang="en-US" sz="1000" b="1" dirty="0" err="1"/>
              <a:t>Analyse</a:t>
            </a:r>
            <a:r>
              <a:rPr lang="en-US" sz="1000" b="1" dirty="0"/>
              <a:t> threats:</a:t>
            </a:r>
          </a:p>
          <a:p>
            <a:pPr lvl="2">
              <a:spcBef>
                <a:spcPts val="600"/>
              </a:spcBef>
            </a:pPr>
            <a:r>
              <a:rPr lang="en-US" sz="850" u="sng" dirty="0"/>
              <a:t>Unauthorized access</a:t>
            </a:r>
            <a:r>
              <a:rPr lang="en-US" sz="850" dirty="0"/>
              <a:t>: hackers gaining unauthorized access to smart meters or control systems, potentially manipulating energy consumption data or disrupting grid operations</a:t>
            </a:r>
          </a:p>
          <a:p>
            <a:pPr lvl="2">
              <a:spcBef>
                <a:spcPts val="600"/>
              </a:spcBef>
            </a:pPr>
            <a:r>
              <a:rPr lang="en-US" sz="850" u="sng" dirty="0"/>
              <a:t>Data tampering</a:t>
            </a:r>
            <a:r>
              <a:rPr lang="en-US" sz="850" dirty="0"/>
              <a:t>: manipulation of data transmitted between smart meters and control systems, leading to inaccurate billing or exploitation of vulnerabilities in energy trading platforms</a:t>
            </a:r>
          </a:p>
          <a:p>
            <a:pPr lvl="2">
              <a:spcBef>
                <a:spcPts val="600"/>
              </a:spcBef>
            </a:pPr>
            <a:r>
              <a:rPr lang="en-US" sz="850" u="sng" dirty="0"/>
              <a:t>Supply chain risks</a:t>
            </a:r>
            <a:r>
              <a:rPr lang="en-US" sz="850" dirty="0"/>
              <a:t>: compromise of components or software obtained from third-party suppliers, resulting in vulnerabilities in smart grid devices or control systems</a:t>
            </a:r>
          </a:p>
          <a:p>
            <a:pPr lvl="2">
              <a:spcBef>
                <a:spcPts val="600"/>
              </a:spcBef>
            </a:pPr>
            <a:r>
              <a:rPr lang="en-US" sz="850" u="sng" dirty="0"/>
              <a:t>Cyber espionage</a:t>
            </a:r>
            <a:r>
              <a:rPr lang="en-US" sz="850" dirty="0"/>
              <a:t>: theft of sensitive information related to energy infrastructure operations, customer data, or intellectual property, posing risks to national security and competitive advantage</a:t>
            </a:r>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vestuário, verde, planta, armadura&#10;&#10;Descrição gerada automaticamente">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83933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02_1: Introduction to Threat Modelling</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Understanding the Concept and Importance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Smart Grid Infrastructure</a:t>
            </a:r>
          </a:p>
          <a:p>
            <a:pPr lvl="1">
              <a:spcBef>
                <a:spcPts val="600"/>
              </a:spcBef>
            </a:pPr>
            <a:r>
              <a:rPr lang="en-US" sz="1000" b="1" dirty="0"/>
              <a:t>Assess vulnerabilities:</a:t>
            </a:r>
          </a:p>
          <a:p>
            <a:pPr lvl="2">
              <a:spcBef>
                <a:spcPts val="600"/>
              </a:spcBef>
            </a:pPr>
            <a:r>
              <a:rPr lang="en-US" sz="850" u="sng" dirty="0"/>
              <a:t>Insecure communication protocols</a:t>
            </a:r>
            <a:r>
              <a:rPr lang="en-US" sz="850" dirty="0"/>
              <a:t>: weak encryption or lack of authentication mechanisms in communication protocols used by smart meters and control systems.</a:t>
            </a:r>
          </a:p>
          <a:p>
            <a:pPr lvl="2">
              <a:spcBef>
                <a:spcPts val="600"/>
              </a:spcBef>
            </a:pPr>
            <a:r>
              <a:rPr lang="en-US" sz="850" u="sng" dirty="0"/>
              <a:t>Legacy systems</a:t>
            </a:r>
            <a:r>
              <a:rPr lang="en-US" sz="850" dirty="0"/>
              <a:t>: use of outdated or unsupported software and hardware components in critical infrastructure, susceptible to known vulnerabilities and exploits.</a:t>
            </a:r>
          </a:p>
          <a:p>
            <a:pPr lvl="2">
              <a:spcBef>
                <a:spcPts val="600"/>
              </a:spcBef>
            </a:pPr>
            <a:r>
              <a:rPr lang="en-US" sz="850" u="sng" dirty="0"/>
              <a:t>Insider threats</a:t>
            </a:r>
            <a:r>
              <a:rPr lang="en-US" sz="850" dirty="0"/>
              <a:t>: malicious or negligent actions by employees or contractors with privileged access to energy network infrastructure.</a:t>
            </a:r>
          </a:p>
          <a:p>
            <a:pPr lvl="2">
              <a:spcBef>
                <a:spcPts val="600"/>
              </a:spcBef>
            </a:pPr>
            <a:r>
              <a:rPr lang="en-US" sz="850" u="sng" dirty="0"/>
              <a:t>Interconnected systems</a:t>
            </a:r>
            <a:r>
              <a:rPr lang="en-US" sz="850" dirty="0"/>
              <a:t>: dependencies between different components of the energy network, creating potential pathways for attackers to propagate threats and disrupt operations.</a:t>
            </a:r>
          </a:p>
          <a:p>
            <a:pPr lvl="1">
              <a:spcBef>
                <a:spcPts val="600"/>
              </a:spcBef>
            </a:pPr>
            <a:r>
              <a:rPr lang="en-US" sz="1000" b="1" dirty="0"/>
              <a:t>Quantify impacts:</a:t>
            </a:r>
          </a:p>
          <a:p>
            <a:pPr lvl="2">
              <a:spcBef>
                <a:spcPts val="600"/>
              </a:spcBef>
            </a:pPr>
            <a:r>
              <a:rPr lang="en-US" sz="850" u="sng" dirty="0"/>
              <a:t>Financial losses</a:t>
            </a:r>
            <a:r>
              <a:rPr lang="en-US" sz="850" dirty="0"/>
              <a:t>: disruption of energy supply leading to revenue losses for utility providers, fines for non-compliance with service level agreements, and costs associated with remediation and legal proceedings.</a:t>
            </a:r>
          </a:p>
          <a:p>
            <a:pPr lvl="2">
              <a:spcBef>
                <a:spcPts val="600"/>
              </a:spcBef>
            </a:pPr>
            <a:r>
              <a:rPr lang="en-US" sz="850" u="sng" dirty="0"/>
              <a:t>Operational disruptions</a:t>
            </a:r>
            <a:r>
              <a:rPr lang="en-US" sz="850" dirty="0"/>
              <a:t>: service outages impacting residential, commercial, and industrial consumers, leading to productivity losses, damage to equipment, and negative public perception.</a:t>
            </a:r>
          </a:p>
          <a:p>
            <a:pPr lvl="2">
              <a:spcBef>
                <a:spcPts val="600"/>
              </a:spcBef>
            </a:pPr>
            <a:r>
              <a:rPr lang="en-US" sz="850" u="sng" dirty="0"/>
              <a:t>Safety risks</a:t>
            </a:r>
            <a:r>
              <a:rPr lang="en-US" sz="850" dirty="0"/>
              <a:t>: compromised integrity of energy infrastructure posing risks to public safety, environmental damage, and potential loss of life in extreme scenarios.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vestuário, verde, planta, armadura&#10;&#10;Descrição gerada automaticamente">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753003759"/>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Theme-CyberSecPro-1</Template>
  <TotalTime>0</TotalTime>
  <Words>3246</Words>
  <Application>Microsoft Office PowerPoint</Application>
  <PresentationFormat>Ecrã Panorâmico</PresentationFormat>
  <Paragraphs>256</Paragraphs>
  <Slides>32</Slides>
  <Notes>2</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32</vt:i4>
      </vt:variant>
    </vt:vector>
  </HeadingPairs>
  <TitlesOfParts>
    <vt:vector size="38" baseType="lpstr">
      <vt:lpstr>Arial MT</vt:lpstr>
      <vt:lpstr>Book Antiqua</vt:lpstr>
      <vt:lpstr>Calibri</vt:lpstr>
      <vt:lpstr>Century Gothic</vt:lpstr>
      <vt:lpstr>Courier New</vt:lpstr>
      <vt:lpstr>Custom</vt:lpstr>
      <vt:lpstr>Cyber Threat Intelligence in the Energy Network</vt:lpstr>
      <vt:lpstr>Apresentação do PowerPoint</vt:lpstr>
      <vt:lpstr>Cyber Threat Intelligence in the Energy Network – Course Overview</vt:lpstr>
      <vt:lpstr>Training Outline:   Day-2</vt:lpstr>
      <vt:lpstr>Training Outline:   Day-2</vt:lpstr>
      <vt:lpstr>02_1: Introduction to Threat Modelling</vt:lpstr>
      <vt:lpstr>02_1: Introduction to Threat Modelling</vt:lpstr>
      <vt:lpstr>02_1: Introduction to Threat Modelling</vt:lpstr>
      <vt:lpstr>02_1: Introduction to Threat Modelling</vt:lpstr>
      <vt:lpstr>02_1: Introduction to Threat Modelling</vt:lpstr>
      <vt:lpstr>Training Outline:   Day-2</vt:lpstr>
      <vt:lpstr>02_2: Threat Landscape in the Energy Network</vt:lpstr>
      <vt:lpstr>02_2: Threat Landscape in the Energy Network</vt:lpstr>
      <vt:lpstr>02_2: Threat Landscape in the Energy Network</vt:lpstr>
      <vt:lpstr>02_2: Threat Landscape in the Energy Network</vt:lpstr>
      <vt:lpstr>02_2: Threat Landscape in the Energy Network</vt:lpstr>
      <vt:lpstr>Training Outline:   Day-2</vt:lpstr>
      <vt:lpstr>02_3: Impact Analysis </vt:lpstr>
      <vt:lpstr>02_3: Impact Analysis </vt:lpstr>
      <vt:lpstr>02_3: Impact Analysis </vt:lpstr>
      <vt:lpstr>02_3: Impact Analysis </vt:lpstr>
      <vt:lpstr>02_3: Impact Analysis </vt:lpstr>
      <vt:lpstr>Training Outline:   Day-2</vt:lpstr>
      <vt:lpstr>02_4: Developing Threat Models for Energy Infrastructure</vt:lpstr>
      <vt:lpstr>02_4: Developing Threat Models for Energy Infrastructure</vt:lpstr>
      <vt:lpstr>02_4: Developing Threat Models for Energy Infrastructure</vt:lpstr>
      <vt:lpstr>02_4: Developing Threat Models for Energy Infrastructure</vt:lpstr>
      <vt:lpstr>Training Outline:   Day-2</vt:lpstr>
      <vt:lpstr>02_5: Mitigation Strategies</vt:lpstr>
      <vt:lpstr>02_5: Mitigation Strategies</vt:lpstr>
      <vt:lpstr>02_5: Mitigation Strategies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2024-05-08T14:43:02Z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