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90"/>
  </p:notesMasterIdLst>
  <p:handoutMasterIdLst>
    <p:handoutMasterId r:id="rId91"/>
  </p:handoutMasterIdLst>
  <p:sldIdLst>
    <p:sldId id="376" r:id="rId5"/>
    <p:sldId id="407" r:id="rId6"/>
    <p:sldId id="388" r:id="rId7"/>
    <p:sldId id="408" r:id="rId8"/>
    <p:sldId id="490" r:id="rId9"/>
    <p:sldId id="443" r:id="rId10"/>
    <p:sldId id="491" r:id="rId11"/>
    <p:sldId id="494" r:id="rId12"/>
    <p:sldId id="495" r:id="rId13"/>
    <p:sldId id="492" r:id="rId14"/>
    <p:sldId id="497" r:id="rId15"/>
    <p:sldId id="498" r:id="rId16"/>
    <p:sldId id="499" r:id="rId17"/>
    <p:sldId id="500" r:id="rId18"/>
    <p:sldId id="501" r:id="rId19"/>
    <p:sldId id="502" r:id="rId20"/>
    <p:sldId id="503" r:id="rId21"/>
    <p:sldId id="493" r:id="rId22"/>
    <p:sldId id="504" r:id="rId23"/>
    <p:sldId id="505" r:id="rId24"/>
    <p:sldId id="506" r:id="rId25"/>
    <p:sldId id="507" r:id="rId26"/>
    <p:sldId id="508" r:id="rId27"/>
    <p:sldId id="509" r:id="rId28"/>
    <p:sldId id="510" r:id="rId29"/>
    <p:sldId id="511" r:id="rId30"/>
    <p:sldId id="512" r:id="rId31"/>
    <p:sldId id="514" r:id="rId32"/>
    <p:sldId id="517" r:id="rId33"/>
    <p:sldId id="518" r:id="rId34"/>
    <p:sldId id="520" r:id="rId35"/>
    <p:sldId id="513" r:id="rId36"/>
    <p:sldId id="519" r:id="rId37"/>
    <p:sldId id="521" r:id="rId38"/>
    <p:sldId id="522" r:id="rId39"/>
    <p:sldId id="523" r:id="rId40"/>
    <p:sldId id="515" r:id="rId41"/>
    <p:sldId id="524" r:id="rId42"/>
    <p:sldId id="525" r:id="rId43"/>
    <p:sldId id="526" r:id="rId44"/>
    <p:sldId id="516" r:id="rId45"/>
    <p:sldId id="527" r:id="rId46"/>
    <p:sldId id="528" r:id="rId47"/>
    <p:sldId id="529" r:id="rId48"/>
    <p:sldId id="530" r:id="rId49"/>
    <p:sldId id="531" r:id="rId50"/>
    <p:sldId id="532" r:id="rId51"/>
    <p:sldId id="537" r:id="rId52"/>
    <p:sldId id="538" r:id="rId53"/>
    <p:sldId id="533" r:id="rId54"/>
    <p:sldId id="539" r:id="rId55"/>
    <p:sldId id="540" r:id="rId56"/>
    <p:sldId id="541" r:id="rId57"/>
    <p:sldId id="534" r:id="rId58"/>
    <p:sldId id="542" r:id="rId59"/>
    <p:sldId id="544" r:id="rId60"/>
    <p:sldId id="543" r:id="rId61"/>
    <p:sldId id="535" r:id="rId62"/>
    <p:sldId id="545" r:id="rId63"/>
    <p:sldId id="546" r:id="rId64"/>
    <p:sldId id="536" r:id="rId65"/>
    <p:sldId id="547" r:id="rId66"/>
    <p:sldId id="548" r:id="rId67"/>
    <p:sldId id="549" r:id="rId68"/>
    <p:sldId id="550" r:id="rId69"/>
    <p:sldId id="551" r:id="rId70"/>
    <p:sldId id="552" r:id="rId71"/>
    <p:sldId id="553" r:id="rId72"/>
    <p:sldId id="555" r:id="rId73"/>
    <p:sldId id="554" r:id="rId74"/>
    <p:sldId id="558" r:id="rId75"/>
    <p:sldId id="559" r:id="rId76"/>
    <p:sldId id="560" r:id="rId77"/>
    <p:sldId id="556" r:id="rId78"/>
    <p:sldId id="561" r:id="rId79"/>
    <p:sldId id="562" r:id="rId80"/>
    <p:sldId id="563" r:id="rId81"/>
    <p:sldId id="564" r:id="rId82"/>
    <p:sldId id="557" r:id="rId83"/>
    <p:sldId id="565" r:id="rId84"/>
    <p:sldId id="566" r:id="rId85"/>
    <p:sldId id="567" r:id="rId86"/>
    <p:sldId id="568" r:id="rId87"/>
    <p:sldId id="569" r:id="rId88"/>
    <p:sldId id="38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272"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27/04/2025</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27/04/2025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στυλ κειμένου υποδείγματος</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060837" y="723440"/>
            <a:ext cx="5958337" cy="2579052"/>
          </a:xfrm>
        </p:spPr>
        <p:txBody>
          <a:bodyPr>
            <a:noAutofit/>
          </a:bodyPr>
          <a:lstStyle/>
          <a:p>
            <a:r>
              <a:rPr lang="el" sz="3200" dirty="0"/>
              <a:t>Ευφυΐα Κυβερνοαπειλής στο ενεργειακό δίκτυο - Cyber Threat Intelligence in the Energy Network </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l" dirty="0"/>
              <a:t>ΠαρουσΙαση απΟ: </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l"/>
              <a:t>CSP006</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47" name="Picture Placeholder 46" descr="Ασπρόμαυρο εξώφυλλο με μπλε τετράγωνα&#10;&#10;Περιγραφή που δημιουργείται αυτόματα">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10</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Θέμα-06: Τεχνικές Αξιολόγησης Τρωτών Σημείων</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Εισαγωγή στα τρωτά σημεία του ενεργειακού δικτύου</a:t>
            </a:r>
          </a:p>
          <a:p>
            <a:pPr>
              <a:spcBef>
                <a:spcPts val="600"/>
              </a:spcBef>
              <a:spcAft>
                <a:spcPts val="0"/>
              </a:spcAft>
            </a:pPr>
            <a:r>
              <a:rPr lang="el" sz="1400"/>
              <a:t>Μεθοδολογίες Αξιολόγησης Τρωτότητας</a:t>
            </a:r>
          </a:p>
          <a:p>
            <a:pPr>
              <a:spcBef>
                <a:spcPts val="600"/>
              </a:spcBef>
              <a:spcAft>
                <a:spcPts val="0"/>
              </a:spcAft>
            </a:pPr>
            <a:r>
              <a:rPr lang="el" sz="1400">
                <a:solidFill>
                  <a:schemeClr val="tx2"/>
                </a:solidFill>
              </a:rPr>
              <a:t>Αναγνώριση και ταξινόμηση περιουσιακών στοιχείων</a:t>
            </a:r>
          </a:p>
          <a:p>
            <a:pPr>
              <a:spcBef>
                <a:spcPts val="600"/>
              </a:spcBef>
              <a:spcAft>
                <a:spcPts val="0"/>
              </a:spcAft>
            </a:pPr>
            <a:r>
              <a:rPr lang="el" sz="1400"/>
              <a:t>Εργαλεία και τεχνικές σάρωσης ευπάθειας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36808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409837" y="615977"/>
            <a:ext cx="5684036" cy="763899"/>
          </a:xfrm>
        </p:spPr>
        <p:txBody>
          <a:bodyPr>
            <a:noAutofit/>
          </a:bodyPr>
          <a:lstStyle/>
          <a:p>
            <a:r>
              <a:rPr lang="el" sz="2800" dirty="0"/>
              <a:t>06_3: Αναγνώριση και ταξινόμηση περιουσιακών στοιχείων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334679" y="1379876"/>
            <a:ext cx="4786877" cy="763899"/>
          </a:xfrm>
        </p:spPr>
        <p:txBody>
          <a:bodyPr>
            <a:normAutofit lnSpcReduction="10000"/>
          </a:bodyPr>
          <a:lstStyle/>
          <a:p>
            <a:pPr>
              <a:spcBef>
                <a:spcPts val="600"/>
              </a:spcBef>
              <a:spcAft>
                <a:spcPts val="0"/>
              </a:spcAft>
            </a:pPr>
            <a:r>
              <a:rPr lang="el" sz="2400" dirty="0"/>
              <a:t>Σημασία της αναγνώρισης περιουσιακών στοιχείων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308642" y="2316064"/>
            <a:ext cx="5541470" cy="2569866"/>
          </a:xfrm>
        </p:spPr>
        <p:txBody>
          <a:bodyPr>
            <a:noAutofit/>
          </a:bodyPr>
          <a:lstStyle/>
          <a:p>
            <a:pPr>
              <a:spcBef>
                <a:spcPts val="600"/>
              </a:spcBef>
            </a:pPr>
            <a:r>
              <a:rPr lang="el" sz="1200" dirty="0"/>
              <a:t>Τα περιουσιακά στοιχεία αναφέρονται στα στοιχεία, τις συσκευές, τα συστήματα και τους πόρους εντός της υποδομής του ενεργειακού δικτύου.</a:t>
            </a:r>
          </a:p>
          <a:p>
            <a:pPr>
              <a:spcBef>
                <a:spcPts val="600"/>
              </a:spcBef>
            </a:pPr>
            <a:r>
              <a:rPr lang="el" sz="1200" dirty="0"/>
              <a:t>Αυτά τα περιουσιακά στοιχεία περιλαμβάνουν τόσο φυσικά όσο και ψηφιακά στοιχεία απαραίτητα για τη λειτουργία, τη διαχείριση και την ασφάλεια του δικτύου.</a:t>
            </a:r>
          </a:p>
          <a:p>
            <a:pPr>
              <a:spcBef>
                <a:spcPts val="600"/>
              </a:spcBef>
            </a:pPr>
            <a:r>
              <a:rPr lang="el" sz="1200" dirty="0"/>
              <a:t>Η αναγνώριση περιουσιακών στοιχείων αποτελεί θεμελιώδες βήμα στις διαδικασίες αξιολόγησης τρωτότητας και διαχείρισης κινδύνου.</a:t>
            </a:r>
          </a:p>
          <a:p>
            <a:pPr>
              <a:spcBef>
                <a:spcPts val="600"/>
              </a:spcBef>
            </a:pPr>
            <a:r>
              <a:rPr lang="el" sz="1200" dirty="0"/>
              <a:t>Περιλαμβάνει την καταγραφή σε κατάλογο και κατηγοριοποίηση όλων των περιουσιακών στοιχείων εντός του ενεργειακού δικτύου για την ολοκληρωμένη κατανόηση των συνιστωσών της υποδομής.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κείμενο, φορητό υπολογιστή, στιγμιότυπο οθόνης, εσωτερικό&#10;&#10;Αυτόματη περιγραφή">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98101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6047056" cy="763899"/>
          </a:xfrm>
        </p:spPr>
        <p:txBody>
          <a:bodyPr>
            <a:noAutofit/>
          </a:bodyPr>
          <a:lstStyle/>
          <a:p>
            <a:r>
              <a:rPr lang="el" sz="2400" dirty="0"/>
              <a:t>06_3: Αναγνώριση και ταξινόμηση περιουσιακών στοιχείων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5723416" y="821955"/>
            <a:ext cx="6486580" cy="763899"/>
          </a:xfrm>
        </p:spPr>
        <p:txBody>
          <a:bodyPr>
            <a:normAutofit/>
          </a:bodyPr>
          <a:lstStyle/>
          <a:p>
            <a:pPr>
              <a:spcBef>
                <a:spcPts val="600"/>
              </a:spcBef>
              <a:spcAft>
                <a:spcPts val="0"/>
              </a:spcAft>
            </a:pPr>
            <a:r>
              <a:rPr lang="el" sz="2000" dirty="0"/>
              <a:t>Σημασία της αναγνώρισης περιουσιακών στοιχείων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840730" y="1484245"/>
            <a:ext cx="6251953" cy="2569866"/>
          </a:xfrm>
        </p:spPr>
        <p:txBody>
          <a:bodyPr>
            <a:noAutofit/>
          </a:bodyPr>
          <a:lstStyle/>
          <a:p>
            <a:pPr>
              <a:spcBef>
                <a:spcPts val="600"/>
              </a:spcBef>
            </a:pPr>
            <a:r>
              <a:rPr lang="el" sz="1200" dirty="0"/>
              <a:t>Βασικά σημεία σημασίας:</a:t>
            </a:r>
          </a:p>
          <a:p>
            <a:pPr lvl="1">
              <a:spcBef>
                <a:spcPts val="600"/>
              </a:spcBef>
            </a:pPr>
            <a:r>
              <a:rPr lang="el" sz="1000" dirty="0">
                <a:solidFill>
                  <a:schemeClr val="tx2"/>
                </a:solidFill>
              </a:rPr>
              <a:t>Διαχείριση κινδύνου:</a:t>
            </a:r>
          </a:p>
          <a:p>
            <a:pPr lvl="2">
              <a:spcBef>
                <a:spcPts val="600"/>
              </a:spcBef>
            </a:pPr>
            <a:r>
              <a:rPr lang="el" sz="850" dirty="0"/>
              <a:t>Η αναγνώριση περιουσιακών στοιχείων επιτρέπει στους οργανισμούς να αξιολογούν και να μετριάζουν τους κινδύνους που σχετίζονται με κάθε περιουσιακό στοιχείο. Κατανοώντας την κρισιμότητα και τις εξαρτήσεις των περιουσιακών στοιχείων, οι οργανισμοί μπορούν να δώσουν προτεραιότητα στις προσπάθειες μετριασμού του κινδύνου αποτελεσματικά.</a:t>
            </a:r>
          </a:p>
          <a:p>
            <a:pPr lvl="1">
              <a:spcBef>
                <a:spcPts val="600"/>
              </a:spcBef>
            </a:pPr>
            <a:r>
              <a:rPr lang="el" sz="1000" dirty="0">
                <a:solidFill>
                  <a:schemeClr val="tx2"/>
                </a:solidFill>
              </a:rPr>
              <a:t>Μέτρα ασφαλείας:</a:t>
            </a:r>
          </a:p>
          <a:p>
            <a:pPr lvl="2">
              <a:spcBef>
                <a:spcPts val="600"/>
              </a:spcBef>
            </a:pPr>
            <a:r>
              <a:rPr lang="el" sz="850" dirty="0"/>
              <a:t>Αυτή η ταυτοποίηση αποτελεί τη βάση για την εφαρμογή μέτρων ασφαλείας προσαρμοσμένων στην προστασία συγκεκριμένων περιουσιακών στοιχείων. Διευκολύνει την ανάπτυξη ελέγχων πρόσβασης, πολιτικών κρυπτογράφησης και μηχανισμών ανίχνευσης εισβολών για την προστασία των περιουσιακών στοιχείων από απειλές στον κυβερνοχώρο.</a:t>
            </a:r>
          </a:p>
          <a:p>
            <a:pPr lvl="1">
              <a:spcBef>
                <a:spcPts val="600"/>
              </a:spcBef>
            </a:pPr>
            <a:r>
              <a:rPr lang="el" sz="1000" dirty="0">
                <a:solidFill>
                  <a:schemeClr val="tx2"/>
                </a:solidFill>
              </a:rPr>
              <a:t>Ρυθμιστική συμμόρφωση:</a:t>
            </a:r>
          </a:p>
          <a:p>
            <a:pPr lvl="2">
              <a:spcBef>
                <a:spcPts val="600"/>
              </a:spcBef>
            </a:pPr>
            <a:r>
              <a:rPr lang="el" sz="850" dirty="0"/>
              <a:t>Κατά τη διάρκεια περιστατικών κυβερνοασφάλειας, η ταχεία αντίδραση και ο περιορισμός βασίζονται στην ακριβή ταυτοποίηση των περιουσιακών στοιχείων. Οι ομάδες αντιμετώπισης περιστατικών μπορούν να εντοπίσουν γρήγορα τα επηρεαζόμενα περιουσιακά στοιχεία, να αξιολογήσουν τον αντίκτυπο και να ξεκινήσουν μέτρα αποκατάστασης για την ελαχιστοποίηση της διακοπής.</a:t>
            </a:r>
          </a:p>
          <a:p>
            <a:pPr>
              <a:spcBef>
                <a:spcPts val="600"/>
              </a:spcBef>
            </a:pPr>
            <a:r>
              <a:rPr lang="el" sz="1200" dirty="0"/>
              <a:t>Προκλήσεις:</a:t>
            </a:r>
          </a:p>
          <a:p>
            <a:pPr lvl="1">
              <a:spcBef>
                <a:spcPts val="600"/>
              </a:spcBef>
            </a:pPr>
            <a:r>
              <a:rPr lang="el" sz="1000" dirty="0"/>
              <a:t>Δυναμική φύση των δικτυακών περιβαλλόντων με συχνές προσθήκες, τροποποιήσεις και αποσύρσεις περιουσιακών στοιχείων.</a:t>
            </a:r>
          </a:p>
          <a:p>
            <a:pPr lvl="1">
              <a:spcBef>
                <a:spcPts val="600"/>
              </a:spcBef>
            </a:pPr>
            <a:r>
              <a:rPr lang="el" sz="1000" dirty="0"/>
              <a:t>Έλλειψη ορατότητας σε σκιώδες IT, μη εξουσιοδοτημένες συσκευές και μη διαχειριζόμενα στοιχεία.</a:t>
            </a:r>
          </a:p>
          <a:p>
            <a:pPr lvl="1">
              <a:spcBef>
                <a:spcPts val="600"/>
              </a:spcBef>
            </a:pPr>
            <a:r>
              <a:rPr lang="el" sz="1000" dirty="0"/>
              <a:t>Πολυπλοκότητα των διασυνδεδεμένων συστημάτων και των παλαιών υποδομών που περιπλέκει τη χαρτογράφηση των εξαρτήσεων από περιουσιακά στοιχεία.</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κείμενο, φορητό υπολογιστή, στιγμιότυπο οθόνης, εσωτερικό&#10;&#10;Αυτόματη περιγραφή">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76314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096000" y="233470"/>
            <a:ext cx="5684036" cy="763899"/>
          </a:xfrm>
        </p:spPr>
        <p:txBody>
          <a:bodyPr>
            <a:noAutofit/>
          </a:bodyPr>
          <a:lstStyle/>
          <a:p>
            <a:r>
              <a:rPr lang="el" sz="2400" dirty="0"/>
              <a:t>06_3: Αναγνώριση και ταξινόμηση περιουσιακών στοιχείων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184496" y="960063"/>
            <a:ext cx="5789761" cy="763899"/>
          </a:xfrm>
        </p:spPr>
        <p:txBody>
          <a:bodyPr>
            <a:normAutofit lnSpcReduction="10000"/>
          </a:bodyPr>
          <a:lstStyle/>
          <a:p>
            <a:pPr>
              <a:spcBef>
                <a:spcPts val="600"/>
              </a:spcBef>
              <a:spcAft>
                <a:spcPts val="0"/>
              </a:spcAft>
            </a:pPr>
            <a:r>
              <a:rPr lang="el" sz="2400" dirty="0"/>
              <a:t>Τεχνικές αναγνώρισης περιουσιακών στοιχείων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578867" y="1977017"/>
            <a:ext cx="6460733" cy="2569866"/>
          </a:xfrm>
        </p:spPr>
        <p:txBody>
          <a:bodyPr>
            <a:noAutofit/>
          </a:bodyPr>
          <a:lstStyle/>
          <a:p>
            <a:pPr>
              <a:spcBef>
                <a:spcPts val="600"/>
              </a:spcBef>
            </a:pPr>
            <a:r>
              <a:rPr lang="el" sz="1200" dirty="0"/>
              <a:t>Εργαλεία εντοπισμού δικτύου: </a:t>
            </a:r>
          </a:p>
          <a:p>
            <a:pPr lvl="1">
              <a:spcBef>
                <a:spcPts val="600"/>
              </a:spcBef>
            </a:pPr>
            <a:r>
              <a:rPr lang="el" sz="1000" dirty="0"/>
              <a:t>Τα εργαλεία εντοπισμού δικτύου είναι εφαρμογές λογισμικού που έχουν σχεδιαστεί για τον εντοπισμό και τη χαρτογράφηση συσκευών και συστημάτων μέσα σε ένα δίκτυο.</a:t>
            </a:r>
          </a:p>
          <a:p>
            <a:pPr lvl="1">
              <a:spcBef>
                <a:spcPts val="600"/>
              </a:spcBef>
            </a:pPr>
            <a:r>
              <a:rPr lang="el" sz="1000" dirty="0"/>
              <a:t>Αυτά τα εργαλεία χρησιμοποιούν διάφορα πρωτόκολλα (π.χ. ICMP, SNMP, SSH) για να ανακαλύψουν και να απαριθμήσουν δικτυωμένα περιουσιακά στοιχεία.</a:t>
            </a:r>
          </a:p>
          <a:p>
            <a:pPr lvl="1">
              <a:spcBef>
                <a:spcPts val="600"/>
              </a:spcBef>
            </a:pPr>
            <a:r>
              <a:rPr lang="el" sz="1000" dirty="0"/>
              <a:t>Οι τεχνικές σάρωσης δικτύου, όπως οι σαρώσεις ping, η σάρωση θυρών και η αναγνώριση υπηρεσίας, χρησιμοποιούνται συνήθως για τον εντοπισμό περιουσιακών στοιχείων.</a:t>
            </a:r>
          </a:p>
          <a:p>
            <a:pPr lvl="1">
              <a:spcBef>
                <a:spcPts val="600"/>
              </a:spcBef>
            </a:pPr>
            <a:r>
              <a:rPr lang="el" sz="1000" dirty="0"/>
              <a:t>Έλλειψη ορατότητας σε </a:t>
            </a:r>
            <a:r>
              <a:rPr lang="en-US" sz="1000" dirty="0"/>
              <a:t>shadow</a:t>
            </a:r>
            <a:r>
              <a:rPr lang="el" sz="1000" dirty="0"/>
              <a:t> IT, μη εξουσιοδοτημένες συσκευές και μη διαχειριζόμενα στοιχεία.</a:t>
            </a:r>
          </a:p>
          <a:p>
            <a:pPr lvl="1">
              <a:spcBef>
                <a:spcPts val="600"/>
              </a:spcBef>
            </a:pPr>
            <a:r>
              <a:rPr lang="el" sz="1000" dirty="0"/>
              <a:t>Πολυπλοκότητα των διασυνδεδεμένων συστημάτων και των παλαιών υποδομών που περιπλέκει τη χαρτογράφηση των εξαρτήσεων από περιουσιακά στοιχεία.</a:t>
            </a:r>
          </a:p>
          <a:p>
            <a:pPr>
              <a:spcBef>
                <a:spcPts val="600"/>
              </a:spcBef>
            </a:pPr>
            <a:r>
              <a:rPr lang="el" sz="1200" dirty="0"/>
              <a:t>Συστήματα Διαχείρισης Περιουσιακών Στοιχείων: </a:t>
            </a:r>
          </a:p>
          <a:p>
            <a:pPr lvl="1">
              <a:spcBef>
                <a:spcPts val="600"/>
              </a:spcBef>
            </a:pPr>
            <a:r>
              <a:rPr lang="el" sz="1000" dirty="0"/>
              <a:t>Τα συστήματα διαχείρισης περιουσιακών στοιχείων (AMS) είναι κεντρικές πλατφόρμες που χρησιμοποιούνται για την παρακολούθηση και τη διαχείριση των περιουσιακών στοιχείων του οργανισμού καθ 'όλη τη διάρκεια του κύκλου ζωής τους.</a:t>
            </a:r>
          </a:p>
          <a:p>
            <a:pPr lvl="1">
              <a:spcBef>
                <a:spcPts val="600"/>
              </a:spcBef>
            </a:pPr>
            <a:r>
              <a:rPr lang="el" sz="1000" dirty="0"/>
              <a:t>Οι λύσεις AMS παρέχουν δυνατότητες για διαχείριση αποθεμάτων περιουσιακών στοιχείων, παρακολούθηση περιουσιακών στοιχείων και διαχείριση κύκλου ζωής περιουσιακών στοιχείων.</a:t>
            </a:r>
          </a:p>
          <a:p>
            <a:pPr lvl="1">
              <a:spcBef>
                <a:spcPts val="600"/>
              </a:spcBef>
            </a:pPr>
            <a:r>
              <a:rPr lang="el" sz="1000" dirty="0"/>
              <a:t>Οι αυτοματοποιημένες λειτουργίες εντοπισμού περιουσιακών στοιχείων στο AMS διευκολύνουν την αναγνώριση των συσκευών που είναι συνδεδεμένες στο δίκτυο.</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κείμενο, φορητό υπολογιστή, στιγμιότυπο οθόνης, εσωτερικό&#10;&#10;Αυτόματη περιγραφή">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38240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455964"/>
            <a:ext cx="5684036" cy="763899"/>
          </a:xfrm>
        </p:spPr>
        <p:txBody>
          <a:bodyPr>
            <a:noAutofit/>
          </a:bodyPr>
          <a:lstStyle/>
          <a:p>
            <a:r>
              <a:rPr lang="el" sz="2400" dirty="0"/>
              <a:t>06_3: Αναγνώριση και ταξινόμηση περιουσιακών στοιχείων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5948736" y="1213118"/>
            <a:ext cx="7191911" cy="763899"/>
          </a:xfrm>
        </p:spPr>
        <p:txBody>
          <a:bodyPr>
            <a:normAutofit/>
          </a:bodyPr>
          <a:lstStyle/>
          <a:p>
            <a:pPr>
              <a:spcBef>
                <a:spcPts val="600"/>
              </a:spcBef>
              <a:spcAft>
                <a:spcPts val="0"/>
              </a:spcAft>
            </a:pPr>
            <a:r>
              <a:rPr lang="el" sz="2000" dirty="0"/>
              <a:t>Τεχνικές αναγνώρισης περιουσιακών στοιχείων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Μη αυτόματοι έλεγχοι αποθέματος:</a:t>
            </a:r>
          </a:p>
          <a:p>
            <a:pPr lvl="1">
              <a:spcBef>
                <a:spcPts val="600"/>
              </a:spcBef>
            </a:pPr>
            <a:r>
              <a:rPr lang="el" sz="1000" dirty="0"/>
              <a:t>Οι χειροκίνητοι έλεγχοι απογραφής περιλαμβάνουν φυσική επιθεώρηση και τεκμηρίωση των περιουσιακών στοιχείων εντός του ενεργειακού δικτύου.</a:t>
            </a:r>
          </a:p>
          <a:p>
            <a:pPr lvl="1">
              <a:spcBef>
                <a:spcPts val="600"/>
              </a:spcBef>
            </a:pPr>
            <a:r>
              <a:rPr lang="el" sz="1000" dirty="0"/>
              <a:t>Οι ομάδες ασφαλείας πραγματοποιούν επιτόπιες επισκέψεις για τον εντοπισμό και την τεκμηρίωση στοιχείων, συμπεριλαμβανομένων διακομιστών, μεταγωγέων, δρομολογητών, και συσκευών IoT.</a:t>
            </a:r>
          </a:p>
          <a:p>
            <a:pPr lvl="1">
              <a:spcBef>
                <a:spcPts val="600"/>
              </a:spcBef>
            </a:pPr>
            <a:r>
              <a:rPr lang="el" sz="1000" dirty="0"/>
              <a:t>Οι μη αυτόματοι έλεγχοι συμπληρώνουν τις αυτοματοποιημένες μεθόδους ανακάλυψης περιουσιακών στοιχείων, διασφαλίζοντας ολοκληρωμένη κάλυψη και ακρίβεια των αποθεμάτων περιουσιακών στοιχείων.</a:t>
            </a:r>
          </a:p>
          <a:p>
            <a:pPr>
              <a:spcBef>
                <a:spcPts val="600"/>
              </a:spcBef>
            </a:pPr>
            <a:r>
              <a:rPr lang="el" sz="1200" dirty="0"/>
              <a:t> Παθητική παρακολούθηση δικτύου:</a:t>
            </a:r>
          </a:p>
          <a:p>
            <a:pPr lvl="1">
              <a:spcBef>
                <a:spcPts val="600"/>
              </a:spcBef>
            </a:pPr>
            <a:r>
              <a:rPr lang="el" sz="1000" dirty="0"/>
              <a:t>Οι τεχνικές παθητικής παρακολούθησης δικτύου παρατηρούν παθητικά την κίνηση δικτύου για τον εντοπισμό συνδεδεμένων συσκευών και συστημάτων.</a:t>
            </a:r>
          </a:p>
          <a:p>
            <a:pPr lvl="1">
              <a:spcBef>
                <a:spcPts val="600"/>
              </a:spcBef>
            </a:pPr>
            <a:r>
              <a:rPr lang="el" sz="1000" dirty="0"/>
              <a:t>Τεχνολογίες όπως οι ανιχνευτές δικτύου και τα συστήματα ανίχνευσης εισβολών (IDS) αναλύουν πακέτα δικτύου για τον εντοπισμό και την ταξινόμηση συσκευών.</a:t>
            </a:r>
          </a:p>
          <a:p>
            <a:pPr lvl="1">
              <a:spcBef>
                <a:spcPts val="600"/>
              </a:spcBef>
            </a:pPr>
            <a:r>
              <a:rPr lang="el" sz="1000" dirty="0"/>
              <a:t>Η παθητική παρακολούθηση είναι μη παρεμβατική και μπορεί να εντοπίσει συσκευές που ενδέχεται να μην ανταποκρίνονται σε ενεργές μεθόδους σάρωσης.</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κείμενο, φορητό υπολογιστή, στιγμιότυπο οθόνης, εσωτερικό&#10;&#10;Αυτόματη περιγραφή">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7962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312755" y="850680"/>
            <a:ext cx="5684036" cy="763899"/>
          </a:xfrm>
        </p:spPr>
        <p:txBody>
          <a:bodyPr>
            <a:noAutofit/>
          </a:bodyPr>
          <a:lstStyle/>
          <a:p>
            <a:r>
              <a:rPr lang="el" sz="2800" dirty="0"/>
              <a:t>06_3: Αναγνώριση και ταξινόμηση περιουσιακών στοιχείων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096001" y="1771349"/>
            <a:ext cx="4786877" cy="763899"/>
          </a:xfrm>
        </p:spPr>
        <p:txBody>
          <a:bodyPr>
            <a:normAutofit lnSpcReduction="10000"/>
          </a:bodyPr>
          <a:lstStyle/>
          <a:p>
            <a:pPr>
              <a:spcBef>
                <a:spcPts val="600"/>
              </a:spcBef>
              <a:spcAft>
                <a:spcPts val="0"/>
              </a:spcAft>
            </a:pPr>
            <a:r>
              <a:rPr lang="el" sz="2400" dirty="0"/>
              <a:t>Τεχνικές αναγνώρισης περιουσιακών στοιχείων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096000" y="2688489"/>
            <a:ext cx="5541470" cy="2569866"/>
          </a:xfrm>
        </p:spPr>
        <p:txBody>
          <a:bodyPr>
            <a:noAutofit/>
          </a:bodyPr>
          <a:lstStyle/>
          <a:p>
            <a:pPr>
              <a:spcBef>
                <a:spcPts val="600"/>
              </a:spcBef>
            </a:pPr>
            <a:r>
              <a:rPr lang="el" sz="1200" dirty="0"/>
              <a:t> Ενσωμάτωση τεχνικών:</a:t>
            </a:r>
          </a:p>
          <a:p>
            <a:pPr lvl="1">
              <a:spcBef>
                <a:spcPts val="600"/>
              </a:spcBef>
            </a:pPr>
            <a:r>
              <a:rPr lang="el" sz="1000" dirty="0"/>
              <a:t>Η αποτελεσματική αναγνώριση περιουσιακών στοιχείων απαιτεί συχνά έναν συνδυασμό πολλαπλών τεχνικών για να ξεπεραστούν οι περιορισμοί και να μεγιστοποιηθεί η κάλυψη.</a:t>
            </a:r>
          </a:p>
          <a:p>
            <a:pPr lvl="1">
              <a:spcBef>
                <a:spcPts val="600"/>
              </a:spcBef>
            </a:pPr>
            <a:r>
              <a:rPr lang="el" sz="1000" dirty="0"/>
              <a:t>Η ενσωμάτωση εργαλείων ανακάλυψης δικτύου με συστήματα διαχείρισης περιουσιακών στοιχείων επιτρέπει τη συνεχή παρακολούθηση και ενημέρωση των αποθεμάτων περιουσιακών στοιχείων.</a:t>
            </a:r>
          </a:p>
          <a:p>
            <a:pPr lvl="1">
              <a:spcBef>
                <a:spcPts val="600"/>
              </a:spcBef>
            </a:pPr>
            <a:r>
              <a:rPr lang="el" sz="1000" dirty="0"/>
              <a:t>Οι χειροκίνητοι έλεγχοι και η παθητική παρακολούθηση συμπληρώνουν τις αυτοματοποιημένες μεθόδους, παρέχοντας πλεονασμό και επικύρωση των δεδομένων περιουσιακών στοιχείων.</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κείμενο, φορητό υπολογιστή, στιγμιότυπο οθόνης, εσωτερικό&#10;&#10;Αυτόματη περιγραφή">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1857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400" dirty="0"/>
              <a:t>06_3: Αναγνώριση και ταξινόμηση περιουσιακών στοιχείων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56422" y="794342"/>
            <a:ext cx="4786877" cy="763899"/>
          </a:xfrm>
        </p:spPr>
        <p:txBody>
          <a:bodyPr>
            <a:normAutofit/>
          </a:bodyPr>
          <a:lstStyle/>
          <a:p>
            <a:pPr>
              <a:spcBef>
                <a:spcPts val="600"/>
              </a:spcBef>
              <a:spcAft>
                <a:spcPts val="0"/>
              </a:spcAft>
            </a:pPr>
            <a:r>
              <a:rPr lang="el" sz="2400" dirty="0"/>
              <a:t>Μελέτη περίπτωσης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308642" y="1441826"/>
            <a:ext cx="5541470" cy="2569866"/>
          </a:xfrm>
        </p:spPr>
        <p:txBody>
          <a:bodyPr>
            <a:noAutofit/>
          </a:bodyPr>
          <a:lstStyle/>
          <a:p>
            <a:pPr>
              <a:spcBef>
                <a:spcPts val="600"/>
              </a:spcBef>
            </a:pPr>
            <a:r>
              <a:rPr lang="el" sz="1200" dirty="0"/>
              <a:t>Περιγραφή:</a:t>
            </a:r>
          </a:p>
          <a:p>
            <a:pPr lvl="1">
              <a:spcBef>
                <a:spcPts val="600"/>
              </a:spcBef>
            </a:pPr>
            <a:r>
              <a:rPr lang="el" sz="1000" dirty="0"/>
              <a:t>Η μελέτη περίπτωσης επικεντρώνεται στη διαδικασία αναγνώρισης περιουσιακών στοιχείων σε ένα σύστημα έξυπνου δικτύου που αναπτύσσεται από μια εταιρεία κοινής ωφέλειας ενέργειας.</a:t>
            </a:r>
          </a:p>
          <a:p>
            <a:pPr lvl="1">
              <a:spcBef>
                <a:spcPts val="600"/>
              </a:spcBef>
            </a:pPr>
            <a:r>
              <a:rPr lang="el" sz="1000" dirty="0"/>
              <a:t>Τα έξυπνα δίκτυα αξιοποιούν προηγμένη τεχνολογία, συμπεριλαμβανομένων αισθητήρων, μετρητών και δικτύων επικοινωνίας, για να ενισχύσουν την αποδοτικότητα και την αξιοπιστία στη διανομή ηλεκτρικής ενέργειας.</a:t>
            </a:r>
          </a:p>
          <a:p>
            <a:pPr>
              <a:spcBef>
                <a:spcPts val="600"/>
              </a:spcBef>
            </a:pPr>
            <a:r>
              <a:rPr lang="el" sz="1200" dirty="0"/>
              <a:t>Προκλήσεις:</a:t>
            </a:r>
          </a:p>
          <a:p>
            <a:pPr lvl="1">
              <a:spcBef>
                <a:spcPts val="600"/>
              </a:spcBef>
            </a:pPr>
            <a:r>
              <a:rPr lang="el" sz="1000" dirty="0"/>
              <a:t>Δυναμική φύση των στοιχείων του έξυπνου δικτύου:</a:t>
            </a:r>
          </a:p>
          <a:p>
            <a:pPr lvl="2">
              <a:spcBef>
                <a:spcPts val="600"/>
              </a:spcBef>
            </a:pPr>
            <a:r>
              <a:rPr lang="el" sz="850" dirty="0"/>
              <a:t>Η υποδομή έξυπνων δικτύων περιλαμβάνει διάφορα στοιχεία, συμπεριλαμβανομένων έξυπνων μετρητών, αισθητήρων, διακοπτών και ελεγκτών. Αυτά τα στοιχεία μπορούν να προστεθούν, να αντικατασταθούν ή να αναδιαμορφωθούν με την πάροδο του χρόνου, θέτοντας προκλήσεις για την αναγνώριση περιουσιακών στοιχείων.</a:t>
            </a:r>
          </a:p>
          <a:p>
            <a:pPr lvl="1">
              <a:spcBef>
                <a:spcPts val="600"/>
              </a:spcBef>
            </a:pPr>
            <a:r>
              <a:rPr lang="el" sz="1000" dirty="0"/>
              <a:t>Ενσωμάτωση συσκευών IoT:</a:t>
            </a:r>
          </a:p>
          <a:p>
            <a:pPr lvl="2">
              <a:spcBef>
                <a:spcPts val="600"/>
              </a:spcBef>
            </a:pPr>
            <a:r>
              <a:rPr lang="el" sz="850" dirty="0"/>
              <a:t>Η ενσωμάτωση συσκευών Internet of Things (IoT) εισάγει πρόσθετη πολυπλοκότητα στο τοπίο των περιουσιακών στοιχείων. Οι συσκευές IoT, όπως αισθητήρες και ενεργοποιητές, συχνά δεν διαθέτουν τυποποιημένους μηχανισμούς αναγνώρισης, καθιστώντας δύσκολη την παρακολούθησή τους.</a:t>
            </a:r>
          </a:p>
          <a:p>
            <a:pPr lvl="1">
              <a:spcBef>
                <a:spcPts val="600"/>
              </a:spcBef>
            </a:pPr>
            <a:r>
              <a:rPr lang="el" sz="1000" dirty="0"/>
              <a:t>Υποδομή παλαιού τύπου:</a:t>
            </a:r>
          </a:p>
          <a:p>
            <a:pPr lvl="2">
              <a:spcBef>
                <a:spcPts val="600"/>
              </a:spcBef>
            </a:pPr>
            <a:r>
              <a:rPr lang="el" sz="850" dirty="0"/>
              <a:t>Τα συστήματα και ο εξοπλισμός παλαιού τύπου συνυπάρχουν με τις σύγχρονες τεχνολογίες έξυπνων δικτύων, περιπλέκοντας περαιτέρω την αναγνώριση περιουσιακών στοιχείων. Οι παλαιότερες συσκευές ενδέχεται να μην διαθέτουν ενσωματωμένες δυνατότητες διαχείρισης ή συμβατότητα με αυτοματοποιημένα εργαλεία εντοπισμού στοιχείων.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κείμενο, φορητό υπολογιστή, στιγμιότυπο οθόνης, εσωτερικό&#10;&#10;Αυτόματη περιγραφή">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402450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498130" y="524686"/>
            <a:ext cx="5684036" cy="763899"/>
          </a:xfrm>
        </p:spPr>
        <p:txBody>
          <a:bodyPr>
            <a:noAutofit/>
          </a:bodyPr>
          <a:lstStyle/>
          <a:p>
            <a:r>
              <a:rPr lang="el" sz="2800" dirty="0"/>
              <a:t>06_3: Αναγνώριση και ταξινόμηση περιουσιακών στοιχείων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376372" y="1288585"/>
            <a:ext cx="4786877" cy="763899"/>
          </a:xfrm>
        </p:spPr>
        <p:txBody>
          <a:bodyPr>
            <a:normAutofit/>
          </a:bodyPr>
          <a:lstStyle/>
          <a:p>
            <a:pPr>
              <a:spcBef>
                <a:spcPts val="600"/>
              </a:spcBef>
              <a:spcAft>
                <a:spcPts val="0"/>
              </a:spcAft>
            </a:pPr>
            <a:r>
              <a:rPr lang="el" sz="2400" dirty="0"/>
              <a:t>Μελέτη περίπτωσης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148812" y="1823776"/>
            <a:ext cx="5541470" cy="2569866"/>
          </a:xfrm>
        </p:spPr>
        <p:txBody>
          <a:bodyPr>
            <a:noAutofit/>
          </a:bodyPr>
          <a:lstStyle/>
          <a:p>
            <a:pPr>
              <a:spcBef>
                <a:spcPts val="600"/>
              </a:spcBef>
            </a:pPr>
            <a:r>
              <a:rPr lang="el" sz="1200" dirty="0"/>
              <a:t>Λύσεις:</a:t>
            </a:r>
          </a:p>
          <a:p>
            <a:pPr lvl="1">
              <a:spcBef>
                <a:spcPts val="600"/>
              </a:spcBef>
            </a:pPr>
            <a:r>
              <a:rPr lang="el" sz="1000" dirty="0"/>
              <a:t>Αξιοποίηση εργαλείων ανακάλυψης περιουσιακών στοιχείων:</a:t>
            </a:r>
          </a:p>
          <a:p>
            <a:pPr lvl="2">
              <a:spcBef>
                <a:spcPts val="600"/>
              </a:spcBef>
            </a:pPr>
            <a:r>
              <a:rPr lang="el" sz="850" dirty="0"/>
              <a:t>Το ενεργειακό βοηθητικό πρόγραμμα χρησιμοποιεί εργαλεία ανακάλυψης δικτύου για τη σάρωση και τη χαρτογράφηση συσκευών εντός της υποδομής έξυπνου δικτύου.</a:t>
            </a:r>
          </a:p>
          <a:p>
            <a:pPr lvl="2">
              <a:spcBef>
                <a:spcPts val="600"/>
              </a:spcBef>
            </a:pPr>
            <a:r>
              <a:rPr lang="el" sz="850" dirty="0"/>
              <a:t>Τα εργαλεία ανακάλυψης χρησιμοποιούν πρωτόκολλα όπως το SNMP και το Modbus για τον εντοπισμό συνδεδεμένων συσκευών, συμπεριλαμβανομένων έξυπνων μετρητών, διακοπτών και πυλών.</a:t>
            </a:r>
          </a:p>
          <a:p>
            <a:pPr lvl="1">
              <a:spcBef>
                <a:spcPts val="600"/>
              </a:spcBef>
            </a:pPr>
            <a:r>
              <a:rPr lang="el" sz="1000" dirty="0"/>
              <a:t>Ανάπτυξη κριτηρίων ταξινόμησης περιουσιακών στοιχείων:</a:t>
            </a:r>
          </a:p>
          <a:p>
            <a:pPr lvl="2">
              <a:spcBef>
                <a:spcPts val="600"/>
              </a:spcBef>
            </a:pPr>
            <a:r>
              <a:rPr lang="el" sz="850" dirty="0"/>
              <a:t>Ο οργανισμός καθορίζει κριτήρια για την ταξινόμηση των περιουσιακών στοιχείων με βάση παράγοντες όπως η κρισιμότητα, η λειτουργία και η σημασία για τις λειτουργίες του δικτύου.</a:t>
            </a:r>
          </a:p>
          <a:p>
            <a:pPr lvl="2">
              <a:spcBef>
                <a:spcPts val="600"/>
              </a:spcBef>
            </a:pPr>
            <a:r>
              <a:rPr lang="el" sz="850" dirty="0"/>
              <a:t>Η ταξινόμηση περιουσιακών στοιχείων διευκολύνει την ιεράρχηση των μέτρων ασφαλείας και την κατανομή πόρων για τις προσπάθειες διαχείρισης περιουσιακών στοιχείων.</a:t>
            </a:r>
          </a:p>
          <a:p>
            <a:pPr lvl="1">
              <a:spcBef>
                <a:spcPts val="600"/>
              </a:spcBef>
            </a:pPr>
            <a:r>
              <a:rPr lang="el" sz="1000" dirty="0"/>
              <a:t>Τακτικές ενημερώσεις αποθέματος:</a:t>
            </a:r>
          </a:p>
          <a:p>
            <a:pPr lvl="2">
              <a:spcBef>
                <a:spcPts val="600"/>
              </a:spcBef>
            </a:pPr>
            <a:r>
              <a:rPr lang="el" sz="850" dirty="0"/>
              <a:t>Η συνεχής παρακολούθηση και οι ενημερώσεις είναι απαραίτητες για τη διατήρηση της ακρίβειας και της πληρότητας των αποθεμάτων περιουσιακών στοιχείων.</a:t>
            </a:r>
          </a:p>
          <a:p>
            <a:pPr lvl="2">
              <a:spcBef>
                <a:spcPts val="600"/>
              </a:spcBef>
            </a:pPr>
            <a:r>
              <a:rPr lang="el" sz="850" dirty="0"/>
              <a:t>Το βοηθητικό πρόγραμμα διεξάγει τακτικούς ελέγχους και συμφωνίες για την επικύρωση των δεδομένων περιουσιακών στοιχείων και την αντιμετώπιση των αποκλίσεων.</a:t>
            </a:r>
            <a:endParaRPr lang="en-US" sz="7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κείμενο, φορητό υπολογιστή, στιγμιότυπο οθόνης, εσωτερικό&#10;&#10;Αυτόματη περιγραφή">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68412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18</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Θέμα-06: Τεχνικές Αξιολόγησης Τρωτών Σημείων</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Εισαγωγή στα τρωτά σημεία του ενεργειακού δικτύου</a:t>
            </a:r>
          </a:p>
          <a:p>
            <a:pPr>
              <a:spcBef>
                <a:spcPts val="600"/>
              </a:spcBef>
              <a:spcAft>
                <a:spcPts val="0"/>
              </a:spcAft>
            </a:pPr>
            <a:r>
              <a:rPr lang="el" sz="1400"/>
              <a:t>Μεθοδολογίες Αξιολόγησης Τρωτότητας</a:t>
            </a:r>
          </a:p>
          <a:p>
            <a:pPr>
              <a:spcBef>
                <a:spcPts val="600"/>
              </a:spcBef>
              <a:spcAft>
                <a:spcPts val="0"/>
              </a:spcAft>
            </a:pPr>
            <a:r>
              <a:rPr lang="el" sz="1400"/>
              <a:t>Αναγνώριση και ταξινόμηση περιουσιακών στοιχείων</a:t>
            </a:r>
          </a:p>
          <a:p>
            <a:pPr>
              <a:spcBef>
                <a:spcPts val="600"/>
              </a:spcBef>
              <a:spcAft>
                <a:spcPts val="0"/>
              </a:spcAft>
            </a:pPr>
            <a:r>
              <a:rPr lang="el" sz="1400">
                <a:solidFill>
                  <a:schemeClr val="tx2"/>
                </a:solidFill>
              </a:rPr>
              <a:t>Εργαλεία και τεχνικές σάρωσης ευπάθειας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3244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06_4: Εργαλεία και Τεχνικές Σάρωσης Ευπαθειών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0" y="862369"/>
            <a:ext cx="4786877" cy="763899"/>
          </a:xfrm>
        </p:spPr>
        <p:txBody>
          <a:bodyPr>
            <a:normAutofit lnSpcReduction="10000"/>
          </a:bodyPr>
          <a:lstStyle/>
          <a:p>
            <a:pPr>
              <a:spcBef>
                <a:spcPts val="600"/>
              </a:spcBef>
              <a:spcAft>
                <a:spcPts val="0"/>
              </a:spcAft>
            </a:pPr>
            <a:r>
              <a:rPr lang="el" sz="2400" dirty="0"/>
              <a:t>Επισκόπηση της σάρωσης για θέματα ευπάθειας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462388" y="1730438"/>
            <a:ext cx="6614845" cy="2569866"/>
          </a:xfrm>
        </p:spPr>
        <p:txBody>
          <a:bodyPr>
            <a:noAutofit/>
          </a:bodyPr>
          <a:lstStyle/>
          <a:p>
            <a:pPr>
              <a:spcBef>
                <a:spcPts val="600"/>
              </a:spcBef>
            </a:pPr>
            <a:r>
              <a:rPr lang="el" sz="1200" dirty="0"/>
              <a:t>Η σάρωση ευπάθειας είναι μια προληπτική τεχνική ασφαλείας που χρησιμοποιείται για τον εντοπισμό, την αξιολόγηση και την ιεράρχηση των τρωτών σημείων εντός της υποδομής του ενεργειακού δικτύου.</a:t>
            </a:r>
          </a:p>
          <a:p>
            <a:pPr>
              <a:spcBef>
                <a:spcPts val="600"/>
              </a:spcBef>
            </a:pPr>
            <a:r>
              <a:rPr lang="el" sz="1200" dirty="0"/>
              <a:t>Περιλαμβάνει τη συστηματική σάρωση δικτυωμένων συσκευών, συστημάτων και εφαρμογών για τον εντοπισμό γνωστών αδυναμιών ασφαλείας και εσφαλμένων διαμορφώσεων.</a:t>
            </a:r>
          </a:p>
          <a:p>
            <a:pPr>
              <a:spcBef>
                <a:spcPts val="600"/>
              </a:spcBef>
            </a:pPr>
            <a:r>
              <a:rPr lang="el" sz="1200" dirty="0"/>
              <a:t>Σκοπός:</a:t>
            </a:r>
          </a:p>
          <a:p>
            <a:pPr lvl="1">
              <a:spcBef>
                <a:spcPts val="600"/>
              </a:spcBef>
            </a:pPr>
            <a:r>
              <a:rPr lang="el" sz="1000" dirty="0"/>
              <a:t>Προσδιορίστε πιθανούς κινδύνους ασφαλείας και ευπάθειες προτού μπορέσουν να αξιοποιηθούν από κακόβουλους παράγοντες.</a:t>
            </a:r>
          </a:p>
          <a:p>
            <a:pPr lvl="1">
              <a:spcBef>
                <a:spcPts val="600"/>
              </a:spcBef>
            </a:pPr>
            <a:r>
              <a:rPr lang="el" sz="1000" dirty="0"/>
              <a:t>Αξιολογήστε την κατάσταση ασφαλείας των δικτυωμένων περιουσιακών στοιχείων και δώστε προτεραιότητα στις προσπάθειες αποκατάστασης με βάση τη σοβαρότητα του κινδύνου.</a:t>
            </a:r>
          </a:p>
          <a:p>
            <a:pPr>
              <a:spcBef>
                <a:spcPts val="600"/>
              </a:spcBef>
            </a:pPr>
            <a:r>
              <a:rPr lang="el" sz="1200" dirty="0"/>
              <a:t>Βασικά στοιχεία:</a:t>
            </a:r>
          </a:p>
          <a:p>
            <a:pPr lvl="1">
              <a:spcBef>
                <a:spcPts val="600"/>
              </a:spcBef>
            </a:pPr>
            <a:r>
              <a:rPr lang="el" sz="1000" dirty="0"/>
              <a:t>Εντοπισμός: Προσδιορισμός ενεργών κεντρικών υπολογιστών και συσκευών εντός του δικτύου.</a:t>
            </a:r>
          </a:p>
          <a:p>
            <a:pPr lvl="1">
              <a:spcBef>
                <a:spcPts val="600"/>
              </a:spcBef>
            </a:pPr>
            <a:r>
              <a:rPr lang="el" sz="1000" dirty="0"/>
              <a:t>Απαρίθμηση: Απαρίθμηση υπηρεσιών, θυρών και εφαρμογών που εκτελούνται σε κάθε κεντρικό υπολογιστή.</a:t>
            </a:r>
          </a:p>
          <a:p>
            <a:pPr lvl="1">
              <a:spcBef>
                <a:spcPts val="600"/>
              </a:spcBef>
            </a:pPr>
            <a:r>
              <a:rPr lang="el" sz="1000" dirty="0"/>
              <a:t>Εντοπισμός ευπάθειας: Εντοπισμός γνωστών τρωτών σημείων και αδυναμιών ασφαλείας.</a:t>
            </a:r>
          </a:p>
          <a:p>
            <a:pPr lvl="1">
              <a:spcBef>
                <a:spcPts val="600"/>
              </a:spcBef>
            </a:pPr>
            <a:r>
              <a:rPr lang="el" sz="1000" dirty="0"/>
              <a:t>Αναφορές: Δημιουργία αναφορών που περιγράφουν λεπτομερώς τις ευπάθειες που εντοπίστηκαν και τις προτεινόμενες ενέργειες αποκατάστασης.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ία εικόνα με στιγμιότυπο οθόνης, Ψηφιακή σύνθεση, εσωτερική&#10;&#10;Αυτόματη περιγραφή">
            <a:extLst>
              <a:ext uri="{FF2B5EF4-FFF2-40B4-BE49-F238E27FC236}">
                <a16:creationId xmlns:a16="http://schemas.microsoft.com/office/drawing/2014/main" id="{4CC4CED6-DFF2-FFE7-7533-6807C66B810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66633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06_4: Εργαλεία και Τεχνικές Σάρωσης Ευπαθειών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Εργαλεία σάρωσης ευπάθειας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498348" y="1749216"/>
            <a:ext cx="6542926" cy="2569866"/>
          </a:xfrm>
        </p:spPr>
        <p:txBody>
          <a:bodyPr>
            <a:noAutofit/>
          </a:bodyPr>
          <a:lstStyle/>
          <a:p>
            <a:pPr>
              <a:spcBef>
                <a:spcPts val="600"/>
              </a:spcBef>
            </a:pPr>
            <a:r>
              <a:rPr lang="el" sz="1200" dirty="0"/>
              <a:t>Τα εργαλεία σάρωσης ευπάθειας είναι εφαρμογές λογισμικού που έχουν σχεδιαστεί για την αυτοματοποίηση της διαδικασίας εντοπισμού και αξιολόγησης τρωτών σημείων εντός της υποδομής του ενεργειακού δικτύου.</a:t>
            </a:r>
          </a:p>
          <a:p>
            <a:pPr>
              <a:spcBef>
                <a:spcPts val="600"/>
              </a:spcBef>
            </a:pPr>
            <a:r>
              <a:rPr lang="el" sz="1200" dirty="0"/>
              <a:t>Κοινά χαρακτηριστικά:</a:t>
            </a:r>
          </a:p>
          <a:p>
            <a:pPr lvl="1">
              <a:spcBef>
                <a:spcPts val="600"/>
              </a:spcBef>
            </a:pPr>
            <a:r>
              <a:rPr lang="el" sz="1000" dirty="0"/>
              <a:t>Εντοπισμός δικτύου: Προσδιορισμός κεντρικών υπολογιστών, συσκευών και υπηρεσιών εντός του δικτύου.</a:t>
            </a:r>
          </a:p>
          <a:p>
            <a:pPr lvl="1">
              <a:spcBef>
                <a:spcPts val="600"/>
              </a:spcBef>
            </a:pPr>
            <a:r>
              <a:rPr lang="el" sz="1000" dirty="0"/>
              <a:t>Εντοπισμός ευπάθειας: Εντοπισμός γνωστών τρωτών σημείων και αδυναμιών ασφαλείας.</a:t>
            </a:r>
          </a:p>
          <a:p>
            <a:pPr lvl="1">
              <a:spcBef>
                <a:spcPts val="600"/>
              </a:spcBef>
            </a:pPr>
            <a:r>
              <a:rPr lang="el" sz="1000" dirty="0"/>
              <a:t>Ρυθμίσεις παραμέτρων σάρωσης: Προσαρμογή παραμέτρων σάρωσης και διαμορφώσεων ώστε να ταιριάζουν στις απαιτήσεις του οργανισμού.</a:t>
            </a:r>
          </a:p>
          <a:p>
            <a:pPr lvl="1">
              <a:spcBef>
                <a:spcPts val="600"/>
              </a:spcBef>
            </a:pPr>
            <a:r>
              <a:rPr lang="el" sz="1000" dirty="0"/>
              <a:t>Αναφορές: Δημιουργία ολοκληρωμένων αναφορών που περιγράφουν λεπτομερώς τις ευπάθειες που εντοπίστηκαν και τις προτεινόμενες ενέργειες αποκατάστασης.</a:t>
            </a:r>
          </a:p>
          <a:p>
            <a:pPr>
              <a:spcBef>
                <a:spcPts val="600"/>
              </a:spcBef>
            </a:pPr>
            <a:r>
              <a:rPr lang="el" sz="1200" dirty="0"/>
              <a:t>Παραδείγματα εργαλείων:</a:t>
            </a:r>
          </a:p>
          <a:p>
            <a:pPr lvl="1">
              <a:spcBef>
                <a:spcPts val="600"/>
              </a:spcBef>
            </a:pPr>
            <a:r>
              <a:rPr lang="el" sz="1000" dirty="0"/>
              <a:t>Tenable Nessus (https://www.tenable.com/): Ένας ευρέως υιοθετημένος σαρωτής ευπάθειας γνωστός για την εκτεταμένη βάση δεδομένων ευπάθειας και τις προσαρμόσιμες δυνατότητες σάρωσης.</a:t>
            </a:r>
          </a:p>
          <a:p>
            <a:pPr lvl="1">
              <a:spcBef>
                <a:spcPts val="600"/>
              </a:spcBef>
            </a:pPr>
            <a:r>
              <a:rPr lang="el" sz="1000" dirty="0"/>
              <a:t>OpenVAS (Open Vulnerability Assessment Scanner, https://www.openvas.org/): Ένας σαρωτής ευπάθειας ανοιχτού κώδικα που προσφέρει παρόμοια χαρακτηριστικά με εμπορικές λύσεις.</a:t>
            </a:r>
          </a:p>
          <a:p>
            <a:pPr lvl="1">
              <a:spcBef>
                <a:spcPts val="600"/>
              </a:spcBef>
            </a:pPr>
            <a:r>
              <a:rPr lang="el" sz="1000" dirty="0"/>
              <a:t>Qualys (https://www.qualys.com/): Μια πλατφόρμα διαχείρισης ευπαθειών που βασίζεται στο cloud και παρέχει δυνατότητες συνεχούς παρακολούθησης και σάρωσης.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Μία εικόνα με στιγμιότυπο οθόνης, Ψηφιακή σύνθεση, εσωτερική&#10;&#10;Αυτόματη περιγραφή">
            <a:extLst>
              <a:ext uri="{FF2B5EF4-FFF2-40B4-BE49-F238E27FC236}">
                <a16:creationId xmlns:a16="http://schemas.microsoft.com/office/drawing/2014/main" id="{2588185D-745C-8CCC-274D-EAC78EEFBC5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71720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06_4: Εργαλεία και Τεχνικές Σάρωσης Ευπαθειών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Εργαλεία σάρωσης ευπάθειας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Ζητήματα που πρέπει να λάβετε υπόψη για την επιλογή εργαλείων:</a:t>
            </a:r>
          </a:p>
          <a:p>
            <a:pPr lvl="1">
              <a:spcBef>
                <a:spcPts val="600"/>
              </a:spcBef>
            </a:pPr>
            <a:r>
              <a:rPr lang="el" sz="1000" dirty="0"/>
              <a:t>Επεκτασιμότητα: Δυνατότητα χειρισμού περιβαλλόντων δικτύου μεγάλης κλίμακας και διαφορετικών τύπων περιουσιακών στοιχείων.</a:t>
            </a:r>
          </a:p>
          <a:p>
            <a:pPr lvl="1">
              <a:spcBef>
                <a:spcPts val="600"/>
              </a:spcBef>
            </a:pPr>
            <a:r>
              <a:rPr lang="el" sz="1000" dirty="0"/>
              <a:t>Ακρίβεια: Αποτελεσματικότητα στον ακριβή εντοπισμό τρωτών σημείων, ελαχιστοποιώντας παράλληλα τα ψευδώς θετικά αποτελέσματα.</a:t>
            </a:r>
          </a:p>
          <a:p>
            <a:pPr lvl="1">
              <a:spcBef>
                <a:spcPts val="600"/>
              </a:spcBef>
            </a:pPr>
            <a:r>
              <a:rPr lang="el" sz="1000" dirty="0"/>
              <a:t>Ενσωμάτωση: Συμβατότητα με υπάρχοντα εργαλεία και συστήματα ασφάλειας για απρόσκοπτη ενσωμάτωση σε ροές εργασιών ασφάλειας στον κυβερνοχώρο.</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Μία εικόνα με στιγμιότυπο οθόνης, Ψηφιακή σύνθεση, εσωτερική&#10;&#10;Αυτόματη περιγραφή">
            <a:extLst>
              <a:ext uri="{FF2B5EF4-FFF2-40B4-BE49-F238E27FC236}">
                <a16:creationId xmlns:a16="http://schemas.microsoft.com/office/drawing/2014/main" id="{7D2FFB21-E706-1F34-6351-B28FBB875503}"/>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95464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06_4: Εργαλεία και Τεχνικές Σάρωσης Ευπαθειών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Εκτέλεση σαρώσεων ευπάθειας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472662" y="1749216"/>
            <a:ext cx="6594297" cy="2569866"/>
          </a:xfrm>
        </p:spPr>
        <p:txBody>
          <a:bodyPr>
            <a:noAutofit/>
          </a:bodyPr>
          <a:lstStyle/>
          <a:p>
            <a:pPr>
              <a:spcBef>
                <a:spcPts val="600"/>
              </a:spcBef>
            </a:pPr>
            <a:r>
              <a:rPr lang="el" sz="1200" dirty="0"/>
              <a:t>Η σάρωση ευπαθειών περιλαμβάνει διάφορα διαδοχικά βήματα, όπως:</a:t>
            </a:r>
          </a:p>
          <a:p>
            <a:pPr lvl="1">
              <a:spcBef>
                <a:spcPts val="600"/>
              </a:spcBef>
            </a:pPr>
            <a:r>
              <a:rPr lang="el" sz="1000" dirty="0"/>
              <a:t>Πεδίο εφαρμογής: Καθορισμός του πεδίου εφαρμογής και των στόχων της σάρωσης τρωτότητας.</a:t>
            </a:r>
          </a:p>
          <a:p>
            <a:pPr lvl="1">
              <a:spcBef>
                <a:spcPts val="600"/>
              </a:spcBef>
            </a:pPr>
            <a:r>
              <a:rPr lang="el" sz="1000" dirty="0"/>
              <a:t>Διαμόρφωση: Διαμόρφωση παραμέτρων και ρυθμίσεων με βάση το καθορισμένο εύρος.</a:t>
            </a:r>
          </a:p>
          <a:p>
            <a:pPr lvl="1">
              <a:spcBef>
                <a:spcPts val="600"/>
              </a:spcBef>
            </a:pPr>
            <a:r>
              <a:rPr lang="el" sz="1000" dirty="0"/>
              <a:t>Σάρωση: Εκκίνηση της σάρωσης ευπάθειας για τον εντοπισμό τρωτών σημείων σε ολόκληρη την υποδομή δικτύου.</a:t>
            </a:r>
          </a:p>
          <a:p>
            <a:pPr lvl="1">
              <a:spcBef>
                <a:spcPts val="600"/>
              </a:spcBef>
            </a:pPr>
            <a:r>
              <a:rPr lang="el" sz="1000" dirty="0"/>
              <a:t>Ανάλυση: Ανάλυση αποτελεσμάτων σάρωσης για την ιεράρχηση εντοπισμένων τρωτών σημείων με βάση τη σοβαρότητα του κινδύνου.</a:t>
            </a:r>
          </a:p>
          <a:p>
            <a:pPr lvl="1">
              <a:spcBef>
                <a:spcPts val="600"/>
              </a:spcBef>
            </a:pPr>
            <a:r>
              <a:rPr lang="el" sz="1000" dirty="0"/>
              <a:t>Αναφορές: Δημιουργία ολοκληρωμένων αναφορών που περιγράφουν λεπτομερώς τις ευπάθειες που εντοπίστηκαν και τις προτεινόμενες ενέργειες αποκατάστασης.</a:t>
            </a:r>
          </a:p>
          <a:p>
            <a:pPr>
              <a:spcBef>
                <a:spcPts val="600"/>
              </a:spcBef>
            </a:pPr>
            <a:r>
              <a:rPr lang="el" sz="1200" dirty="0"/>
              <a:t>Βέλτιστες πρακτικές:</a:t>
            </a:r>
          </a:p>
          <a:p>
            <a:pPr lvl="1">
              <a:spcBef>
                <a:spcPts val="600"/>
              </a:spcBef>
            </a:pPr>
            <a:r>
              <a:rPr lang="el" sz="1000" dirty="0"/>
              <a:t>Τακτική σάρωση: Διεξαγωγή σαρώσεων ευπάθειας τακτικά για τη διατήρηση μιας ενημερωμένης προβολής της κατάστασης ασφαλείας.</a:t>
            </a:r>
          </a:p>
          <a:p>
            <a:pPr lvl="1">
              <a:spcBef>
                <a:spcPts val="600"/>
              </a:spcBef>
            </a:pPr>
            <a:r>
              <a:rPr lang="el" sz="1000" dirty="0"/>
              <a:t>Στοχευμένη σάρωση: Εστίαση σαρώσεων σε κρίσιμα περιουσιακά στοιχεία, περιοχές υψηλού κινδύνου και συστήματα που αναπτύχθηκαν πρόσφατα.</a:t>
            </a:r>
          </a:p>
          <a:p>
            <a:pPr lvl="1">
              <a:spcBef>
                <a:spcPts val="600"/>
              </a:spcBef>
            </a:pPr>
            <a:r>
              <a:rPr lang="el" sz="1000" dirty="0"/>
              <a:t>Σάρωση βάσει διαπιστευτηρίων: Χρήση προνομιακών διαπιστευτηρίων για ακριβέστερη και πληρέστερη σάρωση συστημάτων και εφαρμογών.</a:t>
            </a:r>
          </a:p>
          <a:p>
            <a:pPr lvl="1">
              <a:spcBef>
                <a:spcPts val="600"/>
              </a:spcBef>
            </a:pPr>
            <a:r>
              <a:rPr lang="el" sz="1000" dirty="0"/>
              <a:t>Επικύρωση: Επικύρωση αποτελεσμάτων σάρωσης μέσω μη αυτόματης επαλήθευσης και επικύρωσης των τρωτών σημείων που εντοπίστηκαν.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Μία εικόνα με στιγμιότυπο οθόνης, Ψηφιακή σύνθεση, εσωτερική&#10;&#10;Αυτόματη περιγραφή">
            <a:extLst>
              <a:ext uri="{FF2B5EF4-FFF2-40B4-BE49-F238E27FC236}">
                <a16:creationId xmlns:a16="http://schemas.microsoft.com/office/drawing/2014/main" id="{2FC70DE0-56F1-747B-6347-84C2AB6404A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74633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06_4: Εργαλεία και Τεχνικές Σάρωσης Ευπαθειών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Εκτέλεση σαρώσεων ευπάθειας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Προκλήσεις:</a:t>
            </a:r>
          </a:p>
          <a:p>
            <a:pPr lvl="1">
              <a:spcBef>
                <a:spcPts val="600"/>
              </a:spcBef>
            </a:pPr>
            <a:r>
              <a:rPr lang="el" sz="1000"/>
              <a:t>Πολυπλοκότητα δικτύου: Πολύπλοκες αρχιτεκτονικές δικτύου και τμηματοποιημένα περιβάλλοντα ενδέχεται να εμποδίσουν την κάλυψη και την ακρίβεια της σάρωσης.</a:t>
            </a:r>
          </a:p>
          <a:p>
            <a:pPr lvl="1">
              <a:spcBef>
                <a:spcPts val="600"/>
              </a:spcBef>
            </a:pPr>
            <a:r>
              <a:rPr lang="el" sz="1000"/>
              <a:t>Ψευδώς θετικά αποτελέσματα: Ανακριβής εντοπισμός τρωτών σημείων που οδηγούν σε ψευδώς θετικά αποτελέσματα και περιττές προσπάθειες αποκατάστασης.</a:t>
            </a:r>
          </a:p>
          <a:p>
            <a:pPr lvl="1">
              <a:spcBef>
                <a:spcPts val="600"/>
              </a:spcBef>
            </a:pPr>
            <a:r>
              <a:rPr lang="el" sz="1000"/>
              <a:t>Κατανάλωση πόρων: Οι εντατικές δραστηριότητες σάρωσης ενδέχεται να καταναλώνουν εύρος ζώνης δικτύου και πόρους συστήματος, επηρεάζοντας την απόδοση.</a:t>
            </a:r>
            <a:endParaRPr lang="en-US" sz="80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Μία εικόνα με στιγμιότυπο οθόνης, Ψηφιακή σύνθεση, εσωτερική&#10;&#10;Αυτόματη περιγραφή">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730851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dirty="0"/>
              <a:t>06_4: Εργαλεία και Τεχνικές Σάρωσης Ευπαθειών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Μελέτη περίπτωσης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09837" y="1823776"/>
            <a:ext cx="5541470" cy="2569866"/>
          </a:xfrm>
        </p:spPr>
        <p:txBody>
          <a:bodyPr>
            <a:noAutofit/>
          </a:bodyPr>
          <a:lstStyle/>
          <a:p>
            <a:pPr>
              <a:spcBef>
                <a:spcPts val="600"/>
              </a:spcBef>
            </a:pPr>
            <a:r>
              <a:rPr lang="el" sz="1200" dirty="0"/>
              <a:t>Περιγραφή:</a:t>
            </a:r>
          </a:p>
          <a:p>
            <a:pPr lvl="1">
              <a:spcBef>
                <a:spcPts val="600"/>
              </a:spcBef>
            </a:pPr>
            <a:r>
              <a:rPr lang="el" sz="1000" dirty="0"/>
              <a:t>Η μελέτη περίπτωσης επικεντρώνεται στη σάρωση ευπάθειας ενός Βιομηχανικού Συστήματος Ελέγχου (ICS) που αναπτύσσεται σε μια εγκατάσταση παραγωγής ενέργειας.</a:t>
            </a:r>
          </a:p>
          <a:p>
            <a:pPr lvl="1">
              <a:spcBef>
                <a:spcPts val="600"/>
              </a:spcBef>
            </a:pPr>
            <a:r>
              <a:rPr lang="el" sz="1000" dirty="0"/>
              <a:t>Τα συστήματα ICS ελέγχουν κρίσιμες διεργασίες και λειτουργίες σε βιομηχανικά περιβάλλοντα, συμπεριλαμβανομένης της παραγωγής, διανομής και παρακολούθησης ενέργειας.</a:t>
            </a:r>
          </a:p>
          <a:p>
            <a:pPr>
              <a:spcBef>
                <a:spcPts val="600"/>
              </a:spcBef>
            </a:pPr>
            <a:r>
              <a:rPr lang="el" sz="1200" dirty="0"/>
              <a:t>Προκλήσεις:</a:t>
            </a:r>
          </a:p>
          <a:p>
            <a:pPr lvl="1">
              <a:spcBef>
                <a:spcPts val="600"/>
              </a:spcBef>
            </a:pPr>
            <a:r>
              <a:rPr lang="el" sz="1000" dirty="0"/>
              <a:t>Επιχειρησιακό αντίκτυπο:</a:t>
            </a:r>
          </a:p>
          <a:p>
            <a:pPr lvl="2">
              <a:spcBef>
                <a:spcPts val="600"/>
              </a:spcBef>
            </a:pPr>
            <a:r>
              <a:rPr lang="el" sz="850" dirty="0"/>
              <a:t>Η σάρωση τρωτότητας των συστημάτων ICS μπορεί να επηρεάσει τη λειτουργική συνέχεια και τη σταθερότητα του συστήματος εάν δεν διεξαχθεί προσεκτικά.</a:t>
            </a:r>
          </a:p>
          <a:p>
            <a:pPr lvl="2">
              <a:spcBef>
                <a:spcPts val="600"/>
              </a:spcBef>
            </a:pPr>
            <a:r>
              <a:rPr lang="el" sz="850" dirty="0"/>
              <a:t>Η διακοπή κρίσιμων διαδικασιών ή οι βλάβες εξοπλισμού που προκύπτουν από δραστηριότητες σάρωσης μπορεί να έχουν σοβαρές συνέπειες.</a:t>
            </a:r>
          </a:p>
          <a:p>
            <a:pPr lvl="1">
              <a:spcBef>
                <a:spcPts val="600"/>
              </a:spcBef>
            </a:pPr>
            <a:r>
              <a:rPr lang="el" sz="1000" dirty="0"/>
              <a:t>Πολυπλοκότητα της αρχιτεκτονικής ICS:</a:t>
            </a:r>
          </a:p>
          <a:p>
            <a:pPr lvl="2">
              <a:spcBef>
                <a:spcPts val="600"/>
              </a:spcBef>
            </a:pPr>
            <a:r>
              <a:rPr lang="el" sz="850" dirty="0"/>
              <a:t>Τα περιβάλλοντα ICS συχνά περιλαμβάνουν διασυνδεδεμένα στοιχεία, συμπεριλαμβανομένων προγραμματιζόμενων λογικών ελεγκτών (PLC), διεπαφών ανθρώπου-μηχανής (HMI) και συστημάτων εποπτικού ελέγχου και απόκτησης δεδομένων (SCADA).</a:t>
            </a:r>
          </a:p>
          <a:p>
            <a:pPr lvl="2">
              <a:spcBef>
                <a:spcPts val="600"/>
              </a:spcBef>
            </a:pPr>
            <a:r>
              <a:rPr lang="el" sz="850" dirty="0"/>
              <a:t>Οι πολύπλοκες αρχιτεκτονικές και τα ιδιόκτητα πρωτόκολλα ενδέχεται να δημιουργήσουν προκλήσεις για τα εργαλεία σάρωσης ευπάθειας για τον ακριβή εντοπισμό και την αξιολόγηση των τρωτών σημείων.</a:t>
            </a:r>
            <a:endParaRPr lang="en-US" sz="65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Μία εικόνα με στιγμιότυπο οθόνης, Ψηφιακή σύνθεση, εσωτερική&#10;&#10;Αυτόματη περιγραφή">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63249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06_4: Εργαλεία και Τεχνικές Σάρωσης Ευπαθειών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376372" y="922841"/>
            <a:ext cx="4786877" cy="763899"/>
          </a:xfrm>
        </p:spPr>
        <p:txBody>
          <a:bodyPr>
            <a:normAutofit/>
          </a:bodyPr>
          <a:lstStyle/>
          <a:p>
            <a:pPr>
              <a:spcBef>
                <a:spcPts val="600"/>
              </a:spcBef>
              <a:spcAft>
                <a:spcPts val="0"/>
              </a:spcAft>
            </a:pPr>
            <a:r>
              <a:rPr lang="el" sz="2400" dirty="0"/>
              <a:t>Μελέτη περίπτωσης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308642" y="1512910"/>
            <a:ext cx="5541470" cy="2569866"/>
          </a:xfrm>
        </p:spPr>
        <p:txBody>
          <a:bodyPr>
            <a:noAutofit/>
          </a:bodyPr>
          <a:lstStyle/>
          <a:p>
            <a:pPr>
              <a:spcBef>
                <a:spcPts val="600"/>
              </a:spcBef>
            </a:pPr>
            <a:r>
              <a:rPr lang="el" sz="1200" dirty="0"/>
              <a:t>Προσέγγιση:</a:t>
            </a:r>
          </a:p>
          <a:p>
            <a:pPr lvl="1">
              <a:spcBef>
                <a:spcPts val="600"/>
              </a:spcBef>
            </a:pPr>
            <a:r>
              <a:rPr lang="el" sz="1000" dirty="0"/>
              <a:t>Προγραμματισμένη σάρωση παραθύρων:</a:t>
            </a:r>
          </a:p>
          <a:p>
            <a:pPr lvl="2">
              <a:spcBef>
                <a:spcPts val="600"/>
              </a:spcBef>
            </a:pPr>
            <a:r>
              <a:rPr lang="el" sz="850" dirty="0"/>
              <a:t>Οι σαρώσεις ευπάθειας προγραμματίζονται κατά τη διάρκεια προκαθορισμένων παραθύρων συντήρησης ή περιόδων χαμηλής λειτουργικής δραστηριότητας για την ελαχιστοποίηση της διακοπής.</a:t>
            </a:r>
          </a:p>
          <a:p>
            <a:pPr lvl="2">
              <a:spcBef>
                <a:spcPts val="600"/>
              </a:spcBef>
            </a:pPr>
            <a:r>
              <a:rPr lang="el" sz="850" dirty="0"/>
              <a:t>Ο συντονισμός με τις επιχειρησιακές ομάδες διασφαλίζει την ευθυγράμμιση με τα χρονοδιαγράμματα παραγωγής και τις δραστηριότητες συντήρησης.</a:t>
            </a:r>
          </a:p>
          <a:p>
            <a:pPr lvl="1">
              <a:spcBef>
                <a:spcPts val="600"/>
              </a:spcBef>
            </a:pPr>
            <a:r>
              <a:rPr lang="el" sz="1000" dirty="0"/>
              <a:t>Κατάτμηση δικτυακών ζωνών:</a:t>
            </a:r>
          </a:p>
          <a:p>
            <a:pPr lvl="2">
              <a:spcBef>
                <a:spcPts val="600"/>
              </a:spcBef>
            </a:pPr>
            <a:r>
              <a:rPr lang="el" sz="850" dirty="0"/>
              <a:t>Τα δίκτυα ICS χωρίζονται σε ζώνες με βάση τις λειτουργικές απαιτήσεις και τα ζητήματα ασφαλείας.</a:t>
            </a:r>
          </a:p>
          <a:p>
            <a:pPr lvl="2">
              <a:spcBef>
                <a:spcPts val="600"/>
              </a:spcBef>
            </a:pPr>
            <a:r>
              <a:rPr lang="el" sz="850" dirty="0"/>
              <a:t>Οι δραστηριότητες σάρωσης τρωτότητας περιορίζονται σε συγκεκριμένες ζώνες, μειώνοντας το εύρος των επιπτώσεων και ελαχιστοποιώντας τον κίνδυνο λειτουργικής διαταραχής.</a:t>
            </a:r>
          </a:p>
          <a:p>
            <a:pPr>
              <a:spcBef>
                <a:spcPts val="600"/>
              </a:spcBef>
            </a:pPr>
            <a:r>
              <a:rPr lang="el" sz="1200" dirty="0"/>
              <a:t>Διδάγματα:</a:t>
            </a:r>
          </a:p>
          <a:p>
            <a:pPr lvl="1">
              <a:spcBef>
                <a:spcPts val="600"/>
              </a:spcBef>
            </a:pPr>
            <a:r>
              <a:rPr lang="el" sz="1000" dirty="0"/>
              <a:t>Προτεραιότητα στη λειτουργική συνέχεια: Ελαχιστοποιήστε τον κίνδυνο διακοπής λειτουργίας προγραμματίζοντας σαρώσεις κατά τις ώρες εκτός αιχμής και συντονίζοντας τις επιχειρησιακές ομάδες.</a:t>
            </a:r>
          </a:p>
          <a:p>
            <a:pPr lvl="1">
              <a:spcBef>
                <a:spcPts val="600"/>
              </a:spcBef>
            </a:pPr>
            <a:r>
              <a:rPr lang="el" sz="1000" dirty="0"/>
              <a:t>Αποτελεσματικά δίκτυα τμημάτων: Εφαρμόστε τμηματοποίηση δικτύου για να απομονώσετε κρίσιμα στοιχεία ICS και να περιορίσετε το εύρος των δραστηριοτήτων σάρωσης ευπάθειας.</a:t>
            </a:r>
          </a:p>
          <a:p>
            <a:pPr lvl="1">
              <a:spcBef>
                <a:spcPts val="600"/>
              </a:spcBef>
            </a:pPr>
            <a:r>
              <a:rPr lang="el" sz="1000" dirty="0"/>
              <a:t>Επικύρωση αποτελεσμάτων: Επικυρώστε τα αποτελέσματα σάρωσης μέσω μη αυτόματης επαλήθευσης και δοκιμών για να διασφαλίσετε την ακρίβεια και την αξιοπιστία πριν από την εφαρμογή μέτρων αποκατάστασης.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Μία εικόνα με στιγμιότυπο οθόνης, Ψηφιακή σύνθεση, εσωτερική&#10;&#10;Αυτόματη περιγραφή">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7927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26</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l" sz="3200"/>
              <a:t>Cyber Threat Intelligence in the Energy Network – Επισκόπηση μαθήματος</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l" sz="1700"/>
              <a:t>Θεμέλια του Cyber Threat Intelligence (CTI) - Ταξινόμηση, κύκλος ζωής, έλεγχοι ασφαλείας και πρότυπα</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l" sz="1700"/>
              <a:t>Πηγές και συλλογή ενεργειακών δεδομένων</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l" sz="1700"/>
              <a:t>Ανάλυση και Επεξεργασία Ενεργειακών Δεδομένων</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lnSpcReduction="10000"/>
          </a:bodyPr>
          <a:lstStyle/>
          <a:p>
            <a:r>
              <a:rPr lang="el" sz="1700"/>
              <a:t>Παράγοντες απειλής και τακτικές στο ενεργειακό δίκτυο</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lnSpcReduction="10000"/>
          </a:bodyPr>
          <a:lstStyle/>
          <a:p>
            <a:r>
              <a:rPr lang="el" sz="1700"/>
              <a:t>Μοντελοποίηση και Ανάλυση Απειλών στο Ενεργειακό Δίκτυο</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Τεχνικές Αξιολόγησης Τρωτών Σημείων</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lnSpcReduction="1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Πρακτική μοντελοποίηση απειλών και διερεύνηση ασφάλειας</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Ανταλλαγή πληροφοριών, διάδοση, επικοινωνία και εφαρμογή πληροφοριών για απειλές στον κυβερνοχώρο</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Ανίχνευση ανωμαλιών στο ενεργειακό δίκτυο</a:t>
            </a:r>
          </a:p>
        </p:txBody>
      </p:sp>
    </p:spTree>
    <p:extLst>
      <p:ext uri="{BB962C8B-B14F-4D97-AF65-F5344CB8AC3E}">
        <p14:creationId xmlns:p14="http://schemas.microsoft.com/office/powerpoint/2010/main" val="688903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Εκπαίδευσης: </a:t>
            </a:r>
            <a:br>
              <a:rPr lang="en-US">
                <a:solidFill>
                  <a:schemeClr val="accent1"/>
                </a:solidFill>
              </a:rPr>
            </a:br>
            <a:br>
              <a:rPr lang="en-US">
                <a:solidFill>
                  <a:schemeClr val="accent1"/>
                </a:solidFill>
              </a:rPr>
            </a:br>
            <a:r>
              <a:rPr lang="el"/>
              <a:t>Ημέρα-7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27</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Topic-07: Cyber Threat Intelligence Ανταλλαγή Πληροφοριών, Διάδοση, Επικοινωνία και Εφαρμογή</a:t>
            </a: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Επισκόπηση των πλατφορμών </a:t>
            </a:r>
            <a:r>
              <a:rPr lang="el-GR" sz="1400" dirty="0"/>
              <a:t>διαμοιρασμού </a:t>
            </a:r>
            <a:r>
              <a:rPr lang="en-US" sz="1400" dirty="0"/>
              <a:t>CTI</a:t>
            </a:r>
            <a:endParaRPr lang="el" sz="1400" dirty="0"/>
          </a:p>
          <a:p>
            <a:pPr>
              <a:spcBef>
                <a:spcPts val="600"/>
              </a:spcBef>
              <a:spcAft>
                <a:spcPts val="0"/>
              </a:spcAft>
            </a:pPr>
            <a:r>
              <a:rPr lang="el" sz="1400" dirty="0"/>
              <a:t>Βέλτιστες πρακτικές για την αξιοποίηση των μηχανισμών κοινής χρήσης του </a:t>
            </a:r>
            <a:r>
              <a:rPr lang="en-US" sz="1400" dirty="0"/>
              <a:t>CTI</a:t>
            </a:r>
            <a:endParaRPr lang="el" sz="1400" dirty="0"/>
          </a:p>
          <a:p>
            <a:pPr>
              <a:spcBef>
                <a:spcPts val="600"/>
              </a:spcBef>
              <a:spcAft>
                <a:spcPts val="0"/>
              </a:spcAft>
            </a:pPr>
            <a:r>
              <a:rPr lang="el" sz="1400" dirty="0"/>
              <a:t>Ενσωμάτωση του </a:t>
            </a:r>
            <a:r>
              <a:rPr lang="en-US" sz="1400" dirty="0"/>
              <a:t>CTI</a:t>
            </a:r>
            <a:r>
              <a:rPr lang="el" sz="1400" dirty="0"/>
              <a:t> στα Υφιστάμενα Πλαίσια Ασφαλείας</a:t>
            </a:r>
          </a:p>
          <a:p>
            <a:pPr>
              <a:spcBef>
                <a:spcPts val="600"/>
              </a:spcBef>
              <a:spcAft>
                <a:spcPts val="0"/>
              </a:spcAft>
            </a:pPr>
            <a:r>
              <a:rPr lang="el" sz="1400" dirty="0"/>
              <a:t>Αυτοματοποίηση τροφοδοσιών CTI σε εργαλεία και συστήματα ασφαλείας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92859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Εκπαίδευσης: </a:t>
            </a:r>
            <a:br>
              <a:rPr lang="en-US">
                <a:solidFill>
                  <a:schemeClr val="accent1"/>
                </a:solidFill>
              </a:rPr>
            </a:br>
            <a:br>
              <a:rPr lang="en-US">
                <a:solidFill>
                  <a:schemeClr val="accent1"/>
                </a:solidFill>
              </a:rPr>
            </a:br>
            <a:r>
              <a:rPr lang="el"/>
              <a:t>Ημέρα-7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28</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Topic-07: Cyber Threat Intelligence Ανταλλαγή Πληροφοριών, Διάδοση, Επικοινωνία και Εφαρμογή</a:t>
            </a: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solidFill>
                  <a:schemeClr val="tx2"/>
                </a:solidFill>
              </a:rPr>
              <a:t>Επισκόπηση των πλατφορμών </a:t>
            </a:r>
            <a:r>
              <a:rPr lang="el-GR" sz="1400" dirty="0">
                <a:solidFill>
                  <a:schemeClr val="tx2"/>
                </a:solidFill>
              </a:rPr>
              <a:t>διαμοιρασμού </a:t>
            </a:r>
            <a:r>
              <a:rPr lang="en-US" sz="1400" dirty="0">
                <a:solidFill>
                  <a:schemeClr val="tx2"/>
                </a:solidFill>
              </a:rPr>
              <a:t>CTI</a:t>
            </a:r>
            <a:endParaRPr lang="el" sz="1400" dirty="0">
              <a:solidFill>
                <a:schemeClr val="tx2"/>
              </a:solidFill>
            </a:endParaRPr>
          </a:p>
          <a:p>
            <a:pPr>
              <a:spcBef>
                <a:spcPts val="600"/>
              </a:spcBef>
              <a:spcAft>
                <a:spcPts val="0"/>
              </a:spcAft>
            </a:pPr>
            <a:r>
              <a:rPr lang="el" sz="1400" dirty="0"/>
              <a:t>Βέλτιστες πρακτικές για την αξιοποίηση των μηχανισμών κοινής χρήσης του </a:t>
            </a:r>
            <a:r>
              <a:rPr lang="en-US" sz="1400" dirty="0"/>
              <a:t>CTI</a:t>
            </a:r>
            <a:endParaRPr lang="el" sz="1400" dirty="0"/>
          </a:p>
          <a:p>
            <a:pPr>
              <a:spcBef>
                <a:spcPts val="600"/>
              </a:spcBef>
              <a:spcAft>
                <a:spcPts val="0"/>
              </a:spcAft>
            </a:pPr>
            <a:r>
              <a:rPr lang="el" sz="1400" dirty="0"/>
              <a:t>Ενσωμάτωση του </a:t>
            </a:r>
            <a:r>
              <a:rPr lang="en-US" sz="1400" dirty="0"/>
              <a:t>CTI</a:t>
            </a:r>
            <a:r>
              <a:rPr lang="el" sz="1400" dirty="0"/>
              <a:t> στα Υφιστάμενα Πλαίσια Ασφαλείας</a:t>
            </a:r>
          </a:p>
          <a:p>
            <a:pPr>
              <a:spcBef>
                <a:spcPts val="600"/>
              </a:spcBef>
              <a:spcAft>
                <a:spcPts val="0"/>
              </a:spcAft>
            </a:pPr>
            <a:r>
              <a:rPr lang="el" sz="1400" dirty="0"/>
              <a:t>Αυτοματοποίηση τροφοδοσιών CTI σε εργαλεία και συστήματα ασφαλείας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36735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dirty="0"/>
              <a:t>07_1: Επισκόπηση Πλατφορμών Διαμοιρασμού </a:t>
            </a:r>
            <a:r>
              <a:rPr lang="en-US" sz="2800" dirty="0"/>
              <a:t>CTI</a:t>
            </a:r>
            <a:endParaRPr lang="el" sz="28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Ορισμός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solidFill>
                  <a:schemeClr val="tx2"/>
                </a:solidFill>
              </a:rPr>
              <a:t>Οι πλατφόρμες κοινής χρήσης Cyber Threat Intelligence (CTI) είναι εξειδικευμένα συστήματα ή δίκτυα που έχουν σχεδιαστεί για να διευκολύνουν την ανταλλαγή πληροφοριών απειλών μεταξύ οργανισμών. Αυτές οι πλατφόρμες διαδραματίζουν κρίσιμο ρόλο στην ενίσχυση της στάσης στον τομέα της ασφάλειας στον κυβερνοχώρο, παρέχοντας έγκαιρες και σχετικές πληροφορίες σχετικά με αναδυόμενες απειλές, τρωτά σημεία και τεχνικές επίθεσης.</a:t>
            </a:r>
          </a:p>
          <a:p>
            <a:pPr>
              <a:spcBef>
                <a:spcPts val="600"/>
              </a:spcBef>
            </a:pPr>
            <a:r>
              <a:rPr lang="el" sz="1200"/>
              <a:t>Στον τομέα της ενέργειας, όπου οι υποδομές ζωτικής σημασίας αποτελούν συνεχώς στόχο απειλών στον κυβερνοχώρο, οι πλατφόρμες ανταλλαγής CTI είναι απαραίτητες για την προώθηση της συνεργασίας και της ανταλλαγής πληροφοριών μεταξύ των ενδιαφερόμενων μερών του κλάδου. Συμμετέχοντας σε αυτές τις πλατφόρμες, οι εταιρείες ενέργειας μπορούν να αποκτήσουν πολύτιμες γνώσεις σχετικά με τις τελευταίες απειλές στον κυβερνοχώρο και να λάβουν προληπτικά μέτρα για την προστασία των συστημάτων και των περιουσιακών τους στοιχείων.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τέχνη, άτομο&#10;&#10;Αυτόματη περιγραφή">
            <a:extLst>
              <a:ext uri="{FF2B5EF4-FFF2-40B4-BE49-F238E27FC236}">
                <a16:creationId xmlns:a16="http://schemas.microsoft.com/office/drawing/2014/main" id="{44B689CE-7457-3724-1CE6-848F3090757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4568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l" sz="3200"/>
              <a:t>Cyber Threat Intelligence in the Energy Network – Επισκόπηση μαθήματος</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l" sz="1700"/>
              <a:t>Θεμέλια του Cyber Threat Intelligence (CTI) - Ταξινόμηση, κύκλος ζωής, έλεγχοι ασφαλείας και πρότυπα</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l" sz="1700"/>
              <a:t>Πηγές και συλλογή ενεργειακών δεδομένων</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l" sz="1700"/>
              <a:t>Ανάλυση και Επεξεργασία Ενεργειακών Δεδομένων</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lnSpcReduction="10000"/>
          </a:bodyPr>
          <a:lstStyle/>
          <a:p>
            <a:r>
              <a:rPr lang="el" sz="1700"/>
              <a:t>Παράγοντες απειλής και τακτικές στο ενεργειακό δίκτυο</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lnSpcReduction="10000"/>
          </a:bodyPr>
          <a:lstStyle/>
          <a:p>
            <a:r>
              <a:rPr lang="el" sz="1700"/>
              <a:t>Μοντελοποίηση και Ανάλυση Απειλών στο Ενεργειακό Δίκτυο</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Τεχνικές Αξιολόγησης Τρωτών Σημείων</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lnSpcReduction="1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Πρακτική μοντελοποίηση απειλών και διερεύνηση ασφάλειας</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Ανταλλαγή πληροφοριών, διάδοση, επικοινωνία και εφαρμογή πληροφοριών για απειλές στον κυβερνοχώρο</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Ανίχνευση ανωμαλιών στο ενεργειακό δίκτυο</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dirty="0"/>
              <a:t>07_1: Επισκόπηση Πλατφορμών Διαμοιρασμού </a:t>
            </a:r>
            <a:r>
              <a:rPr lang="en-US" sz="2800" dirty="0"/>
              <a:t>CTI</a:t>
            </a:r>
            <a:endParaRPr lang="el" sz="28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507964" y="908696"/>
            <a:ext cx="4786877" cy="763899"/>
          </a:xfrm>
        </p:spPr>
        <p:txBody>
          <a:bodyPr>
            <a:normAutofit/>
          </a:bodyPr>
          <a:lstStyle/>
          <a:p>
            <a:pPr>
              <a:spcBef>
                <a:spcPts val="600"/>
              </a:spcBef>
              <a:spcAft>
                <a:spcPts val="0"/>
              </a:spcAft>
            </a:pPr>
            <a:r>
              <a:rPr lang="el" sz="2400" dirty="0"/>
              <a:t>Ορισμός και παραδείγματα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922776" y="1494132"/>
            <a:ext cx="6118535" cy="2569866"/>
          </a:xfrm>
        </p:spPr>
        <p:txBody>
          <a:bodyPr>
            <a:noAutofit/>
          </a:bodyPr>
          <a:lstStyle/>
          <a:p>
            <a:pPr>
              <a:spcBef>
                <a:spcPts val="600"/>
              </a:spcBef>
            </a:pPr>
            <a:r>
              <a:rPr lang="el" sz="1200" dirty="0"/>
              <a:t>Παραδείγματα πλατφορμών </a:t>
            </a:r>
            <a:r>
              <a:rPr lang="el-GR" sz="1200" dirty="0"/>
              <a:t>διαμοιρασμού </a:t>
            </a:r>
            <a:r>
              <a:rPr lang="en-US" sz="1200" dirty="0"/>
              <a:t>CTI</a:t>
            </a:r>
            <a:r>
              <a:rPr lang="el" sz="1200" dirty="0"/>
              <a:t>:</a:t>
            </a:r>
          </a:p>
          <a:p>
            <a:pPr lvl="1">
              <a:spcBef>
                <a:spcPts val="600"/>
              </a:spcBef>
            </a:pPr>
            <a:r>
              <a:rPr lang="el" sz="1000" dirty="0">
                <a:solidFill>
                  <a:schemeClr val="tx2"/>
                </a:solidFill>
              </a:rPr>
              <a:t>ISACs (Information Sharing and Analysis Centers): </a:t>
            </a:r>
            <a:r>
              <a:rPr lang="el" sz="1000" dirty="0"/>
              <a:t>ειδικοί οργανισμοί του κλάδου που διευκολύνουν την ανταλλαγή πληροφοριών ασφάλειας στον κυβερνοχώρο μεταξύ εταιρειών σε έναν συγκεκριμένο τομέα. Στον τομέα της ενέργειας, οι οργανισμοί μπορούν να συμμετάσχουν σε ISAC εστιασμένα στην ενέργεια, όπως το Κέντρο Ανταλλαγής και Ανάλυσης Πληροφοριών Ηλεκτρικής Ενέργειας (E-ISAC) στις Ηνωμένες Πολιτείες ή το Ευρωπαϊκό Ενεργειακό ISAC (EE-ISAC) στην Ευρώπη.</a:t>
            </a:r>
          </a:p>
          <a:p>
            <a:pPr lvl="1">
              <a:spcBef>
                <a:spcPts val="600"/>
              </a:spcBef>
            </a:pPr>
            <a:r>
              <a:rPr lang="el" sz="1000" dirty="0">
                <a:solidFill>
                  <a:schemeClr val="tx2"/>
                </a:solidFill>
              </a:rPr>
              <a:t>ISAOs (Οργανισμοί Ανταλλαγής και Ανάλυσης Πληροφοριών): </a:t>
            </a:r>
            <a:r>
              <a:rPr lang="el" sz="1000" dirty="0"/>
              <a:t>παρόμοιοι με τους ISAC, αλλά μπορεί να έχουν ευρύτερη εστίαση ή να εξυπηρετούν συγκεκριμένες κοινότητες ή περιοχές. Παρέχουν μια πλατφόρμα για τους οργανισμούς να μοιράζονται πληροφορίες απειλών, να συνεργάζονται σε πρωτοβουλίες ασφάλειας και να συντονίζουν τις προσπάθειες αντιμετώπισης περιστατικών. Οι εταιρείες ενέργειας μπορούν να συμμετέχουν σε ISAO που ευθυγραμμίζονται με τη βιομηχανία, τον τομέα ή τη γεωγραφική περιοχή τους.</a:t>
            </a:r>
          </a:p>
          <a:p>
            <a:pPr lvl="1">
              <a:spcBef>
                <a:spcPts val="600"/>
              </a:spcBef>
            </a:pPr>
            <a:r>
              <a:rPr lang="el" sz="1000" dirty="0">
                <a:solidFill>
                  <a:schemeClr val="tx2"/>
                </a:solidFill>
              </a:rPr>
              <a:t>Τομεακές πλατφόρμες: </a:t>
            </a:r>
            <a:r>
              <a:rPr lang="el" sz="1000" dirty="0"/>
              <a:t>Ορισμένες πλατφόρμες </a:t>
            </a:r>
            <a:r>
              <a:rPr lang="el-GR" sz="1000" dirty="0"/>
              <a:t>διαμοιρασμού </a:t>
            </a:r>
            <a:r>
              <a:rPr lang="en-US" sz="1000" dirty="0"/>
              <a:t>CTI</a:t>
            </a:r>
            <a:r>
              <a:rPr lang="el" sz="1000" dirty="0"/>
              <a:t> είναι προσαρμοσμένες ειδικά στον τομέα της ενέργειας, προσφέροντας ροές πληροφοριών απειλών ειδικά για τον κλάδο, φόρουμ συνεργασίας και πόρους για την ενίσχυση της ανθεκτικότητας στον κυβερνοχώρο. Αυτές οι πλατφόρμες μπορούν να διαχειρίζονται βιομηχανικές ενώσεις, κυβερνητικές υπηρεσίες ή ιδιωτικοί οργανισμοί με εμπειρία στην ενεργειακή ασφάλεια στον κυβερνοχώρο.</a:t>
            </a:r>
          </a:p>
          <a:p>
            <a:pPr lvl="1">
              <a:spcBef>
                <a:spcPts val="600"/>
              </a:spcBef>
            </a:pPr>
            <a:r>
              <a:rPr lang="el" sz="1000" dirty="0">
                <a:solidFill>
                  <a:schemeClr val="tx2"/>
                </a:solidFill>
              </a:rPr>
              <a:t>Πλατφόρμες κοινής χρήσης πληροφοριών ανοιχτού κώδικα (OSINT): </a:t>
            </a:r>
            <a:r>
              <a:rPr lang="el" sz="1000" dirty="0"/>
              <a:t>Εκτός από τα επίσημα ISAC και ISAO, υπάρχουν πλατφόρμες ανταλλαγής πληροφοριών ανοιχτού κώδικα όπου οι οργανισμοί μπορούν να έχουν πρόσβαση σε δημόσια διαθέσιμες ροές πληροφοριών απειλών, ιστολόγια ασφάλειας στον κυβερνοχώρο, ερευνητικές εργασίες και άλλους πόρους. Αν και δεν αφορούν ειδικά τον ενεργειακό τομέα, αυτές οι πλατφόρμες μπορούν ακόμα να παρέχουν πολύτιμες πληροφορίες σχετικά με τις αναδυόμενες απειλές και τάσεις στον κυβερνοχώρο.</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τέχνη, άτομο&#10;&#10;Αυτόματη περιγραφή">
            <a:extLst>
              <a:ext uri="{FF2B5EF4-FFF2-40B4-BE49-F238E27FC236}">
                <a16:creationId xmlns:a16="http://schemas.microsoft.com/office/drawing/2014/main" id="{0E3A68FC-6906-9A3F-F1AE-E8B7AE88FAC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93863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dirty="0"/>
              <a:t>07_1: Επισκόπηση Πλατφορμών Διαμοιρασμού </a:t>
            </a:r>
            <a:r>
              <a:rPr lang="en-US" sz="2800" dirty="0"/>
              <a:t>CTI</a:t>
            </a:r>
            <a:endParaRPr lang="el" sz="28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Μελέτη περίπτωσης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148812" y="2021284"/>
            <a:ext cx="5792912" cy="2569866"/>
          </a:xfrm>
        </p:spPr>
        <p:txBody>
          <a:bodyPr>
            <a:noAutofit/>
          </a:bodyPr>
          <a:lstStyle/>
          <a:p>
            <a:pPr>
              <a:spcBef>
                <a:spcPts val="600"/>
              </a:spcBef>
            </a:pPr>
            <a:r>
              <a:rPr lang="el" sz="1200" dirty="0"/>
              <a:t>Ευρωπαϊκή ενεργειακή ISAC (EE-ISAC):</a:t>
            </a:r>
          </a:p>
          <a:p>
            <a:pPr lvl="1">
              <a:spcBef>
                <a:spcPts val="600"/>
              </a:spcBef>
            </a:pPr>
            <a:r>
              <a:rPr lang="el" sz="1000" dirty="0"/>
              <a:t>Επισκόπηση: Το EE-ISAC είναι ένας οργανισμός που βασίζεται σε μέλη και προωθεί την ανταλλαγή πληροφοριών για την ασφάλεια στον κυβερνοχώρο και τη συνεργασία μεταξύ εταιρειών ενέργειας σε ολόκληρη την Ευρώπη.</a:t>
            </a:r>
          </a:p>
          <a:p>
            <a:pPr lvl="1">
              <a:spcBef>
                <a:spcPts val="600"/>
              </a:spcBef>
            </a:pPr>
            <a:r>
              <a:rPr lang="el" sz="1000" dirty="0"/>
              <a:t>Πρωτοβουλίες: Η EE-ISAC διευκολύνει την ανταλλαγή πληροφοριών σχετικά με απειλές, αξιολογήσεων ευπάθειας και αναφορών συμβάντων μεταξύ των μελών της. Παρέχει μια ασφαλή πλατφόρμα για την ανταλλαγή ευαίσθητων πληροφοριών και διευκολύνει την επικοινωνία και τη συνεργασία κατά τη διάρκεια περιστατικών κυβερνοασφάλειας.</a:t>
            </a:r>
          </a:p>
          <a:p>
            <a:pPr lvl="1">
              <a:spcBef>
                <a:spcPts val="600"/>
              </a:spcBef>
            </a:pPr>
            <a:r>
              <a:rPr lang="el" sz="1000" dirty="0"/>
              <a:t>Αντίκτυπο: Το EE-ISAC έχει βοηθήσει εταιρείες ενέργειας σε ολόκληρη την Ευρώπη να ενισχύσουν την ανθεκτικότητά τους στον κυβερνοχώρο, παρέχοντας έγκαιρες και σχετικές πληροφορίες απειλών και προωθώντας βέλτιστες πρακτικές στον τομέα της ασφάλειας στον κυβερνοχώρο. Έχει επίσης προωθήσει μεγαλύτερη συνεργασία και συντονισμό μεταξύ των ενδιαφερόμενων μερών του ενεργειακού τομέα, βελτιώνοντας τις συνολικές δυνατότητες άμυνας στον κυβερνοχώρο του τομέα.</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τέχνη, άτομο&#10;&#10;Αυτόματη περιγραφή">
            <a:extLst>
              <a:ext uri="{FF2B5EF4-FFF2-40B4-BE49-F238E27FC236}">
                <a16:creationId xmlns:a16="http://schemas.microsoft.com/office/drawing/2014/main" id="{0E3A68FC-6906-9A3F-F1AE-E8B7AE88FAC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1708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Εκπαίδευσης: </a:t>
            </a:r>
            <a:br>
              <a:rPr lang="en-US">
                <a:solidFill>
                  <a:schemeClr val="accent1"/>
                </a:solidFill>
              </a:rPr>
            </a:br>
            <a:br>
              <a:rPr lang="en-US">
                <a:solidFill>
                  <a:schemeClr val="accent1"/>
                </a:solidFill>
              </a:rPr>
            </a:br>
            <a:r>
              <a:rPr lang="el"/>
              <a:t>Ημέρα-7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32</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dirty="0">
                <a:solidFill>
                  <a:schemeClr val="accent1"/>
                </a:solidFill>
              </a:rPr>
              <a:t>Topic-07: Cyber Threat Intelligence Ανταλλαγή Πληροφοριών, Διάδοση, Επικοινωνία και Εφαρμογή</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Επισκόπηση των πλατφορμών </a:t>
            </a:r>
            <a:r>
              <a:rPr lang="el-GR" sz="1400" dirty="0"/>
              <a:t>διαμοιρασμού </a:t>
            </a:r>
            <a:r>
              <a:rPr lang="en-US" sz="1400" dirty="0"/>
              <a:t>CTI</a:t>
            </a:r>
            <a:endParaRPr lang="el" sz="1400" dirty="0"/>
          </a:p>
          <a:p>
            <a:pPr>
              <a:spcBef>
                <a:spcPts val="600"/>
              </a:spcBef>
              <a:spcAft>
                <a:spcPts val="0"/>
              </a:spcAft>
            </a:pPr>
            <a:r>
              <a:rPr lang="el" sz="1400" dirty="0">
                <a:solidFill>
                  <a:schemeClr val="tx2"/>
                </a:solidFill>
              </a:rPr>
              <a:t>Βέλτιστες πρακτικές για την αξιοποίηση των μηχανισμών κοινής χρήσης του </a:t>
            </a:r>
            <a:r>
              <a:rPr lang="en-US" sz="1400" dirty="0">
                <a:solidFill>
                  <a:schemeClr val="tx2"/>
                </a:solidFill>
              </a:rPr>
              <a:t>CTI</a:t>
            </a:r>
            <a:endParaRPr lang="el" sz="1400" dirty="0">
              <a:solidFill>
                <a:schemeClr val="tx2"/>
              </a:solidFill>
            </a:endParaRPr>
          </a:p>
          <a:p>
            <a:pPr>
              <a:spcBef>
                <a:spcPts val="600"/>
              </a:spcBef>
              <a:spcAft>
                <a:spcPts val="0"/>
              </a:spcAft>
            </a:pPr>
            <a:r>
              <a:rPr lang="el" sz="1400" dirty="0"/>
              <a:t>Ενσωμάτωση του </a:t>
            </a:r>
            <a:r>
              <a:rPr lang="en-US" sz="1400" dirty="0"/>
              <a:t>CTI</a:t>
            </a:r>
            <a:r>
              <a:rPr lang="el" sz="1400" dirty="0"/>
              <a:t> στα Υφιστάμενα Πλαίσια Ασφαλείας</a:t>
            </a:r>
          </a:p>
          <a:p>
            <a:pPr>
              <a:spcBef>
                <a:spcPts val="600"/>
              </a:spcBef>
              <a:spcAft>
                <a:spcPts val="0"/>
              </a:spcAft>
            </a:pPr>
            <a:r>
              <a:rPr lang="el" sz="1400" dirty="0"/>
              <a:t>Αυτοματοποίηση τροφοδοσιών CTI σε εργαλεία και συστήματα ασφαλείας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58415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219699" y="402891"/>
            <a:ext cx="6086440" cy="763899"/>
          </a:xfrm>
        </p:spPr>
        <p:txBody>
          <a:bodyPr>
            <a:noAutofit/>
          </a:bodyPr>
          <a:lstStyle/>
          <a:p>
            <a:r>
              <a:rPr lang="el" sz="2400" dirty="0"/>
              <a:t>07_2: Βέλτιστες Πρακτικές Αξιοποίησης Μηχανισμών Διαμοιρασμού </a:t>
            </a:r>
            <a:r>
              <a:rPr lang="en-US" sz="2400" dirty="0"/>
              <a:t>CTI</a:t>
            </a:r>
            <a:endParaRPr lang="el" sz="24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0" y="1290646"/>
            <a:ext cx="4786877" cy="763899"/>
          </a:xfrm>
        </p:spPr>
        <p:txBody>
          <a:bodyPr>
            <a:normAutofit/>
          </a:bodyPr>
          <a:lstStyle/>
          <a:p>
            <a:pPr>
              <a:spcBef>
                <a:spcPts val="600"/>
              </a:spcBef>
              <a:spcAft>
                <a:spcPts val="0"/>
              </a:spcAft>
            </a:pPr>
            <a:r>
              <a:rPr lang="el" sz="2400" dirty="0"/>
              <a:t>Βέλτιστες πρακτικές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Εμπιστευτικότητα και απόρρητο δεδομένων:</a:t>
            </a:r>
          </a:p>
          <a:p>
            <a:pPr lvl="1">
              <a:spcBef>
                <a:spcPts val="600"/>
              </a:spcBef>
            </a:pPr>
            <a:r>
              <a:rPr lang="el" sz="1000" dirty="0"/>
              <a:t>Διασφάλιση ότι οι ευαίσθητες πληροφορίες που κοινοποιούνται μέσω μηχανισμών </a:t>
            </a:r>
            <a:r>
              <a:rPr lang="el-GR" sz="1000" dirty="0"/>
              <a:t>διαμοιρασμού </a:t>
            </a:r>
            <a:r>
              <a:rPr lang="en-US" sz="1000" dirty="0"/>
              <a:t>CTI</a:t>
            </a:r>
            <a:r>
              <a:rPr lang="el" sz="1000" dirty="0"/>
              <a:t> προστατεύονται και αντιμετωπίζονται σύμφωνα με τους σχετικούς κανονισμούς απορρήτου δεδομένων και τα πρότυπα του κλάδου.</a:t>
            </a:r>
          </a:p>
          <a:p>
            <a:pPr lvl="1">
              <a:spcBef>
                <a:spcPts val="600"/>
              </a:spcBef>
            </a:pPr>
            <a:r>
              <a:rPr lang="el" sz="1000" dirty="0"/>
              <a:t>Εφαρμόστε κρυπτογράφηση, ελέγχους πρόσβασης και άλλα μέτρα ασφαλείας για την προστασία του CTI από μη εξουσιοδοτημένη πρόσβαση ή αποκάλυψη.</a:t>
            </a:r>
          </a:p>
          <a:p>
            <a:pPr>
              <a:spcBef>
                <a:spcPts val="600"/>
              </a:spcBef>
            </a:pPr>
            <a:r>
              <a:rPr lang="el" sz="1200" dirty="0"/>
              <a:t>Νομικά και κανονιστικά ζητήματα:</a:t>
            </a:r>
          </a:p>
          <a:p>
            <a:pPr lvl="1">
              <a:spcBef>
                <a:spcPts val="600"/>
              </a:spcBef>
            </a:pPr>
            <a:r>
              <a:rPr lang="el" sz="1000" dirty="0"/>
              <a:t>Εξοικειωθείτε με τις νομικές και κανονιστικές απαιτήσεις που σχετίζονται με την κοινή χρήση CTI στη δικαιοδοσία σας και στον τομέα της βιομηχανίας.</a:t>
            </a:r>
          </a:p>
          <a:p>
            <a:pPr lvl="1">
              <a:spcBef>
                <a:spcPts val="600"/>
              </a:spcBef>
            </a:pPr>
            <a:r>
              <a:rPr lang="el" sz="1000" dirty="0"/>
              <a:t>Καθιέρωση σαφών πολιτικών και διαδικασιών για την κοινή χρήση CTI που συμμορφώνονται με τους ισχύοντες νόμους και κανονισμούς, συμπεριλαμβανομένων των απαιτήσεων για την προστασία δεδομένων, το απόρρητο και την ασφάλεια των πληροφοριών.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ουρανοξύστες, κτίριο, βαθύ διάστημα, ουρανό&#10;&#10;Αυτόματη περιγραφή">
            <a:extLst>
              <a:ext uri="{FF2B5EF4-FFF2-40B4-BE49-F238E27FC236}">
                <a16:creationId xmlns:a16="http://schemas.microsoft.com/office/drawing/2014/main" id="{59390C6B-5E25-9E6F-BF59-9924CCAAA28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456099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498130" y="525431"/>
            <a:ext cx="5684036" cy="763899"/>
          </a:xfrm>
        </p:spPr>
        <p:txBody>
          <a:bodyPr>
            <a:noAutofit/>
          </a:bodyPr>
          <a:lstStyle/>
          <a:p>
            <a:r>
              <a:rPr lang="el" sz="2800" dirty="0"/>
              <a:t>07_2: Βέλτιστες Πρακτικές Αξιοποίησης Μηχανισμών Διαμοιρασμού </a:t>
            </a:r>
            <a:r>
              <a:rPr lang="en-US" sz="2800" dirty="0"/>
              <a:t>CTI</a:t>
            </a:r>
            <a:endParaRPr lang="el" sz="28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0" y="1261539"/>
            <a:ext cx="4786877" cy="763899"/>
          </a:xfrm>
        </p:spPr>
        <p:txBody>
          <a:bodyPr>
            <a:normAutofit/>
          </a:bodyPr>
          <a:lstStyle/>
          <a:p>
            <a:pPr>
              <a:spcBef>
                <a:spcPts val="600"/>
              </a:spcBef>
              <a:spcAft>
                <a:spcPts val="0"/>
              </a:spcAft>
            </a:pPr>
            <a:r>
              <a:rPr lang="el" sz="2400" dirty="0"/>
              <a:t>Βέλτιστες πρακτικές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Διαλειτουργικότητα:</a:t>
            </a:r>
          </a:p>
          <a:p>
            <a:pPr lvl="1">
              <a:spcBef>
                <a:spcPts val="600"/>
              </a:spcBef>
            </a:pPr>
            <a:r>
              <a:rPr lang="el" sz="1000" dirty="0"/>
              <a:t>Αντιμετωπίστε τις προκλήσεις διαλειτουργικότητας κατά την ενσωμάτωση πολλαπλών μηχανισμών </a:t>
            </a:r>
            <a:r>
              <a:rPr lang="el-GR" sz="1000" dirty="0"/>
              <a:t>διαμοιρασμού </a:t>
            </a:r>
            <a:r>
              <a:rPr lang="en-US" sz="1000" dirty="0"/>
              <a:t>CTI</a:t>
            </a:r>
            <a:r>
              <a:rPr lang="el" sz="1000" dirty="0"/>
              <a:t> υιοθετώντας τυποποιημένες μορφές δεδομένων, πρωτόκολλα και API.</a:t>
            </a:r>
          </a:p>
          <a:p>
            <a:pPr lvl="1">
              <a:spcBef>
                <a:spcPts val="600"/>
              </a:spcBef>
            </a:pPr>
            <a:r>
              <a:rPr lang="el" sz="1000" dirty="0"/>
              <a:t>Διασφάλιση ότι οι πλατφόρμες και τα εργαλεία ανταλλαγής CTI μπορούν να επικοινωνούν και να ανταλλάσσουν πληροφορίες αποτελεσματικά για την υποστήριξη της απρόσκοπτης συνεργασίας και ανταλλαγής πληροφοριών.</a:t>
            </a:r>
          </a:p>
          <a:p>
            <a:pPr>
              <a:spcBef>
                <a:spcPts val="600"/>
              </a:spcBef>
            </a:pPr>
            <a:r>
              <a:rPr lang="el" sz="1200" dirty="0"/>
              <a:t>Συνεχής βελτίωση:</a:t>
            </a:r>
          </a:p>
          <a:p>
            <a:pPr lvl="1">
              <a:spcBef>
                <a:spcPts val="600"/>
              </a:spcBef>
            </a:pPr>
            <a:r>
              <a:rPr lang="el" sz="1000" dirty="0"/>
              <a:t>Τακτική επανεξέταση και αξιολόγηση της αποτελεσματικότητας των διαδικασιών και μηχανισμών </a:t>
            </a:r>
            <a:r>
              <a:rPr lang="el-GR" sz="1000" dirty="0"/>
              <a:t>διαμοιρασμού </a:t>
            </a:r>
            <a:r>
              <a:rPr lang="en-US" sz="1000" dirty="0"/>
              <a:t>CTI</a:t>
            </a:r>
            <a:r>
              <a:rPr lang="el" sz="1000" dirty="0"/>
              <a:t>.</a:t>
            </a:r>
          </a:p>
          <a:p>
            <a:pPr lvl="1">
              <a:spcBef>
                <a:spcPts val="600"/>
              </a:spcBef>
            </a:pPr>
            <a:r>
              <a:rPr lang="el" sz="1000" dirty="0"/>
              <a:t>Ζητήστε ανατροφοδότηση από τους ενδιαφερόμενους και τους συμμετέχοντες για να εντοπίσετε τομείς βελτίωσης και να εφαρμόσετε βελτιώσεις για τη βελτιστοποίηση των προσπαθειών </a:t>
            </a:r>
            <a:r>
              <a:rPr lang="el-GR" sz="1000" dirty="0"/>
              <a:t>διαμοιρασμού </a:t>
            </a:r>
            <a:r>
              <a:rPr lang="en-US" sz="1000" dirty="0"/>
              <a:t>CTI</a:t>
            </a:r>
            <a:r>
              <a:rPr lang="el" sz="1000" dirty="0"/>
              <a:t>.</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ουρανοξύστες, κτίριο, βαθύ διάστημα, ουρανό&#10;&#10;Αυτόματη περιγραφή">
            <a:extLst>
              <a:ext uri="{FF2B5EF4-FFF2-40B4-BE49-F238E27FC236}">
                <a16:creationId xmlns:a16="http://schemas.microsoft.com/office/drawing/2014/main" id="{E5AE9197-3F85-05FD-A733-6E081DB2A73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03840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498131" y="495358"/>
            <a:ext cx="5419891" cy="763899"/>
          </a:xfrm>
        </p:spPr>
        <p:txBody>
          <a:bodyPr>
            <a:noAutofit/>
          </a:bodyPr>
          <a:lstStyle/>
          <a:p>
            <a:r>
              <a:rPr lang="el" sz="2400" dirty="0"/>
              <a:t>07_2: Βέλτιστες Πρακτικές Αξιοποίησης Μηχανισμών Διαμοιρασμού </a:t>
            </a:r>
            <a:r>
              <a:rPr lang="en-US" sz="2400" dirty="0"/>
              <a:t>CTI</a:t>
            </a:r>
            <a:endParaRPr lang="el" sz="24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148812" y="1236188"/>
            <a:ext cx="5890788" cy="763899"/>
          </a:xfrm>
        </p:spPr>
        <p:txBody>
          <a:bodyPr>
            <a:normAutofit/>
          </a:bodyPr>
          <a:lstStyle/>
          <a:p>
            <a:pPr>
              <a:spcBef>
                <a:spcPts val="600"/>
              </a:spcBef>
              <a:spcAft>
                <a:spcPts val="0"/>
              </a:spcAft>
            </a:pPr>
            <a:r>
              <a:rPr lang="el" sz="2400" dirty="0"/>
              <a:t>Στρατηγικές για συνεχή βελτίωση</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148812" y="1977017"/>
            <a:ext cx="5890788" cy="2569866"/>
          </a:xfrm>
        </p:spPr>
        <p:txBody>
          <a:bodyPr>
            <a:noAutofit/>
          </a:bodyPr>
          <a:lstStyle/>
          <a:p>
            <a:pPr>
              <a:spcBef>
                <a:spcPts val="600"/>
              </a:spcBef>
            </a:pPr>
            <a:r>
              <a:rPr lang="el" sz="1200" dirty="0"/>
              <a:t>Βρόχος ανατροφοδότησης:</a:t>
            </a:r>
          </a:p>
          <a:p>
            <a:pPr lvl="1">
              <a:spcBef>
                <a:spcPts val="600"/>
              </a:spcBef>
            </a:pPr>
            <a:r>
              <a:rPr lang="el" sz="1000" dirty="0"/>
              <a:t>Δημιουργήστε έναν βρόχο ανατροφοδότησης για τη συλλογή πληροφοριών και πληροφοριών από τους συμμετέχοντες σε πρωτοβουλίες ανταλλαγής CTI.</a:t>
            </a:r>
          </a:p>
          <a:p>
            <a:pPr lvl="1">
              <a:spcBef>
                <a:spcPts val="600"/>
              </a:spcBef>
            </a:pPr>
            <a:r>
              <a:rPr lang="el" sz="1000" dirty="0"/>
              <a:t>Ενθαρρύνετε τα ενδιαφερόμενα μέρη να παρέχουν ανατροφοδότηση σχετικά με την ποιότητα, τη συνάφεια και τη χρησιμότητα του κοινού CTI για τον εντοπισμό τομέων βελτίωσης.</a:t>
            </a:r>
          </a:p>
          <a:p>
            <a:pPr>
              <a:spcBef>
                <a:spcPts val="600"/>
              </a:spcBef>
            </a:pPr>
            <a:r>
              <a:rPr lang="el" sz="1200" dirty="0"/>
              <a:t>Διδάγματα:</a:t>
            </a:r>
          </a:p>
          <a:p>
            <a:pPr lvl="1">
              <a:spcBef>
                <a:spcPts val="600"/>
              </a:spcBef>
            </a:pPr>
            <a:r>
              <a:rPr lang="el" sz="1000" dirty="0"/>
              <a:t>Καταγράψτε τα διδάγματα που αντλήθηκαν από την ανταλλαγή δραστηριοτήτων, περιστατικών και συμβάντων ασφάλειας στον κυβερνοχώρο από το CTI.</a:t>
            </a:r>
          </a:p>
          <a:p>
            <a:pPr lvl="1">
              <a:spcBef>
                <a:spcPts val="600"/>
              </a:spcBef>
            </a:pPr>
            <a:r>
              <a:rPr lang="el" sz="1000" dirty="0"/>
              <a:t>Αναλύστε τις βασικές αιτίες των προκλήσεων, των ζητημάτων ή των κενών στις διαδικασίες και τους μηχανισμούς </a:t>
            </a:r>
            <a:r>
              <a:rPr lang="el-GR" sz="1000" dirty="0"/>
              <a:t>διαμοιρασμού </a:t>
            </a:r>
            <a:r>
              <a:rPr lang="en-US" sz="1000" dirty="0"/>
              <a:t>CTI</a:t>
            </a:r>
            <a:r>
              <a:rPr lang="el" sz="1000" dirty="0"/>
              <a:t> για να αποτρέψετε την επανάληψη και να βελτιώσετε τα μελλοντικά αποτελέσματα.</a:t>
            </a:r>
          </a:p>
          <a:p>
            <a:pPr>
              <a:spcBef>
                <a:spcPts val="600"/>
              </a:spcBef>
            </a:pPr>
            <a:r>
              <a:rPr lang="el" sz="1200" dirty="0"/>
              <a:t>Κατάρτιση και εκπαίδευση:</a:t>
            </a:r>
          </a:p>
          <a:p>
            <a:pPr lvl="1">
              <a:spcBef>
                <a:spcPts val="600"/>
              </a:spcBef>
            </a:pPr>
            <a:r>
              <a:rPr lang="el" sz="1000" dirty="0"/>
              <a:t>Παροχή κατάρτισης και εκπαίδευσης στους ενδιαφερόμενους φορείς που συμμετέχουν στην ανταλλαγή </a:t>
            </a:r>
            <a:r>
              <a:rPr lang="en-US" sz="1000" dirty="0"/>
              <a:t>CTI</a:t>
            </a:r>
            <a:r>
              <a:rPr lang="el" sz="1000" dirty="0"/>
              <a:t> για την ενίσχυση των δεξιοτήτων και των γνώσεών τους.</a:t>
            </a:r>
          </a:p>
          <a:p>
            <a:pPr lvl="1">
              <a:spcBef>
                <a:spcPts val="600"/>
              </a:spcBef>
            </a:pPr>
            <a:r>
              <a:rPr lang="el" sz="1000" dirty="0"/>
              <a:t>Προσφέρετε εργαστήρια, σεμινάρια και άλλες ευκαιρίες μάθησης για την προώθηση βέλτιστων πρακτικών και αποτελεσματικής συνεργασίας σε πρωτοβουλίες ανταλλαγής CTI.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ουρανοξύστες, κτίριο, βαθύ διάστημα, ουρανό&#10;&#10;Αυτόματη περιγραφή">
            <a:extLst>
              <a:ext uri="{FF2B5EF4-FFF2-40B4-BE49-F238E27FC236}">
                <a16:creationId xmlns:a16="http://schemas.microsoft.com/office/drawing/2014/main" id="{A0FA267F-6FB5-6339-A77B-B8618EDFEA93}"/>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84453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443341" y="677927"/>
            <a:ext cx="5684036" cy="763899"/>
          </a:xfrm>
        </p:spPr>
        <p:txBody>
          <a:bodyPr>
            <a:noAutofit/>
          </a:bodyPr>
          <a:lstStyle/>
          <a:p>
            <a:r>
              <a:rPr lang="el" sz="2800" dirty="0"/>
              <a:t>07_2: Βέλτιστες Πρακτικές Αξιοποίησης Μηχανισμών Διαμοιρασμού </a:t>
            </a:r>
            <a:r>
              <a:rPr lang="en-US" sz="2800" dirty="0"/>
              <a:t>CTI</a:t>
            </a:r>
            <a:endParaRPr lang="el" sz="2800" dirty="0"/>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20901" y="1327472"/>
            <a:ext cx="5684036" cy="763899"/>
          </a:xfrm>
        </p:spPr>
        <p:txBody>
          <a:bodyPr>
            <a:normAutofit/>
          </a:bodyPr>
          <a:lstStyle/>
          <a:p>
            <a:pPr>
              <a:spcBef>
                <a:spcPts val="600"/>
              </a:spcBef>
              <a:spcAft>
                <a:spcPts val="0"/>
              </a:spcAft>
            </a:pPr>
            <a:r>
              <a:rPr lang="el" sz="2400" dirty="0"/>
              <a:t>Στρατηγικές για συνεχή βελτίωση</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Τεχνολογία και Αυτοματισμοί:</a:t>
            </a:r>
          </a:p>
          <a:p>
            <a:pPr lvl="1">
              <a:spcBef>
                <a:spcPts val="600"/>
              </a:spcBef>
            </a:pPr>
            <a:r>
              <a:rPr lang="el" sz="1000" dirty="0"/>
              <a:t>Αξιοποιήστε την τεχνολογία και τον αυτοματισμό για να βελτιστοποιήσετε τις διαδικασίες </a:t>
            </a:r>
            <a:r>
              <a:rPr lang="el-GR" sz="1000" dirty="0"/>
              <a:t>διαμοιρασμού </a:t>
            </a:r>
            <a:r>
              <a:rPr lang="en-US" sz="1000" dirty="0"/>
              <a:t>CTI</a:t>
            </a:r>
            <a:r>
              <a:rPr lang="el" sz="1000" dirty="0"/>
              <a:t> και να βελτιώσετε την αποτελεσματικότητα.</a:t>
            </a:r>
          </a:p>
          <a:p>
            <a:pPr lvl="1">
              <a:spcBef>
                <a:spcPts val="600"/>
              </a:spcBef>
            </a:pPr>
            <a:r>
              <a:rPr lang="el" sz="1000" dirty="0"/>
              <a:t>Επενδύστε σε εργαλεία και πλατφόρμες που υποστηρίζουν την αυτοματοποιημένη κατάποση, επεξεργασία και διάδοση CTI για τη μείωση της χειρωνακτικής προσπάθειας και τη βελτίωση της επεκτασιμότητας.</a:t>
            </a:r>
          </a:p>
          <a:p>
            <a:pPr>
              <a:spcBef>
                <a:spcPts val="600"/>
              </a:spcBef>
            </a:pPr>
            <a:r>
              <a:rPr lang="el" sz="1200" dirty="0"/>
              <a:t>Συγκριτική αξιολόγηση και σύγκριση:</a:t>
            </a:r>
          </a:p>
          <a:p>
            <a:pPr lvl="1">
              <a:spcBef>
                <a:spcPts val="600"/>
              </a:spcBef>
            </a:pPr>
            <a:r>
              <a:rPr lang="el" sz="1000" dirty="0"/>
              <a:t>Συγκριτική αξιολόγηση των προσπαθειών ανταλλαγής CTI με βάση τα πρότυπα του κλάδου, τις βέλτιστες πρακτικές και τους ομοτίμους οργανισμούς.</a:t>
            </a:r>
          </a:p>
          <a:p>
            <a:pPr lvl="1">
              <a:spcBef>
                <a:spcPts val="600"/>
              </a:spcBef>
            </a:pPr>
            <a:r>
              <a:rPr lang="el" sz="1000" dirty="0"/>
              <a:t>Συγκρίνετε μετρήσεις απόδοσης, όπως οι χρόνοι απόκρισης, η ακρίβεια των δεδομένων και η ικανοποίηση των ενδιαφερόμενων μερών, για να εντοπίσετε τομείς όπου μπορούν να γίνουν βελτιώσεις.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ουρανοξύστες, κτίριο, βαθύ διάστημα, ουρανό&#10;&#10;Αυτόματη περιγραφή">
            <a:extLst>
              <a:ext uri="{FF2B5EF4-FFF2-40B4-BE49-F238E27FC236}">
                <a16:creationId xmlns:a16="http://schemas.microsoft.com/office/drawing/2014/main" id="{4146392A-B57B-768C-865C-D733E3D7F4F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645738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Εκπαίδευσης: </a:t>
            </a:r>
            <a:br>
              <a:rPr lang="en-US">
                <a:solidFill>
                  <a:schemeClr val="accent1"/>
                </a:solidFill>
              </a:rPr>
            </a:br>
            <a:br>
              <a:rPr lang="en-US">
                <a:solidFill>
                  <a:schemeClr val="accent1"/>
                </a:solidFill>
              </a:rPr>
            </a:br>
            <a:r>
              <a:rPr lang="el"/>
              <a:t>Ημέρα-7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37</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Topic-07: Cyber Threat Intelligence Ανταλλαγή Πληροφοριών, Διάδοση, Επικοινωνία και Εφαρμογή</a:t>
            </a: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Επισκόπηση των πλατφορμών </a:t>
            </a:r>
            <a:r>
              <a:rPr lang="el-GR" sz="1400" dirty="0"/>
              <a:t>διαμοιρασμού </a:t>
            </a:r>
            <a:r>
              <a:rPr lang="en-US" sz="1400" dirty="0"/>
              <a:t>CTI</a:t>
            </a:r>
            <a:endParaRPr lang="el" sz="1400" dirty="0"/>
          </a:p>
          <a:p>
            <a:pPr>
              <a:spcBef>
                <a:spcPts val="600"/>
              </a:spcBef>
              <a:spcAft>
                <a:spcPts val="0"/>
              </a:spcAft>
            </a:pPr>
            <a:r>
              <a:rPr lang="el" sz="1400" dirty="0"/>
              <a:t>Βέλτιστες πρακτικές για την αξιοποίηση των μηχανισμών κοινής χρήσης του </a:t>
            </a:r>
            <a:r>
              <a:rPr lang="en-US" sz="1400" dirty="0"/>
              <a:t>CTI</a:t>
            </a:r>
            <a:endParaRPr lang="el" sz="1400" dirty="0"/>
          </a:p>
          <a:p>
            <a:pPr>
              <a:spcBef>
                <a:spcPts val="600"/>
              </a:spcBef>
              <a:spcAft>
                <a:spcPts val="0"/>
              </a:spcAft>
            </a:pPr>
            <a:r>
              <a:rPr lang="el" sz="1400" dirty="0">
                <a:solidFill>
                  <a:schemeClr val="tx2"/>
                </a:solidFill>
              </a:rPr>
              <a:t>Ενσωμάτωση του </a:t>
            </a:r>
            <a:r>
              <a:rPr lang="en-US" sz="1400" dirty="0">
                <a:solidFill>
                  <a:schemeClr val="tx2"/>
                </a:solidFill>
              </a:rPr>
              <a:t>CTI</a:t>
            </a:r>
            <a:r>
              <a:rPr lang="el" sz="1400" dirty="0">
                <a:solidFill>
                  <a:schemeClr val="tx2"/>
                </a:solidFill>
              </a:rPr>
              <a:t> στα Υφιστάμενα Πλαίσια Ασφαλείας</a:t>
            </a:r>
          </a:p>
          <a:p>
            <a:pPr>
              <a:spcBef>
                <a:spcPts val="600"/>
              </a:spcBef>
              <a:spcAft>
                <a:spcPts val="0"/>
              </a:spcAft>
            </a:pPr>
            <a:r>
              <a:rPr lang="el" sz="1400" dirty="0"/>
              <a:t>Αυτοματοποίηση τροφοδοσιών CTI σε εργαλεία και συστήματα ασφαλείας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62554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096000" y="526747"/>
            <a:ext cx="6178908" cy="763899"/>
          </a:xfrm>
        </p:spPr>
        <p:txBody>
          <a:bodyPr>
            <a:noAutofit/>
          </a:bodyPr>
          <a:lstStyle/>
          <a:p>
            <a:r>
              <a:rPr lang="el" sz="2800" dirty="0"/>
              <a:t>07_3: Ενσωμάτωση του </a:t>
            </a:r>
            <a:r>
              <a:rPr lang="en-US" sz="2800" dirty="0"/>
              <a:t>CTI</a:t>
            </a:r>
            <a:r>
              <a:rPr lang="el" sz="2800" dirty="0"/>
              <a:t> στα Υφιστάμενα Πλαίσια Ασφαλείας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043190" y="1290646"/>
            <a:ext cx="4786877" cy="763899"/>
          </a:xfrm>
        </p:spPr>
        <p:txBody>
          <a:bodyPr>
            <a:normAutofit/>
          </a:bodyPr>
          <a:lstStyle/>
          <a:p>
            <a:pPr>
              <a:spcBef>
                <a:spcPts val="600"/>
              </a:spcBef>
              <a:spcAft>
                <a:spcPts val="0"/>
              </a:spcAft>
            </a:pPr>
            <a:r>
              <a:rPr lang="el" sz="2400" dirty="0"/>
              <a:t>Ενσωμάτωση </a:t>
            </a:r>
            <a:r>
              <a:rPr lang="en-US" sz="2400" dirty="0"/>
              <a:t>CTI</a:t>
            </a:r>
            <a:endParaRPr lang="el" sz="2400"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462388" y="1884854"/>
            <a:ext cx="6614845" cy="2569866"/>
          </a:xfrm>
        </p:spPr>
        <p:txBody>
          <a:bodyPr>
            <a:noAutofit/>
          </a:bodyPr>
          <a:lstStyle/>
          <a:p>
            <a:pPr>
              <a:spcBef>
                <a:spcPts val="600"/>
              </a:spcBef>
            </a:pPr>
            <a:r>
              <a:rPr lang="el" sz="1200" dirty="0"/>
              <a:t>Ανάλυση ελλείψεων για τον εντοπισμό σημείων ένταξης:</a:t>
            </a:r>
          </a:p>
          <a:p>
            <a:pPr lvl="1">
              <a:spcBef>
                <a:spcPts val="600"/>
              </a:spcBef>
            </a:pPr>
            <a:r>
              <a:rPr lang="el" sz="1000" dirty="0"/>
              <a:t>Διεξαγωγή μιας ολοκληρωμένης ανάλυσης κενών για τον εντοπισμό περιοχών εντός των υφιστάμενων πλαισίων ασφαλείας όπου η ενσωμάτωση CTI μπορεί να ενισχύσει τις δυνατότητες ανίχνευσης, απόκρισης και μετριασμού απειλών.</a:t>
            </a:r>
          </a:p>
          <a:p>
            <a:pPr lvl="1">
              <a:spcBef>
                <a:spcPts val="600"/>
              </a:spcBef>
            </a:pPr>
            <a:r>
              <a:rPr lang="el" sz="1000" dirty="0"/>
              <a:t>Αξιολογήστε τις τρέχουσες διαδικασίες, εργαλεία και πόρους για να προσδιορίσετε πού το CTI μπορεί να καλύψει κενά και να βελτιώσει τη συνολική στάση στον κυβερνοχώρο.</a:t>
            </a:r>
          </a:p>
          <a:p>
            <a:pPr>
              <a:spcBef>
                <a:spcPts val="600"/>
              </a:spcBef>
            </a:pPr>
            <a:r>
              <a:rPr lang="el" sz="1200" dirty="0"/>
              <a:t>Βελτίωση απόκρισης περιστατικών:</a:t>
            </a:r>
          </a:p>
          <a:p>
            <a:pPr lvl="1">
              <a:spcBef>
                <a:spcPts val="600"/>
              </a:spcBef>
            </a:pPr>
            <a:r>
              <a:rPr lang="el" sz="1000" dirty="0"/>
              <a:t>Προσδιορίστε ευκαιρίες για την ενίσχυση των διαδικασιών αντιμετώπισης περιστατικών με το CTI ενσωματώνοντας ροές πληροφοριών απειλών, δείκτες παραβίασης (IOC) και πληροφορίες με βάση τα συμφραζόμενα στις ροές εργασίας ανίχνευσης, ανάλυσης και απόκρισης συμβάντων.</a:t>
            </a:r>
          </a:p>
          <a:p>
            <a:pPr lvl="1">
              <a:spcBef>
                <a:spcPts val="600"/>
              </a:spcBef>
            </a:pPr>
            <a:r>
              <a:rPr lang="el" sz="1000" dirty="0"/>
              <a:t>Ανάπτυξη διαδικασιών για την ενσωμάτωση του CTI σε δραστηριότητες διαλογής, διερεύνησης και αποκατάστασης περιστατικών για την επιτάχυνση των χρόνων απόκρισης και τη βελτίωση της αποτελεσματικότητας.</a:t>
            </a:r>
          </a:p>
          <a:p>
            <a:pPr>
              <a:spcBef>
                <a:spcPts val="600"/>
              </a:spcBef>
            </a:pPr>
            <a:r>
              <a:rPr lang="el" sz="1200" dirty="0"/>
              <a:t>Υποστήριξη κυνηγιού απειλών:</a:t>
            </a:r>
          </a:p>
          <a:p>
            <a:pPr lvl="1">
              <a:spcBef>
                <a:spcPts val="600"/>
              </a:spcBef>
            </a:pPr>
            <a:r>
              <a:rPr lang="el" sz="1000" dirty="0"/>
              <a:t>Αξιοποιήστε το CTI για να υποστηρίξετε προληπτικές δραστηριότητες κυνηγιού απειλών που αποσκοπούν στον εντοπισμό και τον μετριασμό πιθανών απειλών προτού εκδηλωθούν σε περιστατικά ασφάλειας.</a:t>
            </a:r>
          </a:p>
          <a:p>
            <a:pPr lvl="1">
              <a:spcBef>
                <a:spcPts val="600"/>
              </a:spcBef>
            </a:pPr>
            <a:r>
              <a:rPr lang="el" sz="1000" dirty="0"/>
              <a:t>Ενσωματώστε τροφοδοσίες CTI, αναφορές πληροφοριών απειλών και τακτικές, τεχνικές και διαδικασίες αντιπάλου (TTP) σε διαδικασίες κυνηγιού απειλών για να δώσετε προτεραιότητα στις προσπάθειες κυνηγιού και να εστιάσετε σε περιοχές υψηλού κινδύνου.</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υπολογιστή, φορητό υπολογιστή, στιγμιότυπο οθόνης, άτομο&#10;&#10;Αυτόματη περιγραφή">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0214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112177" y="195685"/>
            <a:ext cx="5684036" cy="763899"/>
          </a:xfrm>
        </p:spPr>
        <p:txBody>
          <a:bodyPr>
            <a:noAutofit/>
          </a:bodyPr>
          <a:lstStyle/>
          <a:p>
            <a:r>
              <a:rPr lang="el" sz="2400" dirty="0"/>
              <a:t>07_3: Ενσωμάτωση του </a:t>
            </a:r>
            <a:r>
              <a:rPr lang="en-US" sz="2400" dirty="0"/>
              <a:t>CTI</a:t>
            </a:r>
            <a:r>
              <a:rPr lang="el" sz="2400" dirty="0"/>
              <a:t> στα Υφιστάμενα Πλαίσια Ασφαλείας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5840730" y="842535"/>
            <a:ext cx="5933454" cy="763899"/>
          </a:xfrm>
        </p:spPr>
        <p:txBody>
          <a:bodyPr>
            <a:normAutofit/>
          </a:bodyPr>
          <a:lstStyle/>
          <a:p>
            <a:pPr>
              <a:spcBef>
                <a:spcPts val="600"/>
              </a:spcBef>
              <a:spcAft>
                <a:spcPts val="0"/>
              </a:spcAft>
            </a:pPr>
            <a:r>
              <a:rPr lang="el" sz="2000" dirty="0"/>
              <a:t>Ενσωμάτωση του </a:t>
            </a:r>
            <a:r>
              <a:rPr lang="en-US" sz="2000" dirty="0"/>
              <a:t>CTI</a:t>
            </a:r>
            <a:r>
              <a:rPr lang="el" sz="2000" dirty="0"/>
              <a:t> στις Διαδικασίες Αντιμετώπισης Περιστατικών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488074" y="1586599"/>
            <a:ext cx="6563474" cy="2569866"/>
          </a:xfrm>
        </p:spPr>
        <p:txBody>
          <a:bodyPr>
            <a:noAutofit/>
          </a:bodyPr>
          <a:lstStyle/>
          <a:p>
            <a:pPr>
              <a:spcBef>
                <a:spcPts val="600"/>
              </a:spcBef>
            </a:pPr>
            <a:r>
              <a:rPr lang="el" sz="1200" dirty="0"/>
              <a:t>Αξιοποίηση του CTI για κυνήγι απειλών.</a:t>
            </a:r>
          </a:p>
          <a:p>
            <a:pPr>
              <a:spcBef>
                <a:spcPts val="600"/>
              </a:spcBef>
            </a:pPr>
            <a:r>
              <a:rPr lang="el" sz="1200" dirty="0"/>
              <a:t>Εμπλουτισμός δεδομένων:</a:t>
            </a:r>
          </a:p>
          <a:p>
            <a:pPr lvl="1">
              <a:spcBef>
                <a:spcPts val="600"/>
              </a:spcBef>
            </a:pPr>
            <a:r>
              <a:rPr lang="el" sz="1000" dirty="0"/>
              <a:t>Εμπλουτισμός των διαδικασιών αντιμετώπισης περιστατικών με CTI για την παροχή πλαισίου και αξιοποιήσιμων πληροφοριών κατά τη διάρκεια περιστατικών ασφαλείας.</a:t>
            </a:r>
          </a:p>
          <a:p>
            <a:pPr lvl="1">
              <a:spcBef>
                <a:spcPts val="600"/>
              </a:spcBef>
            </a:pPr>
            <a:r>
              <a:rPr lang="el" sz="1000" dirty="0"/>
              <a:t>Αυξήστε τα δελτία συμβάντων και τις ειδοποιήσεις με σχετικά δεδομένα CTI, συμπεριλαμβανομένων δεικτών παραβίασης (IOC), πληροφοριών φορέων απειλής και συνιστώμενων στρατηγικών μετριασμού.</a:t>
            </a:r>
          </a:p>
          <a:p>
            <a:pPr>
              <a:spcBef>
                <a:spcPts val="600"/>
              </a:spcBef>
            </a:pPr>
            <a:r>
              <a:rPr lang="el" sz="1200" dirty="0"/>
              <a:t>Αυτοματοποιημένη ανάλυση:</a:t>
            </a:r>
          </a:p>
          <a:p>
            <a:pPr lvl="1">
              <a:spcBef>
                <a:spcPts val="600"/>
              </a:spcBef>
            </a:pPr>
            <a:r>
              <a:rPr lang="el" sz="1000" dirty="0"/>
              <a:t>Ενσωματώστε τροφοδοσίες CTI σε εργαλεία και συστήματα ασφάλειας για να αυτοματοποιήσετε την ανάλυση των εισερχόμενων πληροφοριών απειλών και να εντοπίσετε πιθανές απειλές σε πραγματικό χρόνο.</a:t>
            </a:r>
          </a:p>
          <a:p>
            <a:pPr lvl="1">
              <a:spcBef>
                <a:spcPts val="600"/>
              </a:spcBef>
            </a:pPr>
            <a:r>
              <a:rPr lang="el" sz="1000" dirty="0"/>
              <a:t>Εφαρμογή αυτοματοποιημένων διαδικασιών συσχέτισης και εμπλουτισμού για τη συσχέτιση του CTI με συμβάντα ασφαλείας και ιεράρχηση των δραστηριοτήτων αντιμετώπισης περιστατικών με βάση τον κίνδυνο.</a:t>
            </a:r>
          </a:p>
          <a:p>
            <a:pPr>
              <a:spcBef>
                <a:spcPts val="600"/>
              </a:spcBef>
            </a:pPr>
            <a:r>
              <a:rPr lang="el" sz="1200" dirty="0"/>
              <a:t>Ενορχήστρωση απόκρισης:</a:t>
            </a:r>
          </a:p>
          <a:p>
            <a:pPr lvl="1">
              <a:spcBef>
                <a:spcPts val="600"/>
              </a:spcBef>
            </a:pPr>
            <a:r>
              <a:rPr lang="el" sz="1000" dirty="0"/>
              <a:t>Ενορχηστρώστε ενέργειες απόκρισης περιστατικών με βάση δείκτες CTI και προκαθορισμένα εγχειρίδια απόκρισης για τον εξορθολογισμό των ροών εργασίας απόκρισης και την ελαχιστοποίηση της χειροκίνητης παρέμβασης.</a:t>
            </a:r>
          </a:p>
          <a:p>
            <a:pPr lvl="1">
              <a:spcBef>
                <a:spcPts val="600"/>
              </a:spcBef>
            </a:pPr>
            <a:r>
              <a:rPr lang="el" sz="1000" dirty="0"/>
              <a:t>Ανάπτυξη αυτοματοποιημένων δράσεων απόκρισης για κοινές απειλές και τρωτά σημεία για την επιτάχυνση των προσπαθειών περιορισμού και αποκατάστασης κατά τη διάρκεια συμβάντων ασφάλειας.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υπολογιστή, φορητό υπολογιστή, στιγμιότυπο οθόνης, άτομο&#10;&#10;Αυτόματη περιγραφή">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7458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Θέμα-06: Τεχνικές Αξιολόγησης Τρωτών Σημείων</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Εισαγωγή στα τρωτά σημεία του ενεργειακού δικτύου</a:t>
            </a:r>
          </a:p>
          <a:p>
            <a:pPr>
              <a:spcBef>
                <a:spcPts val="600"/>
              </a:spcBef>
              <a:spcAft>
                <a:spcPts val="0"/>
              </a:spcAft>
            </a:pPr>
            <a:r>
              <a:rPr lang="el" sz="1400"/>
              <a:t>Μεθοδολογίες Αξιολόγησης Τρωτότητας</a:t>
            </a:r>
          </a:p>
          <a:p>
            <a:pPr>
              <a:spcBef>
                <a:spcPts val="600"/>
              </a:spcBef>
              <a:spcAft>
                <a:spcPts val="0"/>
              </a:spcAft>
            </a:pPr>
            <a:r>
              <a:rPr lang="el" sz="1400"/>
              <a:t>Αναγνώριση και ταξινόμηση περιουσιακών στοιχείων</a:t>
            </a:r>
          </a:p>
          <a:p>
            <a:pPr>
              <a:spcBef>
                <a:spcPts val="600"/>
              </a:spcBef>
              <a:spcAft>
                <a:spcPts val="0"/>
              </a:spcAft>
            </a:pPr>
            <a:r>
              <a:rPr lang="el" sz="1400"/>
              <a:t>Εργαλεία και τεχνικές σάρωσης ευπάθειας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21308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043190" y="331744"/>
            <a:ext cx="6253537" cy="763899"/>
          </a:xfrm>
        </p:spPr>
        <p:txBody>
          <a:bodyPr>
            <a:noAutofit/>
          </a:bodyPr>
          <a:lstStyle/>
          <a:p>
            <a:r>
              <a:rPr lang="el" sz="2800" dirty="0"/>
              <a:t>07_3: Ενσωμάτωση του </a:t>
            </a:r>
            <a:r>
              <a:rPr lang="en-US" sz="2800" dirty="0"/>
              <a:t>CTI</a:t>
            </a:r>
            <a:r>
              <a:rPr lang="el" sz="2800" dirty="0"/>
              <a:t> στα Υφιστάμενα Πλαίσια Ασφαλείας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010973" y="1141970"/>
            <a:ext cx="5913051" cy="763899"/>
          </a:xfrm>
        </p:spPr>
        <p:txBody>
          <a:bodyPr>
            <a:normAutofit lnSpcReduction="10000"/>
          </a:bodyPr>
          <a:lstStyle/>
          <a:p>
            <a:pPr>
              <a:spcBef>
                <a:spcPts val="600"/>
              </a:spcBef>
              <a:spcAft>
                <a:spcPts val="0"/>
              </a:spcAft>
            </a:pPr>
            <a:r>
              <a:rPr lang="el" sz="2400" dirty="0"/>
              <a:t>Ανάπτυξη σχεδίων απόκρισης με γνώμονα το CTI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126549" y="1977017"/>
            <a:ext cx="5913051" cy="2569866"/>
          </a:xfrm>
        </p:spPr>
        <p:txBody>
          <a:bodyPr>
            <a:noAutofit/>
          </a:bodyPr>
          <a:lstStyle/>
          <a:p>
            <a:pPr>
              <a:spcBef>
                <a:spcPts val="600"/>
              </a:spcBef>
            </a:pPr>
            <a:r>
              <a:rPr lang="el" sz="1200" dirty="0"/>
              <a:t>Εμπλουτισμός </a:t>
            </a:r>
            <a:r>
              <a:rPr lang="en-US" sz="1200" dirty="0"/>
              <a:t>CTI</a:t>
            </a:r>
            <a:r>
              <a:rPr lang="el" sz="1200" dirty="0"/>
              <a:t>:</a:t>
            </a:r>
          </a:p>
          <a:p>
            <a:pPr lvl="1">
              <a:spcBef>
                <a:spcPts val="600"/>
              </a:spcBef>
            </a:pPr>
            <a:r>
              <a:rPr lang="el" sz="1000" dirty="0"/>
              <a:t>Εμπλουτισμός των σχεδίων αντιμετώπισης περιστατικών με το CTI για την παροχή επίγνωσης του πλαισίου και της κατάστασης κατά τη διάρκεια περιστατικών ασφαλείας.</a:t>
            </a:r>
          </a:p>
          <a:p>
            <a:pPr lvl="1">
              <a:spcBef>
                <a:spcPts val="600"/>
              </a:spcBef>
            </a:pPr>
            <a:r>
              <a:rPr lang="el" sz="1000" dirty="0"/>
              <a:t>Ενσωματώστε δείκτες CTI, αναφορές </a:t>
            </a:r>
            <a:r>
              <a:rPr lang="en-US" sz="1000" dirty="0"/>
              <a:t>threat intelligence (</a:t>
            </a:r>
            <a:r>
              <a:rPr lang="el-GR" sz="1000" dirty="0"/>
              <a:t>ευφυΐα απειλών</a:t>
            </a:r>
            <a:r>
              <a:rPr lang="en-US" sz="1000" dirty="0"/>
              <a:t>) </a:t>
            </a:r>
            <a:r>
              <a:rPr lang="el" sz="1000" dirty="0"/>
              <a:t>και εχθρικά TTP σε σχέδια απόκρισης για να καθοδηγήσετε τη λήψη αποφάσεων και τις ενέργειες απόκρισης.</a:t>
            </a:r>
          </a:p>
          <a:p>
            <a:pPr>
              <a:spcBef>
                <a:spcPts val="600"/>
              </a:spcBef>
            </a:pPr>
            <a:r>
              <a:rPr lang="el" sz="1200" dirty="0"/>
              <a:t>Σχεδιασμός βάσει σεναρίων:</a:t>
            </a:r>
          </a:p>
          <a:p>
            <a:pPr lvl="1">
              <a:spcBef>
                <a:spcPts val="600"/>
              </a:spcBef>
            </a:pPr>
            <a:r>
              <a:rPr lang="el" sz="1000" dirty="0"/>
              <a:t>Δημιουργία σχεδίων απόκρισης βάσει σεναρίων που ενσωματώνουν το CTI για την αντιμετώπιση συγκεκριμένων απειλών και τρωτών σημείων που σχετίζονται με τον ενεργειακό τομέα.</a:t>
            </a:r>
          </a:p>
          <a:p>
            <a:pPr lvl="1">
              <a:spcBef>
                <a:spcPts val="600"/>
              </a:spcBef>
            </a:pPr>
            <a:r>
              <a:rPr lang="el" sz="1000" dirty="0"/>
              <a:t>Αναπτύξτε εγχειρίδια απόκρισης για κοινές απειλές στον κυβερνοχώρο, όπως επιθέσεις ransomware, καμπάνιες ηλεκτρονικού ψαρέματος (phishing) και εσωτερικές απειλές, με βάση τις πληροφορίες και την ανάλυση του CTI.</a:t>
            </a:r>
          </a:p>
          <a:p>
            <a:pPr>
              <a:spcBef>
                <a:spcPts val="600"/>
              </a:spcBef>
            </a:pPr>
            <a:r>
              <a:rPr lang="el" sz="1200" dirty="0"/>
              <a:t>Δοκιμή και επικύρωση:</a:t>
            </a:r>
          </a:p>
          <a:p>
            <a:pPr lvl="1">
              <a:spcBef>
                <a:spcPts val="600"/>
              </a:spcBef>
            </a:pPr>
            <a:r>
              <a:rPr lang="el" sz="1000" dirty="0"/>
              <a:t>Ελέγχετε τακτικά και επικυρώνετε σχέδια απόκρισης βάσει CTI μέσω ασκήσεων επί χάρτου, ασκήσεων προσομοίωσης και εμπλοκών κόκκινης ομάδας.</a:t>
            </a:r>
          </a:p>
          <a:p>
            <a:pPr lvl="1">
              <a:spcBef>
                <a:spcPts val="600"/>
              </a:spcBef>
            </a:pPr>
            <a:r>
              <a:rPr lang="el" sz="1000" dirty="0"/>
              <a:t>Αξιολόγηση της αποτελεσματικότητας των σχεδίων αντίδρασης σε διάφορα σενάρια και προσαρμογή ανάλογα με τις ανάγκες για τη διασφάλιση της ετοιμότητας και της ανθεκτικότητας έναντι των εξελισσόμενων απειλών στον κυβερνοχώρο.</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8897999" y="6260064"/>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υπολογιστή, φορητό υπολογιστή, στιγμιότυπο οθόνης, άτομο&#10;&#10;Αυτόματη περιγραφή">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346032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Εκπαίδευσης: </a:t>
            </a:r>
            <a:br>
              <a:rPr lang="en-US">
                <a:solidFill>
                  <a:schemeClr val="accent1"/>
                </a:solidFill>
              </a:rPr>
            </a:br>
            <a:br>
              <a:rPr lang="en-US">
                <a:solidFill>
                  <a:schemeClr val="accent1"/>
                </a:solidFill>
              </a:rPr>
            </a:br>
            <a:r>
              <a:rPr lang="el"/>
              <a:t>Ημέρα-7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41</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Topic-07: Cyber Threat Intelligence Ανταλλαγή Πληροφοριών, Διάδοση, Επικοινωνία και Εφαρμογή</a:t>
            </a: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dirty="0"/>
              <a:t>Επισκόπηση των πλατφορμών </a:t>
            </a:r>
            <a:r>
              <a:rPr lang="el-GR" sz="1400" dirty="0"/>
              <a:t>διαμοιρασμού </a:t>
            </a:r>
            <a:r>
              <a:rPr lang="en-US" sz="1400" dirty="0"/>
              <a:t>CTI</a:t>
            </a:r>
            <a:endParaRPr lang="el" sz="1400" dirty="0"/>
          </a:p>
          <a:p>
            <a:pPr>
              <a:spcBef>
                <a:spcPts val="600"/>
              </a:spcBef>
              <a:spcAft>
                <a:spcPts val="0"/>
              </a:spcAft>
            </a:pPr>
            <a:r>
              <a:rPr lang="el" sz="1400" dirty="0"/>
              <a:t>Βέλτιστες πρακτικές για την αξιοποίηση των μηχανισμών κοινής χρήσης του </a:t>
            </a:r>
            <a:r>
              <a:rPr lang="en-US" sz="1400" dirty="0"/>
              <a:t>CTI</a:t>
            </a:r>
            <a:endParaRPr lang="el" sz="1400" dirty="0"/>
          </a:p>
          <a:p>
            <a:pPr>
              <a:spcBef>
                <a:spcPts val="600"/>
              </a:spcBef>
              <a:spcAft>
                <a:spcPts val="0"/>
              </a:spcAft>
            </a:pPr>
            <a:r>
              <a:rPr lang="el" sz="1400" dirty="0"/>
              <a:t>Ενσωμάτωση του </a:t>
            </a:r>
            <a:r>
              <a:rPr lang="en-US" sz="1400" dirty="0"/>
              <a:t>CTI</a:t>
            </a:r>
            <a:r>
              <a:rPr lang="el" sz="1400" dirty="0"/>
              <a:t> στα Υφιστάμενα Πλαίσια Ασφαλείας</a:t>
            </a:r>
          </a:p>
          <a:p>
            <a:pPr>
              <a:spcBef>
                <a:spcPts val="600"/>
              </a:spcBef>
              <a:spcAft>
                <a:spcPts val="0"/>
              </a:spcAft>
            </a:pPr>
            <a:r>
              <a:rPr lang="el" sz="1400" dirty="0">
                <a:solidFill>
                  <a:schemeClr val="tx2"/>
                </a:solidFill>
              </a:rPr>
              <a:t>Αυτοματοποίηση τροφοδοσιών CTI σε εργαλεία και συστήματα ασφαλείας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11890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237359" y="571474"/>
            <a:ext cx="5684036" cy="763899"/>
          </a:xfrm>
        </p:spPr>
        <p:txBody>
          <a:bodyPr>
            <a:noAutofit/>
          </a:bodyPr>
          <a:lstStyle/>
          <a:p>
            <a:r>
              <a:rPr lang="el" sz="2800" dirty="0"/>
              <a:t>07_4: Αυτοματοποίηση Τροφοδοσιών CTI σε Εργαλεία και Συστήματα Ασφαλείας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148812" y="1371241"/>
            <a:ext cx="5684036" cy="763899"/>
          </a:xfrm>
        </p:spPr>
        <p:txBody>
          <a:bodyPr>
            <a:normAutofit lnSpcReduction="10000"/>
          </a:bodyPr>
          <a:lstStyle/>
          <a:p>
            <a:pPr>
              <a:spcBef>
                <a:spcPts val="600"/>
              </a:spcBef>
              <a:spcAft>
                <a:spcPts val="0"/>
              </a:spcAft>
            </a:pPr>
            <a:r>
              <a:rPr lang="el" sz="2400" dirty="0"/>
              <a:t>Εισαγωγή στον Αυτοματισμό στην Ενσωμάτωση </a:t>
            </a:r>
            <a:r>
              <a:rPr lang="en-US" sz="2400" dirty="0"/>
              <a:t>CTI</a:t>
            </a:r>
            <a:endParaRPr lang="el" sz="2400"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578867" y="2346886"/>
            <a:ext cx="6193605" cy="2569866"/>
          </a:xfrm>
        </p:spPr>
        <p:txBody>
          <a:bodyPr>
            <a:noAutofit/>
          </a:bodyPr>
          <a:lstStyle/>
          <a:p>
            <a:pPr>
              <a:spcBef>
                <a:spcPts val="600"/>
              </a:spcBef>
            </a:pPr>
            <a:r>
              <a:rPr lang="el" sz="1200" dirty="0"/>
              <a:t>Ο αυτοματισμός διαδραματίζει κρίσιμο ρόλο στον εξορθολογισμό της ενσωμάτωσης του Cyber Threat Intelligence (CTI) στα υπάρχοντα πλαίσια ασφαλείας. Αυτή η διαφάνεια παρέχει μια επισκόπηση του τρόπου με τον οποίο η αυτοματοποίηση μπορεί να βελτιώσει τις διαδικασίες CTI.</a:t>
            </a:r>
          </a:p>
          <a:p>
            <a:pPr>
              <a:spcBef>
                <a:spcPts val="600"/>
              </a:spcBef>
            </a:pPr>
            <a:r>
              <a:rPr lang="el" sz="1200" dirty="0"/>
              <a:t>Βελτίωση αποδοτικότητας:</a:t>
            </a:r>
          </a:p>
          <a:p>
            <a:pPr lvl="1">
              <a:spcBef>
                <a:spcPts val="600"/>
              </a:spcBef>
            </a:pPr>
            <a:r>
              <a:rPr lang="el" sz="1000" dirty="0"/>
              <a:t>Ο αυτοματισμός βελτιστοποιεί την πρόσληψη, επεξεργασία και διάδοση των τροφοδοσιών CTI, μειώνοντας τη χειροκίνητη προσπάθεια και επιταχύνοντας τους χρόνους απόκρισης σε απειλές στον κυβερνοχώρο.</a:t>
            </a:r>
          </a:p>
          <a:p>
            <a:pPr>
              <a:spcBef>
                <a:spcPts val="600"/>
              </a:spcBef>
            </a:pPr>
            <a:r>
              <a:rPr lang="el" dirty="0"/>
              <a:t>Βελτίωση επεκτασιμότητας:</a:t>
            </a:r>
          </a:p>
          <a:p>
            <a:pPr lvl="1">
              <a:spcBef>
                <a:spcPts val="600"/>
              </a:spcBef>
            </a:pPr>
            <a:r>
              <a:rPr lang="el" sz="1000" dirty="0"/>
              <a:t>Οι αυτοματοποιημένες ροές εργασίας επιτρέπουν στους οργανισμούς να κλιμακώσουν τις προσπάθειες ενσωμάτωσης CTI για να χειριστούν αποτελεσματικά μεγάλους όγκους δεδομένων πληροφοριών απειλών, εξασφαλίζοντας ολοκληρωμένη κάλυψη και ορατότητα.</a:t>
            </a:r>
          </a:p>
          <a:p>
            <a:pPr>
              <a:spcBef>
                <a:spcPts val="600"/>
              </a:spcBef>
            </a:pPr>
            <a:r>
              <a:rPr lang="el" sz="1200" dirty="0"/>
              <a:t>Συνέπεια και ακρίβεια:</a:t>
            </a:r>
          </a:p>
          <a:p>
            <a:pPr lvl="1">
              <a:spcBef>
                <a:spcPts val="600"/>
              </a:spcBef>
            </a:pPr>
            <a:r>
              <a:rPr lang="el" sz="1000" dirty="0"/>
              <a:t>Η αυτοματοποίηση εξασφαλίζει συνέπεια και ακρίβεια στην επεξεργασία και ανάλυση του CTI, ελαχιστοποιώντας τον κίνδυνο ανθρώπινου λάθους και ενισχύοντας την αξιοπιστία των λειτουργιών ασφαλείας που βασίζονται στο CTI.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το εργοστάσιο&#10;&#10;Αυτόματη περιγραφή">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62423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315948" y="356564"/>
            <a:ext cx="5893942" cy="932021"/>
          </a:xfrm>
        </p:spPr>
        <p:txBody>
          <a:bodyPr>
            <a:noAutofit/>
          </a:bodyPr>
          <a:lstStyle/>
          <a:p>
            <a:r>
              <a:rPr lang="el" sz="2800" dirty="0"/>
              <a:t>07_4: Αυτοματοποίηση Τροφοδοσιών CTI σε Εργαλεία και Συστήματα Ασφαλείας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332225" y="1090700"/>
            <a:ext cx="4875171" cy="763899"/>
          </a:xfrm>
        </p:spPr>
        <p:txBody>
          <a:bodyPr>
            <a:normAutofit fontScale="92500"/>
          </a:bodyPr>
          <a:lstStyle/>
          <a:p>
            <a:pPr>
              <a:spcBef>
                <a:spcPts val="600"/>
              </a:spcBef>
              <a:spcAft>
                <a:spcPts val="0"/>
              </a:spcAft>
            </a:pPr>
            <a:r>
              <a:rPr lang="el" sz="2400" dirty="0"/>
              <a:t>Εργαλεία για την αυτοματοποίηση της ενοποίησης CTI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554855" y="1872321"/>
            <a:ext cx="6429910" cy="2569866"/>
          </a:xfrm>
        </p:spPr>
        <p:txBody>
          <a:bodyPr>
            <a:noAutofit/>
          </a:bodyPr>
          <a:lstStyle/>
          <a:p>
            <a:pPr>
              <a:spcBef>
                <a:spcPts val="600"/>
              </a:spcBef>
            </a:pPr>
            <a:r>
              <a:rPr lang="el" sz="1200" dirty="0"/>
              <a:t>Διάφορα εργαλεία και τεχνολογίες είναι διαθέσιμα για την αυτοματοποίηση της ενσωμάτωσης του CTI σε πλαίσια ασφαλείας. Αυτή η διαφάνεια επισημαίνει τα βασικά εργαλεία αυτοματισμού που χρησιμοποιούνται συνήθως σε πρωτοβουλίες ενσωμάτωσης CTI.</a:t>
            </a:r>
          </a:p>
          <a:p>
            <a:pPr>
              <a:spcBef>
                <a:spcPts val="600"/>
              </a:spcBef>
            </a:pPr>
            <a:r>
              <a:rPr lang="el" sz="1200" dirty="0"/>
              <a:t>SIEM (Πληροφορίες ασφαλείας και διαχείριση συμβάντων):</a:t>
            </a:r>
          </a:p>
          <a:p>
            <a:pPr lvl="1">
              <a:spcBef>
                <a:spcPts val="600"/>
              </a:spcBef>
            </a:pPr>
            <a:r>
              <a:rPr lang="el" sz="1000" dirty="0"/>
              <a:t>Οι πλατφόρμες SIEM αυτοματοποιούν τη συλλογή, συσχέτιση και ανάλυση συμβάντων ασφαλείας και αρχείων καταγραφής, επιτρέποντας στους οργανισμούς να εντοπίζουν και να ανταποκρίνονται σε απειλές πιο αποτελεσματικά.</a:t>
            </a:r>
          </a:p>
          <a:p>
            <a:pPr>
              <a:spcBef>
                <a:spcPts val="600"/>
              </a:spcBef>
            </a:pPr>
            <a:r>
              <a:rPr lang="el" sz="1200" dirty="0"/>
              <a:t>SOAR (Ενορχήστρωση, αυτοματοποίηση και απόκριση ασφαλείας):</a:t>
            </a:r>
          </a:p>
          <a:p>
            <a:pPr lvl="1">
              <a:spcBef>
                <a:spcPts val="600"/>
              </a:spcBef>
            </a:pPr>
            <a:r>
              <a:rPr lang="el" sz="1000" dirty="0"/>
              <a:t>Οι πλατφόρμες SOAR αυτοματοποιούν τις ροές εργασίας απόκρισης περιστατικών ενορχηστρώνοντας ενέργειες απόκρισης βάσει προκαθορισμένων εγχειριδίων και ενσωματώνοντας ροές CTI και εργαλεία ασφαλείας.</a:t>
            </a:r>
          </a:p>
          <a:p>
            <a:pPr>
              <a:spcBef>
                <a:spcPts val="600"/>
              </a:spcBef>
            </a:pPr>
            <a:r>
              <a:rPr lang="el" sz="1200" dirty="0"/>
              <a:t>Πλατφόρμες πληροφοριών απειλών (TIPs):</a:t>
            </a:r>
          </a:p>
          <a:p>
            <a:pPr lvl="1">
              <a:spcBef>
                <a:spcPts val="600"/>
              </a:spcBef>
            </a:pPr>
            <a:r>
              <a:rPr lang="el" sz="1000" dirty="0"/>
              <a:t>Τα TIPs συγκεντρώνουν και αυτοματοποιούν τη διαχείριση των τροφοδοσιών CTI, των δεικτών και των αναφορών, παρέχοντας στους οργανισμούς ένα κεντρικό αποθετήριο για την αποθήκευση και την ανάλυση δεδομένων πληροφοριών απειλών.</a:t>
            </a:r>
          </a:p>
          <a:p>
            <a:pPr>
              <a:spcBef>
                <a:spcPts val="600"/>
              </a:spcBef>
            </a:pPr>
            <a:r>
              <a:rPr lang="el" sz="1200" dirty="0"/>
              <a:t>Εργαλεία ενορχήστρωσης:</a:t>
            </a:r>
          </a:p>
          <a:p>
            <a:pPr lvl="1">
              <a:spcBef>
                <a:spcPts val="600"/>
              </a:spcBef>
            </a:pPr>
            <a:r>
              <a:rPr lang="el" sz="1000" dirty="0"/>
              <a:t>Τα εργαλεία ενορχήστρωσης αυτοματοποιούν την εκτέλεση εργασιών και διαδικασιών ασφαλείας, όπως το κυνήγι απειλών, η διαχείριση ευπαθειών και η αντιμετώπιση περιστατικών, με βάση δείκτες και ειδοποιήσεις CTI.</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το εργοστάσιο&#10;&#10;Αυτόματη περιγραφή">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316359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5968019" y="154681"/>
            <a:ext cx="6222715" cy="763899"/>
          </a:xfrm>
        </p:spPr>
        <p:txBody>
          <a:bodyPr>
            <a:noAutofit/>
          </a:bodyPr>
          <a:lstStyle/>
          <a:p>
            <a:r>
              <a:rPr lang="el" sz="2000" dirty="0"/>
              <a:t>07_4: Αυτοματοποίηση Τροφοδοσιών CTI σε Εργαλεία και Συστήματα Ασφαλείας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5840730" y="918580"/>
            <a:ext cx="5541470" cy="763899"/>
          </a:xfrm>
        </p:spPr>
        <p:txBody>
          <a:bodyPr>
            <a:normAutofit fontScale="70000" lnSpcReduction="20000"/>
          </a:bodyPr>
          <a:lstStyle/>
          <a:p>
            <a:pPr>
              <a:spcBef>
                <a:spcPts val="600"/>
              </a:spcBef>
              <a:spcAft>
                <a:spcPts val="0"/>
              </a:spcAft>
            </a:pPr>
            <a:r>
              <a:rPr lang="el" sz="2400" dirty="0"/>
              <a:t>Μηχανισμοί παρακολούθησης και ανατροφοδότησης για την ενσωμάτωση του </a:t>
            </a:r>
            <a:r>
              <a:rPr lang="en-US" sz="2400" dirty="0"/>
              <a:t>CTI</a:t>
            </a:r>
            <a:endParaRPr lang="el" sz="2400"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389862" y="1480295"/>
            <a:ext cx="6645667" cy="2569866"/>
          </a:xfrm>
        </p:spPr>
        <p:txBody>
          <a:bodyPr>
            <a:noAutofit/>
          </a:bodyPr>
          <a:lstStyle/>
          <a:p>
            <a:pPr>
              <a:spcBef>
                <a:spcPts val="600"/>
              </a:spcBef>
            </a:pPr>
            <a:r>
              <a:rPr lang="el" sz="1200" dirty="0"/>
              <a:t>Η αποτελεσματική ενσωμάτωση του CTI απαιτεί συνεχείς μηχανισμούς παρακολούθησης και ανατροφοδότησης για τη διασφάλιση της ακρίβειας και της αποτελεσματικότητας των λειτουργιών ασφαλείας που βασίζονται στο CTI. Αυτή η διαφάνεια περιγράφει τους βασικούς μηχανισμούς παρακολούθησης και ανατροφοδότησης στις πρωτοβουλίες ενσωμάτωσης του CTI. </a:t>
            </a:r>
          </a:p>
          <a:p>
            <a:pPr>
              <a:spcBef>
                <a:spcPts val="600"/>
              </a:spcBef>
            </a:pPr>
            <a:r>
              <a:rPr lang="el" sz="1200" dirty="0"/>
              <a:t>Μετρήσεις απόδοσης:</a:t>
            </a:r>
          </a:p>
          <a:p>
            <a:pPr lvl="1">
              <a:spcBef>
                <a:spcPts val="600"/>
              </a:spcBef>
            </a:pPr>
            <a:r>
              <a:rPr lang="el" sz="1000" dirty="0"/>
              <a:t>Καθορίστε βασικούς δείκτες απόδοσης (KPI) και μετρήσεις για τη μέτρηση της αποτελεσματικότητας των προσπαθειών ενοποίησης CTI, όπως οι χρόνοι απόκρισης, η ακρίβεια των δεδομένων και τα ποσοστά ανίχνευσης απειλών.</a:t>
            </a:r>
          </a:p>
          <a:p>
            <a:pPr>
              <a:spcBef>
                <a:spcPts val="600"/>
              </a:spcBef>
            </a:pPr>
            <a:r>
              <a:rPr lang="el" sz="1200" dirty="0"/>
              <a:t>Παρακολούθηση τροφοδοσιών πληροφοριών απειλών:</a:t>
            </a:r>
          </a:p>
          <a:p>
            <a:pPr lvl="1">
              <a:spcBef>
                <a:spcPts val="600"/>
              </a:spcBef>
            </a:pPr>
            <a:r>
              <a:rPr lang="el" sz="1000" dirty="0"/>
              <a:t>Παρακολουθήστε τις ροές CTI και τις πηγές για νέους δείκτες, ενημερώσεις και ειδοποιήσεις, διασφαλίζοντας έγκαιρη πρόσβαση σε σχετικά δεδομένα πληροφοριών απειλών για επιχειρήσεις ασφαλείας.</a:t>
            </a:r>
          </a:p>
          <a:p>
            <a:pPr>
              <a:spcBef>
                <a:spcPts val="600"/>
              </a:spcBef>
            </a:pPr>
            <a:r>
              <a:rPr lang="el" sz="1200" dirty="0"/>
              <a:t>Σχόλια ενδιαφερομένων:</a:t>
            </a:r>
          </a:p>
          <a:p>
            <a:pPr lvl="1">
              <a:spcBef>
                <a:spcPts val="600"/>
              </a:spcBef>
            </a:pPr>
            <a:r>
              <a:rPr lang="el" sz="1000" dirty="0"/>
              <a:t>Ζητήστε ανατροφοδότηση από τους ενδιαφερόμενους και τους συμμετέχοντες που συμμετέχουν σε πρωτοβουλίες ενσωμάτωσης του CTI για να εντοπίσετε τομείς βελτίωσης και να αντιμετωπίσετε τυχόν ζητήματα ή ανησυχίες.</a:t>
            </a:r>
          </a:p>
          <a:p>
            <a:pPr>
              <a:spcBef>
                <a:spcPts val="600"/>
              </a:spcBef>
            </a:pPr>
            <a:r>
              <a:rPr lang="el" sz="1200" dirty="0"/>
              <a:t>Συνεχής βελτίωση:</a:t>
            </a:r>
          </a:p>
          <a:p>
            <a:pPr lvl="1">
              <a:spcBef>
                <a:spcPts val="600"/>
              </a:spcBef>
            </a:pPr>
            <a:r>
              <a:rPr lang="el" sz="1000" dirty="0"/>
              <a:t>Χρησιμοποιήστε δεδομένα παρακολούθησης και σχόλια για να προωθήσετε τη συνεχή βελτίωση των διαδικασιών ενοποίησης και των ροών εργασίας του CTI, βελτιστοποιώντας την αποτελεσματικότητα και την αποδοτικότητα των λειτουργιών ασφάλειας που βασίζονται στο CTI με την πάροδο του χρόνου.</a:t>
            </a:r>
            <a:endParaRPr lang="en-US" sz="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το εργοστάσιο&#10;&#10;Αυτόματη περιγραφή">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513635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45</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l" sz="3200"/>
              <a:t>Cyber Threat Intelligence in the Energy Network – Επισκόπηση μαθήματος</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l" sz="1700"/>
              <a:t>Θεμέλια του Cyber Threat Intelligence (CTI) - Ταξινόμηση, κύκλος ζωής, έλεγχοι ασφαλείας και πρότυπα</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l" sz="1700"/>
              <a:t>Πηγές και συλλογή ενεργειακών δεδομένων</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l" sz="1700"/>
              <a:t>Ανάλυση και Επεξεργασία Ενεργειακών Δεδομένων</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lnSpcReduction="10000"/>
          </a:bodyPr>
          <a:lstStyle/>
          <a:p>
            <a:r>
              <a:rPr lang="el" sz="1700"/>
              <a:t>Παράγοντες απειλής και τακτικές στο ενεργειακό δίκτυο</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lnSpcReduction="10000"/>
          </a:bodyPr>
          <a:lstStyle/>
          <a:p>
            <a:r>
              <a:rPr lang="el" sz="1700"/>
              <a:t>Μοντελοποίηση και Ανάλυση Απειλών στο Ενεργειακό Δίκτυο</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Τεχνικές Αξιολόγησης Τρωτών Σημείων</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lnSpcReduction="1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Πρακτική μοντελοποίηση απειλών και διερεύνηση ασφάλειας</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Ανταλλαγή πληροφοριών, διάδοση, επικοινωνία και εφαρμογή πληροφοριών για απειλές στον κυβερνοχώρο</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Ανίχνευση ανωμαλιών στο ενεργειακό δίκτυο</a:t>
            </a:r>
          </a:p>
        </p:txBody>
      </p:sp>
    </p:spTree>
    <p:extLst>
      <p:ext uri="{BB962C8B-B14F-4D97-AF65-F5344CB8AC3E}">
        <p14:creationId xmlns:p14="http://schemas.microsoft.com/office/powerpoint/2010/main" val="2236428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46</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Topic-08: Ανίχνευση ανωμαλιών στο ενεργειακό δίκτυο</a:t>
            </a:r>
          </a:p>
          <a:p>
            <a:endParaRPr lang="en-US" sz="1600">
              <a:solidFill>
                <a:schemeClr val="accent1"/>
              </a:solidFill>
            </a:endParaRP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Ανωμαλίες στο ενεργειακό δίκτυο</a:t>
            </a:r>
          </a:p>
          <a:p>
            <a:pPr>
              <a:spcBef>
                <a:spcPts val="600"/>
              </a:spcBef>
              <a:spcAft>
                <a:spcPts val="0"/>
              </a:spcAft>
            </a:pPr>
            <a:r>
              <a:rPr lang="el" sz="1400"/>
              <a:t>Τεχνικές ανίχνευσης ανωμαλιών</a:t>
            </a:r>
          </a:p>
          <a:p>
            <a:pPr>
              <a:spcBef>
                <a:spcPts val="600"/>
              </a:spcBef>
              <a:spcAft>
                <a:spcPts val="0"/>
              </a:spcAft>
            </a:pPr>
            <a:r>
              <a:rPr lang="el" sz="1400"/>
              <a:t>Πηγές δεδομένων για ανίχνευση ανωμαλιών</a:t>
            </a:r>
          </a:p>
          <a:p>
            <a:pPr>
              <a:spcBef>
                <a:spcPts val="600"/>
              </a:spcBef>
              <a:spcAft>
                <a:spcPts val="0"/>
              </a:spcAft>
            </a:pPr>
            <a:r>
              <a:rPr lang="el" sz="1400"/>
              <a:t>Εργαλεία και τεχνολογίες ανίχνευσης ανωμαλιών</a:t>
            </a:r>
          </a:p>
          <a:p>
            <a:pPr>
              <a:spcBef>
                <a:spcPts val="600"/>
              </a:spcBef>
              <a:spcAft>
                <a:spcPts val="0"/>
              </a:spcAft>
            </a:pPr>
            <a:r>
              <a:rPr lang="el" sz="1400"/>
              <a:t>Μελέτες περιπτώσεων</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32420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Topic-08: Ανίχνευση ανωμαλιών στο ενεργειακό δίκτυο</a:t>
            </a:r>
          </a:p>
          <a:p>
            <a:endParaRPr lang="en-US" sz="1600">
              <a:solidFill>
                <a:schemeClr val="accent1"/>
              </a:solidFill>
            </a:endParaRP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solidFill>
                  <a:schemeClr val="tx2"/>
                </a:solidFill>
              </a:rPr>
              <a:t>Ανωμαλίες στο ενεργειακό δίκτυο</a:t>
            </a:r>
          </a:p>
          <a:p>
            <a:pPr>
              <a:spcBef>
                <a:spcPts val="600"/>
              </a:spcBef>
              <a:spcAft>
                <a:spcPts val="0"/>
              </a:spcAft>
            </a:pPr>
            <a:r>
              <a:rPr lang="el" sz="1400"/>
              <a:t>Τεχνικές ανίχνευσης ανωμαλιών</a:t>
            </a:r>
          </a:p>
          <a:p>
            <a:pPr>
              <a:spcBef>
                <a:spcPts val="600"/>
              </a:spcBef>
              <a:spcAft>
                <a:spcPts val="0"/>
              </a:spcAft>
            </a:pPr>
            <a:r>
              <a:rPr lang="el" sz="1400"/>
              <a:t>Πηγές δεδομένων για ανίχνευση ανωμαλιών</a:t>
            </a:r>
          </a:p>
          <a:p>
            <a:pPr>
              <a:spcBef>
                <a:spcPts val="600"/>
              </a:spcBef>
              <a:spcAft>
                <a:spcPts val="0"/>
              </a:spcAft>
            </a:pPr>
            <a:r>
              <a:rPr lang="el" sz="1400"/>
              <a:t>Εργαλεία και τεχνολογίες ανίχνευσης ανωμαλιών</a:t>
            </a:r>
          </a:p>
          <a:p>
            <a:pPr>
              <a:spcBef>
                <a:spcPts val="600"/>
              </a:spcBef>
              <a:spcAft>
                <a:spcPts val="0"/>
              </a:spcAft>
            </a:pPr>
            <a:r>
              <a:rPr lang="el" sz="1400"/>
              <a:t>Μελέτες περιπτώσεων</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45748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dirty="0"/>
              <a:t>08_1: Ανωμαλίες στο Ενεργειακό Δίκτυο</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dirty="0"/>
              <a:t>Εισαγωγή</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693869" y="1566051"/>
            <a:ext cx="6275523" cy="2569866"/>
          </a:xfrm>
        </p:spPr>
        <p:txBody>
          <a:bodyPr>
            <a:noAutofit/>
          </a:bodyPr>
          <a:lstStyle/>
          <a:p>
            <a:pPr>
              <a:spcBef>
                <a:spcPts val="600"/>
              </a:spcBef>
            </a:pPr>
            <a:r>
              <a:rPr lang="el" sz="1200" dirty="0"/>
              <a:t>Οι ανωμαλίες είναι αποκλίσεις από την αναμενόμενη συμπεριφορά σε ένα σύστημα.</a:t>
            </a:r>
          </a:p>
          <a:p>
            <a:pPr>
              <a:spcBef>
                <a:spcPts val="600"/>
              </a:spcBef>
            </a:pPr>
            <a:r>
              <a:rPr lang="el" sz="1200" dirty="0">
                <a:solidFill>
                  <a:schemeClr val="tx2"/>
                </a:solidFill>
              </a:rPr>
              <a:t>Ο εντοπισμός ανωμαλιών βοηθά στον εντοπισμό ύποπτων δραστηριοτήτων ή συμβάντων που μπορεί να υποδηλώνουν παραβίαση ασφαλείας. Στόχος του είναι να διακρίνει τη φυσιολογική συμπεριφορά από την ανώμαλη συμπεριφορά στα σύνολα δεδομένων.</a:t>
            </a:r>
          </a:p>
          <a:p>
            <a:pPr>
              <a:spcBef>
                <a:spcPts val="600"/>
              </a:spcBef>
            </a:pPr>
            <a:r>
              <a:rPr lang="el" sz="1200" dirty="0"/>
              <a:t>Οι ανωμαλίες συνιστούν σημαντικές απειλές για τις υποδομές ζωτικής σημασίας και απαιτούν προσεκτική παρακολούθηση και ανίχνευση για την προστασία από πιθανές διαταραχές.</a:t>
            </a:r>
          </a:p>
          <a:p>
            <a:pPr>
              <a:spcBef>
                <a:spcPts val="600"/>
              </a:spcBef>
            </a:pPr>
            <a:r>
              <a:rPr lang="el" sz="1200" dirty="0"/>
              <a:t>Συνήθεις τύποι ανωμαλιών στα ενεργειακά συστήματα:</a:t>
            </a:r>
          </a:p>
          <a:p>
            <a:pPr lvl="1">
              <a:spcBef>
                <a:spcPts val="600"/>
              </a:spcBef>
            </a:pPr>
            <a:r>
              <a:rPr lang="el" sz="1000" dirty="0"/>
              <a:t>Ξαφνικές αυξήσεις ή πτώσεις στην κατανάλωση ενέργειας: Οι απότομες αλλαγές στα μοτίβα χρήσης ενέργειας μπορεί να υποδεικνύουν μη φυσιολογική συμπεριφορά, όπως δυσλειτουργία συσκευής ή κυβερνοεπίθεση που προσπαθεί να χειραγωγήσει τη ροή ενέργειας.</a:t>
            </a:r>
          </a:p>
          <a:p>
            <a:pPr lvl="1">
              <a:spcBef>
                <a:spcPts val="600"/>
              </a:spcBef>
            </a:pPr>
            <a:r>
              <a:rPr lang="el" sz="1000" dirty="0"/>
              <a:t>Μη εξουσιοδοτημένη πρόσβαση σε συστήματα ελέγχου: Ανωμαλίες που σχετίζονται με απόπειρες μη εξουσιοδοτημένης πρόσβασης ή ασυνήθιστες εντολές που εκδίδονται σε συστήματα ελέγχου μπορούν να σηματοδοτήσουν πιθανές παραβιάσεις ασφαλείας και να εγείρουν ανησυχίες σχετικά με την ακεραιότητα του συστήματος.</a:t>
            </a:r>
          </a:p>
          <a:p>
            <a:pPr lvl="1">
              <a:spcBef>
                <a:spcPts val="600"/>
              </a:spcBef>
            </a:pPr>
            <a:r>
              <a:rPr lang="el" sz="1000" dirty="0"/>
              <a:t>Ασυνήθιστα μοτίβα κίνησης δικτύου: Ανωμαλίες στην κίνηση δικτύου, όπως απροσδόκητες μεταφορές δεδομένων ή επικοινωνία με ύποπτες εξωτερικές οντότητες, ενδέχεται να υποδεικνύουν κακόβουλες δραστηριότητες που στοχεύουν την ενεργειακή υποδομή.</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κτίριο, ουρανοξύστες, screenshot, νύχτα&#10;&#10;Αυτόματη περιγραφή">
            <a:extLst>
              <a:ext uri="{FF2B5EF4-FFF2-40B4-BE49-F238E27FC236}">
                <a16:creationId xmlns:a16="http://schemas.microsoft.com/office/drawing/2014/main" id="{F47C86C7-9387-0C5C-2651-F8548AA29DD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175463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08_1: Ανωμαλίες στο Ενεργειακό Δίκτυο</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Εισαγωγή</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Επιπτώσεις των ανωμαλιών στις ενεργειακές υποδομές:</a:t>
            </a:r>
          </a:p>
          <a:p>
            <a:pPr lvl="1">
              <a:spcBef>
                <a:spcPts val="600"/>
              </a:spcBef>
            </a:pPr>
            <a:r>
              <a:rPr lang="el" sz="1000"/>
              <a:t>Διαταραχές στον ενεργειακό εφοδιασμό: Οι ανωμαλίες στα ενεργειακά δίκτυα μπορούν να οδηγήσουν σε διακοπές ρεύματος, διακοπές ρεύματος ή διακυμάνσεις στη διαθεσιμότητα ενέργειας, επηρεάζοντας τις επιχειρήσεις, τις κοινότητες και τις βασικές υπηρεσίες που εξαρτώνται από την αδιάλειπτη παροχή ενέργειας.</a:t>
            </a:r>
          </a:p>
          <a:p>
            <a:pPr lvl="1">
              <a:spcBef>
                <a:spcPts val="600"/>
              </a:spcBef>
            </a:pPr>
            <a:r>
              <a:rPr lang="el" sz="1000"/>
              <a:t>Ζημιές στον εξοπλισμό και τις υποδομές: Οι ανωμαλίες μπορεί να οδηγήσουν σε φυσική ζημιά σε εξαρτήματα υποδομής ζωτικής σημασίας, όπως υποσταθμούς, γραμμές μεταφοράς ή βιομηχανικά μηχανήματα, απαιτώντας δαπανηρές επισκευές και θέτοντας σε κίνδυνο την ασφάλεια.</a:t>
            </a:r>
            <a:endParaRPr lang="en-US" sz="80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κτίριο, ουρανοξύστες, screenshot, νύχτα&#10;&#10;Αυτόματη περιγραφή">
            <a:extLst>
              <a:ext uri="{FF2B5EF4-FFF2-40B4-BE49-F238E27FC236}">
                <a16:creationId xmlns:a16="http://schemas.microsoft.com/office/drawing/2014/main" id="{F47C86C7-9387-0C5C-2651-F8548AA29DD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65237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Θέμα-06: Τεχνικές Αξιολόγησης Τρωτών Σημείων</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solidFill>
                  <a:schemeClr val="tx2"/>
                </a:solidFill>
              </a:rPr>
              <a:t>Εισαγωγή στα τρωτά σημεία του ενεργειακού δικτύου</a:t>
            </a:r>
          </a:p>
          <a:p>
            <a:pPr>
              <a:spcBef>
                <a:spcPts val="600"/>
              </a:spcBef>
              <a:spcAft>
                <a:spcPts val="0"/>
              </a:spcAft>
            </a:pPr>
            <a:r>
              <a:rPr lang="el" sz="1400"/>
              <a:t>Μεθοδολογίες Αξιολόγησης Τρωτότητας</a:t>
            </a:r>
          </a:p>
          <a:p>
            <a:pPr>
              <a:spcBef>
                <a:spcPts val="600"/>
              </a:spcBef>
              <a:spcAft>
                <a:spcPts val="0"/>
              </a:spcAft>
            </a:pPr>
            <a:r>
              <a:rPr lang="el" sz="1400"/>
              <a:t>Αναγνώριση και ταξινόμηση περιουσιακών στοιχείων</a:t>
            </a:r>
          </a:p>
          <a:p>
            <a:pPr>
              <a:spcBef>
                <a:spcPts val="600"/>
              </a:spcBef>
              <a:spcAft>
                <a:spcPts val="0"/>
              </a:spcAft>
            </a:pPr>
            <a:r>
              <a:rPr lang="el" sz="1400"/>
              <a:t>Εργαλεία και τεχνικές σάρωσης ευπάθειας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294453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50</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Topic-08: Ανίχνευση ανωμαλιών στο ενεργειακό δίκτυο</a:t>
            </a:r>
          </a:p>
          <a:p>
            <a:endParaRPr lang="en-US" sz="1600">
              <a:solidFill>
                <a:schemeClr val="accent1"/>
              </a:solidFill>
            </a:endParaRP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Ανωμαλίες στο ενεργειακό δίκτυο</a:t>
            </a:r>
          </a:p>
          <a:p>
            <a:pPr>
              <a:spcBef>
                <a:spcPts val="600"/>
              </a:spcBef>
              <a:spcAft>
                <a:spcPts val="0"/>
              </a:spcAft>
            </a:pPr>
            <a:r>
              <a:rPr lang="el" sz="1400">
                <a:solidFill>
                  <a:schemeClr val="tx2"/>
                </a:solidFill>
              </a:rPr>
              <a:t>Τεχνικές ανίχνευσης ανωμαλιών</a:t>
            </a:r>
          </a:p>
          <a:p>
            <a:pPr>
              <a:spcBef>
                <a:spcPts val="600"/>
              </a:spcBef>
              <a:spcAft>
                <a:spcPts val="0"/>
              </a:spcAft>
            </a:pPr>
            <a:r>
              <a:rPr lang="el" sz="1400"/>
              <a:t>Πηγές δεδομένων για ανίχνευση ανωμαλιών</a:t>
            </a:r>
          </a:p>
          <a:p>
            <a:pPr>
              <a:spcBef>
                <a:spcPts val="600"/>
              </a:spcBef>
              <a:spcAft>
                <a:spcPts val="0"/>
              </a:spcAft>
            </a:pPr>
            <a:r>
              <a:rPr lang="el" sz="1400"/>
              <a:t>Εργαλεία και τεχνολογίες ανίχνευσης ανωμαλιών</a:t>
            </a:r>
          </a:p>
          <a:p>
            <a:pPr>
              <a:spcBef>
                <a:spcPts val="600"/>
              </a:spcBef>
              <a:spcAft>
                <a:spcPts val="0"/>
              </a:spcAft>
            </a:pPr>
            <a:r>
              <a:rPr lang="el" sz="1400"/>
              <a:t>Μελέτες περιπτώσεων</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96926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2297" y="219357"/>
            <a:ext cx="5684036" cy="763899"/>
          </a:xfrm>
        </p:spPr>
        <p:txBody>
          <a:bodyPr>
            <a:noAutofit/>
          </a:bodyPr>
          <a:lstStyle/>
          <a:p>
            <a:r>
              <a:rPr lang="el" sz="2800" dirty="0"/>
              <a:t>08_2: Τεχνικές Ανίχνευσης Ανωμαλιών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dirty="0"/>
              <a:t>Κοινές τεχνικές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148812" y="1977017"/>
            <a:ext cx="5890788" cy="2569866"/>
          </a:xfrm>
        </p:spPr>
        <p:txBody>
          <a:bodyPr>
            <a:noAutofit/>
          </a:bodyPr>
          <a:lstStyle/>
          <a:p>
            <a:pPr>
              <a:spcBef>
                <a:spcPts val="600"/>
              </a:spcBef>
            </a:pPr>
            <a:r>
              <a:rPr lang="el" sz="1200" dirty="0"/>
              <a:t>Οι τεχνικές ανίχνευσης ανωμαλιών χρησιμοποιούν διάφορες μεθοδολογίες για τον εντοπισμό αποκλίσεων από την αναμενόμενη συμπεριφορά εντός του ενεργειακού δικτύου, επιτρέποντας τον προληπτικό μετριασμό των απειλών και την ανθεκτικότητα του συστήματος.</a:t>
            </a:r>
          </a:p>
          <a:p>
            <a:pPr>
              <a:spcBef>
                <a:spcPts val="600"/>
              </a:spcBef>
            </a:pPr>
            <a:r>
              <a:rPr lang="el" sz="1200" dirty="0"/>
              <a:t>Στατιστικές προσεγγίσεις για την ανίχνευση ανωμαλιών:</a:t>
            </a:r>
          </a:p>
          <a:p>
            <a:pPr lvl="1">
              <a:spcBef>
                <a:spcPts val="600"/>
              </a:spcBef>
            </a:pPr>
            <a:r>
              <a:rPr lang="el" sz="1000" dirty="0"/>
              <a:t>Οι στατιστικές μέθοδοι αναλύουν ιστορικά δεδομένα και υπολογίζουν μετρήσεις όπως η μέση τιμή, η διάμεση τιμή και η τυπική απόκλιση για να καθορίσουν κανονικά πρότυπα συμπεριφοράς.</a:t>
            </a:r>
          </a:p>
          <a:p>
            <a:pPr lvl="1">
              <a:spcBef>
                <a:spcPts val="600"/>
              </a:spcBef>
            </a:pPr>
            <a:r>
              <a:rPr lang="el" sz="1000" dirty="0"/>
              <a:t>Ανωμαλίες ανιχνεύονται όταν τα παρατηρούμενα σημεία δεδομένων αποκλίνουν σημαντικά από τις αναμενόμενες στατιστικές παραμέτρους, υποδεικνύοντας πιθανές απειλές για την ασφάλεια ή λειτουργικές ανωμαλίες.</a:t>
            </a:r>
          </a:p>
          <a:p>
            <a:pPr lvl="1">
              <a:spcBef>
                <a:spcPts val="600"/>
              </a:spcBef>
            </a:pPr>
            <a:r>
              <a:rPr lang="el" sz="1000" dirty="0"/>
              <a:t>Οι στατιστικές προσεγγίσεις είναι αποτελεσματικές για την ανίχνευση ανωμαλιών σε δομημένα σύνολα δεδομένων, αλλά ενδέχεται να δυσκολεύονται να εντοπίσουν πολύπλοκα, μη γραμμικά μοτίβα ή ακραίες τιμές σε δεδομένα υψηλών διαστάσεων.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ουρανοξύστες, μητροπολιτική περιοχή, κτίριο, μητρόπολη&#10;&#10;Αυτόματη περιγραφή">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05190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251352"/>
            <a:ext cx="5684036" cy="763899"/>
          </a:xfrm>
        </p:spPr>
        <p:txBody>
          <a:bodyPr>
            <a:noAutofit/>
          </a:bodyPr>
          <a:lstStyle/>
          <a:p>
            <a:r>
              <a:rPr lang="el" sz="2800" dirty="0"/>
              <a:t>08_2: Τεχνικές Ανίχνευσης Ανωμαλιών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dirty="0"/>
              <a:t>Κοινές τεχνικές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Ανίχνευση ανωμαλιών βάσει μηχανικής μάθησης:</a:t>
            </a:r>
          </a:p>
          <a:p>
            <a:pPr lvl="1">
              <a:spcBef>
                <a:spcPts val="600"/>
              </a:spcBef>
            </a:pPr>
            <a:r>
              <a:rPr lang="el" sz="1000"/>
              <a:t>Οι αλγόριθμοι μηχανικής μάθησης αξιοποιούν ιστορικά δεδομένα για να μάθουν μοτίβα και σχέσεις, επιτρέποντας την αυτοματοποιημένη ανίχνευση ανωμαλιών χωρίς ρητό προγραμματισμό.</a:t>
            </a:r>
          </a:p>
          <a:p>
            <a:pPr lvl="1">
              <a:spcBef>
                <a:spcPts val="600"/>
              </a:spcBef>
            </a:pPr>
            <a:r>
              <a:rPr lang="el" sz="1000"/>
              <a:t>Οι αλγόριθμοι εποπτευόμενης μάθησης, όπως οι μηχανές διανυσμάτων υποστήριξης (SVM) ή τα τυχαία δάση, εκπαιδεύονται σε επισημασμένα σύνολα δεδομένων για την ταξινόμηση σημείων δεδομένων ως κανονικά ή ανώμαλα.</a:t>
            </a:r>
          </a:p>
          <a:p>
            <a:pPr lvl="1">
              <a:spcBef>
                <a:spcPts val="600"/>
              </a:spcBef>
            </a:pPr>
            <a:r>
              <a:rPr lang="el" sz="1000"/>
              <a:t>Οι αλγόριθμοι μάθησης χωρίς επίβλεψη, συμπεριλαμβανομένης της ομαδοποίησης k-means ή του Isolation Forest, ανιχνεύουν ανωμαλίες εντοπίζοντας σημεία δεδομένων που διαφέρουν σημαντικά από την πλειονότητα των παρατηρήσεων.</a:t>
            </a:r>
          </a:p>
          <a:p>
            <a:pPr lvl="1">
              <a:spcBef>
                <a:spcPts val="600"/>
              </a:spcBef>
            </a:pPr>
            <a:r>
              <a:rPr lang="el" sz="1000"/>
              <a:t>Οι προσεγγίσεις που βασίζονται στη μηχανική μάθηση προσφέρουν ευελιξία και επεκτασιμότητα για ανίχνευση ανωμαλιών σε διάφορες πηγές δεδομένων, αλλά απαιτούν επαρκή εκπαίδευση δεδομένων και συντονισμό μοντέλων για την επίτευξη βέλτιστης απόδοσης.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ουρανοξύστες, μητροπολιτική περιοχή, κτίριο, μητρόπολη&#10;&#10;Αυτόματη περιγραφή">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85975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498130" y="219357"/>
            <a:ext cx="5684036" cy="763899"/>
          </a:xfrm>
        </p:spPr>
        <p:txBody>
          <a:bodyPr>
            <a:noAutofit/>
          </a:bodyPr>
          <a:lstStyle/>
          <a:p>
            <a:r>
              <a:rPr lang="el" sz="2800" dirty="0"/>
              <a:t>08_2: Τεχνικές Ανίχνευσης Ανωμαλιών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Κοινές τεχνικές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Ανίχνευση ανωμαλιών βάσει συμπεριφοράς:</a:t>
            </a:r>
          </a:p>
          <a:p>
            <a:pPr lvl="1">
              <a:spcBef>
                <a:spcPts val="600"/>
              </a:spcBef>
            </a:pPr>
            <a:r>
              <a:rPr lang="el" sz="1000"/>
              <a:t>Οι τεχνικές που βασίζονται στη συμπεριφορά επικεντρώνονται στην παρακολούθηση της συμπεριφοράς οντοτήτων εντός του δικτύου, όπως χρήστες, συσκευές ή διαδικασίες, για τον εντοπισμό αποκλίσεων από τα αναμενόμενα πρότυπα συμπεριφοράς.</a:t>
            </a:r>
          </a:p>
          <a:p>
            <a:pPr lvl="1">
              <a:spcBef>
                <a:spcPts val="600"/>
              </a:spcBef>
            </a:pPr>
            <a:r>
              <a:rPr lang="el" sz="1000"/>
              <a:t>Οι ανωμαλίες ανιχνεύονται με βάση αποκλίσεις στα χαρακτηριστικά συμπεριφοράς, όπως μοτίβα πρόσβασης, συχνότητα επικοινωνίας ή χρήση πόρων, υποδεικνύοντας πιθανές παραβιάσεις ασφαλείας ή μη εξουσιοδοτημένες δραστηριότητες.</a:t>
            </a:r>
          </a:p>
          <a:p>
            <a:pPr lvl="1">
              <a:spcBef>
                <a:spcPts val="600"/>
              </a:spcBef>
            </a:pPr>
            <a:r>
              <a:rPr lang="el" sz="1000"/>
              <a:t>Οι προσεγγίσεις που βασίζονται στη συμπεριφορά προσφέρουν λεπτομερείς πληροφορίες σχετικά με τη συμπεριφορά του συστήματος και είναι κατάλληλες για την ανίχνευση εσωτερικών απειλών ή μυστικών επιθέσεων που αποφεύγουν τις παραδοσιακές περιμετρικές άμυνες.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ουρανοξύστες, μητροπολιτική περιοχή, κτίριο, μητρόπολη&#10;&#10;Αυτόματη περιγραφή">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7451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54</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Topic-08: Ανίχνευση ανωμαλιών στο ενεργειακό δίκτυο</a:t>
            </a:r>
          </a:p>
          <a:p>
            <a:endParaRPr lang="en-US" sz="1600">
              <a:solidFill>
                <a:schemeClr val="accent1"/>
              </a:solidFill>
            </a:endParaRP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Ανωμαλίες στο ενεργειακό δίκτυο</a:t>
            </a:r>
          </a:p>
          <a:p>
            <a:pPr>
              <a:spcBef>
                <a:spcPts val="600"/>
              </a:spcBef>
              <a:spcAft>
                <a:spcPts val="0"/>
              </a:spcAft>
            </a:pPr>
            <a:r>
              <a:rPr lang="el" sz="1400"/>
              <a:t>Τεχνικές ανίχνευσης ανωμαλιών</a:t>
            </a:r>
          </a:p>
          <a:p>
            <a:pPr>
              <a:spcBef>
                <a:spcPts val="600"/>
              </a:spcBef>
              <a:spcAft>
                <a:spcPts val="0"/>
              </a:spcAft>
            </a:pPr>
            <a:r>
              <a:rPr lang="el" sz="1400">
                <a:solidFill>
                  <a:schemeClr val="tx2"/>
                </a:solidFill>
              </a:rPr>
              <a:t>Πηγές δεδομένων για ανίχνευση ανωμαλιών</a:t>
            </a:r>
          </a:p>
          <a:p>
            <a:pPr>
              <a:spcBef>
                <a:spcPts val="600"/>
              </a:spcBef>
              <a:spcAft>
                <a:spcPts val="0"/>
              </a:spcAft>
            </a:pPr>
            <a:r>
              <a:rPr lang="el" sz="1400"/>
              <a:t>Εργαλεία και τεχνολογίες ανίχνευσης ανωμαλιών</a:t>
            </a:r>
          </a:p>
          <a:p>
            <a:pPr>
              <a:spcBef>
                <a:spcPts val="600"/>
              </a:spcBef>
              <a:spcAft>
                <a:spcPts val="0"/>
              </a:spcAft>
            </a:pPr>
            <a:r>
              <a:rPr lang="el" sz="1400"/>
              <a:t>Μελέτες περιπτώσεων</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9537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199613"/>
            <a:ext cx="5684036" cy="763899"/>
          </a:xfrm>
        </p:spPr>
        <p:txBody>
          <a:bodyPr>
            <a:noAutofit/>
          </a:bodyPr>
          <a:lstStyle/>
          <a:p>
            <a:r>
              <a:rPr lang="el" sz="2800" dirty="0"/>
              <a:t>08_3: Πηγές δεδομένων για ανίχνευση ανωμαλιών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Τύποι προελεύσεων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840730" y="1841498"/>
            <a:ext cx="6198870" cy="2569866"/>
          </a:xfrm>
        </p:spPr>
        <p:txBody>
          <a:bodyPr>
            <a:noAutofit/>
          </a:bodyPr>
          <a:lstStyle/>
          <a:p>
            <a:pPr>
              <a:spcBef>
                <a:spcPts val="600"/>
              </a:spcBef>
            </a:pPr>
            <a:r>
              <a:rPr lang="el" sz="1200" dirty="0"/>
              <a:t>Η ανίχνευση ανωμαλιών βασίζεται σε διάφορες πηγές δεδομένων εντός του ενεργειακού δικτύου για τον εντοπισμό μη φυσιολογικής συμπεριφοράς και πιθανών απειλών για την ασφάλεια, απαιτώντας ολοκληρωμένες στρατηγικές συλλογής και ανάλυσης δεδομένων.</a:t>
            </a:r>
          </a:p>
          <a:p>
            <a:pPr>
              <a:spcBef>
                <a:spcPts val="600"/>
              </a:spcBef>
            </a:pPr>
            <a:r>
              <a:rPr lang="el" sz="1200" dirty="0"/>
              <a:t>Τύποι πηγών δεδομένων στο ενεργειακό δίκτυο:</a:t>
            </a:r>
          </a:p>
          <a:p>
            <a:pPr lvl="1">
              <a:spcBef>
                <a:spcPts val="600"/>
              </a:spcBef>
            </a:pPr>
            <a:r>
              <a:rPr lang="el" sz="1000" dirty="0"/>
              <a:t>Δεδομένα αισθητήρων από συσκευές IoT: Αισθητήρες IoT ενσωματωμένοι σε κρίσιμα στοιχεία υποδομής συλλέγουν δεδομένα σε πραγματικό χρόνο σχετικά με τη θερμοκρασία, πίεση, τάση, και άλλες λειτουργικές παράμετροι, επιτρέποντας τη συνεχή παρακολούθηση της εύρυθμης λειτουργίας και της απόδοσης του συστήματος.</a:t>
            </a:r>
          </a:p>
          <a:p>
            <a:pPr lvl="1">
              <a:spcBef>
                <a:spcPts val="600"/>
              </a:spcBef>
            </a:pPr>
            <a:r>
              <a:rPr lang="el" sz="1000" dirty="0"/>
              <a:t>Αρχεία καταγραφής δικτύου και δεδομένα κίνησης: Οι συσκευές δικτύου, όπως δρομολογητές, διακόπτες και τείχη προστασίας, δημιουργούν αρχεία καταγραφής και δεδομένα κίνησης που καταγράφουν μοτίβα επικοινωνίας, ανωμαλίες πρωτοκόλλου και μη εξουσιοδοτημένες προσπάθειες πρόσβασης εντός του δικτύου.</a:t>
            </a:r>
          </a:p>
          <a:p>
            <a:pPr lvl="1">
              <a:spcBef>
                <a:spcPts val="600"/>
              </a:spcBef>
            </a:pPr>
            <a:r>
              <a:rPr lang="el" sz="1000" dirty="0"/>
              <a:t>Συστήματα SCADA: Τα συστήματα Supervisory Control and Data Acquisition (SCADA) παρέχουν κεντρικό έλεγχο και παρακολούθηση των βιομηχανικών διεργασιών, προσφέροντας πληροφορίες σχετικά με την κατάσταση του εξοπλισμού, τα επίπεδα παραγωγής και τις ανωμαλίες στις μεταβλητές της διαδικασίας.</a:t>
            </a:r>
          </a:p>
          <a:p>
            <a:pPr lvl="1">
              <a:spcBef>
                <a:spcPts val="600"/>
              </a:spcBef>
            </a:pPr>
            <a:r>
              <a:rPr lang="el" sz="1000" dirty="0"/>
              <a:t>Ιστορικά λειτουργικά δεδομένα: Τα ιστορικά αρχεία της κατανάλωσης ενέργειας, των επιπέδων παραγωγής, της συντήρησης του εξοπλισμού και των περιβαλλοντικών συνθηκών χρησιμεύουν ως πολύτιμες πηγές πληροφοριών για την ανίχνευση αποκλίσεων από τις κανονικές συνθήκες λειτουργίας και την πρόβλεψη μελλοντικών ανωμαλιών.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πόλη, ύπαιθρος&#10;&#10;Αυτόματη περιγραφή">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66412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08_3: Πηγές δεδομένων για ανίχνευση ανωμαλιών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Συλλογή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Μέθοδοι συλλογής δεδομένων και προκλήσεις:</a:t>
            </a:r>
          </a:p>
          <a:p>
            <a:pPr lvl="1">
              <a:spcBef>
                <a:spcPts val="600"/>
              </a:spcBef>
            </a:pPr>
            <a:r>
              <a:rPr lang="el" sz="1000"/>
              <a:t>Αυτοματοποιημένη συλλογή δεδομένων: Αυτοματοποιημένες διαδικασίες, όπως η καταγραφή δεδομένων, η τηλεμετρία και η απομακρυσμένη παρακολούθηση, διευκολύνουν τη συνεχή συλλογή δεδομένων από κατανεμημένους αισθητήρες και συσκευές σε όλο το ενεργειακό δίκτυο.</a:t>
            </a:r>
          </a:p>
          <a:p>
            <a:pPr lvl="1">
              <a:spcBef>
                <a:spcPts val="600"/>
              </a:spcBef>
            </a:pPr>
            <a:r>
              <a:rPr lang="el" sz="1000"/>
              <a:t>Μη αυτόματη συλλογή δεδομένων: Σε ορισμένες περιπτώσεις, ενδέχεται να απαιτούνται μη αυτόματες μέθοδοι συλλογής δεδομένων, όπως χειροκίνητες αναγνώσεις ή επιθεωρήσεις, για τη συμπλήρωση αυτοματοποιημένων πηγών δεδομένων ή την επικύρωση μετρήσεων αισθητήρων.</a:t>
            </a:r>
          </a:p>
          <a:p>
            <a:pPr lvl="1">
              <a:spcBef>
                <a:spcPts val="600"/>
              </a:spcBef>
            </a:pPr>
            <a:r>
              <a:rPr lang="el" sz="1000"/>
              <a:t>Οι προκλήσεις περιλαμβάνουν τον όγκο δεδομένων: Διαχείριση μεγάλων όγκων δεδομένων που παράγονται από συσκευές IoT και αισθητήρες δικτύου, ποικιλία δεδομένων: Ενσωμάτωση ετερογενών πηγών δεδομένων με διαφορετικές μορφές και δομές, ταχύτητα δεδομένων: Επεξεργασία και ανάλυση δεδομένων ροής σε πραγματικό χρόνο για την έγκαιρη ανίχνευση ανωμαλιών και αλήθεια δεδομένων: Διασφάλιση ακρίβειας, πληρότητα και αξιοπιστία δεδομένων για την υποστήριξη αποτελεσματικής ανίχνευσης ανωμαλιών.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πόλη, ύπαιθρος&#10;&#10;Αυτόματη περιγραφή">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13742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08_3: Πηγές δεδομένων για ανίχνευση ανωμαλιών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Ποιότητα δεδομένων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Σημασία της ποιότητας των δεδομένων για την αποτελεσματική ανίχνευση ανωμαλιών:</a:t>
            </a:r>
          </a:p>
          <a:p>
            <a:pPr lvl="1">
              <a:spcBef>
                <a:spcPts val="600"/>
              </a:spcBef>
            </a:pPr>
            <a:r>
              <a:rPr lang="el" sz="1000" dirty="0"/>
              <a:t>Τα δεδομένα υψηλής ποιότητας είναι απαραίτητα για την ακριβή ανίχνευση ανωμαλιών, καθώς οι ανωμαλίες ενδέχεται να αποκρύπτονται ή να παρερμηνεύονται σε θορυβώδη ή ελλιπή σύνολα δεδομένων.</a:t>
            </a:r>
          </a:p>
          <a:p>
            <a:pPr lvl="1">
              <a:spcBef>
                <a:spcPts val="600"/>
              </a:spcBef>
            </a:pPr>
            <a:r>
              <a:rPr lang="el" sz="1000" dirty="0"/>
              <a:t>Τα μέτρα διασφάλισης ποιότητας δεδομένων, όπως η επικύρωση δεδομένων, η κανονικοποίηση και ο καθαρισμός, είναι ζωτικής σημασίας για τη διασφάλιση της ακεραιότητας και της αξιοπιστίας των αποτελεσμάτων ανίχνευσης ανωμαλιών.</a:t>
            </a:r>
          </a:p>
          <a:p>
            <a:pPr lvl="1">
              <a:spcBef>
                <a:spcPts val="600"/>
              </a:spcBef>
            </a:pPr>
            <a:r>
              <a:rPr lang="el" sz="1000" dirty="0"/>
              <a:t>Η συνεργασία μεταξύ επιστημόνων δεδομένων, εμπειρογνωμόνων του τομέα και επαγγελματιών στον τομέα της ασφάλειας στον κυβερνοχώρο είναι απαραίτητη για τον εντοπισμό σχετικών πηγών δεδομένων, τον καθορισμό κριτηρίων ποιότητας δεδομένων και τη βελτιστοποίηση αλγορίθμων ανίχνευσης ανωμαλιών για αξιοποιήσιμες πληροφορίες.</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στιγμιότυπο οθόνης, πόλη, ύπαιθρος&#10;&#10;Αυτόματη περιγραφή">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41228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58</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Topic-08: Ανίχνευση ανωμαλιών στο ενεργειακό δίκτυο</a:t>
            </a:r>
          </a:p>
          <a:p>
            <a:endParaRPr lang="en-US" sz="1600">
              <a:solidFill>
                <a:schemeClr val="accent1"/>
              </a:solidFill>
            </a:endParaRP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Ανωμαλίες στο ενεργειακό δίκτυο</a:t>
            </a:r>
          </a:p>
          <a:p>
            <a:pPr>
              <a:spcBef>
                <a:spcPts val="600"/>
              </a:spcBef>
              <a:spcAft>
                <a:spcPts val="0"/>
              </a:spcAft>
            </a:pPr>
            <a:r>
              <a:rPr lang="el" sz="1400"/>
              <a:t>Τεχνικές ανίχνευσης ανωμαλιών</a:t>
            </a:r>
          </a:p>
          <a:p>
            <a:pPr>
              <a:spcBef>
                <a:spcPts val="600"/>
              </a:spcBef>
              <a:spcAft>
                <a:spcPts val="0"/>
              </a:spcAft>
            </a:pPr>
            <a:r>
              <a:rPr lang="el" sz="1400"/>
              <a:t>Πηγές δεδομένων για ανίχνευση ανωμαλιών</a:t>
            </a:r>
          </a:p>
          <a:p>
            <a:pPr>
              <a:spcBef>
                <a:spcPts val="600"/>
              </a:spcBef>
              <a:spcAft>
                <a:spcPts val="0"/>
              </a:spcAft>
            </a:pPr>
            <a:r>
              <a:rPr lang="el" sz="1400">
                <a:solidFill>
                  <a:schemeClr val="tx2"/>
                </a:solidFill>
              </a:rPr>
              <a:t>Εργαλεία και τεχνολογίες ανίχνευσης ανωμαλιών</a:t>
            </a:r>
          </a:p>
          <a:p>
            <a:pPr>
              <a:spcBef>
                <a:spcPts val="600"/>
              </a:spcBef>
              <a:spcAft>
                <a:spcPts val="0"/>
              </a:spcAft>
            </a:pPr>
            <a:r>
              <a:rPr lang="el" sz="1400"/>
              <a:t>Μελέτες περιπτώσεων</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95377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08_4: Εργαλεία και Τεχνολογίες Ανίχνευσης Ανωμαλιών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Εργαλεία λογισμικού για ανίχνευση ανωμαλιών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Μια σειρά εξελιγμένων εργαλείων και τεχνολογιών είναι διαθέσιμα για τη διευκόλυνση της ανίχνευσης ανωμαλιών εντός του ενεργειακού δικτύου, δίνοντας τη δυνατότητα στους οργανισμούς να εντοπίζουν προληπτικά και να μετριάζουν πιθανές απειλές για την ασφάλεια.</a:t>
            </a:r>
          </a:p>
          <a:p>
            <a:pPr>
              <a:spcBef>
                <a:spcPts val="600"/>
              </a:spcBef>
            </a:pPr>
            <a:r>
              <a:rPr lang="el" sz="1200"/>
              <a:t>Επισκόπηση εργαλείων λογισμικού για ανίχνευση ανωμαλιών:</a:t>
            </a:r>
          </a:p>
          <a:p>
            <a:pPr lvl="1">
              <a:spcBef>
                <a:spcPts val="600"/>
              </a:spcBef>
            </a:pPr>
            <a:r>
              <a:rPr lang="el" sz="1000"/>
              <a:t>Εργαλεία ανοιχτού κώδικα: Πλατφόρμες όπως το Elasticsearch, το Kibana και το Apache Spark προσφέρουν κλιμακούμενες δυνατότητες ανάλυσης δεδομένων και οπτικοποίησης, επιτρέποντας στους οργανισμούς να αναλύουν μεγάλους όγκους δεδομένων και να εντοπίζουν ανωμαλίες χρησιμοποιώντας στατιστικές μεθόδους ή αλγόριθμους μηχανικής μάθησης.</a:t>
            </a:r>
          </a:p>
          <a:p>
            <a:pPr lvl="1">
              <a:spcBef>
                <a:spcPts val="600"/>
              </a:spcBef>
            </a:pPr>
            <a:r>
              <a:rPr lang="el" sz="1000"/>
              <a:t>Εμπορικές λύσεις: Κορυφαίοι προμηθευτές, συμπεριλαμβανομένων των Splunk, IBM QRadar και McAfee Enterprise Security Manager (ESM), παρέχουν ολοκληρωμένες πλατφόρμες SIEM με ενσωματωμένα χαρακτηριστικά ανίχνευσης ανωμαλιών, ενσωμάτωση πληροφοριών απειλών και προηγμένα αναλυτικά στοιχεία για τον εντοπισμό και την αντιμετώπιση περιστατικών ασφαλείας σε πραγματικό χρόνο.</a:t>
            </a:r>
          </a:p>
          <a:p>
            <a:pPr lvl="1">
              <a:spcBef>
                <a:spcPts val="600"/>
              </a:spcBef>
            </a:pPr>
            <a:r>
              <a:rPr lang="el" sz="1000"/>
              <a:t>Προσαρμοσμένες λύσεις: Οι οργανισμοί μπορούν να αναπτύξουν προσαρμοσμένα συστήματα ανίχνευσης ανωμαλιών προσαρμοσμένα στις συγκεκριμένες απαιτήσεις τους, αξιοποιώντας γλώσσες προγραμματισμού όπως Python, R ή Java, μαζί με βιβλιοθήκες μηχανικής μάθησης όπως scikit-learn ή TensorFlow για την εφαρμογή αλγορίθμων ανίχνευσης ανωμαλιών και ροών εργασίας.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9" name="Marcador de Posição da Imagem 18" descr="Μια εικόνα με όχημα, κείμενο, χερσαίο όχημα, στιγμιότυπο οθόνης&#10;&#10;Αυτόματη περιγραφή">
            <a:extLst>
              <a:ext uri="{FF2B5EF4-FFF2-40B4-BE49-F238E27FC236}">
                <a16:creationId xmlns:a16="http://schemas.microsoft.com/office/drawing/2014/main" id="{91713035-E5AD-0AAD-E82E-342602FFE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44768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400"/>
              <a:t>06_1: Εισαγωγή στα τρωτά σημεία του ενεργειακού δικτύου</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l" sz="2400"/>
              <a:t>Ορισμός των τρωτών σημείων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09837" y="1935920"/>
            <a:ext cx="5541470" cy="2569866"/>
          </a:xfrm>
        </p:spPr>
        <p:txBody>
          <a:bodyPr>
            <a:noAutofit/>
          </a:bodyPr>
          <a:lstStyle/>
          <a:p>
            <a:pPr>
              <a:spcBef>
                <a:spcPts val="600"/>
              </a:spcBef>
            </a:pPr>
            <a:r>
              <a:rPr lang="el" sz="1200" dirty="0"/>
              <a:t>Τρωτά σημεία ως αδυναμίες ή ελαττώματα σε συστήματα που μπορούν να αξιοποιηθούν.</a:t>
            </a:r>
          </a:p>
          <a:p>
            <a:pPr>
              <a:spcBef>
                <a:spcPts val="600"/>
              </a:spcBef>
            </a:pPr>
            <a:r>
              <a:rPr lang="el" sz="1200" dirty="0">
                <a:solidFill>
                  <a:schemeClr val="tx2"/>
                </a:solidFill>
              </a:rPr>
              <a:t>Τύποι τρωτών σημείων: </a:t>
            </a:r>
            <a:r>
              <a:rPr lang="el" sz="1200" dirty="0"/>
              <a:t>Ευπάθειες λογισμικού, αδυναμίες διαμόρφωσης, ανθρώπινο σφάλμα κ.λπ.</a:t>
            </a:r>
          </a:p>
          <a:p>
            <a:pPr>
              <a:spcBef>
                <a:spcPts val="600"/>
              </a:spcBef>
            </a:pPr>
            <a:r>
              <a:rPr lang="el" sz="1200" dirty="0">
                <a:solidFill>
                  <a:schemeClr val="tx2"/>
                </a:solidFill>
              </a:rPr>
              <a:t>Αποτέλεσμα: </a:t>
            </a:r>
            <a:r>
              <a:rPr lang="el" sz="1200" dirty="0"/>
              <a:t>Διακοπή υπηρεσιών, παραβιάσεις δεδομένων, οικονομικές απώλειες, ανησυχίες για την ασφάλεια.</a:t>
            </a:r>
          </a:p>
          <a:p>
            <a:pPr>
              <a:spcBef>
                <a:spcPts val="600"/>
              </a:spcBef>
            </a:pPr>
            <a:r>
              <a:rPr lang="el" sz="1200" dirty="0">
                <a:solidFill>
                  <a:schemeClr val="tx2"/>
                </a:solidFill>
              </a:rPr>
              <a:t>Παραδείγματα τρωτών σημείων: </a:t>
            </a:r>
            <a:r>
              <a:rPr lang="el" sz="1200" dirty="0"/>
              <a:t>Μη επιδιορθωμένο λογισμικό, αδύναμοι μηχανισμοί ελέγχου ταυτότητας, μη ασφαλείς διαμορφώσεις δικτύου.</a:t>
            </a:r>
          </a:p>
          <a:p>
            <a:pPr>
              <a:spcBef>
                <a:spcPts val="600"/>
              </a:spcBef>
            </a:pPr>
            <a:r>
              <a:rPr lang="el" sz="1200" dirty="0">
                <a:solidFill>
                  <a:schemeClr val="tx2"/>
                </a:solidFill>
              </a:rPr>
              <a:t>Μελέτη περίπτωσης: </a:t>
            </a:r>
            <a:r>
              <a:rPr lang="el" sz="1200" dirty="0"/>
              <a:t>Ευπάθεια σε συστήματα SCADA</a:t>
            </a:r>
          </a:p>
          <a:p>
            <a:pPr lvl="1">
              <a:spcBef>
                <a:spcPts val="600"/>
              </a:spcBef>
            </a:pPr>
            <a:r>
              <a:rPr lang="el" sz="1000" dirty="0"/>
              <a:t>Περιγραφή: Ευπάθεια σε σύστημα εποπτικού ελέγχου και απόκτησης δεδομένων (SCADA) που χρησιμοποιείται σε μονάδα παραγωγής ενέργειας.</a:t>
            </a:r>
          </a:p>
          <a:p>
            <a:pPr lvl="1">
              <a:spcBef>
                <a:spcPts val="600"/>
              </a:spcBef>
            </a:pPr>
            <a:r>
              <a:rPr lang="el" sz="1000" dirty="0"/>
              <a:t>Αποτέλεσμα: Πιθανότητα απομακρυσμένης εκμετάλλευσης που οδηγεί σε διακοπή του συστήματος ελέγχου.</a:t>
            </a:r>
          </a:p>
          <a:p>
            <a:pPr lvl="1">
              <a:spcBef>
                <a:spcPts val="600"/>
              </a:spcBef>
            </a:pPr>
            <a:r>
              <a:rPr lang="el" sz="1000" dirty="0"/>
              <a:t>Μετριασμός: Διαχείριση ενημερώσεων κώδικα, τμηματοποίηση δικτύου, βελτιωμένοι έλεγχοι πρόσβασης.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Μητρόπολη, Μητροπολιτική περιοχή, σιλουέτα πόλης, ουρανοξύστες&#10;&#10;Αυτόματη περιγραφή">
            <a:extLst>
              <a:ext uri="{FF2B5EF4-FFF2-40B4-BE49-F238E27FC236}">
                <a16:creationId xmlns:a16="http://schemas.microsoft.com/office/drawing/2014/main" id="{220D63BD-4E33-441A-E008-39719FE24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7731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08_4: Εργαλεία και Τεχνολογίες Ανίχνευσης Ανωμαλιών</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Εργαλεία λογισμικού για ανίχνευση ανωμαλιών</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Ζητήματα εφαρμογής για συστήματα ανίχνευσης ανωμαλιών:</a:t>
            </a:r>
          </a:p>
          <a:p>
            <a:pPr lvl="1">
              <a:spcBef>
                <a:spcPts val="600"/>
              </a:spcBef>
            </a:pPr>
            <a:r>
              <a:rPr lang="el" sz="1000"/>
              <a:t>Επεκτασιμότητα: Τα συστήματα ανίχνευσης ανωμαλιών θα πρέπει να είναι επεκτάσιμα ώστε να ανταποκρίνονται στους αυξανόμενους όγκους δεδομένων και στα εξελισσόμενα τοπία απειλών, διασφαλίζοντας την έγκαιρη ανίχνευση και απόκριση σε αναδυόμενες απειλές για την ασφάλεια.</a:t>
            </a:r>
          </a:p>
          <a:p>
            <a:pPr lvl="1">
              <a:spcBef>
                <a:spcPts val="600"/>
              </a:spcBef>
            </a:pPr>
            <a:r>
              <a:rPr lang="el" sz="1000"/>
              <a:t>Δυνατότητες επεξεργασίας σε πραγματικό χρόνο: Η ανίχνευση ανωμαλιών σε πραγματικό χρόνο επιτρέπει στους οργανισμούς να εντοπίζουν και να ανταποκρίνονται άμεσα σε περιστατικά ασφαλείας, ελαχιστοποιώντας τον αντίκτυπο των κυβερνοεπιθέσεων σε κρίσιμες υποδομές και λειτουργίες.</a:t>
            </a:r>
          </a:p>
          <a:p>
            <a:pPr lvl="1">
              <a:spcBef>
                <a:spcPts val="600"/>
              </a:spcBef>
            </a:pPr>
            <a:r>
              <a:rPr lang="el" sz="1000"/>
              <a:t>Ενοποίηση με υπάρχοντα συστήματα: Η απρόσκοπτη ενσωμάτωση με την υπάρχουσα υποδομή ασφάλειας στον κυβερνοχώρο, συμπεριλαμβανομένων των πλατφορμών SIEM, των λύσεων ανίχνευσης και απόκρισης τελικού σημείου (EDR) και των συσκευών ασφάλειας δικτύου, διευκολύνει την κεντρική ανίχνευση απειλών και τη συντονισμένη αντιμετώπιση περιστατικών σε ολόκληρο τον οργανισμό.</a:t>
            </a:r>
          </a:p>
          <a:p>
            <a:pPr lvl="1">
              <a:spcBef>
                <a:spcPts val="600"/>
              </a:spcBef>
            </a:pPr>
            <a:r>
              <a:rPr lang="el" sz="1000"/>
              <a:t>Επιλογές προσαρμογής: Τα συστήματα ανίχνευσης ανωμαλιών θα πρέπει να προσφέρουν ευελιξία και επιλογές προσαρμογής για την προσαρμογή στις μεταβαλλόμενες επιχειρηματικές απαιτήσεις, τις εντολές κανονιστικής συμμόρφωσης και τους αναδυόμενους φορείς απειλών, δίνοντας τη δυνατότητα στους οργανισμούς να προσαρμόζουν τους κανόνες ανίχνευσης, τα όρια συναγερμού και τις ενέργειες απόκρισης στο μοναδικό περιβάλλον και το προφίλ κινδύνου τους.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9" name="Marcador de Posição da Imagem 18" descr="Μια εικόνα με όχημα, κείμενο, χερσαίο όχημα, στιγμιότυπο οθόνης&#10;&#10;Αυτόματη περιγραφή">
            <a:extLst>
              <a:ext uri="{FF2B5EF4-FFF2-40B4-BE49-F238E27FC236}">
                <a16:creationId xmlns:a16="http://schemas.microsoft.com/office/drawing/2014/main" id="{91713035-E5AD-0AAD-E82E-342602FFE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48186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61</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Topic-08: Ανίχνευση ανωμαλιών στο ενεργειακό δίκτυο</a:t>
            </a:r>
          </a:p>
          <a:p>
            <a:endParaRPr lang="en-US" sz="1600">
              <a:solidFill>
                <a:schemeClr val="accent1"/>
              </a:solidFill>
            </a:endParaRP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Ανωμαλίες στο ενεργειακό δίκτυο</a:t>
            </a:r>
          </a:p>
          <a:p>
            <a:pPr>
              <a:spcBef>
                <a:spcPts val="600"/>
              </a:spcBef>
              <a:spcAft>
                <a:spcPts val="0"/>
              </a:spcAft>
            </a:pPr>
            <a:r>
              <a:rPr lang="el" sz="1400"/>
              <a:t>Τεχνικές ανίχνευσης ανωμαλιών</a:t>
            </a:r>
          </a:p>
          <a:p>
            <a:pPr>
              <a:spcBef>
                <a:spcPts val="600"/>
              </a:spcBef>
              <a:spcAft>
                <a:spcPts val="0"/>
              </a:spcAft>
            </a:pPr>
            <a:r>
              <a:rPr lang="el" sz="1400"/>
              <a:t>Πηγές δεδομένων για ανίχνευση ανωμαλιών</a:t>
            </a:r>
          </a:p>
          <a:p>
            <a:pPr>
              <a:spcBef>
                <a:spcPts val="600"/>
              </a:spcBef>
              <a:spcAft>
                <a:spcPts val="0"/>
              </a:spcAft>
            </a:pPr>
            <a:r>
              <a:rPr lang="el" sz="1400"/>
              <a:t>Εργαλεία και τεχνολογίες ανίχνευσης ανωμαλιών</a:t>
            </a:r>
          </a:p>
          <a:p>
            <a:pPr>
              <a:spcBef>
                <a:spcPts val="600"/>
              </a:spcBef>
              <a:spcAft>
                <a:spcPts val="0"/>
              </a:spcAft>
            </a:pPr>
            <a:r>
              <a:rPr lang="el" sz="1400">
                <a:solidFill>
                  <a:schemeClr val="tx2"/>
                </a:solidFill>
              </a:rPr>
              <a:t>Μελέτες περιπτώσεων</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73084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08_5: Μελέτες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Επίθεση Ransomware σε ηλεκτρικό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Λίγα λόγια:</a:t>
            </a:r>
          </a:p>
          <a:p>
            <a:pPr lvl="1">
              <a:spcBef>
                <a:spcPts val="600"/>
              </a:spcBef>
            </a:pPr>
            <a:r>
              <a:rPr lang="el" sz="1000" dirty="0"/>
              <a:t>Το 2019, η πόλη του Γιοχάνεσμπουργκ αντιμετώπισε μια επίθεση ransomware που διέκοψε την παροχή ηλεκτρικού ρεύματος στους κατοίκους και τις δημοτικές υπηρεσίες.</a:t>
            </a:r>
          </a:p>
          <a:p>
            <a:pPr lvl="1">
              <a:spcBef>
                <a:spcPts val="600"/>
              </a:spcBef>
            </a:pPr>
            <a:r>
              <a:rPr lang="el" sz="1000" dirty="0"/>
              <a:t>Η μόλυνση από ransomware επηρέασε κρίσιμα συστήματα εντός της υποδομής του ηλεκτρικού δικτύου, οδηγώντας σε λειτουργικές διακοπές και διακοπές λειτουργίας.</a:t>
            </a:r>
          </a:p>
          <a:p>
            <a:pPr>
              <a:spcBef>
                <a:spcPts val="600"/>
              </a:spcBef>
            </a:pPr>
            <a:r>
              <a:rPr lang="el" sz="1200" dirty="0"/>
              <a:t>Πληροφορίες ανίχνευσης ανωμαλιών:</a:t>
            </a:r>
          </a:p>
          <a:p>
            <a:pPr lvl="1">
              <a:spcBef>
                <a:spcPts val="600"/>
              </a:spcBef>
            </a:pPr>
            <a:r>
              <a:rPr lang="el" sz="1000" dirty="0"/>
              <a:t>Ανωμαλίες κυκλοφορίας δικτύου: Τα συστήματα ανίχνευσης ανωμαλιών θα μπορούσαν να έχουν εντοπίσει ασυνήθιστα μοτίβα κίνησης δικτύου, όπως ξαφνική αύξηση της μεταφοράς δεδομένων σε εξωτερικούς διακομιστές ή ασυνήθιστα μοτίβα επικοινωνίας μεταξύ εσωτερικών συστημάτων και ύποπτων τομέων που σχετίζονται με γνωστό κακόβουλο λογισμικό.</a:t>
            </a:r>
          </a:p>
          <a:p>
            <a:pPr lvl="1">
              <a:spcBef>
                <a:spcPts val="600"/>
              </a:spcBef>
            </a:pPr>
            <a:r>
              <a:rPr lang="el" sz="1000" dirty="0"/>
              <a:t>Μη φυσιολογικά μοτίβα πρόσβασης: Οι αλγόριθμοι ανίχνευσης ανωμαλιών θα μπορούσαν να έχουν επισημάνει ανώμαλες προσπάθειες πρόσβασης σε κρίσιμα στοιχεία υποδομής, όπως συστήματα SCADA ή βιομηχανικές συσκευές ελέγχου, υποδεικνύοντας μη εξουσιοδοτημένη δραστηριότητα ή πιθανή παραβίαση.</a:t>
            </a:r>
          </a:p>
          <a:p>
            <a:pPr lvl="1">
              <a:spcBef>
                <a:spcPts val="600"/>
              </a:spcBef>
            </a:pPr>
            <a:r>
              <a:rPr lang="el" sz="1000" dirty="0"/>
              <a:t>Ανωμαλίες συμπεριφοράς: Η ανάλυση συμπεριφοράς της δραστηριότητας των χρηστών και των αλληλεπιδράσεων του συστήματος θα μπορούσε να έχει εντοπίσει αποκλίσεις από την κανονική συμπεριφορά, όπως μη εξουσιοδοτημένους χρήστες που προσπαθούν να κλιμακώσουν προνόμια ή να αποκτήσουν πρόσβαση σε περιορισμένους πόρους εντός του δικτύου.</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στιγμιότυπο οθόνης, ουρανό, φως&#10;&#10;Αυτόματη περιγραφή">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46222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08_5: Μελέτες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043190" y="889016"/>
            <a:ext cx="5241817" cy="763899"/>
          </a:xfrm>
        </p:spPr>
        <p:txBody>
          <a:bodyPr>
            <a:normAutofit/>
          </a:bodyPr>
          <a:lstStyle/>
          <a:p>
            <a:pPr>
              <a:spcBef>
                <a:spcPts val="600"/>
              </a:spcBef>
              <a:spcAft>
                <a:spcPts val="0"/>
              </a:spcAft>
            </a:pPr>
            <a:r>
              <a:rPr lang="el" sz="2000" dirty="0"/>
              <a:t>Επίθεση Ransomware σε ηλεκτρικό δίκτυο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527496" y="1552971"/>
            <a:ext cx="6526215" cy="2569866"/>
          </a:xfrm>
        </p:spPr>
        <p:txBody>
          <a:bodyPr>
            <a:noAutofit/>
          </a:bodyPr>
          <a:lstStyle/>
          <a:p>
            <a:pPr>
              <a:spcBef>
                <a:spcPts val="600"/>
              </a:spcBef>
            </a:pPr>
            <a:r>
              <a:rPr lang="el" sz="1200" dirty="0"/>
              <a:t>Προκλήσεις ανίχνευσης:</a:t>
            </a:r>
          </a:p>
          <a:p>
            <a:pPr lvl="1">
              <a:spcBef>
                <a:spcPts val="600"/>
              </a:spcBef>
            </a:pPr>
            <a:r>
              <a:rPr lang="el" sz="1000" dirty="0"/>
              <a:t>Θόρυβος στην κυκλοφορία δικτύου: Η ανίχνευση δραστηριότητας ransomware εν μέσω νόμιμης κίνησης δικτύου μπορεί να είναι δύσκολη λόγω του μεγάλου όγκου δεδομένων που παράγονται από λειτουργικά συστήματα και δραστηριότητα χρηστών.</a:t>
            </a:r>
          </a:p>
          <a:p>
            <a:pPr lvl="1">
              <a:spcBef>
                <a:spcPts val="600"/>
              </a:spcBef>
            </a:pPr>
            <a:r>
              <a:rPr lang="el" sz="1000" dirty="0"/>
              <a:t>Τεχνικές αποφυγής κρυπτογράφησης: Ορισμένες παραλλαγές ransomware χρησιμοποιούν τεχνικές αποφυγής κρυπτογράφησης για να αποφύγουν τον εντοπισμό από συστήματα ασφαλείας, καθιστώντας δύσκολο τον εντοπισμό κακόβουλης δραστηριότητας που βασίζεται αποκλειστικά σε υπογραφές δικτύου ή υπογραφές αρχείων.</a:t>
            </a:r>
          </a:p>
          <a:p>
            <a:pPr lvl="1">
              <a:spcBef>
                <a:spcPts val="600"/>
              </a:spcBef>
            </a:pPr>
            <a:r>
              <a:rPr lang="el" sz="1000" dirty="0"/>
              <a:t>Μυστική εκτέλεση: Οι επιθέσεις ransomware μπορούν να εκτελεστούν κρυφά για μεγάλο χρονικό διάστημα, κρυπτογραφώντας σταδιακά αρχεία και αποσπώντας δεδομένα χωρίς να ενεργοποιούν άμεσους συναγερμούς, επιτρέποντας στους επιτιθέμενους να αποφύγουν τον εντοπισμό μέχρι να γίνει η απαίτηση λύτρων.</a:t>
            </a:r>
          </a:p>
          <a:p>
            <a:pPr>
              <a:spcBef>
                <a:spcPts val="600"/>
              </a:spcBef>
            </a:pPr>
            <a:r>
              <a:rPr lang="el" sz="1200" dirty="0"/>
              <a:t>Συμπεράσματα:</a:t>
            </a:r>
          </a:p>
          <a:p>
            <a:pPr lvl="1">
              <a:spcBef>
                <a:spcPts val="600"/>
              </a:spcBef>
            </a:pPr>
            <a:r>
              <a:rPr lang="el" sz="1000" dirty="0"/>
              <a:t>Σημασία της έγκαιρης ανίχνευσης: Η έγκαιρη ανίχνευση της δραστηριότητας ransomware είναι ζωτικής σημασίας για τον περιορισμό της εξάπλωσης της λοίμωξης και την ελαχιστοποίηση των επιπτώσεών της.</a:t>
            </a:r>
          </a:p>
          <a:p>
            <a:pPr lvl="1">
              <a:spcBef>
                <a:spcPts val="600"/>
              </a:spcBef>
            </a:pPr>
            <a:r>
              <a:rPr lang="el" sz="1000" dirty="0"/>
              <a:t>Πολυεπίπεδες στρατηγικές άμυνας: Η εφαρμογή μιας πολυεπίπεδης προσέγγισης για την ασφάλεια στον κυβερνοχώρο, συμπεριλαμβανομένης της τμηματοποίησης του δικτύου, της προστασίας τελικού σημείου και της εκπαίδευσης ευαισθητοποίησης των χρηστών, μπορεί να μετριάσει τον κίνδυνο επιθέσεων ransomware και να περιορίσει τον αντίκτυπό τους στην επιχειρησιακή συνέχεια.</a:t>
            </a:r>
          </a:p>
          <a:p>
            <a:pPr lvl="1">
              <a:spcBef>
                <a:spcPts val="600"/>
              </a:spcBef>
            </a:pPr>
            <a:r>
              <a:rPr lang="el" sz="1000" dirty="0"/>
              <a:t>Proactive Threat Intelligence: Η αξιοποίηση των ροών πληροφοριών απειλών και των ενημερώσεων ασφαλείας μπορεί να ενισχύσει την ικανότητα του οργανισμού να ανιχνεύει και να ανταποκρίνεται σε αναδυόμενες απειλές ransomware, επιτρέποντας προληπτικά μέτρα άμυνας και ταχεία απόκριση περιστατικών.</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στιγμιότυπο οθόνης, ουρανό, φως&#10;&#10;Αυτόματη περιγραφή">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997937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08_5: Μελέτες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77500" lnSpcReduction="20000"/>
          </a:bodyPr>
          <a:lstStyle/>
          <a:p>
            <a:pPr>
              <a:spcBef>
                <a:spcPts val="600"/>
              </a:spcBef>
              <a:spcAft>
                <a:spcPts val="0"/>
              </a:spcAft>
            </a:pPr>
            <a:r>
              <a:rPr lang="el" sz="2400" dirty="0"/>
              <a:t>Παραβίαση βιομηχανικού συστήματος ελέγχου σε πετροχημικό εργοστάσιο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938463" y="1977017"/>
            <a:ext cx="6101137" cy="2569866"/>
          </a:xfrm>
        </p:spPr>
        <p:txBody>
          <a:bodyPr>
            <a:noAutofit/>
          </a:bodyPr>
          <a:lstStyle/>
          <a:p>
            <a:pPr>
              <a:spcBef>
                <a:spcPts val="600"/>
              </a:spcBef>
            </a:pPr>
            <a:r>
              <a:rPr lang="el" sz="1200" dirty="0"/>
              <a:t>Λίγα Λόγια:</a:t>
            </a:r>
          </a:p>
          <a:p>
            <a:pPr lvl="1">
              <a:spcBef>
                <a:spcPts val="600"/>
              </a:spcBef>
            </a:pPr>
            <a:r>
              <a:rPr lang="el" sz="1000" dirty="0"/>
              <a:t>Το 2017, ένα διυλιστήριο πετρελαίου στη Σαουδική Αραβία αντιμετώπισε μια στοχευμένη κυβερνοεπίθεση που έθεσε σε κίνδυνο τα Βιομηχανικά Συστήματα Ελέγχου (ICS), με αποτέλεσμα μια σειρά περιστατικών ασφάλειας και περιβαλλοντικών κινδύνων.</a:t>
            </a:r>
          </a:p>
          <a:p>
            <a:pPr lvl="1">
              <a:spcBef>
                <a:spcPts val="600"/>
              </a:spcBef>
            </a:pPr>
            <a:r>
              <a:rPr lang="el" sz="1000" dirty="0"/>
              <a:t>Η κυβερνοεπίθεση εκμεταλλεύτηκε τρωτά σημεία στην υποδομή δικτύου του εργοστασίου και στις συσκευές ICS, επιτρέποντας στους επιτιθέμενους να αποκτήσουν μη εξουσιοδοτημένη πρόσβαση και να χειριστούν κρίσιμα συστήματα ελέγχου.</a:t>
            </a:r>
          </a:p>
          <a:p>
            <a:pPr>
              <a:spcBef>
                <a:spcPts val="600"/>
              </a:spcBef>
            </a:pPr>
            <a:r>
              <a:rPr lang="el" sz="1200" dirty="0"/>
              <a:t>Πληροφορίες ανίχνευσης ανωμαλιών:</a:t>
            </a:r>
          </a:p>
          <a:p>
            <a:pPr lvl="1">
              <a:spcBef>
                <a:spcPts val="600"/>
              </a:spcBef>
            </a:pPr>
            <a:r>
              <a:rPr lang="el" sz="1000" dirty="0"/>
              <a:t>Μη εξουσιοδοτημένες προσπάθειες πρόσβασης: Τα συστήματα ανίχνευσης ανωμαλιών θα μπορούσαν να έχουν εντοπίσει ανώμαλες προσπάθειες σύνδεσης ή αιτήματα πρόσβασης που προέρχονται από ύποπτες διευθύνσεις IP ή ασυνήθιστα χρονικά πλαίσια, υποδεικνύοντας μη εξουσιοδοτημένες προσπάθειες εισβολής ή κλοπή διαπιστευτηρίων.</a:t>
            </a:r>
          </a:p>
          <a:p>
            <a:pPr lvl="1">
              <a:spcBef>
                <a:spcPts val="600"/>
              </a:spcBef>
            </a:pPr>
            <a:r>
              <a:rPr lang="el" sz="1000" dirty="0"/>
              <a:t>Μη φυσιολογικές εντολές και λειτουργίες: Η ανάλυση συμπεριφοράς των ροών δεδομένων ICS θα μπορούσε να έχει εντοπίσει μη φυσιολογικές εντολές ή λειτουργικές αποκλίσεις, όπως αλλαγές στα σημεία ρύθμισης, ακολουθίες εντολών ή διαμορφώσεις εξοπλισμού, ενδεικτικές κακόβουλου χειρισμού του συστήματος ελέγχου.</a:t>
            </a:r>
          </a:p>
          <a:p>
            <a:pPr lvl="1">
              <a:spcBef>
                <a:spcPts val="600"/>
              </a:spcBef>
            </a:pPr>
            <a:r>
              <a:rPr lang="el" sz="1000" dirty="0"/>
              <a:t>Ασυνήθιστα μοτίβα κυκλοφορίας δικτύου: Οι αλγόριθμοι ανίχνευσης ανωμαλιών θα μπορούσαν να έχουν επισημάνει ασυνήθιστα μοτίβα κίνησης δικτύου, όπως η εξαγωγή δεδομένων ή η επικοινωνία εντολών και ελέγχου με εξωτερικούς διακομιστές, που σχετίζονται με γνωστό κακόβουλο λογισμικό ή υποδομή εντολών και ελέγχου.</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στιγμιότυπο οθόνης, ουρανό, φως&#10;&#10;Αυτόματη περιγραφή">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08368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08_5: Μελέτες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77500" lnSpcReduction="20000"/>
          </a:bodyPr>
          <a:lstStyle/>
          <a:p>
            <a:pPr>
              <a:spcBef>
                <a:spcPts val="600"/>
              </a:spcBef>
              <a:spcAft>
                <a:spcPts val="0"/>
              </a:spcAft>
            </a:pPr>
            <a:r>
              <a:rPr lang="el" sz="2400"/>
              <a:t>Παραβίαση βιομηχανικού συστήματος ελέγχου σε πετροχημικό εργοστάσιο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Προκλήσεις ανίχνευσης:</a:t>
            </a:r>
          </a:p>
          <a:p>
            <a:pPr lvl="1">
              <a:spcBef>
                <a:spcPts val="600"/>
              </a:spcBef>
            </a:pPr>
            <a:r>
              <a:rPr lang="el" sz="1000"/>
              <a:t>Ορατότητα σε περιβάλλοντα ICS: Τα παραδοσιακά εργαλεία ασφαλείας ενδέχεται να μην έχουν ορατότητα σε περιβάλλοντα ICS, καθιστώντας δύσκολη την ανίχνευση ανώμαλων δραστηριοτήτων ή εισβολών που στοχεύουν κρίσιμα συστήματα ελέγχου.</a:t>
            </a:r>
          </a:p>
          <a:p>
            <a:pPr lvl="1">
              <a:spcBef>
                <a:spcPts val="600"/>
              </a:spcBef>
            </a:pPr>
            <a:r>
              <a:rPr lang="el" sz="1000"/>
              <a:t>Πολυπλοκότητα των βιομηχανικών διεργασιών: Η κατανόηση της κανονικής συμπεριφοράς των βιομηχανικών διεργασιών και η διάκριση μεταξύ νόμιμων λειτουργικών αλλαγών και κακόβουλων δραστηριοτήτων μπορεί να είναι δύσκολη, απαιτώντας εμπειρογνωμοσύνη τομέα και γνώσεις με βάση τα συμφραζόμενα στις λειτουργίες ICS.</a:t>
            </a:r>
          </a:p>
          <a:p>
            <a:pPr lvl="1">
              <a:spcBef>
                <a:spcPts val="600"/>
              </a:spcBef>
            </a:pPr>
            <a:r>
              <a:rPr lang="el" sz="1000"/>
              <a:t>Επιπτώσεις στην ασφάλεια και τις λειτουργίες: Οι κυβερνοεπιθέσεις που στοχεύουν συστήματα ICS μπορεί να έχουν σοβαρές επιπτώσεις στην ασφάλεια, οδηγώντας σε δυσλειτουργίες του εξοπλισμού, διαταραχές της διαδικασίας και περιβαλλοντικούς κινδύνους, απαιτώντας ταχεία ανίχνευση και απόκριση για τον μετριασμό πιθανών κινδύνων.</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στιγμιότυπο οθόνης, ουρανό, φως&#10;&#10;Αυτόματη περιγραφή">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36925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dirty="0"/>
              <a:t>08_5: Μελέτες περίπτωσης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77500" lnSpcReduction="20000"/>
          </a:bodyPr>
          <a:lstStyle/>
          <a:p>
            <a:pPr>
              <a:spcBef>
                <a:spcPts val="600"/>
              </a:spcBef>
              <a:spcAft>
                <a:spcPts val="0"/>
              </a:spcAft>
            </a:pPr>
            <a:r>
              <a:rPr lang="el" sz="2400"/>
              <a:t>Παραβίαση βιομηχανικού συστήματος ελέγχου σε πετροχημικό εργοστάσιο</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Συμπεράσματα:</a:t>
            </a:r>
          </a:p>
          <a:p>
            <a:pPr lvl="1">
              <a:spcBef>
                <a:spcPts val="600"/>
              </a:spcBef>
            </a:pPr>
            <a:r>
              <a:rPr lang="el" sz="1000" dirty="0"/>
              <a:t>Ενισχυμένοι έλεγχοι ασφαλείας ICS: Η εφαρμογή ισχυρών ελέγχων ασφαλείας, όπως η κατάτμηση δικτύου, οι έλεγχοι πρόσβασης και τα συστήματα ανίχνευσης εισβολών προσαρμοσμένα σε περιβάλλοντα ICS, μπορεί να μετριάσει τον κίνδυνο μη εξουσιοδοτημένης πρόσβασης και χειρισμού κρίσιμων συστημάτων ελέγχου.</a:t>
            </a:r>
          </a:p>
          <a:p>
            <a:pPr lvl="1">
              <a:spcBef>
                <a:spcPts val="600"/>
              </a:spcBef>
            </a:pPr>
            <a:r>
              <a:rPr lang="el" sz="1000" dirty="0"/>
              <a:t>Συνεχής παρακολούθηση και ανίχνευση απειλών: Η προληπτική παρακολούθηση των ροών δεδομένων ICS, της κίνησης δικτύου και των αλληλεπιδράσεων συσκευών επιτρέπει την έγκαιρη ανίχνευση ανώμαλων δραστηριοτήτων και την ταχεία απόκριση περιστατικών, ελαχιστοποιώντας τον αντίκτυπο των κυβερνοεπιθέσεων στην επιχειρησιακή ασφάλεια και ακεραιότητα.</a:t>
            </a:r>
          </a:p>
          <a:p>
            <a:pPr lvl="1">
              <a:spcBef>
                <a:spcPts val="600"/>
              </a:spcBef>
            </a:pPr>
            <a:r>
              <a:rPr lang="el" sz="1000" dirty="0"/>
              <a:t>Συνεργασία και ανταλλαγή πληροφοριών: Η συνεργασία μεταξύ ομάδων IT και OT, βιομηχανικών εταίρων και κυβερνητικών υπηρεσιών διευκολύνει την ανταλλαγή πληροφοριών, την ανταλλαγή πληροφοριών απειλών και τις συντονισμένες προσπάθειες απόκρισης, ενισχύοντας τη συλλογική ανθεκτικότητα των κρίσιμων υποδομών έναντι απειλών στον κυβερνοχώρο.</a:t>
            </a:r>
            <a:endParaRPr lang="en-US" sz="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στιγμιότυπο οθόνης, ουρανό, φως&#10;&#10;Αυτόματη περιγραφή">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77087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67</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l" sz="3200"/>
              <a:t>Cyber Threat Intelligence in the Energy Network – Επισκόπηση μαθήματος</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l" sz="1700"/>
              <a:t>Θεμέλια του Cyber Threat Intelligence (CTI) - Ταξινόμηση, κύκλος ζωής, έλεγχοι ασφαλείας και πρότυπα</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l" sz="1700"/>
              <a:t>Πηγές και συλλογή ενεργειακών δεδομένων</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l" sz="1700"/>
              <a:t>Ανάλυση και Επεξεργασία Ενεργειακών Δεδομένων</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lnSpcReduction="10000"/>
          </a:bodyPr>
          <a:lstStyle/>
          <a:p>
            <a:r>
              <a:rPr lang="el" sz="1700"/>
              <a:t>Παράγοντες απειλής και τακτικές στο ενεργειακό δίκτυο</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lnSpcReduction="10000"/>
          </a:bodyPr>
          <a:lstStyle/>
          <a:p>
            <a:r>
              <a:rPr lang="el" sz="1700"/>
              <a:t>Μοντελοποίηση και Ανάλυση Απειλών στο Ενεργειακό Δίκτυο</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Τεχνικές Αξιολόγησης Τρωτών Σημείων</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lnSpcReduction="1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Πρακτική μοντελοποίηση απειλών και διερεύνηση ασφάλειας</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Ανταλλαγή πληροφοριών, διάδοση, επικοινωνία και εφαρμογή πληροφοριών για απειλές στον κυβερνοχώρο</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700"/>
              <a:t>Ανίχνευση ανωμαλιών στο ενεργειακό δίκτυο</a:t>
            </a:r>
          </a:p>
        </p:txBody>
      </p:sp>
    </p:spTree>
    <p:extLst>
      <p:ext uri="{BB962C8B-B14F-4D97-AF65-F5344CB8AC3E}">
        <p14:creationId xmlns:p14="http://schemas.microsoft.com/office/powerpoint/2010/main" val="4220246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68</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Topic-09: Πρακτική Μοντελοποίηση Απειλών και Διερεύνηση Ασφάλειας</a:t>
            </a: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Μελέτη περίπτωσης 1 - Επίθεση GridBlackout Ransomware</a:t>
            </a:r>
          </a:p>
          <a:p>
            <a:pPr>
              <a:spcBef>
                <a:spcPts val="600"/>
              </a:spcBef>
              <a:spcAft>
                <a:spcPts val="0"/>
              </a:spcAft>
            </a:pPr>
            <a:r>
              <a:rPr lang="el" sz="1400"/>
              <a:t>Μελέτη περίπτωσης 2 - Εσωτερική απειλή σε πυρηνικό σταθμό ηλεκτροπαραγωγής</a:t>
            </a:r>
          </a:p>
          <a:p>
            <a:pPr>
              <a:spcBef>
                <a:spcPts val="600"/>
              </a:spcBef>
              <a:spcAft>
                <a:spcPts val="0"/>
              </a:spcAft>
            </a:pPr>
            <a:r>
              <a:rPr lang="el" sz="1400"/>
              <a:t>Περιπτωσιολογική μελέτη 3 – Άσκηση ανθεκτικότητας υποδομών ζωτικής σημασίας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82321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69</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Topic-09: Πρακτική Μοντελοποίηση Απειλών και Διερεύνηση Ασφάλειας</a:t>
            </a: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solidFill>
                  <a:schemeClr val="tx2"/>
                </a:solidFill>
              </a:rPr>
              <a:t>Μελέτη περίπτωσης 1 - Επίθεση GridBlackout Ransomware</a:t>
            </a:r>
          </a:p>
          <a:p>
            <a:pPr>
              <a:spcBef>
                <a:spcPts val="600"/>
              </a:spcBef>
              <a:spcAft>
                <a:spcPts val="0"/>
              </a:spcAft>
            </a:pPr>
            <a:r>
              <a:rPr lang="el" sz="1400"/>
              <a:t>Μελέτη περίπτωσης 2 - Εσωτερική απειλή σε πυρηνικό σταθμό ηλεκτροπαραγωγής</a:t>
            </a:r>
          </a:p>
          <a:p>
            <a:pPr>
              <a:spcBef>
                <a:spcPts val="600"/>
              </a:spcBef>
              <a:spcAft>
                <a:spcPts val="0"/>
              </a:spcAft>
            </a:pPr>
            <a:r>
              <a:rPr lang="el" sz="1400"/>
              <a:t>Περιπτωσιολογική μελέτη 3 – Άσκηση ανθεκτικότητας υποδομών ζωτικής σημασίας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6273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Θέμα-06: Τεχνικές Αξιολόγησης Τρωτών Σημείων</a:t>
            </a: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Εισαγωγή στα τρωτά σημεία του ενεργειακού δικτύου</a:t>
            </a:r>
          </a:p>
          <a:p>
            <a:pPr>
              <a:spcBef>
                <a:spcPts val="600"/>
              </a:spcBef>
              <a:spcAft>
                <a:spcPts val="0"/>
              </a:spcAft>
            </a:pPr>
            <a:r>
              <a:rPr lang="el" sz="1400">
                <a:solidFill>
                  <a:schemeClr val="tx2"/>
                </a:solidFill>
              </a:rPr>
              <a:t>Μεθοδολογίες Αξιολόγησης Τρωτότητας</a:t>
            </a:r>
          </a:p>
          <a:p>
            <a:pPr>
              <a:spcBef>
                <a:spcPts val="600"/>
              </a:spcBef>
              <a:spcAft>
                <a:spcPts val="0"/>
              </a:spcAft>
            </a:pPr>
            <a:r>
              <a:rPr lang="el" sz="1400"/>
              <a:t>Αναγνώριση και ταξινόμηση περιουσιακών στοιχείων</a:t>
            </a:r>
          </a:p>
          <a:p>
            <a:pPr>
              <a:spcBef>
                <a:spcPts val="600"/>
              </a:spcBef>
              <a:spcAft>
                <a:spcPts val="0"/>
              </a:spcAft>
            </a:pPr>
            <a:r>
              <a:rPr lang="el" sz="1400"/>
              <a:t>Εργαλεία και τεχνικές σάρωσης ευπάθειας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14284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09_1: Μελέτη περίπτωσης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err="1"/>
              <a:t>Επίθεση GridBlackout Ransomware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Μια εξελιγμένη επίθεση ransomware στόχευσε έναν σημαντικό φορέα εκμετάλλευσης ηλεκτρικού δικτύου, προκαλώντας εκτεταμένες διακοπές ρεύματος σε μια μεγάλη περιοχή. Οι επιτιθέμενοι απέκτησαν πρόσβαση στα συστήματα ελέγχου του δικτύου μέσω ενός ηλεκτρονικού ταχυδρομείου ηλεκτρονικού ψαρέματος που περιείχε κακόβουλο λογισμικό σχεδιασμένο να εκμεταλλεύεται γνωστά τρωτά σημεία στα συστήματα λογισμικού του ενεργειακού τομέα.</a:t>
            </a:r>
          </a:p>
          <a:p>
            <a:pPr>
              <a:spcBef>
                <a:spcPts val="600"/>
              </a:spcBef>
            </a:pPr>
            <a:r>
              <a:rPr lang="el" sz="1200"/>
              <a:t>Σενάριο: Τις πρώτες πρωινές ώρες ενός χειμωνιάτικου πρωινού, οι κάτοικοι σε μια μεγάλη μητροπολιτική περιοχή ξυπνούν και βρίσκονται βυθισμένοι στο σκοτάδι. Ο διαχειριστής του ηλεκτρικού δικτύου, υπεύθυνος για τη διαχείριση της διανομής ηλεκτρικής ενέργειας σε εκατομμύρια σπίτια και επιχειρήσεις, έχει πέσει θύμα μιας εξελιγμένης επίθεσης ransomware που ονομάστηκε "GridBlackout".</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Μια εικόνα με ηλεκτρολόγο, φως, νύχτα&#10;&#10;Αυτόματη περιγραφή">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02616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09_1: Μελέτη περίπτωσης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err="1"/>
              <a:t>Επίθεση GridBlackout Ransomware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Ακολουθία γεγονότων:</a:t>
            </a:r>
          </a:p>
          <a:p>
            <a:pPr lvl="1">
              <a:spcBef>
                <a:spcPts val="600"/>
              </a:spcBef>
            </a:pPr>
            <a:r>
              <a:rPr lang="el" sz="1000"/>
              <a:t>Αρχικός συμβιβασμός: Η επίθεση ξεκινά με ένα φαινομενικά αβλαβές ηλεκτρονικό μήνυμα ηλεκτρονικού "ψαρέματος" που αποστέλλεται σε έναν υπάλληλο στο τμήμα πληροφορικής του φορέα εκμετάλλευσης δικτύου. Το μήνυμα ηλεκτρονικού ταχυδρομείου περιέχει ένα κακόβουλο συνημμένο μεταμφιεσμένο ως ενημέρωση λογισμικού ρουτίνας. Με το άνοιγμα του συνημμένου, το κακόβουλο λογισμικό κερδίζει έδαφος στο δίκτυο του οργανισμού.</a:t>
            </a:r>
          </a:p>
          <a:p>
            <a:pPr lvl="1">
              <a:spcBef>
                <a:spcPts val="600"/>
              </a:spcBef>
            </a:pPr>
            <a:r>
              <a:rPr lang="el" sz="1000"/>
              <a:t>Πλευρική κίνηση: Μόλις εισέλθει στο δίκτυο, το ransomware εξαπλώνεται πλευρικά, εκμεταλλευόμενο ευπάθειες σε ξεπερασμένο λογισμικό και αδύναμους ελέγχους ασφαλείας. Αποκτά γρήγορα πρόσβαση σε κρίσιμα συστήματα, συμπεριλαμβανομένων εκείνων που είναι υπεύθυνα για τον έλεγχο της διανομής ενέργειας σε όλο το δίκτυο.</a:t>
            </a:r>
          </a:p>
          <a:p>
            <a:pPr lvl="1">
              <a:spcBef>
                <a:spcPts val="600"/>
              </a:spcBef>
            </a:pPr>
            <a:r>
              <a:rPr lang="el" sz="1000"/>
              <a:t>Κρυπτογράφηση και εκβιασμός: Με τον έλεγχο της ζωτικής υποδομής εξασφαλισμένη, το ransomware ενεργοποιείται, κρυπτογραφώντας κρίσιμα αρχεία και καθιστώντας τα βασικά συστήματα μη λειτουργικά. Στη συνέχεια εκδίδεται απαίτηση λύτρων, απειλώντας να παρατείνει το μπλακ άουτ επ 'αόριστον, εκτός εάν καταβληθεί ένα σημαντικό ποσό κρυπτογράφησης στους επιτιθέμενους.</a:t>
            </a:r>
          </a:p>
          <a:p>
            <a:pPr lvl="1">
              <a:spcBef>
                <a:spcPts val="600"/>
              </a:spcBef>
            </a:pPr>
            <a:r>
              <a:rPr lang="el" sz="1000"/>
              <a:t>Επιπτώσεις και αναστάτωση: Καθώς εκτυλίσσεται η επίθεση, εκατομμύρια νοικοκυριά και επιχειρήσεις μένουν χωρίς ηλεκτρικό ρεύμα, προκαλώντας εκτεταμένη αναστάτωση στην καθημερινή ζωή. Τα νοσοκομεία αγωνίζονται να διατηρήσουν κρίσιμες υπηρεσίες, τα δίκτυα μεταφορών σταματούν και οι ανταποκριτές έκτακτης ανάγκης φτάνουν στα όριά τους.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Μια εικόνα με ηλεκτρολόγο, φως, νύχτα&#10;&#10;Αυτόματη περιγραφή">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20786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09_1: Μελέτη περίπτωσης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err="1"/>
              <a:t>Επίθεση GridBlackout Ransomware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Βασικές έννοιες που απεικονίζονται:</a:t>
            </a:r>
          </a:p>
          <a:p>
            <a:pPr lvl="1">
              <a:spcBef>
                <a:spcPts val="600"/>
              </a:spcBef>
            </a:pPr>
            <a:r>
              <a:rPr lang="el" sz="1000"/>
              <a:t>Θεμέλια του CTI: Η επίθεση υπογραμμίζει τη σημασία της κατανόησης της ταξινόμησης των απειλών, του κύκλου ζωής και των ελέγχων ασφαλείας για την πρόληψη και τον μετριασμό τέτοιων περιστατικών. Η προληπτική συλλογή πληροφοριών για απειλές θα μπορούσε να είχε προειδοποιήσει τον διαχειριστή του δικτύου για αναδυόμενες απειλές που στοχεύουν στον ενεργειακό τομέα.</a:t>
            </a:r>
          </a:p>
          <a:p>
            <a:pPr lvl="1">
              <a:spcBef>
                <a:spcPts val="600"/>
              </a:spcBef>
            </a:pPr>
            <a:r>
              <a:rPr lang="el" sz="1000"/>
              <a:t>Μοντελοποίηση και ανάλυση απειλών: Μια ολοκληρωμένη άσκηση μοντελοποίησης απειλών θα μπορούσε να εντοπίσει τα τρωτά σημεία που εκμεταλλεύονται οι επιτιθέμενοι και να προβλέψει πιθανά σενάρια επίθεσης, επιτρέποντας την εφαρμογή προληπτικών μέτρων μετριασμού.</a:t>
            </a:r>
          </a:p>
          <a:p>
            <a:pPr lvl="1">
              <a:spcBef>
                <a:spcPts val="600"/>
              </a:spcBef>
            </a:pPr>
            <a:r>
              <a:rPr lang="el" sz="1000"/>
              <a:t>Πηγές και συλλογή ενεργειακών δεδομένων: Η έγκαιρη συλλογή και ανάλυση ενεργειακών δεδομένων θα μπορούσε να παράσχει πρώιμους δείκτες της επίθεσης, όπως ασυνήθιστα μοτίβα κυκλοφορίας δικτύου ή ανωμαλίες του συστήματος, επιτρέποντας στον διαχειριστή του δικτύου να ανταποκριθεί πριν κλιμακωθεί η κατάσταση.</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Μια εικόνα με ηλεκτρολόγο, φως, νύχτα&#10;&#10;Αυτόματη περιγραφή">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561508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09_1: Μελέτη περίπτωσης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err="1"/>
              <a:t>Επίθεση GridBlackout Ransomware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Βασικές έννοιες που απεικονίζονται:</a:t>
            </a:r>
          </a:p>
          <a:p>
            <a:pPr lvl="1">
              <a:spcBef>
                <a:spcPts val="600"/>
              </a:spcBef>
            </a:pPr>
            <a:r>
              <a:rPr lang="el" sz="1000"/>
              <a:t>Παράγοντες απειλής και τακτικές στο ενεργειακό δίκτυο: Η κατανόηση των τακτικών και των κινήτρων των φορέων απειλής που στοχεύουν στον ενεργειακό τομέα είναι ζωτικής σημασίας για την αποτελεσματική ανίχνευση και αντιμετώπιση απειλών. Σε αυτή την περίπτωση, οι επιτιθέμενοι αξιοποίησαν το ransomware ως μέσο εκβιασμού, υπογραμμίζοντας την ανάγκη για ισχυρά μέτρα ασφάλειας στον κυβερνοχώρο για την προστασία των κρίσιμων υποδομών.</a:t>
            </a:r>
          </a:p>
          <a:p>
            <a:pPr lvl="1">
              <a:spcBef>
                <a:spcPts val="600"/>
              </a:spcBef>
            </a:pPr>
            <a:r>
              <a:rPr lang="el" sz="1000"/>
              <a:t>Ανίχνευση ανωμαλιών: Οι τεχνικές ανίχνευσης ανωμαλιών θα μπορούσαν να βοηθήσουν στον εντοπισμό της δραστηριότητας ransomware εντός του δικτύου προτού προκαλέσει σημαντική ζημιά. Ο έγκαιρος εντοπισμός και ο περιορισμός είναι απαραίτητοι για την ελαχιστοποίηση των επιπτώσεων των κυβερνοεπιθέσεων σε υποδομές ζωτικής σημασίας.</a:t>
            </a:r>
          </a:p>
          <a:p>
            <a:pPr lvl="1">
              <a:spcBef>
                <a:spcPts val="600"/>
              </a:spcBef>
            </a:pPr>
            <a:r>
              <a:rPr lang="el" sz="1000"/>
              <a:t>Αντιμετώπιση περιστατικών: Ένα ισχυρό σχέδιο αντιμετώπισης περιστατικών, ενημερωμένο από τεχνικές διερεύνησης πληροφοριών απειλών και ασφάλειας, είναι απαραίτητο για την ελαχιστοποίηση των επιπτώσεων τέτοιων επιθέσεων και την άμεση αποκατάσταση των υπηρεσιών. Η αποτελεσματική επικοινωνία και ο συντονισμός μεταξύ των ενδιαφερόμενων μερών είναι ζωτικής σημασίας για τη διαχείριση της κρίσης και τη διευκόλυνση της ταχείας ανάκαμψης.</a:t>
            </a:r>
            <a:endParaRPr lang="en-US" sz="80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Μια εικόνα με ηλεκτρολόγο, φως, νύχτα&#10;&#10;Αυτόματη περιγραφή">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92456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74</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Topic-09: Πρακτική Μοντελοποίηση Απειλών και Διερεύνηση Ασφάλειας</a:t>
            </a: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Μελέτη περίπτωσης 1 - Επίθεση GridBlackout Ransomware</a:t>
            </a:r>
          </a:p>
          <a:p>
            <a:pPr>
              <a:spcBef>
                <a:spcPts val="600"/>
              </a:spcBef>
              <a:spcAft>
                <a:spcPts val="0"/>
              </a:spcAft>
            </a:pPr>
            <a:r>
              <a:rPr lang="el" sz="1400">
                <a:solidFill>
                  <a:schemeClr val="tx2"/>
                </a:solidFill>
              </a:rPr>
              <a:t>Μελέτη περίπτωσης 2 - Εσωτερική απειλή σε πυρηνικό σταθμό ηλεκτροπαραγωγής</a:t>
            </a:r>
          </a:p>
          <a:p>
            <a:pPr>
              <a:spcBef>
                <a:spcPts val="600"/>
              </a:spcBef>
              <a:spcAft>
                <a:spcPts val="0"/>
              </a:spcAft>
            </a:pPr>
            <a:r>
              <a:rPr lang="el" sz="1400"/>
              <a:t>Περιπτωσιολογική μελέτη 3 – Άσκηση ανθεκτικότητας υποδομών ζωτικής σημασίας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84440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09_2: Μελέτη περίπτωσης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Εσωτερική απειλή σε πυρηνικό σταθμό ηλεκτροπαραγωγής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Ένας δυσαρεστημένος υπάλληλος με προνομιακή πρόσβαση σε κρίσιμα συστήματα σε πυρηνικό σταθμό προσπάθησε να σαμποτάρει τις λειτουργίες της εγκατάστασης. Η εσωτερική απειλή εκμεταλλεύτηκε τις γνώσεις τους για τα τρωτά σημεία του εργοστασίου για να αποκτήσει μη εξουσιοδοτημένη πρόσβαση σε συστήματα ελέγχου και να διαταράξει βασικές διαδικασίες.</a:t>
            </a:r>
          </a:p>
          <a:p>
            <a:pPr>
              <a:spcBef>
                <a:spcPts val="600"/>
              </a:spcBef>
            </a:pPr>
            <a:r>
              <a:rPr lang="el" sz="1200"/>
              <a:t>Σενάριο: Σε ένα εξαιρετικά ευαίσθητο και ρυθμιζόμενο περιβάλλον, ένας πυρηνικός σταθμός γίνεται στόχος εσωτερικής απειλής. Ένας υπάλληλος, δυσαρεστημένος από μια πρόσφατη διαμάχη στο χώρο εργασίας, αποφασίζει να εκμεταλλευτεί την πρόσβασή του και τη γνώση του για τις λειτουργίες του εργοστασίου για να σαμποτάρει κρίσιμα συστήματα.</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ένα άτομο&#10;&#10;Αυτόματη περιγραφή">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7864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09_2: Μελέτη περίπτωσης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Εσωτερική απειλή σε πυρηνικό σταθμό ηλεκτροπαραγωγής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256962" y="1977017"/>
            <a:ext cx="5782638" cy="2569866"/>
          </a:xfrm>
        </p:spPr>
        <p:txBody>
          <a:bodyPr>
            <a:noAutofit/>
          </a:bodyPr>
          <a:lstStyle/>
          <a:p>
            <a:pPr>
              <a:spcBef>
                <a:spcPts val="600"/>
              </a:spcBef>
            </a:pPr>
            <a:r>
              <a:rPr lang="el" sz="1200" dirty="0"/>
              <a:t>Ακολουθία γεγονότων:</a:t>
            </a:r>
          </a:p>
          <a:p>
            <a:pPr lvl="1">
              <a:spcBef>
                <a:spcPts val="600"/>
              </a:spcBef>
            </a:pPr>
            <a:r>
              <a:rPr lang="el" sz="1000" dirty="0"/>
              <a:t>Insider Access: Ο εργαζόμενος, ο οποίος κατέχει θέση με προνομιακή πρόσβαση στα συστήματα ελέγχου του εργοστασίου, αρχίζει να υποθάλπει κακόβουλες προθέσεις μετά από μια σύγκρουση στο χώρο εργασίας. Με βαθιά γνώση της διάταξης του εργοστασίου, των πρωτοκόλλων ασφαλείας και των λειτουργικών διαδικασιών, ο εσωτερικός εντοπίζει τρωτά σημεία που μπορούν να αξιοποιηθούν.</a:t>
            </a:r>
          </a:p>
          <a:p>
            <a:pPr lvl="1">
              <a:spcBef>
                <a:spcPts val="600"/>
              </a:spcBef>
            </a:pPr>
            <a:r>
              <a:rPr lang="el" sz="1000" dirty="0"/>
              <a:t>Μη εξουσιοδοτημένη πρόσβαση: Αξιοποιώντας τα διαπιστευτήριά του και τα προνόμια πρόσβασης, ο εσωτερικός αποκτά μη εξουσιοδοτημένη πρόσβαση σε κρίσιμα συστήματα εντός της αίθουσας ελέγχου του εργοστασίου. Αυτή η πρόσβαση τους επιτρέπει να χειρίζονται τις ρυθμίσεις του εξοπλισμού, να παρακάμπτουν τα πρωτόκολλα ασφαλείας και να παρεμβαίνουν σε βασικές διαδικασίες χωρίς να εγείρουν υποψίες.</a:t>
            </a:r>
          </a:p>
          <a:p>
            <a:pPr lvl="1">
              <a:spcBef>
                <a:spcPts val="600"/>
              </a:spcBef>
            </a:pPr>
            <a:r>
              <a:rPr lang="el" sz="1000" dirty="0"/>
              <a:t>Απόπειρα δολιοφθοράς: Με το σχέδιό τους σε κίνηση, ο εσωτερικός ξεκινά μια σειρά σκόπιμων ενεργειών που αποσκοπούν να διαταράξουν τις λειτουργίες του εργοστασίου και να θέσουν σε κίνδυνο την ασφάλεια. Αυτό μπορεί να περιλαμβάνει παραβίαση των χειριστηρίων του αντιδραστήρα, απενεργοποίηση μηχανισμών ασφαλείας ή εισαγωγή κακόβουλου κώδικα στα συστήματα υπολογιστών του εργοστασίου.</a:t>
            </a:r>
          </a:p>
          <a:p>
            <a:pPr lvl="1">
              <a:spcBef>
                <a:spcPts val="600"/>
              </a:spcBef>
            </a:pPr>
            <a:r>
              <a:rPr lang="el" sz="1000" dirty="0"/>
              <a:t>Ανίχνευση και αντίδραση: Παρά τις προσπάθειες του εσωτερικού να αποκρύψει τις ενέργειές του, η ανώμαλη συμπεριφορά ανιχνεύεται μέσω αυστηρών συστημάτων παρακολούθησης και ανίχνευσης ανωμαλιών. Το προσωπικό ασφαλείας παρεμβαίνει γρήγορα, εντοπίζοντας τον εσωτερικό ως δράστη και εξουδετερώνοντας την απειλή πριν συμβεί σημαντική βλάβη.</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ένα άτομο&#10;&#10;Αυτόματη περιγραφή">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450123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09_2: Μελέτη περίπτωσης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Εσωτερική απειλή σε πυρηνικό σταθμό ηλεκτροπαραγωγής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Βασικές έννοιες που απεικονίζονται:</a:t>
            </a:r>
          </a:p>
          <a:p>
            <a:pPr lvl="1">
              <a:spcBef>
                <a:spcPts val="600"/>
              </a:spcBef>
            </a:pPr>
            <a:r>
              <a:rPr lang="el" sz="1000"/>
              <a:t>Τεχνικές αξιολόγησης τρωτών σημείων: Οι τακτικές αξιολογήσεις ευπάθειας και οι δοκιμές διείσδυσης θα μπορούσαν να εντοπίσουν και να αντιμετωπίσουν τις αδυναμίες ασφάλειας που εκμεταλλεύτηκε η εσωτερική απειλή. Ο εντοπισμός και ο μετριασμός των τρωτών σημείων τόσο στα φυσικά όσο και στα ψηφιακά συστήματα είναι ζωτικής σημασίας για την πρόληψη εσωτερικών επιθέσεων.</a:t>
            </a:r>
          </a:p>
          <a:p>
            <a:pPr lvl="1">
              <a:spcBef>
                <a:spcPts val="600"/>
              </a:spcBef>
            </a:pPr>
            <a:r>
              <a:rPr lang="el" sz="1000"/>
              <a:t>Ανταλλαγή πληροφοριών για απειλές στον κυβερνοχώρο: Η ανταλλαγή πληροφοριών σχετικά με απειλές στον ενεργειακό τομέα θα μπορούσε να είχε προειδοποιήσει άλλες εγκαταστάσεις για τους πιθανούς κινδύνους που ενέχουν οι εσωτερικές απειλές και να διευκολύνει τη λήψη προληπτικών μέτρων για την πρόληψη παρόμοιων περιστατικών. Η συνεργασία μεταξύ των ενδιαφερόμενων μερών του κλάδου μπορεί να βοηθήσει στον έγκαιρο εντοπισμό αναδυόμενων απειλών και τρωτών σημείων.</a:t>
            </a:r>
          </a:p>
          <a:p>
            <a:pPr lvl="1">
              <a:spcBef>
                <a:spcPts val="600"/>
              </a:spcBef>
            </a:pPr>
            <a:r>
              <a:rPr lang="el" sz="1000"/>
              <a:t>Πρακτική μοντελοποίηση απειλών και διερεύνηση ασφάλειας: Η διεξαγωγή διεξοδικών ερευνών ασφαλείας μπορεί να βοηθήσει στον εντοπισμό και τον μετριασμό των εσωτερικών απειλών προτού κλιμακωθούν σε σημαντικές παραβιάσεις ασφαλείας. Αυτό περιλαμβάνει την παρακολούθηση της συμπεριφοράς των εργαζομένων, τον εντοπισμό πιθανών δεικτών δραστηριότητας εσωτερικών απειλών και την εφαρμογή διασφαλίσεων για την αποτροπή μη εξουσιοδοτημένης πρόσβασης.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ένα άτομο&#10;&#10;Αυτόματη περιγραφή">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862223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09_2: Μελέτη περίπτωσης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Εσωτερική απειλή σε πυρηνικό σταθμό ηλεκτροπαραγωγής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Βασικές έννοιες που απεικονίζονται:</a:t>
            </a:r>
          </a:p>
          <a:p>
            <a:pPr lvl="1">
              <a:spcBef>
                <a:spcPts val="600"/>
              </a:spcBef>
            </a:pPr>
            <a:r>
              <a:rPr lang="el" sz="1000"/>
              <a:t>Αντιμετώπιση περιστατικών: Η ταχεία και συντονισμένη αντιμετώπιση περιστατικών, συμπεριλαμβανομένης της απομόνωσης των παραβιασμένων συστημάτων και της ανάκλησης των δικαιωμάτων πρόσβασης του προσώπου που κατέχουν εμπιστευτικές πληροφορίες, είναι απαραίτητη για τον περιορισμό της απειλής και την πρόληψη περαιτέρω ζημιών. Ένα αποτελεσματικό σχέδιο αντιμετώπισης συμβάντων θα πρέπει να περιλαμβάνει διαδικασίες για τη διερεύνηση εσωτερικών απειλών, τη διατήρηση αποδεικτικών στοιχείων και την εφαρμογή μέτρων αποκατάστασης.</a:t>
            </a:r>
          </a:p>
          <a:p>
            <a:pPr lvl="1">
              <a:spcBef>
                <a:spcPts val="600"/>
              </a:spcBef>
            </a:pPr>
            <a:r>
              <a:rPr lang="el" sz="1000"/>
              <a:t>Εκπαίδευση ευαισθητοποίησης σχετικά με την ασφάλεια: Τα ολοκληρωμένα εκπαιδευτικά προγράμματα μπορούν να βοηθήσουν τους υπαλλήλους να αναγνωρίσουν και να αναφέρουν ύποπτη συμπεριφορά, μειώνοντας την πιθανότητα να μην εντοπιστούν εσωτερικές απειλές. Η οικοδόμηση μιας κουλτούρας ευαισθητοποίησης και λογοδοσίας στον τομέα της ασφάλειας εντός του οργανισμού είναι απαραίτητη για τον μετριασμό του κινδύνου εσωτερικών απειλών και τη διαφύλαξη των κρίσιμων υποδομών.</a:t>
            </a:r>
            <a:endParaRPr lang="en-US" sz="80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Μια εικόνα με ένα άτομο&#10;&#10;Αυτόματη περιγραφή">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186779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l">
                <a:solidFill>
                  <a:schemeClr val="accent1"/>
                </a:solidFill>
              </a:rPr>
              <a:t>Περίγραμμα Προπόνησης: </a:t>
            </a:r>
            <a:br>
              <a:rPr lang="en-US">
                <a:solidFill>
                  <a:schemeClr val="accent1"/>
                </a:solidFill>
              </a:rPr>
            </a:br>
            <a:br>
              <a:rPr lang="en-US">
                <a:solidFill>
                  <a:schemeClr val="accent1"/>
                </a:solidFill>
              </a:rPr>
            </a:br>
            <a:r>
              <a:rPr lang="el"/>
              <a:t>Ημέρα-9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79</a:t>
            </a:fld>
            <a:endParaRPr lang="en-US"/>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sz="1600">
                <a:solidFill>
                  <a:schemeClr val="accent1"/>
                </a:solidFill>
              </a:rPr>
              <a:t>Topic-09: Πρακτική Μοντελοποίηση Απειλών και Διερεύνηση Ασφάλειας</a:t>
            </a:r>
          </a:p>
          <a:p>
            <a:endParaRPr lang="en-US" sz="1600">
              <a:solidFill>
                <a:schemeClr val="accent1"/>
              </a:solidFill>
            </a:endParaRPr>
          </a:p>
          <a:p>
            <a:endParaRPr lang="en-US" sz="160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l" sz="1400"/>
              <a:t>Μελέτη περίπτωσης 1 - Επίθεση GridBlackout Ransomware</a:t>
            </a:r>
          </a:p>
          <a:p>
            <a:pPr>
              <a:spcBef>
                <a:spcPts val="600"/>
              </a:spcBef>
              <a:spcAft>
                <a:spcPts val="0"/>
              </a:spcAft>
            </a:pPr>
            <a:r>
              <a:rPr lang="el" sz="1400"/>
              <a:t>Μελέτη περίπτωσης 2 - Εσωτερική απειλή σε πυρηνικό σταθμό ηλεκτροπαραγωγής</a:t>
            </a:r>
          </a:p>
          <a:p>
            <a:pPr>
              <a:spcBef>
                <a:spcPts val="600"/>
              </a:spcBef>
              <a:spcAft>
                <a:spcPts val="0"/>
              </a:spcAft>
            </a:pPr>
            <a:r>
              <a:rPr lang="el" sz="1400">
                <a:solidFill>
                  <a:schemeClr val="tx2"/>
                </a:solidFill>
              </a:rPr>
              <a:t>Περιπτωσιολογική μελέτη 3 – Άσκηση ανθεκτικότητας υποδομών ζωτικής σημασίας</a:t>
            </a:r>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2275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531636" cy="763899"/>
          </a:xfrm>
        </p:spPr>
        <p:txBody>
          <a:bodyPr>
            <a:noAutofit/>
          </a:bodyPr>
          <a:lstStyle/>
          <a:p>
            <a:r>
              <a:rPr lang="el" sz="2800" dirty="0"/>
              <a:t>06_2: Μεθοδολογίες Αξιολόγησης Τρωτότητας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345731" y="862369"/>
            <a:ext cx="5531637" cy="763899"/>
          </a:xfrm>
        </p:spPr>
        <p:txBody>
          <a:bodyPr>
            <a:normAutofit/>
          </a:bodyPr>
          <a:lstStyle/>
          <a:p>
            <a:pPr>
              <a:spcBef>
                <a:spcPts val="600"/>
              </a:spcBef>
              <a:spcAft>
                <a:spcPts val="0"/>
              </a:spcAft>
            </a:pPr>
            <a:r>
              <a:rPr lang="el" sz="2000" dirty="0"/>
              <a:t>Επισκόπηση των μεθοδολογιών αξιολόγησης τρωτότητας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712431" y="1740713"/>
            <a:ext cx="6297195" cy="2569866"/>
          </a:xfrm>
        </p:spPr>
        <p:txBody>
          <a:bodyPr>
            <a:noAutofit/>
          </a:bodyPr>
          <a:lstStyle/>
          <a:p>
            <a:pPr>
              <a:spcBef>
                <a:spcPts val="600"/>
              </a:spcBef>
            </a:pPr>
            <a:r>
              <a:rPr lang="el" sz="1200" dirty="0"/>
              <a:t>Οι μεθοδολογίες αξιολόγησης ευπάθειας είναι συστηματικές προσεγγίσεις που χρησιμοποιούνται για τον εντοπισμό, την ταξινόμηση, την ιεράρχηση και τον μετριασμό των τρωτών σημείων εντός των συστημάτων.</a:t>
            </a:r>
          </a:p>
          <a:p>
            <a:pPr>
              <a:spcBef>
                <a:spcPts val="600"/>
              </a:spcBef>
            </a:pPr>
            <a:r>
              <a:rPr lang="el" sz="1200" dirty="0"/>
              <a:t>Οι μεθοδολογίες αυτές παρέχουν ένα δομημένο πλαίσιο για τη διενέργεια αξιολογήσεων τρωτότητας, διασφαλίζοντας διεξοδική κάλυψη και αποτελεσματική διαχείριση κινδύνων.</a:t>
            </a:r>
          </a:p>
          <a:p>
            <a:pPr>
              <a:spcBef>
                <a:spcPts val="600"/>
              </a:spcBef>
            </a:pPr>
            <a:r>
              <a:rPr lang="el" sz="1200" dirty="0"/>
              <a:t>Κοινές μεθοδολογίες:</a:t>
            </a:r>
          </a:p>
          <a:p>
            <a:pPr lvl="1">
              <a:spcBef>
                <a:spcPts val="600"/>
              </a:spcBef>
            </a:pPr>
            <a:r>
              <a:rPr lang="el" sz="1000" dirty="0"/>
              <a:t>CVE (κοινές ευπάθειες και εκθέσεις):</a:t>
            </a:r>
          </a:p>
          <a:p>
            <a:pPr lvl="2">
              <a:spcBef>
                <a:spcPts val="600"/>
              </a:spcBef>
            </a:pPr>
            <a:r>
              <a:rPr lang="el" sz="850" dirty="0"/>
              <a:t>Το CVE είναι ένα λεξικό δημοσίως γνωστών τρωτών σημείων και ανοιγμάτων ασφάλειας πληροφοριών. Σε κάθε ευπάθεια εκχωρείται ένα μοναδικό αναγνωριστικό (CVE ID) για τη διευκόλυνση της παρακολούθησης και της διαχείρισης. Οι καταχωρίσεις CVE περιέχουν περιγραφές, αναφορές και λεπτομέρειες αξιολόγησης για ευπάθειες.</a:t>
            </a:r>
          </a:p>
          <a:p>
            <a:pPr lvl="2">
              <a:spcBef>
                <a:spcPts val="600"/>
              </a:spcBef>
            </a:pPr>
            <a:r>
              <a:rPr lang="el" dirty="0"/>
              <a:t>CWE (Κοινή απαρίθμηση αδυναμιών):</a:t>
            </a:r>
          </a:p>
          <a:p>
            <a:pPr lvl="2">
              <a:spcBef>
                <a:spcPts val="600"/>
              </a:spcBef>
            </a:pPr>
            <a:r>
              <a:rPr lang="el" sz="850" dirty="0"/>
              <a:t>Το CWE είναι μια λίστα που αναπτύχθηκε από την κοινότητα με κοινές αδυναμίες και ευπάθειες λογισμικού. Παρέχει μια τυποποιημένη ταξινόμηση για την κατηγοριοποίηση και τον εντοπισμό ζητημάτων ασφάλειας. Οι καταχωρίσεις CWE περιλαμβάνουν περιγραφές, παραδείγματα και στρατηγικές μετριασμού για διάφορες αδυναμίες.</a:t>
            </a:r>
          </a:p>
          <a:p>
            <a:pPr lvl="2">
              <a:spcBef>
                <a:spcPts val="600"/>
              </a:spcBef>
            </a:pPr>
            <a:r>
              <a:rPr lang="el" dirty="0"/>
              <a:t>CVSS (Κοινό Σύστημα Βαθμολόγησης Ευπάθειας):</a:t>
            </a:r>
          </a:p>
          <a:p>
            <a:pPr lvl="2">
              <a:spcBef>
                <a:spcPts val="600"/>
              </a:spcBef>
            </a:pPr>
            <a:r>
              <a:rPr lang="el" sz="850" dirty="0"/>
              <a:t>Το CVSS είναι ένα τυποποιημένο σύστημα για την αξιολόγηση και την ιεράρχηση της σοβαρότητας των τρωτών σημείων. Υπολογίζει μια αριθμητική βαθμολογία με βάση διάφορες μετρήσεις, όπως η δυνατότητα εκμετάλλευσης, ο αντίκτυπο και η πολυπλοκότητα. Οι βαθμολογίες CVSS βοηθούν τους οργανισμούς να δώσουν προτεραιότητα στις προσπάθειες αποκατάστασης και να κατανείμουν αποτελεσματικά τους πόρους.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8583367" y="6147530"/>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κορνίζα, πύργο μετάδοσης, φως, τέχνη&#10;&#10;Αυτόματη περιγραφή">
            <a:extLst>
              <a:ext uri="{FF2B5EF4-FFF2-40B4-BE49-F238E27FC236}">
                <a16:creationId xmlns:a16="http://schemas.microsoft.com/office/drawing/2014/main" id="{29BBC664-5E71-B582-05AC-9122497F2BF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813256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09_3: Μελέτη περίπτωσης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Άσκηση ανθεκτικότητας υποδομών ζωτικής σημασίας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Στην περίπτωση αυτή, μια περιφερειακή κυβερνητική υπηρεσία διεξήγαγε άσκηση ανθεκτικότητας υποδομών ζωτικής σημασίας με τη συμμετοχή πολλών ενδιαφερόμενων μερών, συμπεριλαμβανομένων εταιρειών ενέργειας, κυβερνητικών υπηρεσιών και εμπειρογνωμόνων στον τομέα της κυβερνοασφάλειας. Η άσκηση προσομοίωσε μια συντονισμένη κυβερνοεπίθεση στο ενεργειακό δίκτυο, δοκιμάζοντας την ικανότητα των συμμετεχόντων να εντοπίζουν, να ανταποκρίνονται και να ανακάμπτουν από ένα μεγάλης κλίμακας περιστατικό στον κυβερνοχώρο.</a:t>
            </a:r>
          </a:p>
          <a:p>
            <a:pPr>
              <a:spcBef>
                <a:spcPts val="600"/>
              </a:spcBef>
            </a:pPr>
            <a:r>
              <a:rPr lang="el" sz="1200"/>
              <a:t>Σενάριο: Μια περιφερειακή κυβερνητική υπηρεσία διοργανώνει μια άσκηση ανθεκτικότητας υποδομών ζωτικής σημασίας με στόχο τη δοκιμή των ικανοτήτων ετοιμότητας και αντίδρασης των ενδιαφερόμενων μερών που εμπλέκονται στον ενεργειακό τομέα. Η άσκηση προσομοιώνει μια συντονισμένη κυβερνοεπίθεση που στοχεύει πολλαπλές συνιστώσες του ενεργειακού δικτύου, συμπεριλαμβανομένων των εγκαταστάσεων παραγωγής ηλεκτρικής ενέργειας, των γραμμών μεταφοράς και των συστημάτων διανομής.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νύχτα, ουρανό, ουρανοξύστες, νερό&#10;&#10;Αυτόματη περιγραφή">
            <a:extLst>
              <a:ext uri="{FF2B5EF4-FFF2-40B4-BE49-F238E27FC236}">
                <a16:creationId xmlns:a16="http://schemas.microsoft.com/office/drawing/2014/main" id="{98A97A6B-06E6-C49A-7D6E-C602BD26659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47117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09_3: Μελέτη περίπτωσης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Άσκηση ανθεκτικότητας υποδομών ζωτικής σημασίας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Ακολουθία γεγονότων:</a:t>
            </a:r>
          </a:p>
          <a:p>
            <a:pPr lvl="1">
              <a:spcBef>
                <a:spcPts val="600"/>
              </a:spcBef>
            </a:pPr>
            <a:r>
              <a:rPr lang="el" sz="1000"/>
              <a:t>Φάση προετοιμασίας: Πριν από την άσκηση, οι συμμετέχοντες οργανισμοί συνεργάζονται για την ανάπτυξη ρεαλιστικών σεναρίων και στόχων για την προσομοίωση. Αυτό περιλαμβάνει τον εντοπισμό πιθανών απειλών και τρωτών σημείων, τον καθορισμό ρόλων και ευθυνών και τη θέσπιση πρωτοκόλλων επικοινωνίας μεταξύ των ενδιαφερόμενων μερών.</a:t>
            </a:r>
          </a:p>
          <a:p>
            <a:pPr lvl="1">
              <a:spcBef>
                <a:spcPts val="600"/>
              </a:spcBef>
            </a:pPr>
            <a:r>
              <a:rPr lang="el" sz="1000"/>
              <a:t>Εκτέλεση προσομοίωσης: Η άσκηση εκτυλίσσεται σε μια σειρά προσομοιωμένων περιστατικών στον κυβερνοχώρο, καθένα από τα οποία παρουσιάζει μοναδικές προκλήσεις και σενάρια για πλοήγηση των συμμετεχόντων. Αυτά τα περιστατικά μπορεί να περιλαμβάνουν επιθέσεις ransomware, κατανεμημένες επιθέσεις άρνησης υπηρεσίας (DDoS), εσωτερικές απειλές και παραβιάσεις φυσικής ασφάλειας που στοχεύουν κρίσιμα περιουσιακά στοιχεία υποδομής.</a:t>
            </a:r>
          </a:p>
          <a:p>
            <a:pPr lvl="1">
              <a:spcBef>
                <a:spcPts val="600"/>
              </a:spcBef>
            </a:pPr>
            <a:r>
              <a:rPr lang="el" sz="1000"/>
              <a:t>Απόκριση και συντονισμός: Καθ 'όλη τη διάρκεια της άσκησης, οι συμμετέχοντες είναι επιφορτισμένοι με τον εντοπισμό, την αξιολόγηση και την ανταπόκριση στα προσομοιωμένα περιστατικά στον κυβερνοχώρο σε πραγματικό χρόνο. Αυτό απαιτεί στενό συντονισμό και επικοινωνία μεταξύ των διαφόρων ενδιαφερόμενων μερών, συμπεριλαμβανομένων των εταιρειών ενέργειας, των κυβερνητικών υπηρεσιών, των αρχών επιβολής του νόμου και των εμπειρογνωμόνων στον τομέα της ασφάλειας στον κυβερνοχώρο.</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νύχτα, ουρανό, ουρανοξύστες, νερό&#10;&#10;Αυτόματη περιγραφή">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373055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09_3: Μελέτη περίπτωσης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Άσκηση ανθεκτικότητας υποδομών ζωτικής σημασίας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Ακολουθία γεγονότων:</a:t>
            </a:r>
          </a:p>
          <a:p>
            <a:pPr lvl="1">
              <a:spcBef>
                <a:spcPts val="600"/>
              </a:spcBef>
            </a:pPr>
            <a:r>
              <a:rPr lang="el" sz="1000"/>
              <a:t>Διδάγματα που αντλήθηκαν και ανασκόπηση μετά τη δράση: Μετά την ολοκλήρωση της άσκησης, οι συμμετέχοντες συμμετέχουν σε μια ολοκληρωμένη ανασκόπηση μετά τη δράση για να αξιολογήσουν την απόδοσή τους, να εντοπίσουν τα δυνατά και αδύνατα σημεία και να συλλάβουν τα διδάγματα που αντλήθηκαν. Αυτό περιλαμβάνει την αξιολόγηση της αποτελεσματικότητας των στρατηγικών απόκρισης, των πρωτοκόλλων επικοινωνίας και των διαδικασιών διαχείρισης συμβάντων.</a:t>
            </a:r>
          </a:p>
          <a:p>
            <a:pPr lvl="1">
              <a:spcBef>
                <a:spcPts val="600"/>
              </a:spcBef>
            </a:pPr>
            <a:r>
              <a:rPr lang="el" sz="1000"/>
              <a:t>Εφαρμογή βελτιώσεων: Με βάση τα ευρήματα της επανεξέτασης μετά τη δράση, οι συμμετέχοντες οργανισμοί εφαρμόζουν στοχευμένες βελτιώσεις για να ενισχύσουν τη στάση τους στον κυβερνοχώρο και την ανθεκτικότητά τους έναντι μελλοντικών απειλών στον κυβερνοχώρο. Αυτό μπορεί να περιλαμβάνει την επικαιροποίηση των πολιτικών και των διαδικασιών, την επένδυση σε νέες τεχνολογίες, την ενίσχυση των προγραμμάτων κατάρτισης και την ενίσχυση των εταιρικών σχέσεων με άλλους ενδιαφερόμενους.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νύχτα, ουρανό, ουρανοξύστες, νερό&#10;&#10;Αυτόματη περιγραφή">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234782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09_3: Μελέτη περίπτωσης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Άσκηση ανθεκτικότητας υποδομών ζωτικής σημασίας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a:t>Βασικές έννοιες που απεικονίζονται:</a:t>
            </a:r>
          </a:p>
          <a:p>
            <a:pPr lvl="1">
              <a:spcBef>
                <a:spcPts val="600"/>
              </a:spcBef>
            </a:pPr>
            <a:r>
              <a:rPr lang="el" sz="1000"/>
              <a:t>Threat Intelligence Integration: Οι συμμετέχοντες χρησιμοποιούν πληροφορίες απειλών από διάφορες πηγές για να προβλέψουν και να προετοιμαστούν για την προσομοίωση κυβερνοεπίθεσης, ενισχύοντας την επίγνωση της κατάστασης και τις δυνατότητες απόκρισης. Αξιοποιώντας αξιοποιήσιμες πληροφορίες, οι οργανισμοί μπορούν να εντοπίσουν προληπτικά αναδυόμενες απειλές και ευπάθειες και να λάβουν προληπτικά μέτρα για τον μετριασμό των κινδύνων.</a:t>
            </a:r>
          </a:p>
          <a:p>
            <a:pPr lvl="1">
              <a:spcBef>
                <a:spcPts val="600"/>
              </a:spcBef>
            </a:pPr>
            <a:r>
              <a:rPr lang="el" sz="1000"/>
              <a:t>Ανίχνευση ανωμαλιών και αντιμετώπιση περιστατικών: Τα εργαλεία παρακολούθησης και ανίχνευσης ανωμαλιών σε πραγματικό χρόνο επιτρέπουν την ταχεία ανίχνευση ύποπτων δραστηριοτήτων κατά τη διάρκεια της άσκησης, διευκολύνοντας την έγκαιρη αντιμετώπιση περιστατικών και τις προσπάθειες μετριασμού. Η αποτελεσματική αντιμετώπιση περιστατικών απαιτεί συντονισμένη προσέγγιση, με σαφείς ρόλους και ευθύνες που καθορίζονται για κάθε ενδιαφερόμενο.</a:t>
            </a:r>
          </a:p>
          <a:p>
            <a:pPr lvl="1">
              <a:spcBef>
                <a:spcPts val="600"/>
              </a:spcBef>
            </a:pPr>
            <a:r>
              <a:rPr lang="el" sz="1000"/>
              <a:t>Συνεργασία και ανταλλαγή πληροφοριών: Η αποτελεσματική επικοινωνία και συνεργασία μεταξύ των ενδιαφερομένων είναι ζωτικής σημασίας για την ανταλλαγή αξιοποιήσιμων πληροφοριών, τον συντονισμό των προσπαθειών απόκρισης και την ελαχιστοποίηση των διαταραχών στις ενεργειακές υπηρεσίες. Η άσκηση παρέχει την ευκαιρία στους συμμετέχοντες να ενισχύσουν τις σχέσεις, να οικοδομήσουν εμπιστοσύνη και να δημιουργήσουν διαύλους για συνεχή ανταλλαγή πληροφοριών και συντονισμό.</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νύχτα, ουρανό, ουρανοξύστες, νερό&#10;&#10;Αυτόματη περιγραφή">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68311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09_3: Μελέτη περίπτωσης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l" sz="2400"/>
              <a:t>Άσκηση ανθεκτικότητας υποδομών ζωτικής σημασίας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Βασικές έννοιες που απεικονίζονται:</a:t>
            </a:r>
          </a:p>
          <a:p>
            <a:pPr lvl="1">
              <a:spcBef>
                <a:spcPts val="600"/>
              </a:spcBef>
            </a:pPr>
            <a:r>
              <a:rPr lang="el" sz="1000"/>
              <a:t>Συμπεράσματα </a:t>
            </a:r>
            <a:r>
              <a:rPr lang="el" sz="1000" dirty="0"/>
              <a:t>και συνεχής βελτίωση: Η διαδικασία ανασκόπησης μετά τη δράση επιτρέπει στους συμμετέχοντες οργανισμούς να εντοπίσουν τα δυνατά σημεία, τις αδυναμίες και τα διδάγματα που αντλήθηκαν από την άσκηση. Με την καταγραφή και την εφαρμογή αυτών των μαθημάτων, οι οργανισμοί μπορούν να βελτιώνουν συνεχώς τη στάση τους στον κυβερνοχώρο και την ανθεκτικότητά τους έναντι των εξελισσόμενων απειλών στον κυβερνοχώρο.</a:t>
            </a:r>
          </a:p>
          <a:p>
            <a:pPr lvl="1">
              <a:spcBef>
                <a:spcPts val="600"/>
              </a:spcBef>
            </a:pPr>
            <a:r>
              <a:rPr lang="el" sz="1000" dirty="0"/>
              <a:t>Διεπιστημονική προσέγγιση: Η άσκηση ανθεκτικότητας υπογραμμίζει τον διεπιστημονικό χαρακτήρα της κυβερνοασφάλειας στον ενεργειακό τομέα, απαιτώντας συνεργασία μεταξύ διαφόρων ενδιαφερόμενων μερών με διαφορετική εμπειρογνωμοσύνη και ευθύνες. Συγκεντρώνοντας εκπροσώπους από εταιρείες ενέργειας, κυβερνητικές υπηρεσίες, αρχές επιβολής του νόμου και επαγγελματίες στον τομέα της ασφάλειας στον κυβερνοχώρο, η άσκηση προωθεί μια ολιστική προσέγγιση για τη διαχείριση των κινδύνων στον κυβερνοχώρο και την προστασία των υποδομών ζωτικής σημασίας.</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νύχτα, ουρανό, ουρανοξύστες, νερό&#10;&#10;Αυτόματη περιγραφή">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98042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l"/>
              <a:t>Στείλτε όλες τις ερωτήσεις στη διεύθυνση:</a:t>
            </a:r>
          </a:p>
          <a:p>
            <a:r>
              <a:rPr lang="el"/>
              <a:t>gehad@example.com</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l" sz="2800"/>
              <a:t>06_2: Μεθοδολογίες Αξιολόγησης Τρωτότητας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09837" y="908696"/>
            <a:ext cx="5541469" cy="763899"/>
          </a:xfrm>
        </p:spPr>
        <p:txBody>
          <a:bodyPr>
            <a:normAutofit lnSpcReduction="10000"/>
          </a:bodyPr>
          <a:lstStyle/>
          <a:p>
            <a:pPr>
              <a:spcBef>
                <a:spcPts val="600"/>
              </a:spcBef>
              <a:spcAft>
                <a:spcPts val="0"/>
              </a:spcAft>
            </a:pPr>
            <a:r>
              <a:rPr lang="el" sz="2400" dirty="0"/>
              <a:t>Επισκόπηση των μεθοδολογιών αξιολόγησης τρωτότητας</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l" sz="1200" dirty="0"/>
              <a:t>Βάσεις δεδομένων ευπάθειας:</a:t>
            </a:r>
          </a:p>
          <a:p>
            <a:pPr lvl="1">
              <a:spcBef>
                <a:spcPts val="600"/>
              </a:spcBef>
            </a:pPr>
            <a:r>
              <a:rPr lang="el" sz="1000" dirty="0"/>
              <a:t>Οι μεθοδολογίες αξιολόγησης ευπάθειας βασίζονται σε βάσεις δεδομένων και αποθετήρια για τη διατήρηση πληροφοριών σχετικά με γνωστά τρωτά σημεία.</a:t>
            </a:r>
          </a:p>
          <a:p>
            <a:pPr lvl="1">
              <a:spcBef>
                <a:spcPts val="600"/>
              </a:spcBef>
            </a:pPr>
            <a:r>
              <a:rPr lang="el" sz="1000" dirty="0"/>
              <a:t>Αυτές οι βάσεις δεδομένων, όπως η Εθνική Βάση Δεδομένων Ευπάθειας (NVD), παρέχουν μια κεντρική πηγή πληροφοριών ευπάθειας.</a:t>
            </a:r>
          </a:p>
          <a:p>
            <a:pPr lvl="1">
              <a:spcBef>
                <a:spcPts val="600"/>
              </a:spcBef>
            </a:pPr>
            <a:r>
              <a:rPr lang="el" sz="1000" dirty="0"/>
              <a:t>Οι επαγγελματίες ασφαλείας χρησιμοποιούν βάσεις δεδομένων ευπάθειας για να ενημερώνονται σχετικά με τις πιο πρόσφατες απειλές, ευπάθειες και ενημερώσεις κώδικα.</a:t>
            </a:r>
          </a:p>
          <a:p>
            <a:pPr>
              <a:spcBef>
                <a:spcPts val="600"/>
              </a:spcBef>
            </a:pPr>
            <a:r>
              <a:rPr lang="el" sz="1200" dirty="0"/>
              <a:t>Ζητήματα για την επιλογή μεθοδολογίας:</a:t>
            </a:r>
          </a:p>
          <a:p>
            <a:pPr lvl="1">
              <a:spcBef>
                <a:spcPts val="600"/>
              </a:spcBef>
            </a:pPr>
            <a:r>
              <a:rPr lang="el" sz="1000" dirty="0"/>
              <a:t>Πεδίο εφαρμογής και κάλυψη: Η μεθοδολογία ανταποκρίνεται στις συγκεκριμένες ανάγκες και απαιτήσεις του οργανισμού;</a:t>
            </a:r>
          </a:p>
          <a:p>
            <a:pPr lvl="1">
              <a:spcBef>
                <a:spcPts val="600"/>
              </a:spcBef>
            </a:pPr>
            <a:r>
              <a:rPr lang="el" sz="1000" dirty="0"/>
              <a:t>Ακρίβεια και αξιοπιστία: Πόσο πλήρεις και αξιόπιστες είναι οι πληροφορίες τρωτότητας που παρέχονται από τη μεθοδολογία;</a:t>
            </a:r>
          </a:p>
          <a:p>
            <a:pPr lvl="1">
              <a:spcBef>
                <a:spcPts val="600"/>
              </a:spcBef>
            </a:pPr>
            <a:r>
              <a:rPr lang="el" sz="1000" dirty="0"/>
              <a:t>Δυνατότητες ενσωμάτωσης: Μπορεί η μεθοδολογία να ενσωματωθεί με υπάρχοντα εργαλεία και διαδικασίες ασφάλειας;</a:t>
            </a:r>
          </a:p>
          <a:p>
            <a:pPr lvl="1">
              <a:spcBef>
                <a:spcPts val="600"/>
              </a:spcBef>
            </a:pPr>
            <a:r>
              <a:rPr lang="el" sz="1000" dirty="0"/>
              <a:t>Κοινοτική υποστήριξη: Υιοθετείται ευρέως η μεθοδολογία και υποστηρίζεται από την κοινότητα κυβερνοασφάλειας;</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Μια εικόνα με κορνίζα, πύργο μετάδοσης, φως, τέχνη&#10;&#10;Αυτόματη περιγραφή">
            <a:extLst>
              <a:ext uri="{FF2B5EF4-FFF2-40B4-BE49-F238E27FC236}">
                <a16:creationId xmlns:a16="http://schemas.microsoft.com/office/drawing/2014/main" id="{29BBC664-5E71-B582-05AC-9122497F2BF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34694886"/>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15CCAF-B227-4420-8A82-899C4EC3371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10641</Words>
  <Application>Microsoft Office PowerPoint</Application>
  <PresentationFormat>Widescreen</PresentationFormat>
  <Paragraphs>709</Paragraphs>
  <Slides>85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Book Antiqua</vt:lpstr>
      <vt:lpstr>Calibri</vt:lpstr>
      <vt:lpstr>Century Gothic</vt:lpstr>
      <vt:lpstr>Courier New</vt:lpstr>
      <vt:lpstr>Custom</vt:lpstr>
      <vt:lpstr>Ευφυΐα Κυβερνοαπειλής στο ενεργειακό δίκτυο - Cyber Threat Intelligence in the Energy Network </vt:lpstr>
      <vt:lpstr>PowerPoint Presentation</vt:lpstr>
      <vt:lpstr>Cyber Threat Intelligence in the Energy Network – Επισκόπηση μαθήματος</vt:lpstr>
      <vt:lpstr>Περίγραμμα Προπόνησης:   Ημέρα-6</vt:lpstr>
      <vt:lpstr>Περίγραμμα Προπόνησης:   Ημέρα-6</vt:lpstr>
      <vt:lpstr>06_1: Εισαγωγή στα τρωτά σημεία του ενεργειακού δικτύου</vt:lpstr>
      <vt:lpstr>Περίγραμμα Προπόνησης:   Ημέρα-6</vt:lpstr>
      <vt:lpstr>06_2: Μεθοδολογίες Αξιολόγησης Τρωτότητας</vt:lpstr>
      <vt:lpstr>06_2: Μεθοδολογίες Αξιολόγησης Τρωτότητας</vt:lpstr>
      <vt:lpstr>Περίγραμμα Προπόνησης:   Ημέρα-6</vt:lpstr>
      <vt:lpstr>06_3: Αναγνώριση και ταξινόμηση περιουσιακών στοιχείων</vt:lpstr>
      <vt:lpstr>06_3: Αναγνώριση και ταξινόμηση περιουσιακών στοιχείων</vt:lpstr>
      <vt:lpstr>06_3: Αναγνώριση και ταξινόμηση περιουσιακών στοιχείων</vt:lpstr>
      <vt:lpstr>06_3: Αναγνώριση και ταξινόμηση περιουσιακών στοιχείων</vt:lpstr>
      <vt:lpstr>06_3: Αναγνώριση και ταξινόμηση περιουσιακών στοιχείων</vt:lpstr>
      <vt:lpstr>06_3: Αναγνώριση και ταξινόμηση περιουσιακών στοιχείων</vt:lpstr>
      <vt:lpstr>06_3: Αναγνώριση και ταξινόμηση περιουσιακών στοιχείων</vt:lpstr>
      <vt:lpstr>Περίγραμμα Προπόνησης:   Ημέρα-6</vt:lpstr>
      <vt:lpstr>06_4: Εργαλεία και Τεχνικές Σάρωσης Ευπαθειών</vt:lpstr>
      <vt:lpstr>06_4: Εργαλεία και Τεχνικές Σάρωσης Ευπαθειών</vt:lpstr>
      <vt:lpstr>06_4: Εργαλεία και Τεχνικές Σάρωσης Ευπαθειών</vt:lpstr>
      <vt:lpstr>06_4: Εργαλεία και Τεχνικές Σάρωσης Ευπαθειών</vt:lpstr>
      <vt:lpstr>06_4: Εργαλεία και Τεχνικές Σάρωσης Ευπαθειών</vt:lpstr>
      <vt:lpstr>06_4: Εργαλεία και Τεχνικές Σάρωσης Ευπαθειών</vt:lpstr>
      <vt:lpstr>06_4: Εργαλεία και Τεχνικές Σάρωσης Ευπαθειών</vt:lpstr>
      <vt:lpstr>Cyber Threat Intelligence in the Energy Network – Επισκόπηση μαθήματος</vt:lpstr>
      <vt:lpstr>Περίγραμμα Εκπαίδευσης:   Ημέρα-7</vt:lpstr>
      <vt:lpstr>Περίγραμμα Εκπαίδευσης:   Ημέρα-7</vt:lpstr>
      <vt:lpstr>07_1: Επισκόπηση Πλατφορμών Διαμοιρασμού CTI</vt:lpstr>
      <vt:lpstr>07_1: Επισκόπηση Πλατφορμών Διαμοιρασμού CTI</vt:lpstr>
      <vt:lpstr>07_1: Επισκόπηση Πλατφορμών Διαμοιρασμού CTI</vt:lpstr>
      <vt:lpstr>Περίγραμμα Εκπαίδευσης:   Ημέρα-7</vt:lpstr>
      <vt:lpstr>07_2: Βέλτιστες Πρακτικές Αξιοποίησης Μηχανισμών Διαμοιρασμού CTI</vt:lpstr>
      <vt:lpstr>07_2: Βέλτιστες Πρακτικές Αξιοποίησης Μηχανισμών Διαμοιρασμού CTI</vt:lpstr>
      <vt:lpstr>07_2: Βέλτιστες Πρακτικές Αξιοποίησης Μηχανισμών Διαμοιρασμού CTI</vt:lpstr>
      <vt:lpstr>07_2: Βέλτιστες Πρακτικές Αξιοποίησης Μηχανισμών Διαμοιρασμού CTI</vt:lpstr>
      <vt:lpstr>Περίγραμμα Εκπαίδευσης:   Ημέρα-7</vt:lpstr>
      <vt:lpstr>07_3: Ενσωμάτωση του CTI στα Υφιστάμενα Πλαίσια Ασφαλείας</vt:lpstr>
      <vt:lpstr>07_3: Ενσωμάτωση του CTI στα Υφιστάμενα Πλαίσια Ασφαλείας</vt:lpstr>
      <vt:lpstr>07_3: Ενσωμάτωση του CTI στα Υφιστάμενα Πλαίσια Ασφαλείας</vt:lpstr>
      <vt:lpstr>Περίγραμμα Εκπαίδευσης:   Ημέρα-7</vt:lpstr>
      <vt:lpstr>07_4: Αυτοματοποίηση Τροφοδοσιών CTI σε Εργαλεία και Συστήματα Ασφαλείας</vt:lpstr>
      <vt:lpstr>07_4: Αυτοματοποίηση Τροφοδοσιών CTI σε Εργαλεία και Συστήματα Ασφαλείας</vt:lpstr>
      <vt:lpstr>07_4: Αυτοματοποίηση Τροφοδοσιών CTI σε Εργαλεία και Συστήματα Ασφαλείας</vt:lpstr>
      <vt:lpstr>Cyber Threat Intelligence in the Energy Network – Επισκόπηση μαθήματος</vt:lpstr>
      <vt:lpstr>Περίγραμμα Προπόνησης:   Ημέρα-8</vt:lpstr>
      <vt:lpstr>Περίγραμμα Προπόνησης:   Ημέρα-8</vt:lpstr>
      <vt:lpstr>08_1: Ανωμαλίες στο Ενεργειακό Δίκτυο</vt:lpstr>
      <vt:lpstr>08_1: Ανωμαλίες στο Ενεργειακό Δίκτυο</vt:lpstr>
      <vt:lpstr>Περίγραμμα Προπόνησης:   Ημέρα-8</vt:lpstr>
      <vt:lpstr>08_2: Τεχνικές Ανίχνευσης Ανωμαλιών</vt:lpstr>
      <vt:lpstr>08_2: Τεχνικές Ανίχνευσης Ανωμαλιών</vt:lpstr>
      <vt:lpstr>08_2: Τεχνικές Ανίχνευσης Ανωμαλιών</vt:lpstr>
      <vt:lpstr>Περίγραμμα Προπόνησης:   Ημέρα-8</vt:lpstr>
      <vt:lpstr>08_3: Πηγές δεδομένων για ανίχνευση ανωμαλιών</vt:lpstr>
      <vt:lpstr>08_3: Πηγές δεδομένων για ανίχνευση ανωμαλιών</vt:lpstr>
      <vt:lpstr>08_3: Πηγές δεδομένων για ανίχνευση ανωμαλιών</vt:lpstr>
      <vt:lpstr>Περίγραμμα Προπόνησης:   Ημέρα-8</vt:lpstr>
      <vt:lpstr>08_4: Εργαλεία και Τεχνολογίες Ανίχνευσης Ανωμαλιών</vt:lpstr>
      <vt:lpstr>08_4: Εργαλεία και Τεχνολογίες Ανίχνευσης Ανωμαλιών</vt:lpstr>
      <vt:lpstr>Περίγραμμα Προπόνησης:   Ημέρα-8</vt:lpstr>
      <vt:lpstr>08_5: Μελέτες περίπτωσης</vt:lpstr>
      <vt:lpstr>08_5: Μελέτες περίπτωσης</vt:lpstr>
      <vt:lpstr>08_5: Μελέτες περίπτωσης</vt:lpstr>
      <vt:lpstr>08_5: Μελέτες περίπτωσης</vt:lpstr>
      <vt:lpstr>08_5: Μελέτες περίπτωσης</vt:lpstr>
      <vt:lpstr>Cyber Threat Intelligence in the Energy Network – Επισκόπηση μαθήματος</vt:lpstr>
      <vt:lpstr>Περίγραμμα Προπόνησης:   Ημέρα-9</vt:lpstr>
      <vt:lpstr>Περίγραμμα Προπόνησης:   Ημέρα-9</vt:lpstr>
      <vt:lpstr>09_1: Μελέτη περίπτωσης 1</vt:lpstr>
      <vt:lpstr>09_1: Μελέτη περίπτωσης 1</vt:lpstr>
      <vt:lpstr>09_1: Μελέτη περίπτωσης 1</vt:lpstr>
      <vt:lpstr>09_1: Μελέτη περίπτωσης 1</vt:lpstr>
      <vt:lpstr>Περίγραμμα Προπόνησης:   Ημέρα-9</vt:lpstr>
      <vt:lpstr>09_2: Μελέτη περίπτωσης 2</vt:lpstr>
      <vt:lpstr>09_2: Μελέτη περίπτωσης 2</vt:lpstr>
      <vt:lpstr>09_2: Μελέτη περίπτωσης 2</vt:lpstr>
      <vt:lpstr>09_2: Μελέτη περίπτωσης 2</vt:lpstr>
      <vt:lpstr>Περίγραμμα Προπόνησης:   Ημέρα-9</vt:lpstr>
      <vt:lpstr>09_3: Μελέτη περίπτωσης 3</vt:lpstr>
      <vt:lpstr>09_3: Μελέτη περίπτωσης 3</vt:lpstr>
      <vt:lpstr>09_3: Μελέτη περίπτωσης 3</vt:lpstr>
      <vt:lpstr>09_3: Μελέτη περίπτωσης 3</vt:lpstr>
      <vt:lpstr>09_3: Μελέτη περίπτωσης 3</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2025-04-26T22:37:08Z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