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7"/>
  </p:notesMasterIdLst>
  <p:handoutMasterIdLst>
    <p:handoutMasterId r:id="rId38"/>
  </p:handoutMasterIdLst>
  <p:sldIdLst>
    <p:sldId id="408" r:id="rId5"/>
    <p:sldId id="407" r:id="rId6"/>
    <p:sldId id="388" r:id="rId7"/>
    <p:sldId id="410" r:id="rId8"/>
    <p:sldId id="420" r:id="rId9"/>
    <p:sldId id="382" r:id="rId10"/>
    <p:sldId id="411" r:id="rId11"/>
    <p:sldId id="412" r:id="rId12"/>
    <p:sldId id="413" r:id="rId13"/>
    <p:sldId id="414" r:id="rId14"/>
    <p:sldId id="421" r:id="rId15"/>
    <p:sldId id="415" r:id="rId16"/>
    <p:sldId id="416" r:id="rId17"/>
    <p:sldId id="419" r:id="rId18"/>
    <p:sldId id="417" r:id="rId19"/>
    <p:sldId id="418" r:id="rId20"/>
    <p:sldId id="422" r:id="rId21"/>
    <p:sldId id="425" r:id="rId22"/>
    <p:sldId id="426" r:id="rId23"/>
    <p:sldId id="427" r:id="rId24"/>
    <p:sldId id="428" r:id="rId25"/>
    <p:sldId id="429" r:id="rId26"/>
    <p:sldId id="423" r:id="rId27"/>
    <p:sldId id="430" r:id="rId28"/>
    <p:sldId id="431" r:id="rId29"/>
    <p:sldId id="432" r:id="rId30"/>
    <p:sldId id="433" r:id="rId31"/>
    <p:sldId id="424" r:id="rId32"/>
    <p:sldId id="434" r:id="rId33"/>
    <p:sldId id="435" r:id="rId34"/>
    <p:sldId id="436" r:id="rId35"/>
    <p:sldId id="43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95388" autoAdjust="0"/>
  </p:normalViewPr>
  <p:slideViewPr>
    <p:cSldViewPr snapToGrid="0" showGuides="1">
      <p:cViewPr varScale="1">
        <p:scale>
          <a:sx n="56" d="100"/>
          <a:sy n="56" d="100"/>
        </p:scale>
        <p:origin x="61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5/8/2024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'nº'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Aggiungere il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'nº'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800" dirty="0"/>
              <a:t>Informazioni sulle minacce informatiche nella rete energetica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9274" y="3373515"/>
            <a:ext cx="4323426" cy="1008926"/>
          </a:xfrm>
        </p:spPr>
        <p:txBody>
          <a:bodyPr/>
          <a:lstStyle/>
          <a:p>
            <a:r>
              <a:rPr lang="en-US" dirty="0"/>
              <a:t>CSP006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974391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02_1: Introduzione alla modellazione delle minacce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Comprendere il concetto e l'importanza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Caso di studio: </a:t>
            </a:r>
            <a:r>
              <a:rPr lang="en-US" sz="1200" i="1" dirty="0"/>
              <a:t>Infrastruttura Smart Grid</a:t>
            </a:r>
          </a:p>
          <a:p>
            <a:pPr lvl="1">
              <a:spcBef>
                <a:spcPts val="600"/>
              </a:spcBef>
            </a:pPr>
            <a:r>
              <a:rPr lang="en-US" sz="1000" b="1" dirty="0"/>
              <a:t>Sviluppare strategie di mitigazione: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Implementare un'autenticazione forte</a:t>
            </a:r>
            <a:r>
              <a:rPr lang="en-US" sz="850" dirty="0"/>
              <a:t>: applicare l'autenticazione a più fattori per l'accesso ai sistemi di controllo e ai dispositivi della smart grid, con aggiornamenti regolari delle password e politiche di controllo degli accessi.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Crittografia e integrità dei dati</a:t>
            </a:r>
            <a:r>
              <a:rPr lang="en-US" sz="850" dirty="0"/>
              <a:t>: crittografare la trasmissione dei dati tra i contatori intelligenti e i sistemi di controllo utilizzando algoritmi e protocolli di crittografia standard del settore per evitare manomissioni e intercettazioni.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Gestione delle patch</a:t>
            </a:r>
            <a:r>
              <a:rPr lang="en-US" sz="850" dirty="0"/>
              <a:t>: stabilire un solido processo di gestione delle patch per applicare tempestivamente gli aggiornamenti e le patch di sicurezza per risolvere le vulnerabilità note nei componenti software e hardware.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Formazione dei dipendenti</a:t>
            </a:r>
            <a:r>
              <a:rPr lang="en-US" sz="850" dirty="0"/>
              <a:t>: Fornire una formazione completa sulla cybersecurity ai dipendenti e agli appaltatori per sensibilizzarli sulle migliori pratiche di sicurezza, sulle tecniche di social engineering e sulle procedure di risposta agli incidenti.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Misure di sicurezza fisica</a:t>
            </a:r>
            <a:r>
              <a:rPr lang="en-US" sz="850" dirty="0"/>
              <a:t>: implementare controlli di sicurezza fisica, come telecamere di sorveglianza, controlli degli accessi e recinzioni perimetrali, per proteggere i componenti delle infrastrutture critiche da accessi non autorizzati e attacchi fisici.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vestuário, verde, planta, armadura&#10;&#10;Descrição gerada automaticamente">
            <a:extLst>
              <a:ext uri="{FF2B5EF4-FFF2-40B4-BE49-F238E27FC236}">
                <a16:creationId xmlns:a16="http://schemas.microsoft.com/office/drawing/2014/main" id="{958D4A2D-7944-0B8F-DF0E-D173D088DB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3944550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Giorno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8DD6800-C7FC-6A10-2B0A-C4B64CC05C22}"/>
              </a:ext>
            </a:extLst>
          </p:cNvPr>
          <p:cNvSpPr txBox="1">
            <a:spLocks/>
          </p:cNvSpPr>
          <p:nvPr/>
        </p:nvSpPr>
        <p:spPr>
          <a:xfrm>
            <a:off x="796322" y="2164080"/>
            <a:ext cx="6980092" cy="34602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Argomento-02: Modellazione e analisi delle minacce nella rete energetica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Introduzione alla modellazione delle minacce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</a:rPr>
              <a:t>Il panorama delle minacce nella rete energetica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Analisi dell'impatto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Sviluppo di modelli di minaccia per le infrastrutture energetiche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Strategie di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14472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02_2: Il panorama delle minacce nella rete energetica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/>
              <a:t>Comprendere le minacce informatiche per le infrastrutture energetiche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sz="1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céu, nuvem, ar livre&#10;&#10;Descrição gerada automaticamente">
            <a:extLst>
              <a:ext uri="{FF2B5EF4-FFF2-40B4-BE49-F238E27FC236}">
                <a16:creationId xmlns:a16="http://schemas.microsoft.com/office/drawing/2014/main" id="{7DB4E3BB-4994-ADB9-2034-DFAC5FB1BA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057E9B-5353-208E-7FB8-D1726B56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39" y="2325808"/>
            <a:ext cx="6683255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00A66F7-40DE-7C6C-1C1C-D3DDE4005080}"/>
              </a:ext>
            </a:extLst>
          </p:cNvPr>
          <p:cNvSpPr txBox="1"/>
          <p:nvPr/>
        </p:nvSpPr>
        <p:spPr>
          <a:xfrm>
            <a:off x="5274696" y="5635715"/>
            <a:ext cx="27192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PT" sz="900" dirty="0" err="1"/>
              <a:t>Fonte: </a:t>
            </a:r>
            <a:r>
              <a:rPr lang="pt-PT" sz="900" dirty="0"/>
              <a:t>https://www.connectwise.com/blog/ </a:t>
            </a:r>
            <a:r>
              <a:rPr lang="pt-PT" sz="900" dirty="0"/>
              <a:t>cybersecurity/common-threats-and-attacks</a:t>
            </a:r>
          </a:p>
        </p:txBody>
      </p:sp>
    </p:spTree>
    <p:extLst>
      <p:ext uri="{BB962C8B-B14F-4D97-AF65-F5344CB8AC3E}">
        <p14:creationId xmlns:p14="http://schemas.microsoft.com/office/powerpoint/2010/main" val="1783618290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02_2: Il panorama delle minacce nella rete energetica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/>
              <a:t>Comprendere le minacce informatiche per le infrastrutture energetiche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tipi di minacce: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Vulnerabilità</a:t>
            </a:r>
            <a:endParaRPr lang="en-US" sz="65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650" dirty="0"/>
              <a:t>Alcune minacce mirano a sfruttare le vulnerabilità dei dispositivi connessi per comprometterne la funzionalità, ottenere un accesso non autorizzato alle reti e lanciare attacchi informatici ai sistemi energetici. 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Le vulnerabilità dell'IoT comportano rischi significativi per le infrastrutture energetiche a causa della proliferazione di dispositivi interconnessi e della loro integrazione in operazioni e sistemi di controllo critici.</a:t>
            </a:r>
          </a:p>
          <a:p>
            <a:pPr lvl="1">
              <a:spcBef>
                <a:spcPts val="600"/>
              </a:spcBef>
            </a:pPr>
            <a:r>
              <a:rPr lang="en-US" sz="650" dirty="0">
                <a:solidFill>
                  <a:schemeClr val="tx2"/>
                </a:solidFill>
              </a:rPr>
              <a:t>Autenticazione e autorizzazione non sicure: </a:t>
            </a:r>
            <a:r>
              <a:rPr lang="en-US" sz="650" dirty="0"/>
              <a:t>molti dispositivi IoT non dispongono di meccanismi di autenticazione robusti, affidandosi a credenziali predefinite o a password deboli, facilmente indovinabili o suscettibili di attacchi di forza bruta. Un'autenticazione non sicura consente agli aggressori di ottenere un accesso non autorizzato ai dispositivi IoT, ai sistemi di controllo o all'infrastruttura di rete.</a:t>
            </a:r>
          </a:p>
          <a:p>
            <a:pPr lvl="1">
              <a:spcBef>
                <a:spcPts val="600"/>
              </a:spcBef>
            </a:pPr>
            <a:r>
              <a:rPr lang="en-US" sz="650" dirty="0">
                <a:solidFill>
                  <a:schemeClr val="tx2"/>
                </a:solidFill>
              </a:rPr>
              <a:t>Mancanza di crittografia: </a:t>
            </a:r>
            <a:r>
              <a:rPr lang="en-US" sz="650" dirty="0"/>
              <a:t>I dispositivi IoT possono trasmettere i dati su canali non criptati, esponendo le informazioni sensibili all'intercettazione o alla manomissione da parte di chi origlia. L'assenza di meccanismi di crittografia rende le comunicazioni IoT vulnerabili agli attacchi man-in-the-middle, all'esfiltrazione dei dati o alla loro manipolazione non autorizzata.</a:t>
            </a:r>
          </a:p>
          <a:p>
            <a:pPr lvl="1">
              <a:spcBef>
                <a:spcPts val="600"/>
              </a:spcBef>
            </a:pPr>
            <a:r>
              <a:rPr lang="en-US" sz="650" dirty="0">
                <a:solidFill>
                  <a:schemeClr val="tx2"/>
                </a:solidFill>
              </a:rPr>
              <a:t>Firmware e software obsoleti: i </a:t>
            </a:r>
            <a:r>
              <a:rPr lang="en-US" sz="650" dirty="0"/>
              <a:t>dispositivi IoT spesso eseguono versioni di firmware e software obsolete o non supportate, rendendoli suscettibili di vulnerabilità ed exploit noti. Gli aggressori possono sfruttare i dispositivi senza patch per ottenere il controllo delle reti IoT, iniettare payload di malware o lanciare attacchi denial-of-service.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Le infezioni da malware sui dispositivi IoT possono esfiltrare dati sensibili dai sistemi energetici, tra cui dati operativi, informazioni sui clienti o proprietà intellettuale. Gli aggressori possono rubare informazioni proprietarie a scopo di spionaggio, guadagno finanziario o estorsione, compromettendo la riservatezza e l'integrità dei dati delle aziende energetiche.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céu, nuvem, ar livre&#10;&#10;Descrição gerada automaticamente">
            <a:extLst>
              <a:ext uri="{FF2B5EF4-FFF2-40B4-BE49-F238E27FC236}">
                <a16:creationId xmlns:a16="http://schemas.microsoft.com/office/drawing/2014/main" id="{7DB4E3BB-4994-ADB9-2034-DFAC5FB1BA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0732031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02_2: Il panorama delle minacce nella rete energetica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/>
              <a:t>Comprendere le minacce informatiche per le infrastrutture energetiche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tipi di minacce: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Compromissione delle e-mail aziendali: malware (software dannoso)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Ampia categoria di programmi software progettati per infiltrarsi, danneggiare o ottenere accesso non autorizzato a sistemi e reti di computer. 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Il malware può interrompere le operazioni, rubare informazioni sensibili e causare danni finanziari e di reputazione alle aziende.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Esempi: </a:t>
            </a:r>
            <a:r>
              <a:rPr lang="en-US" sz="650" dirty="0">
                <a:solidFill>
                  <a:schemeClr val="tx2"/>
                </a:solidFill>
              </a:rPr>
              <a:t>virus </a:t>
            </a:r>
            <a:r>
              <a:rPr lang="en-US" sz="650" dirty="0"/>
              <a:t>(programmi dannosi che si attaccano a file o programmi legittimi e si replicano quando vengono eseguiti), </a:t>
            </a:r>
            <a:r>
              <a:rPr lang="en-US" sz="650" dirty="0">
                <a:solidFill>
                  <a:schemeClr val="tx2"/>
                </a:solidFill>
              </a:rPr>
              <a:t>worm </a:t>
            </a:r>
            <a:r>
              <a:rPr lang="en-US" sz="650" dirty="0"/>
              <a:t>(malware autoreplicante che si diffonde attraverso le reti senza richiedere l'interazione dell'utente) e </a:t>
            </a:r>
            <a:r>
              <a:rPr lang="en-US" sz="650" dirty="0">
                <a:solidFill>
                  <a:schemeClr val="tx2"/>
                </a:solidFill>
              </a:rPr>
              <a:t>trojan </a:t>
            </a:r>
            <a:r>
              <a:rPr lang="en-US" sz="650" dirty="0"/>
              <a:t>(malware camuffato da software o file legittimi per ingannare gli utenti e indurli a installarli).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I virus che colpiscono i sistemi energetici possono corrompere o cancellare file critici, interrompere le operazioni e compromettere l'integrità dei sistemi di controllo.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I worm possono diffondersi rapidamente attraverso le reti energetiche, infettando i sistemi di controllo e interrompendo la comunicazione tra i dispositivi. Possono sovraccaricare la larghezza di banda della rete, degradare le prestazioni del sistema e facilitare l'accesso non autorizzato a informazioni sensibili.</a:t>
            </a:r>
          </a:p>
          <a:p>
            <a:pPr lvl="1">
              <a:spcBef>
                <a:spcPts val="600"/>
              </a:spcBef>
            </a:pPr>
            <a:r>
              <a:rPr lang="en-US" sz="650" dirty="0" err="1"/>
              <a:t>I rojan </a:t>
            </a:r>
            <a:r>
              <a:rPr lang="en-US" sz="650" dirty="0"/>
              <a:t>che colpiscono i sistemi energetici possono infiltrarsi nei sistemi di controllo, esfiltrare dati sensibili e fornire accesso non autorizzato agli aggressori. </a:t>
            </a:r>
          </a:p>
          <a:p>
            <a:pPr>
              <a:spcBef>
                <a:spcPts val="600"/>
              </a:spcBef>
            </a:pPr>
            <a:r>
              <a:rPr lang="en-US" sz="900" dirty="0">
                <a:solidFill>
                  <a:schemeClr val="tx2"/>
                </a:solidFill>
              </a:rPr>
              <a:t>Compromissione delle e-mail aziendali: </a:t>
            </a:r>
            <a:r>
              <a:rPr lang="en-US" sz="800" dirty="0">
                <a:solidFill>
                  <a:schemeClr val="tx2"/>
                </a:solidFill>
              </a:rPr>
              <a:t>ransomware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Tipo di attacco informatico dannoso in cui gli aggressori criptano i file o bloccano l'accesso ai sistemi informatici e chiedono il pagamento di un riscatto in cambio del ripristino dell'accesso. 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Può essere veicolato attraverso vari vettori, tra cui allegati e-mail dannosi, siti web compromessi, kit di exploit o vulnerabilità del protocollo desktop remoto (RDP). 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Una volta eseguito, il ransomware cripta i file sul sistema della vittima e visualizza una nota di riscatto, istruendo la vittima su come pagare il riscatto per riottenere l'accesso ai propri dati o sistemi.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Gli aggressori possono prendere di mira i sistemi di gestione dell'energia, le reti di tecnologia operativa (OT) o i sistemi di controllo di supervisione e acquisizione dati (SCADA), interrompendo i processi di generazione, distribuzione o trasmissione dell'energia.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céu, nuvem, ar livre&#10;&#10;Descrição gerada automaticamente">
            <a:extLst>
              <a:ext uri="{FF2B5EF4-FFF2-40B4-BE49-F238E27FC236}">
                <a16:creationId xmlns:a16="http://schemas.microsoft.com/office/drawing/2014/main" id="{7DB4E3BB-4994-ADB9-2034-DFAC5FB1BA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7302347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02_2: Il panorama delle minacce nella rete energetica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/>
              <a:t>Comprendere le minacce informatiche per le infrastrutture energetiche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tipi di minacce: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Compromissione delle e-mail aziendali: il </a:t>
            </a:r>
            <a:r>
              <a:rPr lang="en-US" sz="800" dirty="0" err="1">
                <a:solidFill>
                  <a:schemeClr val="tx2"/>
                </a:solidFill>
              </a:rPr>
              <a:t>pishing</a:t>
            </a:r>
            <a:endParaRPr lang="en-US" sz="8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650" dirty="0"/>
              <a:t>Forma di attacco informatico in cui gli aggressori utilizzano e-mail, messaggi di testo o altri metodi di comunicazione ingannevoli per indurre le persone a fornire informazioni sensibili, come credenziali di accesso, dettagli personali o dati finanziari. 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In genere si tratta di spacciarsi per entità legittime, come fornitori di energia, agenzie governative o organizzazioni fidate, per ingannare i destinatari e indurli a compiere azioni, come cliccare su link dannosi, scaricare allegati infetti o divulgare informazioni riservate.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Gli aggressori utilizzano spesso tecniche di social engineering per sfruttare le vulnerabilità umane, manipolare le emozioni e indurre i destinatari a divulgare informazioni sensibili o a eseguire azioni a vantaggio degli aggressori.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Gli aggressori possono impersonare i fornitori di servizi e inviare e-mail fraudolente per richiedere credenziali di accesso o informazioni personali ai dipendenti responsabili della gestione dei sistemi di controllo o dell'accesso ai dati sensibili.</a:t>
            </a:r>
          </a:p>
          <a:p>
            <a:pPr lvl="1">
              <a:spcBef>
                <a:spcPts val="600"/>
              </a:spcBef>
            </a:pPr>
            <a:r>
              <a:rPr lang="en-US" sz="650" dirty="0" err="1"/>
              <a:t>Il pishing </a:t>
            </a:r>
            <a:r>
              <a:rPr lang="en-US" sz="650" dirty="0"/>
              <a:t>può prendere di mira anche i clienti o i consumatori di servizi energetici, tentando di ingannarli per indurli a rivelare informazioni personali, dettagli finanziari o credenziali del conto. Ad esempio, gli aggressori possono inviare e-mail o messaggi di testo falsi che affermano di offrire rimborsi, sconti o notifiche urgenti sulle bollette energetiche, spingendo i destinatari a cliccare su link dannosi o a fornire informazioni sensibili.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céu, nuvem, ar livre&#10;&#10;Descrição gerada automaticamente">
            <a:extLst>
              <a:ext uri="{FF2B5EF4-FFF2-40B4-BE49-F238E27FC236}">
                <a16:creationId xmlns:a16="http://schemas.microsoft.com/office/drawing/2014/main" id="{7DB4E3BB-4994-ADB9-2034-DFAC5FB1BA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6101853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02_2: Il panorama delle minacce nella rete energetica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/>
              <a:t>Comprendere le minacce informatiche per le infrastrutture energetiche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tipi di minacce: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Minacce insider: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Rischi posti da individui che, all'interno di un'organizzazione, hanno accesso a informazioni, sistemi o reti sensibili e possono, intenzionalmente o meno, abusare dei loro privilegi per compromettere la sicurezza, rubare dati o interrompere le operazioni. 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Le minacce insider possono provenire da dipendenti, appaltatori o fornitori terzi con accesso legittimo ai sistemi critici e rappresentano un rischio significativo per i sistemi energetici a causa del potenziale di abuso, sabotaggio o negligenza degli insider.</a:t>
            </a:r>
          </a:p>
          <a:p>
            <a:pPr lvl="1">
              <a:spcBef>
                <a:spcPts val="600"/>
              </a:spcBef>
            </a:pPr>
            <a:r>
              <a:rPr lang="en-US" sz="650" dirty="0"/>
              <a:t>Gli insider malintenzionati che hanno accesso ai sistemi SCADA o ai sistemi di gestione dell'energia possono manomettere le impostazioni, alterare le configurazioni o iniettare codice maligno, causando guasti alle apparecchiature, interruzioni di corrente o rischi per la sicurezza.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céu, nuvem, ar livre&#10;&#10;Descrição gerada automaticamente">
            <a:extLst>
              <a:ext uri="{FF2B5EF4-FFF2-40B4-BE49-F238E27FC236}">
                <a16:creationId xmlns:a16="http://schemas.microsoft.com/office/drawing/2014/main" id="{7DB4E3BB-4994-ADB9-2034-DFAC5FB1BA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CD643919-06E0-B624-439D-396DC389272D}"/>
              </a:ext>
            </a:extLst>
          </p:cNvPr>
          <p:cNvSpPr/>
          <p:nvPr/>
        </p:nvSpPr>
        <p:spPr>
          <a:xfrm>
            <a:off x="5664459" y="3561204"/>
            <a:ext cx="1992944" cy="22369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100" dirty="0" err="1">
                <a:solidFill>
                  <a:schemeClr val="tx1"/>
                </a:solidFill>
              </a:rPr>
              <a:t>Maligno</a:t>
            </a:r>
            <a:endParaRPr lang="pt-PT" sz="1100" dirty="0">
              <a:solidFill>
                <a:schemeClr val="tx1"/>
              </a:solidFill>
            </a:endParaRPr>
          </a:p>
        </p:txBody>
      </p:sp>
      <p:pic>
        <p:nvPicPr>
          <p:cNvPr id="2054" name="Picture 6" descr="Thief - Pictogram (icon) ">
            <a:extLst>
              <a:ext uri="{FF2B5EF4-FFF2-40B4-BE49-F238E27FC236}">
                <a16:creationId xmlns:a16="http://schemas.microsoft.com/office/drawing/2014/main" id="{756B0D4B-A7A7-EED6-9265-966F59D8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56" y="3648524"/>
            <a:ext cx="1424350" cy="14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726AE0-E655-5E8E-894E-76AFE76EA1A1}"/>
              </a:ext>
            </a:extLst>
          </p:cNvPr>
          <p:cNvSpPr txBox="1"/>
          <p:nvPr/>
        </p:nvSpPr>
        <p:spPr>
          <a:xfrm>
            <a:off x="5664459" y="4709313"/>
            <a:ext cx="19929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Dipendenti o appaltatori che abusano intenzionalmente dei loro privilegi di accesso per rubare informazioni sensibili, sabotare i sistemi o interrompere le operazioni.</a:t>
            </a:r>
            <a:endParaRPr lang="pt-PT" sz="1050" dirty="0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2369D13-ACB0-687E-F72A-8B1A9F20FDA1}"/>
              </a:ext>
            </a:extLst>
          </p:cNvPr>
          <p:cNvSpPr/>
          <p:nvPr/>
        </p:nvSpPr>
        <p:spPr>
          <a:xfrm>
            <a:off x="7828046" y="3561204"/>
            <a:ext cx="1992944" cy="22369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100" dirty="0" err="1">
                <a:solidFill>
                  <a:schemeClr val="tx1"/>
                </a:solidFill>
              </a:rPr>
              <a:t>Negligente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6C409F4-760E-761D-8CBC-B418C0C8A835}"/>
              </a:ext>
            </a:extLst>
          </p:cNvPr>
          <p:cNvSpPr txBox="1"/>
          <p:nvPr/>
        </p:nvSpPr>
        <p:spPr>
          <a:xfrm>
            <a:off x="7828046" y="4709313"/>
            <a:ext cx="19929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Dipendenti, appaltatori o fornitori terzi che inavvertitamente compromettono la sicurezza con un comportamento negligente o imprudente.</a:t>
            </a:r>
            <a:endParaRPr lang="pt-PT" sz="105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AEA6CC6-C5F7-43A8-5456-3F185264B000}"/>
              </a:ext>
            </a:extLst>
          </p:cNvPr>
          <p:cNvSpPr/>
          <p:nvPr/>
        </p:nvSpPr>
        <p:spPr>
          <a:xfrm>
            <a:off x="9991632" y="3561204"/>
            <a:ext cx="1992944" cy="22369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100" dirty="0" err="1">
                <a:solidFill>
                  <a:schemeClr val="tx1"/>
                </a:solidFill>
              </a:rPr>
              <a:t>Compromesso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0879CD-2ED1-2C76-A68C-B13B0D8A5BCD}"/>
              </a:ext>
            </a:extLst>
          </p:cNvPr>
          <p:cNvSpPr txBox="1"/>
          <p:nvPr/>
        </p:nvSpPr>
        <p:spPr>
          <a:xfrm>
            <a:off x="9991632" y="4709313"/>
            <a:ext cx="19929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 Individui le cui credenziali o i cui privilegi sono stati compromessi da soggetti esterni alle minacce attraverso, ad esempio, attacchi di phishing o furto di credenziali.</a:t>
            </a:r>
            <a:endParaRPr lang="pt-PT" sz="1050" dirty="0"/>
          </a:p>
        </p:txBody>
      </p:sp>
      <p:pic>
        <p:nvPicPr>
          <p:cNvPr id="2056" name="Picture 8" descr="Lazy Pictograms Fill icon">
            <a:extLst>
              <a:ext uri="{FF2B5EF4-FFF2-40B4-BE49-F238E27FC236}">
                <a16:creationId xmlns:a16="http://schemas.microsoft.com/office/drawing/2014/main" id="{5C4672A8-23E0-9CF7-7CC6-A28DBC54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313" y="3937624"/>
            <a:ext cx="828410" cy="8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promised Icons - Free SVG &amp; PNG Compromised Images - Noun Project">
            <a:extLst>
              <a:ext uri="{FF2B5EF4-FFF2-40B4-BE49-F238E27FC236}">
                <a16:creationId xmlns:a16="http://schemas.microsoft.com/office/drawing/2014/main" id="{5C9976CD-241E-0C89-FFDF-5C00058A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61" y="3962657"/>
            <a:ext cx="754886" cy="7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13383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Giorno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8DD6800-C7FC-6A10-2B0A-C4B64CC05C22}"/>
              </a:ext>
            </a:extLst>
          </p:cNvPr>
          <p:cNvSpPr txBox="1">
            <a:spLocks/>
          </p:cNvSpPr>
          <p:nvPr/>
        </p:nvSpPr>
        <p:spPr>
          <a:xfrm>
            <a:off x="796322" y="2164080"/>
            <a:ext cx="6980092" cy="34602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Argomento-02: Modellazione e analisi delle minacce nella rete energetica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Introduzione alla modellazione delle minacce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Il panorama delle minacce nella rete energetica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</a:rPr>
              <a:t>Analisi dell'impatto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Sviluppo di modelli di minaccia per le infrastrutture energetiche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Strategie di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044194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02_3: Analisi dell'impatto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Tipi di impatto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È fondamentale condurre un'analisi d'impatto per valutare le conseguenze degli attacchi informatici, mitigare i rischi e migliorare la resilienza delle infrastrutture energetiche.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Tipi di impatto: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Impatto operativo: </a:t>
            </a:r>
            <a:r>
              <a:rPr lang="en-US" sz="800" dirty="0"/>
              <a:t>interruzione o degrado delle operazioni del sistema energetico, compresa la generazione, la distribuzione e la trasmissione di energia.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Impatto finanziario: </a:t>
            </a:r>
            <a:r>
              <a:rPr lang="en-US" sz="800" dirty="0"/>
              <a:t>perdite finanziarie subite a seguito di attacchi informatici, tra cui perdite di fatturato, costi di bonifica e multe normative.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Impatto reputazionale: </a:t>
            </a:r>
            <a:r>
              <a:rPr lang="en-US" sz="800" dirty="0"/>
              <a:t>danni alla reputazione e alla credibilità delle aziende energetiche dovuti alla percezione pubblica di incidenti di sicurezza e violazioni di dati.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Sicurezza e impatto ambientale: </a:t>
            </a:r>
            <a:r>
              <a:rPr lang="en-US" sz="800" dirty="0"/>
              <a:t>rischi per la sicurezza pubblica, danni ambientali e potenziali perdite di vite umane derivanti da attacchi informatici alle infrastrutture energetiche.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Saturação de cores, luz, arte&#10;&#10;Descrição gerada automaticamente com confiança média">
            <a:extLst>
              <a:ext uri="{FF2B5EF4-FFF2-40B4-BE49-F238E27FC236}">
                <a16:creationId xmlns:a16="http://schemas.microsoft.com/office/drawing/2014/main" id="{804CC5B2-A580-0EB0-9A5D-28DFA56CFB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7570827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02_3: Analisi dell'impatto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Tipi di impatto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</a:t>
            </a:r>
            <a:r>
              <a:rPr lang="en-US" sz="1000" dirty="0"/>
              <a:t>impatti </a:t>
            </a:r>
            <a:r>
              <a:rPr lang="en-US" sz="1000" dirty="0">
                <a:solidFill>
                  <a:schemeClr val="tx2"/>
                </a:solidFill>
              </a:rPr>
              <a:t>operativi</a:t>
            </a:r>
            <a:r>
              <a:rPr lang="en-US" sz="10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Interruzione della fornitura di energia: interruzione o degrado dei processi di generazione, trasmissione o distribuzione di energia, con conseguente interruzione del servizio per i consumatori residenziali, commerciali e industriali.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Danni alle apparecchiature: manipolazione dolosa di sistemi di controllo, sistemi SCADA o controllori industriali, che causano guasti alle apparecchiature, ritardi nella produzione o rischi per la sicurezza.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Ritardi operativi: interruzione delle operazioni di routine, delle attività di manutenzione o delle procedure di risposta alle emergenze a causa di attacchi informatici alle infrastrutture energetiche.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Saturação de cores, luz, arte&#10;&#10;Descrição gerada automaticamente com confiança média">
            <a:extLst>
              <a:ext uri="{FF2B5EF4-FFF2-40B4-BE49-F238E27FC236}">
                <a16:creationId xmlns:a16="http://schemas.microsoft.com/office/drawing/2014/main" id="{804CC5B2-A580-0EB0-9A5D-28DFA56CFB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64015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02_3: Analisi dell'impatto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Tipi di impatto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</a:t>
            </a:r>
            <a:r>
              <a:rPr lang="en-US" sz="1000" dirty="0"/>
              <a:t>impatto </a:t>
            </a:r>
            <a:r>
              <a:rPr lang="en-US" sz="1000" dirty="0">
                <a:solidFill>
                  <a:schemeClr val="tx2"/>
                </a:solidFill>
              </a:rPr>
              <a:t>finanziario</a:t>
            </a:r>
            <a:r>
              <a:rPr lang="en-US" sz="10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Perdite di fatturato: diminuzione dei ricavi dovuta a interruzioni del servizio, defezioni dei clienti o multe regolamentari derivanti da attacchi informatici alle infrastrutture energetiche.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Costi di riparazione: spese associate alla risposta agli incidenti, alle indagini forensi, al ripristino dei sistemi e ai miglioramenti della sicurezza a seguito di attacchi informatici.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Costi legali e normativi: costi sostenuti per la conformità normativa, spese legali, transazioni e risarcimenti derivanti da incidenti di cybersecurity.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Saturação de cores, luz, arte&#10;&#10;Descrição gerada automaticamente com confiança média">
            <a:extLst>
              <a:ext uri="{FF2B5EF4-FFF2-40B4-BE49-F238E27FC236}">
                <a16:creationId xmlns:a16="http://schemas.microsoft.com/office/drawing/2014/main" id="{804CC5B2-A580-0EB0-9A5D-28DFA56CFB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032491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02_3: Analisi dell'impatto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Tipi di impatto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</a:t>
            </a:r>
            <a:r>
              <a:rPr lang="en-US" sz="1000" dirty="0"/>
              <a:t>impatto </a:t>
            </a:r>
            <a:r>
              <a:rPr lang="en-US" sz="1000" dirty="0">
                <a:solidFill>
                  <a:schemeClr val="tx2"/>
                </a:solidFill>
              </a:rPr>
              <a:t>sulla reputazione</a:t>
            </a:r>
            <a:r>
              <a:rPr lang="en-US" sz="10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Perdita di fiducia: erosione della fiducia del pubblico nella capacità delle aziende energetiche di salvaguardare i dati dei clienti, mantenere l'affidabilità del servizio e proteggersi dalle minacce informatiche.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Danni al marchio: la pubblicità negativa, l'attenzione dei media e i contraccolpi sui social media derivanti da incidenti di sicurezza e violazioni di dati, che offuscano la reputazione e la credibilità delle aziende energetiche.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Customer churn: aumento dei tassi di abbandono dei clienti, dei reclami e dell'insoddisfazione dei clienti a causa delle vulnerabilità di sicurezza percepite e delle violazioni della privacy.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Saturação de cores, luz, arte&#10;&#10;Descrição gerada automaticamente com confiança média">
            <a:extLst>
              <a:ext uri="{FF2B5EF4-FFF2-40B4-BE49-F238E27FC236}">
                <a16:creationId xmlns:a16="http://schemas.microsoft.com/office/drawing/2014/main" id="{804CC5B2-A580-0EB0-9A5D-28DFA56CFB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7278789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02_3: Analisi dell'impatto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Tipi di impatto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Esempi di </a:t>
            </a:r>
            <a:r>
              <a:rPr lang="en-US" sz="1000" dirty="0"/>
              <a:t>impatti </a:t>
            </a:r>
            <a:r>
              <a:rPr lang="en-US" sz="1000" dirty="0">
                <a:solidFill>
                  <a:schemeClr val="tx2"/>
                </a:solidFill>
              </a:rPr>
              <a:t>sulla sicurezza e sull'ambiente</a:t>
            </a:r>
            <a:r>
              <a:rPr lang="en-US" sz="10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Rischi per la sicurezza pubblica: esposizione a pericoli per la sicurezza, danni fisici o perdita di vite umane derivanti da incidenti, guasti alle apparecchiature o interruzioni operative causate da attacchi informatici alle infrastrutture energetiche.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Conformità normativa: non conformità alle normative ambientali, agli standard di salute e sicurezza o alle best practice del settore a causa di incidenti di cybersecurity e violazioni dei protocolli di sicurezza.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Saturação de cores, luz, arte&#10;&#10;Descrição gerada automaticamente com confiança média">
            <a:extLst>
              <a:ext uri="{FF2B5EF4-FFF2-40B4-BE49-F238E27FC236}">
                <a16:creationId xmlns:a16="http://schemas.microsoft.com/office/drawing/2014/main" id="{804CC5B2-A580-0EB0-9A5D-28DFA56CFB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3019883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Giorno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8DD6800-C7FC-6A10-2B0A-C4B64CC05C22}"/>
              </a:ext>
            </a:extLst>
          </p:cNvPr>
          <p:cNvSpPr txBox="1">
            <a:spLocks/>
          </p:cNvSpPr>
          <p:nvPr/>
        </p:nvSpPr>
        <p:spPr>
          <a:xfrm>
            <a:off x="796322" y="2164080"/>
            <a:ext cx="6980092" cy="34602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Argomento-02: Modellazione e analisi delle minacce nella rete energetica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Introduzione alla modellazione delle minacce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Il panorama delle minacce nella rete energetica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Analisi dell'impatto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</a:rPr>
              <a:t>Sviluppo di modelli di minaccia per le infrastrutture energetiche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Strategie di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518159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02_4: Sviluppo di modelli di minaccia per le infrastrutture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Che cos'è la modellazione delle minacce?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Revisione dei componenti chiave della modellazione delle minacce: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Identificare gli asset: </a:t>
            </a:r>
            <a:r>
              <a:rPr lang="en-US" sz="800" dirty="0"/>
              <a:t>identificare e dare priorità agli asset, ai sistemi e ai dati critici dell'infrastruttura energetica che richiedono protezione.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Valutare le minacce: </a:t>
            </a:r>
            <a:r>
              <a:rPr lang="en-US" sz="800" dirty="0"/>
              <a:t>identificare le potenziali minacce, le vulnerabilità e i vettori di attacco che potrebbero compromettere la sicurezza e l'integrità dei sistemi energetici.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Mitigare i rischi: </a:t>
            </a:r>
            <a:r>
              <a:rPr lang="en-US" sz="800" dirty="0"/>
              <a:t>analizzare la probabilità e l'impatto delle minacce identificate per dare priorità agli sforzi di mitigazione e allocare le risorse in modo efficace.</a:t>
            </a:r>
            <a:endParaRPr lang="en-US" sz="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Magenta, luz&#10;&#10;Descrição gerada automaticamente">
            <a:extLst>
              <a:ext uri="{FF2B5EF4-FFF2-40B4-BE49-F238E27FC236}">
                <a16:creationId xmlns:a16="http://schemas.microsoft.com/office/drawing/2014/main" id="{EA66FFAA-837F-457A-ACE2-590A49FCA0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135849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02_4: Sviluppo di modelli di minaccia per le infrastrutture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Identificazione delle attività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Tipi di attività: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Asset fisici: </a:t>
            </a:r>
            <a:r>
              <a:rPr lang="en-US" sz="800" dirty="0"/>
              <a:t>componenti dell'infrastruttura come centrali elettriche, sottostazioni, linee di trasmissione e sistemi di controllo.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Beni digitali: </a:t>
            </a:r>
            <a:r>
              <a:rPr lang="en-US" sz="800" dirty="0"/>
              <a:t>archivi di dati, infrastrutture di rete, applicazioni software e sistemi di comunicazione utilizzati per monitorare e gestire le operazioni energetiche.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Classificazione delle attività: 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Classificare gli asset in base alla loro criticità, sensibilità e valore per le operazioni energetiche per dare priorità agli sforzi di protezione.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Magenta, luz&#10;&#10;Descrição gerada automaticamente">
            <a:extLst>
              <a:ext uri="{FF2B5EF4-FFF2-40B4-BE49-F238E27FC236}">
                <a16:creationId xmlns:a16="http://schemas.microsoft.com/office/drawing/2014/main" id="{EA66FFAA-837F-457A-ACE2-590A49FCA0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8790746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02_4: Sviluppo di modelli di minaccia per le infrastrutture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Valutazione delle minacce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Tipi di minacce: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Attacchi informatici: </a:t>
            </a:r>
            <a:r>
              <a:rPr lang="en-US" sz="800" dirty="0"/>
              <a:t>malware, phishing, ransomware, attacchi denial-of-service (DoS) rivolti ai sistemi energetici e alle infrastrutture digitali.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Minacce fisiche: </a:t>
            </a:r>
            <a:r>
              <a:rPr lang="en-US" sz="800" dirty="0"/>
              <a:t>intrusioni fisiche, sabotaggi, atti vandalici o disastri naturali che possono avere un impatto sull'integrità fisica dell'infrastruttura energetica.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Minacce interne: </a:t>
            </a:r>
            <a:r>
              <a:rPr lang="en-US" sz="800" dirty="0"/>
              <a:t>azioni dolose o negligenti da parte di dipendenti, appaltatori o fornitori terzi con accesso a sistemi e dati critici.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Attori della minaccia: 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Identificare i potenziali attori delle minacce, compresi gli attori degli Stati nazionali, i criminali informatici, gli hacktivisti, gli insider e i concorrenti che prendono di mira le infrastrutture energetiche.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Magenta, luz&#10;&#10;Descrição gerada automaticamente">
            <a:extLst>
              <a:ext uri="{FF2B5EF4-FFF2-40B4-BE49-F238E27FC236}">
                <a16:creationId xmlns:a16="http://schemas.microsoft.com/office/drawing/2014/main" id="{EA66FFAA-837F-457A-ACE2-590A49FCA0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8981837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02_4: Sviluppo di modelli di minaccia per le infrastrutture energetiche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Mitigazione dei rischi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Fattori di rischio: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Probabilità: </a:t>
            </a:r>
            <a:r>
              <a:rPr lang="en-US" sz="800" dirty="0"/>
              <a:t>valutare la probabilità che le minacce sfruttino le vulnerabilità e abbiano un impatto sulle operazioni energetiche.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Impatto: </a:t>
            </a:r>
            <a:r>
              <a:rPr lang="en-US" sz="1000" dirty="0"/>
              <a:t>valutare le potenziali conseguenze delle minacce sulle infrastrutture energetiche, tra cui interruzioni operative, perdite finanziarie e danni alla reputazione.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tx2"/>
                </a:solidFill>
              </a:rPr>
              <a:t>Definizione delle priorità dei rischi: </a:t>
            </a:r>
            <a:r>
              <a:rPr lang="en-US" sz="1000" dirty="0"/>
              <a:t>stabilire le priorità dei rischi in base alla loro importanza, gravità e impatto potenziale sui sistemi energetici e sulle operazioni critiche.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Marcador de Posição da Imagem 8" descr="Uma imagem com Magenta, luz&#10;&#10;Descrição gerada automaticamente">
            <a:extLst>
              <a:ext uri="{FF2B5EF4-FFF2-40B4-BE49-F238E27FC236}">
                <a16:creationId xmlns:a16="http://schemas.microsoft.com/office/drawing/2014/main" id="{EA66FFAA-837F-457A-ACE2-590A49FCA0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2967598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Giorno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8DD6800-C7FC-6A10-2B0A-C4B64CC05C22}"/>
              </a:ext>
            </a:extLst>
          </p:cNvPr>
          <p:cNvSpPr txBox="1">
            <a:spLocks/>
          </p:cNvSpPr>
          <p:nvPr/>
        </p:nvSpPr>
        <p:spPr>
          <a:xfrm>
            <a:off x="796322" y="2164080"/>
            <a:ext cx="6980092" cy="34602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Argomento-02: Modellazione e analisi delle minacce nella rete energetica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Introduzione alla modellazione delle minacce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Il panorama delle minacce nella rete energetica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Analisi dell'impatto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Sviluppo di modelli di minaccia per le infrastrutture energetiche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</a:rPr>
              <a:t>Strategie di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738400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02_5: Strategie di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Implementazione dei controlli di sicurezza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Controlli di sicurezza: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Controllo degli accessi: </a:t>
            </a:r>
            <a:r>
              <a:rPr lang="en-US" sz="800" dirty="0"/>
              <a:t>implementare meccanismi di controllo degli accessi basati sui ruoli (RBAC) per limitare l'accesso ai sistemi e ai dati critici in base ai ruoli e alle autorizzazioni degli utenti.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Crittografia: </a:t>
            </a:r>
            <a:r>
              <a:rPr lang="en-US" sz="800" dirty="0"/>
              <a:t>crittografia dei dati sensibili a riposo e in transito per proteggere da accessi non autorizzati e violazioni dei dati.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Sistemi di rilevamento e prevenzione delle intrusioni (IDPS): </a:t>
            </a:r>
            <a:r>
              <a:rPr lang="en-US" sz="800" dirty="0"/>
              <a:t>implementare soluzioni IDPS per rilevare e bloccare le attività dannose, compresi i tentativi di intrusione, le infezioni da malware e il traffico di rete sospetto.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Gestione delle patch: </a:t>
            </a:r>
            <a:r>
              <a:rPr lang="en-US" sz="800" dirty="0"/>
              <a:t>aggiornare e patchare regolarmente software, firmware e sistemi operativi per risolvere le vulnerabilità note e ridurre il rischio di sfruttamento da parte delle minacce informatiche.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interior&#10;&#10;Descrição gerada automaticamente">
            <a:extLst>
              <a:ext uri="{FF2B5EF4-FFF2-40B4-BE49-F238E27FC236}">
                <a16:creationId xmlns:a16="http://schemas.microsoft.com/office/drawing/2014/main" id="{020C3C64-7310-7E98-4901-EAFD69BEC8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191528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3200" dirty="0"/>
              <a:t>Informazioni sulle minacce informatiche nella rete energetica -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o1.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Fondamenti dell'intelligence sulle minacce informatiche (CTI) - Tassonomia, ciclo di vita, controlli di sicurezza e standard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F3FD88-1E1E-60D7-6DBA-54883EB49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545" y="2406182"/>
            <a:ext cx="788639" cy="533400"/>
          </a:xfrm>
        </p:spPr>
        <p:txBody>
          <a:bodyPr/>
          <a:lstStyle/>
          <a:p>
            <a:r>
              <a:rPr lang="en-US" dirty="0"/>
              <a:t>o3.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E41E67-4B27-8ADF-D2D1-675182477D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9682" y="2406182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Fonti e raccolta di dati sull'energia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ADDB23-D709-216E-09BB-D24BECACD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545" y="2951350"/>
            <a:ext cx="788639" cy="533400"/>
          </a:xfrm>
        </p:spPr>
        <p:txBody>
          <a:bodyPr/>
          <a:lstStyle/>
          <a:p>
            <a:r>
              <a:rPr lang="en-US" dirty="0"/>
              <a:t>o4.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154CB8-8FD8-4E91-99AF-E3CF734228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39682" y="295135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Analisi ed elaborazione dei dati energetici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E1F72F-5806-46E4-AC01-9413DBC58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545" y="3496519"/>
            <a:ext cx="788639" cy="533400"/>
          </a:xfrm>
        </p:spPr>
        <p:txBody>
          <a:bodyPr/>
          <a:lstStyle/>
          <a:p>
            <a:r>
              <a:rPr lang="en-US" dirty="0"/>
              <a:t>o5.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673EE5-354A-FD54-2A4E-F922E5E16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39682" y="3496519"/>
            <a:ext cx="5024825" cy="533400"/>
          </a:xfrm>
        </p:spPr>
        <p:txBody>
          <a:bodyPr>
            <a:normAutofit/>
          </a:bodyPr>
          <a:lstStyle/>
          <a:p>
            <a:r>
              <a:rPr lang="en-US" sz="1700" dirty="0"/>
              <a:t>Attori e tattiche di minaccia nella rete energetica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1861014"/>
            <a:ext cx="788639" cy="533400"/>
          </a:xfrm>
        </p:spPr>
        <p:txBody>
          <a:bodyPr/>
          <a:lstStyle/>
          <a:p>
            <a:r>
              <a:rPr lang="en-US" dirty="0"/>
              <a:t>o2.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1861014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Modellazione e analisi delle minacce nella rete energetica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EE773C5-4ADF-018F-93E2-0BFF82EEF346}"/>
              </a:ext>
            </a:extLst>
          </p:cNvPr>
          <p:cNvSpPr txBox="1">
            <a:spLocks/>
          </p:cNvSpPr>
          <p:nvPr/>
        </p:nvSpPr>
        <p:spPr>
          <a:xfrm>
            <a:off x="704269" y="4041688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o6.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729409D-37AC-27D4-75DB-B10526DA2D95}"/>
              </a:ext>
            </a:extLst>
          </p:cNvPr>
          <p:cNvSpPr txBox="1">
            <a:spLocks/>
          </p:cNvSpPr>
          <p:nvPr/>
        </p:nvSpPr>
        <p:spPr>
          <a:xfrm>
            <a:off x="1523406" y="4041688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Tecniche di valutazione delle vulnerabilità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1DAEF32-315B-9B68-8D10-FCE1224D4907}"/>
              </a:ext>
            </a:extLst>
          </p:cNvPr>
          <p:cNvSpPr txBox="1">
            <a:spLocks/>
          </p:cNvSpPr>
          <p:nvPr/>
        </p:nvSpPr>
        <p:spPr>
          <a:xfrm>
            <a:off x="704269" y="5677194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o9.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A9B1DE-889E-82BE-68D9-04D72C3D1E11}"/>
              </a:ext>
            </a:extLst>
          </p:cNvPr>
          <p:cNvSpPr txBox="1">
            <a:spLocks/>
          </p:cNvSpPr>
          <p:nvPr/>
        </p:nvSpPr>
        <p:spPr>
          <a:xfrm>
            <a:off x="1523406" y="5677194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Modellazione pratica delle minacce e indagini di sicurezza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B58CBAA-516E-0EA9-D069-51E999815C89}"/>
              </a:ext>
            </a:extLst>
          </p:cNvPr>
          <p:cNvSpPr txBox="1">
            <a:spLocks/>
          </p:cNvSpPr>
          <p:nvPr/>
        </p:nvSpPr>
        <p:spPr>
          <a:xfrm>
            <a:off x="704269" y="4586857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o7.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D2BF5C4-1041-453B-DBE2-424E2DBDCAC1}"/>
              </a:ext>
            </a:extLst>
          </p:cNvPr>
          <p:cNvSpPr txBox="1">
            <a:spLocks/>
          </p:cNvSpPr>
          <p:nvPr/>
        </p:nvSpPr>
        <p:spPr>
          <a:xfrm>
            <a:off x="1523406" y="4586857"/>
            <a:ext cx="6025971" cy="533400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Condivisione, diffusione, comunicazione e implementazione delle informazioni sulle minacce informatiche.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F866572-F2ED-58C3-35EB-FF6733A2F599}"/>
              </a:ext>
            </a:extLst>
          </p:cNvPr>
          <p:cNvSpPr txBox="1">
            <a:spLocks/>
          </p:cNvSpPr>
          <p:nvPr/>
        </p:nvSpPr>
        <p:spPr>
          <a:xfrm>
            <a:off x="704269" y="5132026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o8.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618F9B8-B65A-B8F2-93D7-098DF052FB30}"/>
              </a:ext>
            </a:extLst>
          </p:cNvPr>
          <p:cNvSpPr txBox="1">
            <a:spLocks/>
          </p:cNvSpPr>
          <p:nvPr/>
        </p:nvSpPr>
        <p:spPr>
          <a:xfrm>
            <a:off x="1523406" y="513202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Rilevamento delle anomalie nella rete energetica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02_5: Strategie di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Riduzione della superficie di attacco e rafforzamento delle difese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Le migliori pratiche: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Segmentazione della rete: </a:t>
            </a:r>
            <a:r>
              <a:rPr lang="en-US" sz="800" dirty="0"/>
              <a:t>segmentare reti e sistemi per contenere le minacce informatiche e prevenire i movimenti laterali all'interno della rete.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Principio del minimo privilegio: </a:t>
            </a:r>
            <a:r>
              <a:rPr lang="en-US" sz="800" dirty="0"/>
              <a:t>applicare il principio del minimo privilegio per limitare i diritti e i permessi di accesso degli utenti solo a ciò che è necessario per svolgere le funzioni lavorative.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Configurazione sicura: </a:t>
            </a:r>
            <a:r>
              <a:rPr lang="en-US" sz="800" dirty="0"/>
              <a:t>configurare dispositivi, applicazioni e sistemi in modo sicuro disabilitando i servizi non necessari, attivando i firewall e applicando meccanismi di autenticazione forti.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Audit e valutazioni regolari: </a:t>
            </a:r>
            <a:r>
              <a:rPr lang="en-US" sz="800" dirty="0"/>
              <a:t>condurre regolarmente audit di sicurezza, valutazioni di vulnerabilità e test di penetrazione per identificare e correggere le debolezze della sicurezza in modo proattivo.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interior&#10;&#10;Descrição gerada automaticamente">
            <a:extLst>
              <a:ext uri="{FF2B5EF4-FFF2-40B4-BE49-F238E27FC236}">
                <a16:creationId xmlns:a16="http://schemas.microsoft.com/office/drawing/2014/main" id="{020C3C64-7310-7E98-4901-EAFD69BEC8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1470863"/>
      </p:ext>
    </p:extLst>
  </p:cSld>
  <p:clrMapOvr>
    <a:masterClrMapping/>
  </p:clrMapOvr>
</p:sld>
</file>

<file path=ppt/slides/slide3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02_5: Strategie di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Integrare la modellazione delle minacce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dirty="0"/>
              <a:t>Vantaggi dell'integrazione: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Identificazione proattiva dei rischi: </a:t>
            </a:r>
            <a:r>
              <a:rPr lang="en-US" sz="800" dirty="0"/>
              <a:t>identificare e dare priorità ai rischi di cybersecurity in modo proattivo attraverso esercizi sistematici di modellazione delle minacce.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Processo decisionale informato: </a:t>
            </a:r>
            <a:r>
              <a:rPr lang="en-US" sz="800" dirty="0"/>
              <a:t>fornire agli stakeholder informazioni preziose su potenziali minacce, vulnerabilità e controlli di mitigazione per prendere decisioni informate sulla gestione del rischio.</a:t>
            </a:r>
          </a:p>
          <a:p>
            <a:pPr lvl="1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</a:rPr>
              <a:t>Miglioramento continuo: </a:t>
            </a:r>
            <a:r>
              <a:rPr lang="en-US" sz="800" dirty="0"/>
              <a:t>promuovere una cultura del miglioramento continuo integrando la modellazione delle minacce nei processi e nei quadri di gestione del rischio esistenti.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Strategie di integrazione: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Incorporare la modellazione delle minacce nelle metodologie di valutazione del rischio, come la ISO 27001, per valutare e dare priorità ai rischi di cybersecurity.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Creare team interfunzionali per facilitare la collaborazione tra esperti di cybersecurity, professionisti della gestione del rischio ed esperti di materia nelle attività di modellazione delle minacce.</a:t>
            </a:r>
          </a:p>
          <a:p>
            <a:pPr lvl="1">
              <a:spcBef>
                <a:spcPts val="600"/>
              </a:spcBef>
            </a:pPr>
            <a:r>
              <a:rPr lang="en-US" sz="800" dirty="0"/>
              <a:t>Integrare i risultati della modellazione delle minacce, come i profili delle minacce, gli alberi degli attacchi e le matrici di rischio, nella documentazione di gestione del rischio e nei processi decisionali.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interior&#10;&#10;Descrição gerada automaticamente">
            <a:extLst>
              <a:ext uri="{FF2B5EF4-FFF2-40B4-BE49-F238E27FC236}">
                <a16:creationId xmlns:a16="http://schemas.microsoft.com/office/drawing/2014/main" id="{020C3C64-7310-7E98-4901-EAFD69BEC8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956984"/>
      </p:ext>
    </p:extLst>
  </p:cSld>
  <p:clrMapOvr>
    <a:masterClrMapping/>
  </p:clrMapOvr>
</p:sld>
</file>

<file path=ppt/slides/slide3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516928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Giorno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8DD6800-C7FC-6A10-2B0A-C4B64CC05C22}"/>
              </a:ext>
            </a:extLst>
          </p:cNvPr>
          <p:cNvSpPr txBox="1">
            <a:spLocks/>
          </p:cNvSpPr>
          <p:nvPr/>
        </p:nvSpPr>
        <p:spPr>
          <a:xfrm>
            <a:off x="796322" y="2164080"/>
            <a:ext cx="6980092" cy="34602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Argomento-02: Modellazione e analisi delle minacce nella rete energetica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Introduzione alla modellazione delle minacce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Il panorama delle minacce nella rete energetica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Analisi dell'impatto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Sviluppo di modelli di minaccia per le infrastrutture energetiche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Strategie di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Giorno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E8DD6800-C7FC-6A10-2B0A-C4B64CC05C22}"/>
              </a:ext>
            </a:extLst>
          </p:cNvPr>
          <p:cNvSpPr txBox="1">
            <a:spLocks/>
          </p:cNvSpPr>
          <p:nvPr/>
        </p:nvSpPr>
        <p:spPr>
          <a:xfrm>
            <a:off x="796322" y="2164080"/>
            <a:ext cx="6980092" cy="34602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Argomento-02: Modellazione e analisi delle minacce nella rete energetica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</a:rPr>
              <a:t>Introduzione alla modellazione delle minacce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Il panorama delle minacce nella rete energetica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Analisi dell'impatto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Sviluppo di modelli di minaccia per le infrastrutture energetiche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Strategie di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890465"/>
      </p:ext>
    </p:extLst>
  </p:cSld>
  <p:clrMapOvr>
    <a:masterClrMapping/>
  </p:clrMapOvr>
</p:sld>
</file>

<file path=ppt/slides/slide6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70F9-17DA-839C-44F9-7397A5EF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spc="-6" dirty="0">
                <a:solidFill>
                  <a:srgbClr val="FFFFFF"/>
                </a:solidFill>
                <a:latin typeface="Arial MT"/>
                <a:cs typeface="Arial MT"/>
              </a:rPr>
              <a:t>02_1: Introduzione alla modellazione delle minacce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B49AB-9182-5EB7-E03A-3E144B8F0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8352" y="1894376"/>
            <a:ext cx="2847975" cy="3390899"/>
          </a:xfrm>
        </p:spPr>
        <p:txBody>
          <a:bodyPr/>
          <a:lstStyle/>
          <a:p>
            <a:r>
              <a:rPr lang="en-US" dirty="0"/>
              <a:t>IDENTIFICARE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EECEA-D837-E96C-CC5D-8C8B986DA3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05817" y="3989405"/>
            <a:ext cx="2275880" cy="893763"/>
          </a:xfrm>
        </p:spPr>
        <p:txBody>
          <a:bodyPr/>
          <a:lstStyle/>
          <a:p>
            <a:pPr lvl="0"/>
            <a:r>
              <a:rPr lang="en-US" dirty="0"/>
              <a:t>Identificare tutti gli asset che possono essere potenzialmente presi di mira dalle minacce.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828F9-B330-B117-FF6A-8F0C124447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1092" y="1894376"/>
            <a:ext cx="2847975" cy="3390899"/>
          </a:xfrm>
        </p:spPr>
        <p:txBody>
          <a:bodyPr/>
          <a:lstStyle/>
          <a:p>
            <a:r>
              <a:rPr lang="en-US" dirty="0"/>
              <a:t>VALUTAZIONE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A0DAA-37F3-A33A-6A49-3568311D08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1806" y="3989404"/>
            <a:ext cx="2609382" cy="893763"/>
          </a:xfrm>
        </p:spPr>
        <p:txBody>
          <a:bodyPr/>
          <a:lstStyle/>
          <a:p>
            <a:r>
              <a:rPr lang="en-US" dirty="0"/>
              <a:t>Valutare le vulnerabilità, identificare le minacce in grado di sfruttarle e quantificare gli impatti.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6C42F-6E4C-CC8A-0CCC-46E1AAF5C7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95403" y="1894376"/>
            <a:ext cx="2847975" cy="3390899"/>
          </a:xfrm>
        </p:spPr>
        <p:txBody>
          <a:bodyPr/>
          <a:lstStyle/>
          <a:p>
            <a:r>
              <a:rPr lang="en-US" dirty="0"/>
              <a:t>MITIGARE</a:t>
            </a:r>
          </a:p>
        </p:txBody>
      </p:sp>
      <p:pic>
        <p:nvPicPr>
          <p:cNvPr id="21" name="Picture Placeholder 20" descr="Circuit">
            <a:extLst>
              <a:ext uri="{FF2B5EF4-FFF2-40B4-BE49-F238E27FC236}">
                <a16:creationId xmlns:a16="http://schemas.microsoft.com/office/drawing/2014/main" id="{F759999E-0FBE-FE5E-0E5E-0AC62ECF589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02" b="4502"/>
          <a:stretch/>
        </p:blipFill>
        <p:spPr>
          <a:xfrm>
            <a:off x="8916470" y="2833688"/>
            <a:ext cx="1005840" cy="9144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EADD7E-590E-81AB-52E8-354DDB041D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2868" y="3989404"/>
            <a:ext cx="2275880" cy="893763"/>
          </a:xfrm>
        </p:spPr>
        <p:txBody>
          <a:bodyPr/>
          <a:lstStyle/>
          <a:p>
            <a:pPr lvl="0"/>
            <a:r>
              <a:rPr lang="en-US" dirty="0"/>
              <a:t>Definire contromisure o salvaguardie per proteggere gli asset dalle minacce.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7039E5-2916-97DA-297D-8FEA442FE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Placeholder 18" descr="3d Glasses">
            <a:extLst>
              <a:ext uri="{FF2B5EF4-FFF2-40B4-BE49-F238E27FC236}">
                <a16:creationId xmlns:a16="http://schemas.microsoft.com/office/drawing/2014/main" id="{92AC78A8-CC3E-B1FF-D807-9C85B98DF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74" b="4574"/>
          <a:stretch/>
        </p:blipFill>
        <p:spPr>
          <a:xfrm>
            <a:off x="2239419" y="2833688"/>
            <a:ext cx="1005840" cy="914400"/>
          </a:xfrm>
          <a:prstGeom prst="rect">
            <a:avLst/>
          </a:prstGeom>
        </p:spPr>
      </p:pic>
      <p:pic>
        <p:nvPicPr>
          <p:cNvPr id="8" name="Picture Placeholder 16" descr="Abacus">
            <a:extLst>
              <a:ext uri="{FF2B5EF4-FFF2-40B4-BE49-F238E27FC236}">
                <a16:creationId xmlns:a16="http://schemas.microsoft.com/office/drawing/2014/main" id="{45869592-51F2-1ECF-C54B-B10051763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502" b="4502"/>
          <a:stretch/>
        </p:blipFill>
        <p:spPr>
          <a:xfrm>
            <a:off x="5572159" y="2833688"/>
            <a:ext cx="1005840" cy="914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84F3D55-657A-4041-4AFF-49E463AAECF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F4FF58-BFA2-73F8-15B7-C2654283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8491F3-1743-683A-2308-D19EF74D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829202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02_1: Introduzione alla modellazione delle minacce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Comprendere il concetto e l'importanza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200" dirty="0"/>
              <a:t>Definizione: La modellazione delle minacce è un approccio proattivo e sistematico all'</a:t>
            </a:r>
            <a:r>
              <a:rPr lang="en-US" sz="1200" dirty="0">
                <a:solidFill>
                  <a:schemeClr val="tx2"/>
                </a:solidFill>
              </a:rPr>
              <a:t>identificazione</a:t>
            </a:r>
            <a:r>
              <a:rPr lang="en-US" sz="1200" dirty="0"/>
              <a:t>, alla </a:t>
            </a:r>
            <a:r>
              <a:rPr lang="en-US" sz="1200" dirty="0">
                <a:solidFill>
                  <a:schemeClr val="tx2"/>
                </a:solidFill>
              </a:rPr>
              <a:t>valutazione </a:t>
            </a:r>
            <a:r>
              <a:rPr lang="en-US" sz="1200" dirty="0"/>
              <a:t>e alla </a:t>
            </a:r>
            <a:r>
              <a:rPr lang="en-US" sz="1200" dirty="0">
                <a:solidFill>
                  <a:schemeClr val="tx2"/>
                </a:solidFill>
              </a:rPr>
              <a:t>mitigazione delle </a:t>
            </a:r>
            <a:r>
              <a:rPr lang="en-US" sz="1200" dirty="0"/>
              <a:t>potenziali minacce alla sicurezza informatica di un sistema, di una rete o di un'applicazione.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Importanza: 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L'obiettivo è anticipare i potenziali vettori di attacco, le vulnerabilità e gli impatti sulla sicurezza dell'organizzazione. 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Comprendendo a fondo le potenziali minacce, le organizzazioni possono implementare controlli di sicurezza efficaci e strategie di mitigazione per rafforzare le proprie difese.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vestuário, verde, planta, armadura&#10;&#10;Descrição gerada automaticamente">
            <a:extLst>
              <a:ext uri="{FF2B5EF4-FFF2-40B4-BE49-F238E27FC236}">
                <a16:creationId xmlns:a16="http://schemas.microsoft.com/office/drawing/2014/main" id="{958D4A2D-7944-0B8F-DF0E-D173D088DB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02_1: Introduzione alla modellazione delle minacce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Comprendere il concetto e l'importanza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Caso di studio: </a:t>
            </a:r>
            <a:r>
              <a:rPr lang="en-US" sz="1200" i="1" dirty="0"/>
              <a:t>Infrastruttura Smart Grid - applicazione della modellazione delle minacce per migliorare la resilienza e la sicurezza delle infrastrutture critiche contro le minacce in evoluzione</a:t>
            </a:r>
          </a:p>
          <a:p>
            <a:pPr lvl="1">
              <a:spcBef>
                <a:spcPts val="600"/>
              </a:spcBef>
            </a:pPr>
            <a:r>
              <a:rPr lang="en-US" sz="1000" b="1" dirty="0"/>
              <a:t>Identificare le risorse: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Contatori intelligenti</a:t>
            </a:r>
            <a:r>
              <a:rPr lang="en-US" sz="850" dirty="0"/>
              <a:t>: dispositivi installati presso i consumatori per monitorare in tempo reale l'utilizzo dell'energia elettrica.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Sistemi di controllo</a:t>
            </a:r>
            <a:r>
              <a:rPr lang="en-US" sz="850" dirty="0"/>
              <a:t>: sistemi centralizzati per gestire la generazione, la distribuzione e la fatturazione dell'energia.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Reti di comunicazione</a:t>
            </a:r>
            <a:r>
              <a:rPr lang="en-US" sz="850" dirty="0"/>
              <a:t>: infrastrutture che facilitano lo scambio di dati tra gli elementi dell'ecosistema.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Sistemi di accumulo</a:t>
            </a:r>
            <a:r>
              <a:rPr lang="en-US" sz="850" dirty="0"/>
              <a:t>: batterie utilizzate per immagazzinare l'energia in eccesso generata dalle fonti rinnovabili.</a:t>
            </a:r>
          </a:p>
          <a:p>
            <a:pPr lvl="1">
              <a:spcBef>
                <a:spcPts val="600"/>
              </a:spcBef>
            </a:pPr>
            <a:r>
              <a:rPr lang="en-US" sz="1000" b="1" dirty="0" err="1"/>
              <a:t>Analizzare le </a:t>
            </a:r>
            <a:r>
              <a:rPr lang="en-US" sz="1000" b="1" dirty="0"/>
              <a:t>minacce: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Accesso non autorizzato</a:t>
            </a:r>
            <a:r>
              <a:rPr lang="en-US" sz="850" dirty="0"/>
              <a:t>: hacker che accedono senza autorizzazione ai contatori intelligenti o ai sistemi di controllo, manipolando potenzialmente i dati sul consumo energetico o interrompendo le operazioni di rete.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Manomissione dei dati</a:t>
            </a:r>
            <a:r>
              <a:rPr lang="en-US" sz="850" dirty="0"/>
              <a:t>: manipolazione dei dati trasmessi tra i contatori intelligenti e i sistemi di controllo, con conseguente fatturazione imprecisa o sfruttamento delle vulnerabilità delle piattaforme di scambio di energia.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Rischi della catena di fornitura</a:t>
            </a:r>
            <a:r>
              <a:rPr lang="en-US" sz="850" dirty="0"/>
              <a:t>: compromissione di componenti o software ottenuti da fornitori terzi, con conseguenti vulnerabilità nei dispositivi o nei sistemi di controllo delle smart grid.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Spionaggio informatico</a:t>
            </a:r>
            <a:r>
              <a:rPr lang="en-US" sz="850" dirty="0"/>
              <a:t>: furto di informazioni sensibili relative alle operazioni delle infrastrutture energetiche, ai dati dei clienti o alla proprietà intellettuale, con rischi per la sicurezza nazionale e il vantaggio competitivo.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vestuário, verde, planta, armadura&#10;&#10;Descrição gerada automaticamente">
            <a:extLst>
              <a:ext uri="{FF2B5EF4-FFF2-40B4-BE49-F238E27FC236}">
                <a16:creationId xmlns:a16="http://schemas.microsoft.com/office/drawing/2014/main" id="{958D4A2D-7944-0B8F-DF0E-D173D088DB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9331321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2800" dirty="0"/>
              <a:t>02_1: Introduzione alla modellazione delle minacce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Comprendere il concetto e l'importanza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accent1"/>
                </a:solidFill>
              </a:rPr>
              <a:t>Caso di studio: </a:t>
            </a:r>
            <a:r>
              <a:rPr lang="en-US" sz="1200" i="1" dirty="0"/>
              <a:t>Infrastruttura Smart Grid</a:t>
            </a:r>
          </a:p>
          <a:p>
            <a:pPr lvl="1">
              <a:spcBef>
                <a:spcPts val="600"/>
              </a:spcBef>
            </a:pPr>
            <a:r>
              <a:rPr lang="en-US" sz="1000" b="1" dirty="0"/>
              <a:t>Valutare le vulnerabilità: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Protocolli di comunicazione insicuri</a:t>
            </a:r>
            <a:r>
              <a:rPr lang="en-US" sz="850" dirty="0"/>
              <a:t>: crittografia debole o mancanza di meccanismi di autenticazione nei protocolli di comunicazione utilizzati dai contatori intelligenti e dai sistemi di controllo.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Sistemi legacy</a:t>
            </a:r>
            <a:r>
              <a:rPr lang="en-US" sz="850" dirty="0"/>
              <a:t>: utilizzo di componenti software e hardware obsoleti o non supportati nelle infrastrutture critiche, suscettibili di vulnerabilità ed exploit noti.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Minacce insider</a:t>
            </a:r>
            <a:r>
              <a:rPr lang="en-US" sz="850" dirty="0"/>
              <a:t>: azioni dolose o negligenti da parte di dipendenti o appaltatori con accesso privilegiato all'infrastruttura della rete energetica.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Sistemi interconnessi</a:t>
            </a:r>
            <a:r>
              <a:rPr lang="en-US" sz="850" dirty="0"/>
              <a:t>: dipendenze tra i diversi componenti della rete energetica, che creano potenziali percorsi per gli aggressori per propagare le minacce e interrompere le operazioni.</a:t>
            </a:r>
          </a:p>
          <a:p>
            <a:pPr lvl="1">
              <a:spcBef>
                <a:spcPts val="600"/>
              </a:spcBef>
            </a:pPr>
            <a:r>
              <a:rPr lang="en-US" sz="1000" b="1" dirty="0"/>
              <a:t>Quantificare gli impatti: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Perdite finanziarie</a:t>
            </a:r>
            <a:r>
              <a:rPr lang="en-US" sz="850" dirty="0"/>
              <a:t>: interruzione della fornitura di energia con conseguente perdita di entrate per i fornitori di servizi, multe per la mancata conformità agli accordi sul livello di servizio e costi associati alla riparazione e ai procedimenti legali.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Interruzioni operative</a:t>
            </a:r>
            <a:r>
              <a:rPr lang="en-US" sz="850" dirty="0"/>
              <a:t>: interruzioni del servizio che hanno un impatto sui consumatori residenziali, commerciali e industriali, con conseguenti perdite di produttività, danni alle apparecchiature e una percezione negativa da parte dell'opinione pubblica.</a:t>
            </a:r>
          </a:p>
          <a:p>
            <a:pPr lvl="2">
              <a:spcBef>
                <a:spcPts val="600"/>
              </a:spcBef>
            </a:pPr>
            <a:r>
              <a:rPr lang="en-US" sz="850" u="sng" dirty="0"/>
              <a:t>Rischi per la sicurezza</a:t>
            </a:r>
            <a:r>
              <a:rPr lang="en-US" sz="850" dirty="0"/>
              <a:t>: l'integrità compromessa dell'infrastruttura energetica comporta rischi per la sicurezza pubblica, danni ambientali e potenziali perdite di vite umane in scenari estremi.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vestuário, verde, planta, armadura&#10;&#10;Descrição gerada automaticamente">
            <a:extLst>
              <a:ext uri="{FF2B5EF4-FFF2-40B4-BE49-F238E27FC236}">
                <a16:creationId xmlns:a16="http://schemas.microsoft.com/office/drawing/2014/main" id="{958D4A2D-7944-0B8F-DF0E-D173D088DB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0037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Theme-CyberSecPro-1</ap:Template>
  <ap:TotalTime>0</ap:TotalTime>
  <ap:Words>3246</ap:Words>
  <ap:Application>Microsoft Office PowerPoint</ap:Application>
  <ap:PresentationFormat>Ecrã Panorâmico</ap:PresentationFormat>
  <ap:Paragraphs>256</ap:Paragraphs>
  <ap:Slides>32</ap:Slides>
  <ap:Notes>2</ap:Notes>
  <ap:HiddenSlides>0</ap:HiddenSlides>
  <ap:MMClips>0</ap:MMClips>
  <ap:ScaleCrop>false</ap:ScaleCrop>
  <ap:HeadingPairs>
    <vt:vector baseType="variant" size="6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ap:HeadingPairs>
  <ap:TitlesOfParts>
    <vt:vector baseType="lpstr" size="38">
      <vt:lpstr>Arial MT</vt:lpstr>
      <vt:lpstr>Book Antiqua</vt:lpstr>
      <vt:lpstr>Calibri</vt:lpstr>
      <vt:lpstr>Century Gothic</vt:lpstr>
      <vt:lpstr>Courier New</vt:lpstr>
      <vt:lpstr>Custom</vt:lpstr>
      <vt:lpstr>Cyber Threat Intelligence in the Energy Network</vt:lpstr>
      <vt:lpstr>Apresentação do PowerPoint</vt:lpstr>
      <vt:lpstr>Cyber Threat Intelligence in the Energy Network – Course Overview</vt:lpstr>
      <vt:lpstr>Training Outline:   Day-2</vt:lpstr>
      <vt:lpstr>Training Outline:   Day-2</vt:lpstr>
      <vt:lpstr>02_1: Introduction to Threat Modelling</vt:lpstr>
      <vt:lpstr>02_1: Introduction to Threat Modelling</vt:lpstr>
      <vt:lpstr>02_1: Introduction to Threat Modelling</vt:lpstr>
      <vt:lpstr>02_1: Introduction to Threat Modelling</vt:lpstr>
      <vt:lpstr>02_1: Introduction to Threat Modelling</vt:lpstr>
      <vt:lpstr>Training Outline:   Day-2</vt:lpstr>
      <vt:lpstr>02_2: Threat Landscape in the Energy Network</vt:lpstr>
      <vt:lpstr>02_2: Threat Landscape in the Energy Network</vt:lpstr>
      <vt:lpstr>02_2: Threat Landscape in the Energy Network</vt:lpstr>
      <vt:lpstr>02_2: Threat Landscape in the Energy Network</vt:lpstr>
      <vt:lpstr>02_2: Threat Landscape in the Energy Network</vt:lpstr>
      <vt:lpstr>Training Outline:   Day-2</vt:lpstr>
      <vt:lpstr>02_3: Impact Analysis </vt:lpstr>
      <vt:lpstr>02_3: Impact Analysis </vt:lpstr>
      <vt:lpstr>02_3: Impact Analysis </vt:lpstr>
      <vt:lpstr>02_3: Impact Analysis </vt:lpstr>
      <vt:lpstr>02_3: Impact Analysis </vt:lpstr>
      <vt:lpstr>Training Outline:   Day-2</vt:lpstr>
      <vt:lpstr>02_4: Developing Threat Models for Energy Infrastructure</vt:lpstr>
      <vt:lpstr>02_4: Developing Threat Models for Energy Infrastructure</vt:lpstr>
      <vt:lpstr>02_4: Developing Threat Models for Energy Infrastructure</vt:lpstr>
      <vt:lpstr>02_4: Developing Threat Models for Energy Infrastructure</vt:lpstr>
      <vt:lpstr>Training Outline:   Day-2</vt:lpstr>
      <vt:lpstr>02_5: Mitigation Strategies</vt:lpstr>
      <vt:lpstr>02_5: Mitigation Strategies</vt:lpstr>
      <vt:lpstr>02_5: Mitigation Strategies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2024-05-08T14:43:02.0000000Z</dcterms:modified>
  <version>Ver-1</version>
  <keywords>, docId:BA19590EB4375F48FA6766B70B2AACE2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