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90"/>
  </p:notesMasterIdLst>
  <p:handoutMasterIdLst>
    <p:handoutMasterId r:id="rId91"/>
  </p:handoutMasterIdLst>
  <p:sldIdLst>
    <p:sldId id="376" r:id="rId5"/>
    <p:sldId id="407" r:id="rId6"/>
    <p:sldId id="388" r:id="rId7"/>
    <p:sldId id="408" r:id="rId8"/>
    <p:sldId id="490" r:id="rId9"/>
    <p:sldId id="443" r:id="rId10"/>
    <p:sldId id="491" r:id="rId11"/>
    <p:sldId id="494" r:id="rId12"/>
    <p:sldId id="495" r:id="rId13"/>
    <p:sldId id="492" r:id="rId14"/>
    <p:sldId id="497" r:id="rId15"/>
    <p:sldId id="498" r:id="rId16"/>
    <p:sldId id="499" r:id="rId17"/>
    <p:sldId id="500" r:id="rId18"/>
    <p:sldId id="501" r:id="rId19"/>
    <p:sldId id="502" r:id="rId20"/>
    <p:sldId id="503" r:id="rId21"/>
    <p:sldId id="493" r:id="rId22"/>
    <p:sldId id="504" r:id="rId23"/>
    <p:sldId id="505" r:id="rId24"/>
    <p:sldId id="506" r:id="rId25"/>
    <p:sldId id="507" r:id="rId26"/>
    <p:sldId id="508" r:id="rId27"/>
    <p:sldId id="509" r:id="rId28"/>
    <p:sldId id="510" r:id="rId29"/>
    <p:sldId id="511" r:id="rId30"/>
    <p:sldId id="512" r:id="rId31"/>
    <p:sldId id="514" r:id="rId32"/>
    <p:sldId id="517" r:id="rId33"/>
    <p:sldId id="518" r:id="rId34"/>
    <p:sldId id="520" r:id="rId35"/>
    <p:sldId id="513" r:id="rId36"/>
    <p:sldId id="519" r:id="rId37"/>
    <p:sldId id="521" r:id="rId38"/>
    <p:sldId id="522" r:id="rId39"/>
    <p:sldId id="523" r:id="rId40"/>
    <p:sldId id="515" r:id="rId41"/>
    <p:sldId id="524" r:id="rId42"/>
    <p:sldId id="525" r:id="rId43"/>
    <p:sldId id="526" r:id="rId44"/>
    <p:sldId id="516" r:id="rId45"/>
    <p:sldId id="527" r:id="rId46"/>
    <p:sldId id="528" r:id="rId47"/>
    <p:sldId id="529" r:id="rId48"/>
    <p:sldId id="530" r:id="rId49"/>
    <p:sldId id="531" r:id="rId50"/>
    <p:sldId id="532" r:id="rId51"/>
    <p:sldId id="537" r:id="rId52"/>
    <p:sldId id="538" r:id="rId53"/>
    <p:sldId id="533" r:id="rId54"/>
    <p:sldId id="539" r:id="rId55"/>
    <p:sldId id="540" r:id="rId56"/>
    <p:sldId id="541" r:id="rId57"/>
    <p:sldId id="534" r:id="rId58"/>
    <p:sldId id="542" r:id="rId59"/>
    <p:sldId id="544" r:id="rId60"/>
    <p:sldId id="543" r:id="rId61"/>
    <p:sldId id="535" r:id="rId62"/>
    <p:sldId id="545" r:id="rId63"/>
    <p:sldId id="546" r:id="rId64"/>
    <p:sldId id="536" r:id="rId65"/>
    <p:sldId id="547" r:id="rId66"/>
    <p:sldId id="548" r:id="rId67"/>
    <p:sldId id="549" r:id="rId68"/>
    <p:sldId id="550" r:id="rId69"/>
    <p:sldId id="551" r:id="rId70"/>
    <p:sldId id="552" r:id="rId71"/>
    <p:sldId id="553" r:id="rId72"/>
    <p:sldId id="555" r:id="rId73"/>
    <p:sldId id="554" r:id="rId74"/>
    <p:sldId id="558" r:id="rId75"/>
    <p:sldId id="559" r:id="rId76"/>
    <p:sldId id="560" r:id="rId77"/>
    <p:sldId id="556" r:id="rId78"/>
    <p:sldId id="561" r:id="rId79"/>
    <p:sldId id="562" r:id="rId80"/>
    <p:sldId id="563" r:id="rId81"/>
    <p:sldId id="564" r:id="rId82"/>
    <p:sldId id="557" r:id="rId83"/>
    <p:sldId id="565" r:id="rId84"/>
    <p:sldId id="566" r:id="rId85"/>
    <p:sldId id="567" r:id="rId86"/>
    <p:sldId id="568" r:id="rId87"/>
    <p:sldId id="569" r:id="rId88"/>
    <p:sldId id="387"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95388" autoAdjust="0"/>
  </p:normalViewPr>
  <p:slideViewPr>
    <p:cSldViewPr snapToGrid="0" showGuides="1">
      <p:cViewPr varScale="1">
        <p:scale>
          <a:sx n="102" d="100"/>
          <a:sy n="102" d="100"/>
        </p:scale>
        <p:origin x="294" y="10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5/14/2024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‹nº›</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5/14/2024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‹nº›</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svg"/></Relationships>
</file>

<file path=ppt/slides/_rels/slide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89" y="723440"/>
            <a:ext cx="4899285" cy="2579052"/>
          </a:xfrm>
        </p:spPr>
        <p:txBody>
          <a:bodyPr>
            <a:noAutofit/>
          </a:bodyPr>
          <a:lstStyle/>
          <a:p>
            <a:r>
              <a:rPr lang="en-US" sz="4800" dirty="0"/>
              <a:t>Cyber Threat Intelligence in the Energy Network</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119274" y="3373515"/>
            <a:ext cx="4323426" cy="1008926"/>
          </a:xfrm>
        </p:spPr>
        <p:txBody>
          <a:bodyPr/>
          <a:lstStyle/>
          <a:p>
            <a:r>
              <a:rPr lang="en-US" dirty="0"/>
              <a:t>CSP006</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grpSp>
        <p:nvGrpSpPr>
          <p:cNvPr id="2" name="Group 1">
            <a:extLst>
              <a:ext uri="{FF2B5EF4-FFF2-40B4-BE49-F238E27FC236}">
                <a16:creationId xmlns:a16="http://schemas.microsoft.com/office/drawing/2014/main" id="{ABF25152-ECFC-F87E-6A60-9E7B0D98374B}"/>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4"/>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5"/>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10</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Topic-06: Vulnerabilities Assessment Techniques</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Vulnerabilities in the Energy Network</a:t>
            </a:r>
          </a:p>
          <a:p>
            <a:pPr>
              <a:spcBef>
                <a:spcPts val="600"/>
              </a:spcBef>
              <a:spcAft>
                <a:spcPts val="0"/>
              </a:spcAft>
            </a:pPr>
            <a:r>
              <a:rPr lang="en-US" sz="1400" dirty="0"/>
              <a:t>Vulnerability Assessment Methodologies</a:t>
            </a:r>
          </a:p>
          <a:p>
            <a:pPr>
              <a:spcBef>
                <a:spcPts val="600"/>
              </a:spcBef>
              <a:spcAft>
                <a:spcPts val="0"/>
              </a:spcAft>
            </a:pPr>
            <a:r>
              <a:rPr lang="en-US" sz="1400" dirty="0">
                <a:solidFill>
                  <a:schemeClr val="tx2"/>
                </a:solidFill>
              </a:rPr>
              <a:t>Asset Identification and Classification</a:t>
            </a:r>
          </a:p>
          <a:p>
            <a:pPr>
              <a:spcBef>
                <a:spcPts val="600"/>
              </a:spcBef>
              <a:spcAft>
                <a:spcPts val="0"/>
              </a:spcAft>
            </a:pPr>
            <a:r>
              <a:rPr lang="en-US" sz="1400" dirty="0"/>
              <a:t>Vulnerability Scanning Tools and Techniques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836808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Importance of Asset Identification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Assets refer to the components, devices, systems, and resources within the energy network infrastructure.</a:t>
            </a:r>
          </a:p>
          <a:p>
            <a:pPr>
              <a:spcBef>
                <a:spcPts val="600"/>
              </a:spcBef>
            </a:pPr>
            <a:r>
              <a:rPr lang="en-US" sz="1200" dirty="0"/>
              <a:t>These assets encompass both physical and digital elements essential for the operation, management, and security of the network.</a:t>
            </a:r>
          </a:p>
          <a:p>
            <a:pPr>
              <a:spcBef>
                <a:spcPts val="600"/>
              </a:spcBef>
            </a:pPr>
            <a:r>
              <a:rPr lang="en-US" sz="1200" dirty="0"/>
              <a:t>Asset identification is a foundational step in vulnerability assessment and risk management processes.</a:t>
            </a:r>
          </a:p>
          <a:p>
            <a:pPr>
              <a:spcBef>
                <a:spcPts val="600"/>
              </a:spcBef>
            </a:pPr>
            <a:r>
              <a:rPr lang="en-US" sz="1200"/>
              <a:t>It involves cataloging and categorizing all assets within the energy network to establish a comprehensive understanding of the infrastructure's components.</a:t>
            </a: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98101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Importance of Asset Identification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Importance Points:</a:t>
            </a:r>
          </a:p>
          <a:p>
            <a:pPr lvl="1">
              <a:spcBef>
                <a:spcPts val="600"/>
              </a:spcBef>
            </a:pPr>
            <a:r>
              <a:rPr lang="en-US" sz="1000" dirty="0">
                <a:solidFill>
                  <a:schemeClr val="tx2"/>
                </a:solidFill>
              </a:rPr>
              <a:t>Risk Management:</a:t>
            </a:r>
          </a:p>
          <a:p>
            <a:pPr lvl="2">
              <a:spcBef>
                <a:spcPts val="600"/>
              </a:spcBef>
            </a:pPr>
            <a:r>
              <a:rPr lang="en-US" sz="850" dirty="0"/>
              <a:t>Asset identification enables organizations to assess and mitigate risks associated with each asset. By understanding the criticality and dependencies of assets, organizations can prioritize risk mitigation efforts effectively.</a:t>
            </a:r>
          </a:p>
          <a:p>
            <a:pPr lvl="1">
              <a:spcBef>
                <a:spcPts val="600"/>
              </a:spcBef>
            </a:pPr>
            <a:r>
              <a:rPr lang="en-US" sz="1000" dirty="0">
                <a:solidFill>
                  <a:schemeClr val="tx2"/>
                </a:solidFill>
              </a:rPr>
              <a:t>Security Measures:</a:t>
            </a:r>
          </a:p>
          <a:p>
            <a:pPr lvl="2">
              <a:spcBef>
                <a:spcPts val="600"/>
              </a:spcBef>
            </a:pPr>
            <a:r>
              <a:rPr lang="en-US" sz="850" dirty="0"/>
              <a:t>This  identification is the basis for implementing security measures tailored to protect specific assets. It facilitates the development of access controls, encryption policies, and intrusion detection mechanisms to safeguard assets from cyber threats.</a:t>
            </a:r>
          </a:p>
          <a:p>
            <a:pPr lvl="1">
              <a:spcBef>
                <a:spcPts val="600"/>
              </a:spcBef>
            </a:pPr>
            <a:r>
              <a:rPr lang="en-US" sz="1000" dirty="0">
                <a:solidFill>
                  <a:schemeClr val="tx2"/>
                </a:solidFill>
              </a:rPr>
              <a:t>Regulatory Compliance:</a:t>
            </a:r>
          </a:p>
          <a:p>
            <a:pPr lvl="2">
              <a:spcBef>
                <a:spcPts val="600"/>
              </a:spcBef>
            </a:pPr>
            <a:r>
              <a:rPr lang="en-US" sz="850" dirty="0"/>
              <a:t>During cybersecurity incidents, rapid response and containment rely on accurate asset identification. Incident response teams can quickly identify affected assets, assess the impact, and initiate remediation measures to minimize disruption.</a:t>
            </a:r>
          </a:p>
          <a:p>
            <a:pPr>
              <a:spcBef>
                <a:spcPts val="600"/>
              </a:spcBef>
            </a:pPr>
            <a:r>
              <a:rPr lang="en-US" sz="1200" dirty="0"/>
              <a:t>Challenges:</a:t>
            </a:r>
          </a:p>
          <a:p>
            <a:pPr lvl="1">
              <a:spcBef>
                <a:spcPts val="600"/>
              </a:spcBef>
            </a:pPr>
            <a:r>
              <a:rPr lang="en-US" sz="1000" dirty="0"/>
              <a:t>Dynamic nature of network environments with frequent additions, modifications, and retirements of assets.</a:t>
            </a:r>
          </a:p>
          <a:p>
            <a:pPr lvl="1">
              <a:spcBef>
                <a:spcPts val="600"/>
              </a:spcBef>
            </a:pPr>
            <a:r>
              <a:rPr lang="en-US" sz="1000" dirty="0"/>
              <a:t>Lack of visibility into shadow IT, unauthorized devices, and unmanaged assets.</a:t>
            </a:r>
          </a:p>
          <a:p>
            <a:pPr lvl="1">
              <a:spcBef>
                <a:spcPts val="600"/>
              </a:spcBef>
            </a:pPr>
            <a:r>
              <a:rPr lang="en-US" sz="1000" dirty="0"/>
              <a:t>Complexity of interconnected systems and legacy infrastructure complicating the mapping of asset dependencies.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76314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Techniques for Asset Identification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Network Discovery Tools: </a:t>
            </a:r>
          </a:p>
          <a:p>
            <a:pPr lvl="1">
              <a:spcBef>
                <a:spcPts val="600"/>
              </a:spcBef>
            </a:pPr>
            <a:r>
              <a:rPr lang="en-US" sz="1000" dirty="0"/>
              <a:t>Network discovery tools are software applications designed to identify and map devices and systems within a network.</a:t>
            </a:r>
          </a:p>
          <a:p>
            <a:pPr lvl="1">
              <a:spcBef>
                <a:spcPts val="600"/>
              </a:spcBef>
            </a:pPr>
            <a:r>
              <a:rPr lang="en-US" sz="1000" dirty="0"/>
              <a:t>These tools utilize various protocols (e.g., ICMP, SNMP, SSH) to discover and enumerate networked assets.</a:t>
            </a:r>
          </a:p>
          <a:p>
            <a:pPr lvl="1">
              <a:spcBef>
                <a:spcPts val="600"/>
              </a:spcBef>
            </a:pPr>
            <a:r>
              <a:rPr lang="en-US" sz="1000" dirty="0"/>
              <a:t>Network scanning techniques, such as ping sweeps, port scanning, and service identification, are commonly employed for asset discovery.</a:t>
            </a:r>
          </a:p>
          <a:p>
            <a:pPr lvl="1">
              <a:spcBef>
                <a:spcPts val="600"/>
              </a:spcBef>
            </a:pPr>
            <a:r>
              <a:rPr lang="en-US" sz="1000" dirty="0"/>
              <a:t>Lack of visibility into shadow IT, unauthorized devices, and unmanaged assets.</a:t>
            </a:r>
          </a:p>
          <a:p>
            <a:pPr lvl="1">
              <a:spcBef>
                <a:spcPts val="600"/>
              </a:spcBef>
            </a:pPr>
            <a:r>
              <a:rPr lang="en-US" sz="1000" dirty="0"/>
              <a:t>Complexity of interconnected systems and legacy infrastructure complicating the mapping of asset dependencies.</a:t>
            </a:r>
          </a:p>
          <a:p>
            <a:pPr>
              <a:spcBef>
                <a:spcPts val="600"/>
              </a:spcBef>
            </a:pPr>
            <a:r>
              <a:rPr lang="en-US" sz="1200" dirty="0"/>
              <a:t>Asset Management Systems: </a:t>
            </a:r>
          </a:p>
          <a:p>
            <a:pPr lvl="1">
              <a:spcBef>
                <a:spcPts val="600"/>
              </a:spcBef>
            </a:pPr>
            <a:r>
              <a:rPr lang="en-US" sz="1000" dirty="0"/>
              <a:t>Asset management systems (AMS) are centralized platforms used to track and manage organizational assets throughout their lifecycle.</a:t>
            </a:r>
          </a:p>
          <a:p>
            <a:pPr lvl="1">
              <a:spcBef>
                <a:spcPts val="600"/>
              </a:spcBef>
            </a:pPr>
            <a:r>
              <a:rPr lang="en-US" sz="1000" dirty="0"/>
              <a:t>AMS solutions provide capabilities for asset inventory management, asset tracking, and asset lifecycle management.</a:t>
            </a:r>
          </a:p>
          <a:p>
            <a:pPr lvl="1">
              <a:spcBef>
                <a:spcPts val="600"/>
              </a:spcBef>
            </a:pPr>
            <a:r>
              <a:rPr lang="en-US" sz="1000" dirty="0"/>
              <a:t>Automated asset discovery features in AMS facilitate the identification of devices connected to the network.</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938240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Techniques for Asset Identification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Manual Inventory Audits:</a:t>
            </a:r>
          </a:p>
          <a:p>
            <a:pPr lvl="1">
              <a:spcBef>
                <a:spcPts val="600"/>
              </a:spcBef>
            </a:pPr>
            <a:r>
              <a:rPr lang="en-US" sz="1000" dirty="0"/>
              <a:t>Manual inventory audits involve physical inspection and documentation of assets within the energy network.</a:t>
            </a:r>
          </a:p>
          <a:p>
            <a:pPr lvl="1">
              <a:spcBef>
                <a:spcPts val="600"/>
              </a:spcBef>
            </a:pPr>
            <a:r>
              <a:rPr lang="en-US" sz="1000" dirty="0"/>
              <a:t>Security teams conduct site visits to identify and document assets, including servers, switches, routers, and IoT devices.</a:t>
            </a:r>
          </a:p>
          <a:p>
            <a:pPr lvl="1">
              <a:spcBef>
                <a:spcPts val="600"/>
              </a:spcBef>
            </a:pPr>
            <a:r>
              <a:rPr lang="en-US" sz="1000" dirty="0"/>
              <a:t>Manual audits supplement automated asset discovery methods, ensuring comprehensive coverage and accuracy of asset inventories.</a:t>
            </a:r>
          </a:p>
          <a:p>
            <a:pPr>
              <a:spcBef>
                <a:spcPts val="600"/>
              </a:spcBef>
            </a:pPr>
            <a:r>
              <a:rPr lang="en-US" sz="1200" dirty="0"/>
              <a:t> Passive Network Monitoring:</a:t>
            </a:r>
          </a:p>
          <a:p>
            <a:pPr lvl="1">
              <a:spcBef>
                <a:spcPts val="600"/>
              </a:spcBef>
            </a:pPr>
            <a:r>
              <a:rPr lang="en-US" sz="1000" dirty="0"/>
              <a:t>Passive network monitoring techniques passively observe network traffic to identify connected devices and systems.</a:t>
            </a:r>
          </a:p>
          <a:p>
            <a:pPr lvl="1">
              <a:spcBef>
                <a:spcPts val="600"/>
              </a:spcBef>
            </a:pPr>
            <a:r>
              <a:rPr lang="en-US" sz="1000" dirty="0"/>
              <a:t>Technologies such as network sniffers and intrusion detection systems (IDS) analyze network packets to detect and classify devices.</a:t>
            </a:r>
          </a:p>
          <a:p>
            <a:pPr lvl="1">
              <a:spcBef>
                <a:spcPts val="600"/>
              </a:spcBef>
            </a:pPr>
            <a:r>
              <a:rPr lang="en-US" sz="1000" dirty="0"/>
              <a:t>Passive monitoring is non-intrusive and can identify devices that may not respond to active scanning methods.</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7962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Techniques for Asset Identification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 Integration of Techniques:</a:t>
            </a:r>
          </a:p>
          <a:p>
            <a:pPr lvl="1">
              <a:spcBef>
                <a:spcPts val="600"/>
              </a:spcBef>
            </a:pPr>
            <a:r>
              <a:rPr lang="en-US" sz="1000" dirty="0"/>
              <a:t>Effective asset identification often requires a combination of multiple techniques to overcome limitations and maximize coverage.</a:t>
            </a:r>
          </a:p>
          <a:p>
            <a:pPr lvl="1">
              <a:spcBef>
                <a:spcPts val="600"/>
              </a:spcBef>
            </a:pPr>
            <a:r>
              <a:rPr lang="en-US" sz="1000" dirty="0"/>
              <a:t>Integrating network discovery tools with asset management systems enables continuous monitoring and updates of asset inventories.</a:t>
            </a:r>
          </a:p>
          <a:p>
            <a:pPr lvl="1">
              <a:spcBef>
                <a:spcPts val="600"/>
              </a:spcBef>
            </a:pPr>
            <a:r>
              <a:rPr lang="en-US" sz="1000" dirty="0"/>
              <a:t>Manual audits and passive monitoring complement automated methods, providing redundancy and validation of asset data.</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1857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Case Study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Description:</a:t>
            </a:r>
          </a:p>
          <a:p>
            <a:pPr lvl="1">
              <a:spcBef>
                <a:spcPts val="600"/>
              </a:spcBef>
            </a:pPr>
            <a:r>
              <a:rPr lang="en-US" sz="1000" dirty="0"/>
              <a:t>The case study focuses on the asset identification process within a smart grid system deployed by an energy utility company.</a:t>
            </a:r>
          </a:p>
          <a:p>
            <a:pPr lvl="1">
              <a:spcBef>
                <a:spcPts val="600"/>
              </a:spcBef>
            </a:pPr>
            <a:r>
              <a:rPr lang="en-US" sz="1000" dirty="0"/>
              <a:t>Smart grids leverage advanced technology, including sensors, meters, and communication networks, to enhance efficiency and reliability in electricity distribution.</a:t>
            </a:r>
          </a:p>
          <a:p>
            <a:pPr>
              <a:spcBef>
                <a:spcPts val="600"/>
              </a:spcBef>
            </a:pPr>
            <a:r>
              <a:rPr lang="en-US" sz="1200" dirty="0"/>
              <a:t>Challenges:</a:t>
            </a:r>
          </a:p>
          <a:p>
            <a:pPr lvl="1">
              <a:spcBef>
                <a:spcPts val="600"/>
              </a:spcBef>
            </a:pPr>
            <a:r>
              <a:rPr lang="en-US" sz="1000" dirty="0"/>
              <a:t>Dynamic Nature of Smart Grid Components:</a:t>
            </a:r>
          </a:p>
          <a:p>
            <a:pPr lvl="2">
              <a:spcBef>
                <a:spcPts val="600"/>
              </a:spcBef>
            </a:pPr>
            <a:r>
              <a:rPr lang="en-US" sz="850" dirty="0"/>
              <a:t>Smart grid infrastructure comprises diverse components, including smart meters, sensors, switches, and controllers. These components may be added, replaced, or reconfigured over time, posing challenges for asset identification.</a:t>
            </a:r>
          </a:p>
          <a:p>
            <a:pPr lvl="1">
              <a:spcBef>
                <a:spcPts val="600"/>
              </a:spcBef>
            </a:pPr>
            <a:r>
              <a:rPr lang="en-US" sz="1000" dirty="0"/>
              <a:t>Integration of IoT Devices:</a:t>
            </a:r>
          </a:p>
          <a:p>
            <a:pPr lvl="2">
              <a:spcBef>
                <a:spcPts val="600"/>
              </a:spcBef>
            </a:pPr>
            <a:r>
              <a:rPr lang="en-US" sz="850" dirty="0"/>
              <a:t>Integration of Internet of Things (IoT) devices introduces additional complexity to the asset landscape. IoT devices, such as sensors and actuators, often lack standardized identification mechanisms, making them challenging to track.</a:t>
            </a:r>
          </a:p>
          <a:p>
            <a:pPr lvl="1">
              <a:spcBef>
                <a:spcPts val="600"/>
              </a:spcBef>
            </a:pPr>
            <a:r>
              <a:rPr lang="en-US" sz="1000" dirty="0"/>
              <a:t>Legacy Infrastructure:</a:t>
            </a:r>
          </a:p>
          <a:p>
            <a:pPr lvl="2">
              <a:spcBef>
                <a:spcPts val="600"/>
              </a:spcBef>
            </a:pPr>
            <a:r>
              <a:rPr lang="en-US" sz="850" dirty="0"/>
              <a:t>Legacy systems and equipment coexist with modern smart grid technologies, further complicating asset identification. Older devices may lack built-in management features or compatibility with automated asset discovery tools.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40245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06_3: Asset Identification and Classification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Case Study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Solutions:</a:t>
            </a:r>
          </a:p>
          <a:p>
            <a:pPr lvl="1">
              <a:spcBef>
                <a:spcPts val="600"/>
              </a:spcBef>
            </a:pPr>
            <a:r>
              <a:rPr lang="en-US" sz="1000" dirty="0"/>
              <a:t>Utilization of Asset Discovery Tools:</a:t>
            </a:r>
          </a:p>
          <a:p>
            <a:pPr lvl="2">
              <a:spcBef>
                <a:spcPts val="600"/>
              </a:spcBef>
            </a:pPr>
            <a:r>
              <a:rPr lang="en-US" sz="850" dirty="0"/>
              <a:t>The energy utility employs network discovery tools to scan and map devices within the smart grid infrastructure.</a:t>
            </a:r>
          </a:p>
          <a:p>
            <a:pPr lvl="2">
              <a:spcBef>
                <a:spcPts val="600"/>
              </a:spcBef>
            </a:pPr>
            <a:r>
              <a:rPr lang="en-US" sz="850" dirty="0"/>
              <a:t>Discovery tools utilize protocols like SNMP and Modbus to identify connected devices, including smart meters, switches, and gateways.</a:t>
            </a:r>
          </a:p>
          <a:p>
            <a:pPr lvl="1">
              <a:spcBef>
                <a:spcPts val="600"/>
              </a:spcBef>
            </a:pPr>
            <a:r>
              <a:rPr lang="en-US" sz="1000" dirty="0"/>
              <a:t>Development of Asset Classification Criteria:</a:t>
            </a:r>
          </a:p>
          <a:p>
            <a:pPr lvl="2">
              <a:spcBef>
                <a:spcPts val="600"/>
              </a:spcBef>
            </a:pPr>
            <a:r>
              <a:rPr lang="en-US" sz="850" dirty="0"/>
              <a:t>The organization establishes criteria for classifying assets based on factors such as criticality, function, and importance to grid operations.</a:t>
            </a:r>
          </a:p>
          <a:p>
            <a:pPr lvl="2">
              <a:spcBef>
                <a:spcPts val="600"/>
              </a:spcBef>
            </a:pPr>
            <a:r>
              <a:rPr lang="en-US" sz="850" dirty="0"/>
              <a:t>Asset classification facilitates prioritization of security measures and allocation of resources for asset management efforts.</a:t>
            </a:r>
          </a:p>
          <a:p>
            <a:pPr lvl="1">
              <a:spcBef>
                <a:spcPts val="600"/>
              </a:spcBef>
            </a:pPr>
            <a:r>
              <a:rPr lang="en-US" sz="1000" dirty="0"/>
              <a:t>Regular Inventory Updates:</a:t>
            </a:r>
          </a:p>
          <a:p>
            <a:pPr lvl="2">
              <a:spcBef>
                <a:spcPts val="600"/>
              </a:spcBef>
            </a:pPr>
            <a:r>
              <a:rPr lang="en-US" sz="850" dirty="0"/>
              <a:t>Continuous monitoring and updates are essential to maintain the accuracy and completeness of asset inventories.</a:t>
            </a:r>
          </a:p>
          <a:p>
            <a:pPr lvl="2">
              <a:spcBef>
                <a:spcPts val="600"/>
              </a:spcBef>
            </a:pPr>
            <a:r>
              <a:rPr lang="en-US" sz="850" dirty="0"/>
              <a:t>The utility conducts regular audits and reconciliations to validate asset data and address discrepancies.</a:t>
            </a:r>
            <a:endParaRPr lang="en-US" sz="7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texto, computador portátil, captura de ecrã, interior&#10;&#10;Descrição gerada automaticamente">
            <a:extLst>
              <a:ext uri="{FF2B5EF4-FFF2-40B4-BE49-F238E27FC236}">
                <a16:creationId xmlns:a16="http://schemas.microsoft.com/office/drawing/2014/main" id="{4550E8E5-477C-78E2-0814-7742F9A959C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68412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Topic-06: Vulnerabilities Assessment Techniques</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Vulnerabilities in the Energy Network</a:t>
            </a:r>
          </a:p>
          <a:p>
            <a:pPr>
              <a:spcBef>
                <a:spcPts val="600"/>
              </a:spcBef>
              <a:spcAft>
                <a:spcPts val="0"/>
              </a:spcAft>
            </a:pPr>
            <a:r>
              <a:rPr lang="en-US" sz="1400" dirty="0"/>
              <a:t>Vulnerability Assessment Methodologies</a:t>
            </a:r>
          </a:p>
          <a:p>
            <a:pPr>
              <a:spcBef>
                <a:spcPts val="600"/>
              </a:spcBef>
              <a:spcAft>
                <a:spcPts val="0"/>
              </a:spcAft>
            </a:pPr>
            <a:r>
              <a:rPr lang="en-US" sz="1400" dirty="0"/>
              <a:t>Asset Identification and Classification</a:t>
            </a:r>
          </a:p>
          <a:p>
            <a:pPr>
              <a:spcBef>
                <a:spcPts val="600"/>
              </a:spcBef>
              <a:spcAft>
                <a:spcPts val="0"/>
              </a:spcAft>
            </a:pPr>
            <a:r>
              <a:rPr lang="en-US" sz="1400" dirty="0">
                <a:solidFill>
                  <a:schemeClr val="tx2"/>
                </a:solidFill>
              </a:rPr>
              <a:t>Vulnerability Scanning Tools and Techniques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3244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Overview of Vulnerability Scanning</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Vulnerability scanning is a proactive security technique used to identify, assess, and prioritize vulnerabilities within the energy network infrastructure.</a:t>
            </a:r>
          </a:p>
          <a:p>
            <a:pPr>
              <a:spcBef>
                <a:spcPts val="600"/>
              </a:spcBef>
            </a:pPr>
            <a:r>
              <a:rPr lang="en-US" sz="1200" dirty="0"/>
              <a:t>It involves systematically scanning networked devices, systems, and applications to detect known security weaknesses and misconfigurations.</a:t>
            </a:r>
          </a:p>
          <a:p>
            <a:pPr>
              <a:spcBef>
                <a:spcPts val="600"/>
              </a:spcBef>
            </a:pPr>
            <a:r>
              <a:rPr lang="en-US" sz="1200" dirty="0"/>
              <a:t>Purpose:</a:t>
            </a:r>
          </a:p>
          <a:p>
            <a:pPr lvl="1">
              <a:spcBef>
                <a:spcPts val="600"/>
              </a:spcBef>
            </a:pPr>
            <a:r>
              <a:rPr lang="en-US" sz="1000" dirty="0"/>
              <a:t>Identify potential security risks and vulnerabilities before they can be exploited by malicious actors.</a:t>
            </a:r>
          </a:p>
          <a:p>
            <a:pPr lvl="1">
              <a:spcBef>
                <a:spcPts val="600"/>
              </a:spcBef>
            </a:pPr>
            <a:r>
              <a:rPr lang="en-US" sz="1000" dirty="0"/>
              <a:t>Assess the security posture of networked assets and prioritize remediation efforts based on risk severity.</a:t>
            </a:r>
          </a:p>
          <a:p>
            <a:pPr>
              <a:spcBef>
                <a:spcPts val="600"/>
              </a:spcBef>
            </a:pPr>
            <a:r>
              <a:rPr lang="en-US" sz="1200" dirty="0"/>
              <a:t>Key Components:</a:t>
            </a:r>
          </a:p>
          <a:p>
            <a:pPr lvl="1">
              <a:spcBef>
                <a:spcPts val="600"/>
              </a:spcBef>
            </a:pPr>
            <a:r>
              <a:rPr lang="en-US" sz="1000" dirty="0"/>
              <a:t>Discovery: Identifying active hosts and devices within the network.</a:t>
            </a:r>
          </a:p>
          <a:p>
            <a:pPr lvl="1">
              <a:spcBef>
                <a:spcPts val="600"/>
              </a:spcBef>
            </a:pPr>
            <a:r>
              <a:rPr lang="en-US" sz="1000" dirty="0"/>
              <a:t>Enumeration: Enumerating services, ports, and applications running on each host.</a:t>
            </a:r>
          </a:p>
          <a:p>
            <a:pPr lvl="1">
              <a:spcBef>
                <a:spcPts val="600"/>
              </a:spcBef>
            </a:pPr>
            <a:r>
              <a:rPr lang="en-US" sz="1000" dirty="0"/>
              <a:t>Vulnerability Detection: Identifying known vulnerabilities and security weaknesses.</a:t>
            </a:r>
          </a:p>
          <a:p>
            <a:pPr lvl="1">
              <a:spcBef>
                <a:spcPts val="600"/>
              </a:spcBef>
            </a:pPr>
            <a:r>
              <a:rPr lang="en-US" sz="1000" dirty="0"/>
              <a:t>Reporting: Generating reports detailing identified vulnerabilities and recommended remediation actions.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omposição digital, interior&#10;&#10;Descrição gerada automaticamente">
            <a:extLst>
              <a:ext uri="{FF2B5EF4-FFF2-40B4-BE49-F238E27FC236}">
                <a16:creationId xmlns:a16="http://schemas.microsoft.com/office/drawing/2014/main" id="{4CC4CED6-DFF2-FFE7-7533-6807C66B810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66633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14" name="Picture 13">
            <a:extLst>
              <a:ext uri="{FF2B5EF4-FFF2-40B4-BE49-F238E27FC236}">
                <a16:creationId xmlns:a16="http://schemas.microsoft.com/office/drawing/2014/main" id="{DB6AA25F-3B8C-8721-288B-2F31C107F74B}"/>
              </a:ext>
            </a:extLst>
          </p:cNvPr>
          <p:cNvPicPr>
            <a:picLocks noChangeAspect="1"/>
          </p:cNvPicPr>
          <p:nvPr/>
        </p:nvPicPr>
        <p:blipFill>
          <a:blip r:embed="rId3"/>
          <a:stretch>
            <a:fillRect/>
          </a:stretch>
        </p:blipFill>
        <p:spPr>
          <a:xfrm>
            <a:off x="191702" y="1338943"/>
            <a:ext cx="11808595" cy="4180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Vulnerability Scanning Tools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Vulnerability scanning tools are software applications designed to automate the process of identifying and assessing vulnerabilities within the energy network infrastructure.</a:t>
            </a:r>
          </a:p>
          <a:p>
            <a:pPr>
              <a:spcBef>
                <a:spcPts val="600"/>
              </a:spcBef>
            </a:pPr>
            <a:r>
              <a:rPr lang="en-US" sz="1200" dirty="0"/>
              <a:t>Common Features:</a:t>
            </a:r>
          </a:p>
          <a:p>
            <a:pPr lvl="1">
              <a:spcBef>
                <a:spcPts val="600"/>
              </a:spcBef>
            </a:pPr>
            <a:r>
              <a:rPr lang="en-US" sz="1000" dirty="0"/>
              <a:t>Network Discovery: Identifying hosts, devices, and services within the network.</a:t>
            </a:r>
          </a:p>
          <a:p>
            <a:pPr lvl="1">
              <a:spcBef>
                <a:spcPts val="600"/>
              </a:spcBef>
            </a:pPr>
            <a:r>
              <a:rPr lang="en-US" sz="1000" dirty="0"/>
              <a:t>Vulnerability Detection: Identifying known vulnerabilities and security weaknesses.</a:t>
            </a:r>
          </a:p>
          <a:p>
            <a:pPr lvl="1">
              <a:spcBef>
                <a:spcPts val="600"/>
              </a:spcBef>
            </a:pPr>
            <a:r>
              <a:rPr lang="en-US" sz="1000" dirty="0"/>
              <a:t>Scanning Configurations: Customizing scan parameters and configurations to suit organizational requirements.</a:t>
            </a:r>
          </a:p>
          <a:p>
            <a:pPr lvl="1">
              <a:spcBef>
                <a:spcPts val="600"/>
              </a:spcBef>
            </a:pPr>
            <a:r>
              <a:rPr lang="en-US" sz="1000" dirty="0"/>
              <a:t>Reporting: Generating comprehensive reports detailing identified vulnerabilities and recommended remediation actions.</a:t>
            </a:r>
          </a:p>
          <a:p>
            <a:pPr>
              <a:spcBef>
                <a:spcPts val="600"/>
              </a:spcBef>
            </a:pPr>
            <a:r>
              <a:rPr lang="en-US" sz="1200" dirty="0"/>
              <a:t>Examples of Tools:</a:t>
            </a:r>
          </a:p>
          <a:p>
            <a:pPr lvl="1">
              <a:spcBef>
                <a:spcPts val="600"/>
              </a:spcBef>
            </a:pPr>
            <a:r>
              <a:rPr lang="en-US" sz="1000" dirty="0"/>
              <a:t>Tenable Nessus (https://www.tenable.com/): A widely adopted vulnerability scanner known for its extensive vulnerability database and customizable scanning capabilities.</a:t>
            </a:r>
          </a:p>
          <a:p>
            <a:pPr lvl="1">
              <a:spcBef>
                <a:spcPts val="600"/>
              </a:spcBef>
            </a:pPr>
            <a:r>
              <a:rPr lang="en-US" sz="1000" dirty="0"/>
              <a:t>OpenVAS (Open Vulnerability Assessment Scanner, https://www.openvas.org/): An open-source vulnerability scanner offering similar features to commercial solutions.</a:t>
            </a:r>
          </a:p>
          <a:p>
            <a:pPr lvl="1">
              <a:spcBef>
                <a:spcPts val="600"/>
              </a:spcBef>
            </a:pPr>
            <a:r>
              <a:rPr lang="en-US" sz="1000" dirty="0"/>
              <a:t>Qualys (https://www.qualys.com/): A cloud-based vulnerability management platform providing continuous monitoring and scanning capabilities.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2588185D-745C-8CCC-274D-EAC78EEFBC5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71720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Vulnerability Scanning Tools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Considerations for Tool Selection:</a:t>
            </a:r>
          </a:p>
          <a:p>
            <a:pPr lvl="1">
              <a:spcBef>
                <a:spcPts val="600"/>
              </a:spcBef>
            </a:pPr>
            <a:r>
              <a:rPr lang="en-US" sz="1000" dirty="0"/>
              <a:t>Scalability: Ability to handle large-scale network environments and diverse asset types.</a:t>
            </a:r>
          </a:p>
          <a:p>
            <a:pPr lvl="1">
              <a:spcBef>
                <a:spcPts val="600"/>
              </a:spcBef>
            </a:pPr>
            <a:r>
              <a:rPr lang="en-US" sz="1000" dirty="0"/>
              <a:t>Accuracy: Effectiveness in identifying vulnerabilities accurately while minimizing false positives.</a:t>
            </a:r>
          </a:p>
          <a:p>
            <a:pPr lvl="1">
              <a:spcBef>
                <a:spcPts val="600"/>
              </a:spcBef>
            </a:pPr>
            <a:r>
              <a:rPr lang="en-US" sz="1000" dirty="0"/>
              <a:t>Integration: Compatibility with existing security tools and systems for seamless integration into cybersecurity workflows.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7D2FFB21-E706-1F34-6351-B28FBB875503}"/>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95464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Performing Vulnerability Scans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Vulnerability scanning involves several sequential steps, including:</a:t>
            </a:r>
          </a:p>
          <a:p>
            <a:pPr lvl="1">
              <a:spcBef>
                <a:spcPts val="600"/>
              </a:spcBef>
            </a:pPr>
            <a:r>
              <a:rPr lang="en-US" sz="1000" dirty="0"/>
              <a:t>Scoping: Defining the scope and objectives of the vulnerability scan.</a:t>
            </a:r>
          </a:p>
          <a:p>
            <a:pPr lvl="1">
              <a:spcBef>
                <a:spcPts val="600"/>
              </a:spcBef>
            </a:pPr>
            <a:r>
              <a:rPr lang="en-US" sz="1000" dirty="0"/>
              <a:t>Configuration: Configuring parameters and settings based on the defined scope.</a:t>
            </a:r>
          </a:p>
          <a:p>
            <a:pPr lvl="1">
              <a:spcBef>
                <a:spcPts val="600"/>
              </a:spcBef>
            </a:pPr>
            <a:r>
              <a:rPr lang="en-US" sz="1000" dirty="0"/>
              <a:t>Scanning: Initiating the vulnerability scan to identify vulnerabilities across the network infrastructure.</a:t>
            </a:r>
          </a:p>
          <a:p>
            <a:pPr lvl="1">
              <a:spcBef>
                <a:spcPts val="600"/>
              </a:spcBef>
            </a:pPr>
            <a:r>
              <a:rPr lang="en-US" sz="1000" dirty="0"/>
              <a:t>Analysis: Analyzing scan results to prioritize identified vulnerabilities based on risk severity.</a:t>
            </a:r>
          </a:p>
          <a:p>
            <a:pPr lvl="1">
              <a:spcBef>
                <a:spcPts val="600"/>
              </a:spcBef>
            </a:pPr>
            <a:r>
              <a:rPr lang="en-US" sz="1000" dirty="0"/>
              <a:t>Reporting: Generating comprehensive reports detailing identified vulnerabilities and recommended remediation actions.</a:t>
            </a:r>
          </a:p>
          <a:p>
            <a:pPr>
              <a:spcBef>
                <a:spcPts val="600"/>
              </a:spcBef>
            </a:pPr>
            <a:r>
              <a:rPr lang="en-US" sz="1200" dirty="0"/>
              <a:t>Best practices:</a:t>
            </a:r>
          </a:p>
          <a:p>
            <a:pPr lvl="1">
              <a:spcBef>
                <a:spcPts val="600"/>
              </a:spcBef>
            </a:pPr>
            <a:r>
              <a:rPr lang="en-US" sz="1000" dirty="0"/>
              <a:t>Regular Scanning: Conducting vulnerability scans regularly to maintain an up-to-date view of security posture.</a:t>
            </a:r>
          </a:p>
          <a:p>
            <a:pPr lvl="1">
              <a:spcBef>
                <a:spcPts val="600"/>
              </a:spcBef>
            </a:pPr>
            <a:r>
              <a:rPr lang="en-US" sz="1000" dirty="0"/>
              <a:t>Targeted Scanning: Focusing scans on critical assets, high-risk areas, and newly deployed systems.</a:t>
            </a:r>
          </a:p>
          <a:p>
            <a:pPr lvl="1">
              <a:spcBef>
                <a:spcPts val="600"/>
              </a:spcBef>
            </a:pPr>
            <a:r>
              <a:rPr lang="en-US" sz="1000" dirty="0"/>
              <a:t>Credential-based Scanning: Using privileged credentials for more accurate and comprehensive scanning of systems and applications.</a:t>
            </a:r>
          </a:p>
          <a:p>
            <a:pPr lvl="1">
              <a:spcBef>
                <a:spcPts val="600"/>
              </a:spcBef>
            </a:pPr>
            <a:r>
              <a:rPr lang="en-US" sz="1000" dirty="0"/>
              <a:t>Validation: Validating scan results through manual verification and validation of identified vulnerabilities.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2FC70DE0-56F1-747B-6347-84C2AB6404A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74633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Performing Vulnerability Scans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Challenges:</a:t>
            </a:r>
          </a:p>
          <a:p>
            <a:pPr lvl="1">
              <a:spcBef>
                <a:spcPts val="600"/>
              </a:spcBef>
            </a:pPr>
            <a:r>
              <a:rPr lang="en-US" sz="1000" dirty="0"/>
              <a:t>Network Complexity: Complex network architectures and segmented environments may hinder scan coverage and accuracy.</a:t>
            </a:r>
          </a:p>
          <a:p>
            <a:pPr lvl="1">
              <a:spcBef>
                <a:spcPts val="600"/>
              </a:spcBef>
            </a:pPr>
            <a:r>
              <a:rPr lang="en-US" sz="1000" dirty="0"/>
              <a:t>False Positives: Inaccurate identification of vulnerabilities leading to false positives and unnecessary remediation efforts.</a:t>
            </a:r>
          </a:p>
          <a:p>
            <a:pPr lvl="1">
              <a:spcBef>
                <a:spcPts val="600"/>
              </a:spcBef>
            </a:pPr>
            <a:r>
              <a:rPr lang="en-US" sz="1000" dirty="0"/>
              <a:t>Resource Consumption: Intensive scanning activities may consume network bandwidth and system resources, impacting performance.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730851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Case Study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Description:</a:t>
            </a:r>
          </a:p>
          <a:p>
            <a:pPr lvl="1">
              <a:spcBef>
                <a:spcPts val="600"/>
              </a:spcBef>
            </a:pPr>
            <a:r>
              <a:rPr lang="en-US" sz="1000" dirty="0"/>
              <a:t>The case study focuses on the vulnerability scanning of an Industrial Control System (ICS) deployed in an energy production facility.</a:t>
            </a:r>
          </a:p>
          <a:p>
            <a:pPr lvl="1">
              <a:spcBef>
                <a:spcPts val="600"/>
              </a:spcBef>
            </a:pPr>
            <a:r>
              <a:rPr lang="en-US" sz="1000" dirty="0"/>
              <a:t>ICS systems control critical processes and operations in industrial environments, including energy generation, distribution, and monitoring.</a:t>
            </a:r>
          </a:p>
          <a:p>
            <a:pPr>
              <a:spcBef>
                <a:spcPts val="600"/>
              </a:spcBef>
            </a:pPr>
            <a:r>
              <a:rPr lang="en-US" sz="1200" dirty="0"/>
              <a:t>Challenges:</a:t>
            </a:r>
          </a:p>
          <a:p>
            <a:pPr lvl="1">
              <a:spcBef>
                <a:spcPts val="600"/>
              </a:spcBef>
            </a:pPr>
            <a:r>
              <a:rPr lang="en-US" sz="1000" dirty="0"/>
              <a:t>Operational Impact:</a:t>
            </a:r>
          </a:p>
          <a:p>
            <a:pPr lvl="2">
              <a:spcBef>
                <a:spcPts val="600"/>
              </a:spcBef>
            </a:pPr>
            <a:r>
              <a:rPr lang="en-US" sz="850" dirty="0"/>
              <a:t>Vulnerability scanning of ICS systems may impact operational continuity and system stability if not conducted carefully.</a:t>
            </a:r>
          </a:p>
          <a:p>
            <a:pPr lvl="2">
              <a:spcBef>
                <a:spcPts val="600"/>
              </a:spcBef>
            </a:pPr>
            <a:r>
              <a:rPr lang="en-US" sz="850" dirty="0"/>
              <a:t>Disruption of critical processes or equipment failures resulting from scanning activities can have severe consequences.</a:t>
            </a:r>
          </a:p>
          <a:p>
            <a:pPr lvl="1">
              <a:spcBef>
                <a:spcPts val="600"/>
              </a:spcBef>
            </a:pPr>
            <a:r>
              <a:rPr lang="en-US" sz="1000" dirty="0"/>
              <a:t>Complexity of ICS Architecture:</a:t>
            </a:r>
          </a:p>
          <a:p>
            <a:pPr lvl="2">
              <a:spcBef>
                <a:spcPts val="600"/>
              </a:spcBef>
            </a:pPr>
            <a:r>
              <a:rPr lang="en-US" sz="850" dirty="0"/>
              <a:t>ICS environments often comprise interconnected components, including Programmable Logic Controllers (PLCs), Human Machine Interfaces (HMIs), and Supervisory Control and Data Acquisition (SCADA) systems.</a:t>
            </a:r>
          </a:p>
          <a:p>
            <a:pPr lvl="2">
              <a:spcBef>
                <a:spcPts val="600"/>
              </a:spcBef>
            </a:pPr>
            <a:r>
              <a:rPr lang="en-US" sz="850" dirty="0"/>
              <a:t>Complex architectures and proprietary protocols may pose challenges for vulnerability scanning tools to accurately identify and assess vulnerabilities.</a:t>
            </a:r>
            <a:endParaRPr lang="en-US" sz="65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163249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06_4: Vulnerability Scanning Tools and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Case Study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Approach:</a:t>
            </a:r>
          </a:p>
          <a:p>
            <a:pPr lvl="1">
              <a:spcBef>
                <a:spcPts val="600"/>
              </a:spcBef>
            </a:pPr>
            <a:r>
              <a:rPr lang="en-US" sz="1000" dirty="0"/>
              <a:t>Scheduled Scanning Windows:</a:t>
            </a:r>
          </a:p>
          <a:p>
            <a:pPr lvl="2">
              <a:spcBef>
                <a:spcPts val="600"/>
              </a:spcBef>
            </a:pPr>
            <a:r>
              <a:rPr lang="en-US" sz="850" dirty="0"/>
              <a:t>Vulnerability scans are scheduled during predefined maintenance windows or periods of low operational activity to minimize disruption.</a:t>
            </a:r>
          </a:p>
          <a:p>
            <a:pPr lvl="2">
              <a:spcBef>
                <a:spcPts val="600"/>
              </a:spcBef>
            </a:pPr>
            <a:r>
              <a:rPr lang="en-US" sz="850" dirty="0"/>
              <a:t>Coordination with operational teams ensures alignment with production schedules and maintenance activities.</a:t>
            </a:r>
          </a:p>
          <a:p>
            <a:pPr lvl="1">
              <a:spcBef>
                <a:spcPts val="600"/>
              </a:spcBef>
            </a:pPr>
            <a:r>
              <a:rPr lang="en-US" sz="1000" dirty="0"/>
              <a:t>Segmentation of Network Zones:</a:t>
            </a:r>
          </a:p>
          <a:p>
            <a:pPr lvl="2">
              <a:spcBef>
                <a:spcPts val="600"/>
              </a:spcBef>
            </a:pPr>
            <a:r>
              <a:rPr lang="en-US" sz="850" dirty="0"/>
              <a:t>ICS networks are segmented into zones based on operational requirements and security considerations.</a:t>
            </a:r>
          </a:p>
          <a:p>
            <a:pPr lvl="2">
              <a:spcBef>
                <a:spcPts val="600"/>
              </a:spcBef>
            </a:pPr>
            <a:r>
              <a:rPr lang="en-US" sz="850" dirty="0"/>
              <a:t>Vulnerability scanning activities are confined to specific zones, reducing the scope of impact and minimizing the risk of operational disruption.</a:t>
            </a:r>
          </a:p>
          <a:p>
            <a:pPr>
              <a:spcBef>
                <a:spcPts val="600"/>
              </a:spcBef>
            </a:pPr>
            <a:r>
              <a:rPr lang="en-US" sz="1200" dirty="0"/>
              <a:t>Lessons Learned:</a:t>
            </a:r>
          </a:p>
          <a:p>
            <a:pPr lvl="1">
              <a:spcBef>
                <a:spcPts val="600"/>
              </a:spcBef>
            </a:pPr>
            <a:r>
              <a:rPr lang="en-US" sz="1000" dirty="0"/>
              <a:t>Prioritize Operational Continuity: Minimize the risk of operational disruption by scheduling scans during off-peak hours and coordinating with operational teams.</a:t>
            </a:r>
          </a:p>
          <a:p>
            <a:pPr lvl="1">
              <a:spcBef>
                <a:spcPts val="600"/>
              </a:spcBef>
            </a:pPr>
            <a:r>
              <a:rPr lang="en-US" sz="1000" dirty="0"/>
              <a:t>Segment Networks Effectively: Implement network segmentation to isolate critical ICS components and limit the scope of vulnerability scanning activities.</a:t>
            </a:r>
          </a:p>
          <a:p>
            <a:pPr lvl="1">
              <a:spcBef>
                <a:spcPts val="600"/>
              </a:spcBef>
            </a:pPr>
            <a:r>
              <a:rPr lang="en-US" sz="1000" dirty="0"/>
              <a:t>Validate Results: Validate scan results through manual verification and testing to ensure accuracy and reliability before implementing remediation measures.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7" name="Marcador de Posição da Imagem 6" descr="Uma imagem com captura de ecrã, Composição digital, interior&#10;&#10;Descrição gerada automaticamente">
            <a:extLst>
              <a:ext uri="{FF2B5EF4-FFF2-40B4-BE49-F238E27FC236}">
                <a16:creationId xmlns:a16="http://schemas.microsoft.com/office/drawing/2014/main" id="{B1C3DA5C-3A76-632B-6331-6ED221E60CD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792791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26</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Cyber Threat Intelligence in the Energy Network – Course Overview</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Foundations of Cyber Threat Intelligence (CTI) – Taxonomy, Lifecycle, Security Controls and Standards</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Energy Data Sources and Collection</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Energy Data Analysis and Data Processing</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Threat Actors and Tactics in the Energy Network</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Threat Modelling and Analysis in the Energy Network</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Vulnerabilities Assessment Techniques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Practical Threat Modelling and Security Investigation</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Cyber Threat Intelligence Information Sharing, Dissemination, Communication, and Implementation</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Anomaly Detection in the Energy Network</a:t>
            </a:r>
          </a:p>
        </p:txBody>
      </p:sp>
    </p:spTree>
    <p:extLst>
      <p:ext uri="{BB962C8B-B14F-4D97-AF65-F5344CB8AC3E}">
        <p14:creationId xmlns:p14="http://schemas.microsoft.com/office/powerpoint/2010/main" val="688903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Topic-07: Cyber Threat Intelligence Information Sharing, Dissemination, Communication, and Implementation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Overview of CTI Sharing Platforms</a:t>
            </a:r>
          </a:p>
          <a:p>
            <a:pPr>
              <a:spcBef>
                <a:spcPts val="600"/>
              </a:spcBef>
              <a:spcAft>
                <a:spcPts val="0"/>
              </a:spcAft>
            </a:pPr>
            <a:r>
              <a:rPr lang="en-US" sz="1400" dirty="0"/>
              <a:t>Best Practices for Utilizing CTI Sharing Mechanisms</a:t>
            </a:r>
          </a:p>
          <a:p>
            <a:pPr>
              <a:spcBef>
                <a:spcPts val="600"/>
              </a:spcBef>
              <a:spcAft>
                <a:spcPts val="0"/>
              </a:spcAft>
            </a:pPr>
            <a:r>
              <a:rPr lang="en-US" sz="1400" dirty="0"/>
              <a:t>Integrating CTI into Existing Security Frameworks</a:t>
            </a:r>
          </a:p>
          <a:p>
            <a:pPr>
              <a:spcBef>
                <a:spcPts val="600"/>
              </a:spcBef>
              <a:spcAft>
                <a:spcPts val="0"/>
              </a:spcAft>
            </a:pPr>
            <a:r>
              <a:rPr lang="en-US" sz="1400" dirty="0"/>
              <a:t>Automating CTI Feeds into Security Tools and Systems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92859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28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Topic-07: Cyber Threat Intelligence Information Sharing, Dissemination, Communication, and Implementation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Overview of CTI Sharing Platforms</a:t>
            </a:r>
          </a:p>
          <a:p>
            <a:pPr>
              <a:spcBef>
                <a:spcPts val="600"/>
              </a:spcBef>
              <a:spcAft>
                <a:spcPts val="0"/>
              </a:spcAft>
            </a:pPr>
            <a:r>
              <a:rPr lang="en-US" sz="1400" dirty="0"/>
              <a:t>Best Practices for Utilizing CTI Sharing Mechanisms</a:t>
            </a:r>
          </a:p>
          <a:p>
            <a:pPr>
              <a:spcBef>
                <a:spcPts val="600"/>
              </a:spcBef>
              <a:spcAft>
                <a:spcPts val="0"/>
              </a:spcAft>
            </a:pPr>
            <a:r>
              <a:rPr lang="en-US" sz="1400" dirty="0"/>
              <a:t>Integrating CTI into Existing Security Frameworks</a:t>
            </a:r>
          </a:p>
          <a:p>
            <a:pPr>
              <a:spcBef>
                <a:spcPts val="600"/>
              </a:spcBef>
              <a:spcAft>
                <a:spcPts val="0"/>
              </a:spcAft>
            </a:pPr>
            <a:r>
              <a:rPr lang="en-US" sz="1400" dirty="0"/>
              <a:t>Automating CTI Feeds into Security Tools and Systems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36735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07_1: Overview of CTI Sharing Platforms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Definition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solidFill>
                  <a:schemeClr val="tx2"/>
                </a:solidFill>
              </a:rPr>
              <a:t>Cyber Threat Intelligence (CTI) sharing platforms </a:t>
            </a:r>
            <a:r>
              <a:rPr lang="en-US" sz="1200" dirty="0"/>
              <a:t>are specialized systems or networks designed to facilitate the exchange of threat intelligence among organizations. These platforms play a crucial role in enhancing cybersecurity posture by providing timely and relevant information about emerging threats, vulnerabilities, and attack techniques.</a:t>
            </a:r>
          </a:p>
          <a:p>
            <a:pPr>
              <a:spcBef>
                <a:spcPts val="600"/>
              </a:spcBef>
            </a:pPr>
            <a:r>
              <a:rPr lang="en-US" sz="1200" dirty="0"/>
              <a:t>In the energy sector, where critical infrastructure is constantly targeted by cyber threats, CTI sharing platforms are </a:t>
            </a:r>
            <a:r>
              <a:rPr lang="en-US" sz="1200" dirty="0">
                <a:solidFill>
                  <a:schemeClr val="tx2"/>
                </a:solidFill>
              </a:rPr>
              <a:t>essential for fostering collaboration and information exchange among industry stakeholders</a:t>
            </a:r>
            <a:r>
              <a:rPr lang="en-US" sz="1200" dirty="0"/>
              <a:t>. By participating in these platforms, energy companies can gain valuable insights into the latest cyber threats and take proactive measures to protect their systems and assets.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 pessoa&#10;&#10;Descrição gerada automaticamente">
            <a:extLst>
              <a:ext uri="{FF2B5EF4-FFF2-40B4-BE49-F238E27FC236}">
                <a16:creationId xmlns:a16="http://schemas.microsoft.com/office/drawing/2014/main" id="{44B689CE-7457-3724-1CE6-848F3090757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045689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Cyber Threat Intelligence in the Energy Network – Course Overview</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Foundations of Cyber Threat Intelligence (CTI) – Taxonomy, Lifecycle, Security Controls and Standards</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Energy Data Sources and Collection</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Energy Data Analysis and Data Processing</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Threat Actors and Tactics in the Energy Network</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Threat Modelling and Analysis in the Energy Network</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Vulnerabilities Assessment Techniques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Practical Threat Modelling and Security Investigation</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Cyber Threat Intelligence Information Sharing, Dissemination, Communication, and Implementation</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Anomaly Detection in the Energy Network</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07_1: Overview of CTI Sharing Platforms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Definition and Examples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Examples of CTI sharing platforms:</a:t>
            </a:r>
          </a:p>
          <a:p>
            <a:pPr lvl="1">
              <a:spcBef>
                <a:spcPts val="600"/>
              </a:spcBef>
            </a:pPr>
            <a:r>
              <a:rPr lang="en-US" sz="1000" dirty="0">
                <a:solidFill>
                  <a:schemeClr val="tx2"/>
                </a:solidFill>
              </a:rPr>
              <a:t>ISACs (Information Sharing and Analysis Centers):</a:t>
            </a:r>
            <a:r>
              <a:rPr lang="en-US" sz="1000" dirty="0"/>
              <a:t> industry-specific organizations that facilitate the sharing of cybersecurity information among companies within a particular sector. In the energy sector, organizations can join energy-focused ISACs such as the Electricity Information Sharing and Analysis Center (E-ISAC) in the United States or the European Energy ISAC (EE-ISAC) in Europe.</a:t>
            </a:r>
          </a:p>
          <a:p>
            <a:pPr lvl="1">
              <a:spcBef>
                <a:spcPts val="600"/>
              </a:spcBef>
            </a:pPr>
            <a:r>
              <a:rPr lang="en-US" sz="1000" dirty="0">
                <a:solidFill>
                  <a:schemeClr val="tx2"/>
                </a:solidFill>
              </a:rPr>
              <a:t>ISAOs (Information Sharing and Analysis Organizations):</a:t>
            </a:r>
            <a:r>
              <a:rPr lang="en-US" sz="1000" dirty="0"/>
              <a:t> similar to ISACs but may have a broader focus or cater to specific communities or regions. They provide a platform for organizations to share threat intelligence, collaborate on security initiatives, and coordinate incident response efforts. Energy companies can participate in ISAOs that align with their industry sector or geographical region.</a:t>
            </a:r>
          </a:p>
          <a:p>
            <a:pPr lvl="1">
              <a:spcBef>
                <a:spcPts val="600"/>
              </a:spcBef>
            </a:pPr>
            <a:r>
              <a:rPr lang="en-US" sz="1000" dirty="0">
                <a:solidFill>
                  <a:schemeClr val="tx2"/>
                </a:solidFill>
              </a:rPr>
              <a:t>Sector-Specific Platforms: </a:t>
            </a:r>
            <a:r>
              <a:rPr lang="en-US" sz="1000" dirty="0"/>
              <a:t>Some CTI sharing platforms are tailored specifically to the energy sector, offering industry-specific threat intelligence feeds, forums for collaboration, and resources for enhancing cybersecurity resilience. These platforms may be managed by industry associations, government agencies, or private organizations with expertise in energy cybersecurity.</a:t>
            </a:r>
          </a:p>
          <a:p>
            <a:pPr lvl="1">
              <a:spcBef>
                <a:spcPts val="600"/>
              </a:spcBef>
            </a:pPr>
            <a:r>
              <a:rPr lang="en-US" sz="1000" dirty="0">
                <a:solidFill>
                  <a:schemeClr val="tx2"/>
                </a:solidFill>
              </a:rPr>
              <a:t>Open-Source Intelligence (OSINT) Sharing Platforms: </a:t>
            </a:r>
            <a:r>
              <a:rPr lang="en-US" sz="1000" dirty="0"/>
              <a:t>In addition to formal ISACs and ISAOs, there are open-source intelligence sharing platforms where organizations can access publicly available threat intelligence feeds, cybersecurity blogs, research papers, and other resources. While not specific to the energy sector, these platforms can still provide valuable insights into emerging cyber threats and trends.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 pessoa&#10;&#10;Descrição gerada automaticamente">
            <a:extLst>
              <a:ext uri="{FF2B5EF4-FFF2-40B4-BE49-F238E27FC236}">
                <a16:creationId xmlns:a16="http://schemas.microsoft.com/office/drawing/2014/main" id="{0E3A68FC-6906-9A3F-F1AE-E8B7AE88FAC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93863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07_1: Overview of CTI Sharing Platforms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Case Study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European Energy ISAC (EE-ISAC):</a:t>
            </a:r>
          </a:p>
          <a:p>
            <a:pPr lvl="1">
              <a:spcBef>
                <a:spcPts val="600"/>
              </a:spcBef>
            </a:pPr>
            <a:r>
              <a:rPr lang="en-US" sz="1000" dirty="0"/>
              <a:t>Overview: The EE-ISAC is a membership-based organization that promotes cybersecurity information sharing and collaboration among energy companies across Europe.</a:t>
            </a:r>
          </a:p>
          <a:p>
            <a:pPr lvl="1">
              <a:spcBef>
                <a:spcPts val="600"/>
              </a:spcBef>
            </a:pPr>
            <a:r>
              <a:rPr lang="en-US" sz="1000" dirty="0"/>
              <a:t>Initiatives: The EE-ISAC facilitates the exchange of threat intelligence, vulnerability assessments, and incident reports among its members. It provides a secure platform for sharing sensitive information and facilitates communication and collaboration during cybersecurity incidents.</a:t>
            </a:r>
          </a:p>
          <a:p>
            <a:pPr lvl="1">
              <a:spcBef>
                <a:spcPts val="600"/>
              </a:spcBef>
            </a:pPr>
            <a:r>
              <a:rPr lang="en-US" sz="1000" dirty="0"/>
              <a:t>Impact: The EE-ISAC has helped energy companies across Europe enhance their cybersecurity resilience by providing timely and relevant threat intelligence and promoting best practices in cybersecurity. It has also fostered greater cooperation and coordination among energy sector stakeholders, improving the sector's overall cyber defense capabilities.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arte, pessoa&#10;&#10;Descrição gerada automaticamente">
            <a:extLst>
              <a:ext uri="{FF2B5EF4-FFF2-40B4-BE49-F238E27FC236}">
                <a16:creationId xmlns:a16="http://schemas.microsoft.com/office/drawing/2014/main" id="{0E3A68FC-6906-9A3F-F1AE-E8B7AE88FAC6}"/>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1708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32</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Topic-07: Cyber Threat Intelligence Information Sharing, Dissemination, Communication, and Implementation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Overview of CTI Sharing Platforms</a:t>
            </a:r>
          </a:p>
          <a:p>
            <a:pPr>
              <a:spcBef>
                <a:spcPts val="600"/>
              </a:spcBef>
              <a:spcAft>
                <a:spcPts val="0"/>
              </a:spcAft>
            </a:pPr>
            <a:r>
              <a:rPr lang="en-US" sz="1400" dirty="0">
                <a:solidFill>
                  <a:schemeClr val="tx2"/>
                </a:solidFill>
              </a:rPr>
              <a:t>Best Practices for Utilizing CTI Sharing Mechanisms</a:t>
            </a:r>
          </a:p>
          <a:p>
            <a:pPr>
              <a:spcBef>
                <a:spcPts val="600"/>
              </a:spcBef>
              <a:spcAft>
                <a:spcPts val="0"/>
              </a:spcAft>
            </a:pPr>
            <a:r>
              <a:rPr lang="en-US" sz="1400" dirty="0"/>
              <a:t>Integrating CTI into Existing Security Frameworks</a:t>
            </a:r>
          </a:p>
          <a:p>
            <a:pPr>
              <a:spcBef>
                <a:spcPts val="600"/>
              </a:spcBef>
              <a:spcAft>
                <a:spcPts val="0"/>
              </a:spcAft>
            </a:pPr>
            <a:r>
              <a:rPr lang="en-US" sz="1400" dirty="0"/>
              <a:t>Automating CTI Feeds into Security Tools and Systems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58415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Best Practices for Utilizing CTI Sharing Mechanisms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Best Practices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Data Confidentiality and Privacy:</a:t>
            </a:r>
          </a:p>
          <a:p>
            <a:pPr lvl="1">
              <a:spcBef>
                <a:spcPts val="600"/>
              </a:spcBef>
            </a:pPr>
            <a:r>
              <a:rPr lang="en-US" sz="1000" dirty="0"/>
              <a:t>Ensure that sensitive information shared through CTI sharing mechanisms is protected and handled in accordance with relevant data privacy regulations and industry standards.</a:t>
            </a:r>
          </a:p>
          <a:p>
            <a:pPr lvl="1">
              <a:spcBef>
                <a:spcPts val="600"/>
              </a:spcBef>
            </a:pPr>
            <a:r>
              <a:rPr lang="en-US" sz="1000" dirty="0"/>
              <a:t>Implement encryption, access controls, and other security measures to safeguard CTI from unauthorized access or disclosure.</a:t>
            </a:r>
          </a:p>
          <a:p>
            <a:pPr>
              <a:spcBef>
                <a:spcPts val="600"/>
              </a:spcBef>
            </a:pPr>
            <a:r>
              <a:rPr lang="en-US" sz="1200" dirty="0"/>
              <a:t>Legal and Regulatory Considerations:</a:t>
            </a:r>
          </a:p>
          <a:p>
            <a:pPr lvl="1">
              <a:spcBef>
                <a:spcPts val="600"/>
              </a:spcBef>
            </a:pPr>
            <a:r>
              <a:rPr lang="en-US" sz="1000" dirty="0"/>
              <a:t>Familiarize yourself with legal and regulatory requirements related to CTI sharing in your jurisdiction and industry sector.</a:t>
            </a:r>
          </a:p>
          <a:p>
            <a:pPr lvl="1">
              <a:spcBef>
                <a:spcPts val="600"/>
              </a:spcBef>
            </a:pPr>
            <a:r>
              <a:rPr lang="en-US" sz="1000" dirty="0"/>
              <a:t>Establish clear policies and procedures for sharing CTI that comply with applicable laws and regulations, including requirements for data protection, privacy, and information security.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59390C6B-5E25-9E6F-BF59-9924CCAAA28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456099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Best Practices for Utilizing CTI Sharing Mechanisms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Best Practices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Interoperability:</a:t>
            </a:r>
          </a:p>
          <a:p>
            <a:pPr lvl="1">
              <a:spcBef>
                <a:spcPts val="600"/>
              </a:spcBef>
            </a:pPr>
            <a:r>
              <a:rPr lang="en-US" sz="1000" dirty="0"/>
              <a:t>Address interoperability challenges when integrating multiple CTI sharing mechanisms by adopting standardized data formats, protocols, and APIs.</a:t>
            </a:r>
          </a:p>
          <a:p>
            <a:pPr lvl="1">
              <a:spcBef>
                <a:spcPts val="600"/>
              </a:spcBef>
            </a:pPr>
            <a:r>
              <a:rPr lang="en-US" sz="1000" dirty="0"/>
              <a:t>Ensure that CTI sharing platforms and tools can communicate and exchange information effectively to support seamless collaboration and information sharing.</a:t>
            </a:r>
          </a:p>
          <a:p>
            <a:pPr>
              <a:spcBef>
                <a:spcPts val="600"/>
              </a:spcBef>
            </a:pPr>
            <a:r>
              <a:rPr lang="en-US" sz="1200" dirty="0"/>
              <a:t>Continuous Improvement:</a:t>
            </a:r>
          </a:p>
          <a:p>
            <a:pPr lvl="1">
              <a:spcBef>
                <a:spcPts val="600"/>
              </a:spcBef>
            </a:pPr>
            <a:r>
              <a:rPr lang="en-US" sz="1000" dirty="0"/>
              <a:t>Regularly review and evaluate the effectiveness of CTI sharing processes and mechanisms.</a:t>
            </a:r>
          </a:p>
          <a:p>
            <a:pPr lvl="1">
              <a:spcBef>
                <a:spcPts val="600"/>
              </a:spcBef>
            </a:pPr>
            <a:r>
              <a:rPr lang="en-US" sz="1000" dirty="0"/>
              <a:t>Solicit feedback from stakeholders and participants to identify areas for improvement and implement enhancements to optimize CTI sharing efforts.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E5AE9197-3F85-05FD-A733-6E081DB2A73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038404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Best Practices for Utilizing CTI Sharing Mechanisms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Strategies for Continuous Improvement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Feedback Loop:</a:t>
            </a:r>
          </a:p>
          <a:p>
            <a:pPr lvl="1">
              <a:spcBef>
                <a:spcPts val="600"/>
              </a:spcBef>
            </a:pPr>
            <a:r>
              <a:rPr lang="en-US" sz="1000" dirty="0"/>
              <a:t>Establish a feedback loop to collect input and insights from participants in CTI sharing initiatives.</a:t>
            </a:r>
          </a:p>
          <a:p>
            <a:pPr lvl="1">
              <a:spcBef>
                <a:spcPts val="600"/>
              </a:spcBef>
            </a:pPr>
            <a:r>
              <a:rPr lang="en-US" sz="1000" dirty="0"/>
              <a:t>Encourage stakeholders to provide feedback on the quality, relevance, and usefulness of shared CTI to identify areas for improvement.</a:t>
            </a:r>
          </a:p>
          <a:p>
            <a:pPr>
              <a:spcBef>
                <a:spcPts val="600"/>
              </a:spcBef>
            </a:pPr>
            <a:r>
              <a:rPr lang="en-US" sz="1200" dirty="0"/>
              <a:t>Lessons Learned:</a:t>
            </a:r>
          </a:p>
          <a:p>
            <a:pPr lvl="1">
              <a:spcBef>
                <a:spcPts val="600"/>
              </a:spcBef>
            </a:pPr>
            <a:r>
              <a:rPr lang="en-US" sz="1000" dirty="0"/>
              <a:t>Capture lessons learned from CTI sharing activities, incidents, and cybersecurity events.</a:t>
            </a:r>
          </a:p>
          <a:p>
            <a:pPr lvl="1">
              <a:spcBef>
                <a:spcPts val="600"/>
              </a:spcBef>
            </a:pPr>
            <a:r>
              <a:rPr lang="en-US" sz="1000" dirty="0"/>
              <a:t>Analyze root causes of challenges, issues, or gaps in CTI sharing processes and mechanisms to prevent recurrence and improve future outcomes.</a:t>
            </a:r>
          </a:p>
          <a:p>
            <a:pPr>
              <a:spcBef>
                <a:spcPts val="600"/>
              </a:spcBef>
            </a:pPr>
            <a:r>
              <a:rPr lang="en-US" sz="1200" dirty="0"/>
              <a:t>Training and Education:</a:t>
            </a:r>
          </a:p>
          <a:p>
            <a:pPr lvl="1">
              <a:spcBef>
                <a:spcPts val="600"/>
              </a:spcBef>
            </a:pPr>
            <a:r>
              <a:rPr lang="en-US" sz="1000" dirty="0"/>
              <a:t>Provide training and education to stakeholders involved in CTI sharing to enhance their skills and knowledge.</a:t>
            </a:r>
          </a:p>
          <a:p>
            <a:pPr lvl="1">
              <a:spcBef>
                <a:spcPts val="600"/>
              </a:spcBef>
            </a:pPr>
            <a:r>
              <a:rPr lang="en-US" sz="1000" dirty="0"/>
              <a:t>Offer workshops, seminars, and other learning opportunities to promote best practices and effective collaboration in CTI sharing initiatives.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A0FA267F-6FB5-6339-A77B-B8618EDFEA93}"/>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84453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07_2: Best Practices for Utilizing CTI Sharing Mechanisms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Strategies for Continuous Improvement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Technology and Automation:</a:t>
            </a:r>
          </a:p>
          <a:p>
            <a:pPr lvl="1">
              <a:spcBef>
                <a:spcPts val="600"/>
              </a:spcBef>
            </a:pPr>
            <a:r>
              <a:rPr lang="en-US" sz="1000" dirty="0"/>
              <a:t>Leverage technology and automation to streamline CTI sharing processes and enhance efficiency.</a:t>
            </a:r>
          </a:p>
          <a:p>
            <a:pPr lvl="1">
              <a:spcBef>
                <a:spcPts val="600"/>
              </a:spcBef>
            </a:pPr>
            <a:r>
              <a:rPr lang="en-US" sz="1000" dirty="0"/>
              <a:t>Invest in tools and platforms that support automated ingestion, processing, and dissemination of CTI to reduce manual effort and improve scalability.</a:t>
            </a:r>
          </a:p>
          <a:p>
            <a:pPr>
              <a:spcBef>
                <a:spcPts val="600"/>
              </a:spcBef>
            </a:pPr>
            <a:r>
              <a:rPr lang="en-US" sz="1200" dirty="0"/>
              <a:t>Benchmarking and Comparison:</a:t>
            </a:r>
          </a:p>
          <a:p>
            <a:pPr lvl="1">
              <a:spcBef>
                <a:spcPts val="600"/>
              </a:spcBef>
            </a:pPr>
            <a:r>
              <a:rPr lang="en-US" sz="1000" dirty="0"/>
              <a:t>Benchmark CTI sharing efforts against industry standards, best practices, and peer organizations.</a:t>
            </a:r>
          </a:p>
          <a:p>
            <a:pPr lvl="1">
              <a:spcBef>
                <a:spcPts val="600"/>
              </a:spcBef>
            </a:pPr>
            <a:r>
              <a:rPr lang="en-US" sz="1000" dirty="0"/>
              <a:t>Compare performance metrics, such as response times, data accuracy, and stakeholder satisfaction, to identify areas where improvements can be made.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edifício, Espaço profundo, céu&#10;&#10;Descrição gerada automaticamente">
            <a:extLst>
              <a:ext uri="{FF2B5EF4-FFF2-40B4-BE49-F238E27FC236}">
                <a16:creationId xmlns:a16="http://schemas.microsoft.com/office/drawing/2014/main" id="{4146392A-B57B-768C-865C-D733E3D7F4FD}"/>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645738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Topic-07: Cyber Threat Intelligence Information Sharing, Dissemination, Communication, and Implementation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Overview of CTI Sharing Platforms</a:t>
            </a:r>
          </a:p>
          <a:p>
            <a:pPr>
              <a:spcBef>
                <a:spcPts val="600"/>
              </a:spcBef>
              <a:spcAft>
                <a:spcPts val="0"/>
              </a:spcAft>
            </a:pPr>
            <a:r>
              <a:rPr lang="en-US" sz="1400" dirty="0"/>
              <a:t>Best Practices for Utilizing CTI Sharing Mechanisms</a:t>
            </a:r>
          </a:p>
          <a:p>
            <a:pPr>
              <a:spcBef>
                <a:spcPts val="600"/>
              </a:spcBef>
              <a:spcAft>
                <a:spcPts val="0"/>
              </a:spcAft>
            </a:pPr>
            <a:r>
              <a:rPr lang="en-US" sz="1400" dirty="0">
                <a:solidFill>
                  <a:schemeClr val="tx2"/>
                </a:solidFill>
              </a:rPr>
              <a:t>Integrating CTI into Existing Security Frameworks</a:t>
            </a:r>
          </a:p>
          <a:p>
            <a:pPr>
              <a:spcBef>
                <a:spcPts val="600"/>
              </a:spcBef>
              <a:spcAft>
                <a:spcPts val="0"/>
              </a:spcAft>
            </a:pPr>
            <a:r>
              <a:rPr lang="en-US" sz="1400" dirty="0"/>
              <a:t>Automating CTI Feeds into Security Tools and Systems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562554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07_3: Integrating CTI into Existing Security Frameworks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CTI Integration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Gap Analysis for Identifying Integration Points:</a:t>
            </a:r>
          </a:p>
          <a:p>
            <a:pPr lvl="1">
              <a:spcBef>
                <a:spcPts val="600"/>
              </a:spcBef>
            </a:pPr>
            <a:r>
              <a:rPr lang="en-US" sz="1000" dirty="0"/>
              <a:t>Conduct a comprehensive gap analysis to identify areas within existing security frameworks where CTI integration can enhance threat detection, response, and mitigation capabilities.</a:t>
            </a:r>
          </a:p>
          <a:p>
            <a:pPr lvl="1">
              <a:spcBef>
                <a:spcPts val="600"/>
              </a:spcBef>
            </a:pPr>
            <a:r>
              <a:rPr lang="en-US" sz="1000" dirty="0"/>
              <a:t>Evaluate current processes, tools, and resources to determine where CTI can fill gaps and improve overall cybersecurity posture.</a:t>
            </a:r>
          </a:p>
          <a:p>
            <a:pPr>
              <a:spcBef>
                <a:spcPts val="600"/>
              </a:spcBef>
            </a:pPr>
            <a:r>
              <a:rPr lang="en-US" sz="1200" dirty="0"/>
              <a:t>Incident Response Enhancement:</a:t>
            </a:r>
          </a:p>
          <a:p>
            <a:pPr lvl="1">
              <a:spcBef>
                <a:spcPts val="600"/>
              </a:spcBef>
            </a:pPr>
            <a:r>
              <a:rPr lang="en-US" sz="1000" dirty="0"/>
              <a:t>Identify opportunities to enhance incident response procedures with CTI by integrating threat intelligence feeds, indicators of compromise (IOCs), and contextual information into incident detection, analysis, and response workflows.</a:t>
            </a:r>
          </a:p>
          <a:p>
            <a:pPr lvl="1">
              <a:spcBef>
                <a:spcPts val="600"/>
              </a:spcBef>
            </a:pPr>
            <a:r>
              <a:rPr lang="en-US" sz="1000" dirty="0"/>
              <a:t>Develop procedures for incorporating CTI into incident triage, investigation, and remediation activities to accelerate response times and improve effectiveness.</a:t>
            </a:r>
          </a:p>
          <a:p>
            <a:pPr>
              <a:spcBef>
                <a:spcPts val="600"/>
              </a:spcBef>
            </a:pPr>
            <a:r>
              <a:rPr lang="en-US" sz="1200" dirty="0"/>
              <a:t>Threat Hunting Support:</a:t>
            </a:r>
          </a:p>
          <a:p>
            <a:pPr lvl="1">
              <a:spcBef>
                <a:spcPts val="600"/>
              </a:spcBef>
            </a:pPr>
            <a:r>
              <a:rPr lang="en-US" sz="1000" dirty="0"/>
              <a:t>Leverage CTI to support proactive threat hunting activities aimed at identifying and mitigating potential threats before they manifest into security incidents.</a:t>
            </a:r>
          </a:p>
          <a:p>
            <a:pPr lvl="1">
              <a:spcBef>
                <a:spcPts val="600"/>
              </a:spcBef>
            </a:pPr>
            <a:r>
              <a:rPr lang="en-US" sz="1000" dirty="0"/>
              <a:t>Integrate CTI feeds, threat intelligence reports, and adversary tactics, techniques, and procedures (TTPs) into threat hunting processes to prioritize hunting efforts and focus on high-risk areas.</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utador, computador portátil, captura de ecrã, pessoa&#10;&#10;Descrição gerada automaticamente">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0214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07_3: Integrating CTI into Existing Security Frameworks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Incorporating CTI into Incident Response Procedures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Leveraging CTI for threat hunting.</a:t>
            </a:r>
          </a:p>
          <a:p>
            <a:pPr>
              <a:spcBef>
                <a:spcPts val="600"/>
              </a:spcBef>
            </a:pPr>
            <a:r>
              <a:rPr lang="en-US" sz="1200" dirty="0"/>
              <a:t>Data Enrichment:</a:t>
            </a:r>
          </a:p>
          <a:p>
            <a:pPr lvl="1">
              <a:spcBef>
                <a:spcPts val="600"/>
              </a:spcBef>
            </a:pPr>
            <a:r>
              <a:rPr lang="en-US" sz="1000" dirty="0"/>
              <a:t>Enrich incident response procedures with CTI to provide context and actionable intelligence during security incidents.</a:t>
            </a:r>
          </a:p>
          <a:p>
            <a:pPr lvl="1">
              <a:spcBef>
                <a:spcPts val="600"/>
              </a:spcBef>
            </a:pPr>
            <a:r>
              <a:rPr lang="en-US" sz="1000" dirty="0"/>
              <a:t>Augment incident tickets and alerts with relevant CTI data, including indicators of compromise (IOCs), threat actor information, and recommended mitigation strategies.</a:t>
            </a:r>
          </a:p>
          <a:p>
            <a:pPr>
              <a:spcBef>
                <a:spcPts val="600"/>
              </a:spcBef>
            </a:pPr>
            <a:r>
              <a:rPr lang="en-US" sz="1200" dirty="0"/>
              <a:t>Automated Analysis:</a:t>
            </a:r>
          </a:p>
          <a:p>
            <a:pPr lvl="1">
              <a:spcBef>
                <a:spcPts val="600"/>
              </a:spcBef>
            </a:pPr>
            <a:r>
              <a:rPr lang="en-US" sz="1000" dirty="0"/>
              <a:t>Integrate CTI feeds into security tools and systems to automate the analysis of incoming threat intelligence and identify potential threats in real-time.</a:t>
            </a:r>
          </a:p>
          <a:p>
            <a:pPr lvl="1">
              <a:spcBef>
                <a:spcPts val="600"/>
              </a:spcBef>
            </a:pPr>
            <a:r>
              <a:rPr lang="en-US" sz="1000" dirty="0"/>
              <a:t>Implement automated correlation and enrichment processes to correlate CTI with security events and prioritize incident response activities based on risk.</a:t>
            </a:r>
          </a:p>
          <a:p>
            <a:pPr>
              <a:spcBef>
                <a:spcPts val="600"/>
              </a:spcBef>
            </a:pPr>
            <a:r>
              <a:rPr lang="en-US" sz="1200" dirty="0"/>
              <a:t>Response Orchestration:</a:t>
            </a:r>
          </a:p>
          <a:p>
            <a:pPr lvl="1">
              <a:spcBef>
                <a:spcPts val="600"/>
              </a:spcBef>
            </a:pPr>
            <a:r>
              <a:rPr lang="en-US" sz="1000" dirty="0"/>
              <a:t>Orchestrate incident response actions based on CTI indicators and predefined response playbooks to streamline response workflows and minimize manual intervention.</a:t>
            </a:r>
          </a:p>
          <a:p>
            <a:pPr lvl="1">
              <a:spcBef>
                <a:spcPts val="600"/>
              </a:spcBef>
            </a:pPr>
            <a:r>
              <a:rPr lang="en-US" sz="1000" dirty="0"/>
              <a:t>Develop automated response actions for common threats and vulnerabilities to accelerate containment and remediation efforts during security incidents.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utador, computador portátil, captura de ecrã, pessoa&#10;&#10;Descrição gerada automaticamente">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57458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Topic-06: Vulnerabilities Assessment Techniques</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Vulnerabilities in the Energy Network</a:t>
            </a:r>
          </a:p>
          <a:p>
            <a:pPr>
              <a:spcBef>
                <a:spcPts val="600"/>
              </a:spcBef>
              <a:spcAft>
                <a:spcPts val="0"/>
              </a:spcAft>
            </a:pPr>
            <a:r>
              <a:rPr lang="en-US" sz="1400" dirty="0"/>
              <a:t>Vulnerability Assessment Methodologies</a:t>
            </a:r>
          </a:p>
          <a:p>
            <a:pPr>
              <a:spcBef>
                <a:spcPts val="600"/>
              </a:spcBef>
              <a:spcAft>
                <a:spcPts val="0"/>
              </a:spcAft>
            </a:pPr>
            <a:r>
              <a:rPr lang="en-US" sz="1400" dirty="0"/>
              <a:t>Asset Identification and Classification</a:t>
            </a:r>
          </a:p>
          <a:p>
            <a:pPr>
              <a:spcBef>
                <a:spcPts val="600"/>
              </a:spcBef>
              <a:spcAft>
                <a:spcPts val="0"/>
              </a:spcAft>
            </a:pPr>
            <a:r>
              <a:rPr lang="en-US" sz="1400" dirty="0"/>
              <a:t>Vulnerability Scanning Tools and Techniques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21308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07_3: Integrating CTI into Existing Security Frameworks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Developing CTI-Driven Response Plans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CTI Enrichment:</a:t>
            </a:r>
          </a:p>
          <a:p>
            <a:pPr lvl="1">
              <a:spcBef>
                <a:spcPts val="600"/>
              </a:spcBef>
            </a:pPr>
            <a:r>
              <a:rPr lang="en-US" sz="1000" dirty="0"/>
              <a:t>Enrich incident response plans with CTI to provide context and situational awareness during security incidents.</a:t>
            </a:r>
          </a:p>
          <a:p>
            <a:pPr lvl="1">
              <a:spcBef>
                <a:spcPts val="600"/>
              </a:spcBef>
            </a:pPr>
            <a:r>
              <a:rPr lang="en-US" sz="1000" dirty="0"/>
              <a:t>Embed CTI indicators, threat intelligence reports, and adversary TTPs into response plans to guide decision-making and response actions.</a:t>
            </a:r>
          </a:p>
          <a:p>
            <a:pPr>
              <a:spcBef>
                <a:spcPts val="600"/>
              </a:spcBef>
            </a:pPr>
            <a:r>
              <a:rPr lang="en-US" sz="1200" dirty="0"/>
              <a:t>Scenario-Based Planning:</a:t>
            </a:r>
          </a:p>
          <a:p>
            <a:pPr lvl="1">
              <a:spcBef>
                <a:spcPts val="600"/>
              </a:spcBef>
            </a:pPr>
            <a:r>
              <a:rPr lang="en-US" sz="1000" dirty="0"/>
              <a:t>Create scenario-based response plans that incorporate CTI to address specific threats and vulnerabilities relevant to the energy sector.</a:t>
            </a:r>
          </a:p>
          <a:p>
            <a:pPr lvl="1">
              <a:spcBef>
                <a:spcPts val="600"/>
              </a:spcBef>
            </a:pPr>
            <a:r>
              <a:rPr lang="en-US" sz="1000" dirty="0"/>
              <a:t>Develop response playbooks for common cyber threats, such as ransomware attacks, phishing campaigns, and insider threats, based on CTI insights and analysis.</a:t>
            </a:r>
          </a:p>
          <a:p>
            <a:pPr>
              <a:spcBef>
                <a:spcPts val="600"/>
              </a:spcBef>
            </a:pPr>
            <a:r>
              <a:rPr lang="en-US" sz="1200" dirty="0"/>
              <a:t>Testing and Validation:</a:t>
            </a:r>
          </a:p>
          <a:p>
            <a:pPr lvl="1">
              <a:spcBef>
                <a:spcPts val="600"/>
              </a:spcBef>
            </a:pPr>
            <a:r>
              <a:rPr lang="en-US" sz="1000" dirty="0"/>
              <a:t>Regularly test and validate CTI-driven response plans through tabletop exercises, simulation drills, and red team engagements.</a:t>
            </a:r>
          </a:p>
          <a:p>
            <a:pPr lvl="1">
              <a:spcBef>
                <a:spcPts val="600"/>
              </a:spcBef>
            </a:pPr>
            <a:r>
              <a:rPr lang="en-US" sz="1000" dirty="0"/>
              <a:t>Evaluate the effectiveness of response plans in different scenarios and adjust as necessary to ensure readiness and resilience in the face of evolving cyber threats.</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omputador, computador portátil, captura de ecrã, pessoa&#10;&#10;Descrição gerada automaticamente">
            <a:extLst>
              <a:ext uri="{FF2B5EF4-FFF2-40B4-BE49-F238E27FC236}">
                <a16:creationId xmlns:a16="http://schemas.microsoft.com/office/drawing/2014/main" id="{B2F385E5-3825-2BA2-8150-C2B50E41E977}"/>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346032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Day-7</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41</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Topic-07: Cyber Threat Intelligence Information Sharing, Dissemination, Communication, and Implementation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Overview of CTI Sharing Platforms</a:t>
            </a:r>
          </a:p>
          <a:p>
            <a:pPr>
              <a:spcBef>
                <a:spcPts val="600"/>
              </a:spcBef>
              <a:spcAft>
                <a:spcPts val="0"/>
              </a:spcAft>
            </a:pPr>
            <a:r>
              <a:rPr lang="en-US" sz="1400" dirty="0"/>
              <a:t>Best Practices for Utilizing CTI Sharing Mechanisms</a:t>
            </a:r>
          </a:p>
          <a:p>
            <a:pPr>
              <a:spcBef>
                <a:spcPts val="600"/>
              </a:spcBef>
              <a:spcAft>
                <a:spcPts val="0"/>
              </a:spcAft>
            </a:pPr>
            <a:r>
              <a:rPr lang="en-US" sz="1400" dirty="0"/>
              <a:t>Integrating CTI into Existing Security Frameworks</a:t>
            </a:r>
          </a:p>
          <a:p>
            <a:pPr>
              <a:spcBef>
                <a:spcPts val="600"/>
              </a:spcBef>
              <a:spcAft>
                <a:spcPts val="0"/>
              </a:spcAft>
            </a:pPr>
            <a:r>
              <a:rPr lang="en-US" sz="1400" dirty="0">
                <a:solidFill>
                  <a:schemeClr val="tx2"/>
                </a:solidFill>
              </a:rPr>
              <a:t>Automating CTI Feeds into Security Tools and Systems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11890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07_4: Automating CTI Feeds into Security Tools and Systems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Introduction to Automation in CTI Integration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Automation plays a critical role in streamlining the integration of Cyber Threat Intelligence (CTI) into existing security frameworks. This slide provides an overview of how automation can enhance CTI processes.</a:t>
            </a:r>
          </a:p>
          <a:p>
            <a:pPr>
              <a:spcBef>
                <a:spcPts val="600"/>
              </a:spcBef>
            </a:pPr>
            <a:r>
              <a:rPr lang="en-US" sz="1200" dirty="0"/>
              <a:t>Efficiency Enhancement:</a:t>
            </a:r>
          </a:p>
          <a:p>
            <a:pPr lvl="1">
              <a:spcBef>
                <a:spcPts val="600"/>
              </a:spcBef>
            </a:pPr>
            <a:r>
              <a:rPr lang="en-US" sz="1000" dirty="0"/>
              <a:t>Automation streamlines the ingestion, processing, and dissemination of CTI feeds, reducing manual effort and accelerating response times to cyber threats.</a:t>
            </a:r>
          </a:p>
          <a:p>
            <a:pPr>
              <a:spcBef>
                <a:spcPts val="600"/>
              </a:spcBef>
            </a:pPr>
            <a:r>
              <a:rPr lang="en-US" dirty="0"/>
              <a:t>Scalability Improvement:</a:t>
            </a:r>
          </a:p>
          <a:p>
            <a:pPr lvl="1">
              <a:spcBef>
                <a:spcPts val="600"/>
              </a:spcBef>
            </a:pPr>
            <a:r>
              <a:rPr lang="en-US" sz="1000" dirty="0"/>
              <a:t>Automated workflows enable organizations to scale their CTI integration efforts to handle large volumes of threat intelligence data effectively, ensuring comprehensive coverage and visibility.</a:t>
            </a:r>
          </a:p>
          <a:p>
            <a:pPr>
              <a:spcBef>
                <a:spcPts val="600"/>
              </a:spcBef>
            </a:pPr>
            <a:r>
              <a:rPr lang="en-US" sz="1200" dirty="0"/>
              <a:t>Consistency and Accuracy:</a:t>
            </a:r>
          </a:p>
          <a:p>
            <a:pPr lvl="1">
              <a:spcBef>
                <a:spcPts val="600"/>
              </a:spcBef>
            </a:pPr>
            <a:r>
              <a:rPr lang="en-US" sz="1000" dirty="0"/>
              <a:t>Automation ensures consistency and accuracy in CTI processing and analysis, minimizing the risk of human error and enhancing the reliability of CTI-driven security operations.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fábrica&#10;&#10;Descrição gerada automaticamente">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62423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07_4: Automating CTI Feeds into Security Tools and Systems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Tools for Automating CTI Integration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Various tools and technologies are available to automate the integration of CTI into security frameworks. This slide highlights key automation tools commonly used in CTI integration initiatives.</a:t>
            </a:r>
          </a:p>
          <a:p>
            <a:pPr>
              <a:spcBef>
                <a:spcPts val="600"/>
              </a:spcBef>
            </a:pPr>
            <a:r>
              <a:rPr lang="en-US" sz="1200" dirty="0"/>
              <a:t>SIEM (Security Information and Event Management):</a:t>
            </a:r>
          </a:p>
          <a:p>
            <a:pPr lvl="1">
              <a:spcBef>
                <a:spcPts val="600"/>
              </a:spcBef>
            </a:pPr>
            <a:r>
              <a:rPr lang="en-US" sz="1000" dirty="0"/>
              <a:t>SIEM platforms automate the collection, correlation, and analysis of security events and logs, allowing organizations to detect and respond to threats more effectively.</a:t>
            </a:r>
          </a:p>
          <a:p>
            <a:pPr>
              <a:spcBef>
                <a:spcPts val="600"/>
              </a:spcBef>
            </a:pPr>
            <a:r>
              <a:rPr lang="en-US" sz="1200" dirty="0"/>
              <a:t>SOAR (Security Orchestration, Automation, and Response):</a:t>
            </a:r>
          </a:p>
          <a:p>
            <a:pPr lvl="1">
              <a:spcBef>
                <a:spcPts val="600"/>
              </a:spcBef>
            </a:pPr>
            <a:r>
              <a:rPr lang="en-US" sz="1000" dirty="0"/>
              <a:t>SOAR platforms automate incident response workflows by orchestrating response actions based on predefined playbooks and integrating with CTI feeds and security tools.</a:t>
            </a:r>
          </a:p>
          <a:p>
            <a:pPr>
              <a:spcBef>
                <a:spcPts val="600"/>
              </a:spcBef>
            </a:pPr>
            <a:r>
              <a:rPr lang="en-US" sz="1200" dirty="0"/>
              <a:t>Threat Intelligence Platforms (TIPs):</a:t>
            </a:r>
          </a:p>
          <a:p>
            <a:pPr lvl="1">
              <a:spcBef>
                <a:spcPts val="600"/>
              </a:spcBef>
            </a:pPr>
            <a:r>
              <a:rPr lang="en-US" sz="1000" dirty="0"/>
              <a:t>TIPs centralize and automate the management of CTI feeds, indicators, and reports, providing organizations with a centralized repository for storing and analyzing threat intelligence data.</a:t>
            </a:r>
          </a:p>
          <a:p>
            <a:pPr>
              <a:spcBef>
                <a:spcPts val="600"/>
              </a:spcBef>
            </a:pPr>
            <a:r>
              <a:rPr lang="en-US" sz="1200" dirty="0"/>
              <a:t>Orchestration Tools:</a:t>
            </a:r>
          </a:p>
          <a:p>
            <a:pPr lvl="1">
              <a:spcBef>
                <a:spcPts val="600"/>
              </a:spcBef>
            </a:pPr>
            <a:r>
              <a:rPr lang="en-US" sz="1000" dirty="0"/>
              <a:t>Orchestration tools automate the execution of security tasks and processes, such as threat hunting, vulnerability management, and incident response, based on CTI indicators and alerts.</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fábrica&#10;&#10;Descrição gerada automaticamente">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3163594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07_4: Automating CTI Feeds into Security Tools and Systems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Monitoring and Feedback Mechanisms for CTI Integration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Effective CTI integration requires continuous monitoring and feedback mechanisms to ensure the accuracy and effectiveness of CTI-driven security operations. This slide outlines key monitoring and feedback mechanisms in CTI integration initiatives. </a:t>
            </a:r>
          </a:p>
          <a:p>
            <a:pPr>
              <a:spcBef>
                <a:spcPts val="600"/>
              </a:spcBef>
            </a:pPr>
            <a:r>
              <a:rPr lang="en-US" sz="1200" dirty="0"/>
              <a:t>Performance Metrics:</a:t>
            </a:r>
          </a:p>
          <a:p>
            <a:pPr lvl="1">
              <a:spcBef>
                <a:spcPts val="600"/>
              </a:spcBef>
            </a:pPr>
            <a:r>
              <a:rPr lang="en-US" sz="1000" dirty="0"/>
              <a:t>Define key performance indicators (KPIs) and metrics to measure the effectiveness of CTI integration efforts, such as response times, data accuracy, and threat detection rates.</a:t>
            </a:r>
          </a:p>
          <a:p>
            <a:pPr>
              <a:spcBef>
                <a:spcPts val="600"/>
              </a:spcBef>
            </a:pPr>
            <a:r>
              <a:rPr lang="en-US" sz="1200" dirty="0"/>
              <a:t>Threat Intelligence Feeds Monitoring:</a:t>
            </a:r>
          </a:p>
          <a:p>
            <a:pPr lvl="1">
              <a:spcBef>
                <a:spcPts val="600"/>
              </a:spcBef>
            </a:pPr>
            <a:r>
              <a:rPr lang="en-US" sz="1000" dirty="0"/>
              <a:t>Monitor CTI feeds and sources for new indicators, updates, and alerts, ensuring timely access to relevant threat intelligence data for security operations.</a:t>
            </a:r>
          </a:p>
          <a:p>
            <a:pPr>
              <a:spcBef>
                <a:spcPts val="600"/>
              </a:spcBef>
            </a:pPr>
            <a:r>
              <a:rPr lang="en-US" sz="1200" dirty="0"/>
              <a:t>Stakeholder Feedback:</a:t>
            </a:r>
          </a:p>
          <a:p>
            <a:pPr lvl="1">
              <a:spcBef>
                <a:spcPts val="600"/>
              </a:spcBef>
            </a:pPr>
            <a:r>
              <a:rPr lang="en-US" sz="1000" dirty="0"/>
              <a:t>Solicit feedback from stakeholders and participants involved in CTI integration initiatives to identify areas for improvement and address any issues or concerns.</a:t>
            </a:r>
          </a:p>
          <a:p>
            <a:pPr>
              <a:spcBef>
                <a:spcPts val="600"/>
              </a:spcBef>
            </a:pPr>
            <a:r>
              <a:rPr lang="en-US" sz="1200" dirty="0"/>
              <a:t>Continuous Improvement:</a:t>
            </a:r>
          </a:p>
          <a:p>
            <a:pPr lvl="1">
              <a:spcBef>
                <a:spcPts val="600"/>
              </a:spcBef>
            </a:pPr>
            <a:r>
              <a:rPr lang="en-US" sz="1000" dirty="0"/>
              <a:t>Use monitoring data and feedback to drive continuous improvement in CTI integration processes and workflows, optimizing the effectiveness and efficiency of CTI-driven security operations over time.</a:t>
            </a:r>
            <a:endParaRPr lang="en-US" sz="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fábrica&#10;&#10;Descrição gerada automaticamente">
            <a:extLst>
              <a:ext uri="{FF2B5EF4-FFF2-40B4-BE49-F238E27FC236}">
                <a16:creationId xmlns:a16="http://schemas.microsoft.com/office/drawing/2014/main" id="{7FAC24C0-7813-8D33-7C7F-EC15849F80DA}"/>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513635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45</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Cyber Threat Intelligence in the Energy Network – Course Overview</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Foundations of Cyber Threat Intelligence (CTI) – Taxonomy, Lifecycle, Security Controls and Standards</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Energy Data Sources and Collection</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Energy Data Analysis and Data Processing</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Threat Actors and Tactics in the Energy Network</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Threat Modelling and Analysis in the Energy Network</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Vulnerabilities Assessment Techniques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Practical Threat Modelling and Security Investigation</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Cyber Threat Intelligence Information Sharing, Dissemination, Communication, and Implementation</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Anomaly Detection in the Energy Network</a:t>
            </a:r>
          </a:p>
        </p:txBody>
      </p:sp>
    </p:spTree>
    <p:extLst>
      <p:ext uri="{BB962C8B-B14F-4D97-AF65-F5344CB8AC3E}">
        <p14:creationId xmlns:p14="http://schemas.microsoft.com/office/powerpoint/2010/main" val="2236428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46</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Topic-08: Anomaly Detection in the Energy Network</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Anomalies in the Energy Network</a:t>
            </a:r>
          </a:p>
          <a:p>
            <a:pPr>
              <a:spcBef>
                <a:spcPts val="600"/>
              </a:spcBef>
              <a:spcAft>
                <a:spcPts val="0"/>
              </a:spcAft>
            </a:pPr>
            <a:r>
              <a:rPr lang="en-US" sz="1400" dirty="0"/>
              <a:t>Anomaly Detection Techniques</a:t>
            </a:r>
          </a:p>
          <a:p>
            <a:pPr>
              <a:spcBef>
                <a:spcPts val="600"/>
              </a:spcBef>
              <a:spcAft>
                <a:spcPts val="0"/>
              </a:spcAft>
            </a:pPr>
            <a:r>
              <a:rPr lang="en-US" sz="1400" dirty="0"/>
              <a:t>Data Sources for Anomaly Detection</a:t>
            </a:r>
          </a:p>
          <a:p>
            <a:pPr>
              <a:spcBef>
                <a:spcPts val="600"/>
              </a:spcBef>
              <a:spcAft>
                <a:spcPts val="0"/>
              </a:spcAft>
            </a:pPr>
            <a:r>
              <a:rPr lang="en-US" sz="1400" dirty="0"/>
              <a:t>Anomaly Detection Tools and Technologies</a:t>
            </a:r>
          </a:p>
          <a:p>
            <a:pPr>
              <a:spcBef>
                <a:spcPts val="600"/>
              </a:spcBef>
              <a:spcAft>
                <a:spcPts val="0"/>
              </a:spcAft>
            </a:pPr>
            <a:r>
              <a:rPr lang="en-US" sz="1400" dirty="0"/>
              <a:t>Case Studies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632420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47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Topic-08: Anomaly Detection in the Energy Network</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Anomalies in the Energy Network</a:t>
            </a:r>
          </a:p>
          <a:p>
            <a:pPr>
              <a:spcBef>
                <a:spcPts val="600"/>
              </a:spcBef>
              <a:spcAft>
                <a:spcPts val="0"/>
              </a:spcAft>
            </a:pPr>
            <a:r>
              <a:rPr lang="en-US" sz="1400" dirty="0"/>
              <a:t>Anomaly Detection Techniques</a:t>
            </a:r>
          </a:p>
          <a:p>
            <a:pPr>
              <a:spcBef>
                <a:spcPts val="600"/>
              </a:spcBef>
              <a:spcAft>
                <a:spcPts val="0"/>
              </a:spcAft>
            </a:pPr>
            <a:r>
              <a:rPr lang="en-US" sz="1400" dirty="0"/>
              <a:t>Data Sources for Anomaly Detection</a:t>
            </a:r>
          </a:p>
          <a:p>
            <a:pPr>
              <a:spcBef>
                <a:spcPts val="600"/>
              </a:spcBef>
              <a:spcAft>
                <a:spcPts val="0"/>
              </a:spcAft>
            </a:pPr>
            <a:r>
              <a:rPr lang="en-US" sz="1400" dirty="0"/>
              <a:t>Anomaly Detection Tools and Technologies</a:t>
            </a:r>
          </a:p>
          <a:p>
            <a:pPr>
              <a:spcBef>
                <a:spcPts val="600"/>
              </a:spcBef>
              <a:spcAft>
                <a:spcPts val="0"/>
              </a:spcAft>
            </a:pPr>
            <a:r>
              <a:rPr lang="en-US" sz="1400" dirty="0"/>
              <a:t>Case Studies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745748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08_1: Anomalies in the Energy Network</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Introduction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Anomalies are deviations from the expected behavior in a system.</a:t>
            </a:r>
          </a:p>
          <a:p>
            <a:pPr>
              <a:spcBef>
                <a:spcPts val="600"/>
              </a:spcBef>
            </a:pPr>
            <a:r>
              <a:rPr lang="en-US" sz="1200" dirty="0">
                <a:solidFill>
                  <a:schemeClr val="tx2"/>
                </a:solidFill>
              </a:rPr>
              <a:t>Anomaly detection </a:t>
            </a:r>
            <a:r>
              <a:rPr lang="en-US" sz="1200" dirty="0"/>
              <a:t>helps identifying suspicious activities or events that may indicate a security breach. Its aim is to distinguish normal behavior from abnormal behavior in datasets.</a:t>
            </a:r>
          </a:p>
          <a:p>
            <a:pPr>
              <a:spcBef>
                <a:spcPts val="600"/>
              </a:spcBef>
            </a:pPr>
            <a:r>
              <a:rPr lang="en-US" sz="1200" dirty="0"/>
              <a:t>Anomalies pose significant threats to critical infrastructure and require vigilant monitoring and detection to safeguard against potential disruptions.</a:t>
            </a:r>
          </a:p>
          <a:p>
            <a:pPr>
              <a:spcBef>
                <a:spcPts val="600"/>
              </a:spcBef>
            </a:pPr>
            <a:r>
              <a:rPr lang="en-US" sz="1200" dirty="0"/>
              <a:t>Common types of anomalies in energy systems:</a:t>
            </a:r>
          </a:p>
          <a:p>
            <a:pPr lvl="1">
              <a:spcBef>
                <a:spcPts val="600"/>
              </a:spcBef>
            </a:pPr>
            <a:r>
              <a:rPr lang="en-US" sz="1000" dirty="0"/>
              <a:t>Sudden spikes or drops in energy consumption: Abrupt changes in energy usage patterns may indicate abnormal behavior, such as a malfunctioning device or a cyberattack attempting to manipulate energy flow.</a:t>
            </a:r>
          </a:p>
          <a:p>
            <a:pPr lvl="1">
              <a:spcBef>
                <a:spcPts val="600"/>
              </a:spcBef>
            </a:pPr>
            <a:r>
              <a:rPr lang="en-US" sz="1000" dirty="0"/>
              <a:t>Unauthorized access to control systems: Anomalies related to unauthorized access attempts or unusual commands issued to control systems can signal potential security breaches and raise concerns about system integrity.</a:t>
            </a:r>
          </a:p>
          <a:p>
            <a:pPr lvl="1">
              <a:spcBef>
                <a:spcPts val="600"/>
              </a:spcBef>
            </a:pPr>
            <a:r>
              <a:rPr lang="en-US" sz="1000" dirty="0"/>
              <a:t>Unusual network traffic patterns: Abnormalities in network traffic, such as unexpected data transfers or communication with suspicious external entities, may indicate malicious activities targeting the energy infrastructure.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arranha-céus, captura de ecrã, noite&#10;&#10;Descrição gerada automaticamente">
            <a:extLst>
              <a:ext uri="{FF2B5EF4-FFF2-40B4-BE49-F238E27FC236}">
                <a16:creationId xmlns:a16="http://schemas.microsoft.com/office/drawing/2014/main" id="{F47C86C7-9387-0C5C-2651-F8548AA29DD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175463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08_1: Anomalies in the Energy Network</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Introduction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Impact of anomalies on energy infrastructure:</a:t>
            </a:r>
          </a:p>
          <a:p>
            <a:pPr lvl="1">
              <a:spcBef>
                <a:spcPts val="600"/>
              </a:spcBef>
            </a:pPr>
            <a:r>
              <a:rPr lang="en-US" sz="1000" dirty="0"/>
              <a:t>Disruptions in energy supply: Anomalies in energy networks can lead to power outages, blackouts, or fluctuations in energy availability, affecting businesses, communities, and essential services reliant on uninterrupted power supply.</a:t>
            </a:r>
          </a:p>
          <a:p>
            <a:pPr lvl="1">
              <a:spcBef>
                <a:spcPts val="600"/>
              </a:spcBef>
            </a:pPr>
            <a:r>
              <a:rPr lang="en-US" sz="1000" dirty="0"/>
              <a:t>Damage to equipment and infrastructure: Anomalies may result in physical damage to critical infrastructure components, such as substations, transmission lines, or industrial machinery, requiring costly repairs and posing safety hazards.</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edifício, arranha-céus, captura de ecrã, noite&#10;&#10;Descrição gerada automaticamente">
            <a:extLst>
              <a:ext uri="{FF2B5EF4-FFF2-40B4-BE49-F238E27FC236}">
                <a16:creationId xmlns:a16="http://schemas.microsoft.com/office/drawing/2014/main" id="{F47C86C7-9387-0C5C-2651-F8548AA29DD0}"/>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65237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Topic-06: Vulnerabilities Assessment Techniques</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Introduction to Vulnerabilities in the Energy Network</a:t>
            </a:r>
          </a:p>
          <a:p>
            <a:pPr>
              <a:spcBef>
                <a:spcPts val="600"/>
              </a:spcBef>
              <a:spcAft>
                <a:spcPts val="0"/>
              </a:spcAft>
            </a:pPr>
            <a:r>
              <a:rPr lang="en-US" sz="1400" dirty="0"/>
              <a:t>Vulnerability Assessment Methodologies</a:t>
            </a:r>
          </a:p>
          <a:p>
            <a:pPr>
              <a:spcBef>
                <a:spcPts val="600"/>
              </a:spcBef>
              <a:spcAft>
                <a:spcPts val="0"/>
              </a:spcAft>
            </a:pPr>
            <a:r>
              <a:rPr lang="en-US" sz="1400" dirty="0"/>
              <a:t>Asset Identification and Classification</a:t>
            </a:r>
          </a:p>
          <a:p>
            <a:pPr>
              <a:spcBef>
                <a:spcPts val="600"/>
              </a:spcBef>
              <a:spcAft>
                <a:spcPts val="0"/>
              </a:spcAft>
            </a:pPr>
            <a:r>
              <a:rPr lang="en-US" sz="1400" dirty="0"/>
              <a:t>Vulnerability Scanning Tools and Techniques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294453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50</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Topic-08: Anomaly Detection in the Energy Network</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Anomalies in the Energy Network</a:t>
            </a:r>
          </a:p>
          <a:p>
            <a:pPr>
              <a:spcBef>
                <a:spcPts val="600"/>
              </a:spcBef>
              <a:spcAft>
                <a:spcPts val="0"/>
              </a:spcAft>
            </a:pPr>
            <a:r>
              <a:rPr lang="en-US" sz="1400" dirty="0">
                <a:solidFill>
                  <a:schemeClr val="tx2"/>
                </a:solidFill>
              </a:rPr>
              <a:t>Anomaly Detection Techniques</a:t>
            </a:r>
          </a:p>
          <a:p>
            <a:pPr>
              <a:spcBef>
                <a:spcPts val="600"/>
              </a:spcBef>
              <a:spcAft>
                <a:spcPts val="0"/>
              </a:spcAft>
            </a:pPr>
            <a:r>
              <a:rPr lang="en-US" sz="1400" dirty="0"/>
              <a:t>Data Sources for Anomaly Detection</a:t>
            </a:r>
          </a:p>
          <a:p>
            <a:pPr>
              <a:spcBef>
                <a:spcPts val="600"/>
              </a:spcBef>
              <a:spcAft>
                <a:spcPts val="0"/>
              </a:spcAft>
            </a:pPr>
            <a:r>
              <a:rPr lang="en-US" sz="1400" dirty="0"/>
              <a:t>Anomaly Detection Tools and Technologies</a:t>
            </a:r>
          </a:p>
          <a:p>
            <a:pPr>
              <a:spcBef>
                <a:spcPts val="600"/>
              </a:spcBef>
              <a:spcAft>
                <a:spcPts val="0"/>
              </a:spcAft>
            </a:pPr>
            <a:r>
              <a:rPr lang="en-US" sz="1400" dirty="0"/>
              <a:t>Case Studies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196926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08_2: Anomaly Detection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Common Techniques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Anomaly detection techniques employ various methodologies to identify deviations from expected behavior within the energy network, enabling proactive threat mitigation and system resilience.</a:t>
            </a:r>
          </a:p>
          <a:p>
            <a:pPr>
              <a:spcBef>
                <a:spcPts val="600"/>
              </a:spcBef>
            </a:pPr>
            <a:r>
              <a:rPr lang="en-US" sz="1200" dirty="0"/>
              <a:t>Statistical approaches to anomaly detection:</a:t>
            </a:r>
          </a:p>
          <a:p>
            <a:pPr lvl="1">
              <a:spcBef>
                <a:spcPts val="600"/>
              </a:spcBef>
            </a:pPr>
            <a:r>
              <a:rPr lang="en-US" sz="1000" dirty="0"/>
              <a:t>Statistical methods analyze historical data and calculate metrics such as mean, median, and standard deviation to establish normal behavior patterns.</a:t>
            </a:r>
          </a:p>
          <a:p>
            <a:pPr lvl="1">
              <a:spcBef>
                <a:spcPts val="600"/>
              </a:spcBef>
            </a:pPr>
            <a:r>
              <a:rPr lang="en-US" sz="1000" dirty="0"/>
              <a:t>Anomalies are detected when observed data points deviate significantly from expected statistical parameters, indicating potential security threats or operational anomalies.</a:t>
            </a:r>
          </a:p>
          <a:p>
            <a:pPr lvl="1">
              <a:spcBef>
                <a:spcPts val="600"/>
              </a:spcBef>
            </a:pPr>
            <a:r>
              <a:rPr lang="en-US" sz="1000" dirty="0"/>
              <a:t>Statistical approaches are effective for detecting anomalies in structured data sets but may struggle with identifying complex, non-linear patterns or outliers in high-dimensional data.</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Área metropolitana, edifício, Metrópole&#10;&#10;Descrição gerada automaticamente">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05190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08_2: Anomaly Detection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Common Techniques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Machine learning-based anomaly detection:</a:t>
            </a:r>
          </a:p>
          <a:p>
            <a:pPr lvl="1">
              <a:spcBef>
                <a:spcPts val="600"/>
              </a:spcBef>
            </a:pPr>
            <a:r>
              <a:rPr lang="en-US" sz="1000" dirty="0"/>
              <a:t>Machine learning algorithms leverage historical data to learn patterns and relationships, enabling automated anomaly detection without explicit programming.</a:t>
            </a:r>
          </a:p>
          <a:p>
            <a:pPr lvl="1">
              <a:spcBef>
                <a:spcPts val="600"/>
              </a:spcBef>
            </a:pPr>
            <a:r>
              <a:rPr lang="en-US" sz="1000" dirty="0"/>
              <a:t>Supervised learning algorithms, such as Support Vector Machines (SVM) or Random Forests, are trained on labeled datasets to classify data points as normal or anomalous.</a:t>
            </a:r>
          </a:p>
          <a:p>
            <a:pPr lvl="1">
              <a:spcBef>
                <a:spcPts val="600"/>
              </a:spcBef>
            </a:pPr>
            <a:r>
              <a:rPr lang="en-US" sz="1000" dirty="0"/>
              <a:t>Unsupervised learning algorithms, including k-means clustering or Isolation Forest, detect anomalies by identifying data points that differ significantly from the majority of observations.</a:t>
            </a:r>
          </a:p>
          <a:p>
            <a:pPr lvl="1">
              <a:spcBef>
                <a:spcPts val="600"/>
              </a:spcBef>
            </a:pPr>
            <a:r>
              <a:rPr lang="en-US" sz="1000" dirty="0"/>
              <a:t>Machine learning-based approaches offer flexibility and scalability for anomaly detection across diverse data sources but require adequate training data and model tuning to achieve optimal performance.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Área metropolitana, edifício, Metrópole&#10;&#10;Descrição gerada automaticamente">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85975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08_2: Anomaly Detection Techniques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Common Techniques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Behavior-based anomaly detection:</a:t>
            </a:r>
          </a:p>
          <a:p>
            <a:pPr lvl="1">
              <a:spcBef>
                <a:spcPts val="600"/>
              </a:spcBef>
            </a:pPr>
            <a:r>
              <a:rPr lang="en-US" sz="1000" dirty="0"/>
              <a:t>Behavior-based techniques focus on monitoring the behavior of entities within the network, such as users, devices, or processes, to identify deviations from expected behavioral patterns.</a:t>
            </a:r>
          </a:p>
          <a:p>
            <a:pPr lvl="1">
              <a:spcBef>
                <a:spcPts val="600"/>
              </a:spcBef>
            </a:pPr>
            <a:r>
              <a:rPr lang="en-US" sz="1000" dirty="0"/>
              <a:t>Anomalies are detected based on deviations in behavioral attributes, such as access patterns, communication frequency, or resource usage, indicating potential security breaches or unauthorized activities.</a:t>
            </a:r>
          </a:p>
          <a:p>
            <a:pPr lvl="1">
              <a:spcBef>
                <a:spcPts val="600"/>
              </a:spcBef>
            </a:pPr>
            <a:r>
              <a:rPr lang="en-US" sz="1000" dirty="0"/>
              <a:t>Behavior-based approaches offer granular insights into system behavior and are well-suited for detecting insider threats or stealthy attacks that evade traditional perimeter defenses.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arranha-céus, Área metropolitana, edifício, Metrópole&#10;&#10;Descrição gerada automaticamente">
            <a:extLst>
              <a:ext uri="{FF2B5EF4-FFF2-40B4-BE49-F238E27FC236}">
                <a16:creationId xmlns:a16="http://schemas.microsoft.com/office/drawing/2014/main" id="{C5A038B8-7D99-C3DC-C81C-70A9646349A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07451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Topic-08: Anomaly Detection in the Energy Network</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Anomalies in the Energy Network</a:t>
            </a:r>
          </a:p>
          <a:p>
            <a:pPr>
              <a:spcBef>
                <a:spcPts val="600"/>
              </a:spcBef>
              <a:spcAft>
                <a:spcPts val="0"/>
              </a:spcAft>
            </a:pPr>
            <a:r>
              <a:rPr lang="en-US" sz="1400" dirty="0"/>
              <a:t>Anomaly Detection Techniques</a:t>
            </a:r>
          </a:p>
          <a:p>
            <a:pPr>
              <a:spcBef>
                <a:spcPts val="600"/>
              </a:spcBef>
              <a:spcAft>
                <a:spcPts val="0"/>
              </a:spcAft>
            </a:pPr>
            <a:r>
              <a:rPr lang="en-US" sz="1400" dirty="0">
                <a:solidFill>
                  <a:schemeClr val="tx2"/>
                </a:solidFill>
              </a:rPr>
              <a:t>Data Sources for Anomaly Detection</a:t>
            </a:r>
          </a:p>
          <a:p>
            <a:pPr>
              <a:spcBef>
                <a:spcPts val="600"/>
              </a:spcBef>
              <a:spcAft>
                <a:spcPts val="0"/>
              </a:spcAft>
            </a:pPr>
            <a:r>
              <a:rPr lang="en-US" sz="1400" dirty="0"/>
              <a:t>Anomaly Detection Tools and Technologies</a:t>
            </a:r>
          </a:p>
          <a:p>
            <a:pPr>
              <a:spcBef>
                <a:spcPts val="600"/>
              </a:spcBef>
              <a:spcAft>
                <a:spcPts val="0"/>
              </a:spcAft>
            </a:pPr>
            <a:r>
              <a:rPr lang="en-US" sz="1400" dirty="0"/>
              <a:t>Case Studies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4095379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08_3: Data Sources for Anomaly Detection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Types of Data Sources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Anomaly detection relies on diverse data sources within the energy network to identify abnormal behavior and potential security threats, necessitating comprehensive data collection and analysis strategies.</a:t>
            </a:r>
          </a:p>
          <a:p>
            <a:pPr>
              <a:spcBef>
                <a:spcPts val="600"/>
              </a:spcBef>
            </a:pPr>
            <a:r>
              <a:rPr lang="en-US" sz="1200" dirty="0"/>
              <a:t>Types of data sources in the energy network:</a:t>
            </a:r>
          </a:p>
          <a:p>
            <a:pPr lvl="1">
              <a:spcBef>
                <a:spcPts val="600"/>
              </a:spcBef>
            </a:pPr>
            <a:r>
              <a:rPr lang="en-US" sz="1000" dirty="0"/>
              <a:t>Sensor data from IoT devices: IoT sensors embedded in critical infrastructure components collect real-time data on temperature, pressure, voltage, and other operational parameters, enabling continuous monitoring of system health and performance.</a:t>
            </a:r>
          </a:p>
          <a:p>
            <a:pPr lvl="1">
              <a:spcBef>
                <a:spcPts val="600"/>
              </a:spcBef>
            </a:pPr>
            <a:r>
              <a:rPr lang="en-US" sz="1000" dirty="0"/>
              <a:t>Network logs and traffic data: Network devices, such as routers, switches, and firewalls, generate logs and traffic data that capture communication patterns, protocol anomalies, and unauthorized access attempts within the network.</a:t>
            </a:r>
          </a:p>
          <a:p>
            <a:pPr lvl="1">
              <a:spcBef>
                <a:spcPts val="600"/>
              </a:spcBef>
            </a:pPr>
            <a:r>
              <a:rPr lang="en-US" sz="1000" dirty="0"/>
              <a:t>SCADA systems: Supervisory Control and Data Acquisition (SCADA) systems provide centralized control and monitoring of industrial processes, offering insights into equipment status, production levels, and anomalies in process variables.</a:t>
            </a:r>
          </a:p>
          <a:p>
            <a:pPr lvl="1">
              <a:spcBef>
                <a:spcPts val="600"/>
              </a:spcBef>
            </a:pPr>
            <a:r>
              <a:rPr lang="en-US" sz="1000" dirty="0"/>
              <a:t>Historical operational data: Historical records of energy consumption, production levels, equipment maintenance, and environmental conditions serve as valuable sources of information for detecting deviations from normal operating conditions and predicting future anomalies.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idade, ar livre&#10;&#10;Descrição gerada automaticamente">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366412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08_3: Data Sources for Anomaly Detection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Data Collection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Data collection methods and challenges:</a:t>
            </a:r>
          </a:p>
          <a:p>
            <a:pPr lvl="1">
              <a:spcBef>
                <a:spcPts val="600"/>
              </a:spcBef>
            </a:pPr>
            <a:r>
              <a:rPr lang="en-US" sz="1000" dirty="0"/>
              <a:t>Automated data collection: Automated processes, such as data logging, telemetry, and remote monitoring, facilitate continuous data collection from distributed sensors and devices across the energy network.</a:t>
            </a:r>
          </a:p>
          <a:p>
            <a:pPr lvl="1">
              <a:spcBef>
                <a:spcPts val="600"/>
              </a:spcBef>
            </a:pPr>
            <a:r>
              <a:rPr lang="en-US" sz="1000" dirty="0"/>
              <a:t>Manual data collection: In some cases, manual data collection methods, such as manual readings or inspections, may be necessary to supplement automated data sources or validate sensor measurements.</a:t>
            </a:r>
          </a:p>
          <a:p>
            <a:pPr lvl="1">
              <a:spcBef>
                <a:spcPts val="600"/>
              </a:spcBef>
            </a:pPr>
            <a:r>
              <a:rPr lang="en-US" sz="1000"/>
              <a:t>Challenges include data volume: Managing large volumes of data generated by IoT devices and network sensors, data variety: Integrating heterogeneous data sources with different formats and structures, data velocity: Processing and analyzing streaming data in real-time to detect anomalies promptly, and data veracity: Ensuring data accuracy, completeness, and reliability to support effective anomaly detection.</a:t>
            </a:r>
            <a:endParaRPr lang="en-US" sz="10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idade, ar livre&#10;&#10;Descrição gerada automaticamente">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13742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08_3: Data Sources for Anomaly Detection</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Data Quality</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Importance of data quality for effective anomaly detection:</a:t>
            </a:r>
          </a:p>
          <a:p>
            <a:pPr lvl="1">
              <a:spcBef>
                <a:spcPts val="600"/>
              </a:spcBef>
            </a:pPr>
            <a:r>
              <a:rPr lang="en-US" sz="1000" dirty="0"/>
              <a:t>High-quality data is essential for accurate anomaly detection, as anomalies may be obscured or misinterpreted in noisy or incomplete datasets.</a:t>
            </a:r>
          </a:p>
          <a:p>
            <a:pPr lvl="1">
              <a:spcBef>
                <a:spcPts val="600"/>
              </a:spcBef>
            </a:pPr>
            <a:r>
              <a:rPr lang="en-US" sz="1000" dirty="0"/>
              <a:t>Data quality assurance measures, such as data validation, normalization, and cleansing, are crucial for ensuring the integrity and reliability of anomaly detection results.</a:t>
            </a:r>
          </a:p>
          <a:p>
            <a:pPr lvl="1">
              <a:spcBef>
                <a:spcPts val="600"/>
              </a:spcBef>
            </a:pPr>
            <a:r>
              <a:rPr lang="en-US" sz="1000" dirty="0"/>
              <a:t>Collaboration between data scientists, domain experts, and cybersecurity professionals is essential for identifying relevant data sources, defining data quality criteria, and optimizing anomaly detection algorithms for actionable insights.</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captura de ecrã, cidade, ar livre&#10;&#10;Descrição gerada automaticamente">
            <a:extLst>
              <a:ext uri="{FF2B5EF4-FFF2-40B4-BE49-F238E27FC236}">
                <a16:creationId xmlns:a16="http://schemas.microsoft.com/office/drawing/2014/main" id="{08BBAC18-EAB9-F692-9FC2-67BE9C10C7B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6412286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58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Topic-08: Anomaly Detection in the Energy Network</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Anomalies in the Energy Network</a:t>
            </a:r>
          </a:p>
          <a:p>
            <a:pPr>
              <a:spcBef>
                <a:spcPts val="600"/>
              </a:spcBef>
              <a:spcAft>
                <a:spcPts val="0"/>
              </a:spcAft>
            </a:pPr>
            <a:r>
              <a:rPr lang="en-US" sz="1400" dirty="0"/>
              <a:t>Anomaly Detection Techniques</a:t>
            </a:r>
          </a:p>
          <a:p>
            <a:pPr>
              <a:spcBef>
                <a:spcPts val="600"/>
              </a:spcBef>
              <a:spcAft>
                <a:spcPts val="0"/>
              </a:spcAft>
            </a:pPr>
            <a:r>
              <a:rPr lang="en-US" sz="1400" dirty="0"/>
              <a:t>Data Sources for Anomaly Detection</a:t>
            </a:r>
          </a:p>
          <a:p>
            <a:pPr>
              <a:spcBef>
                <a:spcPts val="600"/>
              </a:spcBef>
              <a:spcAft>
                <a:spcPts val="0"/>
              </a:spcAft>
            </a:pPr>
            <a:r>
              <a:rPr lang="en-US" sz="1400" dirty="0">
                <a:solidFill>
                  <a:schemeClr val="tx2"/>
                </a:solidFill>
              </a:rPr>
              <a:t>Anomaly Detection Tools and Technologies</a:t>
            </a:r>
          </a:p>
          <a:p>
            <a:pPr>
              <a:spcBef>
                <a:spcPts val="600"/>
              </a:spcBef>
              <a:spcAft>
                <a:spcPts val="0"/>
              </a:spcAft>
            </a:pPr>
            <a:r>
              <a:rPr lang="en-US" sz="1400" dirty="0"/>
              <a:t>Case Studies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953778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08_4: Anomaly Detection Tools and Technologies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Software Tools for Anomaly Detection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An array of sophisticated tools and technologies are available to facilitate anomaly detection within the energy network, empowering organizations to proactively identify and mitigate potential security threats.</a:t>
            </a:r>
          </a:p>
          <a:p>
            <a:pPr>
              <a:spcBef>
                <a:spcPts val="600"/>
              </a:spcBef>
            </a:pPr>
            <a:r>
              <a:rPr lang="en-US" sz="1200" dirty="0"/>
              <a:t>Overview of software tools for anomaly detection:</a:t>
            </a:r>
          </a:p>
          <a:p>
            <a:pPr lvl="1">
              <a:spcBef>
                <a:spcPts val="600"/>
              </a:spcBef>
            </a:pPr>
            <a:r>
              <a:rPr lang="en-US" sz="1000" dirty="0"/>
              <a:t>Open-source tools: Platforms such as Elasticsearch, Kibana, and Apache Spark offer scalable data analytics and visualization capabilities, enabling organizations to analyze large volumes of data and detect anomalies using statistical methods or machine learning algorithms.</a:t>
            </a:r>
          </a:p>
          <a:p>
            <a:pPr lvl="1">
              <a:spcBef>
                <a:spcPts val="600"/>
              </a:spcBef>
            </a:pPr>
            <a:r>
              <a:rPr lang="en-US" sz="1000" dirty="0"/>
              <a:t>Commercial solutions: Industry-leading vendors, including Splunk, IBM </a:t>
            </a:r>
            <a:r>
              <a:rPr lang="en-US" sz="1000" dirty="0" err="1"/>
              <a:t>QRadar</a:t>
            </a:r>
            <a:r>
              <a:rPr lang="en-US" sz="1000" dirty="0"/>
              <a:t>, and McAfee Enterprise Security Manager (ESM), provide comprehensive SIEM platforms with built-in anomaly detection features, threat intelligence integration, and advanced analytics for detecting and responding to security incidents in real-time.</a:t>
            </a:r>
          </a:p>
          <a:p>
            <a:pPr lvl="1">
              <a:spcBef>
                <a:spcPts val="600"/>
              </a:spcBef>
            </a:pPr>
            <a:r>
              <a:rPr lang="en-US" sz="1000" dirty="0"/>
              <a:t>Custom-built solutions: Organizations may develop custom anomaly detection systems tailored to their specific requirements, leveraging programming languages like Python, R, or Java, along with machine learning libraries such as scikit-learn or TensorFlow to implement anomaly detection algorithms and workflows.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9" name="Marcador de Posição da Imagem 18" descr="Uma imagem com veículo, texto, Veículo terrestre, captura de ecrã&#10;&#10;Descrição gerada automaticamente">
            <a:extLst>
              <a:ext uri="{FF2B5EF4-FFF2-40B4-BE49-F238E27FC236}">
                <a16:creationId xmlns:a16="http://schemas.microsoft.com/office/drawing/2014/main" id="{91713035-E5AD-0AAD-E82E-342602FFE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244768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400" dirty="0"/>
              <a:t>06_1: Introduction to Vulnerabilities in the Energy Network</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pPr>
              <a:spcBef>
                <a:spcPts val="600"/>
              </a:spcBef>
              <a:spcAft>
                <a:spcPts val="0"/>
              </a:spcAft>
            </a:pPr>
            <a:r>
              <a:rPr lang="en-US" sz="2400" dirty="0"/>
              <a:t>Definition of Vulnerabilities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Vulnerabilities as weaknesses or flaws in systems that can be exploited.</a:t>
            </a:r>
          </a:p>
          <a:p>
            <a:pPr>
              <a:spcBef>
                <a:spcPts val="600"/>
              </a:spcBef>
            </a:pPr>
            <a:r>
              <a:rPr lang="en-US" sz="1200" dirty="0">
                <a:solidFill>
                  <a:schemeClr val="tx2"/>
                </a:solidFill>
              </a:rPr>
              <a:t>Types of vulnerabilities: </a:t>
            </a:r>
            <a:r>
              <a:rPr lang="en-US" sz="1200" dirty="0"/>
              <a:t>Software vulnerabilities, configuration weaknesses, human error, etc.</a:t>
            </a:r>
          </a:p>
          <a:p>
            <a:pPr>
              <a:spcBef>
                <a:spcPts val="600"/>
              </a:spcBef>
            </a:pPr>
            <a:r>
              <a:rPr lang="en-US" sz="1200" dirty="0">
                <a:solidFill>
                  <a:schemeClr val="tx2"/>
                </a:solidFill>
              </a:rPr>
              <a:t>Impact:</a:t>
            </a:r>
            <a:r>
              <a:rPr lang="en-US" sz="1200" dirty="0"/>
              <a:t> Disruption of services, data breaches, financial losses, safety concerns.</a:t>
            </a:r>
          </a:p>
          <a:p>
            <a:pPr>
              <a:spcBef>
                <a:spcPts val="600"/>
              </a:spcBef>
            </a:pPr>
            <a:r>
              <a:rPr lang="en-US" sz="1200" dirty="0">
                <a:solidFill>
                  <a:schemeClr val="tx2"/>
                </a:solidFill>
              </a:rPr>
              <a:t>Examples of vulnerabilities: </a:t>
            </a:r>
            <a:r>
              <a:rPr lang="en-US" sz="1200" dirty="0"/>
              <a:t>Unpatched software, weak authentication mechanisms, insecure network configurations.</a:t>
            </a:r>
          </a:p>
          <a:p>
            <a:pPr>
              <a:spcBef>
                <a:spcPts val="600"/>
              </a:spcBef>
            </a:pPr>
            <a:r>
              <a:rPr lang="en-US" sz="1200" dirty="0">
                <a:solidFill>
                  <a:schemeClr val="tx2"/>
                </a:solidFill>
              </a:rPr>
              <a:t>Case Study: </a:t>
            </a:r>
            <a:r>
              <a:rPr lang="en-US" sz="1200" dirty="0"/>
              <a:t>Vulnerability in SCADA Systems</a:t>
            </a:r>
          </a:p>
          <a:p>
            <a:pPr lvl="1">
              <a:spcBef>
                <a:spcPts val="600"/>
              </a:spcBef>
            </a:pPr>
            <a:r>
              <a:rPr lang="en-US" sz="1000" dirty="0"/>
              <a:t>Description: Vulnerability in a Supervisory Control and Data Acquisition (SCADA) system used in a power plant.</a:t>
            </a:r>
          </a:p>
          <a:p>
            <a:pPr lvl="1">
              <a:spcBef>
                <a:spcPts val="600"/>
              </a:spcBef>
            </a:pPr>
            <a:r>
              <a:rPr lang="en-US" sz="1000" dirty="0"/>
              <a:t>Impact: Potential for remote exploitation leading to control system disruption.</a:t>
            </a:r>
          </a:p>
          <a:p>
            <a:pPr lvl="1">
              <a:spcBef>
                <a:spcPts val="600"/>
              </a:spcBef>
            </a:pPr>
            <a:r>
              <a:rPr lang="en-US" sz="1000" dirty="0"/>
              <a:t>Mitigation: Patch management, network segmentation, enhanced access controls.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Metrópole, Área metropolitana, silhueta de cidade, arranha-céus&#10;&#10;Descrição gerada automaticamente">
            <a:extLst>
              <a:ext uri="{FF2B5EF4-FFF2-40B4-BE49-F238E27FC236}">
                <a16:creationId xmlns:a16="http://schemas.microsoft.com/office/drawing/2014/main" id="{220D63BD-4E33-441A-E008-39719FE24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8877313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08_4: Anomaly Detection Tools and Technologies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Software Tools for Anomaly Detection</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Implementation considerations for anomaly detection systems:</a:t>
            </a:r>
          </a:p>
          <a:p>
            <a:pPr lvl="1">
              <a:spcBef>
                <a:spcPts val="600"/>
              </a:spcBef>
            </a:pPr>
            <a:r>
              <a:rPr lang="en-US" sz="1000" dirty="0"/>
              <a:t>Scalability: Anomaly detection systems should be scalable to accommodate growing data volumes and evolving threat landscapes, ensuring timely detection and response to emerging security threats.</a:t>
            </a:r>
          </a:p>
          <a:p>
            <a:pPr lvl="1">
              <a:spcBef>
                <a:spcPts val="600"/>
              </a:spcBef>
            </a:pPr>
            <a:r>
              <a:rPr lang="en-US" sz="1000" dirty="0"/>
              <a:t>Real-time processing capabilities: Real-time anomaly detection enables organizations to detect and respond to security incidents promptly, minimizing the impact of cyberattacks on critical infrastructure and operations.</a:t>
            </a:r>
          </a:p>
          <a:p>
            <a:pPr lvl="1">
              <a:spcBef>
                <a:spcPts val="600"/>
              </a:spcBef>
            </a:pPr>
            <a:r>
              <a:rPr lang="en-US" sz="1000" dirty="0"/>
              <a:t>Integration with existing systems: Seamless integration with existing cybersecurity infrastructure, including SIEM platforms, endpoint detection and response (EDR) solutions, and network security appliances, facilitates centralized threat detection and coordinated incident response across the organization.</a:t>
            </a:r>
          </a:p>
          <a:p>
            <a:pPr lvl="1">
              <a:spcBef>
                <a:spcPts val="600"/>
              </a:spcBef>
            </a:pPr>
            <a:r>
              <a:rPr lang="en-US" sz="1000" dirty="0"/>
              <a:t>Customization options: Anomaly detection systems should offer flexibility and customization options to adapt to changing business requirements, regulatory compliance mandates, and emerging threat vectors, empowering organizations to tailor detection rules, alert thresholds, and response actions to their unique environment and risk profile.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9" name="Marcador de Posição da Imagem 18" descr="Uma imagem com veículo, texto, Veículo terrestre, captura de ecrã&#10;&#10;Descrição gerada automaticamente">
            <a:extLst>
              <a:ext uri="{FF2B5EF4-FFF2-40B4-BE49-F238E27FC236}">
                <a16:creationId xmlns:a16="http://schemas.microsoft.com/office/drawing/2014/main" id="{91713035-E5AD-0AAD-E82E-342602FFE5BF}"/>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48186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Day-8</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61</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Topic-08: Anomaly Detection in the Energy Network</a:t>
            </a:r>
          </a:p>
          <a:p>
            <a:endParaRPr lang="en-US" sz="1600" dirty="0">
              <a:solidFill>
                <a:schemeClr val="accent1"/>
              </a:solidFill>
            </a:endParaRP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Anomalies in the Energy Network</a:t>
            </a:r>
          </a:p>
          <a:p>
            <a:pPr>
              <a:spcBef>
                <a:spcPts val="600"/>
              </a:spcBef>
              <a:spcAft>
                <a:spcPts val="0"/>
              </a:spcAft>
            </a:pPr>
            <a:r>
              <a:rPr lang="en-US" sz="1400" dirty="0"/>
              <a:t>Anomaly Detection Techniques</a:t>
            </a:r>
          </a:p>
          <a:p>
            <a:pPr>
              <a:spcBef>
                <a:spcPts val="600"/>
              </a:spcBef>
              <a:spcAft>
                <a:spcPts val="0"/>
              </a:spcAft>
            </a:pPr>
            <a:r>
              <a:rPr lang="en-US" sz="1400" dirty="0"/>
              <a:t>Data Sources for Anomaly Detection</a:t>
            </a:r>
          </a:p>
          <a:p>
            <a:pPr>
              <a:spcBef>
                <a:spcPts val="600"/>
              </a:spcBef>
              <a:spcAft>
                <a:spcPts val="0"/>
              </a:spcAft>
            </a:pPr>
            <a:r>
              <a:rPr lang="en-US" sz="1400" dirty="0"/>
              <a:t>Anomaly Detection Tools and Technologies</a:t>
            </a:r>
          </a:p>
          <a:p>
            <a:pPr>
              <a:spcBef>
                <a:spcPts val="600"/>
              </a:spcBef>
              <a:spcAft>
                <a:spcPts val="0"/>
              </a:spcAft>
            </a:pPr>
            <a:r>
              <a:rPr lang="en-US" sz="1400" dirty="0">
                <a:solidFill>
                  <a:schemeClr val="tx2"/>
                </a:solidFill>
              </a:rPr>
              <a:t>Case Studies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73084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Case Studies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Ransomware Attack on a Power Grid</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Background:</a:t>
            </a:r>
          </a:p>
          <a:p>
            <a:pPr lvl="1">
              <a:spcBef>
                <a:spcPts val="600"/>
              </a:spcBef>
            </a:pPr>
            <a:r>
              <a:rPr lang="en-US" sz="1000" dirty="0"/>
              <a:t>In 2019, the city of Johannesburg experienced a ransomware attack that disrupted power supply to residents and municipal services.</a:t>
            </a:r>
          </a:p>
          <a:p>
            <a:pPr lvl="1">
              <a:spcBef>
                <a:spcPts val="600"/>
              </a:spcBef>
            </a:pPr>
            <a:r>
              <a:rPr lang="en-US" sz="1000" dirty="0"/>
              <a:t>The ransomware infection affected critical systems within the power grid infrastructure, leading to operational disruptions and service outages.</a:t>
            </a:r>
          </a:p>
          <a:p>
            <a:pPr>
              <a:spcBef>
                <a:spcPts val="600"/>
              </a:spcBef>
            </a:pPr>
            <a:r>
              <a:rPr lang="en-US" sz="1200" dirty="0"/>
              <a:t>Anomaly Detection Insights:</a:t>
            </a:r>
          </a:p>
          <a:p>
            <a:pPr lvl="1">
              <a:spcBef>
                <a:spcPts val="600"/>
              </a:spcBef>
            </a:pPr>
            <a:r>
              <a:rPr lang="en-US" sz="1000" dirty="0"/>
              <a:t>Network Traffic Anomalies: Anomaly detection systems could have identified unusual patterns of network traffic, such as a sudden increase in data transfer to external servers or unusual communication patterns between internal systems and suspicious domains associated with known malware.</a:t>
            </a:r>
          </a:p>
          <a:p>
            <a:pPr lvl="1">
              <a:spcBef>
                <a:spcPts val="600"/>
              </a:spcBef>
            </a:pPr>
            <a:r>
              <a:rPr lang="en-US" sz="1000" dirty="0"/>
              <a:t>Abnormal Access Patterns: Anomaly detection algorithms could have flagged anomalous access attempts to critical infrastructure components, such as SCADA systems or industrial control devices, indicating unauthorized activity or potential compromise.</a:t>
            </a:r>
          </a:p>
          <a:p>
            <a:pPr lvl="1">
              <a:spcBef>
                <a:spcPts val="600"/>
              </a:spcBef>
            </a:pPr>
            <a:r>
              <a:rPr lang="en-US" sz="1000" dirty="0"/>
              <a:t>Behavioral Anomalies: Behavioral analysis of user activity and system interactions could have detected deviations from normal behavior, such as unauthorized users attempting to escalate privileges or access restricted resources within the network.</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1462226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Case Studies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Ransomware Attack on a Power Grid</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Detection Challenges:</a:t>
            </a:r>
          </a:p>
          <a:p>
            <a:pPr lvl="1">
              <a:spcBef>
                <a:spcPts val="600"/>
              </a:spcBef>
            </a:pPr>
            <a:r>
              <a:rPr lang="en-US" sz="1000" dirty="0"/>
              <a:t>Noise in Network Traffic: Detecting ransomware activity amidst legitimate network traffic can be challenging due to the high volume of data generated by operational systems and user activity.</a:t>
            </a:r>
          </a:p>
          <a:p>
            <a:pPr lvl="1">
              <a:spcBef>
                <a:spcPts val="600"/>
              </a:spcBef>
            </a:pPr>
            <a:r>
              <a:rPr lang="en-US" sz="1000" dirty="0"/>
              <a:t>Encryption Evasion Techniques: Some ransomware variants employ encryption evasion techniques to avoid detection by security systems, making it difficult to identify malicious activity based solely on network signatures or file signatures.</a:t>
            </a:r>
          </a:p>
          <a:p>
            <a:pPr lvl="1">
              <a:spcBef>
                <a:spcPts val="600"/>
              </a:spcBef>
            </a:pPr>
            <a:r>
              <a:rPr lang="en-US" sz="1000" dirty="0"/>
              <a:t>Stealthy Execution: Ransomware attacks may execute stealthily over an extended period, gradually encrypting files and exfiltrating data without triggering immediate alarms, allowing attackers to evade detection until the ransom demand is made.</a:t>
            </a:r>
          </a:p>
          <a:p>
            <a:pPr>
              <a:spcBef>
                <a:spcPts val="600"/>
              </a:spcBef>
            </a:pPr>
            <a:r>
              <a:rPr lang="en-US" sz="1200" dirty="0"/>
              <a:t>Lessons Learned:</a:t>
            </a:r>
          </a:p>
          <a:p>
            <a:pPr lvl="1">
              <a:spcBef>
                <a:spcPts val="600"/>
              </a:spcBef>
            </a:pPr>
            <a:r>
              <a:rPr lang="en-US" sz="1000" dirty="0"/>
              <a:t>Importance of Timely Detection: Early detection of ransomware activity is crucial for containing the spread of infection and minimizing its impact.</a:t>
            </a:r>
          </a:p>
          <a:p>
            <a:pPr lvl="1">
              <a:spcBef>
                <a:spcPts val="600"/>
              </a:spcBef>
            </a:pPr>
            <a:r>
              <a:rPr lang="en-US" sz="1000" dirty="0"/>
              <a:t>Multi-layered Defense Strategies: Implementing a multi-layered approach to cybersecurity, including network segmentation, endpoint protection, and user awareness training, can mitigate the risk of ransomware attacks and limit their impact on operational continuity.</a:t>
            </a:r>
          </a:p>
          <a:p>
            <a:pPr lvl="1">
              <a:spcBef>
                <a:spcPts val="600"/>
              </a:spcBef>
            </a:pPr>
            <a:r>
              <a:rPr lang="en-US" sz="1000" dirty="0"/>
              <a:t>Proactive Threat Intelligence: Leveraging threat intelligence feeds and security updates can enhance the organization's ability to detect and respond to emerging ransomware threats, enabling proactive defense measures and rapid incident response.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997937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Case Studies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Industrial Control System Breach at a Petrochemical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Background:</a:t>
            </a:r>
          </a:p>
          <a:p>
            <a:pPr lvl="1">
              <a:spcBef>
                <a:spcPts val="600"/>
              </a:spcBef>
            </a:pPr>
            <a:r>
              <a:rPr lang="en-US" sz="1000" dirty="0"/>
              <a:t>In 2017, an oil refinery at Saudi Arabia experienced a targeted cyberattack that compromised its Industrial Control Systems (ICS), resulting in a series of safety incidents and environmental hazards.</a:t>
            </a:r>
          </a:p>
          <a:p>
            <a:pPr lvl="1">
              <a:spcBef>
                <a:spcPts val="600"/>
              </a:spcBef>
            </a:pPr>
            <a:r>
              <a:rPr lang="en-US" sz="1000" dirty="0"/>
              <a:t>The cyberattack exploited vulnerabilities in the plant's network infrastructure and ICS devices, allowing the attackers to gain unauthorized access and manipulate critical control systems.</a:t>
            </a:r>
          </a:p>
          <a:p>
            <a:pPr>
              <a:spcBef>
                <a:spcPts val="600"/>
              </a:spcBef>
            </a:pPr>
            <a:r>
              <a:rPr lang="en-US" sz="1200" dirty="0"/>
              <a:t>Anomaly Detection Insights:</a:t>
            </a:r>
          </a:p>
          <a:p>
            <a:pPr lvl="1">
              <a:spcBef>
                <a:spcPts val="600"/>
              </a:spcBef>
            </a:pPr>
            <a:r>
              <a:rPr lang="en-US" sz="1000" dirty="0"/>
              <a:t>Unauthorized Access Attempts: Anomaly detection systems could have detected anomalous login attempts or access requests originating from suspicious IP addresses or unusual timeframes, indicating unauthorized intrusion attempts or credential theft.</a:t>
            </a:r>
          </a:p>
          <a:p>
            <a:pPr lvl="1">
              <a:spcBef>
                <a:spcPts val="600"/>
              </a:spcBef>
            </a:pPr>
            <a:r>
              <a:rPr lang="en-US" sz="1000" dirty="0"/>
              <a:t>Abnormal Commands and Operations: Behavioral analysis of ICS data streams could have identified abnormal commands or operational deviations, such as changes in setpoints, command sequences, or equipment configurations, indicative of malicious control system manipulation.</a:t>
            </a:r>
          </a:p>
          <a:p>
            <a:pPr lvl="1">
              <a:spcBef>
                <a:spcPts val="600"/>
              </a:spcBef>
            </a:pPr>
            <a:r>
              <a:rPr lang="en-US" sz="1000" dirty="0"/>
              <a:t>Unusual Network Traffic Patterns: Anomaly detection algorithms could have flagged unusual network traffic patterns, such as data exfiltration or command-and-control communication with external servers, associated with known malware or command-and-control infrastructure.</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108368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Case Studies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Industrial Control System Breach at a Petrochemical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Detection Challenges:</a:t>
            </a:r>
          </a:p>
          <a:p>
            <a:pPr lvl="1">
              <a:spcBef>
                <a:spcPts val="600"/>
              </a:spcBef>
            </a:pPr>
            <a:r>
              <a:rPr lang="en-US" sz="1000" dirty="0"/>
              <a:t>Visibility into ICS Environments: Traditional security tools may lack visibility into ICS environments, making it challenging to detect anomalous activities or intrusions targeting critical control systems.</a:t>
            </a:r>
          </a:p>
          <a:p>
            <a:pPr lvl="1">
              <a:spcBef>
                <a:spcPts val="600"/>
              </a:spcBef>
            </a:pPr>
            <a:r>
              <a:rPr lang="en-US" sz="1000" dirty="0"/>
              <a:t>Complexity of Industrial Processes: Understanding the normal behavior of industrial processes and distinguishing between legitimate operational changes and malicious activities can be difficult, requiring domain expertise and contextual insights into ICS operations.</a:t>
            </a:r>
          </a:p>
          <a:p>
            <a:pPr lvl="1">
              <a:spcBef>
                <a:spcPts val="600"/>
              </a:spcBef>
            </a:pPr>
            <a:r>
              <a:rPr lang="en-US" sz="1000" dirty="0"/>
              <a:t>Impact on Safety and Operations: Cyberattacks targeting ICS systems can have severe safety implications, leading to equipment malfunctions, process disruptions, and environmental hazards, necessitating rapid detection and response to mitigate potential risks.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369250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08_5: Case Studies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fontScale="92500"/>
          </a:bodyPr>
          <a:lstStyle/>
          <a:p>
            <a:pPr>
              <a:spcBef>
                <a:spcPts val="600"/>
              </a:spcBef>
              <a:spcAft>
                <a:spcPts val="0"/>
              </a:spcAft>
            </a:pPr>
            <a:r>
              <a:rPr lang="en-US" sz="2400" dirty="0"/>
              <a:t>Industrial Control System Breach at a Petrochemical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Lessons Learned:</a:t>
            </a:r>
          </a:p>
          <a:p>
            <a:pPr lvl="1">
              <a:spcBef>
                <a:spcPts val="600"/>
              </a:spcBef>
            </a:pPr>
            <a:r>
              <a:rPr lang="en-US" sz="1000" dirty="0"/>
              <a:t>Enhanced ICS Security Controls: Implementing robust security controls, such as network segmentation, access controls, and intrusion detection systems tailored to ICS environments, can mitigate the risk of unauthorized access and manipulation of critical control systems.</a:t>
            </a:r>
          </a:p>
          <a:p>
            <a:pPr lvl="1">
              <a:spcBef>
                <a:spcPts val="600"/>
              </a:spcBef>
            </a:pPr>
            <a:r>
              <a:rPr lang="en-US" sz="1000" dirty="0"/>
              <a:t>Continuous Monitoring and Threat Detection: Proactive monitoring of ICS data streams, network traffic, and device interactions enables early detection of anomalous activities and rapid incident response, minimizing the impact of cyberattacks on operational safety and integrity.</a:t>
            </a:r>
          </a:p>
          <a:p>
            <a:pPr lvl="1">
              <a:spcBef>
                <a:spcPts val="600"/>
              </a:spcBef>
            </a:pPr>
            <a:r>
              <a:rPr lang="en-US" sz="1000" dirty="0"/>
              <a:t>Collaboration and Information Sharing: Collaboration between IT and OT teams, industry partners, and government agencies facilitates information sharing, threat intelligence sharing, and coordinated response efforts, strengthening the collective resilience of critical infrastructure against cyber threats.</a:t>
            </a:r>
            <a:endParaRPr lang="en-US" sz="6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captura de ecrã, céu, luz&#10;&#10;Descrição gerada automaticamente">
            <a:extLst>
              <a:ext uri="{FF2B5EF4-FFF2-40B4-BE49-F238E27FC236}">
                <a16:creationId xmlns:a16="http://schemas.microsoft.com/office/drawing/2014/main" id="{9878DA49-C4F5-4821-A6D6-5A19170E5ED9}"/>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770879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67</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7911214" cy="1017147"/>
          </a:xfrm>
        </p:spPr>
        <p:txBody>
          <a:bodyPr>
            <a:noAutofit/>
          </a:bodyPr>
          <a:lstStyle/>
          <a:p>
            <a:r>
              <a:rPr lang="en-US" sz="3200" dirty="0"/>
              <a:t>Cyber Threat Intelligence in the Energy Network – Course Overview</a:t>
            </a:r>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720545" y="1315846"/>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539682" y="1315846"/>
            <a:ext cx="6732236" cy="533400"/>
          </a:xfrm>
        </p:spPr>
        <p:txBody>
          <a:bodyPr>
            <a:noAutofit/>
          </a:bodyPr>
          <a:lstStyle/>
          <a:p>
            <a:r>
              <a:rPr lang="en-US" sz="1700" dirty="0"/>
              <a:t>Foundations of Cyber Threat Intelligence (CTI) – Taxonomy, Lifecycle, Security Controls and Standards</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720545" y="2406182"/>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539682" y="2406182"/>
            <a:ext cx="5885179" cy="533400"/>
          </a:xfrm>
        </p:spPr>
        <p:txBody>
          <a:bodyPr>
            <a:normAutofit/>
          </a:bodyPr>
          <a:lstStyle/>
          <a:p>
            <a:r>
              <a:rPr lang="en-US" sz="1700" dirty="0"/>
              <a:t>Energy Data Sources and Collection</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720545" y="2951350"/>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539682" y="2951350"/>
            <a:ext cx="5885179" cy="533400"/>
          </a:xfrm>
        </p:spPr>
        <p:txBody>
          <a:bodyPr>
            <a:normAutofit/>
          </a:bodyPr>
          <a:lstStyle/>
          <a:p>
            <a:r>
              <a:rPr lang="en-US" sz="1700" dirty="0"/>
              <a:t>Energy Data Analysis and Data Processing</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720545" y="3496519"/>
            <a:ext cx="788639" cy="533400"/>
          </a:xfrm>
        </p:spPr>
        <p:txBody>
          <a:bodyPr/>
          <a:lstStyle/>
          <a:p>
            <a:r>
              <a:rPr lang="en-US" dirty="0"/>
              <a:t>o5.</a:t>
            </a:r>
          </a:p>
        </p:txBody>
      </p:sp>
      <p:sp>
        <p:nvSpPr>
          <p:cNvPr id="15" name="Text Placeholder 14">
            <a:extLst>
              <a:ext uri="{FF2B5EF4-FFF2-40B4-BE49-F238E27FC236}">
                <a16:creationId xmlns:a16="http://schemas.microsoft.com/office/drawing/2014/main" id="{EF673EE5-354A-FD54-2A4E-F922E5E16253}"/>
              </a:ext>
            </a:extLst>
          </p:cNvPr>
          <p:cNvSpPr>
            <a:spLocks noGrp="1"/>
          </p:cNvSpPr>
          <p:nvPr>
            <p:ph type="body" sz="quarter" idx="20"/>
          </p:nvPr>
        </p:nvSpPr>
        <p:spPr>
          <a:xfrm>
            <a:off x="1539682" y="3496519"/>
            <a:ext cx="5024825" cy="533400"/>
          </a:xfrm>
        </p:spPr>
        <p:txBody>
          <a:bodyPr>
            <a:normAutofit/>
          </a:bodyPr>
          <a:lstStyle/>
          <a:p>
            <a:r>
              <a:rPr lang="en-US" sz="1700" dirty="0"/>
              <a:t>Threat Actors and Tactics in the Energy Network</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720545" y="1861014"/>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539682" y="1861014"/>
            <a:ext cx="5885179" cy="533400"/>
          </a:xfrm>
        </p:spPr>
        <p:txBody>
          <a:bodyPr>
            <a:normAutofit/>
          </a:bodyPr>
          <a:lstStyle/>
          <a:p>
            <a:r>
              <a:rPr lang="en-US" sz="1700" dirty="0"/>
              <a:t>Threat Modelling and Analysis in the Energy Network</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704269" y="404168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523406" y="4041688"/>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Vulnerabilities Assessment Techniques</a:t>
            </a:r>
          </a:p>
        </p:txBody>
      </p:sp>
      <p:sp>
        <p:nvSpPr>
          <p:cNvPr id="5" name="Text Placeholder 9">
            <a:extLst>
              <a:ext uri="{FF2B5EF4-FFF2-40B4-BE49-F238E27FC236}">
                <a16:creationId xmlns:a16="http://schemas.microsoft.com/office/drawing/2014/main" id="{81DAEF32-315B-9B68-8D10-FCE1224D4907}"/>
              </a:ext>
            </a:extLst>
          </p:cNvPr>
          <p:cNvSpPr txBox="1">
            <a:spLocks/>
          </p:cNvSpPr>
          <p:nvPr/>
        </p:nvSpPr>
        <p:spPr>
          <a:xfrm>
            <a:off x="704269" y="5677194"/>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o9.</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23406" y="5677194"/>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Practical Threat Modelling and Security Investigation</a:t>
            </a:r>
          </a:p>
        </p:txBody>
      </p:sp>
      <p:grpSp>
        <p:nvGrpSpPr>
          <p:cNvPr id="17" name="Group 16">
            <a:extLst>
              <a:ext uri="{FF2B5EF4-FFF2-40B4-BE49-F238E27FC236}">
                <a16:creationId xmlns:a16="http://schemas.microsoft.com/office/drawing/2014/main" id="{2F61E353-DA53-56F1-49CB-7426B4E4EDAF}"/>
              </a:ext>
            </a:extLst>
          </p:cNvPr>
          <p:cNvGrpSpPr/>
          <p:nvPr/>
        </p:nvGrpSpPr>
        <p:grpSpPr>
          <a:xfrm>
            <a:off x="7549377" y="6167336"/>
            <a:ext cx="3294001" cy="612000"/>
            <a:chOff x="5179092" y="5483822"/>
            <a:chExt cx="3294001" cy="612000"/>
          </a:xfrm>
        </p:grpSpPr>
        <p:pic>
          <p:nvPicPr>
            <p:cNvPr id="19" name="Picture 18">
              <a:extLst>
                <a:ext uri="{FF2B5EF4-FFF2-40B4-BE49-F238E27FC236}">
                  <a16:creationId xmlns:a16="http://schemas.microsoft.com/office/drawing/2014/main" id="{4C985692-9D93-B2CA-C09C-F2CA3F05ADEC}"/>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20" name="Picture 19">
              <a:extLst>
                <a:ext uri="{FF2B5EF4-FFF2-40B4-BE49-F238E27FC236}">
                  <a16:creationId xmlns:a16="http://schemas.microsoft.com/office/drawing/2014/main" id="{F93FF775-4134-4229-0B44-8DCF3D12DA79}"/>
                </a:ext>
              </a:extLst>
            </p:cNvPr>
            <p:cNvPicPr>
              <a:picLocks noChangeAspect="1"/>
            </p:cNvPicPr>
            <p:nvPr/>
          </p:nvPicPr>
          <p:blipFill>
            <a:blip r:embed="rId6"/>
            <a:stretch>
              <a:fillRect/>
            </a:stretch>
          </p:blipFill>
          <p:spPr>
            <a:xfrm>
              <a:off x="6709092" y="5483822"/>
              <a:ext cx="1764001" cy="612000"/>
            </a:xfrm>
            <a:prstGeom prst="rect">
              <a:avLst/>
            </a:prstGeom>
          </p:spPr>
        </p:pic>
      </p:grpSp>
      <p:sp>
        <p:nvSpPr>
          <p:cNvPr id="18" name="Text Placeholder 8">
            <a:extLst>
              <a:ext uri="{FF2B5EF4-FFF2-40B4-BE49-F238E27FC236}">
                <a16:creationId xmlns:a16="http://schemas.microsoft.com/office/drawing/2014/main" id="{7B58CBAA-516E-0EA9-D069-51E999815C89}"/>
              </a:ext>
            </a:extLst>
          </p:cNvPr>
          <p:cNvSpPr txBox="1">
            <a:spLocks/>
          </p:cNvSpPr>
          <p:nvPr/>
        </p:nvSpPr>
        <p:spPr>
          <a:xfrm>
            <a:off x="704269" y="4586857"/>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o7.</a:t>
            </a:r>
          </a:p>
        </p:txBody>
      </p:sp>
      <p:sp>
        <p:nvSpPr>
          <p:cNvPr id="21" name="Text Placeholder 13">
            <a:extLst>
              <a:ext uri="{FF2B5EF4-FFF2-40B4-BE49-F238E27FC236}">
                <a16:creationId xmlns:a16="http://schemas.microsoft.com/office/drawing/2014/main" id="{6D2BF5C4-1041-453B-DBE2-424E2DBDCAC1}"/>
              </a:ext>
            </a:extLst>
          </p:cNvPr>
          <p:cNvSpPr txBox="1">
            <a:spLocks/>
          </p:cNvSpPr>
          <p:nvPr/>
        </p:nvSpPr>
        <p:spPr>
          <a:xfrm>
            <a:off x="1523406" y="4586857"/>
            <a:ext cx="6025971" cy="533400"/>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Cyber Threat Intelligence Information Sharing, Dissemination, Communication, and Implementation</a:t>
            </a:r>
          </a:p>
        </p:txBody>
      </p:sp>
      <p:sp>
        <p:nvSpPr>
          <p:cNvPr id="22" name="Text Placeholder 8">
            <a:extLst>
              <a:ext uri="{FF2B5EF4-FFF2-40B4-BE49-F238E27FC236}">
                <a16:creationId xmlns:a16="http://schemas.microsoft.com/office/drawing/2014/main" id="{2F866572-F2ED-58C3-35EB-FF6733A2F599}"/>
              </a:ext>
            </a:extLst>
          </p:cNvPr>
          <p:cNvSpPr txBox="1">
            <a:spLocks/>
          </p:cNvSpPr>
          <p:nvPr/>
        </p:nvSpPr>
        <p:spPr>
          <a:xfrm>
            <a:off x="704269" y="5132026"/>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o8.</a:t>
            </a:r>
          </a:p>
        </p:txBody>
      </p:sp>
      <p:sp>
        <p:nvSpPr>
          <p:cNvPr id="23" name="Text Placeholder 13">
            <a:extLst>
              <a:ext uri="{FF2B5EF4-FFF2-40B4-BE49-F238E27FC236}">
                <a16:creationId xmlns:a16="http://schemas.microsoft.com/office/drawing/2014/main" id="{4618F9B8-B65A-B8F2-93D7-098DF052FB30}"/>
              </a:ext>
            </a:extLst>
          </p:cNvPr>
          <p:cNvSpPr txBox="1">
            <a:spLocks/>
          </p:cNvSpPr>
          <p:nvPr/>
        </p:nvSpPr>
        <p:spPr>
          <a:xfrm>
            <a:off x="1523406" y="5132026"/>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700" dirty="0"/>
              <a:t>Anomaly Detection in the Energy Network</a:t>
            </a:r>
          </a:p>
        </p:txBody>
      </p:sp>
    </p:spTree>
    <p:extLst>
      <p:ext uri="{BB962C8B-B14F-4D97-AF65-F5344CB8AC3E}">
        <p14:creationId xmlns:p14="http://schemas.microsoft.com/office/powerpoint/2010/main" val="42202461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68</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Topic-09: Practical Threat Modelling and Security Investigation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Case Study 1 – </a:t>
            </a:r>
            <a:r>
              <a:rPr lang="en-US" sz="1400" dirty="0" err="1"/>
              <a:t>GridBlackout</a:t>
            </a:r>
            <a:r>
              <a:rPr lang="en-US" sz="1400" dirty="0"/>
              <a:t> Ransomware Attack</a:t>
            </a:r>
          </a:p>
          <a:p>
            <a:pPr>
              <a:spcBef>
                <a:spcPts val="600"/>
              </a:spcBef>
              <a:spcAft>
                <a:spcPts val="0"/>
              </a:spcAft>
            </a:pPr>
            <a:r>
              <a:rPr lang="en-US" sz="1400" dirty="0"/>
              <a:t>Case Study 2 – Insider Threat at Nuclear Power Plant</a:t>
            </a:r>
          </a:p>
          <a:p>
            <a:pPr>
              <a:spcBef>
                <a:spcPts val="600"/>
              </a:spcBef>
              <a:spcAft>
                <a:spcPts val="0"/>
              </a:spcAft>
            </a:pPr>
            <a:r>
              <a:rPr lang="en-US" sz="1400" dirty="0"/>
              <a:t>Case Study 3 – Critical Infrastructure Resilience Exercise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4823212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69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Topic-09: Practical Threat Modelling and Security Investigation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solidFill>
                  <a:schemeClr val="tx2"/>
                </a:solidFill>
              </a:rPr>
              <a:t>Case Study 1 – </a:t>
            </a:r>
            <a:r>
              <a:rPr lang="en-US" sz="1400" dirty="0" err="1">
                <a:solidFill>
                  <a:schemeClr val="tx2"/>
                </a:solidFill>
              </a:rPr>
              <a:t>GridBlackout</a:t>
            </a:r>
            <a:r>
              <a:rPr lang="en-US" sz="1400" dirty="0">
                <a:solidFill>
                  <a:schemeClr val="tx2"/>
                </a:solidFill>
              </a:rPr>
              <a:t> Ransomware Attack</a:t>
            </a:r>
          </a:p>
          <a:p>
            <a:pPr>
              <a:spcBef>
                <a:spcPts val="600"/>
              </a:spcBef>
              <a:spcAft>
                <a:spcPts val="0"/>
              </a:spcAft>
            </a:pPr>
            <a:r>
              <a:rPr lang="en-US" sz="1400" dirty="0"/>
              <a:t>Case Study 2 – Insider Threat at Nuclear Power Plant</a:t>
            </a:r>
          </a:p>
          <a:p>
            <a:pPr>
              <a:spcBef>
                <a:spcPts val="600"/>
              </a:spcBef>
              <a:spcAft>
                <a:spcPts val="0"/>
              </a:spcAft>
            </a:pPr>
            <a:r>
              <a:rPr lang="en-US" sz="1400" dirty="0"/>
              <a:t>Case Study 3 – Critical Infrastructure Resilience Exercise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62738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Day-6</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Topic-06: Vulnerabilities Assessment Techniques</a:t>
            </a: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Introduction to Vulnerabilities in the Energy Network</a:t>
            </a:r>
          </a:p>
          <a:p>
            <a:pPr>
              <a:spcBef>
                <a:spcPts val="600"/>
              </a:spcBef>
              <a:spcAft>
                <a:spcPts val="0"/>
              </a:spcAft>
            </a:pPr>
            <a:r>
              <a:rPr lang="en-US" sz="1400" dirty="0">
                <a:solidFill>
                  <a:schemeClr val="tx2"/>
                </a:solidFill>
              </a:rPr>
              <a:t>Vulnerability Assessment Methodologies</a:t>
            </a:r>
          </a:p>
          <a:p>
            <a:pPr>
              <a:spcBef>
                <a:spcPts val="600"/>
              </a:spcBef>
              <a:spcAft>
                <a:spcPts val="0"/>
              </a:spcAft>
            </a:pPr>
            <a:r>
              <a:rPr lang="en-US" sz="1400" dirty="0"/>
              <a:t>Asset Identification and Classification</a:t>
            </a:r>
          </a:p>
          <a:p>
            <a:pPr>
              <a:spcBef>
                <a:spcPts val="600"/>
              </a:spcBef>
              <a:spcAft>
                <a:spcPts val="0"/>
              </a:spcAft>
            </a:pPr>
            <a:r>
              <a:rPr lang="en-US" sz="1400" dirty="0"/>
              <a:t>Vulnerability Scanning Tools and Techniques</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514284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Case Study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err="1"/>
              <a:t>GridBlackout</a:t>
            </a:r>
            <a:r>
              <a:rPr lang="en-US" sz="2400" dirty="0"/>
              <a:t> Ransomware Attack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 sophisticated ransomware attack targeted a major electrical grid operator, causing widespread power outages across a large region. The attackers gained access to the grid's control systems through a phishing email that contained malware designed to exploit known vulnerabilities in the energy sector's software systems.</a:t>
            </a:r>
          </a:p>
          <a:p>
            <a:pPr>
              <a:spcBef>
                <a:spcPts val="600"/>
              </a:spcBef>
            </a:pPr>
            <a:r>
              <a:rPr lang="en-US" sz="1200" dirty="0"/>
              <a:t>Scenario: In the early hours of a winter morning, residents across a large metropolitan area wake up to find themselves plunged into darkness. The electrical grid operator, responsible for managing the distribution of electricity to millions of homes and businesses, has fallen victim to a sophisticated ransomware attack dubbed "</a:t>
            </a:r>
            <a:r>
              <a:rPr lang="en-US" sz="1200" dirty="0" err="1"/>
              <a:t>GridBlackout</a:t>
            </a:r>
            <a:r>
              <a:rPr lang="en-US" sz="1200" dirty="0"/>
              <a:t>.“</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02616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Case Study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err="1"/>
              <a:t>GridBlackout</a:t>
            </a:r>
            <a:r>
              <a:rPr lang="en-US" sz="2400" dirty="0"/>
              <a:t> Ransomware Attack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Sequence of Events:</a:t>
            </a:r>
          </a:p>
          <a:p>
            <a:pPr lvl="1">
              <a:spcBef>
                <a:spcPts val="600"/>
              </a:spcBef>
            </a:pPr>
            <a:r>
              <a:rPr lang="en-US" sz="1000" dirty="0"/>
              <a:t>Initial Compromise: The attack begins with a seemingly innocuous phishing email sent to an employee within the grid operator's IT department. The email contains a malicious attachment disguised as a routine software update. Upon opening the attachment, the malware gains a foothold within the organization's network.</a:t>
            </a:r>
          </a:p>
          <a:p>
            <a:pPr lvl="1">
              <a:spcBef>
                <a:spcPts val="600"/>
              </a:spcBef>
            </a:pPr>
            <a:r>
              <a:rPr lang="en-US" sz="1000" dirty="0"/>
              <a:t>Lateral Movement: Once inside the network, the ransomware spreads laterally, exploiting vulnerabilities in outdated software and weak security controls. It quickly gains access to critical systems, including those responsible for controlling power distribution across the grid.</a:t>
            </a:r>
          </a:p>
          <a:p>
            <a:pPr lvl="1">
              <a:spcBef>
                <a:spcPts val="600"/>
              </a:spcBef>
            </a:pPr>
            <a:r>
              <a:rPr lang="en-US" sz="1000" dirty="0"/>
              <a:t>Encryption and Extortion: With control over vital infrastructure secured, the ransomware activates, encrypting crucial files and rendering essential systems inoperable. A ransom demand is then issued, threatening to prolong the blackout indefinitely unless a significant sum of cryptocurrency is paid to the attackers.</a:t>
            </a:r>
          </a:p>
          <a:p>
            <a:pPr lvl="1">
              <a:spcBef>
                <a:spcPts val="600"/>
              </a:spcBef>
            </a:pPr>
            <a:r>
              <a:rPr lang="en-US" sz="1000" dirty="0"/>
              <a:t>Impact and Disruption: As the attack unfolds, millions of households and businesses are left without electricity, causing widespread disruption to daily life. Hospitals struggle to maintain critical services, transportation networks grind to a halt, and emergency responders are stretched to their limits.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20786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Case Study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err="1"/>
              <a:t>GridBlackout</a:t>
            </a:r>
            <a:r>
              <a:rPr lang="en-US" sz="2400" dirty="0"/>
              <a:t> Ransomware Attack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Concepts Illustrated:</a:t>
            </a:r>
          </a:p>
          <a:p>
            <a:pPr lvl="1">
              <a:spcBef>
                <a:spcPts val="600"/>
              </a:spcBef>
            </a:pPr>
            <a:r>
              <a:rPr lang="en-US" sz="1000" dirty="0"/>
              <a:t>Foundations of CTI: The attack underscores the importance of understanding threat taxonomy, lifecycle, and security controls to prevent and mitigate such incidents. Proactive threat intelligence gathering could have alerted the grid operator to emerging threats targeting the energy sector.</a:t>
            </a:r>
          </a:p>
          <a:p>
            <a:pPr lvl="1">
              <a:spcBef>
                <a:spcPts val="600"/>
              </a:spcBef>
            </a:pPr>
            <a:r>
              <a:rPr lang="en-US" sz="1000" dirty="0"/>
              <a:t>Threat Modelling and Analysis: A comprehensive threat modelling exercise could have identified the vulnerabilities exploited by the attackers and anticipated potential attack scenarios, allowing for proactive mitigation measures to be implemented.</a:t>
            </a:r>
          </a:p>
          <a:p>
            <a:pPr lvl="1">
              <a:spcBef>
                <a:spcPts val="600"/>
              </a:spcBef>
            </a:pPr>
            <a:r>
              <a:rPr lang="en-US" sz="1000" dirty="0"/>
              <a:t>Energy Data Sources and Collection: Timely collection and analysis of energy data could have provided early indicators of the attack, such as unusual network traffic patterns or system anomalies, enabling the grid operator to respond before the situation escalated.</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561508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09_1: Case Study 1</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err="1"/>
              <a:t>GridBlackout</a:t>
            </a:r>
            <a:r>
              <a:rPr lang="en-US" sz="2400" dirty="0"/>
              <a:t> Ransomware Attack</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Concepts Illustrated:</a:t>
            </a:r>
          </a:p>
          <a:p>
            <a:pPr lvl="1">
              <a:spcBef>
                <a:spcPts val="600"/>
              </a:spcBef>
            </a:pPr>
            <a:r>
              <a:rPr lang="en-US" sz="1000" dirty="0"/>
              <a:t>Threat Actors and Tactics in the Energy Network: Understanding the tactics and motives of threat actors targeting the energy sector is crucial for effective threat detection and response. In this case, the attackers leveraged ransomware as a means of extortion, highlighting the need for robust cybersecurity measures to protect critical infrastructure.</a:t>
            </a:r>
          </a:p>
          <a:p>
            <a:pPr lvl="1">
              <a:spcBef>
                <a:spcPts val="600"/>
              </a:spcBef>
            </a:pPr>
            <a:r>
              <a:rPr lang="en-US" sz="1000" dirty="0"/>
              <a:t>Anomaly Detection: Anomaly detection techniques could have helped identify the ransomware activity within the network before it caused significant damage. Early detection and containment are essential for minimizing the impact of cyberattacks on critical infrastructure.</a:t>
            </a:r>
          </a:p>
          <a:p>
            <a:pPr lvl="1">
              <a:spcBef>
                <a:spcPts val="600"/>
              </a:spcBef>
            </a:pPr>
            <a:r>
              <a:rPr lang="en-US" sz="1000" dirty="0"/>
              <a:t>Incident Response: A robust incident response plan, informed by threat intelligence and security investigation techniques, is essential for minimizing the impact of such attacks and restoring services promptly. Effective communication and coordination among stakeholders are critical for managing the crisis and facilitating a swift recovery.</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18" name="Marcador de Posição da Imagem 17" descr="Uma imagem com eletricista, luz, noite&#10;&#10;Descrição gerada automaticamente">
            <a:extLst>
              <a:ext uri="{FF2B5EF4-FFF2-40B4-BE49-F238E27FC236}">
                <a16:creationId xmlns:a16="http://schemas.microsoft.com/office/drawing/2014/main" id="{D34A7A5F-D9C0-E8F8-2363-02DCB59D172E}"/>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924567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74</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Topic-09: Practical Threat Modelling and Security Investigation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Case Study 1 – </a:t>
            </a:r>
            <a:r>
              <a:rPr lang="en-US" sz="1400" dirty="0" err="1"/>
              <a:t>GridBlackout</a:t>
            </a:r>
            <a:r>
              <a:rPr lang="en-US" sz="1400" dirty="0"/>
              <a:t> Ransomware Attack</a:t>
            </a:r>
          </a:p>
          <a:p>
            <a:pPr>
              <a:spcBef>
                <a:spcPts val="600"/>
              </a:spcBef>
              <a:spcAft>
                <a:spcPts val="0"/>
              </a:spcAft>
            </a:pPr>
            <a:r>
              <a:rPr lang="en-US" sz="1400" dirty="0">
                <a:solidFill>
                  <a:schemeClr val="tx2"/>
                </a:solidFill>
              </a:rPr>
              <a:t>Case Study 2 – Insider Threat at Nuclear Power Plant</a:t>
            </a:r>
          </a:p>
          <a:p>
            <a:pPr>
              <a:spcBef>
                <a:spcPts val="600"/>
              </a:spcBef>
              <a:spcAft>
                <a:spcPts val="0"/>
              </a:spcAft>
            </a:pPr>
            <a:r>
              <a:rPr lang="en-US" sz="1400" dirty="0"/>
              <a:t>Case Study 3 – Critical Infrastructure Resilience Exercise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84440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Case Study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Insider Threat at Nuclear Power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A disgruntled employee with privileged access to critical systems at a nuclear power plant attempted to sabotage the facility's operations. The insider threat exploited their knowledge of the plant's vulnerabilities to gain unauthorized access to control systems and disrupt essential processes.</a:t>
            </a:r>
          </a:p>
          <a:p>
            <a:pPr>
              <a:spcBef>
                <a:spcPts val="600"/>
              </a:spcBef>
            </a:pPr>
            <a:r>
              <a:rPr lang="en-US" sz="1200" dirty="0"/>
              <a:t>Scenario: In a highly sensitive and regulated environment, a nuclear power plant becomes the target of an insider threat. An employee, disgruntled over a recent workplace dispute, decides to exploit their access and knowledge of the plant's operations to sabotage critical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717864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Case Study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Insider Threat at Nuclear Power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Sequence of Events:</a:t>
            </a:r>
          </a:p>
          <a:p>
            <a:pPr lvl="1">
              <a:spcBef>
                <a:spcPts val="600"/>
              </a:spcBef>
            </a:pPr>
            <a:r>
              <a:rPr lang="en-US" sz="1000" dirty="0"/>
              <a:t>Insider Access: The employee, who holds a position with privileged access to the plant's control systems, begins to harbor malicious intent following a workplace conflict. With intimate knowledge of the plant's layout, security protocols, and operational procedures, the insider identifies vulnerabilities that can be exploited.</a:t>
            </a:r>
          </a:p>
          <a:p>
            <a:pPr lvl="1">
              <a:spcBef>
                <a:spcPts val="600"/>
              </a:spcBef>
            </a:pPr>
            <a:r>
              <a:rPr lang="en-US" sz="1000" dirty="0"/>
              <a:t>Unauthorized Access: Leveraging their credentials and access privileges, the insider gains unauthorized access to critical systems within the plant's control room. This access allows them to manipulate equipment settings, override safety protocols, and interfere with essential processes without raising suspicion.</a:t>
            </a:r>
          </a:p>
          <a:p>
            <a:pPr lvl="1">
              <a:spcBef>
                <a:spcPts val="600"/>
              </a:spcBef>
            </a:pPr>
            <a:r>
              <a:rPr lang="en-US" sz="1000" dirty="0"/>
              <a:t>Sabotage Attempt: With their plan in motion, the insider initiates a series of deliberate actions designed to disrupt the plant's operations and compromise safety. This may include tampering with reactor controls, disabling safety mechanisms, or introducing malicious code into the plant's computer systems.</a:t>
            </a:r>
          </a:p>
          <a:p>
            <a:pPr lvl="1">
              <a:spcBef>
                <a:spcPts val="600"/>
              </a:spcBef>
            </a:pPr>
            <a:r>
              <a:rPr lang="en-US" sz="1000" dirty="0"/>
              <a:t>Detection and Response: Despite the insider's attempts to conceal their actions, anomalous behavior is detected through rigorous monitoring and anomaly detection systems. Security personnel swiftly intervene, identifying the insider as the perpetrator and neutralizing the threat before significant harm occurs.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8450123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Case Study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Insider Threat at Nuclear Power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Concepts Illustrated:</a:t>
            </a:r>
          </a:p>
          <a:p>
            <a:pPr lvl="1">
              <a:spcBef>
                <a:spcPts val="600"/>
              </a:spcBef>
            </a:pPr>
            <a:r>
              <a:rPr lang="en-US" sz="1000" dirty="0"/>
              <a:t>Vulnerabilities Assessment Techniques: Regular vulnerability assessments and penetration testing could have identified and addressed the security weaknesses that the insider threat exploited. Identifying and mitigating vulnerabilities in both physical and digital systems is crucial for preventing insider attacks.</a:t>
            </a:r>
          </a:p>
          <a:p>
            <a:pPr lvl="1">
              <a:spcBef>
                <a:spcPts val="600"/>
              </a:spcBef>
            </a:pPr>
            <a:r>
              <a:rPr lang="en-US" sz="1000" dirty="0"/>
              <a:t>Cyber Threat Intelligence Information Sharing: Sharing threat intelligence within the energy sector could have alerted other facilities to the potential risks posed by insider threats and facilitated proactive measures to prevent similar incidents. Collaboration among industry stakeholders can help identify emerging threats and vulnerabilities early on.</a:t>
            </a:r>
          </a:p>
          <a:p>
            <a:pPr lvl="1">
              <a:spcBef>
                <a:spcPts val="600"/>
              </a:spcBef>
            </a:pPr>
            <a:r>
              <a:rPr lang="en-US" sz="1000" dirty="0"/>
              <a:t>Practical Threat Modelling and Security Investigation: Conducting thorough security investigations can help identify and mitigate insider threats before they escalate into major security breaches. This includes monitoring employee behavior, identifying potential indicators of insider threat activity, and implementing safeguards to prevent unauthorized access.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862223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09_2: Case Study 2</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Insider Threat at Nuclear Power Plant</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Concepts Illustrated:</a:t>
            </a:r>
          </a:p>
          <a:p>
            <a:pPr lvl="1">
              <a:spcBef>
                <a:spcPts val="600"/>
              </a:spcBef>
            </a:pPr>
            <a:r>
              <a:rPr lang="en-US" sz="1000" dirty="0"/>
              <a:t>Incident Response: A swift and coordinated incident response, including isolating the compromised systems and revoking the insider's access privileges, is essential for containing the threat and preventing further damage. An effective incident response plan should include procedures for investigating insider threats, preserving evidence, and implementing remediation measures.</a:t>
            </a:r>
          </a:p>
          <a:p>
            <a:pPr lvl="1">
              <a:spcBef>
                <a:spcPts val="600"/>
              </a:spcBef>
            </a:pPr>
            <a:r>
              <a:rPr lang="en-US" sz="1000" dirty="0"/>
              <a:t>Security Awareness Training: Comprehensive training programs can help employees recognize and report suspicious behavior, reducing the likelihood of insider threats going undetected. Building a culture of security awareness and accountability within the organization is essential for mitigating the risk of insider threats and safeguarding critical infrastructure.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8" name="Marcador de Posição da Imagem 7" descr="Uma imagem com pessoa&#10;&#10;Descrição gerada automaticamente">
            <a:extLst>
              <a:ext uri="{FF2B5EF4-FFF2-40B4-BE49-F238E27FC236}">
                <a16:creationId xmlns:a16="http://schemas.microsoft.com/office/drawing/2014/main" id="{894A79CB-7823-EC27-E274-C538E628674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2186779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4D835925-3D21-0B99-9A6C-587FBAE43339}"/>
              </a:ext>
            </a:extLst>
          </p:cNvPr>
          <p:cNvSpPr>
            <a:spLocks noGrp="1"/>
          </p:cNvSpPr>
          <p:nvPr>
            <p:ph type="ctrTitle"/>
          </p:nvPr>
        </p:nvSpPr>
        <p:spPr>
          <a:xfrm>
            <a:off x="796322" y="320040"/>
            <a:ext cx="6732237" cy="1524000"/>
          </a:xfrm>
        </p:spPr>
        <p:txBody>
          <a:bodyPr>
            <a:normAutofit fontScale="90000"/>
          </a:bodyPr>
          <a:lstStyle/>
          <a:p>
            <a:r>
              <a:rPr lang="en-US" dirty="0">
                <a:solidFill>
                  <a:schemeClr val="accent1"/>
                </a:solidFill>
              </a:rPr>
              <a:t>Training Outline: </a:t>
            </a:r>
            <a:br>
              <a:rPr lang="en-US" dirty="0">
                <a:solidFill>
                  <a:schemeClr val="accent1"/>
                </a:solidFill>
              </a:rPr>
            </a:br>
            <a:br>
              <a:rPr lang="en-US" dirty="0">
                <a:solidFill>
                  <a:schemeClr val="accent1"/>
                </a:solidFill>
              </a:rPr>
            </a:br>
            <a:r>
              <a:rPr lang="en-US" dirty="0"/>
              <a:t>Day-9</a:t>
            </a:r>
          </a:p>
        </p:txBody>
      </p:sp>
      <p:sp>
        <p:nvSpPr>
          <p:cNvPr id="12" name="Freeform: Shape 11">
            <a:extLst>
              <a:ext uri="{FF2B5EF4-FFF2-40B4-BE49-F238E27FC236}">
                <a16:creationId xmlns:a16="http://schemas.microsoft.com/office/drawing/2014/main" id="{3E7466B0-B69A-FEBF-B8E0-FDA9AEAC709F}"/>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13" name="Graphic 12">
            <a:extLst>
              <a:ext uri="{FF2B5EF4-FFF2-40B4-BE49-F238E27FC236}">
                <a16:creationId xmlns:a16="http://schemas.microsoft.com/office/drawing/2014/main" id="{2756CFB8-E805-3CF9-61D2-C02341EC764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6" name="Slide Number Placeholder 5">
            <a:extLst>
              <a:ext uri="{FF2B5EF4-FFF2-40B4-BE49-F238E27FC236}">
                <a16:creationId xmlns:a16="http://schemas.microsoft.com/office/drawing/2014/main" id="{68D96053-DF7F-7AFE-4D23-78CFF34D0026}"/>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79</a:t>
            </a:fld>
            <a:endParaRPr lang="en-US" dirty="0"/>
          </a:p>
        </p:txBody>
      </p:sp>
      <p:sp>
        <p:nvSpPr>
          <p:cNvPr id="27" name="Text Placeholder 10">
            <a:extLst>
              <a:ext uri="{FF2B5EF4-FFF2-40B4-BE49-F238E27FC236}">
                <a16:creationId xmlns:a16="http://schemas.microsoft.com/office/drawing/2014/main" id="{E8DD6800-C7FC-6A10-2B0A-C4B64CC05C22}"/>
              </a:ext>
            </a:extLst>
          </p:cNvPr>
          <p:cNvSpPr txBox="1">
            <a:spLocks/>
          </p:cNvSpPr>
          <p:nvPr/>
        </p:nvSpPr>
        <p:spPr>
          <a:xfrm>
            <a:off x="796322" y="2164080"/>
            <a:ext cx="6980092" cy="346029"/>
          </a:xfrm>
          <a:prstGeom prst="rect">
            <a:avLst/>
          </a:prstGeom>
        </p:spPr>
        <p:txBody>
          <a:bodyPr>
            <a:no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solidFill>
                  <a:schemeClr val="accent1"/>
                </a:solidFill>
              </a:rPr>
              <a:t>Topic-09: Practical Threat Modelling and Security Investigation</a:t>
            </a:r>
          </a:p>
          <a:p>
            <a:endParaRPr lang="en-US" sz="1600" dirty="0">
              <a:solidFill>
                <a:schemeClr val="accent1"/>
              </a:solidFill>
            </a:endParaRPr>
          </a:p>
          <a:p>
            <a:endParaRPr lang="en-US" sz="1600" dirty="0">
              <a:solidFill>
                <a:schemeClr val="accent1"/>
              </a:solidFill>
            </a:endParaRPr>
          </a:p>
        </p:txBody>
      </p:sp>
      <p:sp>
        <p:nvSpPr>
          <p:cNvPr id="28" name="Text Placeholder 22">
            <a:extLst>
              <a:ext uri="{FF2B5EF4-FFF2-40B4-BE49-F238E27FC236}">
                <a16:creationId xmlns:a16="http://schemas.microsoft.com/office/drawing/2014/main" id="{5421A4BB-2BFD-0743-5BB3-6C4D92B8EC15}"/>
              </a:ext>
            </a:extLst>
          </p:cNvPr>
          <p:cNvSpPr txBox="1">
            <a:spLocks/>
          </p:cNvSpPr>
          <p:nvPr/>
        </p:nvSpPr>
        <p:spPr>
          <a:xfrm>
            <a:off x="796323" y="2726930"/>
            <a:ext cx="6980091" cy="1208930"/>
          </a:xfrm>
          <a:prstGeom prst="rect">
            <a:avLst/>
          </a:prstGeom>
        </p:spPr>
        <p:txBody>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400" dirty="0"/>
              <a:t>Case Study 1 – </a:t>
            </a:r>
            <a:r>
              <a:rPr lang="en-US" sz="1400" dirty="0" err="1"/>
              <a:t>GridBlackout</a:t>
            </a:r>
            <a:r>
              <a:rPr lang="en-US" sz="1400" dirty="0"/>
              <a:t> Ransomware Attack</a:t>
            </a:r>
          </a:p>
          <a:p>
            <a:pPr>
              <a:spcBef>
                <a:spcPts val="600"/>
              </a:spcBef>
              <a:spcAft>
                <a:spcPts val="0"/>
              </a:spcAft>
            </a:pPr>
            <a:r>
              <a:rPr lang="en-US" sz="1400" dirty="0"/>
              <a:t>Case Study 2 – Insider Threat at Nuclear Power Plant</a:t>
            </a:r>
          </a:p>
          <a:p>
            <a:pPr>
              <a:spcBef>
                <a:spcPts val="600"/>
              </a:spcBef>
              <a:spcAft>
                <a:spcPts val="0"/>
              </a:spcAft>
            </a:pPr>
            <a:r>
              <a:rPr lang="en-US" sz="1400" dirty="0">
                <a:solidFill>
                  <a:schemeClr val="tx2"/>
                </a:solidFill>
              </a:rPr>
              <a:t>Case Study 3 – Critical Infrastructure Resilience Exercise</a:t>
            </a:r>
          </a:p>
        </p:txBody>
      </p:sp>
      <p:pic>
        <p:nvPicPr>
          <p:cNvPr id="34" name="Picture Placeholder 33" descr="A cup of coffee and a notebook on a table&#10;&#10;Description automatically generated">
            <a:extLst>
              <a:ext uri="{FF2B5EF4-FFF2-40B4-BE49-F238E27FC236}">
                <a16:creationId xmlns:a16="http://schemas.microsoft.com/office/drawing/2014/main" id="{BE76F2C8-60D2-404A-08F8-F956BC2489DF}"/>
              </a:ext>
            </a:extLst>
          </p:cNvPr>
          <p:cNvPicPr>
            <a:picLocks noGrp="1" noChangeAspect="1"/>
          </p:cNvPicPr>
          <p:nvPr>
            <p:ph type="pic" sz="quarter" idx="11"/>
          </p:nvPr>
        </p:nvPicPr>
        <p:blipFill>
          <a:blip r:embed="rId4"/>
          <a:srcRect l="18261" r="18261"/>
          <a:stretch>
            <a:fillRect/>
          </a:stretch>
        </p:blipFill>
        <p:spPr/>
      </p:pic>
      <p:grpSp>
        <p:nvGrpSpPr>
          <p:cNvPr id="3" name="Group 2">
            <a:extLst>
              <a:ext uri="{FF2B5EF4-FFF2-40B4-BE49-F238E27FC236}">
                <a16:creationId xmlns:a16="http://schemas.microsoft.com/office/drawing/2014/main" id="{B2E7B04D-E6C3-1A50-96CC-C863D387E4E8}"/>
              </a:ext>
            </a:extLst>
          </p:cNvPr>
          <p:cNvGrpSpPr/>
          <p:nvPr/>
        </p:nvGrpSpPr>
        <p:grpSpPr>
          <a:xfrm>
            <a:off x="7549377" y="6167336"/>
            <a:ext cx="3294001" cy="612000"/>
            <a:chOff x="5179092" y="5483822"/>
            <a:chExt cx="3294001" cy="612000"/>
          </a:xfrm>
        </p:grpSpPr>
        <p:pic>
          <p:nvPicPr>
            <p:cNvPr id="4" name="Picture 3">
              <a:extLst>
                <a:ext uri="{FF2B5EF4-FFF2-40B4-BE49-F238E27FC236}">
                  <a16:creationId xmlns:a16="http://schemas.microsoft.com/office/drawing/2014/main" id="{B2BB7346-D27E-E7B5-1793-E50B8F9C20CF}"/>
                </a:ext>
              </a:extLst>
            </p:cNvPr>
            <p:cNvPicPr>
              <a:picLocks noChangeAspect="1"/>
            </p:cNvPicPr>
            <p:nvPr/>
          </p:nvPicPr>
          <p:blipFill>
            <a:blip r:embed="rId5"/>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7E39C830-72D8-B9BC-4DBD-C47324325EEA}"/>
                </a:ext>
              </a:extLst>
            </p:cNvPr>
            <p:cNvPicPr>
              <a:picLocks noChangeAspect="1"/>
            </p:cNvPicPr>
            <p:nvPr/>
          </p:nvPicPr>
          <p:blipFill>
            <a:blip r:embed="rId6"/>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42275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06_2: Vulnerability Assessment Methodologies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Overview of Vulnerability Assessment Methodologies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Vulnerability assessment methodologies are systematic approaches used to identify, classify, prioritize, and mitigate vulnerabilities within systems.</a:t>
            </a:r>
          </a:p>
          <a:p>
            <a:pPr>
              <a:spcBef>
                <a:spcPts val="600"/>
              </a:spcBef>
            </a:pPr>
            <a:r>
              <a:rPr lang="en-US" sz="1200" dirty="0"/>
              <a:t>These methodologies provide a structured framework for conducting vulnerability assessments, ensuring thorough coverage and effective risk management.</a:t>
            </a:r>
          </a:p>
          <a:p>
            <a:pPr>
              <a:spcBef>
                <a:spcPts val="600"/>
              </a:spcBef>
            </a:pPr>
            <a:r>
              <a:rPr lang="en-US" sz="1200" dirty="0"/>
              <a:t>Common Methodologies:</a:t>
            </a:r>
          </a:p>
          <a:p>
            <a:pPr lvl="1">
              <a:spcBef>
                <a:spcPts val="600"/>
              </a:spcBef>
            </a:pPr>
            <a:r>
              <a:rPr lang="en-US" sz="1000" dirty="0"/>
              <a:t>CVE (Common Vulnerabilities and Exposures):</a:t>
            </a:r>
          </a:p>
          <a:p>
            <a:pPr lvl="2">
              <a:spcBef>
                <a:spcPts val="600"/>
              </a:spcBef>
            </a:pPr>
            <a:r>
              <a:rPr lang="en-US" sz="850" dirty="0"/>
              <a:t>CVE is a dictionary of publicly known information security vulnerabilities and exposures. Each vulnerability is assigned a unique identifier (CVE ID) to facilitate tracking and management. CVE entries contain descriptions, references, and assessment details for vulnerabilities.</a:t>
            </a:r>
          </a:p>
          <a:p>
            <a:pPr lvl="2">
              <a:spcBef>
                <a:spcPts val="600"/>
              </a:spcBef>
            </a:pPr>
            <a:r>
              <a:rPr lang="en-US" dirty="0"/>
              <a:t>CWE (Common Weakness Enumeration):</a:t>
            </a:r>
          </a:p>
          <a:p>
            <a:pPr lvl="2">
              <a:spcBef>
                <a:spcPts val="600"/>
              </a:spcBef>
            </a:pPr>
            <a:r>
              <a:rPr lang="en-US" sz="850" dirty="0"/>
              <a:t>CWE is a community-developed list of common software weaknesses and vulnerabilities. It provides a standardized taxonomy for categorizing and identifying security issues. CWE entries include descriptions, examples, and mitigation strategies for various weaknesses.</a:t>
            </a:r>
          </a:p>
          <a:p>
            <a:pPr lvl="2">
              <a:spcBef>
                <a:spcPts val="600"/>
              </a:spcBef>
            </a:pPr>
            <a:r>
              <a:rPr lang="en-US" dirty="0"/>
              <a:t>CVSS (Common Vulnerability Scoring System):</a:t>
            </a:r>
          </a:p>
          <a:p>
            <a:pPr lvl="2">
              <a:spcBef>
                <a:spcPts val="600"/>
              </a:spcBef>
            </a:pPr>
            <a:r>
              <a:rPr lang="en-US" sz="850" dirty="0"/>
              <a:t>CVSS is a standardized system for assessing and prioritizing the severity of vulnerabilities. It calculates a numeric score based on various metrics, such as exploitability, impact, and complexity. CVSS scores help organizations prioritize remediation efforts and allocate resources effectively.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quadro, torre de transmissão, luz, arte&#10;&#10;Descrição gerada automaticamente">
            <a:extLst>
              <a:ext uri="{FF2B5EF4-FFF2-40B4-BE49-F238E27FC236}">
                <a16:creationId xmlns:a16="http://schemas.microsoft.com/office/drawing/2014/main" id="{29BBC664-5E71-B582-05AC-9122497F2BF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4813256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Case Study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Critical Infrastructure Resilience Exercise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In this case, a regional government agency conducted a critical infrastructure resilience exercise involving multiple stakeholders, including energy companies, government agencies, and cybersecurity experts. The exercise simulated a coordinated cyberattack on the energy network, testing the participants' ability to detect, respond to, and recover from a large-scale cyber incident.</a:t>
            </a:r>
          </a:p>
          <a:p>
            <a:pPr>
              <a:spcBef>
                <a:spcPts val="600"/>
              </a:spcBef>
            </a:pPr>
            <a:r>
              <a:rPr lang="en-US" sz="1200" dirty="0"/>
              <a:t>Scenario: A regional government agency organizes a critical infrastructure resilience exercise aimed at testing the preparedness and response capabilities of stakeholders involved in the energy sector. The exercise simulates a coordinated cyberattack targeting multiple components of the energy network, including power generation facilities, transmission lines, and distribution systems.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98A97A6B-06E6-C49A-7D6E-C602BD266594}"/>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47117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Case Study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Critical Infrastructure Resilience Exercise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Sequence of Events:</a:t>
            </a:r>
          </a:p>
          <a:p>
            <a:pPr lvl="1">
              <a:spcBef>
                <a:spcPts val="600"/>
              </a:spcBef>
            </a:pPr>
            <a:r>
              <a:rPr lang="en-US" sz="1000" dirty="0"/>
              <a:t>Preparation Phase: Prior to the exercise, participating organizations collaborate to develop realistic scenarios and objectives for the simulation. This involves identifying potential threats and vulnerabilities, defining roles and responsibilities, and establishing communication protocols among stakeholders.</a:t>
            </a:r>
          </a:p>
          <a:p>
            <a:pPr lvl="1">
              <a:spcBef>
                <a:spcPts val="600"/>
              </a:spcBef>
            </a:pPr>
            <a:r>
              <a:rPr lang="en-US" sz="1000" dirty="0"/>
              <a:t>Simulation Execution: The exercise unfolds over a series of simulated cyber incidents, each presenting unique challenges and scenarios for participants to navigate. These incidents may include ransomware attacks, distributed denial-of-service (DDoS) attacks, insider threats, and physical security breaches targeting critical infrastructure assets.</a:t>
            </a:r>
          </a:p>
          <a:p>
            <a:pPr lvl="1">
              <a:spcBef>
                <a:spcPts val="600"/>
              </a:spcBef>
            </a:pPr>
            <a:r>
              <a:rPr lang="en-US" sz="1000" dirty="0"/>
              <a:t>Response and Coordination: Throughout the exercise, participants are tasked with detecting, assessing, and responding to the simulated cyber incidents in real-time. This requires close coordination and communication among various stakeholders, including energy companies, government agencies, law enforcement, and cybersecurity experts.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1237305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Case Study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Critical Infrastructure Resilience Exercise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Sequence of Events:</a:t>
            </a:r>
          </a:p>
          <a:p>
            <a:pPr lvl="1">
              <a:spcBef>
                <a:spcPts val="600"/>
              </a:spcBef>
            </a:pPr>
            <a:r>
              <a:rPr lang="en-US" sz="1000" dirty="0"/>
              <a:t>Lessons Learned and After-Action Review: Following the conclusion of the exercise, participants engage in a comprehensive after-action review to assess their performance, identify strengths and weaknesses, and capture lessons learned. This includes evaluating the effectiveness of response strategies, communication protocols, and incident management procedures.</a:t>
            </a:r>
          </a:p>
          <a:p>
            <a:pPr lvl="1">
              <a:spcBef>
                <a:spcPts val="600"/>
              </a:spcBef>
            </a:pPr>
            <a:r>
              <a:rPr lang="en-US" sz="1000" dirty="0"/>
              <a:t>Implementation of Improvements: Based on the findings of the after-action review, participating organizations implement targeted improvements to enhance their cybersecurity posture and resilience against future cyber threats. This may involve updating policies and procedures, investing in new technologies, enhancing training programs, and strengthening partnerships with other stakeholders.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234782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Case Study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Critical Infrastructure Resilience Exercise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Concepts Illustrated:</a:t>
            </a:r>
          </a:p>
          <a:p>
            <a:pPr lvl="1">
              <a:spcBef>
                <a:spcPts val="600"/>
              </a:spcBef>
            </a:pPr>
            <a:r>
              <a:rPr lang="en-US" sz="1000" dirty="0"/>
              <a:t>Threat Intelligence Integration: Participants utilize threat intelligence from various sources to anticipate and prepare for the simulated cyberattack, enhancing their situational awareness and response capabilities. By leveraging actionable intelligence, organizations can proactively identify emerging threats and vulnerabilities and take preemptive measures to mitigate risks.</a:t>
            </a:r>
          </a:p>
          <a:p>
            <a:pPr lvl="1">
              <a:spcBef>
                <a:spcPts val="600"/>
              </a:spcBef>
            </a:pPr>
            <a:r>
              <a:rPr lang="en-US" sz="1000" dirty="0"/>
              <a:t>Anomaly Detection and Incident Response: Real-time monitoring and anomaly detection tools enable rapid detection of suspicious activities during the exercise, facilitating timely incident response and mitigation efforts. Effective incident response requires a coordinated approach, with clear roles and responsibilities defined for each stakeholder.</a:t>
            </a:r>
          </a:p>
          <a:p>
            <a:pPr lvl="1">
              <a:spcBef>
                <a:spcPts val="600"/>
              </a:spcBef>
            </a:pPr>
            <a:r>
              <a:rPr lang="en-US" sz="1000" dirty="0"/>
              <a:t>Collaboration and Information Sharing: Effective communication and collaboration among stakeholders are critical for sharing actionable intelligence, coordinating response efforts, and minimizing disruptions to energy services. The exercise provides an opportunity for participants to strengthen relationships, build trust, and establish channels for ongoing information sharing and coordination.</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068311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09_3: Case Study 3</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Critical Infrastructure Resilience Exercise</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Key Concepts Illustrated:</a:t>
            </a:r>
          </a:p>
          <a:p>
            <a:pPr lvl="1">
              <a:spcBef>
                <a:spcPts val="600"/>
              </a:spcBef>
            </a:pPr>
            <a:r>
              <a:rPr lang="en-US" sz="1000" dirty="0"/>
              <a:t>Lessons Learned and Continuous Improvement: The after-action review process allows participating organizations to identify strengths, weaknesses, and lessons learned from the exercise. By capturing and implementing these lessons, organizations can continuously improve their cybersecurity posture and resilience against evolving cyber threats.</a:t>
            </a:r>
          </a:p>
          <a:p>
            <a:pPr lvl="1">
              <a:spcBef>
                <a:spcPts val="600"/>
              </a:spcBef>
            </a:pPr>
            <a:r>
              <a:rPr lang="en-US" sz="1000" dirty="0"/>
              <a:t>Interdisciplinary Approach: The resilience exercise highlights the interdisciplinary nature of cybersecurity in the energy sector, requiring collaboration among diverse stakeholders with varying expertise and responsibilities. By bringing together representatives from energy companies, government agencies, law enforcement, and cybersecurity professionals, the exercise fosters a holistic approach to managing cyber risks and protecting critical infrastructure.</a:t>
            </a:r>
            <a:endParaRPr lang="en-US" sz="8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noite, céu, arranha-céus, água&#10;&#10;Descrição gerada automaticamente">
            <a:extLst>
              <a:ext uri="{FF2B5EF4-FFF2-40B4-BE49-F238E27FC236}">
                <a16:creationId xmlns:a16="http://schemas.microsoft.com/office/drawing/2014/main" id="{CB6ECDC8-FC9C-8894-979F-FC8C7A3C53BC}"/>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36980428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r>
              <a:rPr lang="en-US" dirty="0"/>
              <a:t>Please send all questions to:</a:t>
            </a:r>
          </a:p>
          <a:p>
            <a:r>
              <a:rPr lang="en-US" dirty="0"/>
              <a:t>gehad@example.com</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EC8DADA-109B-196D-817A-1ACB3E3183CA}"/>
              </a:ext>
            </a:extLst>
          </p:cNvPr>
          <p:cNvGrpSpPr/>
          <p:nvPr/>
        </p:nvGrpSpPr>
        <p:grpSpPr>
          <a:xfrm>
            <a:off x="7549377" y="6167336"/>
            <a:ext cx="3294001" cy="612000"/>
            <a:chOff x="5179092" y="5483822"/>
            <a:chExt cx="3294001" cy="612000"/>
          </a:xfrm>
        </p:grpSpPr>
        <p:pic>
          <p:nvPicPr>
            <p:cNvPr id="5" name="Picture 4">
              <a:extLst>
                <a:ext uri="{FF2B5EF4-FFF2-40B4-BE49-F238E27FC236}">
                  <a16:creationId xmlns:a16="http://schemas.microsoft.com/office/drawing/2014/main" id="{C2FED455-D30F-6583-EAD1-6FB515A49870}"/>
                </a:ext>
              </a:extLst>
            </p:cNvPr>
            <p:cNvPicPr>
              <a:picLocks noChangeAspect="1"/>
            </p:cNvPicPr>
            <p:nvPr/>
          </p:nvPicPr>
          <p:blipFill>
            <a:blip r:embed="rId3"/>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180EE198-6127-5DE1-8134-33FE6A8BE379}"/>
                </a:ext>
              </a:extLst>
            </p:cNvPr>
            <p:cNvPicPr>
              <a:picLocks noChangeAspect="1"/>
            </p:cNvPicPr>
            <p:nvPr/>
          </p:nvPicPr>
          <p:blipFill>
            <a:blip r:embed="rId4"/>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9948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5684036" cy="763899"/>
          </a:xfrm>
        </p:spPr>
        <p:txBody>
          <a:bodyPr>
            <a:noAutofit/>
          </a:bodyPr>
          <a:lstStyle/>
          <a:p>
            <a:r>
              <a:rPr lang="en-US" sz="2800" dirty="0"/>
              <a:t>06_2: Vulnerability Assessment Methodologies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lnSpcReduction="10000"/>
          </a:bodyPr>
          <a:lstStyle/>
          <a:p>
            <a:pPr>
              <a:spcBef>
                <a:spcPts val="600"/>
              </a:spcBef>
              <a:spcAft>
                <a:spcPts val="0"/>
              </a:spcAft>
            </a:pPr>
            <a:r>
              <a:rPr lang="en-US" sz="2400" dirty="0"/>
              <a:t>Overview of Vulnerability Assessment Methodologies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Vulnerability Databases:</a:t>
            </a:r>
          </a:p>
          <a:p>
            <a:pPr lvl="1">
              <a:spcBef>
                <a:spcPts val="600"/>
              </a:spcBef>
            </a:pPr>
            <a:r>
              <a:rPr lang="en-US" sz="1000" dirty="0"/>
              <a:t>Vulnerability assessment methodologies rely on databases and repositories to maintain information about known vulnerabilities.</a:t>
            </a:r>
          </a:p>
          <a:p>
            <a:pPr lvl="1">
              <a:spcBef>
                <a:spcPts val="600"/>
              </a:spcBef>
            </a:pPr>
            <a:r>
              <a:rPr lang="en-US" sz="1000" dirty="0"/>
              <a:t>These databases, such as the National Vulnerability Database (NVD), provide a centralized source of vulnerability information.</a:t>
            </a:r>
          </a:p>
          <a:p>
            <a:pPr lvl="1">
              <a:spcBef>
                <a:spcPts val="600"/>
              </a:spcBef>
            </a:pPr>
            <a:r>
              <a:rPr lang="en-US" sz="1000" dirty="0"/>
              <a:t>Security professionals use vulnerability databases to stay informed about the latest threats, vulnerabilities, and patches.</a:t>
            </a:r>
          </a:p>
          <a:p>
            <a:pPr>
              <a:spcBef>
                <a:spcPts val="600"/>
              </a:spcBef>
            </a:pPr>
            <a:r>
              <a:rPr lang="en-US" sz="1200" dirty="0"/>
              <a:t>Considerations for Methodology Selection:</a:t>
            </a:r>
          </a:p>
          <a:p>
            <a:pPr lvl="1">
              <a:spcBef>
                <a:spcPts val="600"/>
              </a:spcBef>
            </a:pPr>
            <a:r>
              <a:rPr lang="en-US" sz="1000" dirty="0"/>
              <a:t>Scope and coverage: Does the methodology address the specific needs and requirements of the organization?</a:t>
            </a:r>
          </a:p>
          <a:p>
            <a:pPr lvl="1">
              <a:spcBef>
                <a:spcPts val="600"/>
              </a:spcBef>
            </a:pPr>
            <a:r>
              <a:rPr lang="en-US" sz="1000" dirty="0"/>
              <a:t>Accuracy and reliability: How comprehensive and reliable is the vulnerability information provided by the methodology?</a:t>
            </a:r>
          </a:p>
          <a:p>
            <a:pPr lvl="1">
              <a:spcBef>
                <a:spcPts val="600"/>
              </a:spcBef>
            </a:pPr>
            <a:r>
              <a:rPr lang="en-US" sz="1000" dirty="0"/>
              <a:t>Integration capabilities: Can the methodology be integrated with existing security tools and processes?</a:t>
            </a:r>
          </a:p>
          <a:p>
            <a:pPr lvl="1">
              <a:spcBef>
                <a:spcPts val="600"/>
              </a:spcBef>
            </a:pPr>
            <a:r>
              <a:rPr lang="en-US" sz="1000" dirty="0"/>
              <a:t>Community support: Is the methodology widely adopted and supported by the cybersecurity community?</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grpSp>
        <p:nvGrpSpPr>
          <p:cNvPr id="2" name="Group 1">
            <a:extLst>
              <a:ext uri="{FF2B5EF4-FFF2-40B4-BE49-F238E27FC236}">
                <a16:creationId xmlns:a16="http://schemas.microsoft.com/office/drawing/2014/main" id="{8E29837F-191A-2CAF-C620-46DB82DE98E1}"/>
              </a:ext>
            </a:extLst>
          </p:cNvPr>
          <p:cNvGrpSpPr/>
          <p:nvPr/>
        </p:nvGrpSpPr>
        <p:grpSpPr>
          <a:xfrm>
            <a:off x="7549377" y="6167336"/>
            <a:ext cx="3294001" cy="612000"/>
            <a:chOff x="5179092" y="5483822"/>
            <a:chExt cx="3294001" cy="612000"/>
          </a:xfrm>
        </p:grpSpPr>
        <p:pic>
          <p:nvPicPr>
            <p:cNvPr id="3" name="Picture 2">
              <a:extLst>
                <a:ext uri="{FF2B5EF4-FFF2-40B4-BE49-F238E27FC236}">
                  <a16:creationId xmlns:a16="http://schemas.microsoft.com/office/drawing/2014/main" id="{91CD2267-9FF0-C5D3-F84E-772D2949F772}"/>
                </a:ext>
              </a:extLst>
            </p:cNvPr>
            <p:cNvPicPr>
              <a:picLocks noChangeAspect="1"/>
            </p:cNvPicPr>
            <p:nvPr/>
          </p:nvPicPr>
          <p:blipFill>
            <a:blip r:embed="rId2"/>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6FF59F19-D600-42DE-BBBA-D718BD73BFA9}"/>
                </a:ext>
              </a:extLst>
            </p:cNvPr>
            <p:cNvPicPr>
              <a:picLocks noChangeAspect="1"/>
            </p:cNvPicPr>
            <p:nvPr/>
          </p:nvPicPr>
          <p:blipFill>
            <a:blip r:embed="rId3"/>
            <a:stretch>
              <a:fillRect/>
            </a:stretch>
          </p:blipFill>
          <p:spPr>
            <a:xfrm>
              <a:off x="6709092" y="5483822"/>
              <a:ext cx="1764001" cy="612000"/>
            </a:xfrm>
            <a:prstGeom prst="rect">
              <a:avLst/>
            </a:prstGeom>
          </p:spPr>
        </p:pic>
      </p:grpSp>
      <p:pic>
        <p:nvPicPr>
          <p:cNvPr id="9" name="Marcador de Posição da Imagem 8" descr="Uma imagem com quadro, torre de transmissão, luz, arte&#10;&#10;Descrição gerada automaticamente">
            <a:extLst>
              <a:ext uri="{FF2B5EF4-FFF2-40B4-BE49-F238E27FC236}">
                <a16:creationId xmlns:a16="http://schemas.microsoft.com/office/drawing/2014/main" id="{29BBC664-5E71-B582-05AC-9122497F2BF2}"/>
              </a:ext>
            </a:extLst>
          </p:cNvPr>
          <p:cNvPicPr>
            <a:picLocks noGrp="1" noChangeAspect="1"/>
          </p:cNvPicPr>
          <p:nvPr>
            <p:ph type="pic" sz="quarter" idx="11"/>
          </p:nvPr>
        </p:nvPicPr>
        <p:blipFill>
          <a:blip r:embed="rId4"/>
          <a:srcRect l="7439" r="7439"/>
          <a:stretch>
            <a:fillRect/>
          </a:stretch>
        </p:blipFill>
        <p:spPr/>
      </p:pic>
    </p:spTree>
    <p:extLst>
      <p:ext uri="{BB962C8B-B14F-4D97-AF65-F5344CB8AC3E}">
        <p14:creationId xmlns:p14="http://schemas.microsoft.com/office/powerpoint/2010/main" val="4234694886"/>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739EAE05-2D90-4440-A098-2E114DBDB54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Theme-CyberSecPro-1</Template>
  <TotalTime>0</TotalTime>
  <Words>9394</Words>
  <Application>Microsoft Office PowerPoint</Application>
  <PresentationFormat>Ecrã Panorâmico</PresentationFormat>
  <Paragraphs>709</Paragraphs>
  <Slides>85</Slides>
  <Notes>2</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85</vt:i4>
      </vt:variant>
    </vt:vector>
  </HeadingPairs>
  <TitlesOfParts>
    <vt:vector size="90" baseType="lpstr">
      <vt:lpstr>Book Antiqua</vt:lpstr>
      <vt:lpstr>Calibri</vt:lpstr>
      <vt:lpstr>Century Gothic</vt:lpstr>
      <vt:lpstr>Courier New</vt:lpstr>
      <vt:lpstr>Custom</vt:lpstr>
      <vt:lpstr>Cyber Threat Intelligence in the Energy Network</vt:lpstr>
      <vt:lpstr>Apresentação do PowerPoint</vt:lpstr>
      <vt:lpstr>Cyber Threat Intelligence in the Energy Network – Course Overview</vt:lpstr>
      <vt:lpstr>Training Outline:   Day-6</vt:lpstr>
      <vt:lpstr>Training Outline:   Day-6</vt:lpstr>
      <vt:lpstr>06_1: Introduction to Vulnerabilities in the Energy Network</vt:lpstr>
      <vt:lpstr>Training Outline:   Day-6</vt:lpstr>
      <vt:lpstr>06_2: Vulnerability Assessment Methodologies</vt:lpstr>
      <vt:lpstr>06_2: Vulnerability Assessment Methodologies</vt:lpstr>
      <vt:lpstr>Training Outline:   Day-6</vt:lpstr>
      <vt:lpstr>06_3: Asset Identification and Classification</vt:lpstr>
      <vt:lpstr>06_3: Asset Identification and Classification</vt:lpstr>
      <vt:lpstr>06_3: Asset Identification and Classification</vt:lpstr>
      <vt:lpstr>06_3: Asset Identification and Classification</vt:lpstr>
      <vt:lpstr>06_3: Asset Identification and Classification</vt:lpstr>
      <vt:lpstr>06_3: Asset Identification and Classification</vt:lpstr>
      <vt:lpstr>06_3: Asset Identification and Classification</vt:lpstr>
      <vt:lpstr>Training Outline:   Day-6</vt:lpstr>
      <vt:lpstr>06_4: Vulnerability Scanning Tools and Techniques</vt:lpstr>
      <vt:lpstr>06_4: Vulnerability Scanning Tools and Techniques</vt:lpstr>
      <vt:lpstr>06_4: Vulnerability Scanning Tools and Techniques</vt:lpstr>
      <vt:lpstr>06_4: Vulnerability Scanning Tools and Techniques</vt:lpstr>
      <vt:lpstr>06_4: Vulnerability Scanning Tools and Techniques</vt:lpstr>
      <vt:lpstr>06_4: Vulnerability Scanning Tools and Techniques</vt:lpstr>
      <vt:lpstr>06_4: Vulnerability Scanning Tools and Techniques</vt:lpstr>
      <vt:lpstr>Cyber Threat Intelligence in the Energy Network – Course Overview</vt:lpstr>
      <vt:lpstr>Training Outline:   Day-7</vt:lpstr>
      <vt:lpstr>Training Outline:   Day-7</vt:lpstr>
      <vt:lpstr>07_1: Overview of CTI Sharing Platforms</vt:lpstr>
      <vt:lpstr>07_1: Overview of CTI Sharing Platforms</vt:lpstr>
      <vt:lpstr>07_1: Overview of CTI Sharing Platforms</vt:lpstr>
      <vt:lpstr>Training Outline:   Day-7</vt:lpstr>
      <vt:lpstr>07_2: Best Practices for Utilizing CTI Sharing Mechanisms</vt:lpstr>
      <vt:lpstr>07_2: Best Practices for Utilizing CTI Sharing Mechanisms</vt:lpstr>
      <vt:lpstr>07_2: Best Practices for Utilizing CTI Sharing Mechanisms</vt:lpstr>
      <vt:lpstr>07_2: Best Practices for Utilizing CTI Sharing Mechanisms</vt:lpstr>
      <vt:lpstr>Training Outline:   Day-7</vt:lpstr>
      <vt:lpstr>07_3: Integrating CTI into Existing Security Frameworks</vt:lpstr>
      <vt:lpstr>07_3: Integrating CTI into Existing Security Frameworks</vt:lpstr>
      <vt:lpstr>07_3: Integrating CTI into Existing Security Frameworks</vt:lpstr>
      <vt:lpstr>Training Outline:   Day-7</vt:lpstr>
      <vt:lpstr>07_4: Automating CTI Feeds into Security Tools and Systems</vt:lpstr>
      <vt:lpstr>07_4: Automating CTI Feeds into Security Tools and Systems</vt:lpstr>
      <vt:lpstr>07_4: Automating CTI Feeds into Security Tools and Systems</vt:lpstr>
      <vt:lpstr>Cyber Threat Intelligence in the Energy Network – Course Overview</vt:lpstr>
      <vt:lpstr>Training Outline:   Day-8</vt:lpstr>
      <vt:lpstr>Training Outline:   Day-8</vt:lpstr>
      <vt:lpstr>08_1: Anomalies in the Energy Network</vt:lpstr>
      <vt:lpstr>08_1: Anomalies in the Energy Network</vt:lpstr>
      <vt:lpstr>Training Outline:   Day-8</vt:lpstr>
      <vt:lpstr>08_2: Anomaly Detection Techniques</vt:lpstr>
      <vt:lpstr>08_2: Anomaly Detection Techniques</vt:lpstr>
      <vt:lpstr>08_2: Anomaly Detection Techniques</vt:lpstr>
      <vt:lpstr>Training Outline:   Day-8</vt:lpstr>
      <vt:lpstr>08_3: Data Sources for Anomaly Detection</vt:lpstr>
      <vt:lpstr>08_3: Data Sources for Anomaly Detection</vt:lpstr>
      <vt:lpstr>08_3: Data Sources for Anomaly Detection</vt:lpstr>
      <vt:lpstr>Training Outline:   Day-8</vt:lpstr>
      <vt:lpstr>08_4: Anomaly Detection Tools and Technologies</vt:lpstr>
      <vt:lpstr>08_4: Anomaly Detection Tools and Technologies</vt:lpstr>
      <vt:lpstr>Training Outline:   Day-8</vt:lpstr>
      <vt:lpstr>08_5: Case Studies</vt:lpstr>
      <vt:lpstr>08_5: Case Studies</vt:lpstr>
      <vt:lpstr>08_5: Case Studies</vt:lpstr>
      <vt:lpstr>08_5: Case Studies</vt:lpstr>
      <vt:lpstr>08_5: Case Studies</vt:lpstr>
      <vt:lpstr>Cyber Threat Intelligence in the Energy Network – Course Overview</vt:lpstr>
      <vt:lpstr>Training Outline:   Day-9</vt:lpstr>
      <vt:lpstr>Training Outline:   Day-9</vt:lpstr>
      <vt:lpstr>09_1: Case Study 1</vt:lpstr>
      <vt:lpstr>09_1: Case Study 1</vt:lpstr>
      <vt:lpstr>09_1: Case Study 1</vt:lpstr>
      <vt:lpstr>09_1: Case Study 1</vt:lpstr>
      <vt:lpstr>Training Outline:   Day-9</vt:lpstr>
      <vt:lpstr>09_2: Case Study 2</vt:lpstr>
      <vt:lpstr>09_2: Case Study 2</vt:lpstr>
      <vt:lpstr>09_2: Case Study 2</vt:lpstr>
      <vt:lpstr>09_2: Case Study 2</vt:lpstr>
      <vt:lpstr>Training Outline:   Day-9</vt:lpstr>
      <vt:lpstr>09_3: Case Study 3</vt:lpstr>
      <vt:lpstr>09_3: Case Study 3</vt:lpstr>
      <vt:lpstr>09_3: Case Study 3</vt:lpstr>
      <vt:lpstr>09_3: Case Study 3</vt:lpstr>
      <vt:lpstr>09_3: Case Study 3</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2024-05-14T18:37:09Z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