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725" r:id="rId4"/>
  </p:sldMasterIdLst>
  <p:notesMasterIdLst>
    <p:notesMasterId r:id="rId37"/>
  </p:notesMasterIdLst>
  <p:handoutMasterIdLst>
    <p:handoutMasterId r:id="rId38"/>
  </p:handoutMasterIdLst>
  <p:sldIdLst>
    <p:sldId id="408" r:id="rId5"/>
    <p:sldId id="407" r:id="rId6"/>
    <p:sldId id="388" r:id="rId7"/>
    <p:sldId id="410" r:id="rId8"/>
    <p:sldId id="420" r:id="rId9"/>
    <p:sldId id="382" r:id="rId10"/>
    <p:sldId id="411" r:id="rId11"/>
    <p:sldId id="412" r:id="rId12"/>
    <p:sldId id="413" r:id="rId13"/>
    <p:sldId id="414" r:id="rId14"/>
    <p:sldId id="421" r:id="rId15"/>
    <p:sldId id="415" r:id="rId16"/>
    <p:sldId id="416" r:id="rId17"/>
    <p:sldId id="419" r:id="rId18"/>
    <p:sldId id="417" r:id="rId19"/>
    <p:sldId id="418" r:id="rId20"/>
    <p:sldId id="422" r:id="rId21"/>
    <p:sldId id="425" r:id="rId22"/>
    <p:sldId id="426" r:id="rId23"/>
    <p:sldId id="427" r:id="rId24"/>
    <p:sldId id="428" r:id="rId25"/>
    <p:sldId id="429" r:id="rId26"/>
    <p:sldId id="423" r:id="rId27"/>
    <p:sldId id="430" r:id="rId28"/>
    <p:sldId id="431" r:id="rId29"/>
    <p:sldId id="432" r:id="rId30"/>
    <p:sldId id="433" r:id="rId31"/>
    <p:sldId id="424" r:id="rId32"/>
    <p:sldId id="434" r:id="rId33"/>
    <p:sldId id="435" r:id="rId34"/>
    <p:sldId id="436" r:id="rId35"/>
    <p:sldId id="43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0D0D"/>
    <a:srgbClr val="2C4A52"/>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3" d="100"/>
          <a:sy n="93" d="100"/>
        </p:scale>
        <p:origin x="1272" y="306"/>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169671B-947A-44A3-A764-A91E66D4692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B4B23CC-4610-41C4-A0CF-67A30700C47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7299BE-0F96-4D8C-8AC3-AFAE1A841C66}" type="datetimeFigureOut">
              <a:rPr lang="en-US" smtClean="0"/>
              <a:t>26/04/2025</a:t>
            </a:fld>
            <a:endParaRPr lang="en-US"/>
          </a:p>
        </p:txBody>
      </p:sp>
      <p:sp>
        <p:nvSpPr>
          <p:cNvPr id="4" name="Footer Placeholder 3">
            <a:extLst>
              <a:ext uri="{FF2B5EF4-FFF2-40B4-BE49-F238E27FC236}">
                <a16:creationId xmlns:a16="http://schemas.microsoft.com/office/drawing/2014/main" id="{1F94FC55-2324-40BC-8420-15EC835D95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63EC604-E5A5-4A58-AC5A-211F83D37C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3B048B-0EBA-466F-928F-37073F3BFB70}" type="slidenum">
              <a:rPr lang="en-US" smtClean="0"/>
              <a:t>‹#›</a:t>
            </a:fld>
            <a:endParaRPr lang="en-US"/>
          </a:p>
        </p:txBody>
      </p:sp>
    </p:spTree>
    <p:extLst>
      <p:ext uri="{BB962C8B-B14F-4D97-AF65-F5344CB8AC3E}">
        <p14:creationId xmlns:p14="http://schemas.microsoft.com/office/powerpoint/2010/main" val="4065507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4692AC-01A2-4EFF-966B-504F28E82D7A}" type="datetimeFigureOut">
              <a:rPr lang="en-US" noProof="0" smtClean="0"/>
              <a:t>26/04/2025</a:t>
            </a:fld>
            <a:endParaRPr lang="en-US"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 noProof="0"/>
              <a:t>Κάντε κλικ για να επεξεργαστείτε στυλ κειμένου υποδείγματος</a:t>
            </a:r>
          </a:p>
          <a:p>
            <a:pPr lvl="1"/>
            <a:r>
              <a:rPr lang="el" noProof="0"/>
              <a:t>Δεύτερο επίπεδο</a:t>
            </a:r>
          </a:p>
          <a:p>
            <a:pPr lvl="2"/>
            <a:r>
              <a:rPr lang="el" noProof="0"/>
              <a:t>Τρίτο επίπεδο</a:t>
            </a:r>
          </a:p>
          <a:p>
            <a:pPr lvl="3"/>
            <a:r>
              <a:rPr lang="el" noProof="0"/>
              <a:t>Τέταρτο επίπεδο</a:t>
            </a:r>
          </a:p>
          <a:p>
            <a:pPr lvl="4"/>
            <a:r>
              <a:rPr lang="el" noProof="0"/>
              <a:t>Πέμπτο επίπεδο</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ED498D-6977-40EC-8E5E-7EB644D5E759}" type="slidenum">
              <a:rPr lang="en-US" noProof="0" smtClean="0"/>
              <a:t>‹#›</a:t>
            </a:fld>
            <a:endParaRPr lang="en-US" noProof="0"/>
          </a:p>
        </p:txBody>
      </p:sp>
    </p:spTree>
    <p:extLst>
      <p:ext uri="{BB962C8B-B14F-4D97-AF65-F5344CB8AC3E}">
        <p14:creationId xmlns:p14="http://schemas.microsoft.com/office/powerpoint/2010/main" val="1352264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ED498D-6977-40EC-8E5E-7EB644D5E759}" type="slidenum">
              <a:rPr lang="en-US" noProof="0" smtClean="0"/>
              <a:t>1</a:t>
            </a:fld>
            <a:endParaRPr lang="en-US" noProof="0"/>
          </a:p>
        </p:txBody>
      </p:sp>
    </p:spTree>
    <p:extLst>
      <p:ext uri="{BB962C8B-B14F-4D97-AF65-F5344CB8AC3E}">
        <p14:creationId xmlns:p14="http://schemas.microsoft.com/office/powerpoint/2010/main" val="2278711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ED498D-6977-40EC-8E5E-7EB644D5E759}" type="slidenum">
              <a:rPr lang="en-US" noProof="0" smtClean="0"/>
              <a:t>2</a:t>
            </a:fld>
            <a:endParaRPr lang="en-US" noProof="0"/>
          </a:p>
        </p:txBody>
      </p:sp>
    </p:spTree>
    <p:extLst>
      <p:ext uri="{BB962C8B-B14F-4D97-AF65-F5344CB8AC3E}">
        <p14:creationId xmlns:p14="http://schemas.microsoft.com/office/powerpoint/2010/main" val="20600559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8" name="Graphic 17">
            <a:extLst>
              <a:ext uri="{FF2B5EF4-FFF2-40B4-BE49-F238E27FC236}">
                <a16:creationId xmlns:a16="http://schemas.microsoft.com/office/drawing/2014/main" id="{7FAC3601-9744-9840-0229-E000CCFBEAB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032131" y="-30007"/>
            <a:ext cx="6064493" cy="6879887"/>
          </a:xfrm>
          <a:prstGeom prst="rect">
            <a:avLst/>
          </a:prstGeom>
        </p:spPr>
      </p:pic>
      <p:sp>
        <p:nvSpPr>
          <p:cNvPr id="2" name="Title 1"/>
          <p:cNvSpPr>
            <a:spLocks noGrp="1"/>
          </p:cNvSpPr>
          <p:nvPr>
            <p:ph type="ctrTitle" hasCustomPrompt="1"/>
          </p:nvPr>
        </p:nvSpPr>
        <p:spPr>
          <a:xfrm>
            <a:off x="7119890" y="723440"/>
            <a:ext cx="4323426" cy="2579052"/>
          </a:xfrm>
        </p:spPr>
        <p:txBody>
          <a:bodyPr anchor="b">
            <a:normAutofit/>
          </a:bodyPr>
          <a:lstStyle>
            <a:lvl1pPr algn="l">
              <a:lnSpc>
                <a:spcPct val="90000"/>
              </a:lnSpc>
              <a:defRPr sz="6000" spc="-50" baseline="0">
                <a:solidFill>
                  <a:schemeClr val="tx1"/>
                </a:solidFill>
              </a:defRPr>
            </a:lvl1pPr>
          </a:lstStyle>
          <a:p>
            <a:r>
              <a:rPr lang="el"/>
              <a:t>Προσθέστε τίτλο εδώ</a:t>
            </a:r>
          </a:p>
        </p:txBody>
      </p:sp>
      <p:sp>
        <p:nvSpPr>
          <p:cNvPr id="3" name="Subtitle 2"/>
          <p:cNvSpPr>
            <a:spLocks noGrp="1"/>
          </p:cNvSpPr>
          <p:nvPr>
            <p:ph type="subTitle" idx="1" hasCustomPrompt="1"/>
          </p:nvPr>
        </p:nvSpPr>
        <p:spPr>
          <a:xfrm>
            <a:off x="7128152" y="5248834"/>
            <a:ext cx="4323426" cy="1008925"/>
          </a:xfrm>
        </p:spPr>
        <p:txBody>
          <a:bodyPr lIns="91440" rIns="91440">
            <a:normAutofit/>
          </a:bodyPr>
          <a:lstStyle>
            <a:lvl1pPr marL="0" indent="0" algn="l">
              <a:spcBef>
                <a:spcPts val="0"/>
              </a:spcBef>
              <a:spcAft>
                <a:spcPts val="0"/>
              </a:spcAft>
              <a:buNone/>
              <a:defRPr sz="1600" cap="all" spc="1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
              <a:t>Προσθέστε υπότιτλους εδώ</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a:off x="0" y="-2235"/>
            <a:ext cx="5840730" cy="6862275"/>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40730" h="6887937">
                <a:moveTo>
                  <a:pt x="0" y="0"/>
                </a:moveTo>
                <a:lnTo>
                  <a:pt x="5840730" y="0"/>
                </a:lnTo>
                <a:lnTo>
                  <a:pt x="5090160" y="2775915"/>
                </a:lnTo>
                <a:cubicBezTo>
                  <a:pt x="5057140" y="2883865"/>
                  <a:pt x="5020310" y="2976575"/>
                  <a:pt x="4853940" y="2962605"/>
                </a:cubicBezTo>
                <a:cubicBezTo>
                  <a:pt x="4668520" y="2845765"/>
                  <a:pt x="4761230" y="2747975"/>
                  <a:pt x="4754880" y="2692095"/>
                </a:cubicBezTo>
                <a:cubicBezTo>
                  <a:pt x="4845050" y="2355545"/>
                  <a:pt x="4904740" y="2121865"/>
                  <a:pt x="4979670" y="1846275"/>
                </a:cubicBezTo>
                <a:cubicBezTo>
                  <a:pt x="5021580" y="1687525"/>
                  <a:pt x="4996180" y="1615135"/>
                  <a:pt x="4872990" y="1571955"/>
                </a:cubicBezTo>
                <a:cubicBezTo>
                  <a:pt x="4738370" y="1563065"/>
                  <a:pt x="4699000" y="1597355"/>
                  <a:pt x="4655820" y="1770075"/>
                </a:cubicBezTo>
                <a:cubicBezTo>
                  <a:pt x="4671060" y="1858975"/>
                  <a:pt x="3878580" y="4599635"/>
                  <a:pt x="3893820" y="4688535"/>
                </a:cubicBezTo>
                <a:cubicBezTo>
                  <a:pt x="3858895" y="4824425"/>
                  <a:pt x="3925570" y="4880305"/>
                  <a:pt x="3992880" y="4905705"/>
                </a:cubicBezTo>
                <a:cubicBezTo>
                  <a:pt x="4102100" y="4904435"/>
                  <a:pt x="4158615" y="4917135"/>
                  <a:pt x="4213860" y="4757115"/>
                </a:cubicBezTo>
                <a:lnTo>
                  <a:pt x="4457700" y="3842715"/>
                </a:lnTo>
                <a:cubicBezTo>
                  <a:pt x="4481830" y="3756355"/>
                  <a:pt x="4555490" y="3692855"/>
                  <a:pt x="4686300" y="3713175"/>
                </a:cubicBezTo>
                <a:cubicBezTo>
                  <a:pt x="4829810" y="3791915"/>
                  <a:pt x="4782820" y="3882085"/>
                  <a:pt x="4785360" y="3926535"/>
                </a:cubicBezTo>
                <a:lnTo>
                  <a:pt x="4028621" y="6887937"/>
                </a:lnTo>
                <a:lnTo>
                  <a:pt x="0" y="6877051"/>
                </a:lnTo>
                <a:lnTo>
                  <a:pt x="0" y="0"/>
                </a:lnTo>
                <a:close/>
              </a:path>
            </a:pathLst>
          </a:custGeom>
          <a:solidFill>
            <a:schemeClr val="bg2"/>
          </a:solidFill>
        </p:spPr>
        <p:txBody>
          <a:bodyPr anchor="ctr"/>
          <a:lstStyle>
            <a:lvl1pPr algn="ctr">
              <a:defRPr baseline="-25000"/>
            </a:lvl1pPr>
          </a:lstStyle>
          <a:p>
            <a:endParaRPr lang="en-US"/>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7119274" y="3373515"/>
            <a:ext cx="4323426" cy="1008926"/>
          </a:xfrm>
        </p:spPr>
        <p:txBody>
          <a:bodyPr lIns="91440" rIns="91440">
            <a:noAutofit/>
          </a:bodyPr>
          <a:lstStyle>
            <a:lvl1pPr marL="0" indent="0">
              <a:buNone/>
              <a:defRPr sz="6000" b="1">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a:t>
            </a:r>
          </a:p>
        </p:txBody>
      </p:sp>
      <p:cxnSp>
        <p:nvCxnSpPr>
          <p:cNvPr id="19" name="Straight Connector 18">
            <a:extLst>
              <a:ext uri="{FF2B5EF4-FFF2-40B4-BE49-F238E27FC236}">
                <a16:creationId xmlns:a16="http://schemas.microsoft.com/office/drawing/2014/main" id="{7ADF7228-F4CB-A1B9-79EA-63240531648D}"/>
              </a:ext>
              <a:ext uri="{C183D7F6-B498-43B3-948B-1728B52AA6E4}">
                <adec:decorative xmlns:adec="http://schemas.microsoft.com/office/drawing/2017/decorative" val="1"/>
              </a:ext>
            </a:extLst>
          </p:cNvPr>
          <p:cNvCxnSpPr>
            <a:cxnSpLocks/>
          </p:cNvCxnSpPr>
          <p:nvPr userDrawn="1"/>
        </p:nvCxnSpPr>
        <p:spPr>
          <a:xfrm flipH="1">
            <a:off x="4559556" y="-10665"/>
            <a:ext cx="1930144" cy="687729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3164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genda - Topic 1">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6093537" y="-1946"/>
            <a:ext cx="3601340" cy="6881814"/>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a:p>
        </p:txBody>
      </p:sp>
      <p:sp>
        <p:nvSpPr>
          <p:cNvPr id="2" name="Title 1"/>
          <p:cNvSpPr>
            <a:spLocks noGrp="1"/>
          </p:cNvSpPr>
          <p:nvPr>
            <p:ph type="ctrTitle" hasCustomPrompt="1"/>
          </p:nvPr>
        </p:nvSpPr>
        <p:spPr>
          <a:xfrm>
            <a:off x="796322" y="320040"/>
            <a:ext cx="6732237" cy="1017147"/>
          </a:xfrm>
        </p:spPr>
        <p:txBody>
          <a:bodyPr anchor="b">
            <a:normAutofit/>
          </a:bodyPr>
          <a:lstStyle>
            <a:lvl1pPr algn="l">
              <a:lnSpc>
                <a:spcPct val="90000"/>
              </a:lnSpc>
              <a:defRPr sz="3600" spc="100" baseline="0">
                <a:solidFill>
                  <a:schemeClr val="tx1"/>
                </a:solidFill>
              </a:defRPr>
            </a:lvl1pPr>
          </a:lstStyle>
          <a:p>
            <a:r>
              <a:rPr lang="el"/>
              <a:t>Προσθέστε τίτλο εδώ</a:t>
            </a:r>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824242" y="1749479"/>
            <a:ext cx="788639" cy="533400"/>
          </a:xfrm>
        </p:spPr>
        <p:txBody>
          <a:bodyPr lIns="0" tIns="0" rIns="0" bIns="0" anchor="ctr">
            <a:noAutofit/>
          </a:bodyPr>
          <a:lstStyle>
            <a:lvl1pPr marL="0" indent="0" algn="ctr">
              <a:lnSpc>
                <a:spcPct val="60000"/>
              </a:lnSpc>
              <a:spcBef>
                <a:spcPts val="0"/>
              </a:spcBef>
              <a:spcAft>
                <a:spcPts val="0"/>
              </a:spcAft>
              <a:buNone/>
              <a:defRPr sz="5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Ο1.</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643379" y="1749479"/>
            <a:ext cx="5885179" cy="533400"/>
          </a:xfrm>
        </p:spPr>
        <p:txBody>
          <a:bodyPr bIns="0" anchor="b">
            <a:normAutofit/>
          </a:bodyPr>
          <a:lstStyle>
            <a:lvl1pPr marL="0" indent="0">
              <a:buNone/>
              <a:defRPr sz="2400">
                <a:solidFill>
                  <a:schemeClr val="tx1"/>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6" name="Text Placeholder 7">
            <a:extLst>
              <a:ext uri="{FF2B5EF4-FFF2-40B4-BE49-F238E27FC236}">
                <a16:creationId xmlns:a16="http://schemas.microsoft.com/office/drawing/2014/main" id="{7C72C187-9B88-8558-E9E7-CA189DF0EF33}"/>
              </a:ext>
            </a:extLst>
          </p:cNvPr>
          <p:cNvSpPr>
            <a:spLocks noGrp="1"/>
          </p:cNvSpPr>
          <p:nvPr>
            <p:ph type="body" sz="quarter" idx="12" hasCustomPrompt="1"/>
          </p:nvPr>
        </p:nvSpPr>
        <p:spPr>
          <a:xfrm>
            <a:off x="824242" y="2378035"/>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Ο2.</a:t>
            </a:r>
          </a:p>
        </p:txBody>
      </p:sp>
      <p:sp>
        <p:nvSpPr>
          <p:cNvPr id="15" name="Text Placeholder 12">
            <a:extLst>
              <a:ext uri="{FF2B5EF4-FFF2-40B4-BE49-F238E27FC236}">
                <a16:creationId xmlns:a16="http://schemas.microsoft.com/office/drawing/2014/main" id="{9366E515-A368-5E2D-8A9F-6BDBB76BC877}"/>
              </a:ext>
            </a:extLst>
          </p:cNvPr>
          <p:cNvSpPr>
            <a:spLocks noGrp="1"/>
          </p:cNvSpPr>
          <p:nvPr>
            <p:ph type="body" sz="quarter" idx="17" hasCustomPrompt="1"/>
          </p:nvPr>
        </p:nvSpPr>
        <p:spPr>
          <a:xfrm>
            <a:off x="1643379" y="2378035"/>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7" name="Text Placeholder 7">
            <a:extLst>
              <a:ext uri="{FF2B5EF4-FFF2-40B4-BE49-F238E27FC236}">
                <a16:creationId xmlns:a16="http://schemas.microsoft.com/office/drawing/2014/main" id="{1F522536-6FE3-2618-BC24-8C5188185870}"/>
              </a:ext>
            </a:extLst>
          </p:cNvPr>
          <p:cNvSpPr>
            <a:spLocks noGrp="1"/>
          </p:cNvSpPr>
          <p:nvPr>
            <p:ph type="body" sz="quarter" idx="13" hasCustomPrompt="1"/>
          </p:nvPr>
        </p:nvSpPr>
        <p:spPr>
          <a:xfrm>
            <a:off x="824242" y="300690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Ο3.</a:t>
            </a:r>
          </a:p>
        </p:txBody>
      </p:sp>
      <p:sp>
        <p:nvSpPr>
          <p:cNvPr id="16" name="Text Placeholder 12">
            <a:extLst>
              <a:ext uri="{FF2B5EF4-FFF2-40B4-BE49-F238E27FC236}">
                <a16:creationId xmlns:a16="http://schemas.microsoft.com/office/drawing/2014/main" id="{89C1155B-B06D-77D5-B3DC-9CEAEDF2D61F}"/>
              </a:ext>
            </a:extLst>
          </p:cNvPr>
          <p:cNvSpPr>
            <a:spLocks noGrp="1"/>
          </p:cNvSpPr>
          <p:nvPr>
            <p:ph type="body" sz="quarter" idx="18" hasCustomPrompt="1"/>
          </p:nvPr>
        </p:nvSpPr>
        <p:spPr>
          <a:xfrm>
            <a:off x="1643379" y="3009613"/>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9" name="Text Placeholder 7">
            <a:extLst>
              <a:ext uri="{FF2B5EF4-FFF2-40B4-BE49-F238E27FC236}">
                <a16:creationId xmlns:a16="http://schemas.microsoft.com/office/drawing/2014/main" id="{F3A36BC1-799A-6623-E5E3-1190C0C7C479}"/>
              </a:ext>
            </a:extLst>
          </p:cNvPr>
          <p:cNvSpPr>
            <a:spLocks noGrp="1"/>
          </p:cNvSpPr>
          <p:nvPr>
            <p:ph type="body" sz="quarter" idx="14" hasCustomPrompt="1"/>
          </p:nvPr>
        </p:nvSpPr>
        <p:spPr>
          <a:xfrm>
            <a:off x="824242" y="3635783"/>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Ο4.</a:t>
            </a:r>
          </a:p>
        </p:txBody>
      </p:sp>
      <p:sp>
        <p:nvSpPr>
          <p:cNvPr id="17" name="Text Placeholder 12">
            <a:extLst>
              <a:ext uri="{FF2B5EF4-FFF2-40B4-BE49-F238E27FC236}">
                <a16:creationId xmlns:a16="http://schemas.microsoft.com/office/drawing/2014/main" id="{92954362-36EF-4B42-19C7-6132A7E2A875}"/>
              </a:ext>
            </a:extLst>
          </p:cNvPr>
          <p:cNvSpPr>
            <a:spLocks noGrp="1"/>
          </p:cNvSpPr>
          <p:nvPr>
            <p:ph type="body" sz="quarter" idx="19" hasCustomPrompt="1"/>
          </p:nvPr>
        </p:nvSpPr>
        <p:spPr>
          <a:xfrm>
            <a:off x="1643379" y="363816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10" name="Text Placeholder 7">
            <a:extLst>
              <a:ext uri="{FF2B5EF4-FFF2-40B4-BE49-F238E27FC236}">
                <a16:creationId xmlns:a16="http://schemas.microsoft.com/office/drawing/2014/main" id="{9EF1DED4-DCEF-D1F3-17B9-BC29651F7DE8}"/>
              </a:ext>
            </a:extLst>
          </p:cNvPr>
          <p:cNvSpPr>
            <a:spLocks noGrp="1"/>
          </p:cNvSpPr>
          <p:nvPr>
            <p:ph type="body" sz="quarter" idx="15" hasCustomPrompt="1"/>
          </p:nvPr>
        </p:nvSpPr>
        <p:spPr>
          <a:xfrm>
            <a:off x="824242" y="4264656"/>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Ο5.</a:t>
            </a:r>
          </a:p>
        </p:txBody>
      </p:sp>
      <p:sp>
        <p:nvSpPr>
          <p:cNvPr id="20" name="Text Placeholder 12">
            <a:extLst>
              <a:ext uri="{FF2B5EF4-FFF2-40B4-BE49-F238E27FC236}">
                <a16:creationId xmlns:a16="http://schemas.microsoft.com/office/drawing/2014/main" id="{A57B871C-EE51-327F-62B1-79B005BD932C}"/>
              </a:ext>
            </a:extLst>
          </p:cNvPr>
          <p:cNvSpPr>
            <a:spLocks noGrp="1"/>
          </p:cNvSpPr>
          <p:nvPr>
            <p:ph type="body" sz="quarter" idx="20" hasCustomPrompt="1"/>
          </p:nvPr>
        </p:nvSpPr>
        <p:spPr>
          <a:xfrm>
            <a:off x="1643379" y="4269747"/>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6889763"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l"/>
              <a:t>Όνομα εκπαιδευτικής ενότητας CSP: Πρότυπο παρουσίασης που δημιουργήθηκε από PR</a:t>
            </a:r>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720533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genda - Topic 2">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6093537" y="-1946"/>
            <a:ext cx="3601340" cy="6881814"/>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a:p>
        </p:txBody>
      </p:sp>
      <p:sp>
        <p:nvSpPr>
          <p:cNvPr id="2" name="Title 1"/>
          <p:cNvSpPr>
            <a:spLocks noGrp="1"/>
          </p:cNvSpPr>
          <p:nvPr>
            <p:ph type="ctrTitle" hasCustomPrompt="1"/>
          </p:nvPr>
        </p:nvSpPr>
        <p:spPr>
          <a:xfrm>
            <a:off x="796322" y="320040"/>
            <a:ext cx="6732237" cy="1017147"/>
          </a:xfrm>
        </p:spPr>
        <p:txBody>
          <a:bodyPr anchor="b">
            <a:normAutofit/>
          </a:bodyPr>
          <a:lstStyle>
            <a:lvl1pPr algn="l">
              <a:lnSpc>
                <a:spcPct val="90000"/>
              </a:lnSpc>
              <a:defRPr sz="3600" spc="100" baseline="0">
                <a:solidFill>
                  <a:schemeClr val="tx1"/>
                </a:solidFill>
              </a:defRPr>
            </a:lvl1pPr>
          </a:lstStyle>
          <a:p>
            <a:r>
              <a:rPr lang="el"/>
              <a:t>Προσθέστε τίτλο εδώ</a:t>
            </a:r>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824242" y="174947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Ο1.</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643379" y="174947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6" name="Text Placeholder 7">
            <a:extLst>
              <a:ext uri="{FF2B5EF4-FFF2-40B4-BE49-F238E27FC236}">
                <a16:creationId xmlns:a16="http://schemas.microsoft.com/office/drawing/2014/main" id="{7C72C187-9B88-8558-E9E7-CA189DF0EF33}"/>
              </a:ext>
            </a:extLst>
          </p:cNvPr>
          <p:cNvSpPr>
            <a:spLocks noGrp="1"/>
          </p:cNvSpPr>
          <p:nvPr>
            <p:ph type="body" sz="quarter" idx="12" hasCustomPrompt="1"/>
          </p:nvPr>
        </p:nvSpPr>
        <p:spPr>
          <a:xfrm>
            <a:off x="824242" y="2378035"/>
            <a:ext cx="788639" cy="533400"/>
          </a:xfrm>
        </p:spPr>
        <p:txBody>
          <a:bodyPr lIns="0" tIns="0" rIns="0" bIns="0" anchor="ctr">
            <a:noAutofit/>
          </a:bodyPr>
          <a:lstStyle>
            <a:lvl1pPr marL="0" indent="0" algn="ctr">
              <a:lnSpc>
                <a:spcPct val="60000"/>
              </a:lnSpc>
              <a:spcBef>
                <a:spcPts val="0"/>
              </a:spcBef>
              <a:spcAft>
                <a:spcPts val="0"/>
              </a:spcAft>
              <a:buNone/>
              <a:defRPr sz="5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Ο2.</a:t>
            </a:r>
          </a:p>
        </p:txBody>
      </p:sp>
      <p:sp>
        <p:nvSpPr>
          <p:cNvPr id="15" name="Text Placeholder 12">
            <a:extLst>
              <a:ext uri="{FF2B5EF4-FFF2-40B4-BE49-F238E27FC236}">
                <a16:creationId xmlns:a16="http://schemas.microsoft.com/office/drawing/2014/main" id="{9366E515-A368-5E2D-8A9F-6BDBB76BC877}"/>
              </a:ext>
            </a:extLst>
          </p:cNvPr>
          <p:cNvSpPr>
            <a:spLocks noGrp="1"/>
          </p:cNvSpPr>
          <p:nvPr>
            <p:ph type="body" sz="quarter" idx="17" hasCustomPrompt="1"/>
          </p:nvPr>
        </p:nvSpPr>
        <p:spPr>
          <a:xfrm>
            <a:off x="1643379" y="2378035"/>
            <a:ext cx="5885179" cy="533400"/>
          </a:xfrm>
        </p:spPr>
        <p:txBody>
          <a:bodyPr bIns="0" anchor="b">
            <a:normAutofit/>
          </a:bodyPr>
          <a:lstStyle>
            <a:lvl1pPr marL="0" indent="0">
              <a:buNone/>
              <a:defRPr sz="2400"/>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7" name="Text Placeholder 7">
            <a:extLst>
              <a:ext uri="{FF2B5EF4-FFF2-40B4-BE49-F238E27FC236}">
                <a16:creationId xmlns:a16="http://schemas.microsoft.com/office/drawing/2014/main" id="{1F522536-6FE3-2618-BC24-8C5188185870}"/>
              </a:ext>
            </a:extLst>
          </p:cNvPr>
          <p:cNvSpPr>
            <a:spLocks noGrp="1"/>
          </p:cNvSpPr>
          <p:nvPr>
            <p:ph type="body" sz="quarter" idx="13" hasCustomPrompt="1"/>
          </p:nvPr>
        </p:nvSpPr>
        <p:spPr>
          <a:xfrm>
            <a:off x="824242" y="300690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Ο3.</a:t>
            </a:r>
          </a:p>
        </p:txBody>
      </p:sp>
      <p:sp>
        <p:nvSpPr>
          <p:cNvPr id="16" name="Text Placeholder 12">
            <a:extLst>
              <a:ext uri="{FF2B5EF4-FFF2-40B4-BE49-F238E27FC236}">
                <a16:creationId xmlns:a16="http://schemas.microsoft.com/office/drawing/2014/main" id="{89C1155B-B06D-77D5-B3DC-9CEAEDF2D61F}"/>
              </a:ext>
            </a:extLst>
          </p:cNvPr>
          <p:cNvSpPr>
            <a:spLocks noGrp="1"/>
          </p:cNvSpPr>
          <p:nvPr>
            <p:ph type="body" sz="quarter" idx="18" hasCustomPrompt="1"/>
          </p:nvPr>
        </p:nvSpPr>
        <p:spPr>
          <a:xfrm>
            <a:off x="1643379" y="3009613"/>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9" name="Text Placeholder 7">
            <a:extLst>
              <a:ext uri="{FF2B5EF4-FFF2-40B4-BE49-F238E27FC236}">
                <a16:creationId xmlns:a16="http://schemas.microsoft.com/office/drawing/2014/main" id="{F3A36BC1-799A-6623-E5E3-1190C0C7C479}"/>
              </a:ext>
            </a:extLst>
          </p:cNvPr>
          <p:cNvSpPr>
            <a:spLocks noGrp="1"/>
          </p:cNvSpPr>
          <p:nvPr>
            <p:ph type="body" sz="quarter" idx="14" hasCustomPrompt="1"/>
          </p:nvPr>
        </p:nvSpPr>
        <p:spPr>
          <a:xfrm>
            <a:off x="824242" y="3635783"/>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Ο4.</a:t>
            </a:r>
          </a:p>
        </p:txBody>
      </p:sp>
      <p:sp>
        <p:nvSpPr>
          <p:cNvPr id="17" name="Text Placeholder 12">
            <a:extLst>
              <a:ext uri="{FF2B5EF4-FFF2-40B4-BE49-F238E27FC236}">
                <a16:creationId xmlns:a16="http://schemas.microsoft.com/office/drawing/2014/main" id="{92954362-36EF-4B42-19C7-6132A7E2A875}"/>
              </a:ext>
            </a:extLst>
          </p:cNvPr>
          <p:cNvSpPr>
            <a:spLocks noGrp="1"/>
          </p:cNvSpPr>
          <p:nvPr>
            <p:ph type="body" sz="quarter" idx="19" hasCustomPrompt="1"/>
          </p:nvPr>
        </p:nvSpPr>
        <p:spPr>
          <a:xfrm>
            <a:off x="1643379" y="363816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10" name="Text Placeholder 7">
            <a:extLst>
              <a:ext uri="{FF2B5EF4-FFF2-40B4-BE49-F238E27FC236}">
                <a16:creationId xmlns:a16="http://schemas.microsoft.com/office/drawing/2014/main" id="{9EF1DED4-DCEF-D1F3-17B9-BC29651F7DE8}"/>
              </a:ext>
            </a:extLst>
          </p:cNvPr>
          <p:cNvSpPr>
            <a:spLocks noGrp="1"/>
          </p:cNvSpPr>
          <p:nvPr>
            <p:ph type="body" sz="quarter" idx="15" hasCustomPrompt="1"/>
          </p:nvPr>
        </p:nvSpPr>
        <p:spPr>
          <a:xfrm>
            <a:off x="824242" y="4264656"/>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Ο5.</a:t>
            </a:r>
          </a:p>
        </p:txBody>
      </p:sp>
      <p:sp>
        <p:nvSpPr>
          <p:cNvPr id="20" name="Text Placeholder 12">
            <a:extLst>
              <a:ext uri="{FF2B5EF4-FFF2-40B4-BE49-F238E27FC236}">
                <a16:creationId xmlns:a16="http://schemas.microsoft.com/office/drawing/2014/main" id="{A57B871C-EE51-327F-62B1-79B005BD932C}"/>
              </a:ext>
            </a:extLst>
          </p:cNvPr>
          <p:cNvSpPr>
            <a:spLocks noGrp="1"/>
          </p:cNvSpPr>
          <p:nvPr>
            <p:ph type="body" sz="quarter" idx="20" hasCustomPrompt="1"/>
          </p:nvPr>
        </p:nvSpPr>
        <p:spPr>
          <a:xfrm>
            <a:off x="1643379" y="4269747"/>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6889763"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l"/>
              <a:t>Όνομα εκπαιδευτικής ενότητας CSP: Πρότυπο παρουσίασης που δημιουργήθηκε από PR</a:t>
            </a:r>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1380372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genda - Topic 3">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6093537" y="-1946"/>
            <a:ext cx="3601340" cy="6881814"/>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a:p>
        </p:txBody>
      </p:sp>
      <p:sp>
        <p:nvSpPr>
          <p:cNvPr id="2" name="Title 1"/>
          <p:cNvSpPr>
            <a:spLocks noGrp="1"/>
          </p:cNvSpPr>
          <p:nvPr>
            <p:ph type="ctrTitle" hasCustomPrompt="1"/>
          </p:nvPr>
        </p:nvSpPr>
        <p:spPr>
          <a:xfrm>
            <a:off x="796322" y="320040"/>
            <a:ext cx="6732237" cy="1017147"/>
          </a:xfrm>
        </p:spPr>
        <p:txBody>
          <a:bodyPr anchor="b">
            <a:normAutofit/>
          </a:bodyPr>
          <a:lstStyle>
            <a:lvl1pPr algn="l">
              <a:lnSpc>
                <a:spcPct val="90000"/>
              </a:lnSpc>
              <a:defRPr sz="3600" spc="100" baseline="0">
                <a:solidFill>
                  <a:schemeClr val="tx1"/>
                </a:solidFill>
              </a:defRPr>
            </a:lvl1pPr>
          </a:lstStyle>
          <a:p>
            <a:r>
              <a:rPr lang="el"/>
              <a:t>Προσθέστε τίτλο εδώ</a:t>
            </a:r>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824242" y="174947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Ο1.</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643379" y="174947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6" name="Text Placeholder 7">
            <a:extLst>
              <a:ext uri="{FF2B5EF4-FFF2-40B4-BE49-F238E27FC236}">
                <a16:creationId xmlns:a16="http://schemas.microsoft.com/office/drawing/2014/main" id="{7C72C187-9B88-8558-E9E7-CA189DF0EF33}"/>
              </a:ext>
            </a:extLst>
          </p:cNvPr>
          <p:cNvSpPr>
            <a:spLocks noGrp="1"/>
          </p:cNvSpPr>
          <p:nvPr>
            <p:ph type="body" sz="quarter" idx="12" hasCustomPrompt="1"/>
          </p:nvPr>
        </p:nvSpPr>
        <p:spPr>
          <a:xfrm>
            <a:off x="824242" y="2378035"/>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Ο2.</a:t>
            </a:r>
          </a:p>
        </p:txBody>
      </p:sp>
      <p:sp>
        <p:nvSpPr>
          <p:cNvPr id="15" name="Text Placeholder 12">
            <a:extLst>
              <a:ext uri="{FF2B5EF4-FFF2-40B4-BE49-F238E27FC236}">
                <a16:creationId xmlns:a16="http://schemas.microsoft.com/office/drawing/2014/main" id="{9366E515-A368-5E2D-8A9F-6BDBB76BC877}"/>
              </a:ext>
            </a:extLst>
          </p:cNvPr>
          <p:cNvSpPr>
            <a:spLocks noGrp="1"/>
          </p:cNvSpPr>
          <p:nvPr>
            <p:ph type="body" sz="quarter" idx="17" hasCustomPrompt="1"/>
          </p:nvPr>
        </p:nvSpPr>
        <p:spPr>
          <a:xfrm>
            <a:off x="1643379" y="2378035"/>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7" name="Text Placeholder 7">
            <a:extLst>
              <a:ext uri="{FF2B5EF4-FFF2-40B4-BE49-F238E27FC236}">
                <a16:creationId xmlns:a16="http://schemas.microsoft.com/office/drawing/2014/main" id="{1F522536-6FE3-2618-BC24-8C5188185870}"/>
              </a:ext>
            </a:extLst>
          </p:cNvPr>
          <p:cNvSpPr>
            <a:spLocks noGrp="1"/>
          </p:cNvSpPr>
          <p:nvPr>
            <p:ph type="body" sz="quarter" idx="13" hasCustomPrompt="1"/>
          </p:nvPr>
        </p:nvSpPr>
        <p:spPr>
          <a:xfrm>
            <a:off x="824242" y="3006909"/>
            <a:ext cx="788639" cy="533400"/>
          </a:xfrm>
        </p:spPr>
        <p:txBody>
          <a:bodyPr lIns="0" tIns="0" rIns="0" bIns="0" anchor="ctr">
            <a:noAutofit/>
          </a:bodyPr>
          <a:lstStyle>
            <a:lvl1pPr marL="0" indent="0" algn="ctr">
              <a:lnSpc>
                <a:spcPct val="60000"/>
              </a:lnSpc>
              <a:spcBef>
                <a:spcPts val="0"/>
              </a:spcBef>
              <a:spcAft>
                <a:spcPts val="0"/>
              </a:spcAft>
              <a:buNone/>
              <a:defRPr sz="5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Ο3.</a:t>
            </a:r>
          </a:p>
        </p:txBody>
      </p:sp>
      <p:sp>
        <p:nvSpPr>
          <p:cNvPr id="16" name="Text Placeholder 12">
            <a:extLst>
              <a:ext uri="{FF2B5EF4-FFF2-40B4-BE49-F238E27FC236}">
                <a16:creationId xmlns:a16="http://schemas.microsoft.com/office/drawing/2014/main" id="{89C1155B-B06D-77D5-B3DC-9CEAEDF2D61F}"/>
              </a:ext>
            </a:extLst>
          </p:cNvPr>
          <p:cNvSpPr>
            <a:spLocks noGrp="1"/>
          </p:cNvSpPr>
          <p:nvPr>
            <p:ph type="body" sz="quarter" idx="18" hasCustomPrompt="1"/>
          </p:nvPr>
        </p:nvSpPr>
        <p:spPr>
          <a:xfrm>
            <a:off x="1643379" y="3009613"/>
            <a:ext cx="5885179" cy="533400"/>
          </a:xfrm>
        </p:spPr>
        <p:txBody>
          <a:bodyPr bIns="0" anchor="b">
            <a:normAutofit/>
          </a:bodyPr>
          <a:lstStyle>
            <a:lvl1pPr marL="0" indent="0">
              <a:buNone/>
              <a:defRPr sz="2400">
                <a:solidFill>
                  <a:schemeClr val="tx1"/>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9" name="Text Placeholder 7">
            <a:extLst>
              <a:ext uri="{FF2B5EF4-FFF2-40B4-BE49-F238E27FC236}">
                <a16:creationId xmlns:a16="http://schemas.microsoft.com/office/drawing/2014/main" id="{F3A36BC1-799A-6623-E5E3-1190C0C7C479}"/>
              </a:ext>
            </a:extLst>
          </p:cNvPr>
          <p:cNvSpPr>
            <a:spLocks noGrp="1"/>
          </p:cNvSpPr>
          <p:nvPr>
            <p:ph type="body" sz="quarter" idx="14" hasCustomPrompt="1"/>
          </p:nvPr>
        </p:nvSpPr>
        <p:spPr>
          <a:xfrm>
            <a:off x="824242" y="3635783"/>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Ο4.</a:t>
            </a:r>
          </a:p>
        </p:txBody>
      </p:sp>
      <p:sp>
        <p:nvSpPr>
          <p:cNvPr id="17" name="Text Placeholder 12">
            <a:extLst>
              <a:ext uri="{FF2B5EF4-FFF2-40B4-BE49-F238E27FC236}">
                <a16:creationId xmlns:a16="http://schemas.microsoft.com/office/drawing/2014/main" id="{92954362-36EF-4B42-19C7-6132A7E2A875}"/>
              </a:ext>
            </a:extLst>
          </p:cNvPr>
          <p:cNvSpPr>
            <a:spLocks noGrp="1"/>
          </p:cNvSpPr>
          <p:nvPr>
            <p:ph type="body" sz="quarter" idx="19" hasCustomPrompt="1"/>
          </p:nvPr>
        </p:nvSpPr>
        <p:spPr>
          <a:xfrm>
            <a:off x="1643379" y="363816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10" name="Text Placeholder 7">
            <a:extLst>
              <a:ext uri="{FF2B5EF4-FFF2-40B4-BE49-F238E27FC236}">
                <a16:creationId xmlns:a16="http://schemas.microsoft.com/office/drawing/2014/main" id="{9EF1DED4-DCEF-D1F3-17B9-BC29651F7DE8}"/>
              </a:ext>
            </a:extLst>
          </p:cNvPr>
          <p:cNvSpPr>
            <a:spLocks noGrp="1"/>
          </p:cNvSpPr>
          <p:nvPr>
            <p:ph type="body" sz="quarter" idx="15" hasCustomPrompt="1"/>
          </p:nvPr>
        </p:nvSpPr>
        <p:spPr>
          <a:xfrm>
            <a:off x="824242" y="4264656"/>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Ο5.</a:t>
            </a:r>
          </a:p>
        </p:txBody>
      </p:sp>
      <p:sp>
        <p:nvSpPr>
          <p:cNvPr id="20" name="Text Placeholder 12">
            <a:extLst>
              <a:ext uri="{FF2B5EF4-FFF2-40B4-BE49-F238E27FC236}">
                <a16:creationId xmlns:a16="http://schemas.microsoft.com/office/drawing/2014/main" id="{A57B871C-EE51-327F-62B1-79B005BD932C}"/>
              </a:ext>
            </a:extLst>
          </p:cNvPr>
          <p:cNvSpPr>
            <a:spLocks noGrp="1"/>
          </p:cNvSpPr>
          <p:nvPr>
            <p:ph type="body" sz="quarter" idx="20" hasCustomPrompt="1"/>
          </p:nvPr>
        </p:nvSpPr>
        <p:spPr>
          <a:xfrm>
            <a:off x="1643379" y="4269747"/>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6889763"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l"/>
              <a:t>Όνομα εκπαιδευτικής ενότητας CSP: Πρότυπο παρουσίασης που δημιουργήθηκε από PR</a:t>
            </a:r>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1842760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genda - Topic 4">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6093537" y="-1946"/>
            <a:ext cx="3601340" cy="6881814"/>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a:p>
        </p:txBody>
      </p:sp>
      <p:sp>
        <p:nvSpPr>
          <p:cNvPr id="2" name="Title 1"/>
          <p:cNvSpPr>
            <a:spLocks noGrp="1"/>
          </p:cNvSpPr>
          <p:nvPr>
            <p:ph type="ctrTitle" hasCustomPrompt="1"/>
          </p:nvPr>
        </p:nvSpPr>
        <p:spPr>
          <a:xfrm>
            <a:off x="796322" y="320040"/>
            <a:ext cx="6732237" cy="1017147"/>
          </a:xfrm>
        </p:spPr>
        <p:txBody>
          <a:bodyPr anchor="b">
            <a:normAutofit/>
          </a:bodyPr>
          <a:lstStyle>
            <a:lvl1pPr algn="l">
              <a:lnSpc>
                <a:spcPct val="90000"/>
              </a:lnSpc>
              <a:defRPr sz="3600" spc="100" baseline="0">
                <a:solidFill>
                  <a:schemeClr val="tx1"/>
                </a:solidFill>
              </a:defRPr>
            </a:lvl1pPr>
          </a:lstStyle>
          <a:p>
            <a:r>
              <a:rPr lang="el"/>
              <a:t>Προσθέστε τίτλο εδώ</a:t>
            </a:r>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824242" y="174947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Ο1.</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643379" y="174947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6" name="Text Placeholder 7">
            <a:extLst>
              <a:ext uri="{FF2B5EF4-FFF2-40B4-BE49-F238E27FC236}">
                <a16:creationId xmlns:a16="http://schemas.microsoft.com/office/drawing/2014/main" id="{7C72C187-9B88-8558-E9E7-CA189DF0EF33}"/>
              </a:ext>
            </a:extLst>
          </p:cNvPr>
          <p:cNvSpPr>
            <a:spLocks noGrp="1"/>
          </p:cNvSpPr>
          <p:nvPr>
            <p:ph type="body" sz="quarter" idx="12" hasCustomPrompt="1"/>
          </p:nvPr>
        </p:nvSpPr>
        <p:spPr>
          <a:xfrm>
            <a:off x="824242" y="2378035"/>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Ο2.</a:t>
            </a:r>
          </a:p>
        </p:txBody>
      </p:sp>
      <p:sp>
        <p:nvSpPr>
          <p:cNvPr id="15" name="Text Placeholder 12">
            <a:extLst>
              <a:ext uri="{FF2B5EF4-FFF2-40B4-BE49-F238E27FC236}">
                <a16:creationId xmlns:a16="http://schemas.microsoft.com/office/drawing/2014/main" id="{9366E515-A368-5E2D-8A9F-6BDBB76BC877}"/>
              </a:ext>
            </a:extLst>
          </p:cNvPr>
          <p:cNvSpPr>
            <a:spLocks noGrp="1"/>
          </p:cNvSpPr>
          <p:nvPr>
            <p:ph type="body" sz="quarter" idx="17" hasCustomPrompt="1"/>
          </p:nvPr>
        </p:nvSpPr>
        <p:spPr>
          <a:xfrm>
            <a:off x="1643379" y="2378035"/>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7" name="Text Placeholder 7">
            <a:extLst>
              <a:ext uri="{FF2B5EF4-FFF2-40B4-BE49-F238E27FC236}">
                <a16:creationId xmlns:a16="http://schemas.microsoft.com/office/drawing/2014/main" id="{1F522536-6FE3-2618-BC24-8C5188185870}"/>
              </a:ext>
            </a:extLst>
          </p:cNvPr>
          <p:cNvSpPr>
            <a:spLocks noGrp="1"/>
          </p:cNvSpPr>
          <p:nvPr>
            <p:ph type="body" sz="quarter" idx="13" hasCustomPrompt="1"/>
          </p:nvPr>
        </p:nvSpPr>
        <p:spPr>
          <a:xfrm>
            <a:off x="824242" y="300690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Ο3.</a:t>
            </a:r>
          </a:p>
        </p:txBody>
      </p:sp>
      <p:sp>
        <p:nvSpPr>
          <p:cNvPr id="16" name="Text Placeholder 12">
            <a:extLst>
              <a:ext uri="{FF2B5EF4-FFF2-40B4-BE49-F238E27FC236}">
                <a16:creationId xmlns:a16="http://schemas.microsoft.com/office/drawing/2014/main" id="{89C1155B-B06D-77D5-B3DC-9CEAEDF2D61F}"/>
              </a:ext>
            </a:extLst>
          </p:cNvPr>
          <p:cNvSpPr>
            <a:spLocks noGrp="1"/>
          </p:cNvSpPr>
          <p:nvPr>
            <p:ph type="body" sz="quarter" idx="18" hasCustomPrompt="1"/>
          </p:nvPr>
        </p:nvSpPr>
        <p:spPr>
          <a:xfrm>
            <a:off x="1643379" y="3009613"/>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9" name="Text Placeholder 7">
            <a:extLst>
              <a:ext uri="{FF2B5EF4-FFF2-40B4-BE49-F238E27FC236}">
                <a16:creationId xmlns:a16="http://schemas.microsoft.com/office/drawing/2014/main" id="{F3A36BC1-799A-6623-E5E3-1190C0C7C479}"/>
              </a:ext>
            </a:extLst>
          </p:cNvPr>
          <p:cNvSpPr>
            <a:spLocks noGrp="1"/>
          </p:cNvSpPr>
          <p:nvPr>
            <p:ph type="body" sz="quarter" idx="14" hasCustomPrompt="1"/>
          </p:nvPr>
        </p:nvSpPr>
        <p:spPr>
          <a:xfrm>
            <a:off x="824242" y="3635783"/>
            <a:ext cx="788639" cy="533400"/>
          </a:xfrm>
        </p:spPr>
        <p:txBody>
          <a:bodyPr lIns="0" tIns="0" rIns="0" bIns="0" anchor="ctr">
            <a:noAutofit/>
          </a:bodyPr>
          <a:lstStyle>
            <a:lvl1pPr marL="0" indent="0" algn="ctr">
              <a:lnSpc>
                <a:spcPct val="60000"/>
              </a:lnSpc>
              <a:spcBef>
                <a:spcPts val="0"/>
              </a:spcBef>
              <a:spcAft>
                <a:spcPts val="0"/>
              </a:spcAft>
              <a:buNone/>
              <a:defRPr sz="5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Ο4.</a:t>
            </a:r>
          </a:p>
        </p:txBody>
      </p:sp>
      <p:sp>
        <p:nvSpPr>
          <p:cNvPr id="17" name="Text Placeholder 12">
            <a:extLst>
              <a:ext uri="{FF2B5EF4-FFF2-40B4-BE49-F238E27FC236}">
                <a16:creationId xmlns:a16="http://schemas.microsoft.com/office/drawing/2014/main" id="{92954362-36EF-4B42-19C7-6132A7E2A875}"/>
              </a:ext>
            </a:extLst>
          </p:cNvPr>
          <p:cNvSpPr>
            <a:spLocks noGrp="1"/>
          </p:cNvSpPr>
          <p:nvPr>
            <p:ph type="body" sz="quarter" idx="19" hasCustomPrompt="1"/>
          </p:nvPr>
        </p:nvSpPr>
        <p:spPr>
          <a:xfrm>
            <a:off x="1643379" y="3638169"/>
            <a:ext cx="5885179" cy="533400"/>
          </a:xfrm>
        </p:spPr>
        <p:txBody>
          <a:bodyPr bIns="0" anchor="b">
            <a:normAutofit/>
          </a:bodyPr>
          <a:lstStyle>
            <a:lvl1pPr marL="0" indent="0">
              <a:buNone/>
              <a:defRPr sz="2400">
                <a:solidFill>
                  <a:schemeClr val="tx1"/>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10" name="Text Placeholder 7">
            <a:extLst>
              <a:ext uri="{FF2B5EF4-FFF2-40B4-BE49-F238E27FC236}">
                <a16:creationId xmlns:a16="http://schemas.microsoft.com/office/drawing/2014/main" id="{9EF1DED4-DCEF-D1F3-17B9-BC29651F7DE8}"/>
              </a:ext>
            </a:extLst>
          </p:cNvPr>
          <p:cNvSpPr>
            <a:spLocks noGrp="1"/>
          </p:cNvSpPr>
          <p:nvPr>
            <p:ph type="body" sz="quarter" idx="15" hasCustomPrompt="1"/>
          </p:nvPr>
        </p:nvSpPr>
        <p:spPr>
          <a:xfrm>
            <a:off x="824242" y="4264656"/>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Ο5.</a:t>
            </a:r>
          </a:p>
        </p:txBody>
      </p:sp>
      <p:sp>
        <p:nvSpPr>
          <p:cNvPr id="20" name="Text Placeholder 12">
            <a:extLst>
              <a:ext uri="{FF2B5EF4-FFF2-40B4-BE49-F238E27FC236}">
                <a16:creationId xmlns:a16="http://schemas.microsoft.com/office/drawing/2014/main" id="{A57B871C-EE51-327F-62B1-79B005BD932C}"/>
              </a:ext>
            </a:extLst>
          </p:cNvPr>
          <p:cNvSpPr>
            <a:spLocks noGrp="1"/>
          </p:cNvSpPr>
          <p:nvPr>
            <p:ph type="body" sz="quarter" idx="20" hasCustomPrompt="1"/>
          </p:nvPr>
        </p:nvSpPr>
        <p:spPr>
          <a:xfrm>
            <a:off x="1643379" y="4269747"/>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6889763"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l"/>
              <a:t>Όνομα εκπαιδευτικής ενότητας CSP: Πρότυπο παρουσίασης που δημιουργήθηκε από PR</a:t>
            </a:r>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2726819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 - Topic 5">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6093537" y="-1946"/>
            <a:ext cx="3601340" cy="6881814"/>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a:p>
        </p:txBody>
      </p:sp>
      <p:sp>
        <p:nvSpPr>
          <p:cNvPr id="2" name="Title 1"/>
          <p:cNvSpPr>
            <a:spLocks noGrp="1"/>
          </p:cNvSpPr>
          <p:nvPr>
            <p:ph type="ctrTitle" hasCustomPrompt="1"/>
          </p:nvPr>
        </p:nvSpPr>
        <p:spPr>
          <a:xfrm>
            <a:off x="796322" y="320040"/>
            <a:ext cx="6732237" cy="1017147"/>
          </a:xfrm>
        </p:spPr>
        <p:txBody>
          <a:bodyPr anchor="b">
            <a:normAutofit/>
          </a:bodyPr>
          <a:lstStyle>
            <a:lvl1pPr algn="l">
              <a:lnSpc>
                <a:spcPct val="90000"/>
              </a:lnSpc>
              <a:defRPr sz="3600" spc="100" baseline="0">
                <a:solidFill>
                  <a:schemeClr val="tx1"/>
                </a:solidFill>
              </a:defRPr>
            </a:lvl1pPr>
          </a:lstStyle>
          <a:p>
            <a:r>
              <a:rPr lang="el"/>
              <a:t>Προσθέστε τίτλο εδώ</a:t>
            </a:r>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824242" y="174947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Ο1.</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643379" y="174947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6" name="Text Placeholder 7">
            <a:extLst>
              <a:ext uri="{FF2B5EF4-FFF2-40B4-BE49-F238E27FC236}">
                <a16:creationId xmlns:a16="http://schemas.microsoft.com/office/drawing/2014/main" id="{7C72C187-9B88-8558-E9E7-CA189DF0EF33}"/>
              </a:ext>
            </a:extLst>
          </p:cNvPr>
          <p:cNvSpPr>
            <a:spLocks noGrp="1"/>
          </p:cNvSpPr>
          <p:nvPr>
            <p:ph type="body" sz="quarter" idx="12" hasCustomPrompt="1"/>
          </p:nvPr>
        </p:nvSpPr>
        <p:spPr>
          <a:xfrm>
            <a:off x="824242" y="2378035"/>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Ο2.</a:t>
            </a:r>
          </a:p>
        </p:txBody>
      </p:sp>
      <p:sp>
        <p:nvSpPr>
          <p:cNvPr id="15" name="Text Placeholder 12">
            <a:extLst>
              <a:ext uri="{FF2B5EF4-FFF2-40B4-BE49-F238E27FC236}">
                <a16:creationId xmlns:a16="http://schemas.microsoft.com/office/drawing/2014/main" id="{9366E515-A368-5E2D-8A9F-6BDBB76BC877}"/>
              </a:ext>
            </a:extLst>
          </p:cNvPr>
          <p:cNvSpPr>
            <a:spLocks noGrp="1"/>
          </p:cNvSpPr>
          <p:nvPr>
            <p:ph type="body" sz="quarter" idx="17" hasCustomPrompt="1"/>
          </p:nvPr>
        </p:nvSpPr>
        <p:spPr>
          <a:xfrm>
            <a:off x="1643379" y="2378035"/>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7" name="Text Placeholder 7">
            <a:extLst>
              <a:ext uri="{FF2B5EF4-FFF2-40B4-BE49-F238E27FC236}">
                <a16:creationId xmlns:a16="http://schemas.microsoft.com/office/drawing/2014/main" id="{1F522536-6FE3-2618-BC24-8C5188185870}"/>
              </a:ext>
            </a:extLst>
          </p:cNvPr>
          <p:cNvSpPr>
            <a:spLocks noGrp="1"/>
          </p:cNvSpPr>
          <p:nvPr>
            <p:ph type="body" sz="quarter" idx="13" hasCustomPrompt="1"/>
          </p:nvPr>
        </p:nvSpPr>
        <p:spPr>
          <a:xfrm>
            <a:off x="824242" y="300690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Ο3.</a:t>
            </a:r>
          </a:p>
        </p:txBody>
      </p:sp>
      <p:sp>
        <p:nvSpPr>
          <p:cNvPr id="16" name="Text Placeholder 12">
            <a:extLst>
              <a:ext uri="{FF2B5EF4-FFF2-40B4-BE49-F238E27FC236}">
                <a16:creationId xmlns:a16="http://schemas.microsoft.com/office/drawing/2014/main" id="{89C1155B-B06D-77D5-B3DC-9CEAEDF2D61F}"/>
              </a:ext>
            </a:extLst>
          </p:cNvPr>
          <p:cNvSpPr>
            <a:spLocks noGrp="1"/>
          </p:cNvSpPr>
          <p:nvPr>
            <p:ph type="body" sz="quarter" idx="18" hasCustomPrompt="1"/>
          </p:nvPr>
        </p:nvSpPr>
        <p:spPr>
          <a:xfrm>
            <a:off x="1643379" y="3009613"/>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9" name="Text Placeholder 7">
            <a:extLst>
              <a:ext uri="{FF2B5EF4-FFF2-40B4-BE49-F238E27FC236}">
                <a16:creationId xmlns:a16="http://schemas.microsoft.com/office/drawing/2014/main" id="{F3A36BC1-799A-6623-E5E3-1190C0C7C479}"/>
              </a:ext>
            </a:extLst>
          </p:cNvPr>
          <p:cNvSpPr>
            <a:spLocks noGrp="1"/>
          </p:cNvSpPr>
          <p:nvPr>
            <p:ph type="body" sz="quarter" idx="14" hasCustomPrompt="1"/>
          </p:nvPr>
        </p:nvSpPr>
        <p:spPr>
          <a:xfrm>
            <a:off x="824242" y="3635783"/>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Ο4.</a:t>
            </a:r>
          </a:p>
        </p:txBody>
      </p:sp>
      <p:sp>
        <p:nvSpPr>
          <p:cNvPr id="17" name="Text Placeholder 12">
            <a:extLst>
              <a:ext uri="{FF2B5EF4-FFF2-40B4-BE49-F238E27FC236}">
                <a16:creationId xmlns:a16="http://schemas.microsoft.com/office/drawing/2014/main" id="{92954362-36EF-4B42-19C7-6132A7E2A875}"/>
              </a:ext>
            </a:extLst>
          </p:cNvPr>
          <p:cNvSpPr>
            <a:spLocks noGrp="1"/>
          </p:cNvSpPr>
          <p:nvPr>
            <p:ph type="body" sz="quarter" idx="19" hasCustomPrompt="1"/>
          </p:nvPr>
        </p:nvSpPr>
        <p:spPr>
          <a:xfrm>
            <a:off x="1643379" y="363816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10" name="Text Placeholder 7">
            <a:extLst>
              <a:ext uri="{FF2B5EF4-FFF2-40B4-BE49-F238E27FC236}">
                <a16:creationId xmlns:a16="http://schemas.microsoft.com/office/drawing/2014/main" id="{9EF1DED4-DCEF-D1F3-17B9-BC29651F7DE8}"/>
              </a:ext>
            </a:extLst>
          </p:cNvPr>
          <p:cNvSpPr>
            <a:spLocks noGrp="1"/>
          </p:cNvSpPr>
          <p:nvPr>
            <p:ph type="body" sz="quarter" idx="15" hasCustomPrompt="1"/>
          </p:nvPr>
        </p:nvSpPr>
        <p:spPr>
          <a:xfrm>
            <a:off x="824242" y="4264656"/>
            <a:ext cx="788639" cy="533400"/>
          </a:xfrm>
        </p:spPr>
        <p:txBody>
          <a:bodyPr lIns="0" tIns="0" rIns="0" bIns="0" anchor="ctr">
            <a:noAutofit/>
          </a:bodyPr>
          <a:lstStyle>
            <a:lvl1pPr marL="0" indent="0" algn="ctr">
              <a:lnSpc>
                <a:spcPct val="60000"/>
              </a:lnSpc>
              <a:spcBef>
                <a:spcPts val="0"/>
              </a:spcBef>
              <a:spcAft>
                <a:spcPts val="0"/>
              </a:spcAft>
              <a:buNone/>
              <a:defRPr sz="5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Ο5.</a:t>
            </a:r>
          </a:p>
        </p:txBody>
      </p:sp>
      <p:sp>
        <p:nvSpPr>
          <p:cNvPr id="20" name="Text Placeholder 12">
            <a:extLst>
              <a:ext uri="{FF2B5EF4-FFF2-40B4-BE49-F238E27FC236}">
                <a16:creationId xmlns:a16="http://schemas.microsoft.com/office/drawing/2014/main" id="{A57B871C-EE51-327F-62B1-79B005BD932C}"/>
              </a:ext>
            </a:extLst>
          </p:cNvPr>
          <p:cNvSpPr>
            <a:spLocks noGrp="1"/>
          </p:cNvSpPr>
          <p:nvPr>
            <p:ph type="body" sz="quarter" idx="20" hasCustomPrompt="1"/>
          </p:nvPr>
        </p:nvSpPr>
        <p:spPr>
          <a:xfrm>
            <a:off x="1643379" y="4269747"/>
            <a:ext cx="5885179" cy="533400"/>
          </a:xfrm>
        </p:spPr>
        <p:txBody>
          <a:bodyPr bIns="0" anchor="b">
            <a:normAutofit/>
          </a:bodyPr>
          <a:lstStyle>
            <a:lvl1pPr marL="0" indent="0">
              <a:buNone/>
              <a:defRPr sz="2400">
                <a:solidFill>
                  <a:schemeClr val="tx1"/>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6889763"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l"/>
              <a:t>Όνομα εκπαιδευτικής ενότητας CSP: Πρότυπο παρουσίασης που δημιουργήθηκε από PR</a:t>
            </a:r>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35812268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tx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CD5142E-2E7B-1488-E5DB-290186766DFD}"/>
              </a:ext>
              <a:ext uri="{C183D7F6-B498-43B3-948B-1728B52AA6E4}">
                <adec:decorative xmlns:adec="http://schemas.microsoft.com/office/drawing/2017/decorative" val="1"/>
              </a:ext>
            </a:extLst>
          </p:cNvPr>
          <p:cNvGrpSpPr/>
          <p:nvPr userDrawn="1"/>
        </p:nvGrpSpPr>
        <p:grpSpPr>
          <a:xfrm>
            <a:off x="5382569" y="2242"/>
            <a:ext cx="6806909" cy="6862481"/>
            <a:chOff x="5382569" y="2242"/>
            <a:chExt cx="6806909" cy="6862481"/>
          </a:xfrm>
        </p:grpSpPr>
        <p:pic>
          <p:nvPicPr>
            <p:cNvPr id="6" name="Graphic 5">
              <a:extLst>
                <a:ext uri="{FF2B5EF4-FFF2-40B4-BE49-F238E27FC236}">
                  <a16:creationId xmlns:a16="http://schemas.microsoft.com/office/drawing/2014/main" id="{02299C1B-36CA-1E4A-2BE2-A212B68067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40328" y="2242"/>
              <a:ext cx="6049150" cy="6862481"/>
            </a:xfrm>
            <a:prstGeom prst="rect">
              <a:avLst/>
            </a:prstGeom>
          </p:spPr>
        </p:pic>
        <p:pic>
          <p:nvPicPr>
            <p:cNvPr id="8" name="Graphic 7">
              <a:extLst>
                <a:ext uri="{FF2B5EF4-FFF2-40B4-BE49-F238E27FC236}">
                  <a16:creationId xmlns:a16="http://schemas.microsoft.com/office/drawing/2014/main" id="{37875AA7-8584-C85D-D920-B6F36122116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a:off x="5382569" y="5060315"/>
              <a:ext cx="927943" cy="1801301"/>
            </a:xfrm>
            <a:prstGeom prst="rect">
              <a:avLst/>
            </a:prstGeom>
          </p:spPr>
        </p:pic>
      </p:grpSp>
      <p:sp>
        <p:nvSpPr>
          <p:cNvPr id="2" name="Title 1"/>
          <p:cNvSpPr>
            <a:spLocks noGrp="1"/>
          </p:cNvSpPr>
          <p:nvPr>
            <p:ph type="ctrTitle" hasCustomPrompt="1"/>
          </p:nvPr>
        </p:nvSpPr>
        <p:spPr>
          <a:xfrm>
            <a:off x="6970326" y="1679216"/>
            <a:ext cx="4786877" cy="1518315"/>
          </a:xfrm>
        </p:spPr>
        <p:txBody>
          <a:bodyPr anchor="b">
            <a:normAutofit/>
          </a:bodyPr>
          <a:lstStyle>
            <a:lvl1pPr algn="l">
              <a:lnSpc>
                <a:spcPct val="90000"/>
              </a:lnSpc>
              <a:defRPr sz="6000" spc="100" baseline="0">
                <a:solidFill>
                  <a:schemeClr val="accent1"/>
                </a:solidFill>
              </a:defRPr>
            </a:lvl1pPr>
          </a:lstStyle>
          <a:p>
            <a:r>
              <a:rPr lang="el"/>
              <a:t>Προσθήκη τίτλου </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a:off x="-29499" y="-2236"/>
            <a:ext cx="6814124" cy="6871095"/>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6814124"/>
              <a:gd name="connsiteY0" fmla="*/ 0 h 6897807"/>
              <a:gd name="connsiteX1" fmla="*/ 6814124 w 6814124"/>
              <a:gd name="connsiteY1" fmla="*/ 9870 h 6897807"/>
              <a:gd name="connsiteX2" fmla="*/ 6063554 w 6814124"/>
              <a:gd name="connsiteY2" fmla="*/ 2785785 h 6897807"/>
              <a:gd name="connsiteX3" fmla="*/ 5827334 w 6814124"/>
              <a:gd name="connsiteY3" fmla="*/ 2972475 h 6897807"/>
              <a:gd name="connsiteX4" fmla="*/ 5728274 w 6814124"/>
              <a:gd name="connsiteY4" fmla="*/ 2701965 h 6897807"/>
              <a:gd name="connsiteX5" fmla="*/ 5953064 w 6814124"/>
              <a:gd name="connsiteY5" fmla="*/ 1856145 h 6897807"/>
              <a:gd name="connsiteX6" fmla="*/ 5846384 w 6814124"/>
              <a:gd name="connsiteY6" fmla="*/ 1581825 h 6897807"/>
              <a:gd name="connsiteX7" fmla="*/ 5629214 w 6814124"/>
              <a:gd name="connsiteY7" fmla="*/ 1779945 h 6897807"/>
              <a:gd name="connsiteX8" fmla="*/ 4867214 w 6814124"/>
              <a:gd name="connsiteY8" fmla="*/ 4698405 h 6897807"/>
              <a:gd name="connsiteX9" fmla="*/ 4966274 w 6814124"/>
              <a:gd name="connsiteY9" fmla="*/ 4915575 h 6897807"/>
              <a:gd name="connsiteX10" fmla="*/ 5187254 w 6814124"/>
              <a:gd name="connsiteY10" fmla="*/ 4766985 h 6897807"/>
              <a:gd name="connsiteX11" fmla="*/ 5431094 w 6814124"/>
              <a:gd name="connsiteY11" fmla="*/ 3852585 h 6897807"/>
              <a:gd name="connsiteX12" fmla="*/ 5659694 w 6814124"/>
              <a:gd name="connsiteY12" fmla="*/ 3723045 h 6897807"/>
              <a:gd name="connsiteX13" fmla="*/ 5758754 w 6814124"/>
              <a:gd name="connsiteY13" fmla="*/ 3936405 h 6897807"/>
              <a:gd name="connsiteX14" fmla="*/ 5002015 w 6814124"/>
              <a:gd name="connsiteY14" fmla="*/ 6897807 h 6897807"/>
              <a:gd name="connsiteX15" fmla="*/ 973394 w 6814124"/>
              <a:gd name="connsiteY15" fmla="*/ 6886921 h 6897807"/>
              <a:gd name="connsiteX16" fmla="*/ 0 w 6814124"/>
              <a:gd name="connsiteY16" fmla="*/ 0 h 6897807"/>
              <a:gd name="connsiteX0" fmla="*/ 0 w 6814124"/>
              <a:gd name="connsiteY0" fmla="*/ 0 h 6897807"/>
              <a:gd name="connsiteX1" fmla="*/ 6814124 w 6814124"/>
              <a:gd name="connsiteY1" fmla="*/ 9870 h 6897807"/>
              <a:gd name="connsiteX2" fmla="*/ 6063554 w 6814124"/>
              <a:gd name="connsiteY2" fmla="*/ 2785785 h 6897807"/>
              <a:gd name="connsiteX3" fmla="*/ 5827334 w 6814124"/>
              <a:gd name="connsiteY3" fmla="*/ 2972475 h 6897807"/>
              <a:gd name="connsiteX4" fmla="*/ 5728274 w 6814124"/>
              <a:gd name="connsiteY4" fmla="*/ 2701965 h 6897807"/>
              <a:gd name="connsiteX5" fmla="*/ 5953064 w 6814124"/>
              <a:gd name="connsiteY5" fmla="*/ 1856145 h 6897807"/>
              <a:gd name="connsiteX6" fmla="*/ 5846384 w 6814124"/>
              <a:gd name="connsiteY6" fmla="*/ 1581825 h 6897807"/>
              <a:gd name="connsiteX7" fmla="*/ 5629214 w 6814124"/>
              <a:gd name="connsiteY7" fmla="*/ 1779945 h 6897807"/>
              <a:gd name="connsiteX8" fmla="*/ 4867214 w 6814124"/>
              <a:gd name="connsiteY8" fmla="*/ 4698405 h 6897807"/>
              <a:gd name="connsiteX9" fmla="*/ 4966274 w 6814124"/>
              <a:gd name="connsiteY9" fmla="*/ 4915575 h 6897807"/>
              <a:gd name="connsiteX10" fmla="*/ 5187254 w 6814124"/>
              <a:gd name="connsiteY10" fmla="*/ 4766985 h 6897807"/>
              <a:gd name="connsiteX11" fmla="*/ 5431094 w 6814124"/>
              <a:gd name="connsiteY11" fmla="*/ 3852585 h 6897807"/>
              <a:gd name="connsiteX12" fmla="*/ 5659694 w 6814124"/>
              <a:gd name="connsiteY12" fmla="*/ 3723045 h 6897807"/>
              <a:gd name="connsiteX13" fmla="*/ 5758754 w 6814124"/>
              <a:gd name="connsiteY13" fmla="*/ 3936405 h 6897807"/>
              <a:gd name="connsiteX14" fmla="*/ 5002015 w 6814124"/>
              <a:gd name="connsiteY14" fmla="*/ 6897807 h 6897807"/>
              <a:gd name="connsiteX15" fmla="*/ 973394 w 6814124"/>
              <a:gd name="connsiteY15" fmla="*/ 6886921 h 6897807"/>
              <a:gd name="connsiteX16" fmla="*/ 0 w 6814124"/>
              <a:gd name="connsiteY16" fmla="*/ 0 h 6897807"/>
              <a:gd name="connsiteX0" fmla="*/ 0 w 6814124"/>
              <a:gd name="connsiteY0" fmla="*/ 0 h 6887938"/>
              <a:gd name="connsiteX1" fmla="*/ 6814124 w 6814124"/>
              <a:gd name="connsiteY1" fmla="*/ 1 h 6887938"/>
              <a:gd name="connsiteX2" fmla="*/ 6063554 w 6814124"/>
              <a:gd name="connsiteY2" fmla="*/ 2775916 h 6887938"/>
              <a:gd name="connsiteX3" fmla="*/ 5827334 w 6814124"/>
              <a:gd name="connsiteY3" fmla="*/ 2962606 h 6887938"/>
              <a:gd name="connsiteX4" fmla="*/ 5728274 w 6814124"/>
              <a:gd name="connsiteY4" fmla="*/ 2692096 h 6887938"/>
              <a:gd name="connsiteX5" fmla="*/ 5953064 w 6814124"/>
              <a:gd name="connsiteY5" fmla="*/ 1846276 h 6887938"/>
              <a:gd name="connsiteX6" fmla="*/ 5846384 w 6814124"/>
              <a:gd name="connsiteY6" fmla="*/ 1571956 h 6887938"/>
              <a:gd name="connsiteX7" fmla="*/ 5629214 w 6814124"/>
              <a:gd name="connsiteY7" fmla="*/ 1770076 h 6887938"/>
              <a:gd name="connsiteX8" fmla="*/ 4867214 w 6814124"/>
              <a:gd name="connsiteY8" fmla="*/ 4688536 h 6887938"/>
              <a:gd name="connsiteX9" fmla="*/ 4966274 w 6814124"/>
              <a:gd name="connsiteY9" fmla="*/ 4905706 h 6887938"/>
              <a:gd name="connsiteX10" fmla="*/ 5187254 w 6814124"/>
              <a:gd name="connsiteY10" fmla="*/ 4757116 h 6887938"/>
              <a:gd name="connsiteX11" fmla="*/ 5431094 w 6814124"/>
              <a:gd name="connsiteY11" fmla="*/ 3842716 h 6887938"/>
              <a:gd name="connsiteX12" fmla="*/ 5659694 w 6814124"/>
              <a:gd name="connsiteY12" fmla="*/ 3713176 h 6887938"/>
              <a:gd name="connsiteX13" fmla="*/ 5758754 w 6814124"/>
              <a:gd name="connsiteY13" fmla="*/ 3926536 h 6887938"/>
              <a:gd name="connsiteX14" fmla="*/ 5002015 w 6814124"/>
              <a:gd name="connsiteY14" fmla="*/ 6887938 h 6887938"/>
              <a:gd name="connsiteX15" fmla="*/ 973394 w 6814124"/>
              <a:gd name="connsiteY15" fmla="*/ 6877052 h 6887938"/>
              <a:gd name="connsiteX16" fmla="*/ 0 w 6814124"/>
              <a:gd name="connsiteY16" fmla="*/ 0 h 6887938"/>
              <a:gd name="connsiteX0" fmla="*/ 0 w 6814124"/>
              <a:gd name="connsiteY0" fmla="*/ 0 h 6887938"/>
              <a:gd name="connsiteX1" fmla="*/ 6814124 w 6814124"/>
              <a:gd name="connsiteY1" fmla="*/ 1 h 6887938"/>
              <a:gd name="connsiteX2" fmla="*/ 6063554 w 6814124"/>
              <a:gd name="connsiteY2" fmla="*/ 2775916 h 6887938"/>
              <a:gd name="connsiteX3" fmla="*/ 5827334 w 6814124"/>
              <a:gd name="connsiteY3" fmla="*/ 2962606 h 6887938"/>
              <a:gd name="connsiteX4" fmla="*/ 5728274 w 6814124"/>
              <a:gd name="connsiteY4" fmla="*/ 2692096 h 6887938"/>
              <a:gd name="connsiteX5" fmla="*/ 5953064 w 6814124"/>
              <a:gd name="connsiteY5" fmla="*/ 1846276 h 6887938"/>
              <a:gd name="connsiteX6" fmla="*/ 5846384 w 6814124"/>
              <a:gd name="connsiteY6" fmla="*/ 1571956 h 6887938"/>
              <a:gd name="connsiteX7" fmla="*/ 5629214 w 6814124"/>
              <a:gd name="connsiteY7" fmla="*/ 1770076 h 6887938"/>
              <a:gd name="connsiteX8" fmla="*/ 4867214 w 6814124"/>
              <a:gd name="connsiteY8" fmla="*/ 4688536 h 6887938"/>
              <a:gd name="connsiteX9" fmla="*/ 4966274 w 6814124"/>
              <a:gd name="connsiteY9" fmla="*/ 4905706 h 6887938"/>
              <a:gd name="connsiteX10" fmla="*/ 5187254 w 6814124"/>
              <a:gd name="connsiteY10" fmla="*/ 4757116 h 6887938"/>
              <a:gd name="connsiteX11" fmla="*/ 5431094 w 6814124"/>
              <a:gd name="connsiteY11" fmla="*/ 3842716 h 6887938"/>
              <a:gd name="connsiteX12" fmla="*/ 5659694 w 6814124"/>
              <a:gd name="connsiteY12" fmla="*/ 3713176 h 6887938"/>
              <a:gd name="connsiteX13" fmla="*/ 5758754 w 6814124"/>
              <a:gd name="connsiteY13" fmla="*/ 3926536 h 6887938"/>
              <a:gd name="connsiteX14" fmla="*/ 5002015 w 6814124"/>
              <a:gd name="connsiteY14" fmla="*/ 6887938 h 6887938"/>
              <a:gd name="connsiteX15" fmla="*/ 0 w 6814124"/>
              <a:gd name="connsiteY15" fmla="*/ 6877052 h 6887938"/>
              <a:gd name="connsiteX16" fmla="*/ 0 w 6814124"/>
              <a:gd name="connsiteY16" fmla="*/ 0 h 6887938"/>
              <a:gd name="connsiteX0" fmla="*/ 0 w 6814124"/>
              <a:gd name="connsiteY0" fmla="*/ 0 h 6896790"/>
              <a:gd name="connsiteX1" fmla="*/ 6814124 w 6814124"/>
              <a:gd name="connsiteY1" fmla="*/ 1 h 6896790"/>
              <a:gd name="connsiteX2" fmla="*/ 6063554 w 6814124"/>
              <a:gd name="connsiteY2" fmla="*/ 2775916 h 6896790"/>
              <a:gd name="connsiteX3" fmla="*/ 5827334 w 6814124"/>
              <a:gd name="connsiteY3" fmla="*/ 2962606 h 6896790"/>
              <a:gd name="connsiteX4" fmla="*/ 5728274 w 6814124"/>
              <a:gd name="connsiteY4" fmla="*/ 2692096 h 6896790"/>
              <a:gd name="connsiteX5" fmla="*/ 5953064 w 6814124"/>
              <a:gd name="connsiteY5" fmla="*/ 1846276 h 6896790"/>
              <a:gd name="connsiteX6" fmla="*/ 5846384 w 6814124"/>
              <a:gd name="connsiteY6" fmla="*/ 1571956 h 6896790"/>
              <a:gd name="connsiteX7" fmla="*/ 5629214 w 6814124"/>
              <a:gd name="connsiteY7" fmla="*/ 1770076 h 6896790"/>
              <a:gd name="connsiteX8" fmla="*/ 4867214 w 6814124"/>
              <a:gd name="connsiteY8" fmla="*/ 4688536 h 6896790"/>
              <a:gd name="connsiteX9" fmla="*/ 4966274 w 6814124"/>
              <a:gd name="connsiteY9" fmla="*/ 4905706 h 6896790"/>
              <a:gd name="connsiteX10" fmla="*/ 5187254 w 6814124"/>
              <a:gd name="connsiteY10" fmla="*/ 4757116 h 6896790"/>
              <a:gd name="connsiteX11" fmla="*/ 5431094 w 6814124"/>
              <a:gd name="connsiteY11" fmla="*/ 3842716 h 6896790"/>
              <a:gd name="connsiteX12" fmla="*/ 5659694 w 6814124"/>
              <a:gd name="connsiteY12" fmla="*/ 3713176 h 6896790"/>
              <a:gd name="connsiteX13" fmla="*/ 5758754 w 6814124"/>
              <a:gd name="connsiteY13" fmla="*/ 3926536 h 6896790"/>
              <a:gd name="connsiteX14" fmla="*/ 5002015 w 6814124"/>
              <a:gd name="connsiteY14" fmla="*/ 6887938 h 6896790"/>
              <a:gd name="connsiteX15" fmla="*/ 0 w 6814124"/>
              <a:gd name="connsiteY15" fmla="*/ 6896790 h 6896790"/>
              <a:gd name="connsiteX16" fmla="*/ 0 w 6814124"/>
              <a:gd name="connsiteY16" fmla="*/ 0 h 6896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14124" h="6896790">
                <a:moveTo>
                  <a:pt x="0" y="0"/>
                </a:moveTo>
                <a:lnTo>
                  <a:pt x="6814124" y="1"/>
                </a:lnTo>
                <a:lnTo>
                  <a:pt x="6063554" y="2775916"/>
                </a:lnTo>
                <a:cubicBezTo>
                  <a:pt x="6030534" y="2883866"/>
                  <a:pt x="5993704" y="2976576"/>
                  <a:pt x="5827334" y="2962606"/>
                </a:cubicBezTo>
                <a:cubicBezTo>
                  <a:pt x="5641914" y="2845766"/>
                  <a:pt x="5734624" y="2747976"/>
                  <a:pt x="5728274" y="2692096"/>
                </a:cubicBezTo>
                <a:cubicBezTo>
                  <a:pt x="5818444" y="2355546"/>
                  <a:pt x="5878134" y="2121866"/>
                  <a:pt x="5953064" y="1846276"/>
                </a:cubicBezTo>
                <a:cubicBezTo>
                  <a:pt x="5994974" y="1687526"/>
                  <a:pt x="5969574" y="1615136"/>
                  <a:pt x="5846384" y="1571956"/>
                </a:cubicBezTo>
                <a:cubicBezTo>
                  <a:pt x="5711764" y="1563066"/>
                  <a:pt x="5672394" y="1597356"/>
                  <a:pt x="5629214" y="1770076"/>
                </a:cubicBezTo>
                <a:cubicBezTo>
                  <a:pt x="5644454" y="1858976"/>
                  <a:pt x="4851974" y="4599636"/>
                  <a:pt x="4867214" y="4688536"/>
                </a:cubicBezTo>
                <a:cubicBezTo>
                  <a:pt x="4832289" y="4824426"/>
                  <a:pt x="4898964" y="4880306"/>
                  <a:pt x="4966274" y="4905706"/>
                </a:cubicBezTo>
                <a:cubicBezTo>
                  <a:pt x="5075494" y="4904436"/>
                  <a:pt x="5132009" y="4917136"/>
                  <a:pt x="5187254" y="4757116"/>
                </a:cubicBezTo>
                <a:lnTo>
                  <a:pt x="5431094" y="3842716"/>
                </a:lnTo>
                <a:cubicBezTo>
                  <a:pt x="5455224" y="3756356"/>
                  <a:pt x="5528884" y="3692856"/>
                  <a:pt x="5659694" y="3713176"/>
                </a:cubicBezTo>
                <a:cubicBezTo>
                  <a:pt x="5803204" y="3791916"/>
                  <a:pt x="5756214" y="3882086"/>
                  <a:pt x="5758754" y="3926536"/>
                </a:cubicBezTo>
                <a:lnTo>
                  <a:pt x="5002015" y="6887938"/>
                </a:lnTo>
                <a:lnTo>
                  <a:pt x="0" y="6896790"/>
                </a:lnTo>
                <a:lnTo>
                  <a:pt x="0" y="0"/>
                </a:lnTo>
                <a:close/>
              </a:path>
            </a:pathLst>
          </a:custGeom>
          <a:solidFill>
            <a:schemeClr val="bg2"/>
          </a:solidFill>
          <a:ln>
            <a:noFill/>
          </a:ln>
        </p:spPr>
        <p:txBody>
          <a:bodyPr anchor="ctr"/>
          <a:lstStyle>
            <a:lvl1pPr algn="ctr">
              <a:defRPr baseline="-25000"/>
            </a:lvl1pPr>
          </a:lstStyle>
          <a:p>
            <a:endParaRPr lang="en-US"/>
          </a:p>
        </p:txBody>
      </p:sp>
      <p:sp>
        <p:nvSpPr>
          <p:cNvPr id="7" name="Text Placeholder 6">
            <a:extLst>
              <a:ext uri="{FF2B5EF4-FFF2-40B4-BE49-F238E27FC236}">
                <a16:creationId xmlns:a16="http://schemas.microsoft.com/office/drawing/2014/main" id="{E1A56017-320A-546E-A749-7145642CB967}"/>
              </a:ext>
            </a:extLst>
          </p:cNvPr>
          <p:cNvSpPr>
            <a:spLocks noGrp="1"/>
          </p:cNvSpPr>
          <p:nvPr>
            <p:ph type="body" sz="quarter" idx="12" hasCustomPrompt="1"/>
          </p:nvPr>
        </p:nvSpPr>
        <p:spPr>
          <a:xfrm>
            <a:off x="6970326" y="3748958"/>
            <a:ext cx="4786878" cy="2258013"/>
          </a:xfrm>
        </p:spPr>
        <p:txBody>
          <a:bodyPr lIns="91440" tIns="0">
            <a:normAutofit/>
          </a:bodyPr>
          <a:lstStyle>
            <a:lvl1pPr marL="0" indent="0">
              <a:spcBef>
                <a:spcPts val="0"/>
              </a:spcBef>
              <a:spcAft>
                <a:spcPts val="0"/>
              </a:spcAft>
              <a:buFont typeface="Courier New" panose="02070309020205020404" pitchFamily="49" charset="0"/>
              <a:buNone/>
              <a:defRPr sz="1600">
                <a:solidFill>
                  <a:schemeClr val="bg1"/>
                </a:solidFill>
              </a:defRPr>
            </a:lvl1pPr>
            <a:lvl2pPr marL="274320" indent="-274320">
              <a:buFont typeface="Courier New" panose="02070309020205020404" pitchFamily="49" charset="0"/>
              <a:buChar char="o"/>
              <a:defRPr sz="1200">
                <a:solidFill>
                  <a:schemeClr val="bg1"/>
                </a:solidFill>
              </a:defRPr>
            </a:lvl2pPr>
            <a:lvl3pPr marL="274320" indent="-274320">
              <a:buFont typeface="Courier New" panose="02070309020205020404" pitchFamily="49" charset="0"/>
              <a:buChar char="o"/>
              <a:defRPr sz="1050">
                <a:solidFill>
                  <a:schemeClr val="bg1"/>
                </a:solidFill>
              </a:defRPr>
            </a:lvl3pPr>
            <a:lvl4pPr marL="274320" indent="-274320">
              <a:buFont typeface="Courier New" panose="02070309020205020404" pitchFamily="49" charset="0"/>
              <a:buChar char="o"/>
              <a:defRPr sz="1050">
                <a:solidFill>
                  <a:schemeClr val="bg1"/>
                </a:solidFill>
              </a:defRPr>
            </a:lvl4pPr>
            <a:lvl5pPr marL="274320" indent="-274320">
              <a:buFont typeface="Courier New" panose="02070309020205020404" pitchFamily="49" charset="0"/>
              <a:buChar char="o"/>
              <a:defRPr sz="1050">
                <a:solidFill>
                  <a:schemeClr val="bg1"/>
                </a:solidFill>
              </a:defRPr>
            </a:lvl5pPr>
          </a:lstStyle>
          <a:p>
            <a:pPr lvl="0"/>
            <a:r>
              <a:rPr lang="el"/>
              <a:t>Κάντε κλικ για να προσθέσετε κείμενο</a:t>
            </a:r>
          </a:p>
        </p:txBody>
      </p:sp>
    </p:spTree>
    <p:extLst>
      <p:ext uri="{BB962C8B-B14F-4D97-AF65-F5344CB8AC3E}">
        <p14:creationId xmlns:p14="http://schemas.microsoft.com/office/powerpoint/2010/main" val="46274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6093537" y="-1946"/>
            <a:ext cx="3601340" cy="6881814"/>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6889763"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l"/>
              <a:t>Όνομα εκπαιδευτικής ενότητας CSP: Πρότυπο παρουσίασης που δημιουργήθηκε από PR</a:t>
            </a:r>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a:t>
            </a:fld>
            <a:endParaRPr lang="en-US"/>
          </a:p>
        </p:txBody>
      </p:sp>
      <p:sp>
        <p:nvSpPr>
          <p:cNvPr id="3" name="Title 1">
            <a:extLst>
              <a:ext uri="{FF2B5EF4-FFF2-40B4-BE49-F238E27FC236}">
                <a16:creationId xmlns:a16="http://schemas.microsoft.com/office/drawing/2014/main" id="{B7EC4C7D-9F32-3DD5-0898-0A64AB3E48C2}"/>
              </a:ext>
            </a:extLst>
          </p:cNvPr>
          <p:cNvSpPr>
            <a:spLocks noGrp="1"/>
          </p:cNvSpPr>
          <p:nvPr>
            <p:ph type="ctrTitle" hasCustomPrompt="1"/>
          </p:nvPr>
        </p:nvSpPr>
        <p:spPr>
          <a:xfrm>
            <a:off x="796322" y="320040"/>
            <a:ext cx="6732237" cy="1017147"/>
          </a:xfrm>
        </p:spPr>
        <p:txBody>
          <a:bodyPr anchor="b">
            <a:noAutofit/>
          </a:bodyPr>
          <a:lstStyle>
            <a:lvl1pPr algn="l">
              <a:lnSpc>
                <a:spcPct val="90000"/>
              </a:lnSpc>
              <a:defRPr sz="3600" spc="100" baseline="0">
                <a:solidFill>
                  <a:schemeClr val="tx1"/>
                </a:solidFill>
              </a:defRPr>
            </a:lvl1pPr>
          </a:lstStyle>
          <a:p>
            <a:r>
              <a:rPr lang="el"/>
              <a:t>Προσθέστε τίτλο εδώ</a:t>
            </a:r>
          </a:p>
        </p:txBody>
      </p:sp>
      <p:sp>
        <p:nvSpPr>
          <p:cNvPr id="4" name="Text Placeholder 7">
            <a:extLst>
              <a:ext uri="{FF2B5EF4-FFF2-40B4-BE49-F238E27FC236}">
                <a16:creationId xmlns:a16="http://schemas.microsoft.com/office/drawing/2014/main" id="{3CD56122-AE93-63D3-9B51-14AA353EC027}"/>
              </a:ext>
            </a:extLst>
          </p:cNvPr>
          <p:cNvSpPr>
            <a:spLocks noGrp="1"/>
          </p:cNvSpPr>
          <p:nvPr>
            <p:ph type="body" sz="quarter" idx="10" hasCustomPrompt="1"/>
          </p:nvPr>
        </p:nvSpPr>
        <p:spPr>
          <a:xfrm>
            <a:off x="824242" y="174947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Ο1.</a:t>
            </a:r>
          </a:p>
        </p:txBody>
      </p:sp>
      <p:sp>
        <p:nvSpPr>
          <p:cNvPr id="5" name="Text Placeholder 12">
            <a:extLst>
              <a:ext uri="{FF2B5EF4-FFF2-40B4-BE49-F238E27FC236}">
                <a16:creationId xmlns:a16="http://schemas.microsoft.com/office/drawing/2014/main" id="{80B457C0-C5F0-38B3-A5A4-4CF83DA5DCA9}"/>
              </a:ext>
            </a:extLst>
          </p:cNvPr>
          <p:cNvSpPr>
            <a:spLocks noGrp="1"/>
          </p:cNvSpPr>
          <p:nvPr>
            <p:ph type="body" sz="quarter" idx="16" hasCustomPrompt="1"/>
          </p:nvPr>
        </p:nvSpPr>
        <p:spPr>
          <a:xfrm>
            <a:off x="1643379" y="174947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18" name="Text Placeholder 7">
            <a:extLst>
              <a:ext uri="{FF2B5EF4-FFF2-40B4-BE49-F238E27FC236}">
                <a16:creationId xmlns:a16="http://schemas.microsoft.com/office/drawing/2014/main" id="{A608DDE2-7690-8BBF-1E41-BF40F26AF191}"/>
              </a:ext>
            </a:extLst>
          </p:cNvPr>
          <p:cNvSpPr>
            <a:spLocks noGrp="1"/>
          </p:cNvSpPr>
          <p:nvPr>
            <p:ph type="body" sz="quarter" idx="13" hasCustomPrompt="1"/>
          </p:nvPr>
        </p:nvSpPr>
        <p:spPr>
          <a:xfrm>
            <a:off x="824242" y="300690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Ο3.</a:t>
            </a:r>
          </a:p>
        </p:txBody>
      </p:sp>
      <p:sp>
        <p:nvSpPr>
          <p:cNvPr id="19" name="Text Placeholder 12">
            <a:extLst>
              <a:ext uri="{FF2B5EF4-FFF2-40B4-BE49-F238E27FC236}">
                <a16:creationId xmlns:a16="http://schemas.microsoft.com/office/drawing/2014/main" id="{4A70176D-1CA9-F362-DA0D-140ADC80AB78}"/>
              </a:ext>
            </a:extLst>
          </p:cNvPr>
          <p:cNvSpPr>
            <a:spLocks noGrp="1"/>
          </p:cNvSpPr>
          <p:nvPr>
            <p:ph type="body" sz="quarter" idx="18" hasCustomPrompt="1"/>
          </p:nvPr>
        </p:nvSpPr>
        <p:spPr>
          <a:xfrm>
            <a:off x="1643379" y="3009613"/>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25" name="Text Placeholder 7">
            <a:extLst>
              <a:ext uri="{FF2B5EF4-FFF2-40B4-BE49-F238E27FC236}">
                <a16:creationId xmlns:a16="http://schemas.microsoft.com/office/drawing/2014/main" id="{0B557568-DAFA-B892-D220-F9088C6909A3}"/>
              </a:ext>
            </a:extLst>
          </p:cNvPr>
          <p:cNvSpPr>
            <a:spLocks noGrp="1"/>
          </p:cNvSpPr>
          <p:nvPr>
            <p:ph type="body" sz="quarter" idx="14" hasCustomPrompt="1"/>
          </p:nvPr>
        </p:nvSpPr>
        <p:spPr>
          <a:xfrm>
            <a:off x="824242" y="3635783"/>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Ο4.</a:t>
            </a:r>
          </a:p>
        </p:txBody>
      </p:sp>
      <p:sp>
        <p:nvSpPr>
          <p:cNvPr id="26" name="Text Placeholder 12">
            <a:extLst>
              <a:ext uri="{FF2B5EF4-FFF2-40B4-BE49-F238E27FC236}">
                <a16:creationId xmlns:a16="http://schemas.microsoft.com/office/drawing/2014/main" id="{5920ECF3-A4B7-A9A1-C23F-56EDD775AC7B}"/>
              </a:ext>
            </a:extLst>
          </p:cNvPr>
          <p:cNvSpPr>
            <a:spLocks noGrp="1"/>
          </p:cNvSpPr>
          <p:nvPr>
            <p:ph type="body" sz="quarter" idx="19" hasCustomPrompt="1"/>
          </p:nvPr>
        </p:nvSpPr>
        <p:spPr>
          <a:xfrm>
            <a:off x="1643379" y="363816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27" name="Text Placeholder 7">
            <a:extLst>
              <a:ext uri="{FF2B5EF4-FFF2-40B4-BE49-F238E27FC236}">
                <a16:creationId xmlns:a16="http://schemas.microsoft.com/office/drawing/2014/main" id="{0A92B7FF-F522-FFD6-3A37-5C7F5CB3AE4D}"/>
              </a:ext>
            </a:extLst>
          </p:cNvPr>
          <p:cNvSpPr>
            <a:spLocks noGrp="1"/>
          </p:cNvSpPr>
          <p:nvPr>
            <p:ph type="body" sz="quarter" idx="15" hasCustomPrompt="1"/>
          </p:nvPr>
        </p:nvSpPr>
        <p:spPr>
          <a:xfrm>
            <a:off x="824242" y="4264656"/>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Ο5.</a:t>
            </a:r>
          </a:p>
        </p:txBody>
      </p:sp>
      <p:sp>
        <p:nvSpPr>
          <p:cNvPr id="28" name="Text Placeholder 12">
            <a:extLst>
              <a:ext uri="{FF2B5EF4-FFF2-40B4-BE49-F238E27FC236}">
                <a16:creationId xmlns:a16="http://schemas.microsoft.com/office/drawing/2014/main" id="{718010FC-71DC-C4A0-BBE6-35E03F05FE2E}"/>
              </a:ext>
            </a:extLst>
          </p:cNvPr>
          <p:cNvSpPr>
            <a:spLocks noGrp="1"/>
          </p:cNvSpPr>
          <p:nvPr>
            <p:ph type="body" sz="quarter" idx="20" hasCustomPrompt="1"/>
          </p:nvPr>
        </p:nvSpPr>
        <p:spPr>
          <a:xfrm>
            <a:off x="1643379" y="4269747"/>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29" name="Text Placeholder 7">
            <a:extLst>
              <a:ext uri="{FF2B5EF4-FFF2-40B4-BE49-F238E27FC236}">
                <a16:creationId xmlns:a16="http://schemas.microsoft.com/office/drawing/2014/main" id="{2512EE29-359B-8558-2A40-DB8D4D256652}"/>
              </a:ext>
            </a:extLst>
          </p:cNvPr>
          <p:cNvSpPr>
            <a:spLocks noGrp="1"/>
          </p:cNvSpPr>
          <p:nvPr>
            <p:ph type="body" sz="quarter" idx="12" hasCustomPrompt="1"/>
          </p:nvPr>
        </p:nvSpPr>
        <p:spPr>
          <a:xfrm>
            <a:off x="824242" y="2378035"/>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Ο2.</a:t>
            </a:r>
          </a:p>
        </p:txBody>
      </p:sp>
      <p:sp>
        <p:nvSpPr>
          <p:cNvPr id="30" name="Text Placeholder 12">
            <a:extLst>
              <a:ext uri="{FF2B5EF4-FFF2-40B4-BE49-F238E27FC236}">
                <a16:creationId xmlns:a16="http://schemas.microsoft.com/office/drawing/2014/main" id="{70CCBBEB-A224-6D89-748B-8053ED48B25A}"/>
              </a:ext>
            </a:extLst>
          </p:cNvPr>
          <p:cNvSpPr>
            <a:spLocks noGrp="1"/>
          </p:cNvSpPr>
          <p:nvPr>
            <p:ph type="body" sz="quarter" idx="17" hasCustomPrompt="1"/>
          </p:nvPr>
        </p:nvSpPr>
        <p:spPr>
          <a:xfrm>
            <a:off x="1643379" y="2378035"/>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Tree>
    <p:extLst>
      <p:ext uri="{BB962C8B-B14F-4D97-AF65-F5344CB8AC3E}">
        <p14:creationId xmlns:p14="http://schemas.microsoft.com/office/powerpoint/2010/main" val="2473709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615541" y="715654"/>
            <a:ext cx="4786877" cy="1518315"/>
          </a:xfrm>
        </p:spPr>
        <p:txBody>
          <a:bodyPr anchor="b">
            <a:normAutofit/>
          </a:bodyPr>
          <a:lstStyle>
            <a:lvl1pPr algn="l">
              <a:lnSpc>
                <a:spcPct val="90000"/>
              </a:lnSpc>
              <a:defRPr sz="3600" spc="100" baseline="0">
                <a:solidFill>
                  <a:schemeClr val="bg1"/>
                </a:solidFill>
              </a:defRPr>
            </a:lvl1pPr>
          </a:lstStyle>
          <a:p>
            <a:r>
              <a:rPr lang="el"/>
              <a:t>Προσθέστε τίτλο εδώ</a:t>
            </a:r>
          </a:p>
        </p:txBody>
      </p:sp>
      <p:sp>
        <p:nvSpPr>
          <p:cNvPr id="3" name="Subtitle 2"/>
          <p:cNvSpPr>
            <a:spLocks noGrp="1"/>
          </p:cNvSpPr>
          <p:nvPr>
            <p:ph type="subTitle" idx="1" hasCustomPrompt="1"/>
          </p:nvPr>
        </p:nvSpPr>
        <p:spPr>
          <a:xfrm>
            <a:off x="6605708" y="2431477"/>
            <a:ext cx="4786877" cy="763899"/>
          </a:xfrm>
        </p:spPr>
        <p:txBody>
          <a:bodyPr lIns="91440" tIns="91440" rIns="91440" bIns="0">
            <a:normAutofit/>
          </a:bodyPr>
          <a:lstStyle>
            <a:lvl1pPr marL="0" indent="0" algn="l">
              <a:spcBef>
                <a:spcPts val="0"/>
              </a:spcBef>
              <a:spcAft>
                <a:spcPts val="0"/>
              </a:spcAft>
              <a:buNone/>
              <a:defRPr sz="2400" cap="none" spc="0" baseline="0">
                <a:solidFill>
                  <a:schemeClr val="accent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
              <a:t>Προσθέστε υπότιτλους εδώ</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a:off x="0" y="-2235"/>
            <a:ext cx="5840730" cy="6862275"/>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40730" h="6887937">
                <a:moveTo>
                  <a:pt x="0" y="0"/>
                </a:moveTo>
                <a:lnTo>
                  <a:pt x="5840730" y="0"/>
                </a:lnTo>
                <a:lnTo>
                  <a:pt x="5090160" y="2775915"/>
                </a:lnTo>
                <a:cubicBezTo>
                  <a:pt x="5057140" y="2883865"/>
                  <a:pt x="5020310" y="2976575"/>
                  <a:pt x="4853940" y="2962605"/>
                </a:cubicBezTo>
                <a:cubicBezTo>
                  <a:pt x="4668520" y="2845765"/>
                  <a:pt x="4761230" y="2747975"/>
                  <a:pt x="4754880" y="2692095"/>
                </a:cubicBezTo>
                <a:cubicBezTo>
                  <a:pt x="4845050" y="2355545"/>
                  <a:pt x="4904740" y="2121865"/>
                  <a:pt x="4979670" y="1846275"/>
                </a:cubicBezTo>
                <a:cubicBezTo>
                  <a:pt x="5021580" y="1687525"/>
                  <a:pt x="4996180" y="1615135"/>
                  <a:pt x="4872990" y="1571955"/>
                </a:cubicBezTo>
                <a:cubicBezTo>
                  <a:pt x="4738370" y="1563065"/>
                  <a:pt x="4699000" y="1597355"/>
                  <a:pt x="4655820" y="1770075"/>
                </a:cubicBezTo>
                <a:cubicBezTo>
                  <a:pt x="4671060" y="1858975"/>
                  <a:pt x="3878580" y="4599635"/>
                  <a:pt x="3893820" y="4688535"/>
                </a:cubicBezTo>
                <a:cubicBezTo>
                  <a:pt x="3858895" y="4824425"/>
                  <a:pt x="3925570" y="4880305"/>
                  <a:pt x="3992880" y="4905705"/>
                </a:cubicBezTo>
                <a:cubicBezTo>
                  <a:pt x="4102100" y="4904435"/>
                  <a:pt x="4158615" y="4917135"/>
                  <a:pt x="4213860" y="4757115"/>
                </a:cubicBezTo>
                <a:lnTo>
                  <a:pt x="4457700" y="3842715"/>
                </a:lnTo>
                <a:cubicBezTo>
                  <a:pt x="4481830" y="3756355"/>
                  <a:pt x="4555490" y="3692855"/>
                  <a:pt x="4686300" y="3713175"/>
                </a:cubicBezTo>
                <a:cubicBezTo>
                  <a:pt x="4829810" y="3791915"/>
                  <a:pt x="4782820" y="3882085"/>
                  <a:pt x="4785360" y="3926535"/>
                </a:cubicBezTo>
                <a:lnTo>
                  <a:pt x="4028621" y="6887937"/>
                </a:lnTo>
                <a:lnTo>
                  <a:pt x="0" y="6877051"/>
                </a:lnTo>
                <a:lnTo>
                  <a:pt x="0" y="0"/>
                </a:lnTo>
                <a:close/>
              </a:path>
            </a:pathLst>
          </a:custGeom>
          <a:solidFill>
            <a:schemeClr val="bg2"/>
          </a:solidFill>
          <a:ln>
            <a:noFill/>
          </a:ln>
        </p:spPr>
        <p:txBody>
          <a:bodyPr anchor="ctr"/>
          <a:lstStyle>
            <a:lvl1pPr algn="ctr">
              <a:defRPr baseline="-25000"/>
            </a:lvl1pPr>
          </a:lstStyle>
          <a:p>
            <a:endParaRPr lang="en-US"/>
          </a:p>
        </p:txBody>
      </p:sp>
      <p:sp>
        <p:nvSpPr>
          <p:cNvPr id="7" name="Text Placeholder 6">
            <a:extLst>
              <a:ext uri="{FF2B5EF4-FFF2-40B4-BE49-F238E27FC236}">
                <a16:creationId xmlns:a16="http://schemas.microsoft.com/office/drawing/2014/main" id="{E1A56017-320A-546E-A749-7145642CB967}"/>
              </a:ext>
            </a:extLst>
          </p:cNvPr>
          <p:cNvSpPr>
            <a:spLocks noGrp="1"/>
          </p:cNvSpPr>
          <p:nvPr>
            <p:ph type="body" sz="quarter" idx="12" hasCustomPrompt="1"/>
          </p:nvPr>
        </p:nvSpPr>
        <p:spPr>
          <a:xfrm>
            <a:off x="6605708" y="3348617"/>
            <a:ext cx="2699066" cy="2569866"/>
          </a:xfrm>
        </p:spPr>
        <p:txBody>
          <a:bodyPr lIns="91440" tIns="0">
            <a:normAutofit/>
          </a:bodyPr>
          <a:lstStyle>
            <a:lvl1pPr marL="274320" indent="-274320">
              <a:spcAft>
                <a:spcPts val="600"/>
              </a:spcAft>
              <a:buFont typeface="Courier New" panose="02070309020205020404" pitchFamily="49" charset="0"/>
              <a:buChar char="o"/>
              <a:defRPr sz="1400">
                <a:solidFill>
                  <a:schemeClr val="bg1"/>
                </a:solidFill>
              </a:defRPr>
            </a:lvl1pPr>
            <a:lvl2pPr marL="274320" indent="-274320">
              <a:buFont typeface="Courier New" panose="02070309020205020404" pitchFamily="49" charset="0"/>
              <a:buChar char="o"/>
              <a:defRPr sz="1200">
                <a:solidFill>
                  <a:schemeClr val="bg1"/>
                </a:solidFill>
              </a:defRPr>
            </a:lvl2pPr>
            <a:lvl3pPr marL="274320" indent="-274320">
              <a:buFont typeface="Courier New" panose="02070309020205020404" pitchFamily="49" charset="0"/>
              <a:buChar char="o"/>
              <a:defRPr sz="1050">
                <a:solidFill>
                  <a:schemeClr val="bg1"/>
                </a:solidFill>
              </a:defRPr>
            </a:lvl3pPr>
            <a:lvl4pPr marL="274320" indent="-274320">
              <a:buFont typeface="Courier New" panose="02070309020205020404" pitchFamily="49" charset="0"/>
              <a:buChar char="o"/>
              <a:defRPr sz="1050">
                <a:solidFill>
                  <a:schemeClr val="bg1"/>
                </a:solidFill>
              </a:defRPr>
            </a:lvl4pPr>
            <a:lvl5pPr marL="274320" indent="-274320">
              <a:buFont typeface="Courier New" panose="02070309020205020404" pitchFamily="49" charset="0"/>
              <a:buChar char="o"/>
              <a:defRPr sz="1050">
                <a:solidFill>
                  <a:schemeClr val="bg1"/>
                </a:solidFill>
              </a:defRPr>
            </a:lvl5pPr>
          </a:lstStyle>
          <a:p>
            <a:pPr lvl="0"/>
            <a:r>
              <a:rPr lang="el"/>
              <a:t>Κάντε κλικ για να προσθέσετε κείμενο</a:t>
            </a:r>
          </a:p>
        </p:txBody>
      </p:sp>
      <p:pic>
        <p:nvPicPr>
          <p:cNvPr id="9" name="Graphic 8">
            <a:extLst>
              <a:ext uri="{FF2B5EF4-FFF2-40B4-BE49-F238E27FC236}">
                <a16:creationId xmlns:a16="http://schemas.microsoft.com/office/drawing/2014/main" id="{546FE873-5DC1-BDE4-557B-F1869503367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4426666" y="5060315"/>
            <a:ext cx="927943" cy="1801301"/>
          </a:xfrm>
          <a:prstGeom prst="rect">
            <a:avLst/>
          </a:prstGeom>
        </p:spPr>
      </p:pic>
    </p:spTree>
    <p:extLst>
      <p:ext uri="{BB962C8B-B14F-4D97-AF65-F5344CB8AC3E}">
        <p14:creationId xmlns:p14="http://schemas.microsoft.com/office/powerpoint/2010/main" val="603767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96322" y="320040"/>
            <a:ext cx="6732237" cy="1524000"/>
          </a:xfrm>
        </p:spPr>
        <p:txBody>
          <a:bodyPr anchor="b">
            <a:normAutofit/>
          </a:bodyPr>
          <a:lstStyle>
            <a:lvl1pPr algn="l">
              <a:lnSpc>
                <a:spcPct val="90000"/>
              </a:lnSpc>
              <a:defRPr sz="3600" spc="100" baseline="0">
                <a:solidFill>
                  <a:schemeClr val="tx1"/>
                </a:solidFill>
              </a:defRPr>
            </a:lvl1pPr>
          </a:lstStyle>
          <a:p>
            <a:r>
              <a:rPr lang="el"/>
              <a:t>Προσθέστε τίτλο εδώ</a:t>
            </a:r>
          </a:p>
        </p:txBody>
      </p:sp>
      <p:sp>
        <p:nvSpPr>
          <p:cNvPr id="4" name="Content Placeholder 3">
            <a:extLst>
              <a:ext uri="{FF2B5EF4-FFF2-40B4-BE49-F238E27FC236}">
                <a16:creationId xmlns:a16="http://schemas.microsoft.com/office/drawing/2014/main" id="{B3EF88AD-4B54-9DC5-D315-825BE9FCEEF4}"/>
              </a:ext>
            </a:extLst>
          </p:cNvPr>
          <p:cNvSpPr>
            <a:spLocks noGrp="1"/>
          </p:cNvSpPr>
          <p:nvPr>
            <p:ph sz="quarter" idx="17"/>
          </p:nvPr>
        </p:nvSpPr>
        <p:spPr>
          <a:xfrm>
            <a:off x="796322" y="2252076"/>
            <a:ext cx="5797550" cy="3051762"/>
          </a:xfrm>
        </p:spPr>
        <p:txBody>
          <a:bodyPr>
            <a:normAutofit/>
          </a:bodyPr>
          <a:lstStyle>
            <a:lvl1pPr>
              <a:defRPr sz="1400"/>
            </a:lvl1pPr>
            <a:lvl2pPr>
              <a:defRPr sz="1400"/>
            </a:lvl2pPr>
            <a:lvl3pPr>
              <a:defRPr sz="1400"/>
            </a:lvl3pPr>
            <a:lvl4pPr>
              <a:defRPr sz="1400"/>
            </a:lvl4pPr>
            <a:lvl5pPr>
              <a:defRPr sz="1400"/>
            </a:lvl5pPr>
          </a:lstStyle>
          <a:p>
            <a:pPr lvl="0"/>
            <a:r>
              <a:rPr lang="el"/>
              <a:t>Κάντε κλικ για να επεξεργαστείτε στυλ κειμένου υποδείγματος</a:t>
            </a:r>
          </a:p>
          <a:p>
            <a:pPr lvl="1"/>
            <a:r>
              <a:rPr lang="el"/>
              <a:t>Δεύτερο επίπεδο</a:t>
            </a:r>
          </a:p>
          <a:p>
            <a:pPr lvl="2"/>
            <a:r>
              <a:rPr lang="el"/>
              <a:t>Τρίτο επίπεδο</a:t>
            </a:r>
          </a:p>
          <a:p>
            <a:pPr lvl="3"/>
            <a:r>
              <a:rPr lang="el"/>
              <a:t>Τέταρτο επίπεδο</a:t>
            </a:r>
          </a:p>
          <a:p>
            <a:pPr lvl="4"/>
            <a:r>
              <a:rPr lang="el"/>
              <a:t>Πέμπτο επίπεδο</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a:p>
        </p:txBody>
      </p:sp>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6093537" y="-1946"/>
            <a:ext cx="3601340" cy="6881814"/>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6889763"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l"/>
              <a:t>Όνομα εκπαιδευτικής ενότητας CSP: Πρότυπο παρουσίασης που δημιουργήθηκε από PR</a:t>
            </a:r>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tx1"/>
                </a:solidFill>
                <a:latin typeface="+mn-lt"/>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2120955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Single lin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96322" y="408820"/>
            <a:ext cx="8935507" cy="949467"/>
          </a:xfrm>
        </p:spPr>
        <p:txBody>
          <a:bodyPr anchor="b">
            <a:normAutofit/>
          </a:bodyPr>
          <a:lstStyle>
            <a:lvl1pPr algn="l">
              <a:lnSpc>
                <a:spcPct val="90000"/>
              </a:lnSpc>
              <a:defRPr sz="3600" spc="100" baseline="0">
                <a:solidFill>
                  <a:schemeClr val="tx1"/>
                </a:solidFill>
              </a:defRPr>
            </a:lvl1pPr>
          </a:lstStyle>
          <a:p>
            <a:r>
              <a:rPr lang="el"/>
              <a:t>Προσθέστε τίτλο εδώ</a:t>
            </a:r>
          </a:p>
        </p:txBody>
      </p:sp>
      <p:sp>
        <p:nvSpPr>
          <p:cNvPr id="4" name="Content Placeholder 3">
            <a:extLst>
              <a:ext uri="{FF2B5EF4-FFF2-40B4-BE49-F238E27FC236}">
                <a16:creationId xmlns:a16="http://schemas.microsoft.com/office/drawing/2014/main" id="{940D7E9A-1E17-C6A0-31A6-F6F620FF9E84}"/>
              </a:ext>
            </a:extLst>
          </p:cNvPr>
          <p:cNvSpPr>
            <a:spLocks noGrp="1"/>
          </p:cNvSpPr>
          <p:nvPr>
            <p:ph sz="quarter" idx="17"/>
          </p:nvPr>
        </p:nvSpPr>
        <p:spPr>
          <a:xfrm>
            <a:off x="796322" y="1986061"/>
            <a:ext cx="5797550" cy="4015244"/>
          </a:xfrm>
        </p:spPr>
        <p:txBody>
          <a:bodyPr>
            <a:normAutofit/>
          </a:bodyPr>
          <a:lstStyle>
            <a:lvl1pPr>
              <a:defRPr sz="1400"/>
            </a:lvl1pPr>
            <a:lvl2pPr>
              <a:defRPr sz="1400"/>
            </a:lvl2pPr>
            <a:lvl3pPr>
              <a:defRPr sz="1400"/>
            </a:lvl3pPr>
            <a:lvl4pPr>
              <a:defRPr sz="1400"/>
            </a:lvl4pPr>
            <a:lvl5pPr>
              <a:defRPr sz="1400"/>
            </a:lvl5pPr>
          </a:lstStyle>
          <a:p>
            <a:pPr lvl="0"/>
            <a:r>
              <a:rPr lang="el"/>
              <a:t>Κάντε κλικ για να επεξεργαστείτε στυλ κειμένου υποδείγματος</a:t>
            </a:r>
          </a:p>
          <a:p>
            <a:pPr lvl="1"/>
            <a:r>
              <a:rPr lang="el"/>
              <a:t>Δεύτερο επίπεδο</a:t>
            </a:r>
          </a:p>
          <a:p>
            <a:pPr lvl="2"/>
            <a:r>
              <a:rPr lang="el"/>
              <a:t>Τρίτο επίπεδο</a:t>
            </a:r>
          </a:p>
          <a:p>
            <a:pPr lvl="3"/>
            <a:r>
              <a:rPr lang="el"/>
              <a:t>Τέταρτο επίπεδο</a:t>
            </a:r>
          </a:p>
          <a:p>
            <a:pPr lvl="4"/>
            <a:r>
              <a:rPr lang="el"/>
              <a:t>Πέμπτο επίπεδο</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a:p>
        </p:txBody>
      </p: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l"/>
              <a:t>Όνομα εκπαιδευτικής ενότητας CSP: Πρότυπο παρουσίασης που δημιουργήθηκε από PR</a:t>
            </a:r>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tx1"/>
                </a:solidFill>
                <a:latin typeface="+mn-lt"/>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277690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2">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6093537" y="-1946"/>
            <a:ext cx="3601340" cy="6881814"/>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a:p>
        </p:txBody>
      </p:sp>
      <p:sp>
        <p:nvSpPr>
          <p:cNvPr id="2" name="Title 1"/>
          <p:cNvSpPr>
            <a:spLocks noGrp="1"/>
          </p:cNvSpPr>
          <p:nvPr>
            <p:ph type="ctrTitle" hasCustomPrompt="1"/>
          </p:nvPr>
        </p:nvSpPr>
        <p:spPr>
          <a:xfrm>
            <a:off x="796322" y="320040"/>
            <a:ext cx="6732237" cy="1524000"/>
          </a:xfrm>
        </p:spPr>
        <p:txBody>
          <a:bodyPr anchor="b">
            <a:normAutofit/>
          </a:bodyPr>
          <a:lstStyle>
            <a:lvl1pPr algn="l">
              <a:lnSpc>
                <a:spcPct val="90000"/>
              </a:lnSpc>
              <a:defRPr sz="3600" spc="100" baseline="0">
                <a:solidFill>
                  <a:schemeClr val="tx1"/>
                </a:solidFill>
              </a:defRPr>
            </a:lvl1pPr>
          </a:lstStyle>
          <a:p>
            <a:r>
              <a:rPr lang="el"/>
              <a:t>Προσθέστε τίτλο εδώ</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796322" y="2252394"/>
            <a:ext cx="5797518" cy="2532966"/>
          </a:xfrm>
        </p:spPr>
        <p:txBody>
          <a:bodyPr lIns="91440" bIns="0" anchor="t">
            <a:normAutofit/>
          </a:bodyPr>
          <a:lstStyle>
            <a:lvl1pPr marL="0" indent="0">
              <a:spcBef>
                <a:spcPts val="600"/>
              </a:spcBef>
              <a:spcAft>
                <a:spcPts val="1800"/>
              </a:spcAft>
              <a:buNone/>
              <a:defRPr sz="1400"/>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6889763"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l"/>
              <a:t>Όνομα εκπαιδευτικής ενότητας CSP: Πρότυπο παρουσίασης που δημιουργήθηκε από PR</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tx1"/>
                </a:solidFill>
                <a:latin typeface="+mn-lt"/>
              </a:defRPr>
            </a:lvl1pPr>
          </a:lstStyle>
          <a:p>
            <a:fld id="{3A98EE3D-8CD1-4C3F-BD1C-C98C9596463C}" type="slidenum">
              <a:rPr lang="en-US" smtClean="0"/>
              <a:pPr/>
              <a:t>‹#›</a:t>
            </a:fld>
            <a:endParaRPr lang="en-US"/>
          </a:p>
        </p:txBody>
      </p:sp>
      <p:pic>
        <p:nvPicPr>
          <p:cNvPr id="3" name="Graphic 2">
            <a:extLst>
              <a:ext uri="{FF2B5EF4-FFF2-40B4-BE49-F238E27FC236}">
                <a16:creationId xmlns:a16="http://schemas.microsoft.com/office/drawing/2014/main" id="{B38829F9-FA07-E84B-ED85-A3958046CBA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04430" y="5008931"/>
            <a:ext cx="3842918" cy="435047"/>
          </a:xfrm>
          <a:prstGeom prst="rect">
            <a:avLst/>
          </a:prstGeom>
        </p:spPr>
      </p:pic>
    </p:spTree>
    <p:extLst>
      <p:ext uri="{BB962C8B-B14F-4D97-AF65-F5344CB8AC3E}">
        <p14:creationId xmlns:p14="http://schemas.microsoft.com/office/powerpoint/2010/main" val="3542979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8319A446-9DC9-77CB-F6E0-D5CC1C0C8D2A}"/>
              </a:ext>
              <a:ext uri="{C183D7F6-B498-43B3-948B-1728B52AA6E4}">
                <adec:decorative xmlns:adec="http://schemas.microsoft.com/office/drawing/2017/decorative" val="1"/>
              </a:ext>
            </a:extLst>
          </p:cNvPr>
          <p:cNvGrpSpPr/>
          <p:nvPr userDrawn="1"/>
        </p:nvGrpSpPr>
        <p:grpSpPr>
          <a:xfrm>
            <a:off x="8233290" y="0"/>
            <a:ext cx="2740011" cy="6850028"/>
            <a:chOff x="8233290" y="0"/>
            <a:chExt cx="2740011" cy="6850028"/>
          </a:xfrm>
        </p:grpSpPr>
        <p:pic>
          <p:nvPicPr>
            <p:cNvPr id="5" name="Graphic 4">
              <a:extLst>
                <a:ext uri="{FF2B5EF4-FFF2-40B4-BE49-F238E27FC236}">
                  <a16:creationId xmlns:a16="http://schemas.microsoft.com/office/drawing/2014/main" id="{E51D0537-C777-0B20-2AE3-6DD522E242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33290" y="0"/>
              <a:ext cx="2740011" cy="6850028"/>
            </a:xfrm>
            <a:prstGeom prst="rect">
              <a:avLst/>
            </a:prstGeom>
          </p:spPr>
        </p:pic>
        <p:pic>
          <p:nvPicPr>
            <p:cNvPr id="6" name="Graphic 5">
              <a:extLst>
                <a:ext uri="{FF2B5EF4-FFF2-40B4-BE49-F238E27FC236}">
                  <a16:creationId xmlns:a16="http://schemas.microsoft.com/office/drawing/2014/main" id="{64F46914-ADE7-0BE9-0C39-280FE8F3B9C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001841" y="4372451"/>
              <a:ext cx="878334" cy="1705001"/>
            </a:xfrm>
            <a:prstGeom prst="rect">
              <a:avLst/>
            </a:prstGeom>
          </p:spPr>
        </p:pic>
      </p:grpSp>
      <p:sp>
        <p:nvSpPr>
          <p:cNvPr id="26" name="Rectangle: Rounded Corners 25">
            <a:extLst>
              <a:ext uri="{FF2B5EF4-FFF2-40B4-BE49-F238E27FC236}">
                <a16:creationId xmlns:a16="http://schemas.microsoft.com/office/drawing/2014/main" id="{4D27DC4C-0653-4DB5-ABFE-50764C59AD69}"/>
              </a:ext>
              <a:ext uri="{C183D7F6-B498-43B3-948B-1728B52AA6E4}">
                <adec:decorative xmlns:adec="http://schemas.microsoft.com/office/drawing/2017/decorative" val="1"/>
              </a:ext>
            </a:extLst>
          </p:cNvPr>
          <p:cNvSpPr/>
          <p:nvPr userDrawn="1"/>
        </p:nvSpPr>
        <p:spPr>
          <a:xfrm>
            <a:off x="7995403" y="1894376"/>
            <a:ext cx="2847975" cy="33908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47368" y="270880"/>
            <a:ext cx="11297264" cy="1524000"/>
          </a:xfrm>
        </p:spPr>
        <p:txBody>
          <a:bodyPr anchor="ctr">
            <a:normAutofit/>
          </a:bodyPr>
          <a:lstStyle>
            <a:lvl1pPr algn="ctr">
              <a:lnSpc>
                <a:spcPct val="90000"/>
              </a:lnSpc>
              <a:defRPr sz="3600" spc="100" baseline="0">
                <a:solidFill>
                  <a:schemeClr val="tx1"/>
                </a:solidFill>
              </a:defRPr>
            </a:lvl1pPr>
          </a:lstStyle>
          <a:p>
            <a:r>
              <a:rPr lang="el"/>
              <a:t>Προσθέστε τίτλο εδώ</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318352" y="1894376"/>
            <a:ext cx="2847975" cy="3390899"/>
          </a:xfrm>
          <a:prstGeom prst="roundRect">
            <a:avLst/>
          </a:prstGeom>
          <a:solidFill>
            <a:schemeClr val="accent1">
              <a:alpha val="10000"/>
            </a:schemeClr>
          </a:solidFill>
          <a:ln w="31750">
            <a:solidFill>
              <a:schemeClr val="accent1"/>
            </a:solidFill>
          </a:ln>
        </p:spPr>
        <p:txBody>
          <a:bodyPr lIns="0" tIns="274320" bIns="0" anchor="t">
            <a:normAutofit/>
          </a:bodyPr>
          <a:lstStyle>
            <a:lvl1pPr marL="0" indent="0" algn="ctr">
              <a:spcBef>
                <a:spcPts val="600"/>
              </a:spcBef>
              <a:spcAft>
                <a:spcPts val="1800"/>
              </a:spcAft>
              <a:buNone/>
              <a:defRPr sz="2400">
                <a:solidFill>
                  <a:schemeClr val="tx2"/>
                </a:solidFill>
                <a:latin typeface="+mj-lt"/>
              </a:defRPr>
            </a:lvl1pPr>
            <a:lvl2pPr marL="201168" indent="0">
              <a:buNone/>
              <a:defRPr/>
            </a:lvl2pPr>
            <a:lvl3pPr marL="384048" indent="0">
              <a:buNone/>
              <a:defRPr/>
            </a:lvl3pPr>
            <a:lvl4pPr marL="566928" indent="0">
              <a:buNone/>
              <a:defRPr/>
            </a:lvl4pPr>
            <a:lvl5pPr marL="749808" indent="0">
              <a:buNone/>
              <a:defRPr/>
            </a:lvl5pPr>
          </a:lstStyle>
          <a:p>
            <a:r>
              <a:rPr lang="el"/>
              <a:t>Προσθέστε υπότιτλους εδώ</a:t>
            </a:r>
          </a:p>
        </p:txBody>
      </p:sp>
      <p:sp>
        <p:nvSpPr>
          <p:cNvPr id="17" name="Picture Placeholder 16">
            <a:extLst>
              <a:ext uri="{FF2B5EF4-FFF2-40B4-BE49-F238E27FC236}">
                <a16:creationId xmlns:a16="http://schemas.microsoft.com/office/drawing/2014/main" id="{87E0A2EC-564E-BDA2-2E74-CEA1D54B10C9}"/>
              </a:ext>
            </a:extLst>
          </p:cNvPr>
          <p:cNvSpPr>
            <a:spLocks noGrp="1"/>
          </p:cNvSpPr>
          <p:nvPr>
            <p:ph type="pic" sz="quarter" idx="23"/>
          </p:nvPr>
        </p:nvSpPr>
        <p:spPr>
          <a:xfrm>
            <a:off x="2239419" y="2833688"/>
            <a:ext cx="1005840" cy="914400"/>
          </a:xfrm>
        </p:spPr>
        <p:txBody>
          <a:bodyPr>
            <a:normAutofit/>
          </a:bodyPr>
          <a:lstStyle>
            <a:lvl1pPr algn="ctr">
              <a:defRPr sz="1400"/>
            </a:lvl1pPr>
          </a:lstStyle>
          <a:p>
            <a:endParaRPr lang="en-US"/>
          </a:p>
        </p:txBody>
      </p:sp>
      <p:sp>
        <p:nvSpPr>
          <p:cNvPr id="11" name="Text Placeholder 10">
            <a:extLst>
              <a:ext uri="{FF2B5EF4-FFF2-40B4-BE49-F238E27FC236}">
                <a16:creationId xmlns:a16="http://schemas.microsoft.com/office/drawing/2014/main" id="{96DA7890-E49A-5536-1939-2B9589558EF6}"/>
              </a:ext>
            </a:extLst>
          </p:cNvPr>
          <p:cNvSpPr>
            <a:spLocks noGrp="1"/>
          </p:cNvSpPr>
          <p:nvPr>
            <p:ph type="body" sz="quarter" idx="20" hasCustomPrompt="1"/>
          </p:nvPr>
        </p:nvSpPr>
        <p:spPr>
          <a:xfrm>
            <a:off x="1605817" y="3989405"/>
            <a:ext cx="2275880" cy="893763"/>
          </a:xfrm>
        </p:spPr>
        <p:txBody>
          <a:bodyPr>
            <a:noAutofit/>
          </a:bodyPr>
          <a:lstStyle>
            <a:lvl1pPr marL="0" indent="0" algn="ctr">
              <a:buNone/>
              <a:defRPr sz="1400"/>
            </a:lvl1pPr>
            <a:lvl2pPr marL="201168" indent="0">
              <a:buNone/>
              <a:defRPr sz="1200"/>
            </a:lvl2pPr>
            <a:lvl3pPr marL="384048" indent="0">
              <a:buNone/>
              <a:defRPr sz="1200"/>
            </a:lvl3pPr>
            <a:lvl4pPr marL="566928" indent="0">
              <a:buNone/>
              <a:defRPr sz="1200"/>
            </a:lvl4pPr>
            <a:lvl5pPr marL="749808" indent="0">
              <a:buNone/>
              <a:defRPr sz="1200"/>
            </a:lvl5pPr>
          </a:lstStyle>
          <a:p>
            <a:pPr lvl="0"/>
            <a:r>
              <a:rPr lang="el"/>
              <a:t>Κάντε κλικ για να προσθέσετε κείμενο</a:t>
            </a:r>
          </a:p>
        </p:txBody>
      </p:sp>
      <p:sp>
        <p:nvSpPr>
          <p:cNvPr id="8" name="Text Placeholder 12">
            <a:extLst>
              <a:ext uri="{FF2B5EF4-FFF2-40B4-BE49-F238E27FC236}">
                <a16:creationId xmlns:a16="http://schemas.microsoft.com/office/drawing/2014/main" id="{4A1E2517-8244-627B-E6B6-4EF4FEDCA10E}"/>
              </a:ext>
            </a:extLst>
          </p:cNvPr>
          <p:cNvSpPr>
            <a:spLocks noGrp="1"/>
          </p:cNvSpPr>
          <p:nvPr>
            <p:ph type="body" sz="quarter" idx="18" hasCustomPrompt="1"/>
          </p:nvPr>
        </p:nvSpPr>
        <p:spPr>
          <a:xfrm>
            <a:off x="4651092" y="1894376"/>
            <a:ext cx="2847975" cy="3390899"/>
          </a:xfrm>
          <a:prstGeom prst="roundRect">
            <a:avLst/>
          </a:prstGeom>
          <a:solidFill>
            <a:schemeClr val="accent1">
              <a:alpha val="10000"/>
            </a:schemeClr>
          </a:solidFill>
          <a:ln w="31750">
            <a:solidFill>
              <a:schemeClr val="accent1"/>
            </a:solidFill>
          </a:ln>
        </p:spPr>
        <p:txBody>
          <a:bodyPr lIns="0" tIns="274320" bIns="0" anchor="t">
            <a:normAutofit/>
          </a:bodyPr>
          <a:lstStyle>
            <a:lvl1pPr marL="0" indent="0" algn="ctr">
              <a:spcBef>
                <a:spcPts val="600"/>
              </a:spcBef>
              <a:spcAft>
                <a:spcPts val="1800"/>
              </a:spcAft>
              <a:buNone/>
              <a:defRPr sz="2400">
                <a:solidFill>
                  <a:schemeClr val="tx2"/>
                </a:solidFill>
                <a:latin typeface="+mj-lt"/>
              </a:defRPr>
            </a:lvl1pPr>
            <a:lvl2pPr marL="201168" indent="0">
              <a:buNone/>
              <a:defRPr/>
            </a:lvl2pPr>
            <a:lvl3pPr marL="384048" indent="0">
              <a:buNone/>
              <a:defRPr/>
            </a:lvl3pPr>
            <a:lvl4pPr marL="566928" indent="0">
              <a:buNone/>
              <a:defRPr/>
            </a:lvl4pPr>
            <a:lvl5pPr marL="749808" indent="0">
              <a:buNone/>
              <a:defRPr/>
            </a:lvl5pPr>
          </a:lstStyle>
          <a:p>
            <a:r>
              <a:rPr lang="el"/>
              <a:t>Προσθέστε υπότιτλους εδώ</a:t>
            </a:r>
          </a:p>
        </p:txBody>
      </p:sp>
      <p:sp>
        <p:nvSpPr>
          <p:cNvPr id="18" name="Picture Placeholder 16">
            <a:extLst>
              <a:ext uri="{FF2B5EF4-FFF2-40B4-BE49-F238E27FC236}">
                <a16:creationId xmlns:a16="http://schemas.microsoft.com/office/drawing/2014/main" id="{054FC79A-A756-FC67-CBF8-0078E8F8C1A3}"/>
              </a:ext>
            </a:extLst>
          </p:cNvPr>
          <p:cNvSpPr>
            <a:spLocks noGrp="1"/>
          </p:cNvSpPr>
          <p:nvPr>
            <p:ph type="pic" sz="quarter" idx="24"/>
          </p:nvPr>
        </p:nvSpPr>
        <p:spPr>
          <a:xfrm>
            <a:off x="5572159" y="2954840"/>
            <a:ext cx="1005840" cy="914400"/>
          </a:xfrm>
        </p:spPr>
        <p:txBody>
          <a:bodyPr>
            <a:normAutofit/>
          </a:bodyPr>
          <a:lstStyle>
            <a:lvl1pPr algn="ctr">
              <a:defRPr sz="1400"/>
            </a:lvl1pPr>
          </a:lstStyle>
          <a:p>
            <a:endParaRPr lang="en-US"/>
          </a:p>
        </p:txBody>
      </p:sp>
      <p:sp>
        <p:nvSpPr>
          <p:cNvPr id="12" name="Text Placeholder 10">
            <a:extLst>
              <a:ext uri="{FF2B5EF4-FFF2-40B4-BE49-F238E27FC236}">
                <a16:creationId xmlns:a16="http://schemas.microsoft.com/office/drawing/2014/main" id="{EBE00383-F339-E668-9399-D2DC9718C39D}"/>
              </a:ext>
            </a:extLst>
          </p:cNvPr>
          <p:cNvSpPr>
            <a:spLocks noGrp="1"/>
          </p:cNvSpPr>
          <p:nvPr>
            <p:ph type="body" sz="quarter" idx="21" hasCustomPrompt="1"/>
          </p:nvPr>
        </p:nvSpPr>
        <p:spPr>
          <a:xfrm>
            <a:off x="4938557" y="3989404"/>
            <a:ext cx="2275880" cy="893763"/>
          </a:xfrm>
        </p:spPr>
        <p:txBody>
          <a:bodyPr>
            <a:noAutofit/>
          </a:bodyPr>
          <a:lstStyle>
            <a:lvl1pPr marL="0" indent="0" algn="ctr">
              <a:buNone/>
              <a:defRPr sz="1400"/>
            </a:lvl1pPr>
            <a:lvl2pPr marL="201168" indent="0">
              <a:buNone/>
              <a:defRPr sz="1200"/>
            </a:lvl2pPr>
            <a:lvl3pPr marL="384048" indent="0">
              <a:buNone/>
              <a:defRPr sz="1200"/>
            </a:lvl3pPr>
            <a:lvl4pPr marL="566928" indent="0">
              <a:buNone/>
              <a:defRPr sz="1200"/>
            </a:lvl4pPr>
            <a:lvl5pPr marL="749808" indent="0">
              <a:buNone/>
              <a:defRPr sz="1200"/>
            </a:lvl5pPr>
          </a:lstStyle>
          <a:p>
            <a:pPr lvl="0"/>
            <a:r>
              <a:rPr lang="el"/>
              <a:t>Κάντε κλικ για να προσθέσετε κείμενο</a:t>
            </a:r>
          </a:p>
        </p:txBody>
      </p:sp>
      <p:sp>
        <p:nvSpPr>
          <p:cNvPr id="9" name="Text Placeholder 12">
            <a:extLst>
              <a:ext uri="{FF2B5EF4-FFF2-40B4-BE49-F238E27FC236}">
                <a16:creationId xmlns:a16="http://schemas.microsoft.com/office/drawing/2014/main" id="{71A788CA-392F-F29F-08CD-FBCB24BA793A}"/>
              </a:ext>
            </a:extLst>
          </p:cNvPr>
          <p:cNvSpPr>
            <a:spLocks noGrp="1"/>
          </p:cNvSpPr>
          <p:nvPr>
            <p:ph type="body" sz="quarter" idx="19" hasCustomPrompt="1"/>
          </p:nvPr>
        </p:nvSpPr>
        <p:spPr>
          <a:xfrm>
            <a:off x="7995403" y="1894376"/>
            <a:ext cx="2847975" cy="3390899"/>
          </a:xfrm>
          <a:prstGeom prst="roundRect">
            <a:avLst/>
          </a:prstGeom>
          <a:solidFill>
            <a:schemeClr val="accent1">
              <a:alpha val="10000"/>
            </a:schemeClr>
          </a:solidFill>
          <a:ln w="31750">
            <a:solidFill>
              <a:schemeClr val="accent1"/>
            </a:solidFill>
          </a:ln>
        </p:spPr>
        <p:txBody>
          <a:bodyPr lIns="0" tIns="274320" bIns="0" anchor="t">
            <a:normAutofit/>
          </a:bodyPr>
          <a:lstStyle>
            <a:lvl1pPr marL="0" indent="0" algn="ctr">
              <a:spcBef>
                <a:spcPts val="600"/>
              </a:spcBef>
              <a:spcAft>
                <a:spcPts val="1800"/>
              </a:spcAft>
              <a:buNone/>
              <a:defRPr sz="2400">
                <a:solidFill>
                  <a:schemeClr val="tx2"/>
                </a:solidFill>
                <a:latin typeface="+mj-lt"/>
              </a:defRPr>
            </a:lvl1pPr>
            <a:lvl2pPr marL="201168" indent="0">
              <a:buNone/>
              <a:defRPr/>
            </a:lvl2pPr>
            <a:lvl3pPr marL="384048" indent="0">
              <a:buNone/>
              <a:defRPr/>
            </a:lvl3pPr>
            <a:lvl4pPr marL="566928" indent="0">
              <a:buNone/>
              <a:defRPr/>
            </a:lvl4pPr>
            <a:lvl5pPr marL="749808" indent="0">
              <a:buNone/>
              <a:defRPr/>
            </a:lvl5pPr>
          </a:lstStyle>
          <a:p>
            <a:r>
              <a:rPr lang="el"/>
              <a:t>Προσθέστε υπότιτλους εδώ</a:t>
            </a:r>
          </a:p>
        </p:txBody>
      </p:sp>
      <p:sp>
        <p:nvSpPr>
          <p:cNvPr id="19" name="Picture Placeholder 16">
            <a:extLst>
              <a:ext uri="{FF2B5EF4-FFF2-40B4-BE49-F238E27FC236}">
                <a16:creationId xmlns:a16="http://schemas.microsoft.com/office/drawing/2014/main" id="{6E7FBECC-1456-B16C-B42F-61BAE986F27C}"/>
              </a:ext>
            </a:extLst>
          </p:cNvPr>
          <p:cNvSpPr>
            <a:spLocks noGrp="1"/>
          </p:cNvSpPr>
          <p:nvPr>
            <p:ph type="pic" sz="quarter" idx="25"/>
          </p:nvPr>
        </p:nvSpPr>
        <p:spPr>
          <a:xfrm>
            <a:off x="8916470" y="2833688"/>
            <a:ext cx="1005840" cy="914400"/>
          </a:xfrm>
        </p:spPr>
        <p:txBody>
          <a:bodyPr>
            <a:normAutofit/>
          </a:bodyPr>
          <a:lstStyle>
            <a:lvl1pPr algn="ctr">
              <a:defRPr sz="1400"/>
            </a:lvl1pPr>
          </a:lstStyle>
          <a:p>
            <a:endParaRPr lang="en-US"/>
          </a:p>
        </p:txBody>
      </p:sp>
      <p:sp>
        <p:nvSpPr>
          <p:cNvPr id="15" name="Text Placeholder 10">
            <a:extLst>
              <a:ext uri="{FF2B5EF4-FFF2-40B4-BE49-F238E27FC236}">
                <a16:creationId xmlns:a16="http://schemas.microsoft.com/office/drawing/2014/main" id="{984A0CD0-C9DF-C8B2-FEE6-05F2F0403245}"/>
              </a:ext>
            </a:extLst>
          </p:cNvPr>
          <p:cNvSpPr>
            <a:spLocks noGrp="1"/>
          </p:cNvSpPr>
          <p:nvPr>
            <p:ph type="body" sz="quarter" idx="22" hasCustomPrompt="1"/>
          </p:nvPr>
        </p:nvSpPr>
        <p:spPr>
          <a:xfrm>
            <a:off x="8282868" y="3989404"/>
            <a:ext cx="2275880" cy="893763"/>
          </a:xfrm>
        </p:spPr>
        <p:txBody>
          <a:bodyPr>
            <a:noAutofit/>
          </a:bodyPr>
          <a:lstStyle>
            <a:lvl1pPr marL="0" indent="0" algn="ctr">
              <a:buNone/>
              <a:defRPr sz="1400"/>
            </a:lvl1pPr>
            <a:lvl2pPr marL="201168" indent="0">
              <a:buNone/>
              <a:defRPr sz="1200"/>
            </a:lvl2pPr>
            <a:lvl3pPr marL="384048" indent="0">
              <a:buNone/>
              <a:defRPr sz="1200"/>
            </a:lvl3pPr>
            <a:lvl4pPr marL="566928" indent="0">
              <a:buNone/>
              <a:defRPr sz="1200"/>
            </a:lvl4pPr>
            <a:lvl5pPr marL="749808" indent="0">
              <a:buNone/>
              <a:defRPr sz="1200"/>
            </a:lvl5pPr>
          </a:lstStyle>
          <a:p>
            <a:pPr lvl="0"/>
            <a:r>
              <a:rPr lang="el"/>
              <a:t>Κάντε κλικ για να προσθέσετε κείμενο</a:t>
            </a:r>
          </a:p>
        </p:txBody>
      </p: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l"/>
              <a:t>Όνομα εκπαιδευτικής ενότητας CSP: Πρότυπο παρουσίασης που δημιουργήθηκε από PR</a:t>
            </a:r>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tx1"/>
                </a:solidFill>
                <a:latin typeface="+mn-lt"/>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2360012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mparison Dark">
    <p:bg>
      <p:bgPr>
        <a:solidFill>
          <a:schemeClr val="tx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8319A446-9DC9-77CB-F6E0-D5CC1C0C8D2A}"/>
              </a:ext>
              <a:ext uri="{C183D7F6-B498-43B3-948B-1728B52AA6E4}">
                <adec:decorative xmlns:adec="http://schemas.microsoft.com/office/drawing/2017/decorative" val="1"/>
              </a:ext>
            </a:extLst>
          </p:cNvPr>
          <p:cNvGrpSpPr/>
          <p:nvPr userDrawn="1"/>
        </p:nvGrpSpPr>
        <p:grpSpPr>
          <a:xfrm>
            <a:off x="8233290" y="0"/>
            <a:ext cx="2740011" cy="6850028"/>
            <a:chOff x="8233290" y="0"/>
            <a:chExt cx="2740011" cy="6850028"/>
          </a:xfrm>
        </p:grpSpPr>
        <p:pic>
          <p:nvPicPr>
            <p:cNvPr id="5" name="Graphic 4">
              <a:extLst>
                <a:ext uri="{FF2B5EF4-FFF2-40B4-BE49-F238E27FC236}">
                  <a16:creationId xmlns:a16="http://schemas.microsoft.com/office/drawing/2014/main" id="{E51D0537-C777-0B20-2AE3-6DD522E242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33290" y="0"/>
              <a:ext cx="2740011" cy="6850028"/>
            </a:xfrm>
            <a:prstGeom prst="rect">
              <a:avLst/>
            </a:prstGeom>
          </p:spPr>
        </p:pic>
        <p:pic>
          <p:nvPicPr>
            <p:cNvPr id="6" name="Graphic 5">
              <a:extLst>
                <a:ext uri="{FF2B5EF4-FFF2-40B4-BE49-F238E27FC236}">
                  <a16:creationId xmlns:a16="http://schemas.microsoft.com/office/drawing/2014/main" id="{64F46914-ADE7-0BE9-0C39-280FE8F3B9C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001841" y="4372451"/>
              <a:ext cx="878334" cy="1705001"/>
            </a:xfrm>
            <a:prstGeom prst="rect">
              <a:avLst/>
            </a:prstGeom>
          </p:spPr>
        </p:pic>
      </p:grpSp>
      <p:sp>
        <p:nvSpPr>
          <p:cNvPr id="3" name="Title 2">
            <a:extLst>
              <a:ext uri="{FF2B5EF4-FFF2-40B4-BE49-F238E27FC236}">
                <a16:creationId xmlns:a16="http://schemas.microsoft.com/office/drawing/2014/main" id="{30CF8376-A762-054E-EA3C-FF9430AD98E5}"/>
              </a:ext>
            </a:extLst>
          </p:cNvPr>
          <p:cNvSpPr>
            <a:spLocks noGrp="1"/>
          </p:cNvSpPr>
          <p:nvPr>
            <p:ph type="title" hasCustomPrompt="1"/>
          </p:nvPr>
        </p:nvSpPr>
        <p:spPr>
          <a:xfrm>
            <a:off x="409099" y="286603"/>
            <a:ext cx="11373803" cy="1450757"/>
          </a:xfrm>
        </p:spPr>
        <p:txBody>
          <a:bodyPr anchor="ctr">
            <a:normAutofit/>
          </a:bodyPr>
          <a:lstStyle>
            <a:lvl1pPr algn="ctr">
              <a:defRPr sz="3600">
                <a:solidFill>
                  <a:schemeClr val="bg1"/>
                </a:solidFill>
              </a:defRPr>
            </a:lvl1pPr>
          </a:lstStyle>
          <a:p>
            <a:r>
              <a:rPr lang="el"/>
              <a:t>Προσθέστε τίτλο εδώ</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318352" y="1894376"/>
            <a:ext cx="2847975" cy="3390899"/>
          </a:xfrm>
          <a:prstGeom prst="roundRect">
            <a:avLst/>
          </a:prstGeom>
          <a:solidFill>
            <a:schemeClr val="tx1"/>
          </a:solidFill>
          <a:ln w="31750">
            <a:solidFill>
              <a:schemeClr val="accent1"/>
            </a:solidFill>
          </a:ln>
        </p:spPr>
        <p:txBody>
          <a:bodyPr lIns="0" tIns="274320" bIns="0" anchor="t">
            <a:normAutofit/>
          </a:bodyPr>
          <a:lstStyle>
            <a:lvl1pPr marL="0" indent="0" algn="ctr">
              <a:spcBef>
                <a:spcPts val="600"/>
              </a:spcBef>
              <a:spcAft>
                <a:spcPts val="1800"/>
              </a:spcAft>
              <a:buNone/>
              <a:defRPr sz="2400">
                <a:solidFill>
                  <a:schemeClr val="accent1"/>
                </a:solidFill>
                <a:latin typeface="+mj-lt"/>
              </a:defRPr>
            </a:lvl1pPr>
            <a:lvl2pPr marL="201168" indent="0">
              <a:buNone/>
              <a:defRPr/>
            </a:lvl2pPr>
            <a:lvl3pPr marL="384048" indent="0">
              <a:buNone/>
              <a:defRPr/>
            </a:lvl3pPr>
            <a:lvl4pPr marL="566928" indent="0">
              <a:buNone/>
              <a:defRPr/>
            </a:lvl4pPr>
            <a:lvl5pPr marL="749808" indent="0">
              <a:buNone/>
              <a:defRPr/>
            </a:lvl5pPr>
          </a:lstStyle>
          <a:p>
            <a:r>
              <a:rPr lang="el"/>
              <a:t>Προσθέστε υπότιτλους εδώ</a:t>
            </a:r>
          </a:p>
        </p:txBody>
      </p:sp>
      <p:sp>
        <p:nvSpPr>
          <p:cNvPr id="17" name="Picture Placeholder 16">
            <a:extLst>
              <a:ext uri="{FF2B5EF4-FFF2-40B4-BE49-F238E27FC236}">
                <a16:creationId xmlns:a16="http://schemas.microsoft.com/office/drawing/2014/main" id="{87E0A2EC-564E-BDA2-2E74-CEA1D54B10C9}"/>
              </a:ext>
            </a:extLst>
          </p:cNvPr>
          <p:cNvSpPr>
            <a:spLocks noGrp="1"/>
          </p:cNvSpPr>
          <p:nvPr>
            <p:ph type="pic" sz="quarter" idx="23"/>
          </p:nvPr>
        </p:nvSpPr>
        <p:spPr>
          <a:xfrm>
            <a:off x="2239419" y="2833688"/>
            <a:ext cx="1005840" cy="914400"/>
          </a:xfrm>
        </p:spPr>
        <p:txBody>
          <a:bodyPr>
            <a:normAutofit/>
          </a:bodyPr>
          <a:lstStyle>
            <a:lvl1pPr algn="ctr">
              <a:defRPr sz="1400"/>
            </a:lvl1pPr>
          </a:lstStyle>
          <a:p>
            <a:endParaRPr lang="en-US"/>
          </a:p>
        </p:txBody>
      </p:sp>
      <p:sp>
        <p:nvSpPr>
          <p:cNvPr id="11" name="Text Placeholder 10">
            <a:extLst>
              <a:ext uri="{FF2B5EF4-FFF2-40B4-BE49-F238E27FC236}">
                <a16:creationId xmlns:a16="http://schemas.microsoft.com/office/drawing/2014/main" id="{96DA7890-E49A-5536-1939-2B9589558EF6}"/>
              </a:ext>
            </a:extLst>
          </p:cNvPr>
          <p:cNvSpPr>
            <a:spLocks noGrp="1"/>
          </p:cNvSpPr>
          <p:nvPr>
            <p:ph type="body" sz="quarter" idx="20" hasCustomPrompt="1"/>
          </p:nvPr>
        </p:nvSpPr>
        <p:spPr>
          <a:xfrm>
            <a:off x="1605817" y="3989405"/>
            <a:ext cx="2275880" cy="893763"/>
          </a:xfrm>
        </p:spPr>
        <p:txBody>
          <a:bodyPr>
            <a:noAutofit/>
          </a:bodyPr>
          <a:lstStyle>
            <a:lvl1pPr marL="0" indent="0" algn="ctr">
              <a:buNone/>
              <a:defRPr sz="1400">
                <a:solidFill>
                  <a:schemeClr val="bg1"/>
                </a:solidFill>
              </a:defRPr>
            </a:lvl1pPr>
            <a:lvl2pPr marL="201168" indent="0">
              <a:buNone/>
              <a:defRPr sz="1200"/>
            </a:lvl2pPr>
            <a:lvl3pPr marL="384048" indent="0">
              <a:buNone/>
              <a:defRPr sz="1200"/>
            </a:lvl3pPr>
            <a:lvl4pPr marL="566928" indent="0">
              <a:buNone/>
              <a:defRPr sz="1200"/>
            </a:lvl4pPr>
            <a:lvl5pPr marL="749808" indent="0">
              <a:buNone/>
              <a:defRPr sz="1200"/>
            </a:lvl5pPr>
          </a:lstStyle>
          <a:p>
            <a:pPr lvl="0"/>
            <a:r>
              <a:rPr lang="el"/>
              <a:t>Κάντε κλικ για να προσθέσετε κείμενο</a:t>
            </a:r>
          </a:p>
        </p:txBody>
      </p:sp>
      <p:sp>
        <p:nvSpPr>
          <p:cNvPr id="8" name="Text Placeholder 12">
            <a:extLst>
              <a:ext uri="{FF2B5EF4-FFF2-40B4-BE49-F238E27FC236}">
                <a16:creationId xmlns:a16="http://schemas.microsoft.com/office/drawing/2014/main" id="{4A1E2517-8244-627B-E6B6-4EF4FEDCA10E}"/>
              </a:ext>
            </a:extLst>
          </p:cNvPr>
          <p:cNvSpPr>
            <a:spLocks noGrp="1"/>
          </p:cNvSpPr>
          <p:nvPr>
            <p:ph type="body" sz="quarter" idx="18" hasCustomPrompt="1"/>
          </p:nvPr>
        </p:nvSpPr>
        <p:spPr>
          <a:xfrm>
            <a:off x="4651092" y="1894376"/>
            <a:ext cx="2847975" cy="3390899"/>
          </a:xfrm>
          <a:prstGeom prst="roundRect">
            <a:avLst/>
          </a:prstGeom>
          <a:solidFill>
            <a:schemeClr val="tx1"/>
          </a:solidFill>
          <a:ln w="31750">
            <a:solidFill>
              <a:schemeClr val="accent1"/>
            </a:solidFill>
          </a:ln>
        </p:spPr>
        <p:txBody>
          <a:bodyPr lIns="0" tIns="274320" bIns="0" anchor="t">
            <a:normAutofit/>
          </a:bodyPr>
          <a:lstStyle>
            <a:lvl1pPr marL="0" indent="0" algn="ctr">
              <a:spcBef>
                <a:spcPts val="600"/>
              </a:spcBef>
              <a:spcAft>
                <a:spcPts val="1800"/>
              </a:spcAft>
              <a:buNone/>
              <a:defRPr sz="2400">
                <a:solidFill>
                  <a:schemeClr val="accent1"/>
                </a:solidFill>
                <a:latin typeface="+mj-lt"/>
              </a:defRPr>
            </a:lvl1pPr>
            <a:lvl2pPr marL="201168" indent="0">
              <a:buNone/>
              <a:defRPr/>
            </a:lvl2pPr>
            <a:lvl3pPr marL="384048" indent="0">
              <a:buNone/>
              <a:defRPr/>
            </a:lvl3pPr>
            <a:lvl4pPr marL="566928" indent="0">
              <a:buNone/>
              <a:defRPr/>
            </a:lvl4pPr>
            <a:lvl5pPr marL="749808" indent="0">
              <a:buNone/>
              <a:defRPr/>
            </a:lvl5pPr>
          </a:lstStyle>
          <a:p>
            <a:r>
              <a:rPr lang="el"/>
              <a:t>Προσθέστε υπότιτλους εδώ</a:t>
            </a:r>
          </a:p>
        </p:txBody>
      </p:sp>
      <p:sp>
        <p:nvSpPr>
          <p:cNvPr id="18" name="Picture Placeholder 16">
            <a:extLst>
              <a:ext uri="{FF2B5EF4-FFF2-40B4-BE49-F238E27FC236}">
                <a16:creationId xmlns:a16="http://schemas.microsoft.com/office/drawing/2014/main" id="{054FC79A-A756-FC67-CBF8-0078E8F8C1A3}"/>
              </a:ext>
            </a:extLst>
          </p:cNvPr>
          <p:cNvSpPr>
            <a:spLocks noGrp="1"/>
          </p:cNvSpPr>
          <p:nvPr>
            <p:ph type="pic" sz="quarter" idx="24"/>
          </p:nvPr>
        </p:nvSpPr>
        <p:spPr>
          <a:xfrm>
            <a:off x="5572159" y="2954840"/>
            <a:ext cx="1005840" cy="914400"/>
          </a:xfrm>
        </p:spPr>
        <p:txBody>
          <a:bodyPr>
            <a:normAutofit/>
          </a:bodyPr>
          <a:lstStyle>
            <a:lvl1pPr algn="ctr">
              <a:defRPr sz="1400"/>
            </a:lvl1pPr>
          </a:lstStyle>
          <a:p>
            <a:endParaRPr lang="en-US"/>
          </a:p>
        </p:txBody>
      </p:sp>
      <p:sp>
        <p:nvSpPr>
          <p:cNvPr id="12" name="Text Placeholder 10">
            <a:extLst>
              <a:ext uri="{FF2B5EF4-FFF2-40B4-BE49-F238E27FC236}">
                <a16:creationId xmlns:a16="http://schemas.microsoft.com/office/drawing/2014/main" id="{EBE00383-F339-E668-9399-D2DC9718C39D}"/>
              </a:ext>
            </a:extLst>
          </p:cNvPr>
          <p:cNvSpPr>
            <a:spLocks noGrp="1"/>
          </p:cNvSpPr>
          <p:nvPr>
            <p:ph type="body" sz="quarter" idx="21" hasCustomPrompt="1"/>
          </p:nvPr>
        </p:nvSpPr>
        <p:spPr>
          <a:xfrm>
            <a:off x="4938557" y="3989404"/>
            <a:ext cx="2275880" cy="893763"/>
          </a:xfrm>
        </p:spPr>
        <p:txBody>
          <a:bodyPr>
            <a:noAutofit/>
          </a:bodyPr>
          <a:lstStyle>
            <a:lvl1pPr marL="0" indent="0" algn="ctr">
              <a:buNone/>
              <a:defRPr sz="1400">
                <a:solidFill>
                  <a:schemeClr val="bg1"/>
                </a:solidFill>
              </a:defRPr>
            </a:lvl1pPr>
            <a:lvl2pPr marL="201168" indent="0">
              <a:buNone/>
              <a:defRPr sz="1200"/>
            </a:lvl2pPr>
            <a:lvl3pPr marL="384048" indent="0">
              <a:buNone/>
              <a:defRPr sz="1200"/>
            </a:lvl3pPr>
            <a:lvl4pPr marL="566928" indent="0">
              <a:buNone/>
              <a:defRPr sz="1200"/>
            </a:lvl4pPr>
            <a:lvl5pPr marL="749808" indent="0">
              <a:buNone/>
              <a:defRPr sz="1200"/>
            </a:lvl5pPr>
          </a:lstStyle>
          <a:p>
            <a:pPr lvl="0"/>
            <a:r>
              <a:rPr lang="el"/>
              <a:t>Κάντε κλικ για να προσθέσετε κείμενο</a:t>
            </a:r>
          </a:p>
        </p:txBody>
      </p:sp>
      <p:sp>
        <p:nvSpPr>
          <p:cNvPr id="9" name="Text Placeholder 12">
            <a:extLst>
              <a:ext uri="{FF2B5EF4-FFF2-40B4-BE49-F238E27FC236}">
                <a16:creationId xmlns:a16="http://schemas.microsoft.com/office/drawing/2014/main" id="{71A788CA-392F-F29F-08CD-FBCB24BA793A}"/>
              </a:ext>
            </a:extLst>
          </p:cNvPr>
          <p:cNvSpPr>
            <a:spLocks noGrp="1"/>
          </p:cNvSpPr>
          <p:nvPr>
            <p:ph type="body" sz="quarter" idx="19" hasCustomPrompt="1"/>
          </p:nvPr>
        </p:nvSpPr>
        <p:spPr>
          <a:xfrm>
            <a:off x="7995403" y="1894376"/>
            <a:ext cx="2847975" cy="3390899"/>
          </a:xfrm>
          <a:prstGeom prst="roundRect">
            <a:avLst/>
          </a:prstGeom>
          <a:solidFill>
            <a:schemeClr val="tx1"/>
          </a:solidFill>
          <a:ln w="31750">
            <a:solidFill>
              <a:schemeClr val="accent1"/>
            </a:solidFill>
          </a:ln>
        </p:spPr>
        <p:txBody>
          <a:bodyPr lIns="0" tIns="274320" bIns="0" anchor="t">
            <a:normAutofit/>
          </a:bodyPr>
          <a:lstStyle>
            <a:lvl1pPr marL="0" indent="0" algn="ctr">
              <a:spcBef>
                <a:spcPts val="600"/>
              </a:spcBef>
              <a:spcAft>
                <a:spcPts val="1800"/>
              </a:spcAft>
              <a:buNone/>
              <a:defRPr sz="2400">
                <a:solidFill>
                  <a:schemeClr val="accent1"/>
                </a:solidFill>
                <a:latin typeface="+mj-lt"/>
              </a:defRPr>
            </a:lvl1pPr>
            <a:lvl2pPr marL="201168" indent="0">
              <a:buNone/>
              <a:defRPr/>
            </a:lvl2pPr>
            <a:lvl3pPr marL="384048" indent="0">
              <a:buNone/>
              <a:defRPr/>
            </a:lvl3pPr>
            <a:lvl4pPr marL="566928" indent="0">
              <a:buNone/>
              <a:defRPr/>
            </a:lvl4pPr>
            <a:lvl5pPr marL="749808" indent="0">
              <a:buNone/>
              <a:defRPr/>
            </a:lvl5pPr>
          </a:lstStyle>
          <a:p>
            <a:r>
              <a:rPr lang="el"/>
              <a:t>Προσθέστε υπότιτλους εδώ</a:t>
            </a:r>
          </a:p>
        </p:txBody>
      </p:sp>
      <p:sp>
        <p:nvSpPr>
          <p:cNvPr id="19" name="Picture Placeholder 16">
            <a:extLst>
              <a:ext uri="{FF2B5EF4-FFF2-40B4-BE49-F238E27FC236}">
                <a16:creationId xmlns:a16="http://schemas.microsoft.com/office/drawing/2014/main" id="{6E7FBECC-1456-B16C-B42F-61BAE986F27C}"/>
              </a:ext>
            </a:extLst>
          </p:cNvPr>
          <p:cNvSpPr>
            <a:spLocks noGrp="1"/>
          </p:cNvSpPr>
          <p:nvPr>
            <p:ph type="pic" sz="quarter" idx="25"/>
          </p:nvPr>
        </p:nvSpPr>
        <p:spPr>
          <a:xfrm>
            <a:off x="8916470" y="2833688"/>
            <a:ext cx="1005840" cy="914400"/>
          </a:xfrm>
        </p:spPr>
        <p:txBody>
          <a:bodyPr>
            <a:normAutofit/>
          </a:bodyPr>
          <a:lstStyle>
            <a:lvl1pPr algn="ctr">
              <a:defRPr sz="1400"/>
            </a:lvl1pPr>
          </a:lstStyle>
          <a:p>
            <a:endParaRPr lang="en-US"/>
          </a:p>
        </p:txBody>
      </p:sp>
      <p:sp>
        <p:nvSpPr>
          <p:cNvPr id="15" name="Text Placeholder 10">
            <a:extLst>
              <a:ext uri="{FF2B5EF4-FFF2-40B4-BE49-F238E27FC236}">
                <a16:creationId xmlns:a16="http://schemas.microsoft.com/office/drawing/2014/main" id="{984A0CD0-C9DF-C8B2-FEE6-05F2F0403245}"/>
              </a:ext>
            </a:extLst>
          </p:cNvPr>
          <p:cNvSpPr>
            <a:spLocks noGrp="1"/>
          </p:cNvSpPr>
          <p:nvPr>
            <p:ph type="body" sz="quarter" idx="22" hasCustomPrompt="1"/>
          </p:nvPr>
        </p:nvSpPr>
        <p:spPr>
          <a:xfrm>
            <a:off x="8282868" y="3989404"/>
            <a:ext cx="2275880" cy="893763"/>
          </a:xfrm>
        </p:spPr>
        <p:txBody>
          <a:bodyPr>
            <a:noAutofit/>
          </a:bodyPr>
          <a:lstStyle>
            <a:lvl1pPr marL="0" indent="0" algn="ctr">
              <a:buNone/>
              <a:defRPr sz="1400">
                <a:solidFill>
                  <a:schemeClr val="bg1"/>
                </a:solidFill>
              </a:defRPr>
            </a:lvl1pPr>
            <a:lvl2pPr marL="201168" indent="0">
              <a:buNone/>
              <a:defRPr sz="1200"/>
            </a:lvl2pPr>
            <a:lvl3pPr marL="384048" indent="0">
              <a:buNone/>
              <a:defRPr sz="1200"/>
            </a:lvl3pPr>
            <a:lvl4pPr marL="566928" indent="0">
              <a:buNone/>
              <a:defRPr sz="1200"/>
            </a:lvl4pPr>
            <a:lvl5pPr marL="749808" indent="0">
              <a:buNone/>
              <a:defRPr sz="1200"/>
            </a:lvl5pPr>
          </a:lstStyle>
          <a:p>
            <a:pPr lvl="0"/>
            <a:r>
              <a:rPr lang="el"/>
              <a:t>Κάντε κλικ για να προσθέσετε κείμενο</a:t>
            </a:r>
          </a:p>
        </p:txBody>
      </p: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bg1"/>
                </a:solidFill>
                <a:latin typeface="+mn-lt"/>
              </a:defRPr>
            </a:lvl1pPr>
          </a:lstStyle>
          <a:p>
            <a:r>
              <a:rPr lang="el"/>
              <a:t>Όνομα εκπαιδευτικής ενότητας CSP: Πρότυπο παρουσίασης που δημιουργήθηκε από PR</a:t>
            </a:r>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372417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esson Summar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599788" y="353962"/>
            <a:ext cx="4786877" cy="983225"/>
          </a:xfrm>
        </p:spPr>
        <p:txBody>
          <a:bodyPr anchor="b">
            <a:normAutofit/>
          </a:bodyPr>
          <a:lstStyle>
            <a:lvl1pPr algn="l">
              <a:lnSpc>
                <a:spcPct val="90000"/>
              </a:lnSpc>
              <a:defRPr sz="3600" spc="100" baseline="0">
                <a:solidFill>
                  <a:schemeClr val="bg1"/>
                </a:solidFill>
              </a:defRPr>
            </a:lvl1pPr>
          </a:lstStyle>
          <a:p>
            <a:r>
              <a:rPr lang="el"/>
              <a:t>Προσθέστε τίτλο εδώ</a:t>
            </a:r>
          </a:p>
        </p:txBody>
      </p:sp>
      <p:sp>
        <p:nvSpPr>
          <p:cNvPr id="3" name="Subtitle 2"/>
          <p:cNvSpPr>
            <a:spLocks noGrp="1"/>
          </p:cNvSpPr>
          <p:nvPr>
            <p:ph type="subTitle" idx="1" hasCustomPrompt="1"/>
          </p:nvPr>
        </p:nvSpPr>
        <p:spPr>
          <a:xfrm>
            <a:off x="6599788" y="1517074"/>
            <a:ext cx="4786877" cy="763899"/>
          </a:xfrm>
        </p:spPr>
        <p:txBody>
          <a:bodyPr lIns="91440" tIns="91440" rIns="91440" bIns="0">
            <a:normAutofit/>
          </a:bodyPr>
          <a:lstStyle>
            <a:lvl1pPr marL="0" indent="0" algn="l">
              <a:spcBef>
                <a:spcPts val="0"/>
              </a:spcBef>
              <a:spcAft>
                <a:spcPts val="0"/>
              </a:spcAft>
              <a:buNone/>
              <a:defRPr sz="2400" cap="none" spc="0" baseline="0">
                <a:solidFill>
                  <a:schemeClr val="accent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
              <a:t>Προσθέστε υπότιτλους εδώ</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a:off x="0" y="-2235"/>
            <a:ext cx="5840730" cy="6862275"/>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40730" h="6887937">
                <a:moveTo>
                  <a:pt x="0" y="0"/>
                </a:moveTo>
                <a:lnTo>
                  <a:pt x="5840730" y="0"/>
                </a:lnTo>
                <a:lnTo>
                  <a:pt x="5090160" y="2775915"/>
                </a:lnTo>
                <a:cubicBezTo>
                  <a:pt x="5057140" y="2883865"/>
                  <a:pt x="5020310" y="2976575"/>
                  <a:pt x="4853940" y="2962605"/>
                </a:cubicBezTo>
                <a:cubicBezTo>
                  <a:pt x="4668520" y="2845765"/>
                  <a:pt x="4761230" y="2747975"/>
                  <a:pt x="4754880" y="2692095"/>
                </a:cubicBezTo>
                <a:cubicBezTo>
                  <a:pt x="4845050" y="2355545"/>
                  <a:pt x="4904740" y="2121865"/>
                  <a:pt x="4979670" y="1846275"/>
                </a:cubicBezTo>
                <a:cubicBezTo>
                  <a:pt x="5021580" y="1687525"/>
                  <a:pt x="4996180" y="1615135"/>
                  <a:pt x="4872990" y="1571955"/>
                </a:cubicBezTo>
                <a:cubicBezTo>
                  <a:pt x="4738370" y="1563065"/>
                  <a:pt x="4699000" y="1597355"/>
                  <a:pt x="4655820" y="1770075"/>
                </a:cubicBezTo>
                <a:cubicBezTo>
                  <a:pt x="4671060" y="1858975"/>
                  <a:pt x="3878580" y="4599635"/>
                  <a:pt x="3893820" y="4688535"/>
                </a:cubicBezTo>
                <a:cubicBezTo>
                  <a:pt x="3858895" y="4824425"/>
                  <a:pt x="3925570" y="4880305"/>
                  <a:pt x="3992880" y="4905705"/>
                </a:cubicBezTo>
                <a:cubicBezTo>
                  <a:pt x="4102100" y="4904435"/>
                  <a:pt x="4158615" y="4917135"/>
                  <a:pt x="4213860" y="4757115"/>
                </a:cubicBezTo>
                <a:lnTo>
                  <a:pt x="4457700" y="3842715"/>
                </a:lnTo>
                <a:cubicBezTo>
                  <a:pt x="4481830" y="3756355"/>
                  <a:pt x="4555490" y="3692855"/>
                  <a:pt x="4686300" y="3713175"/>
                </a:cubicBezTo>
                <a:cubicBezTo>
                  <a:pt x="4829810" y="3791915"/>
                  <a:pt x="4782820" y="3882085"/>
                  <a:pt x="4785360" y="3926535"/>
                </a:cubicBezTo>
                <a:lnTo>
                  <a:pt x="4028621" y="6887937"/>
                </a:lnTo>
                <a:lnTo>
                  <a:pt x="0" y="6877051"/>
                </a:lnTo>
                <a:lnTo>
                  <a:pt x="0" y="0"/>
                </a:lnTo>
                <a:close/>
              </a:path>
            </a:pathLst>
          </a:custGeom>
          <a:solidFill>
            <a:schemeClr val="bg2"/>
          </a:solidFill>
          <a:ln>
            <a:noFill/>
          </a:ln>
        </p:spPr>
        <p:txBody>
          <a:bodyPr anchor="ctr"/>
          <a:lstStyle>
            <a:lvl1pPr algn="ctr">
              <a:defRPr baseline="-25000"/>
            </a:lvl1pPr>
          </a:lstStyle>
          <a:p>
            <a:endParaRPr lang="en-US"/>
          </a:p>
        </p:txBody>
      </p:sp>
      <p:sp>
        <p:nvSpPr>
          <p:cNvPr id="7" name="Text Placeholder 6">
            <a:extLst>
              <a:ext uri="{FF2B5EF4-FFF2-40B4-BE49-F238E27FC236}">
                <a16:creationId xmlns:a16="http://schemas.microsoft.com/office/drawing/2014/main" id="{E1A56017-320A-546E-A749-7145642CB967}"/>
              </a:ext>
            </a:extLst>
          </p:cNvPr>
          <p:cNvSpPr>
            <a:spLocks noGrp="1"/>
          </p:cNvSpPr>
          <p:nvPr>
            <p:ph type="body" sz="quarter" idx="12" hasCustomPrompt="1"/>
          </p:nvPr>
        </p:nvSpPr>
        <p:spPr>
          <a:xfrm>
            <a:off x="6599788" y="2341261"/>
            <a:ext cx="4796710" cy="401939"/>
          </a:xfrm>
        </p:spPr>
        <p:txBody>
          <a:bodyPr lIns="91440" tIns="0" anchor="b">
            <a:normAutofit/>
          </a:bodyPr>
          <a:lstStyle>
            <a:lvl1pPr marL="0" indent="0">
              <a:spcAft>
                <a:spcPts val="600"/>
              </a:spcAft>
              <a:buFont typeface="Courier New" panose="02070309020205020404" pitchFamily="49" charset="0"/>
              <a:buNone/>
              <a:defRPr sz="2000">
                <a:solidFill>
                  <a:schemeClr val="accent1"/>
                </a:solidFill>
              </a:defRPr>
            </a:lvl1pPr>
            <a:lvl2pPr marL="274320" indent="-274320">
              <a:buFont typeface="Courier New" panose="02070309020205020404" pitchFamily="49" charset="0"/>
              <a:buChar char="o"/>
              <a:defRPr sz="1200">
                <a:solidFill>
                  <a:schemeClr val="bg1"/>
                </a:solidFill>
              </a:defRPr>
            </a:lvl2pPr>
            <a:lvl3pPr marL="274320" indent="-274320">
              <a:buFont typeface="Courier New" panose="02070309020205020404" pitchFamily="49" charset="0"/>
              <a:buChar char="o"/>
              <a:defRPr sz="1050">
                <a:solidFill>
                  <a:schemeClr val="bg1"/>
                </a:solidFill>
              </a:defRPr>
            </a:lvl3pPr>
            <a:lvl4pPr marL="274320" indent="-274320">
              <a:buFont typeface="Courier New" panose="02070309020205020404" pitchFamily="49" charset="0"/>
              <a:buChar char="o"/>
              <a:defRPr sz="1050">
                <a:solidFill>
                  <a:schemeClr val="bg1"/>
                </a:solidFill>
              </a:defRPr>
            </a:lvl4pPr>
            <a:lvl5pPr marL="274320" indent="-274320">
              <a:buFont typeface="Courier New" panose="02070309020205020404" pitchFamily="49" charset="0"/>
              <a:buChar char="o"/>
              <a:defRPr sz="1050">
                <a:solidFill>
                  <a:schemeClr val="bg1"/>
                </a:solidFill>
              </a:defRPr>
            </a:lvl5pPr>
          </a:lstStyle>
          <a:p>
            <a:pPr lvl="0"/>
            <a:r>
              <a:rPr lang="el"/>
              <a:t>Κάντε κλικ για να προσθέσετε κείμενο</a:t>
            </a:r>
          </a:p>
        </p:txBody>
      </p:sp>
      <p:sp>
        <p:nvSpPr>
          <p:cNvPr id="11" name="Text Placeholder 10">
            <a:extLst>
              <a:ext uri="{FF2B5EF4-FFF2-40B4-BE49-F238E27FC236}">
                <a16:creationId xmlns:a16="http://schemas.microsoft.com/office/drawing/2014/main" id="{A9BC9EC3-C68A-CC9E-C220-8D585A8B43A0}"/>
              </a:ext>
            </a:extLst>
          </p:cNvPr>
          <p:cNvSpPr>
            <a:spLocks noGrp="1"/>
          </p:cNvSpPr>
          <p:nvPr>
            <p:ph type="body" sz="quarter" idx="15" hasCustomPrompt="1"/>
          </p:nvPr>
        </p:nvSpPr>
        <p:spPr>
          <a:xfrm>
            <a:off x="6599789" y="2753247"/>
            <a:ext cx="3852296" cy="817345"/>
          </a:xfrm>
        </p:spPr>
        <p:txBody>
          <a:bodyPr lIns="91440">
            <a:noAutofit/>
          </a:bodyPr>
          <a:lstStyle>
            <a:lvl1pPr marL="0" indent="0">
              <a:buNone/>
              <a:defRPr sz="1400">
                <a:solidFill>
                  <a:schemeClr val="bg1"/>
                </a:solidFill>
              </a:defRPr>
            </a:lvl1pPr>
            <a:lvl2pPr marL="201168" indent="0">
              <a:buNone/>
              <a:defRPr sz="1200">
                <a:solidFill>
                  <a:schemeClr val="bg1"/>
                </a:solidFill>
              </a:defRPr>
            </a:lvl2pPr>
            <a:lvl3pPr marL="384048" indent="0">
              <a:buNone/>
              <a:defRPr sz="1200">
                <a:solidFill>
                  <a:schemeClr val="bg1"/>
                </a:solidFill>
              </a:defRPr>
            </a:lvl3pPr>
            <a:lvl4pPr marL="566928" indent="0">
              <a:buNone/>
              <a:defRPr sz="1200">
                <a:solidFill>
                  <a:schemeClr val="bg1"/>
                </a:solidFill>
              </a:defRPr>
            </a:lvl4pPr>
            <a:lvl5pPr marL="749808" indent="0">
              <a:buNone/>
              <a:defRPr sz="1200">
                <a:solidFill>
                  <a:schemeClr val="bg1"/>
                </a:solidFill>
              </a:defRPr>
            </a:lvl5pPr>
          </a:lstStyle>
          <a:p>
            <a:pPr lvl="0"/>
            <a:r>
              <a:rPr lang="el"/>
              <a:t>Κάντε κλικ για να προσθέσετε κείμενο</a:t>
            </a:r>
          </a:p>
        </p:txBody>
      </p:sp>
      <p:pic>
        <p:nvPicPr>
          <p:cNvPr id="9" name="Graphic 8">
            <a:extLst>
              <a:ext uri="{FF2B5EF4-FFF2-40B4-BE49-F238E27FC236}">
                <a16:creationId xmlns:a16="http://schemas.microsoft.com/office/drawing/2014/main" id="{546FE873-5DC1-BDE4-557B-F1869503367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4426666" y="5060315"/>
            <a:ext cx="927943" cy="1801301"/>
          </a:xfrm>
          <a:prstGeom prst="rect">
            <a:avLst/>
          </a:prstGeom>
        </p:spPr>
      </p:pic>
      <p:sp>
        <p:nvSpPr>
          <p:cNvPr id="6" name="Text Placeholder 6">
            <a:extLst>
              <a:ext uri="{FF2B5EF4-FFF2-40B4-BE49-F238E27FC236}">
                <a16:creationId xmlns:a16="http://schemas.microsoft.com/office/drawing/2014/main" id="{DE3FA6A1-74D7-3926-C0BF-FECA6C0B0338}"/>
              </a:ext>
            </a:extLst>
          </p:cNvPr>
          <p:cNvSpPr>
            <a:spLocks noGrp="1"/>
          </p:cNvSpPr>
          <p:nvPr>
            <p:ph type="body" sz="quarter" idx="13" hasCustomPrompt="1"/>
          </p:nvPr>
        </p:nvSpPr>
        <p:spPr>
          <a:xfrm>
            <a:off x="6599788" y="3563285"/>
            <a:ext cx="4796710" cy="401939"/>
          </a:xfrm>
        </p:spPr>
        <p:txBody>
          <a:bodyPr lIns="91440" tIns="0" anchor="b">
            <a:normAutofit/>
          </a:bodyPr>
          <a:lstStyle>
            <a:lvl1pPr marL="0" indent="0">
              <a:spcAft>
                <a:spcPts val="600"/>
              </a:spcAft>
              <a:buFont typeface="Courier New" panose="02070309020205020404" pitchFamily="49" charset="0"/>
              <a:buNone/>
              <a:defRPr sz="2000">
                <a:solidFill>
                  <a:schemeClr val="accent1"/>
                </a:solidFill>
              </a:defRPr>
            </a:lvl1pPr>
            <a:lvl2pPr marL="274320" indent="-274320">
              <a:buFont typeface="Courier New" panose="02070309020205020404" pitchFamily="49" charset="0"/>
              <a:buChar char="o"/>
              <a:defRPr sz="1200">
                <a:solidFill>
                  <a:schemeClr val="bg1"/>
                </a:solidFill>
              </a:defRPr>
            </a:lvl2pPr>
            <a:lvl3pPr marL="274320" indent="-274320">
              <a:buFont typeface="Courier New" panose="02070309020205020404" pitchFamily="49" charset="0"/>
              <a:buChar char="o"/>
              <a:defRPr sz="1050">
                <a:solidFill>
                  <a:schemeClr val="bg1"/>
                </a:solidFill>
              </a:defRPr>
            </a:lvl3pPr>
            <a:lvl4pPr marL="274320" indent="-274320">
              <a:buFont typeface="Courier New" panose="02070309020205020404" pitchFamily="49" charset="0"/>
              <a:buChar char="o"/>
              <a:defRPr sz="1050">
                <a:solidFill>
                  <a:schemeClr val="bg1"/>
                </a:solidFill>
              </a:defRPr>
            </a:lvl4pPr>
            <a:lvl5pPr marL="274320" indent="-274320">
              <a:buFont typeface="Courier New" panose="02070309020205020404" pitchFamily="49" charset="0"/>
              <a:buChar char="o"/>
              <a:defRPr sz="1050">
                <a:solidFill>
                  <a:schemeClr val="bg1"/>
                </a:solidFill>
              </a:defRPr>
            </a:lvl5pPr>
          </a:lstStyle>
          <a:p>
            <a:pPr lvl="0"/>
            <a:r>
              <a:rPr lang="el"/>
              <a:t>Κάντε κλικ για να προσθέσετε κείμενο</a:t>
            </a:r>
          </a:p>
        </p:txBody>
      </p:sp>
      <p:sp>
        <p:nvSpPr>
          <p:cNvPr id="12" name="Text Placeholder 10">
            <a:extLst>
              <a:ext uri="{FF2B5EF4-FFF2-40B4-BE49-F238E27FC236}">
                <a16:creationId xmlns:a16="http://schemas.microsoft.com/office/drawing/2014/main" id="{9487AC4B-B367-6BC8-2DCA-61A43B326449}"/>
              </a:ext>
            </a:extLst>
          </p:cNvPr>
          <p:cNvSpPr>
            <a:spLocks noGrp="1"/>
          </p:cNvSpPr>
          <p:nvPr>
            <p:ph type="body" sz="quarter" idx="16" hasCustomPrompt="1"/>
          </p:nvPr>
        </p:nvSpPr>
        <p:spPr>
          <a:xfrm>
            <a:off x="6599788" y="3982578"/>
            <a:ext cx="3860546" cy="529133"/>
          </a:xfrm>
        </p:spPr>
        <p:txBody>
          <a:bodyPr lIns="91440">
            <a:noAutofit/>
          </a:bodyPr>
          <a:lstStyle>
            <a:lvl1pPr marL="0" indent="0">
              <a:buNone/>
              <a:defRPr sz="1400">
                <a:solidFill>
                  <a:schemeClr val="bg1"/>
                </a:solidFill>
              </a:defRPr>
            </a:lvl1pPr>
            <a:lvl2pPr marL="201168" indent="0">
              <a:buNone/>
              <a:defRPr sz="1200">
                <a:solidFill>
                  <a:schemeClr val="bg1"/>
                </a:solidFill>
              </a:defRPr>
            </a:lvl2pPr>
            <a:lvl3pPr marL="384048" indent="0">
              <a:buNone/>
              <a:defRPr sz="1200">
                <a:solidFill>
                  <a:schemeClr val="bg1"/>
                </a:solidFill>
              </a:defRPr>
            </a:lvl3pPr>
            <a:lvl4pPr marL="566928" indent="0">
              <a:buNone/>
              <a:defRPr sz="1200">
                <a:solidFill>
                  <a:schemeClr val="bg1"/>
                </a:solidFill>
              </a:defRPr>
            </a:lvl4pPr>
            <a:lvl5pPr marL="749808" indent="0">
              <a:buNone/>
              <a:defRPr sz="1200">
                <a:solidFill>
                  <a:schemeClr val="bg1"/>
                </a:solidFill>
              </a:defRPr>
            </a:lvl5pPr>
          </a:lstStyle>
          <a:p>
            <a:pPr lvl="0"/>
            <a:r>
              <a:rPr lang="el"/>
              <a:t>Κάντε κλικ για να προσθέσετε κείμενο</a:t>
            </a:r>
          </a:p>
        </p:txBody>
      </p:sp>
      <p:sp>
        <p:nvSpPr>
          <p:cNvPr id="8" name="Text Placeholder 6">
            <a:extLst>
              <a:ext uri="{FF2B5EF4-FFF2-40B4-BE49-F238E27FC236}">
                <a16:creationId xmlns:a16="http://schemas.microsoft.com/office/drawing/2014/main" id="{34E9A44E-6692-ACFA-4EB0-368490BF357A}"/>
              </a:ext>
            </a:extLst>
          </p:cNvPr>
          <p:cNvSpPr>
            <a:spLocks noGrp="1"/>
          </p:cNvSpPr>
          <p:nvPr>
            <p:ph type="body" sz="quarter" idx="14" hasCustomPrompt="1"/>
          </p:nvPr>
        </p:nvSpPr>
        <p:spPr>
          <a:xfrm>
            <a:off x="6599788" y="4564818"/>
            <a:ext cx="4796710" cy="401939"/>
          </a:xfrm>
        </p:spPr>
        <p:txBody>
          <a:bodyPr lIns="91440" tIns="0" anchor="b">
            <a:normAutofit/>
          </a:bodyPr>
          <a:lstStyle>
            <a:lvl1pPr marL="0" indent="0">
              <a:spcAft>
                <a:spcPts val="600"/>
              </a:spcAft>
              <a:buFont typeface="Courier New" panose="02070309020205020404" pitchFamily="49" charset="0"/>
              <a:buNone/>
              <a:defRPr sz="2000">
                <a:solidFill>
                  <a:schemeClr val="accent1"/>
                </a:solidFill>
              </a:defRPr>
            </a:lvl1pPr>
            <a:lvl2pPr marL="274320" indent="-274320">
              <a:buFont typeface="Courier New" panose="02070309020205020404" pitchFamily="49" charset="0"/>
              <a:buChar char="o"/>
              <a:defRPr sz="1200">
                <a:solidFill>
                  <a:schemeClr val="bg1"/>
                </a:solidFill>
              </a:defRPr>
            </a:lvl2pPr>
            <a:lvl3pPr marL="274320" indent="-274320">
              <a:buFont typeface="Courier New" panose="02070309020205020404" pitchFamily="49" charset="0"/>
              <a:buChar char="o"/>
              <a:defRPr sz="1050">
                <a:solidFill>
                  <a:schemeClr val="bg1"/>
                </a:solidFill>
              </a:defRPr>
            </a:lvl3pPr>
            <a:lvl4pPr marL="274320" indent="-274320">
              <a:buFont typeface="Courier New" panose="02070309020205020404" pitchFamily="49" charset="0"/>
              <a:buChar char="o"/>
              <a:defRPr sz="1050">
                <a:solidFill>
                  <a:schemeClr val="bg1"/>
                </a:solidFill>
              </a:defRPr>
            </a:lvl4pPr>
            <a:lvl5pPr marL="274320" indent="-274320">
              <a:buFont typeface="Courier New" panose="02070309020205020404" pitchFamily="49" charset="0"/>
              <a:buChar char="o"/>
              <a:defRPr sz="1050">
                <a:solidFill>
                  <a:schemeClr val="bg1"/>
                </a:solidFill>
              </a:defRPr>
            </a:lvl5pPr>
          </a:lstStyle>
          <a:p>
            <a:pPr lvl="0"/>
            <a:r>
              <a:rPr lang="el"/>
              <a:t>Κάντε κλικ για να προσθέσετε κείμενο</a:t>
            </a:r>
          </a:p>
        </p:txBody>
      </p:sp>
      <p:sp>
        <p:nvSpPr>
          <p:cNvPr id="13" name="Text Placeholder 10">
            <a:extLst>
              <a:ext uri="{FF2B5EF4-FFF2-40B4-BE49-F238E27FC236}">
                <a16:creationId xmlns:a16="http://schemas.microsoft.com/office/drawing/2014/main" id="{AB0B6725-F963-746B-381A-0F998539A022}"/>
              </a:ext>
            </a:extLst>
          </p:cNvPr>
          <p:cNvSpPr>
            <a:spLocks noGrp="1"/>
          </p:cNvSpPr>
          <p:nvPr>
            <p:ph type="body" sz="quarter" idx="17" hasCustomPrompt="1"/>
          </p:nvPr>
        </p:nvSpPr>
        <p:spPr>
          <a:xfrm>
            <a:off x="6599788" y="4975138"/>
            <a:ext cx="3860546" cy="852906"/>
          </a:xfrm>
        </p:spPr>
        <p:txBody>
          <a:bodyPr lIns="91440">
            <a:noAutofit/>
          </a:bodyPr>
          <a:lstStyle>
            <a:lvl1pPr marL="0" indent="0">
              <a:buNone/>
              <a:defRPr sz="1400">
                <a:solidFill>
                  <a:schemeClr val="bg1"/>
                </a:solidFill>
              </a:defRPr>
            </a:lvl1pPr>
            <a:lvl2pPr marL="201168" indent="0">
              <a:buNone/>
              <a:defRPr sz="1200">
                <a:solidFill>
                  <a:schemeClr val="bg1"/>
                </a:solidFill>
              </a:defRPr>
            </a:lvl2pPr>
            <a:lvl3pPr marL="384048" indent="0">
              <a:buNone/>
              <a:defRPr sz="1200">
                <a:solidFill>
                  <a:schemeClr val="bg1"/>
                </a:solidFill>
              </a:defRPr>
            </a:lvl3pPr>
            <a:lvl4pPr marL="566928" indent="0">
              <a:buNone/>
              <a:defRPr sz="1200">
                <a:solidFill>
                  <a:schemeClr val="bg1"/>
                </a:solidFill>
              </a:defRPr>
            </a:lvl4pPr>
            <a:lvl5pPr marL="749808" indent="0">
              <a:buNone/>
              <a:defRPr sz="1200">
                <a:solidFill>
                  <a:schemeClr val="bg1"/>
                </a:solidFill>
              </a:defRPr>
            </a:lvl5pPr>
          </a:lstStyle>
          <a:p>
            <a:pPr lvl="0"/>
            <a:r>
              <a:rPr lang="el"/>
              <a:t>Κάντε κλικ για να προσθέσετε κείμενο</a:t>
            </a:r>
          </a:p>
        </p:txBody>
      </p:sp>
    </p:spTree>
    <p:extLst>
      <p:ext uri="{BB962C8B-B14F-4D97-AF65-F5344CB8AC3E}">
        <p14:creationId xmlns:p14="http://schemas.microsoft.com/office/powerpoint/2010/main" val="1419208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l"/>
              <a:t>Προσθέστε τίτλο εδώ</a:t>
            </a:r>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l"/>
              <a:t>Κάντε κλικ για να επεξεργαστείτε στυλ κειμένου υποδείγματος</a:t>
            </a:r>
          </a:p>
          <a:p>
            <a:pPr lvl="1"/>
            <a:r>
              <a:rPr lang="el"/>
              <a:t>Δεύτερο επίπεδο</a:t>
            </a:r>
          </a:p>
          <a:p>
            <a:pPr lvl="2"/>
            <a:r>
              <a:rPr lang="el"/>
              <a:t>Τρίτο επίπεδο</a:t>
            </a:r>
          </a:p>
          <a:p>
            <a:pPr lvl="3"/>
            <a:r>
              <a:rPr lang="el"/>
              <a:t>Τέταρτο επίπεδο</a:t>
            </a:r>
          </a:p>
          <a:p>
            <a:pPr lvl="4"/>
            <a:r>
              <a:rPr lang="el"/>
              <a:t>Πέμπτο επίπεδο</a:t>
            </a:r>
          </a:p>
        </p:txBody>
      </p:sp>
      <p:sp>
        <p:nvSpPr>
          <p:cNvPr id="7" name="Footer Placeholder 8">
            <a:extLst>
              <a:ext uri="{FF2B5EF4-FFF2-40B4-BE49-F238E27FC236}">
                <a16:creationId xmlns:a16="http://schemas.microsoft.com/office/drawing/2014/main" id="{16BCAC9C-7B8B-A7E5-574A-2C2D473655B3}"/>
              </a:ext>
            </a:extLst>
          </p:cNvPr>
          <p:cNvSpPr>
            <a:spLocks noGrp="1"/>
          </p:cNvSpPr>
          <p:nvPr>
            <p:ph type="ftr" sz="quarter" idx="3"/>
          </p:nvPr>
        </p:nvSpPr>
        <p:spPr>
          <a:xfrm>
            <a:off x="643051" y="6221324"/>
            <a:ext cx="6818262" cy="365125"/>
          </a:xfrm>
          <a:prstGeom prst="rect">
            <a:avLst/>
          </a:prstGeom>
        </p:spPr>
        <p:txBody>
          <a:bodyPr/>
          <a:lstStyle>
            <a:lvl1pPr>
              <a:defRPr sz="1100" b="0" i="0" cap="all" baseline="0">
                <a:solidFill>
                  <a:schemeClr val="tx1"/>
                </a:solidFill>
                <a:latin typeface="+mn-lt"/>
              </a:defRPr>
            </a:lvl1pPr>
          </a:lstStyle>
          <a:p>
            <a:r>
              <a:rPr lang="el"/>
              <a:t>Όνομα εκπαιδευτικής ενότητας CSP: Πρότυπο παρουσίασης που δημιουργήθηκε από PR</a:t>
            </a:r>
          </a:p>
        </p:txBody>
      </p:sp>
      <p:sp>
        <p:nvSpPr>
          <p:cNvPr id="8" name="Slide Number Placeholder 9">
            <a:extLst>
              <a:ext uri="{FF2B5EF4-FFF2-40B4-BE49-F238E27FC236}">
                <a16:creationId xmlns:a16="http://schemas.microsoft.com/office/drawing/2014/main" id="{E44D41BF-45CF-B60E-08D3-A8C49332E574}"/>
              </a:ext>
            </a:extLst>
          </p:cNvPr>
          <p:cNvSpPr>
            <a:spLocks noGrp="1"/>
          </p:cNvSpPr>
          <p:nvPr>
            <p:ph type="sldNum" sz="quarter" idx="4"/>
          </p:nvPr>
        </p:nvSpPr>
        <p:spPr>
          <a:xfrm>
            <a:off x="10930596" y="6221324"/>
            <a:ext cx="617912" cy="365125"/>
          </a:xfrm>
          <a:prstGeom prst="rect">
            <a:avLst/>
          </a:prstGeom>
        </p:spPr>
        <p:txBody>
          <a:bodyPr/>
          <a:lstStyle>
            <a:lvl1pPr algn="r">
              <a:defRPr sz="1100" b="0" i="0">
                <a:solidFill>
                  <a:schemeClr val="tx1"/>
                </a:solidFill>
                <a:latin typeface="+mn-lt"/>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68232827"/>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9" r:id="rId5"/>
    <p:sldLayoutId id="2147483746" r:id="rId6"/>
    <p:sldLayoutId id="2147483747" r:id="rId7"/>
    <p:sldLayoutId id="2147483748" r:id="rId8"/>
    <p:sldLayoutId id="2147483750" r:id="rId9"/>
    <p:sldLayoutId id="2147483756" r:id="rId10"/>
    <p:sldLayoutId id="2147483751" r:id="rId11"/>
    <p:sldLayoutId id="2147483752" r:id="rId12"/>
    <p:sldLayoutId id="2147483754" r:id="rId13"/>
    <p:sldLayoutId id="2147483755" r:id="rId14"/>
    <p:sldLayoutId id="2147483753" r:id="rId15"/>
  </p:sldLayoutIdLst>
  <p:hf hdr="0" dt="0"/>
  <p:txStyles>
    <p:titleStyle>
      <a:lvl1pPr algn="l" defTabSz="914400" rtl="0" eaLnBrk="1" latinLnBrk="0" hangingPunct="1">
        <a:lnSpc>
          <a:spcPct val="90000"/>
        </a:lnSpc>
        <a:spcBef>
          <a:spcPct val="0"/>
        </a:spcBef>
        <a:buNone/>
        <a:defRPr sz="6000" kern="1200" spc="-50" baseline="0">
          <a:solidFill>
            <a:schemeClr val="tx1"/>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8.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4.svg"/></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31.jpe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31.jpeg"/></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2.jpeg"/><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8.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itle 94">
            <a:extLst>
              <a:ext uri="{FF2B5EF4-FFF2-40B4-BE49-F238E27FC236}">
                <a16:creationId xmlns:a16="http://schemas.microsoft.com/office/drawing/2014/main" id="{7643F50D-950F-5A7E-722A-79E4F5D31565}"/>
              </a:ext>
            </a:extLst>
          </p:cNvPr>
          <p:cNvSpPr>
            <a:spLocks noGrp="1"/>
          </p:cNvSpPr>
          <p:nvPr>
            <p:ph type="ctrTitle"/>
          </p:nvPr>
        </p:nvSpPr>
        <p:spPr>
          <a:xfrm>
            <a:off x="6060837" y="774652"/>
            <a:ext cx="6275920" cy="2579052"/>
          </a:xfrm>
        </p:spPr>
        <p:txBody>
          <a:bodyPr>
            <a:noAutofit/>
          </a:bodyPr>
          <a:lstStyle/>
          <a:p>
            <a:r>
              <a:rPr lang="el" sz="3600" dirty="0"/>
              <a:t>Ευφυΐα Κυβερνοαπειλής στο ενεργειακό δίκτυο - Cyber Threat Intelligence in the Energy Network </a:t>
            </a:r>
          </a:p>
        </p:txBody>
      </p:sp>
      <p:sp>
        <p:nvSpPr>
          <p:cNvPr id="96" name="Subtitle 95">
            <a:extLst>
              <a:ext uri="{FF2B5EF4-FFF2-40B4-BE49-F238E27FC236}">
                <a16:creationId xmlns:a16="http://schemas.microsoft.com/office/drawing/2014/main" id="{1C5A4B6C-BAC7-A685-A9B1-2F354B12832E}"/>
              </a:ext>
            </a:extLst>
          </p:cNvPr>
          <p:cNvSpPr>
            <a:spLocks noGrp="1"/>
          </p:cNvSpPr>
          <p:nvPr>
            <p:ph type="subTitle" idx="1"/>
          </p:nvPr>
        </p:nvSpPr>
        <p:spPr>
          <a:xfrm>
            <a:off x="7128152" y="5248834"/>
            <a:ext cx="4323426" cy="1008925"/>
          </a:xfrm>
        </p:spPr>
        <p:txBody>
          <a:bodyPr/>
          <a:lstStyle/>
          <a:p>
            <a:r>
              <a:rPr lang="el" dirty="0"/>
              <a:t>Παρουσ</a:t>
            </a:r>
            <a:r>
              <a:rPr lang="el-GR" dirty="0"/>
              <a:t>ι</a:t>
            </a:r>
            <a:r>
              <a:rPr lang="el" dirty="0"/>
              <a:t>αση απΟ: </a:t>
            </a:r>
          </a:p>
        </p:txBody>
      </p:sp>
      <p:sp>
        <p:nvSpPr>
          <p:cNvPr id="97" name="Text Placeholder 96">
            <a:extLst>
              <a:ext uri="{FF2B5EF4-FFF2-40B4-BE49-F238E27FC236}">
                <a16:creationId xmlns:a16="http://schemas.microsoft.com/office/drawing/2014/main" id="{2A924E96-9B1C-6D19-49F6-49CA70E65537}"/>
              </a:ext>
            </a:extLst>
          </p:cNvPr>
          <p:cNvSpPr>
            <a:spLocks noGrp="1"/>
          </p:cNvSpPr>
          <p:nvPr>
            <p:ph type="body" sz="quarter" idx="10"/>
          </p:nvPr>
        </p:nvSpPr>
        <p:spPr>
          <a:xfrm>
            <a:off x="7119274" y="3373515"/>
            <a:ext cx="4323426" cy="1008926"/>
          </a:xfrm>
        </p:spPr>
        <p:txBody>
          <a:bodyPr/>
          <a:lstStyle/>
          <a:p>
            <a:r>
              <a:rPr lang="el"/>
              <a:t>CSP006</a:t>
            </a:r>
          </a:p>
        </p:txBody>
      </p:sp>
      <p:sp>
        <p:nvSpPr>
          <p:cNvPr id="53" name="Freeform: Shape 52">
            <a:extLst>
              <a:ext uri="{FF2B5EF4-FFF2-40B4-BE49-F238E27FC236}">
                <a16:creationId xmlns:a16="http://schemas.microsoft.com/office/drawing/2014/main" id="{D96C8D99-3232-849B-9CC8-6E4982208FEA}"/>
              </a:ext>
              <a:ext uri="{C183D7F6-B498-43B3-948B-1728B52AA6E4}">
                <adec:decorative xmlns:adec="http://schemas.microsoft.com/office/drawing/2017/decorative" val="1"/>
              </a:ext>
            </a:extLst>
          </p:cNvPr>
          <p:cNvSpPr/>
          <p:nvPr/>
        </p:nvSpPr>
        <p:spPr>
          <a:xfrm rot="10800000">
            <a:off x="3507757" y="-11160"/>
            <a:ext cx="2553080" cy="6858841"/>
          </a:xfrm>
          <a:custGeom>
            <a:avLst/>
            <a:gdLst>
              <a:gd name="connsiteX0" fmla="*/ 2526446 w 2553080"/>
              <a:gd name="connsiteY0" fmla="*/ 0 h 6858841"/>
              <a:gd name="connsiteX1" fmla="*/ 1707127 w 2553080"/>
              <a:gd name="connsiteY1" fmla="*/ 3182290 h 6858841"/>
              <a:gd name="connsiteX2" fmla="*/ 1365955 w 2553080"/>
              <a:gd name="connsiteY2" fmla="*/ 4453431 h 6858841"/>
              <a:gd name="connsiteX3" fmla="*/ 1182052 w 2553080"/>
              <a:gd name="connsiteY3" fmla="*/ 4538343 h 6858841"/>
              <a:gd name="connsiteX4" fmla="*/ 1070442 w 2553080"/>
              <a:gd name="connsiteY4" fmla="*/ 4344440 h 6858841"/>
              <a:gd name="connsiteX5" fmla="*/ 1329175 w 2553080"/>
              <a:gd name="connsiteY5" fmla="*/ 3390133 h 6858841"/>
              <a:gd name="connsiteX6" fmla="*/ 1311418 w 2553080"/>
              <a:gd name="connsiteY6" fmla="*/ 3250726 h 6858841"/>
              <a:gd name="connsiteX7" fmla="*/ 1199808 w 2553080"/>
              <a:gd name="connsiteY7" fmla="*/ 3164547 h 6858841"/>
              <a:gd name="connsiteX8" fmla="*/ 975320 w 2553080"/>
              <a:gd name="connsiteY8" fmla="*/ 3293816 h 6858841"/>
              <a:gd name="connsiteX9" fmla="*/ 582148 w 2553080"/>
              <a:gd name="connsiteY9" fmla="*/ 4743652 h 6858841"/>
              <a:gd name="connsiteX10" fmla="*/ 5073 w 2553080"/>
              <a:gd name="connsiteY10" fmla="*/ 6842367 h 6858841"/>
              <a:gd name="connsiteX11" fmla="*/ 0 w 2553080"/>
              <a:gd name="connsiteY11" fmla="*/ 6858842 h 6858841"/>
              <a:gd name="connsiteX12" fmla="*/ 26634 w 2553080"/>
              <a:gd name="connsiteY12" fmla="*/ 6858842 h 6858841"/>
              <a:gd name="connsiteX13" fmla="*/ 607514 w 2553080"/>
              <a:gd name="connsiteY13" fmla="*/ 4751256 h 6858841"/>
              <a:gd name="connsiteX14" fmla="*/ 1000686 w 2553080"/>
              <a:gd name="connsiteY14" fmla="*/ 3301420 h 6858841"/>
              <a:gd name="connsiteX15" fmla="*/ 1194735 w 2553080"/>
              <a:gd name="connsiteY15" fmla="*/ 3189894 h 6858841"/>
              <a:gd name="connsiteX16" fmla="*/ 1289857 w 2553080"/>
              <a:gd name="connsiteY16" fmla="*/ 3263399 h 6858841"/>
              <a:gd name="connsiteX17" fmla="*/ 1305077 w 2553080"/>
              <a:gd name="connsiteY17" fmla="*/ 3383797 h 6858841"/>
              <a:gd name="connsiteX18" fmla="*/ 1046345 w 2553080"/>
              <a:gd name="connsiteY18" fmla="*/ 4338103 h 6858841"/>
              <a:gd name="connsiteX19" fmla="*/ 1175711 w 2553080"/>
              <a:gd name="connsiteY19" fmla="*/ 4562423 h 6858841"/>
              <a:gd name="connsiteX20" fmla="*/ 1390053 w 2553080"/>
              <a:gd name="connsiteY20" fmla="*/ 4462303 h 6858841"/>
              <a:gd name="connsiteX21" fmla="*/ 1390053 w 2553080"/>
              <a:gd name="connsiteY21" fmla="*/ 4461035 h 6858841"/>
              <a:gd name="connsiteX22" fmla="*/ 1731225 w 2553080"/>
              <a:gd name="connsiteY22" fmla="*/ 3188627 h 6858841"/>
              <a:gd name="connsiteX23" fmla="*/ 2553081 w 2553080"/>
              <a:gd name="connsiteY23" fmla="*/ 1267 h 6858841"/>
              <a:gd name="connsiteX24" fmla="*/ 2526446 w 2553080"/>
              <a:gd name="connsiteY24" fmla="*/ 0 h 685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53080" h="6858841">
                <a:moveTo>
                  <a:pt x="2526446" y="0"/>
                </a:moveTo>
                <a:lnTo>
                  <a:pt x="1707127" y="3182290"/>
                </a:lnTo>
                <a:lnTo>
                  <a:pt x="1365955" y="4453431"/>
                </a:lnTo>
                <a:cubicBezTo>
                  <a:pt x="1332979" y="4523135"/>
                  <a:pt x="1255613" y="4558621"/>
                  <a:pt x="1182052" y="4538343"/>
                </a:cubicBezTo>
                <a:cubicBezTo>
                  <a:pt x="1098345" y="4515531"/>
                  <a:pt x="1047613" y="4428085"/>
                  <a:pt x="1070442" y="4344440"/>
                </a:cubicBezTo>
                <a:lnTo>
                  <a:pt x="1329175" y="3390133"/>
                </a:lnTo>
                <a:cubicBezTo>
                  <a:pt x="1341858" y="3343242"/>
                  <a:pt x="1335516" y="3293816"/>
                  <a:pt x="1311418" y="3250726"/>
                </a:cubicBezTo>
                <a:cubicBezTo>
                  <a:pt x="1287321" y="3207637"/>
                  <a:pt x="1248004" y="3177220"/>
                  <a:pt x="1199808" y="3164547"/>
                </a:cubicBezTo>
                <a:cubicBezTo>
                  <a:pt x="1102150" y="3137933"/>
                  <a:pt x="1000686" y="3196230"/>
                  <a:pt x="975320" y="3293816"/>
                </a:cubicBezTo>
                <a:lnTo>
                  <a:pt x="582148" y="4743652"/>
                </a:lnTo>
                <a:lnTo>
                  <a:pt x="5073" y="6842367"/>
                </a:lnTo>
                <a:cubicBezTo>
                  <a:pt x="5073" y="6842367"/>
                  <a:pt x="1268" y="6855040"/>
                  <a:pt x="0" y="6858842"/>
                </a:cubicBezTo>
                <a:lnTo>
                  <a:pt x="26634" y="6858842"/>
                </a:lnTo>
                <a:lnTo>
                  <a:pt x="607514" y="4751256"/>
                </a:lnTo>
                <a:lnTo>
                  <a:pt x="1000686" y="3301420"/>
                </a:lnTo>
                <a:cubicBezTo>
                  <a:pt x="1023515" y="3217775"/>
                  <a:pt x="1111028" y="3167082"/>
                  <a:pt x="1194735" y="3189894"/>
                </a:cubicBezTo>
                <a:cubicBezTo>
                  <a:pt x="1235321" y="3201300"/>
                  <a:pt x="1269565" y="3226647"/>
                  <a:pt x="1289857" y="3263399"/>
                </a:cubicBezTo>
                <a:cubicBezTo>
                  <a:pt x="1311418" y="3300152"/>
                  <a:pt x="1316492" y="3341975"/>
                  <a:pt x="1305077" y="3383797"/>
                </a:cubicBezTo>
                <a:lnTo>
                  <a:pt x="1046345" y="4338103"/>
                </a:lnTo>
                <a:cubicBezTo>
                  <a:pt x="1019710" y="4435689"/>
                  <a:pt x="1078052" y="4537076"/>
                  <a:pt x="1175711" y="4562423"/>
                </a:cubicBezTo>
                <a:cubicBezTo>
                  <a:pt x="1261955" y="4585235"/>
                  <a:pt x="1352004" y="4543413"/>
                  <a:pt x="1390053" y="4462303"/>
                </a:cubicBezTo>
                <a:lnTo>
                  <a:pt x="1390053" y="4461035"/>
                </a:lnTo>
                <a:lnTo>
                  <a:pt x="1731225" y="3188627"/>
                </a:lnTo>
                <a:lnTo>
                  <a:pt x="2553081" y="1267"/>
                </a:lnTo>
                <a:cubicBezTo>
                  <a:pt x="2544203" y="0"/>
                  <a:pt x="2535325" y="0"/>
                  <a:pt x="2526446" y="0"/>
                </a:cubicBezTo>
                <a:close/>
              </a:path>
            </a:pathLst>
          </a:custGeom>
          <a:solidFill>
            <a:schemeClr val="accent1"/>
          </a:solidFill>
          <a:ln w="9116" cap="flat">
            <a:noFill/>
            <a:prstDash val="solid"/>
            <a:miter/>
          </a:ln>
        </p:spPr>
        <p:txBody>
          <a:bodyPr rtlCol="0" anchor="ctr"/>
          <a:lstStyle/>
          <a:p>
            <a:endParaRPr lang="en-US"/>
          </a:p>
        </p:txBody>
      </p:sp>
      <p:pic>
        <p:nvPicPr>
          <p:cNvPr id="47" name="Picture Placeholder 46" descr="Ασπρόμαυρο εξώφυλλο με μπλε τετράγωνα&#10;&#10;Περιγραφή που δημιουργείται αυτόματα">
            <a:extLst>
              <a:ext uri="{FF2B5EF4-FFF2-40B4-BE49-F238E27FC236}">
                <a16:creationId xmlns:a16="http://schemas.microsoft.com/office/drawing/2014/main" id="{5F839494-0FF9-BB9C-71F6-77CFACA7DA72}"/>
              </a:ext>
            </a:extLst>
          </p:cNvPr>
          <p:cNvPicPr>
            <a:picLocks noGrp="1" noChangeAspect="1"/>
          </p:cNvPicPr>
          <p:nvPr>
            <p:ph type="pic" sz="quarter" idx="11"/>
          </p:nvPr>
        </p:nvPicPr>
        <p:blipFill>
          <a:blip r:embed="rId3"/>
          <a:srcRect t="784" b="784"/>
          <a:stretch>
            <a:fillRect/>
          </a:stretch>
        </p:blipFill>
        <p:spPr/>
      </p:pic>
      <p:grpSp>
        <p:nvGrpSpPr>
          <p:cNvPr id="2" name="Group 1">
            <a:extLst>
              <a:ext uri="{FF2B5EF4-FFF2-40B4-BE49-F238E27FC236}">
                <a16:creationId xmlns:a16="http://schemas.microsoft.com/office/drawing/2014/main" id="{ABF25152-ECFC-F87E-6A60-9E7B0D98374B}"/>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56048E62-9FDC-6A86-C84F-4D7DFCAA1823}"/>
                </a:ext>
              </a:extLst>
            </p:cNvPr>
            <p:cNvPicPr>
              <a:picLocks noChangeAspect="1"/>
            </p:cNvPicPr>
            <p:nvPr/>
          </p:nvPicPr>
          <p:blipFill>
            <a:blip r:embed="rId4"/>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B4A6FF37-150C-0183-163E-54E5A9398FBB}"/>
                </a:ext>
              </a:extLst>
            </p:cNvPr>
            <p:cNvPicPr>
              <a:picLocks noChangeAspect="1"/>
            </p:cNvPicPr>
            <p:nvPr/>
          </p:nvPicPr>
          <p:blipFill>
            <a:blip r:embed="rId5"/>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2084974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lang="el" sz="2800"/>
              <a:t>02_1: Εισαγωγή στη Μοντελοποίηση Απειλών</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lnSpcReduction="10000"/>
          </a:bodyPr>
          <a:lstStyle/>
          <a:p>
            <a:r>
              <a:rPr lang="el" dirty="0"/>
              <a:t>Κατανόηση της έννοιας και της σημασίας</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541470" cy="2569866"/>
          </a:xfrm>
        </p:spPr>
        <p:txBody>
          <a:bodyPr>
            <a:noAutofit/>
          </a:bodyPr>
          <a:lstStyle/>
          <a:p>
            <a:pPr>
              <a:spcBef>
                <a:spcPts val="600"/>
              </a:spcBef>
            </a:pPr>
            <a:r>
              <a:rPr lang="el" sz="1200" b="1">
                <a:solidFill>
                  <a:schemeClr val="accent1"/>
                </a:solidFill>
              </a:rPr>
              <a:t>Μελέτη περίπτωσης: </a:t>
            </a:r>
            <a:r>
              <a:rPr lang="el" sz="1200" i="1"/>
              <a:t>Smart Grid Infrastructure</a:t>
            </a:r>
          </a:p>
          <a:p>
            <a:pPr lvl="1">
              <a:spcBef>
                <a:spcPts val="600"/>
              </a:spcBef>
            </a:pPr>
            <a:r>
              <a:rPr lang="el" sz="1000" b="1"/>
              <a:t>Ανάπτυξη στρατηγικών μετριασμού:</a:t>
            </a:r>
          </a:p>
          <a:p>
            <a:pPr lvl="2">
              <a:spcBef>
                <a:spcPts val="600"/>
              </a:spcBef>
            </a:pPr>
            <a:r>
              <a:rPr lang="el" sz="850" u="sng"/>
              <a:t>Εφαρμόστε ισχυρό έλεγχο ταυτότητας</a:t>
            </a:r>
            <a:r>
              <a:rPr lang="el" sz="850"/>
              <a:t>: εφαρμόστε έλεγχο ταυτότητας πολλαπλών παραγόντων για πρόσβαση σε συστήματα ελέγχου και συσκευές έξυπνου δικτύου, με τακτικές ενημερώσεις κωδικών πρόσβασης και πολιτικές ελέγχου πρόσβασης.</a:t>
            </a:r>
          </a:p>
          <a:p>
            <a:pPr lvl="2">
              <a:spcBef>
                <a:spcPts val="600"/>
              </a:spcBef>
            </a:pPr>
            <a:r>
              <a:rPr lang="el" sz="850" u="sng"/>
              <a:t>Κρυπτογράφηση και ακεραιότητα δεδομένων</a:t>
            </a:r>
            <a:r>
              <a:rPr lang="el" sz="850"/>
              <a:t>: κρυπτογράφηση της μετάδοσης δεδομένων μεταξύ έξυπνων μετρητών και συστημάτων ελέγχου χρησιμοποιώντας τυποποιημένους αλγόριθμους και πρωτόκολλα κρυπτογράφησης για την πρόληψη της παραβίασης και της υποκλοπής.</a:t>
            </a:r>
          </a:p>
          <a:p>
            <a:pPr lvl="2">
              <a:spcBef>
                <a:spcPts val="600"/>
              </a:spcBef>
            </a:pPr>
            <a:r>
              <a:rPr lang="el" sz="850" u="sng"/>
              <a:t>Διαχείριση ενημερώσεων κώδικα</a:t>
            </a:r>
            <a:r>
              <a:rPr lang="el" sz="850"/>
              <a:t>: καθιερώστε μια ισχυρή διαδικασία διαχείρισης ενημερώσεων κώδικα για την άμεση εφαρμογή ενημερώσεων ασφαλείας και ενημερώσεων κώδικα για την αντιμετώπιση γνωστών τρωτών σημείων σε στοιχεία λογισμικού και υλικού.</a:t>
            </a:r>
          </a:p>
          <a:p>
            <a:pPr lvl="2">
              <a:spcBef>
                <a:spcPts val="600"/>
              </a:spcBef>
            </a:pPr>
            <a:r>
              <a:rPr lang="el" sz="850" u="sng"/>
              <a:t>Εκπαίδευση εργαζομένων</a:t>
            </a:r>
            <a:r>
              <a:rPr lang="el" sz="850"/>
              <a:t>: Παροχή ολοκληρωμένης εκπαίδευσης στον κυβερνοχώρο για υπαλλήλους και εργολάβους για την ευαισθητοποίηση σχετικά με τις βέλτιστες πρακτικές ασφάλειας, τις τεχνικές κοινωνικής μηχανικής και τις διαδικασίες αντιμετώπισης περιστατικών.</a:t>
            </a:r>
          </a:p>
          <a:p>
            <a:pPr lvl="2">
              <a:spcBef>
                <a:spcPts val="600"/>
              </a:spcBef>
            </a:pPr>
            <a:r>
              <a:rPr lang="el" sz="850" u="sng"/>
              <a:t>Μέτρα φυσικής ασφάλειας</a:t>
            </a:r>
            <a:r>
              <a:rPr lang="el" sz="850"/>
              <a:t>: ανάπτυξη φυσικών ελέγχων ασφαλείας, όπως κάμερες παρακολούθησης, έλεγχοι πρόσβασης και περιμετρική περίφραξη, για την προστασία κρίσιμων στοιχείων υποδομής από μη εξουσιοδοτημένη πρόσβαση και φυσικές επιθέσεις.</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a:p>
        </p:txBody>
      </p:sp>
      <p:grpSp>
        <p:nvGrpSpPr>
          <p:cNvPr id="2" name="Group 1">
            <a:extLst>
              <a:ext uri="{FF2B5EF4-FFF2-40B4-BE49-F238E27FC236}">
                <a16:creationId xmlns:a16="http://schemas.microsoft.com/office/drawing/2014/main" id="{8E29837F-191A-2CAF-C620-46DB82DE98E1}"/>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1CD2267-9FF0-C5D3-F84E-772D2949F77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6FF59F19-D600-42DE-BBBA-D718BD73BFA9}"/>
                </a:ext>
              </a:extLst>
            </p:cNvPr>
            <p:cNvPicPr>
              <a:picLocks noChangeAspect="1"/>
            </p:cNvPicPr>
            <p:nvPr/>
          </p:nvPicPr>
          <p:blipFill>
            <a:blip r:embed="rId3"/>
            <a:stretch>
              <a:fillRect/>
            </a:stretch>
          </p:blipFill>
          <p:spPr>
            <a:xfrm>
              <a:off x="6709092" y="5483822"/>
              <a:ext cx="1764001" cy="612000"/>
            </a:xfrm>
            <a:prstGeom prst="rect">
              <a:avLst/>
            </a:prstGeom>
          </p:spPr>
        </p:pic>
      </p:grpSp>
      <p:pic>
        <p:nvPicPr>
          <p:cNvPr id="8" name="Marcador de Posição da Imagem 7" descr="Μια εικόνα με ένδυμα, πράσινο, φυτό, πανοπλία&#10;&#10;Αυτόματη περιγραφή">
            <a:extLst>
              <a:ext uri="{FF2B5EF4-FFF2-40B4-BE49-F238E27FC236}">
                <a16:creationId xmlns:a16="http://schemas.microsoft.com/office/drawing/2014/main" id="{958D4A2D-7944-0B8F-DF0E-D173D088DBA0}"/>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3503944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4D835925-3D21-0B99-9A6C-587FBAE43339}"/>
              </a:ext>
            </a:extLst>
          </p:cNvPr>
          <p:cNvSpPr>
            <a:spLocks noGrp="1"/>
          </p:cNvSpPr>
          <p:nvPr>
            <p:ph type="ctrTitle"/>
          </p:nvPr>
        </p:nvSpPr>
        <p:spPr>
          <a:xfrm>
            <a:off x="796322" y="320040"/>
            <a:ext cx="6732237" cy="1524000"/>
          </a:xfrm>
        </p:spPr>
        <p:txBody>
          <a:bodyPr>
            <a:normAutofit fontScale="90000"/>
          </a:bodyPr>
          <a:lstStyle/>
          <a:p>
            <a:r>
              <a:rPr lang="el" dirty="0">
                <a:solidFill>
                  <a:schemeClr val="accent1"/>
                </a:solidFill>
              </a:rPr>
              <a:t>Περίγραμμα Εκπαίδευσης: </a:t>
            </a:r>
            <a:br>
              <a:rPr lang="en-US" dirty="0">
                <a:solidFill>
                  <a:schemeClr val="accent1"/>
                </a:solidFill>
              </a:rPr>
            </a:br>
            <a:br>
              <a:rPr lang="en-US" dirty="0">
                <a:solidFill>
                  <a:schemeClr val="accent1"/>
                </a:solidFill>
              </a:rPr>
            </a:br>
            <a:r>
              <a:rPr lang="el" dirty="0"/>
              <a:t>Ημέρα-2</a:t>
            </a:r>
          </a:p>
        </p:txBody>
      </p:sp>
      <p:sp>
        <p:nvSpPr>
          <p:cNvPr id="12" name="Freeform: Shape 11">
            <a:extLst>
              <a:ext uri="{FF2B5EF4-FFF2-40B4-BE49-F238E27FC236}">
                <a16:creationId xmlns:a16="http://schemas.microsoft.com/office/drawing/2014/main" id="{3E7466B0-B69A-FEBF-B8E0-FDA9AEAC709F}"/>
              </a:ext>
              <a:ext uri="{C183D7F6-B498-43B3-948B-1728B52AA6E4}">
                <adec:decorative xmlns:adec="http://schemas.microsoft.com/office/drawing/2017/decorative" val="1"/>
              </a:ext>
            </a:extLst>
          </p:cNvPr>
          <p:cNvSpPr/>
          <p:nvPr/>
        </p:nvSpPr>
        <p:spPr>
          <a:xfrm>
            <a:off x="7370364" y="-3219"/>
            <a:ext cx="2562565" cy="6884359"/>
          </a:xfrm>
          <a:custGeom>
            <a:avLst/>
            <a:gdLst>
              <a:gd name="connsiteX0" fmla="*/ 2535833 w 2562565"/>
              <a:gd name="connsiteY0" fmla="*/ 0 h 6884359"/>
              <a:gd name="connsiteX1" fmla="*/ 2106829 w 2562565"/>
              <a:gd name="connsiteY1" fmla="*/ 1564627 h 6884359"/>
              <a:gd name="connsiteX2" fmla="*/ 1764389 w 2562565"/>
              <a:gd name="connsiteY2" fmla="*/ 2840498 h 6884359"/>
              <a:gd name="connsiteX3" fmla="*/ 1579803 w 2562565"/>
              <a:gd name="connsiteY3" fmla="*/ 2925726 h 6884359"/>
              <a:gd name="connsiteX4" fmla="*/ 1467779 w 2562565"/>
              <a:gd name="connsiteY4" fmla="*/ 2731101 h 6884359"/>
              <a:gd name="connsiteX5" fmla="*/ 1727472 w 2562565"/>
              <a:gd name="connsiteY5" fmla="*/ 1773244 h 6884359"/>
              <a:gd name="connsiteX6" fmla="*/ 1709650 w 2562565"/>
              <a:gd name="connsiteY6" fmla="*/ 1633318 h 6884359"/>
              <a:gd name="connsiteX7" fmla="*/ 1597625 w 2562565"/>
              <a:gd name="connsiteY7" fmla="*/ 1546818 h 6884359"/>
              <a:gd name="connsiteX8" fmla="*/ 1372303 w 2562565"/>
              <a:gd name="connsiteY8" fmla="*/ 1676568 h 6884359"/>
              <a:gd name="connsiteX9" fmla="*/ 977670 w 2562565"/>
              <a:gd name="connsiteY9" fmla="*/ 3131798 h 6884359"/>
              <a:gd name="connsiteX10" fmla="*/ 5092 w 2562565"/>
              <a:gd name="connsiteY10" fmla="*/ 6867823 h 6884359"/>
              <a:gd name="connsiteX11" fmla="*/ 0 w 2562565"/>
              <a:gd name="connsiteY11" fmla="*/ 6884360 h 6884359"/>
              <a:gd name="connsiteX12" fmla="*/ 26733 w 2562565"/>
              <a:gd name="connsiteY12" fmla="*/ 6884360 h 6884359"/>
              <a:gd name="connsiteX13" fmla="*/ 1003131 w 2562565"/>
              <a:gd name="connsiteY13" fmla="*/ 3139431 h 6884359"/>
              <a:gd name="connsiteX14" fmla="*/ 1397763 w 2562565"/>
              <a:gd name="connsiteY14" fmla="*/ 1684200 h 6884359"/>
              <a:gd name="connsiteX15" fmla="*/ 1592533 w 2562565"/>
              <a:gd name="connsiteY15" fmla="*/ 1572259 h 6884359"/>
              <a:gd name="connsiteX16" fmla="*/ 1688009 w 2562565"/>
              <a:gd name="connsiteY16" fmla="*/ 1646039 h 6884359"/>
              <a:gd name="connsiteX17" fmla="*/ 1703285 w 2562565"/>
              <a:gd name="connsiteY17" fmla="*/ 1766884 h 6884359"/>
              <a:gd name="connsiteX18" fmla="*/ 1443591 w 2562565"/>
              <a:gd name="connsiteY18" fmla="*/ 2724741 h 6884359"/>
              <a:gd name="connsiteX19" fmla="*/ 1573438 w 2562565"/>
              <a:gd name="connsiteY19" fmla="*/ 2949894 h 6884359"/>
              <a:gd name="connsiteX20" fmla="*/ 1788577 w 2562565"/>
              <a:gd name="connsiteY20" fmla="*/ 2849402 h 6884359"/>
              <a:gd name="connsiteX21" fmla="*/ 1788577 w 2562565"/>
              <a:gd name="connsiteY21" fmla="*/ 2848130 h 6884359"/>
              <a:gd name="connsiteX22" fmla="*/ 2131016 w 2562565"/>
              <a:gd name="connsiteY22" fmla="*/ 1570987 h 6884359"/>
              <a:gd name="connsiteX23" fmla="*/ 2562566 w 2562565"/>
              <a:gd name="connsiteY23" fmla="*/ 1272 h 6884359"/>
              <a:gd name="connsiteX24" fmla="*/ 2535833 w 2562565"/>
              <a:gd name="connsiteY24" fmla="*/ 0 h 688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2565" h="6884359">
                <a:moveTo>
                  <a:pt x="2535833" y="0"/>
                </a:moveTo>
                <a:lnTo>
                  <a:pt x="2106829" y="1564627"/>
                </a:lnTo>
                <a:lnTo>
                  <a:pt x="1764389" y="2840498"/>
                </a:lnTo>
                <a:cubicBezTo>
                  <a:pt x="1731291" y="2910461"/>
                  <a:pt x="1653638" y="2946078"/>
                  <a:pt x="1579803" y="2925726"/>
                </a:cubicBezTo>
                <a:cubicBezTo>
                  <a:pt x="1495785" y="2902829"/>
                  <a:pt x="1444864" y="2815057"/>
                  <a:pt x="1467779" y="2731101"/>
                </a:cubicBezTo>
                <a:lnTo>
                  <a:pt x="1727472" y="1773244"/>
                </a:lnTo>
                <a:cubicBezTo>
                  <a:pt x="1740202" y="1726178"/>
                  <a:pt x="1733837" y="1676568"/>
                  <a:pt x="1709650" y="1633318"/>
                </a:cubicBezTo>
                <a:cubicBezTo>
                  <a:pt x="1685463" y="1590068"/>
                  <a:pt x="1646000" y="1559539"/>
                  <a:pt x="1597625" y="1546818"/>
                </a:cubicBezTo>
                <a:cubicBezTo>
                  <a:pt x="1499604" y="1520105"/>
                  <a:pt x="1397763" y="1578620"/>
                  <a:pt x="1372303" y="1676568"/>
                </a:cubicBezTo>
                <a:lnTo>
                  <a:pt x="977670" y="3131798"/>
                </a:lnTo>
                <a:lnTo>
                  <a:pt x="5092" y="6867823"/>
                </a:lnTo>
                <a:cubicBezTo>
                  <a:pt x="5092" y="6867823"/>
                  <a:pt x="1273" y="6880544"/>
                  <a:pt x="0" y="6884360"/>
                </a:cubicBezTo>
                <a:lnTo>
                  <a:pt x="26733" y="6884360"/>
                </a:lnTo>
                <a:lnTo>
                  <a:pt x="1003131" y="3139431"/>
                </a:lnTo>
                <a:lnTo>
                  <a:pt x="1397763" y="1684200"/>
                </a:lnTo>
                <a:cubicBezTo>
                  <a:pt x="1420677" y="1600245"/>
                  <a:pt x="1508515" y="1549363"/>
                  <a:pt x="1592533" y="1572259"/>
                </a:cubicBezTo>
                <a:cubicBezTo>
                  <a:pt x="1633270" y="1583708"/>
                  <a:pt x="1667641" y="1609149"/>
                  <a:pt x="1688009" y="1646039"/>
                </a:cubicBezTo>
                <a:cubicBezTo>
                  <a:pt x="1709650" y="1682928"/>
                  <a:pt x="1714742" y="1724906"/>
                  <a:pt x="1703285" y="1766884"/>
                </a:cubicBezTo>
                <a:lnTo>
                  <a:pt x="1443591" y="2724741"/>
                </a:lnTo>
                <a:cubicBezTo>
                  <a:pt x="1416858" y="2822689"/>
                  <a:pt x="1475417" y="2924453"/>
                  <a:pt x="1573438" y="2949894"/>
                </a:cubicBezTo>
                <a:cubicBezTo>
                  <a:pt x="1660003" y="2972792"/>
                  <a:pt x="1750386" y="2930814"/>
                  <a:pt x="1788577" y="2849402"/>
                </a:cubicBezTo>
                <a:lnTo>
                  <a:pt x="1788577" y="2848130"/>
                </a:lnTo>
                <a:lnTo>
                  <a:pt x="2131016" y="1570987"/>
                </a:lnTo>
                <a:lnTo>
                  <a:pt x="2562566" y="1272"/>
                </a:lnTo>
                <a:cubicBezTo>
                  <a:pt x="2553655" y="0"/>
                  <a:pt x="2544744" y="0"/>
                  <a:pt x="2535833" y="0"/>
                </a:cubicBezTo>
                <a:close/>
              </a:path>
            </a:pathLst>
          </a:custGeom>
          <a:solidFill>
            <a:schemeClr val="accent1"/>
          </a:solidFill>
          <a:ln w="12700" cap="flat">
            <a:noFill/>
            <a:prstDash val="solid"/>
            <a:miter/>
          </a:ln>
        </p:spPr>
        <p:txBody>
          <a:bodyPr rtlCol="0" anchor="ctr"/>
          <a:lstStyle/>
          <a:p>
            <a:endParaRPr lang="en-US"/>
          </a:p>
        </p:txBody>
      </p:sp>
      <p:pic>
        <p:nvPicPr>
          <p:cNvPr id="13" name="Graphic 12">
            <a:extLst>
              <a:ext uri="{FF2B5EF4-FFF2-40B4-BE49-F238E27FC236}">
                <a16:creationId xmlns:a16="http://schemas.microsoft.com/office/drawing/2014/main" id="{2756CFB8-E805-3CF9-61D2-C02341EC7644}"/>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7829202" y="5156615"/>
            <a:ext cx="878334" cy="1705001"/>
          </a:xfrm>
          <a:prstGeom prst="rect">
            <a:avLst/>
          </a:prstGeom>
        </p:spPr>
      </p:pic>
      <p:sp>
        <p:nvSpPr>
          <p:cNvPr id="6" name="Slide Number Placeholder 5">
            <a:extLst>
              <a:ext uri="{FF2B5EF4-FFF2-40B4-BE49-F238E27FC236}">
                <a16:creationId xmlns:a16="http://schemas.microsoft.com/office/drawing/2014/main" id="{68D96053-DF7F-7AFE-4D23-78CFF34D0026}"/>
              </a:ext>
            </a:extLst>
          </p:cNvPr>
          <p:cNvSpPr>
            <a:spLocks noGrp="1"/>
          </p:cNvSpPr>
          <p:nvPr>
            <p:ph type="sldNum" sz="quarter" idx="4"/>
          </p:nvPr>
        </p:nvSpPr>
        <p:spPr>
          <a:xfrm>
            <a:off x="10768546" y="6290774"/>
            <a:ext cx="617912" cy="365125"/>
          </a:xfrm>
        </p:spPr>
        <p:txBody>
          <a:bodyPr/>
          <a:lstStyle/>
          <a:p>
            <a:fld id="{3A98EE3D-8CD1-4C3F-BD1C-C98C9596463C}" type="slidenum">
              <a:rPr lang="en-US" smtClean="0"/>
              <a:pPr/>
              <a:t>11</a:t>
            </a:fld>
            <a:endParaRPr lang="en-US"/>
          </a:p>
        </p:txBody>
      </p:sp>
      <p:sp>
        <p:nvSpPr>
          <p:cNvPr id="27" name="Text Placeholder 10">
            <a:extLst>
              <a:ext uri="{FF2B5EF4-FFF2-40B4-BE49-F238E27FC236}">
                <a16:creationId xmlns:a16="http://schemas.microsoft.com/office/drawing/2014/main" id="{E8DD6800-C7FC-6A10-2B0A-C4B64CC05C22}"/>
              </a:ext>
            </a:extLst>
          </p:cNvPr>
          <p:cNvSpPr txBox="1">
            <a:spLocks/>
          </p:cNvSpPr>
          <p:nvPr/>
        </p:nvSpPr>
        <p:spPr>
          <a:xfrm>
            <a:off x="796322" y="2164080"/>
            <a:ext cx="6980092" cy="346029"/>
          </a:xfrm>
          <a:prstGeom prst="rect">
            <a:avLst/>
          </a:prstGeom>
        </p:spPr>
        <p:txBody>
          <a:bodyPr>
            <a:no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l" sz="1600">
                <a:solidFill>
                  <a:schemeClr val="accent1"/>
                </a:solidFill>
              </a:rPr>
              <a:t>Topic-02: Μοντελοποίηση και Ανάλυση Απειλών στο Ενεργειακό Δίκτυο</a:t>
            </a:r>
          </a:p>
        </p:txBody>
      </p:sp>
      <p:sp>
        <p:nvSpPr>
          <p:cNvPr id="28" name="Text Placeholder 22">
            <a:extLst>
              <a:ext uri="{FF2B5EF4-FFF2-40B4-BE49-F238E27FC236}">
                <a16:creationId xmlns:a16="http://schemas.microsoft.com/office/drawing/2014/main" id="{5421A4BB-2BFD-0743-5BB3-6C4D92B8EC15}"/>
              </a:ext>
            </a:extLst>
          </p:cNvPr>
          <p:cNvSpPr txBox="1">
            <a:spLocks/>
          </p:cNvSpPr>
          <p:nvPr/>
        </p:nvSpPr>
        <p:spPr>
          <a:xfrm>
            <a:off x="796323" y="2726930"/>
            <a:ext cx="6980091" cy="1208930"/>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spcAft>
                <a:spcPts val="0"/>
              </a:spcAft>
            </a:pPr>
            <a:r>
              <a:rPr lang="el" sz="1400"/>
              <a:t>Εισαγωγή στη μοντελοποίηση απειλών</a:t>
            </a:r>
          </a:p>
          <a:p>
            <a:pPr>
              <a:spcBef>
                <a:spcPts val="600"/>
              </a:spcBef>
              <a:spcAft>
                <a:spcPts val="0"/>
              </a:spcAft>
            </a:pPr>
            <a:r>
              <a:rPr lang="el" sz="1400">
                <a:solidFill>
                  <a:schemeClr val="tx2"/>
                </a:solidFill>
              </a:rPr>
              <a:t>Τοπίο απειλών στο ενεργειακό δίκτυο</a:t>
            </a:r>
          </a:p>
          <a:p>
            <a:pPr>
              <a:spcBef>
                <a:spcPts val="600"/>
              </a:spcBef>
              <a:spcAft>
                <a:spcPts val="0"/>
              </a:spcAft>
            </a:pPr>
            <a:r>
              <a:rPr lang="el" sz="1400"/>
              <a:t>Ανάλυση επιπτώσεων</a:t>
            </a:r>
          </a:p>
          <a:p>
            <a:pPr>
              <a:spcBef>
                <a:spcPts val="600"/>
              </a:spcBef>
              <a:spcAft>
                <a:spcPts val="0"/>
              </a:spcAft>
            </a:pPr>
            <a:r>
              <a:rPr lang="el" sz="1400"/>
              <a:t>Ανάπτυξη μοντέλων απειλών για ενεργειακές υποδομές</a:t>
            </a:r>
          </a:p>
          <a:p>
            <a:pPr>
              <a:spcBef>
                <a:spcPts val="600"/>
              </a:spcBef>
              <a:spcAft>
                <a:spcPts val="0"/>
              </a:spcAft>
            </a:pPr>
            <a:r>
              <a:rPr lang="el" sz="1400"/>
              <a:t>Στρατηγικές μετριασμού</a:t>
            </a:r>
          </a:p>
        </p:txBody>
      </p:sp>
      <p:pic>
        <p:nvPicPr>
          <p:cNvPr id="34" name="Picture Placeholder 33" descr="Ένα φλιτζάνι καφέ και ένα σημειωματάριο σε ένα τραπέζι&#10;&#10;Περιγραφή που δημιουργείται αυτόματα">
            <a:extLst>
              <a:ext uri="{FF2B5EF4-FFF2-40B4-BE49-F238E27FC236}">
                <a16:creationId xmlns:a16="http://schemas.microsoft.com/office/drawing/2014/main" id="{BE76F2C8-60D2-404A-08F8-F956BC2489DF}"/>
              </a:ext>
            </a:extLst>
          </p:cNvPr>
          <p:cNvPicPr>
            <a:picLocks noGrp="1" noChangeAspect="1"/>
          </p:cNvPicPr>
          <p:nvPr>
            <p:ph type="pic" sz="quarter" idx="11"/>
          </p:nvPr>
        </p:nvPicPr>
        <p:blipFill>
          <a:blip r:embed="rId4"/>
          <a:srcRect l="18261" r="18261"/>
          <a:stretch>
            <a:fillRect/>
          </a:stretch>
        </p:blipFill>
        <p:spPr/>
      </p:pic>
      <p:grpSp>
        <p:nvGrpSpPr>
          <p:cNvPr id="3" name="Group 2">
            <a:extLst>
              <a:ext uri="{FF2B5EF4-FFF2-40B4-BE49-F238E27FC236}">
                <a16:creationId xmlns:a16="http://schemas.microsoft.com/office/drawing/2014/main" id="{B2E7B04D-E6C3-1A50-96CC-C863D387E4E8}"/>
              </a:ext>
            </a:extLst>
          </p:cNvPr>
          <p:cNvGrpSpPr/>
          <p:nvPr/>
        </p:nvGrpSpPr>
        <p:grpSpPr>
          <a:xfrm>
            <a:off x="7549377" y="6167336"/>
            <a:ext cx="3294001" cy="612000"/>
            <a:chOff x="5179092" y="5483822"/>
            <a:chExt cx="3294001" cy="612000"/>
          </a:xfrm>
        </p:grpSpPr>
        <p:pic>
          <p:nvPicPr>
            <p:cNvPr id="4" name="Picture 3">
              <a:extLst>
                <a:ext uri="{FF2B5EF4-FFF2-40B4-BE49-F238E27FC236}">
                  <a16:creationId xmlns:a16="http://schemas.microsoft.com/office/drawing/2014/main" id="{B2BB7346-D27E-E7B5-1793-E50B8F9C20CF}"/>
                </a:ext>
              </a:extLst>
            </p:cNvPr>
            <p:cNvPicPr>
              <a:picLocks noChangeAspect="1"/>
            </p:cNvPicPr>
            <p:nvPr/>
          </p:nvPicPr>
          <p:blipFill>
            <a:blip r:embed="rId5"/>
            <a:stretch>
              <a:fillRect/>
            </a:stretch>
          </p:blipFill>
          <p:spPr>
            <a:xfrm>
              <a:off x="5179092" y="5483822"/>
              <a:ext cx="1530000" cy="612000"/>
            </a:xfrm>
            <a:prstGeom prst="rect">
              <a:avLst/>
            </a:prstGeom>
          </p:spPr>
        </p:pic>
        <p:pic>
          <p:nvPicPr>
            <p:cNvPr id="5" name="Picture 4">
              <a:extLst>
                <a:ext uri="{FF2B5EF4-FFF2-40B4-BE49-F238E27FC236}">
                  <a16:creationId xmlns:a16="http://schemas.microsoft.com/office/drawing/2014/main" id="{7E39C830-72D8-B9BC-4DBD-C47324325EEA}"/>
                </a:ext>
              </a:extLst>
            </p:cNvPr>
            <p:cNvPicPr>
              <a:picLocks noChangeAspect="1"/>
            </p:cNvPicPr>
            <p:nvPr/>
          </p:nvPicPr>
          <p:blipFill>
            <a:blip r:embed="rId6"/>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364314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lang="el" sz="2800"/>
              <a:t>02_2: Τοπίο Απειλών στο Ενεργειακό Δίκτυο</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fontScale="70000" lnSpcReduction="20000"/>
          </a:bodyPr>
          <a:lstStyle/>
          <a:p>
            <a:r>
              <a:rPr lang="el" dirty="0"/>
              <a:t>Κατανόηση των απειλών στον κυβερνοχώρο που αντιμετωπίζουν οι ενεργειακές υποδομές</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541470" cy="2569866"/>
          </a:xfrm>
        </p:spPr>
        <p:txBody>
          <a:bodyPr>
            <a:noAutofit/>
          </a:bodyPr>
          <a:lstStyle/>
          <a:p>
            <a:pPr>
              <a:spcBef>
                <a:spcPts val="600"/>
              </a:spcBef>
            </a:pPr>
            <a:endParaRPr lang="en-US" sz="1000"/>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a:p>
        </p:txBody>
      </p:sp>
      <p:grpSp>
        <p:nvGrpSpPr>
          <p:cNvPr id="2" name="Group 1">
            <a:extLst>
              <a:ext uri="{FF2B5EF4-FFF2-40B4-BE49-F238E27FC236}">
                <a16:creationId xmlns:a16="http://schemas.microsoft.com/office/drawing/2014/main" id="{8E29837F-191A-2CAF-C620-46DB82DE98E1}"/>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1CD2267-9FF0-C5D3-F84E-772D2949F77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6FF59F19-D600-42DE-BBBA-D718BD73BFA9}"/>
                </a:ext>
              </a:extLst>
            </p:cNvPr>
            <p:cNvPicPr>
              <a:picLocks noChangeAspect="1"/>
            </p:cNvPicPr>
            <p:nvPr/>
          </p:nvPicPr>
          <p:blipFill>
            <a:blip r:embed="rId3"/>
            <a:stretch>
              <a:fillRect/>
            </a:stretch>
          </p:blipFill>
          <p:spPr>
            <a:xfrm>
              <a:off x="6709092" y="5483822"/>
              <a:ext cx="1764001" cy="612000"/>
            </a:xfrm>
            <a:prstGeom prst="rect">
              <a:avLst/>
            </a:prstGeom>
          </p:spPr>
        </p:pic>
      </p:grpSp>
      <p:pic>
        <p:nvPicPr>
          <p:cNvPr id="9" name="Marcador de Posição da Imagem 8" descr="Μια εικόνα με ουρανό, σύννεφο, εξωτερικό χώρο&#10;&#10;Αυτόματη περιγραφή">
            <a:extLst>
              <a:ext uri="{FF2B5EF4-FFF2-40B4-BE49-F238E27FC236}">
                <a16:creationId xmlns:a16="http://schemas.microsoft.com/office/drawing/2014/main" id="{7DB4E3BB-4994-ADB9-2034-DFAC5FB1BA50}"/>
              </a:ext>
            </a:extLst>
          </p:cNvPr>
          <p:cNvPicPr>
            <a:picLocks noGrp="1" noChangeAspect="1"/>
          </p:cNvPicPr>
          <p:nvPr>
            <p:ph type="pic" sz="quarter" idx="11"/>
          </p:nvPr>
        </p:nvPicPr>
        <p:blipFill>
          <a:blip r:embed="rId4"/>
          <a:srcRect l="7439" r="7439"/>
          <a:stretch>
            <a:fillRect/>
          </a:stretch>
        </p:blipFill>
        <p:spPr/>
      </p:pic>
      <p:pic>
        <p:nvPicPr>
          <p:cNvPr id="1026" name="Picture 2">
            <a:extLst>
              <a:ext uri="{FF2B5EF4-FFF2-40B4-BE49-F238E27FC236}">
                <a16:creationId xmlns:a16="http://schemas.microsoft.com/office/drawing/2014/main" id="{A3057E9B-5353-208E-7FB8-D1726B56FA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3619" y="1983746"/>
            <a:ext cx="6683255" cy="3492000"/>
          </a:xfrm>
          <a:prstGeom prst="rect">
            <a:avLst/>
          </a:prstGeom>
          <a:noFill/>
          <a:extLst>
            <a:ext uri="{909E8E84-426E-40DD-AFC4-6F175D3DCCD1}">
              <a14:hiddenFill xmlns:a14="http://schemas.microsoft.com/office/drawing/2010/main">
                <a:solidFill>
                  <a:srgbClr val="FFFFFF"/>
                </a:solidFill>
              </a14:hiddenFill>
            </a:ext>
          </a:extLst>
        </p:spPr>
      </p:pic>
      <p:sp>
        <p:nvSpPr>
          <p:cNvPr id="19" name="CaixaDeTexto 18">
            <a:extLst>
              <a:ext uri="{FF2B5EF4-FFF2-40B4-BE49-F238E27FC236}">
                <a16:creationId xmlns:a16="http://schemas.microsoft.com/office/drawing/2014/main" id="{E00A66F7-40DE-7C6C-1C1C-D3DDE4005080}"/>
              </a:ext>
            </a:extLst>
          </p:cNvPr>
          <p:cNvSpPr txBox="1"/>
          <p:nvPr/>
        </p:nvSpPr>
        <p:spPr>
          <a:xfrm>
            <a:off x="5274696" y="5635715"/>
            <a:ext cx="2719236" cy="369332"/>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just"/>
            <a:r>
              <a:rPr lang="el" sz="900" err="1"/>
              <a:t>Πηγή: https://www.connectwise.com/blog/ την ασφάλεια στον κυβερνοχώρο / κοινές απειλές και επιθέσεις</a:t>
            </a:r>
          </a:p>
        </p:txBody>
      </p:sp>
    </p:spTree>
    <p:extLst>
      <p:ext uri="{BB962C8B-B14F-4D97-AF65-F5344CB8AC3E}">
        <p14:creationId xmlns:p14="http://schemas.microsoft.com/office/powerpoint/2010/main" val="1783618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lang="el" sz="2800" dirty="0"/>
              <a:t>02_2: Τοπίο Απειλών στο Ενεργειακό Δίκτυο</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5286327" cy="763899"/>
          </a:xfrm>
        </p:spPr>
        <p:txBody>
          <a:bodyPr>
            <a:normAutofit fontScale="70000" lnSpcReduction="20000"/>
          </a:bodyPr>
          <a:lstStyle/>
          <a:p>
            <a:r>
              <a:rPr lang="el" dirty="0"/>
              <a:t>Κατανόηση των απειλών στον κυβερνοχώρο που αντιμετωπίζουν οι ενεργειακές υποδομές</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043190" y="1749216"/>
            <a:ext cx="5996410" cy="2569866"/>
          </a:xfrm>
        </p:spPr>
        <p:txBody>
          <a:bodyPr>
            <a:noAutofit/>
          </a:bodyPr>
          <a:lstStyle/>
          <a:p>
            <a:pPr>
              <a:spcBef>
                <a:spcPts val="600"/>
              </a:spcBef>
            </a:pPr>
            <a:r>
              <a:rPr lang="el" sz="1050" dirty="0"/>
              <a:t>Παραδείγματα τύπων απειλών:</a:t>
            </a:r>
          </a:p>
          <a:p>
            <a:pPr lvl="1">
              <a:spcBef>
                <a:spcPts val="600"/>
              </a:spcBef>
            </a:pPr>
            <a:r>
              <a:rPr lang="el-GR" sz="900" dirty="0">
                <a:solidFill>
                  <a:schemeClr val="tx2"/>
                </a:solidFill>
              </a:rPr>
              <a:t>Ευπάθειες</a:t>
            </a:r>
            <a:endParaRPr lang="en-US" sz="800" dirty="0">
              <a:solidFill>
                <a:schemeClr val="tx2"/>
              </a:solidFill>
            </a:endParaRPr>
          </a:p>
          <a:p>
            <a:pPr lvl="1">
              <a:spcBef>
                <a:spcPts val="600"/>
              </a:spcBef>
            </a:pPr>
            <a:r>
              <a:rPr lang="el" sz="800" dirty="0"/>
              <a:t>Ορισμένες απειλές αποσκοπούν στην εκμετάλλευση τρωτών σημείων σε συνδεδεμένες συσκευές για να θέσουν σε κίνδυνο τη λειτουργικότητά τους, να αποκτήσουν μη εξουσιοδοτημένη πρόσβαση σε δίκτυα και να ξεκινήσουν επιθέσεις στον κυβερνοχώρο σε ενεργειακά συστήματα. </a:t>
            </a:r>
          </a:p>
          <a:p>
            <a:pPr lvl="1">
              <a:spcBef>
                <a:spcPts val="600"/>
              </a:spcBef>
            </a:pPr>
            <a:r>
              <a:rPr lang="el" sz="800" dirty="0"/>
              <a:t>Τα τρωτά σημεία των IoT ενέχουν σημαντικούς κινδύνους για τις ενεργειακές υποδομές λόγω του πολλαπλασιασμού των διασυνδεδεμένων συσκευών και της ενσωμάτωσής τους σε κρίσιμες λειτουργίες και συστήματα ελέγχου.</a:t>
            </a:r>
          </a:p>
          <a:p>
            <a:pPr lvl="1">
              <a:spcBef>
                <a:spcPts val="600"/>
              </a:spcBef>
            </a:pPr>
            <a:r>
              <a:rPr lang="el" sz="800" dirty="0">
                <a:solidFill>
                  <a:schemeClr val="tx2"/>
                </a:solidFill>
              </a:rPr>
              <a:t>Μη ασφαλής έλεγχος ταυτότητας και εξουσιοδότηση: </a:t>
            </a:r>
            <a:r>
              <a:rPr lang="el" sz="800" dirty="0"/>
              <a:t>πολλές συσκευές IoT δεν διαθέτουν ισχυρούς μηχανισμούς ελέγχου ταυτότητας, βασιζόμενες σε προεπιλεγμένα διαπιστευτήρια ή αδύναμους κωδικούς πρόσβασης που είναι εύκολα μαντέψιμοι ή επιρρεπείς σε επιθέσεις ωμής βίας. Ο μη ασφαλής έλεγχος ταυτότητας επιτρέπει στους εισβολείς να αποκτήσουν μη εξουσιοδοτημένη πρόσβαση σε συσκευές IoT, συστήματα ελέγχου, ή υποδομή δικτύου.</a:t>
            </a:r>
          </a:p>
          <a:p>
            <a:pPr lvl="1">
              <a:spcBef>
                <a:spcPts val="600"/>
              </a:spcBef>
            </a:pPr>
            <a:r>
              <a:rPr lang="el" sz="800" dirty="0">
                <a:solidFill>
                  <a:schemeClr val="tx2"/>
                </a:solidFill>
              </a:rPr>
              <a:t>Έλλειψη κρυπτογράφησης: </a:t>
            </a:r>
            <a:r>
              <a:rPr lang="el" sz="800" dirty="0"/>
              <a:t>Οι συσκευές IoT ενδέχεται να μεταδίδουν δεδομένα μέσω μη κρυπτογραφημένων καναλιών, εκθέτοντας ευαίσθητες πληροφορίες σε υποκλοπή ή παραβίαση από υποκλοπές. Η απουσία μηχανισμών κρυπτογράφησης αφήνει τις επικοινωνίες IoT ευάλωτες σε επιθέσεις man-in-the-middle, εξαγωγή δεδομένων, ή μη εξουσιοδοτημένη χειραγώγηση δεδομένων.</a:t>
            </a:r>
          </a:p>
          <a:p>
            <a:pPr lvl="1">
              <a:spcBef>
                <a:spcPts val="600"/>
              </a:spcBef>
            </a:pPr>
            <a:r>
              <a:rPr lang="el" sz="800" dirty="0">
                <a:solidFill>
                  <a:schemeClr val="tx2"/>
                </a:solidFill>
              </a:rPr>
              <a:t>Ξεπερασμένο </a:t>
            </a:r>
            <a:r>
              <a:rPr lang="en-US" sz="800" dirty="0">
                <a:solidFill>
                  <a:schemeClr val="tx2"/>
                </a:solidFill>
              </a:rPr>
              <a:t>firmware</a:t>
            </a:r>
            <a:r>
              <a:rPr lang="el" sz="800" dirty="0">
                <a:solidFill>
                  <a:schemeClr val="tx2"/>
                </a:solidFill>
              </a:rPr>
              <a:t> και λογισμικό: </a:t>
            </a:r>
            <a:r>
              <a:rPr lang="el" sz="800" dirty="0"/>
              <a:t>Οι συσκευές IoT συχνά εκτελούν ξεπερασμένες ή μη υποστηριζόμενες εκδόσεις υλικολογισμικού και λογισμικού, καθιστώντας τις ευάλωτες σε γνωστά τρωτά σημεία και εκμεταλλεύσεις. Οι επιτιθέμενοι μπορούν να εκμεταλλευτούν μη επιδιορθωμένες συσκευές για να αποκτήσουν τον έλεγχο των δικτύων IoT, να εισάγουν ωφέλιμα φορτία κακόβουλου λογισμικού ή να ξεκινήσουν επιθέσεις άρνησης υπηρεσίας.</a:t>
            </a:r>
          </a:p>
          <a:p>
            <a:pPr lvl="1">
              <a:spcBef>
                <a:spcPts val="600"/>
              </a:spcBef>
            </a:pPr>
            <a:r>
              <a:rPr lang="el" sz="800" dirty="0"/>
              <a:t>Οι μολύνσεις από κακόβουλο λογισμικό σε συσκευές IoT μπορούν να αποσπάσουν ευαίσθητα δεδομένα από ενεργειακά συστήματα, συμπεριλαμβανομένων λειτουργικών δεδομένων, πληροφορίες πελατών, ή πνευματική ιδιοκτησία. Οι επιτιθέμενοι μπορούν να κλέψουν ιδιοκτησιακές πληροφορίες για κατασκοπεία, οικονομικό κέρδος ή εκβιασμό, θέτοντας σε κίνδυνο την εμπιστευτικότητα και την ακεραιότητα των δεδομένων των ενεργειακών εταιρειών.</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a:p>
        </p:txBody>
      </p:sp>
      <p:grpSp>
        <p:nvGrpSpPr>
          <p:cNvPr id="2" name="Group 1">
            <a:extLst>
              <a:ext uri="{FF2B5EF4-FFF2-40B4-BE49-F238E27FC236}">
                <a16:creationId xmlns:a16="http://schemas.microsoft.com/office/drawing/2014/main" id="{8E29837F-191A-2CAF-C620-46DB82DE98E1}"/>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1CD2267-9FF0-C5D3-F84E-772D2949F77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6FF59F19-D600-42DE-BBBA-D718BD73BFA9}"/>
                </a:ext>
              </a:extLst>
            </p:cNvPr>
            <p:cNvPicPr>
              <a:picLocks noChangeAspect="1"/>
            </p:cNvPicPr>
            <p:nvPr/>
          </p:nvPicPr>
          <p:blipFill>
            <a:blip r:embed="rId3"/>
            <a:stretch>
              <a:fillRect/>
            </a:stretch>
          </p:blipFill>
          <p:spPr>
            <a:xfrm>
              <a:off x="6709092" y="5483822"/>
              <a:ext cx="1764001" cy="612000"/>
            </a:xfrm>
            <a:prstGeom prst="rect">
              <a:avLst/>
            </a:prstGeom>
          </p:spPr>
        </p:pic>
      </p:grpSp>
      <p:pic>
        <p:nvPicPr>
          <p:cNvPr id="9" name="Marcador de Posição da Imagem 8" descr="Μια εικόνα με ουρανό, σύννεφο, εξωτερικό χώρο&#10;&#10;Αυτόματη περιγραφή">
            <a:extLst>
              <a:ext uri="{FF2B5EF4-FFF2-40B4-BE49-F238E27FC236}">
                <a16:creationId xmlns:a16="http://schemas.microsoft.com/office/drawing/2014/main" id="{7DB4E3BB-4994-ADB9-2034-DFAC5FB1BA50}"/>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1700732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lang="el" sz="2800"/>
              <a:t>02_2: Τοπίο Απειλών στο Ενεργειακό Δίκτυο</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096000" y="969984"/>
            <a:ext cx="5450714" cy="763899"/>
          </a:xfrm>
        </p:spPr>
        <p:txBody>
          <a:bodyPr>
            <a:normAutofit fontScale="77500" lnSpcReduction="20000"/>
          </a:bodyPr>
          <a:lstStyle/>
          <a:p>
            <a:r>
              <a:rPr lang="el" dirty="0"/>
              <a:t>Κατανόηση των απειλών στον κυβερνοχώρο που αντιμετωπίζουν οι ενεργειακές υποδομές</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5840730" y="1841498"/>
            <a:ext cx="6254976" cy="2705385"/>
          </a:xfrm>
        </p:spPr>
        <p:txBody>
          <a:bodyPr>
            <a:noAutofit/>
          </a:bodyPr>
          <a:lstStyle/>
          <a:p>
            <a:pPr>
              <a:spcBef>
                <a:spcPts val="600"/>
              </a:spcBef>
            </a:pPr>
            <a:r>
              <a:rPr lang="el" sz="700" dirty="0"/>
              <a:t>Παραδείγματα τύπων απειλών:</a:t>
            </a:r>
          </a:p>
          <a:p>
            <a:pPr lvl="1">
              <a:spcBef>
                <a:spcPts val="600"/>
              </a:spcBef>
            </a:pPr>
            <a:r>
              <a:rPr lang="el" sz="700" dirty="0">
                <a:solidFill>
                  <a:schemeClr val="tx2"/>
                </a:solidFill>
              </a:rPr>
              <a:t>Παραβίαση επαγγελματικού ηλεκτρονικού ταχυδρομείου: κακόβουλο λογισμικό</a:t>
            </a:r>
          </a:p>
          <a:p>
            <a:pPr lvl="1">
              <a:spcBef>
                <a:spcPts val="600"/>
              </a:spcBef>
            </a:pPr>
            <a:r>
              <a:rPr lang="el" sz="700" dirty="0"/>
              <a:t>Ευρεία κατηγορία προγραμμάτων λογισμικού που έχουν σχεδιαστεί για διείσδυση, ζημιά ή απόκτηση μη εξουσιοδοτημένης πρόσβασης σε συστήματα και δίκτυα υπολογιστών. </a:t>
            </a:r>
          </a:p>
          <a:p>
            <a:pPr lvl="1">
              <a:spcBef>
                <a:spcPts val="600"/>
              </a:spcBef>
            </a:pPr>
            <a:r>
              <a:rPr lang="el" sz="700" dirty="0"/>
              <a:t>Το κακόβουλο λογισμικό μπορεί να διαταράξει τις λειτουργίες, να κλέψει ευαίσθητες πληροφορίες και να προκαλέσει οικονομική ζημιά και ζημιά στη φήμη των εταιρειών.</a:t>
            </a:r>
          </a:p>
          <a:p>
            <a:pPr lvl="1">
              <a:spcBef>
                <a:spcPts val="600"/>
              </a:spcBef>
            </a:pPr>
            <a:r>
              <a:rPr lang="el" sz="700" dirty="0"/>
              <a:t>Παραδείγματα: ιοί (κακόβουλα προγράμματα που συνδέονται με νόμιμα αρχεία ή προγράμματα και αναπαράγονται όταν εκτελούνται), ιοί τύπου worm (αυτοαναπαραγόμενο κακόβουλο λογισμικό που εξαπλώνεται σε δίκτυα χωρίς να απαιτείται αλληλεπίδραση του χρήστη) και trojans (κακόβουλο λογισμικό μεταμφιεσμένο σε νόμιμο λογισμικό ή αρχεία για να εξαπατήσει τους χρήστες να τα εγκαταστήσουν).</a:t>
            </a:r>
          </a:p>
          <a:p>
            <a:pPr lvl="1">
              <a:spcBef>
                <a:spcPts val="600"/>
              </a:spcBef>
            </a:pPr>
            <a:r>
              <a:rPr lang="el" sz="700" dirty="0"/>
              <a:t>Οι ιοί που στοχεύουν ενεργειακά συστήματα μπορούν να καταστρέψουν ή να διαγράψουν κρίσιμα αρχεία, να διαταράξουν τις λειτουργίες και να θέσουν σε κίνδυνο την ακεραιότητα των συστημάτων ελέγχου.</a:t>
            </a:r>
          </a:p>
          <a:p>
            <a:pPr lvl="1">
              <a:spcBef>
                <a:spcPts val="600"/>
              </a:spcBef>
            </a:pPr>
            <a:r>
              <a:rPr lang="el" sz="700" dirty="0"/>
              <a:t>Τα σκουλήκια μπορούν να εξαπλωθούν γρήγορα μέσω ενεργειακών δικτύων, μολύνοντας τα συστήματα ελέγχου και διακόπτοντας την επικοινωνία μεταξύ συσκευών. Μπορούν να υπερφορτώσουν το εύρος ζώνης δικτύου, να υποβαθμίσουν την απόδοση του συστήματος και να διευκολύνουν τη μη εξουσιοδοτημένη πρόσβαση σε ευαίσθητες πληροφορίες.</a:t>
            </a:r>
          </a:p>
          <a:p>
            <a:pPr lvl="1">
              <a:spcBef>
                <a:spcPts val="600"/>
              </a:spcBef>
            </a:pPr>
            <a:r>
              <a:rPr lang="el" sz="700" dirty="0"/>
              <a:t>Οι </a:t>
            </a:r>
            <a:r>
              <a:rPr lang="en-US" sz="700" dirty="0"/>
              <a:t>Tr</a:t>
            </a:r>
            <a:r>
              <a:rPr lang="el" sz="700" dirty="0"/>
              <a:t>ojans που στοχεύουν ενεργειακά συστήματα μπορούν να διεισδύσουν σε συστήματα ελέγχου, να αποσπάσουν ευαίσθητα δεδομένα και να παρέχουν μη εξουσιοδοτημένη πρόσβαση σε επιτιθέμενους. </a:t>
            </a:r>
          </a:p>
          <a:p>
            <a:pPr>
              <a:spcBef>
                <a:spcPts val="600"/>
              </a:spcBef>
            </a:pPr>
            <a:r>
              <a:rPr lang="el" sz="700" dirty="0">
                <a:solidFill>
                  <a:schemeClr val="tx2"/>
                </a:solidFill>
              </a:rPr>
              <a:t>Παραβίαση επαγγελματικού ηλεκτρονικού ταχυδρομείου: ransomware</a:t>
            </a:r>
          </a:p>
          <a:p>
            <a:pPr lvl="1">
              <a:spcBef>
                <a:spcPts val="600"/>
              </a:spcBef>
            </a:pPr>
            <a:r>
              <a:rPr lang="el" sz="700" dirty="0"/>
              <a:t>Τύπος κακόβουλης επίθεσης στον κυβερνοχώρο στην οποία οι επιτιθέμενοι κρυπτογραφούν αρχεία ή κλειδώνουν την πρόσβαση σε συστήματα υπολογιστών και απαιτούν πληρωμή λύτρων σε αντάλλαγμα για την αποκατάσταση της πρόσβασης. </a:t>
            </a:r>
          </a:p>
          <a:p>
            <a:pPr lvl="1">
              <a:spcBef>
                <a:spcPts val="600"/>
              </a:spcBef>
            </a:pPr>
            <a:r>
              <a:rPr lang="el" sz="700" dirty="0"/>
              <a:t>Μπορεί να παραδοθεί μέσω διαφόρων φορέων, συμπεριλαμβανομένων κακόβουλων συνημμένων ηλεκτρονικού ταχυδρομείου, παραβιασμένων ιστότοπων, κιτ εκμετάλλευσης ή τρωτών σημείων πρωτοκόλλου απομακρυσμένης επιφάνειας εργασίας (RDP). </a:t>
            </a:r>
          </a:p>
          <a:p>
            <a:pPr lvl="1">
              <a:spcBef>
                <a:spcPts val="600"/>
              </a:spcBef>
            </a:pPr>
            <a:r>
              <a:rPr lang="el" sz="700" dirty="0"/>
              <a:t>Μόλις εκτελεστεί, το ransomware κρυπτογραφεί αρχεία στο σύστημα του θύματος και εμφανίζει μια σημείωση λύτρων, δίνοντας οδηγίες στο θύμα σχετικά με τον τρόπο πληρωμής των λύτρων για να ανακτήσει την πρόσβαση στα δεδομένα ή τα συστήματά του.</a:t>
            </a:r>
          </a:p>
          <a:p>
            <a:pPr lvl="1">
              <a:spcBef>
                <a:spcPts val="600"/>
              </a:spcBef>
            </a:pPr>
            <a:r>
              <a:rPr lang="el" sz="700" dirty="0"/>
              <a:t>Οι επιτιθέμενοι μπορεί να στοχεύσουν συστήματα διαχείρισης ενέργειας, δίκτυα επιχειρησιακής τεχνολογίας (OT) ή συστήματα εποπτικού ελέγχου και απόκτησης δεδομένων (SCADA), διαταράσσοντας τις διαδικασίες παραγωγής, διανομής ή μεταφοράς ενέργειας.</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a:p>
        </p:txBody>
      </p:sp>
      <p:grpSp>
        <p:nvGrpSpPr>
          <p:cNvPr id="2" name="Group 1">
            <a:extLst>
              <a:ext uri="{FF2B5EF4-FFF2-40B4-BE49-F238E27FC236}">
                <a16:creationId xmlns:a16="http://schemas.microsoft.com/office/drawing/2014/main" id="{8E29837F-191A-2CAF-C620-46DB82DE98E1}"/>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1CD2267-9FF0-C5D3-F84E-772D2949F77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6FF59F19-D600-42DE-BBBA-D718BD73BFA9}"/>
                </a:ext>
              </a:extLst>
            </p:cNvPr>
            <p:cNvPicPr>
              <a:picLocks noChangeAspect="1"/>
            </p:cNvPicPr>
            <p:nvPr/>
          </p:nvPicPr>
          <p:blipFill>
            <a:blip r:embed="rId3"/>
            <a:stretch>
              <a:fillRect/>
            </a:stretch>
          </p:blipFill>
          <p:spPr>
            <a:xfrm>
              <a:off x="6709092" y="5483822"/>
              <a:ext cx="1764001" cy="612000"/>
            </a:xfrm>
            <a:prstGeom prst="rect">
              <a:avLst/>
            </a:prstGeom>
          </p:spPr>
        </p:pic>
      </p:grpSp>
      <p:pic>
        <p:nvPicPr>
          <p:cNvPr id="9" name="Marcador de Posição da Imagem 8" descr="Μια εικόνα με ουρανό, σύννεφο, εξωτερικό χώρο&#10;&#10;Αυτόματη περιγραφή">
            <a:extLst>
              <a:ext uri="{FF2B5EF4-FFF2-40B4-BE49-F238E27FC236}">
                <a16:creationId xmlns:a16="http://schemas.microsoft.com/office/drawing/2014/main" id="{7DB4E3BB-4994-ADB9-2034-DFAC5FB1BA50}"/>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3657302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lang="el" sz="2800"/>
              <a:t>02_2: Τοπίο Απειλών στο Ενεργειακό Δίκτυο</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5417644" cy="763899"/>
          </a:xfrm>
        </p:spPr>
        <p:txBody>
          <a:bodyPr>
            <a:normAutofit fontScale="77500" lnSpcReduction="20000"/>
          </a:bodyPr>
          <a:lstStyle/>
          <a:p>
            <a:r>
              <a:rPr lang="el" dirty="0"/>
              <a:t>Κατανόηση των απειλών στον κυβερνοχώρο που αντιμετωπίζουν οι ενεργειακές υποδομές</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043190" y="1977016"/>
            <a:ext cx="5996410" cy="2785483"/>
          </a:xfrm>
        </p:spPr>
        <p:txBody>
          <a:bodyPr>
            <a:noAutofit/>
          </a:bodyPr>
          <a:lstStyle/>
          <a:p>
            <a:pPr>
              <a:spcBef>
                <a:spcPts val="600"/>
              </a:spcBef>
            </a:pPr>
            <a:r>
              <a:rPr lang="el" sz="700" dirty="0"/>
              <a:t>Παραδείγματα τύπων απειλών:</a:t>
            </a:r>
          </a:p>
          <a:p>
            <a:pPr lvl="1">
              <a:spcBef>
                <a:spcPts val="600"/>
              </a:spcBef>
            </a:pPr>
            <a:r>
              <a:rPr lang="el" sz="700" dirty="0">
                <a:solidFill>
                  <a:schemeClr val="tx2"/>
                </a:solidFill>
              </a:rPr>
              <a:t>Συμβιβασμός επαγγελματικού ηλεκτρονικού ταχυδρομείου: pishing</a:t>
            </a:r>
            <a:endParaRPr lang="en-US" sz="700" dirty="0">
              <a:solidFill>
                <a:schemeClr val="tx2"/>
              </a:solidFill>
            </a:endParaRPr>
          </a:p>
          <a:p>
            <a:pPr lvl="1">
              <a:spcBef>
                <a:spcPts val="600"/>
              </a:spcBef>
            </a:pPr>
            <a:r>
              <a:rPr lang="el" sz="700" dirty="0"/>
              <a:t>Μορφή επίθεσης στον κυβερνοχώρο στην οποία οι επιτιθέμενοι χρησιμοποιούν παραπλανητικά μηνύματα ηλεκτρονικού ταχυδρομείου, μηνύματα κειμένου ή άλλες μεθόδους επικοινωνίας για να εξαπατήσουν άτομα να παράσχουν ευαίσθητες πληροφορίες, όπως διαπιστευτήρια σύνδεσης, προσωπικά στοιχεία ή οικονομικά δεδομένα. </a:t>
            </a:r>
          </a:p>
          <a:p>
            <a:pPr lvl="1">
              <a:spcBef>
                <a:spcPts val="600"/>
              </a:spcBef>
            </a:pPr>
            <a:r>
              <a:rPr lang="el" sz="700" dirty="0"/>
              <a:t>Συνήθως περιλαμβάνουν την πλαστοπροσωπία νόμιμων οντοτήτων, όπως πάροχοι ενέργειας, κυβερνητικές υπηρεσίες ή αξιόπιστοι οργανισμοί, για να εξαπατήσουν τους παραλήπτες ώστε να προβούν σε ενέργειες, όπως κλικ σε κακόβουλους συνδέσμους, λήψη μολυσμένων συνημμένων ή αποκάλυψη εμπιστευτικών πληροφοριών.</a:t>
            </a:r>
          </a:p>
          <a:p>
            <a:pPr lvl="1">
              <a:spcBef>
                <a:spcPts val="600"/>
              </a:spcBef>
            </a:pPr>
            <a:r>
              <a:rPr lang="el" sz="700" dirty="0"/>
              <a:t>Οι επιτιθέμενοι συχνά χρησιμοποιούν τεχνικές κοινωνικής μηχανικής για να εκμεταλλευτούν τα ανθρώπινα τρωτά σημεία, να χειραγωγήσουν τα συναισθήματα και να παρακινήσουν τους παραλήπτες να αποκαλύψουν ευαίσθητες πληροφορίες ή να εκτελέσουν ενέργειες που ωφελούν τους επιτιθέμενους.</a:t>
            </a:r>
          </a:p>
          <a:p>
            <a:pPr lvl="1">
              <a:spcBef>
                <a:spcPts val="600"/>
              </a:spcBef>
            </a:pPr>
            <a:r>
              <a:rPr lang="el" sz="700" dirty="0"/>
              <a:t>Οι επιτιθέμενοι ενδέχεται να πλαστοπροσωπούν παρόχους υπηρεσιών κοινής ωφέλειας και να στέλνουν δόλια μηνύματα ηλεκτρονικού ταχυδρομείου ζητώντας διαπιστευτήρια σύνδεσης ή προσωπικές πληροφορίες από υπαλλήλους υπεύθυνους για τη διαχείριση συστημάτων ελέγχου ή την πρόσβαση σε ευαίσθητα δεδομένα.</a:t>
            </a:r>
          </a:p>
          <a:p>
            <a:pPr lvl="1">
              <a:spcBef>
                <a:spcPts val="600"/>
              </a:spcBef>
            </a:pPr>
            <a:r>
              <a:rPr lang="el" sz="700" dirty="0"/>
              <a:t>Το Pishing μπορεί επίσης να στοχεύσει πελάτες ή καταναλωτές ενεργειακών υπηρεσιών, προσπαθώντας να τους εξαπατήσει ώστε να αποκαλύψουν προσωπικές πληροφορίες, οικονομικά στοιχεία ή διαπιστευτήρια λογαριασμού. Για παράδειγμα, οι επιτιθέμενοι ενδέχεται να στείλουν ψεύτικα μηνύματα ηλεκτρονικού ταχυδρομείου ή μηνύματα κειμένου που ισχυρίζονται ότι προσφέρουν επιστροφές χρημάτων, εκπτώσεις ή επείγουσες ειδοποιήσεις σχετικά με λογαριασμούς ενέργειας, προτρέποντας τους παραλήπτες να κάνουν κλικ σε κακόβουλους συνδέσμους ή να παράσχουν ευαίσθητες πληροφορίες.</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a:p>
        </p:txBody>
      </p:sp>
      <p:grpSp>
        <p:nvGrpSpPr>
          <p:cNvPr id="2" name="Group 1">
            <a:extLst>
              <a:ext uri="{FF2B5EF4-FFF2-40B4-BE49-F238E27FC236}">
                <a16:creationId xmlns:a16="http://schemas.microsoft.com/office/drawing/2014/main" id="{8E29837F-191A-2CAF-C620-46DB82DE98E1}"/>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1CD2267-9FF0-C5D3-F84E-772D2949F77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6FF59F19-D600-42DE-BBBA-D718BD73BFA9}"/>
                </a:ext>
              </a:extLst>
            </p:cNvPr>
            <p:cNvPicPr>
              <a:picLocks noChangeAspect="1"/>
            </p:cNvPicPr>
            <p:nvPr/>
          </p:nvPicPr>
          <p:blipFill>
            <a:blip r:embed="rId3"/>
            <a:stretch>
              <a:fillRect/>
            </a:stretch>
          </p:blipFill>
          <p:spPr>
            <a:xfrm>
              <a:off x="6709092" y="5483822"/>
              <a:ext cx="1764001" cy="612000"/>
            </a:xfrm>
            <a:prstGeom prst="rect">
              <a:avLst/>
            </a:prstGeom>
          </p:spPr>
        </p:pic>
      </p:grpSp>
      <p:pic>
        <p:nvPicPr>
          <p:cNvPr id="9" name="Marcador de Posição da Imagem 8" descr="Μια εικόνα με ουρανό, σύννεφο, εξωτερικό χώρο&#10;&#10;Αυτόματη περιγραφή">
            <a:extLst>
              <a:ext uri="{FF2B5EF4-FFF2-40B4-BE49-F238E27FC236}">
                <a16:creationId xmlns:a16="http://schemas.microsoft.com/office/drawing/2014/main" id="{7DB4E3BB-4994-ADB9-2034-DFAC5FB1BA50}"/>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1446101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lang="el" sz="2800"/>
              <a:t>02_2: Τοπίο Απειλών στο Ενεργειακό Δίκτυο</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355564" y="862369"/>
            <a:ext cx="5684036" cy="763899"/>
          </a:xfrm>
        </p:spPr>
        <p:txBody>
          <a:bodyPr>
            <a:normAutofit fontScale="85000" lnSpcReduction="10000"/>
          </a:bodyPr>
          <a:lstStyle/>
          <a:p>
            <a:r>
              <a:rPr lang="el" dirty="0"/>
              <a:t>Κατανόηση των απειλών στον κυβερνοχώρο που αντιμετωπίζουν οι ενεργειακές υποδομές</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043190" y="1547970"/>
            <a:ext cx="5996410" cy="2569866"/>
          </a:xfrm>
        </p:spPr>
        <p:txBody>
          <a:bodyPr>
            <a:noAutofit/>
          </a:bodyPr>
          <a:lstStyle/>
          <a:p>
            <a:pPr>
              <a:spcBef>
                <a:spcPts val="600"/>
              </a:spcBef>
            </a:pPr>
            <a:r>
              <a:rPr lang="el" sz="1000" dirty="0"/>
              <a:t>Παραδείγματα τύπων απειλών:</a:t>
            </a:r>
          </a:p>
          <a:p>
            <a:pPr lvl="1">
              <a:spcBef>
                <a:spcPts val="600"/>
              </a:spcBef>
            </a:pPr>
            <a:r>
              <a:rPr lang="el" sz="800" dirty="0">
                <a:solidFill>
                  <a:schemeClr val="tx2"/>
                </a:solidFill>
              </a:rPr>
              <a:t>Εσωτερικές απειλές:</a:t>
            </a:r>
          </a:p>
          <a:p>
            <a:pPr lvl="1">
              <a:spcBef>
                <a:spcPts val="600"/>
              </a:spcBef>
            </a:pPr>
            <a:r>
              <a:rPr lang="el" sz="650" dirty="0"/>
              <a:t>Κίνδυνοι που δημιουργούνται από άτομα εντός ενός οργανισμού που έχουν πρόσβαση σε ευαίσθητες πληροφορίες, συστήματα ή δίκτυα και ενδέχεται σκόπιμα ή ακούσια να κάνουν κατάχρηση των προνομίων τους για να θέσουν σε κίνδυνο την ασφάλεια, να κλέψουν δεδομένα ή να διαταράξουν τις λειτουργίες. </a:t>
            </a:r>
          </a:p>
          <a:p>
            <a:pPr lvl="1">
              <a:spcBef>
                <a:spcPts val="600"/>
              </a:spcBef>
            </a:pPr>
            <a:r>
              <a:rPr lang="el" sz="650" dirty="0"/>
              <a:t>Οι εσωτερικές απειλές μπορεί να προκύψουν από υπαλλήλους, εργολάβους ή τρίτους προμηθευτές με νόμιμη πρόσβαση σε κρίσιμα συστήματα και ενέχουν σημαντικούς κινδύνους για τα ενεργειακά συστήματα λόγω της πιθανότητας κατάχρησης εκ των έσω, δολιοφθοράς ή αμέλειας.</a:t>
            </a:r>
          </a:p>
          <a:p>
            <a:pPr lvl="1">
              <a:spcBef>
                <a:spcPts val="600"/>
              </a:spcBef>
            </a:pPr>
            <a:r>
              <a:rPr lang="el" sz="650" dirty="0"/>
              <a:t>Κακόβουλα άτομα με πρόσβαση σε συστήματα SCADA ή συστήματα διαχείρισης ενέργειας ενδέχεται να αλλοιώσουν ρυθμίσεις, να τροποποιήσουν διαμορφώσεις ή να εισάγουν κακόβουλο κώδικα, οδηγώντας σε βλάβες εξοπλισμού, διακοπές ρεύματος ή κινδύνους για την ασφάλεια.</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a:p>
        </p:txBody>
      </p:sp>
      <p:grpSp>
        <p:nvGrpSpPr>
          <p:cNvPr id="2" name="Group 1">
            <a:extLst>
              <a:ext uri="{FF2B5EF4-FFF2-40B4-BE49-F238E27FC236}">
                <a16:creationId xmlns:a16="http://schemas.microsoft.com/office/drawing/2014/main" id="{8E29837F-191A-2CAF-C620-46DB82DE98E1}"/>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1CD2267-9FF0-C5D3-F84E-772D2949F77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6FF59F19-D600-42DE-BBBA-D718BD73BFA9}"/>
                </a:ext>
              </a:extLst>
            </p:cNvPr>
            <p:cNvPicPr>
              <a:picLocks noChangeAspect="1"/>
            </p:cNvPicPr>
            <p:nvPr/>
          </p:nvPicPr>
          <p:blipFill>
            <a:blip r:embed="rId3"/>
            <a:stretch>
              <a:fillRect/>
            </a:stretch>
          </p:blipFill>
          <p:spPr>
            <a:xfrm>
              <a:off x="6709092" y="5483822"/>
              <a:ext cx="1764001" cy="612000"/>
            </a:xfrm>
            <a:prstGeom prst="rect">
              <a:avLst/>
            </a:prstGeom>
          </p:spPr>
        </p:pic>
      </p:grpSp>
      <p:pic>
        <p:nvPicPr>
          <p:cNvPr id="9" name="Marcador de Posição da Imagem 8" descr="Μια εικόνα με ουρανό, σύννεφο, εξωτερικό χώρο&#10;&#10;Αυτόματη περιγραφή">
            <a:extLst>
              <a:ext uri="{FF2B5EF4-FFF2-40B4-BE49-F238E27FC236}">
                <a16:creationId xmlns:a16="http://schemas.microsoft.com/office/drawing/2014/main" id="{7DB4E3BB-4994-ADB9-2034-DFAC5FB1BA50}"/>
              </a:ext>
            </a:extLst>
          </p:cNvPr>
          <p:cNvPicPr>
            <a:picLocks noGrp="1" noChangeAspect="1"/>
          </p:cNvPicPr>
          <p:nvPr>
            <p:ph type="pic" sz="quarter" idx="11"/>
          </p:nvPr>
        </p:nvPicPr>
        <p:blipFill>
          <a:blip r:embed="rId4"/>
          <a:srcRect l="7439" r="7439"/>
          <a:stretch>
            <a:fillRect/>
          </a:stretch>
        </p:blipFill>
        <p:spPr/>
      </p:pic>
      <p:sp>
        <p:nvSpPr>
          <p:cNvPr id="23" name="Retângulo: Cantos Arredondados 22">
            <a:extLst>
              <a:ext uri="{FF2B5EF4-FFF2-40B4-BE49-F238E27FC236}">
                <a16:creationId xmlns:a16="http://schemas.microsoft.com/office/drawing/2014/main" id="{CD643919-06E0-B624-439D-396DC389272D}"/>
              </a:ext>
            </a:extLst>
          </p:cNvPr>
          <p:cNvSpPr/>
          <p:nvPr/>
        </p:nvSpPr>
        <p:spPr>
          <a:xfrm>
            <a:off x="5664459" y="3561204"/>
            <a:ext cx="1992944" cy="223691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l" sz="1100" dirty="0">
                <a:solidFill>
                  <a:schemeClr val="tx1"/>
                </a:solidFill>
              </a:rPr>
              <a:t>Κακόβουλος</a:t>
            </a:r>
            <a:endParaRPr lang="pt-PT" sz="1100" dirty="0">
              <a:solidFill>
                <a:schemeClr val="tx1"/>
              </a:solidFill>
            </a:endParaRPr>
          </a:p>
        </p:txBody>
      </p:sp>
      <p:pic>
        <p:nvPicPr>
          <p:cNvPr id="2054" name="Picture 6" descr="Κλέφτης - Εικονόγραμμα (εικονίδιο) ">
            <a:extLst>
              <a:ext uri="{FF2B5EF4-FFF2-40B4-BE49-F238E27FC236}">
                <a16:creationId xmlns:a16="http://schemas.microsoft.com/office/drawing/2014/main" id="{756B0D4B-A7A7-EED6-9265-966F59D88B61}"/>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34473" y="3556832"/>
            <a:ext cx="1424350" cy="1424350"/>
          </a:xfrm>
          <a:prstGeom prst="rect">
            <a:avLst/>
          </a:prstGeom>
          <a:noFill/>
          <a:extLst>
            <a:ext uri="{909E8E84-426E-40DD-AFC4-6F175D3DCCD1}">
              <a14:hiddenFill xmlns:a14="http://schemas.microsoft.com/office/drawing/2010/main">
                <a:solidFill>
                  <a:srgbClr val="FFFFFF"/>
                </a:solidFill>
              </a14:hiddenFill>
            </a:ext>
          </a:extLst>
        </p:spPr>
      </p:pic>
      <p:sp>
        <p:nvSpPr>
          <p:cNvPr id="24" name="CaixaDeTexto 23">
            <a:extLst>
              <a:ext uri="{FF2B5EF4-FFF2-40B4-BE49-F238E27FC236}">
                <a16:creationId xmlns:a16="http://schemas.microsoft.com/office/drawing/2014/main" id="{15726AE0-E655-5E8E-894E-76AFE76EA1A1}"/>
              </a:ext>
            </a:extLst>
          </p:cNvPr>
          <p:cNvSpPr txBox="1"/>
          <p:nvPr/>
        </p:nvSpPr>
        <p:spPr>
          <a:xfrm>
            <a:off x="5606649" y="4557810"/>
            <a:ext cx="2108563" cy="1169551"/>
          </a:xfrm>
          <a:prstGeom prst="rect">
            <a:avLst/>
          </a:prstGeom>
          <a:noFill/>
        </p:spPr>
        <p:txBody>
          <a:bodyPr wrap="square" rtlCol="0">
            <a:spAutoFit/>
          </a:bodyPr>
          <a:lstStyle/>
          <a:p>
            <a:pPr algn="ctr"/>
            <a:r>
              <a:rPr lang="el" sz="1000" dirty="0"/>
              <a:t>Εργαζόμενοι ή εργολάβοι που κάνουν σκόπιμη κατάχρηση των προνομίων πρόσβασής τους για να κλέψουν ευαίσθητες πληροφορίες, να σαμποτάρουν συστήματα ή να διαταράξουν τις λειτουργίες</a:t>
            </a:r>
            <a:endParaRPr lang="pt-PT" sz="1000" dirty="0"/>
          </a:p>
        </p:txBody>
      </p:sp>
      <p:sp>
        <p:nvSpPr>
          <p:cNvPr id="25" name="Retângulo: Cantos Arredondados 24">
            <a:extLst>
              <a:ext uri="{FF2B5EF4-FFF2-40B4-BE49-F238E27FC236}">
                <a16:creationId xmlns:a16="http://schemas.microsoft.com/office/drawing/2014/main" id="{62369D13-ACB0-687E-F72A-8B1A9F20FDA1}"/>
              </a:ext>
            </a:extLst>
          </p:cNvPr>
          <p:cNvSpPr/>
          <p:nvPr/>
        </p:nvSpPr>
        <p:spPr>
          <a:xfrm>
            <a:off x="7828046" y="3561204"/>
            <a:ext cx="1992944" cy="223691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l" sz="1100" dirty="0">
                <a:solidFill>
                  <a:schemeClr val="tx1"/>
                </a:solidFill>
              </a:rPr>
              <a:t>Αμελής</a:t>
            </a:r>
            <a:endParaRPr lang="pt-PT" sz="1100" dirty="0">
              <a:solidFill>
                <a:schemeClr val="tx1"/>
              </a:solidFill>
            </a:endParaRPr>
          </a:p>
        </p:txBody>
      </p:sp>
      <p:sp>
        <p:nvSpPr>
          <p:cNvPr id="27" name="CaixaDeTexto 26">
            <a:extLst>
              <a:ext uri="{FF2B5EF4-FFF2-40B4-BE49-F238E27FC236}">
                <a16:creationId xmlns:a16="http://schemas.microsoft.com/office/drawing/2014/main" id="{56C409F4-760E-761D-8CBC-B418C0C8A835}"/>
              </a:ext>
            </a:extLst>
          </p:cNvPr>
          <p:cNvSpPr txBox="1"/>
          <p:nvPr/>
        </p:nvSpPr>
        <p:spPr>
          <a:xfrm>
            <a:off x="7828046" y="4709313"/>
            <a:ext cx="1992945" cy="900246"/>
          </a:xfrm>
          <a:prstGeom prst="rect">
            <a:avLst/>
          </a:prstGeom>
          <a:noFill/>
        </p:spPr>
        <p:txBody>
          <a:bodyPr wrap="square" rtlCol="0">
            <a:spAutoFit/>
          </a:bodyPr>
          <a:lstStyle/>
          <a:p>
            <a:pPr algn="ctr"/>
            <a:r>
              <a:rPr lang="el" sz="1050" dirty="0"/>
              <a:t>Υπάλληλοι, εργολάβοι ή τρίτοι προμηθευτές που θέτουν ακούσια σε κίνδυνο την ασφάλεια λόγω απρόσεκτης ή αμελούς συμπεριφοράς</a:t>
            </a:r>
            <a:endParaRPr lang="pt-PT" sz="1050" dirty="0"/>
          </a:p>
        </p:txBody>
      </p:sp>
      <p:sp>
        <p:nvSpPr>
          <p:cNvPr id="28" name="Retângulo: Cantos Arredondados 27">
            <a:extLst>
              <a:ext uri="{FF2B5EF4-FFF2-40B4-BE49-F238E27FC236}">
                <a16:creationId xmlns:a16="http://schemas.microsoft.com/office/drawing/2014/main" id="{BAEA6CC6-C5F7-43A8-5456-3F185264B000}"/>
              </a:ext>
            </a:extLst>
          </p:cNvPr>
          <p:cNvSpPr/>
          <p:nvPr/>
        </p:nvSpPr>
        <p:spPr>
          <a:xfrm>
            <a:off x="9991632" y="3561204"/>
            <a:ext cx="1992944" cy="223691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l" sz="1100" dirty="0">
                <a:solidFill>
                  <a:schemeClr val="tx1"/>
                </a:solidFill>
              </a:rPr>
              <a:t>Παραβιασμένος</a:t>
            </a:r>
            <a:endParaRPr lang="pt-PT" sz="1100" dirty="0">
              <a:solidFill>
                <a:schemeClr val="tx1"/>
              </a:solidFill>
            </a:endParaRPr>
          </a:p>
        </p:txBody>
      </p:sp>
      <p:sp>
        <p:nvSpPr>
          <p:cNvPr id="29" name="CaixaDeTexto 28">
            <a:extLst>
              <a:ext uri="{FF2B5EF4-FFF2-40B4-BE49-F238E27FC236}">
                <a16:creationId xmlns:a16="http://schemas.microsoft.com/office/drawing/2014/main" id="{560879CD-2ED1-2C76-A68C-B13B0D8A5BCD}"/>
              </a:ext>
            </a:extLst>
          </p:cNvPr>
          <p:cNvSpPr txBox="1"/>
          <p:nvPr/>
        </p:nvSpPr>
        <p:spPr>
          <a:xfrm>
            <a:off x="9944549" y="4704219"/>
            <a:ext cx="2128374" cy="1061829"/>
          </a:xfrm>
          <a:prstGeom prst="rect">
            <a:avLst/>
          </a:prstGeom>
          <a:noFill/>
        </p:spPr>
        <p:txBody>
          <a:bodyPr wrap="square" rtlCol="0">
            <a:spAutoFit/>
          </a:bodyPr>
          <a:lstStyle/>
          <a:p>
            <a:pPr algn="ctr"/>
            <a:r>
              <a:rPr lang="el" sz="900" dirty="0"/>
              <a:t> Άτομα των οποίων τα διαπιστευτήρια ή τα προνόμια έχουν παραβιαστεί από εξωτερικούς παράγοντες απειλής μέσω, π.χ., επιθέσεων ηλεκτρονικού ψαρέματος (phishing) ή κλοπής διαπιστευτηρίων</a:t>
            </a:r>
            <a:endParaRPr lang="pt-PT" sz="900" dirty="0"/>
          </a:p>
        </p:txBody>
      </p:sp>
      <p:pic>
        <p:nvPicPr>
          <p:cNvPr id="2056" name="Picture 8" descr="Εικονίδιο &quot;Γέμισμα lazy pictograms&quot;">
            <a:extLst>
              <a:ext uri="{FF2B5EF4-FFF2-40B4-BE49-F238E27FC236}">
                <a16:creationId xmlns:a16="http://schemas.microsoft.com/office/drawing/2014/main" id="{5C4672A8-23E0-9CF7-7CC6-A28DBC547F2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10313" y="3937624"/>
            <a:ext cx="828410" cy="82841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Συμβιβασμένα εικονίδια - Δωρεάν SVG &amp;; PNG Συμβιβασμένες εικόνες - Ουσιαστικό Έργο">
            <a:extLst>
              <a:ext uri="{FF2B5EF4-FFF2-40B4-BE49-F238E27FC236}">
                <a16:creationId xmlns:a16="http://schemas.microsoft.com/office/drawing/2014/main" id="{5C9976CD-241E-0C89-FFDF-5C00058A93C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10661" y="3962657"/>
            <a:ext cx="754886" cy="754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713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4D835925-3D21-0B99-9A6C-587FBAE43339}"/>
              </a:ext>
            </a:extLst>
          </p:cNvPr>
          <p:cNvSpPr>
            <a:spLocks noGrp="1"/>
          </p:cNvSpPr>
          <p:nvPr>
            <p:ph type="ctrTitle"/>
          </p:nvPr>
        </p:nvSpPr>
        <p:spPr>
          <a:xfrm>
            <a:off x="796322" y="320040"/>
            <a:ext cx="6732237" cy="1524000"/>
          </a:xfrm>
        </p:spPr>
        <p:txBody>
          <a:bodyPr>
            <a:normAutofit fontScale="90000"/>
          </a:bodyPr>
          <a:lstStyle/>
          <a:p>
            <a:r>
              <a:rPr lang="el" dirty="0">
                <a:solidFill>
                  <a:schemeClr val="accent1"/>
                </a:solidFill>
              </a:rPr>
              <a:t>Περίγραμμα Εκπαίδευση: </a:t>
            </a:r>
            <a:br>
              <a:rPr lang="en-US" dirty="0">
                <a:solidFill>
                  <a:schemeClr val="accent1"/>
                </a:solidFill>
              </a:rPr>
            </a:br>
            <a:br>
              <a:rPr lang="en-US" dirty="0">
                <a:solidFill>
                  <a:schemeClr val="accent1"/>
                </a:solidFill>
              </a:rPr>
            </a:br>
            <a:r>
              <a:rPr lang="el" dirty="0"/>
              <a:t>Ημέρα-2</a:t>
            </a:r>
          </a:p>
        </p:txBody>
      </p:sp>
      <p:sp>
        <p:nvSpPr>
          <p:cNvPr id="12" name="Freeform: Shape 11">
            <a:extLst>
              <a:ext uri="{FF2B5EF4-FFF2-40B4-BE49-F238E27FC236}">
                <a16:creationId xmlns:a16="http://schemas.microsoft.com/office/drawing/2014/main" id="{3E7466B0-B69A-FEBF-B8E0-FDA9AEAC709F}"/>
              </a:ext>
              <a:ext uri="{C183D7F6-B498-43B3-948B-1728B52AA6E4}">
                <adec:decorative xmlns:adec="http://schemas.microsoft.com/office/drawing/2017/decorative" val="1"/>
              </a:ext>
            </a:extLst>
          </p:cNvPr>
          <p:cNvSpPr/>
          <p:nvPr/>
        </p:nvSpPr>
        <p:spPr>
          <a:xfrm>
            <a:off x="7370364" y="-3219"/>
            <a:ext cx="2562565" cy="6884359"/>
          </a:xfrm>
          <a:custGeom>
            <a:avLst/>
            <a:gdLst>
              <a:gd name="connsiteX0" fmla="*/ 2535833 w 2562565"/>
              <a:gd name="connsiteY0" fmla="*/ 0 h 6884359"/>
              <a:gd name="connsiteX1" fmla="*/ 2106829 w 2562565"/>
              <a:gd name="connsiteY1" fmla="*/ 1564627 h 6884359"/>
              <a:gd name="connsiteX2" fmla="*/ 1764389 w 2562565"/>
              <a:gd name="connsiteY2" fmla="*/ 2840498 h 6884359"/>
              <a:gd name="connsiteX3" fmla="*/ 1579803 w 2562565"/>
              <a:gd name="connsiteY3" fmla="*/ 2925726 h 6884359"/>
              <a:gd name="connsiteX4" fmla="*/ 1467779 w 2562565"/>
              <a:gd name="connsiteY4" fmla="*/ 2731101 h 6884359"/>
              <a:gd name="connsiteX5" fmla="*/ 1727472 w 2562565"/>
              <a:gd name="connsiteY5" fmla="*/ 1773244 h 6884359"/>
              <a:gd name="connsiteX6" fmla="*/ 1709650 w 2562565"/>
              <a:gd name="connsiteY6" fmla="*/ 1633318 h 6884359"/>
              <a:gd name="connsiteX7" fmla="*/ 1597625 w 2562565"/>
              <a:gd name="connsiteY7" fmla="*/ 1546818 h 6884359"/>
              <a:gd name="connsiteX8" fmla="*/ 1372303 w 2562565"/>
              <a:gd name="connsiteY8" fmla="*/ 1676568 h 6884359"/>
              <a:gd name="connsiteX9" fmla="*/ 977670 w 2562565"/>
              <a:gd name="connsiteY9" fmla="*/ 3131798 h 6884359"/>
              <a:gd name="connsiteX10" fmla="*/ 5092 w 2562565"/>
              <a:gd name="connsiteY10" fmla="*/ 6867823 h 6884359"/>
              <a:gd name="connsiteX11" fmla="*/ 0 w 2562565"/>
              <a:gd name="connsiteY11" fmla="*/ 6884360 h 6884359"/>
              <a:gd name="connsiteX12" fmla="*/ 26733 w 2562565"/>
              <a:gd name="connsiteY12" fmla="*/ 6884360 h 6884359"/>
              <a:gd name="connsiteX13" fmla="*/ 1003131 w 2562565"/>
              <a:gd name="connsiteY13" fmla="*/ 3139431 h 6884359"/>
              <a:gd name="connsiteX14" fmla="*/ 1397763 w 2562565"/>
              <a:gd name="connsiteY14" fmla="*/ 1684200 h 6884359"/>
              <a:gd name="connsiteX15" fmla="*/ 1592533 w 2562565"/>
              <a:gd name="connsiteY15" fmla="*/ 1572259 h 6884359"/>
              <a:gd name="connsiteX16" fmla="*/ 1688009 w 2562565"/>
              <a:gd name="connsiteY16" fmla="*/ 1646039 h 6884359"/>
              <a:gd name="connsiteX17" fmla="*/ 1703285 w 2562565"/>
              <a:gd name="connsiteY17" fmla="*/ 1766884 h 6884359"/>
              <a:gd name="connsiteX18" fmla="*/ 1443591 w 2562565"/>
              <a:gd name="connsiteY18" fmla="*/ 2724741 h 6884359"/>
              <a:gd name="connsiteX19" fmla="*/ 1573438 w 2562565"/>
              <a:gd name="connsiteY19" fmla="*/ 2949894 h 6884359"/>
              <a:gd name="connsiteX20" fmla="*/ 1788577 w 2562565"/>
              <a:gd name="connsiteY20" fmla="*/ 2849402 h 6884359"/>
              <a:gd name="connsiteX21" fmla="*/ 1788577 w 2562565"/>
              <a:gd name="connsiteY21" fmla="*/ 2848130 h 6884359"/>
              <a:gd name="connsiteX22" fmla="*/ 2131016 w 2562565"/>
              <a:gd name="connsiteY22" fmla="*/ 1570987 h 6884359"/>
              <a:gd name="connsiteX23" fmla="*/ 2562566 w 2562565"/>
              <a:gd name="connsiteY23" fmla="*/ 1272 h 6884359"/>
              <a:gd name="connsiteX24" fmla="*/ 2535833 w 2562565"/>
              <a:gd name="connsiteY24" fmla="*/ 0 h 688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2565" h="6884359">
                <a:moveTo>
                  <a:pt x="2535833" y="0"/>
                </a:moveTo>
                <a:lnTo>
                  <a:pt x="2106829" y="1564627"/>
                </a:lnTo>
                <a:lnTo>
                  <a:pt x="1764389" y="2840498"/>
                </a:lnTo>
                <a:cubicBezTo>
                  <a:pt x="1731291" y="2910461"/>
                  <a:pt x="1653638" y="2946078"/>
                  <a:pt x="1579803" y="2925726"/>
                </a:cubicBezTo>
                <a:cubicBezTo>
                  <a:pt x="1495785" y="2902829"/>
                  <a:pt x="1444864" y="2815057"/>
                  <a:pt x="1467779" y="2731101"/>
                </a:cubicBezTo>
                <a:lnTo>
                  <a:pt x="1727472" y="1773244"/>
                </a:lnTo>
                <a:cubicBezTo>
                  <a:pt x="1740202" y="1726178"/>
                  <a:pt x="1733837" y="1676568"/>
                  <a:pt x="1709650" y="1633318"/>
                </a:cubicBezTo>
                <a:cubicBezTo>
                  <a:pt x="1685463" y="1590068"/>
                  <a:pt x="1646000" y="1559539"/>
                  <a:pt x="1597625" y="1546818"/>
                </a:cubicBezTo>
                <a:cubicBezTo>
                  <a:pt x="1499604" y="1520105"/>
                  <a:pt x="1397763" y="1578620"/>
                  <a:pt x="1372303" y="1676568"/>
                </a:cubicBezTo>
                <a:lnTo>
                  <a:pt x="977670" y="3131798"/>
                </a:lnTo>
                <a:lnTo>
                  <a:pt x="5092" y="6867823"/>
                </a:lnTo>
                <a:cubicBezTo>
                  <a:pt x="5092" y="6867823"/>
                  <a:pt x="1273" y="6880544"/>
                  <a:pt x="0" y="6884360"/>
                </a:cubicBezTo>
                <a:lnTo>
                  <a:pt x="26733" y="6884360"/>
                </a:lnTo>
                <a:lnTo>
                  <a:pt x="1003131" y="3139431"/>
                </a:lnTo>
                <a:lnTo>
                  <a:pt x="1397763" y="1684200"/>
                </a:lnTo>
                <a:cubicBezTo>
                  <a:pt x="1420677" y="1600245"/>
                  <a:pt x="1508515" y="1549363"/>
                  <a:pt x="1592533" y="1572259"/>
                </a:cubicBezTo>
                <a:cubicBezTo>
                  <a:pt x="1633270" y="1583708"/>
                  <a:pt x="1667641" y="1609149"/>
                  <a:pt x="1688009" y="1646039"/>
                </a:cubicBezTo>
                <a:cubicBezTo>
                  <a:pt x="1709650" y="1682928"/>
                  <a:pt x="1714742" y="1724906"/>
                  <a:pt x="1703285" y="1766884"/>
                </a:cubicBezTo>
                <a:lnTo>
                  <a:pt x="1443591" y="2724741"/>
                </a:lnTo>
                <a:cubicBezTo>
                  <a:pt x="1416858" y="2822689"/>
                  <a:pt x="1475417" y="2924453"/>
                  <a:pt x="1573438" y="2949894"/>
                </a:cubicBezTo>
                <a:cubicBezTo>
                  <a:pt x="1660003" y="2972792"/>
                  <a:pt x="1750386" y="2930814"/>
                  <a:pt x="1788577" y="2849402"/>
                </a:cubicBezTo>
                <a:lnTo>
                  <a:pt x="1788577" y="2848130"/>
                </a:lnTo>
                <a:lnTo>
                  <a:pt x="2131016" y="1570987"/>
                </a:lnTo>
                <a:lnTo>
                  <a:pt x="2562566" y="1272"/>
                </a:lnTo>
                <a:cubicBezTo>
                  <a:pt x="2553655" y="0"/>
                  <a:pt x="2544744" y="0"/>
                  <a:pt x="2535833" y="0"/>
                </a:cubicBezTo>
                <a:close/>
              </a:path>
            </a:pathLst>
          </a:custGeom>
          <a:solidFill>
            <a:schemeClr val="accent1"/>
          </a:solidFill>
          <a:ln w="12700" cap="flat">
            <a:noFill/>
            <a:prstDash val="solid"/>
            <a:miter/>
          </a:ln>
        </p:spPr>
        <p:txBody>
          <a:bodyPr rtlCol="0" anchor="ctr"/>
          <a:lstStyle/>
          <a:p>
            <a:endParaRPr lang="en-US"/>
          </a:p>
        </p:txBody>
      </p:sp>
      <p:pic>
        <p:nvPicPr>
          <p:cNvPr id="13" name="Graphic 12">
            <a:extLst>
              <a:ext uri="{FF2B5EF4-FFF2-40B4-BE49-F238E27FC236}">
                <a16:creationId xmlns:a16="http://schemas.microsoft.com/office/drawing/2014/main" id="{2756CFB8-E805-3CF9-61D2-C02341EC7644}"/>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7829202" y="5156615"/>
            <a:ext cx="878334" cy="1705001"/>
          </a:xfrm>
          <a:prstGeom prst="rect">
            <a:avLst/>
          </a:prstGeom>
        </p:spPr>
      </p:pic>
      <p:sp>
        <p:nvSpPr>
          <p:cNvPr id="6" name="Slide Number Placeholder 5">
            <a:extLst>
              <a:ext uri="{FF2B5EF4-FFF2-40B4-BE49-F238E27FC236}">
                <a16:creationId xmlns:a16="http://schemas.microsoft.com/office/drawing/2014/main" id="{68D96053-DF7F-7AFE-4D23-78CFF34D0026}"/>
              </a:ext>
            </a:extLst>
          </p:cNvPr>
          <p:cNvSpPr>
            <a:spLocks noGrp="1"/>
          </p:cNvSpPr>
          <p:nvPr>
            <p:ph type="sldNum" sz="quarter" idx="4"/>
          </p:nvPr>
        </p:nvSpPr>
        <p:spPr>
          <a:xfrm>
            <a:off x="10768546" y="6290774"/>
            <a:ext cx="617912" cy="365125"/>
          </a:xfrm>
        </p:spPr>
        <p:txBody>
          <a:bodyPr/>
          <a:lstStyle/>
          <a:p>
            <a:fld id="{3A98EE3D-8CD1-4C3F-BD1C-C98C9596463C}" type="slidenum">
              <a:rPr lang="en-US" smtClean="0"/>
              <a:pPr/>
              <a:t>17</a:t>
            </a:fld>
            <a:endParaRPr lang="en-US"/>
          </a:p>
        </p:txBody>
      </p:sp>
      <p:sp>
        <p:nvSpPr>
          <p:cNvPr id="27" name="Text Placeholder 10">
            <a:extLst>
              <a:ext uri="{FF2B5EF4-FFF2-40B4-BE49-F238E27FC236}">
                <a16:creationId xmlns:a16="http://schemas.microsoft.com/office/drawing/2014/main" id="{E8DD6800-C7FC-6A10-2B0A-C4B64CC05C22}"/>
              </a:ext>
            </a:extLst>
          </p:cNvPr>
          <p:cNvSpPr txBox="1">
            <a:spLocks/>
          </p:cNvSpPr>
          <p:nvPr/>
        </p:nvSpPr>
        <p:spPr>
          <a:xfrm>
            <a:off x="796322" y="2164080"/>
            <a:ext cx="6980092" cy="346029"/>
          </a:xfrm>
          <a:prstGeom prst="rect">
            <a:avLst/>
          </a:prstGeom>
        </p:spPr>
        <p:txBody>
          <a:bodyPr>
            <a:no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l" sz="1600">
                <a:solidFill>
                  <a:schemeClr val="accent1"/>
                </a:solidFill>
              </a:rPr>
              <a:t>Topic-02: Μοντελοποίηση και Ανάλυση Απειλών στο Ενεργειακό Δίκτυο</a:t>
            </a:r>
          </a:p>
        </p:txBody>
      </p:sp>
      <p:sp>
        <p:nvSpPr>
          <p:cNvPr id="28" name="Text Placeholder 22">
            <a:extLst>
              <a:ext uri="{FF2B5EF4-FFF2-40B4-BE49-F238E27FC236}">
                <a16:creationId xmlns:a16="http://schemas.microsoft.com/office/drawing/2014/main" id="{5421A4BB-2BFD-0743-5BB3-6C4D92B8EC15}"/>
              </a:ext>
            </a:extLst>
          </p:cNvPr>
          <p:cNvSpPr txBox="1">
            <a:spLocks/>
          </p:cNvSpPr>
          <p:nvPr/>
        </p:nvSpPr>
        <p:spPr>
          <a:xfrm>
            <a:off x="796323" y="2726930"/>
            <a:ext cx="6980091" cy="1208930"/>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spcAft>
                <a:spcPts val="0"/>
              </a:spcAft>
            </a:pPr>
            <a:r>
              <a:rPr lang="el" sz="1400"/>
              <a:t>Εισαγωγή στη μοντελοποίηση απειλών</a:t>
            </a:r>
          </a:p>
          <a:p>
            <a:pPr>
              <a:spcBef>
                <a:spcPts val="600"/>
              </a:spcBef>
              <a:spcAft>
                <a:spcPts val="0"/>
              </a:spcAft>
            </a:pPr>
            <a:r>
              <a:rPr lang="el" sz="1400"/>
              <a:t>Τοπίο απειλών στο ενεργειακό δίκτυο</a:t>
            </a:r>
          </a:p>
          <a:p>
            <a:pPr>
              <a:spcBef>
                <a:spcPts val="600"/>
              </a:spcBef>
              <a:spcAft>
                <a:spcPts val="0"/>
              </a:spcAft>
            </a:pPr>
            <a:r>
              <a:rPr lang="el" sz="1400">
                <a:solidFill>
                  <a:schemeClr val="tx2"/>
                </a:solidFill>
              </a:rPr>
              <a:t>Ανάλυση επιπτώσεων</a:t>
            </a:r>
          </a:p>
          <a:p>
            <a:pPr>
              <a:spcBef>
                <a:spcPts val="600"/>
              </a:spcBef>
              <a:spcAft>
                <a:spcPts val="0"/>
              </a:spcAft>
            </a:pPr>
            <a:r>
              <a:rPr lang="el" sz="1400"/>
              <a:t>Ανάπτυξη μοντέλων απειλών για ενεργειακές υποδομές</a:t>
            </a:r>
          </a:p>
          <a:p>
            <a:pPr>
              <a:spcBef>
                <a:spcPts val="600"/>
              </a:spcBef>
              <a:spcAft>
                <a:spcPts val="0"/>
              </a:spcAft>
            </a:pPr>
            <a:r>
              <a:rPr lang="el" sz="1400"/>
              <a:t>Στρατηγικές μετριασμού</a:t>
            </a:r>
          </a:p>
        </p:txBody>
      </p:sp>
      <p:pic>
        <p:nvPicPr>
          <p:cNvPr id="34" name="Picture Placeholder 33" descr="Ένα φλιτζάνι καφέ και ένα σημειωματάριο σε ένα τραπέζι&#10;&#10;Περιγραφή που δημιουργείται αυτόματα">
            <a:extLst>
              <a:ext uri="{FF2B5EF4-FFF2-40B4-BE49-F238E27FC236}">
                <a16:creationId xmlns:a16="http://schemas.microsoft.com/office/drawing/2014/main" id="{BE76F2C8-60D2-404A-08F8-F956BC2489DF}"/>
              </a:ext>
            </a:extLst>
          </p:cNvPr>
          <p:cNvPicPr>
            <a:picLocks noGrp="1" noChangeAspect="1"/>
          </p:cNvPicPr>
          <p:nvPr>
            <p:ph type="pic" sz="quarter" idx="11"/>
          </p:nvPr>
        </p:nvPicPr>
        <p:blipFill>
          <a:blip r:embed="rId4"/>
          <a:srcRect l="18261" r="18261"/>
          <a:stretch>
            <a:fillRect/>
          </a:stretch>
        </p:blipFill>
        <p:spPr/>
      </p:pic>
      <p:grpSp>
        <p:nvGrpSpPr>
          <p:cNvPr id="3" name="Group 2">
            <a:extLst>
              <a:ext uri="{FF2B5EF4-FFF2-40B4-BE49-F238E27FC236}">
                <a16:creationId xmlns:a16="http://schemas.microsoft.com/office/drawing/2014/main" id="{B2E7B04D-E6C3-1A50-96CC-C863D387E4E8}"/>
              </a:ext>
            </a:extLst>
          </p:cNvPr>
          <p:cNvGrpSpPr/>
          <p:nvPr/>
        </p:nvGrpSpPr>
        <p:grpSpPr>
          <a:xfrm>
            <a:off x="7549377" y="6167336"/>
            <a:ext cx="3294001" cy="612000"/>
            <a:chOff x="5179092" y="5483822"/>
            <a:chExt cx="3294001" cy="612000"/>
          </a:xfrm>
        </p:grpSpPr>
        <p:pic>
          <p:nvPicPr>
            <p:cNvPr id="4" name="Picture 3">
              <a:extLst>
                <a:ext uri="{FF2B5EF4-FFF2-40B4-BE49-F238E27FC236}">
                  <a16:creationId xmlns:a16="http://schemas.microsoft.com/office/drawing/2014/main" id="{B2BB7346-D27E-E7B5-1793-E50B8F9C20CF}"/>
                </a:ext>
              </a:extLst>
            </p:cNvPr>
            <p:cNvPicPr>
              <a:picLocks noChangeAspect="1"/>
            </p:cNvPicPr>
            <p:nvPr/>
          </p:nvPicPr>
          <p:blipFill>
            <a:blip r:embed="rId5"/>
            <a:stretch>
              <a:fillRect/>
            </a:stretch>
          </p:blipFill>
          <p:spPr>
            <a:xfrm>
              <a:off x="5179092" y="5483822"/>
              <a:ext cx="1530000" cy="612000"/>
            </a:xfrm>
            <a:prstGeom prst="rect">
              <a:avLst/>
            </a:prstGeom>
          </p:spPr>
        </p:pic>
        <p:pic>
          <p:nvPicPr>
            <p:cNvPr id="5" name="Picture 4">
              <a:extLst>
                <a:ext uri="{FF2B5EF4-FFF2-40B4-BE49-F238E27FC236}">
                  <a16:creationId xmlns:a16="http://schemas.microsoft.com/office/drawing/2014/main" id="{7E39C830-72D8-B9BC-4DBD-C47324325EEA}"/>
                </a:ext>
              </a:extLst>
            </p:cNvPr>
            <p:cNvPicPr>
              <a:picLocks noChangeAspect="1"/>
            </p:cNvPicPr>
            <p:nvPr/>
          </p:nvPicPr>
          <p:blipFill>
            <a:blip r:embed="rId6"/>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3132044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lang="el" sz="2800"/>
              <a:t>02_3: Ανάλυση επιπτώσεων </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a:bodyPr>
          <a:lstStyle/>
          <a:p>
            <a:r>
              <a:rPr lang="el"/>
              <a:t>Τύποι επιπτώσεων</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355564" y="1977017"/>
            <a:ext cx="5684036" cy="2569866"/>
          </a:xfrm>
        </p:spPr>
        <p:txBody>
          <a:bodyPr>
            <a:noAutofit/>
          </a:bodyPr>
          <a:lstStyle/>
          <a:p>
            <a:pPr>
              <a:spcBef>
                <a:spcPts val="600"/>
              </a:spcBef>
            </a:pPr>
            <a:r>
              <a:rPr lang="el" sz="1000" dirty="0"/>
              <a:t>Είναι ζωτικής σημασίας η διενέργεια ανάλυσης επιπτώσεων για την αξιολόγηση των συνεπειών των επιθέσεων στον κυβερνοχώρο, τον μετριασμό των κινδύνων και την ενίσχυση της ανθεκτικότητας των ενεργειακών υποδομών.</a:t>
            </a:r>
          </a:p>
          <a:p>
            <a:pPr>
              <a:spcBef>
                <a:spcPts val="600"/>
              </a:spcBef>
            </a:pPr>
            <a:r>
              <a:rPr lang="el" sz="1000" dirty="0"/>
              <a:t>Τύποι επιπτώσεων:</a:t>
            </a:r>
          </a:p>
          <a:p>
            <a:pPr lvl="1">
              <a:spcBef>
                <a:spcPts val="600"/>
              </a:spcBef>
            </a:pPr>
            <a:r>
              <a:rPr lang="el" sz="800" dirty="0">
                <a:solidFill>
                  <a:schemeClr val="tx2"/>
                </a:solidFill>
              </a:rPr>
              <a:t>Επιχειρησιακές επιπτώσεις: </a:t>
            </a:r>
            <a:r>
              <a:rPr lang="el" sz="800" dirty="0"/>
              <a:t>διαταραχή ή υποβάθμιση των λειτουργιών του ενεργειακού συστήματος, συμπεριλαμβανομένης της παραγωγής, διανομής και μεταφοράς ηλεκτρικής ενέργειας.</a:t>
            </a:r>
          </a:p>
          <a:p>
            <a:pPr lvl="1">
              <a:spcBef>
                <a:spcPts val="600"/>
              </a:spcBef>
            </a:pPr>
            <a:r>
              <a:rPr lang="el" sz="800" dirty="0">
                <a:solidFill>
                  <a:schemeClr val="tx2"/>
                </a:solidFill>
              </a:rPr>
              <a:t>Οικονομικές επιπτώσεις: </a:t>
            </a:r>
            <a:r>
              <a:rPr lang="el" sz="800" dirty="0"/>
              <a:t>οικονομικές απώλειες που προκύπτουν ως αποτέλεσμα επιθέσεων στον κυβερνοχώρο, συμπεριλαμβανομένων των απωλειών εσόδων, του κόστους αποκατάστασης και των κανονιστικών προστίμων.</a:t>
            </a:r>
          </a:p>
          <a:p>
            <a:pPr lvl="1">
              <a:spcBef>
                <a:spcPts val="600"/>
              </a:spcBef>
            </a:pPr>
            <a:r>
              <a:rPr lang="el" sz="800" dirty="0">
                <a:solidFill>
                  <a:schemeClr val="tx2"/>
                </a:solidFill>
              </a:rPr>
              <a:t>Αντίκτυπος στη φήμη: </a:t>
            </a:r>
            <a:r>
              <a:rPr lang="el" sz="800" dirty="0"/>
              <a:t>ζημία στη φήμη και την αξιοπιστία των εταιρειών ενέργειας λόγω της αντίληψης του κοινού για συμβάντα ασφάλειας και παραβιάσεις δεδομένων.</a:t>
            </a:r>
          </a:p>
          <a:p>
            <a:pPr lvl="1">
              <a:spcBef>
                <a:spcPts val="600"/>
              </a:spcBef>
            </a:pPr>
            <a:r>
              <a:rPr lang="el" sz="800" dirty="0">
                <a:solidFill>
                  <a:schemeClr val="tx2"/>
                </a:solidFill>
              </a:rPr>
              <a:t>Ασφάλεια και περιβαλλοντικές επιπτώσεις: </a:t>
            </a:r>
            <a:r>
              <a:rPr lang="el" sz="800" dirty="0"/>
              <a:t>κίνδυνοι για τη δημόσια ασφάλεια, περιβαλλοντικές ζημίες και πιθανές απώλειες ζωών λόγω επιθέσεων στον κυβερνοχώρο σε ενεργειακές υποδομές.</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a:p>
        </p:txBody>
      </p:sp>
      <p:grpSp>
        <p:nvGrpSpPr>
          <p:cNvPr id="2" name="Group 1">
            <a:extLst>
              <a:ext uri="{FF2B5EF4-FFF2-40B4-BE49-F238E27FC236}">
                <a16:creationId xmlns:a16="http://schemas.microsoft.com/office/drawing/2014/main" id="{8E29837F-191A-2CAF-C620-46DB82DE98E1}"/>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1CD2267-9FF0-C5D3-F84E-772D2949F77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6FF59F19-D600-42DE-BBBA-D718BD73BFA9}"/>
                </a:ext>
              </a:extLst>
            </p:cNvPr>
            <p:cNvPicPr>
              <a:picLocks noChangeAspect="1"/>
            </p:cNvPicPr>
            <p:nvPr/>
          </p:nvPicPr>
          <p:blipFill>
            <a:blip r:embed="rId3"/>
            <a:stretch>
              <a:fillRect/>
            </a:stretch>
          </p:blipFill>
          <p:spPr>
            <a:xfrm>
              <a:off x="6709092" y="5483822"/>
              <a:ext cx="1764001" cy="612000"/>
            </a:xfrm>
            <a:prstGeom prst="rect">
              <a:avLst/>
            </a:prstGeom>
          </p:spPr>
        </p:pic>
      </p:grpSp>
      <p:pic>
        <p:nvPicPr>
          <p:cNvPr id="8" name="Marcador de Posição da Imagem 7" descr="Μια εικόνα με κορεσμό χρωμάτων, φως, τέχνη&#10;&#10;Περιγραφή που δημιουργείται αυτόματα με μέτρια σιγουριά">
            <a:extLst>
              <a:ext uri="{FF2B5EF4-FFF2-40B4-BE49-F238E27FC236}">
                <a16:creationId xmlns:a16="http://schemas.microsoft.com/office/drawing/2014/main" id="{804CC5B2-A580-0EB0-9A5D-28DFA56CFBB4}"/>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2057570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lang="el" sz="2800"/>
              <a:t>02_3: Ανάλυση επιπτώσεων </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a:bodyPr>
          <a:lstStyle/>
          <a:p>
            <a:r>
              <a:rPr lang="el"/>
              <a:t>Τύποι επιπτώσεων</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541470" cy="2569866"/>
          </a:xfrm>
        </p:spPr>
        <p:txBody>
          <a:bodyPr>
            <a:noAutofit/>
          </a:bodyPr>
          <a:lstStyle/>
          <a:p>
            <a:pPr>
              <a:spcBef>
                <a:spcPts val="600"/>
              </a:spcBef>
            </a:pPr>
            <a:r>
              <a:rPr lang="el" sz="1000"/>
              <a:t>Παραδείγματα λειτουργικών επιπτώσεων:</a:t>
            </a:r>
          </a:p>
          <a:p>
            <a:pPr lvl="1">
              <a:spcBef>
                <a:spcPts val="600"/>
              </a:spcBef>
            </a:pPr>
            <a:r>
              <a:rPr lang="el" sz="800"/>
              <a:t>Διακοπή του ενεργειακού εφοδιασμού: διακοπή ή υποβάθμιση των διαδικασιών παραγωγής, μεταφοράς ή διανομής ηλεκτρικής ενέργειας, που οδηγεί σε διακοπές λειτουργίας για οικιακούς, εμπορικούς και βιομηχανικούς καταναλωτές.</a:t>
            </a:r>
          </a:p>
          <a:p>
            <a:pPr lvl="1">
              <a:spcBef>
                <a:spcPts val="600"/>
              </a:spcBef>
            </a:pPr>
            <a:r>
              <a:rPr lang="el" sz="800"/>
              <a:t>Ζημιά στον εξοπλισμό: κακόβουλος χειρισμός συστημάτων ελέγχου, συστημάτων SCADA ή βιομηχανικών ελεγκτών, προκαλώντας βλάβες εξοπλισμού, καθυστερήσεις στην παραγωγή ή κινδύνους για την ασφάλεια.</a:t>
            </a:r>
          </a:p>
          <a:p>
            <a:pPr lvl="1">
              <a:spcBef>
                <a:spcPts val="600"/>
              </a:spcBef>
            </a:pPr>
            <a:r>
              <a:rPr lang="el" sz="800"/>
              <a:t>Λειτουργικές καθυστερήσεις: διακοπή των συνήθων λειτουργιών, των δραστηριοτήτων συντήρησης ή των διαδικασιών αντιμετώπισης καταστάσεων έκτακτης ανάγκης λόγω επιθέσεων στον κυβερνοχώρο σε ενεργειακές υποδομές.</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a:p>
        </p:txBody>
      </p:sp>
      <p:grpSp>
        <p:nvGrpSpPr>
          <p:cNvPr id="2" name="Group 1">
            <a:extLst>
              <a:ext uri="{FF2B5EF4-FFF2-40B4-BE49-F238E27FC236}">
                <a16:creationId xmlns:a16="http://schemas.microsoft.com/office/drawing/2014/main" id="{8E29837F-191A-2CAF-C620-46DB82DE98E1}"/>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1CD2267-9FF0-C5D3-F84E-772D2949F77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6FF59F19-D600-42DE-BBBA-D718BD73BFA9}"/>
                </a:ext>
              </a:extLst>
            </p:cNvPr>
            <p:cNvPicPr>
              <a:picLocks noChangeAspect="1"/>
            </p:cNvPicPr>
            <p:nvPr/>
          </p:nvPicPr>
          <p:blipFill>
            <a:blip r:embed="rId3"/>
            <a:stretch>
              <a:fillRect/>
            </a:stretch>
          </p:blipFill>
          <p:spPr>
            <a:xfrm>
              <a:off x="6709092" y="5483822"/>
              <a:ext cx="1764001" cy="612000"/>
            </a:xfrm>
            <a:prstGeom prst="rect">
              <a:avLst/>
            </a:prstGeom>
          </p:spPr>
        </p:pic>
      </p:grpSp>
      <p:pic>
        <p:nvPicPr>
          <p:cNvPr id="8" name="Marcador de Posição da Imagem 7" descr="Μια εικόνα με κορεσμό χρωμάτων, φως, τέχνη&#10;&#10;Περιγραφή που δημιουργείται αυτόματα με μέτρια σιγουριά">
            <a:extLst>
              <a:ext uri="{FF2B5EF4-FFF2-40B4-BE49-F238E27FC236}">
                <a16:creationId xmlns:a16="http://schemas.microsoft.com/office/drawing/2014/main" id="{804CC5B2-A580-0EB0-9A5D-28DFA56CFBB4}"/>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247764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D96C8D99-3232-849B-9CC8-6E4982208FEA}"/>
              </a:ext>
              <a:ext uri="{C183D7F6-B498-43B3-948B-1728B52AA6E4}">
                <adec:decorative xmlns:adec="http://schemas.microsoft.com/office/drawing/2017/decorative" val="1"/>
              </a:ext>
            </a:extLst>
          </p:cNvPr>
          <p:cNvSpPr/>
          <p:nvPr/>
        </p:nvSpPr>
        <p:spPr>
          <a:xfrm rot="10800000">
            <a:off x="3507757" y="-11160"/>
            <a:ext cx="2553080" cy="6858841"/>
          </a:xfrm>
          <a:custGeom>
            <a:avLst/>
            <a:gdLst>
              <a:gd name="connsiteX0" fmla="*/ 2526446 w 2553080"/>
              <a:gd name="connsiteY0" fmla="*/ 0 h 6858841"/>
              <a:gd name="connsiteX1" fmla="*/ 1707127 w 2553080"/>
              <a:gd name="connsiteY1" fmla="*/ 3182290 h 6858841"/>
              <a:gd name="connsiteX2" fmla="*/ 1365955 w 2553080"/>
              <a:gd name="connsiteY2" fmla="*/ 4453431 h 6858841"/>
              <a:gd name="connsiteX3" fmla="*/ 1182052 w 2553080"/>
              <a:gd name="connsiteY3" fmla="*/ 4538343 h 6858841"/>
              <a:gd name="connsiteX4" fmla="*/ 1070442 w 2553080"/>
              <a:gd name="connsiteY4" fmla="*/ 4344440 h 6858841"/>
              <a:gd name="connsiteX5" fmla="*/ 1329175 w 2553080"/>
              <a:gd name="connsiteY5" fmla="*/ 3390133 h 6858841"/>
              <a:gd name="connsiteX6" fmla="*/ 1311418 w 2553080"/>
              <a:gd name="connsiteY6" fmla="*/ 3250726 h 6858841"/>
              <a:gd name="connsiteX7" fmla="*/ 1199808 w 2553080"/>
              <a:gd name="connsiteY7" fmla="*/ 3164547 h 6858841"/>
              <a:gd name="connsiteX8" fmla="*/ 975320 w 2553080"/>
              <a:gd name="connsiteY8" fmla="*/ 3293816 h 6858841"/>
              <a:gd name="connsiteX9" fmla="*/ 582148 w 2553080"/>
              <a:gd name="connsiteY9" fmla="*/ 4743652 h 6858841"/>
              <a:gd name="connsiteX10" fmla="*/ 5073 w 2553080"/>
              <a:gd name="connsiteY10" fmla="*/ 6842367 h 6858841"/>
              <a:gd name="connsiteX11" fmla="*/ 0 w 2553080"/>
              <a:gd name="connsiteY11" fmla="*/ 6858842 h 6858841"/>
              <a:gd name="connsiteX12" fmla="*/ 26634 w 2553080"/>
              <a:gd name="connsiteY12" fmla="*/ 6858842 h 6858841"/>
              <a:gd name="connsiteX13" fmla="*/ 607514 w 2553080"/>
              <a:gd name="connsiteY13" fmla="*/ 4751256 h 6858841"/>
              <a:gd name="connsiteX14" fmla="*/ 1000686 w 2553080"/>
              <a:gd name="connsiteY14" fmla="*/ 3301420 h 6858841"/>
              <a:gd name="connsiteX15" fmla="*/ 1194735 w 2553080"/>
              <a:gd name="connsiteY15" fmla="*/ 3189894 h 6858841"/>
              <a:gd name="connsiteX16" fmla="*/ 1289857 w 2553080"/>
              <a:gd name="connsiteY16" fmla="*/ 3263399 h 6858841"/>
              <a:gd name="connsiteX17" fmla="*/ 1305077 w 2553080"/>
              <a:gd name="connsiteY17" fmla="*/ 3383797 h 6858841"/>
              <a:gd name="connsiteX18" fmla="*/ 1046345 w 2553080"/>
              <a:gd name="connsiteY18" fmla="*/ 4338103 h 6858841"/>
              <a:gd name="connsiteX19" fmla="*/ 1175711 w 2553080"/>
              <a:gd name="connsiteY19" fmla="*/ 4562423 h 6858841"/>
              <a:gd name="connsiteX20" fmla="*/ 1390053 w 2553080"/>
              <a:gd name="connsiteY20" fmla="*/ 4462303 h 6858841"/>
              <a:gd name="connsiteX21" fmla="*/ 1390053 w 2553080"/>
              <a:gd name="connsiteY21" fmla="*/ 4461035 h 6858841"/>
              <a:gd name="connsiteX22" fmla="*/ 1731225 w 2553080"/>
              <a:gd name="connsiteY22" fmla="*/ 3188627 h 6858841"/>
              <a:gd name="connsiteX23" fmla="*/ 2553081 w 2553080"/>
              <a:gd name="connsiteY23" fmla="*/ 1267 h 6858841"/>
              <a:gd name="connsiteX24" fmla="*/ 2526446 w 2553080"/>
              <a:gd name="connsiteY24" fmla="*/ 0 h 685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53080" h="6858841">
                <a:moveTo>
                  <a:pt x="2526446" y="0"/>
                </a:moveTo>
                <a:lnTo>
                  <a:pt x="1707127" y="3182290"/>
                </a:lnTo>
                <a:lnTo>
                  <a:pt x="1365955" y="4453431"/>
                </a:lnTo>
                <a:cubicBezTo>
                  <a:pt x="1332979" y="4523135"/>
                  <a:pt x="1255613" y="4558621"/>
                  <a:pt x="1182052" y="4538343"/>
                </a:cubicBezTo>
                <a:cubicBezTo>
                  <a:pt x="1098345" y="4515531"/>
                  <a:pt x="1047613" y="4428085"/>
                  <a:pt x="1070442" y="4344440"/>
                </a:cubicBezTo>
                <a:lnTo>
                  <a:pt x="1329175" y="3390133"/>
                </a:lnTo>
                <a:cubicBezTo>
                  <a:pt x="1341858" y="3343242"/>
                  <a:pt x="1335516" y="3293816"/>
                  <a:pt x="1311418" y="3250726"/>
                </a:cubicBezTo>
                <a:cubicBezTo>
                  <a:pt x="1287321" y="3207637"/>
                  <a:pt x="1248004" y="3177220"/>
                  <a:pt x="1199808" y="3164547"/>
                </a:cubicBezTo>
                <a:cubicBezTo>
                  <a:pt x="1102150" y="3137933"/>
                  <a:pt x="1000686" y="3196230"/>
                  <a:pt x="975320" y="3293816"/>
                </a:cubicBezTo>
                <a:lnTo>
                  <a:pt x="582148" y="4743652"/>
                </a:lnTo>
                <a:lnTo>
                  <a:pt x="5073" y="6842367"/>
                </a:lnTo>
                <a:cubicBezTo>
                  <a:pt x="5073" y="6842367"/>
                  <a:pt x="1268" y="6855040"/>
                  <a:pt x="0" y="6858842"/>
                </a:cubicBezTo>
                <a:lnTo>
                  <a:pt x="26634" y="6858842"/>
                </a:lnTo>
                <a:lnTo>
                  <a:pt x="607514" y="4751256"/>
                </a:lnTo>
                <a:lnTo>
                  <a:pt x="1000686" y="3301420"/>
                </a:lnTo>
                <a:cubicBezTo>
                  <a:pt x="1023515" y="3217775"/>
                  <a:pt x="1111028" y="3167082"/>
                  <a:pt x="1194735" y="3189894"/>
                </a:cubicBezTo>
                <a:cubicBezTo>
                  <a:pt x="1235321" y="3201300"/>
                  <a:pt x="1269565" y="3226647"/>
                  <a:pt x="1289857" y="3263399"/>
                </a:cubicBezTo>
                <a:cubicBezTo>
                  <a:pt x="1311418" y="3300152"/>
                  <a:pt x="1316492" y="3341975"/>
                  <a:pt x="1305077" y="3383797"/>
                </a:cubicBezTo>
                <a:lnTo>
                  <a:pt x="1046345" y="4338103"/>
                </a:lnTo>
                <a:cubicBezTo>
                  <a:pt x="1019710" y="4435689"/>
                  <a:pt x="1078052" y="4537076"/>
                  <a:pt x="1175711" y="4562423"/>
                </a:cubicBezTo>
                <a:cubicBezTo>
                  <a:pt x="1261955" y="4585235"/>
                  <a:pt x="1352004" y="4543413"/>
                  <a:pt x="1390053" y="4462303"/>
                </a:cubicBezTo>
                <a:lnTo>
                  <a:pt x="1390053" y="4461035"/>
                </a:lnTo>
                <a:lnTo>
                  <a:pt x="1731225" y="3188627"/>
                </a:lnTo>
                <a:lnTo>
                  <a:pt x="2553081" y="1267"/>
                </a:lnTo>
                <a:cubicBezTo>
                  <a:pt x="2544203" y="0"/>
                  <a:pt x="2535325" y="0"/>
                  <a:pt x="2526446" y="0"/>
                </a:cubicBezTo>
                <a:close/>
              </a:path>
            </a:pathLst>
          </a:custGeom>
          <a:solidFill>
            <a:schemeClr val="accent1"/>
          </a:solidFill>
          <a:ln w="9116" cap="flat">
            <a:noFill/>
            <a:prstDash val="solid"/>
            <a:miter/>
          </a:ln>
        </p:spPr>
        <p:txBody>
          <a:bodyPr rtlCol="0" anchor="ctr"/>
          <a:lstStyle/>
          <a:p>
            <a:endParaRPr lang="en-US"/>
          </a:p>
        </p:txBody>
      </p:sp>
      <p:pic>
        <p:nvPicPr>
          <p:cNvPr id="14" name="Picture 13">
            <a:extLst>
              <a:ext uri="{FF2B5EF4-FFF2-40B4-BE49-F238E27FC236}">
                <a16:creationId xmlns:a16="http://schemas.microsoft.com/office/drawing/2014/main" id="{DB6AA25F-3B8C-8721-288B-2F31C107F74B}"/>
              </a:ext>
            </a:extLst>
          </p:cNvPr>
          <p:cNvPicPr>
            <a:picLocks noChangeAspect="1"/>
          </p:cNvPicPr>
          <p:nvPr/>
        </p:nvPicPr>
        <p:blipFill>
          <a:blip r:embed="rId3"/>
          <a:stretch>
            <a:fillRect/>
          </a:stretch>
        </p:blipFill>
        <p:spPr>
          <a:xfrm>
            <a:off x="191702" y="1338943"/>
            <a:ext cx="11808595" cy="41801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03451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lang="el" sz="2800"/>
              <a:t>02_3: Ανάλυση επιπτώσεων </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a:bodyPr>
          <a:lstStyle/>
          <a:p>
            <a:r>
              <a:rPr lang="el"/>
              <a:t>Τύποι επιπτώσεων</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541470" cy="2569866"/>
          </a:xfrm>
        </p:spPr>
        <p:txBody>
          <a:bodyPr>
            <a:noAutofit/>
          </a:bodyPr>
          <a:lstStyle/>
          <a:p>
            <a:pPr>
              <a:spcBef>
                <a:spcPts val="600"/>
              </a:spcBef>
            </a:pPr>
            <a:r>
              <a:rPr lang="el" sz="1000" dirty="0"/>
              <a:t>Παραδείγματα οικονομικών επιπτώσεων:</a:t>
            </a:r>
          </a:p>
          <a:p>
            <a:pPr lvl="1">
              <a:spcBef>
                <a:spcPts val="600"/>
              </a:spcBef>
            </a:pPr>
            <a:r>
              <a:rPr lang="el" sz="800" dirty="0"/>
              <a:t>Απώλειες εσόδων: μείωση των εσόδων λόγω διακοπών υπηρεσιών, αποστασίας πελατών ή ρυθμιστικών προστίμων που προκύπτουν από επιθέσεις στον κυβερνοχώρο σε ενεργειακές υποδομές.</a:t>
            </a:r>
          </a:p>
          <a:p>
            <a:pPr lvl="1">
              <a:spcBef>
                <a:spcPts val="600"/>
              </a:spcBef>
            </a:pPr>
            <a:r>
              <a:rPr lang="el" sz="800" dirty="0"/>
              <a:t>Κόστος αποκατάστασης: δαπάνες που σχετίζονται με την αντιμετώπιση περιστατικών, εγκληματολογικές έρευνες, αποκατάσταση συστήματος και βελτιώσεις ασφάλειας μετά από επιθέσεις στον κυβερνοχώρο.</a:t>
            </a:r>
          </a:p>
          <a:p>
            <a:pPr lvl="1">
              <a:spcBef>
                <a:spcPts val="600"/>
              </a:spcBef>
            </a:pPr>
            <a:r>
              <a:rPr lang="el" sz="800" dirty="0"/>
              <a:t>Νομικά και κανονιστικά έξοδα: δαπάνες που προκύπτουν για κανονιστική συμμόρφωση, νομικές αμοιβές, διακανονισμούς και αποζημιώσεις που προκύπτουν από περιστατικά κυβερνοασφάλειας.</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a:p>
        </p:txBody>
      </p:sp>
      <p:grpSp>
        <p:nvGrpSpPr>
          <p:cNvPr id="2" name="Group 1">
            <a:extLst>
              <a:ext uri="{FF2B5EF4-FFF2-40B4-BE49-F238E27FC236}">
                <a16:creationId xmlns:a16="http://schemas.microsoft.com/office/drawing/2014/main" id="{8E29837F-191A-2CAF-C620-46DB82DE98E1}"/>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1CD2267-9FF0-C5D3-F84E-772D2949F77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6FF59F19-D600-42DE-BBBA-D718BD73BFA9}"/>
                </a:ext>
              </a:extLst>
            </p:cNvPr>
            <p:cNvPicPr>
              <a:picLocks noChangeAspect="1"/>
            </p:cNvPicPr>
            <p:nvPr/>
          </p:nvPicPr>
          <p:blipFill>
            <a:blip r:embed="rId3"/>
            <a:stretch>
              <a:fillRect/>
            </a:stretch>
          </p:blipFill>
          <p:spPr>
            <a:xfrm>
              <a:off x="6709092" y="5483822"/>
              <a:ext cx="1764001" cy="612000"/>
            </a:xfrm>
            <a:prstGeom prst="rect">
              <a:avLst/>
            </a:prstGeom>
          </p:spPr>
        </p:pic>
      </p:grpSp>
      <p:pic>
        <p:nvPicPr>
          <p:cNvPr id="8" name="Marcador de Posição da Imagem 7" descr="Μια εικόνα με κορεσμό χρωμάτων, φως, τέχνη&#10;&#10;Περιγραφή που δημιουργείται αυτόματα με μέτρια σιγουριά">
            <a:extLst>
              <a:ext uri="{FF2B5EF4-FFF2-40B4-BE49-F238E27FC236}">
                <a16:creationId xmlns:a16="http://schemas.microsoft.com/office/drawing/2014/main" id="{804CC5B2-A580-0EB0-9A5D-28DFA56CFBB4}"/>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3600032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lang="el" sz="2800"/>
              <a:t>02_3: Ανάλυση επιπτώσεων </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a:bodyPr>
          <a:lstStyle/>
          <a:p>
            <a:r>
              <a:rPr lang="el"/>
              <a:t>Τύποι επιπτώσεων</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541470" cy="2569866"/>
          </a:xfrm>
        </p:spPr>
        <p:txBody>
          <a:bodyPr>
            <a:noAutofit/>
          </a:bodyPr>
          <a:lstStyle/>
          <a:p>
            <a:pPr>
              <a:spcBef>
                <a:spcPts val="600"/>
              </a:spcBef>
            </a:pPr>
            <a:r>
              <a:rPr lang="el" sz="1000"/>
              <a:t>Παραδείγματα επιπτώσεων στη φήμη:</a:t>
            </a:r>
          </a:p>
          <a:p>
            <a:pPr lvl="1">
              <a:spcBef>
                <a:spcPts val="600"/>
              </a:spcBef>
            </a:pPr>
            <a:r>
              <a:rPr lang="el" sz="800"/>
              <a:t>Απώλεια εμπιστοσύνης και εμπιστοσύνης: διάβρωση της εμπιστοσύνης του κοινού και της εμπιστοσύνης στην ικανότητα των εταιρειών ενέργειας να προστατεύουν τα δεδομένα των πελατών, να διατηρούν την αξιοπιστία των υπηρεσιών και να προστατεύουν από απειλές στον κυβερνοχώρο.</a:t>
            </a:r>
          </a:p>
          <a:p>
            <a:pPr lvl="1">
              <a:spcBef>
                <a:spcPts val="600"/>
              </a:spcBef>
            </a:pPr>
            <a:r>
              <a:rPr lang="el" sz="800"/>
              <a:t>Ζημιά επωνυμίας: αρνητική δημοσιότητα, έλεγχος των μέσων ενημέρωσης και αντίδραση στα μέσα κοινωνικής δικτύωσης που προκύπτουν από περιστατικά ασφάλειας και παραβιάσεις δεδομένων, αμαυρώνοντας τη φήμη και την αξιοπιστία των εταιρειών ενέργειας.</a:t>
            </a:r>
          </a:p>
          <a:p>
            <a:pPr lvl="1">
              <a:spcBef>
                <a:spcPts val="600"/>
              </a:spcBef>
            </a:pPr>
            <a:r>
              <a:rPr lang="el" sz="800"/>
              <a:t>Απώλεια πελατών: αύξηση των ποσοστών απώλειας πελατών, παράπονα πελατών και δυσαρέσκεια πελατών λόγω αντιληπτών τρωτών σημείων ασφαλείας και παραβιάσεων του απορρήτου.</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a:p>
        </p:txBody>
      </p:sp>
      <p:grpSp>
        <p:nvGrpSpPr>
          <p:cNvPr id="2" name="Group 1">
            <a:extLst>
              <a:ext uri="{FF2B5EF4-FFF2-40B4-BE49-F238E27FC236}">
                <a16:creationId xmlns:a16="http://schemas.microsoft.com/office/drawing/2014/main" id="{8E29837F-191A-2CAF-C620-46DB82DE98E1}"/>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1CD2267-9FF0-C5D3-F84E-772D2949F77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6FF59F19-D600-42DE-BBBA-D718BD73BFA9}"/>
                </a:ext>
              </a:extLst>
            </p:cNvPr>
            <p:cNvPicPr>
              <a:picLocks noChangeAspect="1"/>
            </p:cNvPicPr>
            <p:nvPr/>
          </p:nvPicPr>
          <p:blipFill>
            <a:blip r:embed="rId3"/>
            <a:stretch>
              <a:fillRect/>
            </a:stretch>
          </p:blipFill>
          <p:spPr>
            <a:xfrm>
              <a:off x="6709092" y="5483822"/>
              <a:ext cx="1764001" cy="612000"/>
            </a:xfrm>
            <a:prstGeom prst="rect">
              <a:avLst/>
            </a:prstGeom>
          </p:spPr>
        </p:pic>
      </p:grpSp>
      <p:pic>
        <p:nvPicPr>
          <p:cNvPr id="8" name="Marcador de Posição da Imagem 7" descr="Μια εικόνα με κορεσμό χρωμάτων, φως, τέχνη&#10;&#10;Περιγραφή που δημιουργείται αυτόματα με μέτρια σιγουριά">
            <a:extLst>
              <a:ext uri="{FF2B5EF4-FFF2-40B4-BE49-F238E27FC236}">
                <a16:creationId xmlns:a16="http://schemas.microsoft.com/office/drawing/2014/main" id="{804CC5B2-A580-0EB0-9A5D-28DFA56CFBB4}"/>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6772787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lang="el" sz="2800"/>
              <a:t>02_3: Ανάλυση επιπτώσεων </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a:bodyPr>
          <a:lstStyle/>
          <a:p>
            <a:r>
              <a:rPr lang="el"/>
              <a:t>Τύποι επιπτώσεων</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541470" cy="2569866"/>
          </a:xfrm>
        </p:spPr>
        <p:txBody>
          <a:bodyPr>
            <a:noAutofit/>
          </a:bodyPr>
          <a:lstStyle/>
          <a:p>
            <a:pPr>
              <a:spcBef>
                <a:spcPts val="600"/>
              </a:spcBef>
            </a:pPr>
            <a:r>
              <a:rPr lang="el" sz="1000"/>
              <a:t>Παραδείγματα επιπτώσεων στην ασφάλεια και το περιβάλλον:</a:t>
            </a:r>
          </a:p>
          <a:p>
            <a:pPr lvl="1">
              <a:spcBef>
                <a:spcPts val="600"/>
              </a:spcBef>
            </a:pPr>
            <a:r>
              <a:rPr lang="el" sz="800"/>
              <a:t>Κίνδυνοι για τη δημόσια ασφάλεια: έκθεση σε κινδύνους για την ασφάλεια, σωματική βλάβη ή απώλεια ζωής λόγω ατυχημάτων, βλαβών εξοπλισμού ή λειτουργικών διαταραχών που προκαλούνται από επιθέσεις στον κυβερνοχώρο σε ενεργειακές υποδομές.</a:t>
            </a:r>
          </a:p>
          <a:p>
            <a:pPr lvl="1">
              <a:spcBef>
                <a:spcPts val="600"/>
              </a:spcBef>
            </a:pPr>
            <a:r>
              <a:rPr lang="el" sz="800"/>
              <a:t>Κανονιστική συμμόρφωση: μη συμμόρφωση με περιβαλλοντικούς κανονισμούς, πρότυπα υγείας και ασφάλειας ή βέλτιστες πρακτικές του κλάδου λόγω περιστατικών κυβερνοασφάλειας και παραβιάσεων πρωτοκόλλων ασφαλείας.</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a:p>
        </p:txBody>
      </p:sp>
      <p:grpSp>
        <p:nvGrpSpPr>
          <p:cNvPr id="2" name="Group 1">
            <a:extLst>
              <a:ext uri="{FF2B5EF4-FFF2-40B4-BE49-F238E27FC236}">
                <a16:creationId xmlns:a16="http://schemas.microsoft.com/office/drawing/2014/main" id="{8E29837F-191A-2CAF-C620-46DB82DE98E1}"/>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1CD2267-9FF0-C5D3-F84E-772D2949F77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6FF59F19-D600-42DE-BBBA-D718BD73BFA9}"/>
                </a:ext>
              </a:extLst>
            </p:cNvPr>
            <p:cNvPicPr>
              <a:picLocks noChangeAspect="1"/>
            </p:cNvPicPr>
            <p:nvPr/>
          </p:nvPicPr>
          <p:blipFill>
            <a:blip r:embed="rId3"/>
            <a:stretch>
              <a:fillRect/>
            </a:stretch>
          </p:blipFill>
          <p:spPr>
            <a:xfrm>
              <a:off x="6709092" y="5483822"/>
              <a:ext cx="1764001" cy="612000"/>
            </a:xfrm>
            <a:prstGeom prst="rect">
              <a:avLst/>
            </a:prstGeom>
          </p:spPr>
        </p:pic>
      </p:grpSp>
      <p:pic>
        <p:nvPicPr>
          <p:cNvPr id="8" name="Marcador de Posição da Imagem 7" descr="Μια εικόνα με κορεσμό χρωμάτων, φως, τέχνη&#10;&#10;Περιγραφή που δημιουργείται αυτόματα με μέτρια σιγουριά">
            <a:extLst>
              <a:ext uri="{FF2B5EF4-FFF2-40B4-BE49-F238E27FC236}">
                <a16:creationId xmlns:a16="http://schemas.microsoft.com/office/drawing/2014/main" id="{804CC5B2-A580-0EB0-9A5D-28DFA56CFBB4}"/>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20630198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4D835925-3D21-0B99-9A6C-587FBAE43339}"/>
              </a:ext>
            </a:extLst>
          </p:cNvPr>
          <p:cNvSpPr>
            <a:spLocks noGrp="1"/>
          </p:cNvSpPr>
          <p:nvPr>
            <p:ph type="ctrTitle"/>
          </p:nvPr>
        </p:nvSpPr>
        <p:spPr>
          <a:xfrm>
            <a:off x="796322" y="320040"/>
            <a:ext cx="6732237" cy="1524000"/>
          </a:xfrm>
        </p:spPr>
        <p:txBody>
          <a:bodyPr>
            <a:normAutofit fontScale="90000"/>
          </a:bodyPr>
          <a:lstStyle/>
          <a:p>
            <a:r>
              <a:rPr lang="el" dirty="0">
                <a:solidFill>
                  <a:schemeClr val="accent1"/>
                </a:solidFill>
              </a:rPr>
              <a:t>Περίγραμμα Εκπαίδευσης: </a:t>
            </a:r>
            <a:br>
              <a:rPr lang="en-US" dirty="0">
                <a:solidFill>
                  <a:schemeClr val="accent1"/>
                </a:solidFill>
              </a:rPr>
            </a:br>
            <a:br>
              <a:rPr lang="en-US" dirty="0">
                <a:solidFill>
                  <a:schemeClr val="accent1"/>
                </a:solidFill>
              </a:rPr>
            </a:br>
            <a:r>
              <a:rPr lang="el" dirty="0"/>
              <a:t>Ημέρα-2</a:t>
            </a:r>
          </a:p>
        </p:txBody>
      </p:sp>
      <p:sp>
        <p:nvSpPr>
          <p:cNvPr id="12" name="Freeform: Shape 11">
            <a:extLst>
              <a:ext uri="{FF2B5EF4-FFF2-40B4-BE49-F238E27FC236}">
                <a16:creationId xmlns:a16="http://schemas.microsoft.com/office/drawing/2014/main" id="{3E7466B0-B69A-FEBF-B8E0-FDA9AEAC709F}"/>
              </a:ext>
              <a:ext uri="{C183D7F6-B498-43B3-948B-1728B52AA6E4}">
                <adec:decorative xmlns:adec="http://schemas.microsoft.com/office/drawing/2017/decorative" val="1"/>
              </a:ext>
            </a:extLst>
          </p:cNvPr>
          <p:cNvSpPr/>
          <p:nvPr/>
        </p:nvSpPr>
        <p:spPr>
          <a:xfrm>
            <a:off x="7370364" y="-3219"/>
            <a:ext cx="2562565" cy="6884359"/>
          </a:xfrm>
          <a:custGeom>
            <a:avLst/>
            <a:gdLst>
              <a:gd name="connsiteX0" fmla="*/ 2535833 w 2562565"/>
              <a:gd name="connsiteY0" fmla="*/ 0 h 6884359"/>
              <a:gd name="connsiteX1" fmla="*/ 2106829 w 2562565"/>
              <a:gd name="connsiteY1" fmla="*/ 1564627 h 6884359"/>
              <a:gd name="connsiteX2" fmla="*/ 1764389 w 2562565"/>
              <a:gd name="connsiteY2" fmla="*/ 2840498 h 6884359"/>
              <a:gd name="connsiteX3" fmla="*/ 1579803 w 2562565"/>
              <a:gd name="connsiteY3" fmla="*/ 2925726 h 6884359"/>
              <a:gd name="connsiteX4" fmla="*/ 1467779 w 2562565"/>
              <a:gd name="connsiteY4" fmla="*/ 2731101 h 6884359"/>
              <a:gd name="connsiteX5" fmla="*/ 1727472 w 2562565"/>
              <a:gd name="connsiteY5" fmla="*/ 1773244 h 6884359"/>
              <a:gd name="connsiteX6" fmla="*/ 1709650 w 2562565"/>
              <a:gd name="connsiteY6" fmla="*/ 1633318 h 6884359"/>
              <a:gd name="connsiteX7" fmla="*/ 1597625 w 2562565"/>
              <a:gd name="connsiteY7" fmla="*/ 1546818 h 6884359"/>
              <a:gd name="connsiteX8" fmla="*/ 1372303 w 2562565"/>
              <a:gd name="connsiteY8" fmla="*/ 1676568 h 6884359"/>
              <a:gd name="connsiteX9" fmla="*/ 977670 w 2562565"/>
              <a:gd name="connsiteY9" fmla="*/ 3131798 h 6884359"/>
              <a:gd name="connsiteX10" fmla="*/ 5092 w 2562565"/>
              <a:gd name="connsiteY10" fmla="*/ 6867823 h 6884359"/>
              <a:gd name="connsiteX11" fmla="*/ 0 w 2562565"/>
              <a:gd name="connsiteY11" fmla="*/ 6884360 h 6884359"/>
              <a:gd name="connsiteX12" fmla="*/ 26733 w 2562565"/>
              <a:gd name="connsiteY12" fmla="*/ 6884360 h 6884359"/>
              <a:gd name="connsiteX13" fmla="*/ 1003131 w 2562565"/>
              <a:gd name="connsiteY13" fmla="*/ 3139431 h 6884359"/>
              <a:gd name="connsiteX14" fmla="*/ 1397763 w 2562565"/>
              <a:gd name="connsiteY14" fmla="*/ 1684200 h 6884359"/>
              <a:gd name="connsiteX15" fmla="*/ 1592533 w 2562565"/>
              <a:gd name="connsiteY15" fmla="*/ 1572259 h 6884359"/>
              <a:gd name="connsiteX16" fmla="*/ 1688009 w 2562565"/>
              <a:gd name="connsiteY16" fmla="*/ 1646039 h 6884359"/>
              <a:gd name="connsiteX17" fmla="*/ 1703285 w 2562565"/>
              <a:gd name="connsiteY17" fmla="*/ 1766884 h 6884359"/>
              <a:gd name="connsiteX18" fmla="*/ 1443591 w 2562565"/>
              <a:gd name="connsiteY18" fmla="*/ 2724741 h 6884359"/>
              <a:gd name="connsiteX19" fmla="*/ 1573438 w 2562565"/>
              <a:gd name="connsiteY19" fmla="*/ 2949894 h 6884359"/>
              <a:gd name="connsiteX20" fmla="*/ 1788577 w 2562565"/>
              <a:gd name="connsiteY20" fmla="*/ 2849402 h 6884359"/>
              <a:gd name="connsiteX21" fmla="*/ 1788577 w 2562565"/>
              <a:gd name="connsiteY21" fmla="*/ 2848130 h 6884359"/>
              <a:gd name="connsiteX22" fmla="*/ 2131016 w 2562565"/>
              <a:gd name="connsiteY22" fmla="*/ 1570987 h 6884359"/>
              <a:gd name="connsiteX23" fmla="*/ 2562566 w 2562565"/>
              <a:gd name="connsiteY23" fmla="*/ 1272 h 6884359"/>
              <a:gd name="connsiteX24" fmla="*/ 2535833 w 2562565"/>
              <a:gd name="connsiteY24" fmla="*/ 0 h 688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2565" h="6884359">
                <a:moveTo>
                  <a:pt x="2535833" y="0"/>
                </a:moveTo>
                <a:lnTo>
                  <a:pt x="2106829" y="1564627"/>
                </a:lnTo>
                <a:lnTo>
                  <a:pt x="1764389" y="2840498"/>
                </a:lnTo>
                <a:cubicBezTo>
                  <a:pt x="1731291" y="2910461"/>
                  <a:pt x="1653638" y="2946078"/>
                  <a:pt x="1579803" y="2925726"/>
                </a:cubicBezTo>
                <a:cubicBezTo>
                  <a:pt x="1495785" y="2902829"/>
                  <a:pt x="1444864" y="2815057"/>
                  <a:pt x="1467779" y="2731101"/>
                </a:cubicBezTo>
                <a:lnTo>
                  <a:pt x="1727472" y="1773244"/>
                </a:lnTo>
                <a:cubicBezTo>
                  <a:pt x="1740202" y="1726178"/>
                  <a:pt x="1733837" y="1676568"/>
                  <a:pt x="1709650" y="1633318"/>
                </a:cubicBezTo>
                <a:cubicBezTo>
                  <a:pt x="1685463" y="1590068"/>
                  <a:pt x="1646000" y="1559539"/>
                  <a:pt x="1597625" y="1546818"/>
                </a:cubicBezTo>
                <a:cubicBezTo>
                  <a:pt x="1499604" y="1520105"/>
                  <a:pt x="1397763" y="1578620"/>
                  <a:pt x="1372303" y="1676568"/>
                </a:cubicBezTo>
                <a:lnTo>
                  <a:pt x="977670" y="3131798"/>
                </a:lnTo>
                <a:lnTo>
                  <a:pt x="5092" y="6867823"/>
                </a:lnTo>
                <a:cubicBezTo>
                  <a:pt x="5092" y="6867823"/>
                  <a:pt x="1273" y="6880544"/>
                  <a:pt x="0" y="6884360"/>
                </a:cubicBezTo>
                <a:lnTo>
                  <a:pt x="26733" y="6884360"/>
                </a:lnTo>
                <a:lnTo>
                  <a:pt x="1003131" y="3139431"/>
                </a:lnTo>
                <a:lnTo>
                  <a:pt x="1397763" y="1684200"/>
                </a:lnTo>
                <a:cubicBezTo>
                  <a:pt x="1420677" y="1600245"/>
                  <a:pt x="1508515" y="1549363"/>
                  <a:pt x="1592533" y="1572259"/>
                </a:cubicBezTo>
                <a:cubicBezTo>
                  <a:pt x="1633270" y="1583708"/>
                  <a:pt x="1667641" y="1609149"/>
                  <a:pt x="1688009" y="1646039"/>
                </a:cubicBezTo>
                <a:cubicBezTo>
                  <a:pt x="1709650" y="1682928"/>
                  <a:pt x="1714742" y="1724906"/>
                  <a:pt x="1703285" y="1766884"/>
                </a:cubicBezTo>
                <a:lnTo>
                  <a:pt x="1443591" y="2724741"/>
                </a:lnTo>
                <a:cubicBezTo>
                  <a:pt x="1416858" y="2822689"/>
                  <a:pt x="1475417" y="2924453"/>
                  <a:pt x="1573438" y="2949894"/>
                </a:cubicBezTo>
                <a:cubicBezTo>
                  <a:pt x="1660003" y="2972792"/>
                  <a:pt x="1750386" y="2930814"/>
                  <a:pt x="1788577" y="2849402"/>
                </a:cubicBezTo>
                <a:lnTo>
                  <a:pt x="1788577" y="2848130"/>
                </a:lnTo>
                <a:lnTo>
                  <a:pt x="2131016" y="1570987"/>
                </a:lnTo>
                <a:lnTo>
                  <a:pt x="2562566" y="1272"/>
                </a:lnTo>
                <a:cubicBezTo>
                  <a:pt x="2553655" y="0"/>
                  <a:pt x="2544744" y="0"/>
                  <a:pt x="2535833" y="0"/>
                </a:cubicBezTo>
                <a:close/>
              </a:path>
            </a:pathLst>
          </a:custGeom>
          <a:solidFill>
            <a:schemeClr val="accent1"/>
          </a:solidFill>
          <a:ln w="12700" cap="flat">
            <a:noFill/>
            <a:prstDash val="solid"/>
            <a:miter/>
          </a:ln>
        </p:spPr>
        <p:txBody>
          <a:bodyPr rtlCol="0" anchor="ctr"/>
          <a:lstStyle/>
          <a:p>
            <a:endParaRPr lang="en-US"/>
          </a:p>
        </p:txBody>
      </p:sp>
      <p:pic>
        <p:nvPicPr>
          <p:cNvPr id="13" name="Graphic 12">
            <a:extLst>
              <a:ext uri="{FF2B5EF4-FFF2-40B4-BE49-F238E27FC236}">
                <a16:creationId xmlns:a16="http://schemas.microsoft.com/office/drawing/2014/main" id="{2756CFB8-E805-3CF9-61D2-C02341EC7644}"/>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7829202" y="5156615"/>
            <a:ext cx="878334" cy="1705001"/>
          </a:xfrm>
          <a:prstGeom prst="rect">
            <a:avLst/>
          </a:prstGeom>
        </p:spPr>
      </p:pic>
      <p:sp>
        <p:nvSpPr>
          <p:cNvPr id="6" name="Slide Number Placeholder 5">
            <a:extLst>
              <a:ext uri="{FF2B5EF4-FFF2-40B4-BE49-F238E27FC236}">
                <a16:creationId xmlns:a16="http://schemas.microsoft.com/office/drawing/2014/main" id="{68D96053-DF7F-7AFE-4D23-78CFF34D0026}"/>
              </a:ext>
            </a:extLst>
          </p:cNvPr>
          <p:cNvSpPr>
            <a:spLocks noGrp="1"/>
          </p:cNvSpPr>
          <p:nvPr>
            <p:ph type="sldNum" sz="quarter" idx="4"/>
          </p:nvPr>
        </p:nvSpPr>
        <p:spPr>
          <a:xfrm>
            <a:off x="10768546" y="6290774"/>
            <a:ext cx="617912" cy="365125"/>
          </a:xfrm>
        </p:spPr>
        <p:txBody>
          <a:bodyPr/>
          <a:lstStyle/>
          <a:p>
            <a:fld id="{3A98EE3D-8CD1-4C3F-BD1C-C98C9596463C}" type="slidenum">
              <a:rPr lang="en-US" smtClean="0"/>
              <a:pPr/>
              <a:t>23</a:t>
            </a:fld>
            <a:endParaRPr lang="en-US"/>
          </a:p>
        </p:txBody>
      </p:sp>
      <p:sp>
        <p:nvSpPr>
          <p:cNvPr id="27" name="Text Placeholder 10">
            <a:extLst>
              <a:ext uri="{FF2B5EF4-FFF2-40B4-BE49-F238E27FC236}">
                <a16:creationId xmlns:a16="http://schemas.microsoft.com/office/drawing/2014/main" id="{E8DD6800-C7FC-6A10-2B0A-C4B64CC05C22}"/>
              </a:ext>
            </a:extLst>
          </p:cNvPr>
          <p:cNvSpPr txBox="1">
            <a:spLocks/>
          </p:cNvSpPr>
          <p:nvPr/>
        </p:nvSpPr>
        <p:spPr>
          <a:xfrm>
            <a:off x="796322" y="2164080"/>
            <a:ext cx="6980092" cy="346029"/>
          </a:xfrm>
          <a:prstGeom prst="rect">
            <a:avLst/>
          </a:prstGeom>
        </p:spPr>
        <p:txBody>
          <a:bodyPr>
            <a:no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l" sz="1600">
                <a:solidFill>
                  <a:schemeClr val="accent1"/>
                </a:solidFill>
              </a:rPr>
              <a:t>Topic-02: Μοντελοποίηση και Ανάλυση Απειλών στο Ενεργειακό Δίκτυο</a:t>
            </a:r>
          </a:p>
        </p:txBody>
      </p:sp>
      <p:sp>
        <p:nvSpPr>
          <p:cNvPr id="28" name="Text Placeholder 22">
            <a:extLst>
              <a:ext uri="{FF2B5EF4-FFF2-40B4-BE49-F238E27FC236}">
                <a16:creationId xmlns:a16="http://schemas.microsoft.com/office/drawing/2014/main" id="{5421A4BB-2BFD-0743-5BB3-6C4D92B8EC15}"/>
              </a:ext>
            </a:extLst>
          </p:cNvPr>
          <p:cNvSpPr txBox="1">
            <a:spLocks/>
          </p:cNvSpPr>
          <p:nvPr/>
        </p:nvSpPr>
        <p:spPr>
          <a:xfrm>
            <a:off x="796323" y="2726930"/>
            <a:ext cx="6980091" cy="1208930"/>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spcAft>
                <a:spcPts val="0"/>
              </a:spcAft>
            </a:pPr>
            <a:r>
              <a:rPr lang="el" sz="1400"/>
              <a:t>Εισαγωγή στη μοντελοποίηση απειλών</a:t>
            </a:r>
          </a:p>
          <a:p>
            <a:pPr>
              <a:spcBef>
                <a:spcPts val="600"/>
              </a:spcBef>
              <a:spcAft>
                <a:spcPts val="0"/>
              </a:spcAft>
            </a:pPr>
            <a:r>
              <a:rPr lang="el" sz="1400"/>
              <a:t>Τοπίο απειλών στο ενεργειακό δίκτυο</a:t>
            </a:r>
          </a:p>
          <a:p>
            <a:pPr>
              <a:spcBef>
                <a:spcPts val="600"/>
              </a:spcBef>
              <a:spcAft>
                <a:spcPts val="0"/>
              </a:spcAft>
            </a:pPr>
            <a:r>
              <a:rPr lang="el" sz="1400"/>
              <a:t>Ανάλυση επιπτώσεων</a:t>
            </a:r>
          </a:p>
          <a:p>
            <a:pPr>
              <a:spcBef>
                <a:spcPts val="600"/>
              </a:spcBef>
              <a:spcAft>
                <a:spcPts val="0"/>
              </a:spcAft>
            </a:pPr>
            <a:r>
              <a:rPr lang="el" sz="1400">
                <a:solidFill>
                  <a:schemeClr val="tx2"/>
                </a:solidFill>
              </a:rPr>
              <a:t>Ανάπτυξη μοντέλων απειλών για ενεργειακές υποδομές</a:t>
            </a:r>
          </a:p>
          <a:p>
            <a:pPr>
              <a:spcBef>
                <a:spcPts val="600"/>
              </a:spcBef>
              <a:spcAft>
                <a:spcPts val="0"/>
              </a:spcAft>
            </a:pPr>
            <a:r>
              <a:rPr lang="el" sz="1400"/>
              <a:t>Στρατηγικές μετριασμού</a:t>
            </a:r>
          </a:p>
        </p:txBody>
      </p:sp>
      <p:pic>
        <p:nvPicPr>
          <p:cNvPr id="34" name="Picture Placeholder 33" descr="Ένα φλιτζάνι καφέ και ένα σημειωματάριο σε ένα τραπέζι&#10;&#10;Περιγραφή που δημιουργείται αυτόματα">
            <a:extLst>
              <a:ext uri="{FF2B5EF4-FFF2-40B4-BE49-F238E27FC236}">
                <a16:creationId xmlns:a16="http://schemas.microsoft.com/office/drawing/2014/main" id="{BE76F2C8-60D2-404A-08F8-F956BC2489DF}"/>
              </a:ext>
            </a:extLst>
          </p:cNvPr>
          <p:cNvPicPr>
            <a:picLocks noGrp="1" noChangeAspect="1"/>
          </p:cNvPicPr>
          <p:nvPr>
            <p:ph type="pic" sz="quarter" idx="11"/>
          </p:nvPr>
        </p:nvPicPr>
        <p:blipFill>
          <a:blip r:embed="rId4"/>
          <a:srcRect l="18261" r="18261"/>
          <a:stretch>
            <a:fillRect/>
          </a:stretch>
        </p:blipFill>
        <p:spPr/>
      </p:pic>
      <p:grpSp>
        <p:nvGrpSpPr>
          <p:cNvPr id="3" name="Group 2">
            <a:extLst>
              <a:ext uri="{FF2B5EF4-FFF2-40B4-BE49-F238E27FC236}">
                <a16:creationId xmlns:a16="http://schemas.microsoft.com/office/drawing/2014/main" id="{B2E7B04D-E6C3-1A50-96CC-C863D387E4E8}"/>
              </a:ext>
            </a:extLst>
          </p:cNvPr>
          <p:cNvGrpSpPr/>
          <p:nvPr/>
        </p:nvGrpSpPr>
        <p:grpSpPr>
          <a:xfrm>
            <a:off x="7549377" y="6167336"/>
            <a:ext cx="3294001" cy="612000"/>
            <a:chOff x="5179092" y="5483822"/>
            <a:chExt cx="3294001" cy="612000"/>
          </a:xfrm>
        </p:grpSpPr>
        <p:pic>
          <p:nvPicPr>
            <p:cNvPr id="4" name="Picture 3">
              <a:extLst>
                <a:ext uri="{FF2B5EF4-FFF2-40B4-BE49-F238E27FC236}">
                  <a16:creationId xmlns:a16="http://schemas.microsoft.com/office/drawing/2014/main" id="{B2BB7346-D27E-E7B5-1793-E50B8F9C20CF}"/>
                </a:ext>
              </a:extLst>
            </p:cNvPr>
            <p:cNvPicPr>
              <a:picLocks noChangeAspect="1"/>
            </p:cNvPicPr>
            <p:nvPr/>
          </p:nvPicPr>
          <p:blipFill>
            <a:blip r:embed="rId5"/>
            <a:stretch>
              <a:fillRect/>
            </a:stretch>
          </p:blipFill>
          <p:spPr>
            <a:xfrm>
              <a:off x="5179092" y="5483822"/>
              <a:ext cx="1530000" cy="612000"/>
            </a:xfrm>
            <a:prstGeom prst="rect">
              <a:avLst/>
            </a:prstGeom>
          </p:spPr>
        </p:pic>
        <p:pic>
          <p:nvPicPr>
            <p:cNvPr id="5" name="Picture 4">
              <a:extLst>
                <a:ext uri="{FF2B5EF4-FFF2-40B4-BE49-F238E27FC236}">
                  <a16:creationId xmlns:a16="http://schemas.microsoft.com/office/drawing/2014/main" id="{7E39C830-72D8-B9BC-4DBD-C47324325EEA}"/>
                </a:ext>
              </a:extLst>
            </p:cNvPr>
            <p:cNvPicPr>
              <a:picLocks noChangeAspect="1"/>
            </p:cNvPicPr>
            <p:nvPr/>
          </p:nvPicPr>
          <p:blipFill>
            <a:blip r:embed="rId6"/>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10355181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34766" y="573826"/>
            <a:ext cx="5684036" cy="763899"/>
          </a:xfrm>
        </p:spPr>
        <p:txBody>
          <a:bodyPr>
            <a:noAutofit/>
          </a:bodyPr>
          <a:lstStyle/>
          <a:p>
            <a:r>
              <a:rPr lang="el" sz="2800" dirty="0"/>
              <a:t>02_4: Ανάπτυξη Μοντέλων Απειλών για Ενεργειακές Υποδομές</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568384" y="1488502"/>
            <a:ext cx="5389069" cy="763899"/>
          </a:xfrm>
        </p:spPr>
        <p:txBody>
          <a:bodyPr>
            <a:normAutofit/>
          </a:bodyPr>
          <a:lstStyle/>
          <a:p>
            <a:r>
              <a:rPr lang="el" dirty="0"/>
              <a:t>Τι είναι η μοντελοποίηση απειλών;</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507964" y="2377067"/>
            <a:ext cx="5541470" cy="2569866"/>
          </a:xfrm>
        </p:spPr>
        <p:txBody>
          <a:bodyPr>
            <a:noAutofit/>
          </a:bodyPr>
          <a:lstStyle/>
          <a:p>
            <a:pPr>
              <a:spcBef>
                <a:spcPts val="600"/>
              </a:spcBef>
            </a:pPr>
            <a:r>
              <a:rPr lang="el" sz="1000" dirty="0"/>
              <a:t>Ανασκόπηση των βασικών στοιχείων της μοντελοποίησης απειλών:</a:t>
            </a:r>
          </a:p>
          <a:p>
            <a:pPr lvl="1">
              <a:spcBef>
                <a:spcPts val="600"/>
              </a:spcBef>
            </a:pPr>
            <a:r>
              <a:rPr lang="el" sz="800" dirty="0">
                <a:solidFill>
                  <a:schemeClr val="tx2"/>
                </a:solidFill>
              </a:rPr>
              <a:t>Προσδιορισμός περιουσιακών στοιχείων:</a:t>
            </a:r>
            <a:r>
              <a:rPr lang="el" sz="800" dirty="0"/>
              <a:t> προσδιορισμός και ιεράρχηση κρίσιμων περιουσιακών στοιχείων, συστημάτων και δεδομένων εντός της ενεργειακής υποδομής που απαιτούν προστασία.</a:t>
            </a:r>
          </a:p>
          <a:p>
            <a:pPr lvl="1">
              <a:spcBef>
                <a:spcPts val="600"/>
              </a:spcBef>
            </a:pPr>
            <a:r>
              <a:rPr lang="el" sz="800" dirty="0">
                <a:solidFill>
                  <a:schemeClr val="tx2"/>
                </a:solidFill>
              </a:rPr>
              <a:t>Αξιολόγηση απειλών: </a:t>
            </a:r>
            <a:r>
              <a:rPr lang="el" sz="800" dirty="0"/>
              <a:t>εντοπισμός πιθανών απειλών, τρωτών σημείων και φορέων επίθεσης που θα μπορούσαν να θέσουν σε κίνδυνο την ασφάλεια και την ακεραιότητα των ενεργειακών συστημάτων.</a:t>
            </a:r>
          </a:p>
          <a:p>
            <a:pPr lvl="1">
              <a:spcBef>
                <a:spcPts val="600"/>
              </a:spcBef>
            </a:pPr>
            <a:r>
              <a:rPr lang="el" sz="800" dirty="0">
                <a:solidFill>
                  <a:schemeClr val="tx2"/>
                </a:solidFill>
              </a:rPr>
              <a:t>Μετριάστε τους κινδύνους: </a:t>
            </a:r>
            <a:r>
              <a:rPr lang="el" sz="800" dirty="0"/>
              <a:t>αναλύστε την πιθανότητα και τον αντίκτυπο των εντοπισμένων απειλών για να ιεραρχήσετε τις προσπάθειες μετριασμού και να κατανείμετε αποτελεσματικά τους πόρους.</a:t>
            </a:r>
            <a:endParaRPr lang="en-US" sz="600" dirty="0"/>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a:p>
        </p:txBody>
      </p:sp>
      <p:grpSp>
        <p:nvGrpSpPr>
          <p:cNvPr id="2" name="Group 1">
            <a:extLst>
              <a:ext uri="{FF2B5EF4-FFF2-40B4-BE49-F238E27FC236}">
                <a16:creationId xmlns:a16="http://schemas.microsoft.com/office/drawing/2014/main" id="{8E29837F-191A-2CAF-C620-46DB82DE98E1}"/>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1CD2267-9FF0-C5D3-F84E-772D2949F77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6FF59F19-D600-42DE-BBBA-D718BD73BFA9}"/>
                </a:ext>
              </a:extLst>
            </p:cNvPr>
            <p:cNvPicPr>
              <a:picLocks noChangeAspect="1"/>
            </p:cNvPicPr>
            <p:nvPr/>
          </p:nvPicPr>
          <p:blipFill>
            <a:blip r:embed="rId3"/>
            <a:stretch>
              <a:fillRect/>
            </a:stretch>
          </p:blipFill>
          <p:spPr>
            <a:xfrm>
              <a:off x="6709092" y="5483822"/>
              <a:ext cx="1764001" cy="612000"/>
            </a:xfrm>
            <a:prstGeom prst="rect">
              <a:avLst/>
            </a:prstGeom>
          </p:spPr>
        </p:pic>
      </p:grpSp>
      <p:pic>
        <p:nvPicPr>
          <p:cNvPr id="9" name="Marcador de Posição da Imagem 8" descr="Μια εικόνα με ματζέντα, φως&#10;&#10;Αυτόματη περιγραφή">
            <a:extLst>
              <a:ext uri="{FF2B5EF4-FFF2-40B4-BE49-F238E27FC236}">
                <a16:creationId xmlns:a16="http://schemas.microsoft.com/office/drawing/2014/main" id="{EA66FFAA-837F-457A-ACE2-590A49FCA0F6}"/>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1631358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lang="el" sz="2800"/>
              <a:t>02_4: Ανάπτυξη Μοντέλων Απειλών για Ενεργειακές Υποδομές</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lnSpcReduction="10000"/>
          </a:bodyPr>
          <a:lstStyle/>
          <a:p>
            <a:r>
              <a:rPr lang="el"/>
              <a:t>Προσδιορισμός περιουσιακών στοιχείων</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541470" cy="2569866"/>
          </a:xfrm>
        </p:spPr>
        <p:txBody>
          <a:bodyPr>
            <a:noAutofit/>
          </a:bodyPr>
          <a:lstStyle/>
          <a:p>
            <a:pPr>
              <a:spcBef>
                <a:spcPts val="600"/>
              </a:spcBef>
            </a:pPr>
            <a:r>
              <a:rPr lang="el" sz="1000" dirty="0"/>
              <a:t>Τύποι περιουσιακών στοιχείων:</a:t>
            </a:r>
          </a:p>
          <a:p>
            <a:pPr lvl="1">
              <a:spcBef>
                <a:spcPts val="600"/>
              </a:spcBef>
            </a:pPr>
            <a:r>
              <a:rPr lang="el" sz="800" dirty="0">
                <a:solidFill>
                  <a:schemeClr val="tx2"/>
                </a:solidFill>
              </a:rPr>
              <a:t>Υλικά περιουσιακά στοιχεία: </a:t>
            </a:r>
            <a:r>
              <a:rPr lang="el" sz="800" dirty="0"/>
              <a:t>στοιχεία υποδομής όπως σταθμοί ηλεκτροπαραγωγής, υποσταθμοί, γραμμές μεταφοράς και συστήματα ελέγχου.</a:t>
            </a:r>
          </a:p>
          <a:p>
            <a:pPr lvl="1">
              <a:spcBef>
                <a:spcPts val="600"/>
              </a:spcBef>
            </a:pPr>
            <a:r>
              <a:rPr lang="el" sz="800" dirty="0">
                <a:solidFill>
                  <a:schemeClr val="tx2"/>
                </a:solidFill>
              </a:rPr>
              <a:t>Ψηφιακά περιουσιακά στοιχεία: </a:t>
            </a:r>
            <a:r>
              <a:rPr lang="el" sz="800" dirty="0"/>
              <a:t>αποθετήρια δεδομένων, υποδομή δικτύου, εφαρμογές λογισμικού και συστήματα επικοινωνίας που χρησιμοποιούνται για την παρακολούθηση και τη διαχείριση ενεργειακών λειτουργιών.</a:t>
            </a:r>
          </a:p>
          <a:p>
            <a:pPr>
              <a:spcBef>
                <a:spcPts val="600"/>
              </a:spcBef>
            </a:pPr>
            <a:r>
              <a:rPr lang="el" sz="1000" dirty="0"/>
              <a:t>Ταξινόμηση περιουσιακών στοιχείων: </a:t>
            </a:r>
          </a:p>
          <a:p>
            <a:pPr lvl="1">
              <a:spcBef>
                <a:spcPts val="600"/>
              </a:spcBef>
            </a:pPr>
            <a:r>
              <a:rPr lang="el" sz="800" dirty="0"/>
              <a:t>Κατηγοριοποιήστε τα περιουσιακά στοιχεία με βάση την κρισιμότητα, την ευαισθησία και την αξία τους στις ενεργειακές λειτουργίες για να δώσετε προτεραιότητα στις προσπάθειες προστασίας.</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a:p>
        </p:txBody>
      </p:sp>
      <p:grpSp>
        <p:nvGrpSpPr>
          <p:cNvPr id="2" name="Group 1">
            <a:extLst>
              <a:ext uri="{FF2B5EF4-FFF2-40B4-BE49-F238E27FC236}">
                <a16:creationId xmlns:a16="http://schemas.microsoft.com/office/drawing/2014/main" id="{8E29837F-191A-2CAF-C620-46DB82DE98E1}"/>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1CD2267-9FF0-C5D3-F84E-772D2949F77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6FF59F19-D600-42DE-BBBA-D718BD73BFA9}"/>
                </a:ext>
              </a:extLst>
            </p:cNvPr>
            <p:cNvPicPr>
              <a:picLocks noChangeAspect="1"/>
            </p:cNvPicPr>
            <p:nvPr/>
          </p:nvPicPr>
          <p:blipFill>
            <a:blip r:embed="rId3"/>
            <a:stretch>
              <a:fillRect/>
            </a:stretch>
          </p:blipFill>
          <p:spPr>
            <a:xfrm>
              <a:off x="6709092" y="5483822"/>
              <a:ext cx="1764001" cy="612000"/>
            </a:xfrm>
            <a:prstGeom prst="rect">
              <a:avLst/>
            </a:prstGeom>
          </p:spPr>
        </p:pic>
      </p:grpSp>
      <p:pic>
        <p:nvPicPr>
          <p:cNvPr id="9" name="Marcador de Posição da Imagem 8" descr="Μια εικόνα με ματζέντα, φως&#10;&#10;Αυτόματη περιγραφή">
            <a:extLst>
              <a:ext uri="{FF2B5EF4-FFF2-40B4-BE49-F238E27FC236}">
                <a16:creationId xmlns:a16="http://schemas.microsoft.com/office/drawing/2014/main" id="{EA66FFAA-837F-457A-ACE2-590A49FCA0F6}"/>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14487907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lang="el" sz="2800"/>
              <a:t>02_4: Ανάπτυξη Μοντέλων Απειλών για Ενεργειακές Υποδομές</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a:bodyPr>
          <a:lstStyle/>
          <a:p>
            <a:r>
              <a:rPr lang="el"/>
              <a:t>Αξιολόγηση απειλών</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541470" cy="2569866"/>
          </a:xfrm>
        </p:spPr>
        <p:txBody>
          <a:bodyPr>
            <a:noAutofit/>
          </a:bodyPr>
          <a:lstStyle/>
          <a:p>
            <a:pPr>
              <a:spcBef>
                <a:spcPts val="600"/>
              </a:spcBef>
            </a:pPr>
            <a:r>
              <a:rPr lang="el" sz="1000" dirty="0"/>
              <a:t>Τύποι απειλών:</a:t>
            </a:r>
          </a:p>
          <a:p>
            <a:pPr lvl="1">
              <a:spcBef>
                <a:spcPts val="600"/>
              </a:spcBef>
            </a:pPr>
            <a:r>
              <a:rPr lang="el" sz="800" dirty="0">
                <a:solidFill>
                  <a:schemeClr val="tx2"/>
                </a:solidFill>
              </a:rPr>
              <a:t>Επιθέσεις στον κυβερνοχώρο: </a:t>
            </a:r>
            <a:r>
              <a:rPr lang="el" sz="800" dirty="0"/>
              <a:t>κακόβουλο λογισμικό, ηλεκτρονικό ψάρεμα (phishing), ransomware, επιθέσεις άρνησης υπηρεσίας (DoS) με στόχο ενεργειακά συστήματα και ψηφιακές υποδομές.</a:t>
            </a:r>
          </a:p>
          <a:p>
            <a:pPr lvl="1">
              <a:spcBef>
                <a:spcPts val="600"/>
              </a:spcBef>
            </a:pPr>
            <a:r>
              <a:rPr lang="el" sz="800" dirty="0">
                <a:solidFill>
                  <a:schemeClr val="tx2"/>
                </a:solidFill>
              </a:rPr>
              <a:t>Φυσικές απειλές: </a:t>
            </a:r>
            <a:r>
              <a:rPr lang="el" sz="800" dirty="0"/>
              <a:t>φυσικές εισβολές, δολιοφθορά, βανδαλισμοί ή φυσικές καταστροφές που μπορούν να επηρεάσουν τη φυσική ακεραιότητα των ενεργειακών υποδομών.</a:t>
            </a:r>
          </a:p>
          <a:p>
            <a:pPr lvl="1">
              <a:spcBef>
                <a:spcPts val="600"/>
              </a:spcBef>
            </a:pPr>
            <a:r>
              <a:rPr lang="el" sz="800" dirty="0">
                <a:solidFill>
                  <a:schemeClr val="tx2"/>
                </a:solidFill>
              </a:rPr>
              <a:t>Εσωτερικές απειλές: </a:t>
            </a:r>
            <a:r>
              <a:rPr lang="el" sz="800" dirty="0"/>
              <a:t>κακόβουλες ή αμελείς ενέργειες από υπαλλήλους, εργολάβους ή τρίτους προμηθευτές με πρόσβαση σε κρίσιμα συστήματα και δεδομένα.</a:t>
            </a:r>
          </a:p>
          <a:p>
            <a:pPr>
              <a:spcBef>
                <a:spcPts val="600"/>
              </a:spcBef>
            </a:pPr>
            <a:r>
              <a:rPr lang="el" sz="1000" dirty="0"/>
              <a:t>Παράγοντες απειλής: </a:t>
            </a:r>
          </a:p>
          <a:p>
            <a:pPr lvl="1">
              <a:spcBef>
                <a:spcPts val="600"/>
              </a:spcBef>
            </a:pPr>
            <a:r>
              <a:rPr lang="el" sz="800" dirty="0"/>
              <a:t>Προσδιορίστε πιθανούς παράγοντες απειλής, συμπεριλαμβανομένων παραγόντων εθνικών κρατών, εγκληματιών στον κυβερνοχώρο, χακτιβιστών, εμπιστευτικών πληροφοριών και ανταγωνιστών που στοχεύουν ενεργειακές υποδομές.</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a:p>
        </p:txBody>
      </p:sp>
      <p:grpSp>
        <p:nvGrpSpPr>
          <p:cNvPr id="2" name="Group 1">
            <a:extLst>
              <a:ext uri="{FF2B5EF4-FFF2-40B4-BE49-F238E27FC236}">
                <a16:creationId xmlns:a16="http://schemas.microsoft.com/office/drawing/2014/main" id="{8E29837F-191A-2CAF-C620-46DB82DE98E1}"/>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1CD2267-9FF0-C5D3-F84E-772D2949F77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6FF59F19-D600-42DE-BBBA-D718BD73BFA9}"/>
                </a:ext>
              </a:extLst>
            </p:cNvPr>
            <p:cNvPicPr>
              <a:picLocks noChangeAspect="1"/>
            </p:cNvPicPr>
            <p:nvPr/>
          </p:nvPicPr>
          <p:blipFill>
            <a:blip r:embed="rId3"/>
            <a:stretch>
              <a:fillRect/>
            </a:stretch>
          </p:blipFill>
          <p:spPr>
            <a:xfrm>
              <a:off x="6709092" y="5483822"/>
              <a:ext cx="1764001" cy="612000"/>
            </a:xfrm>
            <a:prstGeom prst="rect">
              <a:avLst/>
            </a:prstGeom>
          </p:spPr>
        </p:pic>
      </p:grpSp>
      <p:pic>
        <p:nvPicPr>
          <p:cNvPr id="9" name="Marcador de Posição da Imagem 8" descr="Μια εικόνα με ματζέντα, φως&#10;&#10;Αυτόματη περιγραφή">
            <a:extLst>
              <a:ext uri="{FF2B5EF4-FFF2-40B4-BE49-F238E27FC236}">
                <a16:creationId xmlns:a16="http://schemas.microsoft.com/office/drawing/2014/main" id="{EA66FFAA-837F-457A-ACE2-590A49FCA0F6}"/>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33589818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lang="el" sz="2800"/>
              <a:t>02_4: Ανάπτυξη Μοντέλων Απειλών για Ενεργειακές Υποδομές</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a:bodyPr>
          <a:lstStyle/>
          <a:p>
            <a:r>
              <a:rPr lang="el"/>
              <a:t>Μετριασμός των κινδύνων</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541470" cy="2569866"/>
          </a:xfrm>
        </p:spPr>
        <p:txBody>
          <a:bodyPr>
            <a:noAutofit/>
          </a:bodyPr>
          <a:lstStyle/>
          <a:p>
            <a:pPr>
              <a:spcBef>
                <a:spcPts val="600"/>
              </a:spcBef>
            </a:pPr>
            <a:r>
              <a:rPr lang="el" sz="1000" dirty="0"/>
              <a:t>Παράγοντες κινδύνου:</a:t>
            </a:r>
          </a:p>
          <a:p>
            <a:pPr lvl="1">
              <a:spcBef>
                <a:spcPts val="600"/>
              </a:spcBef>
            </a:pPr>
            <a:r>
              <a:rPr lang="el" sz="800" dirty="0">
                <a:solidFill>
                  <a:schemeClr val="tx2"/>
                </a:solidFill>
              </a:rPr>
              <a:t>Πιθανότητα: </a:t>
            </a:r>
            <a:r>
              <a:rPr lang="el" sz="800" dirty="0"/>
              <a:t>αξιολογήστε την πιθανότητα οι απειλές να εκμεταλλευτούν τα τρωτά σημεία και να επηρεάσουν τις ενεργειακές λειτουργίες.</a:t>
            </a:r>
          </a:p>
          <a:p>
            <a:pPr>
              <a:spcBef>
                <a:spcPts val="600"/>
              </a:spcBef>
            </a:pPr>
            <a:r>
              <a:rPr lang="el" sz="1000" dirty="0">
                <a:solidFill>
                  <a:schemeClr val="tx2"/>
                </a:solidFill>
              </a:rPr>
              <a:t>Αντίκτυπο: </a:t>
            </a:r>
            <a:r>
              <a:rPr lang="el" sz="1000" dirty="0"/>
              <a:t>αξιολογήστε τις πιθανές συνέπειες των απειλών στις ενεργειακές υποδομές, συμπεριλαμβανομένων των λειτουργικών διαταραχών, των οικονομικών απωλειών και της ζημίας στη φήμη.</a:t>
            </a:r>
          </a:p>
          <a:p>
            <a:pPr>
              <a:spcBef>
                <a:spcPts val="600"/>
              </a:spcBef>
            </a:pPr>
            <a:r>
              <a:rPr lang="el" sz="1000" dirty="0">
                <a:solidFill>
                  <a:schemeClr val="tx2"/>
                </a:solidFill>
              </a:rPr>
              <a:t>Ιεράρχηση κινδύνων: </a:t>
            </a:r>
            <a:r>
              <a:rPr lang="el" sz="1000" dirty="0"/>
              <a:t>ιεράρχηση κινδύνων με βάση τη σημασία, τη σοβαρότητα και τον πιθανό αντίκτυπό τους στα ενεργειακά συστήματα και τις κρίσιμες λειτουργίες.</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a:p>
        </p:txBody>
      </p:sp>
      <p:grpSp>
        <p:nvGrpSpPr>
          <p:cNvPr id="2" name="Group 1">
            <a:extLst>
              <a:ext uri="{FF2B5EF4-FFF2-40B4-BE49-F238E27FC236}">
                <a16:creationId xmlns:a16="http://schemas.microsoft.com/office/drawing/2014/main" id="{8E29837F-191A-2CAF-C620-46DB82DE98E1}"/>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1CD2267-9FF0-C5D3-F84E-772D2949F77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6FF59F19-D600-42DE-BBBA-D718BD73BFA9}"/>
                </a:ext>
              </a:extLst>
            </p:cNvPr>
            <p:cNvPicPr>
              <a:picLocks noChangeAspect="1"/>
            </p:cNvPicPr>
            <p:nvPr/>
          </p:nvPicPr>
          <p:blipFill>
            <a:blip r:embed="rId3"/>
            <a:stretch>
              <a:fillRect/>
            </a:stretch>
          </p:blipFill>
          <p:spPr>
            <a:xfrm>
              <a:off x="6709092" y="5483822"/>
              <a:ext cx="1764001" cy="612000"/>
            </a:xfrm>
            <a:prstGeom prst="rect">
              <a:avLst/>
            </a:prstGeom>
          </p:spPr>
        </p:pic>
      </p:grpSp>
      <p:pic>
        <p:nvPicPr>
          <p:cNvPr id="9" name="Marcador de Posição da Imagem 8" descr="Μια εικόνα με ματζέντα, φως&#10;&#10;Αυτόματη περιγραφή">
            <a:extLst>
              <a:ext uri="{FF2B5EF4-FFF2-40B4-BE49-F238E27FC236}">
                <a16:creationId xmlns:a16="http://schemas.microsoft.com/office/drawing/2014/main" id="{EA66FFAA-837F-457A-ACE2-590A49FCA0F6}"/>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21029675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4D835925-3D21-0B99-9A6C-587FBAE43339}"/>
              </a:ext>
            </a:extLst>
          </p:cNvPr>
          <p:cNvSpPr>
            <a:spLocks noGrp="1"/>
          </p:cNvSpPr>
          <p:nvPr>
            <p:ph type="ctrTitle"/>
          </p:nvPr>
        </p:nvSpPr>
        <p:spPr>
          <a:xfrm>
            <a:off x="796322" y="320040"/>
            <a:ext cx="6732237" cy="1524000"/>
          </a:xfrm>
        </p:spPr>
        <p:txBody>
          <a:bodyPr>
            <a:normAutofit fontScale="90000"/>
          </a:bodyPr>
          <a:lstStyle/>
          <a:p>
            <a:r>
              <a:rPr lang="el" dirty="0">
                <a:solidFill>
                  <a:schemeClr val="accent1"/>
                </a:solidFill>
              </a:rPr>
              <a:t>Περίγραμμα Εκπαίδευσης: </a:t>
            </a:r>
            <a:br>
              <a:rPr lang="en-US" dirty="0">
                <a:solidFill>
                  <a:schemeClr val="accent1"/>
                </a:solidFill>
              </a:rPr>
            </a:br>
            <a:br>
              <a:rPr lang="en-US" dirty="0">
                <a:solidFill>
                  <a:schemeClr val="accent1"/>
                </a:solidFill>
              </a:rPr>
            </a:br>
            <a:r>
              <a:rPr lang="el" dirty="0"/>
              <a:t>Ημέρα-2</a:t>
            </a:r>
          </a:p>
        </p:txBody>
      </p:sp>
      <p:sp>
        <p:nvSpPr>
          <p:cNvPr id="12" name="Freeform: Shape 11">
            <a:extLst>
              <a:ext uri="{FF2B5EF4-FFF2-40B4-BE49-F238E27FC236}">
                <a16:creationId xmlns:a16="http://schemas.microsoft.com/office/drawing/2014/main" id="{3E7466B0-B69A-FEBF-B8E0-FDA9AEAC709F}"/>
              </a:ext>
              <a:ext uri="{C183D7F6-B498-43B3-948B-1728B52AA6E4}">
                <adec:decorative xmlns:adec="http://schemas.microsoft.com/office/drawing/2017/decorative" val="1"/>
              </a:ext>
            </a:extLst>
          </p:cNvPr>
          <p:cNvSpPr/>
          <p:nvPr/>
        </p:nvSpPr>
        <p:spPr>
          <a:xfrm>
            <a:off x="7370364" y="-3219"/>
            <a:ext cx="2562565" cy="6884359"/>
          </a:xfrm>
          <a:custGeom>
            <a:avLst/>
            <a:gdLst>
              <a:gd name="connsiteX0" fmla="*/ 2535833 w 2562565"/>
              <a:gd name="connsiteY0" fmla="*/ 0 h 6884359"/>
              <a:gd name="connsiteX1" fmla="*/ 2106829 w 2562565"/>
              <a:gd name="connsiteY1" fmla="*/ 1564627 h 6884359"/>
              <a:gd name="connsiteX2" fmla="*/ 1764389 w 2562565"/>
              <a:gd name="connsiteY2" fmla="*/ 2840498 h 6884359"/>
              <a:gd name="connsiteX3" fmla="*/ 1579803 w 2562565"/>
              <a:gd name="connsiteY3" fmla="*/ 2925726 h 6884359"/>
              <a:gd name="connsiteX4" fmla="*/ 1467779 w 2562565"/>
              <a:gd name="connsiteY4" fmla="*/ 2731101 h 6884359"/>
              <a:gd name="connsiteX5" fmla="*/ 1727472 w 2562565"/>
              <a:gd name="connsiteY5" fmla="*/ 1773244 h 6884359"/>
              <a:gd name="connsiteX6" fmla="*/ 1709650 w 2562565"/>
              <a:gd name="connsiteY6" fmla="*/ 1633318 h 6884359"/>
              <a:gd name="connsiteX7" fmla="*/ 1597625 w 2562565"/>
              <a:gd name="connsiteY7" fmla="*/ 1546818 h 6884359"/>
              <a:gd name="connsiteX8" fmla="*/ 1372303 w 2562565"/>
              <a:gd name="connsiteY8" fmla="*/ 1676568 h 6884359"/>
              <a:gd name="connsiteX9" fmla="*/ 977670 w 2562565"/>
              <a:gd name="connsiteY9" fmla="*/ 3131798 h 6884359"/>
              <a:gd name="connsiteX10" fmla="*/ 5092 w 2562565"/>
              <a:gd name="connsiteY10" fmla="*/ 6867823 h 6884359"/>
              <a:gd name="connsiteX11" fmla="*/ 0 w 2562565"/>
              <a:gd name="connsiteY11" fmla="*/ 6884360 h 6884359"/>
              <a:gd name="connsiteX12" fmla="*/ 26733 w 2562565"/>
              <a:gd name="connsiteY12" fmla="*/ 6884360 h 6884359"/>
              <a:gd name="connsiteX13" fmla="*/ 1003131 w 2562565"/>
              <a:gd name="connsiteY13" fmla="*/ 3139431 h 6884359"/>
              <a:gd name="connsiteX14" fmla="*/ 1397763 w 2562565"/>
              <a:gd name="connsiteY14" fmla="*/ 1684200 h 6884359"/>
              <a:gd name="connsiteX15" fmla="*/ 1592533 w 2562565"/>
              <a:gd name="connsiteY15" fmla="*/ 1572259 h 6884359"/>
              <a:gd name="connsiteX16" fmla="*/ 1688009 w 2562565"/>
              <a:gd name="connsiteY16" fmla="*/ 1646039 h 6884359"/>
              <a:gd name="connsiteX17" fmla="*/ 1703285 w 2562565"/>
              <a:gd name="connsiteY17" fmla="*/ 1766884 h 6884359"/>
              <a:gd name="connsiteX18" fmla="*/ 1443591 w 2562565"/>
              <a:gd name="connsiteY18" fmla="*/ 2724741 h 6884359"/>
              <a:gd name="connsiteX19" fmla="*/ 1573438 w 2562565"/>
              <a:gd name="connsiteY19" fmla="*/ 2949894 h 6884359"/>
              <a:gd name="connsiteX20" fmla="*/ 1788577 w 2562565"/>
              <a:gd name="connsiteY20" fmla="*/ 2849402 h 6884359"/>
              <a:gd name="connsiteX21" fmla="*/ 1788577 w 2562565"/>
              <a:gd name="connsiteY21" fmla="*/ 2848130 h 6884359"/>
              <a:gd name="connsiteX22" fmla="*/ 2131016 w 2562565"/>
              <a:gd name="connsiteY22" fmla="*/ 1570987 h 6884359"/>
              <a:gd name="connsiteX23" fmla="*/ 2562566 w 2562565"/>
              <a:gd name="connsiteY23" fmla="*/ 1272 h 6884359"/>
              <a:gd name="connsiteX24" fmla="*/ 2535833 w 2562565"/>
              <a:gd name="connsiteY24" fmla="*/ 0 h 688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2565" h="6884359">
                <a:moveTo>
                  <a:pt x="2535833" y="0"/>
                </a:moveTo>
                <a:lnTo>
                  <a:pt x="2106829" y="1564627"/>
                </a:lnTo>
                <a:lnTo>
                  <a:pt x="1764389" y="2840498"/>
                </a:lnTo>
                <a:cubicBezTo>
                  <a:pt x="1731291" y="2910461"/>
                  <a:pt x="1653638" y="2946078"/>
                  <a:pt x="1579803" y="2925726"/>
                </a:cubicBezTo>
                <a:cubicBezTo>
                  <a:pt x="1495785" y="2902829"/>
                  <a:pt x="1444864" y="2815057"/>
                  <a:pt x="1467779" y="2731101"/>
                </a:cubicBezTo>
                <a:lnTo>
                  <a:pt x="1727472" y="1773244"/>
                </a:lnTo>
                <a:cubicBezTo>
                  <a:pt x="1740202" y="1726178"/>
                  <a:pt x="1733837" y="1676568"/>
                  <a:pt x="1709650" y="1633318"/>
                </a:cubicBezTo>
                <a:cubicBezTo>
                  <a:pt x="1685463" y="1590068"/>
                  <a:pt x="1646000" y="1559539"/>
                  <a:pt x="1597625" y="1546818"/>
                </a:cubicBezTo>
                <a:cubicBezTo>
                  <a:pt x="1499604" y="1520105"/>
                  <a:pt x="1397763" y="1578620"/>
                  <a:pt x="1372303" y="1676568"/>
                </a:cubicBezTo>
                <a:lnTo>
                  <a:pt x="977670" y="3131798"/>
                </a:lnTo>
                <a:lnTo>
                  <a:pt x="5092" y="6867823"/>
                </a:lnTo>
                <a:cubicBezTo>
                  <a:pt x="5092" y="6867823"/>
                  <a:pt x="1273" y="6880544"/>
                  <a:pt x="0" y="6884360"/>
                </a:cubicBezTo>
                <a:lnTo>
                  <a:pt x="26733" y="6884360"/>
                </a:lnTo>
                <a:lnTo>
                  <a:pt x="1003131" y="3139431"/>
                </a:lnTo>
                <a:lnTo>
                  <a:pt x="1397763" y="1684200"/>
                </a:lnTo>
                <a:cubicBezTo>
                  <a:pt x="1420677" y="1600245"/>
                  <a:pt x="1508515" y="1549363"/>
                  <a:pt x="1592533" y="1572259"/>
                </a:cubicBezTo>
                <a:cubicBezTo>
                  <a:pt x="1633270" y="1583708"/>
                  <a:pt x="1667641" y="1609149"/>
                  <a:pt x="1688009" y="1646039"/>
                </a:cubicBezTo>
                <a:cubicBezTo>
                  <a:pt x="1709650" y="1682928"/>
                  <a:pt x="1714742" y="1724906"/>
                  <a:pt x="1703285" y="1766884"/>
                </a:cubicBezTo>
                <a:lnTo>
                  <a:pt x="1443591" y="2724741"/>
                </a:lnTo>
                <a:cubicBezTo>
                  <a:pt x="1416858" y="2822689"/>
                  <a:pt x="1475417" y="2924453"/>
                  <a:pt x="1573438" y="2949894"/>
                </a:cubicBezTo>
                <a:cubicBezTo>
                  <a:pt x="1660003" y="2972792"/>
                  <a:pt x="1750386" y="2930814"/>
                  <a:pt x="1788577" y="2849402"/>
                </a:cubicBezTo>
                <a:lnTo>
                  <a:pt x="1788577" y="2848130"/>
                </a:lnTo>
                <a:lnTo>
                  <a:pt x="2131016" y="1570987"/>
                </a:lnTo>
                <a:lnTo>
                  <a:pt x="2562566" y="1272"/>
                </a:lnTo>
                <a:cubicBezTo>
                  <a:pt x="2553655" y="0"/>
                  <a:pt x="2544744" y="0"/>
                  <a:pt x="2535833" y="0"/>
                </a:cubicBezTo>
                <a:close/>
              </a:path>
            </a:pathLst>
          </a:custGeom>
          <a:solidFill>
            <a:schemeClr val="accent1"/>
          </a:solidFill>
          <a:ln w="12700" cap="flat">
            <a:noFill/>
            <a:prstDash val="solid"/>
            <a:miter/>
          </a:ln>
        </p:spPr>
        <p:txBody>
          <a:bodyPr rtlCol="0" anchor="ctr"/>
          <a:lstStyle/>
          <a:p>
            <a:endParaRPr lang="en-US"/>
          </a:p>
        </p:txBody>
      </p:sp>
      <p:pic>
        <p:nvPicPr>
          <p:cNvPr id="13" name="Graphic 12">
            <a:extLst>
              <a:ext uri="{FF2B5EF4-FFF2-40B4-BE49-F238E27FC236}">
                <a16:creationId xmlns:a16="http://schemas.microsoft.com/office/drawing/2014/main" id="{2756CFB8-E805-3CF9-61D2-C02341EC7644}"/>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7829202" y="5156615"/>
            <a:ext cx="878334" cy="1705001"/>
          </a:xfrm>
          <a:prstGeom prst="rect">
            <a:avLst/>
          </a:prstGeom>
        </p:spPr>
      </p:pic>
      <p:sp>
        <p:nvSpPr>
          <p:cNvPr id="6" name="Slide Number Placeholder 5">
            <a:extLst>
              <a:ext uri="{FF2B5EF4-FFF2-40B4-BE49-F238E27FC236}">
                <a16:creationId xmlns:a16="http://schemas.microsoft.com/office/drawing/2014/main" id="{68D96053-DF7F-7AFE-4D23-78CFF34D0026}"/>
              </a:ext>
            </a:extLst>
          </p:cNvPr>
          <p:cNvSpPr>
            <a:spLocks noGrp="1"/>
          </p:cNvSpPr>
          <p:nvPr>
            <p:ph type="sldNum" sz="quarter" idx="4"/>
          </p:nvPr>
        </p:nvSpPr>
        <p:spPr>
          <a:xfrm>
            <a:off x="10768546" y="6290774"/>
            <a:ext cx="617912" cy="365125"/>
          </a:xfrm>
        </p:spPr>
        <p:txBody>
          <a:bodyPr/>
          <a:lstStyle/>
          <a:p>
            <a:fld id="{3A98EE3D-8CD1-4C3F-BD1C-C98C9596463C}" type="slidenum">
              <a:rPr lang="en-US" smtClean="0"/>
              <a:pPr/>
              <a:t>28</a:t>
            </a:fld>
            <a:endParaRPr lang="en-US"/>
          </a:p>
        </p:txBody>
      </p:sp>
      <p:sp>
        <p:nvSpPr>
          <p:cNvPr id="27" name="Text Placeholder 10">
            <a:extLst>
              <a:ext uri="{FF2B5EF4-FFF2-40B4-BE49-F238E27FC236}">
                <a16:creationId xmlns:a16="http://schemas.microsoft.com/office/drawing/2014/main" id="{E8DD6800-C7FC-6A10-2B0A-C4B64CC05C22}"/>
              </a:ext>
            </a:extLst>
          </p:cNvPr>
          <p:cNvSpPr txBox="1">
            <a:spLocks/>
          </p:cNvSpPr>
          <p:nvPr/>
        </p:nvSpPr>
        <p:spPr>
          <a:xfrm>
            <a:off x="796322" y="2164080"/>
            <a:ext cx="6980092" cy="346029"/>
          </a:xfrm>
          <a:prstGeom prst="rect">
            <a:avLst/>
          </a:prstGeom>
        </p:spPr>
        <p:txBody>
          <a:bodyPr>
            <a:no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l" sz="1600">
                <a:solidFill>
                  <a:schemeClr val="accent1"/>
                </a:solidFill>
              </a:rPr>
              <a:t>Topic-02: Μοντελοποίηση και Ανάλυση Απειλών στο Ενεργειακό Δίκτυο</a:t>
            </a:r>
          </a:p>
        </p:txBody>
      </p:sp>
      <p:sp>
        <p:nvSpPr>
          <p:cNvPr id="28" name="Text Placeholder 22">
            <a:extLst>
              <a:ext uri="{FF2B5EF4-FFF2-40B4-BE49-F238E27FC236}">
                <a16:creationId xmlns:a16="http://schemas.microsoft.com/office/drawing/2014/main" id="{5421A4BB-2BFD-0743-5BB3-6C4D92B8EC15}"/>
              </a:ext>
            </a:extLst>
          </p:cNvPr>
          <p:cNvSpPr txBox="1">
            <a:spLocks/>
          </p:cNvSpPr>
          <p:nvPr/>
        </p:nvSpPr>
        <p:spPr>
          <a:xfrm>
            <a:off x="796323" y="2726930"/>
            <a:ext cx="6980091" cy="1208930"/>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spcAft>
                <a:spcPts val="0"/>
              </a:spcAft>
            </a:pPr>
            <a:r>
              <a:rPr lang="el" sz="1400"/>
              <a:t>Εισαγωγή στη μοντελοποίηση απειλών</a:t>
            </a:r>
          </a:p>
          <a:p>
            <a:pPr>
              <a:spcBef>
                <a:spcPts val="600"/>
              </a:spcBef>
              <a:spcAft>
                <a:spcPts val="0"/>
              </a:spcAft>
            </a:pPr>
            <a:r>
              <a:rPr lang="el" sz="1400"/>
              <a:t>Τοπίο απειλών στο ενεργειακό δίκτυο</a:t>
            </a:r>
          </a:p>
          <a:p>
            <a:pPr>
              <a:spcBef>
                <a:spcPts val="600"/>
              </a:spcBef>
              <a:spcAft>
                <a:spcPts val="0"/>
              </a:spcAft>
            </a:pPr>
            <a:r>
              <a:rPr lang="el" sz="1400"/>
              <a:t>Ανάλυση επιπτώσεων</a:t>
            </a:r>
          </a:p>
          <a:p>
            <a:pPr>
              <a:spcBef>
                <a:spcPts val="600"/>
              </a:spcBef>
              <a:spcAft>
                <a:spcPts val="0"/>
              </a:spcAft>
            </a:pPr>
            <a:r>
              <a:rPr lang="el" sz="1400"/>
              <a:t>Ανάπτυξη μοντέλων απειλών για ενεργειακές υποδομές</a:t>
            </a:r>
          </a:p>
          <a:p>
            <a:pPr>
              <a:spcBef>
                <a:spcPts val="600"/>
              </a:spcBef>
              <a:spcAft>
                <a:spcPts val="0"/>
              </a:spcAft>
            </a:pPr>
            <a:r>
              <a:rPr lang="el" sz="1400">
                <a:solidFill>
                  <a:schemeClr val="tx2"/>
                </a:solidFill>
              </a:rPr>
              <a:t>Στρατηγικές μετριασμού</a:t>
            </a:r>
          </a:p>
        </p:txBody>
      </p:sp>
      <p:pic>
        <p:nvPicPr>
          <p:cNvPr id="34" name="Picture Placeholder 33" descr="Ένα φλιτζάνι καφέ και ένα σημειωματάριο σε ένα τραπέζι&#10;&#10;Περιγραφή που δημιουργείται αυτόματα">
            <a:extLst>
              <a:ext uri="{FF2B5EF4-FFF2-40B4-BE49-F238E27FC236}">
                <a16:creationId xmlns:a16="http://schemas.microsoft.com/office/drawing/2014/main" id="{BE76F2C8-60D2-404A-08F8-F956BC2489DF}"/>
              </a:ext>
            </a:extLst>
          </p:cNvPr>
          <p:cNvPicPr>
            <a:picLocks noGrp="1" noChangeAspect="1"/>
          </p:cNvPicPr>
          <p:nvPr>
            <p:ph type="pic" sz="quarter" idx="11"/>
          </p:nvPr>
        </p:nvPicPr>
        <p:blipFill>
          <a:blip r:embed="rId4"/>
          <a:srcRect l="18261" r="18261"/>
          <a:stretch>
            <a:fillRect/>
          </a:stretch>
        </p:blipFill>
        <p:spPr/>
      </p:pic>
      <p:grpSp>
        <p:nvGrpSpPr>
          <p:cNvPr id="3" name="Group 2">
            <a:extLst>
              <a:ext uri="{FF2B5EF4-FFF2-40B4-BE49-F238E27FC236}">
                <a16:creationId xmlns:a16="http://schemas.microsoft.com/office/drawing/2014/main" id="{B2E7B04D-E6C3-1A50-96CC-C863D387E4E8}"/>
              </a:ext>
            </a:extLst>
          </p:cNvPr>
          <p:cNvGrpSpPr/>
          <p:nvPr/>
        </p:nvGrpSpPr>
        <p:grpSpPr>
          <a:xfrm>
            <a:off x="7549377" y="6167336"/>
            <a:ext cx="3294001" cy="612000"/>
            <a:chOff x="5179092" y="5483822"/>
            <a:chExt cx="3294001" cy="612000"/>
          </a:xfrm>
        </p:grpSpPr>
        <p:pic>
          <p:nvPicPr>
            <p:cNvPr id="4" name="Picture 3">
              <a:extLst>
                <a:ext uri="{FF2B5EF4-FFF2-40B4-BE49-F238E27FC236}">
                  <a16:creationId xmlns:a16="http://schemas.microsoft.com/office/drawing/2014/main" id="{B2BB7346-D27E-E7B5-1793-E50B8F9C20CF}"/>
                </a:ext>
              </a:extLst>
            </p:cNvPr>
            <p:cNvPicPr>
              <a:picLocks noChangeAspect="1"/>
            </p:cNvPicPr>
            <p:nvPr/>
          </p:nvPicPr>
          <p:blipFill>
            <a:blip r:embed="rId5"/>
            <a:stretch>
              <a:fillRect/>
            </a:stretch>
          </p:blipFill>
          <p:spPr>
            <a:xfrm>
              <a:off x="5179092" y="5483822"/>
              <a:ext cx="1530000" cy="612000"/>
            </a:xfrm>
            <a:prstGeom prst="rect">
              <a:avLst/>
            </a:prstGeom>
          </p:spPr>
        </p:pic>
        <p:pic>
          <p:nvPicPr>
            <p:cNvPr id="5" name="Picture 4">
              <a:extLst>
                <a:ext uri="{FF2B5EF4-FFF2-40B4-BE49-F238E27FC236}">
                  <a16:creationId xmlns:a16="http://schemas.microsoft.com/office/drawing/2014/main" id="{7E39C830-72D8-B9BC-4DBD-C47324325EEA}"/>
                </a:ext>
              </a:extLst>
            </p:cNvPr>
            <p:cNvPicPr>
              <a:picLocks noChangeAspect="1"/>
            </p:cNvPicPr>
            <p:nvPr/>
          </p:nvPicPr>
          <p:blipFill>
            <a:blip r:embed="rId6"/>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29727384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lang="el" sz="2800"/>
              <a:t>02_5: Στρατηγικές Μετριασμού</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a:bodyPr>
          <a:lstStyle/>
          <a:p>
            <a:r>
              <a:rPr lang="el"/>
              <a:t>Εφαρμογή ελέγχων ασφαλείας</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541470" cy="2569866"/>
          </a:xfrm>
        </p:spPr>
        <p:txBody>
          <a:bodyPr>
            <a:noAutofit/>
          </a:bodyPr>
          <a:lstStyle/>
          <a:p>
            <a:pPr>
              <a:spcBef>
                <a:spcPts val="600"/>
              </a:spcBef>
            </a:pPr>
            <a:r>
              <a:rPr lang="el" sz="1000" dirty="0"/>
              <a:t>Έλεγχοι ασφαλείας:</a:t>
            </a:r>
          </a:p>
          <a:p>
            <a:pPr lvl="1">
              <a:spcBef>
                <a:spcPts val="600"/>
              </a:spcBef>
            </a:pPr>
            <a:r>
              <a:rPr lang="el" sz="800" dirty="0">
                <a:solidFill>
                  <a:schemeClr val="tx2"/>
                </a:solidFill>
              </a:rPr>
              <a:t>Έλεγχος πρόσβασης: </a:t>
            </a:r>
            <a:r>
              <a:rPr lang="el" sz="800" dirty="0"/>
              <a:t>εφαρμογή μηχανισμών ελέγχου πρόσβασης βάσει ρόλων (RBAC) για τον περιορισμό της πρόσβασης σε κρίσιμα συστήματα και δεδομένα με βάση τους ρόλους και τα δικαιώματα των χρηστών.</a:t>
            </a:r>
          </a:p>
          <a:p>
            <a:pPr lvl="1">
              <a:spcBef>
                <a:spcPts val="600"/>
              </a:spcBef>
            </a:pPr>
            <a:r>
              <a:rPr lang="el" sz="800" dirty="0">
                <a:solidFill>
                  <a:schemeClr val="tx2"/>
                </a:solidFill>
              </a:rPr>
              <a:t>Κρυπτογράφηση: </a:t>
            </a:r>
            <a:r>
              <a:rPr lang="el" sz="800" dirty="0"/>
              <a:t>κρυπτογράφηση ευαίσθητων δεδομένων σε κατάσταση ηρεμίας και κατά τη μεταφορά για προστασία από μη εξουσιοδοτημένη πρόσβαση και παραβιάσεις δεδομένων.</a:t>
            </a:r>
          </a:p>
          <a:p>
            <a:pPr lvl="1">
              <a:spcBef>
                <a:spcPts val="600"/>
              </a:spcBef>
            </a:pPr>
            <a:r>
              <a:rPr lang="el" sz="800" dirty="0">
                <a:solidFill>
                  <a:schemeClr val="tx2"/>
                </a:solidFill>
              </a:rPr>
              <a:t>Συστήματα ανίχνευσης και πρόληψης εισβολών (IDPS): </a:t>
            </a:r>
            <a:r>
              <a:rPr lang="el" sz="800" dirty="0"/>
              <a:t>αναπτύξτε λύσεις IDPS για τον εντοπισμό και τον αποκλεισμό κακόβουλων δραστηριοτήτων, συμπεριλαμβανομένων προσπαθειών εισβολής, μολύνσεων από κακόβουλο λογισμικό και ύποπτης κίνησης δικτύου.</a:t>
            </a:r>
          </a:p>
          <a:p>
            <a:pPr lvl="1">
              <a:spcBef>
                <a:spcPts val="600"/>
              </a:spcBef>
            </a:pPr>
            <a:r>
              <a:rPr lang="el" sz="800" dirty="0">
                <a:solidFill>
                  <a:schemeClr val="tx2"/>
                </a:solidFill>
              </a:rPr>
              <a:t>Διαχείριση ενημερώσεων κώδικα: </a:t>
            </a:r>
            <a:r>
              <a:rPr lang="el" sz="800" dirty="0"/>
              <a:t>τακτική ενημέρωση και επιδιόρθωση λογισμικού, υλικολογισμικού και λειτουργικών συστημάτων για την αντιμετώπιση γνωστών τρωτών σημείων και τη μείωση του κινδύνου εκμετάλλευσης από απειλές στον κυβερνοχώρο.</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a:p>
        </p:txBody>
      </p:sp>
      <p:grpSp>
        <p:nvGrpSpPr>
          <p:cNvPr id="2" name="Group 1">
            <a:extLst>
              <a:ext uri="{FF2B5EF4-FFF2-40B4-BE49-F238E27FC236}">
                <a16:creationId xmlns:a16="http://schemas.microsoft.com/office/drawing/2014/main" id="{8E29837F-191A-2CAF-C620-46DB82DE98E1}"/>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1CD2267-9FF0-C5D3-F84E-772D2949F77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6FF59F19-D600-42DE-BBBA-D718BD73BFA9}"/>
                </a:ext>
              </a:extLst>
            </p:cNvPr>
            <p:cNvPicPr>
              <a:picLocks noChangeAspect="1"/>
            </p:cNvPicPr>
            <p:nvPr/>
          </p:nvPicPr>
          <p:blipFill>
            <a:blip r:embed="rId3"/>
            <a:stretch>
              <a:fillRect/>
            </a:stretch>
          </p:blipFill>
          <p:spPr>
            <a:xfrm>
              <a:off x="6709092" y="5483822"/>
              <a:ext cx="1764001" cy="612000"/>
            </a:xfrm>
            <a:prstGeom prst="rect">
              <a:avLst/>
            </a:prstGeom>
          </p:spPr>
        </p:pic>
      </p:grpSp>
      <p:pic>
        <p:nvPicPr>
          <p:cNvPr id="8" name="Marcador de Posição da Imagem 7" descr="Μια εικόνα με εσωτερικό&#10;&#10;Αυτόματη περιγραφή">
            <a:extLst>
              <a:ext uri="{FF2B5EF4-FFF2-40B4-BE49-F238E27FC236}">
                <a16:creationId xmlns:a16="http://schemas.microsoft.com/office/drawing/2014/main" id="{020C3C64-7310-7E98-4901-EAFD69BEC813}"/>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2944191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Picture Placeholder 82" descr="Ένα άτομο που γράφει σε ένα γραφείο">
            <a:extLst>
              <a:ext uri="{FF2B5EF4-FFF2-40B4-BE49-F238E27FC236}">
                <a16:creationId xmlns:a16="http://schemas.microsoft.com/office/drawing/2014/main" id="{9F2CBF26-9F88-C836-7BBE-2C8D15399C20}"/>
              </a:ext>
            </a:extLst>
          </p:cNvPr>
          <p:cNvPicPr>
            <a:picLocks noGrp="1" noChangeAspect="1"/>
          </p:cNvPicPr>
          <p:nvPr>
            <p:ph type="pic" sz="quarter" idx="11"/>
          </p:nvPr>
        </p:nvPicPr>
        <p:blipFill>
          <a:blip r:embed="rId2"/>
          <a:srcRect l="7594" r="7594"/>
          <a:stretch/>
        </p:blipFill>
        <p:spPr>
          <a:xfrm flipH="1">
            <a:off x="7163691" y="0"/>
            <a:ext cx="5024825" cy="6858000"/>
          </a:xfrm>
        </p:spPr>
      </p:pic>
      <p:sp>
        <p:nvSpPr>
          <p:cNvPr id="96" name="Slide Number Placeholder 95">
            <a:extLst>
              <a:ext uri="{FF2B5EF4-FFF2-40B4-BE49-F238E27FC236}">
                <a16:creationId xmlns:a16="http://schemas.microsoft.com/office/drawing/2014/main" id="{3BD80834-FB15-847A-2C6B-65FA4C1A991E}"/>
              </a:ext>
            </a:extLst>
          </p:cNvPr>
          <p:cNvSpPr>
            <a:spLocks noGrp="1"/>
          </p:cNvSpPr>
          <p:nvPr>
            <p:ph type="sldNum" sz="quarter" idx="4"/>
          </p:nvPr>
        </p:nvSpPr>
        <p:spPr>
          <a:xfrm>
            <a:off x="10768546" y="6290774"/>
            <a:ext cx="617912" cy="365125"/>
          </a:xfrm>
        </p:spPr>
        <p:txBody>
          <a:bodyPr/>
          <a:lstStyle/>
          <a:p>
            <a:fld id="{3A98EE3D-8CD1-4C3F-BD1C-C98C9596463C}" type="slidenum">
              <a:rPr lang="en-US" smtClean="0"/>
              <a:pPr/>
              <a:t>3</a:t>
            </a:fld>
            <a:endParaRPr lang="en-US"/>
          </a:p>
        </p:txBody>
      </p:sp>
      <p:sp>
        <p:nvSpPr>
          <p:cNvPr id="119" name="Title 118">
            <a:extLst>
              <a:ext uri="{FF2B5EF4-FFF2-40B4-BE49-F238E27FC236}">
                <a16:creationId xmlns:a16="http://schemas.microsoft.com/office/drawing/2014/main" id="{34974D2A-D531-9065-F011-B2A52FD62AC5}"/>
              </a:ext>
            </a:extLst>
          </p:cNvPr>
          <p:cNvSpPr>
            <a:spLocks noGrp="1"/>
          </p:cNvSpPr>
          <p:nvPr>
            <p:ph type="ctrTitle"/>
          </p:nvPr>
        </p:nvSpPr>
        <p:spPr>
          <a:xfrm>
            <a:off x="796322" y="320040"/>
            <a:ext cx="7911214" cy="1017147"/>
          </a:xfrm>
        </p:spPr>
        <p:txBody>
          <a:bodyPr>
            <a:noAutofit/>
          </a:bodyPr>
          <a:lstStyle/>
          <a:p>
            <a:r>
              <a:rPr lang="el" sz="3200" dirty="0"/>
              <a:t>Cyber Threat Intelligence in the Energy Network – Επισκόπηση μαθήματος</a:t>
            </a:r>
          </a:p>
        </p:txBody>
      </p:sp>
      <p:sp>
        <p:nvSpPr>
          <p:cNvPr id="6" name="Text Placeholder 5">
            <a:extLst>
              <a:ext uri="{FF2B5EF4-FFF2-40B4-BE49-F238E27FC236}">
                <a16:creationId xmlns:a16="http://schemas.microsoft.com/office/drawing/2014/main" id="{72FB8BB2-2253-F694-3F4B-48B183090726}"/>
              </a:ext>
            </a:extLst>
          </p:cNvPr>
          <p:cNvSpPr>
            <a:spLocks noGrp="1"/>
          </p:cNvSpPr>
          <p:nvPr>
            <p:ph type="body" sz="quarter" idx="10"/>
          </p:nvPr>
        </p:nvSpPr>
        <p:spPr>
          <a:xfrm>
            <a:off x="720545" y="1315846"/>
            <a:ext cx="788639" cy="533400"/>
          </a:xfrm>
        </p:spPr>
        <p:txBody>
          <a:bodyPr vert="horz" lIns="0" tIns="0" rIns="0" bIns="0" rtlCol="0" anchor="ctr">
            <a:noAutofit/>
          </a:bodyPr>
          <a:lstStyle/>
          <a:p>
            <a:r>
              <a:rPr lang="el"/>
              <a:t>Ο1.</a:t>
            </a:r>
          </a:p>
        </p:txBody>
      </p:sp>
      <p:sp>
        <p:nvSpPr>
          <p:cNvPr id="11" name="Text Placeholder 10">
            <a:extLst>
              <a:ext uri="{FF2B5EF4-FFF2-40B4-BE49-F238E27FC236}">
                <a16:creationId xmlns:a16="http://schemas.microsoft.com/office/drawing/2014/main" id="{F0C2F10C-DD1E-58B2-DE8A-900B513BB48D}"/>
              </a:ext>
            </a:extLst>
          </p:cNvPr>
          <p:cNvSpPr>
            <a:spLocks noGrp="1"/>
          </p:cNvSpPr>
          <p:nvPr>
            <p:ph type="body" sz="quarter" idx="16"/>
          </p:nvPr>
        </p:nvSpPr>
        <p:spPr>
          <a:xfrm>
            <a:off x="1539682" y="1315846"/>
            <a:ext cx="6732236" cy="533400"/>
          </a:xfrm>
        </p:spPr>
        <p:txBody>
          <a:bodyPr>
            <a:noAutofit/>
          </a:bodyPr>
          <a:lstStyle/>
          <a:p>
            <a:r>
              <a:rPr lang="el" sz="1700"/>
              <a:t>Θεμέλια του Cyber Threat Intelligence (CTI) - Ταξινόμηση, κύκλος ζωής, έλεγχοι ασφαλείας και πρότυπα</a:t>
            </a:r>
          </a:p>
        </p:txBody>
      </p:sp>
      <p:sp>
        <p:nvSpPr>
          <p:cNvPr id="8" name="Text Placeholder 7">
            <a:extLst>
              <a:ext uri="{FF2B5EF4-FFF2-40B4-BE49-F238E27FC236}">
                <a16:creationId xmlns:a16="http://schemas.microsoft.com/office/drawing/2014/main" id="{8BF3FD88-1E1E-60D7-6DBA-54883EB49562}"/>
              </a:ext>
            </a:extLst>
          </p:cNvPr>
          <p:cNvSpPr>
            <a:spLocks noGrp="1"/>
          </p:cNvSpPr>
          <p:nvPr>
            <p:ph type="body" sz="quarter" idx="13"/>
          </p:nvPr>
        </p:nvSpPr>
        <p:spPr>
          <a:xfrm>
            <a:off x="720545" y="2406182"/>
            <a:ext cx="788639" cy="533400"/>
          </a:xfrm>
        </p:spPr>
        <p:txBody>
          <a:bodyPr/>
          <a:lstStyle/>
          <a:p>
            <a:r>
              <a:rPr lang="el"/>
              <a:t>Ο3.</a:t>
            </a:r>
          </a:p>
        </p:txBody>
      </p:sp>
      <p:sp>
        <p:nvSpPr>
          <p:cNvPr id="13" name="Text Placeholder 12">
            <a:extLst>
              <a:ext uri="{FF2B5EF4-FFF2-40B4-BE49-F238E27FC236}">
                <a16:creationId xmlns:a16="http://schemas.microsoft.com/office/drawing/2014/main" id="{FDE41E67-4B27-8ADF-D2D1-675182477DD6}"/>
              </a:ext>
            </a:extLst>
          </p:cNvPr>
          <p:cNvSpPr>
            <a:spLocks noGrp="1"/>
          </p:cNvSpPr>
          <p:nvPr>
            <p:ph type="body" sz="quarter" idx="18"/>
          </p:nvPr>
        </p:nvSpPr>
        <p:spPr>
          <a:xfrm>
            <a:off x="1539682" y="2406182"/>
            <a:ext cx="5885179" cy="533400"/>
          </a:xfrm>
        </p:spPr>
        <p:txBody>
          <a:bodyPr>
            <a:normAutofit/>
          </a:bodyPr>
          <a:lstStyle/>
          <a:p>
            <a:r>
              <a:rPr lang="el" sz="1700"/>
              <a:t>Πηγές και συλλογή ενεργειακών δεδομένων</a:t>
            </a:r>
          </a:p>
        </p:txBody>
      </p:sp>
      <p:sp>
        <p:nvSpPr>
          <p:cNvPr id="9" name="Text Placeholder 8">
            <a:extLst>
              <a:ext uri="{FF2B5EF4-FFF2-40B4-BE49-F238E27FC236}">
                <a16:creationId xmlns:a16="http://schemas.microsoft.com/office/drawing/2014/main" id="{56ADDB23-D709-216E-09BB-D24BECACD459}"/>
              </a:ext>
            </a:extLst>
          </p:cNvPr>
          <p:cNvSpPr>
            <a:spLocks noGrp="1"/>
          </p:cNvSpPr>
          <p:nvPr>
            <p:ph type="body" sz="quarter" idx="14"/>
          </p:nvPr>
        </p:nvSpPr>
        <p:spPr>
          <a:xfrm>
            <a:off x="720545" y="2951350"/>
            <a:ext cx="788639" cy="533400"/>
          </a:xfrm>
        </p:spPr>
        <p:txBody>
          <a:bodyPr/>
          <a:lstStyle/>
          <a:p>
            <a:r>
              <a:rPr lang="el"/>
              <a:t>Ο4.</a:t>
            </a:r>
          </a:p>
        </p:txBody>
      </p:sp>
      <p:sp>
        <p:nvSpPr>
          <p:cNvPr id="14" name="Text Placeholder 13">
            <a:extLst>
              <a:ext uri="{FF2B5EF4-FFF2-40B4-BE49-F238E27FC236}">
                <a16:creationId xmlns:a16="http://schemas.microsoft.com/office/drawing/2014/main" id="{38154CB8-8FD8-4E91-99AF-E3CF73422828}"/>
              </a:ext>
            </a:extLst>
          </p:cNvPr>
          <p:cNvSpPr>
            <a:spLocks noGrp="1"/>
          </p:cNvSpPr>
          <p:nvPr>
            <p:ph type="body" sz="quarter" idx="19"/>
          </p:nvPr>
        </p:nvSpPr>
        <p:spPr>
          <a:xfrm>
            <a:off x="1539682" y="2951350"/>
            <a:ext cx="5885179" cy="533400"/>
          </a:xfrm>
        </p:spPr>
        <p:txBody>
          <a:bodyPr>
            <a:normAutofit/>
          </a:bodyPr>
          <a:lstStyle/>
          <a:p>
            <a:r>
              <a:rPr lang="el" sz="1700"/>
              <a:t>Ανάλυση και Επεξεργασία Ενεργειακών Δεδομένων</a:t>
            </a:r>
          </a:p>
        </p:txBody>
      </p:sp>
      <p:sp>
        <p:nvSpPr>
          <p:cNvPr id="10" name="Text Placeholder 9">
            <a:extLst>
              <a:ext uri="{FF2B5EF4-FFF2-40B4-BE49-F238E27FC236}">
                <a16:creationId xmlns:a16="http://schemas.microsoft.com/office/drawing/2014/main" id="{11E1F72F-5806-46E4-AC01-9413DBC58B58}"/>
              </a:ext>
            </a:extLst>
          </p:cNvPr>
          <p:cNvSpPr>
            <a:spLocks noGrp="1"/>
          </p:cNvSpPr>
          <p:nvPr>
            <p:ph type="body" sz="quarter" idx="15"/>
          </p:nvPr>
        </p:nvSpPr>
        <p:spPr>
          <a:xfrm>
            <a:off x="720545" y="3496519"/>
            <a:ext cx="788639" cy="533400"/>
          </a:xfrm>
        </p:spPr>
        <p:txBody>
          <a:bodyPr/>
          <a:lstStyle/>
          <a:p>
            <a:r>
              <a:rPr lang="el"/>
              <a:t>Ο5.</a:t>
            </a:r>
          </a:p>
        </p:txBody>
      </p:sp>
      <p:sp>
        <p:nvSpPr>
          <p:cNvPr id="15" name="Text Placeholder 14">
            <a:extLst>
              <a:ext uri="{FF2B5EF4-FFF2-40B4-BE49-F238E27FC236}">
                <a16:creationId xmlns:a16="http://schemas.microsoft.com/office/drawing/2014/main" id="{EF673EE5-354A-FD54-2A4E-F922E5E16253}"/>
              </a:ext>
            </a:extLst>
          </p:cNvPr>
          <p:cNvSpPr>
            <a:spLocks noGrp="1"/>
          </p:cNvSpPr>
          <p:nvPr>
            <p:ph type="body" sz="quarter" idx="20"/>
          </p:nvPr>
        </p:nvSpPr>
        <p:spPr>
          <a:xfrm>
            <a:off x="1539682" y="3496519"/>
            <a:ext cx="5024825" cy="533400"/>
          </a:xfrm>
        </p:spPr>
        <p:txBody>
          <a:bodyPr>
            <a:normAutofit lnSpcReduction="10000"/>
          </a:bodyPr>
          <a:lstStyle/>
          <a:p>
            <a:r>
              <a:rPr lang="el" sz="1700"/>
              <a:t>Παράγοντες απειλής και τακτικές στο ενεργειακό δίκτυο</a:t>
            </a:r>
          </a:p>
        </p:txBody>
      </p:sp>
      <p:sp>
        <p:nvSpPr>
          <p:cNvPr id="7" name="Text Placeholder 6">
            <a:extLst>
              <a:ext uri="{FF2B5EF4-FFF2-40B4-BE49-F238E27FC236}">
                <a16:creationId xmlns:a16="http://schemas.microsoft.com/office/drawing/2014/main" id="{F4EFEB83-8DF8-9418-13FD-C034C8279A76}"/>
              </a:ext>
            </a:extLst>
          </p:cNvPr>
          <p:cNvSpPr>
            <a:spLocks noGrp="1"/>
          </p:cNvSpPr>
          <p:nvPr>
            <p:ph type="body" sz="quarter" idx="12"/>
          </p:nvPr>
        </p:nvSpPr>
        <p:spPr>
          <a:xfrm>
            <a:off x="720545" y="1861014"/>
            <a:ext cx="788639" cy="533400"/>
          </a:xfrm>
        </p:spPr>
        <p:txBody>
          <a:bodyPr/>
          <a:lstStyle/>
          <a:p>
            <a:r>
              <a:rPr lang="el"/>
              <a:t>Ο2.</a:t>
            </a:r>
          </a:p>
        </p:txBody>
      </p:sp>
      <p:sp>
        <p:nvSpPr>
          <p:cNvPr id="12" name="Text Placeholder 11">
            <a:extLst>
              <a:ext uri="{FF2B5EF4-FFF2-40B4-BE49-F238E27FC236}">
                <a16:creationId xmlns:a16="http://schemas.microsoft.com/office/drawing/2014/main" id="{827C4889-BB27-08A2-E9DE-947634C2E254}"/>
              </a:ext>
            </a:extLst>
          </p:cNvPr>
          <p:cNvSpPr>
            <a:spLocks noGrp="1"/>
          </p:cNvSpPr>
          <p:nvPr>
            <p:ph type="body" sz="quarter" idx="17"/>
          </p:nvPr>
        </p:nvSpPr>
        <p:spPr>
          <a:xfrm>
            <a:off x="1539682" y="1861014"/>
            <a:ext cx="5885179" cy="533400"/>
          </a:xfrm>
        </p:spPr>
        <p:txBody>
          <a:bodyPr>
            <a:normAutofit lnSpcReduction="10000"/>
          </a:bodyPr>
          <a:lstStyle/>
          <a:p>
            <a:r>
              <a:rPr lang="el" sz="1700"/>
              <a:t>Μοντελοποίηση και Ανάλυση Απειλών στο Ενεργειακό Δίκτυο</a:t>
            </a:r>
          </a:p>
        </p:txBody>
      </p:sp>
      <p:sp>
        <p:nvSpPr>
          <p:cNvPr id="51" name="Freeform: Shape 50">
            <a:extLst>
              <a:ext uri="{FF2B5EF4-FFF2-40B4-BE49-F238E27FC236}">
                <a16:creationId xmlns:a16="http://schemas.microsoft.com/office/drawing/2014/main" id="{E3A78732-6A77-06C0-D931-D7D867386254}"/>
              </a:ext>
              <a:ext uri="{C183D7F6-B498-43B3-948B-1728B52AA6E4}">
                <adec:decorative xmlns:adec="http://schemas.microsoft.com/office/drawing/2017/decorative" val="1"/>
              </a:ext>
            </a:extLst>
          </p:cNvPr>
          <p:cNvSpPr/>
          <p:nvPr/>
        </p:nvSpPr>
        <p:spPr>
          <a:xfrm>
            <a:off x="7370364" y="-3219"/>
            <a:ext cx="2562565" cy="6884359"/>
          </a:xfrm>
          <a:custGeom>
            <a:avLst/>
            <a:gdLst>
              <a:gd name="connsiteX0" fmla="*/ 2535833 w 2562565"/>
              <a:gd name="connsiteY0" fmla="*/ 0 h 6884359"/>
              <a:gd name="connsiteX1" fmla="*/ 2106829 w 2562565"/>
              <a:gd name="connsiteY1" fmla="*/ 1564627 h 6884359"/>
              <a:gd name="connsiteX2" fmla="*/ 1764389 w 2562565"/>
              <a:gd name="connsiteY2" fmla="*/ 2840498 h 6884359"/>
              <a:gd name="connsiteX3" fmla="*/ 1579803 w 2562565"/>
              <a:gd name="connsiteY3" fmla="*/ 2925726 h 6884359"/>
              <a:gd name="connsiteX4" fmla="*/ 1467779 w 2562565"/>
              <a:gd name="connsiteY4" fmla="*/ 2731101 h 6884359"/>
              <a:gd name="connsiteX5" fmla="*/ 1727472 w 2562565"/>
              <a:gd name="connsiteY5" fmla="*/ 1773244 h 6884359"/>
              <a:gd name="connsiteX6" fmla="*/ 1709650 w 2562565"/>
              <a:gd name="connsiteY6" fmla="*/ 1633318 h 6884359"/>
              <a:gd name="connsiteX7" fmla="*/ 1597625 w 2562565"/>
              <a:gd name="connsiteY7" fmla="*/ 1546818 h 6884359"/>
              <a:gd name="connsiteX8" fmla="*/ 1372303 w 2562565"/>
              <a:gd name="connsiteY8" fmla="*/ 1676568 h 6884359"/>
              <a:gd name="connsiteX9" fmla="*/ 977670 w 2562565"/>
              <a:gd name="connsiteY9" fmla="*/ 3131798 h 6884359"/>
              <a:gd name="connsiteX10" fmla="*/ 5092 w 2562565"/>
              <a:gd name="connsiteY10" fmla="*/ 6867823 h 6884359"/>
              <a:gd name="connsiteX11" fmla="*/ 0 w 2562565"/>
              <a:gd name="connsiteY11" fmla="*/ 6884360 h 6884359"/>
              <a:gd name="connsiteX12" fmla="*/ 26733 w 2562565"/>
              <a:gd name="connsiteY12" fmla="*/ 6884360 h 6884359"/>
              <a:gd name="connsiteX13" fmla="*/ 1003131 w 2562565"/>
              <a:gd name="connsiteY13" fmla="*/ 3139431 h 6884359"/>
              <a:gd name="connsiteX14" fmla="*/ 1397763 w 2562565"/>
              <a:gd name="connsiteY14" fmla="*/ 1684200 h 6884359"/>
              <a:gd name="connsiteX15" fmla="*/ 1592533 w 2562565"/>
              <a:gd name="connsiteY15" fmla="*/ 1572259 h 6884359"/>
              <a:gd name="connsiteX16" fmla="*/ 1688009 w 2562565"/>
              <a:gd name="connsiteY16" fmla="*/ 1646039 h 6884359"/>
              <a:gd name="connsiteX17" fmla="*/ 1703285 w 2562565"/>
              <a:gd name="connsiteY17" fmla="*/ 1766884 h 6884359"/>
              <a:gd name="connsiteX18" fmla="*/ 1443591 w 2562565"/>
              <a:gd name="connsiteY18" fmla="*/ 2724741 h 6884359"/>
              <a:gd name="connsiteX19" fmla="*/ 1573438 w 2562565"/>
              <a:gd name="connsiteY19" fmla="*/ 2949894 h 6884359"/>
              <a:gd name="connsiteX20" fmla="*/ 1788577 w 2562565"/>
              <a:gd name="connsiteY20" fmla="*/ 2849402 h 6884359"/>
              <a:gd name="connsiteX21" fmla="*/ 1788577 w 2562565"/>
              <a:gd name="connsiteY21" fmla="*/ 2848130 h 6884359"/>
              <a:gd name="connsiteX22" fmla="*/ 2131016 w 2562565"/>
              <a:gd name="connsiteY22" fmla="*/ 1570987 h 6884359"/>
              <a:gd name="connsiteX23" fmla="*/ 2562566 w 2562565"/>
              <a:gd name="connsiteY23" fmla="*/ 1272 h 6884359"/>
              <a:gd name="connsiteX24" fmla="*/ 2535833 w 2562565"/>
              <a:gd name="connsiteY24" fmla="*/ 0 h 688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2565" h="6884359">
                <a:moveTo>
                  <a:pt x="2535833" y="0"/>
                </a:moveTo>
                <a:lnTo>
                  <a:pt x="2106829" y="1564627"/>
                </a:lnTo>
                <a:lnTo>
                  <a:pt x="1764389" y="2840498"/>
                </a:lnTo>
                <a:cubicBezTo>
                  <a:pt x="1731291" y="2910461"/>
                  <a:pt x="1653638" y="2946078"/>
                  <a:pt x="1579803" y="2925726"/>
                </a:cubicBezTo>
                <a:cubicBezTo>
                  <a:pt x="1495785" y="2902829"/>
                  <a:pt x="1444864" y="2815057"/>
                  <a:pt x="1467779" y="2731101"/>
                </a:cubicBezTo>
                <a:lnTo>
                  <a:pt x="1727472" y="1773244"/>
                </a:lnTo>
                <a:cubicBezTo>
                  <a:pt x="1740202" y="1726178"/>
                  <a:pt x="1733837" y="1676568"/>
                  <a:pt x="1709650" y="1633318"/>
                </a:cubicBezTo>
                <a:cubicBezTo>
                  <a:pt x="1685463" y="1590068"/>
                  <a:pt x="1646000" y="1559539"/>
                  <a:pt x="1597625" y="1546818"/>
                </a:cubicBezTo>
                <a:cubicBezTo>
                  <a:pt x="1499604" y="1520105"/>
                  <a:pt x="1397763" y="1578620"/>
                  <a:pt x="1372303" y="1676568"/>
                </a:cubicBezTo>
                <a:lnTo>
                  <a:pt x="977670" y="3131798"/>
                </a:lnTo>
                <a:lnTo>
                  <a:pt x="5092" y="6867823"/>
                </a:lnTo>
                <a:cubicBezTo>
                  <a:pt x="5092" y="6867823"/>
                  <a:pt x="1273" y="6880544"/>
                  <a:pt x="0" y="6884360"/>
                </a:cubicBezTo>
                <a:lnTo>
                  <a:pt x="26733" y="6884360"/>
                </a:lnTo>
                <a:lnTo>
                  <a:pt x="1003131" y="3139431"/>
                </a:lnTo>
                <a:lnTo>
                  <a:pt x="1397763" y="1684200"/>
                </a:lnTo>
                <a:cubicBezTo>
                  <a:pt x="1420677" y="1600245"/>
                  <a:pt x="1508515" y="1549363"/>
                  <a:pt x="1592533" y="1572259"/>
                </a:cubicBezTo>
                <a:cubicBezTo>
                  <a:pt x="1633270" y="1583708"/>
                  <a:pt x="1667641" y="1609149"/>
                  <a:pt x="1688009" y="1646039"/>
                </a:cubicBezTo>
                <a:cubicBezTo>
                  <a:pt x="1709650" y="1682928"/>
                  <a:pt x="1714742" y="1724906"/>
                  <a:pt x="1703285" y="1766884"/>
                </a:cubicBezTo>
                <a:lnTo>
                  <a:pt x="1443591" y="2724741"/>
                </a:lnTo>
                <a:cubicBezTo>
                  <a:pt x="1416858" y="2822689"/>
                  <a:pt x="1475417" y="2924453"/>
                  <a:pt x="1573438" y="2949894"/>
                </a:cubicBezTo>
                <a:cubicBezTo>
                  <a:pt x="1660003" y="2972792"/>
                  <a:pt x="1750386" y="2930814"/>
                  <a:pt x="1788577" y="2849402"/>
                </a:cubicBezTo>
                <a:lnTo>
                  <a:pt x="1788577" y="2848130"/>
                </a:lnTo>
                <a:lnTo>
                  <a:pt x="2131016" y="1570987"/>
                </a:lnTo>
                <a:lnTo>
                  <a:pt x="2562566" y="1272"/>
                </a:lnTo>
                <a:cubicBezTo>
                  <a:pt x="2553655" y="0"/>
                  <a:pt x="2544744" y="0"/>
                  <a:pt x="2535833" y="0"/>
                </a:cubicBezTo>
                <a:close/>
              </a:path>
            </a:pathLst>
          </a:custGeom>
          <a:solidFill>
            <a:schemeClr val="accent1"/>
          </a:solidFill>
          <a:ln w="12700" cap="flat">
            <a:noFill/>
            <a:prstDash val="solid"/>
            <a:miter/>
          </a:ln>
        </p:spPr>
        <p:txBody>
          <a:bodyPr rtlCol="0" anchor="ctr"/>
          <a:lstStyle/>
          <a:p>
            <a:endParaRPr lang="en-US"/>
          </a:p>
        </p:txBody>
      </p:sp>
      <p:pic>
        <p:nvPicPr>
          <p:cNvPr id="73" name="Graphic 72">
            <a:extLst>
              <a:ext uri="{FF2B5EF4-FFF2-40B4-BE49-F238E27FC236}">
                <a16:creationId xmlns:a16="http://schemas.microsoft.com/office/drawing/2014/main" id="{7B7D90C8-A3E9-289E-DC74-AFF053EFBAD5}"/>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7829202" y="5156615"/>
            <a:ext cx="878334" cy="1705001"/>
          </a:xfrm>
          <a:prstGeom prst="rect">
            <a:avLst/>
          </a:prstGeom>
        </p:spPr>
      </p:pic>
      <p:sp>
        <p:nvSpPr>
          <p:cNvPr id="3" name="Text Placeholder 8">
            <a:extLst>
              <a:ext uri="{FF2B5EF4-FFF2-40B4-BE49-F238E27FC236}">
                <a16:creationId xmlns:a16="http://schemas.microsoft.com/office/drawing/2014/main" id="{7EE773C5-4ADF-018F-93E2-0BFF82EEF346}"/>
              </a:ext>
            </a:extLst>
          </p:cNvPr>
          <p:cNvSpPr txBox="1">
            <a:spLocks/>
          </p:cNvSpPr>
          <p:nvPr/>
        </p:nvSpPr>
        <p:spPr>
          <a:xfrm>
            <a:off x="704269" y="4041688"/>
            <a:ext cx="788639" cy="533400"/>
          </a:xfrm>
          <a:prstGeom prst="rect">
            <a:avLst/>
          </a:prstGeom>
        </p:spPr>
        <p:txBody>
          <a:bodyPr vert="horz" lIns="0" tIns="0" rIns="0" bIns="0" rtlCol="0" anchor="ctr">
            <a:noAutofit/>
          </a:bodyPr>
          <a:lstStyle>
            <a:lvl1pPr marL="0" indent="0" algn="ctr" defTabSz="914400" rtl="0" eaLnBrk="1" latinLnBrk="0" hangingPunct="1">
              <a:lnSpc>
                <a:spcPct val="60000"/>
              </a:lnSpc>
              <a:spcBef>
                <a:spcPts val="0"/>
              </a:spcBef>
              <a:spcAft>
                <a:spcPts val="0"/>
              </a:spcAft>
              <a:buClr>
                <a:schemeClr val="accent1"/>
              </a:buClr>
              <a:buSzPct val="100000"/>
              <a:buFont typeface="Calibri" panose="020F0502020204030204" pitchFamily="34" charset="0"/>
              <a:buNone/>
              <a:defRPr sz="4400" b="0" kern="1200" spc="100" baseline="-25000">
                <a:solidFill>
                  <a:schemeClr val="tx2"/>
                </a:solidFill>
                <a:latin typeface="+mn-lt"/>
                <a:ea typeface="+mn-ea"/>
                <a:cs typeface="+mn-cs"/>
              </a:defRPr>
            </a:lvl1pPr>
            <a:lvl2pPr marL="201168" indent="0" algn="l" defTabSz="914400" rtl="0" eaLnBrk="1" latinLnBrk="0" hangingPunct="1">
              <a:lnSpc>
                <a:spcPct val="100000"/>
              </a:lnSpc>
              <a:spcBef>
                <a:spcPts val="200"/>
              </a:spcBef>
              <a:spcAft>
                <a:spcPts val="400"/>
              </a:spcAft>
              <a:buClrTx/>
              <a:buFont typeface="Calibri" pitchFamily="34" charset="0"/>
              <a:buNone/>
              <a:defRPr sz="1800" kern="1200">
                <a:solidFill>
                  <a:schemeClr val="tx1"/>
                </a:solidFill>
                <a:latin typeface="+mn-lt"/>
                <a:ea typeface="+mn-ea"/>
                <a:cs typeface="+mn-cs"/>
              </a:defRPr>
            </a:lvl2pPr>
            <a:lvl3pPr marL="38404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3pPr>
            <a:lvl4pPr marL="56692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4pPr>
            <a:lvl5pPr marL="74980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l"/>
              <a:t>Ο6.</a:t>
            </a:r>
          </a:p>
        </p:txBody>
      </p:sp>
      <p:sp>
        <p:nvSpPr>
          <p:cNvPr id="4" name="Text Placeholder 13">
            <a:extLst>
              <a:ext uri="{FF2B5EF4-FFF2-40B4-BE49-F238E27FC236}">
                <a16:creationId xmlns:a16="http://schemas.microsoft.com/office/drawing/2014/main" id="{F729409D-37AC-27D4-75DB-B10526DA2D95}"/>
              </a:ext>
            </a:extLst>
          </p:cNvPr>
          <p:cNvSpPr txBox="1">
            <a:spLocks/>
          </p:cNvSpPr>
          <p:nvPr/>
        </p:nvSpPr>
        <p:spPr>
          <a:xfrm>
            <a:off x="1523406" y="4041688"/>
            <a:ext cx="5885179" cy="533400"/>
          </a:xfrm>
          <a:prstGeom prst="rect">
            <a:avLst/>
          </a:prstGeom>
        </p:spPr>
        <p:txBody>
          <a:bodyPr vert="horz" lIns="0" tIns="45720" rIns="0" bIns="0" rtlCol="0" anchor="b">
            <a:normAutofit/>
          </a:bodyPr>
          <a:lstStyle>
            <a:lvl1pPr marL="0" indent="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None/>
              <a:defRPr sz="2000" kern="1200">
                <a:solidFill>
                  <a:schemeClr val="tx1">
                    <a:lumMod val="50000"/>
                    <a:lumOff val="50000"/>
                  </a:schemeClr>
                </a:solidFill>
                <a:latin typeface="+mn-lt"/>
                <a:ea typeface="+mn-ea"/>
                <a:cs typeface="+mn-cs"/>
              </a:defRPr>
            </a:lvl1pPr>
            <a:lvl2pPr marL="201168" indent="0" algn="l" defTabSz="914400" rtl="0" eaLnBrk="1" latinLnBrk="0" hangingPunct="1">
              <a:lnSpc>
                <a:spcPct val="100000"/>
              </a:lnSpc>
              <a:spcBef>
                <a:spcPts val="200"/>
              </a:spcBef>
              <a:spcAft>
                <a:spcPts val="400"/>
              </a:spcAft>
              <a:buClrTx/>
              <a:buFont typeface="Calibri" pitchFamily="34" charset="0"/>
              <a:buNone/>
              <a:defRPr sz="1800" kern="1200">
                <a:solidFill>
                  <a:schemeClr val="tx1"/>
                </a:solidFill>
                <a:latin typeface="+mn-lt"/>
                <a:ea typeface="+mn-ea"/>
                <a:cs typeface="+mn-cs"/>
              </a:defRPr>
            </a:lvl2pPr>
            <a:lvl3pPr marL="38404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3pPr>
            <a:lvl4pPr marL="56692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4pPr>
            <a:lvl5pPr marL="74980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l" sz="1700"/>
              <a:t>Τεχνικές Αξιολόγησης Τρωτών Σημείων</a:t>
            </a:r>
          </a:p>
        </p:txBody>
      </p:sp>
      <p:sp>
        <p:nvSpPr>
          <p:cNvPr id="5" name="Text Placeholder 9">
            <a:extLst>
              <a:ext uri="{FF2B5EF4-FFF2-40B4-BE49-F238E27FC236}">
                <a16:creationId xmlns:a16="http://schemas.microsoft.com/office/drawing/2014/main" id="{81DAEF32-315B-9B68-8D10-FCE1224D4907}"/>
              </a:ext>
            </a:extLst>
          </p:cNvPr>
          <p:cNvSpPr txBox="1">
            <a:spLocks/>
          </p:cNvSpPr>
          <p:nvPr/>
        </p:nvSpPr>
        <p:spPr>
          <a:xfrm>
            <a:off x="704269" y="5677194"/>
            <a:ext cx="788639" cy="533400"/>
          </a:xfrm>
          <a:prstGeom prst="rect">
            <a:avLst/>
          </a:prstGeom>
        </p:spPr>
        <p:txBody>
          <a:bodyPr vert="horz" lIns="0" tIns="0" rIns="0" bIns="0" rtlCol="0" anchor="ctr">
            <a:noAutofit/>
          </a:bodyPr>
          <a:lstStyle>
            <a:lvl1pPr marL="0" indent="0" algn="ctr" defTabSz="914400" rtl="0" eaLnBrk="1" latinLnBrk="0" hangingPunct="1">
              <a:lnSpc>
                <a:spcPct val="60000"/>
              </a:lnSpc>
              <a:spcBef>
                <a:spcPts val="0"/>
              </a:spcBef>
              <a:spcAft>
                <a:spcPts val="0"/>
              </a:spcAft>
              <a:buClr>
                <a:schemeClr val="accent1"/>
              </a:buClr>
              <a:buSzPct val="100000"/>
              <a:buFont typeface="Calibri" panose="020F0502020204030204" pitchFamily="34" charset="0"/>
              <a:buNone/>
              <a:defRPr sz="4400" b="0" kern="1200" spc="100" baseline="-25000">
                <a:solidFill>
                  <a:schemeClr val="tx2"/>
                </a:solidFill>
                <a:latin typeface="+mn-lt"/>
                <a:ea typeface="+mn-ea"/>
                <a:cs typeface="+mn-cs"/>
              </a:defRPr>
            </a:lvl1pPr>
            <a:lvl2pPr marL="201168" indent="0" algn="l" defTabSz="914400" rtl="0" eaLnBrk="1" latinLnBrk="0" hangingPunct="1">
              <a:lnSpc>
                <a:spcPct val="100000"/>
              </a:lnSpc>
              <a:spcBef>
                <a:spcPts val="200"/>
              </a:spcBef>
              <a:spcAft>
                <a:spcPts val="400"/>
              </a:spcAft>
              <a:buClrTx/>
              <a:buFont typeface="Calibri" pitchFamily="34" charset="0"/>
              <a:buNone/>
              <a:defRPr sz="1800" kern="1200">
                <a:solidFill>
                  <a:schemeClr val="tx1"/>
                </a:solidFill>
                <a:latin typeface="+mn-lt"/>
                <a:ea typeface="+mn-ea"/>
                <a:cs typeface="+mn-cs"/>
              </a:defRPr>
            </a:lvl2pPr>
            <a:lvl3pPr marL="38404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3pPr>
            <a:lvl4pPr marL="56692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4pPr>
            <a:lvl5pPr marL="74980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l"/>
              <a:t>Ο9.</a:t>
            </a:r>
          </a:p>
        </p:txBody>
      </p:sp>
      <p:sp>
        <p:nvSpPr>
          <p:cNvPr id="16" name="Text Placeholder 14">
            <a:extLst>
              <a:ext uri="{FF2B5EF4-FFF2-40B4-BE49-F238E27FC236}">
                <a16:creationId xmlns:a16="http://schemas.microsoft.com/office/drawing/2014/main" id="{69A9B1DE-889E-82BE-68D9-04D72C3D1E11}"/>
              </a:ext>
            </a:extLst>
          </p:cNvPr>
          <p:cNvSpPr txBox="1">
            <a:spLocks/>
          </p:cNvSpPr>
          <p:nvPr/>
        </p:nvSpPr>
        <p:spPr>
          <a:xfrm>
            <a:off x="1523406" y="5677194"/>
            <a:ext cx="5885179" cy="533400"/>
          </a:xfrm>
          <a:prstGeom prst="rect">
            <a:avLst/>
          </a:prstGeom>
        </p:spPr>
        <p:txBody>
          <a:bodyPr vert="horz" lIns="0" tIns="45720" rIns="0" bIns="0" rtlCol="0" anchor="b">
            <a:normAutofit lnSpcReduction="10000"/>
          </a:bodyPr>
          <a:lstStyle>
            <a:lvl1pPr marL="0" indent="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None/>
              <a:defRPr sz="2000" kern="1200">
                <a:solidFill>
                  <a:schemeClr val="tx1">
                    <a:lumMod val="50000"/>
                    <a:lumOff val="50000"/>
                  </a:schemeClr>
                </a:solidFill>
                <a:latin typeface="+mn-lt"/>
                <a:ea typeface="+mn-ea"/>
                <a:cs typeface="+mn-cs"/>
              </a:defRPr>
            </a:lvl1pPr>
            <a:lvl2pPr marL="201168" indent="0" algn="l" defTabSz="914400" rtl="0" eaLnBrk="1" latinLnBrk="0" hangingPunct="1">
              <a:lnSpc>
                <a:spcPct val="100000"/>
              </a:lnSpc>
              <a:spcBef>
                <a:spcPts val="200"/>
              </a:spcBef>
              <a:spcAft>
                <a:spcPts val="400"/>
              </a:spcAft>
              <a:buClrTx/>
              <a:buFont typeface="Calibri" pitchFamily="34" charset="0"/>
              <a:buNone/>
              <a:defRPr sz="1800" kern="1200">
                <a:solidFill>
                  <a:schemeClr val="tx1"/>
                </a:solidFill>
                <a:latin typeface="+mn-lt"/>
                <a:ea typeface="+mn-ea"/>
                <a:cs typeface="+mn-cs"/>
              </a:defRPr>
            </a:lvl2pPr>
            <a:lvl3pPr marL="38404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3pPr>
            <a:lvl4pPr marL="56692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4pPr>
            <a:lvl5pPr marL="74980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l" sz="1700"/>
              <a:t>Πρακτική μοντελοποίηση απειλών και διερεύνηση ασφάλειας</a:t>
            </a:r>
          </a:p>
        </p:txBody>
      </p:sp>
      <p:grpSp>
        <p:nvGrpSpPr>
          <p:cNvPr id="17" name="Group 16">
            <a:extLst>
              <a:ext uri="{FF2B5EF4-FFF2-40B4-BE49-F238E27FC236}">
                <a16:creationId xmlns:a16="http://schemas.microsoft.com/office/drawing/2014/main" id="{2F61E353-DA53-56F1-49CB-7426B4E4EDAF}"/>
              </a:ext>
            </a:extLst>
          </p:cNvPr>
          <p:cNvGrpSpPr/>
          <p:nvPr/>
        </p:nvGrpSpPr>
        <p:grpSpPr>
          <a:xfrm>
            <a:off x="7549377" y="6167336"/>
            <a:ext cx="3294001" cy="612000"/>
            <a:chOff x="5179092" y="5483822"/>
            <a:chExt cx="3294001" cy="612000"/>
          </a:xfrm>
        </p:grpSpPr>
        <p:pic>
          <p:nvPicPr>
            <p:cNvPr id="19" name="Picture 18">
              <a:extLst>
                <a:ext uri="{FF2B5EF4-FFF2-40B4-BE49-F238E27FC236}">
                  <a16:creationId xmlns:a16="http://schemas.microsoft.com/office/drawing/2014/main" id="{4C985692-9D93-B2CA-C09C-F2CA3F05ADEC}"/>
                </a:ext>
              </a:extLst>
            </p:cNvPr>
            <p:cNvPicPr>
              <a:picLocks noChangeAspect="1"/>
            </p:cNvPicPr>
            <p:nvPr/>
          </p:nvPicPr>
          <p:blipFill>
            <a:blip r:embed="rId5"/>
            <a:stretch>
              <a:fillRect/>
            </a:stretch>
          </p:blipFill>
          <p:spPr>
            <a:xfrm>
              <a:off x="5179092" y="5483822"/>
              <a:ext cx="1530000" cy="612000"/>
            </a:xfrm>
            <a:prstGeom prst="rect">
              <a:avLst/>
            </a:prstGeom>
          </p:spPr>
        </p:pic>
        <p:pic>
          <p:nvPicPr>
            <p:cNvPr id="20" name="Picture 19">
              <a:extLst>
                <a:ext uri="{FF2B5EF4-FFF2-40B4-BE49-F238E27FC236}">
                  <a16:creationId xmlns:a16="http://schemas.microsoft.com/office/drawing/2014/main" id="{F93FF775-4134-4229-0B44-8DCF3D12DA79}"/>
                </a:ext>
              </a:extLst>
            </p:cNvPr>
            <p:cNvPicPr>
              <a:picLocks noChangeAspect="1"/>
            </p:cNvPicPr>
            <p:nvPr/>
          </p:nvPicPr>
          <p:blipFill>
            <a:blip r:embed="rId6"/>
            <a:stretch>
              <a:fillRect/>
            </a:stretch>
          </p:blipFill>
          <p:spPr>
            <a:xfrm>
              <a:off x="6709092" y="5483822"/>
              <a:ext cx="1764001" cy="612000"/>
            </a:xfrm>
            <a:prstGeom prst="rect">
              <a:avLst/>
            </a:prstGeom>
          </p:spPr>
        </p:pic>
      </p:grpSp>
      <p:sp>
        <p:nvSpPr>
          <p:cNvPr id="18" name="Text Placeholder 8">
            <a:extLst>
              <a:ext uri="{FF2B5EF4-FFF2-40B4-BE49-F238E27FC236}">
                <a16:creationId xmlns:a16="http://schemas.microsoft.com/office/drawing/2014/main" id="{7B58CBAA-516E-0EA9-D069-51E999815C89}"/>
              </a:ext>
            </a:extLst>
          </p:cNvPr>
          <p:cNvSpPr txBox="1">
            <a:spLocks/>
          </p:cNvSpPr>
          <p:nvPr/>
        </p:nvSpPr>
        <p:spPr>
          <a:xfrm>
            <a:off x="704269" y="4586857"/>
            <a:ext cx="788639" cy="533400"/>
          </a:xfrm>
          <a:prstGeom prst="rect">
            <a:avLst/>
          </a:prstGeom>
        </p:spPr>
        <p:txBody>
          <a:bodyPr vert="horz" lIns="0" tIns="0" rIns="0" bIns="0" rtlCol="0" anchor="ctr">
            <a:noAutofit/>
          </a:bodyPr>
          <a:lstStyle>
            <a:lvl1pPr marL="0" indent="0" algn="ctr" defTabSz="914400" rtl="0" eaLnBrk="1" latinLnBrk="0" hangingPunct="1">
              <a:lnSpc>
                <a:spcPct val="60000"/>
              </a:lnSpc>
              <a:spcBef>
                <a:spcPts val="0"/>
              </a:spcBef>
              <a:spcAft>
                <a:spcPts val="0"/>
              </a:spcAft>
              <a:buClr>
                <a:schemeClr val="accent1"/>
              </a:buClr>
              <a:buSzPct val="100000"/>
              <a:buFont typeface="Calibri" panose="020F0502020204030204" pitchFamily="34" charset="0"/>
              <a:buNone/>
              <a:defRPr sz="4400" b="0" kern="1200" spc="100" baseline="-25000">
                <a:solidFill>
                  <a:schemeClr val="tx2"/>
                </a:solidFill>
                <a:latin typeface="+mn-lt"/>
                <a:ea typeface="+mn-ea"/>
                <a:cs typeface="+mn-cs"/>
              </a:defRPr>
            </a:lvl1pPr>
            <a:lvl2pPr marL="201168" indent="0" algn="l" defTabSz="914400" rtl="0" eaLnBrk="1" latinLnBrk="0" hangingPunct="1">
              <a:lnSpc>
                <a:spcPct val="100000"/>
              </a:lnSpc>
              <a:spcBef>
                <a:spcPts val="200"/>
              </a:spcBef>
              <a:spcAft>
                <a:spcPts val="400"/>
              </a:spcAft>
              <a:buClrTx/>
              <a:buFont typeface="Calibri" pitchFamily="34" charset="0"/>
              <a:buNone/>
              <a:defRPr sz="1800" kern="1200">
                <a:solidFill>
                  <a:schemeClr val="tx1"/>
                </a:solidFill>
                <a:latin typeface="+mn-lt"/>
                <a:ea typeface="+mn-ea"/>
                <a:cs typeface="+mn-cs"/>
              </a:defRPr>
            </a:lvl2pPr>
            <a:lvl3pPr marL="38404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3pPr>
            <a:lvl4pPr marL="56692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4pPr>
            <a:lvl5pPr marL="74980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l"/>
              <a:t>Ο7.</a:t>
            </a:r>
          </a:p>
        </p:txBody>
      </p:sp>
      <p:sp>
        <p:nvSpPr>
          <p:cNvPr id="21" name="Text Placeholder 13">
            <a:extLst>
              <a:ext uri="{FF2B5EF4-FFF2-40B4-BE49-F238E27FC236}">
                <a16:creationId xmlns:a16="http://schemas.microsoft.com/office/drawing/2014/main" id="{6D2BF5C4-1041-453B-DBE2-424E2DBDCAC1}"/>
              </a:ext>
            </a:extLst>
          </p:cNvPr>
          <p:cNvSpPr txBox="1">
            <a:spLocks/>
          </p:cNvSpPr>
          <p:nvPr/>
        </p:nvSpPr>
        <p:spPr>
          <a:xfrm>
            <a:off x="1523406" y="4586857"/>
            <a:ext cx="6025971" cy="533400"/>
          </a:xfrm>
          <a:prstGeom prst="rect">
            <a:avLst/>
          </a:prstGeom>
        </p:spPr>
        <p:txBody>
          <a:bodyPr vert="horz" lIns="0" tIns="45720" rIns="0" bIns="0" rtlCol="0" anchor="b">
            <a:noAutofit/>
          </a:bodyPr>
          <a:lstStyle>
            <a:lvl1pPr marL="0" indent="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None/>
              <a:defRPr sz="2000" kern="1200">
                <a:solidFill>
                  <a:schemeClr val="tx1">
                    <a:lumMod val="50000"/>
                    <a:lumOff val="50000"/>
                  </a:schemeClr>
                </a:solidFill>
                <a:latin typeface="+mn-lt"/>
                <a:ea typeface="+mn-ea"/>
                <a:cs typeface="+mn-cs"/>
              </a:defRPr>
            </a:lvl1pPr>
            <a:lvl2pPr marL="201168" indent="0" algn="l" defTabSz="914400" rtl="0" eaLnBrk="1" latinLnBrk="0" hangingPunct="1">
              <a:lnSpc>
                <a:spcPct val="100000"/>
              </a:lnSpc>
              <a:spcBef>
                <a:spcPts val="200"/>
              </a:spcBef>
              <a:spcAft>
                <a:spcPts val="400"/>
              </a:spcAft>
              <a:buClrTx/>
              <a:buFont typeface="Calibri" pitchFamily="34" charset="0"/>
              <a:buNone/>
              <a:defRPr sz="1800" kern="1200">
                <a:solidFill>
                  <a:schemeClr val="tx1"/>
                </a:solidFill>
                <a:latin typeface="+mn-lt"/>
                <a:ea typeface="+mn-ea"/>
                <a:cs typeface="+mn-cs"/>
              </a:defRPr>
            </a:lvl2pPr>
            <a:lvl3pPr marL="38404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3pPr>
            <a:lvl4pPr marL="56692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4pPr>
            <a:lvl5pPr marL="74980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l" sz="1700"/>
              <a:t>Ανταλλαγή πληροφοριών, διάδοση, επικοινωνία και εφαρμογή πληροφοριών για απειλές στον κυβερνοχώρο</a:t>
            </a:r>
          </a:p>
        </p:txBody>
      </p:sp>
      <p:sp>
        <p:nvSpPr>
          <p:cNvPr id="22" name="Text Placeholder 8">
            <a:extLst>
              <a:ext uri="{FF2B5EF4-FFF2-40B4-BE49-F238E27FC236}">
                <a16:creationId xmlns:a16="http://schemas.microsoft.com/office/drawing/2014/main" id="{2F866572-F2ED-58C3-35EB-FF6733A2F599}"/>
              </a:ext>
            </a:extLst>
          </p:cNvPr>
          <p:cNvSpPr txBox="1">
            <a:spLocks/>
          </p:cNvSpPr>
          <p:nvPr/>
        </p:nvSpPr>
        <p:spPr>
          <a:xfrm>
            <a:off x="704269" y="5132026"/>
            <a:ext cx="788639" cy="533400"/>
          </a:xfrm>
          <a:prstGeom prst="rect">
            <a:avLst/>
          </a:prstGeom>
        </p:spPr>
        <p:txBody>
          <a:bodyPr vert="horz" lIns="0" tIns="0" rIns="0" bIns="0" rtlCol="0" anchor="ctr">
            <a:noAutofit/>
          </a:bodyPr>
          <a:lstStyle>
            <a:lvl1pPr marL="0" indent="0" algn="ctr" defTabSz="914400" rtl="0" eaLnBrk="1" latinLnBrk="0" hangingPunct="1">
              <a:lnSpc>
                <a:spcPct val="60000"/>
              </a:lnSpc>
              <a:spcBef>
                <a:spcPts val="0"/>
              </a:spcBef>
              <a:spcAft>
                <a:spcPts val="0"/>
              </a:spcAft>
              <a:buClr>
                <a:schemeClr val="accent1"/>
              </a:buClr>
              <a:buSzPct val="100000"/>
              <a:buFont typeface="Calibri" panose="020F0502020204030204" pitchFamily="34" charset="0"/>
              <a:buNone/>
              <a:defRPr sz="4400" b="0" kern="1200" spc="100" baseline="-25000">
                <a:solidFill>
                  <a:schemeClr val="tx2"/>
                </a:solidFill>
                <a:latin typeface="+mn-lt"/>
                <a:ea typeface="+mn-ea"/>
                <a:cs typeface="+mn-cs"/>
              </a:defRPr>
            </a:lvl1pPr>
            <a:lvl2pPr marL="201168" indent="0" algn="l" defTabSz="914400" rtl="0" eaLnBrk="1" latinLnBrk="0" hangingPunct="1">
              <a:lnSpc>
                <a:spcPct val="100000"/>
              </a:lnSpc>
              <a:spcBef>
                <a:spcPts val="200"/>
              </a:spcBef>
              <a:spcAft>
                <a:spcPts val="400"/>
              </a:spcAft>
              <a:buClrTx/>
              <a:buFont typeface="Calibri" pitchFamily="34" charset="0"/>
              <a:buNone/>
              <a:defRPr sz="1800" kern="1200">
                <a:solidFill>
                  <a:schemeClr val="tx1"/>
                </a:solidFill>
                <a:latin typeface="+mn-lt"/>
                <a:ea typeface="+mn-ea"/>
                <a:cs typeface="+mn-cs"/>
              </a:defRPr>
            </a:lvl2pPr>
            <a:lvl3pPr marL="38404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3pPr>
            <a:lvl4pPr marL="56692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4pPr>
            <a:lvl5pPr marL="74980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l"/>
              <a:t>Ο8.</a:t>
            </a:r>
          </a:p>
        </p:txBody>
      </p:sp>
      <p:sp>
        <p:nvSpPr>
          <p:cNvPr id="23" name="Text Placeholder 13">
            <a:extLst>
              <a:ext uri="{FF2B5EF4-FFF2-40B4-BE49-F238E27FC236}">
                <a16:creationId xmlns:a16="http://schemas.microsoft.com/office/drawing/2014/main" id="{4618F9B8-B65A-B8F2-93D7-098DF052FB30}"/>
              </a:ext>
            </a:extLst>
          </p:cNvPr>
          <p:cNvSpPr txBox="1">
            <a:spLocks/>
          </p:cNvSpPr>
          <p:nvPr/>
        </p:nvSpPr>
        <p:spPr>
          <a:xfrm>
            <a:off x="1523406" y="5132026"/>
            <a:ext cx="5885179" cy="533400"/>
          </a:xfrm>
          <a:prstGeom prst="rect">
            <a:avLst/>
          </a:prstGeom>
        </p:spPr>
        <p:txBody>
          <a:bodyPr vert="horz" lIns="0" tIns="45720" rIns="0" bIns="0" rtlCol="0" anchor="b">
            <a:normAutofit/>
          </a:bodyPr>
          <a:lstStyle>
            <a:lvl1pPr marL="0" indent="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None/>
              <a:defRPr sz="2000" kern="1200">
                <a:solidFill>
                  <a:schemeClr val="tx1">
                    <a:lumMod val="50000"/>
                    <a:lumOff val="50000"/>
                  </a:schemeClr>
                </a:solidFill>
                <a:latin typeface="+mn-lt"/>
                <a:ea typeface="+mn-ea"/>
                <a:cs typeface="+mn-cs"/>
              </a:defRPr>
            </a:lvl1pPr>
            <a:lvl2pPr marL="201168" indent="0" algn="l" defTabSz="914400" rtl="0" eaLnBrk="1" latinLnBrk="0" hangingPunct="1">
              <a:lnSpc>
                <a:spcPct val="100000"/>
              </a:lnSpc>
              <a:spcBef>
                <a:spcPts val="200"/>
              </a:spcBef>
              <a:spcAft>
                <a:spcPts val="400"/>
              </a:spcAft>
              <a:buClrTx/>
              <a:buFont typeface="Calibri" pitchFamily="34" charset="0"/>
              <a:buNone/>
              <a:defRPr sz="1800" kern="1200">
                <a:solidFill>
                  <a:schemeClr val="tx1"/>
                </a:solidFill>
                <a:latin typeface="+mn-lt"/>
                <a:ea typeface="+mn-ea"/>
                <a:cs typeface="+mn-cs"/>
              </a:defRPr>
            </a:lvl2pPr>
            <a:lvl3pPr marL="38404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3pPr>
            <a:lvl4pPr marL="56692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4pPr>
            <a:lvl5pPr marL="74980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l" sz="1700"/>
              <a:t>Ανίχνευση ανωμαλιών στο ενεργειακό δίκτυο</a:t>
            </a:r>
          </a:p>
        </p:txBody>
      </p:sp>
    </p:spTree>
    <p:extLst>
      <p:ext uri="{BB962C8B-B14F-4D97-AF65-F5344CB8AC3E}">
        <p14:creationId xmlns:p14="http://schemas.microsoft.com/office/powerpoint/2010/main" val="6485015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lang="el" sz="2800"/>
              <a:t>02_5: Στρατηγικές Μετριασμού</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fontScale="92500"/>
          </a:bodyPr>
          <a:lstStyle/>
          <a:p>
            <a:r>
              <a:rPr lang="el"/>
              <a:t>Μείωση της επιφάνειας επίθεσης και ενίσχυση της άμυνας</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541470" cy="2569866"/>
          </a:xfrm>
        </p:spPr>
        <p:txBody>
          <a:bodyPr>
            <a:noAutofit/>
          </a:bodyPr>
          <a:lstStyle/>
          <a:p>
            <a:pPr>
              <a:spcBef>
                <a:spcPts val="600"/>
              </a:spcBef>
            </a:pPr>
            <a:r>
              <a:rPr lang="el" sz="1000" dirty="0"/>
              <a:t>Βέλτιστες πρακτικές:</a:t>
            </a:r>
          </a:p>
          <a:p>
            <a:pPr lvl="1">
              <a:spcBef>
                <a:spcPts val="600"/>
              </a:spcBef>
            </a:pPr>
            <a:r>
              <a:rPr lang="el" sz="800" dirty="0">
                <a:solidFill>
                  <a:schemeClr val="tx2"/>
                </a:solidFill>
              </a:rPr>
              <a:t>Τμηματοποίηση δικτύου: </a:t>
            </a:r>
            <a:r>
              <a:rPr lang="el" sz="800" dirty="0"/>
              <a:t>τμηματοποίηση δικτύων και συστημάτων για τον περιορισμό των απειλών στον κυβερνοχώρο και την πρόληψη της πλευρικής κίνησης εντός του δικτύου.</a:t>
            </a:r>
          </a:p>
          <a:p>
            <a:pPr lvl="1">
              <a:spcBef>
                <a:spcPts val="600"/>
              </a:spcBef>
            </a:pPr>
            <a:r>
              <a:rPr lang="el" sz="800" dirty="0">
                <a:solidFill>
                  <a:schemeClr val="tx2"/>
                </a:solidFill>
              </a:rPr>
              <a:t>Αρχή ελάχιστων προνομίων: </a:t>
            </a:r>
            <a:r>
              <a:rPr lang="el" sz="800" dirty="0"/>
              <a:t>επιβολή της αρχής των ελάχιστων προνομίων για τον περιορισμό των δικαιωμάτων πρόσβασης και των δικαιωμάτων χρήστη μόνο σε ό,τι είναι απαραίτητο για την εκτέλεση λειτουργιών εργασίας.</a:t>
            </a:r>
          </a:p>
          <a:p>
            <a:pPr lvl="1">
              <a:spcBef>
                <a:spcPts val="600"/>
              </a:spcBef>
            </a:pPr>
            <a:r>
              <a:rPr lang="el" sz="800" dirty="0">
                <a:solidFill>
                  <a:schemeClr val="tx2"/>
                </a:solidFill>
              </a:rPr>
              <a:t>Ασφαλής διαμόρφωση: </a:t>
            </a:r>
            <a:r>
              <a:rPr lang="el" sz="800" dirty="0"/>
              <a:t>διαμορφώστε συσκευές, εφαρμογές και συστήματα με ασφάλεια, απενεργοποιώντας περιττές υπηρεσίες, ενεργοποιώντας τείχη προστασίας και επιβάλλοντας ισχυρούς μηχανισμούς ελέγχου ταυτότητας.</a:t>
            </a:r>
          </a:p>
          <a:p>
            <a:pPr lvl="1">
              <a:spcBef>
                <a:spcPts val="600"/>
              </a:spcBef>
            </a:pPr>
            <a:r>
              <a:rPr lang="el" sz="800" dirty="0">
                <a:solidFill>
                  <a:schemeClr val="tx2"/>
                </a:solidFill>
              </a:rPr>
              <a:t>Τακτικοί έλεγχοι και αξιολογήσεις: </a:t>
            </a:r>
            <a:r>
              <a:rPr lang="el" sz="800" dirty="0"/>
              <a:t>διεξάγετε τακτικούς ελέγχους ασφαλείας, αξιολογήσεις ευπάθειας και δοκιμές διείσδυσης για τον εντοπισμό και την αποκατάσταση των αδυναμιών ασφαλείας προληπτικά.</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a:p>
        </p:txBody>
      </p:sp>
      <p:grpSp>
        <p:nvGrpSpPr>
          <p:cNvPr id="2" name="Group 1">
            <a:extLst>
              <a:ext uri="{FF2B5EF4-FFF2-40B4-BE49-F238E27FC236}">
                <a16:creationId xmlns:a16="http://schemas.microsoft.com/office/drawing/2014/main" id="{8E29837F-191A-2CAF-C620-46DB82DE98E1}"/>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1CD2267-9FF0-C5D3-F84E-772D2949F77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6FF59F19-D600-42DE-BBBA-D718BD73BFA9}"/>
                </a:ext>
              </a:extLst>
            </p:cNvPr>
            <p:cNvPicPr>
              <a:picLocks noChangeAspect="1"/>
            </p:cNvPicPr>
            <p:nvPr/>
          </p:nvPicPr>
          <p:blipFill>
            <a:blip r:embed="rId3"/>
            <a:stretch>
              <a:fillRect/>
            </a:stretch>
          </p:blipFill>
          <p:spPr>
            <a:xfrm>
              <a:off x="6709092" y="5483822"/>
              <a:ext cx="1764001" cy="612000"/>
            </a:xfrm>
            <a:prstGeom prst="rect">
              <a:avLst/>
            </a:prstGeom>
          </p:spPr>
        </p:pic>
      </p:grpSp>
      <p:pic>
        <p:nvPicPr>
          <p:cNvPr id="8" name="Marcador de Posição da Imagem 7" descr="Μια εικόνα με εσωτερικό&#10;&#10;Αυτόματη περιγραφή">
            <a:extLst>
              <a:ext uri="{FF2B5EF4-FFF2-40B4-BE49-F238E27FC236}">
                <a16:creationId xmlns:a16="http://schemas.microsoft.com/office/drawing/2014/main" id="{020C3C64-7310-7E98-4901-EAFD69BEC813}"/>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26714708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lang="el" sz="2800"/>
              <a:t>02_5: Στρατηγικές Μετριασμού</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211197" y="1049870"/>
            <a:ext cx="6103444" cy="763899"/>
          </a:xfrm>
        </p:spPr>
        <p:txBody>
          <a:bodyPr>
            <a:normAutofit/>
          </a:bodyPr>
          <a:lstStyle/>
          <a:p>
            <a:r>
              <a:rPr lang="el" dirty="0"/>
              <a:t>Ενσωμάτωση μοντελοποίησης απειλών</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541470" cy="2569866"/>
          </a:xfrm>
        </p:spPr>
        <p:txBody>
          <a:bodyPr>
            <a:noAutofit/>
          </a:bodyPr>
          <a:lstStyle/>
          <a:p>
            <a:pPr>
              <a:spcBef>
                <a:spcPts val="600"/>
              </a:spcBef>
            </a:pPr>
            <a:r>
              <a:rPr lang="el" sz="1000" dirty="0"/>
              <a:t>Οφέλη από την ένταξη:</a:t>
            </a:r>
          </a:p>
          <a:p>
            <a:pPr lvl="1">
              <a:spcBef>
                <a:spcPts val="600"/>
              </a:spcBef>
            </a:pPr>
            <a:r>
              <a:rPr lang="el" sz="800" dirty="0">
                <a:solidFill>
                  <a:schemeClr val="tx2"/>
                </a:solidFill>
              </a:rPr>
              <a:t>Προληπτική αναγνώριση κινδύνων: </a:t>
            </a:r>
            <a:r>
              <a:rPr lang="el" sz="800" dirty="0"/>
              <a:t>εντοπισμός και ιεράρχηση των κινδύνων στον κυβερνοχώρο προληπτικά μέσω συστηματικών ασκήσεων μοντελοποίησης απειλών.</a:t>
            </a:r>
          </a:p>
          <a:p>
            <a:pPr lvl="1">
              <a:spcBef>
                <a:spcPts val="600"/>
              </a:spcBef>
            </a:pPr>
            <a:r>
              <a:rPr lang="el" sz="800" dirty="0">
                <a:solidFill>
                  <a:schemeClr val="tx2"/>
                </a:solidFill>
              </a:rPr>
              <a:t>Τεκμηριωμένη λήψη αποφάσεων: </a:t>
            </a:r>
            <a:r>
              <a:rPr lang="el" sz="800" dirty="0"/>
              <a:t>παρέχει στα ενδιαφερόμενα μέρη πολύτιμες πληροφορίες σχετικά με πιθανές απειλές, τρωτά σημεία και ελέγχους μετριασμού για τη λήψη τεκμηριωμένων αποφάσεων διαχείρισης κινδύνου.</a:t>
            </a:r>
          </a:p>
          <a:p>
            <a:pPr lvl="1">
              <a:spcBef>
                <a:spcPts val="600"/>
              </a:spcBef>
            </a:pPr>
            <a:r>
              <a:rPr lang="el" sz="800" dirty="0">
                <a:solidFill>
                  <a:schemeClr val="tx2"/>
                </a:solidFill>
              </a:rPr>
              <a:t>Συνεχής βελτίωση: </a:t>
            </a:r>
            <a:r>
              <a:rPr lang="el" sz="800" dirty="0"/>
              <a:t>προώθηση μιας κουλτούρας συνεχούς βελτίωσης με την ενσωμάτωση της μοντελοποίησης απειλών στις υπάρχουσες διαδικασίες και πλαίσια διαχείρισης κινδύνων.</a:t>
            </a:r>
          </a:p>
          <a:p>
            <a:pPr>
              <a:spcBef>
                <a:spcPts val="600"/>
              </a:spcBef>
            </a:pPr>
            <a:r>
              <a:rPr lang="el" sz="1000" dirty="0"/>
              <a:t>Στρατηγικές ένταξης:</a:t>
            </a:r>
          </a:p>
          <a:p>
            <a:pPr lvl="1">
              <a:spcBef>
                <a:spcPts val="600"/>
              </a:spcBef>
            </a:pPr>
            <a:r>
              <a:rPr lang="el" sz="800" dirty="0"/>
              <a:t>Ενσωμάτωση μοντελοποίησης απειλών σε μεθοδολογίες αξιολόγησης κινδύνου, όπως το ISO 27001, για την αξιολόγηση και την ιεράρχηση των κινδύνων στον κυβερνοχώρο.</a:t>
            </a:r>
          </a:p>
          <a:p>
            <a:pPr lvl="1">
              <a:spcBef>
                <a:spcPts val="600"/>
              </a:spcBef>
            </a:pPr>
            <a:r>
              <a:rPr lang="el" sz="800" dirty="0"/>
              <a:t>Δημιουργία διατμηματικών ομάδων για τη διευκόλυνση της συνεργασίας μεταξύ εμπειρογνωμόνων στον τομέα της ασφάλειας στον κυβερνοχώρο, επαγγελματιών διαχείρισης κινδύνων και ειδικών σε δραστηριότητες μοντελοποίησης απειλών.</a:t>
            </a:r>
          </a:p>
          <a:p>
            <a:pPr lvl="1">
              <a:spcBef>
                <a:spcPts val="600"/>
              </a:spcBef>
            </a:pPr>
            <a:r>
              <a:rPr lang="el" sz="800"/>
              <a:t>Ενωσμάτωση αποτελεσμάτων μοντελοποίησης </a:t>
            </a:r>
            <a:r>
              <a:rPr lang="el" sz="800" dirty="0"/>
              <a:t>απειλών, όπως προφίλ απειλών, δέντρα επίθεσης και πίνακες κινδύνου, στην τεκμηρίωση διαχείρισης κινδύνου και στις διαδικασίες λήψης αποφάσεων.</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a:p>
        </p:txBody>
      </p:sp>
      <p:grpSp>
        <p:nvGrpSpPr>
          <p:cNvPr id="2" name="Group 1">
            <a:extLst>
              <a:ext uri="{FF2B5EF4-FFF2-40B4-BE49-F238E27FC236}">
                <a16:creationId xmlns:a16="http://schemas.microsoft.com/office/drawing/2014/main" id="{8E29837F-191A-2CAF-C620-46DB82DE98E1}"/>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1CD2267-9FF0-C5D3-F84E-772D2949F77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6FF59F19-D600-42DE-BBBA-D718BD73BFA9}"/>
                </a:ext>
              </a:extLst>
            </p:cNvPr>
            <p:cNvPicPr>
              <a:picLocks noChangeAspect="1"/>
            </p:cNvPicPr>
            <p:nvPr/>
          </p:nvPicPr>
          <p:blipFill>
            <a:blip r:embed="rId3"/>
            <a:stretch>
              <a:fillRect/>
            </a:stretch>
          </p:blipFill>
          <p:spPr>
            <a:xfrm>
              <a:off x="6709092" y="5483822"/>
              <a:ext cx="1764001" cy="612000"/>
            </a:xfrm>
            <a:prstGeom prst="rect">
              <a:avLst/>
            </a:prstGeom>
          </p:spPr>
        </p:pic>
      </p:grpSp>
      <p:pic>
        <p:nvPicPr>
          <p:cNvPr id="8" name="Marcador de Posição da Imagem 7" descr="Μια εικόνα με εσωτερικό&#10;&#10;Αυτόματη περιγραφή">
            <a:extLst>
              <a:ext uri="{FF2B5EF4-FFF2-40B4-BE49-F238E27FC236}">
                <a16:creationId xmlns:a16="http://schemas.microsoft.com/office/drawing/2014/main" id="{020C3C64-7310-7E98-4901-EAFD69BEC813}"/>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22509569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452219-785E-4657-C5F4-A53FEF2EB02D}"/>
              </a:ext>
            </a:extLst>
          </p:cNvPr>
          <p:cNvSpPr>
            <a:spLocks noGrp="1"/>
          </p:cNvSpPr>
          <p:nvPr>
            <p:ph type="ctrTitle"/>
          </p:nvPr>
        </p:nvSpPr>
        <p:spPr>
          <a:xfrm>
            <a:off x="6970326" y="1679216"/>
            <a:ext cx="4786877" cy="1518315"/>
          </a:xfrm>
        </p:spPr>
        <p:txBody>
          <a:bodyPr/>
          <a:lstStyle/>
          <a:p>
            <a:r>
              <a:rPr lang="el"/>
              <a:t>Ευχαριστώ</a:t>
            </a:r>
          </a:p>
        </p:txBody>
      </p:sp>
      <p:pic>
        <p:nvPicPr>
          <p:cNvPr id="6" name="Picture Placeholder 5" descr="Ένα άτομο και ένα άτομο που κοιτάζει μια οθόνη υπολογιστή">
            <a:extLst>
              <a:ext uri="{FF2B5EF4-FFF2-40B4-BE49-F238E27FC236}">
                <a16:creationId xmlns:a16="http://schemas.microsoft.com/office/drawing/2014/main" id="{AA35CD3A-9896-7953-C82D-AAE87F6124DB}"/>
              </a:ext>
            </a:extLst>
          </p:cNvPr>
          <p:cNvPicPr>
            <a:picLocks noGrp="1" noChangeAspect="1"/>
          </p:cNvPicPr>
          <p:nvPr>
            <p:ph type="pic" sz="quarter" idx="11"/>
          </p:nvPr>
        </p:nvPicPr>
        <p:blipFill>
          <a:blip r:embed="rId2"/>
          <a:srcRect l="127" r="127"/>
          <a:stretch/>
        </p:blipFill>
        <p:spPr>
          <a:xfrm>
            <a:off x="-29499" y="-2236"/>
            <a:ext cx="6814124" cy="6871095"/>
          </a:xfrm>
        </p:spPr>
      </p:pic>
      <p:sp>
        <p:nvSpPr>
          <p:cNvPr id="4" name="Text Placeholder 3">
            <a:extLst>
              <a:ext uri="{FF2B5EF4-FFF2-40B4-BE49-F238E27FC236}">
                <a16:creationId xmlns:a16="http://schemas.microsoft.com/office/drawing/2014/main" id="{7AF90D79-5C58-F576-D2D0-3F4F1822E757}"/>
              </a:ext>
            </a:extLst>
          </p:cNvPr>
          <p:cNvSpPr>
            <a:spLocks noGrp="1"/>
          </p:cNvSpPr>
          <p:nvPr>
            <p:ph type="body" sz="quarter" idx="12"/>
          </p:nvPr>
        </p:nvSpPr>
        <p:spPr>
          <a:xfrm>
            <a:off x="6970326" y="3748958"/>
            <a:ext cx="4786878" cy="2258013"/>
          </a:xfrm>
        </p:spPr>
        <p:txBody>
          <a:bodyPr/>
          <a:lstStyle/>
          <a:p>
            <a:r>
              <a:rPr lang="el"/>
              <a:t>Στείλτε όλες τις ερωτήσεις στη διεύθυνση:</a:t>
            </a:r>
          </a:p>
          <a:p>
            <a:r>
              <a:rPr lang="el"/>
              <a:t>gehad@example.com</a:t>
            </a:r>
          </a:p>
        </p:txBody>
      </p:sp>
      <p:grpSp>
        <p:nvGrpSpPr>
          <p:cNvPr id="7" name="Group 6">
            <a:extLst>
              <a:ext uri="{FF2B5EF4-FFF2-40B4-BE49-F238E27FC236}">
                <a16:creationId xmlns:a16="http://schemas.microsoft.com/office/drawing/2014/main" id="{6A8DFC8D-4AE6-170E-C27A-DA97EBD7DC87}"/>
              </a:ext>
              <a:ext uri="{C183D7F6-B498-43B3-948B-1728B52AA6E4}">
                <adec:decorative xmlns:adec="http://schemas.microsoft.com/office/drawing/2017/decorative" val="1"/>
              </a:ext>
            </a:extLst>
          </p:cNvPr>
          <p:cNvGrpSpPr/>
          <p:nvPr/>
        </p:nvGrpSpPr>
        <p:grpSpPr>
          <a:xfrm>
            <a:off x="4059704" y="0"/>
            <a:ext cx="2928883" cy="6871447"/>
            <a:chOff x="4059704" y="0"/>
            <a:chExt cx="2928883" cy="6871447"/>
          </a:xfrm>
        </p:grpSpPr>
        <p:sp>
          <p:nvSpPr>
            <p:cNvPr id="8" name="Freeform: Shape 7">
              <a:extLst>
                <a:ext uri="{FF2B5EF4-FFF2-40B4-BE49-F238E27FC236}">
                  <a16:creationId xmlns:a16="http://schemas.microsoft.com/office/drawing/2014/main" id="{CF966C9E-A9A2-BF8C-EDCB-B7F6AE51C425}"/>
                </a:ext>
              </a:extLst>
            </p:cNvPr>
            <p:cNvSpPr/>
            <p:nvPr/>
          </p:nvSpPr>
          <p:spPr>
            <a:xfrm rot="10800000">
              <a:off x="4443586" y="50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a:p>
          </p:txBody>
        </p:sp>
        <p:cxnSp>
          <p:nvCxnSpPr>
            <p:cNvPr id="9" name="Straight Connector 8">
              <a:extLst>
                <a:ext uri="{FF2B5EF4-FFF2-40B4-BE49-F238E27FC236}">
                  <a16:creationId xmlns:a16="http://schemas.microsoft.com/office/drawing/2014/main" id="{433BC35A-F255-48AA-48B8-D6561A6FAB9E}"/>
                </a:ext>
              </a:extLst>
            </p:cNvPr>
            <p:cNvCxnSpPr>
              <a:cxnSpLocks/>
            </p:cNvCxnSpPr>
            <p:nvPr/>
          </p:nvCxnSpPr>
          <p:spPr>
            <a:xfrm flipH="1">
              <a:off x="4059704"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1EC8DADA-109B-196D-817A-1ACB3E3183CA}"/>
              </a:ext>
            </a:extLst>
          </p:cNvPr>
          <p:cNvGrpSpPr/>
          <p:nvPr/>
        </p:nvGrpSpPr>
        <p:grpSpPr>
          <a:xfrm>
            <a:off x="7549377" y="6167336"/>
            <a:ext cx="3294001" cy="612000"/>
            <a:chOff x="5179092" y="5483822"/>
            <a:chExt cx="3294001" cy="612000"/>
          </a:xfrm>
        </p:grpSpPr>
        <p:pic>
          <p:nvPicPr>
            <p:cNvPr id="5" name="Picture 4">
              <a:extLst>
                <a:ext uri="{FF2B5EF4-FFF2-40B4-BE49-F238E27FC236}">
                  <a16:creationId xmlns:a16="http://schemas.microsoft.com/office/drawing/2014/main" id="{C2FED455-D30F-6583-EAD1-6FB515A49870}"/>
                </a:ext>
              </a:extLst>
            </p:cNvPr>
            <p:cNvPicPr>
              <a:picLocks noChangeAspect="1"/>
            </p:cNvPicPr>
            <p:nvPr/>
          </p:nvPicPr>
          <p:blipFill>
            <a:blip r:embed="rId3"/>
            <a:stretch>
              <a:fillRect/>
            </a:stretch>
          </p:blipFill>
          <p:spPr>
            <a:xfrm>
              <a:off x="5179092" y="5483822"/>
              <a:ext cx="1530000" cy="612000"/>
            </a:xfrm>
            <a:prstGeom prst="rect">
              <a:avLst/>
            </a:prstGeom>
          </p:spPr>
        </p:pic>
        <p:pic>
          <p:nvPicPr>
            <p:cNvPr id="10" name="Picture 9">
              <a:extLst>
                <a:ext uri="{FF2B5EF4-FFF2-40B4-BE49-F238E27FC236}">
                  <a16:creationId xmlns:a16="http://schemas.microsoft.com/office/drawing/2014/main" id="{180EE198-6127-5DE1-8134-33FE6A8BE379}"/>
                </a:ext>
              </a:extLst>
            </p:cNvPr>
            <p:cNvPicPr>
              <a:picLocks noChangeAspect="1"/>
            </p:cNvPicPr>
            <p:nvPr/>
          </p:nvPicPr>
          <p:blipFill>
            <a:blip r:embed="rId4"/>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4069516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4D835925-3D21-0B99-9A6C-587FBAE43339}"/>
              </a:ext>
            </a:extLst>
          </p:cNvPr>
          <p:cNvSpPr>
            <a:spLocks noGrp="1"/>
          </p:cNvSpPr>
          <p:nvPr>
            <p:ph type="ctrTitle"/>
          </p:nvPr>
        </p:nvSpPr>
        <p:spPr>
          <a:xfrm>
            <a:off x="796322" y="320040"/>
            <a:ext cx="6732237" cy="1524000"/>
          </a:xfrm>
        </p:spPr>
        <p:txBody>
          <a:bodyPr>
            <a:normAutofit fontScale="90000"/>
          </a:bodyPr>
          <a:lstStyle/>
          <a:p>
            <a:r>
              <a:rPr lang="el" dirty="0">
                <a:solidFill>
                  <a:schemeClr val="accent1"/>
                </a:solidFill>
              </a:rPr>
              <a:t>Περίγραμμα Εκπαίδευσης: </a:t>
            </a:r>
            <a:br>
              <a:rPr lang="en-US" dirty="0">
                <a:solidFill>
                  <a:schemeClr val="accent1"/>
                </a:solidFill>
              </a:rPr>
            </a:br>
            <a:br>
              <a:rPr lang="en-US" dirty="0">
                <a:solidFill>
                  <a:schemeClr val="accent1"/>
                </a:solidFill>
              </a:rPr>
            </a:br>
            <a:r>
              <a:rPr lang="el" dirty="0"/>
              <a:t>Ημέρα-2</a:t>
            </a:r>
          </a:p>
        </p:txBody>
      </p:sp>
      <p:sp>
        <p:nvSpPr>
          <p:cNvPr id="12" name="Freeform: Shape 11">
            <a:extLst>
              <a:ext uri="{FF2B5EF4-FFF2-40B4-BE49-F238E27FC236}">
                <a16:creationId xmlns:a16="http://schemas.microsoft.com/office/drawing/2014/main" id="{3E7466B0-B69A-FEBF-B8E0-FDA9AEAC709F}"/>
              </a:ext>
              <a:ext uri="{C183D7F6-B498-43B3-948B-1728B52AA6E4}">
                <adec:decorative xmlns:adec="http://schemas.microsoft.com/office/drawing/2017/decorative" val="1"/>
              </a:ext>
            </a:extLst>
          </p:cNvPr>
          <p:cNvSpPr/>
          <p:nvPr/>
        </p:nvSpPr>
        <p:spPr>
          <a:xfrm>
            <a:off x="7370364" y="-3219"/>
            <a:ext cx="2562565" cy="6884359"/>
          </a:xfrm>
          <a:custGeom>
            <a:avLst/>
            <a:gdLst>
              <a:gd name="connsiteX0" fmla="*/ 2535833 w 2562565"/>
              <a:gd name="connsiteY0" fmla="*/ 0 h 6884359"/>
              <a:gd name="connsiteX1" fmla="*/ 2106829 w 2562565"/>
              <a:gd name="connsiteY1" fmla="*/ 1564627 h 6884359"/>
              <a:gd name="connsiteX2" fmla="*/ 1764389 w 2562565"/>
              <a:gd name="connsiteY2" fmla="*/ 2840498 h 6884359"/>
              <a:gd name="connsiteX3" fmla="*/ 1579803 w 2562565"/>
              <a:gd name="connsiteY3" fmla="*/ 2925726 h 6884359"/>
              <a:gd name="connsiteX4" fmla="*/ 1467779 w 2562565"/>
              <a:gd name="connsiteY4" fmla="*/ 2731101 h 6884359"/>
              <a:gd name="connsiteX5" fmla="*/ 1727472 w 2562565"/>
              <a:gd name="connsiteY5" fmla="*/ 1773244 h 6884359"/>
              <a:gd name="connsiteX6" fmla="*/ 1709650 w 2562565"/>
              <a:gd name="connsiteY6" fmla="*/ 1633318 h 6884359"/>
              <a:gd name="connsiteX7" fmla="*/ 1597625 w 2562565"/>
              <a:gd name="connsiteY7" fmla="*/ 1546818 h 6884359"/>
              <a:gd name="connsiteX8" fmla="*/ 1372303 w 2562565"/>
              <a:gd name="connsiteY8" fmla="*/ 1676568 h 6884359"/>
              <a:gd name="connsiteX9" fmla="*/ 977670 w 2562565"/>
              <a:gd name="connsiteY9" fmla="*/ 3131798 h 6884359"/>
              <a:gd name="connsiteX10" fmla="*/ 5092 w 2562565"/>
              <a:gd name="connsiteY10" fmla="*/ 6867823 h 6884359"/>
              <a:gd name="connsiteX11" fmla="*/ 0 w 2562565"/>
              <a:gd name="connsiteY11" fmla="*/ 6884360 h 6884359"/>
              <a:gd name="connsiteX12" fmla="*/ 26733 w 2562565"/>
              <a:gd name="connsiteY12" fmla="*/ 6884360 h 6884359"/>
              <a:gd name="connsiteX13" fmla="*/ 1003131 w 2562565"/>
              <a:gd name="connsiteY13" fmla="*/ 3139431 h 6884359"/>
              <a:gd name="connsiteX14" fmla="*/ 1397763 w 2562565"/>
              <a:gd name="connsiteY14" fmla="*/ 1684200 h 6884359"/>
              <a:gd name="connsiteX15" fmla="*/ 1592533 w 2562565"/>
              <a:gd name="connsiteY15" fmla="*/ 1572259 h 6884359"/>
              <a:gd name="connsiteX16" fmla="*/ 1688009 w 2562565"/>
              <a:gd name="connsiteY16" fmla="*/ 1646039 h 6884359"/>
              <a:gd name="connsiteX17" fmla="*/ 1703285 w 2562565"/>
              <a:gd name="connsiteY17" fmla="*/ 1766884 h 6884359"/>
              <a:gd name="connsiteX18" fmla="*/ 1443591 w 2562565"/>
              <a:gd name="connsiteY18" fmla="*/ 2724741 h 6884359"/>
              <a:gd name="connsiteX19" fmla="*/ 1573438 w 2562565"/>
              <a:gd name="connsiteY19" fmla="*/ 2949894 h 6884359"/>
              <a:gd name="connsiteX20" fmla="*/ 1788577 w 2562565"/>
              <a:gd name="connsiteY20" fmla="*/ 2849402 h 6884359"/>
              <a:gd name="connsiteX21" fmla="*/ 1788577 w 2562565"/>
              <a:gd name="connsiteY21" fmla="*/ 2848130 h 6884359"/>
              <a:gd name="connsiteX22" fmla="*/ 2131016 w 2562565"/>
              <a:gd name="connsiteY22" fmla="*/ 1570987 h 6884359"/>
              <a:gd name="connsiteX23" fmla="*/ 2562566 w 2562565"/>
              <a:gd name="connsiteY23" fmla="*/ 1272 h 6884359"/>
              <a:gd name="connsiteX24" fmla="*/ 2535833 w 2562565"/>
              <a:gd name="connsiteY24" fmla="*/ 0 h 688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2565" h="6884359">
                <a:moveTo>
                  <a:pt x="2535833" y="0"/>
                </a:moveTo>
                <a:lnTo>
                  <a:pt x="2106829" y="1564627"/>
                </a:lnTo>
                <a:lnTo>
                  <a:pt x="1764389" y="2840498"/>
                </a:lnTo>
                <a:cubicBezTo>
                  <a:pt x="1731291" y="2910461"/>
                  <a:pt x="1653638" y="2946078"/>
                  <a:pt x="1579803" y="2925726"/>
                </a:cubicBezTo>
                <a:cubicBezTo>
                  <a:pt x="1495785" y="2902829"/>
                  <a:pt x="1444864" y="2815057"/>
                  <a:pt x="1467779" y="2731101"/>
                </a:cubicBezTo>
                <a:lnTo>
                  <a:pt x="1727472" y="1773244"/>
                </a:lnTo>
                <a:cubicBezTo>
                  <a:pt x="1740202" y="1726178"/>
                  <a:pt x="1733837" y="1676568"/>
                  <a:pt x="1709650" y="1633318"/>
                </a:cubicBezTo>
                <a:cubicBezTo>
                  <a:pt x="1685463" y="1590068"/>
                  <a:pt x="1646000" y="1559539"/>
                  <a:pt x="1597625" y="1546818"/>
                </a:cubicBezTo>
                <a:cubicBezTo>
                  <a:pt x="1499604" y="1520105"/>
                  <a:pt x="1397763" y="1578620"/>
                  <a:pt x="1372303" y="1676568"/>
                </a:cubicBezTo>
                <a:lnTo>
                  <a:pt x="977670" y="3131798"/>
                </a:lnTo>
                <a:lnTo>
                  <a:pt x="5092" y="6867823"/>
                </a:lnTo>
                <a:cubicBezTo>
                  <a:pt x="5092" y="6867823"/>
                  <a:pt x="1273" y="6880544"/>
                  <a:pt x="0" y="6884360"/>
                </a:cubicBezTo>
                <a:lnTo>
                  <a:pt x="26733" y="6884360"/>
                </a:lnTo>
                <a:lnTo>
                  <a:pt x="1003131" y="3139431"/>
                </a:lnTo>
                <a:lnTo>
                  <a:pt x="1397763" y="1684200"/>
                </a:lnTo>
                <a:cubicBezTo>
                  <a:pt x="1420677" y="1600245"/>
                  <a:pt x="1508515" y="1549363"/>
                  <a:pt x="1592533" y="1572259"/>
                </a:cubicBezTo>
                <a:cubicBezTo>
                  <a:pt x="1633270" y="1583708"/>
                  <a:pt x="1667641" y="1609149"/>
                  <a:pt x="1688009" y="1646039"/>
                </a:cubicBezTo>
                <a:cubicBezTo>
                  <a:pt x="1709650" y="1682928"/>
                  <a:pt x="1714742" y="1724906"/>
                  <a:pt x="1703285" y="1766884"/>
                </a:cubicBezTo>
                <a:lnTo>
                  <a:pt x="1443591" y="2724741"/>
                </a:lnTo>
                <a:cubicBezTo>
                  <a:pt x="1416858" y="2822689"/>
                  <a:pt x="1475417" y="2924453"/>
                  <a:pt x="1573438" y="2949894"/>
                </a:cubicBezTo>
                <a:cubicBezTo>
                  <a:pt x="1660003" y="2972792"/>
                  <a:pt x="1750386" y="2930814"/>
                  <a:pt x="1788577" y="2849402"/>
                </a:cubicBezTo>
                <a:lnTo>
                  <a:pt x="1788577" y="2848130"/>
                </a:lnTo>
                <a:lnTo>
                  <a:pt x="2131016" y="1570987"/>
                </a:lnTo>
                <a:lnTo>
                  <a:pt x="2562566" y="1272"/>
                </a:lnTo>
                <a:cubicBezTo>
                  <a:pt x="2553655" y="0"/>
                  <a:pt x="2544744" y="0"/>
                  <a:pt x="2535833" y="0"/>
                </a:cubicBezTo>
                <a:close/>
              </a:path>
            </a:pathLst>
          </a:custGeom>
          <a:solidFill>
            <a:schemeClr val="accent1"/>
          </a:solidFill>
          <a:ln w="12700" cap="flat">
            <a:noFill/>
            <a:prstDash val="solid"/>
            <a:miter/>
          </a:ln>
        </p:spPr>
        <p:txBody>
          <a:bodyPr rtlCol="0" anchor="ctr"/>
          <a:lstStyle/>
          <a:p>
            <a:endParaRPr lang="en-US"/>
          </a:p>
        </p:txBody>
      </p:sp>
      <p:pic>
        <p:nvPicPr>
          <p:cNvPr id="13" name="Graphic 12">
            <a:extLst>
              <a:ext uri="{FF2B5EF4-FFF2-40B4-BE49-F238E27FC236}">
                <a16:creationId xmlns:a16="http://schemas.microsoft.com/office/drawing/2014/main" id="{2756CFB8-E805-3CF9-61D2-C02341EC7644}"/>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7829202" y="5156615"/>
            <a:ext cx="878334" cy="1705001"/>
          </a:xfrm>
          <a:prstGeom prst="rect">
            <a:avLst/>
          </a:prstGeom>
        </p:spPr>
      </p:pic>
      <p:sp>
        <p:nvSpPr>
          <p:cNvPr id="6" name="Slide Number Placeholder 5">
            <a:extLst>
              <a:ext uri="{FF2B5EF4-FFF2-40B4-BE49-F238E27FC236}">
                <a16:creationId xmlns:a16="http://schemas.microsoft.com/office/drawing/2014/main" id="{68D96053-DF7F-7AFE-4D23-78CFF34D0026}"/>
              </a:ext>
            </a:extLst>
          </p:cNvPr>
          <p:cNvSpPr>
            <a:spLocks noGrp="1"/>
          </p:cNvSpPr>
          <p:nvPr>
            <p:ph type="sldNum" sz="quarter" idx="4"/>
          </p:nvPr>
        </p:nvSpPr>
        <p:spPr>
          <a:xfrm>
            <a:off x="10768546" y="6290774"/>
            <a:ext cx="617912" cy="365125"/>
          </a:xfrm>
        </p:spPr>
        <p:txBody>
          <a:bodyPr/>
          <a:lstStyle/>
          <a:p>
            <a:fld id="{3A98EE3D-8CD1-4C3F-BD1C-C98C9596463C}" type="slidenum">
              <a:rPr lang="en-US" smtClean="0"/>
              <a:pPr/>
              <a:t>4</a:t>
            </a:fld>
            <a:endParaRPr lang="en-US"/>
          </a:p>
        </p:txBody>
      </p:sp>
      <p:sp>
        <p:nvSpPr>
          <p:cNvPr id="27" name="Text Placeholder 10">
            <a:extLst>
              <a:ext uri="{FF2B5EF4-FFF2-40B4-BE49-F238E27FC236}">
                <a16:creationId xmlns:a16="http://schemas.microsoft.com/office/drawing/2014/main" id="{E8DD6800-C7FC-6A10-2B0A-C4B64CC05C22}"/>
              </a:ext>
            </a:extLst>
          </p:cNvPr>
          <p:cNvSpPr txBox="1">
            <a:spLocks/>
          </p:cNvSpPr>
          <p:nvPr/>
        </p:nvSpPr>
        <p:spPr>
          <a:xfrm>
            <a:off x="796322" y="2164080"/>
            <a:ext cx="6980092" cy="346029"/>
          </a:xfrm>
          <a:prstGeom prst="rect">
            <a:avLst/>
          </a:prstGeom>
        </p:spPr>
        <p:txBody>
          <a:bodyPr>
            <a:no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l" sz="1600">
                <a:solidFill>
                  <a:schemeClr val="accent1"/>
                </a:solidFill>
              </a:rPr>
              <a:t>Topic-02: Μοντελοποίηση και Ανάλυση Απειλών στο Ενεργειακό Δίκτυο</a:t>
            </a:r>
          </a:p>
        </p:txBody>
      </p:sp>
      <p:sp>
        <p:nvSpPr>
          <p:cNvPr id="28" name="Text Placeholder 22">
            <a:extLst>
              <a:ext uri="{FF2B5EF4-FFF2-40B4-BE49-F238E27FC236}">
                <a16:creationId xmlns:a16="http://schemas.microsoft.com/office/drawing/2014/main" id="{5421A4BB-2BFD-0743-5BB3-6C4D92B8EC15}"/>
              </a:ext>
            </a:extLst>
          </p:cNvPr>
          <p:cNvSpPr txBox="1">
            <a:spLocks/>
          </p:cNvSpPr>
          <p:nvPr/>
        </p:nvSpPr>
        <p:spPr>
          <a:xfrm>
            <a:off x="796323" y="2726930"/>
            <a:ext cx="6980091" cy="1208930"/>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spcAft>
                <a:spcPts val="0"/>
              </a:spcAft>
            </a:pPr>
            <a:r>
              <a:rPr lang="el" sz="1400"/>
              <a:t>Εισαγωγή στη μοντελοποίηση απειλών</a:t>
            </a:r>
          </a:p>
          <a:p>
            <a:pPr>
              <a:spcBef>
                <a:spcPts val="600"/>
              </a:spcBef>
              <a:spcAft>
                <a:spcPts val="0"/>
              </a:spcAft>
            </a:pPr>
            <a:r>
              <a:rPr lang="el" sz="1400"/>
              <a:t>Τοπίο απειλών στο ενεργειακό δίκτυο</a:t>
            </a:r>
          </a:p>
          <a:p>
            <a:pPr>
              <a:spcBef>
                <a:spcPts val="600"/>
              </a:spcBef>
              <a:spcAft>
                <a:spcPts val="0"/>
              </a:spcAft>
            </a:pPr>
            <a:r>
              <a:rPr lang="el" sz="1400"/>
              <a:t>Ανάλυση επιπτώσεων</a:t>
            </a:r>
          </a:p>
          <a:p>
            <a:pPr>
              <a:spcBef>
                <a:spcPts val="600"/>
              </a:spcBef>
              <a:spcAft>
                <a:spcPts val="0"/>
              </a:spcAft>
            </a:pPr>
            <a:r>
              <a:rPr lang="el" sz="1400"/>
              <a:t>Ανάπτυξη μοντέλων απειλών για ενεργειακές υποδομές</a:t>
            </a:r>
          </a:p>
          <a:p>
            <a:pPr>
              <a:spcBef>
                <a:spcPts val="600"/>
              </a:spcBef>
              <a:spcAft>
                <a:spcPts val="0"/>
              </a:spcAft>
            </a:pPr>
            <a:r>
              <a:rPr lang="el" sz="1400"/>
              <a:t>Στρατηγικές μετριασμού</a:t>
            </a:r>
          </a:p>
        </p:txBody>
      </p:sp>
      <p:pic>
        <p:nvPicPr>
          <p:cNvPr id="34" name="Picture Placeholder 33" descr="Ένα φλιτζάνι καφέ και ένα σημειωματάριο σε ένα τραπέζι&#10;&#10;Περιγραφή που δημιουργείται αυτόματα">
            <a:extLst>
              <a:ext uri="{FF2B5EF4-FFF2-40B4-BE49-F238E27FC236}">
                <a16:creationId xmlns:a16="http://schemas.microsoft.com/office/drawing/2014/main" id="{BE76F2C8-60D2-404A-08F8-F956BC2489DF}"/>
              </a:ext>
            </a:extLst>
          </p:cNvPr>
          <p:cNvPicPr>
            <a:picLocks noGrp="1" noChangeAspect="1"/>
          </p:cNvPicPr>
          <p:nvPr>
            <p:ph type="pic" sz="quarter" idx="11"/>
          </p:nvPr>
        </p:nvPicPr>
        <p:blipFill>
          <a:blip r:embed="rId4"/>
          <a:srcRect l="18261" r="18261"/>
          <a:stretch>
            <a:fillRect/>
          </a:stretch>
        </p:blipFill>
        <p:spPr/>
      </p:pic>
      <p:grpSp>
        <p:nvGrpSpPr>
          <p:cNvPr id="3" name="Group 2">
            <a:extLst>
              <a:ext uri="{FF2B5EF4-FFF2-40B4-BE49-F238E27FC236}">
                <a16:creationId xmlns:a16="http://schemas.microsoft.com/office/drawing/2014/main" id="{B2E7B04D-E6C3-1A50-96CC-C863D387E4E8}"/>
              </a:ext>
            </a:extLst>
          </p:cNvPr>
          <p:cNvGrpSpPr/>
          <p:nvPr/>
        </p:nvGrpSpPr>
        <p:grpSpPr>
          <a:xfrm>
            <a:off x="7549377" y="6167336"/>
            <a:ext cx="3294001" cy="612000"/>
            <a:chOff x="5179092" y="5483822"/>
            <a:chExt cx="3294001" cy="612000"/>
          </a:xfrm>
        </p:grpSpPr>
        <p:pic>
          <p:nvPicPr>
            <p:cNvPr id="4" name="Picture 3">
              <a:extLst>
                <a:ext uri="{FF2B5EF4-FFF2-40B4-BE49-F238E27FC236}">
                  <a16:creationId xmlns:a16="http://schemas.microsoft.com/office/drawing/2014/main" id="{B2BB7346-D27E-E7B5-1793-E50B8F9C20CF}"/>
                </a:ext>
              </a:extLst>
            </p:cNvPr>
            <p:cNvPicPr>
              <a:picLocks noChangeAspect="1"/>
            </p:cNvPicPr>
            <p:nvPr/>
          </p:nvPicPr>
          <p:blipFill>
            <a:blip r:embed="rId5"/>
            <a:stretch>
              <a:fillRect/>
            </a:stretch>
          </p:blipFill>
          <p:spPr>
            <a:xfrm>
              <a:off x="5179092" y="5483822"/>
              <a:ext cx="1530000" cy="612000"/>
            </a:xfrm>
            <a:prstGeom prst="rect">
              <a:avLst/>
            </a:prstGeom>
          </p:spPr>
        </p:pic>
        <p:pic>
          <p:nvPicPr>
            <p:cNvPr id="5" name="Picture 4">
              <a:extLst>
                <a:ext uri="{FF2B5EF4-FFF2-40B4-BE49-F238E27FC236}">
                  <a16:creationId xmlns:a16="http://schemas.microsoft.com/office/drawing/2014/main" id="{7E39C830-72D8-B9BC-4DBD-C47324325EEA}"/>
                </a:ext>
              </a:extLst>
            </p:cNvPr>
            <p:cNvPicPr>
              <a:picLocks noChangeAspect="1"/>
            </p:cNvPicPr>
            <p:nvPr/>
          </p:nvPicPr>
          <p:blipFill>
            <a:blip r:embed="rId6"/>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1221308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4D835925-3D21-0B99-9A6C-587FBAE43339}"/>
              </a:ext>
            </a:extLst>
          </p:cNvPr>
          <p:cNvSpPr>
            <a:spLocks noGrp="1"/>
          </p:cNvSpPr>
          <p:nvPr>
            <p:ph type="ctrTitle"/>
          </p:nvPr>
        </p:nvSpPr>
        <p:spPr>
          <a:xfrm>
            <a:off x="796322" y="320040"/>
            <a:ext cx="6732237" cy="1524000"/>
          </a:xfrm>
        </p:spPr>
        <p:txBody>
          <a:bodyPr>
            <a:normAutofit fontScale="90000"/>
          </a:bodyPr>
          <a:lstStyle/>
          <a:p>
            <a:r>
              <a:rPr lang="el" dirty="0">
                <a:solidFill>
                  <a:schemeClr val="accent1"/>
                </a:solidFill>
              </a:rPr>
              <a:t>Περίγραμμα Εκπαίδευσης: </a:t>
            </a:r>
            <a:br>
              <a:rPr lang="en-US" dirty="0">
                <a:solidFill>
                  <a:schemeClr val="accent1"/>
                </a:solidFill>
              </a:rPr>
            </a:br>
            <a:br>
              <a:rPr lang="en-US" dirty="0">
                <a:solidFill>
                  <a:schemeClr val="accent1"/>
                </a:solidFill>
              </a:rPr>
            </a:br>
            <a:r>
              <a:rPr lang="el" dirty="0"/>
              <a:t>Ημέρα-2</a:t>
            </a:r>
          </a:p>
        </p:txBody>
      </p:sp>
      <p:sp>
        <p:nvSpPr>
          <p:cNvPr id="12" name="Freeform: Shape 11">
            <a:extLst>
              <a:ext uri="{FF2B5EF4-FFF2-40B4-BE49-F238E27FC236}">
                <a16:creationId xmlns:a16="http://schemas.microsoft.com/office/drawing/2014/main" id="{3E7466B0-B69A-FEBF-B8E0-FDA9AEAC709F}"/>
              </a:ext>
              <a:ext uri="{C183D7F6-B498-43B3-948B-1728B52AA6E4}">
                <adec:decorative xmlns:adec="http://schemas.microsoft.com/office/drawing/2017/decorative" val="1"/>
              </a:ext>
            </a:extLst>
          </p:cNvPr>
          <p:cNvSpPr/>
          <p:nvPr/>
        </p:nvSpPr>
        <p:spPr>
          <a:xfrm>
            <a:off x="7370364" y="-3219"/>
            <a:ext cx="2562565" cy="6884359"/>
          </a:xfrm>
          <a:custGeom>
            <a:avLst/>
            <a:gdLst>
              <a:gd name="connsiteX0" fmla="*/ 2535833 w 2562565"/>
              <a:gd name="connsiteY0" fmla="*/ 0 h 6884359"/>
              <a:gd name="connsiteX1" fmla="*/ 2106829 w 2562565"/>
              <a:gd name="connsiteY1" fmla="*/ 1564627 h 6884359"/>
              <a:gd name="connsiteX2" fmla="*/ 1764389 w 2562565"/>
              <a:gd name="connsiteY2" fmla="*/ 2840498 h 6884359"/>
              <a:gd name="connsiteX3" fmla="*/ 1579803 w 2562565"/>
              <a:gd name="connsiteY3" fmla="*/ 2925726 h 6884359"/>
              <a:gd name="connsiteX4" fmla="*/ 1467779 w 2562565"/>
              <a:gd name="connsiteY4" fmla="*/ 2731101 h 6884359"/>
              <a:gd name="connsiteX5" fmla="*/ 1727472 w 2562565"/>
              <a:gd name="connsiteY5" fmla="*/ 1773244 h 6884359"/>
              <a:gd name="connsiteX6" fmla="*/ 1709650 w 2562565"/>
              <a:gd name="connsiteY6" fmla="*/ 1633318 h 6884359"/>
              <a:gd name="connsiteX7" fmla="*/ 1597625 w 2562565"/>
              <a:gd name="connsiteY7" fmla="*/ 1546818 h 6884359"/>
              <a:gd name="connsiteX8" fmla="*/ 1372303 w 2562565"/>
              <a:gd name="connsiteY8" fmla="*/ 1676568 h 6884359"/>
              <a:gd name="connsiteX9" fmla="*/ 977670 w 2562565"/>
              <a:gd name="connsiteY9" fmla="*/ 3131798 h 6884359"/>
              <a:gd name="connsiteX10" fmla="*/ 5092 w 2562565"/>
              <a:gd name="connsiteY10" fmla="*/ 6867823 h 6884359"/>
              <a:gd name="connsiteX11" fmla="*/ 0 w 2562565"/>
              <a:gd name="connsiteY11" fmla="*/ 6884360 h 6884359"/>
              <a:gd name="connsiteX12" fmla="*/ 26733 w 2562565"/>
              <a:gd name="connsiteY12" fmla="*/ 6884360 h 6884359"/>
              <a:gd name="connsiteX13" fmla="*/ 1003131 w 2562565"/>
              <a:gd name="connsiteY13" fmla="*/ 3139431 h 6884359"/>
              <a:gd name="connsiteX14" fmla="*/ 1397763 w 2562565"/>
              <a:gd name="connsiteY14" fmla="*/ 1684200 h 6884359"/>
              <a:gd name="connsiteX15" fmla="*/ 1592533 w 2562565"/>
              <a:gd name="connsiteY15" fmla="*/ 1572259 h 6884359"/>
              <a:gd name="connsiteX16" fmla="*/ 1688009 w 2562565"/>
              <a:gd name="connsiteY16" fmla="*/ 1646039 h 6884359"/>
              <a:gd name="connsiteX17" fmla="*/ 1703285 w 2562565"/>
              <a:gd name="connsiteY17" fmla="*/ 1766884 h 6884359"/>
              <a:gd name="connsiteX18" fmla="*/ 1443591 w 2562565"/>
              <a:gd name="connsiteY18" fmla="*/ 2724741 h 6884359"/>
              <a:gd name="connsiteX19" fmla="*/ 1573438 w 2562565"/>
              <a:gd name="connsiteY19" fmla="*/ 2949894 h 6884359"/>
              <a:gd name="connsiteX20" fmla="*/ 1788577 w 2562565"/>
              <a:gd name="connsiteY20" fmla="*/ 2849402 h 6884359"/>
              <a:gd name="connsiteX21" fmla="*/ 1788577 w 2562565"/>
              <a:gd name="connsiteY21" fmla="*/ 2848130 h 6884359"/>
              <a:gd name="connsiteX22" fmla="*/ 2131016 w 2562565"/>
              <a:gd name="connsiteY22" fmla="*/ 1570987 h 6884359"/>
              <a:gd name="connsiteX23" fmla="*/ 2562566 w 2562565"/>
              <a:gd name="connsiteY23" fmla="*/ 1272 h 6884359"/>
              <a:gd name="connsiteX24" fmla="*/ 2535833 w 2562565"/>
              <a:gd name="connsiteY24" fmla="*/ 0 h 688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2565" h="6884359">
                <a:moveTo>
                  <a:pt x="2535833" y="0"/>
                </a:moveTo>
                <a:lnTo>
                  <a:pt x="2106829" y="1564627"/>
                </a:lnTo>
                <a:lnTo>
                  <a:pt x="1764389" y="2840498"/>
                </a:lnTo>
                <a:cubicBezTo>
                  <a:pt x="1731291" y="2910461"/>
                  <a:pt x="1653638" y="2946078"/>
                  <a:pt x="1579803" y="2925726"/>
                </a:cubicBezTo>
                <a:cubicBezTo>
                  <a:pt x="1495785" y="2902829"/>
                  <a:pt x="1444864" y="2815057"/>
                  <a:pt x="1467779" y="2731101"/>
                </a:cubicBezTo>
                <a:lnTo>
                  <a:pt x="1727472" y="1773244"/>
                </a:lnTo>
                <a:cubicBezTo>
                  <a:pt x="1740202" y="1726178"/>
                  <a:pt x="1733837" y="1676568"/>
                  <a:pt x="1709650" y="1633318"/>
                </a:cubicBezTo>
                <a:cubicBezTo>
                  <a:pt x="1685463" y="1590068"/>
                  <a:pt x="1646000" y="1559539"/>
                  <a:pt x="1597625" y="1546818"/>
                </a:cubicBezTo>
                <a:cubicBezTo>
                  <a:pt x="1499604" y="1520105"/>
                  <a:pt x="1397763" y="1578620"/>
                  <a:pt x="1372303" y="1676568"/>
                </a:cubicBezTo>
                <a:lnTo>
                  <a:pt x="977670" y="3131798"/>
                </a:lnTo>
                <a:lnTo>
                  <a:pt x="5092" y="6867823"/>
                </a:lnTo>
                <a:cubicBezTo>
                  <a:pt x="5092" y="6867823"/>
                  <a:pt x="1273" y="6880544"/>
                  <a:pt x="0" y="6884360"/>
                </a:cubicBezTo>
                <a:lnTo>
                  <a:pt x="26733" y="6884360"/>
                </a:lnTo>
                <a:lnTo>
                  <a:pt x="1003131" y="3139431"/>
                </a:lnTo>
                <a:lnTo>
                  <a:pt x="1397763" y="1684200"/>
                </a:lnTo>
                <a:cubicBezTo>
                  <a:pt x="1420677" y="1600245"/>
                  <a:pt x="1508515" y="1549363"/>
                  <a:pt x="1592533" y="1572259"/>
                </a:cubicBezTo>
                <a:cubicBezTo>
                  <a:pt x="1633270" y="1583708"/>
                  <a:pt x="1667641" y="1609149"/>
                  <a:pt x="1688009" y="1646039"/>
                </a:cubicBezTo>
                <a:cubicBezTo>
                  <a:pt x="1709650" y="1682928"/>
                  <a:pt x="1714742" y="1724906"/>
                  <a:pt x="1703285" y="1766884"/>
                </a:cubicBezTo>
                <a:lnTo>
                  <a:pt x="1443591" y="2724741"/>
                </a:lnTo>
                <a:cubicBezTo>
                  <a:pt x="1416858" y="2822689"/>
                  <a:pt x="1475417" y="2924453"/>
                  <a:pt x="1573438" y="2949894"/>
                </a:cubicBezTo>
                <a:cubicBezTo>
                  <a:pt x="1660003" y="2972792"/>
                  <a:pt x="1750386" y="2930814"/>
                  <a:pt x="1788577" y="2849402"/>
                </a:cubicBezTo>
                <a:lnTo>
                  <a:pt x="1788577" y="2848130"/>
                </a:lnTo>
                <a:lnTo>
                  <a:pt x="2131016" y="1570987"/>
                </a:lnTo>
                <a:lnTo>
                  <a:pt x="2562566" y="1272"/>
                </a:lnTo>
                <a:cubicBezTo>
                  <a:pt x="2553655" y="0"/>
                  <a:pt x="2544744" y="0"/>
                  <a:pt x="2535833" y="0"/>
                </a:cubicBezTo>
                <a:close/>
              </a:path>
            </a:pathLst>
          </a:custGeom>
          <a:solidFill>
            <a:schemeClr val="accent1"/>
          </a:solidFill>
          <a:ln w="12700" cap="flat">
            <a:noFill/>
            <a:prstDash val="solid"/>
            <a:miter/>
          </a:ln>
        </p:spPr>
        <p:txBody>
          <a:bodyPr rtlCol="0" anchor="ctr"/>
          <a:lstStyle/>
          <a:p>
            <a:endParaRPr lang="en-US"/>
          </a:p>
        </p:txBody>
      </p:sp>
      <p:pic>
        <p:nvPicPr>
          <p:cNvPr id="13" name="Graphic 12">
            <a:extLst>
              <a:ext uri="{FF2B5EF4-FFF2-40B4-BE49-F238E27FC236}">
                <a16:creationId xmlns:a16="http://schemas.microsoft.com/office/drawing/2014/main" id="{2756CFB8-E805-3CF9-61D2-C02341EC7644}"/>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7829202" y="5156615"/>
            <a:ext cx="878334" cy="1705001"/>
          </a:xfrm>
          <a:prstGeom prst="rect">
            <a:avLst/>
          </a:prstGeom>
        </p:spPr>
      </p:pic>
      <p:sp>
        <p:nvSpPr>
          <p:cNvPr id="6" name="Slide Number Placeholder 5">
            <a:extLst>
              <a:ext uri="{FF2B5EF4-FFF2-40B4-BE49-F238E27FC236}">
                <a16:creationId xmlns:a16="http://schemas.microsoft.com/office/drawing/2014/main" id="{68D96053-DF7F-7AFE-4D23-78CFF34D0026}"/>
              </a:ext>
            </a:extLst>
          </p:cNvPr>
          <p:cNvSpPr>
            <a:spLocks noGrp="1"/>
          </p:cNvSpPr>
          <p:nvPr>
            <p:ph type="sldNum" sz="quarter" idx="4"/>
          </p:nvPr>
        </p:nvSpPr>
        <p:spPr>
          <a:xfrm>
            <a:off x="10768546" y="6290774"/>
            <a:ext cx="617912" cy="365125"/>
          </a:xfrm>
        </p:spPr>
        <p:txBody>
          <a:bodyPr/>
          <a:lstStyle/>
          <a:p>
            <a:fld id="{3A98EE3D-8CD1-4C3F-BD1C-C98C9596463C}" type="slidenum">
              <a:rPr lang="en-US" smtClean="0"/>
              <a:pPr/>
              <a:t>5</a:t>
            </a:fld>
            <a:endParaRPr lang="en-US"/>
          </a:p>
        </p:txBody>
      </p:sp>
      <p:sp>
        <p:nvSpPr>
          <p:cNvPr id="27" name="Text Placeholder 10">
            <a:extLst>
              <a:ext uri="{FF2B5EF4-FFF2-40B4-BE49-F238E27FC236}">
                <a16:creationId xmlns:a16="http://schemas.microsoft.com/office/drawing/2014/main" id="{E8DD6800-C7FC-6A10-2B0A-C4B64CC05C22}"/>
              </a:ext>
            </a:extLst>
          </p:cNvPr>
          <p:cNvSpPr txBox="1">
            <a:spLocks/>
          </p:cNvSpPr>
          <p:nvPr/>
        </p:nvSpPr>
        <p:spPr>
          <a:xfrm>
            <a:off x="796322" y="2164080"/>
            <a:ext cx="6980092" cy="346029"/>
          </a:xfrm>
          <a:prstGeom prst="rect">
            <a:avLst/>
          </a:prstGeom>
        </p:spPr>
        <p:txBody>
          <a:bodyPr>
            <a:no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l" sz="1600">
                <a:solidFill>
                  <a:schemeClr val="accent1"/>
                </a:solidFill>
              </a:rPr>
              <a:t>Topic-02: Μοντελοποίηση και Ανάλυση Απειλών στο Ενεργειακό Δίκτυο</a:t>
            </a:r>
          </a:p>
        </p:txBody>
      </p:sp>
      <p:sp>
        <p:nvSpPr>
          <p:cNvPr id="28" name="Text Placeholder 22">
            <a:extLst>
              <a:ext uri="{FF2B5EF4-FFF2-40B4-BE49-F238E27FC236}">
                <a16:creationId xmlns:a16="http://schemas.microsoft.com/office/drawing/2014/main" id="{5421A4BB-2BFD-0743-5BB3-6C4D92B8EC15}"/>
              </a:ext>
            </a:extLst>
          </p:cNvPr>
          <p:cNvSpPr txBox="1">
            <a:spLocks/>
          </p:cNvSpPr>
          <p:nvPr/>
        </p:nvSpPr>
        <p:spPr>
          <a:xfrm>
            <a:off x="796323" y="2726930"/>
            <a:ext cx="6980091" cy="1208930"/>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spcAft>
                <a:spcPts val="0"/>
              </a:spcAft>
            </a:pPr>
            <a:r>
              <a:rPr lang="el" sz="1400">
                <a:solidFill>
                  <a:schemeClr val="tx2"/>
                </a:solidFill>
              </a:rPr>
              <a:t>Εισαγωγή στη μοντελοποίηση απειλών</a:t>
            </a:r>
          </a:p>
          <a:p>
            <a:pPr>
              <a:spcBef>
                <a:spcPts val="600"/>
              </a:spcBef>
              <a:spcAft>
                <a:spcPts val="0"/>
              </a:spcAft>
            </a:pPr>
            <a:r>
              <a:rPr lang="el" sz="1400"/>
              <a:t>Τοπίο απειλών στο ενεργειακό δίκτυο</a:t>
            </a:r>
          </a:p>
          <a:p>
            <a:pPr>
              <a:spcBef>
                <a:spcPts val="600"/>
              </a:spcBef>
              <a:spcAft>
                <a:spcPts val="0"/>
              </a:spcAft>
            </a:pPr>
            <a:r>
              <a:rPr lang="el" sz="1400"/>
              <a:t>Ανάλυση επιπτώσεων</a:t>
            </a:r>
          </a:p>
          <a:p>
            <a:pPr>
              <a:spcBef>
                <a:spcPts val="600"/>
              </a:spcBef>
              <a:spcAft>
                <a:spcPts val="0"/>
              </a:spcAft>
            </a:pPr>
            <a:r>
              <a:rPr lang="el" sz="1400"/>
              <a:t>Ανάπτυξη μοντέλων απειλών για ενεργειακές υποδομές</a:t>
            </a:r>
          </a:p>
          <a:p>
            <a:pPr>
              <a:spcBef>
                <a:spcPts val="600"/>
              </a:spcBef>
              <a:spcAft>
                <a:spcPts val="0"/>
              </a:spcAft>
            </a:pPr>
            <a:r>
              <a:rPr lang="el" sz="1400"/>
              <a:t>Στρατηγικές μετριασμού</a:t>
            </a:r>
          </a:p>
        </p:txBody>
      </p:sp>
      <p:pic>
        <p:nvPicPr>
          <p:cNvPr id="34" name="Picture Placeholder 33" descr="Ένα φλιτζάνι καφέ και ένα σημειωματάριο σε ένα τραπέζι&#10;&#10;Περιγραφή που δημιουργείται αυτόματα">
            <a:extLst>
              <a:ext uri="{FF2B5EF4-FFF2-40B4-BE49-F238E27FC236}">
                <a16:creationId xmlns:a16="http://schemas.microsoft.com/office/drawing/2014/main" id="{BE76F2C8-60D2-404A-08F8-F956BC2489DF}"/>
              </a:ext>
            </a:extLst>
          </p:cNvPr>
          <p:cNvPicPr>
            <a:picLocks noGrp="1" noChangeAspect="1"/>
          </p:cNvPicPr>
          <p:nvPr>
            <p:ph type="pic" sz="quarter" idx="11"/>
          </p:nvPr>
        </p:nvPicPr>
        <p:blipFill>
          <a:blip r:embed="rId4"/>
          <a:srcRect l="18261" r="18261"/>
          <a:stretch>
            <a:fillRect/>
          </a:stretch>
        </p:blipFill>
        <p:spPr/>
      </p:pic>
      <p:grpSp>
        <p:nvGrpSpPr>
          <p:cNvPr id="3" name="Group 2">
            <a:extLst>
              <a:ext uri="{FF2B5EF4-FFF2-40B4-BE49-F238E27FC236}">
                <a16:creationId xmlns:a16="http://schemas.microsoft.com/office/drawing/2014/main" id="{B2E7B04D-E6C3-1A50-96CC-C863D387E4E8}"/>
              </a:ext>
            </a:extLst>
          </p:cNvPr>
          <p:cNvGrpSpPr/>
          <p:nvPr/>
        </p:nvGrpSpPr>
        <p:grpSpPr>
          <a:xfrm>
            <a:off x="7549377" y="6167336"/>
            <a:ext cx="3294001" cy="612000"/>
            <a:chOff x="5179092" y="5483822"/>
            <a:chExt cx="3294001" cy="612000"/>
          </a:xfrm>
        </p:grpSpPr>
        <p:pic>
          <p:nvPicPr>
            <p:cNvPr id="4" name="Picture 3">
              <a:extLst>
                <a:ext uri="{FF2B5EF4-FFF2-40B4-BE49-F238E27FC236}">
                  <a16:creationId xmlns:a16="http://schemas.microsoft.com/office/drawing/2014/main" id="{B2BB7346-D27E-E7B5-1793-E50B8F9C20CF}"/>
                </a:ext>
              </a:extLst>
            </p:cNvPr>
            <p:cNvPicPr>
              <a:picLocks noChangeAspect="1"/>
            </p:cNvPicPr>
            <p:nvPr/>
          </p:nvPicPr>
          <p:blipFill>
            <a:blip r:embed="rId5"/>
            <a:stretch>
              <a:fillRect/>
            </a:stretch>
          </p:blipFill>
          <p:spPr>
            <a:xfrm>
              <a:off x="5179092" y="5483822"/>
              <a:ext cx="1530000" cy="612000"/>
            </a:xfrm>
            <a:prstGeom prst="rect">
              <a:avLst/>
            </a:prstGeom>
          </p:spPr>
        </p:pic>
        <p:pic>
          <p:nvPicPr>
            <p:cNvPr id="5" name="Picture 4">
              <a:extLst>
                <a:ext uri="{FF2B5EF4-FFF2-40B4-BE49-F238E27FC236}">
                  <a16:creationId xmlns:a16="http://schemas.microsoft.com/office/drawing/2014/main" id="{7E39C830-72D8-B9BC-4DBD-C47324325EEA}"/>
                </a:ext>
              </a:extLst>
            </p:cNvPr>
            <p:cNvPicPr>
              <a:picLocks noChangeAspect="1"/>
            </p:cNvPicPr>
            <p:nvPr/>
          </p:nvPicPr>
          <p:blipFill>
            <a:blip r:embed="rId6"/>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3376890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970F9-17DA-839C-44F9-7397A5EFC979}"/>
              </a:ext>
            </a:extLst>
          </p:cNvPr>
          <p:cNvSpPr>
            <a:spLocks noGrp="1"/>
          </p:cNvSpPr>
          <p:nvPr>
            <p:ph type="title"/>
          </p:nvPr>
        </p:nvSpPr>
        <p:spPr>
          <a:xfrm>
            <a:off x="1097280" y="286603"/>
            <a:ext cx="10058400" cy="1450757"/>
          </a:xfrm>
        </p:spPr>
        <p:txBody>
          <a:bodyPr>
            <a:normAutofit/>
          </a:bodyPr>
          <a:lstStyle/>
          <a:p>
            <a:r>
              <a:rPr lang="el" sz="3600" spc="-6">
                <a:solidFill>
                  <a:srgbClr val="FFFFFF"/>
                </a:solidFill>
                <a:latin typeface="Arial MT"/>
                <a:cs typeface="Arial MT"/>
              </a:rPr>
              <a:t>02_1: Εισαγωγή στη Μοντελοποίηση Απειλών</a:t>
            </a:r>
            <a:endParaRPr lang="en-US"/>
          </a:p>
        </p:txBody>
      </p:sp>
      <p:sp>
        <p:nvSpPr>
          <p:cNvPr id="3" name="Text Placeholder 2">
            <a:extLst>
              <a:ext uri="{FF2B5EF4-FFF2-40B4-BE49-F238E27FC236}">
                <a16:creationId xmlns:a16="http://schemas.microsoft.com/office/drawing/2014/main" id="{597B49AB-9182-5EB7-E03A-3E144B8F0EE9}"/>
              </a:ext>
            </a:extLst>
          </p:cNvPr>
          <p:cNvSpPr>
            <a:spLocks noGrp="1"/>
          </p:cNvSpPr>
          <p:nvPr>
            <p:ph type="body" sz="quarter" idx="16"/>
          </p:nvPr>
        </p:nvSpPr>
        <p:spPr>
          <a:xfrm>
            <a:off x="1318352" y="1894376"/>
            <a:ext cx="2847975" cy="3390899"/>
          </a:xfrm>
        </p:spPr>
        <p:txBody>
          <a:bodyPr/>
          <a:lstStyle/>
          <a:p>
            <a:r>
              <a:rPr lang="el" dirty="0"/>
              <a:t>ΑΝΑΓΝΩΡΙΖΩ</a:t>
            </a:r>
          </a:p>
        </p:txBody>
      </p:sp>
      <p:sp>
        <p:nvSpPr>
          <p:cNvPr id="6" name="Text Placeholder 5">
            <a:extLst>
              <a:ext uri="{FF2B5EF4-FFF2-40B4-BE49-F238E27FC236}">
                <a16:creationId xmlns:a16="http://schemas.microsoft.com/office/drawing/2014/main" id="{6A1EECEA-D837-E96C-CC5D-8C8B986DA332}"/>
              </a:ext>
            </a:extLst>
          </p:cNvPr>
          <p:cNvSpPr>
            <a:spLocks noGrp="1"/>
          </p:cNvSpPr>
          <p:nvPr>
            <p:ph type="body" sz="quarter" idx="20"/>
          </p:nvPr>
        </p:nvSpPr>
        <p:spPr>
          <a:xfrm>
            <a:off x="1604399" y="3897861"/>
            <a:ext cx="2275880" cy="893763"/>
          </a:xfrm>
        </p:spPr>
        <p:txBody>
          <a:bodyPr/>
          <a:lstStyle/>
          <a:p>
            <a:pPr lvl="0"/>
            <a:r>
              <a:rPr lang="el" dirty="0"/>
              <a:t>Προσδιορίστε όλα τα περιουσιακά στοιχεία που μπορούν ενδεχομένως να αποτελέσουν στόχο απειλών</a:t>
            </a:r>
          </a:p>
        </p:txBody>
      </p:sp>
      <p:sp>
        <p:nvSpPr>
          <p:cNvPr id="7" name="Text Placeholder 6">
            <a:extLst>
              <a:ext uri="{FF2B5EF4-FFF2-40B4-BE49-F238E27FC236}">
                <a16:creationId xmlns:a16="http://schemas.microsoft.com/office/drawing/2014/main" id="{DBD828F9-B330-B117-FF6A-8F0C12444700}"/>
              </a:ext>
            </a:extLst>
          </p:cNvPr>
          <p:cNvSpPr>
            <a:spLocks noGrp="1"/>
          </p:cNvSpPr>
          <p:nvPr>
            <p:ph type="body" sz="quarter" idx="18"/>
          </p:nvPr>
        </p:nvSpPr>
        <p:spPr>
          <a:xfrm>
            <a:off x="4651092" y="1894376"/>
            <a:ext cx="2847975" cy="3390899"/>
          </a:xfrm>
        </p:spPr>
        <p:txBody>
          <a:bodyPr/>
          <a:lstStyle/>
          <a:p>
            <a:r>
              <a:rPr lang="el" dirty="0"/>
              <a:t>ΕΚΤΙΜΩ</a:t>
            </a:r>
          </a:p>
        </p:txBody>
      </p:sp>
      <p:sp>
        <p:nvSpPr>
          <p:cNvPr id="9" name="Text Placeholder 8">
            <a:extLst>
              <a:ext uri="{FF2B5EF4-FFF2-40B4-BE49-F238E27FC236}">
                <a16:creationId xmlns:a16="http://schemas.microsoft.com/office/drawing/2014/main" id="{2FFA0DAA-37F3-A33A-6A49-3568311D08A7}"/>
              </a:ext>
            </a:extLst>
          </p:cNvPr>
          <p:cNvSpPr>
            <a:spLocks noGrp="1"/>
          </p:cNvSpPr>
          <p:nvPr>
            <p:ph type="body" sz="quarter" idx="21"/>
          </p:nvPr>
        </p:nvSpPr>
        <p:spPr>
          <a:xfrm>
            <a:off x="4770388" y="3776120"/>
            <a:ext cx="2609382" cy="893763"/>
          </a:xfrm>
        </p:spPr>
        <p:txBody>
          <a:bodyPr/>
          <a:lstStyle/>
          <a:p>
            <a:r>
              <a:rPr lang="el" dirty="0"/>
              <a:t>Αξιολογήστε τα τρωτά σημεία, προσδιορίστε τις απειλές που μπορούν να τα εκμεταλλευτούν και ποσοτικοποιήστε τις επιπτώσεις</a:t>
            </a:r>
          </a:p>
        </p:txBody>
      </p:sp>
      <p:sp>
        <p:nvSpPr>
          <p:cNvPr id="4" name="Text Placeholder 3">
            <a:extLst>
              <a:ext uri="{FF2B5EF4-FFF2-40B4-BE49-F238E27FC236}">
                <a16:creationId xmlns:a16="http://schemas.microsoft.com/office/drawing/2014/main" id="{4C16C42F-6E4C-CC8A-0CCC-46E1AAF5C772}"/>
              </a:ext>
            </a:extLst>
          </p:cNvPr>
          <p:cNvSpPr>
            <a:spLocks noGrp="1"/>
          </p:cNvSpPr>
          <p:nvPr>
            <p:ph type="body" sz="quarter" idx="19"/>
          </p:nvPr>
        </p:nvSpPr>
        <p:spPr>
          <a:xfrm>
            <a:off x="7995403" y="1894376"/>
            <a:ext cx="2847975" cy="3390899"/>
          </a:xfrm>
        </p:spPr>
        <p:txBody>
          <a:bodyPr/>
          <a:lstStyle/>
          <a:p>
            <a:r>
              <a:rPr lang="el" dirty="0"/>
              <a:t>ΜΕΤΡΙΑΖΩ</a:t>
            </a:r>
          </a:p>
        </p:txBody>
      </p:sp>
      <p:pic>
        <p:nvPicPr>
          <p:cNvPr id="21" name="Picture Placeholder 20" descr="Κύκλωμα">
            <a:extLst>
              <a:ext uri="{FF2B5EF4-FFF2-40B4-BE49-F238E27FC236}">
                <a16:creationId xmlns:a16="http://schemas.microsoft.com/office/drawing/2014/main" id="{F759999E-0FBE-FE5E-0E5E-0AC62ECF5895}"/>
              </a:ext>
            </a:extLst>
          </p:cNvPr>
          <p:cNvPicPr>
            <a:picLocks noGrp="1" noChangeAspect="1"/>
          </p:cNvPicPr>
          <p:nvPr>
            <p:ph type="pic" sz="quarter" idx="25"/>
          </p:nvPr>
        </p:nvPicPr>
        <p:blipFill>
          <a:blip r:embed="rId2">
            <a:extLst>
              <a:ext uri="{96DAC541-7B7A-43D3-8B79-37D633B846F1}">
                <asvg:svgBlip xmlns:asvg="http://schemas.microsoft.com/office/drawing/2016/SVG/main" r:embed="rId3"/>
              </a:ext>
            </a:extLst>
          </a:blip>
          <a:srcRect t="4502" b="4502"/>
          <a:stretch/>
        </p:blipFill>
        <p:spPr>
          <a:xfrm>
            <a:off x="8916470" y="2833688"/>
            <a:ext cx="1005840" cy="914400"/>
          </a:xfrm>
        </p:spPr>
      </p:pic>
      <p:sp>
        <p:nvSpPr>
          <p:cNvPr id="11" name="Text Placeholder 10">
            <a:extLst>
              <a:ext uri="{FF2B5EF4-FFF2-40B4-BE49-F238E27FC236}">
                <a16:creationId xmlns:a16="http://schemas.microsoft.com/office/drawing/2014/main" id="{06EADD7E-590E-81AB-52E8-354DDB041D1F}"/>
              </a:ext>
            </a:extLst>
          </p:cNvPr>
          <p:cNvSpPr>
            <a:spLocks noGrp="1"/>
          </p:cNvSpPr>
          <p:nvPr>
            <p:ph type="body" sz="quarter" idx="22"/>
          </p:nvPr>
        </p:nvSpPr>
        <p:spPr>
          <a:xfrm>
            <a:off x="8281450" y="3897860"/>
            <a:ext cx="2275880" cy="893763"/>
          </a:xfrm>
        </p:spPr>
        <p:txBody>
          <a:bodyPr/>
          <a:lstStyle/>
          <a:p>
            <a:pPr lvl="0"/>
            <a:r>
              <a:rPr lang="el" dirty="0"/>
              <a:t>Καθορισμός αντίμετρων ή διασφαλίσεων για την προστασία των περιουσιακών στοιχείων από τις απειλές</a:t>
            </a:r>
          </a:p>
        </p:txBody>
      </p:sp>
      <p:sp>
        <p:nvSpPr>
          <p:cNvPr id="13" name="Slide Number Placeholder 12">
            <a:extLst>
              <a:ext uri="{FF2B5EF4-FFF2-40B4-BE49-F238E27FC236}">
                <a16:creationId xmlns:a16="http://schemas.microsoft.com/office/drawing/2014/main" id="{057039E5-2916-97DA-297D-8FEA442FE1D7}"/>
              </a:ext>
            </a:extLst>
          </p:cNvPr>
          <p:cNvSpPr>
            <a:spLocks noGrp="1"/>
          </p:cNvSpPr>
          <p:nvPr>
            <p:ph type="sldNum" sz="quarter" idx="4"/>
          </p:nvPr>
        </p:nvSpPr>
        <p:spPr>
          <a:xfrm>
            <a:off x="10768546" y="6290774"/>
            <a:ext cx="617912" cy="365125"/>
          </a:xfrm>
        </p:spPr>
        <p:txBody>
          <a:bodyPr/>
          <a:lstStyle/>
          <a:p>
            <a:fld id="{3A98EE3D-8CD1-4C3F-BD1C-C98C9596463C}" type="slidenum">
              <a:rPr lang="en-US" smtClean="0"/>
              <a:pPr/>
              <a:t>6</a:t>
            </a:fld>
            <a:endParaRPr lang="en-US"/>
          </a:p>
        </p:txBody>
      </p:sp>
      <p:pic>
        <p:nvPicPr>
          <p:cNvPr id="5" name="Picture Placeholder 18" descr="3d Γυαλιά">
            <a:extLst>
              <a:ext uri="{FF2B5EF4-FFF2-40B4-BE49-F238E27FC236}">
                <a16:creationId xmlns:a16="http://schemas.microsoft.com/office/drawing/2014/main" id="{92AC78A8-CC3E-B1FF-D807-9C85B98DF8FC}"/>
              </a:ext>
            </a:extLst>
          </p:cNvPr>
          <p:cNvPicPr>
            <a:picLocks noChangeAspect="1"/>
          </p:cNvPicPr>
          <p:nvPr/>
        </p:nvPicPr>
        <p:blipFill>
          <a:blip r:embed="rId4">
            <a:extLst>
              <a:ext uri="{96DAC541-7B7A-43D3-8B79-37D633B846F1}">
                <asvg:svgBlip xmlns:asvg="http://schemas.microsoft.com/office/drawing/2016/SVG/main" r:embed="rId5"/>
              </a:ext>
            </a:extLst>
          </a:blip>
          <a:srcRect t="4574" b="4574"/>
          <a:stretch/>
        </p:blipFill>
        <p:spPr>
          <a:xfrm>
            <a:off x="2239419" y="2833688"/>
            <a:ext cx="1005840" cy="914400"/>
          </a:xfrm>
          <a:prstGeom prst="rect">
            <a:avLst/>
          </a:prstGeom>
        </p:spPr>
      </p:pic>
      <p:pic>
        <p:nvPicPr>
          <p:cNvPr id="8" name="Picture Placeholder 16" descr="Άβακας">
            <a:extLst>
              <a:ext uri="{FF2B5EF4-FFF2-40B4-BE49-F238E27FC236}">
                <a16:creationId xmlns:a16="http://schemas.microsoft.com/office/drawing/2014/main" id="{45869592-51F2-1ECF-C54B-B1005176345D}"/>
              </a:ext>
            </a:extLst>
          </p:cNvPr>
          <p:cNvPicPr>
            <a:picLocks noChangeAspect="1"/>
          </p:cNvPicPr>
          <p:nvPr/>
        </p:nvPicPr>
        <p:blipFill>
          <a:blip r:embed="rId6">
            <a:extLst>
              <a:ext uri="{96DAC541-7B7A-43D3-8B79-37D633B846F1}">
                <asvg:svgBlip xmlns:asvg="http://schemas.microsoft.com/office/drawing/2016/SVG/main" r:embed="rId7"/>
              </a:ext>
            </a:extLst>
          </a:blip>
          <a:srcRect t="4502" b="4502"/>
          <a:stretch/>
        </p:blipFill>
        <p:spPr>
          <a:xfrm>
            <a:off x="5572159" y="2833688"/>
            <a:ext cx="1005840" cy="914400"/>
          </a:xfrm>
          <a:prstGeom prst="rect">
            <a:avLst/>
          </a:prstGeom>
        </p:spPr>
      </p:pic>
      <p:grpSp>
        <p:nvGrpSpPr>
          <p:cNvPr id="12" name="Group 11">
            <a:extLst>
              <a:ext uri="{FF2B5EF4-FFF2-40B4-BE49-F238E27FC236}">
                <a16:creationId xmlns:a16="http://schemas.microsoft.com/office/drawing/2014/main" id="{D84F3D55-657A-4041-4AFF-49E463AAECFF}"/>
              </a:ext>
            </a:extLst>
          </p:cNvPr>
          <p:cNvGrpSpPr/>
          <p:nvPr/>
        </p:nvGrpSpPr>
        <p:grpSpPr>
          <a:xfrm>
            <a:off x="7549377" y="6167336"/>
            <a:ext cx="3294001" cy="612000"/>
            <a:chOff x="5179092" y="5483822"/>
            <a:chExt cx="3294001" cy="612000"/>
          </a:xfrm>
        </p:grpSpPr>
        <p:pic>
          <p:nvPicPr>
            <p:cNvPr id="14" name="Picture 13">
              <a:extLst>
                <a:ext uri="{FF2B5EF4-FFF2-40B4-BE49-F238E27FC236}">
                  <a16:creationId xmlns:a16="http://schemas.microsoft.com/office/drawing/2014/main" id="{B6F4FF58-BFA2-73F8-15B7-C2654283FF4A}"/>
                </a:ext>
              </a:extLst>
            </p:cNvPr>
            <p:cNvPicPr>
              <a:picLocks noChangeAspect="1"/>
            </p:cNvPicPr>
            <p:nvPr/>
          </p:nvPicPr>
          <p:blipFill>
            <a:blip r:embed="rId8"/>
            <a:stretch>
              <a:fillRect/>
            </a:stretch>
          </p:blipFill>
          <p:spPr>
            <a:xfrm>
              <a:off x="5179092" y="5483822"/>
              <a:ext cx="1530000" cy="612000"/>
            </a:xfrm>
            <a:prstGeom prst="rect">
              <a:avLst/>
            </a:prstGeom>
          </p:spPr>
        </p:pic>
        <p:pic>
          <p:nvPicPr>
            <p:cNvPr id="15" name="Picture 14">
              <a:extLst>
                <a:ext uri="{FF2B5EF4-FFF2-40B4-BE49-F238E27FC236}">
                  <a16:creationId xmlns:a16="http://schemas.microsoft.com/office/drawing/2014/main" id="{E88491F3-1743-683A-2308-D19EF74DC0B5}"/>
                </a:ext>
              </a:extLst>
            </p:cNvPr>
            <p:cNvPicPr>
              <a:picLocks noChangeAspect="1"/>
            </p:cNvPicPr>
            <p:nvPr/>
          </p:nvPicPr>
          <p:blipFill>
            <a:blip r:embed="rId9"/>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1162829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lang="el" sz="2800"/>
              <a:t>02_1: Εισαγωγή στη Μοντελοποίηση Απειλών</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lnSpcReduction="10000"/>
          </a:bodyPr>
          <a:lstStyle/>
          <a:p>
            <a:r>
              <a:rPr lang="el"/>
              <a:t>Κατανόηση της έννοιας και της σημασίας</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541470" cy="2569866"/>
          </a:xfrm>
        </p:spPr>
        <p:txBody>
          <a:bodyPr>
            <a:noAutofit/>
          </a:bodyPr>
          <a:lstStyle/>
          <a:p>
            <a:pPr>
              <a:spcBef>
                <a:spcPts val="600"/>
              </a:spcBef>
            </a:pPr>
            <a:r>
              <a:rPr lang="el" sz="1200"/>
              <a:t>Ορισμός: Η μοντελοποίηση απειλών είναι μια προληπτική και συστηματική προσέγγιση για τον εντοπισμό, την αξιολόγηση και τον μετριασμό πιθανών απειλών στον κυβερνοχώρο σε ένα σύστημα, δίκτυο ή εφαρμογή.</a:t>
            </a:r>
          </a:p>
          <a:p>
            <a:pPr>
              <a:spcBef>
                <a:spcPts val="600"/>
              </a:spcBef>
            </a:pPr>
            <a:r>
              <a:rPr lang="el" sz="1200"/>
              <a:t>Σημασία: </a:t>
            </a:r>
          </a:p>
          <a:p>
            <a:pPr lvl="1">
              <a:spcBef>
                <a:spcPts val="600"/>
              </a:spcBef>
            </a:pPr>
            <a:r>
              <a:rPr lang="el" sz="1000"/>
              <a:t>Στόχος του είναι να προβλέψει πιθανούς φορείς επίθεσης, τρωτά σημεία και επιπτώσεις στη στάση ασφαλείας του οργανισμού. </a:t>
            </a:r>
          </a:p>
          <a:p>
            <a:pPr lvl="1">
              <a:spcBef>
                <a:spcPts val="600"/>
              </a:spcBef>
            </a:pPr>
            <a:r>
              <a:rPr lang="el" sz="1000"/>
              <a:t>Με την ολοκληρωμένη κατανόηση των πιθανών απειλών, οι οργανισμοί μπορούν να εφαρμόσουν αποτελεσματικούς ελέγχους ασφαλείας και στρατηγικές μετριασμού για να ενισχύσουν την άμυνά τους.</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a:p>
        </p:txBody>
      </p:sp>
      <p:grpSp>
        <p:nvGrpSpPr>
          <p:cNvPr id="2" name="Group 1">
            <a:extLst>
              <a:ext uri="{FF2B5EF4-FFF2-40B4-BE49-F238E27FC236}">
                <a16:creationId xmlns:a16="http://schemas.microsoft.com/office/drawing/2014/main" id="{8E29837F-191A-2CAF-C620-46DB82DE98E1}"/>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1CD2267-9FF0-C5D3-F84E-772D2949F77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6FF59F19-D600-42DE-BBBA-D718BD73BFA9}"/>
                </a:ext>
              </a:extLst>
            </p:cNvPr>
            <p:cNvPicPr>
              <a:picLocks noChangeAspect="1"/>
            </p:cNvPicPr>
            <p:nvPr/>
          </p:nvPicPr>
          <p:blipFill>
            <a:blip r:embed="rId3"/>
            <a:stretch>
              <a:fillRect/>
            </a:stretch>
          </p:blipFill>
          <p:spPr>
            <a:xfrm>
              <a:off x="6709092" y="5483822"/>
              <a:ext cx="1764001" cy="612000"/>
            </a:xfrm>
            <a:prstGeom prst="rect">
              <a:avLst/>
            </a:prstGeom>
          </p:spPr>
        </p:pic>
      </p:grpSp>
      <p:pic>
        <p:nvPicPr>
          <p:cNvPr id="8" name="Marcador de Posição da Imagem 7" descr="Μια εικόνα με ένδυμα, πράσινο, φυτό, πανοπλία&#10;&#10;Αυτόματη περιγραφή">
            <a:extLst>
              <a:ext uri="{FF2B5EF4-FFF2-40B4-BE49-F238E27FC236}">
                <a16:creationId xmlns:a16="http://schemas.microsoft.com/office/drawing/2014/main" id="{958D4A2D-7944-0B8F-DF0E-D173D088DBA0}"/>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2704246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lang="el" sz="2800"/>
              <a:t>02_1: Εισαγωγή στη Μοντελοποίηση Απειλών</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5758832" y="880091"/>
            <a:ext cx="6641089" cy="763899"/>
          </a:xfrm>
        </p:spPr>
        <p:txBody>
          <a:bodyPr>
            <a:normAutofit/>
          </a:bodyPr>
          <a:lstStyle/>
          <a:p>
            <a:r>
              <a:rPr lang="el" dirty="0"/>
              <a:t>Κατανόηση της έννοιας και της σημασίας</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5681751" y="1823776"/>
            <a:ext cx="6419636" cy="2569866"/>
          </a:xfrm>
        </p:spPr>
        <p:txBody>
          <a:bodyPr>
            <a:noAutofit/>
          </a:bodyPr>
          <a:lstStyle/>
          <a:p>
            <a:pPr>
              <a:spcBef>
                <a:spcPts val="600"/>
              </a:spcBef>
            </a:pPr>
            <a:r>
              <a:rPr lang="el" sz="1200" b="1" dirty="0">
                <a:solidFill>
                  <a:schemeClr val="accent1"/>
                </a:solidFill>
              </a:rPr>
              <a:t>Μελέτη περίπτωσης: </a:t>
            </a:r>
            <a:r>
              <a:rPr lang="el" sz="1200" i="1" dirty="0"/>
              <a:t>Smart Grid Infrastructure – εφαρμογή μοντελοποίησης απειλών για την ενίσχυση της ανθεκτικότητας και της ασφάλειας των υποδομών ζωτικής σημασίας έναντι εξελισσόμενων απειλών</a:t>
            </a:r>
          </a:p>
          <a:p>
            <a:pPr lvl="1">
              <a:spcBef>
                <a:spcPts val="600"/>
              </a:spcBef>
            </a:pPr>
            <a:r>
              <a:rPr lang="el" sz="1000" b="1" dirty="0"/>
              <a:t>Προσδιορίστε τα στοιχεία:</a:t>
            </a:r>
          </a:p>
          <a:p>
            <a:pPr lvl="2">
              <a:spcBef>
                <a:spcPts val="600"/>
              </a:spcBef>
            </a:pPr>
            <a:r>
              <a:rPr lang="el" sz="850" u="sng" dirty="0"/>
              <a:t>Έξυπνοι μετρητές</a:t>
            </a:r>
            <a:r>
              <a:rPr lang="el" sz="850" dirty="0"/>
              <a:t>: συσκευές εγκατεστημένες στις εγκαταστάσεις των καταναλωτών για την παρακολούθηση της χρήσης ηλεκτρικής ενέργειας σε πραγματικό χρόνο</a:t>
            </a:r>
          </a:p>
          <a:p>
            <a:pPr lvl="2">
              <a:spcBef>
                <a:spcPts val="600"/>
              </a:spcBef>
            </a:pPr>
            <a:r>
              <a:rPr lang="el" sz="850" u="sng" dirty="0"/>
              <a:t>Συστήματα ελέγχου</a:t>
            </a:r>
            <a:r>
              <a:rPr lang="el" sz="850" dirty="0"/>
              <a:t>: κεντρικά συστήματα για τη διαχείριση της παραγωγής, διανομής και τιμολόγησης ενέργειας</a:t>
            </a:r>
          </a:p>
          <a:p>
            <a:pPr lvl="2">
              <a:spcBef>
                <a:spcPts val="600"/>
              </a:spcBef>
            </a:pPr>
            <a:r>
              <a:rPr lang="el" sz="850" u="sng" dirty="0"/>
              <a:t>Δίκτυα επικοινωνιών</a:t>
            </a:r>
            <a:r>
              <a:rPr lang="el" sz="850" dirty="0"/>
              <a:t>: υποδομή που διευκολύνει την ανταλλαγή δεδομένων μεταξύ των στοιχείων του οικοσυστήματος</a:t>
            </a:r>
          </a:p>
          <a:p>
            <a:pPr lvl="2">
              <a:spcBef>
                <a:spcPts val="600"/>
              </a:spcBef>
            </a:pPr>
            <a:r>
              <a:rPr lang="el" sz="850" u="sng" dirty="0"/>
              <a:t>Συστήματα αποθήκευσης</a:t>
            </a:r>
            <a:r>
              <a:rPr lang="el" sz="850" dirty="0"/>
              <a:t>: συσσωρευτές που χρησιμοποιούνται για την αποθήκευση πλεονάζουσας ενέργειας που παράγεται από ανανεώσιμες πηγές ενέργειας</a:t>
            </a:r>
          </a:p>
          <a:p>
            <a:pPr lvl="1">
              <a:spcBef>
                <a:spcPts val="600"/>
              </a:spcBef>
            </a:pPr>
            <a:r>
              <a:rPr lang="el" sz="1000" b="1" dirty="0"/>
              <a:t>Ανάλυση απειλών:</a:t>
            </a:r>
          </a:p>
          <a:p>
            <a:pPr lvl="2">
              <a:spcBef>
                <a:spcPts val="600"/>
              </a:spcBef>
            </a:pPr>
            <a:r>
              <a:rPr lang="el" sz="850" u="sng" dirty="0"/>
              <a:t>Μη εξουσιοδοτημένη πρόσβαση</a:t>
            </a:r>
            <a:r>
              <a:rPr lang="el" sz="850" dirty="0"/>
              <a:t>: χάκερ που αποκτούν μη εξουσιοδοτημένη πρόσβαση σε έξυπνους μετρητές ή συστήματα ελέγχου, ενδεχομένως χειραγωγώντας δεδομένα κατανάλωσης ενέργειας ή διακόπτοντας τις λειτουργίες του δικτύου</a:t>
            </a:r>
          </a:p>
          <a:p>
            <a:pPr lvl="2">
              <a:spcBef>
                <a:spcPts val="600"/>
              </a:spcBef>
            </a:pPr>
            <a:r>
              <a:rPr lang="el" sz="850" u="sng" dirty="0"/>
              <a:t>Παραποίηση δεδομένων</a:t>
            </a:r>
            <a:r>
              <a:rPr lang="el" sz="850" dirty="0"/>
              <a:t>: χειραγώγηση δεδομένων που διαβιβάζονται μεταξύ έξυπνων μετρητών και συστημάτων ελέγχου, η οποία οδηγεί σε ανακριβή τιμολόγηση ή εκμετάλλευση τρωτών σημείων στις πλατφόρμες εμπορίας ενέργειας</a:t>
            </a:r>
          </a:p>
          <a:p>
            <a:pPr lvl="2">
              <a:spcBef>
                <a:spcPts val="600"/>
              </a:spcBef>
            </a:pPr>
            <a:r>
              <a:rPr lang="el" sz="850" u="sng" dirty="0"/>
              <a:t>Κίνδυνοι εφοδιαστικής αλυσίδας</a:t>
            </a:r>
            <a:r>
              <a:rPr lang="el" sz="850" dirty="0"/>
              <a:t>: παραβίαση εξαρτημάτων ή λογισμικού που λαμβάνονται από τρίτους προμηθευτές, με αποτέλεσμα τρωτά σημεία σε συσκευές έξυπνου δικτύου ή συστήματα ελέγχου</a:t>
            </a:r>
          </a:p>
          <a:p>
            <a:pPr lvl="2">
              <a:spcBef>
                <a:spcPts val="600"/>
              </a:spcBef>
            </a:pPr>
            <a:r>
              <a:rPr lang="el" sz="850" u="sng" dirty="0"/>
              <a:t>Κατασκοπεία στον κυβερνοχώρο</a:t>
            </a:r>
            <a:r>
              <a:rPr lang="el" sz="850" dirty="0"/>
              <a:t>: κλοπή ευαίσθητων πληροφοριών που σχετίζονται με λειτουργίες ενεργειακών υποδομών, δεδομένα πελατών ή πνευματική ιδιοκτησία, θέτοντας σε κίνδυνο την εθνική ασφάλεια και το ανταγωνιστικό πλεονέκτημα</a:t>
            </a:r>
            <a:endParaRPr lang="en-US" sz="1200" dirty="0"/>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a:p>
        </p:txBody>
      </p:sp>
      <p:grpSp>
        <p:nvGrpSpPr>
          <p:cNvPr id="2" name="Group 1">
            <a:extLst>
              <a:ext uri="{FF2B5EF4-FFF2-40B4-BE49-F238E27FC236}">
                <a16:creationId xmlns:a16="http://schemas.microsoft.com/office/drawing/2014/main" id="{8E29837F-191A-2CAF-C620-46DB82DE98E1}"/>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1CD2267-9FF0-C5D3-F84E-772D2949F77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6FF59F19-D600-42DE-BBBA-D718BD73BFA9}"/>
                </a:ext>
              </a:extLst>
            </p:cNvPr>
            <p:cNvPicPr>
              <a:picLocks noChangeAspect="1"/>
            </p:cNvPicPr>
            <p:nvPr/>
          </p:nvPicPr>
          <p:blipFill>
            <a:blip r:embed="rId3"/>
            <a:stretch>
              <a:fillRect/>
            </a:stretch>
          </p:blipFill>
          <p:spPr>
            <a:xfrm>
              <a:off x="6709092" y="5483822"/>
              <a:ext cx="1764001" cy="612000"/>
            </a:xfrm>
            <a:prstGeom prst="rect">
              <a:avLst/>
            </a:prstGeom>
          </p:spPr>
        </p:pic>
      </p:grpSp>
      <p:pic>
        <p:nvPicPr>
          <p:cNvPr id="8" name="Marcador de Posição da Imagem 7" descr="Μια εικόνα με ένδυμα, πράσινο, φυτό, πανοπλία&#10;&#10;Αυτόματη περιγραφή">
            <a:extLst>
              <a:ext uri="{FF2B5EF4-FFF2-40B4-BE49-F238E27FC236}">
                <a16:creationId xmlns:a16="http://schemas.microsoft.com/office/drawing/2014/main" id="{958D4A2D-7944-0B8F-DF0E-D173D088DBA0}"/>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3839331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lang="el" sz="2800"/>
              <a:t>02_1: Εισαγωγή στη Μοντελοποίηση Απειλών</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5840730" y="1037743"/>
            <a:ext cx="6293195" cy="763899"/>
          </a:xfrm>
        </p:spPr>
        <p:txBody>
          <a:bodyPr>
            <a:normAutofit/>
          </a:bodyPr>
          <a:lstStyle/>
          <a:p>
            <a:r>
              <a:rPr lang="el" dirty="0"/>
              <a:t>Κατανόηση της έννοιας και της σημασίας</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5650787" y="1977017"/>
            <a:ext cx="6388813" cy="2569866"/>
          </a:xfrm>
        </p:spPr>
        <p:txBody>
          <a:bodyPr>
            <a:noAutofit/>
          </a:bodyPr>
          <a:lstStyle/>
          <a:p>
            <a:pPr>
              <a:spcBef>
                <a:spcPts val="600"/>
              </a:spcBef>
            </a:pPr>
            <a:r>
              <a:rPr lang="el" sz="1200" b="1" dirty="0">
                <a:solidFill>
                  <a:schemeClr val="accent1"/>
                </a:solidFill>
              </a:rPr>
              <a:t>Μελέτη περίπτωσης: </a:t>
            </a:r>
            <a:r>
              <a:rPr lang="el" sz="1200" i="1" dirty="0"/>
              <a:t>Smart Grid Infrastructure</a:t>
            </a:r>
          </a:p>
          <a:p>
            <a:pPr lvl="1">
              <a:spcBef>
                <a:spcPts val="600"/>
              </a:spcBef>
            </a:pPr>
            <a:r>
              <a:rPr lang="el" sz="1000" b="1" dirty="0"/>
              <a:t>Αξιολογήστε τα τρωτά σημεία:</a:t>
            </a:r>
          </a:p>
          <a:p>
            <a:pPr lvl="2">
              <a:spcBef>
                <a:spcPts val="600"/>
              </a:spcBef>
            </a:pPr>
            <a:r>
              <a:rPr lang="el" sz="850" u="sng" dirty="0"/>
              <a:t>Μη ασφαλή πρωτόκολλα επικοινωνίας</a:t>
            </a:r>
            <a:r>
              <a:rPr lang="el" sz="850" dirty="0"/>
              <a:t>: αδύναμη κρυπτογράφηση ή έλλειψη μηχανισμών ελέγχου ταυτότητας στα πρωτόκολλα επικοινωνίας που χρησιμοποιούνται από έξυπνους μετρητές και συστήματα ελέγχου.</a:t>
            </a:r>
          </a:p>
          <a:p>
            <a:pPr lvl="2">
              <a:spcBef>
                <a:spcPts val="600"/>
              </a:spcBef>
            </a:pPr>
            <a:r>
              <a:rPr lang="el" sz="850" u="sng" dirty="0"/>
              <a:t>Συστήματα παλαιού τύπου</a:t>
            </a:r>
            <a:r>
              <a:rPr lang="el" sz="850" dirty="0"/>
              <a:t>: χρήση παρωχημένων ή μη υποστηριζόμενων στοιχείων λογισμικού και υλικού σε υποδομές ζωτικής σημασίας, ευάλωτα σε γνωστά τρωτά σημεία και εκμεταλλεύσεις.</a:t>
            </a:r>
          </a:p>
          <a:p>
            <a:pPr lvl="2">
              <a:spcBef>
                <a:spcPts val="600"/>
              </a:spcBef>
            </a:pPr>
            <a:r>
              <a:rPr lang="el" sz="850" u="sng" dirty="0"/>
              <a:t>Εσωτερικές απειλές</a:t>
            </a:r>
            <a:r>
              <a:rPr lang="el" sz="850" dirty="0"/>
              <a:t>: κακόβουλες ή αμελείς ενέργειες υπαλλήλων ή εργολάβων με προνομιακή πρόσβαση σε υποδομές ενεργειακών δικτύων.</a:t>
            </a:r>
          </a:p>
          <a:p>
            <a:pPr lvl="2">
              <a:spcBef>
                <a:spcPts val="600"/>
              </a:spcBef>
            </a:pPr>
            <a:r>
              <a:rPr lang="el" sz="850" u="sng" dirty="0"/>
              <a:t>Διασυνδεδεμένα συστήματα</a:t>
            </a:r>
            <a:r>
              <a:rPr lang="el" sz="850" dirty="0"/>
              <a:t>: εξαρτήσεις μεταξύ διαφορετικών συνιστωσών του ενεργειακού δικτύου, δημιουργώντας πιθανές οδούς για τους επιτιθέμενους να διαδώσουν απειλές και να διαταράξουν τις λειτουργίες.</a:t>
            </a:r>
          </a:p>
          <a:p>
            <a:pPr lvl="1">
              <a:spcBef>
                <a:spcPts val="600"/>
              </a:spcBef>
            </a:pPr>
            <a:r>
              <a:rPr lang="el" sz="1000" b="1" dirty="0"/>
              <a:t>Ποσοτικοποιήστε τις επιπτώσεις:</a:t>
            </a:r>
          </a:p>
          <a:p>
            <a:pPr lvl="2">
              <a:spcBef>
                <a:spcPts val="600"/>
              </a:spcBef>
            </a:pPr>
            <a:r>
              <a:rPr lang="el" sz="850" u="sng" dirty="0"/>
              <a:t>Οικονομικές απώλειες</a:t>
            </a:r>
            <a:r>
              <a:rPr lang="el" sz="850" dirty="0"/>
              <a:t>: διαταραχή του ενεργειακού εφοδιασμού που οδηγεί σε απώλεια εσόδων για τους παρόχους υπηρεσιών κοινής ωφέλειας, πρόστιμα για μη συμμόρφωση με συμφωνίες επιπέδου υπηρεσιών και δαπάνες που συνδέονται με την αποκατάσταση και τις νομικές διαδικασίες.</a:t>
            </a:r>
          </a:p>
          <a:p>
            <a:pPr lvl="2">
              <a:spcBef>
                <a:spcPts val="600"/>
              </a:spcBef>
            </a:pPr>
            <a:r>
              <a:rPr lang="el" sz="850" u="sng" dirty="0"/>
              <a:t>Λειτουργικές διαταραχές</a:t>
            </a:r>
            <a:r>
              <a:rPr lang="el" sz="850" dirty="0"/>
              <a:t>: διακοπές υπηρεσιών που επηρεάζουν τους οικιακούς, εμπορικούς και βιομηχανικούς καταναλωτές, οδηγώντας σε απώλειες παραγωγικότητας, ζημιές στον εξοπλισμό και αρνητική αντίληψη του κοινού.</a:t>
            </a:r>
          </a:p>
          <a:p>
            <a:pPr lvl="2">
              <a:spcBef>
                <a:spcPts val="600"/>
              </a:spcBef>
            </a:pPr>
            <a:r>
              <a:rPr lang="el" sz="850" u="sng" dirty="0"/>
              <a:t>Κίνδυνοι για την ασφάλεια</a:t>
            </a:r>
            <a:r>
              <a:rPr lang="el" sz="850" dirty="0"/>
              <a:t>: διακυβεύεται η ακεραιότητα των ενεργειακών υποδομών που θέτουν σε κίνδυνο τη δημόσια ασφάλεια, περιβαλλοντική ζημία και πιθανή απώλεια ζωής σε ακραία σενάρια.</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a:p>
        </p:txBody>
      </p:sp>
      <p:grpSp>
        <p:nvGrpSpPr>
          <p:cNvPr id="2" name="Group 1">
            <a:extLst>
              <a:ext uri="{FF2B5EF4-FFF2-40B4-BE49-F238E27FC236}">
                <a16:creationId xmlns:a16="http://schemas.microsoft.com/office/drawing/2014/main" id="{8E29837F-191A-2CAF-C620-46DB82DE98E1}"/>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1CD2267-9FF0-C5D3-F84E-772D2949F77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6FF59F19-D600-42DE-BBBA-D718BD73BFA9}"/>
                </a:ext>
              </a:extLst>
            </p:cNvPr>
            <p:cNvPicPr>
              <a:picLocks noChangeAspect="1"/>
            </p:cNvPicPr>
            <p:nvPr/>
          </p:nvPicPr>
          <p:blipFill>
            <a:blip r:embed="rId3"/>
            <a:stretch>
              <a:fillRect/>
            </a:stretch>
          </p:blipFill>
          <p:spPr>
            <a:xfrm>
              <a:off x="6709092" y="5483822"/>
              <a:ext cx="1764001" cy="612000"/>
            </a:xfrm>
            <a:prstGeom prst="rect">
              <a:avLst/>
            </a:prstGeom>
          </p:spPr>
        </p:pic>
      </p:grpSp>
      <p:pic>
        <p:nvPicPr>
          <p:cNvPr id="8" name="Marcador de Posição da Imagem 7" descr="Μια εικόνα με ένδυμα, πράσινο, φυτό, πανοπλία&#10;&#10;Αυτόματη περιγραφή">
            <a:extLst>
              <a:ext uri="{FF2B5EF4-FFF2-40B4-BE49-F238E27FC236}">
                <a16:creationId xmlns:a16="http://schemas.microsoft.com/office/drawing/2014/main" id="{958D4A2D-7944-0B8F-DF0E-D173D088DBA0}"/>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753003759"/>
      </p:ext>
    </p:extLst>
  </p:cSld>
  <p:clrMapOvr>
    <a:masterClrMapping/>
  </p:clrMapOvr>
</p:sld>
</file>

<file path=ppt/theme/theme1.xml><?xml version="1.0" encoding="utf-8"?>
<a:theme xmlns:a="http://schemas.openxmlformats.org/drawingml/2006/main" name="Custom">
  <a:themeElements>
    <a:clrScheme name="TM11534312">
      <a:dk1>
        <a:srgbClr val="000000"/>
      </a:dk1>
      <a:lt1>
        <a:srgbClr val="FFFFFF"/>
      </a:lt1>
      <a:dk2>
        <a:srgbClr val="D87A1A"/>
      </a:dk2>
      <a:lt2>
        <a:srgbClr val="E7E6E6"/>
      </a:lt2>
      <a:accent1>
        <a:srgbClr val="FFBA00"/>
      </a:accent1>
      <a:accent2>
        <a:srgbClr val="7229D2"/>
      </a:accent2>
      <a:accent3>
        <a:srgbClr val="C62FE1"/>
      </a:accent3>
      <a:accent4>
        <a:srgbClr val="CF1DA0"/>
      </a:accent4>
      <a:accent5>
        <a:srgbClr val="E12F68"/>
      </a:accent5>
      <a:accent6>
        <a:srgbClr val="CF2E1D"/>
      </a:accent6>
      <a:hlink>
        <a:srgbClr val="87882D"/>
      </a:hlink>
      <a:folHlink>
        <a:srgbClr val="7F7F7F"/>
      </a:folHlink>
    </a:clrScheme>
    <a:fontScheme name="Custom 62">
      <a:majorFont>
        <a:latin typeface="Book Antiqua"/>
        <a:ea typeface=""/>
        <a:cs typeface=""/>
      </a:majorFont>
      <a:minorFont>
        <a:latin typeface="Century Gothic"/>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M11534312_Win32_SL_V3" id="{A784F2EB-8377-40E2-878D-F359E4F7734D}" vid="{87F4C17B-0668-4D7F-80F5-6507D8EFBB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9BB42C3-98F0-4E09-AE96-62EE07CAC5CA}">
  <ds:schemaRefs>
    <ds:schemaRef ds:uri="16c05727-aa75-4e4a-9b5f-8a80a1165891"/>
    <ds:schemaRef ds:uri="230e9df3-be65-4c73-a93b-d1236ebd677e"/>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C15CCAF-B227-4420-8A82-899C4EC33714}">
  <ds:schemaRefs>
    <ds:schemaRef ds:uri="230e9df3-be65-4c73-a93b-d1236ebd677e"/>
    <ds:schemaRef ds:uri="71af3243-3dd4-4a8d-8c0d-dd76da1f02a5"/>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739EAE05-2D90-4440-A098-2E114DBDB54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3600</Words>
  <Application>Microsoft Office PowerPoint</Application>
  <PresentationFormat>Widescreen</PresentationFormat>
  <Paragraphs>256</Paragraphs>
  <Slides>32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 MT</vt:lpstr>
      <vt:lpstr>Book Antiqua</vt:lpstr>
      <vt:lpstr>Calibri</vt:lpstr>
      <vt:lpstr>Century Gothic</vt:lpstr>
      <vt:lpstr>Courier New</vt:lpstr>
      <vt:lpstr>Custom</vt:lpstr>
      <vt:lpstr>Ευφυΐα Κυβερνοαπειλής στο ενεργειακό δίκτυο - Cyber Threat Intelligence in the Energy Network </vt:lpstr>
      <vt:lpstr>PowerPoint Presentation</vt:lpstr>
      <vt:lpstr>Cyber Threat Intelligence in the Energy Network – Επισκόπηση μαθήματος</vt:lpstr>
      <vt:lpstr>Περίγραμμα Εκπαίδευσης:   Ημέρα-2</vt:lpstr>
      <vt:lpstr>Περίγραμμα Εκπαίδευσης:   Ημέρα-2</vt:lpstr>
      <vt:lpstr>02_1: Εισαγωγή στη Μοντελοποίηση Απειλών</vt:lpstr>
      <vt:lpstr>02_1: Εισαγωγή στη Μοντελοποίηση Απειλών</vt:lpstr>
      <vt:lpstr>02_1: Εισαγωγή στη Μοντελοποίηση Απειλών</vt:lpstr>
      <vt:lpstr>02_1: Εισαγωγή στη Μοντελοποίηση Απειλών</vt:lpstr>
      <vt:lpstr>02_1: Εισαγωγή στη Μοντελοποίηση Απειλών</vt:lpstr>
      <vt:lpstr>Περίγραμμα Εκπαίδευσης:   Ημέρα-2</vt:lpstr>
      <vt:lpstr>02_2: Τοπίο Απειλών στο Ενεργειακό Δίκτυο</vt:lpstr>
      <vt:lpstr>02_2: Τοπίο Απειλών στο Ενεργειακό Δίκτυο</vt:lpstr>
      <vt:lpstr>02_2: Τοπίο Απειλών στο Ενεργειακό Δίκτυο</vt:lpstr>
      <vt:lpstr>02_2: Τοπίο Απειλών στο Ενεργειακό Δίκτυο</vt:lpstr>
      <vt:lpstr>02_2: Τοπίο Απειλών στο Ενεργειακό Δίκτυο</vt:lpstr>
      <vt:lpstr>Περίγραμμα Εκπαίδευση:   Ημέρα-2</vt:lpstr>
      <vt:lpstr>02_3: Ανάλυση επιπτώσεων </vt:lpstr>
      <vt:lpstr>02_3: Ανάλυση επιπτώσεων </vt:lpstr>
      <vt:lpstr>02_3: Ανάλυση επιπτώσεων </vt:lpstr>
      <vt:lpstr>02_3: Ανάλυση επιπτώσεων </vt:lpstr>
      <vt:lpstr>02_3: Ανάλυση επιπτώσεων </vt:lpstr>
      <vt:lpstr>Περίγραμμα Εκπαίδευσης:   Ημέρα-2</vt:lpstr>
      <vt:lpstr>02_4: Ανάπτυξη Μοντέλων Απειλών για Ενεργειακές Υποδομές</vt:lpstr>
      <vt:lpstr>02_4: Ανάπτυξη Μοντέλων Απειλών για Ενεργειακές Υποδομές</vt:lpstr>
      <vt:lpstr>02_4: Ανάπτυξη Μοντέλων Απειλών για Ενεργειακές Υποδομές</vt:lpstr>
      <vt:lpstr>02_4: Ανάπτυξη Μοντέλων Απειλών για Ενεργειακές Υποδομές</vt:lpstr>
      <vt:lpstr>Περίγραμμα Εκπαίδευσης:   Ημέρα-2</vt:lpstr>
      <vt:lpstr>02_5: Στρατηγικές Μετριασμού</vt:lpstr>
      <vt:lpstr>02_5: Στρατηγικές Μετριασμού</vt:lpstr>
      <vt:lpstr>02_5: Στρατηγικές Μετριασμού</vt:lpstr>
      <vt:lpstr>Ευχαριστώ</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2025-04-26T12:29:27Z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