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725" r:id="rId4"/>
  </p:sldMasterIdLst>
  <p:notesMasterIdLst>
    <p:notesMasterId r:id="rId38"/>
  </p:notesMasterIdLst>
  <p:handoutMasterIdLst>
    <p:handoutMasterId r:id="rId39"/>
  </p:handoutMasterIdLst>
  <p:sldIdLst>
    <p:sldId id="376" r:id="rId5"/>
    <p:sldId id="407" r:id="rId6"/>
    <p:sldId id="388" r:id="rId7"/>
    <p:sldId id="408" r:id="rId8"/>
    <p:sldId id="434" r:id="rId9"/>
    <p:sldId id="409" r:id="rId10"/>
    <p:sldId id="410" r:id="rId11"/>
    <p:sldId id="411" r:id="rId12"/>
    <p:sldId id="412" r:id="rId13"/>
    <p:sldId id="435" r:id="rId14"/>
    <p:sldId id="416" r:id="rId15"/>
    <p:sldId id="413" r:id="rId16"/>
    <p:sldId id="414" r:id="rId17"/>
    <p:sldId id="415" r:id="rId18"/>
    <p:sldId id="418" r:id="rId19"/>
    <p:sldId id="419" r:id="rId20"/>
    <p:sldId id="436" r:id="rId21"/>
    <p:sldId id="417" r:id="rId22"/>
    <p:sldId id="420" r:id="rId23"/>
    <p:sldId id="421" r:id="rId24"/>
    <p:sldId id="422" r:id="rId25"/>
    <p:sldId id="423" r:id="rId26"/>
    <p:sldId id="424" r:id="rId27"/>
    <p:sldId id="425" r:id="rId28"/>
    <p:sldId id="426" r:id="rId29"/>
    <p:sldId id="427" r:id="rId30"/>
    <p:sldId id="428" r:id="rId31"/>
    <p:sldId id="437" r:id="rId32"/>
    <p:sldId id="429" r:id="rId33"/>
    <p:sldId id="430" r:id="rId34"/>
    <p:sldId id="431" r:id="rId35"/>
    <p:sldId id="433" r:id="rId36"/>
    <p:sldId id="387"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0D0D"/>
    <a:srgbClr val="2C4A52"/>
    <a:srgbClr val="2626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93" d="100"/>
          <a:sy n="93" d="100"/>
        </p:scale>
        <p:origin x="1272" y="306"/>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169671B-947A-44A3-A764-A91E66D4692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B4B23CC-4610-41C4-A0CF-67A30700C47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07299BE-0F96-4D8C-8AC3-AFAE1A841C66}" type="datetimeFigureOut">
              <a:rPr lang="en-US" smtClean="0"/>
              <a:t>26/04/2025</a:t>
            </a:fld>
            <a:endParaRPr lang="en-US"/>
          </a:p>
        </p:txBody>
      </p:sp>
      <p:sp>
        <p:nvSpPr>
          <p:cNvPr id="4" name="Footer Placeholder 3">
            <a:extLst>
              <a:ext uri="{FF2B5EF4-FFF2-40B4-BE49-F238E27FC236}">
                <a16:creationId xmlns:a16="http://schemas.microsoft.com/office/drawing/2014/main" id="{1F94FC55-2324-40BC-8420-15EC835D95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63EC604-E5A5-4A58-AC5A-211F83D37CA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E3B048B-0EBA-466F-928F-37073F3BFB70}" type="slidenum">
              <a:rPr lang="en-US" smtClean="0"/>
              <a:t>‹#›</a:t>
            </a:fld>
            <a:endParaRPr lang="en-US"/>
          </a:p>
        </p:txBody>
      </p:sp>
    </p:spTree>
    <p:extLst>
      <p:ext uri="{BB962C8B-B14F-4D97-AF65-F5344CB8AC3E}">
        <p14:creationId xmlns:p14="http://schemas.microsoft.com/office/powerpoint/2010/main" val="40655076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4692AC-01A2-4EFF-966B-504F28E82D7A}" type="datetimeFigureOut">
              <a:rPr lang="en-US" noProof="0" smtClean="0"/>
              <a:t>26/04/2025</a:t>
            </a:fld>
            <a:endParaRPr lang="en-US" noProof="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 noProof="0"/>
              <a:t>Κάντε κλικ για να επεξεργαστείτε στυλ κειμένου υποδείγματος</a:t>
            </a:r>
          </a:p>
          <a:p>
            <a:pPr lvl="1"/>
            <a:r>
              <a:rPr lang="el" noProof="0"/>
              <a:t>Δεύτερο επίπεδο</a:t>
            </a:r>
          </a:p>
          <a:p>
            <a:pPr lvl="2"/>
            <a:r>
              <a:rPr lang="el" noProof="0"/>
              <a:t>Τρίτο επίπεδο</a:t>
            </a:r>
          </a:p>
          <a:p>
            <a:pPr lvl="3"/>
            <a:r>
              <a:rPr lang="el" noProof="0"/>
              <a:t>Τέταρτο επίπεδο</a:t>
            </a:r>
          </a:p>
          <a:p>
            <a:pPr lvl="4"/>
            <a:r>
              <a:rPr lang="el" noProof="0"/>
              <a:t>Πέμπτο επίπεδο</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ED498D-6977-40EC-8E5E-7EB644D5E759}" type="slidenum">
              <a:rPr lang="en-US" noProof="0" smtClean="0"/>
              <a:t>‹#›</a:t>
            </a:fld>
            <a:endParaRPr lang="en-US" noProof="0"/>
          </a:p>
        </p:txBody>
      </p:sp>
    </p:spTree>
    <p:extLst>
      <p:ext uri="{BB962C8B-B14F-4D97-AF65-F5344CB8AC3E}">
        <p14:creationId xmlns:p14="http://schemas.microsoft.com/office/powerpoint/2010/main" val="1352264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AED498D-6977-40EC-8E5E-7EB644D5E759}" type="slidenum">
              <a:rPr lang="en-US" noProof="0" smtClean="0"/>
              <a:t>1</a:t>
            </a:fld>
            <a:endParaRPr lang="en-US" noProof="0"/>
          </a:p>
        </p:txBody>
      </p:sp>
    </p:spTree>
    <p:extLst>
      <p:ext uri="{BB962C8B-B14F-4D97-AF65-F5344CB8AC3E}">
        <p14:creationId xmlns:p14="http://schemas.microsoft.com/office/powerpoint/2010/main" val="2278711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AED498D-6977-40EC-8E5E-7EB644D5E759}" type="slidenum">
              <a:rPr lang="en-US" noProof="0" smtClean="0"/>
              <a:t>2</a:t>
            </a:fld>
            <a:endParaRPr lang="en-US" noProof="0"/>
          </a:p>
        </p:txBody>
      </p:sp>
    </p:spTree>
    <p:extLst>
      <p:ext uri="{BB962C8B-B14F-4D97-AF65-F5344CB8AC3E}">
        <p14:creationId xmlns:p14="http://schemas.microsoft.com/office/powerpoint/2010/main" val="2060055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l"/>
              <a:t>https://energy.ec.europa.eu/news/new-network-code-cybersecurity-eu-electricity-sector-2024-03-11_en</a:t>
            </a:r>
          </a:p>
        </p:txBody>
      </p:sp>
      <p:sp>
        <p:nvSpPr>
          <p:cNvPr id="4" name="Marcador de Posição do Número do Diapositivo 3"/>
          <p:cNvSpPr>
            <a:spLocks noGrp="1"/>
          </p:cNvSpPr>
          <p:nvPr>
            <p:ph type="sldNum" sz="quarter" idx="5"/>
          </p:nvPr>
        </p:nvSpPr>
        <p:spPr/>
        <p:txBody>
          <a:bodyPr/>
          <a:lstStyle/>
          <a:p>
            <a:fld id="{4AED498D-6977-40EC-8E5E-7EB644D5E759}" type="slidenum">
              <a:rPr lang="en-US" noProof="0" smtClean="0"/>
              <a:t>8</a:t>
            </a:fld>
            <a:endParaRPr lang="en-US" noProof="0"/>
          </a:p>
        </p:txBody>
      </p:sp>
    </p:spTree>
    <p:extLst>
      <p:ext uri="{BB962C8B-B14F-4D97-AF65-F5344CB8AC3E}">
        <p14:creationId xmlns:p14="http://schemas.microsoft.com/office/powerpoint/2010/main" val="3767701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l"/>
              <a:t>https://energy.ec.europa.eu/news/new-network-code-cybersecurity-eu-electricity-sector-2024-03-11_en</a:t>
            </a:r>
          </a:p>
        </p:txBody>
      </p:sp>
      <p:sp>
        <p:nvSpPr>
          <p:cNvPr id="4" name="Marcador de Posição do Número do Diapositivo 3"/>
          <p:cNvSpPr>
            <a:spLocks noGrp="1"/>
          </p:cNvSpPr>
          <p:nvPr>
            <p:ph type="sldNum" sz="quarter" idx="5"/>
          </p:nvPr>
        </p:nvSpPr>
        <p:spPr/>
        <p:txBody>
          <a:bodyPr/>
          <a:lstStyle/>
          <a:p>
            <a:fld id="{4AED498D-6977-40EC-8E5E-7EB644D5E759}" type="slidenum">
              <a:rPr lang="en-US" noProof="0" smtClean="0"/>
              <a:t>9</a:t>
            </a:fld>
            <a:endParaRPr lang="en-US" noProof="0"/>
          </a:p>
        </p:txBody>
      </p:sp>
    </p:spTree>
    <p:extLst>
      <p:ext uri="{BB962C8B-B14F-4D97-AF65-F5344CB8AC3E}">
        <p14:creationId xmlns:p14="http://schemas.microsoft.com/office/powerpoint/2010/main" val="2834876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l"/>
              <a:t>https://energy.ec.europa.eu/news/new-network-code-cybersecurity-eu-electricity-sector-2024-03-11_en</a:t>
            </a:r>
          </a:p>
        </p:txBody>
      </p:sp>
      <p:sp>
        <p:nvSpPr>
          <p:cNvPr id="4" name="Marcador de Posição do Número do Diapositivo 3"/>
          <p:cNvSpPr>
            <a:spLocks noGrp="1"/>
          </p:cNvSpPr>
          <p:nvPr>
            <p:ph type="sldNum" sz="quarter" idx="5"/>
          </p:nvPr>
        </p:nvSpPr>
        <p:spPr/>
        <p:txBody>
          <a:bodyPr/>
          <a:lstStyle/>
          <a:p>
            <a:fld id="{4AED498D-6977-40EC-8E5E-7EB644D5E759}" type="slidenum">
              <a:rPr lang="en-US" noProof="0" smtClean="0"/>
              <a:t>12</a:t>
            </a:fld>
            <a:endParaRPr lang="en-US" noProof="0"/>
          </a:p>
        </p:txBody>
      </p:sp>
    </p:spTree>
    <p:extLst>
      <p:ext uri="{BB962C8B-B14F-4D97-AF65-F5344CB8AC3E}">
        <p14:creationId xmlns:p14="http://schemas.microsoft.com/office/powerpoint/2010/main" val="3106492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l"/>
              <a:t>https://energy.ec.europa.eu/news/new-network-code-cybersecurity-eu-electricity-sector-2024-03-11_en</a:t>
            </a:r>
          </a:p>
        </p:txBody>
      </p:sp>
      <p:sp>
        <p:nvSpPr>
          <p:cNvPr id="4" name="Marcador de Posição do Número do Diapositivo 3"/>
          <p:cNvSpPr>
            <a:spLocks noGrp="1"/>
          </p:cNvSpPr>
          <p:nvPr>
            <p:ph type="sldNum" sz="quarter" idx="5"/>
          </p:nvPr>
        </p:nvSpPr>
        <p:spPr/>
        <p:txBody>
          <a:bodyPr/>
          <a:lstStyle/>
          <a:p>
            <a:fld id="{4AED498D-6977-40EC-8E5E-7EB644D5E759}" type="slidenum">
              <a:rPr lang="en-US" noProof="0" smtClean="0"/>
              <a:t>13</a:t>
            </a:fld>
            <a:endParaRPr lang="en-US" noProof="0"/>
          </a:p>
        </p:txBody>
      </p:sp>
    </p:spTree>
    <p:extLst>
      <p:ext uri="{BB962C8B-B14F-4D97-AF65-F5344CB8AC3E}">
        <p14:creationId xmlns:p14="http://schemas.microsoft.com/office/powerpoint/2010/main" val="8626809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l"/>
              <a:t>https://energy.ec.europa.eu/news/new-network-code-cybersecurity-eu-electricity-sector-2024-03-11_en</a:t>
            </a:r>
          </a:p>
        </p:txBody>
      </p:sp>
      <p:sp>
        <p:nvSpPr>
          <p:cNvPr id="4" name="Marcador de Posição do Número do Diapositivo 3"/>
          <p:cNvSpPr>
            <a:spLocks noGrp="1"/>
          </p:cNvSpPr>
          <p:nvPr>
            <p:ph type="sldNum" sz="quarter" idx="5"/>
          </p:nvPr>
        </p:nvSpPr>
        <p:spPr/>
        <p:txBody>
          <a:bodyPr/>
          <a:lstStyle/>
          <a:p>
            <a:fld id="{4AED498D-6977-40EC-8E5E-7EB644D5E759}" type="slidenum">
              <a:rPr lang="en-US" noProof="0" smtClean="0"/>
              <a:t>14</a:t>
            </a:fld>
            <a:endParaRPr lang="en-US" noProof="0"/>
          </a:p>
        </p:txBody>
      </p:sp>
    </p:spTree>
    <p:extLst>
      <p:ext uri="{BB962C8B-B14F-4D97-AF65-F5344CB8AC3E}">
        <p14:creationId xmlns:p14="http://schemas.microsoft.com/office/powerpoint/2010/main" val="15030414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l"/>
              <a:t>https://energy.ec.europa.eu/news/new-network-code-cybersecurity-eu-electricity-sector-2024-03-11_en</a:t>
            </a:r>
          </a:p>
        </p:txBody>
      </p:sp>
      <p:sp>
        <p:nvSpPr>
          <p:cNvPr id="4" name="Marcador de Posição do Número do Diapositivo 3"/>
          <p:cNvSpPr>
            <a:spLocks noGrp="1"/>
          </p:cNvSpPr>
          <p:nvPr>
            <p:ph type="sldNum" sz="quarter" idx="5"/>
          </p:nvPr>
        </p:nvSpPr>
        <p:spPr/>
        <p:txBody>
          <a:bodyPr/>
          <a:lstStyle/>
          <a:p>
            <a:fld id="{4AED498D-6977-40EC-8E5E-7EB644D5E759}" type="slidenum">
              <a:rPr lang="en-US" noProof="0" smtClean="0"/>
              <a:t>15</a:t>
            </a:fld>
            <a:endParaRPr lang="en-US" noProof="0"/>
          </a:p>
        </p:txBody>
      </p:sp>
    </p:spTree>
    <p:extLst>
      <p:ext uri="{BB962C8B-B14F-4D97-AF65-F5344CB8AC3E}">
        <p14:creationId xmlns:p14="http://schemas.microsoft.com/office/powerpoint/2010/main" val="32761468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l"/>
              <a:t>https://energy.ec.europa.eu/news/new-network-code-cybersecurity-eu-electricity-sector-2024-03-11_en</a:t>
            </a:r>
          </a:p>
        </p:txBody>
      </p:sp>
      <p:sp>
        <p:nvSpPr>
          <p:cNvPr id="4" name="Marcador de Posição do Número do Diapositivo 3"/>
          <p:cNvSpPr>
            <a:spLocks noGrp="1"/>
          </p:cNvSpPr>
          <p:nvPr>
            <p:ph type="sldNum" sz="quarter" idx="5"/>
          </p:nvPr>
        </p:nvSpPr>
        <p:spPr/>
        <p:txBody>
          <a:bodyPr/>
          <a:lstStyle/>
          <a:p>
            <a:fld id="{4AED498D-6977-40EC-8E5E-7EB644D5E759}" type="slidenum">
              <a:rPr lang="en-US" noProof="0" smtClean="0"/>
              <a:t>16</a:t>
            </a:fld>
            <a:endParaRPr lang="en-US" noProof="0"/>
          </a:p>
        </p:txBody>
      </p:sp>
    </p:spTree>
    <p:extLst>
      <p:ext uri="{BB962C8B-B14F-4D97-AF65-F5344CB8AC3E}">
        <p14:creationId xmlns:p14="http://schemas.microsoft.com/office/powerpoint/2010/main" val="25652620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8" name="Graphic 17">
            <a:extLst>
              <a:ext uri="{FF2B5EF4-FFF2-40B4-BE49-F238E27FC236}">
                <a16:creationId xmlns:a16="http://schemas.microsoft.com/office/drawing/2014/main" id="{7FAC3601-9744-9840-0229-E000CCFBEABC}"/>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032131" y="-30007"/>
            <a:ext cx="6064493" cy="6879887"/>
          </a:xfrm>
          <a:prstGeom prst="rect">
            <a:avLst/>
          </a:prstGeom>
        </p:spPr>
      </p:pic>
      <p:sp>
        <p:nvSpPr>
          <p:cNvPr id="2" name="Title 1"/>
          <p:cNvSpPr>
            <a:spLocks noGrp="1"/>
          </p:cNvSpPr>
          <p:nvPr>
            <p:ph type="ctrTitle" hasCustomPrompt="1"/>
          </p:nvPr>
        </p:nvSpPr>
        <p:spPr>
          <a:xfrm>
            <a:off x="7119890" y="723440"/>
            <a:ext cx="4323426" cy="2579052"/>
          </a:xfrm>
        </p:spPr>
        <p:txBody>
          <a:bodyPr anchor="b">
            <a:normAutofit/>
          </a:bodyPr>
          <a:lstStyle>
            <a:lvl1pPr algn="l">
              <a:lnSpc>
                <a:spcPct val="90000"/>
              </a:lnSpc>
              <a:defRPr sz="6000" spc="-50" baseline="0">
                <a:solidFill>
                  <a:schemeClr val="tx1"/>
                </a:solidFill>
              </a:defRPr>
            </a:lvl1pPr>
          </a:lstStyle>
          <a:p>
            <a:r>
              <a:rPr lang="el"/>
              <a:t>Προσθέστε τίτλο εδώ</a:t>
            </a:r>
          </a:p>
        </p:txBody>
      </p:sp>
      <p:sp>
        <p:nvSpPr>
          <p:cNvPr id="3" name="Subtitle 2"/>
          <p:cNvSpPr>
            <a:spLocks noGrp="1"/>
          </p:cNvSpPr>
          <p:nvPr>
            <p:ph type="subTitle" idx="1" hasCustomPrompt="1"/>
          </p:nvPr>
        </p:nvSpPr>
        <p:spPr>
          <a:xfrm>
            <a:off x="7128152" y="5248834"/>
            <a:ext cx="4323426" cy="1008925"/>
          </a:xfrm>
        </p:spPr>
        <p:txBody>
          <a:bodyPr lIns="91440" rIns="91440">
            <a:normAutofit/>
          </a:bodyPr>
          <a:lstStyle>
            <a:lvl1pPr marL="0" indent="0" algn="l">
              <a:spcBef>
                <a:spcPts val="0"/>
              </a:spcBef>
              <a:spcAft>
                <a:spcPts val="0"/>
              </a:spcAft>
              <a:buNone/>
              <a:defRPr sz="1600" cap="all" spc="1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l"/>
              <a:t>Προσθέστε υπότιτλους εδώ</a:t>
            </a:r>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a:off x="0" y="-2235"/>
            <a:ext cx="5840730" cy="6862275"/>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40730" h="6887937">
                <a:moveTo>
                  <a:pt x="0" y="0"/>
                </a:moveTo>
                <a:lnTo>
                  <a:pt x="5840730" y="0"/>
                </a:lnTo>
                <a:lnTo>
                  <a:pt x="5090160" y="2775915"/>
                </a:lnTo>
                <a:cubicBezTo>
                  <a:pt x="5057140" y="2883865"/>
                  <a:pt x="5020310" y="2976575"/>
                  <a:pt x="4853940" y="2962605"/>
                </a:cubicBezTo>
                <a:cubicBezTo>
                  <a:pt x="4668520" y="2845765"/>
                  <a:pt x="4761230" y="2747975"/>
                  <a:pt x="4754880" y="2692095"/>
                </a:cubicBezTo>
                <a:cubicBezTo>
                  <a:pt x="4845050" y="2355545"/>
                  <a:pt x="4904740" y="2121865"/>
                  <a:pt x="4979670" y="1846275"/>
                </a:cubicBezTo>
                <a:cubicBezTo>
                  <a:pt x="5021580" y="1687525"/>
                  <a:pt x="4996180" y="1615135"/>
                  <a:pt x="4872990" y="1571955"/>
                </a:cubicBezTo>
                <a:cubicBezTo>
                  <a:pt x="4738370" y="1563065"/>
                  <a:pt x="4699000" y="1597355"/>
                  <a:pt x="4655820" y="1770075"/>
                </a:cubicBezTo>
                <a:cubicBezTo>
                  <a:pt x="4671060" y="1858975"/>
                  <a:pt x="3878580" y="4599635"/>
                  <a:pt x="3893820" y="4688535"/>
                </a:cubicBezTo>
                <a:cubicBezTo>
                  <a:pt x="3858895" y="4824425"/>
                  <a:pt x="3925570" y="4880305"/>
                  <a:pt x="3992880" y="4905705"/>
                </a:cubicBezTo>
                <a:cubicBezTo>
                  <a:pt x="4102100" y="4904435"/>
                  <a:pt x="4158615" y="4917135"/>
                  <a:pt x="4213860" y="4757115"/>
                </a:cubicBezTo>
                <a:lnTo>
                  <a:pt x="4457700" y="3842715"/>
                </a:lnTo>
                <a:cubicBezTo>
                  <a:pt x="4481830" y="3756355"/>
                  <a:pt x="4555490" y="3692855"/>
                  <a:pt x="4686300" y="3713175"/>
                </a:cubicBezTo>
                <a:cubicBezTo>
                  <a:pt x="4829810" y="3791915"/>
                  <a:pt x="4782820" y="3882085"/>
                  <a:pt x="4785360" y="3926535"/>
                </a:cubicBezTo>
                <a:lnTo>
                  <a:pt x="4028621" y="6887937"/>
                </a:lnTo>
                <a:lnTo>
                  <a:pt x="0" y="6877051"/>
                </a:lnTo>
                <a:lnTo>
                  <a:pt x="0" y="0"/>
                </a:lnTo>
                <a:close/>
              </a:path>
            </a:pathLst>
          </a:custGeom>
          <a:solidFill>
            <a:schemeClr val="bg2"/>
          </a:solidFill>
        </p:spPr>
        <p:txBody>
          <a:bodyPr anchor="ctr"/>
          <a:lstStyle>
            <a:lvl1pPr algn="ctr">
              <a:defRPr baseline="-25000"/>
            </a:lvl1pPr>
          </a:lstStyle>
          <a:p>
            <a:endParaRPr lang="en-US"/>
          </a:p>
        </p:txBody>
      </p:sp>
      <p:sp>
        <p:nvSpPr>
          <p:cNvPr id="8" name="Text Placeholder 7">
            <a:extLst>
              <a:ext uri="{FF2B5EF4-FFF2-40B4-BE49-F238E27FC236}">
                <a16:creationId xmlns:a16="http://schemas.microsoft.com/office/drawing/2014/main" id="{D5E91AD6-E4A6-F082-0E76-DAF7D57B5162}"/>
              </a:ext>
            </a:extLst>
          </p:cNvPr>
          <p:cNvSpPr>
            <a:spLocks noGrp="1"/>
          </p:cNvSpPr>
          <p:nvPr>
            <p:ph type="body" sz="quarter" idx="10" hasCustomPrompt="1"/>
          </p:nvPr>
        </p:nvSpPr>
        <p:spPr>
          <a:xfrm>
            <a:off x="7119274" y="3373515"/>
            <a:ext cx="4323426" cy="1008926"/>
          </a:xfrm>
        </p:spPr>
        <p:txBody>
          <a:bodyPr lIns="91440" rIns="91440">
            <a:noAutofit/>
          </a:bodyPr>
          <a:lstStyle>
            <a:lvl1pPr marL="0" indent="0">
              <a:buNone/>
              <a:defRPr sz="6000" b="1">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a:t>
            </a:r>
          </a:p>
        </p:txBody>
      </p:sp>
      <p:cxnSp>
        <p:nvCxnSpPr>
          <p:cNvPr id="19" name="Straight Connector 18">
            <a:extLst>
              <a:ext uri="{FF2B5EF4-FFF2-40B4-BE49-F238E27FC236}">
                <a16:creationId xmlns:a16="http://schemas.microsoft.com/office/drawing/2014/main" id="{7ADF7228-F4CB-A1B9-79EA-63240531648D}"/>
              </a:ext>
              <a:ext uri="{C183D7F6-B498-43B3-948B-1728B52AA6E4}">
                <adec:decorative xmlns:adec="http://schemas.microsoft.com/office/drawing/2017/decorative" val="1"/>
              </a:ext>
            </a:extLst>
          </p:cNvPr>
          <p:cNvCxnSpPr>
            <a:cxnSpLocks/>
          </p:cNvCxnSpPr>
          <p:nvPr userDrawn="1"/>
        </p:nvCxnSpPr>
        <p:spPr>
          <a:xfrm flipH="1">
            <a:off x="4559556" y="-10665"/>
            <a:ext cx="1930144" cy="687729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3164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Agenda - Topic 1">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7B8C35C0-4758-2887-0763-E78795846CD3}"/>
              </a:ext>
              <a:ext uri="{C183D7F6-B498-43B3-948B-1728B52AA6E4}">
                <adec:decorative xmlns:adec="http://schemas.microsoft.com/office/drawing/2017/decorative" val="1"/>
              </a:ext>
            </a:extLst>
          </p:cNvPr>
          <p:cNvSpPr/>
          <p:nvPr userDrawn="1"/>
        </p:nvSpPr>
        <p:spPr>
          <a:xfrm>
            <a:off x="6093537" y="-1946"/>
            <a:ext cx="3601340" cy="6881814"/>
          </a:xfrm>
          <a:custGeom>
            <a:avLst/>
            <a:gdLst>
              <a:gd name="connsiteX0" fmla="*/ 3601340 w 3601340"/>
              <a:gd name="connsiteY0" fmla="*/ 0 h 6881814"/>
              <a:gd name="connsiteX1" fmla="*/ 0 w 3601340"/>
              <a:gd name="connsiteY1" fmla="*/ 0 h 6881814"/>
              <a:gd name="connsiteX2" fmla="*/ 0 w 3601340"/>
              <a:gd name="connsiteY2" fmla="*/ 6881815 h 6881814"/>
              <a:gd name="connsiteX3" fmla="*/ 1064235 w 3601340"/>
              <a:gd name="connsiteY3" fmla="*/ 6881815 h 6881814"/>
              <a:gd name="connsiteX4" fmla="*/ 1441045 w 3601340"/>
              <a:gd name="connsiteY4" fmla="*/ 5490188 h 6881814"/>
              <a:gd name="connsiteX5" fmla="*/ 1835678 w 3601340"/>
              <a:gd name="connsiteY5" fmla="*/ 4034957 h 6881814"/>
              <a:gd name="connsiteX6" fmla="*/ 2045724 w 3601340"/>
              <a:gd name="connsiteY6" fmla="*/ 3914112 h 6881814"/>
              <a:gd name="connsiteX7" fmla="*/ 2166660 w 3601340"/>
              <a:gd name="connsiteY7" fmla="*/ 4124001 h 6881814"/>
              <a:gd name="connsiteX8" fmla="*/ 1906966 w 3601340"/>
              <a:gd name="connsiteY8" fmla="*/ 5081858 h 6881814"/>
              <a:gd name="connsiteX9" fmla="*/ 2027902 w 3601340"/>
              <a:gd name="connsiteY9" fmla="*/ 5291747 h 6881814"/>
              <a:gd name="connsiteX10" fmla="*/ 2227765 w 3601340"/>
              <a:gd name="connsiteY10" fmla="*/ 5198887 h 6881814"/>
              <a:gd name="connsiteX11" fmla="*/ 2570204 w 3601340"/>
              <a:gd name="connsiteY11" fmla="*/ 3923016 h 6881814"/>
              <a:gd name="connsiteX12" fmla="*/ 2602029 w 3601340"/>
              <a:gd name="connsiteY12" fmla="*/ 3799627 h 6881814"/>
              <a:gd name="connsiteX13" fmla="*/ 3601340 w 3601340"/>
              <a:gd name="connsiteY13" fmla="*/ 0 h 6881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01340" h="6881814">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w="12700" cap="flat">
            <a:noFill/>
            <a:prstDash val="solid"/>
            <a:miter/>
          </a:ln>
        </p:spPr>
        <p:txBody>
          <a:bodyPr rtlCol="0" anchor="ctr"/>
          <a:lstStyle/>
          <a:p>
            <a:endParaRPr lang="en-US"/>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flipH="1">
            <a:off x="7163691" y="0"/>
            <a:ext cx="5024825" cy="6858000"/>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655820 w 5840730"/>
              <a:gd name="connsiteY6" fmla="*/ 1770075 h 6887937"/>
              <a:gd name="connsiteX7" fmla="*/ 3893820 w 5840730"/>
              <a:gd name="connsiteY7" fmla="*/ 4688535 h 6887937"/>
              <a:gd name="connsiteX8" fmla="*/ 3992880 w 5840730"/>
              <a:gd name="connsiteY8" fmla="*/ 490570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3893820 w 5840730"/>
              <a:gd name="connsiteY6" fmla="*/ 4688535 h 6887937"/>
              <a:gd name="connsiteX7" fmla="*/ 3992880 w 5840730"/>
              <a:gd name="connsiteY7" fmla="*/ 4905705 h 6887937"/>
              <a:gd name="connsiteX8" fmla="*/ 4213860 w 5840730"/>
              <a:gd name="connsiteY8" fmla="*/ 4757115 h 6887937"/>
              <a:gd name="connsiteX9" fmla="*/ 4457700 w 5840730"/>
              <a:gd name="connsiteY9" fmla="*/ 3842715 h 6887937"/>
              <a:gd name="connsiteX10" fmla="*/ 4686300 w 5840730"/>
              <a:gd name="connsiteY10" fmla="*/ 371317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3893820 w 5840730"/>
              <a:gd name="connsiteY5" fmla="*/ 4688535 h 6887937"/>
              <a:gd name="connsiteX6" fmla="*/ 3992880 w 5840730"/>
              <a:gd name="connsiteY6" fmla="*/ 4905705 h 6887937"/>
              <a:gd name="connsiteX7" fmla="*/ 4213860 w 5840730"/>
              <a:gd name="connsiteY7" fmla="*/ 4757115 h 6887937"/>
              <a:gd name="connsiteX8" fmla="*/ 4457700 w 5840730"/>
              <a:gd name="connsiteY8" fmla="*/ 3842715 h 6887937"/>
              <a:gd name="connsiteX9" fmla="*/ 4686300 w 5840730"/>
              <a:gd name="connsiteY9" fmla="*/ 371317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3893820 w 5840730"/>
              <a:gd name="connsiteY4" fmla="*/ 4688535 h 6887937"/>
              <a:gd name="connsiteX5" fmla="*/ 3992880 w 5840730"/>
              <a:gd name="connsiteY5" fmla="*/ 4905705 h 6887937"/>
              <a:gd name="connsiteX6" fmla="*/ 4213860 w 5840730"/>
              <a:gd name="connsiteY6" fmla="*/ 4757115 h 6887937"/>
              <a:gd name="connsiteX7" fmla="*/ 4457700 w 5840730"/>
              <a:gd name="connsiteY7" fmla="*/ 3842715 h 6887937"/>
              <a:gd name="connsiteX8" fmla="*/ 4686300 w 5840730"/>
              <a:gd name="connsiteY8" fmla="*/ 371317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3893820 w 5840730"/>
              <a:gd name="connsiteY3" fmla="*/ 4688535 h 6887937"/>
              <a:gd name="connsiteX4" fmla="*/ 3992880 w 5840730"/>
              <a:gd name="connsiteY4" fmla="*/ 4905705 h 6887937"/>
              <a:gd name="connsiteX5" fmla="*/ 4213860 w 5840730"/>
              <a:gd name="connsiteY5" fmla="*/ 4757115 h 6887937"/>
              <a:gd name="connsiteX6" fmla="*/ 4457700 w 5840730"/>
              <a:gd name="connsiteY6" fmla="*/ 3842715 h 6887937"/>
              <a:gd name="connsiteX7" fmla="*/ 4686300 w 5840730"/>
              <a:gd name="connsiteY7" fmla="*/ 371317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3893820 w 5840730"/>
              <a:gd name="connsiteY2" fmla="*/ 4688535 h 6887937"/>
              <a:gd name="connsiteX3" fmla="*/ 3992880 w 5840730"/>
              <a:gd name="connsiteY3" fmla="*/ 4905705 h 6887937"/>
              <a:gd name="connsiteX4" fmla="*/ 4213860 w 5840730"/>
              <a:gd name="connsiteY4" fmla="*/ 4757115 h 6887937"/>
              <a:gd name="connsiteX5" fmla="*/ 4457700 w 5840730"/>
              <a:gd name="connsiteY5" fmla="*/ 3842715 h 6887937"/>
              <a:gd name="connsiteX6" fmla="*/ 4686300 w 5840730"/>
              <a:gd name="connsiteY6" fmla="*/ 371317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4790753"/>
              <a:gd name="connsiteY0" fmla="*/ 0 h 6887937"/>
              <a:gd name="connsiteX1" fmla="*/ 2674743 w 4790753"/>
              <a:gd name="connsiteY1" fmla="*/ 49345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310950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12040 w 4790753"/>
              <a:gd name="connsiteY2" fmla="*/ 3464777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244891 w 4790753"/>
              <a:gd name="connsiteY2" fmla="*/ 3464778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392375 w 4790753"/>
              <a:gd name="connsiteY2" fmla="*/ 3464779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5110169"/>
              <a:gd name="connsiteY0" fmla="*/ 0 h 6887937"/>
              <a:gd name="connsiteX1" fmla="*/ 2487931 w 5110169"/>
              <a:gd name="connsiteY1" fmla="*/ 0 h 6887937"/>
              <a:gd name="connsiteX2" fmla="*/ 3392375 w 5110169"/>
              <a:gd name="connsiteY2" fmla="*/ 3464779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66000 w 5110169"/>
              <a:gd name="connsiteY2" fmla="*/ 4629324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16839 w 5110169"/>
              <a:gd name="connsiteY2" fmla="*/ 4550372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589019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034002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300466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42040 w 5110169"/>
              <a:gd name="connsiteY3" fmla="*/ 5566930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05329 w 5110169"/>
              <a:gd name="connsiteY2" fmla="*/ 4974740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75832 w 5110169"/>
              <a:gd name="connsiteY2" fmla="*/ 503395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198620 w 5110169"/>
              <a:gd name="connsiteY7" fmla="*/ 4133044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251960 w 5110169"/>
              <a:gd name="connsiteY7" fmla="*/ 4071856 h 6887937"/>
              <a:gd name="connsiteX8" fmla="*/ 5110169 w 5110169"/>
              <a:gd name="connsiteY8" fmla="*/ 6887937 h 6887937"/>
              <a:gd name="connsiteX9" fmla="*/ 0 w 5110169"/>
              <a:gd name="connsiteY9" fmla="*/ 6877051 h 6887937"/>
              <a:gd name="connsiteX10" fmla="*/ 0 w 5110169"/>
              <a:gd name="connsiteY10" fmla="*/ 0 h 6887937"/>
              <a:gd name="connsiteX0" fmla="*/ 0 w 5030921"/>
              <a:gd name="connsiteY0" fmla="*/ 0 h 6877051"/>
              <a:gd name="connsiteX1" fmla="*/ 2487931 w 5030921"/>
              <a:gd name="connsiteY1" fmla="*/ 0 h 6877051"/>
              <a:gd name="connsiteX2" fmla="*/ 3834825 w 5030921"/>
              <a:gd name="connsiteY2" fmla="*/ 5142514 h 6877051"/>
              <a:gd name="connsiteX3" fmla="*/ 4074118 w 5030921"/>
              <a:gd name="connsiteY3" fmla="*/ 5314407 h 6877051"/>
              <a:gd name="connsiteX4" fmla="*/ 4168140 w 5030921"/>
              <a:gd name="connsiteY4" fmla="*/ 5055407 h 6877051"/>
              <a:gd name="connsiteX5" fmla="*/ 3935730 w 5030921"/>
              <a:gd name="connsiteY5" fmla="*/ 4175425 h 6877051"/>
              <a:gd name="connsiteX6" fmla="*/ 4061460 w 5030921"/>
              <a:gd name="connsiteY6" fmla="*/ 3931157 h 6877051"/>
              <a:gd name="connsiteX7" fmla="*/ 4251960 w 5030921"/>
              <a:gd name="connsiteY7" fmla="*/ 4071856 h 6877051"/>
              <a:gd name="connsiteX8" fmla="*/ 5030921 w 5030921"/>
              <a:gd name="connsiteY8" fmla="*/ 6875699 h 6877051"/>
              <a:gd name="connsiteX9" fmla="*/ 0 w 5030921"/>
              <a:gd name="connsiteY9" fmla="*/ 6877051 h 6877051"/>
              <a:gd name="connsiteX10" fmla="*/ 0 w 5030921"/>
              <a:gd name="connsiteY10" fmla="*/ 0 h 6877051"/>
              <a:gd name="connsiteX0" fmla="*/ 0 w 4963865"/>
              <a:gd name="connsiteY0" fmla="*/ 0 h 6877051"/>
              <a:gd name="connsiteX1" fmla="*/ 2487931 w 4963865"/>
              <a:gd name="connsiteY1" fmla="*/ 0 h 6877051"/>
              <a:gd name="connsiteX2" fmla="*/ 3834825 w 4963865"/>
              <a:gd name="connsiteY2" fmla="*/ 5142514 h 6877051"/>
              <a:gd name="connsiteX3" fmla="*/ 4074118 w 4963865"/>
              <a:gd name="connsiteY3" fmla="*/ 5314407 h 6877051"/>
              <a:gd name="connsiteX4" fmla="*/ 4168140 w 4963865"/>
              <a:gd name="connsiteY4" fmla="*/ 5055407 h 6877051"/>
              <a:gd name="connsiteX5" fmla="*/ 3935730 w 4963865"/>
              <a:gd name="connsiteY5" fmla="*/ 4175425 h 6877051"/>
              <a:gd name="connsiteX6" fmla="*/ 4061460 w 4963865"/>
              <a:gd name="connsiteY6" fmla="*/ 3931157 h 6877051"/>
              <a:gd name="connsiteX7" fmla="*/ 4251960 w 4963865"/>
              <a:gd name="connsiteY7" fmla="*/ 4071856 h 6877051"/>
              <a:gd name="connsiteX8" fmla="*/ 4963865 w 4963865"/>
              <a:gd name="connsiteY8" fmla="*/ 6875699 h 6877051"/>
              <a:gd name="connsiteX9" fmla="*/ 0 w 4963865"/>
              <a:gd name="connsiteY9" fmla="*/ 6877051 h 6877051"/>
              <a:gd name="connsiteX10" fmla="*/ 0 w 4963865"/>
              <a:gd name="connsiteY10" fmla="*/ 0 h 6877051"/>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24825" h="6881818">
                <a:moveTo>
                  <a:pt x="0" y="0"/>
                </a:moveTo>
                <a:lnTo>
                  <a:pt x="2487931" y="0"/>
                </a:lnTo>
                <a:lnTo>
                  <a:pt x="3834825" y="5142514"/>
                </a:lnTo>
                <a:cubicBezTo>
                  <a:pt x="3851116" y="5182666"/>
                  <a:pt x="3878538" y="5351369"/>
                  <a:pt x="4048718" y="5314407"/>
                </a:cubicBezTo>
                <a:cubicBezTo>
                  <a:pt x="4218898" y="5277445"/>
                  <a:pt x="4184015" y="5205230"/>
                  <a:pt x="4168140" y="5055407"/>
                </a:cubicBezTo>
                <a:lnTo>
                  <a:pt x="3935730" y="4175425"/>
                </a:lnTo>
                <a:cubicBezTo>
                  <a:pt x="3924300" y="4083966"/>
                  <a:pt x="3902710" y="3989870"/>
                  <a:pt x="4061460" y="3941355"/>
                </a:cubicBezTo>
                <a:cubicBezTo>
                  <a:pt x="4194810" y="3923207"/>
                  <a:pt x="4213860" y="4007005"/>
                  <a:pt x="4251960" y="4071856"/>
                </a:cubicBezTo>
                <a:lnTo>
                  <a:pt x="5024825" y="6881818"/>
                </a:lnTo>
                <a:lnTo>
                  <a:pt x="0" y="6877051"/>
                </a:lnTo>
                <a:lnTo>
                  <a:pt x="0" y="0"/>
                </a:lnTo>
                <a:close/>
              </a:path>
            </a:pathLst>
          </a:custGeom>
          <a:solidFill>
            <a:schemeClr val="bg2"/>
          </a:solidFill>
        </p:spPr>
        <p:txBody>
          <a:bodyPr anchor="ctr"/>
          <a:lstStyle>
            <a:lvl1pPr algn="ctr">
              <a:defRPr baseline="-25000"/>
            </a:lvl1pPr>
          </a:lstStyle>
          <a:p>
            <a:endParaRPr lang="en-US"/>
          </a:p>
        </p:txBody>
      </p:sp>
      <p:sp>
        <p:nvSpPr>
          <p:cNvPr id="2" name="Title 1"/>
          <p:cNvSpPr>
            <a:spLocks noGrp="1"/>
          </p:cNvSpPr>
          <p:nvPr>
            <p:ph type="ctrTitle" hasCustomPrompt="1"/>
          </p:nvPr>
        </p:nvSpPr>
        <p:spPr>
          <a:xfrm>
            <a:off x="796322" y="320040"/>
            <a:ext cx="6732237" cy="1017147"/>
          </a:xfrm>
        </p:spPr>
        <p:txBody>
          <a:bodyPr anchor="b">
            <a:normAutofit/>
          </a:bodyPr>
          <a:lstStyle>
            <a:lvl1pPr algn="l">
              <a:lnSpc>
                <a:spcPct val="90000"/>
              </a:lnSpc>
              <a:defRPr sz="3600" spc="100" baseline="0">
                <a:solidFill>
                  <a:schemeClr val="tx1"/>
                </a:solidFill>
              </a:defRPr>
            </a:lvl1pPr>
          </a:lstStyle>
          <a:p>
            <a:r>
              <a:rPr lang="el"/>
              <a:t>Προσθέστε τίτλο εδώ</a:t>
            </a:r>
          </a:p>
        </p:txBody>
      </p:sp>
      <p:sp>
        <p:nvSpPr>
          <p:cNvPr id="8" name="Text Placeholder 7">
            <a:extLst>
              <a:ext uri="{FF2B5EF4-FFF2-40B4-BE49-F238E27FC236}">
                <a16:creationId xmlns:a16="http://schemas.microsoft.com/office/drawing/2014/main" id="{D5E91AD6-E4A6-F082-0E76-DAF7D57B5162}"/>
              </a:ext>
            </a:extLst>
          </p:cNvPr>
          <p:cNvSpPr>
            <a:spLocks noGrp="1"/>
          </p:cNvSpPr>
          <p:nvPr>
            <p:ph type="body" sz="quarter" idx="10" hasCustomPrompt="1"/>
          </p:nvPr>
        </p:nvSpPr>
        <p:spPr>
          <a:xfrm>
            <a:off x="824242" y="1749479"/>
            <a:ext cx="788639" cy="533400"/>
          </a:xfrm>
        </p:spPr>
        <p:txBody>
          <a:bodyPr lIns="0" tIns="0" rIns="0" bIns="0" anchor="ctr">
            <a:noAutofit/>
          </a:bodyPr>
          <a:lstStyle>
            <a:lvl1pPr marL="0" indent="0" algn="ctr">
              <a:lnSpc>
                <a:spcPct val="60000"/>
              </a:lnSpc>
              <a:spcBef>
                <a:spcPts val="0"/>
              </a:spcBef>
              <a:spcAft>
                <a:spcPts val="0"/>
              </a:spcAft>
              <a:buNone/>
              <a:defRPr sz="5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Ο1.</a:t>
            </a:r>
          </a:p>
        </p:txBody>
      </p:sp>
      <p:sp>
        <p:nvSpPr>
          <p:cNvPr id="13" name="Text Placeholder 12">
            <a:extLst>
              <a:ext uri="{FF2B5EF4-FFF2-40B4-BE49-F238E27FC236}">
                <a16:creationId xmlns:a16="http://schemas.microsoft.com/office/drawing/2014/main" id="{6B00516E-9699-821C-0371-67A8478E101D}"/>
              </a:ext>
            </a:extLst>
          </p:cNvPr>
          <p:cNvSpPr>
            <a:spLocks noGrp="1"/>
          </p:cNvSpPr>
          <p:nvPr>
            <p:ph type="body" sz="quarter" idx="16" hasCustomPrompt="1"/>
          </p:nvPr>
        </p:nvSpPr>
        <p:spPr>
          <a:xfrm>
            <a:off x="1643379" y="1749479"/>
            <a:ext cx="5885179" cy="533400"/>
          </a:xfrm>
        </p:spPr>
        <p:txBody>
          <a:bodyPr bIns="0" anchor="b">
            <a:normAutofit/>
          </a:bodyPr>
          <a:lstStyle>
            <a:lvl1pPr marL="0" indent="0">
              <a:buNone/>
              <a:defRPr sz="2400">
                <a:solidFill>
                  <a:schemeClr val="tx1"/>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Κάντε κλικ για να προσθέσετε κείμενο</a:t>
            </a:r>
          </a:p>
        </p:txBody>
      </p:sp>
      <p:sp>
        <p:nvSpPr>
          <p:cNvPr id="6" name="Text Placeholder 7">
            <a:extLst>
              <a:ext uri="{FF2B5EF4-FFF2-40B4-BE49-F238E27FC236}">
                <a16:creationId xmlns:a16="http://schemas.microsoft.com/office/drawing/2014/main" id="{7C72C187-9B88-8558-E9E7-CA189DF0EF33}"/>
              </a:ext>
            </a:extLst>
          </p:cNvPr>
          <p:cNvSpPr>
            <a:spLocks noGrp="1"/>
          </p:cNvSpPr>
          <p:nvPr>
            <p:ph type="body" sz="quarter" idx="12" hasCustomPrompt="1"/>
          </p:nvPr>
        </p:nvSpPr>
        <p:spPr>
          <a:xfrm>
            <a:off x="824242" y="2378035"/>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Ο2.</a:t>
            </a:r>
          </a:p>
        </p:txBody>
      </p:sp>
      <p:sp>
        <p:nvSpPr>
          <p:cNvPr id="15" name="Text Placeholder 12">
            <a:extLst>
              <a:ext uri="{FF2B5EF4-FFF2-40B4-BE49-F238E27FC236}">
                <a16:creationId xmlns:a16="http://schemas.microsoft.com/office/drawing/2014/main" id="{9366E515-A368-5E2D-8A9F-6BDBB76BC877}"/>
              </a:ext>
            </a:extLst>
          </p:cNvPr>
          <p:cNvSpPr>
            <a:spLocks noGrp="1"/>
          </p:cNvSpPr>
          <p:nvPr>
            <p:ph type="body" sz="quarter" idx="17" hasCustomPrompt="1"/>
          </p:nvPr>
        </p:nvSpPr>
        <p:spPr>
          <a:xfrm>
            <a:off x="1643379" y="2378035"/>
            <a:ext cx="5885179" cy="533400"/>
          </a:xfrm>
        </p:spPr>
        <p:txBody>
          <a:bodyPr bIns="0" anchor="b">
            <a:normAutofit/>
          </a:bodyPr>
          <a:lstStyle>
            <a:lvl1pPr marL="0" indent="0">
              <a:buNone/>
              <a:defRPr sz="2000">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Κάντε κλικ για να προσθέσετε κείμενο</a:t>
            </a:r>
          </a:p>
        </p:txBody>
      </p:sp>
      <p:sp>
        <p:nvSpPr>
          <p:cNvPr id="7" name="Text Placeholder 7">
            <a:extLst>
              <a:ext uri="{FF2B5EF4-FFF2-40B4-BE49-F238E27FC236}">
                <a16:creationId xmlns:a16="http://schemas.microsoft.com/office/drawing/2014/main" id="{1F522536-6FE3-2618-BC24-8C5188185870}"/>
              </a:ext>
            </a:extLst>
          </p:cNvPr>
          <p:cNvSpPr>
            <a:spLocks noGrp="1"/>
          </p:cNvSpPr>
          <p:nvPr>
            <p:ph type="body" sz="quarter" idx="13" hasCustomPrompt="1"/>
          </p:nvPr>
        </p:nvSpPr>
        <p:spPr>
          <a:xfrm>
            <a:off x="824242" y="3006909"/>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Ο3.</a:t>
            </a:r>
          </a:p>
        </p:txBody>
      </p:sp>
      <p:sp>
        <p:nvSpPr>
          <p:cNvPr id="16" name="Text Placeholder 12">
            <a:extLst>
              <a:ext uri="{FF2B5EF4-FFF2-40B4-BE49-F238E27FC236}">
                <a16:creationId xmlns:a16="http://schemas.microsoft.com/office/drawing/2014/main" id="{89C1155B-B06D-77D5-B3DC-9CEAEDF2D61F}"/>
              </a:ext>
            </a:extLst>
          </p:cNvPr>
          <p:cNvSpPr>
            <a:spLocks noGrp="1"/>
          </p:cNvSpPr>
          <p:nvPr>
            <p:ph type="body" sz="quarter" idx="18" hasCustomPrompt="1"/>
          </p:nvPr>
        </p:nvSpPr>
        <p:spPr>
          <a:xfrm>
            <a:off x="1643379" y="3009613"/>
            <a:ext cx="5885179" cy="533400"/>
          </a:xfrm>
        </p:spPr>
        <p:txBody>
          <a:bodyPr bIns="0" anchor="b">
            <a:normAutofit/>
          </a:bodyPr>
          <a:lstStyle>
            <a:lvl1pPr marL="0" indent="0">
              <a:buNone/>
              <a:defRPr sz="2000">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Κάντε κλικ για να προσθέσετε κείμενο</a:t>
            </a:r>
          </a:p>
        </p:txBody>
      </p:sp>
      <p:sp>
        <p:nvSpPr>
          <p:cNvPr id="9" name="Text Placeholder 7">
            <a:extLst>
              <a:ext uri="{FF2B5EF4-FFF2-40B4-BE49-F238E27FC236}">
                <a16:creationId xmlns:a16="http://schemas.microsoft.com/office/drawing/2014/main" id="{F3A36BC1-799A-6623-E5E3-1190C0C7C479}"/>
              </a:ext>
            </a:extLst>
          </p:cNvPr>
          <p:cNvSpPr>
            <a:spLocks noGrp="1"/>
          </p:cNvSpPr>
          <p:nvPr>
            <p:ph type="body" sz="quarter" idx="14" hasCustomPrompt="1"/>
          </p:nvPr>
        </p:nvSpPr>
        <p:spPr>
          <a:xfrm>
            <a:off x="824242" y="3635783"/>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Ο4.</a:t>
            </a:r>
          </a:p>
        </p:txBody>
      </p:sp>
      <p:sp>
        <p:nvSpPr>
          <p:cNvPr id="17" name="Text Placeholder 12">
            <a:extLst>
              <a:ext uri="{FF2B5EF4-FFF2-40B4-BE49-F238E27FC236}">
                <a16:creationId xmlns:a16="http://schemas.microsoft.com/office/drawing/2014/main" id="{92954362-36EF-4B42-19C7-6132A7E2A875}"/>
              </a:ext>
            </a:extLst>
          </p:cNvPr>
          <p:cNvSpPr>
            <a:spLocks noGrp="1"/>
          </p:cNvSpPr>
          <p:nvPr>
            <p:ph type="body" sz="quarter" idx="19" hasCustomPrompt="1"/>
          </p:nvPr>
        </p:nvSpPr>
        <p:spPr>
          <a:xfrm>
            <a:off x="1643379" y="3638169"/>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Κάντε κλικ για να προσθέσετε κείμενο</a:t>
            </a:r>
          </a:p>
        </p:txBody>
      </p:sp>
      <p:sp>
        <p:nvSpPr>
          <p:cNvPr id="10" name="Text Placeholder 7">
            <a:extLst>
              <a:ext uri="{FF2B5EF4-FFF2-40B4-BE49-F238E27FC236}">
                <a16:creationId xmlns:a16="http://schemas.microsoft.com/office/drawing/2014/main" id="{9EF1DED4-DCEF-D1F3-17B9-BC29651F7DE8}"/>
              </a:ext>
            </a:extLst>
          </p:cNvPr>
          <p:cNvSpPr>
            <a:spLocks noGrp="1"/>
          </p:cNvSpPr>
          <p:nvPr>
            <p:ph type="body" sz="quarter" idx="15" hasCustomPrompt="1"/>
          </p:nvPr>
        </p:nvSpPr>
        <p:spPr>
          <a:xfrm>
            <a:off x="824242" y="4264656"/>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Ο5.</a:t>
            </a:r>
          </a:p>
        </p:txBody>
      </p:sp>
      <p:sp>
        <p:nvSpPr>
          <p:cNvPr id="20" name="Text Placeholder 12">
            <a:extLst>
              <a:ext uri="{FF2B5EF4-FFF2-40B4-BE49-F238E27FC236}">
                <a16:creationId xmlns:a16="http://schemas.microsoft.com/office/drawing/2014/main" id="{A57B871C-EE51-327F-62B1-79B005BD932C}"/>
              </a:ext>
            </a:extLst>
          </p:cNvPr>
          <p:cNvSpPr>
            <a:spLocks noGrp="1"/>
          </p:cNvSpPr>
          <p:nvPr>
            <p:ph type="body" sz="quarter" idx="20" hasCustomPrompt="1"/>
          </p:nvPr>
        </p:nvSpPr>
        <p:spPr>
          <a:xfrm>
            <a:off x="1643379" y="4269747"/>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Κάντε κλικ για να προσθέσετε κείμενο</a:t>
            </a:r>
          </a:p>
        </p:txBody>
      </p:sp>
      <p:cxnSp>
        <p:nvCxnSpPr>
          <p:cNvPr id="22" name="Straight Connector 21">
            <a:extLst>
              <a:ext uri="{FF2B5EF4-FFF2-40B4-BE49-F238E27FC236}">
                <a16:creationId xmlns:a16="http://schemas.microsoft.com/office/drawing/2014/main" id="{C01359A1-A1B1-9DC6-08B9-8042E7FBA168}"/>
              </a:ext>
              <a:ext uri="{C183D7F6-B498-43B3-948B-1728B52AA6E4}">
                <adec:decorative xmlns:adec="http://schemas.microsoft.com/office/drawing/2017/decorative" val="1"/>
              </a:ext>
            </a:extLst>
          </p:cNvPr>
          <p:cNvCxnSpPr>
            <a:cxnSpLocks/>
          </p:cNvCxnSpPr>
          <p:nvPr userDrawn="1"/>
        </p:nvCxnSpPr>
        <p:spPr>
          <a:xfrm rot="10800000" flipH="1">
            <a:off x="6889763"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Footer Placeholder 8">
            <a:extLst>
              <a:ext uri="{FF2B5EF4-FFF2-40B4-BE49-F238E27FC236}">
                <a16:creationId xmlns:a16="http://schemas.microsoft.com/office/drawing/2014/main" id="{28D89004-F984-BB7D-2489-E7EC55129802}"/>
              </a:ext>
            </a:extLst>
          </p:cNvPr>
          <p:cNvSpPr>
            <a:spLocks noGrp="1"/>
          </p:cNvSpPr>
          <p:nvPr>
            <p:ph type="ftr" sz="quarter" idx="3"/>
          </p:nvPr>
        </p:nvSpPr>
        <p:spPr>
          <a:xfrm>
            <a:off x="824241" y="6290774"/>
            <a:ext cx="6637071" cy="365125"/>
          </a:xfrm>
          <a:prstGeom prst="rect">
            <a:avLst/>
          </a:prstGeom>
        </p:spPr>
        <p:txBody>
          <a:bodyPr/>
          <a:lstStyle>
            <a:lvl1pPr>
              <a:defRPr sz="1100" b="0" i="0" cap="all" baseline="0">
                <a:solidFill>
                  <a:schemeClr val="tx1"/>
                </a:solidFill>
                <a:latin typeface="+mn-lt"/>
              </a:defRPr>
            </a:lvl1pPr>
          </a:lstStyle>
          <a:p>
            <a:r>
              <a:rPr lang="el"/>
              <a:t>Όνομα εκπαιδευτικής ενότητας CSP: Πρότυπο παρουσίασης που δημιουργήθηκε από PR</a:t>
            </a:r>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10768546" y="6290774"/>
            <a:ext cx="617912" cy="365125"/>
          </a:xfrm>
          <a:prstGeom prst="rect">
            <a:avLst/>
          </a:prstGeom>
        </p:spPr>
        <p:txBody>
          <a:bodyPr/>
          <a:lstStyle>
            <a:lvl1pPr algn="r">
              <a:defRPr sz="1100" b="0" i="0">
                <a:solidFill>
                  <a:schemeClr val="bg1"/>
                </a:solidFill>
                <a:latin typeface="+mn-lt"/>
              </a:defRPr>
            </a:lvl1pPr>
          </a:lstStyle>
          <a:p>
            <a:fld id="{3A98EE3D-8CD1-4C3F-BD1C-C98C9596463C}" type="slidenum">
              <a:rPr lang="en-US" smtClean="0"/>
              <a:pPr/>
              <a:t>‹#›</a:t>
            </a:fld>
            <a:endParaRPr lang="en-US"/>
          </a:p>
        </p:txBody>
      </p:sp>
    </p:spTree>
    <p:extLst>
      <p:ext uri="{BB962C8B-B14F-4D97-AF65-F5344CB8AC3E}">
        <p14:creationId xmlns:p14="http://schemas.microsoft.com/office/powerpoint/2010/main" val="720533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Agenda - Topic 2">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7B8C35C0-4758-2887-0763-E78795846CD3}"/>
              </a:ext>
              <a:ext uri="{C183D7F6-B498-43B3-948B-1728B52AA6E4}">
                <adec:decorative xmlns:adec="http://schemas.microsoft.com/office/drawing/2017/decorative" val="1"/>
              </a:ext>
            </a:extLst>
          </p:cNvPr>
          <p:cNvSpPr/>
          <p:nvPr userDrawn="1"/>
        </p:nvSpPr>
        <p:spPr>
          <a:xfrm>
            <a:off x="6093537" y="-1946"/>
            <a:ext cx="3601340" cy="6881814"/>
          </a:xfrm>
          <a:custGeom>
            <a:avLst/>
            <a:gdLst>
              <a:gd name="connsiteX0" fmla="*/ 3601340 w 3601340"/>
              <a:gd name="connsiteY0" fmla="*/ 0 h 6881814"/>
              <a:gd name="connsiteX1" fmla="*/ 0 w 3601340"/>
              <a:gd name="connsiteY1" fmla="*/ 0 h 6881814"/>
              <a:gd name="connsiteX2" fmla="*/ 0 w 3601340"/>
              <a:gd name="connsiteY2" fmla="*/ 6881815 h 6881814"/>
              <a:gd name="connsiteX3" fmla="*/ 1064235 w 3601340"/>
              <a:gd name="connsiteY3" fmla="*/ 6881815 h 6881814"/>
              <a:gd name="connsiteX4" fmla="*/ 1441045 w 3601340"/>
              <a:gd name="connsiteY4" fmla="*/ 5490188 h 6881814"/>
              <a:gd name="connsiteX5" fmla="*/ 1835678 w 3601340"/>
              <a:gd name="connsiteY5" fmla="*/ 4034957 h 6881814"/>
              <a:gd name="connsiteX6" fmla="*/ 2045724 w 3601340"/>
              <a:gd name="connsiteY6" fmla="*/ 3914112 h 6881814"/>
              <a:gd name="connsiteX7" fmla="*/ 2166660 w 3601340"/>
              <a:gd name="connsiteY7" fmla="*/ 4124001 h 6881814"/>
              <a:gd name="connsiteX8" fmla="*/ 1906966 w 3601340"/>
              <a:gd name="connsiteY8" fmla="*/ 5081858 h 6881814"/>
              <a:gd name="connsiteX9" fmla="*/ 2027902 w 3601340"/>
              <a:gd name="connsiteY9" fmla="*/ 5291747 h 6881814"/>
              <a:gd name="connsiteX10" fmla="*/ 2227765 w 3601340"/>
              <a:gd name="connsiteY10" fmla="*/ 5198887 h 6881814"/>
              <a:gd name="connsiteX11" fmla="*/ 2570204 w 3601340"/>
              <a:gd name="connsiteY11" fmla="*/ 3923016 h 6881814"/>
              <a:gd name="connsiteX12" fmla="*/ 2602029 w 3601340"/>
              <a:gd name="connsiteY12" fmla="*/ 3799627 h 6881814"/>
              <a:gd name="connsiteX13" fmla="*/ 3601340 w 3601340"/>
              <a:gd name="connsiteY13" fmla="*/ 0 h 6881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01340" h="6881814">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w="12700" cap="flat">
            <a:noFill/>
            <a:prstDash val="solid"/>
            <a:miter/>
          </a:ln>
        </p:spPr>
        <p:txBody>
          <a:bodyPr rtlCol="0" anchor="ctr"/>
          <a:lstStyle/>
          <a:p>
            <a:endParaRPr lang="en-US"/>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flipH="1">
            <a:off x="7163691" y="0"/>
            <a:ext cx="5024825" cy="6858000"/>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655820 w 5840730"/>
              <a:gd name="connsiteY6" fmla="*/ 1770075 h 6887937"/>
              <a:gd name="connsiteX7" fmla="*/ 3893820 w 5840730"/>
              <a:gd name="connsiteY7" fmla="*/ 4688535 h 6887937"/>
              <a:gd name="connsiteX8" fmla="*/ 3992880 w 5840730"/>
              <a:gd name="connsiteY8" fmla="*/ 490570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3893820 w 5840730"/>
              <a:gd name="connsiteY6" fmla="*/ 4688535 h 6887937"/>
              <a:gd name="connsiteX7" fmla="*/ 3992880 w 5840730"/>
              <a:gd name="connsiteY7" fmla="*/ 4905705 h 6887937"/>
              <a:gd name="connsiteX8" fmla="*/ 4213860 w 5840730"/>
              <a:gd name="connsiteY8" fmla="*/ 4757115 h 6887937"/>
              <a:gd name="connsiteX9" fmla="*/ 4457700 w 5840730"/>
              <a:gd name="connsiteY9" fmla="*/ 3842715 h 6887937"/>
              <a:gd name="connsiteX10" fmla="*/ 4686300 w 5840730"/>
              <a:gd name="connsiteY10" fmla="*/ 371317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3893820 w 5840730"/>
              <a:gd name="connsiteY5" fmla="*/ 4688535 h 6887937"/>
              <a:gd name="connsiteX6" fmla="*/ 3992880 w 5840730"/>
              <a:gd name="connsiteY6" fmla="*/ 4905705 h 6887937"/>
              <a:gd name="connsiteX7" fmla="*/ 4213860 w 5840730"/>
              <a:gd name="connsiteY7" fmla="*/ 4757115 h 6887937"/>
              <a:gd name="connsiteX8" fmla="*/ 4457700 w 5840730"/>
              <a:gd name="connsiteY8" fmla="*/ 3842715 h 6887937"/>
              <a:gd name="connsiteX9" fmla="*/ 4686300 w 5840730"/>
              <a:gd name="connsiteY9" fmla="*/ 371317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3893820 w 5840730"/>
              <a:gd name="connsiteY4" fmla="*/ 4688535 h 6887937"/>
              <a:gd name="connsiteX5" fmla="*/ 3992880 w 5840730"/>
              <a:gd name="connsiteY5" fmla="*/ 4905705 h 6887937"/>
              <a:gd name="connsiteX6" fmla="*/ 4213860 w 5840730"/>
              <a:gd name="connsiteY6" fmla="*/ 4757115 h 6887937"/>
              <a:gd name="connsiteX7" fmla="*/ 4457700 w 5840730"/>
              <a:gd name="connsiteY7" fmla="*/ 3842715 h 6887937"/>
              <a:gd name="connsiteX8" fmla="*/ 4686300 w 5840730"/>
              <a:gd name="connsiteY8" fmla="*/ 371317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3893820 w 5840730"/>
              <a:gd name="connsiteY3" fmla="*/ 4688535 h 6887937"/>
              <a:gd name="connsiteX4" fmla="*/ 3992880 w 5840730"/>
              <a:gd name="connsiteY4" fmla="*/ 4905705 h 6887937"/>
              <a:gd name="connsiteX5" fmla="*/ 4213860 w 5840730"/>
              <a:gd name="connsiteY5" fmla="*/ 4757115 h 6887937"/>
              <a:gd name="connsiteX6" fmla="*/ 4457700 w 5840730"/>
              <a:gd name="connsiteY6" fmla="*/ 3842715 h 6887937"/>
              <a:gd name="connsiteX7" fmla="*/ 4686300 w 5840730"/>
              <a:gd name="connsiteY7" fmla="*/ 371317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3893820 w 5840730"/>
              <a:gd name="connsiteY2" fmla="*/ 4688535 h 6887937"/>
              <a:gd name="connsiteX3" fmla="*/ 3992880 w 5840730"/>
              <a:gd name="connsiteY3" fmla="*/ 4905705 h 6887937"/>
              <a:gd name="connsiteX4" fmla="*/ 4213860 w 5840730"/>
              <a:gd name="connsiteY4" fmla="*/ 4757115 h 6887937"/>
              <a:gd name="connsiteX5" fmla="*/ 4457700 w 5840730"/>
              <a:gd name="connsiteY5" fmla="*/ 3842715 h 6887937"/>
              <a:gd name="connsiteX6" fmla="*/ 4686300 w 5840730"/>
              <a:gd name="connsiteY6" fmla="*/ 371317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4790753"/>
              <a:gd name="connsiteY0" fmla="*/ 0 h 6887937"/>
              <a:gd name="connsiteX1" fmla="*/ 2674743 w 4790753"/>
              <a:gd name="connsiteY1" fmla="*/ 49345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310950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12040 w 4790753"/>
              <a:gd name="connsiteY2" fmla="*/ 3464777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244891 w 4790753"/>
              <a:gd name="connsiteY2" fmla="*/ 3464778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392375 w 4790753"/>
              <a:gd name="connsiteY2" fmla="*/ 3464779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5110169"/>
              <a:gd name="connsiteY0" fmla="*/ 0 h 6887937"/>
              <a:gd name="connsiteX1" fmla="*/ 2487931 w 5110169"/>
              <a:gd name="connsiteY1" fmla="*/ 0 h 6887937"/>
              <a:gd name="connsiteX2" fmla="*/ 3392375 w 5110169"/>
              <a:gd name="connsiteY2" fmla="*/ 3464779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66000 w 5110169"/>
              <a:gd name="connsiteY2" fmla="*/ 4629324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16839 w 5110169"/>
              <a:gd name="connsiteY2" fmla="*/ 4550372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589019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034002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300466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42040 w 5110169"/>
              <a:gd name="connsiteY3" fmla="*/ 5566930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05329 w 5110169"/>
              <a:gd name="connsiteY2" fmla="*/ 4974740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75832 w 5110169"/>
              <a:gd name="connsiteY2" fmla="*/ 503395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198620 w 5110169"/>
              <a:gd name="connsiteY7" fmla="*/ 4133044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251960 w 5110169"/>
              <a:gd name="connsiteY7" fmla="*/ 4071856 h 6887937"/>
              <a:gd name="connsiteX8" fmla="*/ 5110169 w 5110169"/>
              <a:gd name="connsiteY8" fmla="*/ 6887937 h 6887937"/>
              <a:gd name="connsiteX9" fmla="*/ 0 w 5110169"/>
              <a:gd name="connsiteY9" fmla="*/ 6877051 h 6887937"/>
              <a:gd name="connsiteX10" fmla="*/ 0 w 5110169"/>
              <a:gd name="connsiteY10" fmla="*/ 0 h 6887937"/>
              <a:gd name="connsiteX0" fmla="*/ 0 w 5030921"/>
              <a:gd name="connsiteY0" fmla="*/ 0 h 6877051"/>
              <a:gd name="connsiteX1" fmla="*/ 2487931 w 5030921"/>
              <a:gd name="connsiteY1" fmla="*/ 0 h 6877051"/>
              <a:gd name="connsiteX2" fmla="*/ 3834825 w 5030921"/>
              <a:gd name="connsiteY2" fmla="*/ 5142514 h 6877051"/>
              <a:gd name="connsiteX3" fmla="*/ 4074118 w 5030921"/>
              <a:gd name="connsiteY3" fmla="*/ 5314407 h 6877051"/>
              <a:gd name="connsiteX4" fmla="*/ 4168140 w 5030921"/>
              <a:gd name="connsiteY4" fmla="*/ 5055407 h 6877051"/>
              <a:gd name="connsiteX5" fmla="*/ 3935730 w 5030921"/>
              <a:gd name="connsiteY5" fmla="*/ 4175425 h 6877051"/>
              <a:gd name="connsiteX6" fmla="*/ 4061460 w 5030921"/>
              <a:gd name="connsiteY6" fmla="*/ 3931157 h 6877051"/>
              <a:gd name="connsiteX7" fmla="*/ 4251960 w 5030921"/>
              <a:gd name="connsiteY7" fmla="*/ 4071856 h 6877051"/>
              <a:gd name="connsiteX8" fmla="*/ 5030921 w 5030921"/>
              <a:gd name="connsiteY8" fmla="*/ 6875699 h 6877051"/>
              <a:gd name="connsiteX9" fmla="*/ 0 w 5030921"/>
              <a:gd name="connsiteY9" fmla="*/ 6877051 h 6877051"/>
              <a:gd name="connsiteX10" fmla="*/ 0 w 5030921"/>
              <a:gd name="connsiteY10" fmla="*/ 0 h 6877051"/>
              <a:gd name="connsiteX0" fmla="*/ 0 w 4963865"/>
              <a:gd name="connsiteY0" fmla="*/ 0 h 6877051"/>
              <a:gd name="connsiteX1" fmla="*/ 2487931 w 4963865"/>
              <a:gd name="connsiteY1" fmla="*/ 0 h 6877051"/>
              <a:gd name="connsiteX2" fmla="*/ 3834825 w 4963865"/>
              <a:gd name="connsiteY2" fmla="*/ 5142514 h 6877051"/>
              <a:gd name="connsiteX3" fmla="*/ 4074118 w 4963865"/>
              <a:gd name="connsiteY3" fmla="*/ 5314407 h 6877051"/>
              <a:gd name="connsiteX4" fmla="*/ 4168140 w 4963865"/>
              <a:gd name="connsiteY4" fmla="*/ 5055407 h 6877051"/>
              <a:gd name="connsiteX5" fmla="*/ 3935730 w 4963865"/>
              <a:gd name="connsiteY5" fmla="*/ 4175425 h 6877051"/>
              <a:gd name="connsiteX6" fmla="*/ 4061460 w 4963865"/>
              <a:gd name="connsiteY6" fmla="*/ 3931157 h 6877051"/>
              <a:gd name="connsiteX7" fmla="*/ 4251960 w 4963865"/>
              <a:gd name="connsiteY7" fmla="*/ 4071856 h 6877051"/>
              <a:gd name="connsiteX8" fmla="*/ 4963865 w 4963865"/>
              <a:gd name="connsiteY8" fmla="*/ 6875699 h 6877051"/>
              <a:gd name="connsiteX9" fmla="*/ 0 w 4963865"/>
              <a:gd name="connsiteY9" fmla="*/ 6877051 h 6877051"/>
              <a:gd name="connsiteX10" fmla="*/ 0 w 4963865"/>
              <a:gd name="connsiteY10" fmla="*/ 0 h 6877051"/>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24825" h="6881818">
                <a:moveTo>
                  <a:pt x="0" y="0"/>
                </a:moveTo>
                <a:lnTo>
                  <a:pt x="2487931" y="0"/>
                </a:lnTo>
                <a:lnTo>
                  <a:pt x="3834825" y="5142514"/>
                </a:lnTo>
                <a:cubicBezTo>
                  <a:pt x="3851116" y="5182666"/>
                  <a:pt x="3878538" y="5351369"/>
                  <a:pt x="4048718" y="5314407"/>
                </a:cubicBezTo>
                <a:cubicBezTo>
                  <a:pt x="4218898" y="5277445"/>
                  <a:pt x="4184015" y="5205230"/>
                  <a:pt x="4168140" y="5055407"/>
                </a:cubicBezTo>
                <a:lnTo>
                  <a:pt x="3935730" y="4175425"/>
                </a:lnTo>
                <a:cubicBezTo>
                  <a:pt x="3924300" y="4083966"/>
                  <a:pt x="3902710" y="3989870"/>
                  <a:pt x="4061460" y="3941355"/>
                </a:cubicBezTo>
                <a:cubicBezTo>
                  <a:pt x="4194810" y="3923207"/>
                  <a:pt x="4213860" y="4007005"/>
                  <a:pt x="4251960" y="4071856"/>
                </a:cubicBezTo>
                <a:lnTo>
                  <a:pt x="5024825" y="6881818"/>
                </a:lnTo>
                <a:lnTo>
                  <a:pt x="0" y="6877051"/>
                </a:lnTo>
                <a:lnTo>
                  <a:pt x="0" y="0"/>
                </a:lnTo>
                <a:close/>
              </a:path>
            </a:pathLst>
          </a:custGeom>
          <a:solidFill>
            <a:schemeClr val="bg2"/>
          </a:solidFill>
        </p:spPr>
        <p:txBody>
          <a:bodyPr anchor="ctr"/>
          <a:lstStyle>
            <a:lvl1pPr algn="ctr">
              <a:defRPr baseline="-25000"/>
            </a:lvl1pPr>
          </a:lstStyle>
          <a:p>
            <a:endParaRPr lang="en-US"/>
          </a:p>
        </p:txBody>
      </p:sp>
      <p:sp>
        <p:nvSpPr>
          <p:cNvPr id="2" name="Title 1"/>
          <p:cNvSpPr>
            <a:spLocks noGrp="1"/>
          </p:cNvSpPr>
          <p:nvPr>
            <p:ph type="ctrTitle" hasCustomPrompt="1"/>
          </p:nvPr>
        </p:nvSpPr>
        <p:spPr>
          <a:xfrm>
            <a:off x="796322" y="320040"/>
            <a:ext cx="6732237" cy="1017147"/>
          </a:xfrm>
        </p:spPr>
        <p:txBody>
          <a:bodyPr anchor="b">
            <a:normAutofit/>
          </a:bodyPr>
          <a:lstStyle>
            <a:lvl1pPr algn="l">
              <a:lnSpc>
                <a:spcPct val="90000"/>
              </a:lnSpc>
              <a:defRPr sz="3600" spc="100" baseline="0">
                <a:solidFill>
                  <a:schemeClr val="tx1"/>
                </a:solidFill>
              </a:defRPr>
            </a:lvl1pPr>
          </a:lstStyle>
          <a:p>
            <a:r>
              <a:rPr lang="el"/>
              <a:t>Προσθέστε τίτλο εδώ</a:t>
            </a:r>
          </a:p>
        </p:txBody>
      </p:sp>
      <p:sp>
        <p:nvSpPr>
          <p:cNvPr id="8" name="Text Placeholder 7">
            <a:extLst>
              <a:ext uri="{FF2B5EF4-FFF2-40B4-BE49-F238E27FC236}">
                <a16:creationId xmlns:a16="http://schemas.microsoft.com/office/drawing/2014/main" id="{D5E91AD6-E4A6-F082-0E76-DAF7D57B5162}"/>
              </a:ext>
            </a:extLst>
          </p:cNvPr>
          <p:cNvSpPr>
            <a:spLocks noGrp="1"/>
          </p:cNvSpPr>
          <p:nvPr>
            <p:ph type="body" sz="quarter" idx="10" hasCustomPrompt="1"/>
          </p:nvPr>
        </p:nvSpPr>
        <p:spPr>
          <a:xfrm>
            <a:off x="824242" y="1749479"/>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Ο1.</a:t>
            </a:r>
          </a:p>
        </p:txBody>
      </p:sp>
      <p:sp>
        <p:nvSpPr>
          <p:cNvPr id="13" name="Text Placeholder 12">
            <a:extLst>
              <a:ext uri="{FF2B5EF4-FFF2-40B4-BE49-F238E27FC236}">
                <a16:creationId xmlns:a16="http://schemas.microsoft.com/office/drawing/2014/main" id="{6B00516E-9699-821C-0371-67A8478E101D}"/>
              </a:ext>
            </a:extLst>
          </p:cNvPr>
          <p:cNvSpPr>
            <a:spLocks noGrp="1"/>
          </p:cNvSpPr>
          <p:nvPr>
            <p:ph type="body" sz="quarter" idx="16" hasCustomPrompt="1"/>
          </p:nvPr>
        </p:nvSpPr>
        <p:spPr>
          <a:xfrm>
            <a:off x="1643379" y="1749479"/>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Κάντε κλικ για να προσθέσετε κείμενο</a:t>
            </a:r>
          </a:p>
        </p:txBody>
      </p:sp>
      <p:sp>
        <p:nvSpPr>
          <p:cNvPr id="6" name="Text Placeholder 7">
            <a:extLst>
              <a:ext uri="{FF2B5EF4-FFF2-40B4-BE49-F238E27FC236}">
                <a16:creationId xmlns:a16="http://schemas.microsoft.com/office/drawing/2014/main" id="{7C72C187-9B88-8558-E9E7-CA189DF0EF33}"/>
              </a:ext>
            </a:extLst>
          </p:cNvPr>
          <p:cNvSpPr>
            <a:spLocks noGrp="1"/>
          </p:cNvSpPr>
          <p:nvPr>
            <p:ph type="body" sz="quarter" idx="12" hasCustomPrompt="1"/>
          </p:nvPr>
        </p:nvSpPr>
        <p:spPr>
          <a:xfrm>
            <a:off x="824242" y="2378035"/>
            <a:ext cx="788639" cy="533400"/>
          </a:xfrm>
        </p:spPr>
        <p:txBody>
          <a:bodyPr lIns="0" tIns="0" rIns="0" bIns="0" anchor="ctr">
            <a:noAutofit/>
          </a:bodyPr>
          <a:lstStyle>
            <a:lvl1pPr marL="0" indent="0" algn="ctr">
              <a:lnSpc>
                <a:spcPct val="60000"/>
              </a:lnSpc>
              <a:spcBef>
                <a:spcPts val="0"/>
              </a:spcBef>
              <a:spcAft>
                <a:spcPts val="0"/>
              </a:spcAft>
              <a:buNone/>
              <a:defRPr sz="5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Ο2.</a:t>
            </a:r>
          </a:p>
        </p:txBody>
      </p:sp>
      <p:sp>
        <p:nvSpPr>
          <p:cNvPr id="15" name="Text Placeholder 12">
            <a:extLst>
              <a:ext uri="{FF2B5EF4-FFF2-40B4-BE49-F238E27FC236}">
                <a16:creationId xmlns:a16="http://schemas.microsoft.com/office/drawing/2014/main" id="{9366E515-A368-5E2D-8A9F-6BDBB76BC877}"/>
              </a:ext>
            </a:extLst>
          </p:cNvPr>
          <p:cNvSpPr>
            <a:spLocks noGrp="1"/>
          </p:cNvSpPr>
          <p:nvPr>
            <p:ph type="body" sz="quarter" idx="17" hasCustomPrompt="1"/>
          </p:nvPr>
        </p:nvSpPr>
        <p:spPr>
          <a:xfrm>
            <a:off x="1643379" y="2378035"/>
            <a:ext cx="5885179" cy="533400"/>
          </a:xfrm>
        </p:spPr>
        <p:txBody>
          <a:bodyPr bIns="0" anchor="b">
            <a:normAutofit/>
          </a:bodyPr>
          <a:lstStyle>
            <a:lvl1pPr marL="0" indent="0">
              <a:buNone/>
              <a:defRPr sz="2400"/>
            </a:lvl1pPr>
            <a:lvl2pPr marL="201168" indent="0">
              <a:buNone/>
              <a:defRPr/>
            </a:lvl2pPr>
            <a:lvl3pPr marL="384048" indent="0">
              <a:buNone/>
              <a:defRPr/>
            </a:lvl3pPr>
            <a:lvl4pPr marL="566928" indent="0">
              <a:buNone/>
              <a:defRPr/>
            </a:lvl4pPr>
            <a:lvl5pPr marL="749808" indent="0">
              <a:buNone/>
              <a:defRPr/>
            </a:lvl5pPr>
          </a:lstStyle>
          <a:p>
            <a:pPr lvl="0"/>
            <a:r>
              <a:rPr lang="el"/>
              <a:t>Κάντε κλικ για να προσθέσετε κείμενο</a:t>
            </a:r>
          </a:p>
        </p:txBody>
      </p:sp>
      <p:sp>
        <p:nvSpPr>
          <p:cNvPr id="7" name="Text Placeholder 7">
            <a:extLst>
              <a:ext uri="{FF2B5EF4-FFF2-40B4-BE49-F238E27FC236}">
                <a16:creationId xmlns:a16="http://schemas.microsoft.com/office/drawing/2014/main" id="{1F522536-6FE3-2618-BC24-8C5188185870}"/>
              </a:ext>
            </a:extLst>
          </p:cNvPr>
          <p:cNvSpPr>
            <a:spLocks noGrp="1"/>
          </p:cNvSpPr>
          <p:nvPr>
            <p:ph type="body" sz="quarter" idx="13" hasCustomPrompt="1"/>
          </p:nvPr>
        </p:nvSpPr>
        <p:spPr>
          <a:xfrm>
            <a:off x="824242" y="3006909"/>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Ο3.</a:t>
            </a:r>
          </a:p>
        </p:txBody>
      </p:sp>
      <p:sp>
        <p:nvSpPr>
          <p:cNvPr id="16" name="Text Placeholder 12">
            <a:extLst>
              <a:ext uri="{FF2B5EF4-FFF2-40B4-BE49-F238E27FC236}">
                <a16:creationId xmlns:a16="http://schemas.microsoft.com/office/drawing/2014/main" id="{89C1155B-B06D-77D5-B3DC-9CEAEDF2D61F}"/>
              </a:ext>
            </a:extLst>
          </p:cNvPr>
          <p:cNvSpPr>
            <a:spLocks noGrp="1"/>
          </p:cNvSpPr>
          <p:nvPr>
            <p:ph type="body" sz="quarter" idx="18" hasCustomPrompt="1"/>
          </p:nvPr>
        </p:nvSpPr>
        <p:spPr>
          <a:xfrm>
            <a:off x="1643379" y="3009613"/>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Κάντε κλικ για να προσθέσετε κείμενο</a:t>
            </a:r>
          </a:p>
        </p:txBody>
      </p:sp>
      <p:sp>
        <p:nvSpPr>
          <p:cNvPr id="9" name="Text Placeholder 7">
            <a:extLst>
              <a:ext uri="{FF2B5EF4-FFF2-40B4-BE49-F238E27FC236}">
                <a16:creationId xmlns:a16="http://schemas.microsoft.com/office/drawing/2014/main" id="{F3A36BC1-799A-6623-E5E3-1190C0C7C479}"/>
              </a:ext>
            </a:extLst>
          </p:cNvPr>
          <p:cNvSpPr>
            <a:spLocks noGrp="1"/>
          </p:cNvSpPr>
          <p:nvPr>
            <p:ph type="body" sz="quarter" idx="14" hasCustomPrompt="1"/>
          </p:nvPr>
        </p:nvSpPr>
        <p:spPr>
          <a:xfrm>
            <a:off x="824242" y="3635783"/>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Ο4.</a:t>
            </a:r>
          </a:p>
        </p:txBody>
      </p:sp>
      <p:sp>
        <p:nvSpPr>
          <p:cNvPr id="17" name="Text Placeholder 12">
            <a:extLst>
              <a:ext uri="{FF2B5EF4-FFF2-40B4-BE49-F238E27FC236}">
                <a16:creationId xmlns:a16="http://schemas.microsoft.com/office/drawing/2014/main" id="{92954362-36EF-4B42-19C7-6132A7E2A875}"/>
              </a:ext>
            </a:extLst>
          </p:cNvPr>
          <p:cNvSpPr>
            <a:spLocks noGrp="1"/>
          </p:cNvSpPr>
          <p:nvPr>
            <p:ph type="body" sz="quarter" idx="19" hasCustomPrompt="1"/>
          </p:nvPr>
        </p:nvSpPr>
        <p:spPr>
          <a:xfrm>
            <a:off x="1643379" y="3638169"/>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Κάντε κλικ για να προσθέσετε κείμενο</a:t>
            </a:r>
          </a:p>
        </p:txBody>
      </p:sp>
      <p:sp>
        <p:nvSpPr>
          <p:cNvPr id="10" name="Text Placeholder 7">
            <a:extLst>
              <a:ext uri="{FF2B5EF4-FFF2-40B4-BE49-F238E27FC236}">
                <a16:creationId xmlns:a16="http://schemas.microsoft.com/office/drawing/2014/main" id="{9EF1DED4-DCEF-D1F3-17B9-BC29651F7DE8}"/>
              </a:ext>
            </a:extLst>
          </p:cNvPr>
          <p:cNvSpPr>
            <a:spLocks noGrp="1"/>
          </p:cNvSpPr>
          <p:nvPr>
            <p:ph type="body" sz="quarter" idx="15" hasCustomPrompt="1"/>
          </p:nvPr>
        </p:nvSpPr>
        <p:spPr>
          <a:xfrm>
            <a:off x="824242" y="4264656"/>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Ο5.</a:t>
            </a:r>
          </a:p>
        </p:txBody>
      </p:sp>
      <p:sp>
        <p:nvSpPr>
          <p:cNvPr id="20" name="Text Placeholder 12">
            <a:extLst>
              <a:ext uri="{FF2B5EF4-FFF2-40B4-BE49-F238E27FC236}">
                <a16:creationId xmlns:a16="http://schemas.microsoft.com/office/drawing/2014/main" id="{A57B871C-EE51-327F-62B1-79B005BD932C}"/>
              </a:ext>
            </a:extLst>
          </p:cNvPr>
          <p:cNvSpPr>
            <a:spLocks noGrp="1"/>
          </p:cNvSpPr>
          <p:nvPr>
            <p:ph type="body" sz="quarter" idx="20" hasCustomPrompt="1"/>
          </p:nvPr>
        </p:nvSpPr>
        <p:spPr>
          <a:xfrm>
            <a:off x="1643379" y="4269747"/>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Κάντε κλικ για να προσθέσετε κείμενο</a:t>
            </a:r>
          </a:p>
        </p:txBody>
      </p:sp>
      <p:cxnSp>
        <p:nvCxnSpPr>
          <p:cNvPr id="22" name="Straight Connector 21">
            <a:extLst>
              <a:ext uri="{FF2B5EF4-FFF2-40B4-BE49-F238E27FC236}">
                <a16:creationId xmlns:a16="http://schemas.microsoft.com/office/drawing/2014/main" id="{C01359A1-A1B1-9DC6-08B9-8042E7FBA168}"/>
              </a:ext>
              <a:ext uri="{C183D7F6-B498-43B3-948B-1728B52AA6E4}">
                <adec:decorative xmlns:adec="http://schemas.microsoft.com/office/drawing/2017/decorative" val="1"/>
              </a:ext>
            </a:extLst>
          </p:cNvPr>
          <p:cNvCxnSpPr>
            <a:cxnSpLocks/>
          </p:cNvCxnSpPr>
          <p:nvPr userDrawn="1"/>
        </p:nvCxnSpPr>
        <p:spPr>
          <a:xfrm rot="10800000" flipH="1">
            <a:off x="6889763"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Footer Placeholder 8">
            <a:extLst>
              <a:ext uri="{FF2B5EF4-FFF2-40B4-BE49-F238E27FC236}">
                <a16:creationId xmlns:a16="http://schemas.microsoft.com/office/drawing/2014/main" id="{28D89004-F984-BB7D-2489-E7EC55129802}"/>
              </a:ext>
            </a:extLst>
          </p:cNvPr>
          <p:cNvSpPr>
            <a:spLocks noGrp="1"/>
          </p:cNvSpPr>
          <p:nvPr>
            <p:ph type="ftr" sz="quarter" idx="3"/>
          </p:nvPr>
        </p:nvSpPr>
        <p:spPr>
          <a:xfrm>
            <a:off x="824241" y="6290774"/>
            <a:ext cx="6637071" cy="365125"/>
          </a:xfrm>
          <a:prstGeom prst="rect">
            <a:avLst/>
          </a:prstGeom>
        </p:spPr>
        <p:txBody>
          <a:bodyPr/>
          <a:lstStyle>
            <a:lvl1pPr>
              <a:defRPr sz="1100" b="0" i="0" cap="all" baseline="0">
                <a:solidFill>
                  <a:schemeClr val="tx1"/>
                </a:solidFill>
                <a:latin typeface="+mn-lt"/>
              </a:defRPr>
            </a:lvl1pPr>
          </a:lstStyle>
          <a:p>
            <a:r>
              <a:rPr lang="el"/>
              <a:t>Όνομα εκπαιδευτικής ενότητας CSP: Πρότυπο παρουσίασης που δημιουργήθηκε από PR</a:t>
            </a:r>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10768546" y="6290774"/>
            <a:ext cx="617912" cy="365125"/>
          </a:xfrm>
          <a:prstGeom prst="rect">
            <a:avLst/>
          </a:prstGeom>
        </p:spPr>
        <p:txBody>
          <a:bodyPr/>
          <a:lstStyle>
            <a:lvl1pPr algn="r">
              <a:defRPr sz="1100" b="0" i="0">
                <a:solidFill>
                  <a:schemeClr val="bg1"/>
                </a:solidFill>
                <a:latin typeface="+mn-lt"/>
              </a:defRPr>
            </a:lvl1pPr>
          </a:lstStyle>
          <a:p>
            <a:fld id="{3A98EE3D-8CD1-4C3F-BD1C-C98C9596463C}" type="slidenum">
              <a:rPr lang="en-US" smtClean="0"/>
              <a:pPr/>
              <a:t>‹#›</a:t>
            </a:fld>
            <a:endParaRPr lang="en-US"/>
          </a:p>
        </p:txBody>
      </p:sp>
    </p:spTree>
    <p:extLst>
      <p:ext uri="{BB962C8B-B14F-4D97-AF65-F5344CB8AC3E}">
        <p14:creationId xmlns:p14="http://schemas.microsoft.com/office/powerpoint/2010/main" val="13803725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genda - Topic 3">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7B8C35C0-4758-2887-0763-E78795846CD3}"/>
              </a:ext>
              <a:ext uri="{C183D7F6-B498-43B3-948B-1728B52AA6E4}">
                <adec:decorative xmlns:adec="http://schemas.microsoft.com/office/drawing/2017/decorative" val="1"/>
              </a:ext>
            </a:extLst>
          </p:cNvPr>
          <p:cNvSpPr/>
          <p:nvPr userDrawn="1"/>
        </p:nvSpPr>
        <p:spPr>
          <a:xfrm>
            <a:off x="6093537" y="-1946"/>
            <a:ext cx="3601340" cy="6881814"/>
          </a:xfrm>
          <a:custGeom>
            <a:avLst/>
            <a:gdLst>
              <a:gd name="connsiteX0" fmla="*/ 3601340 w 3601340"/>
              <a:gd name="connsiteY0" fmla="*/ 0 h 6881814"/>
              <a:gd name="connsiteX1" fmla="*/ 0 w 3601340"/>
              <a:gd name="connsiteY1" fmla="*/ 0 h 6881814"/>
              <a:gd name="connsiteX2" fmla="*/ 0 w 3601340"/>
              <a:gd name="connsiteY2" fmla="*/ 6881815 h 6881814"/>
              <a:gd name="connsiteX3" fmla="*/ 1064235 w 3601340"/>
              <a:gd name="connsiteY3" fmla="*/ 6881815 h 6881814"/>
              <a:gd name="connsiteX4" fmla="*/ 1441045 w 3601340"/>
              <a:gd name="connsiteY4" fmla="*/ 5490188 h 6881814"/>
              <a:gd name="connsiteX5" fmla="*/ 1835678 w 3601340"/>
              <a:gd name="connsiteY5" fmla="*/ 4034957 h 6881814"/>
              <a:gd name="connsiteX6" fmla="*/ 2045724 w 3601340"/>
              <a:gd name="connsiteY6" fmla="*/ 3914112 h 6881814"/>
              <a:gd name="connsiteX7" fmla="*/ 2166660 w 3601340"/>
              <a:gd name="connsiteY7" fmla="*/ 4124001 h 6881814"/>
              <a:gd name="connsiteX8" fmla="*/ 1906966 w 3601340"/>
              <a:gd name="connsiteY8" fmla="*/ 5081858 h 6881814"/>
              <a:gd name="connsiteX9" fmla="*/ 2027902 w 3601340"/>
              <a:gd name="connsiteY9" fmla="*/ 5291747 h 6881814"/>
              <a:gd name="connsiteX10" fmla="*/ 2227765 w 3601340"/>
              <a:gd name="connsiteY10" fmla="*/ 5198887 h 6881814"/>
              <a:gd name="connsiteX11" fmla="*/ 2570204 w 3601340"/>
              <a:gd name="connsiteY11" fmla="*/ 3923016 h 6881814"/>
              <a:gd name="connsiteX12" fmla="*/ 2602029 w 3601340"/>
              <a:gd name="connsiteY12" fmla="*/ 3799627 h 6881814"/>
              <a:gd name="connsiteX13" fmla="*/ 3601340 w 3601340"/>
              <a:gd name="connsiteY13" fmla="*/ 0 h 6881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01340" h="6881814">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w="12700" cap="flat">
            <a:noFill/>
            <a:prstDash val="solid"/>
            <a:miter/>
          </a:ln>
        </p:spPr>
        <p:txBody>
          <a:bodyPr rtlCol="0" anchor="ctr"/>
          <a:lstStyle/>
          <a:p>
            <a:endParaRPr lang="en-US"/>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flipH="1">
            <a:off x="7163691" y="0"/>
            <a:ext cx="5024825" cy="6858000"/>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655820 w 5840730"/>
              <a:gd name="connsiteY6" fmla="*/ 1770075 h 6887937"/>
              <a:gd name="connsiteX7" fmla="*/ 3893820 w 5840730"/>
              <a:gd name="connsiteY7" fmla="*/ 4688535 h 6887937"/>
              <a:gd name="connsiteX8" fmla="*/ 3992880 w 5840730"/>
              <a:gd name="connsiteY8" fmla="*/ 490570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3893820 w 5840730"/>
              <a:gd name="connsiteY6" fmla="*/ 4688535 h 6887937"/>
              <a:gd name="connsiteX7" fmla="*/ 3992880 w 5840730"/>
              <a:gd name="connsiteY7" fmla="*/ 4905705 h 6887937"/>
              <a:gd name="connsiteX8" fmla="*/ 4213860 w 5840730"/>
              <a:gd name="connsiteY8" fmla="*/ 4757115 h 6887937"/>
              <a:gd name="connsiteX9" fmla="*/ 4457700 w 5840730"/>
              <a:gd name="connsiteY9" fmla="*/ 3842715 h 6887937"/>
              <a:gd name="connsiteX10" fmla="*/ 4686300 w 5840730"/>
              <a:gd name="connsiteY10" fmla="*/ 371317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3893820 w 5840730"/>
              <a:gd name="connsiteY5" fmla="*/ 4688535 h 6887937"/>
              <a:gd name="connsiteX6" fmla="*/ 3992880 w 5840730"/>
              <a:gd name="connsiteY6" fmla="*/ 4905705 h 6887937"/>
              <a:gd name="connsiteX7" fmla="*/ 4213860 w 5840730"/>
              <a:gd name="connsiteY7" fmla="*/ 4757115 h 6887937"/>
              <a:gd name="connsiteX8" fmla="*/ 4457700 w 5840730"/>
              <a:gd name="connsiteY8" fmla="*/ 3842715 h 6887937"/>
              <a:gd name="connsiteX9" fmla="*/ 4686300 w 5840730"/>
              <a:gd name="connsiteY9" fmla="*/ 371317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3893820 w 5840730"/>
              <a:gd name="connsiteY4" fmla="*/ 4688535 h 6887937"/>
              <a:gd name="connsiteX5" fmla="*/ 3992880 w 5840730"/>
              <a:gd name="connsiteY5" fmla="*/ 4905705 h 6887937"/>
              <a:gd name="connsiteX6" fmla="*/ 4213860 w 5840730"/>
              <a:gd name="connsiteY6" fmla="*/ 4757115 h 6887937"/>
              <a:gd name="connsiteX7" fmla="*/ 4457700 w 5840730"/>
              <a:gd name="connsiteY7" fmla="*/ 3842715 h 6887937"/>
              <a:gd name="connsiteX8" fmla="*/ 4686300 w 5840730"/>
              <a:gd name="connsiteY8" fmla="*/ 371317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3893820 w 5840730"/>
              <a:gd name="connsiteY3" fmla="*/ 4688535 h 6887937"/>
              <a:gd name="connsiteX4" fmla="*/ 3992880 w 5840730"/>
              <a:gd name="connsiteY4" fmla="*/ 4905705 h 6887937"/>
              <a:gd name="connsiteX5" fmla="*/ 4213860 w 5840730"/>
              <a:gd name="connsiteY5" fmla="*/ 4757115 h 6887937"/>
              <a:gd name="connsiteX6" fmla="*/ 4457700 w 5840730"/>
              <a:gd name="connsiteY6" fmla="*/ 3842715 h 6887937"/>
              <a:gd name="connsiteX7" fmla="*/ 4686300 w 5840730"/>
              <a:gd name="connsiteY7" fmla="*/ 371317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3893820 w 5840730"/>
              <a:gd name="connsiteY2" fmla="*/ 4688535 h 6887937"/>
              <a:gd name="connsiteX3" fmla="*/ 3992880 w 5840730"/>
              <a:gd name="connsiteY3" fmla="*/ 4905705 h 6887937"/>
              <a:gd name="connsiteX4" fmla="*/ 4213860 w 5840730"/>
              <a:gd name="connsiteY4" fmla="*/ 4757115 h 6887937"/>
              <a:gd name="connsiteX5" fmla="*/ 4457700 w 5840730"/>
              <a:gd name="connsiteY5" fmla="*/ 3842715 h 6887937"/>
              <a:gd name="connsiteX6" fmla="*/ 4686300 w 5840730"/>
              <a:gd name="connsiteY6" fmla="*/ 371317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4790753"/>
              <a:gd name="connsiteY0" fmla="*/ 0 h 6887937"/>
              <a:gd name="connsiteX1" fmla="*/ 2674743 w 4790753"/>
              <a:gd name="connsiteY1" fmla="*/ 49345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310950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12040 w 4790753"/>
              <a:gd name="connsiteY2" fmla="*/ 3464777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244891 w 4790753"/>
              <a:gd name="connsiteY2" fmla="*/ 3464778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392375 w 4790753"/>
              <a:gd name="connsiteY2" fmla="*/ 3464779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5110169"/>
              <a:gd name="connsiteY0" fmla="*/ 0 h 6887937"/>
              <a:gd name="connsiteX1" fmla="*/ 2487931 w 5110169"/>
              <a:gd name="connsiteY1" fmla="*/ 0 h 6887937"/>
              <a:gd name="connsiteX2" fmla="*/ 3392375 w 5110169"/>
              <a:gd name="connsiteY2" fmla="*/ 3464779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66000 w 5110169"/>
              <a:gd name="connsiteY2" fmla="*/ 4629324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16839 w 5110169"/>
              <a:gd name="connsiteY2" fmla="*/ 4550372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589019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034002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300466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42040 w 5110169"/>
              <a:gd name="connsiteY3" fmla="*/ 5566930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05329 w 5110169"/>
              <a:gd name="connsiteY2" fmla="*/ 4974740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75832 w 5110169"/>
              <a:gd name="connsiteY2" fmla="*/ 503395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198620 w 5110169"/>
              <a:gd name="connsiteY7" fmla="*/ 4133044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251960 w 5110169"/>
              <a:gd name="connsiteY7" fmla="*/ 4071856 h 6887937"/>
              <a:gd name="connsiteX8" fmla="*/ 5110169 w 5110169"/>
              <a:gd name="connsiteY8" fmla="*/ 6887937 h 6887937"/>
              <a:gd name="connsiteX9" fmla="*/ 0 w 5110169"/>
              <a:gd name="connsiteY9" fmla="*/ 6877051 h 6887937"/>
              <a:gd name="connsiteX10" fmla="*/ 0 w 5110169"/>
              <a:gd name="connsiteY10" fmla="*/ 0 h 6887937"/>
              <a:gd name="connsiteX0" fmla="*/ 0 w 5030921"/>
              <a:gd name="connsiteY0" fmla="*/ 0 h 6877051"/>
              <a:gd name="connsiteX1" fmla="*/ 2487931 w 5030921"/>
              <a:gd name="connsiteY1" fmla="*/ 0 h 6877051"/>
              <a:gd name="connsiteX2" fmla="*/ 3834825 w 5030921"/>
              <a:gd name="connsiteY2" fmla="*/ 5142514 h 6877051"/>
              <a:gd name="connsiteX3" fmla="*/ 4074118 w 5030921"/>
              <a:gd name="connsiteY3" fmla="*/ 5314407 h 6877051"/>
              <a:gd name="connsiteX4" fmla="*/ 4168140 w 5030921"/>
              <a:gd name="connsiteY4" fmla="*/ 5055407 h 6877051"/>
              <a:gd name="connsiteX5" fmla="*/ 3935730 w 5030921"/>
              <a:gd name="connsiteY5" fmla="*/ 4175425 h 6877051"/>
              <a:gd name="connsiteX6" fmla="*/ 4061460 w 5030921"/>
              <a:gd name="connsiteY6" fmla="*/ 3931157 h 6877051"/>
              <a:gd name="connsiteX7" fmla="*/ 4251960 w 5030921"/>
              <a:gd name="connsiteY7" fmla="*/ 4071856 h 6877051"/>
              <a:gd name="connsiteX8" fmla="*/ 5030921 w 5030921"/>
              <a:gd name="connsiteY8" fmla="*/ 6875699 h 6877051"/>
              <a:gd name="connsiteX9" fmla="*/ 0 w 5030921"/>
              <a:gd name="connsiteY9" fmla="*/ 6877051 h 6877051"/>
              <a:gd name="connsiteX10" fmla="*/ 0 w 5030921"/>
              <a:gd name="connsiteY10" fmla="*/ 0 h 6877051"/>
              <a:gd name="connsiteX0" fmla="*/ 0 w 4963865"/>
              <a:gd name="connsiteY0" fmla="*/ 0 h 6877051"/>
              <a:gd name="connsiteX1" fmla="*/ 2487931 w 4963865"/>
              <a:gd name="connsiteY1" fmla="*/ 0 h 6877051"/>
              <a:gd name="connsiteX2" fmla="*/ 3834825 w 4963865"/>
              <a:gd name="connsiteY2" fmla="*/ 5142514 h 6877051"/>
              <a:gd name="connsiteX3" fmla="*/ 4074118 w 4963865"/>
              <a:gd name="connsiteY3" fmla="*/ 5314407 h 6877051"/>
              <a:gd name="connsiteX4" fmla="*/ 4168140 w 4963865"/>
              <a:gd name="connsiteY4" fmla="*/ 5055407 h 6877051"/>
              <a:gd name="connsiteX5" fmla="*/ 3935730 w 4963865"/>
              <a:gd name="connsiteY5" fmla="*/ 4175425 h 6877051"/>
              <a:gd name="connsiteX6" fmla="*/ 4061460 w 4963865"/>
              <a:gd name="connsiteY6" fmla="*/ 3931157 h 6877051"/>
              <a:gd name="connsiteX7" fmla="*/ 4251960 w 4963865"/>
              <a:gd name="connsiteY7" fmla="*/ 4071856 h 6877051"/>
              <a:gd name="connsiteX8" fmla="*/ 4963865 w 4963865"/>
              <a:gd name="connsiteY8" fmla="*/ 6875699 h 6877051"/>
              <a:gd name="connsiteX9" fmla="*/ 0 w 4963865"/>
              <a:gd name="connsiteY9" fmla="*/ 6877051 h 6877051"/>
              <a:gd name="connsiteX10" fmla="*/ 0 w 4963865"/>
              <a:gd name="connsiteY10" fmla="*/ 0 h 6877051"/>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24825" h="6881818">
                <a:moveTo>
                  <a:pt x="0" y="0"/>
                </a:moveTo>
                <a:lnTo>
                  <a:pt x="2487931" y="0"/>
                </a:lnTo>
                <a:lnTo>
                  <a:pt x="3834825" y="5142514"/>
                </a:lnTo>
                <a:cubicBezTo>
                  <a:pt x="3851116" y="5182666"/>
                  <a:pt x="3878538" y="5351369"/>
                  <a:pt x="4048718" y="5314407"/>
                </a:cubicBezTo>
                <a:cubicBezTo>
                  <a:pt x="4218898" y="5277445"/>
                  <a:pt x="4184015" y="5205230"/>
                  <a:pt x="4168140" y="5055407"/>
                </a:cubicBezTo>
                <a:lnTo>
                  <a:pt x="3935730" y="4175425"/>
                </a:lnTo>
                <a:cubicBezTo>
                  <a:pt x="3924300" y="4083966"/>
                  <a:pt x="3902710" y="3989870"/>
                  <a:pt x="4061460" y="3941355"/>
                </a:cubicBezTo>
                <a:cubicBezTo>
                  <a:pt x="4194810" y="3923207"/>
                  <a:pt x="4213860" y="4007005"/>
                  <a:pt x="4251960" y="4071856"/>
                </a:cubicBezTo>
                <a:lnTo>
                  <a:pt x="5024825" y="6881818"/>
                </a:lnTo>
                <a:lnTo>
                  <a:pt x="0" y="6877051"/>
                </a:lnTo>
                <a:lnTo>
                  <a:pt x="0" y="0"/>
                </a:lnTo>
                <a:close/>
              </a:path>
            </a:pathLst>
          </a:custGeom>
          <a:solidFill>
            <a:schemeClr val="bg2"/>
          </a:solidFill>
        </p:spPr>
        <p:txBody>
          <a:bodyPr anchor="ctr"/>
          <a:lstStyle>
            <a:lvl1pPr algn="ctr">
              <a:defRPr baseline="-25000"/>
            </a:lvl1pPr>
          </a:lstStyle>
          <a:p>
            <a:endParaRPr lang="en-US"/>
          </a:p>
        </p:txBody>
      </p:sp>
      <p:sp>
        <p:nvSpPr>
          <p:cNvPr id="2" name="Title 1"/>
          <p:cNvSpPr>
            <a:spLocks noGrp="1"/>
          </p:cNvSpPr>
          <p:nvPr>
            <p:ph type="ctrTitle" hasCustomPrompt="1"/>
          </p:nvPr>
        </p:nvSpPr>
        <p:spPr>
          <a:xfrm>
            <a:off x="796322" y="320040"/>
            <a:ext cx="6732237" cy="1017147"/>
          </a:xfrm>
        </p:spPr>
        <p:txBody>
          <a:bodyPr anchor="b">
            <a:normAutofit/>
          </a:bodyPr>
          <a:lstStyle>
            <a:lvl1pPr algn="l">
              <a:lnSpc>
                <a:spcPct val="90000"/>
              </a:lnSpc>
              <a:defRPr sz="3600" spc="100" baseline="0">
                <a:solidFill>
                  <a:schemeClr val="tx1"/>
                </a:solidFill>
              </a:defRPr>
            </a:lvl1pPr>
          </a:lstStyle>
          <a:p>
            <a:r>
              <a:rPr lang="el"/>
              <a:t>Προσθέστε τίτλο εδώ</a:t>
            </a:r>
          </a:p>
        </p:txBody>
      </p:sp>
      <p:sp>
        <p:nvSpPr>
          <p:cNvPr id="8" name="Text Placeholder 7">
            <a:extLst>
              <a:ext uri="{FF2B5EF4-FFF2-40B4-BE49-F238E27FC236}">
                <a16:creationId xmlns:a16="http://schemas.microsoft.com/office/drawing/2014/main" id="{D5E91AD6-E4A6-F082-0E76-DAF7D57B5162}"/>
              </a:ext>
            </a:extLst>
          </p:cNvPr>
          <p:cNvSpPr>
            <a:spLocks noGrp="1"/>
          </p:cNvSpPr>
          <p:nvPr>
            <p:ph type="body" sz="quarter" idx="10" hasCustomPrompt="1"/>
          </p:nvPr>
        </p:nvSpPr>
        <p:spPr>
          <a:xfrm>
            <a:off x="824242" y="1749479"/>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Ο1.</a:t>
            </a:r>
          </a:p>
        </p:txBody>
      </p:sp>
      <p:sp>
        <p:nvSpPr>
          <p:cNvPr id="13" name="Text Placeholder 12">
            <a:extLst>
              <a:ext uri="{FF2B5EF4-FFF2-40B4-BE49-F238E27FC236}">
                <a16:creationId xmlns:a16="http://schemas.microsoft.com/office/drawing/2014/main" id="{6B00516E-9699-821C-0371-67A8478E101D}"/>
              </a:ext>
            </a:extLst>
          </p:cNvPr>
          <p:cNvSpPr>
            <a:spLocks noGrp="1"/>
          </p:cNvSpPr>
          <p:nvPr>
            <p:ph type="body" sz="quarter" idx="16" hasCustomPrompt="1"/>
          </p:nvPr>
        </p:nvSpPr>
        <p:spPr>
          <a:xfrm>
            <a:off x="1643379" y="1749479"/>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Κάντε κλικ για να προσθέσετε κείμενο</a:t>
            </a:r>
          </a:p>
        </p:txBody>
      </p:sp>
      <p:sp>
        <p:nvSpPr>
          <p:cNvPr id="6" name="Text Placeholder 7">
            <a:extLst>
              <a:ext uri="{FF2B5EF4-FFF2-40B4-BE49-F238E27FC236}">
                <a16:creationId xmlns:a16="http://schemas.microsoft.com/office/drawing/2014/main" id="{7C72C187-9B88-8558-E9E7-CA189DF0EF33}"/>
              </a:ext>
            </a:extLst>
          </p:cNvPr>
          <p:cNvSpPr>
            <a:spLocks noGrp="1"/>
          </p:cNvSpPr>
          <p:nvPr>
            <p:ph type="body" sz="quarter" idx="12" hasCustomPrompt="1"/>
          </p:nvPr>
        </p:nvSpPr>
        <p:spPr>
          <a:xfrm>
            <a:off x="824242" y="2378035"/>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Ο2.</a:t>
            </a:r>
          </a:p>
        </p:txBody>
      </p:sp>
      <p:sp>
        <p:nvSpPr>
          <p:cNvPr id="15" name="Text Placeholder 12">
            <a:extLst>
              <a:ext uri="{FF2B5EF4-FFF2-40B4-BE49-F238E27FC236}">
                <a16:creationId xmlns:a16="http://schemas.microsoft.com/office/drawing/2014/main" id="{9366E515-A368-5E2D-8A9F-6BDBB76BC877}"/>
              </a:ext>
            </a:extLst>
          </p:cNvPr>
          <p:cNvSpPr>
            <a:spLocks noGrp="1"/>
          </p:cNvSpPr>
          <p:nvPr>
            <p:ph type="body" sz="quarter" idx="17" hasCustomPrompt="1"/>
          </p:nvPr>
        </p:nvSpPr>
        <p:spPr>
          <a:xfrm>
            <a:off x="1643379" y="2378035"/>
            <a:ext cx="5885179" cy="533400"/>
          </a:xfrm>
        </p:spPr>
        <p:txBody>
          <a:bodyPr bIns="0" anchor="b">
            <a:normAutofit/>
          </a:bodyPr>
          <a:lstStyle>
            <a:lvl1pPr marL="0" indent="0">
              <a:buNone/>
              <a:defRPr sz="2000">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Κάντε κλικ για να προσθέσετε κείμενο</a:t>
            </a:r>
          </a:p>
        </p:txBody>
      </p:sp>
      <p:sp>
        <p:nvSpPr>
          <p:cNvPr id="7" name="Text Placeholder 7">
            <a:extLst>
              <a:ext uri="{FF2B5EF4-FFF2-40B4-BE49-F238E27FC236}">
                <a16:creationId xmlns:a16="http://schemas.microsoft.com/office/drawing/2014/main" id="{1F522536-6FE3-2618-BC24-8C5188185870}"/>
              </a:ext>
            </a:extLst>
          </p:cNvPr>
          <p:cNvSpPr>
            <a:spLocks noGrp="1"/>
          </p:cNvSpPr>
          <p:nvPr>
            <p:ph type="body" sz="quarter" idx="13" hasCustomPrompt="1"/>
          </p:nvPr>
        </p:nvSpPr>
        <p:spPr>
          <a:xfrm>
            <a:off x="824242" y="3006909"/>
            <a:ext cx="788639" cy="533400"/>
          </a:xfrm>
        </p:spPr>
        <p:txBody>
          <a:bodyPr lIns="0" tIns="0" rIns="0" bIns="0" anchor="ctr">
            <a:noAutofit/>
          </a:bodyPr>
          <a:lstStyle>
            <a:lvl1pPr marL="0" indent="0" algn="ctr">
              <a:lnSpc>
                <a:spcPct val="60000"/>
              </a:lnSpc>
              <a:spcBef>
                <a:spcPts val="0"/>
              </a:spcBef>
              <a:spcAft>
                <a:spcPts val="0"/>
              </a:spcAft>
              <a:buNone/>
              <a:defRPr sz="5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Ο3.</a:t>
            </a:r>
          </a:p>
        </p:txBody>
      </p:sp>
      <p:sp>
        <p:nvSpPr>
          <p:cNvPr id="16" name="Text Placeholder 12">
            <a:extLst>
              <a:ext uri="{FF2B5EF4-FFF2-40B4-BE49-F238E27FC236}">
                <a16:creationId xmlns:a16="http://schemas.microsoft.com/office/drawing/2014/main" id="{89C1155B-B06D-77D5-B3DC-9CEAEDF2D61F}"/>
              </a:ext>
            </a:extLst>
          </p:cNvPr>
          <p:cNvSpPr>
            <a:spLocks noGrp="1"/>
          </p:cNvSpPr>
          <p:nvPr>
            <p:ph type="body" sz="quarter" idx="18" hasCustomPrompt="1"/>
          </p:nvPr>
        </p:nvSpPr>
        <p:spPr>
          <a:xfrm>
            <a:off x="1643379" y="3009613"/>
            <a:ext cx="5885179" cy="533400"/>
          </a:xfrm>
        </p:spPr>
        <p:txBody>
          <a:bodyPr bIns="0" anchor="b">
            <a:normAutofit/>
          </a:bodyPr>
          <a:lstStyle>
            <a:lvl1pPr marL="0" indent="0">
              <a:buNone/>
              <a:defRPr sz="2400">
                <a:solidFill>
                  <a:schemeClr val="tx1"/>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Κάντε κλικ για να προσθέσετε κείμενο</a:t>
            </a:r>
          </a:p>
        </p:txBody>
      </p:sp>
      <p:sp>
        <p:nvSpPr>
          <p:cNvPr id="9" name="Text Placeholder 7">
            <a:extLst>
              <a:ext uri="{FF2B5EF4-FFF2-40B4-BE49-F238E27FC236}">
                <a16:creationId xmlns:a16="http://schemas.microsoft.com/office/drawing/2014/main" id="{F3A36BC1-799A-6623-E5E3-1190C0C7C479}"/>
              </a:ext>
            </a:extLst>
          </p:cNvPr>
          <p:cNvSpPr>
            <a:spLocks noGrp="1"/>
          </p:cNvSpPr>
          <p:nvPr>
            <p:ph type="body" sz="quarter" idx="14" hasCustomPrompt="1"/>
          </p:nvPr>
        </p:nvSpPr>
        <p:spPr>
          <a:xfrm>
            <a:off x="824242" y="3635783"/>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Ο4.</a:t>
            </a:r>
          </a:p>
        </p:txBody>
      </p:sp>
      <p:sp>
        <p:nvSpPr>
          <p:cNvPr id="17" name="Text Placeholder 12">
            <a:extLst>
              <a:ext uri="{FF2B5EF4-FFF2-40B4-BE49-F238E27FC236}">
                <a16:creationId xmlns:a16="http://schemas.microsoft.com/office/drawing/2014/main" id="{92954362-36EF-4B42-19C7-6132A7E2A875}"/>
              </a:ext>
            </a:extLst>
          </p:cNvPr>
          <p:cNvSpPr>
            <a:spLocks noGrp="1"/>
          </p:cNvSpPr>
          <p:nvPr>
            <p:ph type="body" sz="quarter" idx="19" hasCustomPrompt="1"/>
          </p:nvPr>
        </p:nvSpPr>
        <p:spPr>
          <a:xfrm>
            <a:off x="1643379" y="3638169"/>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Κάντε κλικ για να προσθέσετε κείμενο</a:t>
            </a:r>
          </a:p>
        </p:txBody>
      </p:sp>
      <p:sp>
        <p:nvSpPr>
          <p:cNvPr id="10" name="Text Placeholder 7">
            <a:extLst>
              <a:ext uri="{FF2B5EF4-FFF2-40B4-BE49-F238E27FC236}">
                <a16:creationId xmlns:a16="http://schemas.microsoft.com/office/drawing/2014/main" id="{9EF1DED4-DCEF-D1F3-17B9-BC29651F7DE8}"/>
              </a:ext>
            </a:extLst>
          </p:cNvPr>
          <p:cNvSpPr>
            <a:spLocks noGrp="1"/>
          </p:cNvSpPr>
          <p:nvPr>
            <p:ph type="body" sz="quarter" idx="15" hasCustomPrompt="1"/>
          </p:nvPr>
        </p:nvSpPr>
        <p:spPr>
          <a:xfrm>
            <a:off x="824242" y="4264656"/>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Ο5.</a:t>
            </a:r>
          </a:p>
        </p:txBody>
      </p:sp>
      <p:sp>
        <p:nvSpPr>
          <p:cNvPr id="20" name="Text Placeholder 12">
            <a:extLst>
              <a:ext uri="{FF2B5EF4-FFF2-40B4-BE49-F238E27FC236}">
                <a16:creationId xmlns:a16="http://schemas.microsoft.com/office/drawing/2014/main" id="{A57B871C-EE51-327F-62B1-79B005BD932C}"/>
              </a:ext>
            </a:extLst>
          </p:cNvPr>
          <p:cNvSpPr>
            <a:spLocks noGrp="1"/>
          </p:cNvSpPr>
          <p:nvPr>
            <p:ph type="body" sz="quarter" idx="20" hasCustomPrompt="1"/>
          </p:nvPr>
        </p:nvSpPr>
        <p:spPr>
          <a:xfrm>
            <a:off x="1643379" y="4269747"/>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Κάντε κλικ για να προσθέσετε κείμενο</a:t>
            </a:r>
          </a:p>
        </p:txBody>
      </p:sp>
      <p:cxnSp>
        <p:nvCxnSpPr>
          <p:cNvPr id="22" name="Straight Connector 21">
            <a:extLst>
              <a:ext uri="{FF2B5EF4-FFF2-40B4-BE49-F238E27FC236}">
                <a16:creationId xmlns:a16="http://schemas.microsoft.com/office/drawing/2014/main" id="{C01359A1-A1B1-9DC6-08B9-8042E7FBA168}"/>
              </a:ext>
              <a:ext uri="{C183D7F6-B498-43B3-948B-1728B52AA6E4}">
                <adec:decorative xmlns:adec="http://schemas.microsoft.com/office/drawing/2017/decorative" val="1"/>
              </a:ext>
            </a:extLst>
          </p:cNvPr>
          <p:cNvCxnSpPr>
            <a:cxnSpLocks/>
          </p:cNvCxnSpPr>
          <p:nvPr userDrawn="1"/>
        </p:nvCxnSpPr>
        <p:spPr>
          <a:xfrm rot="10800000" flipH="1">
            <a:off x="6889763"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Footer Placeholder 8">
            <a:extLst>
              <a:ext uri="{FF2B5EF4-FFF2-40B4-BE49-F238E27FC236}">
                <a16:creationId xmlns:a16="http://schemas.microsoft.com/office/drawing/2014/main" id="{28D89004-F984-BB7D-2489-E7EC55129802}"/>
              </a:ext>
            </a:extLst>
          </p:cNvPr>
          <p:cNvSpPr>
            <a:spLocks noGrp="1"/>
          </p:cNvSpPr>
          <p:nvPr>
            <p:ph type="ftr" sz="quarter" idx="3"/>
          </p:nvPr>
        </p:nvSpPr>
        <p:spPr>
          <a:xfrm>
            <a:off x="824241" y="6290774"/>
            <a:ext cx="6637071" cy="365125"/>
          </a:xfrm>
          <a:prstGeom prst="rect">
            <a:avLst/>
          </a:prstGeom>
        </p:spPr>
        <p:txBody>
          <a:bodyPr/>
          <a:lstStyle>
            <a:lvl1pPr>
              <a:defRPr sz="1100" b="0" i="0" cap="all" baseline="0">
                <a:solidFill>
                  <a:schemeClr val="tx1"/>
                </a:solidFill>
                <a:latin typeface="+mn-lt"/>
              </a:defRPr>
            </a:lvl1pPr>
          </a:lstStyle>
          <a:p>
            <a:r>
              <a:rPr lang="el"/>
              <a:t>Όνομα εκπαιδευτικής ενότητας CSP: Πρότυπο παρουσίασης που δημιουργήθηκε από PR</a:t>
            </a:r>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10768546" y="6290774"/>
            <a:ext cx="617912" cy="365125"/>
          </a:xfrm>
          <a:prstGeom prst="rect">
            <a:avLst/>
          </a:prstGeom>
        </p:spPr>
        <p:txBody>
          <a:bodyPr/>
          <a:lstStyle>
            <a:lvl1pPr algn="r">
              <a:defRPr sz="1100" b="0" i="0">
                <a:solidFill>
                  <a:schemeClr val="bg1"/>
                </a:solidFill>
                <a:latin typeface="+mn-lt"/>
              </a:defRPr>
            </a:lvl1pPr>
          </a:lstStyle>
          <a:p>
            <a:fld id="{3A98EE3D-8CD1-4C3F-BD1C-C98C9596463C}" type="slidenum">
              <a:rPr lang="en-US" smtClean="0"/>
              <a:pPr/>
              <a:t>‹#›</a:t>
            </a:fld>
            <a:endParaRPr lang="en-US"/>
          </a:p>
        </p:txBody>
      </p:sp>
    </p:spTree>
    <p:extLst>
      <p:ext uri="{BB962C8B-B14F-4D97-AF65-F5344CB8AC3E}">
        <p14:creationId xmlns:p14="http://schemas.microsoft.com/office/powerpoint/2010/main" val="18427609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genda - Topic 4">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7B8C35C0-4758-2887-0763-E78795846CD3}"/>
              </a:ext>
              <a:ext uri="{C183D7F6-B498-43B3-948B-1728B52AA6E4}">
                <adec:decorative xmlns:adec="http://schemas.microsoft.com/office/drawing/2017/decorative" val="1"/>
              </a:ext>
            </a:extLst>
          </p:cNvPr>
          <p:cNvSpPr/>
          <p:nvPr userDrawn="1"/>
        </p:nvSpPr>
        <p:spPr>
          <a:xfrm>
            <a:off x="6093537" y="-1946"/>
            <a:ext cx="3601340" cy="6881814"/>
          </a:xfrm>
          <a:custGeom>
            <a:avLst/>
            <a:gdLst>
              <a:gd name="connsiteX0" fmla="*/ 3601340 w 3601340"/>
              <a:gd name="connsiteY0" fmla="*/ 0 h 6881814"/>
              <a:gd name="connsiteX1" fmla="*/ 0 w 3601340"/>
              <a:gd name="connsiteY1" fmla="*/ 0 h 6881814"/>
              <a:gd name="connsiteX2" fmla="*/ 0 w 3601340"/>
              <a:gd name="connsiteY2" fmla="*/ 6881815 h 6881814"/>
              <a:gd name="connsiteX3" fmla="*/ 1064235 w 3601340"/>
              <a:gd name="connsiteY3" fmla="*/ 6881815 h 6881814"/>
              <a:gd name="connsiteX4" fmla="*/ 1441045 w 3601340"/>
              <a:gd name="connsiteY4" fmla="*/ 5490188 h 6881814"/>
              <a:gd name="connsiteX5" fmla="*/ 1835678 w 3601340"/>
              <a:gd name="connsiteY5" fmla="*/ 4034957 h 6881814"/>
              <a:gd name="connsiteX6" fmla="*/ 2045724 w 3601340"/>
              <a:gd name="connsiteY6" fmla="*/ 3914112 h 6881814"/>
              <a:gd name="connsiteX7" fmla="*/ 2166660 w 3601340"/>
              <a:gd name="connsiteY7" fmla="*/ 4124001 h 6881814"/>
              <a:gd name="connsiteX8" fmla="*/ 1906966 w 3601340"/>
              <a:gd name="connsiteY8" fmla="*/ 5081858 h 6881814"/>
              <a:gd name="connsiteX9" fmla="*/ 2027902 w 3601340"/>
              <a:gd name="connsiteY9" fmla="*/ 5291747 h 6881814"/>
              <a:gd name="connsiteX10" fmla="*/ 2227765 w 3601340"/>
              <a:gd name="connsiteY10" fmla="*/ 5198887 h 6881814"/>
              <a:gd name="connsiteX11" fmla="*/ 2570204 w 3601340"/>
              <a:gd name="connsiteY11" fmla="*/ 3923016 h 6881814"/>
              <a:gd name="connsiteX12" fmla="*/ 2602029 w 3601340"/>
              <a:gd name="connsiteY12" fmla="*/ 3799627 h 6881814"/>
              <a:gd name="connsiteX13" fmla="*/ 3601340 w 3601340"/>
              <a:gd name="connsiteY13" fmla="*/ 0 h 6881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01340" h="6881814">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w="12700" cap="flat">
            <a:noFill/>
            <a:prstDash val="solid"/>
            <a:miter/>
          </a:ln>
        </p:spPr>
        <p:txBody>
          <a:bodyPr rtlCol="0" anchor="ctr"/>
          <a:lstStyle/>
          <a:p>
            <a:endParaRPr lang="en-US"/>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flipH="1">
            <a:off x="7163691" y="0"/>
            <a:ext cx="5024825" cy="6858000"/>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655820 w 5840730"/>
              <a:gd name="connsiteY6" fmla="*/ 1770075 h 6887937"/>
              <a:gd name="connsiteX7" fmla="*/ 3893820 w 5840730"/>
              <a:gd name="connsiteY7" fmla="*/ 4688535 h 6887937"/>
              <a:gd name="connsiteX8" fmla="*/ 3992880 w 5840730"/>
              <a:gd name="connsiteY8" fmla="*/ 490570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3893820 w 5840730"/>
              <a:gd name="connsiteY6" fmla="*/ 4688535 h 6887937"/>
              <a:gd name="connsiteX7" fmla="*/ 3992880 w 5840730"/>
              <a:gd name="connsiteY7" fmla="*/ 4905705 h 6887937"/>
              <a:gd name="connsiteX8" fmla="*/ 4213860 w 5840730"/>
              <a:gd name="connsiteY8" fmla="*/ 4757115 h 6887937"/>
              <a:gd name="connsiteX9" fmla="*/ 4457700 w 5840730"/>
              <a:gd name="connsiteY9" fmla="*/ 3842715 h 6887937"/>
              <a:gd name="connsiteX10" fmla="*/ 4686300 w 5840730"/>
              <a:gd name="connsiteY10" fmla="*/ 371317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3893820 w 5840730"/>
              <a:gd name="connsiteY5" fmla="*/ 4688535 h 6887937"/>
              <a:gd name="connsiteX6" fmla="*/ 3992880 w 5840730"/>
              <a:gd name="connsiteY6" fmla="*/ 4905705 h 6887937"/>
              <a:gd name="connsiteX7" fmla="*/ 4213860 w 5840730"/>
              <a:gd name="connsiteY7" fmla="*/ 4757115 h 6887937"/>
              <a:gd name="connsiteX8" fmla="*/ 4457700 w 5840730"/>
              <a:gd name="connsiteY8" fmla="*/ 3842715 h 6887937"/>
              <a:gd name="connsiteX9" fmla="*/ 4686300 w 5840730"/>
              <a:gd name="connsiteY9" fmla="*/ 371317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3893820 w 5840730"/>
              <a:gd name="connsiteY4" fmla="*/ 4688535 h 6887937"/>
              <a:gd name="connsiteX5" fmla="*/ 3992880 w 5840730"/>
              <a:gd name="connsiteY5" fmla="*/ 4905705 h 6887937"/>
              <a:gd name="connsiteX6" fmla="*/ 4213860 w 5840730"/>
              <a:gd name="connsiteY6" fmla="*/ 4757115 h 6887937"/>
              <a:gd name="connsiteX7" fmla="*/ 4457700 w 5840730"/>
              <a:gd name="connsiteY7" fmla="*/ 3842715 h 6887937"/>
              <a:gd name="connsiteX8" fmla="*/ 4686300 w 5840730"/>
              <a:gd name="connsiteY8" fmla="*/ 371317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3893820 w 5840730"/>
              <a:gd name="connsiteY3" fmla="*/ 4688535 h 6887937"/>
              <a:gd name="connsiteX4" fmla="*/ 3992880 w 5840730"/>
              <a:gd name="connsiteY4" fmla="*/ 4905705 h 6887937"/>
              <a:gd name="connsiteX5" fmla="*/ 4213860 w 5840730"/>
              <a:gd name="connsiteY5" fmla="*/ 4757115 h 6887937"/>
              <a:gd name="connsiteX6" fmla="*/ 4457700 w 5840730"/>
              <a:gd name="connsiteY6" fmla="*/ 3842715 h 6887937"/>
              <a:gd name="connsiteX7" fmla="*/ 4686300 w 5840730"/>
              <a:gd name="connsiteY7" fmla="*/ 371317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3893820 w 5840730"/>
              <a:gd name="connsiteY2" fmla="*/ 4688535 h 6887937"/>
              <a:gd name="connsiteX3" fmla="*/ 3992880 w 5840730"/>
              <a:gd name="connsiteY3" fmla="*/ 4905705 h 6887937"/>
              <a:gd name="connsiteX4" fmla="*/ 4213860 w 5840730"/>
              <a:gd name="connsiteY4" fmla="*/ 4757115 h 6887937"/>
              <a:gd name="connsiteX5" fmla="*/ 4457700 w 5840730"/>
              <a:gd name="connsiteY5" fmla="*/ 3842715 h 6887937"/>
              <a:gd name="connsiteX6" fmla="*/ 4686300 w 5840730"/>
              <a:gd name="connsiteY6" fmla="*/ 371317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4790753"/>
              <a:gd name="connsiteY0" fmla="*/ 0 h 6887937"/>
              <a:gd name="connsiteX1" fmla="*/ 2674743 w 4790753"/>
              <a:gd name="connsiteY1" fmla="*/ 49345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310950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12040 w 4790753"/>
              <a:gd name="connsiteY2" fmla="*/ 3464777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244891 w 4790753"/>
              <a:gd name="connsiteY2" fmla="*/ 3464778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392375 w 4790753"/>
              <a:gd name="connsiteY2" fmla="*/ 3464779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5110169"/>
              <a:gd name="connsiteY0" fmla="*/ 0 h 6887937"/>
              <a:gd name="connsiteX1" fmla="*/ 2487931 w 5110169"/>
              <a:gd name="connsiteY1" fmla="*/ 0 h 6887937"/>
              <a:gd name="connsiteX2" fmla="*/ 3392375 w 5110169"/>
              <a:gd name="connsiteY2" fmla="*/ 3464779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66000 w 5110169"/>
              <a:gd name="connsiteY2" fmla="*/ 4629324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16839 w 5110169"/>
              <a:gd name="connsiteY2" fmla="*/ 4550372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589019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034002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300466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42040 w 5110169"/>
              <a:gd name="connsiteY3" fmla="*/ 5566930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05329 w 5110169"/>
              <a:gd name="connsiteY2" fmla="*/ 4974740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75832 w 5110169"/>
              <a:gd name="connsiteY2" fmla="*/ 503395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198620 w 5110169"/>
              <a:gd name="connsiteY7" fmla="*/ 4133044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251960 w 5110169"/>
              <a:gd name="connsiteY7" fmla="*/ 4071856 h 6887937"/>
              <a:gd name="connsiteX8" fmla="*/ 5110169 w 5110169"/>
              <a:gd name="connsiteY8" fmla="*/ 6887937 h 6887937"/>
              <a:gd name="connsiteX9" fmla="*/ 0 w 5110169"/>
              <a:gd name="connsiteY9" fmla="*/ 6877051 h 6887937"/>
              <a:gd name="connsiteX10" fmla="*/ 0 w 5110169"/>
              <a:gd name="connsiteY10" fmla="*/ 0 h 6887937"/>
              <a:gd name="connsiteX0" fmla="*/ 0 w 5030921"/>
              <a:gd name="connsiteY0" fmla="*/ 0 h 6877051"/>
              <a:gd name="connsiteX1" fmla="*/ 2487931 w 5030921"/>
              <a:gd name="connsiteY1" fmla="*/ 0 h 6877051"/>
              <a:gd name="connsiteX2" fmla="*/ 3834825 w 5030921"/>
              <a:gd name="connsiteY2" fmla="*/ 5142514 h 6877051"/>
              <a:gd name="connsiteX3" fmla="*/ 4074118 w 5030921"/>
              <a:gd name="connsiteY3" fmla="*/ 5314407 h 6877051"/>
              <a:gd name="connsiteX4" fmla="*/ 4168140 w 5030921"/>
              <a:gd name="connsiteY4" fmla="*/ 5055407 h 6877051"/>
              <a:gd name="connsiteX5" fmla="*/ 3935730 w 5030921"/>
              <a:gd name="connsiteY5" fmla="*/ 4175425 h 6877051"/>
              <a:gd name="connsiteX6" fmla="*/ 4061460 w 5030921"/>
              <a:gd name="connsiteY6" fmla="*/ 3931157 h 6877051"/>
              <a:gd name="connsiteX7" fmla="*/ 4251960 w 5030921"/>
              <a:gd name="connsiteY7" fmla="*/ 4071856 h 6877051"/>
              <a:gd name="connsiteX8" fmla="*/ 5030921 w 5030921"/>
              <a:gd name="connsiteY8" fmla="*/ 6875699 h 6877051"/>
              <a:gd name="connsiteX9" fmla="*/ 0 w 5030921"/>
              <a:gd name="connsiteY9" fmla="*/ 6877051 h 6877051"/>
              <a:gd name="connsiteX10" fmla="*/ 0 w 5030921"/>
              <a:gd name="connsiteY10" fmla="*/ 0 h 6877051"/>
              <a:gd name="connsiteX0" fmla="*/ 0 w 4963865"/>
              <a:gd name="connsiteY0" fmla="*/ 0 h 6877051"/>
              <a:gd name="connsiteX1" fmla="*/ 2487931 w 4963865"/>
              <a:gd name="connsiteY1" fmla="*/ 0 h 6877051"/>
              <a:gd name="connsiteX2" fmla="*/ 3834825 w 4963865"/>
              <a:gd name="connsiteY2" fmla="*/ 5142514 h 6877051"/>
              <a:gd name="connsiteX3" fmla="*/ 4074118 w 4963865"/>
              <a:gd name="connsiteY3" fmla="*/ 5314407 h 6877051"/>
              <a:gd name="connsiteX4" fmla="*/ 4168140 w 4963865"/>
              <a:gd name="connsiteY4" fmla="*/ 5055407 h 6877051"/>
              <a:gd name="connsiteX5" fmla="*/ 3935730 w 4963865"/>
              <a:gd name="connsiteY5" fmla="*/ 4175425 h 6877051"/>
              <a:gd name="connsiteX6" fmla="*/ 4061460 w 4963865"/>
              <a:gd name="connsiteY6" fmla="*/ 3931157 h 6877051"/>
              <a:gd name="connsiteX7" fmla="*/ 4251960 w 4963865"/>
              <a:gd name="connsiteY7" fmla="*/ 4071856 h 6877051"/>
              <a:gd name="connsiteX8" fmla="*/ 4963865 w 4963865"/>
              <a:gd name="connsiteY8" fmla="*/ 6875699 h 6877051"/>
              <a:gd name="connsiteX9" fmla="*/ 0 w 4963865"/>
              <a:gd name="connsiteY9" fmla="*/ 6877051 h 6877051"/>
              <a:gd name="connsiteX10" fmla="*/ 0 w 4963865"/>
              <a:gd name="connsiteY10" fmla="*/ 0 h 6877051"/>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24825" h="6881818">
                <a:moveTo>
                  <a:pt x="0" y="0"/>
                </a:moveTo>
                <a:lnTo>
                  <a:pt x="2487931" y="0"/>
                </a:lnTo>
                <a:lnTo>
                  <a:pt x="3834825" y="5142514"/>
                </a:lnTo>
                <a:cubicBezTo>
                  <a:pt x="3851116" y="5182666"/>
                  <a:pt x="3878538" y="5351369"/>
                  <a:pt x="4048718" y="5314407"/>
                </a:cubicBezTo>
                <a:cubicBezTo>
                  <a:pt x="4218898" y="5277445"/>
                  <a:pt x="4184015" y="5205230"/>
                  <a:pt x="4168140" y="5055407"/>
                </a:cubicBezTo>
                <a:lnTo>
                  <a:pt x="3935730" y="4175425"/>
                </a:lnTo>
                <a:cubicBezTo>
                  <a:pt x="3924300" y="4083966"/>
                  <a:pt x="3902710" y="3989870"/>
                  <a:pt x="4061460" y="3941355"/>
                </a:cubicBezTo>
                <a:cubicBezTo>
                  <a:pt x="4194810" y="3923207"/>
                  <a:pt x="4213860" y="4007005"/>
                  <a:pt x="4251960" y="4071856"/>
                </a:cubicBezTo>
                <a:lnTo>
                  <a:pt x="5024825" y="6881818"/>
                </a:lnTo>
                <a:lnTo>
                  <a:pt x="0" y="6877051"/>
                </a:lnTo>
                <a:lnTo>
                  <a:pt x="0" y="0"/>
                </a:lnTo>
                <a:close/>
              </a:path>
            </a:pathLst>
          </a:custGeom>
          <a:solidFill>
            <a:schemeClr val="bg2"/>
          </a:solidFill>
        </p:spPr>
        <p:txBody>
          <a:bodyPr anchor="ctr"/>
          <a:lstStyle>
            <a:lvl1pPr algn="ctr">
              <a:defRPr baseline="-25000"/>
            </a:lvl1pPr>
          </a:lstStyle>
          <a:p>
            <a:endParaRPr lang="en-US"/>
          </a:p>
        </p:txBody>
      </p:sp>
      <p:sp>
        <p:nvSpPr>
          <p:cNvPr id="2" name="Title 1"/>
          <p:cNvSpPr>
            <a:spLocks noGrp="1"/>
          </p:cNvSpPr>
          <p:nvPr>
            <p:ph type="ctrTitle" hasCustomPrompt="1"/>
          </p:nvPr>
        </p:nvSpPr>
        <p:spPr>
          <a:xfrm>
            <a:off x="796322" y="320040"/>
            <a:ext cx="6732237" cy="1017147"/>
          </a:xfrm>
        </p:spPr>
        <p:txBody>
          <a:bodyPr anchor="b">
            <a:normAutofit/>
          </a:bodyPr>
          <a:lstStyle>
            <a:lvl1pPr algn="l">
              <a:lnSpc>
                <a:spcPct val="90000"/>
              </a:lnSpc>
              <a:defRPr sz="3600" spc="100" baseline="0">
                <a:solidFill>
                  <a:schemeClr val="tx1"/>
                </a:solidFill>
              </a:defRPr>
            </a:lvl1pPr>
          </a:lstStyle>
          <a:p>
            <a:r>
              <a:rPr lang="el"/>
              <a:t>Προσθέστε τίτλο εδώ</a:t>
            </a:r>
          </a:p>
        </p:txBody>
      </p:sp>
      <p:sp>
        <p:nvSpPr>
          <p:cNvPr id="8" name="Text Placeholder 7">
            <a:extLst>
              <a:ext uri="{FF2B5EF4-FFF2-40B4-BE49-F238E27FC236}">
                <a16:creationId xmlns:a16="http://schemas.microsoft.com/office/drawing/2014/main" id="{D5E91AD6-E4A6-F082-0E76-DAF7D57B5162}"/>
              </a:ext>
            </a:extLst>
          </p:cNvPr>
          <p:cNvSpPr>
            <a:spLocks noGrp="1"/>
          </p:cNvSpPr>
          <p:nvPr>
            <p:ph type="body" sz="quarter" idx="10" hasCustomPrompt="1"/>
          </p:nvPr>
        </p:nvSpPr>
        <p:spPr>
          <a:xfrm>
            <a:off x="824242" y="1749479"/>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Ο1.</a:t>
            </a:r>
          </a:p>
        </p:txBody>
      </p:sp>
      <p:sp>
        <p:nvSpPr>
          <p:cNvPr id="13" name="Text Placeholder 12">
            <a:extLst>
              <a:ext uri="{FF2B5EF4-FFF2-40B4-BE49-F238E27FC236}">
                <a16:creationId xmlns:a16="http://schemas.microsoft.com/office/drawing/2014/main" id="{6B00516E-9699-821C-0371-67A8478E101D}"/>
              </a:ext>
            </a:extLst>
          </p:cNvPr>
          <p:cNvSpPr>
            <a:spLocks noGrp="1"/>
          </p:cNvSpPr>
          <p:nvPr>
            <p:ph type="body" sz="quarter" idx="16" hasCustomPrompt="1"/>
          </p:nvPr>
        </p:nvSpPr>
        <p:spPr>
          <a:xfrm>
            <a:off x="1643379" y="1749479"/>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Κάντε κλικ για να προσθέσετε κείμενο</a:t>
            </a:r>
          </a:p>
        </p:txBody>
      </p:sp>
      <p:sp>
        <p:nvSpPr>
          <p:cNvPr id="6" name="Text Placeholder 7">
            <a:extLst>
              <a:ext uri="{FF2B5EF4-FFF2-40B4-BE49-F238E27FC236}">
                <a16:creationId xmlns:a16="http://schemas.microsoft.com/office/drawing/2014/main" id="{7C72C187-9B88-8558-E9E7-CA189DF0EF33}"/>
              </a:ext>
            </a:extLst>
          </p:cNvPr>
          <p:cNvSpPr>
            <a:spLocks noGrp="1"/>
          </p:cNvSpPr>
          <p:nvPr>
            <p:ph type="body" sz="quarter" idx="12" hasCustomPrompt="1"/>
          </p:nvPr>
        </p:nvSpPr>
        <p:spPr>
          <a:xfrm>
            <a:off x="824242" y="2378035"/>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Ο2.</a:t>
            </a:r>
          </a:p>
        </p:txBody>
      </p:sp>
      <p:sp>
        <p:nvSpPr>
          <p:cNvPr id="15" name="Text Placeholder 12">
            <a:extLst>
              <a:ext uri="{FF2B5EF4-FFF2-40B4-BE49-F238E27FC236}">
                <a16:creationId xmlns:a16="http://schemas.microsoft.com/office/drawing/2014/main" id="{9366E515-A368-5E2D-8A9F-6BDBB76BC877}"/>
              </a:ext>
            </a:extLst>
          </p:cNvPr>
          <p:cNvSpPr>
            <a:spLocks noGrp="1"/>
          </p:cNvSpPr>
          <p:nvPr>
            <p:ph type="body" sz="quarter" idx="17" hasCustomPrompt="1"/>
          </p:nvPr>
        </p:nvSpPr>
        <p:spPr>
          <a:xfrm>
            <a:off x="1643379" y="2378035"/>
            <a:ext cx="5885179" cy="533400"/>
          </a:xfrm>
        </p:spPr>
        <p:txBody>
          <a:bodyPr bIns="0" anchor="b">
            <a:normAutofit/>
          </a:bodyPr>
          <a:lstStyle>
            <a:lvl1pPr marL="0" indent="0">
              <a:buNone/>
              <a:defRPr sz="2000">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Κάντε κλικ για να προσθέσετε κείμενο</a:t>
            </a:r>
          </a:p>
        </p:txBody>
      </p:sp>
      <p:sp>
        <p:nvSpPr>
          <p:cNvPr id="7" name="Text Placeholder 7">
            <a:extLst>
              <a:ext uri="{FF2B5EF4-FFF2-40B4-BE49-F238E27FC236}">
                <a16:creationId xmlns:a16="http://schemas.microsoft.com/office/drawing/2014/main" id="{1F522536-6FE3-2618-BC24-8C5188185870}"/>
              </a:ext>
            </a:extLst>
          </p:cNvPr>
          <p:cNvSpPr>
            <a:spLocks noGrp="1"/>
          </p:cNvSpPr>
          <p:nvPr>
            <p:ph type="body" sz="quarter" idx="13" hasCustomPrompt="1"/>
          </p:nvPr>
        </p:nvSpPr>
        <p:spPr>
          <a:xfrm>
            <a:off x="824242" y="3006909"/>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Ο3.</a:t>
            </a:r>
          </a:p>
        </p:txBody>
      </p:sp>
      <p:sp>
        <p:nvSpPr>
          <p:cNvPr id="16" name="Text Placeholder 12">
            <a:extLst>
              <a:ext uri="{FF2B5EF4-FFF2-40B4-BE49-F238E27FC236}">
                <a16:creationId xmlns:a16="http://schemas.microsoft.com/office/drawing/2014/main" id="{89C1155B-B06D-77D5-B3DC-9CEAEDF2D61F}"/>
              </a:ext>
            </a:extLst>
          </p:cNvPr>
          <p:cNvSpPr>
            <a:spLocks noGrp="1"/>
          </p:cNvSpPr>
          <p:nvPr>
            <p:ph type="body" sz="quarter" idx="18" hasCustomPrompt="1"/>
          </p:nvPr>
        </p:nvSpPr>
        <p:spPr>
          <a:xfrm>
            <a:off x="1643379" y="3009613"/>
            <a:ext cx="5885179" cy="533400"/>
          </a:xfrm>
        </p:spPr>
        <p:txBody>
          <a:bodyPr bIns="0" anchor="b">
            <a:normAutofit/>
          </a:bodyPr>
          <a:lstStyle>
            <a:lvl1pPr marL="0" indent="0">
              <a:buNone/>
              <a:defRPr sz="2000">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Κάντε κλικ για να προσθέσετε κείμενο</a:t>
            </a:r>
          </a:p>
        </p:txBody>
      </p:sp>
      <p:sp>
        <p:nvSpPr>
          <p:cNvPr id="9" name="Text Placeholder 7">
            <a:extLst>
              <a:ext uri="{FF2B5EF4-FFF2-40B4-BE49-F238E27FC236}">
                <a16:creationId xmlns:a16="http://schemas.microsoft.com/office/drawing/2014/main" id="{F3A36BC1-799A-6623-E5E3-1190C0C7C479}"/>
              </a:ext>
            </a:extLst>
          </p:cNvPr>
          <p:cNvSpPr>
            <a:spLocks noGrp="1"/>
          </p:cNvSpPr>
          <p:nvPr>
            <p:ph type="body" sz="quarter" idx="14" hasCustomPrompt="1"/>
          </p:nvPr>
        </p:nvSpPr>
        <p:spPr>
          <a:xfrm>
            <a:off x="824242" y="3635783"/>
            <a:ext cx="788639" cy="533400"/>
          </a:xfrm>
        </p:spPr>
        <p:txBody>
          <a:bodyPr lIns="0" tIns="0" rIns="0" bIns="0" anchor="ctr">
            <a:noAutofit/>
          </a:bodyPr>
          <a:lstStyle>
            <a:lvl1pPr marL="0" indent="0" algn="ctr">
              <a:lnSpc>
                <a:spcPct val="60000"/>
              </a:lnSpc>
              <a:spcBef>
                <a:spcPts val="0"/>
              </a:spcBef>
              <a:spcAft>
                <a:spcPts val="0"/>
              </a:spcAft>
              <a:buNone/>
              <a:defRPr sz="5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Ο4.</a:t>
            </a:r>
          </a:p>
        </p:txBody>
      </p:sp>
      <p:sp>
        <p:nvSpPr>
          <p:cNvPr id="17" name="Text Placeholder 12">
            <a:extLst>
              <a:ext uri="{FF2B5EF4-FFF2-40B4-BE49-F238E27FC236}">
                <a16:creationId xmlns:a16="http://schemas.microsoft.com/office/drawing/2014/main" id="{92954362-36EF-4B42-19C7-6132A7E2A875}"/>
              </a:ext>
            </a:extLst>
          </p:cNvPr>
          <p:cNvSpPr>
            <a:spLocks noGrp="1"/>
          </p:cNvSpPr>
          <p:nvPr>
            <p:ph type="body" sz="quarter" idx="19" hasCustomPrompt="1"/>
          </p:nvPr>
        </p:nvSpPr>
        <p:spPr>
          <a:xfrm>
            <a:off x="1643379" y="3638169"/>
            <a:ext cx="5885179" cy="533400"/>
          </a:xfrm>
        </p:spPr>
        <p:txBody>
          <a:bodyPr bIns="0" anchor="b">
            <a:normAutofit/>
          </a:bodyPr>
          <a:lstStyle>
            <a:lvl1pPr marL="0" indent="0">
              <a:buNone/>
              <a:defRPr sz="2400">
                <a:solidFill>
                  <a:schemeClr val="tx1"/>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Κάντε κλικ για να προσθέσετε κείμενο</a:t>
            </a:r>
          </a:p>
        </p:txBody>
      </p:sp>
      <p:sp>
        <p:nvSpPr>
          <p:cNvPr id="10" name="Text Placeholder 7">
            <a:extLst>
              <a:ext uri="{FF2B5EF4-FFF2-40B4-BE49-F238E27FC236}">
                <a16:creationId xmlns:a16="http://schemas.microsoft.com/office/drawing/2014/main" id="{9EF1DED4-DCEF-D1F3-17B9-BC29651F7DE8}"/>
              </a:ext>
            </a:extLst>
          </p:cNvPr>
          <p:cNvSpPr>
            <a:spLocks noGrp="1"/>
          </p:cNvSpPr>
          <p:nvPr>
            <p:ph type="body" sz="quarter" idx="15" hasCustomPrompt="1"/>
          </p:nvPr>
        </p:nvSpPr>
        <p:spPr>
          <a:xfrm>
            <a:off x="824242" y="4264656"/>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Ο5.</a:t>
            </a:r>
          </a:p>
        </p:txBody>
      </p:sp>
      <p:sp>
        <p:nvSpPr>
          <p:cNvPr id="20" name="Text Placeholder 12">
            <a:extLst>
              <a:ext uri="{FF2B5EF4-FFF2-40B4-BE49-F238E27FC236}">
                <a16:creationId xmlns:a16="http://schemas.microsoft.com/office/drawing/2014/main" id="{A57B871C-EE51-327F-62B1-79B005BD932C}"/>
              </a:ext>
            </a:extLst>
          </p:cNvPr>
          <p:cNvSpPr>
            <a:spLocks noGrp="1"/>
          </p:cNvSpPr>
          <p:nvPr>
            <p:ph type="body" sz="quarter" idx="20" hasCustomPrompt="1"/>
          </p:nvPr>
        </p:nvSpPr>
        <p:spPr>
          <a:xfrm>
            <a:off x="1643379" y="4269747"/>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Κάντε κλικ για να προσθέσετε κείμενο</a:t>
            </a:r>
          </a:p>
        </p:txBody>
      </p:sp>
      <p:cxnSp>
        <p:nvCxnSpPr>
          <p:cNvPr id="22" name="Straight Connector 21">
            <a:extLst>
              <a:ext uri="{FF2B5EF4-FFF2-40B4-BE49-F238E27FC236}">
                <a16:creationId xmlns:a16="http://schemas.microsoft.com/office/drawing/2014/main" id="{C01359A1-A1B1-9DC6-08B9-8042E7FBA168}"/>
              </a:ext>
              <a:ext uri="{C183D7F6-B498-43B3-948B-1728B52AA6E4}">
                <adec:decorative xmlns:adec="http://schemas.microsoft.com/office/drawing/2017/decorative" val="1"/>
              </a:ext>
            </a:extLst>
          </p:cNvPr>
          <p:cNvCxnSpPr>
            <a:cxnSpLocks/>
          </p:cNvCxnSpPr>
          <p:nvPr userDrawn="1"/>
        </p:nvCxnSpPr>
        <p:spPr>
          <a:xfrm rot="10800000" flipH="1">
            <a:off x="6889763"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Footer Placeholder 8">
            <a:extLst>
              <a:ext uri="{FF2B5EF4-FFF2-40B4-BE49-F238E27FC236}">
                <a16:creationId xmlns:a16="http://schemas.microsoft.com/office/drawing/2014/main" id="{28D89004-F984-BB7D-2489-E7EC55129802}"/>
              </a:ext>
            </a:extLst>
          </p:cNvPr>
          <p:cNvSpPr>
            <a:spLocks noGrp="1"/>
          </p:cNvSpPr>
          <p:nvPr>
            <p:ph type="ftr" sz="quarter" idx="3"/>
          </p:nvPr>
        </p:nvSpPr>
        <p:spPr>
          <a:xfrm>
            <a:off x="824241" y="6290774"/>
            <a:ext cx="6637071" cy="365125"/>
          </a:xfrm>
          <a:prstGeom prst="rect">
            <a:avLst/>
          </a:prstGeom>
        </p:spPr>
        <p:txBody>
          <a:bodyPr/>
          <a:lstStyle>
            <a:lvl1pPr>
              <a:defRPr sz="1100" b="0" i="0" cap="all" baseline="0">
                <a:solidFill>
                  <a:schemeClr val="tx1"/>
                </a:solidFill>
                <a:latin typeface="+mn-lt"/>
              </a:defRPr>
            </a:lvl1pPr>
          </a:lstStyle>
          <a:p>
            <a:r>
              <a:rPr lang="el"/>
              <a:t>Όνομα εκπαιδευτικής ενότητας CSP: Πρότυπο παρουσίασης που δημιουργήθηκε από PR</a:t>
            </a:r>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10768546" y="6290774"/>
            <a:ext cx="617912" cy="365125"/>
          </a:xfrm>
          <a:prstGeom prst="rect">
            <a:avLst/>
          </a:prstGeom>
        </p:spPr>
        <p:txBody>
          <a:bodyPr/>
          <a:lstStyle>
            <a:lvl1pPr algn="r">
              <a:defRPr sz="1100" b="0" i="0">
                <a:solidFill>
                  <a:schemeClr val="bg1"/>
                </a:solidFill>
                <a:latin typeface="+mn-lt"/>
              </a:defRPr>
            </a:lvl1pPr>
          </a:lstStyle>
          <a:p>
            <a:fld id="{3A98EE3D-8CD1-4C3F-BD1C-C98C9596463C}" type="slidenum">
              <a:rPr lang="en-US" smtClean="0"/>
              <a:pPr/>
              <a:t>‹#›</a:t>
            </a:fld>
            <a:endParaRPr lang="en-US"/>
          </a:p>
        </p:txBody>
      </p:sp>
    </p:spTree>
    <p:extLst>
      <p:ext uri="{BB962C8B-B14F-4D97-AF65-F5344CB8AC3E}">
        <p14:creationId xmlns:p14="http://schemas.microsoft.com/office/powerpoint/2010/main" val="27268195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genda - Topic 5">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7B8C35C0-4758-2887-0763-E78795846CD3}"/>
              </a:ext>
              <a:ext uri="{C183D7F6-B498-43B3-948B-1728B52AA6E4}">
                <adec:decorative xmlns:adec="http://schemas.microsoft.com/office/drawing/2017/decorative" val="1"/>
              </a:ext>
            </a:extLst>
          </p:cNvPr>
          <p:cNvSpPr/>
          <p:nvPr userDrawn="1"/>
        </p:nvSpPr>
        <p:spPr>
          <a:xfrm>
            <a:off x="6093537" y="-1946"/>
            <a:ext cx="3601340" cy="6881814"/>
          </a:xfrm>
          <a:custGeom>
            <a:avLst/>
            <a:gdLst>
              <a:gd name="connsiteX0" fmla="*/ 3601340 w 3601340"/>
              <a:gd name="connsiteY0" fmla="*/ 0 h 6881814"/>
              <a:gd name="connsiteX1" fmla="*/ 0 w 3601340"/>
              <a:gd name="connsiteY1" fmla="*/ 0 h 6881814"/>
              <a:gd name="connsiteX2" fmla="*/ 0 w 3601340"/>
              <a:gd name="connsiteY2" fmla="*/ 6881815 h 6881814"/>
              <a:gd name="connsiteX3" fmla="*/ 1064235 w 3601340"/>
              <a:gd name="connsiteY3" fmla="*/ 6881815 h 6881814"/>
              <a:gd name="connsiteX4" fmla="*/ 1441045 w 3601340"/>
              <a:gd name="connsiteY4" fmla="*/ 5490188 h 6881814"/>
              <a:gd name="connsiteX5" fmla="*/ 1835678 w 3601340"/>
              <a:gd name="connsiteY5" fmla="*/ 4034957 h 6881814"/>
              <a:gd name="connsiteX6" fmla="*/ 2045724 w 3601340"/>
              <a:gd name="connsiteY6" fmla="*/ 3914112 h 6881814"/>
              <a:gd name="connsiteX7" fmla="*/ 2166660 w 3601340"/>
              <a:gd name="connsiteY7" fmla="*/ 4124001 h 6881814"/>
              <a:gd name="connsiteX8" fmla="*/ 1906966 w 3601340"/>
              <a:gd name="connsiteY8" fmla="*/ 5081858 h 6881814"/>
              <a:gd name="connsiteX9" fmla="*/ 2027902 w 3601340"/>
              <a:gd name="connsiteY9" fmla="*/ 5291747 h 6881814"/>
              <a:gd name="connsiteX10" fmla="*/ 2227765 w 3601340"/>
              <a:gd name="connsiteY10" fmla="*/ 5198887 h 6881814"/>
              <a:gd name="connsiteX11" fmla="*/ 2570204 w 3601340"/>
              <a:gd name="connsiteY11" fmla="*/ 3923016 h 6881814"/>
              <a:gd name="connsiteX12" fmla="*/ 2602029 w 3601340"/>
              <a:gd name="connsiteY12" fmla="*/ 3799627 h 6881814"/>
              <a:gd name="connsiteX13" fmla="*/ 3601340 w 3601340"/>
              <a:gd name="connsiteY13" fmla="*/ 0 h 6881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01340" h="6881814">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w="12700" cap="flat">
            <a:noFill/>
            <a:prstDash val="solid"/>
            <a:miter/>
          </a:ln>
        </p:spPr>
        <p:txBody>
          <a:bodyPr rtlCol="0" anchor="ctr"/>
          <a:lstStyle/>
          <a:p>
            <a:endParaRPr lang="en-US"/>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flipH="1">
            <a:off x="7163691" y="0"/>
            <a:ext cx="5024825" cy="6858000"/>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655820 w 5840730"/>
              <a:gd name="connsiteY6" fmla="*/ 1770075 h 6887937"/>
              <a:gd name="connsiteX7" fmla="*/ 3893820 w 5840730"/>
              <a:gd name="connsiteY7" fmla="*/ 4688535 h 6887937"/>
              <a:gd name="connsiteX8" fmla="*/ 3992880 w 5840730"/>
              <a:gd name="connsiteY8" fmla="*/ 490570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3893820 w 5840730"/>
              <a:gd name="connsiteY6" fmla="*/ 4688535 h 6887937"/>
              <a:gd name="connsiteX7" fmla="*/ 3992880 w 5840730"/>
              <a:gd name="connsiteY7" fmla="*/ 4905705 h 6887937"/>
              <a:gd name="connsiteX8" fmla="*/ 4213860 w 5840730"/>
              <a:gd name="connsiteY8" fmla="*/ 4757115 h 6887937"/>
              <a:gd name="connsiteX9" fmla="*/ 4457700 w 5840730"/>
              <a:gd name="connsiteY9" fmla="*/ 3842715 h 6887937"/>
              <a:gd name="connsiteX10" fmla="*/ 4686300 w 5840730"/>
              <a:gd name="connsiteY10" fmla="*/ 371317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3893820 w 5840730"/>
              <a:gd name="connsiteY5" fmla="*/ 4688535 h 6887937"/>
              <a:gd name="connsiteX6" fmla="*/ 3992880 w 5840730"/>
              <a:gd name="connsiteY6" fmla="*/ 4905705 h 6887937"/>
              <a:gd name="connsiteX7" fmla="*/ 4213860 w 5840730"/>
              <a:gd name="connsiteY7" fmla="*/ 4757115 h 6887937"/>
              <a:gd name="connsiteX8" fmla="*/ 4457700 w 5840730"/>
              <a:gd name="connsiteY8" fmla="*/ 3842715 h 6887937"/>
              <a:gd name="connsiteX9" fmla="*/ 4686300 w 5840730"/>
              <a:gd name="connsiteY9" fmla="*/ 371317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3893820 w 5840730"/>
              <a:gd name="connsiteY4" fmla="*/ 4688535 h 6887937"/>
              <a:gd name="connsiteX5" fmla="*/ 3992880 w 5840730"/>
              <a:gd name="connsiteY5" fmla="*/ 4905705 h 6887937"/>
              <a:gd name="connsiteX6" fmla="*/ 4213860 w 5840730"/>
              <a:gd name="connsiteY6" fmla="*/ 4757115 h 6887937"/>
              <a:gd name="connsiteX7" fmla="*/ 4457700 w 5840730"/>
              <a:gd name="connsiteY7" fmla="*/ 3842715 h 6887937"/>
              <a:gd name="connsiteX8" fmla="*/ 4686300 w 5840730"/>
              <a:gd name="connsiteY8" fmla="*/ 371317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3893820 w 5840730"/>
              <a:gd name="connsiteY3" fmla="*/ 4688535 h 6887937"/>
              <a:gd name="connsiteX4" fmla="*/ 3992880 w 5840730"/>
              <a:gd name="connsiteY4" fmla="*/ 4905705 h 6887937"/>
              <a:gd name="connsiteX5" fmla="*/ 4213860 w 5840730"/>
              <a:gd name="connsiteY5" fmla="*/ 4757115 h 6887937"/>
              <a:gd name="connsiteX6" fmla="*/ 4457700 w 5840730"/>
              <a:gd name="connsiteY6" fmla="*/ 3842715 h 6887937"/>
              <a:gd name="connsiteX7" fmla="*/ 4686300 w 5840730"/>
              <a:gd name="connsiteY7" fmla="*/ 371317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3893820 w 5840730"/>
              <a:gd name="connsiteY2" fmla="*/ 4688535 h 6887937"/>
              <a:gd name="connsiteX3" fmla="*/ 3992880 w 5840730"/>
              <a:gd name="connsiteY3" fmla="*/ 4905705 h 6887937"/>
              <a:gd name="connsiteX4" fmla="*/ 4213860 w 5840730"/>
              <a:gd name="connsiteY4" fmla="*/ 4757115 h 6887937"/>
              <a:gd name="connsiteX5" fmla="*/ 4457700 w 5840730"/>
              <a:gd name="connsiteY5" fmla="*/ 3842715 h 6887937"/>
              <a:gd name="connsiteX6" fmla="*/ 4686300 w 5840730"/>
              <a:gd name="connsiteY6" fmla="*/ 371317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4790753"/>
              <a:gd name="connsiteY0" fmla="*/ 0 h 6887937"/>
              <a:gd name="connsiteX1" fmla="*/ 2674743 w 4790753"/>
              <a:gd name="connsiteY1" fmla="*/ 49345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310950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12040 w 4790753"/>
              <a:gd name="connsiteY2" fmla="*/ 3464777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244891 w 4790753"/>
              <a:gd name="connsiteY2" fmla="*/ 3464778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392375 w 4790753"/>
              <a:gd name="connsiteY2" fmla="*/ 3464779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5110169"/>
              <a:gd name="connsiteY0" fmla="*/ 0 h 6887937"/>
              <a:gd name="connsiteX1" fmla="*/ 2487931 w 5110169"/>
              <a:gd name="connsiteY1" fmla="*/ 0 h 6887937"/>
              <a:gd name="connsiteX2" fmla="*/ 3392375 w 5110169"/>
              <a:gd name="connsiteY2" fmla="*/ 3464779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66000 w 5110169"/>
              <a:gd name="connsiteY2" fmla="*/ 4629324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16839 w 5110169"/>
              <a:gd name="connsiteY2" fmla="*/ 4550372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589019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034002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300466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42040 w 5110169"/>
              <a:gd name="connsiteY3" fmla="*/ 5566930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05329 w 5110169"/>
              <a:gd name="connsiteY2" fmla="*/ 4974740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75832 w 5110169"/>
              <a:gd name="connsiteY2" fmla="*/ 503395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198620 w 5110169"/>
              <a:gd name="connsiteY7" fmla="*/ 4133044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251960 w 5110169"/>
              <a:gd name="connsiteY7" fmla="*/ 4071856 h 6887937"/>
              <a:gd name="connsiteX8" fmla="*/ 5110169 w 5110169"/>
              <a:gd name="connsiteY8" fmla="*/ 6887937 h 6887937"/>
              <a:gd name="connsiteX9" fmla="*/ 0 w 5110169"/>
              <a:gd name="connsiteY9" fmla="*/ 6877051 h 6887937"/>
              <a:gd name="connsiteX10" fmla="*/ 0 w 5110169"/>
              <a:gd name="connsiteY10" fmla="*/ 0 h 6887937"/>
              <a:gd name="connsiteX0" fmla="*/ 0 w 5030921"/>
              <a:gd name="connsiteY0" fmla="*/ 0 h 6877051"/>
              <a:gd name="connsiteX1" fmla="*/ 2487931 w 5030921"/>
              <a:gd name="connsiteY1" fmla="*/ 0 h 6877051"/>
              <a:gd name="connsiteX2" fmla="*/ 3834825 w 5030921"/>
              <a:gd name="connsiteY2" fmla="*/ 5142514 h 6877051"/>
              <a:gd name="connsiteX3" fmla="*/ 4074118 w 5030921"/>
              <a:gd name="connsiteY3" fmla="*/ 5314407 h 6877051"/>
              <a:gd name="connsiteX4" fmla="*/ 4168140 w 5030921"/>
              <a:gd name="connsiteY4" fmla="*/ 5055407 h 6877051"/>
              <a:gd name="connsiteX5" fmla="*/ 3935730 w 5030921"/>
              <a:gd name="connsiteY5" fmla="*/ 4175425 h 6877051"/>
              <a:gd name="connsiteX6" fmla="*/ 4061460 w 5030921"/>
              <a:gd name="connsiteY6" fmla="*/ 3931157 h 6877051"/>
              <a:gd name="connsiteX7" fmla="*/ 4251960 w 5030921"/>
              <a:gd name="connsiteY7" fmla="*/ 4071856 h 6877051"/>
              <a:gd name="connsiteX8" fmla="*/ 5030921 w 5030921"/>
              <a:gd name="connsiteY8" fmla="*/ 6875699 h 6877051"/>
              <a:gd name="connsiteX9" fmla="*/ 0 w 5030921"/>
              <a:gd name="connsiteY9" fmla="*/ 6877051 h 6877051"/>
              <a:gd name="connsiteX10" fmla="*/ 0 w 5030921"/>
              <a:gd name="connsiteY10" fmla="*/ 0 h 6877051"/>
              <a:gd name="connsiteX0" fmla="*/ 0 w 4963865"/>
              <a:gd name="connsiteY0" fmla="*/ 0 h 6877051"/>
              <a:gd name="connsiteX1" fmla="*/ 2487931 w 4963865"/>
              <a:gd name="connsiteY1" fmla="*/ 0 h 6877051"/>
              <a:gd name="connsiteX2" fmla="*/ 3834825 w 4963865"/>
              <a:gd name="connsiteY2" fmla="*/ 5142514 h 6877051"/>
              <a:gd name="connsiteX3" fmla="*/ 4074118 w 4963865"/>
              <a:gd name="connsiteY3" fmla="*/ 5314407 h 6877051"/>
              <a:gd name="connsiteX4" fmla="*/ 4168140 w 4963865"/>
              <a:gd name="connsiteY4" fmla="*/ 5055407 h 6877051"/>
              <a:gd name="connsiteX5" fmla="*/ 3935730 w 4963865"/>
              <a:gd name="connsiteY5" fmla="*/ 4175425 h 6877051"/>
              <a:gd name="connsiteX6" fmla="*/ 4061460 w 4963865"/>
              <a:gd name="connsiteY6" fmla="*/ 3931157 h 6877051"/>
              <a:gd name="connsiteX7" fmla="*/ 4251960 w 4963865"/>
              <a:gd name="connsiteY7" fmla="*/ 4071856 h 6877051"/>
              <a:gd name="connsiteX8" fmla="*/ 4963865 w 4963865"/>
              <a:gd name="connsiteY8" fmla="*/ 6875699 h 6877051"/>
              <a:gd name="connsiteX9" fmla="*/ 0 w 4963865"/>
              <a:gd name="connsiteY9" fmla="*/ 6877051 h 6877051"/>
              <a:gd name="connsiteX10" fmla="*/ 0 w 4963865"/>
              <a:gd name="connsiteY10" fmla="*/ 0 h 6877051"/>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24825" h="6881818">
                <a:moveTo>
                  <a:pt x="0" y="0"/>
                </a:moveTo>
                <a:lnTo>
                  <a:pt x="2487931" y="0"/>
                </a:lnTo>
                <a:lnTo>
                  <a:pt x="3834825" y="5142514"/>
                </a:lnTo>
                <a:cubicBezTo>
                  <a:pt x="3851116" y="5182666"/>
                  <a:pt x="3878538" y="5351369"/>
                  <a:pt x="4048718" y="5314407"/>
                </a:cubicBezTo>
                <a:cubicBezTo>
                  <a:pt x="4218898" y="5277445"/>
                  <a:pt x="4184015" y="5205230"/>
                  <a:pt x="4168140" y="5055407"/>
                </a:cubicBezTo>
                <a:lnTo>
                  <a:pt x="3935730" y="4175425"/>
                </a:lnTo>
                <a:cubicBezTo>
                  <a:pt x="3924300" y="4083966"/>
                  <a:pt x="3902710" y="3989870"/>
                  <a:pt x="4061460" y="3941355"/>
                </a:cubicBezTo>
                <a:cubicBezTo>
                  <a:pt x="4194810" y="3923207"/>
                  <a:pt x="4213860" y="4007005"/>
                  <a:pt x="4251960" y="4071856"/>
                </a:cubicBezTo>
                <a:lnTo>
                  <a:pt x="5024825" y="6881818"/>
                </a:lnTo>
                <a:lnTo>
                  <a:pt x="0" y="6877051"/>
                </a:lnTo>
                <a:lnTo>
                  <a:pt x="0" y="0"/>
                </a:lnTo>
                <a:close/>
              </a:path>
            </a:pathLst>
          </a:custGeom>
          <a:solidFill>
            <a:schemeClr val="bg2"/>
          </a:solidFill>
        </p:spPr>
        <p:txBody>
          <a:bodyPr anchor="ctr"/>
          <a:lstStyle>
            <a:lvl1pPr algn="ctr">
              <a:defRPr baseline="-25000"/>
            </a:lvl1pPr>
          </a:lstStyle>
          <a:p>
            <a:endParaRPr lang="en-US"/>
          </a:p>
        </p:txBody>
      </p:sp>
      <p:sp>
        <p:nvSpPr>
          <p:cNvPr id="2" name="Title 1"/>
          <p:cNvSpPr>
            <a:spLocks noGrp="1"/>
          </p:cNvSpPr>
          <p:nvPr>
            <p:ph type="ctrTitle" hasCustomPrompt="1"/>
          </p:nvPr>
        </p:nvSpPr>
        <p:spPr>
          <a:xfrm>
            <a:off x="796322" y="320040"/>
            <a:ext cx="6732237" cy="1017147"/>
          </a:xfrm>
        </p:spPr>
        <p:txBody>
          <a:bodyPr anchor="b">
            <a:normAutofit/>
          </a:bodyPr>
          <a:lstStyle>
            <a:lvl1pPr algn="l">
              <a:lnSpc>
                <a:spcPct val="90000"/>
              </a:lnSpc>
              <a:defRPr sz="3600" spc="100" baseline="0">
                <a:solidFill>
                  <a:schemeClr val="tx1"/>
                </a:solidFill>
              </a:defRPr>
            </a:lvl1pPr>
          </a:lstStyle>
          <a:p>
            <a:r>
              <a:rPr lang="el"/>
              <a:t>Προσθέστε τίτλο εδώ</a:t>
            </a:r>
          </a:p>
        </p:txBody>
      </p:sp>
      <p:sp>
        <p:nvSpPr>
          <p:cNvPr id="8" name="Text Placeholder 7">
            <a:extLst>
              <a:ext uri="{FF2B5EF4-FFF2-40B4-BE49-F238E27FC236}">
                <a16:creationId xmlns:a16="http://schemas.microsoft.com/office/drawing/2014/main" id="{D5E91AD6-E4A6-F082-0E76-DAF7D57B5162}"/>
              </a:ext>
            </a:extLst>
          </p:cNvPr>
          <p:cNvSpPr>
            <a:spLocks noGrp="1"/>
          </p:cNvSpPr>
          <p:nvPr>
            <p:ph type="body" sz="quarter" idx="10" hasCustomPrompt="1"/>
          </p:nvPr>
        </p:nvSpPr>
        <p:spPr>
          <a:xfrm>
            <a:off x="824242" y="1749479"/>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Ο1.</a:t>
            </a:r>
          </a:p>
        </p:txBody>
      </p:sp>
      <p:sp>
        <p:nvSpPr>
          <p:cNvPr id="13" name="Text Placeholder 12">
            <a:extLst>
              <a:ext uri="{FF2B5EF4-FFF2-40B4-BE49-F238E27FC236}">
                <a16:creationId xmlns:a16="http://schemas.microsoft.com/office/drawing/2014/main" id="{6B00516E-9699-821C-0371-67A8478E101D}"/>
              </a:ext>
            </a:extLst>
          </p:cNvPr>
          <p:cNvSpPr>
            <a:spLocks noGrp="1"/>
          </p:cNvSpPr>
          <p:nvPr>
            <p:ph type="body" sz="quarter" idx="16" hasCustomPrompt="1"/>
          </p:nvPr>
        </p:nvSpPr>
        <p:spPr>
          <a:xfrm>
            <a:off x="1643379" y="1749479"/>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Κάντε κλικ για να προσθέσετε κείμενο</a:t>
            </a:r>
          </a:p>
        </p:txBody>
      </p:sp>
      <p:sp>
        <p:nvSpPr>
          <p:cNvPr id="6" name="Text Placeholder 7">
            <a:extLst>
              <a:ext uri="{FF2B5EF4-FFF2-40B4-BE49-F238E27FC236}">
                <a16:creationId xmlns:a16="http://schemas.microsoft.com/office/drawing/2014/main" id="{7C72C187-9B88-8558-E9E7-CA189DF0EF33}"/>
              </a:ext>
            </a:extLst>
          </p:cNvPr>
          <p:cNvSpPr>
            <a:spLocks noGrp="1"/>
          </p:cNvSpPr>
          <p:nvPr>
            <p:ph type="body" sz="quarter" idx="12" hasCustomPrompt="1"/>
          </p:nvPr>
        </p:nvSpPr>
        <p:spPr>
          <a:xfrm>
            <a:off x="824242" y="2378035"/>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Ο2.</a:t>
            </a:r>
          </a:p>
        </p:txBody>
      </p:sp>
      <p:sp>
        <p:nvSpPr>
          <p:cNvPr id="15" name="Text Placeholder 12">
            <a:extLst>
              <a:ext uri="{FF2B5EF4-FFF2-40B4-BE49-F238E27FC236}">
                <a16:creationId xmlns:a16="http://schemas.microsoft.com/office/drawing/2014/main" id="{9366E515-A368-5E2D-8A9F-6BDBB76BC877}"/>
              </a:ext>
            </a:extLst>
          </p:cNvPr>
          <p:cNvSpPr>
            <a:spLocks noGrp="1"/>
          </p:cNvSpPr>
          <p:nvPr>
            <p:ph type="body" sz="quarter" idx="17" hasCustomPrompt="1"/>
          </p:nvPr>
        </p:nvSpPr>
        <p:spPr>
          <a:xfrm>
            <a:off x="1643379" y="2378035"/>
            <a:ext cx="5885179" cy="533400"/>
          </a:xfrm>
        </p:spPr>
        <p:txBody>
          <a:bodyPr bIns="0" anchor="b">
            <a:normAutofit/>
          </a:bodyPr>
          <a:lstStyle>
            <a:lvl1pPr marL="0" indent="0">
              <a:buNone/>
              <a:defRPr sz="2000">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Κάντε κλικ για να προσθέσετε κείμενο</a:t>
            </a:r>
          </a:p>
        </p:txBody>
      </p:sp>
      <p:sp>
        <p:nvSpPr>
          <p:cNvPr id="7" name="Text Placeholder 7">
            <a:extLst>
              <a:ext uri="{FF2B5EF4-FFF2-40B4-BE49-F238E27FC236}">
                <a16:creationId xmlns:a16="http://schemas.microsoft.com/office/drawing/2014/main" id="{1F522536-6FE3-2618-BC24-8C5188185870}"/>
              </a:ext>
            </a:extLst>
          </p:cNvPr>
          <p:cNvSpPr>
            <a:spLocks noGrp="1"/>
          </p:cNvSpPr>
          <p:nvPr>
            <p:ph type="body" sz="quarter" idx="13" hasCustomPrompt="1"/>
          </p:nvPr>
        </p:nvSpPr>
        <p:spPr>
          <a:xfrm>
            <a:off x="824242" y="3006909"/>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Ο3.</a:t>
            </a:r>
          </a:p>
        </p:txBody>
      </p:sp>
      <p:sp>
        <p:nvSpPr>
          <p:cNvPr id="16" name="Text Placeholder 12">
            <a:extLst>
              <a:ext uri="{FF2B5EF4-FFF2-40B4-BE49-F238E27FC236}">
                <a16:creationId xmlns:a16="http://schemas.microsoft.com/office/drawing/2014/main" id="{89C1155B-B06D-77D5-B3DC-9CEAEDF2D61F}"/>
              </a:ext>
            </a:extLst>
          </p:cNvPr>
          <p:cNvSpPr>
            <a:spLocks noGrp="1"/>
          </p:cNvSpPr>
          <p:nvPr>
            <p:ph type="body" sz="quarter" idx="18" hasCustomPrompt="1"/>
          </p:nvPr>
        </p:nvSpPr>
        <p:spPr>
          <a:xfrm>
            <a:off x="1643379" y="3009613"/>
            <a:ext cx="5885179" cy="533400"/>
          </a:xfrm>
        </p:spPr>
        <p:txBody>
          <a:bodyPr bIns="0" anchor="b">
            <a:normAutofit/>
          </a:bodyPr>
          <a:lstStyle>
            <a:lvl1pPr marL="0" indent="0">
              <a:buNone/>
              <a:defRPr sz="2000">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Κάντε κλικ για να προσθέσετε κείμενο</a:t>
            </a:r>
          </a:p>
        </p:txBody>
      </p:sp>
      <p:sp>
        <p:nvSpPr>
          <p:cNvPr id="9" name="Text Placeholder 7">
            <a:extLst>
              <a:ext uri="{FF2B5EF4-FFF2-40B4-BE49-F238E27FC236}">
                <a16:creationId xmlns:a16="http://schemas.microsoft.com/office/drawing/2014/main" id="{F3A36BC1-799A-6623-E5E3-1190C0C7C479}"/>
              </a:ext>
            </a:extLst>
          </p:cNvPr>
          <p:cNvSpPr>
            <a:spLocks noGrp="1"/>
          </p:cNvSpPr>
          <p:nvPr>
            <p:ph type="body" sz="quarter" idx="14" hasCustomPrompt="1"/>
          </p:nvPr>
        </p:nvSpPr>
        <p:spPr>
          <a:xfrm>
            <a:off x="824242" y="3635783"/>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Ο4.</a:t>
            </a:r>
          </a:p>
        </p:txBody>
      </p:sp>
      <p:sp>
        <p:nvSpPr>
          <p:cNvPr id="17" name="Text Placeholder 12">
            <a:extLst>
              <a:ext uri="{FF2B5EF4-FFF2-40B4-BE49-F238E27FC236}">
                <a16:creationId xmlns:a16="http://schemas.microsoft.com/office/drawing/2014/main" id="{92954362-36EF-4B42-19C7-6132A7E2A875}"/>
              </a:ext>
            </a:extLst>
          </p:cNvPr>
          <p:cNvSpPr>
            <a:spLocks noGrp="1"/>
          </p:cNvSpPr>
          <p:nvPr>
            <p:ph type="body" sz="quarter" idx="19" hasCustomPrompt="1"/>
          </p:nvPr>
        </p:nvSpPr>
        <p:spPr>
          <a:xfrm>
            <a:off x="1643379" y="3638169"/>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Κάντε κλικ για να προσθέσετε κείμενο</a:t>
            </a:r>
          </a:p>
        </p:txBody>
      </p:sp>
      <p:sp>
        <p:nvSpPr>
          <p:cNvPr id="10" name="Text Placeholder 7">
            <a:extLst>
              <a:ext uri="{FF2B5EF4-FFF2-40B4-BE49-F238E27FC236}">
                <a16:creationId xmlns:a16="http://schemas.microsoft.com/office/drawing/2014/main" id="{9EF1DED4-DCEF-D1F3-17B9-BC29651F7DE8}"/>
              </a:ext>
            </a:extLst>
          </p:cNvPr>
          <p:cNvSpPr>
            <a:spLocks noGrp="1"/>
          </p:cNvSpPr>
          <p:nvPr>
            <p:ph type="body" sz="quarter" idx="15" hasCustomPrompt="1"/>
          </p:nvPr>
        </p:nvSpPr>
        <p:spPr>
          <a:xfrm>
            <a:off x="824242" y="4264656"/>
            <a:ext cx="788639" cy="533400"/>
          </a:xfrm>
        </p:spPr>
        <p:txBody>
          <a:bodyPr lIns="0" tIns="0" rIns="0" bIns="0" anchor="ctr">
            <a:noAutofit/>
          </a:bodyPr>
          <a:lstStyle>
            <a:lvl1pPr marL="0" indent="0" algn="ctr">
              <a:lnSpc>
                <a:spcPct val="60000"/>
              </a:lnSpc>
              <a:spcBef>
                <a:spcPts val="0"/>
              </a:spcBef>
              <a:spcAft>
                <a:spcPts val="0"/>
              </a:spcAft>
              <a:buNone/>
              <a:defRPr sz="5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Ο5.</a:t>
            </a:r>
          </a:p>
        </p:txBody>
      </p:sp>
      <p:sp>
        <p:nvSpPr>
          <p:cNvPr id="20" name="Text Placeholder 12">
            <a:extLst>
              <a:ext uri="{FF2B5EF4-FFF2-40B4-BE49-F238E27FC236}">
                <a16:creationId xmlns:a16="http://schemas.microsoft.com/office/drawing/2014/main" id="{A57B871C-EE51-327F-62B1-79B005BD932C}"/>
              </a:ext>
            </a:extLst>
          </p:cNvPr>
          <p:cNvSpPr>
            <a:spLocks noGrp="1"/>
          </p:cNvSpPr>
          <p:nvPr>
            <p:ph type="body" sz="quarter" idx="20" hasCustomPrompt="1"/>
          </p:nvPr>
        </p:nvSpPr>
        <p:spPr>
          <a:xfrm>
            <a:off x="1643379" y="4269747"/>
            <a:ext cx="5885179" cy="533400"/>
          </a:xfrm>
        </p:spPr>
        <p:txBody>
          <a:bodyPr bIns="0" anchor="b">
            <a:normAutofit/>
          </a:bodyPr>
          <a:lstStyle>
            <a:lvl1pPr marL="0" indent="0">
              <a:buNone/>
              <a:defRPr sz="2400">
                <a:solidFill>
                  <a:schemeClr val="tx1"/>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Κάντε κλικ για να προσθέσετε κείμενο</a:t>
            </a:r>
          </a:p>
        </p:txBody>
      </p:sp>
      <p:cxnSp>
        <p:nvCxnSpPr>
          <p:cNvPr id="22" name="Straight Connector 21">
            <a:extLst>
              <a:ext uri="{FF2B5EF4-FFF2-40B4-BE49-F238E27FC236}">
                <a16:creationId xmlns:a16="http://schemas.microsoft.com/office/drawing/2014/main" id="{C01359A1-A1B1-9DC6-08B9-8042E7FBA168}"/>
              </a:ext>
              <a:ext uri="{C183D7F6-B498-43B3-948B-1728B52AA6E4}">
                <adec:decorative xmlns:adec="http://schemas.microsoft.com/office/drawing/2017/decorative" val="1"/>
              </a:ext>
            </a:extLst>
          </p:cNvPr>
          <p:cNvCxnSpPr>
            <a:cxnSpLocks/>
          </p:cNvCxnSpPr>
          <p:nvPr userDrawn="1"/>
        </p:nvCxnSpPr>
        <p:spPr>
          <a:xfrm rot="10800000" flipH="1">
            <a:off x="6889763"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Footer Placeholder 8">
            <a:extLst>
              <a:ext uri="{FF2B5EF4-FFF2-40B4-BE49-F238E27FC236}">
                <a16:creationId xmlns:a16="http://schemas.microsoft.com/office/drawing/2014/main" id="{28D89004-F984-BB7D-2489-E7EC55129802}"/>
              </a:ext>
            </a:extLst>
          </p:cNvPr>
          <p:cNvSpPr>
            <a:spLocks noGrp="1"/>
          </p:cNvSpPr>
          <p:nvPr>
            <p:ph type="ftr" sz="quarter" idx="3"/>
          </p:nvPr>
        </p:nvSpPr>
        <p:spPr>
          <a:xfrm>
            <a:off x="824241" y="6290774"/>
            <a:ext cx="6637071" cy="365125"/>
          </a:xfrm>
          <a:prstGeom prst="rect">
            <a:avLst/>
          </a:prstGeom>
        </p:spPr>
        <p:txBody>
          <a:bodyPr/>
          <a:lstStyle>
            <a:lvl1pPr>
              <a:defRPr sz="1100" b="0" i="0" cap="all" baseline="0">
                <a:solidFill>
                  <a:schemeClr val="tx1"/>
                </a:solidFill>
                <a:latin typeface="+mn-lt"/>
              </a:defRPr>
            </a:lvl1pPr>
          </a:lstStyle>
          <a:p>
            <a:r>
              <a:rPr lang="el"/>
              <a:t>Όνομα εκπαιδευτικής ενότητας CSP: Πρότυπο παρουσίασης που δημιουργήθηκε από PR</a:t>
            </a:r>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10768546" y="6290774"/>
            <a:ext cx="617912" cy="365125"/>
          </a:xfrm>
          <a:prstGeom prst="rect">
            <a:avLst/>
          </a:prstGeom>
        </p:spPr>
        <p:txBody>
          <a:bodyPr/>
          <a:lstStyle>
            <a:lvl1pPr algn="r">
              <a:defRPr sz="1100" b="0" i="0">
                <a:solidFill>
                  <a:schemeClr val="bg1"/>
                </a:solidFill>
                <a:latin typeface="+mn-lt"/>
              </a:defRPr>
            </a:lvl1pPr>
          </a:lstStyle>
          <a:p>
            <a:fld id="{3A98EE3D-8CD1-4C3F-BD1C-C98C9596463C}" type="slidenum">
              <a:rPr lang="en-US" smtClean="0"/>
              <a:pPr/>
              <a:t>‹#›</a:t>
            </a:fld>
            <a:endParaRPr lang="en-US"/>
          </a:p>
        </p:txBody>
      </p:sp>
    </p:spTree>
    <p:extLst>
      <p:ext uri="{BB962C8B-B14F-4D97-AF65-F5344CB8AC3E}">
        <p14:creationId xmlns:p14="http://schemas.microsoft.com/office/powerpoint/2010/main" val="35812268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chemeClr val="tx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8CD5142E-2E7B-1488-E5DB-290186766DFD}"/>
              </a:ext>
              <a:ext uri="{C183D7F6-B498-43B3-948B-1728B52AA6E4}">
                <adec:decorative xmlns:adec="http://schemas.microsoft.com/office/drawing/2017/decorative" val="1"/>
              </a:ext>
            </a:extLst>
          </p:cNvPr>
          <p:cNvGrpSpPr/>
          <p:nvPr userDrawn="1"/>
        </p:nvGrpSpPr>
        <p:grpSpPr>
          <a:xfrm>
            <a:off x="5382569" y="2242"/>
            <a:ext cx="6806909" cy="6862481"/>
            <a:chOff x="5382569" y="2242"/>
            <a:chExt cx="6806909" cy="6862481"/>
          </a:xfrm>
        </p:grpSpPr>
        <p:pic>
          <p:nvPicPr>
            <p:cNvPr id="6" name="Graphic 5">
              <a:extLst>
                <a:ext uri="{FF2B5EF4-FFF2-40B4-BE49-F238E27FC236}">
                  <a16:creationId xmlns:a16="http://schemas.microsoft.com/office/drawing/2014/main" id="{02299C1B-36CA-1E4A-2BE2-A212B68067E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40328" y="2242"/>
              <a:ext cx="6049150" cy="6862481"/>
            </a:xfrm>
            <a:prstGeom prst="rect">
              <a:avLst/>
            </a:prstGeom>
          </p:spPr>
        </p:pic>
        <p:pic>
          <p:nvPicPr>
            <p:cNvPr id="8" name="Graphic 7">
              <a:extLst>
                <a:ext uri="{FF2B5EF4-FFF2-40B4-BE49-F238E27FC236}">
                  <a16:creationId xmlns:a16="http://schemas.microsoft.com/office/drawing/2014/main" id="{37875AA7-8584-C85D-D920-B6F36122116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0800000">
              <a:off x="5382569" y="5060315"/>
              <a:ext cx="927943" cy="1801301"/>
            </a:xfrm>
            <a:prstGeom prst="rect">
              <a:avLst/>
            </a:prstGeom>
          </p:spPr>
        </p:pic>
      </p:grpSp>
      <p:sp>
        <p:nvSpPr>
          <p:cNvPr id="2" name="Title 1"/>
          <p:cNvSpPr>
            <a:spLocks noGrp="1"/>
          </p:cNvSpPr>
          <p:nvPr>
            <p:ph type="ctrTitle" hasCustomPrompt="1"/>
          </p:nvPr>
        </p:nvSpPr>
        <p:spPr>
          <a:xfrm>
            <a:off x="6970326" y="1679216"/>
            <a:ext cx="4786877" cy="1518315"/>
          </a:xfrm>
        </p:spPr>
        <p:txBody>
          <a:bodyPr anchor="b">
            <a:normAutofit/>
          </a:bodyPr>
          <a:lstStyle>
            <a:lvl1pPr algn="l">
              <a:lnSpc>
                <a:spcPct val="90000"/>
              </a:lnSpc>
              <a:defRPr sz="6000" spc="100" baseline="0">
                <a:solidFill>
                  <a:schemeClr val="accent1"/>
                </a:solidFill>
              </a:defRPr>
            </a:lvl1pPr>
          </a:lstStyle>
          <a:p>
            <a:r>
              <a:rPr lang="el"/>
              <a:t>Προσθήκη τίτλου </a:t>
            </a:r>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a:off x="-29499" y="-2236"/>
            <a:ext cx="6814124" cy="6871095"/>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6814124"/>
              <a:gd name="connsiteY0" fmla="*/ 0 h 6897807"/>
              <a:gd name="connsiteX1" fmla="*/ 6814124 w 6814124"/>
              <a:gd name="connsiteY1" fmla="*/ 9870 h 6897807"/>
              <a:gd name="connsiteX2" fmla="*/ 6063554 w 6814124"/>
              <a:gd name="connsiteY2" fmla="*/ 2785785 h 6897807"/>
              <a:gd name="connsiteX3" fmla="*/ 5827334 w 6814124"/>
              <a:gd name="connsiteY3" fmla="*/ 2972475 h 6897807"/>
              <a:gd name="connsiteX4" fmla="*/ 5728274 w 6814124"/>
              <a:gd name="connsiteY4" fmla="*/ 2701965 h 6897807"/>
              <a:gd name="connsiteX5" fmla="*/ 5953064 w 6814124"/>
              <a:gd name="connsiteY5" fmla="*/ 1856145 h 6897807"/>
              <a:gd name="connsiteX6" fmla="*/ 5846384 w 6814124"/>
              <a:gd name="connsiteY6" fmla="*/ 1581825 h 6897807"/>
              <a:gd name="connsiteX7" fmla="*/ 5629214 w 6814124"/>
              <a:gd name="connsiteY7" fmla="*/ 1779945 h 6897807"/>
              <a:gd name="connsiteX8" fmla="*/ 4867214 w 6814124"/>
              <a:gd name="connsiteY8" fmla="*/ 4698405 h 6897807"/>
              <a:gd name="connsiteX9" fmla="*/ 4966274 w 6814124"/>
              <a:gd name="connsiteY9" fmla="*/ 4915575 h 6897807"/>
              <a:gd name="connsiteX10" fmla="*/ 5187254 w 6814124"/>
              <a:gd name="connsiteY10" fmla="*/ 4766985 h 6897807"/>
              <a:gd name="connsiteX11" fmla="*/ 5431094 w 6814124"/>
              <a:gd name="connsiteY11" fmla="*/ 3852585 h 6897807"/>
              <a:gd name="connsiteX12" fmla="*/ 5659694 w 6814124"/>
              <a:gd name="connsiteY12" fmla="*/ 3723045 h 6897807"/>
              <a:gd name="connsiteX13" fmla="*/ 5758754 w 6814124"/>
              <a:gd name="connsiteY13" fmla="*/ 3936405 h 6897807"/>
              <a:gd name="connsiteX14" fmla="*/ 5002015 w 6814124"/>
              <a:gd name="connsiteY14" fmla="*/ 6897807 h 6897807"/>
              <a:gd name="connsiteX15" fmla="*/ 973394 w 6814124"/>
              <a:gd name="connsiteY15" fmla="*/ 6886921 h 6897807"/>
              <a:gd name="connsiteX16" fmla="*/ 0 w 6814124"/>
              <a:gd name="connsiteY16" fmla="*/ 0 h 6897807"/>
              <a:gd name="connsiteX0" fmla="*/ 0 w 6814124"/>
              <a:gd name="connsiteY0" fmla="*/ 0 h 6897807"/>
              <a:gd name="connsiteX1" fmla="*/ 6814124 w 6814124"/>
              <a:gd name="connsiteY1" fmla="*/ 9870 h 6897807"/>
              <a:gd name="connsiteX2" fmla="*/ 6063554 w 6814124"/>
              <a:gd name="connsiteY2" fmla="*/ 2785785 h 6897807"/>
              <a:gd name="connsiteX3" fmla="*/ 5827334 w 6814124"/>
              <a:gd name="connsiteY3" fmla="*/ 2972475 h 6897807"/>
              <a:gd name="connsiteX4" fmla="*/ 5728274 w 6814124"/>
              <a:gd name="connsiteY4" fmla="*/ 2701965 h 6897807"/>
              <a:gd name="connsiteX5" fmla="*/ 5953064 w 6814124"/>
              <a:gd name="connsiteY5" fmla="*/ 1856145 h 6897807"/>
              <a:gd name="connsiteX6" fmla="*/ 5846384 w 6814124"/>
              <a:gd name="connsiteY6" fmla="*/ 1581825 h 6897807"/>
              <a:gd name="connsiteX7" fmla="*/ 5629214 w 6814124"/>
              <a:gd name="connsiteY7" fmla="*/ 1779945 h 6897807"/>
              <a:gd name="connsiteX8" fmla="*/ 4867214 w 6814124"/>
              <a:gd name="connsiteY8" fmla="*/ 4698405 h 6897807"/>
              <a:gd name="connsiteX9" fmla="*/ 4966274 w 6814124"/>
              <a:gd name="connsiteY9" fmla="*/ 4915575 h 6897807"/>
              <a:gd name="connsiteX10" fmla="*/ 5187254 w 6814124"/>
              <a:gd name="connsiteY10" fmla="*/ 4766985 h 6897807"/>
              <a:gd name="connsiteX11" fmla="*/ 5431094 w 6814124"/>
              <a:gd name="connsiteY11" fmla="*/ 3852585 h 6897807"/>
              <a:gd name="connsiteX12" fmla="*/ 5659694 w 6814124"/>
              <a:gd name="connsiteY12" fmla="*/ 3723045 h 6897807"/>
              <a:gd name="connsiteX13" fmla="*/ 5758754 w 6814124"/>
              <a:gd name="connsiteY13" fmla="*/ 3936405 h 6897807"/>
              <a:gd name="connsiteX14" fmla="*/ 5002015 w 6814124"/>
              <a:gd name="connsiteY14" fmla="*/ 6897807 h 6897807"/>
              <a:gd name="connsiteX15" fmla="*/ 973394 w 6814124"/>
              <a:gd name="connsiteY15" fmla="*/ 6886921 h 6897807"/>
              <a:gd name="connsiteX16" fmla="*/ 0 w 6814124"/>
              <a:gd name="connsiteY16" fmla="*/ 0 h 6897807"/>
              <a:gd name="connsiteX0" fmla="*/ 0 w 6814124"/>
              <a:gd name="connsiteY0" fmla="*/ 0 h 6887938"/>
              <a:gd name="connsiteX1" fmla="*/ 6814124 w 6814124"/>
              <a:gd name="connsiteY1" fmla="*/ 1 h 6887938"/>
              <a:gd name="connsiteX2" fmla="*/ 6063554 w 6814124"/>
              <a:gd name="connsiteY2" fmla="*/ 2775916 h 6887938"/>
              <a:gd name="connsiteX3" fmla="*/ 5827334 w 6814124"/>
              <a:gd name="connsiteY3" fmla="*/ 2962606 h 6887938"/>
              <a:gd name="connsiteX4" fmla="*/ 5728274 w 6814124"/>
              <a:gd name="connsiteY4" fmla="*/ 2692096 h 6887938"/>
              <a:gd name="connsiteX5" fmla="*/ 5953064 w 6814124"/>
              <a:gd name="connsiteY5" fmla="*/ 1846276 h 6887938"/>
              <a:gd name="connsiteX6" fmla="*/ 5846384 w 6814124"/>
              <a:gd name="connsiteY6" fmla="*/ 1571956 h 6887938"/>
              <a:gd name="connsiteX7" fmla="*/ 5629214 w 6814124"/>
              <a:gd name="connsiteY7" fmla="*/ 1770076 h 6887938"/>
              <a:gd name="connsiteX8" fmla="*/ 4867214 w 6814124"/>
              <a:gd name="connsiteY8" fmla="*/ 4688536 h 6887938"/>
              <a:gd name="connsiteX9" fmla="*/ 4966274 w 6814124"/>
              <a:gd name="connsiteY9" fmla="*/ 4905706 h 6887938"/>
              <a:gd name="connsiteX10" fmla="*/ 5187254 w 6814124"/>
              <a:gd name="connsiteY10" fmla="*/ 4757116 h 6887938"/>
              <a:gd name="connsiteX11" fmla="*/ 5431094 w 6814124"/>
              <a:gd name="connsiteY11" fmla="*/ 3842716 h 6887938"/>
              <a:gd name="connsiteX12" fmla="*/ 5659694 w 6814124"/>
              <a:gd name="connsiteY12" fmla="*/ 3713176 h 6887938"/>
              <a:gd name="connsiteX13" fmla="*/ 5758754 w 6814124"/>
              <a:gd name="connsiteY13" fmla="*/ 3926536 h 6887938"/>
              <a:gd name="connsiteX14" fmla="*/ 5002015 w 6814124"/>
              <a:gd name="connsiteY14" fmla="*/ 6887938 h 6887938"/>
              <a:gd name="connsiteX15" fmla="*/ 973394 w 6814124"/>
              <a:gd name="connsiteY15" fmla="*/ 6877052 h 6887938"/>
              <a:gd name="connsiteX16" fmla="*/ 0 w 6814124"/>
              <a:gd name="connsiteY16" fmla="*/ 0 h 6887938"/>
              <a:gd name="connsiteX0" fmla="*/ 0 w 6814124"/>
              <a:gd name="connsiteY0" fmla="*/ 0 h 6887938"/>
              <a:gd name="connsiteX1" fmla="*/ 6814124 w 6814124"/>
              <a:gd name="connsiteY1" fmla="*/ 1 h 6887938"/>
              <a:gd name="connsiteX2" fmla="*/ 6063554 w 6814124"/>
              <a:gd name="connsiteY2" fmla="*/ 2775916 h 6887938"/>
              <a:gd name="connsiteX3" fmla="*/ 5827334 w 6814124"/>
              <a:gd name="connsiteY3" fmla="*/ 2962606 h 6887938"/>
              <a:gd name="connsiteX4" fmla="*/ 5728274 w 6814124"/>
              <a:gd name="connsiteY4" fmla="*/ 2692096 h 6887938"/>
              <a:gd name="connsiteX5" fmla="*/ 5953064 w 6814124"/>
              <a:gd name="connsiteY5" fmla="*/ 1846276 h 6887938"/>
              <a:gd name="connsiteX6" fmla="*/ 5846384 w 6814124"/>
              <a:gd name="connsiteY6" fmla="*/ 1571956 h 6887938"/>
              <a:gd name="connsiteX7" fmla="*/ 5629214 w 6814124"/>
              <a:gd name="connsiteY7" fmla="*/ 1770076 h 6887938"/>
              <a:gd name="connsiteX8" fmla="*/ 4867214 w 6814124"/>
              <a:gd name="connsiteY8" fmla="*/ 4688536 h 6887938"/>
              <a:gd name="connsiteX9" fmla="*/ 4966274 w 6814124"/>
              <a:gd name="connsiteY9" fmla="*/ 4905706 h 6887938"/>
              <a:gd name="connsiteX10" fmla="*/ 5187254 w 6814124"/>
              <a:gd name="connsiteY10" fmla="*/ 4757116 h 6887938"/>
              <a:gd name="connsiteX11" fmla="*/ 5431094 w 6814124"/>
              <a:gd name="connsiteY11" fmla="*/ 3842716 h 6887938"/>
              <a:gd name="connsiteX12" fmla="*/ 5659694 w 6814124"/>
              <a:gd name="connsiteY12" fmla="*/ 3713176 h 6887938"/>
              <a:gd name="connsiteX13" fmla="*/ 5758754 w 6814124"/>
              <a:gd name="connsiteY13" fmla="*/ 3926536 h 6887938"/>
              <a:gd name="connsiteX14" fmla="*/ 5002015 w 6814124"/>
              <a:gd name="connsiteY14" fmla="*/ 6887938 h 6887938"/>
              <a:gd name="connsiteX15" fmla="*/ 0 w 6814124"/>
              <a:gd name="connsiteY15" fmla="*/ 6877052 h 6887938"/>
              <a:gd name="connsiteX16" fmla="*/ 0 w 6814124"/>
              <a:gd name="connsiteY16" fmla="*/ 0 h 6887938"/>
              <a:gd name="connsiteX0" fmla="*/ 0 w 6814124"/>
              <a:gd name="connsiteY0" fmla="*/ 0 h 6896790"/>
              <a:gd name="connsiteX1" fmla="*/ 6814124 w 6814124"/>
              <a:gd name="connsiteY1" fmla="*/ 1 h 6896790"/>
              <a:gd name="connsiteX2" fmla="*/ 6063554 w 6814124"/>
              <a:gd name="connsiteY2" fmla="*/ 2775916 h 6896790"/>
              <a:gd name="connsiteX3" fmla="*/ 5827334 w 6814124"/>
              <a:gd name="connsiteY3" fmla="*/ 2962606 h 6896790"/>
              <a:gd name="connsiteX4" fmla="*/ 5728274 w 6814124"/>
              <a:gd name="connsiteY4" fmla="*/ 2692096 h 6896790"/>
              <a:gd name="connsiteX5" fmla="*/ 5953064 w 6814124"/>
              <a:gd name="connsiteY5" fmla="*/ 1846276 h 6896790"/>
              <a:gd name="connsiteX6" fmla="*/ 5846384 w 6814124"/>
              <a:gd name="connsiteY6" fmla="*/ 1571956 h 6896790"/>
              <a:gd name="connsiteX7" fmla="*/ 5629214 w 6814124"/>
              <a:gd name="connsiteY7" fmla="*/ 1770076 h 6896790"/>
              <a:gd name="connsiteX8" fmla="*/ 4867214 w 6814124"/>
              <a:gd name="connsiteY8" fmla="*/ 4688536 h 6896790"/>
              <a:gd name="connsiteX9" fmla="*/ 4966274 w 6814124"/>
              <a:gd name="connsiteY9" fmla="*/ 4905706 h 6896790"/>
              <a:gd name="connsiteX10" fmla="*/ 5187254 w 6814124"/>
              <a:gd name="connsiteY10" fmla="*/ 4757116 h 6896790"/>
              <a:gd name="connsiteX11" fmla="*/ 5431094 w 6814124"/>
              <a:gd name="connsiteY11" fmla="*/ 3842716 h 6896790"/>
              <a:gd name="connsiteX12" fmla="*/ 5659694 w 6814124"/>
              <a:gd name="connsiteY12" fmla="*/ 3713176 h 6896790"/>
              <a:gd name="connsiteX13" fmla="*/ 5758754 w 6814124"/>
              <a:gd name="connsiteY13" fmla="*/ 3926536 h 6896790"/>
              <a:gd name="connsiteX14" fmla="*/ 5002015 w 6814124"/>
              <a:gd name="connsiteY14" fmla="*/ 6887938 h 6896790"/>
              <a:gd name="connsiteX15" fmla="*/ 0 w 6814124"/>
              <a:gd name="connsiteY15" fmla="*/ 6896790 h 6896790"/>
              <a:gd name="connsiteX16" fmla="*/ 0 w 6814124"/>
              <a:gd name="connsiteY16" fmla="*/ 0 h 6896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14124" h="6896790">
                <a:moveTo>
                  <a:pt x="0" y="0"/>
                </a:moveTo>
                <a:lnTo>
                  <a:pt x="6814124" y="1"/>
                </a:lnTo>
                <a:lnTo>
                  <a:pt x="6063554" y="2775916"/>
                </a:lnTo>
                <a:cubicBezTo>
                  <a:pt x="6030534" y="2883866"/>
                  <a:pt x="5993704" y="2976576"/>
                  <a:pt x="5827334" y="2962606"/>
                </a:cubicBezTo>
                <a:cubicBezTo>
                  <a:pt x="5641914" y="2845766"/>
                  <a:pt x="5734624" y="2747976"/>
                  <a:pt x="5728274" y="2692096"/>
                </a:cubicBezTo>
                <a:cubicBezTo>
                  <a:pt x="5818444" y="2355546"/>
                  <a:pt x="5878134" y="2121866"/>
                  <a:pt x="5953064" y="1846276"/>
                </a:cubicBezTo>
                <a:cubicBezTo>
                  <a:pt x="5994974" y="1687526"/>
                  <a:pt x="5969574" y="1615136"/>
                  <a:pt x="5846384" y="1571956"/>
                </a:cubicBezTo>
                <a:cubicBezTo>
                  <a:pt x="5711764" y="1563066"/>
                  <a:pt x="5672394" y="1597356"/>
                  <a:pt x="5629214" y="1770076"/>
                </a:cubicBezTo>
                <a:cubicBezTo>
                  <a:pt x="5644454" y="1858976"/>
                  <a:pt x="4851974" y="4599636"/>
                  <a:pt x="4867214" y="4688536"/>
                </a:cubicBezTo>
                <a:cubicBezTo>
                  <a:pt x="4832289" y="4824426"/>
                  <a:pt x="4898964" y="4880306"/>
                  <a:pt x="4966274" y="4905706"/>
                </a:cubicBezTo>
                <a:cubicBezTo>
                  <a:pt x="5075494" y="4904436"/>
                  <a:pt x="5132009" y="4917136"/>
                  <a:pt x="5187254" y="4757116"/>
                </a:cubicBezTo>
                <a:lnTo>
                  <a:pt x="5431094" y="3842716"/>
                </a:lnTo>
                <a:cubicBezTo>
                  <a:pt x="5455224" y="3756356"/>
                  <a:pt x="5528884" y="3692856"/>
                  <a:pt x="5659694" y="3713176"/>
                </a:cubicBezTo>
                <a:cubicBezTo>
                  <a:pt x="5803204" y="3791916"/>
                  <a:pt x="5756214" y="3882086"/>
                  <a:pt x="5758754" y="3926536"/>
                </a:cubicBezTo>
                <a:lnTo>
                  <a:pt x="5002015" y="6887938"/>
                </a:lnTo>
                <a:lnTo>
                  <a:pt x="0" y="6896790"/>
                </a:lnTo>
                <a:lnTo>
                  <a:pt x="0" y="0"/>
                </a:lnTo>
                <a:close/>
              </a:path>
            </a:pathLst>
          </a:custGeom>
          <a:solidFill>
            <a:schemeClr val="bg2"/>
          </a:solidFill>
          <a:ln>
            <a:noFill/>
          </a:ln>
        </p:spPr>
        <p:txBody>
          <a:bodyPr anchor="ctr"/>
          <a:lstStyle>
            <a:lvl1pPr algn="ctr">
              <a:defRPr baseline="-25000"/>
            </a:lvl1pPr>
          </a:lstStyle>
          <a:p>
            <a:endParaRPr lang="en-US"/>
          </a:p>
        </p:txBody>
      </p:sp>
      <p:sp>
        <p:nvSpPr>
          <p:cNvPr id="7" name="Text Placeholder 6">
            <a:extLst>
              <a:ext uri="{FF2B5EF4-FFF2-40B4-BE49-F238E27FC236}">
                <a16:creationId xmlns:a16="http://schemas.microsoft.com/office/drawing/2014/main" id="{E1A56017-320A-546E-A749-7145642CB967}"/>
              </a:ext>
            </a:extLst>
          </p:cNvPr>
          <p:cNvSpPr>
            <a:spLocks noGrp="1"/>
          </p:cNvSpPr>
          <p:nvPr>
            <p:ph type="body" sz="quarter" idx="12" hasCustomPrompt="1"/>
          </p:nvPr>
        </p:nvSpPr>
        <p:spPr>
          <a:xfrm>
            <a:off x="6970326" y="3748958"/>
            <a:ext cx="4786878" cy="2258013"/>
          </a:xfrm>
        </p:spPr>
        <p:txBody>
          <a:bodyPr lIns="91440" tIns="0">
            <a:normAutofit/>
          </a:bodyPr>
          <a:lstStyle>
            <a:lvl1pPr marL="0" indent="0">
              <a:spcBef>
                <a:spcPts val="0"/>
              </a:spcBef>
              <a:spcAft>
                <a:spcPts val="0"/>
              </a:spcAft>
              <a:buFont typeface="Courier New" panose="02070309020205020404" pitchFamily="49" charset="0"/>
              <a:buNone/>
              <a:defRPr sz="1600">
                <a:solidFill>
                  <a:schemeClr val="bg1"/>
                </a:solidFill>
              </a:defRPr>
            </a:lvl1pPr>
            <a:lvl2pPr marL="274320" indent="-274320">
              <a:buFont typeface="Courier New" panose="02070309020205020404" pitchFamily="49" charset="0"/>
              <a:buChar char="o"/>
              <a:defRPr sz="1200">
                <a:solidFill>
                  <a:schemeClr val="bg1"/>
                </a:solidFill>
              </a:defRPr>
            </a:lvl2pPr>
            <a:lvl3pPr marL="274320" indent="-274320">
              <a:buFont typeface="Courier New" panose="02070309020205020404" pitchFamily="49" charset="0"/>
              <a:buChar char="o"/>
              <a:defRPr sz="1050">
                <a:solidFill>
                  <a:schemeClr val="bg1"/>
                </a:solidFill>
              </a:defRPr>
            </a:lvl3pPr>
            <a:lvl4pPr marL="274320" indent="-274320">
              <a:buFont typeface="Courier New" panose="02070309020205020404" pitchFamily="49" charset="0"/>
              <a:buChar char="o"/>
              <a:defRPr sz="1050">
                <a:solidFill>
                  <a:schemeClr val="bg1"/>
                </a:solidFill>
              </a:defRPr>
            </a:lvl4pPr>
            <a:lvl5pPr marL="274320" indent="-274320">
              <a:buFont typeface="Courier New" panose="02070309020205020404" pitchFamily="49" charset="0"/>
              <a:buChar char="o"/>
              <a:defRPr sz="1050">
                <a:solidFill>
                  <a:schemeClr val="bg1"/>
                </a:solidFill>
              </a:defRPr>
            </a:lvl5pPr>
          </a:lstStyle>
          <a:p>
            <a:pPr lvl="0"/>
            <a:r>
              <a:rPr lang="el"/>
              <a:t>Κάντε κλικ για να προσθέσετε κείμενο</a:t>
            </a:r>
          </a:p>
        </p:txBody>
      </p:sp>
    </p:spTree>
    <p:extLst>
      <p:ext uri="{BB962C8B-B14F-4D97-AF65-F5344CB8AC3E}">
        <p14:creationId xmlns:p14="http://schemas.microsoft.com/office/powerpoint/2010/main" val="46274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7B8C35C0-4758-2887-0763-E78795846CD3}"/>
              </a:ext>
              <a:ext uri="{C183D7F6-B498-43B3-948B-1728B52AA6E4}">
                <adec:decorative xmlns:adec="http://schemas.microsoft.com/office/drawing/2017/decorative" val="1"/>
              </a:ext>
            </a:extLst>
          </p:cNvPr>
          <p:cNvSpPr/>
          <p:nvPr userDrawn="1"/>
        </p:nvSpPr>
        <p:spPr>
          <a:xfrm>
            <a:off x="6093537" y="-1946"/>
            <a:ext cx="3601340" cy="6881814"/>
          </a:xfrm>
          <a:custGeom>
            <a:avLst/>
            <a:gdLst>
              <a:gd name="connsiteX0" fmla="*/ 3601340 w 3601340"/>
              <a:gd name="connsiteY0" fmla="*/ 0 h 6881814"/>
              <a:gd name="connsiteX1" fmla="*/ 0 w 3601340"/>
              <a:gd name="connsiteY1" fmla="*/ 0 h 6881814"/>
              <a:gd name="connsiteX2" fmla="*/ 0 w 3601340"/>
              <a:gd name="connsiteY2" fmla="*/ 6881815 h 6881814"/>
              <a:gd name="connsiteX3" fmla="*/ 1064235 w 3601340"/>
              <a:gd name="connsiteY3" fmla="*/ 6881815 h 6881814"/>
              <a:gd name="connsiteX4" fmla="*/ 1441045 w 3601340"/>
              <a:gd name="connsiteY4" fmla="*/ 5490188 h 6881814"/>
              <a:gd name="connsiteX5" fmla="*/ 1835678 w 3601340"/>
              <a:gd name="connsiteY5" fmla="*/ 4034957 h 6881814"/>
              <a:gd name="connsiteX6" fmla="*/ 2045724 w 3601340"/>
              <a:gd name="connsiteY6" fmla="*/ 3914112 h 6881814"/>
              <a:gd name="connsiteX7" fmla="*/ 2166660 w 3601340"/>
              <a:gd name="connsiteY7" fmla="*/ 4124001 h 6881814"/>
              <a:gd name="connsiteX8" fmla="*/ 1906966 w 3601340"/>
              <a:gd name="connsiteY8" fmla="*/ 5081858 h 6881814"/>
              <a:gd name="connsiteX9" fmla="*/ 2027902 w 3601340"/>
              <a:gd name="connsiteY9" fmla="*/ 5291747 h 6881814"/>
              <a:gd name="connsiteX10" fmla="*/ 2227765 w 3601340"/>
              <a:gd name="connsiteY10" fmla="*/ 5198887 h 6881814"/>
              <a:gd name="connsiteX11" fmla="*/ 2570204 w 3601340"/>
              <a:gd name="connsiteY11" fmla="*/ 3923016 h 6881814"/>
              <a:gd name="connsiteX12" fmla="*/ 2602029 w 3601340"/>
              <a:gd name="connsiteY12" fmla="*/ 3799627 h 6881814"/>
              <a:gd name="connsiteX13" fmla="*/ 3601340 w 3601340"/>
              <a:gd name="connsiteY13" fmla="*/ 0 h 6881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01340" h="6881814">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w="12700" cap="flat">
            <a:noFill/>
            <a:prstDash val="solid"/>
            <a:miter/>
          </a:ln>
        </p:spPr>
        <p:txBody>
          <a:bodyPr rtlCol="0" anchor="ctr"/>
          <a:lstStyle/>
          <a:p>
            <a:endParaRPr lang="en-US"/>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flipH="1">
            <a:off x="7163691" y="0"/>
            <a:ext cx="5024825" cy="6858000"/>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655820 w 5840730"/>
              <a:gd name="connsiteY6" fmla="*/ 1770075 h 6887937"/>
              <a:gd name="connsiteX7" fmla="*/ 3893820 w 5840730"/>
              <a:gd name="connsiteY7" fmla="*/ 4688535 h 6887937"/>
              <a:gd name="connsiteX8" fmla="*/ 3992880 w 5840730"/>
              <a:gd name="connsiteY8" fmla="*/ 490570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3893820 w 5840730"/>
              <a:gd name="connsiteY6" fmla="*/ 4688535 h 6887937"/>
              <a:gd name="connsiteX7" fmla="*/ 3992880 w 5840730"/>
              <a:gd name="connsiteY7" fmla="*/ 4905705 h 6887937"/>
              <a:gd name="connsiteX8" fmla="*/ 4213860 w 5840730"/>
              <a:gd name="connsiteY8" fmla="*/ 4757115 h 6887937"/>
              <a:gd name="connsiteX9" fmla="*/ 4457700 w 5840730"/>
              <a:gd name="connsiteY9" fmla="*/ 3842715 h 6887937"/>
              <a:gd name="connsiteX10" fmla="*/ 4686300 w 5840730"/>
              <a:gd name="connsiteY10" fmla="*/ 371317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3893820 w 5840730"/>
              <a:gd name="connsiteY5" fmla="*/ 4688535 h 6887937"/>
              <a:gd name="connsiteX6" fmla="*/ 3992880 w 5840730"/>
              <a:gd name="connsiteY6" fmla="*/ 4905705 h 6887937"/>
              <a:gd name="connsiteX7" fmla="*/ 4213860 w 5840730"/>
              <a:gd name="connsiteY7" fmla="*/ 4757115 h 6887937"/>
              <a:gd name="connsiteX8" fmla="*/ 4457700 w 5840730"/>
              <a:gd name="connsiteY8" fmla="*/ 3842715 h 6887937"/>
              <a:gd name="connsiteX9" fmla="*/ 4686300 w 5840730"/>
              <a:gd name="connsiteY9" fmla="*/ 371317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3893820 w 5840730"/>
              <a:gd name="connsiteY4" fmla="*/ 4688535 h 6887937"/>
              <a:gd name="connsiteX5" fmla="*/ 3992880 w 5840730"/>
              <a:gd name="connsiteY5" fmla="*/ 4905705 h 6887937"/>
              <a:gd name="connsiteX6" fmla="*/ 4213860 w 5840730"/>
              <a:gd name="connsiteY6" fmla="*/ 4757115 h 6887937"/>
              <a:gd name="connsiteX7" fmla="*/ 4457700 w 5840730"/>
              <a:gd name="connsiteY7" fmla="*/ 3842715 h 6887937"/>
              <a:gd name="connsiteX8" fmla="*/ 4686300 w 5840730"/>
              <a:gd name="connsiteY8" fmla="*/ 371317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3893820 w 5840730"/>
              <a:gd name="connsiteY3" fmla="*/ 4688535 h 6887937"/>
              <a:gd name="connsiteX4" fmla="*/ 3992880 w 5840730"/>
              <a:gd name="connsiteY4" fmla="*/ 4905705 h 6887937"/>
              <a:gd name="connsiteX5" fmla="*/ 4213860 w 5840730"/>
              <a:gd name="connsiteY5" fmla="*/ 4757115 h 6887937"/>
              <a:gd name="connsiteX6" fmla="*/ 4457700 w 5840730"/>
              <a:gd name="connsiteY6" fmla="*/ 3842715 h 6887937"/>
              <a:gd name="connsiteX7" fmla="*/ 4686300 w 5840730"/>
              <a:gd name="connsiteY7" fmla="*/ 371317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3893820 w 5840730"/>
              <a:gd name="connsiteY2" fmla="*/ 4688535 h 6887937"/>
              <a:gd name="connsiteX3" fmla="*/ 3992880 w 5840730"/>
              <a:gd name="connsiteY3" fmla="*/ 4905705 h 6887937"/>
              <a:gd name="connsiteX4" fmla="*/ 4213860 w 5840730"/>
              <a:gd name="connsiteY4" fmla="*/ 4757115 h 6887937"/>
              <a:gd name="connsiteX5" fmla="*/ 4457700 w 5840730"/>
              <a:gd name="connsiteY5" fmla="*/ 3842715 h 6887937"/>
              <a:gd name="connsiteX6" fmla="*/ 4686300 w 5840730"/>
              <a:gd name="connsiteY6" fmla="*/ 371317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4790753"/>
              <a:gd name="connsiteY0" fmla="*/ 0 h 6887937"/>
              <a:gd name="connsiteX1" fmla="*/ 2674743 w 4790753"/>
              <a:gd name="connsiteY1" fmla="*/ 49345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310950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12040 w 4790753"/>
              <a:gd name="connsiteY2" fmla="*/ 3464777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244891 w 4790753"/>
              <a:gd name="connsiteY2" fmla="*/ 3464778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392375 w 4790753"/>
              <a:gd name="connsiteY2" fmla="*/ 3464779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5110169"/>
              <a:gd name="connsiteY0" fmla="*/ 0 h 6887937"/>
              <a:gd name="connsiteX1" fmla="*/ 2487931 w 5110169"/>
              <a:gd name="connsiteY1" fmla="*/ 0 h 6887937"/>
              <a:gd name="connsiteX2" fmla="*/ 3392375 w 5110169"/>
              <a:gd name="connsiteY2" fmla="*/ 3464779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66000 w 5110169"/>
              <a:gd name="connsiteY2" fmla="*/ 4629324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16839 w 5110169"/>
              <a:gd name="connsiteY2" fmla="*/ 4550372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589019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034002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300466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42040 w 5110169"/>
              <a:gd name="connsiteY3" fmla="*/ 5566930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05329 w 5110169"/>
              <a:gd name="connsiteY2" fmla="*/ 4974740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75832 w 5110169"/>
              <a:gd name="connsiteY2" fmla="*/ 503395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198620 w 5110169"/>
              <a:gd name="connsiteY7" fmla="*/ 4133044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251960 w 5110169"/>
              <a:gd name="connsiteY7" fmla="*/ 4071856 h 6887937"/>
              <a:gd name="connsiteX8" fmla="*/ 5110169 w 5110169"/>
              <a:gd name="connsiteY8" fmla="*/ 6887937 h 6887937"/>
              <a:gd name="connsiteX9" fmla="*/ 0 w 5110169"/>
              <a:gd name="connsiteY9" fmla="*/ 6877051 h 6887937"/>
              <a:gd name="connsiteX10" fmla="*/ 0 w 5110169"/>
              <a:gd name="connsiteY10" fmla="*/ 0 h 6887937"/>
              <a:gd name="connsiteX0" fmla="*/ 0 w 5030921"/>
              <a:gd name="connsiteY0" fmla="*/ 0 h 6877051"/>
              <a:gd name="connsiteX1" fmla="*/ 2487931 w 5030921"/>
              <a:gd name="connsiteY1" fmla="*/ 0 h 6877051"/>
              <a:gd name="connsiteX2" fmla="*/ 3834825 w 5030921"/>
              <a:gd name="connsiteY2" fmla="*/ 5142514 h 6877051"/>
              <a:gd name="connsiteX3" fmla="*/ 4074118 w 5030921"/>
              <a:gd name="connsiteY3" fmla="*/ 5314407 h 6877051"/>
              <a:gd name="connsiteX4" fmla="*/ 4168140 w 5030921"/>
              <a:gd name="connsiteY4" fmla="*/ 5055407 h 6877051"/>
              <a:gd name="connsiteX5" fmla="*/ 3935730 w 5030921"/>
              <a:gd name="connsiteY5" fmla="*/ 4175425 h 6877051"/>
              <a:gd name="connsiteX6" fmla="*/ 4061460 w 5030921"/>
              <a:gd name="connsiteY6" fmla="*/ 3931157 h 6877051"/>
              <a:gd name="connsiteX7" fmla="*/ 4251960 w 5030921"/>
              <a:gd name="connsiteY7" fmla="*/ 4071856 h 6877051"/>
              <a:gd name="connsiteX8" fmla="*/ 5030921 w 5030921"/>
              <a:gd name="connsiteY8" fmla="*/ 6875699 h 6877051"/>
              <a:gd name="connsiteX9" fmla="*/ 0 w 5030921"/>
              <a:gd name="connsiteY9" fmla="*/ 6877051 h 6877051"/>
              <a:gd name="connsiteX10" fmla="*/ 0 w 5030921"/>
              <a:gd name="connsiteY10" fmla="*/ 0 h 6877051"/>
              <a:gd name="connsiteX0" fmla="*/ 0 w 4963865"/>
              <a:gd name="connsiteY0" fmla="*/ 0 h 6877051"/>
              <a:gd name="connsiteX1" fmla="*/ 2487931 w 4963865"/>
              <a:gd name="connsiteY1" fmla="*/ 0 h 6877051"/>
              <a:gd name="connsiteX2" fmla="*/ 3834825 w 4963865"/>
              <a:gd name="connsiteY2" fmla="*/ 5142514 h 6877051"/>
              <a:gd name="connsiteX3" fmla="*/ 4074118 w 4963865"/>
              <a:gd name="connsiteY3" fmla="*/ 5314407 h 6877051"/>
              <a:gd name="connsiteX4" fmla="*/ 4168140 w 4963865"/>
              <a:gd name="connsiteY4" fmla="*/ 5055407 h 6877051"/>
              <a:gd name="connsiteX5" fmla="*/ 3935730 w 4963865"/>
              <a:gd name="connsiteY5" fmla="*/ 4175425 h 6877051"/>
              <a:gd name="connsiteX6" fmla="*/ 4061460 w 4963865"/>
              <a:gd name="connsiteY6" fmla="*/ 3931157 h 6877051"/>
              <a:gd name="connsiteX7" fmla="*/ 4251960 w 4963865"/>
              <a:gd name="connsiteY7" fmla="*/ 4071856 h 6877051"/>
              <a:gd name="connsiteX8" fmla="*/ 4963865 w 4963865"/>
              <a:gd name="connsiteY8" fmla="*/ 6875699 h 6877051"/>
              <a:gd name="connsiteX9" fmla="*/ 0 w 4963865"/>
              <a:gd name="connsiteY9" fmla="*/ 6877051 h 6877051"/>
              <a:gd name="connsiteX10" fmla="*/ 0 w 4963865"/>
              <a:gd name="connsiteY10" fmla="*/ 0 h 6877051"/>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24825" h="6881818">
                <a:moveTo>
                  <a:pt x="0" y="0"/>
                </a:moveTo>
                <a:lnTo>
                  <a:pt x="2487931" y="0"/>
                </a:lnTo>
                <a:lnTo>
                  <a:pt x="3834825" y="5142514"/>
                </a:lnTo>
                <a:cubicBezTo>
                  <a:pt x="3851116" y="5182666"/>
                  <a:pt x="3878538" y="5351369"/>
                  <a:pt x="4048718" y="5314407"/>
                </a:cubicBezTo>
                <a:cubicBezTo>
                  <a:pt x="4218898" y="5277445"/>
                  <a:pt x="4184015" y="5205230"/>
                  <a:pt x="4168140" y="5055407"/>
                </a:cubicBezTo>
                <a:lnTo>
                  <a:pt x="3935730" y="4175425"/>
                </a:lnTo>
                <a:cubicBezTo>
                  <a:pt x="3924300" y="4083966"/>
                  <a:pt x="3902710" y="3989870"/>
                  <a:pt x="4061460" y="3941355"/>
                </a:cubicBezTo>
                <a:cubicBezTo>
                  <a:pt x="4194810" y="3923207"/>
                  <a:pt x="4213860" y="4007005"/>
                  <a:pt x="4251960" y="4071856"/>
                </a:cubicBezTo>
                <a:lnTo>
                  <a:pt x="5024825" y="6881818"/>
                </a:lnTo>
                <a:lnTo>
                  <a:pt x="0" y="6877051"/>
                </a:lnTo>
                <a:lnTo>
                  <a:pt x="0" y="0"/>
                </a:lnTo>
                <a:close/>
              </a:path>
            </a:pathLst>
          </a:custGeom>
          <a:solidFill>
            <a:schemeClr val="bg2"/>
          </a:solidFill>
        </p:spPr>
        <p:txBody>
          <a:bodyPr anchor="ctr"/>
          <a:lstStyle>
            <a:lvl1pPr algn="ctr">
              <a:defRPr baseline="-25000"/>
            </a:lvl1pPr>
          </a:lstStyle>
          <a:p>
            <a:endParaRPr lang="en-US"/>
          </a:p>
        </p:txBody>
      </p:sp>
      <p:cxnSp>
        <p:nvCxnSpPr>
          <p:cNvPr id="22" name="Straight Connector 21">
            <a:extLst>
              <a:ext uri="{FF2B5EF4-FFF2-40B4-BE49-F238E27FC236}">
                <a16:creationId xmlns:a16="http://schemas.microsoft.com/office/drawing/2014/main" id="{C01359A1-A1B1-9DC6-08B9-8042E7FBA168}"/>
              </a:ext>
              <a:ext uri="{C183D7F6-B498-43B3-948B-1728B52AA6E4}">
                <adec:decorative xmlns:adec="http://schemas.microsoft.com/office/drawing/2017/decorative" val="1"/>
              </a:ext>
            </a:extLst>
          </p:cNvPr>
          <p:cNvCxnSpPr>
            <a:cxnSpLocks/>
          </p:cNvCxnSpPr>
          <p:nvPr userDrawn="1"/>
        </p:nvCxnSpPr>
        <p:spPr>
          <a:xfrm rot="10800000" flipH="1">
            <a:off x="6889763"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Footer Placeholder 8">
            <a:extLst>
              <a:ext uri="{FF2B5EF4-FFF2-40B4-BE49-F238E27FC236}">
                <a16:creationId xmlns:a16="http://schemas.microsoft.com/office/drawing/2014/main" id="{28D89004-F984-BB7D-2489-E7EC55129802}"/>
              </a:ext>
            </a:extLst>
          </p:cNvPr>
          <p:cNvSpPr>
            <a:spLocks noGrp="1"/>
          </p:cNvSpPr>
          <p:nvPr>
            <p:ph type="ftr" sz="quarter" idx="3"/>
          </p:nvPr>
        </p:nvSpPr>
        <p:spPr>
          <a:xfrm>
            <a:off x="824241" y="6290774"/>
            <a:ext cx="6637071" cy="365125"/>
          </a:xfrm>
          <a:prstGeom prst="rect">
            <a:avLst/>
          </a:prstGeom>
        </p:spPr>
        <p:txBody>
          <a:bodyPr/>
          <a:lstStyle>
            <a:lvl1pPr>
              <a:defRPr sz="1100" b="0" i="0" cap="all" baseline="0">
                <a:solidFill>
                  <a:schemeClr val="tx1"/>
                </a:solidFill>
                <a:latin typeface="+mn-lt"/>
              </a:defRPr>
            </a:lvl1pPr>
          </a:lstStyle>
          <a:p>
            <a:r>
              <a:rPr lang="el" dirty="0"/>
              <a:t>Όνομα εκπαιδευτικής ενότητας CSP: Πρότυπο παρουσίασης που δημιουργήθηκε από PR</a:t>
            </a:r>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10768546" y="6290774"/>
            <a:ext cx="617912" cy="365125"/>
          </a:xfrm>
          <a:prstGeom prst="rect">
            <a:avLst/>
          </a:prstGeom>
        </p:spPr>
        <p:txBody>
          <a:bodyPr/>
          <a:lstStyle>
            <a:lvl1pPr algn="r">
              <a:defRPr sz="1100" b="0" i="0">
                <a:solidFill>
                  <a:schemeClr val="bg1"/>
                </a:solidFill>
                <a:latin typeface="+mn-lt"/>
              </a:defRPr>
            </a:lvl1pPr>
          </a:lstStyle>
          <a:p>
            <a:fld id="{3A98EE3D-8CD1-4C3F-BD1C-C98C9596463C}" type="slidenum">
              <a:rPr lang="en-US" smtClean="0"/>
              <a:pPr/>
              <a:t>‹#›</a:t>
            </a:fld>
            <a:endParaRPr lang="en-US"/>
          </a:p>
        </p:txBody>
      </p:sp>
      <p:sp>
        <p:nvSpPr>
          <p:cNvPr id="3" name="Title 1">
            <a:extLst>
              <a:ext uri="{FF2B5EF4-FFF2-40B4-BE49-F238E27FC236}">
                <a16:creationId xmlns:a16="http://schemas.microsoft.com/office/drawing/2014/main" id="{B7EC4C7D-9F32-3DD5-0898-0A64AB3E48C2}"/>
              </a:ext>
            </a:extLst>
          </p:cNvPr>
          <p:cNvSpPr>
            <a:spLocks noGrp="1"/>
          </p:cNvSpPr>
          <p:nvPr>
            <p:ph type="ctrTitle" hasCustomPrompt="1"/>
          </p:nvPr>
        </p:nvSpPr>
        <p:spPr>
          <a:xfrm>
            <a:off x="796322" y="320040"/>
            <a:ext cx="6732237" cy="1017147"/>
          </a:xfrm>
        </p:spPr>
        <p:txBody>
          <a:bodyPr anchor="b">
            <a:noAutofit/>
          </a:bodyPr>
          <a:lstStyle>
            <a:lvl1pPr algn="l">
              <a:lnSpc>
                <a:spcPct val="90000"/>
              </a:lnSpc>
              <a:defRPr sz="3600" spc="100" baseline="0">
                <a:solidFill>
                  <a:schemeClr val="tx1"/>
                </a:solidFill>
              </a:defRPr>
            </a:lvl1pPr>
          </a:lstStyle>
          <a:p>
            <a:r>
              <a:rPr lang="el"/>
              <a:t>Προσθέστε τίτλο εδώ</a:t>
            </a:r>
          </a:p>
        </p:txBody>
      </p:sp>
      <p:sp>
        <p:nvSpPr>
          <p:cNvPr id="4" name="Text Placeholder 7">
            <a:extLst>
              <a:ext uri="{FF2B5EF4-FFF2-40B4-BE49-F238E27FC236}">
                <a16:creationId xmlns:a16="http://schemas.microsoft.com/office/drawing/2014/main" id="{3CD56122-AE93-63D3-9B51-14AA353EC027}"/>
              </a:ext>
            </a:extLst>
          </p:cNvPr>
          <p:cNvSpPr>
            <a:spLocks noGrp="1"/>
          </p:cNvSpPr>
          <p:nvPr>
            <p:ph type="body" sz="quarter" idx="10" hasCustomPrompt="1"/>
          </p:nvPr>
        </p:nvSpPr>
        <p:spPr>
          <a:xfrm>
            <a:off x="824242" y="1749479"/>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Ο1.</a:t>
            </a:r>
          </a:p>
        </p:txBody>
      </p:sp>
      <p:sp>
        <p:nvSpPr>
          <p:cNvPr id="5" name="Text Placeholder 12">
            <a:extLst>
              <a:ext uri="{FF2B5EF4-FFF2-40B4-BE49-F238E27FC236}">
                <a16:creationId xmlns:a16="http://schemas.microsoft.com/office/drawing/2014/main" id="{80B457C0-C5F0-38B3-A5A4-4CF83DA5DCA9}"/>
              </a:ext>
            </a:extLst>
          </p:cNvPr>
          <p:cNvSpPr>
            <a:spLocks noGrp="1"/>
          </p:cNvSpPr>
          <p:nvPr>
            <p:ph type="body" sz="quarter" idx="16" hasCustomPrompt="1"/>
          </p:nvPr>
        </p:nvSpPr>
        <p:spPr>
          <a:xfrm>
            <a:off x="1643379" y="1749479"/>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Κάντε κλικ για να προσθέσετε κείμενο</a:t>
            </a:r>
          </a:p>
        </p:txBody>
      </p:sp>
      <p:sp>
        <p:nvSpPr>
          <p:cNvPr id="18" name="Text Placeholder 7">
            <a:extLst>
              <a:ext uri="{FF2B5EF4-FFF2-40B4-BE49-F238E27FC236}">
                <a16:creationId xmlns:a16="http://schemas.microsoft.com/office/drawing/2014/main" id="{A608DDE2-7690-8BBF-1E41-BF40F26AF191}"/>
              </a:ext>
            </a:extLst>
          </p:cNvPr>
          <p:cNvSpPr>
            <a:spLocks noGrp="1"/>
          </p:cNvSpPr>
          <p:nvPr>
            <p:ph type="body" sz="quarter" idx="13" hasCustomPrompt="1"/>
          </p:nvPr>
        </p:nvSpPr>
        <p:spPr>
          <a:xfrm>
            <a:off x="824242" y="3006909"/>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Ο3.</a:t>
            </a:r>
          </a:p>
        </p:txBody>
      </p:sp>
      <p:sp>
        <p:nvSpPr>
          <p:cNvPr id="19" name="Text Placeholder 12">
            <a:extLst>
              <a:ext uri="{FF2B5EF4-FFF2-40B4-BE49-F238E27FC236}">
                <a16:creationId xmlns:a16="http://schemas.microsoft.com/office/drawing/2014/main" id="{4A70176D-1CA9-F362-DA0D-140ADC80AB78}"/>
              </a:ext>
            </a:extLst>
          </p:cNvPr>
          <p:cNvSpPr>
            <a:spLocks noGrp="1"/>
          </p:cNvSpPr>
          <p:nvPr>
            <p:ph type="body" sz="quarter" idx="18" hasCustomPrompt="1"/>
          </p:nvPr>
        </p:nvSpPr>
        <p:spPr>
          <a:xfrm>
            <a:off x="1643379" y="3009613"/>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Κάντε κλικ για να προσθέσετε κείμενο</a:t>
            </a:r>
          </a:p>
        </p:txBody>
      </p:sp>
      <p:sp>
        <p:nvSpPr>
          <p:cNvPr id="25" name="Text Placeholder 7">
            <a:extLst>
              <a:ext uri="{FF2B5EF4-FFF2-40B4-BE49-F238E27FC236}">
                <a16:creationId xmlns:a16="http://schemas.microsoft.com/office/drawing/2014/main" id="{0B557568-DAFA-B892-D220-F9088C6909A3}"/>
              </a:ext>
            </a:extLst>
          </p:cNvPr>
          <p:cNvSpPr>
            <a:spLocks noGrp="1"/>
          </p:cNvSpPr>
          <p:nvPr>
            <p:ph type="body" sz="quarter" idx="14" hasCustomPrompt="1"/>
          </p:nvPr>
        </p:nvSpPr>
        <p:spPr>
          <a:xfrm>
            <a:off x="824242" y="3635783"/>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Ο4.</a:t>
            </a:r>
          </a:p>
        </p:txBody>
      </p:sp>
      <p:sp>
        <p:nvSpPr>
          <p:cNvPr id="26" name="Text Placeholder 12">
            <a:extLst>
              <a:ext uri="{FF2B5EF4-FFF2-40B4-BE49-F238E27FC236}">
                <a16:creationId xmlns:a16="http://schemas.microsoft.com/office/drawing/2014/main" id="{5920ECF3-A4B7-A9A1-C23F-56EDD775AC7B}"/>
              </a:ext>
            </a:extLst>
          </p:cNvPr>
          <p:cNvSpPr>
            <a:spLocks noGrp="1"/>
          </p:cNvSpPr>
          <p:nvPr>
            <p:ph type="body" sz="quarter" idx="19" hasCustomPrompt="1"/>
          </p:nvPr>
        </p:nvSpPr>
        <p:spPr>
          <a:xfrm>
            <a:off x="1643379" y="3638169"/>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Κάντε κλικ για να προσθέσετε κείμενο</a:t>
            </a:r>
          </a:p>
        </p:txBody>
      </p:sp>
      <p:sp>
        <p:nvSpPr>
          <p:cNvPr id="27" name="Text Placeholder 7">
            <a:extLst>
              <a:ext uri="{FF2B5EF4-FFF2-40B4-BE49-F238E27FC236}">
                <a16:creationId xmlns:a16="http://schemas.microsoft.com/office/drawing/2014/main" id="{0A92B7FF-F522-FFD6-3A37-5C7F5CB3AE4D}"/>
              </a:ext>
            </a:extLst>
          </p:cNvPr>
          <p:cNvSpPr>
            <a:spLocks noGrp="1"/>
          </p:cNvSpPr>
          <p:nvPr>
            <p:ph type="body" sz="quarter" idx="15" hasCustomPrompt="1"/>
          </p:nvPr>
        </p:nvSpPr>
        <p:spPr>
          <a:xfrm>
            <a:off x="824242" y="4264656"/>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Ο5.</a:t>
            </a:r>
          </a:p>
        </p:txBody>
      </p:sp>
      <p:sp>
        <p:nvSpPr>
          <p:cNvPr id="28" name="Text Placeholder 12">
            <a:extLst>
              <a:ext uri="{FF2B5EF4-FFF2-40B4-BE49-F238E27FC236}">
                <a16:creationId xmlns:a16="http://schemas.microsoft.com/office/drawing/2014/main" id="{718010FC-71DC-C4A0-BBE6-35E03F05FE2E}"/>
              </a:ext>
            </a:extLst>
          </p:cNvPr>
          <p:cNvSpPr>
            <a:spLocks noGrp="1"/>
          </p:cNvSpPr>
          <p:nvPr>
            <p:ph type="body" sz="quarter" idx="20" hasCustomPrompt="1"/>
          </p:nvPr>
        </p:nvSpPr>
        <p:spPr>
          <a:xfrm>
            <a:off x="1643379" y="4269747"/>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Κάντε κλικ για να προσθέσετε κείμενο</a:t>
            </a:r>
          </a:p>
        </p:txBody>
      </p:sp>
      <p:sp>
        <p:nvSpPr>
          <p:cNvPr id="29" name="Text Placeholder 7">
            <a:extLst>
              <a:ext uri="{FF2B5EF4-FFF2-40B4-BE49-F238E27FC236}">
                <a16:creationId xmlns:a16="http://schemas.microsoft.com/office/drawing/2014/main" id="{2512EE29-359B-8558-2A40-DB8D4D256652}"/>
              </a:ext>
            </a:extLst>
          </p:cNvPr>
          <p:cNvSpPr>
            <a:spLocks noGrp="1"/>
          </p:cNvSpPr>
          <p:nvPr>
            <p:ph type="body" sz="quarter" idx="12" hasCustomPrompt="1"/>
          </p:nvPr>
        </p:nvSpPr>
        <p:spPr>
          <a:xfrm>
            <a:off x="824242" y="2378035"/>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Ο2.</a:t>
            </a:r>
          </a:p>
        </p:txBody>
      </p:sp>
      <p:sp>
        <p:nvSpPr>
          <p:cNvPr id="30" name="Text Placeholder 12">
            <a:extLst>
              <a:ext uri="{FF2B5EF4-FFF2-40B4-BE49-F238E27FC236}">
                <a16:creationId xmlns:a16="http://schemas.microsoft.com/office/drawing/2014/main" id="{70CCBBEB-A224-6D89-748B-8053ED48B25A}"/>
              </a:ext>
            </a:extLst>
          </p:cNvPr>
          <p:cNvSpPr>
            <a:spLocks noGrp="1"/>
          </p:cNvSpPr>
          <p:nvPr>
            <p:ph type="body" sz="quarter" idx="17" hasCustomPrompt="1"/>
          </p:nvPr>
        </p:nvSpPr>
        <p:spPr>
          <a:xfrm>
            <a:off x="1643379" y="2378035"/>
            <a:ext cx="5885179" cy="533400"/>
          </a:xfrm>
        </p:spPr>
        <p:txBody>
          <a:bodyPr bIns="0" anchor="b">
            <a:normAutofit/>
          </a:bodyPr>
          <a:lstStyle>
            <a:lvl1pPr marL="0" indent="0">
              <a:buNone/>
              <a:defRPr sz="2000">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Κάντε κλικ για να προσθέσετε κείμενο</a:t>
            </a:r>
          </a:p>
        </p:txBody>
      </p:sp>
    </p:spTree>
    <p:extLst>
      <p:ext uri="{BB962C8B-B14F-4D97-AF65-F5344CB8AC3E}">
        <p14:creationId xmlns:p14="http://schemas.microsoft.com/office/powerpoint/2010/main" val="2473709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615541" y="715654"/>
            <a:ext cx="4786877" cy="1518315"/>
          </a:xfrm>
        </p:spPr>
        <p:txBody>
          <a:bodyPr anchor="b">
            <a:normAutofit/>
          </a:bodyPr>
          <a:lstStyle>
            <a:lvl1pPr algn="l">
              <a:lnSpc>
                <a:spcPct val="90000"/>
              </a:lnSpc>
              <a:defRPr sz="3600" spc="100" baseline="0">
                <a:solidFill>
                  <a:schemeClr val="bg1"/>
                </a:solidFill>
              </a:defRPr>
            </a:lvl1pPr>
          </a:lstStyle>
          <a:p>
            <a:r>
              <a:rPr lang="el"/>
              <a:t>Προσθέστε τίτλο εδώ</a:t>
            </a:r>
          </a:p>
        </p:txBody>
      </p:sp>
      <p:sp>
        <p:nvSpPr>
          <p:cNvPr id="3" name="Subtitle 2"/>
          <p:cNvSpPr>
            <a:spLocks noGrp="1"/>
          </p:cNvSpPr>
          <p:nvPr>
            <p:ph type="subTitle" idx="1" hasCustomPrompt="1"/>
          </p:nvPr>
        </p:nvSpPr>
        <p:spPr>
          <a:xfrm>
            <a:off x="6605708" y="2431477"/>
            <a:ext cx="4786877" cy="763899"/>
          </a:xfrm>
        </p:spPr>
        <p:txBody>
          <a:bodyPr lIns="91440" tIns="91440" rIns="91440" bIns="0">
            <a:normAutofit/>
          </a:bodyPr>
          <a:lstStyle>
            <a:lvl1pPr marL="0" indent="0" algn="l">
              <a:spcBef>
                <a:spcPts val="0"/>
              </a:spcBef>
              <a:spcAft>
                <a:spcPts val="0"/>
              </a:spcAft>
              <a:buNone/>
              <a:defRPr sz="2400" cap="none" spc="0" baseline="0">
                <a:solidFill>
                  <a:schemeClr val="accent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l"/>
              <a:t>Προσθέστε υπότιτλους εδώ</a:t>
            </a:r>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a:off x="0" y="-2235"/>
            <a:ext cx="5840730" cy="6862275"/>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40730" h="6887937">
                <a:moveTo>
                  <a:pt x="0" y="0"/>
                </a:moveTo>
                <a:lnTo>
                  <a:pt x="5840730" y="0"/>
                </a:lnTo>
                <a:lnTo>
                  <a:pt x="5090160" y="2775915"/>
                </a:lnTo>
                <a:cubicBezTo>
                  <a:pt x="5057140" y="2883865"/>
                  <a:pt x="5020310" y="2976575"/>
                  <a:pt x="4853940" y="2962605"/>
                </a:cubicBezTo>
                <a:cubicBezTo>
                  <a:pt x="4668520" y="2845765"/>
                  <a:pt x="4761230" y="2747975"/>
                  <a:pt x="4754880" y="2692095"/>
                </a:cubicBezTo>
                <a:cubicBezTo>
                  <a:pt x="4845050" y="2355545"/>
                  <a:pt x="4904740" y="2121865"/>
                  <a:pt x="4979670" y="1846275"/>
                </a:cubicBezTo>
                <a:cubicBezTo>
                  <a:pt x="5021580" y="1687525"/>
                  <a:pt x="4996180" y="1615135"/>
                  <a:pt x="4872990" y="1571955"/>
                </a:cubicBezTo>
                <a:cubicBezTo>
                  <a:pt x="4738370" y="1563065"/>
                  <a:pt x="4699000" y="1597355"/>
                  <a:pt x="4655820" y="1770075"/>
                </a:cubicBezTo>
                <a:cubicBezTo>
                  <a:pt x="4671060" y="1858975"/>
                  <a:pt x="3878580" y="4599635"/>
                  <a:pt x="3893820" y="4688535"/>
                </a:cubicBezTo>
                <a:cubicBezTo>
                  <a:pt x="3858895" y="4824425"/>
                  <a:pt x="3925570" y="4880305"/>
                  <a:pt x="3992880" y="4905705"/>
                </a:cubicBezTo>
                <a:cubicBezTo>
                  <a:pt x="4102100" y="4904435"/>
                  <a:pt x="4158615" y="4917135"/>
                  <a:pt x="4213860" y="4757115"/>
                </a:cubicBezTo>
                <a:lnTo>
                  <a:pt x="4457700" y="3842715"/>
                </a:lnTo>
                <a:cubicBezTo>
                  <a:pt x="4481830" y="3756355"/>
                  <a:pt x="4555490" y="3692855"/>
                  <a:pt x="4686300" y="3713175"/>
                </a:cubicBezTo>
                <a:cubicBezTo>
                  <a:pt x="4829810" y="3791915"/>
                  <a:pt x="4782820" y="3882085"/>
                  <a:pt x="4785360" y="3926535"/>
                </a:cubicBezTo>
                <a:lnTo>
                  <a:pt x="4028621" y="6887937"/>
                </a:lnTo>
                <a:lnTo>
                  <a:pt x="0" y="6877051"/>
                </a:lnTo>
                <a:lnTo>
                  <a:pt x="0" y="0"/>
                </a:lnTo>
                <a:close/>
              </a:path>
            </a:pathLst>
          </a:custGeom>
          <a:solidFill>
            <a:schemeClr val="bg2"/>
          </a:solidFill>
          <a:ln>
            <a:noFill/>
          </a:ln>
        </p:spPr>
        <p:txBody>
          <a:bodyPr anchor="ctr"/>
          <a:lstStyle>
            <a:lvl1pPr algn="ctr">
              <a:defRPr baseline="-25000"/>
            </a:lvl1pPr>
          </a:lstStyle>
          <a:p>
            <a:endParaRPr lang="en-US"/>
          </a:p>
        </p:txBody>
      </p:sp>
      <p:sp>
        <p:nvSpPr>
          <p:cNvPr id="7" name="Text Placeholder 6">
            <a:extLst>
              <a:ext uri="{FF2B5EF4-FFF2-40B4-BE49-F238E27FC236}">
                <a16:creationId xmlns:a16="http://schemas.microsoft.com/office/drawing/2014/main" id="{E1A56017-320A-546E-A749-7145642CB967}"/>
              </a:ext>
            </a:extLst>
          </p:cNvPr>
          <p:cNvSpPr>
            <a:spLocks noGrp="1"/>
          </p:cNvSpPr>
          <p:nvPr>
            <p:ph type="body" sz="quarter" idx="12" hasCustomPrompt="1"/>
          </p:nvPr>
        </p:nvSpPr>
        <p:spPr>
          <a:xfrm>
            <a:off x="6605708" y="3348617"/>
            <a:ext cx="2699066" cy="2569866"/>
          </a:xfrm>
        </p:spPr>
        <p:txBody>
          <a:bodyPr lIns="91440" tIns="0">
            <a:normAutofit/>
          </a:bodyPr>
          <a:lstStyle>
            <a:lvl1pPr marL="274320" indent="-274320">
              <a:spcAft>
                <a:spcPts val="600"/>
              </a:spcAft>
              <a:buFont typeface="Courier New" panose="02070309020205020404" pitchFamily="49" charset="0"/>
              <a:buChar char="o"/>
              <a:defRPr sz="1400">
                <a:solidFill>
                  <a:schemeClr val="bg1"/>
                </a:solidFill>
              </a:defRPr>
            </a:lvl1pPr>
            <a:lvl2pPr marL="274320" indent="-274320">
              <a:buFont typeface="Courier New" panose="02070309020205020404" pitchFamily="49" charset="0"/>
              <a:buChar char="o"/>
              <a:defRPr sz="1200">
                <a:solidFill>
                  <a:schemeClr val="bg1"/>
                </a:solidFill>
              </a:defRPr>
            </a:lvl2pPr>
            <a:lvl3pPr marL="274320" indent="-274320">
              <a:buFont typeface="Courier New" panose="02070309020205020404" pitchFamily="49" charset="0"/>
              <a:buChar char="o"/>
              <a:defRPr sz="1050">
                <a:solidFill>
                  <a:schemeClr val="bg1"/>
                </a:solidFill>
              </a:defRPr>
            </a:lvl3pPr>
            <a:lvl4pPr marL="274320" indent="-274320">
              <a:buFont typeface="Courier New" panose="02070309020205020404" pitchFamily="49" charset="0"/>
              <a:buChar char="o"/>
              <a:defRPr sz="1050">
                <a:solidFill>
                  <a:schemeClr val="bg1"/>
                </a:solidFill>
              </a:defRPr>
            </a:lvl4pPr>
            <a:lvl5pPr marL="274320" indent="-274320">
              <a:buFont typeface="Courier New" panose="02070309020205020404" pitchFamily="49" charset="0"/>
              <a:buChar char="o"/>
              <a:defRPr sz="1050">
                <a:solidFill>
                  <a:schemeClr val="bg1"/>
                </a:solidFill>
              </a:defRPr>
            </a:lvl5pPr>
          </a:lstStyle>
          <a:p>
            <a:pPr lvl="0"/>
            <a:r>
              <a:rPr lang="el"/>
              <a:t>Κάντε κλικ για να προσθέσετε κείμενο</a:t>
            </a:r>
          </a:p>
        </p:txBody>
      </p:sp>
      <p:pic>
        <p:nvPicPr>
          <p:cNvPr id="9" name="Graphic 8">
            <a:extLst>
              <a:ext uri="{FF2B5EF4-FFF2-40B4-BE49-F238E27FC236}">
                <a16:creationId xmlns:a16="http://schemas.microsoft.com/office/drawing/2014/main" id="{546FE873-5DC1-BDE4-557B-F1869503367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4426666" y="5060315"/>
            <a:ext cx="927943" cy="1801301"/>
          </a:xfrm>
          <a:prstGeom prst="rect">
            <a:avLst/>
          </a:prstGeom>
        </p:spPr>
      </p:pic>
    </p:spTree>
    <p:extLst>
      <p:ext uri="{BB962C8B-B14F-4D97-AF65-F5344CB8AC3E}">
        <p14:creationId xmlns:p14="http://schemas.microsoft.com/office/powerpoint/2010/main" val="603767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96322" y="320040"/>
            <a:ext cx="6732237" cy="1524000"/>
          </a:xfrm>
        </p:spPr>
        <p:txBody>
          <a:bodyPr anchor="b">
            <a:normAutofit/>
          </a:bodyPr>
          <a:lstStyle>
            <a:lvl1pPr algn="l">
              <a:lnSpc>
                <a:spcPct val="90000"/>
              </a:lnSpc>
              <a:defRPr sz="3600" spc="100" baseline="0">
                <a:solidFill>
                  <a:schemeClr val="tx1"/>
                </a:solidFill>
              </a:defRPr>
            </a:lvl1pPr>
          </a:lstStyle>
          <a:p>
            <a:r>
              <a:rPr lang="el"/>
              <a:t>Προσθέστε τίτλο εδώ</a:t>
            </a:r>
          </a:p>
        </p:txBody>
      </p:sp>
      <p:sp>
        <p:nvSpPr>
          <p:cNvPr id="4" name="Content Placeholder 3">
            <a:extLst>
              <a:ext uri="{FF2B5EF4-FFF2-40B4-BE49-F238E27FC236}">
                <a16:creationId xmlns:a16="http://schemas.microsoft.com/office/drawing/2014/main" id="{B3EF88AD-4B54-9DC5-D315-825BE9FCEEF4}"/>
              </a:ext>
            </a:extLst>
          </p:cNvPr>
          <p:cNvSpPr>
            <a:spLocks noGrp="1"/>
          </p:cNvSpPr>
          <p:nvPr>
            <p:ph sz="quarter" idx="17"/>
          </p:nvPr>
        </p:nvSpPr>
        <p:spPr>
          <a:xfrm>
            <a:off x="796322" y="2252076"/>
            <a:ext cx="5797550" cy="3051762"/>
          </a:xfrm>
        </p:spPr>
        <p:txBody>
          <a:bodyPr>
            <a:normAutofit/>
          </a:bodyPr>
          <a:lstStyle>
            <a:lvl1pPr>
              <a:defRPr sz="1400"/>
            </a:lvl1pPr>
            <a:lvl2pPr>
              <a:defRPr sz="1400"/>
            </a:lvl2pPr>
            <a:lvl3pPr>
              <a:defRPr sz="1400"/>
            </a:lvl3pPr>
            <a:lvl4pPr>
              <a:defRPr sz="1400"/>
            </a:lvl4pPr>
            <a:lvl5pPr>
              <a:defRPr sz="1400"/>
            </a:lvl5pPr>
          </a:lstStyle>
          <a:p>
            <a:pPr lvl="0"/>
            <a:r>
              <a:rPr lang="el"/>
              <a:t>Κάντε κλικ για να επεξεργαστείτε στυλ κειμένου υποδείγματος</a:t>
            </a:r>
          </a:p>
          <a:p>
            <a:pPr lvl="1"/>
            <a:r>
              <a:rPr lang="el"/>
              <a:t>Δεύτερο επίπεδο</a:t>
            </a:r>
          </a:p>
          <a:p>
            <a:pPr lvl="2"/>
            <a:r>
              <a:rPr lang="el"/>
              <a:t>Τρίτο επίπεδο</a:t>
            </a:r>
          </a:p>
          <a:p>
            <a:pPr lvl="3"/>
            <a:r>
              <a:rPr lang="el"/>
              <a:t>Τέταρτο επίπεδο</a:t>
            </a:r>
          </a:p>
          <a:p>
            <a:pPr lvl="4"/>
            <a:r>
              <a:rPr lang="el"/>
              <a:t>Πέμπτο επίπεδο</a:t>
            </a:r>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flipH="1">
            <a:off x="7163691" y="0"/>
            <a:ext cx="5024825" cy="6858000"/>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655820 w 5840730"/>
              <a:gd name="connsiteY6" fmla="*/ 1770075 h 6887937"/>
              <a:gd name="connsiteX7" fmla="*/ 3893820 w 5840730"/>
              <a:gd name="connsiteY7" fmla="*/ 4688535 h 6887937"/>
              <a:gd name="connsiteX8" fmla="*/ 3992880 w 5840730"/>
              <a:gd name="connsiteY8" fmla="*/ 490570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3893820 w 5840730"/>
              <a:gd name="connsiteY6" fmla="*/ 4688535 h 6887937"/>
              <a:gd name="connsiteX7" fmla="*/ 3992880 w 5840730"/>
              <a:gd name="connsiteY7" fmla="*/ 4905705 h 6887937"/>
              <a:gd name="connsiteX8" fmla="*/ 4213860 w 5840730"/>
              <a:gd name="connsiteY8" fmla="*/ 4757115 h 6887937"/>
              <a:gd name="connsiteX9" fmla="*/ 4457700 w 5840730"/>
              <a:gd name="connsiteY9" fmla="*/ 3842715 h 6887937"/>
              <a:gd name="connsiteX10" fmla="*/ 4686300 w 5840730"/>
              <a:gd name="connsiteY10" fmla="*/ 371317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3893820 w 5840730"/>
              <a:gd name="connsiteY5" fmla="*/ 4688535 h 6887937"/>
              <a:gd name="connsiteX6" fmla="*/ 3992880 w 5840730"/>
              <a:gd name="connsiteY6" fmla="*/ 4905705 h 6887937"/>
              <a:gd name="connsiteX7" fmla="*/ 4213860 w 5840730"/>
              <a:gd name="connsiteY7" fmla="*/ 4757115 h 6887937"/>
              <a:gd name="connsiteX8" fmla="*/ 4457700 w 5840730"/>
              <a:gd name="connsiteY8" fmla="*/ 3842715 h 6887937"/>
              <a:gd name="connsiteX9" fmla="*/ 4686300 w 5840730"/>
              <a:gd name="connsiteY9" fmla="*/ 371317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3893820 w 5840730"/>
              <a:gd name="connsiteY4" fmla="*/ 4688535 h 6887937"/>
              <a:gd name="connsiteX5" fmla="*/ 3992880 w 5840730"/>
              <a:gd name="connsiteY5" fmla="*/ 4905705 h 6887937"/>
              <a:gd name="connsiteX6" fmla="*/ 4213860 w 5840730"/>
              <a:gd name="connsiteY6" fmla="*/ 4757115 h 6887937"/>
              <a:gd name="connsiteX7" fmla="*/ 4457700 w 5840730"/>
              <a:gd name="connsiteY7" fmla="*/ 3842715 h 6887937"/>
              <a:gd name="connsiteX8" fmla="*/ 4686300 w 5840730"/>
              <a:gd name="connsiteY8" fmla="*/ 371317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3893820 w 5840730"/>
              <a:gd name="connsiteY3" fmla="*/ 4688535 h 6887937"/>
              <a:gd name="connsiteX4" fmla="*/ 3992880 w 5840730"/>
              <a:gd name="connsiteY4" fmla="*/ 4905705 h 6887937"/>
              <a:gd name="connsiteX5" fmla="*/ 4213860 w 5840730"/>
              <a:gd name="connsiteY5" fmla="*/ 4757115 h 6887937"/>
              <a:gd name="connsiteX6" fmla="*/ 4457700 w 5840730"/>
              <a:gd name="connsiteY6" fmla="*/ 3842715 h 6887937"/>
              <a:gd name="connsiteX7" fmla="*/ 4686300 w 5840730"/>
              <a:gd name="connsiteY7" fmla="*/ 371317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3893820 w 5840730"/>
              <a:gd name="connsiteY2" fmla="*/ 4688535 h 6887937"/>
              <a:gd name="connsiteX3" fmla="*/ 3992880 w 5840730"/>
              <a:gd name="connsiteY3" fmla="*/ 4905705 h 6887937"/>
              <a:gd name="connsiteX4" fmla="*/ 4213860 w 5840730"/>
              <a:gd name="connsiteY4" fmla="*/ 4757115 h 6887937"/>
              <a:gd name="connsiteX5" fmla="*/ 4457700 w 5840730"/>
              <a:gd name="connsiteY5" fmla="*/ 3842715 h 6887937"/>
              <a:gd name="connsiteX6" fmla="*/ 4686300 w 5840730"/>
              <a:gd name="connsiteY6" fmla="*/ 371317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4790753"/>
              <a:gd name="connsiteY0" fmla="*/ 0 h 6887937"/>
              <a:gd name="connsiteX1" fmla="*/ 2674743 w 4790753"/>
              <a:gd name="connsiteY1" fmla="*/ 49345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310950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12040 w 4790753"/>
              <a:gd name="connsiteY2" fmla="*/ 3464777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244891 w 4790753"/>
              <a:gd name="connsiteY2" fmla="*/ 3464778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392375 w 4790753"/>
              <a:gd name="connsiteY2" fmla="*/ 3464779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5110169"/>
              <a:gd name="connsiteY0" fmla="*/ 0 h 6887937"/>
              <a:gd name="connsiteX1" fmla="*/ 2487931 w 5110169"/>
              <a:gd name="connsiteY1" fmla="*/ 0 h 6887937"/>
              <a:gd name="connsiteX2" fmla="*/ 3392375 w 5110169"/>
              <a:gd name="connsiteY2" fmla="*/ 3464779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66000 w 5110169"/>
              <a:gd name="connsiteY2" fmla="*/ 4629324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16839 w 5110169"/>
              <a:gd name="connsiteY2" fmla="*/ 4550372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589019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034002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300466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42040 w 5110169"/>
              <a:gd name="connsiteY3" fmla="*/ 5566930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05329 w 5110169"/>
              <a:gd name="connsiteY2" fmla="*/ 4974740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75832 w 5110169"/>
              <a:gd name="connsiteY2" fmla="*/ 503395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198620 w 5110169"/>
              <a:gd name="connsiteY7" fmla="*/ 4133044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251960 w 5110169"/>
              <a:gd name="connsiteY7" fmla="*/ 4071856 h 6887937"/>
              <a:gd name="connsiteX8" fmla="*/ 5110169 w 5110169"/>
              <a:gd name="connsiteY8" fmla="*/ 6887937 h 6887937"/>
              <a:gd name="connsiteX9" fmla="*/ 0 w 5110169"/>
              <a:gd name="connsiteY9" fmla="*/ 6877051 h 6887937"/>
              <a:gd name="connsiteX10" fmla="*/ 0 w 5110169"/>
              <a:gd name="connsiteY10" fmla="*/ 0 h 6887937"/>
              <a:gd name="connsiteX0" fmla="*/ 0 w 5030921"/>
              <a:gd name="connsiteY0" fmla="*/ 0 h 6877051"/>
              <a:gd name="connsiteX1" fmla="*/ 2487931 w 5030921"/>
              <a:gd name="connsiteY1" fmla="*/ 0 h 6877051"/>
              <a:gd name="connsiteX2" fmla="*/ 3834825 w 5030921"/>
              <a:gd name="connsiteY2" fmla="*/ 5142514 h 6877051"/>
              <a:gd name="connsiteX3" fmla="*/ 4074118 w 5030921"/>
              <a:gd name="connsiteY3" fmla="*/ 5314407 h 6877051"/>
              <a:gd name="connsiteX4" fmla="*/ 4168140 w 5030921"/>
              <a:gd name="connsiteY4" fmla="*/ 5055407 h 6877051"/>
              <a:gd name="connsiteX5" fmla="*/ 3935730 w 5030921"/>
              <a:gd name="connsiteY5" fmla="*/ 4175425 h 6877051"/>
              <a:gd name="connsiteX6" fmla="*/ 4061460 w 5030921"/>
              <a:gd name="connsiteY6" fmla="*/ 3931157 h 6877051"/>
              <a:gd name="connsiteX7" fmla="*/ 4251960 w 5030921"/>
              <a:gd name="connsiteY7" fmla="*/ 4071856 h 6877051"/>
              <a:gd name="connsiteX8" fmla="*/ 5030921 w 5030921"/>
              <a:gd name="connsiteY8" fmla="*/ 6875699 h 6877051"/>
              <a:gd name="connsiteX9" fmla="*/ 0 w 5030921"/>
              <a:gd name="connsiteY9" fmla="*/ 6877051 h 6877051"/>
              <a:gd name="connsiteX10" fmla="*/ 0 w 5030921"/>
              <a:gd name="connsiteY10" fmla="*/ 0 h 6877051"/>
              <a:gd name="connsiteX0" fmla="*/ 0 w 4963865"/>
              <a:gd name="connsiteY0" fmla="*/ 0 h 6877051"/>
              <a:gd name="connsiteX1" fmla="*/ 2487931 w 4963865"/>
              <a:gd name="connsiteY1" fmla="*/ 0 h 6877051"/>
              <a:gd name="connsiteX2" fmla="*/ 3834825 w 4963865"/>
              <a:gd name="connsiteY2" fmla="*/ 5142514 h 6877051"/>
              <a:gd name="connsiteX3" fmla="*/ 4074118 w 4963865"/>
              <a:gd name="connsiteY3" fmla="*/ 5314407 h 6877051"/>
              <a:gd name="connsiteX4" fmla="*/ 4168140 w 4963865"/>
              <a:gd name="connsiteY4" fmla="*/ 5055407 h 6877051"/>
              <a:gd name="connsiteX5" fmla="*/ 3935730 w 4963865"/>
              <a:gd name="connsiteY5" fmla="*/ 4175425 h 6877051"/>
              <a:gd name="connsiteX6" fmla="*/ 4061460 w 4963865"/>
              <a:gd name="connsiteY6" fmla="*/ 3931157 h 6877051"/>
              <a:gd name="connsiteX7" fmla="*/ 4251960 w 4963865"/>
              <a:gd name="connsiteY7" fmla="*/ 4071856 h 6877051"/>
              <a:gd name="connsiteX8" fmla="*/ 4963865 w 4963865"/>
              <a:gd name="connsiteY8" fmla="*/ 6875699 h 6877051"/>
              <a:gd name="connsiteX9" fmla="*/ 0 w 4963865"/>
              <a:gd name="connsiteY9" fmla="*/ 6877051 h 6877051"/>
              <a:gd name="connsiteX10" fmla="*/ 0 w 4963865"/>
              <a:gd name="connsiteY10" fmla="*/ 0 h 6877051"/>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24825" h="6881818">
                <a:moveTo>
                  <a:pt x="0" y="0"/>
                </a:moveTo>
                <a:lnTo>
                  <a:pt x="2487931" y="0"/>
                </a:lnTo>
                <a:lnTo>
                  <a:pt x="3834825" y="5142514"/>
                </a:lnTo>
                <a:cubicBezTo>
                  <a:pt x="3851116" y="5182666"/>
                  <a:pt x="3878538" y="5351369"/>
                  <a:pt x="4048718" y="5314407"/>
                </a:cubicBezTo>
                <a:cubicBezTo>
                  <a:pt x="4218898" y="5277445"/>
                  <a:pt x="4184015" y="5205230"/>
                  <a:pt x="4168140" y="5055407"/>
                </a:cubicBezTo>
                <a:lnTo>
                  <a:pt x="3935730" y="4175425"/>
                </a:lnTo>
                <a:cubicBezTo>
                  <a:pt x="3924300" y="4083966"/>
                  <a:pt x="3902710" y="3989870"/>
                  <a:pt x="4061460" y="3941355"/>
                </a:cubicBezTo>
                <a:cubicBezTo>
                  <a:pt x="4194810" y="3923207"/>
                  <a:pt x="4213860" y="4007005"/>
                  <a:pt x="4251960" y="4071856"/>
                </a:cubicBezTo>
                <a:lnTo>
                  <a:pt x="5024825" y="6881818"/>
                </a:lnTo>
                <a:lnTo>
                  <a:pt x="0" y="6877051"/>
                </a:lnTo>
                <a:lnTo>
                  <a:pt x="0" y="0"/>
                </a:lnTo>
                <a:close/>
              </a:path>
            </a:pathLst>
          </a:custGeom>
          <a:solidFill>
            <a:schemeClr val="bg2"/>
          </a:solidFill>
        </p:spPr>
        <p:txBody>
          <a:bodyPr anchor="ctr"/>
          <a:lstStyle>
            <a:lvl1pPr algn="ctr">
              <a:defRPr baseline="-25000"/>
            </a:lvl1pPr>
          </a:lstStyle>
          <a:p>
            <a:endParaRPr lang="en-US"/>
          </a:p>
        </p:txBody>
      </p:sp>
      <p:sp>
        <p:nvSpPr>
          <p:cNvPr id="23" name="Freeform: Shape 22">
            <a:extLst>
              <a:ext uri="{FF2B5EF4-FFF2-40B4-BE49-F238E27FC236}">
                <a16:creationId xmlns:a16="http://schemas.microsoft.com/office/drawing/2014/main" id="{7B8C35C0-4758-2887-0763-E78795846CD3}"/>
              </a:ext>
              <a:ext uri="{C183D7F6-B498-43B3-948B-1728B52AA6E4}">
                <adec:decorative xmlns:adec="http://schemas.microsoft.com/office/drawing/2017/decorative" val="1"/>
              </a:ext>
            </a:extLst>
          </p:cNvPr>
          <p:cNvSpPr/>
          <p:nvPr userDrawn="1"/>
        </p:nvSpPr>
        <p:spPr>
          <a:xfrm>
            <a:off x="6093537" y="-1946"/>
            <a:ext cx="3601340" cy="6881814"/>
          </a:xfrm>
          <a:custGeom>
            <a:avLst/>
            <a:gdLst>
              <a:gd name="connsiteX0" fmla="*/ 3601340 w 3601340"/>
              <a:gd name="connsiteY0" fmla="*/ 0 h 6881814"/>
              <a:gd name="connsiteX1" fmla="*/ 0 w 3601340"/>
              <a:gd name="connsiteY1" fmla="*/ 0 h 6881814"/>
              <a:gd name="connsiteX2" fmla="*/ 0 w 3601340"/>
              <a:gd name="connsiteY2" fmla="*/ 6881815 h 6881814"/>
              <a:gd name="connsiteX3" fmla="*/ 1064235 w 3601340"/>
              <a:gd name="connsiteY3" fmla="*/ 6881815 h 6881814"/>
              <a:gd name="connsiteX4" fmla="*/ 1441045 w 3601340"/>
              <a:gd name="connsiteY4" fmla="*/ 5490188 h 6881814"/>
              <a:gd name="connsiteX5" fmla="*/ 1835678 w 3601340"/>
              <a:gd name="connsiteY5" fmla="*/ 4034957 h 6881814"/>
              <a:gd name="connsiteX6" fmla="*/ 2045724 w 3601340"/>
              <a:gd name="connsiteY6" fmla="*/ 3914112 h 6881814"/>
              <a:gd name="connsiteX7" fmla="*/ 2166660 w 3601340"/>
              <a:gd name="connsiteY7" fmla="*/ 4124001 h 6881814"/>
              <a:gd name="connsiteX8" fmla="*/ 1906966 w 3601340"/>
              <a:gd name="connsiteY8" fmla="*/ 5081858 h 6881814"/>
              <a:gd name="connsiteX9" fmla="*/ 2027902 w 3601340"/>
              <a:gd name="connsiteY9" fmla="*/ 5291747 h 6881814"/>
              <a:gd name="connsiteX10" fmla="*/ 2227765 w 3601340"/>
              <a:gd name="connsiteY10" fmla="*/ 5198887 h 6881814"/>
              <a:gd name="connsiteX11" fmla="*/ 2570204 w 3601340"/>
              <a:gd name="connsiteY11" fmla="*/ 3923016 h 6881814"/>
              <a:gd name="connsiteX12" fmla="*/ 2602029 w 3601340"/>
              <a:gd name="connsiteY12" fmla="*/ 3799627 h 6881814"/>
              <a:gd name="connsiteX13" fmla="*/ 3601340 w 3601340"/>
              <a:gd name="connsiteY13" fmla="*/ 0 h 6881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01340" h="6881814">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w="12700" cap="flat">
            <a:noFill/>
            <a:prstDash val="solid"/>
            <a:miter/>
          </a:ln>
        </p:spPr>
        <p:txBody>
          <a:bodyPr rtlCol="0" anchor="ctr"/>
          <a:lstStyle/>
          <a:p>
            <a:endParaRPr lang="en-US"/>
          </a:p>
        </p:txBody>
      </p:sp>
      <p:cxnSp>
        <p:nvCxnSpPr>
          <p:cNvPr id="22" name="Straight Connector 21">
            <a:extLst>
              <a:ext uri="{FF2B5EF4-FFF2-40B4-BE49-F238E27FC236}">
                <a16:creationId xmlns:a16="http://schemas.microsoft.com/office/drawing/2014/main" id="{C01359A1-A1B1-9DC6-08B9-8042E7FBA168}"/>
              </a:ext>
              <a:ext uri="{C183D7F6-B498-43B3-948B-1728B52AA6E4}">
                <adec:decorative xmlns:adec="http://schemas.microsoft.com/office/drawing/2017/decorative" val="1"/>
              </a:ext>
            </a:extLst>
          </p:cNvPr>
          <p:cNvCxnSpPr>
            <a:cxnSpLocks/>
          </p:cNvCxnSpPr>
          <p:nvPr userDrawn="1"/>
        </p:nvCxnSpPr>
        <p:spPr>
          <a:xfrm rot="10800000" flipH="1">
            <a:off x="6889763"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Footer Placeholder 8">
            <a:extLst>
              <a:ext uri="{FF2B5EF4-FFF2-40B4-BE49-F238E27FC236}">
                <a16:creationId xmlns:a16="http://schemas.microsoft.com/office/drawing/2014/main" id="{28D89004-F984-BB7D-2489-E7EC55129802}"/>
              </a:ext>
            </a:extLst>
          </p:cNvPr>
          <p:cNvSpPr>
            <a:spLocks noGrp="1"/>
          </p:cNvSpPr>
          <p:nvPr>
            <p:ph type="ftr" sz="quarter" idx="3"/>
          </p:nvPr>
        </p:nvSpPr>
        <p:spPr>
          <a:xfrm>
            <a:off x="824241" y="6290774"/>
            <a:ext cx="6637071" cy="365125"/>
          </a:xfrm>
          <a:prstGeom prst="rect">
            <a:avLst/>
          </a:prstGeom>
        </p:spPr>
        <p:txBody>
          <a:bodyPr/>
          <a:lstStyle>
            <a:lvl1pPr>
              <a:defRPr sz="1100" b="0" i="0" cap="all" baseline="0">
                <a:solidFill>
                  <a:schemeClr val="tx1"/>
                </a:solidFill>
                <a:latin typeface="+mn-lt"/>
              </a:defRPr>
            </a:lvl1pPr>
          </a:lstStyle>
          <a:p>
            <a:r>
              <a:rPr lang="el" dirty="0"/>
              <a:t>Όνομα εκπαιδευτικής ενότητας CSP: Πρότυπο παρουσίασης που δημιουργήθηκε από PR</a:t>
            </a:r>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10768546" y="6290774"/>
            <a:ext cx="617912" cy="365125"/>
          </a:xfrm>
          <a:prstGeom prst="rect">
            <a:avLst/>
          </a:prstGeom>
        </p:spPr>
        <p:txBody>
          <a:bodyPr/>
          <a:lstStyle>
            <a:lvl1pPr algn="r">
              <a:defRPr sz="1100" b="0" i="0">
                <a:solidFill>
                  <a:schemeClr val="tx1"/>
                </a:solidFill>
                <a:latin typeface="+mn-lt"/>
              </a:defRPr>
            </a:lvl1pPr>
          </a:lstStyle>
          <a:p>
            <a:fld id="{3A98EE3D-8CD1-4C3F-BD1C-C98C9596463C}" type="slidenum">
              <a:rPr lang="en-US" smtClean="0"/>
              <a:pPr/>
              <a:t>‹#›</a:t>
            </a:fld>
            <a:endParaRPr lang="en-US"/>
          </a:p>
        </p:txBody>
      </p:sp>
    </p:spTree>
    <p:extLst>
      <p:ext uri="{BB962C8B-B14F-4D97-AF65-F5344CB8AC3E}">
        <p14:creationId xmlns:p14="http://schemas.microsoft.com/office/powerpoint/2010/main" val="2120955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and Content (Single lin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96322" y="408820"/>
            <a:ext cx="8935507" cy="949467"/>
          </a:xfrm>
        </p:spPr>
        <p:txBody>
          <a:bodyPr anchor="b">
            <a:normAutofit/>
          </a:bodyPr>
          <a:lstStyle>
            <a:lvl1pPr algn="l">
              <a:lnSpc>
                <a:spcPct val="90000"/>
              </a:lnSpc>
              <a:defRPr sz="3600" spc="100" baseline="0">
                <a:solidFill>
                  <a:schemeClr val="tx1"/>
                </a:solidFill>
              </a:defRPr>
            </a:lvl1pPr>
          </a:lstStyle>
          <a:p>
            <a:r>
              <a:rPr lang="el"/>
              <a:t>Προσθέστε τίτλο εδώ</a:t>
            </a:r>
          </a:p>
        </p:txBody>
      </p:sp>
      <p:sp>
        <p:nvSpPr>
          <p:cNvPr id="4" name="Content Placeholder 3">
            <a:extLst>
              <a:ext uri="{FF2B5EF4-FFF2-40B4-BE49-F238E27FC236}">
                <a16:creationId xmlns:a16="http://schemas.microsoft.com/office/drawing/2014/main" id="{940D7E9A-1E17-C6A0-31A6-F6F620FF9E84}"/>
              </a:ext>
            </a:extLst>
          </p:cNvPr>
          <p:cNvSpPr>
            <a:spLocks noGrp="1"/>
          </p:cNvSpPr>
          <p:nvPr>
            <p:ph sz="quarter" idx="17"/>
          </p:nvPr>
        </p:nvSpPr>
        <p:spPr>
          <a:xfrm>
            <a:off x="796322" y="1986061"/>
            <a:ext cx="5797550" cy="4015244"/>
          </a:xfrm>
        </p:spPr>
        <p:txBody>
          <a:bodyPr>
            <a:normAutofit/>
          </a:bodyPr>
          <a:lstStyle>
            <a:lvl1pPr>
              <a:defRPr sz="1400"/>
            </a:lvl1pPr>
            <a:lvl2pPr>
              <a:defRPr sz="1400"/>
            </a:lvl2pPr>
            <a:lvl3pPr>
              <a:defRPr sz="1400"/>
            </a:lvl3pPr>
            <a:lvl4pPr>
              <a:defRPr sz="1400"/>
            </a:lvl4pPr>
            <a:lvl5pPr>
              <a:defRPr sz="1400"/>
            </a:lvl5pPr>
          </a:lstStyle>
          <a:p>
            <a:pPr lvl="0"/>
            <a:r>
              <a:rPr lang="el"/>
              <a:t>Κάντε κλικ για να επεξεργαστείτε στυλ κειμένου υποδείγματος</a:t>
            </a:r>
          </a:p>
          <a:p>
            <a:pPr lvl="1"/>
            <a:r>
              <a:rPr lang="el"/>
              <a:t>Δεύτερο επίπεδο</a:t>
            </a:r>
          </a:p>
          <a:p>
            <a:pPr lvl="2"/>
            <a:r>
              <a:rPr lang="el"/>
              <a:t>Τρίτο επίπεδο</a:t>
            </a:r>
          </a:p>
          <a:p>
            <a:pPr lvl="3"/>
            <a:r>
              <a:rPr lang="el"/>
              <a:t>Τέταρτο επίπεδο</a:t>
            </a:r>
          </a:p>
          <a:p>
            <a:pPr lvl="4"/>
            <a:r>
              <a:rPr lang="el"/>
              <a:t>Πέμπτο επίπεδο</a:t>
            </a:r>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flipH="1">
            <a:off x="7163691" y="0"/>
            <a:ext cx="5024825" cy="6858000"/>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655820 w 5840730"/>
              <a:gd name="connsiteY6" fmla="*/ 1770075 h 6887937"/>
              <a:gd name="connsiteX7" fmla="*/ 3893820 w 5840730"/>
              <a:gd name="connsiteY7" fmla="*/ 4688535 h 6887937"/>
              <a:gd name="connsiteX8" fmla="*/ 3992880 w 5840730"/>
              <a:gd name="connsiteY8" fmla="*/ 490570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3893820 w 5840730"/>
              <a:gd name="connsiteY6" fmla="*/ 4688535 h 6887937"/>
              <a:gd name="connsiteX7" fmla="*/ 3992880 w 5840730"/>
              <a:gd name="connsiteY7" fmla="*/ 4905705 h 6887937"/>
              <a:gd name="connsiteX8" fmla="*/ 4213860 w 5840730"/>
              <a:gd name="connsiteY8" fmla="*/ 4757115 h 6887937"/>
              <a:gd name="connsiteX9" fmla="*/ 4457700 w 5840730"/>
              <a:gd name="connsiteY9" fmla="*/ 3842715 h 6887937"/>
              <a:gd name="connsiteX10" fmla="*/ 4686300 w 5840730"/>
              <a:gd name="connsiteY10" fmla="*/ 371317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3893820 w 5840730"/>
              <a:gd name="connsiteY5" fmla="*/ 4688535 h 6887937"/>
              <a:gd name="connsiteX6" fmla="*/ 3992880 w 5840730"/>
              <a:gd name="connsiteY6" fmla="*/ 4905705 h 6887937"/>
              <a:gd name="connsiteX7" fmla="*/ 4213860 w 5840730"/>
              <a:gd name="connsiteY7" fmla="*/ 4757115 h 6887937"/>
              <a:gd name="connsiteX8" fmla="*/ 4457700 w 5840730"/>
              <a:gd name="connsiteY8" fmla="*/ 3842715 h 6887937"/>
              <a:gd name="connsiteX9" fmla="*/ 4686300 w 5840730"/>
              <a:gd name="connsiteY9" fmla="*/ 371317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3893820 w 5840730"/>
              <a:gd name="connsiteY4" fmla="*/ 4688535 h 6887937"/>
              <a:gd name="connsiteX5" fmla="*/ 3992880 w 5840730"/>
              <a:gd name="connsiteY5" fmla="*/ 4905705 h 6887937"/>
              <a:gd name="connsiteX6" fmla="*/ 4213860 w 5840730"/>
              <a:gd name="connsiteY6" fmla="*/ 4757115 h 6887937"/>
              <a:gd name="connsiteX7" fmla="*/ 4457700 w 5840730"/>
              <a:gd name="connsiteY7" fmla="*/ 3842715 h 6887937"/>
              <a:gd name="connsiteX8" fmla="*/ 4686300 w 5840730"/>
              <a:gd name="connsiteY8" fmla="*/ 371317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3893820 w 5840730"/>
              <a:gd name="connsiteY3" fmla="*/ 4688535 h 6887937"/>
              <a:gd name="connsiteX4" fmla="*/ 3992880 w 5840730"/>
              <a:gd name="connsiteY4" fmla="*/ 4905705 h 6887937"/>
              <a:gd name="connsiteX5" fmla="*/ 4213860 w 5840730"/>
              <a:gd name="connsiteY5" fmla="*/ 4757115 h 6887937"/>
              <a:gd name="connsiteX6" fmla="*/ 4457700 w 5840730"/>
              <a:gd name="connsiteY6" fmla="*/ 3842715 h 6887937"/>
              <a:gd name="connsiteX7" fmla="*/ 4686300 w 5840730"/>
              <a:gd name="connsiteY7" fmla="*/ 371317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3893820 w 5840730"/>
              <a:gd name="connsiteY2" fmla="*/ 4688535 h 6887937"/>
              <a:gd name="connsiteX3" fmla="*/ 3992880 w 5840730"/>
              <a:gd name="connsiteY3" fmla="*/ 4905705 h 6887937"/>
              <a:gd name="connsiteX4" fmla="*/ 4213860 w 5840730"/>
              <a:gd name="connsiteY4" fmla="*/ 4757115 h 6887937"/>
              <a:gd name="connsiteX5" fmla="*/ 4457700 w 5840730"/>
              <a:gd name="connsiteY5" fmla="*/ 3842715 h 6887937"/>
              <a:gd name="connsiteX6" fmla="*/ 4686300 w 5840730"/>
              <a:gd name="connsiteY6" fmla="*/ 371317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4790753"/>
              <a:gd name="connsiteY0" fmla="*/ 0 h 6887937"/>
              <a:gd name="connsiteX1" fmla="*/ 2674743 w 4790753"/>
              <a:gd name="connsiteY1" fmla="*/ 49345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310950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12040 w 4790753"/>
              <a:gd name="connsiteY2" fmla="*/ 3464777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244891 w 4790753"/>
              <a:gd name="connsiteY2" fmla="*/ 3464778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392375 w 4790753"/>
              <a:gd name="connsiteY2" fmla="*/ 3464779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5110169"/>
              <a:gd name="connsiteY0" fmla="*/ 0 h 6887937"/>
              <a:gd name="connsiteX1" fmla="*/ 2487931 w 5110169"/>
              <a:gd name="connsiteY1" fmla="*/ 0 h 6887937"/>
              <a:gd name="connsiteX2" fmla="*/ 3392375 w 5110169"/>
              <a:gd name="connsiteY2" fmla="*/ 3464779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66000 w 5110169"/>
              <a:gd name="connsiteY2" fmla="*/ 4629324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16839 w 5110169"/>
              <a:gd name="connsiteY2" fmla="*/ 4550372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589019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034002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300466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42040 w 5110169"/>
              <a:gd name="connsiteY3" fmla="*/ 5566930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05329 w 5110169"/>
              <a:gd name="connsiteY2" fmla="*/ 4974740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75832 w 5110169"/>
              <a:gd name="connsiteY2" fmla="*/ 503395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198620 w 5110169"/>
              <a:gd name="connsiteY7" fmla="*/ 4133044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251960 w 5110169"/>
              <a:gd name="connsiteY7" fmla="*/ 4071856 h 6887937"/>
              <a:gd name="connsiteX8" fmla="*/ 5110169 w 5110169"/>
              <a:gd name="connsiteY8" fmla="*/ 6887937 h 6887937"/>
              <a:gd name="connsiteX9" fmla="*/ 0 w 5110169"/>
              <a:gd name="connsiteY9" fmla="*/ 6877051 h 6887937"/>
              <a:gd name="connsiteX10" fmla="*/ 0 w 5110169"/>
              <a:gd name="connsiteY10" fmla="*/ 0 h 6887937"/>
              <a:gd name="connsiteX0" fmla="*/ 0 w 5030921"/>
              <a:gd name="connsiteY0" fmla="*/ 0 h 6877051"/>
              <a:gd name="connsiteX1" fmla="*/ 2487931 w 5030921"/>
              <a:gd name="connsiteY1" fmla="*/ 0 h 6877051"/>
              <a:gd name="connsiteX2" fmla="*/ 3834825 w 5030921"/>
              <a:gd name="connsiteY2" fmla="*/ 5142514 h 6877051"/>
              <a:gd name="connsiteX3" fmla="*/ 4074118 w 5030921"/>
              <a:gd name="connsiteY3" fmla="*/ 5314407 h 6877051"/>
              <a:gd name="connsiteX4" fmla="*/ 4168140 w 5030921"/>
              <a:gd name="connsiteY4" fmla="*/ 5055407 h 6877051"/>
              <a:gd name="connsiteX5" fmla="*/ 3935730 w 5030921"/>
              <a:gd name="connsiteY5" fmla="*/ 4175425 h 6877051"/>
              <a:gd name="connsiteX6" fmla="*/ 4061460 w 5030921"/>
              <a:gd name="connsiteY6" fmla="*/ 3931157 h 6877051"/>
              <a:gd name="connsiteX7" fmla="*/ 4251960 w 5030921"/>
              <a:gd name="connsiteY7" fmla="*/ 4071856 h 6877051"/>
              <a:gd name="connsiteX8" fmla="*/ 5030921 w 5030921"/>
              <a:gd name="connsiteY8" fmla="*/ 6875699 h 6877051"/>
              <a:gd name="connsiteX9" fmla="*/ 0 w 5030921"/>
              <a:gd name="connsiteY9" fmla="*/ 6877051 h 6877051"/>
              <a:gd name="connsiteX10" fmla="*/ 0 w 5030921"/>
              <a:gd name="connsiteY10" fmla="*/ 0 h 6877051"/>
              <a:gd name="connsiteX0" fmla="*/ 0 w 4963865"/>
              <a:gd name="connsiteY0" fmla="*/ 0 h 6877051"/>
              <a:gd name="connsiteX1" fmla="*/ 2487931 w 4963865"/>
              <a:gd name="connsiteY1" fmla="*/ 0 h 6877051"/>
              <a:gd name="connsiteX2" fmla="*/ 3834825 w 4963865"/>
              <a:gd name="connsiteY2" fmla="*/ 5142514 h 6877051"/>
              <a:gd name="connsiteX3" fmla="*/ 4074118 w 4963865"/>
              <a:gd name="connsiteY3" fmla="*/ 5314407 h 6877051"/>
              <a:gd name="connsiteX4" fmla="*/ 4168140 w 4963865"/>
              <a:gd name="connsiteY4" fmla="*/ 5055407 h 6877051"/>
              <a:gd name="connsiteX5" fmla="*/ 3935730 w 4963865"/>
              <a:gd name="connsiteY5" fmla="*/ 4175425 h 6877051"/>
              <a:gd name="connsiteX6" fmla="*/ 4061460 w 4963865"/>
              <a:gd name="connsiteY6" fmla="*/ 3931157 h 6877051"/>
              <a:gd name="connsiteX7" fmla="*/ 4251960 w 4963865"/>
              <a:gd name="connsiteY7" fmla="*/ 4071856 h 6877051"/>
              <a:gd name="connsiteX8" fmla="*/ 4963865 w 4963865"/>
              <a:gd name="connsiteY8" fmla="*/ 6875699 h 6877051"/>
              <a:gd name="connsiteX9" fmla="*/ 0 w 4963865"/>
              <a:gd name="connsiteY9" fmla="*/ 6877051 h 6877051"/>
              <a:gd name="connsiteX10" fmla="*/ 0 w 4963865"/>
              <a:gd name="connsiteY10" fmla="*/ 0 h 6877051"/>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24825" h="6881818">
                <a:moveTo>
                  <a:pt x="0" y="0"/>
                </a:moveTo>
                <a:lnTo>
                  <a:pt x="2487931" y="0"/>
                </a:lnTo>
                <a:lnTo>
                  <a:pt x="3834825" y="5142514"/>
                </a:lnTo>
                <a:cubicBezTo>
                  <a:pt x="3851116" y="5182666"/>
                  <a:pt x="3878538" y="5351369"/>
                  <a:pt x="4048718" y="5314407"/>
                </a:cubicBezTo>
                <a:cubicBezTo>
                  <a:pt x="4218898" y="5277445"/>
                  <a:pt x="4184015" y="5205230"/>
                  <a:pt x="4168140" y="5055407"/>
                </a:cubicBezTo>
                <a:lnTo>
                  <a:pt x="3935730" y="4175425"/>
                </a:lnTo>
                <a:cubicBezTo>
                  <a:pt x="3924300" y="4083966"/>
                  <a:pt x="3902710" y="3989870"/>
                  <a:pt x="4061460" y="3941355"/>
                </a:cubicBezTo>
                <a:cubicBezTo>
                  <a:pt x="4194810" y="3923207"/>
                  <a:pt x="4213860" y="4007005"/>
                  <a:pt x="4251960" y="4071856"/>
                </a:cubicBezTo>
                <a:lnTo>
                  <a:pt x="5024825" y="6881818"/>
                </a:lnTo>
                <a:lnTo>
                  <a:pt x="0" y="6877051"/>
                </a:lnTo>
                <a:lnTo>
                  <a:pt x="0" y="0"/>
                </a:lnTo>
                <a:close/>
              </a:path>
            </a:pathLst>
          </a:custGeom>
          <a:solidFill>
            <a:schemeClr val="bg2"/>
          </a:solidFill>
        </p:spPr>
        <p:txBody>
          <a:bodyPr anchor="ctr"/>
          <a:lstStyle>
            <a:lvl1pPr algn="ctr">
              <a:defRPr baseline="-25000"/>
            </a:lvl1pPr>
          </a:lstStyle>
          <a:p>
            <a:endParaRPr lang="en-US"/>
          </a:p>
        </p:txBody>
      </p:sp>
      <p:sp>
        <p:nvSpPr>
          <p:cNvPr id="24" name="Footer Placeholder 8">
            <a:extLst>
              <a:ext uri="{FF2B5EF4-FFF2-40B4-BE49-F238E27FC236}">
                <a16:creationId xmlns:a16="http://schemas.microsoft.com/office/drawing/2014/main" id="{28D89004-F984-BB7D-2489-E7EC55129802}"/>
              </a:ext>
            </a:extLst>
          </p:cNvPr>
          <p:cNvSpPr>
            <a:spLocks noGrp="1"/>
          </p:cNvSpPr>
          <p:nvPr>
            <p:ph type="ftr" sz="quarter" idx="3"/>
          </p:nvPr>
        </p:nvSpPr>
        <p:spPr>
          <a:xfrm>
            <a:off x="824241" y="6290774"/>
            <a:ext cx="6637071" cy="365125"/>
          </a:xfrm>
          <a:prstGeom prst="rect">
            <a:avLst/>
          </a:prstGeom>
        </p:spPr>
        <p:txBody>
          <a:bodyPr/>
          <a:lstStyle>
            <a:lvl1pPr>
              <a:defRPr sz="1100" b="0" i="0" cap="all" baseline="0">
                <a:solidFill>
                  <a:schemeClr val="tx1"/>
                </a:solidFill>
                <a:latin typeface="+mn-lt"/>
              </a:defRPr>
            </a:lvl1pPr>
          </a:lstStyle>
          <a:p>
            <a:r>
              <a:rPr lang="el" dirty="0"/>
              <a:t>Όνομα εκπαιδευτικής ενότητας CSP: Πρότυπο παρουσίασης που δημιουργήθηκε από PR</a:t>
            </a:r>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10768546" y="6290774"/>
            <a:ext cx="617912" cy="365125"/>
          </a:xfrm>
          <a:prstGeom prst="rect">
            <a:avLst/>
          </a:prstGeom>
        </p:spPr>
        <p:txBody>
          <a:bodyPr/>
          <a:lstStyle>
            <a:lvl1pPr algn="r">
              <a:defRPr sz="1100" b="0" i="0">
                <a:solidFill>
                  <a:schemeClr val="tx1"/>
                </a:solidFill>
                <a:latin typeface="+mn-lt"/>
              </a:defRPr>
            </a:lvl1pPr>
          </a:lstStyle>
          <a:p>
            <a:fld id="{3A98EE3D-8CD1-4C3F-BD1C-C98C9596463C}" type="slidenum">
              <a:rPr lang="en-US" smtClean="0"/>
              <a:pPr/>
              <a:t>‹#›</a:t>
            </a:fld>
            <a:endParaRPr lang="en-US"/>
          </a:p>
        </p:txBody>
      </p:sp>
    </p:spTree>
    <p:extLst>
      <p:ext uri="{BB962C8B-B14F-4D97-AF65-F5344CB8AC3E}">
        <p14:creationId xmlns:p14="http://schemas.microsoft.com/office/powerpoint/2010/main" val="277690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and Content 2">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7B8C35C0-4758-2887-0763-E78795846CD3}"/>
              </a:ext>
              <a:ext uri="{C183D7F6-B498-43B3-948B-1728B52AA6E4}">
                <adec:decorative xmlns:adec="http://schemas.microsoft.com/office/drawing/2017/decorative" val="1"/>
              </a:ext>
            </a:extLst>
          </p:cNvPr>
          <p:cNvSpPr/>
          <p:nvPr userDrawn="1"/>
        </p:nvSpPr>
        <p:spPr>
          <a:xfrm>
            <a:off x="6093537" y="-1946"/>
            <a:ext cx="3601340" cy="6881814"/>
          </a:xfrm>
          <a:custGeom>
            <a:avLst/>
            <a:gdLst>
              <a:gd name="connsiteX0" fmla="*/ 3601340 w 3601340"/>
              <a:gd name="connsiteY0" fmla="*/ 0 h 6881814"/>
              <a:gd name="connsiteX1" fmla="*/ 0 w 3601340"/>
              <a:gd name="connsiteY1" fmla="*/ 0 h 6881814"/>
              <a:gd name="connsiteX2" fmla="*/ 0 w 3601340"/>
              <a:gd name="connsiteY2" fmla="*/ 6881815 h 6881814"/>
              <a:gd name="connsiteX3" fmla="*/ 1064235 w 3601340"/>
              <a:gd name="connsiteY3" fmla="*/ 6881815 h 6881814"/>
              <a:gd name="connsiteX4" fmla="*/ 1441045 w 3601340"/>
              <a:gd name="connsiteY4" fmla="*/ 5490188 h 6881814"/>
              <a:gd name="connsiteX5" fmla="*/ 1835678 w 3601340"/>
              <a:gd name="connsiteY5" fmla="*/ 4034957 h 6881814"/>
              <a:gd name="connsiteX6" fmla="*/ 2045724 w 3601340"/>
              <a:gd name="connsiteY6" fmla="*/ 3914112 h 6881814"/>
              <a:gd name="connsiteX7" fmla="*/ 2166660 w 3601340"/>
              <a:gd name="connsiteY7" fmla="*/ 4124001 h 6881814"/>
              <a:gd name="connsiteX8" fmla="*/ 1906966 w 3601340"/>
              <a:gd name="connsiteY8" fmla="*/ 5081858 h 6881814"/>
              <a:gd name="connsiteX9" fmla="*/ 2027902 w 3601340"/>
              <a:gd name="connsiteY9" fmla="*/ 5291747 h 6881814"/>
              <a:gd name="connsiteX10" fmla="*/ 2227765 w 3601340"/>
              <a:gd name="connsiteY10" fmla="*/ 5198887 h 6881814"/>
              <a:gd name="connsiteX11" fmla="*/ 2570204 w 3601340"/>
              <a:gd name="connsiteY11" fmla="*/ 3923016 h 6881814"/>
              <a:gd name="connsiteX12" fmla="*/ 2602029 w 3601340"/>
              <a:gd name="connsiteY12" fmla="*/ 3799627 h 6881814"/>
              <a:gd name="connsiteX13" fmla="*/ 3601340 w 3601340"/>
              <a:gd name="connsiteY13" fmla="*/ 0 h 6881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01340" h="6881814">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w="12700" cap="flat">
            <a:noFill/>
            <a:prstDash val="solid"/>
            <a:miter/>
          </a:ln>
        </p:spPr>
        <p:txBody>
          <a:bodyPr rtlCol="0" anchor="ctr"/>
          <a:lstStyle/>
          <a:p>
            <a:endParaRPr lang="en-US"/>
          </a:p>
        </p:txBody>
      </p:sp>
      <p:sp>
        <p:nvSpPr>
          <p:cNvPr id="2" name="Title 1"/>
          <p:cNvSpPr>
            <a:spLocks noGrp="1"/>
          </p:cNvSpPr>
          <p:nvPr>
            <p:ph type="ctrTitle" hasCustomPrompt="1"/>
          </p:nvPr>
        </p:nvSpPr>
        <p:spPr>
          <a:xfrm>
            <a:off x="796322" y="320040"/>
            <a:ext cx="6732237" cy="1524000"/>
          </a:xfrm>
        </p:spPr>
        <p:txBody>
          <a:bodyPr anchor="b">
            <a:normAutofit/>
          </a:bodyPr>
          <a:lstStyle>
            <a:lvl1pPr algn="l">
              <a:lnSpc>
                <a:spcPct val="90000"/>
              </a:lnSpc>
              <a:defRPr sz="3600" spc="100" baseline="0">
                <a:solidFill>
                  <a:schemeClr val="tx1"/>
                </a:solidFill>
              </a:defRPr>
            </a:lvl1pPr>
          </a:lstStyle>
          <a:p>
            <a:r>
              <a:rPr lang="el"/>
              <a:t>Προσθέστε τίτλο εδώ</a:t>
            </a:r>
          </a:p>
        </p:txBody>
      </p:sp>
      <p:sp>
        <p:nvSpPr>
          <p:cNvPr id="13" name="Text Placeholder 12">
            <a:extLst>
              <a:ext uri="{FF2B5EF4-FFF2-40B4-BE49-F238E27FC236}">
                <a16:creationId xmlns:a16="http://schemas.microsoft.com/office/drawing/2014/main" id="{6B00516E-9699-821C-0371-67A8478E101D}"/>
              </a:ext>
            </a:extLst>
          </p:cNvPr>
          <p:cNvSpPr>
            <a:spLocks noGrp="1"/>
          </p:cNvSpPr>
          <p:nvPr>
            <p:ph type="body" sz="quarter" idx="16" hasCustomPrompt="1"/>
          </p:nvPr>
        </p:nvSpPr>
        <p:spPr>
          <a:xfrm>
            <a:off x="796322" y="2252394"/>
            <a:ext cx="5797518" cy="2532966"/>
          </a:xfrm>
        </p:spPr>
        <p:txBody>
          <a:bodyPr lIns="91440" bIns="0" anchor="t">
            <a:normAutofit/>
          </a:bodyPr>
          <a:lstStyle>
            <a:lvl1pPr marL="0" indent="0">
              <a:spcBef>
                <a:spcPts val="600"/>
              </a:spcBef>
              <a:spcAft>
                <a:spcPts val="1800"/>
              </a:spcAft>
              <a:buNone/>
              <a:defRPr sz="1400"/>
            </a:lvl1pPr>
            <a:lvl2pPr marL="201168" indent="0">
              <a:buNone/>
              <a:defRPr/>
            </a:lvl2pPr>
            <a:lvl3pPr marL="384048" indent="0">
              <a:buNone/>
              <a:defRPr/>
            </a:lvl3pPr>
            <a:lvl4pPr marL="566928" indent="0">
              <a:buNone/>
              <a:defRPr/>
            </a:lvl4pPr>
            <a:lvl5pPr marL="749808" indent="0">
              <a:buNone/>
              <a:defRPr/>
            </a:lvl5pPr>
          </a:lstStyle>
          <a:p>
            <a:pPr lvl="0"/>
            <a:r>
              <a:rPr lang="el"/>
              <a:t>Κάντε κλικ για να προσθέσετε κείμενο</a:t>
            </a:r>
          </a:p>
        </p:txBody>
      </p:sp>
      <p:cxnSp>
        <p:nvCxnSpPr>
          <p:cNvPr id="22" name="Straight Connector 21">
            <a:extLst>
              <a:ext uri="{FF2B5EF4-FFF2-40B4-BE49-F238E27FC236}">
                <a16:creationId xmlns:a16="http://schemas.microsoft.com/office/drawing/2014/main" id="{C01359A1-A1B1-9DC6-08B9-8042E7FBA168}"/>
              </a:ext>
              <a:ext uri="{C183D7F6-B498-43B3-948B-1728B52AA6E4}">
                <adec:decorative xmlns:adec="http://schemas.microsoft.com/office/drawing/2017/decorative" val="1"/>
              </a:ext>
            </a:extLst>
          </p:cNvPr>
          <p:cNvCxnSpPr>
            <a:cxnSpLocks/>
          </p:cNvCxnSpPr>
          <p:nvPr userDrawn="1"/>
        </p:nvCxnSpPr>
        <p:spPr>
          <a:xfrm rot="10800000" flipH="1">
            <a:off x="6889763"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Footer Placeholder 8">
            <a:extLst>
              <a:ext uri="{FF2B5EF4-FFF2-40B4-BE49-F238E27FC236}">
                <a16:creationId xmlns:a16="http://schemas.microsoft.com/office/drawing/2014/main" id="{28D89004-F984-BB7D-2489-E7EC55129802}"/>
              </a:ext>
            </a:extLst>
          </p:cNvPr>
          <p:cNvSpPr>
            <a:spLocks noGrp="1"/>
          </p:cNvSpPr>
          <p:nvPr>
            <p:ph type="ftr" sz="quarter" idx="3"/>
          </p:nvPr>
        </p:nvSpPr>
        <p:spPr>
          <a:xfrm>
            <a:off x="824241" y="6290774"/>
            <a:ext cx="6637071" cy="365125"/>
          </a:xfrm>
          <a:prstGeom prst="rect">
            <a:avLst/>
          </a:prstGeom>
        </p:spPr>
        <p:txBody>
          <a:bodyPr/>
          <a:lstStyle>
            <a:lvl1pPr>
              <a:defRPr sz="1100" b="0" i="0" cap="all" baseline="0">
                <a:solidFill>
                  <a:schemeClr val="tx1"/>
                </a:solidFill>
                <a:latin typeface="+mn-lt"/>
              </a:defRPr>
            </a:lvl1pPr>
          </a:lstStyle>
          <a:p>
            <a:r>
              <a:rPr lang="el" dirty="0"/>
              <a:t>Όνομα εκπαιδευτικής ενότητας CSP: Πρότυπο παρουσίασης που δημιουργήθηκε από PR</a:t>
            </a:r>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flipH="1">
            <a:off x="7163691" y="0"/>
            <a:ext cx="5024825" cy="6858000"/>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655820 w 5840730"/>
              <a:gd name="connsiteY6" fmla="*/ 1770075 h 6887937"/>
              <a:gd name="connsiteX7" fmla="*/ 3893820 w 5840730"/>
              <a:gd name="connsiteY7" fmla="*/ 4688535 h 6887937"/>
              <a:gd name="connsiteX8" fmla="*/ 3992880 w 5840730"/>
              <a:gd name="connsiteY8" fmla="*/ 490570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3893820 w 5840730"/>
              <a:gd name="connsiteY6" fmla="*/ 4688535 h 6887937"/>
              <a:gd name="connsiteX7" fmla="*/ 3992880 w 5840730"/>
              <a:gd name="connsiteY7" fmla="*/ 4905705 h 6887937"/>
              <a:gd name="connsiteX8" fmla="*/ 4213860 w 5840730"/>
              <a:gd name="connsiteY8" fmla="*/ 4757115 h 6887937"/>
              <a:gd name="connsiteX9" fmla="*/ 4457700 w 5840730"/>
              <a:gd name="connsiteY9" fmla="*/ 3842715 h 6887937"/>
              <a:gd name="connsiteX10" fmla="*/ 4686300 w 5840730"/>
              <a:gd name="connsiteY10" fmla="*/ 371317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3893820 w 5840730"/>
              <a:gd name="connsiteY5" fmla="*/ 4688535 h 6887937"/>
              <a:gd name="connsiteX6" fmla="*/ 3992880 w 5840730"/>
              <a:gd name="connsiteY6" fmla="*/ 4905705 h 6887937"/>
              <a:gd name="connsiteX7" fmla="*/ 4213860 w 5840730"/>
              <a:gd name="connsiteY7" fmla="*/ 4757115 h 6887937"/>
              <a:gd name="connsiteX8" fmla="*/ 4457700 w 5840730"/>
              <a:gd name="connsiteY8" fmla="*/ 3842715 h 6887937"/>
              <a:gd name="connsiteX9" fmla="*/ 4686300 w 5840730"/>
              <a:gd name="connsiteY9" fmla="*/ 371317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3893820 w 5840730"/>
              <a:gd name="connsiteY4" fmla="*/ 4688535 h 6887937"/>
              <a:gd name="connsiteX5" fmla="*/ 3992880 w 5840730"/>
              <a:gd name="connsiteY5" fmla="*/ 4905705 h 6887937"/>
              <a:gd name="connsiteX6" fmla="*/ 4213860 w 5840730"/>
              <a:gd name="connsiteY6" fmla="*/ 4757115 h 6887937"/>
              <a:gd name="connsiteX7" fmla="*/ 4457700 w 5840730"/>
              <a:gd name="connsiteY7" fmla="*/ 3842715 h 6887937"/>
              <a:gd name="connsiteX8" fmla="*/ 4686300 w 5840730"/>
              <a:gd name="connsiteY8" fmla="*/ 371317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3893820 w 5840730"/>
              <a:gd name="connsiteY3" fmla="*/ 4688535 h 6887937"/>
              <a:gd name="connsiteX4" fmla="*/ 3992880 w 5840730"/>
              <a:gd name="connsiteY4" fmla="*/ 4905705 h 6887937"/>
              <a:gd name="connsiteX5" fmla="*/ 4213860 w 5840730"/>
              <a:gd name="connsiteY5" fmla="*/ 4757115 h 6887937"/>
              <a:gd name="connsiteX6" fmla="*/ 4457700 w 5840730"/>
              <a:gd name="connsiteY6" fmla="*/ 3842715 h 6887937"/>
              <a:gd name="connsiteX7" fmla="*/ 4686300 w 5840730"/>
              <a:gd name="connsiteY7" fmla="*/ 371317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3893820 w 5840730"/>
              <a:gd name="connsiteY2" fmla="*/ 4688535 h 6887937"/>
              <a:gd name="connsiteX3" fmla="*/ 3992880 w 5840730"/>
              <a:gd name="connsiteY3" fmla="*/ 4905705 h 6887937"/>
              <a:gd name="connsiteX4" fmla="*/ 4213860 w 5840730"/>
              <a:gd name="connsiteY4" fmla="*/ 4757115 h 6887937"/>
              <a:gd name="connsiteX5" fmla="*/ 4457700 w 5840730"/>
              <a:gd name="connsiteY5" fmla="*/ 3842715 h 6887937"/>
              <a:gd name="connsiteX6" fmla="*/ 4686300 w 5840730"/>
              <a:gd name="connsiteY6" fmla="*/ 371317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4790753"/>
              <a:gd name="connsiteY0" fmla="*/ 0 h 6887937"/>
              <a:gd name="connsiteX1" fmla="*/ 2674743 w 4790753"/>
              <a:gd name="connsiteY1" fmla="*/ 49345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310950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12040 w 4790753"/>
              <a:gd name="connsiteY2" fmla="*/ 3464777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244891 w 4790753"/>
              <a:gd name="connsiteY2" fmla="*/ 3464778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392375 w 4790753"/>
              <a:gd name="connsiteY2" fmla="*/ 3464779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5110169"/>
              <a:gd name="connsiteY0" fmla="*/ 0 h 6887937"/>
              <a:gd name="connsiteX1" fmla="*/ 2487931 w 5110169"/>
              <a:gd name="connsiteY1" fmla="*/ 0 h 6887937"/>
              <a:gd name="connsiteX2" fmla="*/ 3392375 w 5110169"/>
              <a:gd name="connsiteY2" fmla="*/ 3464779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66000 w 5110169"/>
              <a:gd name="connsiteY2" fmla="*/ 4629324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16839 w 5110169"/>
              <a:gd name="connsiteY2" fmla="*/ 4550372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589019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034002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300466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42040 w 5110169"/>
              <a:gd name="connsiteY3" fmla="*/ 5566930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05329 w 5110169"/>
              <a:gd name="connsiteY2" fmla="*/ 4974740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75832 w 5110169"/>
              <a:gd name="connsiteY2" fmla="*/ 503395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198620 w 5110169"/>
              <a:gd name="connsiteY7" fmla="*/ 4133044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251960 w 5110169"/>
              <a:gd name="connsiteY7" fmla="*/ 4071856 h 6887937"/>
              <a:gd name="connsiteX8" fmla="*/ 5110169 w 5110169"/>
              <a:gd name="connsiteY8" fmla="*/ 6887937 h 6887937"/>
              <a:gd name="connsiteX9" fmla="*/ 0 w 5110169"/>
              <a:gd name="connsiteY9" fmla="*/ 6877051 h 6887937"/>
              <a:gd name="connsiteX10" fmla="*/ 0 w 5110169"/>
              <a:gd name="connsiteY10" fmla="*/ 0 h 6887937"/>
              <a:gd name="connsiteX0" fmla="*/ 0 w 5030921"/>
              <a:gd name="connsiteY0" fmla="*/ 0 h 6877051"/>
              <a:gd name="connsiteX1" fmla="*/ 2487931 w 5030921"/>
              <a:gd name="connsiteY1" fmla="*/ 0 h 6877051"/>
              <a:gd name="connsiteX2" fmla="*/ 3834825 w 5030921"/>
              <a:gd name="connsiteY2" fmla="*/ 5142514 h 6877051"/>
              <a:gd name="connsiteX3" fmla="*/ 4074118 w 5030921"/>
              <a:gd name="connsiteY3" fmla="*/ 5314407 h 6877051"/>
              <a:gd name="connsiteX4" fmla="*/ 4168140 w 5030921"/>
              <a:gd name="connsiteY4" fmla="*/ 5055407 h 6877051"/>
              <a:gd name="connsiteX5" fmla="*/ 3935730 w 5030921"/>
              <a:gd name="connsiteY5" fmla="*/ 4175425 h 6877051"/>
              <a:gd name="connsiteX6" fmla="*/ 4061460 w 5030921"/>
              <a:gd name="connsiteY6" fmla="*/ 3931157 h 6877051"/>
              <a:gd name="connsiteX7" fmla="*/ 4251960 w 5030921"/>
              <a:gd name="connsiteY7" fmla="*/ 4071856 h 6877051"/>
              <a:gd name="connsiteX8" fmla="*/ 5030921 w 5030921"/>
              <a:gd name="connsiteY8" fmla="*/ 6875699 h 6877051"/>
              <a:gd name="connsiteX9" fmla="*/ 0 w 5030921"/>
              <a:gd name="connsiteY9" fmla="*/ 6877051 h 6877051"/>
              <a:gd name="connsiteX10" fmla="*/ 0 w 5030921"/>
              <a:gd name="connsiteY10" fmla="*/ 0 h 6877051"/>
              <a:gd name="connsiteX0" fmla="*/ 0 w 4963865"/>
              <a:gd name="connsiteY0" fmla="*/ 0 h 6877051"/>
              <a:gd name="connsiteX1" fmla="*/ 2487931 w 4963865"/>
              <a:gd name="connsiteY1" fmla="*/ 0 h 6877051"/>
              <a:gd name="connsiteX2" fmla="*/ 3834825 w 4963865"/>
              <a:gd name="connsiteY2" fmla="*/ 5142514 h 6877051"/>
              <a:gd name="connsiteX3" fmla="*/ 4074118 w 4963865"/>
              <a:gd name="connsiteY3" fmla="*/ 5314407 h 6877051"/>
              <a:gd name="connsiteX4" fmla="*/ 4168140 w 4963865"/>
              <a:gd name="connsiteY4" fmla="*/ 5055407 h 6877051"/>
              <a:gd name="connsiteX5" fmla="*/ 3935730 w 4963865"/>
              <a:gd name="connsiteY5" fmla="*/ 4175425 h 6877051"/>
              <a:gd name="connsiteX6" fmla="*/ 4061460 w 4963865"/>
              <a:gd name="connsiteY6" fmla="*/ 3931157 h 6877051"/>
              <a:gd name="connsiteX7" fmla="*/ 4251960 w 4963865"/>
              <a:gd name="connsiteY7" fmla="*/ 4071856 h 6877051"/>
              <a:gd name="connsiteX8" fmla="*/ 4963865 w 4963865"/>
              <a:gd name="connsiteY8" fmla="*/ 6875699 h 6877051"/>
              <a:gd name="connsiteX9" fmla="*/ 0 w 4963865"/>
              <a:gd name="connsiteY9" fmla="*/ 6877051 h 6877051"/>
              <a:gd name="connsiteX10" fmla="*/ 0 w 4963865"/>
              <a:gd name="connsiteY10" fmla="*/ 0 h 6877051"/>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24825" h="6881818">
                <a:moveTo>
                  <a:pt x="0" y="0"/>
                </a:moveTo>
                <a:lnTo>
                  <a:pt x="2487931" y="0"/>
                </a:lnTo>
                <a:lnTo>
                  <a:pt x="3834825" y="5142514"/>
                </a:lnTo>
                <a:cubicBezTo>
                  <a:pt x="3851116" y="5182666"/>
                  <a:pt x="3878538" y="5351369"/>
                  <a:pt x="4048718" y="5314407"/>
                </a:cubicBezTo>
                <a:cubicBezTo>
                  <a:pt x="4218898" y="5277445"/>
                  <a:pt x="4184015" y="5205230"/>
                  <a:pt x="4168140" y="5055407"/>
                </a:cubicBezTo>
                <a:lnTo>
                  <a:pt x="3935730" y="4175425"/>
                </a:lnTo>
                <a:cubicBezTo>
                  <a:pt x="3924300" y="4083966"/>
                  <a:pt x="3902710" y="3989870"/>
                  <a:pt x="4061460" y="3941355"/>
                </a:cubicBezTo>
                <a:cubicBezTo>
                  <a:pt x="4194810" y="3923207"/>
                  <a:pt x="4213860" y="4007005"/>
                  <a:pt x="4251960" y="4071856"/>
                </a:cubicBezTo>
                <a:lnTo>
                  <a:pt x="5024825" y="6881818"/>
                </a:lnTo>
                <a:lnTo>
                  <a:pt x="0" y="6877051"/>
                </a:lnTo>
                <a:lnTo>
                  <a:pt x="0" y="0"/>
                </a:lnTo>
                <a:close/>
              </a:path>
            </a:pathLst>
          </a:custGeom>
          <a:solidFill>
            <a:schemeClr val="bg2"/>
          </a:solidFill>
        </p:spPr>
        <p:txBody>
          <a:bodyPr anchor="ctr"/>
          <a:lstStyle>
            <a:lvl1pPr algn="ctr">
              <a:defRPr baseline="-25000"/>
            </a:lvl1pPr>
          </a:lstStyle>
          <a:p>
            <a:endParaRPr lang="en-US"/>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10768546" y="6290774"/>
            <a:ext cx="617912" cy="365125"/>
          </a:xfrm>
          <a:prstGeom prst="rect">
            <a:avLst/>
          </a:prstGeom>
        </p:spPr>
        <p:txBody>
          <a:bodyPr/>
          <a:lstStyle>
            <a:lvl1pPr algn="r">
              <a:defRPr sz="1100" b="0" i="0">
                <a:solidFill>
                  <a:schemeClr val="tx1"/>
                </a:solidFill>
                <a:latin typeface="+mn-lt"/>
              </a:defRPr>
            </a:lvl1pPr>
          </a:lstStyle>
          <a:p>
            <a:fld id="{3A98EE3D-8CD1-4C3F-BD1C-C98C9596463C}" type="slidenum">
              <a:rPr lang="en-US" smtClean="0"/>
              <a:pPr/>
              <a:t>‹#›</a:t>
            </a:fld>
            <a:endParaRPr lang="en-US"/>
          </a:p>
        </p:txBody>
      </p:sp>
      <p:pic>
        <p:nvPicPr>
          <p:cNvPr id="3" name="Graphic 2">
            <a:extLst>
              <a:ext uri="{FF2B5EF4-FFF2-40B4-BE49-F238E27FC236}">
                <a16:creationId xmlns:a16="http://schemas.microsoft.com/office/drawing/2014/main" id="{B38829F9-FA07-E84B-ED85-A3958046CBA5}"/>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804430" y="5008931"/>
            <a:ext cx="3842918" cy="435047"/>
          </a:xfrm>
          <a:prstGeom prst="rect">
            <a:avLst/>
          </a:prstGeom>
        </p:spPr>
      </p:pic>
    </p:spTree>
    <p:extLst>
      <p:ext uri="{BB962C8B-B14F-4D97-AF65-F5344CB8AC3E}">
        <p14:creationId xmlns:p14="http://schemas.microsoft.com/office/powerpoint/2010/main" val="3542979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8319A446-9DC9-77CB-F6E0-D5CC1C0C8D2A}"/>
              </a:ext>
              <a:ext uri="{C183D7F6-B498-43B3-948B-1728B52AA6E4}">
                <adec:decorative xmlns:adec="http://schemas.microsoft.com/office/drawing/2017/decorative" val="1"/>
              </a:ext>
            </a:extLst>
          </p:cNvPr>
          <p:cNvGrpSpPr/>
          <p:nvPr userDrawn="1"/>
        </p:nvGrpSpPr>
        <p:grpSpPr>
          <a:xfrm>
            <a:off x="8233290" y="0"/>
            <a:ext cx="2740011" cy="6850028"/>
            <a:chOff x="8233290" y="0"/>
            <a:chExt cx="2740011" cy="6850028"/>
          </a:xfrm>
        </p:grpSpPr>
        <p:pic>
          <p:nvPicPr>
            <p:cNvPr id="5" name="Graphic 4">
              <a:extLst>
                <a:ext uri="{FF2B5EF4-FFF2-40B4-BE49-F238E27FC236}">
                  <a16:creationId xmlns:a16="http://schemas.microsoft.com/office/drawing/2014/main" id="{E51D0537-C777-0B20-2AE3-6DD522E2421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33290" y="0"/>
              <a:ext cx="2740011" cy="6850028"/>
            </a:xfrm>
            <a:prstGeom prst="rect">
              <a:avLst/>
            </a:prstGeom>
          </p:spPr>
        </p:pic>
        <p:pic>
          <p:nvPicPr>
            <p:cNvPr id="6" name="Graphic 5">
              <a:extLst>
                <a:ext uri="{FF2B5EF4-FFF2-40B4-BE49-F238E27FC236}">
                  <a16:creationId xmlns:a16="http://schemas.microsoft.com/office/drawing/2014/main" id="{64F46914-ADE7-0BE9-0C39-280FE8F3B9C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001841" y="4372451"/>
              <a:ext cx="878334" cy="1705001"/>
            </a:xfrm>
            <a:prstGeom prst="rect">
              <a:avLst/>
            </a:prstGeom>
          </p:spPr>
        </p:pic>
      </p:grpSp>
      <p:sp>
        <p:nvSpPr>
          <p:cNvPr id="26" name="Rectangle: Rounded Corners 25">
            <a:extLst>
              <a:ext uri="{FF2B5EF4-FFF2-40B4-BE49-F238E27FC236}">
                <a16:creationId xmlns:a16="http://schemas.microsoft.com/office/drawing/2014/main" id="{4D27DC4C-0653-4DB5-ABFE-50764C59AD69}"/>
              </a:ext>
              <a:ext uri="{C183D7F6-B498-43B3-948B-1728B52AA6E4}">
                <adec:decorative xmlns:adec="http://schemas.microsoft.com/office/drawing/2017/decorative" val="1"/>
              </a:ext>
            </a:extLst>
          </p:cNvPr>
          <p:cNvSpPr/>
          <p:nvPr userDrawn="1"/>
        </p:nvSpPr>
        <p:spPr>
          <a:xfrm>
            <a:off x="7995403" y="1894376"/>
            <a:ext cx="2847975" cy="339089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447368" y="270880"/>
            <a:ext cx="11297264" cy="1524000"/>
          </a:xfrm>
        </p:spPr>
        <p:txBody>
          <a:bodyPr anchor="ctr">
            <a:normAutofit/>
          </a:bodyPr>
          <a:lstStyle>
            <a:lvl1pPr algn="ctr">
              <a:lnSpc>
                <a:spcPct val="90000"/>
              </a:lnSpc>
              <a:defRPr sz="3600" spc="100" baseline="0">
                <a:solidFill>
                  <a:schemeClr val="tx1"/>
                </a:solidFill>
              </a:defRPr>
            </a:lvl1pPr>
          </a:lstStyle>
          <a:p>
            <a:r>
              <a:rPr lang="el"/>
              <a:t>Προσθέστε τίτλο εδώ</a:t>
            </a:r>
          </a:p>
        </p:txBody>
      </p:sp>
      <p:sp>
        <p:nvSpPr>
          <p:cNvPr id="13" name="Text Placeholder 12">
            <a:extLst>
              <a:ext uri="{FF2B5EF4-FFF2-40B4-BE49-F238E27FC236}">
                <a16:creationId xmlns:a16="http://schemas.microsoft.com/office/drawing/2014/main" id="{6B00516E-9699-821C-0371-67A8478E101D}"/>
              </a:ext>
            </a:extLst>
          </p:cNvPr>
          <p:cNvSpPr>
            <a:spLocks noGrp="1"/>
          </p:cNvSpPr>
          <p:nvPr>
            <p:ph type="body" sz="quarter" idx="16" hasCustomPrompt="1"/>
          </p:nvPr>
        </p:nvSpPr>
        <p:spPr>
          <a:xfrm>
            <a:off x="1318352" y="1894376"/>
            <a:ext cx="2847975" cy="3390899"/>
          </a:xfrm>
          <a:prstGeom prst="roundRect">
            <a:avLst/>
          </a:prstGeom>
          <a:solidFill>
            <a:schemeClr val="accent1">
              <a:alpha val="10000"/>
            </a:schemeClr>
          </a:solidFill>
          <a:ln w="31750">
            <a:solidFill>
              <a:schemeClr val="accent1"/>
            </a:solidFill>
          </a:ln>
        </p:spPr>
        <p:txBody>
          <a:bodyPr lIns="0" tIns="274320" bIns="0" anchor="t">
            <a:normAutofit/>
          </a:bodyPr>
          <a:lstStyle>
            <a:lvl1pPr marL="0" indent="0" algn="ctr">
              <a:spcBef>
                <a:spcPts val="600"/>
              </a:spcBef>
              <a:spcAft>
                <a:spcPts val="1800"/>
              </a:spcAft>
              <a:buNone/>
              <a:defRPr sz="2400">
                <a:solidFill>
                  <a:schemeClr val="tx2"/>
                </a:solidFill>
                <a:latin typeface="+mj-lt"/>
              </a:defRPr>
            </a:lvl1pPr>
            <a:lvl2pPr marL="201168" indent="0">
              <a:buNone/>
              <a:defRPr/>
            </a:lvl2pPr>
            <a:lvl3pPr marL="384048" indent="0">
              <a:buNone/>
              <a:defRPr/>
            </a:lvl3pPr>
            <a:lvl4pPr marL="566928" indent="0">
              <a:buNone/>
              <a:defRPr/>
            </a:lvl4pPr>
            <a:lvl5pPr marL="749808" indent="0">
              <a:buNone/>
              <a:defRPr/>
            </a:lvl5pPr>
          </a:lstStyle>
          <a:p>
            <a:r>
              <a:rPr lang="el"/>
              <a:t>Προσθέστε υπότιτλους εδώ</a:t>
            </a:r>
          </a:p>
        </p:txBody>
      </p:sp>
      <p:sp>
        <p:nvSpPr>
          <p:cNvPr id="17" name="Picture Placeholder 16">
            <a:extLst>
              <a:ext uri="{FF2B5EF4-FFF2-40B4-BE49-F238E27FC236}">
                <a16:creationId xmlns:a16="http://schemas.microsoft.com/office/drawing/2014/main" id="{87E0A2EC-564E-BDA2-2E74-CEA1D54B10C9}"/>
              </a:ext>
            </a:extLst>
          </p:cNvPr>
          <p:cNvSpPr>
            <a:spLocks noGrp="1"/>
          </p:cNvSpPr>
          <p:nvPr>
            <p:ph type="pic" sz="quarter" idx="23"/>
          </p:nvPr>
        </p:nvSpPr>
        <p:spPr>
          <a:xfrm>
            <a:off x="2239419" y="2833688"/>
            <a:ext cx="1005840" cy="914400"/>
          </a:xfrm>
        </p:spPr>
        <p:txBody>
          <a:bodyPr>
            <a:normAutofit/>
          </a:bodyPr>
          <a:lstStyle>
            <a:lvl1pPr algn="ctr">
              <a:defRPr sz="1400"/>
            </a:lvl1pPr>
          </a:lstStyle>
          <a:p>
            <a:endParaRPr lang="en-US"/>
          </a:p>
        </p:txBody>
      </p:sp>
      <p:sp>
        <p:nvSpPr>
          <p:cNvPr id="11" name="Text Placeholder 10">
            <a:extLst>
              <a:ext uri="{FF2B5EF4-FFF2-40B4-BE49-F238E27FC236}">
                <a16:creationId xmlns:a16="http://schemas.microsoft.com/office/drawing/2014/main" id="{96DA7890-E49A-5536-1939-2B9589558EF6}"/>
              </a:ext>
            </a:extLst>
          </p:cNvPr>
          <p:cNvSpPr>
            <a:spLocks noGrp="1"/>
          </p:cNvSpPr>
          <p:nvPr>
            <p:ph type="body" sz="quarter" idx="20" hasCustomPrompt="1"/>
          </p:nvPr>
        </p:nvSpPr>
        <p:spPr>
          <a:xfrm>
            <a:off x="1605817" y="3989405"/>
            <a:ext cx="2275880" cy="893763"/>
          </a:xfrm>
        </p:spPr>
        <p:txBody>
          <a:bodyPr>
            <a:noAutofit/>
          </a:bodyPr>
          <a:lstStyle>
            <a:lvl1pPr marL="0" indent="0" algn="ctr">
              <a:buNone/>
              <a:defRPr sz="1400"/>
            </a:lvl1pPr>
            <a:lvl2pPr marL="201168" indent="0">
              <a:buNone/>
              <a:defRPr sz="1200"/>
            </a:lvl2pPr>
            <a:lvl3pPr marL="384048" indent="0">
              <a:buNone/>
              <a:defRPr sz="1200"/>
            </a:lvl3pPr>
            <a:lvl4pPr marL="566928" indent="0">
              <a:buNone/>
              <a:defRPr sz="1200"/>
            </a:lvl4pPr>
            <a:lvl5pPr marL="749808" indent="0">
              <a:buNone/>
              <a:defRPr sz="1200"/>
            </a:lvl5pPr>
          </a:lstStyle>
          <a:p>
            <a:pPr lvl="0"/>
            <a:r>
              <a:rPr lang="el"/>
              <a:t>Κάντε κλικ για να προσθέσετε κείμενο</a:t>
            </a:r>
          </a:p>
        </p:txBody>
      </p:sp>
      <p:sp>
        <p:nvSpPr>
          <p:cNvPr id="8" name="Text Placeholder 12">
            <a:extLst>
              <a:ext uri="{FF2B5EF4-FFF2-40B4-BE49-F238E27FC236}">
                <a16:creationId xmlns:a16="http://schemas.microsoft.com/office/drawing/2014/main" id="{4A1E2517-8244-627B-E6B6-4EF4FEDCA10E}"/>
              </a:ext>
            </a:extLst>
          </p:cNvPr>
          <p:cNvSpPr>
            <a:spLocks noGrp="1"/>
          </p:cNvSpPr>
          <p:nvPr>
            <p:ph type="body" sz="quarter" idx="18" hasCustomPrompt="1"/>
          </p:nvPr>
        </p:nvSpPr>
        <p:spPr>
          <a:xfrm>
            <a:off x="4651092" y="1894376"/>
            <a:ext cx="2847975" cy="3390899"/>
          </a:xfrm>
          <a:prstGeom prst="roundRect">
            <a:avLst/>
          </a:prstGeom>
          <a:solidFill>
            <a:schemeClr val="accent1">
              <a:alpha val="10000"/>
            </a:schemeClr>
          </a:solidFill>
          <a:ln w="31750">
            <a:solidFill>
              <a:schemeClr val="accent1"/>
            </a:solidFill>
          </a:ln>
        </p:spPr>
        <p:txBody>
          <a:bodyPr lIns="0" tIns="274320" bIns="0" anchor="t">
            <a:normAutofit/>
          </a:bodyPr>
          <a:lstStyle>
            <a:lvl1pPr marL="0" indent="0" algn="ctr">
              <a:spcBef>
                <a:spcPts val="600"/>
              </a:spcBef>
              <a:spcAft>
                <a:spcPts val="1800"/>
              </a:spcAft>
              <a:buNone/>
              <a:defRPr sz="2400">
                <a:solidFill>
                  <a:schemeClr val="tx2"/>
                </a:solidFill>
                <a:latin typeface="+mj-lt"/>
              </a:defRPr>
            </a:lvl1pPr>
            <a:lvl2pPr marL="201168" indent="0">
              <a:buNone/>
              <a:defRPr/>
            </a:lvl2pPr>
            <a:lvl3pPr marL="384048" indent="0">
              <a:buNone/>
              <a:defRPr/>
            </a:lvl3pPr>
            <a:lvl4pPr marL="566928" indent="0">
              <a:buNone/>
              <a:defRPr/>
            </a:lvl4pPr>
            <a:lvl5pPr marL="749808" indent="0">
              <a:buNone/>
              <a:defRPr/>
            </a:lvl5pPr>
          </a:lstStyle>
          <a:p>
            <a:r>
              <a:rPr lang="el"/>
              <a:t>Προσθέστε υπότιτλους εδώ</a:t>
            </a:r>
          </a:p>
        </p:txBody>
      </p:sp>
      <p:sp>
        <p:nvSpPr>
          <p:cNvPr id="18" name="Picture Placeholder 16">
            <a:extLst>
              <a:ext uri="{FF2B5EF4-FFF2-40B4-BE49-F238E27FC236}">
                <a16:creationId xmlns:a16="http://schemas.microsoft.com/office/drawing/2014/main" id="{054FC79A-A756-FC67-CBF8-0078E8F8C1A3}"/>
              </a:ext>
            </a:extLst>
          </p:cNvPr>
          <p:cNvSpPr>
            <a:spLocks noGrp="1"/>
          </p:cNvSpPr>
          <p:nvPr>
            <p:ph type="pic" sz="quarter" idx="24"/>
          </p:nvPr>
        </p:nvSpPr>
        <p:spPr>
          <a:xfrm>
            <a:off x="5572159" y="2954840"/>
            <a:ext cx="1005840" cy="914400"/>
          </a:xfrm>
        </p:spPr>
        <p:txBody>
          <a:bodyPr>
            <a:normAutofit/>
          </a:bodyPr>
          <a:lstStyle>
            <a:lvl1pPr algn="ctr">
              <a:defRPr sz="1400"/>
            </a:lvl1pPr>
          </a:lstStyle>
          <a:p>
            <a:endParaRPr lang="en-US"/>
          </a:p>
        </p:txBody>
      </p:sp>
      <p:sp>
        <p:nvSpPr>
          <p:cNvPr id="12" name="Text Placeholder 10">
            <a:extLst>
              <a:ext uri="{FF2B5EF4-FFF2-40B4-BE49-F238E27FC236}">
                <a16:creationId xmlns:a16="http://schemas.microsoft.com/office/drawing/2014/main" id="{EBE00383-F339-E668-9399-D2DC9718C39D}"/>
              </a:ext>
            </a:extLst>
          </p:cNvPr>
          <p:cNvSpPr>
            <a:spLocks noGrp="1"/>
          </p:cNvSpPr>
          <p:nvPr>
            <p:ph type="body" sz="quarter" idx="21" hasCustomPrompt="1"/>
          </p:nvPr>
        </p:nvSpPr>
        <p:spPr>
          <a:xfrm>
            <a:off x="4938557" y="3989404"/>
            <a:ext cx="2275880" cy="893763"/>
          </a:xfrm>
        </p:spPr>
        <p:txBody>
          <a:bodyPr>
            <a:noAutofit/>
          </a:bodyPr>
          <a:lstStyle>
            <a:lvl1pPr marL="0" indent="0" algn="ctr">
              <a:buNone/>
              <a:defRPr sz="1400"/>
            </a:lvl1pPr>
            <a:lvl2pPr marL="201168" indent="0">
              <a:buNone/>
              <a:defRPr sz="1200"/>
            </a:lvl2pPr>
            <a:lvl3pPr marL="384048" indent="0">
              <a:buNone/>
              <a:defRPr sz="1200"/>
            </a:lvl3pPr>
            <a:lvl4pPr marL="566928" indent="0">
              <a:buNone/>
              <a:defRPr sz="1200"/>
            </a:lvl4pPr>
            <a:lvl5pPr marL="749808" indent="0">
              <a:buNone/>
              <a:defRPr sz="1200"/>
            </a:lvl5pPr>
          </a:lstStyle>
          <a:p>
            <a:pPr lvl="0"/>
            <a:r>
              <a:rPr lang="el"/>
              <a:t>Κάντε κλικ για να προσθέσετε κείμενο</a:t>
            </a:r>
          </a:p>
        </p:txBody>
      </p:sp>
      <p:sp>
        <p:nvSpPr>
          <p:cNvPr id="9" name="Text Placeholder 12">
            <a:extLst>
              <a:ext uri="{FF2B5EF4-FFF2-40B4-BE49-F238E27FC236}">
                <a16:creationId xmlns:a16="http://schemas.microsoft.com/office/drawing/2014/main" id="{71A788CA-392F-F29F-08CD-FBCB24BA793A}"/>
              </a:ext>
            </a:extLst>
          </p:cNvPr>
          <p:cNvSpPr>
            <a:spLocks noGrp="1"/>
          </p:cNvSpPr>
          <p:nvPr>
            <p:ph type="body" sz="quarter" idx="19" hasCustomPrompt="1"/>
          </p:nvPr>
        </p:nvSpPr>
        <p:spPr>
          <a:xfrm>
            <a:off x="7995403" y="1894376"/>
            <a:ext cx="2847975" cy="3390899"/>
          </a:xfrm>
          <a:prstGeom prst="roundRect">
            <a:avLst/>
          </a:prstGeom>
          <a:solidFill>
            <a:schemeClr val="accent1">
              <a:alpha val="10000"/>
            </a:schemeClr>
          </a:solidFill>
          <a:ln w="31750">
            <a:solidFill>
              <a:schemeClr val="accent1"/>
            </a:solidFill>
          </a:ln>
        </p:spPr>
        <p:txBody>
          <a:bodyPr lIns="0" tIns="274320" bIns="0" anchor="t">
            <a:normAutofit/>
          </a:bodyPr>
          <a:lstStyle>
            <a:lvl1pPr marL="0" indent="0" algn="ctr">
              <a:spcBef>
                <a:spcPts val="600"/>
              </a:spcBef>
              <a:spcAft>
                <a:spcPts val="1800"/>
              </a:spcAft>
              <a:buNone/>
              <a:defRPr sz="2400">
                <a:solidFill>
                  <a:schemeClr val="tx2"/>
                </a:solidFill>
                <a:latin typeface="+mj-lt"/>
              </a:defRPr>
            </a:lvl1pPr>
            <a:lvl2pPr marL="201168" indent="0">
              <a:buNone/>
              <a:defRPr/>
            </a:lvl2pPr>
            <a:lvl3pPr marL="384048" indent="0">
              <a:buNone/>
              <a:defRPr/>
            </a:lvl3pPr>
            <a:lvl4pPr marL="566928" indent="0">
              <a:buNone/>
              <a:defRPr/>
            </a:lvl4pPr>
            <a:lvl5pPr marL="749808" indent="0">
              <a:buNone/>
              <a:defRPr/>
            </a:lvl5pPr>
          </a:lstStyle>
          <a:p>
            <a:r>
              <a:rPr lang="el"/>
              <a:t>Προσθέστε υπότιτλους εδώ</a:t>
            </a:r>
          </a:p>
        </p:txBody>
      </p:sp>
      <p:sp>
        <p:nvSpPr>
          <p:cNvPr id="19" name="Picture Placeholder 16">
            <a:extLst>
              <a:ext uri="{FF2B5EF4-FFF2-40B4-BE49-F238E27FC236}">
                <a16:creationId xmlns:a16="http://schemas.microsoft.com/office/drawing/2014/main" id="{6E7FBECC-1456-B16C-B42F-61BAE986F27C}"/>
              </a:ext>
            </a:extLst>
          </p:cNvPr>
          <p:cNvSpPr>
            <a:spLocks noGrp="1"/>
          </p:cNvSpPr>
          <p:nvPr>
            <p:ph type="pic" sz="quarter" idx="25"/>
          </p:nvPr>
        </p:nvSpPr>
        <p:spPr>
          <a:xfrm>
            <a:off x="8916470" y="2833688"/>
            <a:ext cx="1005840" cy="914400"/>
          </a:xfrm>
        </p:spPr>
        <p:txBody>
          <a:bodyPr>
            <a:normAutofit/>
          </a:bodyPr>
          <a:lstStyle>
            <a:lvl1pPr algn="ctr">
              <a:defRPr sz="1400"/>
            </a:lvl1pPr>
          </a:lstStyle>
          <a:p>
            <a:endParaRPr lang="en-US"/>
          </a:p>
        </p:txBody>
      </p:sp>
      <p:sp>
        <p:nvSpPr>
          <p:cNvPr id="15" name="Text Placeholder 10">
            <a:extLst>
              <a:ext uri="{FF2B5EF4-FFF2-40B4-BE49-F238E27FC236}">
                <a16:creationId xmlns:a16="http://schemas.microsoft.com/office/drawing/2014/main" id="{984A0CD0-C9DF-C8B2-FEE6-05F2F0403245}"/>
              </a:ext>
            </a:extLst>
          </p:cNvPr>
          <p:cNvSpPr>
            <a:spLocks noGrp="1"/>
          </p:cNvSpPr>
          <p:nvPr>
            <p:ph type="body" sz="quarter" idx="22" hasCustomPrompt="1"/>
          </p:nvPr>
        </p:nvSpPr>
        <p:spPr>
          <a:xfrm>
            <a:off x="8282868" y="3989404"/>
            <a:ext cx="2275880" cy="893763"/>
          </a:xfrm>
        </p:spPr>
        <p:txBody>
          <a:bodyPr>
            <a:noAutofit/>
          </a:bodyPr>
          <a:lstStyle>
            <a:lvl1pPr marL="0" indent="0" algn="ctr">
              <a:buNone/>
              <a:defRPr sz="1400"/>
            </a:lvl1pPr>
            <a:lvl2pPr marL="201168" indent="0">
              <a:buNone/>
              <a:defRPr sz="1200"/>
            </a:lvl2pPr>
            <a:lvl3pPr marL="384048" indent="0">
              <a:buNone/>
              <a:defRPr sz="1200"/>
            </a:lvl3pPr>
            <a:lvl4pPr marL="566928" indent="0">
              <a:buNone/>
              <a:defRPr sz="1200"/>
            </a:lvl4pPr>
            <a:lvl5pPr marL="749808" indent="0">
              <a:buNone/>
              <a:defRPr sz="1200"/>
            </a:lvl5pPr>
          </a:lstStyle>
          <a:p>
            <a:pPr lvl="0"/>
            <a:r>
              <a:rPr lang="el"/>
              <a:t>Κάντε κλικ για να προσθέσετε κείμενο</a:t>
            </a:r>
          </a:p>
        </p:txBody>
      </p:sp>
      <p:sp>
        <p:nvSpPr>
          <p:cNvPr id="24" name="Footer Placeholder 8">
            <a:extLst>
              <a:ext uri="{FF2B5EF4-FFF2-40B4-BE49-F238E27FC236}">
                <a16:creationId xmlns:a16="http://schemas.microsoft.com/office/drawing/2014/main" id="{28D89004-F984-BB7D-2489-E7EC55129802}"/>
              </a:ext>
            </a:extLst>
          </p:cNvPr>
          <p:cNvSpPr>
            <a:spLocks noGrp="1"/>
          </p:cNvSpPr>
          <p:nvPr>
            <p:ph type="ftr" sz="quarter" idx="3"/>
          </p:nvPr>
        </p:nvSpPr>
        <p:spPr>
          <a:xfrm>
            <a:off x="824241" y="6290774"/>
            <a:ext cx="6637071" cy="365125"/>
          </a:xfrm>
          <a:prstGeom prst="rect">
            <a:avLst/>
          </a:prstGeom>
        </p:spPr>
        <p:txBody>
          <a:bodyPr/>
          <a:lstStyle>
            <a:lvl1pPr>
              <a:defRPr sz="1100" b="0" i="0" cap="all" baseline="0">
                <a:solidFill>
                  <a:schemeClr val="tx1"/>
                </a:solidFill>
                <a:latin typeface="+mn-lt"/>
              </a:defRPr>
            </a:lvl1pPr>
          </a:lstStyle>
          <a:p>
            <a:r>
              <a:rPr lang="el" dirty="0"/>
              <a:t>Όνομα εκπαιδευτικής ενότητας CSP: Πρότυπο παρουσίασης που δημιουργήθηκε από PR</a:t>
            </a:r>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10768546" y="6290774"/>
            <a:ext cx="617912" cy="365125"/>
          </a:xfrm>
          <a:prstGeom prst="rect">
            <a:avLst/>
          </a:prstGeom>
        </p:spPr>
        <p:txBody>
          <a:bodyPr/>
          <a:lstStyle>
            <a:lvl1pPr algn="r">
              <a:defRPr sz="1100" b="0" i="0">
                <a:solidFill>
                  <a:schemeClr val="tx1"/>
                </a:solidFill>
                <a:latin typeface="+mn-lt"/>
              </a:defRPr>
            </a:lvl1pPr>
          </a:lstStyle>
          <a:p>
            <a:fld id="{3A98EE3D-8CD1-4C3F-BD1C-C98C9596463C}" type="slidenum">
              <a:rPr lang="en-US" smtClean="0"/>
              <a:pPr/>
              <a:t>‹#›</a:t>
            </a:fld>
            <a:endParaRPr lang="en-US"/>
          </a:p>
        </p:txBody>
      </p:sp>
    </p:spTree>
    <p:extLst>
      <p:ext uri="{BB962C8B-B14F-4D97-AF65-F5344CB8AC3E}">
        <p14:creationId xmlns:p14="http://schemas.microsoft.com/office/powerpoint/2010/main" val="2360012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mparison Dark">
    <p:bg>
      <p:bgPr>
        <a:solidFill>
          <a:schemeClr val="tx1"/>
        </a:soli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8319A446-9DC9-77CB-F6E0-D5CC1C0C8D2A}"/>
              </a:ext>
              <a:ext uri="{C183D7F6-B498-43B3-948B-1728B52AA6E4}">
                <adec:decorative xmlns:adec="http://schemas.microsoft.com/office/drawing/2017/decorative" val="1"/>
              </a:ext>
            </a:extLst>
          </p:cNvPr>
          <p:cNvGrpSpPr/>
          <p:nvPr userDrawn="1"/>
        </p:nvGrpSpPr>
        <p:grpSpPr>
          <a:xfrm>
            <a:off x="8233290" y="0"/>
            <a:ext cx="2740011" cy="6850028"/>
            <a:chOff x="8233290" y="0"/>
            <a:chExt cx="2740011" cy="6850028"/>
          </a:xfrm>
        </p:grpSpPr>
        <p:pic>
          <p:nvPicPr>
            <p:cNvPr id="5" name="Graphic 4">
              <a:extLst>
                <a:ext uri="{FF2B5EF4-FFF2-40B4-BE49-F238E27FC236}">
                  <a16:creationId xmlns:a16="http://schemas.microsoft.com/office/drawing/2014/main" id="{E51D0537-C777-0B20-2AE3-6DD522E2421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33290" y="0"/>
              <a:ext cx="2740011" cy="6850028"/>
            </a:xfrm>
            <a:prstGeom prst="rect">
              <a:avLst/>
            </a:prstGeom>
          </p:spPr>
        </p:pic>
        <p:pic>
          <p:nvPicPr>
            <p:cNvPr id="6" name="Graphic 5">
              <a:extLst>
                <a:ext uri="{FF2B5EF4-FFF2-40B4-BE49-F238E27FC236}">
                  <a16:creationId xmlns:a16="http://schemas.microsoft.com/office/drawing/2014/main" id="{64F46914-ADE7-0BE9-0C39-280FE8F3B9C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001841" y="4372451"/>
              <a:ext cx="878334" cy="1705001"/>
            </a:xfrm>
            <a:prstGeom prst="rect">
              <a:avLst/>
            </a:prstGeom>
          </p:spPr>
        </p:pic>
      </p:grpSp>
      <p:sp>
        <p:nvSpPr>
          <p:cNvPr id="3" name="Title 2">
            <a:extLst>
              <a:ext uri="{FF2B5EF4-FFF2-40B4-BE49-F238E27FC236}">
                <a16:creationId xmlns:a16="http://schemas.microsoft.com/office/drawing/2014/main" id="{30CF8376-A762-054E-EA3C-FF9430AD98E5}"/>
              </a:ext>
            </a:extLst>
          </p:cNvPr>
          <p:cNvSpPr>
            <a:spLocks noGrp="1"/>
          </p:cNvSpPr>
          <p:nvPr>
            <p:ph type="title" hasCustomPrompt="1"/>
          </p:nvPr>
        </p:nvSpPr>
        <p:spPr>
          <a:xfrm>
            <a:off x="409099" y="286603"/>
            <a:ext cx="11373803" cy="1450757"/>
          </a:xfrm>
        </p:spPr>
        <p:txBody>
          <a:bodyPr anchor="ctr">
            <a:normAutofit/>
          </a:bodyPr>
          <a:lstStyle>
            <a:lvl1pPr algn="ctr">
              <a:defRPr sz="3600">
                <a:solidFill>
                  <a:schemeClr val="bg1"/>
                </a:solidFill>
              </a:defRPr>
            </a:lvl1pPr>
          </a:lstStyle>
          <a:p>
            <a:r>
              <a:rPr lang="el"/>
              <a:t>Προσθέστε τίτλο εδώ</a:t>
            </a:r>
          </a:p>
        </p:txBody>
      </p:sp>
      <p:sp>
        <p:nvSpPr>
          <p:cNvPr id="13" name="Text Placeholder 12">
            <a:extLst>
              <a:ext uri="{FF2B5EF4-FFF2-40B4-BE49-F238E27FC236}">
                <a16:creationId xmlns:a16="http://schemas.microsoft.com/office/drawing/2014/main" id="{6B00516E-9699-821C-0371-67A8478E101D}"/>
              </a:ext>
            </a:extLst>
          </p:cNvPr>
          <p:cNvSpPr>
            <a:spLocks noGrp="1"/>
          </p:cNvSpPr>
          <p:nvPr>
            <p:ph type="body" sz="quarter" idx="16" hasCustomPrompt="1"/>
          </p:nvPr>
        </p:nvSpPr>
        <p:spPr>
          <a:xfrm>
            <a:off x="1318352" y="1894376"/>
            <a:ext cx="2847975" cy="3390899"/>
          </a:xfrm>
          <a:prstGeom prst="roundRect">
            <a:avLst/>
          </a:prstGeom>
          <a:solidFill>
            <a:schemeClr val="tx1"/>
          </a:solidFill>
          <a:ln w="31750">
            <a:solidFill>
              <a:schemeClr val="accent1"/>
            </a:solidFill>
          </a:ln>
        </p:spPr>
        <p:txBody>
          <a:bodyPr lIns="0" tIns="274320" bIns="0" anchor="t">
            <a:normAutofit/>
          </a:bodyPr>
          <a:lstStyle>
            <a:lvl1pPr marL="0" indent="0" algn="ctr">
              <a:spcBef>
                <a:spcPts val="600"/>
              </a:spcBef>
              <a:spcAft>
                <a:spcPts val="1800"/>
              </a:spcAft>
              <a:buNone/>
              <a:defRPr sz="2400">
                <a:solidFill>
                  <a:schemeClr val="accent1"/>
                </a:solidFill>
                <a:latin typeface="+mj-lt"/>
              </a:defRPr>
            </a:lvl1pPr>
            <a:lvl2pPr marL="201168" indent="0">
              <a:buNone/>
              <a:defRPr/>
            </a:lvl2pPr>
            <a:lvl3pPr marL="384048" indent="0">
              <a:buNone/>
              <a:defRPr/>
            </a:lvl3pPr>
            <a:lvl4pPr marL="566928" indent="0">
              <a:buNone/>
              <a:defRPr/>
            </a:lvl4pPr>
            <a:lvl5pPr marL="749808" indent="0">
              <a:buNone/>
              <a:defRPr/>
            </a:lvl5pPr>
          </a:lstStyle>
          <a:p>
            <a:r>
              <a:rPr lang="el"/>
              <a:t>Προσθέστε υπότιτλους εδώ</a:t>
            </a:r>
          </a:p>
        </p:txBody>
      </p:sp>
      <p:sp>
        <p:nvSpPr>
          <p:cNvPr id="17" name="Picture Placeholder 16">
            <a:extLst>
              <a:ext uri="{FF2B5EF4-FFF2-40B4-BE49-F238E27FC236}">
                <a16:creationId xmlns:a16="http://schemas.microsoft.com/office/drawing/2014/main" id="{87E0A2EC-564E-BDA2-2E74-CEA1D54B10C9}"/>
              </a:ext>
            </a:extLst>
          </p:cNvPr>
          <p:cNvSpPr>
            <a:spLocks noGrp="1"/>
          </p:cNvSpPr>
          <p:nvPr>
            <p:ph type="pic" sz="quarter" idx="23"/>
          </p:nvPr>
        </p:nvSpPr>
        <p:spPr>
          <a:xfrm>
            <a:off x="2239419" y="2833688"/>
            <a:ext cx="1005840" cy="914400"/>
          </a:xfrm>
        </p:spPr>
        <p:txBody>
          <a:bodyPr>
            <a:normAutofit/>
          </a:bodyPr>
          <a:lstStyle>
            <a:lvl1pPr algn="ctr">
              <a:defRPr sz="1400"/>
            </a:lvl1pPr>
          </a:lstStyle>
          <a:p>
            <a:endParaRPr lang="en-US"/>
          </a:p>
        </p:txBody>
      </p:sp>
      <p:sp>
        <p:nvSpPr>
          <p:cNvPr id="11" name="Text Placeholder 10">
            <a:extLst>
              <a:ext uri="{FF2B5EF4-FFF2-40B4-BE49-F238E27FC236}">
                <a16:creationId xmlns:a16="http://schemas.microsoft.com/office/drawing/2014/main" id="{96DA7890-E49A-5536-1939-2B9589558EF6}"/>
              </a:ext>
            </a:extLst>
          </p:cNvPr>
          <p:cNvSpPr>
            <a:spLocks noGrp="1"/>
          </p:cNvSpPr>
          <p:nvPr>
            <p:ph type="body" sz="quarter" idx="20" hasCustomPrompt="1"/>
          </p:nvPr>
        </p:nvSpPr>
        <p:spPr>
          <a:xfrm>
            <a:off x="1605817" y="3989405"/>
            <a:ext cx="2275880" cy="893763"/>
          </a:xfrm>
        </p:spPr>
        <p:txBody>
          <a:bodyPr>
            <a:noAutofit/>
          </a:bodyPr>
          <a:lstStyle>
            <a:lvl1pPr marL="0" indent="0" algn="ctr">
              <a:buNone/>
              <a:defRPr sz="1400">
                <a:solidFill>
                  <a:schemeClr val="bg1"/>
                </a:solidFill>
              </a:defRPr>
            </a:lvl1pPr>
            <a:lvl2pPr marL="201168" indent="0">
              <a:buNone/>
              <a:defRPr sz="1200"/>
            </a:lvl2pPr>
            <a:lvl3pPr marL="384048" indent="0">
              <a:buNone/>
              <a:defRPr sz="1200"/>
            </a:lvl3pPr>
            <a:lvl4pPr marL="566928" indent="0">
              <a:buNone/>
              <a:defRPr sz="1200"/>
            </a:lvl4pPr>
            <a:lvl5pPr marL="749808" indent="0">
              <a:buNone/>
              <a:defRPr sz="1200"/>
            </a:lvl5pPr>
          </a:lstStyle>
          <a:p>
            <a:pPr lvl="0"/>
            <a:r>
              <a:rPr lang="el"/>
              <a:t>Κάντε κλικ για να προσθέσετε κείμενο</a:t>
            </a:r>
          </a:p>
        </p:txBody>
      </p:sp>
      <p:sp>
        <p:nvSpPr>
          <p:cNvPr id="8" name="Text Placeholder 12">
            <a:extLst>
              <a:ext uri="{FF2B5EF4-FFF2-40B4-BE49-F238E27FC236}">
                <a16:creationId xmlns:a16="http://schemas.microsoft.com/office/drawing/2014/main" id="{4A1E2517-8244-627B-E6B6-4EF4FEDCA10E}"/>
              </a:ext>
            </a:extLst>
          </p:cNvPr>
          <p:cNvSpPr>
            <a:spLocks noGrp="1"/>
          </p:cNvSpPr>
          <p:nvPr>
            <p:ph type="body" sz="quarter" idx="18" hasCustomPrompt="1"/>
          </p:nvPr>
        </p:nvSpPr>
        <p:spPr>
          <a:xfrm>
            <a:off x="4651092" y="1894376"/>
            <a:ext cx="2847975" cy="3390899"/>
          </a:xfrm>
          <a:prstGeom prst="roundRect">
            <a:avLst/>
          </a:prstGeom>
          <a:solidFill>
            <a:schemeClr val="tx1"/>
          </a:solidFill>
          <a:ln w="31750">
            <a:solidFill>
              <a:schemeClr val="accent1"/>
            </a:solidFill>
          </a:ln>
        </p:spPr>
        <p:txBody>
          <a:bodyPr lIns="0" tIns="274320" bIns="0" anchor="t">
            <a:normAutofit/>
          </a:bodyPr>
          <a:lstStyle>
            <a:lvl1pPr marL="0" indent="0" algn="ctr">
              <a:spcBef>
                <a:spcPts val="600"/>
              </a:spcBef>
              <a:spcAft>
                <a:spcPts val="1800"/>
              </a:spcAft>
              <a:buNone/>
              <a:defRPr sz="2400">
                <a:solidFill>
                  <a:schemeClr val="accent1"/>
                </a:solidFill>
                <a:latin typeface="+mj-lt"/>
              </a:defRPr>
            </a:lvl1pPr>
            <a:lvl2pPr marL="201168" indent="0">
              <a:buNone/>
              <a:defRPr/>
            </a:lvl2pPr>
            <a:lvl3pPr marL="384048" indent="0">
              <a:buNone/>
              <a:defRPr/>
            </a:lvl3pPr>
            <a:lvl4pPr marL="566928" indent="0">
              <a:buNone/>
              <a:defRPr/>
            </a:lvl4pPr>
            <a:lvl5pPr marL="749808" indent="0">
              <a:buNone/>
              <a:defRPr/>
            </a:lvl5pPr>
          </a:lstStyle>
          <a:p>
            <a:r>
              <a:rPr lang="el"/>
              <a:t>Προσθέστε υπότιτλους εδώ</a:t>
            </a:r>
          </a:p>
        </p:txBody>
      </p:sp>
      <p:sp>
        <p:nvSpPr>
          <p:cNvPr id="18" name="Picture Placeholder 16">
            <a:extLst>
              <a:ext uri="{FF2B5EF4-FFF2-40B4-BE49-F238E27FC236}">
                <a16:creationId xmlns:a16="http://schemas.microsoft.com/office/drawing/2014/main" id="{054FC79A-A756-FC67-CBF8-0078E8F8C1A3}"/>
              </a:ext>
            </a:extLst>
          </p:cNvPr>
          <p:cNvSpPr>
            <a:spLocks noGrp="1"/>
          </p:cNvSpPr>
          <p:nvPr>
            <p:ph type="pic" sz="quarter" idx="24"/>
          </p:nvPr>
        </p:nvSpPr>
        <p:spPr>
          <a:xfrm>
            <a:off x="5572159" y="2954840"/>
            <a:ext cx="1005840" cy="914400"/>
          </a:xfrm>
        </p:spPr>
        <p:txBody>
          <a:bodyPr>
            <a:normAutofit/>
          </a:bodyPr>
          <a:lstStyle>
            <a:lvl1pPr algn="ctr">
              <a:defRPr sz="1400"/>
            </a:lvl1pPr>
          </a:lstStyle>
          <a:p>
            <a:endParaRPr lang="en-US"/>
          </a:p>
        </p:txBody>
      </p:sp>
      <p:sp>
        <p:nvSpPr>
          <p:cNvPr id="12" name="Text Placeholder 10">
            <a:extLst>
              <a:ext uri="{FF2B5EF4-FFF2-40B4-BE49-F238E27FC236}">
                <a16:creationId xmlns:a16="http://schemas.microsoft.com/office/drawing/2014/main" id="{EBE00383-F339-E668-9399-D2DC9718C39D}"/>
              </a:ext>
            </a:extLst>
          </p:cNvPr>
          <p:cNvSpPr>
            <a:spLocks noGrp="1"/>
          </p:cNvSpPr>
          <p:nvPr>
            <p:ph type="body" sz="quarter" idx="21" hasCustomPrompt="1"/>
          </p:nvPr>
        </p:nvSpPr>
        <p:spPr>
          <a:xfrm>
            <a:off x="4938557" y="3989404"/>
            <a:ext cx="2275880" cy="893763"/>
          </a:xfrm>
        </p:spPr>
        <p:txBody>
          <a:bodyPr>
            <a:noAutofit/>
          </a:bodyPr>
          <a:lstStyle>
            <a:lvl1pPr marL="0" indent="0" algn="ctr">
              <a:buNone/>
              <a:defRPr sz="1400">
                <a:solidFill>
                  <a:schemeClr val="bg1"/>
                </a:solidFill>
              </a:defRPr>
            </a:lvl1pPr>
            <a:lvl2pPr marL="201168" indent="0">
              <a:buNone/>
              <a:defRPr sz="1200"/>
            </a:lvl2pPr>
            <a:lvl3pPr marL="384048" indent="0">
              <a:buNone/>
              <a:defRPr sz="1200"/>
            </a:lvl3pPr>
            <a:lvl4pPr marL="566928" indent="0">
              <a:buNone/>
              <a:defRPr sz="1200"/>
            </a:lvl4pPr>
            <a:lvl5pPr marL="749808" indent="0">
              <a:buNone/>
              <a:defRPr sz="1200"/>
            </a:lvl5pPr>
          </a:lstStyle>
          <a:p>
            <a:pPr lvl="0"/>
            <a:r>
              <a:rPr lang="el"/>
              <a:t>Κάντε κλικ για να προσθέσετε κείμενο</a:t>
            </a:r>
          </a:p>
        </p:txBody>
      </p:sp>
      <p:sp>
        <p:nvSpPr>
          <p:cNvPr id="9" name="Text Placeholder 12">
            <a:extLst>
              <a:ext uri="{FF2B5EF4-FFF2-40B4-BE49-F238E27FC236}">
                <a16:creationId xmlns:a16="http://schemas.microsoft.com/office/drawing/2014/main" id="{71A788CA-392F-F29F-08CD-FBCB24BA793A}"/>
              </a:ext>
            </a:extLst>
          </p:cNvPr>
          <p:cNvSpPr>
            <a:spLocks noGrp="1"/>
          </p:cNvSpPr>
          <p:nvPr>
            <p:ph type="body" sz="quarter" idx="19" hasCustomPrompt="1"/>
          </p:nvPr>
        </p:nvSpPr>
        <p:spPr>
          <a:xfrm>
            <a:off x="7995403" y="1894376"/>
            <a:ext cx="2847975" cy="3390899"/>
          </a:xfrm>
          <a:prstGeom prst="roundRect">
            <a:avLst/>
          </a:prstGeom>
          <a:solidFill>
            <a:schemeClr val="tx1"/>
          </a:solidFill>
          <a:ln w="31750">
            <a:solidFill>
              <a:schemeClr val="accent1"/>
            </a:solidFill>
          </a:ln>
        </p:spPr>
        <p:txBody>
          <a:bodyPr lIns="0" tIns="274320" bIns="0" anchor="t">
            <a:normAutofit/>
          </a:bodyPr>
          <a:lstStyle>
            <a:lvl1pPr marL="0" indent="0" algn="ctr">
              <a:spcBef>
                <a:spcPts val="600"/>
              </a:spcBef>
              <a:spcAft>
                <a:spcPts val="1800"/>
              </a:spcAft>
              <a:buNone/>
              <a:defRPr sz="2400">
                <a:solidFill>
                  <a:schemeClr val="accent1"/>
                </a:solidFill>
                <a:latin typeface="+mj-lt"/>
              </a:defRPr>
            </a:lvl1pPr>
            <a:lvl2pPr marL="201168" indent="0">
              <a:buNone/>
              <a:defRPr/>
            </a:lvl2pPr>
            <a:lvl3pPr marL="384048" indent="0">
              <a:buNone/>
              <a:defRPr/>
            </a:lvl3pPr>
            <a:lvl4pPr marL="566928" indent="0">
              <a:buNone/>
              <a:defRPr/>
            </a:lvl4pPr>
            <a:lvl5pPr marL="749808" indent="0">
              <a:buNone/>
              <a:defRPr/>
            </a:lvl5pPr>
          </a:lstStyle>
          <a:p>
            <a:r>
              <a:rPr lang="el"/>
              <a:t>Προσθέστε υπότιτλους εδώ</a:t>
            </a:r>
          </a:p>
        </p:txBody>
      </p:sp>
      <p:sp>
        <p:nvSpPr>
          <p:cNvPr id="19" name="Picture Placeholder 16">
            <a:extLst>
              <a:ext uri="{FF2B5EF4-FFF2-40B4-BE49-F238E27FC236}">
                <a16:creationId xmlns:a16="http://schemas.microsoft.com/office/drawing/2014/main" id="{6E7FBECC-1456-B16C-B42F-61BAE986F27C}"/>
              </a:ext>
            </a:extLst>
          </p:cNvPr>
          <p:cNvSpPr>
            <a:spLocks noGrp="1"/>
          </p:cNvSpPr>
          <p:nvPr>
            <p:ph type="pic" sz="quarter" idx="25"/>
          </p:nvPr>
        </p:nvSpPr>
        <p:spPr>
          <a:xfrm>
            <a:off x="8916470" y="2833688"/>
            <a:ext cx="1005840" cy="914400"/>
          </a:xfrm>
        </p:spPr>
        <p:txBody>
          <a:bodyPr>
            <a:normAutofit/>
          </a:bodyPr>
          <a:lstStyle>
            <a:lvl1pPr algn="ctr">
              <a:defRPr sz="1400"/>
            </a:lvl1pPr>
          </a:lstStyle>
          <a:p>
            <a:endParaRPr lang="en-US"/>
          </a:p>
        </p:txBody>
      </p:sp>
      <p:sp>
        <p:nvSpPr>
          <p:cNvPr id="15" name="Text Placeholder 10">
            <a:extLst>
              <a:ext uri="{FF2B5EF4-FFF2-40B4-BE49-F238E27FC236}">
                <a16:creationId xmlns:a16="http://schemas.microsoft.com/office/drawing/2014/main" id="{984A0CD0-C9DF-C8B2-FEE6-05F2F0403245}"/>
              </a:ext>
            </a:extLst>
          </p:cNvPr>
          <p:cNvSpPr>
            <a:spLocks noGrp="1"/>
          </p:cNvSpPr>
          <p:nvPr>
            <p:ph type="body" sz="quarter" idx="22" hasCustomPrompt="1"/>
          </p:nvPr>
        </p:nvSpPr>
        <p:spPr>
          <a:xfrm>
            <a:off x="8282868" y="3989404"/>
            <a:ext cx="2275880" cy="893763"/>
          </a:xfrm>
        </p:spPr>
        <p:txBody>
          <a:bodyPr>
            <a:noAutofit/>
          </a:bodyPr>
          <a:lstStyle>
            <a:lvl1pPr marL="0" indent="0" algn="ctr">
              <a:buNone/>
              <a:defRPr sz="1400">
                <a:solidFill>
                  <a:schemeClr val="bg1"/>
                </a:solidFill>
              </a:defRPr>
            </a:lvl1pPr>
            <a:lvl2pPr marL="201168" indent="0">
              <a:buNone/>
              <a:defRPr sz="1200"/>
            </a:lvl2pPr>
            <a:lvl3pPr marL="384048" indent="0">
              <a:buNone/>
              <a:defRPr sz="1200"/>
            </a:lvl3pPr>
            <a:lvl4pPr marL="566928" indent="0">
              <a:buNone/>
              <a:defRPr sz="1200"/>
            </a:lvl4pPr>
            <a:lvl5pPr marL="749808" indent="0">
              <a:buNone/>
              <a:defRPr sz="1200"/>
            </a:lvl5pPr>
          </a:lstStyle>
          <a:p>
            <a:pPr lvl="0"/>
            <a:r>
              <a:rPr lang="el"/>
              <a:t>Κάντε κλικ για να προσθέσετε κείμενο</a:t>
            </a:r>
          </a:p>
        </p:txBody>
      </p:sp>
      <p:sp>
        <p:nvSpPr>
          <p:cNvPr id="24" name="Footer Placeholder 8">
            <a:extLst>
              <a:ext uri="{FF2B5EF4-FFF2-40B4-BE49-F238E27FC236}">
                <a16:creationId xmlns:a16="http://schemas.microsoft.com/office/drawing/2014/main" id="{28D89004-F984-BB7D-2489-E7EC55129802}"/>
              </a:ext>
            </a:extLst>
          </p:cNvPr>
          <p:cNvSpPr>
            <a:spLocks noGrp="1"/>
          </p:cNvSpPr>
          <p:nvPr>
            <p:ph type="ftr" sz="quarter" idx="3"/>
          </p:nvPr>
        </p:nvSpPr>
        <p:spPr>
          <a:xfrm>
            <a:off x="824241" y="6290774"/>
            <a:ext cx="6637071" cy="365125"/>
          </a:xfrm>
          <a:prstGeom prst="rect">
            <a:avLst/>
          </a:prstGeom>
        </p:spPr>
        <p:txBody>
          <a:bodyPr/>
          <a:lstStyle>
            <a:lvl1pPr>
              <a:defRPr sz="1100" b="0" i="0" cap="all" baseline="0">
                <a:solidFill>
                  <a:schemeClr val="bg1"/>
                </a:solidFill>
                <a:latin typeface="+mn-lt"/>
              </a:defRPr>
            </a:lvl1pPr>
          </a:lstStyle>
          <a:p>
            <a:r>
              <a:rPr lang="el" dirty="0"/>
              <a:t>Όνομα εκπαιδευτικής ενότητας CSP: Πρότυπο παρουσίασης που δημιουργήθηκε από PR</a:t>
            </a:r>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10768546" y="6290774"/>
            <a:ext cx="617912" cy="365125"/>
          </a:xfrm>
          <a:prstGeom prst="rect">
            <a:avLst/>
          </a:prstGeom>
        </p:spPr>
        <p:txBody>
          <a:bodyPr/>
          <a:lstStyle>
            <a:lvl1pPr algn="r">
              <a:defRPr sz="1100" b="0" i="0">
                <a:solidFill>
                  <a:schemeClr val="bg1"/>
                </a:solidFill>
                <a:latin typeface="+mn-lt"/>
              </a:defRPr>
            </a:lvl1pPr>
          </a:lstStyle>
          <a:p>
            <a:fld id="{3A98EE3D-8CD1-4C3F-BD1C-C98C9596463C}" type="slidenum">
              <a:rPr lang="en-US" smtClean="0"/>
              <a:pPr/>
              <a:t>‹#›</a:t>
            </a:fld>
            <a:endParaRPr lang="en-US"/>
          </a:p>
        </p:txBody>
      </p:sp>
    </p:spTree>
    <p:extLst>
      <p:ext uri="{BB962C8B-B14F-4D97-AF65-F5344CB8AC3E}">
        <p14:creationId xmlns:p14="http://schemas.microsoft.com/office/powerpoint/2010/main" val="372417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esson Summar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599788" y="353962"/>
            <a:ext cx="4786877" cy="983225"/>
          </a:xfrm>
        </p:spPr>
        <p:txBody>
          <a:bodyPr anchor="b">
            <a:normAutofit/>
          </a:bodyPr>
          <a:lstStyle>
            <a:lvl1pPr algn="l">
              <a:lnSpc>
                <a:spcPct val="90000"/>
              </a:lnSpc>
              <a:defRPr sz="3600" spc="100" baseline="0">
                <a:solidFill>
                  <a:schemeClr val="bg1"/>
                </a:solidFill>
              </a:defRPr>
            </a:lvl1pPr>
          </a:lstStyle>
          <a:p>
            <a:r>
              <a:rPr lang="el"/>
              <a:t>Προσθέστε τίτλο εδώ</a:t>
            </a:r>
          </a:p>
        </p:txBody>
      </p:sp>
      <p:sp>
        <p:nvSpPr>
          <p:cNvPr id="3" name="Subtitle 2"/>
          <p:cNvSpPr>
            <a:spLocks noGrp="1"/>
          </p:cNvSpPr>
          <p:nvPr>
            <p:ph type="subTitle" idx="1" hasCustomPrompt="1"/>
          </p:nvPr>
        </p:nvSpPr>
        <p:spPr>
          <a:xfrm>
            <a:off x="6599788" y="1517074"/>
            <a:ext cx="4786877" cy="763899"/>
          </a:xfrm>
        </p:spPr>
        <p:txBody>
          <a:bodyPr lIns="91440" tIns="91440" rIns="91440" bIns="0">
            <a:normAutofit/>
          </a:bodyPr>
          <a:lstStyle>
            <a:lvl1pPr marL="0" indent="0" algn="l">
              <a:spcBef>
                <a:spcPts val="0"/>
              </a:spcBef>
              <a:spcAft>
                <a:spcPts val="0"/>
              </a:spcAft>
              <a:buNone/>
              <a:defRPr sz="2400" cap="none" spc="0" baseline="0">
                <a:solidFill>
                  <a:schemeClr val="accent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l"/>
              <a:t>Προσθέστε υπότιτλους εδώ</a:t>
            </a:r>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a:off x="0" y="-2235"/>
            <a:ext cx="5840730" cy="6862275"/>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40730" h="6887937">
                <a:moveTo>
                  <a:pt x="0" y="0"/>
                </a:moveTo>
                <a:lnTo>
                  <a:pt x="5840730" y="0"/>
                </a:lnTo>
                <a:lnTo>
                  <a:pt x="5090160" y="2775915"/>
                </a:lnTo>
                <a:cubicBezTo>
                  <a:pt x="5057140" y="2883865"/>
                  <a:pt x="5020310" y="2976575"/>
                  <a:pt x="4853940" y="2962605"/>
                </a:cubicBezTo>
                <a:cubicBezTo>
                  <a:pt x="4668520" y="2845765"/>
                  <a:pt x="4761230" y="2747975"/>
                  <a:pt x="4754880" y="2692095"/>
                </a:cubicBezTo>
                <a:cubicBezTo>
                  <a:pt x="4845050" y="2355545"/>
                  <a:pt x="4904740" y="2121865"/>
                  <a:pt x="4979670" y="1846275"/>
                </a:cubicBezTo>
                <a:cubicBezTo>
                  <a:pt x="5021580" y="1687525"/>
                  <a:pt x="4996180" y="1615135"/>
                  <a:pt x="4872990" y="1571955"/>
                </a:cubicBezTo>
                <a:cubicBezTo>
                  <a:pt x="4738370" y="1563065"/>
                  <a:pt x="4699000" y="1597355"/>
                  <a:pt x="4655820" y="1770075"/>
                </a:cubicBezTo>
                <a:cubicBezTo>
                  <a:pt x="4671060" y="1858975"/>
                  <a:pt x="3878580" y="4599635"/>
                  <a:pt x="3893820" y="4688535"/>
                </a:cubicBezTo>
                <a:cubicBezTo>
                  <a:pt x="3858895" y="4824425"/>
                  <a:pt x="3925570" y="4880305"/>
                  <a:pt x="3992880" y="4905705"/>
                </a:cubicBezTo>
                <a:cubicBezTo>
                  <a:pt x="4102100" y="4904435"/>
                  <a:pt x="4158615" y="4917135"/>
                  <a:pt x="4213860" y="4757115"/>
                </a:cubicBezTo>
                <a:lnTo>
                  <a:pt x="4457700" y="3842715"/>
                </a:lnTo>
                <a:cubicBezTo>
                  <a:pt x="4481830" y="3756355"/>
                  <a:pt x="4555490" y="3692855"/>
                  <a:pt x="4686300" y="3713175"/>
                </a:cubicBezTo>
                <a:cubicBezTo>
                  <a:pt x="4829810" y="3791915"/>
                  <a:pt x="4782820" y="3882085"/>
                  <a:pt x="4785360" y="3926535"/>
                </a:cubicBezTo>
                <a:lnTo>
                  <a:pt x="4028621" y="6887937"/>
                </a:lnTo>
                <a:lnTo>
                  <a:pt x="0" y="6877051"/>
                </a:lnTo>
                <a:lnTo>
                  <a:pt x="0" y="0"/>
                </a:lnTo>
                <a:close/>
              </a:path>
            </a:pathLst>
          </a:custGeom>
          <a:solidFill>
            <a:schemeClr val="bg2"/>
          </a:solidFill>
          <a:ln>
            <a:noFill/>
          </a:ln>
        </p:spPr>
        <p:txBody>
          <a:bodyPr anchor="ctr"/>
          <a:lstStyle>
            <a:lvl1pPr algn="ctr">
              <a:defRPr baseline="-25000"/>
            </a:lvl1pPr>
          </a:lstStyle>
          <a:p>
            <a:endParaRPr lang="en-US"/>
          </a:p>
        </p:txBody>
      </p:sp>
      <p:sp>
        <p:nvSpPr>
          <p:cNvPr id="7" name="Text Placeholder 6">
            <a:extLst>
              <a:ext uri="{FF2B5EF4-FFF2-40B4-BE49-F238E27FC236}">
                <a16:creationId xmlns:a16="http://schemas.microsoft.com/office/drawing/2014/main" id="{E1A56017-320A-546E-A749-7145642CB967}"/>
              </a:ext>
            </a:extLst>
          </p:cNvPr>
          <p:cNvSpPr>
            <a:spLocks noGrp="1"/>
          </p:cNvSpPr>
          <p:nvPr>
            <p:ph type="body" sz="quarter" idx="12" hasCustomPrompt="1"/>
          </p:nvPr>
        </p:nvSpPr>
        <p:spPr>
          <a:xfrm>
            <a:off x="6599788" y="2341261"/>
            <a:ext cx="4796710" cy="401939"/>
          </a:xfrm>
        </p:spPr>
        <p:txBody>
          <a:bodyPr lIns="91440" tIns="0" anchor="b">
            <a:normAutofit/>
          </a:bodyPr>
          <a:lstStyle>
            <a:lvl1pPr marL="0" indent="0">
              <a:spcAft>
                <a:spcPts val="600"/>
              </a:spcAft>
              <a:buFont typeface="Courier New" panose="02070309020205020404" pitchFamily="49" charset="0"/>
              <a:buNone/>
              <a:defRPr sz="2000">
                <a:solidFill>
                  <a:schemeClr val="accent1"/>
                </a:solidFill>
              </a:defRPr>
            </a:lvl1pPr>
            <a:lvl2pPr marL="274320" indent="-274320">
              <a:buFont typeface="Courier New" panose="02070309020205020404" pitchFamily="49" charset="0"/>
              <a:buChar char="o"/>
              <a:defRPr sz="1200">
                <a:solidFill>
                  <a:schemeClr val="bg1"/>
                </a:solidFill>
              </a:defRPr>
            </a:lvl2pPr>
            <a:lvl3pPr marL="274320" indent="-274320">
              <a:buFont typeface="Courier New" panose="02070309020205020404" pitchFamily="49" charset="0"/>
              <a:buChar char="o"/>
              <a:defRPr sz="1050">
                <a:solidFill>
                  <a:schemeClr val="bg1"/>
                </a:solidFill>
              </a:defRPr>
            </a:lvl3pPr>
            <a:lvl4pPr marL="274320" indent="-274320">
              <a:buFont typeface="Courier New" panose="02070309020205020404" pitchFamily="49" charset="0"/>
              <a:buChar char="o"/>
              <a:defRPr sz="1050">
                <a:solidFill>
                  <a:schemeClr val="bg1"/>
                </a:solidFill>
              </a:defRPr>
            </a:lvl4pPr>
            <a:lvl5pPr marL="274320" indent="-274320">
              <a:buFont typeface="Courier New" panose="02070309020205020404" pitchFamily="49" charset="0"/>
              <a:buChar char="o"/>
              <a:defRPr sz="1050">
                <a:solidFill>
                  <a:schemeClr val="bg1"/>
                </a:solidFill>
              </a:defRPr>
            </a:lvl5pPr>
          </a:lstStyle>
          <a:p>
            <a:pPr lvl="0"/>
            <a:r>
              <a:rPr lang="el"/>
              <a:t>Κάντε κλικ για να προσθέσετε κείμενο</a:t>
            </a:r>
          </a:p>
        </p:txBody>
      </p:sp>
      <p:sp>
        <p:nvSpPr>
          <p:cNvPr id="11" name="Text Placeholder 10">
            <a:extLst>
              <a:ext uri="{FF2B5EF4-FFF2-40B4-BE49-F238E27FC236}">
                <a16:creationId xmlns:a16="http://schemas.microsoft.com/office/drawing/2014/main" id="{A9BC9EC3-C68A-CC9E-C220-8D585A8B43A0}"/>
              </a:ext>
            </a:extLst>
          </p:cNvPr>
          <p:cNvSpPr>
            <a:spLocks noGrp="1"/>
          </p:cNvSpPr>
          <p:nvPr>
            <p:ph type="body" sz="quarter" idx="15" hasCustomPrompt="1"/>
          </p:nvPr>
        </p:nvSpPr>
        <p:spPr>
          <a:xfrm>
            <a:off x="6599789" y="2753247"/>
            <a:ext cx="3852296" cy="817345"/>
          </a:xfrm>
        </p:spPr>
        <p:txBody>
          <a:bodyPr lIns="91440">
            <a:noAutofit/>
          </a:bodyPr>
          <a:lstStyle>
            <a:lvl1pPr marL="0" indent="0">
              <a:buNone/>
              <a:defRPr sz="1400">
                <a:solidFill>
                  <a:schemeClr val="bg1"/>
                </a:solidFill>
              </a:defRPr>
            </a:lvl1pPr>
            <a:lvl2pPr marL="201168" indent="0">
              <a:buNone/>
              <a:defRPr sz="1200">
                <a:solidFill>
                  <a:schemeClr val="bg1"/>
                </a:solidFill>
              </a:defRPr>
            </a:lvl2pPr>
            <a:lvl3pPr marL="384048" indent="0">
              <a:buNone/>
              <a:defRPr sz="1200">
                <a:solidFill>
                  <a:schemeClr val="bg1"/>
                </a:solidFill>
              </a:defRPr>
            </a:lvl3pPr>
            <a:lvl4pPr marL="566928" indent="0">
              <a:buNone/>
              <a:defRPr sz="1200">
                <a:solidFill>
                  <a:schemeClr val="bg1"/>
                </a:solidFill>
              </a:defRPr>
            </a:lvl4pPr>
            <a:lvl5pPr marL="749808" indent="0">
              <a:buNone/>
              <a:defRPr sz="1200">
                <a:solidFill>
                  <a:schemeClr val="bg1"/>
                </a:solidFill>
              </a:defRPr>
            </a:lvl5pPr>
          </a:lstStyle>
          <a:p>
            <a:pPr lvl="0"/>
            <a:r>
              <a:rPr lang="el"/>
              <a:t>Κάντε κλικ για να προσθέσετε κείμενο</a:t>
            </a:r>
          </a:p>
        </p:txBody>
      </p:sp>
      <p:pic>
        <p:nvPicPr>
          <p:cNvPr id="9" name="Graphic 8">
            <a:extLst>
              <a:ext uri="{FF2B5EF4-FFF2-40B4-BE49-F238E27FC236}">
                <a16:creationId xmlns:a16="http://schemas.microsoft.com/office/drawing/2014/main" id="{546FE873-5DC1-BDE4-557B-F1869503367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4426666" y="5060315"/>
            <a:ext cx="927943" cy="1801301"/>
          </a:xfrm>
          <a:prstGeom prst="rect">
            <a:avLst/>
          </a:prstGeom>
        </p:spPr>
      </p:pic>
      <p:sp>
        <p:nvSpPr>
          <p:cNvPr id="6" name="Text Placeholder 6">
            <a:extLst>
              <a:ext uri="{FF2B5EF4-FFF2-40B4-BE49-F238E27FC236}">
                <a16:creationId xmlns:a16="http://schemas.microsoft.com/office/drawing/2014/main" id="{DE3FA6A1-74D7-3926-C0BF-FECA6C0B0338}"/>
              </a:ext>
            </a:extLst>
          </p:cNvPr>
          <p:cNvSpPr>
            <a:spLocks noGrp="1"/>
          </p:cNvSpPr>
          <p:nvPr>
            <p:ph type="body" sz="quarter" idx="13" hasCustomPrompt="1"/>
          </p:nvPr>
        </p:nvSpPr>
        <p:spPr>
          <a:xfrm>
            <a:off x="6599788" y="3563285"/>
            <a:ext cx="4796710" cy="401939"/>
          </a:xfrm>
        </p:spPr>
        <p:txBody>
          <a:bodyPr lIns="91440" tIns="0" anchor="b">
            <a:normAutofit/>
          </a:bodyPr>
          <a:lstStyle>
            <a:lvl1pPr marL="0" indent="0">
              <a:spcAft>
                <a:spcPts val="600"/>
              </a:spcAft>
              <a:buFont typeface="Courier New" panose="02070309020205020404" pitchFamily="49" charset="0"/>
              <a:buNone/>
              <a:defRPr sz="2000">
                <a:solidFill>
                  <a:schemeClr val="accent1"/>
                </a:solidFill>
              </a:defRPr>
            </a:lvl1pPr>
            <a:lvl2pPr marL="274320" indent="-274320">
              <a:buFont typeface="Courier New" panose="02070309020205020404" pitchFamily="49" charset="0"/>
              <a:buChar char="o"/>
              <a:defRPr sz="1200">
                <a:solidFill>
                  <a:schemeClr val="bg1"/>
                </a:solidFill>
              </a:defRPr>
            </a:lvl2pPr>
            <a:lvl3pPr marL="274320" indent="-274320">
              <a:buFont typeface="Courier New" panose="02070309020205020404" pitchFamily="49" charset="0"/>
              <a:buChar char="o"/>
              <a:defRPr sz="1050">
                <a:solidFill>
                  <a:schemeClr val="bg1"/>
                </a:solidFill>
              </a:defRPr>
            </a:lvl3pPr>
            <a:lvl4pPr marL="274320" indent="-274320">
              <a:buFont typeface="Courier New" panose="02070309020205020404" pitchFamily="49" charset="0"/>
              <a:buChar char="o"/>
              <a:defRPr sz="1050">
                <a:solidFill>
                  <a:schemeClr val="bg1"/>
                </a:solidFill>
              </a:defRPr>
            </a:lvl4pPr>
            <a:lvl5pPr marL="274320" indent="-274320">
              <a:buFont typeface="Courier New" panose="02070309020205020404" pitchFamily="49" charset="0"/>
              <a:buChar char="o"/>
              <a:defRPr sz="1050">
                <a:solidFill>
                  <a:schemeClr val="bg1"/>
                </a:solidFill>
              </a:defRPr>
            </a:lvl5pPr>
          </a:lstStyle>
          <a:p>
            <a:pPr lvl="0"/>
            <a:r>
              <a:rPr lang="el"/>
              <a:t>Κάντε κλικ για να προσθέσετε κείμενο</a:t>
            </a:r>
          </a:p>
        </p:txBody>
      </p:sp>
      <p:sp>
        <p:nvSpPr>
          <p:cNvPr id="12" name="Text Placeholder 10">
            <a:extLst>
              <a:ext uri="{FF2B5EF4-FFF2-40B4-BE49-F238E27FC236}">
                <a16:creationId xmlns:a16="http://schemas.microsoft.com/office/drawing/2014/main" id="{9487AC4B-B367-6BC8-2DCA-61A43B326449}"/>
              </a:ext>
            </a:extLst>
          </p:cNvPr>
          <p:cNvSpPr>
            <a:spLocks noGrp="1"/>
          </p:cNvSpPr>
          <p:nvPr>
            <p:ph type="body" sz="quarter" idx="16" hasCustomPrompt="1"/>
          </p:nvPr>
        </p:nvSpPr>
        <p:spPr>
          <a:xfrm>
            <a:off x="6599788" y="3982578"/>
            <a:ext cx="3860546" cy="529133"/>
          </a:xfrm>
        </p:spPr>
        <p:txBody>
          <a:bodyPr lIns="91440">
            <a:noAutofit/>
          </a:bodyPr>
          <a:lstStyle>
            <a:lvl1pPr marL="0" indent="0">
              <a:buNone/>
              <a:defRPr sz="1400">
                <a:solidFill>
                  <a:schemeClr val="bg1"/>
                </a:solidFill>
              </a:defRPr>
            </a:lvl1pPr>
            <a:lvl2pPr marL="201168" indent="0">
              <a:buNone/>
              <a:defRPr sz="1200">
                <a:solidFill>
                  <a:schemeClr val="bg1"/>
                </a:solidFill>
              </a:defRPr>
            </a:lvl2pPr>
            <a:lvl3pPr marL="384048" indent="0">
              <a:buNone/>
              <a:defRPr sz="1200">
                <a:solidFill>
                  <a:schemeClr val="bg1"/>
                </a:solidFill>
              </a:defRPr>
            </a:lvl3pPr>
            <a:lvl4pPr marL="566928" indent="0">
              <a:buNone/>
              <a:defRPr sz="1200">
                <a:solidFill>
                  <a:schemeClr val="bg1"/>
                </a:solidFill>
              </a:defRPr>
            </a:lvl4pPr>
            <a:lvl5pPr marL="749808" indent="0">
              <a:buNone/>
              <a:defRPr sz="1200">
                <a:solidFill>
                  <a:schemeClr val="bg1"/>
                </a:solidFill>
              </a:defRPr>
            </a:lvl5pPr>
          </a:lstStyle>
          <a:p>
            <a:pPr lvl="0"/>
            <a:r>
              <a:rPr lang="el"/>
              <a:t>Κάντε κλικ για να προσθέσετε κείμενο</a:t>
            </a:r>
          </a:p>
        </p:txBody>
      </p:sp>
      <p:sp>
        <p:nvSpPr>
          <p:cNvPr id="8" name="Text Placeholder 6">
            <a:extLst>
              <a:ext uri="{FF2B5EF4-FFF2-40B4-BE49-F238E27FC236}">
                <a16:creationId xmlns:a16="http://schemas.microsoft.com/office/drawing/2014/main" id="{34E9A44E-6692-ACFA-4EB0-368490BF357A}"/>
              </a:ext>
            </a:extLst>
          </p:cNvPr>
          <p:cNvSpPr>
            <a:spLocks noGrp="1"/>
          </p:cNvSpPr>
          <p:nvPr>
            <p:ph type="body" sz="quarter" idx="14" hasCustomPrompt="1"/>
          </p:nvPr>
        </p:nvSpPr>
        <p:spPr>
          <a:xfrm>
            <a:off x="6599788" y="4564818"/>
            <a:ext cx="4796710" cy="401939"/>
          </a:xfrm>
        </p:spPr>
        <p:txBody>
          <a:bodyPr lIns="91440" tIns="0" anchor="b">
            <a:normAutofit/>
          </a:bodyPr>
          <a:lstStyle>
            <a:lvl1pPr marL="0" indent="0">
              <a:spcAft>
                <a:spcPts val="600"/>
              </a:spcAft>
              <a:buFont typeface="Courier New" panose="02070309020205020404" pitchFamily="49" charset="0"/>
              <a:buNone/>
              <a:defRPr sz="2000">
                <a:solidFill>
                  <a:schemeClr val="accent1"/>
                </a:solidFill>
              </a:defRPr>
            </a:lvl1pPr>
            <a:lvl2pPr marL="274320" indent="-274320">
              <a:buFont typeface="Courier New" panose="02070309020205020404" pitchFamily="49" charset="0"/>
              <a:buChar char="o"/>
              <a:defRPr sz="1200">
                <a:solidFill>
                  <a:schemeClr val="bg1"/>
                </a:solidFill>
              </a:defRPr>
            </a:lvl2pPr>
            <a:lvl3pPr marL="274320" indent="-274320">
              <a:buFont typeface="Courier New" panose="02070309020205020404" pitchFamily="49" charset="0"/>
              <a:buChar char="o"/>
              <a:defRPr sz="1050">
                <a:solidFill>
                  <a:schemeClr val="bg1"/>
                </a:solidFill>
              </a:defRPr>
            </a:lvl3pPr>
            <a:lvl4pPr marL="274320" indent="-274320">
              <a:buFont typeface="Courier New" panose="02070309020205020404" pitchFamily="49" charset="0"/>
              <a:buChar char="o"/>
              <a:defRPr sz="1050">
                <a:solidFill>
                  <a:schemeClr val="bg1"/>
                </a:solidFill>
              </a:defRPr>
            </a:lvl4pPr>
            <a:lvl5pPr marL="274320" indent="-274320">
              <a:buFont typeface="Courier New" panose="02070309020205020404" pitchFamily="49" charset="0"/>
              <a:buChar char="o"/>
              <a:defRPr sz="1050">
                <a:solidFill>
                  <a:schemeClr val="bg1"/>
                </a:solidFill>
              </a:defRPr>
            </a:lvl5pPr>
          </a:lstStyle>
          <a:p>
            <a:pPr lvl="0"/>
            <a:r>
              <a:rPr lang="el"/>
              <a:t>Κάντε κλικ για να προσθέσετε κείμενο</a:t>
            </a:r>
          </a:p>
        </p:txBody>
      </p:sp>
      <p:sp>
        <p:nvSpPr>
          <p:cNvPr id="13" name="Text Placeholder 10">
            <a:extLst>
              <a:ext uri="{FF2B5EF4-FFF2-40B4-BE49-F238E27FC236}">
                <a16:creationId xmlns:a16="http://schemas.microsoft.com/office/drawing/2014/main" id="{AB0B6725-F963-746B-381A-0F998539A022}"/>
              </a:ext>
            </a:extLst>
          </p:cNvPr>
          <p:cNvSpPr>
            <a:spLocks noGrp="1"/>
          </p:cNvSpPr>
          <p:nvPr>
            <p:ph type="body" sz="quarter" idx="17" hasCustomPrompt="1"/>
          </p:nvPr>
        </p:nvSpPr>
        <p:spPr>
          <a:xfrm>
            <a:off x="6599788" y="4975138"/>
            <a:ext cx="3860546" cy="852906"/>
          </a:xfrm>
        </p:spPr>
        <p:txBody>
          <a:bodyPr lIns="91440">
            <a:noAutofit/>
          </a:bodyPr>
          <a:lstStyle>
            <a:lvl1pPr marL="0" indent="0">
              <a:buNone/>
              <a:defRPr sz="1400">
                <a:solidFill>
                  <a:schemeClr val="bg1"/>
                </a:solidFill>
              </a:defRPr>
            </a:lvl1pPr>
            <a:lvl2pPr marL="201168" indent="0">
              <a:buNone/>
              <a:defRPr sz="1200">
                <a:solidFill>
                  <a:schemeClr val="bg1"/>
                </a:solidFill>
              </a:defRPr>
            </a:lvl2pPr>
            <a:lvl3pPr marL="384048" indent="0">
              <a:buNone/>
              <a:defRPr sz="1200">
                <a:solidFill>
                  <a:schemeClr val="bg1"/>
                </a:solidFill>
              </a:defRPr>
            </a:lvl3pPr>
            <a:lvl4pPr marL="566928" indent="0">
              <a:buNone/>
              <a:defRPr sz="1200">
                <a:solidFill>
                  <a:schemeClr val="bg1"/>
                </a:solidFill>
              </a:defRPr>
            </a:lvl4pPr>
            <a:lvl5pPr marL="749808" indent="0">
              <a:buNone/>
              <a:defRPr sz="1200">
                <a:solidFill>
                  <a:schemeClr val="bg1"/>
                </a:solidFill>
              </a:defRPr>
            </a:lvl5pPr>
          </a:lstStyle>
          <a:p>
            <a:pPr lvl="0"/>
            <a:r>
              <a:rPr lang="el"/>
              <a:t>Κάντε κλικ για να προσθέσετε κείμενο</a:t>
            </a:r>
          </a:p>
        </p:txBody>
      </p:sp>
    </p:spTree>
    <p:extLst>
      <p:ext uri="{BB962C8B-B14F-4D97-AF65-F5344CB8AC3E}">
        <p14:creationId xmlns:p14="http://schemas.microsoft.com/office/powerpoint/2010/main" val="1419208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l"/>
              <a:t>Προσθέστε τίτλο εδώ</a:t>
            </a:r>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l"/>
              <a:t>Κάντε κλικ για να επεξεργαστείτε στυλ κειμένου υποδείγματος</a:t>
            </a:r>
          </a:p>
          <a:p>
            <a:pPr lvl="1"/>
            <a:r>
              <a:rPr lang="el"/>
              <a:t>Δεύτερο επίπεδο</a:t>
            </a:r>
          </a:p>
          <a:p>
            <a:pPr lvl="2"/>
            <a:r>
              <a:rPr lang="el"/>
              <a:t>Τρίτο επίπεδο</a:t>
            </a:r>
          </a:p>
          <a:p>
            <a:pPr lvl="3"/>
            <a:r>
              <a:rPr lang="el"/>
              <a:t>Τέταρτο επίπεδο</a:t>
            </a:r>
          </a:p>
          <a:p>
            <a:pPr lvl="4"/>
            <a:r>
              <a:rPr lang="el"/>
              <a:t>Πέμπτο επίπεδο</a:t>
            </a:r>
          </a:p>
        </p:txBody>
      </p:sp>
      <p:sp>
        <p:nvSpPr>
          <p:cNvPr id="7" name="Footer Placeholder 8">
            <a:extLst>
              <a:ext uri="{FF2B5EF4-FFF2-40B4-BE49-F238E27FC236}">
                <a16:creationId xmlns:a16="http://schemas.microsoft.com/office/drawing/2014/main" id="{16BCAC9C-7B8B-A7E5-574A-2C2D473655B3}"/>
              </a:ext>
            </a:extLst>
          </p:cNvPr>
          <p:cNvSpPr>
            <a:spLocks noGrp="1"/>
          </p:cNvSpPr>
          <p:nvPr>
            <p:ph type="ftr" sz="quarter" idx="3"/>
          </p:nvPr>
        </p:nvSpPr>
        <p:spPr>
          <a:xfrm>
            <a:off x="643051" y="6221324"/>
            <a:ext cx="6818262" cy="365125"/>
          </a:xfrm>
          <a:prstGeom prst="rect">
            <a:avLst/>
          </a:prstGeom>
        </p:spPr>
        <p:txBody>
          <a:bodyPr/>
          <a:lstStyle>
            <a:lvl1pPr>
              <a:defRPr sz="1100" b="0" i="0" cap="all" baseline="0">
                <a:solidFill>
                  <a:schemeClr val="tx1"/>
                </a:solidFill>
                <a:latin typeface="+mn-lt"/>
              </a:defRPr>
            </a:lvl1pPr>
          </a:lstStyle>
          <a:p>
            <a:r>
              <a:rPr lang="el" dirty="0"/>
              <a:t>Όνομα εκπαιδευτικής ενότητας CSP: Πρότυπο παρουσίασης που δημιουργήθηκε από PR</a:t>
            </a:r>
          </a:p>
        </p:txBody>
      </p:sp>
      <p:sp>
        <p:nvSpPr>
          <p:cNvPr id="8" name="Slide Number Placeholder 9">
            <a:extLst>
              <a:ext uri="{FF2B5EF4-FFF2-40B4-BE49-F238E27FC236}">
                <a16:creationId xmlns:a16="http://schemas.microsoft.com/office/drawing/2014/main" id="{E44D41BF-45CF-B60E-08D3-A8C49332E574}"/>
              </a:ext>
            </a:extLst>
          </p:cNvPr>
          <p:cNvSpPr>
            <a:spLocks noGrp="1"/>
          </p:cNvSpPr>
          <p:nvPr>
            <p:ph type="sldNum" sz="quarter" idx="4"/>
          </p:nvPr>
        </p:nvSpPr>
        <p:spPr>
          <a:xfrm>
            <a:off x="10930596" y="6221324"/>
            <a:ext cx="617912" cy="365125"/>
          </a:xfrm>
          <a:prstGeom prst="rect">
            <a:avLst/>
          </a:prstGeom>
        </p:spPr>
        <p:txBody>
          <a:bodyPr/>
          <a:lstStyle>
            <a:lvl1pPr algn="r">
              <a:defRPr sz="1100" b="0" i="0">
                <a:solidFill>
                  <a:schemeClr val="tx1"/>
                </a:solidFill>
                <a:latin typeface="+mn-lt"/>
              </a:defRPr>
            </a:lvl1pPr>
          </a:lstStyle>
          <a:p>
            <a:fld id="{3A98EE3D-8CD1-4C3F-BD1C-C98C9596463C}" type="slidenum">
              <a:rPr lang="en-US" smtClean="0"/>
              <a:pPr/>
              <a:t>‹#›</a:t>
            </a:fld>
            <a:endParaRPr lang="en-US"/>
          </a:p>
        </p:txBody>
      </p:sp>
    </p:spTree>
    <p:extLst>
      <p:ext uri="{BB962C8B-B14F-4D97-AF65-F5344CB8AC3E}">
        <p14:creationId xmlns:p14="http://schemas.microsoft.com/office/powerpoint/2010/main" val="68232827"/>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9" r:id="rId5"/>
    <p:sldLayoutId id="2147483746" r:id="rId6"/>
    <p:sldLayoutId id="2147483747" r:id="rId7"/>
    <p:sldLayoutId id="2147483748" r:id="rId8"/>
    <p:sldLayoutId id="2147483750" r:id="rId9"/>
    <p:sldLayoutId id="2147483756" r:id="rId10"/>
    <p:sldLayoutId id="2147483751" r:id="rId11"/>
    <p:sldLayoutId id="2147483752" r:id="rId12"/>
    <p:sldLayoutId id="2147483754" r:id="rId13"/>
    <p:sldLayoutId id="2147483755" r:id="rId14"/>
    <p:sldLayoutId id="2147483753" r:id="rId15"/>
  </p:sldLayoutIdLst>
  <p:hf hdr="0" dt="0"/>
  <p:txStyles>
    <p:titleStyle>
      <a:lvl1pPr algn="l" defTabSz="914400" rtl="0" eaLnBrk="1" latinLnBrk="0" hangingPunct="1">
        <a:lnSpc>
          <a:spcPct val="90000"/>
        </a:lnSpc>
        <a:spcBef>
          <a:spcPct val="0"/>
        </a:spcBef>
        <a:buNone/>
        <a:defRPr sz="6000" kern="1200" spc="-50" baseline="0">
          <a:solidFill>
            <a:schemeClr val="tx1"/>
          </a:solidFill>
          <a:latin typeface="+mj-lt"/>
          <a:ea typeface="+mj-ea"/>
          <a:cs typeface="+mj-cs"/>
        </a:defRPr>
      </a:lvl1pPr>
    </p:titleStyle>
    <p:body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0.svg"/><Relationship Id="rId7" Type="http://schemas.openxmlformats.org/officeDocument/2006/relationships/image" Target="../media/image24.sv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 Id="rId9"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25.jpe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25.jpe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25.jpe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25.jpe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5.jpeg"/><Relationship Id="rId5" Type="http://schemas.openxmlformats.org/officeDocument/2006/relationships/image" Target="../media/image26.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5" Type="http://schemas.openxmlformats.org/officeDocument/2006/relationships/image" Target="../media/image28.jpeg"/><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28.jpe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28.jpe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28.jpeg"/></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28.jpeg"/></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28.jpeg"/></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28.jpeg"/></Relationships>
</file>

<file path=ppt/slides/_rels/slide2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29.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4.svg"/></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29.jpeg"/></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29.jpeg"/></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29.jpeg"/></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0.jpeg"/><Relationship Id="rId1" Type="http://schemas.openxmlformats.org/officeDocument/2006/relationships/slideLayout" Target="../slideLayouts/slideLayout15.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7.jpeg"/><Relationship Id="rId5" Type="http://schemas.openxmlformats.org/officeDocument/2006/relationships/hyperlink" Target="https://energy.ec.europa.eu/document/download/c7580561-4ced-4011-b63e-e1482a83c7b1_en?filename=Delegated%20Act%20on%20the%20new%20Network%20Code%20on%20Cybersecurity_draft.pdf" TargetMode="Externa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7.jpeg"/><Relationship Id="rId5" Type="http://schemas.openxmlformats.org/officeDocument/2006/relationships/image" Target="../media/image18.jpe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Title 94">
            <a:extLst>
              <a:ext uri="{FF2B5EF4-FFF2-40B4-BE49-F238E27FC236}">
                <a16:creationId xmlns:a16="http://schemas.microsoft.com/office/drawing/2014/main" id="{7643F50D-950F-5A7E-722A-79E4F5D31565}"/>
              </a:ext>
            </a:extLst>
          </p:cNvPr>
          <p:cNvSpPr>
            <a:spLocks noGrp="1"/>
          </p:cNvSpPr>
          <p:nvPr>
            <p:ph type="ctrTitle"/>
          </p:nvPr>
        </p:nvSpPr>
        <p:spPr>
          <a:xfrm>
            <a:off x="5609690" y="600241"/>
            <a:ext cx="6727983" cy="2579052"/>
          </a:xfrm>
        </p:spPr>
        <p:txBody>
          <a:bodyPr>
            <a:noAutofit/>
          </a:bodyPr>
          <a:lstStyle/>
          <a:p>
            <a:r>
              <a:rPr lang="el" sz="3600" dirty="0"/>
              <a:t>Ευφυΐα Κυβερνοαπειλής στο ενεργειακό δίκτυο - Cyber Threat Intelligence in the Energy Network </a:t>
            </a:r>
          </a:p>
        </p:txBody>
      </p:sp>
      <p:sp>
        <p:nvSpPr>
          <p:cNvPr id="96" name="Subtitle 95">
            <a:extLst>
              <a:ext uri="{FF2B5EF4-FFF2-40B4-BE49-F238E27FC236}">
                <a16:creationId xmlns:a16="http://schemas.microsoft.com/office/drawing/2014/main" id="{1C5A4B6C-BAC7-A685-A9B1-2F354B12832E}"/>
              </a:ext>
            </a:extLst>
          </p:cNvPr>
          <p:cNvSpPr>
            <a:spLocks noGrp="1"/>
          </p:cNvSpPr>
          <p:nvPr>
            <p:ph type="subTitle" idx="1"/>
          </p:nvPr>
        </p:nvSpPr>
        <p:spPr>
          <a:xfrm>
            <a:off x="7128152" y="5248834"/>
            <a:ext cx="4323426" cy="1008925"/>
          </a:xfrm>
        </p:spPr>
        <p:txBody>
          <a:bodyPr/>
          <a:lstStyle/>
          <a:p>
            <a:r>
              <a:rPr lang="el" dirty="0"/>
              <a:t>Παρουσ</a:t>
            </a:r>
            <a:r>
              <a:rPr lang="el-GR" dirty="0"/>
              <a:t>Ι</a:t>
            </a:r>
            <a:r>
              <a:rPr lang="el" dirty="0"/>
              <a:t>αση απΟ: </a:t>
            </a:r>
          </a:p>
        </p:txBody>
      </p:sp>
      <p:sp>
        <p:nvSpPr>
          <p:cNvPr id="97" name="Text Placeholder 96">
            <a:extLst>
              <a:ext uri="{FF2B5EF4-FFF2-40B4-BE49-F238E27FC236}">
                <a16:creationId xmlns:a16="http://schemas.microsoft.com/office/drawing/2014/main" id="{2A924E96-9B1C-6D19-49F6-49CA70E65537}"/>
              </a:ext>
            </a:extLst>
          </p:cNvPr>
          <p:cNvSpPr>
            <a:spLocks noGrp="1"/>
          </p:cNvSpPr>
          <p:nvPr>
            <p:ph type="body" sz="quarter" idx="10"/>
          </p:nvPr>
        </p:nvSpPr>
        <p:spPr>
          <a:xfrm>
            <a:off x="7119274" y="3373515"/>
            <a:ext cx="4323426" cy="1008926"/>
          </a:xfrm>
        </p:spPr>
        <p:txBody>
          <a:bodyPr/>
          <a:lstStyle/>
          <a:p>
            <a:r>
              <a:rPr lang="el"/>
              <a:t>CSP006</a:t>
            </a:r>
          </a:p>
        </p:txBody>
      </p:sp>
      <p:sp>
        <p:nvSpPr>
          <p:cNvPr id="53" name="Freeform: Shape 52">
            <a:extLst>
              <a:ext uri="{FF2B5EF4-FFF2-40B4-BE49-F238E27FC236}">
                <a16:creationId xmlns:a16="http://schemas.microsoft.com/office/drawing/2014/main" id="{D96C8D99-3232-849B-9CC8-6E4982208FEA}"/>
              </a:ext>
              <a:ext uri="{C183D7F6-B498-43B3-948B-1728B52AA6E4}">
                <adec:decorative xmlns:adec="http://schemas.microsoft.com/office/drawing/2017/decorative" val="1"/>
              </a:ext>
            </a:extLst>
          </p:cNvPr>
          <p:cNvSpPr/>
          <p:nvPr/>
        </p:nvSpPr>
        <p:spPr>
          <a:xfrm rot="10800000">
            <a:off x="3507757" y="-11160"/>
            <a:ext cx="2553080" cy="6858841"/>
          </a:xfrm>
          <a:custGeom>
            <a:avLst/>
            <a:gdLst>
              <a:gd name="connsiteX0" fmla="*/ 2526446 w 2553080"/>
              <a:gd name="connsiteY0" fmla="*/ 0 h 6858841"/>
              <a:gd name="connsiteX1" fmla="*/ 1707127 w 2553080"/>
              <a:gd name="connsiteY1" fmla="*/ 3182290 h 6858841"/>
              <a:gd name="connsiteX2" fmla="*/ 1365955 w 2553080"/>
              <a:gd name="connsiteY2" fmla="*/ 4453431 h 6858841"/>
              <a:gd name="connsiteX3" fmla="*/ 1182052 w 2553080"/>
              <a:gd name="connsiteY3" fmla="*/ 4538343 h 6858841"/>
              <a:gd name="connsiteX4" fmla="*/ 1070442 w 2553080"/>
              <a:gd name="connsiteY4" fmla="*/ 4344440 h 6858841"/>
              <a:gd name="connsiteX5" fmla="*/ 1329175 w 2553080"/>
              <a:gd name="connsiteY5" fmla="*/ 3390133 h 6858841"/>
              <a:gd name="connsiteX6" fmla="*/ 1311418 w 2553080"/>
              <a:gd name="connsiteY6" fmla="*/ 3250726 h 6858841"/>
              <a:gd name="connsiteX7" fmla="*/ 1199808 w 2553080"/>
              <a:gd name="connsiteY7" fmla="*/ 3164547 h 6858841"/>
              <a:gd name="connsiteX8" fmla="*/ 975320 w 2553080"/>
              <a:gd name="connsiteY8" fmla="*/ 3293816 h 6858841"/>
              <a:gd name="connsiteX9" fmla="*/ 582148 w 2553080"/>
              <a:gd name="connsiteY9" fmla="*/ 4743652 h 6858841"/>
              <a:gd name="connsiteX10" fmla="*/ 5073 w 2553080"/>
              <a:gd name="connsiteY10" fmla="*/ 6842367 h 6858841"/>
              <a:gd name="connsiteX11" fmla="*/ 0 w 2553080"/>
              <a:gd name="connsiteY11" fmla="*/ 6858842 h 6858841"/>
              <a:gd name="connsiteX12" fmla="*/ 26634 w 2553080"/>
              <a:gd name="connsiteY12" fmla="*/ 6858842 h 6858841"/>
              <a:gd name="connsiteX13" fmla="*/ 607514 w 2553080"/>
              <a:gd name="connsiteY13" fmla="*/ 4751256 h 6858841"/>
              <a:gd name="connsiteX14" fmla="*/ 1000686 w 2553080"/>
              <a:gd name="connsiteY14" fmla="*/ 3301420 h 6858841"/>
              <a:gd name="connsiteX15" fmla="*/ 1194735 w 2553080"/>
              <a:gd name="connsiteY15" fmla="*/ 3189894 h 6858841"/>
              <a:gd name="connsiteX16" fmla="*/ 1289857 w 2553080"/>
              <a:gd name="connsiteY16" fmla="*/ 3263399 h 6858841"/>
              <a:gd name="connsiteX17" fmla="*/ 1305077 w 2553080"/>
              <a:gd name="connsiteY17" fmla="*/ 3383797 h 6858841"/>
              <a:gd name="connsiteX18" fmla="*/ 1046345 w 2553080"/>
              <a:gd name="connsiteY18" fmla="*/ 4338103 h 6858841"/>
              <a:gd name="connsiteX19" fmla="*/ 1175711 w 2553080"/>
              <a:gd name="connsiteY19" fmla="*/ 4562423 h 6858841"/>
              <a:gd name="connsiteX20" fmla="*/ 1390053 w 2553080"/>
              <a:gd name="connsiteY20" fmla="*/ 4462303 h 6858841"/>
              <a:gd name="connsiteX21" fmla="*/ 1390053 w 2553080"/>
              <a:gd name="connsiteY21" fmla="*/ 4461035 h 6858841"/>
              <a:gd name="connsiteX22" fmla="*/ 1731225 w 2553080"/>
              <a:gd name="connsiteY22" fmla="*/ 3188627 h 6858841"/>
              <a:gd name="connsiteX23" fmla="*/ 2553081 w 2553080"/>
              <a:gd name="connsiteY23" fmla="*/ 1267 h 6858841"/>
              <a:gd name="connsiteX24" fmla="*/ 2526446 w 2553080"/>
              <a:gd name="connsiteY24" fmla="*/ 0 h 685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53080" h="6858841">
                <a:moveTo>
                  <a:pt x="2526446" y="0"/>
                </a:moveTo>
                <a:lnTo>
                  <a:pt x="1707127" y="3182290"/>
                </a:lnTo>
                <a:lnTo>
                  <a:pt x="1365955" y="4453431"/>
                </a:lnTo>
                <a:cubicBezTo>
                  <a:pt x="1332979" y="4523135"/>
                  <a:pt x="1255613" y="4558621"/>
                  <a:pt x="1182052" y="4538343"/>
                </a:cubicBezTo>
                <a:cubicBezTo>
                  <a:pt x="1098345" y="4515531"/>
                  <a:pt x="1047613" y="4428085"/>
                  <a:pt x="1070442" y="4344440"/>
                </a:cubicBezTo>
                <a:lnTo>
                  <a:pt x="1329175" y="3390133"/>
                </a:lnTo>
                <a:cubicBezTo>
                  <a:pt x="1341858" y="3343242"/>
                  <a:pt x="1335516" y="3293816"/>
                  <a:pt x="1311418" y="3250726"/>
                </a:cubicBezTo>
                <a:cubicBezTo>
                  <a:pt x="1287321" y="3207637"/>
                  <a:pt x="1248004" y="3177220"/>
                  <a:pt x="1199808" y="3164547"/>
                </a:cubicBezTo>
                <a:cubicBezTo>
                  <a:pt x="1102150" y="3137933"/>
                  <a:pt x="1000686" y="3196230"/>
                  <a:pt x="975320" y="3293816"/>
                </a:cubicBezTo>
                <a:lnTo>
                  <a:pt x="582148" y="4743652"/>
                </a:lnTo>
                <a:lnTo>
                  <a:pt x="5073" y="6842367"/>
                </a:lnTo>
                <a:cubicBezTo>
                  <a:pt x="5073" y="6842367"/>
                  <a:pt x="1268" y="6855040"/>
                  <a:pt x="0" y="6858842"/>
                </a:cubicBezTo>
                <a:lnTo>
                  <a:pt x="26634" y="6858842"/>
                </a:lnTo>
                <a:lnTo>
                  <a:pt x="607514" y="4751256"/>
                </a:lnTo>
                <a:lnTo>
                  <a:pt x="1000686" y="3301420"/>
                </a:lnTo>
                <a:cubicBezTo>
                  <a:pt x="1023515" y="3217775"/>
                  <a:pt x="1111028" y="3167082"/>
                  <a:pt x="1194735" y="3189894"/>
                </a:cubicBezTo>
                <a:cubicBezTo>
                  <a:pt x="1235321" y="3201300"/>
                  <a:pt x="1269565" y="3226647"/>
                  <a:pt x="1289857" y="3263399"/>
                </a:cubicBezTo>
                <a:cubicBezTo>
                  <a:pt x="1311418" y="3300152"/>
                  <a:pt x="1316492" y="3341975"/>
                  <a:pt x="1305077" y="3383797"/>
                </a:cubicBezTo>
                <a:lnTo>
                  <a:pt x="1046345" y="4338103"/>
                </a:lnTo>
                <a:cubicBezTo>
                  <a:pt x="1019710" y="4435689"/>
                  <a:pt x="1078052" y="4537076"/>
                  <a:pt x="1175711" y="4562423"/>
                </a:cubicBezTo>
                <a:cubicBezTo>
                  <a:pt x="1261955" y="4585235"/>
                  <a:pt x="1352004" y="4543413"/>
                  <a:pt x="1390053" y="4462303"/>
                </a:cubicBezTo>
                <a:lnTo>
                  <a:pt x="1390053" y="4461035"/>
                </a:lnTo>
                <a:lnTo>
                  <a:pt x="1731225" y="3188627"/>
                </a:lnTo>
                <a:lnTo>
                  <a:pt x="2553081" y="1267"/>
                </a:lnTo>
                <a:cubicBezTo>
                  <a:pt x="2544203" y="0"/>
                  <a:pt x="2535325" y="0"/>
                  <a:pt x="2526446" y="0"/>
                </a:cubicBezTo>
                <a:close/>
              </a:path>
            </a:pathLst>
          </a:custGeom>
          <a:solidFill>
            <a:schemeClr val="accent1"/>
          </a:solidFill>
          <a:ln w="9116" cap="flat">
            <a:noFill/>
            <a:prstDash val="solid"/>
            <a:miter/>
          </a:ln>
        </p:spPr>
        <p:txBody>
          <a:bodyPr rtlCol="0" anchor="ctr"/>
          <a:lstStyle/>
          <a:p>
            <a:endParaRPr lang="en-US"/>
          </a:p>
        </p:txBody>
      </p:sp>
      <p:pic>
        <p:nvPicPr>
          <p:cNvPr id="47" name="Picture Placeholder 46" descr="Ασπρόμαυρο εξώφυλλο με μπλε τετράγωνα&#10;&#10;Περιγραφή που δημιουργείται αυτόματα">
            <a:extLst>
              <a:ext uri="{FF2B5EF4-FFF2-40B4-BE49-F238E27FC236}">
                <a16:creationId xmlns:a16="http://schemas.microsoft.com/office/drawing/2014/main" id="{5F839494-0FF9-BB9C-71F6-77CFACA7DA72}"/>
              </a:ext>
            </a:extLst>
          </p:cNvPr>
          <p:cNvPicPr>
            <a:picLocks noGrp="1" noChangeAspect="1"/>
          </p:cNvPicPr>
          <p:nvPr>
            <p:ph type="pic" sz="quarter" idx="11"/>
          </p:nvPr>
        </p:nvPicPr>
        <p:blipFill>
          <a:blip r:embed="rId3"/>
          <a:srcRect t="784" b="784"/>
          <a:stretch>
            <a:fillRect/>
          </a:stretch>
        </p:blipFill>
        <p:spPr/>
      </p:pic>
      <p:grpSp>
        <p:nvGrpSpPr>
          <p:cNvPr id="2" name="Group 1">
            <a:extLst>
              <a:ext uri="{FF2B5EF4-FFF2-40B4-BE49-F238E27FC236}">
                <a16:creationId xmlns:a16="http://schemas.microsoft.com/office/drawing/2014/main" id="{ABF25152-ECFC-F87E-6A60-9E7B0D98374B}"/>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56048E62-9FDC-6A86-C84F-4D7DFCAA1823}"/>
                </a:ext>
              </a:extLst>
            </p:cNvPr>
            <p:cNvPicPr>
              <a:picLocks noChangeAspect="1"/>
            </p:cNvPicPr>
            <p:nvPr/>
          </p:nvPicPr>
          <p:blipFill>
            <a:blip r:embed="rId4"/>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B4A6FF37-150C-0183-163E-54E5A9398FBB}"/>
                </a:ext>
              </a:extLst>
            </p:cNvPr>
            <p:cNvPicPr>
              <a:picLocks noChangeAspect="1"/>
            </p:cNvPicPr>
            <p:nvPr/>
          </p:nvPicPr>
          <p:blipFill>
            <a:blip r:embed="rId5"/>
            <a:stretch>
              <a:fillRect/>
            </a:stretch>
          </p:blipFill>
          <p:spPr>
            <a:xfrm>
              <a:off x="6709092" y="5483822"/>
              <a:ext cx="1764001" cy="612000"/>
            </a:xfrm>
            <a:prstGeom prst="rect">
              <a:avLst/>
            </a:prstGeom>
          </p:spPr>
        </p:pic>
      </p:grpSp>
    </p:spTree>
    <p:extLst>
      <p:ext uri="{BB962C8B-B14F-4D97-AF65-F5344CB8AC3E}">
        <p14:creationId xmlns:p14="http://schemas.microsoft.com/office/powerpoint/2010/main" val="35039798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4D835925-3D21-0B99-9A6C-587FBAE43339}"/>
              </a:ext>
            </a:extLst>
          </p:cNvPr>
          <p:cNvSpPr>
            <a:spLocks noGrp="1"/>
          </p:cNvSpPr>
          <p:nvPr>
            <p:ph type="ctrTitle"/>
          </p:nvPr>
        </p:nvSpPr>
        <p:spPr>
          <a:xfrm>
            <a:off x="796322" y="320040"/>
            <a:ext cx="6732237" cy="1524000"/>
          </a:xfrm>
        </p:spPr>
        <p:txBody>
          <a:bodyPr>
            <a:normAutofit fontScale="90000"/>
          </a:bodyPr>
          <a:lstStyle/>
          <a:p>
            <a:r>
              <a:rPr lang="el" dirty="0">
                <a:solidFill>
                  <a:schemeClr val="accent1"/>
                </a:solidFill>
              </a:rPr>
              <a:t>Περίγραμμα Εκπαίδευση: </a:t>
            </a:r>
            <a:br>
              <a:rPr lang="en-US" dirty="0">
                <a:solidFill>
                  <a:schemeClr val="accent1"/>
                </a:solidFill>
              </a:rPr>
            </a:br>
            <a:br>
              <a:rPr lang="en-US" dirty="0">
                <a:solidFill>
                  <a:schemeClr val="accent1"/>
                </a:solidFill>
              </a:rPr>
            </a:br>
            <a:r>
              <a:rPr lang="el" dirty="0"/>
              <a:t>Ημέρα-1</a:t>
            </a:r>
          </a:p>
        </p:txBody>
      </p:sp>
      <p:sp>
        <p:nvSpPr>
          <p:cNvPr id="12" name="Freeform: Shape 11">
            <a:extLst>
              <a:ext uri="{FF2B5EF4-FFF2-40B4-BE49-F238E27FC236}">
                <a16:creationId xmlns:a16="http://schemas.microsoft.com/office/drawing/2014/main" id="{3E7466B0-B69A-FEBF-B8E0-FDA9AEAC709F}"/>
              </a:ext>
              <a:ext uri="{C183D7F6-B498-43B3-948B-1728B52AA6E4}">
                <adec:decorative xmlns:adec="http://schemas.microsoft.com/office/drawing/2017/decorative" val="1"/>
              </a:ext>
            </a:extLst>
          </p:cNvPr>
          <p:cNvSpPr/>
          <p:nvPr/>
        </p:nvSpPr>
        <p:spPr>
          <a:xfrm>
            <a:off x="7370364" y="-3219"/>
            <a:ext cx="2562565" cy="6884359"/>
          </a:xfrm>
          <a:custGeom>
            <a:avLst/>
            <a:gdLst>
              <a:gd name="connsiteX0" fmla="*/ 2535833 w 2562565"/>
              <a:gd name="connsiteY0" fmla="*/ 0 h 6884359"/>
              <a:gd name="connsiteX1" fmla="*/ 2106829 w 2562565"/>
              <a:gd name="connsiteY1" fmla="*/ 1564627 h 6884359"/>
              <a:gd name="connsiteX2" fmla="*/ 1764389 w 2562565"/>
              <a:gd name="connsiteY2" fmla="*/ 2840498 h 6884359"/>
              <a:gd name="connsiteX3" fmla="*/ 1579803 w 2562565"/>
              <a:gd name="connsiteY3" fmla="*/ 2925726 h 6884359"/>
              <a:gd name="connsiteX4" fmla="*/ 1467779 w 2562565"/>
              <a:gd name="connsiteY4" fmla="*/ 2731101 h 6884359"/>
              <a:gd name="connsiteX5" fmla="*/ 1727472 w 2562565"/>
              <a:gd name="connsiteY5" fmla="*/ 1773244 h 6884359"/>
              <a:gd name="connsiteX6" fmla="*/ 1709650 w 2562565"/>
              <a:gd name="connsiteY6" fmla="*/ 1633318 h 6884359"/>
              <a:gd name="connsiteX7" fmla="*/ 1597625 w 2562565"/>
              <a:gd name="connsiteY7" fmla="*/ 1546818 h 6884359"/>
              <a:gd name="connsiteX8" fmla="*/ 1372303 w 2562565"/>
              <a:gd name="connsiteY8" fmla="*/ 1676568 h 6884359"/>
              <a:gd name="connsiteX9" fmla="*/ 977670 w 2562565"/>
              <a:gd name="connsiteY9" fmla="*/ 3131798 h 6884359"/>
              <a:gd name="connsiteX10" fmla="*/ 5092 w 2562565"/>
              <a:gd name="connsiteY10" fmla="*/ 6867823 h 6884359"/>
              <a:gd name="connsiteX11" fmla="*/ 0 w 2562565"/>
              <a:gd name="connsiteY11" fmla="*/ 6884360 h 6884359"/>
              <a:gd name="connsiteX12" fmla="*/ 26733 w 2562565"/>
              <a:gd name="connsiteY12" fmla="*/ 6884360 h 6884359"/>
              <a:gd name="connsiteX13" fmla="*/ 1003131 w 2562565"/>
              <a:gd name="connsiteY13" fmla="*/ 3139431 h 6884359"/>
              <a:gd name="connsiteX14" fmla="*/ 1397763 w 2562565"/>
              <a:gd name="connsiteY14" fmla="*/ 1684200 h 6884359"/>
              <a:gd name="connsiteX15" fmla="*/ 1592533 w 2562565"/>
              <a:gd name="connsiteY15" fmla="*/ 1572259 h 6884359"/>
              <a:gd name="connsiteX16" fmla="*/ 1688009 w 2562565"/>
              <a:gd name="connsiteY16" fmla="*/ 1646039 h 6884359"/>
              <a:gd name="connsiteX17" fmla="*/ 1703285 w 2562565"/>
              <a:gd name="connsiteY17" fmla="*/ 1766884 h 6884359"/>
              <a:gd name="connsiteX18" fmla="*/ 1443591 w 2562565"/>
              <a:gd name="connsiteY18" fmla="*/ 2724741 h 6884359"/>
              <a:gd name="connsiteX19" fmla="*/ 1573438 w 2562565"/>
              <a:gd name="connsiteY19" fmla="*/ 2949894 h 6884359"/>
              <a:gd name="connsiteX20" fmla="*/ 1788577 w 2562565"/>
              <a:gd name="connsiteY20" fmla="*/ 2849402 h 6884359"/>
              <a:gd name="connsiteX21" fmla="*/ 1788577 w 2562565"/>
              <a:gd name="connsiteY21" fmla="*/ 2848130 h 6884359"/>
              <a:gd name="connsiteX22" fmla="*/ 2131016 w 2562565"/>
              <a:gd name="connsiteY22" fmla="*/ 1570987 h 6884359"/>
              <a:gd name="connsiteX23" fmla="*/ 2562566 w 2562565"/>
              <a:gd name="connsiteY23" fmla="*/ 1272 h 6884359"/>
              <a:gd name="connsiteX24" fmla="*/ 2535833 w 2562565"/>
              <a:gd name="connsiteY24" fmla="*/ 0 h 6884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62565" h="6884359">
                <a:moveTo>
                  <a:pt x="2535833" y="0"/>
                </a:moveTo>
                <a:lnTo>
                  <a:pt x="2106829" y="1564627"/>
                </a:lnTo>
                <a:lnTo>
                  <a:pt x="1764389" y="2840498"/>
                </a:lnTo>
                <a:cubicBezTo>
                  <a:pt x="1731291" y="2910461"/>
                  <a:pt x="1653638" y="2946078"/>
                  <a:pt x="1579803" y="2925726"/>
                </a:cubicBezTo>
                <a:cubicBezTo>
                  <a:pt x="1495785" y="2902829"/>
                  <a:pt x="1444864" y="2815057"/>
                  <a:pt x="1467779" y="2731101"/>
                </a:cubicBezTo>
                <a:lnTo>
                  <a:pt x="1727472" y="1773244"/>
                </a:lnTo>
                <a:cubicBezTo>
                  <a:pt x="1740202" y="1726178"/>
                  <a:pt x="1733837" y="1676568"/>
                  <a:pt x="1709650" y="1633318"/>
                </a:cubicBezTo>
                <a:cubicBezTo>
                  <a:pt x="1685463" y="1590068"/>
                  <a:pt x="1646000" y="1559539"/>
                  <a:pt x="1597625" y="1546818"/>
                </a:cubicBezTo>
                <a:cubicBezTo>
                  <a:pt x="1499604" y="1520105"/>
                  <a:pt x="1397763" y="1578620"/>
                  <a:pt x="1372303" y="1676568"/>
                </a:cubicBezTo>
                <a:lnTo>
                  <a:pt x="977670" y="3131798"/>
                </a:lnTo>
                <a:lnTo>
                  <a:pt x="5092" y="6867823"/>
                </a:lnTo>
                <a:cubicBezTo>
                  <a:pt x="5092" y="6867823"/>
                  <a:pt x="1273" y="6880544"/>
                  <a:pt x="0" y="6884360"/>
                </a:cubicBezTo>
                <a:lnTo>
                  <a:pt x="26733" y="6884360"/>
                </a:lnTo>
                <a:lnTo>
                  <a:pt x="1003131" y="3139431"/>
                </a:lnTo>
                <a:lnTo>
                  <a:pt x="1397763" y="1684200"/>
                </a:lnTo>
                <a:cubicBezTo>
                  <a:pt x="1420677" y="1600245"/>
                  <a:pt x="1508515" y="1549363"/>
                  <a:pt x="1592533" y="1572259"/>
                </a:cubicBezTo>
                <a:cubicBezTo>
                  <a:pt x="1633270" y="1583708"/>
                  <a:pt x="1667641" y="1609149"/>
                  <a:pt x="1688009" y="1646039"/>
                </a:cubicBezTo>
                <a:cubicBezTo>
                  <a:pt x="1709650" y="1682928"/>
                  <a:pt x="1714742" y="1724906"/>
                  <a:pt x="1703285" y="1766884"/>
                </a:cubicBezTo>
                <a:lnTo>
                  <a:pt x="1443591" y="2724741"/>
                </a:lnTo>
                <a:cubicBezTo>
                  <a:pt x="1416858" y="2822689"/>
                  <a:pt x="1475417" y="2924453"/>
                  <a:pt x="1573438" y="2949894"/>
                </a:cubicBezTo>
                <a:cubicBezTo>
                  <a:pt x="1660003" y="2972792"/>
                  <a:pt x="1750386" y="2930814"/>
                  <a:pt x="1788577" y="2849402"/>
                </a:cubicBezTo>
                <a:lnTo>
                  <a:pt x="1788577" y="2848130"/>
                </a:lnTo>
                <a:lnTo>
                  <a:pt x="2131016" y="1570987"/>
                </a:lnTo>
                <a:lnTo>
                  <a:pt x="2562566" y="1272"/>
                </a:lnTo>
                <a:cubicBezTo>
                  <a:pt x="2553655" y="0"/>
                  <a:pt x="2544744" y="0"/>
                  <a:pt x="2535833" y="0"/>
                </a:cubicBezTo>
                <a:close/>
              </a:path>
            </a:pathLst>
          </a:custGeom>
          <a:solidFill>
            <a:schemeClr val="accent1"/>
          </a:solidFill>
          <a:ln w="12700" cap="flat">
            <a:noFill/>
            <a:prstDash val="solid"/>
            <a:miter/>
          </a:ln>
        </p:spPr>
        <p:txBody>
          <a:bodyPr rtlCol="0" anchor="ctr"/>
          <a:lstStyle/>
          <a:p>
            <a:endParaRPr lang="en-US"/>
          </a:p>
        </p:txBody>
      </p:sp>
      <p:pic>
        <p:nvPicPr>
          <p:cNvPr id="13" name="Graphic 12">
            <a:extLst>
              <a:ext uri="{FF2B5EF4-FFF2-40B4-BE49-F238E27FC236}">
                <a16:creationId xmlns:a16="http://schemas.microsoft.com/office/drawing/2014/main" id="{2756CFB8-E805-3CF9-61D2-C02341EC7644}"/>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7829202" y="5156615"/>
            <a:ext cx="878334" cy="1705001"/>
          </a:xfrm>
          <a:prstGeom prst="rect">
            <a:avLst/>
          </a:prstGeom>
        </p:spPr>
      </p:pic>
      <p:sp>
        <p:nvSpPr>
          <p:cNvPr id="6" name="Slide Number Placeholder 5">
            <a:extLst>
              <a:ext uri="{FF2B5EF4-FFF2-40B4-BE49-F238E27FC236}">
                <a16:creationId xmlns:a16="http://schemas.microsoft.com/office/drawing/2014/main" id="{68D96053-DF7F-7AFE-4D23-78CFF34D0026}"/>
              </a:ext>
            </a:extLst>
          </p:cNvPr>
          <p:cNvSpPr>
            <a:spLocks noGrp="1"/>
          </p:cNvSpPr>
          <p:nvPr>
            <p:ph type="sldNum" sz="quarter" idx="4"/>
          </p:nvPr>
        </p:nvSpPr>
        <p:spPr>
          <a:xfrm>
            <a:off x="10768546" y="6290774"/>
            <a:ext cx="617912" cy="365125"/>
          </a:xfrm>
        </p:spPr>
        <p:txBody>
          <a:bodyPr/>
          <a:lstStyle/>
          <a:p>
            <a:fld id="{3A98EE3D-8CD1-4C3F-BD1C-C98C9596463C}" type="slidenum">
              <a:rPr lang="en-US" smtClean="0"/>
              <a:pPr/>
              <a:t>10</a:t>
            </a:fld>
            <a:endParaRPr lang="en-US"/>
          </a:p>
        </p:txBody>
      </p:sp>
      <p:sp>
        <p:nvSpPr>
          <p:cNvPr id="27" name="Text Placeholder 10">
            <a:extLst>
              <a:ext uri="{FF2B5EF4-FFF2-40B4-BE49-F238E27FC236}">
                <a16:creationId xmlns:a16="http://schemas.microsoft.com/office/drawing/2014/main" id="{E8DD6800-C7FC-6A10-2B0A-C4B64CC05C22}"/>
              </a:ext>
            </a:extLst>
          </p:cNvPr>
          <p:cNvSpPr txBox="1">
            <a:spLocks/>
          </p:cNvSpPr>
          <p:nvPr/>
        </p:nvSpPr>
        <p:spPr>
          <a:xfrm>
            <a:off x="796322" y="2164080"/>
            <a:ext cx="6980092" cy="346029"/>
          </a:xfrm>
          <a:prstGeom prst="rect">
            <a:avLst/>
          </a:prstGeom>
        </p:spPr>
        <p:txBody>
          <a:bodyPr>
            <a:noAutofit/>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l" sz="1600">
                <a:solidFill>
                  <a:schemeClr val="accent1"/>
                </a:solidFill>
              </a:rPr>
              <a:t>Topic-01: Θεμέλια της Νοημοσύνης Απειλών στον Κυβερνοχώρο (CTI) – Ταξινομία, Κύκλος Ζωής, Έλεγχοι και Πρότυπα Ασφαλείας</a:t>
            </a:r>
          </a:p>
        </p:txBody>
      </p:sp>
      <p:sp>
        <p:nvSpPr>
          <p:cNvPr id="28" name="Text Placeholder 22">
            <a:extLst>
              <a:ext uri="{FF2B5EF4-FFF2-40B4-BE49-F238E27FC236}">
                <a16:creationId xmlns:a16="http://schemas.microsoft.com/office/drawing/2014/main" id="{5421A4BB-2BFD-0743-5BB3-6C4D92B8EC15}"/>
              </a:ext>
            </a:extLst>
          </p:cNvPr>
          <p:cNvSpPr txBox="1">
            <a:spLocks/>
          </p:cNvSpPr>
          <p:nvPr/>
        </p:nvSpPr>
        <p:spPr>
          <a:xfrm>
            <a:off x="796323" y="2726930"/>
            <a:ext cx="6980091" cy="1208930"/>
          </a:xfrm>
          <a:prstGeom prst="rect">
            <a:avLst/>
          </a:prstGeom>
        </p:spPr>
        <p:txBody>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600"/>
              </a:spcBef>
              <a:spcAft>
                <a:spcPts val="0"/>
              </a:spcAft>
            </a:pPr>
            <a:r>
              <a:rPr lang="el" sz="1400"/>
              <a:t>Εισαγωγή στο Cyber Threat Intelligence</a:t>
            </a:r>
          </a:p>
          <a:p>
            <a:pPr>
              <a:spcBef>
                <a:spcPts val="600"/>
              </a:spcBef>
              <a:spcAft>
                <a:spcPts val="0"/>
              </a:spcAft>
            </a:pPr>
            <a:r>
              <a:rPr lang="el" sz="1400">
                <a:solidFill>
                  <a:schemeClr val="tx2"/>
                </a:solidFill>
              </a:rPr>
              <a:t>Ταξινόμηση της νοημοσύνης απειλών στον κυβερνοχώρο </a:t>
            </a:r>
          </a:p>
          <a:p>
            <a:pPr>
              <a:spcBef>
                <a:spcPts val="600"/>
              </a:spcBef>
              <a:spcAft>
                <a:spcPts val="0"/>
              </a:spcAft>
            </a:pPr>
            <a:r>
              <a:rPr lang="el" sz="1400"/>
              <a:t>Κύκλος ζωής της ευφυΐας απειλών στον κυβερνοχώρο</a:t>
            </a:r>
          </a:p>
          <a:p>
            <a:pPr>
              <a:spcBef>
                <a:spcPts val="600"/>
              </a:spcBef>
              <a:spcAft>
                <a:spcPts val="0"/>
              </a:spcAft>
            </a:pPr>
            <a:r>
              <a:rPr lang="el" sz="1400"/>
              <a:t>Έλεγχοι και πρότυπα ασφαλείας</a:t>
            </a:r>
          </a:p>
        </p:txBody>
      </p:sp>
      <p:pic>
        <p:nvPicPr>
          <p:cNvPr id="34" name="Picture Placeholder 33" descr="Ένα φλιτζάνι καφέ και ένα σημειωματάριο σε ένα τραπέζι&#10;&#10;Περιγραφή που δημιουργείται αυτόματα">
            <a:extLst>
              <a:ext uri="{FF2B5EF4-FFF2-40B4-BE49-F238E27FC236}">
                <a16:creationId xmlns:a16="http://schemas.microsoft.com/office/drawing/2014/main" id="{BE76F2C8-60D2-404A-08F8-F956BC2489DF}"/>
              </a:ext>
            </a:extLst>
          </p:cNvPr>
          <p:cNvPicPr>
            <a:picLocks noGrp="1" noChangeAspect="1"/>
          </p:cNvPicPr>
          <p:nvPr>
            <p:ph type="pic" sz="quarter" idx="11"/>
          </p:nvPr>
        </p:nvPicPr>
        <p:blipFill>
          <a:blip r:embed="rId4"/>
          <a:srcRect l="18261" r="18261"/>
          <a:stretch>
            <a:fillRect/>
          </a:stretch>
        </p:blipFill>
        <p:spPr/>
      </p:pic>
      <p:grpSp>
        <p:nvGrpSpPr>
          <p:cNvPr id="3" name="Group 2">
            <a:extLst>
              <a:ext uri="{FF2B5EF4-FFF2-40B4-BE49-F238E27FC236}">
                <a16:creationId xmlns:a16="http://schemas.microsoft.com/office/drawing/2014/main" id="{B2E7B04D-E6C3-1A50-96CC-C863D387E4E8}"/>
              </a:ext>
            </a:extLst>
          </p:cNvPr>
          <p:cNvGrpSpPr/>
          <p:nvPr/>
        </p:nvGrpSpPr>
        <p:grpSpPr>
          <a:xfrm>
            <a:off x="7549377" y="6167336"/>
            <a:ext cx="3294001" cy="612000"/>
            <a:chOff x="5179092" y="5483822"/>
            <a:chExt cx="3294001" cy="612000"/>
          </a:xfrm>
        </p:grpSpPr>
        <p:pic>
          <p:nvPicPr>
            <p:cNvPr id="4" name="Picture 3">
              <a:extLst>
                <a:ext uri="{FF2B5EF4-FFF2-40B4-BE49-F238E27FC236}">
                  <a16:creationId xmlns:a16="http://schemas.microsoft.com/office/drawing/2014/main" id="{B2BB7346-D27E-E7B5-1793-E50B8F9C20CF}"/>
                </a:ext>
              </a:extLst>
            </p:cNvPr>
            <p:cNvPicPr>
              <a:picLocks noChangeAspect="1"/>
            </p:cNvPicPr>
            <p:nvPr/>
          </p:nvPicPr>
          <p:blipFill>
            <a:blip r:embed="rId5"/>
            <a:stretch>
              <a:fillRect/>
            </a:stretch>
          </p:blipFill>
          <p:spPr>
            <a:xfrm>
              <a:off x="5179092" y="5483822"/>
              <a:ext cx="1530000" cy="612000"/>
            </a:xfrm>
            <a:prstGeom prst="rect">
              <a:avLst/>
            </a:prstGeom>
          </p:spPr>
        </p:pic>
        <p:pic>
          <p:nvPicPr>
            <p:cNvPr id="5" name="Picture 4">
              <a:extLst>
                <a:ext uri="{FF2B5EF4-FFF2-40B4-BE49-F238E27FC236}">
                  <a16:creationId xmlns:a16="http://schemas.microsoft.com/office/drawing/2014/main" id="{7E39C830-72D8-B9BC-4DBD-C47324325EEA}"/>
                </a:ext>
              </a:extLst>
            </p:cNvPr>
            <p:cNvPicPr>
              <a:picLocks noChangeAspect="1"/>
            </p:cNvPicPr>
            <p:nvPr/>
          </p:nvPicPr>
          <p:blipFill>
            <a:blip r:embed="rId6"/>
            <a:stretch>
              <a:fillRect/>
            </a:stretch>
          </p:blipFill>
          <p:spPr>
            <a:xfrm>
              <a:off x="6709092" y="5483822"/>
              <a:ext cx="1764001" cy="612000"/>
            </a:xfrm>
            <a:prstGeom prst="rect">
              <a:avLst/>
            </a:prstGeom>
          </p:spPr>
        </p:pic>
      </p:grpSp>
    </p:spTree>
    <p:extLst>
      <p:ext uri="{BB962C8B-B14F-4D97-AF65-F5344CB8AC3E}">
        <p14:creationId xmlns:p14="http://schemas.microsoft.com/office/powerpoint/2010/main" val="3093077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48BD71C-DCE9-9855-DCBE-675F20E94682}"/>
              </a:ext>
            </a:extLst>
          </p:cNvPr>
          <p:cNvSpPr>
            <a:spLocks noGrp="1"/>
          </p:cNvSpPr>
          <p:nvPr>
            <p:ph type="body" sz="quarter" idx="16"/>
          </p:nvPr>
        </p:nvSpPr>
        <p:spPr>
          <a:xfrm>
            <a:off x="1318352" y="1894376"/>
            <a:ext cx="2847975" cy="3390899"/>
          </a:xfrm>
        </p:spPr>
        <p:txBody>
          <a:bodyPr/>
          <a:lstStyle/>
          <a:p>
            <a:r>
              <a:rPr lang="el" dirty="0"/>
              <a:t>Στρατηγικό</a:t>
            </a:r>
          </a:p>
        </p:txBody>
      </p:sp>
      <p:pic>
        <p:nvPicPr>
          <p:cNvPr id="51" name="Picture Placeholder 50" descr="Άβακας">
            <a:extLst>
              <a:ext uri="{FF2B5EF4-FFF2-40B4-BE49-F238E27FC236}">
                <a16:creationId xmlns:a16="http://schemas.microsoft.com/office/drawing/2014/main" id="{F1A5F630-1971-68D5-BEDA-6FC11471C8E1}"/>
              </a:ext>
            </a:extLst>
          </p:cNvPr>
          <p:cNvPicPr>
            <a:picLocks noGrp="1" noChangeAspect="1"/>
          </p:cNvPicPr>
          <p:nvPr>
            <p:ph type="pic" sz="quarter" idx="23"/>
          </p:nvPr>
        </p:nvPicPr>
        <p:blipFill>
          <a:blip r:embed="rId2">
            <a:extLst>
              <a:ext uri="{96DAC541-7B7A-43D3-8B79-37D633B846F1}">
                <asvg:svgBlip xmlns:asvg="http://schemas.microsoft.com/office/drawing/2016/SVG/main" r:embed="rId3"/>
              </a:ext>
            </a:extLst>
          </a:blip>
          <a:srcRect t="4502" b="4502"/>
          <a:stretch/>
        </p:blipFill>
        <p:spPr>
          <a:xfrm>
            <a:off x="2239419" y="2833688"/>
            <a:ext cx="1005840" cy="914400"/>
          </a:xfrm>
        </p:spPr>
      </p:pic>
      <p:sp>
        <p:nvSpPr>
          <p:cNvPr id="8" name="Text Placeholder 7">
            <a:extLst>
              <a:ext uri="{FF2B5EF4-FFF2-40B4-BE49-F238E27FC236}">
                <a16:creationId xmlns:a16="http://schemas.microsoft.com/office/drawing/2014/main" id="{442063B1-AD32-CF53-B792-70C1B67D527C}"/>
              </a:ext>
            </a:extLst>
          </p:cNvPr>
          <p:cNvSpPr>
            <a:spLocks noGrp="1"/>
          </p:cNvSpPr>
          <p:nvPr>
            <p:ph type="body" sz="quarter" idx="20"/>
          </p:nvPr>
        </p:nvSpPr>
        <p:spPr>
          <a:xfrm>
            <a:off x="1405708" y="3989405"/>
            <a:ext cx="2676098" cy="893763"/>
          </a:xfrm>
        </p:spPr>
        <p:txBody>
          <a:bodyPr/>
          <a:lstStyle/>
          <a:p>
            <a:pPr lvl="0"/>
            <a:r>
              <a:rPr lang="el"/>
              <a:t>Στοχεύει στην υποστήριξη των στελεχών στη λήψη τεκμηριωμένων αποφάσεων (επισκόπηση υψηλού επιπέδου)</a:t>
            </a:r>
          </a:p>
          <a:p>
            <a:pPr lvl="0">
              <a:spcBef>
                <a:spcPts val="300"/>
              </a:spcBef>
            </a:pPr>
            <a:r>
              <a:rPr lang="el" b="1"/>
              <a:t>Ποιος και γιατί</a:t>
            </a:r>
          </a:p>
        </p:txBody>
      </p:sp>
      <p:sp>
        <p:nvSpPr>
          <p:cNvPr id="7" name="Text Placeholder 6">
            <a:extLst>
              <a:ext uri="{FF2B5EF4-FFF2-40B4-BE49-F238E27FC236}">
                <a16:creationId xmlns:a16="http://schemas.microsoft.com/office/drawing/2014/main" id="{CEAC814C-D211-009A-190F-549B7A0D6398}"/>
              </a:ext>
            </a:extLst>
          </p:cNvPr>
          <p:cNvSpPr>
            <a:spLocks noGrp="1"/>
          </p:cNvSpPr>
          <p:nvPr>
            <p:ph type="body" sz="quarter" idx="18"/>
          </p:nvPr>
        </p:nvSpPr>
        <p:spPr>
          <a:xfrm>
            <a:off x="4651092" y="1894376"/>
            <a:ext cx="2847975" cy="3390899"/>
          </a:xfrm>
        </p:spPr>
        <p:txBody>
          <a:bodyPr/>
          <a:lstStyle/>
          <a:p>
            <a:r>
              <a:rPr lang="el" dirty="0"/>
              <a:t>Λειτουργικό</a:t>
            </a:r>
          </a:p>
        </p:txBody>
      </p:sp>
      <p:pic>
        <p:nvPicPr>
          <p:cNvPr id="53" name="Picture Placeholder 52" descr="3d Γυαλιά">
            <a:extLst>
              <a:ext uri="{FF2B5EF4-FFF2-40B4-BE49-F238E27FC236}">
                <a16:creationId xmlns:a16="http://schemas.microsoft.com/office/drawing/2014/main" id="{6D152620-03B9-AECD-503A-E23309285EA7}"/>
              </a:ext>
            </a:extLst>
          </p:cNvPr>
          <p:cNvPicPr>
            <a:picLocks noGrp="1" noChangeAspect="1"/>
          </p:cNvPicPr>
          <p:nvPr>
            <p:ph type="pic" sz="quarter" idx="24"/>
          </p:nvPr>
        </p:nvPicPr>
        <p:blipFill>
          <a:blip r:embed="rId4">
            <a:extLst>
              <a:ext uri="{96DAC541-7B7A-43D3-8B79-37D633B846F1}">
                <asvg:svgBlip xmlns:asvg="http://schemas.microsoft.com/office/drawing/2016/SVG/main" r:embed="rId5"/>
              </a:ext>
            </a:extLst>
          </a:blip>
          <a:srcRect t="4574" b="4574"/>
          <a:stretch/>
        </p:blipFill>
        <p:spPr>
          <a:xfrm>
            <a:off x="5572159" y="2954840"/>
            <a:ext cx="1005840" cy="914400"/>
          </a:xfrm>
        </p:spPr>
      </p:pic>
      <p:sp>
        <p:nvSpPr>
          <p:cNvPr id="9" name="Text Placeholder 8">
            <a:extLst>
              <a:ext uri="{FF2B5EF4-FFF2-40B4-BE49-F238E27FC236}">
                <a16:creationId xmlns:a16="http://schemas.microsoft.com/office/drawing/2014/main" id="{ABB0AEFB-9FA8-4379-DA69-49759E72608E}"/>
              </a:ext>
            </a:extLst>
          </p:cNvPr>
          <p:cNvSpPr>
            <a:spLocks noGrp="1"/>
          </p:cNvSpPr>
          <p:nvPr>
            <p:ph type="body" sz="quarter" idx="21"/>
          </p:nvPr>
        </p:nvSpPr>
        <p:spPr>
          <a:xfrm>
            <a:off x="4938557" y="3989404"/>
            <a:ext cx="2275880" cy="893763"/>
          </a:xfrm>
        </p:spPr>
        <p:txBody>
          <a:bodyPr/>
          <a:lstStyle/>
          <a:p>
            <a:r>
              <a:rPr lang="el"/>
              <a:t>Στοχεύει στην κατανόηση των φορέων απειλής και των μεθόδων λειτουργίας τους</a:t>
            </a:r>
          </a:p>
          <a:p>
            <a:pPr>
              <a:spcBef>
                <a:spcPts val="300"/>
              </a:spcBef>
            </a:pPr>
            <a:r>
              <a:rPr lang="el" b="1"/>
              <a:t>Πώς και πού</a:t>
            </a:r>
          </a:p>
          <a:p>
            <a:endParaRPr lang="en-US"/>
          </a:p>
        </p:txBody>
      </p:sp>
      <p:sp>
        <p:nvSpPr>
          <p:cNvPr id="2" name="Text Placeholder 1">
            <a:extLst>
              <a:ext uri="{FF2B5EF4-FFF2-40B4-BE49-F238E27FC236}">
                <a16:creationId xmlns:a16="http://schemas.microsoft.com/office/drawing/2014/main" id="{C5B8455C-CEA2-F7C8-E898-97C86849DC0E}"/>
              </a:ext>
            </a:extLst>
          </p:cNvPr>
          <p:cNvSpPr>
            <a:spLocks noGrp="1"/>
          </p:cNvSpPr>
          <p:nvPr>
            <p:ph type="body" sz="quarter" idx="19"/>
          </p:nvPr>
        </p:nvSpPr>
        <p:spPr>
          <a:xfrm>
            <a:off x="7995403" y="1894376"/>
            <a:ext cx="2847975" cy="3390899"/>
          </a:xfrm>
        </p:spPr>
        <p:txBody>
          <a:bodyPr/>
          <a:lstStyle/>
          <a:p>
            <a:r>
              <a:rPr lang="el" dirty="0"/>
              <a:t>Τακτικό</a:t>
            </a:r>
          </a:p>
        </p:txBody>
      </p:sp>
      <p:pic>
        <p:nvPicPr>
          <p:cNvPr id="55" name="Picture Placeholder 54" descr="Κύκλωμα">
            <a:extLst>
              <a:ext uri="{FF2B5EF4-FFF2-40B4-BE49-F238E27FC236}">
                <a16:creationId xmlns:a16="http://schemas.microsoft.com/office/drawing/2014/main" id="{415585AE-96E0-81D6-0A31-2A13ECB76808}"/>
              </a:ext>
            </a:extLst>
          </p:cNvPr>
          <p:cNvPicPr>
            <a:picLocks noGrp="1" noChangeAspect="1"/>
          </p:cNvPicPr>
          <p:nvPr>
            <p:ph type="pic" sz="quarter" idx="25"/>
          </p:nvPr>
        </p:nvPicPr>
        <p:blipFill>
          <a:blip r:embed="rId6">
            <a:extLst>
              <a:ext uri="{96DAC541-7B7A-43D3-8B79-37D633B846F1}">
                <asvg:svgBlip xmlns:asvg="http://schemas.microsoft.com/office/drawing/2016/SVG/main" r:embed="rId7"/>
              </a:ext>
            </a:extLst>
          </a:blip>
          <a:srcRect t="4502" b="4502"/>
          <a:stretch/>
        </p:blipFill>
        <p:spPr>
          <a:xfrm>
            <a:off x="8916470" y="2833688"/>
            <a:ext cx="1005840" cy="914400"/>
          </a:xfrm>
        </p:spPr>
      </p:pic>
      <p:sp>
        <p:nvSpPr>
          <p:cNvPr id="10" name="Text Placeholder 9">
            <a:extLst>
              <a:ext uri="{FF2B5EF4-FFF2-40B4-BE49-F238E27FC236}">
                <a16:creationId xmlns:a16="http://schemas.microsoft.com/office/drawing/2014/main" id="{C0563BBD-CFF8-BAAA-D1C5-C6AC7B376BCA}"/>
              </a:ext>
            </a:extLst>
          </p:cNvPr>
          <p:cNvSpPr>
            <a:spLocks noGrp="1"/>
          </p:cNvSpPr>
          <p:nvPr>
            <p:ph type="body" sz="quarter" idx="22"/>
          </p:nvPr>
        </p:nvSpPr>
        <p:spPr>
          <a:xfrm>
            <a:off x="8151620" y="3989404"/>
            <a:ext cx="2538376" cy="893763"/>
          </a:xfrm>
        </p:spPr>
        <p:txBody>
          <a:bodyPr/>
          <a:lstStyle/>
          <a:p>
            <a:pPr lvl="0"/>
            <a:r>
              <a:rPr lang="el"/>
              <a:t>Στοχεύει να μεταφράσει τη γνώση σχετικά με τις απειλές σε απτές δυνατότητες ανίχνευσης</a:t>
            </a:r>
          </a:p>
          <a:p>
            <a:pPr lvl="0">
              <a:spcBef>
                <a:spcPts val="300"/>
              </a:spcBef>
            </a:pPr>
            <a:r>
              <a:rPr lang="el" b="1"/>
              <a:t>Τι</a:t>
            </a:r>
          </a:p>
        </p:txBody>
      </p:sp>
      <p:sp>
        <p:nvSpPr>
          <p:cNvPr id="6" name="Slide Number Placeholder 5">
            <a:extLst>
              <a:ext uri="{FF2B5EF4-FFF2-40B4-BE49-F238E27FC236}">
                <a16:creationId xmlns:a16="http://schemas.microsoft.com/office/drawing/2014/main" id="{6314DC98-ED35-A03F-CA2C-D54F23D0FD11}"/>
              </a:ext>
            </a:extLst>
          </p:cNvPr>
          <p:cNvSpPr>
            <a:spLocks noGrp="1"/>
          </p:cNvSpPr>
          <p:nvPr>
            <p:ph type="sldNum" sz="quarter" idx="4"/>
          </p:nvPr>
        </p:nvSpPr>
        <p:spPr>
          <a:xfrm>
            <a:off x="10768546" y="6290774"/>
            <a:ext cx="617912" cy="365125"/>
          </a:xfrm>
        </p:spPr>
        <p:txBody>
          <a:bodyPr/>
          <a:lstStyle/>
          <a:p>
            <a:fld id="{3A98EE3D-8CD1-4C3F-BD1C-C98C9596463C}" type="slidenum">
              <a:rPr lang="en-US" smtClean="0"/>
              <a:pPr/>
              <a:t>11</a:t>
            </a:fld>
            <a:endParaRPr lang="en-US"/>
          </a:p>
        </p:txBody>
      </p:sp>
      <p:sp>
        <p:nvSpPr>
          <p:cNvPr id="3" name="Title 2">
            <a:extLst>
              <a:ext uri="{FF2B5EF4-FFF2-40B4-BE49-F238E27FC236}">
                <a16:creationId xmlns:a16="http://schemas.microsoft.com/office/drawing/2014/main" id="{A0CCD53A-3321-FDB9-CA50-70544F935C22}"/>
              </a:ext>
            </a:extLst>
          </p:cNvPr>
          <p:cNvSpPr>
            <a:spLocks noGrp="1"/>
          </p:cNvSpPr>
          <p:nvPr>
            <p:ph type="ctrTitle"/>
          </p:nvPr>
        </p:nvSpPr>
        <p:spPr>
          <a:xfrm>
            <a:off x="447368" y="270880"/>
            <a:ext cx="11297264" cy="1524000"/>
          </a:xfrm>
        </p:spPr>
        <p:txBody>
          <a:bodyPr>
            <a:normAutofit/>
          </a:bodyPr>
          <a:lstStyle/>
          <a:p>
            <a:r>
              <a:rPr lang="el" sz="3400">
                <a:solidFill>
                  <a:schemeClr val="accent1"/>
                </a:solidFill>
              </a:rPr>
              <a:t>01_2: Ταξινόμηση της Νοημοσύνης Απειλών στον Κυβερνοχώρο </a:t>
            </a:r>
            <a:endParaRPr lang="en-US" sz="3400"/>
          </a:p>
        </p:txBody>
      </p:sp>
      <p:grpSp>
        <p:nvGrpSpPr>
          <p:cNvPr id="18" name="Group 17">
            <a:extLst>
              <a:ext uri="{FF2B5EF4-FFF2-40B4-BE49-F238E27FC236}">
                <a16:creationId xmlns:a16="http://schemas.microsoft.com/office/drawing/2014/main" id="{E8B101EF-089E-8B8E-C653-8EF4BB6BEF09}"/>
              </a:ext>
            </a:extLst>
          </p:cNvPr>
          <p:cNvGrpSpPr/>
          <p:nvPr/>
        </p:nvGrpSpPr>
        <p:grpSpPr>
          <a:xfrm>
            <a:off x="7549377" y="6167336"/>
            <a:ext cx="3294001" cy="612000"/>
            <a:chOff x="5179092" y="5483822"/>
            <a:chExt cx="3294001" cy="612000"/>
          </a:xfrm>
        </p:grpSpPr>
        <p:pic>
          <p:nvPicPr>
            <p:cNvPr id="12" name="Picture 11">
              <a:extLst>
                <a:ext uri="{FF2B5EF4-FFF2-40B4-BE49-F238E27FC236}">
                  <a16:creationId xmlns:a16="http://schemas.microsoft.com/office/drawing/2014/main" id="{EBD66521-2733-B3CC-973F-FADC3604571B}"/>
                </a:ext>
              </a:extLst>
            </p:cNvPr>
            <p:cNvPicPr>
              <a:picLocks noChangeAspect="1"/>
            </p:cNvPicPr>
            <p:nvPr/>
          </p:nvPicPr>
          <p:blipFill>
            <a:blip r:embed="rId8"/>
            <a:stretch>
              <a:fillRect/>
            </a:stretch>
          </p:blipFill>
          <p:spPr>
            <a:xfrm>
              <a:off x="5179092" y="5483822"/>
              <a:ext cx="1530000" cy="612000"/>
            </a:xfrm>
            <a:prstGeom prst="rect">
              <a:avLst/>
            </a:prstGeom>
          </p:spPr>
        </p:pic>
        <p:pic>
          <p:nvPicPr>
            <p:cNvPr id="17" name="Picture 16">
              <a:extLst>
                <a:ext uri="{FF2B5EF4-FFF2-40B4-BE49-F238E27FC236}">
                  <a16:creationId xmlns:a16="http://schemas.microsoft.com/office/drawing/2014/main" id="{29337557-1D57-5D39-131C-8760D2CC7038}"/>
                </a:ext>
              </a:extLst>
            </p:cNvPr>
            <p:cNvPicPr>
              <a:picLocks noChangeAspect="1"/>
            </p:cNvPicPr>
            <p:nvPr/>
          </p:nvPicPr>
          <p:blipFill>
            <a:blip r:embed="rId9"/>
            <a:stretch>
              <a:fillRect/>
            </a:stretch>
          </p:blipFill>
          <p:spPr>
            <a:xfrm>
              <a:off x="6709092" y="5483822"/>
              <a:ext cx="1764001" cy="612000"/>
            </a:xfrm>
            <a:prstGeom prst="rect">
              <a:avLst/>
            </a:prstGeom>
          </p:spPr>
        </p:pic>
      </p:grpSp>
    </p:spTree>
    <p:extLst>
      <p:ext uri="{BB962C8B-B14F-4D97-AF65-F5344CB8AC3E}">
        <p14:creationId xmlns:p14="http://schemas.microsoft.com/office/powerpoint/2010/main" val="33305445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507964" y="560207"/>
            <a:ext cx="5684036" cy="763899"/>
          </a:xfrm>
        </p:spPr>
        <p:txBody>
          <a:bodyPr>
            <a:noAutofit/>
          </a:bodyPr>
          <a:lstStyle/>
          <a:p>
            <a:r>
              <a:rPr kumimoji="0" lang="el" sz="2800" b="0" i="0" u="none" strike="noStrike" kern="1200" cap="none" spc="100" normalizeH="0" baseline="0" noProof="0" dirty="0">
                <a:ln>
                  <a:noFill/>
                </a:ln>
                <a:solidFill>
                  <a:srgbClr val="FFFFFF"/>
                </a:solidFill>
                <a:effectLst/>
                <a:uLnTx/>
                <a:uFillTx/>
                <a:latin typeface="Book Antiqua"/>
                <a:ea typeface="+mj-ea"/>
                <a:cs typeface="+mj-cs"/>
              </a:rPr>
              <a:t>01_2: Ταξινόμηση της Νοημοσύνης Απειλών στον Κυβερνοχώρο </a:t>
            </a:r>
            <a:endParaRPr lang="en-US" dirty="0"/>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498131" y="1217193"/>
            <a:ext cx="4786877" cy="763899"/>
          </a:xfrm>
        </p:spPr>
        <p:txBody>
          <a:bodyPr>
            <a:normAutofit lnSpcReduction="10000"/>
          </a:bodyPr>
          <a:lstStyle/>
          <a:p>
            <a:r>
              <a:rPr lang="el"/>
              <a:t>Εισαγωγή στην ταξινόμηση του Cyber Threat Intelligence</a:t>
            </a:r>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a:p>
        </p:txBody>
      </p:sp>
      <p:grpSp>
        <p:nvGrpSpPr>
          <p:cNvPr id="2" name="Group 1">
            <a:extLst>
              <a:ext uri="{FF2B5EF4-FFF2-40B4-BE49-F238E27FC236}">
                <a16:creationId xmlns:a16="http://schemas.microsoft.com/office/drawing/2014/main" id="{B26D347A-20E7-4DC2-0806-08257411B6DC}"/>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90F2EEB5-C1DE-5F47-D5EF-241DF9662EEB}"/>
                </a:ext>
              </a:extLst>
            </p:cNvPr>
            <p:cNvPicPr>
              <a:picLocks noChangeAspect="1"/>
            </p:cNvPicPr>
            <p:nvPr/>
          </p:nvPicPr>
          <p:blipFill>
            <a:blip r:embed="rId3"/>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C4B6AACB-8573-5E98-CEF7-AD314E69B5CE}"/>
                </a:ext>
              </a:extLst>
            </p:cNvPr>
            <p:cNvPicPr>
              <a:picLocks noChangeAspect="1"/>
            </p:cNvPicPr>
            <p:nvPr/>
          </p:nvPicPr>
          <p:blipFill>
            <a:blip r:embed="rId4"/>
            <a:stretch>
              <a:fillRect/>
            </a:stretch>
          </p:blipFill>
          <p:spPr>
            <a:xfrm>
              <a:off x="6709092" y="5483822"/>
              <a:ext cx="1764001" cy="612000"/>
            </a:xfrm>
            <a:prstGeom prst="rect">
              <a:avLst/>
            </a:prstGeom>
          </p:spPr>
        </p:pic>
      </p:grpSp>
      <p:sp>
        <p:nvSpPr>
          <p:cNvPr id="5" name="Text Placeholder 14">
            <a:extLst>
              <a:ext uri="{FF2B5EF4-FFF2-40B4-BE49-F238E27FC236}">
                <a16:creationId xmlns:a16="http://schemas.microsoft.com/office/drawing/2014/main" id="{DFE72353-EDC8-C793-C185-C5A2A797F035}"/>
              </a:ext>
            </a:extLst>
          </p:cNvPr>
          <p:cNvSpPr txBox="1">
            <a:spLocks/>
          </p:cNvSpPr>
          <p:nvPr/>
        </p:nvSpPr>
        <p:spPr>
          <a:xfrm>
            <a:off x="6498130" y="2134333"/>
            <a:ext cx="5541470" cy="2569866"/>
          </a:xfrm>
          <a:prstGeom prst="rect">
            <a:avLst/>
          </a:prstGeom>
        </p:spPr>
        <p:txBody>
          <a:bodyPr vert="horz" lIns="91440" tIns="0" rIns="0" bIns="45720" rtlCol="0">
            <a:noAutofit/>
          </a:bodyPr>
          <a:lstStyle>
            <a:lvl1pPr marL="274320" indent="-274320" algn="l" defTabSz="914400" rtl="0" eaLnBrk="1" latinLnBrk="0" hangingPunct="1">
              <a:lnSpc>
                <a:spcPct val="100000"/>
              </a:lnSpc>
              <a:spcBef>
                <a:spcPts val="1200"/>
              </a:spcBef>
              <a:spcAft>
                <a:spcPts val="600"/>
              </a:spcAft>
              <a:buClr>
                <a:schemeClr val="accent1"/>
              </a:buClr>
              <a:buSzPct val="100000"/>
              <a:buFont typeface="Courier New" panose="02070309020205020404" pitchFamily="49" charset="0"/>
              <a:buChar char="o"/>
              <a:defRPr sz="1400" kern="1200">
                <a:solidFill>
                  <a:schemeClr val="bg1"/>
                </a:solidFill>
                <a:latin typeface="+mn-lt"/>
                <a:ea typeface="+mn-ea"/>
                <a:cs typeface="+mn-cs"/>
              </a:defRPr>
            </a:lvl1pPr>
            <a:lvl2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200" kern="1200">
                <a:solidFill>
                  <a:schemeClr val="bg1"/>
                </a:solidFill>
                <a:latin typeface="+mn-lt"/>
                <a:ea typeface="+mn-ea"/>
                <a:cs typeface="+mn-cs"/>
              </a:defRPr>
            </a:lvl2pPr>
            <a:lvl3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050" kern="1200">
                <a:solidFill>
                  <a:schemeClr val="bg1"/>
                </a:solidFill>
                <a:latin typeface="+mn-lt"/>
                <a:ea typeface="+mn-ea"/>
                <a:cs typeface="+mn-cs"/>
              </a:defRPr>
            </a:lvl3pPr>
            <a:lvl4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050" kern="1200">
                <a:solidFill>
                  <a:schemeClr val="bg1"/>
                </a:solidFill>
                <a:latin typeface="+mn-lt"/>
                <a:ea typeface="+mn-ea"/>
                <a:cs typeface="+mn-cs"/>
              </a:defRPr>
            </a:lvl4pPr>
            <a:lvl5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050" kern="1200">
                <a:solidFill>
                  <a:schemeClr val="bg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600"/>
              </a:spcBef>
            </a:pPr>
            <a:r>
              <a:rPr lang="el" sz="1200" b="1" dirty="0"/>
              <a:t>Το στρατηγικό CTI</a:t>
            </a:r>
            <a:r>
              <a:rPr lang="el" sz="1200" dirty="0"/>
              <a:t> επικεντρώνεται στις μακροπρόθεσμες τάσεις, τις αναδυόμενες απειλές και τους γεωπολιτικούς παράγοντες που θα μπορούσαν να επηρεάσουν τη συνολική στάση ασφαλείας του οργανισμού.</a:t>
            </a:r>
          </a:p>
          <a:p>
            <a:pPr>
              <a:spcBef>
                <a:spcPts val="600"/>
              </a:spcBef>
            </a:pPr>
            <a:r>
              <a:rPr lang="el" sz="1200" dirty="0"/>
              <a:t>Προσδιορίζει ποιος  και </a:t>
            </a:r>
            <a:r>
              <a:rPr lang="el" sz="1200" b="1" dirty="0"/>
              <a:t>γιατί:</a:t>
            </a:r>
          </a:p>
          <a:p>
            <a:pPr lvl="1">
              <a:spcBef>
                <a:spcPts val="600"/>
              </a:spcBef>
            </a:pPr>
            <a:r>
              <a:rPr lang="el" sz="1000" b="1" dirty="0"/>
              <a:t>Ποιος</a:t>
            </a:r>
            <a:r>
              <a:rPr lang="el" sz="1000" dirty="0"/>
              <a:t> βρίσκεται πίσω από μια συγκεκριμένη απειλή ή οικογένεια απειλών.</a:t>
            </a:r>
          </a:p>
          <a:p>
            <a:pPr lvl="1">
              <a:spcBef>
                <a:spcPts val="600"/>
              </a:spcBef>
            </a:pPr>
            <a:r>
              <a:rPr lang="el" sz="1000" b="1" dirty="0"/>
              <a:t>Γιατί </a:t>
            </a:r>
            <a:r>
              <a:rPr lang="el" sz="1000" dirty="0"/>
              <a:t> στοχοποιείται ένας οργανισμός.</a:t>
            </a:r>
          </a:p>
          <a:p>
            <a:pPr>
              <a:spcBef>
                <a:spcPts val="600"/>
              </a:spcBef>
            </a:pPr>
            <a:r>
              <a:rPr lang="el" sz="1200" dirty="0"/>
              <a:t>Παραδείγματα στρατηγικού </a:t>
            </a:r>
            <a:r>
              <a:rPr lang="en-US" sz="1200" dirty="0"/>
              <a:t>CTI</a:t>
            </a:r>
            <a:r>
              <a:rPr lang="el" sz="1200" dirty="0"/>
              <a:t>:</a:t>
            </a:r>
          </a:p>
          <a:p>
            <a:pPr lvl="1">
              <a:spcBef>
                <a:spcPts val="600"/>
              </a:spcBef>
            </a:pPr>
            <a:r>
              <a:rPr lang="el" sz="1000" dirty="0"/>
              <a:t>Ανάλυση των δυνατοτήτων του κυβερνοχώρου σε εθνικό επίπεδο.</a:t>
            </a:r>
          </a:p>
          <a:p>
            <a:pPr lvl="1">
              <a:spcBef>
                <a:spcPts val="600"/>
              </a:spcBef>
            </a:pPr>
            <a:r>
              <a:rPr lang="el" sz="1000" dirty="0"/>
              <a:t>Αξιολόγηση των ειδικών απειλών και τάσεων του κλάδου.</a:t>
            </a:r>
          </a:p>
          <a:p>
            <a:pPr lvl="1">
              <a:spcBef>
                <a:spcPts val="600"/>
              </a:spcBef>
            </a:pPr>
            <a:r>
              <a:rPr lang="el" sz="1000" dirty="0"/>
              <a:t>Προγνωστική ανάλυση μελλοντικών απειλών και κινδύνων στον κυβερνοχώρο.</a:t>
            </a:r>
          </a:p>
          <a:p>
            <a:pPr lvl="1">
              <a:spcBef>
                <a:spcPts val="600"/>
              </a:spcBef>
            </a:pPr>
            <a:r>
              <a:rPr lang="el" sz="1000" i="1" dirty="0"/>
              <a:t>Το στρατηγικό CTI αποκαλύπτει ότι ο εθνικός κρατικός παράγοντας έχει ιστορικό στόχευσης κρίσιμων τομέων υποδομής, συμπεριλαμβανομένης της ενέργειας, ως μέρος της γεωπολιτικής ατζέντας του για την άσκηση επιρροής και τη διατάραξη των οικονομιών των αντίπαλων εθνών.</a:t>
            </a:r>
          </a:p>
        </p:txBody>
      </p:sp>
      <p:pic>
        <p:nvPicPr>
          <p:cNvPr id="10" name="Marcador de Posição da Imagem 9" descr="Μια εικόνα με κείμενο, ηλεκτρονικά, κυκλώματα, τέχνη&#10;&#10;Αυτόματη περιγραφή">
            <a:extLst>
              <a:ext uri="{FF2B5EF4-FFF2-40B4-BE49-F238E27FC236}">
                <a16:creationId xmlns:a16="http://schemas.microsoft.com/office/drawing/2014/main" id="{1B26CD1E-F39E-540E-744F-960B3C75573A}"/>
              </a:ext>
            </a:extLst>
          </p:cNvPr>
          <p:cNvPicPr>
            <a:picLocks noGrp="1" noChangeAspect="1"/>
          </p:cNvPicPr>
          <p:nvPr>
            <p:ph type="pic" sz="quarter" idx="11"/>
          </p:nvPr>
        </p:nvPicPr>
        <p:blipFill>
          <a:blip r:embed="rId5"/>
          <a:srcRect l="7439" r="7439"/>
          <a:stretch>
            <a:fillRect/>
          </a:stretch>
        </p:blipFill>
        <p:spPr/>
      </p:pic>
    </p:spTree>
    <p:extLst>
      <p:ext uri="{BB962C8B-B14F-4D97-AF65-F5344CB8AC3E}">
        <p14:creationId xmlns:p14="http://schemas.microsoft.com/office/powerpoint/2010/main" val="15526016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507964" y="524686"/>
            <a:ext cx="5684036" cy="763899"/>
          </a:xfrm>
        </p:spPr>
        <p:txBody>
          <a:bodyPr>
            <a:noAutofit/>
          </a:bodyPr>
          <a:lstStyle/>
          <a:p>
            <a:r>
              <a:rPr kumimoji="0" lang="el" sz="2800" b="0" i="0" u="none" strike="noStrike" kern="1200" cap="none" spc="100" normalizeH="0" baseline="0" noProof="0" dirty="0">
                <a:ln>
                  <a:noFill/>
                </a:ln>
                <a:solidFill>
                  <a:srgbClr val="FFFFFF"/>
                </a:solidFill>
                <a:effectLst/>
                <a:uLnTx/>
                <a:uFillTx/>
                <a:latin typeface="Book Antiqua"/>
                <a:ea typeface="+mj-ea"/>
                <a:cs typeface="+mj-cs"/>
              </a:rPr>
              <a:t>01_2: Ταξινόμηση της Νοημοσύνης Απειλών στον Κυβερνοχώρο </a:t>
            </a:r>
            <a:endParaRPr lang="en-US" dirty="0"/>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498130" y="1109038"/>
            <a:ext cx="4786877" cy="763899"/>
          </a:xfrm>
        </p:spPr>
        <p:txBody>
          <a:bodyPr>
            <a:normAutofit lnSpcReduction="10000"/>
          </a:bodyPr>
          <a:lstStyle/>
          <a:p>
            <a:r>
              <a:rPr lang="el" dirty="0"/>
              <a:t>Εισαγωγή στην ταξινόμηση του Cyber Threat Intelligence</a:t>
            </a:r>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a:p>
        </p:txBody>
      </p:sp>
      <p:grpSp>
        <p:nvGrpSpPr>
          <p:cNvPr id="2" name="Group 1">
            <a:extLst>
              <a:ext uri="{FF2B5EF4-FFF2-40B4-BE49-F238E27FC236}">
                <a16:creationId xmlns:a16="http://schemas.microsoft.com/office/drawing/2014/main" id="{B26D347A-20E7-4DC2-0806-08257411B6DC}"/>
              </a:ext>
            </a:extLst>
          </p:cNvPr>
          <p:cNvGrpSpPr/>
          <p:nvPr/>
        </p:nvGrpSpPr>
        <p:grpSpPr>
          <a:xfrm>
            <a:off x="8813925" y="6259447"/>
            <a:ext cx="3294001" cy="612000"/>
            <a:chOff x="5179092" y="5483822"/>
            <a:chExt cx="3294001" cy="612000"/>
          </a:xfrm>
        </p:grpSpPr>
        <p:pic>
          <p:nvPicPr>
            <p:cNvPr id="3" name="Picture 2">
              <a:extLst>
                <a:ext uri="{FF2B5EF4-FFF2-40B4-BE49-F238E27FC236}">
                  <a16:creationId xmlns:a16="http://schemas.microsoft.com/office/drawing/2014/main" id="{90F2EEB5-C1DE-5F47-D5EF-241DF9662EEB}"/>
                </a:ext>
              </a:extLst>
            </p:cNvPr>
            <p:cNvPicPr>
              <a:picLocks noChangeAspect="1"/>
            </p:cNvPicPr>
            <p:nvPr/>
          </p:nvPicPr>
          <p:blipFill>
            <a:blip r:embed="rId3"/>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C4B6AACB-8573-5E98-CEF7-AD314E69B5CE}"/>
                </a:ext>
              </a:extLst>
            </p:cNvPr>
            <p:cNvPicPr>
              <a:picLocks noChangeAspect="1"/>
            </p:cNvPicPr>
            <p:nvPr/>
          </p:nvPicPr>
          <p:blipFill>
            <a:blip r:embed="rId4"/>
            <a:stretch>
              <a:fillRect/>
            </a:stretch>
          </p:blipFill>
          <p:spPr>
            <a:xfrm>
              <a:off x="6709092" y="5483822"/>
              <a:ext cx="1764001" cy="612000"/>
            </a:xfrm>
            <a:prstGeom prst="rect">
              <a:avLst/>
            </a:prstGeom>
          </p:spPr>
        </p:pic>
      </p:grpSp>
      <p:sp>
        <p:nvSpPr>
          <p:cNvPr id="5" name="Text Placeholder 14">
            <a:extLst>
              <a:ext uri="{FF2B5EF4-FFF2-40B4-BE49-F238E27FC236}">
                <a16:creationId xmlns:a16="http://schemas.microsoft.com/office/drawing/2014/main" id="{DFE72353-EDC8-C793-C185-C5A2A797F035}"/>
              </a:ext>
            </a:extLst>
          </p:cNvPr>
          <p:cNvSpPr txBox="1">
            <a:spLocks/>
          </p:cNvSpPr>
          <p:nvPr/>
        </p:nvSpPr>
        <p:spPr>
          <a:xfrm>
            <a:off x="5915371" y="1890659"/>
            <a:ext cx="6276629" cy="2569866"/>
          </a:xfrm>
          <a:prstGeom prst="rect">
            <a:avLst/>
          </a:prstGeom>
        </p:spPr>
        <p:txBody>
          <a:bodyPr vert="horz" lIns="91440" tIns="0" rIns="0" bIns="45720" rtlCol="0">
            <a:noAutofit/>
          </a:bodyPr>
          <a:lstStyle>
            <a:lvl1pPr marL="274320" indent="-274320" algn="l" defTabSz="914400" rtl="0" eaLnBrk="1" latinLnBrk="0" hangingPunct="1">
              <a:lnSpc>
                <a:spcPct val="100000"/>
              </a:lnSpc>
              <a:spcBef>
                <a:spcPts val="1200"/>
              </a:spcBef>
              <a:spcAft>
                <a:spcPts val="600"/>
              </a:spcAft>
              <a:buClr>
                <a:schemeClr val="accent1"/>
              </a:buClr>
              <a:buSzPct val="100000"/>
              <a:buFont typeface="Courier New" panose="02070309020205020404" pitchFamily="49" charset="0"/>
              <a:buChar char="o"/>
              <a:defRPr sz="1400" kern="1200">
                <a:solidFill>
                  <a:schemeClr val="bg1"/>
                </a:solidFill>
                <a:latin typeface="+mn-lt"/>
                <a:ea typeface="+mn-ea"/>
                <a:cs typeface="+mn-cs"/>
              </a:defRPr>
            </a:lvl1pPr>
            <a:lvl2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200" kern="1200">
                <a:solidFill>
                  <a:schemeClr val="bg1"/>
                </a:solidFill>
                <a:latin typeface="+mn-lt"/>
                <a:ea typeface="+mn-ea"/>
                <a:cs typeface="+mn-cs"/>
              </a:defRPr>
            </a:lvl2pPr>
            <a:lvl3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050" kern="1200">
                <a:solidFill>
                  <a:schemeClr val="bg1"/>
                </a:solidFill>
                <a:latin typeface="+mn-lt"/>
                <a:ea typeface="+mn-ea"/>
                <a:cs typeface="+mn-cs"/>
              </a:defRPr>
            </a:lvl3pPr>
            <a:lvl4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050" kern="1200">
                <a:solidFill>
                  <a:schemeClr val="bg1"/>
                </a:solidFill>
                <a:latin typeface="+mn-lt"/>
                <a:ea typeface="+mn-ea"/>
                <a:cs typeface="+mn-cs"/>
              </a:defRPr>
            </a:lvl4pPr>
            <a:lvl5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050" kern="1200">
                <a:solidFill>
                  <a:schemeClr val="bg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600"/>
              </a:spcBef>
            </a:pPr>
            <a:r>
              <a:rPr lang="el" sz="1200" b="1" dirty="0"/>
              <a:t>Το λειτουργικό CTI </a:t>
            </a:r>
            <a:r>
              <a:rPr lang="el" sz="1200" dirty="0"/>
              <a:t>παρέχει αξιοποιήσιμες πληροφορίες σχετικά με συγκεκριμένες απειλές, εκστρατείες ή αντιπάλους που στοχεύουν τα δίκτυα, τα συστήματα και τα περιουσιακά στοιχεία του οργανισμού.</a:t>
            </a:r>
          </a:p>
          <a:p>
            <a:pPr>
              <a:spcBef>
                <a:spcPts val="600"/>
              </a:spcBef>
            </a:pPr>
            <a:r>
              <a:rPr lang="el" sz="1200" dirty="0"/>
              <a:t>Προσδιορίζει το </a:t>
            </a:r>
            <a:r>
              <a:rPr lang="el" sz="1200" b="1" dirty="0"/>
              <a:t>πώς</a:t>
            </a:r>
            <a:r>
              <a:rPr lang="el" sz="1200" dirty="0"/>
              <a:t> και </a:t>
            </a:r>
            <a:r>
              <a:rPr lang="el" sz="1200" b="1" dirty="0"/>
              <a:t>πού:</a:t>
            </a:r>
          </a:p>
          <a:p>
            <a:pPr lvl="1">
              <a:spcBef>
                <a:spcPts val="600"/>
              </a:spcBef>
            </a:pPr>
            <a:r>
              <a:rPr lang="el" sz="1000" b="1" dirty="0"/>
              <a:t>Πώς</a:t>
            </a:r>
            <a:r>
              <a:rPr lang="el" sz="1000" dirty="0"/>
              <a:t> περιλαμβάνει τις </a:t>
            </a:r>
            <a:r>
              <a:rPr lang="el" sz="1000" i="1" dirty="0"/>
              <a:t>Τακτικές</a:t>
            </a:r>
            <a:r>
              <a:rPr lang="el" sz="1000" dirty="0"/>
              <a:t>, </a:t>
            </a:r>
            <a:r>
              <a:rPr lang="el" sz="1000" i="1" dirty="0"/>
              <a:t>Τεχνικές </a:t>
            </a:r>
            <a:r>
              <a:rPr lang="el" sz="1000" dirty="0"/>
              <a:t>και </a:t>
            </a:r>
            <a:r>
              <a:rPr lang="el" sz="1000" i="1" dirty="0"/>
              <a:t>Διαδικασίες</a:t>
            </a:r>
            <a:r>
              <a:rPr lang="el" sz="1000" dirty="0"/>
              <a:t> (TTP).</a:t>
            </a:r>
          </a:p>
          <a:p>
            <a:pPr lvl="1">
              <a:spcBef>
                <a:spcPts val="600"/>
              </a:spcBef>
            </a:pPr>
            <a:r>
              <a:rPr lang="el" sz="1000" b="1" dirty="0"/>
              <a:t>Όταν</a:t>
            </a:r>
            <a:r>
              <a:rPr lang="el" sz="1000" dirty="0"/>
              <a:t> βοηθά οργανισμούς που διεξάγουν κυνήγι απειλών εκ των προτέρων ή μετά από ένα περιστατικό.</a:t>
            </a:r>
          </a:p>
          <a:p>
            <a:pPr lvl="1">
              <a:spcBef>
                <a:spcPts val="600"/>
              </a:spcBef>
              <a:spcAft>
                <a:spcPts val="600"/>
              </a:spcAft>
              <a:buClr>
                <a:schemeClr val="accent1"/>
              </a:buClr>
              <a:buSzPct val="100000"/>
            </a:pPr>
            <a:r>
              <a:rPr lang="el" dirty="0"/>
              <a:t>Παραδείγματα επιχειρησιακού </a:t>
            </a:r>
            <a:r>
              <a:rPr lang="en-US" dirty="0"/>
              <a:t>CTI</a:t>
            </a:r>
            <a:r>
              <a:rPr lang="el" dirty="0"/>
              <a:t>:</a:t>
            </a:r>
          </a:p>
          <a:p>
            <a:pPr lvl="2">
              <a:spcBef>
                <a:spcPts val="600"/>
              </a:spcBef>
            </a:pPr>
            <a:r>
              <a:rPr lang="el" dirty="0"/>
              <a:t>Ανάλυση καμπανιών ηλεκτρονικού ψαρέματος (phishing) που στοχεύουν υπαλλήλους.</a:t>
            </a:r>
          </a:p>
          <a:p>
            <a:pPr lvl="2">
              <a:spcBef>
                <a:spcPts val="600"/>
              </a:spcBef>
            </a:pPr>
            <a:r>
              <a:rPr lang="el" dirty="0"/>
              <a:t>Προφίλ παραγόντων απειλής και TTP που σχετίζονται με τον βιομηχανικό τομέα του οργανισμού.</a:t>
            </a:r>
          </a:p>
          <a:p>
            <a:pPr lvl="2">
              <a:spcBef>
                <a:spcPts val="600"/>
              </a:spcBef>
            </a:pPr>
            <a:r>
              <a:rPr lang="el" dirty="0"/>
              <a:t>Παρακολούθηση της κυκλοφορίας του δικτύου και διεξαγωγή ανάλυσης συμπεριφοράς για τον εντοπισμό ανώμαλων δραστηριοτήτων ενδεικτικών εισβολής ή παραβίασης στον κυβερνοχώρο.</a:t>
            </a:r>
          </a:p>
          <a:p>
            <a:pPr lvl="2">
              <a:spcBef>
                <a:spcPts val="600"/>
              </a:spcBef>
            </a:pPr>
            <a:r>
              <a:rPr lang="el" i="1" dirty="0"/>
              <a:t>Μια εταιρεία κοινής ωφέλειας που διαχειρίζεται μια μεγάλης κλίμακας υποδομή ηλεκτρικού δικτύου εντοπίζει ασυνήθιστα μοτίβα κυκλοφορίας δικτύου και ύποπτες δραστηριότητες στο δίκτυό της. Το επιχειρησιακό CTI αποκαλύπτει ότι οι φορείς απειλής χρησιμοποιούν εξελιγμένες τακτικές, όπως πλευρική κίνηση και αναγνώριση, για να αποκτήσουν μη εξουσιοδοτημένη πρόσβαση σε κρίσιμα συστήματα εντός του ενεργειακού δικτύου.</a:t>
            </a:r>
          </a:p>
          <a:p>
            <a:pPr lvl="1">
              <a:spcBef>
                <a:spcPts val="600"/>
              </a:spcBef>
            </a:pPr>
            <a:endParaRPr lang="en-US" sz="1000" dirty="0"/>
          </a:p>
        </p:txBody>
      </p:sp>
      <p:pic>
        <p:nvPicPr>
          <p:cNvPr id="10" name="Marcador de Posição da Imagem 9" descr="Μια εικόνα με κείμενο, ηλεκτρονικά, κυκλώματα, τέχνη&#10;&#10;Αυτόματη περιγραφή">
            <a:extLst>
              <a:ext uri="{FF2B5EF4-FFF2-40B4-BE49-F238E27FC236}">
                <a16:creationId xmlns:a16="http://schemas.microsoft.com/office/drawing/2014/main" id="{A79C3398-4240-90CB-33E6-548DB9C67470}"/>
              </a:ext>
            </a:extLst>
          </p:cNvPr>
          <p:cNvPicPr>
            <a:picLocks noGrp="1" noChangeAspect="1"/>
          </p:cNvPicPr>
          <p:nvPr>
            <p:ph type="pic" sz="quarter" idx="11"/>
          </p:nvPr>
        </p:nvPicPr>
        <p:blipFill>
          <a:blip r:embed="rId5"/>
          <a:srcRect l="7439" r="7439"/>
          <a:stretch>
            <a:fillRect/>
          </a:stretch>
        </p:blipFill>
        <p:spPr/>
      </p:pic>
    </p:spTree>
    <p:extLst>
      <p:ext uri="{BB962C8B-B14F-4D97-AF65-F5344CB8AC3E}">
        <p14:creationId xmlns:p14="http://schemas.microsoft.com/office/powerpoint/2010/main" val="25857530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507964" y="402891"/>
            <a:ext cx="5684036" cy="763899"/>
          </a:xfrm>
        </p:spPr>
        <p:txBody>
          <a:bodyPr>
            <a:noAutofit/>
          </a:bodyPr>
          <a:lstStyle/>
          <a:p>
            <a:r>
              <a:rPr kumimoji="0" lang="el" sz="2800" b="0" i="0" u="none" strike="noStrike" kern="1200" cap="none" spc="100" normalizeH="0" baseline="0" noProof="0" dirty="0">
                <a:ln>
                  <a:noFill/>
                </a:ln>
                <a:solidFill>
                  <a:srgbClr val="FFFFFF"/>
                </a:solidFill>
                <a:effectLst/>
                <a:uLnTx/>
                <a:uFillTx/>
                <a:latin typeface="Book Antiqua"/>
                <a:ea typeface="+mj-ea"/>
                <a:cs typeface="+mj-cs"/>
              </a:rPr>
              <a:t>01_2: Ταξινόμηση της Νοημοσύνης Απειλών στον Κυβερνοχώρο </a:t>
            </a:r>
            <a:endParaRPr lang="en-US" dirty="0"/>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498131" y="1059877"/>
            <a:ext cx="4786877" cy="763899"/>
          </a:xfrm>
        </p:spPr>
        <p:txBody>
          <a:bodyPr>
            <a:normAutofit lnSpcReduction="10000"/>
          </a:bodyPr>
          <a:lstStyle/>
          <a:p>
            <a:r>
              <a:rPr lang="el"/>
              <a:t>Εισαγωγή στην ταξινόμηση του Cyber Threat Intelligence</a:t>
            </a:r>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a:p>
        </p:txBody>
      </p:sp>
      <p:grpSp>
        <p:nvGrpSpPr>
          <p:cNvPr id="2" name="Group 1">
            <a:extLst>
              <a:ext uri="{FF2B5EF4-FFF2-40B4-BE49-F238E27FC236}">
                <a16:creationId xmlns:a16="http://schemas.microsoft.com/office/drawing/2014/main" id="{B26D347A-20E7-4DC2-0806-08257411B6DC}"/>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90F2EEB5-C1DE-5F47-D5EF-241DF9662EEB}"/>
                </a:ext>
              </a:extLst>
            </p:cNvPr>
            <p:cNvPicPr>
              <a:picLocks noChangeAspect="1"/>
            </p:cNvPicPr>
            <p:nvPr/>
          </p:nvPicPr>
          <p:blipFill>
            <a:blip r:embed="rId3"/>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C4B6AACB-8573-5E98-CEF7-AD314E69B5CE}"/>
                </a:ext>
              </a:extLst>
            </p:cNvPr>
            <p:cNvPicPr>
              <a:picLocks noChangeAspect="1"/>
            </p:cNvPicPr>
            <p:nvPr/>
          </p:nvPicPr>
          <p:blipFill>
            <a:blip r:embed="rId4"/>
            <a:stretch>
              <a:fillRect/>
            </a:stretch>
          </p:blipFill>
          <p:spPr>
            <a:xfrm>
              <a:off x="6709092" y="5483822"/>
              <a:ext cx="1764001" cy="612000"/>
            </a:xfrm>
            <a:prstGeom prst="rect">
              <a:avLst/>
            </a:prstGeom>
          </p:spPr>
        </p:pic>
      </p:grpSp>
      <p:sp>
        <p:nvSpPr>
          <p:cNvPr id="5" name="Text Placeholder 14">
            <a:extLst>
              <a:ext uri="{FF2B5EF4-FFF2-40B4-BE49-F238E27FC236}">
                <a16:creationId xmlns:a16="http://schemas.microsoft.com/office/drawing/2014/main" id="{DFE72353-EDC8-C793-C185-C5A2A797F035}"/>
              </a:ext>
            </a:extLst>
          </p:cNvPr>
          <p:cNvSpPr txBox="1">
            <a:spLocks/>
          </p:cNvSpPr>
          <p:nvPr/>
        </p:nvSpPr>
        <p:spPr>
          <a:xfrm>
            <a:off x="6498130" y="1977017"/>
            <a:ext cx="5541470" cy="2569866"/>
          </a:xfrm>
          <a:prstGeom prst="rect">
            <a:avLst/>
          </a:prstGeom>
        </p:spPr>
        <p:txBody>
          <a:bodyPr vert="horz" lIns="91440" tIns="0" rIns="0" bIns="45720" rtlCol="0">
            <a:noAutofit/>
          </a:bodyPr>
          <a:lstStyle>
            <a:lvl1pPr marL="274320" indent="-274320" algn="l" defTabSz="914400" rtl="0" eaLnBrk="1" latinLnBrk="0" hangingPunct="1">
              <a:lnSpc>
                <a:spcPct val="100000"/>
              </a:lnSpc>
              <a:spcBef>
                <a:spcPts val="1200"/>
              </a:spcBef>
              <a:spcAft>
                <a:spcPts val="600"/>
              </a:spcAft>
              <a:buClr>
                <a:schemeClr val="accent1"/>
              </a:buClr>
              <a:buSzPct val="100000"/>
              <a:buFont typeface="Courier New" panose="02070309020205020404" pitchFamily="49" charset="0"/>
              <a:buChar char="o"/>
              <a:defRPr sz="1400" kern="1200">
                <a:solidFill>
                  <a:schemeClr val="bg1"/>
                </a:solidFill>
                <a:latin typeface="+mn-lt"/>
                <a:ea typeface="+mn-ea"/>
                <a:cs typeface="+mn-cs"/>
              </a:defRPr>
            </a:lvl1pPr>
            <a:lvl2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200" kern="1200">
                <a:solidFill>
                  <a:schemeClr val="bg1"/>
                </a:solidFill>
                <a:latin typeface="+mn-lt"/>
                <a:ea typeface="+mn-ea"/>
                <a:cs typeface="+mn-cs"/>
              </a:defRPr>
            </a:lvl2pPr>
            <a:lvl3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050" kern="1200">
                <a:solidFill>
                  <a:schemeClr val="bg1"/>
                </a:solidFill>
                <a:latin typeface="+mn-lt"/>
                <a:ea typeface="+mn-ea"/>
                <a:cs typeface="+mn-cs"/>
              </a:defRPr>
            </a:lvl3pPr>
            <a:lvl4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050" kern="1200">
                <a:solidFill>
                  <a:schemeClr val="bg1"/>
                </a:solidFill>
                <a:latin typeface="+mn-lt"/>
                <a:ea typeface="+mn-ea"/>
                <a:cs typeface="+mn-cs"/>
              </a:defRPr>
            </a:lvl4pPr>
            <a:lvl5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050" kern="1200">
                <a:solidFill>
                  <a:schemeClr val="bg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600"/>
              </a:spcBef>
            </a:pPr>
            <a:r>
              <a:rPr lang="el" sz="1200" b="1" dirty="0"/>
              <a:t>Το CTI Τακτικής </a:t>
            </a:r>
            <a:r>
              <a:rPr lang="el" sz="1200" dirty="0"/>
              <a:t>προσφέρει άμεσες και αξιοποιήσιμες πληροφορίες για την υποστήριξη καθημερινών επιχειρήσεων ασφαλείας, συμπεριλαμβανομένης της αντιμετώπισης περιστατικών και του κυνηγιού απειλών – </a:t>
            </a:r>
            <a:r>
              <a:rPr lang="en-US" sz="1200" dirty="0"/>
              <a:t>threat hunting</a:t>
            </a:r>
            <a:r>
              <a:rPr lang="el" sz="1200" dirty="0"/>
              <a:t>.</a:t>
            </a:r>
          </a:p>
          <a:p>
            <a:pPr>
              <a:spcBef>
                <a:spcPts val="600"/>
              </a:spcBef>
            </a:pPr>
            <a:r>
              <a:rPr lang="el" sz="1200" dirty="0"/>
              <a:t>Σχετίζεται με το </a:t>
            </a:r>
            <a:r>
              <a:rPr lang="el" sz="1200" b="1" dirty="0"/>
              <a:t>τι</a:t>
            </a:r>
            <a:r>
              <a:rPr lang="el" sz="1200" dirty="0"/>
              <a:t>, όπως ονόματα τομέα, διευθύνσεις IP και ονόματα αρχείων.</a:t>
            </a:r>
          </a:p>
          <a:p>
            <a:pPr>
              <a:spcBef>
                <a:spcPts val="600"/>
              </a:spcBef>
            </a:pPr>
            <a:r>
              <a:rPr lang="el" sz="1200" dirty="0"/>
              <a:t>Παραδείγματα τακτικού CTI:</a:t>
            </a:r>
          </a:p>
          <a:p>
            <a:pPr lvl="1">
              <a:spcBef>
                <a:spcPts val="600"/>
              </a:spcBef>
            </a:pPr>
            <a:r>
              <a:rPr lang="el" sz="1000" dirty="0"/>
              <a:t>Ειδοποιήσεις σε πραγματικό χρόνο σχετικά με ενεργές απειλές στον κυβερνοχώρο που εντοπίζονται στο δίκτυο του οργανισμού.</a:t>
            </a:r>
          </a:p>
          <a:p>
            <a:pPr lvl="1">
              <a:spcBef>
                <a:spcPts val="600"/>
              </a:spcBef>
            </a:pPr>
            <a:r>
              <a:rPr lang="el" sz="1000" dirty="0"/>
              <a:t>Εγκληματολογική ανάλυση συμβάντων ασφάλειας για τον εντοπισμό των βαθύτερων αιτίων και των μέτρων περιορισμού.</a:t>
            </a:r>
          </a:p>
          <a:p>
            <a:pPr lvl="1">
              <a:spcBef>
                <a:spcPts val="600"/>
              </a:spcBef>
            </a:pPr>
            <a:r>
              <a:rPr lang="el" sz="1000" dirty="0"/>
              <a:t>Οι ροές πληροφοριών απειλών παρέχουν ενημερωμένες πληροφορίες σχετικά με απειλές στον κυβερνοχώρο που σχετίζονται με τα περιουσιακά στοιχεία και την υποδομή του οργανισμού.</a:t>
            </a:r>
          </a:p>
          <a:p>
            <a:pPr lvl="1">
              <a:spcBef>
                <a:spcPts val="600"/>
              </a:spcBef>
            </a:pPr>
            <a:r>
              <a:rPr lang="el" sz="1000" i="1" dirty="0"/>
              <a:t>Η ομάδα λειτουργιών ασφαλείας λαμβάνει ειδοποιήσεις που υποδεικνύουν ύποπτες προσπάθειες πρόσβασης σε εξωτερικούς τομείς από τελικά σημεία εντός του ενεργειακού δικτύου. Το Tactical CTI αποκαλύπτει ότι οι φορείς απειλής χρησιμοποιούν εξελιγμένες τεχνικές ηλεκτρονικού ψαρέματος για να δελεάσουν τους υπαλλήλους να αποκτήσουν πρόσβαση σε κακόβουλους ιστότοπους που φιλοξενούν κιτ εκμετάλλευσης ή ωφέλιμα φορτία κακόβουλου λογισμικού.</a:t>
            </a:r>
          </a:p>
        </p:txBody>
      </p:sp>
      <p:pic>
        <p:nvPicPr>
          <p:cNvPr id="10" name="Marcador de Posição da Imagem 9" descr="Μια εικόνα με κείμενο, ηλεκτρονικά, κυκλώματα, τέχνη&#10;&#10;Αυτόματη περιγραφή">
            <a:extLst>
              <a:ext uri="{FF2B5EF4-FFF2-40B4-BE49-F238E27FC236}">
                <a16:creationId xmlns:a16="http://schemas.microsoft.com/office/drawing/2014/main" id="{9FBE42F5-E63F-AECC-E5DD-BE4B3992F977}"/>
              </a:ext>
            </a:extLst>
          </p:cNvPr>
          <p:cNvPicPr>
            <a:picLocks noGrp="1" noChangeAspect="1"/>
          </p:cNvPicPr>
          <p:nvPr>
            <p:ph type="pic" sz="quarter" idx="11"/>
          </p:nvPr>
        </p:nvPicPr>
        <p:blipFill>
          <a:blip r:embed="rId5"/>
          <a:srcRect l="7439" r="7439"/>
          <a:stretch>
            <a:fillRect/>
          </a:stretch>
        </p:blipFill>
        <p:spPr/>
      </p:pic>
    </p:spTree>
    <p:extLst>
      <p:ext uri="{BB962C8B-B14F-4D97-AF65-F5344CB8AC3E}">
        <p14:creationId xmlns:p14="http://schemas.microsoft.com/office/powerpoint/2010/main" val="20417322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507964" y="524686"/>
            <a:ext cx="5684036" cy="763899"/>
          </a:xfrm>
        </p:spPr>
        <p:txBody>
          <a:bodyPr>
            <a:noAutofit/>
          </a:bodyPr>
          <a:lstStyle/>
          <a:p>
            <a:r>
              <a:rPr kumimoji="0" lang="el" sz="2800" b="0" i="0" u="none" strike="noStrike" kern="1200" cap="none" spc="100" normalizeH="0" baseline="0" noProof="0" dirty="0">
                <a:ln>
                  <a:noFill/>
                </a:ln>
                <a:solidFill>
                  <a:srgbClr val="FFFFFF"/>
                </a:solidFill>
                <a:effectLst/>
                <a:uLnTx/>
                <a:uFillTx/>
                <a:latin typeface="Book Antiqua"/>
                <a:ea typeface="+mj-ea"/>
                <a:cs typeface="+mj-cs"/>
              </a:rPr>
              <a:t>01_2: Ταξινόμηση της Νοημοσύνης Απειλών στον Κυβερνοχώρο </a:t>
            </a:r>
            <a:endParaRPr lang="en-US" dirty="0"/>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498130" y="1128703"/>
            <a:ext cx="4786877" cy="763899"/>
          </a:xfrm>
        </p:spPr>
        <p:txBody>
          <a:bodyPr>
            <a:normAutofit lnSpcReduction="10000"/>
          </a:bodyPr>
          <a:lstStyle/>
          <a:p>
            <a:r>
              <a:rPr lang="el" dirty="0"/>
              <a:t>Εισαγωγή στην ταξινόμηση του Cyber Threat Intelligence</a:t>
            </a:r>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a:p>
        </p:txBody>
      </p:sp>
      <p:grpSp>
        <p:nvGrpSpPr>
          <p:cNvPr id="2" name="Group 1">
            <a:extLst>
              <a:ext uri="{FF2B5EF4-FFF2-40B4-BE49-F238E27FC236}">
                <a16:creationId xmlns:a16="http://schemas.microsoft.com/office/drawing/2014/main" id="{B26D347A-20E7-4DC2-0806-08257411B6DC}"/>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90F2EEB5-C1DE-5F47-D5EF-241DF9662EEB}"/>
                </a:ext>
              </a:extLst>
            </p:cNvPr>
            <p:cNvPicPr>
              <a:picLocks noChangeAspect="1"/>
            </p:cNvPicPr>
            <p:nvPr/>
          </p:nvPicPr>
          <p:blipFill>
            <a:blip r:embed="rId3"/>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C4B6AACB-8573-5E98-CEF7-AD314E69B5CE}"/>
                </a:ext>
              </a:extLst>
            </p:cNvPr>
            <p:cNvPicPr>
              <a:picLocks noChangeAspect="1"/>
            </p:cNvPicPr>
            <p:nvPr/>
          </p:nvPicPr>
          <p:blipFill>
            <a:blip r:embed="rId4"/>
            <a:stretch>
              <a:fillRect/>
            </a:stretch>
          </p:blipFill>
          <p:spPr>
            <a:xfrm>
              <a:off x="6709092" y="5483822"/>
              <a:ext cx="1764001" cy="612000"/>
            </a:xfrm>
            <a:prstGeom prst="rect">
              <a:avLst/>
            </a:prstGeom>
          </p:spPr>
        </p:pic>
      </p:grpSp>
      <p:sp>
        <p:nvSpPr>
          <p:cNvPr id="5" name="Text Placeholder 14">
            <a:extLst>
              <a:ext uri="{FF2B5EF4-FFF2-40B4-BE49-F238E27FC236}">
                <a16:creationId xmlns:a16="http://schemas.microsoft.com/office/drawing/2014/main" id="{DFE72353-EDC8-C793-C185-C5A2A797F035}"/>
              </a:ext>
            </a:extLst>
          </p:cNvPr>
          <p:cNvSpPr txBox="1">
            <a:spLocks/>
          </p:cNvSpPr>
          <p:nvPr/>
        </p:nvSpPr>
        <p:spPr>
          <a:xfrm>
            <a:off x="6498130" y="1977017"/>
            <a:ext cx="5541470" cy="2569866"/>
          </a:xfrm>
          <a:prstGeom prst="rect">
            <a:avLst/>
          </a:prstGeom>
        </p:spPr>
        <p:txBody>
          <a:bodyPr vert="horz" lIns="91440" tIns="0" rIns="0" bIns="45720" rtlCol="0">
            <a:noAutofit/>
          </a:bodyPr>
          <a:lstStyle>
            <a:lvl1pPr marL="274320" indent="-274320" algn="l" defTabSz="914400" rtl="0" eaLnBrk="1" latinLnBrk="0" hangingPunct="1">
              <a:lnSpc>
                <a:spcPct val="100000"/>
              </a:lnSpc>
              <a:spcBef>
                <a:spcPts val="1200"/>
              </a:spcBef>
              <a:spcAft>
                <a:spcPts val="600"/>
              </a:spcAft>
              <a:buClr>
                <a:schemeClr val="accent1"/>
              </a:buClr>
              <a:buSzPct val="100000"/>
              <a:buFont typeface="Courier New" panose="02070309020205020404" pitchFamily="49" charset="0"/>
              <a:buChar char="o"/>
              <a:defRPr sz="1400" kern="1200">
                <a:solidFill>
                  <a:schemeClr val="bg1"/>
                </a:solidFill>
                <a:latin typeface="+mn-lt"/>
                <a:ea typeface="+mn-ea"/>
                <a:cs typeface="+mn-cs"/>
              </a:defRPr>
            </a:lvl1pPr>
            <a:lvl2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200" kern="1200">
                <a:solidFill>
                  <a:schemeClr val="bg1"/>
                </a:solidFill>
                <a:latin typeface="+mn-lt"/>
                <a:ea typeface="+mn-ea"/>
                <a:cs typeface="+mn-cs"/>
              </a:defRPr>
            </a:lvl2pPr>
            <a:lvl3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050" kern="1200">
                <a:solidFill>
                  <a:schemeClr val="bg1"/>
                </a:solidFill>
                <a:latin typeface="+mn-lt"/>
                <a:ea typeface="+mn-ea"/>
                <a:cs typeface="+mn-cs"/>
              </a:defRPr>
            </a:lvl3pPr>
            <a:lvl4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050" kern="1200">
                <a:solidFill>
                  <a:schemeClr val="bg1"/>
                </a:solidFill>
                <a:latin typeface="+mn-lt"/>
                <a:ea typeface="+mn-ea"/>
                <a:cs typeface="+mn-cs"/>
              </a:defRPr>
            </a:lvl4pPr>
            <a:lvl5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050" kern="1200">
                <a:solidFill>
                  <a:schemeClr val="bg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600"/>
              </a:spcBef>
            </a:pPr>
            <a:r>
              <a:rPr lang="el" sz="1200" b="1" dirty="0"/>
              <a:t>Χρονικός ορίζοντας: </a:t>
            </a:r>
          </a:p>
          <a:p>
            <a:pPr lvl="1">
              <a:spcBef>
                <a:spcPts val="600"/>
              </a:spcBef>
            </a:pPr>
            <a:r>
              <a:rPr lang="el" sz="1000" dirty="0"/>
              <a:t>Στρατηγική: μακροπρόθεσμη.</a:t>
            </a:r>
          </a:p>
          <a:p>
            <a:pPr lvl="1">
              <a:spcBef>
                <a:spcPts val="600"/>
              </a:spcBef>
            </a:pPr>
            <a:r>
              <a:rPr lang="el" sz="1000" dirty="0"/>
              <a:t>Επιχειρησιακή: μεσοπρόθεσμη.</a:t>
            </a:r>
          </a:p>
          <a:p>
            <a:pPr lvl="1">
              <a:spcBef>
                <a:spcPts val="600"/>
              </a:spcBef>
            </a:pPr>
            <a:r>
              <a:rPr lang="el" sz="1000" dirty="0"/>
              <a:t>Τακτική: βραχυπρόθεσμη.</a:t>
            </a:r>
          </a:p>
          <a:p>
            <a:pPr>
              <a:spcBef>
                <a:spcPts val="600"/>
              </a:spcBef>
            </a:pPr>
            <a:r>
              <a:rPr lang="el" sz="1200" b="1" dirty="0"/>
              <a:t>Εμβέλεια:</a:t>
            </a:r>
          </a:p>
          <a:p>
            <a:pPr lvl="1">
              <a:spcBef>
                <a:spcPts val="600"/>
              </a:spcBef>
            </a:pPr>
            <a:r>
              <a:rPr lang="el" sz="1000" dirty="0"/>
              <a:t>Στρατηγική: οργανωτική.</a:t>
            </a:r>
          </a:p>
          <a:p>
            <a:pPr lvl="1">
              <a:spcBef>
                <a:spcPts val="600"/>
              </a:spcBef>
            </a:pPr>
            <a:r>
              <a:rPr lang="el" sz="1000" dirty="0"/>
              <a:t>Επιχειρησιακή: συγκεκριμένες απειλές ή αντίπαλοι.</a:t>
            </a:r>
          </a:p>
          <a:p>
            <a:pPr lvl="1">
              <a:spcBef>
                <a:spcPts val="600"/>
              </a:spcBef>
            </a:pPr>
            <a:r>
              <a:rPr lang="el" sz="1000" dirty="0"/>
              <a:t>Τακτική: άμεσες επιχειρήσεις ασφαλείας.</a:t>
            </a:r>
          </a:p>
          <a:p>
            <a:pPr>
              <a:spcBef>
                <a:spcPts val="600"/>
              </a:spcBef>
            </a:pPr>
            <a:r>
              <a:rPr lang="el" sz="1200" b="1" dirty="0"/>
              <a:t>Περιπτώσεις χρήσης: </a:t>
            </a:r>
          </a:p>
          <a:p>
            <a:pPr lvl="1">
              <a:spcBef>
                <a:spcPts val="600"/>
              </a:spcBef>
            </a:pPr>
            <a:r>
              <a:rPr lang="el" sz="1000" dirty="0"/>
              <a:t>Στρατηγική: λήψη αποφάσεων και σχεδιασμός.</a:t>
            </a:r>
          </a:p>
          <a:p>
            <a:pPr lvl="1">
              <a:spcBef>
                <a:spcPts val="600"/>
              </a:spcBef>
            </a:pPr>
            <a:r>
              <a:rPr lang="el" sz="1000" dirty="0"/>
              <a:t>Επιχειρησιακή: αντιμετώπιση περιστατικών και ανίχνευση απειλών.</a:t>
            </a:r>
          </a:p>
          <a:p>
            <a:pPr lvl="1">
              <a:spcBef>
                <a:spcPts val="600"/>
              </a:spcBef>
            </a:pPr>
            <a:r>
              <a:rPr lang="el" sz="1000" dirty="0"/>
              <a:t>Τακτική: άμυνα και μετριασμός σε πραγματικό χρόνο.</a:t>
            </a:r>
          </a:p>
        </p:txBody>
      </p:sp>
      <p:pic>
        <p:nvPicPr>
          <p:cNvPr id="10" name="Marcador de Posição da Imagem 9" descr="Μια εικόνα με κείμενο, ηλεκτρονικά, κυκλώματα, τέχνη&#10;&#10;Αυτόματη περιγραφή">
            <a:extLst>
              <a:ext uri="{FF2B5EF4-FFF2-40B4-BE49-F238E27FC236}">
                <a16:creationId xmlns:a16="http://schemas.microsoft.com/office/drawing/2014/main" id="{1F8E07B5-4F15-9DD2-FA05-5B8273AA4BAE}"/>
              </a:ext>
            </a:extLst>
          </p:cNvPr>
          <p:cNvPicPr>
            <a:picLocks noGrp="1" noChangeAspect="1"/>
          </p:cNvPicPr>
          <p:nvPr>
            <p:ph type="pic" sz="quarter" idx="11"/>
          </p:nvPr>
        </p:nvPicPr>
        <p:blipFill>
          <a:blip r:embed="rId5"/>
          <a:srcRect l="7439" r="7439"/>
          <a:stretch>
            <a:fillRect/>
          </a:stretch>
        </p:blipFill>
        <p:spPr/>
      </p:pic>
    </p:spTree>
    <p:extLst>
      <p:ext uri="{BB962C8B-B14F-4D97-AF65-F5344CB8AC3E}">
        <p14:creationId xmlns:p14="http://schemas.microsoft.com/office/powerpoint/2010/main" val="1367006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507964" y="477477"/>
            <a:ext cx="5684036" cy="763899"/>
          </a:xfrm>
        </p:spPr>
        <p:txBody>
          <a:bodyPr>
            <a:noAutofit/>
          </a:bodyPr>
          <a:lstStyle/>
          <a:p>
            <a:r>
              <a:rPr kumimoji="0" lang="el" sz="2800" b="0" i="0" u="none" strike="noStrike" kern="1200" cap="none" spc="100" normalizeH="0" baseline="0" noProof="0" dirty="0">
                <a:ln>
                  <a:noFill/>
                </a:ln>
                <a:solidFill>
                  <a:srgbClr val="FFFFFF"/>
                </a:solidFill>
                <a:effectLst/>
                <a:uLnTx/>
                <a:uFillTx/>
                <a:latin typeface="Book Antiqua"/>
                <a:ea typeface="+mj-ea"/>
                <a:cs typeface="+mj-cs"/>
              </a:rPr>
              <a:t>01_2: Ταξινόμηση της Νοημοσύνης Απειλών στον Κυβερνοχώρο </a:t>
            </a:r>
            <a:endParaRPr lang="en-US" dirty="0"/>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507964" y="1105425"/>
            <a:ext cx="4786877" cy="763899"/>
          </a:xfrm>
        </p:spPr>
        <p:txBody>
          <a:bodyPr>
            <a:normAutofit lnSpcReduction="10000"/>
          </a:bodyPr>
          <a:lstStyle/>
          <a:p>
            <a:r>
              <a:rPr lang="el" dirty="0"/>
              <a:t>Εισαγωγή στην ταξινόμηση του Cyber Threat Intelligence</a:t>
            </a:r>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a:p>
        </p:txBody>
      </p:sp>
      <p:grpSp>
        <p:nvGrpSpPr>
          <p:cNvPr id="2" name="Group 1">
            <a:extLst>
              <a:ext uri="{FF2B5EF4-FFF2-40B4-BE49-F238E27FC236}">
                <a16:creationId xmlns:a16="http://schemas.microsoft.com/office/drawing/2014/main" id="{B26D347A-20E7-4DC2-0806-08257411B6DC}"/>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90F2EEB5-C1DE-5F47-D5EF-241DF9662EEB}"/>
                </a:ext>
              </a:extLst>
            </p:cNvPr>
            <p:cNvPicPr>
              <a:picLocks noChangeAspect="1"/>
            </p:cNvPicPr>
            <p:nvPr/>
          </p:nvPicPr>
          <p:blipFill>
            <a:blip r:embed="rId3"/>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C4B6AACB-8573-5E98-CEF7-AD314E69B5CE}"/>
                </a:ext>
              </a:extLst>
            </p:cNvPr>
            <p:cNvPicPr>
              <a:picLocks noChangeAspect="1"/>
            </p:cNvPicPr>
            <p:nvPr/>
          </p:nvPicPr>
          <p:blipFill>
            <a:blip r:embed="rId4"/>
            <a:stretch>
              <a:fillRect/>
            </a:stretch>
          </p:blipFill>
          <p:spPr>
            <a:xfrm>
              <a:off x="6709092" y="5483822"/>
              <a:ext cx="1764001" cy="612000"/>
            </a:xfrm>
            <a:prstGeom prst="rect">
              <a:avLst/>
            </a:prstGeom>
          </p:spPr>
        </p:pic>
      </p:grpSp>
      <p:sp>
        <p:nvSpPr>
          <p:cNvPr id="5" name="Text Placeholder 14">
            <a:extLst>
              <a:ext uri="{FF2B5EF4-FFF2-40B4-BE49-F238E27FC236}">
                <a16:creationId xmlns:a16="http://schemas.microsoft.com/office/drawing/2014/main" id="{DFE72353-EDC8-C793-C185-C5A2A797F035}"/>
              </a:ext>
            </a:extLst>
          </p:cNvPr>
          <p:cNvSpPr txBox="1">
            <a:spLocks/>
          </p:cNvSpPr>
          <p:nvPr/>
        </p:nvSpPr>
        <p:spPr>
          <a:xfrm>
            <a:off x="6492184" y="1912485"/>
            <a:ext cx="5541470" cy="2569866"/>
          </a:xfrm>
          <a:prstGeom prst="rect">
            <a:avLst/>
          </a:prstGeom>
        </p:spPr>
        <p:txBody>
          <a:bodyPr vert="horz" lIns="91440" tIns="0" rIns="0" bIns="45720" rtlCol="0">
            <a:noAutofit/>
          </a:bodyPr>
          <a:lstStyle>
            <a:lvl1pPr marL="274320" indent="-274320" algn="l" defTabSz="914400" rtl="0" eaLnBrk="1" latinLnBrk="0" hangingPunct="1">
              <a:lnSpc>
                <a:spcPct val="100000"/>
              </a:lnSpc>
              <a:spcBef>
                <a:spcPts val="1200"/>
              </a:spcBef>
              <a:spcAft>
                <a:spcPts val="600"/>
              </a:spcAft>
              <a:buClr>
                <a:schemeClr val="accent1"/>
              </a:buClr>
              <a:buSzPct val="100000"/>
              <a:buFont typeface="Courier New" panose="02070309020205020404" pitchFamily="49" charset="0"/>
              <a:buChar char="o"/>
              <a:defRPr sz="1400" kern="1200">
                <a:solidFill>
                  <a:schemeClr val="bg1"/>
                </a:solidFill>
                <a:latin typeface="+mn-lt"/>
                <a:ea typeface="+mn-ea"/>
                <a:cs typeface="+mn-cs"/>
              </a:defRPr>
            </a:lvl1pPr>
            <a:lvl2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200" kern="1200">
                <a:solidFill>
                  <a:schemeClr val="bg1"/>
                </a:solidFill>
                <a:latin typeface="+mn-lt"/>
                <a:ea typeface="+mn-ea"/>
                <a:cs typeface="+mn-cs"/>
              </a:defRPr>
            </a:lvl2pPr>
            <a:lvl3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050" kern="1200">
                <a:solidFill>
                  <a:schemeClr val="bg1"/>
                </a:solidFill>
                <a:latin typeface="+mn-lt"/>
                <a:ea typeface="+mn-ea"/>
                <a:cs typeface="+mn-cs"/>
              </a:defRPr>
            </a:lvl3pPr>
            <a:lvl4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050" kern="1200">
                <a:solidFill>
                  <a:schemeClr val="bg1"/>
                </a:solidFill>
                <a:latin typeface="+mn-lt"/>
                <a:ea typeface="+mn-ea"/>
                <a:cs typeface="+mn-cs"/>
              </a:defRPr>
            </a:lvl4pPr>
            <a:lvl5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050" kern="1200">
                <a:solidFill>
                  <a:schemeClr val="bg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600"/>
              </a:spcBef>
            </a:pPr>
            <a:r>
              <a:rPr lang="el" sz="1200" dirty="0"/>
              <a:t>Στο πλαίσιο του Ενεργειακού Δικτύου</a:t>
            </a:r>
            <a:r>
              <a:rPr lang="el" sz="1200" b="1" dirty="0"/>
              <a:t>: </a:t>
            </a:r>
          </a:p>
          <a:p>
            <a:pPr lvl="1">
              <a:spcBef>
                <a:spcPts val="600"/>
              </a:spcBef>
            </a:pPr>
            <a:r>
              <a:rPr lang="el" sz="1000" b="1" dirty="0"/>
              <a:t>Στρατηγικό CTI: </a:t>
            </a:r>
            <a:r>
              <a:rPr lang="el" sz="1000" dirty="0"/>
              <a:t>ανάλυση γεωπολιτικών παραγόντων που επηρεάζουν την ενεργειακή ασφάλεια.</a:t>
            </a:r>
          </a:p>
          <a:p>
            <a:pPr lvl="1">
              <a:spcBef>
                <a:spcPts val="600"/>
              </a:spcBef>
            </a:pPr>
            <a:r>
              <a:rPr lang="el" sz="1000" b="1" dirty="0"/>
              <a:t>Επιχειρησιακό CTI: </a:t>
            </a:r>
            <a:r>
              <a:rPr lang="el" sz="1000" dirty="0"/>
              <a:t>παρακολούθηση απειλών στον κυβερνοχώρο που στοχεύουν ενεργειακές υποδομές και αλυσίδες εφοδιασμού.</a:t>
            </a:r>
          </a:p>
          <a:p>
            <a:pPr lvl="1">
              <a:spcBef>
                <a:spcPts val="600"/>
              </a:spcBef>
            </a:pPr>
            <a:r>
              <a:rPr lang="el" sz="1000" b="1" dirty="0"/>
              <a:t>Tactical CTI: </a:t>
            </a:r>
            <a:r>
              <a:rPr lang="el" sz="1000" dirty="0"/>
              <a:t>ειδοποιήσεις σε πραγματικό χρόνο και απόκριση περιστατικών για περιστατικά στον κυβερνοχώρο που επηρεάζουν τις ενεργειακές λειτουργίες.</a:t>
            </a:r>
          </a:p>
        </p:txBody>
      </p:sp>
      <p:pic>
        <p:nvPicPr>
          <p:cNvPr id="2050" name="Picture 2" descr="rpc.senate.gov">
            <a:extLst>
              <a:ext uri="{FF2B5EF4-FFF2-40B4-BE49-F238E27FC236}">
                <a16:creationId xmlns:a16="http://schemas.microsoft.com/office/drawing/2014/main" id="{9C89C2A2-D0A1-C5BD-2069-2D20A44DCA3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63173" y="3448298"/>
            <a:ext cx="4999492" cy="2503652"/>
          </a:xfrm>
          <a:prstGeom prst="rect">
            <a:avLst/>
          </a:prstGeom>
          <a:noFill/>
          <a:extLst>
            <a:ext uri="{909E8E84-426E-40DD-AFC4-6F175D3DCCD1}">
              <a14:hiddenFill xmlns:a14="http://schemas.microsoft.com/office/drawing/2010/main">
                <a:solidFill>
                  <a:srgbClr val="FFFFFF"/>
                </a:solidFill>
              </a14:hiddenFill>
            </a:ext>
          </a:extLst>
        </p:spPr>
      </p:pic>
      <p:sp>
        <p:nvSpPr>
          <p:cNvPr id="15" name="CaixaDeTexto 14">
            <a:extLst>
              <a:ext uri="{FF2B5EF4-FFF2-40B4-BE49-F238E27FC236}">
                <a16:creationId xmlns:a16="http://schemas.microsoft.com/office/drawing/2014/main" id="{9B3365E4-59CE-A53A-133E-D3722DD444A9}"/>
              </a:ext>
            </a:extLst>
          </p:cNvPr>
          <p:cNvSpPr txBox="1"/>
          <p:nvPr/>
        </p:nvSpPr>
        <p:spPr>
          <a:xfrm>
            <a:off x="5231642" y="5874977"/>
            <a:ext cx="3105471" cy="369332"/>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just"/>
            <a:r>
              <a:rPr lang="el" sz="900" err="1"/>
              <a:t>Πηγή: https://www.rpc.senate.gov/policy-papers/ infrastructure-cybersecurity-the-us-electric-grid</a:t>
            </a:r>
            <a:endParaRPr lang="pt-PT" sz="900"/>
          </a:p>
        </p:txBody>
      </p:sp>
      <p:pic>
        <p:nvPicPr>
          <p:cNvPr id="10" name="Marcador de Posição da Imagem 9" descr="Μια εικόνα με κείμενο, ηλεκτρονικά, κυκλώματα, τέχνη&#10;&#10;Αυτόματη περιγραφή">
            <a:extLst>
              <a:ext uri="{FF2B5EF4-FFF2-40B4-BE49-F238E27FC236}">
                <a16:creationId xmlns:a16="http://schemas.microsoft.com/office/drawing/2014/main" id="{504162CE-0C67-0437-EB63-0741B71F1350}"/>
              </a:ext>
            </a:extLst>
          </p:cNvPr>
          <p:cNvPicPr>
            <a:picLocks noGrp="1" noChangeAspect="1"/>
          </p:cNvPicPr>
          <p:nvPr>
            <p:ph type="pic" sz="quarter" idx="11"/>
          </p:nvPr>
        </p:nvPicPr>
        <p:blipFill>
          <a:blip r:embed="rId6"/>
          <a:srcRect l="7439" r="7439"/>
          <a:stretch>
            <a:fillRect/>
          </a:stretch>
        </p:blipFill>
        <p:spPr/>
      </p:pic>
    </p:spTree>
    <p:extLst>
      <p:ext uri="{BB962C8B-B14F-4D97-AF65-F5344CB8AC3E}">
        <p14:creationId xmlns:p14="http://schemas.microsoft.com/office/powerpoint/2010/main" val="1176834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4D835925-3D21-0B99-9A6C-587FBAE43339}"/>
              </a:ext>
            </a:extLst>
          </p:cNvPr>
          <p:cNvSpPr>
            <a:spLocks noGrp="1"/>
          </p:cNvSpPr>
          <p:nvPr>
            <p:ph type="ctrTitle"/>
          </p:nvPr>
        </p:nvSpPr>
        <p:spPr>
          <a:xfrm>
            <a:off x="796322" y="320040"/>
            <a:ext cx="6732237" cy="1524000"/>
          </a:xfrm>
        </p:spPr>
        <p:txBody>
          <a:bodyPr>
            <a:normAutofit fontScale="90000"/>
          </a:bodyPr>
          <a:lstStyle/>
          <a:p>
            <a:r>
              <a:rPr lang="el" dirty="0">
                <a:solidFill>
                  <a:schemeClr val="accent1"/>
                </a:solidFill>
              </a:rPr>
              <a:t>Περίγραμμα Εκπαίδευση: </a:t>
            </a:r>
            <a:br>
              <a:rPr lang="en-US" dirty="0">
                <a:solidFill>
                  <a:schemeClr val="accent1"/>
                </a:solidFill>
              </a:rPr>
            </a:br>
            <a:br>
              <a:rPr lang="en-US" dirty="0">
                <a:solidFill>
                  <a:schemeClr val="accent1"/>
                </a:solidFill>
              </a:rPr>
            </a:br>
            <a:r>
              <a:rPr lang="el" dirty="0"/>
              <a:t>Ημέρα-1</a:t>
            </a:r>
          </a:p>
        </p:txBody>
      </p:sp>
      <p:sp>
        <p:nvSpPr>
          <p:cNvPr id="12" name="Freeform: Shape 11">
            <a:extLst>
              <a:ext uri="{FF2B5EF4-FFF2-40B4-BE49-F238E27FC236}">
                <a16:creationId xmlns:a16="http://schemas.microsoft.com/office/drawing/2014/main" id="{3E7466B0-B69A-FEBF-B8E0-FDA9AEAC709F}"/>
              </a:ext>
              <a:ext uri="{C183D7F6-B498-43B3-948B-1728B52AA6E4}">
                <adec:decorative xmlns:adec="http://schemas.microsoft.com/office/drawing/2017/decorative" val="1"/>
              </a:ext>
            </a:extLst>
          </p:cNvPr>
          <p:cNvSpPr/>
          <p:nvPr/>
        </p:nvSpPr>
        <p:spPr>
          <a:xfrm>
            <a:off x="7370364" y="-3219"/>
            <a:ext cx="2562565" cy="6884359"/>
          </a:xfrm>
          <a:custGeom>
            <a:avLst/>
            <a:gdLst>
              <a:gd name="connsiteX0" fmla="*/ 2535833 w 2562565"/>
              <a:gd name="connsiteY0" fmla="*/ 0 h 6884359"/>
              <a:gd name="connsiteX1" fmla="*/ 2106829 w 2562565"/>
              <a:gd name="connsiteY1" fmla="*/ 1564627 h 6884359"/>
              <a:gd name="connsiteX2" fmla="*/ 1764389 w 2562565"/>
              <a:gd name="connsiteY2" fmla="*/ 2840498 h 6884359"/>
              <a:gd name="connsiteX3" fmla="*/ 1579803 w 2562565"/>
              <a:gd name="connsiteY3" fmla="*/ 2925726 h 6884359"/>
              <a:gd name="connsiteX4" fmla="*/ 1467779 w 2562565"/>
              <a:gd name="connsiteY4" fmla="*/ 2731101 h 6884359"/>
              <a:gd name="connsiteX5" fmla="*/ 1727472 w 2562565"/>
              <a:gd name="connsiteY5" fmla="*/ 1773244 h 6884359"/>
              <a:gd name="connsiteX6" fmla="*/ 1709650 w 2562565"/>
              <a:gd name="connsiteY6" fmla="*/ 1633318 h 6884359"/>
              <a:gd name="connsiteX7" fmla="*/ 1597625 w 2562565"/>
              <a:gd name="connsiteY7" fmla="*/ 1546818 h 6884359"/>
              <a:gd name="connsiteX8" fmla="*/ 1372303 w 2562565"/>
              <a:gd name="connsiteY8" fmla="*/ 1676568 h 6884359"/>
              <a:gd name="connsiteX9" fmla="*/ 977670 w 2562565"/>
              <a:gd name="connsiteY9" fmla="*/ 3131798 h 6884359"/>
              <a:gd name="connsiteX10" fmla="*/ 5092 w 2562565"/>
              <a:gd name="connsiteY10" fmla="*/ 6867823 h 6884359"/>
              <a:gd name="connsiteX11" fmla="*/ 0 w 2562565"/>
              <a:gd name="connsiteY11" fmla="*/ 6884360 h 6884359"/>
              <a:gd name="connsiteX12" fmla="*/ 26733 w 2562565"/>
              <a:gd name="connsiteY12" fmla="*/ 6884360 h 6884359"/>
              <a:gd name="connsiteX13" fmla="*/ 1003131 w 2562565"/>
              <a:gd name="connsiteY13" fmla="*/ 3139431 h 6884359"/>
              <a:gd name="connsiteX14" fmla="*/ 1397763 w 2562565"/>
              <a:gd name="connsiteY14" fmla="*/ 1684200 h 6884359"/>
              <a:gd name="connsiteX15" fmla="*/ 1592533 w 2562565"/>
              <a:gd name="connsiteY15" fmla="*/ 1572259 h 6884359"/>
              <a:gd name="connsiteX16" fmla="*/ 1688009 w 2562565"/>
              <a:gd name="connsiteY16" fmla="*/ 1646039 h 6884359"/>
              <a:gd name="connsiteX17" fmla="*/ 1703285 w 2562565"/>
              <a:gd name="connsiteY17" fmla="*/ 1766884 h 6884359"/>
              <a:gd name="connsiteX18" fmla="*/ 1443591 w 2562565"/>
              <a:gd name="connsiteY18" fmla="*/ 2724741 h 6884359"/>
              <a:gd name="connsiteX19" fmla="*/ 1573438 w 2562565"/>
              <a:gd name="connsiteY19" fmla="*/ 2949894 h 6884359"/>
              <a:gd name="connsiteX20" fmla="*/ 1788577 w 2562565"/>
              <a:gd name="connsiteY20" fmla="*/ 2849402 h 6884359"/>
              <a:gd name="connsiteX21" fmla="*/ 1788577 w 2562565"/>
              <a:gd name="connsiteY21" fmla="*/ 2848130 h 6884359"/>
              <a:gd name="connsiteX22" fmla="*/ 2131016 w 2562565"/>
              <a:gd name="connsiteY22" fmla="*/ 1570987 h 6884359"/>
              <a:gd name="connsiteX23" fmla="*/ 2562566 w 2562565"/>
              <a:gd name="connsiteY23" fmla="*/ 1272 h 6884359"/>
              <a:gd name="connsiteX24" fmla="*/ 2535833 w 2562565"/>
              <a:gd name="connsiteY24" fmla="*/ 0 h 6884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62565" h="6884359">
                <a:moveTo>
                  <a:pt x="2535833" y="0"/>
                </a:moveTo>
                <a:lnTo>
                  <a:pt x="2106829" y="1564627"/>
                </a:lnTo>
                <a:lnTo>
                  <a:pt x="1764389" y="2840498"/>
                </a:lnTo>
                <a:cubicBezTo>
                  <a:pt x="1731291" y="2910461"/>
                  <a:pt x="1653638" y="2946078"/>
                  <a:pt x="1579803" y="2925726"/>
                </a:cubicBezTo>
                <a:cubicBezTo>
                  <a:pt x="1495785" y="2902829"/>
                  <a:pt x="1444864" y="2815057"/>
                  <a:pt x="1467779" y="2731101"/>
                </a:cubicBezTo>
                <a:lnTo>
                  <a:pt x="1727472" y="1773244"/>
                </a:lnTo>
                <a:cubicBezTo>
                  <a:pt x="1740202" y="1726178"/>
                  <a:pt x="1733837" y="1676568"/>
                  <a:pt x="1709650" y="1633318"/>
                </a:cubicBezTo>
                <a:cubicBezTo>
                  <a:pt x="1685463" y="1590068"/>
                  <a:pt x="1646000" y="1559539"/>
                  <a:pt x="1597625" y="1546818"/>
                </a:cubicBezTo>
                <a:cubicBezTo>
                  <a:pt x="1499604" y="1520105"/>
                  <a:pt x="1397763" y="1578620"/>
                  <a:pt x="1372303" y="1676568"/>
                </a:cubicBezTo>
                <a:lnTo>
                  <a:pt x="977670" y="3131798"/>
                </a:lnTo>
                <a:lnTo>
                  <a:pt x="5092" y="6867823"/>
                </a:lnTo>
                <a:cubicBezTo>
                  <a:pt x="5092" y="6867823"/>
                  <a:pt x="1273" y="6880544"/>
                  <a:pt x="0" y="6884360"/>
                </a:cubicBezTo>
                <a:lnTo>
                  <a:pt x="26733" y="6884360"/>
                </a:lnTo>
                <a:lnTo>
                  <a:pt x="1003131" y="3139431"/>
                </a:lnTo>
                <a:lnTo>
                  <a:pt x="1397763" y="1684200"/>
                </a:lnTo>
                <a:cubicBezTo>
                  <a:pt x="1420677" y="1600245"/>
                  <a:pt x="1508515" y="1549363"/>
                  <a:pt x="1592533" y="1572259"/>
                </a:cubicBezTo>
                <a:cubicBezTo>
                  <a:pt x="1633270" y="1583708"/>
                  <a:pt x="1667641" y="1609149"/>
                  <a:pt x="1688009" y="1646039"/>
                </a:cubicBezTo>
                <a:cubicBezTo>
                  <a:pt x="1709650" y="1682928"/>
                  <a:pt x="1714742" y="1724906"/>
                  <a:pt x="1703285" y="1766884"/>
                </a:cubicBezTo>
                <a:lnTo>
                  <a:pt x="1443591" y="2724741"/>
                </a:lnTo>
                <a:cubicBezTo>
                  <a:pt x="1416858" y="2822689"/>
                  <a:pt x="1475417" y="2924453"/>
                  <a:pt x="1573438" y="2949894"/>
                </a:cubicBezTo>
                <a:cubicBezTo>
                  <a:pt x="1660003" y="2972792"/>
                  <a:pt x="1750386" y="2930814"/>
                  <a:pt x="1788577" y="2849402"/>
                </a:cubicBezTo>
                <a:lnTo>
                  <a:pt x="1788577" y="2848130"/>
                </a:lnTo>
                <a:lnTo>
                  <a:pt x="2131016" y="1570987"/>
                </a:lnTo>
                <a:lnTo>
                  <a:pt x="2562566" y="1272"/>
                </a:lnTo>
                <a:cubicBezTo>
                  <a:pt x="2553655" y="0"/>
                  <a:pt x="2544744" y="0"/>
                  <a:pt x="2535833" y="0"/>
                </a:cubicBezTo>
                <a:close/>
              </a:path>
            </a:pathLst>
          </a:custGeom>
          <a:solidFill>
            <a:schemeClr val="accent1"/>
          </a:solidFill>
          <a:ln w="12700" cap="flat">
            <a:noFill/>
            <a:prstDash val="solid"/>
            <a:miter/>
          </a:ln>
        </p:spPr>
        <p:txBody>
          <a:bodyPr rtlCol="0" anchor="ctr"/>
          <a:lstStyle/>
          <a:p>
            <a:endParaRPr lang="en-US"/>
          </a:p>
        </p:txBody>
      </p:sp>
      <p:pic>
        <p:nvPicPr>
          <p:cNvPr id="13" name="Graphic 12">
            <a:extLst>
              <a:ext uri="{FF2B5EF4-FFF2-40B4-BE49-F238E27FC236}">
                <a16:creationId xmlns:a16="http://schemas.microsoft.com/office/drawing/2014/main" id="{2756CFB8-E805-3CF9-61D2-C02341EC7644}"/>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7829202" y="5156615"/>
            <a:ext cx="878334" cy="1705001"/>
          </a:xfrm>
          <a:prstGeom prst="rect">
            <a:avLst/>
          </a:prstGeom>
        </p:spPr>
      </p:pic>
      <p:sp>
        <p:nvSpPr>
          <p:cNvPr id="6" name="Slide Number Placeholder 5">
            <a:extLst>
              <a:ext uri="{FF2B5EF4-FFF2-40B4-BE49-F238E27FC236}">
                <a16:creationId xmlns:a16="http://schemas.microsoft.com/office/drawing/2014/main" id="{68D96053-DF7F-7AFE-4D23-78CFF34D0026}"/>
              </a:ext>
            </a:extLst>
          </p:cNvPr>
          <p:cNvSpPr>
            <a:spLocks noGrp="1"/>
          </p:cNvSpPr>
          <p:nvPr>
            <p:ph type="sldNum" sz="quarter" idx="4"/>
          </p:nvPr>
        </p:nvSpPr>
        <p:spPr>
          <a:xfrm>
            <a:off x="10768546" y="6290774"/>
            <a:ext cx="617912" cy="365125"/>
          </a:xfrm>
        </p:spPr>
        <p:txBody>
          <a:bodyPr/>
          <a:lstStyle/>
          <a:p>
            <a:fld id="{3A98EE3D-8CD1-4C3F-BD1C-C98C9596463C}" type="slidenum">
              <a:rPr lang="en-US" smtClean="0"/>
              <a:pPr/>
              <a:t>17</a:t>
            </a:fld>
            <a:endParaRPr lang="en-US"/>
          </a:p>
        </p:txBody>
      </p:sp>
      <p:sp>
        <p:nvSpPr>
          <p:cNvPr id="27" name="Text Placeholder 10">
            <a:extLst>
              <a:ext uri="{FF2B5EF4-FFF2-40B4-BE49-F238E27FC236}">
                <a16:creationId xmlns:a16="http://schemas.microsoft.com/office/drawing/2014/main" id="{E8DD6800-C7FC-6A10-2B0A-C4B64CC05C22}"/>
              </a:ext>
            </a:extLst>
          </p:cNvPr>
          <p:cNvSpPr txBox="1">
            <a:spLocks/>
          </p:cNvSpPr>
          <p:nvPr/>
        </p:nvSpPr>
        <p:spPr>
          <a:xfrm>
            <a:off x="796322" y="2164080"/>
            <a:ext cx="6980092" cy="346029"/>
          </a:xfrm>
          <a:prstGeom prst="rect">
            <a:avLst/>
          </a:prstGeom>
        </p:spPr>
        <p:txBody>
          <a:bodyPr>
            <a:noAutofit/>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l" sz="1600">
                <a:solidFill>
                  <a:schemeClr val="accent1"/>
                </a:solidFill>
              </a:rPr>
              <a:t>Topic-01: Θεμέλια της Νοημοσύνης Απειλών στον Κυβερνοχώρο (CTI) – Ταξινομία, Κύκλος Ζωής, Έλεγχοι και Πρότυπα Ασφαλείας</a:t>
            </a:r>
          </a:p>
        </p:txBody>
      </p:sp>
      <p:sp>
        <p:nvSpPr>
          <p:cNvPr id="28" name="Text Placeholder 22">
            <a:extLst>
              <a:ext uri="{FF2B5EF4-FFF2-40B4-BE49-F238E27FC236}">
                <a16:creationId xmlns:a16="http://schemas.microsoft.com/office/drawing/2014/main" id="{5421A4BB-2BFD-0743-5BB3-6C4D92B8EC15}"/>
              </a:ext>
            </a:extLst>
          </p:cNvPr>
          <p:cNvSpPr txBox="1">
            <a:spLocks/>
          </p:cNvSpPr>
          <p:nvPr/>
        </p:nvSpPr>
        <p:spPr>
          <a:xfrm>
            <a:off x="796323" y="2726930"/>
            <a:ext cx="6980091" cy="1208930"/>
          </a:xfrm>
          <a:prstGeom prst="rect">
            <a:avLst/>
          </a:prstGeom>
        </p:spPr>
        <p:txBody>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600"/>
              </a:spcBef>
              <a:spcAft>
                <a:spcPts val="0"/>
              </a:spcAft>
            </a:pPr>
            <a:r>
              <a:rPr lang="el" sz="1400"/>
              <a:t>Εισαγωγή στο Cyber Threat Intelligence</a:t>
            </a:r>
          </a:p>
          <a:p>
            <a:pPr>
              <a:spcBef>
                <a:spcPts val="600"/>
              </a:spcBef>
              <a:spcAft>
                <a:spcPts val="0"/>
              </a:spcAft>
            </a:pPr>
            <a:r>
              <a:rPr lang="el" sz="1400"/>
              <a:t>Ταξινόμηση της νοημοσύνης απειλών στον κυβερνοχώρο </a:t>
            </a:r>
          </a:p>
          <a:p>
            <a:pPr>
              <a:spcBef>
                <a:spcPts val="600"/>
              </a:spcBef>
              <a:spcAft>
                <a:spcPts val="0"/>
              </a:spcAft>
            </a:pPr>
            <a:r>
              <a:rPr lang="el" sz="1400">
                <a:solidFill>
                  <a:schemeClr val="tx2"/>
                </a:solidFill>
              </a:rPr>
              <a:t>Κύκλος ζωής της ευφυΐας απειλών στον κυβερνοχώρο</a:t>
            </a:r>
          </a:p>
          <a:p>
            <a:pPr>
              <a:spcBef>
                <a:spcPts val="600"/>
              </a:spcBef>
              <a:spcAft>
                <a:spcPts val="0"/>
              </a:spcAft>
            </a:pPr>
            <a:r>
              <a:rPr lang="el" sz="1400"/>
              <a:t>Έλεγχοι και πρότυπα ασφαλείας</a:t>
            </a:r>
          </a:p>
        </p:txBody>
      </p:sp>
      <p:pic>
        <p:nvPicPr>
          <p:cNvPr id="34" name="Picture Placeholder 33" descr="Ένα φλιτζάνι καφέ και ένα σημειωματάριο σε ένα τραπέζι&#10;&#10;Περιγραφή που δημιουργείται αυτόματα">
            <a:extLst>
              <a:ext uri="{FF2B5EF4-FFF2-40B4-BE49-F238E27FC236}">
                <a16:creationId xmlns:a16="http://schemas.microsoft.com/office/drawing/2014/main" id="{BE76F2C8-60D2-404A-08F8-F956BC2489DF}"/>
              </a:ext>
            </a:extLst>
          </p:cNvPr>
          <p:cNvPicPr>
            <a:picLocks noGrp="1" noChangeAspect="1"/>
          </p:cNvPicPr>
          <p:nvPr>
            <p:ph type="pic" sz="quarter" idx="11"/>
          </p:nvPr>
        </p:nvPicPr>
        <p:blipFill>
          <a:blip r:embed="rId4"/>
          <a:srcRect l="18261" r="18261"/>
          <a:stretch>
            <a:fillRect/>
          </a:stretch>
        </p:blipFill>
        <p:spPr/>
      </p:pic>
      <p:grpSp>
        <p:nvGrpSpPr>
          <p:cNvPr id="3" name="Group 2">
            <a:extLst>
              <a:ext uri="{FF2B5EF4-FFF2-40B4-BE49-F238E27FC236}">
                <a16:creationId xmlns:a16="http://schemas.microsoft.com/office/drawing/2014/main" id="{B2E7B04D-E6C3-1A50-96CC-C863D387E4E8}"/>
              </a:ext>
            </a:extLst>
          </p:cNvPr>
          <p:cNvGrpSpPr/>
          <p:nvPr/>
        </p:nvGrpSpPr>
        <p:grpSpPr>
          <a:xfrm>
            <a:off x="7549377" y="6167336"/>
            <a:ext cx="3294001" cy="612000"/>
            <a:chOff x="5179092" y="5483822"/>
            <a:chExt cx="3294001" cy="612000"/>
          </a:xfrm>
        </p:grpSpPr>
        <p:pic>
          <p:nvPicPr>
            <p:cNvPr id="4" name="Picture 3">
              <a:extLst>
                <a:ext uri="{FF2B5EF4-FFF2-40B4-BE49-F238E27FC236}">
                  <a16:creationId xmlns:a16="http://schemas.microsoft.com/office/drawing/2014/main" id="{B2BB7346-D27E-E7B5-1793-E50B8F9C20CF}"/>
                </a:ext>
              </a:extLst>
            </p:cNvPr>
            <p:cNvPicPr>
              <a:picLocks noChangeAspect="1"/>
            </p:cNvPicPr>
            <p:nvPr/>
          </p:nvPicPr>
          <p:blipFill>
            <a:blip r:embed="rId5"/>
            <a:stretch>
              <a:fillRect/>
            </a:stretch>
          </p:blipFill>
          <p:spPr>
            <a:xfrm>
              <a:off x="5179092" y="5483822"/>
              <a:ext cx="1530000" cy="612000"/>
            </a:xfrm>
            <a:prstGeom prst="rect">
              <a:avLst/>
            </a:prstGeom>
          </p:spPr>
        </p:pic>
        <p:pic>
          <p:nvPicPr>
            <p:cNvPr id="5" name="Picture 4">
              <a:extLst>
                <a:ext uri="{FF2B5EF4-FFF2-40B4-BE49-F238E27FC236}">
                  <a16:creationId xmlns:a16="http://schemas.microsoft.com/office/drawing/2014/main" id="{7E39C830-72D8-B9BC-4DBD-C47324325EEA}"/>
                </a:ext>
              </a:extLst>
            </p:cNvPr>
            <p:cNvPicPr>
              <a:picLocks noChangeAspect="1"/>
            </p:cNvPicPr>
            <p:nvPr/>
          </p:nvPicPr>
          <p:blipFill>
            <a:blip r:embed="rId6"/>
            <a:stretch>
              <a:fillRect/>
            </a:stretch>
          </p:blipFill>
          <p:spPr>
            <a:xfrm>
              <a:off x="6709092" y="5483822"/>
              <a:ext cx="1764001" cy="612000"/>
            </a:xfrm>
            <a:prstGeom prst="rect">
              <a:avLst/>
            </a:prstGeom>
          </p:spPr>
        </p:pic>
      </p:grpSp>
    </p:spTree>
    <p:extLst>
      <p:ext uri="{BB962C8B-B14F-4D97-AF65-F5344CB8AC3E}">
        <p14:creationId xmlns:p14="http://schemas.microsoft.com/office/powerpoint/2010/main" val="5221376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507964" y="98470"/>
            <a:ext cx="4786877" cy="763899"/>
          </a:xfrm>
        </p:spPr>
        <p:txBody>
          <a:bodyPr>
            <a:noAutofit/>
          </a:bodyPr>
          <a:lstStyle/>
          <a:p>
            <a:r>
              <a:rPr lang="el" sz="2800"/>
              <a:t>01_3: Κύκλος Ζωής του Cyber Threat Intelligence</a:t>
            </a:r>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507963" y="804750"/>
            <a:ext cx="4786877" cy="763899"/>
          </a:xfrm>
        </p:spPr>
        <p:txBody>
          <a:bodyPr>
            <a:normAutofit lnSpcReduction="10000"/>
          </a:bodyPr>
          <a:lstStyle/>
          <a:p>
            <a:r>
              <a:rPr lang="el" dirty="0"/>
              <a:t>Φάσεις του κύκλου ζωής του </a:t>
            </a:r>
            <a:r>
              <a:rPr lang="en-US" dirty="0"/>
              <a:t>CTI</a:t>
            </a:r>
            <a:endParaRPr lang="el" dirty="0"/>
          </a:p>
        </p:txBody>
      </p:sp>
      <p:sp>
        <p:nvSpPr>
          <p:cNvPr id="15" name="Text Placeholder 14">
            <a:extLst>
              <a:ext uri="{FF2B5EF4-FFF2-40B4-BE49-F238E27FC236}">
                <a16:creationId xmlns:a16="http://schemas.microsoft.com/office/drawing/2014/main" id="{43B8BFA9-FBE9-EDA2-FBB1-C2B55CD7C827}"/>
              </a:ext>
            </a:extLst>
          </p:cNvPr>
          <p:cNvSpPr>
            <a:spLocks noGrp="1"/>
          </p:cNvSpPr>
          <p:nvPr>
            <p:ph type="body" sz="quarter" idx="12"/>
          </p:nvPr>
        </p:nvSpPr>
        <p:spPr>
          <a:xfrm>
            <a:off x="6498130" y="1977017"/>
            <a:ext cx="5541470" cy="2569866"/>
          </a:xfrm>
        </p:spPr>
        <p:txBody>
          <a:bodyPr>
            <a:noAutofit/>
          </a:bodyPr>
          <a:lstStyle/>
          <a:p>
            <a:pPr>
              <a:spcBef>
                <a:spcPts val="600"/>
              </a:spcBef>
            </a:pPr>
            <a:endParaRPr lang="en-US" sz="1200"/>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a:p>
        </p:txBody>
      </p:sp>
      <p:grpSp>
        <p:nvGrpSpPr>
          <p:cNvPr id="2" name="Group 1">
            <a:extLst>
              <a:ext uri="{FF2B5EF4-FFF2-40B4-BE49-F238E27FC236}">
                <a16:creationId xmlns:a16="http://schemas.microsoft.com/office/drawing/2014/main" id="{2A28E6F5-17AA-C2E2-4830-E809B2508E7B}"/>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866D668E-62C0-62F3-8740-82DD531563B2}"/>
                </a:ext>
              </a:extLst>
            </p:cNvPr>
            <p:cNvPicPr>
              <a:picLocks noChangeAspect="1"/>
            </p:cNvPicPr>
            <p:nvPr/>
          </p:nvPicPr>
          <p:blipFill>
            <a:blip r:embed="rId2"/>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29FD837F-7605-A3B7-46BC-D7FF90D532EB}"/>
                </a:ext>
              </a:extLst>
            </p:cNvPr>
            <p:cNvPicPr>
              <a:picLocks noChangeAspect="1"/>
            </p:cNvPicPr>
            <p:nvPr/>
          </p:nvPicPr>
          <p:blipFill>
            <a:blip r:embed="rId3"/>
            <a:stretch>
              <a:fillRect/>
            </a:stretch>
          </p:blipFill>
          <p:spPr>
            <a:xfrm>
              <a:off x="6709092" y="5483822"/>
              <a:ext cx="1764001" cy="612000"/>
            </a:xfrm>
            <a:prstGeom prst="rect">
              <a:avLst/>
            </a:prstGeom>
          </p:spPr>
        </p:pic>
      </p:grpSp>
      <p:pic>
        <p:nvPicPr>
          <p:cNvPr id="3074" name="Picture 2">
            <a:extLst>
              <a:ext uri="{FF2B5EF4-FFF2-40B4-BE49-F238E27FC236}">
                <a16:creationId xmlns:a16="http://schemas.microsoft.com/office/drawing/2014/main" id="{0A89BDC4-28D9-0B29-3B46-2E0CBED23C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5671" y="1675273"/>
            <a:ext cx="5567412" cy="4178462"/>
          </a:xfrm>
          <a:prstGeom prst="rect">
            <a:avLst/>
          </a:prstGeom>
          <a:noFill/>
          <a:extLst>
            <a:ext uri="{909E8E84-426E-40DD-AFC4-6F175D3DCCD1}">
              <a14:hiddenFill xmlns:a14="http://schemas.microsoft.com/office/drawing/2010/main">
                <a:solidFill>
                  <a:srgbClr val="FFFFFF"/>
                </a:solidFill>
              </a14:hiddenFill>
            </a:ext>
          </a:extLst>
        </p:spPr>
      </p:pic>
      <p:sp>
        <p:nvSpPr>
          <p:cNvPr id="6" name="CaixaDeTexto 5">
            <a:extLst>
              <a:ext uri="{FF2B5EF4-FFF2-40B4-BE49-F238E27FC236}">
                <a16:creationId xmlns:a16="http://schemas.microsoft.com/office/drawing/2014/main" id="{1DC702EF-C755-3A00-0847-9FADF64FFFAF}"/>
              </a:ext>
            </a:extLst>
          </p:cNvPr>
          <p:cNvSpPr txBox="1"/>
          <p:nvPr/>
        </p:nvSpPr>
        <p:spPr>
          <a:xfrm>
            <a:off x="5738418" y="5664404"/>
            <a:ext cx="2556000" cy="369332"/>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just"/>
            <a:r>
              <a:rPr lang="el" sz="900" err="1"/>
              <a:t>Πηγή: https://mschalocy.medium.com/ απειλή-νοημοσύνη-κύκλος-ζωή-2012a5645806</a:t>
            </a:r>
          </a:p>
        </p:txBody>
      </p:sp>
      <p:pic>
        <p:nvPicPr>
          <p:cNvPr id="10" name="Marcador de Posição da Imagem 9" descr="Μια εικόνα με κείμενο, στιγμιότυπο οθόνης, διάγραμμα, κύκλο&#10;&#10;Αυτόματη περιγραφή">
            <a:extLst>
              <a:ext uri="{FF2B5EF4-FFF2-40B4-BE49-F238E27FC236}">
                <a16:creationId xmlns:a16="http://schemas.microsoft.com/office/drawing/2014/main" id="{BA252464-8717-22BC-1F63-14774BFF750F}"/>
              </a:ext>
            </a:extLst>
          </p:cNvPr>
          <p:cNvPicPr>
            <a:picLocks noGrp="1" noChangeAspect="1"/>
          </p:cNvPicPr>
          <p:nvPr>
            <p:ph type="pic" sz="quarter" idx="11"/>
          </p:nvPr>
        </p:nvPicPr>
        <p:blipFill>
          <a:blip r:embed="rId5"/>
          <a:srcRect l="7439" r="7439"/>
          <a:stretch>
            <a:fillRect/>
          </a:stretch>
        </p:blipFill>
        <p:spPr/>
      </p:pic>
    </p:spTree>
    <p:extLst>
      <p:ext uri="{BB962C8B-B14F-4D97-AF65-F5344CB8AC3E}">
        <p14:creationId xmlns:p14="http://schemas.microsoft.com/office/powerpoint/2010/main" val="15166532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507964" y="98470"/>
            <a:ext cx="4786877" cy="763899"/>
          </a:xfrm>
        </p:spPr>
        <p:txBody>
          <a:bodyPr>
            <a:noAutofit/>
          </a:bodyPr>
          <a:lstStyle/>
          <a:p>
            <a:r>
              <a:rPr lang="el" sz="2800"/>
              <a:t>01_3: Κύκλος Ζωής του Cyber Threat Intelligence</a:t>
            </a:r>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498131" y="1059877"/>
            <a:ext cx="4786877" cy="763899"/>
          </a:xfrm>
        </p:spPr>
        <p:txBody>
          <a:bodyPr>
            <a:normAutofit lnSpcReduction="10000"/>
          </a:bodyPr>
          <a:lstStyle/>
          <a:p>
            <a:r>
              <a:rPr lang="el" dirty="0"/>
              <a:t>Φάσεις του κύκλου ζωής του </a:t>
            </a:r>
            <a:r>
              <a:rPr lang="en-US" dirty="0"/>
              <a:t>CTI</a:t>
            </a:r>
            <a:endParaRPr lang="el" dirty="0"/>
          </a:p>
        </p:txBody>
      </p:sp>
      <p:sp>
        <p:nvSpPr>
          <p:cNvPr id="15" name="Text Placeholder 14">
            <a:extLst>
              <a:ext uri="{FF2B5EF4-FFF2-40B4-BE49-F238E27FC236}">
                <a16:creationId xmlns:a16="http://schemas.microsoft.com/office/drawing/2014/main" id="{43B8BFA9-FBE9-EDA2-FBB1-C2B55CD7C827}"/>
              </a:ext>
            </a:extLst>
          </p:cNvPr>
          <p:cNvSpPr>
            <a:spLocks noGrp="1"/>
          </p:cNvSpPr>
          <p:nvPr>
            <p:ph type="body" sz="quarter" idx="12"/>
          </p:nvPr>
        </p:nvSpPr>
        <p:spPr>
          <a:xfrm>
            <a:off x="6498130" y="1977017"/>
            <a:ext cx="5541470" cy="2569866"/>
          </a:xfrm>
        </p:spPr>
        <p:txBody>
          <a:bodyPr>
            <a:noAutofit/>
          </a:bodyPr>
          <a:lstStyle/>
          <a:p>
            <a:pPr>
              <a:spcBef>
                <a:spcPts val="600"/>
              </a:spcBef>
            </a:pPr>
            <a:r>
              <a:rPr lang="el" sz="1200" b="1" dirty="0"/>
              <a:t>Κατεύθυνση και σχεδιασμός: </a:t>
            </a:r>
            <a:r>
              <a:rPr lang="el" sz="1200" dirty="0"/>
              <a:t>καθορισμός στόχων, καθορισμός απαιτήσεων πληροφοριών</a:t>
            </a:r>
          </a:p>
          <a:p>
            <a:pPr lvl="1">
              <a:spcBef>
                <a:spcPts val="600"/>
              </a:spcBef>
            </a:pPr>
            <a:r>
              <a:rPr lang="el" sz="1000" dirty="0"/>
              <a:t>Καθορισμός σκοπών και στόχων του </a:t>
            </a:r>
            <a:r>
              <a:rPr lang="en-US" sz="1000" dirty="0"/>
              <a:t>CTI</a:t>
            </a:r>
            <a:r>
              <a:rPr lang="el" sz="1000" dirty="0"/>
              <a:t>.</a:t>
            </a:r>
          </a:p>
          <a:p>
            <a:pPr lvl="1">
              <a:spcBef>
                <a:spcPts val="600"/>
              </a:spcBef>
            </a:pPr>
            <a:r>
              <a:rPr lang="el" sz="1000" dirty="0"/>
              <a:t>Καθορισμός απαιτήσεων πληροφοριών.</a:t>
            </a:r>
          </a:p>
          <a:p>
            <a:pPr lvl="1">
              <a:spcBef>
                <a:spcPts val="600"/>
              </a:spcBef>
            </a:pPr>
            <a:r>
              <a:rPr lang="el" sz="1000" dirty="0"/>
              <a:t>Δημιουργία δομών διακυβέρνησης και κατανομή πόρων.</a:t>
            </a:r>
          </a:p>
          <a:p>
            <a:pPr lvl="1">
              <a:spcBef>
                <a:spcPts val="600"/>
              </a:spcBef>
            </a:pPr>
            <a:r>
              <a:rPr lang="el" sz="1000" dirty="0"/>
              <a:t>Συλλογή δεδομένων από διάφορες πηγές.</a:t>
            </a:r>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a:p>
        </p:txBody>
      </p:sp>
      <p:grpSp>
        <p:nvGrpSpPr>
          <p:cNvPr id="2" name="Group 1">
            <a:extLst>
              <a:ext uri="{FF2B5EF4-FFF2-40B4-BE49-F238E27FC236}">
                <a16:creationId xmlns:a16="http://schemas.microsoft.com/office/drawing/2014/main" id="{2A28E6F5-17AA-C2E2-4830-E809B2508E7B}"/>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866D668E-62C0-62F3-8740-82DD531563B2}"/>
                </a:ext>
              </a:extLst>
            </p:cNvPr>
            <p:cNvPicPr>
              <a:picLocks noChangeAspect="1"/>
            </p:cNvPicPr>
            <p:nvPr/>
          </p:nvPicPr>
          <p:blipFill>
            <a:blip r:embed="rId2"/>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29FD837F-7605-A3B7-46BC-D7FF90D532EB}"/>
                </a:ext>
              </a:extLst>
            </p:cNvPr>
            <p:cNvPicPr>
              <a:picLocks noChangeAspect="1"/>
            </p:cNvPicPr>
            <p:nvPr/>
          </p:nvPicPr>
          <p:blipFill>
            <a:blip r:embed="rId3"/>
            <a:stretch>
              <a:fillRect/>
            </a:stretch>
          </p:blipFill>
          <p:spPr>
            <a:xfrm>
              <a:off x="6709092" y="5483822"/>
              <a:ext cx="1764001" cy="612000"/>
            </a:xfrm>
            <a:prstGeom prst="rect">
              <a:avLst/>
            </a:prstGeom>
          </p:spPr>
        </p:pic>
      </p:grpSp>
      <p:sp>
        <p:nvSpPr>
          <p:cNvPr id="11" name="Losango 10">
            <a:extLst>
              <a:ext uri="{FF2B5EF4-FFF2-40B4-BE49-F238E27FC236}">
                <a16:creationId xmlns:a16="http://schemas.microsoft.com/office/drawing/2014/main" id="{6731936B-D0EA-C993-EC06-76BBD67B6AC4}"/>
              </a:ext>
            </a:extLst>
          </p:cNvPr>
          <p:cNvSpPr/>
          <p:nvPr/>
        </p:nvSpPr>
        <p:spPr>
          <a:xfrm>
            <a:off x="4991635" y="4490320"/>
            <a:ext cx="1398272" cy="1398272"/>
          </a:xfrm>
          <a:prstGeom prst="diamon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26" name="Marcador de Posição da Imagem 25" descr="Μια εικόνα με κείμενο, στιγμιότυπο οθόνης, διάγραμμα, κύκλο&#10;&#10;Αυτόματη περιγραφή">
            <a:extLst>
              <a:ext uri="{FF2B5EF4-FFF2-40B4-BE49-F238E27FC236}">
                <a16:creationId xmlns:a16="http://schemas.microsoft.com/office/drawing/2014/main" id="{2557358C-CE8D-08B8-CE22-1A0496FFF22F}"/>
              </a:ext>
            </a:extLst>
          </p:cNvPr>
          <p:cNvPicPr>
            <a:picLocks noGrp="1" noChangeAspect="1"/>
          </p:cNvPicPr>
          <p:nvPr>
            <p:ph type="pic" sz="quarter" idx="11"/>
          </p:nvPr>
        </p:nvPicPr>
        <p:blipFill>
          <a:blip r:embed="rId4"/>
          <a:srcRect l="7439" r="7439"/>
          <a:stretch>
            <a:fillRect/>
          </a:stretch>
        </p:blipFill>
        <p:spPr/>
      </p:pic>
    </p:spTree>
    <p:extLst>
      <p:ext uri="{BB962C8B-B14F-4D97-AF65-F5344CB8AC3E}">
        <p14:creationId xmlns:p14="http://schemas.microsoft.com/office/powerpoint/2010/main" val="1545168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D96C8D99-3232-849B-9CC8-6E4982208FEA}"/>
              </a:ext>
              <a:ext uri="{C183D7F6-B498-43B3-948B-1728B52AA6E4}">
                <adec:decorative xmlns:adec="http://schemas.microsoft.com/office/drawing/2017/decorative" val="1"/>
              </a:ext>
            </a:extLst>
          </p:cNvPr>
          <p:cNvSpPr/>
          <p:nvPr/>
        </p:nvSpPr>
        <p:spPr>
          <a:xfrm rot="10800000">
            <a:off x="3507757" y="-11160"/>
            <a:ext cx="2553080" cy="6858841"/>
          </a:xfrm>
          <a:custGeom>
            <a:avLst/>
            <a:gdLst>
              <a:gd name="connsiteX0" fmla="*/ 2526446 w 2553080"/>
              <a:gd name="connsiteY0" fmla="*/ 0 h 6858841"/>
              <a:gd name="connsiteX1" fmla="*/ 1707127 w 2553080"/>
              <a:gd name="connsiteY1" fmla="*/ 3182290 h 6858841"/>
              <a:gd name="connsiteX2" fmla="*/ 1365955 w 2553080"/>
              <a:gd name="connsiteY2" fmla="*/ 4453431 h 6858841"/>
              <a:gd name="connsiteX3" fmla="*/ 1182052 w 2553080"/>
              <a:gd name="connsiteY3" fmla="*/ 4538343 h 6858841"/>
              <a:gd name="connsiteX4" fmla="*/ 1070442 w 2553080"/>
              <a:gd name="connsiteY4" fmla="*/ 4344440 h 6858841"/>
              <a:gd name="connsiteX5" fmla="*/ 1329175 w 2553080"/>
              <a:gd name="connsiteY5" fmla="*/ 3390133 h 6858841"/>
              <a:gd name="connsiteX6" fmla="*/ 1311418 w 2553080"/>
              <a:gd name="connsiteY6" fmla="*/ 3250726 h 6858841"/>
              <a:gd name="connsiteX7" fmla="*/ 1199808 w 2553080"/>
              <a:gd name="connsiteY7" fmla="*/ 3164547 h 6858841"/>
              <a:gd name="connsiteX8" fmla="*/ 975320 w 2553080"/>
              <a:gd name="connsiteY8" fmla="*/ 3293816 h 6858841"/>
              <a:gd name="connsiteX9" fmla="*/ 582148 w 2553080"/>
              <a:gd name="connsiteY9" fmla="*/ 4743652 h 6858841"/>
              <a:gd name="connsiteX10" fmla="*/ 5073 w 2553080"/>
              <a:gd name="connsiteY10" fmla="*/ 6842367 h 6858841"/>
              <a:gd name="connsiteX11" fmla="*/ 0 w 2553080"/>
              <a:gd name="connsiteY11" fmla="*/ 6858842 h 6858841"/>
              <a:gd name="connsiteX12" fmla="*/ 26634 w 2553080"/>
              <a:gd name="connsiteY12" fmla="*/ 6858842 h 6858841"/>
              <a:gd name="connsiteX13" fmla="*/ 607514 w 2553080"/>
              <a:gd name="connsiteY13" fmla="*/ 4751256 h 6858841"/>
              <a:gd name="connsiteX14" fmla="*/ 1000686 w 2553080"/>
              <a:gd name="connsiteY14" fmla="*/ 3301420 h 6858841"/>
              <a:gd name="connsiteX15" fmla="*/ 1194735 w 2553080"/>
              <a:gd name="connsiteY15" fmla="*/ 3189894 h 6858841"/>
              <a:gd name="connsiteX16" fmla="*/ 1289857 w 2553080"/>
              <a:gd name="connsiteY16" fmla="*/ 3263399 h 6858841"/>
              <a:gd name="connsiteX17" fmla="*/ 1305077 w 2553080"/>
              <a:gd name="connsiteY17" fmla="*/ 3383797 h 6858841"/>
              <a:gd name="connsiteX18" fmla="*/ 1046345 w 2553080"/>
              <a:gd name="connsiteY18" fmla="*/ 4338103 h 6858841"/>
              <a:gd name="connsiteX19" fmla="*/ 1175711 w 2553080"/>
              <a:gd name="connsiteY19" fmla="*/ 4562423 h 6858841"/>
              <a:gd name="connsiteX20" fmla="*/ 1390053 w 2553080"/>
              <a:gd name="connsiteY20" fmla="*/ 4462303 h 6858841"/>
              <a:gd name="connsiteX21" fmla="*/ 1390053 w 2553080"/>
              <a:gd name="connsiteY21" fmla="*/ 4461035 h 6858841"/>
              <a:gd name="connsiteX22" fmla="*/ 1731225 w 2553080"/>
              <a:gd name="connsiteY22" fmla="*/ 3188627 h 6858841"/>
              <a:gd name="connsiteX23" fmla="*/ 2553081 w 2553080"/>
              <a:gd name="connsiteY23" fmla="*/ 1267 h 6858841"/>
              <a:gd name="connsiteX24" fmla="*/ 2526446 w 2553080"/>
              <a:gd name="connsiteY24" fmla="*/ 0 h 685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53080" h="6858841">
                <a:moveTo>
                  <a:pt x="2526446" y="0"/>
                </a:moveTo>
                <a:lnTo>
                  <a:pt x="1707127" y="3182290"/>
                </a:lnTo>
                <a:lnTo>
                  <a:pt x="1365955" y="4453431"/>
                </a:lnTo>
                <a:cubicBezTo>
                  <a:pt x="1332979" y="4523135"/>
                  <a:pt x="1255613" y="4558621"/>
                  <a:pt x="1182052" y="4538343"/>
                </a:cubicBezTo>
                <a:cubicBezTo>
                  <a:pt x="1098345" y="4515531"/>
                  <a:pt x="1047613" y="4428085"/>
                  <a:pt x="1070442" y="4344440"/>
                </a:cubicBezTo>
                <a:lnTo>
                  <a:pt x="1329175" y="3390133"/>
                </a:lnTo>
                <a:cubicBezTo>
                  <a:pt x="1341858" y="3343242"/>
                  <a:pt x="1335516" y="3293816"/>
                  <a:pt x="1311418" y="3250726"/>
                </a:cubicBezTo>
                <a:cubicBezTo>
                  <a:pt x="1287321" y="3207637"/>
                  <a:pt x="1248004" y="3177220"/>
                  <a:pt x="1199808" y="3164547"/>
                </a:cubicBezTo>
                <a:cubicBezTo>
                  <a:pt x="1102150" y="3137933"/>
                  <a:pt x="1000686" y="3196230"/>
                  <a:pt x="975320" y="3293816"/>
                </a:cubicBezTo>
                <a:lnTo>
                  <a:pt x="582148" y="4743652"/>
                </a:lnTo>
                <a:lnTo>
                  <a:pt x="5073" y="6842367"/>
                </a:lnTo>
                <a:cubicBezTo>
                  <a:pt x="5073" y="6842367"/>
                  <a:pt x="1268" y="6855040"/>
                  <a:pt x="0" y="6858842"/>
                </a:cubicBezTo>
                <a:lnTo>
                  <a:pt x="26634" y="6858842"/>
                </a:lnTo>
                <a:lnTo>
                  <a:pt x="607514" y="4751256"/>
                </a:lnTo>
                <a:lnTo>
                  <a:pt x="1000686" y="3301420"/>
                </a:lnTo>
                <a:cubicBezTo>
                  <a:pt x="1023515" y="3217775"/>
                  <a:pt x="1111028" y="3167082"/>
                  <a:pt x="1194735" y="3189894"/>
                </a:cubicBezTo>
                <a:cubicBezTo>
                  <a:pt x="1235321" y="3201300"/>
                  <a:pt x="1269565" y="3226647"/>
                  <a:pt x="1289857" y="3263399"/>
                </a:cubicBezTo>
                <a:cubicBezTo>
                  <a:pt x="1311418" y="3300152"/>
                  <a:pt x="1316492" y="3341975"/>
                  <a:pt x="1305077" y="3383797"/>
                </a:cubicBezTo>
                <a:lnTo>
                  <a:pt x="1046345" y="4338103"/>
                </a:lnTo>
                <a:cubicBezTo>
                  <a:pt x="1019710" y="4435689"/>
                  <a:pt x="1078052" y="4537076"/>
                  <a:pt x="1175711" y="4562423"/>
                </a:cubicBezTo>
                <a:cubicBezTo>
                  <a:pt x="1261955" y="4585235"/>
                  <a:pt x="1352004" y="4543413"/>
                  <a:pt x="1390053" y="4462303"/>
                </a:cubicBezTo>
                <a:lnTo>
                  <a:pt x="1390053" y="4461035"/>
                </a:lnTo>
                <a:lnTo>
                  <a:pt x="1731225" y="3188627"/>
                </a:lnTo>
                <a:lnTo>
                  <a:pt x="2553081" y="1267"/>
                </a:lnTo>
                <a:cubicBezTo>
                  <a:pt x="2544203" y="0"/>
                  <a:pt x="2535325" y="0"/>
                  <a:pt x="2526446" y="0"/>
                </a:cubicBezTo>
                <a:close/>
              </a:path>
            </a:pathLst>
          </a:custGeom>
          <a:solidFill>
            <a:schemeClr val="accent1"/>
          </a:solidFill>
          <a:ln w="9116" cap="flat">
            <a:noFill/>
            <a:prstDash val="solid"/>
            <a:miter/>
          </a:ln>
        </p:spPr>
        <p:txBody>
          <a:bodyPr rtlCol="0" anchor="ctr"/>
          <a:lstStyle/>
          <a:p>
            <a:endParaRPr lang="en-US"/>
          </a:p>
        </p:txBody>
      </p:sp>
      <p:pic>
        <p:nvPicPr>
          <p:cNvPr id="14" name="Picture 13">
            <a:extLst>
              <a:ext uri="{FF2B5EF4-FFF2-40B4-BE49-F238E27FC236}">
                <a16:creationId xmlns:a16="http://schemas.microsoft.com/office/drawing/2014/main" id="{DB6AA25F-3B8C-8721-288B-2F31C107F74B}"/>
              </a:ext>
            </a:extLst>
          </p:cNvPr>
          <p:cNvPicPr>
            <a:picLocks noChangeAspect="1"/>
          </p:cNvPicPr>
          <p:nvPr/>
        </p:nvPicPr>
        <p:blipFill>
          <a:blip r:embed="rId3"/>
          <a:stretch>
            <a:fillRect/>
          </a:stretch>
        </p:blipFill>
        <p:spPr>
          <a:xfrm>
            <a:off x="191702" y="1338943"/>
            <a:ext cx="11808595" cy="418011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034516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507964" y="98470"/>
            <a:ext cx="4786877" cy="763899"/>
          </a:xfrm>
        </p:spPr>
        <p:txBody>
          <a:bodyPr>
            <a:noAutofit/>
          </a:bodyPr>
          <a:lstStyle/>
          <a:p>
            <a:r>
              <a:rPr lang="el" sz="2800"/>
              <a:t>01_3: Κύκλος Ζωής του Cyber Threat Intelligence</a:t>
            </a:r>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498131" y="1059877"/>
            <a:ext cx="4786877" cy="763899"/>
          </a:xfrm>
        </p:spPr>
        <p:txBody>
          <a:bodyPr>
            <a:normAutofit lnSpcReduction="10000"/>
          </a:bodyPr>
          <a:lstStyle/>
          <a:p>
            <a:r>
              <a:rPr lang="el" dirty="0"/>
              <a:t>Φάσεις του κύκλου ζωής του </a:t>
            </a:r>
            <a:r>
              <a:rPr lang="en-US" dirty="0"/>
              <a:t>CTI</a:t>
            </a:r>
            <a:endParaRPr lang="el" dirty="0"/>
          </a:p>
        </p:txBody>
      </p:sp>
      <p:sp>
        <p:nvSpPr>
          <p:cNvPr id="15" name="Text Placeholder 14">
            <a:extLst>
              <a:ext uri="{FF2B5EF4-FFF2-40B4-BE49-F238E27FC236}">
                <a16:creationId xmlns:a16="http://schemas.microsoft.com/office/drawing/2014/main" id="{43B8BFA9-FBE9-EDA2-FBB1-C2B55CD7C827}"/>
              </a:ext>
            </a:extLst>
          </p:cNvPr>
          <p:cNvSpPr>
            <a:spLocks noGrp="1"/>
          </p:cNvSpPr>
          <p:nvPr>
            <p:ph type="body" sz="quarter" idx="12"/>
          </p:nvPr>
        </p:nvSpPr>
        <p:spPr>
          <a:xfrm>
            <a:off x="6498130" y="1977017"/>
            <a:ext cx="5541470" cy="2569866"/>
          </a:xfrm>
        </p:spPr>
        <p:txBody>
          <a:bodyPr>
            <a:noAutofit/>
          </a:bodyPr>
          <a:lstStyle/>
          <a:p>
            <a:pPr>
              <a:spcBef>
                <a:spcPts val="600"/>
              </a:spcBef>
            </a:pPr>
            <a:r>
              <a:rPr lang="el" sz="1200" b="1"/>
              <a:t>Συλλογή: </a:t>
            </a:r>
            <a:r>
              <a:rPr lang="el" sz="1200"/>
              <a:t>συλλογή ανεπεξέργαστων δεδομένων και πληροφοριών</a:t>
            </a:r>
            <a:endParaRPr lang="en-US" sz="1000"/>
          </a:p>
          <a:p>
            <a:pPr lvl="1">
              <a:spcBef>
                <a:spcPts val="600"/>
              </a:spcBef>
            </a:pPr>
            <a:r>
              <a:rPr lang="el" sz="1000"/>
              <a:t>Συλλογή σχετικών ανεπεξέργαστων δεδομένων και πληροφοριών από διάφορες εσωτερικές και εξωτερικές πηγές.</a:t>
            </a:r>
          </a:p>
          <a:p>
            <a:pPr lvl="1">
              <a:spcBef>
                <a:spcPts val="600"/>
              </a:spcBef>
            </a:pPr>
            <a:r>
              <a:rPr lang="el" sz="1000"/>
              <a:t>Οι πηγές περιλαμβάνουν νοημοσύνη ανοιχτού κώδικα (OSINT), ανθρώπινη νοημοσύνη (HUMINT) και τεχνική νοημοσύνη (TECHINT).</a:t>
            </a:r>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a:p>
        </p:txBody>
      </p:sp>
      <p:grpSp>
        <p:nvGrpSpPr>
          <p:cNvPr id="2" name="Group 1">
            <a:extLst>
              <a:ext uri="{FF2B5EF4-FFF2-40B4-BE49-F238E27FC236}">
                <a16:creationId xmlns:a16="http://schemas.microsoft.com/office/drawing/2014/main" id="{2A28E6F5-17AA-C2E2-4830-E809B2508E7B}"/>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866D668E-62C0-62F3-8740-82DD531563B2}"/>
                </a:ext>
              </a:extLst>
            </p:cNvPr>
            <p:cNvPicPr>
              <a:picLocks noChangeAspect="1"/>
            </p:cNvPicPr>
            <p:nvPr/>
          </p:nvPicPr>
          <p:blipFill>
            <a:blip r:embed="rId2"/>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29FD837F-7605-A3B7-46BC-D7FF90D532EB}"/>
                </a:ext>
              </a:extLst>
            </p:cNvPr>
            <p:cNvPicPr>
              <a:picLocks noChangeAspect="1"/>
            </p:cNvPicPr>
            <p:nvPr/>
          </p:nvPicPr>
          <p:blipFill>
            <a:blip r:embed="rId3"/>
            <a:stretch>
              <a:fillRect/>
            </a:stretch>
          </p:blipFill>
          <p:spPr>
            <a:xfrm>
              <a:off x="6709092" y="5483822"/>
              <a:ext cx="1764001" cy="612000"/>
            </a:xfrm>
            <a:prstGeom prst="rect">
              <a:avLst/>
            </a:prstGeom>
          </p:spPr>
        </p:pic>
      </p:grpSp>
      <p:sp>
        <p:nvSpPr>
          <p:cNvPr id="11" name="Losango 10">
            <a:extLst>
              <a:ext uri="{FF2B5EF4-FFF2-40B4-BE49-F238E27FC236}">
                <a16:creationId xmlns:a16="http://schemas.microsoft.com/office/drawing/2014/main" id="{6731936B-D0EA-C993-EC06-76BBD67B6AC4}"/>
              </a:ext>
            </a:extLst>
          </p:cNvPr>
          <p:cNvSpPr/>
          <p:nvPr/>
        </p:nvSpPr>
        <p:spPr>
          <a:xfrm>
            <a:off x="4991635" y="4490320"/>
            <a:ext cx="1398272" cy="1398272"/>
          </a:xfrm>
          <a:prstGeom prst="diamon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19" name="Marcador de Posição da Imagem 18" descr="Μια εικόνα με κείμενο, στιγμιότυπο οθόνης, διάγραμμα, κύκλο&#10;&#10;Αυτόματη περιγραφή">
            <a:extLst>
              <a:ext uri="{FF2B5EF4-FFF2-40B4-BE49-F238E27FC236}">
                <a16:creationId xmlns:a16="http://schemas.microsoft.com/office/drawing/2014/main" id="{3F235CD2-D967-76E7-ACAB-6ADAA376BE67}"/>
              </a:ext>
            </a:extLst>
          </p:cNvPr>
          <p:cNvPicPr>
            <a:picLocks noGrp="1" noChangeAspect="1"/>
          </p:cNvPicPr>
          <p:nvPr>
            <p:ph type="pic" sz="quarter" idx="11"/>
          </p:nvPr>
        </p:nvPicPr>
        <p:blipFill>
          <a:blip r:embed="rId4"/>
          <a:srcRect l="7439" r="7439"/>
          <a:stretch>
            <a:fillRect/>
          </a:stretch>
        </p:blipFill>
        <p:spPr/>
      </p:pic>
    </p:spTree>
    <p:extLst>
      <p:ext uri="{BB962C8B-B14F-4D97-AF65-F5344CB8AC3E}">
        <p14:creationId xmlns:p14="http://schemas.microsoft.com/office/powerpoint/2010/main" val="26835208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507964" y="98470"/>
            <a:ext cx="4786877" cy="763899"/>
          </a:xfrm>
        </p:spPr>
        <p:txBody>
          <a:bodyPr>
            <a:noAutofit/>
          </a:bodyPr>
          <a:lstStyle/>
          <a:p>
            <a:r>
              <a:rPr lang="el" sz="2800"/>
              <a:t>01_3: Κύκλος Ζωής του Cyber Threat Intelligence</a:t>
            </a:r>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498131" y="1059877"/>
            <a:ext cx="4786877" cy="763899"/>
          </a:xfrm>
        </p:spPr>
        <p:txBody>
          <a:bodyPr>
            <a:normAutofit lnSpcReduction="10000"/>
          </a:bodyPr>
          <a:lstStyle/>
          <a:p>
            <a:r>
              <a:rPr lang="el" dirty="0"/>
              <a:t>Φάσεις του κύκλου ζωής του </a:t>
            </a:r>
            <a:r>
              <a:rPr lang="en-US" dirty="0"/>
              <a:t>CTI</a:t>
            </a:r>
            <a:endParaRPr lang="el" dirty="0"/>
          </a:p>
        </p:txBody>
      </p:sp>
      <p:sp>
        <p:nvSpPr>
          <p:cNvPr id="15" name="Text Placeholder 14">
            <a:extLst>
              <a:ext uri="{FF2B5EF4-FFF2-40B4-BE49-F238E27FC236}">
                <a16:creationId xmlns:a16="http://schemas.microsoft.com/office/drawing/2014/main" id="{43B8BFA9-FBE9-EDA2-FBB1-C2B55CD7C827}"/>
              </a:ext>
            </a:extLst>
          </p:cNvPr>
          <p:cNvSpPr>
            <a:spLocks noGrp="1"/>
          </p:cNvSpPr>
          <p:nvPr>
            <p:ph type="body" sz="quarter" idx="12"/>
          </p:nvPr>
        </p:nvSpPr>
        <p:spPr>
          <a:xfrm>
            <a:off x="6498130" y="1977017"/>
            <a:ext cx="5541470" cy="2569866"/>
          </a:xfrm>
        </p:spPr>
        <p:txBody>
          <a:bodyPr>
            <a:noAutofit/>
          </a:bodyPr>
          <a:lstStyle/>
          <a:p>
            <a:pPr>
              <a:spcBef>
                <a:spcPts val="600"/>
              </a:spcBef>
            </a:pPr>
            <a:r>
              <a:rPr lang="el" sz="1200" b="1" dirty="0"/>
              <a:t>Επεξεργασία και εκμετάλλευση: </a:t>
            </a:r>
            <a:r>
              <a:rPr lang="el" sz="1200" dirty="0"/>
              <a:t>μετατροπή ανεπεξέργαστων δεδομένων σε αξιοποιήσιμη νοημοσύνη</a:t>
            </a:r>
            <a:endParaRPr lang="en-US" sz="1000" dirty="0"/>
          </a:p>
          <a:p>
            <a:pPr lvl="1">
              <a:spcBef>
                <a:spcPts val="600"/>
              </a:spcBef>
            </a:pPr>
            <a:r>
              <a:rPr lang="el" sz="1000" dirty="0"/>
              <a:t>Μετατροπή ανεπεξέργαστων δεδομένων σε αξιοποιήσιμη νοημοσύνη.</a:t>
            </a:r>
          </a:p>
          <a:p>
            <a:pPr lvl="1">
              <a:spcBef>
                <a:spcPts val="600"/>
              </a:spcBef>
            </a:pPr>
            <a:r>
              <a:rPr lang="el" sz="1000" dirty="0"/>
              <a:t>Κανονικοποίηση και εμπλουτισμός δεδομένων.</a:t>
            </a:r>
          </a:p>
          <a:p>
            <a:pPr lvl="1">
              <a:spcBef>
                <a:spcPts val="600"/>
              </a:spcBef>
            </a:pPr>
            <a:r>
              <a:rPr lang="el" sz="1000" dirty="0"/>
              <a:t>Προσδιορισμός σχετικών μοτίβων και τάσεων.</a:t>
            </a:r>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a:p>
        </p:txBody>
      </p:sp>
      <p:grpSp>
        <p:nvGrpSpPr>
          <p:cNvPr id="2" name="Group 1">
            <a:extLst>
              <a:ext uri="{FF2B5EF4-FFF2-40B4-BE49-F238E27FC236}">
                <a16:creationId xmlns:a16="http://schemas.microsoft.com/office/drawing/2014/main" id="{2A28E6F5-17AA-C2E2-4830-E809B2508E7B}"/>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866D668E-62C0-62F3-8740-82DD531563B2}"/>
                </a:ext>
              </a:extLst>
            </p:cNvPr>
            <p:cNvPicPr>
              <a:picLocks noChangeAspect="1"/>
            </p:cNvPicPr>
            <p:nvPr/>
          </p:nvPicPr>
          <p:blipFill>
            <a:blip r:embed="rId2"/>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29FD837F-7605-A3B7-46BC-D7FF90D532EB}"/>
                </a:ext>
              </a:extLst>
            </p:cNvPr>
            <p:cNvPicPr>
              <a:picLocks noChangeAspect="1"/>
            </p:cNvPicPr>
            <p:nvPr/>
          </p:nvPicPr>
          <p:blipFill>
            <a:blip r:embed="rId3"/>
            <a:stretch>
              <a:fillRect/>
            </a:stretch>
          </p:blipFill>
          <p:spPr>
            <a:xfrm>
              <a:off x="6709092" y="5483822"/>
              <a:ext cx="1764001" cy="612000"/>
            </a:xfrm>
            <a:prstGeom prst="rect">
              <a:avLst/>
            </a:prstGeom>
          </p:spPr>
        </p:pic>
      </p:grpSp>
      <p:sp>
        <p:nvSpPr>
          <p:cNvPr id="11" name="Losango 10">
            <a:extLst>
              <a:ext uri="{FF2B5EF4-FFF2-40B4-BE49-F238E27FC236}">
                <a16:creationId xmlns:a16="http://schemas.microsoft.com/office/drawing/2014/main" id="{6731936B-D0EA-C993-EC06-76BBD67B6AC4}"/>
              </a:ext>
            </a:extLst>
          </p:cNvPr>
          <p:cNvSpPr/>
          <p:nvPr/>
        </p:nvSpPr>
        <p:spPr>
          <a:xfrm>
            <a:off x="4991635" y="4490320"/>
            <a:ext cx="1398272" cy="1398272"/>
          </a:xfrm>
          <a:prstGeom prst="diamon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21" name="Marcador de Posição da Imagem 20" descr="Μια εικόνα με κείμενο, στιγμιότυπο οθόνης, διάγραμμα, κύκλο&#10;&#10;Αυτόματη περιγραφή">
            <a:extLst>
              <a:ext uri="{FF2B5EF4-FFF2-40B4-BE49-F238E27FC236}">
                <a16:creationId xmlns:a16="http://schemas.microsoft.com/office/drawing/2014/main" id="{39AF1118-C26C-296A-2665-E3EFD81222B1}"/>
              </a:ext>
            </a:extLst>
          </p:cNvPr>
          <p:cNvPicPr>
            <a:picLocks noGrp="1" noChangeAspect="1"/>
          </p:cNvPicPr>
          <p:nvPr>
            <p:ph type="pic" sz="quarter" idx="11"/>
          </p:nvPr>
        </p:nvPicPr>
        <p:blipFill>
          <a:blip r:embed="rId4"/>
          <a:srcRect l="7439" r="7439"/>
          <a:stretch>
            <a:fillRect/>
          </a:stretch>
        </p:blipFill>
        <p:spPr/>
      </p:pic>
    </p:spTree>
    <p:extLst>
      <p:ext uri="{BB962C8B-B14F-4D97-AF65-F5344CB8AC3E}">
        <p14:creationId xmlns:p14="http://schemas.microsoft.com/office/powerpoint/2010/main" val="39101156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507964" y="98470"/>
            <a:ext cx="4786877" cy="763899"/>
          </a:xfrm>
        </p:spPr>
        <p:txBody>
          <a:bodyPr>
            <a:noAutofit/>
          </a:bodyPr>
          <a:lstStyle/>
          <a:p>
            <a:r>
              <a:rPr lang="el" sz="2800"/>
              <a:t>01_3: Κύκλος Ζωής του Cyber Threat Intelligence</a:t>
            </a:r>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498131" y="1059877"/>
            <a:ext cx="4786877" cy="763899"/>
          </a:xfrm>
        </p:spPr>
        <p:txBody>
          <a:bodyPr>
            <a:normAutofit lnSpcReduction="10000"/>
          </a:bodyPr>
          <a:lstStyle/>
          <a:p>
            <a:r>
              <a:rPr lang="el" dirty="0"/>
              <a:t>Φάσεις του κύκλου ζωής του </a:t>
            </a:r>
            <a:r>
              <a:rPr lang="en-US" dirty="0"/>
              <a:t>CTI</a:t>
            </a:r>
            <a:endParaRPr lang="el" dirty="0"/>
          </a:p>
        </p:txBody>
      </p:sp>
      <p:sp>
        <p:nvSpPr>
          <p:cNvPr id="15" name="Text Placeholder 14">
            <a:extLst>
              <a:ext uri="{FF2B5EF4-FFF2-40B4-BE49-F238E27FC236}">
                <a16:creationId xmlns:a16="http://schemas.microsoft.com/office/drawing/2014/main" id="{43B8BFA9-FBE9-EDA2-FBB1-C2B55CD7C827}"/>
              </a:ext>
            </a:extLst>
          </p:cNvPr>
          <p:cNvSpPr>
            <a:spLocks noGrp="1"/>
          </p:cNvSpPr>
          <p:nvPr>
            <p:ph type="body" sz="quarter" idx="12"/>
          </p:nvPr>
        </p:nvSpPr>
        <p:spPr>
          <a:xfrm>
            <a:off x="6498130" y="1977017"/>
            <a:ext cx="5541470" cy="2569866"/>
          </a:xfrm>
        </p:spPr>
        <p:txBody>
          <a:bodyPr>
            <a:noAutofit/>
          </a:bodyPr>
          <a:lstStyle/>
          <a:p>
            <a:pPr>
              <a:spcBef>
                <a:spcPts val="600"/>
              </a:spcBef>
            </a:pPr>
            <a:r>
              <a:rPr lang="el" sz="1200" b="1"/>
              <a:t>Ανάλυση και παραγωγή: </a:t>
            </a:r>
            <a:r>
              <a:rPr lang="el" sz="1200" err="1"/>
              <a:t>ανάλυση πληροφοριών, παραγωγή τελικών προϊόντων</a:t>
            </a:r>
            <a:endParaRPr lang="en-US" sz="1000"/>
          </a:p>
          <a:p>
            <a:pPr lvl="1">
              <a:spcBef>
                <a:spcPts val="600"/>
              </a:spcBef>
            </a:pPr>
            <a:r>
              <a:rPr lang="el" sz="1000" err="1"/>
              <a:t>Ανάλυση πληροφοριών για τον εντοπισμό απειλών και τρωτών σημείων.</a:t>
            </a:r>
          </a:p>
          <a:p>
            <a:pPr lvl="1">
              <a:spcBef>
                <a:spcPts val="600"/>
              </a:spcBef>
            </a:pPr>
            <a:r>
              <a:rPr lang="el" sz="1000"/>
              <a:t>Παραγωγή τελικών προϊόντων ευφυΐας προσαρμοσμένων στις ανάγκες των ενδιαφερομένων.</a:t>
            </a:r>
          </a:p>
          <a:p>
            <a:pPr lvl="1">
              <a:spcBef>
                <a:spcPts val="600"/>
              </a:spcBef>
            </a:pPr>
            <a:r>
              <a:rPr lang="el" sz="1000"/>
              <a:t>Παραδείγματα περιλαμβάνουν αξιολογήσεις απειλών, αναφορές κατάστασης και ενημερώσεις πληροφοριών.</a:t>
            </a:r>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a:p>
        </p:txBody>
      </p:sp>
      <p:grpSp>
        <p:nvGrpSpPr>
          <p:cNvPr id="2" name="Group 1">
            <a:extLst>
              <a:ext uri="{FF2B5EF4-FFF2-40B4-BE49-F238E27FC236}">
                <a16:creationId xmlns:a16="http://schemas.microsoft.com/office/drawing/2014/main" id="{2A28E6F5-17AA-C2E2-4830-E809B2508E7B}"/>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866D668E-62C0-62F3-8740-82DD531563B2}"/>
                </a:ext>
              </a:extLst>
            </p:cNvPr>
            <p:cNvPicPr>
              <a:picLocks noChangeAspect="1"/>
            </p:cNvPicPr>
            <p:nvPr/>
          </p:nvPicPr>
          <p:blipFill>
            <a:blip r:embed="rId2"/>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29FD837F-7605-A3B7-46BC-D7FF90D532EB}"/>
                </a:ext>
              </a:extLst>
            </p:cNvPr>
            <p:cNvPicPr>
              <a:picLocks noChangeAspect="1"/>
            </p:cNvPicPr>
            <p:nvPr/>
          </p:nvPicPr>
          <p:blipFill>
            <a:blip r:embed="rId3"/>
            <a:stretch>
              <a:fillRect/>
            </a:stretch>
          </p:blipFill>
          <p:spPr>
            <a:xfrm>
              <a:off x="6709092" y="5483822"/>
              <a:ext cx="1764001" cy="612000"/>
            </a:xfrm>
            <a:prstGeom prst="rect">
              <a:avLst/>
            </a:prstGeom>
          </p:spPr>
        </p:pic>
      </p:grpSp>
      <p:sp>
        <p:nvSpPr>
          <p:cNvPr id="11" name="Losango 10">
            <a:extLst>
              <a:ext uri="{FF2B5EF4-FFF2-40B4-BE49-F238E27FC236}">
                <a16:creationId xmlns:a16="http://schemas.microsoft.com/office/drawing/2014/main" id="{6731936B-D0EA-C993-EC06-76BBD67B6AC4}"/>
              </a:ext>
            </a:extLst>
          </p:cNvPr>
          <p:cNvSpPr/>
          <p:nvPr/>
        </p:nvSpPr>
        <p:spPr>
          <a:xfrm>
            <a:off x="4991635" y="4490320"/>
            <a:ext cx="1398272" cy="1398272"/>
          </a:xfrm>
          <a:prstGeom prst="diamon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19" name="Marcador de Posição da Imagem 18" descr="Μια εικόνα με κείμενο, στιγμιότυπο οθόνης, διάγραμμα, κύκλο&#10;&#10;Αυτόματη περιγραφή">
            <a:extLst>
              <a:ext uri="{FF2B5EF4-FFF2-40B4-BE49-F238E27FC236}">
                <a16:creationId xmlns:a16="http://schemas.microsoft.com/office/drawing/2014/main" id="{7BF6E229-9C4F-747A-775D-9A2E4A763561}"/>
              </a:ext>
            </a:extLst>
          </p:cNvPr>
          <p:cNvPicPr>
            <a:picLocks noGrp="1" noChangeAspect="1"/>
          </p:cNvPicPr>
          <p:nvPr>
            <p:ph type="pic" sz="quarter" idx="11"/>
          </p:nvPr>
        </p:nvPicPr>
        <p:blipFill>
          <a:blip r:embed="rId4"/>
          <a:srcRect l="7439" r="7439"/>
          <a:stretch>
            <a:fillRect/>
          </a:stretch>
        </p:blipFill>
        <p:spPr/>
      </p:pic>
    </p:spTree>
    <p:extLst>
      <p:ext uri="{BB962C8B-B14F-4D97-AF65-F5344CB8AC3E}">
        <p14:creationId xmlns:p14="http://schemas.microsoft.com/office/powerpoint/2010/main" val="21971813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507964" y="98470"/>
            <a:ext cx="4786877" cy="763899"/>
          </a:xfrm>
        </p:spPr>
        <p:txBody>
          <a:bodyPr>
            <a:noAutofit/>
          </a:bodyPr>
          <a:lstStyle/>
          <a:p>
            <a:r>
              <a:rPr lang="el" sz="2800"/>
              <a:t>01_3: Κύκλος Ζωής του Cyber Threat Intelligence</a:t>
            </a:r>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498131" y="1059877"/>
            <a:ext cx="4786877" cy="763899"/>
          </a:xfrm>
        </p:spPr>
        <p:txBody>
          <a:bodyPr>
            <a:normAutofit lnSpcReduction="10000"/>
          </a:bodyPr>
          <a:lstStyle/>
          <a:p>
            <a:r>
              <a:rPr lang="el" dirty="0"/>
              <a:t>Φάσεις του κύκλου ζωής του </a:t>
            </a:r>
            <a:r>
              <a:rPr lang="en-US" dirty="0"/>
              <a:t>CTI</a:t>
            </a:r>
            <a:endParaRPr lang="el" dirty="0"/>
          </a:p>
        </p:txBody>
      </p:sp>
      <p:sp>
        <p:nvSpPr>
          <p:cNvPr id="15" name="Text Placeholder 14">
            <a:extLst>
              <a:ext uri="{FF2B5EF4-FFF2-40B4-BE49-F238E27FC236}">
                <a16:creationId xmlns:a16="http://schemas.microsoft.com/office/drawing/2014/main" id="{43B8BFA9-FBE9-EDA2-FBB1-C2B55CD7C827}"/>
              </a:ext>
            </a:extLst>
          </p:cNvPr>
          <p:cNvSpPr>
            <a:spLocks noGrp="1"/>
          </p:cNvSpPr>
          <p:nvPr>
            <p:ph type="body" sz="quarter" idx="12"/>
          </p:nvPr>
        </p:nvSpPr>
        <p:spPr>
          <a:xfrm>
            <a:off x="6498130" y="1977017"/>
            <a:ext cx="5541470" cy="2569866"/>
          </a:xfrm>
        </p:spPr>
        <p:txBody>
          <a:bodyPr>
            <a:noAutofit/>
          </a:bodyPr>
          <a:lstStyle/>
          <a:p>
            <a:pPr>
              <a:spcBef>
                <a:spcPts val="600"/>
              </a:spcBef>
            </a:pPr>
            <a:r>
              <a:rPr lang="el" sz="1200" b="1"/>
              <a:t>Διάδοση και ενσωμάτωση: </a:t>
            </a:r>
            <a:r>
              <a:rPr lang="el" sz="1200"/>
              <a:t>διανομή πληροφοριών, ενσωμάτωση στη λήψη αποφάσεων</a:t>
            </a:r>
            <a:endParaRPr lang="en-US" sz="1000"/>
          </a:p>
          <a:p>
            <a:pPr lvl="1">
              <a:spcBef>
                <a:spcPts val="600"/>
              </a:spcBef>
            </a:pPr>
            <a:r>
              <a:rPr lang="el" sz="1000"/>
              <a:t>Διανομή προϊόντων πληροφοριών σε σχετικούς ενδιαφερόμενους.</a:t>
            </a:r>
          </a:p>
          <a:p>
            <a:pPr lvl="1">
              <a:spcBef>
                <a:spcPts val="600"/>
              </a:spcBef>
            </a:pPr>
            <a:r>
              <a:rPr lang="el" sz="1000"/>
              <a:t>Ενσωμάτωση της νοημοσύνης στις διαδικασίες λήψης αποφάσεων.</a:t>
            </a:r>
          </a:p>
          <a:p>
            <a:pPr lvl="1">
              <a:spcBef>
                <a:spcPts val="600"/>
              </a:spcBef>
            </a:pPr>
            <a:r>
              <a:rPr lang="el" sz="1000"/>
              <a:t>Προώθηση της συνεργασίας και της ανταλλαγής πληροφοριών μεταξύ των ενδιαφερόμενων μερών.</a:t>
            </a:r>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a:p>
        </p:txBody>
      </p:sp>
      <p:grpSp>
        <p:nvGrpSpPr>
          <p:cNvPr id="2" name="Group 1">
            <a:extLst>
              <a:ext uri="{FF2B5EF4-FFF2-40B4-BE49-F238E27FC236}">
                <a16:creationId xmlns:a16="http://schemas.microsoft.com/office/drawing/2014/main" id="{2A28E6F5-17AA-C2E2-4830-E809B2508E7B}"/>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866D668E-62C0-62F3-8740-82DD531563B2}"/>
                </a:ext>
              </a:extLst>
            </p:cNvPr>
            <p:cNvPicPr>
              <a:picLocks noChangeAspect="1"/>
            </p:cNvPicPr>
            <p:nvPr/>
          </p:nvPicPr>
          <p:blipFill>
            <a:blip r:embed="rId2"/>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29FD837F-7605-A3B7-46BC-D7FF90D532EB}"/>
                </a:ext>
              </a:extLst>
            </p:cNvPr>
            <p:cNvPicPr>
              <a:picLocks noChangeAspect="1"/>
            </p:cNvPicPr>
            <p:nvPr/>
          </p:nvPicPr>
          <p:blipFill>
            <a:blip r:embed="rId3"/>
            <a:stretch>
              <a:fillRect/>
            </a:stretch>
          </p:blipFill>
          <p:spPr>
            <a:xfrm>
              <a:off x="6709092" y="5483822"/>
              <a:ext cx="1764001" cy="612000"/>
            </a:xfrm>
            <a:prstGeom prst="rect">
              <a:avLst/>
            </a:prstGeom>
          </p:spPr>
        </p:pic>
      </p:grpSp>
      <p:sp>
        <p:nvSpPr>
          <p:cNvPr id="11" name="Losango 10">
            <a:extLst>
              <a:ext uri="{FF2B5EF4-FFF2-40B4-BE49-F238E27FC236}">
                <a16:creationId xmlns:a16="http://schemas.microsoft.com/office/drawing/2014/main" id="{6731936B-D0EA-C993-EC06-76BBD67B6AC4}"/>
              </a:ext>
            </a:extLst>
          </p:cNvPr>
          <p:cNvSpPr/>
          <p:nvPr/>
        </p:nvSpPr>
        <p:spPr>
          <a:xfrm>
            <a:off x="4991635" y="4490320"/>
            <a:ext cx="1398272" cy="1398272"/>
          </a:xfrm>
          <a:prstGeom prst="diamon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19" name="Marcador de Posição da Imagem 18" descr="Μια εικόνα με κείμενο, στιγμιότυπο οθόνης, διάγραμμα, κύκλο&#10;&#10;Αυτόματη περιγραφή">
            <a:extLst>
              <a:ext uri="{FF2B5EF4-FFF2-40B4-BE49-F238E27FC236}">
                <a16:creationId xmlns:a16="http://schemas.microsoft.com/office/drawing/2014/main" id="{EE0EC4A5-0F4C-017E-5269-C64222526C9F}"/>
              </a:ext>
            </a:extLst>
          </p:cNvPr>
          <p:cNvPicPr>
            <a:picLocks noGrp="1" noChangeAspect="1"/>
          </p:cNvPicPr>
          <p:nvPr>
            <p:ph type="pic" sz="quarter" idx="11"/>
          </p:nvPr>
        </p:nvPicPr>
        <p:blipFill>
          <a:blip r:embed="rId4"/>
          <a:srcRect l="7439" r="7439"/>
          <a:stretch>
            <a:fillRect/>
          </a:stretch>
        </p:blipFill>
        <p:spPr/>
      </p:pic>
    </p:spTree>
    <p:extLst>
      <p:ext uri="{BB962C8B-B14F-4D97-AF65-F5344CB8AC3E}">
        <p14:creationId xmlns:p14="http://schemas.microsoft.com/office/powerpoint/2010/main" val="14642144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507964" y="98470"/>
            <a:ext cx="4786877" cy="763899"/>
          </a:xfrm>
        </p:spPr>
        <p:txBody>
          <a:bodyPr>
            <a:noAutofit/>
          </a:bodyPr>
          <a:lstStyle/>
          <a:p>
            <a:r>
              <a:rPr lang="el" sz="2800"/>
              <a:t>01_3: Κύκλος Ζωής του Cyber Threat Intelligence</a:t>
            </a:r>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498131" y="1059877"/>
            <a:ext cx="4786877" cy="763899"/>
          </a:xfrm>
        </p:spPr>
        <p:txBody>
          <a:bodyPr>
            <a:normAutofit lnSpcReduction="10000"/>
          </a:bodyPr>
          <a:lstStyle/>
          <a:p>
            <a:r>
              <a:rPr lang="el" dirty="0"/>
              <a:t>Φάσεις του κύκλου ζωής του </a:t>
            </a:r>
            <a:r>
              <a:rPr lang="en-US" dirty="0"/>
              <a:t>CTI</a:t>
            </a:r>
            <a:endParaRPr lang="el" dirty="0"/>
          </a:p>
        </p:txBody>
      </p:sp>
      <p:sp>
        <p:nvSpPr>
          <p:cNvPr id="15" name="Text Placeholder 14">
            <a:extLst>
              <a:ext uri="{FF2B5EF4-FFF2-40B4-BE49-F238E27FC236}">
                <a16:creationId xmlns:a16="http://schemas.microsoft.com/office/drawing/2014/main" id="{43B8BFA9-FBE9-EDA2-FBB1-C2B55CD7C827}"/>
              </a:ext>
            </a:extLst>
          </p:cNvPr>
          <p:cNvSpPr>
            <a:spLocks noGrp="1"/>
          </p:cNvSpPr>
          <p:nvPr>
            <p:ph type="body" sz="quarter" idx="12"/>
          </p:nvPr>
        </p:nvSpPr>
        <p:spPr>
          <a:xfrm>
            <a:off x="6498130" y="1977017"/>
            <a:ext cx="5541470" cy="2569866"/>
          </a:xfrm>
        </p:spPr>
        <p:txBody>
          <a:bodyPr>
            <a:noAutofit/>
          </a:bodyPr>
          <a:lstStyle/>
          <a:p>
            <a:pPr>
              <a:spcBef>
                <a:spcPts val="600"/>
              </a:spcBef>
            </a:pPr>
            <a:r>
              <a:rPr lang="el" sz="1200" b="1" dirty="0"/>
              <a:t>Αξιολόγηση και ανατροφοδότηση: </a:t>
            </a:r>
            <a:r>
              <a:rPr lang="el" sz="1200" dirty="0"/>
              <a:t>αξιολόγηση της αποτελεσματικότητας, συλλογή σχολίων</a:t>
            </a:r>
          </a:p>
          <a:p>
            <a:pPr lvl="1">
              <a:spcBef>
                <a:spcPts val="600"/>
              </a:spcBef>
            </a:pPr>
            <a:r>
              <a:rPr lang="el" sz="1000" dirty="0"/>
              <a:t>Αξιολόγηση της αποτελεσματικότητας των δραστηριοτήτων και διαδικασιών του </a:t>
            </a:r>
            <a:r>
              <a:rPr lang="en-US" sz="1000" dirty="0"/>
              <a:t>CTI</a:t>
            </a:r>
            <a:r>
              <a:rPr lang="el" sz="1000" dirty="0"/>
              <a:t>.</a:t>
            </a:r>
          </a:p>
          <a:p>
            <a:pPr lvl="1">
              <a:spcBef>
                <a:spcPts val="600"/>
              </a:spcBef>
            </a:pPr>
            <a:r>
              <a:rPr lang="el" sz="1000" dirty="0"/>
              <a:t>Συγκέντρωση σχολίων από τα ενδιαφερόμενα μέρη.</a:t>
            </a:r>
          </a:p>
          <a:p>
            <a:pPr lvl="1">
              <a:spcBef>
                <a:spcPts val="600"/>
              </a:spcBef>
            </a:pPr>
            <a:r>
              <a:rPr lang="el" sz="1000" dirty="0"/>
              <a:t>Βελτίωση των απαιτήσεων και των μεθοδολογιών συλλογής πληροφοριών με βάση τα διδάγματα που αντλήθηκαν.</a:t>
            </a:r>
          </a:p>
          <a:p>
            <a:pPr lvl="1">
              <a:spcBef>
                <a:spcPts val="600"/>
              </a:spcBef>
            </a:pPr>
            <a:r>
              <a:rPr lang="el" sz="1000" dirty="0"/>
              <a:t>Αξιολ</a:t>
            </a:r>
            <a:r>
              <a:rPr lang="el-GR" sz="1000" dirty="0" err="1"/>
              <a:t>όγηση</a:t>
            </a:r>
            <a:r>
              <a:rPr lang="el" sz="1000" dirty="0"/>
              <a:t> και επανάληψη για συνεχή βελτίωση.</a:t>
            </a:r>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a:p>
        </p:txBody>
      </p:sp>
      <p:grpSp>
        <p:nvGrpSpPr>
          <p:cNvPr id="2" name="Group 1">
            <a:extLst>
              <a:ext uri="{FF2B5EF4-FFF2-40B4-BE49-F238E27FC236}">
                <a16:creationId xmlns:a16="http://schemas.microsoft.com/office/drawing/2014/main" id="{2A28E6F5-17AA-C2E2-4830-E809B2508E7B}"/>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866D668E-62C0-62F3-8740-82DD531563B2}"/>
                </a:ext>
              </a:extLst>
            </p:cNvPr>
            <p:cNvPicPr>
              <a:picLocks noChangeAspect="1"/>
            </p:cNvPicPr>
            <p:nvPr/>
          </p:nvPicPr>
          <p:blipFill>
            <a:blip r:embed="rId2"/>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29FD837F-7605-A3B7-46BC-D7FF90D532EB}"/>
                </a:ext>
              </a:extLst>
            </p:cNvPr>
            <p:cNvPicPr>
              <a:picLocks noChangeAspect="1"/>
            </p:cNvPicPr>
            <p:nvPr/>
          </p:nvPicPr>
          <p:blipFill>
            <a:blip r:embed="rId3"/>
            <a:stretch>
              <a:fillRect/>
            </a:stretch>
          </p:blipFill>
          <p:spPr>
            <a:xfrm>
              <a:off x="6709092" y="5483822"/>
              <a:ext cx="1764001" cy="612000"/>
            </a:xfrm>
            <a:prstGeom prst="rect">
              <a:avLst/>
            </a:prstGeom>
          </p:spPr>
        </p:pic>
      </p:grpSp>
      <p:sp>
        <p:nvSpPr>
          <p:cNvPr id="11" name="Losango 10">
            <a:extLst>
              <a:ext uri="{FF2B5EF4-FFF2-40B4-BE49-F238E27FC236}">
                <a16:creationId xmlns:a16="http://schemas.microsoft.com/office/drawing/2014/main" id="{6731936B-D0EA-C993-EC06-76BBD67B6AC4}"/>
              </a:ext>
            </a:extLst>
          </p:cNvPr>
          <p:cNvSpPr/>
          <p:nvPr/>
        </p:nvSpPr>
        <p:spPr>
          <a:xfrm>
            <a:off x="4991635" y="4490320"/>
            <a:ext cx="1398272" cy="1398272"/>
          </a:xfrm>
          <a:prstGeom prst="diamon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19" name="Marcador de Posição da Imagem 18" descr="Μια εικόνα με κείμενο, στιγμιότυπο οθόνης, διάγραμμα, κύκλο&#10;&#10;Αυτόματη περιγραφή">
            <a:extLst>
              <a:ext uri="{FF2B5EF4-FFF2-40B4-BE49-F238E27FC236}">
                <a16:creationId xmlns:a16="http://schemas.microsoft.com/office/drawing/2014/main" id="{20F08FEC-9F1C-5209-F6E0-10E7984B3940}"/>
              </a:ext>
            </a:extLst>
          </p:cNvPr>
          <p:cNvPicPr>
            <a:picLocks noGrp="1" noChangeAspect="1"/>
          </p:cNvPicPr>
          <p:nvPr>
            <p:ph type="pic" sz="quarter" idx="11"/>
          </p:nvPr>
        </p:nvPicPr>
        <p:blipFill>
          <a:blip r:embed="rId4"/>
          <a:srcRect l="7439" r="7439"/>
          <a:stretch>
            <a:fillRect/>
          </a:stretch>
        </p:blipFill>
        <p:spPr/>
      </p:pic>
    </p:spTree>
    <p:extLst>
      <p:ext uri="{BB962C8B-B14F-4D97-AF65-F5344CB8AC3E}">
        <p14:creationId xmlns:p14="http://schemas.microsoft.com/office/powerpoint/2010/main" val="1853466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507964" y="98470"/>
            <a:ext cx="4786877" cy="763899"/>
          </a:xfrm>
        </p:spPr>
        <p:txBody>
          <a:bodyPr>
            <a:noAutofit/>
          </a:bodyPr>
          <a:lstStyle/>
          <a:p>
            <a:r>
              <a:rPr lang="el" sz="2800"/>
              <a:t>01_3: Κύκλος Ζωής του Cyber Threat Intelligence</a:t>
            </a:r>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389907" y="847110"/>
            <a:ext cx="5190920" cy="763899"/>
          </a:xfrm>
        </p:spPr>
        <p:txBody>
          <a:bodyPr>
            <a:normAutofit/>
          </a:bodyPr>
          <a:lstStyle/>
          <a:p>
            <a:r>
              <a:rPr lang="el" dirty="0"/>
              <a:t>Φάσεις του κύκλου ζωής του </a:t>
            </a:r>
            <a:r>
              <a:rPr lang="en-US" dirty="0"/>
              <a:t>CTI</a:t>
            </a:r>
            <a:endParaRPr lang="el" dirty="0"/>
          </a:p>
        </p:txBody>
      </p:sp>
      <p:sp>
        <p:nvSpPr>
          <p:cNvPr id="15" name="Text Placeholder 14">
            <a:extLst>
              <a:ext uri="{FF2B5EF4-FFF2-40B4-BE49-F238E27FC236}">
                <a16:creationId xmlns:a16="http://schemas.microsoft.com/office/drawing/2014/main" id="{43B8BFA9-FBE9-EDA2-FBB1-C2B55CD7C827}"/>
              </a:ext>
            </a:extLst>
          </p:cNvPr>
          <p:cNvSpPr>
            <a:spLocks noGrp="1"/>
          </p:cNvSpPr>
          <p:nvPr>
            <p:ph type="body" sz="quarter" idx="12"/>
          </p:nvPr>
        </p:nvSpPr>
        <p:spPr>
          <a:xfrm>
            <a:off x="6043190" y="1643990"/>
            <a:ext cx="6124575" cy="2569866"/>
          </a:xfrm>
        </p:spPr>
        <p:txBody>
          <a:bodyPr>
            <a:noAutofit/>
          </a:bodyPr>
          <a:lstStyle/>
          <a:p>
            <a:pPr>
              <a:spcBef>
                <a:spcPts val="600"/>
              </a:spcBef>
            </a:pPr>
            <a:r>
              <a:rPr lang="el" sz="1200" b="1" dirty="0">
                <a:solidFill>
                  <a:schemeClr val="accent1"/>
                </a:solidFill>
              </a:rPr>
              <a:t>Μελέτη περίπτωσης: </a:t>
            </a:r>
            <a:r>
              <a:rPr lang="el" sz="1200" i="1" dirty="0"/>
              <a:t>Ανίχνευση και μετριασμός κυβερνοεπίθεσης σε ενεργειακές υποδομές</a:t>
            </a:r>
          </a:p>
          <a:p>
            <a:pPr lvl="1">
              <a:spcBef>
                <a:spcPts val="600"/>
              </a:spcBef>
            </a:pPr>
            <a:r>
              <a:rPr lang="el" sz="1000" b="1" dirty="0"/>
              <a:t>Σενάριο: </a:t>
            </a:r>
            <a:r>
              <a:rPr lang="el" sz="1000" dirty="0"/>
              <a:t>μια μεγάλη εταιρεία ενέργειας λειτουργεί ένα περιφερειακό δίκτυο σταθμών ηλεκτροπαραγωγής, υποσταθμών και συστημάτων διανομής κρίσιμης σημασίας για την παροχή ηλεκτρικής ενέργειας σε μεγάλο αριθμό πελατών. Το τμήμα Security Operations Center (SOC)</a:t>
            </a:r>
            <a:r>
              <a:rPr lang="el" sz="1000" baseline="30000" dirty="0"/>
              <a:t>*</a:t>
            </a:r>
            <a:r>
              <a:rPr lang="el" sz="1000" dirty="0"/>
              <a:t> της εταιρείας λαμβάνει ειδοποιήσεις που υποδεικνύουν ύποπτη δραστηριότητα εντός του δικτύου της, εγείροντας ανησυχίες για πιθανή επίθεση στον κυβερνοχώρο με στόχο την ενεργειακή υποδομή.</a:t>
            </a:r>
          </a:p>
          <a:p>
            <a:pPr lvl="1">
              <a:spcBef>
                <a:spcPts val="600"/>
              </a:spcBef>
              <a:buFont typeface="+mj-lt"/>
              <a:buAutoNum type="arabicPeriod"/>
            </a:pPr>
            <a:r>
              <a:rPr lang="el" sz="1000" b="1" dirty="0"/>
              <a:t>Κατεύθυνση και σχεδιασμός: </a:t>
            </a:r>
            <a:r>
              <a:rPr lang="el" sz="1000" dirty="0"/>
              <a:t>η ομάδα κυβερνοασφάλειας της εταιρείας θέτει στόχους για την προστασία της ενεργειακής υποδομής από απειλές στον κυβερνοχώρο, καθορίζοντας απαιτήσεις πληροφοριών για την ενίσχυση των δυνατοτήτων ανίχνευσης και αντιμετώπισης απειλών.</a:t>
            </a:r>
          </a:p>
          <a:p>
            <a:pPr lvl="1">
              <a:spcBef>
                <a:spcPts val="600"/>
              </a:spcBef>
              <a:buFont typeface="+mj-lt"/>
              <a:buAutoNum type="arabicPeriod"/>
            </a:pPr>
            <a:r>
              <a:rPr lang="el" sz="1000" b="1" dirty="0"/>
              <a:t>Συλλογή: </a:t>
            </a:r>
            <a:r>
              <a:rPr lang="el" sz="1000" dirty="0"/>
              <a:t>το SOC συλλέγει ανεπεξέργαστα δεδομένα και πληροφορίες από διάφορες εσωτερικές πηγές, συμπεριλαμβανομένων αρχείων καταγραφής δικτύου, τηλεμετρίας τελικού σημείου και συσκευών ασφαλείας, για τον εντοπισμό πιθανών δεικτών παραβίασης (IOC) που σχετίζονται με την ύποπτη δραστηριότητα.</a:t>
            </a:r>
          </a:p>
          <a:p>
            <a:pPr lvl="1">
              <a:spcBef>
                <a:spcPts val="600"/>
              </a:spcBef>
              <a:buFont typeface="+mj-lt"/>
              <a:buAutoNum type="arabicPeriod"/>
            </a:pPr>
            <a:r>
              <a:rPr lang="el" sz="1000" b="1" dirty="0"/>
              <a:t>Επεξεργασία και εκμετάλλευση:</a:t>
            </a:r>
            <a:r>
              <a:rPr lang="el" sz="1000" dirty="0"/>
              <a:t> οι αναλυτές επεξεργάζονται και αναλύουν τα δεδομένα που συλλέγονται, αξιοποιώντας ροές πληροφοριών απειλών και προηγμένα εργαλεία ανάλυσης για τον εντοπισμό μοτίβων και ανωμαλιών ενδεικτικών μιας επίθεσης στον κυβερνοχώρο στο ενεργειακό δίκτυο.</a:t>
            </a:r>
          </a:p>
          <a:p>
            <a:pPr lvl="1">
              <a:spcBef>
                <a:spcPts val="600"/>
              </a:spcBef>
              <a:buFont typeface="+mj-lt"/>
              <a:buAutoNum type="arabicPeriod"/>
            </a:pPr>
            <a:endParaRPr lang="en-US" sz="1000" dirty="0"/>
          </a:p>
          <a:p>
            <a:pPr marL="0" lvl="1" indent="0">
              <a:spcBef>
                <a:spcPts val="600"/>
              </a:spcBef>
              <a:buNone/>
            </a:pPr>
            <a:r>
              <a:rPr lang="el" sz="1000" baseline="30000" dirty="0"/>
              <a:t>* </a:t>
            </a:r>
            <a:r>
              <a:rPr lang="el" sz="1000" dirty="0"/>
              <a:t>Κεντρική μονάδα εντός ενός οργανισμού που είναι υπεύθυνη για την παρακολούθηση, τον εντοπισμό, την ανάλυση και την αντιμετώπιση περιστατικών ασφάλειας στον κυβερνοχώρο. </a:t>
            </a:r>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a:p>
        </p:txBody>
      </p:sp>
      <p:grpSp>
        <p:nvGrpSpPr>
          <p:cNvPr id="2" name="Group 1">
            <a:extLst>
              <a:ext uri="{FF2B5EF4-FFF2-40B4-BE49-F238E27FC236}">
                <a16:creationId xmlns:a16="http://schemas.microsoft.com/office/drawing/2014/main" id="{2A28E6F5-17AA-C2E2-4830-E809B2508E7B}"/>
              </a:ext>
            </a:extLst>
          </p:cNvPr>
          <p:cNvGrpSpPr/>
          <p:nvPr/>
        </p:nvGrpSpPr>
        <p:grpSpPr>
          <a:xfrm>
            <a:off x="8824912" y="6200178"/>
            <a:ext cx="3294001" cy="612000"/>
            <a:chOff x="5179092" y="5483822"/>
            <a:chExt cx="3294001" cy="612000"/>
          </a:xfrm>
        </p:grpSpPr>
        <p:pic>
          <p:nvPicPr>
            <p:cNvPr id="3" name="Picture 2">
              <a:extLst>
                <a:ext uri="{FF2B5EF4-FFF2-40B4-BE49-F238E27FC236}">
                  <a16:creationId xmlns:a16="http://schemas.microsoft.com/office/drawing/2014/main" id="{866D668E-62C0-62F3-8740-82DD531563B2}"/>
                </a:ext>
              </a:extLst>
            </p:cNvPr>
            <p:cNvPicPr>
              <a:picLocks noChangeAspect="1"/>
            </p:cNvPicPr>
            <p:nvPr/>
          </p:nvPicPr>
          <p:blipFill>
            <a:blip r:embed="rId2"/>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29FD837F-7605-A3B7-46BC-D7FF90D532EB}"/>
                </a:ext>
              </a:extLst>
            </p:cNvPr>
            <p:cNvPicPr>
              <a:picLocks noChangeAspect="1"/>
            </p:cNvPicPr>
            <p:nvPr/>
          </p:nvPicPr>
          <p:blipFill>
            <a:blip r:embed="rId3"/>
            <a:stretch>
              <a:fillRect/>
            </a:stretch>
          </p:blipFill>
          <p:spPr>
            <a:xfrm>
              <a:off x="6709092" y="5483822"/>
              <a:ext cx="1764001" cy="612000"/>
            </a:xfrm>
            <a:prstGeom prst="rect">
              <a:avLst/>
            </a:prstGeom>
          </p:spPr>
        </p:pic>
      </p:grpSp>
      <p:sp>
        <p:nvSpPr>
          <p:cNvPr id="11" name="Losango 10">
            <a:extLst>
              <a:ext uri="{FF2B5EF4-FFF2-40B4-BE49-F238E27FC236}">
                <a16:creationId xmlns:a16="http://schemas.microsoft.com/office/drawing/2014/main" id="{6731936B-D0EA-C993-EC06-76BBD67B6AC4}"/>
              </a:ext>
            </a:extLst>
          </p:cNvPr>
          <p:cNvSpPr/>
          <p:nvPr/>
        </p:nvSpPr>
        <p:spPr>
          <a:xfrm>
            <a:off x="4991635" y="4490320"/>
            <a:ext cx="1398272" cy="1398272"/>
          </a:xfrm>
          <a:prstGeom prst="diamon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19" name="Marcador de Posição da Imagem 18" descr="Μια εικόνα με κείμενο, στιγμιότυπο οθόνης, διάγραμμα, κύκλο&#10;&#10;Αυτόματη περιγραφή">
            <a:extLst>
              <a:ext uri="{FF2B5EF4-FFF2-40B4-BE49-F238E27FC236}">
                <a16:creationId xmlns:a16="http://schemas.microsoft.com/office/drawing/2014/main" id="{7CF170B6-9797-1AD4-22FD-F0BDD1109146}"/>
              </a:ext>
            </a:extLst>
          </p:cNvPr>
          <p:cNvPicPr>
            <a:picLocks noGrp="1" noChangeAspect="1"/>
          </p:cNvPicPr>
          <p:nvPr>
            <p:ph type="pic" sz="quarter" idx="11"/>
          </p:nvPr>
        </p:nvPicPr>
        <p:blipFill>
          <a:blip r:embed="rId4"/>
          <a:srcRect l="7439" r="7439"/>
          <a:stretch>
            <a:fillRect/>
          </a:stretch>
        </p:blipFill>
        <p:spPr/>
      </p:pic>
    </p:spTree>
    <p:extLst>
      <p:ext uri="{BB962C8B-B14F-4D97-AF65-F5344CB8AC3E}">
        <p14:creationId xmlns:p14="http://schemas.microsoft.com/office/powerpoint/2010/main" val="9609252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507964" y="98470"/>
            <a:ext cx="4786877" cy="763899"/>
          </a:xfrm>
        </p:spPr>
        <p:txBody>
          <a:bodyPr>
            <a:noAutofit/>
          </a:bodyPr>
          <a:lstStyle/>
          <a:p>
            <a:r>
              <a:rPr lang="el" sz="2800"/>
              <a:t>01_3: Κύκλος Ζωής του Cyber Threat Intelligence</a:t>
            </a:r>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368792" y="784857"/>
            <a:ext cx="5065219" cy="763899"/>
          </a:xfrm>
        </p:spPr>
        <p:txBody>
          <a:bodyPr>
            <a:normAutofit/>
          </a:bodyPr>
          <a:lstStyle/>
          <a:p>
            <a:r>
              <a:rPr lang="el" dirty="0"/>
              <a:t>Φάσεις του κύκλου ζωής του </a:t>
            </a:r>
            <a:r>
              <a:rPr lang="en-US" dirty="0"/>
              <a:t>CTI</a:t>
            </a:r>
            <a:endParaRPr lang="el" dirty="0"/>
          </a:p>
        </p:txBody>
      </p:sp>
      <p:sp>
        <p:nvSpPr>
          <p:cNvPr id="15" name="Text Placeholder 14">
            <a:extLst>
              <a:ext uri="{FF2B5EF4-FFF2-40B4-BE49-F238E27FC236}">
                <a16:creationId xmlns:a16="http://schemas.microsoft.com/office/drawing/2014/main" id="{43B8BFA9-FBE9-EDA2-FBB1-C2B55CD7C827}"/>
              </a:ext>
            </a:extLst>
          </p:cNvPr>
          <p:cNvSpPr>
            <a:spLocks noGrp="1"/>
          </p:cNvSpPr>
          <p:nvPr>
            <p:ph type="body" sz="quarter" idx="12"/>
          </p:nvPr>
        </p:nvSpPr>
        <p:spPr>
          <a:xfrm>
            <a:off x="6148812" y="1234067"/>
            <a:ext cx="6091637" cy="2569866"/>
          </a:xfrm>
        </p:spPr>
        <p:txBody>
          <a:bodyPr>
            <a:noAutofit/>
          </a:bodyPr>
          <a:lstStyle/>
          <a:p>
            <a:pPr>
              <a:spcBef>
                <a:spcPts val="600"/>
              </a:spcBef>
            </a:pPr>
            <a:r>
              <a:rPr lang="el" sz="1200" b="1" dirty="0">
                <a:solidFill>
                  <a:schemeClr val="accent1"/>
                </a:solidFill>
              </a:rPr>
              <a:t>Μελέτη περίπτωσης: </a:t>
            </a:r>
            <a:r>
              <a:rPr lang="el" sz="1200" i="1" dirty="0"/>
              <a:t>Ανίχνευση και μετριασμός κυβερνοεπίθεσης σε ενεργειακές υποδομές</a:t>
            </a:r>
          </a:p>
          <a:p>
            <a:pPr lvl="1">
              <a:spcBef>
                <a:spcPts val="600"/>
              </a:spcBef>
            </a:pPr>
            <a:r>
              <a:rPr lang="el" sz="1000" b="1" dirty="0"/>
              <a:t>Σενάριο: </a:t>
            </a:r>
            <a:r>
              <a:rPr lang="el" sz="1000" dirty="0"/>
              <a:t>μια μεγάλη εταιρεία ενέργειας λειτουργεί ένα περιφερειακό δίκτυο σταθμών ηλεκτροπαραγωγής, υποσταθμών και συστημάτων διανομής κρίσιμης σημασίας για την παροχή ηλεκτρικής ενέργειας σε μεγάλο αριθμό πελατών. Το Κέντρο Επιχειρήσεων Ασφαλείας (SOC) της εταιρείας λαμβάνει ειδοποιήσεις που υποδεικνύουν ύποπτη δραστηριότητα εντός του δικτύου της, εγείροντας ανησυχίες για πιθανή επίθεση στον κυβερνοχώρο με στόχο την ενεργειακή υποδομή.</a:t>
            </a:r>
          </a:p>
          <a:p>
            <a:pPr lvl="1">
              <a:spcBef>
                <a:spcPts val="600"/>
              </a:spcBef>
              <a:buFont typeface="+mj-lt"/>
              <a:buAutoNum type="arabicPeriod" startAt="4"/>
            </a:pPr>
            <a:r>
              <a:rPr lang="el" sz="1000" b="1" dirty="0"/>
              <a:t>Ανάλυση και παραγωγή: </a:t>
            </a:r>
            <a:r>
              <a:rPr lang="el" sz="1000" dirty="0"/>
              <a:t>το SOC διεξάγει εις βάθος ανάλυση των αναγνωρισμένων IOC, συσχετίζοντάς τα με γνωστούς παράγοντες απειλής TTP και ευπάθειες που αφορούν συγκεκριμένους κλάδους. Τα τελικά προϊόντα πληροφοριών, όπως οι αξιολογήσεις απειλών και οι αναφορές συμβάντων, παράγονται για να παρέχουν αξιοποιήσιμες πληροφορίες στους ενδιαφερόμενους.</a:t>
            </a:r>
          </a:p>
          <a:p>
            <a:pPr lvl="1">
              <a:spcBef>
                <a:spcPts val="600"/>
              </a:spcBef>
              <a:buFont typeface="+mj-lt"/>
              <a:buAutoNum type="arabicPeriod" startAt="4"/>
            </a:pPr>
            <a:r>
              <a:rPr lang="el" sz="1000" b="1" dirty="0"/>
              <a:t>Διάδοση και ενσωμάτωση: </a:t>
            </a:r>
            <a:r>
              <a:rPr lang="el" sz="1000" dirty="0"/>
              <a:t>τα ευρήματα των πληροφοριών διαδίδονται στους σχετικούς ενδιαφερόμενους, συμπεριλαμβανομένων των μηχανικών δικτύων, των διαχειριστών συστημάτων και της εκτελεστικής ηγεσίας, για να διευκολυνθεί η τεκμηριωμένη λήψη αποφάσεων και ο συντονισμός της αντίδρασης. Η ευφυΐα ενσωματώνεται σε εργαλεία και διαδικασίες ασφαλείας, όπως κανόνες τείχους προστασίας, συστήματα ανίχνευσης εισβολών και εγχειρίδια αντιμετώπισης περιστατικών, για την ενίσχυση της αμυντικής στάσης του οργανισμού.</a:t>
            </a:r>
          </a:p>
          <a:p>
            <a:pPr lvl="1">
              <a:spcBef>
                <a:spcPts val="600"/>
              </a:spcBef>
              <a:buFont typeface="+mj-lt"/>
              <a:buAutoNum type="arabicPeriod" startAt="4"/>
            </a:pPr>
            <a:r>
              <a:rPr lang="el" sz="1000" b="1" dirty="0"/>
              <a:t>Αξιολόγηση και ανατροφοδότηση:</a:t>
            </a:r>
            <a:r>
              <a:rPr lang="el" sz="1000" dirty="0"/>
              <a:t> μετά τον μετριασμό του περιστατικού επίθεσης στον κυβερνοχώρο, το SOC διεξάγει μια ανασκόπηση μετά το περιστατικό για να αξιολογήσει την αποτελεσματικότητα των διαδικασιών CTI και των δράσεων απόκρισης. Η ανατροφοδότηση από τα ενδιαφερόμενα μέρη συγκεντρώνεται για τον εντοπισμό τομέων βελτίωσης και τη βελτίωση των απαιτήσεων πληροφοριών για μελλοντικές προσπάθειες ανίχνευσης και αντιμετώπισης απειλών.</a:t>
            </a:r>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a:p>
        </p:txBody>
      </p:sp>
      <p:grpSp>
        <p:nvGrpSpPr>
          <p:cNvPr id="2" name="Group 1">
            <a:extLst>
              <a:ext uri="{FF2B5EF4-FFF2-40B4-BE49-F238E27FC236}">
                <a16:creationId xmlns:a16="http://schemas.microsoft.com/office/drawing/2014/main" id="{2A28E6F5-17AA-C2E2-4830-E809B2508E7B}"/>
              </a:ext>
            </a:extLst>
          </p:cNvPr>
          <p:cNvGrpSpPr/>
          <p:nvPr/>
        </p:nvGrpSpPr>
        <p:grpSpPr>
          <a:xfrm>
            <a:off x="8769811" y="6147530"/>
            <a:ext cx="3294001" cy="612000"/>
            <a:chOff x="5179092" y="5483822"/>
            <a:chExt cx="3294001" cy="612000"/>
          </a:xfrm>
        </p:grpSpPr>
        <p:pic>
          <p:nvPicPr>
            <p:cNvPr id="3" name="Picture 2">
              <a:extLst>
                <a:ext uri="{FF2B5EF4-FFF2-40B4-BE49-F238E27FC236}">
                  <a16:creationId xmlns:a16="http://schemas.microsoft.com/office/drawing/2014/main" id="{866D668E-62C0-62F3-8740-82DD531563B2}"/>
                </a:ext>
              </a:extLst>
            </p:cNvPr>
            <p:cNvPicPr>
              <a:picLocks noChangeAspect="1"/>
            </p:cNvPicPr>
            <p:nvPr/>
          </p:nvPicPr>
          <p:blipFill>
            <a:blip r:embed="rId2"/>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29FD837F-7605-A3B7-46BC-D7FF90D532EB}"/>
                </a:ext>
              </a:extLst>
            </p:cNvPr>
            <p:cNvPicPr>
              <a:picLocks noChangeAspect="1"/>
            </p:cNvPicPr>
            <p:nvPr/>
          </p:nvPicPr>
          <p:blipFill>
            <a:blip r:embed="rId3"/>
            <a:stretch>
              <a:fillRect/>
            </a:stretch>
          </p:blipFill>
          <p:spPr>
            <a:xfrm>
              <a:off x="6709092" y="5483822"/>
              <a:ext cx="1764001" cy="612000"/>
            </a:xfrm>
            <a:prstGeom prst="rect">
              <a:avLst/>
            </a:prstGeom>
          </p:spPr>
        </p:pic>
      </p:grpSp>
      <p:sp>
        <p:nvSpPr>
          <p:cNvPr id="11" name="Losango 10">
            <a:extLst>
              <a:ext uri="{FF2B5EF4-FFF2-40B4-BE49-F238E27FC236}">
                <a16:creationId xmlns:a16="http://schemas.microsoft.com/office/drawing/2014/main" id="{6731936B-D0EA-C993-EC06-76BBD67B6AC4}"/>
              </a:ext>
            </a:extLst>
          </p:cNvPr>
          <p:cNvSpPr/>
          <p:nvPr/>
        </p:nvSpPr>
        <p:spPr>
          <a:xfrm>
            <a:off x="4991635" y="4490320"/>
            <a:ext cx="1398272" cy="1398272"/>
          </a:xfrm>
          <a:prstGeom prst="diamon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19" name="Marcador de Posição da Imagem 18" descr="Μια εικόνα με κείμενο, στιγμιότυπο οθόνης, διάγραμμα, κύκλο&#10;&#10;Αυτόματη περιγραφή">
            <a:extLst>
              <a:ext uri="{FF2B5EF4-FFF2-40B4-BE49-F238E27FC236}">
                <a16:creationId xmlns:a16="http://schemas.microsoft.com/office/drawing/2014/main" id="{9F1B79B0-C078-C17E-C075-3B66F20C0EE5}"/>
              </a:ext>
            </a:extLst>
          </p:cNvPr>
          <p:cNvPicPr>
            <a:picLocks noGrp="1" noChangeAspect="1"/>
          </p:cNvPicPr>
          <p:nvPr>
            <p:ph type="pic" sz="quarter" idx="11"/>
          </p:nvPr>
        </p:nvPicPr>
        <p:blipFill>
          <a:blip r:embed="rId4"/>
          <a:srcRect l="7439" r="7439"/>
          <a:stretch>
            <a:fillRect/>
          </a:stretch>
        </p:blipFill>
        <p:spPr/>
      </p:pic>
    </p:spTree>
    <p:extLst>
      <p:ext uri="{BB962C8B-B14F-4D97-AF65-F5344CB8AC3E}">
        <p14:creationId xmlns:p14="http://schemas.microsoft.com/office/powerpoint/2010/main" val="22558957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507964" y="98470"/>
            <a:ext cx="4786877" cy="763899"/>
          </a:xfrm>
        </p:spPr>
        <p:txBody>
          <a:bodyPr>
            <a:noAutofit/>
          </a:bodyPr>
          <a:lstStyle/>
          <a:p>
            <a:r>
              <a:rPr lang="el" sz="2800"/>
              <a:t>01_3: Κύκλος Ζωής του Cyber Threat Intelligence</a:t>
            </a:r>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498131" y="1059877"/>
            <a:ext cx="5160469" cy="763899"/>
          </a:xfrm>
        </p:spPr>
        <p:txBody>
          <a:bodyPr>
            <a:normAutofit/>
          </a:bodyPr>
          <a:lstStyle/>
          <a:p>
            <a:r>
              <a:rPr lang="el" dirty="0"/>
              <a:t>Φάσεις του κύκλου ζωής του </a:t>
            </a:r>
            <a:r>
              <a:rPr lang="en-US" dirty="0"/>
              <a:t>CTI</a:t>
            </a:r>
            <a:endParaRPr lang="el" dirty="0"/>
          </a:p>
        </p:txBody>
      </p:sp>
      <p:sp>
        <p:nvSpPr>
          <p:cNvPr id="15" name="Text Placeholder 14">
            <a:extLst>
              <a:ext uri="{FF2B5EF4-FFF2-40B4-BE49-F238E27FC236}">
                <a16:creationId xmlns:a16="http://schemas.microsoft.com/office/drawing/2014/main" id="{43B8BFA9-FBE9-EDA2-FBB1-C2B55CD7C827}"/>
              </a:ext>
            </a:extLst>
          </p:cNvPr>
          <p:cNvSpPr>
            <a:spLocks noGrp="1"/>
          </p:cNvSpPr>
          <p:nvPr>
            <p:ph type="body" sz="quarter" idx="12"/>
          </p:nvPr>
        </p:nvSpPr>
        <p:spPr>
          <a:xfrm>
            <a:off x="6498130" y="1977017"/>
            <a:ext cx="5541470" cy="2569866"/>
          </a:xfrm>
        </p:spPr>
        <p:txBody>
          <a:bodyPr>
            <a:noAutofit/>
          </a:bodyPr>
          <a:lstStyle/>
          <a:p>
            <a:pPr>
              <a:spcBef>
                <a:spcPts val="600"/>
              </a:spcBef>
            </a:pPr>
            <a:r>
              <a:rPr lang="el" sz="1200" b="1" dirty="0">
                <a:solidFill>
                  <a:schemeClr val="accent1"/>
                </a:solidFill>
              </a:rPr>
              <a:t>Μελέτη περίπτωσης: </a:t>
            </a:r>
            <a:r>
              <a:rPr lang="el" sz="1200" i="1" dirty="0"/>
              <a:t>Ανίχνευση και μετριασμός κυβερνοεπίθεσης σε ενεργειακές υποδομές</a:t>
            </a:r>
          </a:p>
          <a:p>
            <a:pPr lvl="1">
              <a:spcBef>
                <a:spcPts val="600"/>
              </a:spcBef>
            </a:pPr>
            <a:r>
              <a:rPr lang="el" sz="1000" b="1" dirty="0"/>
              <a:t>Σενάριο: </a:t>
            </a:r>
            <a:r>
              <a:rPr lang="el" sz="1000" dirty="0"/>
              <a:t>μια μεγάλη εταιρεία ενέργειας λειτουργεί ένα περιφερειακό δίκτυο σταθμών ηλεκτροπαραγωγής, υποσταθμών και συστημάτων διανομής κρίσιμης σημασίας για την παροχή ηλεκτρικής ενέργειας σε μεγάλο αριθμό πελατών. Το Κέντρο Επιχειρήσεων Ασφαλείας (SOC) της εταιρείας λαμβάνει ειδοποιήσεις που υποδεικνύουν ύποπτη δραστηριότητα εντός του δικτύου της, εγείροντας ανησυχίες για πιθανή επίθεση στον κυβερνοχώρο με στόχο την ενεργειακή υποδομή.</a:t>
            </a:r>
          </a:p>
          <a:p>
            <a:pPr lvl="1">
              <a:spcBef>
                <a:spcPts val="600"/>
              </a:spcBef>
            </a:pPr>
            <a:r>
              <a:rPr lang="el" sz="1000" dirty="0"/>
              <a:t>Αξιοποιώντας τον κύκλο ζωής του CTI, η εταιρεία ενέργειας εντοπίζει και μετριάζει με επιτυχία την κυβερνοεπίθεση στις υποδομές της, αποτρέποντας τη διακοπή της παροχής ηλεκτρικής ενέργειας και προστατεύοντας κρίσιμα περιουσιακά στοιχεία.</a:t>
            </a:r>
          </a:p>
          <a:p>
            <a:pPr lvl="1">
              <a:spcBef>
                <a:spcPts val="600"/>
              </a:spcBef>
            </a:pPr>
            <a:r>
              <a:rPr lang="el" sz="1000" dirty="0"/>
              <a:t>Οι συνεχείς προσπάθειες βελτίωσης που βασίζονται στην ανάλυση μετά το συμβάν και στην ανατροφοδότηση των ενδιαφερόμενων μερών ενισχύουν την ανθεκτικότητα του οργανισμού έναντι μελλοντικών απειλών στον κυβερνοχώρο, διασφαλίζοντας την αξιοπιστία και την ασφάλεια του ενεργειακού δικτύου.</a:t>
            </a:r>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a:p>
        </p:txBody>
      </p:sp>
      <p:grpSp>
        <p:nvGrpSpPr>
          <p:cNvPr id="2" name="Group 1">
            <a:extLst>
              <a:ext uri="{FF2B5EF4-FFF2-40B4-BE49-F238E27FC236}">
                <a16:creationId xmlns:a16="http://schemas.microsoft.com/office/drawing/2014/main" id="{2A28E6F5-17AA-C2E2-4830-E809B2508E7B}"/>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866D668E-62C0-62F3-8740-82DD531563B2}"/>
                </a:ext>
              </a:extLst>
            </p:cNvPr>
            <p:cNvPicPr>
              <a:picLocks noChangeAspect="1"/>
            </p:cNvPicPr>
            <p:nvPr/>
          </p:nvPicPr>
          <p:blipFill>
            <a:blip r:embed="rId2"/>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29FD837F-7605-A3B7-46BC-D7FF90D532EB}"/>
                </a:ext>
              </a:extLst>
            </p:cNvPr>
            <p:cNvPicPr>
              <a:picLocks noChangeAspect="1"/>
            </p:cNvPicPr>
            <p:nvPr/>
          </p:nvPicPr>
          <p:blipFill>
            <a:blip r:embed="rId3"/>
            <a:stretch>
              <a:fillRect/>
            </a:stretch>
          </p:blipFill>
          <p:spPr>
            <a:xfrm>
              <a:off x="6709092" y="5483822"/>
              <a:ext cx="1764001" cy="612000"/>
            </a:xfrm>
            <a:prstGeom prst="rect">
              <a:avLst/>
            </a:prstGeom>
          </p:spPr>
        </p:pic>
      </p:grpSp>
      <p:sp>
        <p:nvSpPr>
          <p:cNvPr id="11" name="Losango 10">
            <a:extLst>
              <a:ext uri="{FF2B5EF4-FFF2-40B4-BE49-F238E27FC236}">
                <a16:creationId xmlns:a16="http://schemas.microsoft.com/office/drawing/2014/main" id="{6731936B-D0EA-C993-EC06-76BBD67B6AC4}"/>
              </a:ext>
            </a:extLst>
          </p:cNvPr>
          <p:cNvSpPr/>
          <p:nvPr/>
        </p:nvSpPr>
        <p:spPr>
          <a:xfrm>
            <a:off x="4991635" y="4490320"/>
            <a:ext cx="1398272" cy="1398272"/>
          </a:xfrm>
          <a:prstGeom prst="diamon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19" name="Marcador de Posição da Imagem 18" descr="Μια εικόνα με κείμενο, στιγμιότυπο οθόνης, διάγραμμα, κύκλο&#10;&#10;Αυτόματη περιγραφή">
            <a:extLst>
              <a:ext uri="{FF2B5EF4-FFF2-40B4-BE49-F238E27FC236}">
                <a16:creationId xmlns:a16="http://schemas.microsoft.com/office/drawing/2014/main" id="{A3FF5DCF-8FA1-E769-5A38-F7E21186108D}"/>
              </a:ext>
            </a:extLst>
          </p:cNvPr>
          <p:cNvPicPr>
            <a:picLocks noGrp="1" noChangeAspect="1"/>
          </p:cNvPicPr>
          <p:nvPr>
            <p:ph type="pic" sz="quarter" idx="11"/>
          </p:nvPr>
        </p:nvPicPr>
        <p:blipFill>
          <a:blip r:embed="rId4"/>
          <a:srcRect l="7439" r="7439"/>
          <a:stretch>
            <a:fillRect/>
          </a:stretch>
        </p:blipFill>
        <p:spPr/>
      </p:pic>
    </p:spTree>
    <p:extLst>
      <p:ext uri="{BB962C8B-B14F-4D97-AF65-F5344CB8AC3E}">
        <p14:creationId xmlns:p14="http://schemas.microsoft.com/office/powerpoint/2010/main" val="11083811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4D835925-3D21-0B99-9A6C-587FBAE43339}"/>
              </a:ext>
            </a:extLst>
          </p:cNvPr>
          <p:cNvSpPr>
            <a:spLocks noGrp="1"/>
          </p:cNvSpPr>
          <p:nvPr>
            <p:ph type="ctrTitle"/>
          </p:nvPr>
        </p:nvSpPr>
        <p:spPr>
          <a:xfrm>
            <a:off x="796322" y="320040"/>
            <a:ext cx="6732237" cy="1524000"/>
          </a:xfrm>
        </p:spPr>
        <p:txBody>
          <a:bodyPr>
            <a:normAutofit fontScale="90000"/>
          </a:bodyPr>
          <a:lstStyle/>
          <a:p>
            <a:r>
              <a:rPr lang="el" dirty="0">
                <a:solidFill>
                  <a:schemeClr val="accent1"/>
                </a:solidFill>
              </a:rPr>
              <a:t>Περίγραμμα Εκπαίδευσης: </a:t>
            </a:r>
            <a:br>
              <a:rPr lang="en-US" dirty="0">
                <a:solidFill>
                  <a:schemeClr val="accent1"/>
                </a:solidFill>
              </a:rPr>
            </a:br>
            <a:br>
              <a:rPr lang="en-US" dirty="0">
                <a:solidFill>
                  <a:schemeClr val="accent1"/>
                </a:solidFill>
              </a:rPr>
            </a:br>
            <a:r>
              <a:rPr lang="el" dirty="0"/>
              <a:t>Ημέρα-1</a:t>
            </a:r>
          </a:p>
        </p:txBody>
      </p:sp>
      <p:sp>
        <p:nvSpPr>
          <p:cNvPr id="12" name="Freeform: Shape 11">
            <a:extLst>
              <a:ext uri="{FF2B5EF4-FFF2-40B4-BE49-F238E27FC236}">
                <a16:creationId xmlns:a16="http://schemas.microsoft.com/office/drawing/2014/main" id="{3E7466B0-B69A-FEBF-B8E0-FDA9AEAC709F}"/>
              </a:ext>
              <a:ext uri="{C183D7F6-B498-43B3-948B-1728B52AA6E4}">
                <adec:decorative xmlns:adec="http://schemas.microsoft.com/office/drawing/2017/decorative" val="1"/>
              </a:ext>
            </a:extLst>
          </p:cNvPr>
          <p:cNvSpPr/>
          <p:nvPr/>
        </p:nvSpPr>
        <p:spPr>
          <a:xfrm>
            <a:off x="7370364" y="-3219"/>
            <a:ext cx="2562565" cy="6884359"/>
          </a:xfrm>
          <a:custGeom>
            <a:avLst/>
            <a:gdLst>
              <a:gd name="connsiteX0" fmla="*/ 2535833 w 2562565"/>
              <a:gd name="connsiteY0" fmla="*/ 0 h 6884359"/>
              <a:gd name="connsiteX1" fmla="*/ 2106829 w 2562565"/>
              <a:gd name="connsiteY1" fmla="*/ 1564627 h 6884359"/>
              <a:gd name="connsiteX2" fmla="*/ 1764389 w 2562565"/>
              <a:gd name="connsiteY2" fmla="*/ 2840498 h 6884359"/>
              <a:gd name="connsiteX3" fmla="*/ 1579803 w 2562565"/>
              <a:gd name="connsiteY3" fmla="*/ 2925726 h 6884359"/>
              <a:gd name="connsiteX4" fmla="*/ 1467779 w 2562565"/>
              <a:gd name="connsiteY4" fmla="*/ 2731101 h 6884359"/>
              <a:gd name="connsiteX5" fmla="*/ 1727472 w 2562565"/>
              <a:gd name="connsiteY5" fmla="*/ 1773244 h 6884359"/>
              <a:gd name="connsiteX6" fmla="*/ 1709650 w 2562565"/>
              <a:gd name="connsiteY6" fmla="*/ 1633318 h 6884359"/>
              <a:gd name="connsiteX7" fmla="*/ 1597625 w 2562565"/>
              <a:gd name="connsiteY7" fmla="*/ 1546818 h 6884359"/>
              <a:gd name="connsiteX8" fmla="*/ 1372303 w 2562565"/>
              <a:gd name="connsiteY8" fmla="*/ 1676568 h 6884359"/>
              <a:gd name="connsiteX9" fmla="*/ 977670 w 2562565"/>
              <a:gd name="connsiteY9" fmla="*/ 3131798 h 6884359"/>
              <a:gd name="connsiteX10" fmla="*/ 5092 w 2562565"/>
              <a:gd name="connsiteY10" fmla="*/ 6867823 h 6884359"/>
              <a:gd name="connsiteX11" fmla="*/ 0 w 2562565"/>
              <a:gd name="connsiteY11" fmla="*/ 6884360 h 6884359"/>
              <a:gd name="connsiteX12" fmla="*/ 26733 w 2562565"/>
              <a:gd name="connsiteY12" fmla="*/ 6884360 h 6884359"/>
              <a:gd name="connsiteX13" fmla="*/ 1003131 w 2562565"/>
              <a:gd name="connsiteY13" fmla="*/ 3139431 h 6884359"/>
              <a:gd name="connsiteX14" fmla="*/ 1397763 w 2562565"/>
              <a:gd name="connsiteY14" fmla="*/ 1684200 h 6884359"/>
              <a:gd name="connsiteX15" fmla="*/ 1592533 w 2562565"/>
              <a:gd name="connsiteY15" fmla="*/ 1572259 h 6884359"/>
              <a:gd name="connsiteX16" fmla="*/ 1688009 w 2562565"/>
              <a:gd name="connsiteY16" fmla="*/ 1646039 h 6884359"/>
              <a:gd name="connsiteX17" fmla="*/ 1703285 w 2562565"/>
              <a:gd name="connsiteY17" fmla="*/ 1766884 h 6884359"/>
              <a:gd name="connsiteX18" fmla="*/ 1443591 w 2562565"/>
              <a:gd name="connsiteY18" fmla="*/ 2724741 h 6884359"/>
              <a:gd name="connsiteX19" fmla="*/ 1573438 w 2562565"/>
              <a:gd name="connsiteY19" fmla="*/ 2949894 h 6884359"/>
              <a:gd name="connsiteX20" fmla="*/ 1788577 w 2562565"/>
              <a:gd name="connsiteY20" fmla="*/ 2849402 h 6884359"/>
              <a:gd name="connsiteX21" fmla="*/ 1788577 w 2562565"/>
              <a:gd name="connsiteY21" fmla="*/ 2848130 h 6884359"/>
              <a:gd name="connsiteX22" fmla="*/ 2131016 w 2562565"/>
              <a:gd name="connsiteY22" fmla="*/ 1570987 h 6884359"/>
              <a:gd name="connsiteX23" fmla="*/ 2562566 w 2562565"/>
              <a:gd name="connsiteY23" fmla="*/ 1272 h 6884359"/>
              <a:gd name="connsiteX24" fmla="*/ 2535833 w 2562565"/>
              <a:gd name="connsiteY24" fmla="*/ 0 h 6884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62565" h="6884359">
                <a:moveTo>
                  <a:pt x="2535833" y="0"/>
                </a:moveTo>
                <a:lnTo>
                  <a:pt x="2106829" y="1564627"/>
                </a:lnTo>
                <a:lnTo>
                  <a:pt x="1764389" y="2840498"/>
                </a:lnTo>
                <a:cubicBezTo>
                  <a:pt x="1731291" y="2910461"/>
                  <a:pt x="1653638" y="2946078"/>
                  <a:pt x="1579803" y="2925726"/>
                </a:cubicBezTo>
                <a:cubicBezTo>
                  <a:pt x="1495785" y="2902829"/>
                  <a:pt x="1444864" y="2815057"/>
                  <a:pt x="1467779" y="2731101"/>
                </a:cubicBezTo>
                <a:lnTo>
                  <a:pt x="1727472" y="1773244"/>
                </a:lnTo>
                <a:cubicBezTo>
                  <a:pt x="1740202" y="1726178"/>
                  <a:pt x="1733837" y="1676568"/>
                  <a:pt x="1709650" y="1633318"/>
                </a:cubicBezTo>
                <a:cubicBezTo>
                  <a:pt x="1685463" y="1590068"/>
                  <a:pt x="1646000" y="1559539"/>
                  <a:pt x="1597625" y="1546818"/>
                </a:cubicBezTo>
                <a:cubicBezTo>
                  <a:pt x="1499604" y="1520105"/>
                  <a:pt x="1397763" y="1578620"/>
                  <a:pt x="1372303" y="1676568"/>
                </a:cubicBezTo>
                <a:lnTo>
                  <a:pt x="977670" y="3131798"/>
                </a:lnTo>
                <a:lnTo>
                  <a:pt x="5092" y="6867823"/>
                </a:lnTo>
                <a:cubicBezTo>
                  <a:pt x="5092" y="6867823"/>
                  <a:pt x="1273" y="6880544"/>
                  <a:pt x="0" y="6884360"/>
                </a:cubicBezTo>
                <a:lnTo>
                  <a:pt x="26733" y="6884360"/>
                </a:lnTo>
                <a:lnTo>
                  <a:pt x="1003131" y="3139431"/>
                </a:lnTo>
                <a:lnTo>
                  <a:pt x="1397763" y="1684200"/>
                </a:lnTo>
                <a:cubicBezTo>
                  <a:pt x="1420677" y="1600245"/>
                  <a:pt x="1508515" y="1549363"/>
                  <a:pt x="1592533" y="1572259"/>
                </a:cubicBezTo>
                <a:cubicBezTo>
                  <a:pt x="1633270" y="1583708"/>
                  <a:pt x="1667641" y="1609149"/>
                  <a:pt x="1688009" y="1646039"/>
                </a:cubicBezTo>
                <a:cubicBezTo>
                  <a:pt x="1709650" y="1682928"/>
                  <a:pt x="1714742" y="1724906"/>
                  <a:pt x="1703285" y="1766884"/>
                </a:cubicBezTo>
                <a:lnTo>
                  <a:pt x="1443591" y="2724741"/>
                </a:lnTo>
                <a:cubicBezTo>
                  <a:pt x="1416858" y="2822689"/>
                  <a:pt x="1475417" y="2924453"/>
                  <a:pt x="1573438" y="2949894"/>
                </a:cubicBezTo>
                <a:cubicBezTo>
                  <a:pt x="1660003" y="2972792"/>
                  <a:pt x="1750386" y="2930814"/>
                  <a:pt x="1788577" y="2849402"/>
                </a:cubicBezTo>
                <a:lnTo>
                  <a:pt x="1788577" y="2848130"/>
                </a:lnTo>
                <a:lnTo>
                  <a:pt x="2131016" y="1570987"/>
                </a:lnTo>
                <a:lnTo>
                  <a:pt x="2562566" y="1272"/>
                </a:lnTo>
                <a:cubicBezTo>
                  <a:pt x="2553655" y="0"/>
                  <a:pt x="2544744" y="0"/>
                  <a:pt x="2535833" y="0"/>
                </a:cubicBezTo>
                <a:close/>
              </a:path>
            </a:pathLst>
          </a:custGeom>
          <a:solidFill>
            <a:schemeClr val="accent1"/>
          </a:solidFill>
          <a:ln w="12700" cap="flat">
            <a:noFill/>
            <a:prstDash val="solid"/>
            <a:miter/>
          </a:ln>
        </p:spPr>
        <p:txBody>
          <a:bodyPr rtlCol="0" anchor="ctr"/>
          <a:lstStyle/>
          <a:p>
            <a:endParaRPr lang="en-US"/>
          </a:p>
        </p:txBody>
      </p:sp>
      <p:pic>
        <p:nvPicPr>
          <p:cNvPr id="13" name="Graphic 12">
            <a:extLst>
              <a:ext uri="{FF2B5EF4-FFF2-40B4-BE49-F238E27FC236}">
                <a16:creationId xmlns:a16="http://schemas.microsoft.com/office/drawing/2014/main" id="{2756CFB8-E805-3CF9-61D2-C02341EC7644}"/>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7829202" y="5156615"/>
            <a:ext cx="878334" cy="1705001"/>
          </a:xfrm>
          <a:prstGeom prst="rect">
            <a:avLst/>
          </a:prstGeom>
        </p:spPr>
      </p:pic>
      <p:sp>
        <p:nvSpPr>
          <p:cNvPr id="6" name="Slide Number Placeholder 5">
            <a:extLst>
              <a:ext uri="{FF2B5EF4-FFF2-40B4-BE49-F238E27FC236}">
                <a16:creationId xmlns:a16="http://schemas.microsoft.com/office/drawing/2014/main" id="{68D96053-DF7F-7AFE-4D23-78CFF34D0026}"/>
              </a:ext>
            </a:extLst>
          </p:cNvPr>
          <p:cNvSpPr>
            <a:spLocks noGrp="1"/>
          </p:cNvSpPr>
          <p:nvPr>
            <p:ph type="sldNum" sz="quarter" idx="4"/>
          </p:nvPr>
        </p:nvSpPr>
        <p:spPr>
          <a:xfrm>
            <a:off x="10768546" y="6290774"/>
            <a:ext cx="617912" cy="365125"/>
          </a:xfrm>
        </p:spPr>
        <p:txBody>
          <a:bodyPr/>
          <a:lstStyle/>
          <a:p>
            <a:fld id="{3A98EE3D-8CD1-4C3F-BD1C-C98C9596463C}" type="slidenum">
              <a:rPr lang="en-US" smtClean="0"/>
              <a:pPr/>
              <a:t>28</a:t>
            </a:fld>
            <a:endParaRPr lang="en-US"/>
          </a:p>
        </p:txBody>
      </p:sp>
      <p:sp>
        <p:nvSpPr>
          <p:cNvPr id="27" name="Text Placeholder 10">
            <a:extLst>
              <a:ext uri="{FF2B5EF4-FFF2-40B4-BE49-F238E27FC236}">
                <a16:creationId xmlns:a16="http://schemas.microsoft.com/office/drawing/2014/main" id="{E8DD6800-C7FC-6A10-2B0A-C4B64CC05C22}"/>
              </a:ext>
            </a:extLst>
          </p:cNvPr>
          <p:cNvSpPr txBox="1">
            <a:spLocks/>
          </p:cNvSpPr>
          <p:nvPr/>
        </p:nvSpPr>
        <p:spPr>
          <a:xfrm>
            <a:off x="796322" y="2164080"/>
            <a:ext cx="6980092" cy="346029"/>
          </a:xfrm>
          <a:prstGeom prst="rect">
            <a:avLst/>
          </a:prstGeom>
        </p:spPr>
        <p:txBody>
          <a:bodyPr>
            <a:noAutofit/>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l" sz="1600">
                <a:solidFill>
                  <a:schemeClr val="accent1"/>
                </a:solidFill>
              </a:rPr>
              <a:t>Topic-01: Θεμέλια της Νοημοσύνης Απειλών στον Κυβερνοχώρο (CTI) – Ταξινομία, Κύκλος Ζωής, Έλεγχοι και Πρότυπα Ασφαλείας</a:t>
            </a:r>
          </a:p>
        </p:txBody>
      </p:sp>
      <p:sp>
        <p:nvSpPr>
          <p:cNvPr id="28" name="Text Placeholder 22">
            <a:extLst>
              <a:ext uri="{FF2B5EF4-FFF2-40B4-BE49-F238E27FC236}">
                <a16:creationId xmlns:a16="http://schemas.microsoft.com/office/drawing/2014/main" id="{5421A4BB-2BFD-0743-5BB3-6C4D92B8EC15}"/>
              </a:ext>
            </a:extLst>
          </p:cNvPr>
          <p:cNvSpPr txBox="1">
            <a:spLocks/>
          </p:cNvSpPr>
          <p:nvPr/>
        </p:nvSpPr>
        <p:spPr>
          <a:xfrm>
            <a:off x="796323" y="2726930"/>
            <a:ext cx="6980091" cy="1208930"/>
          </a:xfrm>
          <a:prstGeom prst="rect">
            <a:avLst/>
          </a:prstGeom>
        </p:spPr>
        <p:txBody>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600"/>
              </a:spcBef>
              <a:spcAft>
                <a:spcPts val="0"/>
              </a:spcAft>
            </a:pPr>
            <a:r>
              <a:rPr lang="el" sz="1400"/>
              <a:t>Εισαγωγή στο Cyber Threat Intelligence</a:t>
            </a:r>
          </a:p>
          <a:p>
            <a:pPr>
              <a:spcBef>
                <a:spcPts val="600"/>
              </a:spcBef>
              <a:spcAft>
                <a:spcPts val="0"/>
              </a:spcAft>
            </a:pPr>
            <a:r>
              <a:rPr lang="el" sz="1400"/>
              <a:t>Ταξινόμηση της νοημοσύνης απειλών στον κυβερνοχώρο </a:t>
            </a:r>
          </a:p>
          <a:p>
            <a:pPr>
              <a:spcBef>
                <a:spcPts val="600"/>
              </a:spcBef>
              <a:spcAft>
                <a:spcPts val="0"/>
              </a:spcAft>
            </a:pPr>
            <a:r>
              <a:rPr lang="el" sz="1400"/>
              <a:t>Κύκλος ζωής της ευφυΐας απειλών στον κυβερνοχώρο</a:t>
            </a:r>
          </a:p>
          <a:p>
            <a:pPr>
              <a:spcBef>
                <a:spcPts val="600"/>
              </a:spcBef>
              <a:spcAft>
                <a:spcPts val="0"/>
              </a:spcAft>
            </a:pPr>
            <a:r>
              <a:rPr lang="el" sz="1400">
                <a:solidFill>
                  <a:schemeClr val="tx2"/>
                </a:solidFill>
              </a:rPr>
              <a:t>Έλεγχοι και πρότυπα ασφαλείας</a:t>
            </a:r>
          </a:p>
        </p:txBody>
      </p:sp>
      <p:pic>
        <p:nvPicPr>
          <p:cNvPr id="34" name="Picture Placeholder 33" descr="Ένα φλιτζάνι καφέ και ένα σημειωματάριο σε ένα τραπέζι&#10;&#10;Περιγραφή που δημιουργείται αυτόματα">
            <a:extLst>
              <a:ext uri="{FF2B5EF4-FFF2-40B4-BE49-F238E27FC236}">
                <a16:creationId xmlns:a16="http://schemas.microsoft.com/office/drawing/2014/main" id="{BE76F2C8-60D2-404A-08F8-F956BC2489DF}"/>
              </a:ext>
            </a:extLst>
          </p:cNvPr>
          <p:cNvPicPr>
            <a:picLocks noGrp="1" noChangeAspect="1"/>
          </p:cNvPicPr>
          <p:nvPr>
            <p:ph type="pic" sz="quarter" idx="11"/>
          </p:nvPr>
        </p:nvPicPr>
        <p:blipFill>
          <a:blip r:embed="rId4"/>
          <a:srcRect l="18261" r="18261"/>
          <a:stretch>
            <a:fillRect/>
          </a:stretch>
        </p:blipFill>
        <p:spPr/>
      </p:pic>
      <p:grpSp>
        <p:nvGrpSpPr>
          <p:cNvPr id="3" name="Group 2">
            <a:extLst>
              <a:ext uri="{FF2B5EF4-FFF2-40B4-BE49-F238E27FC236}">
                <a16:creationId xmlns:a16="http://schemas.microsoft.com/office/drawing/2014/main" id="{B2E7B04D-E6C3-1A50-96CC-C863D387E4E8}"/>
              </a:ext>
            </a:extLst>
          </p:cNvPr>
          <p:cNvGrpSpPr/>
          <p:nvPr/>
        </p:nvGrpSpPr>
        <p:grpSpPr>
          <a:xfrm>
            <a:off x="7549377" y="6167336"/>
            <a:ext cx="3294001" cy="612000"/>
            <a:chOff x="5179092" y="5483822"/>
            <a:chExt cx="3294001" cy="612000"/>
          </a:xfrm>
        </p:grpSpPr>
        <p:pic>
          <p:nvPicPr>
            <p:cNvPr id="4" name="Picture 3">
              <a:extLst>
                <a:ext uri="{FF2B5EF4-FFF2-40B4-BE49-F238E27FC236}">
                  <a16:creationId xmlns:a16="http://schemas.microsoft.com/office/drawing/2014/main" id="{B2BB7346-D27E-E7B5-1793-E50B8F9C20CF}"/>
                </a:ext>
              </a:extLst>
            </p:cNvPr>
            <p:cNvPicPr>
              <a:picLocks noChangeAspect="1"/>
            </p:cNvPicPr>
            <p:nvPr/>
          </p:nvPicPr>
          <p:blipFill>
            <a:blip r:embed="rId5"/>
            <a:stretch>
              <a:fillRect/>
            </a:stretch>
          </p:blipFill>
          <p:spPr>
            <a:xfrm>
              <a:off x="5179092" y="5483822"/>
              <a:ext cx="1530000" cy="612000"/>
            </a:xfrm>
            <a:prstGeom prst="rect">
              <a:avLst/>
            </a:prstGeom>
          </p:spPr>
        </p:pic>
        <p:pic>
          <p:nvPicPr>
            <p:cNvPr id="5" name="Picture 4">
              <a:extLst>
                <a:ext uri="{FF2B5EF4-FFF2-40B4-BE49-F238E27FC236}">
                  <a16:creationId xmlns:a16="http://schemas.microsoft.com/office/drawing/2014/main" id="{7E39C830-72D8-B9BC-4DBD-C47324325EEA}"/>
                </a:ext>
              </a:extLst>
            </p:cNvPr>
            <p:cNvPicPr>
              <a:picLocks noChangeAspect="1"/>
            </p:cNvPicPr>
            <p:nvPr/>
          </p:nvPicPr>
          <p:blipFill>
            <a:blip r:embed="rId6"/>
            <a:stretch>
              <a:fillRect/>
            </a:stretch>
          </p:blipFill>
          <p:spPr>
            <a:xfrm>
              <a:off x="6709092" y="5483822"/>
              <a:ext cx="1764001" cy="612000"/>
            </a:xfrm>
            <a:prstGeom prst="rect">
              <a:avLst/>
            </a:prstGeom>
          </p:spPr>
        </p:pic>
      </p:grpSp>
    </p:spTree>
    <p:extLst>
      <p:ext uri="{BB962C8B-B14F-4D97-AF65-F5344CB8AC3E}">
        <p14:creationId xmlns:p14="http://schemas.microsoft.com/office/powerpoint/2010/main" val="6711309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507964" y="98470"/>
            <a:ext cx="4786877" cy="763899"/>
          </a:xfrm>
        </p:spPr>
        <p:txBody>
          <a:bodyPr>
            <a:noAutofit/>
          </a:bodyPr>
          <a:lstStyle/>
          <a:p>
            <a:r>
              <a:rPr lang="el" sz="2800"/>
              <a:t>01_4: Έλεγχοι και Πρότυπα Ασφαλείας</a:t>
            </a:r>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498131" y="1059877"/>
            <a:ext cx="4786877" cy="763899"/>
          </a:xfrm>
        </p:spPr>
        <p:txBody>
          <a:bodyPr>
            <a:normAutofit fontScale="77500" lnSpcReduction="20000"/>
          </a:bodyPr>
          <a:lstStyle/>
          <a:p>
            <a:r>
              <a:rPr lang="el"/>
              <a:t>Διασφάλιση της συμμόρφωσης και της ανθεκτικότητας στον κυβερνοχώρο</a:t>
            </a:r>
          </a:p>
          <a:p>
            <a:endParaRPr lang="en-US"/>
          </a:p>
        </p:txBody>
      </p:sp>
      <p:sp>
        <p:nvSpPr>
          <p:cNvPr id="15" name="Text Placeholder 14">
            <a:extLst>
              <a:ext uri="{FF2B5EF4-FFF2-40B4-BE49-F238E27FC236}">
                <a16:creationId xmlns:a16="http://schemas.microsoft.com/office/drawing/2014/main" id="{43B8BFA9-FBE9-EDA2-FBB1-C2B55CD7C827}"/>
              </a:ext>
            </a:extLst>
          </p:cNvPr>
          <p:cNvSpPr>
            <a:spLocks noGrp="1"/>
          </p:cNvSpPr>
          <p:nvPr>
            <p:ph type="body" sz="quarter" idx="12"/>
          </p:nvPr>
        </p:nvSpPr>
        <p:spPr>
          <a:xfrm>
            <a:off x="6498130" y="1977017"/>
            <a:ext cx="5182881" cy="2569866"/>
          </a:xfrm>
        </p:spPr>
        <p:txBody>
          <a:bodyPr>
            <a:normAutofit lnSpcReduction="10000"/>
          </a:bodyPr>
          <a:lstStyle/>
          <a:p>
            <a:r>
              <a:rPr lang="el" sz="1200" b="1"/>
              <a:t>Έλεγχοι και πρότυπα ασφαλείας: </a:t>
            </a:r>
            <a:endParaRPr lang="en-US" sz="1000"/>
          </a:p>
          <a:p>
            <a:pPr lvl="1"/>
            <a:r>
              <a:rPr lang="el" sz="1000"/>
              <a:t>Έλεγχοι ασφαλείας: μέτρα που εφαρμόζονται για τη διαφύλαξη των συστημάτων πληροφοριών και την προστασία από απειλές στον κυβερνοχώρο.</a:t>
            </a:r>
          </a:p>
          <a:p>
            <a:pPr lvl="1"/>
            <a:r>
              <a:rPr lang="el" sz="1000"/>
              <a:t>Διασφάλιση της ασφάλειας στον κυβερνοχώρο με την παροχή δομημένου πλαισίου για την εφαρμογή και τη διατήρηση αποτελεσματικών μέτρων προστασίας από απειλές και τρωτά σημεία στον κυβερνοχώρο.</a:t>
            </a:r>
          </a:p>
          <a:p>
            <a:pPr lvl="1"/>
            <a:r>
              <a:rPr lang="el" sz="1000"/>
              <a:t>Παροχή ενός ολοκληρωμένου πλαισίου που περιγράφει τις βέλτιστες πρακτικές, τις κατευθυντήριες γραμμές και τις απαιτήσεις για τους οργανισμούς για τη θέσπιση ισχυρών μέτρων ασφάλειας στον κυβερνοχώρο.</a:t>
            </a:r>
          </a:p>
          <a:p>
            <a:pPr lvl="1"/>
            <a:r>
              <a:rPr lang="el" sz="1000"/>
              <a:t>Με την τήρηση αυτών των προτύπων, οι οργανισμοί μπορούν να εφαρμόζουν συστηματικά ελέγχους, να αξιολογούν τη στάση ασφαλείας τους και να βελτιώνουν συνεχώς την ανθεκτικότητά τους στον κυβερνοχώρο για τον μετριασμό των κινδύνων και την προστασία από εξελισσόμενες απειλές.</a:t>
            </a:r>
          </a:p>
          <a:p>
            <a:endParaRPr lang="en-US" sz="1200"/>
          </a:p>
          <a:p>
            <a:endParaRPr lang="en-US" sz="1200"/>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a:p>
        </p:txBody>
      </p:sp>
      <p:grpSp>
        <p:nvGrpSpPr>
          <p:cNvPr id="2" name="Group 1">
            <a:extLst>
              <a:ext uri="{FF2B5EF4-FFF2-40B4-BE49-F238E27FC236}">
                <a16:creationId xmlns:a16="http://schemas.microsoft.com/office/drawing/2014/main" id="{87F9CCA8-81F8-BC8A-F026-769F61FD4892}"/>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D1FF5C16-C350-EE08-D717-AB0106E32597}"/>
                </a:ext>
              </a:extLst>
            </p:cNvPr>
            <p:cNvPicPr>
              <a:picLocks noChangeAspect="1"/>
            </p:cNvPicPr>
            <p:nvPr/>
          </p:nvPicPr>
          <p:blipFill>
            <a:blip r:embed="rId2"/>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B62C9606-D832-B925-BD58-AB3AA5209AAC}"/>
                </a:ext>
              </a:extLst>
            </p:cNvPr>
            <p:cNvPicPr>
              <a:picLocks noChangeAspect="1"/>
            </p:cNvPicPr>
            <p:nvPr/>
          </p:nvPicPr>
          <p:blipFill>
            <a:blip r:embed="rId3"/>
            <a:stretch>
              <a:fillRect/>
            </a:stretch>
          </p:blipFill>
          <p:spPr>
            <a:xfrm>
              <a:off x="6709092" y="5483822"/>
              <a:ext cx="1764001" cy="612000"/>
            </a:xfrm>
            <a:prstGeom prst="rect">
              <a:avLst/>
            </a:prstGeom>
          </p:spPr>
        </p:pic>
      </p:grpSp>
      <p:pic>
        <p:nvPicPr>
          <p:cNvPr id="26" name="Marcador de Posição da Imagem 25" descr="Μια εικόνα με πύργο μετάδοσης, πύργο, κτίριο, ουρανό&#10;&#10;Αυτόματη περιγραφή">
            <a:extLst>
              <a:ext uri="{FF2B5EF4-FFF2-40B4-BE49-F238E27FC236}">
                <a16:creationId xmlns:a16="http://schemas.microsoft.com/office/drawing/2014/main" id="{E77BC365-1CC4-10D5-CE59-0A266D66D1A0}"/>
              </a:ext>
            </a:extLst>
          </p:cNvPr>
          <p:cNvPicPr>
            <a:picLocks noGrp="1" noChangeAspect="1"/>
          </p:cNvPicPr>
          <p:nvPr>
            <p:ph type="pic" sz="quarter" idx="11"/>
          </p:nvPr>
        </p:nvPicPr>
        <p:blipFill>
          <a:blip r:embed="rId4"/>
          <a:srcRect l="7439" r="7439"/>
          <a:stretch>
            <a:fillRect/>
          </a:stretch>
        </p:blipFill>
        <p:spPr/>
      </p:pic>
    </p:spTree>
    <p:extLst>
      <p:ext uri="{BB962C8B-B14F-4D97-AF65-F5344CB8AC3E}">
        <p14:creationId xmlns:p14="http://schemas.microsoft.com/office/powerpoint/2010/main" val="3092786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 name="Picture Placeholder 82" descr="Ένα άτομο που γράφει σε ένα γραφείο">
            <a:extLst>
              <a:ext uri="{FF2B5EF4-FFF2-40B4-BE49-F238E27FC236}">
                <a16:creationId xmlns:a16="http://schemas.microsoft.com/office/drawing/2014/main" id="{9F2CBF26-9F88-C836-7BBE-2C8D15399C20}"/>
              </a:ext>
            </a:extLst>
          </p:cNvPr>
          <p:cNvPicPr>
            <a:picLocks noGrp="1" noChangeAspect="1"/>
          </p:cNvPicPr>
          <p:nvPr>
            <p:ph type="pic" sz="quarter" idx="11"/>
          </p:nvPr>
        </p:nvPicPr>
        <p:blipFill>
          <a:blip r:embed="rId2"/>
          <a:srcRect l="7594" r="7594"/>
          <a:stretch/>
        </p:blipFill>
        <p:spPr>
          <a:xfrm flipH="1">
            <a:off x="7163691" y="0"/>
            <a:ext cx="5024825" cy="6858000"/>
          </a:xfrm>
        </p:spPr>
      </p:pic>
      <p:sp>
        <p:nvSpPr>
          <p:cNvPr id="96" name="Slide Number Placeholder 95">
            <a:extLst>
              <a:ext uri="{FF2B5EF4-FFF2-40B4-BE49-F238E27FC236}">
                <a16:creationId xmlns:a16="http://schemas.microsoft.com/office/drawing/2014/main" id="{3BD80834-FB15-847A-2C6B-65FA4C1A991E}"/>
              </a:ext>
            </a:extLst>
          </p:cNvPr>
          <p:cNvSpPr>
            <a:spLocks noGrp="1"/>
          </p:cNvSpPr>
          <p:nvPr>
            <p:ph type="sldNum" sz="quarter" idx="4"/>
          </p:nvPr>
        </p:nvSpPr>
        <p:spPr>
          <a:xfrm>
            <a:off x="10768546" y="6290774"/>
            <a:ext cx="617912" cy="365125"/>
          </a:xfrm>
        </p:spPr>
        <p:txBody>
          <a:bodyPr/>
          <a:lstStyle/>
          <a:p>
            <a:fld id="{3A98EE3D-8CD1-4C3F-BD1C-C98C9596463C}" type="slidenum">
              <a:rPr lang="en-US" smtClean="0"/>
              <a:pPr/>
              <a:t>3</a:t>
            </a:fld>
            <a:endParaRPr lang="en-US"/>
          </a:p>
        </p:txBody>
      </p:sp>
      <p:sp>
        <p:nvSpPr>
          <p:cNvPr id="119" name="Title 118">
            <a:extLst>
              <a:ext uri="{FF2B5EF4-FFF2-40B4-BE49-F238E27FC236}">
                <a16:creationId xmlns:a16="http://schemas.microsoft.com/office/drawing/2014/main" id="{34974D2A-D531-9065-F011-B2A52FD62AC5}"/>
              </a:ext>
            </a:extLst>
          </p:cNvPr>
          <p:cNvSpPr>
            <a:spLocks noGrp="1"/>
          </p:cNvSpPr>
          <p:nvPr>
            <p:ph type="ctrTitle"/>
          </p:nvPr>
        </p:nvSpPr>
        <p:spPr>
          <a:xfrm>
            <a:off x="796322" y="320040"/>
            <a:ext cx="7911214" cy="1017147"/>
          </a:xfrm>
        </p:spPr>
        <p:txBody>
          <a:bodyPr>
            <a:noAutofit/>
          </a:bodyPr>
          <a:lstStyle/>
          <a:p>
            <a:r>
              <a:rPr lang="el" sz="3200"/>
              <a:t>Cyber Threat Intelligence in the Energy Network – Επισκόπηση μαθήματος</a:t>
            </a:r>
          </a:p>
        </p:txBody>
      </p:sp>
      <p:sp>
        <p:nvSpPr>
          <p:cNvPr id="6" name="Text Placeholder 5">
            <a:extLst>
              <a:ext uri="{FF2B5EF4-FFF2-40B4-BE49-F238E27FC236}">
                <a16:creationId xmlns:a16="http://schemas.microsoft.com/office/drawing/2014/main" id="{72FB8BB2-2253-F694-3F4B-48B183090726}"/>
              </a:ext>
            </a:extLst>
          </p:cNvPr>
          <p:cNvSpPr>
            <a:spLocks noGrp="1"/>
          </p:cNvSpPr>
          <p:nvPr>
            <p:ph type="body" sz="quarter" idx="10"/>
          </p:nvPr>
        </p:nvSpPr>
        <p:spPr>
          <a:xfrm>
            <a:off x="720545" y="1315846"/>
            <a:ext cx="788639" cy="533400"/>
          </a:xfrm>
        </p:spPr>
        <p:txBody>
          <a:bodyPr vert="horz" lIns="0" tIns="0" rIns="0" bIns="0" rtlCol="0" anchor="ctr">
            <a:noAutofit/>
          </a:bodyPr>
          <a:lstStyle/>
          <a:p>
            <a:r>
              <a:rPr lang="el"/>
              <a:t>Ο1.</a:t>
            </a:r>
          </a:p>
        </p:txBody>
      </p:sp>
      <p:sp>
        <p:nvSpPr>
          <p:cNvPr id="11" name="Text Placeholder 10">
            <a:extLst>
              <a:ext uri="{FF2B5EF4-FFF2-40B4-BE49-F238E27FC236}">
                <a16:creationId xmlns:a16="http://schemas.microsoft.com/office/drawing/2014/main" id="{F0C2F10C-DD1E-58B2-DE8A-900B513BB48D}"/>
              </a:ext>
            </a:extLst>
          </p:cNvPr>
          <p:cNvSpPr>
            <a:spLocks noGrp="1"/>
          </p:cNvSpPr>
          <p:nvPr>
            <p:ph type="body" sz="quarter" idx="16"/>
          </p:nvPr>
        </p:nvSpPr>
        <p:spPr>
          <a:xfrm>
            <a:off x="1539682" y="1315846"/>
            <a:ext cx="6732236" cy="533400"/>
          </a:xfrm>
        </p:spPr>
        <p:txBody>
          <a:bodyPr>
            <a:noAutofit/>
          </a:bodyPr>
          <a:lstStyle/>
          <a:p>
            <a:r>
              <a:rPr lang="el" sz="1700"/>
              <a:t>Θεμέλια του Cyber Threat Intelligence (CTI) - Ταξινόμηση, κύκλος ζωής, έλεγχοι ασφαλείας και πρότυπα</a:t>
            </a:r>
          </a:p>
        </p:txBody>
      </p:sp>
      <p:sp>
        <p:nvSpPr>
          <p:cNvPr id="8" name="Text Placeholder 7">
            <a:extLst>
              <a:ext uri="{FF2B5EF4-FFF2-40B4-BE49-F238E27FC236}">
                <a16:creationId xmlns:a16="http://schemas.microsoft.com/office/drawing/2014/main" id="{8BF3FD88-1E1E-60D7-6DBA-54883EB49562}"/>
              </a:ext>
            </a:extLst>
          </p:cNvPr>
          <p:cNvSpPr>
            <a:spLocks noGrp="1"/>
          </p:cNvSpPr>
          <p:nvPr>
            <p:ph type="body" sz="quarter" idx="13"/>
          </p:nvPr>
        </p:nvSpPr>
        <p:spPr>
          <a:xfrm>
            <a:off x="720545" y="2406182"/>
            <a:ext cx="788639" cy="533400"/>
          </a:xfrm>
        </p:spPr>
        <p:txBody>
          <a:bodyPr/>
          <a:lstStyle/>
          <a:p>
            <a:r>
              <a:rPr lang="el"/>
              <a:t>Ο3.</a:t>
            </a:r>
          </a:p>
        </p:txBody>
      </p:sp>
      <p:sp>
        <p:nvSpPr>
          <p:cNvPr id="13" name="Text Placeholder 12">
            <a:extLst>
              <a:ext uri="{FF2B5EF4-FFF2-40B4-BE49-F238E27FC236}">
                <a16:creationId xmlns:a16="http://schemas.microsoft.com/office/drawing/2014/main" id="{FDE41E67-4B27-8ADF-D2D1-675182477DD6}"/>
              </a:ext>
            </a:extLst>
          </p:cNvPr>
          <p:cNvSpPr>
            <a:spLocks noGrp="1"/>
          </p:cNvSpPr>
          <p:nvPr>
            <p:ph type="body" sz="quarter" idx="18"/>
          </p:nvPr>
        </p:nvSpPr>
        <p:spPr>
          <a:xfrm>
            <a:off x="1539682" y="2406182"/>
            <a:ext cx="5885179" cy="533400"/>
          </a:xfrm>
        </p:spPr>
        <p:txBody>
          <a:bodyPr>
            <a:normAutofit/>
          </a:bodyPr>
          <a:lstStyle/>
          <a:p>
            <a:r>
              <a:rPr lang="el" sz="1700"/>
              <a:t>Πηγές και συλλογή ενεργειακών δεδομένων</a:t>
            </a:r>
          </a:p>
        </p:txBody>
      </p:sp>
      <p:sp>
        <p:nvSpPr>
          <p:cNvPr id="9" name="Text Placeholder 8">
            <a:extLst>
              <a:ext uri="{FF2B5EF4-FFF2-40B4-BE49-F238E27FC236}">
                <a16:creationId xmlns:a16="http://schemas.microsoft.com/office/drawing/2014/main" id="{56ADDB23-D709-216E-09BB-D24BECACD459}"/>
              </a:ext>
            </a:extLst>
          </p:cNvPr>
          <p:cNvSpPr>
            <a:spLocks noGrp="1"/>
          </p:cNvSpPr>
          <p:nvPr>
            <p:ph type="body" sz="quarter" idx="14"/>
          </p:nvPr>
        </p:nvSpPr>
        <p:spPr>
          <a:xfrm>
            <a:off x="720545" y="2951350"/>
            <a:ext cx="788639" cy="533400"/>
          </a:xfrm>
        </p:spPr>
        <p:txBody>
          <a:bodyPr/>
          <a:lstStyle/>
          <a:p>
            <a:r>
              <a:rPr lang="el"/>
              <a:t>Ο4.</a:t>
            </a:r>
          </a:p>
        </p:txBody>
      </p:sp>
      <p:sp>
        <p:nvSpPr>
          <p:cNvPr id="14" name="Text Placeholder 13">
            <a:extLst>
              <a:ext uri="{FF2B5EF4-FFF2-40B4-BE49-F238E27FC236}">
                <a16:creationId xmlns:a16="http://schemas.microsoft.com/office/drawing/2014/main" id="{38154CB8-8FD8-4E91-99AF-E3CF73422828}"/>
              </a:ext>
            </a:extLst>
          </p:cNvPr>
          <p:cNvSpPr>
            <a:spLocks noGrp="1"/>
          </p:cNvSpPr>
          <p:nvPr>
            <p:ph type="body" sz="quarter" idx="19"/>
          </p:nvPr>
        </p:nvSpPr>
        <p:spPr>
          <a:xfrm>
            <a:off x="1539682" y="2951350"/>
            <a:ext cx="5885179" cy="533400"/>
          </a:xfrm>
        </p:spPr>
        <p:txBody>
          <a:bodyPr>
            <a:normAutofit/>
          </a:bodyPr>
          <a:lstStyle/>
          <a:p>
            <a:r>
              <a:rPr lang="el" sz="1700"/>
              <a:t>Ανάλυση και Επεξεργασία Ενεργειακών Δεδομένων</a:t>
            </a:r>
          </a:p>
        </p:txBody>
      </p:sp>
      <p:sp>
        <p:nvSpPr>
          <p:cNvPr id="10" name="Text Placeholder 9">
            <a:extLst>
              <a:ext uri="{FF2B5EF4-FFF2-40B4-BE49-F238E27FC236}">
                <a16:creationId xmlns:a16="http://schemas.microsoft.com/office/drawing/2014/main" id="{11E1F72F-5806-46E4-AC01-9413DBC58B58}"/>
              </a:ext>
            </a:extLst>
          </p:cNvPr>
          <p:cNvSpPr>
            <a:spLocks noGrp="1"/>
          </p:cNvSpPr>
          <p:nvPr>
            <p:ph type="body" sz="quarter" idx="15"/>
          </p:nvPr>
        </p:nvSpPr>
        <p:spPr>
          <a:xfrm>
            <a:off x="720545" y="3496519"/>
            <a:ext cx="788639" cy="533400"/>
          </a:xfrm>
        </p:spPr>
        <p:txBody>
          <a:bodyPr/>
          <a:lstStyle/>
          <a:p>
            <a:r>
              <a:rPr lang="el"/>
              <a:t>Ο5.</a:t>
            </a:r>
          </a:p>
        </p:txBody>
      </p:sp>
      <p:sp>
        <p:nvSpPr>
          <p:cNvPr id="15" name="Text Placeholder 14">
            <a:extLst>
              <a:ext uri="{FF2B5EF4-FFF2-40B4-BE49-F238E27FC236}">
                <a16:creationId xmlns:a16="http://schemas.microsoft.com/office/drawing/2014/main" id="{EF673EE5-354A-FD54-2A4E-F922E5E16253}"/>
              </a:ext>
            </a:extLst>
          </p:cNvPr>
          <p:cNvSpPr>
            <a:spLocks noGrp="1"/>
          </p:cNvSpPr>
          <p:nvPr>
            <p:ph type="body" sz="quarter" idx="20"/>
          </p:nvPr>
        </p:nvSpPr>
        <p:spPr>
          <a:xfrm>
            <a:off x="1539682" y="3496519"/>
            <a:ext cx="5024825" cy="533400"/>
          </a:xfrm>
        </p:spPr>
        <p:txBody>
          <a:bodyPr>
            <a:normAutofit lnSpcReduction="10000"/>
          </a:bodyPr>
          <a:lstStyle/>
          <a:p>
            <a:r>
              <a:rPr lang="el" sz="1700"/>
              <a:t>Παράγοντες απειλής και τακτικές στο ενεργειακό δίκτυο</a:t>
            </a:r>
          </a:p>
        </p:txBody>
      </p:sp>
      <p:sp>
        <p:nvSpPr>
          <p:cNvPr id="7" name="Text Placeholder 6">
            <a:extLst>
              <a:ext uri="{FF2B5EF4-FFF2-40B4-BE49-F238E27FC236}">
                <a16:creationId xmlns:a16="http://schemas.microsoft.com/office/drawing/2014/main" id="{F4EFEB83-8DF8-9418-13FD-C034C8279A76}"/>
              </a:ext>
            </a:extLst>
          </p:cNvPr>
          <p:cNvSpPr>
            <a:spLocks noGrp="1"/>
          </p:cNvSpPr>
          <p:nvPr>
            <p:ph type="body" sz="quarter" idx="12"/>
          </p:nvPr>
        </p:nvSpPr>
        <p:spPr>
          <a:xfrm>
            <a:off x="720545" y="1861014"/>
            <a:ext cx="788639" cy="533400"/>
          </a:xfrm>
        </p:spPr>
        <p:txBody>
          <a:bodyPr/>
          <a:lstStyle/>
          <a:p>
            <a:r>
              <a:rPr lang="el"/>
              <a:t>Ο2.</a:t>
            </a:r>
          </a:p>
        </p:txBody>
      </p:sp>
      <p:sp>
        <p:nvSpPr>
          <p:cNvPr id="12" name="Text Placeholder 11">
            <a:extLst>
              <a:ext uri="{FF2B5EF4-FFF2-40B4-BE49-F238E27FC236}">
                <a16:creationId xmlns:a16="http://schemas.microsoft.com/office/drawing/2014/main" id="{827C4889-BB27-08A2-E9DE-947634C2E254}"/>
              </a:ext>
            </a:extLst>
          </p:cNvPr>
          <p:cNvSpPr>
            <a:spLocks noGrp="1"/>
          </p:cNvSpPr>
          <p:nvPr>
            <p:ph type="body" sz="quarter" idx="17"/>
          </p:nvPr>
        </p:nvSpPr>
        <p:spPr>
          <a:xfrm>
            <a:off x="1539682" y="1861014"/>
            <a:ext cx="5885179" cy="533400"/>
          </a:xfrm>
        </p:spPr>
        <p:txBody>
          <a:bodyPr>
            <a:normAutofit lnSpcReduction="10000"/>
          </a:bodyPr>
          <a:lstStyle/>
          <a:p>
            <a:r>
              <a:rPr lang="el" sz="1700"/>
              <a:t>Μοντελοποίηση και Ανάλυση Απειλών στο Ενεργειακό Δίκτυο</a:t>
            </a:r>
          </a:p>
        </p:txBody>
      </p:sp>
      <p:sp>
        <p:nvSpPr>
          <p:cNvPr id="51" name="Freeform: Shape 50">
            <a:extLst>
              <a:ext uri="{FF2B5EF4-FFF2-40B4-BE49-F238E27FC236}">
                <a16:creationId xmlns:a16="http://schemas.microsoft.com/office/drawing/2014/main" id="{E3A78732-6A77-06C0-D931-D7D867386254}"/>
              </a:ext>
              <a:ext uri="{C183D7F6-B498-43B3-948B-1728B52AA6E4}">
                <adec:decorative xmlns:adec="http://schemas.microsoft.com/office/drawing/2017/decorative" val="1"/>
              </a:ext>
            </a:extLst>
          </p:cNvPr>
          <p:cNvSpPr/>
          <p:nvPr/>
        </p:nvSpPr>
        <p:spPr>
          <a:xfrm>
            <a:off x="7370364" y="-3219"/>
            <a:ext cx="2562565" cy="6884359"/>
          </a:xfrm>
          <a:custGeom>
            <a:avLst/>
            <a:gdLst>
              <a:gd name="connsiteX0" fmla="*/ 2535833 w 2562565"/>
              <a:gd name="connsiteY0" fmla="*/ 0 h 6884359"/>
              <a:gd name="connsiteX1" fmla="*/ 2106829 w 2562565"/>
              <a:gd name="connsiteY1" fmla="*/ 1564627 h 6884359"/>
              <a:gd name="connsiteX2" fmla="*/ 1764389 w 2562565"/>
              <a:gd name="connsiteY2" fmla="*/ 2840498 h 6884359"/>
              <a:gd name="connsiteX3" fmla="*/ 1579803 w 2562565"/>
              <a:gd name="connsiteY3" fmla="*/ 2925726 h 6884359"/>
              <a:gd name="connsiteX4" fmla="*/ 1467779 w 2562565"/>
              <a:gd name="connsiteY4" fmla="*/ 2731101 h 6884359"/>
              <a:gd name="connsiteX5" fmla="*/ 1727472 w 2562565"/>
              <a:gd name="connsiteY5" fmla="*/ 1773244 h 6884359"/>
              <a:gd name="connsiteX6" fmla="*/ 1709650 w 2562565"/>
              <a:gd name="connsiteY6" fmla="*/ 1633318 h 6884359"/>
              <a:gd name="connsiteX7" fmla="*/ 1597625 w 2562565"/>
              <a:gd name="connsiteY7" fmla="*/ 1546818 h 6884359"/>
              <a:gd name="connsiteX8" fmla="*/ 1372303 w 2562565"/>
              <a:gd name="connsiteY8" fmla="*/ 1676568 h 6884359"/>
              <a:gd name="connsiteX9" fmla="*/ 977670 w 2562565"/>
              <a:gd name="connsiteY9" fmla="*/ 3131798 h 6884359"/>
              <a:gd name="connsiteX10" fmla="*/ 5092 w 2562565"/>
              <a:gd name="connsiteY10" fmla="*/ 6867823 h 6884359"/>
              <a:gd name="connsiteX11" fmla="*/ 0 w 2562565"/>
              <a:gd name="connsiteY11" fmla="*/ 6884360 h 6884359"/>
              <a:gd name="connsiteX12" fmla="*/ 26733 w 2562565"/>
              <a:gd name="connsiteY12" fmla="*/ 6884360 h 6884359"/>
              <a:gd name="connsiteX13" fmla="*/ 1003131 w 2562565"/>
              <a:gd name="connsiteY13" fmla="*/ 3139431 h 6884359"/>
              <a:gd name="connsiteX14" fmla="*/ 1397763 w 2562565"/>
              <a:gd name="connsiteY14" fmla="*/ 1684200 h 6884359"/>
              <a:gd name="connsiteX15" fmla="*/ 1592533 w 2562565"/>
              <a:gd name="connsiteY15" fmla="*/ 1572259 h 6884359"/>
              <a:gd name="connsiteX16" fmla="*/ 1688009 w 2562565"/>
              <a:gd name="connsiteY16" fmla="*/ 1646039 h 6884359"/>
              <a:gd name="connsiteX17" fmla="*/ 1703285 w 2562565"/>
              <a:gd name="connsiteY17" fmla="*/ 1766884 h 6884359"/>
              <a:gd name="connsiteX18" fmla="*/ 1443591 w 2562565"/>
              <a:gd name="connsiteY18" fmla="*/ 2724741 h 6884359"/>
              <a:gd name="connsiteX19" fmla="*/ 1573438 w 2562565"/>
              <a:gd name="connsiteY19" fmla="*/ 2949894 h 6884359"/>
              <a:gd name="connsiteX20" fmla="*/ 1788577 w 2562565"/>
              <a:gd name="connsiteY20" fmla="*/ 2849402 h 6884359"/>
              <a:gd name="connsiteX21" fmla="*/ 1788577 w 2562565"/>
              <a:gd name="connsiteY21" fmla="*/ 2848130 h 6884359"/>
              <a:gd name="connsiteX22" fmla="*/ 2131016 w 2562565"/>
              <a:gd name="connsiteY22" fmla="*/ 1570987 h 6884359"/>
              <a:gd name="connsiteX23" fmla="*/ 2562566 w 2562565"/>
              <a:gd name="connsiteY23" fmla="*/ 1272 h 6884359"/>
              <a:gd name="connsiteX24" fmla="*/ 2535833 w 2562565"/>
              <a:gd name="connsiteY24" fmla="*/ 0 h 6884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62565" h="6884359">
                <a:moveTo>
                  <a:pt x="2535833" y="0"/>
                </a:moveTo>
                <a:lnTo>
                  <a:pt x="2106829" y="1564627"/>
                </a:lnTo>
                <a:lnTo>
                  <a:pt x="1764389" y="2840498"/>
                </a:lnTo>
                <a:cubicBezTo>
                  <a:pt x="1731291" y="2910461"/>
                  <a:pt x="1653638" y="2946078"/>
                  <a:pt x="1579803" y="2925726"/>
                </a:cubicBezTo>
                <a:cubicBezTo>
                  <a:pt x="1495785" y="2902829"/>
                  <a:pt x="1444864" y="2815057"/>
                  <a:pt x="1467779" y="2731101"/>
                </a:cubicBezTo>
                <a:lnTo>
                  <a:pt x="1727472" y="1773244"/>
                </a:lnTo>
                <a:cubicBezTo>
                  <a:pt x="1740202" y="1726178"/>
                  <a:pt x="1733837" y="1676568"/>
                  <a:pt x="1709650" y="1633318"/>
                </a:cubicBezTo>
                <a:cubicBezTo>
                  <a:pt x="1685463" y="1590068"/>
                  <a:pt x="1646000" y="1559539"/>
                  <a:pt x="1597625" y="1546818"/>
                </a:cubicBezTo>
                <a:cubicBezTo>
                  <a:pt x="1499604" y="1520105"/>
                  <a:pt x="1397763" y="1578620"/>
                  <a:pt x="1372303" y="1676568"/>
                </a:cubicBezTo>
                <a:lnTo>
                  <a:pt x="977670" y="3131798"/>
                </a:lnTo>
                <a:lnTo>
                  <a:pt x="5092" y="6867823"/>
                </a:lnTo>
                <a:cubicBezTo>
                  <a:pt x="5092" y="6867823"/>
                  <a:pt x="1273" y="6880544"/>
                  <a:pt x="0" y="6884360"/>
                </a:cubicBezTo>
                <a:lnTo>
                  <a:pt x="26733" y="6884360"/>
                </a:lnTo>
                <a:lnTo>
                  <a:pt x="1003131" y="3139431"/>
                </a:lnTo>
                <a:lnTo>
                  <a:pt x="1397763" y="1684200"/>
                </a:lnTo>
                <a:cubicBezTo>
                  <a:pt x="1420677" y="1600245"/>
                  <a:pt x="1508515" y="1549363"/>
                  <a:pt x="1592533" y="1572259"/>
                </a:cubicBezTo>
                <a:cubicBezTo>
                  <a:pt x="1633270" y="1583708"/>
                  <a:pt x="1667641" y="1609149"/>
                  <a:pt x="1688009" y="1646039"/>
                </a:cubicBezTo>
                <a:cubicBezTo>
                  <a:pt x="1709650" y="1682928"/>
                  <a:pt x="1714742" y="1724906"/>
                  <a:pt x="1703285" y="1766884"/>
                </a:cubicBezTo>
                <a:lnTo>
                  <a:pt x="1443591" y="2724741"/>
                </a:lnTo>
                <a:cubicBezTo>
                  <a:pt x="1416858" y="2822689"/>
                  <a:pt x="1475417" y="2924453"/>
                  <a:pt x="1573438" y="2949894"/>
                </a:cubicBezTo>
                <a:cubicBezTo>
                  <a:pt x="1660003" y="2972792"/>
                  <a:pt x="1750386" y="2930814"/>
                  <a:pt x="1788577" y="2849402"/>
                </a:cubicBezTo>
                <a:lnTo>
                  <a:pt x="1788577" y="2848130"/>
                </a:lnTo>
                <a:lnTo>
                  <a:pt x="2131016" y="1570987"/>
                </a:lnTo>
                <a:lnTo>
                  <a:pt x="2562566" y="1272"/>
                </a:lnTo>
                <a:cubicBezTo>
                  <a:pt x="2553655" y="0"/>
                  <a:pt x="2544744" y="0"/>
                  <a:pt x="2535833" y="0"/>
                </a:cubicBezTo>
                <a:close/>
              </a:path>
            </a:pathLst>
          </a:custGeom>
          <a:solidFill>
            <a:schemeClr val="accent1"/>
          </a:solidFill>
          <a:ln w="12700" cap="flat">
            <a:noFill/>
            <a:prstDash val="solid"/>
            <a:miter/>
          </a:ln>
        </p:spPr>
        <p:txBody>
          <a:bodyPr rtlCol="0" anchor="ctr"/>
          <a:lstStyle/>
          <a:p>
            <a:endParaRPr lang="en-US"/>
          </a:p>
        </p:txBody>
      </p:sp>
      <p:pic>
        <p:nvPicPr>
          <p:cNvPr id="73" name="Graphic 72">
            <a:extLst>
              <a:ext uri="{FF2B5EF4-FFF2-40B4-BE49-F238E27FC236}">
                <a16:creationId xmlns:a16="http://schemas.microsoft.com/office/drawing/2014/main" id="{7B7D90C8-A3E9-289E-DC74-AFF053EFBAD5}"/>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7829202" y="5156615"/>
            <a:ext cx="878334" cy="1705001"/>
          </a:xfrm>
          <a:prstGeom prst="rect">
            <a:avLst/>
          </a:prstGeom>
        </p:spPr>
      </p:pic>
      <p:sp>
        <p:nvSpPr>
          <p:cNvPr id="3" name="Text Placeholder 8">
            <a:extLst>
              <a:ext uri="{FF2B5EF4-FFF2-40B4-BE49-F238E27FC236}">
                <a16:creationId xmlns:a16="http://schemas.microsoft.com/office/drawing/2014/main" id="{7EE773C5-4ADF-018F-93E2-0BFF82EEF346}"/>
              </a:ext>
            </a:extLst>
          </p:cNvPr>
          <p:cNvSpPr txBox="1">
            <a:spLocks/>
          </p:cNvSpPr>
          <p:nvPr/>
        </p:nvSpPr>
        <p:spPr>
          <a:xfrm>
            <a:off x="704269" y="4041688"/>
            <a:ext cx="788639" cy="533400"/>
          </a:xfrm>
          <a:prstGeom prst="rect">
            <a:avLst/>
          </a:prstGeom>
        </p:spPr>
        <p:txBody>
          <a:bodyPr vert="horz" lIns="0" tIns="0" rIns="0" bIns="0" rtlCol="0" anchor="ctr">
            <a:noAutofit/>
          </a:bodyPr>
          <a:lstStyle>
            <a:lvl1pPr marL="0" indent="0" algn="ctr" defTabSz="914400" rtl="0" eaLnBrk="1" latinLnBrk="0" hangingPunct="1">
              <a:lnSpc>
                <a:spcPct val="60000"/>
              </a:lnSpc>
              <a:spcBef>
                <a:spcPts val="0"/>
              </a:spcBef>
              <a:spcAft>
                <a:spcPts val="0"/>
              </a:spcAft>
              <a:buClr>
                <a:schemeClr val="accent1"/>
              </a:buClr>
              <a:buSzPct val="100000"/>
              <a:buFont typeface="Calibri" panose="020F0502020204030204" pitchFamily="34" charset="0"/>
              <a:buNone/>
              <a:defRPr sz="4400" b="0" kern="1200" spc="100" baseline="-25000">
                <a:solidFill>
                  <a:schemeClr val="tx2"/>
                </a:solidFill>
                <a:latin typeface="+mn-lt"/>
                <a:ea typeface="+mn-ea"/>
                <a:cs typeface="+mn-cs"/>
              </a:defRPr>
            </a:lvl1pPr>
            <a:lvl2pPr marL="201168" indent="0" algn="l" defTabSz="914400" rtl="0" eaLnBrk="1" latinLnBrk="0" hangingPunct="1">
              <a:lnSpc>
                <a:spcPct val="100000"/>
              </a:lnSpc>
              <a:spcBef>
                <a:spcPts val="200"/>
              </a:spcBef>
              <a:spcAft>
                <a:spcPts val="400"/>
              </a:spcAft>
              <a:buClrTx/>
              <a:buFont typeface="Calibri" pitchFamily="34" charset="0"/>
              <a:buNone/>
              <a:defRPr sz="1800" kern="1200">
                <a:solidFill>
                  <a:schemeClr val="tx1"/>
                </a:solidFill>
                <a:latin typeface="+mn-lt"/>
                <a:ea typeface="+mn-ea"/>
                <a:cs typeface="+mn-cs"/>
              </a:defRPr>
            </a:lvl2pPr>
            <a:lvl3pPr marL="38404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3pPr>
            <a:lvl4pPr marL="56692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4pPr>
            <a:lvl5pPr marL="74980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l"/>
              <a:t>Ο6.</a:t>
            </a:r>
          </a:p>
        </p:txBody>
      </p:sp>
      <p:sp>
        <p:nvSpPr>
          <p:cNvPr id="4" name="Text Placeholder 13">
            <a:extLst>
              <a:ext uri="{FF2B5EF4-FFF2-40B4-BE49-F238E27FC236}">
                <a16:creationId xmlns:a16="http://schemas.microsoft.com/office/drawing/2014/main" id="{F729409D-37AC-27D4-75DB-B10526DA2D95}"/>
              </a:ext>
            </a:extLst>
          </p:cNvPr>
          <p:cNvSpPr txBox="1">
            <a:spLocks/>
          </p:cNvSpPr>
          <p:nvPr/>
        </p:nvSpPr>
        <p:spPr>
          <a:xfrm>
            <a:off x="1523406" y="4041688"/>
            <a:ext cx="5885179" cy="533400"/>
          </a:xfrm>
          <a:prstGeom prst="rect">
            <a:avLst/>
          </a:prstGeom>
        </p:spPr>
        <p:txBody>
          <a:bodyPr vert="horz" lIns="0" tIns="45720" rIns="0" bIns="0" rtlCol="0" anchor="b">
            <a:normAutofit/>
          </a:bodyPr>
          <a:lstStyle>
            <a:lvl1pPr marL="0" indent="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None/>
              <a:defRPr sz="2000" kern="1200">
                <a:solidFill>
                  <a:schemeClr val="tx1">
                    <a:lumMod val="50000"/>
                    <a:lumOff val="50000"/>
                  </a:schemeClr>
                </a:solidFill>
                <a:latin typeface="+mn-lt"/>
                <a:ea typeface="+mn-ea"/>
                <a:cs typeface="+mn-cs"/>
              </a:defRPr>
            </a:lvl1pPr>
            <a:lvl2pPr marL="201168" indent="0" algn="l" defTabSz="914400" rtl="0" eaLnBrk="1" latinLnBrk="0" hangingPunct="1">
              <a:lnSpc>
                <a:spcPct val="100000"/>
              </a:lnSpc>
              <a:spcBef>
                <a:spcPts val="200"/>
              </a:spcBef>
              <a:spcAft>
                <a:spcPts val="400"/>
              </a:spcAft>
              <a:buClrTx/>
              <a:buFont typeface="Calibri" pitchFamily="34" charset="0"/>
              <a:buNone/>
              <a:defRPr sz="1800" kern="1200">
                <a:solidFill>
                  <a:schemeClr val="tx1"/>
                </a:solidFill>
                <a:latin typeface="+mn-lt"/>
                <a:ea typeface="+mn-ea"/>
                <a:cs typeface="+mn-cs"/>
              </a:defRPr>
            </a:lvl2pPr>
            <a:lvl3pPr marL="38404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3pPr>
            <a:lvl4pPr marL="56692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4pPr>
            <a:lvl5pPr marL="74980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l" sz="1700"/>
              <a:t>Τεχνικές Αξιολόγησης Τρωτών Σημείων</a:t>
            </a:r>
          </a:p>
        </p:txBody>
      </p:sp>
      <p:sp>
        <p:nvSpPr>
          <p:cNvPr id="5" name="Text Placeholder 9">
            <a:extLst>
              <a:ext uri="{FF2B5EF4-FFF2-40B4-BE49-F238E27FC236}">
                <a16:creationId xmlns:a16="http://schemas.microsoft.com/office/drawing/2014/main" id="{81DAEF32-315B-9B68-8D10-FCE1224D4907}"/>
              </a:ext>
            </a:extLst>
          </p:cNvPr>
          <p:cNvSpPr txBox="1">
            <a:spLocks/>
          </p:cNvSpPr>
          <p:nvPr/>
        </p:nvSpPr>
        <p:spPr>
          <a:xfrm>
            <a:off x="704269" y="5677194"/>
            <a:ext cx="788639" cy="533400"/>
          </a:xfrm>
          <a:prstGeom prst="rect">
            <a:avLst/>
          </a:prstGeom>
        </p:spPr>
        <p:txBody>
          <a:bodyPr vert="horz" lIns="0" tIns="0" rIns="0" bIns="0" rtlCol="0" anchor="ctr">
            <a:noAutofit/>
          </a:bodyPr>
          <a:lstStyle>
            <a:lvl1pPr marL="0" indent="0" algn="ctr" defTabSz="914400" rtl="0" eaLnBrk="1" latinLnBrk="0" hangingPunct="1">
              <a:lnSpc>
                <a:spcPct val="60000"/>
              </a:lnSpc>
              <a:spcBef>
                <a:spcPts val="0"/>
              </a:spcBef>
              <a:spcAft>
                <a:spcPts val="0"/>
              </a:spcAft>
              <a:buClr>
                <a:schemeClr val="accent1"/>
              </a:buClr>
              <a:buSzPct val="100000"/>
              <a:buFont typeface="Calibri" panose="020F0502020204030204" pitchFamily="34" charset="0"/>
              <a:buNone/>
              <a:defRPr sz="4400" b="0" kern="1200" spc="100" baseline="-25000">
                <a:solidFill>
                  <a:schemeClr val="tx2"/>
                </a:solidFill>
                <a:latin typeface="+mn-lt"/>
                <a:ea typeface="+mn-ea"/>
                <a:cs typeface="+mn-cs"/>
              </a:defRPr>
            </a:lvl1pPr>
            <a:lvl2pPr marL="201168" indent="0" algn="l" defTabSz="914400" rtl="0" eaLnBrk="1" latinLnBrk="0" hangingPunct="1">
              <a:lnSpc>
                <a:spcPct val="100000"/>
              </a:lnSpc>
              <a:spcBef>
                <a:spcPts val="200"/>
              </a:spcBef>
              <a:spcAft>
                <a:spcPts val="400"/>
              </a:spcAft>
              <a:buClrTx/>
              <a:buFont typeface="Calibri" pitchFamily="34" charset="0"/>
              <a:buNone/>
              <a:defRPr sz="1800" kern="1200">
                <a:solidFill>
                  <a:schemeClr val="tx1"/>
                </a:solidFill>
                <a:latin typeface="+mn-lt"/>
                <a:ea typeface="+mn-ea"/>
                <a:cs typeface="+mn-cs"/>
              </a:defRPr>
            </a:lvl2pPr>
            <a:lvl3pPr marL="38404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3pPr>
            <a:lvl4pPr marL="56692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4pPr>
            <a:lvl5pPr marL="74980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l"/>
              <a:t>Ο9.</a:t>
            </a:r>
          </a:p>
        </p:txBody>
      </p:sp>
      <p:sp>
        <p:nvSpPr>
          <p:cNvPr id="16" name="Text Placeholder 14">
            <a:extLst>
              <a:ext uri="{FF2B5EF4-FFF2-40B4-BE49-F238E27FC236}">
                <a16:creationId xmlns:a16="http://schemas.microsoft.com/office/drawing/2014/main" id="{69A9B1DE-889E-82BE-68D9-04D72C3D1E11}"/>
              </a:ext>
            </a:extLst>
          </p:cNvPr>
          <p:cNvSpPr txBox="1">
            <a:spLocks/>
          </p:cNvSpPr>
          <p:nvPr/>
        </p:nvSpPr>
        <p:spPr>
          <a:xfrm>
            <a:off x="1523406" y="5677194"/>
            <a:ext cx="5885179" cy="533400"/>
          </a:xfrm>
          <a:prstGeom prst="rect">
            <a:avLst/>
          </a:prstGeom>
        </p:spPr>
        <p:txBody>
          <a:bodyPr vert="horz" lIns="0" tIns="45720" rIns="0" bIns="0" rtlCol="0" anchor="b">
            <a:normAutofit lnSpcReduction="10000"/>
          </a:bodyPr>
          <a:lstStyle>
            <a:lvl1pPr marL="0" indent="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None/>
              <a:defRPr sz="2000" kern="1200">
                <a:solidFill>
                  <a:schemeClr val="tx1">
                    <a:lumMod val="50000"/>
                    <a:lumOff val="50000"/>
                  </a:schemeClr>
                </a:solidFill>
                <a:latin typeface="+mn-lt"/>
                <a:ea typeface="+mn-ea"/>
                <a:cs typeface="+mn-cs"/>
              </a:defRPr>
            </a:lvl1pPr>
            <a:lvl2pPr marL="201168" indent="0" algn="l" defTabSz="914400" rtl="0" eaLnBrk="1" latinLnBrk="0" hangingPunct="1">
              <a:lnSpc>
                <a:spcPct val="100000"/>
              </a:lnSpc>
              <a:spcBef>
                <a:spcPts val="200"/>
              </a:spcBef>
              <a:spcAft>
                <a:spcPts val="400"/>
              </a:spcAft>
              <a:buClrTx/>
              <a:buFont typeface="Calibri" pitchFamily="34" charset="0"/>
              <a:buNone/>
              <a:defRPr sz="1800" kern="1200">
                <a:solidFill>
                  <a:schemeClr val="tx1"/>
                </a:solidFill>
                <a:latin typeface="+mn-lt"/>
                <a:ea typeface="+mn-ea"/>
                <a:cs typeface="+mn-cs"/>
              </a:defRPr>
            </a:lvl2pPr>
            <a:lvl3pPr marL="38404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3pPr>
            <a:lvl4pPr marL="56692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4pPr>
            <a:lvl5pPr marL="74980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l" sz="1700"/>
              <a:t>Πρακτική μοντελοποίηση απειλών και διερεύνηση ασφάλειας</a:t>
            </a:r>
          </a:p>
        </p:txBody>
      </p:sp>
      <p:grpSp>
        <p:nvGrpSpPr>
          <p:cNvPr id="17" name="Group 16">
            <a:extLst>
              <a:ext uri="{FF2B5EF4-FFF2-40B4-BE49-F238E27FC236}">
                <a16:creationId xmlns:a16="http://schemas.microsoft.com/office/drawing/2014/main" id="{2F61E353-DA53-56F1-49CB-7426B4E4EDAF}"/>
              </a:ext>
            </a:extLst>
          </p:cNvPr>
          <p:cNvGrpSpPr/>
          <p:nvPr/>
        </p:nvGrpSpPr>
        <p:grpSpPr>
          <a:xfrm>
            <a:off x="7549377" y="6167336"/>
            <a:ext cx="3294001" cy="612000"/>
            <a:chOff x="5179092" y="5483822"/>
            <a:chExt cx="3294001" cy="612000"/>
          </a:xfrm>
        </p:grpSpPr>
        <p:pic>
          <p:nvPicPr>
            <p:cNvPr id="19" name="Picture 18">
              <a:extLst>
                <a:ext uri="{FF2B5EF4-FFF2-40B4-BE49-F238E27FC236}">
                  <a16:creationId xmlns:a16="http://schemas.microsoft.com/office/drawing/2014/main" id="{4C985692-9D93-B2CA-C09C-F2CA3F05ADEC}"/>
                </a:ext>
              </a:extLst>
            </p:cNvPr>
            <p:cNvPicPr>
              <a:picLocks noChangeAspect="1"/>
            </p:cNvPicPr>
            <p:nvPr/>
          </p:nvPicPr>
          <p:blipFill>
            <a:blip r:embed="rId5"/>
            <a:stretch>
              <a:fillRect/>
            </a:stretch>
          </p:blipFill>
          <p:spPr>
            <a:xfrm>
              <a:off x="5179092" y="5483822"/>
              <a:ext cx="1530000" cy="612000"/>
            </a:xfrm>
            <a:prstGeom prst="rect">
              <a:avLst/>
            </a:prstGeom>
          </p:spPr>
        </p:pic>
        <p:pic>
          <p:nvPicPr>
            <p:cNvPr id="20" name="Picture 19">
              <a:extLst>
                <a:ext uri="{FF2B5EF4-FFF2-40B4-BE49-F238E27FC236}">
                  <a16:creationId xmlns:a16="http://schemas.microsoft.com/office/drawing/2014/main" id="{F93FF775-4134-4229-0B44-8DCF3D12DA79}"/>
                </a:ext>
              </a:extLst>
            </p:cNvPr>
            <p:cNvPicPr>
              <a:picLocks noChangeAspect="1"/>
            </p:cNvPicPr>
            <p:nvPr/>
          </p:nvPicPr>
          <p:blipFill>
            <a:blip r:embed="rId6"/>
            <a:stretch>
              <a:fillRect/>
            </a:stretch>
          </p:blipFill>
          <p:spPr>
            <a:xfrm>
              <a:off x="6709092" y="5483822"/>
              <a:ext cx="1764001" cy="612000"/>
            </a:xfrm>
            <a:prstGeom prst="rect">
              <a:avLst/>
            </a:prstGeom>
          </p:spPr>
        </p:pic>
      </p:grpSp>
      <p:sp>
        <p:nvSpPr>
          <p:cNvPr id="18" name="Text Placeholder 8">
            <a:extLst>
              <a:ext uri="{FF2B5EF4-FFF2-40B4-BE49-F238E27FC236}">
                <a16:creationId xmlns:a16="http://schemas.microsoft.com/office/drawing/2014/main" id="{7B58CBAA-516E-0EA9-D069-51E999815C89}"/>
              </a:ext>
            </a:extLst>
          </p:cNvPr>
          <p:cNvSpPr txBox="1">
            <a:spLocks/>
          </p:cNvSpPr>
          <p:nvPr/>
        </p:nvSpPr>
        <p:spPr>
          <a:xfrm>
            <a:off x="704269" y="4586857"/>
            <a:ext cx="788639" cy="533400"/>
          </a:xfrm>
          <a:prstGeom prst="rect">
            <a:avLst/>
          </a:prstGeom>
        </p:spPr>
        <p:txBody>
          <a:bodyPr vert="horz" lIns="0" tIns="0" rIns="0" bIns="0" rtlCol="0" anchor="ctr">
            <a:noAutofit/>
          </a:bodyPr>
          <a:lstStyle>
            <a:lvl1pPr marL="0" indent="0" algn="ctr" defTabSz="914400" rtl="0" eaLnBrk="1" latinLnBrk="0" hangingPunct="1">
              <a:lnSpc>
                <a:spcPct val="60000"/>
              </a:lnSpc>
              <a:spcBef>
                <a:spcPts val="0"/>
              </a:spcBef>
              <a:spcAft>
                <a:spcPts val="0"/>
              </a:spcAft>
              <a:buClr>
                <a:schemeClr val="accent1"/>
              </a:buClr>
              <a:buSzPct val="100000"/>
              <a:buFont typeface="Calibri" panose="020F0502020204030204" pitchFamily="34" charset="0"/>
              <a:buNone/>
              <a:defRPr sz="4400" b="0" kern="1200" spc="100" baseline="-25000">
                <a:solidFill>
                  <a:schemeClr val="tx2"/>
                </a:solidFill>
                <a:latin typeface="+mn-lt"/>
                <a:ea typeface="+mn-ea"/>
                <a:cs typeface="+mn-cs"/>
              </a:defRPr>
            </a:lvl1pPr>
            <a:lvl2pPr marL="201168" indent="0" algn="l" defTabSz="914400" rtl="0" eaLnBrk="1" latinLnBrk="0" hangingPunct="1">
              <a:lnSpc>
                <a:spcPct val="100000"/>
              </a:lnSpc>
              <a:spcBef>
                <a:spcPts val="200"/>
              </a:spcBef>
              <a:spcAft>
                <a:spcPts val="400"/>
              </a:spcAft>
              <a:buClrTx/>
              <a:buFont typeface="Calibri" pitchFamily="34" charset="0"/>
              <a:buNone/>
              <a:defRPr sz="1800" kern="1200">
                <a:solidFill>
                  <a:schemeClr val="tx1"/>
                </a:solidFill>
                <a:latin typeface="+mn-lt"/>
                <a:ea typeface="+mn-ea"/>
                <a:cs typeface="+mn-cs"/>
              </a:defRPr>
            </a:lvl2pPr>
            <a:lvl3pPr marL="38404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3pPr>
            <a:lvl4pPr marL="56692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4pPr>
            <a:lvl5pPr marL="74980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l"/>
              <a:t>Ο7.</a:t>
            </a:r>
          </a:p>
        </p:txBody>
      </p:sp>
      <p:sp>
        <p:nvSpPr>
          <p:cNvPr id="21" name="Text Placeholder 13">
            <a:extLst>
              <a:ext uri="{FF2B5EF4-FFF2-40B4-BE49-F238E27FC236}">
                <a16:creationId xmlns:a16="http://schemas.microsoft.com/office/drawing/2014/main" id="{6D2BF5C4-1041-453B-DBE2-424E2DBDCAC1}"/>
              </a:ext>
            </a:extLst>
          </p:cNvPr>
          <p:cNvSpPr txBox="1">
            <a:spLocks/>
          </p:cNvSpPr>
          <p:nvPr/>
        </p:nvSpPr>
        <p:spPr>
          <a:xfrm>
            <a:off x="1523406" y="4586857"/>
            <a:ext cx="6025971" cy="533400"/>
          </a:xfrm>
          <a:prstGeom prst="rect">
            <a:avLst/>
          </a:prstGeom>
        </p:spPr>
        <p:txBody>
          <a:bodyPr vert="horz" lIns="0" tIns="45720" rIns="0" bIns="0" rtlCol="0" anchor="b">
            <a:noAutofit/>
          </a:bodyPr>
          <a:lstStyle>
            <a:lvl1pPr marL="0" indent="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None/>
              <a:defRPr sz="2000" kern="1200">
                <a:solidFill>
                  <a:schemeClr val="tx1">
                    <a:lumMod val="50000"/>
                    <a:lumOff val="50000"/>
                  </a:schemeClr>
                </a:solidFill>
                <a:latin typeface="+mn-lt"/>
                <a:ea typeface="+mn-ea"/>
                <a:cs typeface="+mn-cs"/>
              </a:defRPr>
            </a:lvl1pPr>
            <a:lvl2pPr marL="201168" indent="0" algn="l" defTabSz="914400" rtl="0" eaLnBrk="1" latinLnBrk="0" hangingPunct="1">
              <a:lnSpc>
                <a:spcPct val="100000"/>
              </a:lnSpc>
              <a:spcBef>
                <a:spcPts val="200"/>
              </a:spcBef>
              <a:spcAft>
                <a:spcPts val="400"/>
              </a:spcAft>
              <a:buClrTx/>
              <a:buFont typeface="Calibri" pitchFamily="34" charset="0"/>
              <a:buNone/>
              <a:defRPr sz="1800" kern="1200">
                <a:solidFill>
                  <a:schemeClr val="tx1"/>
                </a:solidFill>
                <a:latin typeface="+mn-lt"/>
                <a:ea typeface="+mn-ea"/>
                <a:cs typeface="+mn-cs"/>
              </a:defRPr>
            </a:lvl2pPr>
            <a:lvl3pPr marL="38404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3pPr>
            <a:lvl4pPr marL="56692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4pPr>
            <a:lvl5pPr marL="74980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l" sz="1700"/>
              <a:t>Ανταλλαγή πληροφοριών, διάδοση, επικοινωνία και εφαρμογή πληροφοριών για απειλές στον κυβερνοχώρο</a:t>
            </a:r>
          </a:p>
        </p:txBody>
      </p:sp>
      <p:sp>
        <p:nvSpPr>
          <p:cNvPr id="22" name="Text Placeholder 8">
            <a:extLst>
              <a:ext uri="{FF2B5EF4-FFF2-40B4-BE49-F238E27FC236}">
                <a16:creationId xmlns:a16="http://schemas.microsoft.com/office/drawing/2014/main" id="{2F866572-F2ED-58C3-35EB-FF6733A2F599}"/>
              </a:ext>
            </a:extLst>
          </p:cNvPr>
          <p:cNvSpPr txBox="1">
            <a:spLocks/>
          </p:cNvSpPr>
          <p:nvPr/>
        </p:nvSpPr>
        <p:spPr>
          <a:xfrm>
            <a:off x="704269" y="5132026"/>
            <a:ext cx="788639" cy="533400"/>
          </a:xfrm>
          <a:prstGeom prst="rect">
            <a:avLst/>
          </a:prstGeom>
        </p:spPr>
        <p:txBody>
          <a:bodyPr vert="horz" lIns="0" tIns="0" rIns="0" bIns="0" rtlCol="0" anchor="ctr">
            <a:noAutofit/>
          </a:bodyPr>
          <a:lstStyle>
            <a:lvl1pPr marL="0" indent="0" algn="ctr" defTabSz="914400" rtl="0" eaLnBrk="1" latinLnBrk="0" hangingPunct="1">
              <a:lnSpc>
                <a:spcPct val="60000"/>
              </a:lnSpc>
              <a:spcBef>
                <a:spcPts val="0"/>
              </a:spcBef>
              <a:spcAft>
                <a:spcPts val="0"/>
              </a:spcAft>
              <a:buClr>
                <a:schemeClr val="accent1"/>
              </a:buClr>
              <a:buSzPct val="100000"/>
              <a:buFont typeface="Calibri" panose="020F0502020204030204" pitchFamily="34" charset="0"/>
              <a:buNone/>
              <a:defRPr sz="4400" b="0" kern="1200" spc="100" baseline="-25000">
                <a:solidFill>
                  <a:schemeClr val="tx2"/>
                </a:solidFill>
                <a:latin typeface="+mn-lt"/>
                <a:ea typeface="+mn-ea"/>
                <a:cs typeface="+mn-cs"/>
              </a:defRPr>
            </a:lvl1pPr>
            <a:lvl2pPr marL="201168" indent="0" algn="l" defTabSz="914400" rtl="0" eaLnBrk="1" latinLnBrk="0" hangingPunct="1">
              <a:lnSpc>
                <a:spcPct val="100000"/>
              </a:lnSpc>
              <a:spcBef>
                <a:spcPts val="200"/>
              </a:spcBef>
              <a:spcAft>
                <a:spcPts val="400"/>
              </a:spcAft>
              <a:buClrTx/>
              <a:buFont typeface="Calibri" pitchFamily="34" charset="0"/>
              <a:buNone/>
              <a:defRPr sz="1800" kern="1200">
                <a:solidFill>
                  <a:schemeClr val="tx1"/>
                </a:solidFill>
                <a:latin typeface="+mn-lt"/>
                <a:ea typeface="+mn-ea"/>
                <a:cs typeface="+mn-cs"/>
              </a:defRPr>
            </a:lvl2pPr>
            <a:lvl3pPr marL="38404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3pPr>
            <a:lvl4pPr marL="56692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4pPr>
            <a:lvl5pPr marL="74980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l"/>
              <a:t>Ο8.</a:t>
            </a:r>
          </a:p>
        </p:txBody>
      </p:sp>
      <p:sp>
        <p:nvSpPr>
          <p:cNvPr id="23" name="Text Placeholder 13">
            <a:extLst>
              <a:ext uri="{FF2B5EF4-FFF2-40B4-BE49-F238E27FC236}">
                <a16:creationId xmlns:a16="http://schemas.microsoft.com/office/drawing/2014/main" id="{4618F9B8-B65A-B8F2-93D7-098DF052FB30}"/>
              </a:ext>
            </a:extLst>
          </p:cNvPr>
          <p:cNvSpPr txBox="1">
            <a:spLocks/>
          </p:cNvSpPr>
          <p:nvPr/>
        </p:nvSpPr>
        <p:spPr>
          <a:xfrm>
            <a:off x="1523406" y="5132026"/>
            <a:ext cx="5885179" cy="533400"/>
          </a:xfrm>
          <a:prstGeom prst="rect">
            <a:avLst/>
          </a:prstGeom>
        </p:spPr>
        <p:txBody>
          <a:bodyPr vert="horz" lIns="0" tIns="45720" rIns="0" bIns="0" rtlCol="0" anchor="b">
            <a:normAutofit/>
          </a:bodyPr>
          <a:lstStyle>
            <a:lvl1pPr marL="0" indent="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None/>
              <a:defRPr sz="2000" kern="1200">
                <a:solidFill>
                  <a:schemeClr val="tx1">
                    <a:lumMod val="50000"/>
                    <a:lumOff val="50000"/>
                  </a:schemeClr>
                </a:solidFill>
                <a:latin typeface="+mn-lt"/>
                <a:ea typeface="+mn-ea"/>
                <a:cs typeface="+mn-cs"/>
              </a:defRPr>
            </a:lvl1pPr>
            <a:lvl2pPr marL="201168" indent="0" algn="l" defTabSz="914400" rtl="0" eaLnBrk="1" latinLnBrk="0" hangingPunct="1">
              <a:lnSpc>
                <a:spcPct val="100000"/>
              </a:lnSpc>
              <a:spcBef>
                <a:spcPts val="200"/>
              </a:spcBef>
              <a:spcAft>
                <a:spcPts val="400"/>
              </a:spcAft>
              <a:buClrTx/>
              <a:buFont typeface="Calibri" pitchFamily="34" charset="0"/>
              <a:buNone/>
              <a:defRPr sz="1800" kern="1200">
                <a:solidFill>
                  <a:schemeClr val="tx1"/>
                </a:solidFill>
                <a:latin typeface="+mn-lt"/>
                <a:ea typeface="+mn-ea"/>
                <a:cs typeface="+mn-cs"/>
              </a:defRPr>
            </a:lvl2pPr>
            <a:lvl3pPr marL="38404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3pPr>
            <a:lvl4pPr marL="56692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4pPr>
            <a:lvl5pPr marL="74980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l" sz="1700"/>
              <a:t>Ανίχνευση ανωμαλιών στο ενεργειακό δίκτυο</a:t>
            </a:r>
          </a:p>
        </p:txBody>
      </p:sp>
    </p:spTree>
    <p:extLst>
      <p:ext uri="{BB962C8B-B14F-4D97-AF65-F5344CB8AC3E}">
        <p14:creationId xmlns:p14="http://schemas.microsoft.com/office/powerpoint/2010/main" val="6485015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612297" y="219357"/>
            <a:ext cx="4786877" cy="763899"/>
          </a:xfrm>
        </p:spPr>
        <p:txBody>
          <a:bodyPr>
            <a:noAutofit/>
          </a:bodyPr>
          <a:lstStyle/>
          <a:p>
            <a:r>
              <a:rPr lang="el" sz="2800" dirty="0"/>
              <a:t>01_4: Έλεγχοι και Πρότυπα Ασφαλείας</a:t>
            </a:r>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498131" y="1059877"/>
            <a:ext cx="4786877" cy="763899"/>
          </a:xfrm>
        </p:spPr>
        <p:txBody>
          <a:bodyPr>
            <a:normAutofit fontScale="77500" lnSpcReduction="20000"/>
          </a:bodyPr>
          <a:lstStyle/>
          <a:p>
            <a:r>
              <a:rPr lang="el"/>
              <a:t>Διασφάλιση της συμμόρφωσης και της ανθεκτικότητας στον κυβερνοχώρο</a:t>
            </a:r>
          </a:p>
          <a:p>
            <a:endParaRPr lang="en-US"/>
          </a:p>
        </p:txBody>
      </p:sp>
      <p:sp>
        <p:nvSpPr>
          <p:cNvPr id="15" name="Text Placeholder 14">
            <a:extLst>
              <a:ext uri="{FF2B5EF4-FFF2-40B4-BE49-F238E27FC236}">
                <a16:creationId xmlns:a16="http://schemas.microsoft.com/office/drawing/2014/main" id="{43B8BFA9-FBE9-EDA2-FBB1-C2B55CD7C827}"/>
              </a:ext>
            </a:extLst>
          </p:cNvPr>
          <p:cNvSpPr>
            <a:spLocks noGrp="1"/>
          </p:cNvSpPr>
          <p:nvPr>
            <p:ph type="body" sz="quarter" idx="12"/>
          </p:nvPr>
        </p:nvSpPr>
        <p:spPr>
          <a:xfrm>
            <a:off x="6498130" y="1977017"/>
            <a:ext cx="5182881" cy="2569866"/>
          </a:xfrm>
        </p:spPr>
        <p:txBody>
          <a:bodyPr>
            <a:normAutofit lnSpcReduction="10000"/>
          </a:bodyPr>
          <a:lstStyle/>
          <a:p>
            <a:r>
              <a:rPr lang="el" sz="1200" b="1"/>
              <a:t>Κοινά πρότυπα ασφαλείας: </a:t>
            </a:r>
            <a:r>
              <a:rPr lang="el" sz="1200"/>
              <a:t>ISO/IEC 27001:2022 – Ασφάλεια πληροφοριών, ασφάλεια στον κυβερνοχώρο και προστασία απορρήτου, Συστήματα διαχείρισης ασφάλειας πληροφοριών, Απαιτήσεις.</a:t>
            </a:r>
          </a:p>
          <a:p>
            <a:pPr lvl="1"/>
            <a:r>
              <a:rPr lang="el" sz="1000"/>
              <a:t>Πρότυπο που καθορίζει τις απαιτήσεις που πρέπει να πληροί ένα Σύστημα Διαχείρισης Ασφάλειας Πληροφοριών (ISMS).</a:t>
            </a:r>
          </a:p>
          <a:p>
            <a:pPr lvl="1"/>
            <a:r>
              <a:rPr lang="el" sz="1000"/>
              <a:t>Προσφέρει καθοδήγηση σε εταιρείες οποιουδήποτε μεγέθους και σε όλους τους τομείς σχετικά με τη δημιουργία, την εφαρμογή, τη διατήρηση και τη συνεχή βελτίωση ενός συστήματος διαχείρισης ασφάλειας πληροφοριών.</a:t>
            </a:r>
          </a:p>
          <a:p>
            <a:pPr lvl="1"/>
            <a:r>
              <a:rPr lang="el" sz="1000"/>
              <a:t>Η τήρηση του προτύπου ISO / IEC 27001 σημαίνει ότι ένας οργανισμός έχει εφαρμόσει ένα σύστημα για τη διαχείριση κινδύνων που σχετίζονται με την ασφάλεια των περιουσιακών στοιχείων δεδομένων του, διασφαλίζοντας τη συμμόρφωση με τις βέλτιστες πρακτικές και αρχές που περιγράφονται σε αυτό το διεθνές πρότυπο.</a:t>
            </a:r>
          </a:p>
          <a:p>
            <a:pPr lvl="1"/>
            <a:endParaRPr lang="en-US" sz="800"/>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a:p>
        </p:txBody>
      </p:sp>
      <p:grpSp>
        <p:nvGrpSpPr>
          <p:cNvPr id="2" name="Group 1">
            <a:extLst>
              <a:ext uri="{FF2B5EF4-FFF2-40B4-BE49-F238E27FC236}">
                <a16:creationId xmlns:a16="http://schemas.microsoft.com/office/drawing/2014/main" id="{87F9CCA8-81F8-BC8A-F026-769F61FD4892}"/>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D1FF5C16-C350-EE08-D717-AB0106E32597}"/>
                </a:ext>
              </a:extLst>
            </p:cNvPr>
            <p:cNvPicPr>
              <a:picLocks noChangeAspect="1"/>
            </p:cNvPicPr>
            <p:nvPr/>
          </p:nvPicPr>
          <p:blipFill>
            <a:blip r:embed="rId2"/>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B62C9606-D832-B925-BD58-AB3AA5209AAC}"/>
                </a:ext>
              </a:extLst>
            </p:cNvPr>
            <p:cNvPicPr>
              <a:picLocks noChangeAspect="1"/>
            </p:cNvPicPr>
            <p:nvPr/>
          </p:nvPicPr>
          <p:blipFill>
            <a:blip r:embed="rId3"/>
            <a:stretch>
              <a:fillRect/>
            </a:stretch>
          </p:blipFill>
          <p:spPr>
            <a:xfrm>
              <a:off x="6709092" y="5483822"/>
              <a:ext cx="1764001" cy="612000"/>
            </a:xfrm>
            <a:prstGeom prst="rect">
              <a:avLst/>
            </a:prstGeom>
          </p:spPr>
        </p:pic>
      </p:grpSp>
      <p:pic>
        <p:nvPicPr>
          <p:cNvPr id="8" name="Marcador de Posição da Imagem 7" descr="Μια εικόνα με πύργο μετάδοσης, πύργο, κτίριο, ουρανό&#10;&#10;Αυτόματη περιγραφή">
            <a:extLst>
              <a:ext uri="{FF2B5EF4-FFF2-40B4-BE49-F238E27FC236}">
                <a16:creationId xmlns:a16="http://schemas.microsoft.com/office/drawing/2014/main" id="{B690CB5A-1A99-6762-9F88-39649EE2F905}"/>
              </a:ext>
            </a:extLst>
          </p:cNvPr>
          <p:cNvPicPr>
            <a:picLocks noGrp="1" noChangeAspect="1"/>
          </p:cNvPicPr>
          <p:nvPr>
            <p:ph type="pic" sz="quarter" idx="11"/>
          </p:nvPr>
        </p:nvPicPr>
        <p:blipFill>
          <a:blip r:embed="rId4"/>
          <a:srcRect l="7439" r="7439"/>
          <a:stretch>
            <a:fillRect/>
          </a:stretch>
        </p:blipFill>
        <p:spPr/>
      </p:pic>
    </p:spTree>
    <p:extLst>
      <p:ext uri="{BB962C8B-B14F-4D97-AF65-F5344CB8AC3E}">
        <p14:creationId xmlns:p14="http://schemas.microsoft.com/office/powerpoint/2010/main" val="26609795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604824" y="219358"/>
            <a:ext cx="4786877" cy="763899"/>
          </a:xfrm>
        </p:spPr>
        <p:txBody>
          <a:bodyPr>
            <a:noAutofit/>
          </a:bodyPr>
          <a:lstStyle/>
          <a:p>
            <a:r>
              <a:rPr lang="el" sz="2800" dirty="0"/>
              <a:t>01_4: Έλεγχοι και Πρότυπα Ασφαλείας</a:t>
            </a:r>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498131" y="1059877"/>
            <a:ext cx="4786877" cy="763899"/>
          </a:xfrm>
        </p:spPr>
        <p:txBody>
          <a:bodyPr>
            <a:normAutofit fontScale="77500" lnSpcReduction="20000"/>
          </a:bodyPr>
          <a:lstStyle/>
          <a:p>
            <a:r>
              <a:rPr lang="el"/>
              <a:t>Διασφάλιση της συμμόρφωσης και της ανθεκτικότητας στον κυβερνοχώρο</a:t>
            </a:r>
          </a:p>
          <a:p>
            <a:endParaRPr lang="en-GB"/>
          </a:p>
        </p:txBody>
      </p:sp>
      <p:sp>
        <p:nvSpPr>
          <p:cNvPr id="15" name="Text Placeholder 14">
            <a:extLst>
              <a:ext uri="{FF2B5EF4-FFF2-40B4-BE49-F238E27FC236}">
                <a16:creationId xmlns:a16="http://schemas.microsoft.com/office/drawing/2014/main" id="{43B8BFA9-FBE9-EDA2-FBB1-C2B55CD7C827}"/>
              </a:ext>
            </a:extLst>
          </p:cNvPr>
          <p:cNvSpPr>
            <a:spLocks noGrp="1"/>
          </p:cNvSpPr>
          <p:nvPr>
            <p:ph type="body" sz="quarter" idx="12"/>
          </p:nvPr>
        </p:nvSpPr>
        <p:spPr>
          <a:xfrm>
            <a:off x="6315075" y="1977016"/>
            <a:ext cx="5770429" cy="4622088"/>
          </a:xfrm>
        </p:spPr>
        <p:txBody>
          <a:bodyPr>
            <a:normAutofit/>
          </a:bodyPr>
          <a:lstStyle/>
          <a:p>
            <a:r>
              <a:rPr lang="el" sz="1200" b="1" dirty="0"/>
              <a:t>Κοινά πρότυπα ασφαλείας: </a:t>
            </a:r>
            <a:r>
              <a:rPr lang="el" sz="1200" dirty="0"/>
              <a:t>έλεγχοι CIS.</a:t>
            </a:r>
          </a:p>
          <a:p>
            <a:pPr lvl="1"/>
            <a:r>
              <a:rPr lang="el" sz="1000" dirty="0"/>
              <a:t>Αναπτύχθηκε από το Κέντρο για την Ασφάλεια στο Διαδίκτυο (CIS), είναι ένα σύνολο βέλτιστων πρακτικών προτεραιότητας στον κυβερνοχώρο, προσφέροντας εφαρμόσιμη καθοδήγηση στους οργανισμούς για να ενισχύσουν τη στάση τους στον κυβερνοχώρο και να μετριάσουν τις κοινές απειλές στον κυβερνοχώρο.</a:t>
            </a:r>
          </a:p>
          <a:p>
            <a:pPr lvl="1"/>
            <a:r>
              <a:rPr lang="el" sz="1000" dirty="0"/>
              <a:t>20 έλεγχοι ασφαλείας υψηλού επιπέδου κατηγοριοποιημένοι σε τρεις ομάδες υλοποίησης: Βασικοί, Θεμελιώδεις και Οργανωτικοί.</a:t>
            </a:r>
          </a:p>
          <a:p>
            <a:pPr lvl="1"/>
            <a:r>
              <a:rPr lang="el" sz="1000" dirty="0"/>
              <a:t>Αυτοί οι έλεγχοι βασίζονται σε πραγματικά μοτίβα επιθέσεων και παρέχουν πρακτικές συστάσεις για τη βελτίωση της άμυνας στον κυβερνοχώρο.</a:t>
            </a:r>
          </a:p>
          <a:p>
            <a:pPr lvl="1"/>
            <a:r>
              <a:rPr lang="el" sz="1000" b="1" dirty="0"/>
              <a:t>Βασικά στοιχεία ελέγχου: </a:t>
            </a:r>
          </a:p>
          <a:p>
            <a:pPr lvl="2">
              <a:spcBef>
                <a:spcPts val="0"/>
              </a:spcBef>
            </a:pPr>
            <a:r>
              <a:rPr lang="el" sz="850" dirty="0"/>
              <a:t>Εστίαση σε βασικές πρακτικές υγιεινής στον κυβερνοχώρο.</a:t>
            </a:r>
          </a:p>
          <a:p>
            <a:pPr lvl="2">
              <a:spcBef>
                <a:spcPts val="0"/>
              </a:spcBef>
            </a:pPr>
            <a:r>
              <a:rPr lang="el" sz="850" dirty="0"/>
              <a:t>Παραδείγματα περιλαμβάνουν την απογραφή και τον έλεγχο των πόρων υλικού, την απογραφή και τον έλεγχο των πόρων λογισμικού και τη συνεχή διαχείριση ευπαθειών.</a:t>
            </a:r>
          </a:p>
          <a:p>
            <a:pPr lvl="1"/>
            <a:r>
              <a:rPr lang="el" sz="1000" b="1" dirty="0"/>
              <a:t>Βασικοί έλεγχοι:</a:t>
            </a:r>
          </a:p>
          <a:p>
            <a:pPr lvl="2">
              <a:spcBef>
                <a:spcPts val="0"/>
              </a:spcBef>
            </a:pPr>
            <a:r>
              <a:rPr lang="el" sz="850" dirty="0"/>
              <a:t>Παροχή θεμελιωδών μέτρων ασφαλείας για την πρόληψη κοινών επιθέσεων στον κυβερνοχώρο.</a:t>
            </a:r>
          </a:p>
          <a:p>
            <a:pPr lvl="2">
              <a:spcBef>
                <a:spcPts val="0"/>
              </a:spcBef>
            </a:pPr>
            <a:r>
              <a:rPr lang="el" sz="850" dirty="0"/>
              <a:t>Παραδείγματα περιλαμβάνουν την ασφαλή διαμόρφωση υλικού και λογισμικού, τη συνεχή αξιολόγηση και αποκατάσταση ευπαθειών και την ελεγχόμενη χρήση δικαιωμάτων διαχειριστή.</a:t>
            </a:r>
          </a:p>
          <a:p>
            <a:pPr lvl="1"/>
            <a:r>
              <a:rPr lang="el" sz="1000" b="1" dirty="0"/>
              <a:t>Οργανωτικοί έλεγχοι:</a:t>
            </a:r>
          </a:p>
          <a:p>
            <a:pPr lvl="2">
              <a:spcBef>
                <a:spcPts val="0"/>
              </a:spcBef>
            </a:pPr>
            <a:r>
              <a:rPr lang="el" sz="850" dirty="0"/>
              <a:t>Αντιμετωπίστε πιο προηγμένες δυνατότητες ασφάλειας και πρακτικές διαχείρισης κινδύνων.</a:t>
            </a:r>
          </a:p>
          <a:p>
            <a:pPr lvl="2">
              <a:spcBef>
                <a:spcPts val="0"/>
              </a:spcBef>
            </a:pPr>
            <a:r>
              <a:rPr lang="el" sz="850" dirty="0"/>
              <a:t>Παραδείγματα περιλαμβάνουν δυνατότητες ανάκτησης δεδομένων, ασφαλή διαμόρφωση για συσκευές δικτύου και άμυνα ορίων.</a:t>
            </a:r>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GB"/>
          </a:p>
        </p:txBody>
      </p:sp>
      <p:grpSp>
        <p:nvGrpSpPr>
          <p:cNvPr id="2" name="Group 1">
            <a:extLst>
              <a:ext uri="{FF2B5EF4-FFF2-40B4-BE49-F238E27FC236}">
                <a16:creationId xmlns:a16="http://schemas.microsoft.com/office/drawing/2014/main" id="{87F9CCA8-81F8-BC8A-F026-769F61FD4892}"/>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D1FF5C16-C350-EE08-D717-AB0106E32597}"/>
                </a:ext>
              </a:extLst>
            </p:cNvPr>
            <p:cNvPicPr>
              <a:picLocks noChangeAspect="1"/>
            </p:cNvPicPr>
            <p:nvPr/>
          </p:nvPicPr>
          <p:blipFill>
            <a:blip r:embed="rId2"/>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B62C9606-D832-B925-BD58-AB3AA5209AAC}"/>
                </a:ext>
              </a:extLst>
            </p:cNvPr>
            <p:cNvPicPr>
              <a:picLocks noChangeAspect="1"/>
            </p:cNvPicPr>
            <p:nvPr/>
          </p:nvPicPr>
          <p:blipFill>
            <a:blip r:embed="rId3"/>
            <a:stretch>
              <a:fillRect/>
            </a:stretch>
          </p:blipFill>
          <p:spPr>
            <a:xfrm>
              <a:off x="6709092" y="5483822"/>
              <a:ext cx="1764001" cy="612000"/>
            </a:xfrm>
            <a:prstGeom prst="rect">
              <a:avLst/>
            </a:prstGeom>
          </p:spPr>
        </p:pic>
      </p:grpSp>
      <p:pic>
        <p:nvPicPr>
          <p:cNvPr id="8" name="Marcador de Posição da Imagem 7" descr="Μια εικόνα με πύργο μετάδοσης, πύργο, κτίριο, ουρανό&#10;&#10;Αυτόματη περιγραφή">
            <a:extLst>
              <a:ext uri="{FF2B5EF4-FFF2-40B4-BE49-F238E27FC236}">
                <a16:creationId xmlns:a16="http://schemas.microsoft.com/office/drawing/2014/main" id="{BEEFA948-9D4E-6461-3FDF-544EEE46F7AB}"/>
              </a:ext>
            </a:extLst>
          </p:cNvPr>
          <p:cNvPicPr>
            <a:picLocks noGrp="1" noChangeAspect="1"/>
          </p:cNvPicPr>
          <p:nvPr>
            <p:ph type="pic" sz="quarter" idx="11"/>
          </p:nvPr>
        </p:nvPicPr>
        <p:blipFill>
          <a:blip r:embed="rId4"/>
          <a:srcRect l="7439" r="7439"/>
          <a:stretch>
            <a:fillRect/>
          </a:stretch>
        </p:blipFill>
        <p:spPr/>
      </p:pic>
    </p:spTree>
    <p:extLst>
      <p:ext uri="{BB962C8B-B14F-4D97-AF65-F5344CB8AC3E}">
        <p14:creationId xmlns:p14="http://schemas.microsoft.com/office/powerpoint/2010/main" val="42517665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507964" y="98470"/>
            <a:ext cx="4786877" cy="763899"/>
          </a:xfrm>
        </p:spPr>
        <p:txBody>
          <a:bodyPr>
            <a:noAutofit/>
          </a:bodyPr>
          <a:lstStyle/>
          <a:p>
            <a:r>
              <a:rPr lang="el" sz="2800"/>
              <a:t>01_4: Έλεγχοι και Πρότυπα Ασφαλείας</a:t>
            </a:r>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498131" y="1059877"/>
            <a:ext cx="4786877" cy="763899"/>
          </a:xfrm>
        </p:spPr>
        <p:txBody>
          <a:bodyPr>
            <a:normAutofit fontScale="77500" lnSpcReduction="20000"/>
          </a:bodyPr>
          <a:lstStyle/>
          <a:p>
            <a:r>
              <a:rPr lang="el"/>
              <a:t>Διασφάλιση της συμμόρφωσης και της ανθεκτικότητας στον κυβερνοχώρο</a:t>
            </a:r>
          </a:p>
          <a:p>
            <a:endParaRPr lang="en-US"/>
          </a:p>
        </p:txBody>
      </p:sp>
      <p:sp>
        <p:nvSpPr>
          <p:cNvPr id="15" name="Text Placeholder 14">
            <a:extLst>
              <a:ext uri="{FF2B5EF4-FFF2-40B4-BE49-F238E27FC236}">
                <a16:creationId xmlns:a16="http://schemas.microsoft.com/office/drawing/2014/main" id="{43B8BFA9-FBE9-EDA2-FBB1-C2B55CD7C827}"/>
              </a:ext>
            </a:extLst>
          </p:cNvPr>
          <p:cNvSpPr>
            <a:spLocks noGrp="1"/>
          </p:cNvSpPr>
          <p:nvPr>
            <p:ph type="body" sz="quarter" idx="12"/>
          </p:nvPr>
        </p:nvSpPr>
        <p:spPr>
          <a:xfrm>
            <a:off x="6409837" y="1823776"/>
            <a:ext cx="5598620" cy="4280564"/>
          </a:xfrm>
        </p:spPr>
        <p:txBody>
          <a:bodyPr>
            <a:normAutofit/>
          </a:bodyPr>
          <a:lstStyle/>
          <a:p>
            <a:pPr>
              <a:spcBef>
                <a:spcPts val="600"/>
              </a:spcBef>
            </a:pPr>
            <a:r>
              <a:rPr lang="el" sz="1200" b="1" dirty="0">
                <a:solidFill>
                  <a:schemeClr val="accent1"/>
                </a:solidFill>
              </a:rPr>
              <a:t>Μελέτη περίπτωσης: </a:t>
            </a:r>
            <a:r>
              <a:rPr lang="el" sz="1200" i="1" dirty="0"/>
              <a:t>Εφαρμογή ελέγχων CIS σε περιβάλλον ενεργειακού δικτύου.</a:t>
            </a:r>
          </a:p>
          <a:p>
            <a:pPr lvl="1">
              <a:spcBef>
                <a:spcPts val="600"/>
              </a:spcBef>
            </a:pPr>
            <a:r>
              <a:rPr lang="el" sz="1000" dirty="0"/>
              <a:t>Σενάριο: για να προστατεύσει τις κρίσιμες υποδομές της από απειλές στον κυβερνοχώρο, μια εταιρεία εκμετάλλευσης δικτύου εφαρμόζει ελέγχους CIS προσαρμοσμένους στον ενεργειακό τομέα.</a:t>
            </a:r>
          </a:p>
          <a:p>
            <a:pPr lvl="1">
              <a:spcBef>
                <a:spcPts val="600"/>
              </a:spcBef>
            </a:pPr>
            <a:r>
              <a:rPr lang="el" sz="1000" b="1" dirty="0"/>
              <a:t>Βασικοί έλεγχοι:</a:t>
            </a:r>
            <a:r>
              <a:rPr lang="el" sz="1000" dirty="0"/>
              <a:t> απογραφή και έλεγχος στοιχείων λογισμικού.</a:t>
            </a:r>
          </a:p>
          <a:p>
            <a:pPr lvl="2">
              <a:spcBef>
                <a:spcPts val="0"/>
              </a:spcBef>
            </a:pPr>
            <a:r>
              <a:rPr lang="el" sz="850" dirty="0"/>
              <a:t>Οι εφαρμογές λογισμικού και τα λειτουργικά συστήματα που χρησιμοποιούνται στο ενεργειακό δίκτυο καταγράφονται και παρακολουθούνται τακτικά.</a:t>
            </a:r>
          </a:p>
          <a:p>
            <a:pPr lvl="2">
              <a:spcBef>
                <a:spcPts val="0"/>
              </a:spcBef>
            </a:pPr>
            <a:r>
              <a:rPr lang="el" sz="850" dirty="0"/>
              <a:t>Το μη εξουσιοδοτημένο ή παρωχημένο λογισμικό εντοπίζεται και αφαιρείται αμέσως για να ελαχιστοποιηθούν οι κίνδυνοι ασφαλείας.</a:t>
            </a:r>
          </a:p>
          <a:p>
            <a:pPr lvl="1">
              <a:spcBef>
                <a:spcPts val="600"/>
              </a:spcBef>
            </a:pPr>
            <a:r>
              <a:rPr lang="el" sz="1000" b="1" dirty="0"/>
              <a:t>Θεμελιώδη στοιχεία ελέγχου: </a:t>
            </a:r>
            <a:r>
              <a:rPr lang="el" sz="1000" dirty="0"/>
              <a:t>ασφαλής διαμόρφωση για συσκευές δικτύου, όπως τείχη προστασίας, δρομολογητές και διακόπτες.</a:t>
            </a:r>
          </a:p>
          <a:p>
            <a:pPr lvl="2">
              <a:spcBef>
                <a:spcPts val="0"/>
              </a:spcBef>
            </a:pPr>
            <a:r>
              <a:rPr lang="el" sz="850" dirty="0"/>
              <a:t>Οι συσκευές δικτύου διαμορφώνονται σύμφωνα με τις βέλτιστες πρακτικές του κλάδου και τις οδηγίες ασφαλείας.</a:t>
            </a:r>
          </a:p>
          <a:p>
            <a:pPr lvl="2">
              <a:spcBef>
                <a:spcPts val="0"/>
              </a:spcBef>
            </a:pPr>
            <a:r>
              <a:rPr lang="el" sz="850" dirty="0"/>
              <a:t>Οι προεπιλεγμένοι κωδικοί πρόσβασης αλλάζουν, οι περιττές υπηρεσίες απενεργοποιούνται και επιβάλλονται έλεγχοι πρόσβασης για την αποτροπή μη εξουσιοδοτημένων αλλαγών διαμόρφωσης.</a:t>
            </a:r>
          </a:p>
          <a:p>
            <a:pPr lvl="1">
              <a:spcBef>
                <a:spcPts val="600"/>
              </a:spcBef>
            </a:pPr>
            <a:r>
              <a:rPr lang="el" sz="1000" b="1" dirty="0"/>
              <a:t>Οργανωτικοί έλεγχοι: </a:t>
            </a:r>
            <a:r>
              <a:rPr lang="el" sz="1000" dirty="0"/>
              <a:t>παρακολούθηση και έλεγχος λογαριασμών.</a:t>
            </a:r>
          </a:p>
          <a:p>
            <a:pPr lvl="2">
              <a:spcBef>
                <a:spcPts val="0"/>
              </a:spcBef>
            </a:pPr>
            <a:r>
              <a:rPr lang="el" sz="850" dirty="0"/>
              <a:t>Οι λογαριασμοί χρηστών με πρόσβαση σε κρίσιμα συστήματα και δεδομένα παρακολουθούνται για ύποπτες δραστηριότητες.</a:t>
            </a:r>
          </a:p>
          <a:p>
            <a:pPr lvl="2">
              <a:spcBef>
                <a:spcPts val="0"/>
              </a:spcBef>
            </a:pPr>
            <a:r>
              <a:rPr lang="el" sz="850" dirty="0"/>
              <a:t>Εφαρμόζεται ένα σύστημα διαχείρισης ταυτοτήτων και πρόσβασης (IAM) για την επιβολή αρχών ελάχιστων δικαιωμάτων και τη διασφάλιση ότι μόνο εξουσιοδοτημένοι χρήστες έχουν πρόσβαση σε ευαίσθητες πληροφορίες.</a:t>
            </a:r>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a:p>
        </p:txBody>
      </p:sp>
      <p:grpSp>
        <p:nvGrpSpPr>
          <p:cNvPr id="2" name="Group 1">
            <a:extLst>
              <a:ext uri="{FF2B5EF4-FFF2-40B4-BE49-F238E27FC236}">
                <a16:creationId xmlns:a16="http://schemas.microsoft.com/office/drawing/2014/main" id="{87F9CCA8-81F8-BC8A-F026-769F61FD4892}"/>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D1FF5C16-C350-EE08-D717-AB0106E32597}"/>
                </a:ext>
              </a:extLst>
            </p:cNvPr>
            <p:cNvPicPr>
              <a:picLocks noChangeAspect="1"/>
            </p:cNvPicPr>
            <p:nvPr/>
          </p:nvPicPr>
          <p:blipFill>
            <a:blip r:embed="rId2"/>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B62C9606-D832-B925-BD58-AB3AA5209AAC}"/>
                </a:ext>
              </a:extLst>
            </p:cNvPr>
            <p:cNvPicPr>
              <a:picLocks noChangeAspect="1"/>
            </p:cNvPicPr>
            <p:nvPr/>
          </p:nvPicPr>
          <p:blipFill>
            <a:blip r:embed="rId3"/>
            <a:stretch>
              <a:fillRect/>
            </a:stretch>
          </p:blipFill>
          <p:spPr>
            <a:xfrm>
              <a:off x="6709092" y="5483822"/>
              <a:ext cx="1764001" cy="612000"/>
            </a:xfrm>
            <a:prstGeom prst="rect">
              <a:avLst/>
            </a:prstGeom>
          </p:spPr>
        </p:pic>
      </p:grpSp>
      <p:pic>
        <p:nvPicPr>
          <p:cNvPr id="8" name="Marcador de Posição da Imagem 7" descr="Μια εικόνα με πύργο μετάδοσης, πύργο, κτίριο, ουρανό&#10;&#10;Αυτόματη περιγραφή">
            <a:extLst>
              <a:ext uri="{FF2B5EF4-FFF2-40B4-BE49-F238E27FC236}">
                <a16:creationId xmlns:a16="http://schemas.microsoft.com/office/drawing/2014/main" id="{361CCEE2-4905-6458-4026-B421C59E1386}"/>
              </a:ext>
            </a:extLst>
          </p:cNvPr>
          <p:cNvPicPr>
            <a:picLocks noGrp="1" noChangeAspect="1"/>
          </p:cNvPicPr>
          <p:nvPr>
            <p:ph type="pic" sz="quarter" idx="11"/>
          </p:nvPr>
        </p:nvPicPr>
        <p:blipFill>
          <a:blip r:embed="rId4"/>
          <a:srcRect l="7439" r="7439"/>
          <a:stretch>
            <a:fillRect/>
          </a:stretch>
        </p:blipFill>
        <p:spPr/>
      </p:pic>
    </p:spTree>
    <p:extLst>
      <p:ext uri="{BB962C8B-B14F-4D97-AF65-F5344CB8AC3E}">
        <p14:creationId xmlns:p14="http://schemas.microsoft.com/office/powerpoint/2010/main" val="42611414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9452219-785E-4657-C5F4-A53FEF2EB02D}"/>
              </a:ext>
            </a:extLst>
          </p:cNvPr>
          <p:cNvSpPr>
            <a:spLocks noGrp="1"/>
          </p:cNvSpPr>
          <p:nvPr>
            <p:ph type="ctrTitle"/>
          </p:nvPr>
        </p:nvSpPr>
        <p:spPr>
          <a:xfrm>
            <a:off x="6970326" y="1679216"/>
            <a:ext cx="4786877" cy="1518315"/>
          </a:xfrm>
        </p:spPr>
        <p:txBody>
          <a:bodyPr/>
          <a:lstStyle/>
          <a:p>
            <a:r>
              <a:rPr lang="el"/>
              <a:t>Ευχαριστώ</a:t>
            </a:r>
          </a:p>
        </p:txBody>
      </p:sp>
      <p:pic>
        <p:nvPicPr>
          <p:cNvPr id="6" name="Picture Placeholder 5" descr="Ένα άτομο και ένα άτομο που κοιτάζει μια οθόνη υπολογιστή">
            <a:extLst>
              <a:ext uri="{FF2B5EF4-FFF2-40B4-BE49-F238E27FC236}">
                <a16:creationId xmlns:a16="http://schemas.microsoft.com/office/drawing/2014/main" id="{AA35CD3A-9896-7953-C82D-AAE87F6124DB}"/>
              </a:ext>
            </a:extLst>
          </p:cNvPr>
          <p:cNvPicPr>
            <a:picLocks noGrp="1" noChangeAspect="1"/>
          </p:cNvPicPr>
          <p:nvPr>
            <p:ph type="pic" sz="quarter" idx="11"/>
          </p:nvPr>
        </p:nvPicPr>
        <p:blipFill>
          <a:blip r:embed="rId2"/>
          <a:srcRect l="127" r="127"/>
          <a:stretch/>
        </p:blipFill>
        <p:spPr>
          <a:xfrm>
            <a:off x="-29499" y="-2236"/>
            <a:ext cx="6814124" cy="6871095"/>
          </a:xfrm>
        </p:spPr>
      </p:pic>
      <p:sp>
        <p:nvSpPr>
          <p:cNvPr id="4" name="Text Placeholder 3">
            <a:extLst>
              <a:ext uri="{FF2B5EF4-FFF2-40B4-BE49-F238E27FC236}">
                <a16:creationId xmlns:a16="http://schemas.microsoft.com/office/drawing/2014/main" id="{7AF90D79-5C58-F576-D2D0-3F4F1822E757}"/>
              </a:ext>
            </a:extLst>
          </p:cNvPr>
          <p:cNvSpPr>
            <a:spLocks noGrp="1"/>
          </p:cNvSpPr>
          <p:nvPr>
            <p:ph type="body" sz="quarter" idx="12"/>
          </p:nvPr>
        </p:nvSpPr>
        <p:spPr>
          <a:xfrm>
            <a:off x="6970326" y="3748958"/>
            <a:ext cx="4786878" cy="2258013"/>
          </a:xfrm>
        </p:spPr>
        <p:txBody>
          <a:bodyPr/>
          <a:lstStyle/>
          <a:p>
            <a:r>
              <a:rPr lang="el" dirty="0"/>
              <a:t>Στείλτε όλες τις ερωτήσεις στη διεύθυνση:</a:t>
            </a:r>
          </a:p>
          <a:p>
            <a:r>
              <a:rPr lang="el" dirty="0"/>
              <a:t>gehad@example.com</a:t>
            </a:r>
          </a:p>
        </p:txBody>
      </p:sp>
      <p:grpSp>
        <p:nvGrpSpPr>
          <p:cNvPr id="7" name="Group 6">
            <a:extLst>
              <a:ext uri="{FF2B5EF4-FFF2-40B4-BE49-F238E27FC236}">
                <a16:creationId xmlns:a16="http://schemas.microsoft.com/office/drawing/2014/main" id="{6A8DFC8D-4AE6-170E-C27A-DA97EBD7DC87}"/>
              </a:ext>
              <a:ext uri="{C183D7F6-B498-43B3-948B-1728B52AA6E4}">
                <adec:decorative xmlns:adec="http://schemas.microsoft.com/office/drawing/2017/decorative" val="1"/>
              </a:ext>
            </a:extLst>
          </p:cNvPr>
          <p:cNvGrpSpPr/>
          <p:nvPr/>
        </p:nvGrpSpPr>
        <p:grpSpPr>
          <a:xfrm>
            <a:off x="4059704" y="0"/>
            <a:ext cx="2928883" cy="6871447"/>
            <a:chOff x="4059704" y="0"/>
            <a:chExt cx="2928883" cy="6871447"/>
          </a:xfrm>
        </p:grpSpPr>
        <p:sp>
          <p:nvSpPr>
            <p:cNvPr id="8" name="Freeform: Shape 7">
              <a:extLst>
                <a:ext uri="{FF2B5EF4-FFF2-40B4-BE49-F238E27FC236}">
                  <a16:creationId xmlns:a16="http://schemas.microsoft.com/office/drawing/2014/main" id="{CF966C9E-A9A2-BF8C-EDCB-B7F6AE51C425}"/>
                </a:ext>
              </a:extLst>
            </p:cNvPr>
            <p:cNvSpPr/>
            <p:nvPr/>
          </p:nvSpPr>
          <p:spPr>
            <a:xfrm rot="10800000">
              <a:off x="4443586" y="50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a:p>
          </p:txBody>
        </p:sp>
        <p:cxnSp>
          <p:nvCxnSpPr>
            <p:cNvPr id="9" name="Straight Connector 8">
              <a:extLst>
                <a:ext uri="{FF2B5EF4-FFF2-40B4-BE49-F238E27FC236}">
                  <a16:creationId xmlns:a16="http://schemas.microsoft.com/office/drawing/2014/main" id="{433BC35A-F255-48AA-48B8-D6561A6FAB9E}"/>
                </a:ext>
              </a:extLst>
            </p:cNvPr>
            <p:cNvCxnSpPr>
              <a:cxnSpLocks/>
            </p:cNvCxnSpPr>
            <p:nvPr/>
          </p:nvCxnSpPr>
          <p:spPr>
            <a:xfrm flipH="1">
              <a:off x="4059704"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1EC8DADA-109B-196D-817A-1ACB3E3183CA}"/>
              </a:ext>
            </a:extLst>
          </p:cNvPr>
          <p:cNvGrpSpPr/>
          <p:nvPr/>
        </p:nvGrpSpPr>
        <p:grpSpPr>
          <a:xfrm>
            <a:off x="7549377" y="6167336"/>
            <a:ext cx="3294001" cy="612000"/>
            <a:chOff x="5179092" y="5483822"/>
            <a:chExt cx="3294001" cy="612000"/>
          </a:xfrm>
        </p:grpSpPr>
        <p:pic>
          <p:nvPicPr>
            <p:cNvPr id="5" name="Picture 4">
              <a:extLst>
                <a:ext uri="{FF2B5EF4-FFF2-40B4-BE49-F238E27FC236}">
                  <a16:creationId xmlns:a16="http://schemas.microsoft.com/office/drawing/2014/main" id="{C2FED455-D30F-6583-EAD1-6FB515A49870}"/>
                </a:ext>
              </a:extLst>
            </p:cNvPr>
            <p:cNvPicPr>
              <a:picLocks noChangeAspect="1"/>
            </p:cNvPicPr>
            <p:nvPr/>
          </p:nvPicPr>
          <p:blipFill>
            <a:blip r:embed="rId3"/>
            <a:stretch>
              <a:fillRect/>
            </a:stretch>
          </p:blipFill>
          <p:spPr>
            <a:xfrm>
              <a:off x="5179092" y="5483822"/>
              <a:ext cx="1530000" cy="612000"/>
            </a:xfrm>
            <a:prstGeom prst="rect">
              <a:avLst/>
            </a:prstGeom>
          </p:spPr>
        </p:pic>
        <p:pic>
          <p:nvPicPr>
            <p:cNvPr id="10" name="Picture 9">
              <a:extLst>
                <a:ext uri="{FF2B5EF4-FFF2-40B4-BE49-F238E27FC236}">
                  <a16:creationId xmlns:a16="http://schemas.microsoft.com/office/drawing/2014/main" id="{180EE198-6127-5DE1-8134-33FE6A8BE379}"/>
                </a:ext>
              </a:extLst>
            </p:cNvPr>
            <p:cNvPicPr>
              <a:picLocks noChangeAspect="1"/>
            </p:cNvPicPr>
            <p:nvPr/>
          </p:nvPicPr>
          <p:blipFill>
            <a:blip r:embed="rId4"/>
            <a:stretch>
              <a:fillRect/>
            </a:stretch>
          </p:blipFill>
          <p:spPr>
            <a:xfrm>
              <a:off x="6709092" y="5483822"/>
              <a:ext cx="1764001" cy="612000"/>
            </a:xfrm>
            <a:prstGeom prst="rect">
              <a:avLst/>
            </a:prstGeom>
          </p:spPr>
        </p:pic>
      </p:grpSp>
    </p:spTree>
    <p:extLst>
      <p:ext uri="{BB962C8B-B14F-4D97-AF65-F5344CB8AC3E}">
        <p14:creationId xmlns:p14="http://schemas.microsoft.com/office/powerpoint/2010/main" val="2899485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4D835925-3D21-0B99-9A6C-587FBAE43339}"/>
              </a:ext>
            </a:extLst>
          </p:cNvPr>
          <p:cNvSpPr>
            <a:spLocks noGrp="1"/>
          </p:cNvSpPr>
          <p:nvPr>
            <p:ph type="ctrTitle"/>
          </p:nvPr>
        </p:nvSpPr>
        <p:spPr>
          <a:xfrm>
            <a:off x="796322" y="320040"/>
            <a:ext cx="6732237" cy="1524000"/>
          </a:xfrm>
        </p:spPr>
        <p:txBody>
          <a:bodyPr>
            <a:normAutofit fontScale="90000"/>
          </a:bodyPr>
          <a:lstStyle/>
          <a:p>
            <a:r>
              <a:rPr lang="el" dirty="0">
                <a:solidFill>
                  <a:schemeClr val="accent1"/>
                </a:solidFill>
              </a:rPr>
              <a:t>Περίγραμμα Εκπαίδευσης: </a:t>
            </a:r>
            <a:br>
              <a:rPr lang="en-US" dirty="0">
                <a:solidFill>
                  <a:schemeClr val="accent1"/>
                </a:solidFill>
              </a:rPr>
            </a:br>
            <a:br>
              <a:rPr lang="en-US" dirty="0">
                <a:solidFill>
                  <a:schemeClr val="accent1"/>
                </a:solidFill>
              </a:rPr>
            </a:br>
            <a:r>
              <a:rPr lang="el" dirty="0"/>
              <a:t>Ημέρα-1</a:t>
            </a:r>
          </a:p>
        </p:txBody>
      </p:sp>
      <p:sp>
        <p:nvSpPr>
          <p:cNvPr id="12" name="Freeform: Shape 11">
            <a:extLst>
              <a:ext uri="{FF2B5EF4-FFF2-40B4-BE49-F238E27FC236}">
                <a16:creationId xmlns:a16="http://schemas.microsoft.com/office/drawing/2014/main" id="{3E7466B0-B69A-FEBF-B8E0-FDA9AEAC709F}"/>
              </a:ext>
              <a:ext uri="{C183D7F6-B498-43B3-948B-1728B52AA6E4}">
                <adec:decorative xmlns:adec="http://schemas.microsoft.com/office/drawing/2017/decorative" val="1"/>
              </a:ext>
            </a:extLst>
          </p:cNvPr>
          <p:cNvSpPr/>
          <p:nvPr/>
        </p:nvSpPr>
        <p:spPr>
          <a:xfrm>
            <a:off x="7370364" y="-3219"/>
            <a:ext cx="2562565" cy="6884359"/>
          </a:xfrm>
          <a:custGeom>
            <a:avLst/>
            <a:gdLst>
              <a:gd name="connsiteX0" fmla="*/ 2535833 w 2562565"/>
              <a:gd name="connsiteY0" fmla="*/ 0 h 6884359"/>
              <a:gd name="connsiteX1" fmla="*/ 2106829 w 2562565"/>
              <a:gd name="connsiteY1" fmla="*/ 1564627 h 6884359"/>
              <a:gd name="connsiteX2" fmla="*/ 1764389 w 2562565"/>
              <a:gd name="connsiteY2" fmla="*/ 2840498 h 6884359"/>
              <a:gd name="connsiteX3" fmla="*/ 1579803 w 2562565"/>
              <a:gd name="connsiteY3" fmla="*/ 2925726 h 6884359"/>
              <a:gd name="connsiteX4" fmla="*/ 1467779 w 2562565"/>
              <a:gd name="connsiteY4" fmla="*/ 2731101 h 6884359"/>
              <a:gd name="connsiteX5" fmla="*/ 1727472 w 2562565"/>
              <a:gd name="connsiteY5" fmla="*/ 1773244 h 6884359"/>
              <a:gd name="connsiteX6" fmla="*/ 1709650 w 2562565"/>
              <a:gd name="connsiteY6" fmla="*/ 1633318 h 6884359"/>
              <a:gd name="connsiteX7" fmla="*/ 1597625 w 2562565"/>
              <a:gd name="connsiteY7" fmla="*/ 1546818 h 6884359"/>
              <a:gd name="connsiteX8" fmla="*/ 1372303 w 2562565"/>
              <a:gd name="connsiteY8" fmla="*/ 1676568 h 6884359"/>
              <a:gd name="connsiteX9" fmla="*/ 977670 w 2562565"/>
              <a:gd name="connsiteY9" fmla="*/ 3131798 h 6884359"/>
              <a:gd name="connsiteX10" fmla="*/ 5092 w 2562565"/>
              <a:gd name="connsiteY10" fmla="*/ 6867823 h 6884359"/>
              <a:gd name="connsiteX11" fmla="*/ 0 w 2562565"/>
              <a:gd name="connsiteY11" fmla="*/ 6884360 h 6884359"/>
              <a:gd name="connsiteX12" fmla="*/ 26733 w 2562565"/>
              <a:gd name="connsiteY12" fmla="*/ 6884360 h 6884359"/>
              <a:gd name="connsiteX13" fmla="*/ 1003131 w 2562565"/>
              <a:gd name="connsiteY13" fmla="*/ 3139431 h 6884359"/>
              <a:gd name="connsiteX14" fmla="*/ 1397763 w 2562565"/>
              <a:gd name="connsiteY14" fmla="*/ 1684200 h 6884359"/>
              <a:gd name="connsiteX15" fmla="*/ 1592533 w 2562565"/>
              <a:gd name="connsiteY15" fmla="*/ 1572259 h 6884359"/>
              <a:gd name="connsiteX16" fmla="*/ 1688009 w 2562565"/>
              <a:gd name="connsiteY16" fmla="*/ 1646039 h 6884359"/>
              <a:gd name="connsiteX17" fmla="*/ 1703285 w 2562565"/>
              <a:gd name="connsiteY17" fmla="*/ 1766884 h 6884359"/>
              <a:gd name="connsiteX18" fmla="*/ 1443591 w 2562565"/>
              <a:gd name="connsiteY18" fmla="*/ 2724741 h 6884359"/>
              <a:gd name="connsiteX19" fmla="*/ 1573438 w 2562565"/>
              <a:gd name="connsiteY19" fmla="*/ 2949894 h 6884359"/>
              <a:gd name="connsiteX20" fmla="*/ 1788577 w 2562565"/>
              <a:gd name="connsiteY20" fmla="*/ 2849402 h 6884359"/>
              <a:gd name="connsiteX21" fmla="*/ 1788577 w 2562565"/>
              <a:gd name="connsiteY21" fmla="*/ 2848130 h 6884359"/>
              <a:gd name="connsiteX22" fmla="*/ 2131016 w 2562565"/>
              <a:gd name="connsiteY22" fmla="*/ 1570987 h 6884359"/>
              <a:gd name="connsiteX23" fmla="*/ 2562566 w 2562565"/>
              <a:gd name="connsiteY23" fmla="*/ 1272 h 6884359"/>
              <a:gd name="connsiteX24" fmla="*/ 2535833 w 2562565"/>
              <a:gd name="connsiteY24" fmla="*/ 0 h 6884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62565" h="6884359">
                <a:moveTo>
                  <a:pt x="2535833" y="0"/>
                </a:moveTo>
                <a:lnTo>
                  <a:pt x="2106829" y="1564627"/>
                </a:lnTo>
                <a:lnTo>
                  <a:pt x="1764389" y="2840498"/>
                </a:lnTo>
                <a:cubicBezTo>
                  <a:pt x="1731291" y="2910461"/>
                  <a:pt x="1653638" y="2946078"/>
                  <a:pt x="1579803" y="2925726"/>
                </a:cubicBezTo>
                <a:cubicBezTo>
                  <a:pt x="1495785" y="2902829"/>
                  <a:pt x="1444864" y="2815057"/>
                  <a:pt x="1467779" y="2731101"/>
                </a:cubicBezTo>
                <a:lnTo>
                  <a:pt x="1727472" y="1773244"/>
                </a:lnTo>
                <a:cubicBezTo>
                  <a:pt x="1740202" y="1726178"/>
                  <a:pt x="1733837" y="1676568"/>
                  <a:pt x="1709650" y="1633318"/>
                </a:cubicBezTo>
                <a:cubicBezTo>
                  <a:pt x="1685463" y="1590068"/>
                  <a:pt x="1646000" y="1559539"/>
                  <a:pt x="1597625" y="1546818"/>
                </a:cubicBezTo>
                <a:cubicBezTo>
                  <a:pt x="1499604" y="1520105"/>
                  <a:pt x="1397763" y="1578620"/>
                  <a:pt x="1372303" y="1676568"/>
                </a:cubicBezTo>
                <a:lnTo>
                  <a:pt x="977670" y="3131798"/>
                </a:lnTo>
                <a:lnTo>
                  <a:pt x="5092" y="6867823"/>
                </a:lnTo>
                <a:cubicBezTo>
                  <a:pt x="5092" y="6867823"/>
                  <a:pt x="1273" y="6880544"/>
                  <a:pt x="0" y="6884360"/>
                </a:cubicBezTo>
                <a:lnTo>
                  <a:pt x="26733" y="6884360"/>
                </a:lnTo>
                <a:lnTo>
                  <a:pt x="1003131" y="3139431"/>
                </a:lnTo>
                <a:lnTo>
                  <a:pt x="1397763" y="1684200"/>
                </a:lnTo>
                <a:cubicBezTo>
                  <a:pt x="1420677" y="1600245"/>
                  <a:pt x="1508515" y="1549363"/>
                  <a:pt x="1592533" y="1572259"/>
                </a:cubicBezTo>
                <a:cubicBezTo>
                  <a:pt x="1633270" y="1583708"/>
                  <a:pt x="1667641" y="1609149"/>
                  <a:pt x="1688009" y="1646039"/>
                </a:cubicBezTo>
                <a:cubicBezTo>
                  <a:pt x="1709650" y="1682928"/>
                  <a:pt x="1714742" y="1724906"/>
                  <a:pt x="1703285" y="1766884"/>
                </a:cubicBezTo>
                <a:lnTo>
                  <a:pt x="1443591" y="2724741"/>
                </a:lnTo>
                <a:cubicBezTo>
                  <a:pt x="1416858" y="2822689"/>
                  <a:pt x="1475417" y="2924453"/>
                  <a:pt x="1573438" y="2949894"/>
                </a:cubicBezTo>
                <a:cubicBezTo>
                  <a:pt x="1660003" y="2972792"/>
                  <a:pt x="1750386" y="2930814"/>
                  <a:pt x="1788577" y="2849402"/>
                </a:cubicBezTo>
                <a:lnTo>
                  <a:pt x="1788577" y="2848130"/>
                </a:lnTo>
                <a:lnTo>
                  <a:pt x="2131016" y="1570987"/>
                </a:lnTo>
                <a:lnTo>
                  <a:pt x="2562566" y="1272"/>
                </a:lnTo>
                <a:cubicBezTo>
                  <a:pt x="2553655" y="0"/>
                  <a:pt x="2544744" y="0"/>
                  <a:pt x="2535833" y="0"/>
                </a:cubicBezTo>
                <a:close/>
              </a:path>
            </a:pathLst>
          </a:custGeom>
          <a:solidFill>
            <a:schemeClr val="accent1"/>
          </a:solidFill>
          <a:ln w="12700" cap="flat">
            <a:noFill/>
            <a:prstDash val="solid"/>
            <a:miter/>
          </a:ln>
        </p:spPr>
        <p:txBody>
          <a:bodyPr rtlCol="0" anchor="ctr"/>
          <a:lstStyle/>
          <a:p>
            <a:endParaRPr lang="en-US"/>
          </a:p>
        </p:txBody>
      </p:sp>
      <p:pic>
        <p:nvPicPr>
          <p:cNvPr id="13" name="Graphic 12">
            <a:extLst>
              <a:ext uri="{FF2B5EF4-FFF2-40B4-BE49-F238E27FC236}">
                <a16:creationId xmlns:a16="http://schemas.microsoft.com/office/drawing/2014/main" id="{2756CFB8-E805-3CF9-61D2-C02341EC7644}"/>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7829202" y="5156615"/>
            <a:ext cx="878334" cy="1705001"/>
          </a:xfrm>
          <a:prstGeom prst="rect">
            <a:avLst/>
          </a:prstGeom>
        </p:spPr>
      </p:pic>
      <p:sp>
        <p:nvSpPr>
          <p:cNvPr id="6" name="Slide Number Placeholder 5">
            <a:extLst>
              <a:ext uri="{FF2B5EF4-FFF2-40B4-BE49-F238E27FC236}">
                <a16:creationId xmlns:a16="http://schemas.microsoft.com/office/drawing/2014/main" id="{68D96053-DF7F-7AFE-4D23-78CFF34D0026}"/>
              </a:ext>
            </a:extLst>
          </p:cNvPr>
          <p:cNvSpPr>
            <a:spLocks noGrp="1"/>
          </p:cNvSpPr>
          <p:nvPr>
            <p:ph type="sldNum" sz="quarter" idx="4"/>
          </p:nvPr>
        </p:nvSpPr>
        <p:spPr>
          <a:xfrm>
            <a:off x="10768546" y="6290774"/>
            <a:ext cx="617912" cy="365125"/>
          </a:xfrm>
        </p:spPr>
        <p:txBody>
          <a:bodyPr/>
          <a:lstStyle/>
          <a:p>
            <a:fld id="{3A98EE3D-8CD1-4C3F-BD1C-C98C9596463C}" type="slidenum">
              <a:rPr lang="en-US" smtClean="0"/>
              <a:pPr/>
              <a:t>4</a:t>
            </a:fld>
            <a:endParaRPr lang="en-US"/>
          </a:p>
        </p:txBody>
      </p:sp>
      <p:sp>
        <p:nvSpPr>
          <p:cNvPr id="27" name="Text Placeholder 10">
            <a:extLst>
              <a:ext uri="{FF2B5EF4-FFF2-40B4-BE49-F238E27FC236}">
                <a16:creationId xmlns:a16="http://schemas.microsoft.com/office/drawing/2014/main" id="{E8DD6800-C7FC-6A10-2B0A-C4B64CC05C22}"/>
              </a:ext>
            </a:extLst>
          </p:cNvPr>
          <p:cNvSpPr txBox="1">
            <a:spLocks/>
          </p:cNvSpPr>
          <p:nvPr/>
        </p:nvSpPr>
        <p:spPr>
          <a:xfrm>
            <a:off x="796322" y="2164080"/>
            <a:ext cx="6980092" cy="346029"/>
          </a:xfrm>
          <a:prstGeom prst="rect">
            <a:avLst/>
          </a:prstGeom>
        </p:spPr>
        <p:txBody>
          <a:bodyPr>
            <a:noAutofit/>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l" sz="1600">
                <a:solidFill>
                  <a:schemeClr val="accent1"/>
                </a:solidFill>
              </a:rPr>
              <a:t>Topic-01: Θεμέλια της Νοημοσύνης Απειλών στον Κυβερνοχώρο (CTI) – Ταξινομία, Κύκλος Ζωής, Έλεγχοι και Πρότυπα Ασφαλείας</a:t>
            </a:r>
          </a:p>
        </p:txBody>
      </p:sp>
      <p:sp>
        <p:nvSpPr>
          <p:cNvPr id="28" name="Text Placeholder 22">
            <a:extLst>
              <a:ext uri="{FF2B5EF4-FFF2-40B4-BE49-F238E27FC236}">
                <a16:creationId xmlns:a16="http://schemas.microsoft.com/office/drawing/2014/main" id="{5421A4BB-2BFD-0743-5BB3-6C4D92B8EC15}"/>
              </a:ext>
            </a:extLst>
          </p:cNvPr>
          <p:cNvSpPr txBox="1">
            <a:spLocks/>
          </p:cNvSpPr>
          <p:nvPr/>
        </p:nvSpPr>
        <p:spPr>
          <a:xfrm>
            <a:off x="796323" y="2726930"/>
            <a:ext cx="6980091" cy="1208930"/>
          </a:xfrm>
          <a:prstGeom prst="rect">
            <a:avLst/>
          </a:prstGeom>
        </p:spPr>
        <p:txBody>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600"/>
              </a:spcBef>
              <a:spcAft>
                <a:spcPts val="0"/>
              </a:spcAft>
            </a:pPr>
            <a:r>
              <a:rPr lang="el" sz="1400" dirty="0"/>
              <a:t>Εισαγωγή στο Cyber Threat Intelligence</a:t>
            </a:r>
          </a:p>
          <a:p>
            <a:pPr>
              <a:spcBef>
                <a:spcPts val="600"/>
              </a:spcBef>
              <a:spcAft>
                <a:spcPts val="0"/>
              </a:spcAft>
            </a:pPr>
            <a:r>
              <a:rPr lang="el" sz="1400" dirty="0"/>
              <a:t>Ταξινόμηση της νοημοσύνης απειλών στον κυβερνοχώρο </a:t>
            </a:r>
          </a:p>
          <a:p>
            <a:pPr>
              <a:spcBef>
                <a:spcPts val="600"/>
              </a:spcBef>
              <a:spcAft>
                <a:spcPts val="0"/>
              </a:spcAft>
            </a:pPr>
            <a:r>
              <a:rPr lang="el" sz="1400" dirty="0"/>
              <a:t>Κύκλος ζωής της ευφυΐας απειλών στον κυβερνοχώρο</a:t>
            </a:r>
          </a:p>
          <a:p>
            <a:pPr>
              <a:spcBef>
                <a:spcPts val="600"/>
              </a:spcBef>
              <a:spcAft>
                <a:spcPts val="0"/>
              </a:spcAft>
            </a:pPr>
            <a:r>
              <a:rPr lang="el" sz="1400" dirty="0"/>
              <a:t>Έλεγχοι και πρότυπα ασφαλείας</a:t>
            </a:r>
          </a:p>
        </p:txBody>
      </p:sp>
      <p:pic>
        <p:nvPicPr>
          <p:cNvPr id="34" name="Picture Placeholder 33" descr="Ένα φλιτζάνι καφέ και ένα σημειωματάριο σε ένα τραπέζι&#10;&#10;Περιγραφή που δημιουργείται αυτόματα">
            <a:extLst>
              <a:ext uri="{FF2B5EF4-FFF2-40B4-BE49-F238E27FC236}">
                <a16:creationId xmlns:a16="http://schemas.microsoft.com/office/drawing/2014/main" id="{BE76F2C8-60D2-404A-08F8-F956BC2489DF}"/>
              </a:ext>
            </a:extLst>
          </p:cNvPr>
          <p:cNvPicPr>
            <a:picLocks noGrp="1" noChangeAspect="1"/>
          </p:cNvPicPr>
          <p:nvPr>
            <p:ph type="pic" sz="quarter" idx="11"/>
          </p:nvPr>
        </p:nvPicPr>
        <p:blipFill>
          <a:blip r:embed="rId4"/>
          <a:srcRect l="18261" r="18261"/>
          <a:stretch>
            <a:fillRect/>
          </a:stretch>
        </p:blipFill>
        <p:spPr/>
      </p:pic>
      <p:grpSp>
        <p:nvGrpSpPr>
          <p:cNvPr id="3" name="Group 2">
            <a:extLst>
              <a:ext uri="{FF2B5EF4-FFF2-40B4-BE49-F238E27FC236}">
                <a16:creationId xmlns:a16="http://schemas.microsoft.com/office/drawing/2014/main" id="{B2E7B04D-E6C3-1A50-96CC-C863D387E4E8}"/>
              </a:ext>
            </a:extLst>
          </p:cNvPr>
          <p:cNvGrpSpPr/>
          <p:nvPr/>
        </p:nvGrpSpPr>
        <p:grpSpPr>
          <a:xfrm>
            <a:off x="7549377" y="6167336"/>
            <a:ext cx="3294001" cy="612000"/>
            <a:chOff x="5179092" y="5483822"/>
            <a:chExt cx="3294001" cy="612000"/>
          </a:xfrm>
        </p:grpSpPr>
        <p:pic>
          <p:nvPicPr>
            <p:cNvPr id="4" name="Picture 3">
              <a:extLst>
                <a:ext uri="{FF2B5EF4-FFF2-40B4-BE49-F238E27FC236}">
                  <a16:creationId xmlns:a16="http://schemas.microsoft.com/office/drawing/2014/main" id="{B2BB7346-D27E-E7B5-1793-E50B8F9C20CF}"/>
                </a:ext>
              </a:extLst>
            </p:cNvPr>
            <p:cNvPicPr>
              <a:picLocks noChangeAspect="1"/>
            </p:cNvPicPr>
            <p:nvPr/>
          </p:nvPicPr>
          <p:blipFill>
            <a:blip r:embed="rId5"/>
            <a:stretch>
              <a:fillRect/>
            </a:stretch>
          </p:blipFill>
          <p:spPr>
            <a:xfrm>
              <a:off x="5179092" y="5483822"/>
              <a:ext cx="1530000" cy="612000"/>
            </a:xfrm>
            <a:prstGeom prst="rect">
              <a:avLst/>
            </a:prstGeom>
          </p:spPr>
        </p:pic>
        <p:pic>
          <p:nvPicPr>
            <p:cNvPr id="5" name="Picture 4">
              <a:extLst>
                <a:ext uri="{FF2B5EF4-FFF2-40B4-BE49-F238E27FC236}">
                  <a16:creationId xmlns:a16="http://schemas.microsoft.com/office/drawing/2014/main" id="{7E39C830-72D8-B9BC-4DBD-C47324325EEA}"/>
                </a:ext>
              </a:extLst>
            </p:cNvPr>
            <p:cNvPicPr>
              <a:picLocks noChangeAspect="1"/>
            </p:cNvPicPr>
            <p:nvPr/>
          </p:nvPicPr>
          <p:blipFill>
            <a:blip r:embed="rId6"/>
            <a:stretch>
              <a:fillRect/>
            </a:stretch>
          </p:blipFill>
          <p:spPr>
            <a:xfrm>
              <a:off x="6709092" y="5483822"/>
              <a:ext cx="1764001" cy="612000"/>
            </a:xfrm>
            <a:prstGeom prst="rect">
              <a:avLst/>
            </a:prstGeom>
          </p:spPr>
        </p:pic>
      </p:grpSp>
    </p:spTree>
    <p:extLst>
      <p:ext uri="{BB962C8B-B14F-4D97-AF65-F5344CB8AC3E}">
        <p14:creationId xmlns:p14="http://schemas.microsoft.com/office/powerpoint/2010/main" val="1221308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4D835925-3D21-0B99-9A6C-587FBAE43339}"/>
              </a:ext>
            </a:extLst>
          </p:cNvPr>
          <p:cNvSpPr>
            <a:spLocks noGrp="1"/>
          </p:cNvSpPr>
          <p:nvPr>
            <p:ph type="ctrTitle"/>
          </p:nvPr>
        </p:nvSpPr>
        <p:spPr>
          <a:xfrm>
            <a:off x="796322" y="320040"/>
            <a:ext cx="6732237" cy="1524000"/>
          </a:xfrm>
        </p:spPr>
        <p:txBody>
          <a:bodyPr>
            <a:normAutofit fontScale="90000"/>
          </a:bodyPr>
          <a:lstStyle/>
          <a:p>
            <a:r>
              <a:rPr lang="el" dirty="0">
                <a:solidFill>
                  <a:schemeClr val="accent1"/>
                </a:solidFill>
              </a:rPr>
              <a:t>Περίγραμμα Εκπαίδευσης: </a:t>
            </a:r>
            <a:br>
              <a:rPr lang="en-US" dirty="0">
                <a:solidFill>
                  <a:schemeClr val="accent1"/>
                </a:solidFill>
              </a:rPr>
            </a:br>
            <a:br>
              <a:rPr lang="en-US" dirty="0">
                <a:solidFill>
                  <a:schemeClr val="accent1"/>
                </a:solidFill>
              </a:rPr>
            </a:br>
            <a:r>
              <a:rPr lang="el" dirty="0"/>
              <a:t>Ημέρα-1</a:t>
            </a:r>
          </a:p>
        </p:txBody>
      </p:sp>
      <p:sp>
        <p:nvSpPr>
          <p:cNvPr id="12" name="Freeform: Shape 11">
            <a:extLst>
              <a:ext uri="{FF2B5EF4-FFF2-40B4-BE49-F238E27FC236}">
                <a16:creationId xmlns:a16="http://schemas.microsoft.com/office/drawing/2014/main" id="{3E7466B0-B69A-FEBF-B8E0-FDA9AEAC709F}"/>
              </a:ext>
              <a:ext uri="{C183D7F6-B498-43B3-948B-1728B52AA6E4}">
                <adec:decorative xmlns:adec="http://schemas.microsoft.com/office/drawing/2017/decorative" val="1"/>
              </a:ext>
            </a:extLst>
          </p:cNvPr>
          <p:cNvSpPr/>
          <p:nvPr/>
        </p:nvSpPr>
        <p:spPr>
          <a:xfrm>
            <a:off x="7370364" y="-3219"/>
            <a:ext cx="2562565" cy="6884359"/>
          </a:xfrm>
          <a:custGeom>
            <a:avLst/>
            <a:gdLst>
              <a:gd name="connsiteX0" fmla="*/ 2535833 w 2562565"/>
              <a:gd name="connsiteY0" fmla="*/ 0 h 6884359"/>
              <a:gd name="connsiteX1" fmla="*/ 2106829 w 2562565"/>
              <a:gd name="connsiteY1" fmla="*/ 1564627 h 6884359"/>
              <a:gd name="connsiteX2" fmla="*/ 1764389 w 2562565"/>
              <a:gd name="connsiteY2" fmla="*/ 2840498 h 6884359"/>
              <a:gd name="connsiteX3" fmla="*/ 1579803 w 2562565"/>
              <a:gd name="connsiteY3" fmla="*/ 2925726 h 6884359"/>
              <a:gd name="connsiteX4" fmla="*/ 1467779 w 2562565"/>
              <a:gd name="connsiteY4" fmla="*/ 2731101 h 6884359"/>
              <a:gd name="connsiteX5" fmla="*/ 1727472 w 2562565"/>
              <a:gd name="connsiteY5" fmla="*/ 1773244 h 6884359"/>
              <a:gd name="connsiteX6" fmla="*/ 1709650 w 2562565"/>
              <a:gd name="connsiteY6" fmla="*/ 1633318 h 6884359"/>
              <a:gd name="connsiteX7" fmla="*/ 1597625 w 2562565"/>
              <a:gd name="connsiteY7" fmla="*/ 1546818 h 6884359"/>
              <a:gd name="connsiteX8" fmla="*/ 1372303 w 2562565"/>
              <a:gd name="connsiteY8" fmla="*/ 1676568 h 6884359"/>
              <a:gd name="connsiteX9" fmla="*/ 977670 w 2562565"/>
              <a:gd name="connsiteY9" fmla="*/ 3131798 h 6884359"/>
              <a:gd name="connsiteX10" fmla="*/ 5092 w 2562565"/>
              <a:gd name="connsiteY10" fmla="*/ 6867823 h 6884359"/>
              <a:gd name="connsiteX11" fmla="*/ 0 w 2562565"/>
              <a:gd name="connsiteY11" fmla="*/ 6884360 h 6884359"/>
              <a:gd name="connsiteX12" fmla="*/ 26733 w 2562565"/>
              <a:gd name="connsiteY12" fmla="*/ 6884360 h 6884359"/>
              <a:gd name="connsiteX13" fmla="*/ 1003131 w 2562565"/>
              <a:gd name="connsiteY13" fmla="*/ 3139431 h 6884359"/>
              <a:gd name="connsiteX14" fmla="*/ 1397763 w 2562565"/>
              <a:gd name="connsiteY14" fmla="*/ 1684200 h 6884359"/>
              <a:gd name="connsiteX15" fmla="*/ 1592533 w 2562565"/>
              <a:gd name="connsiteY15" fmla="*/ 1572259 h 6884359"/>
              <a:gd name="connsiteX16" fmla="*/ 1688009 w 2562565"/>
              <a:gd name="connsiteY16" fmla="*/ 1646039 h 6884359"/>
              <a:gd name="connsiteX17" fmla="*/ 1703285 w 2562565"/>
              <a:gd name="connsiteY17" fmla="*/ 1766884 h 6884359"/>
              <a:gd name="connsiteX18" fmla="*/ 1443591 w 2562565"/>
              <a:gd name="connsiteY18" fmla="*/ 2724741 h 6884359"/>
              <a:gd name="connsiteX19" fmla="*/ 1573438 w 2562565"/>
              <a:gd name="connsiteY19" fmla="*/ 2949894 h 6884359"/>
              <a:gd name="connsiteX20" fmla="*/ 1788577 w 2562565"/>
              <a:gd name="connsiteY20" fmla="*/ 2849402 h 6884359"/>
              <a:gd name="connsiteX21" fmla="*/ 1788577 w 2562565"/>
              <a:gd name="connsiteY21" fmla="*/ 2848130 h 6884359"/>
              <a:gd name="connsiteX22" fmla="*/ 2131016 w 2562565"/>
              <a:gd name="connsiteY22" fmla="*/ 1570987 h 6884359"/>
              <a:gd name="connsiteX23" fmla="*/ 2562566 w 2562565"/>
              <a:gd name="connsiteY23" fmla="*/ 1272 h 6884359"/>
              <a:gd name="connsiteX24" fmla="*/ 2535833 w 2562565"/>
              <a:gd name="connsiteY24" fmla="*/ 0 h 6884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62565" h="6884359">
                <a:moveTo>
                  <a:pt x="2535833" y="0"/>
                </a:moveTo>
                <a:lnTo>
                  <a:pt x="2106829" y="1564627"/>
                </a:lnTo>
                <a:lnTo>
                  <a:pt x="1764389" y="2840498"/>
                </a:lnTo>
                <a:cubicBezTo>
                  <a:pt x="1731291" y="2910461"/>
                  <a:pt x="1653638" y="2946078"/>
                  <a:pt x="1579803" y="2925726"/>
                </a:cubicBezTo>
                <a:cubicBezTo>
                  <a:pt x="1495785" y="2902829"/>
                  <a:pt x="1444864" y="2815057"/>
                  <a:pt x="1467779" y="2731101"/>
                </a:cubicBezTo>
                <a:lnTo>
                  <a:pt x="1727472" y="1773244"/>
                </a:lnTo>
                <a:cubicBezTo>
                  <a:pt x="1740202" y="1726178"/>
                  <a:pt x="1733837" y="1676568"/>
                  <a:pt x="1709650" y="1633318"/>
                </a:cubicBezTo>
                <a:cubicBezTo>
                  <a:pt x="1685463" y="1590068"/>
                  <a:pt x="1646000" y="1559539"/>
                  <a:pt x="1597625" y="1546818"/>
                </a:cubicBezTo>
                <a:cubicBezTo>
                  <a:pt x="1499604" y="1520105"/>
                  <a:pt x="1397763" y="1578620"/>
                  <a:pt x="1372303" y="1676568"/>
                </a:cubicBezTo>
                <a:lnTo>
                  <a:pt x="977670" y="3131798"/>
                </a:lnTo>
                <a:lnTo>
                  <a:pt x="5092" y="6867823"/>
                </a:lnTo>
                <a:cubicBezTo>
                  <a:pt x="5092" y="6867823"/>
                  <a:pt x="1273" y="6880544"/>
                  <a:pt x="0" y="6884360"/>
                </a:cubicBezTo>
                <a:lnTo>
                  <a:pt x="26733" y="6884360"/>
                </a:lnTo>
                <a:lnTo>
                  <a:pt x="1003131" y="3139431"/>
                </a:lnTo>
                <a:lnTo>
                  <a:pt x="1397763" y="1684200"/>
                </a:lnTo>
                <a:cubicBezTo>
                  <a:pt x="1420677" y="1600245"/>
                  <a:pt x="1508515" y="1549363"/>
                  <a:pt x="1592533" y="1572259"/>
                </a:cubicBezTo>
                <a:cubicBezTo>
                  <a:pt x="1633270" y="1583708"/>
                  <a:pt x="1667641" y="1609149"/>
                  <a:pt x="1688009" y="1646039"/>
                </a:cubicBezTo>
                <a:cubicBezTo>
                  <a:pt x="1709650" y="1682928"/>
                  <a:pt x="1714742" y="1724906"/>
                  <a:pt x="1703285" y="1766884"/>
                </a:cubicBezTo>
                <a:lnTo>
                  <a:pt x="1443591" y="2724741"/>
                </a:lnTo>
                <a:cubicBezTo>
                  <a:pt x="1416858" y="2822689"/>
                  <a:pt x="1475417" y="2924453"/>
                  <a:pt x="1573438" y="2949894"/>
                </a:cubicBezTo>
                <a:cubicBezTo>
                  <a:pt x="1660003" y="2972792"/>
                  <a:pt x="1750386" y="2930814"/>
                  <a:pt x="1788577" y="2849402"/>
                </a:cubicBezTo>
                <a:lnTo>
                  <a:pt x="1788577" y="2848130"/>
                </a:lnTo>
                <a:lnTo>
                  <a:pt x="2131016" y="1570987"/>
                </a:lnTo>
                <a:lnTo>
                  <a:pt x="2562566" y="1272"/>
                </a:lnTo>
                <a:cubicBezTo>
                  <a:pt x="2553655" y="0"/>
                  <a:pt x="2544744" y="0"/>
                  <a:pt x="2535833" y="0"/>
                </a:cubicBezTo>
                <a:close/>
              </a:path>
            </a:pathLst>
          </a:custGeom>
          <a:solidFill>
            <a:schemeClr val="accent1"/>
          </a:solidFill>
          <a:ln w="12700" cap="flat">
            <a:noFill/>
            <a:prstDash val="solid"/>
            <a:miter/>
          </a:ln>
        </p:spPr>
        <p:txBody>
          <a:bodyPr rtlCol="0" anchor="ctr"/>
          <a:lstStyle/>
          <a:p>
            <a:endParaRPr lang="en-US"/>
          </a:p>
        </p:txBody>
      </p:sp>
      <p:pic>
        <p:nvPicPr>
          <p:cNvPr id="13" name="Graphic 12">
            <a:extLst>
              <a:ext uri="{FF2B5EF4-FFF2-40B4-BE49-F238E27FC236}">
                <a16:creationId xmlns:a16="http://schemas.microsoft.com/office/drawing/2014/main" id="{2756CFB8-E805-3CF9-61D2-C02341EC7644}"/>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7829202" y="5156615"/>
            <a:ext cx="878334" cy="1705001"/>
          </a:xfrm>
          <a:prstGeom prst="rect">
            <a:avLst/>
          </a:prstGeom>
        </p:spPr>
      </p:pic>
      <p:sp>
        <p:nvSpPr>
          <p:cNvPr id="6" name="Slide Number Placeholder 5">
            <a:extLst>
              <a:ext uri="{FF2B5EF4-FFF2-40B4-BE49-F238E27FC236}">
                <a16:creationId xmlns:a16="http://schemas.microsoft.com/office/drawing/2014/main" id="{68D96053-DF7F-7AFE-4D23-78CFF34D0026}"/>
              </a:ext>
            </a:extLst>
          </p:cNvPr>
          <p:cNvSpPr>
            <a:spLocks noGrp="1"/>
          </p:cNvSpPr>
          <p:nvPr>
            <p:ph type="sldNum" sz="quarter" idx="4"/>
          </p:nvPr>
        </p:nvSpPr>
        <p:spPr>
          <a:xfrm>
            <a:off x="10768546" y="6290774"/>
            <a:ext cx="617912" cy="365125"/>
          </a:xfrm>
        </p:spPr>
        <p:txBody>
          <a:bodyPr/>
          <a:lstStyle/>
          <a:p>
            <a:fld id="{3A98EE3D-8CD1-4C3F-BD1C-C98C9596463C}" type="slidenum">
              <a:rPr lang="en-US" smtClean="0"/>
              <a:pPr/>
              <a:t>5</a:t>
            </a:fld>
            <a:endParaRPr lang="en-US"/>
          </a:p>
        </p:txBody>
      </p:sp>
      <p:sp>
        <p:nvSpPr>
          <p:cNvPr id="27" name="Text Placeholder 10">
            <a:extLst>
              <a:ext uri="{FF2B5EF4-FFF2-40B4-BE49-F238E27FC236}">
                <a16:creationId xmlns:a16="http://schemas.microsoft.com/office/drawing/2014/main" id="{E8DD6800-C7FC-6A10-2B0A-C4B64CC05C22}"/>
              </a:ext>
            </a:extLst>
          </p:cNvPr>
          <p:cNvSpPr txBox="1">
            <a:spLocks/>
          </p:cNvSpPr>
          <p:nvPr/>
        </p:nvSpPr>
        <p:spPr>
          <a:xfrm>
            <a:off x="796322" y="2164080"/>
            <a:ext cx="6980092" cy="346029"/>
          </a:xfrm>
          <a:prstGeom prst="rect">
            <a:avLst/>
          </a:prstGeom>
        </p:spPr>
        <p:txBody>
          <a:bodyPr>
            <a:noAutofit/>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l" sz="1600">
                <a:solidFill>
                  <a:schemeClr val="accent1"/>
                </a:solidFill>
              </a:rPr>
              <a:t>Topic-01: Θεμέλια της Νοημοσύνης Απειλών στον Κυβερνοχώρο (CTI) – Ταξινομία, Κύκλος Ζωής, Έλεγχοι και Πρότυπα Ασφαλείας</a:t>
            </a:r>
          </a:p>
        </p:txBody>
      </p:sp>
      <p:sp>
        <p:nvSpPr>
          <p:cNvPr id="28" name="Text Placeholder 22">
            <a:extLst>
              <a:ext uri="{FF2B5EF4-FFF2-40B4-BE49-F238E27FC236}">
                <a16:creationId xmlns:a16="http://schemas.microsoft.com/office/drawing/2014/main" id="{5421A4BB-2BFD-0743-5BB3-6C4D92B8EC15}"/>
              </a:ext>
            </a:extLst>
          </p:cNvPr>
          <p:cNvSpPr txBox="1">
            <a:spLocks/>
          </p:cNvSpPr>
          <p:nvPr/>
        </p:nvSpPr>
        <p:spPr>
          <a:xfrm>
            <a:off x="796323" y="2726930"/>
            <a:ext cx="6980091" cy="1208930"/>
          </a:xfrm>
          <a:prstGeom prst="rect">
            <a:avLst/>
          </a:prstGeom>
        </p:spPr>
        <p:txBody>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600"/>
              </a:spcBef>
              <a:spcAft>
                <a:spcPts val="0"/>
              </a:spcAft>
            </a:pPr>
            <a:r>
              <a:rPr lang="el" sz="1400">
                <a:solidFill>
                  <a:schemeClr val="tx2"/>
                </a:solidFill>
              </a:rPr>
              <a:t>Εισαγωγή στο Cyber Threat Intelligence</a:t>
            </a:r>
          </a:p>
          <a:p>
            <a:pPr>
              <a:spcBef>
                <a:spcPts val="600"/>
              </a:spcBef>
              <a:spcAft>
                <a:spcPts val="0"/>
              </a:spcAft>
            </a:pPr>
            <a:r>
              <a:rPr lang="el" sz="1400"/>
              <a:t>Ταξινόμηση της νοημοσύνης απειλών στον κυβερνοχώρο </a:t>
            </a:r>
          </a:p>
          <a:p>
            <a:pPr>
              <a:spcBef>
                <a:spcPts val="600"/>
              </a:spcBef>
              <a:spcAft>
                <a:spcPts val="0"/>
              </a:spcAft>
            </a:pPr>
            <a:r>
              <a:rPr lang="el" sz="1400"/>
              <a:t>Κύκλος ζωής της ευφυΐας απειλών στον κυβερνοχώρο</a:t>
            </a:r>
          </a:p>
          <a:p>
            <a:pPr>
              <a:spcBef>
                <a:spcPts val="600"/>
              </a:spcBef>
              <a:spcAft>
                <a:spcPts val="0"/>
              </a:spcAft>
            </a:pPr>
            <a:r>
              <a:rPr lang="el" sz="1400"/>
              <a:t>Έλεγχοι και πρότυπα ασφαλείας</a:t>
            </a:r>
          </a:p>
        </p:txBody>
      </p:sp>
      <p:pic>
        <p:nvPicPr>
          <p:cNvPr id="34" name="Picture Placeholder 33" descr="Ένα φλιτζάνι καφέ και ένα σημειωματάριο σε ένα τραπέζι&#10;&#10;Περιγραφή που δημιουργείται αυτόματα">
            <a:extLst>
              <a:ext uri="{FF2B5EF4-FFF2-40B4-BE49-F238E27FC236}">
                <a16:creationId xmlns:a16="http://schemas.microsoft.com/office/drawing/2014/main" id="{BE76F2C8-60D2-404A-08F8-F956BC2489DF}"/>
              </a:ext>
            </a:extLst>
          </p:cNvPr>
          <p:cNvPicPr>
            <a:picLocks noGrp="1" noChangeAspect="1"/>
          </p:cNvPicPr>
          <p:nvPr>
            <p:ph type="pic" sz="quarter" idx="11"/>
          </p:nvPr>
        </p:nvPicPr>
        <p:blipFill>
          <a:blip r:embed="rId4"/>
          <a:srcRect l="18261" r="18261"/>
          <a:stretch>
            <a:fillRect/>
          </a:stretch>
        </p:blipFill>
        <p:spPr/>
      </p:pic>
      <p:grpSp>
        <p:nvGrpSpPr>
          <p:cNvPr id="3" name="Group 2">
            <a:extLst>
              <a:ext uri="{FF2B5EF4-FFF2-40B4-BE49-F238E27FC236}">
                <a16:creationId xmlns:a16="http://schemas.microsoft.com/office/drawing/2014/main" id="{B2E7B04D-E6C3-1A50-96CC-C863D387E4E8}"/>
              </a:ext>
            </a:extLst>
          </p:cNvPr>
          <p:cNvGrpSpPr/>
          <p:nvPr/>
        </p:nvGrpSpPr>
        <p:grpSpPr>
          <a:xfrm>
            <a:off x="7549377" y="6167336"/>
            <a:ext cx="3294001" cy="612000"/>
            <a:chOff x="5179092" y="5483822"/>
            <a:chExt cx="3294001" cy="612000"/>
          </a:xfrm>
        </p:grpSpPr>
        <p:pic>
          <p:nvPicPr>
            <p:cNvPr id="4" name="Picture 3">
              <a:extLst>
                <a:ext uri="{FF2B5EF4-FFF2-40B4-BE49-F238E27FC236}">
                  <a16:creationId xmlns:a16="http://schemas.microsoft.com/office/drawing/2014/main" id="{B2BB7346-D27E-E7B5-1793-E50B8F9C20CF}"/>
                </a:ext>
              </a:extLst>
            </p:cNvPr>
            <p:cNvPicPr>
              <a:picLocks noChangeAspect="1"/>
            </p:cNvPicPr>
            <p:nvPr/>
          </p:nvPicPr>
          <p:blipFill>
            <a:blip r:embed="rId5"/>
            <a:stretch>
              <a:fillRect/>
            </a:stretch>
          </p:blipFill>
          <p:spPr>
            <a:xfrm>
              <a:off x="5179092" y="5483822"/>
              <a:ext cx="1530000" cy="612000"/>
            </a:xfrm>
            <a:prstGeom prst="rect">
              <a:avLst/>
            </a:prstGeom>
          </p:spPr>
        </p:pic>
        <p:pic>
          <p:nvPicPr>
            <p:cNvPr id="5" name="Picture 4">
              <a:extLst>
                <a:ext uri="{FF2B5EF4-FFF2-40B4-BE49-F238E27FC236}">
                  <a16:creationId xmlns:a16="http://schemas.microsoft.com/office/drawing/2014/main" id="{7E39C830-72D8-B9BC-4DBD-C47324325EEA}"/>
                </a:ext>
              </a:extLst>
            </p:cNvPr>
            <p:cNvPicPr>
              <a:picLocks noChangeAspect="1"/>
            </p:cNvPicPr>
            <p:nvPr/>
          </p:nvPicPr>
          <p:blipFill>
            <a:blip r:embed="rId6"/>
            <a:stretch>
              <a:fillRect/>
            </a:stretch>
          </p:blipFill>
          <p:spPr>
            <a:xfrm>
              <a:off x="6709092" y="5483822"/>
              <a:ext cx="1764001" cy="612000"/>
            </a:xfrm>
            <a:prstGeom prst="rect">
              <a:avLst/>
            </a:prstGeom>
          </p:spPr>
        </p:pic>
      </p:grpSp>
    </p:spTree>
    <p:extLst>
      <p:ext uri="{BB962C8B-B14F-4D97-AF65-F5344CB8AC3E}">
        <p14:creationId xmlns:p14="http://schemas.microsoft.com/office/powerpoint/2010/main" val="4198479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507964" y="98470"/>
            <a:ext cx="5684036" cy="763899"/>
          </a:xfrm>
        </p:spPr>
        <p:txBody>
          <a:bodyPr>
            <a:noAutofit/>
          </a:bodyPr>
          <a:lstStyle/>
          <a:p>
            <a:r>
              <a:rPr lang="el" sz="2800" dirty="0"/>
              <a:t>01_1: Εισαγωγή στην Ευφυΐα Κυβερνοαπειλών</a:t>
            </a:r>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498131" y="1059877"/>
            <a:ext cx="4786877" cy="763899"/>
          </a:xfrm>
        </p:spPr>
        <p:txBody>
          <a:bodyPr>
            <a:normAutofit lnSpcReduction="10000"/>
          </a:bodyPr>
          <a:lstStyle/>
          <a:p>
            <a:r>
              <a:rPr lang="el"/>
              <a:t>Ορισμός και σημασία στο ενεργειακό δίκτυο</a:t>
            </a:r>
          </a:p>
        </p:txBody>
      </p:sp>
      <p:sp>
        <p:nvSpPr>
          <p:cNvPr id="15" name="Text Placeholder 14">
            <a:extLst>
              <a:ext uri="{FF2B5EF4-FFF2-40B4-BE49-F238E27FC236}">
                <a16:creationId xmlns:a16="http://schemas.microsoft.com/office/drawing/2014/main" id="{43B8BFA9-FBE9-EDA2-FBB1-C2B55CD7C827}"/>
              </a:ext>
            </a:extLst>
          </p:cNvPr>
          <p:cNvSpPr>
            <a:spLocks noGrp="1"/>
          </p:cNvSpPr>
          <p:nvPr>
            <p:ph type="body" sz="quarter" idx="12"/>
          </p:nvPr>
        </p:nvSpPr>
        <p:spPr>
          <a:xfrm>
            <a:off x="6498130" y="1977017"/>
            <a:ext cx="5541470" cy="2569866"/>
          </a:xfrm>
        </p:spPr>
        <p:txBody>
          <a:bodyPr>
            <a:noAutofit/>
          </a:bodyPr>
          <a:lstStyle/>
          <a:p>
            <a:pPr>
              <a:spcBef>
                <a:spcPts val="600"/>
              </a:spcBef>
            </a:pPr>
            <a:r>
              <a:rPr lang="el" sz="1200"/>
              <a:t>"Ο πρωταρχικός στόχος του CTI είναι να συνειδητοποιήσει ένα </a:t>
            </a:r>
            <a:r>
              <a:rPr lang="el" sz="1200" b="1"/>
              <a:t>πλεονέκτημα γνώσης έναντι των φορέων απειλής στον κυβερνοχώρο</a:t>
            </a:r>
            <a:r>
              <a:rPr lang="el" sz="1200"/>
              <a:t>. […] Το CTI επιταχύνει  την </a:t>
            </a:r>
            <a:r>
              <a:rPr lang="el" sz="1200" b="1"/>
              <a:t>έγκαιρη ανίχνευση κακόβουλης συμπεριφοράς</a:t>
            </a:r>
            <a:r>
              <a:rPr lang="el" sz="1200"/>
              <a:t>, κατά προτίμηση πριν ένας κακόβουλος παράγοντας αποκτήσει πρόσβαση στο δίκτυο. […] Το CTI παρέχει </a:t>
            </a:r>
            <a:r>
              <a:rPr lang="el" sz="1200" b="1"/>
              <a:t>κατανόηση και διορατικότητα </a:t>
            </a:r>
            <a:r>
              <a:rPr lang="el" sz="1200"/>
              <a:t>σχετικά με το σχετικό περιβάλλον απειλών στους υπεύθυνους λήψης αποφάσεων»</a:t>
            </a:r>
            <a:r>
              <a:rPr lang="el" sz="1200" baseline="30000"/>
              <a:t>*</a:t>
            </a:r>
            <a:r>
              <a:rPr lang="el" sz="1200"/>
              <a:t>.</a:t>
            </a:r>
          </a:p>
          <a:p>
            <a:pPr>
              <a:spcBef>
                <a:spcPts val="600"/>
              </a:spcBef>
            </a:pPr>
            <a:r>
              <a:rPr lang="el" sz="1200"/>
              <a:t>Το CTI εντοπίζει προληπτικά και μετριάζει τους κινδύνους κυβερνοασφάλειας, βελτιώνοντας την ανθεκτικότητα των υποδομών ζωτικής σημασίας και προστατεύοντας από κακόβουλες επιθέσεις.</a:t>
            </a:r>
          </a:p>
          <a:p>
            <a:pPr marL="0" indent="0">
              <a:spcBef>
                <a:spcPts val="600"/>
              </a:spcBef>
              <a:buNone/>
            </a:pPr>
            <a:endParaRPr lang="en-US" sz="1200"/>
          </a:p>
          <a:p>
            <a:pPr marL="0" indent="0">
              <a:spcBef>
                <a:spcPts val="600"/>
              </a:spcBef>
              <a:buNone/>
            </a:pPr>
            <a:r>
              <a:rPr lang="el" sz="1100" baseline="30000"/>
              <a:t>*</a:t>
            </a:r>
            <a:r>
              <a:rPr lang="el" sz="1100"/>
              <a:t> Oosthoek, Κ., &amp;; Doerr, Γ. (2021). Cyber Threat Intelligence: Ένα προϊόν χωρίς διαδικασία; Διεθνές περιοδικό πληροφοριών και αντικατασκοπείας, 34 (2), 300–315.</a:t>
            </a:r>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a:p>
        </p:txBody>
      </p:sp>
      <p:grpSp>
        <p:nvGrpSpPr>
          <p:cNvPr id="2" name="Group 1">
            <a:extLst>
              <a:ext uri="{FF2B5EF4-FFF2-40B4-BE49-F238E27FC236}">
                <a16:creationId xmlns:a16="http://schemas.microsoft.com/office/drawing/2014/main" id="{8E29837F-191A-2CAF-C620-46DB82DE98E1}"/>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91CD2267-9FF0-C5D3-F84E-772D2949F772}"/>
                </a:ext>
              </a:extLst>
            </p:cNvPr>
            <p:cNvPicPr>
              <a:picLocks noChangeAspect="1"/>
            </p:cNvPicPr>
            <p:nvPr/>
          </p:nvPicPr>
          <p:blipFill>
            <a:blip r:embed="rId2"/>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6FF59F19-D600-42DE-BBBA-D718BD73BFA9}"/>
                </a:ext>
              </a:extLst>
            </p:cNvPr>
            <p:cNvPicPr>
              <a:picLocks noChangeAspect="1"/>
            </p:cNvPicPr>
            <p:nvPr/>
          </p:nvPicPr>
          <p:blipFill>
            <a:blip r:embed="rId3"/>
            <a:stretch>
              <a:fillRect/>
            </a:stretch>
          </p:blipFill>
          <p:spPr>
            <a:xfrm>
              <a:off x="6709092" y="5483822"/>
              <a:ext cx="1764001" cy="612000"/>
            </a:xfrm>
            <a:prstGeom prst="rect">
              <a:avLst/>
            </a:prstGeom>
          </p:spPr>
        </p:pic>
      </p:grpSp>
      <p:pic>
        <p:nvPicPr>
          <p:cNvPr id="26" name="Marcador de Posição da Imagem 25" descr="Μια εικόνα με κείμενο, στιγμιότυπο οθόνης, υπολογιστή, εσωτερικό&#10;&#10;Αυτόματη περιγραφή">
            <a:extLst>
              <a:ext uri="{FF2B5EF4-FFF2-40B4-BE49-F238E27FC236}">
                <a16:creationId xmlns:a16="http://schemas.microsoft.com/office/drawing/2014/main" id="{C7E5FA4E-A27E-A172-336E-95C3DD74E5B8}"/>
              </a:ext>
            </a:extLst>
          </p:cNvPr>
          <p:cNvPicPr>
            <a:picLocks noGrp="1" noChangeAspect="1"/>
          </p:cNvPicPr>
          <p:nvPr>
            <p:ph type="pic" sz="quarter" idx="11"/>
          </p:nvPr>
        </p:nvPicPr>
        <p:blipFill>
          <a:blip r:embed="rId4"/>
          <a:srcRect l="7439" r="7439"/>
          <a:stretch>
            <a:fillRect/>
          </a:stretch>
        </p:blipFill>
        <p:spPr/>
      </p:pic>
    </p:spTree>
    <p:extLst>
      <p:ext uri="{BB962C8B-B14F-4D97-AF65-F5344CB8AC3E}">
        <p14:creationId xmlns:p14="http://schemas.microsoft.com/office/powerpoint/2010/main" val="2704246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507964" y="98470"/>
            <a:ext cx="5684036" cy="763899"/>
          </a:xfrm>
        </p:spPr>
        <p:txBody>
          <a:bodyPr>
            <a:noAutofit/>
          </a:bodyPr>
          <a:lstStyle/>
          <a:p>
            <a:r>
              <a:rPr lang="el" sz="2800" dirty="0"/>
              <a:t>01_1: Εισαγωγή στην Ευφυΐα Κυβερνοαπειλών</a:t>
            </a:r>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498131" y="1059877"/>
            <a:ext cx="4786877" cy="763899"/>
          </a:xfrm>
        </p:spPr>
        <p:txBody>
          <a:bodyPr>
            <a:normAutofit lnSpcReduction="10000"/>
          </a:bodyPr>
          <a:lstStyle/>
          <a:p>
            <a:r>
              <a:rPr lang="el"/>
              <a:t>Ορισμός και σημασία στο ενεργειακό δίκτυο</a:t>
            </a:r>
          </a:p>
        </p:txBody>
      </p:sp>
      <p:sp>
        <p:nvSpPr>
          <p:cNvPr id="15" name="Text Placeholder 14">
            <a:extLst>
              <a:ext uri="{FF2B5EF4-FFF2-40B4-BE49-F238E27FC236}">
                <a16:creationId xmlns:a16="http://schemas.microsoft.com/office/drawing/2014/main" id="{43B8BFA9-FBE9-EDA2-FBB1-C2B55CD7C827}"/>
              </a:ext>
            </a:extLst>
          </p:cNvPr>
          <p:cNvSpPr>
            <a:spLocks noGrp="1"/>
          </p:cNvSpPr>
          <p:nvPr>
            <p:ph type="body" sz="quarter" idx="12"/>
          </p:nvPr>
        </p:nvSpPr>
        <p:spPr>
          <a:xfrm>
            <a:off x="6498130" y="1977017"/>
            <a:ext cx="5541470" cy="2569866"/>
          </a:xfrm>
        </p:spPr>
        <p:txBody>
          <a:bodyPr>
            <a:noAutofit/>
          </a:bodyPr>
          <a:lstStyle/>
          <a:p>
            <a:pPr>
              <a:spcBef>
                <a:spcPts val="600"/>
              </a:spcBef>
            </a:pPr>
            <a:r>
              <a:rPr lang="el" sz="1200" dirty="0"/>
              <a:t>Το CTI στοχεύει στη διασφάλιση της ασφάλειας και της σταθερότητας του ενεργειακού δικτύου παρέχοντας αξιοποιήσιμες πληροφορίες σχετικά με τις αναδυόμενες απειλές στον κυβερνοχώρο.</a:t>
            </a:r>
          </a:p>
          <a:p>
            <a:pPr>
              <a:spcBef>
                <a:spcPts val="600"/>
              </a:spcBef>
            </a:pPr>
            <a:r>
              <a:rPr lang="el" sz="1200" dirty="0"/>
              <a:t>Σε επίπεδο </a:t>
            </a:r>
            <a:r>
              <a:rPr lang="el" sz="1200" b="1" dirty="0"/>
              <a:t>υποδομών ζωτικής σημασίας</a:t>
            </a:r>
            <a:r>
              <a:rPr lang="el" sz="1200" dirty="0"/>
              <a:t>:</a:t>
            </a:r>
          </a:p>
          <a:p>
            <a:pPr lvl="1">
              <a:spcBef>
                <a:spcPts val="600"/>
              </a:spcBef>
            </a:pPr>
            <a:r>
              <a:rPr lang="el" sz="1000" dirty="0"/>
              <a:t>Το ενεργειακό δίκτυο περιλαμβάνει υποδομές ζωτικής σημασίας που είναι απαραίτητες για την τροφοδοσία βιομηχανιών, σπιτιών και βασικών υπηρεσιών.</a:t>
            </a:r>
          </a:p>
          <a:p>
            <a:pPr lvl="2">
              <a:spcBef>
                <a:spcPts val="600"/>
              </a:spcBef>
            </a:pPr>
            <a:r>
              <a:rPr lang="el" dirty="0"/>
              <a:t>Το CTI στοχεύει στην προστασία αυτής της υποδομής από απειλές στον κυβερνοχώρο που θα μπορούσαν να διαταράξουν τις λειτουργίες, να προκαλέσουν διακοπές λειτουργίας ή να θέσουν σε κίνδυνο την ασφάλεια.</a:t>
            </a:r>
          </a:p>
          <a:p>
            <a:pPr>
              <a:spcBef>
                <a:spcPts val="600"/>
              </a:spcBef>
            </a:pPr>
            <a:r>
              <a:rPr lang="el" sz="1200" dirty="0"/>
              <a:t>Όσον αφορά  την </a:t>
            </a:r>
            <a:r>
              <a:rPr lang="el" sz="1200" b="1" dirty="0"/>
              <a:t>αξιοπιστία και την ανθεκτικότητα </a:t>
            </a:r>
            <a:r>
              <a:rPr lang="el" sz="1200" dirty="0"/>
              <a:t>του δικτύου:</a:t>
            </a:r>
          </a:p>
          <a:p>
            <a:pPr lvl="1">
              <a:spcBef>
                <a:spcPts val="600"/>
              </a:spcBef>
            </a:pPr>
            <a:r>
              <a:rPr lang="el" sz="1000" dirty="0"/>
              <a:t>Η αξιοπιστία και η ανθεκτικότητα είναι υψίστης σημασίας στο Ενεργειακό Δίκτυο για τη διατήρηση της αδιάλειπτης παροχής και την πρόληψη αλυσιδωτών βλαβών.</a:t>
            </a:r>
          </a:p>
          <a:p>
            <a:pPr lvl="1">
              <a:spcBef>
                <a:spcPts val="600"/>
              </a:spcBef>
            </a:pPr>
            <a:r>
              <a:rPr lang="el" sz="1000" dirty="0"/>
              <a:t>Στόχος του CTI είναι να βοηθήσει στον εντοπισμό τρωτών σημείων και απειλών που θα μπορούσαν να υπονομεύσουν την αξιοπιστία, επιτρέποντας προληπτικά μέτρα για την ενίσχυση της ανθεκτικότητας.</a:t>
            </a:r>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a:p>
        </p:txBody>
      </p:sp>
      <p:grpSp>
        <p:nvGrpSpPr>
          <p:cNvPr id="2" name="Group 1">
            <a:extLst>
              <a:ext uri="{FF2B5EF4-FFF2-40B4-BE49-F238E27FC236}">
                <a16:creationId xmlns:a16="http://schemas.microsoft.com/office/drawing/2014/main" id="{2A28E6F5-17AA-C2E2-4830-E809B2508E7B}"/>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866D668E-62C0-62F3-8740-82DD531563B2}"/>
                </a:ext>
              </a:extLst>
            </p:cNvPr>
            <p:cNvPicPr>
              <a:picLocks noChangeAspect="1"/>
            </p:cNvPicPr>
            <p:nvPr/>
          </p:nvPicPr>
          <p:blipFill>
            <a:blip r:embed="rId2"/>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29FD837F-7605-A3B7-46BC-D7FF90D532EB}"/>
                </a:ext>
              </a:extLst>
            </p:cNvPr>
            <p:cNvPicPr>
              <a:picLocks noChangeAspect="1"/>
            </p:cNvPicPr>
            <p:nvPr/>
          </p:nvPicPr>
          <p:blipFill>
            <a:blip r:embed="rId3"/>
            <a:stretch>
              <a:fillRect/>
            </a:stretch>
          </p:blipFill>
          <p:spPr>
            <a:xfrm>
              <a:off x="6709092" y="5483822"/>
              <a:ext cx="1764001" cy="612000"/>
            </a:xfrm>
            <a:prstGeom prst="rect">
              <a:avLst/>
            </a:prstGeom>
          </p:spPr>
        </p:pic>
      </p:grpSp>
      <p:pic>
        <p:nvPicPr>
          <p:cNvPr id="29" name="Marcador de Posição da Imagem 28" descr="Μια εικόνα με κείμενο, στιγμιότυπο οθόνης, υπολογιστή, εσωτερικό&#10;&#10;Αυτόματη περιγραφή">
            <a:extLst>
              <a:ext uri="{FF2B5EF4-FFF2-40B4-BE49-F238E27FC236}">
                <a16:creationId xmlns:a16="http://schemas.microsoft.com/office/drawing/2014/main" id="{DD38721D-0021-4BFB-B90F-55F6309E3E4C}"/>
              </a:ext>
            </a:extLst>
          </p:cNvPr>
          <p:cNvPicPr>
            <a:picLocks noGrp="1" noChangeAspect="1"/>
          </p:cNvPicPr>
          <p:nvPr>
            <p:ph type="pic" sz="quarter" idx="11"/>
          </p:nvPr>
        </p:nvPicPr>
        <p:blipFill>
          <a:blip r:embed="rId4"/>
          <a:srcRect l="7439" r="7439"/>
          <a:stretch>
            <a:fillRect/>
          </a:stretch>
        </p:blipFill>
        <p:spPr/>
      </p:pic>
    </p:spTree>
    <p:extLst>
      <p:ext uri="{BB962C8B-B14F-4D97-AF65-F5344CB8AC3E}">
        <p14:creationId xmlns:p14="http://schemas.microsoft.com/office/powerpoint/2010/main" val="2924402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507964" y="98470"/>
            <a:ext cx="5684036" cy="763899"/>
          </a:xfrm>
        </p:spPr>
        <p:txBody>
          <a:bodyPr>
            <a:noAutofit/>
          </a:bodyPr>
          <a:lstStyle/>
          <a:p>
            <a:r>
              <a:rPr lang="el" sz="2800"/>
              <a:t>01_1:</a:t>
            </a:r>
            <a:r>
              <a:rPr kumimoji="0" lang="el" sz="2800" b="0" i="0" u="none" strike="noStrike" kern="1200" cap="none" spc="100" normalizeH="0" baseline="0" noProof="0">
                <a:ln>
                  <a:noFill/>
                </a:ln>
                <a:solidFill>
                  <a:srgbClr val="FFFFFF"/>
                </a:solidFill>
                <a:effectLst/>
                <a:uLnTx/>
                <a:uFillTx/>
                <a:latin typeface="Book Antiqua"/>
                <a:ea typeface="+mj-ea"/>
                <a:cs typeface="+mj-cs"/>
              </a:rPr>
              <a:t> Εισαγωγή στην Ευφυΐα Κυβερνοαπειλών</a:t>
            </a:r>
            <a:endParaRPr lang="en-US"/>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498131" y="1059877"/>
            <a:ext cx="4786877" cy="763899"/>
          </a:xfrm>
        </p:spPr>
        <p:txBody>
          <a:bodyPr>
            <a:normAutofit lnSpcReduction="10000"/>
          </a:bodyPr>
          <a:lstStyle/>
          <a:p>
            <a:r>
              <a:rPr lang="el"/>
              <a:t>Ορισμός και σημασία στο ενεργειακό δίκτυο</a:t>
            </a:r>
          </a:p>
          <a:p>
            <a:endParaRPr lang="en-US"/>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a:p>
        </p:txBody>
      </p:sp>
      <p:grpSp>
        <p:nvGrpSpPr>
          <p:cNvPr id="2" name="Group 1">
            <a:extLst>
              <a:ext uri="{FF2B5EF4-FFF2-40B4-BE49-F238E27FC236}">
                <a16:creationId xmlns:a16="http://schemas.microsoft.com/office/drawing/2014/main" id="{B26D347A-20E7-4DC2-0806-08257411B6DC}"/>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90F2EEB5-C1DE-5F47-D5EF-241DF9662EEB}"/>
                </a:ext>
              </a:extLst>
            </p:cNvPr>
            <p:cNvPicPr>
              <a:picLocks noChangeAspect="1"/>
            </p:cNvPicPr>
            <p:nvPr/>
          </p:nvPicPr>
          <p:blipFill>
            <a:blip r:embed="rId3"/>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C4B6AACB-8573-5E98-CEF7-AD314E69B5CE}"/>
                </a:ext>
              </a:extLst>
            </p:cNvPr>
            <p:cNvPicPr>
              <a:picLocks noChangeAspect="1"/>
            </p:cNvPicPr>
            <p:nvPr/>
          </p:nvPicPr>
          <p:blipFill>
            <a:blip r:embed="rId4"/>
            <a:stretch>
              <a:fillRect/>
            </a:stretch>
          </p:blipFill>
          <p:spPr>
            <a:xfrm>
              <a:off x="6709092" y="5483822"/>
              <a:ext cx="1764001" cy="612000"/>
            </a:xfrm>
            <a:prstGeom prst="rect">
              <a:avLst/>
            </a:prstGeom>
          </p:spPr>
        </p:pic>
      </p:grpSp>
      <p:sp>
        <p:nvSpPr>
          <p:cNvPr id="5" name="Text Placeholder 14">
            <a:extLst>
              <a:ext uri="{FF2B5EF4-FFF2-40B4-BE49-F238E27FC236}">
                <a16:creationId xmlns:a16="http://schemas.microsoft.com/office/drawing/2014/main" id="{DFE72353-EDC8-C793-C185-C5A2A797F035}"/>
              </a:ext>
            </a:extLst>
          </p:cNvPr>
          <p:cNvSpPr txBox="1">
            <a:spLocks/>
          </p:cNvSpPr>
          <p:nvPr/>
        </p:nvSpPr>
        <p:spPr>
          <a:xfrm>
            <a:off x="6498130" y="1977017"/>
            <a:ext cx="5541470" cy="2569866"/>
          </a:xfrm>
          <a:prstGeom prst="rect">
            <a:avLst/>
          </a:prstGeom>
        </p:spPr>
        <p:txBody>
          <a:bodyPr vert="horz" lIns="91440" tIns="0" rIns="0" bIns="45720" rtlCol="0">
            <a:noAutofit/>
          </a:bodyPr>
          <a:lstStyle>
            <a:lvl1pPr marL="274320" indent="-274320" algn="l" defTabSz="914400" rtl="0" eaLnBrk="1" latinLnBrk="0" hangingPunct="1">
              <a:lnSpc>
                <a:spcPct val="100000"/>
              </a:lnSpc>
              <a:spcBef>
                <a:spcPts val="1200"/>
              </a:spcBef>
              <a:spcAft>
                <a:spcPts val="600"/>
              </a:spcAft>
              <a:buClr>
                <a:schemeClr val="accent1"/>
              </a:buClr>
              <a:buSzPct val="100000"/>
              <a:buFont typeface="Courier New" panose="02070309020205020404" pitchFamily="49" charset="0"/>
              <a:buChar char="o"/>
              <a:defRPr sz="1400" kern="1200">
                <a:solidFill>
                  <a:schemeClr val="bg1"/>
                </a:solidFill>
                <a:latin typeface="+mn-lt"/>
                <a:ea typeface="+mn-ea"/>
                <a:cs typeface="+mn-cs"/>
              </a:defRPr>
            </a:lvl1pPr>
            <a:lvl2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200" kern="1200">
                <a:solidFill>
                  <a:schemeClr val="bg1"/>
                </a:solidFill>
                <a:latin typeface="+mn-lt"/>
                <a:ea typeface="+mn-ea"/>
                <a:cs typeface="+mn-cs"/>
              </a:defRPr>
            </a:lvl2pPr>
            <a:lvl3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050" kern="1200">
                <a:solidFill>
                  <a:schemeClr val="bg1"/>
                </a:solidFill>
                <a:latin typeface="+mn-lt"/>
                <a:ea typeface="+mn-ea"/>
                <a:cs typeface="+mn-cs"/>
              </a:defRPr>
            </a:lvl3pPr>
            <a:lvl4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050" kern="1200">
                <a:solidFill>
                  <a:schemeClr val="bg1"/>
                </a:solidFill>
                <a:latin typeface="+mn-lt"/>
                <a:ea typeface="+mn-ea"/>
                <a:cs typeface="+mn-cs"/>
              </a:defRPr>
            </a:lvl4pPr>
            <a:lvl5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050" kern="1200">
                <a:solidFill>
                  <a:schemeClr val="bg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600"/>
              </a:spcBef>
            </a:pPr>
            <a:r>
              <a:rPr lang="el" sz="1200" dirty="0"/>
              <a:t>Ο ρόλος του </a:t>
            </a:r>
            <a:r>
              <a:rPr lang="en-US" sz="1200" dirty="0"/>
              <a:t>CTI</a:t>
            </a:r>
            <a:r>
              <a:rPr lang="el" sz="1200" dirty="0"/>
              <a:t> στη διασφάλιση </a:t>
            </a:r>
            <a:r>
              <a:rPr lang="el" sz="1200" b="1" dirty="0"/>
              <a:t>ευαίσθητων δεδομένων και περιουσιακών στοιχείων</a:t>
            </a:r>
            <a:r>
              <a:rPr lang="el" sz="1200" dirty="0"/>
              <a:t>:</a:t>
            </a:r>
          </a:p>
          <a:p>
            <a:pPr lvl="1">
              <a:spcBef>
                <a:spcPts val="600"/>
              </a:spcBef>
            </a:pPr>
            <a:r>
              <a:rPr lang="el" sz="1000" dirty="0"/>
              <a:t>Οι εταιρείες ενέργειας αποθηκεύουν τεράστιες ποσότητες ευαίσθητων δεδομένων και περιουσιακών στοιχείων, συμπεριλαμβανομένων πληροφοριών πελατών, επιχειρησιακών δεδομένων και πνευματικής ιδιοκτησίας.</a:t>
            </a:r>
          </a:p>
          <a:p>
            <a:pPr lvl="1">
              <a:spcBef>
                <a:spcPts val="600"/>
              </a:spcBef>
            </a:pPr>
            <a:r>
              <a:rPr lang="el" sz="1000" dirty="0"/>
              <a:t>Το CTI βοηθά στην προστασία αυτών των περιουσιακών στοιχείων εντοπίζοντας και μετριάζοντας απειλές στον κυβερνοχώρο, όπως παραβιάσεις δεδομένων, κατασκοπεία ή απόπειρες δολιοφθοράς.</a:t>
            </a:r>
          </a:p>
          <a:p>
            <a:pPr>
              <a:spcBef>
                <a:spcPts val="600"/>
              </a:spcBef>
            </a:pPr>
            <a:r>
              <a:rPr lang="el" sz="1200" dirty="0"/>
              <a:t>Υποστήριξη συμμόρφωσης με </a:t>
            </a:r>
            <a:r>
              <a:rPr lang="el" sz="1200" b="1" dirty="0"/>
              <a:t>τις κανονιστικές απαιτήσεις</a:t>
            </a:r>
            <a:r>
              <a:rPr lang="el" sz="1200" dirty="0"/>
              <a:t>:</a:t>
            </a:r>
          </a:p>
          <a:p>
            <a:pPr lvl="1">
              <a:spcBef>
                <a:spcPts val="600"/>
              </a:spcBef>
            </a:pPr>
            <a:r>
              <a:rPr lang="el" sz="1000" dirty="0"/>
              <a:t>ΕΕ, Μάρτιος 2024: πρώτος κώδικας δικτύου σχετικά με τομεακούς κανόνες για πτυχές κυβερνοασφάλειας των διασυνοριακών ροών ηλεκτρικής ενέργειας (</a:t>
            </a:r>
            <a:r>
              <a:rPr lang="el" sz="1000" dirty="0">
                <a:hlinkClick r:id="rId5"/>
              </a:rPr>
              <a:t>C/2024/1383</a:t>
            </a:r>
            <a:r>
              <a:rPr lang="el" sz="1000" dirty="0"/>
              <a:t>).</a:t>
            </a:r>
          </a:p>
          <a:p>
            <a:pPr lvl="1">
              <a:spcBef>
                <a:spcPts val="600"/>
              </a:spcBef>
            </a:pPr>
            <a:r>
              <a:rPr lang="el" sz="1000" dirty="0"/>
              <a:t>Το CTI στοχεύει να βοηθήσει τους οργανισμούς να ανταποκριθούν σε αυτές τις απαιτήσεις συμμόρφωσης, παρέχοντας πληροφορίες σχετικά με τις αναδυόμενες απειλές και τις βέλτιστες πρακτικές για την ασφάλεια στον κυβερνοχώρο.</a:t>
            </a:r>
          </a:p>
          <a:p>
            <a:pPr>
              <a:spcBef>
                <a:spcPts val="600"/>
              </a:spcBef>
            </a:pPr>
            <a:endParaRPr lang="en-US" sz="1200" dirty="0"/>
          </a:p>
          <a:p>
            <a:endParaRPr lang="en-US" sz="1200" dirty="0"/>
          </a:p>
          <a:p>
            <a:pPr>
              <a:spcBef>
                <a:spcPts val="600"/>
              </a:spcBef>
            </a:pPr>
            <a:endParaRPr lang="en-US" sz="1200" dirty="0"/>
          </a:p>
        </p:txBody>
      </p:sp>
      <p:pic>
        <p:nvPicPr>
          <p:cNvPr id="32" name="Marcador de Posição da Imagem 31" descr="Μια εικόνα με κείμενο, στιγμιότυπο οθόνης, υπολογιστή, εσωτερικό&#10;&#10;Αυτόματη περιγραφή">
            <a:extLst>
              <a:ext uri="{FF2B5EF4-FFF2-40B4-BE49-F238E27FC236}">
                <a16:creationId xmlns:a16="http://schemas.microsoft.com/office/drawing/2014/main" id="{02A1F691-E504-C8F0-E30D-8EE6190B8555}"/>
              </a:ext>
            </a:extLst>
          </p:cNvPr>
          <p:cNvPicPr>
            <a:picLocks noGrp="1" noChangeAspect="1"/>
          </p:cNvPicPr>
          <p:nvPr>
            <p:ph type="pic" sz="quarter" idx="11"/>
          </p:nvPr>
        </p:nvPicPr>
        <p:blipFill>
          <a:blip r:embed="rId6"/>
          <a:srcRect l="7439" r="7439"/>
          <a:stretch>
            <a:fillRect/>
          </a:stretch>
        </p:blipFill>
        <p:spPr/>
      </p:pic>
    </p:spTree>
    <p:extLst>
      <p:ext uri="{BB962C8B-B14F-4D97-AF65-F5344CB8AC3E}">
        <p14:creationId xmlns:p14="http://schemas.microsoft.com/office/powerpoint/2010/main" val="31334235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498130" y="443997"/>
            <a:ext cx="5684036" cy="763899"/>
          </a:xfrm>
        </p:spPr>
        <p:txBody>
          <a:bodyPr>
            <a:noAutofit/>
          </a:bodyPr>
          <a:lstStyle/>
          <a:p>
            <a:r>
              <a:rPr kumimoji="0" lang="el" sz="2800" b="0" i="0" u="none" strike="noStrike" kern="1200" cap="none" spc="100" normalizeH="0" baseline="0" noProof="0" dirty="0">
                <a:ln>
                  <a:noFill/>
                </a:ln>
                <a:solidFill>
                  <a:srgbClr val="FFFFFF"/>
                </a:solidFill>
                <a:effectLst/>
                <a:uLnTx/>
                <a:uFillTx/>
                <a:latin typeface="Book Antiqua"/>
                <a:ea typeface="+mj-ea"/>
                <a:cs typeface="+mj-cs"/>
              </a:rPr>
              <a:t>01_2: Ταξινόμηση της Νοημοσύνης Απειλών στον Κυβερνοχώρο </a:t>
            </a:r>
            <a:endParaRPr lang="en-US" dirty="0"/>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498130" y="1100300"/>
            <a:ext cx="4786877" cy="763899"/>
          </a:xfrm>
        </p:spPr>
        <p:txBody>
          <a:bodyPr>
            <a:normAutofit lnSpcReduction="10000"/>
          </a:bodyPr>
          <a:lstStyle/>
          <a:p>
            <a:r>
              <a:rPr lang="el" dirty="0"/>
              <a:t>Εισαγωγή στην ταξινόμηση του Cyber Threat Intelligence</a:t>
            </a:r>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a:p>
        </p:txBody>
      </p:sp>
      <p:grpSp>
        <p:nvGrpSpPr>
          <p:cNvPr id="2" name="Group 1">
            <a:extLst>
              <a:ext uri="{FF2B5EF4-FFF2-40B4-BE49-F238E27FC236}">
                <a16:creationId xmlns:a16="http://schemas.microsoft.com/office/drawing/2014/main" id="{B26D347A-20E7-4DC2-0806-08257411B6DC}"/>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90F2EEB5-C1DE-5F47-D5EF-241DF9662EEB}"/>
                </a:ext>
              </a:extLst>
            </p:cNvPr>
            <p:cNvPicPr>
              <a:picLocks noChangeAspect="1"/>
            </p:cNvPicPr>
            <p:nvPr/>
          </p:nvPicPr>
          <p:blipFill>
            <a:blip r:embed="rId3"/>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C4B6AACB-8573-5E98-CEF7-AD314E69B5CE}"/>
                </a:ext>
              </a:extLst>
            </p:cNvPr>
            <p:cNvPicPr>
              <a:picLocks noChangeAspect="1"/>
            </p:cNvPicPr>
            <p:nvPr/>
          </p:nvPicPr>
          <p:blipFill>
            <a:blip r:embed="rId4"/>
            <a:stretch>
              <a:fillRect/>
            </a:stretch>
          </p:blipFill>
          <p:spPr>
            <a:xfrm>
              <a:off x="6709092" y="5483822"/>
              <a:ext cx="1764001" cy="612000"/>
            </a:xfrm>
            <a:prstGeom prst="rect">
              <a:avLst/>
            </a:prstGeom>
          </p:spPr>
        </p:pic>
      </p:grpSp>
      <p:sp>
        <p:nvSpPr>
          <p:cNvPr id="5" name="Text Placeholder 14">
            <a:extLst>
              <a:ext uri="{FF2B5EF4-FFF2-40B4-BE49-F238E27FC236}">
                <a16:creationId xmlns:a16="http://schemas.microsoft.com/office/drawing/2014/main" id="{DFE72353-EDC8-C793-C185-C5A2A797F035}"/>
              </a:ext>
            </a:extLst>
          </p:cNvPr>
          <p:cNvSpPr txBox="1">
            <a:spLocks/>
          </p:cNvSpPr>
          <p:nvPr/>
        </p:nvSpPr>
        <p:spPr>
          <a:xfrm>
            <a:off x="6498130" y="1977017"/>
            <a:ext cx="5541470" cy="2569866"/>
          </a:xfrm>
          <a:prstGeom prst="rect">
            <a:avLst/>
          </a:prstGeom>
        </p:spPr>
        <p:txBody>
          <a:bodyPr vert="horz" lIns="91440" tIns="0" rIns="0" bIns="45720" rtlCol="0">
            <a:noAutofit/>
          </a:bodyPr>
          <a:lstStyle>
            <a:lvl1pPr marL="274320" indent="-274320" algn="l" defTabSz="914400" rtl="0" eaLnBrk="1" latinLnBrk="0" hangingPunct="1">
              <a:lnSpc>
                <a:spcPct val="100000"/>
              </a:lnSpc>
              <a:spcBef>
                <a:spcPts val="1200"/>
              </a:spcBef>
              <a:spcAft>
                <a:spcPts val="600"/>
              </a:spcAft>
              <a:buClr>
                <a:schemeClr val="accent1"/>
              </a:buClr>
              <a:buSzPct val="100000"/>
              <a:buFont typeface="Courier New" panose="02070309020205020404" pitchFamily="49" charset="0"/>
              <a:buChar char="o"/>
              <a:defRPr sz="1400" kern="1200">
                <a:solidFill>
                  <a:schemeClr val="bg1"/>
                </a:solidFill>
                <a:latin typeface="+mn-lt"/>
                <a:ea typeface="+mn-ea"/>
                <a:cs typeface="+mn-cs"/>
              </a:defRPr>
            </a:lvl1pPr>
            <a:lvl2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200" kern="1200">
                <a:solidFill>
                  <a:schemeClr val="bg1"/>
                </a:solidFill>
                <a:latin typeface="+mn-lt"/>
                <a:ea typeface="+mn-ea"/>
                <a:cs typeface="+mn-cs"/>
              </a:defRPr>
            </a:lvl2pPr>
            <a:lvl3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050" kern="1200">
                <a:solidFill>
                  <a:schemeClr val="bg1"/>
                </a:solidFill>
                <a:latin typeface="+mn-lt"/>
                <a:ea typeface="+mn-ea"/>
                <a:cs typeface="+mn-cs"/>
              </a:defRPr>
            </a:lvl3pPr>
            <a:lvl4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050" kern="1200">
                <a:solidFill>
                  <a:schemeClr val="bg1"/>
                </a:solidFill>
                <a:latin typeface="+mn-lt"/>
                <a:ea typeface="+mn-ea"/>
                <a:cs typeface="+mn-cs"/>
              </a:defRPr>
            </a:lvl4pPr>
            <a:lvl5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050" kern="1200">
                <a:solidFill>
                  <a:schemeClr val="bg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600"/>
              </a:spcBef>
            </a:pPr>
            <a:r>
              <a:rPr lang="el" sz="1200" dirty="0"/>
              <a:t>Το CTI κατηγοριοποιείται σε διαφορετικά επίπεδα για να ευθυγραμμιστεί με διαφορετικούς οργανωτικούς στόχους και χρονοδιαγράμματα:</a:t>
            </a:r>
          </a:p>
          <a:p>
            <a:pPr lvl="1">
              <a:spcBef>
                <a:spcPts val="600"/>
              </a:spcBef>
            </a:pPr>
            <a:r>
              <a:rPr lang="el" sz="1000" b="1" dirty="0"/>
              <a:t>Στρατηγικ</a:t>
            </a:r>
            <a:r>
              <a:rPr lang="el-GR" sz="1000" b="1" dirty="0"/>
              <a:t>ό</a:t>
            </a:r>
            <a:endParaRPr lang="el" sz="1000" b="1" dirty="0"/>
          </a:p>
          <a:p>
            <a:pPr lvl="1">
              <a:spcBef>
                <a:spcPts val="600"/>
              </a:spcBef>
            </a:pPr>
            <a:r>
              <a:rPr lang="el" sz="1000" b="1" dirty="0"/>
              <a:t>Λειτουργικό</a:t>
            </a:r>
            <a:r>
              <a:rPr lang="el" sz="1000" dirty="0"/>
              <a:t>, και </a:t>
            </a:r>
          </a:p>
          <a:p>
            <a:pPr lvl="1">
              <a:spcBef>
                <a:spcPts val="600"/>
              </a:spcBef>
            </a:pPr>
            <a:r>
              <a:rPr lang="el" sz="1000" b="1" dirty="0"/>
              <a:t>Τακτικό</a:t>
            </a:r>
            <a:endParaRPr lang="en-US" sz="1000" dirty="0"/>
          </a:p>
        </p:txBody>
      </p:sp>
      <p:pic>
        <p:nvPicPr>
          <p:cNvPr id="1028" name="Picture 4" descr="zveloCTI-επίπεδα-της-απειλής στον κυβερνοχώρο-νοημοσύνη">
            <a:extLst>
              <a:ext uri="{FF2B5EF4-FFF2-40B4-BE49-F238E27FC236}">
                <a16:creationId xmlns:a16="http://schemas.microsoft.com/office/drawing/2014/main" id="{65A59FF0-B7C9-11A4-E476-65FFB6ADAC3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75998" y="3302676"/>
            <a:ext cx="4173842" cy="2681601"/>
          </a:xfrm>
          <a:prstGeom prst="rect">
            <a:avLst/>
          </a:prstGeom>
          <a:noFill/>
          <a:extLst>
            <a:ext uri="{909E8E84-426E-40DD-AFC4-6F175D3DCCD1}">
              <a14:hiddenFill xmlns:a14="http://schemas.microsoft.com/office/drawing/2010/main">
                <a:solidFill>
                  <a:srgbClr val="FFFFFF"/>
                </a:solidFill>
              </a14:hiddenFill>
            </a:ext>
          </a:extLst>
        </p:spPr>
      </p:pic>
      <p:sp>
        <p:nvSpPr>
          <p:cNvPr id="12" name="CaixaDeTexto 11">
            <a:extLst>
              <a:ext uri="{FF2B5EF4-FFF2-40B4-BE49-F238E27FC236}">
                <a16:creationId xmlns:a16="http://schemas.microsoft.com/office/drawing/2014/main" id="{535C4544-36FA-BBF8-4869-9BEF34B68664}"/>
              </a:ext>
            </a:extLst>
          </p:cNvPr>
          <p:cNvSpPr txBox="1"/>
          <p:nvPr/>
        </p:nvSpPr>
        <p:spPr>
          <a:xfrm>
            <a:off x="9079377" y="3026481"/>
            <a:ext cx="2876579" cy="369332"/>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just"/>
            <a:r>
              <a:rPr lang="el" sz="900" err="1"/>
              <a:t>Πηγή: https://zvelo.com/strategic-operational-tactical-cyber-threat-intelligence/</a:t>
            </a:r>
          </a:p>
        </p:txBody>
      </p:sp>
      <p:pic>
        <p:nvPicPr>
          <p:cNvPr id="32" name="Marcador de Posição da Imagem 31" descr="Μια εικόνα με κείμενο, στιγμιότυπο οθόνης, υπολογιστή, εσωτερικό&#10;&#10;Αυτόματη περιγραφή">
            <a:extLst>
              <a:ext uri="{FF2B5EF4-FFF2-40B4-BE49-F238E27FC236}">
                <a16:creationId xmlns:a16="http://schemas.microsoft.com/office/drawing/2014/main" id="{D360CA76-603F-5400-DFC5-B489A29165AA}"/>
              </a:ext>
            </a:extLst>
          </p:cNvPr>
          <p:cNvPicPr>
            <a:picLocks noGrp="1" noChangeAspect="1"/>
          </p:cNvPicPr>
          <p:nvPr>
            <p:ph type="pic" sz="quarter" idx="11"/>
          </p:nvPr>
        </p:nvPicPr>
        <p:blipFill>
          <a:blip r:embed="rId6"/>
          <a:srcRect l="7439" r="7439"/>
          <a:stretch>
            <a:fillRect/>
          </a:stretch>
        </p:blipFill>
        <p:spPr/>
      </p:pic>
    </p:spTree>
    <p:extLst>
      <p:ext uri="{BB962C8B-B14F-4D97-AF65-F5344CB8AC3E}">
        <p14:creationId xmlns:p14="http://schemas.microsoft.com/office/powerpoint/2010/main" val="2985919862"/>
      </p:ext>
    </p:extLst>
  </p:cSld>
  <p:clrMapOvr>
    <a:masterClrMapping/>
  </p:clrMapOvr>
</p:sld>
</file>

<file path=ppt/theme/theme1.xml><?xml version="1.0" encoding="utf-8"?>
<a:theme xmlns:a="http://schemas.openxmlformats.org/drawingml/2006/main" name="Custom">
  <a:themeElements>
    <a:clrScheme name="TM11534312">
      <a:dk1>
        <a:srgbClr val="000000"/>
      </a:dk1>
      <a:lt1>
        <a:srgbClr val="FFFFFF"/>
      </a:lt1>
      <a:dk2>
        <a:srgbClr val="D87A1A"/>
      </a:dk2>
      <a:lt2>
        <a:srgbClr val="E7E6E6"/>
      </a:lt2>
      <a:accent1>
        <a:srgbClr val="FFBA00"/>
      </a:accent1>
      <a:accent2>
        <a:srgbClr val="7229D2"/>
      </a:accent2>
      <a:accent3>
        <a:srgbClr val="C62FE1"/>
      </a:accent3>
      <a:accent4>
        <a:srgbClr val="CF1DA0"/>
      </a:accent4>
      <a:accent5>
        <a:srgbClr val="E12F68"/>
      </a:accent5>
      <a:accent6>
        <a:srgbClr val="CF2E1D"/>
      </a:accent6>
      <a:hlink>
        <a:srgbClr val="87882D"/>
      </a:hlink>
      <a:folHlink>
        <a:srgbClr val="7F7F7F"/>
      </a:folHlink>
    </a:clrScheme>
    <a:fontScheme name="Custom 62">
      <a:majorFont>
        <a:latin typeface="Book Antiqua"/>
        <a:ea typeface=""/>
        <a:cs typeface=""/>
      </a:majorFont>
      <a:minorFont>
        <a:latin typeface="Century Gothic"/>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M11534312_Win32_SL_V3" id="{A784F2EB-8377-40E2-878D-F359E4F7734D}" vid="{87F4C17B-0668-4D7F-80F5-6507D8EFBB0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Background xmlns="71af3243-3dd4-4a8d-8c0d-dd76da1f02a5">false</Background>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7" ma:contentTypeDescription="Create a new document." ma:contentTypeScope="" ma:versionID="c6f9a84f66a9c8b9a21755b9ffafb945">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27df39e3e7036dff54f89ddd5805ce72"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39EAE05-2D90-4440-A098-2E114DBDB54E}">
  <ds:schemaRefs>
    <ds:schemaRef ds:uri="http://schemas.microsoft.com/sharepoint/v3/contenttype/forms"/>
  </ds:schemaRefs>
</ds:datastoreItem>
</file>

<file path=customXml/itemProps2.xml><?xml version="1.0" encoding="utf-8"?>
<ds:datastoreItem xmlns:ds="http://schemas.openxmlformats.org/officeDocument/2006/customXml" ds:itemID="{EC15CCAF-B227-4420-8A82-899C4EC33714}">
  <ds:schemaRefs>
    <ds:schemaRef ds:uri="230e9df3-be65-4c73-a93b-d1236ebd677e"/>
    <ds:schemaRef ds:uri="71af3243-3dd4-4a8d-8c0d-dd76da1f02a5"/>
    <ds:schemaRef ds:uri="http://schemas.microsoft.com/office/2006/metadata/properties"/>
    <ds:schemaRef ds:uri="http://schemas.microsoft.com/office/infopath/2007/PartnerControls"/>
    <ds:schemaRef ds:uri="http://schemas.microsoft.com/sharepoint/v3"/>
  </ds:schemaRefs>
</ds:datastoreItem>
</file>

<file path=customXml/itemProps3.xml><?xml version="1.0" encoding="utf-8"?>
<ds:datastoreItem xmlns:ds="http://schemas.openxmlformats.org/officeDocument/2006/customXml" ds:itemID="{89BB42C3-98F0-4E09-AE96-62EE07CAC5CA}">
  <ds:schemaRefs>
    <ds:schemaRef ds:uri="16c05727-aa75-4e4a-9b5f-8a80a1165891"/>
    <ds:schemaRef ds:uri="230e9df3-be65-4c73-a93b-d1236ebd677e"/>
    <ds:schemaRef ds:uri="71af3243-3dd4-4a8d-8c0d-dd76da1f02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3333</Words>
  <Application>Microsoft Office PowerPoint</Application>
  <PresentationFormat>Widescreen</PresentationFormat>
  <Paragraphs>274</Paragraphs>
  <Slides>33</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Book Antiqua</vt:lpstr>
      <vt:lpstr>Calibri</vt:lpstr>
      <vt:lpstr>Century Gothic</vt:lpstr>
      <vt:lpstr>Courier New</vt:lpstr>
      <vt:lpstr>Custom</vt:lpstr>
      <vt:lpstr>Ευφυΐα Κυβερνοαπειλής στο ενεργειακό δίκτυο - Cyber Threat Intelligence in the Energy Network </vt:lpstr>
      <vt:lpstr>PowerPoint Presentation</vt:lpstr>
      <vt:lpstr>Cyber Threat Intelligence in the Energy Network – Επισκόπηση μαθήματος</vt:lpstr>
      <vt:lpstr>Περίγραμμα Εκπαίδευσης:   Ημέρα-1</vt:lpstr>
      <vt:lpstr>Περίγραμμα Εκπαίδευσης:   Ημέρα-1</vt:lpstr>
      <vt:lpstr>01_1: Εισαγωγή στην Ευφυΐα Κυβερνοαπειλών</vt:lpstr>
      <vt:lpstr>01_1: Εισαγωγή στην Ευφυΐα Κυβερνοαπειλών</vt:lpstr>
      <vt:lpstr>01_1: Εισαγωγή στην Ευφυΐα Κυβερνοαπειλών</vt:lpstr>
      <vt:lpstr>01_2: Ταξινόμηση της Νοημοσύνης Απειλών στον Κυβερνοχώρο </vt:lpstr>
      <vt:lpstr>Περίγραμμα Εκπαίδευση:   Ημέρα-1</vt:lpstr>
      <vt:lpstr>01_2: Ταξινόμηση της Νοημοσύνης Απειλών στον Κυβερνοχώρο </vt:lpstr>
      <vt:lpstr>01_2: Ταξινόμηση της Νοημοσύνης Απειλών στον Κυβερνοχώρο </vt:lpstr>
      <vt:lpstr>01_2: Ταξινόμηση της Νοημοσύνης Απειλών στον Κυβερνοχώρο </vt:lpstr>
      <vt:lpstr>01_2: Ταξινόμηση της Νοημοσύνης Απειλών στον Κυβερνοχώρο </vt:lpstr>
      <vt:lpstr>01_2: Ταξινόμηση της Νοημοσύνης Απειλών στον Κυβερνοχώρο </vt:lpstr>
      <vt:lpstr>01_2: Ταξινόμηση της Νοημοσύνης Απειλών στον Κυβερνοχώρο </vt:lpstr>
      <vt:lpstr>Περίγραμμα Εκπαίδευση:   Ημέρα-1</vt:lpstr>
      <vt:lpstr>01_3: Κύκλος Ζωής του Cyber Threat Intelligence</vt:lpstr>
      <vt:lpstr>01_3: Κύκλος Ζωής του Cyber Threat Intelligence</vt:lpstr>
      <vt:lpstr>01_3: Κύκλος Ζωής του Cyber Threat Intelligence</vt:lpstr>
      <vt:lpstr>01_3: Κύκλος Ζωής του Cyber Threat Intelligence</vt:lpstr>
      <vt:lpstr>01_3: Κύκλος Ζωής του Cyber Threat Intelligence</vt:lpstr>
      <vt:lpstr>01_3: Κύκλος Ζωής του Cyber Threat Intelligence</vt:lpstr>
      <vt:lpstr>01_3: Κύκλος Ζωής του Cyber Threat Intelligence</vt:lpstr>
      <vt:lpstr>01_3: Κύκλος Ζωής του Cyber Threat Intelligence</vt:lpstr>
      <vt:lpstr>01_3: Κύκλος Ζωής του Cyber Threat Intelligence</vt:lpstr>
      <vt:lpstr>01_3: Κύκλος Ζωής του Cyber Threat Intelligence</vt:lpstr>
      <vt:lpstr>Περίγραμμα Εκπαίδευσης:   Ημέρα-1</vt:lpstr>
      <vt:lpstr>01_4: Έλεγχοι και Πρότυπα Ασφαλείας</vt:lpstr>
      <vt:lpstr>01_4: Έλεγχοι και Πρότυπα Ασφαλείας</vt:lpstr>
      <vt:lpstr>01_4: Έλεγχοι και Πρότυπα Ασφαλείας</vt:lpstr>
      <vt:lpstr>01_4: Έλεγχοι και Πρότυπα Ασφαλείας</vt:lpstr>
      <vt:lpstr>Ευχαριστώ</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modified xsi:type="dcterms:W3CDTF">2025-04-26T11:58:48Z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