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71"/>
  </p:notesMasterIdLst>
  <p:handoutMasterIdLst>
    <p:handoutMasterId r:id="rId72"/>
  </p:handoutMasterIdLst>
  <p:sldIdLst>
    <p:sldId id="376" r:id="rId5"/>
    <p:sldId id="388" r:id="rId6"/>
    <p:sldId id="382" r:id="rId7"/>
    <p:sldId id="391" r:id="rId8"/>
    <p:sldId id="378" r:id="rId9"/>
    <p:sldId id="398" r:id="rId10"/>
    <p:sldId id="393" r:id="rId11"/>
    <p:sldId id="397" r:id="rId12"/>
    <p:sldId id="400" r:id="rId13"/>
    <p:sldId id="402" r:id="rId14"/>
    <p:sldId id="380" r:id="rId15"/>
    <p:sldId id="379" r:id="rId16"/>
    <p:sldId id="264" r:id="rId17"/>
    <p:sldId id="446" r:id="rId18"/>
    <p:sldId id="408" r:id="rId19"/>
    <p:sldId id="409" r:id="rId20"/>
    <p:sldId id="412" r:id="rId21"/>
    <p:sldId id="447" r:id="rId22"/>
    <p:sldId id="413" r:id="rId23"/>
    <p:sldId id="414" r:id="rId24"/>
    <p:sldId id="415" r:id="rId25"/>
    <p:sldId id="448" r:id="rId26"/>
    <p:sldId id="416" r:id="rId27"/>
    <p:sldId id="449" r:id="rId28"/>
    <p:sldId id="417" r:id="rId29"/>
    <p:sldId id="418" r:id="rId30"/>
    <p:sldId id="450" r:id="rId31"/>
    <p:sldId id="451" r:id="rId32"/>
    <p:sldId id="419" r:id="rId33"/>
    <p:sldId id="420" r:id="rId34"/>
    <p:sldId id="427" r:id="rId35"/>
    <p:sldId id="428" r:id="rId36"/>
    <p:sldId id="429" r:id="rId37"/>
    <p:sldId id="430" r:id="rId38"/>
    <p:sldId id="431" r:id="rId39"/>
    <p:sldId id="435" r:id="rId40"/>
    <p:sldId id="436" r:id="rId41"/>
    <p:sldId id="437" r:id="rId42"/>
    <p:sldId id="438" r:id="rId43"/>
    <p:sldId id="439" r:id="rId44"/>
    <p:sldId id="440" r:id="rId45"/>
    <p:sldId id="441" r:id="rId46"/>
    <p:sldId id="421" r:id="rId47"/>
    <p:sldId id="468" r:id="rId48"/>
    <p:sldId id="469" r:id="rId49"/>
    <p:sldId id="452" r:id="rId50"/>
    <p:sldId id="453" r:id="rId51"/>
    <p:sldId id="422" r:id="rId52"/>
    <p:sldId id="425" r:id="rId53"/>
    <p:sldId id="424" r:id="rId54"/>
    <p:sldId id="423" r:id="rId55"/>
    <p:sldId id="454" r:id="rId56"/>
    <p:sldId id="459" r:id="rId57"/>
    <p:sldId id="460" r:id="rId58"/>
    <p:sldId id="455" r:id="rId59"/>
    <p:sldId id="456" r:id="rId60"/>
    <p:sldId id="457" r:id="rId61"/>
    <p:sldId id="458" r:id="rId62"/>
    <p:sldId id="462" r:id="rId63"/>
    <p:sldId id="464" r:id="rId64"/>
    <p:sldId id="463" r:id="rId65"/>
    <p:sldId id="465" r:id="rId66"/>
    <p:sldId id="466" r:id="rId67"/>
    <p:sldId id="467" r:id="rId68"/>
    <p:sldId id="461" r:id="rId69"/>
    <p:sldId id="470"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1D8E2D-D98C-4760-BE6A-D6695ADF4F11}" v="95" dt="2024-03-14T23:33:28.2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26" autoAdjust="0"/>
    <p:restoredTop sz="95388" autoAdjust="0"/>
  </p:normalViewPr>
  <p:slideViewPr>
    <p:cSldViewPr snapToGrid="0" showGuides="1">
      <p:cViewPr varScale="1">
        <p:scale>
          <a:sx n="85" d="100"/>
          <a:sy n="85" d="100"/>
        </p:scale>
        <p:origin x="58" y="187"/>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3/14/2024</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3/14/2024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0314E9C0-3BCF-4E54-9837-71EEE3D080F6}" type="slidenum">
              <a:rPr lang="en-GB" smtClean="0"/>
              <a:pPr/>
              <a:t>13</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endParaRPr lang="en-GB" dirty="0"/>
          </a:p>
        </p:txBody>
      </p:sp>
      <p:sp>
        <p:nvSpPr>
          <p:cNvPr id="3" name="Content Placeholder 2"/>
          <p:cNvSpPr>
            <a:spLocks noGrp="1"/>
          </p:cNvSpPr>
          <p:nvPr>
            <p:ph idx="1"/>
          </p:nvPr>
        </p:nvSpPr>
        <p:spPr>
          <a:xfrm>
            <a:off x="666712" y="1500175"/>
            <a:ext cx="10972800" cy="45259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93206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Add title here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 id="2147483757" r:id="rId16"/>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g"/><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hyperlink" Target="http://ec.europa.eu/justice/data-protection/reform/index_en.htm"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hyperlink" Target="https://kalimbassieris.com/privacy-policy/" TargetMode="Externa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19890" y="723440"/>
            <a:ext cx="4323426" cy="2579052"/>
          </a:xfrm>
        </p:spPr>
        <p:txBody>
          <a:bodyPr>
            <a:noAutofit/>
          </a:bodyPr>
          <a:lstStyle/>
          <a:p>
            <a:r>
              <a:rPr lang="en-GB" sz="4000" dirty="0"/>
              <a:t>Data Protection and Privacy Technologies for Maritime</a:t>
            </a:r>
            <a:endParaRPr lang="en-US" sz="40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lstStyle/>
          <a:p>
            <a:r>
              <a:rPr lang="en-US" dirty="0"/>
              <a:t>Presentation by: </a:t>
            </a:r>
          </a:p>
          <a:p>
            <a:r>
              <a:rPr lang="en-US" dirty="0"/>
              <a:t>Prof. Dr. Shareeful Islam</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6481482" y="3373515"/>
            <a:ext cx="4961218" cy="1008926"/>
          </a:xfrm>
        </p:spPr>
        <p:txBody>
          <a:bodyPr/>
          <a:lstStyle/>
          <a:p>
            <a:r>
              <a:rPr lang="en-US" sz="5400" dirty="0"/>
              <a:t>CSP005_SA_M</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47" name="Picture Placeholder 46" descr="A black and white cover with blue squares&#10;&#10;Description automatically generated">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10</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Background Knowledge and Prerequisites</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93304" y="1808873"/>
            <a:ext cx="5710505" cy="533400"/>
          </a:xfrm>
        </p:spPr>
        <p:txBody>
          <a:bodyPr vert="horz" lIns="0" tIns="0" rIns="0" bIns="0" rtlCol="0" anchor="ctr">
            <a:noAutofit/>
          </a:bodyPr>
          <a:lstStyle/>
          <a:p>
            <a:pPr algn="l"/>
            <a:r>
              <a:rPr lang="en-US" dirty="0"/>
              <a:t>Background knowledge:</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893304" y="2342273"/>
            <a:ext cx="5885179" cy="1632299"/>
          </a:xfrm>
        </p:spPr>
        <p:txBody>
          <a:bodyPr>
            <a:noAutofit/>
          </a:bodyPr>
          <a:lstStyle/>
          <a:p>
            <a:r>
              <a:rPr lang="en-US" sz="1600" dirty="0"/>
              <a:t>Basic understanding of privacy </a:t>
            </a:r>
          </a:p>
          <a:p>
            <a:r>
              <a:rPr lang="en-US" sz="1600" dirty="0"/>
              <a:t>Familiarity with common internet security threats and vulnerabilities</a:t>
            </a:r>
          </a:p>
          <a:p>
            <a:r>
              <a:rPr lang="en-US" sz="1600" dirty="0"/>
              <a:t>Awareness of cybersecurity</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893304" y="4258088"/>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n-US" dirty="0"/>
              <a:t>Prerequisites:</a:t>
            </a:r>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893304" y="4791489"/>
            <a:ext cx="5885179" cy="365126"/>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t>None</a:t>
            </a:r>
          </a:p>
        </p:txBody>
      </p:sp>
      <p:pic>
        <p:nvPicPr>
          <p:cNvPr id="39" name="Picture Placeholder 38" descr="A person holding books in a library&#10;&#10;Description automatically generated">
            <a:extLst>
              <a:ext uri="{FF2B5EF4-FFF2-40B4-BE49-F238E27FC236}">
                <a16:creationId xmlns:a16="http://schemas.microsoft.com/office/drawing/2014/main" id="{10FE2B7C-AE61-BE40-0320-C82DDDDF7AAA}"/>
              </a:ext>
            </a:extLst>
          </p:cNvPr>
          <p:cNvPicPr>
            <a:picLocks noGrp="1" noChangeAspect="1"/>
          </p:cNvPicPr>
          <p:nvPr>
            <p:ph type="pic" sz="quarter" idx="11"/>
          </p:nvPr>
        </p:nvPicPr>
        <p:blipFill>
          <a:blip r:embed="rId4"/>
          <a:srcRect l="13161" r="13161"/>
          <a:stretch>
            <a:fillRect/>
          </a:stretch>
        </p:blipFill>
        <p:spPr/>
      </p:pic>
      <p:sp>
        <p:nvSpPr>
          <p:cNvPr id="2" name="Footer Placeholder 1">
            <a:extLst>
              <a:ext uri="{FF2B5EF4-FFF2-40B4-BE49-F238E27FC236}">
                <a16:creationId xmlns:a16="http://schemas.microsoft.com/office/drawing/2014/main" id="{1AC3DC07-F818-1125-FACC-4A6351FB69FC}"/>
              </a:ext>
            </a:extLst>
          </p:cNvPr>
          <p:cNvSpPr>
            <a:spLocks noGrp="1"/>
          </p:cNvSpPr>
          <p:nvPr>
            <p:ph type="ftr" sz="quarter" idx="3"/>
          </p:nvPr>
        </p:nvSpPr>
        <p:spPr/>
        <p:txBody>
          <a:bodyPr/>
          <a:lstStyle/>
          <a:p>
            <a:r>
              <a:rPr lang="en-US"/>
              <a:t>CSP Training Module Name: Presentation Template Created by PR</a:t>
            </a:r>
            <a:endParaRPr lang="en-US" dirty="0"/>
          </a:p>
        </p:txBody>
      </p:sp>
    </p:spTree>
    <p:extLst>
      <p:ext uri="{BB962C8B-B14F-4D97-AF65-F5344CB8AC3E}">
        <p14:creationId xmlns:p14="http://schemas.microsoft.com/office/powerpoint/2010/main" val="311611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E0F2054-FE7E-B49A-E17F-5DE1864D8F76}"/>
              </a:ext>
            </a:extLst>
          </p:cNvPr>
          <p:cNvSpPr>
            <a:spLocks noGrp="1"/>
          </p:cNvSpPr>
          <p:nvPr>
            <p:ph type="ctrTitle"/>
          </p:nvPr>
        </p:nvSpPr>
        <p:spPr>
          <a:xfrm>
            <a:off x="796322" y="320040"/>
            <a:ext cx="6967113" cy="1524000"/>
          </a:xfrm>
        </p:spPr>
        <p:txBody>
          <a:bodyPr/>
          <a:lstStyle/>
          <a:p>
            <a:r>
              <a:rPr lang="en-US" dirty="0">
                <a:solidFill>
                  <a:schemeClr val="accent1"/>
                </a:solidFill>
              </a:rPr>
              <a:t>Resources: </a:t>
            </a:r>
            <a:r>
              <a:rPr lang="en-US" dirty="0"/>
              <a:t>Books and Reference Materials</a:t>
            </a:r>
          </a:p>
        </p:txBody>
      </p:sp>
      <p:sp>
        <p:nvSpPr>
          <p:cNvPr id="12" name="Text Placeholder 11">
            <a:extLst>
              <a:ext uri="{FF2B5EF4-FFF2-40B4-BE49-F238E27FC236}">
                <a16:creationId xmlns:a16="http://schemas.microsoft.com/office/drawing/2014/main" id="{8CBC01B8-FB52-27EE-1CD6-0180333CE55A}"/>
              </a:ext>
            </a:extLst>
          </p:cNvPr>
          <p:cNvSpPr>
            <a:spLocks noGrp="1"/>
          </p:cNvSpPr>
          <p:nvPr>
            <p:ph type="body" sz="quarter" idx="16"/>
          </p:nvPr>
        </p:nvSpPr>
        <p:spPr>
          <a:xfrm>
            <a:off x="796321" y="2252394"/>
            <a:ext cx="6732237" cy="2532966"/>
          </a:xfrm>
        </p:spPr>
        <p:txBody>
          <a:bodyPr>
            <a:normAutofit/>
          </a:bodyPr>
          <a:lstStyle/>
          <a:p>
            <a:pPr marL="429768" lvl="1" indent="-228600">
              <a:spcAft>
                <a:spcPts val="0"/>
              </a:spcAft>
              <a:buFont typeface="+mj-lt"/>
              <a:buAutoNum type="arabicPeriod"/>
            </a:pPr>
            <a:r>
              <a:rPr lang="en-GB" sz="1500" dirty="0"/>
              <a:t>General Data Protection Regulation</a:t>
            </a:r>
          </a:p>
          <a:p>
            <a:pPr lvl="1">
              <a:spcAft>
                <a:spcPts val="0"/>
              </a:spcAft>
            </a:pPr>
            <a:r>
              <a:rPr lang="en-US" sz="1500" dirty="0"/>
              <a:t>https://gdpr-info.eu/</a:t>
            </a:r>
          </a:p>
        </p:txBody>
      </p:sp>
      <p:sp>
        <p:nvSpPr>
          <p:cNvPr id="6" name="Slide Number Placeholder 5">
            <a:extLst>
              <a:ext uri="{FF2B5EF4-FFF2-40B4-BE49-F238E27FC236}">
                <a16:creationId xmlns:a16="http://schemas.microsoft.com/office/drawing/2014/main" id="{B5768C54-1820-3B00-1C96-88D7349FD784}"/>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11</a:t>
            </a:fld>
            <a:endParaRPr lang="en-US" dirty="0"/>
          </a:p>
        </p:txBody>
      </p:sp>
      <p:grpSp>
        <p:nvGrpSpPr>
          <p:cNvPr id="2" name="Group 1">
            <a:extLst>
              <a:ext uri="{FF2B5EF4-FFF2-40B4-BE49-F238E27FC236}">
                <a16:creationId xmlns:a16="http://schemas.microsoft.com/office/drawing/2014/main" id="{CC1EF105-497F-4EFD-8E5D-D4573ED81310}"/>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3" name="Graphic 12">
              <a:extLst>
                <a:ext uri="{FF2B5EF4-FFF2-40B4-BE49-F238E27FC236}">
                  <a16:creationId xmlns:a16="http://schemas.microsoft.com/office/drawing/2014/main" id="{2F08D551-B30D-FCB1-C8B2-0160EC53095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5" name="Freeform: Shape 14">
              <a:extLst>
                <a:ext uri="{FF2B5EF4-FFF2-40B4-BE49-F238E27FC236}">
                  <a16:creationId xmlns:a16="http://schemas.microsoft.com/office/drawing/2014/main" id="{F5AA2D64-53A7-BC77-FBA2-EC723D311450}"/>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pic>
        <p:nvPicPr>
          <p:cNvPr id="14" name="Picture Placeholder 13" descr="A group of people working on a computer&#10;&#10;Description automatically generated">
            <a:extLst>
              <a:ext uri="{FF2B5EF4-FFF2-40B4-BE49-F238E27FC236}">
                <a16:creationId xmlns:a16="http://schemas.microsoft.com/office/drawing/2014/main" id="{CA8E4ABB-563C-C656-566F-6422D163C30C}"/>
              </a:ext>
            </a:extLst>
          </p:cNvPr>
          <p:cNvPicPr>
            <a:picLocks noGrp="1" noChangeAspect="1"/>
          </p:cNvPicPr>
          <p:nvPr>
            <p:ph type="pic" sz="quarter" idx="11"/>
          </p:nvPr>
        </p:nvPicPr>
        <p:blipFill>
          <a:blip r:embed="rId4"/>
          <a:srcRect l="13162" r="13162"/>
          <a:stretch>
            <a:fillRect/>
          </a:stretch>
        </p:blipFill>
        <p:spPr/>
      </p:pic>
    </p:spTree>
    <p:extLst>
      <p:ext uri="{BB962C8B-B14F-4D97-AF65-F5344CB8AC3E}">
        <p14:creationId xmlns:p14="http://schemas.microsoft.com/office/powerpoint/2010/main" val="2581217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Registration: </a:t>
            </a:r>
            <a:r>
              <a:rPr lang="en-US" dirty="0"/>
              <a:t>How to register and other practical information</a:t>
            </a:r>
          </a:p>
        </p:txBody>
      </p:sp>
      <p:sp>
        <p:nvSpPr>
          <p:cNvPr id="24" name="Text Placeholder 23">
            <a:extLst>
              <a:ext uri="{FF2B5EF4-FFF2-40B4-BE49-F238E27FC236}">
                <a16:creationId xmlns:a16="http://schemas.microsoft.com/office/drawing/2014/main" id="{A67690BC-58BE-BD46-38A4-61EC504EA898}"/>
              </a:ext>
            </a:extLst>
          </p:cNvPr>
          <p:cNvSpPr>
            <a:spLocks noGrp="1"/>
          </p:cNvSpPr>
          <p:nvPr>
            <p:ph sz="quarter" idx="17"/>
          </p:nvPr>
        </p:nvSpPr>
        <p:spPr>
          <a:xfrm>
            <a:off x="796322" y="2252076"/>
            <a:ext cx="5797550" cy="3051762"/>
          </a:xfrm>
        </p:spPr>
        <p:txBody>
          <a:bodyPr>
            <a:normAutofit/>
          </a:bodyPr>
          <a:lstStyle/>
          <a:p>
            <a:r>
              <a:rPr lang="en-US" dirty="0"/>
              <a:t>The specific registration process for the Cybersecurity Essentials and Management training may vary depending on the training provider or institution. However, the general steps are typically straightforward and can be completed online or in person.</a:t>
            </a:r>
          </a:p>
          <a:p>
            <a:endParaRPr lang="en-US" dirty="0"/>
          </a:p>
          <a:p>
            <a:pPr marL="342900" indent="-342900">
              <a:buFont typeface="+mj-lt"/>
              <a:buAutoNum type="arabicPeriod"/>
            </a:pPr>
            <a:r>
              <a:rPr lang="en-US" dirty="0"/>
              <a:t>Online Registration</a:t>
            </a:r>
          </a:p>
          <a:p>
            <a:pPr marL="342900" indent="-342900">
              <a:buFont typeface="+mj-lt"/>
              <a:buAutoNum type="arabicPeriod"/>
            </a:pPr>
            <a:r>
              <a:rPr lang="en-US" dirty="0"/>
              <a:t>In-Person Registration</a:t>
            </a:r>
          </a:p>
          <a:p>
            <a:pPr marL="342900" indent="-342900">
              <a:buFont typeface="+mj-lt"/>
              <a:buAutoNum type="arabicPeriod"/>
            </a:pPr>
            <a:r>
              <a:rPr lang="en-US" dirty="0"/>
              <a:t>Additional Practical Information</a:t>
            </a:r>
          </a:p>
          <a:p>
            <a:endParaRPr lang="en-US" dirty="0"/>
          </a:p>
          <a:p>
            <a:endParaRPr lang="en-US" dirty="0"/>
          </a:p>
          <a:p>
            <a:endParaRPr lang="en-US" dirty="0"/>
          </a:p>
          <a:p>
            <a:endParaRPr lang="en-US" dirty="0"/>
          </a:p>
        </p:txBody>
      </p:sp>
      <p:pic>
        <p:nvPicPr>
          <p:cNvPr id="19" name="Picture Placeholder 18" descr="A person working at a desk">
            <a:extLst>
              <a:ext uri="{FF2B5EF4-FFF2-40B4-BE49-F238E27FC236}">
                <a16:creationId xmlns:a16="http://schemas.microsoft.com/office/drawing/2014/main" id="{52D45C27-4F4D-5A89-8C52-CB8FC47BCEFF}"/>
              </a:ext>
            </a:extLst>
          </p:cNvPr>
          <p:cNvPicPr>
            <a:picLocks noGrp="1" noChangeAspect="1"/>
          </p:cNvPicPr>
          <p:nvPr>
            <p:ph type="pic" sz="quarter" idx="11"/>
          </p:nvPr>
        </p:nvPicPr>
        <p:blipFill>
          <a:blip r:embed="rId2"/>
          <a:srcRect l="3565" r="3565"/>
          <a:stretch/>
        </p:blipFill>
        <p:spPr>
          <a:xfrm flipH="1">
            <a:off x="7163691" y="0"/>
            <a:ext cx="5024825" cy="6858000"/>
          </a:xfrm>
        </p:spPr>
      </p:pic>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12</a:t>
            </a:fld>
            <a:endParaRPr lang="en-US" dirty="0"/>
          </a:p>
        </p:txBody>
      </p:sp>
      <p:sp>
        <p:nvSpPr>
          <p:cNvPr id="2" name="Footer Placeholder 1">
            <a:extLst>
              <a:ext uri="{FF2B5EF4-FFF2-40B4-BE49-F238E27FC236}">
                <a16:creationId xmlns:a16="http://schemas.microsoft.com/office/drawing/2014/main" id="{8E39E862-557A-EE8F-7F6E-9D4CE1F05BEC}"/>
              </a:ext>
            </a:extLst>
          </p:cNvPr>
          <p:cNvSpPr>
            <a:spLocks noGrp="1"/>
          </p:cNvSpPr>
          <p:nvPr>
            <p:ph type="ftr" sz="quarter" idx="3"/>
          </p:nvPr>
        </p:nvSpPr>
        <p:spPr/>
        <p:txBody>
          <a:bodyPr/>
          <a:lstStyle/>
          <a:p>
            <a:r>
              <a:rPr lang="en-US"/>
              <a:t>CSP Training Module Name: Presentation Template Created by PR</a:t>
            </a:r>
            <a:endParaRPr lang="en-US" dirty="0"/>
          </a:p>
        </p:txBody>
      </p:sp>
    </p:spTree>
    <p:extLst>
      <p:ext uri="{BB962C8B-B14F-4D97-AF65-F5344CB8AC3E}">
        <p14:creationId xmlns:p14="http://schemas.microsoft.com/office/powerpoint/2010/main" val="311328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188640"/>
            <a:ext cx="8820472" cy="648072"/>
          </a:xfrm>
        </p:spPr>
        <p:txBody>
          <a:bodyPr>
            <a:noAutofit/>
          </a:bodyPr>
          <a:lstStyle/>
          <a:p>
            <a:pPr algn="ctr"/>
            <a:r>
              <a:rPr lang="en-US" sz="3600" dirty="0">
                <a:solidFill>
                  <a:srgbClr val="00B0F0"/>
                </a:solidFill>
              </a:rPr>
              <a:t> Protection  of Personal Data</a:t>
            </a:r>
            <a:endParaRPr lang="en-GB" sz="3600" dirty="0">
              <a:solidFill>
                <a:srgbClr val="00B0F0"/>
              </a:solidFill>
            </a:endParaRPr>
          </a:p>
        </p:txBody>
      </p:sp>
      <p:sp>
        <p:nvSpPr>
          <p:cNvPr id="3" name="Content Placeholder 2"/>
          <p:cNvSpPr>
            <a:spLocks noGrp="1"/>
          </p:cNvSpPr>
          <p:nvPr>
            <p:ph idx="1"/>
          </p:nvPr>
        </p:nvSpPr>
        <p:spPr>
          <a:xfrm>
            <a:off x="1919536" y="980728"/>
            <a:ext cx="8496944" cy="5616624"/>
          </a:xfrm>
        </p:spPr>
        <p:txBody>
          <a:bodyPr>
            <a:normAutofit fontScale="92500" lnSpcReduction="10000"/>
          </a:bodyPr>
          <a:lstStyle/>
          <a:p>
            <a:r>
              <a:rPr lang="en-GB" sz="2400" dirty="0">
                <a:solidFill>
                  <a:srgbClr val="000000"/>
                </a:solidFill>
              </a:rPr>
              <a:t>January 2012, the European Commission proposed a comprehensive </a:t>
            </a:r>
            <a:r>
              <a:rPr lang="en-GB" sz="2400" dirty="0">
                <a:solidFill>
                  <a:srgbClr val="000000"/>
                </a:solidFill>
                <a:hlinkClick r:id="rId3"/>
              </a:rPr>
              <a:t>reform of data protection rules in the EU</a:t>
            </a:r>
            <a:r>
              <a:rPr lang="en-GB" sz="2400" dirty="0">
                <a:solidFill>
                  <a:srgbClr val="000000"/>
                </a:solidFill>
              </a:rPr>
              <a:t>.</a:t>
            </a:r>
          </a:p>
          <a:p>
            <a:pPr lvl="1"/>
            <a:r>
              <a:rPr lang="en-GB" sz="2400" dirty="0">
                <a:solidFill>
                  <a:srgbClr val="000000"/>
                </a:solidFill>
              </a:rPr>
              <a:t>To back control over of their personal data</a:t>
            </a:r>
          </a:p>
          <a:p>
            <a:pPr lvl="1"/>
            <a:r>
              <a:rPr lang="en-GB" sz="2400" dirty="0">
                <a:solidFill>
                  <a:srgbClr val="000000"/>
                </a:solidFill>
              </a:rPr>
              <a:t>to simplify the regulatory environment for business</a:t>
            </a:r>
          </a:p>
          <a:p>
            <a:pPr lvl="1"/>
            <a:r>
              <a:rPr lang="en-GB" sz="2400" dirty="0">
                <a:solidFill>
                  <a:srgbClr val="000000"/>
                </a:solidFill>
              </a:rPr>
              <a:t>Personal data can only be gathered legally under strict conditions(Bank </a:t>
            </a:r>
            <a:r>
              <a:rPr lang="en-GB" sz="2400" dirty="0" err="1">
                <a:solidFill>
                  <a:srgbClr val="000000"/>
                </a:solidFill>
              </a:rPr>
              <a:t>account,social</a:t>
            </a:r>
            <a:r>
              <a:rPr lang="en-GB" sz="2400" dirty="0">
                <a:solidFill>
                  <a:srgbClr val="000000"/>
                </a:solidFill>
              </a:rPr>
              <a:t> media)</a:t>
            </a:r>
            <a:endParaRPr lang="en-GB" sz="2000" dirty="0">
              <a:solidFill>
                <a:srgbClr val="000000"/>
              </a:solidFill>
            </a:endParaRPr>
          </a:p>
          <a:p>
            <a:r>
              <a:rPr lang="en-GB" sz="2400" dirty="0">
                <a:solidFill>
                  <a:srgbClr val="000000"/>
                </a:solidFill>
              </a:rPr>
              <a:t>Officially Directive 95/46/EC on the protection of individuals with regard to the processing of personal data and on the free movement of such data</a:t>
            </a:r>
          </a:p>
          <a:p>
            <a:r>
              <a:rPr lang="en-GB" sz="2400" b="1" dirty="0">
                <a:solidFill>
                  <a:srgbClr val="000000"/>
                </a:solidFill>
              </a:rPr>
              <a:t>Scope</a:t>
            </a:r>
          </a:p>
          <a:p>
            <a:pPr lvl="1"/>
            <a:r>
              <a:rPr lang="en-GB" sz="2000" dirty="0">
                <a:solidFill>
                  <a:srgbClr val="000000"/>
                </a:solidFill>
              </a:rPr>
              <a:t>Personal data are defined as "any information relating to an identified or identifiable  natural person ("data subject"); an identifiable person is one who can be identified, directly or indirectly, in particular by reference to an identification number or to one or more factors specific to his physical, physiological, mental, economic, cultural or social identity;" </a:t>
            </a:r>
          </a:p>
          <a:p>
            <a:endParaRPr lang="en-GB" sz="2400" dirty="0"/>
          </a:p>
          <a:p>
            <a:pPr lvl="1"/>
            <a:endParaRPr lang="en-GB" sz="2200" dirty="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4D32B-7D1C-3E02-8C36-8F33B3CE67FC}"/>
              </a:ext>
            </a:extLst>
          </p:cNvPr>
          <p:cNvSpPr>
            <a:spLocks noGrp="1"/>
          </p:cNvSpPr>
          <p:nvPr>
            <p:ph type="title"/>
          </p:nvPr>
        </p:nvSpPr>
        <p:spPr>
          <a:xfrm>
            <a:off x="1204856" y="627261"/>
            <a:ext cx="10058400" cy="977421"/>
          </a:xfrm>
        </p:spPr>
        <p:txBody>
          <a:bodyPr>
            <a:normAutofit fontScale="90000"/>
          </a:bodyPr>
          <a:lstStyle/>
          <a:p>
            <a:br>
              <a:rPr lang="en-US" sz="3600" dirty="0">
                <a:solidFill>
                  <a:srgbClr val="00B0F0"/>
                </a:solidFill>
              </a:rPr>
            </a:br>
            <a:br>
              <a:rPr lang="en-US" sz="3600" dirty="0">
                <a:solidFill>
                  <a:srgbClr val="00B0F0"/>
                </a:solidFill>
              </a:rPr>
            </a:br>
            <a:br>
              <a:rPr lang="en-US" sz="3600" dirty="0">
                <a:solidFill>
                  <a:srgbClr val="00B0F0"/>
                </a:solidFill>
              </a:rPr>
            </a:br>
            <a:br>
              <a:rPr lang="en-US" sz="3600" dirty="0">
                <a:solidFill>
                  <a:srgbClr val="00B0F0"/>
                </a:solidFill>
              </a:rPr>
            </a:br>
            <a:br>
              <a:rPr lang="en-US" sz="3600" dirty="0">
                <a:solidFill>
                  <a:srgbClr val="00B0F0"/>
                </a:solidFill>
              </a:rPr>
            </a:br>
            <a:br>
              <a:rPr lang="en-US" sz="3600" dirty="0">
                <a:solidFill>
                  <a:srgbClr val="00B0F0"/>
                </a:solidFill>
              </a:rPr>
            </a:br>
            <a:br>
              <a:rPr lang="en-US" sz="3600" dirty="0">
                <a:solidFill>
                  <a:srgbClr val="00B0F0"/>
                </a:solidFill>
              </a:rPr>
            </a:br>
            <a:br>
              <a:rPr lang="en-US" sz="3600" dirty="0">
                <a:solidFill>
                  <a:srgbClr val="00B0F0"/>
                </a:solidFill>
              </a:rPr>
            </a:br>
            <a:br>
              <a:rPr lang="en-US" sz="3600" dirty="0">
                <a:solidFill>
                  <a:srgbClr val="00B0F0"/>
                </a:solidFill>
              </a:rPr>
            </a:br>
            <a:br>
              <a:rPr lang="en-US" sz="3600" dirty="0">
                <a:solidFill>
                  <a:srgbClr val="00B0F0"/>
                </a:solidFill>
              </a:rPr>
            </a:br>
            <a:br>
              <a:rPr lang="en-US" sz="3600" dirty="0">
                <a:solidFill>
                  <a:srgbClr val="00B0F0"/>
                </a:solidFill>
              </a:rPr>
            </a:br>
            <a:br>
              <a:rPr lang="en-US" sz="3600" dirty="0">
                <a:solidFill>
                  <a:srgbClr val="00B0F0"/>
                </a:solidFill>
              </a:rPr>
            </a:br>
            <a:br>
              <a:rPr lang="en-US" sz="3600" dirty="0">
                <a:solidFill>
                  <a:srgbClr val="00B0F0"/>
                </a:solidFill>
              </a:rPr>
            </a:br>
            <a:br>
              <a:rPr lang="en-US" sz="3600" dirty="0">
                <a:solidFill>
                  <a:srgbClr val="00B0F0"/>
                </a:solidFill>
              </a:rPr>
            </a:br>
            <a:br>
              <a:rPr lang="en-US" sz="3600" dirty="0">
                <a:solidFill>
                  <a:srgbClr val="00B0F0"/>
                </a:solidFill>
              </a:rPr>
            </a:br>
            <a:r>
              <a:rPr lang="en-US" sz="3600" dirty="0">
                <a:solidFill>
                  <a:srgbClr val="00B0F0"/>
                </a:solidFill>
              </a:rPr>
              <a:t>What is data protection?</a:t>
            </a:r>
            <a:br>
              <a:rPr lang="en-US" sz="3600" dirty="0">
                <a:solidFill>
                  <a:srgbClr val="00B0F0"/>
                </a:solidFill>
              </a:rPr>
            </a:br>
            <a:br>
              <a:rPr lang="en-US" sz="3600" dirty="0">
                <a:solidFill>
                  <a:srgbClr val="00B0F0"/>
                </a:solidFill>
              </a:rPr>
            </a:br>
            <a:endParaRPr lang="en-GB" sz="3600" dirty="0">
              <a:solidFill>
                <a:srgbClr val="00B0F0"/>
              </a:solidFill>
            </a:endParaRPr>
          </a:p>
        </p:txBody>
      </p:sp>
      <p:sp>
        <p:nvSpPr>
          <p:cNvPr id="3" name="Content Placeholder 2">
            <a:extLst>
              <a:ext uri="{FF2B5EF4-FFF2-40B4-BE49-F238E27FC236}">
                <a16:creationId xmlns:a16="http://schemas.microsoft.com/office/drawing/2014/main" id="{D04700C4-ACB5-34D1-BD9C-40E67F38E500}"/>
              </a:ext>
            </a:extLst>
          </p:cNvPr>
          <p:cNvSpPr>
            <a:spLocks noGrp="1"/>
          </p:cNvSpPr>
          <p:nvPr>
            <p:ph idx="1"/>
          </p:nvPr>
        </p:nvSpPr>
        <p:spPr>
          <a:xfrm>
            <a:off x="609600" y="1057835"/>
            <a:ext cx="10972800" cy="5172904"/>
          </a:xfrm>
        </p:spPr>
        <p:txBody>
          <a:bodyPr/>
          <a:lstStyle/>
          <a:p>
            <a:pPr marL="0" indent="0" algn="just">
              <a:buNone/>
            </a:pPr>
            <a:r>
              <a:rPr lang="en-US" sz="2200" dirty="0">
                <a:solidFill>
                  <a:srgbClr val="000000"/>
                </a:solidFill>
              </a:rPr>
              <a:t>Data protection is the fair and proper use of information about people. </a:t>
            </a:r>
          </a:p>
          <a:p>
            <a:pPr marL="0" indent="0" algn="just">
              <a:buNone/>
            </a:pPr>
            <a:r>
              <a:rPr lang="en-US" sz="2200" dirty="0">
                <a:solidFill>
                  <a:srgbClr val="000000"/>
                </a:solidFill>
              </a:rPr>
              <a:t>It’s part of the fundamental right to privacy – but on a more practical level. </a:t>
            </a:r>
          </a:p>
          <a:p>
            <a:pPr marL="0" indent="0" algn="just">
              <a:buNone/>
            </a:pPr>
            <a:r>
              <a:rPr lang="en-US" sz="2200" dirty="0">
                <a:solidFill>
                  <a:srgbClr val="000000"/>
                </a:solidFill>
              </a:rPr>
              <a:t>It’s really about building trust between people and </a:t>
            </a:r>
            <a:r>
              <a:rPr lang="en-US" sz="2200" dirty="0" err="1">
                <a:solidFill>
                  <a:srgbClr val="000000"/>
                </a:solidFill>
              </a:rPr>
              <a:t>organisations</a:t>
            </a:r>
            <a:r>
              <a:rPr lang="en-US" sz="2200" dirty="0">
                <a:solidFill>
                  <a:srgbClr val="000000"/>
                </a:solidFill>
              </a:rPr>
              <a:t>. It’s about treating people fairly and openly, </a:t>
            </a:r>
            <a:r>
              <a:rPr lang="en-US" sz="2200" dirty="0" err="1">
                <a:solidFill>
                  <a:srgbClr val="000000"/>
                </a:solidFill>
              </a:rPr>
              <a:t>recognising</a:t>
            </a:r>
            <a:r>
              <a:rPr lang="en-US" sz="2200" dirty="0">
                <a:solidFill>
                  <a:srgbClr val="000000"/>
                </a:solidFill>
              </a:rPr>
              <a:t> their right to have control over their own identity and their interactions with others, and striking a balance with the wider interests of society. It’s also about removing unnecessary barriers to trade and co-operation. It exists in part because of international treaties for common standards that enable the free flow of data across borders.</a:t>
            </a:r>
          </a:p>
          <a:p>
            <a:pPr marL="0" indent="0" algn="just">
              <a:buNone/>
            </a:pPr>
            <a:r>
              <a:rPr lang="en-US" sz="2200" dirty="0">
                <a:solidFill>
                  <a:srgbClr val="000000"/>
                </a:solidFill>
              </a:rPr>
              <a:t>Data protection is essential to innovation. Good practice in data protection is vital to ensure public trust in, engagement with and support for innovative uses of data in both the public and private sectors. </a:t>
            </a:r>
          </a:p>
          <a:p>
            <a:endParaRPr lang="en-GB" dirty="0"/>
          </a:p>
        </p:txBody>
      </p:sp>
    </p:spTree>
    <p:extLst>
      <p:ext uri="{BB962C8B-B14F-4D97-AF65-F5344CB8AC3E}">
        <p14:creationId xmlns:p14="http://schemas.microsoft.com/office/powerpoint/2010/main" val="4112722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r>
              <a:rPr lang="en-GB" sz="3600" dirty="0">
                <a:solidFill>
                  <a:srgbClr val="00B0F0"/>
                </a:solidFill>
              </a:rPr>
              <a:t> Privacy Principles </a:t>
            </a: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p:txBody>
          <a:bodyPr>
            <a:normAutofit lnSpcReduction="10000"/>
          </a:bodyPr>
          <a:lstStyle/>
          <a:p>
            <a:r>
              <a:rPr lang="en-GB" sz="3100" dirty="0">
                <a:solidFill>
                  <a:srgbClr val="000000"/>
                </a:solidFill>
              </a:rPr>
              <a:t>The seven principles governing for protection of personal data were:</a:t>
            </a:r>
          </a:p>
          <a:p>
            <a:pPr lvl="1"/>
            <a:r>
              <a:rPr lang="en-GB" sz="2600" dirty="0">
                <a:solidFill>
                  <a:srgbClr val="00B0F0"/>
                </a:solidFill>
              </a:rPr>
              <a:t>Notice</a:t>
            </a:r>
            <a:r>
              <a:rPr lang="en-GB" sz="2600" dirty="0">
                <a:solidFill>
                  <a:srgbClr val="000000"/>
                </a:solidFill>
              </a:rPr>
              <a:t>—data subjects should be given notice when their data is being collected;</a:t>
            </a:r>
          </a:p>
          <a:p>
            <a:pPr lvl="1"/>
            <a:r>
              <a:rPr lang="en-GB" sz="2600" dirty="0">
                <a:solidFill>
                  <a:srgbClr val="00B0F0"/>
                </a:solidFill>
              </a:rPr>
              <a:t>Purpose</a:t>
            </a:r>
            <a:r>
              <a:rPr lang="en-GB" sz="2600" dirty="0">
                <a:solidFill>
                  <a:srgbClr val="000000"/>
                </a:solidFill>
              </a:rPr>
              <a:t>—data should only be used for the purpose stated and not for any other purposes;</a:t>
            </a:r>
          </a:p>
          <a:p>
            <a:pPr lvl="1"/>
            <a:r>
              <a:rPr lang="en-GB" sz="2600" dirty="0">
                <a:solidFill>
                  <a:srgbClr val="00B0F0"/>
                </a:solidFill>
              </a:rPr>
              <a:t>Consent</a:t>
            </a:r>
            <a:r>
              <a:rPr lang="en-GB" sz="2600" dirty="0">
                <a:solidFill>
                  <a:srgbClr val="000000"/>
                </a:solidFill>
              </a:rPr>
              <a:t>—data should not be disclosed without the data subject’s consent;</a:t>
            </a:r>
          </a:p>
          <a:p>
            <a:pPr lvl="2"/>
            <a:r>
              <a:rPr lang="en-GB" sz="2600" dirty="0">
                <a:solidFill>
                  <a:srgbClr val="000000"/>
                </a:solidFill>
              </a:rPr>
              <a:t>the individual has given clear consent for you to process their personal data for a specific purpose</a:t>
            </a:r>
          </a:p>
          <a:p>
            <a:endParaRPr lang="en-GB" dirty="0"/>
          </a:p>
        </p:txBody>
      </p:sp>
    </p:spTree>
    <p:extLst>
      <p:ext uri="{BB962C8B-B14F-4D97-AF65-F5344CB8AC3E}">
        <p14:creationId xmlns:p14="http://schemas.microsoft.com/office/powerpoint/2010/main" val="2639532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n-GB" sz="3200" dirty="0">
                <a:solidFill>
                  <a:srgbClr val="00B0F0"/>
                </a:solidFill>
              </a:rPr>
              <a:t>Privacy Principles </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lstStyle/>
          <a:p>
            <a:r>
              <a:rPr lang="en-GB" sz="2000" dirty="0">
                <a:solidFill>
                  <a:srgbClr val="00B0F0"/>
                </a:solidFill>
              </a:rPr>
              <a:t>Security</a:t>
            </a:r>
            <a:r>
              <a:rPr lang="en-GB" sz="2000" dirty="0">
                <a:solidFill>
                  <a:srgbClr val="000000"/>
                </a:solidFill>
              </a:rPr>
              <a:t>—collected data should be kept secure from any potential abuses;</a:t>
            </a:r>
          </a:p>
          <a:p>
            <a:r>
              <a:rPr lang="en-GB" sz="2000" dirty="0">
                <a:solidFill>
                  <a:srgbClr val="00B0F0"/>
                </a:solidFill>
              </a:rPr>
              <a:t>Disclosure</a:t>
            </a:r>
            <a:r>
              <a:rPr lang="en-GB" sz="2000" dirty="0">
                <a:solidFill>
                  <a:srgbClr val="000000"/>
                </a:solidFill>
              </a:rPr>
              <a:t>—data subjects should be informed as to who is collecting their data;</a:t>
            </a:r>
          </a:p>
          <a:p>
            <a:r>
              <a:rPr lang="en-GB" sz="2000" dirty="0">
                <a:solidFill>
                  <a:srgbClr val="00B0F0"/>
                </a:solidFill>
              </a:rPr>
              <a:t>Access</a:t>
            </a:r>
            <a:r>
              <a:rPr lang="en-GB" sz="2000" dirty="0">
                <a:solidFill>
                  <a:srgbClr val="000000"/>
                </a:solidFill>
              </a:rPr>
              <a:t>—data subjects should be allowed to access their data and make corrections to any inaccurate data; and</a:t>
            </a:r>
          </a:p>
          <a:p>
            <a:r>
              <a:rPr lang="en-GB" sz="2000" dirty="0">
                <a:solidFill>
                  <a:srgbClr val="00B0F0"/>
                </a:solidFill>
              </a:rPr>
              <a:t>Accountability</a:t>
            </a:r>
            <a:r>
              <a:rPr lang="en-GB" sz="2000" dirty="0">
                <a:solidFill>
                  <a:srgbClr val="000000"/>
                </a:solidFill>
              </a:rPr>
              <a:t>—data subjects should have a method available to them to hold data collectors accountable for following the above principles.</a:t>
            </a:r>
          </a:p>
          <a:p>
            <a:endParaRPr lang="en-GB" dirty="0"/>
          </a:p>
        </p:txBody>
      </p:sp>
    </p:spTree>
    <p:extLst>
      <p:ext uri="{BB962C8B-B14F-4D97-AF65-F5344CB8AC3E}">
        <p14:creationId xmlns:p14="http://schemas.microsoft.com/office/powerpoint/2010/main" val="479207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n-US" sz="3200" dirty="0">
                <a:solidFill>
                  <a:srgbClr val="00B0F0"/>
                </a:solidFill>
              </a:rPr>
              <a:t>Personal Data Terms</a:t>
            </a:r>
            <a:endParaRPr lang="en-GB" sz="3200" dirty="0">
              <a:solidFill>
                <a:srgbClr val="00B0F0"/>
              </a:solidFill>
            </a:endParaRP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a:xfrm>
            <a:off x="675676" y="1166018"/>
            <a:ext cx="10972800" cy="4525963"/>
          </a:xfrm>
        </p:spPr>
        <p:txBody>
          <a:bodyPr/>
          <a:lstStyle/>
          <a:p>
            <a:pPr marL="0" indent="0">
              <a:buNone/>
            </a:pPr>
            <a:r>
              <a:rPr lang="en-GB" dirty="0">
                <a:solidFill>
                  <a:srgbClr val="000000"/>
                </a:solidFill>
              </a:rPr>
              <a:t>Data Types:</a:t>
            </a:r>
          </a:p>
          <a:p>
            <a:pPr marL="400050" lvl="1" indent="0"/>
            <a:r>
              <a:rPr lang="en-GB" sz="2000" dirty="0">
                <a:solidFill>
                  <a:srgbClr val="000000"/>
                </a:solidFill>
              </a:rPr>
              <a:t>Personal Data:  Data that identifies a living individual or as result of combinations of data relating to or being about a person</a:t>
            </a:r>
          </a:p>
          <a:p>
            <a:pPr marL="400050" lvl="1" indent="0"/>
            <a:r>
              <a:rPr lang="en-GB" sz="2000" dirty="0">
                <a:solidFill>
                  <a:srgbClr val="000000"/>
                </a:solidFill>
              </a:rPr>
              <a:t>an individual is identifiable will depend on all the means likely and reasonably to be used either by the controller or by any other person to identify an individual.</a:t>
            </a:r>
          </a:p>
          <a:p>
            <a:pPr marL="400050" lvl="1" indent="0"/>
            <a:r>
              <a:rPr lang="en-GB" sz="2000" dirty="0">
                <a:solidFill>
                  <a:srgbClr val="000000"/>
                </a:solidFill>
              </a:rPr>
              <a:t>Ex: Name, address, postcode, e-mail , </a:t>
            </a:r>
            <a:r>
              <a:rPr lang="en-GB" sz="2000" dirty="0" err="1">
                <a:solidFill>
                  <a:srgbClr val="000000"/>
                </a:solidFill>
              </a:rPr>
              <a:t>DoB</a:t>
            </a:r>
            <a:r>
              <a:rPr lang="en-GB" sz="2000" dirty="0">
                <a:solidFill>
                  <a:srgbClr val="000000"/>
                </a:solidFill>
              </a:rPr>
              <a:t>, Bank statement</a:t>
            </a:r>
          </a:p>
          <a:p>
            <a:endParaRPr lang="en-GB" dirty="0"/>
          </a:p>
        </p:txBody>
      </p:sp>
      <p:pic>
        <p:nvPicPr>
          <p:cNvPr id="4" name="Θέση περιεχομένου 4">
            <a:extLst>
              <a:ext uri="{FF2B5EF4-FFF2-40B4-BE49-F238E27FC236}">
                <a16:creationId xmlns:a16="http://schemas.microsoft.com/office/drawing/2014/main" id="{CB5A39B4-C82B-B61B-EF74-0E0EACCE0A90}"/>
              </a:ext>
            </a:extLst>
          </p:cNvPr>
          <p:cNvPicPr>
            <a:picLocks noChangeAspect="1"/>
          </p:cNvPicPr>
          <p:nvPr/>
        </p:nvPicPr>
        <p:blipFill>
          <a:blip r:embed="rId2"/>
          <a:stretch>
            <a:fillRect/>
          </a:stretch>
        </p:blipFill>
        <p:spPr>
          <a:xfrm>
            <a:off x="2078265" y="4663196"/>
            <a:ext cx="2133785" cy="1652159"/>
          </a:xfrm>
          <a:prstGeom prst="rect">
            <a:avLst/>
          </a:prstGeom>
        </p:spPr>
      </p:pic>
    </p:spTree>
    <p:extLst>
      <p:ext uri="{BB962C8B-B14F-4D97-AF65-F5344CB8AC3E}">
        <p14:creationId xmlns:p14="http://schemas.microsoft.com/office/powerpoint/2010/main" val="404173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D2925-582B-7118-3AFA-F217FC74C3F4}"/>
              </a:ext>
            </a:extLst>
          </p:cNvPr>
          <p:cNvSpPr>
            <a:spLocks noGrp="1"/>
          </p:cNvSpPr>
          <p:nvPr>
            <p:ph type="title"/>
          </p:nvPr>
        </p:nvSpPr>
        <p:spPr>
          <a:xfrm>
            <a:off x="1097280" y="286604"/>
            <a:ext cx="10058400" cy="545258"/>
          </a:xfrm>
        </p:spPr>
        <p:txBody>
          <a:bodyPr/>
          <a:lstStyle/>
          <a:p>
            <a:r>
              <a:rPr lang="en-GB" sz="3200" dirty="0">
                <a:solidFill>
                  <a:srgbClr val="00B0F0"/>
                </a:solidFill>
              </a:rPr>
              <a:t>Few more words…</a:t>
            </a:r>
          </a:p>
        </p:txBody>
      </p:sp>
      <p:sp>
        <p:nvSpPr>
          <p:cNvPr id="3" name="Content Placeholder 2">
            <a:extLst>
              <a:ext uri="{FF2B5EF4-FFF2-40B4-BE49-F238E27FC236}">
                <a16:creationId xmlns:a16="http://schemas.microsoft.com/office/drawing/2014/main" id="{CB10E1A7-6CE2-42AB-5FC9-9A3B4BB6A56A}"/>
              </a:ext>
            </a:extLst>
          </p:cNvPr>
          <p:cNvSpPr>
            <a:spLocks noGrp="1"/>
          </p:cNvSpPr>
          <p:nvPr>
            <p:ph idx="1"/>
          </p:nvPr>
        </p:nvSpPr>
        <p:spPr/>
        <p:txBody>
          <a:bodyPr/>
          <a:lstStyle/>
          <a:p>
            <a:pPr marL="0" indent="0" algn="just">
              <a:buNone/>
            </a:pPr>
            <a:r>
              <a:rPr lang="en-US" dirty="0">
                <a:solidFill>
                  <a:srgbClr val="000000"/>
                </a:solidFill>
              </a:rPr>
              <a:t>Personal data means information about a particular living individual. This might be anyone, including a customer, client, employee, partner, member, supporter, business contact, public official or member of the public. It doesn’t need to be ‘private’ information – even information which is public knowledge or is about someone’s professional life can be personal data. </a:t>
            </a:r>
          </a:p>
          <a:p>
            <a:pPr marL="0" indent="0" algn="just">
              <a:buNone/>
            </a:pPr>
            <a:r>
              <a:rPr lang="en-US" dirty="0">
                <a:solidFill>
                  <a:srgbClr val="000000"/>
                </a:solidFill>
              </a:rPr>
              <a:t>Different pieces of information, which collected together can lead to the identification of a particular person, also constitute personal data. </a:t>
            </a:r>
          </a:p>
          <a:p>
            <a:pPr marL="0" indent="0" algn="just">
              <a:buNone/>
            </a:pPr>
            <a:r>
              <a:rPr lang="en-US" dirty="0">
                <a:solidFill>
                  <a:srgbClr val="000000"/>
                </a:solidFill>
              </a:rPr>
              <a:t>Personal data that has been de-identified, encrypted or </a:t>
            </a:r>
            <a:r>
              <a:rPr lang="en-US" dirty="0" err="1">
                <a:solidFill>
                  <a:srgbClr val="000000"/>
                </a:solidFill>
              </a:rPr>
              <a:t>pseudonymised</a:t>
            </a:r>
            <a:r>
              <a:rPr lang="en-US" dirty="0">
                <a:solidFill>
                  <a:srgbClr val="000000"/>
                </a:solidFill>
              </a:rPr>
              <a:t> but can be used to reidentify a person remains personal data and falls within the scope of the GDPR. Personal data that has been rendered anonymous in such a way that the individual is not or no longer identifiable is no longer considered personal data. For data to be truly </a:t>
            </a:r>
            <a:r>
              <a:rPr lang="en-US" dirty="0" err="1">
                <a:solidFill>
                  <a:srgbClr val="000000"/>
                </a:solidFill>
              </a:rPr>
              <a:t>anonymised</a:t>
            </a:r>
            <a:r>
              <a:rPr lang="en-US" dirty="0">
                <a:solidFill>
                  <a:srgbClr val="000000"/>
                </a:solidFill>
              </a:rPr>
              <a:t>, the </a:t>
            </a:r>
            <a:r>
              <a:rPr lang="en-US" dirty="0" err="1">
                <a:solidFill>
                  <a:srgbClr val="000000"/>
                </a:solidFill>
              </a:rPr>
              <a:t>anonymisation</a:t>
            </a:r>
            <a:r>
              <a:rPr lang="en-US" dirty="0">
                <a:solidFill>
                  <a:srgbClr val="000000"/>
                </a:solidFill>
              </a:rPr>
              <a:t> must be irreversible. </a:t>
            </a:r>
          </a:p>
          <a:p>
            <a:endParaRPr lang="en-GB" dirty="0"/>
          </a:p>
        </p:txBody>
      </p:sp>
    </p:spTree>
    <p:extLst>
      <p:ext uri="{BB962C8B-B14F-4D97-AF65-F5344CB8AC3E}">
        <p14:creationId xmlns:p14="http://schemas.microsoft.com/office/powerpoint/2010/main" val="3020676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n-GB" sz="3200" dirty="0">
                <a:solidFill>
                  <a:srgbClr val="00B0F0"/>
                </a:solidFill>
              </a:rPr>
              <a:t>Special categories of personal data</a:t>
            </a:r>
          </a:p>
        </p:txBody>
      </p:sp>
      <p:sp>
        <p:nvSpPr>
          <p:cNvPr id="26" name="Θέση περιεχομένου 3">
            <a:extLst>
              <a:ext uri="{FF2B5EF4-FFF2-40B4-BE49-F238E27FC236}">
                <a16:creationId xmlns:a16="http://schemas.microsoft.com/office/drawing/2014/main" id="{D5C59FA7-34F8-8E1D-9908-5F9D57F352A4}"/>
              </a:ext>
            </a:extLst>
          </p:cNvPr>
          <p:cNvSpPr txBox="1">
            <a:spLocks/>
          </p:cNvSpPr>
          <p:nvPr/>
        </p:nvSpPr>
        <p:spPr bwMode="auto">
          <a:xfrm>
            <a:off x="806824" y="942990"/>
            <a:ext cx="10650070" cy="156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550" marR="0" lvl="0" indent="0" algn="just" defTabSz="914400" rtl="0" eaLnBrk="0" fontAlgn="base" latinLnBrk="0" hangingPunct="0">
              <a:lnSpc>
                <a:spcPct val="100000"/>
              </a:lnSpc>
              <a:spcBef>
                <a:spcPts val="600"/>
              </a:spcBef>
              <a:spcAft>
                <a:spcPct val="0"/>
              </a:spcAft>
              <a:buClr>
                <a:srgbClr val="9DBFBE"/>
              </a:buClr>
              <a:buSzPct val="80000"/>
              <a:buFont typeface="Wingdings 2" panose="05020102010507070707" pitchFamily="18" charset="2"/>
              <a:buNone/>
              <a:tabLst/>
              <a:defRPr/>
            </a:pPr>
            <a:r>
              <a:rPr lang="en-US" sz="2000" dirty="0">
                <a:solidFill>
                  <a:srgbClr val="000000"/>
                </a:solidFill>
              </a:rPr>
              <a:t>data revealing: racial or ethnic origin, political opinions, religious or philosophical beliefs, or trade union membership, and the processing of genetic data, biometric data for the purpose of uniquely identifying a natural person, data concerning health or data concerning a natural person's sex life or sexual orientation</a:t>
            </a:r>
            <a:endParaRPr lang="el-GR" sz="2000" dirty="0">
              <a:solidFill>
                <a:srgbClr val="000000"/>
              </a:solidFill>
            </a:endParaRPr>
          </a:p>
        </p:txBody>
      </p:sp>
      <p:sp>
        <p:nvSpPr>
          <p:cNvPr id="27" name="Θέση περιεχομένου 3">
            <a:extLst>
              <a:ext uri="{FF2B5EF4-FFF2-40B4-BE49-F238E27FC236}">
                <a16:creationId xmlns:a16="http://schemas.microsoft.com/office/drawing/2014/main" id="{67F6E650-1B7F-7CA1-FB00-D42976CB1A12}"/>
              </a:ext>
            </a:extLst>
          </p:cNvPr>
          <p:cNvSpPr txBox="1">
            <a:spLocks/>
          </p:cNvSpPr>
          <p:nvPr/>
        </p:nvSpPr>
        <p:spPr bwMode="auto">
          <a:xfrm>
            <a:off x="386281" y="2685728"/>
            <a:ext cx="9125272" cy="309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lvl="0" algn="just">
              <a:buClr>
                <a:srgbClr val="9DBFBE"/>
              </a:buClr>
            </a:pPr>
            <a:r>
              <a:rPr kumimoji="1" lang="el-GR" sz="1800" b="0" i="0" u="none" strike="noStrike" kern="1200" cap="none" spc="0" normalizeH="0" baseline="0" noProof="0" dirty="0">
                <a:ln>
                  <a:noFill/>
                </a:ln>
                <a:solidFill>
                  <a:prstClr val="black"/>
                </a:solidFill>
                <a:effectLst/>
                <a:uLnTx/>
                <a:uFillTx/>
                <a:latin typeface="Calibri" panose="020F0502020204030204"/>
              </a:rPr>
              <a:t>«</a:t>
            </a:r>
            <a:r>
              <a:rPr kumimoji="1" lang="en-US" sz="1800" b="1" dirty="0">
                <a:solidFill>
                  <a:srgbClr val="C00000"/>
                </a:solidFill>
                <a:effectLst>
                  <a:outerShdw blurRad="38100" dist="38100" dir="2700000" algn="tl">
                    <a:srgbClr val="000000">
                      <a:alpha val="43137"/>
                    </a:srgbClr>
                  </a:outerShdw>
                </a:effectLst>
                <a:latin typeface="Calibri" panose="020F0502020204030204"/>
              </a:rPr>
              <a:t>genetic data</a:t>
            </a:r>
            <a:r>
              <a:rPr kumimoji="1" lang="el-GR" sz="1800" b="0" i="0" u="none" strike="noStrike" kern="1200" cap="none" spc="0" normalizeH="0" baseline="0" noProof="0" dirty="0">
                <a:ln>
                  <a:noFill/>
                </a:ln>
                <a:solidFill>
                  <a:prstClr val="black"/>
                </a:solidFill>
                <a:effectLst/>
                <a:uLnTx/>
                <a:uFillTx/>
                <a:latin typeface="Calibri" panose="020F0502020204030204"/>
              </a:rPr>
              <a:t>»:</a:t>
            </a:r>
            <a:r>
              <a:rPr lang="en-US" sz="1800" dirty="0"/>
              <a:t>data relating to the inherited or acquired genetic characteristics of a natural person which give unique information about the physiology or the health of that natural person and which result, in particular, from an analysis of a biological sample from the natural person in question</a:t>
            </a:r>
            <a:r>
              <a:rPr kumimoji="1" lang="el-GR" sz="1800" b="0" i="0" u="none" strike="noStrike" kern="1200" cap="none" spc="0" normalizeH="0" baseline="0" noProof="0" dirty="0">
                <a:ln>
                  <a:noFill/>
                </a:ln>
                <a:solidFill>
                  <a:prstClr val="black"/>
                </a:solidFill>
                <a:effectLst/>
                <a:uLnTx/>
                <a:uFillTx/>
                <a:latin typeface="Calibri" panose="020F0502020204030204"/>
              </a:rPr>
              <a:t>,</a:t>
            </a:r>
          </a:p>
          <a:p>
            <a:pPr lvl="0" algn="just">
              <a:buClr>
                <a:srgbClr val="9DBFBE"/>
              </a:buClr>
            </a:pPr>
            <a:r>
              <a:rPr kumimoji="1" lang="el-GR" sz="1800" b="0" i="0" u="none" strike="noStrike" kern="1200" cap="none" spc="0" normalizeH="0" baseline="0" noProof="0" dirty="0">
                <a:ln>
                  <a:noFill/>
                </a:ln>
                <a:solidFill>
                  <a:prstClr val="black"/>
                </a:solidFill>
                <a:effectLst/>
                <a:uLnTx/>
                <a:uFillTx/>
                <a:latin typeface="Calibri" panose="020F0502020204030204"/>
              </a:rPr>
              <a:t>«</a:t>
            </a:r>
            <a:r>
              <a:rPr kumimoji="1" lang="en-US"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rPr>
              <a:t>biometric data</a:t>
            </a:r>
            <a:r>
              <a:rPr kumimoji="1" lang="el-GR" sz="1800" b="0" i="0" u="none" strike="noStrike" kern="1200" cap="none" spc="0" normalizeH="0" baseline="0" noProof="0" dirty="0">
                <a:ln>
                  <a:noFill/>
                </a:ln>
                <a:solidFill>
                  <a:prstClr val="black"/>
                </a:solidFill>
                <a:effectLst/>
                <a:uLnTx/>
                <a:uFillTx/>
                <a:latin typeface="Calibri" panose="020F0502020204030204"/>
              </a:rPr>
              <a:t>»:</a:t>
            </a:r>
            <a:r>
              <a:rPr lang="en-US" sz="1800" dirty="0"/>
              <a:t>data resulting from specific technical processing relating to the physical, physiological or </a:t>
            </a:r>
            <a:r>
              <a:rPr lang="en-US" sz="1800" dirty="0" err="1"/>
              <a:t>behavioural</a:t>
            </a:r>
            <a:r>
              <a:rPr lang="en-US" sz="1800" dirty="0"/>
              <a:t> characteristics of a natural person, which allow or confirm the unique identification of that natural person</a:t>
            </a:r>
            <a:endParaRPr kumimoji="1" lang="el-GR" sz="1800" b="0" i="0" u="none" strike="noStrike" kern="1200" cap="none" spc="0" normalizeH="0" baseline="0" noProof="0" dirty="0">
              <a:ln>
                <a:noFill/>
              </a:ln>
              <a:solidFill>
                <a:prstClr val="black"/>
              </a:solidFill>
              <a:effectLst/>
              <a:uLnTx/>
              <a:uFillTx/>
              <a:latin typeface="Calibri" panose="020F0502020204030204"/>
            </a:endParaRPr>
          </a:p>
          <a:p>
            <a:pPr marL="639763" marR="0" lvl="1" indent="-236538" algn="just" defTabSz="914400" rtl="0" eaLnBrk="0" fontAlgn="base" latinLnBrk="0" hangingPunct="0">
              <a:lnSpc>
                <a:spcPct val="100000"/>
              </a:lnSpc>
              <a:spcBef>
                <a:spcPts val="550"/>
              </a:spcBef>
              <a:spcAft>
                <a:spcPct val="0"/>
              </a:spcAft>
              <a:buClr>
                <a:srgbClr val="9DBFBE"/>
              </a:buClr>
              <a:buSzTx/>
              <a:buFont typeface="Verdana" panose="020B0604030504040204" pitchFamily="34" charset="0"/>
              <a:buChar char="◦"/>
              <a:tabLst/>
              <a:defRPr/>
            </a:pPr>
            <a:r>
              <a:rPr kumimoji="1" lang="en-US" sz="1800" dirty="0">
                <a:solidFill>
                  <a:prstClr val="black"/>
                </a:solidFill>
                <a:latin typeface="Calibri" panose="020F0502020204030204"/>
              </a:rPr>
              <a:t>ex</a:t>
            </a:r>
            <a:r>
              <a:rPr kumimoji="1" lang="el-GR" sz="1800" b="0" i="0" u="none" strike="noStrike" kern="1200" cap="none" spc="0" normalizeH="0" baseline="0" noProof="0" dirty="0">
                <a:ln>
                  <a:noFill/>
                </a:ln>
                <a:solidFill>
                  <a:prstClr val="black"/>
                </a:solidFill>
                <a:effectLst/>
                <a:uLnTx/>
                <a:uFillTx/>
                <a:latin typeface="Calibri" panose="020F0502020204030204"/>
              </a:rPr>
              <a:t>. </a:t>
            </a:r>
            <a:r>
              <a:rPr kumimoji="1" lang="en-US" sz="1800" dirty="0">
                <a:solidFill>
                  <a:prstClr val="black"/>
                </a:solidFill>
                <a:latin typeface="Calibri" panose="020F0502020204030204"/>
              </a:rPr>
              <a:t>f</a:t>
            </a:r>
            <a:r>
              <a:rPr kumimoji="1" lang="en-US" sz="1800" b="0" i="0" u="none" strike="noStrike" kern="1200" cap="none" spc="0" normalizeH="0" baseline="0" noProof="0" dirty="0" err="1">
                <a:ln>
                  <a:noFill/>
                </a:ln>
                <a:solidFill>
                  <a:prstClr val="black"/>
                </a:solidFill>
                <a:effectLst/>
                <a:uLnTx/>
                <a:uFillTx/>
                <a:latin typeface="Calibri" panose="020F0502020204030204"/>
              </a:rPr>
              <a:t>acial</a:t>
            </a:r>
            <a:r>
              <a:rPr kumimoji="1" lang="en-US" sz="1800" b="0" i="0" u="none" strike="noStrike" kern="1200" cap="none" spc="0" normalizeH="0" baseline="0" noProof="0" dirty="0">
                <a:ln>
                  <a:noFill/>
                </a:ln>
                <a:solidFill>
                  <a:prstClr val="black"/>
                </a:solidFill>
                <a:effectLst/>
                <a:uLnTx/>
                <a:uFillTx/>
                <a:latin typeface="Calibri" panose="020F0502020204030204"/>
              </a:rPr>
              <a:t> images or </a:t>
            </a:r>
            <a:r>
              <a:rPr kumimoji="1" lang="en-US" sz="1800" b="0" i="0" u="none" strike="noStrike" kern="1200" cap="none" spc="0" normalizeH="0" baseline="0" noProof="0" dirty="0" err="1">
                <a:ln>
                  <a:noFill/>
                </a:ln>
                <a:solidFill>
                  <a:prstClr val="black"/>
                </a:solidFill>
                <a:effectLst/>
                <a:uLnTx/>
                <a:uFillTx/>
                <a:latin typeface="Calibri" panose="020F0502020204030204"/>
              </a:rPr>
              <a:t>dactyloscopic</a:t>
            </a:r>
            <a:r>
              <a:rPr kumimoji="1" lang="en-US" sz="1800" b="0" i="0" u="none" strike="noStrike" kern="1200" cap="none" spc="0" normalizeH="0" noProof="0" dirty="0">
                <a:ln>
                  <a:noFill/>
                </a:ln>
                <a:solidFill>
                  <a:prstClr val="black"/>
                </a:solidFill>
                <a:effectLst/>
                <a:uLnTx/>
                <a:uFillTx/>
                <a:latin typeface="Calibri" panose="020F0502020204030204"/>
              </a:rPr>
              <a:t> data</a:t>
            </a:r>
            <a:endParaRPr kumimoji="1" lang="el-GR" sz="1800" b="0" i="0" u="none" strike="noStrike" kern="1200" cap="none" spc="0" normalizeH="0" baseline="0" noProof="0" dirty="0">
              <a:ln>
                <a:noFill/>
              </a:ln>
              <a:solidFill>
                <a:prstClr val="black"/>
              </a:solidFill>
              <a:effectLst/>
              <a:uLnTx/>
              <a:uFillTx/>
              <a:latin typeface="Calibri" panose="020F0502020204030204"/>
            </a:endParaRPr>
          </a:p>
          <a:p>
            <a:pPr lvl="0" algn="just">
              <a:buClr>
                <a:srgbClr val="9DBFBE"/>
              </a:buClr>
            </a:pPr>
            <a:r>
              <a:rPr kumimoji="1" lang="el-GR" sz="1800" b="0" i="0" u="none" strike="noStrike" kern="1200" cap="none" spc="0" normalizeH="0" baseline="0" noProof="0" dirty="0">
                <a:ln>
                  <a:noFill/>
                </a:ln>
                <a:solidFill>
                  <a:prstClr val="black"/>
                </a:solidFill>
                <a:effectLst/>
                <a:uLnTx/>
                <a:uFillTx/>
                <a:latin typeface="Calibri" panose="020F0502020204030204"/>
              </a:rPr>
              <a:t>«</a:t>
            </a:r>
            <a:r>
              <a:rPr kumimoji="1" lang="en-US"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rPr>
              <a:t>health data</a:t>
            </a:r>
            <a:r>
              <a:rPr kumimoji="1" lang="el-GR" sz="1800" b="0" i="0" u="none" strike="noStrike" kern="1200" cap="none" spc="0" normalizeH="0" baseline="0" noProof="0" dirty="0">
                <a:ln>
                  <a:noFill/>
                </a:ln>
                <a:solidFill>
                  <a:prstClr val="black"/>
                </a:solidFill>
                <a:effectLst/>
                <a:uLnTx/>
                <a:uFillTx/>
                <a:latin typeface="Calibri" panose="020F0502020204030204"/>
              </a:rPr>
              <a:t>»:</a:t>
            </a:r>
            <a:r>
              <a:rPr lang="en-US" sz="1800" dirty="0"/>
              <a:t>data related to the physical or mental health of a natural person</a:t>
            </a:r>
            <a:endParaRPr kumimoji="1" lang="en-US" sz="1800" b="0" i="0" u="none" strike="noStrike" kern="1200" cap="none" spc="0" normalizeH="0" baseline="0" noProof="0" dirty="0">
              <a:ln>
                <a:noFill/>
              </a:ln>
              <a:solidFill>
                <a:prstClr val="black"/>
              </a:solidFill>
              <a:effectLst/>
              <a:uLnTx/>
              <a:uFillTx/>
              <a:latin typeface="Calibri" panose="020F0502020204030204"/>
            </a:endParaRPr>
          </a:p>
          <a:p>
            <a:pPr lvl="0" algn="just">
              <a:buClr>
                <a:srgbClr val="9DBFBE"/>
              </a:buClr>
            </a:pPr>
            <a:r>
              <a:rPr kumimoji="1" lang="en-US" sz="1800" dirty="0">
                <a:solidFill>
                  <a:prstClr val="black"/>
                </a:solidFill>
                <a:latin typeface="Calibri" panose="020F0502020204030204"/>
              </a:rPr>
              <a:t>Separate </a:t>
            </a:r>
            <a:r>
              <a:rPr kumimoji="1" lang="el-GR" sz="1800" b="0" i="0" u="none" strike="noStrike" kern="1200" cap="none" spc="0" normalizeH="0" baseline="0" noProof="0" dirty="0">
                <a:ln>
                  <a:noFill/>
                </a:ln>
                <a:solidFill>
                  <a:prstClr val="black"/>
                </a:solidFill>
                <a:effectLst/>
                <a:uLnTx/>
                <a:uFillTx/>
                <a:latin typeface="Calibri" panose="020F0502020204030204"/>
              </a:rPr>
              <a:t>«</a:t>
            </a:r>
            <a:r>
              <a:rPr kumimoji="1" lang="en-US" sz="1800" b="0" i="0" u="none" strike="noStrike" kern="1200" cap="none" spc="0" normalizeH="0" baseline="0" noProof="0" dirty="0">
                <a:ln>
                  <a:noFill/>
                </a:ln>
                <a:solidFill>
                  <a:prstClr val="black"/>
                </a:solidFill>
                <a:effectLst/>
                <a:uLnTx/>
                <a:uFillTx/>
                <a:latin typeface="Calibri" panose="020F0502020204030204"/>
              </a:rPr>
              <a:t>special</a:t>
            </a:r>
            <a:r>
              <a:rPr kumimoji="1" lang="el-GR" sz="1800" b="0" i="0" u="none" strike="noStrike" kern="1200" cap="none" spc="0" normalizeH="0" baseline="0" noProof="0" dirty="0">
                <a:ln>
                  <a:noFill/>
                </a:ln>
                <a:solidFill>
                  <a:prstClr val="black"/>
                </a:solidFill>
                <a:effectLst/>
                <a:uLnTx/>
                <a:uFillTx/>
                <a:latin typeface="Calibri" panose="020F0502020204030204"/>
              </a:rPr>
              <a:t>» </a:t>
            </a:r>
            <a:r>
              <a:rPr kumimoji="1" lang="en-US" sz="1800" b="0" i="0" u="none" strike="noStrike" kern="1200" cap="none" spc="0" normalizeH="0" baseline="0" noProof="0" dirty="0">
                <a:ln>
                  <a:noFill/>
                </a:ln>
                <a:solidFill>
                  <a:prstClr val="black"/>
                </a:solidFill>
                <a:effectLst/>
                <a:uLnTx/>
                <a:uFillTx/>
                <a:latin typeface="Calibri" panose="020F0502020204030204"/>
              </a:rPr>
              <a:t>category</a:t>
            </a:r>
            <a:r>
              <a:rPr kumimoji="1" lang="el-GR" sz="1800" b="0" i="0" u="none" strike="noStrike" kern="1200" cap="none" spc="0" normalizeH="0" baseline="0" noProof="0" dirty="0">
                <a:ln>
                  <a:noFill/>
                </a:ln>
                <a:solidFill>
                  <a:prstClr val="black"/>
                </a:solidFill>
                <a:effectLst/>
                <a:uLnTx/>
                <a:uFillTx/>
                <a:latin typeface="Calibri" panose="020F0502020204030204"/>
              </a:rPr>
              <a:t>: </a:t>
            </a:r>
            <a:r>
              <a:rPr kumimoji="1" lang="en-US"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rPr>
              <a:t>criminal convictions</a:t>
            </a:r>
            <a:r>
              <a:rPr kumimoji="1" lang="en-US" sz="1800" b="1" i="0" u="none" strike="noStrike" kern="1200" cap="none" spc="0" normalizeH="0" baseline="0" noProof="0" dirty="0">
                <a:ln>
                  <a:noFill/>
                </a:ln>
                <a:solidFill>
                  <a:srgbClr val="0A6212"/>
                </a:solidFill>
                <a:effectLst>
                  <a:outerShdw blurRad="38100" dist="38100" dir="2700000" algn="tl">
                    <a:srgbClr val="000000">
                      <a:alpha val="43137"/>
                    </a:srgbClr>
                  </a:outerShdw>
                </a:effectLst>
                <a:uLnTx/>
                <a:uFillTx/>
                <a:latin typeface="Calibri" panose="020F0502020204030204"/>
              </a:rPr>
              <a:t> and </a:t>
            </a:r>
            <a:r>
              <a:rPr kumimoji="1" lang="en-US"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rPr>
              <a:t>offenses</a:t>
            </a:r>
            <a:endParaRPr kumimoji="1" lang="el-GR"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ndParaRPr>
          </a:p>
        </p:txBody>
      </p:sp>
      <p:pic>
        <p:nvPicPr>
          <p:cNvPr id="28" name="Θέση περιεχομένου 6">
            <a:extLst>
              <a:ext uri="{FF2B5EF4-FFF2-40B4-BE49-F238E27FC236}">
                <a16:creationId xmlns:a16="http://schemas.microsoft.com/office/drawing/2014/main" id="{1AE60035-CEEF-B9E9-A8E7-0B7B970C0738}"/>
              </a:ext>
            </a:extLst>
          </p:cNvPr>
          <p:cNvPicPr>
            <a:picLocks noGrp="1" noChangeAspect="1"/>
          </p:cNvPicPr>
          <p:nvPr>
            <p:ph idx="1"/>
          </p:nvPr>
        </p:nvPicPr>
        <p:blipFill>
          <a:blip r:embed="rId2"/>
          <a:stretch>
            <a:fillRect/>
          </a:stretch>
        </p:blipFill>
        <p:spPr>
          <a:xfrm>
            <a:off x="9897506" y="3079433"/>
            <a:ext cx="1908213" cy="1652159"/>
          </a:xfrm>
          <a:prstGeom prst="rect">
            <a:avLst/>
          </a:prstGeom>
        </p:spPr>
      </p:pic>
    </p:spTree>
    <p:extLst>
      <p:ext uri="{BB962C8B-B14F-4D97-AF65-F5344CB8AC3E}">
        <p14:creationId xmlns:p14="http://schemas.microsoft.com/office/powerpoint/2010/main" val="3049353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Outline</a:t>
            </a:r>
            <a:br>
              <a:rPr lang="en-US" sz="3600" dirty="0"/>
            </a:b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643379" y="1749479"/>
            <a:ext cx="5885179" cy="533400"/>
          </a:xfrm>
        </p:spPr>
        <p:txBody>
          <a:bodyPr>
            <a:normAutofit fontScale="92500" lnSpcReduction="20000"/>
          </a:bodyPr>
          <a:lstStyle/>
          <a:p>
            <a:r>
              <a:rPr lang="en-US" dirty="0"/>
              <a:t>Goals: Who-What-Why you need to take this training</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824242" y="3006909"/>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643379" y="3009613"/>
            <a:ext cx="5885179" cy="533400"/>
          </a:xfrm>
        </p:spPr>
        <p:txBody>
          <a:bodyPr/>
          <a:lstStyle/>
          <a:p>
            <a:r>
              <a:rPr lang="en-US" dirty="0"/>
              <a:t>Learning outcomes</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824242" y="3635783"/>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643379" y="3638169"/>
            <a:ext cx="5885179" cy="533400"/>
          </a:xfrm>
        </p:spPr>
        <p:txBody>
          <a:bodyPr/>
          <a:lstStyle/>
          <a:p>
            <a:r>
              <a:rPr lang="en-US" dirty="0"/>
              <a:t>Training outlines</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824242" y="4264656"/>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643379" y="4269747"/>
            <a:ext cx="5885179" cy="533400"/>
          </a:xfrm>
        </p:spPr>
        <p:txBody>
          <a:bodyPr/>
          <a:lstStyle/>
          <a:p>
            <a:r>
              <a:rPr lang="en-US" dirty="0"/>
              <a:t>Exercises details</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824242" y="2378035"/>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643379" y="2378035"/>
            <a:ext cx="5885179" cy="533400"/>
          </a:xfrm>
        </p:spPr>
        <p:txBody>
          <a:bodyPr>
            <a:normAutofit/>
          </a:bodyPr>
          <a:lstStyle/>
          <a:p>
            <a:r>
              <a:rPr lang="en-US" dirty="0"/>
              <a:t>Training logistics: When-Where-How</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2" name="Footer Placeholder 1">
            <a:extLst>
              <a:ext uri="{FF2B5EF4-FFF2-40B4-BE49-F238E27FC236}">
                <a16:creationId xmlns:a16="http://schemas.microsoft.com/office/drawing/2014/main" id="{D331A928-7D63-B78C-FAE3-45A3106D5FBC}"/>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807966" y="498666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627103" y="498905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Practical information and requirements</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807966" y="5615541"/>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627103" y="5620632"/>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Registration information and contacts</a:t>
            </a:r>
          </a:p>
        </p:txBody>
      </p:sp>
    </p:spTree>
    <p:extLst>
      <p:ext uri="{BB962C8B-B14F-4D97-AF65-F5344CB8AC3E}">
        <p14:creationId xmlns:p14="http://schemas.microsoft.com/office/powerpoint/2010/main" val="648501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n-GB" sz="3200" dirty="0">
                <a:solidFill>
                  <a:srgbClr val="00B0F0"/>
                </a:solidFill>
              </a:rPr>
              <a:t>Defining information</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lstStyle/>
          <a:p>
            <a:endParaRPr lang="en-GB" dirty="0"/>
          </a:p>
        </p:txBody>
      </p:sp>
      <p:graphicFrame>
        <p:nvGraphicFramePr>
          <p:cNvPr id="4" name="Table 3">
            <a:extLst>
              <a:ext uri="{FF2B5EF4-FFF2-40B4-BE49-F238E27FC236}">
                <a16:creationId xmlns:a16="http://schemas.microsoft.com/office/drawing/2014/main" id="{503D8B29-01BA-F033-FDED-7503476B13B6}"/>
              </a:ext>
            </a:extLst>
          </p:cNvPr>
          <p:cNvGraphicFramePr>
            <a:graphicFrameLocks noGrp="1"/>
          </p:cNvGraphicFramePr>
          <p:nvPr>
            <p:extLst>
              <p:ext uri="{D42A27DB-BD31-4B8C-83A1-F6EECF244321}">
                <p14:modId xmlns:p14="http://schemas.microsoft.com/office/powerpoint/2010/main" val="926866730"/>
              </p:ext>
            </p:extLst>
          </p:nvPr>
        </p:nvGraphicFramePr>
        <p:xfrm>
          <a:off x="863588" y="1290918"/>
          <a:ext cx="7416824" cy="4836698"/>
        </p:xfrm>
        <a:graphic>
          <a:graphicData uri="http://schemas.openxmlformats.org/drawingml/2006/table">
            <a:tbl>
              <a:tblPr firstRow="1" bandRow="1">
                <a:tableStyleId>{5C22544A-7EE6-4342-B048-85BDC9FD1C3A}</a:tableStyleId>
              </a:tblPr>
              <a:tblGrid>
                <a:gridCol w="3888432">
                  <a:extLst>
                    <a:ext uri="{9D8B030D-6E8A-4147-A177-3AD203B41FA5}">
                      <a16:colId xmlns:a16="http://schemas.microsoft.com/office/drawing/2014/main" val="3367380131"/>
                    </a:ext>
                  </a:extLst>
                </a:gridCol>
                <a:gridCol w="3528392">
                  <a:extLst>
                    <a:ext uri="{9D8B030D-6E8A-4147-A177-3AD203B41FA5}">
                      <a16:colId xmlns:a16="http://schemas.microsoft.com/office/drawing/2014/main" val="3595481080"/>
                    </a:ext>
                  </a:extLst>
                </a:gridCol>
              </a:tblGrid>
              <a:tr h="864449">
                <a:tc>
                  <a:txBody>
                    <a:bodyPr/>
                    <a:lstStyle/>
                    <a:p>
                      <a:pPr>
                        <a:buNone/>
                      </a:pPr>
                      <a:r>
                        <a:rPr lang="en-GB" sz="1600" b="1" dirty="0">
                          <a:latin typeface="Arial"/>
                        </a:rPr>
                        <a:t>Personal information</a:t>
                      </a:r>
                    </a:p>
                  </a:txBody>
                  <a:tcPr>
                    <a:solidFill>
                      <a:srgbClr val="00B0F0"/>
                    </a:solidFill>
                  </a:tcPr>
                </a:tc>
                <a:tc>
                  <a:txBody>
                    <a:bodyPr/>
                    <a:lstStyle/>
                    <a:p>
                      <a:pPr>
                        <a:buNone/>
                      </a:pPr>
                      <a:r>
                        <a:rPr lang="en-GB" sz="1600" dirty="0">
                          <a:latin typeface="Arial"/>
                        </a:rPr>
                        <a:t>Sensitive personal information</a:t>
                      </a:r>
                    </a:p>
                  </a:txBody>
                  <a:tcPr>
                    <a:solidFill>
                      <a:srgbClr val="00B0F0"/>
                    </a:solidFill>
                  </a:tcPr>
                </a:tc>
                <a:extLst>
                  <a:ext uri="{0D108BD9-81ED-4DB2-BD59-A6C34878D82A}">
                    <a16:rowId xmlns:a16="http://schemas.microsoft.com/office/drawing/2014/main" val="2916461986"/>
                  </a:ext>
                </a:extLst>
              </a:tr>
              <a:tr h="259748">
                <a:tc>
                  <a:txBody>
                    <a:bodyPr/>
                    <a:lstStyle/>
                    <a:p>
                      <a:r>
                        <a:rPr lang="en-GB" sz="1600" dirty="0">
                          <a:latin typeface="Arial" panose="020B0604020202020204" pitchFamily="34" charset="0"/>
                          <a:cs typeface="Arial" panose="020B0604020202020204" pitchFamily="34" charset="0"/>
                        </a:rPr>
                        <a:t>Name</a:t>
                      </a:r>
                    </a:p>
                  </a:txBody>
                  <a:tcPr>
                    <a:solidFill>
                      <a:schemeClr val="accent5">
                        <a:lumMod val="20000"/>
                        <a:lumOff val="80000"/>
                      </a:schemeClr>
                    </a:solidFill>
                  </a:tcPr>
                </a:tc>
                <a:tc>
                  <a:txBody>
                    <a:bodyPr/>
                    <a:lstStyle/>
                    <a:p>
                      <a:pPr>
                        <a:buNone/>
                      </a:pPr>
                      <a:r>
                        <a:rPr lang="en-GB" sz="1600" dirty="0">
                          <a:latin typeface="Arial"/>
                          <a:cs typeface="Arial"/>
                        </a:rPr>
                        <a:t>Race</a:t>
                      </a:r>
                    </a:p>
                  </a:txBody>
                  <a:tcPr>
                    <a:solidFill>
                      <a:schemeClr val="accent5">
                        <a:lumMod val="20000"/>
                        <a:lumOff val="80000"/>
                      </a:schemeClr>
                    </a:solidFill>
                  </a:tcPr>
                </a:tc>
                <a:extLst>
                  <a:ext uri="{0D108BD9-81ED-4DB2-BD59-A6C34878D82A}">
                    <a16:rowId xmlns:a16="http://schemas.microsoft.com/office/drawing/2014/main" val="988335999"/>
                  </a:ext>
                </a:extLst>
              </a:tr>
              <a:tr h="259748">
                <a:tc>
                  <a:txBody>
                    <a:bodyPr/>
                    <a:lstStyle/>
                    <a:p>
                      <a:r>
                        <a:rPr lang="en-GB" sz="1600" dirty="0">
                          <a:latin typeface="Arial" panose="020B0604020202020204" pitchFamily="34" charset="0"/>
                          <a:cs typeface="Arial" panose="020B0604020202020204" pitchFamily="34" charset="0"/>
                        </a:rPr>
                        <a:t>Address</a:t>
                      </a:r>
                    </a:p>
                  </a:txBody>
                  <a:tcPr>
                    <a:solidFill>
                      <a:schemeClr val="accent5">
                        <a:lumMod val="20000"/>
                        <a:lumOff val="80000"/>
                      </a:schemeClr>
                    </a:solidFill>
                  </a:tcPr>
                </a:tc>
                <a:tc>
                  <a:txBody>
                    <a:bodyPr/>
                    <a:lstStyle/>
                    <a:p>
                      <a:pPr>
                        <a:buNone/>
                      </a:pPr>
                      <a:r>
                        <a:rPr lang="en-GB" sz="1600" dirty="0">
                          <a:latin typeface="Arial"/>
                          <a:cs typeface="Arial"/>
                        </a:rPr>
                        <a:t>Religion</a:t>
                      </a:r>
                    </a:p>
                  </a:txBody>
                  <a:tcPr>
                    <a:solidFill>
                      <a:schemeClr val="accent5">
                        <a:lumMod val="20000"/>
                        <a:lumOff val="80000"/>
                      </a:schemeClr>
                    </a:solidFill>
                  </a:tcPr>
                </a:tc>
                <a:extLst>
                  <a:ext uri="{0D108BD9-81ED-4DB2-BD59-A6C34878D82A}">
                    <a16:rowId xmlns:a16="http://schemas.microsoft.com/office/drawing/2014/main" val="2848044426"/>
                  </a:ext>
                </a:extLst>
              </a:tr>
              <a:tr h="259748">
                <a:tc>
                  <a:txBody>
                    <a:bodyPr/>
                    <a:lstStyle/>
                    <a:p>
                      <a:pPr>
                        <a:buNone/>
                      </a:pPr>
                      <a:r>
                        <a:rPr lang="en-GB" sz="1600" dirty="0">
                          <a:latin typeface="Arial"/>
                          <a:cs typeface="Arial"/>
                        </a:rPr>
                        <a:t>Date of birth</a:t>
                      </a:r>
                      <a:endParaRPr lang="en-GB" sz="160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buNone/>
                      </a:pPr>
                      <a:r>
                        <a:rPr lang="en-GB" sz="1600" dirty="0">
                          <a:latin typeface="Arial"/>
                          <a:cs typeface="Arial"/>
                        </a:rPr>
                        <a:t>Political opinion</a:t>
                      </a:r>
                    </a:p>
                  </a:txBody>
                  <a:tcPr>
                    <a:solidFill>
                      <a:schemeClr val="accent5">
                        <a:lumMod val="20000"/>
                        <a:lumOff val="80000"/>
                      </a:schemeClr>
                    </a:solidFill>
                  </a:tcPr>
                </a:tc>
                <a:extLst>
                  <a:ext uri="{0D108BD9-81ED-4DB2-BD59-A6C34878D82A}">
                    <a16:rowId xmlns:a16="http://schemas.microsoft.com/office/drawing/2014/main" val="2824998655"/>
                  </a:ext>
                </a:extLst>
              </a:tr>
              <a:tr h="259748">
                <a:tc>
                  <a:txBody>
                    <a:bodyPr/>
                    <a:lstStyle/>
                    <a:p>
                      <a:r>
                        <a:rPr lang="en-GB" sz="1600" dirty="0">
                          <a:latin typeface="Arial" panose="020B0604020202020204" pitchFamily="34" charset="0"/>
                          <a:cs typeface="Arial" panose="020B0604020202020204" pitchFamily="34" charset="0"/>
                        </a:rPr>
                        <a:t>Email address</a:t>
                      </a:r>
                    </a:p>
                  </a:txBody>
                  <a:tcPr>
                    <a:solidFill>
                      <a:schemeClr val="accent5">
                        <a:lumMod val="20000"/>
                        <a:lumOff val="80000"/>
                      </a:schemeClr>
                    </a:solidFill>
                  </a:tcPr>
                </a:tc>
                <a:tc>
                  <a:txBody>
                    <a:bodyPr/>
                    <a:lstStyle/>
                    <a:p>
                      <a:pPr>
                        <a:buNone/>
                      </a:pPr>
                      <a:r>
                        <a:rPr lang="en-GB" sz="1600" dirty="0">
                          <a:latin typeface="Arial"/>
                          <a:cs typeface="Arial"/>
                        </a:rPr>
                        <a:t>Trade union membership</a:t>
                      </a:r>
                    </a:p>
                  </a:txBody>
                  <a:tcPr>
                    <a:solidFill>
                      <a:schemeClr val="accent5">
                        <a:lumMod val="20000"/>
                        <a:lumOff val="80000"/>
                      </a:schemeClr>
                    </a:solidFill>
                  </a:tcPr>
                </a:tc>
                <a:extLst>
                  <a:ext uri="{0D108BD9-81ED-4DB2-BD59-A6C34878D82A}">
                    <a16:rowId xmlns:a16="http://schemas.microsoft.com/office/drawing/2014/main" val="2115429418"/>
                  </a:ext>
                </a:extLst>
              </a:tr>
              <a:tr h="436569">
                <a:tc>
                  <a:txBody>
                    <a:bodyPr/>
                    <a:lstStyle/>
                    <a:p>
                      <a:r>
                        <a:rPr lang="en-GB" sz="1600" dirty="0">
                          <a:latin typeface="Arial" panose="020B0604020202020204" pitchFamily="34" charset="0"/>
                          <a:cs typeface="Arial" panose="020B0604020202020204" pitchFamily="34" charset="0"/>
                        </a:rPr>
                        <a:t>Photographs</a:t>
                      </a:r>
                    </a:p>
                  </a:txBody>
                  <a:tcPr>
                    <a:solidFill>
                      <a:schemeClr val="accent5">
                        <a:lumMod val="20000"/>
                        <a:lumOff val="80000"/>
                      </a:schemeClr>
                    </a:solidFill>
                  </a:tcPr>
                </a:tc>
                <a:tc>
                  <a:txBody>
                    <a:bodyPr/>
                    <a:lstStyle/>
                    <a:p>
                      <a:pPr>
                        <a:buNone/>
                      </a:pPr>
                      <a:r>
                        <a:rPr lang="en-GB" sz="1600" dirty="0">
                          <a:latin typeface="Arial"/>
                          <a:cs typeface="Arial"/>
                        </a:rPr>
                        <a:t>Sexual orientation</a:t>
                      </a:r>
                    </a:p>
                  </a:txBody>
                  <a:tcPr>
                    <a:solidFill>
                      <a:schemeClr val="accent5">
                        <a:lumMod val="20000"/>
                        <a:lumOff val="80000"/>
                      </a:schemeClr>
                    </a:solidFill>
                  </a:tcPr>
                </a:tc>
                <a:extLst>
                  <a:ext uri="{0D108BD9-81ED-4DB2-BD59-A6C34878D82A}">
                    <a16:rowId xmlns:a16="http://schemas.microsoft.com/office/drawing/2014/main" val="1277813583"/>
                  </a:ext>
                </a:extLst>
              </a:tr>
              <a:tr h="259748">
                <a:tc>
                  <a:txBody>
                    <a:bodyPr/>
                    <a:lstStyle/>
                    <a:p>
                      <a:pPr>
                        <a:buNone/>
                      </a:pPr>
                      <a:r>
                        <a:rPr lang="en-GB" sz="1600" dirty="0">
                          <a:latin typeface="Arial"/>
                          <a:cs typeface="Arial"/>
                        </a:rPr>
                        <a:t>IP address – the unique digital address attributed to your digital devices</a:t>
                      </a:r>
                    </a:p>
                  </a:txBody>
                  <a:tcPr>
                    <a:solidFill>
                      <a:schemeClr val="accent5">
                        <a:lumMod val="20000"/>
                        <a:lumOff val="80000"/>
                      </a:schemeClr>
                    </a:solidFill>
                  </a:tcPr>
                </a:tc>
                <a:tc>
                  <a:txBody>
                    <a:bodyPr/>
                    <a:lstStyle/>
                    <a:p>
                      <a:pPr>
                        <a:buNone/>
                      </a:pPr>
                      <a:r>
                        <a:rPr lang="en-GB" sz="1600" dirty="0">
                          <a:latin typeface="Arial"/>
                          <a:cs typeface="Arial"/>
                        </a:rPr>
                        <a:t>Sex life</a:t>
                      </a:r>
                    </a:p>
                  </a:txBody>
                  <a:tcPr>
                    <a:solidFill>
                      <a:schemeClr val="accent5">
                        <a:lumMod val="20000"/>
                        <a:lumOff val="80000"/>
                      </a:schemeClr>
                    </a:solidFill>
                  </a:tcPr>
                </a:tc>
                <a:extLst>
                  <a:ext uri="{0D108BD9-81ED-4DB2-BD59-A6C34878D82A}">
                    <a16:rowId xmlns:a16="http://schemas.microsoft.com/office/drawing/2014/main" val="1535174046"/>
                  </a:ext>
                </a:extLst>
              </a:tr>
              <a:tr h="314257">
                <a:tc>
                  <a:txBody>
                    <a:bodyPr/>
                    <a:lstStyle/>
                    <a:p>
                      <a:r>
                        <a:rPr lang="en-GB" sz="1600" dirty="0">
                          <a:latin typeface="Arial" panose="020B0604020202020204" pitchFamily="34" charset="0"/>
                          <a:cs typeface="Arial" panose="020B0604020202020204" pitchFamily="34" charset="0"/>
                        </a:rPr>
                        <a:t>Location data</a:t>
                      </a:r>
                    </a:p>
                  </a:txBody>
                  <a:tcPr>
                    <a:solidFill>
                      <a:schemeClr val="accent5">
                        <a:lumMod val="20000"/>
                        <a:lumOff val="80000"/>
                      </a:schemeClr>
                    </a:solidFill>
                  </a:tcPr>
                </a:tc>
                <a:tc>
                  <a:txBody>
                    <a:bodyPr/>
                    <a:lstStyle/>
                    <a:p>
                      <a:pPr>
                        <a:buNone/>
                      </a:pPr>
                      <a:r>
                        <a:rPr lang="en-GB" sz="1600" dirty="0">
                          <a:latin typeface="Arial"/>
                          <a:cs typeface="Arial"/>
                        </a:rPr>
                        <a:t>Gender identity</a:t>
                      </a:r>
                    </a:p>
                  </a:txBody>
                  <a:tcPr>
                    <a:solidFill>
                      <a:schemeClr val="accent5">
                        <a:lumMod val="20000"/>
                        <a:lumOff val="80000"/>
                      </a:schemeClr>
                    </a:solidFill>
                  </a:tcPr>
                </a:tc>
                <a:extLst>
                  <a:ext uri="{0D108BD9-81ED-4DB2-BD59-A6C34878D82A}">
                    <a16:rowId xmlns:a16="http://schemas.microsoft.com/office/drawing/2014/main" val="3238479580"/>
                  </a:ext>
                </a:extLst>
              </a:tr>
              <a:tr h="259748">
                <a:tc>
                  <a:txBody>
                    <a:bodyPr/>
                    <a:lstStyle/>
                    <a:p>
                      <a:pPr>
                        <a:buNone/>
                      </a:pPr>
                      <a:r>
                        <a:rPr lang="en-GB" sz="1600" dirty="0">
                          <a:latin typeface="Arial"/>
                          <a:cs typeface="Arial"/>
                        </a:rPr>
                        <a:t>Online behaviours – traced through 'cookies'</a:t>
                      </a:r>
                    </a:p>
                  </a:txBody>
                  <a:tcPr>
                    <a:solidFill>
                      <a:schemeClr val="accent5">
                        <a:lumMod val="20000"/>
                        <a:lumOff val="80000"/>
                      </a:schemeClr>
                    </a:solidFill>
                  </a:tcPr>
                </a:tc>
                <a:tc>
                  <a:txBody>
                    <a:bodyPr/>
                    <a:lstStyle/>
                    <a:p>
                      <a:pPr>
                        <a:buNone/>
                      </a:pPr>
                      <a:r>
                        <a:rPr lang="en-GB" sz="1600" dirty="0">
                          <a:latin typeface="Arial"/>
                          <a:cs typeface="Arial"/>
                        </a:rPr>
                        <a:t>Health information</a:t>
                      </a:r>
                    </a:p>
                  </a:txBody>
                  <a:tcPr>
                    <a:solidFill>
                      <a:schemeClr val="accent5">
                        <a:lumMod val="20000"/>
                        <a:lumOff val="80000"/>
                      </a:schemeClr>
                    </a:solidFill>
                  </a:tcPr>
                </a:tc>
                <a:extLst>
                  <a:ext uri="{0D108BD9-81ED-4DB2-BD59-A6C34878D82A}">
                    <a16:rowId xmlns:a16="http://schemas.microsoft.com/office/drawing/2014/main" val="3394007239"/>
                  </a:ext>
                </a:extLst>
              </a:tr>
              <a:tr h="291769">
                <a:tc>
                  <a:txBody>
                    <a:bodyPr/>
                    <a:lstStyle/>
                    <a:p>
                      <a:r>
                        <a:rPr lang="en-GB" sz="1600" dirty="0">
                          <a:latin typeface="Arial" panose="020B0604020202020204" pitchFamily="34" charset="0"/>
                          <a:cs typeface="Arial" panose="020B0604020202020204" pitchFamily="34" charset="0"/>
                        </a:rPr>
                        <a:t>Profiling and analytics data</a:t>
                      </a:r>
                    </a:p>
                  </a:txBody>
                  <a:tcPr>
                    <a:solidFill>
                      <a:schemeClr val="accent5">
                        <a:lumMod val="20000"/>
                        <a:lumOff val="80000"/>
                      </a:schemeClr>
                    </a:solidFill>
                  </a:tcPr>
                </a:tc>
                <a:tc>
                  <a:txBody>
                    <a:bodyPr/>
                    <a:lstStyle/>
                    <a:p>
                      <a:r>
                        <a:rPr lang="en-GB" sz="1600" dirty="0">
                          <a:latin typeface="Arial" panose="020B0604020202020204" pitchFamily="34" charset="0"/>
                          <a:cs typeface="Arial" panose="020B0604020202020204" pitchFamily="34" charset="0"/>
                        </a:rPr>
                        <a:t>Biometric data</a:t>
                      </a:r>
                    </a:p>
                  </a:txBody>
                  <a:tcPr>
                    <a:solidFill>
                      <a:schemeClr val="accent5">
                        <a:lumMod val="20000"/>
                        <a:lumOff val="80000"/>
                      </a:schemeClr>
                    </a:solidFill>
                  </a:tcPr>
                </a:tc>
                <a:extLst>
                  <a:ext uri="{0D108BD9-81ED-4DB2-BD59-A6C34878D82A}">
                    <a16:rowId xmlns:a16="http://schemas.microsoft.com/office/drawing/2014/main" val="2426930725"/>
                  </a:ext>
                </a:extLst>
              </a:tr>
              <a:tr h="259748">
                <a:tc>
                  <a:txBody>
                    <a:bodyPr/>
                    <a:lstStyle/>
                    <a:p>
                      <a:endParaRPr lang="en-GB">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r>
                        <a:rPr lang="en-GB" sz="1600" dirty="0">
                          <a:latin typeface="Arial" panose="020B0604020202020204" pitchFamily="34" charset="0"/>
                          <a:cs typeface="Arial" panose="020B0604020202020204" pitchFamily="34" charset="0"/>
                        </a:rPr>
                        <a:t>Genetic data</a:t>
                      </a:r>
                    </a:p>
                  </a:txBody>
                  <a:tcPr>
                    <a:solidFill>
                      <a:schemeClr val="accent5">
                        <a:lumMod val="20000"/>
                        <a:lumOff val="80000"/>
                      </a:schemeClr>
                    </a:solidFill>
                  </a:tcPr>
                </a:tc>
                <a:extLst>
                  <a:ext uri="{0D108BD9-81ED-4DB2-BD59-A6C34878D82A}">
                    <a16:rowId xmlns:a16="http://schemas.microsoft.com/office/drawing/2014/main" val="780907470"/>
                  </a:ext>
                </a:extLst>
              </a:tr>
            </a:tbl>
          </a:graphicData>
        </a:graphic>
      </p:graphicFrame>
    </p:spTree>
    <p:extLst>
      <p:ext uri="{BB962C8B-B14F-4D97-AF65-F5344CB8AC3E}">
        <p14:creationId xmlns:p14="http://schemas.microsoft.com/office/powerpoint/2010/main" val="1814932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n-GB" sz="3200" dirty="0">
                <a:solidFill>
                  <a:srgbClr val="00B0F0"/>
                </a:solidFill>
              </a:rPr>
              <a:t>Data Processing</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lstStyle/>
          <a:p>
            <a:pPr marL="0" lvl="0" indent="0"/>
            <a:r>
              <a:rPr lang="en-GB" sz="2800" dirty="0">
                <a:solidFill>
                  <a:srgbClr val="000000"/>
                </a:solidFill>
              </a:rPr>
              <a:t>Any operation or set of operations performed on personal data or on sets of personal data</a:t>
            </a:r>
          </a:p>
          <a:p>
            <a:pPr lvl="1">
              <a:buFont typeface="Arial" panose="020B0604020202020204" pitchFamily="34" charset="0"/>
              <a:buChar char="•"/>
            </a:pPr>
            <a:r>
              <a:rPr lang="en-GB" dirty="0">
                <a:solidFill>
                  <a:srgbClr val="000000"/>
                </a:solidFill>
              </a:rPr>
              <a:t>collection, recording, receipt</a:t>
            </a:r>
          </a:p>
          <a:p>
            <a:pPr lvl="1">
              <a:buFont typeface="Arial" panose="020B0604020202020204" pitchFamily="34" charset="0"/>
              <a:buChar char="•"/>
            </a:pPr>
            <a:r>
              <a:rPr lang="en-GB" dirty="0">
                <a:solidFill>
                  <a:srgbClr val="000000"/>
                </a:solidFill>
              </a:rPr>
              <a:t>storage, backup, filing, retention</a:t>
            </a:r>
          </a:p>
          <a:p>
            <a:pPr lvl="1">
              <a:buFont typeface="Arial" panose="020B0604020202020204" pitchFamily="34" charset="0"/>
              <a:buChar char="•"/>
            </a:pPr>
            <a:r>
              <a:rPr lang="en-GB" dirty="0">
                <a:solidFill>
                  <a:srgbClr val="000000"/>
                </a:solidFill>
              </a:rPr>
              <a:t>display, scanning, review</a:t>
            </a:r>
          </a:p>
          <a:p>
            <a:pPr lvl="1">
              <a:buFont typeface="Arial" panose="020B0604020202020204" pitchFamily="34" charset="0"/>
              <a:buChar char="•"/>
            </a:pPr>
            <a:r>
              <a:rPr lang="en-GB" dirty="0">
                <a:solidFill>
                  <a:srgbClr val="000000"/>
                </a:solidFill>
              </a:rPr>
              <a:t>deletion, destruction</a:t>
            </a:r>
          </a:p>
          <a:p>
            <a:pPr lvl="1">
              <a:buFont typeface="Arial" panose="020B0604020202020204" pitchFamily="34" charset="0"/>
              <a:buChar char="•"/>
            </a:pPr>
            <a:r>
              <a:rPr lang="en-GB" dirty="0">
                <a:solidFill>
                  <a:srgbClr val="000000"/>
                </a:solidFill>
              </a:rPr>
              <a:t>editing, updating, modification</a:t>
            </a:r>
          </a:p>
          <a:p>
            <a:pPr lvl="1">
              <a:buFont typeface="Arial" panose="020B0604020202020204" pitchFamily="34" charset="0"/>
              <a:buChar char="•"/>
            </a:pPr>
            <a:r>
              <a:rPr lang="en-GB" dirty="0">
                <a:solidFill>
                  <a:srgbClr val="000000"/>
                </a:solidFill>
              </a:rPr>
              <a:t>copying, transmission, transfer, release</a:t>
            </a:r>
          </a:p>
          <a:p>
            <a:endParaRPr lang="en-GB" dirty="0"/>
          </a:p>
        </p:txBody>
      </p:sp>
    </p:spTree>
    <p:extLst>
      <p:ext uri="{BB962C8B-B14F-4D97-AF65-F5344CB8AC3E}">
        <p14:creationId xmlns:p14="http://schemas.microsoft.com/office/powerpoint/2010/main" val="1256720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7BF9-860A-1587-C4D2-1D2FEEBFE50D}"/>
              </a:ext>
            </a:extLst>
          </p:cNvPr>
          <p:cNvSpPr>
            <a:spLocks noGrp="1"/>
          </p:cNvSpPr>
          <p:nvPr>
            <p:ph type="title"/>
          </p:nvPr>
        </p:nvSpPr>
        <p:spPr>
          <a:xfrm>
            <a:off x="1097280" y="286604"/>
            <a:ext cx="10058400" cy="798126"/>
          </a:xfrm>
        </p:spPr>
        <p:txBody>
          <a:bodyPr>
            <a:normAutofit/>
          </a:bodyPr>
          <a:lstStyle/>
          <a:p>
            <a:r>
              <a:rPr lang="en-US" sz="3200" dirty="0">
                <a:solidFill>
                  <a:srgbClr val="00B0F0"/>
                </a:solidFill>
              </a:rPr>
              <a:t>Examples of processing </a:t>
            </a:r>
            <a:endParaRPr lang="en-GB" sz="3200" dirty="0">
              <a:solidFill>
                <a:srgbClr val="00B0F0"/>
              </a:solidFill>
            </a:endParaRPr>
          </a:p>
        </p:txBody>
      </p:sp>
      <p:sp>
        <p:nvSpPr>
          <p:cNvPr id="3" name="Content Placeholder 2">
            <a:extLst>
              <a:ext uri="{FF2B5EF4-FFF2-40B4-BE49-F238E27FC236}">
                <a16:creationId xmlns:a16="http://schemas.microsoft.com/office/drawing/2014/main" id="{DE4FC50D-51B4-78E8-A253-5ECD06F17532}"/>
              </a:ext>
            </a:extLst>
          </p:cNvPr>
          <p:cNvSpPr>
            <a:spLocks noGrp="1"/>
          </p:cNvSpPr>
          <p:nvPr>
            <p:ph idx="1"/>
          </p:nvPr>
        </p:nvSpPr>
        <p:spPr>
          <a:xfrm>
            <a:off x="1097280" y="1516517"/>
            <a:ext cx="10972800" cy="3180989"/>
          </a:xfrm>
        </p:spPr>
        <p:txBody>
          <a:bodyPr/>
          <a:lstStyle/>
          <a:p>
            <a:pPr>
              <a:buFont typeface="Arial" panose="020B0604020202020204" pitchFamily="34" charset="0"/>
              <a:buChar char="•"/>
            </a:pPr>
            <a:r>
              <a:rPr lang="en-US" sz="1800" dirty="0">
                <a:solidFill>
                  <a:srgbClr val="000000"/>
                </a:solidFill>
              </a:rPr>
              <a:t>staff management and payroll administration</a:t>
            </a:r>
          </a:p>
          <a:p>
            <a:pPr>
              <a:buFont typeface="Arial" panose="020B0604020202020204" pitchFamily="34" charset="0"/>
              <a:buChar char="•"/>
            </a:pPr>
            <a:r>
              <a:rPr lang="en-US" sz="1800" dirty="0">
                <a:solidFill>
                  <a:srgbClr val="000000"/>
                </a:solidFill>
              </a:rPr>
              <a:t>access to/consultation of a contacts database containing personal data</a:t>
            </a:r>
          </a:p>
          <a:p>
            <a:pPr>
              <a:buFont typeface="Arial" panose="020B0604020202020204" pitchFamily="34" charset="0"/>
              <a:buChar char="•"/>
            </a:pPr>
            <a:r>
              <a:rPr lang="en-US" sz="1800" dirty="0">
                <a:solidFill>
                  <a:srgbClr val="000000"/>
                </a:solidFill>
              </a:rPr>
              <a:t>sending promotional emails</a:t>
            </a:r>
          </a:p>
          <a:p>
            <a:pPr>
              <a:buFont typeface="Arial" panose="020B0604020202020204" pitchFamily="34" charset="0"/>
              <a:buChar char="•"/>
            </a:pPr>
            <a:r>
              <a:rPr lang="en-US" sz="1800" dirty="0">
                <a:solidFill>
                  <a:srgbClr val="000000"/>
                </a:solidFill>
              </a:rPr>
              <a:t>shredding documents containing personal data </a:t>
            </a:r>
          </a:p>
          <a:p>
            <a:pPr>
              <a:buFont typeface="Arial" panose="020B0604020202020204" pitchFamily="34" charset="0"/>
              <a:buChar char="•"/>
            </a:pPr>
            <a:r>
              <a:rPr lang="en-US" sz="1800" dirty="0">
                <a:solidFill>
                  <a:srgbClr val="000000"/>
                </a:solidFill>
              </a:rPr>
              <a:t>posting/putting a photo of a person on a website </a:t>
            </a:r>
          </a:p>
          <a:p>
            <a:pPr>
              <a:buFont typeface="Arial" panose="020B0604020202020204" pitchFamily="34" charset="0"/>
              <a:buChar char="•"/>
            </a:pPr>
            <a:r>
              <a:rPr lang="en-US" sz="1800" dirty="0">
                <a:solidFill>
                  <a:srgbClr val="000000"/>
                </a:solidFill>
              </a:rPr>
              <a:t>storing IP addresses or MAC addresses</a:t>
            </a:r>
          </a:p>
          <a:p>
            <a:pPr>
              <a:buFont typeface="Arial" panose="020B0604020202020204" pitchFamily="34" charset="0"/>
              <a:buChar char="•"/>
            </a:pPr>
            <a:r>
              <a:rPr lang="en-US" sz="1800" dirty="0">
                <a:solidFill>
                  <a:srgbClr val="000000"/>
                </a:solidFill>
              </a:rPr>
              <a:t> video recording (CCTV)</a:t>
            </a:r>
            <a:endParaRPr lang="el-GR" sz="1800" dirty="0">
              <a:solidFill>
                <a:srgbClr val="000000"/>
              </a:solidFill>
            </a:endParaRPr>
          </a:p>
          <a:p>
            <a:endParaRPr lang="en-GB" dirty="0"/>
          </a:p>
        </p:txBody>
      </p:sp>
    </p:spTree>
    <p:extLst>
      <p:ext uri="{BB962C8B-B14F-4D97-AF65-F5344CB8AC3E}">
        <p14:creationId xmlns:p14="http://schemas.microsoft.com/office/powerpoint/2010/main" val="664554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97223"/>
            <a:ext cx="10058400" cy="941295"/>
          </a:xfrm>
        </p:spPr>
        <p:txBody>
          <a:bodyPr>
            <a:normAutofit fontScale="90000"/>
          </a:bodyPr>
          <a:lstStyle/>
          <a:p>
            <a:br>
              <a:rPr lang="en-GB" sz="3200" dirty="0">
                <a:solidFill>
                  <a:srgbClr val="00B0F0"/>
                </a:solidFill>
              </a:rPr>
            </a:br>
            <a:br>
              <a:rPr lang="en-GB" sz="3200" dirty="0">
                <a:solidFill>
                  <a:srgbClr val="00B0F0"/>
                </a:solidFill>
              </a:rPr>
            </a:br>
            <a:br>
              <a:rPr lang="en-GB" sz="3200" dirty="0">
                <a:solidFill>
                  <a:srgbClr val="00B0F0"/>
                </a:solidFill>
              </a:rPr>
            </a:br>
            <a:br>
              <a:rPr lang="en-GB" sz="3200" dirty="0">
                <a:solidFill>
                  <a:srgbClr val="00B0F0"/>
                </a:solidFill>
              </a:rPr>
            </a:br>
            <a:br>
              <a:rPr lang="en-GB" sz="3200" dirty="0">
                <a:solidFill>
                  <a:srgbClr val="00B0F0"/>
                </a:solidFill>
              </a:rPr>
            </a:br>
            <a:br>
              <a:rPr lang="en-GB" sz="3200" dirty="0">
                <a:solidFill>
                  <a:srgbClr val="00B0F0"/>
                </a:solidFill>
              </a:rPr>
            </a:br>
            <a:r>
              <a:rPr lang="en-GB" sz="3200" dirty="0">
                <a:solidFill>
                  <a:srgbClr val="00B0F0"/>
                </a:solidFill>
              </a:rPr>
              <a:t> </a:t>
            </a:r>
          </a:p>
        </p:txBody>
      </p:sp>
      <p:sp>
        <p:nvSpPr>
          <p:cNvPr id="5" name="TextBox 4">
            <a:extLst>
              <a:ext uri="{FF2B5EF4-FFF2-40B4-BE49-F238E27FC236}">
                <a16:creationId xmlns:a16="http://schemas.microsoft.com/office/drawing/2014/main" id="{FD91A734-368D-A259-99B0-33719EF0C92E}"/>
              </a:ext>
            </a:extLst>
          </p:cNvPr>
          <p:cNvSpPr txBox="1"/>
          <p:nvPr/>
        </p:nvSpPr>
        <p:spPr>
          <a:xfrm>
            <a:off x="1272989" y="197223"/>
            <a:ext cx="8417858" cy="1077218"/>
          </a:xfrm>
          <a:prstGeom prst="rect">
            <a:avLst/>
          </a:prstGeom>
          <a:noFill/>
        </p:spPr>
        <p:txBody>
          <a:bodyPr wrap="square">
            <a:spAutoFit/>
          </a:bodyPr>
          <a:lstStyle/>
          <a:p>
            <a:r>
              <a:rPr lang="en-GB" sz="3200" dirty="0">
                <a:solidFill>
                  <a:srgbClr val="00B0F0"/>
                </a:solidFill>
              </a:rPr>
              <a:t>When can you process personal data?</a:t>
            </a:r>
            <a:br>
              <a:rPr lang="en-GB" sz="2000" b="1" dirty="0"/>
            </a:br>
            <a:endParaRPr lang="en-GB" sz="3200" dirty="0"/>
          </a:p>
        </p:txBody>
      </p:sp>
      <p:graphicFrame>
        <p:nvGraphicFramePr>
          <p:cNvPr id="6" name="Content Placeholder 4">
            <a:extLst>
              <a:ext uri="{FF2B5EF4-FFF2-40B4-BE49-F238E27FC236}">
                <a16:creationId xmlns:a16="http://schemas.microsoft.com/office/drawing/2014/main" id="{4B53E375-FEC2-50B6-0961-B7C9B38CD2E7}"/>
              </a:ext>
            </a:extLst>
          </p:cNvPr>
          <p:cNvGraphicFramePr>
            <a:graphicFrameLocks noGrp="1"/>
          </p:cNvGraphicFramePr>
          <p:nvPr>
            <p:ph idx="1"/>
            <p:extLst>
              <p:ext uri="{D42A27DB-BD31-4B8C-83A1-F6EECF244321}">
                <p14:modId xmlns:p14="http://schemas.microsoft.com/office/powerpoint/2010/main" val="1402611144"/>
              </p:ext>
            </p:extLst>
          </p:nvPr>
        </p:nvGraphicFramePr>
        <p:xfrm>
          <a:off x="1985991" y="1138518"/>
          <a:ext cx="7704856" cy="4824536"/>
        </p:xfrm>
        <a:graphic>
          <a:graphicData uri="http://schemas.openxmlformats.org/drawingml/2006/table">
            <a:tbl>
              <a:tblPr firstRow="1" bandRow="1">
                <a:tableStyleId>{9DCAF9ED-07DC-4A11-8D7F-57B35C25682E}</a:tableStyleId>
              </a:tblPr>
              <a:tblGrid>
                <a:gridCol w="3487461">
                  <a:extLst>
                    <a:ext uri="{9D8B030D-6E8A-4147-A177-3AD203B41FA5}">
                      <a16:colId xmlns:a16="http://schemas.microsoft.com/office/drawing/2014/main" val="20000"/>
                    </a:ext>
                  </a:extLst>
                </a:gridCol>
                <a:gridCol w="4217395">
                  <a:extLst>
                    <a:ext uri="{9D8B030D-6E8A-4147-A177-3AD203B41FA5}">
                      <a16:colId xmlns:a16="http://schemas.microsoft.com/office/drawing/2014/main" val="20001"/>
                    </a:ext>
                  </a:extLst>
                </a:gridCol>
              </a:tblGrid>
              <a:tr h="480370">
                <a:tc>
                  <a:txBody>
                    <a:bodyPr/>
                    <a:lstStyle/>
                    <a:p>
                      <a:pPr algn="ctr"/>
                      <a:r>
                        <a:rPr lang="en-GB" sz="1600" dirty="0"/>
                        <a:t>PERSONAL</a:t>
                      </a:r>
                      <a:r>
                        <a:rPr lang="en-GB" sz="1600" baseline="0" dirty="0"/>
                        <a:t> DATA</a:t>
                      </a:r>
                      <a:endParaRPr lang="en-GB" sz="1600" dirty="0"/>
                    </a:p>
                  </a:txBody>
                  <a:tcPr>
                    <a:lnR w="12700" cap="flat" cmpd="sng" algn="ctr">
                      <a:solidFill>
                        <a:schemeClr val="tx1"/>
                      </a:solidFill>
                      <a:prstDash val="solid"/>
                      <a:round/>
                      <a:headEnd type="none" w="med" len="med"/>
                      <a:tailEnd type="none" w="med" len="med"/>
                    </a:lnR>
                  </a:tcPr>
                </a:tc>
                <a:tc>
                  <a:txBody>
                    <a:bodyPr/>
                    <a:lstStyle/>
                    <a:p>
                      <a:pPr algn="ctr"/>
                      <a:r>
                        <a:rPr lang="en-GB" sz="1600" dirty="0"/>
                        <a:t>SPECIAL CATEGORIES</a:t>
                      </a:r>
                      <a:r>
                        <a:rPr lang="en-GB" sz="1600" baseline="0" dirty="0"/>
                        <a:t> OF PD</a:t>
                      </a:r>
                      <a:endParaRPr lang="en-GB" sz="16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480368">
                <a:tc>
                  <a:txBody>
                    <a:bodyPr/>
                    <a:lstStyle/>
                    <a:p>
                      <a:pPr algn="l" fontAlgn="b"/>
                      <a:r>
                        <a:rPr lang="en-GB" sz="1400" u="none" strike="noStrike" baseline="0" dirty="0">
                          <a:effectLst/>
                        </a:rPr>
                        <a:t>  C</a:t>
                      </a:r>
                      <a:r>
                        <a:rPr lang="en-GB" sz="1400" u="none" strike="noStrike" dirty="0">
                          <a:effectLst/>
                        </a:rPr>
                        <a:t>onsent</a:t>
                      </a:r>
                      <a:endParaRPr lang="en-GB" sz="1400" b="0" i="0" u="none" strike="noStrike" dirty="0">
                        <a:solidFill>
                          <a:srgbClr val="000000"/>
                        </a:solidFill>
                        <a:effectLst/>
                        <a:latin typeface="Arial"/>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r>
                        <a:rPr lang="en-GB" sz="1400" u="none" strike="noStrike" dirty="0">
                          <a:effectLst/>
                        </a:rPr>
                        <a:t>  Explicit</a:t>
                      </a:r>
                      <a:r>
                        <a:rPr lang="en-GB" sz="1400" u="none" strike="noStrike" baseline="0" dirty="0">
                          <a:effectLst/>
                        </a:rPr>
                        <a:t> c</a:t>
                      </a:r>
                      <a:r>
                        <a:rPr lang="en-GB" sz="1400" u="none" strike="noStrike" dirty="0">
                          <a:effectLst/>
                        </a:rPr>
                        <a:t>onsent</a:t>
                      </a:r>
                      <a:endParaRPr lang="en-GB" sz="14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815055">
                <a:tc>
                  <a:txBody>
                    <a:bodyPr/>
                    <a:lstStyle/>
                    <a:p>
                      <a:pPr algn="l" fontAlgn="b"/>
                      <a:r>
                        <a:rPr lang="en-GB" sz="1400" u="none" strike="noStrike" dirty="0">
                          <a:effectLst/>
                        </a:rPr>
                        <a:t>  Necessary for performance of</a:t>
                      </a:r>
                    </a:p>
                    <a:p>
                      <a:pPr algn="l" fontAlgn="b"/>
                      <a:r>
                        <a:rPr lang="en-GB" sz="1400" u="none" strike="noStrike" baseline="0" dirty="0">
                          <a:effectLst/>
                        </a:rPr>
                        <a:t>  </a:t>
                      </a:r>
                      <a:r>
                        <a:rPr lang="en-GB" sz="1400" u="none" strike="noStrike" dirty="0">
                          <a:effectLst/>
                        </a:rPr>
                        <a:t>contract</a:t>
                      </a:r>
                      <a:endParaRPr lang="en-GB" sz="1400" b="0" i="0" u="none" strike="noStrike" dirty="0">
                        <a:solidFill>
                          <a:srgbClr val="000000"/>
                        </a:solidFill>
                        <a:effectLst/>
                        <a:latin typeface="Arial"/>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r>
                        <a:rPr lang="en-GB" sz="1400" u="none" strike="noStrike" dirty="0">
                          <a:effectLst/>
                        </a:rPr>
                        <a:t>  Required to comply with employment,</a:t>
                      </a:r>
                    </a:p>
                    <a:p>
                      <a:pPr algn="l" fontAlgn="b"/>
                      <a:r>
                        <a:rPr lang="en-GB" sz="1400" u="none" strike="noStrike" baseline="0" dirty="0">
                          <a:effectLst/>
                        </a:rPr>
                        <a:t>  </a:t>
                      </a:r>
                      <a:r>
                        <a:rPr lang="en-GB" sz="1400" u="none" strike="noStrike" dirty="0">
                          <a:effectLst/>
                        </a:rPr>
                        <a:t>social security, or social protection</a:t>
                      </a:r>
                      <a:endParaRPr lang="en-GB" sz="1400" u="none" strike="noStrike" baseline="0" dirty="0">
                        <a:effectLst/>
                      </a:endParaRPr>
                    </a:p>
                    <a:p>
                      <a:pPr algn="l" fontAlgn="b"/>
                      <a:r>
                        <a:rPr lang="en-GB" sz="1400" u="none" strike="noStrike" baseline="0" dirty="0">
                          <a:effectLst/>
                        </a:rPr>
                        <a:t>  </a:t>
                      </a:r>
                      <a:r>
                        <a:rPr lang="en-GB" sz="1400" u="none" strike="noStrike" dirty="0">
                          <a:effectLst/>
                        </a:rPr>
                        <a:t>legislation</a:t>
                      </a:r>
                      <a:endParaRPr lang="en-GB" sz="14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621477">
                <a:tc>
                  <a:txBody>
                    <a:bodyPr/>
                    <a:lstStyle/>
                    <a:p>
                      <a:pPr algn="l" fontAlgn="b"/>
                      <a:r>
                        <a:rPr lang="en-GB" sz="1400" u="none" strike="noStrike" dirty="0">
                          <a:effectLst/>
                        </a:rPr>
                        <a:t>  Necessary for compliance with</a:t>
                      </a:r>
                    </a:p>
                    <a:p>
                      <a:pPr algn="l" fontAlgn="b"/>
                      <a:r>
                        <a:rPr lang="en-GB" sz="1400" u="none" strike="noStrike" baseline="0" dirty="0">
                          <a:effectLst/>
                        </a:rPr>
                        <a:t>  </a:t>
                      </a:r>
                      <a:r>
                        <a:rPr lang="en-GB" sz="1400" u="none" strike="noStrike" dirty="0">
                          <a:effectLst/>
                        </a:rPr>
                        <a:t>legal obligation</a:t>
                      </a:r>
                      <a:endParaRPr lang="en-GB" sz="1400" b="0" i="0" u="none" strike="noStrike" dirty="0">
                        <a:solidFill>
                          <a:srgbClr val="000000"/>
                        </a:solidFill>
                        <a:effectLst/>
                        <a:latin typeface="Arial"/>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GB" sz="1400" u="none" strike="noStrike" dirty="0">
                          <a:effectLst/>
                        </a:rPr>
                        <a:t>  Protect vital interests of individual</a:t>
                      </a:r>
                      <a:endParaRPr lang="en-GB" sz="1400" dirty="0"/>
                    </a:p>
                    <a:p>
                      <a:pPr algn="l" fontAlgn="b"/>
                      <a:endParaRPr lang="en-GB" sz="14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621477">
                <a:tc>
                  <a:txBody>
                    <a:bodyPr/>
                    <a:lstStyle/>
                    <a:p>
                      <a:pPr algn="l" fontAlgn="b"/>
                      <a:r>
                        <a:rPr lang="en-GB" sz="1400" u="none" strike="noStrike" dirty="0">
                          <a:effectLst/>
                        </a:rPr>
                        <a:t>  Protect vital interests of</a:t>
                      </a:r>
                    </a:p>
                    <a:p>
                      <a:pPr algn="l" fontAlgn="b"/>
                      <a:r>
                        <a:rPr lang="en-GB" sz="1400" u="none" strike="noStrike" baseline="0" dirty="0">
                          <a:effectLst/>
                        </a:rPr>
                        <a:t>  </a:t>
                      </a:r>
                      <a:r>
                        <a:rPr lang="en-GB" sz="1400" u="none" strike="noStrike" dirty="0">
                          <a:effectLst/>
                        </a:rPr>
                        <a:t>individual</a:t>
                      </a:r>
                      <a:endParaRPr lang="en-GB" sz="1400" b="0" i="0" u="none" strike="noStrike" dirty="0">
                        <a:solidFill>
                          <a:srgbClr val="000000"/>
                        </a:solidFill>
                        <a:effectLst/>
                        <a:latin typeface="Arial"/>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r>
                        <a:rPr lang="en-GB" sz="1400" u="none" strike="noStrike" dirty="0">
                          <a:effectLst/>
                        </a:rPr>
                        <a:t>  In connection with legal proceedings</a:t>
                      </a:r>
                      <a:r>
                        <a:rPr lang="en-GB" sz="1400" u="none" strike="noStrike" baseline="0" dirty="0">
                          <a:effectLst/>
                        </a:rPr>
                        <a:t> </a:t>
                      </a:r>
                      <a:r>
                        <a:rPr lang="en-GB" sz="1400" u="none" strike="noStrike" dirty="0">
                          <a:effectLst/>
                        </a:rPr>
                        <a:t>and</a:t>
                      </a:r>
                      <a:endParaRPr lang="en-GB" sz="1400" u="none" strike="noStrike" baseline="0" dirty="0">
                        <a:effectLst/>
                      </a:endParaRPr>
                    </a:p>
                    <a:p>
                      <a:pPr algn="l" fontAlgn="b"/>
                      <a:r>
                        <a:rPr lang="en-GB" sz="1400" u="none" strike="noStrike" baseline="0" dirty="0">
                          <a:effectLst/>
                        </a:rPr>
                        <a:t>  </a:t>
                      </a:r>
                      <a:r>
                        <a:rPr lang="en-GB" sz="1400" u="none" strike="noStrike" dirty="0">
                          <a:effectLst/>
                        </a:rPr>
                        <a:t>administration of justice</a:t>
                      </a:r>
                      <a:endParaRPr lang="en-GB" sz="14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621477">
                <a:tc>
                  <a:txBody>
                    <a:bodyPr/>
                    <a:lstStyle/>
                    <a:p>
                      <a:pPr algn="l" fontAlgn="b"/>
                      <a:r>
                        <a:rPr lang="en-GB" sz="1400" u="none" strike="noStrike" dirty="0">
                          <a:effectLst/>
                        </a:rPr>
                        <a:t>  Necessary for performance of a</a:t>
                      </a:r>
                    </a:p>
                    <a:p>
                      <a:pPr algn="l" fontAlgn="b"/>
                      <a:r>
                        <a:rPr lang="en-GB" sz="1400" u="none" strike="noStrike" baseline="0" dirty="0">
                          <a:effectLst/>
                        </a:rPr>
                        <a:t>  </a:t>
                      </a:r>
                      <a:r>
                        <a:rPr lang="en-GB" sz="1400" u="none" strike="noStrike" dirty="0">
                          <a:effectLst/>
                        </a:rPr>
                        <a:t>task in the public interest</a:t>
                      </a:r>
                      <a:endParaRPr lang="en-GB" sz="1400" b="0" i="0" u="none" strike="noStrike" dirty="0">
                        <a:solidFill>
                          <a:srgbClr val="000000"/>
                        </a:solidFill>
                        <a:effectLst/>
                        <a:latin typeface="Arial"/>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r>
                        <a:rPr lang="en-GB" sz="1400" u="none" strike="noStrike" dirty="0">
                          <a:effectLst/>
                        </a:rPr>
                        <a:t>  Information already made</a:t>
                      </a:r>
                      <a:r>
                        <a:rPr lang="en-GB" sz="1400" u="none" strike="noStrike" baseline="0" dirty="0">
                          <a:effectLst/>
                        </a:rPr>
                        <a:t> public by data</a:t>
                      </a:r>
                    </a:p>
                    <a:p>
                      <a:pPr algn="l" fontAlgn="b"/>
                      <a:r>
                        <a:rPr lang="en-GB" sz="1400" u="none" strike="noStrike" baseline="0" dirty="0">
                          <a:effectLst/>
                        </a:rPr>
                        <a:t>  subject</a:t>
                      </a:r>
                      <a:endParaRPr lang="en-GB" sz="14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621477">
                <a:tc>
                  <a:txBody>
                    <a:bodyPr/>
                    <a:lstStyle/>
                    <a:p>
                      <a:pPr algn="l" fontAlgn="b"/>
                      <a:r>
                        <a:rPr lang="en-GB" sz="1400" u="none" strike="noStrike" dirty="0">
                          <a:effectLst/>
                        </a:rPr>
                        <a:t>  Necessary</a:t>
                      </a:r>
                      <a:r>
                        <a:rPr lang="en-GB" sz="1400" u="none" strike="noStrike" baseline="0" dirty="0">
                          <a:effectLst/>
                        </a:rPr>
                        <a:t> for the purposes of</a:t>
                      </a:r>
                    </a:p>
                    <a:p>
                      <a:pPr algn="l" fontAlgn="b"/>
                      <a:r>
                        <a:rPr lang="en-GB" sz="1400" u="none" strike="noStrike" baseline="0">
                          <a:effectLst/>
                        </a:rPr>
                        <a:t>  legitimate interests</a:t>
                      </a:r>
                      <a:endParaRPr lang="en-GB" sz="1400" b="0" i="0" u="none" strike="noStrike" dirty="0">
                        <a:solidFill>
                          <a:srgbClr val="000000"/>
                        </a:solidFill>
                        <a:effectLst/>
                        <a:latin typeface="Arial"/>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r>
                        <a:rPr lang="en-GB" sz="1400" u="none" strike="noStrike" dirty="0">
                          <a:effectLst/>
                        </a:rPr>
                        <a:t>  Necessary for medical reasons or</a:t>
                      </a:r>
                      <a:r>
                        <a:rPr lang="en-GB" sz="1400" u="none" strike="noStrike" baseline="0" dirty="0">
                          <a:effectLst/>
                        </a:rPr>
                        <a:t> </a:t>
                      </a:r>
                      <a:r>
                        <a:rPr lang="en-GB" sz="1400" u="none" strike="noStrike" dirty="0">
                          <a:effectLst/>
                        </a:rPr>
                        <a:t>public</a:t>
                      </a:r>
                    </a:p>
                    <a:p>
                      <a:pPr algn="l" fontAlgn="b"/>
                      <a:r>
                        <a:rPr lang="en-GB" sz="1400" u="none" strike="noStrike" baseline="0" dirty="0">
                          <a:effectLst/>
                        </a:rPr>
                        <a:t>  </a:t>
                      </a:r>
                      <a:r>
                        <a:rPr lang="en-GB" sz="1400" u="none" strike="noStrike" dirty="0">
                          <a:effectLst/>
                        </a:rPr>
                        <a:t>interest in relation to public</a:t>
                      </a:r>
                      <a:r>
                        <a:rPr lang="en-GB" sz="1400" u="none" strike="noStrike" baseline="0" dirty="0">
                          <a:effectLst/>
                        </a:rPr>
                        <a:t> </a:t>
                      </a:r>
                      <a:r>
                        <a:rPr lang="en-GB" sz="1400" u="none" strike="noStrike" dirty="0">
                          <a:effectLst/>
                        </a:rPr>
                        <a:t>health</a:t>
                      </a:r>
                      <a:endParaRPr lang="en-GB" sz="14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562835">
                <a:tc>
                  <a:txBody>
                    <a:bodyPr/>
                    <a:lstStyle/>
                    <a:p>
                      <a:pPr algn="l" fontAlgn="b"/>
                      <a:endParaRPr lang="en-GB" sz="1400" b="0" i="0" u="none" strike="noStrike" dirty="0">
                        <a:solidFill>
                          <a:srgbClr val="000000"/>
                        </a:solidFill>
                        <a:effectLst/>
                        <a:latin typeface="Arial"/>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r>
                        <a:rPr lang="en-GB" sz="1400" u="none" strike="noStrike" dirty="0">
                          <a:effectLst/>
                        </a:rPr>
                        <a:t>  Necessary for archiving, scientific</a:t>
                      </a:r>
                      <a:r>
                        <a:rPr lang="en-GB" sz="1400" u="none" strike="noStrike" baseline="0" dirty="0">
                          <a:effectLst/>
                        </a:rPr>
                        <a:t> or historical</a:t>
                      </a:r>
                    </a:p>
                    <a:p>
                      <a:pPr algn="l" fontAlgn="b"/>
                      <a:r>
                        <a:rPr lang="en-GB" sz="1400" u="none" strike="noStrike" baseline="0" dirty="0">
                          <a:effectLst/>
                        </a:rPr>
                        <a:t>  research, or statistical purposes</a:t>
                      </a:r>
                      <a:endParaRPr lang="en-GB" sz="14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379858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EF230-49C6-CC4B-7E0A-27F7CA8D0471}"/>
              </a:ext>
            </a:extLst>
          </p:cNvPr>
          <p:cNvSpPr>
            <a:spLocks noGrp="1"/>
          </p:cNvSpPr>
          <p:nvPr>
            <p:ph type="title"/>
          </p:nvPr>
        </p:nvSpPr>
        <p:spPr>
          <a:xfrm>
            <a:off x="926951" y="49418"/>
            <a:ext cx="10058400" cy="703617"/>
          </a:xfrm>
        </p:spPr>
        <p:txBody>
          <a:bodyPr/>
          <a:lstStyle/>
          <a:p>
            <a:r>
              <a:rPr lang="en-GB" sz="3200" dirty="0">
                <a:solidFill>
                  <a:srgbClr val="00B0F0"/>
                </a:solidFill>
              </a:rPr>
              <a:t>Data Subject</a:t>
            </a:r>
          </a:p>
        </p:txBody>
      </p:sp>
      <p:sp>
        <p:nvSpPr>
          <p:cNvPr id="3" name="Content Placeholder 2">
            <a:extLst>
              <a:ext uri="{FF2B5EF4-FFF2-40B4-BE49-F238E27FC236}">
                <a16:creationId xmlns:a16="http://schemas.microsoft.com/office/drawing/2014/main" id="{7A831407-C412-573F-883B-A91F323E8E2B}"/>
              </a:ext>
            </a:extLst>
          </p:cNvPr>
          <p:cNvSpPr>
            <a:spLocks noGrp="1"/>
          </p:cNvSpPr>
          <p:nvPr>
            <p:ph idx="1"/>
          </p:nvPr>
        </p:nvSpPr>
        <p:spPr>
          <a:xfrm>
            <a:off x="666712" y="1500175"/>
            <a:ext cx="10972800" cy="3878649"/>
          </a:xfrm>
        </p:spPr>
        <p:txBody>
          <a:bodyPr/>
          <a:lstStyle/>
          <a:p>
            <a:pPr marL="0" indent="0">
              <a:buNone/>
            </a:pPr>
            <a:r>
              <a:rPr lang="en-US" sz="2000" dirty="0">
                <a:latin typeface="Times New Roman" panose="02020603050405020304" pitchFamily="18" charset="0"/>
                <a:cs typeface="Times New Roman" panose="02020603050405020304" pitchFamily="18" charset="0"/>
              </a:rPr>
              <a:t>‘</a:t>
            </a:r>
            <a:r>
              <a:rPr lang="en-US" sz="2000" dirty="0"/>
              <a:t>personal data’ means any information relating to </a:t>
            </a:r>
            <a:r>
              <a:rPr lang="en-US" sz="2000" i="1" dirty="0">
                <a:solidFill>
                  <a:srgbClr val="C00000"/>
                </a:solidFill>
              </a:rPr>
              <a:t>an identified or identifiable natural person </a:t>
            </a:r>
            <a:r>
              <a:rPr lang="en-US" sz="2000" dirty="0"/>
              <a:t>…’</a:t>
            </a:r>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This is the technical term for the individual whom particular personal data is about.</a:t>
            </a:r>
          </a:p>
          <a:p>
            <a:pPr marL="0" lvl="0" indent="0" algn="just">
              <a:buNone/>
            </a:pPr>
            <a:r>
              <a:rPr lang="en-US" sz="2000" dirty="0">
                <a:latin typeface="Times New Roman" panose="02020603050405020304" pitchFamily="18" charset="0"/>
                <a:cs typeface="Times New Roman" panose="02020603050405020304" pitchFamily="18" charset="0"/>
              </a:rPr>
              <a:t> </a:t>
            </a:r>
            <a:r>
              <a:rPr lang="en-US" sz="2000" dirty="0">
                <a:solidFill>
                  <a:prstClr val="black"/>
                </a:solidFill>
                <a:latin typeface="Times New Roman" panose="02020603050405020304" pitchFamily="18" charset="0"/>
                <a:cs typeface="Times New Roman" panose="02020603050405020304" pitchFamily="18" charset="0"/>
              </a:rPr>
              <a:t>What are </a:t>
            </a:r>
            <a:r>
              <a:rPr lang="en-US" sz="2000" dirty="0">
                <a:solidFill>
                  <a:srgbClr val="C00000"/>
                </a:solidFill>
                <a:latin typeface="Times New Roman" panose="02020603050405020304" pitchFamily="18" charset="0"/>
                <a:cs typeface="Times New Roman" panose="02020603050405020304" pitchFamily="18" charset="0"/>
              </a:rPr>
              <a:t>identifiers</a:t>
            </a:r>
            <a:r>
              <a:rPr lang="en-US" sz="2000" dirty="0">
                <a:solidFill>
                  <a:prstClr val="black"/>
                </a:solidFill>
                <a:latin typeface="Times New Roman" panose="02020603050405020304" pitchFamily="18" charset="0"/>
                <a:cs typeface="Times New Roman" panose="02020603050405020304" pitchFamily="18" charset="0"/>
              </a:rPr>
              <a:t> and </a:t>
            </a:r>
            <a:r>
              <a:rPr lang="en-US" sz="2000" dirty="0">
                <a:solidFill>
                  <a:srgbClr val="C00000"/>
                </a:solidFill>
                <a:latin typeface="Times New Roman" panose="02020603050405020304" pitchFamily="18" charset="0"/>
                <a:cs typeface="Times New Roman" panose="02020603050405020304" pitchFamily="18" charset="0"/>
              </a:rPr>
              <a:t>related</a:t>
            </a:r>
            <a:r>
              <a:rPr lang="en-US" sz="2000" dirty="0">
                <a:solidFill>
                  <a:prstClr val="black"/>
                </a:solidFill>
                <a:latin typeface="Times New Roman" panose="02020603050405020304" pitchFamily="18" charset="0"/>
                <a:cs typeface="Times New Roman" panose="02020603050405020304" pitchFamily="18" charset="0"/>
              </a:rPr>
              <a:t> factors? </a:t>
            </a:r>
          </a:p>
          <a:p>
            <a:pPr marL="0" lvl="0" indent="0" algn="just">
              <a:buNone/>
            </a:pPr>
            <a:r>
              <a:rPr lang="en-US" sz="2000" dirty="0">
                <a:solidFill>
                  <a:prstClr val="black"/>
                </a:solidFill>
                <a:latin typeface="Times New Roman" panose="02020603050405020304" pitchFamily="18" charset="0"/>
                <a:cs typeface="Times New Roman" panose="02020603050405020304" pitchFamily="18" charset="0"/>
              </a:rPr>
              <a:t>An individual is ‘identified’ or ‘identifiable’ if you can distinguish them from other individuals. </a:t>
            </a:r>
          </a:p>
          <a:p>
            <a:pPr marL="0" lvl="0" indent="0" algn="just">
              <a:buNone/>
            </a:pPr>
            <a:r>
              <a:rPr lang="en-US" sz="2000" dirty="0">
                <a:solidFill>
                  <a:prstClr val="black"/>
                </a:solidFill>
                <a:latin typeface="Times New Roman" panose="02020603050405020304" pitchFamily="18" charset="0"/>
                <a:cs typeface="Times New Roman" panose="02020603050405020304" pitchFamily="18" charset="0"/>
              </a:rPr>
              <a:t>A </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name</a:t>
            </a:r>
            <a:r>
              <a:rPr lang="en-US" sz="2000" dirty="0">
                <a:solidFill>
                  <a:prstClr val="black"/>
                </a:solidFill>
                <a:latin typeface="Times New Roman" panose="02020603050405020304" pitchFamily="18" charset="0"/>
                <a:cs typeface="Times New Roman" panose="02020603050405020304" pitchFamily="18" charset="0"/>
              </a:rPr>
              <a:t> is perhaps the most common means of identifying someone. </a:t>
            </a:r>
          </a:p>
          <a:p>
            <a:pPr marL="0" lvl="0" indent="0" algn="just">
              <a:buNone/>
            </a:pPr>
            <a:r>
              <a:rPr lang="en-US" sz="2000" dirty="0">
                <a:solidFill>
                  <a:prstClr val="black"/>
                </a:solidFill>
                <a:latin typeface="Times New Roman" panose="02020603050405020304" pitchFamily="18" charset="0"/>
                <a:cs typeface="Times New Roman" panose="02020603050405020304" pitchFamily="18" charset="0"/>
              </a:rPr>
              <a:t>However whether any potential identifier actually identifies an individual depends on the context. </a:t>
            </a:r>
          </a:p>
          <a:p>
            <a:pPr marL="0" lvl="0" indent="0" algn="just">
              <a:buNone/>
            </a:pPr>
            <a:r>
              <a:rPr lang="en-US" sz="2000" b="1" dirty="0">
                <a:solidFill>
                  <a:prstClr val="black"/>
                </a:solidFill>
                <a:latin typeface="Times New Roman" panose="02020603050405020304" pitchFamily="18" charset="0"/>
                <a:cs typeface="Times New Roman" panose="02020603050405020304" pitchFamily="18" charset="0"/>
              </a:rPr>
              <a:t>A combination of identifiers</a:t>
            </a:r>
            <a:r>
              <a:rPr lang="en-US" sz="2000" dirty="0">
                <a:solidFill>
                  <a:prstClr val="black"/>
                </a:solidFill>
                <a:latin typeface="Times New Roman" panose="02020603050405020304" pitchFamily="18" charset="0"/>
                <a:cs typeface="Times New Roman" panose="02020603050405020304" pitchFamily="18" charset="0"/>
              </a:rPr>
              <a:t> may be needed to identify an individual. </a:t>
            </a:r>
          </a:p>
          <a:p>
            <a:endParaRPr lang="en-GB" dirty="0"/>
          </a:p>
        </p:txBody>
      </p:sp>
      <p:pic>
        <p:nvPicPr>
          <p:cNvPr id="4" name="Εικόνα 4">
            <a:extLst>
              <a:ext uri="{FF2B5EF4-FFF2-40B4-BE49-F238E27FC236}">
                <a16:creationId xmlns:a16="http://schemas.microsoft.com/office/drawing/2014/main" id="{537AA52D-820D-28E1-969F-E2E20E6A261F}"/>
              </a:ext>
            </a:extLst>
          </p:cNvPr>
          <p:cNvPicPr>
            <a:picLocks noChangeAspect="1"/>
          </p:cNvPicPr>
          <p:nvPr/>
        </p:nvPicPr>
        <p:blipFill>
          <a:blip r:embed="rId2"/>
          <a:stretch>
            <a:fillRect/>
          </a:stretch>
        </p:blipFill>
        <p:spPr>
          <a:xfrm>
            <a:off x="10059558" y="132453"/>
            <a:ext cx="1113152" cy="1241164"/>
          </a:xfrm>
          <a:prstGeom prst="rect">
            <a:avLst/>
          </a:prstGeom>
        </p:spPr>
      </p:pic>
    </p:spTree>
    <p:extLst>
      <p:ext uri="{BB962C8B-B14F-4D97-AF65-F5344CB8AC3E}">
        <p14:creationId xmlns:p14="http://schemas.microsoft.com/office/powerpoint/2010/main" val="3606749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995082" y="116541"/>
            <a:ext cx="10058400" cy="589816"/>
          </a:xfrm>
        </p:spPr>
        <p:txBody>
          <a:bodyPr>
            <a:normAutofit/>
          </a:bodyPr>
          <a:lstStyle/>
          <a:p>
            <a:r>
              <a:rPr lang="en-US" sz="3600" dirty="0">
                <a:solidFill>
                  <a:srgbClr val="00B0F0"/>
                </a:solidFill>
              </a:rPr>
              <a:t>Data Breach</a:t>
            </a:r>
            <a:endParaRPr lang="en-GB" sz="4800" dirty="0">
              <a:solidFill>
                <a:srgbClr val="00B0F0"/>
              </a:solidFill>
            </a:endParaRP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a:xfrm>
            <a:off x="693606" y="1177447"/>
            <a:ext cx="10972800" cy="3923472"/>
          </a:xfrm>
        </p:spPr>
        <p:txBody>
          <a:bodyPr>
            <a:normAutofit lnSpcReduction="10000"/>
          </a:bodyPr>
          <a:lstStyle/>
          <a:p>
            <a:pPr marL="0" indent="0"/>
            <a:r>
              <a:rPr lang="en-GB" sz="2800" dirty="0">
                <a:solidFill>
                  <a:srgbClr val="000000"/>
                </a:solidFill>
              </a:rPr>
              <a:t>Someone who is not entitled to see the data but obtain access without consent </a:t>
            </a:r>
          </a:p>
          <a:p>
            <a:pPr marL="0" indent="0"/>
            <a:r>
              <a:rPr lang="en-GB" sz="2800" dirty="0">
                <a:solidFill>
                  <a:srgbClr val="000000"/>
                </a:solidFill>
              </a:rPr>
              <a:t>When data gets lost, destroyed, or seen by an unauthorised third party.</a:t>
            </a:r>
          </a:p>
          <a:p>
            <a:pPr marL="400050" lvl="1" indent="0"/>
            <a:r>
              <a:rPr lang="en-GB" sz="2400" dirty="0">
                <a:solidFill>
                  <a:srgbClr val="000000"/>
                </a:solidFill>
              </a:rPr>
              <a:t>This can be accidental, for example leaving information on a train or accidentally shredding the wrong piece of paper.</a:t>
            </a:r>
          </a:p>
          <a:p>
            <a:pPr marL="400050" lvl="1" indent="0"/>
            <a:r>
              <a:rPr lang="en-GB" sz="2400" dirty="0">
                <a:solidFill>
                  <a:srgbClr val="000000"/>
                </a:solidFill>
              </a:rPr>
              <a:t>Can be malicious </a:t>
            </a:r>
          </a:p>
          <a:p>
            <a:pPr marL="0" indent="0"/>
            <a:r>
              <a:rPr lang="en-GB" sz="2800" dirty="0">
                <a:solidFill>
                  <a:srgbClr val="000000"/>
                </a:solidFill>
              </a:rPr>
              <a:t>It is necessary to notify any breach within 72 hours to National data protection Authority</a:t>
            </a:r>
          </a:p>
          <a:p>
            <a:endParaRPr lang="en-GB" dirty="0"/>
          </a:p>
        </p:txBody>
      </p:sp>
      <p:sp>
        <p:nvSpPr>
          <p:cNvPr id="5" name="TextBox 4">
            <a:extLst>
              <a:ext uri="{FF2B5EF4-FFF2-40B4-BE49-F238E27FC236}">
                <a16:creationId xmlns:a16="http://schemas.microsoft.com/office/drawing/2014/main" id="{4AA6D0E0-88C1-837E-E0E8-389FDE7A8F59}"/>
              </a:ext>
            </a:extLst>
          </p:cNvPr>
          <p:cNvSpPr txBox="1"/>
          <p:nvPr/>
        </p:nvSpPr>
        <p:spPr>
          <a:xfrm>
            <a:off x="1174376" y="6032801"/>
            <a:ext cx="6096000" cy="369332"/>
          </a:xfrm>
          <a:prstGeom prst="rect">
            <a:avLst/>
          </a:prstGeom>
          <a:noFill/>
        </p:spPr>
        <p:txBody>
          <a:bodyPr wrap="square">
            <a:spAutoFit/>
          </a:bodyPr>
          <a:lstStyle/>
          <a:p>
            <a:r>
              <a:rPr lang="en-GB" dirty="0"/>
              <a:t>https://ico.org.uk/for-organisations/report-a-breach/</a:t>
            </a:r>
          </a:p>
        </p:txBody>
      </p:sp>
    </p:spTree>
    <p:extLst>
      <p:ext uri="{BB962C8B-B14F-4D97-AF65-F5344CB8AC3E}">
        <p14:creationId xmlns:p14="http://schemas.microsoft.com/office/powerpoint/2010/main" val="2802907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n-US" sz="3200" dirty="0">
                <a:solidFill>
                  <a:srgbClr val="00B0F0"/>
                </a:solidFill>
              </a:rPr>
              <a:t>Personal Data Terms</a:t>
            </a:r>
            <a:endParaRPr lang="en-GB" sz="4400" dirty="0">
              <a:solidFill>
                <a:srgbClr val="00B0F0"/>
              </a:solidFill>
            </a:endParaRP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normAutofit fontScale="92500" lnSpcReduction="20000"/>
          </a:bodyPr>
          <a:lstStyle/>
          <a:p>
            <a:r>
              <a:rPr lang="en-GB" sz="2400" dirty="0">
                <a:solidFill>
                  <a:srgbClr val="000000"/>
                </a:solidFill>
              </a:rPr>
              <a:t>Data Controller  </a:t>
            </a:r>
          </a:p>
          <a:p>
            <a:pPr lvl="1"/>
            <a:r>
              <a:rPr lang="en-GB" sz="2400" dirty="0">
                <a:solidFill>
                  <a:srgbClr val="000000"/>
                </a:solidFill>
              </a:rPr>
              <a:t>The Data Controller determines the purposes for which and the manner in which personal data is processed.</a:t>
            </a:r>
          </a:p>
          <a:p>
            <a:pPr lvl="1"/>
            <a:r>
              <a:rPr lang="en-GB" sz="2400" dirty="0">
                <a:solidFill>
                  <a:srgbClr val="000000"/>
                </a:solidFill>
              </a:rPr>
              <a:t> It can do this either on its own or jointly or in common with other organisations (who would be Joint Controllers).</a:t>
            </a:r>
          </a:p>
          <a:p>
            <a:pPr lvl="1"/>
            <a:r>
              <a:rPr lang="en-US" sz="2400" dirty="0">
                <a:solidFill>
                  <a:srgbClr val="000000"/>
                </a:solidFill>
              </a:rPr>
              <a:t>A controller is the person that decides how and why to collect and use the data. This will usually be an </a:t>
            </a:r>
            <a:r>
              <a:rPr lang="en-US" sz="2400" dirty="0" err="1">
                <a:solidFill>
                  <a:srgbClr val="000000"/>
                </a:solidFill>
              </a:rPr>
              <a:t>organisation</a:t>
            </a:r>
            <a:r>
              <a:rPr lang="en-US" sz="2400" dirty="0">
                <a:solidFill>
                  <a:srgbClr val="000000"/>
                </a:solidFill>
              </a:rPr>
              <a:t>, but can be an individual (</a:t>
            </a:r>
            <a:r>
              <a:rPr lang="en-US" sz="2400" dirty="0" err="1">
                <a:solidFill>
                  <a:srgbClr val="000000"/>
                </a:solidFill>
              </a:rPr>
              <a:t>eg.</a:t>
            </a:r>
            <a:r>
              <a:rPr lang="en-US" sz="2400" dirty="0">
                <a:solidFill>
                  <a:srgbClr val="000000"/>
                </a:solidFill>
              </a:rPr>
              <a:t> a sole trader, a doctor, a lawyer </a:t>
            </a:r>
            <a:r>
              <a:rPr lang="en-US" sz="2400" dirty="0" err="1">
                <a:solidFill>
                  <a:srgbClr val="000000"/>
                </a:solidFill>
              </a:rPr>
              <a:t>etc</a:t>
            </a:r>
            <a:r>
              <a:rPr lang="en-US" sz="2400" dirty="0">
                <a:solidFill>
                  <a:srgbClr val="000000"/>
                </a:solidFill>
              </a:rPr>
              <a:t>). </a:t>
            </a:r>
          </a:p>
          <a:p>
            <a:pPr lvl="1"/>
            <a:endParaRPr lang="en-GB" sz="2400" dirty="0">
              <a:solidFill>
                <a:srgbClr val="000000"/>
              </a:solidFill>
            </a:endParaRPr>
          </a:p>
          <a:p>
            <a:pPr lvl="1"/>
            <a:r>
              <a:rPr lang="en-GB" sz="2400" dirty="0">
                <a:solidFill>
                  <a:srgbClr val="000000"/>
                </a:solidFill>
              </a:rPr>
              <a:t>Exercises overall control over the ‘why’ and the ‘how’ of a data processing activity</a:t>
            </a:r>
          </a:p>
          <a:p>
            <a:pPr lvl="1"/>
            <a:r>
              <a:rPr lang="en-GB" sz="2400" dirty="0">
                <a:solidFill>
                  <a:srgbClr val="000000"/>
                </a:solidFill>
              </a:rPr>
              <a:t>Ex: Generally, company /university  acts as data controller, Employees are agent of data controller will be treated as data controllers for the purposes of the GDPR</a:t>
            </a:r>
          </a:p>
        </p:txBody>
      </p:sp>
    </p:spTree>
    <p:extLst>
      <p:ext uri="{BB962C8B-B14F-4D97-AF65-F5344CB8AC3E}">
        <p14:creationId xmlns:p14="http://schemas.microsoft.com/office/powerpoint/2010/main" val="511571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6">
            <a:extLst>
              <a:ext uri="{FF2B5EF4-FFF2-40B4-BE49-F238E27FC236}">
                <a16:creationId xmlns:a16="http://schemas.microsoft.com/office/drawing/2014/main" id="{166827EA-56F0-3EC4-69D7-82D265F0A404}"/>
              </a:ext>
            </a:extLst>
          </p:cNvPr>
          <p:cNvPicPr>
            <a:picLocks noChangeAspect="1"/>
          </p:cNvPicPr>
          <p:nvPr/>
        </p:nvPicPr>
        <p:blipFill>
          <a:blip r:embed="rId2"/>
          <a:stretch>
            <a:fillRect/>
          </a:stretch>
        </p:blipFill>
        <p:spPr>
          <a:xfrm>
            <a:off x="2527347" y="3907431"/>
            <a:ext cx="1597290" cy="1005927"/>
          </a:xfrm>
          <a:prstGeom prst="rect">
            <a:avLst/>
          </a:prstGeom>
        </p:spPr>
      </p:pic>
      <p:pic>
        <p:nvPicPr>
          <p:cNvPr id="5" name="Εικόνα 7">
            <a:extLst>
              <a:ext uri="{FF2B5EF4-FFF2-40B4-BE49-F238E27FC236}">
                <a16:creationId xmlns:a16="http://schemas.microsoft.com/office/drawing/2014/main" id="{87C8466D-04DE-7034-B204-223C82D00B4F}"/>
              </a:ext>
            </a:extLst>
          </p:cNvPr>
          <p:cNvPicPr>
            <a:picLocks noChangeAspect="1"/>
          </p:cNvPicPr>
          <p:nvPr/>
        </p:nvPicPr>
        <p:blipFill>
          <a:blip r:embed="rId3"/>
          <a:stretch>
            <a:fillRect/>
          </a:stretch>
        </p:blipFill>
        <p:spPr>
          <a:xfrm>
            <a:off x="4765279" y="3907431"/>
            <a:ext cx="1542422" cy="627942"/>
          </a:xfrm>
          <a:prstGeom prst="rect">
            <a:avLst/>
          </a:prstGeom>
        </p:spPr>
      </p:pic>
      <p:pic>
        <p:nvPicPr>
          <p:cNvPr id="6" name="Εικόνα 8">
            <a:extLst>
              <a:ext uri="{FF2B5EF4-FFF2-40B4-BE49-F238E27FC236}">
                <a16:creationId xmlns:a16="http://schemas.microsoft.com/office/drawing/2014/main" id="{33F4C9B8-5C84-0209-15FD-8DAF508C64FE}"/>
              </a:ext>
            </a:extLst>
          </p:cNvPr>
          <p:cNvPicPr>
            <a:picLocks noChangeAspect="1"/>
          </p:cNvPicPr>
          <p:nvPr/>
        </p:nvPicPr>
        <p:blipFill>
          <a:blip r:embed="rId4"/>
          <a:stretch>
            <a:fillRect/>
          </a:stretch>
        </p:blipFill>
        <p:spPr>
          <a:xfrm>
            <a:off x="6948343" y="3718439"/>
            <a:ext cx="1414395" cy="1402202"/>
          </a:xfrm>
          <a:prstGeom prst="rect">
            <a:avLst/>
          </a:prstGeom>
        </p:spPr>
      </p:pic>
      <p:sp>
        <p:nvSpPr>
          <p:cNvPr id="8" name="TextBox 7">
            <a:extLst>
              <a:ext uri="{FF2B5EF4-FFF2-40B4-BE49-F238E27FC236}">
                <a16:creationId xmlns:a16="http://schemas.microsoft.com/office/drawing/2014/main" id="{42F5FE5E-5721-47C6-F324-D9D6A8768F40}"/>
              </a:ext>
            </a:extLst>
          </p:cNvPr>
          <p:cNvSpPr txBox="1"/>
          <p:nvPr/>
        </p:nvSpPr>
        <p:spPr>
          <a:xfrm>
            <a:off x="1116644" y="1138949"/>
            <a:ext cx="9927874" cy="1569660"/>
          </a:xfrm>
          <a:prstGeom prst="rect">
            <a:avLst/>
          </a:prstGeom>
          <a:noFill/>
        </p:spPr>
        <p:txBody>
          <a:bodyPr wrap="square">
            <a:spAutoFit/>
          </a:bodyPr>
          <a:lstStyle/>
          <a:p>
            <a:r>
              <a:rPr lang="en-US" sz="1600" dirty="0">
                <a:solidFill>
                  <a:srgbClr val="000000"/>
                </a:solidFill>
              </a:rPr>
              <a:t>Any natural or legal person, public authority, agency or other body which, alone or jointly with others, determines the purposes and means of the processing of personal data’ </a:t>
            </a:r>
          </a:p>
          <a:p>
            <a:endParaRPr lang="en-US" sz="1600" dirty="0">
              <a:solidFill>
                <a:srgbClr val="000000"/>
              </a:solidFill>
            </a:endParaRPr>
          </a:p>
          <a:p>
            <a:r>
              <a:rPr lang="en-US" sz="1600" dirty="0">
                <a:solidFill>
                  <a:srgbClr val="000000"/>
                </a:solidFill>
              </a:rPr>
              <a:t>ATTENTION!:where the purposes and means of such processing are determined by Union or Member State law, the controller or the specific criteria for its nomination may be provided for by Union or Member State law</a:t>
            </a:r>
            <a:endParaRPr lang="el-GR" sz="1600" dirty="0">
              <a:solidFill>
                <a:srgbClr val="000000"/>
              </a:solidFill>
            </a:endParaRPr>
          </a:p>
        </p:txBody>
      </p:sp>
    </p:spTree>
    <p:extLst>
      <p:ext uri="{BB962C8B-B14F-4D97-AF65-F5344CB8AC3E}">
        <p14:creationId xmlns:p14="http://schemas.microsoft.com/office/powerpoint/2010/main" val="576346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E6FAA-F03E-1E06-C68A-CF122FD67FA6}"/>
              </a:ext>
            </a:extLst>
          </p:cNvPr>
          <p:cNvSpPr>
            <a:spLocks noGrp="1"/>
          </p:cNvSpPr>
          <p:nvPr>
            <p:ph type="title"/>
          </p:nvPr>
        </p:nvSpPr>
        <p:spPr>
          <a:xfrm>
            <a:off x="1097280" y="286604"/>
            <a:ext cx="10058400" cy="636762"/>
          </a:xfrm>
        </p:spPr>
        <p:txBody>
          <a:bodyPr>
            <a:normAutofit/>
          </a:bodyPr>
          <a:lstStyle/>
          <a:p>
            <a:r>
              <a:rPr lang="en-GB" sz="3200" dirty="0">
                <a:solidFill>
                  <a:srgbClr val="00B0F0"/>
                </a:solidFill>
              </a:rPr>
              <a:t>Data Controller -KALIMBASIERIS MARITIME</a:t>
            </a:r>
          </a:p>
        </p:txBody>
      </p:sp>
      <p:sp>
        <p:nvSpPr>
          <p:cNvPr id="5" name="TextBox 4">
            <a:extLst>
              <a:ext uri="{FF2B5EF4-FFF2-40B4-BE49-F238E27FC236}">
                <a16:creationId xmlns:a16="http://schemas.microsoft.com/office/drawing/2014/main" id="{DD206932-E750-7574-7451-1CF3FB2F7830}"/>
              </a:ext>
            </a:extLst>
          </p:cNvPr>
          <p:cNvSpPr txBox="1"/>
          <p:nvPr/>
        </p:nvSpPr>
        <p:spPr>
          <a:xfrm>
            <a:off x="1097280" y="1275891"/>
            <a:ext cx="8283388" cy="3970318"/>
          </a:xfrm>
          <a:prstGeom prst="rect">
            <a:avLst/>
          </a:prstGeom>
          <a:noFill/>
        </p:spPr>
        <p:txBody>
          <a:bodyPr wrap="square">
            <a:spAutoFit/>
          </a:bodyPr>
          <a:lstStyle/>
          <a:p>
            <a:r>
              <a:rPr lang="en-GB" dirty="0"/>
              <a:t>As a Data Controller we collect and process information from our clients, our current or candidate employees, our suppliers or our collaborators for the proper execution of our contractual obligations. More specifically we collect and process under certain legal bases and specific purposes:</a:t>
            </a:r>
          </a:p>
          <a:p>
            <a:endParaRPr lang="en-GB" dirty="0"/>
          </a:p>
          <a:p>
            <a:r>
              <a:rPr lang="en-GB" dirty="0"/>
              <a:t>Contact data related to Clients, Brokers, Ship Managers, Workshops, Public Services and/or other relevant connections to </a:t>
            </a:r>
            <a:r>
              <a:rPr lang="en-GB" dirty="0" err="1"/>
              <a:t>Kalimbassieris</a:t>
            </a:r>
            <a:r>
              <a:rPr lang="en-GB" dirty="0"/>
              <a:t> Maritime’s business.</a:t>
            </a:r>
          </a:p>
          <a:p>
            <a:r>
              <a:rPr lang="en-GB" dirty="0"/>
              <a:t>Payment details: invoice and payment records, billing address, bank account number or credit card number, cardholder or accountholder name, SWIFT and IBAN details, payment date and payment amount, records of cheques.</a:t>
            </a:r>
          </a:p>
          <a:p>
            <a:r>
              <a:rPr lang="en-GB" dirty="0"/>
              <a:t>Information about current and/or former employees, personnel representatives and temporary manpower.</a:t>
            </a:r>
          </a:p>
        </p:txBody>
      </p:sp>
      <p:sp>
        <p:nvSpPr>
          <p:cNvPr id="7" name="TextBox 6">
            <a:extLst>
              <a:ext uri="{FF2B5EF4-FFF2-40B4-BE49-F238E27FC236}">
                <a16:creationId xmlns:a16="http://schemas.microsoft.com/office/drawing/2014/main" id="{C2B77A4E-FBE7-6E55-AC86-682BB060915A}"/>
              </a:ext>
            </a:extLst>
          </p:cNvPr>
          <p:cNvSpPr txBox="1"/>
          <p:nvPr/>
        </p:nvSpPr>
        <p:spPr>
          <a:xfrm>
            <a:off x="1586753" y="6202065"/>
            <a:ext cx="6096000" cy="369332"/>
          </a:xfrm>
          <a:prstGeom prst="rect">
            <a:avLst/>
          </a:prstGeom>
          <a:noFill/>
        </p:spPr>
        <p:txBody>
          <a:bodyPr wrap="square">
            <a:spAutoFit/>
          </a:bodyPr>
          <a:lstStyle/>
          <a:p>
            <a:r>
              <a:rPr lang="en-GB" dirty="0"/>
              <a:t>https://kalimbassieris.com/privacy-policy/</a:t>
            </a:r>
          </a:p>
        </p:txBody>
      </p:sp>
    </p:spTree>
    <p:extLst>
      <p:ext uri="{BB962C8B-B14F-4D97-AF65-F5344CB8AC3E}">
        <p14:creationId xmlns:p14="http://schemas.microsoft.com/office/powerpoint/2010/main" val="235944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n-US" sz="3200" dirty="0">
                <a:solidFill>
                  <a:srgbClr val="00B0F0"/>
                </a:solidFill>
              </a:rPr>
              <a:t>Personal Data Terms</a:t>
            </a:r>
            <a:endParaRPr lang="en-GB" sz="3200" dirty="0">
              <a:solidFill>
                <a:srgbClr val="00B0F0"/>
              </a:solidFill>
            </a:endParaRP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normAutofit lnSpcReduction="10000"/>
          </a:bodyPr>
          <a:lstStyle/>
          <a:p>
            <a:r>
              <a:rPr lang="en-GB" sz="2400" dirty="0">
                <a:solidFill>
                  <a:srgbClr val="000000"/>
                </a:solidFill>
              </a:rPr>
              <a:t>Data Processor </a:t>
            </a:r>
          </a:p>
          <a:p>
            <a:pPr lvl="1"/>
            <a:r>
              <a:rPr lang="en-GB" sz="2400" dirty="0">
                <a:solidFill>
                  <a:srgbClr val="000000"/>
                </a:solidFill>
              </a:rPr>
              <a:t>Processor is any person (other than an employee of the data controller) or organisation who processes the data on behalf of the Data Controller</a:t>
            </a:r>
          </a:p>
          <a:p>
            <a:pPr lvl="2"/>
            <a:r>
              <a:rPr lang="en-GB" sz="2000" dirty="0">
                <a:solidFill>
                  <a:srgbClr val="000000"/>
                </a:solidFill>
              </a:rPr>
              <a:t>Ex: Supplier, </a:t>
            </a:r>
          </a:p>
          <a:p>
            <a:pPr lvl="1"/>
            <a:r>
              <a:rPr lang="en-GB" sz="2400" dirty="0">
                <a:solidFill>
                  <a:srgbClr val="000000"/>
                </a:solidFill>
              </a:rPr>
              <a:t>Processor cannot make decisions about the ‘why’ and the ‘how’ of a data processing activity to process personal data that was supplied to it via the Data Controller</a:t>
            </a:r>
          </a:p>
          <a:p>
            <a:r>
              <a:rPr lang="en-GB" sz="2400" dirty="0">
                <a:solidFill>
                  <a:srgbClr val="000000"/>
                </a:solidFill>
              </a:rPr>
              <a:t>Data subject</a:t>
            </a:r>
          </a:p>
          <a:p>
            <a:pPr lvl="1"/>
            <a:r>
              <a:rPr lang="en-GB" sz="2400" dirty="0">
                <a:solidFill>
                  <a:srgbClr val="000000"/>
                </a:solidFill>
              </a:rPr>
              <a:t>a natural person whose personal data is processed by a data controller or processor.  </a:t>
            </a:r>
          </a:p>
          <a:p>
            <a:endParaRPr lang="en-GB" dirty="0"/>
          </a:p>
        </p:txBody>
      </p:sp>
    </p:spTree>
    <p:extLst>
      <p:ext uri="{BB962C8B-B14F-4D97-AF65-F5344CB8AC3E}">
        <p14:creationId xmlns:p14="http://schemas.microsoft.com/office/powerpoint/2010/main" val="1789125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70F9-17DA-839C-44F9-7397A5EFC979}"/>
              </a:ext>
            </a:extLst>
          </p:cNvPr>
          <p:cNvSpPr>
            <a:spLocks noGrp="1"/>
          </p:cNvSpPr>
          <p:nvPr>
            <p:ph type="title"/>
          </p:nvPr>
        </p:nvSpPr>
        <p:spPr>
          <a:xfrm>
            <a:off x="1097280" y="286603"/>
            <a:ext cx="10058400" cy="1450757"/>
          </a:xfrm>
        </p:spPr>
        <p:txBody>
          <a:bodyPr>
            <a:normAutofit/>
          </a:bodyPr>
          <a:lstStyle/>
          <a:p>
            <a:r>
              <a:rPr lang="en-US" dirty="0">
                <a:solidFill>
                  <a:schemeClr val="accent1"/>
                </a:solidFill>
              </a:rPr>
              <a:t>Goals: </a:t>
            </a:r>
            <a:r>
              <a:rPr lang="en-US" sz="3600" spc="-6" dirty="0">
                <a:solidFill>
                  <a:srgbClr val="FFFFFF"/>
                </a:solidFill>
                <a:latin typeface="Arial MT"/>
                <a:cs typeface="Arial MT"/>
              </a:rPr>
              <a:t>Who-What-Wh</a:t>
            </a:r>
            <a:r>
              <a:rPr lang="en-US" sz="3600" dirty="0">
                <a:solidFill>
                  <a:srgbClr val="FFFFFF"/>
                </a:solidFill>
                <a:latin typeface="Arial MT"/>
                <a:cs typeface="Arial MT"/>
              </a:rPr>
              <a:t>y you need to take this training </a:t>
            </a:r>
            <a:endParaRPr lang="en-US" dirty="0"/>
          </a:p>
        </p:txBody>
      </p:sp>
      <p:sp>
        <p:nvSpPr>
          <p:cNvPr id="3" name="Text Placeholder 2">
            <a:extLst>
              <a:ext uri="{FF2B5EF4-FFF2-40B4-BE49-F238E27FC236}">
                <a16:creationId xmlns:a16="http://schemas.microsoft.com/office/drawing/2014/main" id="{597B49AB-9182-5EB7-E03A-3E144B8F0EE9}"/>
              </a:ext>
            </a:extLst>
          </p:cNvPr>
          <p:cNvSpPr>
            <a:spLocks noGrp="1"/>
          </p:cNvSpPr>
          <p:nvPr>
            <p:ph type="body" sz="quarter" idx="16"/>
          </p:nvPr>
        </p:nvSpPr>
        <p:spPr>
          <a:xfrm>
            <a:off x="1318352" y="1894376"/>
            <a:ext cx="2847975" cy="3390899"/>
          </a:xfrm>
        </p:spPr>
        <p:txBody>
          <a:bodyPr/>
          <a:lstStyle/>
          <a:p>
            <a:r>
              <a:rPr lang="en-US" dirty="0"/>
              <a:t>WHO</a:t>
            </a:r>
          </a:p>
        </p:txBody>
      </p:sp>
      <p:sp>
        <p:nvSpPr>
          <p:cNvPr id="6" name="Text Placeholder 5">
            <a:extLst>
              <a:ext uri="{FF2B5EF4-FFF2-40B4-BE49-F238E27FC236}">
                <a16:creationId xmlns:a16="http://schemas.microsoft.com/office/drawing/2014/main" id="{6A1EECEA-D837-E96C-CC5D-8C8B986DA332}"/>
              </a:ext>
            </a:extLst>
          </p:cNvPr>
          <p:cNvSpPr>
            <a:spLocks noGrp="1"/>
          </p:cNvSpPr>
          <p:nvPr>
            <p:ph type="body" sz="quarter" idx="20"/>
          </p:nvPr>
        </p:nvSpPr>
        <p:spPr>
          <a:xfrm>
            <a:off x="1605817" y="3989405"/>
            <a:ext cx="2275880" cy="893763"/>
          </a:xfrm>
        </p:spPr>
        <p:txBody>
          <a:bodyPr/>
          <a:lstStyle/>
          <a:p>
            <a:pPr lvl="0"/>
            <a:r>
              <a:rPr lang="en-US" dirty="0"/>
              <a:t>WHO can attend the training modules and profiles of the attendees</a:t>
            </a:r>
          </a:p>
        </p:txBody>
      </p:sp>
      <p:sp>
        <p:nvSpPr>
          <p:cNvPr id="7" name="Text Placeholder 6">
            <a:extLst>
              <a:ext uri="{FF2B5EF4-FFF2-40B4-BE49-F238E27FC236}">
                <a16:creationId xmlns:a16="http://schemas.microsoft.com/office/drawing/2014/main" id="{DBD828F9-B330-B117-FF6A-8F0C12444700}"/>
              </a:ext>
            </a:extLst>
          </p:cNvPr>
          <p:cNvSpPr>
            <a:spLocks noGrp="1"/>
          </p:cNvSpPr>
          <p:nvPr>
            <p:ph type="body" sz="quarter" idx="18"/>
          </p:nvPr>
        </p:nvSpPr>
        <p:spPr>
          <a:xfrm>
            <a:off x="4651092" y="1894376"/>
            <a:ext cx="2847975" cy="3390899"/>
          </a:xfrm>
        </p:spPr>
        <p:txBody>
          <a:bodyPr/>
          <a:lstStyle/>
          <a:p>
            <a:r>
              <a:rPr lang="en-US" dirty="0"/>
              <a:t>WHAT</a:t>
            </a:r>
          </a:p>
        </p:txBody>
      </p:sp>
      <p:sp>
        <p:nvSpPr>
          <p:cNvPr id="9" name="Text Placeholder 8">
            <a:extLst>
              <a:ext uri="{FF2B5EF4-FFF2-40B4-BE49-F238E27FC236}">
                <a16:creationId xmlns:a16="http://schemas.microsoft.com/office/drawing/2014/main" id="{2FFA0DAA-37F3-A33A-6A49-3568311D08A7}"/>
              </a:ext>
            </a:extLst>
          </p:cNvPr>
          <p:cNvSpPr>
            <a:spLocks noGrp="1"/>
          </p:cNvSpPr>
          <p:nvPr>
            <p:ph type="body" sz="quarter" idx="21"/>
          </p:nvPr>
        </p:nvSpPr>
        <p:spPr>
          <a:xfrm>
            <a:off x="4938557" y="3989404"/>
            <a:ext cx="2275880" cy="893763"/>
          </a:xfrm>
        </p:spPr>
        <p:txBody>
          <a:bodyPr/>
          <a:lstStyle/>
          <a:p>
            <a:r>
              <a:rPr lang="en-US" dirty="0"/>
              <a:t>Foundational of cybersecurity essentials and management for managers, leaders and working-professionals</a:t>
            </a:r>
          </a:p>
        </p:txBody>
      </p:sp>
      <p:sp>
        <p:nvSpPr>
          <p:cNvPr id="4" name="Text Placeholder 3">
            <a:extLst>
              <a:ext uri="{FF2B5EF4-FFF2-40B4-BE49-F238E27FC236}">
                <a16:creationId xmlns:a16="http://schemas.microsoft.com/office/drawing/2014/main" id="{4C16C42F-6E4C-CC8A-0CCC-46E1AAF5C772}"/>
              </a:ext>
            </a:extLst>
          </p:cNvPr>
          <p:cNvSpPr>
            <a:spLocks noGrp="1"/>
          </p:cNvSpPr>
          <p:nvPr>
            <p:ph type="body" sz="quarter" idx="19"/>
          </p:nvPr>
        </p:nvSpPr>
        <p:spPr>
          <a:xfrm>
            <a:off x="7995403" y="1894376"/>
            <a:ext cx="2847975" cy="3390899"/>
          </a:xfrm>
        </p:spPr>
        <p:txBody>
          <a:bodyPr/>
          <a:lstStyle/>
          <a:p>
            <a:r>
              <a:rPr lang="en-US" dirty="0"/>
              <a:t>WHY</a:t>
            </a:r>
          </a:p>
        </p:txBody>
      </p:sp>
      <p:pic>
        <p:nvPicPr>
          <p:cNvPr id="21" name="Picture Placeholder 20" descr="Circuit">
            <a:extLst>
              <a:ext uri="{FF2B5EF4-FFF2-40B4-BE49-F238E27FC236}">
                <a16:creationId xmlns:a16="http://schemas.microsoft.com/office/drawing/2014/main" id="{F759999E-0FBE-FE5E-0E5E-0AC62ECF5895}"/>
              </a:ext>
            </a:extLst>
          </p:cNvPr>
          <p:cNvPicPr>
            <a:picLocks noGrp="1" noChangeAspect="1"/>
          </p:cNvPicPr>
          <p:nvPr>
            <p:ph type="pic" sz="quarter" idx="25"/>
          </p:nvPr>
        </p:nvPicPr>
        <p:blipFill>
          <a:blip r:embed="rId2">
            <a:extLst>
              <a:ext uri="{96DAC541-7B7A-43D3-8B79-37D633B846F1}">
                <asvg:svgBlip xmlns:asvg="http://schemas.microsoft.com/office/drawing/2016/SVG/main" r:embed="rId3"/>
              </a:ext>
            </a:extLst>
          </a:blip>
          <a:srcRect t="4502" b="4502"/>
          <a:stretch/>
        </p:blipFill>
        <p:spPr>
          <a:xfrm>
            <a:off x="8916470" y="2833688"/>
            <a:ext cx="1005840" cy="914400"/>
          </a:xfrm>
        </p:spPr>
      </p:pic>
      <p:sp>
        <p:nvSpPr>
          <p:cNvPr id="11" name="Text Placeholder 10">
            <a:extLst>
              <a:ext uri="{FF2B5EF4-FFF2-40B4-BE49-F238E27FC236}">
                <a16:creationId xmlns:a16="http://schemas.microsoft.com/office/drawing/2014/main" id="{06EADD7E-590E-81AB-52E8-354DDB041D1F}"/>
              </a:ext>
            </a:extLst>
          </p:cNvPr>
          <p:cNvSpPr>
            <a:spLocks noGrp="1"/>
          </p:cNvSpPr>
          <p:nvPr>
            <p:ph type="body" sz="quarter" idx="22"/>
          </p:nvPr>
        </p:nvSpPr>
        <p:spPr>
          <a:xfrm>
            <a:off x="8282868" y="3989404"/>
            <a:ext cx="2275880" cy="893763"/>
          </a:xfrm>
        </p:spPr>
        <p:txBody>
          <a:bodyPr/>
          <a:lstStyle/>
          <a:p>
            <a:pPr lvl="0"/>
            <a:r>
              <a:rPr lang="en-US" dirty="0"/>
              <a:t>Equipping participants with the knowledge and skills necessary to make a strategy to protect critical systems and data</a:t>
            </a:r>
          </a:p>
        </p:txBody>
      </p:sp>
      <p:sp>
        <p:nvSpPr>
          <p:cNvPr id="13" name="Slide Number Placeholder 12">
            <a:extLst>
              <a:ext uri="{FF2B5EF4-FFF2-40B4-BE49-F238E27FC236}">
                <a16:creationId xmlns:a16="http://schemas.microsoft.com/office/drawing/2014/main" id="{057039E5-2916-97DA-297D-8FEA442FE1D7}"/>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dirty="0"/>
          </a:p>
        </p:txBody>
      </p:sp>
      <p:pic>
        <p:nvPicPr>
          <p:cNvPr id="5" name="Picture Placeholder 18" descr="3d Glasses">
            <a:extLst>
              <a:ext uri="{FF2B5EF4-FFF2-40B4-BE49-F238E27FC236}">
                <a16:creationId xmlns:a16="http://schemas.microsoft.com/office/drawing/2014/main" id="{92AC78A8-CC3E-B1FF-D807-9C85B98DF8FC}"/>
              </a:ext>
            </a:extLst>
          </p:cNvPr>
          <p:cNvPicPr>
            <a:picLocks noChangeAspect="1"/>
          </p:cNvPicPr>
          <p:nvPr/>
        </p:nvPicPr>
        <p:blipFill>
          <a:blip r:embed="rId4">
            <a:extLst>
              <a:ext uri="{96DAC541-7B7A-43D3-8B79-37D633B846F1}">
                <asvg:svgBlip xmlns:asvg="http://schemas.microsoft.com/office/drawing/2016/SVG/main" r:embed="rId5"/>
              </a:ext>
            </a:extLst>
          </a:blip>
          <a:srcRect t="4574" b="4574"/>
          <a:stretch/>
        </p:blipFill>
        <p:spPr>
          <a:xfrm>
            <a:off x="2239419" y="2833688"/>
            <a:ext cx="1005840" cy="914400"/>
          </a:xfrm>
          <a:prstGeom prst="rect">
            <a:avLst/>
          </a:prstGeom>
        </p:spPr>
      </p:pic>
      <p:pic>
        <p:nvPicPr>
          <p:cNvPr id="8" name="Picture Placeholder 16" descr="Abacus">
            <a:extLst>
              <a:ext uri="{FF2B5EF4-FFF2-40B4-BE49-F238E27FC236}">
                <a16:creationId xmlns:a16="http://schemas.microsoft.com/office/drawing/2014/main" id="{45869592-51F2-1ECF-C54B-B1005176345D}"/>
              </a:ext>
            </a:extLst>
          </p:cNvPr>
          <p:cNvPicPr>
            <a:picLocks noChangeAspect="1"/>
          </p:cNvPicPr>
          <p:nvPr/>
        </p:nvPicPr>
        <p:blipFill>
          <a:blip r:embed="rId6">
            <a:extLst>
              <a:ext uri="{96DAC541-7B7A-43D3-8B79-37D633B846F1}">
                <asvg:svgBlip xmlns:asvg="http://schemas.microsoft.com/office/drawing/2016/SVG/main" r:embed="rId7"/>
              </a:ext>
            </a:extLst>
          </a:blip>
          <a:srcRect t="4502" b="4502"/>
          <a:stretch/>
        </p:blipFill>
        <p:spPr>
          <a:xfrm>
            <a:off x="5572159" y="2833688"/>
            <a:ext cx="1005840" cy="914400"/>
          </a:xfrm>
          <a:prstGeom prst="rect">
            <a:avLst/>
          </a:prstGeom>
        </p:spPr>
      </p:pic>
      <p:sp>
        <p:nvSpPr>
          <p:cNvPr id="10" name="Footer Placeholder 9">
            <a:extLst>
              <a:ext uri="{FF2B5EF4-FFF2-40B4-BE49-F238E27FC236}">
                <a16:creationId xmlns:a16="http://schemas.microsoft.com/office/drawing/2014/main" id="{21277B87-7E9B-70DE-5877-4EA7A79BB1BF}"/>
              </a:ext>
            </a:extLst>
          </p:cNvPr>
          <p:cNvSpPr>
            <a:spLocks noGrp="1"/>
          </p:cNvSpPr>
          <p:nvPr>
            <p:ph type="ftr" sz="quarter" idx="3"/>
          </p:nvPr>
        </p:nvSpPr>
        <p:spPr/>
        <p:txBody>
          <a:bodyPr/>
          <a:lstStyle/>
          <a:p>
            <a:r>
              <a:rPr lang="en-US"/>
              <a:t>CSP Training Module Name: Presentation Template Created by PR</a:t>
            </a:r>
            <a:endParaRPr lang="en-US" dirty="0"/>
          </a:p>
        </p:txBody>
      </p:sp>
    </p:spTree>
    <p:extLst>
      <p:ext uri="{BB962C8B-B14F-4D97-AF65-F5344CB8AC3E}">
        <p14:creationId xmlns:p14="http://schemas.microsoft.com/office/powerpoint/2010/main" val="1162829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n-US" sz="3200" dirty="0">
                <a:solidFill>
                  <a:srgbClr val="00B0F0"/>
                </a:solidFill>
              </a:rPr>
              <a:t>Personal Data Terms</a:t>
            </a:r>
            <a:endParaRPr lang="en-GB" sz="3200" dirty="0">
              <a:solidFill>
                <a:srgbClr val="00B0F0"/>
              </a:solidFill>
            </a:endParaRP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lstStyle/>
          <a:p>
            <a:r>
              <a:rPr lang="en-GB" sz="2400" dirty="0">
                <a:solidFill>
                  <a:srgbClr val="000000"/>
                </a:solidFill>
              </a:rPr>
              <a:t>The Data Protection Officer (DPO) is a specific role which will be a legal requirement for many organisations</a:t>
            </a:r>
          </a:p>
          <a:p>
            <a:pPr lvl="1"/>
            <a:r>
              <a:rPr lang="en-GB" altLang="en-US" sz="2000" dirty="0">
                <a:solidFill>
                  <a:srgbClr val="000000"/>
                </a:solidFill>
              </a:rPr>
              <a:t>The law requires that in certain circumstances organisations must have a named Data Protection Officer (DPO). One of these is where there is large scale processing of “special categories of personal data”.</a:t>
            </a:r>
            <a:endParaRPr lang="en-GB" sz="2000" dirty="0">
              <a:solidFill>
                <a:srgbClr val="000000"/>
              </a:solidFill>
            </a:endParaRPr>
          </a:p>
          <a:p>
            <a:pPr lvl="1"/>
            <a:r>
              <a:rPr lang="en-GB" altLang="en-US" sz="2000" dirty="0">
                <a:solidFill>
                  <a:srgbClr val="000000"/>
                </a:solidFill>
              </a:rPr>
              <a:t>The DPO has an education and compliance role regarding GDPR and is the first point of contact for the wider world. They must report to a senior level in the organisation and be independent – so similar to Internal Audit.</a:t>
            </a:r>
          </a:p>
          <a:p>
            <a:r>
              <a:rPr lang="en-GB" sz="2400" dirty="0">
                <a:solidFill>
                  <a:srgbClr val="000000"/>
                </a:solidFill>
              </a:rPr>
              <a:t>Data profiling – </a:t>
            </a:r>
            <a:r>
              <a:rPr lang="en-GB" sz="2000" dirty="0">
                <a:solidFill>
                  <a:srgbClr val="000000"/>
                </a:solidFill>
              </a:rPr>
              <a:t>usually an automated process of evaluating personal aspects such as age or gender </a:t>
            </a:r>
          </a:p>
          <a:p>
            <a:endParaRPr lang="en-GB" dirty="0"/>
          </a:p>
        </p:txBody>
      </p:sp>
    </p:spTree>
    <p:extLst>
      <p:ext uri="{BB962C8B-B14F-4D97-AF65-F5344CB8AC3E}">
        <p14:creationId xmlns:p14="http://schemas.microsoft.com/office/powerpoint/2010/main" val="794376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n-GB" sz="3200" dirty="0">
                <a:solidFill>
                  <a:srgbClr val="00B0F0"/>
                </a:solidFill>
              </a:rPr>
              <a:t>General Data Protection Regulation(GDPR)</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lstStyle/>
          <a:p>
            <a:r>
              <a:rPr lang="en-GB" sz="2400" dirty="0">
                <a:solidFill>
                  <a:srgbClr val="000000"/>
                </a:solidFill>
              </a:rPr>
              <a:t>GDPR replaces the Data Protection Directive 95/46/EC </a:t>
            </a:r>
          </a:p>
          <a:p>
            <a:r>
              <a:rPr lang="en-GB" sz="2400" dirty="0">
                <a:solidFill>
                  <a:srgbClr val="000000"/>
                </a:solidFill>
              </a:rPr>
              <a:t>Designed to harmonize data privacy laws across Europe, to protect and empower all EU citizens data privacy and to reshape the way organizations across the region approach data privacy</a:t>
            </a:r>
          </a:p>
          <a:p>
            <a:pPr lvl="1"/>
            <a:r>
              <a:rPr lang="en-GB" sz="2400" dirty="0">
                <a:solidFill>
                  <a:srgbClr val="000000"/>
                </a:solidFill>
              </a:rPr>
              <a:t>Tougher fines for non-compliance and breaches</a:t>
            </a:r>
          </a:p>
          <a:p>
            <a:pPr lvl="2"/>
            <a:r>
              <a:rPr lang="en-GB" dirty="0">
                <a:solidFill>
                  <a:srgbClr val="C00000"/>
                </a:solidFill>
              </a:rPr>
              <a:t>Under GDPR organizations in breach of GDPR can be fined up to 4% of annual global turnover or €20 Million (whichever is greater).</a:t>
            </a:r>
          </a:p>
          <a:p>
            <a:pPr lvl="2"/>
            <a:r>
              <a:rPr lang="en-GB" dirty="0">
                <a:solidFill>
                  <a:srgbClr val="C00000"/>
                </a:solidFill>
              </a:rPr>
              <a:t>There is a tiered approach to fines e.g. a company can be fined 2% for not having their records in order </a:t>
            </a:r>
          </a:p>
          <a:p>
            <a:pPr lvl="1"/>
            <a:r>
              <a:rPr lang="en-GB" sz="2400" dirty="0">
                <a:solidFill>
                  <a:srgbClr val="000000"/>
                </a:solidFill>
              </a:rPr>
              <a:t>Gives people more control over what companies can do with their data.</a:t>
            </a:r>
          </a:p>
          <a:p>
            <a:endParaRPr lang="en-GB" dirty="0"/>
          </a:p>
        </p:txBody>
      </p:sp>
    </p:spTree>
    <p:extLst>
      <p:ext uri="{BB962C8B-B14F-4D97-AF65-F5344CB8AC3E}">
        <p14:creationId xmlns:p14="http://schemas.microsoft.com/office/powerpoint/2010/main" val="2455363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n-GB" sz="3200" dirty="0">
                <a:solidFill>
                  <a:srgbClr val="00B0F0"/>
                </a:solidFill>
              </a:rPr>
              <a:t>General Data Protection Regulation(GDPR)</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normAutofit fontScale="85000" lnSpcReduction="20000"/>
          </a:bodyPr>
          <a:lstStyle/>
          <a:p>
            <a:pPr>
              <a:buNone/>
            </a:pPr>
            <a:r>
              <a:rPr lang="en-GB" sz="2200" b="1" dirty="0">
                <a:solidFill>
                  <a:srgbClr val="000000"/>
                </a:solidFill>
              </a:rPr>
              <a:t>Principles relating to processing of personal data (Article 5 GDPR)</a:t>
            </a:r>
          </a:p>
          <a:p>
            <a:r>
              <a:rPr lang="en-GB" sz="2600" dirty="0">
                <a:solidFill>
                  <a:srgbClr val="000000"/>
                </a:solidFill>
              </a:rPr>
              <a:t>Lawfulness, fairness and transparency</a:t>
            </a:r>
          </a:p>
          <a:p>
            <a:pPr marL="742950" lvl="2" indent="-342900"/>
            <a:r>
              <a:rPr lang="en-GB" sz="2200" dirty="0">
                <a:solidFill>
                  <a:srgbClr val="000000"/>
                </a:solidFill>
              </a:rPr>
              <a:t>Personal data shall be processed lawfully, fairly and in a transparent manner in relation to the data subject</a:t>
            </a:r>
          </a:p>
          <a:p>
            <a:r>
              <a:rPr lang="en-GB" sz="2600" dirty="0">
                <a:solidFill>
                  <a:srgbClr val="000000"/>
                </a:solidFill>
              </a:rPr>
              <a:t>Purpose limitation</a:t>
            </a:r>
          </a:p>
          <a:p>
            <a:pPr marL="742950" lvl="2" indent="-342900"/>
            <a:r>
              <a:rPr lang="en-GB" sz="2200" dirty="0">
                <a:solidFill>
                  <a:srgbClr val="000000"/>
                </a:solidFill>
              </a:rPr>
              <a:t>Personal data shall be collected for specified, explicit and legitimate purposes and not further processed in a manner that is incompatible with those purposes</a:t>
            </a:r>
          </a:p>
          <a:p>
            <a:pPr marL="342900" lvl="1" indent="-342900">
              <a:buFont typeface="Arial" pitchFamily="34" charset="0"/>
              <a:buChar char="•"/>
            </a:pPr>
            <a:r>
              <a:rPr lang="en-GB" sz="2600" dirty="0">
                <a:solidFill>
                  <a:srgbClr val="000000"/>
                </a:solidFill>
              </a:rPr>
              <a:t>Data minimisation</a:t>
            </a:r>
          </a:p>
          <a:p>
            <a:pPr marL="742950" lvl="2" indent="-342900"/>
            <a:r>
              <a:rPr lang="en-GB" sz="2200" dirty="0">
                <a:solidFill>
                  <a:srgbClr val="000000"/>
                </a:solidFill>
              </a:rPr>
              <a:t>Data must be "adequate, relevant and limited to what is necessary in relation to the purposes for which they are processed</a:t>
            </a:r>
          </a:p>
          <a:p>
            <a:pPr marL="342900" lvl="1" indent="-342900">
              <a:buFont typeface="Arial" pitchFamily="34" charset="0"/>
              <a:buChar char="•"/>
            </a:pPr>
            <a:r>
              <a:rPr lang="en-GB" sz="2600" dirty="0">
                <a:solidFill>
                  <a:srgbClr val="000000"/>
                </a:solidFill>
              </a:rPr>
              <a:t>Accuracy</a:t>
            </a:r>
          </a:p>
          <a:p>
            <a:pPr marL="800100" lvl="3" indent="-342900"/>
            <a:r>
              <a:rPr lang="en-GB" sz="2200" dirty="0">
                <a:solidFill>
                  <a:srgbClr val="000000"/>
                </a:solidFill>
              </a:rPr>
              <a:t>Personal data shall be accurate and, where necessary, kept up to date</a:t>
            </a:r>
          </a:p>
          <a:p>
            <a:pPr marL="800100" lvl="3" indent="-342900"/>
            <a:r>
              <a:rPr lang="en-GB" sz="2200" dirty="0">
                <a:solidFill>
                  <a:srgbClr val="000000"/>
                </a:solidFill>
              </a:rPr>
              <a:t>Inaccurate or outdated data should be deleted or amended and data controllers are required to take "every reasonable step" to comply with this principle.</a:t>
            </a:r>
          </a:p>
          <a:p>
            <a:pPr marL="800100" lvl="3" indent="-342900"/>
            <a:endParaRPr lang="en-GB" sz="2200" dirty="0">
              <a:solidFill>
                <a:srgbClr val="000000"/>
              </a:solidFill>
            </a:endParaRPr>
          </a:p>
          <a:p>
            <a:endParaRPr lang="en-GB" dirty="0"/>
          </a:p>
        </p:txBody>
      </p:sp>
    </p:spTree>
    <p:extLst>
      <p:ext uri="{BB962C8B-B14F-4D97-AF65-F5344CB8AC3E}">
        <p14:creationId xmlns:p14="http://schemas.microsoft.com/office/powerpoint/2010/main" val="805668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n-GB" sz="3200" dirty="0">
                <a:solidFill>
                  <a:srgbClr val="00B0F0"/>
                </a:solidFill>
              </a:rPr>
              <a:t>General Data Protection Regulation(GDPR)</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normAutofit fontScale="92500" lnSpcReduction="20000"/>
          </a:bodyPr>
          <a:lstStyle/>
          <a:p>
            <a:pPr marL="342900" lvl="1" indent="-342900">
              <a:buFont typeface="Arial" pitchFamily="34" charset="0"/>
              <a:buChar char="•"/>
            </a:pPr>
            <a:r>
              <a:rPr lang="en-GB" sz="2600" dirty="0">
                <a:solidFill>
                  <a:srgbClr val="000000"/>
                </a:solidFill>
              </a:rPr>
              <a:t>Storage limitation</a:t>
            </a:r>
          </a:p>
          <a:p>
            <a:pPr marL="800100" lvl="3" indent="-342900"/>
            <a:r>
              <a:rPr lang="en-GB" sz="2200" dirty="0">
                <a:solidFill>
                  <a:srgbClr val="000000"/>
                </a:solidFill>
              </a:rPr>
              <a:t>Personal data shall be kept in a form which permits identification of data subjects for no longer than is necessary for the purposes for which the personal data are processed</a:t>
            </a:r>
          </a:p>
          <a:p>
            <a:pPr marL="800100" lvl="3" indent="-342900"/>
            <a:r>
              <a:rPr lang="en-GB" sz="2200" dirty="0">
                <a:solidFill>
                  <a:srgbClr val="000000"/>
                </a:solidFill>
              </a:rPr>
              <a:t>This means there should be a regular review process in place with methodical cleansing of databases.</a:t>
            </a:r>
          </a:p>
          <a:p>
            <a:pPr marL="342900" lvl="1" indent="-342900">
              <a:buFont typeface="Arial" pitchFamily="34" charset="0"/>
              <a:buChar char="•"/>
            </a:pPr>
            <a:r>
              <a:rPr lang="en-GB" sz="2600" dirty="0">
                <a:solidFill>
                  <a:srgbClr val="000000"/>
                </a:solidFill>
              </a:rPr>
              <a:t>Integrity and confidentiality</a:t>
            </a:r>
          </a:p>
          <a:p>
            <a:pPr lvl="1"/>
            <a:r>
              <a:rPr lang="en-GB" sz="2200" dirty="0">
                <a:solidFill>
                  <a:srgbClr val="000000"/>
                </a:solidFill>
              </a:rPr>
              <a:t>Personal data shall be processed in a manner that ensures appropriate security of the personal data, including protection against unauthorised or unlawful processing and against accidental loss, destruction or damage, using appropriate technical or organisational measures</a:t>
            </a:r>
          </a:p>
          <a:p>
            <a:pPr marL="342900" lvl="1" indent="-342900">
              <a:buFont typeface="Arial" pitchFamily="34" charset="0"/>
              <a:buChar char="•"/>
            </a:pPr>
            <a:r>
              <a:rPr lang="en-GB" sz="2600" dirty="0">
                <a:solidFill>
                  <a:srgbClr val="000000"/>
                </a:solidFill>
              </a:rPr>
              <a:t>Accountability</a:t>
            </a:r>
          </a:p>
          <a:p>
            <a:pPr lvl="1"/>
            <a:r>
              <a:rPr lang="en-GB" sz="2100" dirty="0">
                <a:solidFill>
                  <a:srgbClr val="000000"/>
                </a:solidFill>
              </a:rPr>
              <a:t>The controller shall be responsible for, and be able to demonstrate compliance with the GDPR</a:t>
            </a:r>
            <a:endParaRPr lang="en-GB" dirty="0"/>
          </a:p>
        </p:txBody>
      </p:sp>
    </p:spTree>
    <p:extLst>
      <p:ext uri="{BB962C8B-B14F-4D97-AF65-F5344CB8AC3E}">
        <p14:creationId xmlns:p14="http://schemas.microsoft.com/office/powerpoint/2010/main" val="975400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n-GB" sz="3200" dirty="0">
                <a:solidFill>
                  <a:srgbClr val="00B0F0"/>
                </a:solidFill>
              </a:rPr>
              <a:t>General Data Protection Regulation(GDPR)</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normAutofit/>
          </a:bodyPr>
          <a:lstStyle/>
          <a:p>
            <a:r>
              <a:rPr lang="en-GB" sz="2200" dirty="0">
                <a:solidFill>
                  <a:srgbClr val="000000"/>
                </a:solidFill>
              </a:rPr>
              <a:t>Policies and procedures (Article 5) 	</a:t>
            </a:r>
          </a:p>
          <a:p>
            <a:pPr lvl="1"/>
            <a:r>
              <a:rPr lang="en-GB" sz="2200" dirty="0">
                <a:solidFill>
                  <a:srgbClr val="000000"/>
                </a:solidFill>
              </a:rPr>
              <a:t>the company must have and implement data protection policies. </a:t>
            </a:r>
          </a:p>
          <a:p>
            <a:pPr lvl="2"/>
            <a:r>
              <a:rPr lang="en-GB" sz="2200" dirty="0">
                <a:solidFill>
                  <a:srgbClr val="000000"/>
                </a:solidFill>
              </a:rPr>
              <a:t>General Data Protection Policy </a:t>
            </a:r>
          </a:p>
          <a:p>
            <a:pPr lvl="2"/>
            <a:r>
              <a:rPr lang="en-GB" sz="2200" dirty="0">
                <a:solidFill>
                  <a:srgbClr val="000000"/>
                </a:solidFill>
              </a:rPr>
              <a:t>Data Subject Access Rights Procedure </a:t>
            </a:r>
          </a:p>
          <a:p>
            <a:pPr lvl="2"/>
            <a:r>
              <a:rPr lang="en-GB" sz="2200" dirty="0">
                <a:solidFill>
                  <a:srgbClr val="000000"/>
                </a:solidFill>
              </a:rPr>
              <a:t>Data Retention Policy </a:t>
            </a:r>
          </a:p>
          <a:p>
            <a:pPr lvl="2"/>
            <a:r>
              <a:rPr lang="en-GB" sz="2200" dirty="0">
                <a:solidFill>
                  <a:srgbClr val="000000"/>
                </a:solidFill>
              </a:rPr>
              <a:t>Data Breach Escalation and Checklist </a:t>
            </a:r>
          </a:p>
          <a:p>
            <a:pPr lvl="2"/>
            <a:r>
              <a:rPr lang="en-GB" sz="2200" dirty="0">
                <a:solidFill>
                  <a:srgbClr val="000000"/>
                </a:solidFill>
              </a:rPr>
              <a:t>Employee Privacy Policy and Notice </a:t>
            </a:r>
          </a:p>
          <a:p>
            <a:pPr lvl="2"/>
            <a:r>
              <a:rPr lang="en-GB" sz="2200" dirty="0">
                <a:solidFill>
                  <a:srgbClr val="000000"/>
                </a:solidFill>
              </a:rPr>
              <a:t>Processing customer data policy </a:t>
            </a:r>
          </a:p>
          <a:p>
            <a:pPr lvl="2"/>
            <a:r>
              <a:rPr lang="en-GB" sz="2200" dirty="0">
                <a:solidFill>
                  <a:srgbClr val="000000"/>
                </a:solidFill>
              </a:rPr>
              <a:t>Guidance on privacy notices </a:t>
            </a:r>
          </a:p>
          <a:p>
            <a:pPr marL="342900" lvl="1" indent="-342900">
              <a:buFont typeface="Arial" pitchFamily="34" charset="0"/>
              <a:buChar char="•"/>
            </a:pPr>
            <a:endParaRPr lang="en-GB" dirty="0"/>
          </a:p>
        </p:txBody>
      </p:sp>
    </p:spTree>
    <p:extLst>
      <p:ext uri="{BB962C8B-B14F-4D97-AF65-F5344CB8AC3E}">
        <p14:creationId xmlns:p14="http://schemas.microsoft.com/office/powerpoint/2010/main" val="1316690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n-GB" sz="3200" dirty="0">
                <a:solidFill>
                  <a:srgbClr val="00B0F0"/>
                </a:solidFill>
              </a:rPr>
              <a:t>General Data Protection Regulation(GDPR)</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normAutofit/>
          </a:bodyPr>
          <a:lstStyle/>
          <a:p>
            <a:r>
              <a:rPr lang="en-GB" sz="2200" dirty="0">
                <a:solidFill>
                  <a:srgbClr val="000000"/>
                </a:solidFill>
              </a:rPr>
              <a:t>Breach notification(Article 33) 	</a:t>
            </a:r>
          </a:p>
          <a:p>
            <a:pPr lvl="1" algn="just"/>
            <a:r>
              <a:rPr lang="en-GB" sz="2200" dirty="0">
                <a:solidFill>
                  <a:srgbClr val="000000"/>
                </a:solidFill>
              </a:rPr>
              <a:t>Does the company have procedures in place to enable it to report a breach to the regulator within 72 hours of becoming aware of it? </a:t>
            </a:r>
          </a:p>
          <a:p>
            <a:pPr lvl="1" algn="just"/>
            <a:r>
              <a:rPr lang="en-GB" sz="2200" dirty="0">
                <a:solidFill>
                  <a:srgbClr val="000000"/>
                </a:solidFill>
              </a:rPr>
              <a:t>The breach must be investigated and details provided to the regulator about the nature of the breach, likely consequences and mitigations being taken to address it.</a:t>
            </a:r>
          </a:p>
          <a:p>
            <a:pPr lvl="1" algn="just"/>
            <a:r>
              <a:rPr lang="en-GB" sz="2200" dirty="0">
                <a:solidFill>
                  <a:srgbClr val="000000"/>
                </a:solidFill>
              </a:rPr>
              <a:t>Data processors will also be required to notify their customers, the controllers, “without undue delay” after first becoming aware of a data breach.  	</a:t>
            </a:r>
          </a:p>
          <a:p>
            <a:pPr marL="342900" lvl="1" indent="-342900">
              <a:buFont typeface="Arial" pitchFamily="34" charset="0"/>
              <a:buChar char="•"/>
            </a:pPr>
            <a:endParaRPr lang="en-GB" dirty="0"/>
          </a:p>
        </p:txBody>
      </p:sp>
    </p:spTree>
    <p:extLst>
      <p:ext uri="{BB962C8B-B14F-4D97-AF65-F5344CB8AC3E}">
        <p14:creationId xmlns:p14="http://schemas.microsoft.com/office/powerpoint/2010/main" val="2469675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n-GB" sz="3200" dirty="0">
                <a:solidFill>
                  <a:srgbClr val="00B0F0"/>
                </a:solidFill>
              </a:rPr>
              <a:t>GDPR Implementation</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a:xfrm>
            <a:off x="675677" y="968188"/>
            <a:ext cx="10972800" cy="4921623"/>
          </a:xfrm>
        </p:spPr>
        <p:txBody>
          <a:bodyPr>
            <a:normAutofit fontScale="55000" lnSpcReduction="20000"/>
          </a:bodyPr>
          <a:lstStyle/>
          <a:p>
            <a:pPr>
              <a:buFont typeface="Arial" panose="020B0604020202020204" pitchFamily="34" charset="0"/>
              <a:buChar char="•"/>
            </a:pPr>
            <a:r>
              <a:rPr lang="en-GB" sz="3400" dirty="0">
                <a:solidFill>
                  <a:srgbClr val="000000"/>
                </a:solidFill>
                <a:latin typeface="Arial" panose="020B0604020202020204" pitchFamily="34" charset="0"/>
                <a:cs typeface="Arial" panose="020B0604020202020204" pitchFamily="34" charset="0"/>
              </a:rPr>
              <a:t>Action list</a:t>
            </a:r>
          </a:p>
          <a:p>
            <a:pPr lvl="1">
              <a:buFont typeface="Arial" panose="020B0604020202020204" pitchFamily="34" charset="0"/>
              <a:buChar char="•"/>
            </a:pPr>
            <a:r>
              <a:rPr lang="en-GB" sz="3200" dirty="0">
                <a:solidFill>
                  <a:srgbClr val="000000"/>
                </a:solidFill>
                <a:latin typeface="Arial" panose="020B0604020202020204" pitchFamily="34" charset="0"/>
                <a:cs typeface="Arial" panose="020B0604020202020204" pitchFamily="34" charset="0"/>
              </a:rPr>
              <a:t>Make everyone aware of this</a:t>
            </a:r>
          </a:p>
          <a:p>
            <a:pPr lvl="1">
              <a:buFont typeface="Arial" panose="020B0604020202020204" pitchFamily="34" charset="0"/>
              <a:buChar char="•"/>
            </a:pPr>
            <a:r>
              <a:rPr lang="en-GB" sz="3200" dirty="0">
                <a:solidFill>
                  <a:srgbClr val="000000"/>
                </a:solidFill>
                <a:latin typeface="Arial" panose="020B0604020202020204" pitchFamily="34" charset="0"/>
                <a:cs typeface="Arial" panose="020B0604020202020204" pitchFamily="34" charset="0"/>
              </a:rPr>
              <a:t>Nominate a dedicated lead for this</a:t>
            </a:r>
          </a:p>
          <a:p>
            <a:pPr lvl="1">
              <a:buFont typeface="Arial" panose="020B0604020202020204" pitchFamily="34" charset="0"/>
              <a:buChar char="•"/>
            </a:pPr>
            <a:r>
              <a:rPr lang="en-GB" sz="3200" dirty="0">
                <a:solidFill>
                  <a:srgbClr val="000000"/>
                </a:solidFill>
                <a:latin typeface="Arial" panose="020B0604020202020204" pitchFamily="34" charset="0"/>
                <a:cs typeface="Arial" panose="020B0604020202020204" pitchFamily="34" charset="0"/>
              </a:rPr>
              <a:t>List everywhere you store data</a:t>
            </a:r>
          </a:p>
          <a:p>
            <a:pPr lvl="1">
              <a:buFont typeface="Arial" panose="020B0604020202020204" pitchFamily="34" charset="0"/>
              <a:buChar char="•"/>
            </a:pPr>
            <a:r>
              <a:rPr lang="en-GB" sz="3200" dirty="0">
                <a:solidFill>
                  <a:srgbClr val="000000"/>
                </a:solidFill>
                <a:latin typeface="Arial" panose="020B0604020202020204" pitchFamily="34" charset="0"/>
                <a:cs typeface="Arial" panose="020B0604020202020204" pitchFamily="34" charset="0"/>
              </a:rPr>
              <a:t>Create a simple explanation of why you need to hold the data - what's the purpose? </a:t>
            </a:r>
          </a:p>
          <a:p>
            <a:pPr lvl="1">
              <a:buFont typeface="Arial" panose="020B0604020202020204" pitchFamily="34" charset="0"/>
              <a:buChar char="•"/>
            </a:pPr>
            <a:r>
              <a:rPr lang="en-GB" sz="3200" dirty="0">
                <a:solidFill>
                  <a:srgbClr val="000000"/>
                </a:solidFill>
                <a:latin typeface="Arial" panose="020B0604020202020204" pitchFamily="34" charset="0"/>
                <a:cs typeface="Arial" panose="020B0604020202020204" pitchFamily="34" charset="0"/>
              </a:rPr>
              <a:t>Contact everyone, explain this, and ask for their consent to hold their data</a:t>
            </a:r>
          </a:p>
          <a:p>
            <a:pPr lvl="1">
              <a:buFont typeface="Arial" panose="020B0604020202020204" pitchFamily="34" charset="0"/>
              <a:buChar char="•"/>
            </a:pPr>
            <a:r>
              <a:rPr lang="en-GB" sz="3200" dirty="0">
                <a:solidFill>
                  <a:srgbClr val="000000"/>
                </a:solidFill>
                <a:latin typeface="Arial" panose="020B0604020202020204" pitchFamily="34" charset="0"/>
                <a:cs typeface="Arial" panose="020B0604020202020204" pitchFamily="34" charset="0"/>
              </a:rPr>
              <a:t>Data update after consent</a:t>
            </a:r>
          </a:p>
          <a:p>
            <a:pPr lvl="1">
              <a:buFont typeface="Arial" panose="020B0604020202020204" pitchFamily="34" charset="0"/>
              <a:buChar char="•"/>
            </a:pPr>
            <a:r>
              <a:rPr lang="en-GB" sz="3200" dirty="0">
                <a:solidFill>
                  <a:srgbClr val="000000"/>
                </a:solidFill>
                <a:latin typeface="Arial" panose="020B0604020202020204" pitchFamily="34" charset="0"/>
                <a:cs typeface="Arial" panose="020B0604020202020204" pitchFamily="34" charset="0"/>
              </a:rPr>
              <a:t>Have this written down in a policy</a:t>
            </a:r>
          </a:p>
          <a:p>
            <a:r>
              <a:rPr lang="en-GB" sz="2800" dirty="0">
                <a:solidFill>
                  <a:srgbClr val="000000"/>
                </a:solidFill>
                <a:latin typeface="Arial" panose="020B0604020202020204" pitchFamily="34" charset="0"/>
                <a:cs typeface="Arial" panose="020B0604020202020204" pitchFamily="34" charset="0"/>
              </a:rPr>
              <a:t>Have you made everyone aware of this?</a:t>
            </a:r>
          </a:p>
          <a:p>
            <a:pPr lvl="2"/>
            <a:r>
              <a:rPr lang="en-GB" sz="1800" b="1" dirty="0">
                <a:solidFill>
                  <a:srgbClr val="000000"/>
                </a:solidFill>
              </a:rPr>
              <a:t>Employees/Board/Trustees</a:t>
            </a:r>
          </a:p>
          <a:p>
            <a:pPr lvl="2"/>
            <a:r>
              <a:rPr lang="en-GB" sz="1800" b="1" dirty="0">
                <a:solidFill>
                  <a:srgbClr val="000000"/>
                </a:solidFill>
              </a:rPr>
              <a:t>Service users</a:t>
            </a:r>
          </a:p>
          <a:p>
            <a:pPr lvl="2"/>
            <a:r>
              <a:rPr lang="en-GB" sz="1800" b="1" dirty="0">
                <a:solidFill>
                  <a:srgbClr val="000000"/>
                </a:solidFill>
              </a:rPr>
              <a:t>Members</a:t>
            </a:r>
          </a:p>
          <a:p>
            <a:pPr lvl="2"/>
            <a:r>
              <a:rPr lang="en-GB" sz="1800" b="1" dirty="0">
                <a:solidFill>
                  <a:srgbClr val="000000"/>
                </a:solidFill>
              </a:rPr>
              <a:t>Supporters</a:t>
            </a:r>
          </a:p>
          <a:p>
            <a:pPr lvl="2"/>
            <a:r>
              <a:rPr lang="en-GB" sz="1800" b="1" dirty="0">
                <a:solidFill>
                  <a:srgbClr val="000000"/>
                </a:solidFill>
              </a:rPr>
              <a:t>Donors</a:t>
            </a:r>
          </a:p>
          <a:p>
            <a:pPr lvl="2"/>
            <a:r>
              <a:rPr lang="en-GB" sz="1800" b="1" dirty="0">
                <a:solidFill>
                  <a:srgbClr val="000000"/>
                </a:solidFill>
              </a:rPr>
              <a:t>Anyone else? </a:t>
            </a:r>
          </a:p>
          <a:p>
            <a:r>
              <a:rPr lang="en-GB" sz="2700" dirty="0">
                <a:solidFill>
                  <a:srgbClr val="000000"/>
                </a:solidFill>
                <a:latin typeface="Arial" panose="020B0604020202020204" pitchFamily="34" charset="0"/>
                <a:cs typeface="Arial" panose="020B0604020202020204" pitchFamily="34" charset="0"/>
              </a:rPr>
              <a:t>Who is your lead?</a:t>
            </a:r>
          </a:p>
          <a:p>
            <a:pPr lvl="1"/>
            <a:r>
              <a:rPr lang="en-GB" sz="2200" dirty="0">
                <a:solidFill>
                  <a:srgbClr val="000000"/>
                </a:solidFill>
                <a:latin typeface="Arial" panose="020B0604020202020204" pitchFamily="34" charset="0"/>
                <a:cs typeface="Arial" panose="020B0604020202020204" pitchFamily="34" charset="0"/>
              </a:rPr>
              <a:t>DPO as contact person for policy </a:t>
            </a:r>
            <a:br>
              <a:rPr lang="en-GB" dirty="0">
                <a:solidFill>
                  <a:srgbClr val="000000"/>
                </a:solidFill>
                <a:latin typeface="Arial" panose="020B0604020202020204" pitchFamily="34" charset="0"/>
                <a:cs typeface="Arial" panose="020B0604020202020204" pitchFamily="34" charset="0"/>
              </a:rPr>
            </a:br>
            <a:endParaRPr lang="en-GB" dirty="0">
              <a:solidFill>
                <a:srgbClr val="000000"/>
              </a:solidFill>
              <a:latin typeface="Arial" panose="020B0604020202020204" pitchFamily="34" charset="0"/>
              <a:cs typeface="Arial" panose="020B0604020202020204" pitchFamily="34" charset="0"/>
            </a:endParaRPr>
          </a:p>
          <a:p>
            <a:endParaRPr lang="en-GB" sz="1800" dirty="0">
              <a:solidFill>
                <a:srgbClr val="000000"/>
              </a:solidFill>
              <a:latin typeface="Arial" panose="020B0604020202020204" pitchFamily="34" charset="0"/>
              <a:cs typeface="Arial" panose="020B0604020202020204" pitchFamily="34" charset="0"/>
            </a:endParaRPr>
          </a:p>
          <a:p>
            <a:pPr marL="342900" lvl="1" indent="-342900">
              <a:buFont typeface="Arial" pitchFamily="34" charset="0"/>
              <a:buChar char="•"/>
            </a:pPr>
            <a:endParaRPr lang="en-GB" dirty="0"/>
          </a:p>
        </p:txBody>
      </p:sp>
    </p:spTree>
    <p:extLst>
      <p:ext uri="{BB962C8B-B14F-4D97-AF65-F5344CB8AC3E}">
        <p14:creationId xmlns:p14="http://schemas.microsoft.com/office/powerpoint/2010/main" val="643199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n-GB" sz="3200" dirty="0">
                <a:solidFill>
                  <a:srgbClr val="00B0F0"/>
                </a:solidFill>
              </a:rPr>
              <a:t>GDPR Implementation</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normAutofit fontScale="92500"/>
          </a:bodyPr>
          <a:lstStyle/>
          <a:p>
            <a:r>
              <a:rPr lang="en-GB" sz="2800" dirty="0">
                <a:solidFill>
                  <a:srgbClr val="000000"/>
                </a:solidFill>
                <a:latin typeface="Arial" panose="020B0604020202020204" pitchFamily="34" charset="0"/>
                <a:cs typeface="Arial" panose="020B0604020202020204" pitchFamily="34" charset="0"/>
              </a:rPr>
              <a:t>Where is the data store?</a:t>
            </a:r>
          </a:p>
          <a:p>
            <a:pPr lvl="1"/>
            <a:r>
              <a:rPr lang="en-GB" sz="2200" dirty="0">
                <a:solidFill>
                  <a:srgbClr val="000000"/>
                </a:solidFill>
              </a:rPr>
              <a:t>Local and cloud based operating systems</a:t>
            </a:r>
          </a:p>
          <a:p>
            <a:pPr lvl="1"/>
            <a:r>
              <a:rPr lang="en-GB" sz="2200" dirty="0">
                <a:solidFill>
                  <a:srgbClr val="000000"/>
                </a:solidFill>
              </a:rPr>
              <a:t>Spreadsheets and databases</a:t>
            </a:r>
          </a:p>
          <a:p>
            <a:pPr lvl="1"/>
            <a:r>
              <a:rPr lang="en-GB" sz="2200" dirty="0">
                <a:solidFill>
                  <a:srgbClr val="000000"/>
                </a:solidFill>
              </a:rPr>
              <a:t>Paper records of the above</a:t>
            </a:r>
          </a:p>
          <a:p>
            <a:pPr lvl="1"/>
            <a:r>
              <a:rPr lang="en-GB" sz="2200" dirty="0">
                <a:solidFill>
                  <a:srgbClr val="000000"/>
                </a:solidFill>
              </a:rPr>
              <a:t>Personal electronic and paper files</a:t>
            </a:r>
          </a:p>
          <a:p>
            <a:pPr lvl="1"/>
            <a:r>
              <a:rPr lang="en-GB" sz="2200" dirty="0">
                <a:solidFill>
                  <a:srgbClr val="000000"/>
                </a:solidFill>
              </a:rPr>
              <a:t>Handwritten notes and lists </a:t>
            </a:r>
          </a:p>
          <a:p>
            <a:pPr lvl="1"/>
            <a:r>
              <a:rPr lang="en-GB" sz="2200" dirty="0">
                <a:solidFill>
                  <a:srgbClr val="000000"/>
                </a:solidFill>
              </a:rPr>
              <a:t>Anything else/anywhere else? </a:t>
            </a:r>
          </a:p>
          <a:p>
            <a:r>
              <a:rPr lang="en-GB" sz="2800" dirty="0">
                <a:solidFill>
                  <a:srgbClr val="000000"/>
                </a:solidFill>
                <a:latin typeface="Arial" panose="020B0604020202020204" pitchFamily="34" charset="0"/>
                <a:cs typeface="Arial" panose="020B0604020202020204" pitchFamily="34" charset="0"/>
              </a:rPr>
              <a:t>Purpose </a:t>
            </a:r>
          </a:p>
          <a:p>
            <a:pPr lvl="1"/>
            <a:r>
              <a:rPr lang="en-GB" sz="2200" dirty="0">
                <a:solidFill>
                  <a:srgbClr val="000000"/>
                </a:solidFill>
              </a:rPr>
              <a:t>Purposes must be “specified, explicit and legitimate”</a:t>
            </a:r>
          </a:p>
          <a:p>
            <a:pPr lvl="1"/>
            <a:r>
              <a:rPr lang="en-GB" sz="2200" dirty="0">
                <a:solidFill>
                  <a:srgbClr val="000000"/>
                </a:solidFill>
              </a:rPr>
              <a:t>You must set out your purposes clearly and unambiguously</a:t>
            </a:r>
          </a:p>
          <a:p>
            <a:pPr lvl="1"/>
            <a:r>
              <a:rPr lang="en-GB" sz="2200" dirty="0">
                <a:solidFill>
                  <a:srgbClr val="000000"/>
                </a:solidFill>
              </a:rPr>
              <a:t>In Maritime, you need to be very specific when share passenger data to a third party</a:t>
            </a:r>
          </a:p>
          <a:p>
            <a:pPr marL="342900" lvl="1" indent="-342900">
              <a:buFont typeface="Arial" pitchFamily="34" charset="0"/>
              <a:buChar char="•"/>
            </a:pPr>
            <a:endParaRPr lang="en-GB" dirty="0"/>
          </a:p>
        </p:txBody>
      </p:sp>
    </p:spTree>
    <p:extLst>
      <p:ext uri="{BB962C8B-B14F-4D97-AF65-F5344CB8AC3E}">
        <p14:creationId xmlns:p14="http://schemas.microsoft.com/office/powerpoint/2010/main" val="2272279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n-GB" sz="3200" dirty="0">
                <a:solidFill>
                  <a:srgbClr val="00B0F0"/>
                </a:solidFill>
              </a:rPr>
              <a:t>GDPR Implementation</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a:xfrm>
            <a:off x="666712" y="1138518"/>
            <a:ext cx="10972800" cy="5495363"/>
          </a:xfrm>
        </p:spPr>
        <p:txBody>
          <a:bodyPr>
            <a:normAutofit fontScale="77500" lnSpcReduction="20000"/>
          </a:bodyPr>
          <a:lstStyle/>
          <a:p>
            <a:r>
              <a:rPr lang="en-GB" dirty="0">
                <a:solidFill>
                  <a:srgbClr val="000000"/>
                </a:solidFill>
              </a:rPr>
              <a:t>Gaining consent</a:t>
            </a:r>
          </a:p>
          <a:p>
            <a:pPr lvl="1"/>
            <a:r>
              <a:rPr lang="en-GB" sz="2200" dirty="0">
                <a:solidFill>
                  <a:srgbClr val="000000"/>
                </a:solidFill>
              </a:rPr>
              <a:t>Being transparent and providing accessible information to individuals about how you will use their personal data is a key element of this</a:t>
            </a:r>
          </a:p>
          <a:p>
            <a:pPr lvl="1"/>
            <a:r>
              <a:rPr lang="en-GB" sz="2200" dirty="0">
                <a:solidFill>
                  <a:srgbClr val="000000"/>
                </a:solidFill>
              </a:rPr>
              <a:t>The most common way to provide this information is in a </a:t>
            </a:r>
            <a:r>
              <a:rPr lang="en-GB" sz="2200" b="1" dirty="0">
                <a:solidFill>
                  <a:srgbClr val="000000"/>
                </a:solidFill>
              </a:rPr>
              <a:t>privacy notice </a:t>
            </a:r>
          </a:p>
          <a:p>
            <a:pPr lvl="1"/>
            <a:r>
              <a:rPr lang="en-GB" sz="2200" dirty="0">
                <a:solidFill>
                  <a:srgbClr val="000000"/>
                </a:solidFill>
              </a:rPr>
              <a:t>The best privacy notices are as short as they can be, written in language that is plain</a:t>
            </a:r>
          </a:p>
          <a:p>
            <a:pPr lvl="1"/>
            <a:r>
              <a:rPr lang="en-GB" sz="2100" dirty="0">
                <a:solidFill>
                  <a:srgbClr val="000000"/>
                </a:solidFill>
              </a:rPr>
              <a:t>You should ask individuals to positively opt-in</a:t>
            </a:r>
          </a:p>
          <a:p>
            <a:pPr lvl="1"/>
            <a:r>
              <a:rPr lang="en-GB" sz="2100" dirty="0">
                <a:solidFill>
                  <a:srgbClr val="000000"/>
                </a:solidFill>
              </a:rPr>
              <a:t>You should give them sufficient information to make a choice about opting in</a:t>
            </a:r>
          </a:p>
          <a:p>
            <a:pPr lvl="1"/>
            <a:r>
              <a:rPr lang="en-GB" sz="2100" dirty="0">
                <a:solidFill>
                  <a:srgbClr val="000000"/>
                </a:solidFill>
              </a:rPr>
              <a:t>If your consent mechanism consists solely of an “I agree” box with no supporting information then people are unlikely to be fully informed and the consent cannot be considered valid</a:t>
            </a:r>
            <a:endParaRPr lang="en-GB" sz="2200" dirty="0">
              <a:solidFill>
                <a:srgbClr val="000000"/>
              </a:solidFill>
            </a:endParaRPr>
          </a:p>
          <a:p>
            <a:r>
              <a:rPr lang="en-GB" sz="2400" dirty="0">
                <a:solidFill>
                  <a:srgbClr val="000000"/>
                </a:solidFill>
              </a:rPr>
              <a:t>The starting point of a privacy notice should be to tell people:</a:t>
            </a:r>
          </a:p>
          <a:p>
            <a:pPr lvl="2"/>
            <a:r>
              <a:rPr lang="en-GB" sz="2000" dirty="0">
                <a:solidFill>
                  <a:srgbClr val="000000"/>
                </a:solidFill>
              </a:rPr>
              <a:t>Who you are</a:t>
            </a:r>
          </a:p>
          <a:p>
            <a:pPr lvl="2"/>
            <a:r>
              <a:rPr lang="en-GB" sz="2000" dirty="0">
                <a:solidFill>
                  <a:srgbClr val="000000"/>
                </a:solidFill>
              </a:rPr>
              <a:t>What you are going to do with their information</a:t>
            </a:r>
          </a:p>
          <a:p>
            <a:pPr lvl="2"/>
            <a:r>
              <a:rPr lang="en-GB" sz="2000" dirty="0">
                <a:solidFill>
                  <a:srgbClr val="000000"/>
                </a:solidFill>
              </a:rPr>
              <a:t>And who it will be shared with</a:t>
            </a:r>
          </a:p>
          <a:p>
            <a:pPr>
              <a:lnSpc>
                <a:spcPct val="80000"/>
              </a:lnSpc>
            </a:pPr>
            <a:r>
              <a:rPr lang="en-GB" sz="2100" dirty="0">
                <a:solidFill>
                  <a:srgbClr val="000000"/>
                </a:solidFill>
              </a:rPr>
              <a:t>Upon Consent</a:t>
            </a:r>
          </a:p>
          <a:p>
            <a:pPr lvl="1">
              <a:lnSpc>
                <a:spcPct val="80000"/>
              </a:lnSpc>
            </a:pPr>
            <a:r>
              <a:rPr lang="en-GB" sz="2400" dirty="0">
                <a:solidFill>
                  <a:srgbClr val="000000"/>
                </a:solidFill>
              </a:rPr>
              <a:t>how long the consent lasts and when reminders need to be sent</a:t>
            </a:r>
          </a:p>
          <a:p>
            <a:pPr lvl="1">
              <a:lnSpc>
                <a:spcPct val="80000"/>
              </a:lnSpc>
            </a:pPr>
            <a:r>
              <a:rPr lang="en-GB" sz="2400" dirty="0">
                <a:solidFill>
                  <a:srgbClr val="000000"/>
                </a:solidFill>
              </a:rPr>
              <a:t>Be clear about what parts someone is consenting to as they may not positively opt in to all the options</a:t>
            </a:r>
          </a:p>
          <a:p>
            <a:pPr>
              <a:lnSpc>
                <a:spcPct val="80000"/>
              </a:lnSpc>
            </a:pPr>
            <a:r>
              <a:rPr lang="en-GB" sz="2800" dirty="0">
                <a:solidFill>
                  <a:srgbClr val="000000"/>
                </a:solidFill>
              </a:rPr>
              <a:t>Policies</a:t>
            </a:r>
          </a:p>
          <a:p>
            <a:pPr lvl="1">
              <a:lnSpc>
                <a:spcPct val="80000"/>
              </a:lnSpc>
            </a:pPr>
            <a:r>
              <a:rPr lang="en-GB" sz="2400" dirty="0">
                <a:solidFill>
                  <a:srgbClr val="000000"/>
                </a:solidFill>
              </a:rPr>
              <a:t> a List of policies are required to comply with GDPR </a:t>
            </a:r>
          </a:p>
          <a:p>
            <a:pPr lvl="2"/>
            <a:endParaRPr lang="en-GB" sz="2000" dirty="0">
              <a:solidFill>
                <a:srgbClr val="000000"/>
              </a:solidFill>
            </a:endParaRPr>
          </a:p>
          <a:p>
            <a:pPr marL="342900" lvl="1" indent="-342900">
              <a:buFont typeface="Arial" pitchFamily="34" charset="0"/>
              <a:buChar char="•"/>
            </a:pPr>
            <a:endParaRPr lang="en-GB" dirty="0"/>
          </a:p>
        </p:txBody>
      </p:sp>
    </p:spTree>
    <p:extLst>
      <p:ext uri="{BB962C8B-B14F-4D97-AF65-F5344CB8AC3E}">
        <p14:creationId xmlns:p14="http://schemas.microsoft.com/office/powerpoint/2010/main" val="2571805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n-GB" sz="3200" dirty="0">
                <a:solidFill>
                  <a:srgbClr val="00B0F0"/>
                </a:solidFill>
              </a:rPr>
              <a:t>GDPR : Implementation-Policies</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normAutofit fontScale="92500" lnSpcReduction="10000"/>
          </a:bodyPr>
          <a:lstStyle/>
          <a:p>
            <a:r>
              <a:rPr lang="en-US" sz="2400" b="1" dirty="0">
                <a:solidFill>
                  <a:srgbClr val="000000"/>
                </a:solidFill>
              </a:rPr>
              <a:t>Personal Data Protection Policy (Article 24)</a:t>
            </a:r>
          </a:p>
          <a:p>
            <a:pPr lvl="1"/>
            <a:r>
              <a:rPr lang="en-GB" sz="2000" dirty="0">
                <a:solidFill>
                  <a:srgbClr val="000000"/>
                </a:solidFill>
              </a:rPr>
              <a:t>A data protection policy is a statement that sets out how your organisation protects personal data.</a:t>
            </a:r>
          </a:p>
          <a:p>
            <a:r>
              <a:rPr lang="en-GB" sz="2400" b="1" dirty="0">
                <a:solidFill>
                  <a:srgbClr val="000000"/>
                </a:solidFill>
              </a:rPr>
              <a:t>Privacy Notice (Articles 12, 13, and 14)</a:t>
            </a:r>
          </a:p>
          <a:p>
            <a:pPr lvl="1"/>
            <a:r>
              <a:rPr lang="en-GB" sz="2000" dirty="0">
                <a:solidFill>
                  <a:srgbClr val="000000"/>
                </a:solidFill>
              </a:rPr>
              <a:t>A privacy notice is a public statement of how your organisation applies (and complies with) the GDPR’s data processing principles.</a:t>
            </a:r>
          </a:p>
          <a:p>
            <a:pPr lvl="1"/>
            <a:r>
              <a:rPr lang="en-GB" sz="2000" dirty="0">
                <a:solidFill>
                  <a:srgbClr val="000000"/>
                </a:solidFill>
              </a:rPr>
              <a:t>An essential part of compliance, it serves two purposes: to promotes transparency, and to provide individuals with more control over the way their data is used.</a:t>
            </a:r>
          </a:p>
          <a:p>
            <a:r>
              <a:rPr lang="en-GB" sz="2400" b="1" dirty="0">
                <a:solidFill>
                  <a:srgbClr val="000000"/>
                </a:solidFill>
              </a:rPr>
              <a:t>Employee Privacy Notice (Articles 12, 13 and 14)</a:t>
            </a:r>
          </a:p>
          <a:p>
            <a:pPr lvl="1" fontAlgn="base"/>
            <a:r>
              <a:rPr lang="en-GB" sz="2100" dirty="0">
                <a:solidFill>
                  <a:srgbClr val="000000"/>
                </a:solidFill>
              </a:rPr>
              <a:t>Under the GDPR, you must be more transparent and open than ever before about the employee-related data you process.</a:t>
            </a:r>
          </a:p>
          <a:p>
            <a:pPr lvl="1" fontAlgn="base"/>
            <a:r>
              <a:rPr lang="en-GB" sz="2100" dirty="0">
                <a:solidFill>
                  <a:srgbClr val="000000"/>
                </a:solidFill>
              </a:rPr>
              <a:t>It is also a core GDPR principle for employers to process HR related data in a fair and transparent way.</a:t>
            </a:r>
          </a:p>
          <a:p>
            <a:pPr lvl="1" fontAlgn="base"/>
            <a:endParaRPr lang="en-GB" sz="2100" dirty="0">
              <a:solidFill>
                <a:srgbClr val="000000"/>
              </a:solidFill>
            </a:endParaRPr>
          </a:p>
          <a:p>
            <a:pPr marL="342900" lvl="1" indent="-342900">
              <a:buFont typeface="Arial" pitchFamily="34" charset="0"/>
              <a:buChar char="•"/>
            </a:pPr>
            <a:endParaRPr lang="en-GB" dirty="0"/>
          </a:p>
        </p:txBody>
      </p:sp>
    </p:spTree>
    <p:extLst>
      <p:ext uri="{BB962C8B-B14F-4D97-AF65-F5344CB8AC3E}">
        <p14:creationId xmlns:p14="http://schemas.microsoft.com/office/powerpoint/2010/main" val="1210966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CCD53A-3321-FDB9-CA50-70544F935C22}"/>
              </a:ext>
            </a:extLst>
          </p:cNvPr>
          <p:cNvSpPr>
            <a:spLocks noGrp="1"/>
          </p:cNvSpPr>
          <p:nvPr>
            <p:ph type="ctrTitle"/>
          </p:nvPr>
        </p:nvSpPr>
        <p:spPr>
          <a:xfrm>
            <a:off x="447368" y="270880"/>
            <a:ext cx="11297264" cy="1524000"/>
          </a:xfrm>
        </p:spPr>
        <p:txBody>
          <a:bodyPr/>
          <a:lstStyle/>
          <a:p>
            <a:r>
              <a:rPr lang="en-US" dirty="0">
                <a:solidFill>
                  <a:schemeClr val="accent1"/>
                </a:solidFill>
              </a:rPr>
              <a:t>CSP Training Logistic: </a:t>
            </a:r>
            <a:r>
              <a:rPr lang="en-US" dirty="0"/>
              <a:t>When-Where-How</a:t>
            </a:r>
          </a:p>
        </p:txBody>
      </p:sp>
      <p:sp>
        <p:nvSpPr>
          <p:cNvPr id="4" name="Text Placeholder 3">
            <a:extLst>
              <a:ext uri="{FF2B5EF4-FFF2-40B4-BE49-F238E27FC236}">
                <a16:creationId xmlns:a16="http://schemas.microsoft.com/office/drawing/2014/main" id="{548BD71C-DCE9-9855-DCBE-675F20E94682}"/>
              </a:ext>
            </a:extLst>
          </p:cNvPr>
          <p:cNvSpPr>
            <a:spLocks noGrp="1"/>
          </p:cNvSpPr>
          <p:nvPr>
            <p:ph type="body" sz="quarter" idx="16"/>
          </p:nvPr>
        </p:nvSpPr>
        <p:spPr>
          <a:xfrm>
            <a:off x="1318352" y="1894376"/>
            <a:ext cx="2847975" cy="3390899"/>
          </a:xfrm>
        </p:spPr>
        <p:txBody>
          <a:bodyPr/>
          <a:lstStyle/>
          <a:p>
            <a:r>
              <a:rPr lang="en-US" dirty="0"/>
              <a:t>WHEN</a:t>
            </a:r>
          </a:p>
        </p:txBody>
      </p:sp>
      <p:pic>
        <p:nvPicPr>
          <p:cNvPr id="51" name="Picture Placeholder 50" descr="Abacus">
            <a:extLst>
              <a:ext uri="{FF2B5EF4-FFF2-40B4-BE49-F238E27FC236}">
                <a16:creationId xmlns:a16="http://schemas.microsoft.com/office/drawing/2014/main" id="{F1A5F630-1971-68D5-BEDA-6FC11471C8E1}"/>
              </a:ext>
            </a:extLst>
          </p:cNvPr>
          <p:cNvPicPr>
            <a:picLocks noGrp="1" noChangeAspect="1"/>
          </p:cNvPicPr>
          <p:nvPr>
            <p:ph type="pic" sz="quarter" idx="23"/>
          </p:nvPr>
        </p:nvPicPr>
        <p:blipFill>
          <a:blip r:embed="rId2">
            <a:extLst>
              <a:ext uri="{96DAC541-7B7A-43D3-8B79-37D633B846F1}">
                <asvg:svgBlip xmlns:asvg="http://schemas.microsoft.com/office/drawing/2016/SVG/main" r:embed="rId3"/>
              </a:ext>
            </a:extLst>
          </a:blip>
          <a:srcRect t="4502" b="4502"/>
          <a:stretch/>
        </p:blipFill>
        <p:spPr>
          <a:xfrm>
            <a:off x="2239419" y="2833688"/>
            <a:ext cx="1005840" cy="914400"/>
          </a:xfrm>
        </p:spPr>
      </p:pic>
      <p:sp>
        <p:nvSpPr>
          <p:cNvPr id="8" name="Text Placeholder 7">
            <a:extLst>
              <a:ext uri="{FF2B5EF4-FFF2-40B4-BE49-F238E27FC236}">
                <a16:creationId xmlns:a16="http://schemas.microsoft.com/office/drawing/2014/main" id="{442063B1-AD32-CF53-B792-70C1B67D527C}"/>
              </a:ext>
            </a:extLst>
          </p:cNvPr>
          <p:cNvSpPr>
            <a:spLocks noGrp="1"/>
          </p:cNvSpPr>
          <p:nvPr>
            <p:ph type="body" sz="quarter" idx="20"/>
          </p:nvPr>
        </p:nvSpPr>
        <p:spPr>
          <a:xfrm>
            <a:off x="1605817" y="3989405"/>
            <a:ext cx="2275880" cy="893763"/>
          </a:xfrm>
        </p:spPr>
        <p:txBody>
          <a:bodyPr/>
          <a:lstStyle/>
          <a:p>
            <a:pPr lvl="0"/>
            <a:r>
              <a:rPr lang="en-US" dirty="0"/>
              <a:t>Time schedule:</a:t>
            </a:r>
          </a:p>
        </p:txBody>
      </p:sp>
      <p:sp>
        <p:nvSpPr>
          <p:cNvPr id="7" name="Text Placeholder 6">
            <a:extLst>
              <a:ext uri="{FF2B5EF4-FFF2-40B4-BE49-F238E27FC236}">
                <a16:creationId xmlns:a16="http://schemas.microsoft.com/office/drawing/2014/main" id="{CEAC814C-D211-009A-190F-549B7A0D6398}"/>
              </a:ext>
            </a:extLst>
          </p:cNvPr>
          <p:cNvSpPr>
            <a:spLocks noGrp="1"/>
          </p:cNvSpPr>
          <p:nvPr>
            <p:ph type="body" sz="quarter" idx="18"/>
          </p:nvPr>
        </p:nvSpPr>
        <p:spPr>
          <a:xfrm>
            <a:off x="4651092" y="1894376"/>
            <a:ext cx="2847975" cy="3390899"/>
          </a:xfrm>
        </p:spPr>
        <p:txBody>
          <a:bodyPr/>
          <a:lstStyle/>
          <a:p>
            <a:r>
              <a:rPr lang="en-US" dirty="0"/>
              <a:t>WHERE</a:t>
            </a:r>
          </a:p>
        </p:txBody>
      </p:sp>
      <p:pic>
        <p:nvPicPr>
          <p:cNvPr id="53" name="Picture Placeholder 52" descr="3d Glasses">
            <a:extLst>
              <a:ext uri="{FF2B5EF4-FFF2-40B4-BE49-F238E27FC236}">
                <a16:creationId xmlns:a16="http://schemas.microsoft.com/office/drawing/2014/main" id="{6D152620-03B9-AECD-503A-E23309285EA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t="4574" b="4574"/>
          <a:stretch/>
        </p:blipFill>
        <p:spPr>
          <a:xfrm>
            <a:off x="5572159" y="2954840"/>
            <a:ext cx="1005840" cy="914400"/>
          </a:xfrm>
        </p:spPr>
      </p:pic>
      <p:sp>
        <p:nvSpPr>
          <p:cNvPr id="9" name="Text Placeholder 8">
            <a:extLst>
              <a:ext uri="{FF2B5EF4-FFF2-40B4-BE49-F238E27FC236}">
                <a16:creationId xmlns:a16="http://schemas.microsoft.com/office/drawing/2014/main" id="{ABB0AEFB-9FA8-4379-DA69-49759E72608E}"/>
              </a:ext>
            </a:extLst>
          </p:cNvPr>
          <p:cNvSpPr>
            <a:spLocks noGrp="1"/>
          </p:cNvSpPr>
          <p:nvPr>
            <p:ph type="body" sz="quarter" idx="21"/>
          </p:nvPr>
        </p:nvSpPr>
        <p:spPr>
          <a:xfrm>
            <a:off x="4938557" y="3989404"/>
            <a:ext cx="2275880" cy="893763"/>
          </a:xfrm>
        </p:spPr>
        <p:txBody>
          <a:bodyPr/>
          <a:lstStyle/>
          <a:p>
            <a:r>
              <a:rPr lang="en-US" dirty="0"/>
              <a:t>ONLINE-ONSITE-Location Information</a:t>
            </a:r>
          </a:p>
        </p:txBody>
      </p:sp>
      <p:sp>
        <p:nvSpPr>
          <p:cNvPr id="2" name="Text Placeholder 1">
            <a:extLst>
              <a:ext uri="{FF2B5EF4-FFF2-40B4-BE49-F238E27FC236}">
                <a16:creationId xmlns:a16="http://schemas.microsoft.com/office/drawing/2014/main" id="{C5B8455C-CEA2-F7C8-E898-97C86849DC0E}"/>
              </a:ext>
            </a:extLst>
          </p:cNvPr>
          <p:cNvSpPr>
            <a:spLocks noGrp="1"/>
          </p:cNvSpPr>
          <p:nvPr>
            <p:ph type="body" sz="quarter" idx="19"/>
          </p:nvPr>
        </p:nvSpPr>
        <p:spPr>
          <a:xfrm>
            <a:off x="7995403" y="1894376"/>
            <a:ext cx="2847975" cy="3390899"/>
          </a:xfrm>
        </p:spPr>
        <p:txBody>
          <a:bodyPr/>
          <a:lstStyle/>
          <a:p>
            <a:r>
              <a:rPr lang="en-US" dirty="0"/>
              <a:t>HOW</a:t>
            </a:r>
          </a:p>
        </p:txBody>
      </p:sp>
      <p:pic>
        <p:nvPicPr>
          <p:cNvPr id="55" name="Picture Placeholder 54" descr="Circuit">
            <a:extLst>
              <a:ext uri="{FF2B5EF4-FFF2-40B4-BE49-F238E27FC236}">
                <a16:creationId xmlns:a16="http://schemas.microsoft.com/office/drawing/2014/main" id="{415585AE-96E0-81D6-0A31-2A13ECB76808}"/>
              </a:ext>
            </a:extLst>
          </p:cNvPr>
          <p:cNvPicPr>
            <a:picLocks noGrp="1" noChangeAspect="1"/>
          </p:cNvPicPr>
          <p:nvPr>
            <p:ph type="pic" sz="quarter" idx="25"/>
          </p:nvPr>
        </p:nvPicPr>
        <p:blipFill>
          <a:blip r:embed="rId6">
            <a:extLst>
              <a:ext uri="{96DAC541-7B7A-43D3-8B79-37D633B846F1}">
                <asvg:svgBlip xmlns:asvg="http://schemas.microsoft.com/office/drawing/2016/SVG/main" r:embed="rId7"/>
              </a:ext>
            </a:extLst>
          </a:blip>
          <a:srcRect t="4502" b="4502"/>
          <a:stretch/>
        </p:blipFill>
        <p:spPr>
          <a:xfrm>
            <a:off x="8916470" y="2833688"/>
            <a:ext cx="1005840" cy="914400"/>
          </a:xfrm>
        </p:spPr>
      </p:pic>
      <p:sp>
        <p:nvSpPr>
          <p:cNvPr id="10" name="Text Placeholder 9">
            <a:extLst>
              <a:ext uri="{FF2B5EF4-FFF2-40B4-BE49-F238E27FC236}">
                <a16:creationId xmlns:a16="http://schemas.microsoft.com/office/drawing/2014/main" id="{C0563BBD-CFF8-BAAA-D1C5-C6AC7B376BCA}"/>
              </a:ext>
            </a:extLst>
          </p:cNvPr>
          <p:cNvSpPr>
            <a:spLocks noGrp="1"/>
          </p:cNvSpPr>
          <p:nvPr>
            <p:ph type="body" sz="quarter" idx="22"/>
          </p:nvPr>
        </p:nvSpPr>
        <p:spPr>
          <a:xfrm>
            <a:off x="8282868" y="3989404"/>
            <a:ext cx="2275880" cy="893763"/>
          </a:xfrm>
        </p:spPr>
        <p:txBody>
          <a:bodyPr/>
          <a:lstStyle/>
          <a:p>
            <a:pPr lvl="0"/>
            <a:r>
              <a:rPr lang="en-US" dirty="0"/>
              <a:t>Delivery Method</a:t>
            </a:r>
          </a:p>
        </p:txBody>
      </p:sp>
      <p:sp>
        <p:nvSpPr>
          <p:cNvPr id="6" name="Slide Number Placeholder 5">
            <a:extLst>
              <a:ext uri="{FF2B5EF4-FFF2-40B4-BE49-F238E27FC236}">
                <a16:creationId xmlns:a16="http://schemas.microsoft.com/office/drawing/2014/main" id="{6314DC98-ED35-A03F-CA2C-D54F23D0FD11}"/>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a:t>
            </a:fld>
            <a:endParaRPr lang="en-US" dirty="0"/>
          </a:p>
        </p:txBody>
      </p:sp>
      <p:sp>
        <p:nvSpPr>
          <p:cNvPr id="11" name="Footer Placeholder 10">
            <a:extLst>
              <a:ext uri="{FF2B5EF4-FFF2-40B4-BE49-F238E27FC236}">
                <a16:creationId xmlns:a16="http://schemas.microsoft.com/office/drawing/2014/main" id="{FA452AF8-DBC0-33A2-73F3-147F82F5E9FE}"/>
              </a:ext>
            </a:extLst>
          </p:cNvPr>
          <p:cNvSpPr>
            <a:spLocks noGrp="1"/>
          </p:cNvSpPr>
          <p:nvPr>
            <p:ph type="ftr" sz="quarter" idx="3"/>
          </p:nvPr>
        </p:nvSpPr>
        <p:spPr/>
        <p:txBody>
          <a:bodyPr/>
          <a:lstStyle/>
          <a:p>
            <a:r>
              <a:rPr lang="en-US"/>
              <a:t>CSP Training Module Name: Presentation Template Created by PR</a:t>
            </a:r>
            <a:endParaRPr lang="en-US" dirty="0"/>
          </a:p>
        </p:txBody>
      </p:sp>
    </p:spTree>
    <p:extLst>
      <p:ext uri="{BB962C8B-B14F-4D97-AF65-F5344CB8AC3E}">
        <p14:creationId xmlns:p14="http://schemas.microsoft.com/office/powerpoint/2010/main" val="3317799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n-GB" sz="3200" dirty="0">
                <a:solidFill>
                  <a:srgbClr val="00B0F0"/>
                </a:solidFill>
              </a:rPr>
              <a:t>GDPR : Implementation-Policies</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normAutofit lnSpcReduction="10000"/>
          </a:bodyPr>
          <a:lstStyle/>
          <a:p>
            <a:r>
              <a:rPr lang="en-GB" b="1" dirty="0">
                <a:solidFill>
                  <a:srgbClr val="000000"/>
                </a:solidFill>
              </a:rPr>
              <a:t>Data Retention Policy (Articles 5, 13, 17, and 30)</a:t>
            </a:r>
          </a:p>
          <a:p>
            <a:pPr lvl="1" fontAlgn="base"/>
            <a:r>
              <a:rPr lang="en-GB" dirty="0">
                <a:solidFill>
                  <a:srgbClr val="000000"/>
                </a:solidFill>
              </a:rPr>
              <a:t>A data retention (or records retention) policy outlines your organisation’s protocol for retaining information.</a:t>
            </a:r>
          </a:p>
          <a:p>
            <a:pPr lvl="1" fontAlgn="base"/>
            <a:r>
              <a:rPr lang="en-GB" dirty="0">
                <a:solidFill>
                  <a:srgbClr val="000000"/>
                </a:solidFill>
              </a:rPr>
              <a:t>It is important that your organisation only retains data for as long as it’s needed.</a:t>
            </a:r>
          </a:p>
          <a:p>
            <a:pPr lvl="1" fontAlgn="base"/>
            <a:r>
              <a:rPr lang="en-GB" dirty="0">
                <a:solidFill>
                  <a:srgbClr val="000000"/>
                </a:solidFill>
              </a:rPr>
              <a:t>This is because holding on to data for longer than necessary can take up valuable storage space and incur unnecessary costs.</a:t>
            </a:r>
          </a:p>
          <a:p>
            <a:pPr lvl="1" fontAlgn="base"/>
            <a:r>
              <a:rPr lang="en-GB" dirty="0">
                <a:solidFill>
                  <a:srgbClr val="000000"/>
                </a:solidFill>
              </a:rPr>
              <a:t>When writing your data retention policy, you should consider two key factors</a:t>
            </a:r>
          </a:p>
          <a:p>
            <a:pPr lvl="2" fontAlgn="base"/>
            <a:r>
              <a:rPr lang="en-GB" dirty="0">
                <a:solidFill>
                  <a:srgbClr val="000000"/>
                </a:solidFill>
              </a:rPr>
              <a:t> How you are going to organise information so it can be accessed at a later date; and</a:t>
            </a:r>
          </a:p>
          <a:p>
            <a:pPr lvl="2" fontAlgn="base"/>
            <a:r>
              <a:rPr lang="en-GB" dirty="0">
                <a:solidFill>
                  <a:srgbClr val="000000"/>
                </a:solidFill>
              </a:rPr>
              <a:t>How you will dispose of information that is no longer needed.</a:t>
            </a:r>
          </a:p>
          <a:p>
            <a:pPr fontAlgn="base"/>
            <a:r>
              <a:rPr lang="en-GB" sz="3100" b="1" dirty="0">
                <a:solidFill>
                  <a:srgbClr val="000000"/>
                </a:solidFill>
              </a:rPr>
              <a:t>Data Retention Schedule (Article 30)</a:t>
            </a:r>
          </a:p>
          <a:p>
            <a:pPr lvl="1" fontAlgn="base"/>
            <a:r>
              <a:rPr lang="en-GB" sz="2900" dirty="0">
                <a:solidFill>
                  <a:srgbClr val="000000"/>
                </a:solidFill>
              </a:rPr>
              <a:t>A data retention (or records retention) schedule is a policy that defines how long data items must be kept.</a:t>
            </a:r>
          </a:p>
          <a:p>
            <a:pPr marL="342900" lvl="1" indent="-342900">
              <a:buFont typeface="Arial" pitchFamily="34" charset="0"/>
              <a:buChar char="•"/>
            </a:pPr>
            <a:endParaRPr lang="en-GB" dirty="0"/>
          </a:p>
        </p:txBody>
      </p:sp>
    </p:spTree>
    <p:extLst>
      <p:ext uri="{BB962C8B-B14F-4D97-AF65-F5344CB8AC3E}">
        <p14:creationId xmlns:p14="http://schemas.microsoft.com/office/powerpoint/2010/main" val="3766212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n-GB" sz="2000" dirty="0">
                <a:solidFill>
                  <a:srgbClr val="00B0F0"/>
                </a:solidFill>
              </a:rPr>
              <a:t>GDPR : Implementation-Policies</a:t>
            </a:r>
            <a:endParaRPr lang="en-GB" sz="3200" dirty="0">
              <a:solidFill>
                <a:srgbClr val="00B0F0"/>
              </a:solidFill>
            </a:endParaRP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normAutofit/>
          </a:bodyPr>
          <a:lstStyle/>
          <a:p>
            <a:pPr fontAlgn="base"/>
            <a:r>
              <a:rPr lang="en-GB" b="1" dirty="0">
                <a:solidFill>
                  <a:srgbClr val="000000"/>
                </a:solidFill>
              </a:rPr>
              <a:t>Inventory of Processing Activities </a:t>
            </a:r>
            <a:r>
              <a:rPr lang="en-GB" dirty="0">
                <a:solidFill>
                  <a:srgbClr val="000000"/>
                </a:solidFill>
              </a:rPr>
              <a:t>(Article 30)</a:t>
            </a:r>
          </a:p>
          <a:p>
            <a:pPr lvl="1" fontAlgn="base"/>
            <a:r>
              <a:rPr lang="en-GB" dirty="0">
                <a:solidFill>
                  <a:srgbClr val="000000"/>
                </a:solidFill>
              </a:rPr>
              <a:t>This document is mandatory if:</a:t>
            </a:r>
          </a:p>
          <a:p>
            <a:pPr lvl="2" fontAlgn="base"/>
            <a:r>
              <a:rPr lang="en-GB" dirty="0">
                <a:solidFill>
                  <a:srgbClr val="000000"/>
                </a:solidFill>
              </a:rPr>
              <a:t>more than 250 employees; or</a:t>
            </a:r>
          </a:p>
          <a:p>
            <a:pPr lvl="2" fontAlgn="base"/>
            <a:r>
              <a:rPr lang="en-GB" dirty="0">
                <a:solidFill>
                  <a:srgbClr val="000000"/>
                </a:solidFill>
              </a:rPr>
              <a:t>The processing the you carry out is likely to result in a risk to the rights and freedoms of data subjects; or</a:t>
            </a:r>
          </a:p>
          <a:p>
            <a:pPr lvl="2" fontAlgn="base"/>
            <a:r>
              <a:rPr lang="en-GB" dirty="0">
                <a:solidFill>
                  <a:srgbClr val="000000"/>
                </a:solidFill>
              </a:rPr>
              <a:t> The processing is not occasional; or</a:t>
            </a:r>
          </a:p>
          <a:p>
            <a:pPr lvl="2" fontAlgn="base"/>
            <a:r>
              <a:rPr lang="en-GB" dirty="0">
                <a:solidFill>
                  <a:srgbClr val="000000"/>
                </a:solidFill>
              </a:rPr>
              <a:t>The processing includes special categories of data; </a:t>
            </a:r>
          </a:p>
          <a:p>
            <a:pPr lvl="2" fontAlgn="base"/>
            <a:r>
              <a:rPr lang="en-GB" dirty="0">
                <a:solidFill>
                  <a:srgbClr val="000000"/>
                </a:solidFill>
              </a:rPr>
              <a:t>The processing includes personal data relating to criminal convictions and offences.</a:t>
            </a:r>
          </a:p>
          <a:p>
            <a:pPr marL="342900" lvl="1" indent="-342900">
              <a:buFont typeface="Arial" pitchFamily="34" charset="0"/>
              <a:buChar char="•"/>
            </a:pPr>
            <a:endParaRPr lang="en-GB" dirty="0"/>
          </a:p>
        </p:txBody>
      </p:sp>
    </p:spTree>
    <p:extLst>
      <p:ext uri="{BB962C8B-B14F-4D97-AF65-F5344CB8AC3E}">
        <p14:creationId xmlns:p14="http://schemas.microsoft.com/office/powerpoint/2010/main" val="4086418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37EC6F-9665-4B0D-7382-6EA1E327D016}"/>
              </a:ext>
            </a:extLst>
          </p:cNvPr>
          <p:cNvSpPr>
            <a:spLocks noGrp="1"/>
          </p:cNvSpPr>
          <p:nvPr>
            <p:ph type="title"/>
          </p:nvPr>
        </p:nvSpPr>
        <p:spPr/>
        <p:txBody>
          <a:bodyPr/>
          <a:lstStyle/>
          <a:p>
            <a:endParaRPr lang="en-GB"/>
          </a:p>
        </p:txBody>
      </p:sp>
      <p:pic>
        <p:nvPicPr>
          <p:cNvPr id="6" name="Picture 4" descr="GDPR-Compliance-Roadmap - CBC Networking, High Wycombe">
            <a:extLst>
              <a:ext uri="{FF2B5EF4-FFF2-40B4-BE49-F238E27FC236}">
                <a16:creationId xmlns:a16="http://schemas.microsoft.com/office/drawing/2014/main" id="{D83846F9-962F-C834-F754-2038A7FF520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9838" y="286603"/>
            <a:ext cx="11473284" cy="6849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3785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n-GB" sz="3200" dirty="0">
                <a:solidFill>
                  <a:srgbClr val="00B0F0"/>
                </a:solidFill>
              </a:rPr>
              <a:t>Privacy Technologies</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a:xfrm>
            <a:off x="666712" y="1210235"/>
            <a:ext cx="10972800" cy="4815903"/>
          </a:xfrm>
        </p:spPr>
        <p:txBody>
          <a:bodyPr/>
          <a:lstStyle/>
          <a:p>
            <a:pPr>
              <a:buFont typeface="Arial" panose="020B0604020202020204" pitchFamily="34" charset="0"/>
              <a:buChar char="•"/>
            </a:pPr>
            <a:r>
              <a:rPr lang="en-GB" sz="2400" dirty="0">
                <a:solidFill>
                  <a:srgbClr val="000000"/>
                </a:solidFill>
              </a:rPr>
              <a:t>privacy-enhancing measures</a:t>
            </a:r>
          </a:p>
          <a:p>
            <a:pPr lvl="1">
              <a:buFont typeface="Arial" panose="020B0604020202020204" pitchFamily="34" charset="0"/>
              <a:buChar char="•"/>
            </a:pPr>
            <a:r>
              <a:rPr lang="en-GB" sz="2400" dirty="0">
                <a:solidFill>
                  <a:srgbClr val="000000"/>
                </a:solidFill>
              </a:rPr>
              <a:t>such as data minimization, pseudonymization, and encryption, maritime organizations can reduce privacy risks and proactively protect personal data.</a:t>
            </a:r>
          </a:p>
          <a:p>
            <a:pPr>
              <a:buFont typeface="Arial" panose="020B0604020202020204" pitchFamily="34" charset="0"/>
              <a:buChar char="•"/>
            </a:pPr>
            <a:r>
              <a:rPr lang="en-GB" sz="2400" dirty="0">
                <a:solidFill>
                  <a:srgbClr val="000000"/>
                </a:solidFill>
              </a:rPr>
              <a:t>Strict access controls to prevent unauthorized access to personal data</a:t>
            </a:r>
          </a:p>
          <a:p>
            <a:pPr>
              <a:buFont typeface="Arial" panose="020B0604020202020204" pitchFamily="34" charset="0"/>
              <a:buChar char="•"/>
            </a:pPr>
            <a:r>
              <a:rPr lang="en-GB" sz="2400" dirty="0">
                <a:solidFill>
                  <a:srgbClr val="000000"/>
                </a:solidFill>
              </a:rPr>
              <a:t>Sensitive personal data should be encrypted both in transit and at rest</a:t>
            </a:r>
          </a:p>
          <a:p>
            <a:pPr>
              <a:buFont typeface="Arial" panose="020B0604020202020204" pitchFamily="34" charset="0"/>
              <a:buChar char="•"/>
            </a:pPr>
            <a:r>
              <a:rPr lang="en-GB" sz="2400" dirty="0">
                <a:solidFill>
                  <a:srgbClr val="000000"/>
                </a:solidFill>
              </a:rPr>
              <a:t>data protection agreements with responsibilities and obligations to third parties suppliers in Maritime</a:t>
            </a:r>
          </a:p>
          <a:p>
            <a:pPr lvl="1">
              <a:buFont typeface="Arial" panose="020B0604020202020204" pitchFamily="34" charset="0"/>
              <a:buChar char="•"/>
            </a:pPr>
            <a:endParaRPr lang="en-GB" sz="2200" dirty="0">
              <a:solidFill>
                <a:srgbClr val="000000"/>
              </a:solidFill>
            </a:endParaRPr>
          </a:p>
        </p:txBody>
      </p:sp>
    </p:spTree>
    <p:extLst>
      <p:ext uri="{BB962C8B-B14F-4D97-AF65-F5344CB8AC3E}">
        <p14:creationId xmlns:p14="http://schemas.microsoft.com/office/powerpoint/2010/main" val="36727344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B7401-71CA-CA77-BB30-5D61BB8B4FD8}"/>
              </a:ext>
            </a:extLst>
          </p:cNvPr>
          <p:cNvSpPr>
            <a:spLocks noGrp="1"/>
          </p:cNvSpPr>
          <p:nvPr>
            <p:ph type="title"/>
          </p:nvPr>
        </p:nvSpPr>
        <p:spPr>
          <a:xfrm>
            <a:off x="1097280" y="286603"/>
            <a:ext cx="10058400" cy="545259"/>
          </a:xfrm>
        </p:spPr>
        <p:txBody>
          <a:bodyPr>
            <a:noAutofit/>
          </a:bodyPr>
          <a:lstStyle/>
          <a:p>
            <a:r>
              <a:rPr lang="en-GB" sz="3200" dirty="0">
                <a:solidFill>
                  <a:srgbClr val="00B0F0"/>
                </a:solidFill>
              </a:rPr>
              <a:t>Privacy Enhancing Technology</a:t>
            </a:r>
          </a:p>
        </p:txBody>
      </p:sp>
      <p:sp>
        <p:nvSpPr>
          <p:cNvPr id="3" name="Content Placeholder 2">
            <a:extLst>
              <a:ext uri="{FF2B5EF4-FFF2-40B4-BE49-F238E27FC236}">
                <a16:creationId xmlns:a16="http://schemas.microsoft.com/office/drawing/2014/main" id="{2F86A884-F774-EE25-4281-323CB027FE82}"/>
              </a:ext>
            </a:extLst>
          </p:cNvPr>
          <p:cNvSpPr>
            <a:spLocks noGrp="1"/>
          </p:cNvSpPr>
          <p:nvPr>
            <p:ph idx="1"/>
          </p:nvPr>
        </p:nvSpPr>
        <p:spPr/>
        <p:txBody>
          <a:bodyPr/>
          <a:lstStyle/>
          <a:p>
            <a:r>
              <a:rPr lang="en-US" altLang="en-US" sz="2400" dirty="0">
                <a:solidFill>
                  <a:srgbClr val="000000"/>
                </a:solidFill>
              </a:rPr>
              <a:t>Technology that enhances user control and removes personal identifiers</a:t>
            </a:r>
          </a:p>
          <a:p>
            <a:pPr>
              <a:buFont typeface="Arial" panose="020B0604020202020204" pitchFamily="34" charset="0"/>
              <a:buChar char="•"/>
            </a:pPr>
            <a:r>
              <a:rPr lang="en-GB" dirty="0">
                <a:solidFill>
                  <a:srgbClr val="000000"/>
                </a:solidFill>
              </a:rPr>
              <a:t>Differential Privacy : Injection of noise to datasets or query output, allowing the extraction of valuable insights without compromising individual privacy. </a:t>
            </a:r>
          </a:p>
          <a:p>
            <a:pPr>
              <a:buFont typeface="Arial" panose="020B0604020202020204" pitchFamily="34" charset="0"/>
              <a:buChar char="•"/>
            </a:pPr>
            <a:r>
              <a:rPr lang="en-GB" dirty="0">
                <a:solidFill>
                  <a:srgbClr val="000000"/>
                </a:solidFill>
              </a:rPr>
              <a:t>Homomorphic Encryption: Computation to performed on encrypted data without decrypting it first, ensuring privacy during data processing</a:t>
            </a:r>
          </a:p>
          <a:p>
            <a:pPr>
              <a:buFont typeface="Arial" panose="020B0604020202020204" pitchFamily="34" charset="0"/>
              <a:buChar char="•"/>
            </a:pPr>
            <a:r>
              <a:rPr lang="en-GB" dirty="0">
                <a:solidFill>
                  <a:srgbClr val="000000"/>
                </a:solidFill>
              </a:rPr>
              <a:t>Synthetic data: Artificial data generated by data synthesis algorithms. Replicate real data </a:t>
            </a:r>
          </a:p>
          <a:p>
            <a:pPr>
              <a:buFont typeface="Arial" panose="020B0604020202020204" pitchFamily="34" charset="0"/>
              <a:buChar char="•"/>
            </a:pPr>
            <a:r>
              <a:rPr lang="en-GB" dirty="0">
                <a:solidFill>
                  <a:srgbClr val="000000"/>
                </a:solidFill>
              </a:rPr>
              <a:t>Masking: removing or replacing personally identifiable information from a dataset to prevent the individual identification. </a:t>
            </a:r>
            <a:endParaRPr lang="en-US" altLang="en-US" dirty="0">
              <a:solidFill>
                <a:srgbClr val="000000"/>
              </a:solidFill>
            </a:endParaRPr>
          </a:p>
        </p:txBody>
      </p:sp>
    </p:spTree>
    <p:extLst>
      <p:ext uri="{BB962C8B-B14F-4D97-AF65-F5344CB8AC3E}">
        <p14:creationId xmlns:p14="http://schemas.microsoft.com/office/powerpoint/2010/main" val="3034444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7A7E6-C8F1-BF63-CF33-9EBE059B5403}"/>
              </a:ext>
            </a:extLst>
          </p:cNvPr>
          <p:cNvSpPr>
            <a:spLocks noGrp="1"/>
          </p:cNvSpPr>
          <p:nvPr>
            <p:ph type="title"/>
          </p:nvPr>
        </p:nvSpPr>
        <p:spPr>
          <a:xfrm>
            <a:off x="1097280" y="286604"/>
            <a:ext cx="10058400" cy="636762"/>
          </a:xfrm>
        </p:spPr>
        <p:txBody>
          <a:bodyPr>
            <a:noAutofit/>
          </a:bodyPr>
          <a:lstStyle/>
          <a:p>
            <a:r>
              <a:rPr lang="en-GB" sz="3600" dirty="0">
                <a:solidFill>
                  <a:srgbClr val="00B0F0"/>
                </a:solidFill>
              </a:rPr>
              <a:t>Privacy Enhancing Technology</a:t>
            </a:r>
            <a:endParaRPr lang="en-GB" sz="3600" dirty="0"/>
          </a:p>
        </p:txBody>
      </p:sp>
      <p:sp>
        <p:nvSpPr>
          <p:cNvPr id="3" name="Content Placeholder 2">
            <a:extLst>
              <a:ext uri="{FF2B5EF4-FFF2-40B4-BE49-F238E27FC236}">
                <a16:creationId xmlns:a16="http://schemas.microsoft.com/office/drawing/2014/main" id="{65930B89-1739-B34F-60B4-D0C98937EBD1}"/>
              </a:ext>
            </a:extLst>
          </p:cNvPr>
          <p:cNvSpPr>
            <a:spLocks noGrp="1"/>
          </p:cNvSpPr>
          <p:nvPr>
            <p:ph idx="1"/>
          </p:nvPr>
        </p:nvSpPr>
        <p:spPr/>
        <p:txBody>
          <a:bodyPr/>
          <a:lstStyle/>
          <a:p>
            <a:r>
              <a:rPr lang="en-US" altLang="en-US" dirty="0">
                <a:solidFill>
                  <a:srgbClr val="000000"/>
                </a:solidFill>
              </a:rPr>
              <a:t>Encryption tools</a:t>
            </a:r>
          </a:p>
          <a:p>
            <a:pPr lvl="1"/>
            <a:r>
              <a:rPr lang="en-US" altLang="en-US" dirty="0">
                <a:solidFill>
                  <a:srgbClr val="000000"/>
                </a:solidFill>
              </a:rPr>
              <a:t>SSL-Secure Socket Layer </a:t>
            </a:r>
          </a:p>
          <a:p>
            <a:pPr lvl="1"/>
            <a:r>
              <a:rPr lang="en-US" altLang="en-US" dirty="0">
                <a:solidFill>
                  <a:srgbClr val="000000"/>
                </a:solidFill>
              </a:rPr>
              <a:t>P3P (Platform for Privacy Preferences)-Users declare their privacy policy on their browsers</a:t>
            </a:r>
          </a:p>
          <a:p>
            <a:pPr>
              <a:buFont typeface="Arial" panose="020B0604020202020204" pitchFamily="34" charset="0"/>
              <a:buChar char="•"/>
            </a:pPr>
            <a:r>
              <a:rPr lang="en-GB" dirty="0">
                <a:solidFill>
                  <a:srgbClr val="000000"/>
                </a:solidFill>
              </a:rPr>
              <a:t>Pseudonymization:  Allows replacing identifiable information within a dataset with artificial identifiers, aliases, or pseudonyms.</a:t>
            </a:r>
          </a:p>
          <a:p>
            <a:pPr>
              <a:buFont typeface="Arial" panose="020B0604020202020204" pitchFamily="34" charset="0"/>
              <a:buChar char="•"/>
            </a:pPr>
            <a:r>
              <a:rPr lang="en-GB" dirty="0">
                <a:solidFill>
                  <a:srgbClr val="000000"/>
                </a:solidFill>
              </a:rPr>
              <a:t>Federated Learning: ML model allows train across decentralized devices or servers while keeping the data localized and private.</a:t>
            </a:r>
            <a:endParaRPr lang="en-US" altLang="en-US" dirty="0">
              <a:solidFill>
                <a:srgbClr val="000000"/>
              </a:solidFill>
            </a:endParaRPr>
          </a:p>
          <a:p>
            <a:pPr marL="342900" lvl="1" indent="-342900">
              <a:spcBef>
                <a:spcPts val="1200"/>
              </a:spcBef>
              <a:spcAft>
                <a:spcPts val="200"/>
              </a:spcAft>
              <a:buClr>
                <a:schemeClr val="accent1"/>
              </a:buClr>
              <a:buSzPct val="100000"/>
              <a:buFont typeface="Arial" panose="020B0604020202020204" pitchFamily="34" charset="0"/>
              <a:buChar char="•"/>
            </a:pPr>
            <a:endParaRPr lang="en-US" altLang="en-US" sz="2000" dirty="0">
              <a:solidFill>
                <a:srgbClr val="000000"/>
              </a:solidFill>
            </a:endParaRPr>
          </a:p>
          <a:p>
            <a:endParaRPr lang="en-GB" dirty="0"/>
          </a:p>
        </p:txBody>
      </p:sp>
    </p:spTree>
    <p:extLst>
      <p:ext uri="{BB962C8B-B14F-4D97-AF65-F5344CB8AC3E}">
        <p14:creationId xmlns:p14="http://schemas.microsoft.com/office/powerpoint/2010/main" val="20101937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4E16-998F-612E-A303-C79CABE8C7A2}"/>
              </a:ext>
            </a:extLst>
          </p:cNvPr>
          <p:cNvSpPr>
            <a:spLocks noGrp="1"/>
          </p:cNvSpPr>
          <p:nvPr>
            <p:ph type="title"/>
          </p:nvPr>
        </p:nvSpPr>
        <p:spPr>
          <a:xfrm>
            <a:off x="1097280" y="286603"/>
            <a:ext cx="10058400" cy="780197"/>
          </a:xfrm>
        </p:spPr>
        <p:txBody>
          <a:bodyPr>
            <a:normAutofit/>
          </a:bodyPr>
          <a:lstStyle/>
          <a:p>
            <a:r>
              <a:rPr lang="en-GB" sz="3200" dirty="0">
                <a:solidFill>
                  <a:srgbClr val="00B0F0"/>
                </a:solidFill>
              </a:rPr>
              <a:t>GDPR-Maritime Context</a:t>
            </a:r>
          </a:p>
        </p:txBody>
      </p:sp>
      <p:sp>
        <p:nvSpPr>
          <p:cNvPr id="3" name="Content Placeholder 2">
            <a:extLst>
              <a:ext uri="{FF2B5EF4-FFF2-40B4-BE49-F238E27FC236}">
                <a16:creationId xmlns:a16="http://schemas.microsoft.com/office/drawing/2014/main" id="{55642DD6-80EF-9EF3-9113-38DDEF65CE41}"/>
              </a:ext>
            </a:extLst>
          </p:cNvPr>
          <p:cNvSpPr>
            <a:spLocks noGrp="1"/>
          </p:cNvSpPr>
          <p:nvPr>
            <p:ph idx="1"/>
          </p:nvPr>
        </p:nvSpPr>
        <p:spPr>
          <a:xfrm>
            <a:off x="666712" y="1500175"/>
            <a:ext cx="10972800" cy="4380671"/>
          </a:xfrm>
        </p:spPr>
        <p:txBody>
          <a:bodyPr>
            <a:normAutofit fontScale="92500"/>
          </a:bodyPr>
          <a:lstStyle/>
          <a:p>
            <a:pPr>
              <a:buFont typeface="Arial" panose="020B0604020202020204" pitchFamily="34" charset="0"/>
              <a:buChar char="•"/>
            </a:pPr>
            <a:r>
              <a:rPr lang="en-GB" sz="2400" dirty="0">
                <a:solidFill>
                  <a:srgbClr val="000000"/>
                </a:solidFill>
              </a:rPr>
              <a:t>The GDPR applies to a ship owner, operator or crewing agent who processes personal data and who is established in the EEA, regardless of the flag of the ship and the nationality of the crew.</a:t>
            </a:r>
          </a:p>
          <a:p>
            <a:pPr>
              <a:buFont typeface="Arial" panose="020B0604020202020204" pitchFamily="34" charset="0"/>
              <a:buChar char="•"/>
            </a:pPr>
            <a:r>
              <a:rPr lang="en-GB" sz="2400" dirty="0">
                <a:solidFill>
                  <a:srgbClr val="000000"/>
                </a:solidFill>
              </a:rPr>
              <a:t>Data processing: Both automated and non-automated processing of data </a:t>
            </a:r>
          </a:p>
          <a:p>
            <a:pPr lvl="1">
              <a:buFont typeface="Arial" panose="020B0604020202020204" pitchFamily="34" charset="0"/>
              <a:buChar char="•"/>
            </a:pPr>
            <a:r>
              <a:rPr lang="en-GB" sz="2400" b="0" i="0" dirty="0">
                <a:solidFill>
                  <a:srgbClr val="333333"/>
                </a:solidFill>
                <a:effectLst/>
                <a:latin typeface="Raleway" panose="020B0503030101060003" pitchFamily="34" charset="0"/>
              </a:rPr>
              <a:t>collection, recording, organisation, structuring, storage, adaptation or alteration</a:t>
            </a:r>
          </a:p>
          <a:p>
            <a:pPr>
              <a:buFont typeface="Arial" panose="020B0604020202020204" pitchFamily="34" charset="0"/>
              <a:buChar char="•"/>
            </a:pPr>
            <a:r>
              <a:rPr lang="en-GB" sz="2400" dirty="0">
                <a:solidFill>
                  <a:srgbClr val="333333"/>
                </a:solidFill>
                <a:latin typeface="Raleway" panose="020B0503030101060003" pitchFamily="34" charset="0"/>
              </a:rPr>
              <a:t>Data controller </a:t>
            </a:r>
          </a:p>
          <a:p>
            <a:pPr lvl="1">
              <a:buFont typeface="Arial" panose="020B0604020202020204" pitchFamily="34" charset="0"/>
              <a:buChar char="•"/>
            </a:pPr>
            <a:r>
              <a:rPr lang="en-GB" sz="2400" b="0" i="0" dirty="0">
                <a:solidFill>
                  <a:srgbClr val="333333"/>
                </a:solidFill>
                <a:effectLst/>
                <a:latin typeface="Raleway" panose="020B0503030101060003" pitchFamily="34" charset="0"/>
              </a:rPr>
              <a:t> controller engages a third party (e.g., service provider) to process personal data </a:t>
            </a:r>
          </a:p>
          <a:p>
            <a:pPr lvl="1">
              <a:buFont typeface="Arial" panose="020B0604020202020204" pitchFamily="34" charset="0"/>
              <a:buChar char="•"/>
            </a:pPr>
            <a:r>
              <a:rPr lang="en-GB" sz="2400" dirty="0">
                <a:solidFill>
                  <a:srgbClr val="333333"/>
                </a:solidFill>
                <a:latin typeface="Raleway" panose="020B0503030101060003" pitchFamily="34" charset="0"/>
              </a:rPr>
              <a:t>Ex: Ship owner collects crew data and ship owner </a:t>
            </a:r>
            <a:r>
              <a:rPr lang="en-GB" sz="2400" b="0" i="0" dirty="0">
                <a:solidFill>
                  <a:srgbClr val="333333"/>
                </a:solidFill>
                <a:effectLst/>
                <a:latin typeface="Raleway" panose="020B0503030101060003" pitchFamily="34" charset="0"/>
              </a:rPr>
              <a:t> will be considered a controller for the collection of crew data</a:t>
            </a:r>
          </a:p>
          <a:p>
            <a:pPr lvl="2">
              <a:buFont typeface="Arial" panose="020B0604020202020204" pitchFamily="34" charset="0"/>
              <a:buChar char="•"/>
            </a:pPr>
            <a:r>
              <a:rPr lang="en-GB" sz="1800" dirty="0">
                <a:solidFill>
                  <a:srgbClr val="000000"/>
                </a:solidFill>
              </a:rPr>
              <a:t>Ship owner are controllers for the disclosure of crew members’ personal data to port authorities</a:t>
            </a:r>
          </a:p>
          <a:p>
            <a:pPr lvl="2">
              <a:buFont typeface="Arial" panose="020B0604020202020204" pitchFamily="34" charset="0"/>
              <a:buChar char="•"/>
            </a:pPr>
            <a:r>
              <a:rPr lang="en-GB" sz="2000" b="0" i="0" dirty="0">
                <a:solidFill>
                  <a:srgbClr val="333333"/>
                </a:solidFill>
                <a:effectLst/>
                <a:latin typeface="Raleway" panose="020B0503030101060003" pitchFamily="34" charset="0"/>
              </a:rPr>
              <a:t>a ship manager is a controller when it manages such data transmission to the authorities</a:t>
            </a:r>
            <a:endParaRPr lang="en-GB" sz="1800" dirty="0">
              <a:solidFill>
                <a:srgbClr val="000000"/>
              </a:solidFill>
            </a:endParaRPr>
          </a:p>
        </p:txBody>
      </p:sp>
      <p:sp>
        <p:nvSpPr>
          <p:cNvPr id="5" name="TextBox 4">
            <a:extLst>
              <a:ext uri="{FF2B5EF4-FFF2-40B4-BE49-F238E27FC236}">
                <a16:creationId xmlns:a16="http://schemas.microsoft.com/office/drawing/2014/main" id="{56F3750E-D1AA-D30D-34A6-7792B54978D4}"/>
              </a:ext>
            </a:extLst>
          </p:cNvPr>
          <p:cNvSpPr txBox="1"/>
          <p:nvPr/>
        </p:nvSpPr>
        <p:spPr>
          <a:xfrm>
            <a:off x="1326775" y="6202065"/>
            <a:ext cx="11080377" cy="369332"/>
          </a:xfrm>
          <a:prstGeom prst="rect">
            <a:avLst/>
          </a:prstGeom>
          <a:noFill/>
        </p:spPr>
        <p:txBody>
          <a:bodyPr wrap="square">
            <a:spAutoFit/>
          </a:bodyPr>
          <a:lstStyle/>
          <a:p>
            <a:r>
              <a:rPr lang="en-GB" dirty="0"/>
              <a:t>https://shipip.com/eu-general-data-protection-regulation-gdpr-in-the-shipping-sector/</a:t>
            </a:r>
          </a:p>
        </p:txBody>
      </p:sp>
    </p:spTree>
    <p:extLst>
      <p:ext uri="{BB962C8B-B14F-4D97-AF65-F5344CB8AC3E}">
        <p14:creationId xmlns:p14="http://schemas.microsoft.com/office/powerpoint/2010/main" val="3834828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B6899-DAFB-8C78-C03E-CF3E2C624A10}"/>
              </a:ext>
            </a:extLst>
          </p:cNvPr>
          <p:cNvSpPr>
            <a:spLocks noGrp="1"/>
          </p:cNvSpPr>
          <p:nvPr>
            <p:ph type="title"/>
          </p:nvPr>
        </p:nvSpPr>
        <p:spPr/>
        <p:txBody>
          <a:bodyPr/>
          <a:lstStyle/>
          <a:p>
            <a:endParaRPr lang="en-GB"/>
          </a:p>
        </p:txBody>
      </p:sp>
      <p:pic>
        <p:nvPicPr>
          <p:cNvPr id="1030" name="Picture 6" descr="Maritime cyber security">
            <a:extLst>
              <a:ext uri="{FF2B5EF4-FFF2-40B4-BE49-F238E27FC236}">
                <a16:creationId xmlns:a16="http://schemas.microsoft.com/office/drawing/2014/main" id="{28B18172-7B6D-3B28-6856-81E41972C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873" y="1814793"/>
            <a:ext cx="8401867" cy="37522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5EB8BDB-0788-AFB8-31DC-26A522F3A4EF}"/>
              </a:ext>
            </a:extLst>
          </p:cNvPr>
          <p:cNvSpPr txBox="1"/>
          <p:nvPr/>
        </p:nvSpPr>
        <p:spPr>
          <a:xfrm>
            <a:off x="1407458" y="5925066"/>
            <a:ext cx="8401867" cy="369332"/>
          </a:xfrm>
          <a:prstGeom prst="rect">
            <a:avLst/>
          </a:prstGeom>
          <a:noFill/>
        </p:spPr>
        <p:txBody>
          <a:bodyPr wrap="square">
            <a:spAutoFit/>
          </a:bodyPr>
          <a:lstStyle/>
          <a:p>
            <a:r>
              <a:rPr lang="en-GB" dirty="0"/>
              <a:t>https://www.dnv.com/maritime/insights/topics/maritime-cyber-security/</a:t>
            </a:r>
          </a:p>
        </p:txBody>
      </p:sp>
    </p:spTree>
    <p:extLst>
      <p:ext uri="{BB962C8B-B14F-4D97-AF65-F5344CB8AC3E}">
        <p14:creationId xmlns:p14="http://schemas.microsoft.com/office/powerpoint/2010/main" val="12670812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735106" y="224119"/>
            <a:ext cx="10058400" cy="831862"/>
          </a:xfrm>
        </p:spPr>
        <p:txBody>
          <a:bodyPr>
            <a:normAutofit/>
          </a:bodyPr>
          <a:lstStyle/>
          <a:p>
            <a:r>
              <a:rPr lang="en-GB" sz="3200" dirty="0">
                <a:solidFill>
                  <a:srgbClr val="00B0F0"/>
                </a:solidFill>
              </a:rPr>
              <a:t>Personal data used  in Maritime</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a:xfrm>
            <a:off x="666712" y="1317813"/>
            <a:ext cx="10972800" cy="4708326"/>
          </a:xfrm>
        </p:spPr>
        <p:txBody>
          <a:bodyPr/>
          <a:lstStyle/>
          <a:p>
            <a:pPr lvl="1"/>
            <a:r>
              <a:rPr lang="en-GB" sz="2000" dirty="0">
                <a:solidFill>
                  <a:srgbClr val="000000"/>
                </a:solidFill>
              </a:rPr>
              <a:t> Maritime sectors are likely to be affected as they hold a large volume of personal and sensitive data of key stakeholder </a:t>
            </a:r>
          </a:p>
          <a:p>
            <a:pPr lvl="2"/>
            <a:r>
              <a:rPr lang="en-GB" sz="2000" dirty="0">
                <a:solidFill>
                  <a:srgbClr val="000000"/>
                </a:solidFill>
              </a:rPr>
              <a:t>Passengers, vessel crew, suppliers, employee, port authorities, regulatory bodies, technology providers, and industry associations.</a:t>
            </a:r>
          </a:p>
          <a:p>
            <a:pPr lvl="1"/>
            <a:r>
              <a:rPr lang="en-GB" sz="2400" dirty="0">
                <a:solidFill>
                  <a:srgbClr val="000000"/>
                </a:solidFill>
              </a:rPr>
              <a:t>Personal data</a:t>
            </a:r>
          </a:p>
          <a:p>
            <a:pPr lvl="2"/>
            <a:r>
              <a:rPr lang="en-GB" sz="1600" dirty="0">
                <a:solidFill>
                  <a:srgbClr val="000000"/>
                </a:solidFill>
              </a:rPr>
              <a:t>passenger information, crew information, travel documents, training records, bank details</a:t>
            </a:r>
          </a:p>
          <a:p>
            <a:pPr lvl="2"/>
            <a:r>
              <a:rPr lang="en-GB" sz="1600" dirty="0">
                <a:solidFill>
                  <a:srgbClr val="000000"/>
                </a:solidFill>
              </a:rPr>
              <a:t>cargo manifests, shipping schedules </a:t>
            </a:r>
          </a:p>
          <a:p>
            <a:pPr lvl="1"/>
            <a:r>
              <a:rPr lang="en-GB" sz="2000" dirty="0">
                <a:solidFill>
                  <a:srgbClr val="000000"/>
                </a:solidFill>
              </a:rPr>
              <a:t>Sensitive data </a:t>
            </a:r>
          </a:p>
          <a:p>
            <a:pPr lvl="2"/>
            <a:r>
              <a:rPr lang="en-GB" sz="1600" dirty="0">
                <a:solidFill>
                  <a:srgbClr val="000000"/>
                </a:solidFill>
              </a:rPr>
              <a:t> personal injury claim or a claim involving a minor; </a:t>
            </a:r>
          </a:p>
          <a:p>
            <a:pPr lvl="1"/>
            <a:r>
              <a:rPr lang="en-GB" sz="2400" dirty="0">
                <a:solidFill>
                  <a:srgbClr val="000000"/>
                </a:solidFill>
              </a:rPr>
              <a:t>shipping companies share this information with third parties such as port agents and P&amp;I clubs</a:t>
            </a:r>
            <a:endParaRPr lang="en-GB" sz="3000" dirty="0">
              <a:solidFill>
                <a:srgbClr val="000000"/>
              </a:solidFill>
            </a:endParaRPr>
          </a:p>
          <a:p>
            <a:pPr lvl="2"/>
            <a:r>
              <a:rPr lang="en-GB" sz="1600" dirty="0">
                <a:solidFill>
                  <a:srgbClr val="000000"/>
                </a:solidFill>
              </a:rPr>
              <a:t>cruise and ferry sectors-claims may be brought by individuals under data privacy legislation </a:t>
            </a:r>
          </a:p>
          <a:p>
            <a:endParaRPr lang="en-GB" sz="2200" dirty="0">
              <a:solidFill>
                <a:srgbClr val="000000"/>
              </a:solidFill>
            </a:endParaRPr>
          </a:p>
          <a:p>
            <a:pPr lvl="2"/>
            <a:endParaRPr lang="en-GB" sz="1600" dirty="0">
              <a:solidFill>
                <a:srgbClr val="000000"/>
              </a:solidFill>
            </a:endParaRPr>
          </a:p>
        </p:txBody>
      </p:sp>
    </p:spTree>
    <p:extLst>
      <p:ext uri="{BB962C8B-B14F-4D97-AF65-F5344CB8AC3E}">
        <p14:creationId xmlns:p14="http://schemas.microsoft.com/office/powerpoint/2010/main" val="38252606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995082" y="233083"/>
            <a:ext cx="10058400" cy="831862"/>
          </a:xfrm>
        </p:spPr>
        <p:txBody>
          <a:bodyPr>
            <a:normAutofit/>
          </a:bodyPr>
          <a:lstStyle/>
          <a:p>
            <a:r>
              <a:rPr lang="en-GB" sz="3200" dirty="0">
                <a:solidFill>
                  <a:srgbClr val="00B0F0"/>
                </a:solidFill>
              </a:rPr>
              <a:t>Cyber attack in maritime</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a:xfrm>
            <a:off x="666711" y="1154628"/>
            <a:ext cx="10972800" cy="4380671"/>
          </a:xfrm>
        </p:spPr>
        <p:txBody>
          <a:bodyPr>
            <a:normAutofit lnSpcReduction="10000"/>
          </a:bodyPr>
          <a:lstStyle/>
          <a:p>
            <a:r>
              <a:rPr lang="en-GB" dirty="0">
                <a:solidFill>
                  <a:srgbClr val="000000"/>
                </a:solidFill>
              </a:rPr>
              <a:t> July 5, 2023, the Port of Nagoya(Japan’s largest and busiest port) struck by a ransomware attack</a:t>
            </a:r>
          </a:p>
          <a:p>
            <a:pPr lvl="1"/>
            <a:r>
              <a:rPr lang="en-GB" sz="2000" dirty="0">
                <a:solidFill>
                  <a:srgbClr val="000000"/>
                </a:solidFill>
              </a:rPr>
              <a:t>disrupted the port’s communication systems, hindering the processing of import and export operations </a:t>
            </a:r>
          </a:p>
          <a:p>
            <a:pPr lvl="1"/>
            <a:r>
              <a:rPr lang="en-GB" sz="2000" dirty="0">
                <a:solidFill>
                  <a:srgbClr val="000000"/>
                </a:solidFill>
              </a:rPr>
              <a:t>Operational downtime, financial losses, and cargo delivery delays.</a:t>
            </a:r>
          </a:p>
          <a:p>
            <a:pPr marL="201168" lvl="1" indent="0">
              <a:buNone/>
            </a:pPr>
            <a:endParaRPr lang="sv-SE" sz="2000" dirty="0">
              <a:solidFill>
                <a:srgbClr val="000000"/>
              </a:solidFill>
            </a:endParaRPr>
          </a:p>
          <a:p>
            <a:pPr marL="201168" lvl="1" indent="0">
              <a:buNone/>
            </a:pPr>
            <a:r>
              <a:rPr lang="sv-SE" sz="2000" dirty="0">
                <a:solidFill>
                  <a:srgbClr val="000000"/>
                </a:solidFill>
              </a:rPr>
              <a:t>June 2017Maersk Cyber Attack hit by </a:t>
            </a:r>
            <a:r>
              <a:rPr lang="en-GB" sz="2000" dirty="0">
                <a:solidFill>
                  <a:srgbClr val="000000"/>
                </a:solidFill>
              </a:rPr>
              <a:t>non-Petya malware </a:t>
            </a:r>
            <a:endParaRPr lang="sv-SE" sz="2000" dirty="0">
              <a:solidFill>
                <a:srgbClr val="000000"/>
              </a:solidFill>
            </a:endParaRPr>
          </a:p>
          <a:p>
            <a:pPr marL="201168" lvl="1" indent="0">
              <a:buNone/>
            </a:pPr>
            <a:r>
              <a:rPr lang="en-GB" sz="2000" dirty="0">
                <a:solidFill>
                  <a:srgbClr val="000000"/>
                </a:solidFill>
              </a:rPr>
              <a:t>virus stopped the company’s operations in Rotterdam, Los Angeles, Mumbai, Auckland, and many more ports around the world</a:t>
            </a:r>
          </a:p>
          <a:p>
            <a:pPr marL="201168" lvl="1" indent="0">
              <a:buNone/>
            </a:pPr>
            <a:r>
              <a:rPr lang="en-GB" sz="2000" dirty="0">
                <a:solidFill>
                  <a:srgbClr val="000000"/>
                </a:solidFill>
              </a:rPr>
              <a:t>$250-300 million loss due to the disrupted business operations in July</a:t>
            </a:r>
            <a:endParaRPr lang="sv-SE" sz="2000" dirty="0">
              <a:solidFill>
                <a:srgbClr val="000000"/>
              </a:solidFill>
            </a:endParaRPr>
          </a:p>
          <a:p>
            <a:pPr marL="201168" lvl="1" indent="0">
              <a:buNone/>
            </a:pPr>
            <a:r>
              <a:rPr lang="en-GB" dirty="0">
                <a:solidFill>
                  <a:srgbClr val="000000"/>
                </a:solidFill>
              </a:rPr>
              <a:t>What else</a:t>
            </a:r>
          </a:p>
          <a:p>
            <a:r>
              <a:rPr lang="en-GB" dirty="0">
                <a:solidFill>
                  <a:srgbClr val="000000"/>
                </a:solidFill>
              </a:rPr>
              <a:t>Operational Disruption: Cyberattacks can compromise navigation, propulsion, and communication systems, leading to operational chaos and safety hazards.</a:t>
            </a:r>
          </a:p>
        </p:txBody>
      </p:sp>
      <p:sp>
        <p:nvSpPr>
          <p:cNvPr id="5" name="TextBox 4">
            <a:extLst>
              <a:ext uri="{FF2B5EF4-FFF2-40B4-BE49-F238E27FC236}">
                <a16:creationId xmlns:a16="http://schemas.microsoft.com/office/drawing/2014/main" id="{DA3E18BC-DEEA-BB97-B023-63EF7DAC791A}"/>
              </a:ext>
            </a:extLst>
          </p:cNvPr>
          <p:cNvSpPr txBox="1"/>
          <p:nvPr/>
        </p:nvSpPr>
        <p:spPr>
          <a:xfrm>
            <a:off x="331693" y="5703372"/>
            <a:ext cx="11860307" cy="369332"/>
          </a:xfrm>
          <a:prstGeom prst="rect">
            <a:avLst/>
          </a:prstGeom>
          <a:noFill/>
        </p:spPr>
        <p:txBody>
          <a:bodyPr wrap="square">
            <a:spAutoFit/>
          </a:bodyPr>
          <a:lstStyle/>
          <a:p>
            <a:r>
              <a:rPr lang="en-GB" dirty="0"/>
              <a:t>https://www.txone.com/blog/protecting-global-trade-from-rising-maritime-risks/</a:t>
            </a:r>
          </a:p>
        </p:txBody>
      </p:sp>
      <p:sp>
        <p:nvSpPr>
          <p:cNvPr id="7" name="TextBox 6">
            <a:extLst>
              <a:ext uri="{FF2B5EF4-FFF2-40B4-BE49-F238E27FC236}">
                <a16:creationId xmlns:a16="http://schemas.microsoft.com/office/drawing/2014/main" id="{ED3EAFB9-419E-5925-0AA9-75D5B197DDBB}"/>
              </a:ext>
            </a:extLst>
          </p:cNvPr>
          <p:cNvSpPr txBox="1"/>
          <p:nvPr/>
        </p:nvSpPr>
        <p:spPr>
          <a:xfrm>
            <a:off x="438110" y="6150258"/>
            <a:ext cx="9943018" cy="646331"/>
          </a:xfrm>
          <a:prstGeom prst="rect">
            <a:avLst/>
          </a:prstGeom>
          <a:noFill/>
        </p:spPr>
        <p:txBody>
          <a:bodyPr wrap="square">
            <a:spAutoFit/>
          </a:bodyPr>
          <a:lstStyle/>
          <a:p>
            <a:r>
              <a:rPr lang="en-GB" dirty="0"/>
              <a:t>https://linkedin.com/pulse/4-cases-cyber-security-failures-shipping-history-chronis-kapalidis/</a:t>
            </a:r>
          </a:p>
        </p:txBody>
      </p:sp>
    </p:spTree>
    <p:extLst>
      <p:ext uri="{BB962C8B-B14F-4D97-AF65-F5344CB8AC3E}">
        <p14:creationId xmlns:p14="http://schemas.microsoft.com/office/powerpoint/2010/main" val="3773580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Profile of Training Participants</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4250551" cy="2569866"/>
          </a:xfrm>
        </p:spPr>
        <p:txBody>
          <a:bodyPr>
            <a:normAutofit/>
          </a:bodyPr>
          <a:lstStyle/>
          <a:p>
            <a:r>
              <a:rPr lang="en-US" dirty="0"/>
              <a:t>IT  service professional</a:t>
            </a:r>
          </a:p>
          <a:p>
            <a:r>
              <a:rPr lang="en-US" dirty="0"/>
              <a:t>Governance and compliance</a:t>
            </a:r>
          </a:p>
          <a:p>
            <a:r>
              <a:rPr lang="en-US" dirty="0"/>
              <a:t>Management </a:t>
            </a:r>
          </a:p>
          <a:p>
            <a:r>
              <a:rPr lang="en-US" dirty="0"/>
              <a:t>SMEs and Public Sector Employees</a:t>
            </a:r>
          </a:p>
          <a:p>
            <a:r>
              <a:rPr lang="en-US" dirty="0"/>
              <a:t>Cyber security operator </a:t>
            </a:r>
          </a:p>
          <a:p>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9" name="Picture Placeholder 8" descr="A person standing in front of a table with a person&#10;&#10;Description automatically generated">
            <a:extLst>
              <a:ext uri="{FF2B5EF4-FFF2-40B4-BE49-F238E27FC236}">
                <a16:creationId xmlns:a16="http://schemas.microsoft.com/office/drawing/2014/main" id="{2F5A27B9-3FFE-451B-F752-8956D9B1047F}"/>
              </a:ext>
            </a:extLst>
          </p:cNvPr>
          <p:cNvPicPr>
            <a:picLocks noGrp="1" noChangeAspect="1"/>
          </p:cNvPicPr>
          <p:nvPr>
            <p:ph type="pic" sz="quarter" idx="11"/>
          </p:nvPr>
        </p:nvPicPr>
        <p:blipFill>
          <a:blip r:embed="rId2"/>
          <a:srcRect l="4073" r="4073"/>
          <a:stretch>
            <a:fillRect/>
          </a:stretch>
        </p:blipFill>
        <p:spPr/>
      </p:pic>
    </p:spTree>
    <p:extLst>
      <p:ext uri="{BB962C8B-B14F-4D97-AF65-F5344CB8AC3E}">
        <p14:creationId xmlns:p14="http://schemas.microsoft.com/office/powerpoint/2010/main" val="4634793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n-GB" sz="3200" dirty="0">
                <a:solidFill>
                  <a:srgbClr val="00B0F0"/>
                </a:solidFill>
              </a:rPr>
              <a:t>Impact of GDPR in  Maritime</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a:xfrm>
            <a:off x="666712" y="1174377"/>
            <a:ext cx="10972800" cy="4851762"/>
          </a:xfrm>
        </p:spPr>
        <p:txBody>
          <a:bodyPr/>
          <a:lstStyle/>
          <a:p>
            <a:pPr lvl="1"/>
            <a:r>
              <a:rPr lang="en-GB" sz="2000" dirty="0">
                <a:solidFill>
                  <a:srgbClr val="000000"/>
                </a:solidFill>
              </a:rPr>
              <a:t>Require a response at various technological and policy levels-collaboration between all the various stakeholders.</a:t>
            </a:r>
          </a:p>
          <a:p>
            <a:pPr lvl="1"/>
            <a:r>
              <a:rPr lang="en-GB" sz="2000" dirty="0">
                <a:solidFill>
                  <a:srgbClr val="000000"/>
                </a:solidFill>
              </a:rPr>
              <a:t>Challenging due to</a:t>
            </a:r>
          </a:p>
          <a:p>
            <a:pPr lvl="2"/>
            <a:r>
              <a:rPr lang="en-GB" sz="1600" dirty="0">
                <a:solidFill>
                  <a:srgbClr val="000000"/>
                </a:solidFill>
              </a:rPr>
              <a:t>adoption of advanced technologies, such as the Internet of Things (IoT), automation, and data analytics,</a:t>
            </a:r>
          </a:p>
          <a:p>
            <a:pPr lvl="2"/>
            <a:r>
              <a:rPr lang="en-GB" sz="1600" dirty="0">
                <a:solidFill>
                  <a:srgbClr val="000000"/>
                </a:solidFill>
              </a:rPr>
              <a:t>Lack of governance framework that effectively addresses emerging threats relating to privacy</a:t>
            </a:r>
          </a:p>
          <a:p>
            <a:pPr lvl="2"/>
            <a:r>
              <a:rPr lang="en-GB" sz="1600" dirty="0">
                <a:solidFill>
                  <a:srgbClr val="000000"/>
                </a:solidFill>
              </a:rPr>
              <a:t>shore-based offices of shipping companies are often the target of hackers </a:t>
            </a:r>
          </a:p>
          <a:p>
            <a:pPr lvl="2"/>
            <a:r>
              <a:rPr lang="en-GB" sz="1600" dirty="0">
                <a:solidFill>
                  <a:srgbClr val="000000"/>
                </a:solidFill>
              </a:rPr>
              <a:t>ships become more connected to the internet</a:t>
            </a:r>
          </a:p>
          <a:p>
            <a:endParaRPr lang="en-GB" dirty="0"/>
          </a:p>
        </p:txBody>
      </p:sp>
    </p:spTree>
    <p:extLst>
      <p:ext uri="{BB962C8B-B14F-4D97-AF65-F5344CB8AC3E}">
        <p14:creationId xmlns:p14="http://schemas.microsoft.com/office/powerpoint/2010/main" val="20932612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n-GB" sz="3200" dirty="0">
                <a:solidFill>
                  <a:srgbClr val="00B0F0"/>
                </a:solidFill>
              </a:rPr>
              <a:t> Maritime Sector</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a:xfrm>
            <a:off x="801183" y="1166018"/>
            <a:ext cx="10972800" cy="4525963"/>
          </a:xfrm>
        </p:spPr>
        <p:txBody>
          <a:bodyPr>
            <a:normAutofit fontScale="92500" lnSpcReduction="10000"/>
          </a:bodyPr>
          <a:lstStyle/>
          <a:p>
            <a:pPr>
              <a:buFont typeface="Arial" panose="020B0604020202020204" pitchFamily="34" charset="0"/>
              <a:buChar char="•"/>
            </a:pPr>
            <a:r>
              <a:rPr lang="en-GB" dirty="0">
                <a:solidFill>
                  <a:srgbClr val="000000"/>
                </a:solidFill>
              </a:rPr>
              <a:t>Data Privacy awareness and training </a:t>
            </a:r>
          </a:p>
          <a:p>
            <a:pPr>
              <a:buFont typeface="Arial" panose="020B0604020202020204" pitchFamily="34" charset="0"/>
              <a:buChar char="•"/>
            </a:pPr>
            <a:r>
              <a:rPr lang="en-GB" dirty="0">
                <a:solidFill>
                  <a:srgbClr val="000000"/>
                </a:solidFill>
              </a:rPr>
              <a:t>Privacy policy </a:t>
            </a:r>
          </a:p>
          <a:p>
            <a:pPr lvl="1"/>
            <a:r>
              <a:rPr lang="en-GB" sz="2000" dirty="0">
                <a:solidFill>
                  <a:srgbClr val="000000"/>
                </a:solidFill>
              </a:rPr>
              <a:t>Clear policies and procedures for collection, storage, processing, retention, and disposal of data, and ensuring regular audits and reviews to ensure compliance with data protection requirements</a:t>
            </a:r>
          </a:p>
          <a:p>
            <a:pPr>
              <a:buFont typeface="Arial" panose="020B0604020202020204" pitchFamily="34" charset="0"/>
              <a:buChar char="•"/>
            </a:pPr>
            <a:r>
              <a:rPr lang="en-GB" dirty="0">
                <a:solidFill>
                  <a:srgbClr val="000000"/>
                </a:solidFill>
              </a:rPr>
              <a:t> Appoint a data protection officer to ensure compliance</a:t>
            </a:r>
          </a:p>
          <a:p>
            <a:pPr lvl="1">
              <a:buFont typeface="Arial" panose="020B0604020202020204" pitchFamily="34" charset="0"/>
              <a:buChar char="•"/>
            </a:pPr>
            <a:r>
              <a:rPr lang="en-GB" b="0" i="0" dirty="0">
                <a:solidFill>
                  <a:srgbClr val="333333"/>
                </a:solidFill>
                <a:effectLst/>
                <a:latin typeface="Raleway" panose="020B0503030101060003" pitchFamily="34" charset="0"/>
              </a:rPr>
              <a:t>responsibility for data protection compliance</a:t>
            </a:r>
            <a:endParaRPr lang="en-GB" b="0" i="0" dirty="0">
              <a:solidFill>
                <a:srgbClr val="000000"/>
              </a:solidFill>
              <a:effectLst/>
              <a:latin typeface="Raleway" panose="020B0503030101060003" pitchFamily="34" charset="0"/>
            </a:endParaRPr>
          </a:p>
          <a:p>
            <a:pPr>
              <a:buFont typeface="Arial" panose="020B0604020202020204" pitchFamily="34" charset="0"/>
              <a:buChar char="•"/>
            </a:pPr>
            <a:r>
              <a:rPr lang="en-GB" dirty="0">
                <a:solidFill>
                  <a:srgbClr val="000000"/>
                </a:solidFill>
                <a:latin typeface="Raleway" panose="020B0503030101060003" pitchFamily="34" charset="0"/>
              </a:rPr>
              <a:t>Consent management </a:t>
            </a:r>
          </a:p>
          <a:p>
            <a:pPr lvl="1">
              <a:buFont typeface="Arial" panose="020B0604020202020204" pitchFamily="34" charset="0"/>
              <a:buChar char="•"/>
            </a:pPr>
            <a:r>
              <a:rPr lang="en-GB" b="0" i="0" dirty="0">
                <a:solidFill>
                  <a:srgbClr val="333333"/>
                </a:solidFill>
                <a:effectLst/>
                <a:latin typeface="Raleway" panose="020B0503030101060003" pitchFamily="34" charset="0"/>
              </a:rPr>
              <a:t> records and manages consent.</a:t>
            </a:r>
          </a:p>
          <a:p>
            <a:pPr>
              <a:buFont typeface="Arial" panose="020B0604020202020204" pitchFamily="34" charset="0"/>
              <a:buChar char="•"/>
            </a:pPr>
            <a:r>
              <a:rPr lang="en-GB" dirty="0">
                <a:solidFill>
                  <a:srgbClr val="000000"/>
                </a:solidFill>
              </a:rPr>
              <a:t>Data breach notification </a:t>
            </a:r>
          </a:p>
          <a:p>
            <a:pPr lvl="1">
              <a:buFont typeface="Arial" panose="020B0604020202020204" pitchFamily="34" charset="0"/>
              <a:buChar char="•"/>
            </a:pPr>
            <a:r>
              <a:rPr lang="en-GB" b="0" i="0" dirty="0">
                <a:solidFill>
                  <a:srgbClr val="333333"/>
                </a:solidFill>
                <a:effectLst/>
                <a:latin typeface="Raleway" panose="020B0503030101060003" pitchFamily="34" charset="0"/>
              </a:rPr>
              <a:t>Right procedures are in place to detect, report and investigate a personal data breach,</a:t>
            </a:r>
            <a:endParaRPr lang="en-GB" dirty="0">
              <a:solidFill>
                <a:srgbClr val="000000"/>
              </a:solidFill>
            </a:endParaRPr>
          </a:p>
          <a:p>
            <a:r>
              <a:rPr lang="en-GB" dirty="0">
                <a:solidFill>
                  <a:srgbClr val="000000"/>
                </a:solidFill>
              </a:rPr>
              <a:t>Privacy Impact Assessment and Risk Management </a:t>
            </a:r>
          </a:p>
          <a:p>
            <a:endParaRPr lang="en-GB" dirty="0"/>
          </a:p>
        </p:txBody>
      </p:sp>
    </p:spTree>
    <p:extLst>
      <p:ext uri="{BB962C8B-B14F-4D97-AF65-F5344CB8AC3E}">
        <p14:creationId xmlns:p14="http://schemas.microsoft.com/office/powerpoint/2010/main" val="334063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0D0E-6856-B269-B461-5E7F96D0905C}"/>
              </a:ext>
            </a:extLst>
          </p:cNvPr>
          <p:cNvSpPr>
            <a:spLocks noGrp="1"/>
          </p:cNvSpPr>
          <p:nvPr>
            <p:ph type="title"/>
          </p:nvPr>
        </p:nvSpPr>
        <p:spPr>
          <a:xfrm>
            <a:off x="1097280" y="286604"/>
            <a:ext cx="10058400" cy="618832"/>
          </a:xfrm>
        </p:spPr>
        <p:txBody>
          <a:bodyPr>
            <a:noAutofit/>
          </a:bodyPr>
          <a:lstStyle/>
          <a:p>
            <a:r>
              <a:rPr lang="en-GB" sz="3200" dirty="0">
                <a:solidFill>
                  <a:srgbClr val="00B0F0"/>
                </a:solidFill>
              </a:rPr>
              <a:t>Privacy Policy</a:t>
            </a:r>
          </a:p>
        </p:txBody>
      </p:sp>
      <p:sp>
        <p:nvSpPr>
          <p:cNvPr id="3" name="Content Placeholder 2">
            <a:extLst>
              <a:ext uri="{FF2B5EF4-FFF2-40B4-BE49-F238E27FC236}">
                <a16:creationId xmlns:a16="http://schemas.microsoft.com/office/drawing/2014/main" id="{C39A7A9A-0595-753A-AF91-6B469AB60AB7}"/>
              </a:ext>
            </a:extLst>
          </p:cNvPr>
          <p:cNvSpPr>
            <a:spLocks noGrp="1"/>
          </p:cNvSpPr>
          <p:nvPr>
            <p:ph idx="1"/>
          </p:nvPr>
        </p:nvSpPr>
        <p:spPr/>
        <p:txBody>
          <a:bodyPr/>
          <a:lstStyle/>
          <a:p>
            <a:pPr>
              <a:buFont typeface="Arial" panose="020B0604020202020204" pitchFamily="34" charset="0"/>
              <a:buChar char="•"/>
            </a:pPr>
            <a:r>
              <a:rPr lang="en-GB" dirty="0">
                <a:solidFill>
                  <a:srgbClr val="000000"/>
                </a:solidFill>
                <a:latin typeface="Times New Roman" pitchFamily="18" charset="0"/>
                <a:cs typeface="Times New Roman" pitchFamily="18" charset="0"/>
              </a:rPr>
              <a:t>A policy is a document that states in writing how a company plans to protect the company's physical and information technology  assets.</a:t>
            </a:r>
          </a:p>
          <a:p>
            <a:pPr>
              <a:buFont typeface="Arial" panose="020B0604020202020204" pitchFamily="34" charset="0"/>
              <a:buChar char="•"/>
            </a:pPr>
            <a:r>
              <a:rPr lang="en-US" dirty="0">
                <a:solidFill>
                  <a:srgbClr val="000000"/>
                </a:solidFill>
                <a:latin typeface="Times New Roman" pitchFamily="18" charset="0"/>
                <a:cs typeface="Times New Roman" pitchFamily="18" charset="0"/>
              </a:rPr>
              <a:t>A set of rules that dictates acceptable and unacceptable behavior</a:t>
            </a:r>
          </a:p>
          <a:p>
            <a:pPr lvl="1" eaLnBrk="0" hangingPunct="0">
              <a:buFont typeface="Arial" panose="020B0604020202020204" pitchFamily="34" charset="0"/>
              <a:buChar char="•"/>
            </a:pPr>
            <a:r>
              <a:rPr lang="en-US" dirty="0">
                <a:solidFill>
                  <a:srgbClr val="000000"/>
                </a:solidFill>
                <a:latin typeface="Times New Roman" pitchFamily="18" charset="0"/>
                <a:cs typeface="Times New Roman" pitchFamily="18" charset="0"/>
              </a:rPr>
              <a:t> Organization’s intention and principles relating to information security  </a:t>
            </a:r>
          </a:p>
          <a:p>
            <a:pPr>
              <a:buFont typeface="Arial" panose="020B0604020202020204" pitchFamily="34" charset="0"/>
              <a:buChar char="•"/>
            </a:pPr>
            <a:r>
              <a:rPr lang="en-GB" dirty="0">
                <a:solidFill>
                  <a:srgbClr val="000000"/>
                </a:solidFill>
                <a:latin typeface="Times New Roman" pitchFamily="18" charset="0"/>
                <a:cs typeface="Times New Roman" pitchFamily="18" charset="0"/>
              </a:rPr>
              <a:t>Element in a policy </a:t>
            </a:r>
          </a:p>
          <a:p>
            <a:pPr lvl="1">
              <a:buFont typeface="Arial" panose="020B0604020202020204" pitchFamily="34" charset="0"/>
              <a:buChar char="•"/>
            </a:pPr>
            <a:r>
              <a:rPr lang="en-GB" sz="1800" b="1" dirty="0">
                <a:solidFill>
                  <a:srgbClr val="000000"/>
                </a:solidFill>
                <a:latin typeface="Times New Roman" pitchFamily="18" charset="0"/>
                <a:cs typeface="Times New Roman" pitchFamily="18" charset="0"/>
              </a:rPr>
              <a:t>Coverage: </a:t>
            </a:r>
            <a:r>
              <a:rPr lang="en-GB" sz="1800" dirty="0">
                <a:solidFill>
                  <a:srgbClr val="000000"/>
                </a:solidFill>
                <a:latin typeface="Times New Roman" pitchFamily="18" charset="0"/>
                <a:cs typeface="Times New Roman" pitchFamily="18" charset="0"/>
              </a:rPr>
              <a:t>comprehensive, apply explicitly to all possible situations already exist or will be exist in future within organization </a:t>
            </a:r>
          </a:p>
          <a:p>
            <a:pPr lvl="1">
              <a:buFont typeface="Arial" panose="020B0604020202020204" pitchFamily="34" charset="0"/>
              <a:buChar char="•"/>
            </a:pPr>
            <a:r>
              <a:rPr lang="en-GB" sz="1800" b="1" dirty="0">
                <a:solidFill>
                  <a:srgbClr val="000000"/>
                </a:solidFill>
                <a:latin typeface="Times New Roman" pitchFamily="18" charset="0"/>
                <a:cs typeface="Times New Roman" pitchFamily="18" charset="0"/>
              </a:rPr>
              <a:t>Durability: </a:t>
            </a:r>
            <a:r>
              <a:rPr lang="en-GB" dirty="0">
                <a:solidFill>
                  <a:srgbClr val="000000"/>
                </a:solidFill>
                <a:latin typeface="Times New Roman" pitchFamily="18" charset="0"/>
                <a:cs typeface="Times New Roman" pitchFamily="18" charset="0"/>
              </a:rPr>
              <a:t>grow and adapt well in particular survive with the system’s growth and expansion without change</a:t>
            </a:r>
          </a:p>
          <a:p>
            <a:pPr lvl="1">
              <a:buFont typeface="Arial" panose="020B0604020202020204" pitchFamily="34" charset="0"/>
              <a:buChar char="•"/>
            </a:pPr>
            <a:r>
              <a:rPr lang="en-GB" sz="1800" b="1" dirty="0">
                <a:solidFill>
                  <a:srgbClr val="000000"/>
                </a:solidFill>
                <a:latin typeface="Times New Roman" pitchFamily="18" charset="0"/>
                <a:cs typeface="Times New Roman" pitchFamily="18" charset="0"/>
              </a:rPr>
              <a:t>Management support: </a:t>
            </a:r>
            <a:r>
              <a:rPr lang="en-GB" dirty="0">
                <a:solidFill>
                  <a:srgbClr val="000000"/>
                </a:solidFill>
                <a:latin typeface="Times New Roman" pitchFamily="18" charset="0"/>
                <a:cs typeface="Times New Roman" pitchFamily="18" charset="0"/>
              </a:rPr>
              <a:t>Provide clear management direction and commitment </a:t>
            </a:r>
          </a:p>
          <a:p>
            <a:pPr lvl="1">
              <a:buFont typeface="Arial" panose="020B0604020202020204" pitchFamily="34" charset="0"/>
              <a:buChar char="•"/>
            </a:pPr>
            <a:r>
              <a:rPr lang="en-GB" sz="1800" b="1" dirty="0">
                <a:solidFill>
                  <a:srgbClr val="000000"/>
                </a:solidFill>
                <a:latin typeface="Times New Roman" pitchFamily="18" charset="0"/>
                <a:cs typeface="Times New Roman" pitchFamily="18" charset="0"/>
              </a:rPr>
              <a:t>Role and responsibilities: </a:t>
            </a:r>
            <a:r>
              <a:rPr lang="en-GB" dirty="0">
                <a:solidFill>
                  <a:srgbClr val="000000"/>
                </a:solidFill>
                <a:latin typeface="Times New Roman" pitchFamily="18" charset="0"/>
                <a:cs typeface="Times New Roman" pitchFamily="18" charset="0"/>
              </a:rPr>
              <a:t>All roles and responsibilities must be agreed among all the responsible parties</a:t>
            </a:r>
          </a:p>
          <a:p>
            <a:pPr lvl="1">
              <a:buFont typeface="Arial" panose="020B0604020202020204" pitchFamily="34" charset="0"/>
              <a:buChar char="•"/>
            </a:pPr>
            <a:r>
              <a:rPr lang="en-GB" sz="1800" b="1" dirty="0">
                <a:solidFill>
                  <a:srgbClr val="000000"/>
                </a:solidFill>
                <a:latin typeface="Times New Roman" pitchFamily="18" charset="0"/>
                <a:cs typeface="Times New Roman" pitchFamily="18" charset="0"/>
              </a:rPr>
              <a:t>Periodic review : </a:t>
            </a:r>
            <a:r>
              <a:rPr lang="en-GB" dirty="0">
                <a:solidFill>
                  <a:srgbClr val="000000"/>
                </a:solidFill>
                <a:latin typeface="Times New Roman" pitchFamily="18" charset="0"/>
                <a:cs typeface="Times New Roman" pitchFamily="18" charset="0"/>
              </a:rPr>
              <a:t>Should have revision after certain interval</a:t>
            </a:r>
          </a:p>
          <a:p>
            <a:pPr lvl="1">
              <a:buFont typeface="Arial" panose="020B0604020202020204" pitchFamily="34" charset="0"/>
              <a:buChar char="•"/>
            </a:pPr>
            <a:endParaRPr lang="en-GB" sz="1800" b="1" dirty="0">
              <a:solidFill>
                <a:srgbClr val="000000"/>
              </a:solidFill>
              <a:latin typeface="Times New Roman" pitchFamily="18" charset="0"/>
              <a:cs typeface="Times New Roman" pitchFamily="18" charset="0"/>
            </a:endParaRPr>
          </a:p>
          <a:p>
            <a:pPr lvl="1">
              <a:buFont typeface="Arial" panose="020B0604020202020204" pitchFamily="34" charset="0"/>
              <a:buChar char="•"/>
            </a:pPr>
            <a:endParaRPr lang="en-GB" sz="1800" b="1" dirty="0">
              <a:solidFill>
                <a:srgbClr val="000000"/>
              </a:solidFill>
              <a:latin typeface="Times New Roman" pitchFamily="18" charset="0"/>
              <a:cs typeface="Times New Roman" pitchFamily="18" charset="0"/>
            </a:endParaRPr>
          </a:p>
          <a:p>
            <a:pPr lvl="1">
              <a:buFont typeface="Arial" panose="020B0604020202020204" pitchFamily="34" charset="0"/>
              <a:buChar char="•"/>
            </a:pPr>
            <a:endParaRPr lang="en-GB" sz="1800" b="1" dirty="0">
              <a:solidFill>
                <a:srgbClr val="000000"/>
              </a:solidFill>
              <a:latin typeface="Times New Roman" pitchFamily="18" charset="0"/>
              <a:cs typeface="Times New Roman" pitchFamily="18" charset="0"/>
            </a:endParaRPr>
          </a:p>
          <a:p>
            <a:pPr lvl="1">
              <a:buFont typeface="Arial" panose="020B0604020202020204" pitchFamily="34" charset="0"/>
              <a:buChar char="•"/>
            </a:pPr>
            <a:endParaRPr lang="en-GB"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621331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D092A-8C13-5647-38C3-CEB72638A8B2}"/>
              </a:ext>
            </a:extLst>
          </p:cNvPr>
          <p:cNvSpPr>
            <a:spLocks noGrp="1"/>
          </p:cNvSpPr>
          <p:nvPr>
            <p:ph type="title"/>
          </p:nvPr>
        </p:nvSpPr>
        <p:spPr>
          <a:xfrm>
            <a:off x="1097280" y="286603"/>
            <a:ext cx="10058400" cy="627797"/>
          </a:xfrm>
        </p:spPr>
        <p:txBody>
          <a:bodyPr>
            <a:noAutofit/>
          </a:bodyPr>
          <a:lstStyle/>
          <a:p>
            <a:r>
              <a:rPr lang="en-GB" sz="3200" dirty="0">
                <a:solidFill>
                  <a:srgbClr val="00B0F0"/>
                </a:solidFill>
              </a:rPr>
              <a:t>Privacy notices under GDPR</a:t>
            </a:r>
          </a:p>
        </p:txBody>
      </p:sp>
      <p:sp>
        <p:nvSpPr>
          <p:cNvPr id="3" name="Content Placeholder 2">
            <a:extLst>
              <a:ext uri="{FF2B5EF4-FFF2-40B4-BE49-F238E27FC236}">
                <a16:creationId xmlns:a16="http://schemas.microsoft.com/office/drawing/2014/main" id="{04DD1CF9-C13D-D155-295C-F9D3B7F13AC4}"/>
              </a:ext>
            </a:extLst>
          </p:cNvPr>
          <p:cNvSpPr>
            <a:spLocks noGrp="1"/>
          </p:cNvSpPr>
          <p:nvPr>
            <p:ph idx="1"/>
          </p:nvPr>
        </p:nvSpPr>
        <p:spPr>
          <a:xfrm>
            <a:off x="756359" y="1177446"/>
            <a:ext cx="10972800" cy="3735213"/>
          </a:xfrm>
        </p:spPr>
        <p:txBody>
          <a:bodyPr>
            <a:normAutofit fontScale="55000" lnSpcReduction="20000"/>
          </a:bodyPr>
          <a:lstStyle/>
          <a:p>
            <a:r>
              <a:rPr lang="en-US" sz="3400" dirty="0">
                <a:solidFill>
                  <a:srgbClr val="000000"/>
                </a:solidFill>
                <a:latin typeface="Times New Roman" pitchFamily="18" charset="0"/>
                <a:cs typeface="Times New Roman" pitchFamily="18" charset="0"/>
              </a:rPr>
              <a:t>Presented to data subject whenever new processing is undertaken</a:t>
            </a:r>
          </a:p>
          <a:p>
            <a:r>
              <a:rPr lang="en-US" sz="3400" dirty="0">
                <a:solidFill>
                  <a:srgbClr val="000000"/>
                </a:solidFill>
                <a:latin typeface="Times New Roman" pitchFamily="18" charset="0"/>
                <a:cs typeface="Times New Roman" pitchFamily="18" charset="0"/>
              </a:rPr>
              <a:t>Consider a layered approach to notification</a:t>
            </a:r>
          </a:p>
          <a:p>
            <a:r>
              <a:rPr lang="en-US" sz="3400" dirty="0">
                <a:solidFill>
                  <a:srgbClr val="000000"/>
                </a:solidFill>
                <a:latin typeface="Times New Roman" pitchFamily="18" charset="0"/>
                <a:cs typeface="Times New Roman" pitchFamily="18" charset="0"/>
              </a:rPr>
              <a:t>Must </a:t>
            </a:r>
            <a:r>
              <a:rPr lang="en-GB" sz="3400" dirty="0">
                <a:solidFill>
                  <a:srgbClr val="000000"/>
                </a:solidFill>
                <a:latin typeface="Times New Roman" pitchFamily="18" charset="0"/>
                <a:cs typeface="Times New Roman" pitchFamily="18" charset="0"/>
              </a:rPr>
              <a:t>explain</a:t>
            </a:r>
            <a:r>
              <a:rPr lang="en-US" sz="3400" dirty="0">
                <a:solidFill>
                  <a:srgbClr val="000000"/>
                </a:solidFill>
                <a:latin typeface="Times New Roman" pitchFamily="18" charset="0"/>
                <a:cs typeface="Times New Roman" pitchFamily="18" charset="0"/>
              </a:rPr>
              <a:t>:</a:t>
            </a:r>
          </a:p>
          <a:p>
            <a:pPr lvl="1"/>
            <a:r>
              <a:rPr lang="en-US" sz="3400" dirty="0">
                <a:solidFill>
                  <a:srgbClr val="000000"/>
                </a:solidFill>
                <a:latin typeface="Times New Roman" pitchFamily="18" charset="0"/>
                <a:cs typeface="Times New Roman" pitchFamily="18" charset="0"/>
              </a:rPr>
              <a:t>personal data being processed with purpose</a:t>
            </a:r>
          </a:p>
          <a:p>
            <a:pPr lvl="1"/>
            <a:r>
              <a:rPr lang="en-US" sz="3400" dirty="0">
                <a:solidFill>
                  <a:srgbClr val="000000"/>
                </a:solidFill>
                <a:latin typeface="Times New Roman" pitchFamily="18" charset="0"/>
                <a:cs typeface="Times New Roman" pitchFamily="18" charset="0"/>
              </a:rPr>
              <a:t>purpose of processing, </a:t>
            </a:r>
          </a:p>
          <a:p>
            <a:pPr lvl="1"/>
            <a:r>
              <a:rPr lang="en-US" sz="3400" dirty="0">
                <a:solidFill>
                  <a:srgbClr val="000000"/>
                </a:solidFill>
                <a:latin typeface="Times New Roman" pitchFamily="18" charset="0"/>
                <a:cs typeface="Times New Roman" pitchFamily="18" charset="0"/>
              </a:rPr>
              <a:t>legal base of processing, including an analysis of legitimate interest </a:t>
            </a:r>
          </a:p>
          <a:p>
            <a:pPr lvl="1"/>
            <a:r>
              <a:rPr lang="en-US" sz="3400" dirty="0">
                <a:solidFill>
                  <a:srgbClr val="000000"/>
                </a:solidFill>
                <a:latin typeface="Times New Roman" pitchFamily="18" charset="0"/>
                <a:cs typeface="Times New Roman" pitchFamily="18" charset="0"/>
              </a:rPr>
              <a:t>intended retention periods, </a:t>
            </a:r>
          </a:p>
          <a:p>
            <a:pPr lvl="1"/>
            <a:r>
              <a:rPr lang="en-US" sz="3400" dirty="0">
                <a:solidFill>
                  <a:srgbClr val="000000"/>
                </a:solidFill>
                <a:latin typeface="Times New Roman" pitchFamily="18" charset="0"/>
                <a:cs typeface="Times New Roman" pitchFamily="18" charset="0"/>
              </a:rPr>
              <a:t>data subject rights and where they can lodge a complaint </a:t>
            </a:r>
          </a:p>
          <a:p>
            <a:pPr lvl="1"/>
            <a:r>
              <a:rPr lang="en-US" sz="3400" dirty="0">
                <a:solidFill>
                  <a:srgbClr val="000000"/>
                </a:solidFill>
                <a:latin typeface="Times New Roman" pitchFamily="18" charset="0"/>
                <a:cs typeface="Times New Roman" pitchFamily="18" charset="0"/>
              </a:rPr>
              <a:t>source of data and  conditions of processing,</a:t>
            </a:r>
          </a:p>
          <a:p>
            <a:pPr lvl="1"/>
            <a:r>
              <a:rPr lang="en-US" sz="3400" dirty="0">
                <a:solidFill>
                  <a:srgbClr val="000000"/>
                </a:solidFill>
                <a:latin typeface="Times New Roman" pitchFamily="18" charset="0"/>
                <a:cs typeface="Times New Roman" pitchFamily="18" charset="0"/>
              </a:rPr>
              <a:t>intended recipients and international transfers</a:t>
            </a:r>
          </a:p>
          <a:p>
            <a:pPr lvl="1"/>
            <a:r>
              <a:rPr lang="en-US" sz="3400" dirty="0">
                <a:solidFill>
                  <a:srgbClr val="000000"/>
                </a:solidFill>
                <a:latin typeface="Times New Roman" pitchFamily="18" charset="0"/>
                <a:cs typeface="Times New Roman" pitchFamily="18" charset="0"/>
              </a:rPr>
              <a:t>existence of automated decision making, including profiling</a:t>
            </a:r>
          </a:p>
          <a:p>
            <a:endParaRPr lang="en-GB" dirty="0"/>
          </a:p>
        </p:txBody>
      </p:sp>
    </p:spTree>
    <p:extLst>
      <p:ext uri="{BB962C8B-B14F-4D97-AF65-F5344CB8AC3E}">
        <p14:creationId xmlns:p14="http://schemas.microsoft.com/office/powerpoint/2010/main" val="37270237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8F3A8-3050-EB7D-5D14-B0EA86BE42B3}"/>
              </a:ext>
            </a:extLst>
          </p:cNvPr>
          <p:cNvSpPr>
            <a:spLocks noGrp="1"/>
          </p:cNvSpPr>
          <p:nvPr>
            <p:ph type="title"/>
          </p:nvPr>
        </p:nvSpPr>
        <p:spPr>
          <a:xfrm>
            <a:off x="1097280" y="286603"/>
            <a:ext cx="10058400" cy="545259"/>
          </a:xfrm>
        </p:spPr>
        <p:txBody>
          <a:bodyPr>
            <a:noAutofit/>
          </a:bodyPr>
          <a:lstStyle/>
          <a:p>
            <a:r>
              <a:rPr lang="en-GB" sz="2800" dirty="0">
                <a:solidFill>
                  <a:srgbClr val="00B0F0"/>
                </a:solidFill>
              </a:rPr>
              <a:t>Privacy notices under GDPR</a:t>
            </a:r>
            <a:endParaRPr lang="en-GB" sz="2800" dirty="0"/>
          </a:p>
        </p:txBody>
      </p:sp>
      <p:sp>
        <p:nvSpPr>
          <p:cNvPr id="3" name="Content Placeholder 2">
            <a:extLst>
              <a:ext uri="{FF2B5EF4-FFF2-40B4-BE49-F238E27FC236}">
                <a16:creationId xmlns:a16="http://schemas.microsoft.com/office/drawing/2014/main" id="{2627E7EB-82DC-8BFE-E478-B30F2324318D}"/>
              </a:ext>
            </a:extLst>
          </p:cNvPr>
          <p:cNvSpPr>
            <a:spLocks noGrp="1"/>
          </p:cNvSpPr>
          <p:nvPr>
            <p:ph idx="1"/>
          </p:nvPr>
        </p:nvSpPr>
        <p:spPr>
          <a:xfrm>
            <a:off x="666712" y="1228165"/>
            <a:ext cx="10972800" cy="4797973"/>
          </a:xfrm>
        </p:spPr>
        <p:txBody>
          <a:bodyPr/>
          <a:lstStyle/>
          <a:p>
            <a:pPr>
              <a:buFont typeface="Arial" panose="020B0604020202020204" pitchFamily="34" charset="0"/>
              <a:buChar char="•"/>
            </a:pPr>
            <a:r>
              <a:rPr lang="en-US" sz="1900" dirty="0">
                <a:solidFill>
                  <a:srgbClr val="000000"/>
                </a:solidFill>
                <a:latin typeface="Times New Roman" pitchFamily="18" charset="0"/>
                <a:cs typeface="Times New Roman" pitchFamily="18" charset="0"/>
              </a:rPr>
              <a:t>Article 12 requires that the information or communication in question must comply with the </a:t>
            </a:r>
            <a:r>
              <a:rPr lang="en-GB" sz="1900" dirty="0">
                <a:solidFill>
                  <a:srgbClr val="000000"/>
                </a:solidFill>
                <a:latin typeface="Times New Roman" pitchFamily="18" charset="0"/>
                <a:cs typeface="Times New Roman" pitchFamily="18" charset="0"/>
              </a:rPr>
              <a:t>following rules:</a:t>
            </a:r>
          </a:p>
          <a:p>
            <a:pPr>
              <a:buFont typeface="Arial" panose="020B0604020202020204" pitchFamily="34" charset="0"/>
              <a:buChar char="•"/>
            </a:pPr>
            <a:r>
              <a:rPr lang="en-US" sz="1900" dirty="0">
                <a:solidFill>
                  <a:srgbClr val="000000"/>
                </a:solidFill>
                <a:latin typeface="Times New Roman" pitchFamily="18" charset="0"/>
                <a:cs typeface="Times New Roman" pitchFamily="18" charset="0"/>
              </a:rPr>
              <a:t>it must be concise, transparent, intelligible and easily accessible (Article 12.1);</a:t>
            </a:r>
          </a:p>
          <a:p>
            <a:pPr>
              <a:buFont typeface="Arial" panose="020B0604020202020204" pitchFamily="34" charset="0"/>
              <a:buChar char="•"/>
            </a:pPr>
            <a:r>
              <a:rPr lang="en-US" sz="1900" dirty="0">
                <a:solidFill>
                  <a:srgbClr val="000000"/>
                </a:solidFill>
                <a:latin typeface="Times New Roman" pitchFamily="18" charset="0"/>
                <a:cs typeface="Times New Roman" pitchFamily="18" charset="0"/>
              </a:rPr>
              <a:t>clear and plain language must be used (Article 12.1);</a:t>
            </a:r>
          </a:p>
          <a:p>
            <a:pPr>
              <a:buFont typeface="Arial" panose="020B0604020202020204" pitchFamily="34" charset="0"/>
              <a:buChar char="•"/>
            </a:pPr>
            <a:r>
              <a:rPr lang="en-US" sz="1900" dirty="0">
                <a:solidFill>
                  <a:srgbClr val="000000"/>
                </a:solidFill>
                <a:latin typeface="Times New Roman" pitchFamily="18" charset="0"/>
                <a:cs typeface="Times New Roman" pitchFamily="18" charset="0"/>
              </a:rPr>
              <a:t>the requirement for clear and plain language is of particular importance when</a:t>
            </a:r>
          </a:p>
          <a:p>
            <a:pPr>
              <a:buFont typeface="Arial" panose="020B0604020202020204" pitchFamily="34" charset="0"/>
              <a:buChar char="•"/>
            </a:pPr>
            <a:r>
              <a:rPr lang="en-US" sz="1900" dirty="0">
                <a:solidFill>
                  <a:srgbClr val="000000"/>
                </a:solidFill>
                <a:latin typeface="Times New Roman" pitchFamily="18" charset="0"/>
                <a:cs typeface="Times New Roman" pitchFamily="18" charset="0"/>
              </a:rPr>
              <a:t>providing information to children (Article 12.1);</a:t>
            </a:r>
          </a:p>
          <a:p>
            <a:pPr>
              <a:buFont typeface="Arial" panose="020B0604020202020204" pitchFamily="34" charset="0"/>
              <a:buChar char="•"/>
            </a:pPr>
            <a:r>
              <a:rPr lang="en-US" sz="1900" dirty="0">
                <a:solidFill>
                  <a:srgbClr val="000000"/>
                </a:solidFill>
                <a:latin typeface="Times New Roman" pitchFamily="18" charset="0"/>
                <a:cs typeface="Times New Roman" pitchFamily="18" charset="0"/>
              </a:rPr>
              <a:t>it must be in writing “or by other means, including where appropriate, by electronic </a:t>
            </a:r>
            <a:r>
              <a:rPr lang="en-GB" sz="1900" dirty="0">
                <a:solidFill>
                  <a:srgbClr val="000000"/>
                </a:solidFill>
                <a:latin typeface="Times New Roman" pitchFamily="18" charset="0"/>
                <a:cs typeface="Times New Roman" pitchFamily="18" charset="0"/>
              </a:rPr>
              <a:t>means” (Article 12.1);</a:t>
            </a:r>
          </a:p>
          <a:p>
            <a:pPr>
              <a:buFont typeface="Arial" panose="020B0604020202020204" pitchFamily="34" charset="0"/>
              <a:buChar char="•"/>
            </a:pPr>
            <a:r>
              <a:rPr lang="en-US" sz="1900" dirty="0">
                <a:solidFill>
                  <a:srgbClr val="000000"/>
                </a:solidFill>
                <a:latin typeface="Times New Roman" pitchFamily="18" charset="0"/>
                <a:cs typeface="Times New Roman" pitchFamily="18" charset="0"/>
              </a:rPr>
              <a:t>where requested by the data subject it may be provided orally (Article 12.1) ; and</a:t>
            </a:r>
          </a:p>
          <a:p>
            <a:pPr>
              <a:buFont typeface="Arial" panose="020B0604020202020204" pitchFamily="34" charset="0"/>
              <a:buChar char="•"/>
            </a:pPr>
            <a:r>
              <a:rPr lang="en-US" sz="1900" dirty="0">
                <a:solidFill>
                  <a:srgbClr val="000000"/>
                </a:solidFill>
                <a:latin typeface="Times New Roman" pitchFamily="18" charset="0"/>
                <a:cs typeface="Times New Roman" pitchFamily="18" charset="0"/>
              </a:rPr>
              <a:t>it generally must be provided free of charge (Article 12.5).</a:t>
            </a:r>
          </a:p>
          <a:p>
            <a:endParaRPr lang="en-GB" dirty="0"/>
          </a:p>
        </p:txBody>
      </p:sp>
    </p:spTree>
    <p:extLst>
      <p:ext uri="{BB962C8B-B14F-4D97-AF65-F5344CB8AC3E}">
        <p14:creationId xmlns:p14="http://schemas.microsoft.com/office/powerpoint/2010/main" val="3051000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FDF58-71A5-E412-9AAA-A9FDB5705A3D}"/>
              </a:ext>
            </a:extLst>
          </p:cNvPr>
          <p:cNvSpPr>
            <a:spLocks noGrp="1"/>
          </p:cNvSpPr>
          <p:nvPr>
            <p:ph type="title"/>
          </p:nvPr>
        </p:nvSpPr>
        <p:spPr>
          <a:xfrm>
            <a:off x="1097280" y="286603"/>
            <a:ext cx="10058400" cy="654691"/>
          </a:xfrm>
        </p:spPr>
        <p:txBody>
          <a:bodyPr>
            <a:noAutofit/>
          </a:bodyPr>
          <a:lstStyle/>
          <a:p>
            <a:r>
              <a:rPr lang="en-GB" sz="3200" dirty="0">
                <a:solidFill>
                  <a:srgbClr val="00B0F0"/>
                </a:solidFill>
              </a:rPr>
              <a:t>Privacy Policy in Maritime </a:t>
            </a:r>
          </a:p>
        </p:txBody>
      </p:sp>
      <p:sp>
        <p:nvSpPr>
          <p:cNvPr id="3" name="Content Placeholder 2">
            <a:extLst>
              <a:ext uri="{FF2B5EF4-FFF2-40B4-BE49-F238E27FC236}">
                <a16:creationId xmlns:a16="http://schemas.microsoft.com/office/drawing/2014/main" id="{69F62084-BEB1-C359-A965-F4B827DA9FA0}"/>
              </a:ext>
            </a:extLst>
          </p:cNvPr>
          <p:cNvSpPr>
            <a:spLocks noGrp="1"/>
          </p:cNvSpPr>
          <p:nvPr>
            <p:ph idx="1"/>
          </p:nvPr>
        </p:nvSpPr>
        <p:spPr/>
        <p:txBody>
          <a:bodyPr/>
          <a:lstStyle/>
          <a:p>
            <a:pPr>
              <a:buFont typeface="Arial" panose="020B0604020202020204" pitchFamily="34" charset="0"/>
              <a:buChar char="•"/>
            </a:pPr>
            <a:r>
              <a:rPr lang="en-GB" dirty="0">
                <a:solidFill>
                  <a:srgbClr val="000000"/>
                </a:solidFill>
                <a:latin typeface="Times New Roman" pitchFamily="18" charset="0"/>
                <a:cs typeface="Times New Roman" pitchFamily="18" charset="0"/>
                <a:hlinkClick r:id="rId2"/>
              </a:rPr>
              <a:t>https://kalimbassieris.com/privacy-policy/</a:t>
            </a:r>
            <a:endParaRPr lang="en-GB" dirty="0">
              <a:solidFill>
                <a:srgbClr val="000000"/>
              </a:solidFill>
              <a:latin typeface="Times New Roman" pitchFamily="18" charset="0"/>
              <a:cs typeface="Times New Roman" pitchFamily="18" charset="0"/>
            </a:endParaRPr>
          </a:p>
          <a:p>
            <a:pPr>
              <a:buFont typeface="Arial" panose="020B0604020202020204" pitchFamily="34" charset="0"/>
              <a:buChar char="•"/>
            </a:pPr>
            <a:r>
              <a:rPr lang="en-GB" dirty="0">
                <a:solidFill>
                  <a:srgbClr val="000000"/>
                </a:solidFill>
                <a:latin typeface="Times New Roman" pitchFamily="18" charset="0"/>
                <a:cs typeface="Times New Roman" pitchFamily="18" charset="0"/>
              </a:rPr>
              <a:t>https://kbsmaritime.com/privacy-policy/</a:t>
            </a:r>
          </a:p>
        </p:txBody>
      </p:sp>
    </p:spTree>
    <p:extLst>
      <p:ext uri="{BB962C8B-B14F-4D97-AF65-F5344CB8AC3E}">
        <p14:creationId xmlns:p14="http://schemas.microsoft.com/office/powerpoint/2010/main" val="22111507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84C6E-1F29-1CB5-7463-2E250B85D916}"/>
              </a:ext>
            </a:extLst>
          </p:cNvPr>
          <p:cNvSpPr>
            <a:spLocks noGrp="1"/>
          </p:cNvSpPr>
          <p:nvPr>
            <p:ph type="title"/>
          </p:nvPr>
        </p:nvSpPr>
        <p:spPr>
          <a:xfrm>
            <a:off x="1097280" y="286604"/>
            <a:ext cx="10058400" cy="645726"/>
          </a:xfrm>
        </p:spPr>
        <p:txBody>
          <a:bodyPr>
            <a:noAutofit/>
          </a:bodyPr>
          <a:lstStyle/>
          <a:p>
            <a:r>
              <a:rPr lang="en-US" sz="3200" dirty="0">
                <a:solidFill>
                  <a:srgbClr val="00B0F0"/>
                </a:solidFill>
              </a:rPr>
              <a:t>Consent</a:t>
            </a:r>
            <a:endParaRPr lang="en-GB" sz="3200" dirty="0">
              <a:solidFill>
                <a:srgbClr val="00B0F0"/>
              </a:solidFill>
            </a:endParaRPr>
          </a:p>
        </p:txBody>
      </p:sp>
      <p:sp>
        <p:nvSpPr>
          <p:cNvPr id="3" name="Content Placeholder 2">
            <a:extLst>
              <a:ext uri="{FF2B5EF4-FFF2-40B4-BE49-F238E27FC236}">
                <a16:creationId xmlns:a16="http://schemas.microsoft.com/office/drawing/2014/main" id="{E05F2999-F8AC-5F51-1902-251D1D2ACD6B}"/>
              </a:ext>
            </a:extLst>
          </p:cNvPr>
          <p:cNvSpPr>
            <a:spLocks noGrp="1"/>
          </p:cNvSpPr>
          <p:nvPr>
            <p:ph idx="1"/>
          </p:nvPr>
        </p:nvSpPr>
        <p:spPr/>
        <p:txBody>
          <a:bodyPr>
            <a:normAutofit fontScale="77500" lnSpcReduction="20000"/>
          </a:bodyPr>
          <a:lstStyle/>
          <a:p>
            <a:pPr marL="0" lvl="0" indent="0">
              <a:spcBef>
                <a:spcPts val="1200"/>
              </a:spcBef>
              <a:spcAft>
                <a:spcPts val="200"/>
              </a:spcAft>
              <a:buClr>
                <a:srgbClr val="E48312"/>
              </a:buClr>
              <a:buSzPct val="100000"/>
              <a:buNone/>
              <a:defRPr/>
            </a:pPr>
            <a:r>
              <a:rPr kumimoji="0" lang="en-GB"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Definition:</a:t>
            </a:r>
            <a:r>
              <a:rPr kumimoji="0" lang="en-GB" sz="2000" b="0" i="0" u="none" strike="noStrike" kern="1200" cap="none" spc="0" normalizeH="0" noProof="0" dirty="0">
                <a:ln>
                  <a:noFill/>
                </a:ln>
                <a:solidFill>
                  <a:srgbClr val="000000">
                    <a:lumMod val="75000"/>
                    <a:lumOff val="25000"/>
                  </a:srgbClr>
                </a:solidFill>
                <a:effectLst/>
                <a:uLnTx/>
                <a:uFillTx/>
                <a:latin typeface="Calibri" panose="020F0502020204030204"/>
                <a:ea typeface="+mn-ea"/>
                <a:cs typeface="+mn-cs"/>
              </a:rPr>
              <a:t> </a:t>
            </a:r>
            <a:r>
              <a:rPr lang="en-GB" sz="2000" i="1" dirty="0">
                <a:solidFill>
                  <a:srgbClr val="FF0000"/>
                </a:solidFill>
              </a:rPr>
              <a:t>Consent must be </a:t>
            </a:r>
            <a:r>
              <a:rPr lang="en-GB" sz="2000" i="1" u="sng" dirty="0">
                <a:solidFill>
                  <a:srgbClr val="FF0000"/>
                </a:solidFill>
              </a:rPr>
              <a:t>a freely given, specified, informed and unambiguous indication of an crew, passenger and other relevant stakeholder wishes</a:t>
            </a:r>
            <a:endParaRPr kumimoji="0" lang="en-GB" sz="2000" b="0" i="1" u="none" strike="noStrike" kern="1200" cap="none" spc="0" normalizeH="0" baseline="0" noProof="0" dirty="0">
              <a:ln>
                <a:noFill/>
              </a:ln>
              <a:solidFill>
                <a:srgbClr val="FF0000"/>
              </a:solidFill>
              <a:effectLst/>
              <a:uLnTx/>
              <a:uFillTx/>
              <a:latin typeface="Calibri" panose="020F0502020204030204"/>
            </a:endParaRPr>
          </a:p>
          <a:p>
            <a:pPr marL="0" lvl="0" indent="0">
              <a:spcBef>
                <a:spcPts val="1200"/>
              </a:spcBef>
              <a:spcAft>
                <a:spcPts val="200"/>
              </a:spcAft>
              <a:buClr>
                <a:srgbClr val="E48312"/>
              </a:buClr>
              <a:buSzPct val="100000"/>
              <a:buNone/>
              <a:defRPr/>
            </a:pPr>
            <a:r>
              <a:rPr lang="en-US" sz="2000" dirty="0"/>
              <a:t>                    by which he or she, by </a:t>
            </a:r>
            <a:r>
              <a:rPr lang="en-US" sz="2000" i="1" dirty="0">
                <a:solidFill>
                  <a:srgbClr val="FF0000"/>
                </a:solidFill>
              </a:rPr>
              <a:t>a statement </a:t>
            </a:r>
            <a:r>
              <a:rPr lang="en-US" sz="2000" dirty="0"/>
              <a:t>or by </a:t>
            </a:r>
            <a:r>
              <a:rPr lang="en-US" sz="2000" i="1" dirty="0">
                <a:solidFill>
                  <a:srgbClr val="FF0000"/>
                </a:solidFill>
              </a:rPr>
              <a:t>a clear affirmative action</a:t>
            </a:r>
            <a:r>
              <a:rPr lang="en-US" sz="2000" dirty="0"/>
              <a:t>, signifies agreement to the processing</a:t>
            </a:r>
          </a:p>
          <a:p>
            <a:pPr marL="0" lvl="0" indent="0">
              <a:spcBef>
                <a:spcPts val="1200"/>
              </a:spcBef>
              <a:spcAft>
                <a:spcPts val="200"/>
              </a:spcAft>
              <a:buClr>
                <a:srgbClr val="E48312"/>
              </a:buClr>
              <a:buSzPct val="100000"/>
              <a:buNone/>
              <a:defRPr/>
            </a:pPr>
            <a:r>
              <a:rPr lang="en-US" sz="2000" dirty="0"/>
              <a:t>                    of personal data relating to him or her</a:t>
            </a:r>
            <a:endParaRPr kumimoji="0" lang="en-GB"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GB" sz="2000" b="1"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Consent is only one of the legitimate grounds for processing personal data under the GDPR. </a:t>
            </a: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GB"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It should only be used where an individual is offered a </a:t>
            </a:r>
            <a:r>
              <a:rPr kumimoji="0" lang="en-GB" sz="2000" b="0" i="0" u="none" strike="noStrike" kern="1200" cap="none" spc="0" normalizeH="0" baseline="0" noProof="0" dirty="0">
                <a:ln>
                  <a:noFill/>
                </a:ln>
                <a:solidFill>
                  <a:srgbClr val="FF0000"/>
                </a:solidFill>
                <a:effectLst/>
                <a:uLnTx/>
                <a:uFillTx/>
                <a:latin typeface="Calibri" panose="020F0502020204030204"/>
                <a:ea typeface="+mn-ea"/>
                <a:cs typeface="+mn-cs"/>
              </a:rPr>
              <a:t>genuine choice</a:t>
            </a:r>
            <a:r>
              <a:rPr kumimoji="0" lang="en-GB"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to either accept or decline what is being offered. It would not be appropriate to rely on consent if, for example, the individual had no choice but to use the service or to accept the terms: </a:t>
            </a: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GB" sz="2000" b="0" i="1" u="sng" strike="noStrike" kern="1200" cap="none" spc="0" normalizeH="0" baseline="0" noProof="0" dirty="0">
                <a:ln>
                  <a:noFill/>
                </a:ln>
                <a:solidFill>
                  <a:schemeClr val="accent1"/>
                </a:solidFill>
                <a:effectLst/>
                <a:uLnTx/>
                <a:uFillTx/>
                <a:latin typeface="Calibri" panose="020F0502020204030204"/>
                <a:ea typeface="+mn-ea"/>
                <a:cs typeface="+mn-cs"/>
              </a:rPr>
              <a:t>e.g. access to free </a:t>
            </a:r>
            <a:r>
              <a:rPr kumimoji="0" lang="en-GB" sz="2000" b="0" i="1" u="sng" strike="noStrike" kern="1200" cap="none" spc="0" normalizeH="0" baseline="0" noProof="0" dirty="0" err="1">
                <a:ln>
                  <a:noFill/>
                </a:ln>
                <a:solidFill>
                  <a:schemeClr val="accent1"/>
                </a:solidFill>
                <a:effectLst/>
                <a:uLnTx/>
                <a:uFillTx/>
                <a:latin typeface="Calibri" panose="020F0502020204030204"/>
                <a:ea typeface="+mn-ea"/>
                <a:cs typeface="+mn-cs"/>
              </a:rPr>
              <a:t>wifi</a:t>
            </a:r>
            <a:r>
              <a:rPr kumimoji="0" lang="en-GB" sz="2000" b="0" i="1" u="sng" strike="noStrike" kern="1200" cap="none" spc="0" normalizeH="0" baseline="0" noProof="0" dirty="0">
                <a:ln>
                  <a:noFill/>
                </a:ln>
                <a:solidFill>
                  <a:schemeClr val="accent1"/>
                </a:solidFill>
                <a:effectLst/>
                <a:uLnTx/>
                <a:uFillTx/>
                <a:latin typeface="Calibri" panose="020F0502020204030204"/>
                <a:ea typeface="+mn-ea"/>
                <a:cs typeface="+mn-cs"/>
              </a:rPr>
              <a:t> only if the user consents to receiving marketing materials would be unacceptable as the two things are unrelated</a:t>
            </a:r>
            <a:r>
              <a:rPr kumimoji="0" lang="en-GB" sz="2000" b="0" i="1"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GB"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There must be some form of</a:t>
            </a:r>
            <a:r>
              <a:rPr kumimoji="0" lang="en-GB" sz="2000" b="0" i="0" u="none" strike="noStrike" kern="1200" cap="none" spc="0" normalizeH="0" baseline="0" noProof="0" dirty="0">
                <a:ln>
                  <a:noFill/>
                </a:ln>
                <a:solidFill>
                  <a:srgbClr val="FF0000"/>
                </a:solidFill>
                <a:effectLst/>
                <a:uLnTx/>
                <a:uFillTx/>
                <a:latin typeface="Calibri" panose="020F0502020204030204"/>
                <a:ea typeface="+mn-ea"/>
                <a:cs typeface="+mn-cs"/>
              </a:rPr>
              <a:t> clear affirmative action</a:t>
            </a:r>
            <a:r>
              <a:rPr kumimoji="0" lang="en-GB"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 a “positive opt in”. </a:t>
            </a: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GB"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Consent </a:t>
            </a:r>
            <a:r>
              <a:rPr kumimoji="0" lang="en-GB" sz="2000" b="0" i="0" u="none" strike="noStrike" kern="1200" cap="none" spc="0" normalizeH="0" baseline="0" noProof="0" dirty="0">
                <a:ln>
                  <a:noFill/>
                </a:ln>
                <a:effectLst/>
                <a:uLnTx/>
                <a:uFillTx/>
                <a:latin typeface="Calibri" panose="020F0502020204030204"/>
                <a:ea typeface="+mn-ea"/>
                <a:cs typeface="+mn-cs"/>
              </a:rPr>
              <a:t>cannot be inferred from</a:t>
            </a:r>
            <a:r>
              <a:rPr kumimoji="0" lang="en-GB" sz="2000" b="0" i="0" u="none" strike="noStrike" kern="1200" cap="none" spc="0" normalizeH="0" baseline="0" noProof="0" dirty="0">
                <a:ln>
                  <a:noFill/>
                </a:ln>
                <a:solidFill>
                  <a:srgbClr val="FF0000"/>
                </a:solidFill>
                <a:effectLst/>
                <a:uLnTx/>
                <a:uFillTx/>
                <a:latin typeface="Calibri" panose="020F0502020204030204"/>
                <a:ea typeface="+mn-ea"/>
                <a:cs typeface="+mn-cs"/>
              </a:rPr>
              <a:t> silence</a:t>
            </a:r>
            <a:r>
              <a:rPr kumimoji="0" lang="en-GB"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srgbClr val="FF0000"/>
                </a:solidFill>
                <a:effectLst/>
                <a:uLnTx/>
                <a:uFillTx/>
                <a:latin typeface="Calibri" panose="020F0502020204030204"/>
                <a:ea typeface="+mn-ea"/>
                <a:cs typeface="+mn-cs"/>
              </a:rPr>
              <a:t>pre-ticked boxes</a:t>
            </a:r>
            <a:r>
              <a:rPr kumimoji="0" lang="en-GB"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or </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inactivity</a:t>
            </a:r>
            <a:r>
              <a:rPr kumimoji="0" lang="en-GB"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GB"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Consent must be as </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easily revoked</a:t>
            </a:r>
            <a:r>
              <a:rPr kumimoji="0" lang="en-GB"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as it is given, and therefore clear processes should be in place for </a:t>
            </a: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GB"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individuals to </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withdraw consent</a:t>
            </a:r>
            <a:r>
              <a:rPr kumimoji="0" lang="en-GB"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a:t>
            </a:r>
            <a:endPar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endParaRPr>
          </a:p>
          <a:p>
            <a:endParaRPr lang="en-GB" dirty="0"/>
          </a:p>
        </p:txBody>
      </p:sp>
      <p:sp>
        <p:nvSpPr>
          <p:cNvPr id="4" name="Ορθογώνιο 7">
            <a:extLst>
              <a:ext uri="{FF2B5EF4-FFF2-40B4-BE49-F238E27FC236}">
                <a16:creationId xmlns:a16="http://schemas.microsoft.com/office/drawing/2014/main" id="{E4B779C5-8FE7-816C-F6DD-75F4EE557340}"/>
              </a:ext>
            </a:extLst>
          </p:cNvPr>
          <p:cNvSpPr/>
          <p:nvPr/>
        </p:nvSpPr>
        <p:spPr>
          <a:xfrm>
            <a:off x="3390520" y="101635"/>
            <a:ext cx="576064" cy="1015663"/>
          </a:xfrm>
          <a:prstGeom prst="rect">
            <a:avLst/>
          </a:prstGeom>
        </p:spPr>
        <p:txBody>
          <a:bodyPr wrap="square">
            <a:spAutoFit/>
          </a:bodyPr>
          <a:lstStyle/>
          <a:p>
            <a:pPr fontAlgn="base">
              <a:spcBef>
                <a:spcPct val="0"/>
              </a:spcBef>
              <a:spcAft>
                <a:spcPct val="0"/>
              </a:spcAft>
              <a:defRPr/>
            </a:pPr>
            <a:r>
              <a:rPr lang="el-GR" sz="6000" dirty="0">
                <a:solidFill>
                  <a:srgbClr val="00B050"/>
                </a:solidFill>
                <a:latin typeface="Arial" panose="020B0604020202020204" pitchFamily="34" charset="0"/>
                <a:cs typeface="Arial" panose="020B0604020202020204" pitchFamily="34" charset="0"/>
                <a:sym typeface="Wingdings 2" panose="05020102010507070707" pitchFamily="18" charset="2"/>
              </a:rPr>
              <a:t></a:t>
            </a:r>
            <a:endParaRPr lang="el-GR" sz="60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80074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06201-B6A1-EEA1-0083-99A73155282D}"/>
              </a:ext>
            </a:extLst>
          </p:cNvPr>
          <p:cNvSpPr>
            <a:spLocks noGrp="1"/>
          </p:cNvSpPr>
          <p:nvPr>
            <p:ph type="title"/>
          </p:nvPr>
        </p:nvSpPr>
        <p:spPr>
          <a:xfrm>
            <a:off x="1097280" y="286603"/>
            <a:ext cx="10058400" cy="699515"/>
          </a:xfrm>
        </p:spPr>
        <p:txBody>
          <a:bodyPr>
            <a:noAutofit/>
          </a:bodyPr>
          <a:lstStyle/>
          <a:p>
            <a:r>
              <a:rPr lang="en-US" sz="3200" dirty="0">
                <a:solidFill>
                  <a:srgbClr val="00B0F0"/>
                </a:solidFill>
              </a:rPr>
              <a:t>Components of valid consent</a:t>
            </a:r>
            <a:endParaRPr lang="en-GB" sz="3200" dirty="0">
              <a:solidFill>
                <a:srgbClr val="00B0F0"/>
              </a:solidFill>
            </a:endParaRPr>
          </a:p>
        </p:txBody>
      </p:sp>
      <p:sp>
        <p:nvSpPr>
          <p:cNvPr id="4" name="Θέση περιεχομένου 3">
            <a:extLst>
              <a:ext uri="{FF2B5EF4-FFF2-40B4-BE49-F238E27FC236}">
                <a16:creationId xmlns:a16="http://schemas.microsoft.com/office/drawing/2014/main" id="{60063E7F-2F44-18A4-267C-94B18D4E62BA}"/>
              </a:ext>
            </a:extLst>
          </p:cNvPr>
          <p:cNvSpPr txBox="1">
            <a:spLocks/>
          </p:cNvSpPr>
          <p:nvPr/>
        </p:nvSpPr>
        <p:spPr bwMode="auto">
          <a:xfrm>
            <a:off x="1327610" y="1158822"/>
            <a:ext cx="8685965" cy="227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550" indent="0">
              <a:buClr>
                <a:srgbClr val="3891A7"/>
              </a:buClr>
              <a:buFont typeface="Wingdings 2" panose="05020102010507070707" pitchFamily="18" charset="2"/>
              <a:buNone/>
            </a:pPr>
            <a:r>
              <a:rPr lang="en-US" sz="1800" dirty="0">
                <a:solidFill>
                  <a:prstClr val="black"/>
                </a:solidFill>
                <a:latin typeface="Corbel" panose="020B0503020204020204" pitchFamily="34" charset="0"/>
              </a:rPr>
              <a:t>Free means real choice for the data subject</a:t>
            </a:r>
            <a:endParaRPr lang="el-GR" sz="1800" dirty="0">
              <a:solidFill>
                <a:prstClr val="black"/>
              </a:solidFill>
              <a:latin typeface="Corbel" panose="020B0503020204020204" pitchFamily="34" charset="0"/>
            </a:endParaRPr>
          </a:p>
          <a:p>
            <a:pPr>
              <a:buClr>
                <a:srgbClr val="3891A7"/>
              </a:buClr>
            </a:pPr>
            <a:r>
              <a:rPr lang="en-US" sz="1800" dirty="0">
                <a:solidFill>
                  <a:prstClr val="black"/>
                </a:solidFill>
                <a:latin typeface="Corbel" panose="020B0503020204020204" pitchFamily="34" charset="0"/>
              </a:rPr>
              <a:t>Where there is a clear  inequality between the da  subject and the controller consent cannot be considered as “freely given”</a:t>
            </a:r>
            <a:endParaRPr lang="el-GR" sz="1800" dirty="0">
              <a:solidFill>
                <a:prstClr val="black"/>
              </a:solidFill>
              <a:latin typeface="Corbel" panose="020B0503020204020204" pitchFamily="34" charset="0"/>
            </a:endParaRPr>
          </a:p>
          <a:p>
            <a:pPr marL="528638" lvl="1" indent="-171450">
              <a:buClr>
                <a:srgbClr val="3891A7"/>
              </a:buClr>
            </a:pPr>
            <a:r>
              <a:rPr lang="en-US" sz="1800" dirty="0">
                <a:solidFill>
                  <a:prstClr val="black"/>
                </a:solidFill>
                <a:latin typeface="Corbel" panose="020B0503020204020204" pitchFamily="34" charset="0"/>
              </a:rPr>
              <a:t>In cases, where the controller is public authority consent is really difficult to be considered as free</a:t>
            </a:r>
          </a:p>
          <a:p>
            <a:pPr>
              <a:buClr>
                <a:srgbClr val="3891A7"/>
              </a:buClr>
            </a:pPr>
            <a:r>
              <a:rPr lang="en-US" sz="1800" dirty="0">
                <a:solidFill>
                  <a:prstClr val="black"/>
                </a:solidFill>
                <a:latin typeface="Corbel" panose="020B0503020204020204" pitchFamily="34" charset="0"/>
              </a:rPr>
              <a:t>The data subject may always have the right to object or withdraw his/her consent </a:t>
            </a:r>
            <a:r>
              <a:rPr lang="en-GB" sz="1800" dirty="0">
                <a:solidFill>
                  <a:srgbClr val="FF0000"/>
                </a:solidFill>
              </a:rPr>
              <a:t>without suffering  any detriment</a:t>
            </a:r>
            <a:endParaRPr lang="el-GR" sz="1800" b="1" dirty="0">
              <a:solidFill>
                <a:srgbClr val="C00000"/>
              </a:solidFill>
              <a:effectLst>
                <a:outerShdw blurRad="38100" dist="38100" dir="2700000" algn="tl">
                  <a:srgbClr val="000000">
                    <a:alpha val="43137"/>
                  </a:srgbClr>
                </a:outerShdw>
              </a:effectLst>
              <a:latin typeface="Corbel" panose="020B0503020204020204" pitchFamily="34" charset="0"/>
            </a:endParaRPr>
          </a:p>
        </p:txBody>
      </p:sp>
      <p:sp>
        <p:nvSpPr>
          <p:cNvPr id="6" name="Rounded Rectangle 6">
            <a:extLst>
              <a:ext uri="{FF2B5EF4-FFF2-40B4-BE49-F238E27FC236}">
                <a16:creationId xmlns:a16="http://schemas.microsoft.com/office/drawing/2014/main" id="{7D085BC8-5837-2674-EDA9-71ECCCDE8324}"/>
              </a:ext>
            </a:extLst>
          </p:cNvPr>
          <p:cNvSpPr/>
          <p:nvPr/>
        </p:nvSpPr>
        <p:spPr>
          <a:xfrm>
            <a:off x="309374" y="1279467"/>
            <a:ext cx="1151873" cy="459686"/>
          </a:xfrm>
          <a:prstGeom prst="roundRect">
            <a:avLst/>
          </a:prstGeom>
          <a:gradFill rotWithShape="1">
            <a:gsLst>
              <a:gs pos="0">
                <a:srgbClr val="84AA33">
                  <a:tint val="92000"/>
                  <a:satMod val="170000"/>
                </a:srgbClr>
              </a:gs>
              <a:gs pos="15000">
                <a:srgbClr val="84AA33">
                  <a:tint val="92000"/>
                  <a:shade val="99000"/>
                  <a:satMod val="170000"/>
                </a:srgbClr>
              </a:gs>
              <a:gs pos="62000">
                <a:srgbClr val="84AA33">
                  <a:tint val="96000"/>
                  <a:shade val="80000"/>
                  <a:satMod val="170000"/>
                </a:srgbClr>
              </a:gs>
              <a:gs pos="97000">
                <a:srgbClr val="84AA33">
                  <a:tint val="98000"/>
                  <a:shade val="63000"/>
                  <a:satMod val="170000"/>
                </a:srgbClr>
              </a:gs>
              <a:gs pos="100000">
                <a:srgbClr val="84AA33">
                  <a:shade val="62000"/>
                  <a:satMod val="170000"/>
                </a:srgb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84AA33"/>
            </a:contourClr>
          </a:sp3d>
        </p:spPr>
        <p:txBody>
          <a:bodyPr rtlCol="0" anchor="ctr"/>
          <a:lstStyle/>
          <a:p>
            <a:pPr algn="ctr" eaLnBrk="0" fontAlgn="base" hangingPunct="0">
              <a:spcBef>
                <a:spcPct val="0"/>
              </a:spcBef>
              <a:spcAft>
                <a:spcPct val="0"/>
              </a:spcAft>
            </a:pPr>
            <a:r>
              <a:rPr kumimoji="1" lang="en-US" sz="1400" b="1" kern="0" dirty="0">
                <a:solidFill>
                  <a:prstClr val="white"/>
                </a:solidFill>
                <a:latin typeface="Corbel" panose="020B0503020204020204" pitchFamily="34" charset="0"/>
              </a:rPr>
              <a:t>Freely given</a:t>
            </a:r>
            <a:endParaRPr kumimoji="1" lang="el-GR" sz="1400" b="1" kern="0" dirty="0">
              <a:solidFill>
                <a:prstClr val="white"/>
              </a:solidFill>
              <a:latin typeface="Corbel" panose="020B0503020204020204" pitchFamily="34" charset="0"/>
            </a:endParaRPr>
          </a:p>
        </p:txBody>
      </p:sp>
      <p:sp>
        <p:nvSpPr>
          <p:cNvPr id="7" name="Rounded Rectangle 6">
            <a:extLst>
              <a:ext uri="{FF2B5EF4-FFF2-40B4-BE49-F238E27FC236}">
                <a16:creationId xmlns:a16="http://schemas.microsoft.com/office/drawing/2014/main" id="{EA475CA6-D8CA-4472-AEAA-5D98DC4335D4}"/>
              </a:ext>
            </a:extLst>
          </p:cNvPr>
          <p:cNvSpPr/>
          <p:nvPr/>
        </p:nvSpPr>
        <p:spPr>
          <a:xfrm>
            <a:off x="309374" y="3722349"/>
            <a:ext cx="1368152" cy="648072"/>
          </a:xfrm>
          <a:prstGeom prst="roundRect">
            <a:avLst/>
          </a:prstGeom>
          <a:gradFill rotWithShape="1">
            <a:gsLst>
              <a:gs pos="0">
                <a:srgbClr val="84AA33">
                  <a:tint val="92000"/>
                  <a:satMod val="170000"/>
                </a:srgbClr>
              </a:gs>
              <a:gs pos="15000">
                <a:srgbClr val="84AA33">
                  <a:tint val="92000"/>
                  <a:shade val="99000"/>
                  <a:satMod val="170000"/>
                </a:srgbClr>
              </a:gs>
              <a:gs pos="62000">
                <a:srgbClr val="84AA33">
                  <a:tint val="96000"/>
                  <a:shade val="80000"/>
                  <a:satMod val="170000"/>
                </a:srgbClr>
              </a:gs>
              <a:gs pos="97000">
                <a:srgbClr val="84AA33">
                  <a:tint val="98000"/>
                  <a:shade val="63000"/>
                  <a:satMod val="170000"/>
                </a:srgbClr>
              </a:gs>
              <a:gs pos="100000">
                <a:srgbClr val="84AA33">
                  <a:shade val="62000"/>
                  <a:satMod val="170000"/>
                </a:srgb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84AA33"/>
            </a:contourClr>
          </a:sp3d>
        </p:spPr>
        <p:txBody>
          <a:bodyPr rtlCol="0" anchor="ctr"/>
          <a:lstStyle/>
          <a:p>
            <a:pPr algn="ctr" eaLnBrk="0" fontAlgn="base" hangingPunct="0">
              <a:spcBef>
                <a:spcPct val="0"/>
              </a:spcBef>
              <a:spcAft>
                <a:spcPct val="0"/>
              </a:spcAft>
            </a:pPr>
            <a:r>
              <a:rPr kumimoji="1" lang="en-US" sz="1400" b="1" kern="0" dirty="0">
                <a:solidFill>
                  <a:prstClr val="white"/>
                </a:solidFill>
                <a:latin typeface="Corbel" panose="020B0503020204020204" pitchFamily="34" charset="0"/>
              </a:rPr>
              <a:t>Specified</a:t>
            </a:r>
            <a:endParaRPr kumimoji="1" lang="el-GR" sz="1400" b="1" kern="0" dirty="0">
              <a:solidFill>
                <a:prstClr val="white"/>
              </a:solidFill>
              <a:latin typeface="Corbel" panose="020B0503020204020204" pitchFamily="34" charset="0"/>
            </a:endParaRPr>
          </a:p>
        </p:txBody>
      </p:sp>
      <p:sp>
        <p:nvSpPr>
          <p:cNvPr id="9" name="TextBox 8">
            <a:extLst>
              <a:ext uri="{FF2B5EF4-FFF2-40B4-BE49-F238E27FC236}">
                <a16:creationId xmlns:a16="http://schemas.microsoft.com/office/drawing/2014/main" id="{ADA5BEF0-2FFE-8535-7EC1-EAC826B00ABD}"/>
              </a:ext>
            </a:extLst>
          </p:cNvPr>
          <p:cNvSpPr txBox="1"/>
          <p:nvPr/>
        </p:nvSpPr>
        <p:spPr>
          <a:xfrm>
            <a:off x="1846730" y="3722349"/>
            <a:ext cx="6096000" cy="2462213"/>
          </a:xfrm>
          <a:prstGeom prst="rect">
            <a:avLst/>
          </a:prstGeom>
          <a:noFill/>
        </p:spPr>
        <p:txBody>
          <a:bodyPr wrap="square">
            <a:spAutoFit/>
          </a:bodyPr>
          <a:lstStyle/>
          <a:p>
            <a:pPr marL="425450" indent="-342900">
              <a:buClr>
                <a:srgbClr val="3891A7"/>
              </a:buClr>
              <a:buFont typeface="+mj-lt"/>
              <a:buAutoNum type="arabicPeriod"/>
            </a:pPr>
            <a:r>
              <a:rPr lang="en-US" sz="1400" b="1" dirty="0">
                <a:solidFill>
                  <a:srgbClr val="C00000"/>
                </a:solidFill>
                <a:effectLst>
                  <a:outerShdw blurRad="38100" dist="38100" dir="2700000" algn="tl">
                    <a:srgbClr val="000000">
                      <a:alpha val="43137"/>
                    </a:srgbClr>
                  </a:outerShdw>
                </a:effectLst>
                <a:latin typeface="Corbel" panose="020B0503020204020204" pitchFamily="34" charset="0"/>
              </a:rPr>
              <a:t>Purpose determination</a:t>
            </a:r>
            <a:endParaRPr lang="el-GR" sz="1400" b="1" dirty="0">
              <a:solidFill>
                <a:srgbClr val="C00000"/>
              </a:solidFill>
              <a:effectLst>
                <a:outerShdw blurRad="38100" dist="38100" dir="2700000" algn="tl">
                  <a:srgbClr val="000000">
                    <a:alpha val="43137"/>
                  </a:srgbClr>
                </a:outerShdw>
              </a:effectLst>
              <a:latin typeface="Corbel" panose="020B0503020204020204" pitchFamily="34" charset="0"/>
            </a:endParaRPr>
          </a:p>
          <a:p>
            <a:pPr marL="700088" lvl="1" indent="-342900">
              <a:buClr>
                <a:srgbClr val="3891A7"/>
              </a:buClr>
            </a:pPr>
            <a:endParaRPr lang="el-GR" sz="1400" dirty="0">
              <a:solidFill>
                <a:prstClr val="black"/>
              </a:solidFill>
              <a:latin typeface="Corbel" panose="020B0503020204020204" pitchFamily="34" charset="0"/>
            </a:endParaRPr>
          </a:p>
          <a:p>
            <a:pPr marL="425450" indent="-342900">
              <a:buClr>
                <a:srgbClr val="3891A7"/>
              </a:buClr>
              <a:buFont typeface="+mj-lt"/>
              <a:buAutoNum type="arabicPeriod"/>
            </a:pPr>
            <a:r>
              <a:rPr lang="en-US" sz="1400" b="1" dirty="0">
                <a:solidFill>
                  <a:srgbClr val="C00000"/>
                </a:solidFill>
                <a:effectLst>
                  <a:outerShdw blurRad="38100" dist="38100" dir="2700000" algn="tl">
                    <a:srgbClr val="000000">
                      <a:alpha val="43137"/>
                    </a:srgbClr>
                  </a:outerShdw>
                </a:effectLst>
                <a:latin typeface="Corbel" panose="020B0503020204020204" pitchFamily="34" charset="0"/>
              </a:rPr>
              <a:t>Separate consent for each purpose</a:t>
            </a:r>
            <a:endParaRPr lang="el-GR" sz="1400" dirty="0">
              <a:solidFill>
                <a:prstClr val="black"/>
              </a:solidFill>
              <a:latin typeface="Corbel" panose="020B0503020204020204" pitchFamily="34" charset="0"/>
            </a:endParaRPr>
          </a:p>
          <a:p>
            <a:pPr marL="700088" lvl="1" indent="-342900">
              <a:buClr>
                <a:srgbClr val="3891A7"/>
              </a:buClr>
            </a:pPr>
            <a:r>
              <a:rPr lang="en-US" sz="1400" dirty="0">
                <a:solidFill>
                  <a:prstClr val="black"/>
                </a:solidFill>
                <a:latin typeface="Corbel" panose="020B0503020204020204" pitchFamily="34" charset="0"/>
              </a:rPr>
              <a:t>General purposes should be avoided</a:t>
            </a:r>
            <a:endParaRPr lang="el-GR" sz="1400" dirty="0">
              <a:solidFill>
                <a:prstClr val="black"/>
              </a:solidFill>
              <a:latin typeface="Corbel" panose="020B0503020204020204" pitchFamily="34" charset="0"/>
            </a:endParaRPr>
          </a:p>
          <a:p>
            <a:pPr marL="700088" lvl="1" indent="-342900">
              <a:buClr>
                <a:srgbClr val="3891A7"/>
              </a:buClr>
            </a:pPr>
            <a:r>
              <a:rPr lang="en-US" sz="1400" dirty="0">
                <a:solidFill>
                  <a:prstClr val="black"/>
                </a:solidFill>
                <a:latin typeface="Corbel" panose="020B0503020204020204" pitchFamily="34" charset="0"/>
              </a:rPr>
              <a:t>It may cover more than one </a:t>
            </a:r>
            <a:r>
              <a:rPr lang="en-US" sz="1400" dirty="0" err="1">
                <a:solidFill>
                  <a:prstClr val="black"/>
                </a:solidFill>
                <a:latin typeface="Corbel" panose="020B0503020204020204" pitchFamily="34" charset="0"/>
              </a:rPr>
              <a:t>processings</a:t>
            </a:r>
            <a:r>
              <a:rPr lang="en-US" sz="1400" dirty="0">
                <a:solidFill>
                  <a:prstClr val="black"/>
                </a:solidFill>
                <a:latin typeface="Corbel" panose="020B0503020204020204" pitchFamily="34" charset="0"/>
              </a:rPr>
              <a:t> as long as they have the main purpose</a:t>
            </a:r>
            <a:endParaRPr lang="el-GR" sz="1400" dirty="0">
              <a:solidFill>
                <a:prstClr val="black"/>
              </a:solidFill>
              <a:latin typeface="Corbel" panose="020B0503020204020204" pitchFamily="34" charset="0"/>
            </a:endParaRPr>
          </a:p>
          <a:p>
            <a:pPr marL="425450" indent="-342900">
              <a:buClr>
                <a:srgbClr val="3891A7"/>
              </a:buClr>
              <a:buFont typeface="+mj-lt"/>
              <a:buAutoNum type="arabicPeriod"/>
            </a:pPr>
            <a:r>
              <a:rPr lang="en-US" sz="1400" b="1" dirty="0">
                <a:solidFill>
                  <a:srgbClr val="C00000"/>
                </a:solidFill>
                <a:effectLst>
                  <a:outerShdw blurRad="38100" dist="38100" dir="2700000" algn="tl">
                    <a:srgbClr val="000000">
                      <a:alpha val="43137"/>
                    </a:srgbClr>
                  </a:outerShdw>
                </a:effectLst>
                <a:latin typeface="Corbel" panose="020B0503020204020204" pitchFamily="34" charset="0"/>
              </a:rPr>
              <a:t>Separate and clear information  on processing before consent</a:t>
            </a:r>
            <a:endParaRPr lang="el-GR" sz="1400" b="1" dirty="0">
              <a:solidFill>
                <a:srgbClr val="C00000"/>
              </a:solidFill>
              <a:effectLst>
                <a:outerShdw blurRad="38100" dist="38100" dir="2700000" algn="tl">
                  <a:srgbClr val="000000">
                    <a:alpha val="43137"/>
                  </a:srgbClr>
                </a:outerShdw>
              </a:effectLst>
              <a:latin typeface="Corbel" panose="020B0503020204020204" pitchFamily="34" charset="0"/>
            </a:endParaRPr>
          </a:p>
          <a:p>
            <a:pPr marL="82550" indent="0">
              <a:buClr>
                <a:srgbClr val="3891A7"/>
              </a:buClr>
              <a:buFont typeface="Wingdings 2" panose="05020102010507070707" pitchFamily="18" charset="2"/>
              <a:buNone/>
            </a:pPr>
            <a:endParaRPr lang="el-GR" sz="1400" dirty="0">
              <a:solidFill>
                <a:prstClr val="black"/>
              </a:solidFill>
              <a:latin typeface="Corbel" panose="020B0503020204020204" pitchFamily="34" charset="0"/>
            </a:endParaRPr>
          </a:p>
          <a:p>
            <a:pPr marL="82550" indent="0" algn="just">
              <a:buClr>
                <a:srgbClr val="3891A7"/>
              </a:buClr>
              <a:buFont typeface="Wingdings 2" panose="05020102010507070707" pitchFamily="18" charset="2"/>
              <a:buNone/>
            </a:pPr>
            <a:r>
              <a:rPr lang="en-US" sz="1400" dirty="0">
                <a:solidFill>
                  <a:prstClr val="black"/>
                </a:solidFill>
                <a:latin typeface="Corbel" panose="020B0503020204020204" pitchFamily="34" charset="0"/>
              </a:rPr>
              <a:t>Data controllers should provide  data subjects with information on the categories of data processed for each purpose, in order for the data subjects to be able to know the effects or risks of the processing</a:t>
            </a:r>
            <a:endParaRPr lang="el-GR" sz="1400" dirty="0">
              <a:solidFill>
                <a:prstClr val="black"/>
              </a:solidFill>
              <a:latin typeface="Corbel" panose="020B0503020204020204" pitchFamily="34" charset="0"/>
            </a:endParaRPr>
          </a:p>
        </p:txBody>
      </p:sp>
    </p:spTree>
    <p:extLst>
      <p:ext uri="{BB962C8B-B14F-4D97-AF65-F5344CB8AC3E}">
        <p14:creationId xmlns:p14="http://schemas.microsoft.com/office/powerpoint/2010/main" val="13653642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10FB0-B69C-4385-6F66-2EBFBA378536}"/>
              </a:ext>
            </a:extLst>
          </p:cNvPr>
          <p:cNvSpPr>
            <a:spLocks noGrp="1"/>
          </p:cNvSpPr>
          <p:nvPr>
            <p:ph type="title"/>
          </p:nvPr>
        </p:nvSpPr>
        <p:spPr>
          <a:xfrm>
            <a:off x="1097280" y="286604"/>
            <a:ext cx="10058400" cy="690550"/>
          </a:xfrm>
        </p:spPr>
        <p:txBody>
          <a:bodyPr>
            <a:noAutofit/>
          </a:bodyPr>
          <a:lstStyle/>
          <a:p>
            <a:r>
              <a:rPr lang="en-US" sz="3200" dirty="0">
                <a:solidFill>
                  <a:srgbClr val="00B0F0"/>
                </a:solidFill>
              </a:rPr>
              <a:t>Components of valid consent</a:t>
            </a:r>
            <a:endParaRPr lang="en-GB" sz="3200" dirty="0"/>
          </a:p>
        </p:txBody>
      </p:sp>
      <p:sp>
        <p:nvSpPr>
          <p:cNvPr id="3" name="Content Placeholder 2">
            <a:extLst>
              <a:ext uri="{FF2B5EF4-FFF2-40B4-BE49-F238E27FC236}">
                <a16:creationId xmlns:a16="http://schemas.microsoft.com/office/drawing/2014/main" id="{B5327378-D06B-1519-BCB4-9BEE5A308112}"/>
              </a:ext>
            </a:extLst>
          </p:cNvPr>
          <p:cNvSpPr>
            <a:spLocks noGrp="1"/>
          </p:cNvSpPr>
          <p:nvPr>
            <p:ph idx="1"/>
          </p:nvPr>
        </p:nvSpPr>
        <p:spPr>
          <a:xfrm>
            <a:off x="2477582" y="977154"/>
            <a:ext cx="7069829" cy="2973212"/>
          </a:xfrm>
        </p:spPr>
        <p:txBody>
          <a:bodyPr>
            <a:normAutofit fontScale="85000" lnSpcReduction="10000"/>
          </a:bodyPr>
          <a:lstStyle/>
          <a:p>
            <a:pPr>
              <a:buClr>
                <a:srgbClr val="3891A7"/>
              </a:buClr>
            </a:pPr>
            <a:r>
              <a:rPr lang="en-US" sz="1800" b="1" dirty="0">
                <a:solidFill>
                  <a:srgbClr val="C00000"/>
                </a:solidFill>
                <a:effectLst>
                  <a:outerShdw blurRad="38100" dist="38100" dir="2700000" algn="tl">
                    <a:srgbClr val="000000">
                      <a:alpha val="43137"/>
                    </a:srgbClr>
                  </a:outerShdw>
                </a:effectLst>
                <a:latin typeface="Corbel" panose="020B0503020204020204" pitchFamily="34" charset="0"/>
              </a:rPr>
              <a:t>Information </a:t>
            </a:r>
            <a:r>
              <a:rPr lang="en-US" sz="1800" dirty="0">
                <a:latin typeface="Corbel" panose="020B0503020204020204" pitchFamily="34" charset="0"/>
              </a:rPr>
              <a:t>provided should be at least the following</a:t>
            </a:r>
            <a:r>
              <a:rPr lang="el-GR" sz="1800" dirty="0">
                <a:solidFill>
                  <a:prstClr val="black"/>
                </a:solidFill>
                <a:latin typeface="Corbel" panose="020B0503020204020204" pitchFamily="34" charset="0"/>
              </a:rPr>
              <a:t>:</a:t>
            </a:r>
          </a:p>
          <a:p>
            <a:pPr lvl="1">
              <a:buClr>
                <a:srgbClr val="3891A7"/>
              </a:buClr>
            </a:pPr>
            <a:r>
              <a:rPr lang="en-US" sz="1800" dirty="0">
                <a:solidFill>
                  <a:prstClr val="black"/>
                </a:solidFill>
                <a:latin typeface="Corbel" panose="020B0503020204020204" pitchFamily="34" charset="0"/>
              </a:rPr>
              <a:t>Controller’s identity</a:t>
            </a:r>
            <a:endParaRPr lang="el-GR" sz="1800" dirty="0">
              <a:solidFill>
                <a:prstClr val="black"/>
              </a:solidFill>
              <a:latin typeface="Corbel" panose="020B0503020204020204" pitchFamily="34" charset="0"/>
            </a:endParaRPr>
          </a:p>
          <a:p>
            <a:pPr lvl="1">
              <a:buClr>
                <a:srgbClr val="3891A7"/>
              </a:buClr>
            </a:pPr>
            <a:r>
              <a:rPr lang="en-US" sz="1800" dirty="0">
                <a:solidFill>
                  <a:prstClr val="black"/>
                </a:solidFill>
                <a:latin typeface="Corbel" panose="020B0503020204020204" pitchFamily="34" charset="0"/>
              </a:rPr>
              <a:t>Purpose of each processing for which consent is needed</a:t>
            </a:r>
            <a:endParaRPr lang="el-GR" sz="1800" dirty="0">
              <a:solidFill>
                <a:prstClr val="black"/>
              </a:solidFill>
              <a:latin typeface="Corbel" panose="020B0503020204020204" pitchFamily="34" charset="0"/>
            </a:endParaRPr>
          </a:p>
          <a:p>
            <a:pPr lvl="1">
              <a:buClr>
                <a:srgbClr val="3891A7"/>
              </a:buClr>
            </a:pPr>
            <a:r>
              <a:rPr lang="en-US" sz="1800" dirty="0">
                <a:solidFill>
                  <a:prstClr val="black"/>
                </a:solidFill>
                <a:latin typeface="Corbel" panose="020B0503020204020204" pitchFamily="34" charset="0"/>
              </a:rPr>
              <a:t>Categories of data collected and processed/ right to withdraw</a:t>
            </a:r>
            <a:endParaRPr lang="el-GR" sz="1800" dirty="0">
              <a:solidFill>
                <a:prstClr val="black"/>
              </a:solidFill>
              <a:latin typeface="Corbel" panose="020B0503020204020204" pitchFamily="34" charset="0"/>
            </a:endParaRPr>
          </a:p>
          <a:p>
            <a:pPr lvl="1">
              <a:buClr>
                <a:srgbClr val="3891A7"/>
              </a:buClr>
            </a:pPr>
            <a:r>
              <a:rPr lang="en-US" sz="1800" dirty="0">
                <a:solidFill>
                  <a:prstClr val="black"/>
                </a:solidFill>
                <a:latin typeface="Corbel" panose="020B0503020204020204" pitchFamily="34" charset="0"/>
              </a:rPr>
              <a:t>Use of automated decision making, including profiling</a:t>
            </a:r>
            <a:endParaRPr lang="en-US" sz="1800" dirty="0">
              <a:solidFill>
                <a:prstClr val="black"/>
              </a:solidFill>
              <a:latin typeface="Gill Sans MT"/>
            </a:endParaRPr>
          </a:p>
          <a:p>
            <a:pPr lvl="1">
              <a:buClr>
                <a:srgbClr val="3891A7"/>
              </a:buClr>
            </a:pPr>
            <a:r>
              <a:rPr lang="en-US" sz="1800" dirty="0">
                <a:solidFill>
                  <a:prstClr val="black"/>
                </a:solidFill>
                <a:latin typeface="Corbel" panose="020B0503020204020204" pitchFamily="34" charset="0"/>
              </a:rPr>
              <a:t>In case there is a transfer to third countries, information on the risks</a:t>
            </a:r>
            <a:endParaRPr lang="el-GR" sz="1800" dirty="0">
              <a:solidFill>
                <a:prstClr val="black"/>
              </a:solidFill>
              <a:latin typeface="Corbel" panose="020B0503020204020204" pitchFamily="34" charset="0"/>
            </a:endParaRPr>
          </a:p>
          <a:p>
            <a:pPr>
              <a:buClr>
                <a:srgbClr val="3891A7"/>
              </a:buClr>
            </a:pPr>
            <a:r>
              <a:rPr lang="en-US" sz="1800" b="1" dirty="0">
                <a:solidFill>
                  <a:srgbClr val="C00000"/>
                </a:solidFill>
                <a:effectLst>
                  <a:outerShdw blurRad="38100" dist="38100" dir="2700000" algn="tl">
                    <a:srgbClr val="000000">
                      <a:alpha val="43137"/>
                    </a:srgbClr>
                  </a:outerShdw>
                </a:effectLst>
                <a:latin typeface="Corbel" panose="020B0503020204020204" pitchFamily="34" charset="0"/>
              </a:rPr>
              <a:t>Ways/Methods</a:t>
            </a:r>
            <a:r>
              <a:rPr lang="el-GR" sz="1800" dirty="0">
                <a:solidFill>
                  <a:prstClr val="black"/>
                </a:solidFill>
                <a:latin typeface="Corbel" panose="020B0503020204020204" pitchFamily="34" charset="0"/>
              </a:rPr>
              <a:t> </a:t>
            </a:r>
            <a:r>
              <a:rPr lang="en-US" sz="1800" dirty="0">
                <a:solidFill>
                  <a:prstClr val="black"/>
                </a:solidFill>
                <a:latin typeface="Corbel" panose="020B0503020204020204" pitchFamily="34" charset="0"/>
              </a:rPr>
              <a:t>of providing information</a:t>
            </a:r>
            <a:endParaRPr lang="el-GR" sz="1800" dirty="0">
              <a:solidFill>
                <a:prstClr val="black"/>
              </a:solidFill>
              <a:latin typeface="Corbel" panose="020B0503020204020204" pitchFamily="34" charset="0"/>
            </a:endParaRPr>
          </a:p>
          <a:p>
            <a:pPr lvl="1">
              <a:buClr>
                <a:srgbClr val="3891A7"/>
              </a:buClr>
            </a:pPr>
            <a:r>
              <a:rPr lang="en-US" sz="1800" dirty="0">
                <a:solidFill>
                  <a:prstClr val="black"/>
                </a:solidFill>
                <a:latin typeface="Corbel" panose="020B0503020204020204" pitchFamily="34" charset="0"/>
              </a:rPr>
              <a:t>GDPR doesn’t  give specific direction, defines though that it should be clear and in simple words</a:t>
            </a:r>
            <a:endParaRPr lang="el-GR" sz="1800" dirty="0">
              <a:solidFill>
                <a:prstClr val="black"/>
              </a:solidFill>
              <a:latin typeface="Corbel" panose="020B0503020204020204" pitchFamily="34" charset="0"/>
            </a:endParaRPr>
          </a:p>
          <a:p>
            <a:pPr lvl="1">
              <a:buClr>
                <a:srgbClr val="3891A7"/>
              </a:buClr>
            </a:pPr>
            <a:r>
              <a:rPr lang="en-US" sz="1800" dirty="0">
                <a:solidFill>
                  <a:prstClr val="black"/>
                </a:solidFill>
                <a:latin typeface="Corbel" panose="020B0503020204020204" pitchFamily="34" charset="0"/>
              </a:rPr>
              <a:t>Language and text comprehensible by an average citizen .no legal text or terms</a:t>
            </a:r>
            <a:endParaRPr lang="el-GR" sz="1800" dirty="0">
              <a:solidFill>
                <a:prstClr val="black"/>
              </a:solidFill>
              <a:latin typeface="Corbel" panose="020B0503020204020204" pitchFamily="34" charset="0"/>
            </a:endParaRPr>
          </a:p>
          <a:p>
            <a:endParaRPr lang="en-GB" dirty="0"/>
          </a:p>
        </p:txBody>
      </p:sp>
      <p:sp>
        <p:nvSpPr>
          <p:cNvPr id="5" name="Rounded Rectangle 6">
            <a:extLst>
              <a:ext uri="{FF2B5EF4-FFF2-40B4-BE49-F238E27FC236}">
                <a16:creationId xmlns:a16="http://schemas.microsoft.com/office/drawing/2014/main" id="{B5CA6260-8460-228A-8E3F-B8A337FE076F}"/>
              </a:ext>
            </a:extLst>
          </p:cNvPr>
          <p:cNvSpPr/>
          <p:nvPr/>
        </p:nvSpPr>
        <p:spPr>
          <a:xfrm>
            <a:off x="569350" y="1285023"/>
            <a:ext cx="1368152" cy="648072"/>
          </a:xfrm>
          <a:prstGeom prst="roundRect">
            <a:avLst/>
          </a:prstGeom>
          <a:gradFill rotWithShape="1">
            <a:gsLst>
              <a:gs pos="0">
                <a:srgbClr val="84AA33">
                  <a:tint val="92000"/>
                  <a:satMod val="170000"/>
                </a:srgbClr>
              </a:gs>
              <a:gs pos="15000">
                <a:srgbClr val="84AA33">
                  <a:tint val="92000"/>
                  <a:shade val="99000"/>
                  <a:satMod val="170000"/>
                </a:srgbClr>
              </a:gs>
              <a:gs pos="62000">
                <a:srgbClr val="84AA33">
                  <a:tint val="96000"/>
                  <a:shade val="80000"/>
                  <a:satMod val="170000"/>
                </a:srgbClr>
              </a:gs>
              <a:gs pos="97000">
                <a:srgbClr val="84AA33">
                  <a:tint val="98000"/>
                  <a:shade val="63000"/>
                  <a:satMod val="170000"/>
                </a:srgbClr>
              </a:gs>
              <a:gs pos="100000">
                <a:srgbClr val="84AA33">
                  <a:shade val="62000"/>
                  <a:satMod val="170000"/>
                </a:srgb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84AA33"/>
            </a:contourClr>
          </a:sp3d>
        </p:spPr>
        <p:txBody>
          <a:bodyPr rtlCol="0" anchor="ctr"/>
          <a:lstStyle/>
          <a:p>
            <a:pPr algn="ctr" eaLnBrk="0" fontAlgn="base" hangingPunct="0">
              <a:spcBef>
                <a:spcPct val="0"/>
              </a:spcBef>
              <a:spcAft>
                <a:spcPct val="0"/>
              </a:spcAft>
            </a:pPr>
            <a:r>
              <a:rPr kumimoji="1" lang="en-US" sz="1400" b="1" kern="0" dirty="0">
                <a:solidFill>
                  <a:prstClr val="white"/>
                </a:solidFill>
                <a:latin typeface="Corbel" panose="020B0503020204020204" pitchFamily="34" charset="0"/>
              </a:rPr>
              <a:t>informed</a:t>
            </a:r>
            <a:endParaRPr kumimoji="1" lang="el-GR" sz="1400" b="1" kern="0" dirty="0">
              <a:solidFill>
                <a:prstClr val="white"/>
              </a:solidFill>
              <a:latin typeface="Corbel" panose="020B0503020204020204" pitchFamily="34" charset="0"/>
            </a:endParaRPr>
          </a:p>
        </p:txBody>
      </p:sp>
      <p:sp>
        <p:nvSpPr>
          <p:cNvPr id="6" name="Rounded Rectangle 6">
            <a:extLst>
              <a:ext uri="{FF2B5EF4-FFF2-40B4-BE49-F238E27FC236}">
                <a16:creationId xmlns:a16="http://schemas.microsoft.com/office/drawing/2014/main" id="{B9970696-05A8-D9C3-8322-0CA04B65DC1E}"/>
              </a:ext>
            </a:extLst>
          </p:cNvPr>
          <p:cNvSpPr/>
          <p:nvPr/>
        </p:nvSpPr>
        <p:spPr>
          <a:xfrm>
            <a:off x="413204" y="4865879"/>
            <a:ext cx="1368152" cy="703817"/>
          </a:xfrm>
          <a:prstGeom prst="roundRect">
            <a:avLst/>
          </a:prstGeom>
          <a:gradFill rotWithShape="1">
            <a:gsLst>
              <a:gs pos="0">
                <a:srgbClr val="84AA33">
                  <a:tint val="92000"/>
                  <a:satMod val="170000"/>
                </a:srgbClr>
              </a:gs>
              <a:gs pos="15000">
                <a:srgbClr val="84AA33">
                  <a:tint val="92000"/>
                  <a:shade val="99000"/>
                  <a:satMod val="170000"/>
                </a:srgbClr>
              </a:gs>
              <a:gs pos="62000">
                <a:srgbClr val="84AA33">
                  <a:tint val="96000"/>
                  <a:shade val="80000"/>
                  <a:satMod val="170000"/>
                </a:srgbClr>
              </a:gs>
              <a:gs pos="97000">
                <a:srgbClr val="84AA33">
                  <a:tint val="98000"/>
                  <a:shade val="63000"/>
                  <a:satMod val="170000"/>
                </a:srgbClr>
              </a:gs>
              <a:gs pos="100000">
                <a:srgbClr val="84AA33">
                  <a:shade val="62000"/>
                  <a:satMod val="170000"/>
                </a:srgb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84AA33"/>
            </a:contourClr>
          </a:sp3d>
        </p:spPr>
        <p:txBody>
          <a:bodyPr rtlCol="0" anchor="ctr"/>
          <a:lstStyle/>
          <a:p>
            <a:pPr algn="ctr" eaLnBrk="0" fontAlgn="base" hangingPunct="0">
              <a:spcBef>
                <a:spcPct val="0"/>
              </a:spcBef>
              <a:spcAft>
                <a:spcPct val="0"/>
              </a:spcAft>
            </a:pPr>
            <a:r>
              <a:rPr kumimoji="1" lang="en-US" sz="1400" b="1" kern="0" dirty="0">
                <a:solidFill>
                  <a:prstClr val="white"/>
                </a:solidFill>
                <a:latin typeface="Corbel" panose="020B0503020204020204" pitchFamily="34" charset="0"/>
              </a:rPr>
              <a:t>affirmative declaration of consent</a:t>
            </a:r>
            <a:endParaRPr kumimoji="1" lang="el-GR" sz="1400" b="1" kern="0" dirty="0">
              <a:solidFill>
                <a:prstClr val="white"/>
              </a:solidFill>
              <a:latin typeface="Corbel" panose="020B0503020204020204" pitchFamily="34" charset="0"/>
            </a:endParaRPr>
          </a:p>
        </p:txBody>
      </p:sp>
      <p:sp>
        <p:nvSpPr>
          <p:cNvPr id="8" name="TextBox 7">
            <a:extLst>
              <a:ext uri="{FF2B5EF4-FFF2-40B4-BE49-F238E27FC236}">
                <a16:creationId xmlns:a16="http://schemas.microsoft.com/office/drawing/2014/main" id="{19B66594-A595-B0FA-C939-ACC19D3E5A62}"/>
              </a:ext>
            </a:extLst>
          </p:cNvPr>
          <p:cNvSpPr txBox="1"/>
          <p:nvPr/>
        </p:nvSpPr>
        <p:spPr>
          <a:xfrm>
            <a:off x="2402541" y="4078406"/>
            <a:ext cx="6096000" cy="2893100"/>
          </a:xfrm>
          <a:prstGeom prst="rect">
            <a:avLst/>
          </a:prstGeom>
          <a:noFill/>
        </p:spPr>
        <p:txBody>
          <a:bodyPr wrap="square">
            <a:spAutoFit/>
          </a:bodyPr>
          <a:lstStyle/>
          <a:p>
            <a:pPr>
              <a:buClr>
                <a:srgbClr val="3891A7"/>
              </a:buClr>
            </a:pPr>
            <a:r>
              <a:rPr lang="en-US" sz="1400" dirty="0">
                <a:solidFill>
                  <a:prstClr val="black"/>
                </a:solidFill>
                <a:latin typeface="Corbel" panose="020B0503020204020204" pitchFamily="34" charset="0"/>
              </a:rPr>
              <a:t>GDPR requires declaration or affirmative action of the data subject</a:t>
            </a:r>
            <a:endParaRPr lang="el-GR" sz="1400" dirty="0">
              <a:solidFill>
                <a:prstClr val="black"/>
              </a:solidFill>
              <a:latin typeface="Corbel" panose="020B0503020204020204" pitchFamily="34" charset="0"/>
            </a:endParaRPr>
          </a:p>
          <a:p>
            <a:pPr lvl="1">
              <a:buClr>
                <a:srgbClr val="3891A7"/>
              </a:buClr>
            </a:pPr>
            <a:r>
              <a:rPr lang="en-US" sz="1400" dirty="0">
                <a:solidFill>
                  <a:prstClr val="black"/>
                </a:solidFill>
                <a:latin typeface="Corbel" panose="020B0503020204020204" pitchFamily="34" charset="0"/>
              </a:rPr>
              <a:t>Not acceptance after simple information with no further action</a:t>
            </a:r>
          </a:p>
          <a:p>
            <a:pPr lvl="1">
              <a:buClr>
                <a:srgbClr val="3891A7"/>
              </a:buClr>
            </a:pPr>
            <a:r>
              <a:rPr lang="en-US" sz="1400" dirty="0">
                <a:solidFill>
                  <a:prstClr val="black"/>
                </a:solidFill>
                <a:latin typeface="Corbel" panose="020B0503020204020204" pitchFamily="34" charset="0"/>
              </a:rPr>
              <a:t>Pre-ticked or opt-out boxes are not considered as valid consent</a:t>
            </a:r>
            <a:endParaRPr lang="el-GR" sz="1400" dirty="0">
              <a:solidFill>
                <a:prstClr val="black"/>
              </a:solidFill>
              <a:latin typeface="Corbel" panose="020B0503020204020204" pitchFamily="34" charset="0"/>
            </a:endParaRPr>
          </a:p>
          <a:p>
            <a:pPr lvl="1">
              <a:buClr>
                <a:srgbClr val="3891A7"/>
              </a:buClr>
            </a:pPr>
            <a:endParaRPr lang="en-US" sz="1400" dirty="0">
              <a:solidFill>
                <a:prstClr val="black"/>
              </a:solidFill>
              <a:latin typeface="Corbel" panose="020B0503020204020204" pitchFamily="34" charset="0"/>
            </a:endParaRPr>
          </a:p>
          <a:p>
            <a:pPr lvl="1">
              <a:buClr>
                <a:srgbClr val="3891A7"/>
              </a:buClr>
            </a:pPr>
            <a:r>
              <a:rPr lang="en-US" sz="1400" dirty="0">
                <a:solidFill>
                  <a:prstClr val="black"/>
                </a:solidFill>
                <a:latin typeface="Corbel" panose="020B0503020204020204" pitchFamily="34" charset="0"/>
              </a:rPr>
              <a:t>Any means may be used for reception of consent as long as controller can prove that consent is given</a:t>
            </a:r>
            <a:endParaRPr lang="el-GR" sz="1400" dirty="0">
              <a:solidFill>
                <a:prstClr val="black"/>
              </a:solidFill>
              <a:latin typeface="Corbel" panose="020B0503020204020204" pitchFamily="34" charset="0"/>
            </a:endParaRPr>
          </a:p>
          <a:p>
            <a:pPr lvl="2">
              <a:buClr>
                <a:srgbClr val="FEB80A"/>
              </a:buClr>
            </a:pPr>
            <a:r>
              <a:rPr lang="en-US" sz="1400" dirty="0">
                <a:solidFill>
                  <a:prstClr val="black"/>
                </a:solidFill>
                <a:latin typeface="Corbel" panose="020B0503020204020204" pitchFamily="34" charset="0"/>
              </a:rPr>
              <a:t>Ideally in written form!</a:t>
            </a:r>
            <a:endParaRPr lang="el-GR" sz="1400" dirty="0">
              <a:solidFill>
                <a:prstClr val="black"/>
              </a:solidFill>
              <a:latin typeface="Corbel" panose="020B0503020204020204" pitchFamily="34" charset="0"/>
            </a:endParaRPr>
          </a:p>
          <a:p>
            <a:pPr lvl="2">
              <a:buClr>
                <a:srgbClr val="FEB80A"/>
              </a:buClr>
            </a:pPr>
            <a:r>
              <a:rPr lang="en-US" sz="1400" dirty="0">
                <a:solidFill>
                  <a:prstClr val="black"/>
                </a:solidFill>
                <a:latin typeface="Corbel" panose="020B0503020204020204" pitchFamily="34" charset="0"/>
              </a:rPr>
              <a:t>Recording if appropriate prior information has been provided</a:t>
            </a:r>
            <a:endParaRPr lang="el-GR" sz="1400" dirty="0">
              <a:solidFill>
                <a:prstClr val="black"/>
              </a:solidFill>
              <a:latin typeface="Corbel" panose="020B0503020204020204" pitchFamily="34" charset="0"/>
            </a:endParaRPr>
          </a:p>
          <a:p>
            <a:pPr>
              <a:buClr>
                <a:srgbClr val="3891A7"/>
              </a:buClr>
            </a:pPr>
            <a:r>
              <a:rPr lang="en-US" sz="1400" dirty="0">
                <a:solidFill>
                  <a:prstClr val="black"/>
                </a:solidFill>
                <a:latin typeface="Corbel" panose="020B0503020204020204" pitchFamily="34" charset="0"/>
              </a:rPr>
              <a:t>By electronic means</a:t>
            </a:r>
            <a:r>
              <a:rPr lang="el-GR" sz="1400" dirty="0">
                <a:solidFill>
                  <a:prstClr val="black"/>
                </a:solidFill>
                <a:latin typeface="Corbel" panose="020B0503020204020204" pitchFamily="34" charset="0"/>
              </a:rPr>
              <a:t>…</a:t>
            </a:r>
          </a:p>
          <a:p>
            <a:pPr lvl="1">
              <a:buClr>
                <a:srgbClr val="3891A7"/>
              </a:buClr>
            </a:pPr>
            <a:r>
              <a:rPr lang="en-US" sz="1400" dirty="0">
                <a:solidFill>
                  <a:prstClr val="black"/>
                </a:solidFill>
                <a:latin typeface="Corbel" panose="020B0503020204020204" pitchFamily="34" charset="0"/>
              </a:rPr>
              <a:t>Controllers can create their own systems as long as they are based on GDPR rules and principles, ex:</a:t>
            </a:r>
            <a:endParaRPr lang="el-GR" sz="1400" dirty="0">
              <a:solidFill>
                <a:prstClr val="black"/>
              </a:solidFill>
              <a:latin typeface="Corbel" panose="020B0503020204020204" pitchFamily="34" charset="0"/>
            </a:endParaRPr>
          </a:p>
          <a:p>
            <a:pPr lvl="2">
              <a:buClr>
                <a:srgbClr val="FEB80A"/>
              </a:buClr>
            </a:pPr>
            <a:r>
              <a:rPr lang="en-US" sz="1400" dirty="0">
                <a:solidFill>
                  <a:prstClr val="black"/>
                </a:solidFill>
                <a:latin typeface="Corbel" panose="020B0503020204020204" pitchFamily="34" charset="0"/>
              </a:rPr>
              <a:t>Swipe, mobile rotation in</a:t>
            </a:r>
            <a:r>
              <a:rPr lang="el-GR" sz="1400" dirty="0">
                <a:solidFill>
                  <a:prstClr val="black"/>
                </a:solidFill>
                <a:latin typeface="Corbel" panose="020B0503020204020204" pitchFamily="34" charset="0"/>
              </a:rPr>
              <a:t> 8 </a:t>
            </a:r>
            <a:r>
              <a:rPr lang="en-US" sz="1400" dirty="0" err="1">
                <a:solidFill>
                  <a:prstClr val="black"/>
                </a:solidFill>
                <a:latin typeface="Corbel" panose="020B0503020204020204" pitchFamily="34" charset="0"/>
              </a:rPr>
              <a:t>etc</a:t>
            </a:r>
            <a:r>
              <a:rPr lang="el-GR" sz="1400" dirty="0">
                <a:solidFill>
                  <a:prstClr val="black"/>
                </a:solidFill>
                <a:latin typeface="Corbel" panose="020B0503020204020204" pitchFamily="34" charset="0"/>
              </a:rPr>
              <a:t>.</a:t>
            </a:r>
          </a:p>
          <a:p>
            <a:pPr lvl="2">
              <a:buClr>
                <a:srgbClr val="FEB80A"/>
              </a:buClr>
            </a:pPr>
            <a:r>
              <a:rPr lang="en-US" sz="1400" dirty="0">
                <a:solidFill>
                  <a:prstClr val="black"/>
                </a:solidFill>
                <a:latin typeface="Corbel" panose="020B0503020204020204" pitchFamily="34" charset="0"/>
              </a:rPr>
              <a:t>A simple scroll in the text doesn’t meet the requirement</a:t>
            </a:r>
            <a:endParaRPr lang="el-GR" sz="1400" dirty="0">
              <a:solidFill>
                <a:prstClr val="black"/>
              </a:solidFill>
              <a:latin typeface="Corbel" panose="020B0503020204020204" pitchFamily="34" charset="0"/>
            </a:endParaRPr>
          </a:p>
        </p:txBody>
      </p:sp>
    </p:spTree>
    <p:extLst>
      <p:ext uri="{BB962C8B-B14F-4D97-AF65-F5344CB8AC3E}">
        <p14:creationId xmlns:p14="http://schemas.microsoft.com/office/powerpoint/2010/main" val="18718790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76CB0-4477-5861-E190-569E318E4FC9}"/>
              </a:ext>
            </a:extLst>
          </p:cNvPr>
          <p:cNvSpPr>
            <a:spLocks noGrp="1"/>
          </p:cNvSpPr>
          <p:nvPr>
            <p:ph type="title"/>
          </p:nvPr>
        </p:nvSpPr>
        <p:spPr>
          <a:xfrm>
            <a:off x="1097280" y="286604"/>
            <a:ext cx="10058400" cy="618832"/>
          </a:xfrm>
        </p:spPr>
        <p:txBody>
          <a:bodyPr>
            <a:noAutofit/>
          </a:bodyPr>
          <a:lstStyle/>
          <a:p>
            <a:r>
              <a:rPr lang="en-GB" sz="3200" dirty="0">
                <a:solidFill>
                  <a:srgbClr val="00B0F0"/>
                </a:solidFill>
              </a:rPr>
              <a:t>Data Privacy Impact Assessment</a:t>
            </a:r>
          </a:p>
        </p:txBody>
      </p:sp>
      <p:sp>
        <p:nvSpPr>
          <p:cNvPr id="3" name="Content Placeholder 2">
            <a:extLst>
              <a:ext uri="{FF2B5EF4-FFF2-40B4-BE49-F238E27FC236}">
                <a16:creationId xmlns:a16="http://schemas.microsoft.com/office/drawing/2014/main" id="{924965EA-C5CC-8728-CE2D-BCB5FD31AFA7}"/>
              </a:ext>
            </a:extLst>
          </p:cNvPr>
          <p:cNvSpPr>
            <a:spLocks noGrp="1"/>
          </p:cNvSpPr>
          <p:nvPr>
            <p:ph idx="1"/>
          </p:nvPr>
        </p:nvSpPr>
        <p:spPr/>
        <p:txBody>
          <a:bodyPr/>
          <a:lstStyle/>
          <a:p>
            <a:pPr>
              <a:buFont typeface="Arial" panose="020B0604020202020204" pitchFamily="34" charset="0"/>
              <a:buChar char="•"/>
            </a:pPr>
            <a:r>
              <a:rPr lang="en-GB" dirty="0">
                <a:solidFill>
                  <a:srgbClr val="000000"/>
                </a:solidFill>
                <a:latin typeface="Helvetica Neue"/>
              </a:rPr>
              <a:t>Aim is to identify risk relating to processing of personal data </a:t>
            </a:r>
          </a:p>
          <a:p>
            <a:pPr>
              <a:buFont typeface="Arial" panose="020B0604020202020204" pitchFamily="34" charset="0"/>
              <a:buChar char="•"/>
            </a:pPr>
            <a:r>
              <a:rPr lang="en-GB" dirty="0">
                <a:solidFill>
                  <a:srgbClr val="000000"/>
                </a:solidFill>
                <a:latin typeface="Helvetica Neue"/>
              </a:rPr>
              <a:t>Mitigate the risk </a:t>
            </a:r>
          </a:p>
          <a:p>
            <a:pPr>
              <a:buFont typeface="Arial" panose="020B0604020202020204" pitchFamily="34" charset="0"/>
              <a:buChar char="•"/>
            </a:pPr>
            <a:r>
              <a:rPr lang="en-GB" b="0" i="0" dirty="0">
                <a:solidFill>
                  <a:srgbClr val="000000"/>
                </a:solidFill>
                <a:effectLst/>
                <a:latin typeface="Helvetica Neue"/>
              </a:rPr>
              <a:t> mandatory where the processing of personal data is likely to result in a high risk to the rights and freedoms of individual data subjects.</a:t>
            </a:r>
          </a:p>
          <a:p>
            <a:pPr>
              <a:buFont typeface="Arial" panose="020B0604020202020204" pitchFamily="34" charset="0"/>
              <a:buChar char="•"/>
            </a:pPr>
            <a:r>
              <a:rPr lang="en-GB" dirty="0">
                <a:solidFill>
                  <a:srgbClr val="000000"/>
                </a:solidFill>
                <a:latin typeface="Helvetica Neue"/>
              </a:rPr>
              <a:t>7 Steps </a:t>
            </a:r>
          </a:p>
          <a:p>
            <a:pPr>
              <a:buFont typeface="Arial" panose="020B0604020202020204" pitchFamily="34" charset="0"/>
              <a:buChar char="•"/>
            </a:pPr>
            <a:r>
              <a:rPr lang="en-GB" b="1" dirty="0">
                <a:solidFill>
                  <a:srgbClr val="222222"/>
                </a:solidFill>
                <a:latin typeface="inherit"/>
              </a:rPr>
              <a:t>Step 1: Determine the necessity of  DPIA </a:t>
            </a:r>
          </a:p>
          <a:p>
            <a:pPr lvl="1">
              <a:buFont typeface="Arial" panose="020B0604020202020204" pitchFamily="34" charset="0"/>
              <a:buChar char="•"/>
            </a:pPr>
            <a:r>
              <a:rPr lang="en-GB" sz="2000" dirty="0">
                <a:solidFill>
                  <a:srgbClr val="000000"/>
                </a:solidFill>
                <a:latin typeface="Helvetica Neue"/>
              </a:rPr>
              <a:t>Article 35(3) sets out three types of processing that always require a DPIA:</a:t>
            </a:r>
          </a:p>
          <a:p>
            <a:pPr marL="384048" lvl="2" indent="0">
              <a:buNone/>
            </a:pPr>
            <a:r>
              <a:rPr lang="en-GB" sz="1800" dirty="0">
                <a:solidFill>
                  <a:srgbClr val="000000"/>
                </a:solidFill>
                <a:latin typeface="Helvetica Neue"/>
              </a:rPr>
              <a:t>1) Systematic and extensive profiling with significant effects</a:t>
            </a:r>
          </a:p>
          <a:p>
            <a:pPr marL="384048" lvl="2" indent="0">
              <a:buNone/>
            </a:pPr>
            <a:r>
              <a:rPr lang="en-GB" sz="1800" dirty="0">
                <a:solidFill>
                  <a:srgbClr val="000000"/>
                </a:solidFill>
                <a:latin typeface="Helvetica Neue"/>
              </a:rPr>
              <a:t>2) Large-scale use of sensitive data</a:t>
            </a:r>
          </a:p>
          <a:p>
            <a:pPr marL="384048" lvl="2" indent="0">
              <a:buNone/>
            </a:pPr>
            <a:r>
              <a:rPr lang="en-GB" sz="1800" dirty="0">
                <a:solidFill>
                  <a:srgbClr val="000000"/>
                </a:solidFill>
                <a:latin typeface="Helvetica Neue"/>
              </a:rPr>
              <a:t>3) Public monitoring</a:t>
            </a:r>
          </a:p>
        </p:txBody>
      </p:sp>
      <p:sp>
        <p:nvSpPr>
          <p:cNvPr id="5" name="TextBox 4">
            <a:extLst>
              <a:ext uri="{FF2B5EF4-FFF2-40B4-BE49-F238E27FC236}">
                <a16:creationId xmlns:a16="http://schemas.microsoft.com/office/drawing/2014/main" id="{7CA9A70D-EB49-0643-86BC-6CCEFAEA95AB}"/>
              </a:ext>
            </a:extLst>
          </p:cNvPr>
          <p:cNvSpPr txBox="1"/>
          <p:nvPr/>
        </p:nvSpPr>
        <p:spPr>
          <a:xfrm>
            <a:off x="837041" y="6100958"/>
            <a:ext cx="10802471" cy="646331"/>
          </a:xfrm>
          <a:prstGeom prst="rect">
            <a:avLst/>
          </a:prstGeom>
          <a:noFill/>
        </p:spPr>
        <p:txBody>
          <a:bodyPr wrap="square">
            <a:spAutoFit/>
          </a:bodyPr>
          <a:lstStyle/>
          <a:p>
            <a:r>
              <a:rPr lang="en-GB" dirty="0"/>
              <a:t>https://www.itgovernance.co.uk/blog/gdpr-six-key-stages-of-the-data-protection-impact-assessment-dpia</a:t>
            </a:r>
          </a:p>
        </p:txBody>
      </p:sp>
    </p:spTree>
    <p:extLst>
      <p:ext uri="{BB962C8B-B14F-4D97-AF65-F5344CB8AC3E}">
        <p14:creationId xmlns:p14="http://schemas.microsoft.com/office/powerpoint/2010/main" val="223131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 Dr. Shareeful Islam</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182881" cy="3572136"/>
          </a:xfrm>
        </p:spPr>
        <p:txBody>
          <a:bodyPr>
            <a:normAutofit fontScale="85000" lnSpcReduction="10000"/>
          </a:bodyPr>
          <a:lstStyle/>
          <a:p>
            <a:pPr marL="0" indent="0">
              <a:buNone/>
            </a:pPr>
            <a:r>
              <a:rPr lang="en-US" dirty="0"/>
              <a:t>Highly motivated and committed cyber security and risk management professional with experience in research, training and consultancy. </a:t>
            </a:r>
          </a:p>
          <a:p>
            <a:pPr marL="0" indent="0">
              <a:buNone/>
            </a:pPr>
            <a:r>
              <a:rPr lang="en-US" dirty="0"/>
              <a:t>Consultant for managing cyber security risks and information security management system to develop risks management framework following ISO 27001:2013, ISO31000:2018, NIST-CSF, STIX threat modelling, CIS_CSC and other relevant standards in various business environments. </a:t>
            </a:r>
          </a:p>
          <a:p>
            <a:pPr marL="0" indent="0">
              <a:buNone/>
            </a:pPr>
            <a:r>
              <a:rPr lang="en-US" dirty="0"/>
              <a:t>Certified Management of Risks (</a:t>
            </a:r>
            <a:r>
              <a:rPr lang="en-US" dirty="0" err="1"/>
              <a:t>MoR</a:t>
            </a:r>
            <a:r>
              <a:rPr lang="en-US" dirty="0"/>
              <a:t>), PRINCE 2 practitioner and a subject matter expert in Risk Management </a:t>
            </a:r>
          </a:p>
          <a:p>
            <a:pPr marL="0" indent="0">
              <a:buNone/>
            </a:pPr>
            <a:r>
              <a:rPr lang="en-US" dirty="0"/>
              <a:t>Knowledge about data privacy and compliance</a:t>
            </a:r>
          </a:p>
          <a:p>
            <a:pPr marL="0" indent="0">
              <a:buNone/>
            </a:pPr>
            <a:r>
              <a:rPr lang="en-US" dirty="0"/>
              <a:t>Over 90 peer reviewed publications with top journals and conference</a:t>
            </a:r>
          </a:p>
          <a:p>
            <a:pPr marL="0" indent="0">
              <a:buNone/>
            </a:pPr>
            <a:r>
              <a:rPr lang="en-US" dirty="0"/>
              <a:t> https://scholar.google.com/citations?user=IAxS1lsAAAAJ&amp;hl=en</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21" name="Picture Placeholder 20" descr="A person speaking into a microphone&#10;&#10;Description automatically generated">
            <a:extLst>
              <a:ext uri="{FF2B5EF4-FFF2-40B4-BE49-F238E27FC236}">
                <a16:creationId xmlns:a16="http://schemas.microsoft.com/office/drawing/2014/main" id="{D5480851-9AA6-A6C6-659E-CA81E0E733A8}"/>
              </a:ext>
            </a:extLst>
          </p:cNvPr>
          <p:cNvPicPr>
            <a:picLocks noGrp="1" noChangeAspect="1"/>
          </p:cNvPicPr>
          <p:nvPr>
            <p:ph type="pic" sz="quarter" idx="11"/>
          </p:nvPr>
        </p:nvPicPr>
        <p:blipFill>
          <a:blip r:embed="rId2"/>
          <a:srcRect l="239" r="239"/>
          <a:stretch>
            <a:fillRect/>
          </a:stretch>
        </p:blipFill>
        <p:spPr/>
      </p:pic>
    </p:spTree>
    <p:extLst>
      <p:ext uri="{BB962C8B-B14F-4D97-AF65-F5344CB8AC3E}">
        <p14:creationId xmlns:p14="http://schemas.microsoft.com/office/powerpoint/2010/main" val="9718301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C1219-EE60-5FB6-F569-7A4FFEFAD649}"/>
              </a:ext>
            </a:extLst>
          </p:cNvPr>
          <p:cNvSpPr>
            <a:spLocks noGrp="1"/>
          </p:cNvSpPr>
          <p:nvPr>
            <p:ph type="title"/>
          </p:nvPr>
        </p:nvSpPr>
        <p:spPr>
          <a:xfrm>
            <a:off x="1097280" y="286604"/>
            <a:ext cx="10058400" cy="663656"/>
          </a:xfrm>
        </p:spPr>
        <p:txBody>
          <a:bodyPr>
            <a:noAutofit/>
          </a:bodyPr>
          <a:lstStyle/>
          <a:p>
            <a:r>
              <a:rPr lang="en-GB" sz="4000" dirty="0">
                <a:solidFill>
                  <a:srgbClr val="00B0F0"/>
                </a:solidFill>
              </a:rPr>
              <a:t>Data Privacy Impact Assessment</a:t>
            </a:r>
            <a:endParaRPr lang="en-GB" sz="4000" dirty="0"/>
          </a:p>
        </p:txBody>
      </p:sp>
      <p:sp>
        <p:nvSpPr>
          <p:cNvPr id="3" name="Content Placeholder 2">
            <a:extLst>
              <a:ext uri="{FF2B5EF4-FFF2-40B4-BE49-F238E27FC236}">
                <a16:creationId xmlns:a16="http://schemas.microsoft.com/office/drawing/2014/main" id="{379303D3-014F-5C7D-748F-4159F097555C}"/>
              </a:ext>
            </a:extLst>
          </p:cNvPr>
          <p:cNvSpPr>
            <a:spLocks noGrp="1"/>
          </p:cNvSpPr>
          <p:nvPr>
            <p:ph idx="1"/>
          </p:nvPr>
        </p:nvSpPr>
        <p:spPr>
          <a:xfrm>
            <a:off x="711535" y="1166018"/>
            <a:ext cx="10972800" cy="5494758"/>
          </a:xfrm>
        </p:spPr>
        <p:txBody>
          <a:bodyPr>
            <a:normAutofit lnSpcReduction="10000"/>
          </a:bodyPr>
          <a:lstStyle/>
          <a:p>
            <a:pPr>
              <a:buFont typeface="Arial" panose="020B0604020202020204" pitchFamily="34" charset="0"/>
              <a:buChar char="•"/>
            </a:pPr>
            <a:r>
              <a:rPr lang="en-GB" b="1" i="0" dirty="0">
                <a:solidFill>
                  <a:srgbClr val="222222"/>
                </a:solidFill>
                <a:effectLst/>
                <a:latin typeface="inherit"/>
              </a:rPr>
              <a:t>Step 2: Describe the processing</a:t>
            </a:r>
          </a:p>
          <a:p>
            <a:pPr>
              <a:buFont typeface="Arial" panose="020B0604020202020204" pitchFamily="34" charset="0"/>
              <a:buChar char="•"/>
            </a:pPr>
            <a:r>
              <a:rPr lang="en-GB" sz="1800" dirty="0">
                <a:solidFill>
                  <a:srgbClr val="000000"/>
                </a:solidFill>
                <a:latin typeface="Helvetica Neue"/>
              </a:rPr>
              <a:t>How and why </a:t>
            </a:r>
          </a:p>
          <a:p>
            <a:pPr lvl="1">
              <a:buFont typeface="Arial" panose="020B0604020202020204" pitchFamily="34" charset="0"/>
              <a:buChar char="•"/>
            </a:pPr>
            <a:r>
              <a:rPr lang="en-GB" sz="1600" dirty="0">
                <a:solidFill>
                  <a:srgbClr val="000000"/>
                </a:solidFill>
                <a:latin typeface="Helvetica Neue"/>
              </a:rPr>
              <a:t>Nature/Scope/Context/Purpose</a:t>
            </a:r>
          </a:p>
          <a:p>
            <a:pPr>
              <a:buFont typeface="Arial" panose="020B0604020202020204" pitchFamily="34" charset="0"/>
              <a:buChar char="•"/>
            </a:pPr>
            <a:r>
              <a:rPr lang="en-GB" b="1" dirty="0">
                <a:solidFill>
                  <a:srgbClr val="222222"/>
                </a:solidFill>
                <a:latin typeface="inherit"/>
              </a:rPr>
              <a:t>Step 3: Consider consultation</a:t>
            </a:r>
          </a:p>
          <a:p>
            <a:pPr lvl="1">
              <a:buFont typeface="Arial" panose="020B0604020202020204" pitchFamily="34" charset="0"/>
              <a:buChar char="•"/>
            </a:pPr>
            <a:r>
              <a:rPr lang="en-GB" sz="1600" dirty="0">
                <a:solidFill>
                  <a:srgbClr val="000000"/>
                </a:solidFill>
                <a:latin typeface="Helvetica Neue"/>
              </a:rPr>
              <a:t>Based on existing contacts </a:t>
            </a:r>
          </a:p>
          <a:p>
            <a:pPr lvl="1">
              <a:buFont typeface="Arial" panose="020B0604020202020204" pitchFamily="34" charset="0"/>
              <a:buChar char="•"/>
            </a:pPr>
            <a:r>
              <a:rPr lang="en-GB" sz="1600" dirty="0">
                <a:solidFill>
                  <a:srgbClr val="000000"/>
                </a:solidFill>
                <a:latin typeface="Helvetica Neue"/>
              </a:rPr>
              <a:t>New potential users </a:t>
            </a:r>
          </a:p>
          <a:p>
            <a:pPr>
              <a:buFont typeface="Arial" panose="020B0604020202020204" pitchFamily="34" charset="0"/>
              <a:buChar char="•"/>
            </a:pPr>
            <a:r>
              <a:rPr lang="en-GB" b="1" dirty="0">
                <a:solidFill>
                  <a:srgbClr val="222222"/>
                </a:solidFill>
                <a:latin typeface="inherit"/>
              </a:rPr>
              <a:t>Step 4: Assess necessity and proportionality</a:t>
            </a:r>
          </a:p>
          <a:p>
            <a:pPr lvl="1">
              <a:buFont typeface="Arial" panose="020B0604020202020204" pitchFamily="34" charset="0"/>
              <a:buChar char="•"/>
            </a:pPr>
            <a:r>
              <a:rPr lang="en-GB" sz="1600" dirty="0">
                <a:solidFill>
                  <a:srgbClr val="000000"/>
                </a:solidFill>
                <a:latin typeface="Helvetica Neue"/>
              </a:rPr>
              <a:t>Necessity -&gt;lawfulness of the processing of personal data</a:t>
            </a:r>
          </a:p>
          <a:p>
            <a:pPr lvl="2">
              <a:buFont typeface="Arial" panose="020B0604020202020204" pitchFamily="34" charset="0"/>
              <a:buChar char="•"/>
            </a:pPr>
            <a:r>
              <a:rPr lang="en-GB" sz="1600" dirty="0">
                <a:solidFill>
                  <a:srgbClr val="000000"/>
                </a:solidFill>
                <a:latin typeface="Helvetica Neue"/>
              </a:rPr>
              <a:t>processing operations, retention periods and the categories of data processed</a:t>
            </a:r>
          </a:p>
          <a:p>
            <a:pPr lvl="2">
              <a:buFont typeface="Arial" panose="020B0604020202020204" pitchFamily="34" charset="0"/>
              <a:buChar char="•"/>
            </a:pPr>
            <a:r>
              <a:rPr lang="en-GB" sz="1600" dirty="0">
                <a:solidFill>
                  <a:srgbClr val="000000"/>
                </a:solidFill>
                <a:latin typeface="Helvetica Neue"/>
              </a:rPr>
              <a:t>Proportionality -&gt;</a:t>
            </a:r>
            <a:r>
              <a:rPr lang="en-GB" sz="2000" b="1" i="0" dirty="0">
                <a:solidFill>
                  <a:srgbClr val="444444"/>
                </a:solidFill>
                <a:effectLst/>
                <a:latin typeface="Verdana" panose="020B0604030504040204" pitchFamily="34" charset="0"/>
              </a:rPr>
              <a:t> </a:t>
            </a:r>
            <a:r>
              <a:rPr lang="en-GB" sz="1600" dirty="0">
                <a:solidFill>
                  <a:srgbClr val="000000"/>
                </a:solidFill>
                <a:latin typeface="Helvetica Neue"/>
              </a:rPr>
              <a:t>adequate and relevant for the purpose of the processing</a:t>
            </a:r>
          </a:p>
          <a:p>
            <a:r>
              <a:rPr lang="en-GB" sz="1800" b="1" i="0" dirty="0">
                <a:solidFill>
                  <a:srgbClr val="222222"/>
                </a:solidFill>
                <a:effectLst/>
                <a:latin typeface="inherit"/>
              </a:rPr>
              <a:t>Step 5: Identify and assess risks</a:t>
            </a:r>
          </a:p>
          <a:p>
            <a:pPr lvl="1"/>
            <a:r>
              <a:rPr lang="en-GB" sz="1600" b="0" i="0" dirty="0">
                <a:solidFill>
                  <a:srgbClr val="222222"/>
                </a:solidFill>
                <a:effectLst/>
                <a:latin typeface="Verdana" panose="020B0604030504040204" pitchFamily="34" charset="0"/>
              </a:rPr>
              <a:t>Risk relating to processin</a:t>
            </a:r>
            <a:r>
              <a:rPr lang="en-GB" sz="1600" dirty="0">
                <a:solidFill>
                  <a:srgbClr val="222222"/>
                </a:solidFill>
                <a:latin typeface="Verdana" panose="020B0604030504040204" pitchFamily="34" charset="0"/>
              </a:rPr>
              <a:t>g of personal data </a:t>
            </a:r>
          </a:p>
          <a:p>
            <a:r>
              <a:rPr lang="en-GB" b="1" dirty="0">
                <a:solidFill>
                  <a:srgbClr val="222222"/>
                </a:solidFill>
                <a:latin typeface="inherit"/>
              </a:rPr>
              <a:t>Step 6: Risk mitigation</a:t>
            </a:r>
          </a:p>
          <a:p>
            <a:r>
              <a:rPr lang="en-GB" b="1" dirty="0">
                <a:solidFill>
                  <a:srgbClr val="222222"/>
                </a:solidFill>
                <a:latin typeface="inherit"/>
              </a:rPr>
              <a:t>Step 7: Documentation </a:t>
            </a:r>
          </a:p>
          <a:p>
            <a:endParaRPr lang="en-GB" b="1" dirty="0">
              <a:solidFill>
                <a:srgbClr val="222222"/>
              </a:solidFill>
              <a:latin typeface="inherit"/>
            </a:endParaRPr>
          </a:p>
          <a:p>
            <a:pPr lvl="1"/>
            <a:endParaRPr lang="en-GB" sz="1600" b="0" i="0" dirty="0">
              <a:solidFill>
                <a:srgbClr val="222222"/>
              </a:solidFill>
              <a:effectLst/>
              <a:latin typeface="Verdana" panose="020B0604030504040204" pitchFamily="34" charset="0"/>
            </a:endParaRPr>
          </a:p>
          <a:p>
            <a:pPr lvl="1"/>
            <a:endParaRPr lang="en-GB" sz="1600" dirty="0">
              <a:solidFill>
                <a:srgbClr val="000000"/>
              </a:solidFill>
              <a:latin typeface="Helvetica Neue"/>
            </a:endParaRPr>
          </a:p>
          <a:p>
            <a:endParaRPr lang="en-GB" b="0" i="0" dirty="0">
              <a:solidFill>
                <a:srgbClr val="222222"/>
              </a:solidFill>
              <a:effectLst/>
              <a:latin typeface="Verdana" panose="020B0604030504040204" pitchFamily="34" charset="0"/>
            </a:endParaRPr>
          </a:p>
          <a:p>
            <a:endParaRPr lang="en-GB" dirty="0"/>
          </a:p>
        </p:txBody>
      </p:sp>
    </p:spTree>
    <p:extLst>
      <p:ext uri="{BB962C8B-B14F-4D97-AF65-F5344CB8AC3E}">
        <p14:creationId xmlns:p14="http://schemas.microsoft.com/office/powerpoint/2010/main" val="42703452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91184-7308-AA5D-654E-ED531BEBD5D6}"/>
              </a:ext>
            </a:extLst>
          </p:cNvPr>
          <p:cNvSpPr>
            <a:spLocks noGrp="1"/>
          </p:cNvSpPr>
          <p:nvPr>
            <p:ph type="title"/>
          </p:nvPr>
        </p:nvSpPr>
        <p:spPr>
          <a:xfrm>
            <a:off x="1097280" y="286603"/>
            <a:ext cx="10058400" cy="600903"/>
          </a:xfrm>
        </p:spPr>
        <p:txBody>
          <a:bodyPr>
            <a:normAutofit fontScale="90000"/>
          </a:bodyPr>
          <a:lstStyle/>
          <a:p>
            <a:endParaRPr lang="en-GB" dirty="0"/>
          </a:p>
        </p:txBody>
      </p:sp>
      <p:pic>
        <p:nvPicPr>
          <p:cNvPr id="2050" name="Picture 2" descr="Data Protection Impact Assessments: a union guide | Prospect">
            <a:extLst>
              <a:ext uri="{FF2B5EF4-FFF2-40B4-BE49-F238E27FC236}">
                <a16:creationId xmlns:a16="http://schemas.microsoft.com/office/drawing/2014/main" id="{8C692C83-83E0-0F88-18E8-C750997A8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2346" y="776678"/>
            <a:ext cx="4879041" cy="48516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3DE937-7E94-89A0-CADB-8B729F8075F4}"/>
              </a:ext>
            </a:extLst>
          </p:cNvPr>
          <p:cNvSpPr txBox="1"/>
          <p:nvPr/>
        </p:nvSpPr>
        <p:spPr>
          <a:xfrm>
            <a:off x="1554480" y="6081322"/>
            <a:ext cx="9610165" cy="369332"/>
          </a:xfrm>
          <a:prstGeom prst="rect">
            <a:avLst/>
          </a:prstGeom>
          <a:noFill/>
        </p:spPr>
        <p:txBody>
          <a:bodyPr wrap="square">
            <a:spAutoFit/>
          </a:bodyPr>
          <a:lstStyle/>
          <a:p>
            <a:r>
              <a:rPr lang="en-GB" dirty="0"/>
              <a:t>https://prospect.org.uk/about/data-protection-impact-assessments-a-union-guide/</a:t>
            </a:r>
          </a:p>
        </p:txBody>
      </p:sp>
    </p:spTree>
    <p:extLst>
      <p:ext uri="{BB962C8B-B14F-4D97-AF65-F5344CB8AC3E}">
        <p14:creationId xmlns:p14="http://schemas.microsoft.com/office/powerpoint/2010/main" val="30153805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D59F9-BC5C-FA7A-FAC5-638A59B2EBCF}"/>
              </a:ext>
            </a:extLst>
          </p:cNvPr>
          <p:cNvPicPr>
            <a:picLocks noChangeAspect="1"/>
          </p:cNvPicPr>
          <p:nvPr/>
        </p:nvPicPr>
        <p:blipFill>
          <a:blip r:embed="rId2"/>
          <a:stretch>
            <a:fillRect/>
          </a:stretch>
        </p:blipFill>
        <p:spPr>
          <a:xfrm>
            <a:off x="1764111" y="1277952"/>
            <a:ext cx="8466554" cy="4427604"/>
          </a:xfrm>
          <a:prstGeom prst="rect">
            <a:avLst/>
          </a:prstGeom>
        </p:spPr>
      </p:pic>
      <p:sp>
        <p:nvSpPr>
          <p:cNvPr id="8" name="TextBox 7">
            <a:extLst>
              <a:ext uri="{FF2B5EF4-FFF2-40B4-BE49-F238E27FC236}">
                <a16:creationId xmlns:a16="http://schemas.microsoft.com/office/drawing/2014/main" id="{977E9906-76FA-FD0D-4BCD-F862837C8C72}"/>
              </a:ext>
            </a:extLst>
          </p:cNvPr>
          <p:cNvSpPr txBox="1"/>
          <p:nvPr/>
        </p:nvSpPr>
        <p:spPr>
          <a:xfrm>
            <a:off x="1990165" y="6122290"/>
            <a:ext cx="8591774" cy="369332"/>
          </a:xfrm>
          <a:prstGeom prst="rect">
            <a:avLst/>
          </a:prstGeom>
          <a:noFill/>
        </p:spPr>
        <p:txBody>
          <a:bodyPr wrap="square">
            <a:spAutoFit/>
          </a:bodyPr>
          <a:lstStyle/>
          <a:p>
            <a:r>
              <a:rPr lang="en-GB" dirty="0"/>
              <a:t>https://www.ocmsolution.com/data-protection-assessment-tool/</a:t>
            </a:r>
          </a:p>
        </p:txBody>
      </p:sp>
    </p:spTree>
    <p:extLst>
      <p:ext uri="{BB962C8B-B14F-4D97-AF65-F5344CB8AC3E}">
        <p14:creationId xmlns:p14="http://schemas.microsoft.com/office/powerpoint/2010/main" val="4921312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9A11DABA-BE8F-5E60-FB25-E4ED21797F4E}"/>
              </a:ext>
            </a:extLst>
          </p:cNvPr>
          <p:cNvSpPr>
            <a:spLocks noGrp="1"/>
          </p:cNvSpPr>
          <p:nvPr>
            <p:ph idx="1"/>
          </p:nvPr>
        </p:nvSpPr>
        <p:spPr/>
        <p:txBody>
          <a:bodyPr/>
          <a:lstStyle/>
          <a:p>
            <a:endParaRPr lang="en-GB"/>
          </a:p>
        </p:txBody>
      </p:sp>
      <p:pic>
        <p:nvPicPr>
          <p:cNvPr id="13" name="Picture 12">
            <a:extLst>
              <a:ext uri="{FF2B5EF4-FFF2-40B4-BE49-F238E27FC236}">
                <a16:creationId xmlns:a16="http://schemas.microsoft.com/office/drawing/2014/main" id="{111E05B4-A483-6843-605B-66C6BA86A442}"/>
              </a:ext>
            </a:extLst>
          </p:cNvPr>
          <p:cNvPicPr>
            <a:picLocks noChangeAspect="1"/>
          </p:cNvPicPr>
          <p:nvPr/>
        </p:nvPicPr>
        <p:blipFill>
          <a:blip r:embed="rId2"/>
          <a:stretch>
            <a:fillRect/>
          </a:stretch>
        </p:blipFill>
        <p:spPr>
          <a:xfrm>
            <a:off x="666712" y="960687"/>
            <a:ext cx="10005205" cy="4936626"/>
          </a:xfrm>
          <a:prstGeom prst="rect">
            <a:avLst/>
          </a:prstGeom>
        </p:spPr>
      </p:pic>
    </p:spTree>
    <p:extLst>
      <p:ext uri="{BB962C8B-B14F-4D97-AF65-F5344CB8AC3E}">
        <p14:creationId xmlns:p14="http://schemas.microsoft.com/office/powerpoint/2010/main" val="1433466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4BCA72E-34BC-2B1A-E402-8511D6458F1A}"/>
              </a:ext>
            </a:extLst>
          </p:cNvPr>
          <p:cNvPicPr>
            <a:picLocks noGrp="1" noChangeAspect="1"/>
          </p:cNvPicPr>
          <p:nvPr>
            <p:ph idx="1"/>
          </p:nvPr>
        </p:nvPicPr>
        <p:blipFill>
          <a:blip r:embed="rId2"/>
          <a:stretch>
            <a:fillRect/>
          </a:stretch>
        </p:blipFill>
        <p:spPr>
          <a:xfrm>
            <a:off x="943320" y="1500188"/>
            <a:ext cx="10419659" cy="4525962"/>
          </a:xfrm>
        </p:spPr>
      </p:pic>
      <p:sp>
        <p:nvSpPr>
          <p:cNvPr id="7" name="TextBox 6">
            <a:extLst>
              <a:ext uri="{FF2B5EF4-FFF2-40B4-BE49-F238E27FC236}">
                <a16:creationId xmlns:a16="http://schemas.microsoft.com/office/drawing/2014/main" id="{C6FAFBD3-A59B-E1E9-083F-66B181B07A39}"/>
              </a:ext>
            </a:extLst>
          </p:cNvPr>
          <p:cNvSpPr txBox="1"/>
          <p:nvPr/>
        </p:nvSpPr>
        <p:spPr>
          <a:xfrm>
            <a:off x="1568824" y="6026150"/>
            <a:ext cx="10112188" cy="646331"/>
          </a:xfrm>
          <a:prstGeom prst="rect">
            <a:avLst/>
          </a:prstGeom>
          <a:noFill/>
        </p:spPr>
        <p:txBody>
          <a:bodyPr wrap="square">
            <a:spAutoFit/>
          </a:bodyPr>
          <a:lstStyle/>
          <a:p>
            <a:r>
              <a:rPr lang="en-GB" dirty="0"/>
              <a:t>https://assets.publishing.service.gov.uk/media/5ec6a4a5d3bf7f45fa0989e5/SCC__ICO_DPIA_Template_V4_.docx</a:t>
            </a:r>
          </a:p>
        </p:txBody>
      </p:sp>
    </p:spTree>
    <p:extLst>
      <p:ext uri="{BB962C8B-B14F-4D97-AF65-F5344CB8AC3E}">
        <p14:creationId xmlns:p14="http://schemas.microsoft.com/office/powerpoint/2010/main" val="18781896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4E04D-0EA7-AE1D-B9E6-94B6AC535B93}"/>
              </a:ext>
            </a:extLst>
          </p:cNvPr>
          <p:cNvSpPr>
            <a:spLocks noGrp="1"/>
          </p:cNvSpPr>
          <p:nvPr>
            <p:ph type="title"/>
          </p:nvPr>
        </p:nvSpPr>
        <p:spPr>
          <a:xfrm>
            <a:off x="1066800" y="439271"/>
            <a:ext cx="10058400" cy="724348"/>
          </a:xfrm>
        </p:spPr>
        <p:txBody>
          <a:bodyPr>
            <a:noAutofit/>
          </a:bodyPr>
          <a:lstStyle/>
          <a:p>
            <a:r>
              <a:rPr lang="en-GB" sz="3200" dirty="0">
                <a:solidFill>
                  <a:srgbClr val="00B0F0"/>
                </a:solidFill>
              </a:rPr>
              <a:t>Best practice guideline for overall privacy awareness</a:t>
            </a:r>
          </a:p>
        </p:txBody>
      </p:sp>
      <p:sp>
        <p:nvSpPr>
          <p:cNvPr id="3" name="Content Placeholder 2">
            <a:extLst>
              <a:ext uri="{FF2B5EF4-FFF2-40B4-BE49-F238E27FC236}">
                <a16:creationId xmlns:a16="http://schemas.microsoft.com/office/drawing/2014/main" id="{C9C2B7C6-8DA7-4E7A-3A37-E0856990F07C}"/>
              </a:ext>
            </a:extLst>
          </p:cNvPr>
          <p:cNvSpPr>
            <a:spLocks noGrp="1"/>
          </p:cNvSpPr>
          <p:nvPr>
            <p:ph idx="1"/>
          </p:nvPr>
        </p:nvSpPr>
        <p:spPr/>
        <p:txBody>
          <a:bodyPr/>
          <a:lstStyle/>
          <a:p>
            <a:pPr>
              <a:buFont typeface="Arial" panose="020B0604020202020204" pitchFamily="34" charset="0"/>
              <a:buChar char="•"/>
            </a:pPr>
            <a:r>
              <a:rPr lang="en-GB" sz="1800" dirty="0">
                <a:solidFill>
                  <a:prstClr val="black"/>
                </a:solidFill>
                <a:latin typeface="Corbel" panose="020B0503020204020204" pitchFamily="34" charset="0"/>
              </a:rPr>
              <a:t>Develop a privacy program</a:t>
            </a:r>
          </a:p>
          <a:p>
            <a:pPr>
              <a:buFont typeface="Arial" panose="020B0604020202020204" pitchFamily="34" charset="0"/>
              <a:buChar char="•"/>
            </a:pPr>
            <a:r>
              <a:rPr lang="en-GB" sz="1800" dirty="0">
                <a:solidFill>
                  <a:prstClr val="black"/>
                </a:solidFill>
                <a:latin typeface="Corbel" panose="020B0503020204020204" pitchFamily="34" charset="0"/>
              </a:rPr>
              <a:t>Privacy policy</a:t>
            </a:r>
          </a:p>
          <a:p>
            <a:pPr>
              <a:buFont typeface="Arial" panose="020B0604020202020204" pitchFamily="34" charset="0"/>
              <a:buChar char="•"/>
            </a:pPr>
            <a:r>
              <a:rPr lang="en-GB" sz="1800" dirty="0">
                <a:solidFill>
                  <a:prstClr val="black"/>
                </a:solidFill>
                <a:latin typeface="Corbel" panose="020B0503020204020204" pitchFamily="34" charset="0"/>
              </a:rPr>
              <a:t>conduct thorough risk assessments on a regular basis to identify vulnerabilities and potential cyber threats and implement proactive risk management strategies,</a:t>
            </a:r>
          </a:p>
          <a:p>
            <a:pPr>
              <a:buFont typeface="Arial" panose="020B0604020202020204" pitchFamily="34" charset="0"/>
              <a:buChar char="•"/>
            </a:pPr>
            <a:r>
              <a:rPr lang="en-GB" sz="1800" dirty="0">
                <a:solidFill>
                  <a:prstClr val="black"/>
                </a:solidFill>
                <a:latin typeface="Corbel" panose="020B0503020204020204" pitchFamily="34" charset="0"/>
              </a:rPr>
              <a:t>strict guidelines for the collection, storage, processing, and sharing of personal data.</a:t>
            </a:r>
          </a:p>
          <a:p>
            <a:pPr>
              <a:buFont typeface="Arial" panose="020B0604020202020204" pitchFamily="34" charset="0"/>
              <a:buChar char="•"/>
            </a:pPr>
            <a:r>
              <a:rPr lang="en-GB" sz="1800" dirty="0">
                <a:solidFill>
                  <a:prstClr val="black"/>
                </a:solidFill>
                <a:latin typeface="Corbel" panose="020B0503020204020204" pitchFamily="34" charset="0"/>
              </a:rPr>
              <a:t>Privacy awareness and training </a:t>
            </a:r>
          </a:p>
          <a:p>
            <a:pPr>
              <a:buFont typeface="Arial" panose="020B0604020202020204" pitchFamily="34" charset="0"/>
              <a:buChar char="•"/>
            </a:pPr>
            <a:r>
              <a:rPr lang="en-GB" sz="1800" dirty="0">
                <a:solidFill>
                  <a:prstClr val="black"/>
                </a:solidFill>
                <a:latin typeface="Corbel" panose="020B0503020204020204" pitchFamily="34" charset="0"/>
              </a:rPr>
              <a:t>Accurate DPIA </a:t>
            </a:r>
          </a:p>
          <a:p>
            <a:pPr>
              <a:buFont typeface="Arial" panose="020B0604020202020204" pitchFamily="34" charset="0"/>
              <a:buChar char="•"/>
            </a:pPr>
            <a:r>
              <a:rPr lang="en-GB" sz="1800" dirty="0">
                <a:solidFill>
                  <a:prstClr val="black"/>
                </a:solidFill>
                <a:latin typeface="Corbel" panose="020B0503020204020204" pitchFamily="34" charset="0"/>
              </a:rPr>
              <a:t>Monitor and continuous improvement</a:t>
            </a:r>
          </a:p>
          <a:p>
            <a:endParaRPr lang="en-GB" dirty="0"/>
          </a:p>
        </p:txBody>
      </p:sp>
    </p:spTree>
    <p:extLst>
      <p:ext uri="{BB962C8B-B14F-4D97-AF65-F5344CB8AC3E}">
        <p14:creationId xmlns:p14="http://schemas.microsoft.com/office/powerpoint/2010/main" val="14284754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hareeful\Desktop\frequently-asked-job-interview-questions.jpeg">
            <a:extLst>
              <a:ext uri="{FF2B5EF4-FFF2-40B4-BE49-F238E27FC236}">
                <a16:creationId xmlns:a16="http://schemas.microsoft.com/office/drawing/2014/main" id="{818A4885-3E85-A71D-383E-AD10A847AB37}"/>
              </a:ext>
            </a:extLst>
          </p:cNvPr>
          <p:cNvPicPr>
            <a:picLocks noGrp="1" noChangeAspect="1" noChangeArrowheads="1"/>
          </p:cNvPicPr>
          <p:nvPr>
            <p:ph idx="1"/>
          </p:nvPr>
        </p:nvPicPr>
        <p:blipFill>
          <a:blip r:embed="rId2" cstate="print"/>
          <a:srcRect/>
          <a:stretch>
            <a:fillRect/>
          </a:stretch>
        </p:blipFill>
        <p:spPr bwMode="auto">
          <a:xfrm>
            <a:off x="4794019" y="2742781"/>
            <a:ext cx="2718262" cy="2040775"/>
          </a:xfrm>
          <a:prstGeom prst="rect">
            <a:avLst/>
          </a:prstGeom>
          <a:noFill/>
        </p:spPr>
      </p:pic>
    </p:spTree>
    <p:extLst>
      <p:ext uri="{BB962C8B-B14F-4D97-AF65-F5344CB8AC3E}">
        <p14:creationId xmlns:p14="http://schemas.microsoft.com/office/powerpoint/2010/main" val="2585310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WHAT</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Training Topics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4546387" cy="2263289"/>
          </a:xfrm>
        </p:spPr>
        <p:txBody>
          <a:bodyPr>
            <a:noAutofit/>
          </a:bodyPr>
          <a:lstStyle/>
          <a:p>
            <a:pPr>
              <a:spcBef>
                <a:spcPts val="600"/>
              </a:spcBef>
            </a:pPr>
            <a:r>
              <a:rPr lang="en-GB" sz="1800" kern="0" dirty="0">
                <a:latin typeface="Times New Roman" panose="02020603050405020304" pitchFamily="18" charset="0"/>
                <a:ea typeface="Times New Roman" panose="02020603050405020304" pitchFamily="18" charset="0"/>
              </a:rPr>
              <a:t>D</a:t>
            </a:r>
            <a:r>
              <a:rPr lang="en-GB" sz="1800" kern="0" dirty="0">
                <a:effectLst/>
                <a:latin typeface="Times New Roman" panose="02020603050405020304" pitchFamily="18" charset="0"/>
                <a:ea typeface="Times New Roman" panose="02020603050405020304" pitchFamily="18" charset="0"/>
              </a:rPr>
              <a:t>ata privacy principles</a:t>
            </a:r>
          </a:p>
          <a:p>
            <a:pPr>
              <a:spcBef>
                <a:spcPts val="600"/>
              </a:spcBef>
            </a:pPr>
            <a:r>
              <a:rPr lang="en-GB" sz="1800" u="none" strike="noStrike" dirty="0">
                <a:effectLst/>
                <a:latin typeface="Times New Roman" panose="02020603050405020304" pitchFamily="18" charset="0"/>
                <a:ea typeface="Times New Roman" panose="02020603050405020304" pitchFamily="18" charset="0"/>
              </a:rPr>
              <a:t>An overview of GDPR and implementation</a:t>
            </a:r>
          </a:p>
          <a:p>
            <a:pPr>
              <a:spcBef>
                <a:spcPts val="600"/>
              </a:spcBef>
            </a:pPr>
            <a:r>
              <a:rPr lang="en-GB" sz="1800" u="none" strike="noStrike" dirty="0">
                <a:effectLst/>
                <a:latin typeface="Times New Roman" panose="02020603050405020304" pitchFamily="18" charset="0"/>
                <a:ea typeface="Times New Roman" panose="02020603050405020304" pitchFamily="18" charset="0"/>
              </a:rPr>
              <a:t>Maritime Threats and Vulnerabilities in relation to privacy</a:t>
            </a:r>
          </a:p>
          <a:p>
            <a:pPr marL="342900" lvl="0" indent="-342900" algn="l">
              <a:spcBef>
                <a:spcPts val="600"/>
              </a:spcBef>
              <a:spcAft>
                <a:spcPts val="600"/>
              </a:spcAft>
              <a:buFont typeface="Arial" panose="020B0604020202020204" pitchFamily="34" charset="0"/>
              <a:buChar char="●"/>
            </a:pPr>
            <a:r>
              <a:rPr lang="en-GB" sz="1800" u="none" strike="noStrike" dirty="0">
                <a:effectLst/>
                <a:latin typeface="Times New Roman" panose="02020603050405020304" pitchFamily="18" charset="0"/>
                <a:ea typeface="Times New Roman" panose="02020603050405020304" pitchFamily="18" charset="0"/>
              </a:rPr>
              <a:t>Privacy Impact assessment</a:t>
            </a:r>
          </a:p>
          <a:p>
            <a:pPr marL="342900" lvl="0" indent="-342900" algn="l">
              <a:spcBef>
                <a:spcPts val="600"/>
              </a:spcBef>
              <a:spcAft>
                <a:spcPts val="600"/>
              </a:spcAft>
              <a:buFont typeface="Arial" panose="020B0604020202020204" pitchFamily="34" charset="0"/>
              <a:buChar char="●"/>
            </a:pPr>
            <a:r>
              <a:rPr lang="en-GB" sz="1800" u="none" strike="noStrike" dirty="0">
                <a:effectLst/>
                <a:latin typeface="Times New Roman" panose="02020603050405020304" pitchFamily="18" charset="0"/>
                <a:ea typeface="Times New Roman" panose="02020603050405020304" pitchFamily="18" charset="0"/>
              </a:rPr>
              <a:t>Privacy scenario analysis and technologies</a:t>
            </a:r>
          </a:p>
          <a:p>
            <a:pPr marL="0" indent="0">
              <a:buNone/>
            </a:pPr>
            <a:r>
              <a:rPr lang="en-GB" sz="1800" kern="0" dirty="0">
                <a:solidFill>
                  <a:srgbClr val="000000"/>
                </a:solidFill>
                <a:effectLst/>
                <a:latin typeface="Times New Roman" panose="02020603050405020304" pitchFamily="18" charset="0"/>
                <a:ea typeface="Times New Roman" panose="02020603050405020304" pitchFamily="18" charset="0"/>
              </a:rPr>
              <a:t>Policy and best practice</a:t>
            </a:r>
            <a:endParaRPr lang="en-US" sz="12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31" name="Picture Placeholder 30" descr="A person in a suit holding a book&#10;&#10;Description automatically generated">
            <a:extLst>
              <a:ext uri="{FF2B5EF4-FFF2-40B4-BE49-F238E27FC236}">
                <a16:creationId xmlns:a16="http://schemas.microsoft.com/office/drawing/2014/main" id="{460A1600-5184-3B60-8343-BC4FE5B96ABF}"/>
              </a:ext>
            </a:extLst>
          </p:cNvPr>
          <p:cNvPicPr>
            <a:picLocks noGrp="1" noChangeAspect="1"/>
          </p:cNvPicPr>
          <p:nvPr>
            <p:ph type="pic" sz="quarter" idx="11"/>
          </p:nvPr>
        </p:nvPicPr>
        <p:blipFill>
          <a:blip r:embed="rId2"/>
          <a:srcRect t="10829" b="10829"/>
          <a:stretch>
            <a:fillRect/>
          </a:stretch>
        </p:blipFill>
        <p:spPr/>
      </p:pic>
    </p:spTree>
    <p:extLst>
      <p:ext uri="{BB962C8B-B14F-4D97-AF65-F5344CB8AC3E}">
        <p14:creationId xmlns:p14="http://schemas.microsoft.com/office/powerpoint/2010/main" val="3432177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475130" y="320040"/>
            <a:ext cx="7996518" cy="530644"/>
          </a:xfrm>
        </p:spPr>
        <p:txBody>
          <a:bodyPr>
            <a:normAutofit fontScale="90000"/>
          </a:bodyPr>
          <a:lstStyle/>
          <a:p>
            <a:r>
              <a:rPr lang="en-US" dirty="0">
                <a:solidFill>
                  <a:schemeClr val="accent1"/>
                </a:solidFill>
              </a:rPr>
              <a:t>Training Outline: Part 1 </a:t>
            </a: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8</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590585" y="979592"/>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 1-: </a:t>
            </a:r>
            <a:r>
              <a:rPr lang="en-GB" sz="1600" dirty="0">
                <a:solidFill>
                  <a:schemeClr val="accent1"/>
                </a:solidFill>
              </a:rPr>
              <a:t>Overview of Privacy principles ,  GDPR, policy  </a:t>
            </a:r>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475131" y="1454528"/>
            <a:ext cx="7151752" cy="1782331"/>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buFont typeface="Arial" panose="020B0604020202020204" pitchFamily="34" charset="0"/>
              <a:buChar char="•"/>
            </a:pPr>
            <a:r>
              <a:rPr lang="en-GB" sz="1400" dirty="0"/>
              <a:t>Data Privacy Principles and Alignment with Maritime Sector</a:t>
            </a:r>
          </a:p>
          <a:p>
            <a:pPr>
              <a:spcBef>
                <a:spcPts val="600"/>
              </a:spcBef>
              <a:spcAft>
                <a:spcPts val="0"/>
              </a:spcAft>
              <a:buFont typeface="Arial" panose="020B0604020202020204" pitchFamily="34" charset="0"/>
              <a:buChar char="•"/>
            </a:pPr>
            <a:r>
              <a:rPr lang="en-GB" sz="1400" dirty="0"/>
              <a:t>GDPR Key Principles</a:t>
            </a:r>
          </a:p>
          <a:p>
            <a:pPr>
              <a:spcBef>
                <a:spcPts val="600"/>
              </a:spcBef>
              <a:spcAft>
                <a:spcPts val="0"/>
              </a:spcAft>
              <a:buFont typeface="Arial" panose="020B0604020202020204" pitchFamily="34" charset="0"/>
              <a:buChar char="•"/>
            </a:pPr>
            <a:r>
              <a:rPr lang="en-GB" sz="1400" dirty="0"/>
              <a:t>Introduction to privacy policies </a:t>
            </a:r>
          </a:p>
          <a:p>
            <a:pPr>
              <a:spcBef>
                <a:spcPts val="600"/>
              </a:spcBef>
              <a:spcAft>
                <a:spcPts val="0"/>
              </a:spcAft>
              <a:buFont typeface="Arial" panose="020B0604020202020204" pitchFamily="34" charset="0"/>
              <a:buChar char="•"/>
            </a:pPr>
            <a:r>
              <a:rPr lang="en-GB" sz="1400" dirty="0"/>
              <a:t>Privacy policy for maritime sector </a:t>
            </a:r>
          </a:p>
          <a:p>
            <a:pPr>
              <a:spcBef>
                <a:spcPts val="600"/>
              </a:spcBef>
              <a:spcAft>
                <a:spcPts val="0"/>
              </a:spcAft>
              <a:buFont typeface="Arial" panose="020B0604020202020204" pitchFamily="34" charset="0"/>
              <a:buChar char="•"/>
            </a:pPr>
            <a:r>
              <a:rPr lang="en-GB" sz="1400" dirty="0"/>
              <a:t>Consent management , retention and DPIA for maritime agents</a:t>
            </a:r>
          </a:p>
          <a:p>
            <a:pPr>
              <a:spcBef>
                <a:spcPts val="600"/>
              </a:spcBef>
              <a:spcAft>
                <a:spcPts val="0"/>
              </a:spcAft>
              <a:buFont typeface="Arial" panose="020B0604020202020204" pitchFamily="34" charset="0"/>
              <a:buChar char="•"/>
            </a:pPr>
            <a:endParaRPr lang="en-GB" sz="1400" dirty="0"/>
          </a:p>
          <a:p>
            <a:pPr>
              <a:spcBef>
                <a:spcPts val="600"/>
              </a:spcBef>
              <a:spcAft>
                <a:spcPts val="0"/>
              </a:spcAft>
              <a:buFont typeface="Arial" panose="020B0604020202020204" pitchFamily="34" charset="0"/>
              <a:buChar char="•"/>
            </a:pPr>
            <a:endParaRPr lang="en-US" sz="1400" dirty="0"/>
          </a:p>
        </p:txBody>
      </p:sp>
      <p:sp>
        <p:nvSpPr>
          <p:cNvPr id="29" name="Text Placeholder 10">
            <a:extLst>
              <a:ext uri="{FF2B5EF4-FFF2-40B4-BE49-F238E27FC236}">
                <a16:creationId xmlns:a16="http://schemas.microsoft.com/office/drawing/2014/main" id="{61C6165D-1CE5-9474-8E2F-E7C58C8CABBE}"/>
              </a:ext>
            </a:extLst>
          </p:cNvPr>
          <p:cNvSpPr txBox="1">
            <a:spLocks/>
          </p:cNvSpPr>
          <p:nvPr/>
        </p:nvSpPr>
        <p:spPr>
          <a:xfrm>
            <a:off x="503920" y="3377143"/>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Topic-2:  Privacy Risk and Technologies </a:t>
            </a:r>
          </a:p>
        </p:txBody>
      </p:sp>
      <p:sp>
        <p:nvSpPr>
          <p:cNvPr id="30" name="Text Placeholder 22">
            <a:extLst>
              <a:ext uri="{FF2B5EF4-FFF2-40B4-BE49-F238E27FC236}">
                <a16:creationId xmlns:a16="http://schemas.microsoft.com/office/drawing/2014/main" id="{5DB36269-76D5-9328-F226-43C2864D432B}"/>
              </a:ext>
            </a:extLst>
          </p:cNvPr>
          <p:cNvSpPr txBox="1">
            <a:spLocks/>
          </p:cNvSpPr>
          <p:nvPr/>
        </p:nvSpPr>
        <p:spPr>
          <a:xfrm>
            <a:off x="590585" y="3947685"/>
            <a:ext cx="6980091" cy="704997"/>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buFont typeface="Arial" panose="020B0604020202020204" pitchFamily="34" charset="0"/>
              <a:buChar char="•"/>
            </a:pPr>
            <a:r>
              <a:rPr lang="en-GB" sz="1400" dirty="0"/>
              <a:t>Privacy threats and risks in maritime sector </a:t>
            </a:r>
          </a:p>
          <a:p>
            <a:pPr>
              <a:spcBef>
                <a:spcPts val="600"/>
              </a:spcBef>
              <a:spcAft>
                <a:spcPts val="0"/>
              </a:spcAft>
              <a:buFont typeface="Arial" panose="020B0604020202020204" pitchFamily="34" charset="0"/>
              <a:buChar char="•"/>
            </a:pPr>
            <a:r>
              <a:rPr lang="en-GB" sz="1400" dirty="0"/>
              <a:t>Overview of privacy technologies</a:t>
            </a:r>
            <a:endParaRPr lang="en-US" sz="1400" dirty="0"/>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spTree>
    <p:extLst>
      <p:ext uri="{BB962C8B-B14F-4D97-AF65-F5344CB8AC3E}">
        <p14:creationId xmlns:p14="http://schemas.microsoft.com/office/powerpoint/2010/main" val="3113797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1"/>
            <a:ext cx="6732237" cy="773654"/>
          </a:xfrm>
        </p:spPr>
        <p:txBody>
          <a:bodyPr>
            <a:normAutofit fontScale="90000"/>
          </a:bodyPr>
          <a:lstStyle/>
          <a:p>
            <a:br>
              <a:rPr lang="en-US" dirty="0">
                <a:solidFill>
                  <a:schemeClr val="accent1"/>
                </a:solidFill>
              </a:rPr>
            </a:br>
            <a:br>
              <a:rPr lang="en-US" dirty="0">
                <a:solidFill>
                  <a:schemeClr val="accent1"/>
                </a:solidFill>
              </a:rPr>
            </a:br>
            <a:br>
              <a:rPr lang="en-US" dirty="0">
                <a:solidFill>
                  <a:schemeClr val="accent1"/>
                </a:solidFill>
              </a:rPr>
            </a:br>
            <a:br>
              <a:rPr lang="en-US" dirty="0">
                <a:solidFill>
                  <a:schemeClr val="accent1"/>
                </a:solidFill>
              </a:rPr>
            </a:br>
            <a:br>
              <a:rPr lang="en-US" dirty="0">
                <a:solidFill>
                  <a:schemeClr val="accent1"/>
                </a:solidFill>
              </a:rPr>
            </a:br>
            <a:br>
              <a:rPr lang="en-US" dirty="0">
                <a:solidFill>
                  <a:schemeClr val="accent1"/>
                </a:solidFill>
              </a:rPr>
            </a:br>
            <a:r>
              <a:rPr lang="en-US" dirty="0">
                <a:solidFill>
                  <a:schemeClr val="accent1"/>
                </a:solidFill>
              </a:rPr>
              <a:t>Training Outline: Part 2 </a:t>
            </a:r>
            <a:br>
              <a:rPr lang="en-US" dirty="0">
                <a:solidFill>
                  <a:schemeClr val="accent1"/>
                </a:solidFill>
              </a:rPr>
            </a:b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9</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1128164"/>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Topic-3: </a:t>
            </a:r>
            <a:r>
              <a:rPr lang="en-GB" sz="1600" dirty="0">
                <a:solidFill>
                  <a:schemeClr val="accent1"/>
                </a:solidFill>
              </a:rPr>
              <a:t>best practice</a:t>
            </a:r>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849111" y="1820222"/>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buFont typeface="Arial" panose="020B0604020202020204" pitchFamily="34" charset="0"/>
              <a:buChar char="•"/>
            </a:pPr>
            <a:r>
              <a:rPr lang="en-GB" sz="1400" dirty="0"/>
              <a:t>Privacy scenario analysis and reporting</a:t>
            </a:r>
          </a:p>
          <a:p>
            <a:pPr>
              <a:spcBef>
                <a:spcPts val="600"/>
              </a:spcBef>
              <a:spcAft>
                <a:spcPts val="0"/>
              </a:spcAft>
              <a:buFont typeface="Arial" panose="020B0604020202020204" pitchFamily="34" charset="0"/>
              <a:buChar char="•"/>
            </a:pPr>
            <a:r>
              <a:rPr lang="en-GB" sz="1400" dirty="0"/>
              <a:t>best practice guideline for overall privacy  awareness</a:t>
            </a:r>
            <a:endParaRPr lang="en-US" sz="1400" dirty="0"/>
          </a:p>
        </p:txBody>
      </p:sp>
      <p:pic>
        <p:nvPicPr>
          <p:cNvPr id="7" name="Picture Placeholder 6" descr="A cup of coffee and a notebook on a table&#10;&#10;Description automatically generated">
            <a:extLst>
              <a:ext uri="{FF2B5EF4-FFF2-40B4-BE49-F238E27FC236}">
                <a16:creationId xmlns:a16="http://schemas.microsoft.com/office/drawing/2014/main" id="{1E50893B-768F-67CB-C3A8-DEAF47C911BB}"/>
              </a:ext>
            </a:extLst>
          </p:cNvPr>
          <p:cNvPicPr>
            <a:picLocks noGrp="1" noChangeAspect="1"/>
          </p:cNvPicPr>
          <p:nvPr>
            <p:ph type="pic" sz="quarter" idx="11"/>
          </p:nvPr>
        </p:nvPicPr>
        <p:blipFill>
          <a:blip r:embed="rId4"/>
          <a:srcRect l="18261" r="18261"/>
          <a:stretch>
            <a:fillRect/>
          </a:stretch>
        </p:blipFill>
        <p:spPr/>
      </p:pic>
    </p:spTree>
    <p:extLst>
      <p:ext uri="{BB962C8B-B14F-4D97-AF65-F5344CB8AC3E}">
        <p14:creationId xmlns:p14="http://schemas.microsoft.com/office/powerpoint/2010/main" val="3616354726"/>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2.xml><?xml version="1.0" encoding="utf-8"?>
<ds:datastoreItem xmlns:ds="http://schemas.openxmlformats.org/officeDocument/2006/customXml" ds:itemID="{89BB42C3-98F0-4E09-AE96-62EE07CAC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5669</Words>
  <Application>Microsoft Office PowerPoint</Application>
  <PresentationFormat>Widescreen</PresentationFormat>
  <Paragraphs>564</Paragraphs>
  <Slides>66</Slides>
  <Notes>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66</vt:i4>
      </vt:variant>
    </vt:vector>
  </HeadingPairs>
  <TitlesOfParts>
    <vt:vector size="81" baseType="lpstr">
      <vt:lpstr>Arial</vt:lpstr>
      <vt:lpstr>Arial MT</vt:lpstr>
      <vt:lpstr>Book Antiqua</vt:lpstr>
      <vt:lpstr>Calibri</vt:lpstr>
      <vt:lpstr>Century Gothic</vt:lpstr>
      <vt:lpstr>Corbel</vt:lpstr>
      <vt:lpstr>Courier New</vt:lpstr>
      <vt:lpstr>Gill Sans MT</vt:lpstr>
      <vt:lpstr>Helvetica Neue</vt:lpstr>
      <vt:lpstr>inherit</vt:lpstr>
      <vt:lpstr>Raleway</vt:lpstr>
      <vt:lpstr>Times New Roman</vt:lpstr>
      <vt:lpstr>Verdana</vt:lpstr>
      <vt:lpstr>Wingdings 2</vt:lpstr>
      <vt:lpstr>Custom</vt:lpstr>
      <vt:lpstr>Data Protection and Privacy Technologies for Maritime</vt:lpstr>
      <vt:lpstr>Outline </vt:lpstr>
      <vt:lpstr>Goals: Who-What-Why you need to take this training </vt:lpstr>
      <vt:lpstr>CSP Training Logistic: When-Where-How</vt:lpstr>
      <vt:lpstr>WHO</vt:lpstr>
      <vt:lpstr>WHO</vt:lpstr>
      <vt:lpstr>WHAT</vt:lpstr>
      <vt:lpstr>Training Outline: Part 1 </vt:lpstr>
      <vt:lpstr>      Training Outline: Part 2  </vt:lpstr>
      <vt:lpstr>Background Knowledge and Prerequisites</vt:lpstr>
      <vt:lpstr>Resources: Books and Reference Materials</vt:lpstr>
      <vt:lpstr>Registration: How to register and other practical information</vt:lpstr>
      <vt:lpstr> Protection  of Personal Data</vt:lpstr>
      <vt:lpstr>               What is data protection?  </vt:lpstr>
      <vt:lpstr>   Privacy Principles </vt:lpstr>
      <vt:lpstr>Privacy Principles </vt:lpstr>
      <vt:lpstr>Personal Data Terms</vt:lpstr>
      <vt:lpstr>Few more words…</vt:lpstr>
      <vt:lpstr>Special categories of personal data</vt:lpstr>
      <vt:lpstr>Defining information</vt:lpstr>
      <vt:lpstr>Data Processing</vt:lpstr>
      <vt:lpstr>Examples of processing </vt:lpstr>
      <vt:lpstr>       </vt:lpstr>
      <vt:lpstr>Data Subject</vt:lpstr>
      <vt:lpstr>Data Breach</vt:lpstr>
      <vt:lpstr>Personal Data Terms</vt:lpstr>
      <vt:lpstr>PowerPoint Presentation</vt:lpstr>
      <vt:lpstr>Data Controller -KALIMBASIERIS MARITIME</vt:lpstr>
      <vt:lpstr>Personal Data Terms</vt:lpstr>
      <vt:lpstr>Personal Data Terms</vt:lpstr>
      <vt:lpstr>General Data Protection Regulation(GDPR)</vt:lpstr>
      <vt:lpstr>General Data Protection Regulation(GDPR)</vt:lpstr>
      <vt:lpstr>General Data Protection Regulation(GDPR)</vt:lpstr>
      <vt:lpstr>General Data Protection Regulation(GDPR)</vt:lpstr>
      <vt:lpstr>General Data Protection Regulation(GDPR)</vt:lpstr>
      <vt:lpstr>GDPR Implementation</vt:lpstr>
      <vt:lpstr>GDPR Implementation</vt:lpstr>
      <vt:lpstr>GDPR Implementation</vt:lpstr>
      <vt:lpstr>GDPR : Implementation-Policies</vt:lpstr>
      <vt:lpstr>GDPR : Implementation-Policies</vt:lpstr>
      <vt:lpstr>GDPR : Implementation-Policies</vt:lpstr>
      <vt:lpstr>PowerPoint Presentation</vt:lpstr>
      <vt:lpstr>Privacy Technologies</vt:lpstr>
      <vt:lpstr>Privacy Enhancing Technology</vt:lpstr>
      <vt:lpstr>Privacy Enhancing Technology</vt:lpstr>
      <vt:lpstr>GDPR-Maritime Context</vt:lpstr>
      <vt:lpstr>PowerPoint Presentation</vt:lpstr>
      <vt:lpstr>Personal data used  in Maritime</vt:lpstr>
      <vt:lpstr>Cyber attack in maritime</vt:lpstr>
      <vt:lpstr>Impact of GDPR in  Maritime</vt:lpstr>
      <vt:lpstr> Maritime Sector</vt:lpstr>
      <vt:lpstr>Privacy Policy</vt:lpstr>
      <vt:lpstr>Privacy notices under GDPR</vt:lpstr>
      <vt:lpstr>Privacy notices under GDPR</vt:lpstr>
      <vt:lpstr>Privacy Policy in Maritime </vt:lpstr>
      <vt:lpstr>Consent</vt:lpstr>
      <vt:lpstr>Components of valid consent</vt:lpstr>
      <vt:lpstr>Components of valid consent</vt:lpstr>
      <vt:lpstr>Data Privacy Impact Assessment</vt:lpstr>
      <vt:lpstr>Data Privacy Impact Assessment</vt:lpstr>
      <vt:lpstr>PowerPoint Presentation</vt:lpstr>
      <vt:lpstr>PowerPoint Presentation</vt:lpstr>
      <vt:lpstr>PowerPoint Presentation</vt:lpstr>
      <vt:lpstr>PowerPoint Presentation</vt:lpstr>
      <vt:lpstr>Best practice guideline for overall privacy awareness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CyberSecPro Training Presentation Template</dc:title>
  <dc:subject>CyberSecPro Modules</dc:subject>
  <dc:creator/>
  <cp:lastModifiedBy/>
  <cp:revision>1</cp:revision>
  <dcterms:created xsi:type="dcterms:W3CDTF">2023-07-18T15:28:54Z</dcterms:created>
  <dcterms:modified xsi:type="dcterms:W3CDTF">2024-03-14T23:33:37Z</dcterms:modified>
  <cp:version>Ver-1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