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725" r:id="rId4"/>
  </p:sldMasterIdLst>
  <p:notesMasterIdLst>
    <p:notesMasterId r:id="rId71"/>
  </p:notesMasterIdLst>
  <p:handoutMasterIdLst>
    <p:handoutMasterId r:id="rId72"/>
  </p:handoutMasterIdLst>
  <p:sldIdLst>
    <p:sldId id="376" r:id="rId5"/>
    <p:sldId id="388" r:id="rId6"/>
    <p:sldId id="382" r:id="rId7"/>
    <p:sldId id="391" r:id="rId8"/>
    <p:sldId id="378" r:id="rId9"/>
    <p:sldId id="398" r:id="rId10"/>
    <p:sldId id="393" r:id="rId11"/>
    <p:sldId id="397" r:id="rId12"/>
    <p:sldId id="400" r:id="rId13"/>
    <p:sldId id="402" r:id="rId14"/>
    <p:sldId id="380" r:id="rId15"/>
    <p:sldId id="379" r:id="rId16"/>
    <p:sldId id="264" r:id="rId17"/>
    <p:sldId id="446" r:id="rId18"/>
    <p:sldId id="408" r:id="rId19"/>
    <p:sldId id="409" r:id="rId20"/>
    <p:sldId id="412" r:id="rId21"/>
    <p:sldId id="447" r:id="rId22"/>
    <p:sldId id="413" r:id="rId23"/>
    <p:sldId id="414" r:id="rId24"/>
    <p:sldId id="415" r:id="rId25"/>
    <p:sldId id="448" r:id="rId26"/>
    <p:sldId id="416" r:id="rId27"/>
    <p:sldId id="449" r:id="rId28"/>
    <p:sldId id="417" r:id="rId29"/>
    <p:sldId id="418" r:id="rId30"/>
    <p:sldId id="450" r:id="rId31"/>
    <p:sldId id="451" r:id="rId32"/>
    <p:sldId id="419" r:id="rId33"/>
    <p:sldId id="420" r:id="rId34"/>
    <p:sldId id="427" r:id="rId35"/>
    <p:sldId id="428" r:id="rId36"/>
    <p:sldId id="429" r:id="rId37"/>
    <p:sldId id="430" r:id="rId38"/>
    <p:sldId id="431" r:id="rId39"/>
    <p:sldId id="435" r:id="rId40"/>
    <p:sldId id="436" r:id="rId41"/>
    <p:sldId id="437" r:id="rId42"/>
    <p:sldId id="438" r:id="rId43"/>
    <p:sldId id="439" r:id="rId44"/>
    <p:sldId id="440" r:id="rId45"/>
    <p:sldId id="441" r:id="rId46"/>
    <p:sldId id="421" r:id="rId47"/>
    <p:sldId id="468" r:id="rId48"/>
    <p:sldId id="469" r:id="rId49"/>
    <p:sldId id="452" r:id="rId50"/>
    <p:sldId id="453" r:id="rId51"/>
    <p:sldId id="422" r:id="rId52"/>
    <p:sldId id="425" r:id="rId53"/>
    <p:sldId id="424" r:id="rId54"/>
    <p:sldId id="423" r:id="rId55"/>
    <p:sldId id="454" r:id="rId56"/>
    <p:sldId id="459" r:id="rId57"/>
    <p:sldId id="460" r:id="rId58"/>
    <p:sldId id="455" r:id="rId59"/>
    <p:sldId id="456" r:id="rId60"/>
    <p:sldId id="457" r:id="rId61"/>
    <p:sldId id="458" r:id="rId62"/>
    <p:sldId id="462" r:id="rId63"/>
    <p:sldId id="464" r:id="rId64"/>
    <p:sldId id="463" r:id="rId65"/>
    <p:sldId id="465" r:id="rId66"/>
    <p:sldId id="466" r:id="rId67"/>
    <p:sldId id="467" r:id="rId68"/>
    <p:sldId id="461" r:id="rId69"/>
    <p:sldId id="470"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0D0D"/>
    <a:srgbClr val="2C4A52"/>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1D8E2D-D98C-4760-BE6A-D6695ADF4F11}" v="95" dt="2024-03-14T23:33:28.2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3" d="100"/>
          <a:sy n="93" d="100"/>
        </p:scale>
        <p:origin x="1272" y="306"/>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commentAuthors" Target="commentAuthors.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69671B-947A-44A3-A764-A91E66D469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B4B23CC-4610-41C4-A0CF-67A30700C47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7299BE-0F96-4D8C-8AC3-AFAE1A841C66}" type="datetimeFigureOut">
              <a:rPr lang="en-US" smtClean="0"/>
              <a:t>30/04/2025</a:t>
            </a:fld>
            <a:endParaRPr lang="en-US"/>
          </a:p>
        </p:txBody>
      </p:sp>
      <p:sp>
        <p:nvSpPr>
          <p:cNvPr id="4" name="Footer Placeholder 3">
            <a:extLst>
              <a:ext uri="{FF2B5EF4-FFF2-40B4-BE49-F238E27FC236}">
                <a16:creationId xmlns:a16="http://schemas.microsoft.com/office/drawing/2014/main" id="{1F94FC55-2324-40BC-8420-15EC835D95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63EC604-E5A5-4A58-AC5A-211F83D37C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3B048B-0EBA-466F-928F-37073F3BFB70}" type="slidenum">
              <a:rPr lang="en-US" smtClean="0"/>
              <a:t>‹#›</a:t>
            </a:fld>
            <a:endParaRPr lang="en-US"/>
          </a:p>
        </p:txBody>
      </p:sp>
    </p:spTree>
    <p:extLst>
      <p:ext uri="{BB962C8B-B14F-4D97-AF65-F5344CB8AC3E}">
        <p14:creationId xmlns:p14="http://schemas.microsoft.com/office/powerpoint/2010/main" val="40655076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4692AC-01A2-4EFF-966B-504F28E82D7A}" type="datetimeFigureOut">
              <a:rPr lang="en-US" noProof="0" smtClean="0"/>
              <a:t>30/04/2025</a:t>
            </a:fld>
            <a:endParaRPr lang="en-US"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 noProof="0"/>
              <a:t>Κάντε κλικ για να επεξεργαστείτε στυλ κειμένου υποδείγματος</a:t>
            </a:r>
          </a:p>
          <a:p>
            <a:pPr lvl="1"/>
            <a:r>
              <a:rPr lang="el" noProof="0"/>
              <a:t>Δεύτερο επίπεδο</a:t>
            </a:r>
          </a:p>
          <a:p>
            <a:pPr lvl="2"/>
            <a:r>
              <a:rPr lang="el" noProof="0"/>
              <a:t>Τρίτο επίπεδο</a:t>
            </a:r>
          </a:p>
          <a:p>
            <a:pPr lvl="3"/>
            <a:r>
              <a:rPr lang="el" noProof="0"/>
              <a:t>Τέταρτο επίπεδο</a:t>
            </a:r>
          </a:p>
          <a:p>
            <a:pPr lvl="4"/>
            <a:r>
              <a:rPr lang="el" noProof="0"/>
              <a:t>Πέμπτο επίπεδο</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ED498D-6977-40EC-8E5E-7EB644D5E759}" type="slidenum">
              <a:rPr lang="en-US" noProof="0" smtClean="0"/>
              <a:t>‹#›</a:t>
            </a:fld>
            <a:endParaRPr lang="en-US" noProof="0"/>
          </a:p>
        </p:txBody>
      </p:sp>
    </p:spTree>
    <p:extLst>
      <p:ext uri="{BB962C8B-B14F-4D97-AF65-F5344CB8AC3E}">
        <p14:creationId xmlns:p14="http://schemas.microsoft.com/office/powerpoint/2010/main" val="1352264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1</a:t>
            </a:fld>
            <a:endParaRPr lang="en-US" noProof="0"/>
          </a:p>
        </p:txBody>
      </p:sp>
    </p:spTree>
    <p:extLst>
      <p:ext uri="{BB962C8B-B14F-4D97-AF65-F5344CB8AC3E}">
        <p14:creationId xmlns:p14="http://schemas.microsoft.com/office/powerpoint/2010/main" val="2278711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0314E9C0-3BCF-4E54-9837-71EEE3D080F6}" type="slidenum">
              <a:rPr lang="en-GB" smtClean="0"/>
              <a:pPr/>
              <a:t>13</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32131" y="-30007"/>
            <a:ext cx="6064493" cy="6879887"/>
          </a:xfrm>
          <a:prstGeom prst="rect">
            <a:avLst/>
          </a:prstGeom>
        </p:spPr>
      </p:pic>
      <p:sp>
        <p:nvSpPr>
          <p:cNvPr id="2" name="Title 1"/>
          <p:cNvSpPr>
            <a:spLocks noGrp="1"/>
          </p:cNvSpPr>
          <p:nvPr>
            <p:ph type="ctrTitle" hasCustomPrompt="1"/>
          </p:nvPr>
        </p:nvSpPr>
        <p:spPr>
          <a:xfrm>
            <a:off x="7119890" y="723440"/>
            <a:ext cx="4323426" cy="2579052"/>
          </a:xfrm>
        </p:spPr>
        <p:txBody>
          <a:bodyPr anchor="b">
            <a:normAutofit/>
          </a:bodyPr>
          <a:lstStyle>
            <a:lvl1pPr algn="l">
              <a:lnSpc>
                <a:spcPct val="90000"/>
              </a:lnSpc>
              <a:defRPr sz="6000" spc="-50" baseline="0">
                <a:solidFill>
                  <a:schemeClr val="tx1"/>
                </a:solidFill>
              </a:defRPr>
            </a:lvl1pPr>
          </a:lstStyle>
          <a:p>
            <a:r>
              <a:rPr lang="el"/>
              <a:t>Προσθέστε τίτλο εδώ</a:t>
            </a:r>
          </a:p>
        </p:txBody>
      </p:sp>
      <p:sp>
        <p:nvSpPr>
          <p:cNvPr id="3" name="Subtitle 2"/>
          <p:cNvSpPr>
            <a:spLocks noGrp="1"/>
          </p:cNvSpPr>
          <p:nvPr>
            <p:ph type="subTitle" idx="1" hasCustomPrompt="1"/>
          </p:nvPr>
        </p:nvSpPr>
        <p:spPr>
          <a:xfrm>
            <a:off x="7128152" y="5248834"/>
            <a:ext cx="4323426" cy="1008925"/>
          </a:xfrm>
        </p:spPr>
        <p:txBody>
          <a:bodyPr lIns="91440" rIns="91440">
            <a:normAutofit/>
          </a:bodyPr>
          <a:lstStyle>
            <a:lvl1pPr marL="0" indent="0" algn="l">
              <a:spcBef>
                <a:spcPts val="0"/>
              </a:spcBef>
              <a:spcAft>
                <a:spcPts val="0"/>
              </a:spcAft>
              <a:buNone/>
              <a:defRPr sz="1600" cap="all" spc="1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
              <a:t>Προσθέστε υπότιτλους εδώ</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7119274" y="3373515"/>
            <a:ext cx="4323426" cy="1008926"/>
          </a:xfrm>
        </p:spPr>
        <p:txBody>
          <a:bodyPr lIns="91440" rIns="91440">
            <a:noAutofit/>
          </a:bodyPr>
          <a:lstStyle>
            <a:lvl1pPr marL="0" indent="0">
              <a:buNone/>
              <a:defRPr sz="6000" b="1">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4559556" y="-10665"/>
            <a:ext cx="1930144" cy="687729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3164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 Topic 1">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l"/>
              <a:t>Προσθέστε τίτλο εδώ</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720533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genda - Topic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l"/>
              <a:t>Προσθέστε τίτλο εδώ</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400"/>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1380372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genda - Topic 3">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l"/>
              <a:t>Προσθέστε τίτλο εδώ</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1842760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genda - Topic 4">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l"/>
              <a:t>Προσθέστε τίτλο εδώ</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2726819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 Topic 5">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l"/>
              <a:t>Προσθέστε τίτλο εδώ</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3581226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5382569" y="2242"/>
            <a:ext cx="6806909" cy="6862481"/>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6970326" y="1679216"/>
            <a:ext cx="4786877" cy="1518315"/>
          </a:xfrm>
        </p:spPr>
        <p:txBody>
          <a:bodyPr anchor="b">
            <a:normAutofit/>
          </a:bodyPr>
          <a:lstStyle>
            <a:lvl1pPr algn="l">
              <a:lnSpc>
                <a:spcPct val="90000"/>
              </a:lnSpc>
              <a:defRPr sz="6000" spc="100" baseline="0">
                <a:solidFill>
                  <a:schemeClr val="accent1"/>
                </a:solidFill>
              </a:defRPr>
            </a:lvl1pPr>
          </a:lstStyle>
          <a:p>
            <a:r>
              <a:rPr lang="el"/>
              <a:t>Προσθήκη τίτλου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29499" y="-2236"/>
            <a:ext cx="6814124" cy="687109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endParaRPr lang="en-US"/>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970326" y="3748958"/>
            <a:ext cx="4786878" cy="2258013"/>
          </a:xfrm>
        </p:spPr>
        <p:txBody>
          <a:bodyPr lIns="91440" tIns="0">
            <a:normAutofit/>
          </a:bodyPr>
          <a:lstStyle>
            <a:lvl1pPr marL="0" indent="0">
              <a:spcBef>
                <a:spcPts val="0"/>
              </a:spcBef>
              <a:spcAft>
                <a:spcPts val="0"/>
              </a:spcAft>
              <a:buFont typeface="Courier New" panose="02070309020205020404" pitchFamily="49" charset="0"/>
              <a:buNone/>
              <a:defRPr sz="16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l"/>
              <a:t>Κάντε κλικ για να προσθέσετε κείμενο</a:t>
            </a:r>
          </a:p>
        </p:txBody>
      </p:sp>
    </p:spTree>
    <p:extLst>
      <p:ext uri="{BB962C8B-B14F-4D97-AF65-F5344CB8AC3E}">
        <p14:creationId xmlns:p14="http://schemas.microsoft.com/office/powerpoint/2010/main" val="46274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l"/>
              <a:t>Κάντε κλικ για να επεξεργαστείτε το στυλ κύριου τίτλου</a:t>
            </a:r>
            <a:endParaRPr lang="en-GB"/>
          </a:p>
        </p:txBody>
      </p:sp>
      <p:sp>
        <p:nvSpPr>
          <p:cNvPr id="3" name="Content Placeholder 2"/>
          <p:cNvSpPr>
            <a:spLocks noGrp="1"/>
          </p:cNvSpPr>
          <p:nvPr>
            <p:ph idx="1"/>
          </p:nvPr>
        </p:nvSpPr>
        <p:spPr>
          <a:xfrm>
            <a:off x="666712" y="1500175"/>
            <a:ext cx="10972800" cy="45259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l"/>
              <a:t>Κάντε κλικ για να επεξεργαστείτε στυλ κειμένου υποδείγματος</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en-GB"/>
          </a:p>
        </p:txBody>
      </p:sp>
    </p:spTree>
    <p:extLst>
      <p:ext uri="{BB962C8B-B14F-4D97-AF65-F5344CB8AC3E}">
        <p14:creationId xmlns:p14="http://schemas.microsoft.com/office/powerpoint/2010/main" val="3493206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sp>
        <p:nvSpPr>
          <p:cNvPr id="3" name="Title 1">
            <a:extLst>
              <a:ext uri="{FF2B5EF4-FFF2-40B4-BE49-F238E27FC236}">
                <a16:creationId xmlns:a16="http://schemas.microsoft.com/office/drawing/2014/main" id="{B7EC4C7D-9F32-3DD5-0898-0A64AB3E48C2}"/>
              </a:ext>
            </a:extLst>
          </p:cNvPr>
          <p:cNvSpPr>
            <a:spLocks noGrp="1"/>
          </p:cNvSpPr>
          <p:nvPr>
            <p:ph type="ctrTitle" hasCustomPrompt="1"/>
          </p:nvPr>
        </p:nvSpPr>
        <p:spPr>
          <a:xfrm>
            <a:off x="796322" y="320040"/>
            <a:ext cx="6732237" cy="1017147"/>
          </a:xfrm>
        </p:spPr>
        <p:txBody>
          <a:bodyPr anchor="b">
            <a:noAutofit/>
          </a:bodyPr>
          <a:lstStyle>
            <a:lvl1pPr algn="l">
              <a:lnSpc>
                <a:spcPct val="90000"/>
              </a:lnSpc>
              <a:defRPr sz="3600" spc="100" baseline="0">
                <a:solidFill>
                  <a:schemeClr val="tx1"/>
                </a:solidFill>
              </a:defRPr>
            </a:lvl1pPr>
          </a:lstStyle>
          <a:p>
            <a:r>
              <a:rPr lang="el"/>
              <a:t>Προσθέστε τίτλο εδώ</a:t>
            </a:r>
          </a:p>
        </p:txBody>
      </p:sp>
      <p:sp>
        <p:nvSpPr>
          <p:cNvPr id="4" name="Text Placeholder 7">
            <a:extLst>
              <a:ext uri="{FF2B5EF4-FFF2-40B4-BE49-F238E27FC236}">
                <a16:creationId xmlns:a16="http://schemas.microsoft.com/office/drawing/2014/main" id="{3CD56122-AE93-63D3-9B51-14AA353EC027}"/>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5" name="Text Placeholder 12">
            <a:extLst>
              <a:ext uri="{FF2B5EF4-FFF2-40B4-BE49-F238E27FC236}">
                <a16:creationId xmlns:a16="http://schemas.microsoft.com/office/drawing/2014/main" id="{80B457C0-C5F0-38B3-A5A4-4CF83DA5DCA9}"/>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8" name="Text Placeholder 7">
            <a:extLst>
              <a:ext uri="{FF2B5EF4-FFF2-40B4-BE49-F238E27FC236}">
                <a16:creationId xmlns:a16="http://schemas.microsoft.com/office/drawing/2014/main" id="{A608DDE2-7690-8BBF-1E41-BF40F26AF191}"/>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9" name="Text Placeholder 12">
            <a:extLst>
              <a:ext uri="{FF2B5EF4-FFF2-40B4-BE49-F238E27FC236}">
                <a16:creationId xmlns:a16="http://schemas.microsoft.com/office/drawing/2014/main" id="{4A70176D-1CA9-F362-DA0D-140ADC80AB78}"/>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25" name="Text Placeholder 7">
            <a:extLst>
              <a:ext uri="{FF2B5EF4-FFF2-40B4-BE49-F238E27FC236}">
                <a16:creationId xmlns:a16="http://schemas.microsoft.com/office/drawing/2014/main" id="{0B557568-DAFA-B892-D220-F9088C6909A3}"/>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26" name="Text Placeholder 12">
            <a:extLst>
              <a:ext uri="{FF2B5EF4-FFF2-40B4-BE49-F238E27FC236}">
                <a16:creationId xmlns:a16="http://schemas.microsoft.com/office/drawing/2014/main" id="{5920ECF3-A4B7-A9A1-C23F-56EDD775AC7B}"/>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27" name="Text Placeholder 7">
            <a:extLst>
              <a:ext uri="{FF2B5EF4-FFF2-40B4-BE49-F238E27FC236}">
                <a16:creationId xmlns:a16="http://schemas.microsoft.com/office/drawing/2014/main" id="{0A92B7FF-F522-FFD6-3A37-5C7F5CB3AE4D}"/>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8" name="Text Placeholder 12">
            <a:extLst>
              <a:ext uri="{FF2B5EF4-FFF2-40B4-BE49-F238E27FC236}">
                <a16:creationId xmlns:a16="http://schemas.microsoft.com/office/drawing/2014/main" id="{718010FC-71DC-C4A0-BBE6-35E03F05FE2E}"/>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29" name="Text Placeholder 7">
            <a:extLst>
              <a:ext uri="{FF2B5EF4-FFF2-40B4-BE49-F238E27FC236}">
                <a16:creationId xmlns:a16="http://schemas.microsoft.com/office/drawing/2014/main" id="{2512EE29-359B-8558-2A40-DB8D4D256652}"/>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30" name="Text Placeholder 12">
            <a:extLst>
              <a:ext uri="{FF2B5EF4-FFF2-40B4-BE49-F238E27FC236}">
                <a16:creationId xmlns:a16="http://schemas.microsoft.com/office/drawing/2014/main" id="{70CCBBEB-A224-6D89-748B-8053ED48B25A}"/>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Tree>
    <p:extLst>
      <p:ext uri="{BB962C8B-B14F-4D97-AF65-F5344CB8AC3E}">
        <p14:creationId xmlns:p14="http://schemas.microsoft.com/office/powerpoint/2010/main" val="2473709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15541" y="715654"/>
            <a:ext cx="4786877" cy="1518315"/>
          </a:xfrm>
        </p:spPr>
        <p:txBody>
          <a:bodyPr anchor="b">
            <a:normAutofit/>
          </a:bodyPr>
          <a:lstStyle>
            <a:lvl1pPr algn="l">
              <a:lnSpc>
                <a:spcPct val="90000"/>
              </a:lnSpc>
              <a:defRPr sz="3600" spc="100" baseline="0">
                <a:solidFill>
                  <a:schemeClr val="bg1"/>
                </a:solidFill>
              </a:defRPr>
            </a:lvl1pPr>
          </a:lstStyle>
          <a:p>
            <a:r>
              <a:rPr lang="el"/>
              <a:t>Προσθέστε τίτλο εδώ</a:t>
            </a:r>
          </a:p>
        </p:txBody>
      </p:sp>
      <p:sp>
        <p:nvSpPr>
          <p:cNvPr id="3" name="Subtitle 2"/>
          <p:cNvSpPr>
            <a:spLocks noGrp="1"/>
          </p:cNvSpPr>
          <p:nvPr>
            <p:ph type="subTitle" idx="1" hasCustomPrompt="1"/>
          </p:nvPr>
        </p:nvSpPr>
        <p:spPr>
          <a:xfrm>
            <a:off x="6605708" y="2431477"/>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
              <a:t>Προσθέστε υπότιτλους εδώ</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endParaRPr lang="en-US"/>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605708" y="3348617"/>
            <a:ext cx="2699066" cy="2569866"/>
          </a:xfrm>
        </p:spPr>
        <p:txBody>
          <a:bodyPr lIns="91440" tIns="0">
            <a:normAutofit/>
          </a:bodyPr>
          <a:lstStyle>
            <a:lvl1pPr marL="274320" indent="-274320">
              <a:spcAft>
                <a:spcPts val="600"/>
              </a:spcAft>
              <a:buFont typeface="Courier New" panose="02070309020205020404" pitchFamily="49" charset="0"/>
              <a:buChar char="o"/>
              <a:defRPr sz="14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l"/>
              <a:t>Κάντε κλικ για να προσθέσετε κείμενο</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Tree>
    <p:extLst>
      <p:ext uri="{BB962C8B-B14F-4D97-AF65-F5344CB8AC3E}">
        <p14:creationId xmlns:p14="http://schemas.microsoft.com/office/powerpoint/2010/main" val="603767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l"/>
              <a:t>Προσθέστε τίτλο εδώ</a:t>
            </a:r>
          </a:p>
        </p:txBody>
      </p:sp>
      <p:sp>
        <p:nvSpPr>
          <p:cNvPr id="4" name="Content Placeholder 3">
            <a:extLst>
              <a:ext uri="{FF2B5EF4-FFF2-40B4-BE49-F238E27FC236}">
                <a16:creationId xmlns:a16="http://schemas.microsoft.com/office/drawing/2014/main" id="{B3EF88AD-4B54-9DC5-D315-825BE9FCEEF4}"/>
              </a:ext>
            </a:extLst>
          </p:cNvPr>
          <p:cNvSpPr>
            <a:spLocks noGrp="1"/>
          </p:cNvSpPr>
          <p:nvPr>
            <p:ph sz="quarter" idx="17"/>
          </p:nvPr>
        </p:nvSpPr>
        <p:spPr>
          <a:xfrm>
            <a:off x="796322" y="2252076"/>
            <a:ext cx="5797550" cy="3051762"/>
          </a:xfrm>
        </p:spPr>
        <p:txBody>
          <a:bodyPr>
            <a:normAutofit/>
          </a:bodyPr>
          <a:lstStyle>
            <a:lvl1pPr>
              <a:defRPr sz="1400"/>
            </a:lvl1pPr>
            <a:lvl2pPr>
              <a:defRPr sz="1400"/>
            </a:lvl2pPr>
            <a:lvl3pPr>
              <a:defRPr sz="1400"/>
            </a:lvl3pPr>
            <a:lvl4pPr>
              <a:defRPr sz="1400"/>
            </a:lvl4pPr>
            <a:lvl5pPr>
              <a:defRPr sz="1400"/>
            </a:lvl5pPr>
          </a:lstStyle>
          <a:p>
            <a:pPr lvl="0"/>
            <a:r>
              <a:rPr lang="el"/>
              <a:t>Κάντε κλικ για να επεξεργαστείτε στυλ κειμένου υποδείγματος</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212095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Single lin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408820"/>
            <a:ext cx="8935507" cy="949467"/>
          </a:xfrm>
        </p:spPr>
        <p:txBody>
          <a:bodyPr anchor="b">
            <a:normAutofit/>
          </a:bodyPr>
          <a:lstStyle>
            <a:lvl1pPr algn="l">
              <a:lnSpc>
                <a:spcPct val="90000"/>
              </a:lnSpc>
              <a:defRPr sz="3600" spc="100" baseline="0">
                <a:solidFill>
                  <a:schemeClr val="tx1"/>
                </a:solidFill>
              </a:defRPr>
            </a:lvl1pPr>
          </a:lstStyle>
          <a:p>
            <a:r>
              <a:rPr lang="el"/>
              <a:t>Προσθέστε τίτλο εδώ</a:t>
            </a:r>
          </a:p>
        </p:txBody>
      </p:sp>
      <p:sp>
        <p:nvSpPr>
          <p:cNvPr id="4" name="Content Placeholder 3">
            <a:extLst>
              <a:ext uri="{FF2B5EF4-FFF2-40B4-BE49-F238E27FC236}">
                <a16:creationId xmlns:a16="http://schemas.microsoft.com/office/drawing/2014/main" id="{940D7E9A-1E17-C6A0-31A6-F6F620FF9E84}"/>
              </a:ext>
            </a:extLst>
          </p:cNvPr>
          <p:cNvSpPr>
            <a:spLocks noGrp="1"/>
          </p:cNvSpPr>
          <p:nvPr>
            <p:ph sz="quarter" idx="17"/>
          </p:nvPr>
        </p:nvSpPr>
        <p:spPr>
          <a:xfrm>
            <a:off x="796322" y="1986061"/>
            <a:ext cx="5797550" cy="4015244"/>
          </a:xfrm>
        </p:spPr>
        <p:txBody>
          <a:bodyPr>
            <a:normAutofit/>
          </a:bodyPr>
          <a:lstStyle>
            <a:lvl1pPr>
              <a:defRPr sz="1400"/>
            </a:lvl1pPr>
            <a:lvl2pPr>
              <a:defRPr sz="1400"/>
            </a:lvl2pPr>
            <a:lvl3pPr>
              <a:defRPr sz="1400"/>
            </a:lvl3pPr>
            <a:lvl4pPr>
              <a:defRPr sz="1400"/>
            </a:lvl4pPr>
            <a:lvl5pPr>
              <a:defRPr sz="1400"/>
            </a:lvl5pPr>
          </a:lstStyle>
          <a:p>
            <a:pPr lvl="0"/>
            <a:r>
              <a:rPr lang="el"/>
              <a:t>Κάντε κλικ για να επεξεργαστείτε στυλ κειμένου υποδείγματος</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277690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l"/>
              <a:t>Προσθέστε τίτλο εδώ</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796322" y="2252394"/>
            <a:ext cx="5797518" cy="2532966"/>
          </a:xfrm>
        </p:spPr>
        <p:txBody>
          <a:bodyPr lIns="91440" bIns="0" anchor="t">
            <a:normAutofit/>
          </a:bodyPr>
          <a:lstStyle>
            <a:lvl1pPr marL="0" indent="0">
              <a:spcBef>
                <a:spcPts val="600"/>
              </a:spcBef>
              <a:spcAft>
                <a:spcPts val="1800"/>
              </a:spcAft>
              <a:buNone/>
              <a:defRPr sz="1400"/>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a:p>
        </p:txBody>
      </p:sp>
      <p:pic>
        <p:nvPicPr>
          <p:cNvPr id="3" name="Graphic 2">
            <a:extLst>
              <a:ext uri="{FF2B5EF4-FFF2-40B4-BE49-F238E27FC236}">
                <a16:creationId xmlns:a16="http://schemas.microsoft.com/office/drawing/2014/main" id="{B38829F9-FA07-E84B-ED85-A3958046CBA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04430" y="5008931"/>
            <a:ext cx="3842918" cy="435047"/>
          </a:xfrm>
          <a:prstGeom prst="rect">
            <a:avLst/>
          </a:prstGeom>
        </p:spPr>
      </p:pic>
    </p:spTree>
    <p:extLst>
      <p:ext uri="{BB962C8B-B14F-4D97-AF65-F5344CB8AC3E}">
        <p14:creationId xmlns:p14="http://schemas.microsoft.com/office/powerpoint/2010/main" val="3542979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26" name="Rectangle: Rounded Corners 25">
            <a:extLst>
              <a:ext uri="{FF2B5EF4-FFF2-40B4-BE49-F238E27FC236}">
                <a16:creationId xmlns:a16="http://schemas.microsoft.com/office/drawing/2014/main" id="{4D27DC4C-0653-4DB5-ABFE-50764C59AD69}"/>
              </a:ext>
              <a:ext uri="{C183D7F6-B498-43B3-948B-1728B52AA6E4}">
                <adec:decorative xmlns:adec="http://schemas.microsoft.com/office/drawing/2017/decorative" val="1"/>
              </a:ext>
            </a:extLst>
          </p:cNvPr>
          <p:cNvSpPr/>
          <p:nvPr userDrawn="1"/>
        </p:nvSpPr>
        <p:spPr>
          <a:xfrm>
            <a:off x="7995403" y="1894376"/>
            <a:ext cx="2847975" cy="33908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447368" y="270880"/>
            <a:ext cx="11297264" cy="1524000"/>
          </a:xfrm>
        </p:spPr>
        <p:txBody>
          <a:bodyPr anchor="ctr">
            <a:normAutofit/>
          </a:bodyPr>
          <a:lstStyle>
            <a:lvl1pPr algn="ctr">
              <a:lnSpc>
                <a:spcPct val="90000"/>
              </a:lnSpc>
              <a:defRPr sz="3600" spc="100" baseline="0">
                <a:solidFill>
                  <a:schemeClr val="tx1"/>
                </a:solidFill>
              </a:defRPr>
            </a:lvl1pPr>
          </a:lstStyle>
          <a:p>
            <a:r>
              <a:rPr lang="el"/>
              <a:t>Προσθέστε τίτλο εδώ</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υπότιτλους εδώ</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endParaRPr lang="en-US"/>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υπότιτλους εδώ</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endParaRPr lang="en-US"/>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υπότιτλους εδώ</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endParaRPr lang="en-US"/>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2360012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mparison Dark">
    <p:bg>
      <p:bgPr>
        <a:solidFill>
          <a:schemeClr val="tx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3" name="Title 2">
            <a:extLst>
              <a:ext uri="{FF2B5EF4-FFF2-40B4-BE49-F238E27FC236}">
                <a16:creationId xmlns:a16="http://schemas.microsoft.com/office/drawing/2014/main" id="{30CF8376-A762-054E-EA3C-FF9430AD98E5}"/>
              </a:ext>
            </a:extLst>
          </p:cNvPr>
          <p:cNvSpPr>
            <a:spLocks noGrp="1"/>
          </p:cNvSpPr>
          <p:nvPr>
            <p:ph type="title" hasCustomPrompt="1"/>
          </p:nvPr>
        </p:nvSpPr>
        <p:spPr>
          <a:xfrm>
            <a:off x="409099" y="286603"/>
            <a:ext cx="11373803" cy="1450757"/>
          </a:xfrm>
        </p:spPr>
        <p:txBody>
          <a:bodyPr anchor="ctr">
            <a:normAutofit/>
          </a:bodyPr>
          <a:lstStyle>
            <a:lvl1pPr algn="ctr">
              <a:defRPr sz="3600">
                <a:solidFill>
                  <a:schemeClr val="bg1"/>
                </a:solidFill>
              </a:defRPr>
            </a:lvl1pPr>
          </a:lstStyle>
          <a:p>
            <a:r>
              <a:rPr lang="el"/>
              <a:t>Προσθέστε τίτλο εδώ</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υπότιτλους εδώ</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endParaRPr lang="en-US"/>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υπότιτλους εδώ</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endParaRPr lang="en-US"/>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υπότιτλους εδώ</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endParaRPr lang="en-US"/>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bg1"/>
                </a:solidFill>
                <a:latin typeface="+mn-lt"/>
              </a:defRPr>
            </a:lvl1pPr>
          </a:lstStyle>
          <a:p>
            <a:r>
              <a:rPr lang="el"/>
              <a:t>Όνομα εκπαιδευτικής ενότητας CSP: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372417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esson Summar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99788" y="353962"/>
            <a:ext cx="4786877" cy="983225"/>
          </a:xfrm>
        </p:spPr>
        <p:txBody>
          <a:bodyPr anchor="b">
            <a:normAutofit/>
          </a:bodyPr>
          <a:lstStyle>
            <a:lvl1pPr algn="l">
              <a:lnSpc>
                <a:spcPct val="90000"/>
              </a:lnSpc>
              <a:defRPr sz="3600" spc="100" baseline="0">
                <a:solidFill>
                  <a:schemeClr val="bg1"/>
                </a:solidFill>
              </a:defRPr>
            </a:lvl1pPr>
          </a:lstStyle>
          <a:p>
            <a:r>
              <a:rPr lang="el"/>
              <a:t>Προσθέστε τίτλο εδώ</a:t>
            </a:r>
          </a:p>
        </p:txBody>
      </p:sp>
      <p:sp>
        <p:nvSpPr>
          <p:cNvPr id="3" name="Subtitle 2"/>
          <p:cNvSpPr>
            <a:spLocks noGrp="1"/>
          </p:cNvSpPr>
          <p:nvPr>
            <p:ph type="subTitle" idx="1" hasCustomPrompt="1"/>
          </p:nvPr>
        </p:nvSpPr>
        <p:spPr>
          <a:xfrm>
            <a:off x="6599788" y="1517074"/>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
              <a:t>Προσθέστε υπότιτλους εδώ</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endParaRPr lang="en-US"/>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599788" y="2341261"/>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l"/>
              <a:t>Κάντε κλικ για να προσθέσετε κείμενο</a:t>
            </a:r>
          </a:p>
        </p:txBody>
      </p:sp>
      <p:sp>
        <p:nvSpPr>
          <p:cNvPr id="11" name="Text Placeholder 10">
            <a:extLst>
              <a:ext uri="{FF2B5EF4-FFF2-40B4-BE49-F238E27FC236}">
                <a16:creationId xmlns:a16="http://schemas.microsoft.com/office/drawing/2014/main" id="{A9BC9EC3-C68A-CC9E-C220-8D585A8B43A0}"/>
              </a:ext>
            </a:extLst>
          </p:cNvPr>
          <p:cNvSpPr>
            <a:spLocks noGrp="1"/>
          </p:cNvSpPr>
          <p:nvPr>
            <p:ph type="body" sz="quarter" idx="15" hasCustomPrompt="1"/>
          </p:nvPr>
        </p:nvSpPr>
        <p:spPr>
          <a:xfrm>
            <a:off x="6599789" y="2753247"/>
            <a:ext cx="3852296" cy="817345"/>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l"/>
              <a:t>Κάντε κλικ για να προσθέσετε κείμενο</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
        <p:nvSpPr>
          <p:cNvPr id="6" name="Text Placeholder 6">
            <a:extLst>
              <a:ext uri="{FF2B5EF4-FFF2-40B4-BE49-F238E27FC236}">
                <a16:creationId xmlns:a16="http://schemas.microsoft.com/office/drawing/2014/main" id="{DE3FA6A1-74D7-3926-C0BF-FECA6C0B0338}"/>
              </a:ext>
            </a:extLst>
          </p:cNvPr>
          <p:cNvSpPr>
            <a:spLocks noGrp="1"/>
          </p:cNvSpPr>
          <p:nvPr>
            <p:ph type="body" sz="quarter" idx="13" hasCustomPrompt="1"/>
          </p:nvPr>
        </p:nvSpPr>
        <p:spPr>
          <a:xfrm>
            <a:off x="6599788" y="3563285"/>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l"/>
              <a:t>Κάντε κλικ για να προσθέσετε κείμενο</a:t>
            </a:r>
          </a:p>
        </p:txBody>
      </p:sp>
      <p:sp>
        <p:nvSpPr>
          <p:cNvPr id="12" name="Text Placeholder 10">
            <a:extLst>
              <a:ext uri="{FF2B5EF4-FFF2-40B4-BE49-F238E27FC236}">
                <a16:creationId xmlns:a16="http://schemas.microsoft.com/office/drawing/2014/main" id="{9487AC4B-B367-6BC8-2DCA-61A43B326449}"/>
              </a:ext>
            </a:extLst>
          </p:cNvPr>
          <p:cNvSpPr>
            <a:spLocks noGrp="1"/>
          </p:cNvSpPr>
          <p:nvPr>
            <p:ph type="body" sz="quarter" idx="16" hasCustomPrompt="1"/>
          </p:nvPr>
        </p:nvSpPr>
        <p:spPr>
          <a:xfrm>
            <a:off x="6599788" y="3982578"/>
            <a:ext cx="3860546" cy="529133"/>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l"/>
              <a:t>Κάντε κλικ για να προσθέσετε κείμενο</a:t>
            </a:r>
          </a:p>
        </p:txBody>
      </p:sp>
      <p:sp>
        <p:nvSpPr>
          <p:cNvPr id="8" name="Text Placeholder 6">
            <a:extLst>
              <a:ext uri="{FF2B5EF4-FFF2-40B4-BE49-F238E27FC236}">
                <a16:creationId xmlns:a16="http://schemas.microsoft.com/office/drawing/2014/main" id="{34E9A44E-6692-ACFA-4EB0-368490BF357A}"/>
              </a:ext>
            </a:extLst>
          </p:cNvPr>
          <p:cNvSpPr>
            <a:spLocks noGrp="1"/>
          </p:cNvSpPr>
          <p:nvPr>
            <p:ph type="body" sz="quarter" idx="14" hasCustomPrompt="1"/>
          </p:nvPr>
        </p:nvSpPr>
        <p:spPr>
          <a:xfrm>
            <a:off x="6599788" y="4564818"/>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l"/>
              <a:t>Κάντε κλικ για να προσθέσετε κείμενο</a:t>
            </a:r>
          </a:p>
        </p:txBody>
      </p:sp>
      <p:sp>
        <p:nvSpPr>
          <p:cNvPr id="13" name="Text Placeholder 10">
            <a:extLst>
              <a:ext uri="{FF2B5EF4-FFF2-40B4-BE49-F238E27FC236}">
                <a16:creationId xmlns:a16="http://schemas.microsoft.com/office/drawing/2014/main" id="{AB0B6725-F963-746B-381A-0F998539A022}"/>
              </a:ext>
            </a:extLst>
          </p:cNvPr>
          <p:cNvSpPr>
            <a:spLocks noGrp="1"/>
          </p:cNvSpPr>
          <p:nvPr>
            <p:ph type="body" sz="quarter" idx="17" hasCustomPrompt="1"/>
          </p:nvPr>
        </p:nvSpPr>
        <p:spPr>
          <a:xfrm>
            <a:off x="6599788" y="4975138"/>
            <a:ext cx="3860546" cy="852906"/>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l"/>
              <a:t>Κάντε κλικ για να προσθέσετε κείμενο</a:t>
            </a:r>
          </a:p>
        </p:txBody>
      </p:sp>
    </p:spTree>
    <p:extLst>
      <p:ext uri="{BB962C8B-B14F-4D97-AF65-F5344CB8AC3E}">
        <p14:creationId xmlns:p14="http://schemas.microsoft.com/office/powerpoint/2010/main" val="1419208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l"/>
              <a:t>Προσθέστε τίτλο εδώ</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l"/>
              <a:t>Κάντε κλικ για να επεξεργαστείτε στυλ κειμένου υποδείγματος</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7" name="Footer Placeholder 8">
            <a:extLst>
              <a:ext uri="{FF2B5EF4-FFF2-40B4-BE49-F238E27FC236}">
                <a16:creationId xmlns:a16="http://schemas.microsoft.com/office/drawing/2014/main" id="{16BCAC9C-7B8B-A7E5-574A-2C2D473655B3}"/>
              </a:ext>
            </a:extLst>
          </p:cNvPr>
          <p:cNvSpPr>
            <a:spLocks noGrp="1"/>
          </p:cNvSpPr>
          <p:nvPr>
            <p:ph type="ftr" sz="quarter" idx="3"/>
          </p:nvPr>
        </p:nvSpPr>
        <p:spPr>
          <a:xfrm>
            <a:off x="643051" y="6221324"/>
            <a:ext cx="6818262"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8" name="Slide Number Placeholder 9">
            <a:extLst>
              <a:ext uri="{FF2B5EF4-FFF2-40B4-BE49-F238E27FC236}">
                <a16:creationId xmlns:a16="http://schemas.microsoft.com/office/drawing/2014/main" id="{E44D41BF-45CF-B60E-08D3-A8C49332E574}"/>
              </a:ext>
            </a:extLst>
          </p:cNvPr>
          <p:cNvSpPr>
            <a:spLocks noGrp="1"/>
          </p:cNvSpPr>
          <p:nvPr>
            <p:ph type="sldNum" sz="quarter" idx="4"/>
          </p:nvPr>
        </p:nvSpPr>
        <p:spPr>
          <a:xfrm>
            <a:off x="10930596" y="622132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6823282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9" r:id="rId5"/>
    <p:sldLayoutId id="2147483746" r:id="rId6"/>
    <p:sldLayoutId id="2147483747" r:id="rId7"/>
    <p:sldLayoutId id="2147483748" r:id="rId8"/>
    <p:sldLayoutId id="2147483750" r:id="rId9"/>
    <p:sldLayoutId id="2147483756" r:id="rId10"/>
    <p:sldLayoutId id="2147483751" r:id="rId11"/>
    <p:sldLayoutId id="2147483752" r:id="rId12"/>
    <p:sldLayoutId id="2147483754" r:id="rId13"/>
    <p:sldLayoutId id="2147483755" r:id="rId14"/>
    <p:sldLayoutId id="2147483753" r:id="rId15"/>
    <p:sldLayoutId id="2147483757" r:id="rId16"/>
  </p:sldLayoutIdLst>
  <p:hf hdr="0" dt="0"/>
  <p:txStyles>
    <p:title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jpeg"/><Relationship Id="rId1" Type="http://schemas.openxmlformats.org/officeDocument/2006/relationships/slideLayout" Target="../slideLayouts/slideLayout4.xml"/><Relationship Id="rId4" Type="http://schemas.openxmlformats.org/officeDocument/2006/relationships/image" Target="../media/image4.svg"/></Relationships>
</file>

<file path=ppt/slides/_rels/slide13.xml.rels><?xml version="1.0" encoding="UTF-8" standalone="yes"?>
<Relationships xmlns="http://schemas.openxmlformats.org/package/2006/relationships"><Relationship Id="rId3" Type="http://schemas.openxmlformats.org/officeDocument/2006/relationships/hyperlink" Target="http://ec.europa.eu/justice/data-protection/reform/index_en.htm" TargetMode="External"/><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6.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hyperlink" Target="https://kalimbassieris.com/privacy-policy/" TargetMode="Externa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7119890" y="723440"/>
            <a:ext cx="4323426" cy="2579052"/>
          </a:xfrm>
        </p:spPr>
        <p:txBody>
          <a:bodyPr>
            <a:noAutofit/>
          </a:bodyPr>
          <a:lstStyle/>
          <a:p>
            <a:r>
              <a:rPr lang="el" sz="4000"/>
              <a:t>Τεχνολογίες Προστασίας Δεδομένων και Ιδιωτικότητας για τη Ναυτιλία</a:t>
            </a:r>
            <a:endParaRPr lang="en-US" sz="4000"/>
          </a:p>
        </p:txBody>
      </p:sp>
      <p:sp>
        <p:nvSpPr>
          <p:cNvPr id="96" name="Subtitle 95">
            <a:extLst>
              <a:ext uri="{FF2B5EF4-FFF2-40B4-BE49-F238E27FC236}">
                <a16:creationId xmlns:a16="http://schemas.microsoft.com/office/drawing/2014/main" id="{1C5A4B6C-BAC7-A685-A9B1-2F354B12832E}"/>
              </a:ext>
            </a:extLst>
          </p:cNvPr>
          <p:cNvSpPr>
            <a:spLocks noGrp="1"/>
          </p:cNvSpPr>
          <p:nvPr>
            <p:ph type="subTitle" idx="1"/>
          </p:nvPr>
        </p:nvSpPr>
        <p:spPr>
          <a:xfrm>
            <a:off x="7128152" y="5248834"/>
            <a:ext cx="4323426" cy="1008925"/>
          </a:xfrm>
        </p:spPr>
        <p:txBody>
          <a:bodyPr/>
          <a:lstStyle/>
          <a:p>
            <a:r>
              <a:rPr lang="el"/>
              <a:t>Παρουσίαση από: </a:t>
            </a:r>
          </a:p>
          <a:p>
            <a:r>
              <a:rPr lang="el" dirty="0"/>
              <a:t>Καθηγητής Dr. Shareeful Islam</a:t>
            </a:r>
          </a:p>
        </p:txBody>
      </p:sp>
      <p:sp>
        <p:nvSpPr>
          <p:cNvPr id="97" name="Text Placeholder 96">
            <a:extLst>
              <a:ext uri="{FF2B5EF4-FFF2-40B4-BE49-F238E27FC236}">
                <a16:creationId xmlns:a16="http://schemas.microsoft.com/office/drawing/2014/main" id="{2A924E96-9B1C-6D19-49F6-49CA70E65537}"/>
              </a:ext>
            </a:extLst>
          </p:cNvPr>
          <p:cNvSpPr>
            <a:spLocks noGrp="1"/>
          </p:cNvSpPr>
          <p:nvPr>
            <p:ph type="body" sz="quarter" idx="10"/>
          </p:nvPr>
        </p:nvSpPr>
        <p:spPr>
          <a:xfrm>
            <a:off x="6481482" y="3373515"/>
            <a:ext cx="4961218" cy="1008926"/>
          </a:xfrm>
        </p:spPr>
        <p:txBody>
          <a:bodyPr/>
          <a:lstStyle/>
          <a:p>
            <a:r>
              <a:rPr lang="el" sz="5400"/>
              <a:t>CSP005_SA_M</a:t>
            </a:r>
          </a:p>
        </p:txBody>
      </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3507757" y="-11160"/>
            <a:ext cx="2553080" cy="6858841"/>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a:p>
        </p:txBody>
      </p:sp>
      <p:pic>
        <p:nvPicPr>
          <p:cNvPr id="47" name="Picture Placeholder 46" descr="Ασπρόμαυρο εξώφυλλο με μπλε τετράγωνα&#10;&#10;Περιγραφή που δημιουργείται αυτόματα">
            <a:extLst>
              <a:ext uri="{FF2B5EF4-FFF2-40B4-BE49-F238E27FC236}">
                <a16:creationId xmlns:a16="http://schemas.microsoft.com/office/drawing/2014/main" id="{5F839494-0FF9-BB9C-71F6-77CFACA7DA72}"/>
              </a:ext>
            </a:extLst>
          </p:cNvPr>
          <p:cNvPicPr>
            <a:picLocks noGrp="1" noChangeAspect="1"/>
          </p:cNvPicPr>
          <p:nvPr>
            <p:ph type="pic" sz="quarter" idx="11"/>
          </p:nvPr>
        </p:nvPicPr>
        <p:blipFill>
          <a:blip r:embed="rId3"/>
          <a:srcRect t="784" b="784"/>
          <a:stretch>
            <a:fillRect/>
          </a:stretch>
        </p:blipFill>
        <p:spPr/>
      </p:pic>
    </p:spTree>
    <p:extLst>
      <p:ext uri="{BB962C8B-B14F-4D97-AF65-F5344CB8AC3E}">
        <p14:creationId xmlns:p14="http://schemas.microsoft.com/office/powerpoint/2010/main" val="3503979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10</a:t>
            </a:fld>
            <a:endParaRPr lang="en-US"/>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796322" y="320040"/>
            <a:ext cx="6732237" cy="1017147"/>
          </a:xfrm>
        </p:spPr>
        <p:txBody>
          <a:bodyPr>
            <a:noAutofit/>
          </a:bodyPr>
          <a:lstStyle/>
          <a:p>
            <a:r>
              <a:rPr lang="el" sz="3600"/>
              <a:t>Βασικές γνώσεις και προαπαιτούμενα</a:t>
            </a:r>
            <a:endParaRPr lang="en-US"/>
          </a:p>
        </p:txBody>
      </p:sp>
      <p:sp>
        <p:nvSpPr>
          <p:cNvPr id="6" name="Text Placeholder 5">
            <a:extLst>
              <a:ext uri="{FF2B5EF4-FFF2-40B4-BE49-F238E27FC236}">
                <a16:creationId xmlns:a16="http://schemas.microsoft.com/office/drawing/2014/main" id="{72FB8BB2-2253-F694-3F4B-48B183090726}"/>
              </a:ext>
            </a:extLst>
          </p:cNvPr>
          <p:cNvSpPr>
            <a:spLocks noGrp="1"/>
          </p:cNvSpPr>
          <p:nvPr>
            <p:ph type="body" sz="quarter" idx="10"/>
          </p:nvPr>
        </p:nvSpPr>
        <p:spPr>
          <a:xfrm>
            <a:off x="893304" y="1808873"/>
            <a:ext cx="5710505" cy="533400"/>
          </a:xfrm>
        </p:spPr>
        <p:txBody>
          <a:bodyPr vert="horz" lIns="0" tIns="0" rIns="0" bIns="0" rtlCol="0" anchor="ctr">
            <a:noAutofit/>
          </a:bodyPr>
          <a:lstStyle/>
          <a:p>
            <a:pPr algn="l"/>
            <a:r>
              <a:rPr lang="el" dirty="0"/>
              <a:t>Βασικές γνώσεις:</a:t>
            </a:r>
          </a:p>
        </p:txBody>
      </p:sp>
      <p:sp>
        <p:nvSpPr>
          <p:cNvPr id="11" name="Text Placeholder 10">
            <a:extLst>
              <a:ext uri="{FF2B5EF4-FFF2-40B4-BE49-F238E27FC236}">
                <a16:creationId xmlns:a16="http://schemas.microsoft.com/office/drawing/2014/main" id="{F0C2F10C-DD1E-58B2-DE8A-900B513BB48D}"/>
              </a:ext>
            </a:extLst>
          </p:cNvPr>
          <p:cNvSpPr>
            <a:spLocks noGrp="1"/>
          </p:cNvSpPr>
          <p:nvPr>
            <p:ph type="body" sz="quarter" idx="16"/>
          </p:nvPr>
        </p:nvSpPr>
        <p:spPr>
          <a:xfrm>
            <a:off x="893304" y="2342273"/>
            <a:ext cx="5885179" cy="1632299"/>
          </a:xfrm>
        </p:spPr>
        <p:txBody>
          <a:bodyPr>
            <a:noAutofit/>
          </a:bodyPr>
          <a:lstStyle/>
          <a:p>
            <a:r>
              <a:rPr lang="el" sz="1600" dirty="0"/>
              <a:t>Βασική κατανόηση της ιδιωτικής ζωής </a:t>
            </a:r>
          </a:p>
          <a:p>
            <a:r>
              <a:rPr lang="el" sz="1600" dirty="0"/>
              <a:t>Εξοικείωση με κοινές απειλές και ευπάθειες για την ασφάλεια στο διαδίκτυο</a:t>
            </a:r>
          </a:p>
          <a:p>
            <a:r>
              <a:rPr lang="el" sz="1600" dirty="0"/>
              <a:t>Ευαισθητοποίηση σχετικά με την ασφάλεια στον κυβερνοχώρο</a:t>
            </a:r>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28" name="Text Placeholder 5">
            <a:extLst>
              <a:ext uri="{FF2B5EF4-FFF2-40B4-BE49-F238E27FC236}">
                <a16:creationId xmlns:a16="http://schemas.microsoft.com/office/drawing/2014/main" id="{CB8B4797-4723-9D92-DF5E-86CBB705F93C}"/>
              </a:ext>
            </a:extLst>
          </p:cNvPr>
          <p:cNvSpPr txBox="1">
            <a:spLocks/>
          </p:cNvSpPr>
          <p:nvPr/>
        </p:nvSpPr>
        <p:spPr>
          <a:xfrm>
            <a:off x="893304" y="4258088"/>
            <a:ext cx="5710505"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l"/>
            <a:r>
              <a:rPr lang="el" dirty="0"/>
              <a:t>Προϋποθέσεις:</a:t>
            </a:r>
          </a:p>
        </p:txBody>
      </p:sp>
      <p:sp>
        <p:nvSpPr>
          <p:cNvPr id="29" name="Text Placeholder 10">
            <a:extLst>
              <a:ext uri="{FF2B5EF4-FFF2-40B4-BE49-F238E27FC236}">
                <a16:creationId xmlns:a16="http://schemas.microsoft.com/office/drawing/2014/main" id="{2BED4F96-A04E-C9DC-CC14-D7BF90874C22}"/>
              </a:ext>
            </a:extLst>
          </p:cNvPr>
          <p:cNvSpPr txBox="1">
            <a:spLocks/>
          </p:cNvSpPr>
          <p:nvPr/>
        </p:nvSpPr>
        <p:spPr>
          <a:xfrm>
            <a:off x="893304" y="4791489"/>
            <a:ext cx="5885179" cy="365126"/>
          </a:xfrm>
          <a:prstGeom prst="rect">
            <a:avLst/>
          </a:prstGeom>
        </p:spPr>
        <p:txBody>
          <a:bodyPr vert="horz" lIns="0" tIns="45720" rIns="0" bIns="0" rtlCol="0" anchor="b">
            <a:no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sz="1600" dirty="0"/>
              <a:t>Κανένας</a:t>
            </a:r>
          </a:p>
        </p:txBody>
      </p:sp>
      <p:pic>
        <p:nvPicPr>
          <p:cNvPr id="39" name="Picture Placeholder 38" descr="Ένα άτομο που κρατά βιβλία σε μια βιβλιοθήκη&#10;&#10;Περιγραφή που δημιουργείται αυτόματα">
            <a:extLst>
              <a:ext uri="{FF2B5EF4-FFF2-40B4-BE49-F238E27FC236}">
                <a16:creationId xmlns:a16="http://schemas.microsoft.com/office/drawing/2014/main" id="{10FE2B7C-AE61-BE40-0320-C82DDDDF7AAA}"/>
              </a:ext>
            </a:extLst>
          </p:cNvPr>
          <p:cNvPicPr>
            <a:picLocks noGrp="1" noChangeAspect="1"/>
          </p:cNvPicPr>
          <p:nvPr>
            <p:ph type="pic" sz="quarter" idx="11"/>
          </p:nvPr>
        </p:nvPicPr>
        <p:blipFill>
          <a:blip r:embed="rId4"/>
          <a:srcRect l="13161" r="13161"/>
          <a:stretch>
            <a:fillRect/>
          </a:stretch>
        </p:blipFill>
        <p:spPr/>
      </p:pic>
      <p:sp>
        <p:nvSpPr>
          <p:cNvPr id="2" name="Footer Placeholder 1">
            <a:extLst>
              <a:ext uri="{FF2B5EF4-FFF2-40B4-BE49-F238E27FC236}">
                <a16:creationId xmlns:a16="http://schemas.microsoft.com/office/drawing/2014/main" id="{1AC3DC07-F818-1125-FACC-4A6351FB69FC}"/>
              </a:ext>
            </a:extLst>
          </p:cNvPr>
          <p:cNvSpPr>
            <a:spLocks noGrp="1"/>
          </p:cNvSpPr>
          <p:nvPr>
            <p:ph type="ftr" sz="quarter" idx="3"/>
          </p:nvPr>
        </p:nvSpPr>
        <p:spPr/>
        <p:txBody>
          <a:bodyPr/>
          <a:lstStyle/>
          <a:p>
            <a:r>
              <a:rPr lang="el"/>
              <a:t>Όνομα εκπαιδευτικής ενότητας CSP: Πρότυπο παρουσίασης που δημιουργήθηκε από PR</a:t>
            </a:r>
          </a:p>
        </p:txBody>
      </p:sp>
    </p:spTree>
    <p:extLst>
      <p:ext uri="{BB962C8B-B14F-4D97-AF65-F5344CB8AC3E}">
        <p14:creationId xmlns:p14="http://schemas.microsoft.com/office/powerpoint/2010/main" val="311611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E0F2054-FE7E-B49A-E17F-5DE1864D8F76}"/>
              </a:ext>
            </a:extLst>
          </p:cNvPr>
          <p:cNvSpPr>
            <a:spLocks noGrp="1"/>
          </p:cNvSpPr>
          <p:nvPr>
            <p:ph type="ctrTitle"/>
          </p:nvPr>
        </p:nvSpPr>
        <p:spPr>
          <a:xfrm>
            <a:off x="796322" y="320040"/>
            <a:ext cx="6967113" cy="1524000"/>
          </a:xfrm>
        </p:spPr>
        <p:txBody>
          <a:bodyPr/>
          <a:lstStyle/>
          <a:p>
            <a:r>
              <a:rPr lang="el" dirty="0">
                <a:solidFill>
                  <a:schemeClr val="accent1"/>
                </a:solidFill>
              </a:rPr>
              <a:t>Πηγές: </a:t>
            </a:r>
            <a:r>
              <a:rPr lang="el" dirty="0"/>
              <a:t>Βιβλία και υλικό αναφοράς</a:t>
            </a:r>
          </a:p>
        </p:txBody>
      </p:sp>
      <p:sp>
        <p:nvSpPr>
          <p:cNvPr id="12" name="Text Placeholder 11">
            <a:extLst>
              <a:ext uri="{FF2B5EF4-FFF2-40B4-BE49-F238E27FC236}">
                <a16:creationId xmlns:a16="http://schemas.microsoft.com/office/drawing/2014/main" id="{8CBC01B8-FB52-27EE-1CD6-0180333CE55A}"/>
              </a:ext>
            </a:extLst>
          </p:cNvPr>
          <p:cNvSpPr>
            <a:spLocks noGrp="1"/>
          </p:cNvSpPr>
          <p:nvPr>
            <p:ph type="body" sz="quarter" idx="16"/>
          </p:nvPr>
        </p:nvSpPr>
        <p:spPr>
          <a:xfrm>
            <a:off x="796321" y="2252394"/>
            <a:ext cx="6732237" cy="2532966"/>
          </a:xfrm>
        </p:spPr>
        <p:txBody>
          <a:bodyPr>
            <a:normAutofit/>
          </a:bodyPr>
          <a:lstStyle/>
          <a:p>
            <a:pPr marL="429768" lvl="1" indent="-228600">
              <a:spcAft>
                <a:spcPts val="0"/>
              </a:spcAft>
              <a:buFont typeface="+mj-lt"/>
              <a:buAutoNum type="arabicPeriod"/>
            </a:pPr>
            <a:r>
              <a:rPr lang="el" sz="1500" dirty="0"/>
              <a:t>Γενικός κανονισμός για την προστασία δεδομένων</a:t>
            </a:r>
          </a:p>
          <a:p>
            <a:pPr lvl="1">
              <a:spcAft>
                <a:spcPts val="0"/>
              </a:spcAft>
            </a:pPr>
            <a:r>
              <a:rPr lang="el" sz="1500" dirty="0"/>
              <a:t>https://gdpr-info.eu/</a:t>
            </a:r>
          </a:p>
        </p:txBody>
      </p:sp>
      <p:sp>
        <p:nvSpPr>
          <p:cNvPr id="6" name="Slide Number Placeholder 5">
            <a:extLst>
              <a:ext uri="{FF2B5EF4-FFF2-40B4-BE49-F238E27FC236}">
                <a16:creationId xmlns:a16="http://schemas.microsoft.com/office/drawing/2014/main" id="{B5768C54-1820-3B00-1C96-88D7349FD784}"/>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11</a:t>
            </a:fld>
            <a:endParaRPr lang="en-US"/>
          </a:p>
        </p:txBody>
      </p:sp>
      <p:grpSp>
        <p:nvGrpSpPr>
          <p:cNvPr id="2" name="Group 1">
            <a:extLst>
              <a:ext uri="{FF2B5EF4-FFF2-40B4-BE49-F238E27FC236}">
                <a16:creationId xmlns:a16="http://schemas.microsoft.com/office/drawing/2014/main" id="{CC1EF105-497F-4EFD-8E5D-D4573ED81310}"/>
              </a:ext>
              <a:ext uri="{C183D7F6-B498-43B3-948B-1728B52AA6E4}">
                <adec:decorative xmlns:adec="http://schemas.microsoft.com/office/drawing/2017/decorative" val="1"/>
              </a:ext>
            </a:extLst>
          </p:cNvPr>
          <p:cNvGrpSpPr/>
          <p:nvPr/>
        </p:nvGrpSpPr>
        <p:grpSpPr>
          <a:xfrm>
            <a:off x="7370364" y="-23539"/>
            <a:ext cx="2562565" cy="6885155"/>
            <a:chOff x="7370364" y="-23539"/>
            <a:chExt cx="2562565" cy="6885155"/>
          </a:xfrm>
        </p:grpSpPr>
        <p:pic>
          <p:nvPicPr>
            <p:cNvPr id="13" name="Graphic 12">
              <a:extLst>
                <a:ext uri="{FF2B5EF4-FFF2-40B4-BE49-F238E27FC236}">
                  <a16:creationId xmlns:a16="http://schemas.microsoft.com/office/drawing/2014/main" id="{2F08D551-B30D-FCB1-C8B2-0160EC53095F}"/>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15" name="Freeform: Shape 14">
              <a:extLst>
                <a:ext uri="{FF2B5EF4-FFF2-40B4-BE49-F238E27FC236}">
                  <a16:creationId xmlns:a16="http://schemas.microsoft.com/office/drawing/2014/main" id="{F5AA2D64-53A7-BC77-FBA2-EC723D311450}"/>
                </a:ext>
                <a:ext uri="{C183D7F6-B498-43B3-948B-1728B52AA6E4}">
                  <adec:decorative xmlns:adec="http://schemas.microsoft.com/office/drawing/2017/decorative" val="1"/>
                </a:ext>
              </a:extLst>
            </p:cNvPr>
            <p:cNvSpPr/>
            <p:nvPr/>
          </p:nvSpPr>
          <p:spPr>
            <a:xfrm>
              <a:off x="7370364" y="-2353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grpSp>
      <p:pic>
        <p:nvPicPr>
          <p:cNvPr id="14" name="Picture Placeholder 13" descr="Μια ομάδα ατόμων που εργάζονται σε έναν υπολογιστή&#10;&#10;Περιγραφή που δημιουργείται αυτόματα">
            <a:extLst>
              <a:ext uri="{FF2B5EF4-FFF2-40B4-BE49-F238E27FC236}">
                <a16:creationId xmlns:a16="http://schemas.microsoft.com/office/drawing/2014/main" id="{CA8E4ABB-563C-C656-566F-6422D163C30C}"/>
              </a:ext>
            </a:extLst>
          </p:cNvPr>
          <p:cNvPicPr>
            <a:picLocks noGrp="1" noChangeAspect="1"/>
          </p:cNvPicPr>
          <p:nvPr>
            <p:ph type="pic" sz="quarter" idx="11"/>
          </p:nvPr>
        </p:nvPicPr>
        <p:blipFill>
          <a:blip r:embed="rId4"/>
          <a:srcRect l="13162" r="13162"/>
          <a:stretch>
            <a:fillRect/>
          </a:stretch>
        </p:blipFill>
        <p:spPr/>
      </p:pic>
    </p:spTree>
    <p:extLst>
      <p:ext uri="{BB962C8B-B14F-4D97-AF65-F5344CB8AC3E}">
        <p14:creationId xmlns:p14="http://schemas.microsoft.com/office/powerpoint/2010/main" val="2581217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l" dirty="0">
                <a:solidFill>
                  <a:schemeClr val="accent1"/>
                </a:solidFill>
              </a:rPr>
              <a:t>Εγγραφή: </a:t>
            </a:r>
            <a:r>
              <a:rPr lang="el" dirty="0"/>
              <a:t>Πώς</a:t>
            </a:r>
            <a:r>
              <a:rPr lang="el" dirty="0">
                <a:solidFill>
                  <a:schemeClr val="accent1"/>
                </a:solidFill>
              </a:rPr>
              <a:t> </a:t>
            </a:r>
            <a:r>
              <a:rPr lang="el" dirty="0"/>
              <a:t>να εγγραφείτε και άλλες πρακτικές πληροφορίες</a:t>
            </a:r>
          </a:p>
        </p:txBody>
      </p:sp>
      <p:sp>
        <p:nvSpPr>
          <p:cNvPr id="24" name="Text Placeholder 23">
            <a:extLst>
              <a:ext uri="{FF2B5EF4-FFF2-40B4-BE49-F238E27FC236}">
                <a16:creationId xmlns:a16="http://schemas.microsoft.com/office/drawing/2014/main" id="{A67690BC-58BE-BD46-38A4-61EC504EA898}"/>
              </a:ext>
            </a:extLst>
          </p:cNvPr>
          <p:cNvSpPr>
            <a:spLocks noGrp="1"/>
          </p:cNvSpPr>
          <p:nvPr>
            <p:ph sz="quarter" idx="17"/>
          </p:nvPr>
        </p:nvSpPr>
        <p:spPr>
          <a:xfrm>
            <a:off x="796322" y="2252076"/>
            <a:ext cx="5797550" cy="3051762"/>
          </a:xfrm>
        </p:spPr>
        <p:txBody>
          <a:bodyPr>
            <a:normAutofit/>
          </a:bodyPr>
          <a:lstStyle/>
          <a:p>
            <a:r>
              <a:rPr lang="el" dirty="0"/>
              <a:t>Η συγκεκριμένη διαδικασία εγγραφής για τα βασικά στοιχεία κυβερνοασφάλειας και την κατάρτιση διαχείρισης ενδέχεται να διαφέρει ανάλογα με τον πάροχο κατάρτισης ή το ίδρυμα. Ωστόσο, τα γενικά βήματα είναι συνήθως απλά και μπορούν να ολοκληρωθούν διαδικτυακά ή αυτοπροσώπως.</a:t>
            </a:r>
          </a:p>
          <a:p>
            <a:endParaRPr lang="en-US" dirty="0"/>
          </a:p>
          <a:p>
            <a:pPr marL="342900" indent="-342900">
              <a:buFont typeface="+mj-lt"/>
              <a:buAutoNum type="arabicPeriod"/>
            </a:pPr>
            <a:r>
              <a:rPr lang="el" dirty="0"/>
              <a:t>Online Εγγραφή</a:t>
            </a:r>
          </a:p>
          <a:p>
            <a:pPr marL="342900" indent="-342900">
              <a:buFont typeface="+mj-lt"/>
              <a:buAutoNum type="arabicPeriod"/>
            </a:pPr>
            <a:r>
              <a:rPr lang="el-GR" dirty="0"/>
              <a:t>Εγγραφή αυτοπροσώπως </a:t>
            </a:r>
          </a:p>
          <a:p>
            <a:pPr marL="342900" indent="-342900">
              <a:buFont typeface="+mj-lt"/>
              <a:buAutoNum type="arabicPeriod"/>
            </a:pPr>
            <a:r>
              <a:rPr lang="el" dirty="0"/>
              <a:t>Πρόσθετες πρακτικές πληροφορίες</a:t>
            </a:r>
          </a:p>
          <a:p>
            <a:endParaRPr lang="en-US" dirty="0"/>
          </a:p>
          <a:p>
            <a:endParaRPr lang="en-US" dirty="0"/>
          </a:p>
          <a:p>
            <a:endParaRPr lang="en-US" dirty="0"/>
          </a:p>
          <a:p>
            <a:endParaRPr lang="en-US" dirty="0"/>
          </a:p>
        </p:txBody>
      </p:sp>
      <p:pic>
        <p:nvPicPr>
          <p:cNvPr id="19" name="Picture Placeholder 18" descr="Ένα άτομο που εργάζεται σε ένα γραφείο">
            <a:extLst>
              <a:ext uri="{FF2B5EF4-FFF2-40B4-BE49-F238E27FC236}">
                <a16:creationId xmlns:a16="http://schemas.microsoft.com/office/drawing/2014/main" id="{52D45C27-4F4D-5A89-8C52-CB8FC47BCEFF}"/>
              </a:ext>
            </a:extLst>
          </p:cNvPr>
          <p:cNvPicPr>
            <a:picLocks noGrp="1" noChangeAspect="1"/>
          </p:cNvPicPr>
          <p:nvPr>
            <p:ph type="pic" sz="quarter" idx="11"/>
          </p:nvPr>
        </p:nvPicPr>
        <p:blipFill>
          <a:blip r:embed="rId2"/>
          <a:srcRect l="3565" r="3565"/>
          <a:stretch/>
        </p:blipFill>
        <p:spPr>
          <a:xfrm flipH="1">
            <a:off x="7163691" y="0"/>
            <a:ext cx="5024825" cy="6858000"/>
          </a:xfrm>
        </p:spPr>
      </p:pic>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12</a:t>
            </a:fld>
            <a:endParaRPr lang="en-US"/>
          </a:p>
        </p:txBody>
      </p:sp>
      <p:sp>
        <p:nvSpPr>
          <p:cNvPr id="2" name="Footer Placeholder 1">
            <a:extLst>
              <a:ext uri="{FF2B5EF4-FFF2-40B4-BE49-F238E27FC236}">
                <a16:creationId xmlns:a16="http://schemas.microsoft.com/office/drawing/2014/main" id="{8E39E862-557A-EE8F-7F6E-9D4CE1F05BEC}"/>
              </a:ext>
            </a:extLst>
          </p:cNvPr>
          <p:cNvSpPr>
            <a:spLocks noGrp="1"/>
          </p:cNvSpPr>
          <p:nvPr>
            <p:ph type="ftr" sz="quarter" idx="3"/>
          </p:nvPr>
        </p:nvSpPr>
        <p:spPr/>
        <p:txBody>
          <a:bodyPr/>
          <a:lstStyle/>
          <a:p>
            <a:r>
              <a:rPr lang="el"/>
              <a:t>Όνομα εκπαιδευτικής ενότητας CSP: Πρότυπο παρουσίασης που δημιουργήθηκε από PR</a:t>
            </a:r>
          </a:p>
        </p:txBody>
      </p:sp>
    </p:spTree>
    <p:extLst>
      <p:ext uri="{BB962C8B-B14F-4D97-AF65-F5344CB8AC3E}">
        <p14:creationId xmlns:p14="http://schemas.microsoft.com/office/powerpoint/2010/main" val="311328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278" y="188640"/>
            <a:ext cx="8820472" cy="648072"/>
          </a:xfrm>
        </p:spPr>
        <p:txBody>
          <a:bodyPr>
            <a:noAutofit/>
          </a:bodyPr>
          <a:lstStyle/>
          <a:p>
            <a:pPr algn="ctr"/>
            <a:r>
              <a:rPr lang="el" sz="3600" dirty="0">
                <a:solidFill>
                  <a:srgbClr val="00B0F0"/>
                </a:solidFill>
              </a:rPr>
              <a:t> Προστασία Προσωπικών Δεδομένων</a:t>
            </a:r>
            <a:endParaRPr lang="en-GB" sz="3600" dirty="0">
              <a:solidFill>
                <a:srgbClr val="00B0F0"/>
              </a:solidFill>
            </a:endParaRPr>
          </a:p>
        </p:txBody>
      </p:sp>
      <p:sp>
        <p:nvSpPr>
          <p:cNvPr id="3" name="Content Placeholder 2"/>
          <p:cNvSpPr>
            <a:spLocks noGrp="1"/>
          </p:cNvSpPr>
          <p:nvPr>
            <p:ph idx="1"/>
          </p:nvPr>
        </p:nvSpPr>
        <p:spPr>
          <a:xfrm>
            <a:off x="847725" y="908720"/>
            <a:ext cx="9644955" cy="5760640"/>
          </a:xfrm>
        </p:spPr>
        <p:txBody>
          <a:bodyPr>
            <a:normAutofit fontScale="92500" lnSpcReduction="20000"/>
          </a:bodyPr>
          <a:lstStyle/>
          <a:p>
            <a:r>
              <a:rPr lang="el" sz="2400" dirty="0">
                <a:solidFill>
                  <a:srgbClr val="000000"/>
                </a:solidFill>
              </a:rPr>
              <a:t>Τον Ιανουάριο του 2012, η Ευρωπαϊκή Επιτροπή πρότεινε μια συνολική </a:t>
            </a:r>
            <a:r>
              <a:rPr lang="el" sz="2400" dirty="0">
                <a:solidFill>
                  <a:srgbClr val="000000"/>
                </a:solidFill>
                <a:hlinkClick r:id="rId3"/>
              </a:rPr>
              <a:t>μεταρρύθμιση των κανόνων προστασίας δεδομένων στην ΕΕ</a:t>
            </a:r>
            <a:r>
              <a:rPr lang="el" sz="2400" dirty="0">
                <a:solidFill>
                  <a:srgbClr val="000000"/>
                </a:solidFill>
              </a:rPr>
              <a:t>.</a:t>
            </a:r>
          </a:p>
          <a:p>
            <a:pPr lvl="1"/>
            <a:r>
              <a:rPr lang="el" sz="2400" dirty="0">
                <a:solidFill>
                  <a:srgbClr val="000000"/>
                </a:solidFill>
              </a:rPr>
              <a:t>Για να υποστηρίξουν τον έλεγχο των προσωπικών τους δεδομένων</a:t>
            </a:r>
          </a:p>
          <a:p>
            <a:pPr lvl="1"/>
            <a:r>
              <a:rPr lang="el" sz="2400" dirty="0">
                <a:solidFill>
                  <a:srgbClr val="000000"/>
                </a:solidFill>
              </a:rPr>
              <a:t>απλούστευση του κανονιστικού περιβάλλοντος για τις επιχειρήσεις</a:t>
            </a:r>
          </a:p>
          <a:p>
            <a:pPr lvl="1"/>
            <a:r>
              <a:rPr lang="el" sz="2400" dirty="0">
                <a:solidFill>
                  <a:srgbClr val="000000"/>
                </a:solidFill>
              </a:rPr>
              <a:t>Τα προσωπικά δεδομένα μπορούν να συγκεντρωθούν νόμιμα μόνο υπό αυστηρές προϋποθέσεις (Τραπεζικός λογαριασμός, μέσα κοινωνικής δικτύωσης)</a:t>
            </a:r>
            <a:endParaRPr lang="en-GB" sz="2000" dirty="0">
              <a:solidFill>
                <a:srgbClr val="000000"/>
              </a:solidFill>
            </a:endParaRPr>
          </a:p>
          <a:p>
            <a:r>
              <a:rPr lang="el" sz="2400" dirty="0">
                <a:solidFill>
                  <a:srgbClr val="000000"/>
                </a:solidFill>
              </a:rPr>
              <a:t>Επίσημη οδηγία 95/46/ΕΚ για την προστασία των φυσικών προσώπων έναντι της επεξεργασίας δεδομένων προσωπικού χαρακτήρα και για την ελεύθερη κυκλοφορία των δεδομένων αυτών</a:t>
            </a:r>
          </a:p>
          <a:p>
            <a:r>
              <a:rPr lang="el" sz="2400" b="1" dirty="0">
                <a:solidFill>
                  <a:srgbClr val="000000"/>
                </a:solidFill>
              </a:rPr>
              <a:t>Εμβέλεια</a:t>
            </a:r>
          </a:p>
          <a:p>
            <a:pPr lvl="1"/>
            <a:r>
              <a:rPr lang="el" sz="2000" dirty="0">
                <a:solidFill>
                  <a:srgbClr val="000000"/>
                </a:solidFill>
              </a:rPr>
              <a:t>Τα προσωπικά δεδομένα ορίζονται ως «κάθε πληροφορία που αφορά ταυτοποιημένο ή ταυτοποιήσιμο φυσικό πρόσωπο («υποκείμενο των δεδομένων»). ως πρόσωπο του οποίου η ταυτότητα μπορεί να εξακριβωθεί λογίζεται το πρόσωπο εκείνο που μπορεί να προσδιοριστεί, άμεσα ή έμμεσα, ιδίως βάσει αριθμού ταυτότητας ή βάσει ενός ή περισσοτέρων συγκεκριμένων στοιχείων που χαρακτηρίζουν την υπόστασή του από φυσική, βιολογική, ψυχολογική, οικονομική, πολιτιστική ή κοινωνική άποψη·" </a:t>
            </a:r>
          </a:p>
          <a:p>
            <a:endParaRPr lang="en-GB" sz="2400" dirty="0"/>
          </a:p>
          <a:p>
            <a:pPr lvl="1"/>
            <a:endParaRPr lang="en-GB" sz="2200" dirty="0">
              <a:solidFill>
                <a:srgbClr val="00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4D32B-7D1C-3E02-8C36-8F33B3CE67FC}"/>
              </a:ext>
            </a:extLst>
          </p:cNvPr>
          <p:cNvSpPr>
            <a:spLocks noGrp="1"/>
          </p:cNvSpPr>
          <p:nvPr>
            <p:ph type="title"/>
          </p:nvPr>
        </p:nvSpPr>
        <p:spPr>
          <a:xfrm>
            <a:off x="1204856" y="627261"/>
            <a:ext cx="10058400" cy="977421"/>
          </a:xfrm>
        </p:spPr>
        <p:txBody>
          <a:bodyPr>
            <a:normAutofit fontScale="90000"/>
          </a:bodyPr>
          <a:lstStyle/>
          <a:p>
            <a:br>
              <a:rPr lang="en-US" sz="3600">
                <a:solidFill>
                  <a:srgbClr val="00B0F0"/>
                </a:solidFill>
              </a:rPr>
            </a:br>
            <a:br>
              <a:rPr lang="en-US" sz="3600">
                <a:solidFill>
                  <a:srgbClr val="00B0F0"/>
                </a:solidFill>
              </a:rPr>
            </a:br>
            <a:br>
              <a:rPr lang="en-US" sz="3600">
                <a:solidFill>
                  <a:srgbClr val="00B0F0"/>
                </a:solidFill>
              </a:rPr>
            </a:br>
            <a:br>
              <a:rPr lang="en-US" sz="3600">
                <a:solidFill>
                  <a:srgbClr val="00B0F0"/>
                </a:solidFill>
              </a:rPr>
            </a:br>
            <a:br>
              <a:rPr lang="en-US" sz="3600">
                <a:solidFill>
                  <a:srgbClr val="00B0F0"/>
                </a:solidFill>
              </a:rPr>
            </a:br>
            <a:br>
              <a:rPr lang="en-US" sz="3600">
                <a:solidFill>
                  <a:srgbClr val="00B0F0"/>
                </a:solidFill>
              </a:rPr>
            </a:br>
            <a:br>
              <a:rPr lang="en-US" sz="3600">
                <a:solidFill>
                  <a:srgbClr val="00B0F0"/>
                </a:solidFill>
              </a:rPr>
            </a:br>
            <a:br>
              <a:rPr lang="en-US" sz="3600">
                <a:solidFill>
                  <a:srgbClr val="00B0F0"/>
                </a:solidFill>
              </a:rPr>
            </a:br>
            <a:br>
              <a:rPr lang="en-US" sz="3600">
                <a:solidFill>
                  <a:srgbClr val="00B0F0"/>
                </a:solidFill>
              </a:rPr>
            </a:br>
            <a:br>
              <a:rPr lang="en-US" sz="3600">
                <a:solidFill>
                  <a:srgbClr val="00B0F0"/>
                </a:solidFill>
              </a:rPr>
            </a:br>
            <a:br>
              <a:rPr lang="en-US" sz="3600">
                <a:solidFill>
                  <a:srgbClr val="00B0F0"/>
                </a:solidFill>
              </a:rPr>
            </a:br>
            <a:br>
              <a:rPr lang="en-US" sz="3600">
                <a:solidFill>
                  <a:srgbClr val="00B0F0"/>
                </a:solidFill>
              </a:rPr>
            </a:br>
            <a:br>
              <a:rPr lang="en-US" sz="3600">
                <a:solidFill>
                  <a:srgbClr val="00B0F0"/>
                </a:solidFill>
              </a:rPr>
            </a:br>
            <a:br>
              <a:rPr lang="en-US" sz="3600">
                <a:solidFill>
                  <a:srgbClr val="00B0F0"/>
                </a:solidFill>
              </a:rPr>
            </a:br>
            <a:br>
              <a:rPr lang="en-US" sz="3600">
                <a:solidFill>
                  <a:srgbClr val="00B0F0"/>
                </a:solidFill>
              </a:rPr>
            </a:br>
            <a:r>
              <a:rPr lang="el" sz="3600">
                <a:solidFill>
                  <a:srgbClr val="00B0F0"/>
                </a:solidFill>
              </a:rPr>
              <a:t>Τι είναι η προστασία δεδομένων;</a:t>
            </a:r>
            <a:br>
              <a:rPr lang="en-US" sz="3600">
                <a:solidFill>
                  <a:srgbClr val="00B0F0"/>
                </a:solidFill>
              </a:rPr>
            </a:br>
            <a:br>
              <a:rPr lang="en-US" sz="3600">
                <a:solidFill>
                  <a:srgbClr val="00B0F0"/>
                </a:solidFill>
              </a:rPr>
            </a:br>
            <a:endParaRPr lang="en-GB" sz="3600">
              <a:solidFill>
                <a:srgbClr val="00B0F0"/>
              </a:solidFill>
            </a:endParaRPr>
          </a:p>
        </p:txBody>
      </p:sp>
      <p:sp>
        <p:nvSpPr>
          <p:cNvPr id="3" name="Content Placeholder 2">
            <a:extLst>
              <a:ext uri="{FF2B5EF4-FFF2-40B4-BE49-F238E27FC236}">
                <a16:creationId xmlns:a16="http://schemas.microsoft.com/office/drawing/2014/main" id="{D04700C4-ACB5-34D1-BD9C-40E67F38E500}"/>
              </a:ext>
            </a:extLst>
          </p:cNvPr>
          <p:cNvSpPr>
            <a:spLocks noGrp="1"/>
          </p:cNvSpPr>
          <p:nvPr>
            <p:ph idx="1"/>
          </p:nvPr>
        </p:nvSpPr>
        <p:spPr>
          <a:xfrm>
            <a:off x="495300" y="966373"/>
            <a:ext cx="10972800" cy="5172904"/>
          </a:xfrm>
        </p:spPr>
        <p:txBody>
          <a:bodyPr>
            <a:normAutofit fontScale="92500" lnSpcReduction="10000"/>
          </a:bodyPr>
          <a:lstStyle/>
          <a:p>
            <a:pPr marL="0" indent="0" algn="just">
              <a:buNone/>
            </a:pPr>
            <a:r>
              <a:rPr lang="el" sz="2200" dirty="0">
                <a:solidFill>
                  <a:srgbClr val="000000"/>
                </a:solidFill>
              </a:rPr>
              <a:t>Προστασία δεδομένων είναι η δίκαιη και ορθή χρήση των πληροφοριών σχετικά με τους ανθρώπους. </a:t>
            </a:r>
          </a:p>
          <a:p>
            <a:pPr marL="0" indent="0" algn="just">
              <a:buNone/>
            </a:pPr>
            <a:r>
              <a:rPr lang="el" sz="2200" dirty="0">
                <a:solidFill>
                  <a:srgbClr val="000000"/>
                </a:solidFill>
              </a:rPr>
              <a:t>Είναι μέρος του θεμελιώδους δικαιώματος στην ιδιωτική ζωή - αλλά σε πιο πρακτικό επίπεδο. </a:t>
            </a:r>
          </a:p>
          <a:p>
            <a:pPr marL="0" indent="0" algn="just">
              <a:buNone/>
            </a:pPr>
            <a:r>
              <a:rPr lang="el" sz="2200" dirty="0">
                <a:solidFill>
                  <a:srgbClr val="000000"/>
                </a:solidFill>
              </a:rPr>
              <a:t>Πρόκειται πραγματικά για την οικοδόμηση εμπιστοσύνης μεταξύ ανθρώπων και οργανισμών. Πρόκειται για τη δίκαιη και ανοιχτή μεταχείριση των ανθρώπων, την αναγνώριση του δικαιώματός τους να έχουν τον έλεγχο της ταυτότητάς τους και των αλληλεπιδράσεών τους με τους άλλους και την επίτευξη ισορροπίας με τα ευρύτερα συμφέροντα της κοινωνίας. Αφορά επίσης την άρση των περιττών εμποδίων στο εμπόριο και τη συνεργασία. Υφίσταται εν μέρει λόγω των διεθνών συνθηκών για κοινά πρότυπα που επιτρέπουν την ελεύθερη διασυνοριακή ροή δεδομένων.</a:t>
            </a:r>
          </a:p>
          <a:p>
            <a:pPr marL="0" indent="0" algn="just">
              <a:buNone/>
            </a:pPr>
            <a:r>
              <a:rPr lang="el" sz="2200" dirty="0">
                <a:solidFill>
                  <a:srgbClr val="000000"/>
                </a:solidFill>
              </a:rPr>
              <a:t>Η προστασία των δεδομένων είναι απαραίτητη για την καινοτομία. Οι ορθές πρακτικές στον τομέα της προστασίας των δεδομένων είναι ζωτικής σημασίας για τη διασφάλιση της εμπιστοσύνης, της δέσμευσης και της υποστήριξης του κοινού για καινοτόμες χρήσεις των δεδομένων τόσο στον δημόσιο όσο και στον ιδιωτικό τομέα. </a:t>
            </a:r>
          </a:p>
          <a:p>
            <a:endParaRPr lang="en-GB" dirty="0"/>
          </a:p>
        </p:txBody>
      </p:sp>
    </p:spTree>
    <p:extLst>
      <p:ext uri="{BB962C8B-B14F-4D97-AF65-F5344CB8AC3E}">
        <p14:creationId xmlns:p14="http://schemas.microsoft.com/office/powerpoint/2010/main" val="41127225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6C194-B107-38EC-2AEB-E0D4F53FA6F4}"/>
              </a:ext>
            </a:extLst>
          </p:cNvPr>
          <p:cNvSpPr>
            <a:spLocks noGrp="1"/>
          </p:cNvSpPr>
          <p:nvPr>
            <p:ph type="title"/>
          </p:nvPr>
        </p:nvSpPr>
        <p:spPr>
          <a:xfrm>
            <a:off x="980739" y="466165"/>
            <a:ext cx="10058400" cy="510988"/>
          </a:xfrm>
        </p:spPr>
        <p:txBody>
          <a:bodyPr>
            <a:normAutofit fontScale="90000"/>
          </a:bodyPr>
          <a:lstStyle/>
          <a:p>
            <a:br>
              <a:rPr lang="en-GB" sz="3600">
                <a:solidFill>
                  <a:srgbClr val="00B0F0"/>
                </a:solidFill>
              </a:rPr>
            </a:br>
            <a:br>
              <a:rPr lang="en-GB" sz="3600">
                <a:solidFill>
                  <a:srgbClr val="00B0F0"/>
                </a:solidFill>
              </a:rPr>
            </a:br>
            <a:r>
              <a:rPr lang="el" sz="3600">
                <a:solidFill>
                  <a:srgbClr val="00B0F0"/>
                </a:solidFill>
              </a:rPr>
              <a:t> Αρχές Προστασίας Προσωπικών Δεδομένων </a:t>
            </a:r>
          </a:p>
        </p:txBody>
      </p:sp>
      <p:sp>
        <p:nvSpPr>
          <p:cNvPr id="3" name="Content Placeholder 2">
            <a:extLst>
              <a:ext uri="{FF2B5EF4-FFF2-40B4-BE49-F238E27FC236}">
                <a16:creationId xmlns:a16="http://schemas.microsoft.com/office/drawing/2014/main" id="{445132DE-31A6-5CE5-366F-E6336EB4DC97}"/>
              </a:ext>
            </a:extLst>
          </p:cNvPr>
          <p:cNvSpPr>
            <a:spLocks noGrp="1"/>
          </p:cNvSpPr>
          <p:nvPr>
            <p:ph idx="1"/>
          </p:nvPr>
        </p:nvSpPr>
        <p:spPr/>
        <p:txBody>
          <a:bodyPr>
            <a:normAutofit lnSpcReduction="10000"/>
          </a:bodyPr>
          <a:lstStyle/>
          <a:p>
            <a:r>
              <a:rPr lang="el" sz="3100" dirty="0">
                <a:solidFill>
                  <a:srgbClr val="000000"/>
                </a:solidFill>
              </a:rPr>
              <a:t>Οι επτά αρχές που διέπουν την προστασία των δεδομένων προσωπικού χαρακτήρα ήταν:</a:t>
            </a:r>
          </a:p>
          <a:p>
            <a:pPr lvl="1"/>
            <a:r>
              <a:rPr lang="el" sz="2600" dirty="0">
                <a:solidFill>
                  <a:srgbClr val="00B0F0"/>
                </a:solidFill>
              </a:rPr>
              <a:t>Ειδοποίηση </a:t>
            </a:r>
            <a:r>
              <a:rPr lang="el" sz="2600" dirty="0">
                <a:solidFill>
                  <a:srgbClr val="000000"/>
                </a:solidFill>
              </a:rPr>
              <a:t>- τα υποκείμενα των δεδομένων πρέπει να ενημερώνονται όταν συλλέγονται τα δεδομένα τους.</a:t>
            </a:r>
          </a:p>
          <a:p>
            <a:pPr lvl="1"/>
            <a:r>
              <a:rPr lang="el" sz="2600" dirty="0">
                <a:solidFill>
                  <a:srgbClr val="00B0F0"/>
                </a:solidFill>
              </a:rPr>
              <a:t>Σκοπός</a:t>
            </a:r>
            <a:r>
              <a:rPr lang="el" sz="2600" dirty="0">
                <a:solidFill>
                  <a:srgbClr val="000000"/>
                </a:solidFill>
              </a:rPr>
              <a:t>—τα δεδομένα πρέπει να χρησιμοποιούνται μόνο για τον αναφερόμενο σκοπό και όχι για άλλους σκοπούς.</a:t>
            </a:r>
          </a:p>
          <a:p>
            <a:pPr lvl="1"/>
            <a:r>
              <a:rPr lang="el" sz="2600" dirty="0">
                <a:solidFill>
                  <a:srgbClr val="00B0F0"/>
                </a:solidFill>
              </a:rPr>
              <a:t>Συγκατάθεση</a:t>
            </a:r>
            <a:r>
              <a:rPr lang="el" sz="2600" dirty="0">
                <a:solidFill>
                  <a:srgbClr val="000000"/>
                </a:solidFill>
              </a:rPr>
              <a:t>—τα δεδομένα δεν πρέπει να αποκαλύπτονται χωρίς τη συγκατάθεση του υποκειμένου των δεδομένων.</a:t>
            </a:r>
          </a:p>
          <a:p>
            <a:pPr lvl="2"/>
            <a:r>
              <a:rPr lang="el" sz="2600" dirty="0">
                <a:solidFill>
                  <a:srgbClr val="000000"/>
                </a:solidFill>
              </a:rPr>
              <a:t>το άτομο έχει δώσει σαφή συγκατάθεση για την επεξεργασία των προσωπικών του δεδομένων για συγκεκριμένο σκοπό</a:t>
            </a:r>
          </a:p>
          <a:p>
            <a:endParaRPr lang="en-GB" dirty="0"/>
          </a:p>
        </p:txBody>
      </p:sp>
    </p:spTree>
    <p:extLst>
      <p:ext uri="{BB962C8B-B14F-4D97-AF65-F5344CB8AC3E}">
        <p14:creationId xmlns:p14="http://schemas.microsoft.com/office/powerpoint/2010/main" val="2639532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EC25-73DA-D17C-1414-28AB5CCF0027}"/>
              </a:ext>
            </a:extLst>
          </p:cNvPr>
          <p:cNvSpPr>
            <a:spLocks noGrp="1"/>
          </p:cNvSpPr>
          <p:nvPr>
            <p:ph type="title"/>
          </p:nvPr>
        </p:nvSpPr>
        <p:spPr>
          <a:xfrm>
            <a:off x="1066800" y="1"/>
            <a:ext cx="10058400" cy="831862"/>
          </a:xfrm>
        </p:spPr>
        <p:txBody>
          <a:bodyPr>
            <a:normAutofit/>
          </a:bodyPr>
          <a:lstStyle/>
          <a:p>
            <a:r>
              <a:rPr lang="el" sz="3200">
                <a:solidFill>
                  <a:srgbClr val="00B0F0"/>
                </a:solidFill>
              </a:rPr>
              <a:t>Αρχές Προστασίας Προσωπικών Δεδομένων </a:t>
            </a:r>
          </a:p>
        </p:txBody>
      </p:sp>
      <p:sp>
        <p:nvSpPr>
          <p:cNvPr id="3" name="Content Placeholder 2">
            <a:extLst>
              <a:ext uri="{FF2B5EF4-FFF2-40B4-BE49-F238E27FC236}">
                <a16:creationId xmlns:a16="http://schemas.microsoft.com/office/drawing/2014/main" id="{A55F60DA-C2B0-0FE6-5C96-F621A54339F7}"/>
              </a:ext>
            </a:extLst>
          </p:cNvPr>
          <p:cNvSpPr>
            <a:spLocks noGrp="1"/>
          </p:cNvSpPr>
          <p:nvPr>
            <p:ph idx="1"/>
          </p:nvPr>
        </p:nvSpPr>
        <p:spPr/>
        <p:txBody>
          <a:bodyPr/>
          <a:lstStyle/>
          <a:p>
            <a:r>
              <a:rPr lang="el" sz="2000">
                <a:solidFill>
                  <a:srgbClr val="00B0F0"/>
                </a:solidFill>
              </a:rPr>
              <a:t>Ασφάλεια </a:t>
            </a:r>
            <a:r>
              <a:rPr lang="el" sz="2000">
                <a:solidFill>
                  <a:srgbClr val="000000"/>
                </a:solidFill>
              </a:rPr>
              <a:t>- τα δεδομένα που συλλέγονται πρέπει να διατηρούνται ασφαλή από πιθανές καταχρήσεις.</a:t>
            </a:r>
          </a:p>
          <a:p>
            <a:r>
              <a:rPr lang="el" sz="2000">
                <a:solidFill>
                  <a:srgbClr val="00B0F0"/>
                </a:solidFill>
              </a:rPr>
              <a:t>Γνωστοποίηση </a:t>
            </a:r>
            <a:r>
              <a:rPr lang="el" sz="2000">
                <a:solidFill>
                  <a:srgbClr val="000000"/>
                </a:solidFill>
              </a:rPr>
              <a:t>— τα υποκείμενα των δεδομένων θα πρέπει να ενημερώνονται σχετικά με το ποιος συλλέγει τα δεδομένα τους.</a:t>
            </a:r>
          </a:p>
          <a:p>
            <a:r>
              <a:rPr lang="el" sz="2000">
                <a:solidFill>
                  <a:srgbClr val="00B0F0"/>
                </a:solidFill>
              </a:rPr>
              <a:t>Πρόσβαση</a:t>
            </a:r>
            <a:r>
              <a:rPr lang="el" sz="2000">
                <a:solidFill>
                  <a:srgbClr val="000000"/>
                </a:solidFill>
              </a:rPr>
              <a:t>—τα υποκείμενα των δεδομένων θα πρέπει να έχουν τη δυνατότητα να έχουν πρόσβαση στα δεδομένα τους και να προβαίνουν σε διορθώσεις τυχόν ανακριβών δεδομένων, και</a:t>
            </a:r>
          </a:p>
          <a:p>
            <a:r>
              <a:rPr lang="el" sz="2000">
                <a:solidFill>
                  <a:srgbClr val="00B0F0"/>
                </a:solidFill>
              </a:rPr>
              <a:t>Λογοδοσία </a:t>
            </a:r>
            <a:r>
              <a:rPr lang="el" sz="2000">
                <a:solidFill>
                  <a:srgbClr val="000000"/>
                </a:solidFill>
              </a:rPr>
              <a:t>— τα υποκείμενα των δεδομένων θα πρέπει να έχουν στη διάθεσή τους μια μέθοδο για να καθιστούν τους συλλέκτες δεδομένων υπόλογους για την τήρηση των παραπάνω αρχών.</a:t>
            </a:r>
          </a:p>
          <a:p>
            <a:endParaRPr lang="en-GB"/>
          </a:p>
        </p:txBody>
      </p:sp>
    </p:spTree>
    <p:extLst>
      <p:ext uri="{BB962C8B-B14F-4D97-AF65-F5344CB8AC3E}">
        <p14:creationId xmlns:p14="http://schemas.microsoft.com/office/powerpoint/2010/main" val="4792078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EC25-73DA-D17C-1414-28AB5CCF0027}"/>
              </a:ext>
            </a:extLst>
          </p:cNvPr>
          <p:cNvSpPr>
            <a:spLocks noGrp="1"/>
          </p:cNvSpPr>
          <p:nvPr>
            <p:ph type="title"/>
          </p:nvPr>
        </p:nvSpPr>
        <p:spPr>
          <a:xfrm>
            <a:off x="1066800" y="1"/>
            <a:ext cx="10058400" cy="831862"/>
          </a:xfrm>
        </p:spPr>
        <p:txBody>
          <a:bodyPr>
            <a:normAutofit/>
          </a:bodyPr>
          <a:lstStyle/>
          <a:p>
            <a:r>
              <a:rPr lang="el" sz="3200">
                <a:solidFill>
                  <a:srgbClr val="00B0F0"/>
                </a:solidFill>
              </a:rPr>
              <a:t>Όροι Προσωπικών Δεδομένων</a:t>
            </a:r>
            <a:endParaRPr lang="en-GB" sz="3200">
              <a:solidFill>
                <a:srgbClr val="00B0F0"/>
              </a:solidFill>
            </a:endParaRPr>
          </a:p>
        </p:txBody>
      </p:sp>
      <p:sp>
        <p:nvSpPr>
          <p:cNvPr id="3" name="Content Placeholder 2">
            <a:extLst>
              <a:ext uri="{FF2B5EF4-FFF2-40B4-BE49-F238E27FC236}">
                <a16:creationId xmlns:a16="http://schemas.microsoft.com/office/drawing/2014/main" id="{A55F60DA-C2B0-0FE6-5C96-F621A54339F7}"/>
              </a:ext>
            </a:extLst>
          </p:cNvPr>
          <p:cNvSpPr>
            <a:spLocks noGrp="1"/>
          </p:cNvSpPr>
          <p:nvPr>
            <p:ph idx="1"/>
          </p:nvPr>
        </p:nvSpPr>
        <p:spPr>
          <a:xfrm>
            <a:off x="675676" y="1166018"/>
            <a:ext cx="10972800" cy="4525963"/>
          </a:xfrm>
        </p:spPr>
        <p:txBody>
          <a:bodyPr/>
          <a:lstStyle/>
          <a:p>
            <a:pPr marL="0" indent="0">
              <a:buNone/>
            </a:pPr>
            <a:r>
              <a:rPr lang="el">
                <a:solidFill>
                  <a:srgbClr val="000000"/>
                </a:solidFill>
              </a:rPr>
              <a:t>Τύποι δεδομένων:</a:t>
            </a:r>
          </a:p>
          <a:p>
            <a:pPr marL="400050" lvl="1" indent="0"/>
            <a:r>
              <a:rPr lang="el" sz="2000">
                <a:solidFill>
                  <a:srgbClr val="000000"/>
                </a:solidFill>
              </a:rPr>
              <a:t>Προσωπικά δεδομένα: Δεδομένα που ταυτοποιούν ένα ζωντανό άτομο ή ως αποτέλεσμα συνδυασμών δεδομένων που σχετίζονται με ή αφορούν ένα άτομο</a:t>
            </a:r>
          </a:p>
          <a:p>
            <a:pPr marL="400050" lvl="1" indent="0"/>
            <a:r>
              <a:rPr lang="el" sz="2000">
                <a:solidFill>
                  <a:srgbClr val="000000"/>
                </a:solidFill>
              </a:rPr>
              <a:t>Η ταυτότητα ενός προσώπου εξαρτάται από όλα τα μέσα που ενδέχεται και εύλογα να χρησιμοποιηθούν είτε από τον υπεύθυνο επεξεργασίας είτε από οποιοδήποτε άλλο πρόσωπο για την εξακρίβωση της ταυτότητας ενός ατόμου.</a:t>
            </a:r>
          </a:p>
          <a:p>
            <a:pPr marL="400050" lvl="1" indent="0"/>
            <a:r>
              <a:rPr lang="el" sz="2000">
                <a:solidFill>
                  <a:srgbClr val="000000"/>
                </a:solidFill>
              </a:rPr>
              <a:t>Π.χ.: Όνομα, διεύθυνση, ταχυδρομικός κώδικας, e-mail, DoB, αντίγραφο κίνησης τραπεζικού λογαριασμού</a:t>
            </a:r>
          </a:p>
          <a:p>
            <a:endParaRPr lang="en-GB"/>
          </a:p>
        </p:txBody>
      </p:sp>
      <p:pic>
        <p:nvPicPr>
          <p:cNvPr id="4" name="Θέση περιεχομένου 4">
            <a:extLst>
              <a:ext uri="{FF2B5EF4-FFF2-40B4-BE49-F238E27FC236}">
                <a16:creationId xmlns:a16="http://schemas.microsoft.com/office/drawing/2014/main" id="{CB5A39B4-C82B-B61B-EF74-0E0EACCE0A90}"/>
              </a:ext>
            </a:extLst>
          </p:cNvPr>
          <p:cNvPicPr>
            <a:picLocks noChangeAspect="1"/>
          </p:cNvPicPr>
          <p:nvPr/>
        </p:nvPicPr>
        <p:blipFill>
          <a:blip r:embed="rId2"/>
          <a:stretch>
            <a:fillRect/>
          </a:stretch>
        </p:blipFill>
        <p:spPr>
          <a:xfrm>
            <a:off x="2078265" y="4663196"/>
            <a:ext cx="2133785" cy="1652159"/>
          </a:xfrm>
          <a:prstGeom prst="rect">
            <a:avLst/>
          </a:prstGeom>
        </p:spPr>
      </p:pic>
    </p:spTree>
    <p:extLst>
      <p:ext uri="{BB962C8B-B14F-4D97-AF65-F5344CB8AC3E}">
        <p14:creationId xmlns:p14="http://schemas.microsoft.com/office/powerpoint/2010/main" val="4041738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D2925-582B-7118-3AFA-F217FC74C3F4}"/>
              </a:ext>
            </a:extLst>
          </p:cNvPr>
          <p:cNvSpPr>
            <a:spLocks noGrp="1"/>
          </p:cNvSpPr>
          <p:nvPr>
            <p:ph type="title"/>
          </p:nvPr>
        </p:nvSpPr>
        <p:spPr>
          <a:xfrm>
            <a:off x="1097280" y="286604"/>
            <a:ext cx="10058400" cy="545258"/>
          </a:xfrm>
        </p:spPr>
        <p:txBody>
          <a:bodyPr/>
          <a:lstStyle/>
          <a:p>
            <a:r>
              <a:rPr lang="el" sz="3200" dirty="0">
                <a:solidFill>
                  <a:srgbClr val="00B0F0"/>
                </a:solidFill>
              </a:rPr>
              <a:t>Λίγα λόγια ακόμα...</a:t>
            </a:r>
          </a:p>
        </p:txBody>
      </p:sp>
      <p:sp>
        <p:nvSpPr>
          <p:cNvPr id="3" name="Content Placeholder 2">
            <a:extLst>
              <a:ext uri="{FF2B5EF4-FFF2-40B4-BE49-F238E27FC236}">
                <a16:creationId xmlns:a16="http://schemas.microsoft.com/office/drawing/2014/main" id="{CB10E1A7-6CE2-42AB-5FC9-9A3B4BB6A56A}"/>
              </a:ext>
            </a:extLst>
          </p:cNvPr>
          <p:cNvSpPr>
            <a:spLocks noGrp="1"/>
          </p:cNvSpPr>
          <p:nvPr>
            <p:ph idx="1"/>
          </p:nvPr>
        </p:nvSpPr>
        <p:spPr>
          <a:xfrm>
            <a:off x="304800" y="1328725"/>
            <a:ext cx="11136630" cy="4405325"/>
          </a:xfrm>
        </p:spPr>
        <p:txBody>
          <a:bodyPr>
            <a:normAutofit fontScale="92500" lnSpcReduction="10000"/>
          </a:bodyPr>
          <a:lstStyle/>
          <a:p>
            <a:pPr marL="0" indent="0" algn="just">
              <a:buNone/>
            </a:pPr>
            <a:r>
              <a:rPr lang="el" dirty="0">
                <a:solidFill>
                  <a:srgbClr val="000000"/>
                </a:solidFill>
              </a:rPr>
              <a:t>Προσωπικά δεδομένα σημαίνει πληροφορίες σχετικά με ένα συγκεκριμένο ζωντανό άτομο. Αυτό μπορεί να είναι οποιοσδήποτε, συμπεριλαμβανομένου ενός πελάτη, πελάτη, υπαλλήλου, συνεργάτη, μέλους, υποστηρικτή, επαγγελματικής επαφής, δημόσιου λειτουργού ή μέλους του κοινού. Δεν χρειάζεται να είναι «ιδιωτικές» πληροφορίες – ακόμη και πληροφορίες που είναι δημόσια γνωστές ή αφορούν την επαγγελματική ζωή κάποιου μπορεί να είναι προσωπικά δεδομένα. </a:t>
            </a:r>
          </a:p>
          <a:p>
            <a:pPr marL="0" indent="0" algn="just">
              <a:buNone/>
            </a:pPr>
            <a:r>
              <a:rPr lang="el" dirty="0">
                <a:solidFill>
                  <a:srgbClr val="000000"/>
                </a:solidFill>
              </a:rPr>
              <a:t>Διαφορετικές πληροφορίες, οι οποίες συλλέγονται από κοινού μπορούν να οδηγήσουν στην ταυτοποίηση ενός συγκεκριμένου προσώπου, αποτελούν επίσης δεδομένα προσωπικού χαρακτήρα. </a:t>
            </a:r>
          </a:p>
          <a:p>
            <a:pPr marL="0" indent="0" algn="just">
              <a:buNone/>
            </a:pPr>
            <a:r>
              <a:rPr lang="el" dirty="0">
                <a:solidFill>
                  <a:srgbClr val="000000"/>
                </a:solidFill>
              </a:rPr>
              <a:t>Τα προσωπικά δεδομένα που έχουν αποχαρακτηριστεί, κρυπτογραφηθεί ή ψευδωνυμοποιηθεί, αλλά μπορούν να χρησιμοποιηθούν για την εκ νέου ταυτοποίηση ενός ατόμου, παραμένουν προσωπικά δεδομένα και εμπίπτουν στο πεδίο εφαρμογής του GDPR. Τα δεδομένα προσωπικού χαρακτήρα που έχουν καταστεί ανώνυμα κατά τρόπο ώστε το άτομο να μην είναι ή να μην είναι πλέον αναγνωρίσιμα δεν θεωρούνται πλέον δεδομένα προσωπικού χαρακτήρα. Για να είναι πραγματικά ανώνυμα τα δεδομένα, η ανωνυμοποίηση πρέπει να είναι μη αναστρέψιμη. </a:t>
            </a:r>
          </a:p>
          <a:p>
            <a:endParaRPr lang="en-GB" dirty="0"/>
          </a:p>
        </p:txBody>
      </p:sp>
    </p:spTree>
    <p:extLst>
      <p:ext uri="{BB962C8B-B14F-4D97-AF65-F5344CB8AC3E}">
        <p14:creationId xmlns:p14="http://schemas.microsoft.com/office/powerpoint/2010/main" val="30206764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EC25-73DA-D17C-1414-28AB5CCF0027}"/>
              </a:ext>
            </a:extLst>
          </p:cNvPr>
          <p:cNvSpPr>
            <a:spLocks noGrp="1"/>
          </p:cNvSpPr>
          <p:nvPr>
            <p:ph type="title"/>
          </p:nvPr>
        </p:nvSpPr>
        <p:spPr>
          <a:xfrm>
            <a:off x="1066800" y="1"/>
            <a:ext cx="10058400" cy="831862"/>
          </a:xfrm>
        </p:spPr>
        <p:txBody>
          <a:bodyPr>
            <a:normAutofit/>
          </a:bodyPr>
          <a:lstStyle/>
          <a:p>
            <a:r>
              <a:rPr lang="el" sz="3200">
                <a:solidFill>
                  <a:srgbClr val="00B0F0"/>
                </a:solidFill>
              </a:rPr>
              <a:t>Ειδικές κατηγορίες προσωπικών δεδομένων</a:t>
            </a:r>
          </a:p>
        </p:txBody>
      </p:sp>
      <p:sp>
        <p:nvSpPr>
          <p:cNvPr id="26" name="Θέση περιεχομένου 3">
            <a:extLst>
              <a:ext uri="{FF2B5EF4-FFF2-40B4-BE49-F238E27FC236}">
                <a16:creationId xmlns:a16="http://schemas.microsoft.com/office/drawing/2014/main" id="{D5C59FA7-34F8-8E1D-9908-5F9D57F352A4}"/>
              </a:ext>
            </a:extLst>
          </p:cNvPr>
          <p:cNvSpPr txBox="1">
            <a:spLocks/>
          </p:cNvSpPr>
          <p:nvPr/>
        </p:nvSpPr>
        <p:spPr bwMode="auto">
          <a:xfrm>
            <a:off x="475130" y="781312"/>
            <a:ext cx="10650070" cy="156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82575" algn="l" rtl="0" eaLnBrk="0" fontAlgn="base" hangingPunct="0">
              <a:spcBef>
                <a:spcPts val="60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anose="020B0604030504040204"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anose="05020102010507070707" pitchFamily="18" charset="2"/>
              <a:buChar char=""/>
              <a:defRPr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C32D2E"/>
              </a:buClr>
              <a:buFont typeface="Wingdings 2" panose="05020102010507070707" pitchFamily="18" charset="2"/>
              <a:buChar char=""/>
              <a:defRPr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84AA33"/>
              </a:buClr>
              <a:buFont typeface="Wingdings 2" panose="05020102010507070707"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550" marR="0" lvl="0" indent="0" algn="just" defTabSz="914400" rtl="0" eaLnBrk="0" fontAlgn="base" latinLnBrk="0" hangingPunct="0">
              <a:lnSpc>
                <a:spcPct val="100000"/>
              </a:lnSpc>
              <a:spcBef>
                <a:spcPts val="600"/>
              </a:spcBef>
              <a:spcAft>
                <a:spcPct val="0"/>
              </a:spcAft>
              <a:buClr>
                <a:srgbClr val="9DBFBE"/>
              </a:buClr>
              <a:buSzPct val="80000"/>
              <a:buFont typeface="Wingdings 2" panose="05020102010507070707" pitchFamily="18" charset="2"/>
              <a:buNone/>
              <a:tabLst/>
              <a:defRPr/>
            </a:pPr>
            <a:r>
              <a:rPr lang="el" sz="2000" dirty="0">
                <a:solidFill>
                  <a:srgbClr val="000000"/>
                </a:solidFill>
              </a:rPr>
              <a:t>Δεδομένα που αποκαλύπτουν: φυλετική ή εθνοτική καταγωγή, πολιτικά φρονήματα, θρησκευτικές ή φιλοσοφικές πεποιθήσεις ή συμμετοχή σε συνδικαλιστική οργάνωση, και επεξεργασία γενετικών δεδομένων, βιομετρικών δεδομένων με σκοπό την αδιαμφισβήτητη ταυτοποίηση φυσικού προσώπου, δεδομένων που αφορούν την υγεία ή δεδομένων που αφορούν τη σεξουαλική ζωή ή τον γενετήσιο προσανατολισμό φυσικού προσώπου</a:t>
            </a:r>
            <a:endParaRPr lang="el-GR" sz="2000" dirty="0">
              <a:solidFill>
                <a:srgbClr val="000000"/>
              </a:solidFill>
            </a:endParaRPr>
          </a:p>
        </p:txBody>
      </p:sp>
      <p:sp>
        <p:nvSpPr>
          <p:cNvPr id="27" name="Θέση περιεχομένου 3">
            <a:extLst>
              <a:ext uri="{FF2B5EF4-FFF2-40B4-BE49-F238E27FC236}">
                <a16:creationId xmlns:a16="http://schemas.microsoft.com/office/drawing/2014/main" id="{67F6E650-1B7F-7CA1-FB00-D42976CB1A12}"/>
              </a:ext>
            </a:extLst>
          </p:cNvPr>
          <p:cNvSpPr txBox="1">
            <a:spLocks/>
          </p:cNvSpPr>
          <p:nvPr/>
        </p:nvSpPr>
        <p:spPr bwMode="auto">
          <a:xfrm>
            <a:off x="386281" y="2685728"/>
            <a:ext cx="9125272" cy="3094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82575" algn="l" rtl="0" eaLnBrk="0" fontAlgn="base" hangingPunct="0">
              <a:spcBef>
                <a:spcPts val="60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anose="020B0604030504040204"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anose="05020102010507070707" pitchFamily="18" charset="2"/>
              <a:buChar char=""/>
              <a:defRPr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C32D2E"/>
              </a:buClr>
              <a:buFont typeface="Wingdings 2" panose="05020102010507070707" pitchFamily="18" charset="2"/>
              <a:buChar char=""/>
              <a:defRPr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84AA33"/>
              </a:buClr>
              <a:buFont typeface="Wingdings 2" panose="05020102010507070707"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lvl="0" algn="just">
              <a:buClr>
                <a:srgbClr val="9DBFBE"/>
              </a:buClr>
            </a:pPr>
            <a:r>
              <a:rPr kumimoji="1" lang="el" sz="1800" b="0" i="0" u="none" strike="noStrike" kern="1200" cap="none" spc="0" normalizeH="0" baseline="0" noProof="0" dirty="0">
                <a:ln>
                  <a:noFill/>
                </a:ln>
                <a:solidFill>
                  <a:prstClr val="black"/>
                </a:solidFill>
                <a:effectLst/>
                <a:uLnTx/>
                <a:uFillTx/>
                <a:latin typeface="Calibri" panose="020F0502020204030204"/>
              </a:rPr>
              <a:t>«</a:t>
            </a:r>
            <a:r>
              <a:rPr kumimoji="1" lang="el" sz="1800" b="1" dirty="0">
                <a:solidFill>
                  <a:srgbClr val="C00000"/>
                </a:solidFill>
                <a:effectLst>
                  <a:outerShdw blurRad="38100" dist="38100" dir="2700000" algn="tl">
                    <a:srgbClr val="000000">
                      <a:alpha val="43137"/>
                    </a:srgbClr>
                  </a:outerShdw>
                </a:effectLst>
                <a:latin typeface="Calibri" panose="020F0502020204030204"/>
              </a:rPr>
              <a:t>γενετικά δεδομένα</a:t>
            </a:r>
            <a:r>
              <a:rPr kumimoji="1" lang="el" sz="1800" b="0" i="0" u="none" strike="noStrike" kern="1200" cap="none" spc="0" normalizeH="0" baseline="0" noProof="0" dirty="0">
                <a:ln>
                  <a:noFill/>
                </a:ln>
                <a:solidFill>
                  <a:prstClr val="black"/>
                </a:solidFill>
                <a:effectLst/>
                <a:uLnTx/>
                <a:uFillTx/>
                <a:latin typeface="Calibri" panose="020F0502020204030204"/>
              </a:rPr>
              <a:t>»: </a:t>
            </a:r>
            <a:r>
              <a:rPr lang="el" sz="1800" dirty="0"/>
              <a:t>δεδομένα σχετικά με γενετικά χαρακτηριστικά φυσικού προσώπου που κληρονομήθηκαν ή αποκτήθηκαν, τα οποία παρέχουν μοναδικές πληροφορίες σχετικά με τη φυσιολογία ή την υγεία του εν λόγω φυσικού προσώπου και τα οποία προκύπτουν, ιδίως, από ανάλυση βιολογικού δείγματος του εν λόγω φυσικού προσώπου</a:t>
            </a:r>
            <a:r>
              <a:rPr kumimoji="1" lang="el" sz="1800" b="0" i="0" u="none" strike="noStrike" kern="1200" cap="none" spc="0" normalizeH="0" baseline="0" noProof="0" dirty="0">
                <a:ln>
                  <a:noFill/>
                </a:ln>
                <a:solidFill>
                  <a:prstClr val="black"/>
                </a:solidFill>
                <a:effectLst/>
                <a:uLnTx/>
                <a:uFillTx/>
                <a:latin typeface="Calibri" panose="020F0502020204030204"/>
              </a:rPr>
              <a:t>,</a:t>
            </a:r>
          </a:p>
          <a:p>
            <a:pPr lvl="0" algn="just">
              <a:buClr>
                <a:srgbClr val="9DBFBE"/>
              </a:buClr>
            </a:pPr>
            <a:r>
              <a:rPr kumimoji="1" lang="el" sz="1800" b="0" i="0" u="none" strike="noStrike" kern="1200" cap="none" spc="0" normalizeH="0" baseline="0" noProof="0" dirty="0">
                <a:ln>
                  <a:noFill/>
                </a:ln>
                <a:solidFill>
                  <a:prstClr val="black"/>
                </a:solidFill>
                <a:effectLst/>
                <a:uLnTx/>
                <a:uFillTx/>
                <a:latin typeface="Calibri" panose="020F0502020204030204"/>
              </a:rPr>
              <a:t>«</a:t>
            </a:r>
            <a:r>
              <a:rPr kumimoji="1" lang="el" sz="1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rPr>
              <a:t>βιομετρικά δεδομένα</a:t>
            </a:r>
            <a:r>
              <a:rPr kumimoji="1" lang="el" sz="1800" b="0" i="0" u="none" strike="noStrike" kern="1200" cap="none" spc="0" normalizeH="0" baseline="0" noProof="0" dirty="0">
                <a:ln>
                  <a:noFill/>
                </a:ln>
                <a:solidFill>
                  <a:prstClr val="black"/>
                </a:solidFill>
                <a:effectLst/>
                <a:uLnTx/>
                <a:uFillTx/>
                <a:latin typeface="Calibri" panose="020F0502020204030204"/>
              </a:rPr>
              <a:t>»: </a:t>
            </a:r>
            <a:r>
              <a:rPr lang="el" sz="1800" dirty="0"/>
              <a:t>δεδομένα που προκύπτουν από ειδική τεχνική επεξεργασία σχετική με φυσικά, φυσιολογικά ή συμπεριφορικά χαρακτηριστικά φυσικού προσώπου, τα οποία επιτρέπουν ή επιβεβαιώνουν την αποκλειστική ταυτοποίηση του εν λόγω φυσικού προσώπου·</a:t>
            </a:r>
            <a:endParaRPr kumimoji="1" lang="el-GR" sz="1800" b="0" i="0" u="none" strike="noStrike" kern="1200" cap="none" spc="0" normalizeH="0" baseline="0" noProof="0" dirty="0">
              <a:ln>
                <a:noFill/>
              </a:ln>
              <a:solidFill>
                <a:prstClr val="black"/>
              </a:solidFill>
              <a:effectLst/>
              <a:uLnTx/>
              <a:uFillTx/>
              <a:latin typeface="Calibri" panose="020F0502020204030204"/>
            </a:endParaRPr>
          </a:p>
          <a:p>
            <a:pPr marL="639763" marR="0" lvl="1" indent="-236538" algn="just" defTabSz="914400" rtl="0" eaLnBrk="0" fontAlgn="base" latinLnBrk="0" hangingPunct="0">
              <a:lnSpc>
                <a:spcPct val="100000"/>
              </a:lnSpc>
              <a:spcBef>
                <a:spcPts val="550"/>
              </a:spcBef>
              <a:spcAft>
                <a:spcPct val="0"/>
              </a:spcAft>
              <a:buClr>
                <a:srgbClr val="9DBFBE"/>
              </a:buClr>
              <a:buSzTx/>
              <a:buFont typeface="Verdana" panose="020B0604030504040204" pitchFamily="34" charset="0"/>
              <a:buChar char="◦"/>
              <a:tabLst/>
              <a:defRPr/>
            </a:pPr>
            <a:r>
              <a:rPr kumimoji="1" lang="el" sz="1800" dirty="0">
                <a:solidFill>
                  <a:prstClr val="black"/>
                </a:solidFill>
                <a:latin typeface="Calibri" panose="020F0502020204030204"/>
              </a:rPr>
              <a:t>π.χ. εικόνες ή </a:t>
            </a:r>
            <a:r>
              <a:rPr kumimoji="1" lang="el" sz="1800" b="0" i="0" u="none" strike="noStrike" kern="1200" cap="none" spc="0" normalizeH="0" baseline="0" noProof="0" dirty="0">
                <a:ln>
                  <a:noFill/>
                </a:ln>
                <a:solidFill>
                  <a:prstClr val="black"/>
                </a:solidFill>
                <a:effectLst/>
                <a:uLnTx/>
                <a:uFillTx/>
                <a:latin typeface="Calibri" panose="020F0502020204030204"/>
              </a:rPr>
              <a:t>δακτυλοσκοπικά δεδομένα</a:t>
            </a:r>
            <a:endParaRPr kumimoji="1" lang="el-GR" sz="1800" b="0" i="0" u="none" strike="noStrike" kern="1200" cap="none" spc="0" normalizeH="0" baseline="0" noProof="0" dirty="0">
              <a:ln>
                <a:noFill/>
              </a:ln>
              <a:solidFill>
                <a:prstClr val="black"/>
              </a:solidFill>
              <a:effectLst/>
              <a:uLnTx/>
              <a:uFillTx/>
              <a:latin typeface="Calibri" panose="020F0502020204030204"/>
            </a:endParaRPr>
          </a:p>
          <a:p>
            <a:pPr lvl="0" algn="just">
              <a:buClr>
                <a:srgbClr val="9DBFBE"/>
              </a:buClr>
            </a:pPr>
            <a:r>
              <a:rPr kumimoji="1" lang="el" sz="1800" b="0" i="0" u="none" strike="noStrike" kern="1200" cap="none" spc="0" normalizeH="0" baseline="0" noProof="0" dirty="0">
                <a:ln>
                  <a:noFill/>
                </a:ln>
                <a:solidFill>
                  <a:prstClr val="black"/>
                </a:solidFill>
                <a:effectLst/>
                <a:uLnTx/>
                <a:uFillTx/>
                <a:latin typeface="Calibri" panose="020F0502020204030204"/>
              </a:rPr>
              <a:t>«</a:t>
            </a:r>
            <a:r>
              <a:rPr kumimoji="1" lang="el" sz="1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rPr>
              <a:t>δεδομένα υγείας</a:t>
            </a:r>
            <a:r>
              <a:rPr kumimoji="1" lang="el" sz="1800" b="0" i="0" u="none" strike="noStrike" kern="1200" cap="none" spc="0" normalizeH="0" baseline="0" noProof="0" dirty="0">
                <a:ln>
                  <a:noFill/>
                </a:ln>
                <a:solidFill>
                  <a:prstClr val="black"/>
                </a:solidFill>
                <a:effectLst/>
                <a:uLnTx/>
                <a:uFillTx/>
                <a:latin typeface="Calibri" panose="020F0502020204030204"/>
              </a:rPr>
              <a:t>»:</a:t>
            </a:r>
            <a:r>
              <a:rPr lang="el" sz="1800" dirty="0"/>
              <a:t> δεδομένα που αφορούν τη σωματική ή ψυχική υγεία φυσικού προσώπου</a:t>
            </a:r>
            <a:endParaRPr kumimoji="1" lang="en-US" sz="1800" b="0" i="0" u="none" strike="noStrike" kern="1200" cap="none" spc="0" normalizeH="0" baseline="0" noProof="0" dirty="0">
              <a:ln>
                <a:noFill/>
              </a:ln>
              <a:solidFill>
                <a:prstClr val="black"/>
              </a:solidFill>
              <a:effectLst/>
              <a:uLnTx/>
              <a:uFillTx/>
              <a:latin typeface="Calibri" panose="020F0502020204030204"/>
            </a:endParaRPr>
          </a:p>
          <a:p>
            <a:pPr lvl="0" algn="just">
              <a:buClr>
                <a:srgbClr val="9DBFBE"/>
              </a:buClr>
            </a:pPr>
            <a:r>
              <a:rPr kumimoji="1" lang="el" sz="1800" dirty="0">
                <a:solidFill>
                  <a:prstClr val="black"/>
                </a:solidFill>
                <a:latin typeface="Calibri" panose="020F0502020204030204"/>
              </a:rPr>
              <a:t>Ξεχωριστή «ειδική» κατηγορία: </a:t>
            </a:r>
            <a:r>
              <a:rPr kumimoji="1" lang="el" sz="1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rPr>
              <a:t>ποινικές καταδίκες</a:t>
            </a:r>
            <a:r>
              <a:rPr kumimoji="1" lang="el" sz="1800" b="1" i="0" u="none" strike="noStrike" kern="1200" cap="none" spc="0" normalizeH="0" baseline="0" noProof="0" dirty="0">
                <a:ln>
                  <a:noFill/>
                </a:ln>
                <a:solidFill>
                  <a:srgbClr val="0A6212"/>
                </a:solidFill>
                <a:effectLst>
                  <a:outerShdw blurRad="38100" dist="38100" dir="2700000" algn="tl">
                    <a:srgbClr val="000000">
                      <a:alpha val="43137"/>
                    </a:srgbClr>
                  </a:outerShdw>
                </a:effectLst>
                <a:uLnTx/>
                <a:uFillTx/>
                <a:latin typeface="Calibri" panose="020F0502020204030204"/>
              </a:rPr>
              <a:t> και </a:t>
            </a:r>
            <a:r>
              <a:rPr kumimoji="1" lang="el" sz="1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rPr>
              <a:t>αδικήματα</a:t>
            </a:r>
            <a:endParaRPr kumimoji="1" lang="el-GR" sz="1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ndParaRPr>
          </a:p>
        </p:txBody>
      </p:sp>
      <p:pic>
        <p:nvPicPr>
          <p:cNvPr id="28" name="Θέση περιεχομένου 6">
            <a:extLst>
              <a:ext uri="{FF2B5EF4-FFF2-40B4-BE49-F238E27FC236}">
                <a16:creationId xmlns:a16="http://schemas.microsoft.com/office/drawing/2014/main" id="{1AE60035-CEEF-B9E9-A8E7-0B7B970C0738}"/>
              </a:ext>
            </a:extLst>
          </p:cNvPr>
          <p:cNvPicPr>
            <a:picLocks noGrp="1" noChangeAspect="1"/>
          </p:cNvPicPr>
          <p:nvPr>
            <p:ph idx="1"/>
          </p:nvPr>
        </p:nvPicPr>
        <p:blipFill>
          <a:blip r:embed="rId2"/>
          <a:stretch>
            <a:fillRect/>
          </a:stretch>
        </p:blipFill>
        <p:spPr>
          <a:xfrm>
            <a:off x="9897506" y="3079433"/>
            <a:ext cx="1908213" cy="1652159"/>
          </a:xfrm>
          <a:prstGeom prst="rect">
            <a:avLst/>
          </a:prstGeom>
        </p:spPr>
      </p:pic>
    </p:spTree>
    <p:extLst>
      <p:ext uri="{BB962C8B-B14F-4D97-AF65-F5344CB8AC3E}">
        <p14:creationId xmlns:p14="http://schemas.microsoft.com/office/powerpoint/2010/main" val="3049353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Placeholder 82" descr="Ένα άτομο που γράφει σε ένα γραφείο">
            <a:extLst>
              <a:ext uri="{FF2B5EF4-FFF2-40B4-BE49-F238E27FC236}">
                <a16:creationId xmlns:a16="http://schemas.microsoft.com/office/drawing/2014/main" id="{9F2CBF26-9F88-C836-7BBE-2C8D15399C20}"/>
              </a:ext>
            </a:extLst>
          </p:cNvPr>
          <p:cNvPicPr>
            <a:picLocks noGrp="1" noChangeAspect="1"/>
          </p:cNvPicPr>
          <p:nvPr>
            <p:ph type="pic" sz="quarter" idx="11"/>
          </p:nvPr>
        </p:nvPicPr>
        <p:blipFill>
          <a:blip r:embed="rId2"/>
          <a:srcRect l="7594" r="7594"/>
          <a:stretch/>
        </p:blipFill>
        <p:spPr>
          <a:xfrm flipH="1">
            <a:off x="7163691" y="0"/>
            <a:ext cx="5024825" cy="6858000"/>
          </a:xfrm>
        </p:spPr>
      </p:pic>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2</a:t>
            </a:fld>
            <a:endParaRPr lang="en-US"/>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796322" y="320040"/>
            <a:ext cx="6732237" cy="1017147"/>
          </a:xfrm>
        </p:spPr>
        <p:txBody>
          <a:bodyPr>
            <a:noAutofit/>
          </a:bodyPr>
          <a:lstStyle/>
          <a:p>
            <a:r>
              <a:rPr lang="el" sz="3600"/>
              <a:t>Περιγραφή</a:t>
            </a:r>
            <a:br>
              <a:rPr lang="en-US" sz="3600"/>
            </a:br>
            <a:endParaRPr lang="en-US"/>
          </a:p>
        </p:txBody>
      </p:sp>
      <p:sp>
        <p:nvSpPr>
          <p:cNvPr id="6" name="Text Placeholder 5">
            <a:extLst>
              <a:ext uri="{FF2B5EF4-FFF2-40B4-BE49-F238E27FC236}">
                <a16:creationId xmlns:a16="http://schemas.microsoft.com/office/drawing/2014/main" id="{72FB8BB2-2253-F694-3F4B-48B183090726}"/>
              </a:ext>
            </a:extLst>
          </p:cNvPr>
          <p:cNvSpPr>
            <a:spLocks noGrp="1"/>
          </p:cNvSpPr>
          <p:nvPr>
            <p:ph type="body" sz="quarter" idx="10"/>
          </p:nvPr>
        </p:nvSpPr>
        <p:spPr>
          <a:xfrm>
            <a:off x="824242" y="1749479"/>
            <a:ext cx="788639" cy="533400"/>
          </a:xfrm>
        </p:spPr>
        <p:txBody>
          <a:bodyPr vert="horz" lIns="0" tIns="0" rIns="0" bIns="0" rtlCol="0" anchor="ctr">
            <a:noAutofit/>
          </a:bodyPr>
          <a:lstStyle/>
          <a:p>
            <a:r>
              <a:rPr lang="el"/>
              <a:t>Ο1.</a:t>
            </a:r>
          </a:p>
        </p:txBody>
      </p:sp>
      <p:sp>
        <p:nvSpPr>
          <p:cNvPr id="11" name="Text Placeholder 10">
            <a:extLst>
              <a:ext uri="{FF2B5EF4-FFF2-40B4-BE49-F238E27FC236}">
                <a16:creationId xmlns:a16="http://schemas.microsoft.com/office/drawing/2014/main" id="{F0C2F10C-DD1E-58B2-DE8A-900B513BB48D}"/>
              </a:ext>
            </a:extLst>
          </p:cNvPr>
          <p:cNvSpPr>
            <a:spLocks noGrp="1"/>
          </p:cNvSpPr>
          <p:nvPr>
            <p:ph type="body" sz="quarter" idx="16"/>
          </p:nvPr>
        </p:nvSpPr>
        <p:spPr>
          <a:xfrm>
            <a:off x="1643379" y="1749479"/>
            <a:ext cx="5885179" cy="533400"/>
          </a:xfrm>
        </p:spPr>
        <p:txBody>
          <a:bodyPr>
            <a:normAutofit fontScale="92500" lnSpcReduction="20000"/>
          </a:bodyPr>
          <a:lstStyle/>
          <a:p>
            <a:r>
              <a:rPr lang="el"/>
              <a:t>Στόχοι: Ποιος-τι-Γιατί πρέπει να πάρετε αυτή την εκπαίδευση</a:t>
            </a:r>
          </a:p>
        </p:txBody>
      </p:sp>
      <p:sp>
        <p:nvSpPr>
          <p:cNvPr id="8" name="Text Placeholder 7">
            <a:extLst>
              <a:ext uri="{FF2B5EF4-FFF2-40B4-BE49-F238E27FC236}">
                <a16:creationId xmlns:a16="http://schemas.microsoft.com/office/drawing/2014/main" id="{8BF3FD88-1E1E-60D7-6DBA-54883EB49562}"/>
              </a:ext>
            </a:extLst>
          </p:cNvPr>
          <p:cNvSpPr>
            <a:spLocks noGrp="1"/>
          </p:cNvSpPr>
          <p:nvPr>
            <p:ph type="body" sz="quarter" idx="13"/>
          </p:nvPr>
        </p:nvSpPr>
        <p:spPr>
          <a:xfrm>
            <a:off x="824242" y="3006909"/>
            <a:ext cx="788639" cy="533400"/>
          </a:xfrm>
        </p:spPr>
        <p:txBody>
          <a:bodyPr/>
          <a:lstStyle/>
          <a:p>
            <a:r>
              <a:rPr lang="el"/>
              <a:t>Ο3.</a:t>
            </a:r>
          </a:p>
        </p:txBody>
      </p:sp>
      <p:sp>
        <p:nvSpPr>
          <p:cNvPr id="13" name="Text Placeholder 12">
            <a:extLst>
              <a:ext uri="{FF2B5EF4-FFF2-40B4-BE49-F238E27FC236}">
                <a16:creationId xmlns:a16="http://schemas.microsoft.com/office/drawing/2014/main" id="{FDE41E67-4B27-8ADF-D2D1-675182477DD6}"/>
              </a:ext>
            </a:extLst>
          </p:cNvPr>
          <p:cNvSpPr>
            <a:spLocks noGrp="1"/>
          </p:cNvSpPr>
          <p:nvPr>
            <p:ph type="body" sz="quarter" idx="18"/>
          </p:nvPr>
        </p:nvSpPr>
        <p:spPr>
          <a:xfrm>
            <a:off x="1643379" y="3009613"/>
            <a:ext cx="5885179" cy="533400"/>
          </a:xfrm>
        </p:spPr>
        <p:txBody>
          <a:bodyPr/>
          <a:lstStyle/>
          <a:p>
            <a:r>
              <a:rPr lang="el"/>
              <a:t>Μαθησιακά αποτελέσματα</a:t>
            </a:r>
          </a:p>
        </p:txBody>
      </p:sp>
      <p:sp>
        <p:nvSpPr>
          <p:cNvPr id="9" name="Text Placeholder 8">
            <a:extLst>
              <a:ext uri="{FF2B5EF4-FFF2-40B4-BE49-F238E27FC236}">
                <a16:creationId xmlns:a16="http://schemas.microsoft.com/office/drawing/2014/main" id="{56ADDB23-D709-216E-09BB-D24BECACD459}"/>
              </a:ext>
            </a:extLst>
          </p:cNvPr>
          <p:cNvSpPr>
            <a:spLocks noGrp="1"/>
          </p:cNvSpPr>
          <p:nvPr>
            <p:ph type="body" sz="quarter" idx="14"/>
          </p:nvPr>
        </p:nvSpPr>
        <p:spPr>
          <a:xfrm>
            <a:off x="824242" y="3635783"/>
            <a:ext cx="788639" cy="533400"/>
          </a:xfrm>
        </p:spPr>
        <p:txBody>
          <a:bodyPr/>
          <a:lstStyle/>
          <a:p>
            <a:r>
              <a:rPr lang="el"/>
              <a:t>Ο4.</a:t>
            </a:r>
          </a:p>
        </p:txBody>
      </p:sp>
      <p:sp>
        <p:nvSpPr>
          <p:cNvPr id="14" name="Text Placeholder 13">
            <a:extLst>
              <a:ext uri="{FF2B5EF4-FFF2-40B4-BE49-F238E27FC236}">
                <a16:creationId xmlns:a16="http://schemas.microsoft.com/office/drawing/2014/main" id="{38154CB8-8FD8-4E91-99AF-E3CF73422828}"/>
              </a:ext>
            </a:extLst>
          </p:cNvPr>
          <p:cNvSpPr>
            <a:spLocks noGrp="1"/>
          </p:cNvSpPr>
          <p:nvPr>
            <p:ph type="body" sz="quarter" idx="19"/>
          </p:nvPr>
        </p:nvSpPr>
        <p:spPr>
          <a:xfrm>
            <a:off x="1643379" y="3638169"/>
            <a:ext cx="5885179" cy="533400"/>
          </a:xfrm>
        </p:spPr>
        <p:txBody>
          <a:bodyPr/>
          <a:lstStyle/>
          <a:p>
            <a:r>
              <a:rPr lang="el"/>
              <a:t>Περιγράμματα κατάρτισης</a:t>
            </a:r>
          </a:p>
        </p:txBody>
      </p:sp>
      <p:sp>
        <p:nvSpPr>
          <p:cNvPr id="10" name="Text Placeholder 9">
            <a:extLst>
              <a:ext uri="{FF2B5EF4-FFF2-40B4-BE49-F238E27FC236}">
                <a16:creationId xmlns:a16="http://schemas.microsoft.com/office/drawing/2014/main" id="{11E1F72F-5806-46E4-AC01-9413DBC58B58}"/>
              </a:ext>
            </a:extLst>
          </p:cNvPr>
          <p:cNvSpPr>
            <a:spLocks noGrp="1"/>
          </p:cNvSpPr>
          <p:nvPr>
            <p:ph type="body" sz="quarter" idx="15"/>
          </p:nvPr>
        </p:nvSpPr>
        <p:spPr>
          <a:xfrm>
            <a:off x="824242" y="4264656"/>
            <a:ext cx="788639" cy="533400"/>
          </a:xfrm>
        </p:spPr>
        <p:txBody>
          <a:bodyPr/>
          <a:lstStyle/>
          <a:p>
            <a:r>
              <a:rPr lang="el"/>
              <a:t>Ο5.</a:t>
            </a:r>
          </a:p>
        </p:txBody>
      </p:sp>
      <p:sp>
        <p:nvSpPr>
          <p:cNvPr id="15" name="Text Placeholder 14">
            <a:extLst>
              <a:ext uri="{FF2B5EF4-FFF2-40B4-BE49-F238E27FC236}">
                <a16:creationId xmlns:a16="http://schemas.microsoft.com/office/drawing/2014/main" id="{EF673EE5-354A-FD54-2A4E-F922E5E16253}"/>
              </a:ext>
            </a:extLst>
          </p:cNvPr>
          <p:cNvSpPr>
            <a:spLocks noGrp="1"/>
          </p:cNvSpPr>
          <p:nvPr>
            <p:ph type="body" sz="quarter" idx="20"/>
          </p:nvPr>
        </p:nvSpPr>
        <p:spPr>
          <a:xfrm>
            <a:off x="1643379" y="4269747"/>
            <a:ext cx="5885179" cy="533400"/>
          </a:xfrm>
        </p:spPr>
        <p:txBody>
          <a:bodyPr/>
          <a:lstStyle/>
          <a:p>
            <a:r>
              <a:rPr lang="el"/>
              <a:t>Λεπτομέρειες ασκήσεων</a:t>
            </a:r>
          </a:p>
        </p:txBody>
      </p:sp>
      <p:sp>
        <p:nvSpPr>
          <p:cNvPr id="7" name="Text Placeholder 6">
            <a:extLst>
              <a:ext uri="{FF2B5EF4-FFF2-40B4-BE49-F238E27FC236}">
                <a16:creationId xmlns:a16="http://schemas.microsoft.com/office/drawing/2014/main" id="{F4EFEB83-8DF8-9418-13FD-C034C8279A76}"/>
              </a:ext>
            </a:extLst>
          </p:cNvPr>
          <p:cNvSpPr>
            <a:spLocks noGrp="1"/>
          </p:cNvSpPr>
          <p:nvPr>
            <p:ph type="body" sz="quarter" idx="12"/>
          </p:nvPr>
        </p:nvSpPr>
        <p:spPr>
          <a:xfrm>
            <a:off x="824242" y="2378035"/>
            <a:ext cx="788639" cy="533400"/>
          </a:xfrm>
        </p:spPr>
        <p:txBody>
          <a:bodyPr/>
          <a:lstStyle/>
          <a:p>
            <a:r>
              <a:rPr lang="el"/>
              <a:t>Ο2.</a:t>
            </a:r>
          </a:p>
        </p:txBody>
      </p:sp>
      <p:sp>
        <p:nvSpPr>
          <p:cNvPr id="12" name="Text Placeholder 11">
            <a:extLst>
              <a:ext uri="{FF2B5EF4-FFF2-40B4-BE49-F238E27FC236}">
                <a16:creationId xmlns:a16="http://schemas.microsoft.com/office/drawing/2014/main" id="{827C4889-BB27-08A2-E9DE-947634C2E254}"/>
              </a:ext>
            </a:extLst>
          </p:cNvPr>
          <p:cNvSpPr>
            <a:spLocks noGrp="1"/>
          </p:cNvSpPr>
          <p:nvPr>
            <p:ph type="body" sz="quarter" idx="17"/>
          </p:nvPr>
        </p:nvSpPr>
        <p:spPr>
          <a:xfrm>
            <a:off x="1643379" y="2378035"/>
            <a:ext cx="5885179" cy="533400"/>
          </a:xfrm>
        </p:spPr>
        <p:txBody>
          <a:bodyPr>
            <a:normAutofit/>
          </a:bodyPr>
          <a:lstStyle/>
          <a:p>
            <a:r>
              <a:rPr lang="el"/>
              <a:t>Εκπαιδευτική εφοδιαστική: Πότε-Πού-Πώς</a:t>
            </a:r>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2" name="Footer Placeholder 1">
            <a:extLst>
              <a:ext uri="{FF2B5EF4-FFF2-40B4-BE49-F238E27FC236}">
                <a16:creationId xmlns:a16="http://schemas.microsoft.com/office/drawing/2014/main" id="{D331A928-7D63-B78C-FAE3-45A3106D5FBC}"/>
              </a:ext>
            </a:extLst>
          </p:cNvPr>
          <p:cNvSpPr>
            <a:spLocks noGrp="1"/>
          </p:cNvSpPr>
          <p:nvPr>
            <p:ph type="ftr" sz="quarter" idx="3"/>
          </p:nvPr>
        </p:nvSpPr>
        <p:spPr/>
        <p:txBody>
          <a:bodyPr/>
          <a:lstStyle/>
          <a:p>
            <a:r>
              <a:rPr lang="el"/>
              <a:t>Όνομα εκπαιδευτικής ενότητας CSP: Πρότυπο παρουσίασης που δημιουργήθηκε από PR</a:t>
            </a:r>
          </a:p>
        </p:txBody>
      </p:sp>
      <p:sp>
        <p:nvSpPr>
          <p:cNvPr id="3" name="Text Placeholder 8">
            <a:extLst>
              <a:ext uri="{FF2B5EF4-FFF2-40B4-BE49-F238E27FC236}">
                <a16:creationId xmlns:a16="http://schemas.microsoft.com/office/drawing/2014/main" id="{7EE773C5-4ADF-018F-93E2-0BFF82EEF346}"/>
              </a:ext>
            </a:extLst>
          </p:cNvPr>
          <p:cNvSpPr txBox="1">
            <a:spLocks/>
          </p:cNvSpPr>
          <p:nvPr/>
        </p:nvSpPr>
        <p:spPr>
          <a:xfrm>
            <a:off x="807966" y="4986668"/>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a:t>Ο6.</a:t>
            </a:r>
          </a:p>
        </p:txBody>
      </p:sp>
      <p:sp>
        <p:nvSpPr>
          <p:cNvPr id="4" name="Text Placeholder 13">
            <a:extLst>
              <a:ext uri="{FF2B5EF4-FFF2-40B4-BE49-F238E27FC236}">
                <a16:creationId xmlns:a16="http://schemas.microsoft.com/office/drawing/2014/main" id="{F729409D-37AC-27D4-75DB-B10526DA2D95}"/>
              </a:ext>
            </a:extLst>
          </p:cNvPr>
          <p:cNvSpPr txBox="1">
            <a:spLocks/>
          </p:cNvSpPr>
          <p:nvPr/>
        </p:nvSpPr>
        <p:spPr>
          <a:xfrm>
            <a:off x="1627103" y="4989054"/>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a:t>Πρακτικές πληροφορίες και απαιτήσεις</a:t>
            </a:r>
          </a:p>
        </p:txBody>
      </p:sp>
      <p:sp>
        <p:nvSpPr>
          <p:cNvPr id="5" name="Text Placeholder 9">
            <a:extLst>
              <a:ext uri="{FF2B5EF4-FFF2-40B4-BE49-F238E27FC236}">
                <a16:creationId xmlns:a16="http://schemas.microsoft.com/office/drawing/2014/main" id="{81DAEF32-315B-9B68-8D10-FCE1224D4907}"/>
              </a:ext>
            </a:extLst>
          </p:cNvPr>
          <p:cNvSpPr txBox="1">
            <a:spLocks/>
          </p:cNvSpPr>
          <p:nvPr/>
        </p:nvSpPr>
        <p:spPr>
          <a:xfrm>
            <a:off x="807966" y="5615541"/>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a:t>Ο7.</a:t>
            </a:r>
          </a:p>
        </p:txBody>
      </p:sp>
      <p:sp>
        <p:nvSpPr>
          <p:cNvPr id="16" name="Text Placeholder 14">
            <a:extLst>
              <a:ext uri="{FF2B5EF4-FFF2-40B4-BE49-F238E27FC236}">
                <a16:creationId xmlns:a16="http://schemas.microsoft.com/office/drawing/2014/main" id="{69A9B1DE-889E-82BE-68D9-04D72C3D1E11}"/>
              </a:ext>
            </a:extLst>
          </p:cNvPr>
          <p:cNvSpPr txBox="1">
            <a:spLocks/>
          </p:cNvSpPr>
          <p:nvPr/>
        </p:nvSpPr>
        <p:spPr>
          <a:xfrm>
            <a:off x="1627103" y="5620632"/>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a:t>Πληροφορίες εγγραφής και επικοινωνία</a:t>
            </a:r>
          </a:p>
        </p:txBody>
      </p:sp>
    </p:spTree>
    <p:extLst>
      <p:ext uri="{BB962C8B-B14F-4D97-AF65-F5344CB8AC3E}">
        <p14:creationId xmlns:p14="http://schemas.microsoft.com/office/powerpoint/2010/main" val="6485015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EC25-73DA-D17C-1414-28AB5CCF0027}"/>
              </a:ext>
            </a:extLst>
          </p:cNvPr>
          <p:cNvSpPr>
            <a:spLocks noGrp="1"/>
          </p:cNvSpPr>
          <p:nvPr>
            <p:ph type="title"/>
          </p:nvPr>
        </p:nvSpPr>
        <p:spPr>
          <a:xfrm>
            <a:off x="1066800" y="1"/>
            <a:ext cx="10058400" cy="831862"/>
          </a:xfrm>
        </p:spPr>
        <p:txBody>
          <a:bodyPr>
            <a:normAutofit/>
          </a:bodyPr>
          <a:lstStyle/>
          <a:p>
            <a:r>
              <a:rPr lang="el" sz="3200">
                <a:solidFill>
                  <a:srgbClr val="00B0F0"/>
                </a:solidFill>
              </a:rPr>
              <a:t>Ορισμός πληροφοριών</a:t>
            </a:r>
          </a:p>
        </p:txBody>
      </p:sp>
      <p:graphicFrame>
        <p:nvGraphicFramePr>
          <p:cNvPr id="4" name="Table 3">
            <a:extLst>
              <a:ext uri="{FF2B5EF4-FFF2-40B4-BE49-F238E27FC236}">
                <a16:creationId xmlns:a16="http://schemas.microsoft.com/office/drawing/2014/main" id="{503D8B29-01BA-F033-FDED-7503476B13B6}"/>
              </a:ext>
            </a:extLst>
          </p:cNvPr>
          <p:cNvGraphicFramePr>
            <a:graphicFrameLocks noGrp="1"/>
          </p:cNvGraphicFramePr>
          <p:nvPr>
            <p:extLst>
              <p:ext uri="{D42A27DB-BD31-4B8C-83A1-F6EECF244321}">
                <p14:modId xmlns:p14="http://schemas.microsoft.com/office/powerpoint/2010/main" val="1923164677"/>
              </p:ext>
            </p:extLst>
          </p:nvPr>
        </p:nvGraphicFramePr>
        <p:xfrm>
          <a:off x="625463" y="1062867"/>
          <a:ext cx="7416824" cy="5324378"/>
        </p:xfrm>
        <a:graphic>
          <a:graphicData uri="http://schemas.openxmlformats.org/drawingml/2006/table">
            <a:tbl>
              <a:tblPr firstRow="1" bandRow="1">
                <a:tableStyleId>{5C22544A-7EE6-4342-B048-85BDC9FD1C3A}</a:tableStyleId>
              </a:tblPr>
              <a:tblGrid>
                <a:gridCol w="3888432">
                  <a:extLst>
                    <a:ext uri="{9D8B030D-6E8A-4147-A177-3AD203B41FA5}">
                      <a16:colId xmlns:a16="http://schemas.microsoft.com/office/drawing/2014/main" val="3367380131"/>
                    </a:ext>
                  </a:extLst>
                </a:gridCol>
                <a:gridCol w="3528392">
                  <a:extLst>
                    <a:ext uri="{9D8B030D-6E8A-4147-A177-3AD203B41FA5}">
                      <a16:colId xmlns:a16="http://schemas.microsoft.com/office/drawing/2014/main" val="3595481080"/>
                    </a:ext>
                  </a:extLst>
                </a:gridCol>
              </a:tblGrid>
              <a:tr h="864449">
                <a:tc>
                  <a:txBody>
                    <a:bodyPr/>
                    <a:lstStyle/>
                    <a:p>
                      <a:pPr>
                        <a:buNone/>
                      </a:pPr>
                      <a:r>
                        <a:rPr lang="el" sz="1600" b="1">
                          <a:latin typeface="Arial"/>
                        </a:rPr>
                        <a:t>Προσωπικές πληροφορίες</a:t>
                      </a:r>
                    </a:p>
                  </a:txBody>
                  <a:tcPr>
                    <a:solidFill>
                      <a:srgbClr val="00B0F0"/>
                    </a:solidFill>
                  </a:tcPr>
                </a:tc>
                <a:tc>
                  <a:txBody>
                    <a:bodyPr/>
                    <a:lstStyle/>
                    <a:p>
                      <a:pPr>
                        <a:buNone/>
                      </a:pPr>
                      <a:r>
                        <a:rPr lang="el" sz="1600" dirty="0">
                          <a:latin typeface="Arial"/>
                        </a:rPr>
                        <a:t>Ευαίσθητες προσωπικές πληροφορίες</a:t>
                      </a:r>
                    </a:p>
                  </a:txBody>
                  <a:tcPr>
                    <a:solidFill>
                      <a:srgbClr val="00B0F0"/>
                    </a:solidFill>
                  </a:tcPr>
                </a:tc>
                <a:extLst>
                  <a:ext uri="{0D108BD9-81ED-4DB2-BD59-A6C34878D82A}">
                    <a16:rowId xmlns:a16="http://schemas.microsoft.com/office/drawing/2014/main" val="2916461986"/>
                  </a:ext>
                </a:extLst>
              </a:tr>
              <a:tr h="259748">
                <a:tc>
                  <a:txBody>
                    <a:bodyPr/>
                    <a:lstStyle/>
                    <a:p>
                      <a:r>
                        <a:rPr lang="el" sz="1600">
                          <a:latin typeface="Arial" panose="020B0604020202020204" pitchFamily="34" charset="0"/>
                          <a:cs typeface="Arial" panose="020B0604020202020204" pitchFamily="34" charset="0"/>
                        </a:rPr>
                        <a:t>Όνομα</a:t>
                      </a:r>
                    </a:p>
                  </a:txBody>
                  <a:tcPr>
                    <a:solidFill>
                      <a:schemeClr val="accent5">
                        <a:lumMod val="20000"/>
                        <a:lumOff val="80000"/>
                      </a:schemeClr>
                    </a:solidFill>
                  </a:tcPr>
                </a:tc>
                <a:tc>
                  <a:txBody>
                    <a:bodyPr/>
                    <a:lstStyle/>
                    <a:p>
                      <a:pPr>
                        <a:buNone/>
                      </a:pPr>
                      <a:r>
                        <a:rPr lang="el" sz="1600">
                          <a:latin typeface="Arial"/>
                          <a:cs typeface="Arial"/>
                        </a:rPr>
                        <a:t>Φυλή</a:t>
                      </a:r>
                    </a:p>
                  </a:txBody>
                  <a:tcPr>
                    <a:solidFill>
                      <a:schemeClr val="accent5">
                        <a:lumMod val="20000"/>
                        <a:lumOff val="80000"/>
                      </a:schemeClr>
                    </a:solidFill>
                  </a:tcPr>
                </a:tc>
                <a:extLst>
                  <a:ext uri="{0D108BD9-81ED-4DB2-BD59-A6C34878D82A}">
                    <a16:rowId xmlns:a16="http://schemas.microsoft.com/office/drawing/2014/main" val="988335999"/>
                  </a:ext>
                </a:extLst>
              </a:tr>
              <a:tr h="259748">
                <a:tc>
                  <a:txBody>
                    <a:bodyPr/>
                    <a:lstStyle/>
                    <a:p>
                      <a:r>
                        <a:rPr lang="el" sz="1600">
                          <a:latin typeface="Arial" panose="020B0604020202020204" pitchFamily="34" charset="0"/>
                          <a:cs typeface="Arial" panose="020B0604020202020204" pitchFamily="34" charset="0"/>
                        </a:rPr>
                        <a:t>Διεύθυνση</a:t>
                      </a:r>
                    </a:p>
                  </a:txBody>
                  <a:tcPr>
                    <a:solidFill>
                      <a:schemeClr val="accent5">
                        <a:lumMod val="20000"/>
                        <a:lumOff val="80000"/>
                      </a:schemeClr>
                    </a:solidFill>
                  </a:tcPr>
                </a:tc>
                <a:tc>
                  <a:txBody>
                    <a:bodyPr/>
                    <a:lstStyle/>
                    <a:p>
                      <a:pPr>
                        <a:buNone/>
                      </a:pPr>
                      <a:r>
                        <a:rPr lang="el" sz="1600">
                          <a:latin typeface="Arial"/>
                          <a:cs typeface="Arial"/>
                        </a:rPr>
                        <a:t>Θρησκεία</a:t>
                      </a:r>
                    </a:p>
                  </a:txBody>
                  <a:tcPr>
                    <a:solidFill>
                      <a:schemeClr val="accent5">
                        <a:lumMod val="20000"/>
                        <a:lumOff val="80000"/>
                      </a:schemeClr>
                    </a:solidFill>
                  </a:tcPr>
                </a:tc>
                <a:extLst>
                  <a:ext uri="{0D108BD9-81ED-4DB2-BD59-A6C34878D82A}">
                    <a16:rowId xmlns:a16="http://schemas.microsoft.com/office/drawing/2014/main" val="2848044426"/>
                  </a:ext>
                </a:extLst>
              </a:tr>
              <a:tr h="259748">
                <a:tc>
                  <a:txBody>
                    <a:bodyPr/>
                    <a:lstStyle/>
                    <a:p>
                      <a:pPr>
                        <a:buNone/>
                      </a:pPr>
                      <a:r>
                        <a:rPr lang="el" sz="1600">
                          <a:latin typeface="Arial"/>
                          <a:cs typeface="Arial"/>
                        </a:rPr>
                        <a:t>Ημερομηνία γέννησης</a:t>
                      </a:r>
                      <a:endParaRPr lang="en-GB" sz="1600">
                        <a:latin typeface="Arial" panose="020B0604020202020204" pitchFamily="34" charset="0"/>
                        <a:cs typeface="Arial" panose="020B0604020202020204" pitchFamily="34" charset="0"/>
                      </a:endParaRPr>
                    </a:p>
                  </a:txBody>
                  <a:tcPr>
                    <a:solidFill>
                      <a:schemeClr val="accent5">
                        <a:lumMod val="20000"/>
                        <a:lumOff val="80000"/>
                      </a:schemeClr>
                    </a:solidFill>
                  </a:tcPr>
                </a:tc>
                <a:tc>
                  <a:txBody>
                    <a:bodyPr/>
                    <a:lstStyle/>
                    <a:p>
                      <a:pPr>
                        <a:buNone/>
                      </a:pPr>
                      <a:r>
                        <a:rPr lang="el" sz="1600">
                          <a:latin typeface="Arial"/>
                          <a:cs typeface="Arial"/>
                        </a:rPr>
                        <a:t>Πολιτική άποψη</a:t>
                      </a:r>
                    </a:p>
                  </a:txBody>
                  <a:tcPr>
                    <a:solidFill>
                      <a:schemeClr val="accent5">
                        <a:lumMod val="20000"/>
                        <a:lumOff val="80000"/>
                      </a:schemeClr>
                    </a:solidFill>
                  </a:tcPr>
                </a:tc>
                <a:extLst>
                  <a:ext uri="{0D108BD9-81ED-4DB2-BD59-A6C34878D82A}">
                    <a16:rowId xmlns:a16="http://schemas.microsoft.com/office/drawing/2014/main" val="2824998655"/>
                  </a:ext>
                </a:extLst>
              </a:tr>
              <a:tr h="259748">
                <a:tc>
                  <a:txBody>
                    <a:bodyPr/>
                    <a:lstStyle/>
                    <a:p>
                      <a:r>
                        <a:rPr lang="el" sz="1600">
                          <a:latin typeface="Arial" panose="020B0604020202020204" pitchFamily="34" charset="0"/>
                          <a:cs typeface="Arial" panose="020B0604020202020204" pitchFamily="34" charset="0"/>
                        </a:rPr>
                        <a:t>Διεύθυνση ηλεκτρονικού ταχυδρομείου</a:t>
                      </a:r>
                    </a:p>
                  </a:txBody>
                  <a:tcPr>
                    <a:solidFill>
                      <a:schemeClr val="accent5">
                        <a:lumMod val="20000"/>
                        <a:lumOff val="80000"/>
                      </a:schemeClr>
                    </a:solidFill>
                  </a:tcPr>
                </a:tc>
                <a:tc>
                  <a:txBody>
                    <a:bodyPr/>
                    <a:lstStyle/>
                    <a:p>
                      <a:pPr>
                        <a:buNone/>
                      </a:pPr>
                      <a:r>
                        <a:rPr lang="el" sz="1600">
                          <a:latin typeface="Arial"/>
                          <a:cs typeface="Arial"/>
                        </a:rPr>
                        <a:t>Συμμετοχή σε συνδικαλιστικές οργανώσεις</a:t>
                      </a:r>
                    </a:p>
                  </a:txBody>
                  <a:tcPr>
                    <a:solidFill>
                      <a:schemeClr val="accent5">
                        <a:lumMod val="20000"/>
                        <a:lumOff val="80000"/>
                      </a:schemeClr>
                    </a:solidFill>
                  </a:tcPr>
                </a:tc>
                <a:extLst>
                  <a:ext uri="{0D108BD9-81ED-4DB2-BD59-A6C34878D82A}">
                    <a16:rowId xmlns:a16="http://schemas.microsoft.com/office/drawing/2014/main" val="2115429418"/>
                  </a:ext>
                </a:extLst>
              </a:tr>
              <a:tr h="436569">
                <a:tc>
                  <a:txBody>
                    <a:bodyPr/>
                    <a:lstStyle/>
                    <a:p>
                      <a:r>
                        <a:rPr lang="el" sz="1600">
                          <a:latin typeface="Arial" panose="020B0604020202020204" pitchFamily="34" charset="0"/>
                          <a:cs typeface="Arial" panose="020B0604020202020204" pitchFamily="34" charset="0"/>
                        </a:rPr>
                        <a:t>Φωτογραφίες</a:t>
                      </a:r>
                    </a:p>
                  </a:txBody>
                  <a:tcPr>
                    <a:solidFill>
                      <a:schemeClr val="accent5">
                        <a:lumMod val="20000"/>
                        <a:lumOff val="80000"/>
                      </a:schemeClr>
                    </a:solidFill>
                  </a:tcPr>
                </a:tc>
                <a:tc>
                  <a:txBody>
                    <a:bodyPr/>
                    <a:lstStyle/>
                    <a:p>
                      <a:pPr>
                        <a:buNone/>
                      </a:pPr>
                      <a:r>
                        <a:rPr lang="el" sz="1600">
                          <a:latin typeface="Arial"/>
                          <a:cs typeface="Arial"/>
                        </a:rPr>
                        <a:t>Σεξουαλικός προσανατολισμός</a:t>
                      </a:r>
                    </a:p>
                  </a:txBody>
                  <a:tcPr>
                    <a:solidFill>
                      <a:schemeClr val="accent5">
                        <a:lumMod val="20000"/>
                        <a:lumOff val="80000"/>
                      </a:schemeClr>
                    </a:solidFill>
                  </a:tcPr>
                </a:tc>
                <a:extLst>
                  <a:ext uri="{0D108BD9-81ED-4DB2-BD59-A6C34878D82A}">
                    <a16:rowId xmlns:a16="http://schemas.microsoft.com/office/drawing/2014/main" val="1277813583"/>
                  </a:ext>
                </a:extLst>
              </a:tr>
              <a:tr h="259748">
                <a:tc>
                  <a:txBody>
                    <a:bodyPr/>
                    <a:lstStyle/>
                    <a:p>
                      <a:pPr>
                        <a:buNone/>
                      </a:pPr>
                      <a:r>
                        <a:rPr lang="el" sz="1600">
                          <a:latin typeface="Arial"/>
                          <a:cs typeface="Arial"/>
                        </a:rPr>
                        <a:t>Διεύθυνση IP – η μοναδική ψηφιακή διεύθυνση που αποδίδεται στις ψηφιακές συσκευές σας</a:t>
                      </a:r>
                    </a:p>
                  </a:txBody>
                  <a:tcPr>
                    <a:solidFill>
                      <a:schemeClr val="accent5">
                        <a:lumMod val="20000"/>
                        <a:lumOff val="80000"/>
                      </a:schemeClr>
                    </a:solidFill>
                  </a:tcPr>
                </a:tc>
                <a:tc>
                  <a:txBody>
                    <a:bodyPr/>
                    <a:lstStyle/>
                    <a:p>
                      <a:pPr>
                        <a:buNone/>
                      </a:pPr>
                      <a:r>
                        <a:rPr lang="el" sz="1600">
                          <a:latin typeface="Arial"/>
                          <a:cs typeface="Arial"/>
                        </a:rPr>
                        <a:t>Σεξουαλική ζωή</a:t>
                      </a:r>
                    </a:p>
                  </a:txBody>
                  <a:tcPr>
                    <a:solidFill>
                      <a:schemeClr val="accent5">
                        <a:lumMod val="20000"/>
                        <a:lumOff val="80000"/>
                      </a:schemeClr>
                    </a:solidFill>
                  </a:tcPr>
                </a:tc>
                <a:extLst>
                  <a:ext uri="{0D108BD9-81ED-4DB2-BD59-A6C34878D82A}">
                    <a16:rowId xmlns:a16="http://schemas.microsoft.com/office/drawing/2014/main" val="1535174046"/>
                  </a:ext>
                </a:extLst>
              </a:tr>
              <a:tr h="314257">
                <a:tc>
                  <a:txBody>
                    <a:bodyPr/>
                    <a:lstStyle/>
                    <a:p>
                      <a:r>
                        <a:rPr lang="el" sz="1600">
                          <a:latin typeface="Arial" panose="020B0604020202020204" pitchFamily="34" charset="0"/>
                          <a:cs typeface="Arial" panose="020B0604020202020204" pitchFamily="34" charset="0"/>
                        </a:rPr>
                        <a:t>Δεδομένα τοποθεσίας</a:t>
                      </a:r>
                    </a:p>
                  </a:txBody>
                  <a:tcPr>
                    <a:solidFill>
                      <a:schemeClr val="accent5">
                        <a:lumMod val="20000"/>
                        <a:lumOff val="80000"/>
                      </a:schemeClr>
                    </a:solidFill>
                  </a:tcPr>
                </a:tc>
                <a:tc>
                  <a:txBody>
                    <a:bodyPr/>
                    <a:lstStyle/>
                    <a:p>
                      <a:pPr>
                        <a:buNone/>
                      </a:pPr>
                      <a:r>
                        <a:rPr lang="el" sz="1600">
                          <a:latin typeface="Arial"/>
                          <a:cs typeface="Arial"/>
                        </a:rPr>
                        <a:t>Ταυτότητα φύλου</a:t>
                      </a:r>
                    </a:p>
                  </a:txBody>
                  <a:tcPr>
                    <a:solidFill>
                      <a:schemeClr val="accent5">
                        <a:lumMod val="20000"/>
                        <a:lumOff val="80000"/>
                      </a:schemeClr>
                    </a:solidFill>
                  </a:tcPr>
                </a:tc>
                <a:extLst>
                  <a:ext uri="{0D108BD9-81ED-4DB2-BD59-A6C34878D82A}">
                    <a16:rowId xmlns:a16="http://schemas.microsoft.com/office/drawing/2014/main" val="3238479580"/>
                  </a:ext>
                </a:extLst>
              </a:tr>
              <a:tr h="259748">
                <a:tc>
                  <a:txBody>
                    <a:bodyPr/>
                    <a:lstStyle/>
                    <a:p>
                      <a:pPr>
                        <a:buNone/>
                      </a:pPr>
                      <a:r>
                        <a:rPr lang="el" sz="1600">
                          <a:latin typeface="Arial"/>
                          <a:cs typeface="Arial"/>
                        </a:rPr>
                        <a:t>Διαδικτυακές συμπεριφορές – ανιχνεύονται μέσω «cookies»</a:t>
                      </a:r>
                    </a:p>
                  </a:txBody>
                  <a:tcPr>
                    <a:solidFill>
                      <a:schemeClr val="accent5">
                        <a:lumMod val="20000"/>
                        <a:lumOff val="80000"/>
                      </a:schemeClr>
                    </a:solidFill>
                  </a:tcPr>
                </a:tc>
                <a:tc>
                  <a:txBody>
                    <a:bodyPr/>
                    <a:lstStyle/>
                    <a:p>
                      <a:pPr>
                        <a:buNone/>
                      </a:pPr>
                      <a:r>
                        <a:rPr lang="el" sz="1600">
                          <a:latin typeface="Arial"/>
                          <a:cs typeface="Arial"/>
                        </a:rPr>
                        <a:t>Πληροφορίες για την υγεία</a:t>
                      </a:r>
                    </a:p>
                  </a:txBody>
                  <a:tcPr>
                    <a:solidFill>
                      <a:schemeClr val="accent5">
                        <a:lumMod val="20000"/>
                        <a:lumOff val="80000"/>
                      </a:schemeClr>
                    </a:solidFill>
                  </a:tcPr>
                </a:tc>
                <a:extLst>
                  <a:ext uri="{0D108BD9-81ED-4DB2-BD59-A6C34878D82A}">
                    <a16:rowId xmlns:a16="http://schemas.microsoft.com/office/drawing/2014/main" val="3394007239"/>
                  </a:ext>
                </a:extLst>
              </a:tr>
              <a:tr h="291769">
                <a:tc>
                  <a:txBody>
                    <a:bodyPr/>
                    <a:lstStyle/>
                    <a:p>
                      <a:r>
                        <a:rPr lang="el" sz="1600">
                          <a:latin typeface="Arial" panose="020B0604020202020204" pitchFamily="34" charset="0"/>
                          <a:cs typeface="Arial" panose="020B0604020202020204" pitchFamily="34" charset="0"/>
                        </a:rPr>
                        <a:t>Δεδομένα προφίλ και ανάλυσης</a:t>
                      </a:r>
                    </a:p>
                  </a:txBody>
                  <a:tcPr>
                    <a:solidFill>
                      <a:schemeClr val="accent5">
                        <a:lumMod val="20000"/>
                        <a:lumOff val="80000"/>
                      </a:schemeClr>
                    </a:solidFill>
                  </a:tcPr>
                </a:tc>
                <a:tc>
                  <a:txBody>
                    <a:bodyPr/>
                    <a:lstStyle/>
                    <a:p>
                      <a:r>
                        <a:rPr lang="el" sz="1600">
                          <a:latin typeface="Arial" panose="020B0604020202020204" pitchFamily="34" charset="0"/>
                          <a:cs typeface="Arial" panose="020B0604020202020204" pitchFamily="34" charset="0"/>
                        </a:rPr>
                        <a:t>Βιομετρικά δεδομένα</a:t>
                      </a:r>
                    </a:p>
                  </a:txBody>
                  <a:tcPr>
                    <a:solidFill>
                      <a:schemeClr val="accent5">
                        <a:lumMod val="20000"/>
                        <a:lumOff val="80000"/>
                      </a:schemeClr>
                    </a:solidFill>
                  </a:tcPr>
                </a:tc>
                <a:extLst>
                  <a:ext uri="{0D108BD9-81ED-4DB2-BD59-A6C34878D82A}">
                    <a16:rowId xmlns:a16="http://schemas.microsoft.com/office/drawing/2014/main" val="2426930725"/>
                  </a:ext>
                </a:extLst>
              </a:tr>
              <a:tr h="259748">
                <a:tc>
                  <a:txBody>
                    <a:bodyPr/>
                    <a:lstStyle/>
                    <a:p>
                      <a:endParaRPr lang="en-GB">
                        <a:latin typeface="Arial" panose="020B0604020202020204" pitchFamily="34" charset="0"/>
                        <a:cs typeface="Arial" panose="020B0604020202020204" pitchFamily="34" charset="0"/>
                      </a:endParaRPr>
                    </a:p>
                  </a:txBody>
                  <a:tcPr>
                    <a:solidFill>
                      <a:schemeClr val="accent5">
                        <a:lumMod val="20000"/>
                        <a:lumOff val="80000"/>
                      </a:schemeClr>
                    </a:solidFill>
                  </a:tcPr>
                </a:tc>
                <a:tc>
                  <a:txBody>
                    <a:bodyPr/>
                    <a:lstStyle/>
                    <a:p>
                      <a:r>
                        <a:rPr lang="el" sz="1600" dirty="0">
                          <a:latin typeface="Arial" panose="020B0604020202020204" pitchFamily="34" charset="0"/>
                          <a:cs typeface="Arial" panose="020B0604020202020204" pitchFamily="34" charset="0"/>
                        </a:rPr>
                        <a:t>Γενετικά δεδομένα</a:t>
                      </a:r>
                    </a:p>
                  </a:txBody>
                  <a:tcPr>
                    <a:solidFill>
                      <a:schemeClr val="accent5">
                        <a:lumMod val="20000"/>
                        <a:lumOff val="80000"/>
                      </a:schemeClr>
                    </a:solidFill>
                  </a:tcPr>
                </a:tc>
                <a:extLst>
                  <a:ext uri="{0D108BD9-81ED-4DB2-BD59-A6C34878D82A}">
                    <a16:rowId xmlns:a16="http://schemas.microsoft.com/office/drawing/2014/main" val="780907470"/>
                  </a:ext>
                </a:extLst>
              </a:tr>
            </a:tbl>
          </a:graphicData>
        </a:graphic>
      </p:graphicFrame>
    </p:spTree>
    <p:extLst>
      <p:ext uri="{BB962C8B-B14F-4D97-AF65-F5344CB8AC3E}">
        <p14:creationId xmlns:p14="http://schemas.microsoft.com/office/powerpoint/2010/main" val="18149325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EC25-73DA-D17C-1414-28AB5CCF0027}"/>
              </a:ext>
            </a:extLst>
          </p:cNvPr>
          <p:cNvSpPr>
            <a:spLocks noGrp="1"/>
          </p:cNvSpPr>
          <p:nvPr>
            <p:ph type="title"/>
          </p:nvPr>
        </p:nvSpPr>
        <p:spPr>
          <a:xfrm>
            <a:off x="1066800" y="1"/>
            <a:ext cx="10058400" cy="831862"/>
          </a:xfrm>
        </p:spPr>
        <p:txBody>
          <a:bodyPr>
            <a:normAutofit/>
          </a:bodyPr>
          <a:lstStyle/>
          <a:p>
            <a:r>
              <a:rPr lang="el" sz="3200">
                <a:solidFill>
                  <a:srgbClr val="00B0F0"/>
                </a:solidFill>
              </a:rPr>
              <a:t>Επεξεργασία δεδομένων</a:t>
            </a:r>
          </a:p>
        </p:txBody>
      </p:sp>
      <p:sp>
        <p:nvSpPr>
          <p:cNvPr id="3" name="Content Placeholder 2">
            <a:extLst>
              <a:ext uri="{FF2B5EF4-FFF2-40B4-BE49-F238E27FC236}">
                <a16:creationId xmlns:a16="http://schemas.microsoft.com/office/drawing/2014/main" id="{A55F60DA-C2B0-0FE6-5C96-F621A54339F7}"/>
              </a:ext>
            </a:extLst>
          </p:cNvPr>
          <p:cNvSpPr>
            <a:spLocks noGrp="1"/>
          </p:cNvSpPr>
          <p:nvPr>
            <p:ph idx="1"/>
          </p:nvPr>
        </p:nvSpPr>
        <p:spPr/>
        <p:txBody>
          <a:bodyPr/>
          <a:lstStyle/>
          <a:p>
            <a:pPr marL="0" lvl="0" indent="0"/>
            <a:r>
              <a:rPr lang="el" sz="2800">
                <a:solidFill>
                  <a:srgbClr val="000000"/>
                </a:solidFill>
              </a:rPr>
              <a:t>Κάθε πράξη ή σειρά πράξεων που εκτελείται σε δεδομένα προσωπικού χαρακτήρα ή σε σύνολα δεδομένων προσωπικού χαρακτήρα</a:t>
            </a:r>
          </a:p>
          <a:p>
            <a:pPr lvl="1">
              <a:buFont typeface="Arial" panose="020B0604020202020204" pitchFamily="34" charset="0"/>
              <a:buChar char="•"/>
            </a:pPr>
            <a:r>
              <a:rPr lang="el">
                <a:solidFill>
                  <a:srgbClr val="000000"/>
                </a:solidFill>
              </a:rPr>
              <a:t>συλλογή, καταγραφή, παραλαβή</a:t>
            </a:r>
          </a:p>
          <a:p>
            <a:pPr lvl="1">
              <a:buFont typeface="Arial" panose="020B0604020202020204" pitchFamily="34" charset="0"/>
              <a:buChar char="•"/>
            </a:pPr>
            <a:r>
              <a:rPr lang="el">
                <a:solidFill>
                  <a:srgbClr val="000000"/>
                </a:solidFill>
              </a:rPr>
              <a:t>αποθήκευση, δημιουργία αντιγράφων ασφαλείας, αρχειοθέτηση, διατήρηση</a:t>
            </a:r>
          </a:p>
          <a:p>
            <a:pPr lvl="1">
              <a:buFont typeface="Arial" panose="020B0604020202020204" pitchFamily="34" charset="0"/>
              <a:buChar char="•"/>
            </a:pPr>
            <a:r>
              <a:rPr lang="el">
                <a:solidFill>
                  <a:srgbClr val="000000"/>
                </a:solidFill>
              </a:rPr>
              <a:t>εμφάνιση, σάρωση, αναθεώρηση</a:t>
            </a:r>
          </a:p>
          <a:p>
            <a:pPr lvl="1">
              <a:buFont typeface="Arial" panose="020B0604020202020204" pitchFamily="34" charset="0"/>
              <a:buChar char="•"/>
            </a:pPr>
            <a:r>
              <a:rPr lang="el">
                <a:solidFill>
                  <a:srgbClr val="000000"/>
                </a:solidFill>
              </a:rPr>
              <a:t>διαγραφή, καταστροφή</a:t>
            </a:r>
          </a:p>
          <a:p>
            <a:pPr lvl="1">
              <a:buFont typeface="Arial" panose="020B0604020202020204" pitchFamily="34" charset="0"/>
              <a:buChar char="•"/>
            </a:pPr>
            <a:r>
              <a:rPr lang="el">
                <a:solidFill>
                  <a:srgbClr val="000000"/>
                </a:solidFill>
              </a:rPr>
              <a:t>επεξεργασία, ενημέρωση, τροποποίηση</a:t>
            </a:r>
          </a:p>
          <a:p>
            <a:pPr lvl="1">
              <a:buFont typeface="Arial" panose="020B0604020202020204" pitchFamily="34" charset="0"/>
              <a:buChar char="•"/>
            </a:pPr>
            <a:r>
              <a:rPr lang="el">
                <a:solidFill>
                  <a:srgbClr val="000000"/>
                </a:solidFill>
              </a:rPr>
              <a:t>αντιγραφή, μετάδοση, μεταφορά, απελευθέρωση</a:t>
            </a:r>
          </a:p>
          <a:p>
            <a:endParaRPr lang="en-GB"/>
          </a:p>
        </p:txBody>
      </p:sp>
    </p:spTree>
    <p:extLst>
      <p:ext uri="{BB962C8B-B14F-4D97-AF65-F5344CB8AC3E}">
        <p14:creationId xmlns:p14="http://schemas.microsoft.com/office/powerpoint/2010/main" val="12567207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77BF9-860A-1587-C4D2-1D2FEEBFE50D}"/>
              </a:ext>
            </a:extLst>
          </p:cNvPr>
          <p:cNvSpPr>
            <a:spLocks noGrp="1"/>
          </p:cNvSpPr>
          <p:nvPr>
            <p:ph type="title"/>
          </p:nvPr>
        </p:nvSpPr>
        <p:spPr>
          <a:xfrm>
            <a:off x="1097280" y="286604"/>
            <a:ext cx="10058400" cy="798126"/>
          </a:xfrm>
        </p:spPr>
        <p:txBody>
          <a:bodyPr>
            <a:normAutofit/>
          </a:bodyPr>
          <a:lstStyle/>
          <a:p>
            <a:r>
              <a:rPr lang="el" sz="3200">
                <a:solidFill>
                  <a:srgbClr val="00B0F0"/>
                </a:solidFill>
              </a:rPr>
              <a:t>Παραδείγματα επεξεργασίας </a:t>
            </a:r>
            <a:endParaRPr lang="en-GB" sz="3200">
              <a:solidFill>
                <a:srgbClr val="00B0F0"/>
              </a:solidFill>
            </a:endParaRPr>
          </a:p>
        </p:txBody>
      </p:sp>
      <p:sp>
        <p:nvSpPr>
          <p:cNvPr id="3" name="Content Placeholder 2">
            <a:extLst>
              <a:ext uri="{FF2B5EF4-FFF2-40B4-BE49-F238E27FC236}">
                <a16:creationId xmlns:a16="http://schemas.microsoft.com/office/drawing/2014/main" id="{DE4FC50D-51B4-78E8-A253-5ECD06F17532}"/>
              </a:ext>
            </a:extLst>
          </p:cNvPr>
          <p:cNvSpPr>
            <a:spLocks noGrp="1"/>
          </p:cNvSpPr>
          <p:nvPr>
            <p:ph idx="1"/>
          </p:nvPr>
        </p:nvSpPr>
        <p:spPr>
          <a:xfrm>
            <a:off x="1097280" y="1516517"/>
            <a:ext cx="10972800" cy="3180989"/>
          </a:xfrm>
        </p:spPr>
        <p:txBody>
          <a:bodyPr>
            <a:normAutofit lnSpcReduction="10000"/>
          </a:bodyPr>
          <a:lstStyle/>
          <a:p>
            <a:pPr>
              <a:buFont typeface="Arial" panose="020B0604020202020204" pitchFamily="34" charset="0"/>
              <a:buChar char="•"/>
            </a:pPr>
            <a:r>
              <a:rPr lang="el" sz="1800">
                <a:solidFill>
                  <a:srgbClr val="000000"/>
                </a:solidFill>
              </a:rPr>
              <a:t>Διαχείριση προσωπικού και διαχείριση μισθοδοσίας</a:t>
            </a:r>
          </a:p>
          <a:p>
            <a:pPr>
              <a:buFont typeface="Arial" panose="020B0604020202020204" pitchFamily="34" charset="0"/>
              <a:buChar char="•"/>
            </a:pPr>
            <a:r>
              <a:rPr lang="el" sz="1800">
                <a:solidFill>
                  <a:srgbClr val="000000"/>
                </a:solidFill>
              </a:rPr>
              <a:t>Πρόσβαση/αναζήτηση σε βάση δεδομένων επαφών που περιέχει δεδομένα προσωπικού χαρακτήρα</a:t>
            </a:r>
          </a:p>
          <a:p>
            <a:pPr>
              <a:buFont typeface="Arial" panose="020B0604020202020204" pitchFamily="34" charset="0"/>
              <a:buChar char="•"/>
            </a:pPr>
            <a:r>
              <a:rPr lang="el" sz="1800">
                <a:solidFill>
                  <a:srgbClr val="000000"/>
                </a:solidFill>
              </a:rPr>
              <a:t>Αποστολή διαφημιστικών μηνυμάτων ηλεκτρονικού ταχυδρομείου</a:t>
            </a:r>
          </a:p>
          <a:p>
            <a:pPr>
              <a:buFont typeface="Arial" panose="020B0604020202020204" pitchFamily="34" charset="0"/>
              <a:buChar char="•"/>
            </a:pPr>
            <a:r>
              <a:rPr lang="el" sz="1800">
                <a:solidFill>
                  <a:srgbClr val="000000"/>
                </a:solidFill>
              </a:rPr>
              <a:t>τεμαχισμός εγγράφων που περιέχουν προσωπικά δεδομένα </a:t>
            </a:r>
          </a:p>
          <a:p>
            <a:pPr>
              <a:buFont typeface="Arial" panose="020B0604020202020204" pitchFamily="34" charset="0"/>
              <a:buChar char="•"/>
            </a:pPr>
            <a:r>
              <a:rPr lang="el" sz="1800">
                <a:solidFill>
                  <a:srgbClr val="000000"/>
                </a:solidFill>
              </a:rPr>
              <a:t>Δημοσίευση/τοποθέτηση φωτογραφίας ατόμου σε ιστότοπο </a:t>
            </a:r>
          </a:p>
          <a:p>
            <a:pPr>
              <a:buFont typeface="Arial" panose="020B0604020202020204" pitchFamily="34" charset="0"/>
              <a:buChar char="•"/>
            </a:pPr>
            <a:r>
              <a:rPr lang="el" sz="1800">
                <a:solidFill>
                  <a:srgbClr val="000000"/>
                </a:solidFill>
              </a:rPr>
              <a:t>αποθήκευση διευθύνσεων IP ή διευθύνσεων MAC</a:t>
            </a:r>
          </a:p>
          <a:p>
            <a:pPr>
              <a:buFont typeface="Arial" panose="020B0604020202020204" pitchFamily="34" charset="0"/>
              <a:buChar char="•"/>
            </a:pPr>
            <a:r>
              <a:rPr lang="el" sz="1800">
                <a:solidFill>
                  <a:srgbClr val="000000"/>
                </a:solidFill>
              </a:rPr>
              <a:t> εγγραφή βίντεο (CCTV)</a:t>
            </a:r>
            <a:endParaRPr lang="el-GR" sz="1800">
              <a:solidFill>
                <a:srgbClr val="000000"/>
              </a:solidFill>
            </a:endParaRPr>
          </a:p>
          <a:p>
            <a:endParaRPr lang="en-GB"/>
          </a:p>
        </p:txBody>
      </p:sp>
    </p:spTree>
    <p:extLst>
      <p:ext uri="{BB962C8B-B14F-4D97-AF65-F5344CB8AC3E}">
        <p14:creationId xmlns:p14="http://schemas.microsoft.com/office/powerpoint/2010/main" val="6645541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EC25-73DA-D17C-1414-28AB5CCF0027}"/>
              </a:ext>
            </a:extLst>
          </p:cNvPr>
          <p:cNvSpPr>
            <a:spLocks noGrp="1"/>
          </p:cNvSpPr>
          <p:nvPr>
            <p:ph type="title"/>
          </p:nvPr>
        </p:nvSpPr>
        <p:spPr>
          <a:xfrm>
            <a:off x="1066800" y="197223"/>
            <a:ext cx="10058400" cy="941295"/>
          </a:xfrm>
        </p:spPr>
        <p:txBody>
          <a:bodyPr>
            <a:normAutofit fontScale="90000"/>
          </a:bodyPr>
          <a:lstStyle/>
          <a:p>
            <a:br>
              <a:rPr lang="en-GB" sz="3200">
                <a:solidFill>
                  <a:srgbClr val="00B0F0"/>
                </a:solidFill>
              </a:rPr>
            </a:br>
            <a:br>
              <a:rPr lang="en-GB" sz="3200">
                <a:solidFill>
                  <a:srgbClr val="00B0F0"/>
                </a:solidFill>
              </a:rPr>
            </a:br>
            <a:br>
              <a:rPr lang="en-GB" sz="3200">
                <a:solidFill>
                  <a:srgbClr val="00B0F0"/>
                </a:solidFill>
              </a:rPr>
            </a:br>
            <a:br>
              <a:rPr lang="en-GB" sz="3200">
                <a:solidFill>
                  <a:srgbClr val="00B0F0"/>
                </a:solidFill>
              </a:rPr>
            </a:br>
            <a:br>
              <a:rPr lang="en-GB" sz="3200">
                <a:solidFill>
                  <a:srgbClr val="00B0F0"/>
                </a:solidFill>
              </a:rPr>
            </a:br>
            <a:br>
              <a:rPr lang="en-GB" sz="3200">
                <a:solidFill>
                  <a:srgbClr val="00B0F0"/>
                </a:solidFill>
              </a:rPr>
            </a:br>
            <a:r>
              <a:rPr lang="en-GB" sz="3200">
                <a:solidFill>
                  <a:srgbClr val="00B0F0"/>
                </a:solidFill>
              </a:rPr>
              <a:t> </a:t>
            </a:r>
          </a:p>
        </p:txBody>
      </p:sp>
      <p:sp>
        <p:nvSpPr>
          <p:cNvPr id="5" name="TextBox 4">
            <a:extLst>
              <a:ext uri="{FF2B5EF4-FFF2-40B4-BE49-F238E27FC236}">
                <a16:creationId xmlns:a16="http://schemas.microsoft.com/office/drawing/2014/main" id="{FD91A734-368D-A259-99B0-33719EF0C92E}"/>
              </a:ext>
            </a:extLst>
          </p:cNvPr>
          <p:cNvSpPr txBox="1"/>
          <p:nvPr/>
        </p:nvSpPr>
        <p:spPr>
          <a:xfrm>
            <a:off x="1272989" y="213700"/>
            <a:ext cx="8417858" cy="1077218"/>
          </a:xfrm>
          <a:prstGeom prst="rect">
            <a:avLst/>
          </a:prstGeom>
          <a:noFill/>
        </p:spPr>
        <p:txBody>
          <a:bodyPr wrap="square">
            <a:spAutoFit/>
          </a:bodyPr>
          <a:lstStyle/>
          <a:p>
            <a:r>
              <a:rPr lang="el" sz="3200" dirty="0">
                <a:solidFill>
                  <a:srgbClr val="00B0F0"/>
                </a:solidFill>
              </a:rPr>
              <a:t>Πότε μπορείτε να επεξεργαστείτε προσωπικά δεδομένα;</a:t>
            </a:r>
            <a:br>
              <a:rPr lang="en-GB" sz="2000" b="1" dirty="0"/>
            </a:br>
            <a:endParaRPr lang="en-GB" sz="3200" dirty="0"/>
          </a:p>
        </p:txBody>
      </p:sp>
      <p:graphicFrame>
        <p:nvGraphicFramePr>
          <p:cNvPr id="6" name="Content Placeholder 4">
            <a:extLst>
              <a:ext uri="{FF2B5EF4-FFF2-40B4-BE49-F238E27FC236}">
                <a16:creationId xmlns:a16="http://schemas.microsoft.com/office/drawing/2014/main" id="{4B53E375-FEC2-50B6-0961-B7C9B38CD2E7}"/>
              </a:ext>
            </a:extLst>
          </p:cNvPr>
          <p:cNvGraphicFramePr>
            <a:graphicFrameLocks noGrp="1"/>
          </p:cNvGraphicFramePr>
          <p:nvPr>
            <p:ph idx="1"/>
            <p:extLst>
              <p:ext uri="{D42A27DB-BD31-4B8C-83A1-F6EECF244321}">
                <p14:modId xmlns:p14="http://schemas.microsoft.com/office/powerpoint/2010/main" val="1030002441"/>
              </p:ext>
            </p:extLst>
          </p:nvPr>
        </p:nvGraphicFramePr>
        <p:xfrm>
          <a:off x="1272989" y="1443318"/>
          <a:ext cx="7704856" cy="4911306"/>
        </p:xfrm>
        <a:graphic>
          <a:graphicData uri="http://schemas.openxmlformats.org/drawingml/2006/table">
            <a:tbl>
              <a:tblPr firstRow="1" bandRow="1">
                <a:tableStyleId>{9DCAF9ED-07DC-4A11-8D7F-57B35C25682E}</a:tableStyleId>
              </a:tblPr>
              <a:tblGrid>
                <a:gridCol w="3487461">
                  <a:extLst>
                    <a:ext uri="{9D8B030D-6E8A-4147-A177-3AD203B41FA5}">
                      <a16:colId xmlns:a16="http://schemas.microsoft.com/office/drawing/2014/main" val="20000"/>
                    </a:ext>
                  </a:extLst>
                </a:gridCol>
                <a:gridCol w="4217395">
                  <a:extLst>
                    <a:ext uri="{9D8B030D-6E8A-4147-A177-3AD203B41FA5}">
                      <a16:colId xmlns:a16="http://schemas.microsoft.com/office/drawing/2014/main" val="20001"/>
                    </a:ext>
                  </a:extLst>
                </a:gridCol>
              </a:tblGrid>
              <a:tr h="480370">
                <a:tc>
                  <a:txBody>
                    <a:bodyPr/>
                    <a:lstStyle/>
                    <a:p>
                      <a:pPr algn="ctr"/>
                      <a:r>
                        <a:rPr lang="el" sz="1600"/>
                        <a:t>ΠΡΟΣΩΠΙΚΑ ΔΕΔΟΜΕΝΑ</a:t>
                      </a:r>
                      <a:endParaRPr lang="en-GB" sz="1600"/>
                    </a:p>
                  </a:txBody>
                  <a:tcPr>
                    <a:lnR w="12700" cap="flat" cmpd="sng" algn="ctr">
                      <a:solidFill>
                        <a:schemeClr val="tx1"/>
                      </a:solidFill>
                      <a:prstDash val="solid"/>
                      <a:round/>
                      <a:headEnd type="none" w="med" len="med"/>
                      <a:tailEnd type="none" w="med" len="med"/>
                    </a:lnR>
                  </a:tcPr>
                </a:tc>
                <a:tc>
                  <a:txBody>
                    <a:bodyPr/>
                    <a:lstStyle/>
                    <a:p>
                      <a:pPr algn="ctr"/>
                      <a:r>
                        <a:rPr lang="el" sz="1600" dirty="0"/>
                        <a:t>ΕΙΔΙΚΕΣ ΚΑΤΗΓΟΡΙΕΣ Π</a:t>
                      </a:r>
                      <a:endParaRPr lang="en-GB" sz="1600"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480368">
                <a:tc>
                  <a:txBody>
                    <a:bodyPr/>
                    <a:lstStyle/>
                    <a:p>
                      <a:pPr algn="l" fontAlgn="b"/>
                      <a:r>
                        <a:rPr lang="el" sz="1400" u="none" strike="noStrike" baseline="0" dirty="0">
                          <a:effectLst/>
                        </a:rPr>
                        <a:t>  </a:t>
                      </a:r>
                      <a:r>
                        <a:rPr lang="el-GR" sz="1400" u="none" strike="noStrike" baseline="0" dirty="0">
                          <a:effectLst/>
                        </a:rPr>
                        <a:t>Συναίνεση</a:t>
                      </a:r>
                      <a:endParaRPr lang="en-GB" sz="1400" b="0" i="0" u="none" strike="noStrike" dirty="0">
                        <a:solidFill>
                          <a:srgbClr val="000000"/>
                        </a:solidFill>
                        <a:effectLst/>
                        <a:latin typeface="Arial"/>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l" fontAlgn="b"/>
                      <a:r>
                        <a:rPr lang="el" sz="1400" u="none" strike="noStrike" dirty="0">
                          <a:effectLst/>
                        </a:rPr>
                        <a:t>  Ρητή </a:t>
                      </a:r>
                      <a:r>
                        <a:rPr lang="el-GR" sz="1400" dirty="0"/>
                        <a:t>συναίνεση</a:t>
                      </a:r>
                      <a:endParaRPr lang="en-GB" sz="1400" b="0" i="0" u="none" strike="noStrike" dirty="0">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815055">
                <a:tc>
                  <a:txBody>
                    <a:bodyPr/>
                    <a:lstStyle/>
                    <a:p>
                      <a:pPr algn="l" fontAlgn="b"/>
                      <a:r>
                        <a:rPr lang="el" sz="1400" u="none" strike="noStrike" dirty="0">
                          <a:effectLst/>
                        </a:rPr>
                        <a:t>  Απαραίτητο για την εκτέλεση</a:t>
                      </a:r>
                    </a:p>
                    <a:p>
                      <a:pPr algn="l" fontAlgn="b"/>
                      <a:r>
                        <a:rPr lang="el" sz="1400" u="none" strike="noStrike" baseline="0" dirty="0">
                          <a:effectLst/>
                        </a:rPr>
                        <a:t>  σύμβαση</a:t>
                      </a:r>
                      <a:endParaRPr lang="en-GB" sz="1400" b="0" i="0" u="none" strike="noStrike" dirty="0">
                        <a:solidFill>
                          <a:srgbClr val="000000"/>
                        </a:solidFill>
                        <a:effectLst/>
                        <a:latin typeface="Arial"/>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r>
                        <a:rPr lang="el-GR" sz="1400" dirty="0"/>
                        <a:t>Απαιτείται για συμμόρφωση με τη νομοθεσία περί απασχόλησης, κοινωνικής ασφάλισης ή κοινωνικής προστασίας</a:t>
                      </a:r>
                      <a:endParaRPr lang="en-US" sz="1400" dirty="0"/>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621477">
                <a:tc>
                  <a:txBody>
                    <a:bodyPr/>
                    <a:lstStyle/>
                    <a:p>
                      <a:pPr algn="l" fontAlgn="b"/>
                      <a:r>
                        <a:rPr lang="el" sz="1400" u="none" strike="noStrike">
                          <a:effectLst/>
                        </a:rPr>
                        <a:t>  Απαραίτητο για τη συμμόρφωση με</a:t>
                      </a:r>
                    </a:p>
                    <a:p>
                      <a:pPr algn="l" fontAlgn="b"/>
                      <a:r>
                        <a:rPr lang="el" sz="1400" u="none" strike="noStrike" baseline="0">
                          <a:effectLst/>
                        </a:rPr>
                        <a:t>  Νομική υποχρέωση</a:t>
                      </a:r>
                      <a:endParaRPr lang="en-GB" sz="1400" b="0" i="0" u="none" strike="noStrike">
                        <a:solidFill>
                          <a:srgbClr val="000000"/>
                        </a:solidFill>
                        <a:effectLst/>
                        <a:latin typeface="Arial"/>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l" sz="1400" u="none" strike="noStrike">
                          <a:effectLst/>
                        </a:rPr>
                        <a:t>  Προστασία ζωτικών συμφερόντων του ατόμου</a:t>
                      </a:r>
                      <a:endParaRPr lang="en-GB" sz="1400"/>
                    </a:p>
                    <a:p>
                      <a:pPr algn="l" fontAlgn="b"/>
                      <a:endParaRPr lang="en-GB" sz="1400" b="0" i="0" u="none" strike="noStrike">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r h="621477">
                <a:tc>
                  <a:txBody>
                    <a:bodyPr/>
                    <a:lstStyle/>
                    <a:p>
                      <a:pPr algn="l" fontAlgn="b"/>
                      <a:r>
                        <a:rPr lang="el" sz="1400" u="none" strike="noStrike">
                          <a:effectLst/>
                        </a:rPr>
                        <a:t>  Προστασία ζωτικών συμφερόντων</a:t>
                      </a:r>
                    </a:p>
                    <a:p>
                      <a:pPr algn="l" fontAlgn="b"/>
                      <a:r>
                        <a:rPr lang="el" sz="1400" u="none" strike="noStrike" baseline="0">
                          <a:effectLst/>
                        </a:rPr>
                        <a:t>  άτομο</a:t>
                      </a:r>
                      <a:endParaRPr lang="en-GB" sz="1400" b="0" i="0" u="none" strike="noStrike">
                        <a:solidFill>
                          <a:srgbClr val="000000"/>
                        </a:solidFill>
                        <a:effectLst/>
                        <a:latin typeface="Arial"/>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l" fontAlgn="b"/>
                      <a:r>
                        <a:rPr lang="el" sz="1400" u="none" strike="noStrike" dirty="0">
                          <a:effectLst/>
                        </a:rPr>
                        <a:t>  </a:t>
                      </a:r>
                      <a:r>
                        <a:rPr lang="el-GR" sz="1400" dirty="0"/>
                        <a:t>Σχετικά με νομικές διαδικασίες και απονομή                  δικαιοσύνης</a:t>
                      </a:r>
                      <a:endParaRPr lang="en-GB" sz="14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4"/>
                  </a:ext>
                </a:extLst>
              </a:tr>
              <a:tr h="621477">
                <a:tc>
                  <a:txBody>
                    <a:bodyPr/>
                    <a:lstStyle/>
                    <a:p>
                      <a:pPr algn="l" fontAlgn="b"/>
                      <a:r>
                        <a:rPr lang="el" sz="1400" u="none" strike="noStrike" dirty="0">
                          <a:effectLst/>
                        </a:rPr>
                        <a:t>  </a:t>
                      </a:r>
                      <a:r>
                        <a:rPr lang="el-GR" sz="1400" dirty="0"/>
                        <a:t>Απαραίτητο για την εκτέλεση καθήκοντος προς το δημόσιο συμφέρον</a:t>
                      </a:r>
                      <a:endParaRPr lang="en-GB" sz="1400" b="0" i="0" u="none" strike="noStrike" dirty="0">
                        <a:solidFill>
                          <a:srgbClr val="000000"/>
                        </a:solidFill>
                        <a:effectLst/>
                        <a:latin typeface="Arial"/>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l" fontAlgn="b"/>
                      <a:r>
                        <a:rPr lang="el" sz="1400" u="none" strike="noStrike" dirty="0">
                          <a:effectLst/>
                        </a:rPr>
                        <a:t>  </a:t>
                      </a:r>
                      <a:r>
                        <a:rPr lang="el-GR" sz="1400" dirty="0"/>
                        <a:t>Πληροφορίες που έχουν ήδη δημοσιοποιηθεί από το υποκείμενο των δεδομένων</a:t>
                      </a:r>
                      <a:endParaRPr lang="en-GB" sz="1400" b="0" i="0" u="none" strike="noStrike" dirty="0">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5"/>
                  </a:ext>
                </a:extLst>
              </a:tr>
              <a:tr h="621477">
                <a:tc>
                  <a:txBody>
                    <a:bodyPr/>
                    <a:lstStyle/>
                    <a:p>
                      <a:pPr algn="l" fontAlgn="b"/>
                      <a:r>
                        <a:rPr lang="el" sz="1400" u="none" strike="noStrike" dirty="0">
                          <a:effectLst/>
                        </a:rPr>
                        <a:t>  </a:t>
                      </a:r>
                      <a:r>
                        <a:rPr lang="el-GR" sz="1400" dirty="0"/>
                        <a:t>Απαραίτητο για σκοπούς έννομων συμφερόντων</a:t>
                      </a:r>
                      <a:endParaRPr lang="en-GB" sz="1400" b="0" i="0" u="none" strike="noStrike" dirty="0">
                        <a:solidFill>
                          <a:srgbClr val="000000"/>
                        </a:solidFill>
                        <a:effectLst/>
                        <a:latin typeface="Arial"/>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l" fontAlgn="b"/>
                      <a:r>
                        <a:rPr lang="el" sz="1400" u="none" strike="noStrike" dirty="0">
                          <a:effectLst/>
                        </a:rPr>
                        <a:t>  </a:t>
                      </a:r>
                      <a:r>
                        <a:rPr lang="el-GR" sz="1400" dirty="0"/>
                        <a:t>Απαραίτητο για ιατρικούς λόγους ή για λόγους δημόσιας υγείας προς το δημόσιο συμφέρον</a:t>
                      </a:r>
                      <a:endParaRPr lang="en-GB" sz="1400" b="0" i="0" u="none" strike="noStrike" dirty="0">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6"/>
                  </a:ext>
                </a:extLst>
              </a:tr>
              <a:tr h="562835">
                <a:tc>
                  <a:txBody>
                    <a:bodyPr/>
                    <a:lstStyle/>
                    <a:p>
                      <a:pPr algn="l" fontAlgn="b"/>
                      <a:endParaRPr lang="en-GB" sz="1400" b="0" i="0" u="none" strike="noStrike">
                        <a:solidFill>
                          <a:srgbClr val="000000"/>
                        </a:solidFill>
                        <a:effectLst/>
                        <a:latin typeface="Arial"/>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l" fontAlgn="b"/>
                      <a:r>
                        <a:rPr lang="el" sz="1400" u="none" strike="noStrike" dirty="0">
                          <a:effectLst/>
                        </a:rPr>
                        <a:t>  </a:t>
                      </a:r>
                      <a:r>
                        <a:rPr lang="el-GR" sz="1400" dirty="0"/>
                        <a:t>Απαραίτητο για σκοπούς αρχειοθέτησης, επιστημονικής ή ιστορικής έρευνας ή για στατιστικούς σκοπούς</a:t>
                      </a:r>
                      <a:endParaRPr lang="en-GB" sz="1400" b="0" i="0" u="none" strike="noStrike" dirty="0">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3798581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EF230-49C6-CC4B-7E0A-27F7CA8D0471}"/>
              </a:ext>
            </a:extLst>
          </p:cNvPr>
          <p:cNvSpPr>
            <a:spLocks noGrp="1"/>
          </p:cNvSpPr>
          <p:nvPr>
            <p:ph type="title"/>
          </p:nvPr>
        </p:nvSpPr>
        <p:spPr>
          <a:xfrm>
            <a:off x="926951" y="49418"/>
            <a:ext cx="10058400" cy="703617"/>
          </a:xfrm>
        </p:spPr>
        <p:txBody>
          <a:bodyPr/>
          <a:lstStyle/>
          <a:p>
            <a:r>
              <a:rPr lang="el" sz="3200" dirty="0">
                <a:solidFill>
                  <a:srgbClr val="00B0F0"/>
                </a:solidFill>
              </a:rPr>
              <a:t>Θέμα των δεδομένων</a:t>
            </a:r>
          </a:p>
        </p:txBody>
      </p:sp>
      <p:sp>
        <p:nvSpPr>
          <p:cNvPr id="3" name="Content Placeholder 2">
            <a:extLst>
              <a:ext uri="{FF2B5EF4-FFF2-40B4-BE49-F238E27FC236}">
                <a16:creationId xmlns:a16="http://schemas.microsoft.com/office/drawing/2014/main" id="{7A831407-C412-573F-883B-A91F323E8E2B}"/>
              </a:ext>
            </a:extLst>
          </p:cNvPr>
          <p:cNvSpPr>
            <a:spLocks noGrp="1"/>
          </p:cNvSpPr>
          <p:nvPr>
            <p:ph idx="1"/>
          </p:nvPr>
        </p:nvSpPr>
        <p:spPr>
          <a:xfrm>
            <a:off x="666712" y="1500175"/>
            <a:ext cx="10972800" cy="3878649"/>
          </a:xfrm>
        </p:spPr>
        <p:txBody>
          <a:bodyPr>
            <a:normAutofit lnSpcReduction="10000"/>
          </a:bodyPr>
          <a:lstStyle/>
          <a:p>
            <a:pPr marL="0" indent="0">
              <a:buNone/>
            </a:pPr>
            <a:r>
              <a:rPr lang="el" sz="2000" dirty="0">
                <a:latin typeface="Times New Roman" panose="02020603050405020304" pitchFamily="18" charset="0"/>
                <a:cs typeface="Times New Roman" panose="02020603050405020304" pitchFamily="18" charset="0"/>
              </a:rPr>
              <a:t>«</a:t>
            </a:r>
            <a:r>
              <a:rPr lang="el" sz="2000" dirty="0"/>
              <a:t>δεδομένα προσωπικού χαρακτήρα»: κάθε πληροφορία που αναφέρεται σε </a:t>
            </a:r>
            <a:r>
              <a:rPr lang="el" sz="2000" i="1" dirty="0">
                <a:solidFill>
                  <a:srgbClr val="C00000"/>
                </a:solidFill>
              </a:rPr>
              <a:t>φυσικό πρόσωπο του οποίου η ταυτότητα είναι γνωστή ή μπορεί να εξακριβωθεί </a:t>
            </a:r>
            <a:r>
              <a:rPr lang="el" sz="2000" dirty="0"/>
              <a:t>[...]».</a:t>
            </a:r>
            <a:endParaRPr lang="en-US" sz="2000" dirty="0">
              <a:latin typeface="Times New Roman" panose="02020603050405020304" pitchFamily="18" charset="0"/>
              <a:cs typeface="Times New Roman" panose="02020603050405020304" pitchFamily="18" charset="0"/>
            </a:endParaRPr>
          </a:p>
          <a:p>
            <a:pPr marL="0" indent="0">
              <a:buNone/>
            </a:pPr>
            <a:r>
              <a:rPr lang="el" sz="2000" dirty="0">
                <a:latin typeface="Times New Roman" panose="02020603050405020304" pitchFamily="18" charset="0"/>
                <a:cs typeface="Times New Roman" panose="02020603050405020304" pitchFamily="18" charset="0"/>
              </a:rPr>
              <a:t>Αυτός είναι ο τεχνικός όρος για το άτομο το οποίο αφορούν συγκεκριμένα προσωπικά δεδομένα.</a:t>
            </a:r>
          </a:p>
          <a:p>
            <a:pPr marL="0" lvl="0" indent="0" algn="just">
              <a:buNone/>
            </a:pPr>
            <a:r>
              <a:rPr lang="el" sz="2000" dirty="0">
                <a:latin typeface="Times New Roman" panose="02020603050405020304" pitchFamily="18" charset="0"/>
                <a:cs typeface="Times New Roman" panose="02020603050405020304" pitchFamily="18" charset="0"/>
              </a:rPr>
              <a:t> </a:t>
            </a:r>
            <a:r>
              <a:rPr lang="el" sz="2000" dirty="0">
                <a:solidFill>
                  <a:schemeClr val="tx1"/>
                </a:solidFill>
                <a:latin typeface="Times New Roman" panose="02020603050405020304" pitchFamily="18" charset="0"/>
                <a:cs typeface="Times New Roman" panose="02020603050405020304" pitchFamily="18" charset="0"/>
              </a:rPr>
              <a:t>Τι είναι τα </a:t>
            </a:r>
            <a:r>
              <a:rPr lang="el" sz="2000" dirty="0">
                <a:solidFill>
                  <a:srgbClr val="C00000"/>
                </a:solidFill>
                <a:latin typeface="Times New Roman" panose="02020603050405020304" pitchFamily="18" charset="0"/>
                <a:cs typeface="Times New Roman" panose="02020603050405020304" pitchFamily="18" charset="0"/>
              </a:rPr>
              <a:t>αναγνωριστικά</a:t>
            </a:r>
            <a:r>
              <a:rPr lang="el" sz="2000" dirty="0">
                <a:solidFill>
                  <a:prstClr val="black"/>
                </a:solidFill>
                <a:latin typeface="Times New Roman" panose="02020603050405020304" pitchFamily="18" charset="0"/>
                <a:cs typeface="Times New Roman" panose="02020603050405020304" pitchFamily="18" charset="0"/>
              </a:rPr>
              <a:t> και  οι </a:t>
            </a:r>
            <a:r>
              <a:rPr lang="el" sz="2000" dirty="0">
                <a:solidFill>
                  <a:srgbClr val="C00000"/>
                </a:solidFill>
                <a:latin typeface="Times New Roman" panose="02020603050405020304" pitchFamily="18" charset="0"/>
                <a:cs typeface="Times New Roman" panose="02020603050405020304" pitchFamily="18" charset="0"/>
              </a:rPr>
              <a:t>σχετικοί</a:t>
            </a:r>
            <a:r>
              <a:rPr lang="el" sz="2000" dirty="0">
                <a:solidFill>
                  <a:prstClr val="black"/>
                </a:solidFill>
                <a:latin typeface="Times New Roman" panose="02020603050405020304" pitchFamily="18" charset="0"/>
                <a:cs typeface="Times New Roman" panose="02020603050405020304" pitchFamily="18" charset="0"/>
              </a:rPr>
              <a:t> παράγοντες; </a:t>
            </a:r>
          </a:p>
          <a:p>
            <a:pPr marL="0" lvl="0" indent="0" algn="just">
              <a:buNone/>
            </a:pPr>
            <a:r>
              <a:rPr lang="el" sz="2000" dirty="0">
                <a:solidFill>
                  <a:prstClr val="black"/>
                </a:solidFill>
                <a:latin typeface="Times New Roman" panose="02020603050405020304" pitchFamily="18" charset="0"/>
                <a:cs typeface="Times New Roman" panose="02020603050405020304" pitchFamily="18" charset="0"/>
              </a:rPr>
              <a:t>Ένα άτομο είναι «ταυτοποιημένο» ή «αναγνωρίσιμο» εάν μπορείτε να το διακρίνετε από άλλα άτομα. </a:t>
            </a:r>
          </a:p>
          <a:p>
            <a:pPr marL="0" lvl="0" indent="0" algn="just">
              <a:buNone/>
            </a:pPr>
            <a:r>
              <a:rPr lang="el" sz="2000" dirty="0">
                <a:solidFill>
                  <a:prstClr val="black"/>
                </a:solidFill>
                <a:latin typeface="Times New Roman" panose="02020603050405020304" pitchFamily="18" charset="0"/>
                <a:cs typeface="Times New Roman" panose="02020603050405020304" pitchFamily="18" charset="0"/>
              </a:rPr>
              <a:t>Ένα </a:t>
            </a:r>
            <a:r>
              <a:rPr lang="el" sz="20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όνομα</a:t>
            </a:r>
            <a:r>
              <a:rPr lang="el" sz="2000" dirty="0">
                <a:solidFill>
                  <a:prstClr val="black"/>
                </a:solidFill>
                <a:latin typeface="Times New Roman" panose="02020603050405020304" pitchFamily="18" charset="0"/>
                <a:cs typeface="Times New Roman" panose="02020603050405020304" pitchFamily="18" charset="0"/>
              </a:rPr>
              <a:t> είναι ίσως ο πιο συνηθισμένος τρόπος αναγνώρισης κάποιου. </a:t>
            </a:r>
          </a:p>
          <a:p>
            <a:pPr marL="0" lvl="0" indent="0" algn="just">
              <a:buNone/>
            </a:pPr>
            <a:r>
              <a:rPr lang="el" sz="2000" dirty="0">
                <a:solidFill>
                  <a:prstClr val="black"/>
                </a:solidFill>
                <a:latin typeface="Times New Roman" panose="02020603050405020304" pitchFamily="18" charset="0"/>
                <a:cs typeface="Times New Roman" panose="02020603050405020304" pitchFamily="18" charset="0"/>
              </a:rPr>
              <a:t>Ωστόσο, το αν κάποιο πιθανό αναγνωριστικό προσδιορίζει πραγματικά ένα άτομο εξαρτάται από το πλαίσιο. </a:t>
            </a:r>
          </a:p>
          <a:p>
            <a:pPr marL="0" lvl="0" indent="0" algn="just">
              <a:buNone/>
            </a:pPr>
            <a:r>
              <a:rPr lang="el" sz="2000" b="1" dirty="0">
                <a:solidFill>
                  <a:prstClr val="black"/>
                </a:solidFill>
                <a:latin typeface="Times New Roman" panose="02020603050405020304" pitchFamily="18" charset="0"/>
                <a:cs typeface="Times New Roman" panose="02020603050405020304" pitchFamily="18" charset="0"/>
              </a:rPr>
              <a:t>Ενδέχεται να απαιτείται συνδυασμός αναγνωριστικών στοιχείων</a:t>
            </a:r>
            <a:r>
              <a:rPr lang="el" sz="2000" dirty="0">
                <a:solidFill>
                  <a:prstClr val="black"/>
                </a:solidFill>
                <a:latin typeface="Times New Roman" panose="02020603050405020304" pitchFamily="18" charset="0"/>
                <a:cs typeface="Times New Roman" panose="02020603050405020304" pitchFamily="18" charset="0"/>
              </a:rPr>
              <a:t> για την ταυτοποίηση ενός ατόμου. </a:t>
            </a:r>
          </a:p>
          <a:p>
            <a:endParaRPr lang="en-GB" dirty="0"/>
          </a:p>
        </p:txBody>
      </p:sp>
      <p:pic>
        <p:nvPicPr>
          <p:cNvPr id="4" name="Εικόνα 4">
            <a:extLst>
              <a:ext uri="{FF2B5EF4-FFF2-40B4-BE49-F238E27FC236}">
                <a16:creationId xmlns:a16="http://schemas.microsoft.com/office/drawing/2014/main" id="{537AA52D-820D-28E1-969F-E2E20E6A261F}"/>
              </a:ext>
            </a:extLst>
          </p:cNvPr>
          <p:cNvPicPr>
            <a:picLocks noChangeAspect="1"/>
          </p:cNvPicPr>
          <p:nvPr/>
        </p:nvPicPr>
        <p:blipFill>
          <a:blip r:embed="rId2"/>
          <a:stretch>
            <a:fillRect/>
          </a:stretch>
        </p:blipFill>
        <p:spPr>
          <a:xfrm>
            <a:off x="10059558" y="132453"/>
            <a:ext cx="1113152" cy="1241164"/>
          </a:xfrm>
          <a:prstGeom prst="rect">
            <a:avLst/>
          </a:prstGeom>
        </p:spPr>
      </p:pic>
    </p:spTree>
    <p:extLst>
      <p:ext uri="{BB962C8B-B14F-4D97-AF65-F5344CB8AC3E}">
        <p14:creationId xmlns:p14="http://schemas.microsoft.com/office/powerpoint/2010/main" val="36067493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EC25-73DA-D17C-1414-28AB5CCF0027}"/>
              </a:ext>
            </a:extLst>
          </p:cNvPr>
          <p:cNvSpPr>
            <a:spLocks noGrp="1"/>
          </p:cNvSpPr>
          <p:nvPr>
            <p:ph type="title"/>
          </p:nvPr>
        </p:nvSpPr>
        <p:spPr>
          <a:xfrm>
            <a:off x="861732" y="245565"/>
            <a:ext cx="10058400" cy="589816"/>
          </a:xfrm>
        </p:spPr>
        <p:txBody>
          <a:bodyPr>
            <a:normAutofit/>
          </a:bodyPr>
          <a:lstStyle/>
          <a:p>
            <a:r>
              <a:rPr lang="el" sz="3600" dirty="0">
                <a:solidFill>
                  <a:srgbClr val="00B0F0"/>
                </a:solidFill>
              </a:rPr>
              <a:t>Παραβίαση δεδομένων</a:t>
            </a:r>
            <a:endParaRPr lang="en-GB" sz="4800" dirty="0">
              <a:solidFill>
                <a:srgbClr val="00B0F0"/>
              </a:solidFill>
            </a:endParaRPr>
          </a:p>
        </p:txBody>
      </p:sp>
      <p:sp>
        <p:nvSpPr>
          <p:cNvPr id="3" name="Content Placeholder 2">
            <a:extLst>
              <a:ext uri="{FF2B5EF4-FFF2-40B4-BE49-F238E27FC236}">
                <a16:creationId xmlns:a16="http://schemas.microsoft.com/office/drawing/2014/main" id="{A55F60DA-C2B0-0FE6-5C96-F621A54339F7}"/>
              </a:ext>
            </a:extLst>
          </p:cNvPr>
          <p:cNvSpPr>
            <a:spLocks noGrp="1"/>
          </p:cNvSpPr>
          <p:nvPr>
            <p:ph idx="1"/>
          </p:nvPr>
        </p:nvSpPr>
        <p:spPr>
          <a:xfrm>
            <a:off x="693606" y="1177447"/>
            <a:ext cx="10972800" cy="3923472"/>
          </a:xfrm>
        </p:spPr>
        <p:txBody>
          <a:bodyPr>
            <a:normAutofit lnSpcReduction="10000"/>
          </a:bodyPr>
          <a:lstStyle/>
          <a:p>
            <a:pPr marL="0" indent="0"/>
            <a:r>
              <a:rPr lang="el" sz="2800" dirty="0">
                <a:solidFill>
                  <a:srgbClr val="000000"/>
                </a:solidFill>
              </a:rPr>
              <a:t>Κάποιος που δεν δικαιούται να δει τα δεδομένα, αλλά αποκτά πρόσβαση χωρίς συγκατάθεση </a:t>
            </a:r>
          </a:p>
          <a:p>
            <a:pPr marL="0" indent="0"/>
            <a:r>
              <a:rPr lang="el" sz="2800" dirty="0">
                <a:solidFill>
                  <a:srgbClr val="000000"/>
                </a:solidFill>
              </a:rPr>
              <a:t>Όταν τα δεδομένα χάνονται, καταστρέφονται ή εμφανίζονται από μη εξουσιοδοτημένο τρίτο μέρος.</a:t>
            </a:r>
          </a:p>
          <a:p>
            <a:pPr marL="400050" lvl="1" indent="0"/>
            <a:r>
              <a:rPr lang="el" sz="2400" dirty="0">
                <a:solidFill>
                  <a:srgbClr val="000000"/>
                </a:solidFill>
              </a:rPr>
              <a:t>Αυτό μπορεί να είναι τυχαίο, για παράδειγμα αφήνοντας πληροφορίες σε ένα τρένο ή τεμαχίζοντας κατά λάθος λάθος κομμάτι χαρτί.</a:t>
            </a:r>
          </a:p>
          <a:p>
            <a:pPr marL="400050" lvl="1" indent="0"/>
            <a:r>
              <a:rPr lang="el" sz="2400" dirty="0">
                <a:solidFill>
                  <a:srgbClr val="000000"/>
                </a:solidFill>
              </a:rPr>
              <a:t>Μπορεί να είναι κακόβουλο </a:t>
            </a:r>
          </a:p>
          <a:p>
            <a:pPr marL="0" indent="0"/>
            <a:r>
              <a:rPr lang="el" sz="2800" dirty="0">
                <a:solidFill>
                  <a:srgbClr val="000000"/>
                </a:solidFill>
              </a:rPr>
              <a:t>Είναι απαραίτητο να κοινοποιείται κάθε παραβίαση εντός 72 ωρών στην Εθνική Αρχή Προστασίας Δεδομένων</a:t>
            </a:r>
          </a:p>
          <a:p>
            <a:endParaRPr lang="en-GB" dirty="0"/>
          </a:p>
        </p:txBody>
      </p:sp>
      <p:sp>
        <p:nvSpPr>
          <p:cNvPr id="5" name="TextBox 4">
            <a:extLst>
              <a:ext uri="{FF2B5EF4-FFF2-40B4-BE49-F238E27FC236}">
                <a16:creationId xmlns:a16="http://schemas.microsoft.com/office/drawing/2014/main" id="{4AA6D0E0-88C1-837E-E0E8-389FDE7A8F59}"/>
              </a:ext>
            </a:extLst>
          </p:cNvPr>
          <p:cNvSpPr txBox="1"/>
          <p:nvPr/>
        </p:nvSpPr>
        <p:spPr>
          <a:xfrm>
            <a:off x="1174376" y="6032801"/>
            <a:ext cx="6096000" cy="369332"/>
          </a:xfrm>
          <a:prstGeom prst="rect">
            <a:avLst/>
          </a:prstGeom>
          <a:noFill/>
        </p:spPr>
        <p:txBody>
          <a:bodyPr wrap="square">
            <a:spAutoFit/>
          </a:bodyPr>
          <a:lstStyle/>
          <a:p>
            <a:r>
              <a:rPr lang="el"/>
              <a:t>https://ico.org.uk/for-organisations/report-a-breach/</a:t>
            </a:r>
          </a:p>
        </p:txBody>
      </p:sp>
    </p:spTree>
    <p:extLst>
      <p:ext uri="{BB962C8B-B14F-4D97-AF65-F5344CB8AC3E}">
        <p14:creationId xmlns:p14="http://schemas.microsoft.com/office/powerpoint/2010/main" val="28029072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EC25-73DA-D17C-1414-28AB5CCF0027}"/>
              </a:ext>
            </a:extLst>
          </p:cNvPr>
          <p:cNvSpPr>
            <a:spLocks noGrp="1"/>
          </p:cNvSpPr>
          <p:nvPr>
            <p:ph type="title"/>
          </p:nvPr>
        </p:nvSpPr>
        <p:spPr>
          <a:xfrm>
            <a:off x="1066800" y="1"/>
            <a:ext cx="10058400" cy="831862"/>
          </a:xfrm>
        </p:spPr>
        <p:txBody>
          <a:bodyPr>
            <a:normAutofit/>
          </a:bodyPr>
          <a:lstStyle/>
          <a:p>
            <a:r>
              <a:rPr lang="el" sz="3200">
                <a:solidFill>
                  <a:srgbClr val="00B0F0"/>
                </a:solidFill>
              </a:rPr>
              <a:t>Όροι Προσωπικών Δεδομένων</a:t>
            </a:r>
            <a:endParaRPr lang="en-GB" sz="4400">
              <a:solidFill>
                <a:srgbClr val="00B0F0"/>
              </a:solidFill>
            </a:endParaRPr>
          </a:p>
        </p:txBody>
      </p:sp>
      <p:sp>
        <p:nvSpPr>
          <p:cNvPr id="3" name="Content Placeholder 2">
            <a:extLst>
              <a:ext uri="{FF2B5EF4-FFF2-40B4-BE49-F238E27FC236}">
                <a16:creationId xmlns:a16="http://schemas.microsoft.com/office/drawing/2014/main" id="{A55F60DA-C2B0-0FE6-5C96-F621A54339F7}"/>
              </a:ext>
            </a:extLst>
          </p:cNvPr>
          <p:cNvSpPr>
            <a:spLocks noGrp="1"/>
          </p:cNvSpPr>
          <p:nvPr>
            <p:ph idx="1"/>
          </p:nvPr>
        </p:nvSpPr>
        <p:spPr/>
        <p:txBody>
          <a:bodyPr>
            <a:normAutofit fontScale="85000" lnSpcReduction="10000"/>
          </a:bodyPr>
          <a:lstStyle/>
          <a:p>
            <a:r>
              <a:rPr lang="el" sz="2400" dirty="0">
                <a:solidFill>
                  <a:srgbClr val="000000"/>
                </a:solidFill>
              </a:rPr>
              <a:t>Υπεύθυνος ελέγχου δεδομένων</a:t>
            </a:r>
          </a:p>
          <a:p>
            <a:pPr lvl="1"/>
            <a:r>
              <a:rPr lang="el" sz="2400" dirty="0">
                <a:solidFill>
                  <a:srgbClr val="000000"/>
                </a:solidFill>
              </a:rPr>
              <a:t>Ο υπεύθυνος ελέγχου δεδομένων καθορίζει τους σκοπούς και τον τρόπο επεξεργασίας των προσωπικών δεδομένων.</a:t>
            </a:r>
          </a:p>
          <a:p>
            <a:pPr lvl="1"/>
            <a:r>
              <a:rPr lang="el" sz="2400" dirty="0">
                <a:solidFill>
                  <a:srgbClr val="000000"/>
                </a:solidFill>
              </a:rPr>
              <a:t> Μπορεί να το πράξει είτε μόνη της είτε από κοινού ή από κοινού με άλλους οργανισμούς (οι οποίοι θα είναι από κοινού υπεύθυνοι επεξεργασίας).</a:t>
            </a:r>
          </a:p>
          <a:p>
            <a:pPr lvl="1"/>
            <a:r>
              <a:rPr lang="el" sz="2400" dirty="0">
                <a:solidFill>
                  <a:srgbClr val="000000"/>
                </a:solidFill>
              </a:rPr>
              <a:t>Ο υπεύθυνος ελέγχου δεδομένων είναι το πρόσωπο που αποφασίζει πώς και γιατί να συλλέξει και να χρησιμοποιήσει τα δεδομένα. Συνήθως πρόκειται για οργανισμό, αλλά μπορεί να είναι ιδιώτης (π.χ. ατομική επιχείρηση, γιατρός, δικηγόρος κ.λπ.). </a:t>
            </a:r>
          </a:p>
          <a:p>
            <a:pPr lvl="1"/>
            <a:endParaRPr lang="en-GB" sz="2400" dirty="0">
              <a:solidFill>
                <a:srgbClr val="000000"/>
              </a:solidFill>
            </a:endParaRPr>
          </a:p>
          <a:p>
            <a:pPr lvl="1"/>
            <a:r>
              <a:rPr lang="el" sz="2400" dirty="0">
                <a:solidFill>
                  <a:srgbClr val="000000"/>
                </a:solidFill>
              </a:rPr>
              <a:t>Ασκεί γενικό έλεγχο στο «γιατί» και στο «πώς» μιας δραστηριότητας επεξεργασίας δεδομένων</a:t>
            </a:r>
          </a:p>
          <a:p>
            <a:pPr lvl="1"/>
            <a:r>
              <a:rPr lang="el" sz="2400" dirty="0">
                <a:solidFill>
                  <a:srgbClr val="000000"/>
                </a:solidFill>
              </a:rPr>
              <a:t>Π.χ.: Γενικά, η εταιρεία / πανεπιστήμιο ενεργεί ως υπεύθυνος ελέγχου δεδομένων, οι υπάλληλοι που είναι αντιπρόσωποι του υπεύθυνου επεξεργασίας δεδομένων θα αντιμετωπίζονται ως υπεύθυνοι επεξεργασίας δεδομένων για τους σκοπούς του GDPR</a:t>
            </a:r>
          </a:p>
        </p:txBody>
      </p:sp>
    </p:spTree>
    <p:extLst>
      <p:ext uri="{BB962C8B-B14F-4D97-AF65-F5344CB8AC3E}">
        <p14:creationId xmlns:p14="http://schemas.microsoft.com/office/powerpoint/2010/main" val="5115716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6">
            <a:extLst>
              <a:ext uri="{FF2B5EF4-FFF2-40B4-BE49-F238E27FC236}">
                <a16:creationId xmlns:a16="http://schemas.microsoft.com/office/drawing/2014/main" id="{166827EA-56F0-3EC4-69D7-82D265F0A404}"/>
              </a:ext>
            </a:extLst>
          </p:cNvPr>
          <p:cNvPicPr>
            <a:picLocks noChangeAspect="1"/>
          </p:cNvPicPr>
          <p:nvPr/>
        </p:nvPicPr>
        <p:blipFill>
          <a:blip r:embed="rId2"/>
          <a:stretch>
            <a:fillRect/>
          </a:stretch>
        </p:blipFill>
        <p:spPr>
          <a:xfrm>
            <a:off x="2527347" y="3907431"/>
            <a:ext cx="1597290" cy="1005927"/>
          </a:xfrm>
          <a:prstGeom prst="rect">
            <a:avLst/>
          </a:prstGeom>
        </p:spPr>
      </p:pic>
      <p:pic>
        <p:nvPicPr>
          <p:cNvPr id="5" name="Εικόνα 7">
            <a:extLst>
              <a:ext uri="{FF2B5EF4-FFF2-40B4-BE49-F238E27FC236}">
                <a16:creationId xmlns:a16="http://schemas.microsoft.com/office/drawing/2014/main" id="{87C8466D-04DE-7034-B204-223C82D00B4F}"/>
              </a:ext>
            </a:extLst>
          </p:cNvPr>
          <p:cNvPicPr>
            <a:picLocks noChangeAspect="1"/>
          </p:cNvPicPr>
          <p:nvPr/>
        </p:nvPicPr>
        <p:blipFill>
          <a:blip r:embed="rId3"/>
          <a:stretch>
            <a:fillRect/>
          </a:stretch>
        </p:blipFill>
        <p:spPr>
          <a:xfrm>
            <a:off x="4765279" y="3907431"/>
            <a:ext cx="1542422" cy="627942"/>
          </a:xfrm>
          <a:prstGeom prst="rect">
            <a:avLst/>
          </a:prstGeom>
        </p:spPr>
      </p:pic>
      <p:pic>
        <p:nvPicPr>
          <p:cNvPr id="6" name="Εικόνα 8">
            <a:extLst>
              <a:ext uri="{FF2B5EF4-FFF2-40B4-BE49-F238E27FC236}">
                <a16:creationId xmlns:a16="http://schemas.microsoft.com/office/drawing/2014/main" id="{33F4C9B8-5C84-0209-15FD-8DAF508C64FE}"/>
              </a:ext>
            </a:extLst>
          </p:cNvPr>
          <p:cNvPicPr>
            <a:picLocks noChangeAspect="1"/>
          </p:cNvPicPr>
          <p:nvPr/>
        </p:nvPicPr>
        <p:blipFill>
          <a:blip r:embed="rId4"/>
          <a:stretch>
            <a:fillRect/>
          </a:stretch>
        </p:blipFill>
        <p:spPr>
          <a:xfrm>
            <a:off x="6948343" y="3718439"/>
            <a:ext cx="1414395" cy="1402202"/>
          </a:xfrm>
          <a:prstGeom prst="rect">
            <a:avLst/>
          </a:prstGeom>
        </p:spPr>
      </p:pic>
      <p:sp>
        <p:nvSpPr>
          <p:cNvPr id="8" name="TextBox 7">
            <a:extLst>
              <a:ext uri="{FF2B5EF4-FFF2-40B4-BE49-F238E27FC236}">
                <a16:creationId xmlns:a16="http://schemas.microsoft.com/office/drawing/2014/main" id="{42F5FE5E-5721-47C6-F324-D9D6A8768F40}"/>
              </a:ext>
            </a:extLst>
          </p:cNvPr>
          <p:cNvSpPr txBox="1"/>
          <p:nvPr/>
        </p:nvSpPr>
        <p:spPr>
          <a:xfrm>
            <a:off x="1343764" y="1129424"/>
            <a:ext cx="9927874" cy="1815882"/>
          </a:xfrm>
          <a:prstGeom prst="rect">
            <a:avLst/>
          </a:prstGeom>
          <a:noFill/>
        </p:spPr>
        <p:txBody>
          <a:bodyPr wrap="square">
            <a:spAutoFit/>
          </a:bodyPr>
          <a:lstStyle/>
          <a:p>
            <a:r>
              <a:rPr lang="el" sz="1600" dirty="0">
                <a:solidFill>
                  <a:srgbClr val="000000"/>
                </a:solidFill>
              </a:rPr>
              <a:t>Κάθε φυσικό ή νομικό πρόσωπο, δημόσια αρχή, υπηρεσία ή άλλος φορέας που, μόνα ή από κοινού με άλλα, καθορίζουν τους στόχους και τον τρόπο της επεξεργασίας δεδομένων προσωπικού χαρακτήρα» </a:t>
            </a:r>
          </a:p>
          <a:p>
            <a:endParaRPr lang="en-US" sz="1600" dirty="0">
              <a:solidFill>
                <a:srgbClr val="000000"/>
              </a:solidFill>
            </a:endParaRPr>
          </a:p>
          <a:p>
            <a:r>
              <a:rPr lang="el" sz="1600" dirty="0">
                <a:solidFill>
                  <a:srgbClr val="000000"/>
                </a:solidFill>
              </a:rPr>
              <a:t>ΠΡΟΣΟΧΗ!:όταν οι σκοποί και τα μέσα της εν λόγω επεξεργασίας καθορίζονται από το δίκαιο της Ένωσης ή το δίκαιο κράτους μέλους, ο υπεύθυνος ελέγχου δεδομένων ή τα ειδικά κριτήρια για τον διορισμό του μπορεί να προβλέπονται από το δίκαιο της Ένωσης ή το δίκαιο κράτους μέλους</a:t>
            </a:r>
            <a:endParaRPr lang="el-GR" sz="1600" dirty="0">
              <a:solidFill>
                <a:srgbClr val="000000"/>
              </a:solidFill>
            </a:endParaRPr>
          </a:p>
        </p:txBody>
      </p:sp>
    </p:spTree>
    <p:extLst>
      <p:ext uri="{BB962C8B-B14F-4D97-AF65-F5344CB8AC3E}">
        <p14:creationId xmlns:p14="http://schemas.microsoft.com/office/powerpoint/2010/main" val="5763469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E6FAA-F03E-1E06-C68A-CF122FD67FA6}"/>
              </a:ext>
            </a:extLst>
          </p:cNvPr>
          <p:cNvSpPr>
            <a:spLocks noGrp="1"/>
          </p:cNvSpPr>
          <p:nvPr>
            <p:ph type="title"/>
          </p:nvPr>
        </p:nvSpPr>
        <p:spPr>
          <a:xfrm>
            <a:off x="1097280" y="286604"/>
            <a:ext cx="10058400" cy="636762"/>
          </a:xfrm>
        </p:spPr>
        <p:txBody>
          <a:bodyPr>
            <a:normAutofit/>
          </a:bodyPr>
          <a:lstStyle/>
          <a:p>
            <a:r>
              <a:rPr lang="el" sz="3200" dirty="0">
                <a:solidFill>
                  <a:srgbClr val="00B0F0"/>
                </a:solidFill>
              </a:rPr>
              <a:t>Υπεύθυνος Ε</a:t>
            </a:r>
            <a:r>
              <a:rPr lang="el-GR" sz="3200" dirty="0">
                <a:solidFill>
                  <a:srgbClr val="00B0F0"/>
                </a:solidFill>
              </a:rPr>
              <a:t>λέγχου</a:t>
            </a:r>
            <a:r>
              <a:rPr lang="el" sz="3200" dirty="0">
                <a:solidFill>
                  <a:srgbClr val="00B0F0"/>
                </a:solidFill>
              </a:rPr>
              <a:t> -KALIMBASIERIS MARITIME</a:t>
            </a:r>
          </a:p>
        </p:txBody>
      </p:sp>
      <p:sp>
        <p:nvSpPr>
          <p:cNvPr id="5" name="TextBox 4">
            <a:extLst>
              <a:ext uri="{FF2B5EF4-FFF2-40B4-BE49-F238E27FC236}">
                <a16:creationId xmlns:a16="http://schemas.microsoft.com/office/drawing/2014/main" id="{DD206932-E750-7574-7451-1CF3FB2F7830}"/>
              </a:ext>
            </a:extLst>
          </p:cNvPr>
          <p:cNvSpPr txBox="1"/>
          <p:nvPr/>
        </p:nvSpPr>
        <p:spPr>
          <a:xfrm>
            <a:off x="1097280" y="1275891"/>
            <a:ext cx="8283388" cy="4524315"/>
          </a:xfrm>
          <a:prstGeom prst="rect">
            <a:avLst/>
          </a:prstGeom>
          <a:noFill/>
        </p:spPr>
        <p:txBody>
          <a:bodyPr wrap="square">
            <a:spAutoFit/>
          </a:bodyPr>
          <a:lstStyle/>
          <a:p>
            <a:r>
              <a:rPr lang="el" dirty="0"/>
              <a:t>Ως υπεύθυνος ελέγχου δεδομένων συλλέγουμε και επεξεργαζόμαστε πληροφορίες από τους πελάτες μας, τους υφιστάμενους ή υποψήφιους υπαλλήλους μας, τους προμηθευτές μας ή τους συνεργάτες μας για την ορθή εκτέλεση των συμβατικών μας υποχρεώσεων. Πιο συγκεκριμένα συλλέγουμε και επεξεργαζόμαστε υπό συγκεκριμένες νομικές βάσεις και συγκεκριμένους σκοπούς:</a:t>
            </a:r>
          </a:p>
          <a:p>
            <a:endParaRPr lang="en-GB" dirty="0"/>
          </a:p>
          <a:p>
            <a:r>
              <a:rPr lang="el" dirty="0"/>
              <a:t>Δεδομένα επικοινωνίας που σχετίζονται με Πελάτες, Μεσίτες, Διαχειριστές Πλοίων, Εργαστήρια, Δημόσιες Υπηρεσίες ή / και άλλες σχετικές συνδέσεις με την επιχείρηση της Kalimbassieris Maritime.</a:t>
            </a:r>
          </a:p>
          <a:p>
            <a:r>
              <a:rPr lang="el" dirty="0"/>
              <a:t>Στοιχεία πληρωμής: αρχείο τιμολογίου και πληρωμής, διεύθυνση χρέωσης, αριθμός τραπεζικού λογαριασμού ή αριθμός πιστωτικής κάρτας, όνομα κατόχου κάρτας ή κατόχου λογαριασμού, στοιχεία SWIFT και IBAN, ημερομηνία πληρωμής και ποσό πληρωμής, αρχεία επιταγών.</a:t>
            </a:r>
          </a:p>
          <a:p>
            <a:r>
              <a:rPr lang="el" dirty="0"/>
              <a:t>Πληροφορίες σχετικά με τους εν ενεργεία ή/και πρώην υπαλλήλους, τους εκπροσώπους του προσωπικού και το προσωρινό εργατικό δυναμικό.</a:t>
            </a:r>
          </a:p>
        </p:txBody>
      </p:sp>
      <p:sp>
        <p:nvSpPr>
          <p:cNvPr id="7" name="TextBox 6">
            <a:extLst>
              <a:ext uri="{FF2B5EF4-FFF2-40B4-BE49-F238E27FC236}">
                <a16:creationId xmlns:a16="http://schemas.microsoft.com/office/drawing/2014/main" id="{C2B77A4E-FBE7-6E55-AC86-682BB060915A}"/>
              </a:ext>
            </a:extLst>
          </p:cNvPr>
          <p:cNvSpPr txBox="1"/>
          <p:nvPr/>
        </p:nvSpPr>
        <p:spPr>
          <a:xfrm>
            <a:off x="1586753" y="6202065"/>
            <a:ext cx="6096000" cy="369332"/>
          </a:xfrm>
          <a:prstGeom prst="rect">
            <a:avLst/>
          </a:prstGeom>
          <a:noFill/>
        </p:spPr>
        <p:txBody>
          <a:bodyPr wrap="square">
            <a:spAutoFit/>
          </a:bodyPr>
          <a:lstStyle/>
          <a:p>
            <a:r>
              <a:rPr lang="el"/>
              <a:t>https://kalimbassieris.com/privacy-policy/</a:t>
            </a:r>
          </a:p>
        </p:txBody>
      </p:sp>
    </p:spTree>
    <p:extLst>
      <p:ext uri="{BB962C8B-B14F-4D97-AF65-F5344CB8AC3E}">
        <p14:creationId xmlns:p14="http://schemas.microsoft.com/office/powerpoint/2010/main" val="2359449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EC25-73DA-D17C-1414-28AB5CCF0027}"/>
              </a:ext>
            </a:extLst>
          </p:cNvPr>
          <p:cNvSpPr>
            <a:spLocks noGrp="1"/>
          </p:cNvSpPr>
          <p:nvPr>
            <p:ph type="title"/>
          </p:nvPr>
        </p:nvSpPr>
        <p:spPr>
          <a:xfrm>
            <a:off x="1066800" y="1"/>
            <a:ext cx="10058400" cy="831862"/>
          </a:xfrm>
        </p:spPr>
        <p:txBody>
          <a:bodyPr>
            <a:normAutofit/>
          </a:bodyPr>
          <a:lstStyle/>
          <a:p>
            <a:r>
              <a:rPr lang="el" sz="3200">
                <a:solidFill>
                  <a:srgbClr val="00B0F0"/>
                </a:solidFill>
              </a:rPr>
              <a:t>Όροι Προσωπικών Δεδομένων</a:t>
            </a:r>
            <a:endParaRPr lang="en-GB" sz="3200">
              <a:solidFill>
                <a:srgbClr val="00B0F0"/>
              </a:solidFill>
            </a:endParaRPr>
          </a:p>
        </p:txBody>
      </p:sp>
      <p:sp>
        <p:nvSpPr>
          <p:cNvPr id="3" name="Content Placeholder 2">
            <a:extLst>
              <a:ext uri="{FF2B5EF4-FFF2-40B4-BE49-F238E27FC236}">
                <a16:creationId xmlns:a16="http://schemas.microsoft.com/office/drawing/2014/main" id="{A55F60DA-C2B0-0FE6-5C96-F621A54339F7}"/>
              </a:ext>
            </a:extLst>
          </p:cNvPr>
          <p:cNvSpPr>
            <a:spLocks noGrp="1"/>
          </p:cNvSpPr>
          <p:nvPr>
            <p:ph idx="1"/>
          </p:nvPr>
        </p:nvSpPr>
        <p:spPr/>
        <p:txBody>
          <a:bodyPr>
            <a:normAutofit fontScale="92500" lnSpcReduction="10000"/>
          </a:bodyPr>
          <a:lstStyle/>
          <a:p>
            <a:r>
              <a:rPr lang="el" sz="2400" dirty="0">
                <a:solidFill>
                  <a:srgbClr val="000000"/>
                </a:solidFill>
              </a:rPr>
              <a:t>Επεξεργαστής δεδομένων </a:t>
            </a:r>
          </a:p>
          <a:p>
            <a:pPr lvl="1"/>
            <a:r>
              <a:rPr lang="el" sz="2400" dirty="0">
                <a:solidFill>
                  <a:srgbClr val="000000"/>
                </a:solidFill>
              </a:rPr>
              <a:t>Ο εκτελών την επεξεργασία είναι οποιοδήποτε πρόσωπο (εκτός από υπάλληλο του υπεύθυνου επεξεργασίας δεδομένων) ή οργανισμός που επεξεργάζεται τα δεδομένα για λογαριασμό του υπεύθυνου επεξεργασίας δεδομένων</a:t>
            </a:r>
          </a:p>
          <a:p>
            <a:pPr lvl="2"/>
            <a:r>
              <a:rPr lang="el" sz="2000" dirty="0">
                <a:solidFill>
                  <a:srgbClr val="000000"/>
                </a:solidFill>
              </a:rPr>
              <a:t>Π.χ.: Προμηθευτής, </a:t>
            </a:r>
          </a:p>
          <a:p>
            <a:pPr lvl="1"/>
            <a:r>
              <a:rPr lang="el" sz="2400" dirty="0">
                <a:solidFill>
                  <a:srgbClr val="000000"/>
                </a:solidFill>
              </a:rPr>
              <a:t>Ο εκτελών την επεξεργασία δεν μπορεί να λάβει αποφάσεις σχετικά με το «γιατί» και το «πώς» μιας δραστηριότητας επεξεργασίας δεδομένων για την επεξεργασία δεδομένων προσωπικού χαρακτήρα που του παρασχέθηκαν μέσω του υπεύθυνου επεξεργασίας δεδομένων</a:t>
            </a:r>
          </a:p>
          <a:p>
            <a:r>
              <a:rPr lang="el" sz="2400" dirty="0">
                <a:solidFill>
                  <a:srgbClr val="000000"/>
                </a:solidFill>
              </a:rPr>
              <a:t>Υποκείμενο των δεδομένων</a:t>
            </a:r>
          </a:p>
          <a:p>
            <a:pPr lvl="1"/>
            <a:r>
              <a:rPr lang="el" sz="2400" dirty="0">
                <a:solidFill>
                  <a:srgbClr val="000000"/>
                </a:solidFill>
              </a:rPr>
              <a:t>φυσικό πρόσωπο του οποίου τα δεδομένα προσωπικού χαρακτήρα υποβάλλονται σε επεξεργασία από υπεύθυνο επεξεργασίας ή εκτελούντα την επεξεργασία.  </a:t>
            </a:r>
          </a:p>
          <a:p>
            <a:endParaRPr lang="en-GB" dirty="0"/>
          </a:p>
        </p:txBody>
      </p:sp>
    </p:spTree>
    <p:extLst>
      <p:ext uri="{BB962C8B-B14F-4D97-AF65-F5344CB8AC3E}">
        <p14:creationId xmlns:p14="http://schemas.microsoft.com/office/powerpoint/2010/main" val="1789125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970F9-17DA-839C-44F9-7397A5EFC979}"/>
              </a:ext>
            </a:extLst>
          </p:cNvPr>
          <p:cNvSpPr>
            <a:spLocks noGrp="1"/>
          </p:cNvSpPr>
          <p:nvPr>
            <p:ph type="title"/>
          </p:nvPr>
        </p:nvSpPr>
        <p:spPr>
          <a:xfrm>
            <a:off x="1097280" y="286603"/>
            <a:ext cx="10058400" cy="1450757"/>
          </a:xfrm>
        </p:spPr>
        <p:txBody>
          <a:bodyPr>
            <a:normAutofit/>
          </a:bodyPr>
          <a:lstStyle/>
          <a:p>
            <a:r>
              <a:rPr lang="el">
                <a:solidFill>
                  <a:schemeClr val="accent1"/>
                </a:solidFill>
              </a:rPr>
              <a:t>Στόχοι: </a:t>
            </a:r>
            <a:r>
              <a:rPr lang="el" sz="3600" spc="-6">
                <a:solidFill>
                  <a:srgbClr val="FFFFFF"/>
                </a:solidFill>
                <a:latin typeface="Arial MT"/>
                <a:cs typeface="Arial MT"/>
              </a:rPr>
              <a:t>Ποιος-τι-Τι</a:t>
            </a:r>
            <a:r>
              <a:rPr lang="el" sz="3600">
                <a:solidFill>
                  <a:srgbClr val="FFFFFF"/>
                </a:solidFill>
                <a:latin typeface="Arial MT"/>
                <a:cs typeface="Arial MT"/>
              </a:rPr>
              <a:t>χρειάζεσαι για να κάνεις αυτή την εκπαίδευση </a:t>
            </a:r>
            <a:endParaRPr lang="en-US"/>
          </a:p>
        </p:txBody>
      </p:sp>
      <p:sp>
        <p:nvSpPr>
          <p:cNvPr id="3" name="Text Placeholder 2">
            <a:extLst>
              <a:ext uri="{FF2B5EF4-FFF2-40B4-BE49-F238E27FC236}">
                <a16:creationId xmlns:a16="http://schemas.microsoft.com/office/drawing/2014/main" id="{597B49AB-9182-5EB7-E03A-3E144B8F0EE9}"/>
              </a:ext>
            </a:extLst>
          </p:cNvPr>
          <p:cNvSpPr>
            <a:spLocks noGrp="1"/>
          </p:cNvSpPr>
          <p:nvPr>
            <p:ph type="body" sz="quarter" idx="16"/>
          </p:nvPr>
        </p:nvSpPr>
        <p:spPr>
          <a:xfrm>
            <a:off x="1318352" y="1894376"/>
            <a:ext cx="2847975" cy="3390899"/>
          </a:xfrm>
        </p:spPr>
        <p:txBody>
          <a:bodyPr/>
          <a:lstStyle/>
          <a:p>
            <a:r>
              <a:rPr lang="el" dirty="0"/>
              <a:t>ΠΟΙΟΣ</a:t>
            </a:r>
          </a:p>
        </p:txBody>
      </p:sp>
      <p:sp>
        <p:nvSpPr>
          <p:cNvPr id="6" name="Text Placeholder 5">
            <a:extLst>
              <a:ext uri="{FF2B5EF4-FFF2-40B4-BE49-F238E27FC236}">
                <a16:creationId xmlns:a16="http://schemas.microsoft.com/office/drawing/2014/main" id="{6A1EECEA-D837-E96C-CC5D-8C8B986DA332}"/>
              </a:ext>
            </a:extLst>
          </p:cNvPr>
          <p:cNvSpPr>
            <a:spLocks noGrp="1"/>
          </p:cNvSpPr>
          <p:nvPr>
            <p:ph type="body" sz="quarter" idx="20"/>
          </p:nvPr>
        </p:nvSpPr>
        <p:spPr>
          <a:xfrm>
            <a:off x="1605817" y="3989405"/>
            <a:ext cx="2275880" cy="893763"/>
          </a:xfrm>
        </p:spPr>
        <p:txBody>
          <a:bodyPr/>
          <a:lstStyle/>
          <a:p>
            <a:pPr lvl="0"/>
            <a:r>
              <a:rPr lang="el-GR" dirty="0"/>
              <a:t>Π</a:t>
            </a:r>
            <a:r>
              <a:rPr lang="el" dirty="0"/>
              <a:t>οιος μπορεί να παρακολουθήσει τις εκπαιδευτικές ενότητες και τα προφίλ των συμμετεχόντων</a:t>
            </a:r>
          </a:p>
        </p:txBody>
      </p:sp>
      <p:sp>
        <p:nvSpPr>
          <p:cNvPr id="7" name="Text Placeholder 6">
            <a:extLst>
              <a:ext uri="{FF2B5EF4-FFF2-40B4-BE49-F238E27FC236}">
                <a16:creationId xmlns:a16="http://schemas.microsoft.com/office/drawing/2014/main" id="{DBD828F9-B330-B117-FF6A-8F0C12444700}"/>
              </a:ext>
            </a:extLst>
          </p:cNvPr>
          <p:cNvSpPr>
            <a:spLocks noGrp="1"/>
          </p:cNvSpPr>
          <p:nvPr>
            <p:ph type="body" sz="quarter" idx="18"/>
          </p:nvPr>
        </p:nvSpPr>
        <p:spPr>
          <a:xfrm>
            <a:off x="4651092" y="1894376"/>
            <a:ext cx="2847975" cy="3390899"/>
          </a:xfrm>
        </p:spPr>
        <p:txBody>
          <a:bodyPr/>
          <a:lstStyle/>
          <a:p>
            <a:r>
              <a:rPr lang="el"/>
              <a:t>ΤΙ</a:t>
            </a:r>
          </a:p>
        </p:txBody>
      </p:sp>
      <p:sp>
        <p:nvSpPr>
          <p:cNvPr id="9" name="Text Placeholder 8">
            <a:extLst>
              <a:ext uri="{FF2B5EF4-FFF2-40B4-BE49-F238E27FC236}">
                <a16:creationId xmlns:a16="http://schemas.microsoft.com/office/drawing/2014/main" id="{2FFA0DAA-37F3-A33A-6A49-3568311D08A7}"/>
              </a:ext>
            </a:extLst>
          </p:cNvPr>
          <p:cNvSpPr>
            <a:spLocks noGrp="1"/>
          </p:cNvSpPr>
          <p:nvPr>
            <p:ph type="body" sz="quarter" idx="21"/>
          </p:nvPr>
        </p:nvSpPr>
        <p:spPr>
          <a:xfrm>
            <a:off x="4662662" y="3905104"/>
            <a:ext cx="2798649" cy="893763"/>
          </a:xfrm>
        </p:spPr>
        <p:txBody>
          <a:bodyPr/>
          <a:lstStyle/>
          <a:p>
            <a:r>
              <a:rPr lang="el" dirty="0"/>
              <a:t>Θεμελιώδη βασικά στοιχεία ασφάλειας στον κυβερνοχώρο και διαχείριση για διευθυντές, ηγέτες και επαγγελματίες που εργάζονται</a:t>
            </a:r>
          </a:p>
        </p:txBody>
      </p:sp>
      <p:sp>
        <p:nvSpPr>
          <p:cNvPr id="4" name="Text Placeholder 3">
            <a:extLst>
              <a:ext uri="{FF2B5EF4-FFF2-40B4-BE49-F238E27FC236}">
                <a16:creationId xmlns:a16="http://schemas.microsoft.com/office/drawing/2014/main" id="{4C16C42F-6E4C-CC8A-0CCC-46E1AAF5C772}"/>
              </a:ext>
            </a:extLst>
          </p:cNvPr>
          <p:cNvSpPr>
            <a:spLocks noGrp="1"/>
          </p:cNvSpPr>
          <p:nvPr>
            <p:ph type="body" sz="quarter" idx="19"/>
          </p:nvPr>
        </p:nvSpPr>
        <p:spPr>
          <a:xfrm>
            <a:off x="7995403" y="1894376"/>
            <a:ext cx="2847975" cy="3390899"/>
          </a:xfrm>
        </p:spPr>
        <p:txBody>
          <a:bodyPr/>
          <a:lstStyle/>
          <a:p>
            <a:r>
              <a:rPr lang="el"/>
              <a:t>ΓΙΑΤΊ</a:t>
            </a:r>
          </a:p>
        </p:txBody>
      </p:sp>
      <p:pic>
        <p:nvPicPr>
          <p:cNvPr id="21" name="Picture Placeholder 20" descr="Κύκλωμα">
            <a:extLst>
              <a:ext uri="{FF2B5EF4-FFF2-40B4-BE49-F238E27FC236}">
                <a16:creationId xmlns:a16="http://schemas.microsoft.com/office/drawing/2014/main" id="{F759999E-0FBE-FE5E-0E5E-0AC62ECF5895}"/>
              </a:ext>
            </a:extLst>
          </p:cNvPr>
          <p:cNvPicPr>
            <a:picLocks noGrp="1" noChangeAspect="1"/>
          </p:cNvPicPr>
          <p:nvPr>
            <p:ph type="pic" sz="quarter" idx="25"/>
          </p:nvPr>
        </p:nvPicPr>
        <p:blipFill>
          <a:blip r:embed="rId2">
            <a:extLst>
              <a:ext uri="{96DAC541-7B7A-43D3-8B79-37D633B846F1}">
                <asvg:svgBlip xmlns:asvg="http://schemas.microsoft.com/office/drawing/2016/SVG/main" r:embed="rId3"/>
              </a:ext>
            </a:extLst>
          </a:blip>
          <a:srcRect t="4502" b="4502"/>
          <a:stretch/>
        </p:blipFill>
        <p:spPr>
          <a:xfrm>
            <a:off x="8916470" y="2833688"/>
            <a:ext cx="1005840" cy="914400"/>
          </a:xfrm>
        </p:spPr>
      </p:pic>
      <p:sp>
        <p:nvSpPr>
          <p:cNvPr id="11" name="Text Placeholder 10">
            <a:extLst>
              <a:ext uri="{FF2B5EF4-FFF2-40B4-BE49-F238E27FC236}">
                <a16:creationId xmlns:a16="http://schemas.microsoft.com/office/drawing/2014/main" id="{06EADD7E-590E-81AB-52E8-354DDB041D1F}"/>
              </a:ext>
            </a:extLst>
          </p:cNvPr>
          <p:cNvSpPr>
            <a:spLocks noGrp="1"/>
          </p:cNvSpPr>
          <p:nvPr>
            <p:ph type="body" sz="quarter" idx="22"/>
          </p:nvPr>
        </p:nvSpPr>
        <p:spPr>
          <a:xfrm>
            <a:off x="7995403" y="3819526"/>
            <a:ext cx="2847975" cy="1063642"/>
          </a:xfrm>
        </p:spPr>
        <p:txBody>
          <a:bodyPr/>
          <a:lstStyle/>
          <a:p>
            <a:pPr lvl="0"/>
            <a:r>
              <a:rPr lang="el" dirty="0"/>
              <a:t>Εξοπλίζοντας τους συμμετέχοντες με τις γνώσεις και τις δεξιότητες που απαιτούνται για τη χάραξη στρατηγικής για την προστασία κρίσιμων συστημάτων και δεδομένων</a:t>
            </a:r>
          </a:p>
        </p:txBody>
      </p:sp>
      <p:sp>
        <p:nvSpPr>
          <p:cNvPr id="13" name="Slide Number Placeholder 12">
            <a:extLst>
              <a:ext uri="{FF2B5EF4-FFF2-40B4-BE49-F238E27FC236}">
                <a16:creationId xmlns:a16="http://schemas.microsoft.com/office/drawing/2014/main" id="{057039E5-2916-97DA-297D-8FEA442FE1D7}"/>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3</a:t>
            </a:fld>
            <a:endParaRPr lang="en-US"/>
          </a:p>
        </p:txBody>
      </p:sp>
      <p:pic>
        <p:nvPicPr>
          <p:cNvPr id="5" name="Picture Placeholder 18" descr="3d Γυαλιά">
            <a:extLst>
              <a:ext uri="{FF2B5EF4-FFF2-40B4-BE49-F238E27FC236}">
                <a16:creationId xmlns:a16="http://schemas.microsoft.com/office/drawing/2014/main" id="{92AC78A8-CC3E-B1FF-D807-9C85B98DF8FC}"/>
              </a:ext>
            </a:extLst>
          </p:cNvPr>
          <p:cNvPicPr>
            <a:picLocks noChangeAspect="1"/>
          </p:cNvPicPr>
          <p:nvPr/>
        </p:nvPicPr>
        <p:blipFill>
          <a:blip r:embed="rId4">
            <a:extLst>
              <a:ext uri="{96DAC541-7B7A-43D3-8B79-37D633B846F1}">
                <asvg:svgBlip xmlns:asvg="http://schemas.microsoft.com/office/drawing/2016/SVG/main" r:embed="rId5"/>
              </a:ext>
            </a:extLst>
          </a:blip>
          <a:srcRect t="4574" b="4574"/>
          <a:stretch/>
        </p:blipFill>
        <p:spPr>
          <a:xfrm>
            <a:off x="2239419" y="2833688"/>
            <a:ext cx="1005840" cy="914400"/>
          </a:xfrm>
          <a:prstGeom prst="rect">
            <a:avLst/>
          </a:prstGeom>
        </p:spPr>
      </p:pic>
      <p:pic>
        <p:nvPicPr>
          <p:cNvPr id="8" name="Picture Placeholder 16" descr="Άβακας">
            <a:extLst>
              <a:ext uri="{FF2B5EF4-FFF2-40B4-BE49-F238E27FC236}">
                <a16:creationId xmlns:a16="http://schemas.microsoft.com/office/drawing/2014/main" id="{45869592-51F2-1ECF-C54B-B1005176345D}"/>
              </a:ext>
            </a:extLst>
          </p:cNvPr>
          <p:cNvPicPr>
            <a:picLocks noChangeAspect="1"/>
          </p:cNvPicPr>
          <p:nvPr/>
        </p:nvPicPr>
        <p:blipFill>
          <a:blip r:embed="rId6">
            <a:extLst>
              <a:ext uri="{96DAC541-7B7A-43D3-8B79-37D633B846F1}">
                <asvg:svgBlip xmlns:asvg="http://schemas.microsoft.com/office/drawing/2016/SVG/main" r:embed="rId7"/>
              </a:ext>
            </a:extLst>
          </a:blip>
          <a:srcRect t="4502" b="4502"/>
          <a:stretch/>
        </p:blipFill>
        <p:spPr>
          <a:xfrm>
            <a:off x="5572159" y="2833688"/>
            <a:ext cx="1005840" cy="914400"/>
          </a:xfrm>
          <a:prstGeom prst="rect">
            <a:avLst/>
          </a:prstGeom>
        </p:spPr>
      </p:pic>
      <p:sp>
        <p:nvSpPr>
          <p:cNvPr id="10" name="Footer Placeholder 9">
            <a:extLst>
              <a:ext uri="{FF2B5EF4-FFF2-40B4-BE49-F238E27FC236}">
                <a16:creationId xmlns:a16="http://schemas.microsoft.com/office/drawing/2014/main" id="{21277B87-7E9B-70DE-5877-4EA7A79BB1BF}"/>
              </a:ext>
            </a:extLst>
          </p:cNvPr>
          <p:cNvSpPr>
            <a:spLocks noGrp="1"/>
          </p:cNvSpPr>
          <p:nvPr>
            <p:ph type="ftr" sz="quarter" idx="3"/>
          </p:nvPr>
        </p:nvSpPr>
        <p:spPr/>
        <p:txBody>
          <a:bodyPr/>
          <a:lstStyle/>
          <a:p>
            <a:r>
              <a:rPr lang="el"/>
              <a:t>Όνομα εκπαιδευτικής ενότητας CSP: Πρότυπο παρουσίασης που δημιουργήθηκε από PR</a:t>
            </a:r>
          </a:p>
        </p:txBody>
      </p:sp>
    </p:spTree>
    <p:extLst>
      <p:ext uri="{BB962C8B-B14F-4D97-AF65-F5344CB8AC3E}">
        <p14:creationId xmlns:p14="http://schemas.microsoft.com/office/powerpoint/2010/main" val="11628292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EC25-73DA-D17C-1414-28AB5CCF0027}"/>
              </a:ext>
            </a:extLst>
          </p:cNvPr>
          <p:cNvSpPr>
            <a:spLocks noGrp="1"/>
          </p:cNvSpPr>
          <p:nvPr>
            <p:ph type="title"/>
          </p:nvPr>
        </p:nvSpPr>
        <p:spPr>
          <a:xfrm>
            <a:off x="1066800" y="1"/>
            <a:ext cx="10058400" cy="831862"/>
          </a:xfrm>
        </p:spPr>
        <p:txBody>
          <a:bodyPr>
            <a:normAutofit/>
          </a:bodyPr>
          <a:lstStyle/>
          <a:p>
            <a:r>
              <a:rPr lang="el" sz="3200">
                <a:solidFill>
                  <a:srgbClr val="00B0F0"/>
                </a:solidFill>
              </a:rPr>
              <a:t>Όροι Προσωπικών Δεδομένων</a:t>
            </a:r>
            <a:endParaRPr lang="en-GB" sz="3200">
              <a:solidFill>
                <a:srgbClr val="00B0F0"/>
              </a:solidFill>
            </a:endParaRPr>
          </a:p>
        </p:txBody>
      </p:sp>
      <p:sp>
        <p:nvSpPr>
          <p:cNvPr id="3" name="Content Placeholder 2">
            <a:extLst>
              <a:ext uri="{FF2B5EF4-FFF2-40B4-BE49-F238E27FC236}">
                <a16:creationId xmlns:a16="http://schemas.microsoft.com/office/drawing/2014/main" id="{A55F60DA-C2B0-0FE6-5C96-F621A54339F7}"/>
              </a:ext>
            </a:extLst>
          </p:cNvPr>
          <p:cNvSpPr>
            <a:spLocks noGrp="1"/>
          </p:cNvSpPr>
          <p:nvPr>
            <p:ph idx="1"/>
          </p:nvPr>
        </p:nvSpPr>
        <p:spPr/>
        <p:txBody>
          <a:bodyPr/>
          <a:lstStyle/>
          <a:p>
            <a:r>
              <a:rPr lang="el" sz="2400" dirty="0">
                <a:solidFill>
                  <a:srgbClr val="000000"/>
                </a:solidFill>
              </a:rPr>
              <a:t>Ο υπεύθυνος προστασίας δεδομένων (DPO) είναι ένας ειδικός ρόλος που θα αποτελέσει νομική απαίτηση για πολλούς οργανισμούς</a:t>
            </a:r>
          </a:p>
          <a:p>
            <a:pPr lvl="1"/>
            <a:r>
              <a:rPr lang="el" altLang="en-US" sz="2000" dirty="0">
                <a:solidFill>
                  <a:srgbClr val="000000"/>
                </a:solidFill>
              </a:rPr>
              <a:t>Ο νόμος απαιτεί ότι σε ορισμένες περιπτώσεις οι οργανισμοί πρέπει να έχουν έναν κατονομαζόμενο υπεύθυνο προστασίας δεδομένων (DPO). Ένα από αυτά είναι όπου υπάρχει μεγάλης κλίμακας επεξεργασία «ειδικών κατηγοριών δεδομένων προσωπικού χαρακτήρα».</a:t>
            </a:r>
            <a:endParaRPr lang="en-GB" sz="2000" dirty="0">
              <a:solidFill>
                <a:srgbClr val="000000"/>
              </a:solidFill>
            </a:endParaRPr>
          </a:p>
          <a:p>
            <a:pPr lvl="1"/>
            <a:r>
              <a:rPr lang="el" altLang="en-US" sz="2000" dirty="0">
                <a:solidFill>
                  <a:srgbClr val="000000"/>
                </a:solidFill>
              </a:rPr>
              <a:t>Ο DPO έχει ρόλο εκπαίδευσης και συμμόρφωσης σχετικά με το GDPR και είναι το πρώτο σημείο επαφής για τον ευρύτερο κόσμο. Πρέπει να αναφέρονται σε ανώτερο επίπεδο στον οργανισμό και να είναι ανεξάρτητοι - τόσο παρόμοια με τον Εσωτερικό Έλεγχο.</a:t>
            </a:r>
          </a:p>
          <a:p>
            <a:r>
              <a:rPr lang="el" sz="2400" dirty="0">
                <a:solidFill>
                  <a:srgbClr val="000000"/>
                </a:solidFill>
              </a:rPr>
              <a:t>Κατάρτιση προφίλ δεδομένων – </a:t>
            </a:r>
            <a:r>
              <a:rPr lang="el" sz="2000" dirty="0">
                <a:solidFill>
                  <a:srgbClr val="000000"/>
                </a:solidFill>
              </a:rPr>
              <a:t>συνήθως μια αυτοματοποιημένη διαδικασία αξιολόγησης προσωπικών πτυχών όπως η ηλικία ή το φύλο </a:t>
            </a:r>
          </a:p>
          <a:p>
            <a:endParaRPr lang="en-GB" dirty="0"/>
          </a:p>
        </p:txBody>
      </p:sp>
    </p:spTree>
    <p:extLst>
      <p:ext uri="{BB962C8B-B14F-4D97-AF65-F5344CB8AC3E}">
        <p14:creationId xmlns:p14="http://schemas.microsoft.com/office/powerpoint/2010/main" val="7943763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EC25-73DA-D17C-1414-28AB5CCF0027}"/>
              </a:ext>
            </a:extLst>
          </p:cNvPr>
          <p:cNvSpPr>
            <a:spLocks noGrp="1"/>
          </p:cNvSpPr>
          <p:nvPr>
            <p:ph type="title"/>
          </p:nvPr>
        </p:nvSpPr>
        <p:spPr>
          <a:xfrm>
            <a:off x="1066800" y="1"/>
            <a:ext cx="10058400" cy="831862"/>
          </a:xfrm>
        </p:spPr>
        <p:txBody>
          <a:bodyPr>
            <a:normAutofit fontScale="90000"/>
          </a:bodyPr>
          <a:lstStyle/>
          <a:p>
            <a:r>
              <a:rPr lang="el" sz="3200">
                <a:solidFill>
                  <a:srgbClr val="00B0F0"/>
                </a:solidFill>
              </a:rPr>
              <a:t>Γενικός Κανονισμός για την Προστασία Δεδομένων (GDPR)</a:t>
            </a:r>
          </a:p>
        </p:txBody>
      </p:sp>
      <p:sp>
        <p:nvSpPr>
          <p:cNvPr id="3" name="Content Placeholder 2">
            <a:extLst>
              <a:ext uri="{FF2B5EF4-FFF2-40B4-BE49-F238E27FC236}">
                <a16:creationId xmlns:a16="http://schemas.microsoft.com/office/drawing/2014/main" id="{A55F60DA-C2B0-0FE6-5C96-F621A54339F7}"/>
              </a:ext>
            </a:extLst>
          </p:cNvPr>
          <p:cNvSpPr>
            <a:spLocks noGrp="1"/>
          </p:cNvSpPr>
          <p:nvPr>
            <p:ph idx="1"/>
          </p:nvPr>
        </p:nvSpPr>
        <p:spPr/>
        <p:txBody>
          <a:bodyPr>
            <a:normAutofit fontScale="92500"/>
          </a:bodyPr>
          <a:lstStyle/>
          <a:p>
            <a:r>
              <a:rPr lang="el" sz="2400" dirty="0">
                <a:solidFill>
                  <a:srgbClr val="000000"/>
                </a:solidFill>
              </a:rPr>
              <a:t>Ο </a:t>
            </a:r>
            <a:r>
              <a:rPr lang="en-GB" sz="2400" dirty="0">
                <a:solidFill>
                  <a:srgbClr val="000000"/>
                </a:solidFill>
              </a:rPr>
              <a:t>GDPR</a:t>
            </a:r>
            <a:r>
              <a:rPr lang="el" sz="2400" dirty="0">
                <a:solidFill>
                  <a:srgbClr val="000000"/>
                </a:solidFill>
              </a:rPr>
              <a:t> αντικαθιστά την οδηγία 95/46/ΕΚ για την προστασία των δεδομένων </a:t>
            </a:r>
          </a:p>
          <a:p>
            <a:r>
              <a:rPr lang="el" sz="2400" dirty="0">
                <a:solidFill>
                  <a:srgbClr val="000000"/>
                </a:solidFill>
              </a:rPr>
              <a:t>Σχεδιασμένο για να εναρμονίσει τους νόμους περί απορρήτου δεδομένων σε ολόκληρη την Ευρώπη, να προστατεύσει και να ενδυναμώσει το απόρρητο δεδομένων όλων των πολιτών της ΕΕ και να αναδιαμορφώσει τον τρόπο με τον οποίο οι οργανισμοί σε ολόκληρη την περιοχή προσεγγίζουν το απόρρητο των δεδομένων</a:t>
            </a:r>
          </a:p>
          <a:p>
            <a:pPr lvl="1"/>
            <a:r>
              <a:rPr lang="el" sz="2400" dirty="0">
                <a:solidFill>
                  <a:srgbClr val="000000"/>
                </a:solidFill>
              </a:rPr>
              <a:t>Αυστηρότερα πρόστιμα για μη συμμόρφωση και παραβάσεις</a:t>
            </a:r>
          </a:p>
          <a:p>
            <a:pPr lvl="2"/>
            <a:r>
              <a:rPr lang="el" dirty="0">
                <a:solidFill>
                  <a:srgbClr val="C00000"/>
                </a:solidFill>
              </a:rPr>
              <a:t>Σύμφωνα με το GDPR, στους οργανισμούς που παραβιάζουν το GDPR μπορεί να επιβληθεί πρόστιμο έως και 4% του ετήσιου παγκόσμιου κύκλου εργασιών ή 20 εκατομμύρια ευρώ (όποιο είναι μεγαλύτερο).</a:t>
            </a:r>
          </a:p>
          <a:p>
            <a:pPr lvl="2"/>
            <a:r>
              <a:rPr lang="el" dirty="0">
                <a:solidFill>
                  <a:srgbClr val="C00000"/>
                </a:solidFill>
              </a:rPr>
              <a:t>Υπάρχει μια κλιμακωτή προσέγγιση για τα πρόστιμα, π.χ. σε μια εταιρεία μπορεί να επιβληθεί πρόστιμο 2% επειδή δεν έχει τα αρχεία της σε τάξη</a:t>
            </a:r>
          </a:p>
          <a:p>
            <a:pPr lvl="1"/>
            <a:r>
              <a:rPr lang="el" sz="2400" dirty="0">
                <a:solidFill>
                  <a:srgbClr val="000000"/>
                </a:solidFill>
              </a:rPr>
              <a:t>Δίνει στους ανθρώπους περισσότερο έλεγχο σχετικά με το τι μπορούν να κάνουν οι εταιρείες με τα δεδομένα τους.</a:t>
            </a:r>
          </a:p>
          <a:p>
            <a:endParaRPr lang="en-GB" dirty="0"/>
          </a:p>
        </p:txBody>
      </p:sp>
    </p:spTree>
    <p:extLst>
      <p:ext uri="{BB962C8B-B14F-4D97-AF65-F5344CB8AC3E}">
        <p14:creationId xmlns:p14="http://schemas.microsoft.com/office/powerpoint/2010/main" val="24553639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EC25-73DA-D17C-1414-28AB5CCF0027}"/>
              </a:ext>
            </a:extLst>
          </p:cNvPr>
          <p:cNvSpPr>
            <a:spLocks noGrp="1"/>
          </p:cNvSpPr>
          <p:nvPr>
            <p:ph type="title"/>
          </p:nvPr>
        </p:nvSpPr>
        <p:spPr>
          <a:xfrm>
            <a:off x="1066800" y="1"/>
            <a:ext cx="10058400" cy="831862"/>
          </a:xfrm>
        </p:spPr>
        <p:txBody>
          <a:bodyPr>
            <a:normAutofit fontScale="90000"/>
          </a:bodyPr>
          <a:lstStyle/>
          <a:p>
            <a:r>
              <a:rPr lang="el" sz="3200">
                <a:solidFill>
                  <a:srgbClr val="00B0F0"/>
                </a:solidFill>
              </a:rPr>
              <a:t>Γενικός Κανονισμός για την Προστασία Δεδομένων (GDPR)</a:t>
            </a:r>
          </a:p>
        </p:txBody>
      </p:sp>
      <p:sp>
        <p:nvSpPr>
          <p:cNvPr id="3" name="Content Placeholder 2">
            <a:extLst>
              <a:ext uri="{FF2B5EF4-FFF2-40B4-BE49-F238E27FC236}">
                <a16:creationId xmlns:a16="http://schemas.microsoft.com/office/drawing/2014/main" id="{A55F60DA-C2B0-0FE6-5C96-F621A54339F7}"/>
              </a:ext>
            </a:extLst>
          </p:cNvPr>
          <p:cNvSpPr>
            <a:spLocks noGrp="1"/>
          </p:cNvSpPr>
          <p:nvPr>
            <p:ph idx="1"/>
          </p:nvPr>
        </p:nvSpPr>
        <p:spPr>
          <a:xfrm>
            <a:off x="371437" y="1395400"/>
            <a:ext cx="10972800" cy="4525963"/>
          </a:xfrm>
        </p:spPr>
        <p:txBody>
          <a:bodyPr>
            <a:normAutofit fontScale="70000" lnSpcReduction="20000"/>
          </a:bodyPr>
          <a:lstStyle/>
          <a:p>
            <a:pPr>
              <a:buNone/>
            </a:pPr>
            <a:r>
              <a:rPr lang="el" sz="2600" b="1" dirty="0">
                <a:solidFill>
                  <a:srgbClr val="000000"/>
                </a:solidFill>
              </a:rPr>
              <a:t>Αρχές που διέπουν την επεξεργασία δεδομένων προσωπικού χαρακτήρα (άρθρο 5 </a:t>
            </a:r>
            <a:r>
              <a:rPr lang="en-GB" sz="2600" b="1" dirty="0">
                <a:solidFill>
                  <a:srgbClr val="000000"/>
                </a:solidFill>
              </a:rPr>
              <a:t>GDPR</a:t>
            </a:r>
            <a:r>
              <a:rPr lang="el" sz="2600" b="1" dirty="0">
                <a:solidFill>
                  <a:srgbClr val="000000"/>
                </a:solidFill>
              </a:rPr>
              <a:t>)</a:t>
            </a:r>
          </a:p>
          <a:p>
            <a:r>
              <a:rPr lang="el" sz="2600" dirty="0">
                <a:solidFill>
                  <a:srgbClr val="000000"/>
                </a:solidFill>
              </a:rPr>
              <a:t>Νομιμότητα, αντικειμενικότητα και διαφάνεια</a:t>
            </a:r>
          </a:p>
          <a:p>
            <a:pPr marL="742950" lvl="2" indent="-342900"/>
            <a:r>
              <a:rPr lang="el" sz="2200" dirty="0">
                <a:solidFill>
                  <a:srgbClr val="000000"/>
                </a:solidFill>
              </a:rPr>
              <a:t>Τα δεδομένα προσωπικού χαρακτήρα υποβάλλονται σε σύννομη, θεμιτή και διαφανή επεξεργασία σε σχέση με το υποκείμενο των δεδομένων</a:t>
            </a:r>
          </a:p>
          <a:p>
            <a:r>
              <a:rPr lang="el" sz="2600" dirty="0">
                <a:solidFill>
                  <a:srgbClr val="000000"/>
                </a:solidFill>
              </a:rPr>
              <a:t>Περιορισμός σκοπού</a:t>
            </a:r>
          </a:p>
          <a:p>
            <a:pPr marL="742950" lvl="2" indent="-342900"/>
            <a:r>
              <a:rPr lang="el" sz="2200" dirty="0">
                <a:solidFill>
                  <a:srgbClr val="000000"/>
                </a:solidFill>
              </a:rPr>
              <a:t>Τα δεδομένα προσωπικού χαρακτήρα συλλέγονται για καθορισμένους, ρητούς και νόμιμους σκοπούς και δεν υποβάλλονται σε περαιτέρω επεξεργασία κατά τρόπο ασύμβατο με τους σκοπούς αυτούς</a:t>
            </a:r>
          </a:p>
          <a:p>
            <a:pPr marL="342900" lvl="1" indent="-342900">
              <a:buFont typeface="Arial" pitchFamily="34" charset="0"/>
              <a:buChar char="•"/>
            </a:pPr>
            <a:r>
              <a:rPr lang="el" sz="2600" dirty="0">
                <a:solidFill>
                  <a:srgbClr val="000000"/>
                </a:solidFill>
              </a:rPr>
              <a:t>Ελαχιστοποίηση δεδομένων</a:t>
            </a:r>
          </a:p>
          <a:p>
            <a:pPr marL="742950" lvl="2" indent="-342900"/>
            <a:r>
              <a:rPr lang="el" sz="2200" dirty="0">
                <a:solidFill>
                  <a:srgbClr val="000000"/>
                </a:solidFill>
              </a:rPr>
              <a:t>Τα δεδομένα πρέπει να είναι «κατάλληλα, συναφή και να περιορίζονται σε ό,τι είναι απαραίτητο σε σχέση με τους σκοπούς για τους οποίους υποβάλλονται σε επεξεργασία</a:t>
            </a:r>
          </a:p>
          <a:p>
            <a:pPr marL="342900" lvl="1" indent="-342900">
              <a:buFont typeface="Arial" pitchFamily="34" charset="0"/>
              <a:buChar char="•"/>
            </a:pPr>
            <a:r>
              <a:rPr lang="el" sz="2600" dirty="0">
                <a:solidFill>
                  <a:srgbClr val="000000"/>
                </a:solidFill>
              </a:rPr>
              <a:t>Ακρίβεια</a:t>
            </a:r>
          </a:p>
          <a:p>
            <a:pPr marL="800100" lvl="3" indent="-342900"/>
            <a:r>
              <a:rPr lang="el" sz="2200" dirty="0">
                <a:solidFill>
                  <a:srgbClr val="000000"/>
                </a:solidFill>
              </a:rPr>
              <a:t>Τα δεδομένα προσωπικού χαρακτήρα πρέπει να είναι ακριβή και, όπου είναι απαραίτητο, να ενημερώνονται</a:t>
            </a:r>
          </a:p>
          <a:p>
            <a:pPr marL="800100" lvl="3" indent="-342900"/>
            <a:r>
              <a:rPr lang="el" sz="2200" dirty="0">
                <a:solidFill>
                  <a:srgbClr val="000000"/>
                </a:solidFill>
              </a:rPr>
              <a:t>Τα ανακριβή ή παρωχημένα δεδομένα θα πρέπει να διαγράφονται ή να τροποποιούνται και οι υπεύθυνοι επεξεργασίας δεδομένων υποχρεούνται να λαμβάνουν «κάθε εύλογο μέτρο» για να συμμορφωθούν με την αρχή αυτή.</a:t>
            </a:r>
          </a:p>
          <a:p>
            <a:pPr marL="800100" lvl="3" indent="-342900"/>
            <a:endParaRPr lang="en-GB" sz="2200" dirty="0">
              <a:solidFill>
                <a:srgbClr val="000000"/>
              </a:solidFill>
            </a:endParaRPr>
          </a:p>
          <a:p>
            <a:endParaRPr lang="en-GB" dirty="0"/>
          </a:p>
        </p:txBody>
      </p:sp>
    </p:spTree>
    <p:extLst>
      <p:ext uri="{BB962C8B-B14F-4D97-AF65-F5344CB8AC3E}">
        <p14:creationId xmlns:p14="http://schemas.microsoft.com/office/powerpoint/2010/main" val="8056680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EC25-73DA-D17C-1414-28AB5CCF0027}"/>
              </a:ext>
            </a:extLst>
          </p:cNvPr>
          <p:cNvSpPr>
            <a:spLocks noGrp="1"/>
          </p:cNvSpPr>
          <p:nvPr>
            <p:ph type="title"/>
          </p:nvPr>
        </p:nvSpPr>
        <p:spPr>
          <a:xfrm>
            <a:off x="1066800" y="1"/>
            <a:ext cx="10058400" cy="831862"/>
          </a:xfrm>
        </p:spPr>
        <p:txBody>
          <a:bodyPr>
            <a:normAutofit fontScale="90000"/>
          </a:bodyPr>
          <a:lstStyle/>
          <a:p>
            <a:r>
              <a:rPr lang="el" sz="3200">
                <a:solidFill>
                  <a:srgbClr val="00B0F0"/>
                </a:solidFill>
              </a:rPr>
              <a:t>Γενικός Κανονισμός για την Προστασία Δεδομένων (GDPR)</a:t>
            </a:r>
          </a:p>
        </p:txBody>
      </p:sp>
      <p:sp>
        <p:nvSpPr>
          <p:cNvPr id="3" name="Content Placeholder 2">
            <a:extLst>
              <a:ext uri="{FF2B5EF4-FFF2-40B4-BE49-F238E27FC236}">
                <a16:creationId xmlns:a16="http://schemas.microsoft.com/office/drawing/2014/main" id="{A55F60DA-C2B0-0FE6-5C96-F621A54339F7}"/>
              </a:ext>
            </a:extLst>
          </p:cNvPr>
          <p:cNvSpPr>
            <a:spLocks noGrp="1"/>
          </p:cNvSpPr>
          <p:nvPr>
            <p:ph idx="1"/>
          </p:nvPr>
        </p:nvSpPr>
        <p:spPr/>
        <p:txBody>
          <a:bodyPr>
            <a:normAutofit fontScale="85000" lnSpcReduction="20000"/>
          </a:bodyPr>
          <a:lstStyle/>
          <a:p>
            <a:pPr marL="342900" lvl="1" indent="-342900">
              <a:buFont typeface="Arial" pitchFamily="34" charset="0"/>
              <a:buChar char="•"/>
            </a:pPr>
            <a:r>
              <a:rPr lang="el" sz="2600" dirty="0">
                <a:solidFill>
                  <a:srgbClr val="000000"/>
                </a:solidFill>
              </a:rPr>
              <a:t>Περιορισμός χώρου αποθήκευσης</a:t>
            </a:r>
          </a:p>
          <a:p>
            <a:pPr marL="800100" lvl="3" indent="-342900"/>
            <a:r>
              <a:rPr lang="el" sz="2200" dirty="0">
                <a:solidFill>
                  <a:srgbClr val="000000"/>
                </a:solidFill>
              </a:rPr>
              <a:t>Τα δεδομένα προσωπικού χαρακτήρα διατηρούνται υπό μορφή που επιτρέπει την εξακρίβωση της ταυτότητας των υποκειμένων των δεδομένων για χρονικό διάστημα που δεν υπερβαίνει το αναγκαίο για τους σκοπούς για τους οποίους τα δεδομένα προσωπικού χαρακτήρα υποβάλλονται σε επεξεργασία</a:t>
            </a:r>
          </a:p>
          <a:p>
            <a:pPr marL="800100" lvl="3" indent="-342900"/>
            <a:r>
              <a:rPr lang="el" sz="2200" dirty="0">
                <a:solidFill>
                  <a:srgbClr val="000000"/>
                </a:solidFill>
              </a:rPr>
              <a:t>Αυτό σημαίνει ότι θα πρέπει να υπάρχει τακτική διαδικασία αναθεώρησης με μεθοδικό καθαρισμό των βάσεων δεδομένων.</a:t>
            </a:r>
          </a:p>
          <a:p>
            <a:pPr marL="342900" lvl="1" indent="-342900">
              <a:buFont typeface="Arial" pitchFamily="34" charset="0"/>
              <a:buChar char="•"/>
            </a:pPr>
            <a:r>
              <a:rPr lang="el" sz="2600" dirty="0">
                <a:solidFill>
                  <a:srgbClr val="000000"/>
                </a:solidFill>
              </a:rPr>
              <a:t>Ακεραιότητα και εμπιστευτικότητα</a:t>
            </a:r>
          </a:p>
          <a:p>
            <a:pPr lvl="1"/>
            <a:r>
              <a:rPr lang="el" sz="2200" dirty="0">
                <a:solidFill>
                  <a:srgbClr val="000000"/>
                </a:solidFill>
              </a:rPr>
              <a:t>Τα δεδομένα προσωπικού χαρακτήρα υποβάλλονται σε επεξεργασία κατά τρόπο που εγγυάται την ενδεδειγμένη ασφάλεια των δεδομένων προσωπικού χαρακτήρα, συμπεριλαμβανομένης της προστασίας από μη εξουσιοδοτημένη ή παράνομη επεξεργασία και τυχαία απώλεια, καταστροφή ή φθορά, με τη χρήση κατάλληλων τεχνικών ή οργανωτικών μέτρων</a:t>
            </a:r>
          </a:p>
          <a:p>
            <a:pPr marL="342900" lvl="1" indent="-342900">
              <a:buFont typeface="Arial" pitchFamily="34" charset="0"/>
              <a:buChar char="•"/>
            </a:pPr>
            <a:r>
              <a:rPr lang="el" sz="2600" dirty="0">
                <a:solidFill>
                  <a:srgbClr val="000000"/>
                </a:solidFill>
              </a:rPr>
              <a:t>Λογοδοσία</a:t>
            </a:r>
          </a:p>
          <a:p>
            <a:pPr lvl="1"/>
            <a:r>
              <a:rPr lang="el" sz="2100" dirty="0">
                <a:solidFill>
                  <a:srgbClr val="000000"/>
                </a:solidFill>
              </a:rPr>
              <a:t>Ο υπεύθυνος επεξεργασίας είναι υπεύθυνος και είναι σε θέση να αποδείξει τη συμμόρφωση με τον </a:t>
            </a:r>
            <a:r>
              <a:rPr lang="en-US" sz="2100" dirty="0">
                <a:solidFill>
                  <a:srgbClr val="000000"/>
                </a:solidFill>
              </a:rPr>
              <a:t>GDPR</a:t>
            </a:r>
            <a:endParaRPr lang="en-GB" dirty="0"/>
          </a:p>
        </p:txBody>
      </p:sp>
    </p:spTree>
    <p:extLst>
      <p:ext uri="{BB962C8B-B14F-4D97-AF65-F5344CB8AC3E}">
        <p14:creationId xmlns:p14="http://schemas.microsoft.com/office/powerpoint/2010/main" val="9754004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EC25-73DA-D17C-1414-28AB5CCF0027}"/>
              </a:ext>
            </a:extLst>
          </p:cNvPr>
          <p:cNvSpPr>
            <a:spLocks noGrp="1"/>
          </p:cNvSpPr>
          <p:nvPr>
            <p:ph type="title"/>
          </p:nvPr>
        </p:nvSpPr>
        <p:spPr>
          <a:xfrm>
            <a:off x="1066800" y="1"/>
            <a:ext cx="10058400" cy="831862"/>
          </a:xfrm>
        </p:spPr>
        <p:txBody>
          <a:bodyPr>
            <a:normAutofit fontScale="90000"/>
          </a:bodyPr>
          <a:lstStyle/>
          <a:p>
            <a:r>
              <a:rPr lang="el" sz="3200">
                <a:solidFill>
                  <a:srgbClr val="00B0F0"/>
                </a:solidFill>
              </a:rPr>
              <a:t>Γενικός Κανονισμός για την Προστασία Δεδομένων (GDPR)</a:t>
            </a:r>
          </a:p>
        </p:txBody>
      </p:sp>
      <p:sp>
        <p:nvSpPr>
          <p:cNvPr id="3" name="Content Placeholder 2">
            <a:extLst>
              <a:ext uri="{FF2B5EF4-FFF2-40B4-BE49-F238E27FC236}">
                <a16:creationId xmlns:a16="http://schemas.microsoft.com/office/drawing/2014/main" id="{A55F60DA-C2B0-0FE6-5C96-F621A54339F7}"/>
              </a:ext>
            </a:extLst>
          </p:cNvPr>
          <p:cNvSpPr>
            <a:spLocks noGrp="1"/>
          </p:cNvSpPr>
          <p:nvPr>
            <p:ph idx="1"/>
          </p:nvPr>
        </p:nvSpPr>
        <p:spPr/>
        <p:txBody>
          <a:bodyPr>
            <a:normAutofit/>
          </a:bodyPr>
          <a:lstStyle/>
          <a:p>
            <a:r>
              <a:rPr lang="el" sz="2200">
                <a:solidFill>
                  <a:srgbClr val="000000"/>
                </a:solidFill>
              </a:rPr>
              <a:t>Πολιτικές και διαδικασίες (άρθρο 5)</a:t>
            </a:r>
          </a:p>
          <a:p>
            <a:pPr lvl="1"/>
            <a:r>
              <a:rPr lang="el" sz="2200">
                <a:solidFill>
                  <a:srgbClr val="000000"/>
                </a:solidFill>
              </a:rPr>
              <a:t>Η εταιρεία πρέπει να διαθέτει και να εφαρμόζει πολιτικές προστασίας δεδομένων. </a:t>
            </a:r>
          </a:p>
          <a:p>
            <a:pPr lvl="2"/>
            <a:r>
              <a:rPr lang="el" sz="2200">
                <a:solidFill>
                  <a:srgbClr val="000000"/>
                </a:solidFill>
              </a:rPr>
              <a:t>Γενική Πολιτική Προστασίας Δεδομένων </a:t>
            </a:r>
          </a:p>
          <a:p>
            <a:pPr lvl="2"/>
            <a:r>
              <a:rPr lang="el" sz="2200">
                <a:solidFill>
                  <a:srgbClr val="000000"/>
                </a:solidFill>
              </a:rPr>
              <a:t>Διαδικασία δικαιωμάτων πρόσβασης υποκειμένων των δεδομένων </a:t>
            </a:r>
          </a:p>
          <a:p>
            <a:pPr lvl="2"/>
            <a:r>
              <a:rPr lang="el" sz="2200">
                <a:solidFill>
                  <a:srgbClr val="000000"/>
                </a:solidFill>
              </a:rPr>
              <a:t>Πολιτική Διατήρησης Δεδομένων </a:t>
            </a:r>
          </a:p>
          <a:p>
            <a:pPr lvl="2"/>
            <a:r>
              <a:rPr lang="el" sz="2200">
                <a:solidFill>
                  <a:srgbClr val="000000"/>
                </a:solidFill>
              </a:rPr>
              <a:t>Κλιμάκωση παραβίασης δεδομένων και λίστα ελέγχου </a:t>
            </a:r>
          </a:p>
          <a:p>
            <a:pPr lvl="2"/>
            <a:r>
              <a:rPr lang="el" sz="2200">
                <a:solidFill>
                  <a:srgbClr val="000000"/>
                </a:solidFill>
              </a:rPr>
              <a:t>Πολιτική και Δήλωση Απορρήτου Εργαζομένων </a:t>
            </a:r>
          </a:p>
          <a:p>
            <a:pPr lvl="2"/>
            <a:r>
              <a:rPr lang="el" sz="2200">
                <a:solidFill>
                  <a:srgbClr val="000000"/>
                </a:solidFill>
              </a:rPr>
              <a:t>Επεξεργασία πολιτικής δεδομένων πελατών </a:t>
            </a:r>
          </a:p>
          <a:p>
            <a:pPr lvl="2"/>
            <a:r>
              <a:rPr lang="el" sz="2200">
                <a:solidFill>
                  <a:srgbClr val="000000"/>
                </a:solidFill>
              </a:rPr>
              <a:t>Καθοδήγηση σχετικά με τις δηλώσεις απορρήτου </a:t>
            </a:r>
          </a:p>
          <a:p>
            <a:pPr marL="342900" lvl="1" indent="-342900">
              <a:buFont typeface="Arial" pitchFamily="34" charset="0"/>
              <a:buChar char="•"/>
            </a:pPr>
            <a:endParaRPr lang="en-GB"/>
          </a:p>
        </p:txBody>
      </p:sp>
    </p:spTree>
    <p:extLst>
      <p:ext uri="{BB962C8B-B14F-4D97-AF65-F5344CB8AC3E}">
        <p14:creationId xmlns:p14="http://schemas.microsoft.com/office/powerpoint/2010/main" val="13166906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EC25-73DA-D17C-1414-28AB5CCF0027}"/>
              </a:ext>
            </a:extLst>
          </p:cNvPr>
          <p:cNvSpPr>
            <a:spLocks noGrp="1"/>
          </p:cNvSpPr>
          <p:nvPr>
            <p:ph type="title"/>
          </p:nvPr>
        </p:nvSpPr>
        <p:spPr>
          <a:xfrm>
            <a:off x="1066800" y="1"/>
            <a:ext cx="10058400" cy="831862"/>
          </a:xfrm>
        </p:spPr>
        <p:txBody>
          <a:bodyPr>
            <a:normAutofit fontScale="90000"/>
          </a:bodyPr>
          <a:lstStyle/>
          <a:p>
            <a:r>
              <a:rPr lang="el" sz="3200">
                <a:solidFill>
                  <a:srgbClr val="00B0F0"/>
                </a:solidFill>
              </a:rPr>
              <a:t>Γενικός Κανονισμός για την Προστασία Δεδομένων (GDPR)</a:t>
            </a:r>
          </a:p>
        </p:txBody>
      </p:sp>
      <p:sp>
        <p:nvSpPr>
          <p:cNvPr id="3" name="Content Placeholder 2">
            <a:extLst>
              <a:ext uri="{FF2B5EF4-FFF2-40B4-BE49-F238E27FC236}">
                <a16:creationId xmlns:a16="http://schemas.microsoft.com/office/drawing/2014/main" id="{A55F60DA-C2B0-0FE6-5C96-F621A54339F7}"/>
              </a:ext>
            </a:extLst>
          </p:cNvPr>
          <p:cNvSpPr>
            <a:spLocks noGrp="1"/>
          </p:cNvSpPr>
          <p:nvPr>
            <p:ph idx="1"/>
          </p:nvPr>
        </p:nvSpPr>
        <p:spPr/>
        <p:txBody>
          <a:bodyPr>
            <a:normAutofit/>
          </a:bodyPr>
          <a:lstStyle/>
          <a:p>
            <a:r>
              <a:rPr lang="el" sz="2200" dirty="0">
                <a:solidFill>
                  <a:srgbClr val="000000"/>
                </a:solidFill>
              </a:rPr>
              <a:t>Κοινοποίηση παράβασης (άρθρο 33)</a:t>
            </a:r>
          </a:p>
          <a:p>
            <a:pPr lvl="1" algn="just"/>
            <a:r>
              <a:rPr lang="el" sz="2200" dirty="0">
                <a:solidFill>
                  <a:srgbClr val="000000"/>
                </a:solidFill>
              </a:rPr>
              <a:t>Διαθέτει η εταιρεία διαδικασίες που της επιτρέπουν να αναφέρει μια παραβίαση στη ρυθμιστική αρχή εντός 72 ωρών από τη στιγμή που την αντιλαμβάνεται; </a:t>
            </a:r>
          </a:p>
          <a:p>
            <a:pPr lvl="1" algn="just"/>
            <a:r>
              <a:rPr lang="el" sz="2200" dirty="0">
                <a:solidFill>
                  <a:srgbClr val="000000"/>
                </a:solidFill>
              </a:rPr>
              <a:t>Η παραβίαση πρέπει να διερευνηθεί και να παρασχεθούν λεπτομέρειες στη ρυθμιστική αρχή σχετικά με τη φύση της παραβίασης, τις πιθανές συνέπειες και τους μετριασμούς που λαμβάνονται για την αντιμετώπισή της.</a:t>
            </a:r>
          </a:p>
          <a:p>
            <a:pPr lvl="1" algn="just"/>
            <a:r>
              <a:rPr lang="el" sz="2200" dirty="0">
                <a:solidFill>
                  <a:srgbClr val="000000"/>
                </a:solidFill>
              </a:rPr>
              <a:t>Οι επεξεργαστές δεδομένων θα πρέπει επίσης να ενημερώνουν τους πελάτες τους, τους ελεγκτές, "χωρίς αδικαιολόγητη καθυστέρηση" αφού πρώτα αντιληφθούν παραβίαση δεδομένων.</a:t>
            </a:r>
          </a:p>
          <a:p>
            <a:pPr marL="342900" lvl="1" indent="-342900">
              <a:buFont typeface="Arial" pitchFamily="34" charset="0"/>
              <a:buChar char="•"/>
            </a:pPr>
            <a:endParaRPr lang="en-GB" dirty="0"/>
          </a:p>
        </p:txBody>
      </p:sp>
    </p:spTree>
    <p:extLst>
      <p:ext uri="{BB962C8B-B14F-4D97-AF65-F5344CB8AC3E}">
        <p14:creationId xmlns:p14="http://schemas.microsoft.com/office/powerpoint/2010/main" val="24696755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EC25-73DA-D17C-1414-28AB5CCF0027}"/>
              </a:ext>
            </a:extLst>
          </p:cNvPr>
          <p:cNvSpPr>
            <a:spLocks noGrp="1"/>
          </p:cNvSpPr>
          <p:nvPr>
            <p:ph type="title"/>
          </p:nvPr>
        </p:nvSpPr>
        <p:spPr>
          <a:xfrm>
            <a:off x="1066800" y="1"/>
            <a:ext cx="10058400" cy="831862"/>
          </a:xfrm>
        </p:spPr>
        <p:txBody>
          <a:bodyPr>
            <a:normAutofit/>
          </a:bodyPr>
          <a:lstStyle/>
          <a:p>
            <a:r>
              <a:rPr lang="el" sz="3200">
                <a:solidFill>
                  <a:srgbClr val="00B0F0"/>
                </a:solidFill>
              </a:rPr>
              <a:t>Εφαρμογή GDPR</a:t>
            </a:r>
          </a:p>
        </p:txBody>
      </p:sp>
      <p:sp>
        <p:nvSpPr>
          <p:cNvPr id="3" name="Content Placeholder 2">
            <a:extLst>
              <a:ext uri="{FF2B5EF4-FFF2-40B4-BE49-F238E27FC236}">
                <a16:creationId xmlns:a16="http://schemas.microsoft.com/office/drawing/2014/main" id="{A55F60DA-C2B0-0FE6-5C96-F621A54339F7}"/>
              </a:ext>
            </a:extLst>
          </p:cNvPr>
          <p:cNvSpPr>
            <a:spLocks noGrp="1"/>
          </p:cNvSpPr>
          <p:nvPr>
            <p:ph idx="1"/>
          </p:nvPr>
        </p:nvSpPr>
        <p:spPr>
          <a:xfrm>
            <a:off x="675677" y="968188"/>
            <a:ext cx="10972800" cy="4921623"/>
          </a:xfrm>
        </p:spPr>
        <p:txBody>
          <a:bodyPr>
            <a:normAutofit fontScale="55000" lnSpcReduction="20000"/>
          </a:bodyPr>
          <a:lstStyle/>
          <a:p>
            <a:pPr>
              <a:buFont typeface="Arial" panose="020B0604020202020204" pitchFamily="34" charset="0"/>
              <a:buChar char="•"/>
            </a:pPr>
            <a:r>
              <a:rPr lang="el" sz="3400" dirty="0">
                <a:solidFill>
                  <a:srgbClr val="000000"/>
                </a:solidFill>
                <a:latin typeface="Arial" panose="020B0604020202020204" pitchFamily="34" charset="0"/>
                <a:cs typeface="Arial" panose="020B0604020202020204" pitchFamily="34" charset="0"/>
              </a:rPr>
              <a:t>Λίστα ενεργειών</a:t>
            </a:r>
          </a:p>
          <a:p>
            <a:pPr lvl="1">
              <a:buFont typeface="Arial" panose="020B0604020202020204" pitchFamily="34" charset="0"/>
              <a:buChar char="•"/>
            </a:pPr>
            <a:r>
              <a:rPr lang="el" sz="3200" dirty="0">
                <a:solidFill>
                  <a:srgbClr val="000000"/>
                </a:solidFill>
                <a:latin typeface="Arial" panose="020B0604020202020204" pitchFamily="34" charset="0"/>
                <a:cs typeface="Arial" panose="020B0604020202020204" pitchFamily="34" charset="0"/>
              </a:rPr>
              <a:t>Ενημερώστε όλους για αυτό</a:t>
            </a:r>
          </a:p>
          <a:p>
            <a:pPr lvl="1">
              <a:buFont typeface="Arial" panose="020B0604020202020204" pitchFamily="34" charset="0"/>
              <a:buChar char="•"/>
            </a:pPr>
            <a:r>
              <a:rPr lang="el" sz="3200" dirty="0">
                <a:solidFill>
                  <a:srgbClr val="000000"/>
                </a:solidFill>
                <a:latin typeface="Arial" panose="020B0604020202020204" pitchFamily="34" charset="0"/>
                <a:cs typeface="Arial" panose="020B0604020202020204" pitchFamily="34" charset="0"/>
              </a:rPr>
              <a:t>Ορίστε έναν ειδικό υποψήφιο πελάτη για αυτό</a:t>
            </a:r>
          </a:p>
          <a:p>
            <a:pPr lvl="1">
              <a:buFont typeface="Arial" panose="020B0604020202020204" pitchFamily="34" charset="0"/>
              <a:buChar char="•"/>
            </a:pPr>
            <a:r>
              <a:rPr lang="el" sz="3200" dirty="0">
                <a:solidFill>
                  <a:srgbClr val="000000"/>
                </a:solidFill>
                <a:latin typeface="Arial" panose="020B0604020202020204" pitchFamily="34" charset="0"/>
                <a:cs typeface="Arial" panose="020B0604020202020204" pitchFamily="34" charset="0"/>
              </a:rPr>
              <a:t>Λίστα οπουδήποτε αποθηκεύετε δεδομένα</a:t>
            </a:r>
          </a:p>
          <a:p>
            <a:pPr lvl="1">
              <a:buFont typeface="Arial" panose="020B0604020202020204" pitchFamily="34" charset="0"/>
              <a:buChar char="•"/>
            </a:pPr>
            <a:r>
              <a:rPr lang="el" sz="3200" dirty="0">
                <a:solidFill>
                  <a:srgbClr val="000000"/>
                </a:solidFill>
                <a:latin typeface="Arial" panose="020B0604020202020204" pitchFamily="34" charset="0"/>
                <a:cs typeface="Arial" panose="020B0604020202020204" pitchFamily="34" charset="0"/>
              </a:rPr>
              <a:t>Δημιουργήστε μια απλή εξήγηση για το γιατί πρέπει να κρατήσετε τα δεδομένα - ποιος είναι ο σκοπός; </a:t>
            </a:r>
          </a:p>
          <a:p>
            <a:pPr lvl="1">
              <a:buFont typeface="Arial" panose="020B0604020202020204" pitchFamily="34" charset="0"/>
              <a:buChar char="•"/>
            </a:pPr>
            <a:r>
              <a:rPr lang="el" sz="3200" dirty="0">
                <a:solidFill>
                  <a:srgbClr val="000000"/>
                </a:solidFill>
                <a:latin typeface="Arial" panose="020B0604020202020204" pitchFamily="34" charset="0"/>
                <a:cs typeface="Arial" panose="020B0604020202020204" pitchFamily="34" charset="0"/>
              </a:rPr>
              <a:t>Επικοινωνήστε με όλους, εξηγήστε το και ζητήστε τη συγκατάθεσή τους για τη διατήρηση των δεδομένων τους</a:t>
            </a:r>
          </a:p>
          <a:p>
            <a:pPr lvl="1">
              <a:buFont typeface="Arial" panose="020B0604020202020204" pitchFamily="34" charset="0"/>
              <a:buChar char="•"/>
            </a:pPr>
            <a:r>
              <a:rPr lang="el" sz="3200" dirty="0">
                <a:solidFill>
                  <a:srgbClr val="000000"/>
                </a:solidFill>
                <a:latin typeface="Arial" panose="020B0604020202020204" pitchFamily="34" charset="0"/>
                <a:cs typeface="Arial" panose="020B0604020202020204" pitchFamily="34" charset="0"/>
              </a:rPr>
              <a:t>Ενημέρωση δεδομένων κατόπιν συγκατάθεσης</a:t>
            </a:r>
          </a:p>
          <a:p>
            <a:pPr lvl="1">
              <a:buFont typeface="Arial" panose="020B0604020202020204" pitchFamily="34" charset="0"/>
              <a:buChar char="•"/>
            </a:pPr>
            <a:r>
              <a:rPr lang="el" sz="3200" dirty="0">
                <a:solidFill>
                  <a:srgbClr val="000000"/>
                </a:solidFill>
                <a:latin typeface="Arial" panose="020B0604020202020204" pitchFamily="34" charset="0"/>
                <a:cs typeface="Arial" panose="020B0604020202020204" pitchFamily="34" charset="0"/>
              </a:rPr>
              <a:t>Γράψτε αυτό σε μια πολιτική</a:t>
            </a:r>
          </a:p>
          <a:p>
            <a:r>
              <a:rPr lang="el" sz="2800" dirty="0">
                <a:solidFill>
                  <a:srgbClr val="000000"/>
                </a:solidFill>
                <a:latin typeface="Arial" panose="020B0604020202020204" pitchFamily="34" charset="0"/>
                <a:cs typeface="Arial" panose="020B0604020202020204" pitchFamily="34" charset="0"/>
              </a:rPr>
              <a:t>Τους έχετε ενημερώσει όλους για αυτό;</a:t>
            </a:r>
          </a:p>
          <a:p>
            <a:pPr lvl="2"/>
            <a:r>
              <a:rPr lang="el" sz="1800" b="1" dirty="0">
                <a:solidFill>
                  <a:srgbClr val="000000"/>
                </a:solidFill>
              </a:rPr>
              <a:t>Υπάλληλοι/Διοικητικό Συμβούλιο/Διαχειριστές</a:t>
            </a:r>
          </a:p>
          <a:p>
            <a:pPr lvl="2"/>
            <a:r>
              <a:rPr lang="el" sz="1800" b="1" dirty="0">
                <a:solidFill>
                  <a:srgbClr val="000000"/>
                </a:solidFill>
              </a:rPr>
              <a:t>Χρήστες υπηρεσιών</a:t>
            </a:r>
          </a:p>
          <a:p>
            <a:pPr lvl="2"/>
            <a:r>
              <a:rPr lang="el" sz="1800" b="1" dirty="0">
                <a:solidFill>
                  <a:srgbClr val="000000"/>
                </a:solidFill>
              </a:rPr>
              <a:t>Μέλη</a:t>
            </a:r>
          </a:p>
          <a:p>
            <a:pPr lvl="2"/>
            <a:r>
              <a:rPr lang="el" sz="1800" b="1" dirty="0">
                <a:solidFill>
                  <a:srgbClr val="000000"/>
                </a:solidFill>
              </a:rPr>
              <a:t>Υποστηρικτές</a:t>
            </a:r>
          </a:p>
          <a:p>
            <a:pPr lvl="2"/>
            <a:r>
              <a:rPr lang="el" sz="1800" b="1" dirty="0">
                <a:solidFill>
                  <a:srgbClr val="000000"/>
                </a:solidFill>
              </a:rPr>
              <a:t>Δωρητές</a:t>
            </a:r>
          </a:p>
          <a:p>
            <a:pPr lvl="2"/>
            <a:r>
              <a:rPr lang="el" sz="1800" b="1" dirty="0">
                <a:solidFill>
                  <a:srgbClr val="000000"/>
                </a:solidFill>
              </a:rPr>
              <a:t>Κάποιος άλλος; </a:t>
            </a:r>
          </a:p>
          <a:p>
            <a:r>
              <a:rPr lang="el" sz="2700" dirty="0">
                <a:solidFill>
                  <a:srgbClr val="000000"/>
                </a:solidFill>
                <a:latin typeface="Arial" panose="020B0604020202020204" pitchFamily="34" charset="0"/>
                <a:cs typeface="Arial" panose="020B0604020202020204" pitchFamily="34" charset="0"/>
              </a:rPr>
              <a:t>Ποιος είναι ο επικεφαλής σας;</a:t>
            </a:r>
          </a:p>
          <a:p>
            <a:pPr lvl="1"/>
            <a:r>
              <a:rPr lang="el" sz="2200" dirty="0">
                <a:solidFill>
                  <a:srgbClr val="000000"/>
                </a:solidFill>
                <a:latin typeface="Arial" panose="020B0604020202020204" pitchFamily="34" charset="0"/>
                <a:cs typeface="Arial" panose="020B0604020202020204" pitchFamily="34" charset="0"/>
              </a:rPr>
              <a:t>ΥΠΔ ως υπεύθυνος επικοινωνίας για την πολιτική </a:t>
            </a:r>
            <a:br>
              <a:rPr lang="en-GB" dirty="0">
                <a:solidFill>
                  <a:srgbClr val="000000"/>
                </a:solidFill>
                <a:latin typeface="Arial" panose="020B0604020202020204" pitchFamily="34" charset="0"/>
                <a:cs typeface="Arial" panose="020B0604020202020204" pitchFamily="34" charset="0"/>
              </a:rPr>
            </a:br>
            <a:endParaRPr lang="en-GB" dirty="0">
              <a:solidFill>
                <a:srgbClr val="000000"/>
              </a:solidFill>
              <a:latin typeface="Arial" panose="020B0604020202020204" pitchFamily="34" charset="0"/>
              <a:cs typeface="Arial" panose="020B0604020202020204" pitchFamily="34" charset="0"/>
            </a:endParaRPr>
          </a:p>
          <a:p>
            <a:endParaRPr lang="en-GB" sz="1800" dirty="0">
              <a:solidFill>
                <a:srgbClr val="000000"/>
              </a:solidFill>
              <a:latin typeface="Arial" panose="020B0604020202020204" pitchFamily="34" charset="0"/>
              <a:cs typeface="Arial" panose="020B0604020202020204" pitchFamily="34" charset="0"/>
            </a:endParaRPr>
          </a:p>
          <a:p>
            <a:pPr marL="342900" lvl="1" indent="-342900">
              <a:buFont typeface="Arial" pitchFamily="34" charset="0"/>
              <a:buChar char="•"/>
            </a:pPr>
            <a:endParaRPr lang="en-GB" dirty="0"/>
          </a:p>
        </p:txBody>
      </p:sp>
    </p:spTree>
    <p:extLst>
      <p:ext uri="{BB962C8B-B14F-4D97-AF65-F5344CB8AC3E}">
        <p14:creationId xmlns:p14="http://schemas.microsoft.com/office/powerpoint/2010/main" val="6431992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EC25-73DA-D17C-1414-28AB5CCF0027}"/>
              </a:ext>
            </a:extLst>
          </p:cNvPr>
          <p:cNvSpPr>
            <a:spLocks noGrp="1"/>
          </p:cNvSpPr>
          <p:nvPr>
            <p:ph type="title"/>
          </p:nvPr>
        </p:nvSpPr>
        <p:spPr>
          <a:xfrm>
            <a:off x="1066800" y="1"/>
            <a:ext cx="10058400" cy="831862"/>
          </a:xfrm>
        </p:spPr>
        <p:txBody>
          <a:bodyPr>
            <a:normAutofit/>
          </a:bodyPr>
          <a:lstStyle/>
          <a:p>
            <a:r>
              <a:rPr lang="el" sz="3200">
                <a:solidFill>
                  <a:srgbClr val="00B0F0"/>
                </a:solidFill>
              </a:rPr>
              <a:t>Εφαρμογή GDPR</a:t>
            </a:r>
          </a:p>
        </p:txBody>
      </p:sp>
      <p:sp>
        <p:nvSpPr>
          <p:cNvPr id="3" name="Content Placeholder 2">
            <a:extLst>
              <a:ext uri="{FF2B5EF4-FFF2-40B4-BE49-F238E27FC236}">
                <a16:creationId xmlns:a16="http://schemas.microsoft.com/office/drawing/2014/main" id="{A55F60DA-C2B0-0FE6-5C96-F621A54339F7}"/>
              </a:ext>
            </a:extLst>
          </p:cNvPr>
          <p:cNvSpPr>
            <a:spLocks noGrp="1"/>
          </p:cNvSpPr>
          <p:nvPr>
            <p:ph idx="1"/>
          </p:nvPr>
        </p:nvSpPr>
        <p:spPr/>
        <p:txBody>
          <a:bodyPr>
            <a:normAutofit fontScale="92500" lnSpcReduction="10000"/>
          </a:bodyPr>
          <a:lstStyle/>
          <a:p>
            <a:r>
              <a:rPr lang="el" sz="2800">
                <a:solidFill>
                  <a:srgbClr val="000000"/>
                </a:solidFill>
                <a:latin typeface="Arial" panose="020B0604020202020204" pitchFamily="34" charset="0"/>
                <a:cs typeface="Arial" panose="020B0604020202020204" pitchFamily="34" charset="0"/>
              </a:rPr>
              <a:t>Πού βρίσκεται ο χώρος αποθήκευσης δεδομένων;</a:t>
            </a:r>
          </a:p>
          <a:p>
            <a:pPr lvl="1"/>
            <a:r>
              <a:rPr lang="el" sz="2200">
                <a:solidFill>
                  <a:srgbClr val="000000"/>
                </a:solidFill>
              </a:rPr>
              <a:t>Τοπικά και βασισμένα στο cloud λειτουργικά συστήματα</a:t>
            </a:r>
          </a:p>
          <a:p>
            <a:pPr lvl="1"/>
            <a:r>
              <a:rPr lang="el" sz="2200">
                <a:solidFill>
                  <a:srgbClr val="000000"/>
                </a:solidFill>
              </a:rPr>
              <a:t>Υπολογιστικά φύλλα και βάσεις δεδομένων</a:t>
            </a:r>
          </a:p>
          <a:p>
            <a:pPr lvl="1"/>
            <a:r>
              <a:rPr lang="el" sz="2200">
                <a:solidFill>
                  <a:srgbClr val="000000"/>
                </a:solidFill>
              </a:rPr>
              <a:t>Έντυπα αρχεία των παραπάνω</a:t>
            </a:r>
          </a:p>
          <a:p>
            <a:pPr lvl="1"/>
            <a:r>
              <a:rPr lang="el" sz="2200">
                <a:solidFill>
                  <a:srgbClr val="000000"/>
                </a:solidFill>
              </a:rPr>
              <a:t>Προσωπικά ηλεκτρονικά και έντυπα αρχεία</a:t>
            </a:r>
          </a:p>
          <a:p>
            <a:pPr lvl="1"/>
            <a:r>
              <a:rPr lang="el" sz="2200">
                <a:solidFill>
                  <a:srgbClr val="000000"/>
                </a:solidFill>
              </a:rPr>
              <a:t>Χειρόγραφες σημειώσεις και κατάλογοι </a:t>
            </a:r>
          </a:p>
          <a:p>
            <a:pPr lvl="1"/>
            <a:r>
              <a:rPr lang="el" sz="2200">
                <a:solidFill>
                  <a:srgbClr val="000000"/>
                </a:solidFill>
              </a:rPr>
              <a:t>Οτιδήποτε άλλο/οπουδήποτε αλλού; </a:t>
            </a:r>
          </a:p>
          <a:p>
            <a:r>
              <a:rPr lang="el" sz="2800">
                <a:solidFill>
                  <a:srgbClr val="000000"/>
                </a:solidFill>
                <a:latin typeface="Arial" panose="020B0604020202020204" pitchFamily="34" charset="0"/>
                <a:cs typeface="Arial" panose="020B0604020202020204" pitchFamily="34" charset="0"/>
              </a:rPr>
              <a:t>Σκοπός </a:t>
            </a:r>
          </a:p>
          <a:p>
            <a:pPr lvl="1"/>
            <a:r>
              <a:rPr lang="el" sz="2200">
                <a:solidFill>
                  <a:srgbClr val="000000"/>
                </a:solidFill>
              </a:rPr>
              <a:t>Οι σκοποί πρέπει να είναι «καθορισμένοι, ρητοί και νόμιμοι»</a:t>
            </a:r>
          </a:p>
          <a:p>
            <a:pPr lvl="1"/>
            <a:r>
              <a:rPr lang="el" sz="2200">
                <a:solidFill>
                  <a:srgbClr val="000000"/>
                </a:solidFill>
              </a:rPr>
              <a:t>Πρέπει να εκθέτετε τους σκοπούς σας με σαφήνεια και σαφήνεια</a:t>
            </a:r>
          </a:p>
          <a:p>
            <a:pPr lvl="1"/>
            <a:r>
              <a:rPr lang="el" sz="2200">
                <a:solidFill>
                  <a:srgbClr val="000000"/>
                </a:solidFill>
              </a:rPr>
              <a:t>Στη Maritime, πρέπει να είστε πολύ συγκεκριμένοι όταν μοιράζεστε δεδομένα επιβατών με τρίτους</a:t>
            </a:r>
          </a:p>
          <a:p>
            <a:pPr marL="342900" lvl="1" indent="-342900">
              <a:buFont typeface="Arial" pitchFamily="34" charset="0"/>
              <a:buChar char="•"/>
            </a:pPr>
            <a:endParaRPr lang="en-GB"/>
          </a:p>
        </p:txBody>
      </p:sp>
    </p:spTree>
    <p:extLst>
      <p:ext uri="{BB962C8B-B14F-4D97-AF65-F5344CB8AC3E}">
        <p14:creationId xmlns:p14="http://schemas.microsoft.com/office/powerpoint/2010/main" val="22722798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EC25-73DA-D17C-1414-28AB5CCF0027}"/>
              </a:ext>
            </a:extLst>
          </p:cNvPr>
          <p:cNvSpPr>
            <a:spLocks noGrp="1"/>
          </p:cNvSpPr>
          <p:nvPr>
            <p:ph type="title"/>
          </p:nvPr>
        </p:nvSpPr>
        <p:spPr>
          <a:xfrm>
            <a:off x="1066800" y="1"/>
            <a:ext cx="10058400" cy="831862"/>
          </a:xfrm>
        </p:spPr>
        <p:txBody>
          <a:bodyPr>
            <a:normAutofit/>
          </a:bodyPr>
          <a:lstStyle/>
          <a:p>
            <a:r>
              <a:rPr lang="el" sz="3200">
                <a:solidFill>
                  <a:srgbClr val="00B0F0"/>
                </a:solidFill>
              </a:rPr>
              <a:t>Εφαρμογή GDPR</a:t>
            </a:r>
          </a:p>
        </p:txBody>
      </p:sp>
      <p:sp>
        <p:nvSpPr>
          <p:cNvPr id="3" name="Content Placeholder 2">
            <a:extLst>
              <a:ext uri="{FF2B5EF4-FFF2-40B4-BE49-F238E27FC236}">
                <a16:creationId xmlns:a16="http://schemas.microsoft.com/office/drawing/2014/main" id="{A55F60DA-C2B0-0FE6-5C96-F621A54339F7}"/>
              </a:ext>
            </a:extLst>
          </p:cNvPr>
          <p:cNvSpPr>
            <a:spLocks noGrp="1"/>
          </p:cNvSpPr>
          <p:nvPr>
            <p:ph idx="1"/>
          </p:nvPr>
        </p:nvSpPr>
        <p:spPr>
          <a:xfrm>
            <a:off x="666712" y="1138518"/>
            <a:ext cx="10972800" cy="5495363"/>
          </a:xfrm>
        </p:spPr>
        <p:txBody>
          <a:bodyPr>
            <a:normAutofit fontScale="70000" lnSpcReduction="20000"/>
          </a:bodyPr>
          <a:lstStyle/>
          <a:p>
            <a:r>
              <a:rPr lang="el" sz="2900" dirty="0">
                <a:solidFill>
                  <a:srgbClr val="000000"/>
                </a:solidFill>
              </a:rPr>
              <a:t>Απόκτηση συγκατάθεσης</a:t>
            </a:r>
          </a:p>
          <a:p>
            <a:pPr lvl="1"/>
            <a:r>
              <a:rPr lang="el" sz="2200" dirty="0">
                <a:solidFill>
                  <a:srgbClr val="000000"/>
                </a:solidFill>
              </a:rPr>
              <a:t>Η διαφάνεια και η παροχή προσβάσιμων πληροφοριών σε άτομα σχετικά με τον τρόπο με τον οποίο θα χρησιμοποιήσετε τα προσωπικά τους δεδομένα αποτελεί βασικό στοιχείο αυτού</a:t>
            </a:r>
          </a:p>
          <a:p>
            <a:pPr lvl="1"/>
            <a:r>
              <a:rPr lang="el" sz="2200" dirty="0">
                <a:solidFill>
                  <a:srgbClr val="000000"/>
                </a:solidFill>
              </a:rPr>
              <a:t>Ο πιο συνηθισμένος τρόπος παροχής αυτών των πληροφοριών είναι σε μια </a:t>
            </a:r>
            <a:r>
              <a:rPr lang="el" sz="2200" b="1" dirty="0">
                <a:solidFill>
                  <a:srgbClr val="000000"/>
                </a:solidFill>
              </a:rPr>
              <a:t>δήλωση απορρήτου </a:t>
            </a:r>
          </a:p>
          <a:p>
            <a:pPr lvl="1"/>
            <a:r>
              <a:rPr lang="el" sz="2200" dirty="0">
                <a:solidFill>
                  <a:srgbClr val="000000"/>
                </a:solidFill>
              </a:rPr>
              <a:t>Οι καλύτερες ειδοποιήσεις απορρήτου είναι όσο το δυνατόν πιο σύντομες, γραμμένες σε γλώσσα που είναι απλή</a:t>
            </a:r>
          </a:p>
          <a:p>
            <a:pPr lvl="1"/>
            <a:r>
              <a:rPr lang="el" sz="2100" dirty="0">
                <a:solidFill>
                  <a:srgbClr val="000000"/>
                </a:solidFill>
              </a:rPr>
              <a:t>Θα πρέπει να ζητήσετε από τα άτομα να επιλέξουν θετικά</a:t>
            </a:r>
          </a:p>
          <a:p>
            <a:pPr lvl="1"/>
            <a:r>
              <a:rPr lang="el" sz="2100" dirty="0">
                <a:solidFill>
                  <a:srgbClr val="000000"/>
                </a:solidFill>
              </a:rPr>
              <a:t>Θα πρέπει να τους δώσετε επαρκείς πληροφορίες για να επιλέξουν να συμμετάσχουν</a:t>
            </a:r>
          </a:p>
          <a:p>
            <a:pPr lvl="1"/>
            <a:r>
              <a:rPr lang="el" sz="2100" dirty="0">
                <a:solidFill>
                  <a:srgbClr val="000000"/>
                </a:solidFill>
              </a:rPr>
              <a:t>Εάν ο μηχανισμός συγκατάθεσής σας αποτελείται αποκλειστικά από ένα πλαίσιο "Συμφωνώ" χωρίς υποστηρικτικές πληροφορίες, τότε οι άνθρωποι είναι απίθανο να ενημερωθούν πλήρως και η συγκατάθεση δεν μπορεί να θεωρηθεί έγκυρη</a:t>
            </a:r>
            <a:endParaRPr lang="en-GB" sz="2200" dirty="0">
              <a:solidFill>
                <a:srgbClr val="000000"/>
              </a:solidFill>
            </a:endParaRPr>
          </a:p>
          <a:p>
            <a:r>
              <a:rPr lang="el" sz="2400" dirty="0">
                <a:solidFill>
                  <a:srgbClr val="000000"/>
                </a:solidFill>
              </a:rPr>
              <a:t>Το σημείο εκκίνησης μιας δήλωσης απορρήτου θα πρέπει να είναι να λέει στους ανθρώπους:</a:t>
            </a:r>
          </a:p>
          <a:p>
            <a:pPr lvl="2"/>
            <a:r>
              <a:rPr lang="el" sz="2000" dirty="0">
                <a:solidFill>
                  <a:srgbClr val="000000"/>
                </a:solidFill>
              </a:rPr>
              <a:t>Ποιος είσαι</a:t>
            </a:r>
          </a:p>
          <a:p>
            <a:pPr lvl="2"/>
            <a:r>
              <a:rPr lang="el" sz="2000" dirty="0">
                <a:solidFill>
                  <a:srgbClr val="000000"/>
                </a:solidFill>
              </a:rPr>
              <a:t>Τι πρόκειται να κάνετε με τις πληροφορίες τους</a:t>
            </a:r>
          </a:p>
          <a:p>
            <a:pPr lvl="2"/>
            <a:r>
              <a:rPr lang="el" sz="2000" dirty="0">
                <a:solidFill>
                  <a:srgbClr val="000000"/>
                </a:solidFill>
              </a:rPr>
              <a:t>Και με ποιον θα μοιραστεί</a:t>
            </a:r>
          </a:p>
          <a:p>
            <a:pPr>
              <a:lnSpc>
                <a:spcPct val="80000"/>
              </a:lnSpc>
            </a:pPr>
            <a:r>
              <a:rPr lang="el" sz="2900" dirty="0">
                <a:solidFill>
                  <a:srgbClr val="000000"/>
                </a:solidFill>
              </a:rPr>
              <a:t>Κατόπιν συγκατάθεσης</a:t>
            </a:r>
          </a:p>
          <a:p>
            <a:pPr lvl="1">
              <a:lnSpc>
                <a:spcPct val="80000"/>
              </a:lnSpc>
            </a:pPr>
            <a:r>
              <a:rPr lang="el" sz="2400" dirty="0">
                <a:solidFill>
                  <a:srgbClr val="000000"/>
                </a:solidFill>
              </a:rPr>
              <a:t>Πόσο διαρκεί η συγκατάθεση και πότε πρέπει να σταλούν υπενθυμίσεις</a:t>
            </a:r>
          </a:p>
          <a:p>
            <a:pPr lvl="1">
              <a:lnSpc>
                <a:spcPct val="80000"/>
              </a:lnSpc>
            </a:pPr>
            <a:r>
              <a:rPr lang="el" sz="2400" dirty="0">
                <a:solidFill>
                  <a:srgbClr val="000000"/>
                </a:solidFill>
              </a:rPr>
              <a:t>Να είστε σαφείς σχετικά με τα μέρη στα οποία συναινεί κάποιος, καθώς ενδέχεται να μην επιλέξει θετικά</a:t>
            </a:r>
            <a:endParaRPr lang="en-US" sz="2400" dirty="0">
              <a:solidFill>
                <a:srgbClr val="000000"/>
              </a:solidFill>
            </a:endParaRPr>
          </a:p>
          <a:p>
            <a:pPr marL="201168" lvl="1" indent="0">
              <a:lnSpc>
                <a:spcPct val="80000"/>
              </a:lnSpc>
              <a:buNone/>
            </a:pPr>
            <a:r>
              <a:rPr lang="el" sz="2400" dirty="0">
                <a:solidFill>
                  <a:srgbClr val="000000"/>
                </a:solidFill>
              </a:rPr>
              <a:t> όλες τις επιλογές</a:t>
            </a:r>
          </a:p>
          <a:p>
            <a:pPr>
              <a:lnSpc>
                <a:spcPct val="80000"/>
              </a:lnSpc>
            </a:pPr>
            <a:r>
              <a:rPr lang="el-GR" sz="2800" dirty="0">
                <a:solidFill>
                  <a:srgbClr val="000000"/>
                </a:solidFill>
              </a:rPr>
              <a:t>Αρχές</a:t>
            </a:r>
            <a:endParaRPr lang="el" sz="2800" dirty="0">
              <a:solidFill>
                <a:srgbClr val="000000"/>
              </a:solidFill>
            </a:endParaRPr>
          </a:p>
          <a:p>
            <a:pPr lvl="1">
              <a:lnSpc>
                <a:spcPct val="80000"/>
              </a:lnSpc>
            </a:pPr>
            <a:r>
              <a:rPr lang="el" sz="2400" dirty="0">
                <a:solidFill>
                  <a:srgbClr val="000000"/>
                </a:solidFill>
              </a:rPr>
              <a:t> μια λίστα πολιτικών που απαιτούνται για τη συμμόρφωση με τον </a:t>
            </a:r>
            <a:r>
              <a:rPr lang="en-US" sz="2400" dirty="0">
                <a:solidFill>
                  <a:srgbClr val="000000"/>
                </a:solidFill>
              </a:rPr>
              <a:t>GDPR</a:t>
            </a:r>
            <a:r>
              <a:rPr lang="el" sz="2400" dirty="0">
                <a:solidFill>
                  <a:srgbClr val="000000"/>
                </a:solidFill>
              </a:rPr>
              <a:t> </a:t>
            </a:r>
          </a:p>
          <a:p>
            <a:pPr lvl="2"/>
            <a:endParaRPr lang="en-GB" sz="2000" dirty="0">
              <a:solidFill>
                <a:srgbClr val="000000"/>
              </a:solidFill>
            </a:endParaRPr>
          </a:p>
          <a:p>
            <a:pPr marL="342900" lvl="1" indent="-342900">
              <a:buFont typeface="Arial" pitchFamily="34" charset="0"/>
              <a:buChar char="•"/>
            </a:pPr>
            <a:endParaRPr lang="en-GB" dirty="0"/>
          </a:p>
        </p:txBody>
      </p:sp>
    </p:spTree>
    <p:extLst>
      <p:ext uri="{BB962C8B-B14F-4D97-AF65-F5344CB8AC3E}">
        <p14:creationId xmlns:p14="http://schemas.microsoft.com/office/powerpoint/2010/main" val="25718055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EC25-73DA-D17C-1414-28AB5CCF0027}"/>
              </a:ext>
            </a:extLst>
          </p:cNvPr>
          <p:cNvSpPr>
            <a:spLocks noGrp="1"/>
          </p:cNvSpPr>
          <p:nvPr>
            <p:ph type="title"/>
          </p:nvPr>
        </p:nvSpPr>
        <p:spPr>
          <a:xfrm>
            <a:off x="1066800" y="1"/>
            <a:ext cx="10058400" cy="831862"/>
          </a:xfrm>
        </p:spPr>
        <p:txBody>
          <a:bodyPr>
            <a:normAutofit/>
          </a:bodyPr>
          <a:lstStyle/>
          <a:p>
            <a:r>
              <a:rPr lang="el" sz="3200">
                <a:solidFill>
                  <a:srgbClr val="00B0F0"/>
                </a:solidFill>
              </a:rPr>
              <a:t>GDPR : Εφαρμογή-Πολιτικές</a:t>
            </a:r>
          </a:p>
        </p:txBody>
      </p:sp>
      <p:sp>
        <p:nvSpPr>
          <p:cNvPr id="3" name="Content Placeholder 2">
            <a:extLst>
              <a:ext uri="{FF2B5EF4-FFF2-40B4-BE49-F238E27FC236}">
                <a16:creationId xmlns:a16="http://schemas.microsoft.com/office/drawing/2014/main" id="{A55F60DA-C2B0-0FE6-5C96-F621A54339F7}"/>
              </a:ext>
            </a:extLst>
          </p:cNvPr>
          <p:cNvSpPr>
            <a:spLocks noGrp="1"/>
          </p:cNvSpPr>
          <p:nvPr>
            <p:ph idx="1"/>
          </p:nvPr>
        </p:nvSpPr>
        <p:spPr/>
        <p:txBody>
          <a:bodyPr>
            <a:normAutofit fontScale="85000" lnSpcReduction="10000"/>
          </a:bodyPr>
          <a:lstStyle/>
          <a:p>
            <a:r>
              <a:rPr lang="el" sz="2400" b="1" dirty="0">
                <a:solidFill>
                  <a:srgbClr val="000000"/>
                </a:solidFill>
              </a:rPr>
              <a:t>Πολιτική Προστασίας Προσωπικών Δεδομένων (άρθρο 24)</a:t>
            </a:r>
          </a:p>
          <a:p>
            <a:pPr lvl="1"/>
            <a:r>
              <a:rPr lang="el" sz="2000" dirty="0">
                <a:solidFill>
                  <a:srgbClr val="000000"/>
                </a:solidFill>
              </a:rPr>
              <a:t>Η πολιτική προστασίας δεδομένων είναι μια δήλωση που καθορίζει τον τρόπο με τον οποίο ο οργανισμός σας προστατεύει τα προσωπικά δεδομένα.</a:t>
            </a:r>
          </a:p>
          <a:p>
            <a:r>
              <a:rPr lang="el" sz="2400" b="1" dirty="0">
                <a:solidFill>
                  <a:srgbClr val="000000"/>
                </a:solidFill>
              </a:rPr>
              <a:t>Δήλωση απορρήτου (άρθρα 12, 13 και 14)</a:t>
            </a:r>
          </a:p>
          <a:p>
            <a:pPr lvl="1"/>
            <a:r>
              <a:rPr lang="el" sz="2000" dirty="0">
                <a:solidFill>
                  <a:srgbClr val="000000"/>
                </a:solidFill>
              </a:rPr>
              <a:t>Η δήλωση απορρήτου είναι μια δημόσια δήλωση σχετικά με τον τρόπο με τον οποίο ο οργανισμός σας εφαρμόζει (και συμμορφώνεται με) τις αρχές επεξεργασίας δεδομένων του ΓΚΠΔ.</a:t>
            </a:r>
          </a:p>
          <a:p>
            <a:pPr lvl="1"/>
            <a:r>
              <a:rPr lang="el" sz="2000" dirty="0">
                <a:solidFill>
                  <a:srgbClr val="000000"/>
                </a:solidFill>
              </a:rPr>
              <a:t>Ένα ουσιαστικό μέρος της συμμόρφωσης, εξυπηρετεί δύο σκοπούς: να προωθήσει τη διαφάνεια και να παρέχει στα άτομα μεγαλύτερο έλεγχο στον τρόπο με τον οποίο χρησιμοποιούνται τα δεδομένα τους.</a:t>
            </a:r>
          </a:p>
          <a:p>
            <a:r>
              <a:rPr lang="el" sz="2400" b="1" dirty="0">
                <a:solidFill>
                  <a:srgbClr val="000000"/>
                </a:solidFill>
              </a:rPr>
              <a:t>Δήλωση Προστασίας Προσωπικών Δεδομένων Εργαζομένων (Άρθρα 12, 13 και 14)</a:t>
            </a:r>
          </a:p>
          <a:p>
            <a:pPr lvl="1" fontAlgn="base"/>
            <a:r>
              <a:rPr lang="el" sz="2100" dirty="0">
                <a:solidFill>
                  <a:srgbClr val="000000"/>
                </a:solidFill>
              </a:rPr>
              <a:t>Σύμφωνα με το GDPR, πρέπει να είστε πιο διαφανείς και ανοιχτοί από ποτέ σχετικά με τα δεδομένα που σχετίζονται με τους υπαλλήλους που επεξεργάζεστε.</a:t>
            </a:r>
          </a:p>
          <a:p>
            <a:pPr lvl="1" fontAlgn="base"/>
            <a:r>
              <a:rPr lang="el" sz="2100" dirty="0">
                <a:solidFill>
                  <a:srgbClr val="000000"/>
                </a:solidFill>
              </a:rPr>
              <a:t>Αποτελεί επίσης βασική αρχή του GDPR για τους εργοδότες να επεξεργάζονται δεδομένα που σχετίζονται με το ανθρώπινο δυναμικό με δίκαιο και διαφανή τρόπο.</a:t>
            </a:r>
          </a:p>
          <a:p>
            <a:pPr lvl="1" fontAlgn="base"/>
            <a:endParaRPr lang="en-GB" sz="2100" dirty="0">
              <a:solidFill>
                <a:srgbClr val="000000"/>
              </a:solidFill>
            </a:endParaRPr>
          </a:p>
          <a:p>
            <a:pPr marL="342900" lvl="1" indent="-342900">
              <a:buFont typeface="Arial" pitchFamily="34" charset="0"/>
              <a:buChar char="•"/>
            </a:pPr>
            <a:endParaRPr lang="en-GB" dirty="0"/>
          </a:p>
        </p:txBody>
      </p:sp>
    </p:spTree>
    <p:extLst>
      <p:ext uri="{BB962C8B-B14F-4D97-AF65-F5344CB8AC3E}">
        <p14:creationId xmlns:p14="http://schemas.microsoft.com/office/powerpoint/2010/main" val="1210966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CCD53A-3321-FDB9-CA50-70544F935C22}"/>
              </a:ext>
            </a:extLst>
          </p:cNvPr>
          <p:cNvSpPr>
            <a:spLocks noGrp="1"/>
          </p:cNvSpPr>
          <p:nvPr>
            <p:ph type="ctrTitle"/>
          </p:nvPr>
        </p:nvSpPr>
        <p:spPr>
          <a:xfrm>
            <a:off x="447368" y="270880"/>
            <a:ext cx="11297264" cy="1524000"/>
          </a:xfrm>
        </p:spPr>
        <p:txBody>
          <a:bodyPr/>
          <a:lstStyle/>
          <a:p>
            <a:r>
              <a:rPr lang="el" dirty="0">
                <a:solidFill>
                  <a:schemeClr val="accent1"/>
                </a:solidFill>
              </a:rPr>
              <a:t>CSP Λογιστική Εκπαίδευση: </a:t>
            </a:r>
            <a:r>
              <a:rPr lang="el" dirty="0"/>
              <a:t>Πότε-Πού-Πώς</a:t>
            </a:r>
          </a:p>
        </p:txBody>
      </p:sp>
      <p:sp>
        <p:nvSpPr>
          <p:cNvPr id="4" name="Text Placeholder 3">
            <a:extLst>
              <a:ext uri="{FF2B5EF4-FFF2-40B4-BE49-F238E27FC236}">
                <a16:creationId xmlns:a16="http://schemas.microsoft.com/office/drawing/2014/main" id="{548BD71C-DCE9-9855-DCBE-675F20E94682}"/>
              </a:ext>
            </a:extLst>
          </p:cNvPr>
          <p:cNvSpPr>
            <a:spLocks noGrp="1"/>
          </p:cNvSpPr>
          <p:nvPr>
            <p:ph type="body" sz="quarter" idx="16"/>
          </p:nvPr>
        </p:nvSpPr>
        <p:spPr>
          <a:xfrm>
            <a:off x="1318352" y="1894376"/>
            <a:ext cx="2847975" cy="3390899"/>
          </a:xfrm>
        </p:spPr>
        <p:txBody>
          <a:bodyPr/>
          <a:lstStyle/>
          <a:p>
            <a:r>
              <a:rPr lang="el" dirty="0"/>
              <a:t>ΠΟΤΕ</a:t>
            </a:r>
          </a:p>
        </p:txBody>
      </p:sp>
      <p:pic>
        <p:nvPicPr>
          <p:cNvPr id="51" name="Picture Placeholder 50" descr="Άβακας">
            <a:extLst>
              <a:ext uri="{FF2B5EF4-FFF2-40B4-BE49-F238E27FC236}">
                <a16:creationId xmlns:a16="http://schemas.microsoft.com/office/drawing/2014/main" id="{F1A5F630-1971-68D5-BEDA-6FC11471C8E1}"/>
              </a:ext>
            </a:extLst>
          </p:cNvPr>
          <p:cNvPicPr>
            <a:picLocks noGrp="1" noChangeAspect="1"/>
          </p:cNvPicPr>
          <p:nvPr>
            <p:ph type="pic" sz="quarter" idx="23"/>
          </p:nvPr>
        </p:nvPicPr>
        <p:blipFill>
          <a:blip r:embed="rId2">
            <a:extLst>
              <a:ext uri="{96DAC541-7B7A-43D3-8B79-37D633B846F1}">
                <asvg:svgBlip xmlns:asvg="http://schemas.microsoft.com/office/drawing/2016/SVG/main" r:embed="rId3"/>
              </a:ext>
            </a:extLst>
          </a:blip>
          <a:srcRect t="4502" b="4502"/>
          <a:stretch/>
        </p:blipFill>
        <p:spPr>
          <a:xfrm>
            <a:off x="2239419" y="2833688"/>
            <a:ext cx="1005840" cy="914400"/>
          </a:xfrm>
        </p:spPr>
      </p:pic>
      <p:sp>
        <p:nvSpPr>
          <p:cNvPr id="8" name="Text Placeholder 7">
            <a:extLst>
              <a:ext uri="{FF2B5EF4-FFF2-40B4-BE49-F238E27FC236}">
                <a16:creationId xmlns:a16="http://schemas.microsoft.com/office/drawing/2014/main" id="{442063B1-AD32-CF53-B792-70C1B67D527C}"/>
              </a:ext>
            </a:extLst>
          </p:cNvPr>
          <p:cNvSpPr>
            <a:spLocks noGrp="1"/>
          </p:cNvSpPr>
          <p:nvPr>
            <p:ph type="body" sz="quarter" idx="20"/>
          </p:nvPr>
        </p:nvSpPr>
        <p:spPr>
          <a:xfrm>
            <a:off x="1605817" y="3989405"/>
            <a:ext cx="2275880" cy="893763"/>
          </a:xfrm>
        </p:spPr>
        <p:txBody>
          <a:bodyPr/>
          <a:lstStyle/>
          <a:p>
            <a:pPr lvl="0"/>
            <a:r>
              <a:rPr lang="el" dirty="0"/>
              <a:t>Χρονοδιάγραμμα:</a:t>
            </a:r>
          </a:p>
        </p:txBody>
      </p:sp>
      <p:sp>
        <p:nvSpPr>
          <p:cNvPr id="7" name="Text Placeholder 6">
            <a:extLst>
              <a:ext uri="{FF2B5EF4-FFF2-40B4-BE49-F238E27FC236}">
                <a16:creationId xmlns:a16="http://schemas.microsoft.com/office/drawing/2014/main" id="{CEAC814C-D211-009A-190F-549B7A0D6398}"/>
              </a:ext>
            </a:extLst>
          </p:cNvPr>
          <p:cNvSpPr>
            <a:spLocks noGrp="1"/>
          </p:cNvSpPr>
          <p:nvPr>
            <p:ph type="body" sz="quarter" idx="18"/>
          </p:nvPr>
        </p:nvSpPr>
        <p:spPr>
          <a:xfrm>
            <a:off x="4651092" y="1894376"/>
            <a:ext cx="2847975" cy="3390899"/>
          </a:xfrm>
        </p:spPr>
        <p:txBody>
          <a:bodyPr/>
          <a:lstStyle/>
          <a:p>
            <a:r>
              <a:rPr lang="el"/>
              <a:t>ΠΟΎ</a:t>
            </a:r>
          </a:p>
        </p:txBody>
      </p:sp>
      <p:pic>
        <p:nvPicPr>
          <p:cNvPr id="53" name="Picture Placeholder 52" descr="3d Γυαλιά">
            <a:extLst>
              <a:ext uri="{FF2B5EF4-FFF2-40B4-BE49-F238E27FC236}">
                <a16:creationId xmlns:a16="http://schemas.microsoft.com/office/drawing/2014/main" id="{6D152620-03B9-AECD-503A-E23309285EA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t="4574" b="4574"/>
          <a:stretch/>
        </p:blipFill>
        <p:spPr>
          <a:xfrm>
            <a:off x="5572159" y="2954840"/>
            <a:ext cx="1005840" cy="914400"/>
          </a:xfrm>
        </p:spPr>
      </p:pic>
      <p:sp>
        <p:nvSpPr>
          <p:cNvPr id="9" name="Text Placeholder 8">
            <a:extLst>
              <a:ext uri="{FF2B5EF4-FFF2-40B4-BE49-F238E27FC236}">
                <a16:creationId xmlns:a16="http://schemas.microsoft.com/office/drawing/2014/main" id="{ABB0AEFB-9FA8-4379-DA69-49759E72608E}"/>
              </a:ext>
            </a:extLst>
          </p:cNvPr>
          <p:cNvSpPr>
            <a:spLocks noGrp="1"/>
          </p:cNvSpPr>
          <p:nvPr>
            <p:ph type="body" sz="quarter" idx="21"/>
          </p:nvPr>
        </p:nvSpPr>
        <p:spPr>
          <a:xfrm>
            <a:off x="4938557" y="3989404"/>
            <a:ext cx="2275880" cy="893763"/>
          </a:xfrm>
        </p:spPr>
        <p:txBody>
          <a:bodyPr/>
          <a:lstStyle/>
          <a:p>
            <a:r>
              <a:rPr lang="el" dirty="0"/>
              <a:t>ONLINE-ONSITE-Πληροφορίες τοποθεσίας</a:t>
            </a:r>
          </a:p>
        </p:txBody>
      </p:sp>
      <p:sp>
        <p:nvSpPr>
          <p:cNvPr id="2" name="Text Placeholder 1">
            <a:extLst>
              <a:ext uri="{FF2B5EF4-FFF2-40B4-BE49-F238E27FC236}">
                <a16:creationId xmlns:a16="http://schemas.microsoft.com/office/drawing/2014/main" id="{C5B8455C-CEA2-F7C8-E898-97C86849DC0E}"/>
              </a:ext>
            </a:extLst>
          </p:cNvPr>
          <p:cNvSpPr>
            <a:spLocks noGrp="1"/>
          </p:cNvSpPr>
          <p:nvPr>
            <p:ph type="body" sz="quarter" idx="19"/>
          </p:nvPr>
        </p:nvSpPr>
        <p:spPr>
          <a:xfrm>
            <a:off x="7995403" y="1894376"/>
            <a:ext cx="2847975" cy="3390899"/>
          </a:xfrm>
        </p:spPr>
        <p:txBody>
          <a:bodyPr/>
          <a:lstStyle/>
          <a:p>
            <a:r>
              <a:rPr lang="el"/>
              <a:t>ΠΏΣ</a:t>
            </a:r>
          </a:p>
        </p:txBody>
      </p:sp>
      <p:pic>
        <p:nvPicPr>
          <p:cNvPr id="55" name="Picture Placeholder 54" descr="Κύκλωμα">
            <a:extLst>
              <a:ext uri="{FF2B5EF4-FFF2-40B4-BE49-F238E27FC236}">
                <a16:creationId xmlns:a16="http://schemas.microsoft.com/office/drawing/2014/main" id="{415585AE-96E0-81D6-0A31-2A13ECB76808}"/>
              </a:ext>
            </a:extLst>
          </p:cNvPr>
          <p:cNvPicPr>
            <a:picLocks noGrp="1" noChangeAspect="1"/>
          </p:cNvPicPr>
          <p:nvPr>
            <p:ph type="pic" sz="quarter" idx="25"/>
          </p:nvPr>
        </p:nvPicPr>
        <p:blipFill>
          <a:blip r:embed="rId6">
            <a:extLst>
              <a:ext uri="{96DAC541-7B7A-43D3-8B79-37D633B846F1}">
                <asvg:svgBlip xmlns:asvg="http://schemas.microsoft.com/office/drawing/2016/SVG/main" r:embed="rId7"/>
              </a:ext>
            </a:extLst>
          </a:blip>
          <a:srcRect t="4502" b="4502"/>
          <a:stretch/>
        </p:blipFill>
        <p:spPr>
          <a:xfrm>
            <a:off x="8916470" y="2833688"/>
            <a:ext cx="1005840" cy="914400"/>
          </a:xfrm>
        </p:spPr>
      </p:pic>
      <p:sp>
        <p:nvSpPr>
          <p:cNvPr id="10" name="Text Placeholder 9">
            <a:extLst>
              <a:ext uri="{FF2B5EF4-FFF2-40B4-BE49-F238E27FC236}">
                <a16:creationId xmlns:a16="http://schemas.microsoft.com/office/drawing/2014/main" id="{C0563BBD-CFF8-BAAA-D1C5-C6AC7B376BCA}"/>
              </a:ext>
            </a:extLst>
          </p:cNvPr>
          <p:cNvSpPr>
            <a:spLocks noGrp="1"/>
          </p:cNvSpPr>
          <p:nvPr>
            <p:ph type="body" sz="quarter" idx="22"/>
          </p:nvPr>
        </p:nvSpPr>
        <p:spPr>
          <a:xfrm>
            <a:off x="8282868" y="3989404"/>
            <a:ext cx="2275880" cy="893763"/>
          </a:xfrm>
        </p:spPr>
        <p:txBody>
          <a:bodyPr/>
          <a:lstStyle/>
          <a:p>
            <a:pPr lvl="0"/>
            <a:r>
              <a:rPr lang="el" dirty="0"/>
              <a:t>Τρόπος παράδοσης</a:t>
            </a:r>
          </a:p>
        </p:txBody>
      </p:sp>
      <p:sp>
        <p:nvSpPr>
          <p:cNvPr id="6" name="Slide Number Placeholder 5">
            <a:extLst>
              <a:ext uri="{FF2B5EF4-FFF2-40B4-BE49-F238E27FC236}">
                <a16:creationId xmlns:a16="http://schemas.microsoft.com/office/drawing/2014/main" id="{6314DC98-ED35-A03F-CA2C-D54F23D0FD11}"/>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4</a:t>
            </a:fld>
            <a:endParaRPr lang="en-US"/>
          </a:p>
        </p:txBody>
      </p:sp>
      <p:sp>
        <p:nvSpPr>
          <p:cNvPr id="11" name="Footer Placeholder 10">
            <a:extLst>
              <a:ext uri="{FF2B5EF4-FFF2-40B4-BE49-F238E27FC236}">
                <a16:creationId xmlns:a16="http://schemas.microsoft.com/office/drawing/2014/main" id="{FA452AF8-DBC0-33A2-73F3-147F82F5E9FE}"/>
              </a:ext>
            </a:extLst>
          </p:cNvPr>
          <p:cNvSpPr>
            <a:spLocks noGrp="1"/>
          </p:cNvSpPr>
          <p:nvPr>
            <p:ph type="ftr" sz="quarter" idx="3"/>
          </p:nvPr>
        </p:nvSpPr>
        <p:spPr/>
        <p:txBody>
          <a:bodyPr/>
          <a:lstStyle/>
          <a:p>
            <a:r>
              <a:rPr lang="el"/>
              <a:t>Όνομα εκπαιδευτικής ενότητας CSP: Πρότυπο παρουσίασης που δημιουργήθηκε από PR</a:t>
            </a:r>
          </a:p>
        </p:txBody>
      </p:sp>
    </p:spTree>
    <p:extLst>
      <p:ext uri="{BB962C8B-B14F-4D97-AF65-F5344CB8AC3E}">
        <p14:creationId xmlns:p14="http://schemas.microsoft.com/office/powerpoint/2010/main" val="33177993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EC25-73DA-D17C-1414-28AB5CCF0027}"/>
              </a:ext>
            </a:extLst>
          </p:cNvPr>
          <p:cNvSpPr>
            <a:spLocks noGrp="1"/>
          </p:cNvSpPr>
          <p:nvPr>
            <p:ph type="title"/>
          </p:nvPr>
        </p:nvSpPr>
        <p:spPr>
          <a:xfrm>
            <a:off x="1066800" y="1"/>
            <a:ext cx="10058400" cy="831862"/>
          </a:xfrm>
        </p:spPr>
        <p:txBody>
          <a:bodyPr>
            <a:normAutofit/>
          </a:bodyPr>
          <a:lstStyle/>
          <a:p>
            <a:r>
              <a:rPr lang="el" sz="3200">
                <a:solidFill>
                  <a:srgbClr val="00B0F0"/>
                </a:solidFill>
              </a:rPr>
              <a:t>GDPR : Εφαρμογή-Πολιτικές</a:t>
            </a:r>
          </a:p>
        </p:txBody>
      </p:sp>
      <p:sp>
        <p:nvSpPr>
          <p:cNvPr id="3" name="Content Placeholder 2">
            <a:extLst>
              <a:ext uri="{FF2B5EF4-FFF2-40B4-BE49-F238E27FC236}">
                <a16:creationId xmlns:a16="http://schemas.microsoft.com/office/drawing/2014/main" id="{A55F60DA-C2B0-0FE6-5C96-F621A54339F7}"/>
              </a:ext>
            </a:extLst>
          </p:cNvPr>
          <p:cNvSpPr>
            <a:spLocks noGrp="1"/>
          </p:cNvSpPr>
          <p:nvPr>
            <p:ph idx="1"/>
          </p:nvPr>
        </p:nvSpPr>
        <p:spPr/>
        <p:txBody>
          <a:bodyPr>
            <a:normAutofit fontScale="92500" lnSpcReduction="20000"/>
          </a:bodyPr>
          <a:lstStyle/>
          <a:p>
            <a:r>
              <a:rPr lang="el" b="1" dirty="0">
                <a:solidFill>
                  <a:srgbClr val="000000"/>
                </a:solidFill>
              </a:rPr>
              <a:t>Πολιτική διατήρησης δεδομένων (άρθρα 5, 13, 17 και 30)</a:t>
            </a:r>
          </a:p>
          <a:p>
            <a:pPr lvl="1" fontAlgn="base"/>
            <a:r>
              <a:rPr lang="el" dirty="0">
                <a:solidFill>
                  <a:srgbClr val="000000"/>
                </a:solidFill>
              </a:rPr>
              <a:t>Μια πολιτική διατήρησης δεδομένων (ή διατήρησης αρχείων) περιγράφει το πρωτόκολλο του οργανισμού σας για τη διατήρηση πληροφοριών.</a:t>
            </a:r>
          </a:p>
          <a:p>
            <a:pPr lvl="1" fontAlgn="base"/>
            <a:r>
              <a:rPr lang="el" dirty="0">
                <a:solidFill>
                  <a:srgbClr val="000000"/>
                </a:solidFill>
              </a:rPr>
              <a:t>Είναι σημαντικό ο οργανισμός σας να διατηρεί δεδομένα μόνο για όσο διάστημα χρειάζεται.</a:t>
            </a:r>
          </a:p>
          <a:p>
            <a:pPr lvl="1" fontAlgn="base"/>
            <a:r>
              <a:rPr lang="el" dirty="0">
                <a:solidFill>
                  <a:srgbClr val="000000"/>
                </a:solidFill>
              </a:rPr>
              <a:t>Αυτό οφείλεται στο γεγονός ότι η διατήρηση των δεδομένων για μεγαλύτερο χρονικό διάστημα από ό, τι είναι απαραίτητο μπορεί να καταλάβει πολύτιμο χώρο αποθήκευσης και να επιβαρυνθεί με περιττά έξοδα.</a:t>
            </a:r>
          </a:p>
          <a:p>
            <a:pPr lvl="1" fontAlgn="base"/>
            <a:r>
              <a:rPr lang="el" dirty="0">
                <a:solidFill>
                  <a:srgbClr val="000000"/>
                </a:solidFill>
              </a:rPr>
              <a:t>Κατά τη σύνταξη της πολιτικής διατήρησης δεδομένων, θα πρέπει να λάβετε υπόψη δύο βασικούς παράγοντες</a:t>
            </a:r>
          </a:p>
          <a:p>
            <a:pPr lvl="2" fontAlgn="base"/>
            <a:r>
              <a:rPr lang="el" dirty="0">
                <a:solidFill>
                  <a:srgbClr val="000000"/>
                </a:solidFill>
              </a:rPr>
              <a:t> Πώς θα οργανώσετε τις πληροφορίες ώστε να είναι προσβάσιμες σε αυτές αργότερα; και</a:t>
            </a:r>
          </a:p>
          <a:p>
            <a:pPr lvl="2" fontAlgn="base"/>
            <a:r>
              <a:rPr lang="el" dirty="0">
                <a:solidFill>
                  <a:srgbClr val="000000"/>
                </a:solidFill>
              </a:rPr>
              <a:t> Πώς θα απορρίψετε πληροφορίες που δεν χρειάζονται πλέον.</a:t>
            </a:r>
          </a:p>
          <a:p>
            <a:pPr fontAlgn="base"/>
            <a:r>
              <a:rPr lang="el" sz="3100" b="1" dirty="0">
                <a:solidFill>
                  <a:srgbClr val="000000"/>
                </a:solidFill>
              </a:rPr>
              <a:t>Χρονοδιάγραμμα διατήρησης δεδομένων (άρθρο 30)</a:t>
            </a:r>
          </a:p>
          <a:p>
            <a:pPr lvl="1" fontAlgn="base"/>
            <a:r>
              <a:rPr lang="el" sz="2900" dirty="0">
                <a:solidFill>
                  <a:srgbClr val="000000"/>
                </a:solidFill>
              </a:rPr>
              <a:t>Ένα χρονοδιάγραμμα διατήρησης δεδομένων (ή διατήρησης εγγραφών) είναι μια πολιτική που καθορίζει το χρονικό διάστημα διατήρησης των στοιχείων δεδομένων.</a:t>
            </a:r>
          </a:p>
          <a:p>
            <a:pPr marL="342900" lvl="1" indent="-342900">
              <a:buFont typeface="Arial" pitchFamily="34" charset="0"/>
              <a:buChar char="•"/>
            </a:pPr>
            <a:endParaRPr lang="en-GB" dirty="0"/>
          </a:p>
        </p:txBody>
      </p:sp>
    </p:spTree>
    <p:extLst>
      <p:ext uri="{BB962C8B-B14F-4D97-AF65-F5344CB8AC3E}">
        <p14:creationId xmlns:p14="http://schemas.microsoft.com/office/powerpoint/2010/main" val="37662126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EC25-73DA-D17C-1414-28AB5CCF0027}"/>
              </a:ext>
            </a:extLst>
          </p:cNvPr>
          <p:cNvSpPr>
            <a:spLocks noGrp="1"/>
          </p:cNvSpPr>
          <p:nvPr>
            <p:ph type="title"/>
          </p:nvPr>
        </p:nvSpPr>
        <p:spPr>
          <a:xfrm>
            <a:off x="1066800" y="1"/>
            <a:ext cx="10058400" cy="831862"/>
          </a:xfrm>
        </p:spPr>
        <p:txBody>
          <a:bodyPr>
            <a:normAutofit/>
          </a:bodyPr>
          <a:lstStyle/>
          <a:p>
            <a:r>
              <a:rPr lang="el" sz="2000">
                <a:solidFill>
                  <a:srgbClr val="00B0F0"/>
                </a:solidFill>
              </a:rPr>
              <a:t>GDPR : Εφαρμογή-Πολιτικές</a:t>
            </a:r>
            <a:endParaRPr lang="en-GB" sz="3200">
              <a:solidFill>
                <a:srgbClr val="00B0F0"/>
              </a:solidFill>
            </a:endParaRPr>
          </a:p>
        </p:txBody>
      </p:sp>
      <p:sp>
        <p:nvSpPr>
          <p:cNvPr id="3" name="Content Placeholder 2">
            <a:extLst>
              <a:ext uri="{FF2B5EF4-FFF2-40B4-BE49-F238E27FC236}">
                <a16:creationId xmlns:a16="http://schemas.microsoft.com/office/drawing/2014/main" id="{A55F60DA-C2B0-0FE6-5C96-F621A54339F7}"/>
              </a:ext>
            </a:extLst>
          </p:cNvPr>
          <p:cNvSpPr>
            <a:spLocks noGrp="1"/>
          </p:cNvSpPr>
          <p:nvPr>
            <p:ph idx="1"/>
          </p:nvPr>
        </p:nvSpPr>
        <p:spPr/>
        <p:txBody>
          <a:bodyPr>
            <a:normAutofit/>
          </a:bodyPr>
          <a:lstStyle/>
          <a:p>
            <a:pPr fontAlgn="base"/>
            <a:r>
              <a:rPr lang="el" b="1" dirty="0">
                <a:solidFill>
                  <a:srgbClr val="000000"/>
                </a:solidFill>
              </a:rPr>
              <a:t>Κατάλογος δραστηριοτήτων επεξεργασίας </a:t>
            </a:r>
            <a:r>
              <a:rPr lang="el" dirty="0">
                <a:solidFill>
                  <a:srgbClr val="000000"/>
                </a:solidFill>
              </a:rPr>
              <a:t>(άρθρο 30)</a:t>
            </a:r>
          </a:p>
          <a:p>
            <a:pPr lvl="1" fontAlgn="base"/>
            <a:r>
              <a:rPr lang="el" dirty="0">
                <a:solidFill>
                  <a:srgbClr val="000000"/>
                </a:solidFill>
              </a:rPr>
              <a:t>Το έγγραφο αυτό είναι υποχρεωτικό εάν:</a:t>
            </a:r>
          </a:p>
          <a:p>
            <a:pPr lvl="2" fontAlgn="base"/>
            <a:r>
              <a:rPr lang="el" dirty="0">
                <a:solidFill>
                  <a:srgbClr val="000000"/>
                </a:solidFill>
              </a:rPr>
              <a:t>περισσότερους από 250 υπαλλήλους. ή</a:t>
            </a:r>
          </a:p>
          <a:p>
            <a:pPr lvl="2" fontAlgn="base"/>
            <a:r>
              <a:rPr lang="el" dirty="0">
                <a:solidFill>
                  <a:srgbClr val="000000"/>
                </a:solidFill>
              </a:rPr>
              <a:t>Η επεξεργασία που πραγματοποιείτε είναι πιθανό να οδηγήσει σε κίνδυνο για τα δικαιώματα και τις ελευθερίες των υποκειμένων των δεδομένων. ή</a:t>
            </a:r>
          </a:p>
          <a:p>
            <a:pPr lvl="2" fontAlgn="base"/>
            <a:r>
              <a:rPr lang="el" dirty="0">
                <a:solidFill>
                  <a:srgbClr val="000000"/>
                </a:solidFill>
              </a:rPr>
              <a:t>Η επεξεργασία δεν είναι περιστασιακή. ή</a:t>
            </a:r>
          </a:p>
          <a:p>
            <a:pPr lvl="2" fontAlgn="base"/>
            <a:r>
              <a:rPr lang="el" dirty="0">
                <a:solidFill>
                  <a:srgbClr val="000000"/>
                </a:solidFill>
              </a:rPr>
              <a:t>Η επεξεργασία περιλαμβάνει ειδικές κατηγορίες δεδομένων. </a:t>
            </a:r>
          </a:p>
          <a:p>
            <a:pPr lvl="2" fontAlgn="base"/>
            <a:r>
              <a:rPr lang="el" dirty="0">
                <a:solidFill>
                  <a:srgbClr val="000000"/>
                </a:solidFill>
              </a:rPr>
              <a:t>Η επεξεργασία περιλαμβάνει δεδομένα προσωπικού χαρακτήρα που αφορούν ποινικές καταδίκες και αδικήματα.</a:t>
            </a:r>
          </a:p>
          <a:p>
            <a:pPr marL="342900" lvl="1" indent="-342900">
              <a:buFont typeface="Arial" pitchFamily="34" charset="0"/>
              <a:buChar char="•"/>
            </a:pPr>
            <a:endParaRPr lang="en-GB" dirty="0"/>
          </a:p>
        </p:txBody>
      </p:sp>
    </p:spTree>
    <p:extLst>
      <p:ext uri="{BB962C8B-B14F-4D97-AF65-F5344CB8AC3E}">
        <p14:creationId xmlns:p14="http://schemas.microsoft.com/office/powerpoint/2010/main" val="40864184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GDPR-Compliance-Roadmap - Δικτύωση CBC, High Wycombe">
            <a:extLst>
              <a:ext uri="{FF2B5EF4-FFF2-40B4-BE49-F238E27FC236}">
                <a16:creationId xmlns:a16="http://schemas.microsoft.com/office/drawing/2014/main" id="{D83846F9-962F-C834-F754-2038A7FF5200}"/>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55345" y="88834"/>
            <a:ext cx="9201150" cy="549311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7FFC3E4-9649-9E43-62BC-F6CBD093904D}"/>
              </a:ext>
            </a:extLst>
          </p:cNvPr>
          <p:cNvSpPr txBox="1"/>
          <p:nvPr/>
        </p:nvSpPr>
        <p:spPr>
          <a:xfrm>
            <a:off x="2066925" y="5464062"/>
            <a:ext cx="6096000" cy="1200329"/>
          </a:xfrm>
          <a:prstGeom prst="rect">
            <a:avLst/>
          </a:prstGeom>
          <a:noFill/>
        </p:spPr>
        <p:txBody>
          <a:bodyPr wrap="square">
            <a:spAutoFit/>
          </a:bodyPr>
          <a:lstStyle/>
          <a:p>
            <a:r>
              <a:rPr lang="el-GR" dirty="0"/>
              <a:t>Ο οδικός χάρτης συμμόρφωσης με το GDPR περιλαμβάνει δημιουργία ομάδας, ανάλυση ροών δεδομένων, εκτίμηση κινδύνων, εφαρμογή ελέγχων, διαχείριση παραβιάσεων και συνεχή έλεγχο.</a:t>
            </a:r>
            <a:endParaRPr lang="en-US" dirty="0"/>
          </a:p>
        </p:txBody>
      </p:sp>
    </p:spTree>
    <p:extLst>
      <p:ext uri="{BB962C8B-B14F-4D97-AF65-F5344CB8AC3E}">
        <p14:creationId xmlns:p14="http://schemas.microsoft.com/office/powerpoint/2010/main" val="26743785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EC25-73DA-D17C-1414-28AB5CCF0027}"/>
              </a:ext>
            </a:extLst>
          </p:cNvPr>
          <p:cNvSpPr>
            <a:spLocks noGrp="1"/>
          </p:cNvSpPr>
          <p:nvPr>
            <p:ph type="title"/>
          </p:nvPr>
        </p:nvSpPr>
        <p:spPr>
          <a:xfrm>
            <a:off x="1066800" y="1"/>
            <a:ext cx="10058400" cy="831862"/>
          </a:xfrm>
        </p:spPr>
        <p:txBody>
          <a:bodyPr>
            <a:normAutofit/>
          </a:bodyPr>
          <a:lstStyle/>
          <a:p>
            <a:r>
              <a:rPr lang="el" sz="3200">
                <a:solidFill>
                  <a:srgbClr val="00B0F0"/>
                </a:solidFill>
              </a:rPr>
              <a:t>Τεχνολογίες απορρήτου</a:t>
            </a:r>
          </a:p>
        </p:txBody>
      </p:sp>
      <p:sp>
        <p:nvSpPr>
          <p:cNvPr id="3" name="Content Placeholder 2">
            <a:extLst>
              <a:ext uri="{FF2B5EF4-FFF2-40B4-BE49-F238E27FC236}">
                <a16:creationId xmlns:a16="http://schemas.microsoft.com/office/drawing/2014/main" id="{A55F60DA-C2B0-0FE6-5C96-F621A54339F7}"/>
              </a:ext>
            </a:extLst>
          </p:cNvPr>
          <p:cNvSpPr>
            <a:spLocks noGrp="1"/>
          </p:cNvSpPr>
          <p:nvPr>
            <p:ph idx="1"/>
          </p:nvPr>
        </p:nvSpPr>
        <p:spPr>
          <a:xfrm>
            <a:off x="666712" y="1210235"/>
            <a:ext cx="10972800" cy="4815903"/>
          </a:xfrm>
        </p:spPr>
        <p:txBody>
          <a:bodyPr/>
          <a:lstStyle/>
          <a:p>
            <a:pPr>
              <a:buFont typeface="Arial" panose="020B0604020202020204" pitchFamily="34" charset="0"/>
              <a:buChar char="•"/>
            </a:pPr>
            <a:r>
              <a:rPr lang="el" sz="2400" dirty="0">
                <a:solidFill>
                  <a:srgbClr val="000000"/>
                </a:solidFill>
              </a:rPr>
              <a:t>Μέτρα ενίσχυσης της ιδιωτικής ζωής</a:t>
            </a:r>
          </a:p>
          <a:p>
            <a:pPr lvl="1">
              <a:buFont typeface="Arial" panose="020B0604020202020204" pitchFamily="34" charset="0"/>
              <a:buChar char="•"/>
            </a:pPr>
            <a:r>
              <a:rPr lang="el" sz="2400" dirty="0">
                <a:solidFill>
                  <a:srgbClr val="000000"/>
                </a:solidFill>
              </a:rPr>
              <a:t>Όπως η ελαχιστοποίηση των δεδομένων, η ψευδωνυμοποίηση και η κρυπτογράφηση, οι ναυτιλιακοί οργανισμοί μπορούν να μειώσουν τους κινδύνους απορρήτου και να προστατεύσουν προληπτικά τα προσωπικά δεδομένα.</a:t>
            </a:r>
          </a:p>
          <a:p>
            <a:pPr>
              <a:buFont typeface="Arial" panose="020B0604020202020204" pitchFamily="34" charset="0"/>
              <a:buChar char="•"/>
            </a:pPr>
            <a:r>
              <a:rPr lang="el" sz="2400" dirty="0">
                <a:solidFill>
                  <a:srgbClr val="000000"/>
                </a:solidFill>
              </a:rPr>
              <a:t>Αυστηροί έλεγχοι πρόσβασης για την αποτροπή μη εξουσιοδοτημένης πρόσβασης σε προσωπικά δεδομένα</a:t>
            </a:r>
          </a:p>
          <a:p>
            <a:pPr>
              <a:buFont typeface="Arial" panose="020B0604020202020204" pitchFamily="34" charset="0"/>
              <a:buChar char="•"/>
            </a:pPr>
            <a:r>
              <a:rPr lang="el" sz="2400" dirty="0">
                <a:solidFill>
                  <a:srgbClr val="000000"/>
                </a:solidFill>
              </a:rPr>
              <a:t>Τα ευαίσθητα προσωπικά δεδομένα θα πρέπει να κρυπτογραφούνται τόσο κατά τη μεταφορά όσο και κατά την αποθήκευση</a:t>
            </a:r>
          </a:p>
          <a:p>
            <a:pPr>
              <a:buFont typeface="Arial" panose="020B0604020202020204" pitchFamily="34" charset="0"/>
              <a:buChar char="•"/>
            </a:pPr>
            <a:r>
              <a:rPr lang="el" sz="2400" dirty="0">
                <a:solidFill>
                  <a:srgbClr val="000000"/>
                </a:solidFill>
              </a:rPr>
              <a:t>Συμφωνίες προστασίας δεδομένων με ευθύνες και υποχρεώσεις προς τρίτους προμηθευτές στη Ναυτιλία</a:t>
            </a:r>
          </a:p>
          <a:p>
            <a:pPr lvl="1">
              <a:buFont typeface="Arial" panose="020B0604020202020204" pitchFamily="34" charset="0"/>
              <a:buChar char="•"/>
            </a:pPr>
            <a:endParaRPr lang="en-GB" sz="2200" dirty="0">
              <a:solidFill>
                <a:srgbClr val="000000"/>
              </a:solidFill>
            </a:endParaRPr>
          </a:p>
        </p:txBody>
      </p:sp>
    </p:spTree>
    <p:extLst>
      <p:ext uri="{BB962C8B-B14F-4D97-AF65-F5344CB8AC3E}">
        <p14:creationId xmlns:p14="http://schemas.microsoft.com/office/powerpoint/2010/main" val="36727344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B7401-71CA-CA77-BB30-5D61BB8B4FD8}"/>
              </a:ext>
            </a:extLst>
          </p:cNvPr>
          <p:cNvSpPr>
            <a:spLocks noGrp="1"/>
          </p:cNvSpPr>
          <p:nvPr>
            <p:ph type="title"/>
          </p:nvPr>
        </p:nvSpPr>
        <p:spPr>
          <a:xfrm>
            <a:off x="973455" y="559232"/>
            <a:ext cx="10058400" cy="545259"/>
          </a:xfrm>
        </p:spPr>
        <p:txBody>
          <a:bodyPr>
            <a:noAutofit/>
          </a:bodyPr>
          <a:lstStyle/>
          <a:p>
            <a:r>
              <a:rPr lang="el" sz="3200" dirty="0">
                <a:solidFill>
                  <a:srgbClr val="00B0F0"/>
                </a:solidFill>
              </a:rPr>
              <a:t>Τεχνολογία που ενισχύει την προστασία της ιδιωτικής ζωής</a:t>
            </a:r>
          </a:p>
        </p:txBody>
      </p:sp>
      <p:sp>
        <p:nvSpPr>
          <p:cNvPr id="3" name="Content Placeholder 2">
            <a:extLst>
              <a:ext uri="{FF2B5EF4-FFF2-40B4-BE49-F238E27FC236}">
                <a16:creationId xmlns:a16="http://schemas.microsoft.com/office/drawing/2014/main" id="{2F86A884-F774-EE25-4281-323CB027FE82}"/>
              </a:ext>
            </a:extLst>
          </p:cNvPr>
          <p:cNvSpPr>
            <a:spLocks noGrp="1"/>
          </p:cNvSpPr>
          <p:nvPr>
            <p:ph idx="1"/>
          </p:nvPr>
        </p:nvSpPr>
        <p:spPr/>
        <p:txBody>
          <a:bodyPr>
            <a:normAutofit lnSpcReduction="10000"/>
          </a:bodyPr>
          <a:lstStyle/>
          <a:p>
            <a:r>
              <a:rPr lang="el" altLang="en-US" sz="2400" dirty="0">
                <a:solidFill>
                  <a:srgbClr val="000000"/>
                </a:solidFill>
              </a:rPr>
              <a:t>Τεχνολογία που ενισχύει τον έλεγχο των χρηστών και καταργεί τα προσωπικά αναγνωριστικά</a:t>
            </a:r>
          </a:p>
          <a:p>
            <a:pPr>
              <a:buFont typeface="Arial" panose="020B0604020202020204" pitchFamily="34" charset="0"/>
              <a:buChar char="•"/>
            </a:pPr>
            <a:r>
              <a:rPr lang="el" dirty="0">
                <a:solidFill>
                  <a:srgbClr val="000000"/>
                </a:solidFill>
              </a:rPr>
              <a:t>Διαφορικό απόρρητο : Έγχυση θορύβου σε σύνολα δεδομένων ή έξοδο ερωτημάτων, επιτρέποντας την εξαγωγή πολύτιμων πληροφοριών χωρίς να διακυβεύεται το ατομικό απόρρητο.</a:t>
            </a:r>
          </a:p>
          <a:p>
            <a:pPr>
              <a:buFont typeface="Arial" panose="020B0604020202020204" pitchFamily="34" charset="0"/>
              <a:buChar char="•"/>
            </a:pPr>
            <a:r>
              <a:rPr lang="el" dirty="0">
                <a:solidFill>
                  <a:srgbClr val="000000"/>
                </a:solidFill>
              </a:rPr>
              <a:t>Ομομορφική κρυπτογράφηση: Υπολογισμός που εκτελείται σε κρυπτογραφημένα δεδομένα χωρίς να τα αποκρυπτογραφεί πρώτα, διασφαλίζοντας το απόρρητο κατά την επεξεργασία δεδομένων</a:t>
            </a:r>
          </a:p>
          <a:p>
            <a:pPr>
              <a:buFont typeface="Arial" panose="020B0604020202020204" pitchFamily="34" charset="0"/>
              <a:buChar char="•"/>
            </a:pPr>
            <a:r>
              <a:rPr lang="el" dirty="0">
                <a:solidFill>
                  <a:srgbClr val="000000"/>
                </a:solidFill>
              </a:rPr>
              <a:t>Συνθετικά δεδομένα: Τεχνητά δεδομένα που παράγονται από αλγόριθμους σύνθεσης δεδομένων. Αναπαραγωγή πραγματικών δεδομένων </a:t>
            </a:r>
          </a:p>
          <a:p>
            <a:pPr>
              <a:buFont typeface="Arial" panose="020B0604020202020204" pitchFamily="34" charset="0"/>
              <a:buChar char="•"/>
            </a:pPr>
            <a:r>
              <a:rPr lang="el" dirty="0">
                <a:solidFill>
                  <a:srgbClr val="000000"/>
                </a:solidFill>
              </a:rPr>
              <a:t>Απόκρυψη: αφαίρεση ή αντικατάσταση πληροφοριών προσωπικής ταυτοποίησης από ένα σύνολο δεδομένων για την αποτροπή της ατομικής ταυτοποίησης.</a:t>
            </a:r>
            <a:endParaRPr lang="en-US" altLang="en-US" dirty="0">
              <a:solidFill>
                <a:srgbClr val="000000"/>
              </a:solidFill>
            </a:endParaRPr>
          </a:p>
        </p:txBody>
      </p:sp>
    </p:spTree>
    <p:extLst>
      <p:ext uri="{BB962C8B-B14F-4D97-AF65-F5344CB8AC3E}">
        <p14:creationId xmlns:p14="http://schemas.microsoft.com/office/powerpoint/2010/main" val="30344443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7A7E6-C8F1-BF63-CF33-9EBE059B5403}"/>
              </a:ext>
            </a:extLst>
          </p:cNvPr>
          <p:cNvSpPr>
            <a:spLocks noGrp="1"/>
          </p:cNvSpPr>
          <p:nvPr>
            <p:ph type="title"/>
          </p:nvPr>
        </p:nvSpPr>
        <p:spPr>
          <a:xfrm>
            <a:off x="954405" y="591404"/>
            <a:ext cx="10058400" cy="636762"/>
          </a:xfrm>
        </p:spPr>
        <p:txBody>
          <a:bodyPr>
            <a:noAutofit/>
          </a:bodyPr>
          <a:lstStyle/>
          <a:p>
            <a:r>
              <a:rPr lang="el" sz="3600" dirty="0">
                <a:solidFill>
                  <a:srgbClr val="00B0F0"/>
                </a:solidFill>
              </a:rPr>
              <a:t>Τεχνολογία που ενισχύει την προστασία της ιδιωτικής ζωής</a:t>
            </a:r>
            <a:endParaRPr lang="en-GB" sz="3600" dirty="0"/>
          </a:p>
        </p:txBody>
      </p:sp>
      <p:sp>
        <p:nvSpPr>
          <p:cNvPr id="3" name="Content Placeholder 2">
            <a:extLst>
              <a:ext uri="{FF2B5EF4-FFF2-40B4-BE49-F238E27FC236}">
                <a16:creationId xmlns:a16="http://schemas.microsoft.com/office/drawing/2014/main" id="{65930B89-1739-B34F-60B4-D0C98937EBD1}"/>
              </a:ext>
            </a:extLst>
          </p:cNvPr>
          <p:cNvSpPr>
            <a:spLocks noGrp="1"/>
          </p:cNvSpPr>
          <p:nvPr>
            <p:ph idx="1"/>
          </p:nvPr>
        </p:nvSpPr>
        <p:spPr/>
        <p:txBody>
          <a:bodyPr/>
          <a:lstStyle/>
          <a:p>
            <a:r>
              <a:rPr lang="el" altLang="en-US" dirty="0">
                <a:solidFill>
                  <a:srgbClr val="000000"/>
                </a:solidFill>
              </a:rPr>
              <a:t>Εργαλεία κρυπτογράφησης</a:t>
            </a:r>
          </a:p>
          <a:p>
            <a:pPr lvl="1"/>
            <a:r>
              <a:rPr lang="el" altLang="en-US" dirty="0">
                <a:solidFill>
                  <a:srgbClr val="000000"/>
                </a:solidFill>
              </a:rPr>
              <a:t>SSL-Secure Socket Layer </a:t>
            </a:r>
          </a:p>
          <a:p>
            <a:pPr lvl="1"/>
            <a:r>
              <a:rPr lang="el" altLang="en-US" dirty="0">
                <a:solidFill>
                  <a:srgbClr val="000000"/>
                </a:solidFill>
              </a:rPr>
              <a:t>P3P (Platform for Privacy Preferences)-Οι χρήστες δηλώνουν την πολιτική απορρήτου τους στα προγράμματα περιήγησής τους</a:t>
            </a:r>
          </a:p>
          <a:p>
            <a:pPr>
              <a:buFont typeface="Arial" panose="020B0604020202020204" pitchFamily="34" charset="0"/>
              <a:buChar char="•"/>
            </a:pPr>
            <a:r>
              <a:rPr lang="el" dirty="0">
                <a:solidFill>
                  <a:srgbClr val="000000"/>
                </a:solidFill>
              </a:rPr>
              <a:t>Ψευδωνυμοποίηση: Επιτρέπει την αντικατάσταση αναγνωρίσιμων πληροφοριών εντός ενός συνόλου δεδομένων με τεχνητά αναγνωριστικά, ψευδώνυμα ή ψευδώνυμα.</a:t>
            </a:r>
          </a:p>
          <a:p>
            <a:pPr>
              <a:buFont typeface="Arial" panose="020B0604020202020204" pitchFamily="34" charset="0"/>
              <a:buChar char="•"/>
            </a:pPr>
            <a:r>
              <a:rPr lang="el" dirty="0">
                <a:solidFill>
                  <a:srgbClr val="000000"/>
                </a:solidFill>
              </a:rPr>
              <a:t>Ομόσπονδη μάθηση: Το μοντέλο ML επιτρέπει την εκπαίδευση σε αποκεντρωμένες συσκευές ή διακομιστές, διατηρώντας παράλληλα τα δεδομένα τοπικά και ιδιωτικά.</a:t>
            </a:r>
            <a:endParaRPr lang="en-US" altLang="en-US" dirty="0">
              <a:solidFill>
                <a:srgbClr val="000000"/>
              </a:solidFill>
            </a:endParaRPr>
          </a:p>
          <a:p>
            <a:pPr marL="342900" lvl="1" indent="-342900">
              <a:spcBef>
                <a:spcPts val="1200"/>
              </a:spcBef>
              <a:spcAft>
                <a:spcPts val="200"/>
              </a:spcAft>
              <a:buClr>
                <a:schemeClr val="accent1"/>
              </a:buClr>
              <a:buSzPct val="100000"/>
              <a:buFont typeface="Arial" panose="020B0604020202020204" pitchFamily="34" charset="0"/>
              <a:buChar char="•"/>
            </a:pPr>
            <a:endParaRPr lang="en-US" altLang="en-US" sz="2000" dirty="0">
              <a:solidFill>
                <a:srgbClr val="000000"/>
              </a:solidFill>
            </a:endParaRPr>
          </a:p>
          <a:p>
            <a:endParaRPr lang="en-GB" dirty="0"/>
          </a:p>
        </p:txBody>
      </p:sp>
    </p:spTree>
    <p:extLst>
      <p:ext uri="{BB962C8B-B14F-4D97-AF65-F5344CB8AC3E}">
        <p14:creationId xmlns:p14="http://schemas.microsoft.com/office/powerpoint/2010/main" val="20101937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04E16-998F-612E-A303-C79CABE8C7A2}"/>
              </a:ext>
            </a:extLst>
          </p:cNvPr>
          <p:cNvSpPr>
            <a:spLocks noGrp="1"/>
          </p:cNvSpPr>
          <p:nvPr>
            <p:ph type="title"/>
          </p:nvPr>
        </p:nvSpPr>
        <p:spPr>
          <a:xfrm>
            <a:off x="1097280" y="286603"/>
            <a:ext cx="10058400" cy="780197"/>
          </a:xfrm>
        </p:spPr>
        <p:txBody>
          <a:bodyPr>
            <a:normAutofit/>
          </a:bodyPr>
          <a:lstStyle/>
          <a:p>
            <a:r>
              <a:rPr lang="el" sz="3200">
                <a:solidFill>
                  <a:srgbClr val="00B0F0"/>
                </a:solidFill>
              </a:rPr>
              <a:t>GDPR-Ναυτιλιακό Πλαίσιο</a:t>
            </a:r>
          </a:p>
        </p:txBody>
      </p:sp>
      <p:sp>
        <p:nvSpPr>
          <p:cNvPr id="3" name="Content Placeholder 2">
            <a:extLst>
              <a:ext uri="{FF2B5EF4-FFF2-40B4-BE49-F238E27FC236}">
                <a16:creationId xmlns:a16="http://schemas.microsoft.com/office/drawing/2014/main" id="{55642DD6-80EF-9EF3-9113-38DDEF65CE41}"/>
              </a:ext>
            </a:extLst>
          </p:cNvPr>
          <p:cNvSpPr>
            <a:spLocks noGrp="1"/>
          </p:cNvSpPr>
          <p:nvPr>
            <p:ph idx="1"/>
          </p:nvPr>
        </p:nvSpPr>
        <p:spPr>
          <a:xfrm>
            <a:off x="666712" y="1500175"/>
            <a:ext cx="10972800" cy="4380671"/>
          </a:xfrm>
        </p:spPr>
        <p:txBody>
          <a:bodyPr>
            <a:normAutofit fontScale="85000" lnSpcReduction="20000"/>
          </a:bodyPr>
          <a:lstStyle/>
          <a:p>
            <a:pPr>
              <a:buFont typeface="Arial" panose="020B0604020202020204" pitchFamily="34" charset="0"/>
              <a:buChar char="•"/>
            </a:pPr>
            <a:r>
              <a:rPr lang="el" sz="2400" dirty="0">
                <a:solidFill>
                  <a:srgbClr val="000000"/>
                </a:solidFill>
              </a:rPr>
              <a:t>Ο GDPR ισχύει για πλοιοκτήτη, χειριστή ή πράκτορα πληρώματος που επεξεργάζεται προσωπικά δεδομένα και είναι εγκατεστημένος στον ΕΟΧ, ανεξάρτητα από τη σημαία του πλοίου και την εθνικότητα του πληρώματος.</a:t>
            </a:r>
          </a:p>
          <a:p>
            <a:pPr>
              <a:buFont typeface="Arial" panose="020B0604020202020204" pitchFamily="34" charset="0"/>
              <a:buChar char="•"/>
            </a:pPr>
            <a:r>
              <a:rPr lang="el" sz="2400" dirty="0">
                <a:solidFill>
                  <a:srgbClr val="000000"/>
                </a:solidFill>
              </a:rPr>
              <a:t>Επεξεργασία δεδομένων: Τόσο αυτοματοποιημένη όσο και μη αυτοματοποιημένη επεξεργασία δεδομένων </a:t>
            </a:r>
          </a:p>
          <a:p>
            <a:pPr lvl="1">
              <a:buFont typeface="Arial" panose="020B0604020202020204" pitchFamily="34" charset="0"/>
              <a:buChar char="•"/>
            </a:pPr>
            <a:r>
              <a:rPr lang="el" sz="2400" b="0" i="0" dirty="0">
                <a:solidFill>
                  <a:srgbClr val="333333"/>
                </a:solidFill>
                <a:effectLst/>
                <a:latin typeface="Raleway" panose="020B0503030101060003" pitchFamily="34" charset="0"/>
              </a:rPr>
              <a:t>συλλογή, καταγραφή, οργάνωση, διάρθρωση, αποθήκευση, προσαρμογή ή μετατροπή</a:t>
            </a:r>
          </a:p>
          <a:p>
            <a:pPr>
              <a:buFont typeface="Arial" panose="020B0604020202020204" pitchFamily="34" charset="0"/>
              <a:buChar char="•"/>
            </a:pPr>
            <a:r>
              <a:rPr lang="el" sz="2400" dirty="0">
                <a:solidFill>
                  <a:srgbClr val="333333"/>
                </a:solidFill>
                <a:latin typeface="Raleway" panose="020B0503030101060003" pitchFamily="34" charset="0"/>
              </a:rPr>
              <a:t>Υπεύθυνος επεξεργασίας δεδομένων </a:t>
            </a:r>
          </a:p>
          <a:p>
            <a:pPr lvl="1">
              <a:buFont typeface="Arial" panose="020B0604020202020204" pitchFamily="34" charset="0"/>
              <a:buChar char="•"/>
            </a:pPr>
            <a:r>
              <a:rPr lang="el" sz="2400" b="0" i="0" dirty="0">
                <a:solidFill>
                  <a:srgbClr val="333333"/>
                </a:solidFill>
                <a:effectLst/>
                <a:latin typeface="Raleway" panose="020B0503030101060003" pitchFamily="34" charset="0"/>
              </a:rPr>
              <a:t>Ο υπεύθυνος επεξεργασίας αναθέτει σε τρίτο μέρος (π.χ. πάροχο υπηρεσιών) την επεξεργασία προσωπικών δεδομένων</a:t>
            </a:r>
          </a:p>
          <a:p>
            <a:pPr lvl="1">
              <a:buFont typeface="Arial" panose="020B0604020202020204" pitchFamily="34" charset="0"/>
              <a:buChar char="•"/>
            </a:pPr>
            <a:r>
              <a:rPr lang="el" sz="2400" dirty="0">
                <a:solidFill>
                  <a:srgbClr val="333333"/>
                </a:solidFill>
                <a:latin typeface="Raleway" panose="020B0503030101060003" pitchFamily="34" charset="0"/>
              </a:rPr>
              <a:t>Π.χ.: Ο πλοιοκτήτης συλλέγει δεδομένα πληρώματος και ο πλοιοκτήτης θεωρείται υπεύθυνος επεξεργασίας για τη συλλογή δεδομένων πληρώματος</a:t>
            </a:r>
          </a:p>
          <a:p>
            <a:pPr lvl="2">
              <a:buFont typeface="Arial" panose="020B0604020202020204" pitchFamily="34" charset="0"/>
              <a:buChar char="•"/>
            </a:pPr>
            <a:r>
              <a:rPr lang="el" sz="1800" dirty="0">
                <a:solidFill>
                  <a:srgbClr val="000000"/>
                </a:solidFill>
              </a:rPr>
              <a:t>Οι πλοιοκτήτες είναι υπεύθυνοι επεξεργασίας για την αποκάλυψη των προσωπικών δεδομένων των μελών του πληρώματος στις λιμενικές αρχές</a:t>
            </a:r>
          </a:p>
          <a:p>
            <a:pPr lvl="2">
              <a:buFont typeface="Arial" panose="020B0604020202020204" pitchFamily="34" charset="0"/>
              <a:buChar char="•"/>
            </a:pPr>
            <a:r>
              <a:rPr lang="el" sz="2000" b="0" i="0" dirty="0">
                <a:solidFill>
                  <a:srgbClr val="333333"/>
                </a:solidFill>
                <a:effectLst/>
                <a:latin typeface="Raleway" panose="020B0503030101060003" pitchFamily="34" charset="0"/>
              </a:rPr>
              <a:t>Ο διαχειριστής πλοίου είναι υπεύθυνος επεξεργασίας όταν διαχειρίζεται την εν λόγω διαβίβαση δεδομένων στις αρχές</a:t>
            </a:r>
            <a:endParaRPr lang="en-GB" sz="1800" dirty="0">
              <a:solidFill>
                <a:srgbClr val="000000"/>
              </a:solidFill>
            </a:endParaRPr>
          </a:p>
        </p:txBody>
      </p:sp>
      <p:sp>
        <p:nvSpPr>
          <p:cNvPr id="5" name="TextBox 4">
            <a:extLst>
              <a:ext uri="{FF2B5EF4-FFF2-40B4-BE49-F238E27FC236}">
                <a16:creationId xmlns:a16="http://schemas.microsoft.com/office/drawing/2014/main" id="{56F3750E-D1AA-D30D-34A6-7792B54978D4}"/>
              </a:ext>
            </a:extLst>
          </p:cNvPr>
          <p:cNvSpPr txBox="1"/>
          <p:nvPr/>
        </p:nvSpPr>
        <p:spPr>
          <a:xfrm>
            <a:off x="1326775" y="6202065"/>
            <a:ext cx="11080377" cy="369332"/>
          </a:xfrm>
          <a:prstGeom prst="rect">
            <a:avLst/>
          </a:prstGeom>
          <a:noFill/>
        </p:spPr>
        <p:txBody>
          <a:bodyPr wrap="square">
            <a:spAutoFit/>
          </a:bodyPr>
          <a:lstStyle/>
          <a:p>
            <a:r>
              <a:rPr lang="el"/>
              <a:t>https://shipip.com/eu-general-data-protection-regulation-gdpr-in-the-shipping-sector/</a:t>
            </a:r>
          </a:p>
        </p:txBody>
      </p:sp>
    </p:spTree>
    <p:extLst>
      <p:ext uri="{BB962C8B-B14F-4D97-AF65-F5344CB8AC3E}">
        <p14:creationId xmlns:p14="http://schemas.microsoft.com/office/powerpoint/2010/main" val="38348285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Ασφάλεια στον κυβερνοχώρο στη θάλασσα">
            <a:extLst>
              <a:ext uri="{FF2B5EF4-FFF2-40B4-BE49-F238E27FC236}">
                <a16:creationId xmlns:a16="http://schemas.microsoft.com/office/drawing/2014/main" id="{28B18172-7B6D-3B28-6856-81E41972C5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8873" y="1814793"/>
            <a:ext cx="8401867" cy="375229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5EB8BDB-0788-AFB8-31DC-26A522F3A4EF}"/>
              </a:ext>
            </a:extLst>
          </p:cNvPr>
          <p:cNvSpPr txBox="1"/>
          <p:nvPr/>
        </p:nvSpPr>
        <p:spPr>
          <a:xfrm>
            <a:off x="1407458" y="5925066"/>
            <a:ext cx="8401867" cy="369332"/>
          </a:xfrm>
          <a:prstGeom prst="rect">
            <a:avLst/>
          </a:prstGeom>
          <a:noFill/>
        </p:spPr>
        <p:txBody>
          <a:bodyPr wrap="square">
            <a:spAutoFit/>
          </a:bodyPr>
          <a:lstStyle/>
          <a:p>
            <a:r>
              <a:rPr lang="el"/>
              <a:t>https://www.dnv.com/maritime/insights/topics/maritime-cyber-security/</a:t>
            </a:r>
          </a:p>
        </p:txBody>
      </p:sp>
      <p:sp>
        <p:nvSpPr>
          <p:cNvPr id="4" name="TextBox 3">
            <a:extLst>
              <a:ext uri="{FF2B5EF4-FFF2-40B4-BE49-F238E27FC236}">
                <a16:creationId xmlns:a16="http://schemas.microsoft.com/office/drawing/2014/main" id="{4640BC27-31BA-B3BD-A84F-42E210BBF8E5}"/>
              </a:ext>
            </a:extLst>
          </p:cNvPr>
          <p:cNvSpPr txBox="1"/>
          <p:nvPr/>
        </p:nvSpPr>
        <p:spPr>
          <a:xfrm>
            <a:off x="2676525" y="574754"/>
            <a:ext cx="6686550" cy="923330"/>
          </a:xfrm>
          <a:prstGeom prst="rect">
            <a:avLst/>
          </a:prstGeom>
          <a:noFill/>
        </p:spPr>
        <p:txBody>
          <a:bodyPr wrap="square">
            <a:spAutoFit/>
          </a:bodyPr>
          <a:lstStyle/>
          <a:p>
            <a:r>
              <a:rPr lang="el-GR" dirty="0"/>
              <a:t>Η εικόνα δείχνει πώς το IT και το OT σε πλοία διαχειρίζονται διαφορετικές λειτουργίες, με κίνδυνο οικονομικές ζημιές, απώλειες ζωών και περιβαλλοντικές επιπτώσεις.</a:t>
            </a:r>
            <a:endParaRPr lang="en-US" dirty="0"/>
          </a:p>
        </p:txBody>
      </p:sp>
    </p:spTree>
    <p:extLst>
      <p:ext uri="{BB962C8B-B14F-4D97-AF65-F5344CB8AC3E}">
        <p14:creationId xmlns:p14="http://schemas.microsoft.com/office/powerpoint/2010/main" val="12670812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EC25-73DA-D17C-1414-28AB5CCF0027}"/>
              </a:ext>
            </a:extLst>
          </p:cNvPr>
          <p:cNvSpPr>
            <a:spLocks noGrp="1"/>
          </p:cNvSpPr>
          <p:nvPr>
            <p:ph type="title"/>
          </p:nvPr>
        </p:nvSpPr>
        <p:spPr>
          <a:xfrm>
            <a:off x="735106" y="224119"/>
            <a:ext cx="10058400" cy="831862"/>
          </a:xfrm>
        </p:spPr>
        <p:txBody>
          <a:bodyPr>
            <a:normAutofit fontScale="90000"/>
          </a:bodyPr>
          <a:lstStyle/>
          <a:p>
            <a:r>
              <a:rPr lang="el" sz="3200">
                <a:solidFill>
                  <a:srgbClr val="00B0F0"/>
                </a:solidFill>
              </a:rPr>
              <a:t>Προσωπικά δεδομένα που χρησιμοποιούνται στη ναυτιλία</a:t>
            </a:r>
          </a:p>
        </p:txBody>
      </p:sp>
      <p:sp>
        <p:nvSpPr>
          <p:cNvPr id="3" name="Content Placeholder 2">
            <a:extLst>
              <a:ext uri="{FF2B5EF4-FFF2-40B4-BE49-F238E27FC236}">
                <a16:creationId xmlns:a16="http://schemas.microsoft.com/office/drawing/2014/main" id="{A55F60DA-C2B0-0FE6-5C96-F621A54339F7}"/>
              </a:ext>
            </a:extLst>
          </p:cNvPr>
          <p:cNvSpPr>
            <a:spLocks noGrp="1"/>
          </p:cNvSpPr>
          <p:nvPr>
            <p:ph idx="1"/>
          </p:nvPr>
        </p:nvSpPr>
        <p:spPr>
          <a:xfrm>
            <a:off x="666712" y="1317813"/>
            <a:ext cx="10972800" cy="4708326"/>
          </a:xfrm>
        </p:spPr>
        <p:txBody>
          <a:bodyPr>
            <a:normAutofit lnSpcReduction="10000"/>
          </a:bodyPr>
          <a:lstStyle/>
          <a:p>
            <a:pPr lvl="1"/>
            <a:r>
              <a:rPr lang="el" sz="2000" dirty="0">
                <a:solidFill>
                  <a:srgbClr val="000000"/>
                </a:solidFill>
              </a:rPr>
              <a:t> Οι ναυτιλιακοί τομείς είναι πιθανό να επηρεαστούν, καθώς κατέχουν μεγάλο όγκο προσωπικών και ευαίσθητων δεδομένων βασικών ενδιαφερόμενων μερών </a:t>
            </a:r>
          </a:p>
          <a:p>
            <a:pPr lvl="2"/>
            <a:r>
              <a:rPr lang="el" sz="2000" dirty="0">
                <a:solidFill>
                  <a:srgbClr val="000000"/>
                </a:solidFill>
              </a:rPr>
              <a:t>Επιβάτες, πλήρωμα πλοίων, προμηθευτές, υπάλληλοι, λιμενικές αρχές, ρυθμιστικοί φορείς, πάροχοι τεχνολογίας και βιομηχανικές ενώσεις.</a:t>
            </a:r>
          </a:p>
          <a:p>
            <a:pPr lvl="1"/>
            <a:r>
              <a:rPr lang="el" sz="2400" dirty="0">
                <a:solidFill>
                  <a:srgbClr val="000000"/>
                </a:solidFill>
              </a:rPr>
              <a:t>Προσωπικά δεδομένα</a:t>
            </a:r>
          </a:p>
          <a:p>
            <a:pPr lvl="2"/>
            <a:r>
              <a:rPr lang="el" sz="1600" dirty="0">
                <a:solidFill>
                  <a:srgbClr val="000000"/>
                </a:solidFill>
              </a:rPr>
              <a:t>Πληροφορίες επιβατών, πληροφορίες πληρώματος, ταξιδιωτικά έγγραφα, αρχεία εκπαίδευσης, τραπεζικά στοιχεία</a:t>
            </a:r>
          </a:p>
          <a:p>
            <a:pPr lvl="2"/>
            <a:r>
              <a:rPr lang="el" sz="1600" dirty="0">
                <a:solidFill>
                  <a:srgbClr val="000000"/>
                </a:solidFill>
              </a:rPr>
              <a:t>δηλωτικά φορτίου, δρομολόγια αποστολής </a:t>
            </a:r>
          </a:p>
          <a:p>
            <a:pPr lvl="1"/>
            <a:r>
              <a:rPr lang="el" sz="2000" dirty="0">
                <a:solidFill>
                  <a:srgbClr val="000000"/>
                </a:solidFill>
              </a:rPr>
              <a:t>Ευαίσθητα δεδομένα </a:t>
            </a:r>
          </a:p>
          <a:p>
            <a:pPr lvl="2"/>
            <a:r>
              <a:rPr lang="el" sz="1600" dirty="0">
                <a:solidFill>
                  <a:srgbClr val="000000"/>
                </a:solidFill>
              </a:rPr>
              <a:t> αξίωση σωματικής βλάβης ή αξίωση που αφορά ανήλικο· </a:t>
            </a:r>
          </a:p>
          <a:p>
            <a:pPr lvl="1"/>
            <a:r>
              <a:rPr lang="el" sz="2400" dirty="0">
                <a:solidFill>
                  <a:srgbClr val="000000"/>
                </a:solidFill>
              </a:rPr>
              <a:t>οι ναυτιλιακές εταιρείες μοιράζονται αυτές τις πληροφορίες με τρίτους, όπως λιμενικούς πράκτορες και λέσχες P&amp;I</a:t>
            </a:r>
            <a:endParaRPr lang="en-GB" sz="3000" dirty="0">
              <a:solidFill>
                <a:srgbClr val="000000"/>
              </a:solidFill>
            </a:endParaRPr>
          </a:p>
          <a:p>
            <a:pPr lvl="2"/>
            <a:r>
              <a:rPr lang="el" sz="1600" dirty="0">
                <a:solidFill>
                  <a:srgbClr val="000000"/>
                </a:solidFill>
              </a:rPr>
              <a:t>Τομείς κρουαζιέρας και πορθμείων-αξιώσεις μπορούν να εγερθούν από ιδιώτες σύμφωνα με τη νομοθεσία περί απορρήτου δεδομένων </a:t>
            </a:r>
          </a:p>
          <a:p>
            <a:endParaRPr lang="en-GB" sz="2200" dirty="0">
              <a:solidFill>
                <a:srgbClr val="000000"/>
              </a:solidFill>
            </a:endParaRPr>
          </a:p>
          <a:p>
            <a:pPr lvl="2"/>
            <a:endParaRPr lang="en-GB" sz="1600" dirty="0">
              <a:solidFill>
                <a:srgbClr val="000000"/>
              </a:solidFill>
            </a:endParaRPr>
          </a:p>
        </p:txBody>
      </p:sp>
    </p:spTree>
    <p:extLst>
      <p:ext uri="{BB962C8B-B14F-4D97-AF65-F5344CB8AC3E}">
        <p14:creationId xmlns:p14="http://schemas.microsoft.com/office/powerpoint/2010/main" val="38252606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EC25-73DA-D17C-1414-28AB5CCF0027}"/>
              </a:ext>
            </a:extLst>
          </p:cNvPr>
          <p:cNvSpPr>
            <a:spLocks noGrp="1"/>
          </p:cNvSpPr>
          <p:nvPr>
            <p:ph type="title"/>
          </p:nvPr>
        </p:nvSpPr>
        <p:spPr>
          <a:xfrm>
            <a:off x="995082" y="233083"/>
            <a:ext cx="10058400" cy="831862"/>
          </a:xfrm>
        </p:spPr>
        <p:txBody>
          <a:bodyPr>
            <a:normAutofit/>
          </a:bodyPr>
          <a:lstStyle/>
          <a:p>
            <a:r>
              <a:rPr lang="el" sz="3200" dirty="0">
                <a:solidFill>
                  <a:srgbClr val="00B0F0"/>
                </a:solidFill>
              </a:rPr>
              <a:t>Κυβερνοεπίθεση στη ναυτιλία</a:t>
            </a:r>
          </a:p>
        </p:txBody>
      </p:sp>
      <p:sp>
        <p:nvSpPr>
          <p:cNvPr id="3" name="Content Placeholder 2">
            <a:extLst>
              <a:ext uri="{FF2B5EF4-FFF2-40B4-BE49-F238E27FC236}">
                <a16:creationId xmlns:a16="http://schemas.microsoft.com/office/drawing/2014/main" id="{A55F60DA-C2B0-0FE6-5C96-F621A54339F7}"/>
              </a:ext>
            </a:extLst>
          </p:cNvPr>
          <p:cNvSpPr>
            <a:spLocks noGrp="1"/>
          </p:cNvSpPr>
          <p:nvPr>
            <p:ph idx="1"/>
          </p:nvPr>
        </p:nvSpPr>
        <p:spPr>
          <a:xfrm>
            <a:off x="666711" y="1154628"/>
            <a:ext cx="10972800" cy="4380671"/>
          </a:xfrm>
        </p:spPr>
        <p:txBody>
          <a:bodyPr>
            <a:normAutofit fontScale="92500" lnSpcReduction="10000"/>
          </a:bodyPr>
          <a:lstStyle/>
          <a:p>
            <a:r>
              <a:rPr lang="el" dirty="0">
                <a:solidFill>
                  <a:srgbClr val="000000"/>
                </a:solidFill>
              </a:rPr>
              <a:t> 5 Ιουλίου 2023, το λιμάνι της Ναγκόγια (το μεγαλύτερο και πιο πολυσύχναστο λιμάνι της Ιαπωνίας) χτυπήθηκε από επίθεση ransomware</a:t>
            </a:r>
          </a:p>
          <a:p>
            <a:pPr lvl="1"/>
            <a:r>
              <a:rPr lang="el" sz="2000" dirty="0">
                <a:solidFill>
                  <a:srgbClr val="000000"/>
                </a:solidFill>
              </a:rPr>
              <a:t>διατάραξε τα συστήματα επικοινωνίας του λιμένα, εμποδίζοντας τη διεκπεραίωση των εισαγωγικών και εξαγωγικών δραστηριοτήτων </a:t>
            </a:r>
          </a:p>
          <a:p>
            <a:pPr lvl="1"/>
            <a:r>
              <a:rPr lang="el" sz="2000" dirty="0">
                <a:solidFill>
                  <a:srgbClr val="000000"/>
                </a:solidFill>
              </a:rPr>
              <a:t>Διακοπή λειτουργίας, οικονομικές απώλειες και καθυστερήσεις παράδοσης φορτίου.</a:t>
            </a:r>
          </a:p>
          <a:p>
            <a:pPr marL="201168" lvl="1" indent="0">
              <a:buNone/>
            </a:pPr>
            <a:endParaRPr lang="sv-SE" sz="2000" dirty="0">
              <a:solidFill>
                <a:srgbClr val="000000"/>
              </a:solidFill>
            </a:endParaRPr>
          </a:p>
          <a:p>
            <a:pPr marL="201168" lvl="1" indent="0">
              <a:buNone/>
            </a:pPr>
            <a:r>
              <a:rPr lang="el" sz="2000" dirty="0">
                <a:solidFill>
                  <a:srgbClr val="000000"/>
                </a:solidFill>
              </a:rPr>
              <a:t>Ιούνιος 2017,Maersk Cyber Attack χτυπήθηκε από μη-Petya</a:t>
            </a:r>
            <a:r>
              <a:rPr lang="el-GR" sz="2000" dirty="0">
                <a:solidFill>
                  <a:srgbClr val="000000"/>
                </a:solidFill>
              </a:rPr>
              <a:t> </a:t>
            </a:r>
            <a:r>
              <a:rPr lang="el" sz="2000" dirty="0">
                <a:solidFill>
                  <a:srgbClr val="000000"/>
                </a:solidFill>
              </a:rPr>
              <a:t>κακόβουλο λογισμικό ,το οποίο σταμάτησε τις δραστηριότητες της εταιρείας στο Ρότερνταμ, το Λος Άντζελες, τη Βομβάη, το Ώκλαντ και πολλά άλλα λιμάνια σε όλο τον κόσμο.</a:t>
            </a:r>
          </a:p>
          <a:p>
            <a:pPr marL="201168" lvl="1" indent="0">
              <a:buNone/>
            </a:pPr>
            <a:r>
              <a:rPr lang="el" sz="2000" dirty="0">
                <a:solidFill>
                  <a:srgbClr val="000000"/>
                </a:solidFill>
              </a:rPr>
              <a:t>Απώλεια 250-300 εκατομμυρίων δολαρίων λόγω των διαταραγμένων επιχειρηματικών δραστηριοτήτων τον Ιούλιο</a:t>
            </a:r>
            <a:endParaRPr lang="sv-SE" sz="2000" dirty="0">
              <a:solidFill>
                <a:srgbClr val="000000"/>
              </a:solidFill>
            </a:endParaRPr>
          </a:p>
          <a:p>
            <a:r>
              <a:rPr lang="el" dirty="0">
                <a:solidFill>
                  <a:srgbClr val="000000"/>
                </a:solidFill>
              </a:rPr>
              <a:t>Επιχειρησιακή διαταραχή: Οι κυβερνοεπιθέσεις μπορούν να θέσουν σε κίνδυνο τα συστήματα πλοήγησης, πρόωσης και επικοινωνίας, οδηγώντας σε επιχειρησιακό χάος και κινδύνους για την ασφάλεια.</a:t>
            </a:r>
          </a:p>
        </p:txBody>
      </p:sp>
      <p:sp>
        <p:nvSpPr>
          <p:cNvPr id="5" name="TextBox 4">
            <a:extLst>
              <a:ext uri="{FF2B5EF4-FFF2-40B4-BE49-F238E27FC236}">
                <a16:creationId xmlns:a16="http://schemas.microsoft.com/office/drawing/2014/main" id="{DA3E18BC-DEEA-BB97-B023-63EF7DAC791A}"/>
              </a:ext>
            </a:extLst>
          </p:cNvPr>
          <p:cNvSpPr txBox="1"/>
          <p:nvPr/>
        </p:nvSpPr>
        <p:spPr>
          <a:xfrm>
            <a:off x="331693" y="5703372"/>
            <a:ext cx="11860307" cy="369332"/>
          </a:xfrm>
          <a:prstGeom prst="rect">
            <a:avLst/>
          </a:prstGeom>
          <a:noFill/>
        </p:spPr>
        <p:txBody>
          <a:bodyPr wrap="square">
            <a:spAutoFit/>
          </a:bodyPr>
          <a:lstStyle/>
          <a:p>
            <a:r>
              <a:rPr lang="el"/>
              <a:t>https://www.txone.com/blog/protecting-global-trade-from-rising-maritime-risks/</a:t>
            </a:r>
          </a:p>
        </p:txBody>
      </p:sp>
      <p:sp>
        <p:nvSpPr>
          <p:cNvPr id="7" name="TextBox 6">
            <a:extLst>
              <a:ext uri="{FF2B5EF4-FFF2-40B4-BE49-F238E27FC236}">
                <a16:creationId xmlns:a16="http://schemas.microsoft.com/office/drawing/2014/main" id="{ED3EAFB9-419E-5925-0AA9-75D5B197DDBB}"/>
              </a:ext>
            </a:extLst>
          </p:cNvPr>
          <p:cNvSpPr txBox="1"/>
          <p:nvPr/>
        </p:nvSpPr>
        <p:spPr>
          <a:xfrm>
            <a:off x="438110" y="6150258"/>
            <a:ext cx="9943018" cy="646331"/>
          </a:xfrm>
          <a:prstGeom prst="rect">
            <a:avLst/>
          </a:prstGeom>
          <a:noFill/>
        </p:spPr>
        <p:txBody>
          <a:bodyPr wrap="square">
            <a:spAutoFit/>
          </a:bodyPr>
          <a:lstStyle/>
          <a:p>
            <a:r>
              <a:rPr lang="el"/>
              <a:t>https://linkedin.com/pulse/4-cases-cyber-security-failures-shipping-history-chronis-kapalidis/</a:t>
            </a:r>
          </a:p>
        </p:txBody>
      </p:sp>
    </p:spTree>
    <p:extLst>
      <p:ext uri="{BB962C8B-B14F-4D97-AF65-F5344CB8AC3E}">
        <p14:creationId xmlns:p14="http://schemas.microsoft.com/office/powerpoint/2010/main" val="3773580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l"/>
              <a:t>ΠΟΙΟΣ</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r>
              <a:rPr lang="el"/>
              <a:t>Προφίλ Συμμετεχόντων στην Εκπαίδευση</a:t>
            </a:r>
          </a:p>
          <a:p>
            <a:endParaRPr lang="en-US"/>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4250551" cy="2569866"/>
          </a:xfrm>
        </p:spPr>
        <p:txBody>
          <a:bodyPr>
            <a:normAutofit/>
          </a:bodyPr>
          <a:lstStyle/>
          <a:p>
            <a:r>
              <a:rPr lang="el"/>
              <a:t>Επαγγελματίας υπηρεσιών πληροφορικής</a:t>
            </a:r>
          </a:p>
          <a:p>
            <a:r>
              <a:rPr lang="el"/>
              <a:t>Διακυβέρνηση και συμμόρφωση</a:t>
            </a:r>
          </a:p>
          <a:p>
            <a:r>
              <a:rPr lang="el"/>
              <a:t>Διαχείριση </a:t>
            </a:r>
          </a:p>
          <a:p>
            <a:r>
              <a:rPr lang="el"/>
              <a:t>Μικρομεσαίες Επιχειρήσεις και Δημόσιοι Υπάλληλοι</a:t>
            </a:r>
          </a:p>
          <a:p>
            <a:r>
              <a:rPr lang="el"/>
              <a:t>Χειριστής ασφάλειας στον κυβερνοχώρο </a:t>
            </a:r>
          </a:p>
          <a:p>
            <a:endParaRPr lang="en-US"/>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pic>
        <p:nvPicPr>
          <p:cNvPr id="9" name="Picture Placeholder 8" descr="Ένα άτομο στέκεται μπροστά από ένα τραπέζι με ένα άτομο&#10;&#10;Περιγραφή που δημιουργείται αυτόματα">
            <a:extLst>
              <a:ext uri="{FF2B5EF4-FFF2-40B4-BE49-F238E27FC236}">
                <a16:creationId xmlns:a16="http://schemas.microsoft.com/office/drawing/2014/main" id="{2F5A27B9-3FFE-451B-F752-8956D9B1047F}"/>
              </a:ext>
            </a:extLst>
          </p:cNvPr>
          <p:cNvPicPr>
            <a:picLocks noGrp="1" noChangeAspect="1"/>
          </p:cNvPicPr>
          <p:nvPr>
            <p:ph type="pic" sz="quarter" idx="11"/>
          </p:nvPr>
        </p:nvPicPr>
        <p:blipFill>
          <a:blip r:embed="rId2"/>
          <a:srcRect l="4073" r="4073"/>
          <a:stretch>
            <a:fillRect/>
          </a:stretch>
        </p:blipFill>
        <p:spPr/>
      </p:pic>
    </p:spTree>
    <p:extLst>
      <p:ext uri="{BB962C8B-B14F-4D97-AF65-F5344CB8AC3E}">
        <p14:creationId xmlns:p14="http://schemas.microsoft.com/office/powerpoint/2010/main" val="4634793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EC25-73DA-D17C-1414-28AB5CCF0027}"/>
              </a:ext>
            </a:extLst>
          </p:cNvPr>
          <p:cNvSpPr>
            <a:spLocks noGrp="1"/>
          </p:cNvSpPr>
          <p:nvPr>
            <p:ph type="title"/>
          </p:nvPr>
        </p:nvSpPr>
        <p:spPr>
          <a:xfrm>
            <a:off x="1066800" y="1"/>
            <a:ext cx="10058400" cy="831862"/>
          </a:xfrm>
        </p:spPr>
        <p:txBody>
          <a:bodyPr>
            <a:normAutofit/>
          </a:bodyPr>
          <a:lstStyle/>
          <a:p>
            <a:r>
              <a:rPr lang="el" sz="3200">
                <a:solidFill>
                  <a:srgbClr val="00B0F0"/>
                </a:solidFill>
              </a:rPr>
              <a:t>Αντίκτυπος του GDPR στη ναυτιλία</a:t>
            </a:r>
          </a:p>
        </p:txBody>
      </p:sp>
      <p:sp>
        <p:nvSpPr>
          <p:cNvPr id="3" name="Content Placeholder 2">
            <a:extLst>
              <a:ext uri="{FF2B5EF4-FFF2-40B4-BE49-F238E27FC236}">
                <a16:creationId xmlns:a16="http://schemas.microsoft.com/office/drawing/2014/main" id="{A55F60DA-C2B0-0FE6-5C96-F621A54339F7}"/>
              </a:ext>
            </a:extLst>
          </p:cNvPr>
          <p:cNvSpPr>
            <a:spLocks noGrp="1"/>
          </p:cNvSpPr>
          <p:nvPr>
            <p:ph idx="1"/>
          </p:nvPr>
        </p:nvSpPr>
        <p:spPr>
          <a:xfrm>
            <a:off x="666712" y="1174377"/>
            <a:ext cx="10972800" cy="4851762"/>
          </a:xfrm>
        </p:spPr>
        <p:txBody>
          <a:bodyPr/>
          <a:lstStyle/>
          <a:p>
            <a:pPr lvl="1"/>
            <a:r>
              <a:rPr lang="el" sz="2000">
                <a:solidFill>
                  <a:srgbClr val="000000"/>
                </a:solidFill>
              </a:rPr>
              <a:t>Απαιτήστε μια απάντηση σε διάφορα τεχνολογικά και πολιτικά επίπεδα - συνεργασία μεταξύ όλων των διαφόρων ενδιαφερομένων.</a:t>
            </a:r>
          </a:p>
          <a:p>
            <a:pPr lvl="1"/>
            <a:r>
              <a:rPr lang="el" sz="2000">
                <a:solidFill>
                  <a:srgbClr val="000000"/>
                </a:solidFill>
              </a:rPr>
              <a:t>Πρόκληση λόγω</a:t>
            </a:r>
          </a:p>
          <a:p>
            <a:pPr lvl="2"/>
            <a:r>
              <a:rPr lang="el" sz="1600">
                <a:solidFill>
                  <a:srgbClr val="000000"/>
                </a:solidFill>
              </a:rPr>
              <a:t>υιοθέτηση προηγμένων τεχνολογιών, όπως το Internet of Things (IoT), η αυτοματοποίηση και η ανάλυση δεδομένων,</a:t>
            </a:r>
          </a:p>
          <a:p>
            <a:pPr lvl="2"/>
            <a:r>
              <a:rPr lang="el" sz="1600">
                <a:solidFill>
                  <a:srgbClr val="000000"/>
                </a:solidFill>
              </a:rPr>
              <a:t>Έλλειψη πλαισίου διακυβέρνησης που να αντιμετωπίζει αποτελεσματικά τις αναδυόμενες απειλές που σχετίζονται με την ιδιωτική ζωή</a:t>
            </a:r>
          </a:p>
          <a:p>
            <a:pPr lvl="2"/>
            <a:r>
              <a:rPr lang="el" sz="1600">
                <a:solidFill>
                  <a:srgbClr val="000000"/>
                </a:solidFill>
              </a:rPr>
              <a:t>Τα χερσαία γραφεία ναυτιλιακών εταιρειών αποτελούν συχνά στόχο χάκερ </a:t>
            </a:r>
          </a:p>
          <a:p>
            <a:pPr lvl="2"/>
            <a:r>
              <a:rPr lang="el" sz="1600">
                <a:solidFill>
                  <a:srgbClr val="000000"/>
                </a:solidFill>
              </a:rPr>
              <a:t>Τα πλοία γίνονται πιο συνδεδεμένα στο Διαδίκτυο</a:t>
            </a:r>
          </a:p>
          <a:p>
            <a:endParaRPr lang="en-GB"/>
          </a:p>
        </p:txBody>
      </p:sp>
    </p:spTree>
    <p:extLst>
      <p:ext uri="{BB962C8B-B14F-4D97-AF65-F5344CB8AC3E}">
        <p14:creationId xmlns:p14="http://schemas.microsoft.com/office/powerpoint/2010/main" val="20932612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EC25-73DA-D17C-1414-28AB5CCF0027}"/>
              </a:ext>
            </a:extLst>
          </p:cNvPr>
          <p:cNvSpPr>
            <a:spLocks noGrp="1"/>
          </p:cNvSpPr>
          <p:nvPr>
            <p:ph type="title"/>
          </p:nvPr>
        </p:nvSpPr>
        <p:spPr>
          <a:xfrm>
            <a:off x="1066800" y="1"/>
            <a:ext cx="10058400" cy="831862"/>
          </a:xfrm>
        </p:spPr>
        <p:txBody>
          <a:bodyPr>
            <a:normAutofit/>
          </a:bodyPr>
          <a:lstStyle/>
          <a:p>
            <a:r>
              <a:rPr lang="el" sz="3200">
                <a:solidFill>
                  <a:srgbClr val="00B0F0"/>
                </a:solidFill>
              </a:rPr>
              <a:t> Ναυτιλιακός τομέας</a:t>
            </a:r>
          </a:p>
        </p:txBody>
      </p:sp>
      <p:sp>
        <p:nvSpPr>
          <p:cNvPr id="3" name="Content Placeholder 2">
            <a:extLst>
              <a:ext uri="{FF2B5EF4-FFF2-40B4-BE49-F238E27FC236}">
                <a16:creationId xmlns:a16="http://schemas.microsoft.com/office/drawing/2014/main" id="{A55F60DA-C2B0-0FE6-5C96-F621A54339F7}"/>
              </a:ext>
            </a:extLst>
          </p:cNvPr>
          <p:cNvSpPr>
            <a:spLocks noGrp="1"/>
          </p:cNvSpPr>
          <p:nvPr>
            <p:ph idx="1"/>
          </p:nvPr>
        </p:nvSpPr>
        <p:spPr>
          <a:xfrm>
            <a:off x="801183" y="1166018"/>
            <a:ext cx="10972800" cy="4525963"/>
          </a:xfrm>
        </p:spPr>
        <p:txBody>
          <a:bodyPr>
            <a:normAutofit fontScale="92500" lnSpcReduction="20000"/>
          </a:bodyPr>
          <a:lstStyle/>
          <a:p>
            <a:pPr>
              <a:buFont typeface="Arial" panose="020B0604020202020204" pitchFamily="34" charset="0"/>
              <a:buChar char="•"/>
            </a:pPr>
            <a:r>
              <a:rPr lang="el" dirty="0">
                <a:solidFill>
                  <a:srgbClr val="000000"/>
                </a:solidFill>
              </a:rPr>
              <a:t>Ευαισθητοποίηση και εκπαίδευση σχετικά με το απόρρητο των δεδομένων </a:t>
            </a:r>
          </a:p>
          <a:p>
            <a:pPr>
              <a:buFont typeface="Arial" panose="020B0604020202020204" pitchFamily="34" charset="0"/>
              <a:buChar char="•"/>
            </a:pPr>
            <a:r>
              <a:rPr lang="el" dirty="0">
                <a:solidFill>
                  <a:srgbClr val="000000"/>
                </a:solidFill>
              </a:rPr>
              <a:t>Πολιτική απορρήτου </a:t>
            </a:r>
          </a:p>
          <a:p>
            <a:pPr lvl="1"/>
            <a:r>
              <a:rPr lang="el" sz="2000" dirty="0">
                <a:solidFill>
                  <a:srgbClr val="000000"/>
                </a:solidFill>
              </a:rPr>
              <a:t>Σαφείς πολιτικές και διαδικασίες για τη συλλογή, αποθήκευση, επεξεργασία, διατήρηση και διάθεση δεδομένων και διασφάλιση τακτικών ελέγχων και αναθεωρήσεων για τη διασφάλιση της συμμόρφωσης με τις απαιτήσεις προστασίας δεδομένων</a:t>
            </a:r>
          </a:p>
          <a:p>
            <a:pPr>
              <a:buFont typeface="Arial" panose="020B0604020202020204" pitchFamily="34" charset="0"/>
              <a:buChar char="•"/>
            </a:pPr>
            <a:r>
              <a:rPr lang="el" dirty="0">
                <a:solidFill>
                  <a:srgbClr val="000000"/>
                </a:solidFill>
              </a:rPr>
              <a:t> Διορισμός υπευθύνου προστασίας δεδομένων για τη διασφάλιση της συμμόρφωσης</a:t>
            </a:r>
          </a:p>
          <a:p>
            <a:pPr lvl="1">
              <a:buFont typeface="Arial" panose="020B0604020202020204" pitchFamily="34" charset="0"/>
              <a:buChar char="•"/>
            </a:pPr>
            <a:r>
              <a:rPr lang="el" b="0" i="0" dirty="0">
                <a:solidFill>
                  <a:srgbClr val="333333"/>
                </a:solidFill>
                <a:effectLst/>
                <a:latin typeface="Raleway" panose="020B0503030101060003" pitchFamily="34" charset="0"/>
              </a:rPr>
              <a:t>Ευθύνη για τη συμμόρφωση με την προστασία δεδομένων</a:t>
            </a:r>
            <a:endParaRPr lang="en-GB" b="0" i="0" dirty="0">
              <a:solidFill>
                <a:srgbClr val="000000"/>
              </a:solidFill>
              <a:effectLst/>
              <a:latin typeface="Raleway" panose="020B0503030101060003" pitchFamily="34" charset="0"/>
            </a:endParaRPr>
          </a:p>
          <a:p>
            <a:pPr>
              <a:buFont typeface="Arial" panose="020B0604020202020204" pitchFamily="34" charset="0"/>
              <a:buChar char="•"/>
            </a:pPr>
            <a:r>
              <a:rPr lang="el" dirty="0">
                <a:solidFill>
                  <a:srgbClr val="000000"/>
                </a:solidFill>
                <a:latin typeface="Raleway" panose="020B0503030101060003" pitchFamily="34" charset="0"/>
              </a:rPr>
              <a:t>Διαχείριση συγκατάθεσης </a:t>
            </a:r>
          </a:p>
          <a:p>
            <a:pPr lvl="1">
              <a:buFont typeface="Arial" panose="020B0604020202020204" pitchFamily="34" charset="0"/>
              <a:buChar char="•"/>
            </a:pPr>
            <a:r>
              <a:rPr lang="el" b="0" i="0" dirty="0">
                <a:solidFill>
                  <a:srgbClr val="333333"/>
                </a:solidFill>
                <a:effectLst/>
                <a:latin typeface="Raleway" panose="020B0503030101060003" pitchFamily="34" charset="0"/>
              </a:rPr>
              <a:t>καταγράφει και διαχειρίζεται τη συγκατάθεση.</a:t>
            </a:r>
          </a:p>
          <a:p>
            <a:pPr>
              <a:buFont typeface="Arial" panose="020B0604020202020204" pitchFamily="34" charset="0"/>
              <a:buChar char="•"/>
            </a:pPr>
            <a:r>
              <a:rPr lang="el" dirty="0">
                <a:solidFill>
                  <a:srgbClr val="000000"/>
                </a:solidFill>
              </a:rPr>
              <a:t>Ειδοποίηση παραβίασης δεδομένων </a:t>
            </a:r>
          </a:p>
          <a:p>
            <a:pPr lvl="1">
              <a:buFont typeface="Arial" panose="020B0604020202020204" pitchFamily="34" charset="0"/>
              <a:buChar char="•"/>
            </a:pPr>
            <a:r>
              <a:rPr lang="el" b="0" i="0" dirty="0">
                <a:solidFill>
                  <a:srgbClr val="333333"/>
                </a:solidFill>
                <a:effectLst/>
                <a:latin typeface="Raleway" panose="020B0503030101060003" pitchFamily="34" charset="0"/>
              </a:rPr>
              <a:t>Εφαρμόζονται κατάλληλες διαδικασίες για τον εντοπισμό, την αναφορά και τη διερεύνηση παραβίασης προσωπικών δεδομένων,</a:t>
            </a:r>
            <a:endParaRPr lang="en-GB" dirty="0">
              <a:solidFill>
                <a:srgbClr val="000000"/>
              </a:solidFill>
            </a:endParaRPr>
          </a:p>
          <a:p>
            <a:r>
              <a:rPr lang="el" dirty="0">
                <a:solidFill>
                  <a:srgbClr val="000000"/>
                </a:solidFill>
              </a:rPr>
              <a:t>Εκτίμηση επιπτώσεων στην ιδιωτικότητα και διαχείριση κινδύνου </a:t>
            </a:r>
          </a:p>
          <a:p>
            <a:endParaRPr lang="en-GB" dirty="0"/>
          </a:p>
        </p:txBody>
      </p:sp>
    </p:spTree>
    <p:extLst>
      <p:ext uri="{BB962C8B-B14F-4D97-AF65-F5344CB8AC3E}">
        <p14:creationId xmlns:p14="http://schemas.microsoft.com/office/powerpoint/2010/main" val="3340631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A0D0E-6856-B269-B461-5E7F96D0905C}"/>
              </a:ext>
            </a:extLst>
          </p:cNvPr>
          <p:cNvSpPr>
            <a:spLocks noGrp="1"/>
          </p:cNvSpPr>
          <p:nvPr>
            <p:ph type="title"/>
          </p:nvPr>
        </p:nvSpPr>
        <p:spPr>
          <a:xfrm>
            <a:off x="1097280" y="286604"/>
            <a:ext cx="10058400" cy="618832"/>
          </a:xfrm>
        </p:spPr>
        <p:txBody>
          <a:bodyPr>
            <a:noAutofit/>
          </a:bodyPr>
          <a:lstStyle/>
          <a:p>
            <a:r>
              <a:rPr lang="el" sz="3200">
                <a:solidFill>
                  <a:srgbClr val="00B0F0"/>
                </a:solidFill>
              </a:rPr>
              <a:t>Πολιτική Απορρήτου</a:t>
            </a:r>
          </a:p>
        </p:txBody>
      </p:sp>
      <p:sp>
        <p:nvSpPr>
          <p:cNvPr id="3" name="Content Placeholder 2">
            <a:extLst>
              <a:ext uri="{FF2B5EF4-FFF2-40B4-BE49-F238E27FC236}">
                <a16:creationId xmlns:a16="http://schemas.microsoft.com/office/drawing/2014/main" id="{C39A7A9A-0595-753A-AF91-6B469AB60AB7}"/>
              </a:ext>
            </a:extLst>
          </p:cNvPr>
          <p:cNvSpPr>
            <a:spLocks noGrp="1"/>
          </p:cNvSpPr>
          <p:nvPr>
            <p:ph idx="1"/>
          </p:nvPr>
        </p:nvSpPr>
        <p:spPr/>
        <p:txBody>
          <a:bodyPr/>
          <a:lstStyle/>
          <a:p>
            <a:pPr>
              <a:buFont typeface="Arial" panose="020B0604020202020204" pitchFamily="34" charset="0"/>
              <a:buChar char="•"/>
            </a:pPr>
            <a:r>
              <a:rPr lang="el">
                <a:solidFill>
                  <a:srgbClr val="000000"/>
                </a:solidFill>
                <a:latin typeface="Times New Roman" pitchFamily="18" charset="0"/>
                <a:cs typeface="Times New Roman" pitchFamily="18" charset="0"/>
              </a:rPr>
              <a:t>Μια πολιτική είναι ένα έγγραφο που δηλώνει γραπτώς πώς μια εταιρεία σχεδιάζει να προστατεύσει τα φυσικά περιουσιακά στοιχεία και τα περιουσιακά στοιχεία της τεχνολογίας πληροφοριών της εταιρείας.</a:t>
            </a:r>
          </a:p>
          <a:p>
            <a:pPr>
              <a:buFont typeface="Arial" panose="020B0604020202020204" pitchFamily="34" charset="0"/>
              <a:buChar char="•"/>
            </a:pPr>
            <a:r>
              <a:rPr lang="el">
                <a:solidFill>
                  <a:srgbClr val="000000"/>
                </a:solidFill>
                <a:latin typeface="Times New Roman" pitchFamily="18" charset="0"/>
                <a:cs typeface="Times New Roman" pitchFamily="18" charset="0"/>
              </a:rPr>
              <a:t>Ένα σύνολο κανόνων που υπαγορεύει αποδεκτή και μη αποδεκτή συμπεριφορά</a:t>
            </a:r>
          </a:p>
          <a:p>
            <a:pPr lvl="1" eaLnBrk="0" hangingPunct="0">
              <a:buFont typeface="Arial" panose="020B0604020202020204" pitchFamily="34" charset="0"/>
              <a:buChar char="•"/>
            </a:pPr>
            <a:r>
              <a:rPr lang="el">
                <a:solidFill>
                  <a:srgbClr val="000000"/>
                </a:solidFill>
                <a:latin typeface="Times New Roman" pitchFamily="18" charset="0"/>
                <a:cs typeface="Times New Roman" pitchFamily="18" charset="0"/>
              </a:rPr>
              <a:t> Πρόθεση και αρχές του οργανισμού σχετικά με την ασφάλεια των πληροφοριών  </a:t>
            </a:r>
          </a:p>
          <a:p>
            <a:pPr>
              <a:buFont typeface="Arial" panose="020B0604020202020204" pitchFamily="34" charset="0"/>
              <a:buChar char="•"/>
            </a:pPr>
            <a:r>
              <a:rPr lang="el">
                <a:solidFill>
                  <a:srgbClr val="000000"/>
                </a:solidFill>
                <a:latin typeface="Times New Roman" pitchFamily="18" charset="0"/>
                <a:cs typeface="Times New Roman" pitchFamily="18" charset="0"/>
              </a:rPr>
              <a:t>Στοιχείο σε μια πολιτική </a:t>
            </a:r>
          </a:p>
          <a:p>
            <a:pPr lvl="1">
              <a:buFont typeface="Arial" panose="020B0604020202020204" pitchFamily="34" charset="0"/>
              <a:buChar char="•"/>
            </a:pPr>
            <a:r>
              <a:rPr lang="el" sz="1800" b="1">
                <a:solidFill>
                  <a:srgbClr val="000000"/>
                </a:solidFill>
                <a:latin typeface="Times New Roman" pitchFamily="18" charset="0"/>
                <a:cs typeface="Times New Roman" pitchFamily="18" charset="0"/>
              </a:rPr>
              <a:t>Κάλυψη: </a:t>
            </a:r>
            <a:r>
              <a:rPr lang="el" sz="1800">
                <a:solidFill>
                  <a:srgbClr val="000000"/>
                </a:solidFill>
                <a:latin typeface="Times New Roman" pitchFamily="18" charset="0"/>
                <a:cs typeface="Times New Roman" pitchFamily="18" charset="0"/>
              </a:rPr>
              <a:t>πλήρης, ισχύει ρητά για όλες τις πιθανές καταστάσεις που υπάρχουν ήδη ή θα υπάρξουν στο μέλλον εντός του οργανισμού </a:t>
            </a:r>
          </a:p>
          <a:p>
            <a:pPr lvl="1">
              <a:buFont typeface="Arial" panose="020B0604020202020204" pitchFamily="34" charset="0"/>
              <a:buChar char="•"/>
            </a:pPr>
            <a:r>
              <a:rPr lang="el" sz="1800" b="1">
                <a:solidFill>
                  <a:srgbClr val="000000"/>
                </a:solidFill>
                <a:latin typeface="Times New Roman" pitchFamily="18" charset="0"/>
                <a:cs typeface="Times New Roman" pitchFamily="18" charset="0"/>
              </a:rPr>
              <a:t>Ανθεκτικότητα: </a:t>
            </a:r>
            <a:r>
              <a:rPr lang="el">
                <a:solidFill>
                  <a:srgbClr val="000000"/>
                </a:solidFill>
                <a:latin typeface="Times New Roman" pitchFamily="18" charset="0"/>
                <a:cs typeface="Times New Roman" pitchFamily="18" charset="0"/>
              </a:rPr>
              <a:t>αναπτύσσονται και προσαρμόζονται καλά, ιδίως επιβιώνουν με την ανάπτυξη και την επέκταση του συστήματος χωρίς αλλαγή</a:t>
            </a:r>
          </a:p>
          <a:p>
            <a:pPr lvl="1">
              <a:buFont typeface="Arial" panose="020B0604020202020204" pitchFamily="34" charset="0"/>
              <a:buChar char="•"/>
            </a:pPr>
            <a:r>
              <a:rPr lang="el" sz="1800" b="1">
                <a:solidFill>
                  <a:srgbClr val="000000"/>
                </a:solidFill>
                <a:latin typeface="Times New Roman" pitchFamily="18" charset="0"/>
                <a:cs typeface="Times New Roman" pitchFamily="18" charset="0"/>
              </a:rPr>
              <a:t>Υποστήριξη διαχείρισης: </a:t>
            </a:r>
            <a:r>
              <a:rPr lang="el">
                <a:solidFill>
                  <a:srgbClr val="000000"/>
                </a:solidFill>
                <a:latin typeface="Times New Roman" pitchFamily="18" charset="0"/>
                <a:cs typeface="Times New Roman" pitchFamily="18" charset="0"/>
              </a:rPr>
              <a:t>Παροχή σαφούς κατεύθυνσης και δέσμευσης διαχείρισης </a:t>
            </a:r>
          </a:p>
          <a:p>
            <a:pPr lvl="1">
              <a:buFont typeface="Arial" panose="020B0604020202020204" pitchFamily="34" charset="0"/>
              <a:buChar char="•"/>
            </a:pPr>
            <a:r>
              <a:rPr lang="el" sz="1800" b="1">
                <a:solidFill>
                  <a:srgbClr val="000000"/>
                </a:solidFill>
                <a:latin typeface="Times New Roman" pitchFamily="18" charset="0"/>
                <a:cs typeface="Times New Roman" pitchFamily="18" charset="0"/>
              </a:rPr>
              <a:t>Ρόλος και ευθύνες: Όλοι </a:t>
            </a:r>
            <a:r>
              <a:rPr lang="el">
                <a:solidFill>
                  <a:srgbClr val="000000"/>
                </a:solidFill>
                <a:latin typeface="Times New Roman" pitchFamily="18" charset="0"/>
                <a:cs typeface="Times New Roman" pitchFamily="18" charset="0"/>
              </a:rPr>
              <a:t>οι ρόλοι και οι ευθύνες πρέπει να συμφωνούνται μεταξύ όλων των υπευθύνων</a:t>
            </a:r>
          </a:p>
          <a:p>
            <a:pPr lvl="1">
              <a:buFont typeface="Arial" panose="020B0604020202020204" pitchFamily="34" charset="0"/>
              <a:buChar char="•"/>
            </a:pPr>
            <a:r>
              <a:rPr lang="el" sz="1800" b="1">
                <a:solidFill>
                  <a:srgbClr val="000000"/>
                </a:solidFill>
                <a:latin typeface="Times New Roman" pitchFamily="18" charset="0"/>
                <a:cs typeface="Times New Roman" pitchFamily="18" charset="0"/>
              </a:rPr>
              <a:t>Περιοδική αναθεώρηση : </a:t>
            </a:r>
            <a:r>
              <a:rPr lang="el">
                <a:solidFill>
                  <a:srgbClr val="000000"/>
                </a:solidFill>
                <a:latin typeface="Times New Roman" pitchFamily="18" charset="0"/>
                <a:cs typeface="Times New Roman" pitchFamily="18" charset="0"/>
              </a:rPr>
              <a:t>Θα πρέπει να έχει αναθεώρηση μετά από ορισμένο διάστημα</a:t>
            </a:r>
          </a:p>
          <a:p>
            <a:pPr lvl="1">
              <a:buFont typeface="Arial" panose="020B0604020202020204" pitchFamily="34" charset="0"/>
              <a:buChar char="•"/>
            </a:pPr>
            <a:endParaRPr lang="en-GB" sz="1800" b="1">
              <a:solidFill>
                <a:srgbClr val="000000"/>
              </a:solidFill>
              <a:latin typeface="Times New Roman" pitchFamily="18" charset="0"/>
              <a:cs typeface="Times New Roman" pitchFamily="18" charset="0"/>
            </a:endParaRPr>
          </a:p>
          <a:p>
            <a:pPr lvl="1">
              <a:buFont typeface="Arial" panose="020B0604020202020204" pitchFamily="34" charset="0"/>
              <a:buChar char="•"/>
            </a:pPr>
            <a:endParaRPr lang="en-GB" sz="1800" b="1">
              <a:solidFill>
                <a:srgbClr val="000000"/>
              </a:solidFill>
              <a:latin typeface="Times New Roman" pitchFamily="18" charset="0"/>
              <a:cs typeface="Times New Roman" pitchFamily="18" charset="0"/>
            </a:endParaRPr>
          </a:p>
          <a:p>
            <a:pPr lvl="1">
              <a:buFont typeface="Arial" panose="020B0604020202020204" pitchFamily="34" charset="0"/>
              <a:buChar char="•"/>
            </a:pPr>
            <a:endParaRPr lang="en-GB" sz="1800" b="1">
              <a:solidFill>
                <a:srgbClr val="000000"/>
              </a:solidFill>
              <a:latin typeface="Times New Roman" pitchFamily="18" charset="0"/>
              <a:cs typeface="Times New Roman" pitchFamily="18" charset="0"/>
            </a:endParaRPr>
          </a:p>
          <a:p>
            <a:pPr lvl="1">
              <a:buFont typeface="Arial" panose="020B0604020202020204" pitchFamily="34" charset="0"/>
              <a:buChar char="•"/>
            </a:pPr>
            <a:endParaRPr lang="en-GB">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8621331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D092A-8C13-5647-38C3-CEB72638A8B2}"/>
              </a:ext>
            </a:extLst>
          </p:cNvPr>
          <p:cNvSpPr>
            <a:spLocks noGrp="1"/>
          </p:cNvSpPr>
          <p:nvPr>
            <p:ph type="title"/>
          </p:nvPr>
        </p:nvSpPr>
        <p:spPr>
          <a:xfrm>
            <a:off x="1097280" y="286603"/>
            <a:ext cx="10058400" cy="627797"/>
          </a:xfrm>
        </p:spPr>
        <p:txBody>
          <a:bodyPr>
            <a:noAutofit/>
          </a:bodyPr>
          <a:lstStyle/>
          <a:p>
            <a:r>
              <a:rPr lang="el" sz="3200">
                <a:solidFill>
                  <a:srgbClr val="00B0F0"/>
                </a:solidFill>
              </a:rPr>
              <a:t>Δηλώσεις απορρήτου βάσει του GDPR</a:t>
            </a:r>
          </a:p>
        </p:txBody>
      </p:sp>
      <p:sp>
        <p:nvSpPr>
          <p:cNvPr id="3" name="Content Placeholder 2">
            <a:extLst>
              <a:ext uri="{FF2B5EF4-FFF2-40B4-BE49-F238E27FC236}">
                <a16:creationId xmlns:a16="http://schemas.microsoft.com/office/drawing/2014/main" id="{04DD1CF9-C13D-D155-295C-F9D3B7F13AC4}"/>
              </a:ext>
            </a:extLst>
          </p:cNvPr>
          <p:cNvSpPr>
            <a:spLocks noGrp="1"/>
          </p:cNvSpPr>
          <p:nvPr>
            <p:ph idx="1"/>
          </p:nvPr>
        </p:nvSpPr>
        <p:spPr>
          <a:xfrm>
            <a:off x="756359" y="1177446"/>
            <a:ext cx="10972800" cy="3735213"/>
          </a:xfrm>
        </p:spPr>
        <p:txBody>
          <a:bodyPr>
            <a:normAutofit fontScale="55000" lnSpcReduction="20000"/>
          </a:bodyPr>
          <a:lstStyle/>
          <a:p>
            <a:r>
              <a:rPr lang="el" sz="3400">
                <a:solidFill>
                  <a:srgbClr val="000000"/>
                </a:solidFill>
                <a:latin typeface="Times New Roman" pitchFamily="18" charset="0"/>
                <a:cs typeface="Times New Roman" pitchFamily="18" charset="0"/>
              </a:rPr>
              <a:t>Παρουσιάζεται στο υποκείμενο των δεδομένων κάθε φορά που πραγματοποιείται νέα επεξεργασία</a:t>
            </a:r>
          </a:p>
          <a:p>
            <a:r>
              <a:rPr lang="el" sz="3400">
                <a:solidFill>
                  <a:srgbClr val="000000"/>
                </a:solidFill>
                <a:latin typeface="Times New Roman" pitchFamily="18" charset="0"/>
                <a:cs typeface="Times New Roman" pitchFamily="18" charset="0"/>
              </a:rPr>
              <a:t>Εξετάστε μια πολυεπίπεδη προσέγγιση στην κοινοποίηση</a:t>
            </a:r>
          </a:p>
          <a:p>
            <a:r>
              <a:rPr lang="el" sz="3400">
                <a:solidFill>
                  <a:srgbClr val="000000"/>
                </a:solidFill>
                <a:latin typeface="Times New Roman" pitchFamily="18" charset="0"/>
                <a:cs typeface="Times New Roman" pitchFamily="18" charset="0"/>
              </a:rPr>
              <a:t>Πρέπει να εξηγήσει:</a:t>
            </a:r>
          </a:p>
          <a:p>
            <a:pPr lvl="1"/>
            <a:r>
              <a:rPr lang="el" sz="3400">
                <a:solidFill>
                  <a:srgbClr val="000000"/>
                </a:solidFill>
                <a:latin typeface="Times New Roman" pitchFamily="18" charset="0"/>
                <a:cs typeface="Times New Roman" pitchFamily="18" charset="0"/>
              </a:rPr>
              <a:t>Προσωπικά δεδομένα που υποβάλλονται σε επεξεργασία με σκοπό</a:t>
            </a:r>
          </a:p>
          <a:p>
            <a:pPr lvl="1"/>
            <a:r>
              <a:rPr lang="el" sz="3400">
                <a:solidFill>
                  <a:srgbClr val="000000"/>
                </a:solidFill>
                <a:latin typeface="Times New Roman" pitchFamily="18" charset="0"/>
                <a:cs typeface="Times New Roman" pitchFamily="18" charset="0"/>
              </a:rPr>
              <a:t>σκοπός επεξεργασίας, </a:t>
            </a:r>
          </a:p>
          <a:p>
            <a:pPr lvl="1"/>
            <a:r>
              <a:rPr lang="el" sz="3400">
                <a:solidFill>
                  <a:srgbClr val="000000"/>
                </a:solidFill>
                <a:latin typeface="Times New Roman" pitchFamily="18" charset="0"/>
                <a:cs typeface="Times New Roman" pitchFamily="18" charset="0"/>
              </a:rPr>
              <a:t>νομική βάση της επεξεργασίας, συμπεριλαμβανομένης ανάλυσης έννομου συμφέροντος </a:t>
            </a:r>
          </a:p>
          <a:p>
            <a:pPr lvl="1"/>
            <a:r>
              <a:rPr lang="el" sz="3400">
                <a:solidFill>
                  <a:srgbClr val="000000"/>
                </a:solidFill>
                <a:latin typeface="Times New Roman" pitchFamily="18" charset="0"/>
                <a:cs typeface="Times New Roman" pitchFamily="18" charset="0"/>
              </a:rPr>
              <a:t>προβλεπόμενες περιόδους διατήρησης, </a:t>
            </a:r>
          </a:p>
          <a:p>
            <a:pPr lvl="1"/>
            <a:r>
              <a:rPr lang="el" sz="3400">
                <a:solidFill>
                  <a:srgbClr val="000000"/>
                </a:solidFill>
                <a:latin typeface="Times New Roman" pitchFamily="18" charset="0"/>
                <a:cs typeface="Times New Roman" pitchFamily="18" charset="0"/>
              </a:rPr>
              <a:t>τα δικαιώματα των υποκειμένων των δεδομένων και πού μπορούν να υποβάλουν καταγγελία </a:t>
            </a:r>
          </a:p>
          <a:p>
            <a:pPr lvl="1"/>
            <a:r>
              <a:rPr lang="el" sz="3400">
                <a:solidFill>
                  <a:srgbClr val="000000"/>
                </a:solidFill>
                <a:latin typeface="Times New Roman" pitchFamily="18" charset="0"/>
                <a:cs typeface="Times New Roman" pitchFamily="18" charset="0"/>
              </a:rPr>
              <a:t>πηγή δεδομένων και προϋποθέσεις επεξεργασίας,</a:t>
            </a:r>
          </a:p>
          <a:p>
            <a:pPr lvl="1"/>
            <a:r>
              <a:rPr lang="el" sz="3400">
                <a:solidFill>
                  <a:srgbClr val="000000"/>
                </a:solidFill>
                <a:latin typeface="Times New Roman" pitchFamily="18" charset="0"/>
                <a:cs typeface="Times New Roman" pitchFamily="18" charset="0"/>
              </a:rPr>
              <a:t>Προβλεπόμενοι αποδέκτες και διεθνείς διαβιβάσεις</a:t>
            </a:r>
          </a:p>
          <a:p>
            <a:pPr lvl="1"/>
            <a:r>
              <a:rPr lang="el" sz="3400">
                <a:solidFill>
                  <a:srgbClr val="000000"/>
                </a:solidFill>
                <a:latin typeface="Times New Roman" pitchFamily="18" charset="0"/>
                <a:cs typeface="Times New Roman" pitchFamily="18" charset="0"/>
              </a:rPr>
              <a:t>ύπαρξη αυτοματοποιημένης λήψης αποφάσεων, συμπεριλαμβανομένης της κατάρτισης προφίλ</a:t>
            </a:r>
          </a:p>
          <a:p>
            <a:endParaRPr lang="en-GB"/>
          </a:p>
        </p:txBody>
      </p:sp>
    </p:spTree>
    <p:extLst>
      <p:ext uri="{BB962C8B-B14F-4D97-AF65-F5344CB8AC3E}">
        <p14:creationId xmlns:p14="http://schemas.microsoft.com/office/powerpoint/2010/main" val="37270237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8F3A8-3050-EB7D-5D14-B0EA86BE42B3}"/>
              </a:ext>
            </a:extLst>
          </p:cNvPr>
          <p:cNvSpPr>
            <a:spLocks noGrp="1"/>
          </p:cNvSpPr>
          <p:nvPr>
            <p:ph type="title"/>
          </p:nvPr>
        </p:nvSpPr>
        <p:spPr>
          <a:xfrm>
            <a:off x="1097280" y="286603"/>
            <a:ext cx="10058400" cy="545259"/>
          </a:xfrm>
        </p:spPr>
        <p:txBody>
          <a:bodyPr>
            <a:noAutofit/>
          </a:bodyPr>
          <a:lstStyle/>
          <a:p>
            <a:r>
              <a:rPr lang="el" sz="2800">
                <a:solidFill>
                  <a:srgbClr val="00B0F0"/>
                </a:solidFill>
              </a:rPr>
              <a:t>Δηλώσεις απορρήτου βάσει του GDPR</a:t>
            </a:r>
            <a:endParaRPr lang="en-GB" sz="2800"/>
          </a:p>
        </p:txBody>
      </p:sp>
      <p:sp>
        <p:nvSpPr>
          <p:cNvPr id="3" name="Content Placeholder 2">
            <a:extLst>
              <a:ext uri="{FF2B5EF4-FFF2-40B4-BE49-F238E27FC236}">
                <a16:creationId xmlns:a16="http://schemas.microsoft.com/office/drawing/2014/main" id="{2627E7EB-82DC-8BFE-E478-B30F2324318D}"/>
              </a:ext>
            </a:extLst>
          </p:cNvPr>
          <p:cNvSpPr>
            <a:spLocks noGrp="1"/>
          </p:cNvSpPr>
          <p:nvPr>
            <p:ph idx="1"/>
          </p:nvPr>
        </p:nvSpPr>
        <p:spPr>
          <a:xfrm>
            <a:off x="666712" y="1228165"/>
            <a:ext cx="10972800" cy="4797973"/>
          </a:xfrm>
        </p:spPr>
        <p:txBody>
          <a:bodyPr/>
          <a:lstStyle/>
          <a:p>
            <a:pPr>
              <a:buFont typeface="Arial" panose="020B0604020202020204" pitchFamily="34" charset="0"/>
              <a:buChar char="•"/>
            </a:pPr>
            <a:r>
              <a:rPr lang="el" sz="1900" dirty="0">
                <a:solidFill>
                  <a:srgbClr val="000000"/>
                </a:solidFill>
                <a:latin typeface="Times New Roman" pitchFamily="18" charset="0"/>
                <a:cs typeface="Times New Roman" pitchFamily="18" charset="0"/>
              </a:rPr>
              <a:t>Το άρθρο 12 ορίζει ότι οι εν λόγω πληροφορίες ή ανακοινώσεις πρέπει να είναι σύμφωνες με τους ακόλουθους κανόνες:</a:t>
            </a:r>
          </a:p>
          <a:p>
            <a:pPr>
              <a:buFont typeface="Arial" panose="020B0604020202020204" pitchFamily="34" charset="0"/>
              <a:buChar char="•"/>
            </a:pPr>
            <a:r>
              <a:rPr lang="el" sz="1900" dirty="0">
                <a:solidFill>
                  <a:srgbClr val="000000"/>
                </a:solidFill>
                <a:latin typeface="Times New Roman" pitchFamily="18" charset="0"/>
                <a:cs typeface="Times New Roman" pitchFamily="18" charset="0"/>
              </a:rPr>
              <a:t>πρέπει να είναι συνοπτικ</a:t>
            </a:r>
            <a:r>
              <a:rPr lang="el-GR" sz="1900" dirty="0">
                <a:solidFill>
                  <a:srgbClr val="000000"/>
                </a:solidFill>
                <a:latin typeface="Times New Roman" pitchFamily="18" charset="0"/>
                <a:cs typeface="Times New Roman" pitchFamily="18" charset="0"/>
              </a:rPr>
              <a:t>οί</a:t>
            </a:r>
            <a:r>
              <a:rPr lang="el" sz="1900" dirty="0">
                <a:solidFill>
                  <a:srgbClr val="000000"/>
                </a:solidFill>
                <a:latin typeface="Times New Roman" pitchFamily="18" charset="0"/>
                <a:cs typeface="Times New Roman" pitchFamily="18" charset="0"/>
              </a:rPr>
              <a:t>, διαφανείς, κατανοητοί και εύκολα προσβάσιμοι (άρθρο 12 παράγραφος 1)·</a:t>
            </a:r>
          </a:p>
          <a:p>
            <a:pPr>
              <a:buFont typeface="Arial" panose="020B0604020202020204" pitchFamily="34" charset="0"/>
              <a:buChar char="•"/>
            </a:pPr>
            <a:r>
              <a:rPr lang="el" sz="1900" dirty="0">
                <a:solidFill>
                  <a:srgbClr val="000000"/>
                </a:solidFill>
                <a:latin typeface="Times New Roman" pitchFamily="18" charset="0"/>
                <a:cs typeface="Times New Roman" pitchFamily="18" charset="0"/>
              </a:rPr>
              <a:t>πρέπει να χρησιμοποιείται σαφής και απλή διατύπωση (άρθρο 12.1)·</a:t>
            </a:r>
          </a:p>
          <a:p>
            <a:pPr>
              <a:buFont typeface="Arial" panose="020B0604020202020204" pitchFamily="34" charset="0"/>
              <a:buChar char="•"/>
            </a:pPr>
            <a:r>
              <a:rPr lang="el" sz="1900" dirty="0">
                <a:solidFill>
                  <a:srgbClr val="000000"/>
                </a:solidFill>
                <a:latin typeface="Times New Roman" pitchFamily="18" charset="0"/>
                <a:cs typeface="Times New Roman" pitchFamily="18" charset="0"/>
              </a:rPr>
              <a:t>Η απαίτηση για σαφή και απλή γλώσσα έχει ιδιαίτερη σημασία όταν:</a:t>
            </a:r>
          </a:p>
          <a:p>
            <a:pPr>
              <a:buFont typeface="Arial" panose="020B0604020202020204" pitchFamily="34" charset="0"/>
              <a:buChar char="•"/>
            </a:pPr>
            <a:r>
              <a:rPr lang="el" sz="1900" dirty="0">
                <a:solidFill>
                  <a:srgbClr val="000000"/>
                </a:solidFill>
                <a:latin typeface="Times New Roman" pitchFamily="18" charset="0"/>
                <a:cs typeface="Times New Roman" pitchFamily="18" charset="0"/>
              </a:rPr>
              <a:t>παρέχει πληροφορίες σε παιδιά (άρθρο 12.1)·</a:t>
            </a:r>
          </a:p>
          <a:p>
            <a:pPr>
              <a:buFont typeface="Arial" panose="020B0604020202020204" pitchFamily="34" charset="0"/>
              <a:buChar char="•"/>
            </a:pPr>
            <a:r>
              <a:rPr lang="el" sz="1900" dirty="0">
                <a:solidFill>
                  <a:srgbClr val="000000"/>
                </a:solidFill>
                <a:latin typeface="Times New Roman" pitchFamily="18" charset="0"/>
                <a:cs typeface="Times New Roman" pitchFamily="18" charset="0"/>
              </a:rPr>
              <a:t>πρέπει να είναι γραπτή "ή με άλλα μέσα, συμπεριλαμβανομένων, κατά περίπτωση, των ηλεκτρονικών μέσων" (άρθρο 12.1)·</a:t>
            </a:r>
          </a:p>
          <a:p>
            <a:pPr>
              <a:buFont typeface="Arial" panose="020B0604020202020204" pitchFamily="34" charset="0"/>
              <a:buChar char="•"/>
            </a:pPr>
            <a:r>
              <a:rPr lang="el" sz="1900" dirty="0">
                <a:solidFill>
                  <a:srgbClr val="000000"/>
                </a:solidFill>
                <a:latin typeface="Times New Roman" pitchFamily="18" charset="0"/>
                <a:cs typeface="Times New Roman" pitchFamily="18" charset="0"/>
              </a:rPr>
              <a:t>παρέχεται προφορικά (άρθρο 12 παράγραφος 1) · και όταν ζητείται από το πρόσωπο στο οποίο αναφέρονται τα δεδομένα, μπορεί </a:t>
            </a:r>
          </a:p>
          <a:p>
            <a:pPr>
              <a:buFont typeface="Arial" panose="020B0604020202020204" pitchFamily="34" charset="0"/>
              <a:buChar char="•"/>
            </a:pPr>
            <a:r>
              <a:rPr lang="el" sz="1900" dirty="0">
                <a:solidFill>
                  <a:srgbClr val="000000"/>
                </a:solidFill>
                <a:latin typeface="Times New Roman" pitchFamily="18" charset="0"/>
                <a:cs typeface="Times New Roman" pitchFamily="18" charset="0"/>
              </a:rPr>
              <a:t>πρέπει γενικά να παρέχεται δωρεάν (άρθρο 12.5).</a:t>
            </a:r>
          </a:p>
          <a:p>
            <a:endParaRPr lang="en-GB" dirty="0"/>
          </a:p>
        </p:txBody>
      </p:sp>
    </p:spTree>
    <p:extLst>
      <p:ext uri="{BB962C8B-B14F-4D97-AF65-F5344CB8AC3E}">
        <p14:creationId xmlns:p14="http://schemas.microsoft.com/office/powerpoint/2010/main" val="3051000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FDF58-71A5-E412-9AAA-A9FDB5705A3D}"/>
              </a:ext>
            </a:extLst>
          </p:cNvPr>
          <p:cNvSpPr>
            <a:spLocks noGrp="1"/>
          </p:cNvSpPr>
          <p:nvPr>
            <p:ph type="title"/>
          </p:nvPr>
        </p:nvSpPr>
        <p:spPr>
          <a:xfrm>
            <a:off x="1097280" y="286603"/>
            <a:ext cx="10058400" cy="654691"/>
          </a:xfrm>
        </p:spPr>
        <p:txBody>
          <a:bodyPr>
            <a:noAutofit/>
          </a:bodyPr>
          <a:lstStyle/>
          <a:p>
            <a:r>
              <a:rPr lang="el" sz="3200">
                <a:solidFill>
                  <a:srgbClr val="00B0F0"/>
                </a:solidFill>
              </a:rPr>
              <a:t>Πολιτική Απορρήτου στη Ναυτιλία </a:t>
            </a:r>
          </a:p>
        </p:txBody>
      </p:sp>
      <p:sp>
        <p:nvSpPr>
          <p:cNvPr id="3" name="Content Placeholder 2">
            <a:extLst>
              <a:ext uri="{FF2B5EF4-FFF2-40B4-BE49-F238E27FC236}">
                <a16:creationId xmlns:a16="http://schemas.microsoft.com/office/drawing/2014/main" id="{69F62084-BEB1-C359-A965-F4B827DA9FA0}"/>
              </a:ext>
            </a:extLst>
          </p:cNvPr>
          <p:cNvSpPr>
            <a:spLocks noGrp="1"/>
          </p:cNvSpPr>
          <p:nvPr>
            <p:ph idx="1"/>
          </p:nvPr>
        </p:nvSpPr>
        <p:spPr/>
        <p:txBody>
          <a:bodyPr/>
          <a:lstStyle/>
          <a:p>
            <a:pPr>
              <a:buFont typeface="Arial" panose="020B0604020202020204" pitchFamily="34" charset="0"/>
              <a:buChar char="•"/>
            </a:pPr>
            <a:r>
              <a:rPr lang="el">
                <a:solidFill>
                  <a:srgbClr val="000000"/>
                </a:solidFill>
                <a:latin typeface="Times New Roman" pitchFamily="18" charset="0"/>
                <a:cs typeface="Times New Roman" pitchFamily="18" charset="0"/>
                <a:hlinkClick r:id="rId2"/>
              </a:rPr>
              <a:t>https://kalimbassieris.com/privacy-policy/</a:t>
            </a:r>
            <a:endParaRPr lang="en-GB">
              <a:solidFill>
                <a:srgbClr val="000000"/>
              </a:solidFill>
              <a:latin typeface="Times New Roman" pitchFamily="18" charset="0"/>
              <a:cs typeface="Times New Roman" pitchFamily="18" charset="0"/>
            </a:endParaRPr>
          </a:p>
          <a:p>
            <a:pPr>
              <a:buFont typeface="Arial" panose="020B0604020202020204" pitchFamily="34" charset="0"/>
              <a:buChar char="•"/>
            </a:pPr>
            <a:r>
              <a:rPr lang="el">
                <a:solidFill>
                  <a:srgbClr val="000000"/>
                </a:solidFill>
                <a:latin typeface="Times New Roman" pitchFamily="18" charset="0"/>
                <a:cs typeface="Times New Roman" pitchFamily="18" charset="0"/>
              </a:rPr>
              <a:t>https://kbsmaritime.com/privacy-policy/</a:t>
            </a:r>
          </a:p>
        </p:txBody>
      </p:sp>
    </p:spTree>
    <p:extLst>
      <p:ext uri="{BB962C8B-B14F-4D97-AF65-F5344CB8AC3E}">
        <p14:creationId xmlns:p14="http://schemas.microsoft.com/office/powerpoint/2010/main" val="22111507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84C6E-1F29-1CB5-7463-2E250B85D916}"/>
              </a:ext>
            </a:extLst>
          </p:cNvPr>
          <p:cNvSpPr>
            <a:spLocks noGrp="1"/>
          </p:cNvSpPr>
          <p:nvPr>
            <p:ph type="title"/>
          </p:nvPr>
        </p:nvSpPr>
        <p:spPr>
          <a:xfrm>
            <a:off x="1097280" y="286604"/>
            <a:ext cx="10058400" cy="645726"/>
          </a:xfrm>
        </p:spPr>
        <p:txBody>
          <a:bodyPr>
            <a:noAutofit/>
          </a:bodyPr>
          <a:lstStyle/>
          <a:p>
            <a:r>
              <a:rPr lang="el" sz="3200">
                <a:solidFill>
                  <a:srgbClr val="00B0F0"/>
                </a:solidFill>
              </a:rPr>
              <a:t>Συγκατάθεση</a:t>
            </a:r>
            <a:endParaRPr lang="en-GB" sz="3200">
              <a:solidFill>
                <a:srgbClr val="00B0F0"/>
              </a:solidFill>
            </a:endParaRPr>
          </a:p>
        </p:txBody>
      </p:sp>
      <p:sp>
        <p:nvSpPr>
          <p:cNvPr id="3" name="Content Placeholder 2">
            <a:extLst>
              <a:ext uri="{FF2B5EF4-FFF2-40B4-BE49-F238E27FC236}">
                <a16:creationId xmlns:a16="http://schemas.microsoft.com/office/drawing/2014/main" id="{E05F2999-F8AC-5F51-1902-251D1D2ACD6B}"/>
              </a:ext>
            </a:extLst>
          </p:cNvPr>
          <p:cNvSpPr>
            <a:spLocks noGrp="1"/>
          </p:cNvSpPr>
          <p:nvPr>
            <p:ph idx="1"/>
          </p:nvPr>
        </p:nvSpPr>
        <p:spPr/>
        <p:txBody>
          <a:bodyPr>
            <a:normAutofit fontScale="85000" lnSpcReduction="20000"/>
          </a:bodyPr>
          <a:lstStyle/>
          <a:p>
            <a:pPr marL="0" lvl="0" indent="0">
              <a:spcBef>
                <a:spcPts val="1200"/>
              </a:spcBef>
              <a:spcAft>
                <a:spcPts val="200"/>
              </a:spcAft>
              <a:buClr>
                <a:srgbClr val="E48312"/>
              </a:buClr>
              <a:buSzPct val="100000"/>
              <a:buNone/>
              <a:defRPr/>
            </a:pPr>
            <a:r>
              <a:rPr kumimoji="0" lang="el" sz="20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Ορισμός: </a:t>
            </a:r>
            <a:r>
              <a:rPr lang="el" sz="2000" i="1" dirty="0">
                <a:solidFill>
                  <a:srgbClr val="FF0000"/>
                </a:solidFill>
              </a:rPr>
              <a:t>Η συγκατάθεση πρέπει να αποτελεί </a:t>
            </a:r>
            <a:r>
              <a:rPr lang="el" sz="2000" i="1" u="sng" dirty="0">
                <a:solidFill>
                  <a:srgbClr val="FF0000"/>
                </a:solidFill>
              </a:rPr>
              <a:t>ελεύθερη, καθορισμένη, ενημερωμένη και σαφή ένδειξη των επιθυμιών του πληρώματος, του επιβάτη και άλλων σχετικών ενδιαφερόμενων μερών</a:t>
            </a:r>
            <a:endParaRPr kumimoji="0" lang="en-GB" sz="2000" b="0" i="1" u="none" strike="noStrike" kern="1200" cap="none" spc="0" normalizeH="0" baseline="0" noProof="0" dirty="0">
              <a:ln>
                <a:noFill/>
              </a:ln>
              <a:solidFill>
                <a:srgbClr val="FF0000"/>
              </a:solidFill>
              <a:effectLst/>
              <a:uLnTx/>
              <a:uFillTx/>
              <a:latin typeface="Calibri" panose="020F0502020204030204"/>
            </a:endParaRPr>
          </a:p>
          <a:p>
            <a:pPr marL="0" lvl="0" indent="0">
              <a:spcBef>
                <a:spcPts val="1200"/>
              </a:spcBef>
              <a:spcAft>
                <a:spcPts val="200"/>
              </a:spcAft>
              <a:buClr>
                <a:srgbClr val="E48312"/>
              </a:buClr>
              <a:buSzPct val="100000"/>
              <a:buNone/>
              <a:defRPr/>
            </a:pPr>
            <a:r>
              <a:rPr lang="el" sz="2000" dirty="0"/>
              <a:t>                    με την οποία αυτός, με </a:t>
            </a:r>
            <a:r>
              <a:rPr lang="el" sz="2000" i="1" dirty="0">
                <a:solidFill>
                  <a:srgbClr val="FF0000"/>
                </a:solidFill>
              </a:rPr>
              <a:t>δήλωση </a:t>
            </a:r>
            <a:r>
              <a:rPr lang="el" sz="2000" dirty="0"/>
              <a:t>ή </a:t>
            </a:r>
            <a:r>
              <a:rPr lang="el" sz="2000" i="1" dirty="0">
                <a:solidFill>
                  <a:srgbClr val="FF0000"/>
                </a:solidFill>
              </a:rPr>
              <a:t>με σαφή θετική ενέργεια</a:t>
            </a:r>
            <a:r>
              <a:rPr lang="el" sz="2000" dirty="0"/>
              <a:t>, δηλώνει ότι συμφωνεί με την επεξεργασία</a:t>
            </a:r>
          </a:p>
          <a:p>
            <a:pPr marL="0" lvl="0" indent="0">
              <a:spcBef>
                <a:spcPts val="1200"/>
              </a:spcBef>
              <a:spcAft>
                <a:spcPts val="200"/>
              </a:spcAft>
              <a:buClr>
                <a:srgbClr val="E48312"/>
              </a:buClr>
              <a:buSzPct val="100000"/>
              <a:buNone/>
              <a:defRPr/>
            </a:pPr>
            <a:r>
              <a:rPr lang="el" sz="2000" dirty="0"/>
              <a:t>                    δεδομένων προσωπικού χαρακτήρα που το</a:t>
            </a:r>
            <a:r>
              <a:rPr lang="el" dirty="0"/>
              <a:t>ν</a:t>
            </a:r>
            <a:r>
              <a:rPr lang="el" sz="2000" dirty="0"/>
              <a:t> αφορούν</a:t>
            </a:r>
            <a:endParaRPr kumimoji="0" lang="en-GB" sz="20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None/>
              <a:tabLst/>
              <a:defRPr/>
            </a:pPr>
            <a:r>
              <a:rPr kumimoji="0" lang="el" sz="2000" b="1"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Η συγκατάθεση είναι μόνο ένας από τους νόμιμους λόγους επεξεργασίας προσωπικών δεδομένων βάσει του GDPR. </a:t>
            </a:r>
          </a:p>
          <a:p>
            <a:pPr marL="0" marR="0" lvl="0" indent="0"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None/>
              <a:tabLst/>
              <a:defRPr/>
            </a:pPr>
            <a:r>
              <a:rPr kumimoji="0" lang="el" sz="20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Θα πρέπει να χρησιμοποιείται μόνο όταν προσφέρεται σε ένα άτομο μια </a:t>
            </a:r>
            <a:r>
              <a:rPr kumimoji="0" lang="el" sz="2000" b="0" i="0" u="none" strike="noStrike" kern="1200" cap="none" spc="0" normalizeH="0" baseline="0" noProof="0" dirty="0">
                <a:ln>
                  <a:noFill/>
                </a:ln>
                <a:solidFill>
                  <a:srgbClr val="FF0000"/>
                </a:solidFill>
                <a:effectLst/>
                <a:uLnTx/>
                <a:uFillTx/>
                <a:latin typeface="Calibri" panose="020F0502020204030204"/>
                <a:ea typeface="+mn-ea"/>
                <a:cs typeface="+mn-cs"/>
              </a:rPr>
              <a:t>πραγματική επιλογή</a:t>
            </a:r>
            <a:r>
              <a:rPr kumimoji="0" lang="el" sz="20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 είτε να αποδεχθεί είτε να απορρίψει αυτό που προσφέρεται. Δεν θα ήταν σκόπιμο να βασιστεί κανείς στη συγκατάθεση εάν, για παράδειγμα, το άτομο δεν είχε άλλη επιλογή από το να χρησιμοποιήσει την υπηρεσία ή να αποδεχθεί τους όρους: </a:t>
            </a:r>
          </a:p>
          <a:p>
            <a:pPr marL="0" marR="0" lvl="0" indent="0"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None/>
              <a:tabLst/>
              <a:defRPr/>
            </a:pPr>
            <a:r>
              <a:rPr kumimoji="0" lang="el" sz="2000" b="0" i="1" u="sng" strike="noStrike" kern="1200" cap="none" spc="0" normalizeH="0" baseline="0" noProof="0" dirty="0">
                <a:ln>
                  <a:noFill/>
                </a:ln>
                <a:solidFill>
                  <a:schemeClr val="accent1"/>
                </a:solidFill>
                <a:effectLst/>
                <a:uLnTx/>
                <a:uFillTx/>
                <a:latin typeface="Calibri" panose="020F0502020204030204"/>
                <a:ea typeface="+mn-ea"/>
                <a:cs typeface="+mn-cs"/>
              </a:rPr>
              <a:t>Π.χ. η πρόσβαση σε δωρεάν WiFi μόνο εάν ο χρήστης συναινεί στη λήψη υλικού μάρκετινγκ θα ήταν απαράδεκτη, καθώς τα δύο πράγματα δεν σχετίζονται</a:t>
            </a:r>
            <a:r>
              <a:rPr kumimoji="0" lang="el" sz="2000" b="0" i="1"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a:t>
            </a:r>
          </a:p>
          <a:p>
            <a:pPr marL="0" marR="0" lvl="0" indent="0"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None/>
              <a:tabLst/>
              <a:defRPr/>
            </a:pPr>
            <a:r>
              <a:rPr kumimoji="0" lang="el" sz="20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Πρέπει να υπάρχει κάποια μορφή</a:t>
            </a:r>
            <a:r>
              <a:rPr kumimoji="0" lang="el" sz="2000" b="0" i="0" u="none" strike="noStrike" kern="1200" cap="none" spc="0" normalizeH="0" baseline="0" noProof="0" dirty="0">
                <a:ln>
                  <a:noFill/>
                </a:ln>
                <a:solidFill>
                  <a:srgbClr val="FF0000"/>
                </a:solidFill>
                <a:effectLst/>
                <a:uLnTx/>
                <a:uFillTx/>
                <a:latin typeface="Calibri" panose="020F0502020204030204"/>
                <a:ea typeface="+mn-ea"/>
                <a:cs typeface="+mn-cs"/>
              </a:rPr>
              <a:t> σαφούς θετικής δράσης</a:t>
            </a:r>
            <a:r>
              <a:rPr kumimoji="0" lang="el" sz="20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 – μια «θετική επιλογή». </a:t>
            </a:r>
          </a:p>
          <a:p>
            <a:pPr marL="0" marR="0" lvl="0" indent="0"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None/>
              <a:tabLst/>
              <a:defRPr/>
            </a:pPr>
            <a:r>
              <a:rPr kumimoji="0" lang="el" sz="20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Η συγκατάθεση δεν μπορεί να συναχθεί από</a:t>
            </a:r>
            <a:r>
              <a:rPr kumimoji="0" lang="el" sz="2000" b="0" i="0" u="none" strike="noStrike" kern="1200" cap="none" spc="0" normalizeH="0" baseline="0" noProof="0" dirty="0">
                <a:ln>
                  <a:noFill/>
                </a:ln>
                <a:solidFill>
                  <a:srgbClr val="FF0000"/>
                </a:solidFill>
                <a:effectLst/>
                <a:uLnTx/>
                <a:uFillTx/>
                <a:latin typeface="Calibri" panose="020F0502020204030204"/>
                <a:ea typeface="+mn-ea"/>
                <a:cs typeface="+mn-cs"/>
              </a:rPr>
              <a:t> σιωπή</a:t>
            </a:r>
            <a:r>
              <a:rPr kumimoji="0" lang="el" sz="20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 </a:t>
            </a:r>
            <a:r>
              <a:rPr kumimoji="0" lang="el" sz="2000" b="0" i="0" u="none" strike="noStrike" kern="1200" cap="none" spc="0" normalizeH="0" baseline="0" noProof="0" dirty="0">
                <a:ln>
                  <a:noFill/>
                </a:ln>
                <a:solidFill>
                  <a:srgbClr val="FF0000"/>
                </a:solidFill>
                <a:effectLst/>
                <a:uLnTx/>
                <a:uFillTx/>
                <a:latin typeface="Calibri" panose="020F0502020204030204"/>
                <a:ea typeface="+mn-ea"/>
                <a:cs typeface="+mn-cs"/>
              </a:rPr>
              <a:t>προσυμπληρωμένα τετραγωνίδια</a:t>
            </a:r>
            <a:r>
              <a:rPr kumimoji="0" lang="el" sz="20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 ή </a:t>
            </a:r>
            <a:r>
              <a:rPr kumimoji="0" lang="el" sz="2000" b="0" i="0" u="none" strike="noStrike" kern="1200" cap="none" spc="0" normalizeH="0" baseline="0" noProof="0" dirty="0">
                <a:ln>
                  <a:noFill/>
                </a:ln>
                <a:solidFill>
                  <a:srgbClr val="C00000"/>
                </a:solidFill>
                <a:effectLst/>
                <a:uLnTx/>
                <a:uFillTx/>
                <a:latin typeface="Calibri" panose="020F0502020204030204"/>
                <a:ea typeface="+mn-ea"/>
                <a:cs typeface="+mn-cs"/>
              </a:rPr>
              <a:t>αδράνεια</a:t>
            </a:r>
            <a:r>
              <a:rPr kumimoji="0" lang="el" sz="20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a:t>
            </a:r>
          </a:p>
          <a:p>
            <a:pPr marL="0" marR="0" lvl="0" indent="0"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None/>
              <a:tabLst/>
              <a:defRPr/>
            </a:pPr>
            <a:r>
              <a:rPr kumimoji="0" lang="el" sz="20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Η συγκατάθεση πρέπει να </a:t>
            </a:r>
            <a:r>
              <a:rPr kumimoji="0" lang="el" sz="2000" b="0" i="0" u="none" strike="noStrike" kern="1200" cap="none" spc="0" normalizeH="0" baseline="0" noProof="0" dirty="0">
                <a:ln>
                  <a:noFill/>
                </a:ln>
                <a:solidFill>
                  <a:srgbClr val="C00000"/>
                </a:solidFill>
                <a:effectLst/>
                <a:uLnTx/>
                <a:uFillTx/>
                <a:latin typeface="Calibri" panose="020F0502020204030204"/>
                <a:ea typeface="+mn-ea"/>
                <a:cs typeface="+mn-cs"/>
              </a:rPr>
              <a:t>ανακαλείται τόσο εύκολα</a:t>
            </a:r>
            <a:r>
              <a:rPr kumimoji="0" lang="el" sz="20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 όσο και να δίνεται και, ως εκ τούτου, πρέπει να υπάρχουν σαφείς διαδικασίες για άτομα να </a:t>
            </a:r>
            <a:r>
              <a:rPr kumimoji="0" lang="el" sz="2000" b="0" i="0" u="none" strike="noStrike" kern="1200" cap="none" spc="0" normalizeH="0" baseline="0" noProof="0" dirty="0">
                <a:ln>
                  <a:noFill/>
                </a:ln>
                <a:solidFill>
                  <a:srgbClr val="C00000"/>
                </a:solidFill>
                <a:effectLst/>
                <a:uLnTx/>
                <a:uFillTx/>
                <a:latin typeface="Calibri" panose="020F0502020204030204"/>
                <a:ea typeface="+mn-ea"/>
                <a:cs typeface="+mn-cs"/>
              </a:rPr>
              <a:t>αποσύρουν τη συγκατάθεσή τους</a:t>
            </a:r>
            <a:r>
              <a:rPr kumimoji="0" lang="el" sz="20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 </a:t>
            </a:r>
            <a:endParaRPr kumimoji="0" lang="en-GB" sz="2000" b="0" i="0" u="none" strike="noStrike" kern="1200" cap="none" spc="0" normalizeH="0" baseline="0" noProof="0" dirty="0">
              <a:ln>
                <a:noFill/>
              </a:ln>
              <a:solidFill>
                <a:srgbClr val="C00000"/>
              </a:solidFill>
              <a:effectLst/>
              <a:uLnTx/>
              <a:uFillTx/>
              <a:latin typeface="Calibri" panose="020F0502020204030204"/>
              <a:ea typeface="+mn-ea"/>
              <a:cs typeface="+mn-cs"/>
            </a:endParaRPr>
          </a:p>
          <a:p>
            <a:endParaRPr lang="en-GB" dirty="0"/>
          </a:p>
        </p:txBody>
      </p:sp>
      <p:sp>
        <p:nvSpPr>
          <p:cNvPr id="4" name="Ορθογώνιο 7">
            <a:extLst>
              <a:ext uri="{FF2B5EF4-FFF2-40B4-BE49-F238E27FC236}">
                <a16:creationId xmlns:a16="http://schemas.microsoft.com/office/drawing/2014/main" id="{E4B779C5-8FE7-816C-F6DD-75F4EE557340}"/>
              </a:ext>
            </a:extLst>
          </p:cNvPr>
          <p:cNvSpPr/>
          <p:nvPr/>
        </p:nvSpPr>
        <p:spPr>
          <a:xfrm>
            <a:off x="3390520" y="101635"/>
            <a:ext cx="576064" cy="1015663"/>
          </a:xfrm>
          <a:prstGeom prst="rect">
            <a:avLst/>
          </a:prstGeom>
        </p:spPr>
        <p:txBody>
          <a:bodyPr wrap="square">
            <a:spAutoFit/>
          </a:bodyPr>
          <a:lstStyle/>
          <a:p>
            <a:pPr fontAlgn="base">
              <a:spcBef>
                <a:spcPct val="0"/>
              </a:spcBef>
              <a:spcAft>
                <a:spcPct val="0"/>
              </a:spcAft>
              <a:defRPr/>
            </a:pPr>
            <a:r>
              <a:rPr lang="el" sz="6000">
                <a:solidFill>
                  <a:srgbClr val="00B050"/>
                </a:solidFill>
                <a:latin typeface="Arial" panose="020B0604020202020204" pitchFamily="34" charset="0"/>
                <a:cs typeface="Arial" panose="020B0604020202020204" pitchFamily="34" charset="0"/>
                <a:sym typeface="Wingdings 2" panose="05020102010507070707" pitchFamily="18" charset="2"/>
              </a:rPr>
              <a:t></a:t>
            </a:r>
            <a:endParaRPr lang="el-GR" sz="600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80074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06201-B6A1-EEA1-0083-99A73155282D}"/>
              </a:ext>
            </a:extLst>
          </p:cNvPr>
          <p:cNvSpPr>
            <a:spLocks noGrp="1"/>
          </p:cNvSpPr>
          <p:nvPr>
            <p:ph type="title"/>
          </p:nvPr>
        </p:nvSpPr>
        <p:spPr>
          <a:xfrm>
            <a:off x="1097280" y="286603"/>
            <a:ext cx="10058400" cy="699515"/>
          </a:xfrm>
        </p:spPr>
        <p:txBody>
          <a:bodyPr>
            <a:noAutofit/>
          </a:bodyPr>
          <a:lstStyle/>
          <a:p>
            <a:r>
              <a:rPr lang="el" sz="3200">
                <a:solidFill>
                  <a:srgbClr val="00B0F0"/>
                </a:solidFill>
              </a:rPr>
              <a:t>Στοιχεία έγκυρης συγκατάθεσης</a:t>
            </a:r>
            <a:endParaRPr lang="en-GB" sz="3200">
              <a:solidFill>
                <a:srgbClr val="00B0F0"/>
              </a:solidFill>
            </a:endParaRPr>
          </a:p>
        </p:txBody>
      </p:sp>
      <p:sp>
        <p:nvSpPr>
          <p:cNvPr id="4" name="Θέση περιεχομένου 3">
            <a:extLst>
              <a:ext uri="{FF2B5EF4-FFF2-40B4-BE49-F238E27FC236}">
                <a16:creationId xmlns:a16="http://schemas.microsoft.com/office/drawing/2014/main" id="{60063E7F-2F44-18A4-267C-94B18D4E62BA}"/>
              </a:ext>
            </a:extLst>
          </p:cNvPr>
          <p:cNvSpPr txBox="1">
            <a:spLocks/>
          </p:cNvSpPr>
          <p:nvPr/>
        </p:nvSpPr>
        <p:spPr bwMode="auto">
          <a:xfrm>
            <a:off x="1327610" y="1158822"/>
            <a:ext cx="8685965" cy="2270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82575" algn="l" rtl="0" eaLnBrk="0" fontAlgn="base" hangingPunct="0">
              <a:spcBef>
                <a:spcPts val="60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anose="020B0604030504040204"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anose="05020102010507070707" pitchFamily="18" charset="2"/>
              <a:buChar char=""/>
              <a:defRPr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C32D2E"/>
              </a:buClr>
              <a:buFont typeface="Wingdings 2" panose="05020102010507070707" pitchFamily="18" charset="2"/>
              <a:buChar char=""/>
              <a:defRPr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84AA33"/>
              </a:buClr>
              <a:buFont typeface="Wingdings 2" panose="05020102010507070707"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550" indent="0">
              <a:buClr>
                <a:srgbClr val="3891A7"/>
              </a:buClr>
              <a:buFont typeface="Wingdings 2" panose="05020102010507070707" pitchFamily="18" charset="2"/>
              <a:buNone/>
            </a:pPr>
            <a:r>
              <a:rPr lang="el" sz="1800" dirty="0">
                <a:solidFill>
                  <a:prstClr val="black"/>
                </a:solidFill>
                <a:latin typeface="Corbel" panose="020B0503020204020204" pitchFamily="34" charset="0"/>
              </a:rPr>
              <a:t>Ελευθερία σημαίνει πραγματική επιλογή για το υποκείμενο των δεδομένων</a:t>
            </a:r>
            <a:endParaRPr lang="el-GR" sz="1800" dirty="0">
              <a:solidFill>
                <a:prstClr val="black"/>
              </a:solidFill>
              <a:latin typeface="Corbel" panose="020B0503020204020204" pitchFamily="34" charset="0"/>
            </a:endParaRPr>
          </a:p>
          <a:p>
            <a:pPr>
              <a:buClr>
                <a:srgbClr val="3891A7"/>
              </a:buClr>
            </a:pPr>
            <a:r>
              <a:rPr lang="el" sz="1800" dirty="0">
                <a:solidFill>
                  <a:prstClr val="black"/>
                </a:solidFill>
                <a:latin typeface="Corbel" panose="020B0503020204020204" pitchFamily="34" charset="0"/>
              </a:rPr>
              <a:t>Όταν υπάρχει σαφής ανισότητα μεταξύ του υποκειμένου </a:t>
            </a:r>
            <a:r>
              <a:rPr lang="en-US" sz="1800" dirty="0">
                <a:solidFill>
                  <a:prstClr val="black"/>
                </a:solidFill>
                <a:latin typeface="Corbel" panose="020B0503020204020204" pitchFamily="34" charset="0"/>
              </a:rPr>
              <a:t>DA</a:t>
            </a:r>
            <a:r>
              <a:rPr lang="el" sz="1800" dirty="0">
                <a:solidFill>
                  <a:prstClr val="black"/>
                </a:solidFill>
                <a:latin typeface="Corbel" panose="020B0503020204020204" pitchFamily="34" charset="0"/>
              </a:rPr>
              <a:t> και του υπευθύνου επεξεργασίας, η συγκατάθεση δεν μπορεί να θεωρηθεί ως "ελεύθερα δοθείσα"</a:t>
            </a:r>
            <a:endParaRPr lang="el-GR" sz="1800" dirty="0">
              <a:solidFill>
                <a:prstClr val="black"/>
              </a:solidFill>
              <a:latin typeface="Corbel" panose="020B0503020204020204" pitchFamily="34" charset="0"/>
            </a:endParaRPr>
          </a:p>
          <a:p>
            <a:pPr marL="528638" lvl="1" indent="-171450">
              <a:buClr>
                <a:srgbClr val="3891A7"/>
              </a:buClr>
            </a:pPr>
            <a:r>
              <a:rPr lang="el" sz="1800" dirty="0">
                <a:solidFill>
                  <a:prstClr val="black"/>
                </a:solidFill>
                <a:latin typeface="Corbel" panose="020B0503020204020204" pitchFamily="34" charset="0"/>
              </a:rPr>
              <a:t>Σε περιπτώσεις, όπου ο υπεύθυνος ε</a:t>
            </a:r>
            <a:r>
              <a:rPr lang="el-GR" sz="1800" dirty="0">
                <a:solidFill>
                  <a:prstClr val="black"/>
                </a:solidFill>
                <a:latin typeface="Corbel" panose="020B0503020204020204" pitchFamily="34" charset="0"/>
              </a:rPr>
              <a:t>λέγχου</a:t>
            </a:r>
            <a:r>
              <a:rPr lang="el" sz="1800" dirty="0">
                <a:solidFill>
                  <a:prstClr val="black"/>
                </a:solidFill>
                <a:latin typeface="Corbel" panose="020B0503020204020204" pitchFamily="34" charset="0"/>
              </a:rPr>
              <a:t> είναι η συγκατάθεση δημόσιας αρχής είναι πραγματικά δύσκολο να θεωρηθεί ως ελεύθερη</a:t>
            </a:r>
          </a:p>
          <a:p>
            <a:pPr>
              <a:buClr>
                <a:srgbClr val="3891A7"/>
              </a:buClr>
            </a:pPr>
            <a:r>
              <a:rPr lang="el" sz="1800" dirty="0">
                <a:solidFill>
                  <a:prstClr val="black"/>
                </a:solidFill>
                <a:latin typeface="Corbel" panose="020B0503020204020204" pitchFamily="34" charset="0"/>
              </a:rPr>
              <a:t>Το υποκείμενο των δεδομένων μπορεί πάντα να έχει το δικαίωμα να αντιταχθεί ή να αποσύρει τη συγκατάθεσή του χωρίς να </a:t>
            </a:r>
            <a:r>
              <a:rPr lang="el" sz="1800" dirty="0">
                <a:solidFill>
                  <a:srgbClr val="FF0000"/>
                </a:solidFill>
              </a:rPr>
              <a:t>υποστεί καμία βλάβη</a:t>
            </a:r>
            <a:endParaRPr lang="el-GR" sz="1800" b="1" dirty="0">
              <a:solidFill>
                <a:srgbClr val="C00000"/>
              </a:solidFill>
              <a:effectLst>
                <a:outerShdw blurRad="38100" dist="38100" dir="2700000" algn="tl">
                  <a:srgbClr val="000000">
                    <a:alpha val="43137"/>
                  </a:srgbClr>
                </a:outerShdw>
              </a:effectLst>
              <a:latin typeface="Corbel" panose="020B0503020204020204" pitchFamily="34" charset="0"/>
            </a:endParaRPr>
          </a:p>
        </p:txBody>
      </p:sp>
      <p:sp>
        <p:nvSpPr>
          <p:cNvPr id="6" name="Rounded Rectangle 6">
            <a:extLst>
              <a:ext uri="{FF2B5EF4-FFF2-40B4-BE49-F238E27FC236}">
                <a16:creationId xmlns:a16="http://schemas.microsoft.com/office/drawing/2014/main" id="{7D085BC8-5837-2674-EDA9-71ECCCDE8324}"/>
              </a:ext>
            </a:extLst>
          </p:cNvPr>
          <p:cNvSpPr/>
          <p:nvPr/>
        </p:nvSpPr>
        <p:spPr>
          <a:xfrm>
            <a:off x="309374" y="1279467"/>
            <a:ext cx="1151873" cy="459686"/>
          </a:xfrm>
          <a:prstGeom prst="roundRect">
            <a:avLst/>
          </a:prstGeom>
          <a:gradFill rotWithShape="1">
            <a:gsLst>
              <a:gs pos="0">
                <a:srgbClr val="84AA33">
                  <a:tint val="92000"/>
                  <a:satMod val="170000"/>
                </a:srgbClr>
              </a:gs>
              <a:gs pos="15000">
                <a:srgbClr val="84AA33">
                  <a:tint val="92000"/>
                  <a:shade val="99000"/>
                  <a:satMod val="170000"/>
                </a:srgbClr>
              </a:gs>
              <a:gs pos="62000">
                <a:srgbClr val="84AA33">
                  <a:tint val="96000"/>
                  <a:shade val="80000"/>
                  <a:satMod val="170000"/>
                </a:srgbClr>
              </a:gs>
              <a:gs pos="97000">
                <a:srgbClr val="84AA33">
                  <a:tint val="98000"/>
                  <a:shade val="63000"/>
                  <a:satMod val="170000"/>
                </a:srgbClr>
              </a:gs>
              <a:gs pos="100000">
                <a:srgbClr val="84AA33">
                  <a:shade val="62000"/>
                  <a:satMod val="170000"/>
                </a:srgb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rgbClr val="84AA33"/>
            </a:contourClr>
          </a:sp3d>
        </p:spPr>
        <p:txBody>
          <a:bodyPr rtlCol="0" anchor="ctr"/>
          <a:lstStyle/>
          <a:p>
            <a:pPr algn="ctr" eaLnBrk="0" fontAlgn="base" hangingPunct="0">
              <a:spcBef>
                <a:spcPct val="0"/>
              </a:spcBef>
              <a:spcAft>
                <a:spcPct val="0"/>
              </a:spcAft>
            </a:pPr>
            <a:r>
              <a:rPr kumimoji="1" lang="el" sz="1400" b="1" kern="0">
                <a:solidFill>
                  <a:prstClr val="white"/>
                </a:solidFill>
                <a:latin typeface="Corbel" panose="020B0503020204020204" pitchFamily="34" charset="0"/>
              </a:rPr>
              <a:t>Δίνεται ελεύθερα</a:t>
            </a:r>
            <a:endParaRPr kumimoji="1" lang="el-GR" sz="1400" b="1" kern="0">
              <a:solidFill>
                <a:prstClr val="white"/>
              </a:solidFill>
              <a:latin typeface="Corbel" panose="020B0503020204020204" pitchFamily="34" charset="0"/>
            </a:endParaRPr>
          </a:p>
        </p:txBody>
      </p:sp>
      <p:sp>
        <p:nvSpPr>
          <p:cNvPr id="7" name="Rounded Rectangle 6">
            <a:extLst>
              <a:ext uri="{FF2B5EF4-FFF2-40B4-BE49-F238E27FC236}">
                <a16:creationId xmlns:a16="http://schemas.microsoft.com/office/drawing/2014/main" id="{EA475CA6-D8CA-4472-AEAA-5D98DC4335D4}"/>
              </a:ext>
            </a:extLst>
          </p:cNvPr>
          <p:cNvSpPr/>
          <p:nvPr/>
        </p:nvSpPr>
        <p:spPr>
          <a:xfrm>
            <a:off x="309374" y="3722349"/>
            <a:ext cx="1368152" cy="648072"/>
          </a:xfrm>
          <a:prstGeom prst="roundRect">
            <a:avLst/>
          </a:prstGeom>
          <a:gradFill rotWithShape="1">
            <a:gsLst>
              <a:gs pos="0">
                <a:srgbClr val="84AA33">
                  <a:tint val="92000"/>
                  <a:satMod val="170000"/>
                </a:srgbClr>
              </a:gs>
              <a:gs pos="15000">
                <a:srgbClr val="84AA33">
                  <a:tint val="92000"/>
                  <a:shade val="99000"/>
                  <a:satMod val="170000"/>
                </a:srgbClr>
              </a:gs>
              <a:gs pos="62000">
                <a:srgbClr val="84AA33">
                  <a:tint val="96000"/>
                  <a:shade val="80000"/>
                  <a:satMod val="170000"/>
                </a:srgbClr>
              </a:gs>
              <a:gs pos="97000">
                <a:srgbClr val="84AA33">
                  <a:tint val="98000"/>
                  <a:shade val="63000"/>
                  <a:satMod val="170000"/>
                </a:srgbClr>
              </a:gs>
              <a:gs pos="100000">
                <a:srgbClr val="84AA33">
                  <a:shade val="62000"/>
                  <a:satMod val="170000"/>
                </a:srgb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rgbClr val="84AA33"/>
            </a:contourClr>
          </a:sp3d>
        </p:spPr>
        <p:txBody>
          <a:bodyPr rtlCol="0" anchor="ctr"/>
          <a:lstStyle/>
          <a:p>
            <a:pPr algn="ctr" eaLnBrk="0" fontAlgn="base" hangingPunct="0">
              <a:spcBef>
                <a:spcPct val="0"/>
              </a:spcBef>
              <a:spcAft>
                <a:spcPct val="0"/>
              </a:spcAft>
            </a:pPr>
            <a:r>
              <a:rPr kumimoji="1" lang="el" sz="1400" b="1" kern="0">
                <a:solidFill>
                  <a:prstClr val="white"/>
                </a:solidFill>
                <a:latin typeface="Corbel" panose="020B0503020204020204" pitchFamily="34" charset="0"/>
              </a:rPr>
              <a:t>Καθορισμένο</a:t>
            </a:r>
            <a:endParaRPr kumimoji="1" lang="el-GR" sz="1400" b="1" kern="0">
              <a:solidFill>
                <a:prstClr val="white"/>
              </a:solidFill>
              <a:latin typeface="Corbel" panose="020B0503020204020204" pitchFamily="34" charset="0"/>
            </a:endParaRPr>
          </a:p>
        </p:txBody>
      </p:sp>
      <p:sp>
        <p:nvSpPr>
          <p:cNvPr id="9" name="TextBox 8">
            <a:extLst>
              <a:ext uri="{FF2B5EF4-FFF2-40B4-BE49-F238E27FC236}">
                <a16:creationId xmlns:a16="http://schemas.microsoft.com/office/drawing/2014/main" id="{ADA5BEF0-2FFE-8535-7EC1-EAC826B00ABD}"/>
              </a:ext>
            </a:extLst>
          </p:cNvPr>
          <p:cNvSpPr txBox="1"/>
          <p:nvPr/>
        </p:nvSpPr>
        <p:spPr>
          <a:xfrm>
            <a:off x="1846730" y="3722349"/>
            <a:ext cx="6096000" cy="3108543"/>
          </a:xfrm>
          <a:prstGeom prst="rect">
            <a:avLst/>
          </a:prstGeom>
          <a:noFill/>
        </p:spPr>
        <p:txBody>
          <a:bodyPr wrap="square">
            <a:spAutoFit/>
          </a:bodyPr>
          <a:lstStyle/>
          <a:p>
            <a:pPr marL="425450" indent="-342900">
              <a:buClr>
                <a:srgbClr val="3891A7"/>
              </a:buClr>
              <a:buFont typeface="+mj-lt"/>
              <a:buAutoNum type="arabicPeriod"/>
            </a:pPr>
            <a:r>
              <a:rPr lang="el" sz="1400" b="1" dirty="0">
                <a:solidFill>
                  <a:srgbClr val="C00000"/>
                </a:solidFill>
                <a:effectLst>
                  <a:outerShdw blurRad="38100" dist="38100" dir="2700000" algn="tl">
                    <a:srgbClr val="000000">
                      <a:alpha val="43137"/>
                    </a:srgbClr>
                  </a:outerShdw>
                </a:effectLst>
                <a:latin typeface="Corbel" panose="020B0503020204020204" pitchFamily="34" charset="0"/>
              </a:rPr>
              <a:t>Προσδιορισμός σκοπού</a:t>
            </a:r>
            <a:endParaRPr lang="el-GR" sz="1400" b="1" dirty="0">
              <a:solidFill>
                <a:srgbClr val="C00000"/>
              </a:solidFill>
              <a:effectLst>
                <a:outerShdw blurRad="38100" dist="38100" dir="2700000" algn="tl">
                  <a:srgbClr val="000000">
                    <a:alpha val="43137"/>
                  </a:srgbClr>
                </a:outerShdw>
              </a:effectLst>
              <a:latin typeface="Corbel" panose="020B0503020204020204" pitchFamily="34" charset="0"/>
            </a:endParaRPr>
          </a:p>
          <a:p>
            <a:pPr marL="700088" lvl="1" indent="-342900">
              <a:buClr>
                <a:srgbClr val="3891A7"/>
              </a:buClr>
            </a:pPr>
            <a:endParaRPr lang="el-GR" sz="1400" dirty="0">
              <a:solidFill>
                <a:prstClr val="black"/>
              </a:solidFill>
              <a:latin typeface="Corbel" panose="020B0503020204020204" pitchFamily="34" charset="0"/>
            </a:endParaRPr>
          </a:p>
          <a:p>
            <a:pPr marL="425450" indent="-342900">
              <a:buClr>
                <a:srgbClr val="3891A7"/>
              </a:buClr>
              <a:buFont typeface="+mj-lt"/>
              <a:buAutoNum type="arabicPeriod"/>
            </a:pPr>
            <a:r>
              <a:rPr lang="el" sz="1400" b="1" dirty="0">
                <a:solidFill>
                  <a:srgbClr val="C00000"/>
                </a:solidFill>
                <a:effectLst>
                  <a:outerShdw blurRad="38100" dist="38100" dir="2700000" algn="tl">
                    <a:srgbClr val="000000">
                      <a:alpha val="43137"/>
                    </a:srgbClr>
                  </a:outerShdw>
                </a:effectLst>
                <a:latin typeface="Corbel" panose="020B0503020204020204" pitchFamily="34" charset="0"/>
              </a:rPr>
              <a:t>Ξεχωριστή συγκατάθεση για κάθε σκοπό</a:t>
            </a:r>
            <a:endParaRPr lang="el-GR" sz="1400" dirty="0">
              <a:solidFill>
                <a:prstClr val="black"/>
              </a:solidFill>
              <a:latin typeface="Corbel" panose="020B0503020204020204" pitchFamily="34" charset="0"/>
            </a:endParaRPr>
          </a:p>
          <a:p>
            <a:pPr marL="700088" lvl="1" indent="-342900">
              <a:buClr>
                <a:srgbClr val="3891A7"/>
              </a:buClr>
            </a:pPr>
            <a:r>
              <a:rPr lang="el" sz="1400" dirty="0">
                <a:solidFill>
                  <a:prstClr val="black"/>
                </a:solidFill>
                <a:latin typeface="Corbel" panose="020B0503020204020204" pitchFamily="34" charset="0"/>
              </a:rPr>
              <a:t>Οι γενικοί σκοποί θα πρέπει να αποφεύγονται</a:t>
            </a:r>
            <a:endParaRPr lang="el-GR" sz="1400" dirty="0">
              <a:solidFill>
                <a:prstClr val="black"/>
              </a:solidFill>
              <a:latin typeface="Corbel" panose="020B0503020204020204" pitchFamily="34" charset="0"/>
            </a:endParaRPr>
          </a:p>
          <a:p>
            <a:pPr marL="700088" lvl="1" indent="-342900">
              <a:buClr>
                <a:srgbClr val="3891A7"/>
              </a:buClr>
            </a:pPr>
            <a:r>
              <a:rPr lang="el" sz="1400" dirty="0">
                <a:solidFill>
                  <a:prstClr val="black"/>
                </a:solidFill>
                <a:latin typeface="Corbel" panose="020B0503020204020204" pitchFamily="34" charset="0"/>
              </a:rPr>
              <a:t>Μπορεί να καλύπτει περισσότερες από μία επεξεργασίες, εφόσον έχουν κύριο σκοπό</a:t>
            </a:r>
            <a:endParaRPr lang="el-GR" sz="1400" dirty="0">
              <a:solidFill>
                <a:prstClr val="black"/>
              </a:solidFill>
              <a:latin typeface="Corbel" panose="020B0503020204020204" pitchFamily="34" charset="0"/>
            </a:endParaRPr>
          </a:p>
          <a:p>
            <a:pPr marL="425450" indent="-342900">
              <a:buClr>
                <a:srgbClr val="3891A7"/>
              </a:buClr>
              <a:buFont typeface="+mj-lt"/>
              <a:buAutoNum type="arabicPeriod"/>
            </a:pPr>
            <a:r>
              <a:rPr lang="el" sz="1400" b="1" dirty="0">
                <a:solidFill>
                  <a:srgbClr val="C00000"/>
                </a:solidFill>
                <a:effectLst>
                  <a:outerShdw blurRad="38100" dist="38100" dir="2700000" algn="tl">
                    <a:srgbClr val="000000">
                      <a:alpha val="43137"/>
                    </a:srgbClr>
                  </a:outerShdw>
                </a:effectLst>
                <a:latin typeface="Corbel" panose="020B0503020204020204" pitchFamily="34" charset="0"/>
              </a:rPr>
              <a:t>Ξεχωριστές και σαφείς πληροφορίες σχετικά με την επεξεργασία πριν από τη συγκατάθεση</a:t>
            </a:r>
            <a:endParaRPr lang="el-GR" sz="1400" b="1" dirty="0">
              <a:solidFill>
                <a:srgbClr val="C00000"/>
              </a:solidFill>
              <a:effectLst>
                <a:outerShdw blurRad="38100" dist="38100" dir="2700000" algn="tl">
                  <a:srgbClr val="000000">
                    <a:alpha val="43137"/>
                  </a:srgbClr>
                </a:outerShdw>
              </a:effectLst>
              <a:latin typeface="Corbel" panose="020B0503020204020204" pitchFamily="34" charset="0"/>
            </a:endParaRPr>
          </a:p>
          <a:p>
            <a:pPr marL="82550" indent="0">
              <a:buClr>
                <a:srgbClr val="3891A7"/>
              </a:buClr>
              <a:buFont typeface="Wingdings 2" panose="05020102010507070707" pitchFamily="18" charset="2"/>
              <a:buNone/>
            </a:pPr>
            <a:endParaRPr lang="el-GR" sz="1400" dirty="0">
              <a:solidFill>
                <a:prstClr val="black"/>
              </a:solidFill>
              <a:latin typeface="Corbel" panose="020B0503020204020204" pitchFamily="34" charset="0"/>
            </a:endParaRPr>
          </a:p>
          <a:p>
            <a:pPr marL="82550" indent="0" algn="just">
              <a:buClr>
                <a:srgbClr val="3891A7"/>
              </a:buClr>
              <a:buFont typeface="Wingdings 2" panose="05020102010507070707" pitchFamily="18" charset="2"/>
              <a:buNone/>
            </a:pPr>
            <a:r>
              <a:rPr lang="el" sz="1400" dirty="0">
                <a:solidFill>
                  <a:prstClr val="black"/>
                </a:solidFill>
                <a:latin typeface="Corbel" panose="020B0503020204020204" pitchFamily="34" charset="0"/>
              </a:rPr>
              <a:t>Οι υπεύθυνοι επεξεργασίας δεδομένων θα πρέπει να παρέχουν στα υποκείμενα των δεδομένων πληροφορίες σχετικά με τις κατηγορίες δεδομένων που υποβάλλονται σε επεξεργασία για κάθε σκοπό, προκειμένου τα υποκείμενα των δεδομένων να είναι σε θέση να γνωρίζουν τα αποτελέσματα ή τους κινδύνους της επεξεργασίας</a:t>
            </a:r>
            <a:endParaRPr lang="el-GR" sz="1400" dirty="0">
              <a:solidFill>
                <a:prstClr val="black"/>
              </a:solidFill>
              <a:latin typeface="Corbel" panose="020B0503020204020204" pitchFamily="34" charset="0"/>
            </a:endParaRPr>
          </a:p>
        </p:txBody>
      </p:sp>
    </p:spTree>
    <p:extLst>
      <p:ext uri="{BB962C8B-B14F-4D97-AF65-F5344CB8AC3E}">
        <p14:creationId xmlns:p14="http://schemas.microsoft.com/office/powerpoint/2010/main" val="13653642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10FB0-B69C-4385-6F66-2EBFBA378536}"/>
              </a:ext>
            </a:extLst>
          </p:cNvPr>
          <p:cNvSpPr>
            <a:spLocks noGrp="1"/>
          </p:cNvSpPr>
          <p:nvPr>
            <p:ph type="title"/>
          </p:nvPr>
        </p:nvSpPr>
        <p:spPr>
          <a:xfrm>
            <a:off x="1097280" y="286604"/>
            <a:ext cx="10058400" cy="690550"/>
          </a:xfrm>
        </p:spPr>
        <p:txBody>
          <a:bodyPr>
            <a:noAutofit/>
          </a:bodyPr>
          <a:lstStyle/>
          <a:p>
            <a:r>
              <a:rPr lang="el" sz="3200">
                <a:solidFill>
                  <a:srgbClr val="00B0F0"/>
                </a:solidFill>
              </a:rPr>
              <a:t>Στοιχεία έγκυρης συγκατάθεσης</a:t>
            </a:r>
            <a:endParaRPr lang="en-GB" sz="3200"/>
          </a:p>
        </p:txBody>
      </p:sp>
      <p:sp>
        <p:nvSpPr>
          <p:cNvPr id="3" name="Content Placeholder 2">
            <a:extLst>
              <a:ext uri="{FF2B5EF4-FFF2-40B4-BE49-F238E27FC236}">
                <a16:creationId xmlns:a16="http://schemas.microsoft.com/office/drawing/2014/main" id="{B5327378-D06B-1519-BCB4-9BEE5A308112}"/>
              </a:ext>
            </a:extLst>
          </p:cNvPr>
          <p:cNvSpPr>
            <a:spLocks noGrp="1"/>
          </p:cNvSpPr>
          <p:nvPr>
            <p:ph idx="1"/>
          </p:nvPr>
        </p:nvSpPr>
        <p:spPr>
          <a:xfrm>
            <a:off x="2477582" y="977154"/>
            <a:ext cx="7069829" cy="2973212"/>
          </a:xfrm>
        </p:spPr>
        <p:txBody>
          <a:bodyPr>
            <a:normAutofit fontScale="77500" lnSpcReduction="20000"/>
          </a:bodyPr>
          <a:lstStyle/>
          <a:p>
            <a:pPr>
              <a:buClr>
                <a:srgbClr val="3891A7"/>
              </a:buClr>
            </a:pPr>
            <a:r>
              <a:rPr lang="el" sz="1800" b="1" dirty="0">
                <a:solidFill>
                  <a:srgbClr val="C00000"/>
                </a:solidFill>
                <a:effectLst>
                  <a:outerShdw blurRad="38100" dist="38100" dir="2700000" algn="tl">
                    <a:srgbClr val="000000">
                      <a:alpha val="43137"/>
                    </a:srgbClr>
                  </a:outerShdw>
                </a:effectLst>
                <a:latin typeface="Corbel" panose="020B0503020204020204" pitchFamily="34" charset="0"/>
              </a:rPr>
              <a:t>Οι παρεχόμενες πληροφορίες </a:t>
            </a:r>
            <a:r>
              <a:rPr lang="el" sz="1800" dirty="0">
                <a:latin typeface="Corbel" panose="020B0503020204020204" pitchFamily="34" charset="0"/>
              </a:rPr>
              <a:t>πρέπει να είναι τουλάχιστον οι ακόλουθες:</a:t>
            </a:r>
          </a:p>
          <a:p>
            <a:pPr lvl="1">
              <a:buClr>
                <a:srgbClr val="3891A7"/>
              </a:buClr>
            </a:pPr>
            <a:r>
              <a:rPr lang="el" sz="1800" dirty="0">
                <a:solidFill>
                  <a:prstClr val="black"/>
                </a:solidFill>
                <a:latin typeface="Corbel" panose="020B0503020204020204" pitchFamily="34" charset="0"/>
              </a:rPr>
              <a:t>Ταυτότητα ελεγκτή</a:t>
            </a:r>
            <a:endParaRPr lang="el-GR" sz="1800" dirty="0">
              <a:solidFill>
                <a:prstClr val="black"/>
              </a:solidFill>
              <a:latin typeface="Corbel" panose="020B0503020204020204" pitchFamily="34" charset="0"/>
            </a:endParaRPr>
          </a:p>
          <a:p>
            <a:pPr lvl="1">
              <a:buClr>
                <a:srgbClr val="3891A7"/>
              </a:buClr>
            </a:pPr>
            <a:r>
              <a:rPr lang="el" sz="1800" dirty="0">
                <a:solidFill>
                  <a:prstClr val="black"/>
                </a:solidFill>
                <a:latin typeface="Corbel" panose="020B0503020204020204" pitchFamily="34" charset="0"/>
              </a:rPr>
              <a:t>Σκοπός κάθε επεξεργασίας για την οποία απαιτείται συγκατάθεση</a:t>
            </a:r>
            <a:endParaRPr lang="el-GR" sz="1800" dirty="0">
              <a:solidFill>
                <a:prstClr val="black"/>
              </a:solidFill>
              <a:latin typeface="Corbel" panose="020B0503020204020204" pitchFamily="34" charset="0"/>
            </a:endParaRPr>
          </a:p>
          <a:p>
            <a:pPr lvl="1">
              <a:buClr>
                <a:srgbClr val="3891A7"/>
              </a:buClr>
            </a:pPr>
            <a:r>
              <a:rPr lang="el" sz="1800" dirty="0">
                <a:solidFill>
                  <a:prstClr val="black"/>
                </a:solidFill>
                <a:latin typeface="Corbel" panose="020B0503020204020204" pitchFamily="34" charset="0"/>
              </a:rPr>
              <a:t>Κατηγορίες δεδομένων που συλλέγονται και υποβάλλονται σε επεξεργασία/ δικαίωμα υπαναχώρησης</a:t>
            </a:r>
            <a:endParaRPr lang="el-GR" sz="1800" dirty="0">
              <a:solidFill>
                <a:prstClr val="black"/>
              </a:solidFill>
              <a:latin typeface="Corbel" panose="020B0503020204020204" pitchFamily="34" charset="0"/>
            </a:endParaRPr>
          </a:p>
          <a:p>
            <a:pPr lvl="1">
              <a:buClr>
                <a:srgbClr val="3891A7"/>
              </a:buClr>
            </a:pPr>
            <a:r>
              <a:rPr lang="el" sz="1800" dirty="0">
                <a:solidFill>
                  <a:prstClr val="black"/>
                </a:solidFill>
                <a:latin typeface="Corbel" panose="020B0503020204020204" pitchFamily="34" charset="0"/>
              </a:rPr>
              <a:t>Χρήση αυτοματοποιημένης λήψης αποφάσεων, συμπεριλαμβανομένης της κατάρτισης προφίλ</a:t>
            </a:r>
            <a:endParaRPr lang="en-US" sz="1800" dirty="0">
              <a:solidFill>
                <a:prstClr val="black"/>
              </a:solidFill>
              <a:latin typeface="Gill Sans MT"/>
            </a:endParaRPr>
          </a:p>
          <a:p>
            <a:pPr lvl="1">
              <a:buClr>
                <a:srgbClr val="3891A7"/>
              </a:buClr>
            </a:pPr>
            <a:r>
              <a:rPr lang="el" sz="1800" dirty="0">
                <a:solidFill>
                  <a:prstClr val="black"/>
                </a:solidFill>
                <a:latin typeface="Corbel" panose="020B0503020204020204" pitchFamily="34" charset="0"/>
              </a:rPr>
              <a:t>Σε περίπτωση διαβίβασης σε τρίτες χώρες, ενημέρωση σχετικά με τους κινδύνους</a:t>
            </a:r>
            <a:endParaRPr lang="el-GR" sz="1800" dirty="0">
              <a:solidFill>
                <a:prstClr val="black"/>
              </a:solidFill>
              <a:latin typeface="Corbel" panose="020B0503020204020204" pitchFamily="34" charset="0"/>
            </a:endParaRPr>
          </a:p>
          <a:p>
            <a:pPr>
              <a:buClr>
                <a:srgbClr val="3891A7"/>
              </a:buClr>
            </a:pPr>
            <a:r>
              <a:rPr lang="el" sz="1800" b="1" dirty="0">
                <a:solidFill>
                  <a:srgbClr val="C00000"/>
                </a:solidFill>
                <a:effectLst>
                  <a:outerShdw blurRad="38100" dist="38100" dir="2700000" algn="tl">
                    <a:srgbClr val="000000">
                      <a:alpha val="43137"/>
                    </a:srgbClr>
                  </a:outerShdw>
                </a:effectLst>
                <a:latin typeface="Corbel" panose="020B0503020204020204" pitchFamily="34" charset="0"/>
              </a:rPr>
              <a:t>Τρόποι/Μέθοδοι</a:t>
            </a:r>
            <a:r>
              <a:rPr lang="el" sz="1800" dirty="0">
                <a:solidFill>
                  <a:prstClr val="black"/>
                </a:solidFill>
                <a:latin typeface="Corbel" panose="020B0503020204020204" pitchFamily="34" charset="0"/>
              </a:rPr>
              <a:t> παροχής πληροφοριών</a:t>
            </a:r>
            <a:endParaRPr lang="el-GR" sz="1800" dirty="0">
              <a:solidFill>
                <a:prstClr val="black"/>
              </a:solidFill>
              <a:latin typeface="Corbel" panose="020B0503020204020204" pitchFamily="34" charset="0"/>
            </a:endParaRPr>
          </a:p>
          <a:p>
            <a:pPr lvl="1">
              <a:buClr>
                <a:srgbClr val="3891A7"/>
              </a:buClr>
            </a:pPr>
            <a:r>
              <a:rPr lang="el" sz="1800" dirty="0">
                <a:solidFill>
                  <a:prstClr val="black"/>
                </a:solidFill>
                <a:latin typeface="Corbel" panose="020B0503020204020204" pitchFamily="34" charset="0"/>
              </a:rPr>
              <a:t>Ο GDPR δεν δίνει συγκεκριμένη κατεύθυνση, ορίζει όμως ότι πρέπει να είναι σαφής και με απλά λόγια</a:t>
            </a:r>
            <a:endParaRPr lang="el-GR" sz="1800" dirty="0">
              <a:solidFill>
                <a:prstClr val="black"/>
              </a:solidFill>
              <a:latin typeface="Corbel" panose="020B0503020204020204" pitchFamily="34" charset="0"/>
            </a:endParaRPr>
          </a:p>
          <a:p>
            <a:pPr lvl="1">
              <a:buClr>
                <a:srgbClr val="3891A7"/>
              </a:buClr>
            </a:pPr>
            <a:r>
              <a:rPr lang="el" sz="1800" dirty="0">
                <a:solidFill>
                  <a:prstClr val="black"/>
                </a:solidFill>
                <a:latin typeface="Corbel" panose="020B0503020204020204" pitchFamily="34" charset="0"/>
              </a:rPr>
              <a:t>Γλώσσα και κείμενο κατανοητά από τον μέσο πολίτη χωρίς νομικό κείμενο ή όρους</a:t>
            </a:r>
            <a:endParaRPr lang="el-GR" sz="1800" dirty="0">
              <a:solidFill>
                <a:prstClr val="black"/>
              </a:solidFill>
              <a:latin typeface="Corbel" panose="020B0503020204020204" pitchFamily="34" charset="0"/>
            </a:endParaRPr>
          </a:p>
          <a:p>
            <a:endParaRPr lang="en-GB" dirty="0"/>
          </a:p>
        </p:txBody>
      </p:sp>
      <p:sp>
        <p:nvSpPr>
          <p:cNvPr id="5" name="Rounded Rectangle 6">
            <a:extLst>
              <a:ext uri="{FF2B5EF4-FFF2-40B4-BE49-F238E27FC236}">
                <a16:creationId xmlns:a16="http://schemas.microsoft.com/office/drawing/2014/main" id="{B5CA6260-8460-228A-8E3F-B8A337FE076F}"/>
              </a:ext>
            </a:extLst>
          </p:cNvPr>
          <p:cNvSpPr/>
          <p:nvPr/>
        </p:nvSpPr>
        <p:spPr>
          <a:xfrm>
            <a:off x="569350" y="1285023"/>
            <a:ext cx="1440426" cy="648072"/>
          </a:xfrm>
          <a:prstGeom prst="roundRect">
            <a:avLst/>
          </a:prstGeom>
          <a:gradFill rotWithShape="1">
            <a:gsLst>
              <a:gs pos="0">
                <a:srgbClr val="84AA33">
                  <a:tint val="92000"/>
                  <a:satMod val="170000"/>
                </a:srgbClr>
              </a:gs>
              <a:gs pos="15000">
                <a:srgbClr val="84AA33">
                  <a:tint val="92000"/>
                  <a:shade val="99000"/>
                  <a:satMod val="170000"/>
                </a:srgbClr>
              </a:gs>
              <a:gs pos="62000">
                <a:srgbClr val="84AA33">
                  <a:tint val="96000"/>
                  <a:shade val="80000"/>
                  <a:satMod val="170000"/>
                </a:srgbClr>
              </a:gs>
              <a:gs pos="97000">
                <a:srgbClr val="84AA33">
                  <a:tint val="98000"/>
                  <a:shade val="63000"/>
                  <a:satMod val="170000"/>
                </a:srgbClr>
              </a:gs>
              <a:gs pos="100000">
                <a:srgbClr val="84AA33">
                  <a:shade val="62000"/>
                  <a:satMod val="170000"/>
                </a:srgb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rgbClr val="84AA33"/>
            </a:contourClr>
          </a:sp3d>
        </p:spPr>
        <p:txBody>
          <a:bodyPr rtlCol="0" anchor="ctr"/>
          <a:lstStyle/>
          <a:p>
            <a:pPr algn="ctr" eaLnBrk="0" fontAlgn="base" hangingPunct="0">
              <a:spcBef>
                <a:spcPct val="0"/>
              </a:spcBef>
              <a:spcAft>
                <a:spcPct val="0"/>
              </a:spcAft>
            </a:pPr>
            <a:r>
              <a:rPr kumimoji="1" lang="el" sz="1400" b="1" kern="0" dirty="0">
                <a:solidFill>
                  <a:prstClr val="white"/>
                </a:solidFill>
                <a:latin typeface="Corbel" panose="020B0503020204020204" pitchFamily="34" charset="0"/>
              </a:rPr>
              <a:t>Ενημέρωσ</a:t>
            </a:r>
            <a:r>
              <a:rPr kumimoji="1" lang="el-GR" sz="1400" b="1" kern="0" dirty="0">
                <a:solidFill>
                  <a:prstClr val="white"/>
                </a:solidFill>
                <a:latin typeface="Corbel" panose="020B0503020204020204" pitchFamily="34" charset="0"/>
              </a:rPr>
              <a:t>η</a:t>
            </a:r>
          </a:p>
        </p:txBody>
      </p:sp>
      <p:sp>
        <p:nvSpPr>
          <p:cNvPr id="6" name="Rounded Rectangle 6">
            <a:extLst>
              <a:ext uri="{FF2B5EF4-FFF2-40B4-BE49-F238E27FC236}">
                <a16:creationId xmlns:a16="http://schemas.microsoft.com/office/drawing/2014/main" id="{B9970696-05A8-D9C3-8322-0CA04B65DC1E}"/>
              </a:ext>
            </a:extLst>
          </p:cNvPr>
          <p:cNvSpPr/>
          <p:nvPr/>
        </p:nvSpPr>
        <p:spPr>
          <a:xfrm>
            <a:off x="413204" y="4865879"/>
            <a:ext cx="1524298" cy="703817"/>
          </a:xfrm>
          <a:prstGeom prst="roundRect">
            <a:avLst/>
          </a:prstGeom>
          <a:gradFill rotWithShape="1">
            <a:gsLst>
              <a:gs pos="0">
                <a:srgbClr val="84AA33">
                  <a:tint val="92000"/>
                  <a:satMod val="170000"/>
                </a:srgbClr>
              </a:gs>
              <a:gs pos="15000">
                <a:srgbClr val="84AA33">
                  <a:tint val="92000"/>
                  <a:shade val="99000"/>
                  <a:satMod val="170000"/>
                </a:srgbClr>
              </a:gs>
              <a:gs pos="62000">
                <a:srgbClr val="84AA33">
                  <a:tint val="96000"/>
                  <a:shade val="80000"/>
                  <a:satMod val="170000"/>
                </a:srgbClr>
              </a:gs>
              <a:gs pos="97000">
                <a:srgbClr val="84AA33">
                  <a:tint val="98000"/>
                  <a:shade val="63000"/>
                  <a:satMod val="170000"/>
                </a:srgbClr>
              </a:gs>
              <a:gs pos="100000">
                <a:srgbClr val="84AA33">
                  <a:shade val="62000"/>
                  <a:satMod val="170000"/>
                </a:srgb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rgbClr val="84AA33"/>
            </a:contourClr>
          </a:sp3d>
        </p:spPr>
        <p:txBody>
          <a:bodyPr rtlCol="0" anchor="ctr"/>
          <a:lstStyle/>
          <a:p>
            <a:pPr algn="ctr" eaLnBrk="0" fontAlgn="base" hangingPunct="0">
              <a:spcBef>
                <a:spcPct val="0"/>
              </a:spcBef>
              <a:spcAft>
                <a:spcPct val="0"/>
              </a:spcAft>
            </a:pPr>
            <a:r>
              <a:rPr kumimoji="1" lang="el" sz="1400" b="1" kern="0" dirty="0">
                <a:solidFill>
                  <a:prstClr val="white"/>
                </a:solidFill>
                <a:latin typeface="Corbel" panose="020B0503020204020204" pitchFamily="34" charset="0"/>
              </a:rPr>
              <a:t>Καταφατική δήλωση συγκατάθεσης</a:t>
            </a:r>
            <a:endParaRPr kumimoji="1" lang="el-GR" sz="1400" b="1" kern="0" dirty="0">
              <a:solidFill>
                <a:prstClr val="white"/>
              </a:solidFill>
              <a:latin typeface="Corbel" panose="020B0503020204020204" pitchFamily="34" charset="0"/>
            </a:endParaRPr>
          </a:p>
        </p:txBody>
      </p:sp>
      <p:sp>
        <p:nvSpPr>
          <p:cNvPr id="8" name="TextBox 7">
            <a:extLst>
              <a:ext uri="{FF2B5EF4-FFF2-40B4-BE49-F238E27FC236}">
                <a16:creationId xmlns:a16="http://schemas.microsoft.com/office/drawing/2014/main" id="{19B66594-A595-B0FA-C939-ACC19D3E5A62}"/>
              </a:ext>
            </a:extLst>
          </p:cNvPr>
          <p:cNvSpPr txBox="1"/>
          <p:nvPr/>
        </p:nvSpPr>
        <p:spPr>
          <a:xfrm>
            <a:off x="2471121" y="3847437"/>
            <a:ext cx="8684559" cy="2893100"/>
          </a:xfrm>
          <a:prstGeom prst="rect">
            <a:avLst/>
          </a:prstGeom>
          <a:noFill/>
        </p:spPr>
        <p:txBody>
          <a:bodyPr wrap="square">
            <a:spAutoFit/>
          </a:bodyPr>
          <a:lstStyle/>
          <a:p>
            <a:pPr>
              <a:buClr>
                <a:srgbClr val="3891A7"/>
              </a:buClr>
            </a:pPr>
            <a:r>
              <a:rPr lang="el" sz="1400" dirty="0">
                <a:solidFill>
                  <a:prstClr val="black"/>
                </a:solidFill>
                <a:latin typeface="Corbel" panose="020B0503020204020204" pitchFamily="34" charset="0"/>
              </a:rPr>
              <a:t>Ο GDPR απαιτεί δήλωση ή θετική ενέργεια του υποκειμένου των δεδομένων</a:t>
            </a:r>
            <a:endParaRPr lang="el-GR" sz="1400" dirty="0">
              <a:solidFill>
                <a:prstClr val="black"/>
              </a:solidFill>
              <a:latin typeface="Corbel" panose="020B0503020204020204" pitchFamily="34" charset="0"/>
            </a:endParaRPr>
          </a:p>
          <a:p>
            <a:pPr lvl="1">
              <a:buClr>
                <a:srgbClr val="3891A7"/>
              </a:buClr>
            </a:pPr>
            <a:r>
              <a:rPr lang="el" sz="1400" dirty="0">
                <a:solidFill>
                  <a:prstClr val="black"/>
                </a:solidFill>
                <a:latin typeface="Corbel" panose="020B0503020204020204" pitchFamily="34" charset="0"/>
              </a:rPr>
              <a:t>Μη αποδοχή μετά από απλή ενημέρωση χωρίς περαιτέρω ενέργειες</a:t>
            </a:r>
          </a:p>
          <a:p>
            <a:pPr lvl="1">
              <a:buClr>
                <a:srgbClr val="3891A7"/>
              </a:buClr>
            </a:pPr>
            <a:r>
              <a:rPr lang="el" sz="1400" dirty="0">
                <a:solidFill>
                  <a:prstClr val="black"/>
                </a:solidFill>
                <a:latin typeface="Corbel" panose="020B0503020204020204" pitchFamily="34" charset="0"/>
              </a:rPr>
              <a:t>Τα προσυμπληρωμένα τετραγωνίδια ή τα τετραγωνίδια εξαίρεσης δεν θεωρούνται έγκυρη συγκατάθεση</a:t>
            </a:r>
            <a:endParaRPr lang="el-GR" sz="1400" dirty="0">
              <a:solidFill>
                <a:prstClr val="black"/>
              </a:solidFill>
              <a:latin typeface="Corbel" panose="020B0503020204020204" pitchFamily="34" charset="0"/>
            </a:endParaRPr>
          </a:p>
          <a:p>
            <a:pPr lvl="1">
              <a:buClr>
                <a:srgbClr val="3891A7"/>
              </a:buClr>
            </a:pPr>
            <a:endParaRPr lang="en-US" sz="1400" dirty="0">
              <a:solidFill>
                <a:prstClr val="black"/>
              </a:solidFill>
              <a:latin typeface="Corbel" panose="020B0503020204020204" pitchFamily="34" charset="0"/>
            </a:endParaRPr>
          </a:p>
          <a:p>
            <a:pPr lvl="1">
              <a:buClr>
                <a:srgbClr val="3891A7"/>
              </a:buClr>
            </a:pPr>
            <a:r>
              <a:rPr lang="el" sz="1400" dirty="0">
                <a:solidFill>
                  <a:prstClr val="black"/>
                </a:solidFill>
                <a:latin typeface="Corbel" panose="020B0503020204020204" pitchFamily="34" charset="0"/>
              </a:rPr>
              <a:t>Οποιοδήποτε μέσο μπορεί να χρησιμοποιηθεί για τη λήψη της συγκατάθεσης, εφόσον ο υπεύθυνος επεξεργασίας μπορεί να αποδείξει ότι δόθηκε η συγκατάθεση</a:t>
            </a:r>
            <a:endParaRPr lang="el-GR" sz="1400" dirty="0">
              <a:solidFill>
                <a:prstClr val="black"/>
              </a:solidFill>
              <a:latin typeface="Corbel" panose="020B0503020204020204" pitchFamily="34" charset="0"/>
            </a:endParaRPr>
          </a:p>
          <a:p>
            <a:pPr lvl="2">
              <a:buClr>
                <a:srgbClr val="FEB80A"/>
              </a:buClr>
            </a:pPr>
            <a:r>
              <a:rPr lang="el" sz="1400" dirty="0">
                <a:solidFill>
                  <a:prstClr val="black"/>
                </a:solidFill>
                <a:latin typeface="Corbel" panose="020B0503020204020204" pitchFamily="34" charset="0"/>
              </a:rPr>
              <a:t>Ιδανικά σε γραπτή μορφή!</a:t>
            </a:r>
            <a:endParaRPr lang="el-GR" sz="1400" dirty="0">
              <a:solidFill>
                <a:prstClr val="black"/>
              </a:solidFill>
              <a:latin typeface="Corbel" panose="020B0503020204020204" pitchFamily="34" charset="0"/>
            </a:endParaRPr>
          </a:p>
          <a:p>
            <a:pPr lvl="2">
              <a:buClr>
                <a:srgbClr val="FEB80A"/>
              </a:buClr>
            </a:pPr>
            <a:r>
              <a:rPr lang="el" sz="1400" dirty="0">
                <a:solidFill>
                  <a:prstClr val="black"/>
                </a:solidFill>
                <a:latin typeface="Corbel" panose="020B0503020204020204" pitchFamily="34" charset="0"/>
              </a:rPr>
              <a:t>Καταγραφή, εφόσον απαιτείται, εκ των προτέρων ενημέρωση</a:t>
            </a:r>
            <a:endParaRPr lang="el-GR" sz="1400" dirty="0">
              <a:solidFill>
                <a:prstClr val="black"/>
              </a:solidFill>
              <a:latin typeface="Corbel" panose="020B0503020204020204" pitchFamily="34" charset="0"/>
            </a:endParaRPr>
          </a:p>
          <a:p>
            <a:pPr>
              <a:buClr>
                <a:srgbClr val="3891A7"/>
              </a:buClr>
            </a:pPr>
            <a:r>
              <a:rPr lang="el" sz="1400" dirty="0">
                <a:solidFill>
                  <a:prstClr val="black"/>
                </a:solidFill>
                <a:latin typeface="Corbel" panose="020B0503020204020204" pitchFamily="34" charset="0"/>
              </a:rPr>
              <a:t>Με ηλεκτρονικά μέσα...</a:t>
            </a:r>
          </a:p>
          <a:p>
            <a:pPr lvl="1">
              <a:buClr>
                <a:srgbClr val="3891A7"/>
              </a:buClr>
            </a:pPr>
            <a:r>
              <a:rPr lang="el" sz="1400" dirty="0">
                <a:solidFill>
                  <a:prstClr val="black"/>
                </a:solidFill>
                <a:latin typeface="Corbel" panose="020B0503020204020204" pitchFamily="34" charset="0"/>
              </a:rPr>
              <a:t>Οι υπεύθυνοι επεξεργασίας μπορούν να δημιουργήσουν τα δικά τους συστήματα, εφόσον βασίζονται σε κανόνες και αρχές του </a:t>
            </a:r>
            <a:r>
              <a:rPr lang="en-US" sz="1400" dirty="0">
                <a:solidFill>
                  <a:prstClr val="black"/>
                </a:solidFill>
                <a:latin typeface="Corbel" panose="020B0503020204020204" pitchFamily="34" charset="0"/>
              </a:rPr>
              <a:t>GDPR</a:t>
            </a:r>
            <a:r>
              <a:rPr lang="el" sz="1400" dirty="0">
                <a:solidFill>
                  <a:prstClr val="black"/>
                </a:solidFill>
                <a:latin typeface="Corbel" panose="020B0503020204020204" pitchFamily="34" charset="0"/>
              </a:rPr>
              <a:t>, π.χ.</a:t>
            </a:r>
            <a:endParaRPr lang="el-GR" sz="1400" dirty="0">
              <a:solidFill>
                <a:prstClr val="black"/>
              </a:solidFill>
              <a:latin typeface="Corbel" panose="020B0503020204020204" pitchFamily="34" charset="0"/>
            </a:endParaRPr>
          </a:p>
          <a:p>
            <a:pPr lvl="2">
              <a:buClr>
                <a:srgbClr val="FEB80A"/>
              </a:buClr>
            </a:pPr>
            <a:r>
              <a:rPr lang="el" sz="1400" dirty="0">
                <a:solidFill>
                  <a:prstClr val="black"/>
                </a:solidFill>
                <a:latin typeface="Corbel" panose="020B0503020204020204" pitchFamily="34" charset="0"/>
              </a:rPr>
              <a:t>Σάρωση, κινητή περιστροφή σε 8 κ.λπ.</a:t>
            </a:r>
          </a:p>
          <a:p>
            <a:pPr lvl="2">
              <a:buClr>
                <a:srgbClr val="FEB80A"/>
              </a:buClr>
            </a:pPr>
            <a:r>
              <a:rPr lang="el" sz="1400" dirty="0">
                <a:solidFill>
                  <a:prstClr val="black"/>
                </a:solidFill>
                <a:latin typeface="Corbel" panose="020B0503020204020204" pitchFamily="34" charset="0"/>
              </a:rPr>
              <a:t>Μια απλή κύλιση στο κείμενο δεν πληροί την απαίτηση</a:t>
            </a:r>
            <a:endParaRPr lang="el-GR" sz="1400" dirty="0">
              <a:solidFill>
                <a:prstClr val="black"/>
              </a:solidFill>
              <a:latin typeface="Corbel" panose="020B0503020204020204" pitchFamily="34" charset="0"/>
            </a:endParaRPr>
          </a:p>
        </p:txBody>
      </p:sp>
    </p:spTree>
    <p:extLst>
      <p:ext uri="{BB962C8B-B14F-4D97-AF65-F5344CB8AC3E}">
        <p14:creationId xmlns:p14="http://schemas.microsoft.com/office/powerpoint/2010/main" val="18718790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76CB0-4477-5861-E190-569E318E4FC9}"/>
              </a:ext>
            </a:extLst>
          </p:cNvPr>
          <p:cNvSpPr>
            <a:spLocks noGrp="1"/>
          </p:cNvSpPr>
          <p:nvPr>
            <p:ph type="title"/>
          </p:nvPr>
        </p:nvSpPr>
        <p:spPr>
          <a:xfrm>
            <a:off x="1066800" y="534517"/>
            <a:ext cx="10058400" cy="618832"/>
          </a:xfrm>
        </p:spPr>
        <p:txBody>
          <a:bodyPr>
            <a:noAutofit/>
          </a:bodyPr>
          <a:lstStyle/>
          <a:p>
            <a:r>
              <a:rPr lang="el" sz="3200" dirty="0">
                <a:solidFill>
                  <a:srgbClr val="00B0F0"/>
                </a:solidFill>
              </a:rPr>
              <a:t>Εκτίμηση επιπτώσεων στην προστασία προσωπικών δεδομένων</a:t>
            </a:r>
          </a:p>
        </p:txBody>
      </p:sp>
      <p:sp>
        <p:nvSpPr>
          <p:cNvPr id="3" name="Content Placeholder 2">
            <a:extLst>
              <a:ext uri="{FF2B5EF4-FFF2-40B4-BE49-F238E27FC236}">
                <a16:creationId xmlns:a16="http://schemas.microsoft.com/office/drawing/2014/main" id="{924965EA-C5CC-8728-CE2D-BCB5FD31AFA7}"/>
              </a:ext>
            </a:extLst>
          </p:cNvPr>
          <p:cNvSpPr>
            <a:spLocks noGrp="1"/>
          </p:cNvSpPr>
          <p:nvPr>
            <p:ph idx="1"/>
          </p:nvPr>
        </p:nvSpPr>
        <p:spPr/>
        <p:txBody>
          <a:bodyPr>
            <a:normAutofit lnSpcReduction="10000"/>
          </a:bodyPr>
          <a:lstStyle/>
          <a:p>
            <a:pPr>
              <a:buFont typeface="Arial" panose="020B0604020202020204" pitchFamily="34" charset="0"/>
              <a:buChar char="•"/>
            </a:pPr>
            <a:r>
              <a:rPr lang="el" dirty="0">
                <a:solidFill>
                  <a:srgbClr val="000000"/>
                </a:solidFill>
                <a:latin typeface="Helvetica Neue"/>
              </a:rPr>
              <a:t>Στόχος είναι ο εντοπισμός του κινδύνου που σχετίζεται με την επεξεργασία δεδομένων προσωπικού χαρακτήρα </a:t>
            </a:r>
          </a:p>
          <a:p>
            <a:pPr>
              <a:buFont typeface="Arial" panose="020B0604020202020204" pitchFamily="34" charset="0"/>
              <a:buChar char="•"/>
            </a:pPr>
            <a:r>
              <a:rPr lang="el" dirty="0">
                <a:solidFill>
                  <a:srgbClr val="000000"/>
                </a:solidFill>
                <a:latin typeface="Helvetica Neue"/>
              </a:rPr>
              <a:t>Μετριάστε τον κίνδυνο </a:t>
            </a:r>
          </a:p>
          <a:p>
            <a:pPr>
              <a:buFont typeface="Arial" panose="020B0604020202020204" pitchFamily="34" charset="0"/>
              <a:buChar char="•"/>
            </a:pPr>
            <a:r>
              <a:rPr lang="el" b="0" i="0" dirty="0">
                <a:solidFill>
                  <a:srgbClr val="000000"/>
                </a:solidFill>
                <a:effectLst/>
                <a:latin typeface="Helvetica Neue"/>
              </a:rPr>
              <a:t> υποχρεωτική όταν η επεξεργασία δεδομένων προσωπικού χαρακτήρα ενδέχεται να οδηγήσει σε υψηλό κίνδυνο για τα δικαιώματα και τις ελευθερίες των ατομικών υποκειμένων των δεδομένων.</a:t>
            </a:r>
          </a:p>
          <a:p>
            <a:pPr>
              <a:buFont typeface="Arial" panose="020B0604020202020204" pitchFamily="34" charset="0"/>
              <a:buChar char="•"/>
            </a:pPr>
            <a:r>
              <a:rPr lang="el" dirty="0">
                <a:solidFill>
                  <a:srgbClr val="000000"/>
                </a:solidFill>
                <a:latin typeface="Helvetica Neue"/>
              </a:rPr>
              <a:t>7 Βήματα </a:t>
            </a:r>
          </a:p>
          <a:p>
            <a:pPr>
              <a:buFont typeface="Arial" panose="020B0604020202020204" pitchFamily="34" charset="0"/>
              <a:buChar char="•"/>
            </a:pPr>
            <a:r>
              <a:rPr lang="el" b="1" dirty="0">
                <a:solidFill>
                  <a:srgbClr val="222222"/>
                </a:solidFill>
                <a:latin typeface="inherit"/>
              </a:rPr>
              <a:t>Βήμα 1: Προσδιορισμός της αναγκαιότητας της ΕΑΠΔ </a:t>
            </a:r>
          </a:p>
          <a:p>
            <a:pPr lvl="1">
              <a:buFont typeface="Arial" panose="020B0604020202020204" pitchFamily="34" charset="0"/>
              <a:buChar char="•"/>
            </a:pPr>
            <a:r>
              <a:rPr lang="el" sz="2000" dirty="0">
                <a:solidFill>
                  <a:srgbClr val="000000"/>
                </a:solidFill>
                <a:latin typeface="Helvetica Neue"/>
              </a:rPr>
              <a:t>Το άρθρο 35 παράγραφος 3 ορίζει τρία είδη επεξεργασίας για τα οποία απαιτείται πάντοτε ΕΑΠΔ:</a:t>
            </a:r>
          </a:p>
          <a:p>
            <a:pPr marL="384048" lvl="2" indent="0">
              <a:buNone/>
            </a:pPr>
            <a:r>
              <a:rPr lang="el" sz="1800" dirty="0">
                <a:solidFill>
                  <a:srgbClr val="000000"/>
                </a:solidFill>
                <a:latin typeface="Helvetica Neue"/>
              </a:rPr>
              <a:t>1) Συστηματική και εκτεταμένη κατάρτιση προφίλ με σημαντικά αποτελέσματα</a:t>
            </a:r>
          </a:p>
          <a:p>
            <a:pPr marL="384048" lvl="2" indent="0">
              <a:buNone/>
            </a:pPr>
            <a:r>
              <a:rPr lang="el" sz="1800" dirty="0">
                <a:solidFill>
                  <a:srgbClr val="000000"/>
                </a:solidFill>
                <a:latin typeface="Helvetica Neue"/>
              </a:rPr>
              <a:t>2) Μεγάλης κλίμακας χρήση ευαίσθητων δεδομένων</a:t>
            </a:r>
          </a:p>
          <a:p>
            <a:pPr marL="384048" lvl="2" indent="0">
              <a:buNone/>
            </a:pPr>
            <a:r>
              <a:rPr lang="el" sz="1800" dirty="0">
                <a:solidFill>
                  <a:srgbClr val="000000"/>
                </a:solidFill>
                <a:latin typeface="Helvetica Neue"/>
              </a:rPr>
              <a:t>3) Δημόσιος έλεγχος</a:t>
            </a:r>
          </a:p>
        </p:txBody>
      </p:sp>
      <p:sp>
        <p:nvSpPr>
          <p:cNvPr id="5" name="TextBox 4">
            <a:extLst>
              <a:ext uri="{FF2B5EF4-FFF2-40B4-BE49-F238E27FC236}">
                <a16:creationId xmlns:a16="http://schemas.microsoft.com/office/drawing/2014/main" id="{7CA9A70D-EB49-0643-86BC-6CCEFAEA95AB}"/>
              </a:ext>
            </a:extLst>
          </p:cNvPr>
          <p:cNvSpPr txBox="1"/>
          <p:nvPr/>
        </p:nvSpPr>
        <p:spPr>
          <a:xfrm>
            <a:off x="837041" y="6100958"/>
            <a:ext cx="10802471" cy="646331"/>
          </a:xfrm>
          <a:prstGeom prst="rect">
            <a:avLst/>
          </a:prstGeom>
          <a:noFill/>
        </p:spPr>
        <p:txBody>
          <a:bodyPr wrap="square">
            <a:spAutoFit/>
          </a:bodyPr>
          <a:lstStyle/>
          <a:p>
            <a:r>
              <a:rPr lang="el"/>
              <a:t>https://www.itgovernance.co.uk/blog/gdpr-six-key-stages-of-the-data-protection-impact-assessment-dpia</a:t>
            </a:r>
          </a:p>
        </p:txBody>
      </p:sp>
    </p:spTree>
    <p:extLst>
      <p:ext uri="{BB962C8B-B14F-4D97-AF65-F5344CB8AC3E}">
        <p14:creationId xmlns:p14="http://schemas.microsoft.com/office/powerpoint/2010/main" val="223131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l"/>
              <a:t>ΠΟΙΟΣ</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lstStyle/>
          <a:p>
            <a:r>
              <a:rPr lang="el"/>
              <a:t>Καθηγητής Dr. Shareeful Islam</a:t>
            </a:r>
          </a:p>
          <a:p>
            <a:endParaRPr lang="en-US"/>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182881" cy="3572136"/>
          </a:xfrm>
        </p:spPr>
        <p:txBody>
          <a:bodyPr>
            <a:normAutofit fontScale="85000" lnSpcReduction="10000"/>
          </a:bodyPr>
          <a:lstStyle/>
          <a:p>
            <a:pPr marL="0" indent="0">
              <a:buNone/>
            </a:pPr>
            <a:r>
              <a:rPr lang="el-GR" dirty="0"/>
              <a:t>Επαγγελματίας με υψηλά κίνητρα και αφοσίωση στην ασφάλεια στον κυβερνοχώρο και στη διαχείριση κινδύνων, με εμπειρία στην έρευνα, την κατάρτιση και τη συμβουλευτική. </a:t>
            </a:r>
          </a:p>
          <a:p>
            <a:pPr marL="0" indent="0">
              <a:buNone/>
            </a:pPr>
            <a:r>
              <a:rPr lang="el-GR" dirty="0"/>
              <a:t>Σύμβουλος για τη διαχείριση των κινδύνων ασφάλειας στον κυβερνοχώρο και του συστήματος διαχείρισης της ασφάλειας πληροφοριών για την ανάπτυξη πλαισίου διαχείρισης κινδύνων σύμφωνα με τα πρότυπα ISO 27001:2013, ISO31000:2018, NIST-CSF, STIX threat modeling, CIS_CSC και άλλα σχετικά πρότυπα σε διάφορα επιχειρηματικά περιβάλλοντα</a:t>
            </a:r>
            <a:r>
              <a:rPr lang="el" dirty="0"/>
              <a:t>. </a:t>
            </a:r>
          </a:p>
          <a:p>
            <a:pPr marL="0" indent="0">
              <a:buNone/>
            </a:pPr>
            <a:r>
              <a:rPr lang="el-GR" dirty="0"/>
              <a:t>Πιστοποιημένος διαχειριστής κινδύνων (MoR), PRINCE 2 practitioner και ειδικός σε θέματα διαχείρισης κινδύνων </a:t>
            </a:r>
            <a:r>
              <a:rPr lang="el" dirty="0"/>
              <a:t>Γνώση σχετικά με το απόρρητο των δεδομένων και τη συμμόρφωση</a:t>
            </a:r>
          </a:p>
          <a:p>
            <a:pPr marL="0" indent="0">
              <a:buNone/>
            </a:pPr>
            <a:r>
              <a:rPr lang="el" dirty="0"/>
              <a:t>Πάνω από 90 δημοσιεύσεις με κριτές σε κορυφαία περιοδικά και συνέδρια</a:t>
            </a:r>
          </a:p>
          <a:p>
            <a:pPr marL="0" indent="0">
              <a:buNone/>
            </a:pPr>
            <a:r>
              <a:rPr lang="el" dirty="0"/>
              <a:t> https://scholar.google.com/citations?user=IAxS1lsAAAAJ&amp;hl=en</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pic>
        <p:nvPicPr>
          <p:cNvPr id="21" name="Picture Placeholder 20" descr="Ένα άτομο που μιλάει σε μικρόφωνο&#10;&#10;Περιγραφή που δημιουργείται αυτόματα">
            <a:extLst>
              <a:ext uri="{FF2B5EF4-FFF2-40B4-BE49-F238E27FC236}">
                <a16:creationId xmlns:a16="http://schemas.microsoft.com/office/drawing/2014/main" id="{D5480851-9AA6-A6C6-659E-CA81E0E733A8}"/>
              </a:ext>
            </a:extLst>
          </p:cNvPr>
          <p:cNvPicPr>
            <a:picLocks noGrp="1" noChangeAspect="1"/>
          </p:cNvPicPr>
          <p:nvPr>
            <p:ph type="pic" sz="quarter" idx="11"/>
          </p:nvPr>
        </p:nvPicPr>
        <p:blipFill>
          <a:blip r:embed="rId2"/>
          <a:srcRect l="239" r="239"/>
          <a:stretch>
            <a:fillRect/>
          </a:stretch>
        </p:blipFill>
        <p:spPr/>
      </p:pic>
    </p:spTree>
    <p:extLst>
      <p:ext uri="{BB962C8B-B14F-4D97-AF65-F5344CB8AC3E}">
        <p14:creationId xmlns:p14="http://schemas.microsoft.com/office/powerpoint/2010/main" val="9718301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C1219-EE60-5FB6-F569-7A4FFEFAD649}"/>
              </a:ext>
            </a:extLst>
          </p:cNvPr>
          <p:cNvSpPr>
            <a:spLocks noGrp="1"/>
          </p:cNvSpPr>
          <p:nvPr>
            <p:ph type="title"/>
          </p:nvPr>
        </p:nvSpPr>
        <p:spPr>
          <a:xfrm>
            <a:off x="897255" y="502362"/>
            <a:ext cx="10058400" cy="663656"/>
          </a:xfrm>
        </p:spPr>
        <p:txBody>
          <a:bodyPr>
            <a:noAutofit/>
          </a:bodyPr>
          <a:lstStyle/>
          <a:p>
            <a:r>
              <a:rPr lang="el" sz="4000" dirty="0">
                <a:solidFill>
                  <a:srgbClr val="00B0F0"/>
                </a:solidFill>
              </a:rPr>
              <a:t>Εκτίμηση επιπτώσεων στην προστασία προσωπικών δεδομένων</a:t>
            </a:r>
            <a:endParaRPr lang="en-GB" sz="4000" dirty="0"/>
          </a:p>
        </p:txBody>
      </p:sp>
      <p:sp>
        <p:nvSpPr>
          <p:cNvPr id="3" name="Content Placeholder 2">
            <a:extLst>
              <a:ext uri="{FF2B5EF4-FFF2-40B4-BE49-F238E27FC236}">
                <a16:creationId xmlns:a16="http://schemas.microsoft.com/office/drawing/2014/main" id="{379303D3-014F-5C7D-748F-4159F097555C}"/>
              </a:ext>
            </a:extLst>
          </p:cNvPr>
          <p:cNvSpPr>
            <a:spLocks noGrp="1"/>
          </p:cNvSpPr>
          <p:nvPr>
            <p:ph idx="1"/>
          </p:nvPr>
        </p:nvSpPr>
        <p:spPr>
          <a:xfrm>
            <a:off x="711535" y="1166018"/>
            <a:ext cx="10972800" cy="5494758"/>
          </a:xfrm>
        </p:spPr>
        <p:txBody>
          <a:bodyPr>
            <a:normAutofit lnSpcReduction="10000"/>
          </a:bodyPr>
          <a:lstStyle/>
          <a:p>
            <a:pPr>
              <a:buFont typeface="Arial" panose="020B0604020202020204" pitchFamily="34" charset="0"/>
              <a:buChar char="•"/>
            </a:pPr>
            <a:r>
              <a:rPr lang="el" b="1" i="0" dirty="0">
                <a:solidFill>
                  <a:srgbClr val="222222"/>
                </a:solidFill>
                <a:effectLst/>
                <a:latin typeface="inherit"/>
              </a:rPr>
              <a:t>Βήμα 2: Περιγράψτε την επεξεργασία</a:t>
            </a:r>
          </a:p>
          <a:p>
            <a:pPr>
              <a:buFont typeface="Arial" panose="020B0604020202020204" pitchFamily="34" charset="0"/>
              <a:buChar char="•"/>
            </a:pPr>
            <a:r>
              <a:rPr lang="el" sz="1800" dirty="0">
                <a:solidFill>
                  <a:srgbClr val="000000"/>
                </a:solidFill>
                <a:latin typeface="Helvetica Neue"/>
              </a:rPr>
              <a:t>Πώς και γιατί </a:t>
            </a:r>
          </a:p>
          <a:p>
            <a:pPr lvl="1">
              <a:buFont typeface="Arial" panose="020B0604020202020204" pitchFamily="34" charset="0"/>
              <a:buChar char="•"/>
            </a:pPr>
            <a:r>
              <a:rPr lang="el" sz="1600" dirty="0">
                <a:solidFill>
                  <a:srgbClr val="000000"/>
                </a:solidFill>
                <a:latin typeface="Helvetica Neue"/>
              </a:rPr>
              <a:t>Φύση/Πεδίο εφαρμογής/Πλαίσιο/Σκοπός</a:t>
            </a:r>
          </a:p>
          <a:p>
            <a:pPr>
              <a:buFont typeface="Arial" panose="020B0604020202020204" pitchFamily="34" charset="0"/>
              <a:buChar char="•"/>
            </a:pPr>
            <a:r>
              <a:rPr lang="el" b="1" dirty="0">
                <a:solidFill>
                  <a:srgbClr val="222222"/>
                </a:solidFill>
                <a:latin typeface="inherit"/>
              </a:rPr>
              <a:t>Βήμα 3: Εξετάστε το ενδεχόμενο διαβούλευσης</a:t>
            </a:r>
          </a:p>
          <a:p>
            <a:pPr lvl="1">
              <a:buFont typeface="Arial" panose="020B0604020202020204" pitchFamily="34" charset="0"/>
              <a:buChar char="•"/>
            </a:pPr>
            <a:r>
              <a:rPr lang="el" sz="1600" dirty="0">
                <a:solidFill>
                  <a:srgbClr val="000000"/>
                </a:solidFill>
                <a:latin typeface="Helvetica Neue"/>
              </a:rPr>
              <a:t>Με βάση τις υπάρχουσες επαφές </a:t>
            </a:r>
          </a:p>
          <a:p>
            <a:pPr lvl="1">
              <a:buFont typeface="Arial" panose="020B0604020202020204" pitchFamily="34" charset="0"/>
              <a:buChar char="•"/>
            </a:pPr>
            <a:r>
              <a:rPr lang="el" sz="1600" dirty="0">
                <a:solidFill>
                  <a:srgbClr val="000000"/>
                </a:solidFill>
                <a:latin typeface="Helvetica Neue"/>
              </a:rPr>
              <a:t>Νέοι δυνητικοί χρήστες </a:t>
            </a:r>
          </a:p>
          <a:p>
            <a:pPr>
              <a:buFont typeface="Arial" panose="020B0604020202020204" pitchFamily="34" charset="0"/>
              <a:buChar char="•"/>
            </a:pPr>
            <a:r>
              <a:rPr lang="el" b="1" dirty="0">
                <a:solidFill>
                  <a:srgbClr val="222222"/>
                </a:solidFill>
                <a:latin typeface="inherit"/>
              </a:rPr>
              <a:t>Βήμα 4: Αξιολογήστε την αναγκαιότητα και την αναλογικότητα</a:t>
            </a:r>
          </a:p>
          <a:p>
            <a:pPr lvl="1">
              <a:buFont typeface="Arial" panose="020B0604020202020204" pitchFamily="34" charset="0"/>
              <a:buChar char="•"/>
            </a:pPr>
            <a:r>
              <a:rPr lang="el" sz="1600" dirty="0">
                <a:solidFill>
                  <a:srgbClr val="000000"/>
                </a:solidFill>
                <a:latin typeface="Helvetica Neue"/>
              </a:rPr>
              <a:t>Αναγκαιότητα - &gt;νομιμότητα της επεξεργασίας δεδομένων προσωπικού χαρακτήρα</a:t>
            </a:r>
          </a:p>
          <a:p>
            <a:pPr lvl="2">
              <a:buFont typeface="Arial" panose="020B0604020202020204" pitchFamily="34" charset="0"/>
              <a:buChar char="•"/>
            </a:pPr>
            <a:r>
              <a:rPr lang="el" sz="1600" dirty="0">
                <a:solidFill>
                  <a:srgbClr val="000000"/>
                </a:solidFill>
                <a:latin typeface="Helvetica Neue"/>
              </a:rPr>
              <a:t>τις πράξεις επεξεργασίας, τις περιόδους διατήρησης και τις κατηγορίες δεδομένων που υποβάλλονται σε επεξεργασία</a:t>
            </a:r>
          </a:p>
          <a:p>
            <a:pPr lvl="2">
              <a:buFont typeface="Arial" panose="020B0604020202020204" pitchFamily="34" charset="0"/>
              <a:buChar char="•"/>
            </a:pPr>
            <a:r>
              <a:rPr lang="el" sz="1600" dirty="0">
                <a:solidFill>
                  <a:srgbClr val="000000"/>
                </a:solidFill>
                <a:latin typeface="Helvetica Neue"/>
              </a:rPr>
              <a:t>Αναλογικότητα -&gt;</a:t>
            </a:r>
            <a:r>
              <a:rPr lang="el" sz="2000" b="1" i="0" dirty="0">
                <a:solidFill>
                  <a:srgbClr val="444444"/>
                </a:solidFill>
                <a:effectLst/>
                <a:latin typeface="Verdana" panose="020B0604030504040204" pitchFamily="34" charset="0"/>
              </a:rPr>
              <a:t> </a:t>
            </a:r>
            <a:r>
              <a:rPr lang="el" sz="1600" dirty="0">
                <a:solidFill>
                  <a:srgbClr val="000000"/>
                </a:solidFill>
                <a:latin typeface="Helvetica Neue"/>
              </a:rPr>
              <a:t>κατάλληλη και σχετική με τον σκοπό της επεξεργασίας</a:t>
            </a:r>
          </a:p>
          <a:p>
            <a:r>
              <a:rPr lang="el" sz="1800" b="1" i="0" dirty="0">
                <a:solidFill>
                  <a:srgbClr val="222222"/>
                </a:solidFill>
                <a:effectLst/>
                <a:latin typeface="inherit"/>
              </a:rPr>
              <a:t>Βήμα 5: Προσδιορίστε και αξιολογήστε τους κινδύνους</a:t>
            </a:r>
          </a:p>
          <a:p>
            <a:pPr lvl="1"/>
            <a:r>
              <a:rPr lang="el" sz="1600" b="0" i="0" dirty="0">
                <a:solidFill>
                  <a:srgbClr val="222222"/>
                </a:solidFill>
                <a:effectLst/>
                <a:latin typeface="Verdana" panose="020B0604030504040204" pitchFamily="34" charset="0"/>
              </a:rPr>
              <a:t>Κίνδυνος σχετικά με την επεξεργασία δεδομένων</a:t>
            </a:r>
            <a:r>
              <a:rPr lang="el" sz="1600" dirty="0">
                <a:solidFill>
                  <a:srgbClr val="222222"/>
                </a:solidFill>
                <a:latin typeface="Verdana" panose="020B0604030504040204" pitchFamily="34" charset="0"/>
              </a:rPr>
              <a:t>προσωπικού χαρακτήρα </a:t>
            </a:r>
          </a:p>
          <a:p>
            <a:r>
              <a:rPr lang="el" b="1" dirty="0">
                <a:solidFill>
                  <a:srgbClr val="222222"/>
                </a:solidFill>
                <a:latin typeface="inherit"/>
              </a:rPr>
              <a:t>Βήμα 6: Μετριασμός κινδύνου</a:t>
            </a:r>
          </a:p>
          <a:p>
            <a:r>
              <a:rPr lang="el" b="1" dirty="0">
                <a:solidFill>
                  <a:srgbClr val="222222"/>
                </a:solidFill>
                <a:latin typeface="inherit"/>
              </a:rPr>
              <a:t>Βήμα 7: Τεκμηρίωση </a:t>
            </a:r>
          </a:p>
          <a:p>
            <a:endParaRPr lang="en-GB" b="1" dirty="0">
              <a:solidFill>
                <a:srgbClr val="222222"/>
              </a:solidFill>
              <a:latin typeface="inherit"/>
            </a:endParaRPr>
          </a:p>
          <a:p>
            <a:pPr lvl="1"/>
            <a:endParaRPr lang="en-GB" sz="1600" b="0" i="0" dirty="0">
              <a:solidFill>
                <a:srgbClr val="222222"/>
              </a:solidFill>
              <a:effectLst/>
              <a:latin typeface="Verdana" panose="020B0604030504040204" pitchFamily="34" charset="0"/>
            </a:endParaRPr>
          </a:p>
          <a:p>
            <a:pPr lvl="1"/>
            <a:endParaRPr lang="en-GB" sz="1600" dirty="0">
              <a:solidFill>
                <a:srgbClr val="000000"/>
              </a:solidFill>
              <a:latin typeface="Helvetica Neue"/>
            </a:endParaRPr>
          </a:p>
          <a:p>
            <a:endParaRPr lang="en-GB" b="0" i="0" dirty="0">
              <a:solidFill>
                <a:srgbClr val="222222"/>
              </a:solidFill>
              <a:effectLst/>
              <a:latin typeface="Verdana" panose="020B0604030504040204" pitchFamily="34" charset="0"/>
            </a:endParaRPr>
          </a:p>
          <a:p>
            <a:endParaRPr lang="en-GB" dirty="0"/>
          </a:p>
        </p:txBody>
      </p:sp>
    </p:spTree>
    <p:extLst>
      <p:ext uri="{BB962C8B-B14F-4D97-AF65-F5344CB8AC3E}">
        <p14:creationId xmlns:p14="http://schemas.microsoft.com/office/powerpoint/2010/main" val="42703452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Εκτιμήσεις αντικτύπου σχετικά με την προστασία δεδομένων: οδηγός της Ένωσης | Προοπτική">
            <a:extLst>
              <a:ext uri="{FF2B5EF4-FFF2-40B4-BE49-F238E27FC236}">
                <a16:creationId xmlns:a16="http://schemas.microsoft.com/office/drawing/2014/main" id="{8C692C83-83E0-0F88-18E8-C750997A87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7934" y="694782"/>
            <a:ext cx="4879041" cy="48516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33DE937-7E94-89A0-CADB-8B729F8075F4}"/>
              </a:ext>
            </a:extLst>
          </p:cNvPr>
          <p:cNvSpPr txBox="1"/>
          <p:nvPr/>
        </p:nvSpPr>
        <p:spPr>
          <a:xfrm>
            <a:off x="1554480" y="6081322"/>
            <a:ext cx="9610165" cy="369332"/>
          </a:xfrm>
          <a:prstGeom prst="rect">
            <a:avLst/>
          </a:prstGeom>
          <a:noFill/>
        </p:spPr>
        <p:txBody>
          <a:bodyPr wrap="square">
            <a:spAutoFit/>
          </a:bodyPr>
          <a:lstStyle/>
          <a:p>
            <a:r>
              <a:rPr lang="el"/>
              <a:t>https://prospect.org.uk/about/data-protection-impact-assessments-a-union-guide/</a:t>
            </a:r>
          </a:p>
        </p:txBody>
      </p:sp>
      <p:sp>
        <p:nvSpPr>
          <p:cNvPr id="4" name="TextBox 3">
            <a:extLst>
              <a:ext uri="{FF2B5EF4-FFF2-40B4-BE49-F238E27FC236}">
                <a16:creationId xmlns:a16="http://schemas.microsoft.com/office/drawing/2014/main" id="{A21E07E8-13EA-AC38-6848-4A3C48D1849A}"/>
              </a:ext>
            </a:extLst>
          </p:cNvPr>
          <p:cNvSpPr txBox="1"/>
          <p:nvPr/>
        </p:nvSpPr>
        <p:spPr>
          <a:xfrm>
            <a:off x="7400925" y="2104936"/>
            <a:ext cx="3152775" cy="2031325"/>
          </a:xfrm>
          <a:prstGeom prst="rect">
            <a:avLst/>
          </a:prstGeom>
          <a:noFill/>
        </p:spPr>
        <p:txBody>
          <a:bodyPr wrap="square">
            <a:spAutoFit/>
          </a:bodyPr>
          <a:lstStyle/>
          <a:p>
            <a:r>
              <a:rPr lang="el-GR" dirty="0"/>
              <a:t>Ο κύκλος DPIA περιγράφει τα βήματα εκτίμησης κινδύνων στην προστασία δεδομένων: από τον εντοπισμό αναγκών μέχρι την παρακολούθηση και αναθεώρηση.</a:t>
            </a:r>
            <a:endParaRPr lang="en-US" dirty="0"/>
          </a:p>
        </p:txBody>
      </p:sp>
    </p:spTree>
    <p:extLst>
      <p:ext uri="{BB962C8B-B14F-4D97-AF65-F5344CB8AC3E}">
        <p14:creationId xmlns:p14="http://schemas.microsoft.com/office/powerpoint/2010/main" val="30153805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3D59F9-BC5C-FA7A-FAC5-638A59B2EBCF}"/>
              </a:ext>
            </a:extLst>
          </p:cNvPr>
          <p:cNvPicPr>
            <a:picLocks noChangeAspect="1"/>
          </p:cNvPicPr>
          <p:nvPr/>
        </p:nvPicPr>
        <p:blipFill>
          <a:blip r:embed="rId2"/>
          <a:stretch>
            <a:fillRect/>
          </a:stretch>
        </p:blipFill>
        <p:spPr>
          <a:xfrm>
            <a:off x="1287861" y="0"/>
            <a:ext cx="8094264" cy="4232914"/>
          </a:xfrm>
          <a:prstGeom prst="rect">
            <a:avLst/>
          </a:prstGeom>
        </p:spPr>
      </p:pic>
      <p:sp>
        <p:nvSpPr>
          <p:cNvPr id="8" name="TextBox 7">
            <a:extLst>
              <a:ext uri="{FF2B5EF4-FFF2-40B4-BE49-F238E27FC236}">
                <a16:creationId xmlns:a16="http://schemas.microsoft.com/office/drawing/2014/main" id="{977E9906-76FA-FD0D-4BCD-F862837C8C72}"/>
              </a:ext>
            </a:extLst>
          </p:cNvPr>
          <p:cNvSpPr txBox="1"/>
          <p:nvPr/>
        </p:nvSpPr>
        <p:spPr>
          <a:xfrm>
            <a:off x="1990165" y="6122290"/>
            <a:ext cx="8591774" cy="369332"/>
          </a:xfrm>
          <a:prstGeom prst="rect">
            <a:avLst/>
          </a:prstGeom>
          <a:noFill/>
        </p:spPr>
        <p:txBody>
          <a:bodyPr wrap="square">
            <a:spAutoFit/>
          </a:bodyPr>
          <a:lstStyle/>
          <a:p>
            <a:r>
              <a:rPr lang="el"/>
              <a:t>https://www.ocmsolution.com/data-protection-assessment-tool/</a:t>
            </a:r>
          </a:p>
        </p:txBody>
      </p:sp>
      <p:sp>
        <p:nvSpPr>
          <p:cNvPr id="3" name="TextBox 2">
            <a:extLst>
              <a:ext uri="{FF2B5EF4-FFF2-40B4-BE49-F238E27FC236}">
                <a16:creationId xmlns:a16="http://schemas.microsoft.com/office/drawing/2014/main" id="{733BF035-8F55-B1E7-3F90-FE06A4D0C604}"/>
              </a:ext>
            </a:extLst>
          </p:cNvPr>
          <p:cNvSpPr txBox="1"/>
          <p:nvPr/>
        </p:nvSpPr>
        <p:spPr>
          <a:xfrm>
            <a:off x="666749" y="4352330"/>
            <a:ext cx="10715625" cy="1754326"/>
          </a:xfrm>
          <a:prstGeom prst="rect">
            <a:avLst/>
          </a:prstGeom>
          <a:noFill/>
        </p:spPr>
        <p:txBody>
          <a:bodyPr wrap="square">
            <a:spAutoFit/>
          </a:bodyPr>
          <a:lstStyle/>
          <a:p>
            <a:r>
              <a:rPr lang="el-GR" dirty="0"/>
              <a:t>Το πρότυπο Data Protection Impact Assessment (DPIA) βοηθά στον εντοπισμό και την αξιολόγηση των κινδύνων που σχετίζονται με αλλαγές σε διαδικασίες ή προϊόντα. Για κάθε αλλαγή καταγράφεται η περιγραφή, η πηγή κινδύνου, η πιθανότητα και η σοβαρότητα της βλάβης, καταλήγοντας σε συνολική εκτίμηση ρίσκου (χαμηλό, μέτριο ή υψηλό). Έτσι διασφαλίζεται πλήρης παρακολούθηση και καλύτερη διαχείριση των απειλών για τα προσωπικά δεδομένα.</a:t>
            </a:r>
            <a:endParaRPr lang="en-US" dirty="0"/>
          </a:p>
        </p:txBody>
      </p:sp>
    </p:spTree>
    <p:extLst>
      <p:ext uri="{BB962C8B-B14F-4D97-AF65-F5344CB8AC3E}">
        <p14:creationId xmlns:p14="http://schemas.microsoft.com/office/powerpoint/2010/main" val="4921312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11E05B4-A483-6843-605B-66C6BA86A442}"/>
              </a:ext>
            </a:extLst>
          </p:cNvPr>
          <p:cNvPicPr>
            <a:picLocks noChangeAspect="1"/>
          </p:cNvPicPr>
          <p:nvPr/>
        </p:nvPicPr>
        <p:blipFill>
          <a:blip r:embed="rId2"/>
          <a:stretch>
            <a:fillRect/>
          </a:stretch>
        </p:blipFill>
        <p:spPr>
          <a:xfrm>
            <a:off x="638137" y="0"/>
            <a:ext cx="9401213" cy="4618198"/>
          </a:xfrm>
          <a:prstGeom prst="rect">
            <a:avLst/>
          </a:prstGeom>
        </p:spPr>
      </p:pic>
      <p:sp>
        <p:nvSpPr>
          <p:cNvPr id="3" name="TextBox 2">
            <a:extLst>
              <a:ext uri="{FF2B5EF4-FFF2-40B4-BE49-F238E27FC236}">
                <a16:creationId xmlns:a16="http://schemas.microsoft.com/office/drawing/2014/main" id="{ECA91FCC-7D5C-C4D7-D55C-34255AF3C08B}"/>
              </a:ext>
            </a:extLst>
          </p:cNvPr>
          <p:cNvSpPr txBox="1"/>
          <p:nvPr/>
        </p:nvSpPr>
        <p:spPr>
          <a:xfrm>
            <a:off x="1657350" y="4804886"/>
            <a:ext cx="6096000" cy="1477328"/>
          </a:xfrm>
          <a:prstGeom prst="rect">
            <a:avLst/>
          </a:prstGeom>
          <a:noFill/>
        </p:spPr>
        <p:txBody>
          <a:bodyPr wrap="square">
            <a:spAutoFit/>
          </a:bodyPr>
          <a:lstStyle/>
          <a:p>
            <a:r>
              <a:rPr lang="el-GR" dirty="0"/>
              <a:t>Το έντυπο αυτό χρησιμοποιείται για την εκτίμηση κινδύνου σε δεδομένα προσωπικού χαρακτήρα, καταγράφοντας την πηγή κινδύνου, την πιθανότητα, τη σοβαρότητα της ζημιάς και το συνολικό επίπεδο ρίσκου (χαμηλό, μεσαίο ή υψηλό).</a:t>
            </a:r>
            <a:endParaRPr lang="en-US" dirty="0"/>
          </a:p>
        </p:txBody>
      </p:sp>
    </p:spTree>
    <p:extLst>
      <p:ext uri="{BB962C8B-B14F-4D97-AF65-F5344CB8AC3E}">
        <p14:creationId xmlns:p14="http://schemas.microsoft.com/office/powerpoint/2010/main" val="1433466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4BCA72E-34BC-2B1A-E402-8511D6458F1A}"/>
              </a:ext>
            </a:extLst>
          </p:cNvPr>
          <p:cNvPicPr>
            <a:picLocks noGrp="1" noChangeAspect="1"/>
          </p:cNvPicPr>
          <p:nvPr>
            <p:ph idx="1"/>
          </p:nvPr>
        </p:nvPicPr>
        <p:blipFill>
          <a:blip r:embed="rId2"/>
          <a:stretch>
            <a:fillRect/>
          </a:stretch>
        </p:blipFill>
        <p:spPr>
          <a:xfrm>
            <a:off x="943320" y="1500188"/>
            <a:ext cx="10419659" cy="4525962"/>
          </a:xfrm>
        </p:spPr>
      </p:pic>
      <p:sp>
        <p:nvSpPr>
          <p:cNvPr id="7" name="TextBox 6">
            <a:extLst>
              <a:ext uri="{FF2B5EF4-FFF2-40B4-BE49-F238E27FC236}">
                <a16:creationId xmlns:a16="http://schemas.microsoft.com/office/drawing/2014/main" id="{C6FAFBD3-A59B-E1E9-083F-66B181B07A39}"/>
              </a:ext>
            </a:extLst>
          </p:cNvPr>
          <p:cNvSpPr txBox="1"/>
          <p:nvPr/>
        </p:nvSpPr>
        <p:spPr>
          <a:xfrm>
            <a:off x="1568824" y="6026150"/>
            <a:ext cx="10112188" cy="646331"/>
          </a:xfrm>
          <a:prstGeom prst="rect">
            <a:avLst/>
          </a:prstGeom>
          <a:noFill/>
        </p:spPr>
        <p:txBody>
          <a:bodyPr wrap="square">
            <a:spAutoFit/>
          </a:bodyPr>
          <a:lstStyle/>
          <a:p>
            <a:r>
              <a:rPr lang="el"/>
              <a:t>https://assets.publishing.service.gov.uk/media/5ec6a4a5d3bf7f45fa0989e5/SCC__ICO_DPIA_Template_V4_.docx</a:t>
            </a:r>
          </a:p>
        </p:txBody>
      </p:sp>
      <p:sp>
        <p:nvSpPr>
          <p:cNvPr id="3" name="TextBox 2">
            <a:extLst>
              <a:ext uri="{FF2B5EF4-FFF2-40B4-BE49-F238E27FC236}">
                <a16:creationId xmlns:a16="http://schemas.microsoft.com/office/drawing/2014/main" id="{0B92BCE5-157B-159A-9ED2-B3D5D212ACB9}"/>
              </a:ext>
            </a:extLst>
          </p:cNvPr>
          <p:cNvSpPr txBox="1"/>
          <p:nvPr/>
        </p:nvSpPr>
        <p:spPr>
          <a:xfrm>
            <a:off x="2377996" y="509885"/>
            <a:ext cx="6096000" cy="923330"/>
          </a:xfrm>
          <a:prstGeom prst="rect">
            <a:avLst/>
          </a:prstGeom>
          <a:noFill/>
        </p:spPr>
        <p:txBody>
          <a:bodyPr wrap="square">
            <a:spAutoFit/>
          </a:bodyPr>
          <a:lstStyle/>
          <a:p>
            <a:r>
              <a:rPr lang="el-GR" dirty="0"/>
              <a:t>Αυτό το μέρος του DPIA καταγράφει μέτρα για τη μείωση ή εξάλειψη κινδύνων, την επίδρασή τους, το υπολειπόμενο ρίσκο και αν τα μέτρα εγκρίθηκαν.</a:t>
            </a:r>
            <a:endParaRPr lang="en-US" dirty="0"/>
          </a:p>
        </p:txBody>
      </p:sp>
    </p:spTree>
    <p:extLst>
      <p:ext uri="{BB962C8B-B14F-4D97-AF65-F5344CB8AC3E}">
        <p14:creationId xmlns:p14="http://schemas.microsoft.com/office/powerpoint/2010/main" val="18781896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4E04D-0EA7-AE1D-B9E6-94B6AC535B93}"/>
              </a:ext>
            </a:extLst>
          </p:cNvPr>
          <p:cNvSpPr>
            <a:spLocks noGrp="1"/>
          </p:cNvSpPr>
          <p:nvPr>
            <p:ph type="title"/>
          </p:nvPr>
        </p:nvSpPr>
        <p:spPr>
          <a:xfrm>
            <a:off x="1066800" y="553571"/>
            <a:ext cx="10058400" cy="724348"/>
          </a:xfrm>
        </p:spPr>
        <p:txBody>
          <a:bodyPr>
            <a:noAutofit/>
          </a:bodyPr>
          <a:lstStyle/>
          <a:p>
            <a:r>
              <a:rPr lang="el" sz="3200" dirty="0">
                <a:solidFill>
                  <a:srgbClr val="00B0F0"/>
                </a:solidFill>
              </a:rPr>
              <a:t>Κατευθυντήριες γραμμές βέλτιστης πρακτικής για τη συνολική ευαισθητοποίηση σχετικά με το απόρρητο</a:t>
            </a:r>
          </a:p>
        </p:txBody>
      </p:sp>
      <p:sp>
        <p:nvSpPr>
          <p:cNvPr id="3" name="Content Placeholder 2">
            <a:extLst>
              <a:ext uri="{FF2B5EF4-FFF2-40B4-BE49-F238E27FC236}">
                <a16:creationId xmlns:a16="http://schemas.microsoft.com/office/drawing/2014/main" id="{C9C2B7C6-8DA7-4E7A-3A37-E0856990F07C}"/>
              </a:ext>
            </a:extLst>
          </p:cNvPr>
          <p:cNvSpPr>
            <a:spLocks noGrp="1"/>
          </p:cNvSpPr>
          <p:nvPr>
            <p:ph idx="1"/>
          </p:nvPr>
        </p:nvSpPr>
        <p:spPr>
          <a:xfrm>
            <a:off x="609600" y="1778466"/>
            <a:ext cx="10972800" cy="4525963"/>
          </a:xfrm>
        </p:spPr>
        <p:txBody>
          <a:bodyPr/>
          <a:lstStyle/>
          <a:p>
            <a:pPr>
              <a:buFont typeface="Arial" panose="020B0604020202020204" pitchFamily="34" charset="0"/>
              <a:buChar char="•"/>
            </a:pPr>
            <a:r>
              <a:rPr lang="el" sz="1800" dirty="0">
                <a:solidFill>
                  <a:prstClr val="black"/>
                </a:solidFill>
                <a:latin typeface="Corbel" panose="020B0503020204020204" pitchFamily="34" charset="0"/>
              </a:rPr>
              <a:t>Αναπτύξτε ένα πρόγραμμα προστασίας προσωπικών δεδομένων</a:t>
            </a:r>
          </a:p>
          <a:p>
            <a:pPr>
              <a:buFont typeface="Arial" panose="020B0604020202020204" pitchFamily="34" charset="0"/>
              <a:buChar char="•"/>
            </a:pPr>
            <a:r>
              <a:rPr lang="el" sz="1800" dirty="0">
                <a:solidFill>
                  <a:prstClr val="black"/>
                </a:solidFill>
                <a:latin typeface="Corbel" panose="020B0503020204020204" pitchFamily="34" charset="0"/>
              </a:rPr>
              <a:t>Πολιτική απορρήτου</a:t>
            </a:r>
          </a:p>
          <a:p>
            <a:pPr>
              <a:buFont typeface="Arial" panose="020B0604020202020204" pitchFamily="34" charset="0"/>
              <a:buChar char="•"/>
            </a:pPr>
            <a:r>
              <a:rPr lang="el" sz="1800" dirty="0">
                <a:solidFill>
                  <a:prstClr val="black"/>
                </a:solidFill>
                <a:latin typeface="Corbel" panose="020B0503020204020204" pitchFamily="34" charset="0"/>
              </a:rPr>
              <a:t>να διενεργεί διεξοδικές εκτιμήσεις κινδύνου σε τακτική βάση για τον εντοπισμό τρωτών σημείων και δυνητικών απειλών στον κυβερνοχώρο και να εφαρμόζει προληπτικές στρατηγικές διαχείρισης κινδύνων,</a:t>
            </a:r>
          </a:p>
          <a:p>
            <a:pPr>
              <a:buFont typeface="Arial" panose="020B0604020202020204" pitchFamily="34" charset="0"/>
              <a:buChar char="•"/>
            </a:pPr>
            <a:r>
              <a:rPr lang="el" sz="1800" dirty="0">
                <a:solidFill>
                  <a:prstClr val="black"/>
                </a:solidFill>
                <a:latin typeface="Corbel" panose="020B0503020204020204" pitchFamily="34" charset="0"/>
              </a:rPr>
              <a:t>αυστηρές οδηγίες για τη συλλογή, αποθήκευση, επεξεργασία και κοινή χρήση προσωπικών δεδομένων.</a:t>
            </a:r>
          </a:p>
          <a:p>
            <a:pPr>
              <a:buFont typeface="Arial" panose="020B0604020202020204" pitchFamily="34" charset="0"/>
              <a:buChar char="•"/>
            </a:pPr>
            <a:r>
              <a:rPr lang="el" sz="1800" dirty="0">
                <a:solidFill>
                  <a:prstClr val="black"/>
                </a:solidFill>
                <a:latin typeface="Corbel" panose="020B0503020204020204" pitchFamily="34" charset="0"/>
              </a:rPr>
              <a:t>Ευαισθητοποίηση και εκπαίδευση σχετικά με την προστασία της ιδιωτικής ζωής </a:t>
            </a:r>
          </a:p>
          <a:p>
            <a:pPr>
              <a:buFont typeface="Arial" panose="020B0604020202020204" pitchFamily="34" charset="0"/>
              <a:buChar char="•"/>
            </a:pPr>
            <a:r>
              <a:rPr lang="el" sz="1800" dirty="0">
                <a:solidFill>
                  <a:prstClr val="black"/>
                </a:solidFill>
                <a:latin typeface="Corbel" panose="020B0503020204020204" pitchFamily="34" charset="0"/>
              </a:rPr>
              <a:t>Ακριβής ΕΑΠΔ </a:t>
            </a:r>
          </a:p>
          <a:p>
            <a:pPr>
              <a:buFont typeface="Arial" panose="020B0604020202020204" pitchFamily="34" charset="0"/>
              <a:buChar char="•"/>
            </a:pPr>
            <a:r>
              <a:rPr lang="el" sz="1800" dirty="0">
                <a:solidFill>
                  <a:prstClr val="black"/>
                </a:solidFill>
                <a:latin typeface="Corbel" panose="020B0503020204020204" pitchFamily="34" charset="0"/>
              </a:rPr>
              <a:t>Παρακολούθηση και συνεχής βελτίωση</a:t>
            </a:r>
          </a:p>
          <a:p>
            <a:endParaRPr lang="en-GB" dirty="0"/>
          </a:p>
        </p:txBody>
      </p:sp>
    </p:spTree>
    <p:extLst>
      <p:ext uri="{BB962C8B-B14F-4D97-AF65-F5344CB8AC3E}">
        <p14:creationId xmlns:p14="http://schemas.microsoft.com/office/powerpoint/2010/main" val="14284754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Shareeful\Desktop\frequently-asked-job-interview-questions.jpeg">
            <a:extLst>
              <a:ext uri="{FF2B5EF4-FFF2-40B4-BE49-F238E27FC236}">
                <a16:creationId xmlns:a16="http://schemas.microsoft.com/office/drawing/2014/main" id="{818A4885-3E85-A71D-383E-AD10A847AB37}"/>
              </a:ext>
            </a:extLst>
          </p:cNvPr>
          <p:cNvPicPr>
            <a:picLocks noGrp="1" noChangeAspect="1" noChangeArrowheads="1"/>
          </p:cNvPicPr>
          <p:nvPr>
            <p:ph idx="1"/>
          </p:nvPr>
        </p:nvPicPr>
        <p:blipFill>
          <a:blip r:embed="rId2" cstate="print"/>
          <a:srcRect/>
          <a:stretch>
            <a:fillRect/>
          </a:stretch>
        </p:blipFill>
        <p:spPr bwMode="auto">
          <a:xfrm>
            <a:off x="4794019" y="2742781"/>
            <a:ext cx="2718262" cy="2040775"/>
          </a:xfrm>
          <a:prstGeom prst="rect">
            <a:avLst/>
          </a:prstGeom>
          <a:noFill/>
        </p:spPr>
      </p:pic>
    </p:spTree>
    <p:extLst>
      <p:ext uri="{BB962C8B-B14F-4D97-AF65-F5344CB8AC3E}">
        <p14:creationId xmlns:p14="http://schemas.microsoft.com/office/powerpoint/2010/main" val="25853107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l"/>
              <a:t>ΤΙ</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lstStyle/>
          <a:p>
            <a:r>
              <a:rPr lang="el" dirty="0"/>
              <a:t>Θέματα Εκπαίδευσης</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4546387" cy="2263289"/>
          </a:xfrm>
        </p:spPr>
        <p:txBody>
          <a:bodyPr>
            <a:noAutofit/>
          </a:bodyPr>
          <a:lstStyle/>
          <a:p>
            <a:pPr>
              <a:spcBef>
                <a:spcPts val="600"/>
              </a:spcBef>
            </a:pPr>
            <a:r>
              <a:rPr lang="el-GR" sz="1800" kern="0" dirty="0">
                <a:latin typeface="Times New Roman" panose="02020603050405020304" pitchFamily="18" charset="0"/>
                <a:ea typeface="Times New Roman" panose="02020603050405020304" pitchFamily="18" charset="0"/>
              </a:rPr>
              <a:t>Αρχές απορρήτου δεδομένων </a:t>
            </a:r>
          </a:p>
          <a:p>
            <a:pPr>
              <a:spcBef>
                <a:spcPts val="600"/>
              </a:spcBef>
            </a:pPr>
            <a:r>
              <a:rPr lang="el" sz="1800" u="none" strike="noStrike" dirty="0">
                <a:effectLst/>
                <a:latin typeface="Times New Roman" panose="02020603050405020304" pitchFamily="18" charset="0"/>
                <a:ea typeface="Times New Roman" panose="02020603050405020304" pitchFamily="18" charset="0"/>
              </a:rPr>
              <a:t>Επισκόπηση του GDPR και της εφαρμογής του</a:t>
            </a:r>
          </a:p>
          <a:p>
            <a:pPr>
              <a:spcBef>
                <a:spcPts val="600"/>
              </a:spcBef>
            </a:pPr>
            <a:r>
              <a:rPr lang="el" sz="1800" u="none" strike="noStrike" dirty="0">
                <a:effectLst/>
                <a:latin typeface="Times New Roman" panose="02020603050405020304" pitchFamily="18" charset="0"/>
                <a:ea typeface="Times New Roman" panose="02020603050405020304" pitchFamily="18" charset="0"/>
              </a:rPr>
              <a:t>Θαλάσσιες απειλές και τρωτά σημεία σε σχέση με την ιδιωτική ζωή</a:t>
            </a:r>
          </a:p>
          <a:p>
            <a:pPr marL="342900" lvl="0" indent="-342900" algn="l">
              <a:spcBef>
                <a:spcPts val="600"/>
              </a:spcBef>
              <a:spcAft>
                <a:spcPts val="600"/>
              </a:spcAft>
              <a:buFont typeface="Arial" panose="020B0604020202020204" pitchFamily="34" charset="0"/>
              <a:buChar char="●"/>
            </a:pPr>
            <a:r>
              <a:rPr lang="el" sz="1800" u="none" strike="noStrike" dirty="0">
                <a:effectLst/>
                <a:latin typeface="Times New Roman" panose="02020603050405020304" pitchFamily="18" charset="0"/>
                <a:ea typeface="Times New Roman" panose="02020603050405020304" pitchFamily="18" charset="0"/>
              </a:rPr>
              <a:t>Εκτίμηση επιπτώσεων στην προστασία της ιδιωτικής ζωής</a:t>
            </a:r>
          </a:p>
          <a:p>
            <a:pPr marL="342900" lvl="0" indent="-342900" algn="l">
              <a:spcBef>
                <a:spcPts val="600"/>
              </a:spcBef>
              <a:spcAft>
                <a:spcPts val="600"/>
              </a:spcAft>
              <a:buFont typeface="Arial" panose="020B0604020202020204" pitchFamily="34" charset="0"/>
              <a:buChar char="●"/>
            </a:pPr>
            <a:r>
              <a:rPr lang="el" sz="1800" u="none" strike="noStrike" dirty="0">
                <a:effectLst/>
                <a:latin typeface="Times New Roman" panose="02020603050405020304" pitchFamily="18" charset="0"/>
                <a:ea typeface="Times New Roman" panose="02020603050405020304" pitchFamily="18" charset="0"/>
              </a:rPr>
              <a:t>Ανάλυση σεναρίων απορρήτου και τεχνολογίες</a:t>
            </a:r>
          </a:p>
          <a:p>
            <a:pPr marL="0" indent="0">
              <a:buNone/>
            </a:pPr>
            <a:r>
              <a:rPr lang="el" sz="1800" kern="0" dirty="0">
                <a:solidFill>
                  <a:srgbClr val="000000"/>
                </a:solidFill>
                <a:effectLst/>
                <a:latin typeface="Times New Roman" panose="02020603050405020304" pitchFamily="18" charset="0"/>
                <a:ea typeface="Times New Roman" panose="02020603050405020304" pitchFamily="18" charset="0"/>
              </a:rPr>
              <a:t>Πολιτική και βέλτιστες πρακτικές</a:t>
            </a:r>
            <a:endParaRPr lang="en-US" sz="12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pic>
        <p:nvPicPr>
          <p:cNvPr id="31" name="Picture Placeholder 30" descr="Ένα άτομο με κοστούμι που κρατά ένα βιβλίο&#10;&#10;Περιγραφή που δημιουργείται αυτόματα">
            <a:extLst>
              <a:ext uri="{FF2B5EF4-FFF2-40B4-BE49-F238E27FC236}">
                <a16:creationId xmlns:a16="http://schemas.microsoft.com/office/drawing/2014/main" id="{460A1600-5184-3B60-8343-BC4FE5B96ABF}"/>
              </a:ext>
            </a:extLst>
          </p:cNvPr>
          <p:cNvPicPr>
            <a:picLocks noGrp="1" noChangeAspect="1"/>
          </p:cNvPicPr>
          <p:nvPr>
            <p:ph type="pic" sz="quarter" idx="11"/>
          </p:nvPr>
        </p:nvPicPr>
        <p:blipFill>
          <a:blip r:embed="rId2"/>
          <a:srcRect t="10829" b="10829"/>
          <a:stretch>
            <a:fillRect/>
          </a:stretch>
        </p:blipFill>
        <p:spPr/>
      </p:pic>
    </p:spTree>
    <p:extLst>
      <p:ext uri="{BB962C8B-B14F-4D97-AF65-F5344CB8AC3E}">
        <p14:creationId xmlns:p14="http://schemas.microsoft.com/office/powerpoint/2010/main" val="34321770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475130" y="320040"/>
            <a:ext cx="7996518" cy="530644"/>
          </a:xfrm>
        </p:spPr>
        <p:txBody>
          <a:bodyPr>
            <a:normAutofit fontScale="90000"/>
          </a:bodyPr>
          <a:lstStyle/>
          <a:p>
            <a:r>
              <a:rPr lang="el">
                <a:solidFill>
                  <a:schemeClr val="accent1"/>
                </a:solidFill>
              </a:rPr>
              <a:t>Περίγραμμα εκπαίδευσης: Μέρος 1 </a:t>
            </a:r>
            <a:endParaRPr lang="en-US"/>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8</a:t>
            </a:fld>
            <a:endParaRPr lang="en-US"/>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503920" y="941066"/>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sz="1600" dirty="0">
                <a:solidFill>
                  <a:schemeClr val="accent1"/>
                </a:solidFill>
              </a:rPr>
              <a:t>Θέμα 1-: Επισκόπηση των αρχών προστασίας προσωπικών δεδομένων, GDPR, πολιτική  </a:t>
            </a:r>
            <a:endParaRPr lang="en-US" sz="1600" dirty="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590585" y="1511608"/>
            <a:ext cx="7151752" cy="1782331"/>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buFont typeface="Arial" panose="020B0604020202020204" pitchFamily="34" charset="0"/>
              <a:buChar char="•"/>
            </a:pPr>
            <a:r>
              <a:rPr lang="el" sz="1400" dirty="0"/>
              <a:t>Αρχές Προστασίας Προσωπικών Δεδομένων και Ευθυγράμμιση με τον Ναυτιλιακό Τομέα</a:t>
            </a:r>
          </a:p>
          <a:p>
            <a:pPr>
              <a:spcBef>
                <a:spcPts val="600"/>
              </a:spcBef>
              <a:spcAft>
                <a:spcPts val="0"/>
              </a:spcAft>
              <a:buFont typeface="Arial" panose="020B0604020202020204" pitchFamily="34" charset="0"/>
              <a:buChar char="•"/>
            </a:pPr>
            <a:r>
              <a:rPr lang="el" sz="1400" dirty="0"/>
              <a:t>Βασικές αρχές GDPR</a:t>
            </a:r>
          </a:p>
          <a:p>
            <a:pPr>
              <a:spcBef>
                <a:spcPts val="600"/>
              </a:spcBef>
              <a:spcAft>
                <a:spcPts val="0"/>
              </a:spcAft>
              <a:buFont typeface="Arial" panose="020B0604020202020204" pitchFamily="34" charset="0"/>
              <a:buChar char="•"/>
            </a:pPr>
            <a:r>
              <a:rPr lang="el" sz="1400" dirty="0"/>
              <a:t>Εισαγωγή στις πολιτικές απορρήτου </a:t>
            </a:r>
          </a:p>
          <a:p>
            <a:pPr>
              <a:spcBef>
                <a:spcPts val="600"/>
              </a:spcBef>
              <a:spcAft>
                <a:spcPts val="0"/>
              </a:spcAft>
              <a:buFont typeface="Arial" panose="020B0604020202020204" pitchFamily="34" charset="0"/>
              <a:buChar char="•"/>
            </a:pPr>
            <a:r>
              <a:rPr lang="el" sz="1400" dirty="0"/>
              <a:t>Πολιτική απορρήτου για τον ναυτιλιακό τομέα </a:t>
            </a:r>
          </a:p>
          <a:p>
            <a:pPr>
              <a:spcBef>
                <a:spcPts val="600"/>
              </a:spcBef>
              <a:spcAft>
                <a:spcPts val="0"/>
              </a:spcAft>
              <a:buFont typeface="Arial" panose="020B0604020202020204" pitchFamily="34" charset="0"/>
              <a:buChar char="•"/>
            </a:pPr>
            <a:r>
              <a:rPr lang="el" sz="1400" dirty="0"/>
              <a:t>Διαχείριση συγκατάθεσης, διατήρηση και ΕΑΠΔ για ναυτιλιακούς πράκτορες</a:t>
            </a:r>
          </a:p>
          <a:p>
            <a:pPr>
              <a:spcBef>
                <a:spcPts val="600"/>
              </a:spcBef>
              <a:spcAft>
                <a:spcPts val="0"/>
              </a:spcAft>
              <a:buFont typeface="Arial" panose="020B0604020202020204" pitchFamily="34" charset="0"/>
              <a:buChar char="•"/>
            </a:pPr>
            <a:endParaRPr lang="en-GB" sz="1400" dirty="0"/>
          </a:p>
          <a:p>
            <a:pPr>
              <a:spcBef>
                <a:spcPts val="600"/>
              </a:spcBef>
              <a:spcAft>
                <a:spcPts val="0"/>
              </a:spcAft>
              <a:buFont typeface="Arial" panose="020B0604020202020204" pitchFamily="34" charset="0"/>
              <a:buChar char="•"/>
            </a:pPr>
            <a:endParaRPr lang="en-US" sz="1400" dirty="0"/>
          </a:p>
        </p:txBody>
      </p:sp>
      <p:sp>
        <p:nvSpPr>
          <p:cNvPr id="29" name="Text Placeholder 10">
            <a:extLst>
              <a:ext uri="{FF2B5EF4-FFF2-40B4-BE49-F238E27FC236}">
                <a16:creationId xmlns:a16="http://schemas.microsoft.com/office/drawing/2014/main" id="{61C6165D-1CE5-9474-8E2F-E7C58C8CABBE}"/>
              </a:ext>
            </a:extLst>
          </p:cNvPr>
          <p:cNvSpPr txBox="1">
            <a:spLocks/>
          </p:cNvSpPr>
          <p:nvPr/>
        </p:nvSpPr>
        <p:spPr>
          <a:xfrm>
            <a:off x="503920" y="3377143"/>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sz="1600">
                <a:solidFill>
                  <a:schemeClr val="accent1"/>
                </a:solidFill>
              </a:rPr>
              <a:t>Θέμα-2: Κίνδυνος απορρήτου και τεχνολογίες </a:t>
            </a:r>
          </a:p>
        </p:txBody>
      </p:sp>
      <p:sp>
        <p:nvSpPr>
          <p:cNvPr id="30" name="Text Placeholder 22">
            <a:extLst>
              <a:ext uri="{FF2B5EF4-FFF2-40B4-BE49-F238E27FC236}">
                <a16:creationId xmlns:a16="http://schemas.microsoft.com/office/drawing/2014/main" id="{5DB36269-76D5-9328-F226-43C2864D432B}"/>
              </a:ext>
            </a:extLst>
          </p:cNvPr>
          <p:cNvSpPr txBox="1">
            <a:spLocks/>
          </p:cNvSpPr>
          <p:nvPr/>
        </p:nvSpPr>
        <p:spPr>
          <a:xfrm>
            <a:off x="590585" y="3947685"/>
            <a:ext cx="6980091" cy="704997"/>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buFont typeface="Arial" panose="020B0604020202020204" pitchFamily="34" charset="0"/>
              <a:buChar char="•"/>
            </a:pPr>
            <a:r>
              <a:rPr lang="el" sz="1400"/>
              <a:t>Απειλές και κίνδυνοι για την προστασία της ιδιωτικής ζωής στον ναυτιλιακό τομέα </a:t>
            </a:r>
          </a:p>
          <a:p>
            <a:pPr>
              <a:spcBef>
                <a:spcPts val="600"/>
              </a:spcBef>
              <a:spcAft>
                <a:spcPts val="0"/>
              </a:spcAft>
              <a:buFont typeface="Arial" panose="020B0604020202020204" pitchFamily="34" charset="0"/>
              <a:buChar char="•"/>
            </a:pPr>
            <a:r>
              <a:rPr lang="el" sz="1400"/>
              <a:t>Επισκόπηση των τεχνολογιών απορρήτου</a:t>
            </a:r>
            <a:endParaRPr lang="en-US" sz="1400"/>
          </a:p>
        </p:txBody>
      </p:sp>
      <p:pic>
        <p:nvPicPr>
          <p:cNvPr id="34" name="Picture Placeholder 33" descr="Ένα φλιτζάνι καφέ και ένα σημειωματάριο σε ένα τραπέζι&#10;&#10;Περιγραφή που δημιουργείται αυτόματα">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spTree>
    <p:extLst>
      <p:ext uri="{BB962C8B-B14F-4D97-AF65-F5344CB8AC3E}">
        <p14:creationId xmlns:p14="http://schemas.microsoft.com/office/powerpoint/2010/main" val="3113797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636902" y="486727"/>
            <a:ext cx="7099555" cy="773654"/>
          </a:xfrm>
        </p:spPr>
        <p:txBody>
          <a:bodyPr>
            <a:normAutofit fontScale="90000"/>
          </a:bodyPr>
          <a:lstStyle/>
          <a:p>
            <a:br>
              <a:rPr lang="en-US" dirty="0">
                <a:solidFill>
                  <a:schemeClr val="accent1"/>
                </a:solidFill>
              </a:rPr>
            </a:br>
            <a:br>
              <a:rPr lang="en-US" dirty="0">
                <a:solidFill>
                  <a:schemeClr val="accent1"/>
                </a:solidFill>
              </a:rPr>
            </a:br>
            <a:br>
              <a:rPr lang="en-US" dirty="0">
                <a:solidFill>
                  <a:schemeClr val="accent1"/>
                </a:solidFill>
              </a:rPr>
            </a:br>
            <a:br>
              <a:rPr lang="en-US" dirty="0">
                <a:solidFill>
                  <a:schemeClr val="accent1"/>
                </a:solidFill>
              </a:rPr>
            </a:br>
            <a:br>
              <a:rPr lang="en-US" dirty="0">
                <a:solidFill>
                  <a:schemeClr val="accent1"/>
                </a:solidFill>
              </a:rPr>
            </a:br>
            <a:br>
              <a:rPr lang="en-US" dirty="0">
                <a:solidFill>
                  <a:schemeClr val="accent1"/>
                </a:solidFill>
              </a:rPr>
            </a:br>
            <a:r>
              <a:rPr lang="el" dirty="0">
                <a:solidFill>
                  <a:schemeClr val="accent1"/>
                </a:solidFill>
              </a:rPr>
              <a:t>Περίγραμμα εκπαίδευσης: Μέρος 2 </a:t>
            </a:r>
            <a:br>
              <a:rPr lang="en-US" dirty="0">
                <a:solidFill>
                  <a:schemeClr val="accent1"/>
                </a:solidFill>
              </a:rPr>
            </a:br>
            <a:endParaRPr lang="en-US" dirty="0"/>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9</a:t>
            </a:fld>
            <a:endParaRPr lang="en-US"/>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1128164"/>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sz="1600">
                <a:solidFill>
                  <a:schemeClr val="accent1"/>
                </a:solidFill>
              </a:rPr>
              <a:t>Θέμα-3: βέλτιστες πρακτικές</a:t>
            </a:r>
            <a:endParaRPr lang="en-US" sz="160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849111" y="1820222"/>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buFont typeface="Arial" panose="020B0604020202020204" pitchFamily="34" charset="0"/>
              <a:buChar char="•"/>
            </a:pPr>
            <a:r>
              <a:rPr lang="el" sz="1400"/>
              <a:t>Ανάλυση και αναφορά σεναρίων απορρήτου</a:t>
            </a:r>
          </a:p>
          <a:p>
            <a:pPr>
              <a:spcBef>
                <a:spcPts val="600"/>
              </a:spcBef>
              <a:spcAft>
                <a:spcPts val="0"/>
              </a:spcAft>
              <a:buFont typeface="Arial" panose="020B0604020202020204" pitchFamily="34" charset="0"/>
              <a:buChar char="•"/>
            </a:pPr>
            <a:r>
              <a:rPr lang="el" sz="1400"/>
              <a:t>Κατευθυντήριες γραμμές βέλτιστων πρακτικών για τη συνολική ευαισθητοποίηση σχετικά με το απόρρητο</a:t>
            </a:r>
            <a:endParaRPr lang="en-US" sz="1400"/>
          </a:p>
        </p:txBody>
      </p:sp>
      <p:pic>
        <p:nvPicPr>
          <p:cNvPr id="7" name="Picture Placeholder 6" descr="Ένα φλιτζάνι καφέ και ένα σημειωματάριο σε ένα τραπέζι&#10;&#10;Περιγραφή που δημιουργείται αυτόματα">
            <a:extLst>
              <a:ext uri="{FF2B5EF4-FFF2-40B4-BE49-F238E27FC236}">
                <a16:creationId xmlns:a16="http://schemas.microsoft.com/office/drawing/2014/main" id="{1E50893B-768F-67CB-C3A8-DEAF47C911BB}"/>
              </a:ext>
            </a:extLst>
          </p:cNvPr>
          <p:cNvPicPr>
            <a:picLocks noGrp="1" noChangeAspect="1"/>
          </p:cNvPicPr>
          <p:nvPr>
            <p:ph type="pic" sz="quarter" idx="11"/>
          </p:nvPr>
        </p:nvPicPr>
        <p:blipFill>
          <a:blip r:embed="rId4"/>
          <a:srcRect l="18261" r="18261"/>
          <a:stretch>
            <a:fillRect/>
          </a:stretch>
        </p:blipFill>
        <p:spPr/>
      </p:pic>
    </p:spTree>
    <p:extLst>
      <p:ext uri="{BB962C8B-B14F-4D97-AF65-F5344CB8AC3E}">
        <p14:creationId xmlns:p14="http://schemas.microsoft.com/office/powerpoint/2010/main" val="3616354726"/>
      </p:ext>
    </p:extLst>
  </p:cSld>
  <p:clrMapOvr>
    <a:masterClrMapping/>
  </p:clrMapOvr>
</p:sld>
</file>

<file path=ppt/theme/theme1.xml><?xml version="1.0" encoding="utf-8"?>
<a:theme xmlns:a="http://schemas.openxmlformats.org/drawingml/2006/main"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Custom 62">
      <a:majorFont>
        <a:latin typeface="Book Antiqua"/>
        <a:ea typeface=""/>
        <a:cs typeface=""/>
      </a:majorFont>
      <a:minorFont>
        <a:latin typeface="Century Gothic"/>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M11534312_Win32_SL_V3" id="{A784F2EB-8377-40E2-878D-F359E4F7734D}" vid="{87F4C17B-0668-4D7F-80F5-6507D8EFBB0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739EAE05-2D90-4440-A098-2E114DBDB54E}">
  <ds:schemaRefs>
    <ds:schemaRef ds:uri="http://schemas.microsoft.com/sharepoint/v3/contenttype/forms"/>
  </ds:schemaRefs>
</ds:datastoreItem>
</file>

<file path=customXml/itemProps2.xml><?xml version="1.0" encoding="utf-8"?>
<ds:datastoreItem xmlns:ds="http://schemas.openxmlformats.org/officeDocument/2006/customXml" ds:itemID="{89BB42C3-98F0-4E09-AE96-62EE07CAC5CA}">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C15CCAF-B227-4420-8A82-899C4EC33714}">
  <ds:schemaRefs>
    <ds:schemaRef ds:uri="230e9df3-be65-4c73-a93b-d1236ebd677e"/>
    <ds:schemaRef ds:uri="71af3243-3dd4-4a8d-8c0d-dd76da1f02a5"/>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0</TotalTime>
  <Words>6356</Words>
  <Application>Microsoft Office PowerPoint</Application>
  <PresentationFormat>Widescreen</PresentationFormat>
  <Paragraphs>559</Paragraphs>
  <Slides>66</Slides>
  <Notes>2</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66</vt:i4>
      </vt:variant>
    </vt:vector>
  </HeadingPairs>
  <TitlesOfParts>
    <vt:vector size="81" baseType="lpstr">
      <vt:lpstr>Arial</vt:lpstr>
      <vt:lpstr>Arial MT</vt:lpstr>
      <vt:lpstr>Book Antiqua</vt:lpstr>
      <vt:lpstr>Calibri</vt:lpstr>
      <vt:lpstr>Century Gothic</vt:lpstr>
      <vt:lpstr>Corbel</vt:lpstr>
      <vt:lpstr>Courier New</vt:lpstr>
      <vt:lpstr>Gill Sans MT</vt:lpstr>
      <vt:lpstr>Helvetica Neue</vt:lpstr>
      <vt:lpstr>inherit</vt:lpstr>
      <vt:lpstr>Raleway</vt:lpstr>
      <vt:lpstr>Times New Roman</vt:lpstr>
      <vt:lpstr>Verdana</vt:lpstr>
      <vt:lpstr>Wingdings 2</vt:lpstr>
      <vt:lpstr>Custom</vt:lpstr>
      <vt:lpstr>Τεχνολογίες Προστασίας Δεδομένων και Ιδιωτικότητας για τη Ναυτιλία</vt:lpstr>
      <vt:lpstr>Περιγραφή </vt:lpstr>
      <vt:lpstr>Στόχοι: Ποιος-τι-Τιχρειάζεσαι για να κάνεις αυτή την εκπαίδευση </vt:lpstr>
      <vt:lpstr>CSP Λογιστική Εκπαίδευση: Πότε-Πού-Πώς</vt:lpstr>
      <vt:lpstr>ΠΟΙΟΣ</vt:lpstr>
      <vt:lpstr>ΠΟΙΟΣ</vt:lpstr>
      <vt:lpstr>ΤΙ</vt:lpstr>
      <vt:lpstr>Περίγραμμα εκπαίδευσης: Μέρος 1 </vt:lpstr>
      <vt:lpstr>      Περίγραμμα εκπαίδευσης: Μέρος 2  </vt:lpstr>
      <vt:lpstr>Βασικές γνώσεις και προαπαιτούμενα</vt:lpstr>
      <vt:lpstr>Πηγές: Βιβλία και υλικό αναφοράς</vt:lpstr>
      <vt:lpstr>Εγγραφή: Πώς να εγγραφείτε και άλλες πρακτικές πληροφορίες</vt:lpstr>
      <vt:lpstr> Προστασία Προσωπικών Δεδομένων</vt:lpstr>
      <vt:lpstr>               Τι είναι η προστασία δεδομένων;  </vt:lpstr>
      <vt:lpstr>   Αρχές Προστασίας Προσωπικών Δεδομένων </vt:lpstr>
      <vt:lpstr>Αρχές Προστασίας Προσωπικών Δεδομένων </vt:lpstr>
      <vt:lpstr>Όροι Προσωπικών Δεδομένων</vt:lpstr>
      <vt:lpstr>Λίγα λόγια ακόμα...</vt:lpstr>
      <vt:lpstr>Ειδικές κατηγορίες προσωπικών δεδομένων</vt:lpstr>
      <vt:lpstr>Ορισμός πληροφοριών</vt:lpstr>
      <vt:lpstr>Επεξεργασία δεδομένων</vt:lpstr>
      <vt:lpstr>Παραδείγματα επεξεργασίας </vt:lpstr>
      <vt:lpstr>       </vt:lpstr>
      <vt:lpstr>Θέμα των δεδομένων</vt:lpstr>
      <vt:lpstr>Παραβίαση δεδομένων</vt:lpstr>
      <vt:lpstr>Όροι Προσωπικών Δεδομένων</vt:lpstr>
      <vt:lpstr>PowerPoint Presentation</vt:lpstr>
      <vt:lpstr>Υπεύθυνος Ελέγχου -KALIMBASIERIS MARITIME</vt:lpstr>
      <vt:lpstr>Όροι Προσωπικών Δεδομένων</vt:lpstr>
      <vt:lpstr>Όροι Προσωπικών Δεδομένων</vt:lpstr>
      <vt:lpstr>Γενικός Κανονισμός για την Προστασία Δεδομένων (GDPR)</vt:lpstr>
      <vt:lpstr>Γενικός Κανονισμός για την Προστασία Δεδομένων (GDPR)</vt:lpstr>
      <vt:lpstr>Γενικός Κανονισμός για την Προστασία Δεδομένων (GDPR)</vt:lpstr>
      <vt:lpstr>Γενικός Κανονισμός για την Προστασία Δεδομένων (GDPR)</vt:lpstr>
      <vt:lpstr>Γενικός Κανονισμός για την Προστασία Δεδομένων (GDPR)</vt:lpstr>
      <vt:lpstr>Εφαρμογή GDPR</vt:lpstr>
      <vt:lpstr>Εφαρμογή GDPR</vt:lpstr>
      <vt:lpstr>Εφαρμογή GDPR</vt:lpstr>
      <vt:lpstr>GDPR : Εφαρμογή-Πολιτικές</vt:lpstr>
      <vt:lpstr>GDPR : Εφαρμογή-Πολιτικές</vt:lpstr>
      <vt:lpstr>GDPR : Εφαρμογή-Πολιτικές</vt:lpstr>
      <vt:lpstr>PowerPoint Presentation</vt:lpstr>
      <vt:lpstr>Τεχνολογίες απορρήτου</vt:lpstr>
      <vt:lpstr>Τεχνολογία που ενισχύει την προστασία της ιδιωτικής ζωής</vt:lpstr>
      <vt:lpstr>Τεχνολογία που ενισχύει την προστασία της ιδιωτικής ζωής</vt:lpstr>
      <vt:lpstr>GDPR-Ναυτιλιακό Πλαίσιο</vt:lpstr>
      <vt:lpstr>PowerPoint Presentation</vt:lpstr>
      <vt:lpstr>Προσωπικά δεδομένα που χρησιμοποιούνται στη ναυτιλία</vt:lpstr>
      <vt:lpstr>Κυβερνοεπίθεση στη ναυτιλία</vt:lpstr>
      <vt:lpstr>Αντίκτυπος του GDPR στη ναυτιλία</vt:lpstr>
      <vt:lpstr> Ναυτιλιακός τομέας</vt:lpstr>
      <vt:lpstr>Πολιτική Απορρήτου</vt:lpstr>
      <vt:lpstr>Δηλώσεις απορρήτου βάσει του GDPR</vt:lpstr>
      <vt:lpstr>Δηλώσεις απορρήτου βάσει του GDPR</vt:lpstr>
      <vt:lpstr>Πολιτική Απορρήτου στη Ναυτιλία </vt:lpstr>
      <vt:lpstr>Συγκατάθεση</vt:lpstr>
      <vt:lpstr>Στοιχεία έγκυρης συγκατάθεσης</vt:lpstr>
      <vt:lpstr>Στοιχεία έγκυρης συγκατάθεσης</vt:lpstr>
      <vt:lpstr>Εκτίμηση επιπτώσεων στην προστασία προσωπικών δεδομένων</vt:lpstr>
      <vt:lpstr>Εκτίμηση επιπτώσεων στην προστασία προσωπικών δεδομένων</vt:lpstr>
      <vt:lpstr>PowerPoint Presentation</vt:lpstr>
      <vt:lpstr>PowerPoint Presentation</vt:lpstr>
      <vt:lpstr>PowerPoint Presentation</vt:lpstr>
      <vt:lpstr>PowerPoint Presentation</vt:lpstr>
      <vt:lpstr>Κατευθυντήριες γραμμές βέλτιστης πρακτικής για τη συνολική ευαισθητοποίηση σχετικά με το απόρρητο</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modified xsi:type="dcterms:W3CDTF">2025-04-30T19:16:10Z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