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725" r:id="rId4"/>
  </p:sldMasterIdLst>
  <p:notesMasterIdLst>
    <p:notesMasterId r:id="rId41"/>
  </p:notesMasterIdLst>
  <p:handoutMasterIdLst>
    <p:handoutMasterId r:id="rId42"/>
  </p:handoutMasterIdLst>
  <p:sldIdLst>
    <p:sldId id="376" r:id="rId5"/>
    <p:sldId id="40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8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81865-4ED7-4CA7-95CA-75E07F0E9C03}" v="1" dt="2024-04-29T08:49:22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95388" autoAdjust="0"/>
  </p:normalViewPr>
  <p:slideViewPr>
    <p:cSldViewPr snapToGrid="0" showGuides="1">
      <p:cViewPr varScale="1">
        <p:scale>
          <a:sx n="78" d="100"/>
          <a:sy n="78" d="100"/>
        </p:scale>
        <p:origin x="4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29-Apr-24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29-Apr-24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7090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217" y="687945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217" y="2449950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0217" y="3357854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384048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566928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A71D-DEA4-A6AA-76B3-9259182C86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  <p:sldLayoutId id="214748375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cs.columbia.edu/~simha/ch1_supplement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://www.hotchips.org/hc30/1conf/1.14_Google_Titan_GoogleFinalTitanHotChips2018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90" y="723440"/>
            <a:ext cx="4323426" cy="2579052"/>
          </a:xfrm>
        </p:spPr>
        <p:txBody>
          <a:bodyPr>
            <a:noAutofit/>
          </a:bodyPr>
          <a:lstStyle/>
          <a:p>
            <a:r>
              <a:rPr lang="en-US" sz="3800" dirty="0"/>
              <a:t>DATA PROTECTION AND PRIVACY TECHNOLOGIES FOR ENERGY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448" y="5028951"/>
            <a:ext cx="3410038" cy="612000"/>
          </a:xfrm>
        </p:spPr>
        <p:txBody>
          <a:bodyPr/>
          <a:lstStyle/>
          <a:p>
            <a:r>
              <a:rPr lang="en-US" dirty="0"/>
              <a:t>Presentation by: </a:t>
            </a:r>
          </a:p>
          <a:p>
            <a:r>
              <a:rPr lang="en-US" dirty="0"/>
              <a:t>ANTONIOS NTIB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62316" y="3373040"/>
            <a:ext cx="5601970" cy="1008926"/>
          </a:xfrm>
        </p:spPr>
        <p:txBody>
          <a:bodyPr/>
          <a:lstStyle/>
          <a:p>
            <a:r>
              <a:rPr lang="en-US" dirty="0"/>
              <a:t>CSP005_S_E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576F3F-2A67-A42E-15E9-2806BDCE6D75}"/>
              </a:ext>
            </a:extLst>
          </p:cNvPr>
          <p:cNvSpPr txBox="1"/>
          <p:nvPr/>
        </p:nvSpPr>
        <p:spPr>
          <a:xfrm>
            <a:off x="5840730" y="4418012"/>
            <a:ext cx="56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SLIDE </a:t>
            </a:r>
            <a:r>
              <a:rPr lang="en-US" b="1">
                <a:solidFill>
                  <a:srgbClr val="FF0000"/>
                </a:solidFill>
              </a:rPr>
              <a:t>SET #6: </a:t>
            </a:r>
            <a:r>
              <a:rPr lang="en-US" sz="1800" b="1" dirty="0"/>
              <a:t>Hardware Security Module</a:t>
            </a:r>
            <a:endParaRPr lang="en-US" b="1" i="1" dirty="0"/>
          </a:p>
        </p:txBody>
      </p:sp>
      <p:pic>
        <p:nvPicPr>
          <p:cNvPr id="6" name="Picture 5" descr="A red sign with white text&#10;&#10;Description automatically generated">
            <a:extLst>
              <a:ext uri="{FF2B5EF4-FFF2-40B4-BE49-F238E27FC236}">
                <a16:creationId xmlns:a16="http://schemas.microsoft.com/office/drawing/2014/main" id="{171F7346-19EE-A7A6-2629-5167E2079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521" y="4823390"/>
            <a:ext cx="1532424" cy="5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97360" y="807797"/>
            <a:ext cx="534048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Public</a:t>
            </a:r>
            <a:r>
              <a:rPr spc="-165" dirty="0"/>
              <a:t> </a:t>
            </a:r>
            <a:r>
              <a:rPr spc="-30" dirty="0"/>
              <a:t>Key</a:t>
            </a:r>
            <a:r>
              <a:rPr spc="-165" dirty="0"/>
              <a:t> </a:t>
            </a:r>
            <a:r>
              <a:rPr spc="-30" dirty="0"/>
              <a:t>Infrastructures</a:t>
            </a:r>
            <a:r>
              <a:rPr spc="-220" dirty="0"/>
              <a:t> </a:t>
            </a:r>
            <a:r>
              <a:rPr spc="-10" dirty="0"/>
              <a:t>(PKIs)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6C18F26-AF59-F2D8-F686-2AD7C8201C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7360" y="2331213"/>
            <a:ext cx="3605828" cy="36101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Bob</a:t>
            </a:r>
            <a:r>
              <a:rPr lang="en-US" spc="-160" dirty="0">
                <a:cs typeface="Calibri"/>
              </a:rPr>
              <a:t> </a:t>
            </a:r>
            <a:r>
              <a:rPr lang="en-US" dirty="0">
                <a:cs typeface="Calibri"/>
              </a:rPr>
              <a:t>has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6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private</a:t>
            </a:r>
            <a:r>
              <a:rPr lang="en-US" spc="-5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key</a:t>
            </a:r>
            <a:r>
              <a:rPr lang="en-US" spc="-75" dirty="0">
                <a:cs typeface="Calibri"/>
              </a:rPr>
              <a:t> </a:t>
            </a:r>
            <a:r>
              <a:rPr lang="en-US" b="1" spc="-40" dirty="0" err="1">
                <a:solidFill>
                  <a:srgbClr val="C00000"/>
                </a:solidFill>
                <a:cs typeface="Courier New"/>
              </a:rPr>
              <a:t>K</a:t>
            </a:r>
            <a:r>
              <a:rPr lang="en-US" b="1" spc="-60" baseline="-14619" dirty="0" err="1">
                <a:solidFill>
                  <a:srgbClr val="C00000"/>
                </a:solidFill>
                <a:cs typeface="Courier New"/>
              </a:rPr>
              <a:t>private</a:t>
            </a:r>
            <a:r>
              <a:rPr lang="en-US" b="1" spc="-367" baseline="-14619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pc="-25" dirty="0">
                <a:cs typeface="Calibri"/>
              </a:rPr>
              <a:t>and </a:t>
            </a:r>
            <a:r>
              <a:rPr lang="en-US" dirty="0">
                <a:cs typeface="Calibri"/>
              </a:rPr>
              <a:t>wants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25" dirty="0">
                <a:cs typeface="Calibri"/>
              </a:rPr>
              <a:t> </a:t>
            </a:r>
            <a:r>
              <a:rPr lang="en-US" dirty="0">
                <a:cs typeface="Calibri"/>
              </a:rPr>
              <a:t>claim</a:t>
            </a:r>
            <a:r>
              <a:rPr lang="en-US" spc="-110" dirty="0">
                <a:cs typeface="Calibri"/>
              </a:rPr>
              <a:t> </a:t>
            </a:r>
            <a:r>
              <a:rPr lang="en-US" dirty="0">
                <a:cs typeface="Calibri"/>
              </a:rPr>
              <a:t>he</a:t>
            </a:r>
            <a:r>
              <a:rPr lang="en-US" spc="-1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corresponds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14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a </a:t>
            </a:r>
            <a:r>
              <a:rPr lang="en-US" dirty="0">
                <a:cs typeface="Calibri"/>
              </a:rPr>
              <a:t>public</a:t>
            </a:r>
            <a:r>
              <a:rPr lang="en-US" spc="-13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key</a:t>
            </a:r>
            <a:r>
              <a:rPr lang="en-US" spc="-114" dirty="0">
                <a:cs typeface="Calibri"/>
              </a:rPr>
              <a:t> </a:t>
            </a:r>
            <a:r>
              <a:rPr lang="en-US" b="1" spc="-10" dirty="0" err="1">
                <a:solidFill>
                  <a:srgbClr val="538235"/>
                </a:solidFill>
                <a:cs typeface="Courier New"/>
              </a:rPr>
              <a:t>K</a:t>
            </a:r>
            <a:r>
              <a:rPr lang="en-US" b="1" spc="-15" baseline="-14619" dirty="0" err="1">
                <a:solidFill>
                  <a:srgbClr val="538235"/>
                </a:solidFill>
                <a:cs typeface="Courier New"/>
              </a:rPr>
              <a:t>public</a:t>
            </a:r>
            <a:endParaRPr lang="en-US" baseline="-14619" dirty="0">
              <a:cs typeface="Courier New"/>
            </a:endParaRPr>
          </a:p>
          <a:p>
            <a:r>
              <a:rPr lang="en-US" dirty="0">
                <a:cs typeface="Calibri"/>
              </a:rPr>
              <a:t>Analogy:</a:t>
            </a:r>
            <a:r>
              <a:rPr lang="en-US" spc="-140" dirty="0">
                <a:cs typeface="Calibri"/>
              </a:rPr>
              <a:t> </a:t>
            </a:r>
            <a:r>
              <a:rPr lang="en-US" dirty="0">
                <a:cs typeface="Calibri"/>
              </a:rPr>
              <a:t>public</a:t>
            </a:r>
            <a:r>
              <a:rPr lang="en-US" spc="-8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key</a:t>
            </a:r>
            <a:r>
              <a:rPr lang="en-US" spc="-114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10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like</a:t>
            </a:r>
            <a:r>
              <a:rPr lang="en-US" spc="-12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a </a:t>
            </a:r>
            <a:r>
              <a:rPr lang="en-US" spc="-55" dirty="0">
                <a:cs typeface="Calibri"/>
              </a:rPr>
              <a:t>government-</a:t>
            </a:r>
            <a:r>
              <a:rPr lang="en-US" dirty="0">
                <a:cs typeface="Calibri"/>
              </a:rPr>
              <a:t>issued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ID,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need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8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be </a:t>
            </a:r>
            <a:r>
              <a:rPr lang="en-US" spc="-10" dirty="0">
                <a:cs typeface="Calibri"/>
              </a:rPr>
              <a:t>validated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by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an</a:t>
            </a:r>
            <a:r>
              <a:rPr lang="en-US" spc="-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authority.</a:t>
            </a:r>
            <a:endParaRPr lang="en-US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09"/>
              </a:spcBef>
              <a:tabLst>
                <a:tab pos="240029" algn="l"/>
              </a:tabLst>
            </a:pPr>
            <a:r>
              <a:rPr lang="en-US" spc="-10" dirty="0">
                <a:cs typeface="Calibri"/>
              </a:rPr>
              <a:t>Establish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chain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trust</a:t>
            </a:r>
            <a:endParaRPr lang="en-US" dirty="0">
              <a:cs typeface="Calibri"/>
            </a:endParaRPr>
          </a:p>
          <a:p>
            <a:pPr marL="297816" marR="5080" indent="-285750">
              <a:lnSpc>
                <a:spcPts val="2700"/>
              </a:lnSpc>
              <a:spcBef>
                <a:spcPts val="1045"/>
              </a:spcBef>
              <a:tabLst>
                <a:tab pos="240665" algn="l"/>
              </a:tabLst>
            </a:pPr>
            <a:r>
              <a:rPr lang="en-US" b="1" spc="-55" dirty="0">
                <a:cs typeface="Calibri"/>
              </a:rPr>
              <a:t>Real-</a:t>
            </a:r>
            <a:r>
              <a:rPr lang="en-US" b="1" dirty="0">
                <a:cs typeface="Calibri"/>
              </a:rPr>
              <a:t>world</a:t>
            </a:r>
            <a:r>
              <a:rPr lang="en-US" b="1" spc="-8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use</a:t>
            </a:r>
            <a:r>
              <a:rPr lang="en-US" b="1" spc="-105" dirty="0">
                <a:cs typeface="Calibri"/>
              </a:rPr>
              <a:t> </a:t>
            </a:r>
            <a:r>
              <a:rPr lang="en-US" b="1" dirty="0">
                <a:cs typeface="Calibri"/>
              </a:rPr>
              <a:t>cases</a:t>
            </a:r>
            <a:r>
              <a:rPr lang="en-US" dirty="0">
                <a:cs typeface="Calibri"/>
              </a:rPr>
              <a:t>: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identify</a:t>
            </a:r>
            <a:r>
              <a:rPr lang="en-US" spc="-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website, </a:t>
            </a:r>
            <a:r>
              <a:rPr lang="en-US" dirty="0">
                <a:cs typeface="Calibri"/>
              </a:rPr>
              <a:t>identify</a:t>
            </a:r>
            <a:r>
              <a:rPr lang="en-US" spc="-12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hardware</a:t>
            </a:r>
            <a:r>
              <a:rPr lang="en-US" spc="-1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chips/processors</a:t>
            </a:r>
          </a:p>
          <a:p>
            <a:endParaRPr lang="en-US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3"/>
          </p:nvPr>
        </p:nvSpPr>
        <p:spPr>
          <a:xfrm>
            <a:off x="10648643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DA3E22-EE94-E472-CAD1-805EAE5D5B39}"/>
              </a:ext>
            </a:extLst>
          </p:cNvPr>
          <p:cNvGrpSpPr/>
          <p:nvPr/>
        </p:nvGrpSpPr>
        <p:grpSpPr>
          <a:xfrm>
            <a:off x="6340279" y="2027580"/>
            <a:ext cx="3226508" cy="3426740"/>
            <a:chOff x="7788560" y="1548383"/>
            <a:chExt cx="3751725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Certificate </a:t>
              </a: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Authority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7788560" y="3454980"/>
              <a:ext cx="1882586" cy="95880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08305" marR="131445" indent="-297180">
                <a:lnSpc>
                  <a:spcPct val="110600"/>
                </a:lnSpc>
                <a:spcBef>
                  <a:spcPts val="100"/>
                </a:spcBef>
              </a:pPr>
              <a:r>
                <a:rPr sz="1400" spc="-40" dirty="0">
                  <a:cs typeface="Calibri"/>
                </a:rPr>
                <a:t>Bob’s</a:t>
              </a:r>
              <a:r>
                <a:rPr sz="1400" spc="-7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public</a:t>
              </a:r>
              <a:r>
                <a:rPr sz="1400" spc="-70" dirty="0">
                  <a:cs typeface="Calibri"/>
                </a:rPr>
                <a:t> </a:t>
              </a:r>
              <a:r>
                <a:rPr sz="1400" spc="-35" dirty="0">
                  <a:cs typeface="Calibri"/>
                </a:rPr>
                <a:t>key </a:t>
              </a:r>
              <a:r>
                <a:rPr sz="1400" baseline="7716" dirty="0">
                  <a:cs typeface="Calibri"/>
                </a:rPr>
                <a:t>is</a:t>
              </a:r>
              <a:r>
                <a:rPr sz="1400" spc="-15" baseline="7716" dirty="0">
                  <a:cs typeface="Calibri"/>
                </a:rPr>
                <a:t> </a:t>
              </a:r>
              <a:r>
                <a:rPr sz="1400" b="1" spc="-15" baseline="7716" dirty="0">
                  <a:solidFill>
                    <a:schemeClr val="accent1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chemeClr val="accent1"/>
                  </a:solidFill>
                  <a:cs typeface="Courier New"/>
                </a:rPr>
                <a:t>public</a:t>
              </a:r>
              <a:endParaRPr sz="1400" dirty="0">
                <a:solidFill>
                  <a:schemeClr val="accent1"/>
                </a:solidFill>
                <a:cs typeface="Courier New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553967"/>
              <a:ext cx="917447" cy="917447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10117250" y="3706114"/>
              <a:ext cx="1423035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Sign</a:t>
              </a:r>
              <a:r>
                <a:rPr sz="1400" spc="-45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using</a:t>
              </a:r>
              <a:r>
                <a:rPr sz="1400" spc="-50" dirty="0">
                  <a:cs typeface="Calibri"/>
                </a:rPr>
                <a:t> </a:t>
              </a:r>
              <a:r>
                <a:rPr sz="1400" spc="-25" dirty="0">
                  <a:cs typeface="Calibri"/>
                </a:rPr>
                <a:t>the </a:t>
              </a:r>
              <a:r>
                <a:rPr sz="1400" spc="-85" dirty="0">
                  <a:cs typeface="Calibri"/>
                </a:rPr>
                <a:t>CA’s</a:t>
              </a:r>
              <a:r>
                <a:rPr sz="1400" spc="-60" dirty="0">
                  <a:cs typeface="Calibri"/>
                </a:rPr>
                <a:t> </a:t>
              </a:r>
              <a:r>
                <a:rPr sz="1400" spc="-25" dirty="0">
                  <a:cs typeface="Calibri"/>
                </a:rPr>
                <a:t>private</a:t>
              </a:r>
              <a:r>
                <a:rPr sz="1400" spc="-30" dirty="0">
                  <a:cs typeface="Calibri"/>
                </a:rPr>
                <a:t> </a:t>
              </a:r>
              <a:r>
                <a:rPr sz="1400" spc="-40" dirty="0">
                  <a:cs typeface="Calibri"/>
                </a:rPr>
                <a:t>key</a:t>
              </a:r>
              <a:endParaRPr sz="1400" dirty="0">
                <a:cs typeface="Calibri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AE06739-B341-E70B-3EA4-C6548C02A4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85128" y="-83262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Integrity</a:t>
            </a:r>
            <a:r>
              <a:rPr spc="-220" dirty="0"/>
              <a:t> </a:t>
            </a:r>
            <a:r>
              <a:rPr spc="-20" dirty="0"/>
              <a:t>(MAC/Signature)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BD6BBA-FE35-4462-EBFE-FDF2F5E1109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0624" y="3543337"/>
            <a:ext cx="5797550" cy="3051762"/>
          </a:xfrm>
        </p:spPr>
        <p:txBody>
          <a:bodyPr>
            <a:noAutofit/>
          </a:bodyPr>
          <a:lstStyle/>
          <a:p>
            <a:pPr marL="298450" indent="-285750">
              <a:spcBef>
                <a:spcPts val="105"/>
              </a:spcBef>
              <a:tabLst>
                <a:tab pos="241300" algn="l"/>
              </a:tabLst>
            </a:pPr>
            <a:r>
              <a:rPr lang="en-US" spc="-30" dirty="0">
                <a:cs typeface="Calibri"/>
              </a:rPr>
              <a:t>One-</a:t>
            </a:r>
            <a:r>
              <a:rPr lang="en-US" spc="-35" dirty="0">
                <a:cs typeface="Calibri"/>
              </a:rPr>
              <a:t>way</a:t>
            </a:r>
            <a:r>
              <a:rPr lang="en-US" spc="-6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hash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pc="-10" dirty="0">
                <a:cs typeface="Calibri"/>
              </a:rPr>
              <a:t>Practically</a:t>
            </a:r>
            <a:r>
              <a:rPr lang="en-US" spc="-9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infeasible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6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invert,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difficult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find</a:t>
            </a:r>
            <a:r>
              <a:rPr lang="en-US" spc="-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collision</a:t>
            </a:r>
            <a:endParaRPr lang="en-US" dirty="0">
              <a:cs typeface="Calibri"/>
            </a:endParaRPr>
          </a:p>
          <a:p>
            <a:pPr marL="298450" indent="-285750">
              <a:spcBef>
                <a:spcPts val="245"/>
              </a:spcBef>
              <a:tabLst>
                <a:tab pos="241300" algn="l"/>
              </a:tabLst>
            </a:pPr>
            <a:r>
              <a:rPr lang="en-US" spc="-25" dirty="0">
                <a:cs typeface="Calibri"/>
              </a:rPr>
              <a:t>Avalanche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effect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“Bob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Smith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got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an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A+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ELE386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Spring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2005”→</a:t>
            </a:r>
            <a:r>
              <a:rPr lang="en-US" spc="-75" dirty="0">
                <a:cs typeface="Calibri"/>
              </a:rPr>
              <a:t> </a:t>
            </a:r>
            <a:r>
              <a:rPr lang="en-US" spc="-10" dirty="0">
                <a:cs typeface="Courier New"/>
              </a:rPr>
              <a:t>01eace851b72386c46</a:t>
            </a:r>
            <a:endParaRPr lang="en-US" dirty="0">
              <a:cs typeface="Courier New"/>
            </a:endParaRPr>
          </a:p>
          <a:p>
            <a:pPr marL="755015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“Bob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Smith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got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an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B+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ELE386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in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Spring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2005”→</a:t>
            </a:r>
            <a:r>
              <a:rPr lang="en-US" spc="-65" dirty="0">
                <a:cs typeface="Calibri"/>
              </a:rPr>
              <a:t> </a:t>
            </a:r>
            <a:r>
              <a:rPr lang="en-US" spc="-10" dirty="0">
                <a:cs typeface="Courier New"/>
              </a:rPr>
              <a:t>936f8991c111f2cefaw</a:t>
            </a:r>
            <a:endParaRPr lang="en-US" dirty="0">
              <a:cs typeface="Courier New"/>
            </a:endParaRPr>
          </a:p>
          <a:p>
            <a:pPr marL="298450" indent="-285750">
              <a:spcBef>
                <a:spcPts val="430"/>
              </a:spcBef>
              <a:tabLst>
                <a:tab pos="241300" algn="l"/>
              </a:tabLst>
            </a:pPr>
            <a:r>
              <a:rPr lang="en-US" dirty="0">
                <a:cs typeface="Calibri"/>
              </a:rPr>
              <a:t>When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message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7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long</a:t>
            </a:r>
            <a:endParaRPr lang="en-US" dirty="0">
              <a:cs typeface="Calibri"/>
            </a:endParaRPr>
          </a:p>
          <a:p>
            <a:pPr marL="755650" lvl="1" indent="-285750"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Divide</a:t>
            </a:r>
            <a:r>
              <a:rPr lang="en-US" spc="-1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message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into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blocks,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10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keep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extending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hash</a:t>
            </a:r>
            <a:r>
              <a:rPr lang="en-US" spc="-95" dirty="0">
                <a:cs typeface="Calibri"/>
              </a:rPr>
              <a:t> </a:t>
            </a:r>
            <a:r>
              <a:rPr lang="en-US" dirty="0">
                <a:cs typeface="Calibri"/>
              </a:rPr>
              <a:t>by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adding</a:t>
            </a:r>
            <a:r>
              <a:rPr lang="en-US" spc="-10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previous</a:t>
            </a:r>
            <a:r>
              <a:rPr lang="en-US" spc="-9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hash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47B31-81E4-D3BE-BFF7-E7AF0863A994}"/>
              </a:ext>
            </a:extLst>
          </p:cNvPr>
          <p:cNvGrpSpPr/>
          <p:nvPr/>
        </p:nvGrpSpPr>
        <p:grpSpPr>
          <a:xfrm>
            <a:off x="875339" y="1570578"/>
            <a:ext cx="6479189" cy="1705610"/>
            <a:chOff x="1799892" y="1610215"/>
            <a:chExt cx="7551813" cy="1705610"/>
          </a:xfrm>
        </p:grpSpPr>
        <p:sp>
          <p:nvSpPr>
            <p:cNvPr id="4" name="object 4"/>
            <p:cNvSpPr/>
            <p:nvPr/>
          </p:nvSpPr>
          <p:spPr>
            <a:xfrm>
              <a:off x="2596945" y="2264670"/>
              <a:ext cx="701040" cy="508634"/>
            </a:xfrm>
            <a:custGeom>
              <a:avLst/>
              <a:gdLst/>
              <a:ahLst/>
              <a:cxnLst/>
              <a:rect l="l" t="t" r="r" b="b"/>
              <a:pathLst>
                <a:path w="701039" h="508635">
                  <a:moveTo>
                    <a:pt x="0" y="508419"/>
                  </a:moveTo>
                  <a:lnTo>
                    <a:pt x="70074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799892" y="2811779"/>
              <a:ext cx="1845945" cy="360996"/>
            </a:xfrm>
            <a:prstGeom prst="rect">
              <a:avLst/>
            </a:prstGeom>
            <a:ln w="12699">
              <a:solidFill>
                <a:srgbClr val="000000"/>
              </a:solidFill>
            </a:ln>
          </p:spPr>
          <p:txBody>
            <a:bodyPr vert="horz" wrap="square" lIns="0" tIns="144145" rIns="0" bIns="0" rtlCol="0">
              <a:spAutoFit/>
            </a:bodyPr>
            <a:lstStyle/>
            <a:p>
              <a:pPr marL="217170">
                <a:lnSpc>
                  <a:spcPct val="100000"/>
                </a:lnSpc>
                <a:spcBef>
                  <a:spcPts val="1135"/>
                </a:spcBef>
              </a:pPr>
              <a:r>
                <a:rPr sz="1400" spc="-10" dirty="0">
                  <a:cs typeface="Calibri"/>
                </a:rPr>
                <a:t>Message</a:t>
              </a:r>
              <a:r>
                <a:rPr sz="1400" spc="-55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(long)</a:t>
              </a:r>
              <a:endParaRPr sz="1400">
                <a:cs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45519" y="2242954"/>
              <a:ext cx="1299845" cy="490855"/>
            </a:xfrm>
            <a:custGeom>
              <a:avLst/>
              <a:gdLst/>
              <a:ahLst/>
              <a:cxnLst/>
              <a:rect l="l" t="t" r="r" b="b"/>
              <a:pathLst>
                <a:path w="1299845" h="490855">
                  <a:moveTo>
                    <a:pt x="1299845" y="490664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158290" y="2773304"/>
              <a:ext cx="3487681" cy="54252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  <p:txBody>
            <a:bodyPr vert="horz" wrap="square" lIns="0" tIns="31115" rIns="0" bIns="0" rtlCol="0">
              <a:spAutoFit/>
            </a:bodyPr>
            <a:lstStyle/>
            <a:p>
              <a:pPr marL="314960" marR="331470" indent="196215">
                <a:lnSpc>
                  <a:spcPts val="2100"/>
                </a:lnSpc>
                <a:spcBef>
                  <a:spcPts val="245"/>
                </a:spcBef>
              </a:pPr>
              <a:r>
                <a:rPr sz="1400" dirty="0">
                  <a:cs typeface="Calibri"/>
                </a:rPr>
                <a:t>Hash</a:t>
              </a:r>
              <a:r>
                <a:rPr sz="1400" spc="-8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value</a:t>
              </a:r>
              <a:r>
                <a:rPr sz="1400" spc="-75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(length </a:t>
              </a:r>
              <a:r>
                <a:rPr sz="1400" dirty="0">
                  <a:cs typeface="Calibri"/>
                </a:rPr>
                <a:t>depends</a:t>
              </a:r>
              <a:r>
                <a:rPr sz="1400" spc="-75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on</a:t>
              </a:r>
              <a:r>
                <a:rPr sz="1400" spc="-65" dirty="0">
                  <a:cs typeface="Calibri"/>
                </a:rPr>
                <a:t> </a:t>
              </a:r>
              <a:r>
                <a:rPr sz="1400" spc="-20" dirty="0">
                  <a:cs typeface="Calibri"/>
                </a:rPr>
                <a:t>algorithm)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996626" y="1610215"/>
              <a:ext cx="6355079" cy="773289"/>
            </a:xfrm>
            <a:prstGeom prst="rect">
              <a:avLst/>
            </a:prstGeom>
          </p:spPr>
          <p:txBody>
            <a:bodyPr vert="horz" wrap="square" lIns="0" tIns="1866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70"/>
                </a:spcBef>
              </a:pPr>
              <a:r>
                <a:rPr sz="1400" dirty="0">
                  <a:cs typeface="Courier New"/>
                </a:rPr>
                <a:t>Hash(m)</a:t>
              </a:r>
              <a:r>
                <a:rPr sz="1400" spc="-85" dirty="0">
                  <a:cs typeface="Courier New"/>
                </a:rPr>
                <a:t> </a:t>
              </a:r>
              <a:r>
                <a:rPr sz="1400" dirty="0">
                  <a:cs typeface="Courier New"/>
                </a:rPr>
                <a:t>=</a:t>
              </a:r>
              <a:r>
                <a:rPr sz="1400" spc="-55" dirty="0">
                  <a:cs typeface="Courier New"/>
                </a:rPr>
                <a:t> </a:t>
              </a:r>
              <a:r>
                <a:rPr sz="1400" spc="-50" dirty="0">
                  <a:cs typeface="Courier New"/>
                </a:rPr>
                <a:t>h</a:t>
              </a:r>
              <a:endParaRPr lang="en-US" sz="1400" dirty="0">
                <a:cs typeface="Courier New"/>
              </a:endParaRPr>
            </a:p>
            <a:p>
              <a:pPr marL="4014470">
                <a:lnSpc>
                  <a:spcPct val="100000"/>
                </a:lnSpc>
                <a:spcBef>
                  <a:spcPts val="1180"/>
                </a:spcBef>
              </a:pPr>
              <a:r>
                <a:rPr lang="en-US" sz="1400" b="1" dirty="0">
                  <a:solidFill>
                    <a:srgbClr val="C00000"/>
                  </a:solidFill>
                  <a:cs typeface="Calibri"/>
                </a:rPr>
                <a:t>Use</a:t>
              </a:r>
              <a:r>
                <a:rPr lang="en-US" sz="1400" b="1" spc="-70" dirty="0">
                  <a:solidFill>
                    <a:srgbClr val="C00000"/>
                  </a:solidFill>
                  <a:cs typeface="Calibri"/>
                </a:rPr>
                <a:t> </a:t>
              </a:r>
              <a:r>
                <a:rPr lang="en-US" sz="1400" b="1" dirty="0">
                  <a:solidFill>
                    <a:srgbClr val="C00000"/>
                  </a:solidFill>
                  <a:cs typeface="Calibri"/>
                </a:rPr>
                <a:t>as</a:t>
              </a:r>
              <a:r>
                <a:rPr lang="en-US" sz="1400" b="1" spc="-45" dirty="0">
                  <a:solidFill>
                    <a:srgbClr val="C00000"/>
                  </a:solidFill>
                  <a:cs typeface="Calibri"/>
                </a:rPr>
                <a:t> </a:t>
              </a:r>
              <a:r>
                <a:rPr lang="en-US" sz="1400" b="1" spc="-10" dirty="0">
                  <a:solidFill>
                    <a:srgbClr val="C00000"/>
                  </a:solidFill>
                  <a:cs typeface="Calibri"/>
                </a:rPr>
                <a:t>fingerprints</a:t>
              </a:r>
              <a:endParaRPr lang="en-US" sz="1400" dirty="0">
                <a:cs typeface="Calibri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1A34823-18FC-61B9-0594-871DB48B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32311" y="188399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Integrity</a:t>
            </a:r>
            <a:r>
              <a:rPr spc="-165" dirty="0"/>
              <a:t> </a:t>
            </a:r>
            <a:r>
              <a:rPr dirty="0"/>
              <a:t>+</a:t>
            </a:r>
            <a:r>
              <a:rPr spc="-160" dirty="0"/>
              <a:t> </a:t>
            </a:r>
            <a:r>
              <a:rPr spc="-10" dirty="0"/>
              <a:t>Crypto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B4F4AD9-5E52-E5F0-E720-EB7C48F62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2311" y="2007891"/>
            <a:ext cx="3309214" cy="4159934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Using</a:t>
            </a:r>
            <a:r>
              <a:rPr lang="en-US" spc="-13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symmetric</a:t>
            </a:r>
            <a:r>
              <a:rPr lang="en-US" spc="-10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crypto:</a:t>
            </a:r>
          </a:p>
          <a:p>
            <a:endParaRPr lang="en-US" spc="-10" dirty="0">
              <a:cs typeface="Calibri"/>
            </a:endParaRPr>
          </a:p>
          <a:p>
            <a:endParaRPr lang="en-US" spc="-1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323851" indent="-285750">
              <a:lnSpc>
                <a:spcPct val="100000"/>
              </a:lnSpc>
              <a:spcBef>
                <a:spcPts val="365"/>
              </a:spcBef>
              <a:tabLst>
                <a:tab pos="265430" algn="l"/>
              </a:tabLst>
            </a:pPr>
            <a:r>
              <a:rPr lang="en-US" dirty="0">
                <a:cs typeface="Calibri"/>
              </a:rPr>
              <a:t>Using</a:t>
            </a:r>
            <a:r>
              <a:rPr lang="en-US" spc="-10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asymmetric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crypto:</a:t>
            </a:r>
            <a:endParaRPr lang="en-US" dirty="0">
              <a:cs typeface="Calibri"/>
            </a:endParaRPr>
          </a:p>
          <a:p>
            <a:pPr marL="781050" lvl="1" indent="-285750">
              <a:lnSpc>
                <a:spcPct val="100000"/>
              </a:lnSpc>
              <a:spcBef>
                <a:spcPts val="234"/>
              </a:spcBef>
              <a:tabLst>
                <a:tab pos="721360" algn="l"/>
              </a:tabLst>
            </a:pPr>
            <a:r>
              <a:rPr lang="en-US" sz="1400" dirty="0">
                <a:cs typeface="Calibri"/>
              </a:rPr>
              <a:t>Sign:</a:t>
            </a:r>
            <a:r>
              <a:rPr lang="en-US" sz="1400" spc="-50" dirty="0">
                <a:cs typeface="Calibri"/>
              </a:rPr>
              <a:t> </a:t>
            </a:r>
            <a:r>
              <a:rPr lang="en-US" sz="1400" dirty="0">
                <a:cs typeface="Courier New"/>
              </a:rPr>
              <a:t>sig</a:t>
            </a:r>
            <a:r>
              <a:rPr lang="en-US" sz="1400" spc="-70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=</a:t>
            </a:r>
            <a:r>
              <a:rPr lang="en-US" sz="1400" spc="-65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dec(hash,</a:t>
            </a:r>
            <a:r>
              <a:rPr lang="en-US" sz="1400" spc="-85" dirty="0">
                <a:cs typeface="Courier New"/>
              </a:rPr>
              <a:t> </a:t>
            </a:r>
            <a:r>
              <a:rPr lang="en-US" sz="1400" spc="-10" dirty="0" err="1">
                <a:cs typeface="Courier New"/>
              </a:rPr>
              <a:t>K</a:t>
            </a:r>
            <a:r>
              <a:rPr lang="en-US" sz="1400" spc="-15" baseline="-13888" dirty="0" err="1">
                <a:cs typeface="Courier New"/>
              </a:rPr>
              <a:t>private</a:t>
            </a:r>
            <a:r>
              <a:rPr lang="en-US" sz="1400" spc="-10" dirty="0">
                <a:cs typeface="Courier New"/>
              </a:rPr>
              <a:t>)</a:t>
            </a:r>
            <a:endParaRPr lang="en-US" sz="1400" dirty="0">
              <a:cs typeface="Courier New"/>
            </a:endParaRPr>
          </a:p>
          <a:p>
            <a:pPr marL="781050" lvl="1" indent="-285750">
              <a:lnSpc>
                <a:spcPts val="2860"/>
              </a:lnSpc>
              <a:spcBef>
                <a:spcPts val="300"/>
              </a:spcBef>
              <a:tabLst>
                <a:tab pos="721360" algn="l"/>
              </a:tabLst>
            </a:pPr>
            <a:r>
              <a:rPr lang="en-US" sz="1400" spc="-10" dirty="0">
                <a:cs typeface="Calibri"/>
              </a:rPr>
              <a:t>Verify:</a:t>
            </a:r>
            <a:endParaRPr lang="en-US" sz="1400" dirty="0">
              <a:cs typeface="Calibri"/>
            </a:endParaRPr>
          </a:p>
          <a:p>
            <a:pPr marL="1238250" lvl="2" indent="-285750">
              <a:lnSpc>
                <a:spcPts val="2860"/>
              </a:lnSpc>
              <a:tabLst>
                <a:tab pos="1178560" algn="l"/>
              </a:tabLst>
            </a:pPr>
            <a:r>
              <a:rPr lang="en-US" sz="1400" dirty="0">
                <a:cs typeface="Courier New"/>
              </a:rPr>
              <a:t>hash’=</a:t>
            </a:r>
            <a:r>
              <a:rPr lang="en-US" sz="1400" spc="-65" dirty="0">
                <a:cs typeface="Courier New"/>
              </a:rPr>
              <a:t> </a:t>
            </a:r>
            <a:r>
              <a:rPr lang="en-US" sz="1400" spc="-10" dirty="0">
                <a:cs typeface="Courier New"/>
              </a:rPr>
              <a:t>SHA(message)</a:t>
            </a:r>
            <a:endParaRPr lang="en-US" sz="1400" dirty="0">
              <a:cs typeface="Courier New"/>
            </a:endParaRPr>
          </a:p>
          <a:p>
            <a:pPr marL="1238250" lvl="2" indent="-285750">
              <a:lnSpc>
                <a:spcPct val="100000"/>
              </a:lnSpc>
              <a:spcBef>
                <a:spcPts val="200"/>
              </a:spcBef>
              <a:tabLst>
                <a:tab pos="1178560" algn="l"/>
              </a:tabLst>
            </a:pPr>
            <a:r>
              <a:rPr lang="en-US" sz="1400" dirty="0">
                <a:cs typeface="Courier New"/>
              </a:rPr>
              <a:t>sig</a:t>
            </a:r>
            <a:r>
              <a:rPr lang="en-US" sz="1400" spc="-70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=</a:t>
            </a:r>
            <a:r>
              <a:rPr lang="en-US" sz="1400" spc="-70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enc(hash’,</a:t>
            </a:r>
            <a:r>
              <a:rPr lang="en-US" sz="1400" spc="-65" dirty="0">
                <a:cs typeface="Courier New"/>
              </a:rPr>
              <a:t> </a:t>
            </a:r>
            <a:r>
              <a:rPr lang="en-US" sz="1400" spc="-10" dirty="0" err="1">
                <a:cs typeface="Courier New"/>
              </a:rPr>
              <a:t>K</a:t>
            </a:r>
            <a:r>
              <a:rPr lang="en-US" sz="1400" spc="-15" baseline="-13888" dirty="0" err="1">
                <a:cs typeface="Courier New"/>
              </a:rPr>
              <a:t>public</a:t>
            </a:r>
            <a:r>
              <a:rPr lang="en-US" sz="1400" spc="-10" dirty="0">
                <a:cs typeface="Courier New"/>
              </a:rPr>
              <a:t>)</a:t>
            </a:r>
            <a:endParaRPr lang="en-US" sz="1400" dirty="0"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425"/>
              </p:ext>
            </p:extLst>
          </p:nvPr>
        </p:nvGraphicFramePr>
        <p:xfrm>
          <a:off x="1394358" y="2610244"/>
          <a:ext cx="3152269" cy="75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80">
                <a:tc>
                  <a:txBody>
                    <a:bodyPr/>
                    <a:lstStyle/>
                    <a:p>
                      <a:pPr marL="257810" indent="-226060">
                        <a:lnSpc>
                          <a:spcPts val="2655"/>
                        </a:lnSpc>
                        <a:buFont typeface="Arial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400" spc="-2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hash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655"/>
                        </a:lnSpc>
                      </a:pPr>
                      <a:r>
                        <a:rPr lang="en-US" sz="1400" spc="-5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=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655"/>
                        </a:lnSpc>
                      </a:pPr>
                      <a:r>
                        <a:rPr lang="en-US" sz="1400" spc="-1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SHA(message)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80">
                <a:tc>
                  <a:txBody>
                    <a:bodyPr/>
                    <a:lstStyle/>
                    <a:p>
                      <a:pPr marL="257810" indent="-226060">
                        <a:lnSpc>
                          <a:spcPts val="2735"/>
                        </a:lnSpc>
                        <a:buFont typeface="Arial"/>
                        <a:buChar char="•"/>
                        <a:tabLst>
                          <a:tab pos="257810" algn="l"/>
                        </a:tabLst>
                      </a:pPr>
                      <a:r>
                        <a:rPr lang="en-US" sz="1400" spc="-2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HMAC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735"/>
                        </a:lnSpc>
                      </a:pPr>
                      <a:r>
                        <a:rPr lang="en-US" sz="1400" spc="-5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=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735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enc(hash,</a:t>
                      </a:r>
                      <a:r>
                        <a:rPr lang="en-US" sz="1400" spc="-12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 </a:t>
                      </a:r>
                      <a:r>
                        <a:rPr lang="en-US" sz="1400" spc="-20" dirty="0">
                          <a:solidFill>
                            <a:schemeClr val="bg1"/>
                          </a:solidFill>
                          <a:latin typeface="+mn-lt"/>
                          <a:cs typeface="Courier New"/>
                        </a:rPr>
                        <a:t>key)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44F890A-51CF-D6A6-277B-88602E4B75B2}"/>
              </a:ext>
            </a:extLst>
          </p:cNvPr>
          <p:cNvGrpSpPr/>
          <p:nvPr/>
        </p:nvGrpSpPr>
        <p:grpSpPr>
          <a:xfrm>
            <a:off x="5560923" y="1740211"/>
            <a:ext cx="2997757" cy="3377578"/>
            <a:chOff x="7866888" y="1548383"/>
            <a:chExt cx="3675302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07" y="535629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Certificate </a:t>
              </a: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Authority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1" name="object 11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3" name="object 13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7960172" y="3314190"/>
              <a:ext cx="1527175" cy="4710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34645" marR="30480" indent="-297180">
                <a:lnSpc>
                  <a:spcPct val="110600"/>
                </a:lnSpc>
                <a:spcBef>
                  <a:spcPts val="100"/>
                </a:spcBef>
              </a:pPr>
              <a:r>
                <a:rPr sz="1400" spc="-40" dirty="0">
                  <a:cs typeface="Calibri"/>
                </a:rPr>
                <a:t>Bob’s</a:t>
              </a:r>
              <a:r>
                <a:rPr sz="1400" spc="-7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public</a:t>
              </a:r>
              <a:r>
                <a:rPr sz="1400" spc="-70" dirty="0">
                  <a:cs typeface="Calibri"/>
                </a:rPr>
                <a:t> </a:t>
              </a:r>
              <a:r>
                <a:rPr sz="1400" spc="-35" dirty="0">
                  <a:cs typeface="Calibri"/>
                </a:rPr>
                <a:t>key </a:t>
              </a:r>
              <a:r>
                <a:rPr sz="1400" baseline="7716" dirty="0">
                  <a:cs typeface="Calibri"/>
                </a:rPr>
                <a:t>is</a:t>
              </a:r>
              <a:r>
                <a:rPr sz="1400" spc="-15" baseline="7716" dirty="0">
                  <a:cs typeface="Calibri"/>
                </a:rPr>
                <a:t>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538235"/>
                  </a:solidFill>
                  <a:cs typeface="Courier New"/>
                </a:rPr>
                <a:t>public</a:t>
              </a:r>
              <a:endParaRPr sz="1400" dirty="0">
                <a:cs typeface="Courier New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553967"/>
              <a:ext cx="917447" cy="917447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10117250" y="3706114"/>
              <a:ext cx="1424940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solidFill>
                    <a:schemeClr val="bg1"/>
                  </a:solidFill>
                  <a:cs typeface="Calibri"/>
                </a:rPr>
                <a:t>Sign</a:t>
              </a:r>
              <a:r>
                <a:rPr sz="1400" spc="-4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dirty="0">
                  <a:solidFill>
                    <a:schemeClr val="bg1"/>
                  </a:solidFill>
                  <a:cs typeface="Calibri"/>
                </a:rPr>
                <a:t>using</a:t>
              </a:r>
              <a:r>
                <a:rPr sz="1400" spc="-50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the </a:t>
              </a:r>
              <a:r>
                <a:rPr sz="1400" spc="-80" dirty="0">
                  <a:solidFill>
                    <a:schemeClr val="bg1"/>
                  </a:solidFill>
                  <a:cs typeface="Calibri"/>
                </a:rPr>
                <a:t>CA’s</a:t>
              </a:r>
              <a:r>
                <a:rPr sz="1400" spc="-4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private</a:t>
              </a:r>
              <a:r>
                <a:rPr sz="1400" spc="-60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35" dirty="0">
                  <a:solidFill>
                    <a:schemeClr val="bg1"/>
                  </a:solidFill>
                  <a:cs typeface="Calibri"/>
                </a:rPr>
                <a:t>key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C524063-428F-D5AD-8DE4-C282A821A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148C7-C7F5-1C9B-9361-1839ACED39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Freshness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C1DF09B-4016-5D52-8883-6AA061F24CE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4817897" cy="392801"/>
          </a:xfrm>
        </p:spPr>
        <p:txBody>
          <a:bodyPr/>
          <a:lstStyle/>
          <a:p>
            <a:r>
              <a:rPr lang="en-US" sz="1400" dirty="0">
                <a:cs typeface="Calibri"/>
              </a:rPr>
              <a:t>Goal:</a:t>
            </a:r>
            <a:r>
              <a:rPr lang="en-US" sz="1400" spc="-114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to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block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replay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attack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6B3A6A-1077-644C-BC17-1B5F60871CC4}"/>
              </a:ext>
            </a:extLst>
          </p:cNvPr>
          <p:cNvGrpSpPr/>
          <p:nvPr/>
        </p:nvGrpSpPr>
        <p:grpSpPr>
          <a:xfrm>
            <a:off x="3334217" y="2148506"/>
            <a:ext cx="3125577" cy="3721707"/>
            <a:chOff x="7866888" y="1548383"/>
            <a:chExt cx="3675302" cy="4151932"/>
          </a:xfrm>
        </p:grpSpPr>
        <p:sp>
          <p:nvSpPr>
            <p:cNvPr id="4" name="object 4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cs typeface="Calibri"/>
                </a:rPr>
                <a:t>Bob</a:t>
              </a:r>
              <a:endParaRPr sz="1400">
                <a:cs typeface="Calibri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8610600" y="1548383"/>
              <a:ext cx="2344420" cy="3968750"/>
              <a:chOff x="8610600" y="1548383"/>
              <a:chExt cx="2344420" cy="3968750"/>
            </a:xfrm>
          </p:grpSpPr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</p:grpSp>
        <p:sp>
          <p:nvSpPr>
            <p:cNvPr id="8" name="object 8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cs typeface="Calibri"/>
                </a:rPr>
                <a:t>Certificate </a:t>
              </a:r>
              <a:r>
                <a:rPr sz="1400" b="1" spc="-10" dirty="0">
                  <a:cs typeface="Calibri"/>
                </a:rPr>
                <a:t>Authority</a:t>
              </a:r>
              <a:endParaRPr sz="1400"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cs typeface="Calibri"/>
                </a:rPr>
                <a:t>Alice</a:t>
              </a:r>
              <a:endParaRPr sz="1400"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024127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7901936" y="3307080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854671"/>
                    </a:lnTo>
                    <a:lnTo>
                      <a:pt x="62610" y="866038"/>
                    </a:lnTo>
                    <a:lnTo>
                      <a:pt x="122085" y="875753"/>
                    </a:lnTo>
                    <a:lnTo>
                      <a:pt x="178600" y="883881"/>
                    </a:lnTo>
                    <a:lnTo>
                      <a:pt x="232346" y="890485"/>
                    </a:lnTo>
                    <a:lnTo>
                      <a:pt x="283463" y="895667"/>
                    </a:lnTo>
                    <a:lnTo>
                      <a:pt x="332130" y="899477"/>
                    </a:lnTo>
                    <a:lnTo>
                      <a:pt x="378510" y="901992"/>
                    </a:lnTo>
                    <a:lnTo>
                      <a:pt x="422795" y="903287"/>
                    </a:lnTo>
                    <a:lnTo>
                      <a:pt x="465124" y="903427"/>
                    </a:lnTo>
                    <a:lnTo>
                      <a:pt x="505688" y="902500"/>
                    </a:lnTo>
                    <a:lnTo>
                      <a:pt x="544652" y="900569"/>
                    </a:lnTo>
                    <a:lnTo>
                      <a:pt x="618426" y="893978"/>
                    </a:lnTo>
                    <a:lnTo>
                      <a:pt x="687806" y="884250"/>
                    </a:lnTo>
                    <a:lnTo>
                      <a:pt x="754164" y="871956"/>
                    </a:lnTo>
                    <a:lnTo>
                      <a:pt x="818819" y="857681"/>
                    </a:lnTo>
                    <a:lnTo>
                      <a:pt x="1016165" y="808799"/>
                    </a:lnTo>
                    <a:lnTo>
                      <a:pt x="1051318" y="800531"/>
                    </a:lnTo>
                    <a:lnTo>
                      <a:pt x="1125105" y="784542"/>
                    </a:lnTo>
                    <a:lnTo>
                      <a:pt x="1164056" y="776960"/>
                    </a:lnTo>
                    <a:lnTo>
                      <a:pt x="1204620" y="769772"/>
                    </a:lnTo>
                    <a:lnTo>
                      <a:pt x="1246949" y="763016"/>
                    </a:lnTo>
                    <a:lnTo>
                      <a:pt x="1291234" y="756793"/>
                    </a:lnTo>
                    <a:lnTo>
                      <a:pt x="1337627" y="751154"/>
                    </a:lnTo>
                    <a:lnTo>
                      <a:pt x="1386293" y="746188"/>
                    </a:lnTo>
                    <a:lnTo>
                      <a:pt x="1437411" y="741972"/>
                    </a:lnTo>
                    <a:lnTo>
                      <a:pt x="1491145" y="738555"/>
                    </a:lnTo>
                    <a:lnTo>
                      <a:pt x="1547660" y="736028"/>
                    </a:lnTo>
                    <a:lnTo>
                      <a:pt x="1607146" y="734453"/>
                    </a:lnTo>
                    <a:lnTo>
                      <a:pt x="1669745" y="73392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902701" y="3307842"/>
                <a:ext cx="1670050" cy="90360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90360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733920"/>
                    </a:lnTo>
                    <a:lnTo>
                      <a:pt x="1607134" y="734453"/>
                    </a:lnTo>
                    <a:lnTo>
                      <a:pt x="1547660" y="736028"/>
                    </a:lnTo>
                    <a:lnTo>
                      <a:pt x="1491132" y="738555"/>
                    </a:lnTo>
                    <a:lnTo>
                      <a:pt x="1437398" y="741972"/>
                    </a:lnTo>
                    <a:lnTo>
                      <a:pt x="1386281" y="746188"/>
                    </a:lnTo>
                    <a:lnTo>
                      <a:pt x="1337614" y="751154"/>
                    </a:lnTo>
                    <a:lnTo>
                      <a:pt x="1291221" y="756793"/>
                    </a:lnTo>
                    <a:lnTo>
                      <a:pt x="1246949" y="763016"/>
                    </a:lnTo>
                    <a:lnTo>
                      <a:pt x="1204620" y="769772"/>
                    </a:lnTo>
                    <a:lnTo>
                      <a:pt x="1164056" y="776960"/>
                    </a:lnTo>
                    <a:lnTo>
                      <a:pt x="1125093" y="784542"/>
                    </a:lnTo>
                    <a:lnTo>
                      <a:pt x="1087577" y="792416"/>
                    </a:lnTo>
                    <a:lnTo>
                      <a:pt x="1016165" y="808799"/>
                    </a:lnTo>
                    <a:lnTo>
                      <a:pt x="948461" y="825525"/>
                    </a:lnTo>
                    <a:lnTo>
                      <a:pt x="915581" y="833831"/>
                    </a:lnTo>
                    <a:lnTo>
                      <a:pt x="883132" y="842010"/>
                    </a:lnTo>
                    <a:lnTo>
                      <a:pt x="818807" y="857681"/>
                    </a:lnTo>
                    <a:lnTo>
                      <a:pt x="754151" y="871956"/>
                    </a:lnTo>
                    <a:lnTo>
                      <a:pt x="687806" y="884250"/>
                    </a:lnTo>
                    <a:lnTo>
                      <a:pt x="618426" y="893978"/>
                    </a:lnTo>
                    <a:lnTo>
                      <a:pt x="544639" y="900569"/>
                    </a:lnTo>
                    <a:lnTo>
                      <a:pt x="505688" y="902500"/>
                    </a:lnTo>
                    <a:lnTo>
                      <a:pt x="465124" y="903427"/>
                    </a:lnTo>
                    <a:lnTo>
                      <a:pt x="422795" y="903287"/>
                    </a:lnTo>
                    <a:lnTo>
                      <a:pt x="378510" y="901992"/>
                    </a:lnTo>
                    <a:lnTo>
                      <a:pt x="332117" y="899477"/>
                    </a:lnTo>
                    <a:lnTo>
                      <a:pt x="283451" y="895667"/>
                    </a:lnTo>
                    <a:lnTo>
                      <a:pt x="232333" y="890485"/>
                    </a:lnTo>
                    <a:lnTo>
                      <a:pt x="178600" y="883881"/>
                    </a:lnTo>
                    <a:lnTo>
                      <a:pt x="122085" y="875753"/>
                    </a:lnTo>
                    <a:lnTo>
                      <a:pt x="62598" y="866038"/>
                    </a:lnTo>
                    <a:lnTo>
                      <a:pt x="0" y="854671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7960172" y="3314190"/>
              <a:ext cx="1527175" cy="4710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0495" marR="30480" indent="-113030">
                <a:lnSpc>
                  <a:spcPct val="110600"/>
                </a:lnSpc>
                <a:spcBef>
                  <a:spcPts val="100"/>
                </a:spcBef>
              </a:pPr>
              <a:r>
                <a:rPr sz="1400" spc="-40" dirty="0">
                  <a:cs typeface="Calibri"/>
                </a:rPr>
                <a:t>Bob’s</a:t>
              </a:r>
              <a:r>
                <a:rPr sz="1400" spc="-7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public</a:t>
              </a:r>
              <a:r>
                <a:rPr sz="1400" spc="-70" dirty="0">
                  <a:cs typeface="Calibri"/>
                </a:rPr>
                <a:t> </a:t>
              </a:r>
              <a:r>
                <a:rPr sz="1400" spc="-35" dirty="0">
                  <a:cs typeface="Calibri"/>
                </a:rPr>
                <a:t>key </a:t>
              </a:r>
              <a:r>
                <a:rPr sz="1400" baseline="7716" dirty="0">
                  <a:cs typeface="Calibri"/>
                </a:rPr>
                <a:t>is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538235"/>
                  </a:solidFill>
                  <a:cs typeface="Courier New"/>
                </a:rPr>
                <a:t>public_</a:t>
              </a:r>
              <a:r>
                <a:rPr sz="1400" b="1" spc="-10" dirty="0">
                  <a:solidFill>
                    <a:srgbClr val="C00000"/>
                  </a:solidFill>
                  <a:cs typeface="Courier New"/>
                </a:rPr>
                <a:t>old</a:t>
              </a:r>
              <a:endParaRPr sz="1400" dirty="0">
                <a:cs typeface="Courier New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40" y="3730751"/>
              <a:ext cx="917447" cy="917447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0117250" y="3706114"/>
              <a:ext cx="1424940" cy="539314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Sign</a:t>
              </a:r>
              <a:r>
                <a:rPr sz="1400" spc="-45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using</a:t>
              </a:r>
              <a:r>
                <a:rPr sz="1400" spc="-50" dirty="0">
                  <a:cs typeface="Calibri"/>
                </a:rPr>
                <a:t> </a:t>
              </a:r>
              <a:r>
                <a:rPr sz="1400" spc="-25" dirty="0">
                  <a:cs typeface="Calibri"/>
                </a:rPr>
                <a:t>the </a:t>
              </a:r>
              <a:r>
                <a:rPr sz="1400" spc="-80" dirty="0">
                  <a:cs typeface="Calibri"/>
                </a:rPr>
                <a:t>CA’s</a:t>
              </a:r>
              <a:r>
                <a:rPr sz="1400" spc="-45" dirty="0">
                  <a:cs typeface="Calibri"/>
                </a:rPr>
                <a:t> </a:t>
              </a:r>
              <a:r>
                <a:rPr sz="1400" spc="-25" dirty="0">
                  <a:cs typeface="Calibri"/>
                </a:rPr>
                <a:t>private</a:t>
              </a:r>
              <a:r>
                <a:rPr sz="1400" spc="-60" dirty="0">
                  <a:cs typeface="Calibri"/>
                </a:rPr>
                <a:t> </a:t>
              </a:r>
              <a:r>
                <a:rPr sz="1400" spc="-35" dirty="0">
                  <a:cs typeface="Calibri"/>
                </a:rPr>
                <a:t>key</a:t>
              </a:r>
              <a:endParaRPr sz="1400">
                <a:cs typeface="Calibri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518BE7-5B30-1B21-1168-4F80427E5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89111" y="703390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Freshness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0A2224C-CB5F-B9CA-4438-FEACD030FE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9111" y="2933266"/>
            <a:ext cx="2699066" cy="25698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Goal:</a:t>
            </a:r>
            <a:r>
              <a:rPr lang="en-US" spc="-114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block</a:t>
            </a:r>
            <a:r>
              <a:rPr lang="en-US" spc="-8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replay</a:t>
            </a:r>
            <a:r>
              <a:rPr lang="en-US" spc="-1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attack</a:t>
            </a:r>
            <a:endParaRPr lang="en-US" dirty="0"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dirty="0" err="1">
                <a:cs typeface="Calibri"/>
              </a:rPr>
              <a:t>Nounces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+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Integrity</a:t>
            </a:r>
            <a:endParaRPr lang="en-US" dirty="0"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230" algn="l"/>
              </a:tabLst>
            </a:pPr>
            <a:r>
              <a:rPr lang="en-US" sz="1400" dirty="0">
                <a:cs typeface="Calibri"/>
              </a:rPr>
              <a:t>Nonce</a:t>
            </a:r>
            <a:r>
              <a:rPr lang="en-US" sz="1400" spc="-7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is</a:t>
            </a:r>
            <a:r>
              <a:rPr lang="en-US" sz="1400" spc="-7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one-</a:t>
            </a:r>
            <a:r>
              <a:rPr lang="en-US" sz="1400" dirty="0">
                <a:cs typeface="Calibri"/>
              </a:rPr>
              <a:t>time</a:t>
            </a:r>
            <a:r>
              <a:rPr lang="en-US" sz="1400" spc="-4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use</a:t>
            </a:r>
            <a:r>
              <a:rPr lang="en-US" sz="1400" spc="-6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random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number</a:t>
            </a:r>
            <a:endParaRPr lang="en-US" sz="1400" dirty="0"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230" algn="l"/>
              </a:tabLst>
            </a:pPr>
            <a:r>
              <a:rPr lang="en-US" sz="1400" dirty="0">
                <a:cs typeface="Calibri"/>
              </a:rPr>
              <a:t>Should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not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reuse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the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same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spc="-10" dirty="0" err="1">
                <a:cs typeface="Calibri"/>
              </a:rPr>
              <a:t>nounce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3314A4-B17B-6B9E-94C7-021656DC2985}"/>
              </a:ext>
            </a:extLst>
          </p:cNvPr>
          <p:cNvGrpSpPr/>
          <p:nvPr/>
        </p:nvGrpSpPr>
        <p:grpSpPr>
          <a:xfrm>
            <a:off x="5106622" y="2199457"/>
            <a:ext cx="3197203" cy="3662368"/>
            <a:chOff x="7900415" y="1548383"/>
            <a:chExt cx="3564869" cy="4152077"/>
          </a:xfrm>
        </p:grpSpPr>
        <p:sp>
          <p:nvSpPr>
            <p:cNvPr id="5" name="object 5"/>
            <p:cNvSpPr txBox="1"/>
            <p:nvPr/>
          </p:nvSpPr>
          <p:spPr>
            <a:xfrm>
              <a:off x="8038387" y="5472192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10230508" y="5356368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600" y="1548383"/>
              <a:ext cx="1652015" cy="1652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7064" y="4599432"/>
              <a:ext cx="917447" cy="917447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Certificate </a:t>
              </a: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Authority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7900415" y="3117847"/>
              <a:ext cx="1841500" cy="2399030"/>
              <a:chOff x="7900415" y="3117847"/>
              <a:chExt cx="1841500" cy="2399030"/>
            </a:xfrm>
          </p:grpSpPr>
          <p:pic>
            <p:nvPicPr>
              <p:cNvPr id="11" name="object 1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8423150" y="3124200"/>
                <a:ext cx="615950" cy="156972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569720">
                    <a:moveTo>
                      <a:pt x="524167" y="0"/>
                    </a:moveTo>
                    <a:lnTo>
                      <a:pt x="356285" y="91084"/>
                    </a:lnTo>
                    <a:lnTo>
                      <a:pt x="421055" y="110223"/>
                    </a:lnTo>
                    <a:lnTo>
                      <a:pt x="0" y="1531150"/>
                    </a:lnTo>
                    <a:lnTo>
                      <a:pt x="129552" y="1569427"/>
                    </a:lnTo>
                    <a:lnTo>
                      <a:pt x="550608" y="148501"/>
                    </a:lnTo>
                    <a:lnTo>
                      <a:pt x="615378" y="167640"/>
                    </a:lnTo>
                    <a:lnTo>
                      <a:pt x="524167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8423148" y="3124197"/>
                <a:ext cx="615950" cy="1569720"/>
              </a:xfrm>
              <a:custGeom>
                <a:avLst/>
                <a:gdLst/>
                <a:ahLst/>
                <a:cxnLst/>
                <a:rect l="l" t="t" r="r" b="b"/>
                <a:pathLst>
                  <a:path w="615950" h="1569720">
                    <a:moveTo>
                      <a:pt x="0" y="1531150"/>
                    </a:moveTo>
                    <a:lnTo>
                      <a:pt x="421055" y="110223"/>
                    </a:lnTo>
                    <a:lnTo>
                      <a:pt x="356285" y="91084"/>
                    </a:lnTo>
                    <a:lnTo>
                      <a:pt x="524167" y="0"/>
                    </a:lnTo>
                    <a:lnTo>
                      <a:pt x="615391" y="167652"/>
                    </a:lnTo>
                    <a:lnTo>
                      <a:pt x="550608" y="148501"/>
                    </a:lnTo>
                    <a:lnTo>
                      <a:pt x="129552" y="1569427"/>
                    </a:lnTo>
                    <a:lnTo>
                      <a:pt x="0" y="1531150"/>
                    </a:lnTo>
                    <a:close/>
                  </a:path>
                </a:pathLst>
              </a:custGeom>
              <a:ln w="12700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4" name="object 1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46135" y="3386327"/>
                <a:ext cx="1795271" cy="1280159"/>
              </a:xfrm>
              <a:prstGeom prst="rect">
                <a:avLst/>
              </a:prstGeom>
            </p:spPr>
          </p:pic>
          <p:sp>
            <p:nvSpPr>
              <p:cNvPr id="15" name="object 15"/>
              <p:cNvSpPr/>
              <p:nvPr/>
            </p:nvSpPr>
            <p:spPr>
              <a:xfrm>
                <a:off x="7981182" y="3421380"/>
                <a:ext cx="167005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56970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1093889"/>
                    </a:lnTo>
                    <a:lnTo>
                      <a:pt x="61074" y="1108100"/>
                    </a:lnTo>
                    <a:lnTo>
                      <a:pt x="119176" y="1120292"/>
                    </a:lnTo>
                    <a:lnTo>
                      <a:pt x="174459" y="1130554"/>
                    </a:lnTo>
                    <a:lnTo>
                      <a:pt x="227088" y="1138974"/>
                    </a:lnTo>
                    <a:lnTo>
                      <a:pt x="277202" y="1145628"/>
                    </a:lnTo>
                    <a:lnTo>
                      <a:pt x="324980" y="1150620"/>
                    </a:lnTo>
                    <a:lnTo>
                      <a:pt x="370560" y="1154010"/>
                    </a:lnTo>
                    <a:lnTo>
                      <a:pt x="414096" y="1155903"/>
                    </a:lnTo>
                    <a:lnTo>
                      <a:pt x="455764" y="1156385"/>
                    </a:lnTo>
                    <a:lnTo>
                      <a:pt x="495706" y="1155534"/>
                    </a:lnTo>
                    <a:lnTo>
                      <a:pt x="534085" y="1153439"/>
                    </a:lnTo>
                    <a:lnTo>
                      <a:pt x="606767" y="1145857"/>
                    </a:lnTo>
                    <a:lnTo>
                      <a:pt x="675081" y="1134351"/>
                    </a:lnTo>
                    <a:lnTo>
                      <a:pt x="740244" y="1119593"/>
                    </a:lnTo>
                    <a:lnTo>
                      <a:pt x="803541" y="1102271"/>
                    </a:lnTo>
                    <a:lnTo>
                      <a:pt x="866203" y="1083081"/>
                    </a:lnTo>
                    <a:lnTo>
                      <a:pt x="994676" y="1041857"/>
                    </a:lnTo>
                    <a:lnTo>
                      <a:pt x="1028357" y="1031455"/>
                    </a:lnTo>
                    <a:lnTo>
                      <a:pt x="1098689" y="1011148"/>
                    </a:lnTo>
                    <a:lnTo>
                      <a:pt x="1135659" y="1001420"/>
                    </a:lnTo>
                    <a:lnTo>
                      <a:pt x="1174038" y="992085"/>
                    </a:lnTo>
                    <a:lnTo>
                      <a:pt x="1213980" y="983221"/>
                    </a:lnTo>
                    <a:lnTo>
                      <a:pt x="1255649" y="974928"/>
                    </a:lnTo>
                    <a:lnTo>
                      <a:pt x="1299197" y="967295"/>
                    </a:lnTo>
                    <a:lnTo>
                      <a:pt x="1344764" y="960399"/>
                    </a:lnTo>
                    <a:lnTo>
                      <a:pt x="1392542" y="954316"/>
                    </a:lnTo>
                    <a:lnTo>
                      <a:pt x="1442656" y="949159"/>
                    </a:lnTo>
                    <a:lnTo>
                      <a:pt x="1495285" y="944994"/>
                    </a:lnTo>
                    <a:lnTo>
                      <a:pt x="1550568" y="941908"/>
                    </a:lnTo>
                    <a:lnTo>
                      <a:pt x="1608670" y="939990"/>
                    </a:lnTo>
                    <a:lnTo>
                      <a:pt x="1669745" y="939342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7981950" y="3422142"/>
                <a:ext cx="1670050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56970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939342"/>
                    </a:lnTo>
                    <a:lnTo>
                      <a:pt x="1608658" y="939990"/>
                    </a:lnTo>
                    <a:lnTo>
                      <a:pt x="1550555" y="941908"/>
                    </a:lnTo>
                    <a:lnTo>
                      <a:pt x="1495272" y="944994"/>
                    </a:lnTo>
                    <a:lnTo>
                      <a:pt x="1442656" y="949159"/>
                    </a:lnTo>
                    <a:lnTo>
                      <a:pt x="1392542" y="954316"/>
                    </a:lnTo>
                    <a:lnTo>
                      <a:pt x="1344764" y="960399"/>
                    </a:lnTo>
                    <a:lnTo>
                      <a:pt x="1299184" y="967295"/>
                    </a:lnTo>
                    <a:lnTo>
                      <a:pt x="1255649" y="974928"/>
                    </a:lnTo>
                    <a:lnTo>
                      <a:pt x="1213980" y="983221"/>
                    </a:lnTo>
                    <a:lnTo>
                      <a:pt x="1174038" y="992085"/>
                    </a:lnTo>
                    <a:lnTo>
                      <a:pt x="1135659" y="1001420"/>
                    </a:lnTo>
                    <a:lnTo>
                      <a:pt x="1098689" y="1011148"/>
                    </a:lnTo>
                    <a:lnTo>
                      <a:pt x="1028344" y="1031455"/>
                    </a:lnTo>
                    <a:lnTo>
                      <a:pt x="961771" y="1052309"/>
                    </a:lnTo>
                    <a:lnTo>
                      <a:pt x="897699" y="1073010"/>
                    </a:lnTo>
                    <a:lnTo>
                      <a:pt x="866203" y="1083081"/>
                    </a:lnTo>
                    <a:lnTo>
                      <a:pt x="803541" y="1102271"/>
                    </a:lnTo>
                    <a:lnTo>
                      <a:pt x="740244" y="1119593"/>
                    </a:lnTo>
                    <a:lnTo>
                      <a:pt x="675068" y="1134351"/>
                    </a:lnTo>
                    <a:lnTo>
                      <a:pt x="606767" y="1145857"/>
                    </a:lnTo>
                    <a:lnTo>
                      <a:pt x="534085" y="1153439"/>
                    </a:lnTo>
                    <a:lnTo>
                      <a:pt x="495706" y="1155522"/>
                    </a:lnTo>
                    <a:lnTo>
                      <a:pt x="455764" y="1156385"/>
                    </a:lnTo>
                    <a:lnTo>
                      <a:pt x="414096" y="1155903"/>
                    </a:lnTo>
                    <a:lnTo>
                      <a:pt x="370547" y="1154010"/>
                    </a:lnTo>
                    <a:lnTo>
                      <a:pt x="324967" y="1150607"/>
                    </a:lnTo>
                    <a:lnTo>
                      <a:pt x="277202" y="1145628"/>
                    </a:lnTo>
                    <a:lnTo>
                      <a:pt x="227088" y="1138974"/>
                    </a:lnTo>
                    <a:lnTo>
                      <a:pt x="174459" y="1130554"/>
                    </a:lnTo>
                    <a:lnTo>
                      <a:pt x="119176" y="1120292"/>
                    </a:lnTo>
                    <a:lnTo>
                      <a:pt x="61074" y="1108100"/>
                    </a:lnTo>
                    <a:lnTo>
                      <a:pt x="0" y="1093889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7" name="object 17"/>
            <p:cNvSpPr txBox="1"/>
            <p:nvPr/>
          </p:nvSpPr>
          <p:spPr>
            <a:xfrm>
              <a:off x="8177401" y="3448937"/>
              <a:ext cx="1256665" cy="808618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0650" marR="5080" indent="-108585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cs typeface="Calibri"/>
                </a:rPr>
                <a:t>What</a:t>
              </a:r>
              <a:r>
                <a:rPr sz="1400" spc="-6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is</a:t>
              </a:r>
              <a:r>
                <a:rPr sz="1400" spc="-40" dirty="0">
                  <a:cs typeface="Calibri"/>
                </a:rPr>
                <a:t> </a:t>
              </a:r>
              <a:r>
                <a:rPr sz="1400" spc="-50" dirty="0">
                  <a:cs typeface="Calibri"/>
                </a:rPr>
                <a:t>Bob’s </a:t>
              </a:r>
              <a:r>
                <a:rPr sz="1400" dirty="0">
                  <a:cs typeface="Calibri"/>
                </a:rPr>
                <a:t>public</a:t>
              </a:r>
              <a:r>
                <a:rPr sz="1400" spc="-85" dirty="0">
                  <a:cs typeface="Calibri"/>
                </a:rPr>
                <a:t> </a:t>
              </a:r>
              <a:r>
                <a:rPr sz="1400" spc="-20" dirty="0">
                  <a:cs typeface="Calibri"/>
                </a:rPr>
                <a:t>key?</a:t>
              </a:r>
              <a:endParaRPr sz="1400" dirty="0">
                <a:cs typeface="Calibri"/>
              </a:endParaRPr>
            </a:p>
            <a:p>
              <a:pPr marL="194945">
                <a:lnSpc>
                  <a:spcPts val="2075"/>
                </a:lnSpc>
              </a:pPr>
              <a:r>
                <a:rPr sz="1400" dirty="0">
                  <a:solidFill>
                    <a:srgbClr val="C00000"/>
                  </a:solidFill>
                  <a:cs typeface="Calibri"/>
                </a:rPr>
                <a:t>+</a:t>
              </a:r>
              <a:r>
                <a:rPr sz="1400" spc="-5" dirty="0">
                  <a:solidFill>
                    <a:srgbClr val="C00000"/>
                  </a:solidFill>
                  <a:cs typeface="Calibri"/>
                </a:rPr>
                <a:t> </a:t>
              </a:r>
              <a:r>
                <a:rPr sz="1400" spc="-10" dirty="0">
                  <a:solidFill>
                    <a:srgbClr val="C00000"/>
                  </a:solidFill>
                  <a:cs typeface="Calibri"/>
                </a:rPr>
                <a:t>Nounce</a:t>
              </a:r>
              <a:endParaRPr sz="1400" dirty="0">
                <a:cs typeface="Calibri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AD1353F-E4E1-53D6-50A8-F9630ABC8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854" y="5923818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6ED41-DF6A-B8A6-F9B2-E268D8BAA0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87920" y="733771"/>
            <a:ext cx="4786877" cy="1518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Freshness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AE21683-A8B6-3AE0-275C-D407E42988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7920" y="2795205"/>
            <a:ext cx="2699066" cy="2569866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cs typeface="Calibri"/>
              </a:rPr>
              <a:t>Goal:</a:t>
            </a:r>
            <a:r>
              <a:rPr lang="en-US" sz="2000" spc="-114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to</a:t>
            </a:r>
            <a:r>
              <a:rPr lang="en-US" sz="2000" spc="-10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block</a:t>
            </a:r>
            <a:r>
              <a:rPr lang="en-US" sz="2000" spc="-85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replay</a:t>
            </a:r>
            <a:r>
              <a:rPr lang="en-US" sz="2000" spc="-11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attack</a:t>
            </a:r>
            <a:endParaRPr lang="en-US" sz="20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tabLst>
                <a:tab pos="240029" algn="l"/>
              </a:tabLst>
            </a:pPr>
            <a:r>
              <a:rPr lang="en-US" sz="2000" dirty="0" err="1">
                <a:cs typeface="Calibri"/>
              </a:rPr>
              <a:t>Nounces</a:t>
            </a:r>
            <a:r>
              <a:rPr lang="en-US" sz="2000" spc="-7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+</a:t>
            </a:r>
            <a:r>
              <a:rPr lang="en-US" sz="2000" spc="-8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Integrity</a:t>
            </a:r>
            <a:endParaRPr lang="en-US" sz="2000" dirty="0">
              <a:cs typeface="Calibri"/>
            </a:endParaRPr>
          </a:p>
          <a:p>
            <a:pPr marL="812801" lvl="1" indent="-342900">
              <a:lnSpc>
                <a:spcPct val="100000"/>
              </a:lnSpc>
              <a:spcBef>
                <a:spcPts val="234"/>
              </a:spcBef>
              <a:tabLst>
                <a:tab pos="697230" algn="l"/>
              </a:tabLst>
            </a:pPr>
            <a:r>
              <a:rPr lang="en-US" sz="2000" dirty="0">
                <a:cs typeface="Calibri"/>
              </a:rPr>
              <a:t>Nonce</a:t>
            </a:r>
            <a:r>
              <a:rPr lang="en-US" sz="2000" spc="-7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is</a:t>
            </a:r>
            <a:r>
              <a:rPr lang="en-US" sz="2000" spc="-7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a</a:t>
            </a:r>
            <a:r>
              <a:rPr lang="en-US" sz="2000" spc="-90" dirty="0">
                <a:cs typeface="Calibri"/>
              </a:rPr>
              <a:t> </a:t>
            </a:r>
            <a:r>
              <a:rPr lang="en-US" sz="2000" spc="-25" dirty="0">
                <a:cs typeface="Calibri"/>
              </a:rPr>
              <a:t>one-</a:t>
            </a:r>
            <a:r>
              <a:rPr lang="en-US" sz="2000" dirty="0">
                <a:cs typeface="Calibri"/>
              </a:rPr>
              <a:t>time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use</a:t>
            </a:r>
            <a:r>
              <a:rPr lang="en-US" sz="2000" spc="-6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random</a:t>
            </a:r>
            <a:r>
              <a:rPr lang="en-US" sz="2000" spc="-8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number</a:t>
            </a:r>
            <a:endParaRPr lang="en-US" sz="2000" dirty="0">
              <a:cs typeface="Calibri"/>
            </a:endParaRPr>
          </a:p>
          <a:p>
            <a:pPr marL="812801" lvl="1" indent="-342900">
              <a:lnSpc>
                <a:spcPct val="100000"/>
              </a:lnSpc>
              <a:spcBef>
                <a:spcPts val="200"/>
              </a:spcBef>
              <a:tabLst>
                <a:tab pos="697230" algn="l"/>
              </a:tabLst>
            </a:pPr>
            <a:r>
              <a:rPr lang="en-US" sz="2000" dirty="0">
                <a:cs typeface="Calibri"/>
              </a:rPr>
              <a:t>Should</a:t>
            </a:r>
            <a:r>
              <a:rPr lang="en-US" sz="2000" spc="-10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not</a:t>
            </a:r>
            <a:r>
              <a:rPr lang="en-US" sz="2000" spc="-10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reuse</a:t>
            </a:r>
            <a:r>
              <a:rPr lang="en-US" sz="2000" spc="-8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the</a:t>
            </a:r>
            <a:r>
              <a:rPr lang="en-US" sz="2000" spc="-9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same</a:t>
            </a:r>
            <a:r>
              <a:rPr lang="en-US" sz="2000" spc="-105" dirty="0">
                <a:cs typeface="Calibri"/>
              </a:rPr>
              <a:t> </a:t>
            </a:r>
            <a:r>
              <a:rPr lang="en-US" sz="2000" spc="-10" dirty="0" err="1">
                <a:cs typeface="Calibri"/>
              </a:rPr>
              <a:t>nounce</a:t>
            </a:r>
            <a:endParaRPr lang="en-US" sz="2000" dirty="0">
              <a:cs typeface="Calibri"/>
            </a:endParaRPr>
          </a:p>
          <a:p>
            <a:r>
              <a:rPr lang="en-US" sz="2000" spc="-35" dirty="0">
                <a:cs typeface="Calibri"/>
              </a:rPr>
              <a:t>Challenge-</a:t>
            </a:r>
            <a:r>
              <a:rPr lang="en-US" sz="2000" spc="-10" dirty="0">
                <a:cs typeface="Calibri"/>
              </a:rPr>
              <a:t>response</a:t>
            </a:r>
            <a:endParaRPr lang="en-US" sz="2000" dirty="0">
              <a:cs typeface="Calibri"/>
            </a:endParaRPr>
          </a:p>
          <a:p>
            <a:endParaRPr lang="en-US" dirty="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3"/>
          </p:nvPr>
        </p:nvSpPr>
        <p:spPr>
          <a:xfrm>
            <a:off x="11572875" y="6221413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4F294C-08C4-FA27-C983-B7299E59F782}"/>
              </a:ext>
            </a:extLst>
          </p:cNvPr>
          <p:cNvGrpSpPr/>
          <p:nvPr/>
        </p:nvGrpSpPr>
        <p:grpSpPr>
          <a:xfrm>
            <a:off x="5204289" y="1953703"/>
            <a:ext cx="3385513" cy="3580043"/>
            <a:chOff x="7866888" y="1548383"/>
            <a:chExt cx="3926327" cy="4151932"/>
          </a:xfrm>
        </p:grpSpPr>
        <p:sp>
          <p:nvSpPr>
            <p:cNvPr id="6" name="object 6"/>
            <p:cNvSpPr txBox="1"/>
            <p:nvPr/>
          </p:nvSpPr>
          <p:spPr>
            <a:xfrm>
              <a:off x="10230444" y="5356352"/>
              <a:ext cx="51815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25" dirty="0">
                  <a:solidFill>
                    <a:schemeClr val="bg1"/>
                  </a:solidFill>
                  <a:cs typeface="Calibri"/>
                </a:rPr>
                <a:t>Bob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7" name="object 7"/>
            <p:cNvGrpSpPr/>
            <p:nvPr/>
          </p:nvGrpSpPr>
          <p:grpSpPr>
            <a:xfrm>
              <a:off x="8610600" y="1548383"/>
              <a:ext cx="2344420" cy="3968750"/>
              <a:chOff x="8610600" y="1548383"/>
              <a:chExt cx="2344420" cy="3968750"/>
            </a:xfrm>
          </p:grpSpPr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</p:grpSp>
        <p:sp>
          <p:nvSpPr>
            <p:cNvPr id="10" name="object 10"/>
            <p:cNvSpPr txBox="1"/>
            <p:nvPr/>
          </p:nvSpPr>
          <p:spPr>
            <a:xfrm>
              <a:off x="10166709" y="1998851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Certificate </a:t>
              </a: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Authority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038290" y="5472047"/>
              <a:ext cx="63436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Alice</a:t>
              </a:r>
              <a:endParaRPr sz="140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7866888" y="3110226"/>
              <a:ext cx="1795780" cy="2406650"/>
              <a:chOff x="7866888" y="3110226"/>
              <a:chExt cx="1795780" cy="2406650"/>
            </a:xfrm>
          </p:grpSpPr>
          <p:pic>
            <p:nvPicPr>
              <p:cNvPr id="13" name="object 1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00415" y="4599432"/>
                <a:ext cx="917447" cy="917447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8359141" y="3116580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574205" y="0"/>
                    </a:moveTo>
                    <a:lnTo>
                      <a:pt x="63372" y="1392161"/>
                    </a:lnTo>
                    <a:lnTo>
                      <a:pt x="0" y="1368907"/>
                    </a:lnTo>
                    <a:lnTo>
                      <a:pt x="80251" y="1542161"/>
                    </a:lnTo>
                    <a:lnTo>
                      <a:pt x="253517" y="1461909"/>
                    </a:lnTo>
                    <a:lnTo>
                      <a:pt x="190131" y="1438656"/>
                    </a:lnTo>
                    <a:lnTo>
                      <a:pt x="700963" y="46507"/>
                    </a:lnTo>
                    <a:lnTo>
                      <a:pt x="574205" y="0"/>
                    </a:lnTo>
                    <a:close/>
                  </a:path>
                </a:pathLst>
              </a:custGeom>
              <a:solidFill>
                <a:srgbClr val="4471C4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8359138" y="3116576"/>
                <a:ext cx="701040" cy="1542415"/>
              </a:xfrm>
              <a:custGeom>
                <a:avLst/>
                <a:gdLst/>
                <a:ahLst/>
                <a:cxnLst/>
                <a:rect l="l" t="t" r="r" b="b"/>
                <a:pathLst>
                  <a:path w="701040" h="1542414">
                    <a:moveTo>
                      <a:pt x="700963" y="46507"/>
                    </a:moveTo>
                    <a:lnTo>
                      <a:pt x="190131" y="1438668"/>
                    </a:lnTo>
                    <a:lnTo>
                      <a:pt x="253517" y="1461922"/>
                    </a:lnTo>
                    <a:lnTo>
                      <a:pt x="80251" y="1542160"/>
                    </a:lnTo>
                    <a:lnTo>
                      <a:pt x="0" y="1368907"/>
                    </a:lnTo>
                    <a:lnTo>
                      <a:pt x="63385" y="1392161"/>
                    </a:lnTo>
                    <a:lnTo>
                      <a:pt x="574205" y="0"/>
                    </a:lnTo>
                    <a:lnTo>
                      <a:pt x="700963" y="46507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6" name="object 1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66888" y="3273552"/>
                <a:ext cx="1795259" cy="1261871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7901936" y="3307080"/>
                <a:ext cx="1670050" cy="113855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38554">
                    <a:moveTo>
                      <a:pt x="1669745" y="0"/>
                    </a:moveTo>
                    <a:lnTo>
                      <a:pt x="0" y="0"/>
                    </a:lnTo>
                    <a:lnTo>
                      <a:pt x="0" y="1076909"/>
                    </a:lnTo>
                    <a:lnTo>
                      <a:pt x="61074" y="1090904"/>
                    </a:lnTo>
                    <a:lnTo>
                      <a:pt x="119176" y="1102906"/>
                    </a:lnTo>
                    <a:lnTo>
                      <a:pt x="174459" y="1113015"/>
                    </a:lnTo>
                    <a:lnTo>
                      <a:pt x="227088" y="1121295"/>
                    </a:lnTo>
                    <a:lnTo>
                      <a:pt x="277202" y="1127848"/>
                    </a:lnTo>
                    <a:lnTo>
                      <a:pt x="324980" y="1132751"/>
                    </a:lnTo>
                    <a:lnTo>
                      <a:pt x="370560" y="1136091"/>
                    </a:lnTo>
                    <a:lnTo>
                      <a:pt x="414096" y="1137958"/>
                    </a:lnTo>
                    <a:lnTo>
                      <a:pt x="455764" y="1138428"/>
                    </a:lnTo>
                    <a:lnTo>
                      <a:pt x="495706" y="1137589"/>
                    </a:lnTo>
                    <a:lnTo>
                      <a:pt x="534085" y="1135532"/>
                    </a:lnTo>
                    <a:lnTo>
                      <a:pt x="606767" y="1128077"/>
                    </a:lnTo>
                    <a:lnTo>
                      <a:pt x="675081" y="1116749"/>
                    </a:lnTo>
                    <a:lnTo>
                      <a:pt x="740244" y="1102220"/>
                    </a:lnTo>
                    <a:lnTo>
                      <a:pt x="803541" y="1085164"/>
                    </a:lnTo>
                    <a:lnTo>
                      <a:pt x="866203" y="1066279"/>
                    </a:lnTo>
                    <a:lnTo>
                      <a:pt x="994676" y="1025690"/>
                    </a:lnTo>
                    <a:lnTo>
                      <a:pt x="1028357" y="1015453"/>
                    </a:lnTo>
                    <a:lnTo>
                      <a:pt x="1098689" y="995464"/>
                    </a:lnTo>
                    <a:lnTo>
                      <a:pt x="1135659" y="985875"/>
                    </a:lnTo>
                    <a:lnTo>
                      <a:pt x="1174038" y="976680"/>
                    </a:lnTo>
                    <a:lnTo>
                      <a:pt x="1213980" y="967968"/>
                    </a:lnTo>
                    <a:lnTo>
                      <a:pt x="1255649" y="959802"/>
                    </a:lnTo>
                    <a:lnTo>
                      <a:pt x="1299197" y="952284"/>
                    </a:lnTo>
                    <a:lnTo>
                      <a:pt x="1344764" y="945489"/>
                    </a:lnTo>
                    <a:lnTo>
                      <a:pt x="1392542" y="939507"/>
                    </a:lnTo>
                    <a:lnTo>
                      <a:pt x="1442656" y="934427"/>
                    </a:lnTo>
                    <a:lnTo>
                      <a:pt x="1495285" y="930325"/>
                    </a:lnTo>
                    <a:lnTo>
                      <a:pt x="1550568" y="927290"/>
                    </a:lnTo>
                    <a:lnTo>
                      <a:pt x="1608670" y="925398"/>
                    </a:lnTo>
                    <a:lnTo>
                      <a:pt x="1669745" y="924750"/>
                    </a:lnTo>
                    <a:lnTo>
                      <a:pt x="166974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7902701" y="3307842"/>
                <a:ext cx="1670050" cy="1138555"/>
              </a:xfrm>
              <a:custGeom>
                <a:avLst/>
                <a:gdLst/>
                <a:ahLst/>
                <a:cxnLst/>
                <a:rect l="l" t="t" r="r" b="b"/>
                <a:pathLst>
                  <a:path w="1670050" h="1138554">
                    <a:moveTo>
                      <a:pt x="0" y="0"/>
                    </a:moveTo>
                    <a:lnTo>
                      <a:pt x="1669745" y="0"/>
                    </a:lnTo>
                    <a:lnTo>
                      <a:pt x="1669745" y="924763"/>
                    </a:lnTo>
                    <a:lnTo>
                      <a:pt x="1608658" y="925398"/>
                    </a:lnTo>
                    <a:lnTo>
                      <a:pt x="1550555" y="927290"/>
                    </a:lnTo>
                    <a:lnTo>
                      <a:pt x="1495272" y="930325"/>
                    </a:lnTo>
                    <a:lnTo>
                      <a:pt x="1442656" y="934427"/>
                    </a:lnTo>
                    <a:lnTo>
                      <a:pt x="1392542" y="939507"/>
                    </a:lnTo>
                    <a:lnTo>
                      <a:pt x="1344764" y="945489"/>
                    </a:lnTo>
                    <a:lnTo>
                      <a:pt x="1299184" y="952284"/>
                    </a:lnTo>
                    <a:lnTo>
                      <a:pt x="1255649" y="959802"/>
                    </a:lnTo>
                    <a:lnTo>
                      <a:pt x="1213980" y="967968"/>
                    </a:lnTo>
                    <a:lnTo>
                      <a:pt x="1174038" y="976680"/>
                    </a:lnTo>
                    <a:lnTo>
                      <a:pt x="1135659" y="985875"/>
                    </a:lnTo>
                    <a:lnTo>
                      <a:pt x="1098689" y="995464"/>
                    </a:lnTo>
                    <a:lnTo>
                      <a:pt x="1028344" y="1015453"/>
                    </a:lnTo>
                    <a:lnTo>
                      <a:pt x="961771" y="1035977"/>
                    </a:lnTo>
                    <a:lnTo>
                      <a:pt x="897699" y="1056347"/>
                    </a:lnTo>
                    <a:lnTo>
                      <a:pt x="866203" y="1066279"/>
                    </a:lnTo>
                    <a:lnTo>
                      <a:pt x="803541" y="1085164"/>
                    </a:lnTo>
                    <a:lnTo>
                      <a:pt x="740244" y="1102220"/>
                    </a:lnTo>
                    <a:lnTo>
                      <a:pt x="675068" y="1116749"/>
                    </a:lnTo>
                    <a:lnTo>
                      <a:pt x="606767" y="1128077"/>
                    </a:lnTo>
                    <a:lnTo>
                      <a:pt x="534085" y="1135532"/>
                    </a:lnTo>
                    <a:lnTo>
                      <a:pt x="495706" y="1137589"/>
                    </a:lnTo>
                    <a:lnTo>
                      <a:pt x="455764" y="1138428"/>
                    </a:lnTo>
                    <a:lnTo>
                      <a:pt x="414096" y="1137958"/>
                    </a:lnTo>
                    <a:lnTo>
                      <a:pt x="370547" y="1136091"/>
                    </a:lnTo>
                    <a:lnTo>
                      <a:pt x="324967" y="1132751"/>
                    </a:lnTo>
                    <a:lnTo>
                      <a:pt x="277202" y="1127848"/>
                    </a:lnTo>
                    <a:lnTo>
                      <a:pt x="227088" y="1121295"/>
                    </a:lnTo>
                    <a:lnTo>
                      <a:pt x="174459" y="1113015"/>
                    </a:lnTo>
                    <a:lnTo>
                      <a:pt x="119176" y="1102906"/>
                    </a:lnTo>
                    <a:lnTo>
                      <a:pt x="61074" y="1090904"/>
                    </a:lnTo>
                    <a:lnTo>
                      <a:pt x="0" y="1076909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7978650" y="3274566"/>
              <a:ext cx="1527175" cy="7233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marR="30480" algn="ctr">
                <a:lnSpc>
                  <a:spcPct val="110600"/>
                </a:lnSpc>
                <a:spcBef>
                  <a:spcPts val="100"/>
                </a:spcBef>
              </a:pPr>
              <a:r>
                <a:rPr sz="1400" spc="-40" dirty="0">
                  <a:cs typeface="Calibri"/>
                </a:rPr>
                <a:t>Bob’s</a:t>
              </a:r>
              <a:r>
                <a:rPr sz="1400" spc="-7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public</a:t>
              </a:r>
              <a:r>
                <a:rPr sz="1400" spc="-70" dirty="0">
                  <a:cs typeface="Calibri"/>
                </a:rPr>
                <a:t> </a:t>
              </a:r>
              <a:r>
                <a:rPr sz="1400" spc="-35" dirty="0">
                  <a:cs typeface="Calibri"/>
                </a:rPr>
                <a:t>key </a:t>
              </a:r>
              <a:r>
                <a:rPr sz="1400" baseline="7716" dirty="0">
                  <a:cs typeface="Calibri"/>
                </a:rPr>
                <a:t>is </a:t>
              </a:r>
              <a:r>
                <a:rPr sz="1400" b="1" spc="-15" baseline="7716" dirty="0">
                  <a:solidFill>
                    <a:srgbClr val="538235"/>
                  </a:solidFill>
                  <a:cs typeface="Courier New"/>
                </a:rPr>
                <a:t>K</a:t>
              </a:r>
              <a:r>
                <a:rPr sz="1400" b="1" spc="-10" dirty="0">
                  <a:solidFill>
                    <a:srgbClr val="538235"/>
                  </a:solidFill>
                  <a:cs typeface="Courier New"/>
                </a:rPr>
                <a:t>public</a:t>
              </a:r>
              <a:endParaRPr sz="1400" dirty="0">
                <a:cs typeface="Courier New"/>
              </a:endParaRPr>
            </a:p>
            <a:p>
              <a:pPr marR="1270" algn="ctr">
                <a:lnSpc>
                  <a:spcPts val="2030"/>
                </a:lnSpc>
              </a:pPr>
              <a:r>
                <a:rPr sz="1400" dirty="0">
                  <a:solidFill>
                    <a:srgbClr val="C00000"/>
                  </a:solidFill>
                  <a:cs typeface="Calibri"/>
                </a:rPr>
                <a:t>+</a:t>
              </a:r>
              <a:r>
                <a:rPr sz="1400" spc="-5" dirty="0">
                  <a:solidFill>
                    <a:srgbClr val="C00000"/>
                  </a:solidFill>
                  <a:cs typeface="Calibri"/>
                </a:rPr>
                <a:t> </a:t>
              </a:r>
              <a:r>
                <a:rPr sz="1400" spc="-10" dirty="0">
                  <a:solidFill>
                    <a:srgbClr val="C00000"/>
                  </a:solidFill>
                  <a:cs typeface="Calibri"/>
                </a:rPr>
                <a:t>Nounce</a:t>
              </a:r>
              <a:endParaRPr sz="1400" dirty="0">
                <a:cs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65919" y="3688092"/>
              <a:ext cx="917435" cy="917435"/>
            </a:xfrm>
            <a:prstGeom prst="rect">
              <a:avLst/>
            </a:prstGeom>
          </p:spPr>
        </p:pic>
        <p:sp>
          <p:nvSpPr>
            <p:cNvPr id="21" name="object 21"/>
            <p:cNvSpPr txBox="1"/>
            <p:nvPr/>
          </p:nvSpPr>
          <p:spPr>
            <a:xfrm>
              <a:off x="10141202" y="3490049"/>
              <a:ext cx="1652013" cy="625466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12700" marR="5080">
                <a:lnSpc>
                  <a:spcPts val="2100"/>
                </a:lnSpc>
                <a:spcBef>
                  <a:spcPts val="219"/>
                </a:spcBef>
              </a:pPr>
              <a:r>
                <a:rPr sz="1400" dirty="0">
                  <a:solidFill>
                    <a:schemeClr val="bg1"/>
                  </a:solidFill>
                  <a:cs typeface="Calibri"/>
                </a:rPr>
                <a:t>Sign</a:t>
              </a:r>
              <a:r>
                <a:rPr sz="1400" spc="-4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dirty="0">
                  <a:solidFill>
                    <a:schemeClr val="bg1"/>
                  </a:solidFill>
                  <a:cs typeface="Calibri"/>
                </a:rPr>
                <a:t>using</a:t>
              </a:r>
              <a:r>
                <a:rPr sz="1400" spc="-50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the </a:t>
              </a:r>
              <a:r>
                <a:rPr sz="1400" spc="-80" dirty="0">
                  <a:solidFill>
                    <a:schemeClr val="bg1"/>
                  </a:solidFill>
                  <a:cs typeface="Calibri"/>
                </a:rPr>
                <a:t>CA’s</a:t>
              </a:r>
              <a:r>
                <a:rPr sz="1400" spc="-45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25" dirty="0">
                  <a:solidFill>
                    <a:schemeClr val="bg1"/>
                  </a:solidFill>
                  <a:cs typeface="Calibri"/>
                </a:rPr>
                <a:t>private</a:t>
              </a:r>
              <a:r>
                <a:rPr sz="1400" spc="-60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z="1400" spc="-35" dirty="0">
                  <a:solidFill>
                    <a:schemeClr val="bg1"/>
                  </a:solidFill>
                  <a:cs typeface="Calibri"/>
                </a:rPr>
                <a:t>key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9B2A11E-7946-227A-4BF1-2525D8E30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430" y="580897"/>
            <a:ext cx="4564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chemeClr val="bg1"/>
                </a:solidFill>
                <a:latin typeface="Calibri Light"/>
                <a:cs typeface="Calibri Light"/>
              </a:rPr>
              <a:t>Security</a:t>
            </a:r>
            <a:r>
              <a:rPr sz="4400" b="0" spc="-19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chemeClr val="bg1"/>
                </a:solidFill>
                <a:latin typeface="Calibri Light"/>
                <a:cs typeface="Calibri Light"/>
              </a:rPr>
              <a:t>Contexts</a:t>
            </a:r>
            <a:r>
              <a:rPr sz="4400" b="0" spc="-18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chemeClr val="bg1"/>
                </a:solidFill>
                <a:latin typeface="Calibri Light"/>
                <a:cs typeface="Calibri Light"/>
              </a:rPr>
              <a:t>#1</a:t>
            </a:r>
            <a:endParaRPr sz="4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8159" y="2188858"/>
            <a:ext cx="831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work.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280" y="3208400"/>
            <a:ext cx="61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Lost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91" y="2290331"/>
            <a:ext cx="4642485" cy="137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3080">
              <a:lnSpc>
                <a:spcPts val="2655"/>
              </a:lnSpc>
              <a:tabLst>
                <a:tab pos="4164329" algn="l"/>
              </a:tabLst>
            </a:pP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company’s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highly-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secure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	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net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177290" algn="l"/>
              </a:tabLst>
            </a:pP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c)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	device,</a:t>
            </a:r>
            <a:r>
              <a:rPr sz="2800" spc="-1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rootkits?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1402" y="2748529"/>
            <a:ext cx="5204460" cy="3793490"/>
            <a:chOff x="390143" y="2241803"/>
            <a:chExt cx="5204460" cy="37934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143" y="2241803"/>
              <a:ext cx="5204459" cy="31226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3335" y="2439923"/>
              <a:ext cx="755903" cy="7559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439" y="5280659"/>
              <a:ext cx="754379" cy="7543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87064" y="471106"/>
            <a:ext cx="5043170" cy="1388745"/>
            <a:chOff x="6650602" y="425067"/>
            <a:chExt cx="5043170" cy="13887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784" y="428243"/>
              <a:ext cx="5036819" cy="138226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53777" y="428242"/>
              <a:ext cx="5036820" cy="1382395"/>
            </a:xfrm>
            <a:custGeom>
              <a:avLst/>
              <a:gdLst/>
              <a:ahLst/>
              <a:cxnLst/>
              <a:rect l="l" t="t" r="r" b="b"/>
              <a:pathLst>
                <a:path w="5036820" h="1382395">
                  <a:moveTo>
                    <a:pt x="457809" y="454977"/>
                  </a:moveTo>
                  <a:lnTo>
                    <a:pt x="451345" y="428320"/>
                  </a:lnTo>
                  <a:lnTo>
                    <a:pt x="451307" y="402005"/>
                  </a:lnTo>
                  <a:lnTo>
                    <a:pt x="457466" y="376161"/>
                  </a:lnTo>
                  <a:lnTo>
                    <a:pt x="487400" y="326351"/>
                  </a:lnTo>
                  <a:lnTo>
                    <a:pt x="539229" y="279831"/>
                  </a:lnTo>
                  <a:lnTo>
                    <a:pt x="572770" y="258076"/>
                  </a:lnTo>
                  <a:lnTo>
                    <a:pt x="611073" y="237502"/>
                  </a:lnTo>
                  <a:lnTo>
                    <a:pt x="653910" y="218224"/>
                  </a:lnTo>
                  <a:lnTo>
                    <a:pt x="701027" y="200329"/>
                  </a:lnTo>
                  <a:lnTo>
                    <a:pt x="752195" y="183972"/>
                  </a:lnTo>
                  <a:lnTo>
                    <a:pt x="807173" y="169240"/>
                  </a:lnTo>
                  <a:lnTo>
                    <a:pt x="865733" y="156260"/>
                  </a:lnTo>
                  <a:lnTo>
                    <a:pt x="927633" y="145160"/>
                  </a:lnTo>
                  <a:lnTo>
                    <a:pt x="992632" y="136042"/>
                  </a:lnTo>
                  <a:lnTo>
                    <a:pt x="1060488" y="129031"/>
                  </a:lnTo>
                  <a:lnTo>
                    <a:pt x="1130973" y="124231"/>
                  </a:lnTo>
                  <a:lnTo>
                    <a:pt x="1183347" y="122237"/>
                  </a:lnTo>
                  <a:lnTo>
                    <a:pt x="1235722" y="121551"/>
                  </a:lnTo>
                  <a:lnTo>
                    <a:pt x="1287919" y="122161"/>
                  </a:lnTo>
                  <a:lnTo>
                    <a:pt x="1339799" y="124078"/>
                  </a:lnTo>
                  <a:lnTo>
                    <a:pt x="1391170" y="127253"/>
                  </a:lnTo>
                  <a:lnTo>
                    <a:pt x="1441856" y="131698"/>
                  </a:lnTo>
                  <a:lnTo>
                    <a:pt x="1491703" y="137401"/>
                  </a:lnTo>
                  <a:lnTo>
                    <a:pt x="1540535" y="144322"/>
                  </a:lnTo>
                  <a:lnTo>
                    <a:pt x="1588173" y="152488"/>
                  </a:lnTo>
                  <a:lnTo>
                    <a:pt x="1634451" y="161861"/>
                  </a:lnTo>
                  <a:lnTo>
                    <a:pt x="1665020" y="142595"/>
                  </a:lnTo>
                  <a:lnTo>
                    <a:pt x="1699704" y="124828"/>
                  </a:lnTo>
                  <a:lnTo>
                    <a:pt x="1738134" y="108610"/>
                  </a:lnTo>
                  <a:lnTo>
                    <a:pt x="1779993" y="93967"/>
                  </a:lnTo>
                  <a:lnTo>
                    <a:pt x="1824901" y="80937"/>
                  </a:lnTo>
                  <a:lnTo>
                    <a:pt x="1872513" y="69570"/>
                  </a:lnTo>
                  <a:lnTo>
                    <a:pt x="1922475" y="59905"/>
                  </a:lnTo>
                  <a:lnTo>
                    <a:pt x="1974443" y="51981"/>
                  </a:lnTo>
                  <a:lnTo>
                    <a:pt x="2028063" y="45846"/>
                  </a:lnTo>
                  <a:lnTo>
                    <a:pt x="2082977" y="41516"/>
                  </a:lnTo>
                  <a:lnTo>
                    <a:pt x="2138832" y="39065"/>
                  </a:lnTo>
                  <a:lnTo>
                    <a:pt x="2195296" y="38506"/>
                  </a:lnTo>
                  <a:lnTo>
                    <a:pt x="2251989" y="39890"/>
                  </a:lnTo>
                  <a:lnTo>
                    <a:pt x="2308580" y="43256"/>
                  </a:lnTo>
                  <a:lnTo>
                    <a:pt x="2364714" y="48653"/>
                  </a:lnTo>
                  <a:lnTo>
                    <a:pt x="2420023" y="56108"/>
                  </a:lnTo>
                  <a:lnTo>
                    <a:pt x="2474175" y="65658"/>
                  </a:lnTo>
                  <a:lnTo>
                    <a:pt x="2513050" y="74079"/>
                  </a:lnTo>
                  <a:lnTo>
                    <a:pt x="2550160" y="83502"/>
                  </a:lnTo>
                  <a:lnTo>
                    <a:pt x="2618486" y="105270"/>
                  </a:lnTo>
                  <a:lnTo>
                    <a:pt x="2648000" y="86004"/>
                  </a:lnTo>
                  <a:lnTo>
                    <a:pt x="2682519" y="68503"/>
                  </a:lnTo>
                  <a:lnTo>
                    <a:pt x="2721508" y="52844"/>
                  </a:lnTo>
                  <a:lnTo>
                    <a:pt x="2764485" y="39090"/>
                  </a:lnTo>
                  <a:lnTo>
                    <a:pt x="2810916" y="27292"/>
                  </a:lnTo>
                  <a:lnTo>
                    <a:pt x="2860294" y="17525"/>
                  </a:lnTo>
                  <a:lnTo>
                    <a:pt x="2912122" y="9842"/>
                  </a:lnTo>
                  <a:lnTo>
                    <a:pt x="2965869" y="4330"/>
                  </a:lnTo>
                  <a:lnTo>
                    <a:pt x="3021025" y="1015"/>
                  </a:lnTo>
                  <a:lnTo>
                    <a:pt x="3077095" y="0"/>
                  </a:lnTo>
                  <a:lnTo>
                    <a:pt x="3133559" y="1333"/>
                  </a:lnTo>
                  <a:lnTo>
                    <a:pt x="3189897" y="5067"/>
                  </a:lnTo>
                  <a:lnTo>
                    <a:pt x="3245612" y="11277"/>
                  </a:lnTo>
                  <a:lnTo>
                    <a:pt x="3300171" y="20027"/>
                  </a:lnTo>
                  <a:lnTo>
                    <a:pt x="3350577" y="30810"/>
                  </a:lnTo>
                  <a:lnTo>
                    <a:pt x="3397211" y="43637"/>
                  </a:lnTo>
                  <a:lnTo>
                    <a:pt x="3439655" y="58369"/>
                  </a:lnTo>
                  <a:lnTo>
                    <a:pt x="3477450" y="74853"/>
                  </a:lnTo>
                  <a:lnTo>
                    <a:pt x="3517074" y="59118"/>
                  </a:lnTo>
                  <a:lnTo>
                    <a:pt x="3559911" y="45211"/>
                  </a:lnTo>
                  <a:lnTo>
                    <a:pt x="3605593" y="33146"/>
                  </a:lnTo>
                  <a:lnTo>
                    <a:pt x="3653701" y="22961"/>
                  </a:lnTo>
                  <a:lnTo>
                    <a:pt x="3703828" y="14643"/>
                  </a:lnTo>
                  <a:lnTo>
                    <a:pt x="3755593" y="8204"/>
                  </a:lnTo>
                  <a:lnTo>
                    <a:pt x="3808577" y="3670"/>
                  </a:lnTo>
                  <a:lnTo>
                    <a:pt x="3862387" y="1054"/>
                  </a:lnTo>
                  <a:lnTo>
                    <a:pt x="3916629" y="355"/>
                  </a:lnTo>
                  <a:lnTo>
                    <a:pt x="3970896" y="1587"/>
                  </a:lnTo>
                  <a:lnTo>
                    <a:pt x="4024782" y="4775"/>
                  </a:lnTo>
                  <a:lnTo>
                    <a:pt x="4077893" y="9918"/>
                  </a:lnTo>
                  <a:lnTo>
                    <a:pt x="4129824" y="17030"/>
                  </a:lnTo>
                  <a:lnTo>
                    <a:pt x="4180179" y="26136"/>
                  </a:lnTo>
                  <a:lnTo>
                    <a:pt x="4228553" y="37236"/>
                  </a:lnTo>
                  <a:lnTo>
                    <a:pt x="4274553" y="50342"/>
                  </a:lnTo>
                  <a:lnTo>
                    <a:pt x="4330636" y="70713"/>
                  </a:lnTo>
                  <a:lnTo>
                    <a:pt x="4378312" y="93611"/>
                  </a:lnTo>
                  <a:lnTo>
                    <a:pt x="4417060" y="118656"/>
                  </a:lnTo>
                  <a:lnTo>
                    <a:pt x="4446295" y="145516"/>
                  </a:lnTo>
                  <a:lnTo>
                    <a:pt x="4465472" y="173812"/>
                  </a:lnTo>
                  <a:lnTo>
                    <a:pt x="4534242" y="182448"/>
                  </a:lnTo>
                  <a:lnTo>
                    <a:pt x="4598543" y="193751"/>
                  </a:lnTo>
                  <a:lnTo>
                    <a:pt x="4658029" y="207492"/>
                  </a:lnTo>
                  <a:lnTo>
                    <a:pt x="4712385" y="223481"/>
                  </a:lnTo>
                  <a:lnTo>
                    <a:pt x="4761268" y="241490"/>
                  </a:lnTo>
                  <a:lnTo>
                    <a:pt x="4804371" y="261315"/>
                  </a:lnTo>
                  <a:lnTo>
                    <a:pt x="4841354" y="282727"/>
                  </a:lnTo>
                  <a:lnTo>
                    <a:pt x="4871897" y="305523"/>
                  </a:lnTo>
                  <a:lnTo>
                    <a:pt x="4912334" y="354393"/>
                  </a:lnTo>
                  <a:lnTo>
                    <a:pt x="4923066" y="406209"/>
                  </a:lnTo>
                  <a:lnTo>
                    <a:pt x="4916474" y="432688"/>
                  </a:lnTo>
                  <a:lnTo>
                    <a:pt x="4895443" y="467042"/>
                  </a:lnTo>
                  <a:lnTo>
                    <a:pt x="4873040" y="489813"/>
                  </a:lnTo>
                  <a:lnTo>
                    <a:pt x="4916462" y="513156"/>
                  </a:lnTo>
                  <a:lnTo>
                    <a:pt x="4953076" y="537476"/>
                  </a:lnTo>
                  <a:lnTo>
                    <a:pt x="4982959" y="562622"/>
                  </a:lnTo>
                  <a:lnTo>
                    <a:pt x="5022748" y="614654"/>
                  </a:lnTo>
                  <a:lnTo>
                    <a:pt x="5036324" y="667867"/>
                  </a:lnTo>
                  <a:lnTo>
                    <a:pt x="5033429" y="694486"/>
                  </a:lnTo>
                  <a:lnTo>
                    <a:pt x="5008587" y="746874"/>
                  </a:lnTo>
                  <a:lnTo>
                    <a:pt x="4958740" y="796975"/>
                  </a:lnTo>
                  <a:lnTo>
                    <a:pt x="4924590" y="820750"/>
                  </a:lnTo>
                  <a:lnTo>
                    <a:pt x="4884381" y="843419"/>
                  </a:lnTo>
                  <a:lnTo>
                    <a:pt x="4838153" y="864831"/>
                  </a:lnTo>
                  <a:lnTo>
                    <a:pt x="4785995" y="884796"/>
                  </a:lnTo>
                  <a:lnTo>
                    <a:pt x="4727930" y="903160"/>
                  </a:lnTo>
                  <a:lnTo>
                    <a:pt x="4680686" y="915720"/>
                  </a:lnTo>
                  <a:lnTo>
                    <a:pt x="4631258" y="926909"/>
                  </a:lnTo>
                  <a:lnTo>
                    <a:pt x="4579874" y="936701"/>
                  </a:lnTo>
                  <a:lnTo>
                    <a:pt x="4526749" y="945057"/>
                  </a:lnTo>
                  <a:lnTo>
                    <a:pt x="4472101" y="951953"/>
                  </a:lnTo>
                  <a:lnTo>
                    <a:pt x="4416132" y="957338"/>
                  </a:lnTo>
                  <a:lnTo>
                    <a:pt x="4359071" y="961199"/>
                  </a:lnTo>
                  <a:lnTo>
                    <a:pt x="4355045" y="986904"/>
                  </a:lnTo>
                  <a:lnTo>
                    <a:pt x="4327182" y="1035900"/>
                  </a:lnTo>
                  <a:lnTo>
                    <a:pt x="4275201" y="1080833"/>
                  </a:lnTo>
                  <a:lnTo>
                    <a:pt x="4241012" y="1101470"/>
                  </a:lnTo>
                  <a:lnTo>
                    <a:pt x="4201820" y="1120724"/>
                  </a:lnTo>
                  <a:lnTo>
                    <a:pt x="4157967" y="1138453"/>
                  </a:lnTo>
                  <a:lnTo>
                    <a:pt x="4109783" y="1154544"/>
                  </a:lnTo>
                  <a:lnTo>
                    <a:pt x="4057611" y="1168869"/>
                  </a:lnTo>
                  <a:lnTo>
                    <a:pt x="4001808" y="1181303"/>
                  </a:lnTo>
                  <a:lnTo>
                    <a:pt x="3942702" y="1191717"/>
                  </a:lnTo>
                  <a:lnTo>
                    <a:pt x="3880624" y="1199984"/>
                  </a:lnTo>
                  <a:lnTo>
                    <a:pt x="3815943" y="1205991"/>
                  </a:lnTo>
                  <a:lnTo>
                    <a:pt x="3748976" y="1209598"/>
                  </a:lnTo>
                  <a:lnTo>
                    <a:pt x="3680079" y="1210690"/>
                  </a:lnTo>
                  <a:lnTo>
                    <a:pt x="3627018" y="1209751"/>
                  </a:lnTo>
                  <a:lnTo>
                    <a:pt x="3574529" y="1207261"/>
                  </a:lnTo>
                  <a:lnTo>
                    <a:pt x="3522827" y="1203261"/>
                  </a:lnTo>
                  <a:lnTo>
                    <a:pt x="3472167" y="1197762"/>
                  </a:lnTo>
                  <a:lnTo>
                    <a:pt x="3422777" y="1190790"/>
                  </a:lnTo>
                  <a:lnTo>
                    <a:pt x="3374898" y="1182370"/>
                  </a:lnTo>
                  <a:lnTo>
                    <a:pt x="3328771" y="1172540"/>
                  </a:lnTo>
                  <a:lnTo>
                    <a:pt x="3308692" y="1194320"/>
                  </a:lnTo>
                  <a:lnTo>
                    <a:pt x="3256648" y="1234935"/>
                  </a:lnTo>
                  <a:lnTo>
                    <a:pt x="3190189" y="1271346"/>
                  </a:lnTo>
                  <a:lnTo>
                    <a:pt x="3152089" y="1287868"/>
                  </a:lnTo>
                  <a:lnTo>
                    <a:pt x="3111042" y="1303197"/>
                  </a:lnTo>
                  <a:lnTo>
                    <a:pt x="3067265" y="1317307"/>
                  </a:lnTo>
                  <a:lnTo>
                    <a:pt x="3020961" y="1330147"/>
                  </a:lnTo>
                  <a:lnTo>
                    <a:pt x="2972358" y="1341666"/>
                  </a:lnTo>
                  <a:lnTo>
                    <a:pt x="2921685" y="1351838"/>
                  </a:lnTo>
                  <a:lnTo>
                    <a:pt x="2869145" y="1360589"/>
                  </a:lnTo>
                  <a:lnTo>
                    <a:pt x="2814967" y="1367904"/>
                  </a:lnTo>
                  <a:lnTo>
                    <a:pt x="2759354" y="1373733"/>
                  </a:lnTo>
                  <a:lnTo>
                    <a:pt x="2702534" y="1378026"/>
                  </a:lnTo>
                  <a:lnTo>
                    <a:pt x="2644736" y="1380743"/>
                  </a:lnTo>
                  <a:lnTo>
                    <a:pt x="2586151" y="1381836"/>
                  </a:lnTo>
                  <a:lnTo>
                    <a:pt x="2527020" y="1381277"/>
                  </a:lnTo>
                  <a:lnTo>
                    <a:pt x="2467546" y="1378991"/>
                  </a:lnTo>
                  <a:lnTo>
                    <a:pt x="2407958" y="1374965"/>
                  </a:lnTo>
                  <a:lnTo>
                    <a:pt x="2348458" y="1369148"/>
                  </a:lnTo>
                  <a:lnTo>
                    <a:pt x="2291321" y="1361744"/>
                  </a:lnTo>
                  <a:lnTo>
                    <a:pt x="2236139" y="1352778"/>
                  </a:lnTo>
                  <a:lnTo>
                    <a:pt x="2183142" y="1342301"/>
                  </a:lnTo>
                  <a:lnTo>
                    <a:pt x="2132533" y="1330363"/>
                  </a:lnTo>
                  <a:lnTo>
                    <a:pt x="2084514" y="1317028"/>
                  </a:lnTo>
                  <a:lnTo>
                    <a:pt x="2039315" y="1302359"/>
                  </a:lnTo>
                  <a:lnTo>
                    <a:pt x="1997138" y="1286408"/>
                  </a:lnTo>
                  <a:lnTo>
                    <a:pt x="1958187" y="1269237"/>
                  </a:lnTo>
                  <a:lnTo>
                    <a:pt x="1922691" y="1250899"/>
                  </a:lnTo>
                  <a:lnTo>
                    <a:pt x="1871040" y="1261706"/>
                  </a:lnTo>
                  <a:lnTo>
                    <a:pt x="1818347" y="1271104"/>
                  </a:lnTo>
                  <a:lnTo>
                    <a:pt x="1764753" y="1279118"/>
                  </a:lnTo>
                  <a:lnTo>
                    <a:pt x="1710436" y="1285773"/>
                  </a:lnTo>
                  <a:lnTo>
                    <a:pt x="1655559" y="1291056"/>
                  </a:lnTo>
                  <a:lnTo>
                    <a:pt x="1600263" y="1295018"/>
                  </a:lnTo>
                  <a:lnTo>
                    <a:pt x="1544739" y="1297635"/>
                  </a:lnTo>
                  <a:lnTo>
                    <a:pt x="1489125" y="1298955"/>
                  </a:lnTo>
                  <a:lnTo>
                    <a:pt x="1433601" y="1298981"/>
                  </a:lnTo>
                  <a:lnTo>
                    <a:pt x="1378318" y="1297724"/>
                  </a:lnTo>
                  <a:lnTo>
                    <a:pt x="1323441" y="1295196"/>
                  </a:lnTo>
                  <a:lnTo>
                    <a:pt x="1269149" y="1291424"/>
                  </a:lnTo>
                  <a:lnTo>
                    <a:pt x="1215580" y="1286421"/>
                  </a:lnTo>
                  <a:lnTo>
                    <a:pt x="1162900" y="1280198"/>
                  </a:lnTo>
                  <a:lnTo>
                    <a:pt x="1111288" y="1272781"/>
                  </a:lnTo>
                  <a:lnTo>
                    <a:pt x="1060894" y="1264158"/>
                  </a:lnTo>
                  <a:lnTo>
                    <a:pt x="1011885" y="1254378"/>
                  </a:lnTo>
                  <a:lnTo>
                    <a:pt x="964425" y="1243431"/>
                  </a:lnTo>
                  <a:lnTo>
                    <a:pt x="918667" y="1231341"/>
                  </a:lnTo>
                  <a:lnTo>
                    <a:pt x="874788" y="1218120"/>
                  </a:lnTo>
                  <a:lnTo>
                    <a:pt x="832929" y="1203794"/>
                  </a:lnTo>
                  <a:lnTo>
                    <a:pt x="793280" y="1188364"/>
                  </a:lnTo>
                  <a:lnTo>
                    <a:pt x="755992" y="1171867"/>
                  </a:lnTo>
                  <a:lnTo>
                    <a:pt x="721207" y="1154290"/>
                  </a:lnTo>
                  <a:lnTo>
                    <a:pt x="685901" y="1133652"/>
                  </a:lnTo>
                  <a:lnTo>
                    <a:pt x="679627" y="1129588"/>
                  </a:lnTo>
                  <a:lnTo>
                    <a:pt x="615911" y="1130896"/>
                  </a:lnTo>
                  <a:lnTo>
                    <a:pt x="553656" y="1129283"/>
                  </a:lnTo>
                  <a:lnTo>
                    <a:pt x="493395" y="1124915"/>
                  </a:lnTo>
                  <a:lnTo>
                    <a:pt x="435648" y="1117942"/>
                  </a:lnTo>
                  <a:lnTo>
                    <a:pt x="380949" y="1108519"/>
                  </a:lnTo>
                  <a:lnTo>
                    <a:pt x="329819" y="1096810"/>
                  </a:lnTo>
                  <a:lnTo>
                    <a:pt x="282778" y="1082967"/>
                  </a:lnTo>
                  <a:lnTo>
                    <a:pt x="240372" y="1067142"/>
                  </a:lnTo>
                  <a:lnTo>
                    <a:pt x="203123" y="1049489"/>
                  </a:lnTo>
                  <a:lnTo>
                    <a:pt x="146189" y="1009319"/>
                  </a:lnTo>
                  <a:lnTo>
                    <a:pt x="116217" y="963726"/>
                  </a:lnTo>
                  <a:lnTo>
                    <a:pt x="113614" y="930643"/>
                  </a:lnTo>
                  <a:lnTo>
                    <a:pt x="126301" y="898258"/>
                  </a:lnTo>
                  <a:lnTo>
                    <a:pt x="153644" y="867282"/>
                  </a:lnTo>
                  <a:lnTo>
                    <a:pt x="195008" y="838415"/>
                  </a:lnTo>
                  <a:lnTo>
                    <a:pt x="249796" y="812368"/>
                  </a:lnTo>
                  <a:lnTo>
                    <a:pt x="188048" y="796404"/>
                  </a:lnTo>
                  <a:lnTo>
                    <a:pt x="134531" y="777684"/>
                  </a:lnTo>
                  <a:lnTo>
                    <a:pt x="89509" y="756627"/>
                  </a:lnTo>
                  <a:lnTo>
                    <a:pt x="53263" y="733640"/>
                  </a:lnTo>
                  <a:lnTo>
                    <a:pt x="8229" y="683463"/>
                  </a:lnTo>
                  <a:lnTo>
                    <a:pt x="0" y="657085"/>
                  </a:lnTo>
                  <a:lnTo>
                    <a:pt x="1676" y="630377"/>
                  </a:lnTo>
                  <a:lnTo>
                    <a:pt x="35839" y="577583"/>
                  </a:lnTo>
                  <a:lnTo>
                    <a:pt x="68884" y="552297"/>
                  </a:lnTo>
                  <a:lnTo>
                    <a:pt x="102222" y="533552"/>
                  </a:lnTo>
                  <a:lnTo>
                    <a:pt x="140804" y="516585"/>
                  </a:lnTo>
                  <a:lnTo>
                    <a:pt x="184124" y="501535"/>
                  </a:lnTo>
                  <a:lnTo>
                    <a:pt x="231648" y="488518"/>
                  </a:lnTo>
                  <a:lnTo>
                    <a:pt x="282867" y="477659"/>
                  </a:lnTo>
                  <a:lnTo>
                    <a:pt x="337273" y="469087"/>
                  </a:lnTo>
                  <a:lnTo>
                    <a:pt x="394347" y="462914"/>
                  </a:lnTo>
                  <a:lnTo>
                    <a:pt x="453567" y="459282"/>
                  </a:lnTo>
                  <a:lnTo>
                    <a:pt x="457809" y="454977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8967" y="1235238"/>
              <a:ext cx="295275" cy="26034"/>
            </a:xfrm>
            <a:custGeom>
              <a:avLst/>
              <a:gdLst/>
              <a:ahLst/>
              <a:cxnLst/>
              <a:rect l="l" t="t" r="r" b="b"/>
              <a:pathLst>
                <a:path w="295275" h="26034">
                  <a:moveTo>
                    <a:pt x="294957" y="25476"/>
                  </a:moveTo>
                  <a:lnTo>
                    <a:pt x="243560" y="25996"/>
                  </a:lnTo>
                  <a:lnTo>
                    <a:pt x="192532" y="24561"/>
                  </a:lnTo>
                  <a:lnTo>
                    <a:pt x="142290" y="21221"/>
                  </a:lnTo>
                  <a:lnTo>
                    <a:pt x="93192" y="15976"/>
                  </a:lnTo>
                  <a:lnTo>
                    <a:pt x="45631" y="890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5124" y="1539577"/>
              <a:ext cx="129539" cy="12700"/>
            </a:xfrm>
            <a:custGeom>
              <a:avLst/>
              <a:gdLst/>
              <a:ahLst/>
              <a:cxnLst/>
              <a:rect l="l" t="t" r="r" b="b"/>
              <a:pathLst>
                <a:path w="129540" h="12700">
                  <a:moveTo>
                    <a:pt x="129044" y="0"/>
                  </a:moveTo>
                  <a:lnTo>
                    <a:pt x="97637" y="4229"/>
                  </a:lnTo>
                  <a:lnTo>
                    <a:pt x="65595" y="7683"/>
                  </a:lnTo>
                  <a:lnTo>
                    <a:pt x="33007" y="10337"/>
                  </a:lnTo>
                  <a:lnTo>
                    <a:pt x="0" y="1219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98413" y="1617948"/>
              <a:ext cx="78105" cy="55880"/>
            </a:xfrm>
            <a:custGeom>
              <a:avLst/>
              <a:gdLst/>
              <a:ahLst/>
              <a:cxnLst/>
              <a:rect l="l" t="t" r="r" b="b"/>
              <a:pathLst>
                <a:path w="78104" h="55880">
                  <a:moveTo>
                    <a:pt x="77762" y="55625"/>
                  </a:moveTo>
                  <a:lnTo>
                    <a:pt x="55372" y="42316"/>
                  </a:lnTo>
                  <a:lnTo>
                    <a:pt x="34912" y="28587"/>
                  </a:lnTo>
                  <a:lnTo>
                    <a:pt x="16446" y="14465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83048" y="1534847"/>
              <a:ext cx="31115" cy="61594"/>
            </a:xfrm>
            <a:custGeom>
              <a:avLst/>
              <a:gdLst/>
              <a:ahLst/>
              <a:cxnLst/>
              <a:rect l="l" t="t" r="r" b="b"/>
              <a:pathLst>
                <a:path w="31115" h="61594">
                  <a:moveTo>
                    <a:pt x="31051" y="0"/>
                  </a:moveTo>
                  <a:lnTo>
                    <a:pt x="26530" y="15481"/>
                  </a:lnTo>
                  <a:lnTo>
                    <a:pt x="19837" y="30822"/>
                  </a:lnTo>
                  <a:lnTo>
                    <a:pt x="10985" y="46024"/>
                  </a:lnTo>
                  <a:lnTo>
                    <a:pt x="0" y="6104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31466" y="1157668"/>
              <a:ext cx="379095" cy="228600"/>
            </a:xfrm>
            <a:custGeom>
              <a:avLst/>
              <a:gdLst/>
              <a:ahLst/>
              <a:cxnLst/>
              <a:rect l="l" t="t" r="r" b="b"/>
              <a:pathLst>
                <a:path w="379095" h="228600">
                  <a:moveTo>
                    <a:pt x="0" y="0"/>
                  </a:moveTo>
                  <a:lnTo>
                    <a:pt x="67373" y="14084"/>
                  </a:lnTo>
                  <a:lnTo>
                    <a:pt x="129197" y="30721"/>
                  </a:lnTo>
                  <a:lnTo>
                    <a:pt x="185102" y="49682"/>
                  </a:lnTo>
                  <a:lnTo>
                    <a:pt x="234696" y="70726"/>
                  </a:lnTo>
                  <a:lnTo>
                    <a:pt x="277596" y="93637"/>
                  </a:lnTo>
                  <a:lnTo>
                    <a:pt x="313448" y="118186"/>
                  </a:lnTo>
                  <a:lnTo>
                    <a:pt x="341845" y="144145"/>
                  </a:lnTo>
                  <a:lnTo>
                    <a:pt x="374802" y="199351"/>
                  </a:lnTo>
                  <a:lnTo>
                    <a:pt x="378599" y="22814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55868" y="914680"/>
              <a:ext cx="168910" cy="85725"/>
            </a:xfrm>
            <a:custGeom>
              <a:avLst/>
              <a:gdLst/>
              <a:ahLst/>
              <a:cxnLst/>
              <a:rect l="l" t="t" r="r" b="b"/>
              <a:pathLst>
                <a:path w="168909" h="85725">
                  <a:moveTo>
                    <a:pt x="168579" y="0"/>
                  </a:moveTo>
                  <a:lnTo>
                    <a:pt x="136575" y="24015"/>
                  </a:lnTo>
                  <a:lnTo>
                    <a:pt x="97523" y="46431"/>
                  </a:lnTo>
                  <a:lnTo>
                    <a:pt x="51854" y="67005"/>
                  </a:lnTo>
                  <a:lnTo>
                    <a:pt x="0" y="85547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119934" y="597260"/>
              <a:ext cx="9525" cy="40640"/>
            </a:xfrm>
            <a:custGeom>
              <a:avLst/>
              <a:gdLst/>
              <a:ahLst/>
              <a:cxnLst/>
              <a:rect l="l" t="t" r="r" b="b"/>
              <a:pathLst>
                <a:path w="9525" h="40640">
                  <a:moveTo>
                    <a:pt x="0" y="0"/>
                  </a:moveTo>
                  <a:lnTo>
                    <a:pt x="4178" y="10033"/>
                  </a:lnTo>
                  <a:lnTo>
                    <a:pt x="7061" y="20116"/>
                  </a:lnTo>
                  <a:lnTo>
                    <a:pt x="8636" y="30251"/>
                  </a:lnTo>
                  <a:lnTo>
                    <a:pt x="8902" y="40398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43324" y="498608"/>
              <a:ext cx="86360" cy="52069"/>
            </a:xfrm>
            <a:custGeom>
              <a:avLst/>
              <a:gdLst/>
              <a:ahLst/>
              <a:cxnLst/>
              <a:rect l="l" t="t" r="r" b="b"/>
              <a:pathLst>
                <a:path w="86359" h="52070">
                  <a:moveTo>
                    <a:pt x="0" y="51523"/>
                  </a:moveTo>
                  <a:lnTo>
                    <a:pt x="17792" y="37795"/>
                  </a:lnTo>
                  <a:lnTo>
                    <a:pt x="38176" y="24599"/>
                  </a:lnTo>
                  <a:lnTo>
                    <a:pt x="61061" y="11976"/>
                  </a:lnTo>
                  <a:lnTo>
                    <a:pt x="8636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35578" y="530250"/>
              <a:ext cx="41910" cy="44450"/>
            </a:xfrm>
            <a:custGeom>
              <a:avLst/>
              <a:gdLst/>
              <a:ahLst/>
              <a:cxnLst/>
              <a:rect l="l" t="t" r="r" b="b"/>
              <a:pathLst>
                <a:path w="41909" h="44450">
                  <a:moveTo>
                    <a:pt x="0" y="44437"/>
                  </a:moveTo>
                  <a:lnTo>
                    <a:pt x="7670" y="32981"/>
                  </a:lnTo>
                  <a:lnTo>
                    <a:pt x="17221" y="21729"/>
                  </a:lnTo>
                  <a:lnTo>
                    <a:pt x="28613" y="10731"/>
                  </a:lnTo>
                  <a:lnTo>
                    <a:pt x="41833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87636" y="589779"/>
              <a:ext cx="151765" cy="43180"/>
            </a:xfrm>
            <a:custGeom>
              <a:avLst/>
              <a:gdLst/>
              <a:ahLst/>
              <a:cxnLst/>
              <a:rect l="l" t="t" r="r" b="b"/>
              <a:pathLst>
                <a:path w="151765" h="43179">
                  <a:moveTo>
                    <a:pt x="0" y="0"/>
                  </a:moveTo>
                  <a:lnTo>
                    <a:pt x="40411" y="9474"/>
                  </a:lnTo>
                  <a:lnTo>
                    <a:pt x="79184" y="19837"/>
                  </a:lnTo>
                  <a:lnTo>
                    <a:pt x="116192" y="31064"/>
                  </a:lnTo>
                  <a:lnTo>
                    <a:pt x="151358" y="43116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1603" y="883236"/>
              <a:ext cx="26670" cy="45720"/>
            </a:xfrm>
            <a:custGeom>
              <a:avLst/>
              <a:gdLst/>
              <a:ahLst/>
              <a:cxnLst/>
              <a:rect l="l" t="t" r="r" b="b"/>
              <a:pathLst>
                <a:path w="26670" h="45719">
                  <a:moveTo>
                    <a:pt x="26416" y="45351"/>
                  </a:moveTo>
                  <a:lnTo>
                    <a:pt x="18021" y="34163"/>
                  </a:lnTo>
                  <a:lnTo>
                    <a:pt x="10807" y="22872"/>
                  </a:lnTo>
                  <a:lnTo>
                    <a:pt x="4800" y="11468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7944" y="2849879"/>
            <a:ext cx="82295" cy="838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50507" y="2433827"/>
            <a:ext cx="160019" cy="16001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21652" y="1982736"/>
            <a:ext cx="236207" cy="23620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32460" marR="5080" indent="-620395">
              <a:lnSpc>
                <a:spcPct val="101099"/>
              </a:lnSpc>
              <a:spcBef>
                <a:spcPts val="60"/>
              </a:spcBef>
            </a:pPr>
            <a:r>
              <a:rPr sz="2800" b="0" spc="-35" dirty="0">
                <a:latin typeface="Calibri"/>
                <a:cs typeface="Calibri"/>
              </a:rPr>
              <a:t>Hardware</a:t>
            </a:r>
            <a:r>
              <a:rPr sz="2800" b="0" spc="-114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establishes </a:t>
            </a:r>
            <a:r>
              <a:rPr sz="2800" b="0" dirty="0">
                <a:latin typeface="Calibri"/>
                <a:cs typeface="Calibri"/>
              </a:rPr>
              <a:t>root</a:t>
            </a:r>
            <a:r>
              <a:rPr sz="2800" b="0" spc="-80" dirty="0">
                <a:latin typeface="Calibri"/>
                <a:cs typeface="Calibri"/>
              </a:rPr>
              <a:t> </a:t>
            </a:r>
            <a:r>
              <a:rPr sz="2800" b="0" dirty="0">
                <a:latin typeface="Calibri"/>
                <a:cs typeface="Calibri"/>
              </a:rPr>
              <a:t>of</a:t>
            </a:r>
            <a:r>
              <a:rPr sz="2800" b="0" spc="-90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trust.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79DC0DE-1A36-8BD0-89B3-9C84D1305A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13"/>
          </p:nvPr>
        </p:nvSpPr>
        <p:spPr>
          <a:xfrm>
            <a:off x="11572875" y="6221413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837691" y="1807844"/>
            <a:ext cx="9945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5780" algn="l"/>
              </a:tabLst>
            </a:pP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b)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	A</a:t>
            </a:r>
            <a:r>
              <a:rPr sz="28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remote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server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wants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trust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 a</a:t>
            </a:r>
            <a:r>
              <a:rPr sz="2800" spc="4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1214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6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spc="-397" baseline="5952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81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4200" spc="-1289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800" spc="-149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4200" spc="-75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484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4200" spc="-1447" baseline="5952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46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spc="-1604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28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4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4200" spc="-780" baseline="5952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800" spc="-919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spc="-44" baseline="5952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4200" spc="-2137" baseline="5952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800" spc="2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800" spc="-66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4200" spc="-675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-285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4200" spc="-1687" baseline="5952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800" spc="-2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200" spc="-1260" baseline="5952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570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4200" spc="-2227" baseline="5952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4200" spc="-1964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1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4200" b="1" spc="-75" baseline="595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36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470" dirty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r>
              <a:rPr sz="4200" spc="-1005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-26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4200" spc="-108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46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104" baseline="5952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49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4200" spc="-712" baseline="5952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88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4200" spc="-1672" baseline="595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-3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4200" spc="-22" baseline="595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4200" spc="-37" baseline="5952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4200" spc="-75" baseline="595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endParaRPr sz="4200" baseline="5952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87064" y="2153747"/>
            <a:ext cx="4568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remote</a:t>
            </a:r>
            <a:r>
              <a:rPr sz="2800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server,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e.g.,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bank</a:t>
            </a:r>
            <a:r>
              <a:rPr sz="28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server.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C40B3F8-BFEB-CC6B-C3D9-57A70E040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/>
              <a:t>Security</a:t>
            </a:r>
            <a:r>
              <a:rPr lang="en-US" spc="-190"/>
              <a:t> </a:t>
            </a:r>
            <a:r>
              <a:rPr lang="en-US" spc="-20"/>
              <a:t>Contexts</a:t>
            </a:r>
            <a:r>
              <a:rPr lang="en-US" spc="-180"/>
              <a:t> </a:t>
            </a:r>
            <a:r>
              <a:rPr lang="en-US" spc="-25"/>
              <a:t>#2</a:t>
            </a:r>
            <a:endParaRPr lang="en-US" spc="-2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pc="-25" smtClean="0"/>
              <a:t>16</a:t>
            </a:fld>
            <a:endParaRPr lang="en-US"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21775" y="2158273"/>
            <a:ext cx="6732237" cy="3398529"/>
            <a:chOff x="39623" y="1432361"/>
            <a:chExt cx="10488167" cy="529457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" y="1432361"/>
              <a:ext cx="4986527" cy="33954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967" y="5141976"/>
              <a:ext cx="4687823" cy="15849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3956" y="4901183"/>
              <a:ext cx="265175" cy="2636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0811" y="4358639"/>
              <a:ext cx="94487" cy="94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9969" y="5141977"/>
              <a:ext cx="4687570" cy="1584960"/>
            </a:xfrm>
            <a:custGeom>
              <a:avLst/>
              <a:gdLst/>
              <a:ahLst/>
              <a:cxnLst/>
              <a:rect l="l" t="t" r="r" b="b"/>
              <a:pathLst>
                <a:path w="4687570" h="1584959">
                  <a:moveTo>
                    <a:pt x="426097" y="521779"/>
                  </a:moveTo>
                  <a:lnTo>
                    <a:pt x="420077" y="491197"/>
                  </a:lnTo>
                  <a:lnTo>
                    <a:pt x="420052" y="461035"/>
                  </a:lnTo>
                  <a:lnTo>
                    <a:pt x="425780" y="431393"/>
                  </a:lnTo>
                  <a:lnTo>
                    <a:pt x="453631" y="374269"/>
                  </a:lnTo>
                  <a:lnTo>
                    <a:pt x="501878" y="320916"/>
                  </a:lnTo>
                  <a:lnTo>
                    <a:pt x="533095" y="295973"/>
                  </a:lnTo>
                  <a:lnTo>
                    <a:pt x="568744" y="272376"/>
                  </a:lnTo>
                  <a:lnTo>
                    <a:pt x="608609" y="250253"/>
                  </a:lnTo>
                  <a:lnTo>
                    <a:pt x="652462" y="229743"/>
                  </a:lnTo>
                  <a:lnTo>
                    <a:pt x="700087" y="210972"/>
                  </a:lnTo>
                  <a:lnTo>
                    <a:pt x="751268" y="194081"/>
                  </a:lnTo>
                  <a:lnTo>
                    <a:pt x="805776" y="179209"/>
                  </a:lnTo>
                  <a:lnTo>
                    <a:pt x="863384" y="166471"/>
                  </a:lnTo>
                  <a:lnTo>
                    <a:pt x="923874" y="156006"/>
                  </a:lnTo>
                  <a:lnTo>
                    <a:pt x="987043" y="147967"/>
                  </a:lnTo>
                  <a:lnTo>
                    <a:pt x="1052639" y="142468"/>
                  </a:lnTo>
                  <a:lnTo>
                    <a:pt x="1106804" y="140017"/>
                  </a:lnTo>
                  <a:lnTo>
                    <a:pt x="1160945" y="139420"/>
                  </a:lnTo>
                  <a:lnTo>
                    <a:pt x="1214856" y="140665"/>
                  </a:lnTo>
                  <a:lnTo>
                    <a:pt x="1268323" y="143725"/>
                  </a:lnTo>
                  <a:lnTo>
                    <a:pt x="1321117" y="148590"/>
                  </a:lnTo>
                  <a:lnTo>
                    <a:pt x="1373022" y="155232"/>
                  </a:lnTo>
                  <a:lnTo>
                    <a:pt x="1423822" y="163626"/>
                  </a:lnTo>
                  <a:lnTo>
                    <a:pt x="1473314" y="173761"/>
                  </a:lnTo>
                  <a:lnTo>
                    <a:pt x="1521256" y="185623"/>
                  </a:lnTo>
                  <a:lnTo>
                    <a:pt x="1549704" y="163525"/>
                  </a:lnTo>
                  <a:lnTo>
                    <a:pt x="1581988" y="143154"/>
                  </a:lnTo>
                  <a:lnTo>
                    <a:pt x="1617764" y="124548"/>
                  </a:lnTo>
                  <a:lnTo>
                    <a:pt x="1656714" y="107759"/>
                  </a:lnTo>
                  <a:lnTo>
                    <a:pt x="1698510" y="92824"/>
                  </a:lnTo>
                  <a:lnTo>
                    <a:pt x="1742820" y="79781"/>
                  </a:lnTo>
                  <a:lnTo>
                    <a:pt x="1789328" y="68707"/>
                  </a:lnTo>
                  <a:lnTo>
                    <a:pt x="1837702" y="59613"/>
                  </a:lnTo>
                  <a:lnTo>
                    <a:pt x="1887601" y="52578"/>
                  </a:lnTo>
                  <a:lnTo>
                    <a:pt x="1938718" y="47612"/>
                  </a:lnTo>
                  <a:lnTo>
                    <a:pt x="1990712" y="44792"/>
                  </a:lnTo>
                  <a:lnTo>
                    <a:pt x="2043252" y="44157"/>
                  </a:lnTo>
                  <a:lnTo>
                    <a:pt x="2096020" y="45745"/>
                  </a:lnTo>
                  <a:lnTo>
                    <a:pt x="2148700" y="49606"/>
                  </a:lnTo>
                  <a:lnTo>
                    <a:pt x="2200935" y="55791"/>
                  </a:lnTo>
                  <a:lnTo>
                    <a:pt x="2252421" y="64338"/>
                  </a:lnTo>
                  <a:lnTo>
                    <a:pt x="2302814" y="75298"/>
                  </a:lnTo>
                  <a:lnTo>
                    <a:pt x="2373541" y="95770"/>
                  </a:lnTo>
                  <a:lnTo>
                    <a:pt x="2437129" y="120726"/>
                  </a:lnTo>
                  <a:lnTo>
                    <a:pt x="2464612" y="98628"/>
                  </a:lnTo>
                  <a:lnTo>
                    <a:pt x="2533027" y="60604"/>
                  </a:lnTo>
                  <a:lnTo>
                    <a:pt x="2573020" y="44831"/>
                  </a:lnTo>
                  <a:lnTo>
                    <a:pt x="2616238" y="31305"/>
                  </a:lnTo>
                  <a:lnTo>
                    <a:pt x="2662199" y="20091"/>
                  </a:lnTo>
                  <a:lnTo>
                    <a:pt x="2710434" y="11290"/>
                  </a:lnTo>
                  <a:lnTo>
                    <a:pt x="2760459" y="4953"/>
                  </a:lnTo>
                  <a:lnTo>
                    <a:pt x="2811805" y="1168"/>
                  </a:lnTo>
                  <a:lnTo>
                    <a:pt x="2863989" y="0"/>
                  </a:lnTo>
                  <a:lnTo>
                    <a:pt x="2916542" y="1524"/>
                  </a:lnTo>
                  <a:lnTo>
                    <a:pt x="2968980" y="5803"/>
                  </a:lnTo>
                  <a:lnTo>
                    <a:pt x="3020834" y="12928"/>
                  </a:lnTo>
                  <a:lnTo>
                    <a:pt x="3071622" y="22961"/>
                  </a:lnTo>
                  <a:lnTo>
                    <a:pt x="3118535" y="35344"/>
                  </a:lnTo>
                  <a:lnTo>
                    <a:pt x="3161944" y="50050"/>
                  </a:lnTo>
                  <a:lnTo>
                    <a:pt x="3201441" y="66929"/>
                  </a:lnTo>
                  <a:lnTo>
                    <a:pt x="3236620" y="85839"/>
                  </a:lnTo>
                  <a:lnTo>
                    <a:pt x="3276066" y="66662"/>
                  </a:lnTo>
                  <a:lnTo>
                    <a:pt x="3318891" y="49872"/>
                  </a:lnTo>
                  <a:lnTo>
                    <a:pt x="3364674" y="35509"/>
                  </a:lnTo>
                  <a:lnTo>
                    <a:pt x="3412934" y="23571"/>
                  </a:lnTo>
                  <a:lnTo>
                    <a:pt x="3463226" y="14084"/>
                  </a:lnTo>
                  <a:lnTo>
                    <a:pt x="3515105" y="7073"/>
                  </a:lnTo>
                  <a:lnTo>
                    <a:pt x="3568115" y="2540"/>
                  </a:lnTo>
                  <a:lnTo>
                    <a:pt x="3621798" y="495"/>
                  </a:lnTo>
                  <a:lnTo>
                    <a:pt x="3675710" y="990"/>
                  </a:lnTo>
                  <a:lnTo>
                    <a:pt x="3729380" y="4000"/>
                  </a:lnTo>
                  <a:lnTo>
                    <a:pt x="3782390" y="9575"/>
                  </a:lnTo>
                  <a:lnTo>
                    <a:pt x="3834244" y="17716"/>
                  </a:lnTo>
                  <a:lnTo>
                    <a:pt x="3884536" y="28448"/>
                  </a:lnTo>
                  <a:lnTo>
                    <a:pt x="3932770" y="41783"/>
                  </a:lnTo>
                  <a:lnTo>
                    <a:pt x="3978516" y="57734"/>
                  </a:lnTo>
                  <a:lnTo>
                    <a:pt x="4030713" y="81102"/>
                  </a:lnTo>
                  <a:lnTo>
                    <a:pt x="4075099" y="107353"/>
                  </a:lnTo>
                  <a:lnTo>
                    <a:pt x="4111155" y="136080"/>
                  </a:lnTo>
                  <a:lnTo>
                    <a:pt x="4138358" y="166878"/>
                  </a:lnTo>
                  <a:lnTo>
                    <a:pt x="4156214" y="199326"/>
                  </a:lnTo>
                  <a:lnTo>
                    <a:pt x="4220222" y="209232"/>
                  </a:lnTo>
                  <a:lnTo>
                    <a:pt x="4280065" y="222186"/>
                  </a:lnTo>
                  <a:lnTo>
                    <a:pt x="4335437" y="237959"/>
                  </a:lnTo>
                  <a:lnTo>
                    <a:pt x="4386021" y="256298"/>
                  </a:lnTo>
                  <a:lnTo>
                    <a:pt x="4431525" y="276948"/>
                  </a:lnTo>
                  <a:lnTo>
                    <a:pt x="4471644" y="299681"/>
                  </a:lnTo>
                  <a:lnTo>
                    <a:pt x="4506061" y="324243"/>
                  </a:lnTo>
                  <a:lnTo>
                    <a:pt x="4534484" y="350380"/>
                  </a:lnTo>
                  <a:lnTo>
                    <a:pt x="4572127" y="406425"/>
                  </a:lnTo>
                  <a:lnTo>
                    <a:pt x="4582121" y="465848"/>
                  </a:lnTo>
                  <a:lnTo>
                    <a:pt x="4575987" y="496227"/>
                  </a:lnTo>
                  <a:lnTo>
                    <a:pt x="4556404" y="535622"/>
                  </a:lnTo>
                  <a:lnTo>
                    <a:pt x="4535563" y="561733"/>
                  </a:lnTo>
                  <a:lnTo>
                    <a:pt x="4575962" y="588505"/>
                  </a:lnTo>
                  <a:lnTo>
                    <a:pt x="4610049" y="616394"/>
                  </a:lnTo>
                  <a:lnTo>
                    <a:pt x="4637862" y="645223"/>
                  </a:lnTo>
                  <a:lnTo>
                    <a:pt x="4674895" y="704900"/>
                  </a:lnTo>
                  <a:lnTo>
                    <a:pt x="4687531" y="765924"/>
                  </a:lnTo>
                  <a:lnTo>
                    <a:pt x="4684826" y="796455"/>
                  </a:lnTo>
                  <a:lnTo>
                    <a:pt x="4661712" y="856538"/>
                  </a:lnTo>
                  <a:lnTo>
                    <a:pt x="4615319" y="913993"/>
                  </a:lnTo>
                  <a:lnTo>
                    <a:pt x="4583531" y="941247"/>
                  </a:lnTo>
                  <a:lnTo>
                    <a:pt x="4546104" y="967257"/>
                  </a:lnTo>
                  <a:lnTo>
                    <a:pt x="4503089" y="991806"/>
                  </a:lnTo>
                  <a:lnTo>
                    <a:pt x="4454537" y="1014717"/>
                  </a:lnTo>
                  <a:lnTo>
                    <a:pt x="4400499" y="1035773"/>
                  </a:lnTo>
                  <a:lnTo>
                    <a:pt x="4356519" y="1050175"/>
                  </a:lnTo>
                  <a:lnTo>
                    <a:pt x="4310519" y="1063015"/>
                  </a:lnTo>
                  <a:lnTo>
                    <a:pt x="4262691" y="1074242"/>
                  </a:lnTo>
                  <a:lnTo>
                    <a:pt x="4213250" y="1083830"/>
                  </a:lnTo>
                  <a:lnTo>
                    <a:pt x="4162374" y="1091730"/>
                  </a:lnTo>
                  <a:lnTo>
                    <a:pt x="4110291" y="1097902"/>
                  </a:lnTo>
                  <a:lnTo>
                    <a:pt x="4057180" y="1102321"/>
                  </a:lnTo>
                  <a:lnTo>
                    <a:pt x="4053433" y="1131798"/>
                  </a:lnTo>
                  <a:lnTo>
                    <a:pt x="4027500" y="1187996"/>
                  </a:lnTo>
                  <a:lnTo>
                    <a:pt x="3979113" y="1239532"/>
                  </a:lnTo>
                  <a:lnTo>
                    <a:pt x="3947299" y="1263205"/>
                  </a:lnTo>
                  <a:lnTo>
                    <a:pt x="3910825" y="1285278"/>
                  </a:lnTo>
                  <a:lnTo>
                    <a:pt x="3869994" y="1305610"/>
                  </a:lnTo>
                  <a:lnTo>
                    <a:pt x="3825151" y="1324063"/>
                  </a:lnTo>
                  <a:lnTo>
                    <a:pt x="3776599" y="1340485"/>
                  </a:lnTo>
                  <a:lnTo>
                    <a:pt x="3724655" y="1354747"/>
                  </a:lnTo>
                  <a:lnTo>
                    <a:pt x="3669639" y="1366685"/>
                  </a:lnTo>
                  <a:lnTo>
                    <a:pt x="3611867" y="1376184"/>
                  </a:lnTo>
                  <a:lnTo>
                    <a:pt x="3551669" y="1383068"/>
                  </a:lnTo>
                  <a:lnTo>
                    <a:pt x="3489337" y="1387208"/>
                  </a:lnTo>
                  <a:lnTo>
                    <a:pt x="3425215" y="1388452"/>
                  </a:lnTo>
                  <a:lnTo>
                    <a:pt x="3375825" y="1387373"/>
                  </a:lnTo>
                  <a:lnTo>
                    <a:pt x="3326968" y="1384528"/>
                  </a:lnTo>
                  <a:lnTo>
                    <a:pt x="3278847" y="1379931"/>
                  </a:lnTo>
                  <a:lnTo>
                    <a:pt x="3231705" y="1373619"/>
                  </a:lnTo>
                  <a:lnTo>
                    <a:pt x="3185731" y="1365631"/>
                  </a:lnTo>
                  <a:lnTo>
                    <a:pt x="3141167" y="1355979"/>
                  </a:lnTo>
                  <a:lnTo>
                    <a:pt x="3098228" y="1344701"/>
                  </a:lnTo>
                  <a:lnTo>
                    <a:pt x="3078518" y="1370901"/>
                  </a:lnTo>
                  <a:lnTo>
                    <a:pt x="3026917" y="1419567"/>
                  </a:lnTo>
                  <a:lnTo>
                    <a:pt x="2995498" y="1441919"/>
                  </a:lnTo>
                  <a:lnTo>
                    <a:pt x="2960649" y="1462887"/>
                  </a:lnTo>
                  <a:lnTo>
                    <a:pt x="2922612" y="1482382"/>
                  </a:lnTo>
                  <a:lnTo>
                    <a:pt x="2881604" y="1500378"/>
                  </a:lnTo>
                  <a:lnTo>
                    <a:pt x="2837865" y="1516799"/>
                  </a:lnTo>
                  <a:lnTo>
                    <a:pt x="2791637" y="1531581"/>
                  </a:lnTo>
                  <a:lnTo>
                    <a:pt x="2743149" y="1544688"/>
                  </a:lnTo>
                  <a:lnTo>
                    <a:pt x="2692654" y="1556042"/>
                  </a:lnTo>
                  <a:lnTo>
                    <a:pt x="2640355" y="1565605"/>
                  </a:lnTo>
                  <a:lnTo>
                    <a:pt x="2586507" y="1573301"/>
                  </a:lnTo>
                  <a:lnTo>
                    <a:pt x="2531338" y="1579067"/>
                  </a:lnTo>
                  <a:lnTo>
                    <a:pt x="2475090" y="1582877"/>
                  </a:lnTo>
                  <a:lnTo>
                    <a:pt x="2417991" y="1584629"/>
                  </a:lnTo>
                  <a:lnTo>
                    <a:pt x="2360282" y="1584299"/>
                  </a:lnTo>
                  <a:lnTo>
                    <a:pt x="2302192" y="1581823"/>
                  </a:lnTo>
                  <a:lnTo>
                    <a:pt x="2243963" y="1577136"/>
                  </a:lnTo>
                  <a:lnTo>
                    <a:pt x="2185822" y="1570177"/>
                  </a:lnTo>
                  <a:lnTo>
                    <a:pt x="2126107" y="1560499"/>
                  </a:lnTo>
                  <a:lnTo>
                    <a:pt x="2068741" y="1548561"/>
                  </a:lnTo>
                  <a:lnTo>
                    <a:pt x="2014004" y="1534452"/>
                  </a:lnTo>
                  <a:lnTo>
                    <a:pt x="1962175" y="1518246"/>
                  </a:lnTo>
                  <a:lnTo>
                    <a:pt x="1913534" y="1500073"/>
                  </a:lnTo>
                  <a:lnTo>
                    <a:pt x="1868360" y="1479994"/>
                  </a:lnTo>
                  <a:lnTo>
                    <a:pt x="1826933" y="1458125"/>
                  </a:lnTo>
                  <a:lnTo>
                    <a:pt x="1789531" y="1434566"/>
                  </a:lnTo>
                  <a:lnTo>
                    <a:pt x="1739430" y="1447431"/>
                  </a:lnTo>
                  <a:lnTo>
                    <a:pt x="1688287" y="1458569"/>
                  </a:lnTo>
                  <a:lnTo>
                    <a:pt x="1636255" y="1467967"/>
                  </a:lnTo>
                  <a:lnTo>
                    <a:pt x="1583499" y="1475676"/>
                  </a:lnTo>
                  <a:lnTo>
                    <a:pt x="1530197" y="1481696"/>
                  </a:lnTo>
                  <a:lnTo>
                    <a:pt x="1476527" y="1486052"/>
                  </a:lnTo>
                  <a:lnTo>
                    <a:pt x="1422653" y="1488770"/>
                  </a:lnTo>
                  <a:lnTo>
                    <a:pt x="1368755" y="1489849"/>
                  </a:lnTo>
                  <a:lnTo>
                    <a:pt x="1314983" y="1489341"/>
                  </a:lnTo>
                  <a:lnTo>
                    <a:pt x="1261516" y="1487233"/>
                  </a:lnTo>
                  <a:lnTo>
                    <a:pt x="1208544" y="1483563"/>
                  </a:lnTo>
                  <a:lnTo>
                    <a:pt x="1156220" y="1478356"/>
                  </a:lnTo>
                  <a:lnTo>
                    <a:pt x="1104722" y="1471612"/>
                  </a:lnTo>
                  <a:lnTo>
                    <a:pt x="1054214" y="1463370"/>
                  </a:lnTo>
                  <a:lnTo>
                    <a:pt x="1004862" y="1453642"/>
                  </a:lnTo>
                  <a:lnTo>
                    <a:pt x="956856" y="1442440"/>
                  </a:lnTo>
                  <a:lnTo>
                    <a:pt x="910348" y="1429791"/>
                  </a:lnTo>
                  <a:lnTo>
                    <a:pt x="865530" y="1415719"/>
                  </a:lnTo>
                  <a:lnTo>
                    <a:pt x="822553" y="1400238"/>
                  </a:lnTo>
                  <a:lnTo>
                    <a:pt x="781596" y="1383372"/>
                  </a:lnTo>
                  <a:lnTo>
                    <a:pt x="742835" y="1365135"/>
                  </a:lnTo>
                  <a:lnTo>
                    <a:pt x="706424" y="1345552"/>
                  </a:lnTo>
                  <a:lnTo>
                    <a:pt x="672553" y="1324635"/>
                  </a:lnTo>
                  <a:lnTo>
                    <a:pt x="641388" y="1302410"/>
                  </a:lnTo>
                  <a:lnTo>
                    <a:pt x="632548" y="1295450"/>
                  </a:lnTo>
                  <a:lnTo>
                    <a:pt x="568363" y="1296911"/>
                  </a:lnTo>
                  <a:lnTo>
                    <a:pt x="505828" y="1294472"/>
                  </a:lnTo>
                  <a:lnTo>
                    <a:pt x="445541" y="1288351"/>
                  </a:lnTo>
                  <a:lnTo>
                    <a:pt x="388162" y="1278788"/>
                  </a:lnTo>
                  <a:lnTo>
                    <a:pt x="334302" y="1265999"/>
                  </a:lnTo>
                  <a:lnTo>
                    <a:pt x="284568" y="1250213"/>
                  </a:lnTo>
                  <a:lnTo>
                    <a:pt x="239610" y="1231646"/>
                  </a:lnTo>
                  <a:lnTo>
                    <a:pt x="200037" y="1210551"/>
                  </a:lnTo>
                  <a:lnTo>
                    <a:pt x="166484" y="1187132"/>
                  </a:lnTo>
                  <a:lnTo>
                    <a:pt x="119926" y="1134237"/>
                  </a:lnTo>
                  <a:lnTo>
                    <a:pt x="105740" y="1067295"/>
                  </a:lnTo>
                  <a:lnTo>
                    <a:pt x="117551" y="1030147"/>
                  </a:lnTo>
                  <a:lnTo>
                    <a:pt x="142989" y="994625"/>
                  </a:lnTo>
                  <a:lnTo>
                    <a:pt x="181495" y="961517"/>
                  </a:lnTo>
                  <a:lnTo>
                    <a:pt x="232486" y="931646"/>
                  </a:lnTo>
                  <a:lnTo>
                    <a:pt x="175018" y="913333"/>
                  </a:lnTo>
                  <a:lnTo>
                    <a:pt x="125209" y="891870"/>
                  </a:lnTo>
                  <a:lnTo>
                    <a:pt x="83299" y="867727"/>
                  </a:lnTo>
                  <a:lnTo>
                    <a:pt x="49568" y="841362"/>
                  </a:lnTo>
                  <a:lnTo>
                    <a:pt x="7658" y="783818"/>
                  </a:lnTo>
                  <a:lnTo>
                    <a:pt x="0" y="753554"/>
                  </a:lnTo>
                  <a:lnTo>
                    <a:pt x="1549" y="722922"/>
                  </a:lnTo>
                  <a:lnTo>
                    <a:pt x="33350" y="662381"/>
                  </a:lnTo>
                  <a:lnTo>
                    <a:pt x="64109" y="633387"/>
                  </a:lnTo>
                  <a:lnTo>
                    <a:pt x="131051" y="592442"/>
                  </a:lnTo>
                  <a:lnTo>
                    <a:pt x="171361" y="575183"/>
                  </a:lnTo>
                  <a:lnTo>
                    <a:pt x="215595" y="560247"/>
                  </a:lnTo>
                  <a:lnTo>
                    <a:pt x="263270" y="547789"/>
                  </a:lnTo>
                  <a:lnTo>
                    <a:pt x="313905" y="537959"/>
                  </a:lnTo>
                  <a:lnTo>
                    <a:pt x="367029" y="530885"/>
                  </a:lnTo>
                  <a:lnTo>
                    <a:pt x="422147" y="526707"/>
                  </a:lnTo>
                  <a:lnTo>
                    <a:pt x="426097" y="52177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4711" y="4611623"/>
              <a:ext cx="182879" cy="182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43961" y="4901183"/>
              <a:ext cx="264795" cy="264160"/>
            </a:xfrm>
            <a:custGeom>
              <a:avLst/>
              <a:gdLst/>
              <a:ahLst/>
              <a:cxnLst/>
              <a:rect l="l" t="t" r="r" b="b"/>
              <a:pathLst>
                <a:path w="264795" h="264160">
                  <a:moveTo>
                    <a:pt x="264248" y="132054"/>
                  </a:moveTo>
                  <a:lnTo>
                    <a:pt x="257517" y="173799"/>
                  </a:lnTo>
                  <a:lnTo>
                    <a:pt x="238760" y="210045"/>
                  </a:lnTo>
                  <a:lnTo>
                    <a:pt x="210159" y="238632"/>
                  </a:lnTo>
                  <a:lnTo>
                    <a:pt x="173888" y="257378"/>
                  </a:lnTo>
                  <a:lnTo>
                    <a:pt x="132118" y="264109"/>
                  </a:lnTo>
                  <a:lnTo>
                    <a:pt x="90360" y="257378"/>
                  </a:lnTo>
                  <a:lnTo>
                    <a:pt x="54089" y="238632"/>
                  </a:lnTo>
                  <a:lnTo>
                    <a:pt x="25488" y="210045"/>
                  </a:lnTo>
                  <a:lnTo>
                    <a:pt x="6731" y="173799"/>
                  </a:lnTo>
                  <a:lnTo>
                    <a:pt x="0" y="132054"/>
                  </a:lnTo>
                  <a:lnTo>
                    <a:pt x="6731" y="90309"/>
                  </a:lnTo>
                  <a:lnTo>
                    <a:pt x="25488" y="54063"/>
                  </a:lnTo>
                  <a:lnTo>
                    <a:pt x="54089" y="25476"/>
                  </a:lnTo>
                  <a:lnTo>
                    <a:pt x="90360" y="6730"/>
                  </a:lnTo>
                  <a:lnTo>
                    <a:pt x="132118" y="0"/>
                  </a:lnTo>
                  <a:lnTo>
                    <a:pt x="173888" y="6730"/>
                  </a:lnTo>
                  <a:lnTo>
                    <a:pt x="210159" y="25476"/>
                  </a:lnTo>
                  <a:lnTo>
                    <a:pt x="238760" y="54063"/>
                  </a:lnTo>
                  <a:lnTo>
                    <a:pt x="257517" y="90309"/>
                  </a:lnTo>
                  <a:lnTo>
                    <a:pt x="264248" y="132054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6546" y="6066987"/>
              <a:ext cx="274955" cy="29845"/>
            </a:xfrm>
            <a:custGeom>
              <a:avLst/>
              <a:gdLst/>
              <a:ahLst/>
              <a:cxnLst/>
              <a:rect l="l" t="t" r="r" b="b"/>
              <a:pathLst>
                <a:path w="274954" h="29845">
                  <a:moveTo>
                    <a:pt x="274599" y="29235"/>
                  </a:moveTo>
                  <a:lnTo>
                    <a:pt x="217208" y="29679"/>
                  </a:lnTo>
                  <a:lnTo>
                    <a:pt x="160426" y="26911"/>
                  </a:lnTo>
                  <a:lnTo>
                    <a:pt x="104889" y="21005"/>
                  </a:lnTo>
                  <a:lnTo>
                    <a:pt x="51206" y="12014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3285" y="6416163"/>
              <a:ext cx="120650" cy="14604"/>
            </a:xfrm>
            <a:custGeom>
              <a:avLst/>
              <a:gdLst/>
              <a:ahLst/>
              <a:cxnLst/>
              <a:rect l="l" t="t" r="r" b="b"/>
              <a:pathLst>
                <a:path w="120650" h="14604">
                  <a:moveTo>
                    <a:pt x="120141" y="0"/>
                  </a:moveTo>
                  <a:lnTo>
                    <a:pt x="90906" y="4851"/>
                  </a:lnTo>
                  <a:lnTo>
                    <a:pt x="61074" y="8813"/>
                  </a:lnTo>
                  <a:lnTo>
                    <a:pt x="30733" y="11861"/>
                  </a:lnTo>
                  <a:lnTo>
                    <a:pt x="0" y="1399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6286" y="6506067"/>
              <a:ext cx="72390" cy="64135"/>
            </a:xfrm>
            <a:custGeom>
              <a:avLst/>
              <a:gdLst/>
              <a:ahLst/>
              <a:cxnLst/>
              <a:rect l="l" t="t" r="r" b="b"/>
              <a:pathLst>
                <a:path w="72390" h="64134">
                  <a:moveTo>
                    <a:pt x="72390" y="63830"/>
                  </a:moveTo>
                  <a:lnTo>
                    <a:pt x="51536" y="48564"/>
                  </a:lnTo>
                  <a:lnTo>
                    <a:pt x="32499" y="32804"/>
                  </a:lnTo>
                  <a:lnTo>
                    <a:pt x="15303" y="16611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38441" y="6410733"/>
              <a:ext cx="29209" cy="70485"/>
            </a:xfrm>
            <a:custGeom>
              <a:avLst/>
              <a:gdLst/>
              <a:ahLst/>
              <a:cxnLst/>
              <a:rect l="l" t="t" r="r" b="b"/>
              <a:pathLst>
                <a:path w="29209" h="70485">
                  <a:moveTo>
                    <a:pt x="28905" y="0"/>
                  </a:moveTo>
                  <a:lnTo>
                    <a:pt x="24688" y="17754"/>
                  </a:lnTo>
                  <a:lnTo>
                    <a:pt x="18465" y="35369"/>
                  </a:lnTo>
                  <a:lnTo>
                    <a:pt x="10223" y="52806"/>
                  </a:lnTo>
                  <a:lnTo>
                    <a:pt x="0" y="7004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42101" y="5977995"/>
              <a:ext cx="353060" cy="262255"/>
            </a:xfrm>
            <a:custGeom>
              <a:avLst/>
              <a:gdLst/>
              <a:ahLst/>
              <a:cxnLst/>
              <a:rect l="l" t="t" r="r" b="b"/>
              <a:pathLst>
                <a:path w="353059" h="262254">
                  <a:moveTo>
                    <a:pt x="0" y="0"/>
                  </a:moveTo>
                  <a:lnTo>
                    <a:pt x="62725" y="16167"/>
                  </a:lnTo>
                  <a:lnTo>
                    <a:pt x="120281" y="35242"/>
                  </a:lnTo>
                  <a:lnTo>
                    <a:pt x="172313" y="56997"/>
                  </a:lnTo>
                  <a:lnTo>
                    <a:pt x="218490" y="81140"/>
                  </a:lnTo>
                  <a:lnTo>
                    <a:pt x="258445" y="107429"/>
                  </a:lnTo>
                  <a:lnTo>
                    <a:pt x="291807" y="135597"/>
                  </a:lnTo>
                  <a:lnTo>
                    <a:pt x="318249" y="165366"/>
                  </a:lnTo>
                  <a:lnTo>
                    <a:pt x="348932" y="228714"/>
                  </a:lnTo>
                  <a:lnTo>
                    <a:pt x="352463" y="261746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16498" y="5699212"/>
              <a:ext cx="157480" cy="98425"/>
            </a:xfrm>
            <a:custGeom>
              <a:avLst/>
              <a:gdLst/>
              <a:ahLst/>
              <a:cxnLst/>
              <a:rect l="l" t="t" r="r" b="b"/>
              <a:pathLst>
                <a:path w="157479" h="98425">
                  <a:moveTo>
                    <a:pt x="156946" y="0"/>
                  </a:moveTo>
                  <a:lnTo>
                    <a:pt x="127152" y="27559"/>
                  </a:lnTo>
                  <a:lnTo>
                    <a:pt x="90792" y="53263"/>
                  </a:lnTo>
                  <a:lnTo>
                    <a:pt x="48285" y="76885"/>
                  </a:lnTo>
                  <a:lnTo>
                    <a:pt x="0" y="9814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6852" y="5335032"/>
              <a:ext cx="8890" cy="46355"/>
            </a:xfrm>
            <a:custGeom>
              <a:avLst/>
              <a:gdLst/>
              <a:ahLst/>
              <a:cxnLst/>
              <a:rect l="l" t="t" r="r" b="b"/>
              <a:pathLst>
                <a:path w="8890" h="46354">
                  <a:moveTo>
                    <a:pt x="0" y="0"/>
                  </a:moveTo>
                  <a:lnTo>
                    <a:pt x="3898" y="11506"/>
                  </a:lnTo>
                  <a:lnTo>
                    <a:pt x="6578" y="23088"/>
                  </a:lnTo>
                  <a:lnTo>
                    <a:pt x="8039" y="34709"/>
                  </a:lnTo>
                  <a:lnTo>
                    <a:pt x="8280" y="46355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4556" y="5221845"/>
              <a:ext cx="80645" cy="59690"/>
            </a:xfrm>
            <a:custGeom>
              <a:avLst/>
              <a:gdLst/>
              <a:ahLst/>
              <a:cxnLst/>
              <a:rect l="l" t="t" r="r" b="b"/>
              <a:pathLst>
                <a:path w="80645" h="59689">
                  <a:moveTo>
                    <a:pt x="0" y="59118"/>
                  </a:moveTo>
                  <a:lnTo>
                    <a:pt x="16560" y="43370"/>
                  </a:lnTo>
                  <a:lnTo>
                    <a:pt x="35547" y="28219"/>
                  </a:lnTo>
                  <a:lnTo>
                    <a:pt x="56845" y="13754"/>
                  </a:lnTo>
                  <a:lnTo>
                    <a:pt x="80403" y="0"/>
                  </a:lnTo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42563" y="5258156"/>
              <a:ext cx="39370" cy="51435"/>
            </a:xfrm>
            <a:custGeom>
              <a:avLst/>
              <a:gdLst/>
              <a:ahLst/>
              <a:cxnLst/>
              <a:rect l="l" t="t" r="r" b="b"/>
              <a:pathLst>
                <a:path w="39370" h="51435">
                  <a:moveTo>
                    <a:pt x="0" y="50977"/>
                  </a:moveTo>
                  <a:lnTo>
                    <a:pt x="7137" y="37833"/>
                  </a:lnTo>
                  <a:lnTo>
                    <a:pt x="16027" y="24930"/>
                  </a:lnTo>
                  <a:lnTo>
                    <a:pt x="26644" y="12306"/>
                  </a:lnTo>
                  <a:lnTo>
                    <a:pt x="38938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0054" y="5326448"/>
              <a:ext cx="140970" cy="49530"/>
            </a:xfrm>
            <a:custGeom>
              <a:avLst/>
              <a:gdLst/>
              <a:ahLst/>
              <a:cxnLst/>
              <a:rect l="l" t="t" r="r" b="b"/>
              <a:pathLst>
                <a:path w="140970" h="49529">
                  <a:moveTo>
                    <a:pt x="0" y="0"/>
                  </a:moveTo>
                  <a:lnTo>
                    <a:pt x="37630" y="10871"/>
                  </a:lnTo>
                  <a:lnTo>
                    <a:pt x="73710" y="22758"/>
                  </a:lnTo>
                  <a:lnTo>
                    <a:pt x="108178" y="35636"/>
                  </a:lnTo>
                  <a:lnTo>
                    <a:pt x="140906" y="49466"/>
                  </a:lnTo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65201" y="5663124"/>
              <a:ext cx="24765" cy="52069"/>
            </a:xfrm>
            <a:custGeom>
              <a:avLst/>
              <a:gdLst/>
              <a:ahLst/>
              <a:cxnLst/>
              <a:rect l="l" t="t" r="r" b="b"/>
              <a:pathLst>
                <a:path w="24764" h="52070">
                  <a:moveTo>
                    <a:pt x="24587" y="52044"/>
                  </a:moveTo>
                  <a:lnTo>
                    <a:pt x="16763" y="39204"/>
                  </a:lnTo>
                  <a:lnTo>
                    <a:pt x="10058" y="26250"/>
                  </a:lnTo>
                  <a:lnTo>
                    <a:pt x="4470" y="13169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B2DCE1A-5629-B3E9-0737-DBE90E298C6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60719" y="2318566"/>
            <a:ext cx="4295548" cy="3051762"/>
          </a:xfrm>
        </p:spPr>
        <p:txBody>
          <a:bodyPr/>
          <a:lstStyle/>
          <a:p>
            <a:r>
              <a:rPr lang="en-US" dirty="0"/>
              <a:t>Software piracy (copying and reselling software to gain benefits).</a:t>
            </a:r>
          </a:p>
          <a:p>
            <a:r>
              <a:rPr lang="en-US" dirty="0"/>
              <a:t>Disk lost or removed, leading to confidentiality leakage.</a:t>
            </a:r>
          </a:p>
          <a:p>
            <a:r>
              <a:rPr lang="en-US" dirty="0"/>
              <a:t>Data encryption with weak passwords, such as, 6-digit passcode.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0D06C0-3511-A1DC-6D7F-75FB81AA6652}"/>
              </a:ext>
            </a:extLst>
          </p:cNvPr>
          <p:cNvSpPr txBox="1"/>
          <p:nvPr/>
        </p:nvSpPr>
        <p:spPr>
          <a:xfrm>
            <a:off x="3690944" y="5610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E55864-A340-6A94-F2CE-B12D751C68A4}"/>
              </a:ext>
            </a:extLst>
          </p:cNvPr>
          <p:cNvSpPr txBox="1"/>
          <p:nvPr/>
        </p:nvSpPr>
        <p:spPr>
          <a:xfrm>
            <a:off x="4053138" y="4730851"/>
            <a:ext cx="306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Bind data/application with hardware.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91E0BA-450C-1B9E-B647-87105816E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82651" y="872788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190" dirty="0"/>
              <a:t> </a:t>
            </a:r>
            <a:r>
              <a:rPr spc="-20" dirty="0"/>
              <a:t>Contexts</a:t>
            </a:r>
            <a:r>
              <a:rPr spc="-180" dirty="0"/>
              <a:t> </a:t>
            </a:r>
            <a:r>
              <a:rPr spc="-25" dirty="0"/>
              <a:t>#3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2FAE1B67-01E6-0193-6EC2-D277AFD72A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5570" y="1739310"/>
            <a:ext cx="5797550" cy="3051762"/>
          </a:xfrm>
        </p:spPr>
        <p:txBody>
          <a:bodyPr/>
          <a:lstStyle/>
          <a:p>
            <a:r>
              <a:rPr lang="en-US" sz="1400" spc="-25" dirty="0">
                <a:cs typeface="Calibri"/>
              </a:rPr>
              <a:t>Remote</a:t>
            </a:r>
            <a:r>
              <a:rPr lang="en-US" sz="1400" spc="-125" dirty="0">
                <a:cs typeface="Calibri"/>
              </a:rPr>
              <a:t> </a:t>
            </a:r>
            <a:r>
              <a:rPr lang="en-US" sz="1400" spc="-30" dirty="0">
                <a:cs typeface="Calibri"/>
              </a:rPr>
              <a:t>computation</a:t>
            </a:r>
            <a:r>
              <a:rPr lang="en-US" sz="1400" spc="-6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where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the </a:t>
            </a:r>
            <a:r>
              <a:rPr lang="en-US" sz="1400" dirty="0">
                <a:cs typeface="Calibri"/>
              </a:rPr>
              <a:t>host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hypervisor</a:t>
            </a:r>
            <a:r>
              <a:rPr lang="en-US" sz="1400" spc="-6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and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OS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is</a:t>
            </a:r>
            <a:r>
              <a:rPr lang="en-US" sz="1400" spc="-75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not </a:t>
            </a:r>
            <a:r>
              <a:rPr lang="en-US" sz="1400" spc="-10" dirty="0">
                <a:cs typeface="Calibri"/>
              </a:rPr>
              <a:t>trusted.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54CF97-6DD4-19ED-F6A2-DD04C249E9BB}"/>
              </a:ext>
            </a:extLst>
          </p:cNvPr>
          <p:cNvGrpSpPr/>
          <p:nvPr/>
        </p:nvGrpSpPr>
        <p:grpSpPr>
          <a:xfrm>
            <a:off x="396844" y="2418778"/>
            <a:ext cx="7162477" cy="2979960"/>
            <a:chOff x="384762" y="2418778"/>
            <a:chExt cx="9674563" cy="3956890"/>
          </a:xfrm>
        </p:grpSpPr>
        <p:grpSp>
          <p:nvGrpSpPr>
            <p:cNvPr id="4" name="object 4"/>
            <p:cNvGrpSpPr/>
            <p:nvPr/>
          </p:nvGrpSpPr>
          <p:grpSpPr>
            <a:xfrm>
              <a:off x="2770822" y="2418778"/>
              <a:ext cx="2784475" cy="2956560"/>
              <a:chOff x="2784348" y="2432304"/>
              <a:chExt cx="2756661" cy="2928747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2784348" y="2432304"/>
                <a:ext cx="2755899" cy="2927984"/>
              </a:xfrm>
              <a:custGeom>
                <a:avLst/>
                <a:gdLst/>
                <a:ahLst/>
                <a:cxnLst/>
                <a:rect l="l" t="t" r="r" b="b"/>
                <a:pathLst>
                  <a:path w="2755900" h="2927985">
                    <a:moveTo>
                      <a:pt x="2755353" y="0"/>
                    </a:moveTo>
                    <a:lnTo>
                      <a:pt x="0" y="0"/>
                    </a:lnTo>
                    <a:lnTo>
                      <a:pt x="0" y="2927540"/>
                    </a:lnTo>
                    <a:lnTo>
                      <a:pt x="2755353" y="2927540"/>
                    </a:lnTo>
                    <a:lnTo>
                      <a:pt x="2755353" y="0"/>
                    </a:lnTo>
                    <a:close/>
                  </a:path>
                </a:pathLst>
              </a:custGeom>
              <a:solidFill>
                <a:srgbClr val="F8CAAC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785109" y="2433067"/>
                <a:ext cx="2755900" cy="2927984"/>
              </a:xfrm>
              <a:custGeom>
                <a:avLst/>
                <a:gdLst/>
                <a:ahLst/>
                <a:cxnLst/>
                <a:rect l="l" t="t" r="r" b="b"/>
                <a:pathLst>
                  <a:path w="2755900" h="2927985">
                    <a:moveTo>
                      <a:pt x="0" y="0"/>
                    </a:moveTo>
                    <a:lnTo>
                      <a:pt x="2755353" y="0"/>
                    </a:lnTo>
                    <a:lnTo>
                      <a:pt x="2755353" y="2927540"/>
                    </a:lnTo>
                    <a:lnTo>
                      <a:pt x="0" y="2927540"/>
                    </a:lnTo>
                    <a:lnTo>
                      <a:pt x="0" y="0"/>
                    </a:lnTo>
                    <a:close/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sp>
          <p:nvSpPr>
            <p:cNvPr id="7" name="object 7"/>
            <p:cNvSpPr txBox="1"/>
            <p:nvPr/>
          </p:nvSpPr>
          <p:spPr>
            <a:xfrm>
              <a:off x="2904766" y="2436587"/>
              <a:ext cx="2575564" cy="1060259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12700" marR="5080" indent="199390">
                <a:lnSpc>
                  <a:spcPts val="2140"/>
                </a:lnSpc>
                <a:spcBef>
                  <a:spcPts val="185"/>
                </a:spcBef>
              </a:pPr>
              <a:r>
                <a:rPr sz="1200" spc="-25" dirty="0">
                  <a:cs typeface="Calibri"/>
                </a:rPr>
                <a:t>Remote</a:t>
              </a:r>
              <a:r>
                <a:rPr sz="1200" spc="-50" dirty="0">
                  <a:cs typeface="Calibri"/>
                </a:rPr>
                <a:t> </a:t>
              </a:r>
              <a:r>
                <a:rPr sz="1200" spc="-10" dirty="0">
                  <a:cs typeface="Calibri"/>
                </a:rPr>
                <a:t>Computer managed</a:t>
              </a:r>
              <a:r>
                <a:rPr sz="1200" spc="-55" dirty="0">
                  <a:cs typeface="Calibri"/>
                </a:rPr>
                <a:t> </a:t>
              </a:r>
              <a:r>
                <a:rPr sz="1200" dirty="0">
                  <a:cs typeface="Calibri"/>
                </a:rPr>
                <a:t>by</a:t>
              </a:r>
              <a:r>
                <a:rPr sz="1200" spc="-55" dirty="0">
                  <a:cs typeface="Calibri"/>
                </a:rPr>
                <a:t> </a:t>
              </a:r>
              <a:r>
                <a:rPr sz="1200" spc="-20" dirty="0">
                  <a:cs typeface="Calibri"/>
                </a:rPr>
                <a:t>untrusted </a:t>
              </a:r>
              <a:r>
                <a:rPr sz="1200" spc="-25" dirty="0">
                  <a:cs typeface="Calibri"/>
                </a:rPr>
                <a:t>infrastructure</a:t>
              </a:r>
              <a:r>
                <a:rPr sz="1200" spc="15" dirty="0">
                  <a:cs typeface="Calibri"/>
                </a:rPr>
                <a:t> </a:t>
              </a:r>
              <a:r>
                <a:rPr sz="1200" spc="-10" dirty="0">
                  <a:cs typeface="Calibri"/>
                </a:rPr>
                <a:t>provider</a:t>
              </a:r>
              <a:endParaRPr sz="1200" dirty="0">
                <a:cs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55" y="3026664"/>
              <a:ext cx="1508759" cy="1508759"/>
            </a:xfrm>
            <a:prstGeom prst="rect">
              <a:avLst/>
            </a:prstGeom>
          </p:spPr>
        </p:pic>
        <p:sp>
          <p:nvSpPr>
            <p:cNvPr id="9" name="object 9"/>
            <p:cNvSpPr txBox="1"/>
            <p:nvPr/>
          </p:nvSpPr>
          <p:spPr>
            <a:xfrm>
              <a:off x="384762" y="4520494"/>
              <a:ext cx="2013161" cy="1100275"/>
            </a:xfrm>
            <a:prstGeom prst="rect">
              <a:avLst/>
            </a:prstGeom>
          </p:spPr>
          <p:txBody>
            <a:bodyPr vert="horz" wrap="square" lIns="0" tIns="27939" rIns="0" bIns="0" rtlCol="0">
              <a:spAutoFit/>
            </a:bodyPr>
            <a:lstStyle/>
            <a:p>
              <a:pPr marL="289560" marR="5080" indent="-277495">
                <a:lnSpc>
                  <a:spcPts val="2100"/>
                </a:lnSpc>
                <a:spcBef>
                  <a:spcPts val="219"/>
                </a:spcBef>
              </a:pPr>
              <a:r>
                <a:rPr sz="1200" spc="-20" dirty="0">
                  <a:cs typeface="Calibri"/>
                </a:rPr>
                <a:t>Software</a:t>
              </a:r>
              <a:r>
                <a:rPr lang="en-US" sz="1200" spc="-40" dirty="0">
                  <a:cs typeface="Calibri"/>
                </a:rPr>
                <a:t> </a:t>
              </a:r>
              <a:r>
                <a:rPr sz="1200" spc="-20" dirty="0">
                  <a:cs typeface="Calibri"/>
                </a:rPr>
                <a:t>Provider </a:t>
              </a:r>
              <a:r>
                <a:rPr sz="1200" spc="-10" dirty="0">
                  <a:cs typeface="Calibri"/>
                </a:rPr>
                <a:t>Data</a:t>
              </a:r>
              <a:r>
                <a:rPr sz="1200" spc="-90" dirty="0">
                  <a:cs typeface="Calibri"/>
                </a:rPr>
                <a:t> </a:t>
              </a:r>
              <a:r>
                <a:rPr sz="1200" spc="-10" dirty="0">
                  <a:cs typeface="Calibri"/>
                </a:rPr>
                <a:t>Owner</a:t>
              </a:r>
              <a:endParaRPr lang="en-US" sz="1200" spc="-10" dirty="0">
                <a:cs typeface="Calibri"/>
              </a:endParaRPr>
            </a:p>
            <a:p>
              <a:pPr marL="289560" marR="5080" indent="-277495">
                <a:lnSpc>
                  <a:spcPts val="2100"/>
                </a:lnSpc>
                <a:spcBef>
                  <a:spcPts val="219"/>
                </a:spcBef>
              </a:pPr>
              <a:endParaRPr sz="1200" dirty="0">
                <a:cs typeface="Calibri"/>
              </a:endParaRPr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1944375" y="3617976"/>
              <a:ext cx="3343910" cy="1165860"/>
              <a:chOff x="1944375" y="3617976"/>
              <a:chExt cx="3343910" cy="1165860"/>
            </a:xfrm>
          </p:grpSpPr>
          <p:sp>
            <p:nvSpPr>
              <p:cNvPr id="11" name="object 11"/>
              <p:cNvSpPr/>
              <p:nvPr/>
            </p:nvSpPr>
            <p:spPr>
              <a:xfrm>
                <a:off x="1956816" y="3727704"/>
                <a:ext cx="1301750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1301750" h="368935">
                    <a:moveTo>
                      <a:pt x="1116761" y="0"/>
                    </a:moveTo>
                    <a:lnTo>
                      <a:pt x="1116761" y="92138"/>
                    </a:lnTo>
                    <a:lnTo>
                      <a:pt x="0" y="92138"/>
                    </a:lnTo>
                    <a:lnTo>
                      <a:pt x="0" y="276428"/>
                    </a:lnTo>
                    <a:lnTo>
                      <a:pt x="1116761" y="276428"/>
                    </a:lnTo>
                    <a:lnTo>
                      <a:pt x="1116761" y="368566"/>
                    </a:lnTo>
                    <a:lnTo>
                      <a:pt x="1301305" y="184289"/>
                    </a:lnTo>
                    <a:lnTo>
                      <a:pt x="1116761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1956816" y="3727707"/>
                <a:ext cx="1301750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1301750" h="368935">
                    <a:moveTo>
                      <a:pt x="0" y="92138"/>
                    </a:moveTo>
                    <a:lnTo>
                      <a:pt x="1116761" y="92138"/>
                    </a:lnTo>
                    <a:lnTo>
                      <a:pt x="1116761" y="0"/>
                    </a:lnTo>
                    <a:lnTo>
                      <a:pt x="1301305" y="184276"/>
                    </a:lnTo>
                    <a:lnTo>
                      <a:pt x="1116761" y="368566"/>
                    </a:lnTo>
                    <a:lnTo>
                      <a:pt x="1116761" y="276428"/>
                    </a:lnTo>
                    <a:lnTo>
                      <a:pt x="0" y="276428"/>
                    </a:lnTo>
                    <a:lnTo>
                      <a:pt x="0" y="92138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1950720" y="4163568"/>
                <a:ext cx="1307465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1307464" h="370204">
                    <a:moveTo>
                      <a:pt x="184594" y="0"/>
                    </a:moveTo>
                    <a:lnTo>
                      <a:pt x="0" y="185051"/>
                    </a:lnTo>
                    <a:lnTo>
                      <a:pt x="184594" y="370090"/>
                    </a:lnTo>
                    <a:lnTo>
                      <a:pt x="184594" y="277571"/>
                    </a:lnTo>
                    <a:lnTo>
                      <a:pt x="1307426" y="277571"/>
                    </a:lnTo>
                    <a:lnTo>
                      <a:pt x="1307426" y="92519"/>
                    </a:lnTo>
                    <a:lnTo>
                      <a:pt x="184594" y="92519"/>
                    </a:lnTo>
                    <a:lnTo>
                      <a:pt x="184594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1950725" y="4163571"/>
                <a:ext cx="1307465" cy="370205"/>
              </a:xfrm>
              <a:custGeom>
                <a:avLst/>
                <a:gdLst/>
                <a:ahLst/>
                <a:cxnLst/>
                <a:rect l="l" t="t" r="r" b="b"/>
                <a:pathLst>
                  <a:path w="1307464" h="370204">
                    <a:moveTo>
                      <a:pt x="1307426" y="92519"/>
                    </a:moveTo>
                    <a:lnTo>
                      <a:pt x="184594" y="92519"/>
                    </a:lnTo>
                    <a:lnTo>
                      <a:pt x="184594" y="0"/>
                    </a:lnTo>
                    <a:lnTo>
                      <a:pt x="0" y="185038"/>
                    </a:lnTo>
                    <a:lnTo>
                      <a:pt x="184594" y="370090"/>
                    </a:lnTo>
                    <a:lnTo>
                      <a:pt x="184594" y="277571"/>
                    </a:lnTo>
                    <a:lnTo>
                      <a:pt x="1307426" y="277571"/>
                    </a:lnTo>
                    <a:lnTo>
                      <a:pt x="1307426" y="92519"/>
                    </a:lnTo>
                    <a:close/>
                  </a:path>
                </a:pathLst>
              </a:custGeom>
              <a:ln w="127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517391" y="3617976"/>
                <a:ext cx="1771014" cy="1165860"/>
              </a:xfrm>
              <a:custGeom>
                <a:avLst/>
                <a:gdLst/>
                <a:ahLst/>
                <a:cxnLst/>
                <a:rect l="l" t="t" r="r" b="b"/>
                <a:pathLst>
                  <a:path w="1771014" h="1165860">
                    <a:moveTo>
                      <a:pt x="1770659" y="0"/>
                    </a:moveTo>
                    <a:lnTo>
                      <a:pt x="0" y="0"/>
                    </a:lnTo>
                    <a:lnTo>
                      <a:pt x="0" y="1165364"/>
                    </a:lnTo>
                    <a:lnTo>
                      <a:pt x="1770659" y="1165364"/>
                    </a:lnTo>
                    <a:lnTo>
                      <a:pt x="1770659" y="0"/>
                    </a:lnTo>
                    <a:close/>
                  </a:path>
                </a:pathLst>
              </a:custGeom>
              <a:solidFill>
                <a:srgbClr val="C5DFB4"/>
              </a:solidFill>
            </p:spPr>
            <p:txBody>
              <a:bodyPr wrap="square" lIns="0" tIns="0" rIns="0" bIns="0" rtlCol="0"/>
              <a:lstStyle/>
              <a:p>
                <a:endParaRPr sz="1200" dirty="0"/>
              </a:p>
            </p:txBody>
          </p:sp>
        </p:grpSp>
        <p:sp>
          <p:nvSpPr>
            <p:cNvPr id="16" name="object 16"/>
            <p:cNvSpPr txBox="1"/>
            <p:nvPr/>
          </p:nvSpPr>
          <p:spPr>
            <a:xfrm>
              <a:off x="3518153" y="3618738"/>
              <a:ext cx="1771014" cy="742063"/>
            </a:xfrm>
            <a:prstGeom prst="rect">
              <a:avLst/>
            </a:prstGeom>
            <a:ln w="28575">
              <a:solidFill>
                <a:srgbClr val="6FAC46"/>
              </a:solidFill>
            </a:ln>
          </p:spPr>
          <p:txBody>
            <a:bodyPr vert="horz" wrap="square" lIns="0" tIns="514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5"/>
                </a:spcBef>
              </a:pPr>
              <a:endParaRPr sz="1200" dirty="0">
                <a:cs typeface="Times New Roman"/>
              </a:endParaRPr>
            </a:p>
            <a:p>
              <a:pPr marL="113664" marR="133350" indent="83185">
                <a:lnSpc>
                  <a:spcPts val="2100"/>
                </a:lnSpc>
              </a:pPr>
              <a:r>
                <a:rPr sz="1200" spc="-20" dirty="0">
                  <a:cs typeface="Calibri"/>
                </a:rPr>
                <a:t>Container</a:t>
              </a:r>
              <a:r>
                <a:rPr sz="1200" spc="-35" dirty="0">
                  <a:cs typeface="Calibri"/>
                </a:rPr>
                <a:t> </a:t>
              </a:r>
              <a:r>
                <a:rPr sz="1200" spc="-20" dirty="0">
                  <a:cs typeface="Calibri"/>
                </a:rPr>
                <a:t>runs </a:t>
              </a:r>
              <a:r>
                <a:rPr sz="1200" spc="-10" dirty="0">
                  <a:cs typeface="Calibri"/>
                </a:rPr>
                <a:t>trusted</a:t>
              </a:r>
              <a:r>
                <a:rPr sz="1200" spc="-65" dirty="0">
                  <a:cs typeface="Calibri"/>
                </a:rPr>
                <a:t> </a:t>
              </a:r>
              <a:r>
                <a:rPr sz="1200" spc="-30" dirty="0">
                  <a:cs typeface="Calibri"/>
                </a:rPr>
                <a:t>software</a:t>
              </a:r>
              <a:endParaRPr sz="1200" dirty="0">
                <a:cs typeface="Calibri"/>
              </a:endParaRPr>
            </a:p>
          </p:txBody>
        </p:sp>
        <p:grpSp>
          <p:nvGrpSpPr>
            <p:cNvPr id="17" name="object 17"/>
            <p:cNvGrpSpPr/>
            <p:nvPr/>
          </p:nvGrpSpPr>
          <p:grpSpPr>
            <a:xfrm>
              <a:off x="5395805" y="4788280"/>
              <a:ext cx="4663520" cy="1587388"/>
              <a:chOff x="5399473" y="4791453"/>
              <a:chExt cx="4657725" cy="1581453"/>
            </a:xfrm>
          </p:grpSpPr>
          <p:pic>
            <p:nvPicPr>
              <p:cNvPr id="18" name="object 1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00477" y="5007245"/>
                <a:ext cx="4002323" cy="1353189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95771" y="4791454"/>
                <a:ext cx="265175" cy="265175"/>
              </a:xfrm>
              <a:prstGeom prst="rect">
                <a:avLst/>
              </a:prstGeom>
            </p:spPr>
          </p:pic>
          <p:sp>
            <p:nvSpPr>
              <p:cNvPr id="20" name="object 20"/>
              <p:cNvSpPr/>
              <p:nvPr/>
            </p:nvSpPr>
            <p:spPr>
              <a:xfrm>
                <a:off x="5399473" y="5006611"/>
                <a:ext cx="4003326" cy="1354864"/>
              </a:xfrm>
              <a:custGeom>
                <a:avLst/>
                <a:gdLst/>
                <a:ahLst/>
                <a:cxnLst/>
                <a:rect l="l" t="t" r="r" b="b"/>
                <a:pathLst>
                  <a:path w="4688840" h="1586865">
                    <a:moveTo>
                      <a:pt x="426173" y="522490"/>
                    </a:moveTo>
                    <a:lnTo>
                      <a:pt x="420154" y="491871"/>
                    </a:lnTo>
                    <a:lnTo>
                      <a:pt x="420128" y="461657"/>
                    </a:lnTo>
                    <a:lnTo>
                      <a:pt x="425856" y="431977"/>
                    </a:lnTo>
                    <a:lnTo>
                      <a:pt x="453720" y="374789"/>
                    </a:lnTo>
                    <a:lnTo>
                      <a:pt x="501967" y="321348"/>
                    </a:lnTo>
                    <a:lnTo>
                      <a:pt x="533196" y="296379"/>
                    </a:lnTo>
                    <a:lnTo>
                      <a:pt x="568845" y="272757"/>
                    </a:lnTo>
                    <a:lnTo>
                      <a:pt x="608723" y="250596"/>
                    </a:lnTo>
                    <a:lnTo>
                      <a:pt x="652576" y="230060"/>
                    </a:lnTo>
                    <a:lnTo>
                      <a:pt x="700214" y="211264"/>
                    </a:lnTo>
                    <a:lnTo>
                      <a:pt x="751395" y="194348"/>
                    </a:lnTo>
                    <a:lnTo>
                      <a:pt x="805903" y="179451"/>
                    </a:lnTo>
                    <a:lnTo>
                      <a:pt x="863523" y="166700"/>
                    </a:lnTo>
                    <a:lnTo>
                      <a:pt x="924039" y="156222"/>
                    </a:lnTo>
                    <a:lnTo>
                      <a:pt x="987209" y="148170"/>
                    </a:lnTo>
                    <a:lnTo>
                      <a:pt x="1052817" y="142671"/>
                    </a:lnTo>
                    <a:lnTo>
                      <a:pt x="1106982" y="140208"/>
                    </a:lnTo>
                    <a:lnTo>
                      <a:pt x="1161148" y="139611"/>
                    </a:lnTo>
                    <a:lnTo>
                      <a:pt x="1215059" y="140868"/>
                    </a:lnTo>
                    <a:lnTo>
                      <a:pt x="1268539" y="143929"/>
                    </a:lnTo>
                    <a:lnTo>
                      <a:pt x="1321333" y="148793"/>
                    </a:lnTo>
                    <a:lnTo>
                      <a:pt x="1373251" y="155448"/>
                    </a:lnTo>
                    <a:lnTo>
                      <a:pt x="1424063" y="163855"/>
                    </a:lnTo>
                    <a:lnTo>
                      <a:pt x="1473555" y="174002"/>
                    </a:lnTo>
                    <a:lnTo>
                      <a:pt x="1521510" y="185877"/>
                    </a:lnTo>
                    <a:lnTo>
                      <a:pt x="1549958" y="163753"/>
                    </a:lnTo>
                    <a:lnTo>
                      <a:pt x="1582242" y="143357"/>
                    </a:lnTo>
                    <a:lnTo>
                      <a:pt x="1618030" y="124726"/>
                    </a:lnTo>
                    <a:lnTo>
                      <a:pt x="1656981" y="107911"/>
                    </a:lnTo>
                    <a:lnTo>
                      <a:pt x="1698790" y="92951"/>
                    </a:lnTo>
                    <a:lnTo>
                      <a:pt x="1743113" y="79895"/>
                    </a:lnTo>
                    <a:lnTo>
                      <a:pt x="1789620" y="68795"/>
                    </a:lnTo>
                    <a:lnTo>
                      <a:pt x="1837994" y="59702"/>
                    </a:lnTo>
                    <a:lnTo>
                      <a:pt x="1887918" y="52641"/>
                    </a:lnTo>
                    <a:lnTo>
                      <a:pt x="1939036" y="47688"/>
                    </a:lnTo>
                    <a:lnTo>
                      <a:pt x="1991029" y="44856"/>
                    </a:lnTo>
                    <a:lnTo>
                      <a:pt x="2043595" y="44221"/>
                    </a:lnTo>
                    <a:lnTo>
                      <a:pt x="2096376" y="45808"/>
                    </a:lnTo>
                    <a:lnTo>
                      <a:pt x="2149043" y="49682"/>
                    </a:lnTo>
                    <a:lnTo>
                      <a:pt x="2201303" y="55867"/>
                    </a:lnTo>
                    <a:lnTo>
                      <a:pt x="2252789" y="64427"/>
                    </a:lnTo>
                    <a:lnTo>
                      <a:pt x="2303195" y="75399"/>
                    </a:lnTo>
                    <a:lnTo>
                      <a:pt x="2373934" y="95897"/>
                    </a:lnTo>
                    <a:lnTo>
                      <a:pt x="2437536" y="120891"/>
                    </a:lnTo>
                    <a:lnTo>
                      <a:pt x="2465019" y="98767"/>
                    </a:lnTo>
                    <a:lnTo>
                      <a:pt x="2533446" y="60693"/>
                    </a:lnTo>
                    <a:lnTo>
                      <a:pt x="2573451" y="44894"/>
                    </a:lnTo>
                    <a:lnTo>
                      <a:pt x="2616669" y="31343"/>
                    </a:lnTo>
                    <a:lnTo>
                      <a:pt x="2662643" y="20129"/>
                    </a:lnTo>
                    <a:lnTo>
                      <a:pt x="2710878" y="11315"/>
                    </a:lnTo>
                    <a:lnTo>
                      <a:pt x="2760916" y="4965"/>
                    </a:lnTo>
                    <a:lnTo>
                      <a:pt x="2812262" y="1168"/>
                    </a:lnTo>
                    <a:lnTo>
                      <a:pt x="2864459" y="0"/>
                    </a:lnTo>
                    <a:lnTo>
                      <a:pt x="2917012" y="1524"/>
                    </a:lnTo>
                    <a:lnTo>
                      <a:pt x="2969463" y="5816"/>
                    </a:lnTo>
                    <a:lnTo>
                      <a:pt x="3021317" y="12954"/>
                    </a:lnTo>
                    <a:lnTo>
                      <a:pt x="3072117" y="22999"/>
                    </a:lnTo>
                    <a:lnTo>
                      <a:pt x="3119043" y="35394"/>
                    </a:lnTo>
                    <a:lnTo>
                      <a:pt x="3162452" y="50114"/>
                    </a:lnTo>
                    <a:lnTo>
                      <a:pt x="3201962" y="67030"/>
                    </a:lnTo>
                    <a:lnTo>
                      <a:pt x="3237153" y="85966"/>
                    </a:lnTo>
                    <a:lnTo>
                      <a:pt x="3276600" y="66751"/>
                    </a:lnTo>
                    <a:lnTo>
                      <a:pt x="3319437" y="49949"/>
                    </a:lnTo>
                    <a:lnTo>
                      <a:pt x="3365220" y="35560"/>
                    </a:lnTo>
                    <a:lnTo>
                      <a:pt x="3413493" y="23609"/>
                    </a:lnTo>
                    <a:lnTo>
                      <a:pt x="3463798" y="14109"/>
                    </a:lnTo>
                    <a:lnTo>
                      <a:pt x="3515677" y="7086"/>
                    </a:lnTo>
                    <a:lnTo>
                      <a:pt x="3568700" y="2540"/>
                    </a:lnTo>
                    <a:lnTo>
                      <a:pt x="3622382" y="508"/>
                    </a:lnTo>
                    <a:lnTo>
                      <a:pt x="3676307" y="990"/>
                    </a:lnTo>
                    <a:lnTo>
                      <a:pt x="3729990" y="4013"/>
                    </a:lnTo>
                    <a:lnTo>
                      <a:pt x="3782999" y="9588"/>
                    </a:lnTo>
                    <a:lnTo>
                      <a:pt x="3834879" y="17741"/>
                    </a:lnTo>
                    <a:lnTo>
                      <a:pt x="3885158" y="28486"/>
                    </a:lnTo>
                    <a:lnTo>
                      <a:pt x="3933405" y="41846"/>
                    </a:lnTo>
                    <a:lnTo>
                      <a:pt x="3979164" y="57823"/>
                    </a:lnTo>
                    <a:lnTo>
                      <a:pt x="4031373" y="81203"/>
                    </a:lnTo>
                    <a:lnTo>
                      <a:pt x="4075760" y="107492"/>
                    </a:lnTo>
                    <a:lnTo>
                      <a:pt x="4111815" y="136271"/>
                    </a:lnTo>
                    <a:lnTo>
                      <a:pt x="4139031" y="167106"/>
                    </a:lnTo>
                    <a:lnTo>
                      <a:pt x="4156887" y="199605"/>
                    </a:lnTo>
                    <a:lnTo>
                      <a:pt x="4220908" y="209524"/>
                    </a:lnTo>
                    <a:lnTo>
                      <a:pt x="4280763" y="222504"/>
                    </a:lnTo>
                    <a:lnTo>
                      <a:pt x="4336135" y="238290"/>
                    </a:lnTo>
                    <a:lnTo>
                      <a:pt x="4386732" y="256641"/>
                    </a:lnTo>
                    <a:lnTo>
                      <a:pt x="4432249" y="277329"/>
                    </a:lnTo>
                    <a:lnTo>
                      <a:pt x="4472368" y="300088"/>
                    </a:lnTo>
                    <a:lnTo>
                      <a:pt x="4506798" y="324675"/>
                    </a:lnTo>
                    <a:lnTo>
                      <a:pt x="4535233" y="350850"/>
                    </a:lnTo>
                    <a:lnTo>
                      <a:pt x="4572876" y="406984"/>
                    </a:lnTo>
                    <a:lnTo>
                      <a:pt x="4582871" y="466483"/>
                    </a:lnTo>
                    <a:lnTo>
                      <a:pt x="4576737" y="496900"/>
                    </a:lnTo>
                    <a:lnTo>
                      <a:pt x="4557153" y="536346"/>
                    </a:lnTo>
                    <a:lnTo>
                      <a:pt x="4536300" y="562495"/>
                    </a:lnTo>
                    <a:lnTo>
                      <a:pt x="4576711" y="589305"/>
                    </a:lnTo>
                    <a:lnTo>
                      <a:pt x="4610798" y="617232"/>
                    </a:lnTo>
                    <a:lnTo>
                      <a:pt x="4638611" y="646112"/>
                    </a:lnTo>
                    <a:lnTo>
                      <a:pt x="4675657" y="705866"/>
                    </a:lnTo>
                    <a:lnTo>
                      <a:pt x="4688293" y="766978"/>
                    </a:lnTo>
                    <a:lnTo>
                      <a:pt x="4685601" y="797534"/>
                    </a:lnTo>
                    <a:lnTo>
                      <a:pt x="4662474" y="857707"/>
                    </a:lnTo>
                    <a:lnTo>
                      <a:pt x="4616069" y="915238"/>
                    </a:lnTo>
                    <a:lnTo>
                      <a:pt x="4584280" y="942530"/>
                    </a:lnTo>
                    <a:lnTo>
                      <a:pt x="4546841" y="968565"/>
                    </a:lnTo>
                    <a:lnTo>
                      <a:pt x="4503826" y="993152"/>
                    </a:lnTo>
                    <a:lnTo>
                      <a:pt x="4455261" y="1016101"/>
                    </a:lnTo>
                    <a:lnTo>
                      <a:pt x="4401210" y="1037183"/>
                    </a:lnTo>
                    <a:lnTo>
                      <a:pt x="4357230" y="1051598"/>
                    </a:lnTo>
                    <a:lnTo>
                      <a:pt x="4311218" y="1064463"/>
                    </a:lnTo>
                    <a:lnTo>
                      <a:pt x="4263390" y="1075702"/>
                    </a:lnTo>
                    <a:lnTo>
                      <a:pt x="4213936" y="1085303"/>
                    </a:lnTo>
                    <a:lnTo>
                      <a:pt x="4163060" y="1093216"/>
                    </a:lnTo>
                    <a:lnTo>
                      <a:pt x="4110964" y="1099400"/>
                    </a:lnTo>
                    <a:lnTo>
                      <a:pt x="4057840" y="1103820"/>
                    </a:lnTo>
                    <a:lnTo>
                      <a:pt x="4054094" y="1133348"/>
                    </a:lnTo>
                    <a:lnTo>
                      <a:pt x="4028160" y="1189609"/>
                    </a:lnTo>
                    <a:lnTo>
                      <a:pt x="3979760" y="1241221"/>
                    </a:lnTo>
                    <a:lnTo>
                      <a:pt x="3947947" y="1264920"/>
                    </a:lnTo>
                    <a:lnTo>
                      <a:pt x="3911460" y="1287018"/>
                    </a:lnTo>
                    <a:lnTo>
                      <a:pt x="3870629" y="1307388"/>
                    </a:lnTo>
                    <a:lnTo>
                      <a:pt x="3825773" y="1325867"/>
                    </a:lnTo>
                    <a:lnTo>
                      <a:pt x="3777221" y="1342313"/>
                    </a:lnTo>
                    <a:lnTo>
                      <a:pt x="3725265" y="1356588"/>
                    </a:lnTo>
                    <a:lnTo>
                      <a:pt x="3670236" y="1368552"/>
                    </a:lnTo>
                    <a:lnTo>
                      <a:pt x="3612464" y="1378051"/>
                    </a:lnTo>
                    <a:lnTo>
                      <a:pt x="3552240" y="1384947"/>
                    </a:lnTo>
                    <a:lnTo>
                      <a:pt x="3489909" y="1389087"/>
                    </a:lnTo>
                    <a:lnTo>
                      <a:pt x="3425774" y="1390345"/>
                    </a:lnTo>
                    <a:lnTo>
                      <a:pt x="3376371" y="1389265"/>
                    </a:lnTo>
                    <a:lnTo>
                      <a:pt x="3327514" y="1386408"/>
                    </a:lnTo>
                    <a:lnTo>
                      <a:pt x="3279381" y="1381810"/>
                    </a:lnTo>
                    <a:lnTo>
                      <a:pt x="3232226" y="1375486"/>
                    </a:lnTo>
                    <a:lnTo>
                      <a:pt x="3186252" y="1367485"/>
                    </a:lnTo>
                    <a:lnTo>
                      <a:pt x="3141687" y="1357820"/>
                    </a:lnTo>
                    <a:lnTo>
                      <a:pt x="3098736" y="1346530"/>
                    </a:lnTo>
                    <a:lnTo>
                      <a:pt x="3079013" y="1372768"/>
                    </a:lnTo>
                    <a:lnTo>
                      <a:pt x="3027413" y="1421498"/>
                    </a:lnTo>
                    <a:lnTo>
                      <a:pt x="2995993" y="1443888"/>
                    </a:lnTo>
                    <a:lnTo>
                      <a:pt x="2961132" y="1464868"/>
                    </a:lnTo>
                    <a:lnTo>
                      <a:pt x="2923082" y="1484401"/>
                    </a:lnTo>
                    <a:lnTo>
                      <a:pt x="2882074" y="1502410"/>
                    </a:lnTo>
                    <a:lnTo>
                      <a:pt x="2838335" y="1518856"/>
                    </a:lnTo>
                    <a:lnTo>
                      <a:pt x="2792095" y="1533664"/>
                    </a:lnTo>
                    <a:lnTo>
                      <a:pt x="2743606" y="1546796"/>
                    </a:lnTo>
                    <a:lnTo>
                      <a:pt x="2693085" y="1558163"/>
                    </a:lnTo>
                    <a:lnTo>
                      <a:pt x="2640787" y="1567738"/>
                    </a:lnTo>
                    <a:lnTo>
                      <a:pt x="2586926" y="1575435"/>
                    </a:lnTo>
                    <a:lnTo>
                      <a:pt x="2531757" y="1581226"/>
                    </a:lnTo>
                    <a:lnTo>
                      <a:pt x="2475496" y="1585023"/>
                    </a:lnTo>
                    <a:lnTo>
                      <a:pt x="2418397" y="1586788"/>
                    </a:lnTo>
                    <a:lnTo>
                      <a:pt x="2360676" y="1586458"/>
                    </a:lnTo>
                    <a:lnTo>
                      <a:pt x="2302573" y="1583969"/>
                    </a:lnTo>
                    <a:lnTo>
                      <a:pt x="2244331" y="1579270"/>
                    </a:lnTo>
                    <a:lnTo>
                      <a:pt x="2186178" y="1572310"/>
                    </a:lnTo>
                    <a:lnTo>
                      <a:pt x="2126462" y="1562620"/>
                    </a:lnTo>
                    <a:lnTo>
                      <a:pt x="2069084" y="1550670"/>
                    </a:lnTo>
                    <a:lnTo>
                      <a:pt x="2014347" y="1536534"/>
                    </a:lnTo>
                    <a:lnTo>
                      <a:pt x="1962505" y="1520317"/>
                    </a:lnTo>
                    <a:lnTo>
                      <a:pt x="1913851" y="1502105"/>
                    </a:lnTo>
                    <a:lnTo>
                      <a:pt x="1868665" y="1482013"/>
                    </a:lnTo>
                    <a:lnTo>
                      <a:pt x="1827237" y="1460119"/>
                    </a:lnTo>
                    <a:lnTo>
                      <a:pt x="1789823" y="1436522"/>
                    </a:lnTo>
                    <a:lnTo>
                      <a:pt x="1739722" y="1449412"/>
                    </a:lnTo>
                    <a:lnTo>
                      <a:pt x="1688566" y="1460550"/>
                    </a:lnTo>
                    <a:lnTo>
                      <a:pt x="1636522" y="1469974"/>
                    </a:lnTo>
                    <a:lnTo>
                      <a:pt x="1583766" y="1477683"/>
                    </a:lnTo>
                    <a:lnTo>
                      <a:pt x="1530451" y="1483715"/>
                    </a:lnTo>
                    <a:lnTo>
                      <a:pt x="1476781" y="1488071"/>
                    </a:lnTo>
                    <a:lnTo>
                      <a:pt x="1422895" y="1490789"/>
                    </a:lnTo>
                    <a:lnTo>
                      <a:pt x="1368983" y="1491881"/>
                    </a:lnTo>
                    <a:lnTo>
                      <a:pt x="1315199" y="1491361"/>
                    </a:lnTo>
                    <a:lnTo>
                      <a:pt x="1261732" y="1489252"/>
                    </a:lnTo>
                    <a:lnTo>
                      <a:pt x="1208747" y="1485582"/>
                    </a:lnTo>
                    <a:lnTo>
                      <a:pt x="1156411" y="1480362"/>
                    </a:lnTo>
                    <a:lnTo>
                      <a:pt x="1104900" y="1473619"/>
                    </a:lnTo>
                    <a:lnTo>
                      <a:pt x="1054379" y="1465364"/>
                    </a:lnTo>
                    <a:lnTo>
                      <a:pt x="1005027" y="1455623"/>
                    </a:lnTo>
                    <a:lnTo>
                      <a:pt x="957021" y="1444409"/>
                    </a:lnTo>
                    <a:lnTo>
                      <a:pt x="910513" y="1431734"/>
                    </a:lnTo>
                    <a:lnTo>
                      <a:pt x="865670" y="1417650"/>
                    </a:lnTo>
                    <a:lnTo>
                      <a:pt x="822693" y="1402143"/>
                    </a:lnTo>
                    <a:lnTo>
                      <a:pt x="781735" y="1385252"/>
                    </a:lnTo>
                    <a:lnTo>
                      <a:pt x="742962" y="1366989"/>
                    </a:lnTo>
                    <a:lnTo>
                      <a:pt x="706551" y="1347381"/>
                    </a:lnTo>
                    <a:lnTo>
                      <a:pt x="672668" y="1326438"/>
                    </a:lnTo>
                    <a:lnTo>
                      <a:pt x="641502" y="1304175"/>
                    </a:lnTo>
                    <a:lnTo>
                      <a:pt x="632663" y="1297203"/>
                    </a:lnTo>
                    <a:lnTo>
                      <a:pt x="568464" y="1298676"/>
                    </a:lnTo>
                    <a:lnTo>
                      <a:pt x="505917" y="1296238"/>
                    </a:lnTo>
                    <a:lnTo>
                      <a:pt x="445630" y="1290104"/>
                    </a:lnTo>
                    <a:lnTo>
                      <a:pt x="388239" y="1280528"/>
                    </a:lnTo>
                    <a:lnTo>
                      <a:pt x="334352" y="1267726"/>
                    </a:lnTo>
                    <a:lnTo>
                      <a:pt x="284619" y="1251915"/>
                    </a:lnTo>
                    <a:lnTo>
                      <a:pt x="239661" y="1233322"/>
                    </a:lnTo>
                    <a:lnTo>
                      <a:pt x="200075" y="1212189"/>
                    </a:lnTo>
                    <a:lnTo>
                      <a:pt x="166522" y="1188745"/>
                    </a:lnTo>
                    <a:lnTo>
                      <a:pt x="119951" y="1135786"/>
                    </a:lnTo>
                    <a:lnTo>
                      <a:pt x="105765" y="1068743"/>
                    </a:lnTo>
                    <a:lnTo>
                      <a:pt x="117576" y="1031557"/>
                    </a:lnTo>
                    <a:lnTo>
                      <a:pt x="143027" y="995972"/>
                    </a:lnTo>
                    <a:lnTo>
                      <a:pt x="181533" y="962825"/>
                    </a:lnTo>
                    <a:lnTo>
                      <a:pt x="232537" y="932916"/>
                    </a:lnTo>
                    <a:lnTo>
                      <a:pt x="175056" y="914577"/>
                    </a:lnTo>
                    <a:lnTo>
                      <a:pt x="125234" y="893089"/>
                    </a:lnTo>
                    <a:lnTo>
                      <a:pt x="83324" y="868908"/>
                    </a:lnTo>
                    <a:lnTo>
                      <a:pt x="49580" y="842505"/>
                    </a:lnTo>
                    <a:lnTo>
                      <a:pt x="7658" y="784885"/>
                    </a:lnTo>
                    <a:lnTo>
                      <a:pt x="0" y="754583"/>
                    </a:lnTo>
                    <a:lnTo>
                      <a:pt x="1562" y="723912"/>
                    </a:lnTo>
                    <a:lnTo>
                      <a:pt x="33362" y="663282"/>
                    </a:lnTo>
                    <a:lnTo>
                      <a:pt x="64122" y="634250"/>
                    </a:lnTo>
                    <a:lnTo>
                      <a:pt x="131076" y="593242"/>
                    </a:lnTo>
                    <a:lnTo>
                      <a:pt x="171399" y="575957"/>
                    </a:lnTo>
                    <a:lnTo>
                      <a:pt x="215633" y="561009"/>
                    </a:lnTo>
                    <a:lnTo>
                      <a:pt x="263321" y="548538"/>
                    </a:lnTo>
                    <a:lnTo>
                      <a:pt x="313969" y="538695"/>
                    </a:lnTo>
                    <a:lnTo>
                      <a:pt x="367093" y="531609"/>
                    </a:lnTo>
                    <a:lnTo>
                      <a:pt x="422224" y="527431"/>
                    </a:lnTo>
                    <a:lnTo>
                      <a:pt x="426173" y="522490"/>
                    </a:lnTo>
                    <a:close/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5795766" y="4791453"/>
                <a:ext cx="264795" cy="264795"/>
              </a:xfrm>
              <a:custGeom>
                <a:avLst/>
                <a:gdLst/>
                <a:ahLst/>
                <a:cxnLst/>
                <a:rect l="l" t="t" r="r" b="b"/>
                <a:pathLst>
                  <a:path w="264795" h="264795">
                    <a:moveTo>
                      <a:pt x="264236" y="132181"/>
                    </a:moveTo>
                    <a:lnTo>
                      <a:pt x="257505" y="173964"/>
                    </a:lnTo>
                    <a:lnTo>
                      <a:pt x="238747" y="210248"/>
                    </a:lnTo>
                    <a:lnTo>
                      <a:pt x="210146" y="238861"/>
                    </a:lnTo>
                    <a:lnTo>
                      <a:pt x="173875" y="257619"/>
                    </a:lnTo>
                    <a:lnTo>
                      <a:pt x="132118" y="264363"/>
                    </a:lnTo>
                    <a:lnTo>
                      <a:pt x="90360" y="257619"/>
                    </a:lnTo>
                    <a:lnTo>
                      <a:pt x="54089" y="238861"/>
                    </a:lnTo>
                    <a:lnTo>
                      <a:pt x="25488" y="210248"/>
                    </a:lnTo>
                    <a:lnTo>
                      <a:pt x="6743" y="173964"/>
                    </a:lnTo>
                    <a:lnTo>
                      <a:pt x="0" y="132181"/>
                    </a:lnTo>
                    <a:lnTo>
                      <a:pt x="6743" y="90398"/>
                    </a:lnTo>
                    <a:lnTo>
                      <a:pt x="25488" y="54114"/>
                    </a:lnTo>
                    <a:lnTo>
                      <a:pt x="54089" y="25501"/>
                    </a:lnTo>
                    <a:lnTo>
                      <a:pt x="90360" y="6743"/>
                    </a:lnTo>
                    <a:lnTo>
                      <a:pt x="132118" y="0"/>
                    </a:lnTo>
                    <a:lnTo>
                      <a:pt x="173875" y="6743"/>
                    </a:lnTo>
                    <a:lnTo>
                      <a:pt x="210146" y="25501"/>
                    </a:lnTo>
                    <a:lnTo>
                      <a:pt x="238747" y="54114"/>
                    </a:lnTo>
                    <a:lnTo>
                      <a:pt x="257505" y="90398"/>
                    </a:lnTo>
                    <a:lnTo>
                      <a:pt x="264236" y="132181"/>
                    </a:lnTo>
                    <a:close/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128336" y="5958353"/>
                <a:ext cx="274955" cy="29845"/>
              </a:xfrm>
              <a:custGeom>
                <a:avLst/>
                <a:gdLst/>
                <a:ahLst/>
                <a:cxnLst/>
                <a:rect l="l" t="t" r="r" b="b"/>
                <a:pathLst>
                  <a:path w="274954" h="29845">
                    <a:moveTo>
                      <a:pt x="274574" y="29260"/>
                    </a:moveTo>
                    <a:lnTo>
                      <a:pt x="217182" y="29705"/>
                    </a:lnTo>
                    <a:lnTo>
                      <a:pt x="160413" y="26936"/>
                    </a:lnTo>
                    <a:lnTo>
                      <a:pt x="104876" y="21018"/>
                    </a:lnTo>
                    <a:lnTo>
                      <a:pt x="51206" y="12014"/>
                    </a:ln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525042" y="6307856"/>
                <a:ext cx="120650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4604">
                    <a:moveTo>
                      <a:pt x="120129" y="0"/>
                    </a:moveTo>
                    <a:lnTo>
                      <a:pt x="90893" y="4864"/>
                    </a:lnTo>
                    <a:lnTo>
                      <a:pt x="61061" y="8826"/>
                    </a:lnTo>
                    <a:lnTo>
                      <a:pt x="30733" y="11874"/>
                    </a:lnTo>
                    <a:lnTo>
                      <a:pt x="0" y="14008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8989985" y="6302421"/>
                <a:ext cx="29209" cy="70485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70485">
                    <a:moveTo>
                      <a:pt x="28905" y="0"/>
                    </a:moveTo>
                    <a:lnTo>
                      <a:pt x="24688" y="17767"/>
                    </a:lnTo>
                    <a:lnTo>
                      <a:pt x="18465" y="35407"/>
                    </a:lnTo>
                    <a:lnTo>
                      <a:pt x="10223" y="52857"/>
                    </a:lnTo>
                    <a:lnTo>
                      <a:pt x="0" y="70104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10048308" y="5225711"/>
                <a:ext cx="8890" cy="4699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46989">
                    <a:moveTo>
                      <a:pt x="0" y="0"/>
                    </a:moveTo>
                    <a:lnTo>
                      <a:pt x="3898" y="11518"/>
                    </a:lnTo>
                    <a:lnTo>
                      <a:pt x="6578" y="23101"/>
                    </a:lnTo>
                    <a:lnTo>
                      <a:pt x="8039" y="34734"/>
                    </a:lnTo>
                    <a:lnTo>
                      <a:pt x="8280" y="46393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8294170" y="5148760"/>
                <a:ext cx="39370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51435">
                    <a:moveTo>
                      <a:pt x="0" y="51028"/>
                    </a:moveTo>
                    <a:lnTo>
                      <a:pt x="7137" y="37871"/>
                    </a:lnTo>
                    <a:lnTo>
                      <a:pt x="16027" y="24955"/>
                    </a:lnTo>
                    <a:lnTo>
                      <a:pt x="26631" y="12319"/>
                    </a:lnTo>
                    <a:lnTo>
                      <a:pt x="38938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7411736" y="5217119"/>
                <a:ext cx="14097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40970" h="49529">
                    <a:moveTo>
                      <a:pt x="0" y="0"/>
                    </a:moveTo>
                    <a:lnTo>
                      <a:pt x="37617" y="10883"/>
                    </a:lnTo>
                    <a:lnTo>
                      <a:pt x="73710" y="22783"/>
                    </a:lnTo>
                    <a:lnTo>
                      <a:pt x="108165" y="35674"/>
                    </a:lnTo>
                    <a:lnTo>
                      <a:pt x="140893" y="49504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6316976" y="5554121"/>
                <a:ext cx="24765" cy="5270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52704">
                    <a:moveTo>
                      <a:pt x="24587" y="52082"/>
                    </a:moveTo>
                    <a:lnTo>
                      <a:pt x="16763" y="39230"/>
                    </a:lnTo>
                    <a:lnTo>
                      <a:pt x="10058" y="26263"/>
                    </a:lnTo>
                    <a:lnTo>
                      <a:pt x="4470" y="13182"/>
                    </a:ln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FFC000"/>
                </a:solidFill>
              </a:ln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  <p:grpSp>
          <p:nvGrpSpPr>
            <p:cNvPr id="33" name="object 33"/>
            <p:cNvGrpSpPr/>
            <p:nvPr/>
          </p:nvGrpSpPr>
          <p:grpSpPr>
            <a:xfrm>
              <a:off x="4262628" y="4248911"/>
              <a:ext cx="906780" cy="436245"/>
              <a:chOff x="4262628" y="4248911"/>
              <a:chExt cx="906780" cy="436245"/>
            </a:xfrm>
          </p:grpSpPr>
          <p:pic>
            <p:nvPicPr>
              <p:cNvPr id="34" name="object 3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62628" y="4248911"/>
                <a:ext cx="94487" cy="94487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86528" y="4501895"/>
                <a:ext cx="182879" cy="182879"/>
              </a:xfrm>
              <a:prstGeom prst="rect">
                <a:avLst/>
              </a:prstGeom>
            </p:spPr>
          </p:pic>
        </p:grpSp>
        <p:sp>
          <p:nvSpPr>
            <p:cNvPr id="36" name="object 36"/>
            <p:cNvSpPr txBox="1"/>
            <p:nvPr/>
          </p:nvSpPr>
          <p:spPr>
            <a:xfrm>
              <a:off x="6467602" y="5313785"/>
              <a:ext cx="2232025" cy="37023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 indent="123189">
                <a:lnSpc>
                  <a:spcPct val="100800"/>
                </a:lnSpc>
                <a:spcBef>
                  <a:spcPts val="75"/>
                </a:spcBef>
              </a:pPr>
              <a:r>
                <a:rPr sz="1200" spc="-35" dirty="0">
                  <a:cs typeface="Calibri"/>
                </a:rPr>
                <a:t>Hardware</a:t>
              </a:r>
              <a:r>
                <a:rPr sz="1200" spc="-85" dirty="0">
                  <a:cs typeface="Calibri"/>
                </a:rPr>
                <a:t> </a:t>
              </a:r>
              <a:r>
                <a:rPr sz="1200" spc="-10" dirty="0">
                  <a:cs typeface="Calibri"/>
                </a:rPr>
                <a:t>offers </a:t>
              </a:r>
              <a:r>
                <a:rPr sz="1200" spc="-30" dirty="0">
                  <a:cs typeface="Calibri"/>
                </a:rPr>
                <a:t>stronger</a:t>
              </a:r>
              <a:r>
                <a:rPr sz="1200" spc="-75" dirty="0">
                  <a:cs typeface="Calibri"/>
                </a:rPr>
                <a:t> </a:t>
              </a:r>
              <a:r>
                <a:rPr sz="1200" spc="-10" dirty="0">
                  <a:cs typeface="Calibri"/>
                </a:rPr>
                <a:t>isolation.</a:t>
              </a:r>
              <a:endParaRPr sz="1200" dirty="0">
                <a:cs typeface="Calibri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F9E258C-CEBA-DB6B-76A8-A34AF981A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0" dirty="0"/>
              <a:t> </a:t>
            </a:r>
            <a:r>
              <a:rPr dirty="0"/>
              <a:t>Can</a:t>
            </a:r>
            <a:r>
              <a:rPr spc="-150" dirty="0"/>
              <a:t> </a:t>
            </a:r>
            <a:r>
              <a:rPr spc="-20" dirty="0"/>
              <a:t>Hardware</a:t>
            </a:r>
            <a:r>
              <a:rPr spc="-195" dirty="0"/>
              <a:t> </a:t>
            </a:r>
            <a:r>
              <a:rPr dirty="0"/>
              <a:t>Security</a:t>
            </a:r>
            <a:r>
              <a:rPr spc="-150" dirty="0"/>
              <a:t> </a:t>
            </a:r>
            <a:r>
              <a:rPr dirty="0"/>
              <a:t>Modules</a:t>
            </a:r>
            <a:r>
              <a:rPr spc="-170" dirty="0"/>
              <a:t> </a:t>
            </a:r>
            <a:r>
              <a:rPr spc="-10" dirty="0"/>
              <a:t>Offer?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9C1D3-3DD2-3CAE-4779-3667AC66627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tabLst>
                <a:tab pos="240029" algn="l"/>
              </a:tabLst>
            </a:pPr>
            <a:r>
              <a:rPr lang="en-US" sz="1400" spc="-10" dirty="0">
                <a:cs typeface="Calibri"/>
              </a:rPr>
              <a:t>Establish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root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of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trust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Bind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data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and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applications</a:t>
            </a:r>
            <a:r>
              <a:rPr lang="en-US" sz="1400" spc="-5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with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the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30" dirty="0">
                <a:cs typeface="Calibri"/>
              </a:rPr>
              <a:t>hardware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device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40029" algn="l"/>
              </a:tabLst>
            </a:pPr>
            <a:r>
              <a:rPr lang="en-US" sz="1400" spc="-30" dirty="0">
                <a:cs typeface="Calibri"/>
              </a:rPr>
              <a:t>Offer</a:t>
            </a:r>
            <a:r>
              <a:rPr lang="en-US" sz="1400" spc="-125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stronger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isolation</a:t>
            </a:r>
            <a:endParaRPr lang="en-US" sz="1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40029" algn="l"/>
              </a:tabLst>
            </a:pPr>
            <a:r>
              <a:rPr lang="en-US" sz="1400" spc="-10" dirty="0">
                <a:cs typeface="Calibri"/>
              </a:rPr>
              <a:t>More</a:t>
            </a:r>
            <a:r>
              <a:rPr lang="en-US" sz="1400" spc="-13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efficient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9BC8C-2A78-B62F-963F-9D235873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Secure</a:t>
            </a:r>
            <a:r>
              <a:rPr spc="-200" dirty="0"/>
              <a:t> </a:t>
            </a:r>
            <a:r>
              <a:rPr spc="-30" dirty="0"/>
              <a:t>Processors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0CAD0E3-FBF1-7BDA-AABC-852738CAB16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52222" y="5113755"/>
            <a:ext cx="6732236" cy="853562"/>
          </a:xfrm>
        </p:spPr>
        <p:txBody>
          <a:bodyPr/>
          <a:lstStyle/>
          <a:p>
            <a:pPr marL="0" indent="0">
              <a:buNone/>
            </a:pP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Introduction</a:t>
            </a:r>
            <a:r>
              <a:rPr lang="en-US" sz="1400" i="1" spc="-7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to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Security</a:t>
            </a:r>
            <a:r>
              <a:rPr lang="en-US" sz="1400" i="1" spc="-35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for</a:t>
            </a:r>
            <a:r>
              <a:rPr lang="en-US" sz="1400" i="1" spc="-5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20" dirty="0">
                <a:solidFill>
                  <a:srgbClr val="7E7E7E"/>
                </a:solidFill>
                <a:cs typeface="Arial"/>
              </a:rPr>
              <a:t>Computer</a:t>
            </a:r>
            <a:r>
              <a:rPr lang="en-US" sz="1400" i="1" spc="-114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Architecture</a:t>
            </a:r>
            <a:r>
              <a:rPr lang="en-US" sz="1400" i="1" spc="-35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Students.</a:t>
            </a:r>
            <a:r>
              <a:rPr lang="en-US" sz="1400" i="1" spc="215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Adam</a:t>
            </a:r>
            <a:r>
              <a:rPr lang="en-US" sz="1400" i="1" spc="-35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dirty="0">
                <a:solidFill>
                  <a:srgbClr val="7E7E7E"/>
                </a:solidFill>
                <a:cs typeface="Arial"/>
              </a:rPr>
              <a:t>Hastings,</a:t>
            </a:r>
            <a:r>
              <a:rPr lang="en-US" sz="1400" i="1" spc="-3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Mohammed </a:t>
            </a:r>
            <a:r>
              <a:rPr lang="en-US" sz="1400" i="1" spc="-40" dirty="0">
                <a:solidFill>
                  <a:srgbClr val="7E7E7E"/>
                </a:solidFill>
                <a:cs typeface="Arial"/>
              </a:rPr>
              <a:t>Tarek,</a:t>
            </a:r>
            <a:r>
              <a:rPr lang="en-US" sz="1400" i="1" spc="-2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10" dirty="0" err="1">
                <a:solidFill>
                  <a:srgbClr val="7E7E7E"/>
                </a:solidFill>
                <a:cs typeface="Arial"/>
              </a:rPr>
              <a:t>Simha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10" dirty="0" err="1">
                <a:solidFill>
                  <a:srgbClr val="7E7E7E"/>
                </a:solidFill>
                <a:cs typeface="Arial"/>
              </a:rPr>
              <a:t>Sethumadhavan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.</a:t>
            </a:r>
            <a:r>
              <a:rPr lang="en-US" sz="1400" i="1" spc="-20" dirty="0">
                <a:solidFill>
                  <a:srgbClr val="7E7E7E"/>
                </a:solidFill>
                <a:cs typeface="Arial"/>
              </a:rPr>
              <a:t>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https://</a:t>
            </a:r>
            <a:r>
              <a:rPr lang="en-US" sz="14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/>
                <a:hlinkClick r:id="rId2"/>
              </a:rPr>
              <a:t>www.cs.columbia.edu/~simha/ch1_supplement.pdf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1066906" y="6393179"/>
            <a:ext cx="199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19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6322" y="1962199"/>
            <a:ext cx="6015383" cy="3051762"/>
            <a:chOff x="1591055" y="1737359"/>
            <a:chExt cx="8754110" cy="4441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1055" y="1737359"/>
              <a:ext cx="8753855" cy="44409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9327" y="3820667"/>
              <a:ext cx="1240790" cy="624840"/>
            </a:xfrm>
            <a:custGeom>
              <a:avLst/>
              <a:gdLst/>
              <a:ahLst/>
              <a:cxnLst/>
              <a:rect l="l" t="t" r="r" b="b"/>
              <a:pathLst>
                <a:path w="1240789" h="624839">
                  <a:moveTo>
                    <a:pt x="1185875" y="0"/>
                  </a:moveTo>
                  <a:lnTo>
                    <a:pt x="54330" y="0"/>
                  </a:lnTo>
                  <a:lnTo>
                    <a:pt x="33185" y="4279"/>
                  </a:lnTo>
                  <a:lnTo>
                    <a:pt x="15913" y="15938"/>
                  </a:lnTo>
                  <a:lnTo>
                    <a:pt x="4267" y="33223"/>
                  </a:lnTo>
                  <a:lnTo>
                    <a:pt x="0" y="54394"/>
                  </a:lnTo>
                  <a:lnTo>
                    <a:pt x="0" y="570014"/>
                  </a:lnTo>
                  <a:lnTo>
                    <a:pt x="4267" y="591184"/>
                  </a:lnTo>
                  <a:lnTo>
                    <a:pt x="15913" y="608482"/>
                  </a:lnTo>
                  <a:lnTo>
                    <a:pt x="33185" y="620140"/>
                  </a:lnTo>
                  <a:lnTo>
                    <a:pt x="54330" y="624408"/>
                  </a:lnTo>
                  <a:lnTo>
                    <a:pt x="1185875" y="624408"/>
                  </a:lnTo>
                  <a:lnTo>
                    <a:pt x="1207020" y="620140"/>
                  </a:lnTo>
                  <a:lnTo>
                    <a:pt x="1224292" y="608482"/>
                  </a:lnTo>
                  <a:lnTo>
                    <a:pt x="1235938" y="591184"/>
                  </a:lnTo>
                  <a:lnTo>
                    <a:pt x="1240205" y="570014"/>
                  </a:lnTo>
                  <a:lnTo>
                    <a:pt x="1240205" y="54394"/>
                  </a:lnTo>
                  <a:lnTo>
                    <a:pt x="1235938" y="33223"/>
                  </a:lnTo>
                  <a:lnTo>
                    <a:pt x="1224292" y="15938"/>
                  </a:lnTo>
                  <a:lnTo>
                    <a:pt x="1207020" y="4279"/>
                  </a:lnTo>
                  <a:lnTo>
                    <a:pt x="1185875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0085" y="3821433"/>
              <a:ext cx="1240790" cy="624840"/>
            </a:xfrm>
            <a:custGeom>
              <a:avLst/>
              <a:gdLst/>
              <a:ahLst/>
              <a:cxnLst/>
              <a:rect l="l" t="t" r="r" b="b"/>
              <a:pathLst>
                <a:path w="1240789" h="624839">
                  <a:moveTo>
                    <a:pt x="0" y="54394"/>
                  </a:moveTo>
                  <a:lnTo>
                    <a:pt x="4267" y="33223"/>
                  </a:lnTo>
                  <a:lnTo>
                    <a:pt x="15913" y="15925"/>
                  </a:lnTo>
                  <a:lnTo>
                    <a:pt x="33185" y="4267"/>
                  </a:lnTo>
                  <a:lnTo>
                    <a:pt x="54330" y="0"/>
                  </a:lnTo>
                  <a:lnTo>
                    <a:pt x="1185875" y="0"/>
                  </a:lnTo>
                  <a:lnTo>
                    <a:pt x="1207033" y="4267"/>
                  </a:lnTo>
                  <a:lnTo>
                    <a:pt x="1224292" y="15925"/>
                  </a:lnTo>
                  <a:lnTo>
                    <a:pt x="1235938" y="33223"/>
                  </a:lnTo>
                  <a:lnTo>
                    <a:pt x="1240218" y="54394"/>
                  </a:lnTo>
                  <a:lnTo>
                    <a:pt x="1240218" y="570014"/>
                  </a:lnTo>
                  <a:lnTo>
                    <a:pt x="1235938" y="591184"/>
                  </a:lnTo>
                  <a:lnTo>
                    <a:pt x="1224292" y="608469"/>
                  </a:lnTo>
                  <a:lnTo>
                    <a:pt x="1207033" y="620128"/>
                  </a:lnTo>
                  <a:lnTo>
                    <a:pt x="1185875" y="624408"/>
                  </a:lnTo>
                  <a:lnTo>
                    <a:pt x="54330" y="624408"/>
                  </a:lnTo>
                  <a:lnTo>
                    <a:pt x="33185" y="620128"/>
                  </a:lnTo>
                  <a:lnTo>
                    <a:pt x="15913" y="608469"/>
                  </a:lnTo>
                  <a:lnTo>
                    <a:pt x="4267" y="591184"/>
                  </a:lnTo>
                  <a:lnTo>
                    <a:pt x="0" y="570014"/>
                  </a:lnTo>
                  <a:lnTo>
                    <a:pt x="0" y="5439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99882" y="2503931"/>
              <a:ext cx="1080135" cy="870585"/>
            </a:xfrm>
            <a:custGeom>
              <a:avLst/>
              <a:gdLst/>
              <a:ahLst/>
              <a:cxnLst/>
              <a:rect l="l" t="t" r="r" b="b"/>
              <a:pathLst>
                <a:path w="1080135" h="870585">
                  <a:moveTo>
                    <a:pt x="1004366" y="0"/>
                  </a:moveTo>
                  <a:lnTo>
                    <a:pt x="75730" y="0"/>
                  </a:lnTo>
                  <a:lnTo>
                    <a:pt x="46253" y="5956"/>
                  </a:lnTo>
                  <a:lnTo>
                    <a:pt x="22186" y="22199"/>
                  </a:lnTo>
                  <a:lnTo>
                    <a:pt x="5956" y="46304"/>
                  </a:lnTo>
                  <a:lnTo>
                    <a:pt x="0" y="75806"/>
                  </a:lnTo>
                  <a:lnTo>
                    <a:pt x="0" y="794397"/>
                  </a:lnTo>
                  <a:lnTo>
                    <a:pt x="5956" y="823899"/>
                  </a:lnTo>
                  <a:lnTo>
                    <a:pt x="22186" y="848004"/>
                  </a:lnTo>
                  <a:lnTo>
                    <a:pt x="46253" y="864247"/>
                  </a:lnTo>
                  <a:lnTo>
                    <a:pt x="75730" y="870204"/>
                  </a:lnTo>
                  <a:lnTo>
                    <a:pt x="1004366" y="870204"/>
                  </a:lnTo>
                  <a:lnTo>
                    <a:pt x="1033843" y="864247"/>
                  </a:lnTo>
                  <a:lnTo>
                    <a:pt x="1057910" y="848004"/>
                  </a:lnTo>
                  <a:lnTo>
                    <a:pt x="1074140" y="823899"/>
                  </a:lnTo>
                  <a:lnTo>
                    <a:pt x="1080096" y="794397"/>
                  </a:lnTo>
                  <a:lnTo>
                    <a:pt x="1080096" y="75806"/>
                  </a:lnTo>
                  <a:lnTo>
                    <a:pt x="1074140" y="46304"/>
                  </a:lnTo>
                  <a:lnTo>
                    <a:pt x="1057910" y="22199"/>
                  </a:lnTo>
                  <a:lnTo>
                    <a:pt x="1033843" y="5956"/>
                  </a:lnTo>
                  <a:lnTo>
                    <a:pt x="1004366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00650" y="2504700"/>
              <a:ext cx="1080135" cy="870585"/>
            </a:xfrm>
            <a:custGeom>
              <a:avLst/>
              <a:gdLst/>
              <a:ahLst/>
              <a:cxnLst/>
              <a:rect l="l" t="t" r="r" b="b"/>
              <a:pathLst>
                <a:path w="1080135" h="870585">
                  <a:moveTo>
                    <a:pt x="0" y="75806"/>
                  </a:moveTo>
                  <a:lnTo>
                    <a:pt x="5956" y="46291"/>
                  </a:lnTo>
                  <a:lnTo>
                    <a:pt x="22174" y="22199"/>
                  </a:lnTo>
                  <a:lnTo>
                    <a:pt x="46253" y="5956"/>
                  </a:lnTo>
                  <a:lnTo>
                    <a:pt x="75730" y="0"/>
                  </a:lnTo>
                  <a:lnTo>
                    <a:pt x="1004366" y="0"/>
                  </a:lnTo>
                  <a:lnTo>
                    <a:pt x="1033843" y="5956"/>
                  </a:lnTo>
                  <a:lnTo>
                    <a:pt x="1057910" y="22199"/>
                  </a:lnTo>
                  <a:lnTo>
                    <a:pt x="1074140" y="46291"/>
                  </a:lnTo>
                  <a:lnTo>
                    <a:pt x="1080084" y="75806"/>
                  </a:lnTo>
                  <a:lnTo>
                    <a:pt x="1080084" y="794385"/>
                  </a:lnTo>
                  <a:lnTo>
                    <a:pt x="1074140" y="823899"/>
                  </a:lnTo>
                  <a:lnTo>
                    <a:pt x="1057910" y="847991"/>
                  </a:lnTo>
                  <a:lnTo>
                    <a:pt x="1033843" y="864235"/>
                  </a:lnTo>
                  <a:lnTo>
                    <a:pt x="1004366" y="870204"/>
                  </a:lnTo>
                  <a:lnTo>
                    <a:pt x="75730" y="870204"/>
                  </a:lnTo>
                  <a:lnTo>
                    <a:pt x="46253" y="864235"/>
                  </a:lnTo>
                  <a:lnTo>
                    <a:pt x="22174" y="847991"/>
                  </a:lnTo>
                  <a:lnTo>
                    <a:pt x="5956" y="823899"/>
                  </a:lnTo>
                  <a:lnTo>
                    <a:pt x="0" y="794385"/>
                  </a:lnTo>
                  <a:lnTo>
                    <a:pt x="0" y="75806"/>
                  </a:lnTo>
                  <a:close/>
                </a:path>
              </a:pathLst>
            </a:custGeom>
            <a:ln w="2539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89288" y="4125467"/>
              <a:ext cx="1240790" cy="1539240"/>
            </a:xfrm>
            <a:custGeom>
              <a:avLst/>
              <a:gdLst/>
              <a:ahLst/>
              <a:cxnLst/>
              <a:rect l="l" t="t" r="r" b="b"/>
              <a:pathLst>
                <a:path w="1240790" h="1539239">
                  <a:moveTo>
                    <a:pt x="1132166" y="0"/>
                  </a:moveTo>
                  <a:lnTo>
                    <a:pt x="108051" y="0"/>
                  </a:lnTo>
                  <a:lnTo>
                    <a:pt x="65989" y="8496"/>
                  </a:lnTo>
                  <a:lnTo>
                    <a:pt x="31648" y="31661"/>
                  </a:lnTo>
                  <a:lnTo>
                    <a:pt x="8496" y="66027"/>
                  </a:lnTo>
                  <a:lnTo>
                    <a:pt x="0" y="108115"/>
                  </a:lnTo>
                  <a:lnTo>
                    <a:pt x="0" y="1430693"/>
                  </a:lnTo>
                  <a:lnTo>
                    <a:pt x="8496" y="1472780"/>
                  </a:lnTo>
                  <a:lnTo>
                    <a:pt x="31648" y="1507147"/>
                  </a:lnTo>
                  <a:lnTo>
                    <a:pt x="65989" y="1530311"/>
                  </a:lnTo>
                  <a:lnTo>
                    <a:pt x="108051" y="1538808"/>
                  </a:lnTo>
                  <a:lnTo>
                    <a:pt x="1132166" y="1538808"/>
                  </a:lnTo>
                  <a:lnTo>
                    <a:pt x="1174229" y="1530311"/>
                  </a:lnTo>
                  <a:lnTo>
                    <a:pt x="1208570" y="1507147"/>
                  </a:lnTo>
                  <a:lnTo>
                    <a:pt x="1231722" y="1472780"/>
                  </a:lnTo>
                  <a:lnTo>
                    <a:pt x="1240218" y="1430693"/>
                  </a:lnTo>
                  <a:lnTo>
                    <a:pt x="1240218" y="108115"/>
                  </a:lnTo>
                  <a:lnTo>
                    <a:pt x="1231722" y="66027"/>
                  </a:lnTo>
                  <a:lnTo>
                    <a:pt x="1208570" y="31661"/>
                  </a:lnTo>
                  <a:lnTo>
                    <a:pt x="1174229" y="8496"/>
                  </a:lnTo>
                  <a:lnTo>
                    <a:pt x="1132166" y="0"/>
                  </a:lnTo>
                  <a:close/>
                </a:path>
              </a:pathLst>
            </a:custGeom>
            <a:solidFill>
              <a:srgbClr val="FFE6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0053" y="4126228"/>
              <a:ext cx="1240790" cy="1539240"/>
            </a:xfrm>
            <a:custGeom>
              <a:avLst/>
              <a:gdLst/>
              <a:ahLst/>
              <a:cxnLst/>
              <a:rect l="l" t="t" r="r" b="b"/>
              <a:pathLst>
                <a:path w="1240790" h="1539239">
                  <a:moveTo>
                    <a:pt x="0" y="108115"/>
                  </a:moveTo>
                  <a:lnTo>
                    <a:pt x="8496" y="66027"/>
                  </a:lnTo>
                  <a:lnTo>
                    <a:pt x="31648" y="31661"/>
                  </a:lnTo>
                  <a:lnTo>
                    <a:pt x="65989" y="8496"/>
                  </a:lnTo>
                  <a:lnTo>
                    <a:pt x="108051" y="0"/>
                  </a:lnTo>
                  <a:lnTo>
                    <a:pt x="1132166" y="0"/>
                  </a:lnTo>
                  <a:lnTo>
                    <a:pt x="1174216" y="8496"/>
                  </a:lnTo>
                  <a:lnTo>
                    <a:pt x="1208570" y="31661"/>
                  </a:lnTo>
                  <a:lnTo>
                    <a:pt x="1231722" y="66027"/>
                  </a:lnTo>
                  <a:lnTo>
                    <a:pt x="1240205" y="108115"/>
                  </a:lnTo>
                  <a:lnTo>
                    <a:pt x="1240205" y="1430705"/>
                  </a:lnTo>
                  <a:lnTo>
                    <a:pt x="1231722" y="1472780"/>
                  </a:lnTo>
                  <a:lnTo>
                    <a:pt x="1208570" y="1507147"/>
                  </a:lnTo>
                  <a:lnTo>
                    <a:pt x="1174216" y="1530311"/>
                  </a:lnTo>
                  <a:lnTo>
                    <a:pt x="1132166" y="1538808"/>
                  </a:lnTo>
                  <a:lnTo>
                    <a:pt x="108051" y="1538808"/>
                  </a:lnTo>
                  <a:lnTo>
                    <a:pt x="65989" y="1530311"/>
                  </a:lnTo>
                  <a:lnTo>
                    <a:pt x="31648" y="1507147"/>
                  </a:lnTo>
                  <a:lnTo>
                    <a:pt x="8496" y="1472780"/>
                  </a:lnTo>
                  <a:lnTo>
                    <a:pt x="0" y="1430705"/>
                  </a:lnTo>
                  <a:lnTo>
                    <a:pt x="0" y="108115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BEDD6CD-7085-26E7-68E6-1AD4D365B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Before</a:t>
            </a:r>
            <a:r>
              <a:rPr spc="-135" dirty="0"/>
              <a:t> </a:t>
            </a:r>
            <a:r>
              <a:rPr dirty="0"/>
              <a:t>IBM</a:t>
            </a:r>
            <a:r>
              <a:rPr spc="-130" dirty="0"/>
              <a:t> </a:t>
            </a:r>
            <a:r>
              <a:rPr dirty="0"/>
              <a:t>4758</a:t>
            </a:r>
            <a:r>
              <a:rPr spc="-145" dirty="0"/>
              <a:t> </a:t>
            </a:r>
            <a:r>
              <a:rPr spc="-10" dirty="0"/>
              <a:t>(1999)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6FF5E2-2FFD-CCA9-5B4B-D269FA5F549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R="94615">
              <a:lnSpc>
                <a:spcPct val="100000"/>
              </a:lnSpc>
              <a:spcBef>
                <a:spcPts val="365"/>
              </a:spcBef>
              <a:tabLst>
                <a:tab pos="227329" algn="l"/>
              </a:tabLst>
            </a:pPr>
            <a:r>
              <a:rPr lang="en-US" dirty="0">
                <a:cs typeface="Calibri"/>
              </a:rPr>
              <a:t>Crypto</a:t>
            </a:r>
            <a:r>
              <a:rPr lang="en-US" spc="-13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Accelerators</a:t>
            </a:r>
            <a:endParaRPr lang="en-US" dirty="0">
              <a:cs typeface="Calibri"/>
            </a:endParaRPr>
          </a:p>
          <a:p>
            <a:pPr marL="285750" marR="27305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226060" algn="l"/>
              </a:tabLst>
            </a:pPr>
            <a:r>
              <a:rPr lang="en-US" spc="-25" dirty="0">
                <a:cs typeface="Calibri"/>
              </a:rPr>
              <a:t>Better</a:t>
            </a:r>
            <a:r>
              <a:rPr lang="en-US" spc="-10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performance</a:t>
            </a:r>
            <a:endParaRPr lang="en-US" dirty="0">
              <a:cs typeface="Calibri"/>
            </a:endParaRPr>
          </a:p>
          <a:p>
            <a:pPr marL="285750" marR="5080" lvl="1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226060" algn="l"/>
              </a:tabLst>
            </a:pPr>
            <a:r>
              <a:rPr lang="en-US" dirty="0">
                <a:cs typeface="Calibri"/>
              </a:rPr>
              <a:t>Simple</a:t>
            </a:r>
            <a:r>
              <a:rPr lang="en-US" spc="-8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functionality</a:t>
            </a:r>
            <a:endParaRPr lang="en-US" dirty="0">
              <a:cs typeface="Calibri"/>
            </a:endParaRPr>
          </a:p>
          <a:p>
            <a:pPr marL="723266" lvl="1" indent="-285750">
              <a:lnSpc>
                <a:spcPct val="100000"/>
              </a:lnSpc>
              <a:spcBef>
                <a:spcPts val="195"/>
              </a:spcBef>
              <a:buFont typeface="Courier New" panose="02070309020205020404" pitchFamily="49" charset="0"/>
              <a:buChar char="o"/>
              <a:tabLst>
                <a:tab pos="664845" algn="l"/>
              </a:tabLst>
            </a:pPr>
            <a:r>
              <a:rPr lang="en-US" spc="-25" dirty="0">
                <a:cs typeface="Calibri"/>
              </a:rPr>
              <a:t>Narrow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interface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1066906" y="6393179"/>
            <a:ext cx="199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3A3838"/>
                </a:solidFill>
                <a:latin typeface="Calibri"/>
                <a:cs typeface="Calibri"/>
              </a:rPr>
              <a:t>20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E8FC5D-01EC-8C65-B1E8-E5010969B433}"/>
              </a:ext>
            </a:extLst>
          </p:cNvPr>
          <p:cNvGrpSpPr/>
          <p:nvPr/>
        </p:nvGrpSpPr>
        <p:grpSpPr>
          <a:xfrm>
            <a:off x="1034143" y="3644101"/>
            <a:ext cx="4379901" cy="2299986"/>
            <a:chOff x="838200" y="3480815"/>
            <a:chExt cx="4379901" cy="229998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480815"/>
              <a:ext cx="2167127" cy="2170175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1487854" y="5506718"/>
              <a:ext cx="61912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8832" y="4215383"/>
              <a:ext cx="987551" cy="990599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3033066" y="5122416"/>
              <a:ext cx="2185035" cy="65838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619125" marR="608330" algn="ctr">
                <a:lnSpc>
                  <a:spcPct val="101099"/>
                </a:lnSpc>
                <a:spcBef>
                  <a:spcPts val="60"/>
                </a:spcBef>
              </a:pPr>
              <a:r>
                <a:rPr sz="1400" spc="-35" dirty="0">
                  <a:cs typeface="Calibri"/>
                </a:rPr>
                <a:t>Crypto </a:t>
              </a:r>
              <a:r>
                <a:rPr sz="1400" spc="-20" dirty="0">
                  <a:cs typeface="Calibri"/>
                </a:rPr>
                <a:t>ASIC</a:t>
              </a:r>
              <a:endParaRPr sz="1400" dirty="0">
                <a:cs typeface="Calibri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400" dirty="0">
                  <a:cs typeface="Calibri"/>
                </a:rPr>
                <a:t>(AES,</a:t>
              </a:r>
              <a:r>
                <a:rPr sz="1400" spc="-15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RSA,</a:t>
              </a:r>
              <a:r>
                <a:rPr sz="1400" spc="-145" dirty="0">
                  <a:cs typeface="Calibri"/>
                </a:rPr>
                <a:t> </a:t>
              </a:r>
              <a:r>
                <a:rPr sz="1400" spc="-20" dirty="0">
                  <a:cs typeface="Calibri"/>
                </a:rPr>
                <a:t>etc.)</a:t>
              </a:r>
              <a:endParaRPr sz="1400" dirty="0">
                <a:cs typeface="Calibri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2817622" y="4497072"/>
              <a:ext cx="798830" cy="321945"/>
              <a:chOff x="2817622" y="4497072"/>
              <a:chExt cx="798830" cy="32194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823972" y="4503419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68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68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23972" y="4503422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199927C-59D4-43A5-9559-19EFCAC19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IBM</a:t>
            </a:r>
            <a:r>
              <a:rPr spc="-45" dirty="0"/>
              <a:t> </a:t>
            </a:r>
            <a:r>
              <a:rPr dirty="0"/>
              <a:t>4758</a:t>
            </a:r>
            <a:r>
              <a:rPr spc="-50" dirty="0"/>
              <a:t> </a:t>
            </a:r>
            <a:r>
              <a:rPr dirty="0"/>
              <a:t>(1999)</a:t>
            </a:r>
            <a:r>
              <a:rPr spc="-40" dirty="0"/>
              <a:t> </a:t>
            </a:r>
            <a:r>
              <a:rPr spc="-50" dirty="0"/>
              <a:t>-</a:t>
            </a:r>
            <a:r>
              <a:rPr dirty="0"/>
              <a:t>-</a:t>
            </a:r>
            <a:r>
              <a:rPr spc="-30" dirty="0"/>
              <a:t> </a:t>
            </a:r>
            <a:r>
              <a:rPr dirty="0"/>
              <a:t>4765</a:t>
            </a:r>
            <a:r>
              <a:rPr spc="-55" dirty="0"/>
              <a:t> </a:t>
            </a:r>
            <a:r>
              <a:rPr spc="-10" dirty="0"/>
              <a:t>(2012)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AEF4CDC-8EFE-393B-E2CD-3F665688A7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7215" y="2051529"/>
            <a:ext cx="5797550" cy="3051762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7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Goal: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programmable,</a:t>
            </a:r>
            <a:r>
              <a:rPr lang="en-US" sz="1400" spc="-4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secure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55" dirty="0">
                <a:cs typeface="Calibri"/>
              </a:rPr>
              <a:t>co-</a:t>
            </a:r>
            <a:r>
              <a:rPr lang="en-US" sz="1400" spc="-25" dirty="0">
                <a:cs typeface="Calibri"/>
              </a:rPr>
              <a:t>processor.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High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level</a:t>
            </a:r>
            <a:r>
              <a:rPr lang="en-US" sz="1400" spc="-12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idea: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virtual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locker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room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1080115" y="6449820"/>
            <a:ext cx="1739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60" dirty="0">
                <a:solidFill>
                  <a:srgbClr val="3A3838"/>
                </a:solidFill>
                <a:latin typeface="Calibri"/>
                <a:cs typeface="Calibri"/>
              </a:rPr>
              <a:t>21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6614B2-A114-8862-E511-A49153876567}"/>
              </a:ext>
            </a:extLst>
          </p:cNvPr>
          <p:cNvGrpSpPr/>
          <p:nvPr/>
        </p:nvGrpSpPr>
        <p:grpSpPr>
          <a:xfrm>
            <a:off x="117826" y="3118690"/>
            <a:ext cx="3538342" cy="1574595"/>
            <a:chOff x="838200" y="3493008"/>
            <a:chExt cx="5732068" cy="2271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3493008"/>
              <a:ext cx="2167127" cy="2170175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1487854" y="5521958"/>
              <a:ext cx="61912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>
                <a:cs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7391" y="3773423"/>
              <a:ext cx="1505711" cy="1505711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3065387" y="5129024"/>
              <a:ext cx="3504881" cy="635979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588645" marR="5080" indent="-576580">
                <a:lnSpc>
                  <a:spcPct val="101099"/>
                </a:lnSpc>
                <a:spcBef>
                  <a:spcPts val="60"/>
                </a:spcBef>
              </a:pPr>
              <a:r>
                <a:rPr sz="1400" spc="-40" dirty="0">
                  <a:cs typeface="Calibri"/>
                </a:rPr>
                <a:t>Programmable </a:t>
              </a:r>
              <a:r>
                <a:rPr sz="1400" spc="-10" dirty="0">
                  <a:cs typeface="Calibri"/>
                </a:rPr>
                <a:t>Secure</a:t>
              </a:r>
              <a:endParaRPr sz="1400" dirty="0">
                <a:cs typeface="Calibri"/>
              </a:endParaRPr>
            </a:p>
            <a:p>
              <a:pPr marL="127000">
                <a:lnSpc>
                  <a:spcPct val="100000"/>
                </a:lnSpc>
                <a:spcBef>
                  <a:spcPts val="45"/>
                </a:spcBef>
              </a:pPr>
              <a:r>
                <a:rPr sz="1400" spc="-25" dirty="0">
                  <a:cs typeface="Calibri"/>
                </a:rPr>
                <a:t>Co-</a:t>
              </a:r>
              <a:r>
                <a:rPr sz="1400" spc="-10" dirty="0">
                  <a:cs typeface="Calibri"/>
                </a:rPr>
                <a:t>processor</a:t>
              </a:r>
              <a:endParaRPr sz="1400" dirty="0">
                <a:cs typeface="Calibri"/>
              </a:endParaRPr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2817622" y="4510788"/>
              <a:ext cx="798830" cy="321945"/>
              <a:chOff x="2817622" y="4510788"/>
              <a:chExt cx="798830" cy="321945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2823972" y="4517136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81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81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2823972" y="4517138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grpSp>
        <p:nvGrpSpPr>
          <p:cNvPr id="12" name="object 12"/>
          <p:cNvGrpSpPr/>
          <p:nvPr/>
        </p:nvGrpSpPr>
        <p:grpSpPr>
          <a:xfrm>
            <a:off x="3308724" y="2339204"/>
            <a:ext cx="3986351" cy="2971576"/>
            <a:chOff x="6141719" y="2273555"/>
            <a:chExt cx="6007735" cy="45847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19" y="2523743"/>
              <a:ext cx="6007607" cy="43342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35268" y="2718816"/>
              <a:ext cx="5420867" cy="39044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80454" y="2897885"/>
              <a:ext cx="4674235" cy="3602990"/>
            </a:xfrm>
            <a:custGeom>
              <a:avLst/>
              <a:gdLst/>
              <a:ahLst/>
              <a:cxnLst/>
              <a:rect l="l" t="t" r="r" b="b"/>
              <a:pathLst>
                <a:path w="4674234" h="3602990">
                  <a:moveTo>
                    <a:pt x="0" y="2726436"/>
                  </a:moveTo>
                  <a:lnTo>
                    <a:pt x="1930742" y="2726436"/>
                  </a:lnTo>
                  <a:lnTo>
                    <a:pt x="1930742" y="3602507"/>
                  </a:lnTo>
                  <a:lnTo>
                    <a:pt x="0" y="3602507"/>
                  </a:lnTo>
                  <a:lnTo>
                    <a:pt x="0" y="2726436"/>
                  </a:lnTo>
                  <a:close/>
                </a:path>
                <a:path w="4674234" h="3602990">
                  <a:moveTo>
                    <a:pt x="964692" y="0"/>
                  </a:moveTo>
                  <a:lnTo>
                    <a:pt x="2896958" y="0"/>
                  </a:lnTo>
                  <a:lnTo>
                    <a:pt x="2896958" y="1065237"/>
                  </a:lnTo>
                  <a:lnTo>
                    <a:pt x="964692" y="1065237"/>
                  </a:lnTo>
                  <a:lnTo>
                    <a:pt x="964692" y="0"/>
                  </a:lnTo>
                  <a:close/>
                </a:path>
                <a:path w="4674234" h="3602990">
                  <a:moveTo>
                    <a:pt x="2945892" y="0"/>
                  </a:moveTo>
                  <a:lnTo>
                    <a:pt x="4674031" y="0"/>
                  </a:lnTo>
                  <a:lnTo>
                    <a:pt x="4674031" y="1450314"/>
                  </a:lnTo>
                  <a:lnTo>
                    <a:pt x="2945892" y="1450314"/>
                  </a:lnTo>
                  <a:lnTo>
                    <a:pt x="2945892" y="0"/>
                  </a:lnTo>
                  <a:close/>
                </a:path>
                <a:path w="4674234" h="3602990">
                  <a:moveTo>
                    <a:pt x="1019555" y="1655064"/>
                  </a:moveTo>
                  <a:lnTo>
                    <a:pt x="3839921" y="1655064"/>
                  </a:lnTo>
                  <a:lnTo>
                    <a:pt x="3839921" y="2718777"/>
                  </a:lnTo>
                  <a:lnTo>
                    <a:pt x="1019555" y="2718777"/>
                  </a:lnTo>
                  <a:lnTo>
                    <a:pt x="1019555" y="165506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63193" y="2279903"/>
              <a:ext cx="371475" cy="617220"/>
            </a:xfrm>
            <a:custGeom>
              <a:avLst/>
              <a:gdLst/>
              <a:ahLst/>
              <a:cxnLst/>
              <a:rect l="l" t="t" r="r" b="b"/>
              <a:pathLst>
                <a:path w="371475" h="617219">
                  <a:moveTo>
                    <a:pt x="278587" y="0"/>
                  </a:moveTo>
                  <a:lnTo>
                    <a:pt x="92862" y="0"/>
                  </a:lnTo>
                  <a:lnTo>
                    <a:pt x="92862" y="431673"/>
                  </a:lnTo>
                  <a:lnTo>
                    <a:pt x="0" y="431673"/>
                  </a:lnTo>
                  <a:lnTo>
                    <a:pt x="185724" y="617016"/>
                  </a:lnTo>
                  <a:lnTo>
                    <a:pt x="371449" y="431673"/>
                  </a:lnTo>
                  <a:lnTo>
                    <a:pt x="278587" y="431673"/>
                  </a:lnTo>
                  <a:lnTo>
                    <a:pt x="2785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3200" y="2279905"/>
              <a:ext cx="371475" cy="617220"/>
            </a:xfrm>
            <a:custGeom>
              <a:avLst/>
              <a:gdLst/>
              <a:ahLst/>
              <a:cxnLst/>
              <a:rect l="l" t="t" r="r" b="b"/>
              <a:pathLst>
                <a:path w="371475" h="617219">
                  <a:moveTo>
                    <a:pt x="0" y="431673"/>
                  </a:moveTo>
                  <a:lnTo>
                    <a:pt x="92862" y="431673"/>
                  </a:lnTo>
                  <a:lnTo>
                    <a:pt x="92862" y="0"/>
                  </a:lnTo>
                  <a:lnTo>
                    <a:pt x="278587" y="0"/>
                  </a:lnTo>
                  <a:lnTo>
                    <a:pt x="278587" y="431673"/>
                  </a:lnTo>
                  <a:lnTo>
                    <a:pt x="371436" y="431673"/>
                  </a:lnTo>
                  <a:lnTo>
                    <a:pt x="185724" y="617016"/>
                  </a:lnTo>
                  <a:lnTo>
                    <a:pt x="0" y="43167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38062" y="1606041"/>
            <a:ext cx="1840230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10" dirty="0">
                <a:latin typeface="Calibri"/>
                <a:cs typeface="Calibri"/>
              </a:rPr>
              <a:t>Stores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firmware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secret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keys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750B45-95BA-8154-BA99-135EE045D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37718" y="514577"/>
            <a:ext cx="782516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Software</a:t>
            </a:r>
            <a:r>
              <a:rPr spc="-204" dirty="0"/>
              <a:t> </a:t>
            </a:r>
            <a:r>
              <a:rPr spc="-20" dirty="0"/>
              <a:t>Layer</a:t>
            </a:r>
            <a:r>
              <a:rPr spc="-200" dirty="0"/>
              <a:t> </a:t>
            </a:r>
            <a:r>
              <a:rPr dirty="0"/>
              <a:t>Design</a:t>
            </a:r>
            <a:r>
              <a:rPr spc="-180" dirty="0"/>
              <a:t> </a:t>
            </a:r>
            <a:r>
              <a:rPr dirty="0"/>
              <a:t>and</a:t>
            </a:r>
            <a:r>
              <a:rPr spc="-180" dirty="0"/>
              <a:t> </a:t>
            </a:r>
            <a:r>
              <a:rPr spc="-10" dirty="0"/>
              <a:t>Concerns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C38268-9035-C3FB-2C4D-BF7615D0D41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137" y="1807951"/>
            <a:ext cx="4147020" cy="3379066"/>
          </a:xfrm>
        </p:spPr>
        <p:txBody>
          <a:bodyPr>
            <a:noAutofit/>
          </a:bodyPr>
          <a:lstStyle/>
          <a:p>
            <a:pPr marL="298450" indent="-285750">
              <a:lnSpc>
                <a:spcPct val="100000"/>
              </a:lnSpc>
              <a:spcBef>
                <a:spcPts val="495"/>
              </a:spcBef>
              <a:tabLst>
                <a:tab pos="241300" algn="l"/>
              </a:tabLst>
            </a:pPr>
            <a:r>
              <a:rPr lang="en-US" sz="1200" spc="-25" dirty="0">
                <a:cs typeface="Calibri"/>
              </a:rPr>
              <a:t>Software</a:t>
            </a:r>
            <a:r>
              <a:rPr lang="en-US" sz="1200" spc="-10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stack: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Application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OS,</a:t>
            </a:r>
            <a:r>
              <a:rPr lang="en-US" sz="1200" spc="-75" dirty="0">
                <a:cs typeface="Calibri"/>
              </a:rPr>
              <a:t> </a:t>
            </a:r>
            <a:r>
              <a:rPr lang="en-US" sz="1200" spc="-20" dirty="0">
                <a:cs typeface="Calibri"/>
              </a:rPr>
              <a:t>kernel</a:t>
            </a:r>
            <a:r>
              <a:rPr lang="en-US" sz="1200" spc="-85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(microkernel)</a:t>
            </a:r>
            <a:endParaRPr lang="en-US" sz="1200" dirty="0"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Loaders,</a:t>
            </a:r>
            <a:r>
              <a:rPr lang="en-US" sz="1200" spc="-90" dirty="0">
                <a:cs typeface="Calibri"/>
              </a:rPr>
              <a:t> </a:t>
            </a:r>
            <a:r>
              <a:rPr lang="en-US" sz="1200" spc="-25" dirty="0">
                <a:cs typeface="Calibri"/>
              </a:rPr>
              <a:t>firmware,</a:t>
            </a:r>
            <a:r>
              <a:rPr lang="en-US" sz="1200" spc="-65" dirty="0">
                <a:cs typeface="Calibri"/>
              </a:rPr>
              <a:t> </a:t>
            </a:r>
            <a:r>
              <a:rPr lang="en-US" sz="1200" spc="-20" dirty="0">
                <a:cs typeface="Calibri"/>
              </a:rPr>
              <a:t>etc.</a:t>
            </a:r>
            <a:endParaRPr lang="en-US" sz="12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65"/>
              </a:spcBef>
              <a:tabLst>
                <a:tab pos="241300" algn="l"/>
              </a:tabLst>
            </a:pPr>
            <a:r>
              <a:rPr lang="en-US" sz="1200" dirty="0">
                <a:cs typeface="Calibri"/>
              </a:rPr>
              <a:t>Use</a:t>
            </a:r>
            <a:r>
              <a:rPr lang="en-US" sz="1200" spc="-55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cases: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Solve</a:t>
            </a:r>
            <a:r>
              <a:rPr lang="en-US" sz="1200" spc="-100" dirty="0">
                <a:cs typeface="Calibri"/>
              </a:rPr>
              <a:t> </a:t>
            </a:r>
            <a:r>
              <a:rPr lang="en-US" sz="1200" spc="-25" dirty="0">
                <a:cs typeface="Calibri"/>
              </a:rPr>
              <a:t>music/software</a:t>
            </a:r>
            <a:r>
              <a:rPr lang="en-US" sz="1200" spc="-7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piracy</a:t>
            </a:r>
            <a:r>
              <a:rPr lang="en-US" sz="1200" spc="-95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issue</a:t>
            </a:r>
            <a:endParaRPr lang="en-US" sz="1200" dirty="0">
              <a:cs typeface="Calibri"/>
            </a:endParaRPr>
          </a:p>
          <a:p>
            <a:pPr marL="755015" marR="469265" lvl="1" indent="-285750">
              <a:lnSpc>
                <a:spcPts val="2400"/>
              </a:lnSpc>
              <a:spcBef>
                <a:spcPts val="530"/>
              </a:spcBef>
              <a:buFont typeface="Courier New" panose="02070309020205020404" pitchFamily="49" charset="0"/>
              <a:buChar char="o"/>
              <a:tabLst>
                <a:tab pos="699135" algn="l"/>
              </a:tabLst>
            </a:pPr>
            <a:r>
              <a:rPr lang="en-US" sz="1200" dirty="0">
                <a:cs typeface="Calibri"/>
              </a:rPr>
              <a:t>Run</a:t>
            </a:r>
            <a:r>
              <a:rPr lang="en-US" sz="1200" spc="-8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an</a:t>
            </a:r>
            <a:r>
              <a:rPr lang="en-US" sz="1200" spc="-9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SSL</a:t>
            </a:r>
            <a:r>
              <a:rPr lang="en-US" sz="1200" spc="-65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server</a:t>
            </a:r>
            <a:r>
              <a:rPr lang="en-US" sz="1200" spc="-9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inside</a:t>
            </a:r>
            <a:r>
              <a:rPr lang="en-US" sz="1200" spc="-8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to</a:t>
            </a:r>
            <a:r>
              <a:rPr lang="en-US" sz="1200" spc="-6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store</a:t>
            </a:r>
            <a:r>
              <a:rPr lang="en-US" sz="1200" spc="-75" dirty="0">
                <a:cs typeface="Calibri"/>
              </a:rPr>
              <a:t> </a:t>
            </a:r>
            <a:r>
              <a:rPr lang="en-US" sz="1200" spc="-25" dirty="0">
                <a:cs typeface="Calibri"/>
              </a:rPr>
              <a:t>the </a:t>
            </a:r>
            <a:r>
              <a:rPr lang="en-US" sz="1200" dirty="0">
                <a:cs typeface="Calibri"/>
              </a:rPr>
              <a:t>agreed</a:t>
            </a:r>
            <a:r>
              <a:rPr lang="en-US" sz="1200" spc="-105" dirty="0">
                <a:cs typeface="Calibri"/>
              </a:rPr>
              <a:t> </a:t>
            </a:r>
            <a:r>
              <a:rPr lang="en-US" sz="1200" spc="-20" dirty="0">
                <a:cs typeface="Calibri"/>
              </a:rPr>
              <a:t>symmetric</a:t>
            </a:r>
            <a:r>
              <a:rPr lang="en-US" sz="1200" spc="-8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session</a:t>
            </a:r>
            <a:r>
              <a:rPr lang="en-US" sz="1200" spc="-110" dirty="0">
                <a:cs typeface="Calibri"/>
              </a:rPr>
              <a:t> </a:t>
            </a:r>
            <a:r>
              <a:rPr lang="en-US" sz="1200" spc="-20" dirty="0">
                <a:cs typeface="Calibri"/>
              </a:rPr>
              <a:t>keys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6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Bank</a:t>
            </a:r>
            <a:r>
              <a:rPr lang="en-US" sz="1200" spc="-45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application</a:t>
            </a:r>
            <a:endParaRPr lang="en-US" sz="12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80"/>
              </a:spcBef>
              <a:tabLst>
                <a:tab pos="241300" algn="l"/>
              </a:tabLst>
            </a:pPr>
            <a:r>
              <a:rPr lang="en-US" sz="1200" spc="-10" dirty="0">
                <a:cs typeface="Calibri"/>
              </a:rPr>
              <a:t>Problems:</a:t>
            </a:r>
            <a:endParaRPr lang="en-US" sz="1200" dirty="0"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1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spc="-10" dirty="0">
                <a:cs typeface="Calibri"/>
              </a:rPr>
              <a:t>Update</a:t>
            </a:r>
            <a:r>
              <a:rPr lang="en-US" sz="1200" spc="-60" dirty="0">
                <a:cs typeface="Calibri"/>
              </a:rPr>
              <a:t> </a:t>
            </a:r>
            <a:r>
              <a:rPr lang="en-US" sz="1200" spc="-20" dirty="0">
                <a:cs typeface="Calibri"/>
              </a:rPr>
              <a:t>software</a:t>
            </a:r>
            <a:r>
              <a:rPr lang="en-US" sz="1200" spc="-80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is</a:t>
            </a:r>
            <a:r>
              <a:rPr lang="en-US" sz="1200" spc="-8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tricky</a:t>
            </a:r>
            <a:endParaRPr lang="en-US" sz="1200" dirty="0">
              <a:cs typeface="Calibri"/>
            </a:endParaRPr>
          </a:p>
          <a:p>
            <a:pPr marL="755015" lvl="1" indent="-285750">
              <a:lnSpc>
                <a:spcPct val="100000"/>
              </a:lnSpc>
              <a:spcBef>
                <a:spcPts val="204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sz="1200" dirty="0">
                <a:cs typeface="Calibri"/>
              </a:rPr>
              <a:t>Bad</a:t>
            </a:r>
            <a:r>
              <a:rPr lang="en-US" sz="1200" spc="-55" dirty="0">
                <a:cs typeface="Calibri"/>
              </a:rPr>
              <a:t> </a:t>
            </a:r>
            <a:r>
              <a:rPr lang="en-US" sz="1200" spc="-25" dirty="0">
                <a:cs typeface="Calibri"/>
              </a:rPr>
              <a:t>programmability</a:t>
            </a:r>
            <a:r>
              <a:rPr lang="en-US" sz="1200" spc="-15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due</a:t>
            </a:r>
            <a:r>
              <a:rPr lang="en-US" sz="1200" spc="-45" dirty="0">
                <a:cs typeface="Calibri"/>
              </a:rPr>
              <a:t> </a:t>
            </a:r>
            <a:r>
              <a:rPr lang="en-US" sz="1200" dirty="0">
                <a:cs typeface="Calibri"/>
              </a:rPr>
              <a:t>to</a:t>
            </a:r>
            <a:r>
              <a:rPr lang="en-US" sz="1200" spc="-20" dirty="0">
                <a:cs typeface="Calibri"/>
              </a:rPr>
              <a:t> </a:t>
            </a:r>
            <a:r>
              <a:rPr lang="en-US" sz="1200" spc="-10" dirty="0">
                <a:cs typeface="Calibri"/>
              </a:rPr>
              <a:t>microkernel</a:t>
            </a:r>
            <a:endParaRPr lang="en-US" sz="1200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3425091" y="1871689"/>
            <a:ext cx="4003249" cy="2888297"/>
            <a:chOff x="6141719" y="2523744"/>
            <a:chExt cx="6007735" cy="4334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19" y="2523744"/>
              <a:ext cx="6007607" cy="4334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5268" y="2718816"/>
              <a:ext cx="5420867" cy="390447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3FC11-10A6-887B-AB88-486A84F51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Compare</a:t>
            </a:r>
            <a:r>
              <a:rPr spc="-185" dirty="0"/>
              <a:t> </a:t>
            </a:r>
            <a:r>
              <a:rPr dirty="0"/>
              <a:t>to</a:t>
            </a:r>
            <a:r>
              <a:rPr spc="-150" dirty="0"/>
              <a:t> </a:t>
            </a:r>
            <a:r>
              <a:rPr spc="-70" dirty="0"/>
              <a:t>TrustZone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0F9D5A-B85B-495B-EE20-14F5320B742C}"/>
              </a:ext>
            </a:extLst>
          </p:cNvPr>
          <p:cNvGrpSpPr/>
          <p:nvPr/>
        </p:nvGrpSpPr>
        <p:grpSpPr>
          <a:xfrm>
            <a:off x="355142" y="2344501"/>
            <a:ext cx="7078046" cy="2896093"/>
            <a:chOff x="158496" y="1813559"/>
            <a:chExt cx="12021693" cy="4495800"/>
          </a:xfrm>
        </p:grpSpPr>
        <p:sp>
          <p:nvSpPr>
            <p:cNvPr id="3" name="object 3"/>
            <p:cNvSpPr txBox="1"/>
            <p:nvPr/>
          </p:nvSpPr>
          <p:spPr>
            <a:xfrm>
              <a:off x="1848463" y="5411723"/>
              <a:ext cx="129857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IBM</a:t>
              </a:r>
              <a:r>
                <a:rPr sz="1400" spc="-60" dirty="0">
                  <a:cs typeface="Calibri"/>
                </a:rPr>
                <a:t> </a:t>
              </a:r>
              <a:r>
                <a:rPr sz="1400" spc="-20" dirty="0">
                  <a:cs typeface="Calibri"/>
                </a:rPr>
                <a:t>4758</a:t>
              </a:r>
              <a:endParaRPr sz="1400" dirty="0">
                <a:cs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" y="2438400"/>
              <a:ext cx="2170163" cy="2170175"/>
            </a:xfrm>
            <a:prstGeom prst="rect">
              <a:avLst/>
            </a:prstGeom>
          </p:spPr>
        </p:pic>
        <p:sp>
          <p:nvSpPr>
            <p:cNvPr id="5" name="object 5"/>
            <p:cNvSpPr txBox="1"/>
            <p:nvPr/>
          </p:nvSpPr>
          <p:spPr>
            <a:xfrm>
              <a:off x="904346" y="4441601"/>
              <a:ext cx="1104071" cy="33394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 dirty="0">
                <a:cs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688" y="2715767"/>
              <a:ext cx="1508759" cy="1508759"/>
            </a:xfrm>
            <a:prstGeom prst="rect">
              <a:avLst/>
            </a:prstGeom>
          </p:spPr>
        </p:pic>
        <p:sp>
          <p:nvSpPr>
            <p:cNvPr id="7" name="object 7"/>
            <p:cNvSpPr txBox="1"/>
            <p:nvPr/>
          </p:nvSpPr>
          <p:spPr>
            <a:xfrm>
              <a:off x="2328659" y="4102910"/>
              <a:ext cx="2530085" cy="1023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425450" marR="5080" indent="-413384">
                <a:lnSpc>
                  <a:spcPct val="100000"/>
                </a:lnSpc>
                <a:spcBef>
                  <a:spcPts val="100"/>
                </a:spcBef>
              </a:pPr>
              <a:r>
                <a:rPr sz="1400" spc="-30" dirty="0">
                  <a:cs typeface="Calibri"/>
                </a:rPr>
                <a:t>Programmable </a:t>
              </a:r>
              <a:r>
                <a:rPr sz="1400" spc="-10" dirty="0">
                  <a:cs typeface="Calibri"/>
                </a:rPr>
                <a:t>Secure</a:t>
              </a:r>
              <a:endParaRPr sz="1400" dirty="0">
                <a:cs typeface="Calibri"/>
              </a:endParaRPr>
            </a:p>
            <a:p>
              <a:pPr marL="96520">
                <a:lnSpc>
                  <a:spcPct val="100000"/>
                </a:lnSpc>
                <a:spcBef>
                  <a:spcPts val="5"/>
                </a:spcBef>
              </a:pPr>
              <a:r>
                <a:rPr sz="1400" spc="-15" dirty="0">
                  <a:cs typeface="Calibri"/>
                </a:rPr>
                <a:t>Co-</a:t>
              </a:r>
              <a:r>
                <a:rPr sz="1400" spc="-10" dirty="0">
                  <a:cs typeface="Calibri"/>
                </a:rPr>
                <a:t>processor</a:t>
              </a:r>
              <a:endParaRPr sz="1400" dirty="0">
                <a:cs typeface="Calibri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2139442" y="3454656"/>
              <a:ext cx="798830" cy="321945"/>
              <a:chOff x="2139442" y="3454656"/>
              <a:chExt cx="798830" cy="32194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2145790" y="3461004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30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81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81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145792" y="3461006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30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  <p:grpSp>
          <p:nvGrpSpPr>
            <p:cNvPr id="11" name="object 11"/>
            <p:cNvGrpSpPr/>
            <p:nvPr/>
          </p:nvGrpSpPr>
          <p:grpSpPr>
            <a:xfrm>
              <a:off x="4977384" y="1813559"/>
              <a:ext cx="7202805" cy="4495800"/>
              <a:chOff x="4977384" y="1813559"/>
              <a:chExt cx="7202805" cy="4495800"/>
            </a:xfrm>
          </p:grpSpPr>
          <p:pic>
            <p:nvPicPr>
              <p:cNvPr id="12" name="object 1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977384" y="1813559"/>
                <a:ext cx="7202423" cy="4495799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170932" y="2008632"/>
                <a:ext cx="6615683" cy="3907535"/>
              </a:xfrm>
              <a:prstGeom prst="rect">
                <a:avLst/>
              </a:prstGeom>
            </p:spPr>
          </p:pic>
        </p:grpSp>
        <p:sp>
          <p:nvSpPr>
            <p:cNvPr id="14" name="object 14"/>
            <p:cNvSpPr txBox="1"/>
            <p:nvPr/>
          </p:nvSpPr>
          <p:spPr>
            <a:xfrm>
              <a:off x="7712547" y="6017766"/>
              <a:ext cx="189103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ARM</a:t>
              </a:r>
              <a:r>
                <a:rPr sz="1400" spc="-40" dirty="0">
                  <a:cs typeface="Calibri"/>
                </a:rPr>
                <a:t> </a:t>
              </a:r>
              <a:r>
                <a:rPr sz="1400" spc="-45" dirty="0">
                  <a:cs typeface="Calibri"/>
                </a:rPr>
                <a:t>TrustZone</a:t>
              </a:r>
              <a:endParaRPr sz="1400">
                <a:cs typeface="Calibri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AF42AB6-CDE5-573E-DAB6-B4AC8CB90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Trusted</a:t>
            </a:r>
            <a:r>
              <a:rPr spc="-165" dirty="0"/>
              <a:t> </a:t>
            </a:r>
            <a:r>
              <a:rPr spc="-25" dirty="0"/>
              <a:t>Platform</a:t>
            </a:r>
            <a:r>
              <a:rPr spc="-190" dirty="0"/>
              <a:t> </a:t>
            </a:r>
            <a:r>
              <a:rPr spc="-10" dirty="0"/>
              <a:t>Module</a:t>
            </a:r>
            <a:r>
              <a:rPr spc="-160" dirty="0"/>
              <a:t> </a:t>
            </a:r>
            <a:r>
              <a:rPr spc="-10" dirty="0"/>
              <a:t>(TPM)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86914B-E704-F080-4699-AACA58F35A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2798" y="2101735"/>
            <a:ext cx="3355009" cy="3167976"/>
          </a:xfrm>
        </p:spPr>
        <p:txBody>
          <a:bodyPr>
            <a:normAutofit/>
          </a:bodyPr>
          <a:lstStyle/>
          <a:p>
            <a:pPr marL="298450" indent="-285750">
              <a:spcBef>
                <a:spcPts val="745"/>
              </a:spcBef>
              <a:tabLst>
                <a:tab pos="240029" algn="l"/>
              </a:tabLst>
            </a:pPr>
            <a:r>
              <a:rPr lang="en-US" spc="-25" dirty="0">
                <a:cs typeface="Calibri"/>
              </a:rPr>
              <a:t>“Commoditized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IBM</a:t>
            </a:r>
            <a:r>
              <a:rPr lang="en-US" spc="-8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4758”</a:t>
            </a:r>
            <a:endParaRPr lang="en-US" dirty="0">
              <a:cs typeface="Calibri"/>
            </a:endParaRPr>
          </a:p>
          <a:p>
            <a:pPr marL="297816" marR="344805" indent="-285750">
              <a:spcBef>
                <a:spcPts val="1050"/>
              </a:spcBef>
              <a:tabLst>
                <a:tab pos="241300" algn="l"/>
              </a:tabLst>
            </a:pPr>
            <a:r>
              <a:rPr lang="en-US" spc="-10" dirty="0">
                <a:cs typeface="Calibri"/>
              </a:rPr>
              <a:t>Standard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LPC</a:t>
            </a:r>
            <a:r>
              <a:rPr lang="en-US" spc="-100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interface</a:t>
            </a:r>
            <a:r>
              <a:rPr lang="en-US" spc="-120" dirty="0">
                <a:cs typeface="Calibri"/>
              </a:rPr>
              <a:t> </a:t>
            </a:r>
            <a:r>
              <a:rPr lang="en-US" dirty="0">
                <a:cs typeface="Calibri"/>
              </a:rPr>
              <a:t>–</a:t>
            </a:r>
            <a:r>
              <a:rPr lang="en-US" spc="-9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attaches</a:t>
            </a:r>
            <a:r>
              <a:rPr lang="en-US" spc="-11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to </a:t>
            </a:r>
            <a:r>
              <a:rPr lang="en-US" spc="-20" dirty="0">
                <a:cs typeface="Calibri"/>
              </a:rPr>
              <a:t>commodity</a:t>
            </a:r>
            <a:r>
              <a:rPr lang="en-US" spc="-8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motherboards</a:t>
            </a:r>
            <a:endParaRPr lang="en-US" dirty="0">
              <a:cs typeface="Calibri"/>
            </a:endParaRPr>
          </a:p>
          <a:p>
            <a:pPr marL="298450" indent="-285750">
              <a:spcBef>
                <a:spcPts val="655"/>
              </a:spcBef>
              <a:tabLst>
                <a:tab pos="240029" algn="l"/>
              </a:tabLst>
            </a:pPr>
            <a:r>
              <a:rPr lang="en-US" spc="-65" dirty="0">
                <a:cs typeface="Calibri"/>
              </a:rPr>
              <a:t>Weaker</a:t>
            </a:r>
            <a:r>
              <a:rPr lang="en-US" spc="-90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computation</a:t>
            </a:r>
            <a:r>
              <a:rPr lang="en-US" spc="-3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capability</a:t>
            </a:r>
            <a:endParaRPr lang="en-US" dirty="0">
              <a:cs typeface="Calibri"/>
            </a:endParaRPr>
          </a:p>
          <a:p>
            <a:pPr>
              <a:spcBef>
                <a:spcPts val="1140"/>
              </a:spcBef>
            </a:pPr>
            <a:endParaRPr lang="en-US" dirty="0">
              <a:cs typeface="Calibri"/>
            </a:endParaRPr>
          </a:p>
          <a:p>
            <a:pPr marL="298450" indent="-285750">
              <a:spcBef>
                <a:spcPts val="5"/>
              </a:spcBef>
              <a:tabLst>
                <a:tab pos="240029" algn="l"/>
              </a:tabLst>
            </a:pPr>
            <a:r>
              <a:rPr lang="en-US" dirty="0">
                <a:cs typeface="Calibri"/>
              </a:rPr>
              <a:t>Use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cases:</a:t>
            </a:r>
            <a:endParaRPr lang="en-US" dirty="0">
              <a:cs typeface="Calibri"/>
            </a:endParaRPr>
          </a:p>
          <a:p>
            <a:pPr marL="755651" marR="5080" lvl="1" indent="-285750">
              <a:spcBef>
                <a:spcPts val="675"/>
              </a:spcBef>
              <a:buFont typeface="Courier New" panose="02070309020205020404" pitchFamily="49" charset="0"/>
              <a:buChar char="o"/>
              <a:tabLst>
                <a:tab pos="698500" algn="l"/>
              </a:tabLst>
            </a:pPr>
            <a:r>
              <a:rPr lang="en-US" dirty="0">
                <a:cs typeface="Calibri"/>
              </a:rPr>
              <a:t>Disk</a:t>
            </a:r>
            <a:r>
              <a:rPr lang="en-US" spc="-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encryption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7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password</a:t>
            </a:r>
            <a:r>
              <a:rPr lang="en-US" spc="-6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protection (“seal”)</a:t>
            </a:r>
            <a:endParaRPr lang="en-US" dirty="0">
              <a:cs typeface="Calibri"/>
            </a:endParaRPr>
          </a:p>
          <a:p>
            <a:pPr marL="755651" lvl="1" indent="-285750">
              <a:spcBef>
                <a:spcPts val="170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pc="-40" dirty="0">
                <a:cs typeface="Calibri"/>
              </a:rPr>
              <a:t>Verify</a:t>
            </a:r>
            <a:r>
              <a:rPr lang="en-US" spc="-5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platform</a:t>
            </a:r>
            <a:r>
              <a:rPr lang="en-US" spc="-9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integrity</a:t>
            </a:r>
            <a:r>
              <a:rPr lang="en-US" spc="-10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</a:t>
            </a:r>
            <a:r>
              <a:rPr lang="en-US" spc="-10" dirty="0" err="1">
                <a:cs typeface="Calibri"/>
              </a:rPr>
              <a:t>firmware+OS</a:t>
            </a:r>
            <a:r>
              <a:rPr lang="en-US" spc="-10" dirty="0">
                <a:cs typeface="Calibri"/>
              </a:rPr>
              <a:t>)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4594" y="1875541"/>
            <a:ext cx="1622310" cy="105793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503824" y="2788736"/>
            <a:ext cx="4024735" cy="2480975"/>
            <a:chOff x="6778752" y="3221735"/>
            <a:chExt cx="5410200" cy="33350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752" y="3221735"/>
              <a:ext cx="5410199" cy="3334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300" y="3416808"/>
              <a:ext cx="4878323" cy="274775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F21423C-1F31-4E59-063A-39B4204C0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Boot</a:t>
            </a:r>
            <a:r>
              <a:rPr spc="-175" dirty="0"/>
              <a:t> </a:t>
            </a:r>
            <a:r>
              <a:rPr spc="-10" dirty="0"/>
              <a:t>Process</a:t>
            </a:r>
            <a:r>
              <a:rPr spc="-165" dirty="0"/>
              <a:t> </a:t>
            </a:r>
            <a:r>
              <a:rPr spc="-10" dirty="0"/>
              <a:t>(UEFI)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98D57636-0567-DB3A-329D-8D3BBFFF32E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86471" y="5359420"/>
            <a:ext cx="3419057" cy="38252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How</a:t>
            </a:r>
            <a:r>
              <a:rPr lang="en-US" sz="1400" b="1" spc="-110" dirty="0">
                <a:cs typeface="Calibri"/>
              </a:rPr>
              <a:t> </a:t>
            </a:r>
            <a:r>
              <a:rPr lang="en-US" sz="1400" b="1" dirty="0">
                <a:cs typeface="Calibri"/>
              </a:rPr>
              <a:t>to</a:t>
            </a:r>
            <a:r>
              <a:rPr lang="en-US" sz="1400" b="1" spc="-85" dirty="0">
                <a:cs typeface="Calibri"/>
              </a:rPr>
              <a:t> </a:t>
            </a:r>
            <a:r>
              <a:rPr lang="en-US" sz="1400" b="1" dirty="0">
                <a:cs typeface="Calibri"/>
              </a:rPr>
              <a:t>perform</a:t>
            </a:r>
            <a:r>
              <a:rPr lang="en-US" sz="1400" b="1" spc="-100" dirty="0">
                <a:cs typeface="Calibri"/>
              </a:rPr>
              <a:t> </a:t>
            </a:r>
            <a:r>
              <a:rPr lang="en-US" sz="1400" b="1" dirty="0">
                <a:cs typeface="Calibri"/>
              </a:rPr>
              <a:t>the</a:t>
            </a:r>
            <a:r>
              <a:rPr lang="en-US" sz="1400" b="1" spc="-80" dirty="0">
                <a:cs typeface="Calibri"/>
              </a:rPr>
              <a:t> </a:t>
            </a:r>
            <a:r>
              <a:rPr lang="en-US" sz="1400" b="1" spc="-10" dirty="0">
                <a:cs typeface="Calibri"/>
              </a:rPr>
              <a:t>measurement?</a:t>
            </a:r>
            <a:endParaRPr lang="en-US" sz="1400" b="1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pic>
        <p:nvPicPr>
          <p:cNvPr id="39" name="Picture 38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1D195CE0-5C89-0B99-6490-15DE1ECC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112" y="2004060"/>
            <a:ext cx="6445776" cy="331248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E3E50D-087C-A8E1-A552-CF093E20E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17664" y="443093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Secure</a:t>
            </a:r>
            <a:r>
              <a:rPr spc="-135" dirty="0"/>
              <a:t> </a:t>
            </a:r>
            <a:r>
              <a:rPr dirty="0"/>
              <a:t>Boot</a:t>
            </a:r>
            <a:r>
              <a:rPr spc="-105" dirty="0"/>
              <a:t> </a:t>
            </a:r>
            <a:r>
              <a:rPr dirty="0"/>
              <a:t>using</a:t>
            </a:r>
            <a:r>
              <a:rPr spc="-110" dirty="0"/>
              <a:t> </a:t>
            </a:r>
            <a:r>
              <a:rPr spc="-25" dirty="0"/>
              <a:t>TPM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358CDCF-2072-1B0A-63FD-4157C9370D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7719" y="5568059"/>
            <a:ext cx="5797550" cy="41720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PCR:</a:t>
            </a:r>
            <a:r>
              <a:rPr lang="en-US" sz="1400" b="1" spc="-55" dirty="0">
                <a:cs typeface="Calibri"/>
              </a:rPr>
              <a:t> </a:t>
            </a:r>
            <a:r>
              <a:rPr lang="en-US" sz="1400" b="1" spc="-10" dirty="0">
                <a:cs typeface="Calibri"/>
              </a:rPr>
              <a:t>platform</a:t>
            </a:r>
            <a:r>
              <a:rPr lang="en-US" sz="1400" b="1" spc="-75" dirty="0">
                <a:cs typeface="Calibri"/>
              </a:rPr>
              <a:t> </a:t>
            </a:r>
            <a:r>
              <a:rPr lang="en-US" sz="1400" b="1" spc="-25" dirty="0">
                <a:cs typeface="Calibri"/>
              </a:rPr>
              <a:t>configuration </a:t>
            </a:r>
            <a:r>
              <a:rPr lang="en-US" sz="1400" b="1" spc="-10" dirty="0">
                <a:cs typeface="Calibri"/>
              </a:rPr>
              <a:t>register</a:t>
            </a:r>
            <a:endParaRPr lang="en-US" sz="1400" b="1" dirty="0">
              <a:cs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217" y="2743150"/>
            <a:ext cx="2732925" cy="24325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2338" y="1402957"/>
            <a:ext cx="1454508" cy="947791"/>
          </a:xfrm>
          <a:prstGeom prst="rect">
            <a:avLst/>
          </a:prstGeom>
        </p:spPr>
      </p:pic>
      <p:pic>
        <p:nvPicPr>
          <p:cNvPr id="24" name="Picture 23" descr="A diagram of a software process&#10;&#10;Description automatically generated">
            <a:extLst>
              <a:ext uri="{FF2B5EF4-FFF2-40B4-BE49-F238E27FC236}">
                <a16:creationId xmlns:a16="http://schemas.microsoft.com/office/drawing/2014/main" id="{0D27D4E8-5E91-31E3-9921-92FA79E39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183" y="2743150"/>
            <a:ext cx="3601508" cy="25193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F1A042-769F-89CF-5C16-9F7F37B52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F8D6F-81AD-9C4E-A86B-800041A93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Open-</a:t>
            </a:r>
            <a:r>
              <a:rPr dirty="0"/>
              <a:t>source</a:t>
            </a:r>
            <a:r>
              <a:rPr spc="-140" dirty="0"/>
              <a:t> </a:t>
            </a:r>
            <a:r>
              <a:rPr dirty="0"/>
              <a:t>Choice:</a:t>
            </a:r>
            <a:r>
              <a:rPr spc="-145" dirty="0"/>
              <a:t> </a:t>
            </a:r>
            <a:r>
              <a:rPr dirty="0"/>
              <a:t>Google</a:t>
            </a:r>
            <a:r>
              <a:rPr spc="-125" dirty="0"/>
              <a:t> </a:t>
            </a:r>
            <a:r>
              <a:rPr spc="-10" dirty="0"/>
              <a:t>Titan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BAB128-869B-5663-46CB-3A6EB838C3B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1371" y="5156170"/>
            <a:ext cx="6420555" cy="853762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>
                <a:solidFill>
                  <a:srgbClr val="7E7E7E"/>
                </a:solidFill>
                <a:cs typeface="Arial"/>
              </a:rPr>
              <a:t>from </a:t>
            </a:r>
            <a:r>
              <a:rPr lang="en-US" sz="1400" i="1" spc="-10" dirty="0">
                <a:solidFill>
                  <a:srgbClr val="7E7E7E"/>
                </a:solidFill>
                <a:cs typeface="Arial"/>
              </a:rPr>
              <a:t>https://</a:t>
            </a:r>
            <a:r>
              <a:rPr lang="en-US" sz="1400" i="1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cs typeface="Arial"/>
                <a:hlinkClick r:id="rId2"/>
              </a:rPr>
              <a:t>www.hotchips.org/hc30/1conf/1.14_Google_Titan_GoogleFinalTitanHotChips2018.pdf</a:t>
            </a:r>
            <a:endParaRPr lang="en-US" sz="1400" dirty="0"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51" y="2975979"/>
            <a:ext cx="3906259" cy="13595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2273" y="2164080"/>
            <a:ext cx="2079653" cy="228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329A36-D541-4CC7-C75C-4685CB04A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4700A-F01E-63DD-B373-06D292C49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120" dirty="0"/>
              <a:t> </a:t>
            </a:r>
            <a:r>
              <a:rPr spc="-10" dirty="0"/>
              <a:t>Problems</a:t>
            </a:r>
            <a:r>
              <a:rPr spc="-120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dirty="0"/>
              <a:t>Using</a:t>
            </a:r>
            <a:r>
              <a:rPr spc="-110" dirty="0"/>
              <a:t> </a:t>
            </a:r>
            <a:r>
              <a:rPr spc="-25" dirty="0"/>
              <a:t>TPM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47BD472-7AA5-9778-3A3A-21A6B7B413A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45716" y="2164080"/>
            <a:ext cx="3833970" cy="3051762"/>
          </a:xfrm>
        </p:spPr>
        <p:txBody>
          <a:bodyPr/>
          <a:lstStyle/>
          <a:p>
            <a:r>
              <a:rPr lang="en-US" dirty="0"/>
              <a:t>Assume the first-stage bootloader is securely embedded in motherboard</a:t>
            </a:r>
          </a:p>
          <a:p>
            <a:r>
              <a:rPr lang="en-US" dirty="0"/>
              <a:t>Not easy to use with frequent software/kernel update</a:t>
            </a:r>
          </a:p>
          <a:p>
            <a:r>
              <a:rPr lang="en-US" dirty="0"/>
              <a:t>Time to check, time to use</a:t>
            </a:r>
          </a:p>
          <a:p>
            <a:r>
              <a:rPr lang="en-US" dirty="0"/>
              <a:t>TPM Reset attacks</a:t>
            </a:r>
          </a:p>
          <a:p>
            <a:r>
              <a:rPr lang="en-US" dirty="0"/>
              <a:t>exploiting software vulnerabilities and using software to report false hash values</a:t>
            </a:r>
          </a:p>
          <a:p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11976" y="4843580"/>
            <a:ext cx="4434967" cy="86126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0"/>
              </a:spcBef>
            </a:pPr>
            <a:r>
              <a:rPr sz="1400" i="1" dirty="0">
                <a:solidFill>
                  <a:srgbClr val="7E7E7E"/>
                </a:solidFill>
                <a:cs typeface="Arial"/>
              </a:rPr>
              <a:t>Han</a:t>
            </a:r>
            <a:r>
              <a:rPr sz="1400" i="1" spc="-6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et</a:t>
            </a:r>
            <a:r>
              <a:rPr sz="1400" i="1" spc="-2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al.</a:t>
            </a:r>
            <a:r>
              <a:rPr sz="1400" i="1" spc="-10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A</a:t>
            </a:r>
            <a:r>
              <a:rPr sz="1400" i="1" spc="-10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Bad</a:t>
            </a:r>
            <a:r>
              <a:rPr sz="1400" i="1" spc="-5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Dream: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Subverting</a:t>
            </a:r>
            <a:r>
              <a:rPr sz="1400" i="1" spc="-7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spc="-30" dirty="0">
                <a:solidFill>
                  <a:srgbClr val="7E7E7E"/>
                </a:solidFill>
                <a:cs typeface="Arial"/>
              </a:rPr>
              <a:t>Trusted</a:t>
            </a:r>
            <a:r>
              <a:rPr sz="1400" i="1" spc="-5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Platform</a:t>
            </a:r>
            <a:r>
              <a:rPr sz="1400" i="1" spc="-4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Module</a:t>
            </a:r>
            <a:r>
              <a:rPr sz="1400" i="1" spc="-5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While</a:t>
            </a:r>
            <a:r>
              <a:rPr sz="1400" i="1" spc="-8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spc="-50" dirty="0">
                <a:solidFill>
                  <a:srgbClr val="7E7E7E"/>
                </a:solidFill>
                <a:cs typeface="Arial"/>
              </a:rPr>
              <a:t>You</a:t>
            </a:r>
            <a:r>
              <a:rPr sz="1400" i="1" spc="-16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Are</a:t>
            </a:r>
            <a:r>
              <a:rPr sz="1400" i="1" spc="-35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Sleeping. </a:t>
            </a:r>
            <a:r>
              <a:rPr sz="1400" i="1" dirty="0">
                <a:solidFill>
                  <a:srgbClr val="7E7E7E"/>
                </a:solidFill>
                <a:cs typeface="Arial"/>
              </a:rPr>
              <a:t>Usenix</a:t>
            </a:r>
            <a:r>
              <a:rPr sz="1400" i="1" spc="-60" dirty="0">
                <a:solidFill>
                  <a:srgbClr val="7E7E7E"/>
                </a:solidFill>
                <a:cs typeface="Arial"/>
              </a:rPr>
              <a:t> </a:t>
            </a:r>
            <a:r>
              <a:rPr sz="1400" i="1" spc="-10" dirty="0">
                <a:solidFill>
                  <a:srgbClr val="7E7E7E"/>
                </a:solidFill>
                <a:cs typeface="Arial"/>
              </a:rPr>
              <a:t>Security’18</a:t>
            </a:r>
            <a:r>
              <a:rPr sz="1400" i="1" spc="-45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Wojtczuk</a:t>
            </a:r>
            <a:r>
              <a:rPr sz="1400" spc="260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et</a:t>
            </a:r>
            <a:r>
              <a:rPr sz="1400" spc="-35" dirty="0">
                <a:solidFill>
                  <a:srgbClr val="7E7E7E"/>
                </a:solidFill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cs typeface="Arial"/>
              </a:rPr>
              <a:t>al.</a:t>
            </a:r>
            <a:r>
              <a:rPr sz="1400" spc="-155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Attacking</a:t>
            </a:r>
            <a:r>
              <a:rPr sz="1400" spc="-60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Intel</a:t>
            </a:r>
            <a:r>
              <a:rPr sz="1400" spc="-85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TXT®</a:t>
            </a:r>
            <a:r>
              <a:rPr sz="1400" spc="-20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via</a:t>
            </a:r>
            <a:r>
              <a:rPr sz="1400" spc="-25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SINIT</a:t>
            </a:r>
            <a:r>
              <a:rPr sz="1400" spc="-60" dirty="0">
                <a:solidFill>
                  <a:srgbClr val="7E7E7E"/>
                </a:solidFill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cs typeface="Arial"/>
              </a:rPr>
              <a:t>code</a:t>
            </a:r>
            <a:r>
              <a:rPr sz="1400" spc="-60" dirty="0">
                <a:solidFill>
                  <a:srgbClr val="7E7E7E"/>
                </a:solidFill>
                <a:cs typeface="Arial"/>
              </a:rPr>
              <a:t> </a:t>
            </a:r>
            <a:r>
              <a:rPr sz="1400" spc="-10" dirty="0">
                <a:solidFill>
                  <a:srgbClr val="7E7E7E"/>
                </a:solidFill>
                <a:cs typeface="Arial"/>
              </a:rPr>
              <a:t>execution hijacking.</a:t>
            </a:r>
            <a:r>
              <a:rPr sz="1400" spc="10" dirty="0">
                <a:solidFill>
                  <a:srgbClr val="7E7E7E"/>
                </a:solidFill>
                <a:cs typeface="Arial"/>
              </a:rPr>
              <a:t> </a:t>
            </a:r>
            <a:r>
              <a:rPr sz="1400" spc="-20" dirty="0">
                <a:solidFill>
                  <a:srgbClr val="7E7E7E"/>
                </a:solidFill>
                <a:cs typeface="Arial"/>
              </a:rPr>
              <a:t>2011</a:t>
            </a:r>
            <a:endParaRPr sz="1400" dirty="0"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86406" y="1458432"/>
            <a:ext cx="3618714" cy="3231223"/>
            <a:chOff x="6635495" y="877824"/>
            <a:chExt cx="4879847" cy="4062983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35495" y="1496568"/>
              <a:ext cx="4879847" cy="34442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0568" y="1690116"/>
              <a:ext cx="4291583" cy="28590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935" y="877824"/>
              <a:ext cx="2371343" cy="9997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012935" y="877824"/>
              <a:ext cx="2371090" cy="1000125"/>
            </a:xfrm>
            <a:custGeom>
              <a:avLst/>
              <a:gdLst/>
              <a:ahLst/>
              <a:cxnLst/>
              <a:rect l="l" t="t" r="r" b="b"/>
              <a:pathLst>
                <a:path w="2371090" h="1000125">
                  <a:moveTo>
                    <a:pt x="0" y="0"/>
                  </a:moveTo>
                  <a:lnTo>
                    <a:pt x="395160" y="0"/>
                  </a:lnTo>
                  <a:lnTo>
                    <a:pt x="987894" y="0"/>
                  </a:lnTo>
                  <a:lnTo>
                    <a:pt x="2370950" y="0"/>
                  </a:lnTo>
                  <a:lnTo>
                    <a:pt x="2370950" y="372465"/>
                  </a:lnTo>
                  <a:lnTo>
                    <a:pt x="2370950" y="532104"/>
                  </a:lnTo>
                  <a:lnTo>
                    <a:pt x="2370950" y="638517"/>
                  </a:lnTo>
                  <a:lnTo>
                    <a:pt x="987894" y="638517"/>
                  </a:lnTo>
                  <a:lnTo>
                    <a:pt x="147116" y="999693"/>
                  </a:lnTo>
                  <a:lnTo>
                    <a:pt x="395160" y="638517"/>
                  </a:lnTo>
                  <a:lnTo>
                    <a:pt x="0" y="638517"/>
                  </a:lnTo>
                  <a:lnTo>
                    <a:pt x="0" y="532104"/>
                  </a:lnTo>
                  <a:lnTo>
                    <a:pt x="0" y="37246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96875" y="1554445"/>
            <a:ext cx="11574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cs typeface="Calibri"/>
              </a:rPr>
              <a:t>Root</a:t>
            </a:r>
            <a:r>
              <a:rPr sz="1400" spc="-120" dirty="0">
                <a:cs typeface="Calibri"/>
              </a:rPr>
              <a:t> </a:t>
            </a:r>
            <a:r>
              <a:rPr sz="1400" dirty="0">
                <a:cs typeface="Calibri"/>
              </a:rPr>
              <a:t>of</a:t>
            </a:r>
            <a:r>
              <a:rPr sz="1400" spc="-80" dirty="0">
                <a:cs typeface="Calibri"/>
              </a:rPr>
              <a:t> </a:t>
            </a:r>
            <a:r>
              <a:rPr sz="1400" spc="-20" dirty="0">
                <a:cs typeface="Calibri"/>
              </a:rPr>
              <a:t>trust</a:t>
            </a:r>
            <a:endParaRPr sz="1400" dirty="0"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7D8D23-C400-FCFA-3B0C-9827B834AEEE}"/>
              </a:ext>
            </a:extLst>
          </p:cNvPr>
          <p:cNvGrpSpPr/>
          <p:nvPr/>
        </p:nvGrpSpPr>
        <p:grpSpPr>
          <a:xfrm>
            <a:off x="4742488" y="4480301"/>
            <a:ext cx="2308773" cy="1251765"/>
            <a:chOff x="7205471" y="4855463"/>
            <a:chExt cx="3396538" cy="1841527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5471" y="4855463"/>
              <a:ext cx="1661159" cy="1661159"/>
            </a:xfrm>
            <a:prstGeom prst="rect">
              <a:avLst/>
            </a:prstGeom>
          </p:spPr>
        </p:pic>
        <p:sp>
          <p:nvSpPr>
            <p:cNvPr id="13" name="object 13"/>
            <p:cNvSpPr txBox="1"/>
            <p:nvPr/>
          </p:nvSpPr>
          <p:spPr>
            <a:xfrm>
              <a:off x="7805610" y="6361175"/>
              <a:ext cx="998536" cy="3358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CPU</a:t>
              </a:r>
              <a:endParaRPr sz="1400" dirty="0">
                <a:cs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2911" y="5145023"/>
              <a:ext cx="966215" cy="966215"/>
            </a:xfrm>
            <a:prstGeom prst="rect">
              <a:avLst/>
            </a:prstGeom>
          </p:spPr>
        </p:pic>
        <p:sp>
          <p:nvSpPr>
            <p:cNvPr id="15" name="object 15"/>
            <p:cNvSpPr txBox="1"/>
            <p:nvPr/>
          </p:nvSpPr>
          <p:spPr>
            <a:xfrm>
              <a:off x="9765989" y="6092950"/>
              <a:ext cx="836020" cy="3358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cs typeface="Calibri"/>
                </a:rPr>
                <a:t>TPM</a:t>
              </a:r>
              <a:endParaRPr sz="1400" dirty="0">
                <a:cs typeface="Calibri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8797797" y="5516628"/>
              <a:ext cx="798830" cy="321945"/>
              <a:chOff x="8797797" y="5516628"/>
              <a:chExt cx="798830" cy="321945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8804147" y="5522975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631291" y="0"/>
                    </a:moveTo>
                    <a:lnTo>
                      <a:pt x="631291" y="77292"/>
                    </a:lnTo>
                    <a:lnTo>
                      <a:pt x="154571" y="77292"/>
                    </a:lnTo>
                    <a:lnTo>
                      <a:pt x="154571" y="0"/>
                    </a:lnTo>
                    <a:lnTo>
                      <a:pt x="0" y="154584"/>
                    </a:lnTo>
                    <a:lnTo>
                      <a:pt x="154571" y="309168"/>
                    </a:lnTo>
                    <a:lnTo>
                      <a:pt x="154571" y="231876"/>
                    </a:lnTo>
                    <a:lnTo>
                      <a:pt x="631291" y="231876"/>
                    </a:lnTo>
                    <a:lnTo>
                      <a:pt x="631291" y="309168"/>
                    </a:lnTo>
                    <a:lnTo>
                      <a:pt x="785863" y="154584"/>
                    </a:lnTo>
                    <a:lnTo>
                      <a:pt x="631291" y="0"/>
                    </a:lnTo>
                    <a:close/>
                  </a:path>
                </a:pathLst>
              </a:custGeom>
              <a:solidFill>
                <a:srgbClr val="6FAC46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8804147" y="5522978"/>
                <a:ext cx="786130" cy="309245"/>
              </a:xfrm>
              <a:custGeom>
                <a:avLst/>
                <a:gdLst/>
                <a:ahLst/>
                <a:cxnLst/>
                <a:rect l="l" t="t" r="r" b="b"/>
                <a:pathLst>
                  <a:path w="786129" h="309245">
                    <a:moveTo>
                      <a:pt x="0" y="154584"/>
                    </a:moveTo>
                    <a:lnTo>
                      <a:pt x="154571" y="0"/>
                    </a:lnTo>
                    <a:lnTo>
                      <a:pt x="154571" y="77292"/>
                    </a:lnTo>
                    <a:lnTo>
                      <a:pt x="631291" y="77292"/>
                    </a:lnTo>
                    <a:lnTo>
                      <a:pt x="631291" y="0"/>
                    </a:lnTo>
                    <a:lnTo>
                      <a:pt x="785863" y="154584"/>
                    </a:lnTo>
                    <a:lnTo>
                      <a:pt x="631291" y="309168"/>
                    </a:lnTo>
                    <a:lnTo>
                      <a:pt x="631291" y="231876"/>
                    </a:lnTo>
                    <a:lnTo>
                      <a:pt x="154571" y="231876"/>
                    </a:lnTo>
                    <a:lnTo>
                      <a:pt x="154571" y="309168"/>
                    </a:lnTo>
                    <a:lnTo>
                      <a:pt x="0" y="154584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D6F8B8B-AAA6-EAF2-7ADC-8FB6E2FB4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06152-5262-DB23-5EAA-6684B578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43540-8BB0-4970-196A-D324CBBC8B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9429226" cy="3077008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dirty="0">
                <a:cs typeface="Calibri"/>
              </a:rPr>
              <a:t>Crypto</a:t>
            </a:r>
            <a:r>
              <a:rPr lang="en-US" sz="1800" spc="-9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is</a:t>
            </a:r>
            <a:r>
              <a:rPr lang="en-US" sz="1800" spc="-9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great,</a:t>
            </a:r>
            <a:r>
              <a:rPr lang="en-US" sz="1800" spc="-12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but</a:t>
            </a:r>
            <a:r>
              <a:rPr lang="en-US" sz="1800" spc="-85" dirty="0">
                <a:cs typeface="Calibri"/>
              </a:rPr>
              <a:t> </a:t>
            </a:r>
            <a:r>
              <a:rPr lang="en-US" sz="1800" spc="-45" dirty="0">
                <a:cs typeface="Calibri"/>
              </a:rPr>
              <a:t>real-</a:t>
            </a:r>
            <a:r>
              <a:rPr lang="en-US" sz="1800" dirty="0">
                <a:cs typeface="Calibri"/>
              </a:rPr>
              <a:t>world</a:t>
            </a:r>
            <a:r>
              <a:rPr lang="en-US" sz="1800" spc="-7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security</a:t>
            </a:r>
            <a:r>
              <a:rPr lang="en-US" sz="1800" spc="-9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also</a:t>
            </a:r>
            <a:r>
              <a:rPr lang="en-US" sz="1800" spc="-10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needs</a:t>
            </a:r>
            <a:r>
              <a:rPr lang="en-US" sz="1800" spc="-85" dirty="0">
                <a:cs typeface="Calibri"/>
              </a:rPr>
              <a:t> </a:t>
            </a:r>
            <a:r>
              <a:rPr lang="en-US" sz="1800" spc="-20" dirty="0">
                <a:cs typeface="Calibri"/>
              </a:rPr>
              <a:t>hardware</a:t>
            </a:r>
            <a:r>
              <a:rPr lang="en-US" sz="1800" spc="-10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support</a:t>
            </a:r>
            <a:endParaRPr lang="en-US" sz="1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Font typeface="Courier New" panose="02070309020205020404" pitchFamily="49" charset="0"/>
              <a:buChar char="o"/>
            </a:pPr>
            <a:endParaRPr lang="en-US" sz="1800" dirty="0">
              <a:cs typeface="Calibri"/>
            </a:endParaRPr>
          </a:p>
          <a:p>
            <a:pPr marL="297816" marR="863600" indent="-285750">
              <a:lnSpc>
                <a:spcPts val="3100"/>
              </a:lnSpc>
              <a:buFont typeface="Courier New" panose="02070309020205020404" pitchFamily="49" charset="0"/>
              <a:buChar char="o"/>
              <a:tabLst>
                <a:tab pos="241300" algn="l"/>
              </a:tabLst>
            </a:pPr>
            <a:r>
              <a:rPr lang="en-US" sz="1800" dirty="0">
                <a:cs typeface="Calibri"/>
              </a:rPr>
              <a:t>Design</a:t>
            </a:r>
            <a:r>
              <a:rPr lang="en-US" sz="1800" spc="-105" dirty="0">
                <a:cs typeface="Calibri"/>
              </a:rPr>
              <a:t> </a:t>
            </a:r>
            <a:r>
              <a:rPr lang="en-US" sz="1800" spc="-25" dirty="0">
                <a:cs typeface="Calibri"/>
              </a:rPr>
              <a:t>considerations</a:t>
            </a:r>
            <a:r>
              <a:rPr lang="en-US" sz="1800" spc="-65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and</a:t>
            </a:r>
            <a:r>
              <a:rPr lang="en-US" sz="1800" spc="-110" dirty="0">
                <a:cs typeface="Calibri"/>
              </a:rPr>
              <a:t> </a:t>
            </a:r>
            <a:r>
              <a:rPr lang="en-US" sz="1800" spc="-30" dirty="0">
                <a:cs typeface="Calibri"/>
              </a:rPr>
              <a:t>tradeoffs</a:t>
            </a:r>
            <a:r>
              <a:rPr lang="en-US" sz="1800" spc="-114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when</a:t>
            </a:r>
            <a:r>
              <a:rPr lang="en-US" sz="1800" spc="-110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designing</a:t>
            </a:r>
            <a:r>
              <a:rPr lang="en-US" sz="1800" spc="-85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hardware </a:t>
            </a:r>
            <a:r>
              <a:rPr lang="en-US" sz="1800" dirty="0">
                <a:cs typeface="Calibri"/>
              </a:rPr>
              <a:t>security</a:t>
            </a:r>
            <a:r>
              <a:rPr lang="en-US" sz="1800" spc="-114" dirty="0">
                <a:cs typeface="Calibri"/>
              </a:rPr>
              <a:t> </a:t>
            </a:r>
            <a:r>
              <a:rPr lang="en-US" sz="1800" spc="-10" dirty="0">
                <a:cs typeface="Calibri"/>
              </a:rPr>
              <a:t>modules</a:t>
            </a:r>
            <a:endParaRPr lang="en-US" sz="1800" dirty="0">
              <a:cs typeface="Calibri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E539C-7AAD-B94A-C3DE-C6329D1A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Apple</a:t>
            </a:r>
            <a:r>
              <a:rPr spc="-130" dirty="0"/>
              <a:t> </a:t>
            </a:r>
            <a:r>
              <a:rPr dirty="0"/>
              <a:t>Secure</a:t>
            </a:r>
            <a:r>
              <a:rPr spc="-114" dirty="0"/>
              <a:t> </a:t>
            </a:r>
            <a:r>
              <a:rPr spc="-20" dirty="0"/>
              <a:t>Enclave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DC30950-C873-E8BE-CD66-3689F0E778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92855" y="2163317"/>
            <a:ext cx="6732236" cy="3051762"/>
          </a:xfrm>
        </p:spPr>
        <p:txBody>
          <a:bodyPr/>
          <a:lstStyle/>
          <a:p>
            <a:r>
              <a:rPr lang="en-US" dirty="0"/>
              <a:t>Additional Goals:</a:t>
            </a:r>
          </a:p>
          <a:p>
            <a:r>
              <a:rPr lang="en-US" dirty="0"/>
              <a:t>Prevent jailbreak</a:t>
            </a:r>
          </a:p>
          <a:p>
            <a:r>
              <a:rPr lang="en-US" dirty="0"/>
              <a:t>Easy to use</a:t>
            </a:r>
          </a:p>
          <a:p>
            <a:r>
              <a:rPr lang="en-US" dirty="0"/>
              <a:t>Advantage: one company controls both the hardware and the software</a:t>
            </a:r>
          </a:p>
          <a:p>
            <a:endParaRPr lang="en-US" dirty="0"/>
          </a:p>
        </p:txBody>
      </p:sp>
      <p:grpSp>
        <p:nvGrpSpPr>
          <p:cNvPr id="4" name="object 4"/>
          <p:cNvGrpSpPr/>
          <p:nvPr/>
        </p:nvGrpSpPr>
        <p:grpSpPr>
          <a:xfrm>
            <a:off x="4242953" y="3948046"/>
            <a:ext cx="3706093" cy="2131830"/>
            <a:chOff x="5434584" y="1761744"/>
            <a:chExt cx="6407150" cy="3685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4" y="1761744"/>
              <a:ext cx="6406895" cy="3685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068" y="1825752"/>
              <a:ext cx="6227063" cy="3503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78017" y="1806701"/>
              <a:ext cx="6266815" cy="3542029"/>
            </a:xfrm>
            <a:custGeom>
              <a:avLst/>
              <a:gdLst/>
              <a:ahLst/>
              <a:cxnLst/>
              <a:rect l="l" t="t" r="r" b="b"/>
              <a:pathLst>
                <a:path w="6266815" h="3542029">
                  <a:moveTo>
                    <a:pt x="0" y="0"/>
                  </a:moveTo>
                  <a:lnTo>
                    <a:pt x="6266561" y="0"/>
                  </a:lnTo>
                  <a:lnTo>
                    <a:pt x="6266561" y="3541699"/>
                  </a:lnTo>
                  <a:lnTo>
                    <a:pt x="0" y="354169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16746" y="1843277"/>
              <a:ext cx="697865" cy="640080"/>
            </a:xfrm>
            <a:custGeom>
              <a:avLst/>
              <a:gdLst/>
              <a:ahLst/>
              <a:cxnLst/>
              <a:rect l="l" t="t" r="r" b="b"/>
              <a:pathLst>
                <a:path w="697865" h="640080">
                  <a:moveTo>
                    <a:pt x="0" y="0"/>
                  </a:moveTo>
                  <a:lnTo>
                    <a:pt x="697699" y="0"/>
                  </a:lnTo>
                  <a:lnTo>
                    <a:pt x="697699" y="639826"/>
                  </a:lnTo>
                  <a:lnTo>
                    <a:pt x="0" y="63982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17B81FE-6149-22A4-E8C2-A72FCD713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F280E6-BFF6-DCD6-0C9B-14BF86EE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72760" y="281589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Isolation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DA7345-4802-2F0B-E53F-E00FB08891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2760" y="1903119"/>
            <a:ext cx="4638105" cy="3051762"/>
          </a:xfrm>
        </p:spPr>
        <p:txBody>
          <a:bodyPr>
            <a:noAutofit/>
          </a:bodyPr>
          <a:lstStyle/>
          <a:p>
            <a:pPr marL="24130" indent="-285750">
              <a:lnSpc>
                <a:spcPct val="100000"/>
              </a:lnSpc>
              <a:spcBef>
                <a:spcPts val="100"/>
              </a:spcBef>
            </a:pPr>
            <a:r>
              <a:rPr lang="en-US" b="1" spc="-20" dirty="0">
                <a:cs typeface="Calibri"/>
              </a:rPr>
              <a:t>Why</a:t>
            </a:r>
            <a:r>
              <a:rPr lang="en-US" b="1" spc="-95" dirty="0">
                <a:cs typeface="Calibri"/>
              </a:rPr>
              <a:t> </a:t>
            </a:r>
            <a:r>
              <a:rPr lang="en-US" b="1" spc="-30" dirty="0">
                <a:cs typeface="Calibri"/>
              </a:rPr>
              <a:t>separate</a:t>
            </a:r>
            <a:r>
              <a:rPr lang="en-US" b="1" spc="-90" dirty="0">
                <a:cs typeface="Calibri"/>
              </a:rPr>
              <a:t> </a:t>
            </a:r>
            <a:r>
              <a:rPr lang="en-US" b="1" spc="-10" dirty="0">
                <a:cs typeface="Calibri"/>
              </a:rPr>
              <a:t>cores?</a:t>
            </a:r>
            <a:endParaRPr lang="en-US" dirty="0">
              <a:cs typeface="Calibri"/>
            </a:endParaRPr>
          </a:p>
          <a:p>
            <a:pPr marL="24130" indent="-285750">
              <a:lnSpc>
                <a:spcPct val="100000"/>
              </a:lnSpc>
              <a:spcBef>
                <a:spcPts val="2900"/>
              </a:spcBef>
            </a:pPr>
            <a:r>
              <a:rPr lang="en-US" dirty="0">
                <a:cs typeface="Calibri"/>
              </a:rPr>
              <a:t>Similar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IBM</a:t>
            </a:r>
            <a:r>
              <a:rPr lang="en-US" spc="-6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4758</a:t>
            </a:r>
            <a:endParaRPr lang="en-US" dirty="0">
              <a:cs typeface="Calibri"/>
            </a:endParaRPr>
          </a:p>
          <a:p>
            <a:pPr marL="298450" indent="-285750">
              <a:lnSpc>
                <a:spcPts val="2860"/>
              </a:lnSpc>
              <a:tabLst>
                <a:tab pos="297180" algn="l"/>
              </a:tabLst>
            </a:pPr>
            <a:r>
              <a:rPr lang="en-US" spc="-10" dirty="0">
                <a:cs typeface="Calibri"/>
              </a:rPr>
              <a:t>Strong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isolation</a:t>
            </a:r>
            <a:endParaRPr lang="en-US" dirty="0">
              <a:cs typeface="Calibri"/>
            </a:endParaRPr>
          </a:p>
          <a:p>
            <a:pPr marL="299085" marR="123189" indent="-287020">
              <a:lnSpc>
                <a:spcPts val="2860"/>
              </a:lnSpc>
              <a:spcBef>
                <a:spcPts val="95"/>
              </a:spcBef>
              <a:tabLst>
                <a:tab pos="299085" algn="l"/>
              </a:tabLst>
            </a:pPr>
            <a:r>
              <a:rPr lang="en-US" dirty="0">
                <a:cs typeface="Calibri"/>
              </a:rPr>
              <a:t>Block</a:t>
            </a:r>
            <a:r>
              <a:rPr lang="en-US" spc="-7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vulnerabilities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due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software </a:t>
            </a:r>
            <a:r>
              <a:rPr lang="en-US" dirty="0">
                <a:cs typeface="Calibri"/>
              </a:rPr>
              <a:t>bugs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(running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L4</a:t>
            </a:r>
            <a:r>
              <a:rPr lang="en-US" spc="-55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microkernel)</a:t>
            </a:r>
            <a:r>
              <a:rPr lang="en-US" spc="-7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and </a:t>
            </a:r>
            <a:r>
              <a:rPr lang="en-US" dirty="0">
                <a:cs typeface="Calibri"/>
              </a:rPr>
              <a:t>side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channels</a:t>
            </a:r>
            <a:endParaRPr lang="en-US" dirty="0">
              <a:cs typeface="Calibri"/>
            </a:endParaRPr>
          </a:p>
          <a:p>
            <a:pPr marL="24130" indent="-285750">
              <a:lnSpc>
                <a:spcPct val="100000"/>
              </a:lnSpc>
              <a:spcBef>
                <a:spcPts val="2795"/>
              </a:spcBef>
            </a:pPr>
            <a:r>
              <a:rPr lang="en-US" spc="-35" dirty="0">
                <a:cs typeface="Calibri"/>
              </a:rPr>
              <a:t>Different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from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IBM</a:t>
            </a:r>
            <a:r>
              <a:rPr lang="en-US" spc="-9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4758</a:t>
            </a:r>
            <a:endParaRPr lang="en-US" dirty="0">
              <a:cs typeface="Calibri"/>
            </a:endParaRPr>
          </a:p>
          <a:p>
            <a:pPr marL="299085" marR="5080" indent="-287020">
              <a:lnSpc>
                <a:spcPts val="2810"/>
              </a:lnSpc>
              <a:spcBef>
                <a:spcPts val="270"/>
              </a:spcBef>
              <a:tabLst>
                <a:tab pos="299085" algn="l"/>
              </a:tabLst>
            </a:pPr>
            <a:r>
              <a:rPr lang="en-US" dirty="0">
                <a:cs typeface="Calibri"/>
              </a:rPr>
              <a:t>Not</a:t>
            </a:r>
            <a:r>
              <a:rPr lang="en-US" spc="-80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general-</a:t>
            </a:r>
            <a:r>
              <a:rPr lang="en-US" dirty="0">
                <a:cs typeface="Calibri"/>
              </a:rPr>
              <a:t>purpose,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only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run</a:t>
            </a:r>
            <a:r>
              <a:rPr lang="en-US" spc="-5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secure </a:t>
            </a:r>
            <a:r>
              <a:rPr lang="en-US" spc="-25" dirty="0">
                <a:cs typeface="Calibri"/>
              </a:rPr>
              <a:t>enclave</a:t>
            </a:r>
            <a:r>
              <a:rPr lang="en-US" spc="-9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functionality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7136522" y="1730970"/>
            <a:ext cx="2355709" cy="3051762"/>
            <a:chOff x="5989319" y="277368"/>
            <a:chExt cx="5279390" cy="6217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762" y="366522"/>
              <a:ext cx="5067300" cy="5991225"/>
            </a:xfrm>
            <a:custGeom>
              <a:avLst/>
              <a:gdLst/>
              <a:ahLst/>
              <a:cxnLst/>
              <a:rect l="l" t="t" r="r" b="b"/>
              <a:pathLst>
                <a:path w="5067300" h="5991225">
                  <a:moveTo>
                    <a:pt x="0" y="0"/>
                  </a:moveTo>
                  <a:lnTo>
                    <a:pt x="5067236" y="0"/>
                  </a:lnTo>
                  <a:lnTo>
                    <a:pt x="5067236" y="2788894"/>
                  </a:lnTo>
                  <a:lnTo>
                    <a:pt x="0" y="2788894"/>
                  </a:lnTo>
                  <a:lnTo>
                    <a:pt x="0" y="0"/>
                  </a:lnTo>
                  <a:close/>
                </a:path>
                <a:path w="5067300" h="5991225">
                  <a:moveTo>
                    <a:pt x="0" y="2892552"/>
                  </a:moveTo>
                  <a:lnTo>
                    <a:pt x="5067236" y="2892552"/>
                  </a:lnTo>
                  <a:lnTo>
                    <a:pt x="5067236" y="5990640"/>
                  </a:lnTo>
                  <a:lnTo>
                    <a:pt x="0" y="5990640"/>
                  </a:lnTo>
                  <a:lnTo>
                    <a:pt x="0" y="289255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D6991-F8B1-C760-7611-F11F6CEE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FBB2-406B-BE7E-F918-6C5F8426F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59893" y="366322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Crypto</a:t>
            </a:r>
            <a:r>
              <a:rPr spc="-204" dirty="0"/>
              <a:t> </a:t>
            </a:r>
            <a:r>
              <a:rPr spc="-35" dirty="0"/>
              <a:t>Keys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F6FBD-D0D3-84F7-6E94-835783DF661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59893" y="2090333"/>
            <a:ext cx="4345949" cy="2761885"/>
          </a:xfrm>
        </p:spPr>
        <p:txBody>
          <a:bodyPr/>
          <a:lstStyle/>
          <a:p>
            <a:pPr marL="24130" marR="479425" indent="-28575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cs typeface="Calibri"/>
              </a:rPr>
              <a:t>The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Secure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Enclave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includes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unique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ID </a:t>
            </a:r>
            <a:r>
              <a:rPr lang="en-US" sz="1400" dirty="0">
                <a:cs typeface="Calibri"/>
              </a:rPr>
              <a:t>(</a:t>
            </a:r>
            <a:r>
              <a:rPr lang="en-US" sz="1400" b="1" dirty="0">
                <a:cs typeface="Calibri"/>
              </a:rPr>
              <a:t>UID</a:t>
            </a:r>
            <a:r>
              <a:rPr lang="en-US" sz="1400" dirty="0">
                <a:cs typeface="Calibri"/>
              </a:rPr>
              <a:t>)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root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25" dirty="0">
                <a:cs typeface="Calibri"/>
              </a:rPr>
              <a:t>cryptographic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key.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40"/>
              </a:lnSpc>
              <a:spcBef>
                <a:spcPts val="2905"/>
              </a:spcBef>
              <a:tabLst>
                <a:tab pos="297180" algn="l"/>
              </a:tabLst>
            </a:pPr>
            <a:r>
              <a:rPr lang="en-US" sz="1400" dirty="0">
                <a:solidFill>
                  <a:srgbClr val="C00000"/>
                </a:solidFill>
                <a:cs typeface="Calibri"/>
              </a:rPr>
              <a:t>Unique</a:t>
            </a:r>
            <a:r>
              <a:rPr lang="en-US" sz="1400" spc="-8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to</a:t>
            </a:r>
            <a:r>
              <a:rPr lang="en-US" sz="1400" spc="-1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each</a:t>
            </a:r>
            <a:r>
              <a:rPr lang="en-US" sz="1400" spc="-10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device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00"/>
              </a:lnSpc>
              <a:tabLst>
                <a:tab pos="297180" algn="l"/>
              </a:tabLst>
            </a:pPr>
            <a:r>
              <a:rPr lang="en-US" sz="1400" spc="-10" dirty="0">
                <a:cs typeface="Calibri"/>
              </a:rPr>
              <a:t>Randomly</a:t>
            </a:r>
            <a:r>
              <a:rPr lang="en-US" sz="1400" spc="-6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generated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ts val="2845"/>
              </a:lnSpc>
              <a:tabLst>
                <a:tab pos="297180" algn="l"/>
              </a:tabLst>
            </a:pPr>
            <a:r>
              <a:rPr lang="en-US" sz="1400" dirty="0">
                <a:cs typeface="Calibri"/>
              </a:rPr>
              <a:t>Fused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into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the</a:t>
            </a:r>
            <a:r>
              <a:rPr lang="en-US" sz="1400" spc="-7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SoC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at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manufacturing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time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tabLst>
                <a:tab pos="297180" algn="l"/>
              </a:tabLst>
            </a:pPr>
            <a:r>
              <a:rPr lang="en-US" sz="1400" dirty="0">
                <a:cs typeface="Calibri"/>
              </a:rPr>
              <a:t>Not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visible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outside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the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device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grpSp>
        <p:nvGrpSpPr>
          <p:cNvPr id="3" name="object 3"/>
          <p:cNvGrpSpPr/>
          <p:nvPr/>
        </p:nvGrpSpPr>
        <p:grpSpPr>
          <a:xfrm>
            <a:off x="6840700" y="1299432"/>
            <a:ext cx="2800720" cy="3714529"/>
            <a:chOff x="5989319" y="277368"/>
            <a:chExt cx="5279390" cy="6217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0288" y="4806695"/>
              <a:ext cx="917447" cy="91744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358A6F-DD6E-0478-0616-9EC8B407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6455-AF88-94A6-C731-E9EDEF54C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xfrm>
            <a:off x="961370" y="1086041"/>
            <a:ext cx="6732237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Secure</a:t>
            </a:r>
            <a:r>
              <a:rPr spc="-240" dirty="0"/>
              <a:t> </a:t>
            </a:r>
            <a:r>
              <a:rPr spc="-55" dirty="0"/>
              <a:t>Non-</a:t>
            </a:r>
            <a:r>
              <a:rPr spc="-10" dirty="0"/>
              <a:t>volatile</a:t>
            </a:r>
            <a:r>
              <a:rPr spc="-175" dirty="0"/>
              <a:t> </a:t>
            </a:r>
            <a:r>
              <a:rPr spc="-10" dirty="0"/>
              <a:t>Storage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D6AF210-65F4-C91E-5E70-F79F043824D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3109" y="1958657"/>
            <a:ext cx="4404025" cy="3051762"/>
          </a:xfrm>
        </p:spPr>
        <p:txBody>
          <a:bodyPr>
            <a:normAutofit/>
          </a:bodyPr>
          <a:lstStyle/>
          <a:p>
            <a:r>
              <a:rPr lang="en-US" sz="1200" dirty="0"/>
              <a:t>For easy to use: short passcode. But weaker security?</a:t>
            </a:r>
          </a:p>
          <a:p>
            <a:r>
              <a:rPr lang="en-US" sz="1200" dirty="0"/>
              <a:t>Passcode + UID -&gt; passcode entropy</a:t>
            </a:r>
          </a:p>
          <a:p>
            <a:endParaRPr lang="en-US" sz="1200" dirty="0"/>
          </a:p>
          <a:p>
            <a:r>
              <a:rPr lang="en-US" sz="1200" dirty="0"/>
              <a:t>Brute-force has to be performed on the device under attack</a:t>
            </a:r>
          </a:p>
          <a:p>
            <a:r>
              <a:rPr lang="en-US" sz="1200" dirty="0"/>
              <a:t>Escalating time delays</a:t>
            </a:r>
          </a:p>
          <a:p>
            <a:r>
              <a:rPr lang="en-US" sz="1200" dirty="0"/>
              <a:t>Erase data when exceeding attempt count</a:t>
            </a:r>
          </a:p>
          <a:p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F93469-0023-B97B-EA30-D71CE2D2DAF9}"/>
              </a:ext>
            </a:extLst>
          </p:cNvPr>
          <p:cNvGrpSpPr/>
          <p:nvPr/>
        </p:nvGrpSpPr>
        <p:grpSpPr>
          <a:xfrm>
            <a:off x="4465496" y="1653504"/>
            <a:ext cx="5396390" cy="4196690"/>
            <a:chOff x="2664867" y="277368"/>
            <a:chExt cx="8603587" cy="6581012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19" y="277368"/>
              <a:ext cx="5279135" cy="6217919"/>
            </a:xfrm>
            <a:prstGeom prst="rect">
              <a:avLst/>
            </a:prstGeom>
          </p:spPr>
        </p:pic>
        <p:grpSp>
          <p:nvGrpSpPr>
            <p:cNvPr id="5" name="object 5"/>
            <p:cNvGrpSpPr/>
            <p:nvPr/>
          </p:nvGrpSpPr>
          <p:grpSpPr>
            <a:xfrm>
              <a:off x="7028682" y="5119115"/>
              <a:ext cx="935990" cy="857885"/>
              <a:chOff x="7028682" y="5119115"/>
              <a:chExt cx="935990" cy="857885"/>
            </a:xfrm>
          </p:grpSpPr>
          <p:pic>
            <p:nvPicPr>
              <p:cNvPr id="6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028682" y="5709681"/>
                <a:ext cx="255282" cy="266919"/>
              </a:xfrm>
              <a:prstGeom prst="rect">
                <a:avLst/>
              </a:prstGeom>
            </p:spPr>
          </p:pic>
          <p:sp>
            <p:nvSpPr>
              <p:cNvPr id="7" name="object 7"/>
              <p:cNvSpPr/>
              <p:nvPr/>
            </p:nvSpPr>
            <p:spPr>
              <a:xfrm>
                <a:off x="7147690" y="5218914"/>
                <a:ext cx="703580" cy="645160"/>
              </a:xfrm>
              <a:custGeom>
                <a:avLst/>
                <a:gdLst/>
                <a:ahLst/>
                <a:cxnLst/>
                <a:rect l="l" t="t" r="r" b="b"/>
                <a:pathLst>
                  <a:path w="703579" h="645160">
                    <a:moveTo>
                      <a:pt x="654176" y="0"/>
                    </a:moveTo>
                    <a:lnTo>
                      <a:pt x="0" y="0"/>
                    </a:lnTo>
                    <a:lnTo>
                      <a:pt x="0" y="615886"/>
                    </a:lnTo>
                    <a:lnTo>
                      <a:pt x="21920" y="645033"/>
                    </a:lnTo>
                    <a:lnTo>
                      <a:pt x="57099" y="564159"/>
                    </a:lnTo>
                    <a:lnTo>
                      <a:pt x="57099" y="57162"/>
                    </a:lnTo>
                    <a:lnTo>
                      <a:pt x="28549" y="57162"/>
                    </a:lnTo>
                    <a:lnTo>
                      <a:pt x="57099" y="28575"/>
                    </a:lnTo>
                    <a:lnTo>
                      <a:pt x="703122" y="28575"/>
                    </a:lnTo>
                    <a:lnTo>
                      <a:pt x="654176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07855" y="5247493"/>
                <a:ext cx="207327" cy="128384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7176223" y="5247500"/>
                <a:ext cx="6750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75004" h="28575">
                    <a:moveTo>
                      <a:pt x="674573" y="0"/>
                    </a:moveTo>
                    <a:lnTo>
                      <a:pt x="28549" y="0"/>
                    </a:lnTo>
                    <a:lnTo>
                      <a:pt x="0" y="28575"/>
                    </a:lnTo>
                    <a:lnTo>
                      <a:pt x="28549" y="28575"/>
                    </a:lnTo>
                    <a:lnTo>
                      <a:pt x="625627" y="28575"/>
                    </a:lnTo>
                    <a:lnTo>
                      <a:pt x="674573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707853" y="5119115"/>
                <a:ext cx="256274" cy="156961"/>
              </a:xfrm>
              <a:prstGeom prst="rect">
                <a:avLst/>
              </a:prstGeom>
            </p:spPr>
          </p:pic>
        </p:grpSp>
        <p:sp>
          <p:nvSpPr>
            <p:cNvPr id="12" name="object 12"/>
            <p:cNvSpPr txBox="1"/>
            <p:nvPr/>
          </p:nvSpPr>
          <p:spPr>
            <a:xfrm>
              <a:off x="2664867" y="6324600"/>
              <a:ext cx="295529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dirty="0">
                  <a:cs typeface="Calibri"/>
                </a:rPr>
                <a:t>All</a:t>
              </a:r>
              <a:r>
                <a:rPr sz="1400" spc="-70" dirty="0">
                  <a:cs typeface="Calibri"/>
                </a:rPr>
                <a:t> </a:t>
              </a:r>
              <a:r>
                <a:rPr sz="1400" dirty="0">
                  <a:cs typeface="Calibri"/>
                </a:rPr>
                <a:t>user</a:t>
              </a:r>
              <a:r>
                <a:rPr sz="1400" spc="-55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data</a:t>
              </a:r>
              <a:r>
                <a:rPr sz="1400" spc="-60" dirty="0">
                  <a:cs typeface="Calibri"/>
                </a:rPr>
                <a:t> </a:t>
              </a:r>
              <a:r>
                <a:rPr sz="1400" spc="-10" dirty="0">
                  <a:cs typeface="Calibri"/>
                </a:rPr>
                <a:t>encryption</a:t>
              </a:r>
              <a:r>
                <a:rPr sz="1400" spc="-80" dirty="0">
                  <a:cs typeface="Calibri"/>
                </a:rPr>
                <a:t> </a:t>
              </a:r>
              <a:r>
                <a:rPr sz="1400" spc="-20" dirty="0">
                  <a:cs typeface="Calibri"/>
                </a:rPr>
                <a:t>keys</a:t>
              </a:r>
              <a:endParaRPr sz="1400">
                <a:cs typeface="Calibri"/>
              </a:endParaRPr>
            </a:p>
          </p:txBody>
        </p:sp>
        <p:grpSp>
          <p:nvGrpSpPr>
            <p:cNvPr id="13" name="object 13"/>
            <p:cNvGrpSpPr/>
            <p:nvPr/>
          </p:nvGrpSpPr>
          <p:grpSpPr>
            <a:xfrm>
              <a:off x="5605272" y="4806695"/>
              <a:ext cx="3712845" cy="2051685"/>
              <a:chOff x="5605272" y="4806695"/>
              <a:chExt cx="3712845" cy="2051685"/>
            </a:xfrm>
          </p:grpSpPr>
          <p:pic>
            <p:nvPicPr>
              <p:cNvPr id="14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05272" y="5864351"/>
                <a:ext cx="1082039" cy="993647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400288" y="4806695"/>
                <a:ext cx="917447" cy="917447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1E6DC1-A380-F4FE-AC63-BD93150E5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C34F6F-689D-011B-FAB7-42D8FC6B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24271" y="160991"/>
            <a:ext cx="6732237" cy="1524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Secure</a:t>
            </a:r>
            <a:r>
              <a:rPr spc="-190" dirty="0"/>
              <a:t> </a:t>
            </a:r>
            <a:r>
              <a:rPr spc="-20" dirty="0"/>
              <a:t>Boot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sz="quarter" idx="17"/>
          </p:nvPr>
        </p:nvSpPr>
        <p:spPr>
          <a:xfrm>
            <a:off x="1624271" y="1937443"/>
            <a:ext cx="4058774" cy="3235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835">
              <a:lnSpc>
                <a:spcPct val="100000"/>
              </a:lnSpc>
              <a:spcBef>
                <a:spcPts val="100"/>
              </a:spcBef>
            </a:pPr>
            <a:r>
              <a:rPr sz="1200" dirty="0"/>
              <a:t>Similar</a:t>
            </a:r>
            <a:r>
              <a:rPr sz="1200" spc="-100" dirty="0"/>
              <a:t> </a:t>
            </a:r>
            <a:r>
              <a:rPr sz="1200" dirty="0"/>
              <a:t>to</a:t>
            </a:r>
            <a:r>
              <a:rPr sz="1200" spc="-70" dirty="0"/>
              <a:t> </a:t>
            </a:r>
            <a:r>
              <a:rPr sz="1200" dirty="0"/>
              <a:t>TPM</a:t>
            </a:r>
            <a:r>
              <a:rPr sz="1200" spc="-75" dirty="0"/>
              <a:t> </a:t>
            </a:r>
            <a:r>
              <a:rPr sz="1200" dirty="0"/>
              <a:t>but</a:t>
            </a:r>
            <a:r>
              <a:rPr sz="1200" spc="-70" dirty="0"/>
              <a:t> </a:t>
            </a:r>
            <a:r>
              <a:rPr sz="1200" dirty="0"/>
              <a:t>with</a:t>
            </a:r>
            <a:r>
              <a:rPr sz="1200" spc="-70" dirty="0"/>
              <a:t> </a:t>
            </a:r>
            <a:r>
              <a:rPr sz="1200" dirty="0"/>
              <a:t>more</a:t>
            </a:r>
            <a:r>
              <a:rPr sz="1200" spc="-95" dirty="0"/>
              <a:t> </a:t>
            </a:r>
            <a:r>
              <a:rPr sz="1200" spc="-10" dirty="0"/>
              <a:t>constraints</a:t>
            </a:r>
          </a:p>
          <a:p>
            <a:pPr marL="299085" marR="186690" indent="-287020">
              <a:lnSpc>
                <a:spcPct val="100800"/>
              </a:lnSpc>
              <a:spcBef>
                <a:spcPts val="2820"/>
              </a:spcBef>
              <a:tabLst>
                <a:tab pos="299085" algn="l"/>
              </a:tabLst>
            </a:pPr>
            <a:r>
              <a:rPr sz="1200" b="0" spc="-10" dirty="0">
                <a:cs typeface="Calibri"/>
              </a:rPr>
              <a:t>Each</a:t>
            </a:r>
            <a:r>
              <a:rPr sz="1200" b="0" spc="-11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step</a:t>
            </a:r>
            <a:r>
              <a:rPr sz="1200" b="0" spc="-95" dirty="0">
                <a:cs typeface="Calibri"/>
              </a:rPr>
              <a:t> </a:t>
            </a:r>
            <a:r>
              <a:rPr sz="1200" b="0" dirty="0">
                <a:cs typeface="Calibri"/>
              </a:rPr>
              <a:t>is</a:t>
            </a:r>
            <a:r>
              <a:rPr sz="1200" b="0" spc="-100" dirty="0">
                <a:cs typeface="Calibri"/>
              </a:rPr>
              <a:t> </a:t>
            </a:r>
            <a:r>
              <a:rPr sz="1200" b="0" dirty="0">
                <a:cs typeface="Calibri"/>
              </a:rPr>
              <a:t>signed</a:t>
            </a:r>
            <a:r>
              <a:rPr sz="1200" b="0" spc="-80" dirty="0">
                <a:cs typeface="Calibri"/>
              </a:rPr>
              <a:t> </a:t>
            </a:r>
            <a:r>
              <a:rPr sz="1200" b="0" dirty="0">
                <a:cs typeface="Calibri"/>
              </a:rPr>
              <a:t>by</a:t>
            </a:r>
            <a:r>
              <a:rPr sz="1200" b="0" spc="-95" dirty="0">
                <a:cs typeface="Calibri"/>
              </a:rPr>
              <a:t> </a:t>
            </a:r>
            <a:r>
              <a:rPr sz="1200" b="0" dirty="0">
                <a:cs typeface="Calibri"/>
              </a:rPr>
              <a:t>Apple</a:t>
            </a:r>
            <a:r>
              <a:rPr sz="1200" b="0" spc="-75" dirty="0">
                <a:cs typeface="Calibri"/>
              </a:rPr>
              <a:t> </a:t>
            </a:r>
            <a:r>
              <a:rPr sz="1200" b="0" dirty="0">
                <a:cs typeface="Calibri"/>
              </a:rPr>
              <a:t>to</a:t>
            </a:r>
            <a:r>
              <a:rPr sz="1200" b="0" spc="-10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prevent loading</a:t>
            </a:r>
            <a:r>
              <a:rPr sz="1200" b="0" spc="-95" dirty="0">
                <a:cs typeface="Calibri"/>
              </a:rPr>
              <a:t> </a:t>
            </a:r>
            <a:r>
              <a:rPr sz="1200" b="0" spc="-30" dirty="0">
                <a:cs typeface="Calibri"/>
              </a:rPr>
              <a:t>non-</a:t>
            </a:r>
            <a:r>
              <a:rPr sz="1200" b="0" dirty="0">
                <a:cs typeface="Calibri"/>
              </a:rPr>
              <a:t>Apple</a:t>
            </a:r>
            <a:r>
              <a:rPr sz="1200" b="0" spc="-5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systems</a:t>
            </a:r>
          </a:p>
          <a:p>
            <a:pPr marL="756285" marR="1050290" lvl="1" indent="-287020">
              <a:lnSpc>
                <a:spcPts val="28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tabLst>
                <a:tab pos="756285" algn="l"/>
              </a:tabLst>
            </a:pPr>
            <a:r>
              <a:rPr sz="1200" dirty="0">
                <a:cs typeface="Calibri"/>
              </a:rPr>
              <a:t>Using</a:t>
            </a:r>
            <a:r>
              <a:rPr sz="1200" spc="-100" dirty="0">
                <a:cs typeface="Calibri"/>
              </a:rPr>
              <a:t> </a:t>
            </a:r>
            <a:r>
              <a:rPr sz="1200" dirty="0">
                <a:cs typeface="Calibri"/>
              </a:rPr>
              <a:t>Apple</a:t>
            </a:r>
            <a:r>
              <a:rPr sz="1200" spc="-80" dirty="0">
                <a:cs typeface="Calibri"/>
              </a:rPr>
              <a:t> </a:t>
            </a:r>
            <a:r>
              <a:rPr sz="1200" spc="-10" dirty="0">
                <a:cs typeface="Calibri"/>
              </a:rPr>
              <a:t>Root</a:t>
            </a:r>
            <a:r>
              <a:rPr sz="1200" spc="-114" dirty="0">
                <a:cs typeface="Calibri"/>
              </a:rPr>
              <a:t> </a:t>
            </a:r>
            <a:r>
              <a:rPr sz="1200" spc="-10" dirty="0">
                <a:cs typeface="Calibri"/>
              </a:rPr>
              <a:t>Certificate </a:t>
            </a:r>
            <a:r>
              <a:rPr sz="1200" dirty="0">
                <a:cs typeface="Calibri"/>
              </a:rPr>
              <a:t>authority</a:t>
            </a:r>
            <a:r>
              <a:rPr sz="1200" spc="-135" dirty="0">
                <a:cs typeface="Calibri"/>
              </a:rPr>
              <a:t> </a:t>
            </a:r>
            <a:r>
              <a:rPr sz="1200" dirty="0">
                <a:cs typeface="Calibri"/>
              </a:rPr>
              <a:t>public</a:t>
            </a:r>
            <a:r>
              <a:rPr sz="1200" spc="-125" dirty="0">
                <a:cs typeface="Calibri"/>
              </a:rPr>
              <a:t> </a:t>
            </a:r>
            <a:r>
              <a:rPr sz="1200" spc="-25" dirty="0">
                <a:cs typeface="Calibri"/>
              </a:rPr>
              <a:t>key</a:t>
            </a:r>
            <a:endParaRPr sz="1200" dirty="0">
              <a:cs typeface="Calibri"/>
            </a:endParaRPr>
          </a:p>
          <a:p>
            <a:pPr marL="299085" indent="-286385">
              <a:lnSpc>
                <a:spcPts val="2725"/>
              </a:lnSpc>
              <a:tabLst>
                <a:tab pos="299085" algn="l"/>
              </a:tabLst>
            </a:pPr>
            <a:r>
              <a:rPr sz="1200" b="0" spc="-40" dirty="0">
                <a:cs typeface="Calibri"/>
              </a:rPr>
              <a:t>Verify</a:t>
            </a:r>
            <a:r>
              <a:rPr sz="1200" b="0" spc="-95" dirty="0">
                <a:cs typeface="Calibri"/>
              </a:rPr>
              <a:t> </a:t>
            </a:r>
            <a:r>
              <a:rPr sz="1200" b="0" spc="-20" dirty="0">
                <a:cs typeface="Calibri"/>
              </a:rPr>
              <a:t>more</a:t>
            </a:r>
            <a:r>
              <a:rPr sz="1200" b="0" spc="-10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components,</a:t>
            </a:r>
            <a:r>
              <a:rPr sz="1200" b="0" spc="-11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including</a:t>
            </a:r>
          </a:p>
          <a:p>
            <a:pPr marR="5080">
              <a:lnSpc>
                <a:spcPct val="100000"/>
              </a:lnSpc>
              <a:spcBef>
                <a:spcPts val="25"/>
              </a:spcBef>
            </a:pPr>
            <a:r>
              <a:rPr sz="1200" b="0" spc="-25" dirty="0">
                <a:cs typeface="Calibri"/>
              </a:rPr>
              <a:t>operating</a:t>
            </a:r>
            <a:r>
              <a:rPr sz="1200" b="0" spc="-80" dirty="0">
                <a:cs typeface="Calibri"/>
              </a:rPr>
              <a:t> </a:t>
            </a:r>
            <a:r>
              <a:rPr sz="1200" b="0" spc="-30" dirty="0">
                <a:cs typeface="Calibri"/>
              </a:rPr>
              <a:t>system,</a:t>
            </a:r>
            <a:r>
              <a:rPr sz="1200" b="0" spc="-70" dirty="0">
                <a:cs typeface="Calibri"/>
              </a:rPr>
              <a:t> </a:t>
            </a:r>
            <a:r>
              <a:rPr sz="1200" b="0" spc="-30" dirty="0">
                <a:cs typeface="Calibri"/>
              </a:rPr>
              <a:t>kernel</a:t>
            </a:r>
            <a:r>
              <a:rPr sz="1200" b="0" spc="-80" dirty="0">
                <a:cs typeface="Calibri"/>
              </a:rPr>
              <a:t> </a:t>
            </a:r>
            <a:r>
              <a:rPr sz="1200" b="0" spc="-25" dirty="0">
                <a:cs typeface="Calibri"/>
              </a:rPr>
              <a:t>extensions,</a:t>
            </a:r>
            <a:r>
              <a:rPr sz="1200" b="0" spc="-60" dirty="0">
                <a:cs typeface="Calibri"/>
              </a:rPr>
              <a:t> </a:t>
            </a:r>
            <a:r>
              <a:rPr sz="1200" b="0" spc="-20" dirty="0">
                <a:cs typeface="Calibri"/>
              </a:rPr>
              <a:t>etc.</a:t>
            </a:r>
          </a:p>
          <a:p>
            <a:pPr marL="299085" marR="10160" indent="-287020">
              <a:lnSpc>
                <a:spcPts val="2900"/>
              </a:lnSpc>
              <a:spcBef>
                <a:spcPts val="90"/>
              </a:spcBef>
              <a:tabLst>
                <a:tab pos="299085" algn="l"/>
              </a:tabLst>
            </a:pPr>
            <a:r>
              <a:rPr sz="1200" b="0" spc="-10" dirty="0">
                <a:cs typeface="Calibri"/>
              </a:rPr>
              <a:t>Keep</a:t>
            </a:r>
            <a:r>
              <a:rPr sz="1200" b="0" spc="-105" dirty="0">
                <a:cs typeface="Calibri"/>
              </a:rPr>
              <a:t> </a:t>
            </a:r>
            <a:r>
              <a:rPr sz="1200" b="0" spc="-20" dirty="0">
                <a:cs typeface="Calibri"/>
              </a:rPr>
              <a:t>track</a:t>
            </a:r>
            <a:r>
              <a:rPr sz="1200" b="0" spc="-114" dirty="0">
                <a:cs typeface="Calibri"/>
              </a:rPr>
              <a:t> </a:t>
            </a:r>
            <a:r>
              <a:rPr sz="1200" b="0" dirty="0">
                <a:cs typeface="Calibri"/>
              </a:rPr>
              <a:t>of</a:t>
            </a:r>
            <a:r>
              <a:rPr sz="1200" b="0" spc="-8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version</a:t>
            </a:r>
            <a:r>
              <a:rPr sz="1200" b="0" spc="-100" dirty="0">
                <a:cs typeface="Calibri"/>
              </a:rPr>
              <a:t> </a:t>
            </a:r>
            <a:r>
              <a:rPr sz="1200" b="0" dirty="0">
                <a:cs typeface="Calibri"/>
              </a:rPr>
              <a:t>number</a:t>
            </a:r>
            <a:r>
              <a:rPr sz="1200" b="0" spc="-105" dirty="0">
                <a:cs typeface="Calibri"/>
              </a:rPr>
              <a:t> </a:t>
            </a:r>
            <a:r>
              <a:rPr sz="1200" b="0" dirty="0">
                <a:cs typeface="Calibri"/>
              </a:rPr>
              <a:t>to</a:t>
            </a:r>
            <a:r>
              <a:rPr sz="1200" b="0" spc="-120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prevent rolling</a:t>
            </a:r>
            <a:r>
              <a:rPr sz="1200" b="0" spc="-90" dirty="0">
                <a:cs typeface="Calibri"/>
              </a:rPr>
              <a:t> </a:t>
            </a:r>
            <a:r>
              <a:rPr sz="1200" b="0" dirty="0">
                <a:cs typeface="Calibri"/>
              </a:rPr>
              <a:t>back</a:t>
            </a:r>
            <a:r>
              <a:rPr sz="1200" b="0" spc="-75" dirty="0">
                <a:cs typeface="Calibri"/>
              </a:rPr>
              <a:t> </a:t>
            </a:r>
            <a:r>
              <a:rPr sz="1200" b="0" dirty="0">
                <a:cs typeface="Calibri"/>
              </a:rPr>
              <a:t>to</a:t>
            </a:r>
            <a:r>
              <a:rPr sz="1200" b="0" spc="-65" dirty="0">
                <a:cs typeface="Calibri"/>
              </a:rPr>
              <a:t> </a:t>
            </a:r>
            <a:r>
              <a:rPr sz="1200" b="0" spc="-25" dirty="0">
                <a:cs typeface="Calibri"/>
              </a:rPr>
              <a:t>older/vulnerable</a:t>
            </a:r>
            <a:r>
              <a:rPr sz="1200" b="0" spc="-35" dirty="0">
                <a:cs typeface="Calibri"/>
              </a:rPr>
              <a:t> </a:t>
            </a:r>
            <a:r>
              <a:rPr sz="1200" b="0" spc="-10" dirty="0">
                <a:cs typeface="Calibri"/>
              </a:rPr>
              <a:t>versions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2064154"/>
            <a:ext cx="3366119" cy="2729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98104-72E0-6B1B-4FDE-F9366B48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A72B1-0D4C-88D7-76E8-902D4F62A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BDFE1-35E4-89E4-0869-DB3602ED93B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1800" dirty="0"/>
              <a:t>What Can Hardware Security Modules Offer?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Establish root of trust</a:t>
            </a:r>
          </a:p>
          <a:p>
            <a:pPr lvl="1"/>
            <a:r>
              <a:rPr lang="en-US" sz="1800" dirty="0"/>
              <a:t>Bind data and applications with the hardware device</a:t>
            </a:r>
          </a:p>
          <a:p>
            <a:pPr lvl="1"/>
            <a:r>
              <a:rPr lang="en-US" sz="1800" dirty="0"/>
              <a:t>Offer stronger isolation</a:t>
            </a:r>
          </a:p>
          <a:p>
            <a:pPr lvl="1"/>
            <a:r>
              <a:rPr lang="en-US" sz="1800" dirty="0"/>
              <a:t>More efficient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9F1F4-F79A-4318-6E7D-345E5ED4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377" y="6167336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Security</a:t>
            </a:r>
            <a:r>
              <a:rPr spc="-160" dirty="0"/>
              <a:t> </a:t>
            </a:r>
            <a:r>
              <a:rPr spc="-10" dirty="0"/>
              <a:t>Property</a:t>
            </a:r>
            <a:r>
              <a:rPr spc="-160" dirty="0"/>
              <a:t> </a:t>
            </a:r>
            <a:r>
              <a:rPr dirty="0"/>
              <a:t>and</a:t>
            </a:r>
            <a:r>
              <a:rPr spc="-145" dirty="0"/>
              <a:t> </a:t>
            </a:r>
            <a:r>
              <a:rPr dirty="0"/>
              <a:t>Crypto</a:t>
            </a:r>
            <a:r>
              <a:rPr spc="-160" dirty="0"/>
              <a:t> </a:t>
            </a:r>
            <a:r>
              <a:rPr spc="-10" dirty="0"/>
              <a:t>Primitives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09A4E7-4F40-1045-7874-6B83152EC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9028" y="2717141"/>
            <a:ext cx="2699066" cy="2569866"/>
          </a:xfrm>
        </p:spPr>
        <p:txBody>
          <a:bodyPr>
            <a:normAutofit/>
          </a:bodyPr>
          <a:lstStyle/>
          <a:p>
            <a:pPr marL="298450" indent="-285750">
              <a:lnSpc>
                <a:spcPct val="100000"/>
              </a:lnSpc>
              <a:spcBef>
                <a:spcPts val="365"/>
              </a:spcBef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20" dirty="0">
                <a:cs typeface="Calibri"/>
              </a:rPr>
              <a:t>Confidentiality</a:t>
            </a:r>
            <a:endParaRPr lang="en-US" sz="1800" dirty="0">
              <a:cs typeface="Calibri"/>
            </a:endParaRPr>
          </a:p>
          <a:p>
            <a:pPr marL="755651" lvl="1" indent="-285750">
              <a:lnSpc>
                <a:spcPct val="100000"/>
              </a:lnSpc>
              <a:spcBef>
                <a:spcPts val="234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z="1800" spc="-10" dirty="0">
                <a:cs typeface="Calibri"/>
              </a:rPr>
              <a:t>Symmetric</a:t>
            </a:r>
            <a:endParaRPr lang="en-US" sz="1800" dirty="0">
              <a:cs typeface="Calibri"/>
            </a:endParaRPr>
          </a:p>
          <a:p>
            <a:pPr marL="755651" lvl="1" indent="-2857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697230" algn="l"/>
              </a:tabLst>
            </a:pPr>
            <a:r>
              <a:rPr lang="en-US" sz="1800" spc="-10" dirty="0">
                <a:cs typeface="Calibri"/>
              </a:rPr>
              <a:t>Asymmetric</a:t>
            </a:r>
            <a:endParaRPr lang="en-US" sz="1800" dirty="0">
              <a:cs typeface="Calibri"/>
            </a:endParaRPr>
          </a:p>
          <a:p>
            <a:pPr marL="2984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10" dirty="0">
                <a:cs typeface="Calibri"/>
              </a:rPr>
              <a:t>Integrity</a:t>
            </a:r>
            <a:endParaRPr lang="en-US" sz="1800" dirty="0">
              <a:cs typeface="Calibri"/>
            </a:endParaRPr>
          </a:p>
          <a:p>
            <a:pPr marL="298450" indent="-28575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lang="en-US" sz="1800" spc="-10" dirty="0">
                <a:cs typeface="Calibri"/>
              </a:rPr>
              <a:t>Freshness</a:t>
            </a:r>
            <a:endParaRPr lang="en-US" sz="1800" dirty="0"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3"/>
          </p:nvPr>
        </p:nvSpPr>
        <p:spPr>
          <a:xfrm>
            <a:off x="10864952" y="6291262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1107" y="2832747"/>
            <a:ext cx="3687097" cy="2338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44A25-1A6C-697A-D45D-B962D151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5347" y="1608215"/>
            <a:ext cx="533065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Symmetric</a:t>
            </a:r>
            <a:r>
              <a:rPr spc="-210" dirty="0"/>
              <a:t> </a:t>
            </a:r>
            <a:r>
              <a:rPr spc="-30" dirty="0"/>
              <a:t>Cryptography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4734A7-88D3-94E1-A561-C0755C93F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5347" y="4641645"/>
            <a:ext cx="6038884" cy="458300"/>
          </a:xfrm>
        </p:spPr>
        <p:txBody>
          <a:bodyPr>
            <a:normAutofit/>
          </a:bodyPr>
          <a:lstStyle/>
          <a:p>
            <a:r>
              <a:rPr lang="en-US" sz="1400" dirty="0">
                <a:cs typeface="Calibri"/>
              </a:rPr>
              <a:t>How</a:t>
            </a:r>
            <a:r>
              <a:rPr lang="en-US" sz="1400" spc="-13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about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encrypting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arbitrary</a:t>
            </a:r>
            <a:r>
              <a:rPr lang="en-US" sz="1400" spc="-14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length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message?</a:t>
            </a:r>
            <a:r>
              <a:rPr lang="en-US" sz="1400" spc="-12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Any</a:t>
            </a:r>
            <a:r>
              <a:rPr lang="en-US" sz="1400" spc="-14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problems?</a:t>
            </a:r>
            <a:endParaRPr lang="en-US" sz="1400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1092855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876" y="2512274"/>
            <a:ext cx="3716959" cy="1833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58898" y="2504615"/>
            <a:ext cx="4349750" cy="1833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sz="1400" spc="-35" dirty="0">
                <a:solidFill>
                  <a:schemeClr val="bg1"/>
                </a:solidFill>
                <a:cs typeface="Calibri"/>
              </a:rPr>
              <a:t>One-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time-</a:t>
            </a:r>
            <a:r>
              <a:rPr sz="1400" dirty="0">
                <a:solidFill>
                  <a:schemeClr val="bg1"/>
                </a:solidFill>
                <a:cs typeface="Calibri"/>
              </a:rPr>
              <a:t>pad</a:t>
            </a:r>
            <a:r>
              <a:rPr sz="1400" spc="12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(OTP)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</a:pPr>
            <a:r>
              <a:rPr sz="1400" spc="-10" dirty="0">
                <a:solidFill>
                  <a:schemeClr val="bg1"/>
                </a:solidFill>
                <a:cs typeface="Calibri"/>
              </a:rPr>
              <a:t>Encryption: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  <a:tabLst>
                <a:tab pos="2976880" algn="l"/>
              </a:tabLst>
            </a:pPr>
            <a:r>
              <a:rPr sz="1400" dirty="0">
                <a:solidFill>
                  <a:schemeClr val="bg1"/>
                </a:solidFill>
                <a:cs typeface="Courier New"/>
              </a:rPr>
              <a:t>ciphertext</a:t>
            </a:r>
            <a:r>
              <a:rPr sz="1400" spc="-65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=</a:t>
            </a:r>
            <a:r>
              <a:rPr sz="1400" spc="-50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key</a:t>
            </a:r>
            <a:r>
              <a:rPr sz="1400" spc="-45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spc="-50" dirty="0">
                <a:solidFill>
                  <a:schemeClr val="bg1"/>
                </a:solidFill>
                <a:cs typeface="Cambria Math"/>
              </a:rPr>
              <a:t>⨁</a:t>
            </a:r>
            <a:r>
              <a:rPr lang="en-US" sz="1400" spc="-50" dirty="0">
                <a:solidFill>
                  <a:schemeClr val="bg1"/>
                </a:solidFill>
                <a:cs typeface="Cambria Math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ourier New"/>
              </a:rPr>
              <a:t>plaintext</a:t>
            </a:r>
            <a:endParaRPr sz="1400" dirty="0">
              <a:solidFill>
                <a:schemeClr val="bg1"/>
              </a:solidFill>
              <a:cs typeface="Courier New"/>
            </a:endParaRPr>
          </a:p>
          <a:p>
            <a:pPr marL="12700">
              <a:lnSpc>
                <a:spcPts val="2330"/>
              </a:lnSpc>
              <a:spcBef>
                <a:spcPts val="1845"/>
              </a:spcBef>
            </a:pPr>
            <a:r>
              <a:rPr sz="1400" spc="-10" dirty="0">
                <a:solidFill>
                  <a:schemeClr val="bg1"/>
                </a:solidFill>
                <a:cs typeface="Calibri"/>
              </a:rPr>
              <a:t>Decryption: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12700">
              <a:lnSpc>
                <a:spcPts val="2330"/>
              </a:lnSpc>
              <a:tabLst>
                <a:tab pos="2823845" algn="l"/>
              </a:tabLst>
            </a:pPr>
            <a:r>
              <a:rPr sz="1400" dirty="0">
                <a:solidFill>
                  <a:schemeClr val="bg1"/>
                </a:solidFill>
                <a:cs typeface="Courier New"/>
              </a:rPr>
              <a:t>plaintext</a:t>
            </a:r>
            <a:r>
              <a:rPr sz="1400" spc="-65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=</a:t>
            </a:r>
            <a:r>
              <a:rPr sz="1400" spc="-45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dirty="0">
                <a:solidFill>
                  <a:schemeClr val="bg1"/>
                </a:solidFill>
                <a:cs typeface="Courier New"/>
              </a:rPr>
              <a:t>key</a:t>
            </a:r>
            <a:r>
              <a:rPr sz="1400" spc="-35" dirty="0">
                <a:solidFill>
                  <a:schemeClr val="bg1"/>
                </a:solidFill>
                <a:cs typeface="Courier New"/>
              </a:rPr>
              <a:t> </a:t>
            </a:r>
            <a:r>
              <a:rPr sz="1400" spc="-50" dirty="0">
                <a:solidFill>
                  <a:schemeClr val="bg1"/>
                </a:solidFill>
                <a:cs typeface="Cambria Math"/>
              </a:rPr>
              <a:t>⨁</a:t>
            </a:r>
            <a:r>
              <a:rPr lang="en-US" sz="1400" spc="-50" dirty="0">
                <a:solidFill>
                  <a:schemeClr val="bg1"/>
                </a:solidFill>
                <a:cs typeface="Cambria Math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ourier New"/>
              </a:rPr>
              <a:t>ciphertext</a:t>
            </a:r>
            <a:endParaRPr sz="1400" dirty="0">
              <a:solidFill>
                <a:schemeClr val="bg1"/>
              </a:solidFill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56184" y="2394540"/>
            <a:ext cx="926968" cy="458105"/>
          </a:xfrm>
          <a:custGeom>
            <a:avLst/>
            <a:gdLst/>
            <a:ahLst/>
            <a:cxnLst/>
            <a:rect l="l" t="t" r="r" b="b"/>
            <a:pathLst>
              <a:path w="1539240" h="579119">
                <a:moveTo>
                  <a:pt x="0" y="289521"/>
                </a:moveTo>
                <a:lnTo>
                  <a:pt x="11137" y="240157"/>
                </a:lnTo>
                <a:lnTo>
                  <a:pt x="43345" y="193484"/>
                </a:lnTo>
                <a:lnTo>
                  <a:pt x="94754" y="150228"/>
                </a:lnTo>
                <a:lnTo>
                  <a:pt x="163525" y="111061"/>
                </a:lnTo>
                <a:lnTo>
                  <a:pt x="203847" y="93243"/>
                </a:lnTo>
                <a:lnTo>
                  <a:pt x="247802" y="76695"/>
                </a:lnTo>
                <a:lnTo>
                  <a:pt x="295186" y="61531"/>
                </a:lnTo>
                <a:lnTo>
                  <a:pt x="345757" y="47815"/>
                </a:lnTo>
                <a:lnTo>
                  <a:pt x="399275" y="35648"/>
                </a:lnTo>
                <a:lnTo>
                  <a:pt x="455523" y="25120"/>
                </a:lnTo>
                <a:lnTo>
                  <a:pt x="514261" y="16306"/>
                </a:lnTo>
                <a:lnTo>
                  <a:pt x="575259" y="9309"/>
                </a:lnTo>
                <a:lnTo>
                  <a:pt x="638289" y="4191"/>
                </a:lnTo>
                <a:lnTo>
                  <a:pt x="703110" y="1066"/>
                </a:lnTo>
                <a:lnTo>
                  <a:pt x="769505" y="0"/>
                </a:lnTo>
                <a:lnTo>
                  <a:pt x="835901" y="1066"/>
                </a:lnTo>
                <a:lnTo>
                  <a:pt x="900734" y="4191"/>
                </a:lnTo>
                <a:lnTo>
                  <a:pt x="963764" y="9309"/>
                </a:lnTo>
                <a:lnTo>
                  <a:pt x="1024763" y="16306"/>
                </a:lnTo>
                <a:lnTo>
                  <a:pt x="1083500" y="25120"/>
                </a:lnTo>
                <a:lnTo>
                  <a:pt x="1139736" y="35648"/>
                </a:lnTo>
                <a:lnTo>
                  <a:pt x="1193253" y="47815"/>
                </a:lnTo>
                <a:lnTo>
                  <a:pt x="1243825" y="61531"/>
                </a:lnTo>
                <a:lnTo>
                  <a:pt x="1291209" y="76695"/>
                </a:lnTo>
                <a:lnTo>
                  <a:pt x="1335176" y="93243"/>
                </a:lnTo>
                <a:lnTo>
                  <a:pt x="1375486" y="111061"/>
                </a:lnTo>
                <a:lnTo>
                  <a:pt x="1411935" y="130086"/>
                </a:lnTo>
                <a:lnTo>
                  <a:pt x="1472247" y="171386"/>
                </a:lnTo>
                <a:lnTo>
                  <a:pt x="1514284" y="216433"/>
                </a:lnTo>
                <a:lnTo>
                  <a:pt x="1536192" y="264541"/>
                </a:lnTo>
                <a:lnTo>
                  <a:pt x="1539011" y="289521"/>
                </a:lnTo>
                <a:lnTo>
                  <a:pt x="1536192" y="314502"/>
                </a:lnTo>
                <a:lnTo>
                  <a:pt x="1514284" y="362610"/>
                </a:lnTo>
                <a:lnTo>
                  <a:pt x="1472247" y="407657"/>
                </a:lnTo>
                <a:lnTo>
                  <a:pt x="1411935" y="448957"/>
                </a:lnTo>
                <a:lnTo>
                  <a:pt x="1375486" y="467982"/>
                </a:lnTo>
                <a:lnTo>
                  <a:pt x="1335176" y="485800"/>
                </a:lnTo>
                <a:lnTo>
                  <a:pt x="1291209" y="502348"/>
                </a:lnTo>
                <a:lnTo>
                  <a:pt x="1243825" y="517512"/>
                </a:lnTo>
                <a:lnTo>
                  <a:pt x="1193253" y="531228"/>
                </a:lnTo>
                <a:lnTo>
                  <a:pt x="1139736" y="543394"/>
                </a:lnTo>
                <a:lnTo>
                  <a:pt x="1083500" y="553923"/>
                </a:lnTo>
                <a:lnTo>
                  <a:pt x="1024763" y="562737"/>
                </a:lnTo>
                <a:lnTo>
                  <a:pt x="963764" y="569734"/>
                </a:lnTo>
                <a:lnTo>
                  <a:pt x="900734" y="574852"/>
                </a:lnTo>
                <a:lnTo>
                  <a:pt x="835901" y="577977"/>
                </a:lnTo>
                <a:lnTo>
                  <a:pt x="769505" y="579043"/>
                </a:lnTo>
                <a:lnTo>
                  <a:pt x="703110" y="577977"/>
                </a:lnTo>
                <a:lnTo>
                  <a:pt x="638289" y="574852"/>
                </a:lnTo>
                <a:lnTo>
                  <a:pt x="575259" y="569734"/>
                </a:lnTo>
                <a:lnTo>
                  <a:pt x="514261" y="562737"/>
                </a:lnTo>
                <a:lnTo>
                  <a:pt x="455523" y="553923"/>
                </a:lnTo>
                <a:lnTo>
                  <a:pt x="399275" y="543394"/>
                </a:lnTo>
                <a:lnTo>
                  <a:pt x="345757" y="531228"/>
                </a:lnTo>
                <a:lnTo>
                  <a:pt x="295186" y="517512"/>
                </a:lnTo>
                <a:lnTo>
                  <a:pt x="247802" y="502348"/>
                </a:lnTo>
                <a:lnTo>
                  <a:pt x="203847" y="485800"/>
                </a:lnTo>
                <a:lnTo>
                  <a:pt x="163525" y="467982"/>
                </a:lnTo>
                <a:lnTo>
                  <a:pt x="127088" y="448957"/>
                </a:lnTo>
                <a:lnTo>
                  <a:pt x="66763" y="407657"/>
                </a:lnTo>
                <a:lnTo>
                  <a:pt x="24726" y="362610"/>
                </a:lnTo>
                <a:lnTo>
                  <a:pt x="2819" y="314502"/>
                </a:lnTo>
                <a:lnTo>
                  <a:pt x="0" y="28952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6B4CE-AC79-73B0-6462-5A314BB5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Block</a:t>
            </a:r>
            <a:r>
              <a:rPr spc="-125" dirty="0"/>
              <a:t> </a:t>
            </a:r>
            <a:r>
              <a:rPr spc="-10" dirty="0"/>
              <a:t>ciphers</a:t>
            </a:r>
            <a:r>
              <a:rPr spc="-135" dirty="0"/>
              <a:t> </a:t>
            </a:r>
            <a:r>
              <a:rPr dirty="0"/>
              <a:t>(e.g.,</a:t>
            </a:r>
            <a:r>
              <a:rPr spc="-140" dirty="0"/>
              <a:t> </a:t>
            </a:r>
            <a:r>
              <a:rPr dirty="0"/>
              <a:t>DES,</a:t>
            </a:r>
            <a:r>
              <a:rPr spc="-130" dirty="0"/>
              <a:t> </a:t>
            </a:r>
            <a:r>
              <a:rPr spc="-20" dirty="0"/>
              <a:t>AES)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0B9C99-E549-67FF-5BF5-2F75D0A849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217" y="2424734"/>
            <a:ext cx="5594605" cy="751380"/>
          </a:xfrm>
        </p:spPr>
        <p:txBody>
          <a:bodyPr/>
          <a:lstStyle/>
          <a:p>
            <a:pPr marL="298450" indent="-285750">
              <a:lnSpc>
                <a:spcPct val="100000"/>
              </a:lnSpc>
              <a:spcBef>
                <a:spcPts val="4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Divide</a:t>
            </a:r>
            <a:r>
              <a:rPr lang="en-US" sz="1400" spc="-10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data</a:t>
            </a:r>
            <a:r>
              <a:rPr lang="en-US" sz="1400" spc="-11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in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blocks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and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encrypt/decrypt</a:t>
            </a:r>
            <a:r>
              <a:rPr lang="en-US" sz="1400" spc="-5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each</a:t>
            </a:r>
            <a:r>
              <a:rPr lang="en-US" sz="1400" spc="-12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block</a:t>
            </a:r>
            <a:endParaRPr lang="en-US" sz="1400" dirty="0"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00"/>
              </a:spcBef>
              <a:tabLst>
                <a:tab pos="240029" algn="l"/>
              </a:tabLst>
            </a:pPr>
            <a:r>
              <a:rPr lang="en-US" sz="1400" dirty="0">
                <a:cs typeface="Calibri"/>
              </a:rPr>
              <a:t>AES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block</a:t>
            </a:r>
            <a:r>
              <a:rPr lang="en-US" sz="1400" spc="-8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size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can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be</a:t>
            </a:r>
            <a:r>
              <a:rPr lang="en-US" sz="1400" spc="-10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128,</a:t>
            </a:r>
            <a:r>
              <a:rPr lang="en-US" sz="1400" spc="-6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192,</a:t>
            </a:r>
            <a:r>
              <a:rPr lang="en-US" sz="1400" spc="-7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256</a:t>
            </a:r>
            <a:r>
              <a:rPr lang="en-US" sz="1400" spc="-70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bits</a:t>
            </a:r>
            <a:endParaRPr lang="en-US" sz="1400" dirty="0"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1155680" y="6167825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826" y="3737502"/>
            <a:ext cx="3194014" cy="1288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399" y="3721510"/>
            <a:ext cx="3097201" cy="13045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47399" y="3176114"/>
            <a:ext cx="2803525" cy="43659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468630">
              <a:lnSpc>
                <a:spcPts val="3800"/>
              </a:lnSpc>
              <a:spcBef>
                <a:spcPts val="245"/>
              </a:spcBef>
            </a:pPr>
            <a:r>
              <a:rPr sz="1400" b="1" dirty="0">
                <a:solidFill>
                  <a:srgbClr val="C00000"/>
                </a:solidFill>
                <a:cs typeface="Calibri"/>
              </a:rPr>
              <a:t>ECB</a:t>
            </a:r>
            <a:r>
              <a:rPr sz="1400" b="1" spc="-95" dirty="0">
                <a:solidFill>
                  <a:srgbClr val="C00000"/>
                </a:solidFill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cs typeface="Calibri"/>
              </a:rPr>
              <a:t>IS</a:t>
            </a:r>
            <a:r>
              <a:rPr sz="1400" b="1" spc="-114" dirty="0">
                <a:solidFill>
                  <a:srgbClr val="C00000"/>
                </a:solidFill>
                <a:cs typeface="Calibri"/>
              </a:rPr>
              <a:t> </a:t>
            </a:r>
            <a:r>
              <a:rPr sz="1400" b="1" spc="-25" dirty="0">
                <a:solidFill>
                  <a:srgbClr val="C00000"/>
                </a:solidFill>
                <a:cs typeface="Calibri"/>
              </a:rPr>
              <a:t>NOT </a:t>
            </a:r>
            <a:r>
              <a:rPr sz="1400" b="1" spc="-30" dirty="0">
                <a:solidFill>
                  <a:srgbClr val="C00000"/>
                </a:solidFill>
                <a:cs typeface="Calibri"/>
              </a:rPr>
              <a:t>RECOMMENDED</a:t>
            </a:r>
            <a:endParaRPr sz="1400" dirty="0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BF8FB-71E2-30B2-CC3F-73869F42A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50217" y="1638797"/>
            <a:ext cx="665324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Block</a:t>
            </a:r>
            <a:r>
              <a:rPr spc="-125" dirty="0"/>
              <a:t> </a:t>
            </a:r>
            <a:r>
              <a:rPr spc="-10" dirty="0"/>
              <a:t>ciphers</a:t>
            </a:r>
            <a:r>
              <a:rPr spc="-135" dirty="0"/>
              <a:t> </a:t>
            </a:r>
            <a:r>
              <a:rPr dirty="0"/>
              <a:t>(e.g.,</a:t>
            </a:r>
            <a:r>
              <a:rPr spc="-140" dirty="0"/>
              <a:t> </a:t>
            </a:r>
            <a:r>
              <a:rPr dirty="0"/>
              <a:t>DES,</a:t>
            </a:r>
            <a:r>
              <a:rPr spc="-130" dirty="0"/>
              <a:t> </a:t>
            </a:r>
            <a:r>
              <a:rPr spc="-20" dirty="0"/>
              <a:t>AES)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034172-CAB0-1605-8E4A-04B327202E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217" y="4726351"/>
            <a:ext cx="6263886" cy="815041"/>
          </a:xfrm>
        </p:spPr>
        <p:txBody>
          <a:bodyPr>
            <a:noAutofit/>
          </a:bodyPr>
          <a:lstStyle/>
          <a:p>
            <a:pPr marL="12700"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cs typeface="Courier New"/>
              </a:rPr>
              <a:t>IV</a:t>
            </a:r>
            <a:r>
              <a:rPr lang="en-US" spc="-925" dirty="0">
                <a:cs typeface="Courier New"/>
              </a:rPr>
              <a:t> </a:t>
            </a:r>
            <a:r>
              <a:rPr lang="en-US" dirty="0">
                <a:cs typeface="Calibri"/>
              </a:rPr>
              <a:t>can</a:t>
            </a:r>
            <a:r>
              <a:rPr lang="en-US" spc="-135" dirty="0">
                <a:cs typeface="Calibri"/>
              </a:rPr>
              <a:t> </a:t>
            </a:r>
            <a:r>
              <a:rPr lang="en-US" dirty="0">
                <a:cs typeface="Calibri"/>
              </a:rPr>
              <a:t>be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public,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but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need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8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ensure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95" dirty="0">
                <a:cs typeface="Calibri"/>
              </a:rPr>
              <a:t> </a:t>
            </a:r>
            <a:r>
              <a:rPr lang="en-US" dirty="0">
                <a:cs typeface="Calibri"/>
              </a:rPr>
              <a:t>not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reuse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ourier New"/>
              </a:rPr>
              <a:t>IV</a:t>
            </a:r>
            <a:r>
              <a:rPr lang="en-US" spc="-200" dirty="0">
                <a:cs typeface="Courier New"/>
              </a:rPr>
              <a:t> </a:t>
            </a:r>
            <a:r>
              <a:rPr lang="en-US" dirty="0">
                <a:cs typeface="Calibri"/>
              </a:rPr>
              <a:t>for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same</a:t>
            </a:r>
            <a:r>
              <a:rPr lang="en-US" spc="-6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key.</a:t>
            </a:r>
            <a:endParaRPr lang="en-US" dirty="0">
              <a:cs typeface="Calibri"/>
            </a:endParaRPr>
          </a:p>
          <a:p>
            <a:pPr marL="12700" marR="398780">
              <a:spcBef>
                <a:spcPts val="0"/>
              </a:spcBef>
              <a:spcAft>
                <a:spcPts val="0"/>
              </a:spcAft>
            </a:pPr>
            <a:r>
              <a:rPr lang="en-US" spc="-45" dirty="0">
                <a:cs typeface="Calibri"/>
              </a:rPr>
              <a:t>Real-</a:t>
            </a:r>
            <a:r>
              <a:rPr lang="en-US" spc="-10" dirty="0">
                <a:cs typeface="Calibri"/>
              </a:rPr>
              <a:t>world</a:t>
            </a:r>
            <a:r>
              <a:rPr lang="en-US" spc="-12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application: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file/disk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encryption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memory</a:t>
            </a:r>
            <a:r>
              <a:rPr lang="en-US" spc="-10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encryption. </a:t>
            </a:r>
            <a:r>
              <a:rPr lang="en-US" dirty="0">
                <a:cs typeface="Calibri"/>
              </a:rPr>
              <a:t>How</a:t>
            </a:r>
            <a:r>
              <a:rPr lang="en-US" spc="-13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114" dirty="0">
                <a:cs typeface="Calibri"/>
              </a:rPr>
              <a:t> </a:t>
            </a:r>
            <a:r>
              <a:rPr lang="en-US" spc="-30" dirty="0">
                <a:cs typeface="Calibri"/>
              </a:rPr>
              <a:t>exchange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9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shared</a:t>
            </a:r>
            <a:r>
              <a:rPr lang="en-US" spc="-85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key</a:t>
            </a:r>
            <a:r>
              <a:rPr lang="en-US" spc="-9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between</a:t>
            </a:r>
            <a:r>
              <a:rPr lang="en-US" spc="-110" dirty="0">
                <a:cs typeface="Calibri"/>
              </a:rPr>
              <a:t> </a:t>
            </a:r>
            <a:r>
              <a:rPr lang="en-US" dirty="0">
                <a:cs typeface="Calibri"/>
              </a:rPr>
              <a:t>two</a:t>
            </a:r>
            <a:r>
              <a:rPr lang="en-US" spc="-114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parties?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3"/>
          </p:nvPr>
        </p:nvSpPr>
        <p:spPr>
          <a:xfrm>
            <a:off x="10943610" y="6201748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533" y="3016121"/>
            <a:ext cx="3324084" cy="12553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2940" y="3016121"/>
            <a:ext cx="3397535" cy="1255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459AC-2F1F-99A9-5DC4-5E3D54C76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Asymmetric</a:t>
            </a:r>
            <a:r>
              <a:rPr spc="-170" dirty="0"/>
              <a:t> </a:t>
            </a:r>
            <a:r>
              <a:rPr spc="-45" dirty="0"/>
              <a:t>Cryptography</a:t>
            </a:r>
            <a:r>
              <a:rPr spc="-145" dirty="0"/>
              <a:t> </a:t>
            </a:r>
            <a:r>
              <a:rPr dirty="0"/>
              <a:t>(e.g.,</a:t>
            </a:r>
            <a:r>
              <a:rPr spc="-150" dirty="0"/>
              <a:t> </a:t>
            </a:r>
            <a:r>
              <a:rPr spc="-20" dirty="0"/>
              <a:t>RSA)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E5D11-987D-4A22-6CBC-F24DA6BA61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557" y="2358481"/>
            <a:ext cx="4868537" cy="2569866"/>
          </a:xfrm>
        </p:spPr>
        <p:txBody>
          <a:bodyPr>
            <a:noAutofit/>
          </a:bodyPr>
          <a:lstStyle/>
          <a:p>
            <a:pPr marL="311150" indent="-285750">
              <a:lnSpc>
                <a:spcPct val="100000"/>
              </a:lnSpc>
              <a:spcBef>
                <a:spcPts val="270"/>
              </a:spcBef>
              <a:tabLst>
                <a:tab pos="251460" algn="l"/>
              </a:tabLst>
            </a:pPr>
            <a:r>
              <a:rPr lang="en-US" dirty="0">
                <a:cs typeface="Calibri"/>
              </a:rPr>
              <a:t>A</a:t>
            </a:r>
            <a:r>
              <a:rPr lang="en-US" spc="-65" dirty="0">
                <a:cs typeface="Calibri"/>
              </a:rPr>
              <a:t> </a:t>
            </a:r>
            <a:r>
              <a:rPr lang="en-US" dirty="0">
                <a:cs typeface="Calibri"/>
              </a:rPr>
              <a:t>pair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-4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keys:</a:t>
            </a:r>
            <a:endParaRPr lang="en-US" dirty="0">
              <a:cs typeface="Calibri"/>
            </a:endParaRPr>
          </a:p>
          <a:p>
            <a:pPr marL="767080" lvl="1" indent="-285750">
              <a:lnSpc>
                <a:spcPct val="100000"/>
              </a:lnSpc>
              <a:spcBef>
                <a:spcPts val="150"/>
              </a:spcBef>
              <a:tabLst>
                <a:tab pos="709930" algn="l"/>
              </a:tabLst>
            </a:pPr>
            <a:r>
              <a:rPr lang="en-US" sz="1400" spc="-30" dirty="0">
                <a:cs typeface="Calibri"/>
              </a:rPr>
              <a:t>Private</a:t>
            </a:r>
            <a:r>
              <a:rPr lang="en-US" sz="1400" spc="-75" dirty="0">
                <a:cs typeface="Calibri"/>
              </a:rPr>
              <a:t> </a:t>
            </a:r>
            <a:r>
              <a:rPr lang="en-US" sz="1400" spc="-20" dirty="0">
                <a:cs typeface="Calibri"/>
              </a:rPr>
              <a:t>key</a:t>
            </a:r>
            <a:r>
              <a:rPr lang="en-US" sz="1400" spc="-6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(</a:t>
            </a:r>
            <a:r>
              <a:rPr lang="en-US" sz="1400" b="1" spc="-10" dirty="0" err="1">
                <a:solidFill>
                  <a:srgbClr val="C00000"/>
                </a:solidFill>
                <a:cs typeface="Courier New"/>
              </a:rPr>
              <a:t>K</a:t>
            </a:r>
            <a:r>
              <a:rPr lang="en-US" sz="1400" b="1" spc="-15" baseline="-12820" dirty="0" err="1">
                <a:solidFill>
                  <a:srgbClr val="C00000"/>
                </a:solidFill>
                <a:cs typeface="Courier New"/>
              </a:rPr>
              <a:t>private</a:t>
            </a:r>
            <a:r>
              <a:rPr lang="en-US" sz="1400" b="1" spc="-525" baseline="-12820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z="1400" dirty="0">
                <a:cs typeface="Calibri"/>
              </a:rPr>
              <a:t>–</a:t>
            </a:r>
            <a:r>
              <a:rPr lang="en-US" sz="1400" spc="-4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kept</a:t>
            </a:r>
            <a:r>
              <a:rPr lang="en-US" sz="1400" spc="-5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as</a:t>
            </a:r>
            <a:r>
              <a:rPr lang="en-US" sz="1400" spc="-5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secret)</a:t>
            </a:r>
            <a:endParaRPr lang="en-US" sz="1400" dirty="0">
              <a:cs typeface="Calibri"/>
            </a:endParaRPr>
          </a:p>
          <a:p>
            <a:pPr marL="767080" lvl="1" indent="-285750">
              <a:lnSpc>
                <a:spcPct val="100000"/>
              </a:lnSpc>
              <a:spcBef>
                <a:spcPts val="300"/>
              </a:spcBef>
              <a:tabLst>
                <a:tab pos="709930" algn="l"/>
                <a:tab pos="2788285" algn="l"/>
              </a:tabLst>
            </a:pPr>
            <a:r>
              <a:rPr lang="en-US" sz="1400" dirty="0">
                <a:cs typeface="Calibri"/>
              </a:rPr>
              <a:t>Public</a:t>
            </a:r>
            <a:r>
              <a:rPr lang="en-US" sz="1400" spc="-85" dirty="0">
                <a:cs typeface="Calibri"/>
              </a:rPr>
              <a:t> </a:t>
            </a:r>
            <a:r>
              <a:rPr lang="en-US" sz="1400" spc="-40" dirty="0">
                <a:cs typeface="Calibri"/>
              </a:rPr>
              <a:t>key</a:t>
            </a:r>
            <a:r>
              <a:rPr lang="en-US" sz="1400" spc="-9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(</a:t>
            </a:r>
            <a:r>
              <a:rPr lang="en-US" sz="1400" b="1" spc="-10" dirty="0" err="1">
                <a:solidFill>
                  <a:srgbClr val="538235"/>
                </a:solidFill>
                <a:cs typeface="Courier New"/>
              </a:rPr>
              <a:t>K</a:t>
            </a:r>
            <a:r>
              <a:rPr lang="en-US" sz="1400" b="1" spc="-15" baseline="-12820" dirty="0" err="1">
                <a:solidFill>
                  <a:srgbClr val="538235"/>
                </a:solidFill>
                <a:cs typeface="Courier New"/>
              </a:rPr>
              <a:t>public</a:t>
            </a:r>
            <a:r>
              <a:rPr lang="en-US" sz="1400" b="1" spc="-15" baseline="-12820" dirty="0">
                <a:solidFill>
                  <a:srgbClr val="538235"/>
                </a:solidFill>
                <a:cs typeface="Courier New"/>
              </a:rPr>
              <a:t> </a:t>
            </a:r>
            <a:r>
              <a:rPr lang="en-US" sz="1400" dirty="0">
                <a:cs typeface="Calibri"/>
              </a:rPr>
              <a:t>–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safe</a:t>
            </a:r>
            <a:r>
              <a:rPr lang="en-US" sz="1400" spc="-70" dirty="0">
                <a:cs typeface="Calibri"/>
              </a:rPr>
              <a:t> </a:t>
            </a:r>
            <a:r>
              <a:rPr lang="en-US" sz="1400" dirty="0">
                <a:cs typeface="Calibri"/>
              </a:rPr>
              <a:t>to</a:t>
            </a:r>
            <a:r>
              <a:rPr lang="en-US" sz="1400" spc="-95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release</a:t>
            </a:r>
            <a:r>
              <a:rPr lang="en-US" sz="1400" spc="-60" dirty="0">
                <a:cs typeface="Calibri"/>
              </a:rPr>
              <a:t> </a:t>
            </a:r>
            <a:r>
              <a:rPr lang="en-US" sz="1400" spc="-10" dirty="0">
                <a:cs typeface="Calibri"/>
              </a:rPr>
              <a:t>publicly)</a:t>
            </a:r>
            <a:endParaRPr lang="en-US" sz="1400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925"/>
              </a:spcBef>
            </a:pPr>
            <a:endParaRPr lang="en-US" sz="1400" dirty="0">
              <a:cs typeface="Calibri"/>
            </a:endParaRPr>
          </a:p>
          <a:p>
            <a:pPr marL="311150" indent="-285750">
              <a:lnSpc>
                <a:spcPct val="100000"/>
              </a:lnSpc>
              <a:tabLst>
                <a:tab pos="251460" algn="l"/>
              </a:tabLst>
            </a:pPr>
            <a:r>
              <a:rPr lang="en-US" spc="-10" dirty="0">
                <a:cs typeface="Calibri"/>
              </a:rPr>
              <a:t>Computation:</a:t>
            </a:r>
            <a:endParaRPr lang="en-US" dirty="0">
              <a:cs typeface="Calibri"/>
            </a:endParaRPr>
          </a:p>
          <a:p>
            <a:pPr marL="768350" lvl="1" indent="-285750">
              <a:lnSpc>
                <a:spcPct val="100000"/>
              </a:lnSpc>
              <a:spcBef>
                <a:spcPts val="125"/>
              </a:spcBef>
              <a:tabLst>
                <a:tab pos="710565" algn="l"/>
              </a:tabLst>
            </a:pPr>
            <a:r>
              <a:rPr lang="en-US" sz="1400" dirty="0">
                <a:cs typeface="Courier New"/>
              </a:rPr>
              <a:t>Encrypt(plaintext,</a:t>
            </a:r>
            <a:r>
              <a:rPr lang="en-US" sz="1400" spc="-75" dirty="0">
                <a:cs typeface="Courier New"/>
              </a:rPr>
              <a:t> </a:t>
            </a:r>
            <a:r>
              <a:rPr lang="en-US" sz="1400" b="1" dirty="0" err="1">
                <a:solidFill>
                  <a:srgbClr val="538235"/>
                </a:solidFill>
                <a:cs typeface="Courier New"/>
              </a:rPr>
              <a:t>K</a:t>
            </a:r>
            <a:r>
              <a:rPr lang="en-US" sz="1400" b="1" baseline="-12820" dirty="0" err="1">
                <a:solidFill>
                  <a:srgbClr val="538235"/>
                </a:solidFill>
                <a:cs typeface="Courier New"/>
              </a:rPr>
              <a:t>public</a:t>
            </a:r>
            <a:r>
              <a:rPr lang="en-US" sz="1400" dirty="0">
                <a:cs typeface="Courier New"/>
              </a:rPr>
              <a:t>)</a:t>
            </a:r>
            <a:r>
              <a:rPr lang="en-US" sz="1400" spc="-40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=</a:t>
            </a:r>
            <a:r>
              <a:rPr lang="en-US" sz="1400" spc="-40" dirty="0">
                <a:cs typeface="Courier New"/>
              </a:rPr>
              <a:t> </a:t>
            </a:r>
            <a:r>
              <a:rPr lang="en-US" sz="1400" spc="-10" dirty="0">
                <a:cs typeface="Courier New"/>
              </a:rPr>
              <a:t>ciphertext</a:t>
            </a:r>
            <a:endParaRPr lang="en-US" sz="1400" dirty="0">
              <a:cs typeface="Courier New"/>
            </a:endParaRPr>
          </a:p>
          <a:p>
            <a:pPr marL="768350" lvl="1" indent="-285750">
              <a:lnSpc>
                <a:spcPct val="100000"/>
              </a:lnSpc>
              <a:spcBef>
                <a:spcPts val="300"/>
              </a:spcBef>
              <a:tabLst>
                <a:tab pos="710565" algn="l"/>
              </a:tabLst>
            </a:pPr>
            <a:r>
              <a:rPr lang="en-US" sz="1400" dirty="0">
                <a:cs typeface="Courier New"/>
              </a:rPr>
              <a:t>Decrypt(ciphertext,</a:t>
            </a:r>
            <a:r>
              <a:rPr lang="en-US" sz="1400" spc="-75" dirty="0">
                <a:cs typeface="Courier New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cs typeface="Courier New"/>
              </a:rPr>
              <a:t>K</a:t>
            </a:r>
            <a:r>
              <a:rPr lang="en-US" sz="1400" b="1" baseline="-12820" dirty="0" err="1">
                <a:solidFill>
                  <a:srgbClr val="C00000"/>
                </a:solidFill>
                <a:cs typeface="Courier New"/>
              </a:rPr>
              <a:t>private</a:t>
            </a:r>
            <a:r>
              <a:rPr lang="en-US" sz="1400" dirty="0">
                <a:cs typeface="Courier New"/>
              </a:rPr>
              <a:t>)</a:t>
            </a:r>
            <a:r>
              <a:rPr lang="en-US" sz="1400" spc="-45" dirty="0">
                <a:cs typeface="Courier New"/>
              </a:rPr>
              <a:t> </a:t>
            </a:r>
            <a:r>
              <a:rPr lang="en-US" sz="1400" dirty="0">
                <a:cs typeface="Courier New"/>
              </a:rPr>
              <a:t>=</a:t>
            </a:r>
            <a:r>
              <a:rPr lang="en-US" sz="1400" spc="-55" dirty="0">
                <a:cs typeface="Courier New"/>
              </a:rPr>
              <a:t> </a:t>
            </a:r>
            <a:r>
              <a:rPr lang="en-US" sz="1400" spc="-10" dirty="0">
                <a:cs typeface="Courier New"/>
              </a:rPr>
              <a:t>plaintext</a:t>
            </a:r>
            <a:endParaRPr lang="en-US" sz="1400" dirty="0">
              <a:cs typeface="Courier New"/>
            </a:endParaRP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3"/>
          </p:nvPr>
        </p:nvSpPr>
        <p:spPr>
          <a:xfrm>
            <a:off x="10805959" y="6182084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281403" y="4592247"/>
            <a:ext cx="5840730" cy="126957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7816" marR="5080" indent="-285750">
              <a:lnSpc>
                <a:spcPts val="2600"/>
              </a:lnSpc>
              <a:spcBef>
                <a:spcPts val="42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665" algn="l"/>
              </a:tabLst>
            </a:pPr>
            <a:r>
              <a:rPr sz="1400" spc="-25" dirty="0">
                <a:solidFill>
                  <a:schemeClr val="bg1"/>
                </a:solidFill>
                <a:cs typeface="Calibri"/>
              </a:rPr>
              <a:t>Computationally</a:t>
            </a:r>
            <a:r>
              <a:rPr sz="1400" spc="-9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more</a:t>
            </a:r>
            <a:r>
              <a:rPr sz="1400" spc="-6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5" dirty="0">
                <a:solidFill>
                  <a:schemeClr val="bg1"/>
                </a:solidFill>
                <a:cs typeface="Calibri"/>
              </a:rPr>
              <a:t>expensive,</a:t>
            </a:r>
            <a:r>
              <a:rPr sz="1400" spc="-5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so</a:t>
            </a:r>
            <a:r>
              <a:rPr sz="1400" spc="-7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usually</a:t>
            </a:r>
            <a:r>
              <a:rPr sz="1400" spc="-8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use</a:t>
            </a:r>
            <a:r>
              <a:rPr sz="1400" spc="-5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asymmetric</a:t>
            </a:r>
            <a:r>
              <a:rPr sz="1400" spc="-11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cryptography</a:t>
            </a:r>
            <a:r>
              <a:rPr sz="1400" spc="-6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5" dirty="0">
                <a:solidFill>
                  <a:schemeClr val="bg1"/>
                </a:solidFill>
                <a:cs typeface="Calibri"/>
              </a:rPr>
              <a:t>to negotiate</a:t>
            </a:r>
            <a:r>
              <a:rPr sz="1400" spc="-10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a</a:t>
            </a:r>
            <a:r>
              <a:rPr sz="1400" spc="-9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shared</a:t>
            </a:r>
            <a:r>
              <a:rPr sz="1400" spc="-8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40" dirty="0">
                <a:solidFill>
                  <a:schemeClr val="bg1"/>
                </a:solidFill>
                <a:cs typeface="Calibri"/>
              </a:rPr>
              <a:t>key</a:t>
            </a:r>
            <a:r>
              <a:rPr sz="1400" spc="-9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(e.g.,</a:t>
            </a:r>
            <a:r>
              <a:rPr sz="1400" spc="-9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DKE</a:t>
            </a:r>
            <a:r>
              <a:rPr sz="1400" spc="-8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45" dirty="0">
                <a:solidFill>
                  <a:schemeClr val="bg1"/>
                </a:solidFill>
                <a:cs typeface="Calibri"/>
              </a:rPr>
              <a:t>key</a:t>
            </a:r>
            <a:r>
              <a:rPr sz="1400" spc="-9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30" dirty="0">
                <a:solidFill>
                  <a:schemeClr val="bg1"/>
                </a:solidFill>
                <a:cs typeface="Calibri"/>
              </a:rPr>
              <a:t>exchange),</a:t>
            </a:r>
            <a:r>
              <a:rPr sz="1400" spc="-10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then</a:t>
            </a:r>
            <a:r>
              <a:rPr sz="1400" spc="-9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use</a:t>
            </a:r>
            <a:r>
              <a:rPr sz="1400" spc="-7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symmetric</a:t>
            </a:r>
            <a:r>
              <a:rPr sz="1400" spc="-12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cryptography</a:t>
            </a:r>
            <a:endParaRPr sz="1400" dirty="0">
              <a:solidFill>
                <a:schemeClr val="bg1"/>
              </a:solidFill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tabLst>
                <a:tab pos="240029" algn="l"/>
              </a:tabLst>
            </a:pPr>
            <a:r>
              <a:rPr sz="1400" dirty="0">
                <a:solidFill>
                  <a:schemeClr val="bg1"/>
                </a:solidFill>
                <a:cs typeface="Calibri"/>
              </a:rPr>
              <a:t>How</a:t>
            </a:r>
            <a:r>
              <a:rPr sz="1400" spc="-12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to</a:t>
            </a:r>
            <a:r>
              <a:rPr sz="1400" spc="-11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announce</a:t>
            </a:r>
            <a:r>
              <a:rPr sz="1400" spc="-9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and</a:t>
            </a:r>
            <a:r>
              <a:rPr sz="1400" spc="-11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obtain</a:t>
            </a:r>
            <a:r>
              <a:rPr sz="1400" spc="-114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the</a:t>
            </a:r>
            <a:r>
              <a:rPr sz="1400" spc="-10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public</a:t>
            </a:r>
            <a:r>
              <a:rPr sz="1400" spc="-11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key?</a:t>
            </a:r>
            <a:endParaRPr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276" y="1826128"/>
            <a:ext cx="1378121" cy="13781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83772" y="3100251"/>
            <a:ext cx="1675130" cy="53931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-635">
              <a:lnSpc>
                <a:spcPts val="2100"/>
              </a:lnSpc>
              <a:spcBef>
                <a:spcPts val="219"/>
              </a:spcBef>
            </a:pPr>
            <a:r>
              <a:rPr sz="1400" dirty="0">
                <a:solidFill>
                  <a:schemeClr val="bg1"/>
                </a:solidFill>
                <a:cs typeface="Calibri"/>
              </a:rPr>
              <a:t>Mail</a:t>
            </a:r>
            <a:r>
              <a:rPr sz="1400" spc="-5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box</a:t>
            </a:r>
            <a:r>
              <a:rPr sz="1400" spc="-35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is</a:t>
            </a:r>
            <a:r>
              <a:rPr sz="1400" spc="-40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public; </a:t>
            </a:r>
            <a:r>
              <a:rPr sz="1400" dirty="0">
                <a:solidFill>
                  <a:schemeClr val="bg1"/>
                </a:solidFill>
                <a:cs typeface="Calibri"/>
              </a:rPr>
              <a:t>Box</a:t>
            </a:r>
            <a:r>
              <a:rPr sz="1400" spc="-7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20" dirty="0">
                <a:solidFill>
                  <a:schemeClr val="bg1"/>
                </a:solidFill>
                <a:cs typeface="Calibri"/>
              </a:rPr>
              <a:t>key</a:t>
            </a:r>
            <a:r>
              <a:rPr sz="1400" spc="-70" dirty="0">
                <a:solidFill>
                  <a:schemeClr val="bg1"/>
                </a:solidFill>
                <a:cs typeface="Calibri"/>
              </a:rPr>
              <a:t> </a:t>
            </a:r>
            <a:r>
              <a:rPr sz="1400" dirty="0">
                <a:solidFill>
                  <a:schemeClr val="bg1"/>
                </a:solidFill>
                <a:cs typeface="Calibri"/>
              </a:rPr>
              <a:t>is</a:t>
            </a:r>
            <a:r>
              <a:rPr sz="1400" spc="-55" dirty="0">
                <a:solidFill>
                  <a:schemeClr val="bg1"/>
                </a:solidFill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cs typeface="Calibri"/>
              </a:rPr>
              <a:t>private</a:t>
            </a:r>
            <a:endParaRPr sz="14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2815D-2722-7F8C-A82D-F34DFE04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08728" y="1118060"/>
            <a:ext cx="526689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Public</a:t>
            </a:r>
            <a:r>
              <a:rPr spc="-165" dirty="0"/>
              <a:t> </a:t>
            </a:r>
            <a:r>
              <a:rPr spc="-30" dirty="0"/>
              <a:t>Key</a:t>
            </a:r>
            <a:r>
              <a:rPr spc="-165" dirty="0"/>
              <a:t> </a:t>
            </a:r>
            <a:r>
              <a:rPr spc="-30" dirty="0"/>
              <a:t>Infrastructures</a:t>
            </a:r>
            <a:r>
              <a:rPr spc="-220" dirty="0"/>
              <a:t> </a:t>
            </a:r>
            <a:r>
              <a:rPr spc="-10" dirty="0"/>
              <a:t>(PKIs)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C05BFC-92B1-3DEB-6BC5-4BBBD7E7EB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0627" y="2650791"/>
            <a:ext cx="2699066" cy="2569866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Bob</a:t>
            </a:r>
            <a:r>
              <a:rPr lang="en-US" spc="-55" dirty="0">
                <a:cs typeface="Calibri"/>
              </a:rPr>
              <a:t> </a:t>
            </a:r>
            <a:r>
              <a:rPr lang="en-US" dirty="0">
                <a:cs typeface="Calibri"/>
              </a:rPr>
              <a:t>has</a:t>
            </a:r>
            <a:r>
              <a:rPr lang="en-US" spc="120" dirty="0">
                <a:cs typeface="Calibri"/>
              </a:rPr>
              <a:t> </a:t>
            </a:r>
            <a:r>
              <a:rPr lang="en-US" dirty="0">
                <a:cs typeface="Calibri"/>
              </a:rPr>
              <a:t>a</a:t>
            </a:r>
            <a:r>
              <a:rPr lang="en-US" spc="114" dirty="0">
                <a:cs typeface="Calibri"/>
              </a:rPr>
              <a:t> </a:t>
            </a:r>
            <a:r>
              <a:rPr lang="en-US" dirty="0">
                <a:cs typeface="Calibri"/>
              </a:rPr>
              <a:t>private</a:t>
            </a:r>
            <a:r>
              <a:rPr lang="en-US" spc="120" dirty="0">
                <a:cs typeface="Calibri"/>
              </a:rPr>
              <a:t> </a:t>
            </a:r>
            <a:r>
              <a:rPr lang="en-US" dirty="0">
                <a:cs typeface="Calibri"/>
              </a:rPr>
              <a:t>key</a:t>
            </a:r>
            <a:r>
              <a:rPr lang="en-US" spc="110" dirty="0">
                <a:cs typeface="Calibri"/>
              </a:rPr>
              <a:t> </a:t>
            </a:r>
            <a:r>
              <a:rPr lang="en-US" b="1" spc="-50" dirty="0" err="1">
                <a:solidFill>
                  <a:srgbClr val="C00000"/>
                </a:solidFill>
                <a:cs typeface="Courier New"/>
              </a:rPr>
              <a:t>K</a:t>
            </a:r>
            <a:r>
              <a:rPr lang="en-US" b="1" spc="-75" baseline="-14619" dirty="0" err="1">
                <a:solidFill>
                  <a:srgbClr val="C00000"/>
                </a:solidFill>
                <a:cs typeface="Courier New"/>
              </a:rPr>
              <a:t>private</a:t>
            </a:r>
            <a:r>
              <a:rPr lang="en-US" b="1" spc="-352" baseline="-14619" dirty="0">
                <a:solidFill>
                  <a:srgbClr val="C00000"/>
                </a:solidFill>
                <a:cs typeface="Courier New"/>
              </a:rPr>
              <a:t> </a:t>
            </a:r>
            <a:r>
              <a:rPr lang="en-US" spc="-25" dirty="0">
                <a:cs typeface="Calibri"/>
              </a:rPr>
              <a:t>and </a:t>
            </a:r>
            <a:r>
              <a:rPr lang="en-US" dirty="0">
                <a:cs typeface="Calibri"/>
              </a:rPr>
              <a:t>wants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claim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he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corresponds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5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a </a:t>
            </a:r>
            <a:r>
              <a:rPr lang="en-US" dirty="0">
                <a:cs typeface="Calibri"/>
              </a:rPr>
              <a:t>public</a:t>
            </a:r>
            <a:r>
              <a:rPr lang="en-US" spc="-13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key</a:t>
            </a:r>
            <a:r>
              <a:rPr lang="en-US" spc="-114" dirty="0">
                <a:cs typeface="Calibri"/>
              </a:rPr>
              <a:t> </a:t>
            </a:r>
            <a:r>
              <a:rPr lang="en-US" b="1" spc="-10" dirty="0" err="1">
                <a:solidFill>
                  <a:schemeClr val="accent1"/>
                </a:solidFill>
                <a:cs typeface="Courier New"/>
              </a:rPr>
              <a:t>K</a:t>
            </a:r>
            <a:r>
              <a:rPr lang="en-US" b="1" spc="-15" baseline="-14619" dirty="0" err="1">
                <a:solidFill>
                  <a:schemeClr val="accent1"/>
                </a:solidFill>
                <a:cs typeface="Courier New"/>
              </a:rPr>
              <a:t>public</a:t>
            </a:r>
            <a:endParaRPr lang="en-US" baseline="-14619" dirty="0">
              <a:solidFill>
                <a:schemeClr val="accent1"/>
              </a:solidFill>
              <a:cs typeface="Courier New"/>
            </a:endParaRPr>
          </a:p>
          <a:p>
            <a:r>
              <a:rPr lang="en-US" dirty="0">
                <a:cs typeface="Calibri"/>
              </a:rPr>
              <a:t>Analogy:</a:t>
            </a:r>
            <a:r>
              <a:rPr lang="en-US" spc="-140" dirty="0">
                <a:cs typeface="Calibri"/>
              </a:rPr>
              <a:t> </a:t>
            </a:r>
            <a:r>
              <a:rPr lang="en-US" dirty="0">
                <a:cs typeface="Calibri"/>
              </a:rPr>
              <a:t>public</a:t>
            </a:r>
            <a:r>
              <a:rPr lang="en-US" spc="-80" dirty="0">
                <a:cs typeface="Calibri"/>
              </a:rPr>
              <a:t> </a:t>
            </a:r>
            <a:r>
              <a:rPr lang="en-US" spc="-45" dirty="0">
                <a:cs typeface="Calibri"/>
              </a:rPr>
              <a:t>key</a:t>
            </a:r>
            <a:r>
              <a:rPr lang="en-US" spc="-114" dirty="0">
                <a:cs typeface="Calibri"/>
              </a:rPr>
              <a:t> </a:t>
            </a:r>
            <a:r>
              <a:rPr lang="en-US" dirty="0">
                <a:cs typeface="Calibri"/>
              </a:rPr>
              <a:t>is</a:t>
            </a:r>
            <a:r>
              <a:rPr lang="en-US" spc="-10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like</a:t>
            </a:r>
            <a:r>
              <a:rPr lang="en-US" spc="-12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a </a:t>
            </a:r>
            <a:r>
              <a:rPr lang="en-US" spc="-55" dirty="0">
                <a:cs typeface="Calibri"/>
              </a:rPr>
              <a:t>government-</a:t>
            </a:r>
            <a:r>
              <a:rPr lang="en-US" dirty="0">
                <a:cs typeface="Calibri"/>
              </a:rPr>
              <a:t>issued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ID,</a:t>
            </a:r>
            <a:r>
              <a:rPr lang="en-US" spc="-80" dirty="0">
                <a:cs typeface="Calibri"/>
              </a:rPr>
              <a:t> </a:t>
            </a:r>
            <a:r>
              <a:rPr lang="en-US" dirty="0">
                <a:cs typeface="Calibri"/>
              </a:rPr>
              <a:t>need</a:t>
            </a:r>
            <a:r>
              <a:rPr lang="en-US" spc="-7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85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be 	</a:t>
            </a:r>
            <a:r>
              <a:rPr lang="en-US" spc="-10" dirty="0">
                <a:cs typeface="Calibri"/>
              </a:rPr>
              <a:t>validated</a:t>
            </a:r>
            <a:r>
              <a:rPr lang="en-US" spc="-100" dirty="0">
                <a:cs typeface="Calibri"/>
              </a:rPr>
              <a:t> </a:t>
            </a:r>
            <a:r>
              <a:rPr lang="en-US" dirty="0">
                <a:cs typeface="Calibri"/>
              </a:rPr>
              <a:t>by</a:t>
            </a:r>
            <a:r>
              <a:rPr lang="en-US" spc="-105" dirty="0">
                <a:cs typeface="Calibri"/>
              </a:rPr>
              <a:t> </a:t>
            </a:r>
            <a:r>
              <a:rPr lang="en-US" dirty="0">
                <a:cs typeface="Calibri"/>
              </a:rPr>
              <a:t>an</a:t>
            </a:r>
            <a:r>
              <a:rPr lang="en-US" spc="-9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authority.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3"/>
          </p:nvPr>
        </p:nvSpPr>
        <p:spPr>
          <a:xfrm>
            <a:off x="10860189" y="6108700"/>
            <a:ext cx="61912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CFA2F2-3D92-7A75-3BF2-207A89389F6B}"/>
              </a:ext>
            </a:extLst>
          </p:cNvPr>
          <p:cNvGrpSpPr/>
          <p:nvPr/>
        </p:nvGrpSpPr>
        <p:grpSpPr>
          <a:xfrm>
            <a:off x="6642571" y="1678790"/>
            <a:ext cx="2364462" cy="3823809"/>
            <a:chOff x="9517975" y="2008483"/>
            <a:chExt cx="2364462" cy="3823809"/>
          </a:xfrm>
        </p:grpSpPr>
        <p:sp>
          <p:nvSpPr>
            <p:cNvPr id="9" name="object 9"/>
            <p:cNvSpPr txBox="1"/>
            <p:nvPr/>
          </p:nvSpPr>
          <p:spPr>
            <a:xfrm>
              <a:off x="10293972" y="2008483"/>
              <a:ext cx="1298575" cy="43018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700" marR="5080">
                <a:lnSpc>
                  <a:spcPct val="100800"/>
                </a:lnSpc>
                <a:spcBef>
                  <a:spcPts val="75"/>
                </a:spcBef>
              </a:pPr>
              <a:r>
                <a:rPr sz="1400" b="1" spc="-40" dirty="0">
                  <a:solidFill>
                    <a:schemeClr val="bg1"/>
                  </a:solidFill>
                  <a:cs typeface="Calibri"/>
                </a:rPr>
                <a:t>Certificate </a:t>
              </a:r>
              <a:r>
                <a:rPr sz="1400" b="1" spc="-10" dirty="0">
                  <a:solidFill>
                    <a:schemeClr val="bg1"/>
                  </a:solidFill>
                  <a:cs typeface="Calibri"/>
                </a:rPr>
                <a:t>Authority</a:t>
              </a:r>
              <a:endParaRPr sz="1400" dirty="0">
                <a:solidFill>
                  <a:schemeClr val="bg1"/>
                </a:solidFill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94B7A5-2B5F-EFD9-5BE6-4D799DE7EC0B}"/>
                </a:ext>
              </a:extLst>
            </p:cNvPr>
            <p:cNvGrpSpPr/>
            <p:nvPr/>
          </p:nvGrpSpPr>
          <p:grpSpPr>
            <a:xfrm>
              <a:off x="9517975" y="2365817"/>
              <a:ext cx="2364462" cy="3466475"/>
              <a:chOff x="7900415" y="1548383"/>
              <a:chExt cx="3054096" cy="4152061"/>
            </a:xfrm>
          </p:grpSpPr>
          <p:sp>
            <p:nvSpPr>
              <p:cNvPr id="5" name="object 5"/>
              <p:cNvSpPr txBox="1"/>
              <p:nvPr/>
            </p:nvSpPr>
            <p:spPr>
              <a:xfrm>
                <a:off x="8038400" y="5472176"/>
                <a:ext cx="63436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10" dirty="0">
                    <a:solidFill>
                      <a:schemeClr val="bg1"/>
                    </a:solidFill>
                    <a:cs typeface="Calibri"/>
                  </a:rPr>
                  <a:t>Alice</a:t>
                </a:r>
                <a:endParaRPr sz="1400" dirty="0">
                  <a:solidFill>
                    <a:schemeClr val="bg1"/>
                  </a:solidFill>
                  <a:cs typeface="Calibri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10230522" y="5356352"/>
                <a:ext cx="518159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b="1" spc="-25" dirty="0">
                    <a:solidFill>
                      <a:schemeClr val="bg1"/>
                    </a:solidFill>
                    <a:cs typeface="Calibri"/>
                  </a:rPr>
                  <a:t>Bob</a:t>
                </a:r>
                <a:endParaRPr sz="1400">
                  <a:solidFill>
                    <a:schemeClr val="bg1"/>
                  </a:solidFill>
                  <a:cs typeface="Calibri"/>
                </a:endParaRPr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10600" y="1548383"/>
                <a:ext cx="1652015" cy="1652015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037064" y="4599432"/>
                <a:ext cx="917447" cy="917447"/>
              </a:xfrm>
              <a:prstGeom prst="rect">
                <a:avLst/>
              </a:prstGeom>
            </p:spPr>
          </p:pic>
          <p:grpSp>
            <p:nvGrpSpPr>
              <p:cNvPr id="10" name="object 10"/>
              <p:cNvGrpSpPr/>
              <p:nvPr/>
            </p:nvGrpSpPr>
            <p:grpSpPr>
              <a:xfrm>
                <a:off x="7900415" y="3117847"/>
                <a:ext cx="1841500" cy="2399030"/>
                <a:chOff x="7900415" y="3117847"/>
                <a:chExt cx="1841500" cy="2399030"/>
              </a:xfrm>
            </p:grpSpPr>
            <p:pic>
              <p:nvPicPr>
                <p:cNvPr id="11" name="object 11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900415" y="4599432"/>
                  <a:ext cx="917447" cy="917447"/>
                </a:xfrm>
                <a:prstGeom prst="rect">
                  <a:avLst/>
                </a:prstGeom>
              </p:spPr>
            </p:pic>
            <p:sp>
              <p:nvSpPr>
                <p:cNvPr id="12" name="object 12"/>
                <p:cNvSpPr/>
                <p:nvPr/>
              </p:nvSpPr>
              <p:spPr>
                <a:xfrm>
                  <a:off x="8423150" y="3124200"/>
                  <a:ext cx="615950" cy="15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0" h="1569720">
                      <a:moveTo>
                        <a:pt x="524167" y="0"/>
                      </a:moveTo>
                      <a:lnTo>
                        <a:pt x="356285" y="91084"/>
                      </a:lnTo>
                      <a:lnTo>
                        <a:pt x="421055" y="110223"/>
                      </a:lnTo>
                      <a:lnTo>
                        <a:pt x="0" y="1531150"/>
                      </a:lnTo>
                      <a:lnTo>
                        <a:pt x="129552" y="1569427"/>
                      </a:lnTo>
                      <a:lnTo>
                        <a:pt x="550608" y="148501"/>
                      </a:lnTo>
                      <a:lnTo>
                        <a:pt x="615378" y="167640"/>
                      </a:lnTo>
                      <a:lnTo>
                        <a:pt x="524167" y="0"/>
                      </a:lnTo>
                      <a:close/>
                    </a:path>
                  </a:pathLst>
                </a:custGeom>
                <a:solidFill>
                  <a:srgbClr val="4471C4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3" name="object 13"/>
                <p:cNvSpPr/>
                <p:nvPr/>
              </p:nvSpPr>
              <p:spPr>
                <a:xfrm>
                  <a:off x="8423148" y="3124197"/>
                  <a:ext cx="615950" cy="156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950" h="1569720">
                      <a:moveTo>
                        <a:pt x="0" y="1531150"/>
                      </a:moveTo>
                      <a:lnTo>
                        <a:pt x="421055" y="110223"/>
                      </a:lnTo>
                      <a:lnTo>
                        <a:pt x="356285" y="91084"/>
                      </a:lnTo>
                      <a:lnTo>
                        <a:pt x="524167" y="0"/>
                      </a:lnTo>
                      <a:lnTo>
                        <a:pt x="615391" y="167652"/>
                      </a:lnTo>
                      <a:lnTo>
                        <a:pt x="550608" y="148501"/>
                      </a:lnTo>
                      <a:lnTo>
                        <a:pt x="129552" y="1569427"/>
                      </a:lnTo>
                      <a:lnTo>
                        <a:pt x="0" y="1531150"/>
                      </a:lnTo>
                      <a:close/>
                    </a:path>
                  </a:pathLst>
                </a:custGeom>
                <a:ln w="12700">
                  <a:solidFill>
                    <a:srgbClr val="2E52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pic>
              <p:nvPicPr>
                <p:cNvPr id="14" name="object 14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946136" y="3386340"/>
                  <a:ext cx="1795271" cy="1027163"/>
                </a:xfrm>
                <a:prstGeom prst="rect">
                  <a:avLst/>
                </a:prstGeom>
              </p:spPr>
            </p:pic>
            <p:sp>
              <p:nvSpPr>
                <p:cNvPr id="15" name="object 15"/>
                <p:cNvSpPr/>
                <p:nvPr/>
              </p:nvSpPr>
              <p:spPr>
                <a:xfrm>
                  <a:off x="7981182" y="3421380"/>
                  <a:ext cx="16700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050" h="903604">
                      <a:moveTo>
                        <a:pt x="1669745" y="0"/>
                      </a:moveTo>
                      <a:lnTo>
                        <a:pt x="0" y="0"/>
                      </a:lnTo>
                      <a:lnTo>
                        <a:pt x="0" y="854671"/>
                      </a:lnTo>
                      <a:lnTo>
                        <a:pt x="62610" y="866038"/>
                      </a:lnTo>
                      <a:lnTo>
                        <a:pt x="122085" y="875753"/>
                      </a:lnTo>
                      <a:lnTo>
                        <a:pt x="178600" y="883881"/>
                      </a:lnTo>
                      <a:lnTo>
                        <a:pt x="232346" y="890485"/>
                      </a:lnTo>
                      <a:lnTo>
                        <a:pt x="283463" y="895667"/>
                      </a:lnTo>
                      <a:lnTo>
                        <a:pt x="332130" y="899477"/>
                      </a:lnTo>
                      <a:lnTo>
                        <a:pt x="378510" y="901992"/>
                      </a:lnTo>
                      <a:lnTo>
                        <a:pt x="422795" y="903287"/>
                      </a:lnTo>
                      <a:lnTo>
                        <a:pt x="465124" y="903427"/>
                      </a:lnTo>
                      <a:lnTo>
                        <a:pt x="505688" y="902500"/>
                      </a:lnTo>
                      <a:lnTo>
                        <a:pt x="544652" y="900569"/>
                      </a:lnTo>
                      <a:lnTo>
                        <a:pt x="618426" y="893978"/>
                      </a:lnTo>
                      <a:lnTo>
                        <a:pt x="687806" y="884250"/>
                      </a:lnTo>
                      <a:lnTo>
                        <a:pt x="754164" y="871956"/>
                      </a:lnTo>
                      <a:lnTo>
                        <a:pt x="818819" y="857681"/>
                      </a:lnTo>
                      <a:lnTo>
                        <a:pt x="1016165" y="808799"/>
                      </a:lnTo>
                      <a:lnTo>
                        <a:pt x="1051318" y="800531"/>
                      </a:lnTo>
                      <a:lnTo>
                        <a:pt x="1125105" y="784542"/>
                      </a:lnTo>
                      <a:lnTo>
                        <a:pt x="1164056" y="776960"/>
                      </a:lnTo>
                      <a:lnTo>
                        <a:pt x="1204620" y="769772"/>
                      </a:lnTo>
                      <a:lnTo>
                        <a:pt x="1246949" y="763016"/>
                      </a:lnTo>
                      <a:lnTo>
                        <a:pt x="1291234" y="756793"/>
                      </a:lnTo>
                      <a:lnTo>
                        <a:pt x="1337627" y="751154"/>
                      </a:lnTo>
                      <a:lnTo>
                        <a:pt x="1386293" y="746188"/>
                      </a:lnTo>
                      <a:lnTo>
                        <a:pt x="1437411" y="741972"/>
                      </a:lnTo>
                      <a:lnTo>
                        <a:pt x="1491145" y="738555"/>
                      </a:lnTo>
                      <a:lnTo>
                        <a:pt x="1547660" y="736028"/>
                      </a:lnTo>
                      <a:lnTo>
                        <a:pt x="1607146" y="734453"/>
                      </a:lnTo>
                      <a:lnTo>
                        <a:pt x="1669745" y="733920"/>
                      </a:lnTo>
                      <a:lnTo>
                        <a:pt x="16697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6" name="object 16"/>
                <p:cNvSpPr/>
                <p:nvPr/>
              </p:nvSpPr>
              <p:spPr>
                <a:xfrm>
                  <a:off x="7981950" y="3422142"/>
                  <a:ext cx="1670050" cy="90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050" h="903604">
                      <a:moveTo>
                        <a:pt x="0" y="0"/>
                      </a:moveTo>
                      <a:lnTo>
                        <a:pt x="1669745" y="0"/>
                      </a:lnTo>
                      <a:lnTo>
                        <a:pt x="1669745" y="733920"/>
                      </a:lnTo>
                      <a:lnTo>
                        <a:pt x="1607134" y="734453"/>
                      </a:lnTo>
                      <a:lnTo>
                        <a:pt x="1547660" y="736028"/>
                      </a:lnTo>
                      <a:lnTo>
                        <a:pt x="1491132" y="738555"/>
                      </a:lnTo>
                      <a:lnTo>
                        <a:pt x="1437398" y="741972"/>
                      </a:lnTo>
                      <a:lnTo>
                        <a:pt x="1386281" y="746188"/>
                      </a:lnTo>
                      <a:lnTo>
                        <a:pt x="1337614" y="751154"/>
                      </a:lnTo>
                      <a:lnTo>
                        <a:pt x="1291221" y="756793"/>
                      </a:lnTo>
                      <a:lnTo>
                        <a:pt x="1246949" y="763016"/>
                      </a:lnTo>
                      <a:lnTo>
                        <a:pt x="1204620" y="769772"/>
                      </a:lnTo>
                      <a:lnTo>
                        <a:pt x="1164056" y="776960"/>
                      </a:lnTo>
                      <a:lnTo>
                        <a:pt x="1125093" y="784542"/>
                      </a:lnTo>
                      <a:lnTo>
                        <a:pt x="1087577" y="792416"/>
                      </a:lnTo>
                      <a:lnTo>
                        <a:pt x="1016165" y="808799"/>
                      </a:lnTo>
                      <a:lnTo>
                        <a:pt x="948461" y="825525"/>
                      </a:lnTo>
                      <a:lnTo>
                        <a:pt x="915581" y="833831"/>
                      </a:lnTo>
                      <a:lnTo>
                        <a:pt x="883132" y="842010"/>
                      </a:lnTo>
                      <a:lnTo>
                        <a:pt x="818807" y="857681"/>
                      </a:lnTo>
                      <a:lnTo>
                        <a:pt x="754151" y="871956"/>
                      </a:lnTo>
                      <a:lnTo>
                        <a:pt x="687806" y="884250"/>
                      </a:lnTo>
                      <a:lnTo>
                        <a:pt x="618426" y="893978"/>
                      </a:lnTo>
                      <a:lnTo>
                        <a:pt x="544639" y="900569"/>
                      </a:lnTo>
                      <a:lnTo>
                        <a:pt x="505688" y="902500"/>
                      </a:lnTo>
                      <a:lnTo>
                        <a:pt x="465124" y="903427"/>
                      </a:lnTo>
                      <a:lnTo>
                        <a:pt x="422795" y="903287"/>
                      </a:lnTo>
                      <a:lnTo>
                        <a:pt x="378510" y="901992"/>
                      </a:lnTo>
                      <a:lnTo>
                        <a:pt x="332117" y="899477"/>
                      </a:lnTo>
                      <a:lnTo>
                        <a:pt x="283451" y="895667"/>
                      </a:lnTo>
                      <a:lnTo>
                        <a:pt x="232333" y="890485"/>
                      </a:lnTo>
                      <a:lnTo>
                        <a:pt x="178600" y="883881"/>
                      </a:lnTo>
                      <a:lnTo>
                        <a:pt x="122085" y="875753"/>
                      </a:lnTo>
                      <a:lnTo>
                        <a:pt x="62598" y="866038"/>
                      </a:lnTo>
                      <a:lnTo>
                        <a:pt x="0" y="854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</p:grpSp>
          <p:sp>
            <p:nvSpPr>
              <p:cNvPr id="17" name="object 17"/>
              <p:cNvSpPr txBox="1"/>
              <p:nvPr/>
            </p:nvSpPr>
            <p:spPr>
              <a:xfrm>
                <a:off x="8038400" y="3462538"/>
                <a:ext cx="1508876" cy="645977"/>
              </a:xfrm>
              <a:prstGeom prst="rect">
                <a:avLst/>
              </a:prstGeom>
            </p:spPr>
            <p:txBody>
              <a:bodyPr vert="horz" wrap="square" lIns="0" tIns="27939" rIns="0" bIns="0" rtlCol="0">
                <a:spAutoFit/>
              </a:bodyPr>
              <a:lstStyle/>
              <a:p>
                <a:pPr marL="120650" marR="5080" indent="-108585">
                  <a:lnSpc>
                    <a:spcPts val="2100"/>
                  </a:lnSpc>
                  <a:spcBef>
                    <a:spcPts val="219"/>
                  </a:spcBef>
                </a:pPr>
                <a:r>
                  <a:rPr sz="1400" dirty="0">
                    <a:cs typeface="Calibri"/>
                  </a:rPr>
                  <a:t>What</a:t>
                </a:r>
                <a:r>
                  <a:rPr sz="1400" spc="-60" dirty="0">
                    <a:cs typeface="Calibri"/>
                  </a:rPr>
                  <a:t> </a:t>
                </a:r>
                <a:r>
                  <a:rPr sz="1400" dirty="0">
                    <a:cs typeface="Calibri"/>
                  </a:rPr>
                  <a:t>is</a:t>
                </a:r>
                <a:r>
                  <a:rPr sz="1400" spc="-40" dirty="0">
                    <a:cs typeface="Calibri"/>
                  </a:rPr>
                  <a:t> </a:t>
                </a:r>
                <a:r>
                  <a:rPr sz="1400" spc="-50" dirty="0">
                    <a:cs typeface="Calibri"/>
                  </a:rPr>
                  <a:t>Bob’s </a:t>
                </a:r>
                <a:r>
                  <a:rPr sz="1400" dirty="0">
                    <a:cs typeface="Calibri"/>
                  </a:rPr>
                  <a:t>public</a:t>
                </a:r>
                <a:r>
                  <a:rPr sz="1400" spc="-85" dirty="0">
                    <a:cs typeface="Calibri"/>
                  </a:rPr>
                  <a:t> </a:t>
                </a:r>
                <a:r>
                  <a:rPr sz="1400" spc="-20" dirty="0">
                    <a:cs typeface="Calibri"/>
                  </a:rPr>
                  <a:t>key?</a:t>
                </a:r>
                <a:endParaRPr sz="1400" dirty="0">
                  <a:cs typeface="Calibri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D45E9AB-18E4-5621-CB55-97A4EC173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02" y="5861825"/>
            <a:ext cx="1530000" cy="61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1392</Words>
  <Application>Microsoft Office PowerPoint</Application>
  <PresentationFormat>Widescreen</PresentationFormat>
  <Paragraphs>284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Book Antiqua</vt:lpstr>
      <vt:lpstr>Calibri</vt:lpstr>
      <vt:lpstr>Calibri Light</vt:lpstr>
      <vt:lpstr>Cambria Math</vt:lpstr>
      <vt:lpstr>Century Gothic</vt:lpstr>
      <vt:lpstr>Courier New</vt:lpstr>
      <vt:lpstr>Times New Roman</vt:lpstr>
      <vt:lpstr>Custom</vt:lpstr>
      <vt:lpstr>DATA PROTECTION AND PRIVACY TECHNOLOGIES FOR ENERGY</vt:lpstr>
      <vt:lpstr>PowerPoint Presentation</vt:lpstr>
      <vt:lpstr>Outline</vt:lpstr>
      <vt:lpstr>Security Property and Crypto Primitives</vt:lpstr>
      <vt:lpstr>Symmetric Cryptography</vt:lpstr>
      <vt:lpstr>Block ciphers (e.g., DES, AES)</vt:lpstr>
      <vt:lpstr>Block ciphers (e.g., DES, AES)</vt:lpstr>
      <vt:lpstr>Asymmetric Cryptography (e.g., RSA)</vt:lpstr>
      <vt:lpstr>Public Key Infrastructures (PKIs)</vt:lpstr>
      <vt:lpstr>Public Key Infrastructures (PKIs)</vt:lpstr>
      <vt:lpstr>Integrity (MAC/Signature)</vt:lpstr>
      <vt:lpstr>Integrity + Crypto</vt:lpstr>
      <vt:lpstr>Freshness</vt:lpstr>
      <vt:lpstr>Freshness</vt:lpstr>
      <vt:lpstr>Freshness</vt:lpstr>
      <vt:lpstr>Hardware establishes root of trust.</vt:lpstr>
      <vt:lpstr>Security Contexts #2</vt:lpstr>
      <vt:lpstr>Security Contexts #3</vt:lpstr>
      <vt:lpstr>What Can Hardware Security Modules Offer?</vt:lpstr>
      <vt:lpstr>Secure Processors</vt:lpstr>
      <vt:lpstr>Before IBM 4758 (1999)</vt:lpstr>
      <vt:lpstr>IBM 4758 (1999) -- 4765 (2012)</vt:lpstr>
      <vt:lpstr>Software Layer Design and Concerns</vt:lpstr>
      <vt:lpstr>Compare to TrustZone</vt:lpstr>
      <vt:lpstr>Trusted Platform Module (TPM)</vt:lpstr>
      <vt:lpstr>Boot Process (UEFI)</vt:lpstr>
      <vt:lpstr>Secure Boot using TPM</vt:lpstr>
      <vt:lpstr>Open-source Choice: Google Titan</vt:lpstr>
      <vt:lpstr>Security Problems of Using TPM</vt:lpstr>
      <vt:lpstr>Apple Secure Enclave</vt:lpstr>
      <vt:lpstr>Isolation</vt:lpstr>
      <vt:lpstr>Crypto Keys</vt:lpstr>
      <vt:lpstr>Secure Non-volatile Storage</vt:lpstr>
      <vt:lpstr>Secure Boot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2024-04-29T18:22:18Z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