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24"/>
  </p:notesMasterIdLst>
  <p:handoutMasterIdLst>
    <p:handoutMasterId r:id="rId25"/>
  </p:handoutMasterIdLst>
  <p:sldIdLst>
    <p:sldId id="376" r:id="rId5"/>
    <p:sldId id="407" r:id="rId6"/>
    <p:sldId id="388" r:id="rId7"/>
    <p:sldId id="382" r:id="rId8"/>
    <p:sldId id="391" r:id="rId9"/>
    <p:sldId id="396" r:id="rId10"/>
    <p:sldId id="398" r:id="rId11"/>
    <p:sldId id="408" r:id="rId12"/>
    <p:sldId id="393" r:id="rId13"/>
    <p:sldId id="394" r:id="rId14"/>
    <p:sldId id="395" r:id="rId15"/>
    <p:sldId id="384" r:id="rId16"/>
    <p:sldId id="397" r:id="rId17"/>
    <p:sldId id="406" r:id="rId18"/>
    <p:sldId id="402" r:id="rId19"/>
    <p:sldId id="403" r:id="rId20"/>
    <p:sldId id="380" r:id="rId21"/>
    <p:sldId id="379" r:id="rId22"/>
    <p:sldId id="3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749A03-47B0-4C85-B90C-9F2E4BDB0CB1}" v="1" dt="2024-04-29T18:26:52.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26" autoAdjust="0"/>
    <p:restoredTop sz="95388" autoAdjust="0"/>
  </p:normalViewPr>
  <p:slideViewPr>
    <p:cSldViewPr snapToGrid="0" showGuides="1">
      <p:cViewPr varScale="1">
        <p:scale>
          <a:sx n="78" d="100"/>
          <a:sy n="78" d="100"/>
        </p:scale>
        <p:origin x="418"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29-Apr-24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29-Apr-24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G"/><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2579052"/>
          </a:xfrm>
        </p:spPr>
        <p:txBody>
          <a:bodyPr>
            <a:noAutofit/>
          </a:bodyPr>
          <a:lstStyle/>
          <a:p>
            <a:r>
              <a:rPr lang="en-US" sz="3800" dirty="0"/>
              <a:t>DATA PROTECTION AND PRIVACY TECHNOLOGIES FOR ENERGY</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Presentation by: </a:t>
            </a:r>
          </a:p>
          <a:p>
            <a:r>
              <a:rPr lang="en-US" dirty="0"/>
              <a:t>PROF. VASSILIOS PREVELAKIS</a:t>
            </a:r>
          </a:p>
          <a:p>
            <a:r>
              <a:rPr lang="en-US"/>
              <a:t>ANTONIOS NTIB</a:t>
            </a:r>
            <a:endParaRPr lang="en-US"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292645" y="3373515"/>
            <a:ext cx="5150055" cy="1008926"/>
          </a:xfrm>
        </p:spPr>
        <p:txBody>
          <a:bodyPr/>
          <a:lstStyle/>
          <a:p>
            <a:r>
              <a:rPr lang="en-US" dirty="0"/>
              <a:t>CSP005_S_E</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 name="TextBox 4">
            <a:extLst>
              <a:ext uri="{FF2B5EF4-FFF2-40B4-BE49-F238E27FC236}">
                <a16:creationId xmlns:a16="http://schemas.microsoft.com/office/drawing/2014/main" id="{42DE8EBA-735C-587B-6F26-EB2EA7541EA8}"/>
              </a:ext>
            </a:extLst>
          </p:cNvPr>
          <p:cNvSpPr txBox="1"/>
          <p:nvPr/>
        </p:nvSpPr>
        <p:spPr>
          <a:xfrm>
            <a:off x="5840731" y="4569372"/>
            <a:ext cx="5389576" cy="369332"/>
          </a:xfrm>
          <a:prstGeom prst="rect">
            <a:avLst/>
          </a:prstGeom>
          <a:noFill/>
        </p:spPr>
        <p:txBody>
          <a:bodyPr wrap="square" rtlCol="0">
            <a:spAutoFit/>
          </a:bodyPr>
          <a:lstStyle/>
          <a:p>
            <a:r>
              <a:rPr lang="en-US" b="1" i="1" dirty="0">
                <a:solidFill>
                  <a:srgbClr val="FF0000"/>
                </a:solidFill>
              </a:rPr>
              <a:t>SLIDE SET FOR TRAINING MATERIAL CONTENTS</a:t>
            </a:r>
            <a:endParaRPr lang="en-US" b="1" i="1" dirty="0"/>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2569866"/>
          </a:xfrm>
        </p:spPr>
        <p:txBody>
          <a:bodyPr>
            <a:noAutofit/>
          </a:bodyPr>
          <a:lstStyle/>
          <a:p>
            <a:pPr>
              <a:spcBef>
                <a:spcPts val="600"/>
              </a:spcBef>
            </a:pPr>
            <a:r>
              <a:rPr lang="en-US" sz="1200" dirty="0"/>
              <a:t>Demonstrate ethical and professional conduct in all aspects of information and cybersecurity management.</a:t>
            </a:r>
          </a:p>
          <a:p>
            <a:pPr>
              <a:spcBef>
                <a:spcPts val="600"/>
              </a:spcBef>
            </a:pPr>
            <a:r>
              <a:rPr lang="en-US" sz="1200" dirty="0"/>
              <a:t>Comprehend and articulate the key concepts and principles of information and cybersecurity.</a:t>
            </a:r>
          </a:p>
          <a:p>
            <a:pPr>
              <a:spcBef>
                <a:spcPts val="600"/>
              </a:spcBef>
            </a:pPr>
            <a:r>
              <a:rPr lang="en-US" sz="1200" dirty="0"/>
              <a:t>Understand the evolving cyber threat landscape and the diverse range of cyberattacks.</a:t>
            </a:r>
          </a:p>
          <a:p>
            <a:pPr>
              <a:spcBef>
                <a:spcPts val="600"/>
              </a:spcBef>
            </a:pPr>
            <a:r>
              <a:rPr lang="en-US" sz="1200" dirty="0"/>
              <a:t>Identifies the cybersecurity threats, vulnerabilities, and risks to an </a:t>
            </a:r>
            <a:r>
              <a:rPr lang="en-US" sz="1200" dirty="0" err="1"/>
              <a:t>organisation</a:t>
            </a:r>
            <a:r>
              <a:rPr lang="en-US" sz="1200" dirty="0"/>
              <a:t>.</a:t>
            </a:r>
          </a:p>
          <a:p>
            <a:pPr>
              <a:spcBef>
                <a:spcPts val="600"/>
              </a:spcBef>
            </a:pPr>
            <a:r>
              <a:rPr lang="en-US" sz="1200" dirty="0" err="1"/>
              <a:t>Recognises</a:t>
            </a:r>
            <a:r>
              <a:rPr lang="en-US" sz="1200" dirty="0"/>
              <a:t> the human factor's role in cybersecurity breaches and risk mitigation strategies.</a:t>
            </a:r>
          </a:p>
          <a:p>
            <a:pPr>
              <a:spcBef>
                <a:spcPts val="600"/>
              </a:spcBef>
            </a:pPr>
            <a:r>
              <a:rPr lang="en-US" sz="1200" dirty="0"/>
              <a:t>Strategically aims to design and develop  a robust information security governance framework and risk management aligned with </a:t>
            </a:r>
            <a:r>
              <a:rPr lang="en-US" sz="1200" dirty="0" err="1"/>
              <a:t>organisational</a:t>
            </a:r>
            <a:r>
              <a:rPr lang="en-US" sz="1200" dirty="0"/>
              <a:t> goals.</a:t>
            </a:r>
          </a:p>
          <a:p>
            <a:pPr>
              <a:spcBef>
                <a:spcPts val="600"/>
              </a:spcBef>
            </a:pPr>
            <a:r>
              <a:rPr lang="en-US" sz="1200" dirty="0"/>
              <a:t>Ability to design a secure information security architecture that safeguards critical assets.</a:t>
            </a:r>
          </a:p>
          <a:p>
            <a:pPr>
              <a:spcBef>
                <a:spcPts val="600"/>
              </a:spcBef>
            </a:pPr>
            <a:r>
              <a:rPr lang="en-US" sz="1200" dirty="0"/>
              <a:t>Ability to help and select appropriate security controls to protect against identified cybersecurity threats and risks.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pointing at papers&#10;&#10;Description automatically generated">
            <a:extLst>
              <a:ext uri="{FF2B5EF4-FFF2-40B4-BE49-F238E27FC236}">
                <a16:creationId xmlns:a16="http://schemas.microsoft.com/office/drawing/2014/main" id="{411E2CAA-211E-DCAC-3A97-522C2D95BBD3}"/>
              </a:ext>
            </a:extLst>
          </p:cNvPr>
          <p:cNvPicPr>
            <a:picLocks noGrp="1" noChangeAspect="1"/>
          </p:cNvPicPr>
          <p:nvPr>
            <p:ph type="pic" sz="quarter" idx="11"/>
          </p:nvPr>
        </p:nvPicPr>
        <p:blipFill>
          <a:blip r:embed="rId2"/>
          <a:srcRect l="4194" r="4194"/>
          <a:stretch>
            <a:fillRect/>
          </a:stretch>
        </p:blipFill>
        <p:spPr/>
      </p:pic>
      <p:grpSp>
        <p:nvGrpSpPr>
          <p:cNvPr id="2" name="Group 1">
            <a:extLst>
              <a:ext uri="{FF2B5EF4-FFF2-40B4-BE49-F238E27FC236}">
                <a16:creationId xmlns:a16="http://schemas.microsoft.com/office/drawing/2014/main" id="{5EED617C-3BFB-3F15-1246-08627E58E10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BA3D68F1-9E2A-8D87-B375-2CD03C37E30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BA10068-EE82-6CCD-AF1D-0E1A272E16BD}"/>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1944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pic>
        <p:nvPicPr>
          <p:cNvPr id="11" name="Picture Placeholder 10" descr="A person with his hand on his chin">
            <a:extLst>
              <a:ext uri="{FF2B5EF4-FFF2-40B4-BE49-F238E27FC236}">
                <a16:creationId xmlns:a16="http://schemas.microsoft.com/office/drawing/2014/main" id="{8FB04EF3-CC57-2C94-49E0-6F49EAA52171}"/>
              </a:ext>
            </a:extLst>
          </p:cNvPr>
          <p:cNvPicPr>
            <a:picLocks noGrp="1" noChangeAspect="1"/>
          </p:cNvPicPr>
          <p:nvPr>
            <p:ph type="pic" sz="quarter" idx="11"/>
          </p:nvPr>
        </p:nvPicPr>
        <p:blipFill>
          <a:blip r:embed="rId2"/>
          <a:srcRect l="172" r="172"/>
          <a:stretch/>
        </p:blipFill>
        <p:spPr>
          <a:xfrm>
            <a:off x="0" y="-2235"/>
            <a:ext cx="5840730" cy="6862275"/>
          </a:xfrm>
        </p:spPr>
      </p:pic>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Helps the technical cybersecurity colleagues with appropriate security controls and measures to ensure data security and privacy.</a:t>
            </a:r>
          </a:p>
          <a:p>
            <a:pPr>
              <a:spcBef>
                <a:spcPts val="600"/>
              </a:spcBef>
            </a:pPr>
            <a:r>
              <a:rPr lang="en-US" sz="1200" dirty="0"/>
              <a:t>Develop an initial plan to effectively respond to cyber incidents, applying relevant information security concepts.</a:t>
            </a:r>
          </a:p>
          <a:p>
            <a:pPr>
              <a:spcBef>
                <a:spcPts val="600"/>
              </a:spcBef>
            </a:pPr>
            <a:r>
              <a:rPr lang="en-US" sz="1200" dirty="0"/>
              <a:t>Awareness raising within employees on cybersecurity best practices to foster a security-conscious culture.</a:t>
            </a:r>
          </a:p>
          <a:p>
            <a:pPr>
              <a:spcBef>
                <a:spcPts val="600"/>
              </a:spcBef>
            </a:pPr>
            <a:r>
              <a:rPr lang="en-US" sz="1200" dirty="0"/>
              <a:t>Foundation knowledge of compliance with and apply the legal and ethical aspects of cybersecurity within the </a:t>
            </a:r>
            <a:r>
              <a:rPr lang="en-US" sz="1200" dirty="0" err="1"/>
              <a:t>organisation</a:t>
            </a:r>
            <a:r>
              <a:rPr lang="en-US" sz="1200" dirty="0"/>
              <a:t>.</a:t>
            </a:r>
          </a:p>
          <a:p>
            <a:pPr>
              <a:spcBef>
                <a:spcPts val="600"/>
              </a:spcBef>
            </a:pPr>
            <a:r>
              <a:rPr lang="en-US" sz="1200" dirty="0"/>
              <a:t>Broad knowledge of applying security management standards and frameworks, such as ISO/IEC 27001, to enhance cybersecurity posture.</a:t>
            </a:r>
          </a:p>
          <a:p>
            <a:pPr>
              <a:spcBef>
                <a:spcPts val="600"/>
              </a:spcBef>
            </a:pPr>
            <a:r>
              <a:rPr lang="en-US" sz="1200" dirty="0"/>
              <a:t>Enhance soft skills, including teamwork, communication, problem-solving, critical thinking, leadership, and adaptability, to thrive in the cybersecurity domain.</a:t>
            </a:r>
          </a:p>
          <a:p>
            <a:pPr>
              <a:spcBef>
                <a:spcPts val="600"/>
              </a:spcBef>
            </a:pPr>
            <a:r>
              <a:rPr lang="en-US" sz="1200" dirty="0"/>
              <a:t>Document work-related activities, tasks, and outcomes effectively, and present them to various audiences and forums.</a:t>
            </a:r>
          </a:p>
          <a:p>
            <a:pPr>
              <a:spcBef>
                <a:spcPts val="600"/>
              </a:spcBef>
            </a:pPr>
            <a:r>
              <a:rPr lang="en-US" sz="1200" dirty="0"/>
              <a:t>Continuously reflect on and develop their own learning process and working-life skills to maintain professional competence.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77541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917-072D-B98F-53A4-46496DCB7D2A}"/>
              </a:ext>
            </a:extLst>
          </p:cNvPr>
          <p:cNvSpPr>
            <a:spLocks noGrp="1"/>
          </p:cNvSpPr>
          <p:nvPr>
            <p:ph type="ctrTitle"/>
          </p:nvPr>
        </p:nvSpPr>
        <p:spPr>
          <a:xfrm>
            <a:off x="6599787" y="0"/>
            <a:ext cx="4786877" cy="983225"/>
          </a:xfrm>
        </p:spPr>
        <p:txBody>
          <a:bodyPr/>
          <a:lstStyle/>
          <a:p>
            <a:r>
              <a:rPr lang="en-US" dirty="0"/>
              <a:t>Training Outline</a:t>
            </a:r>
          </a:p>
        </p:txBody>
      </p:sp>
      <p:sp>
        <p:nvSpPr>
          <p:cNvPr id="11" name="Text Placeholder 10">
            <a:extLst>
              <a:ext uri="{FF2B5EF4-FFF2-40B4-BE49-F238E27FC236}">
                <a16:creationId xmlns:a16="http://schemas.microsoft.com/office/drawing/2014/main" id="{06C1B1B9-02C9-EF1E-AFBE-E40015F082E0}"/>
              </a:ext>
            </a:extLst>
          </p:cNvPr>
          <p:cNvSpPr>
            <a:spLocks noGrp="1"/>
          </p:cNvSpPr>
          <p:nvPr>
            <p:ph type="body" sz="quarter" idx="12"/>
          </p:nvPr>
        </p:nvSpPr>
        <p:spPr>
          <a:xfrm>
            <a:off x="6526436" y="2166900"/>
            <a:ext cx="4796710" cy="516808"/>
          </a:xfrm>
        </p:spPr>
        <p:txBody>
          <a:bodyPr>
            <a:noAutofit/>
          </a:bodyPr>
          <a:lstStyle/>
          <a:p>
            <a:r>
              <a:rPr lang="en-US" sz="1600" dirty="0"/>
              <a:t>Topic-1: Analysis of DACs weaknesses </a:t>
            </a:r>
          </a:p>
        </p:txBody>
      </p:sp>
      <p:sp>
        <p:nvSpPr>
          <p:cNvPr id="23" name="Text Placeholder 22">
            <a:extLst>
              <a:ext uri="{FF2B5EF4-FFF2-40B4-BE49-F238E27FC236}">
                <a16:creationId xmlns:a16="http://schemas.microsoft.com/office/drawing/2014/main" id="{E8F44E43-BD27-EF72-1581-53AA4AF310DE}"/>
              </a:ext>
            </a:extLst>
          </p:cNvPr>
          <p:cNvSpPr>
            <a:spLocks noGrp="1"/>
          </p:cNvSpPr>
          <p:nvPr>
            <p:ph type="body" sz="quarter" idx="15"/>
          </p:nvPr>
        </p:nvSpPr>
        <p:spPr>
          <a:xfrm>
            <a:off x="6599788" y="2753247"/>
            <a:ext cx="5592211" cy="564625"/>
          </a:xfrm>
        </p:spPr>
        <p:txBody>
          <a:bodyPr/>
          <a:lstStyle/>
          <a:p>
            <a:pPr>
              <a:spcBef>
                <a:spcPts val="600"/>
              </a:spcBef>
              <a:spcAft>
                <a:spcPts val="0"/>
              </a:spcAft>
            </a:pPr>
            <a:r>
              <a:rPr lang="en-US" dirty="0"/>
              <a:t>Introduction to </a:t>
            </a:r>
            <a:r>
              <a:rPr lang="en-US" altLang="en-US" dirty="0"/>
              <a:t>Access Control Types</a:t>
            </a:r>
            <a:endParaRPr lang="en-US" dirty="0"/>
          </a:p>
        </p:txBody>
      </p:sp>
      <p:sp>
        <p:nvSpPr>
          <p:cNvPr id="12" name="Text Placeholder 11">
            <a:extLst>
              <a:ext uri="{FF2B5EF4-FFF2-40B4-BE49-F238E27FC236}">
                <a16:creationId xmlns:a16="http://schemas.microsoft.com/office/drawing/2014/main" id="{A45E210F-6B8D-736F-B141-2B3CBE61357A}"/>
              </a:ext>
            </a:extLst>
          </p:cNvPr>
          <p:cNvSpPr>
            <a:spLocks noGrp="1"/>
          </p:cNvSpPr>
          <p:nvPr>
            <p:ph type="body" sz="quarter" idx="13"/>
          </p:nvPr>
        </p:nvSpPr>
        <p:spPr>
          <a:xfrm>
            <a:off x="6599787" y="3500284"/>
            <a:ext cx="5188800" cy="656654"/>
          </a:xfrm>
        </p:spPr>
        <p:txBody>
          <a:bodyPr>
            <a:noAutofit/>
          </a:bodyPr>
          <a:lstStyle/>
          <a:p>
            <a:pPr>
              <a:spcBef>
                <a:spcPts val="600"/>
              </a:spcBef>
              <a:spcAft>
                <a:spcPts val="0"/>
              </a:spcAft>
            </a:pPr>
            <a:r>
              <a:rPr lang="en-US" sz="1600" dirty="0"/>
              <a:t>Topic-2: ciphers and cipher security stream ciphers block ciphers perfect secrecy and IND-CPA security</a:t>
            </a:r>
          </a:p>
        </p:txBody>
      </p:sp>
      <p:sp>
        <p:nvSpPr>
          <p:cNvPr id="24" name="Text Placeholder 23">
            <a:extLst>
              <a:ext uri="{FF2B5EF4-FFF2-40B4-BE49-F238E27FC236}">
                <a16:creationId xmlns:a16="http://schemas.microsoft.com/office/drawing/2014/main" id="{55DD8B99-A215-EB84-183A-F3B1E73A45B5}"/>
              </a:ext>
            </a:extLst>
          </p:cNvPr>
          <p:cNvSpPr>
            <a:spLocks noGrp="1"/>
          </p:cNvSpPr>
          <p:nvPr>
            <p:ph type="body" sz="quarter" idx="16"/>
          </p:nvPr>
        </p:nvSpPr>
        <p:spPr>
          <a:xfrm>
            <a:off x="6599786" y="4174291"/>
            <a:ext cx="5502565" cy="695153"/>
          </a:xfrm>
        </p:spPr>
        <p:txBody>
          <a:bodyPr/>
          <a:lstStyle/>
          <a:p>
            <a:pPr>
              <a:spcBef>
                <a:spcPts val="600"/>
              </a:spcBef>
              <a:spcAft>
                <a:spcPts val="0"/>
              </a:spcAft>
            </a:pPr>
            <a:r>
              <a:rPr lang="en-US" dirty="0"/>
              <a:t>Data encryption, standards, example of breaking ciphers, mathematical foundation behind ciphers for deeper understanding, hardware security modules</a:t>
            </a:r>
          </a:p>
        </p:txBody>
      </p:sp>
      <p:sp>
        <p:nvSpPr>
          <p:cNvPr id="13" name="Text Placeholder 12">
            <a:extLst>
              <a:ext uri="{FF2B5EF4-FFF2-40B4-BE49-F238E27FC236}">
                <a16:creationId xmlns:a16="http://schemas.microsoft.com/office/drawing/2014/main" id="{19847AB5-5442-A3C4-87F1-C737DF1C6DC0}"/>
              </a:ext>
            </a:extLst>
          </p:cNvPr>
          <p:cNvSpPr>
            <a:spLocks noGrp="1"/>
          </p:cNvSpPr>
          <p:nvPr>
            <p:ph type="body" sz="quarter" idx="14"/>
          </p:nvPr>
        </p:nvSpPr>
        <p:spPr>
          <a:xfrm>
            <a:off x="6599788" y="4879451"/>
            <a:ext cx="4796710" cy="401939"/>
          </a:xfrm>
        </p:spPr>
        <p:txBody>
          <a:bodyPr>
            <a:normAutofit/>
          </a:bodyPr>
          <a:lstStyle/>
          <a:p>
            <a:pPr>
              <a:spcBef>
                <a:spcPts val="600"/>
              </a:spcBef>
              <a:spcAft>
                <a:spcPts val="0"/>
              </a:spcAft>
            </a:pPr>
            <a:r>
              <a:rPr lang="en-US" sz="1600" dirty="0"/>
              <a:t>Topic-3: Cryptography</a:t>
            </a:r>
          </a:p>
        </p:txBody>
      </p:sp>
      <p:sp>
        <p:nvSpPr>
          <p:cNvPr id="25" name="Text Placeholder 24">
            <a:extLst>
              <a:ext uri="{FF2B5EF4-FFF2-40B4-BE49-F238E27FC236}">
                <a16:creationId xmlns:a16="http://schemas.microsoft.com/office/drawing/2014/main" id="{CBF28C9E-02B3-7B82-54FB-BB732FF1E97A}"/>
              </a:ext>
            </a:extLst>
          </p:cNvPr>
          <p:cNvSpPr>
            <a:spLocks noGrp="1"/>
          </p:cNvSpPr>
          <p:nvPr>
            <p:ph type="body" sz="quarter" idx="17"/>
          </p:nvPr>
        </p:nvSpPr>
        <p:spPr>
          <a:xfrm>
            <a:off x="6599788" y="5289771"/>
            <a:ext cx="5502564" cy="695153"/>
          </a:xfrm>
        </p:spPr>
        <p:txBody>
          <a:bodyPr/>
          <a:lstStyle/>
          <a:p>
            <a:pPr>
              <a:spcBef>
                <a:spcPts val="600"/>
              </a:spcBef>
              <a:spcAft>
                <a:spcPts val="0"/>
              </a:spcAft>
            </a:pPr>
            <a:r>
              <a:rPr lang="en-US" dirty="0"/>
              <a:t>Introduction to Cryptography, Terminology used, ciphers, cryptographic engineering, basic cryptographic protocols (public key encryption)</a:t>
            </a:r>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A cup of coffee and a notebook on a table&#10;&#10;Description automatically generated">
            <a:extLst>
              <a:ext uri="{FF2B5EF4-FFF2-40B4-BE49-F238E27FC236}">
                <a16:creationId xmlns:a16="http://schemas.microsoft.com/office/drawing/2014/main" id="{5379627D-9B2A-E0CB-76C0-3EADE6FC7807}"/>
              </a:ext>
            </a:extLst>
          </p:cNvPr>
          <p:cNvPicPr>
            <a:picLocks noGrp="1" noChangeAspect="1"/>
          </p:cNvPicPr>
          <p:nvPr>
            <p:ph type="pic" sz="quarter" idx="11"/>
          </p:nvPr>
        </p:nvPicPr>
        <p:blipFill>
          <a:blip r:embed="rId2"/>
          <a:srcRect l="13124" r="13124"/>
          <a:stretch>
            <a:fillRect/>
          </a:stretch>
        </p:blipFill>
        <p:spPr/>
      </p:pic>
      <p:grpSp>
        <p:nvGrpSpPr>
          <p:cNvPr id="3" name="Group 2">
            <a:extLst>
              <a:ext uri="{FF2B5EF4-FFF2-40B4-BE49-F238E27FC236}">
                <a16:creationId xmlns:a16="http://schemas.microsoft.com/office/drawing/2014/main" id="{682147BC-C4E1-4495-E0FB-4CD835EBA7B5}"/>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6DB005A3-ACFE-FF2D-CA01-74294B0E7B1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9872A76-81F0-C262-1CF5-CDDB82B8A20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7198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a:bodyPr>
          <a:lstStyle/>
          <a:p>
            <a:r>
              <a:rPr lang="en-US" dirty="0">
                <a:solidFill>
                  <a:schemeClr val="accent1"/>
                </a:solidFill>
              </a:rPr>
              <a:t>Training Outline: </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13</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830136"/>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Topic-4: Integrity protection models </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510109"/>
            <a:ext cx="6980091" cy="469065"/>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Security Models: Integrity, Confidentiality and Protection of the Data</a:t>
            </a:r>
          </a:p>
        </p:txBody>
      </p:sp>
      <p:sp>
        <p:nvSpPr>
          <p:cNvPr id="29" name="Text Placeholder 10">
            <a:extLst>
              <a:ext uri="{FF2B5EF4-FFF2-40B4-BE49-F238E27FC236}">
                <a16:creationId xmlns:a16="http://schemas.microsoft.com/office/drawing/2014/main" id="{61C6165D-1CE5-9474-8E2F-E7C58C8CABBE}"/>
              </a:ext>
            </a:extLst>
          </p:cNvPr>
          <p:cNvSpPr txBox="1">
            <a:spLocks/>
          </p:cNvSpPr>
          <p:nvPr/>
        </p:nvSpPr>
        <p:spPr>
          <a:xfrm>
            <a:off x="796322" y="3072880"/>
            <a:ext cx="6980092" cy="873830"/>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Topic-5: Operating System Security Basics – Access Control</a:t>
            </a:r>
          </a:p>
          <a:p>
            <a:r>
              <a:rPr lang="en-US" sz="1600" dirty="0"/>
              <a:t>OS Policies, User Policies on Unix/Linux </a:t>
            </a:r>
            <a:r>
              <a:rPr lang="en-US" sz="1600" dirty="0" err="1"/>
              <a:t>Oses</a:t>
            </a:r>
            <a:r>
              <a:rPr lang="en-US" sz="1600" dirty="0"/>
              <a:t>, </a:t>
            </a:r>
            <a:r>
              <a:rPr lang="en-US" sz="1600" dirty="0" err="1"/>
              <a:t>etc</a:t>
            </a:r>
            <a:r>
              <a:rPr lang="en-US" sz="1600" dirty="0"/>
              <a:t>…. </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sp>
        <p:nvSpPr>
          <p:cNvPr id="2" name="Footer Placeholder 1">
            <a:extLst>
              <a:ext uri="{FF2B5EF4-FFF2-40B4-BE49-F238E27FC236}">
                <a16:creationId xmlns:a16="http://schemas.microsoft.com/office/drawing/2014/main" id="{26E31E1F-04A7-FD67-CD24-E41E73A9851A}"/>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Text Placeholder 10">
            <a:extLst>
              <a:ext uri="{FF2B5EF4-FFF2-40B4-BE49-F238E27FC236}">
                <a16:creationId xmlns:a16="http://schemas.microsoft.com/office/drawing/2014/main" id="{3772DC0F-8063-9A24-609D-3AB146B71F9B}"/>
              </a:ext>
            </a:extLst>
          </p:cNvPr>
          <p:cNvSpPr txBox="1">
            <a:spLocks/>
          </p:cNvSpPr>
          <p:nvPr/>
        </p:nvSpPr>
        <p:spPr>
          <a:xfrm>
            <a:off x="824241" y="4025374"/>
            <a:ext cx="6980092" cy="469065"/>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Topic-6: User Authentication</a:t>
            </a:r>
          </a:p>
        </p:txBody>
      </p:sp>
      <p:sp>
        <p:nvSpPr>
          <p:cNvPr id="8" name="Text Placeholder 10">
            <a:extLst>
              <a:ext uri="{FF2B5EF4-FFF2-40B4-BE49-F238E27FC236}">
                <a16:creationId xmlns:a16="http://schemas.microsoft.com/office/drawing/2014/main" id="{CBD1E2CB-8930-A8FC-18EA-74361D330E73}"/>
              </a:ext>
            </a:extLst>
          </p:cNvPr>
          <p:cNvSpPr txBox="1">
            <a:spLocks/>
          </p:cNvSpPr>
          <p:nvPr/>
        </p:nvSpPr>
        <p:spPr>
          <a:xfrm>
            <a:off x="796322" y="4494439"/>
            <a:ext cx="6980092" cy="1125168"/>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Topic-7: GDPR</a:t>
            </a:r>
          </a:p>
          <a:p>
            <a:r>
              <a:rPr lang="en-US" sz="1600" dirty="0"/>
              <a:t>General Analysis, presentation and in-depth analysis of crucial</a:t>
            </a:r>
          </a:p>
          <a:p>
            <a:r>
              <a:rPr lang="en-US" sz="1600" dirty="0"/>
              <a:t>rules</a:t>
            </a:r>
          </a:p>
        </p:txBody>
      </p:sp>
    </p:spTree>
    <p:extLst>
      <p:ext uri="{BB962C8B-B14F-4D97-AF65-F5344CB8AC3E}">
        <p14:creationId xmlns:p14="http://schemas.microsoft.com/office/powerpoint/2010/main" val="3113797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Evaluation method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14</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370990410"/>
              </p:ext>
            </p:extLst>
          </p:nvPr>
        </p:nvGraphicFramePr>
        <p:xfrm>
          <a:off x="757637" y="2306120"/>
          <a:ext cx="6637071" cy="3576320"/>
        </p:xfrm>
        <a:graphic>
          <a:graphicData uri="http://schemas.openxmlformats.org/drawingml/2006/table">
            <a:tbl>
              <a:tblPr firstRow="1" bandRow="1">
                <a:tableStyleId>{5C22544A-7EE6-4342-B048-85BDC9FD1C3A}</a:tableStyleId>
              </a:tblPr>
              <a:tblGrid>
                <a:gridCol w="2212357">
                  <a:extLst>
                    <a:ext uri="{9D8B030D-6E8A-4147-A177-3AD203B41FA5}">
                      <a16:colId xmlns:a16="http://schemas.microsoft.com/office/drawing/2014/main" val="1250756599"/>
                    </a:ext>
                  </a:extLst>
                </a:gridCol>
                <a:gridCol w="2212357">
                  <a:extLst>
                    <a:ext uri="{9D8B030D-6E8A-4147-A177-3AD203B41FA5}">
                      <a16:colId xmlns:a16="http://schemas.microsoft.com/office/drawing/2014/main" val="637806288"/>
                    </a:ext>
                  </a:extLst>
                </a:gridCol>
                <a:gridCol w="2212357">
                  <a:extLst>
                    <a:ext uri="{9D8B030D-6E8A-4147-A177-3AD203B41FA5}">
                      <a16:colId xmlns:a16="http://schemas.microsoft.com/office/drawing/2014/main" val="486932779"/>
                    </a:ext>
                  </a:extLst>
                </a:gridCol>
              </a:tblGrid>
              <a:tr h="370840">
                <a:tc>
                  <a:txBody>
                    <a:bodyPr/>
                    <a:lstStyle/>
                    <a:p>
                      <a:r>
                        <a:rPr lang="en-GB" dirty="0"/>
                        <a:t>Evaluation Element</a:t>
                      </a:r>
                      <a:endParaRPr lang="fi-FI" dirty="0"/>
                    </a:p>
                  </a:txBody>
                  <a:tcPr/>
                </a:tc>
                <a:tc>
                  <a:txBody>
                    <a:bodyPr/>
                    <a:lstStyle/>
                    <a:p>
                      <a:r>
                        <a:rPr lang="en-GB" dirty="0"/>
                        <a:t>How</a:t>
                      </a:r>
                      <a:endParaRPr lang="fi-FI" dirty="0"/>
                    </a:p>
                  </a:txBody>
                  <a:tcPr/>
                </a:tc>
                <a:tc>
                  <a:txBody>
                    <a:bodyPr/>
                    <a:lstStyle/>
                    <a:p>
                      <a:r>
                        <a:rPr lang="en-GB" dirty="0"/>
                        <a:t>Notes</a:t>
                      </a:r>
                      <a:endParaRPr lang="fi-FI" dirty="0"/>
                    </a:p>
                  </a:txBody>
                  <a:tcPr/>
                </a:tc>
                <a:extLst>
                  <a:ext uri="{0D108BD9-81ED-4DB2-BD59-A6C34878D82A}">
                    <a16:rowId xmlns:a16="http://schemas.microsoft.com/office/drawing/2014/main" val="3214980605"/>
                  </a:ext>
                </a:extLst>
              </a:tr>
              <a:tr h="370840">
                <a:tc>
                  <a:txBody>
                    <a:bodyPr/>
                    <a:lstStyle/>
                    <a:p>
                      <a:r>
                        <a:rPr lang="en-GB" dirty="0"/>
                        <a:t>Multiple Choice Quizzes</a:t>
                      </a:r>
                      <a:endParaRPr lang="fi-FI" dirty="0"/>
                    </a:p>
                  </a:txBody>
                  <a:tcPr/>
                </a:tc>
                <a:tc>
                  <a:txBody>
                    <a:bodyPr/>
                    <a:lstStyle/>
                    <a:p>
                      <a:r>
                        <a:rPr lang="en-GB" dirty="0"/>
                        <a:t>Online Quizzes</a:t>
                      </a:r>
                      <a:endParaRPr lang="fi-FI" dirty="0"/>
                    </a:p>
                  </a:txBody>
                  <a:tcPr/>
                </a:tc>
                <a:tc>
                  <a:txBody>
                    <a:bodyPr/>
                    <a:lstStyle/>
                    <a:p>
                      <a:endParaRPr lang="fi-FI" dirty="0"/>
                    </a:p>
                  </a:txBody>
                  <a:tcPr/>
                </a:tc>
                <a:extLst>
                  <a:ext uri="{0D108BD9-81ED-4DB2-BD59-A6C34878D82A}">
                    <a16:rowId xmlns:a16="http://schemas.microsoft.com/office/drawing/2014/main" val="652374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Applied Tasks (Individual)</a:t>
                      </a:r>
                      <a:endParaRPr lang="fi-FI" dirty="0"/>
                    </a:p>
                  </a:txBody>
                  <a:tcPr/>
                </a:tc>
                <a:tc>
                  <a:txBody>
                    <a:bodyPr/>
                    <a:lstStyle/>
                    <a:p>
                      <a:r>
                        <a:rPr lang="en-GB" dirty="0"/>
                        <a:t>Problem solution to be submitted later</a:t>
                      </a:r>
                      <a:endParaRPr lang="fi-FI" dirty="0"/>
                    </a:p>
                  </a:txBody>
                  <a:tcPr/>
                </a:tc>
                <a:tc>
                  <a:txBody>
                    <a:bodyPr/>
                    <a:lstStyle/>
                    <a:p>
                      <a:endParaRPr lang="fi-FI" dirty="0"/>
                    </a:p>
                  </a:txBody>
                  <a:tcPr/>
                </a:tc>
                <a:extLst>
                  <a:ext uri="{0D108BD9-81ED-4DB2-BD59-A6C34878D82A}">
                    <a16:rowId xmlns:a16="http://schemas.microsoft.com/office/drawing/2014/main" val="4425098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Teamwork</a:t>
                      </a:r>
                      <a:endParaRPr lang="fi-FI" dirty="0"/>
                    </a:p>
                  </a:txBody>
                  <a:tcPr/>
                </a:tc>
                <a:tc>
                  <a:txBody>
                    <a:bodyPr/>
                    <a:lstStyle/>
                    <a:p>
                      <a:r>
                        <a:rPr lang="en-GB" dirty="0"/>
                        <a:t>Team project to submitted later</a:t>
                      </a:r>
                      <a:endParaRPr lang="fi-FI" dirty="0"/>
                    </a:p>
                  </a:txBody>
                  <a:tcPr/>
                </a:tc>
                <a:tc>
                  <a:txBody>
                    <a:bodyPr/>
                    <a:lstStyle/>
                    <a:p>
                      <a:endParaRPr lang="fi-FI" dirty="0"/>
                    </a:p>
                  </a:txBody>
                  <a:tcPr/>
                </a:tc>
                <a:extLst>
                  <a:ext uri="{0D108BD9-81ED-4DB2-BD59-A6C34878D82A}">
                    <a16:rowId xmlns:a16="http://schemas.microsoft.com/office/drawing/2014/main" val="42716122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Group discussion</a:t>
                      </a:r>
                      <a:endParaRPr lang="fi-FI" dirty="0"/>
                    </a:p>
                  </a:txBody>
                  <a:tcPr/>
                </a:tc>
                <a:tc>
                  <a:txBody>
                    <a:bodyPr/>
                    <a:lstStyle/>
                    <a:p>
                      <a:r>
                        <a:rPr lang="en-GB" dirty="0"/>
                        <a:t>During workshop</a:t>
                      </a:r>
                      <a:endParaRPr lang="fi-FI" dirty="0"/>
                    </a:p>
                  </a:txBody>
                  <a:tcPr/>
                </a:tc>
                <a:tc>
                  <a:txBody>
                    <a:bodyPr/>
                    <a:lstStyle/>
                    <a:p>
                      <a:endParaRPr lang="fi-FI"/>
                    </a:p>
                  </a:txBody>
                  <a:tcPr/>
                </a:tc>
                <a:extLst>
                  <a:ext uri="{0D108BD9-81ED-4DB2-BD59-A6C34878D82A}">
                    <a16:rowId xmlns:a16="http://schemas.microsoft.com/office/drawing/2014/main" val="30977768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txBody>
                  <a:tcPr/>
                </a:tc>
                <a:tc>
                  <a:txBody>
                    <a:bodyPr/>
                    <a:lstStyle/>
                    <a:p>
                      <a:endParaRPr lang="fi-FI" dirty="0"/>
                    </a:p>
                  </a:txBody>
                  <a:tcPr/>
                </a:tc>
                <a:tc>
                  <a:txBody>
                    <a:bodyPr/>
                    <a:lstStyle/>
                    <a:p>
                      <a:endParaRPr lang="fi-FI" dirty="0"/>
                    </a:p>
                  </a:txBody>
                  <a:tcPr/>
                </a:tc>
                <a:extLst>
                  <a:ext uri="{0D108BD9-81ED-4DB2-BD59-A6C34878D82A}">
                    <a16:rowId xmlns:a16="http://schemas.microsoft.com/office/drawing/2014/main" val="1116012516"/>
                  </a:ext>
                </a:extLst>
              </a:tr>
            </a:tbl>
          </a:graphicData>
        </a:graphic>
      </p:graphicFrame>
      <p:sp>
        <p:nvSpPr>
          <p:cNvPr id="40" name="object 4">
            <a:extLst>
              <a:ext uri="{FF2B5EF4-FFF2-40B4-BE49-F238E27FC236}">
                <a16:creationId xmlns:a16="http://schemas.microsoft.com/office/drawing/2014/main" id="{B7B95F84-E42B-FC4D-090D-D31FD86A7249}"/>
              </a:ext>
            </a:extLst>
          </p:cNvPr>
          <p:cNvSpPr txBox="1"/>
          <p:nvPr/>
        </p:nvSpPr>
        <p:spPr>
          <a:xfrm>
            <a:off x="824241" y="1505779"/>
            <a:ext cx="8730716" cy="302896"/>
          </a:xfrm>
          <a:prstGeom prst="rect">
            <a:avLst/>
          </a:prstGeom>
        </p:spPr>
        <p:txBody>
          <a:bodyPr vert="horz" wrap="square" lIns="0" tIns="14852" rIns="0" bIns="0" rtlCol="0">
            <a:spAutoFit/>
          </a:bodyPr>
          <a:lstStyle/>
          <a:p>
            <a:pPr marL="14851">
              <a:spcBef>
                <a:spcPts val="117"/>
              </a:spcBef>
            </a:pPr>
            <a:r>
              <a:rPr lang="en-GB" sz="1871" spc="-6" dirty="0">
                <a:latin typeface="Arial MT"/>
                <a:cs typeface="Arial MT"/>
              </a:rPr>
              <a:t>Outline the evaluation elements and assessment process</a:t>
            </a:r>
            <a:endParaRPr sz="1871" dirty="0">
              <a:latin typeface="Arial MT"/>
              <a:cs typeface="Arial MT"/>
            </a:endParaRPr>
          </a:p>
        </p:txBody>
      </p:sp>
      <p:sp>
        <p:nvSpPr>
          <p:cNvPr id="2" name="Footer Placeholder 1">
            <a:extLst>
              <a:ext uri="{FF2B5EF4-FFF2-40B4-BE49-F238E27FC236}">
                <a16:creationId xmlns:a16="http://schemas.microsoft.com/office/drawing/2014/main" id="{0BC6EDFF-B65B-CF98-E039-F97E2729FDC5}"/>
              </a:ext>
            </a:extLst>
          </p:cNvPr>
          <p:cNvSpPr>
            <a:spLocks noGrp="1"/>
          </p:cNvSpPr>
          <p:nvPr>
            <p:ph type="ftr" sz="quarter" idx="3"/>
          </p:nvPr>
        </p:nvSpPr>
        <p:spPr/>
        <p:txBody>
          <a:bodyPr/>
          <a:lstStyle/>
          <a:p>
            <a:r>
              <a:rPr lang="en-US"/>
              <a:t>CSP Training Module Name: Presentation Template Created by PR</a:t>
            </a:r>
            <a:endParaRPr lang="en-US" dirty="0"/>
          </a:p>
        </p:txBody>
      </p:sp>
      <p:pic>
        <p:nvPicPr>
          <p:cNvPr id="7" name="Picture Placeholder 6" descr="A person sitting at a desk writing on a paper&#10;&#10;Description automatically generated">
            <a:extLst>
              <a:ext uri="{FF2B5EF4-FFF2-40B4-BE49-F238E27FC236}">
                <a16:creationId xmlns:a16="http://schemas.microsoft.com/office/drawing/2014/main" id="{48D0F593-DE77-0D7C-9756-4FBEE80ADB34}"/>
              </a:ext>
            </a:extLst>
          </p:cNvPr>
          <p:cNvPicPr>
            <a:picLocks noGrp="1" noChangeAspect="1"/>
          </p:cNvPicPr>
          <p:nvPr>
            <p:ph type="pic" sz="quarter" idx="11"/>
          </p:nvPr>
        </p:nvPicPr>
        <p:blipFill>
          <a:blip r:embed="rId4"/>
          <a:srcRect l="13621" r="13621"/>
          <a:stretch>
            <a:fillRect/>
          </a:stretch>
        </p:blipFill>
        <p:spPr/>
      </p:pic>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85735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15</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Background Knowledge and Prerequisites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n-US" dirty="0"/>
              <a:t>Background knowledge:</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n-US" sz="1600" dirty="0"/>
              <a:t>Basic understanding of computers and networking</a:t>
            </a:r>
          </a:p>
          <a:p>
            <a:r>
              <a:rPr lang="en-US" sz="1600" dirty="0"/>
              <a:t>Familiarity with common internet security threats and vulnerabilities</a:t>
            </a:r>
          </a:p>
          <a:p>
            <a:r>
              <a:rPr lang="en-US" sz="1600" dirty="0"/>
              <a:t>Awareness of cybersecurity</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Prerequisites: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None</a:t>
            </a:r>
          </a:p>
        </p:txBody>
      </p:sp>
      <p:pic>
        <p:nvPicPr>
          <p:cNvPr id="39" name="Picture Placeholder 38" descr="A person holding books in a library&#10;&#10;Description automatically generated">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a:srcRect l="13161" r="13161"/>
          <a:stretch>
            <a:fillRect/>
          </a:stretch>
        </p:blipFill>
        <p:spPr/>
      </p:pic>
      <p:sp>
        <p:nvSpPr>
          <p:cNvPr id="2" name="Footer Placeholder 1">
            <a:extLst>
              <a:ext uri="{FF2B5EF4-FFF2-40B4-BE49-F238E27FC236}">
                <a16:creationId xmlns:a16="http://schemas.microsoft.com/office/drawing/2014/main" id="{1AC3DC07-F818-1125-FACC-4A6351FB69FC}"/>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3" name="Group 2">
            <a:extLst>
              <a:ext uri="{FF2B5EF4-FFF2-40B4-BE49-F238E27FC236}">
                <a16:creationId xmlns:a16="http://schemas.microsoft.com/office/drawing/2014/main" id="{4169937E-4762-A841-5ED2-63F229D7CE1F}"/>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22C05AC-D440-E4A3-0C62-59178149B510}"/>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1F28938-2670-AF32-94BE-6AFC2DCB1D38}"/>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611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Technical Tools and Other Requirement</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1037417" y="1803267"/>
            <a:ext cx="5710505" cy="533400"/>
          </a:xfrm>
        </p:spPr>
        <p:txBody>
          <a:bodyPr vert="horz" lIns="0" tIns="0" rIns="0" bIns="0" rtlCol="0" anchor="ctr">
            <a:noAutofit/>
          </a:bodyPr>
          <a:lstStyle/>
          <a:p>
            <a:pPr algn="l"/>
            <a:r>
              <a:rPr lang="en-US" dirty="0"/>
              <a:t>Technical Tools</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037417" y="2429100"/>
            <a:ext cx="5885179" cy="783933"/>
          </a:xfrm>
        </p:spPr>
        <p:txBody>
          <a:bodyPr>
            <a:noAutofit/>
          </a:bodyPr>
          <a:lstStyle/>
          <a:p>
            <a:r>
              <a:rPr lang="en-US" sz="1600" dirty="0"/>
              <a:t>PC/Laptop</a:t>
            </a:r>
          </a:p>
          <a:p>
            <a:r>
              <a:rPr lang="en-US" sz="1600" dirty="0"/>
              <a:t>Technical Tools: Mentioned during the training</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1037416" y="3547280"/>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Other Requirements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1051377" y="4372682"/>
            <a:ext cx="5885179" cy="783933"/>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Knowledge of Basic Computer Concepts / Awareness of Internet Security Practices / Willingness to Learn and Experiment / Active Participation</a:t>
            </a:r>
          </a:p>
        </p:txBody>
      </p:sp>
      <p:pic>
        <p:nvPicPr>
          <p:cNvPr id="8" name="Picture Placeholder 7" descr="A group of people working on a project&#10;&#10;Description automatically generated">
            <a:extLst>
              <a:ext uri="{FF2B5EF4-FFF2-40B4-BE49-F238E27FC236}">
                <a16:creationId xmlns:a16="http://schemas.microsoft.com/office/drawing/2014/main" id="{F7F2A728-0495-F970-08BB-DF29D017CE61}"/>
              </a:ext>
            </a:extLst>
          </p:cNvPr>
          <p:cNvPicPr>
            <a:picLocks noGrp="1" noChangeAspect="1"/>
          </p:cNvPicPr>
          <p:nvPr>
            <p:ph type="pic" sz="quarter" idx="11"/>
          </p:nvPr>
        </p:nvPicPr>
        <p:blipFill>
          <a:blip r:embed="rId4"/>
          <a:srcRect l="14408" r="14408"/>
          <a:stretch>
            <a:fillRect/>
          </a:stretch>
        </p:blipFill>
        <p:spPr/>
      </p:pic>
      <p:sp>
        <p:nvSpPr>
          <p:cNvPr id="2" name="Footer Placeholder 1">
            <a:extLst>
              <a:ext uri="{FF2B5EF4-FFF2-40B4-BE49-F238E27FC236}">
                <a16:creationId xmlns:a16="http://schemas.microsoft.com/office/drawing/2014/main" id="{2DCF1690-F867-61DD-C636-7C0CAA5692AE}"/>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3" name="Group 2">
            <a:extLst>
              <a:ext uri="{FF2B5EF4-FFF2-40B4-BE49-F238E27FC236}">
                <a16:creationId xmlns:a16="http://schemas.microsoft.com/office/drawing/2014/main" id="{D933669F-5C4B-B0FC-DB16-1F4BC811F7B6}"/>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8D095A1C-CDDB-C88C-2B53-170E7D9BD1B2}"/>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04FB183-0DAF-72A4-331C-2E89BDFB09D7}"/>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1352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796322" y="320040"/>
            <a:ext cx="6967113" cy="1524000"/>
          </a:xfrm>
        </p:spPr>
        <p:txBody>
          <a:bodyPr/>
          <a:lstStyle/>
          <a:p>
            <a:r>
              <a:rPr lang="en-US" dirty="0">
                <a:solidFill>
                  <a:schemeClr val="accent1"/>
                </a:solidFill>
              </a:rPr>
              <a:t>Resources: </a:t>
            </a:r>
            <a:r>
              <a:rPr lang="en-US" dirty="0"/>
              <a:t>Books and Reference Materials</a:t>
            </a:r>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796321" y="2252394"/>
            <a:ext cx="6732237" cy="2532966"/>
          </a:xfrm>
        </p:spPr>
        <p:txBody>
          <a:bodyPr>
            <a:normAutofit fontScale="92500" lnSpcReduction="10000"/>
          </a:bodyPr>
          <a:lstStyle/>
          <a:p>
            <a:pPr marL="228600" indent="-228600">
              <a:spcAft>
                <a:spcPts val="0"/>
              </a:spcAft>
              <a:buFont typeface="+mj-lt"/>
              <a:buAutoNum type="arabicPeriod"/>
            </a:pPr>
            <a:r>
              <a:rPr lang="en-US" sz="1100" dirty="0"/>
              <a:t>"European Cybersecurity Skills Framework": European Union Agency for Cybersecurity (ENISA) Publication </a:t>
            </a:r>
          </a:p>
          <a:p>
            <a:pPr marL="228600" indent="-228600">
              <a:spcAft>
                <a:spcPts val="0"/>
              </a:spcAft>
              <a:buFont typeface="+mj-lt"/>
              <a:buAutoNum type="arabicPeriod"/>
            </a:pPr>
            <a:r>
              <a:rPr lang="en-US" sz="1100" dirty="0"/>
              <a:t>"Cybersecurity Essentials: A Study Guide for CISSP" by Mike Chapple and David Gibson: This comprehensive study guide covers the entire CISSP (Certified Information Systems Security Professional) Common Body of Knowledge (CBK).</a:t>
            </a:r>
          </a:p>
          <a:p>
            <a:pPr marL="228600" indent="-228600">
              <a:spcAft>
                <a:spcPts val="0"/>
              </a:spcAft>
              <a:buFont typeface="+mj-lt"/>
              <a:buAutoNum type="arabicPeriod"/>
            </a:pPr>
            <a:r>
              <a:rPr lang="en-US" sz="1100" dirty="0"/>
              <a:t>"Cybersecurity: A Beginner's Guide" by Raef </a:t>
            </a:r>
            <a:r>
              <a:rPr lang="en-US" sz="1100" dirty="0" err="1"/>
              <a:t>Meeuwisse</a:t>
            </a:r>
            <a:r>
              <a:rPr lang="en-US" sz="1100" dirty="0"/>
              <a:t>: This beginner-friendly book introduces the basics of cybersecurity, including threats, vulnerabilities, defenses, and best practices.</a:t>
            </a:r>
          </a:p>
          <a:p>
            <a:pPr marL="228600" indent="-228600">
              <a:spcAft>
                <a:spcPts val="0"/>
              </a:spcAft>
              <a:buFont typeface="+mj-lt"/>
              <a:buAutoNum type="arabicPeriod"/>
            </a:pPr>
            <a:r>
              <a:rPr lang="en-US" sz="1100" dirty="0"/>
              <a:t>"Information Security Management Handbook" by M. E. Whitman and Herbert J. </a:t>
            </a:r>
            <a:r>
              <a:rPr lang="en-US" sz="1100" dirty="0" err="1"/>
              <a:t>Mattord</a:t>
            </a:r>
            <a:r>
              <a:rPr lang="en-US" sz="1100" dirty="0"/>
              <a:t>: This comprehensive handbook covers all aspects of information security management, from risk assessment to incident response.</a:t>
            </a:r>
          </a:p>
          <a:p>
            <a:pPr marL="228600" indent="-228600">
              <a:spcAft>
                <a:spcPts val="0"/>
              </a:spcAft>
              <a:buFont typeface="+mj-lt"/>
              <a:buAutoNum type="arabicPeriod"/>
            </a:pPr>
            <a:r>
              <a:rPr lang="en-US" sz="1100" dirty="0"/>
              <a:t>"Cybersecurity: Principles and Practice" by William Stallings: This textbook provides a comprehensive overview of cybersecurity principles, including cryptography, network security, and application security.</a:t>
            </a:r>
          </a:p>
          <a:p>
            <a:pPr marL="228600" indent="-228600">
              <a:spcAft>
                <a:spcPts val="0"/>
              </a:spcAft>
              <a:buFont typeface="+mj-lt"/>
              <a:buAutoNum type="arabicPeriod"/>
            </a:pPr>
            <a:r>
              <a:rPr lang="en-US" sz="1100" dirty="0"/>
              <a:t>"NIST Cybersecurity Framework" from NIST (National Institute of Standards and Technology): This framework provides a roadmap for organizations to manage cybersecurity risks and improve their cybersecurity posture.</a:t>
            </a:r>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17</a:t>
            </a:fld>
            <a:endParaRPr lang="en-US" dirty="0"/>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pic>
        <p:nvPicPr>
          <p:cNvPr id="14" name="Picture Placeholder 13" descr="A group of people working on a computer&#10;&#10;Description automatically generated">
            <a:extLst>
              <a:ext uri="{FF2B5EF4-FFF2-40B4-BE49-F238E27FC236}">
                <a16:creationId xmlns:a16="http://schemas.microsoft.com/office/drawing/2014/main" id="{CA8E4ABB-563C-C656-566F-6422D163C30C}"/>
              </a:ext>
            </a:extLst>
          </p:cNvPr>
          <p:cNvPicPr>
            <a:picLocks noGrp="1" noChangeAspect="1"/>
          </p:cNvPicPr>
          <p:nvPr>
            <p:ph type="pic" sz="quarter" idx="11"/>
          </p:nvPr>
        </p:nvPicPr>
        <p:blipFill>
          <a:blip r:embed="rId4"/>
          <a:srcRect l="13162" r="13162"/>
          <a:stretch>
            <a:fillRect/>
          </a:stretch>
        </p:blipFill>
        <p:spPr/>
      </p:pic>
      <p:sp>
        <p:nvSpPr>
          <p:cNvPr id="3" name="Footer Placeholder 2">
            <a:extLst>
              <a:ext uri="{FF2B5EF4-FFF2-40B4-BE49-F238E27FC236}">
                <a16:creationId xmlns:a16="http://schemas.microsoft.com/office/drawing/2014/main" id="{58465F72-F670-64FE-073D-4BF210CDD83C}"/>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4" name="Group 3">
            <a:extLst>
              <a:ext uri="{FF2B5EF4-FFF2-40B4-BE49-F238E27FC236}">
                <a16:creationId xmlns:a16="http://schemas.microsoft.com/office/drawing/2014/main" id="{719C09F1-E50A-0FEB-1118-D5097197CCAF}"/>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E06F535-C40A-529C-CB28-6DD487AF34FE}"/>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8E2A628-5092-F573-51CD-A8AE8198343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8121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Registration: </a:t>
            </a:r>
            <a:r>
              <a:rPr lang="en-US" dirty="0"/>
              <a:t>How to register and other practical information</a:t>
            </a:r>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796322" y="2252076"/>
            <a:ext cx="5797550" cy="3051762"/>
          </a:xfrm>
        </p:spPr>
        <p:txBody>
          <a:bodyPr>
            <a:normAutofit/>
          </a:bodyPr>
          <a:lstStyle/>
          <a:p>
            <a:r>
              <a:rPr lang="en-US" dirty="0"/>
              <a:t>The specific registration process for the Cybersecurity Essentials and Management training may vary depending on the training provider or institution. However, the general steps are typically straightforward and can be completed online or in person.</a:t>
            </a:r>
          </a:p>
          <a:p>
            <a:endParaRPr lang="en-US" dirty="0"/>
          </a:p>
          <a:p>
            <a:pPr marL="342900" indent="-342900">
              <a:buFont typeface="+mj-lt"/>
              <a:buAutoNum type="arabicPeriod"/>
            </a:pPr>
            <a:r>
              <a:rPr lang="en-US" dirty="0"/>
              <a:t>Online Registration</a:t>
            </a:r>
          </a:p>
          <a:p>
            <a:pPr marL="342900" indent="-342900">
              <a:buFont typeface="+mj-lt"/>
              <a:buAutoNum type="arabicPeriod"/>
            </a:pPr>
            <a:r>
              <a:rPr lang="en-US" dirty="0"/>
              <a:t>In-Person Registration</a:t>
            </a:r>
          </a:p>
          <a:p>
            <a:pPr marL="342900" indent="-342900">
              <a:buFont typeface="+mj-lt"/>
              <a:buAutoNum type="arabicPeriod"/>
            </a:pPr>
            <a:r>
              <a:rPr lang="en-US" dirty="0"/>
              <a:t>Additional Practical Information</a:t>
            </a:r>
          </a:p>
          <a:p>
            <a:endParaRPr lang="en-US" dirty="0"/>
          </a:p>
          <a:p>
            <a:endParaRPr lang="en-US" dirty="0"/>
          </a:p>
          <a:p>
            <a:endParaRPr lang="en-US" dirty="0"/>
          </a:p>
          <a:p>
            <a:endParaRPr lang="en-US" dirty="0"/>
          </a:p>
        </p:txBody>
      </p:sp>
      <p:pic>
        <p:nvPicPr>
          <p:cNvPr id="19" name="Picture Placeholder 18" descr="A person working at a desk">
            <a:extLst>
              <a:ext uri="{FF2B5EF4-FFF2-40B4-BE49-F238E27FC236}">
                <a16:creationId xmlns:a16="http://schemas.microsoft.com/office/drawing/2014/main" id="{52D45C27-4F4D-5A89-8C52-CB8FC47BCEFF}"/>
              </a:ext>
            </a:extLst>
          </p:cNvPr>
          <p:cNvPicPr>
            <a:picLocks noGrp="1" noChangeAspect="1"/>
          </p:cNvPicPr>
          <p:nvPr>
            <p:ph type="pic" sz="quarter" idx="11"/>
          </p:nvPr>
        </p:nvPicPr>
        <p:blipFill>
          <a:blip r:embed="rId2"/>
          <a:srcRect l="3565" r="3565"/>
          <a:stretch/>
        </p:blipFill>
        <p:spPr>
          <a:xfrm flipH="1">
            <a:off x="7163691" y="0"/>
            <a:ext cx="5024825" cy="6858000"/>
          </a:xfrm>
        </p:spPr>
      </p:pic>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18</a:t>
            </a:fld>
            <a:endParaRPr lang="en-US" dirty="0"/>
          </a:p>
        </p:txBody>
      </p:sp>
      <p:sp>
        <p:nvSpPr>
          <p:cNvPr id="2" name="Footer Placeholder 1">
            <a:extLst>
              <a:ext uri="{FF2B5EF4-FFF2-40B4-BE49-F238E27FC236}">
                <a16:creationId xmlns:a16="http://schemas.microsoft.com/office/drawing/2014/main" id="{8E39E862-557A-EE8F-7F6E-9D4CE1F05BEC}"/>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3" name="Group 2">
            <a:extLst>
              <a:ext uri="{FF2B5EF4-FFF2-40B4-BE49-F238E27FC236}">
                <a16:creationId xmlns:a16="http://schemas.microsoft.com/office/drawing/2014/main" id="{035201A9-E926-7AB9-66DE-F49549196321}"/>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D94BE53-2C4A-8673-6789-126A2BB17E1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A271F107-858F-675B-6862-73821EA44E7F}"/>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328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b="0" i="1" dirty="0">
                <a:solidFill>
                  <a:srgbClr val="000000"/>
                </a:solidFill>
                <a:effectLst/>
                <a:latin typeface="Arial" panose="020B0604020202020204" pitchFamily="34" charset="0"/>
              </a:rPr>
              <a:t>Data Protection and Privacy Technologies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Exercises details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Practical information and requirements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48501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rPr>
              <a:t>Goals: </a:t>
            </a:r>
            <a:r>
              <a:rPr lang="en-US" sz="3600" spc="-6" dirty="0">
                <a:solidFill>
                  <a:srgbClr val="FFFFFF"/>
                </a:solidFill>
                <a:latin typeface="Arial MT"/>
                <a:cs typeface="Arial MT"/>
              </a:rPr>
              <a:t>Who-What-Wh</a:t>
            </a:r>
            <a:r>
              <a:rPr lang="en-US" sz="3600" dirty="0">
                <a:solidFill>
                  <a:srgbClr val="FFFFFF"/>
                </a:solidFill>
                <a:latin typeface="Arial MT"/>
                <a:cs typeface="Arial MT"/>
              </a:rPr>
              <a:t>y you need to take this training </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WHO</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n-US" dirty="0"/>
              <a:t>Professional who want to gain knowledge about the basics of Privacy Policies and Data Protection Techniques </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n-US" dirty="0"/>
              <a:t>WHAT</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7139" y="3748088"/>
            <a:ext cx="2275880" cy="1443344"/>
          </a:xfrm>
        </p:spPr>
        <p:txBody>
          <a:bodyPr/>
          <a:lstStyle/>
          <a:p>
            <a:r>
              <a:rPr lang="en-US" dirty="0"/>
              <a:t>Training material for creating the foundations of Privacy Policies and Data Protection Techniques specifically targeted for the Energy Sector </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n-US" dirty="0"/>
              <a:t>WHY</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2868" y="3989404"/>
            <a:ext cx="2275880" cy="1202028"/>
          </a:xfrm>
        </p:spPr>
        <p:txBody>
          <a:bodyPr/>
          <a:lstStyle/>
          <a:p>
            <a:pPr lvl="0"/>
            <a:r>
              <a:rPr lang="en-US" dirty="0"/>
              <a:t>Equipping participants with the knowledge and skills necessary to make a strategy to protect critical systems and data</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12" name="Group 11">
            <a:extLst>
              <a:ext uri="{FF2B5EF4-FFF2-40B4-BE49-F238E27FC236}">
                <a16:creationId xmlns:a16="http://schemas.microsoft.com/office/drawing/2014/main" id="{D84F3D55-657A-4041-4AFF-49E463AAECFF}"/>
              </a:ext>
            </a:extLst>
          </p:cNvPr>
          <p:cNvGrpSpPr/>
          <p:nvPr/>
        </p:nvGrpSpPr>
        <p:grpSpPr>
          <a:xfrm>
            <a:off x="7549377" y="6167336"/>
            <a:ext cx="3294001" cy="612000"/>
            <a:chOff x="5179092" y="5483822"/>
            <a:chExt cx="3294001" cy="612000"/>
          </a:xfrm>
        </p:grpSpPr>
        <p:pic>
          <p:nvPicPr>
            <p:cNvPr id="14" name="Picture 13">
              <a:extLst>
                <a:ext uri="{FF2B5EF4-FFF2-40B4-BE49-F238E27FC236}">
                  <a16:creationId xmlns:a16="http://schemas.microsoft.com/office/drawing/2014/main" id="{B6F4FF58-BFA2-73F8-15B7-C2654283FF4A}"/>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5" name="Picture 14">
              <a:extLst>
                <a:ext uri="{FF2B5EF4-FFF2-40B4-BE49-F238E27FC236}">
                  <a16:creationId xmlns:a16="http://schemas.microsoft.com/office/drawing/2014/main" id="{E88491F3-1743-683A-2308-D19EF74DC0B5}"/>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6282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WHEN</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Time schedule: </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WHERE</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n-US" dirty="0"/>
              <a:t>ONLINE</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HOW</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n-US" dirty="0"/>
              <a:t>Delivery Method</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dirty="0"/>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a:xfrm>
            <a:off x="232361" y="6163176"/>
            <a:ext cx="6637071" cy="365125"/>
          </a:xfrm>
        </p:spPr>
        <p:txBody>
          <a:bodyPr/>
          <a:lstStyle/>
          <a:p>
            <a:r>
              <a:rPr lang="en-US" b="1" dirty="0"/>
              <a:t>CSP Training Module Name: Presentation Template Created by Cristiana &amp; Paresh</a:t>
            </a:r>
          </a:p>
        </p:txBody>
      </p:sp>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n-US" dirty="0">
                <a:solidFill>
                  <a:schemeClr val="accent1"/>
                </a:solidFill>
              </a:rPr>
              <a:t>CSP Training Logistic: </a:t>
            </a:r>
            <a:r>
              <a:rPr lang="en-US" dirty="0"/>
              <a:t>When-Where-How</a:t>
            </a:r>
          </a:p>
        </p:txBody>
      </p:sp>
      <p:grpSp>
        <p:nvGrpSpPr>
          <p:cNvPr id="18" name="Group 17">
            <a:extLst>
              <a:ext uri="{FF2B5EF4-FFF2-40B4-BE49-F238E27FC236}">
                <a16:creationId xmlns:a16="http://schemas.microsoft.com/office/drawing/2014/main" id="{E8B101EF-089E-8B8E-C653-8EF4BB6BEF09}"/>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EBD66521-2733-B3CC-973F-FADC3604571B}"/>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29337557-1D57-5D39-131C-8760D2CC7038}"/>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17799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Value Propositions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Benefits to Participants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Level of Training Module: Basic</a:t>
            </a:r>
          </a:p>
          <a:p>
            <a:pPr>
              <a:spcBef>
                <a:spcPts val="600"/>
              </a:spcBef>
            </a:pPr>
            <a:r>
              <a:rPr lang="en-US" sz="1200" dirty="0"/>
              <a:t>Cybersecurity Professional Training </a:t>
            </a:r>
          </a:p>
          <a:p>
            <a:pPr>
              <a:spcBef>
                <a:spcPts val="600"/>
              </a:spcBef>
            </a:pPr>
            <a:r>
              <a:rPr lang="en-US" sz="1200" dirty="0"/>
              <a:t>Hands-on and Practical Skills Development </a:t>
            </a:r>
          </a:p>
          <a:p>
            <a:pPr>
              <a:spcBef>
                <a:spcPts val="600"/>
              </a:spcBef>
            </a:pPr>
            <a:r>
              <a:rPr lang="en-US" sz="1200" dirty="0"/>
              <a:t>Rooted with European Cybersecurity Skills Framework</a:t>
            </a:r>
          </a:p>
          <a:p>
            <a:pPr>
              <a:spcBef>
                <a:spcPts val="600"/>
              </a:spcBef>
            </a:pPr>
            <a:r>
              <a:rPr lang="en-US" sz="1200" dirty="0"/>
              <a:t>Cutting-edge insights from industry-academic experts</a:t>
            </a:r>
          </a:p>
          <a:p>
            <a:pPr>
              <a:spcBef>
                <a:spcPts val="600"/>
              </a:spcBef>
            </a:pPr>
            <a:r>
              <a:rPr lang="en-US" sz="1200" dirty="0"/>
              <a:t>Certificate of the completion </a:t>
            </a:r>
          </a:p>
          <a:p>
            <a:pPr>
              <a:spcBef>
                <a:spcPts val="600"/>
              </a:spcBef>
            </a:pPr>
            <a:r>
              <a:rPr lang="en-US" sz="1200" dirty="0"/>
              <a:t>Helps with skills development and career advancement </a:t>
            </a:r>
          </a:p>
          <a:p>
            <a:pPr marL="0" indent="0">
              <a:spcBef>
                <a:spcPts val="600"/>
              </a:spcBef>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group of people looking at a sign">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a:srcRect l="6288" r="6288"/>
          <a:stretch>
            <a:fillRect/>
          </a:stretch>
        </p:blipFill>
        <p:spPr/>
      </p:pic>
      <p:grpSp>
        <p:nvGrpSpPr>
          <p:cNvPr id="2" name="Group 1">
            <a:extLst>
              <a:ext uri="{FF2B5EF4-FFF2-40B4-BE49-F238E27FC236}">
                <a16:creationId xmlns:a16="http://schemas.microsoft.com/office/drawing/2014/main" id="{2A28E6F5-17AA-C2E2-4830-E809B2508E7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66D668E-62C0-62F3-8740-82DD531563B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29FD837F-7605-A3B7-46BC-D7FF90D532EB}"/>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0642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Trainer</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584723" y="1977017"/>
            <a:ext cx="6096289" cy="4010828"/>
          </a:xfrm>
        </p:spPr>
        <p:txBody>
          <a:bodyPr>
            <a:noAutofit/>
          </a:bodyPr>
          <a:lstStyle/>
          <a:p>
            <a:pPr marL="0" indent="0">
              <a:buNone/>
            </a:pPr>
            <a:r>
              <a:rPr lang="en-US" dirty="0"/>
              <a:t>Professor Vassilios </a:t>
            </a:r>
            <a:r>
              <a:rPr lang="en-US" dirty="0" err="1"/>
              <a:t>Prevelakis</a:t>
            </a:r>
            <a:r>
              <a:rPr lang="en-US" dirty="0"/>
              <a:t>:</a:t>
            </a:r>
          </a:p>
          <a:p>
            <a:pPr marL="0" indent="0" algn="l">
              <a:buNone/>
            </a:pPr>
            <a:r>
              <a:rPr lang="en-US" b="1" i="0" dirty="0">
                <a:effectLst/>
                <a:latin typeface="Times New Roman" panose="02020603050405020304" pitchFamily="18" charset="0"/>
              </a:rPr>
              <a:t>Research Interests:</a:t>
            </a:r>
          </a:p>
          <a:p>
            <a:pPr marL="0" indent="0" algn="l">
              <a:buNone/>
            </a:pPr>
            <a:r>
              <a:rPr lang="en-US" b="0" i="0" dirty="0">
                <a:effectLst/>
                <a:latin typeface="Times New Roman" panose="02020603050405020304" pitchFamily="18" charset="0"/>
              </a:rPr>
              <a:t>Computer and Network Security, Home Automation Networks, Embedded Systems.</a:t>
            </a:r>
          </a:p>
          <a:p>
            <a:pPr marL="0" indent="0" algn="l">
              <a:buNone/>
            </a:pPr>
            <a:endParaRPr lang="en-US" b="1" i="0" dirty="0">
              <a:effectLst/>
              <a:latin typeface="Times New Roman" panose="02020603050405020304" pitchFamily="18" charset="0"/>
            </a:endParaRPr>
          </a:p>
          <a:p>
            <a:pPr marL="0" indent="0" algn="l">
              <a:buNone/>
            </a:pPr>
            <a:r>
              <a:rPr lang="en-US" b="1" i="0" dirty="0">
                <a:effectLst/>
                <a:latin typeface="Times New Roman" panose="02020603050405020304" pitchFamily="18" charset="0"/>
              </a:rPr>
              <a:t>Education</a:t>
            </a:r>
          </a:p>
          <a:p>
            <a:pPr marL="0" indent="0" algn="l">
              <a:buNone/>
            </a:pPr>
            <a:r>
              <a:rPr lang="en-US" b="0" i="0" dirty="0">
                <a:effectLst/>
                <a:latin typeface="Times New Roman" panose="02020603050405020304" pitchFamily="18" charset="0"/>
              </a:rPr>
              <a:t>October 1996 - Ph.D. (Computer Science), </a:t>
            </a:r>
            <a:r>
              <a:rPr lang="en-US" b="1" i="0" dirty="0">
                <a:effectLst/>
                <a:latin typeface="Times New Roman" panose="02020603050405020304" pitchFamily="18" charset="0"/>
              </a:rPr>
              <a:t>University of Geneva</a:t>
            </a:r>
            <a:r>
              <a:rPr lang="en-US" b="0" i="0" dirty="0">
                <a:effectLst/>
                <a:latin typeface="Times New Roman" panose="02020603050405020304" pitchFamily="18" charset="0"/>
              </a:rPr>
              <a:t>, Switzerland.</a:t>
            </a:r>
          </a:p>
          <a:p>
            <a:pPr marL="0" indent="0" algn="l">
              <a:buNone/>
            </a:pPr>
            <a:r>
              <a:rPr lang="en-US" b="0" i="0" dirty="0">
                <a:effectLst/>
                <a:latin typeface="Times New Roman" panose="02020603050405020304" pitchFamily="18" charset="0"/>
              </a:rPr>
              <a:t>November 1986 - M.Sc.(Computer Science), </a:t>
            </a:r>
            <a:r>
              <a:rPr lang="en-US" b="1" i="0" dirty="0">
                <a:effectLst/>
                <a:latin typeface="Times New Roman" panose="02020603050405020304" pitchFamily="18" charset="0"/>
              </a:rPr>
              <a:t>University of Kent</a:t>
            </a:r>
            <a:r>
              <a:rPr lang="en-US" b="0" i="0" dirty="0">
                <a:effectLst/>
                <a:latin typeface="Times New Roman" panose="02020603050405020304" pitchFamily="18" charset="0"/>
              </a:rPr>
              <a:t> at Canterbury, U.K.</a:t>
            </a:r>
          </a:p>
          <a:p>
            <a:pPr marL="0" indent="0" algn="l">
              <a:buNone/>
            </a:pPr>
            <a:r>
              <a:rPr lang="en-US" b="0" i="0" dirty="0">
                <a:effectLst/>
                <a:latin typeface="Times New Roman" panose="02020603050405020304" pitchFamily="18" charset="0"/>
              </a:rPr>
              <a:t>June 1984 - B.Sc. with </a:t>
            </a:r>
            <a:r>
              <a:rPr lang="en-US" b="0" i="0" dirty="0" err="1">
                <a:effectLst/>
                <a:latin typeface="Times New Roman" panose="02020603050405020304" pitchFamily="18" charset="0"/>
              </a:rPr>
              <a:t>Honours</a:t>
            </a:r>
            <a:r>
              <a:rPr lang="en-US" b="0" i="0" dirty="0">
                <a:effectLst/>
                <a:latin typeface="Times New Roman" panose="02020603050405020304" pitchFamily="18" charset="0"/>
              </a:rPr>
              <a:t> (Mathematics and Computer Science), </a:t>
            </a:r>
            <a:r>
              <a:rPr lang="en-US" b="1" i="0" dirty="0">
                <a:effectLst/>
                <a:latin typeface="Times New Roman" panose="02020603050405020304" pitchFamily="18" charset="0"/>
              </a:rPr>
              <a:t>University of Kent</a:t>
            </a:r>
            <a:r>
              <a:rPr lang="en-US" b="0" i="0" dirty="0">
                <a:effectLst/>
                <a:latin typeface="Times New Roman" panose="02020603050405020304" pitchFamily="18" charset="0"/>
              </a:rPr>
              <a:t> at Canterbury, U.K.</a:t>
            </a:r>
          </a:p>
          <a:p>
            <a:pPr marL="0" indent="0">
              <a:buNone/>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21" name="Picture Placeholder 20" descr="A person speaking into a microphone&#10;&#10;Description automatically generated">
            <a:extLst>
              <a:ext uri="{FF2B5EF4-FFF2-40B4-BE49-F238E27FC236}">
                <a16:creationId xmlns:a16="http://schemas.microsoft.com/office/drawing/2014/main" id="{D5480851-9AA6-A6C6-659E-CA81E0E733A8}"/>
              </a:ext>
            </a:extLst>
          </p:cNvPr>
          <p:cNvPicPr>
            <a:picLocks noGrp="1" noChangeAspect="1"/>
          </p:cNvPicPr>
          <p:nvPr>
            <p:ph type="pic" sz="quarter" idx="11"/>
          </p:nvPr>
        </p:nvPicPr>
        <p:blipFill>
          <a:blip r:embed="rId2"/>
          <a:srcRect l="239" r="239"/>
          <a:stretch>
            <a:fillRect/>
          </a:stretch>
        </p:blipFill>
        <p:spPr/>
      </p:pic>
      <p:grpSp>
        <p:nvGrpSpPr>
          <p:cNvPr id="2" name="Group 1">
            <a:extLst>
              <a:ext uri="{FF2B5EF4-FFF2-40B4-BE49-F238E27FC236}">
                <a16:creationId xmlns:a16="http://schemas.microsoft.com/office/drawing/2014/main" id="{87F9CCA8-81F8-BC8A-F026-769F61FD4892}"/>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D1FF5C16-C350-EE08-D717-AB0106E3259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62C9606-D832-B925-BD58-AB3AA5209AA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7183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Trainer</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555226" y="1607289"/>
            <a:ext cx="5997967" cy="4548640"/>
          </a:xfrm>
        </p:spPr>
        <p:txBody>
          <a:bodyPr>
            <a:noAutofit/>
          </a:bodyPr>
          <a:lstStyle/>
          <a:p>
            <a:pPr marL="0" indent="0" algn="l">
              <a:buNone/>
            </a:pPr>
            <a:r>
              <a:rPr lang="en-US" sz="1200" b="1" i="0" dirty="0">
                <a:effectLst/>
                <a:latin typeface="Times New Roman" panose="02020603050405020304" pitchFamily="18" charset="0"/>
              </a:rPr>
              <a:t>Academic Positions Held</a:t>
            </a:r>
          </a:p>
          <a:p>
            <a:pPr marL="0" indent="0" algn="l">
              <a:buNone/>
            </a:pPr>
            <a:r>
              <a:rPr lang="en-US" sz="1200" b="0" i="1" dirty="0">
                <a:effectLst/>
                <a:latin typeface="Times New Roman" panose="02020603050405020304" pitchFamily="18" charset="0"/>
              </a:rPr>
              <a:t>Sep. 2010 to Present</a:t>
            </a:r>
            <a:r>
              <a:rPr lang="en-US" sz="1200" b="0" i="0" dirty="0">
                <a:effectLst/>
                <a:latin typeface="Times New Roman" panose="02020603050405020304" pitchFamily="18" charset="0"/>
              </a:rPr>
              <a:t> - Professor (W3) at the </a:t>
            </a:r>
            <a:r>
              <a:rPr lang="en-US" sz="1200" b="1" i="0" dirty="0" err="1">
                <a:effectLst/>
                <a:latin typeface="Times New Roman" panose="02020603050405020304" pitchFamily="18" charset="0"/>
              </a:rPr>
              <a:t>Technische</a:t>
            </a:r>
            <a:r>
              <a:rPr lang="en-US" sz="1200" b="1" i="0" dirty="0">
                <a:effectLst/>
                <a:latin typeface="Times New Roman" panose="02020603050405020304" pitchFamily="18" charset="0"/>
              </a:rPr>
              <a:t> Universität Braunschweig</a:t>
            </a:r>
            <a:r>
              <a:rPr lang="en-US" sz="1200" b="0" i="0" dirty="0">
                <a:effectLst/>
                <a:latin typeface="Times New Roman" panose="02020603050405020304" pitchFamily="18" charset="0"/>
              </a:rPr>
              <a:t> in Germany.</a:t>
            </a:r>
          </a:p>
          <a:p>
            <a:pPr marL="0" indent="0" algn="l">
              <a:buNone/>
            </a:pPr>
            <a:r>
              <a:rPr lang="en-US" sz="1200" b="0" i="1" dirty="0">
                <a:effectLst/>
                <a:latin typeface="Times New Roman" panose="02020603050405020304" pitchFamily="18" charset="0"/>
              </a:rPr>
              <a:t>Sep. 2001 to Feb. 2008</a:t>
            </a:r>
            <a:r>
              <a:rPr lang="en-US" sz="1200" b="0" i="0" dirty="0">
                <a:effectLst/>
                <a:latin typeface="Times New Roman" panose="02020603050405020304" pitchFamily="18" charset="0"/>
              </a:rPr>
              <a:t> - Assistant Professor at the Computer Science Department, </a:t>
            </a:r>
            <a:r>
              <a:rPr lang="en-US" sz="1200" b="1" i="0" dirty="0">
                <a:effectLst/>
                <a:latin typeface="Times New Roman" panose="02020603050405020304" pitchFamily="18" charset="0"/>
              </a:rPr>
              <a:t>Drexel University</a:t>
            </a:r>
            <a:r>
              <a:rPr lang="en-US" sz="1200" b="0" i="0" dirty="0">
                <a:effectLst/>
                <a:latin typeface="Times New Roman" panose="02020603050405020304" pitchFamily="18" charset="0"/>
              </a:rPr>
              <a:t>.</a:t>
            </a:r>
          </a:p>
          <a:p>
            <a:pPr marL="0" indent="0" algn="l">
              <a:buNone/>
            </a:pPr>
            <a:r>
              <a:rPr lang="en-US" sz="1200" b="0" i="1" dirty="0">
                <a:effectLst/>
                <a:latin typeface="Times New Roman" panose="02020603050405020304" pitchFamily="18" charset="0"/>
              </a:rPr>
              <a:t>May 2000 to Aug. 2001</a:t>
            </a:r>
            <a:r>
              <a:rPr lang="en-US" sz="1200" b="0" i="0" dirty="0">
                <a:effectLst/>
                <a:latin typeface="Times New Roman" panose="02020603050405020304" pitchFamily="18" charset="0"/>
              </a:rPr>
              <a:t> - Post-doctoral Researcher at the Department of Computer and Information Science of the </a:t>
            </a:r>
            <a:r>
              <a:rPr lang="en-US" sz="1200" b="1" i="0" dirty="0">
                <a:effectLst/>
                <a:latin typeface="Times New Roman" panose="02020603050405020304" pitchFamily="18" charset="0"/>
              </a:rPr>
              <a:t>University of Pennsylvania</a:t>
            </a:r>
            <a:r>
              <a:rPr lang="en-US" sz="1200" b="0" i="0" dirty="0">
                <a:effectLst/>
                <a:latin typeface="Times New Roman" panose="02020603050405020304" pitchFamily="18" charset="0"/>
              </a:rPr>
              <a:t>.</a:t>
            </a:r>
          </a:p>
          <a:p>
            <a:pPr marL="0" indent="0" algn="l">
              <a:buNone/>
            </a:pPr>
            <a:r>
              <a:rPr lang="en-US" sz="1200" b="0" i="1" dirty="0">
                <a:effectLst/>
                <a:latin typeface="Times New Roman" panose="02020603050405020304" pitchFamily="18" charset="0"/>
              </a:rPr>
              <a:t>November 1996 to March 2000</a:t>
            </a:r>
            <a:r>
              <a:rPr lang="en-US" sz="1200" b="0" i="0" dirty="0">
                <a:effectLst/>
                <a:latin typeface="Times New Roman" panose="02020603050405020304" pitchFamily="18" charset="0"/>
              </a:rPr>
              <a:t> - R&amp;D consultant for the Greek University Network (</a:t>
            </a:r>
            <a:r>
              <a:rPr lang="en-US" sz="1200" b="0" i="0" dirty="0" err="1">
                <a:effectLst/>
                <a:latin typeface="Times New Roman" panose="02020603050405020304" pitchFamily="18" charset="0"/>
              </a:rPr>
              <a:t>GUnet</a:t>
            </a:r>
            <a:r>
              <a:rPr lang="en-US" sz="1200" b="0" i="0" dirty="0">
                <a:effectLst/>
                <a:latin typeface="Times New Roman" panose="02020603050405020304" pitchFamily="18" charset="0"/>
              </a:rPr>
              <a:t>). Co-architect of new scalable and secure network design; novel secure network administration infrastructure; </a:t>
            </a:r>
            <a:r>
              <a:rPr lang="en-US" sz="1200" b="0" i="0" dirty="0" err="1">
                <a:effectLst/>
                <a:latin typeface="Times New Roman" panose="02020603050405020304" pitchFamily="18" charset="0"/>
              </a:rPr>
              <a:t>GUnet</a:t>
            </a:r>
            <a:r>
              <a:rPr lang="en-US" sz="1200" b="0" i="0" dirty="0">
                <a:effectLst/>
                <a:latin typeface="Times New Roman" panose="02020603050405020304" pitchFamily="18" charset="0"/>
              </a:rPr>
              <a:t> Network Security Pilot.</a:t>
            </a:r>
          </a:p>
          <a:p>
            <a:pPr marL="0" indent="0" algn="l">
              <a:buNone/>
            </a:pPr>
            <a:r>
              <a:rPr lang="en-US" sz="1200" b="0" i="1" dirty="0">
                <a:effectLst/>
                <a:latin typeface="Times New Roman" panose="02020603050405020304" pitchFamily="18" charset="0"/>
              </a:rPr>
              <a:t>Feb. 1989 to Jan. 1991 and March 1996 to Oct 1996</a:t>
            </a:r>
            <a:r>
              <a:rPr lang="en-US" sz="1200" b="0" i="0" dirty="0">
                <a:effectLst/>
                <a:latin typeface="Times New Roman" panose="02020603050405020304" pitchFamily="18" charset="0"/>
              </a:rPr>
              <a:t> - Research at the Centre </a:t>
            </a:r>
            <a:r>
              <a:rPr lang="en-US" sz="1200" b="0" i="0" dirty="0" err="1">
                <a:effectLst/>
                <a:latin typeface="Times New Roman" panose="02020603050405020304" pitchFamily="18" charset="0"/>
              </a:rPr>
              <a:t>Universitaire</a:t>
            </a:r>
            <a:r>
              <a:rPr lang="en-US" sz="1200" b="0" i="0" dirty="0">
                <a:effectLst/>
                <a:latin typeface="Times New Roman" panose="02020603050405020304" pitchFamily="18" charset="0"/>
              </a:rPr>
              <a:t> </a:t>
            </a:r>
            <a:r>
              <a:rPr lang="en-US" sz="1200" b="0" i="0" dirty="0" err="1">
                <a:effectLst/>
                <a:latin typeface="Times New Roman" panose="02020603050405020304" pitchFamily="18" charset="0"/>
              </a:rPr>
              <a:t>d'Informatique</a:t>
            </a:r>
            <a:r>
              <a:rPr lang="en-US" sz="1200" b="0" i="0" dirty="0">
                <a:effectLst/>
                <a:latin typeface="Times New Roman" panose="02020603050405020304" pitchFamily="18" charset="0"/>
              </a:rPr>
              <a:t> of the </a:t>
            </a:r>
            <a:r>
              <a:rPr lang="en-US" sz="1200" b="1" i="0" dirty="0">
                <a:effectLst/>
                <a:latin typeface="Times New Roman" panose="02020603050405020304" pitchFamily="18" charset="0"/>
              </a:rPr>
              <a:t>University of Geneva</a:t>
            </a:r>
            <a:r>
              <a:rPr lang="en-US" sz="1200" b="0" i="0" dirty="0">
                <a:effectLst/>
                <a:latin typeface="Times New Roman" panose="02020603050405020304" pitchFamily="18" charset="0"/>
              </a:rPr>
              <a:t> in Switzerland. Worked with. D. </a:t>
            </a:r>
            <a:r>
              <a:rPr lang="en-US" sz="1200" b="0" i="0" dirty="0" err="1">
                <a:effectLst/>
                <a:latin typeface="Times New Roman" panose="02020603050405020304" pitchFamily="18" charset="0"/>
              </a:rPr>
              <a:t>Tsichritzis</a:t>
            </a:r>
            <a:r>
              <a:rPr lang="en-US" sz="1200" b="0" i="0" dirty="0">
                <a:effectLst/>
                <a:latin typeface="Times New Roman" panose="02020603050405020304" pitchFamily="18" charset="0"/>
              </a:rPr>
              <a:t> in (a) the reconfiguration of information networks, versioning and configuration management issues, (b) the XOS </a:t>
            </a:r>
            <a:r>
              <a:rPr lang="en-US" sz="1200" b="0" i="0" dirty="0" err="1">
                <a:effectLst/>
                <a:latin typeface="Times New Roman" panose="02020603050405020304" pitchFamily="18" charset="0"/>
              </a:rPr>
              <a:t>eXtensible</a:t>
            </a:r>
            <a:r>
              <a:rPr lang="en-US" sz="1200" b="0" i="0" dirty="0">
                <a:effectLst/>
                <a:latin typeface="Times New Roman" panose="02020603050405020304" pitchFamily="18" charset="0"/>
              </a:rPr>
              <a:t> Object Server, (c) the DVP real time tele-presence project, and (d) security framework for the secure distribution of electronic documents.</a:t>
            </a:r>
          </a:p>
          <a:p>
            <a:pPr marL="0" indent="0" algn="l">
              <a:buNone/>
            </a:pPr>
            <a:r>
              <a:rPr lang="en-US" sz="1200" b="0" i="1" dirty="0">
                <a:effectLst/>
                <a:latin typeface="Times New Roman" panose="02020603050405020304" pitchFamily="18" charset="0"/>
              </a:rPr>
              <a:t>Oct. 1987 to Dec. 1988</a:t>
            </a:r>
            <a:r>
              <a:rPr lang="en-US" sz="1200" b="0" i="0" dirty="0">
                <a:effectLst/>
                <a:latin typeface="Times New Roman" panose="02020603050405020304" pitchFamily="18" charset="0"/>
              </a:rPr>
              <a:t> - Researcher at </a:t>
            </a:r>
            <a:r>
              <a:rPr lang="en-US" sz="1200" b="1" i="0" dirty="0">
                <a:effectLst/>
                <a:latin typeface="Times New Roman" panose="02020603050405020304" pitchFamily="18" charset="0"/>
              </a:rPr>
              <a:t>INRIA</a:t>
            </a:r>
            <a:r>
              <a:rPr lang="en-US" sz="1200" b="0" i="0" dirty="0">
                <a:effectLst/>
                <a:latin typeface="Times New Roman" panose="02020603050405020304" pitchFamily="18" charset="0"/>
              </a:rPr>
              <a:t>, Paris, France, project SOR (object oriented distributed operating system).</a:t>
            </a:r>
          </a:p>
          <a:p>
            <a:pPr marL="0" indent="0">
              <a:buNone/>
            </a:pPr>
            <a:br>
              <a:rPr lang="en-US" sz="1000" dirty="0"/>
            </a:br>
            <a:endParaRPr lang="en-US" sz="1000" dirty="0"/>
          </a:p>
          <a:p>
            <a:pPr marL="0" indent="0">
              <a:buNone/>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21" name="Picture Placeholder 20" descr="A person speaking into a microphone&#10;&#10;Description automatically generated">
            <a:extLst>
              <a:ext uri="{FF2B5EF4-FFF2-40B4-BE49-F238E27FC236}">
                <a16:creationId xmlns:a16="http://schemas.microsoft.com/office/drawing/2014/main" id="{D5480851-9AA6-A6C6-659E-CA81E0E733A8}"/>
              </a:ext>
            </a:extLst>
          </p:cNvPr>
          <p:cNvPicPr>
            <a:picLocks noGrp="1" noChangeAspect="1"/>
          </p:cNvPicPr>
          <p:nvPr>
            <p:ph type="pic" sz="quarter" idx="11"/>
          </p:nvPr>
        </p:nvPicPr>
        <p:blipFill>
          <a:blip r:embed="rId2"/>
          <a:srcRect l="239" r="239"/>
          <a:stretch>
            <a:fillRect/>
          </a:stretch>
        </p:blipFill>
        <p:spPr/>
      </p:pic>
      <p:grpSp>
        <p:nvGrpSpPr>
          <p:cNvPr id="2" name="Group 1">
            <a:extLst>
              <a:ext uri="{FF2B5EF4-FFF2-40B4-BE49-F238E27FC236}">
                <a16:creationId xmlns:a16="http://schemas.microsoft.com/office/drawing/2014/main" id="{87F9CCA8-81F8-BC8A-F026-769F61FD4892}"/>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D1FF5C16-C350-EE08-D717-AB0106E3259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62C9606-D832-B925-BD58-AB3AA5209AA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83021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4543496" cy="3821106"/>
          </a:xfrm>
        </p:spPr>
        <p:txBody>
          <a:bodyPr>
            <a:noAutofit/>
          </a:bodyPr>
          <a:lstStyle/>
          <a:p>
            <a:pPr>
              <a:spcBef>
                <a:spcPts val="600"/>
              </a:spcBef>
            </a:pPr>
            <a:r>
              <a:rPr lang="en-US" sz="1200" dirty="0"/>
              <a:t>Analysis of DACs weaknesses </a:t>
            </a:r>
          </a:p>
          <a:p>
            <a:pPr>
              <a:spcBef>
                <a:spcPts val="600"/>
              </a:spcBef>
            </a:pPr>
            <a:r>
              <a:rPr lang="en-US" sz="1200" dirty="0"/>
              <a:t>Ciphers and cipher security stream ciphers block ciphers perfect secrecy and IND-CPA security </a:t>
            </a:r>
          </a:p>
          <a:p>
            <a:pPr>
              <a:spcBef>
                <a:spcPts val="600"/>
              </a:spcBef>
            </a:pPr>
            <a:r>
              <a:rPr lang="en-US" sz="1200" dirty="0"/>
              <a:t>Cryptography terminology &amp; classic ciphers</a:t>
            </a:r>
          </a:p>
          <a:p>
            <a:pPr>
              <a:spcBef>
                <a:spcPts val="600"/>
              </a:spcBef>
            </a:pPr>
            <a:r>
              <a:rPr lang="en-US" sz="1200" dirty="0"/>
              <a:t>Hardware Security Modules </a:t>
            </a:r>
          </a:p>
          <a:p>
            <a:pPr>
              <a:spcBef>
                <a:spcPts val="600"/>
              </a:spcBef>
            </a:pPr>
            <a:r>
              <a:rPr lang="en-US" sz="1200" dirty="0"/>
              <a:t>Integrity Protection Models </a:t>
            </a:r>
          </a:p>
          <a:p>
            <a:pPr>
              <a:spcBef>
                <a:spcPts val="600"/>
              </a:spcBef>
            </a:pPr>
            <a:r>
              <a:rPr lang="en-US" sz="1200" dirty="0"/>
              <a:t>Operating Systems Security Basics &amp; Unix Access Control</a:t>
            </a:r>
          </a:p>
          <a:p>
            <a:pPr>
              <a:spcBef>
                <a:spcPts val="600"/>
              </a:spcBef>
            </a:pPr>
            <a:r>
              <a:rPr lang="en-US" sz="1200" dirty="0"/>
              <a:t>Public Key Encryption And Digital Signatures</a:t>
            </a:r>
          </a:p>
          <a:p>
            <a:pPr>
              <a:spcBef>
                <a:spcPts val="600"/>
              </a:spcBef>
            </a:pPr>
            <a:r>
              <a:rPr lang="en-US" sz="1200" dirty="0"/>
              <a:t>User Authentication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31" name="Picture Placeholder 30" descr="A person in a suit holding a book&#10;&#10;Description automatically generated">
            <a:extLst>
              <a:ext uri="{FF2B5EF4-FFF2-40B4-BE49-F238E27FC236}">
                <a16:creationId xmlns:a16="http://schemas.microsoft.com/office/drawing/2014/main" id="{460A1600-5184-3B60-8343-BC4FE5B96ABF}"/>
              </a:ext>
            </a:extLst>
          </p:cNvPr>
          <p:cNvPicPr>
            <a:picLocks noGrp="1" noChangeAspect="1"/>
          </p:cNvPicPr>
          <p:nvPr>
            <p:ph type="pic" sz="quarter" idx="11"/>
          </p:nvPr>
        </p:nvPicPr>
        <p:blipFill>
          <a:blip r:embed="rId2"/>
          <a:srcRect t="10829" b="10829"/>
          <a:stretch>
            <a:fillRect/>
          </a:stretch>
        </p:blipFill>
        <p:spPr/>
      </p:pic>
      <p:grpSp>
        <p:nvGrpSpPr>
          <p:cNvPr id="2" name="Group 1">
            <a:extLst>
              <a:ext uri="{FF2B5EF4-FFF2-40B4-BE49-F238E27FC236}">
                <a16:creationId xmlns:a16="http://schemas.microsoft.com/office/drawing/2014/main" id="{5327E3AE-7CC6-ECAD-1B4E-FBFA3E3944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2F87EFE5-A9DF-7E96-786E-049674597CF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C013D68-43B2-35DA-268D-830FEE0F5B7B}"/>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32177033"/>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Theme-CyberSecPro-1</Template>
  <TotalTime>0</TotalTime>
  <Words>1397</Words>
  <Application>Microsoft Office PowerPoint</Application>
  <PresentationFormat>Widescreen</PresentationFormat>
  <Paragraphs>172</Paragraphs>
  <Slides>19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MT</vt:lpstr>
      <vt:lpstr>Book Antiqua</vt:lpstr>
      <vt:lpstr>Calibri</vt:lpstr>
      <vt:lpstr>Century Gothic</vt:lpstr>
      <vt:lpstr>Courier New</vt:lpstr>
      <vt:lpstr>Times New Roman</vt:lpstr>
      <vt:lpstr>Custom</vt:lpstr>
      <vt:lpstr>DATA PROTECTION AND PRIVACY TECHNOLOGIES FOR ENERGY</vt:lpstr>
      <vt:lpstr>PowerPoint Presentation</vt:lpstr>
      <vt:lpstr>Data Protection and Privacy Technologies</vt:lpstr>
      <vt:lpstr>Goals: Who-What-Why you need to take this training </vt:lpstr>
      <vt:lpstr>CSP Training Logistic: When-Where-How</vt:lpstr>
      <vt:lpstr>Value Propositions</vt:lpstr>
      <vt:lpstr>WHO</vt:lpstr>
      <vt:lpstr>WHO</vt:lpstr>
      <vt:lpstr>WHAT</vt:lpstr>
      <vt:lpstr>WHY</vt:lpstr>
      <vt:lpstr>WHY-2</vt:lpstr>
      <vt:lpstr>Training Outline</vt:lpstr>
      <vt:lpstr>Training Outline: </vt:lpstr>
      <vt:lpstr>Evaluation method</vt:lpstr>
      <vt:lpstr>Background Knowledge and Prerequisites</vt:lpstr>
      <vt:lpstr>Technical Tools and Other Requirement</vt:lpstr>
      <vt:lpstr>Resources: Books and Reference Materials</vt:lpstr>
      <vt:lpstr>Registration: How to register and other practical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2024-04-29T18:28:07Z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