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25" r:id="rId4"/>
  </p:sldMasterIdLst>
  <p:notesMasterIdLst>
    <p:notesMasterId r:id="rId63"/>
  </p:notesMasterIdLst>
  <p:handoutMasterIdLst>
    <p:handoutMasterId r:id="rId64"/>
  </p:handoutMasterIdLst>
  <p:sldIdLst>
    <p:sldId id="376" r:id="rId5"/>
    <p:sldId id="407" r:id="rId6"/>
    <p:sldId id="258" r:id="rId7"/>
    <p:sldId id="259" r:id="rId8"/>
    <p:sldId id="260" r:id="rId9"/>
    <p:sldId id="263" r:id="rId10"/>
    <p:sldId id="264" r:id="rId11"/>
    <p:sldId id="262"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8" r:id="rId25"/>
    <p:sldId id="290" r:id="rId26"/>
    <p:sldId id="323" r:id="rId27"/>
    <p:sldId id="319" r:id="rId28"/>
    <p:sldId id="320" r:id="rId29"/>
    <p:sldId id="321" r:id="rId30"/>
    <p:sldId id="322" r:id="rId31"/>
    <p:sldId id="291" r:id="rId32"/>
    <p:sldId id="292" r:id="rId33"/>
    <p:sldId id="293" r:id="rId34"/>
    <p:sldId id="287" r:id="rId35"/>
    <p:sldId id="277" r:id="rId36"/>
    <p:sldId id="295" r:id="rId37"/>
    <p:sldId id="296" r:id="rId38"/>
    <p:sldId id="297" r:id="rId39"/>
    <p:sldId id="298" r:id="rId40"/>
    <p:sldId id="299" r:id="rId41"/>
    <p:sldId id="300" r:id="rId42"/>
    <p:sldId id="301" r:id="rId43"/>
    <p:sldId id="294" r:id="rId44"/>
    <p:sldId id="284" r:id="rId45"/>
    <p:sldId id="278" r:id="rId46"/>
    <p:sldId id="279" r:id="rId47"/>
    <p:sldId id="280" r:id="rId48"/>
    <p:sldId id="307" r:id="rId49"/>
    <p:sldId id="285" r:id="rId50"/>
    <p:sldId id="286" r:id="rId51"/>
    <p:sldId id="333" r:id="rId52"/>
    <p:sldId id="281" r:id="rId53"/>
    <p:sldId id="282" r:id="rId54"/>
    <p:sldId id="283" r:id="rId55"/>
    <p:sldId id="334" r:id="rId56"/>
    <p:sldId id="329" r:id="rId57"/>
    <p:sldId id="309" r:id="rId58"/>
    <p:sldId id="302" r:id="rId59"/>
    <p:sldId id="303" r:id="rId60"/>
    <p:sldId id="304" r:id="rId61"/>
    <p:sldId id="387"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DABC4D-B2CA-4EA7-BD4A-E4B986BF40D1}" v="1" dt="2024-04-29T08:49:51.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6" autoAdjust="0"/>
    <p:restoredTop sz="95388" autoAdjust="0"/>
  </p:normalViewPr>
  <p:slideViewPr>
    <p:cSldViewPr snapToGrid="0" showGuides="1">
      <p:cViewPr varScale="1">
        <p:scale>
          <a:sx n="78" d="100"/>
          <a:sy n="78" d="100"/>
        </p:scale>
        <p:origin x="418"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29-Apr-24</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29-apr-24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Fare clic per modificare gli stili di testo Master</a:t>
            </a:r>
          </a:p>
          <a:p>
            <a:pPr lvl="1"/>
            <a:r>
              <a:rPr lang="en-US" noProof="0"/>
              <a:t>Secondo livello</a:t>
            </a:r>
          </a:p>
          <a:p>
            <a:pPr lvl="2"/>
            <a:r>
              <a:rPr lang="en-US" noProof="0"/>
              <a:t>Terzo livello</a:t>
            </a:r>
          </a:p>
          <a:p>
            <a:pPr lvl="3"/>
            <a:r>
              <a:rPr lang="en-US" noProof="0"/>
              <a:t>Quarto livello</a:t>
            </a:r>
          </a:p>
          <a:p>
            <a:pPr lvl="4"/>
            <a:r>
              <a:rPr lang="en-US" noProof="0"/>
              <a:t>Quinto livello</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0</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060055950"/>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1048A-5DFA-044E-890A-E841D2DC3689}" type="slidenum">
              <a:rPr lang="en-US" smtClean="0"/>
              <a:t>37</a:t>
            </a:fld>
            <a:endParaRPr lang="en-US"/>
          </a:p>
        </p:txBody>
      </p:sp>
    </p:spTree>
    <p:extLst>
      <p:ext uri="{BB962C8B-B14F-4D97-AF65-F5344CB8AC3E}">
        <p14:creationId xmlns:p14="http://schemas.microsoft.com/office/powerpoint/2010/main" val="707577126"/>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1048A-5DFA-044E-890A-E841D2DC3689}" type="slidenum">
              <a:rPr lang="en-US" smtClean="0"/>
              <a:t>38</a:t>
            </a:fld>
            <a:endParaRPr lang="en-US"/>
          </a:p>
        </p:txBody>
      </p:sp>
    </p:spTree>
    <p:extLst>
      <p:ext uri="{BB962C8B-B14F-4D97-AF65-F5344CB8AC3E}">
        <p14:creationId xmlns:p14="http://schemas.microsoft.com/office/powerpoint/2010/main" val="707577126"/>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1048A-5DFA-044E-890A-E841D2DC3689}" type="slidenum">
              <a:rPr lang="en-US" smtClean="0"/>
              <a:t>43</a:t>
            </a:fld>
            <a:endParaRPr lang="en-US"/>
          </a:p>
        </p:txBody>
      </p:sp>
    </p:spTree>
    <p:extLst>
      <p:ext uri="{BB962C8B-B14F-4D97-AF65-F5344CB8AC3E}">
        <p14:creationId xmlns:p14="http://schemas.microsoft.com/office/powerpoint/2010/main" val="3326488971"/>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C1048A-5DFA-044E-890A-E841D2DC3689}" type="slidenum">
              <a:rPr lang="en-US" smtClean="0"/>
              <a:t>48</a:t>
            </a:fld>
            <a:endParaRPr lang="en-US"/>
          </a:p>
        </p:txBody>
      </p:sp>
    </p:spTree>
    <p:extLst>
      <p:ext uri="{BB962C8B-B14F-4D97-AF65-F5344CB8AC3E}">
        <p14:creationId xmlns:p14="http://schemas.microsoft.com/office/powerpoint/2010/main" val="1313703386"/>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53</a:t>
            </a:fld>
            <a:endParaRPr lang="en-US" noProof="0" dirty="0"/>
          </a:p>
        </p:txBody>
      </p:sp>
    </p:spTree>
    <p:extLst>
      <p:ext uri="{BB962C8B-B14F-4D97-AF65-F5344CB8AC3E}">
        <p14:creationId xmlns:p14="http://schemas.microsoft.com/office/powerpoint/2010/main" val="437640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Tree>
    <p:extLst>
      <p:ext uri="{BB962C8B-B14F-4D97-AF65-F5344CB8AC3E}">
        <p14:creationId xmlns:p14="http://schemas.microsoft.com/office/powerpoint/2010/main" val="46274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74320" indent="-274320">
              <a:buFont typeface="Courier New" panose="02070309020205020404" pitchFamily="49" charset="0"/>
              <a:buChar char="o"/>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85125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n-US" dirty="0"/>
              <a:t>Add title here</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1087" y="782494"/>
            <a:ext cx="4786877" cy="151831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796035" y="2422240"/>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796035" y="3429000"/>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384048" indent="-274320">
              <a:buFont typeface="Courier New" panose="02070309020205020404" pitchFamily="49" charset="0"/>
              <a:buChar char="o"/>
              <a:defRPr sz="1200">
                <a:solidFill>
                  <a:schemeClr val="bg1"/>
                </a:solidFill>
              </a:defRPr>
            </a:lvl2pPr>
            <a:lvl3pPr marL="566928"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a:p>
            <a:pPr lvl="1"/>
            <a:r>
              <a:rPr lang="en-US" dirty="0"/>
              <a:t>Second level</a:t>
            </a:r>
          </a:p>
          <a:p>
            <a:pPr lvl="2"/>
            <a:r>
              <a:rPr lang="en-US" dirty="0"/>
              <a:t>Third level</a:t>
            </a:r>
          </a:p>
          <a:p>
            <a:pPr lvl="0"/>
            <a:endParaRPr lang="en-US" dirty="0"/>
          </a:p>
        </p:txBody>
      </p:sp>
      <p:sp>
        <p:nvSpPr>
          <p:cNvPr id="4" name="Slide Number Placeholder 3">
            <a:extLst>
              <a:ext uri="{FF2B5EF4-FFF2-40B4-BE49-F238E27FC236}">
                <a16:creationId xmlns:a16="http://schemas.microsoft.com/office/drawing/2014/main" id="{2495F128-4947-2D07-5BA3-FCDF5B73DCA7}"/>
              </a:ext>
            </a:extLst>
          </p:cNvPr>
          <p:cNvSpPr>
            <a:spLocks noGrp="1"/>
          </p:cNvSpPr>
          <p:nvPr>
            <p:ph type="sldNum" sz="quarter" idx="13"/>
          </p:nvPr>
        </p:nvSpPr>
        <p:spPr/>
        <p:txBody>
          <a:bodyPr/>
          <a:lstStyle>
            <a:lvl1pPr>
              <a:defRPr>
                <a:solidFill>
                  <a:schemeClr val="bg1"/>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2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2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Aggiungere il titolo qui</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dirty="0"/>
              <a:t>Fare clic per modificare gli stili di testo Master</a:t>
            </a:r>
          </a:p>
          <a:p>
            <a:pPr lvl="1"/>
            <a:r>
              <a:rPr lang="en-US" dirty="0"/>
              <a:t>Secondo livello</a:t>
            </a:r>
          </a:p>
          <a:p>
            <a:pPr lvl="2"/>
            <a:r>
              <a:rPr lang="en-US" dirty="0"/>
              <a:t>Terzo livello</a:t>
            </a:r>
          </a:p>
          <a:p>
            <a:pPr lvl="3"/>
            <a:r>
              <a:rPr lang="en-US" dirty="0"/>
              <a:t>Quarto livello</a:t>
            </a:r>
          </a:p>
          <a:p>
            <a:pPr lvl="4"/>
            <a:r>
              <a:rPr lang="en-US" dirty="0"/>
              <a:t>Quinto livello</a:t>
            </a:r>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200" b="0" i="0">
                <a:solidFill>
                  <a:schemeClr val="tx1"/>
                </a:solidFill>
                <a:latin typeface="+mn-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 id="2147483757" r:id="rId16"/>
  </p:sldLayoutIdLst>
  <p:hf hdr="0" ft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274320" indent="-274320" algn="l" defTabSz="914400" rtl="0" eaLnBrk="1" latinLnBrk="0" hangingPunct="1">
        <a:lnSpc>
          <a:spcPct val="100000"/>
        </a:lnSpc>
        <a:spcBef>
          <a:spcPts val="1200"/>
        </a:spcBef>
        <a:spcAft>
          <a:spcPts val="200"/>
        </a:spcAft>
        <a:buClr>
          <a:schemeClr val="accent1"/>
        </a:buClr>
        <a:buSzPct val="100000"/>
        <a:buFont typeface="Courier New" panose="02070309020205020404" pitchFamily="49" charset="0"/>
        <a:buChar char="o"/>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file://localhost/Users/Omar/Desktop/Slide-Password/RSA_SecurID_Token_Old.jpg" TargetMode="External"/><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file://localhost/Users/Omar/Desktop/Slide-Password/password_strength_cropped-300x247.png" TargetMode="External"/><Relationship Id="rId7" Type="http://schemas.openxmlformats.org/officeDocument/2006/relationships/image" Target="file://localhost/Users/Omar/Desktop/Slide-Password/screen-purchase-pin-entry.jpg" TargetMode="External"/><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file://localhost/Users/Omar/Desktop/Slide-Password/Passcode.png"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1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file://localhost/Users/Omar/Desktop/Slide-Password/checkpassword02.png" TargetMode="External"/><Relationship Id="rId7" Type="http://schemas.openxmlformats.org/officeDocument/2006/relationships/image" Target="file://localhost/Users/Omar/Desktop/Slide-Password/chronostrength.gif" TargetMode="External"/><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38.gif"/><Relationship Id="rId5" Type="http://schemas.openxmlformats.org/officeDocument/2006/relationships/image" Target="file://localhost/Users/Omar/Desktop/Slide-Password/screenshot-2.png" TargetMode="Externa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file://localhost/Users/Omar/Desktop/Slide-Password/pharm.pn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file://localhost/Users/Omar/Desktop/Slide-Password/unnamed.png" TargetMode="External"/><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jp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file://localhost/Users/Omar/Desktop/Slide-Password/user-icon1.jpg" TargetMode="External"/><Relationship Id="rId7" Type="http://schemas.openxmlformats.org/officeDocument/2006/relationships/image" Target="file://localhost/Users/Omar/Desktop/Slide-Password/token.png" TargetMode="External"/><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file://localhost/Users/Omar/Desktop/Slide-Password/server.png" TargetMode="External"/><Relationship Id="rId4" Type="http://schemas.openxmlformats.org/officeDocument/2006/relationships/image" Target="../media/image15.png"/></Relationships>
</file>

<file path=ppt/slides/slide1.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6744931" y="1612490"/>
            <a:ext cx="5072111" cy="1670338"/>
          </a:xfrm>
        </p:spPr>
        <p:txBody>
          <a:bodyPr>
            <a:noAutofit/>
          </a:bodyPr>
          <a:lstStyle/>
          <a:p>
            <a:r>
              <a:rPr lang="en-US" sz="3800" dirty="0"/>
              <a:t>TECNOLOGIE DI PROTEZIONE DEI DATI E DELLA PRIVACY PER L'ENERGIA</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5565058" y="4974303"/>
            <a:ext cx="3514319" cy="1008925"/>
          </a:xfrm>
        </p:spPr>
        <p:txBody>
          <a:bodyPr/>
          <a:lstStyle/>
          <a:p>
            <a:r>
              <a:rPr lang="en-US" dirty="0"/>
              <a:t>Presentazione a cura di: </a:t>
            </a:r>
          </a:p>
          <a:p>
            <a:r>
              <a:rPr lang="en-US" dirty="0"/>
              <a:t>ANTONIOS NTIB</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5840730" y="3373515"/>
            <a:ext cx="5601970" cy="1008926"/>
          </a:xfrm>
        </p:spPr>
        <p:txBody>
          <a:bodyPr/>
          <a:lstStyle/>
          <a:p>
            <a:r>
              <a:rPr lang="en-US" dirty="0"/>
              <a:t>CSP005_S_E</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47" name="Picture Placeholder 46" descr="A black and white cover with blue squares&#10;&#10;Description automatically generated">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a:stretch>
              <a:fillRect/>
            </a:stretch>
          </p:blipFill>
          <p:spPr>
            <a:xfrm>
              <a:off x="6709092" y="5483822"/>
              <a:ext cx="1764001" cy="612000"/>
            </a:xfrm>
            <a:prstGeom prst="rect">
              <a:avLst/>
            </a:prstGeom>
          </p:spPr>
        </p:pic>
      </p:grpSp>
      <p:sp>
        <p:nvSpPr>
          <p:cNvPr id="5" name="TextBox 4">
            <a:extLst>
              <a:ext uri="{FF2B5EF4-FFF2-40B4-BE49-F238E27FC236}">
                <a16:creationId xmlns:a16="http://schemas.microsoft.com/office/drawing/2014/main" id="{111F6FDA-E027-66AB-C614-385BB5A7CC2F}"/>
              </a:ext>
            </a:extLst>
          </p:cNvPr>
          <p:cNvSpPr txBox="1"/>
          <p:nvPr/>
        </p:nvSpPr>
        <p:spPr>
          <a:xfrm>
            <a:off x="5565058" y="4391366"/>
            <a:ext cx="5665249" cy="369332"/>
          </a:xfrm>
          <a:prstGeom prst="rect">
            <a:avLst/>
          </a:prstGeom>
          <a:noFill/>
        </p:spPr>
        <p:txBody>
          <a:bodyPr wrap="square" rtlCol="0">
            <a:spAutoFit/>
          </a:bodyPr>
          <a:lstStyle/>
          <a:p>
            <a:r>
              <a:rPr lang="en-US" b="1" dirty="0">
                <a:solidFill>
                  <a:srgbClr val="FF0000"/>
                </a:solidFill>
              </a:rPr>
              <a:t>SLIDE </a:t>
            </a:r>
            <a:r>
              <a:rPr lang="en-US" b="1">
                <a:solidFill>
                  <a:srgbClr val="FF0000"/>
                </a:solidFill>
              </a:rPr>
              <a:t>SET #9: </a:t>
            </a:r>
            <a:r>
              <a:rPr lang="en-US" sz="1800" b="1" dirty="0"/>
              <a:t>Autenticazione dell'utente</a:t>
            </a:r>
            <a:endParaRPr lang="en-US" b="1" i="1" dirty="0"/>
          </a:p>
        </p:txBody>
      </p:sp>
      <p:pic>
        <p:nvPicPr>
          <p:cNvPr id="6" name="Picture 5" descr="A red sign with white text&#10;&#10;Description automatically generated">
            <a:extLst>
              <a:ext uri="{FF2B5EF4-FFF2-40B4-BE49-F238E27FC236}">
                <a16:creationId xmlns:a16="http://schemas.microsoft.com/office/drawing/2014/main" id="{37596385-74C8-290E-479C-ABDEFF967601}"/>
              </a:ext>
            </a:extLst>
          </p:cNvPr>
          <p:cNvPicPr>
            <a:picLocks noChangeAspect="1"/>
          </p:cNvPicPr>
          <p:nvPr/>
        </p:nvPicPr>
        <p:blipFill>
          <a:blip r:embed="rId6"/>
          <a:stretch>
            <a:fillRect/>
          </a:stretch>
        </p:blipFill>
        <p:spPr>
          <a:xfrm>
            <a:off x="9079377" y="4788468"/>
            <a:ext cx="1532424" cy="568274"/>
          </a:xfrm>
          <a:prstGeom prst="rect">
            <a:avLst/>
          </a:prstGeom>
        </p:spPr>
      </p:pic>
    </p:spTree>
    <p:extLst>
      <p:ext uri="{BB962C8B-B14F-4D97-AF65-F5344CB8AC3E}">
        <p14:creationId xmlns:p14="http://schemas.microsoft.com/office/powerpoint/2010/main" val="3503979848"/>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Book Antiqua (Headings)"/>
                <a:cs typeface="Fjalla One"/>
              </a:rPr>
              <a:t>Gettone di autenticazione</a:t>
            </a:r>
          </a:p>
        </p:txBody>
      </p:sp>
      <p:sp>
        <p:nvSpPr>
          <p:cNvPr id="5" name="Text Placeholder 4">
            <a:extLst>
              <a:ext uri="{FF2B5EF4-FFF2-40B4-BE49-F238E27FC236}">
                <a16:creationId xmlns:a16="http://schemas.microsoft.com/office/drawing/2014/main" id="{2137738B-9090-2C1F-5518-AC0F6C38A1C1}"/>
              </a:ext>
            </a:extLst>
          </p:cNvPr>
          <p:cNvSpPr>
            <a:spLocks noGrp="1"/>
          </p:cNvSpPr>
          <p:nvPr>
            <p:ph type="body" sz="quarter" idx="12"/>
          </p:nvPr>
        </p:nvSpPr>
        <p:spPr>
          <a:xfrm>
            <a:off x="1060315" y="2650526"/>
            <a:ext cx="4917698" cy="3101344"/>
          </a:xfrm>
        </p:spPr>
        <p:txBody>
          <a:bodyPr>
            <a:normAutofit fontScale="55000" lnSpcReduction="20000"/>
          </a:bodyPr>
          <a:lstStyle/>
          <a:p>
            <a:r>
              <a:rPr lang="en-US" sz="3200" dirty="0">
                <a:cs typeface="Roboto Slab Regular"/>
              </a:rPr>
              <a:t>Basato su qualcosa che l'utente conosce</a:t>
            </a:r>
          </a:p>
          <a:p>
            <a:pPr lvl="1"/>
            <a:r>
              <a:rPr lang="en-US" sz="2800" b="1" dirty="0">
                <a:cs typeface="Roboto Slab Regular"/>
              </a:rPr>
              <a:t>Esempio</a:t>
            </a:r>
            <a:r>
              <a:rPr lang="en-US" sz="2800" dirty="0">
                <a:cs typeface="Roboto Slab Regular"/>
              </a:rPr>
              <a:t>: Passphrase, password</a:t>
            </a:r>
          </a:p>
          <a:p>
            <a:endParaRPr lang="en-US" sz="3200" dirty="0">
              <a:cs typeface="Roboto Slab Regular"/>
            </a:endParaRPr>
          </a:p>
          <a:p>
            <a:r>
              <a:rPr lang="en-US" sz="3200" dirty="0">
                <a:cs typeface="Roboto Slab Regular"/>
              </a:rPr>
              <a:t>In base a qualcosa che l'utente possiede </a:t>
            </a:r>
          </a:p>
          <a:p>
            <a:pPr lvl="1"/>
            <a:r>
              <a:rPr lang="en-US" sz="3000" b="1" dirty="0">
                <a:cs typeface="Roboto Slab Regular"/>
              </a:rPr>
              <a:t>Esempio</a:t>
            </a:r>
            <a:r>
              <a:rPr lang="en-US" sz="3000" dirty="0">
                <a:cs typeface="Roboto Slab Regular"/>
              </a:rPr>
              <a:t>: Smart card o token </a:t>
            </a:r>
          </a:p>
          <a:p>
            <a:endParaRPr lang="en-US" sz="3200" dirty="0">
              <a:cs typeface="Roboto Slab Regular"/>
            </a:endParaRPr>
          </a:p>
          <a:p>
            <a:r>
              <a:rPr lang="en-US" sz="3200" dirty="0">
                <a:cs typeface="Roboto Slab Regular"/>
              </a:rPr>
              <a:t>In base a qualcosa che l'utente è </a:t>
            </a:r>
          </a:p>
          <a:p>
            <a:pPr lvl="1"/>
            <a:r>
              <a:rPr lang="en-US" sz="3000" b="1" dirty="0">
                <a:cs typeface="Roboto Slab Regular"/>
              </a:rPr>
              <a:t>Esempio</a:t>
            </a:r>
            <a:r>
              <a:rPr lang="en-US" sz="3000" dirty="0">
                <a:cs typeface="Roboto Slab Regular"/>
              </a:rPr>
              <a:t>: Biometrico </a:t>
            </a:r>
          </a:p>
          <a:p>
            <a:endParaRPr lang="en-US" dirty="0"/>
          </a:p>
        </p:txBody>
      </p:sp>
      <p:pic>
        <p:nvPicPr>
          <p:cNvPr id="8" name="Picture 7">
            <a:extLst>
              <a:ext uri="{FF2B5EF4-FFF2-40B4-BE49-F238E27FC236}">
                <a16:creationId xmlns:a16="http://schemas.microsoft.com/office/drawing/2014/main" id="{FD95E20E-64D9-749D-05B9-0F78A491CEC3}"/>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365A3B95-A984-CA23-A9AE-3CDC13423651}"/>
              </a:ext>
            </a:extLst>
          </p:cNvPr>
          <p:cNvSpPr>
            <a:spLocks noGrp="1"/>
          </p:cNvSpPr>
          <p:nvPr>
            <p:ph type="sldNum" sz="quarter" idx="13"/>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3850939294"/>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solidFill>
                  <a:schemeClr val="tx1"/>
                </a:solidFill>
                <a:latin typeface="Book Antiqua (Headings)"/>
                <a:cs typeface="Fjalla One"/>
              </a:rPr>
              <a:t>Proposte di token di autenticazione</a:t>
            </a:r>
          </a:p>
        </p:txBody>
      </p:sp>
      <p:sp>
        <p:nvSpPr>
          <p:cNvPr id="3" name="Content Placeholder 2"/>
          <p:cNvSpPr>
            <a:spLocks noGrp="1"/>
          </p:cNvSpPr>
          <p:nvPr>
            <p:ph sz="quarter" idx="17"/>
          </p:nvPr>
        </p:nvSpPr>
        <p:spPr/>
        <p:txBody>
          <a:bodyPr>
            <a:normAutofit fontScale="70000" lnSpcReduction="20000"/>
          </a:bodyPr>
          <a:lstStyle/>
          <a:p>
            <a:r>
              <a:rPr lang="en-US" sz="3200" dirty="0">
                <a:cs typeface="Roboto Slab Regular"/>
              </a:rPr>
              <a:t>Basato sulla crittografia </a:t>
            </a:r>
          </a:p>
          <a:p>
            <a:endParaRPr lang="en-US" sz="3200" dirty="0">
              <a:cs typeface="Roboto Slab Regular"/>
            </a:endParaRPr>
          </a:p>
          <a:p>
            <a:r>
              <a:rPr lang="en-US" sz="3200" dirty="0">
                <a:cs typeface="Roboto Slab Regular"/>
              </a:rPr>
              <a:t>Altri</a:t>
            </a:r>
          </a:p>
          <a:p>
            <a:pPr lvl="1"/>
            <a:r>
              <a:rPr lang="en-US" sz="3000" dirty="0">
                <a:cs typeface="Roboto Slab Regular"/>
              </a:rPr>
              <a:t>Password </a:t>
            </a:r>
          </a:p>
          <a:p>
            <a:pPr lvl="1"/>
            <a:r>
              <a:rPr lang="en-US" sz="3000" dirty="0">
                <a:cs typeface="Roboto Slab Regular"/>
              </a:rPr>
              <a:t>Biometria </a:t>
            </a:r>
          </a:p>
          <a:p>
            <a:pPr lvl="1"/>
            <a:r>
              <a:rPr lang="en-US" sz="3000" dirty="0">
                <a:cs typeface="Roboto Slab Regular"/>
              </a:rPr>
              <a:t>Password grafiche </a:t>
            </a:r>
          </a:p>
          <a:p>
            <a:pPr lvl="1"/>
            <a:r>
              <a:rPr lang="en-US" sz="3000" dirty="0">
                <a:cs typeface="Roboto Slab Regular"/>
              </a:rPr>
              <a:t>Autenticazione a 2 fattori </a:t>
            </a:r>
          </a:p>
          <a:p>
            <a:pPr lvl="1"/>
            <a:r>
              <a:rPr lang="en-US" sz="3000" dirty="0">
                <a:cs typeface="Roboto Slab Regular"/>
              </a:rPr>
              <a:t>Autenticazione fuori banda  </a:t>
            </a:r>
          </a:p>
        </p:txBody>
      </p:sp>
      <p:pic>
        <p:nvPicPr>
          <p:cNvPr id="7" name="Picture 6">
            <a:extLst>
              <a:ext uri="{FF2B5EF4-FFF2-40B4-BE49-F238E27FC236}">
                <a16:creationId xmlns:a16="http://schemas.microsoft.com/office/drawing/2014/main" id="{E7544E64-7857-08B3-08B0-6DC689B453B4}"/>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1DEA013C-C573-F1FA-6F33-80DDF8E47300}"/>
              </a:ext>
            </a:extLst>
          </p:cNvPr>
          <p:cNvSpPr>
            <a:spLocks noGrp="1"/>
          </p:cNvSpPr>
          <p:nvPr>
            <p:ph type="sldNum" sz="quarter" idx="4"/>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311695969"/>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Book Antiqua (Headings)"/>
                <a:cs typeface="Fjalla One"/>
              </a:rPr>
              <a:t>Progetti basati sulla crittografia</a:t>
            </a:r>
          </a:p>
        </p:txBody>
      </p:sp>
      <p:sp>
        <p:nvSpPr>
          <p:cNvPr id="5" name="Text Placeholder 4">
            <a:extLst>
              <a:ext uri="{FF2B5EF4-FFF2-40B4-BE49-F238E27FC236}">
                <a16:creationId xmlns:a16="http://schemas.microsoft.com/office/drawing/2014/main" id="{2154A031-1572-7B9C-7DD8-BFBC86284BED}"/>
              </a:ext>
            </a:extLst>
          </p:cNvPr>
          <p:cNvSpPr>
            <a:spLocks noGrp="1"/>
          </p:cNvSpPr>
          <p:nvPr>
            <p:ph type="body" sz="quarter" idx="12"/>
          </p:nvPr>
        </p:nvSpPr>
        <p:spPr>
          <a:xfrm>
            <a:off x="730424" y="2660358"/>
            <a:ext cx="4888202" cy="3209499"/>
          </a:xfrm>
        </p:spPr>
        <p:txBody>
          <a:bodyPr>
            <a:normAutofit fontScale="55000" lnSpcReduction="20000"/>
          </a:bodyPr>
          <a:lstStyle/>
          <a:p>
            <a:r>
              <a:rPr lang="en-US" sz="3200" b="1" dirty="0">
                <a:cs typeface="Roboto Slab Regular"/>
              </a:rPr>
              <a:t>Password una tantum</a:t>
            </a:r>
          </a:p>
          <a:p>
            <a:pPr lvl="1"/>
            <a:r>
              <a:rPr lang="en-US" sz="3000" dirty="0">
                <a:cs typeface="Roboto Slab Regular"/>
              </a:rPr>
              <a:t>Ogni password viene utilizzata una sola volta </a:t>
            </a:r>
          </a:p>
          <a:p>
            <a:pPr lvl="1"/>
            <a:r>
              <a:rPr lang="en-US" sz="3000" dirty="0">
                <a:cs typeface="Roboto Slab Regular"/>
              </a:rPr>
              <a:t>Difendersi da un avversario che può origliare e successivamente impersonare  </a:t>
            </a:r>
          </a:p>
          <a:p>
            <a:r>
              <a:rPr lang="en-US" sz="3200" b="1" dirty="0">
                <a:cs typeface="Roboto Slab Regular"/>
              </a:rPr>
              <a:t>Sfida-risposta </a:t>
            </a:r>
          </a:p>
          <a:p>
            <a:pPr lvl="1"/>
            <a:r>
              <a:rPr lang="en-US" sz="3000" dirty="0">
                <a:cs typeface="Roboto Slab Regular"/>
              </a:rPr>
              <a:t>Inviare una risposta relativa alla password e a una sfida </a:t>
            </a:r>
          </a:p>
          <a:p>
            <a:r>
              <a:rPr lang="en-US" sz="3200" b="1" dirty="0">
                <a:cs typeface="Roboto Slab Regular"/>
              </a:rPr>
              <a:t>Prova di </a:t>
            </a:r>
            <a:r>
              <a:rPr lang="en-US" sz="3000" dirty="0">
                <a:cs typeface="Roboto Slab Regular"/>
              </a:rPr>
              <a:t>conoscenza</a:t>
            </a:r>
            <a:r>
              <a:rPr lang="en-US" sz="3200" b="1" dirty="0">
                <a:cs typeface="Roboto Slab Regular"/>
              </a:rPr>
              <a:t> zero </a:t>
            </a:r>
          </a:p>
          <a:p>
            <a:pPr lvl="1"/>
            <a:r>
              <a:rPr lang="en-US" sz="3000" dirty="0">
                <a:cs typeface="Roboto Slab Regular"/>
              </a:rPr>
              <a:t>Dimostrare la conoscenza di un valore senza rivelarlo (</a:t>
            </a:r>
            <a:r>
              <a:rPr lang="en-US" sz="3000" b="1" i="1" dirty="0">
                <a:solidFill>
                  <a:schemeClr val="accent1"/>
                </a:solidFill>
                <a:cs typeface="Roboto Slab Regular"/>
              </a:rPr>
              <a:t>Fuori ambito)</a:t>
            </a:r>
            <a:endParaRPr lang="en-US" sz="3000" dirty="0">
              <a:solidFill>
                <a:schemeClr val="accent1"/>
              </a:solidFill>
              <a:cs typeface="Roboto Slab Regular"/>
            </a:endParaRPr>
          </a:p>
          <a:p>
            <a:endParaRPr lang="en-US" dirty="0"/>
          </a:p>
        </p:txBody>
      </p:sp>
      <p:pic>
        <p:nvPicPr>
          <p:cNvPr id="9" name="Picture 8">
            <a:extLst>
              <a:ext uri="{FF2B5EF4-FFF2-40B4-BE49-F238E27FC236}">
                <a16:creationId xmlns:a16="http://schemas.microsoft.com/office/drawing/2014/main" id="{D7D3A71D-40E7-FF5A-2DA2-7718F9C8CB6E}"/>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C3C749B8-201C-5006-2DEA-86247BCC379A}"/>
              </a:ext>
            </a:extLst>
          </p:cNvPr>
          <p:cNvSpPr>
            <a:spLocks noGrp="1"/>
          </p:cNvSpPr>
          <p:nvPr>
            <p:ph type="sldNum" sz="quarter" idx="13"/>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1718579742"/>
      </p:ext>
    </p:extLst>
  </p:cSld>
  <p:clrMapOvr>
    <a:masterClrMapping/>
  </p:clrMapOvr>
</p:sld>
</file>

<file path=ppt/slides/slide13.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375" y="470451"/>
            <a:ext cx="8935507" cy="949467"/>
          </a:xfrm>
        </p:spPr>
        <p:txBody>
          <a:bodyPr/>
          <a:lstStyle/>
          <a:p>
            <a:pPr algn="ctr"/>
            <a:r>
              <a:rPr lang="en-US" dirty="0">
                <a:solidFill>
                  <a:srgbClr val="2F2B20"/>
                </a:solidFill>
                <a:latin typeface="Book Antiqua (Headings)"/>
                <a:cs typeface="Fjalla One"/>
              </a:rPr>
              <a:t>Password una tantum (OTP)</a:t>
            </a:r>
          </a:p>
        </p:txBody>
      </p:sp>
      <p:sp>
        <p:nvSpPr>
          <p:cNvPr id="3" name="Content Placeholder 2"/>
          <p:cNvSpPr>
            <a:spLocks noGrp="1"/>
          </p:cNvSpPr>
          <p:nvPr>
            <p:ph sz="quarter" idx="17"/>
          </p:nvPr>
        </p:nvSpPr>
        <p:spPr>
          <a:xfrm>
            <a:off x="412864" y="1897571"/>
            <a:ext cx="5797550" cy="4015244"/>
          </a:xfrm>
        </p:spPr>
        <p:txBody>
          <a:bodyPr>
            <a:normAutofit/>
          </a:bodyPr>
          <a:lstStyle/>
          <a:p>
            <a:r>
              <a:rPr lang="en-US" dirty="0">
                <a:cs typeface="Roboto Slab Regular"/>
              </a:rPr>
              <a:t>Due parti condividono un elenco di password una tantum </a:t>
            </a:r>
          </a:p>
          <a:p>
            <a:endParaRPr lang="en-US" dirty="0">
              <a:cs typeface="Roboto Slab Regular"/>
            </a:endParaRPr>
          </a:p>
          <a:p>
            <a:r>
              <a:rPr lang="en-US" dirty="0">
                <a:cs typeface="Roboto Slab Regular"/>
              </a:rPr>
              <a:t>OTP sincronizzato nel tempo </a:t>
            </a:r>
          </a:p>
          <a:p>
            <a:pPr lvl="1"/>
            <a:r>
              <a:rPr lang="en-US" dirty="0">
                <a:cs typeface="Roboto Slab Regular"/>
              </a:rPr>
              <a:t>Esempio: </a:t>
            </a:r>
            <a:r>
              <a:rPr lang="en-US" b="1" dirty="0">
                <a:cs typeface="Roboto Slab Regular"/>
              </a:rPr>
              <a:t>MAC</a:t>
            </a:r>
            <a:r>
              <a:rPr lang="en-US" b="1" baseline="-25000" dirty="0">
                <a:cs typeface="Roboto Slab Regular"/>
              </a:rPr>
              <a:t>K</a:t>
            </a:r>
            <a:r>
              <a:rPr lang="en-US" b="1" dirty="0">
                <a:cs typeface="Roboto Slab Regular"/>
              </a:rPr>
              <a:t> (t) </a:t>
            </a:r>
            <a:r>
              <a:rPr lang="en-US" dirty="0">
                <a:cs typeface="Roboto Slab Regular"/>
              </a:rPr>
              <a:t>dove </a:t>
            </a:r>
            <a:r>
              <a:rPr lang="en-US" b="1" dirty="0">
                <a:cs typeface="Roboto Slab Regular"/>
              </a:rPr>
              <a:t>t </a:t>
            </a:r>
            <a:r>
              <a:rPr lang="en-US" dirty="0">
                <a:cs typeface="Roboto Slab Regular"/>
              </a:rPr>
              <a:t>è l'ora corrente </a:t>
            </a:r>
          </a:p>
          <a:p>
            <a:endParaRPr lang="en-US" dirty="0">
              <a:cs typeface="Roboto Slab Regular"/>
            </a:endParaRPr>
          </a:p>
          <a:p>
            <a:r>
              <a:rPr lang="en-US" dirty="0">
                <a:cs typeface="Roboto Slab Regular"/>
              </a:rPr>
              <a:t>Utilizzo di una catena di hash </a:t>
            </a:r>
            <a:br>
              <a:rPr lang="en-US" dirty="0">
                <a:cs typeface="Roboto Slab Regular"/>
              </a:rPr>
            </a:br>
            <a:r>
              <a:rPr lang="en-US" dirty="0">
                <a:cs typeface="Roboto Slab Regular"/>
              </a:rPr>
              <a:t>(Proposto da </a:t>
            </a:r>
            <a:r>
              <a:rPr lang="en-US" dirty="0" err="1">
                <a:cs typeface="Roboto Slab Regular"/>
              </a:rPr>
              <a:t>Lamport</a:t>
            </a:r>
            <a:r>
              <a:rPr lang="en-US" dirty="0">
                <a:cs typeface="Roboto Slab Regular"/>
              </a:rPr>
              <a:t>) </a:t>
            </a:r>
          </a:p>
          <a:p>
            <a:pPr lvl="1"/>
            <a:r>
              <a:rPr lang="en-US" b="1" dirty="0">
                <a:cs typeface="Roboto Slab Regular"/>
              </a:rPr>
              <a:t>H(s), H(H(s)), ..., H</a:t>
            </a:r>
            <a:r>
              <a:rPr lang="en-US" b="1" baseline="30000" dirty="0">
                <a:cs typeface="Roboto Slab Regular"/>
              </a:rPr>
              <a:t>1000</a:t>
            </a:r>
            <a:r>
              <a:rPr lang="en-US" b="1" dirty="0">
                <a:cs typeface="Roboto Slab Regular"/>
              </a:rPr>
              <a:t> (s)</a:t>
            </a:r>
          </a:p>
          <a:p>
            <a:pPr lvl="1"/>
            <a:r>
              <a:rPr lang="en-US" dirty="0">
                <a:cs typeface="Roboto Slab Regular"/>
              </a:rPr>
              <a:t>Utilizzare questi valori hash in ordine inverso </a:t>
            </a:r>
          </a:p>
        </p:txBody>
      </p:sp>
      <p:pic>
        <p:nvPicPr>
          <p:cNvPr id="4" name="RSA_SecurID_Token_Old.jpg" descr="/Users/Omar/Desktop/Slide-Password/RSA_SecurID_Token_Old.jp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5816047" y="3500525"/>
            <a:ext cx="2667085" cy="1619624"/>
          </a:xfrm>
          <a:prstGeom prst="rect">
            <a:avLst/>
          </a:prstGeom>
        </p:spPr>
      </p:pic>
      <p:pic>
        <p:nvPicPr>
          <p:cNvPr id="8" name="Picture 7">
            <a:extLst>
              <a:ext uri="{FF2B5EF4-FFF2-40B4-BE49-F238E27FC236}">
                <a16:creationId xmlns:a16="http://schemas.microsoft.com/office/drawing/2014/main" id="{91BCF495-E81E-9721-C3CC-2DFFB8E86332}"/>
              </a:ext>
            </a:extLst>
          </p:cNvPr>
          <p:cNvPicPr>
            <a:picLocks noChangeAspect="1"/>
          </p:cNvPicPr>
          <p:nvPr/>
        </p:nvPicPr>
        <p:blipFill>
          <a:blip r:embed="rId4"/>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5B269A8B-FD7E-3AE7-3D7B-1105FD095CD2}"/>
              </a:ext>
            </a:extLst>
          </p:cNvPr>
          <p:cNvSpPr>
            <a:spLocks noGrp="1"/>
          </p:cNvSpPr>
          <p:nvPr>
            <p:ph type="sldNum" sz="quarter" idx="4"/>
          </p:nvPr>
        </p:nvSpPr>
        <p:spPr/>
        <p:txBody>
          <a:bodyPr/>
          <a:lstStyle/>
          <a:p>
            <a:fld id="{3A98EE3D-8CD1-4C3F-BD1C-C98C9596463C}" type="slidenum">
              <a:rPr lang="en-US" smtClean="0"/>
              <a:t>12</a:t>
            </a:fld>
            <a:endParaRPr lang="en-US" dirty="0"/>
          </a:p>
        </p:txBody>
      </p:sp>
    </p:spTree>
    <p:extLst>
      <p:ext uri="{BB962C8B-B14F-4D97-AF65-F5344CB8AC3E}">
        <p14:creationId xmlns:p14="http://schemas.microsoft.com/office/powerpoint/2010/main" val="4241280266"/>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Book Antiqua (Headings)"/>
                <a:cs typeface="Fjalla One"/>
              </a:rPr>
              <a:t>La password unica </a:t>
            </a:r>
            <a:r>
              <a:rPr lang="en-US" dirty="0" err="1">
                <a:latin typeface="Book Antiqua (Headings)"/>
                <a:cs typeface="Fjalla One"/>
              </a:rPr>
              <a:t>di Lamport</a:t>
            </a:r>
          </a:p>
        </p:txBody>
      </p:sp>
      <p:sp>
        <p:nvSpPr>
          <p:cNvPr id="5" name="Text Placeholder 4">
            <a:extLst>
              <a:ext uri="{FF2B5EF4-FFF2-40B4-BE49-F238E27FC236}">
                <a16:creationId xmlns:a16="http://schemas.microsoft.com/office/drawing/2014/main" id="{287BC293-74FC-FDA2-B752-7C817EE7CD50}"/>
              </a:ext>
            </a:extLst>
          </p:cNvPr>
          <p:cNvSpPr>
            <a:spLocks noGrp="1"/>
          </p:cNvSpPr>
          <p:nvPr>
            <p:ph type="body" sz="quarter" idx="12"/>
          </p:nvPr>
        </p:nvSpPr>
        <p:spPr>
          <a:xfrm>
            <a:off x="983226" y="2488180"/>
            <a:ext cx="5677785" cy="3789602"/>
          </a:xfrm>
        </p:spPr>
        <p:txBody>
          <a:bodyPr>
            <a:noAutofit/>
          </a:bodyPr>
          <a:lstStyle/>
          <a:p>
            <a:r>
              <a:rPr lang="en-US" dirty="0">
                <a:cs typeface="Roboto Slab Regular"/>
              </a:rPr>
              <a:t>Impostazione: A vuole autenticarsi a B </a:t>
            </a:r>
          </a:p>
          <a:p>
            <a:r>
              <a:rPr lang="en-US" dirty="0">
                <a:cs typeface="Roboto Slab Regular"/>
              </a:rPr>
              <a:t>Inizializzazione: </a:t>
            </a:r>
          </a:p>
          <a:p>
            <a:pPr lvl="1"/>
            <a:r>
              <a:rPr lang="en-US" sz="1400" dirty="0">
                <a:cs typeface="Roboto Slab Regular"/>
              </a:rPr>
              <a:t>A seleziona un valore arbitrario S, una funzione hash H() e un valore intero t</a:t>
            </a:r>
          </a:p>
          <a:p>
            <a:pPr lvl="1"/>
            <a:r>
              <a:rPr lang="en-US" sz="1400" dirty="0">
                <a:cs typeface="Roboto Slab Regular"/>
              </a:rPr>
              <a:t>A calcola w</a:t>
            </a:r>
            <a:r>
              <a:rPr lang="en-US" sz="1400" baseline="-25000" dirty="0">
                <a:cs typeface="Roboto Slab Regular"/>
              </a:rPr>
              <a:t>0</a:t>
            </a:r>
            <a:r>
              <a:rPr lang="en-US" sz="1400" dirty="0">
                <a:cs typeface="Roboto Slab Regular"/>
              </a:rPr>
              <a:t> = </a:t>
            </a:r>
            <a:r>
              <a:rPr lang="en-US" sz="1400" dirty="0" err="1">
                <a:cs typeface="Roboto Slab Regular"/>
              </a:rPr>
              <a:t>H</a:t>
            </a:r>
            <a:r>
              <a:rPr lang="en-US" sz="1400" baseline="30000" dirty="0" err="1">
                <a:cs typeface="Roboto Slab Regular"/>
              </a:rPr>
              <a:t>t</a:t>
            </a:r>
            <a:r>
              <a:rPr lang="en-US" sz="1400" dirty="0">
                <a:cs typeface="Roboto Slab Regular"/>
              </a:rPr>
              <a:t> (S) e invia w</a:t>
            </a:r>
            <a:r>
              <a:rPr lang="en-US" sz="1400" baseline="-25000" dirty="0">
                <a:cs typeface="Roboto Slab Regular"/>
              </a:rPr>
              <a:t>0</a:t>
            </a:r>
            <a:r>
              <a:rPr lang="en-US" sz="1400" dirty="0">
                <a:cs typeface="Roboto Slab Regular"/>
              </a:rPr>
              <a:t> , e H() a B</a:t>
            </a:r>
          </a:p>
          <a:p>
            <a:pPr lvl="1"/>
            <a:r>
              <a:rPr lang="en-US" sz="1400" dirty="0">
                <a:cs typeface="Roboto Slab Regular"/>
              </a:rPr>
              <a:t>B memorizza w</a:t>
            </a:r>
            <a:r>
              <a:rPr lang="en-US" sz="1400" baseline="-25000" dirty="0">
                <a:cs typeface="Roboto Slab Regular"/>
              </a:rPr>
              <a:t>0</a:t>
            </a:r>
          </a:p>
          <a:p>
            <a:r>
              <a:rPr lang="en-US" dirty="0">
                <a:cs typeface="Roboto Slab Regular"/>
              </a:rPr>
              <a:t>Protocollo: Autenticare B al tempo i dove 1 &lt;= i &lt;= t </a:t>
            </a:r>
          </a:p>
          <a:p>
            <a:pPr lvl="1"/>
            <a:r>
              <a:rPr lang="en-US" sz="1400" dirty="0">
                <a:cs typeface="Roboto Slab Regular"/>
              </a:rPr>
              <a:t>A invia a B: A, i, </a:t>
            </a:r>
            <a:r>
              <a:rPr lang="en-US" sz="1400" dirty="0" err="1">
                <a:cs typeface="Roboto Slab Regular"/>
              </a:rPr>
              <a:t>w</a:t>
            </a:r>
            <a:r>
              <a:rPr lang="en-US" sz="1400" baseline="-25000" dirty="0" err="1">
                <a:cs typeface="Roboto Slab Regular"/>
              </a:rPr>
              <a:t>i</a:t>
            </a:r>
            <a:r>
              <a:rPr lang="en-US" sz="1400" dirty="0">
                <a:cs typeface="Roboto Slab Regular"/>
              </a:rPr>
              <a:t> = </a:t>
            </a:r>
            <a:r>
              <a:rPr lang="en-US" sz="1400" dirty="0" err="1">
                <a:cs typeface="Roboto Slab Regular"/>
              </a:rPr>
              <a:t>H</a:t>
            </a:r>
            <a:r>
              <a:rPr lang="en-US" sz="1400" baseline="30000" dirty="0" err="1">
                <a:cs typeface="Roboto Slab Regular"/>
              </a:rPr>
              <a:t>t</a:t>
            </a:r>
            <a:r>
              <a:rPr lang="en-US" sz="1400" baseline="30000" dirty="0">
                <a:cs typeface="Roboto Slab Regular"/>
              </a:rPr>
              <a:t>-i</a:t>
            </a:r>
            <a:r>
              <a:rPr lang="en-US" sz="1400" dirty="0">
                <a:cs typeface="Roboto Slab Regular"/>
              </a:rPr>
              <a:t> (S)</a:t>
            </a:r>
          </a:p>
          <a:p>
            <a:pPr lvl="1"/>
            <a:r>
              <a:rPr lang="en-US" sz="1400" dirty="0">
                <a:cs typeface="Roboto Slab Regular"/>
              </a:rPr>
              <a:t>B verifica: i = i</a:t>
            </a:r>
            <a:r>
              <a:rPr lang="en-US" sz="1400" baseline="-25000" dirty="0">
                <a:cs typeface="Roboto Slab Regular"/>
              </a:rPr>
              <a:t>A</a:t>
            </a:r>
            <a:r>
              <a:rPr lang="en-US" sz="1400" dirty="0">
                <a:cs typeface="Roboto Slab Regular"/>
              </a:rPr>
              <a:t> , H(</a:t>
            </a:r>
            <a:r>
              <a:rPr lang="en-US" sz="1400" dirty="0" err="1">
                <a:cs typeface="Roboto Slab Regular"/>
              </a:rPr>
              <a:t>w</a:t>
            </a:r>
            <a:r>
              <a:rPr lang="en-US" sz="1400" baseline="-25000" dirty="0" err="1">
                <a:cs typeface="Roboto Slab Regular"/>
              </a:rPr>
              <a:t>i</a:t>
            </a:r>
            <a:r>
              <a:rPr lang="en-US" sz="1400" dirty="0">
                <a:cs typeface="Roboto Slab Regular"/>
              </a:rPr>
              <a:t> ) = w</a:t>
            </a:r>
            <a:r>
              <a:rPr lang="en-US" sz="1400" baseline="-25000" dirty="0">
                <a:cs typeface="Roboto Slab Regular"/>
              </a:rPr>
              <a:t>i-1</a:t>
            </a:r>
          </a:p>
          <a:p>
            <a:pPr lvl="1"/>
            <a:r>
              <a:rPr lang="en-US" sz="1400" dirty="0">
                <a:cs typeface="Roboto Slab Regular"/>
              </a:rPr>
              <a:t>Se entrambe le cose sono valide, i</a:t>
            </a:r>
            <a:r>
              <a:rPr lang="en-US" sz="1400" baseline="-25000" dirty="0">
                <a:cs typeface="Roboto Slab Regular"/>
              </a:rPr>
              <a:t>A</a:t>
            </a:r>
            <a:r>
              <a:rPr lang="en-US" sz="1400" dirty="0">
                <a:cs typeface="Roboto Slab Regular"/>
              </a:rPr>
              <a:t> = i</a:t>
            </a:r>
            <a:r>
              <a:rPr lang="en-US" sz="1400" baseline="-25000" dirty="0">
                <a:cs typeface="Roboto Slab Regular"/>
              </a:rPr>
              <a:t>A</a:t>
            </a:r>
            <a:r>
              <a:rPr lang="en-US" sz="1400" dirty="0">
                <a:cs typeface="Roboto Slab Regular"/>
              </a:rPr>
              <a:t> + 1</a:t>
            </a:r>
          </a:p>
          <a:p>
            <a:endParaRPr lang="en-US" dirty="0">
              <a:cs typeface="Roboto Slab Regular"/>
            </a:endParaRPr>
          </a:p>
          <a:p>
            <a:endParaRPr lang="en-US" dirty="0"/>
          </a:p>
        </p:txBody>
      </p:sp>
      <p:pic>
        <p:nvPicPr>
          <p:cNvPr id="8" name="Picture 7">
            <a:extLst>
              <a:ext uri="{FF2B5EF4-FFF2-40B4-BE49-F238E27FC236}">
                <a16:creationId xmlns:a16="http://schemas.microsoft.com/office/drawing/2014/main" id="{20E036C8-7528-A26E-A3DF-D94CCAD9754E}"/>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5D6C6F77-0617-ACA9-EB64-773533A1C11E}"/>
              </a:ext>
            </a:extLst>
          </p:cNvPr>
          <p:cNvSpPr>
            <a:spLocks noGrp="1"/>
          </p:cNvSpPr>
          <p:nvPr>
            <p:ph type="sldNum" sz="quarter" idx="13"/>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4049480041"/>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Book Antiqua (Headings)"/>
                <a:cs typeface="Fjalla One"/>
              </a:rPr>
              <a:t>Protocolli di sfida-risposta</a:t>
            </a:r>
          </a:p>
        </p:txBody>
      </p:sp>
      <p:sp>
        <p:nvSpPr>
          <p:cNvPr id="5" name="Text Placeholder 4">
            <a:extLst>
              <a:ext uri="{FF2B5EF4-FFF2-40B4-BE49-F238E27FC236}">
                <a16:creationId xmlns:a16="http://schemas.microsoft.com/office/drawing/2014/main" id="{E793B345-35C7-8E4E-6415-22F484E8B282}"/>
              </a:ext>
            </a:extLst>
          </p:cNvPr>
          <p:cNvSpPr>
            <a:spLocks noGrp="1"/>
          </p:cNvSpPr>
          <p:nvPr>
            <p:ph type="body" sz="quarter" idx="12"/>
          </p:nvPr>
        </p:nvSpPr>
        <p:spPr>
          <a:xfrm>
            <a:off x="963195" y="2430614"/>
            <a:ext cx="4898034" cy="2678557"/>
          </a:xfrm>
        </p:spPr>
        <p:txBody>
          <a:bodyPr>
            <a:noAutofit/>
          </a:bodyPr>
          <a:lstStyle/>
          <a:p>
            <a:r>
              <a:rPr lang="en-US" b="1" dirty="0">
                <a:cs typeface="Roboto Slab Regular"/>
              </a:rPr>
              <a:t>Obiettivo</a:t>
            </a:r>
            <a:r>
              <a:rPr lang="en-US" dirty="0">
                <a:cs typeface="Roboto Slab Regular"/>
              </a:rPr>
              <a:t>: un'entità si autentica con un'altra entità dimostrando la conoscenza di un segreto, la "sfida".</a:t>
            </a:r>
          </a:p>
          <a:p>
            <a:pPr marL="114300" indent="0">
              <a:buNone/>
            </a:pPr>
            <a:endParaRPr lang="en-US" dirty="0">
              <a:cs typeface="Roboto Slab Regular"/>
            </a:endParaRPr>
          </a:p>
          <a:p>
            <a:r>
              <a:rPr lang="en-US" b="1" i="1" dirty="0">
                <a:solidFill>
                  <a:schemeClr val="accent1"/>
                </a:solidFill>
                <a:cs typeface="Roboto Slab Regular"/>
              </a:rPr>
              <a:t>Come progettarlo utilizzando lo strumento di crittografia che abbiamo imparato?</a:t>
            </a:r>
          </a:p>
          <a:p>
            <a:endParaRPr lang="en-US" dirty="0">
              <a:cs typeface="Roboto Slab Regular"/>
            </a:endParaRPr>
          </a:p>
          <a:p>
            <a:r>
              <a:rPr lang="en-US" b="1" dirty="0">
                <a:cs typeface="Roboto Slab Regular"/>
              </a:rPr>
              <a:t>Approccio</a:t>
            </a:r>
            <a:r>
              <a:rPr lang="en-US" dirty="0">
                <a:cs typeface="Roboto Slab Regular"/>
              </a:rPr>
              <a:t>: Utilizzare parametri variabili nel tempo per prevenire attacchi di tipo replay e interleaving, fornire unicità e tempestività. </a:t>
            </a:r>
          </a:p>
          <a:p>
            <a:pPr lvl="1"/>
            <a:r>
              <a:rPr lang="en-US" sz="1400" dirty="0">
                <a:cs typeface="Roboto Slab Regular"/>
              </a:rPr>
              <a:t>Esempio: nonce (usato solo una volta), timestamp</a:t>
            </a:r>
          </a:p>
          <a:p>
            <a:endParaRPr lang="en-US" dirty="0">
              <a:cs typeface="Roboto Slab Regular"/>
            </a:endParaRPr>
          </a:p>
          <a:p>
            <a:endParaRPr lang="en-US" dirty="0">
              <a:cs typeface="Roboto Slab Regular"/>
            </a:endParaRPr>
          </a:p>
          <a:p>
            <a:endParaRPr lang="en-US" dirty="0"/>
          </a:p>
        </p:txBody>
      </p:sp>
      <p:pic>
        <p:nvPicPr>
          <p:cNvPr id="8" name="Picture 7">
            <a:extLst>
              <a:ext uri="{FF2B5EF4-FFF2-40B4-BE49-F238E27FC236}">
                <a16:creationId xmlns:a16="http://schemas.microsoft.com/office/drawing/2014/main" id="{DD453813-F588-F66D-3E92-8FB6ED516F76}"/>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1F667617-CD27-3CE9-A91B-451CC0AB66E6}"/>
              </a:ext>
            </a:extLst>
          </p:cNvPr>
          <p:cNvSpPr>
            <a:spLocks noGrp="1"/>
          </p:cNvSpPr>
          <p:nvPr>
            <p:ph type="sldNum" sz="quarter" idx="13"/>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1876264202"/>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Book Antiqua (Headings)"/>
                <a:cs typeface="Fjalla One"/>
              </a:rPr>
              <a:t>Protocolli di sfida-risposta</a:t>
            </a:r>
          </a:p>
        </p:txBody>
      </p:sp>
      <p:sp>
        <p:nvSpPr>
          <p:cNvPr id="5" name="Text Placeholder 4">
            <a:extLst>
              <a:ext uri="{FF2B5EF4-FFF2-40B4-BE49-F238E27FC236}">
                <a16:creationId xmlns:a16="http://schemas.microsoft.com/office/drawing/2014/main" id="{BD68C6D0-EC89-BA37-1A03-4EE3C156CB55}"/>
              </a:ext>
            </a:extLst>
          </p:cNvPr>
          <p:cNvSpPr>
            <a:spLocks noGrp="1"/>
          </p:cNvSpPr>
          <p:nvPr>
            <p:ph type="body" sz="quarter" idx="12"/>
          </p:nvPr>
        </p:nvSpPr>
        <p:spPr>
          <a:xfrm>
            <a:off x="1050482" y="2709519"/>
            <a:ext cx="5045518" cy="2793729"/>
          </a:xfrm>
        </p:spPr>
        <p:txBody>
          <a:bodyPr>
            <a:normAutofit fontScale="55000" lnSpcReduction="20000"/>
          </a:bodyPr>
          <a:lstStyle/>
          <a:p>
            <a:pPr>
              <a:lnSpc>
                <a:spcPct val="90000"/>
              </a:lnSpc>
            </a:pPr>
            <a:r>
              <a:rPr lang="en-US" sz="2800" dirty="0">
                <a:cs typeface="Roboto Slab Regular"/>
              </a:rPr>
              <a:t>Autenticazione unilaterale (basata su timestamp)</a:t>
            </a:r>
          </a:p>
          <a:p>
            <a:pPr lvl="1">
              <a:lnSpc>
                <a:spcPct val="90000"/>
              </a:lnSpc>
            </a:pPr>
            <a:r>
              <a:rPr lang="en-US" sz="2800" dirty="0">
                <a:cs typeface="Roboto Slab Regular"/>
              </a:rPr>
              <a:t>Da A a B: MAC</a:t>
            </a:r>
            <a:r>
              <a:rPr lang="en-US" sz="2800" baseline="-25000" dirty="0">
                <a:cs typeface="Roboto Slab Regular"/>
              </a:rPr>
              <a:t>K</a:t>
            </a:r>
            <a:r>
              <a:rPr lang="en-US" sz="2800" dirty="0" err="1">
                <a:cs typeface="Roboto Slab Regular"/>
              </a:rPr>
              <a:t> (t</a:t>
            </a:r>
            <a:r>
              <a:rPr lang="en-US" sz="2800" baseline="-25000" dirty="0" err="1">
                <a:cs typeface="Roboto Slab Regular"/>
              </a:rPr>
              <a:t>A</a:t>
            </a:r>
            <a:r>
              <a:rPr lang="en-US" sz="2800" dirty="0">
                <a:cs typeface="Roboto Slab Regular"/>
              </a:rPr>
              <a:t> , B)</a:t>
            </a:r>
          </a:p>
          <a:p>
            <a:pPr>
              <a:lnSpc>
                <a:spcPct val="90000"/>
              </a:lnSpc>
            </a:pPr>
            <a:r>
              <a:rPr lang="en-US" sz="2800" dirty="0">
                <a:cs typeface="Roboto Slab Regular"/>
              </a:rPr>
              <a:t>Autenticazione unilaterale (basata su nonce)</a:t>
            </a:r>
          </a:p>
          <a:p>
            <a:pPr lvl="1">
              <a:lnSpc>
                <a:spcPct val="90000"/>
              </a:lnSpc>
            </a:pPr>
            <a:r>
              <a:rPr lang="en-US" sz="2800" dirty="0">
                <a:cs typeface="Roboto Slab Regular"/>
              </a:rPr>
              <a:t>Da B ad A: </a:t>
            </a:r>
            <a:r>
              <a:rPr lang="en-US" sz="2800" dirty="0" err="1">
                <a:cs typeface="Roboto Slab Regular"/>
              </a:rPr>
              <a:t>r</a:t>
            </a:r>
            <a:r>
              <a:rPr lang="en-US" sz="2800" baseline="-25000" dirty="0" err="1">
                <a:cs typeface="Roboto Slab Regular"/>
              </a:rPr>
              <a:t>B</a:t>
            </a:r>
            <a:endParaRPr lang="en-US" sz="2800" baseline="-25000" dirty="0">
              <a:cs typeface="Roboto Slab Regular"/>
            </a:endParaRPr>
          </a:p>
          <a:p>
            <a:pPr lvl="1">
              <a:lnSpc>
                <a:spcPct val="90000"/>
              </a:lnSpc>
            </a:pPr>
            <a:r>
              <a:rPr lang="en-US" sz="2800" dirty="0">
                <a:cs typeface="Roboto Slab Regular"/>
              </a:rPr>
              <a:t>Da A a B: MAC</a:t>
            </a:r>
            <a:r>
              <a:rPr lang="en-US" sz="2800" baseline="-25000" dirty="0">
                <a:cs typeface="Roboto Slab Regular"/>
              </a:rPr>
              <a:t>K</a:t>
            </a:r>
            <a:r>
              <a:rPr lang="en-US" sz="2800" dirty="0" err="1">
                <a:cs typeface="Roboto Slab Regular"/>
              </a:rPr>
              <a:t> (r</a:t>
            </a:r>
            <a:r>
              <a:rPr lang="en-US" sz="2800" baseline="-25000" dirty="0" err="1">
                <a:cs typeface="Roboto Slab Regular"/>
              </a:rPr>
              <a:t>B</a:t>
            </a:r>
            <a:r>
              <a:rPr lang="en-US" sz="2800" dirty="0">
                <a:cs typeface="Roboto Slab Regular"/>
              </a:rPr>
              <a:t> , B)</a:t>
            </a:r>
          </a:p>
          <a:p>
            <a:pPr>
              <a:lnSpc>
                <a:spcPct val="90000"/>
              </a:lnSpc>
            </a:pPr>
            <a:r>
              <a:rPr lang="en-US" sz="2800" dirty="0">
                <a:cs typeface="Roboto Slab Regular"/>
              </a:rPr>
              <a:t>Autenticazione reciproca (basata su nonce)</a:t>
            </a:r>
          </a:p>
          <a:p>
            <a:pPr lvl="1">
              <a:lnSpc>
                <a:spcPct val="90000"/>
              </a:lnSpc>
            </a:pPr>
            <a:r>
              <a:rPr lang="en-US" sz="2800" dirty="0">
                <a:cs typeface="Roboto Slab Regular"/>
              </a:rPr>
              <a:t>Da B ad A: </a:t>
            </a:r>
            <a:r>
              <a:rPr lang="en-US" sz="2800" dirty="0" err="1">
                <a:cs typeface="Roboto Slab Regular"/>
              </a:rPr>
              <a:t>r</a:t>
            </a:r>
            <a:r>
              <a:rPr lang="en-US" sz="2800" baseline="-25000" dirty="0" err="1">
                <a:cs typeface="Roboto Slab Regular"/>
              </a:rPr>
              <a:t>B</a:t>
            </a:r>
            <a:endParaRPr lang="en-US" sz="2800" baseline="-25000" dirty="0">
              <a:cs typeface="Roboto Slab Regular"/>
            </a:endParaRPr>
          </a:p>
          <a:p>
            <a:pPr lvl="1">
              <a:lnSpc>
                <a:spcPct val="90000"/>
              </a:lnSpc>
            </a:pPr>
            <a:r>
              <a:rPr lang="en-US" sz="2800" dirty="0">
                <a:cs typeface="Roboto Slab Regular"/>
              </a:rPr>
              <a:t>Da A a B: </a:t>
            </a:r>
            <a:r>
              <a:rPr lang="en-US" sz="2800" dirty="0" err="1">
                <a:cs typeface="Roboto Slab Regular"/>
              </a:rPr>
              <a:t>r</a:t>
            </a:r>
            <a:r>
              <a:rPr lang="en-US" sz="2800" baseline="-25000" dirty="0" err="1">
                <a:cs typeface="Roboto Slab Regular"/>
              </a:rPr>
              <a:t>A</a:t>
            </a:r>
            <a:r>
              <a:rPr lang="en-US" sz="2800" dirty="0">
                <a:cs typeface="Roboto Slab Regular"/>
              </a:rPr>
              <a:t> , MAC</a:t>
            </a:r>
            <a:r>
              <a:rPr lang="en-US" sz="2800" baseline="-25000" dirty="0">
                <a:cs typeface="Roboto Slab Regular"/>
              </a:rPr>
              <a:t>K</a:t>
            </a:r>
            <a:r>
              <a:rPr lang="en-US" sz="2800" dirty="0" err="1">
                <a:cs typeface="Roboto Slab Regular"/>
              </a:rPr>
              <a:t> (r</a:t>
            </a:r>
            <a:r>
              <a:rPr lang="en-US" sz="2800" baseline="-25000" dirty="0" err="1">
                <a:cs typeface="Roboto Slab Regular"/>
              </a:rPr>
              <a:t>A</a:t>
            </a:r>
            <a:r>
              <a:rPr lang="en-US" sz="2800" dirty="0" err="1">
                <a:cs typeface="Roboto Slab Regular"/>
              </a:rPr>
              <a:t> , r</a:t>
            </a:r>
            <a:r>
              <a:rPr lang="en-US" sz="2800" baseline="-25000" dirty="0" err="1">
                <a:cs typeface="Roboto Slab Regular"/>
              </a:rPr>
              <a:t>B</a:t>
            </a:r>
            <a:r>
              <a:rPr lang="en-US" sz="2800" dirty="0">
                <a:cs typeface="Roboto Slab Regular"/>
              </a:rPr>
              <a:t> , B)</a:t>
            </a:r>
          </a:p>
          <a:p>
            <a:pPr lvl="1">
              <a:lnSpc>
                <a:spcPct val="90000"/>
              </a:lnSpc>
            </a:pPr>
            <a:r>
              <a:rPr lang="en-US" sz="2800" dirty="0">
                <a:cs typeface="Roboto Slab Regular"/>
              </a:rPr>
              <a:t>Da B ad A: MAC</a:t>
            </a:r>
            <a:r>
              <a:rPr lang="en-US" sz="2800" baseline="-25000" dirty="0">
                <a:cs typeface="Roboto Slab Regular"/>
              </a:rPr>
              <a:t>K</a:t>
            </a:r>
            <a:r>
              <a:rPr lang="en-US" sz="2800" dirty="0" err="1">
                <a:cs typeface="Roboto Slab Regular"/>
              </a:rPr>
              <a:t> (r</a:t>
            </a:r>
            <a:r>
              <a:rPr lang="en-US" sz="2800" baseline="-25000" dirty="0" err="1">
                <a:cs typeface="Roboto Slab Regular"/>
              </a:rPr>
              <a:t>B</a:t>
            </a:r>
            <a:r>
              <a:rPr lang="en-US" sz="2800" dirty="0" err="1">
                <a:cs typeface="Roboto Slab Regular"/>
              </a:rPr>
              <a:t> , r )</a:t>
            </a:r>
            <a:r>
              <a:rPr lang="en-US" sz="2800" baseline="-25000" dirty="0" err="1">
                <a:cs typeface="Roboto Slab Regular"/>
              </a:rPr>
              <a:t>A</a:t>
            </a:r>
          </a:p>
          <a:p>
            <a:endParaRPr lang="en-US" dirty="0"/>
          </a:p>
        </p:txBody>
      </p:sp>
      <p:pic>
        <p:nvPicPr>
          <p:cNvPr id="8" name="Picture 7">
            <a:extLst>
              <a:ext uri="{FF2B5EF4-FFF2-40B4-BE49-F238E27FC236}">
                <a16:creationId xmlns:a16="http://schemas.microsoft.com/office/drawing/2014/main" id="{B667619D-E03B-F664-7E5A-C5855594E66E}"/>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3F712EC8-F78B-7B6A-56F5-12B51EFF203C}"/>
              </a:ext>
            </a:extLst>
          </p:cNvPr>
          <p:cNvSpPr>
            <a:spLocks noGrp="1"/>
          </p:cNvSpPr>
          <p:nvPr>
            <p:ph type="sldNum" sz="quarter" idx="13"/>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786936801"/>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rgbClr val="2F2B20"/>
                </a:solidFill>
                <a:cs typeface="Fjalla One"/>
              </a:rPr>
              <a:t>Crittografia a chiave pubblica</a:t>
            </a:r>
          </a:p>
        </p:txBody>
      </p:sp>
      <p:sp>
        <p:nvSpPr>
          <p:cNvPr id="3" name="Content Placeholder 2"/>
          <p:cNvSpPr>
            <a:spLocks noGrp="1"/>
          </p:cNvSpPr>
          <p:nvPr>
            <p:ph type="body" sz="quarter" idx="16"/>
          </p:nvPr>
        </p:nvSpPr>
        <p:spPr>
          <a:xfrm>
            <a:off x="3197241" y="2480995"/>
            <a:ext cx="5797518" cy="2532966"/>
          </a:xfrm>
        </p:spPr>
        <p:txBody>
          <a:bodyPr>
            <a:noAutofit/>
          </a:bodyPr>
          <a:lstStyle/>
          <a:p>
            <a:pPr marL="114300" indent="0" algn="ctr">
              <a:lnSpc>
                <a:spcPct val="90000"/>
              </a:lnSpc>
              <a:buNone/>
            </a:pPr>
            <a:r>
              <a:rPr lang="en-US" sz="3000" b="1" dirty="0">
                <a:solidFill>
                  <a:schemeClr val="tx2"/>
                </a:solidFill>
                <a:cs typeface="Oswald Regular"/>
              </a:rPr>
              <a:t>Utilizzare in modo intelligente la Firma Digitale per autenticarsi con una parte. </a:t>
            </a:r>
          </a:p>
          <a:p>
            <a:pPr marL="114300" indent="0" algn="ctr">
              <a:lnSpc>
                <a:spcPct val="90000"/>
              </a:lnSpc>
              <a:buNone/>
            </a:pPr>
            <a:endParaRPr lang="en-US" sz="3000" b="1" dirty="0">
              <a:solidFill>
                <a:schemeClr val="tx2"/>
              </a:solidFill>
              <a:cs typeface="Oswald Regular"/>
            </a:endParaRPr>
          </a:p>
          <a:p>
            <a:pPr marL="114300" indent="0" algn="ctr">
              <a:lnSpc>
                <a:spcPct val="90000"/>
              </a:lnSpc>
              <a:buNone/>
            </a:pPr>
            <a:r>
              <a:rPr lang="en-US" sz="3000" b="1" dirty="0">
                <a:solidFill>
                  <a:schemeClr val="tx2"/>
                </a:solidFill>
                <a:cs typeface="Oswald Regular"/>
              </a:rPr>
              <a:t>(</a:t>
            </a:r>
            <a:r>
              <a:rPr lang="en-US" sz="3000" b="1" i="1" dirty="0">
                <a:solidFill>
                  <a:schemeClr val="tx2"/>
                </a:solidFill>
                <a:cs typeface="Oswald Regular"/>
              </a:rPr>
              <a:t>Questo aspetto sarà trattato più avanti</a:t>
            </a:r>
            <a:r>
              <a:rPr lang="en-US" sz="3000" b="1" dirty="0">
                <a:solidFill>
                  <a:schemeClr val="tx2"/>
                </a:solidFill>
                <a:cs typeface="Oswald Regular"/>
              </a:rPr>
              <a:t>)</a:t>
            </a:r>
          </a:p>
        </p:txBody>
      </p:sp>
      <p:pic>
        <p:nvPicPr>
          <p:cNvPr id="7" name="Picture 6">
            <a:extLst>
              <a:ext uri="{FF2B5EF4-FFF2-40B4-BE49-F238E27FC236}">
                <a16:creationId xmlns:a16="http://schemas.microsoft.com/office/drawing/2014/main" id="{DFA8A1D4-077C-CA74-E50C-51D2DCB2DC30}"/>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12CF5015-0ACC-E546-A9D7-3B9051AEA806}"/>
              </a:ext>
            </a:extLst>
          </p:cNvPr>
          <p:cNvSpPr>
            <a:spLocks noGrp="1"/>
          </p:cNvSpPr>
          <p:nvPr>
            <p:ph type="sldNum" sz="quarter" idx="4"/>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298760756"/>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322" y="408820"/>
            <a:ext cx="5024825" cy="949467"/>
          </a:xfrm>
        </p:spPr>
        <p:txBody>
          <a:bodyPr/>
          <a:lstStyle/>
          <a:p>
            <a:pPr algn="ctr"/>
            <a:r>
              <a:rPr lang="en-US" dirty="0">
                <a:solidFill>
                  <a:srgbClr val="2F2B20"/>
                </a:solidFill>
                <a:cs typeface="Fjalla One"/>
              </a:rPr>
              <a:t>Password</a:t>
            </a:r>
          </a:p>
        </p:txBody>
      </p:sp>
      <p:sp>
        <p:nvSpPr>
          <p:cNvPr id="3" name="Content Placeholder 2"/>
          <p:cNvSpPr>
            <a:spLocks noGrp="1"/>
          </p:cNvSpPr>
          <p:nvPr>
            <p:ph sz="quarter" idx="17"/>
          </p:nvPr>
        </p:nvSpPr>
        <p:spPr>
          <a:xfrm>
            <a:off x="796321" y="1986061"/>
            <a:ext cx="8455833" cy="4015244"/>
          </a:xfrm>
        </p:spPr>
        <p:txBody>
          <a:bodyPr>
            <a:noAutofit/>
          </a:bodyPr>
          <a:lstStyle/>
          <a:p>
            <a:pPr>
              <a:lnSpc>
                <a:spcPct val="90000"/>
              </a:lnSpc>
            </a:pPr>
            <a:r>
              <a:rPr lang="en-US" sz="1800" dirty="0">
                <a:solidFill>
                  <a:srgbClr val="2F2B20"/>
                </a:solidFill>
                <a:cs typeface="Roboto Slab Regular"/>
              </a:rPr>
              <a:t>La forma più antica e più comune di token di autenticazione, grazie alla sua facilità di implementazione. </a:t>
            </a:r>
          </a:p>
          <a:p>
            <a:pPr>
              <a:lnSpc>
                <a:spcPct val="90000"/>
              </a:lnSpc>
            </a:pPr>
            <a:endParaRPr lang="en-US" sz="1800" dirty="0">
              <a:solidFill>
                <a:srgbClr val="2F2B20"/>
              </a:solidFill>
              <a:cs typeface="Roboto Slab Regular"/>
            </a:endParaRPr>
          </a:p>
          <a:p>
            <a:pPr>
              <a:lnSpc>
                <a:spcPct val="90000"/>
              </a:lnSpc>
            </a:pPr>
            <a:r>
              <a:rPr lang="en-US" sz="1800" dirty="0">
                <a:solidFill>
                  <a:srgbClr val="2F2B20"/>
                </a:solidFill>
                <a:cs typeface="Roboto Slab Regular"/>
              </a:rPr>
              <a:t>1961 Il Compatible Time-Sharing System del MIT è stato molto probabilmente il primo utilizzo delle password.</a:t>
            </a:r>
          </a:p>
          <a:p>
            <a:pPr>
              <a:lnSpc>
                <a:spcPct val="90000"/>
              </a:lnSpc>
            </a:pPr>
            <a:endParaRPr lang="en-US" sz="1800" dirty="0">
              <a:solidFill>
                <a:srgbClr val="2F2B20"/>
              </a:solidFill>
              <a:cs typeface="Roboto Slab Regular"/>
            </a:endParaRPr>
          </a:p>
          <a:p>
            <a:pPr>
              <a:lnSpc>
                <a:spcPct val="90000"/>
              </a:lnSpc>
            </a:pPr>
            <a:r>
              <a:rPr lang="en-US" sz="1800" dirty="0">
                <a:solidFill>
                  <a:srgbClr val="2F2B20"/>
                </a:solidFill>
                <a:cs typeface="Roboto Slab Regular"/>
              </a:rPr>
              <a:t> La password è stata utilizzata nei sistemi informatici tradizionali come MULTICS e Unix nel 1970.</a:t>
            </a:r>
          </a:p>
          <a:p>
            <a:pPr>
              <a:lnSpc>
                <a:spcPct val="90000"/>
              </a:lnSpc>
            </a:pPr>
            <a:endParaRPr lang="en-US" dirty="0">
              <a:solidFill>
                <a:srgbClr val="2F2B20"/>
              </a:solidFill>
              <a:cs typeface="Roboto Slab Regular"/>
            </a:endParaRPr>
          </a:p>
        </p:txBody>
      </p:sp>
      <p:pic>
        <p:nvPicPr>
          <p:cNvPr id="7" name="Picture 6">
            <a:extLst>
              <a:ext uri="{FF2B5EF4-FFF2-40B4-BE49-F238E27FC236}">
                <a16:creationId xmlns:a16="http://schemas.microsoft.com/office/drawing/2014/main" id="{7717D7ED-5445-1ED7-4F13-65212A56F244}"/>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70F1BD85-8DDB-9CBB-8142-F77130AE9749}"/>
              </a:ext>
            </a:extLst>
          </p:cNvPr>
          <p:cNvSpPr>
            <a:spLocks noGrp="1"/>
          </p:cNvSpPr>
          <p:nvPr>
            <p:ph type="sldNum" sz="quarter" idx="4"/>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748735774"/>
      </p:ext>
    </p:extLst>
  </p:cSld>
  <p:clrMapOvr>
    <a:masterClrMapping/>
  </p:clrMapOvr>
</p:sld>
</file>

<file path=ppt/slides/slide19.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rgbClr val="2F2B20"/>
                </a:solidFill>
                <a:cs typeface="Fjalla One"/>
              </a:rPr>
              <a:t>Variazioni di password</a:t>
            </a:r>
          </a:p>
        </p:txBody>
      </p:sp>
      <p:sp>
        <p:nvSpPr>
          <p:cNvPr id="3" name="Content Placeholder 2"/>
          <p:cNvSpPr>
            <a:spLocks noGrp="1"/>
          </p:cNvSpPr>
          <p:nvPr>
            <p:ph sz="quarter" idx="17"/>
          </p:nvPr>
        </p:nvSpPr>
        <p:spPr>
          <a:xfrm>
            <a:off x="937927" y="1946210"/>
            <a:ext cx="4365613" cy="4015244"/>
          </a:xfrm>
        </p:spPr>
        <p:txBody>
          <a:bodyPr>
            <a:noAutofit/>
          </a:bodyPr>
          <a:lstStyle/>
          <a:p>
            <a:pPr>
              <a:lnSpc>
                <a:spcPct val="90000"/>
              </a:lnSpc>
            </a:pPr>
            <a:r>
              <a:rPr lang="en-US" dirty="0">
                <a:solidFill>
                  <a:srgbClr val="2F2B20"/>
                </a:solidFill>
                <a:cs typeface="Roboto Slab Regular"/>
              </a:rPr>
              <a:t>Passphrase</a:t>
            </a:r>
          </a:p>
          <a:p>
            <a:pPr lvl="1">
              <a:lnSpc>
                <a:spcPct val="90000"/>
              </a:lnSpc>
            </a:pPr>
            <a:r>
              <a:rPr lang="en-US" dirty="0">
                <a:solidFill>
                  <a:srgbClr val="2F2B20"/>
                </a:solidFill>
                <a:cs typeface="Roboto Slab Regular"/>
              </a:rPr>
              <a:t>Una sequenza di parole o di altro testo utilizzata per uno scopo simile a quello della password  </a:t>
            </a:r>
            <a:br>
              <a:rPr lang="en-US" dirty="0">
                <a:solidFill>
                  <a:srgbClr val="2F2B20"/>
                </a:solidFill>
                <a:cs typeface="Roboto Slab Regular"/>
              </a:rPr>
            </a:br>
            <a:endParaRPr lang="en-US" dirty="0">
              <a:solidFill>
                <a:srgbClr val="2F2B20"/>
              </a:solidFill>
              <a:cs typeface="Roboto Slab Regular"/>
            </a:endParaRPr>
          </a:p>
          <a:p>
            <a:pPr>
              <a:lnSpc>
                <a:spcPct val="90000"/>
              </a:lnSpc>
            </a:pPr>
            <a:r>
              <a:rPr lang="en-US" dirty="0">
                <a:solidFill>
                  <a:srgbClr val="2F2B20"/>
                </a:solidFill>
                <a:cs typeface="Roboto Slab Regular"/>
              </a:rPr>
              <a:t>Codice di accesso</a:t>
            </a:r>
            <a:br>
              <a:rPr lang="en-US" dirty="0">
                <a:solidFill>
                  <a:srgbClr val="2F2B20"/>
                </a:solidFill>
                <a:cs typeface="Roboto Slab Regular"/>
              </a:rPr>
            </a:br>
            <a:endParaRPr lang="en-US" dirty="0">
              <a:solidFill>
                <a:srgbClr val="2F2B20"/>
              </a:solidFill>
              <a:cs typeface="Roboto Slab Regular"/>
            </a:endParaRPr>
          </a:p>
          <a:p>
            <a:pPr>
              <a:lnSpc>
                <a:spcPct val="90000"/>
              </a:lnSpc>
            </a:pPr>
            <a:r>
              <a:rPr lang="en-US" dirty="0">
                <a:solidFill>
                  <a:srgbClr val="2F2B20"/>
                </a:solidFill>
                <a:cs typeface="Roboto Slab Regular"/>
              </a:rPr>
              <a:t>Numero di identificazione personale (PIN) </a:t>
            </a:r>
          </a:p>
          <a:p>
            <a:pPr>
              <a:lnSpc>
                <a:spcPct val="90000"/>
              </a:lnSpc>
            </a:pPr>
            <a:endParaRPr lang="en-US" dirty="0">
              <a:solidFill>
                <a:srgbClr val="2F2B20"/>
              </a:solidFill>
              <a:cs typeface="Roboto Slab Regular"/>
            </a:endParaRPr>
          </a:p>
        </p:txBody>
      </p:sp>
      <p:pic>
        <p:nvPicPr>
          <p:cNvPr id="4" name="password_strength_cropped-300x247.png" descr="/Users/Omar/Desktop/Slide-Password/password_strength_cropped-300x247.pn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7277636" y="1946210"/>
            <a:ext cx="2321543" cy="1911404"/>
          </a:xfrm>
          <a:prstGeom prst="rect">
            <a:avLst/>
          </a:prstGeom>
        </p:spPr>
      </p:pic>
      <p:pic>
        <p:nvPicPr>
          <p:cNvPr id="5" name="Passcode.png" descr="/Users/Omar/Desktop/Slide-Password/Passcode.png"/>
          <p:cNvPicPr>
            <a:picLocks noChangeAspect="1"/>
          </p:cNvPicPr>
          <p:nvPr/>
        </p:nvPicPr>
        <p:blipFill>
          <a:blip r:embed="rId4" r:link="rId5" cstate="email">
            <a:extLst>
              <a:ext uri="{28A0092B-C50C-407E-A947-70E740481C1C}">
                <a14:useLocalDpi xmlns:a14="http://schemas.microsoft.com/office/drawing/2010/main" val="0"/>
              </a:ext>
            </a:extLst>
          </a:blip>
          <a:stretch>
            <a:fillRect/>
          </a:stretch>
        </p:blipFill>
        <p:spPr>
          <a:xfrm>
            <a:off x="5607998" y="3857614"/>
            <a:ext cx="1365180" cy="1964579"/>
          </a:xfrm>
          <a:prstGeom prst="rect">
            <a:avLst/>
          </a:prstGeom>
        </p:spPr>
      </p:pic>
      <p:pic>
        <p:nvPicPr>
          <p:cNvPr id="6" name="screen-purchase-pin-entry.jpg" descr="/Users/Omar/Desktop/Slide-Password/screen-purchase-pin-entry.jpg"/>
          <p:cNvPicPr>
            <a:picLocks noChangeAspect="1"/>
          </p:cNvPicPr>
          <p:nvPr/>
        </p:nvPicPr>
        <p:blipFill>
          <a:blip r:embed="rId6" r:link="rId7" cstate="email">
            <a:extLst>
              <a:ext uri="{28A0092B-C50C-407E-A947-70E740481C1C}">
                <a14:useLocalDpi xmlns:a14="http://schemas.microsoft.com/office/drawing/2010/main" val="0"/>
              </a:ext>
            </a:extLst>
          </a:blip>
          <a:stretch>
            <a:fillRect/>
          </a:stretch>
        </p:blipFill>
        <p:spPr>
          <a:xfrm>
            <a:off x="6957811" y="3857957"/>
            <a:ext cx="2620821" cy="1964236"/>
          </a:xfrm>
          <a:prstGeom prst="rect">
            <a:avLst/>
          </a:prstGeom>
        </p:spPr>
      </p:pic>
      <p:pic>
        <p:nvPicPr>
          <p:cNvPr id="10" name="Picture 9">
            <a:extLst>
              <a:ext uri="{FF2B5EF4-FFF2-40B4-BE49-F238E27FC236}">
                <a16:creationId xmlns:a16="http://schemas.microsoft.com/office/drawing/2014/main" id="{064762D0-59C6-D72F-CE37-B094BD9577A2}"/>
              </a:ext>
            </a:extLst>
          </p:cNvPr>
          <p:cNvPicPr>
            <a:picLocks noChangeAspect="1"/>
          </p:cNvPicPr>
          <p:nvPr/>
        </p:nvPicPr>
        <p:blipFill>
          <a:blip r:embed="rId8"/>
          <a:stretch>
            <a:fillRect/>
          </a:stretch>
        </p:blipFill>
        <p:spPr>
          <a:xfrm>
            <a:off x="7549377" y="6167336"/>
            <a:ext cx="1530000" cy="612000"/>
          </a:xfrm>
          <a:prstGeom prst="rect">
            <a:avLst/>
          </a:prstGeom>
        </p:spPr>
      </p:pic>
      <p:sp>
        <p:nvSpPr>
          <p:cNvPr id="7" name="Slide Number Placeholder 6">
            <a:extLst>
              <a:ext uri="{FF2B5EF4-FFF2-40B4-BE49-F238E27FC236}">
                <a16:creationId xmlns:a16="http://schemas.microsoft.com/office/drawing/2014/main" id="{014EC290-1F1D-CFE0-260E-EAE53E8A9DE6}"/>
              </a:ext>
            </a:extLst>
          </p:cNvPr>
          <p:cNvSpPr>
            <a:spLocks noGrp="1"/>
          </p:cNvSpPr>
          <p:nvPr>
            <p:ph type="sldNum" sz="quarter" idx="4"/>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2437934493"/>
      </p:ext>
    </p:extLst>
  </p:cSld>
  <p:clrMapOvr>
    <a:masterClrMapping/>
  </p:clrMapOvr>
</p:sld>
</file>

<file path=ppt/slides/slide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rgbClr val="2F2B20"/>
                </a:solidFill>
                <a:cs typeface="Fjalla One"/>
              </a:rPr>
              <a:t>Proprietà attraenti della password</a:t>
            </a:r>
          </a:p>
        </p:txBody>
      </p:sp>
      <p:sp>
        <p:nvSpPr>
          <p:cNvPr id="3" name="Content Placeholder 2"/>
          <p:cNvSpPr>
            <a:spLocks noGrp="1"/>
          </p:cNvSpPr>
          <p:nvPr>
            <p:ph sz="quarter" idx="17"/>
          </p:nvPr>
        </p:nvSpPr>
        <p:spPr>
          <a:xfrm>
            <a:off x="1258438" y="1986061"/>
            <a:ext cx="5797550" cy="4015244"/>
          </a:xfrm>
        </p:spPr>
        <p:txBody>
          <a:bodyPr>
            <a:noAutofit/>
          </a:bodyPr>
          <a:lstStyle/>
          <a:p>
            <a:pPr>
              <a:lnSpc>
                <a:spcPct val="90000"/>
              </a:lnSpc>
            </a:pPr>
            <a:r>
              <a:rPr lang="en-US" dirty="0">
                <a:solidFill>
                  <a:srgbClr val="2F2B20"/>
                </a:solidFill>
                <a:cs typeface="Roboto Slab Regular"/>
              </a:rPr>
              <a:t>Facilmente distribuibile </a:t>
            </a:r>
          </a:p>
          <a:p>
            <a:pPr lvl="1">
              <a:lnSpc>
                <a:spcPct val="90000"/>
              </a:lnSpc>
            </a:pPr>
            <a:r>
              <a:rPr lang="en-US" dirty="0">
                <a:solidFill>
                  <a:srgbClr val="2F2B20"/>
                </a:solidFill>
                <a:cs typeface="Roboto Slab Regular"/>
              </a:rPr>
              <a:t>Non è necessario un hardware aggiuntivo</a:t>
            </a:r>
            <a:br>
              <a:rPr lang="en-US" dirty="0">
                <a:solidFill>
                  <a:srgbClr val="2F2B20"/>
                </a:solidFill>
                <a:cs typeface="Roboto Slab Regular"/>
              </a:rPr>
            </a:br>
            <a:endParaRPr lang="en-US" dirty="0">
              <a:solidFill>
                <a:srgbClr val="2F2B20"/>
              </a:solidFill>
              <a:cs typeface="Roboto Slab Regular"/>
            </a:endParaRPr>
          </a:p>
          <a:p>
            <a:pPr>
              <a:lnSpc>
                <a:spcPct val="90000"/>
              </a:lnSpc>
            </a:pPr>
            <a:r>
              <a:rPr lang="en-US" dirty="0">
                <a:solidFill>
                  <a:srgbClr val="2F2B20"/>
                </a:solidFill>
                <a:cs typeface="Roboto Slab Regular"/>
              </a:rPr>
              <a:t>Personalizzabile</a:t>
            </a:r>
          </a:p>
          <a:p>
            <a:pPr lvl="1">
              <a:lnSpc>
                <a:spcPct val="90000"/>
              </a:lnSpc>
            </a:pPr>
            <a:r>
              <a:rPr lang="en-US" dirty="0">
                <a:solidFill>
                  <a:srgbClr val="2F2B20"/>
                </a:solidFill>
                <a:cs typeface="Roboto Slab Regular"/>
              </a:rPr>
              <a:t>Scegliere la propria password  </a:t>
            </a:r>
            <a:br>
              <a:rPr lang="en-US" dirty="0">
                <a:solidFill>
                  <a:srgbClr val="2F2B20"/>
                </a:solidFill>
                <a:cs typeface="Roboto Slab Regular"/>
              </a:rPr>
            </a:br>
            <a:endParaRPr lang="en-US" dirty="0">
              <a:solidFill>
                <a:srgbClr val="2F2B20"/>
              </a:solidFill>
              <a:cs typeface="Roboto Slab Regular"/>
            </a:endParaRPr>
          </a:p>
          <a:p>
            <a:pPr>
              <a:lnSpc>
                <a:spcPct val="90000"/>
              </a:lnSpc>
            </a:pPr>
            <a:r>
              <a:rPr lang="en-US" dirty="0">
                <a:solidFill>
                  <a:srgbClr val="2F2B20"/>
                </a:solidFill>
                <a:cs typeface="Roboto Slab Regular"/>
              </a:rPr>
              <a:t>Comodo da sostituire </a:t>
            </a:r>
            <a:br>
              <a:rPr lang="en-US" dirty="0">
                <a:solidFill>
                  <a:srgbClr val="2F2B20"/>
                </a:solidFill>
                <a:cs typeface="Roboto Slab Regular"/>
              </a:rPr>
            </a:br>
            <a:endParaRPr lang="en-US" dirty="0">
              <a:solidFill>
                <a:srgbClr val="2F2B20"/>
              </a:solidFill>
              <a:cs typeface="Roboto Slab Regular"/>
            </a:endParaRPr>
          </a:p>
          <a:p>
            <a:pPr>
              <a:lnSpc>
                <a:spcPct val="90000"/>
              </a:lnSpc>
            </a:pPr>
            <a:r>
              <a:rPr lang="en-US" dirty="0">
                <a:solidFill>
                  <a:srgbClr val="2F2B20"/>
                </a:solidFill>
                <a:cs typeface="Roboto Slab Regular"/>
              </a:rPr>
              <a:t>Facilità d'uso </a:t>
            </a:r>
          </a:p>
          <a:p>
            <a:pPr>
              <a:lnSpc>
                <a:spcPct val="90000"/>
              </a:lnSpc>
            </a:pPr>
            <a:endParaRPr lang="en-US" dirty="0">
              <a:solidFill>
                <a:srgbClr val="2F2B20"/>
              </a:solidFill>
              <a:cs typeface="Roboto Slab Regular"/>
            </a:endParaRPr>
          </a:p>
        </p:txBody>
      </p:sp>
      <p:pic>
        <p:nvPicPr>
          <p:cNvPr id="7" name="Picture 6">
            <a:extLst>
              <a:ext uri="{FF2B5EF4-FFF2-40B4-BE49-F238E27FC236}">
                <a16:creationId xmlns:a16="http://schemas.microsoft.com/office/drawing/2014/main" id="{27CDA25F-839A-FAED-2375-F57A864AC566}"/>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FE981963-A536-86EA-8042-1C5590CBFD3E}"/>
              </a:ext>
            </a:extLst>
          </p:cNvPr>
          <p:cNvSpPr>
            <a:spLocks noGrp="1"/>
          </p:cNvSpPr>
          <p:nvPr>
            <p:ph type="sldNum" sz="quarter" idx="4"/>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434411847"/>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0529" y="546471"/>
            <a:ext cx="8935507" cy="949467"/>
          </a:xfrm>
        </p:spPr>
        <p:txBody>
          <a:bodyPr>
            <a:normAutofit/>
          </a:bodyPr>
          <a:lstStyle/>
          <a:p>
            <a:pPr algn="ctr"/>
            <a:r>
              <a:rPr lang="en-US" dirty="0">
                <a:solidFill>
                  <a:schemeClr val="tx1"/>
                </a:solidFill>
                <a:cs typeface="Fjalla One"/>
              </a:rPr>
              <a:t>Problemi con le password</a:t>
            </a:r>
          </a:p>
        </p:txBody>
      </p:sp>
      <p:sp>
        <p:nvSpPr>
          <p:cNvPr id="3" name="Content Placeholder 2"/>
          <p:cNvSpPr>
            <a:spLocks noGrp="1"/>
          </p:cNvSpPr>
          <p:nvPr>
            <p:ph sz="quarter" idx="17"/>
          </p:nvPr>
        </p:nvSpPr>
        <p:spPr/>
        <p:txBody>
          <a:bodyPr>
            <a:noAutofit/>
          </a:bodyPr>
          <a:lstStyle/>
          <a:p>
            <a:r>
              <a:rPr lang="en-US" dirty="0">
                <a:cs typeface="Roboto Slab Regular"/>
              </a:rPr>
              <a:t>Per la sicurezza, è auspicabile che le password siano imprevedibili.</a:t>
            </a:r>
          </a:p>
          <a:p>
            <a:r>
              <a:rPr lang="en-US" dirty="0">
                <a:cs typeface="Roboto Slab Regular"/>
              </a:rPr>
              <a:t>Tuttavia, è difficile ricordare cose altamente casuali. </a:t>
            </a:r>
          </a:p>
          <a:p>
            <a:r>
              <a:rPr lang="en-US" dirty="0">
                <a:cs typeface="Roboto Slab Regular"/>
              </a:rPr>
              <a:t>Un recente sondaggio ha dimostrato che un individuo possiede in media 106 account online. </a:t>
            </a:r>
          </a:p>
          <a:p>
            <a:r>
              <a:rPr lang="en-US" dirty="0">
                <a:cs typeface="Roboto Slab Regular"/>
              </a:rPr>
              <a:t>È auspicabile che le persone non abbiano la stessa password per tutti gli account. </a:t>
            </a:r>
          </a:p>
        </p:txBody>
      </p:sp>
      <p:pic>
        <p:nvPicPr>
          <p:cNvPr id="7" name="Picture 6">
            <a:extLst>
              <a:ext uri="{FF2B5EF4-FFF2-40B4-BE49-F238E27FC236}">
                <a16:creationId xmlns:a16="http://schemas.microsoft.com/office/drawing/2014/main" id="{FFC20ECC-401F-C1F4-EF02-4B3076C22DAA}"/>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048156B0-5867-8A3E-DE95-B0A20EE5F98A}"/>
              </a:ext>
            </a:extLst>
          </p:cNvPr>
          <p:cNvSpPr>
            <a:spLocks noGrp="1"/>
          </p:cNvSpPr>
          <p:nvPr>
            <p:ph type="sldNum" sz="quarter" idx="4"/>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4129172544"/>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176" y="595633"/>
            <a:ext cx="6565842" cy="949467"/>
          </a:xfrm>
        </p:spPr>
        <p:txBody>
          <a:bodyPr/>
          <a:lstStyle/>
          <a:p>
            <a:pPr algn="ctr"/>
            <a:r>
              <a:rPr lang="en-US" dirty="0">
                <a:solidFill>
                  <a:schemeClr val="tx1"/>
                </a:solidFill>
                <a:cs typeface="Fjalla One"/>
              </a:rPr>
              <a:t>Metriche di usabilità</a:t>
            </a:r>
          </a:p>
        </p:txBody>
      </p:sp>
      <p:sp>
        <p:nvSpPr>
          <p:cNvPr id="5" name="Content Placeholder 4"/>
          <p:cNvSpPr>
            <a:spLocks noGrp="1"/>
          </p:cNvSpPr>
          <p:nvPr>
            <p:ph sz="quarter" idx="17"/>
          </p:nvPr>
        </p:nvSpPr>
        <p:spPr/>
        <p:txBody>
          <a:bodyPr>
            <a:noAutofit/>
          </a:bodyPr>
          <a:lstStyle/>
          <a:p>
            <a:r>
              <a:rPr lang="en-US" dirty="0">
                <a:cs typeface="Roboto Slab Regular"/>
              </a:rPr>
              <a:t>Sentimento </a:t>
            </a:r>
          </a:p>
          <a:p>
            <a:pPr lvl="1"/>
            <a:r>
              <a:rPr lang="en-US" dirty="0">
                <a:cs typeface="Roboto Slab Regular"/>
              </a:rPr>
              <a:t>Difficoltà di creazione, difficoltà di richiamo </a:t>
            </a:r>
            <a:br>
              <a:rPr lang="en-US" dirty="0">
                <a:cs typeface="Roboto Slab Regular"/>
              </a:rPr>
            </a:br>
            <a:endParaRPr lang="en-US" dirty="0">
              <a:cs typeface="Roboto Slab Regular"/>
            </a:endParaRPr>
          </a:p>
          <a:p>
            <a:r>
              <a:rPr lang="en-US" dirty="0">
                <a:cs typeface="Roboto Slab Regular"/>
              </a:rPr>
              <a:t>Tempo </a:t>
            </a:r>
          </a:p>
          <a:p>
            <a:pPr lvl="1"/>
            <a:r>
              <a:rPr lang="en-US" dirty="0">
                <a:cs typeface="Roboto Slab Regular"/>
              </a:rPr>
              <a:t>Creazione e richiamo di password </a:t>
            </a:r>
            <a:br>
              <a:rPr lang="en-US" dirty="0">
                <a:cs typeface="Roboto Slab Regular"/>
              </a:rPr>
            </a:br>
            <a:endParaRPr lang="en-US" dirty="0">
              <a:cs typeface="Roboto Slab Regular"/>
            </a:endParaRPr>
          </a:p>
          <a:p>
            <a:r>
              <a:rPr lang="en-US" dirty="0">
                <a:cs typeface="Roboto Slab Regular"/>
              </a:rPr>
              <a:t>Memorabilità </a:t>
            </a:r>
          </a:p>
          <a:p>
            <a:pPr lvl="1"/>
            <a:r>
              <a:rPr lang="en-US" dirty="0">
                <a:cs typeface="Roboto Slab Regular"/>
              </a:rPr>
              <a:t>Tentativi di richiamo, </a:t>
            </a:r>
            <a:r>
              <a:rPr lang="en-US" dirty="0">
                <a:cs typeface="Roboto Slab Regular"/>
              </a:rPr>
              <a:t>scrittura</a:t>
            </a:r>
            <a:r>
              <a:rPr lang="en-US" dirty="0" err="1">
                <a:cs typeface="Roboto Slab Regular"/>
              </a:rPr>
              <a:t> della </a:t>
            </a:r>
            <a:r>
              <a:rPr lang="en-US" dirty="0">
                <a:cs typeface="Roboto Slab Regular"/>
              </a:rPr>
              <a:t>password </a:t>
            </a:r>
          </a:p>
        </p:txBody>
      </p:sp>
      <p:pic>
        <p:nvPicPr>
          <p:cNvPr id="7" name="Picture 6">
            <a:extLst>
              <a:ext uri="{FF2B5EF4-FFF2-40B4-BE49-F238E27FC236}">
                <a16:creationId xmlns:a16="http://schemas.microsoft.com/office/drawing/2014/main" id="{7FD77381-2967-99CD-4495-6BAE87BB92F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6ED86BB2-070A-EB25-CC57-A0A278E7D8BE}"/>
              </a:ext>
            </a:extLst>
          </p:cNvPr>
          <p:cNvSpPr>
            <a:spLocks noGrp="1"/>
          </p:cNvSpPr>
          <p:nvPr>
            <p:ph type="sldNum" sz="quarter" idx="4"/>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4124951812"/>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Memoria umana</a:t>
            </a:r>
          </a:p>
        </p:txBody>
      </p:sp>
      <p:sp>
        <p:nvSpPr>
          <p:cNvPr id="3" name="Content Placeholder 2"/>
          <p:cNvSpPr>
            <a:spLocks noGrp="1"/>
          </p:cNvSpPr>
          <p:nvPr>
            <p:ph sz="quarter" idx="17"/>
          </p:nvPr>
        </p:nvSpPr>
        <p:spPr/>
        <p:txBody>
          <a:bodyPr>
            <a:normAutofit/>
          </a:bodyPr>
          <a:lstStyle/>
          <a:p>
            <a:r>
              <a:rPr lang="en-US" dirty="0">
                <a:cs typeface="Roboto Slab Regular"/>
              </a:rPr>
              <a:t>La memoria umana è semantica </a:t>
            </a:r>
          </a:p>
          <a:p>
            <a:endParaRPr lang="en-US" dirty="0">
              <a:cs typeface="Roboto Slab Regular"/>
            </a:endParaRPr>
          </a:p>
          <a:p>
            <a:r>
              <a:rPr lang="en-US" dirty="0">
                <a:cs typeface="Roboto Slab Regular"/>
              </a:rPr>
              <a:t>La memoria umana è associativa </a:t>
            </a:r>
          </a:p>
          <a:p>
            <a:endParaRPr lang="en-US" dirty="0">
              <a:cs typeface="Roboto Slab Regular"/>
            </a:endParaRPr>
          </a:p>
          <a:p>
            <a:r>
              <a:rPr lang="en-US" dirty="0">
                <a:cs typeface="Roboto Slab Regular"/>
              </a:rPr>
              <a:t>La memoria umana è </a:t>
            </a:r>
            <a:r>
              <a:rPr lang="en-US" dirty="0" err="1">
                <a:cs typeface="Roboto Slab Regular"/>
              </a:rPr>
              <a:t>a </a:t>
            </a:r>
            <a:r>
              <a:rPr lang="en-US" dirty="0">
                <a:cs typeface="Roboto Slab Regular"/>
              </a:rPr>
              <a:t>perdere </a:t>
            </a:r>
          </a:p>
        </p:txBody>
      </p:sp>
      <p:pic>
        <p:nvPicPr>
          <p:cNvPr id="7" name="Picture 6">
            <a:extLst>
              <a:ext uri="{FF2B5EF4-FFF2-40B4-BE49-F238E27FC236}">
                <a16:creationId xmlns:a16="http://schemas.microsoft.com/office/drawing/2014/main" id="{3F7414BB-E581-CAC5-4A90-1E57C47A2CD0}"/>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8A8CB715-2176-0204-E222-953A767DEC18}"/>
              </a:ext>
            </a:extLst>
          </p:cNvPr>
          <p:cNvSpPr>
            <a:spLocks noGrp="1"/>
          </p:cNvSpPr>
          <p:nvPr>
            <p:ph type="sldNum" sz="quarter" idx="4"/>
          </p:nvPr>
        </p:nvSpPr>
        <p:spPr/>
        <p:txBody>
          <a:bodyPr/>
          <a:lstStyle/>
          <a:p>
            <a:fld id="{3A98EE3D-8CD1-4C3F-BD1C-C98C9596463C}" type="slidenum">
              <a:rPr lang="en-US" smtClean="0"/>
              <a:t>22</a:t>
            </a:fld>
            <a:endParaRPr lang="en-US" dirty="0"/>
          </a:p>
        </p:txBody>
      </p:sp>
    </p:spTree>
    <p:extLst>
      <p:ext uri="{BB962C8B-B14F-4D97-AF65-F5344CB8AC3E}">
        <p14:creationId xmlns:p14="http://schemas.microsoft.com/office/powerpoint/2010/main" val="599186154"/>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 memoria umana è semantica</a:t>
            </a:r>
          </a:p>
        </p:txBody>
      </p:sp>
      <p:sp>
        <p:nvSpPr>
          <p:cNvPr id="3" name="Content Placeholder 2"/>
          <p:cNvSpPr>
            <a:spLocks noGrp="1"/>
          </p:cNvSpPr>
          <p:nvPr>
            <p:ph sz="quarter" idx="17"/>
          </p:nvPr>
        </p:nvSpPr>
        <p:spPr/>
        <p:txBody>
          <a:bodyPr>
            <a:normAutofit/>
          </a:bodyPr>
          <a:lstStyle/>
          <a:p>
            <a:r>
              <a:rPr lang="en-US" dirty="0">
                <a:cs typeface="Roboto Slab Regular"/>
              </a:rPr>
              <a:t>Memorizzare: </a:t>
            </a:r>
            <a:r>
              <a:rPr lang="en-US" dirty="0" err="1">
                <a:cs typeface="Roboto Slab Regular"/>
              </a:rPr>
              <a:t>nbccbsabc</a:t>
            </a:r>
            <a:endParaRPr lang="en-US" dirty="0">
              <a:cs typeface="Roboto Slab Regular"/>
            </a:endParaRPr>
          </a:p>
          <a:p>
            <a:endParaRPr lang="en-US" dirty="0">
              <a:cs typeface="Roboto Slab Regular"/>
            </a:endParaRPr>
          </a:p>
          <a:p>
            <a:r>
              <a:rPr lang="en-US" dirty="0">
                <a:cs typeface="Roboto Slab Regular"/>
              </a:rPr>
              <a:t>Memorizzare: </a:t>
            </a:r>
            <a:r>
              <a:rPr lang="en-US" dirty="0">
                <a:cs typeface="Roboto Slab Regular"/>
              </a:rPr>
              <a:t>tkqizrlwp </a:t>
            </a:r>
          </a:p>
          <a:p>
            <a:endParaRPr lang="en-US" dirty="0">
              <a:cs typeface="Roboto Slab Regular"/>
            </a:endParaRPr>
          </a:p>
          <a:p>
            <a:r>
              <a:rPr lang="en-US" dirty="0">
                <a:cs typeface="Roboto Slab Regular"/>
              </a:rPr>
              <a:t>3 pezzi contro 9 pezzi!</a:t>
            </a:r>
          </a:p>
          <a:p>
            <a:pPr>
              <a:buNone/>
            </a:pPr>
            <a:endParaRPr lang="en-US" dirty="0">
              <a:cs typeface="Roboto Slab Regular"/>
            </a:endParaRPr>
          </a:p>
          <a:p>
            <a:r>
              <a:rPr lang="en-US" b="1" dirty="0">
                <a:solidFill>
                  <a:schemeClr val="tx2"/>
                </a:solidFill>
                <a:cs typeface="Roboto Slab Regular"/>
              </a:rPr>
              <a:t>Obiettivo dell'usabilità</a:t>
            </a:r>
            <a:r>
              <a:rPr lang="en-US" dirty="0">
                <a:solidFill>
                  <a:schemeClr val="tx2"/>
                </a:solidFill>
                <a:cs typeface="Roboto Slab Regular"/>
              </a:rPr>
              <a:t>: </a:t>
            </a:r>
            <a:r>
              <a:rPr lang="en-US" dirty="0">
                <a:cs typeface="Roboto Slab Regular"/>
              </a:rPr>
              <a:t>ridurre al minimo il numero dei pezzi</a:t>
            </a:r>
          </a:p>
          <a:p>
            <a:endParaRPr lang="en-US" dirty="0">
              <a:cs typeface="Roboto Slab Regular"/>
            </a:endParaRPr>
          </a:p>
        </p:txBody>
      </p:sp>
      <p:sp>
        <p:nvSpPr>
          <p:cNvPr id="6" name="Rectangle 5"/>
          <p:cNvSpPr/>
          <p:nvPr/>
        </p:nvSpPr>
        <p:spPr>
          <a:xfrm>
            <a:off x="303198" y="5183405"/>
            <a:ext cx="6783798" cy="307777"/>
          </a:xfrm>
          <a:prstGeom prst="rect">
            <a:avLst/>
          </a:prstGeom>
        </p:spPr>
        <p:txBody>
          <a:bodyPr wrap="square">
            <a:spAutoFit/>
          </a:bodyPr>
          <a:lstStyle/>
          <a:p>
            <a:pPr algn="ctr"/>
            <a:r>
              <a:rPr lang="en-US" sz="1400" b="1" dirty="0">
                <a:cs typeface="Oswald Regular"/>
              </a:rPr>
              <a:t>Fonte: </a:t>
            </a:r>
            <a:r>
              <a:rPr lang="en-US" sz="1400" b="1" i="1" dirty="0">
                <a:cs typeface="Oswald Regular"/>
              </a:rPr>
              <a:t>Il magico numero sette, più o meno due </a:t>
            </a:r>
            <a:r>
              <a:rPr lang="en-US" sz="1400" b="1" dirty="0">
                <a:cs typeface="Oswald Regular"/>
              </a:rPr>
              <a:t>[Miller, 56].</a:t>
            </a:r>
          </a:p>
        </p:txBody>
      </p:sp>
      <p:pic>
        <p:nvPicPr>
          <p:cNvPr id="8" name="Picture 7">
            <a:extLst>
              <a:ext uri="{FF2B5EF4-FFF2-40B4-BE49-F238E27FC236}">
                <a16:creationId xmlns:a16="http://schemas.microsoft.com/office/drawing/2014/main" id="{445FB767-E5CA-5959-11E7-843AAC25783C}"/>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EA9692A6-5483-1BDE-33F3-3F8180C83C9E}"/>
              </a:ext>
            </a:extLst>
          </p:cNvPr>
          <p:cNvSpPr>
            <a:spLocks noGrp="1"/>
          </p:cNvSpPr>
          <p:nvPr>
            <p:ph type="sldNum" sz="quarter" idx="4"/>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1471697311"/>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La memoria umana è associativa</a:t>
            </a:r>
          </a:p>
        </p:txBody>
      </p:sp>
      <p:pic>
        <p:nvPicPr>
          <p:cNvPr id="6" name="Picture 2"/>
          <p:cNvPicPr>
            <a:picLocks noGrp="1" noChangeAspect="1" noChangeArrowheads="1"/>
          </p:cNvPicPr>
          <p:nvPr>
            <p:ph sz="quarter" idx="17"/>
          </p:nvPr>
        </p:nvPicPr>
        <p:blipFill>
          <a:blip r:embed="rId2" cstate="print"/>
          <a:stretch>
            <a:fillRect/>
          </a:stretch>
        </p:blipFill>
        <p:spPr bwMode="auto">
          <a:xfrm>
            <a:off x="2650837" y="2909844"/>
            <a:ext cx="2047875" cy="2019300"/>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4474876" y="1602539"/>
            <a:ext cx="549729" cy="855133"/>
          </a:xfrm>
          <a:prstGeom prst="rect">
            <a:avLst/>
          </a:prstGeom>
          <a:noFill/>
          <a:ln w="9525">
            <a:noFill/>
            <a:miter lim="800000"/>
            <a:headEnd/>
            <a:tailEnd/>
          </a:ln>
        </p:spPr>
      </p:pic>
      <p:pic>
        <p:nvPicPr>
          <p:cNvPr id="8" name="Picture 5"/>
          <p:cNvPicPr>
            <a:picLocks noChangeAspect="1" noChangeArrowheads="1"/>
          </p:cNvPicPr>
          <p:nvPr/>
        </p:nvPicPr>
        <p:blipFill>
          <a:blip r:embed="rId4" cstate="print"/>
          <a:srcRect/>
          <a:stretch>
            <a:fillRect/>
          </a:stretch>
        </p:blipFill>
        <p:spPr bwMode="auto">
          <a:xfrm>
            <a:off x="4474875" y="2897938"/>
            <a:ext cx="647700" cy="647700"/>
          </a:xfrm>
          <a:prstGeom prst="rect">
            <a:avLst/>
          </a:prstGeom>
          <a:noFill/>
          <a:ln w="9525">
            <a:noFill/>
            <a:miter lim="800000"/>
            <a:headEnd/>
            <a:tailEnd/>
          </a:ln>
        </p:spPr>
      </p:pic>
      <p:pic>
        <p:nvPicPr>
          <p:cNvPr id="9" name="Picture 6"/>
          <p:cNvPicPr>
            <a:picLocks noChangeAspect="1" noChangeArrowheads="1"/>
          </p:cNvPicPr>
          <p:nvPr/>
        </p:nvPicPr>
        <p:blipFill>
          <a:blip r:embed="rId5" cstate="print"/>
          <a:srcRect/>
          <a:stretch>
            <a:fillRect/>
          </a:stretch>
        </p:blipFill>
        <p:spPr bwMode="auto">
          <a:xfrm>
            <a:off x="4246275" y="3964738"/>
            <a:ext cx="916066" cy="609600"/>
          </a:xfrm>
          <a:prstGeom prst="rect">
            <a:avLst/>
          </a:prstGeom>
          <a:noFill/>
          <a:ln w="9525">
            <a:noFill/>
            <a:miter lim="800000"/>
            <a:headEnd/>
            <a:tailEnd/>
          </a:ln>
        </p:spPr>
      </p:pic>
      <p:pic>
        <p:nvPicPr>
          <p:cNvPr id="10" name="Picture 7"/>
          <p:cNvPicPr>
            <a:picLocks noChangeAspect="1" noChangeArrowheads="1"/>
          </p:cNvPicPr>
          <p:nvPr/>
        </p:nvPicPr>
        <p:blipFill>
          <a:blip r:embed="rId6" cstate="print"/>
          <a:srcRect/>
          <a:stretch>
            <a:fillRect/>
          </a:stretch>
        </p:blipFill>
        <p:spPr bwMode="auto">
          <a:xfrm>
            <a:off x="5846476" y="4421938"/>
            <a:ext cx="1220771" cy="914400"/>
          </a:xfrm>
          <a:prstGeom prst="rect">
            <a:avLst/>
          </a:prstGeom>
          <a:noFill/>
          <a:ln w="9525">
            <a:noFill/>
            <a:miter lim="800000"/>
            <a:headEnd/>
            <a:tailEnd/>
          </a:ln>
        </p:spPr>
      </p:pic>
      <p:pic>
        <p:nvPicPr>
          <p:cNvPr id="11" name="Picture 9"/>
          <p:cNvPicPr>
            <a:picLocks noChangeAspect="1" noChangeArrowheads="1"/>
          </p:cNvPicPr>
          <p:nvPr/>
        </p:nvPicPr>
        <p:blipFill>
          <a:blip r:embed="rId7" cstate="print"/>
          <a:srcRect/>
          <a:stretch>
            <a:fillRect/>
          </a:stretch>
        </p:blipFill>
        <p:spPr bwMode="auto">
          <a:xfrm>
            <a:off x="7980076" y="4726739"/>
            <a:ext cx="1228725" cy="825129"/>
          </a:xfrm>
          <a:prstGeom prst="rect">
            <a:avLst/>
          </a:prstGeom>
          <a:noFill/>
          <a:ln w="9525">
            <a:noFill/>
            <a:miter lim="800000"/>
            <a:headEnd/>
            <a:tailEnd/>
          </a:ln>
        </p:spPr>
      </p:pic>
      <p:pic>
        <p:nvPicPr>
          <p:cNvPr id="12" name="Picture 10"/>
          <p:cNvPicPr>
            <a:picLocks noChangeAspect="1" noChangeArrowheads="1"/>
          </p:cNvPicPr>
          <p:nvPr/>
        </p:nvPicPr>
        <p:blipFill>
          <a:blip r:embed="rId8" cstate="print"/>
          <a:srcRect/>
          <a:stretch>
            <a:fillRect/>
          </a:stretch>
        </p:blipFill>
        <p:spPr bwMode="auto">
          <a:xfrm>
            <a:off x="6227475" y="2897939"/>
            <a:ext cx="838200" cy="647551"/>
          </a:xfrm>
          <a:prstGeom prst="rect">
            <a:avLst/>
          </a:prstGeom>
          <a:noFill/>
          <a:ln w="9525">
            <a:noFill/>
            <a:miter lim="800000"/>
            <a:headEnd/>
            <a:tailEnd/>
          </a:ln>
        </p:spPr>
      </p:pic>
      <p:pic>
        <p:nvPicPr>
          <p:cNvPr id="13" name="Picture 11"/>
          <p:cNvPicPr>
            <a:picLocks noChangeAspect="1" noChangeArrowheads="1"/>
          </p:cNvPicPr>
          <p:nvPr/>
        </p:nvPicPr>
        <p:blipFill>
          <a:blip r:embed="rId9" cstate="print"/>
          <a:srcRect/>
          <a:stretch>
            <a:fillRect/>
          </a:stretch>
        </p:blipFill>
        <p:spPr bwMode="auto">
          <a:xfrm>
            <a:off x="8284875" y="2897939"/>
            <a:ext cx="914400" cy="670095"/>
          </a:xfrm>
          <a:prstGeom prst="rect">
            <a:avLst/>
          </a:prstGeom>
          <a:noFill/>
          <a:ln w="9525">
            <a:noFill/>
            <a:miter lim="800000"/>
            <a:headEnd/>
            <a:tailEnd/>
          </a:ln>
        </p:spPr>
      </p:pic>
      <p:cxnSp>
        <p:nvCxnSpPr>
          <p:cNvPr id="14" name="Straight Arrow Connector 13"/>
          <p:cNvCxnSpPr>
            <a:endCxn id="7" idx="1"/>
          </p:cNvCxnSpPr>
          <p:nvPr/>
        </p:nvCxnSpPr>
        <p:spPr>
          <a:xfrm flipV="1">
            <a:off x="3255675" y="2030106"/>
            <a:ext cx="1219200" cy="944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8" idx="1"/>
          </p:cNvCxnSpPr>
          <p:nvPr/>
        </p:nvCxnSpPr>
        <p:spPr>
          <a:xfrm>
            <a:off x="3255675" y="3202738"/>
            <a:ext cx="1219200" cy="19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03275" y="3278938"/>
            <a:ext cx="1371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2" idx="1"/>
          </p:cNvCxnSpPr>
          <p:nvPr/>
        </p:nvCxnSpPr>
        <p:spPr>
          <a:xfrm flipV="1">
            <a:off x="5122575" y="3221714"/>
            <a:ext cx="1104900" cy="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55875" y="4345738"/>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1" idx="1"/>
          </p:cNvCxnSpPr>
          <p:nvPr/>
        </p:nvCxnSpPr>
        <p:spPr>
          <a:xfrm>
            <a:off x="6532275" y="4879139"/>
            <a:ext cx="1447800" cy="260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2" idx="3"/>
          </p:cNvCxnSpPr>
          <p:nvPr/>
        </p:nvCxnSpPr>
        <p:spPr>
          <a:xfrm flipV="1">
            <a:off x="7065675" y="3202738"/>
            <a:ext cx="1371600" cy="189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1" name="Picture 12"/>
          <p:cNvPicPr>
            <a:picLocks noChangeAspect="1" noChangeArrowheads="1"/>
          </p:cNvPicPr>
          <p:nvPr/>
        </p:nvPicPr>
        <p:blipFill>
          <a:blip r:embed="rId10" cstate="print"/>
          <a:srcRect/>
          <a:stretch>
            <a:fillRect/>
          </a:stretch>
        </p:blipFill>
        <p:spPr bwMode="auto">
          <a:xfrm>
            <a:off x="6227475" y="1450138"/>
            <a:ext cx="685800" cy="1028700"/>
          </a:xfrm>
          <a:prstGeom prst="rect">
            <a:avLst/>
          </a:prstGeom>
          <a:noFill/>
          <a:ln w="9525">
            <a:noFill/>
            <a:miter lim="800000"/>
            <a:headEnd/>
            <a:tailEnd/>
          </a:ln>
        </p:spPr>
      </p:pic>
      <p:cxnSp>
        <p:nvCxnSpPr>
          <p:cNvPr id="22" name="Straight Arrow Connector 21"/>
          <p:cNvCxnSpPr/>
          <p:nvPr/>
        </p:nvCxnSpPr>
        <p:spPr>
          <a:xfrm>
            <a:off x="5008275" y="1907338"/>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2303175" y="4155238"/>
            <a:ext cx="19812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89075" y="5336339"/>
            <a:ext cx="548548" cy="830997"/>
          </a:xfrm>
          <a:prstGeom prst="rect">
            <a:avLst/>
          </a:prstGeom>
          <a:noFill/>
        </p:spPr>
        <p:txBody>
          <a:bodyPr wrap="none" rtlCol="0">
            <a:spAutoFit/>
          </a:bodyPr>
          <a:lstStyle/>
          <a:p>
            <a:r>
              <a:rPr lang="en-US" sz="4800" dirty="0"/>
              <a:t>?</a:t>
            </a:r>
          </a:p>
        </p:txBody>
      </p:sp>
      <p:cxnSp>
        <p:nvCxnSpPr>
          <p:cNvPr id="25" name="Straight Arrow Connector 24"/>
          <p:cNvCxnSpPr/>
          <p:nvPr/>
        </p:nvCxnSpPr>
        <p:spPr>
          <a:xfrm rot="16200000" flipV="1">
            <a:off x="4512976" y="2631237"/>
            <a:ext cx="533401"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47670538-4FFE-FDD7-ECFA-A139478F8CC9}"/>
              </a:ext>
            </a:extLst>
          </p:cNvPr>
          <p:cNvPicPr>
            <a:picLocks noChangeAspect="1"/>
          </p:cNvPicPr>
          <p:nvPr/>
        </p:nvPicPr>
        <p:blipFill>
          <a:blip r:embed="rId11"/>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5C582C03-2F32-65CB-F3E4-772E10DD2F04}"/>
              </a:ext>
            </a:extLst>
          </p:cNvPr>
          <p:cNvSpPr>
            <a:spLocks noGrp="1"/>
          </p:cNvSpPr>
          <p:nvPr>
            <p:ph type="sldNum" sz="quarter" idx="4"/>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35809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linds(horizontal)">
                                      <p:cBhvr>
                                        <p:cTn id="23" dur="500"/>
                                        <p:tgtEl>
                                          <p:spTgt spid="22"/>
                                        </p:tgtEl>
                                      </p:cBhvr>
                                    </p:animEffect>
                                  </p:childTnLst>
                                </p:cTn>
                              </p:par>
                              <p:par>
                                <p:cTn id="24" presetID="3"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par>
                                <p:cTn id="27" presetID="3"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par>
                                <p:cTn id="38" presetID="3" presetClass="entr" presetSubtype="1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linds(horizont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linds(horizontal)">
                                      <p:cBhvr>
                                        <p:cTn id="45" dur="500"/>
                                        <p:tgtEl>
                                          <p:spTgt spid="20"/>
                                        </p:tgtEl>
                                      </p:cBhvr>
                                    </p:animEffect>
                                  </p:childTnLst>
                                </p:cTn>
                              </p:par>
                              <p:par>
                                <p:cTn id="46" presetID="3" presetClass="entr" presetSubtype="1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linds(horizontal)">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linds(horizontal)">
                                      <p:cBhvr>
                                        <p:cTn id="53" dur="500"/>
                                        <p:tgtEl>
                                          <p:spTgt spid="16"/>
                                        </p:tgtEl>
                                      </p:cBhvr>
                                    </p:animEffect>
                                  </p:childTnLst>
                                </p:cTn>
                              </p:par>
                              <p:par>
                                <p:cTn id="54" presetID="3" presetClass="entr" presetSubtype="1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linds(horizontal)">
                                      <p:cBhvr>
                                        <p:cTn id="56" dur="500"/>
                                        <p:tgtEl>
                                          <p:spTgt spid="9"/>
                                        </p:tgtEl>
                                      </p:cBhvr>
                                    </p:animEffect>
                                  </p:childTnLst>
                                </p:cTn>
                              </p:par>
                              <p:par>
                                <p:cTn id="57" presetID="3" presetClass="entr" presetSubtype="1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blinds(horizontal)">
                                      <p:cBhvr>
                                        <p:cTn id="59" dur="500"/>
                                        <p:tgtEl>
                                          <p:spTgt spid="18"/>
                                        </p:tgtEl>
                                      </p:cBhvr>
                                    </p:animEffect>
                                  </p:childTnLst>
                                </p:cTn>
                              </p:par>
                              <p:par>
                                <p:cTn id="60" presetID="3" presetClass="entr" presetSubtype="1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par>
                                <p:cTn id="63" presetID="3" presetClass="entr" presetSubtype="1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500"/>
                                        <p:tgtEl>
                                          <p:spTgt spid="19"/>
                                        </p:tgtEl>
                                      </p:cBhvr>
                                    </p:animEffect>
                                  </p:childTnLst>
                                </p:cTn>
                              </p:par>
                              <p:par>
                                <p:cTn id="66" presetID="3" presetClass="entr" presetSubtype="1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blinds(horizontal)">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linds(horizontal)">
                                      <p:cBhvr>
                                        <p:cTn id="73" dur="500"/>
                                        <p:tgtEl>
                                          <p:spTgt spid="23"/>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linds(horizontal)">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Spunti</a:t>
            </a:r>
          </a:p>
        </p:txBody>
      </p:sp>
      <p:sp>
        <p:nvSpPr>
          <p:cNvPr id="12" name="Content Placeholder 3"/>
          <p:cNvSpPr>
            <a:spLocks noGrp="1"/>
          </p:cNvSpPr>
          <p:nvPr>
            <p:ph sz="quarter" idx="17"/>
          </p:nvPr>
        </p:nvSpPr>
        <p:spPr>
          <a:xfrm>
            <a:off x="816008" y="1907403"/>
            <a:ext cx="5797550" cy="4015244"/>
          </a:xfrm>
        </p:spPr>
        <p:txBody>
          <a:bodyPr>
            <a:normAutofit/>
          </a:bodyPr>
          <a:lstStyle/>
          <a:p>
            <a:r>
              <a:rPr lang="en-US" dirty="0">
                <a:cs typeface="Roboto Slab Regular"/>
              </a:rPr>
              <a:t>Cue: contesto in cui viene immagazzinato un ricordo</a:t>
            </a:r>
          </a:p>
          <a:p>
            <a:endParaRPr lang="en-US" dirty="0">
              <a:cs typeface="Roboto Slab Regular"/>
            </a:endParaRPr>
          </a:p>
          <a:p>
            <a:r>
              <a:rPr lang="en-US" dirty="0">
                <a:cs typeface="Roboto Slab Regular"/>
              </a:rPr>
              <a:t>Ambiente circostante</a:t>
            </a:r>
          </a:p>
          <a:p>
            <a:pPr lvl="1"/>
            <a:r>
              <a:rPr lang="en-US" dirty="0">
                <a:cs typeface="Roboto Slab Regular"/>
              </a:rPr>
              <a:t>Suoni</a:t>
            </a:r>
          </a:p>
          <a:p>
            <a:pPr lvl="1"/>
            <a:r>
              <a:rPr lang="en-US" dirty="0">
                <a:cs typeface="Roboto Slab Regular"/>
              </a:rPr>
              <a:t>Ambiente visivo circostante</a:t>
            </a:r>
          </a:p>
          <a:p>
            <a:pPr lvl="1"/>
            <a:r>
              <a:rPr lang="en-US" dirty="0">
                <a:cs typeface="Roboto Slab Regular"/>
              </a:rPr>
              <a:t>Sito web</a:t>
            </a:r>
          </a:p>
          <a:p>
            <a:pPr lvl="1"/>
            <a:r>
              <a:rPr lang="en-US" dirty="0">
                <a:cs typeface="Roboto Slab Regular"/>
              </a:rPr>
              <a:t>....</a:t>
            </a:r>
          </a:p>
          <a:p>
            <a:pPr lvl="1"/>
            <a:endParaRPr lang="en-US" dirty="0">
              <a:cs typeface="Roboto Slab Regular"/>
            </a:endParaRPr>
          </a:p>
          <a:p>
            <a:r>
              <a:rPr lang="en-US" dirty="0">
                <a:cs typeface="Roboto Slab Regular"/>
              </a:rPr>
              <a:t>Con il passare del tempo dimentichiamo un po' di </a:t>
            </a:r>
            <a:br>
              <a:rPr lang="en-US" dirty="0">
                <a:cs typeface="Roboto Slab Regular"/>
              </a:rPr>
            </a:br>
            <a:r>
              <a:rPr lang="en-US" dirty="0">
                <a:cs typeface="Roboto Slab Regular"/>
              </a:rPr>
              <a:t>questo contesto...</a:t>
            </a:r>
          </a:p>
        </p:txBody>
      </p:sp>
      <p:pic>
        <p:nvPicPr>
          <p:cNvPr id="11" name="Picture 2"/>
          <p:cNvPicPr>
            <a:picLocks noChangeAspect="1" noChangeArrowheads="1"/>
          </p:cNvPicPr>
          <p:nvPr/>
        </p:nvPicPr>
        <p:blipFill>
          <a:blip r:embed="rId2" cstate="print"/>
          <a:srcRect/>
          <a:stretch>
            <a:fillRect/>
          </a:stretch>
        </p:blipFill>
        <p:spPr bwMode="auto">
          <a:xfrm>
            <a:off x="6473173" y="2144806"/>
            <a:ext cx="3363937" cy="2899144"/>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a:stretch>
            <a:fillRect/>
          </a:stretch>
        </p:blipFill>
        <p:spPr bwMode="auto">
          <a:xfrm>
            <a:off x="7920973" y="2525804"/>
            <a:ext cx="861103" cy="645827"/>
          </a:xfrm>
          <a:prstGeom prst="rect">
            <a:avLst/>
          </a:prstGeom>
          <a:noFill/>
          <a:ln w="9525">
            <a:noFill/>
            <a:miter lim="800000"/>
            <a:headEnd/>
            <a:tailEnd/>
          </a:ln>
        </p:spPr>
      </p:pic>
      <p:pic>
        <p:nvPicPr>
          <p:cNvPr id="14" name="Picture 5"/>
          <p:cNvPicPr>
            <a:picLocks noChangeAspect="1" noChangeArrowheads="1"/>
          </p:cNvPicPr>
          <p:nvPr/>
        </p:nvPicPr>
        <p:blipFill>
          <a:blip r:embed="rId4" cstate="print"/>
          <a:srcRect/>
          <a:stretch>
            <a:fillRect/>
          </a:stretch>
        </p:blipFill>
        <p:spPr bwMode="auto">
          <a:xfrm>
            <a:off x="8911573" y="2434260"/>
            <a:ext cx="502310" cy="709612"/>
          </a:xfrm>
          <a:prstGeom prst="rect">
            <a:avLst/>
          </a:prstGeom>
          <a:noFill/>
          <a:ln w="9525">
            <a:noFill/>
            <a:miter lim="800000"/>
            <a:headEnd/>
            <a:tailEnd/>
          </a:ln>
        </p:spPr>
      </p:pic>
      <p:pic>
        <p:nvPicPr>
          <p:cNvPr id="15" name="Picture 14"/>
          <p:cNvPicPr>
            <a:picLocks noChangeAspect="1" noChangeArrowheads="1"/>
          </p:cNvPicPr>
          <p:nvPr/>
        </p:nvPicPr>
        <p:blipFill>
          <a:blip r:embed="rId5" cstate="print"/>
          <a:srcRect/>
          <a:stretch>
            <a:fillRect/>
          </a:stretch>
        </p:blipFill>
        <p:spPr bwMode="auto">
          <a:xfrm>
            <a:off x="8274264" y="3287804"/>
            <a:ext cx="913291" cy="502310"/>
          </a:xfrm>
          <a:prstGeom prst="rect">
            <a:avLst/>
          </a:prstGeom>
          <a:noFill/>
          <a:ln w="9525">
            <a:noFill/>
            <a:miter lim="800000"/>
            <a:headEnd/>
            <a:tailEnd/>
          </a:ln>
        </p:spPr>
      </p:pic>
      <p:pic>
        <p:nvPicPr>
          <p:cNvPr id="6" name="Picture 5">
            <a:extLst>
              <a:ext uri="{FF2B5EF4-FFF2-40B4-BE49-F238E27FC236}">
                <a16:creationId xmlns:a16="http://schemas.microsoft.com/office/drawing/2014/main" id="{B27BC66D-A8A5-4BE2-458E-34A5E5BE5038}"/>
              </a:ext>
            </a:extLst>
          </p:cNvPr>
          <p:cNvPicPr>
            <a:picLocks noChangeAspect="1"/>
          </p:cNvPicPr>
          <p:nvPr/>
        </p:nvPicPr>
        <p:blipFill>
          <a:blip r:embed="rId6"/>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1D2F7E7E-1CA4-DA96-2AFC-4F5ECE4F1A06}"/>
              </a:ext>
            </a:extLst>
          </p:cNvPr>
          <p:cNvSpPr>
            <a:spLocks noGrp="1"/>
          </p:cNvSpPr>
          <p:nvPr>
            <p:ph type="sldNum" sz="quarter" idx="4"/>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212547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horizontal)">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blinds(horizontal)">
                                      <p:cBhvr>
                                        <p:cTn id="12" dur="500"/>
                                        <p:tgtEl>
                                          <p:spTgt spid="12">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animEffect transition="in" filter="blinds(horizontal)">
                                      <p:cBhvr>
                                        <p:cTn id="20" dur="500"/>
                                        <p:tgtEl>
                                          <p:spTgt spid="12">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2">
                                            <p:txEl>
                                              <p:pRg st="5" end="5"/>
                                            </p:txEl>
                                          </p:spTgt>
                                        </p:tgtEl>
                                        <p:attrNameLst>
                                          <p:attrName>style.visibility</p:attrName>
                                        </p:attrNameLst>
                                      </p:cBhvr>
                                      <p:to>
                                        <p:strVal val="visible"/>
                                      </p:to>
                                    </p:set>
                                    <p:animEffect transition="in" filter="blinds(horizontal)">
                                      <p:cBhvr>
                                        <p:cTn id="28" dur="500"/>
                                        <p:tgtEl>
                                          <p:spTgt spid="12">
                                            <p:txEl>
                                              <p:pRg st="5" end="5"/>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
                                            <p:txEl>
                                              <p:pRg st="6" end="6"/>
                                            </p:txEl>
                                          </p:spTgt>
                                        </p:tgtEl>
                                        <p:attrNameLst>
                                          <p:attrName>style.visibility</p:attrName>
                                        </p:attrNameLst>
                                      </p:cBhvr>
                                      <p:to>
                                        <p:strVal val="visible"/>
                                      </p:to>
                                    </p:set>
                                    <p:animEffect transition="in" filter="blinds(horizontal)">
                                      <p:cBhvr>
                                        <p:cTn id="36" dur="500"/>
                                        <p:tgtEl>
                                          <p:spTgt spid="1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Effect transition="in" filter="blinds(horizontal)">
                                      <p:cBhvr>
                                        <p:cTn id="41" dur="500"/>
                                        <p:tgtEl>
                                          <p:spTgt spid="12">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nodeType="clickEffect">
                                  <p:stCondLst>
                                    <p:cond delay="0"/>
                                  </p:stCondLst>
                                  <p:childTnLst>
                                    <p:animEffect transition="out" filter="blinds(horizontal)">
                                      <p:cBhvr>
                                        <p:cTn id="45" dur="500"/>
                                        <p:tgtEl>
                                          <p:spTgt spid="14"/>
                                        </p:tgtEl>
                                      </p:cBhvr>
                                    </p:animEffect>
                                    <p:set>
                                      <p:cBhvr>
                                        <p:cTn id="46" dur="1" fill="hold">
                                          <p:stCondLst>
                                            <p:cond delay="499"/>
                                          </p:stCondLst>
                                        </p:cTn>
                                        <p:tgtEl>
                                          <p:spTgt spid="14"/>
                                        </p:tgtEl>
                                        <p:attrNameLst>
                                          <p:attrName>style.visibility</p:attrName>
                                        </p:attrNameLst>
                                      </p:cBhvr>
                                      <p:to>
                                        <p:strVal val="hidden"/>
                                      </p:to>
                                    </p:set>
                                  </p:childTnLst>
                                </p:cTn>
                              </p:par>
                              <p:par>
                                <p:cTn id="47" presetID="3" presetClass="exit" presetSubtype="10" fill="hold" nodeType="withEffect">
                                  <p:stCondLst>
                                    <p:cond delay="0"/>
                                  </p:stCondLst>
                                  <p:childTnLst>
                                    <p:animEffect transition="out" filter="blinds(horizontal)">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 memoria umana è </a:t>
            </a:r>
            <a:r>
              <a:rPr lang="en-US" dirty="0" err="1"/>
              <a:t>perdibile</a:t>
            </a:r>
            <a:endParaRPr lang="en-US" dirty="0"/>
          </a:p>
        </p:txBody>
      </p:sp>
      <p:sp>
        <p:nvSpPr>
          <p:cNvPr id="7" name="Content Placeholder 2"/>
          <p:cNvSpPr>
            <a:spLocks noGrp="1"/>
          </p:cNvSpPr>
          <p:nvPr>
            <p:ph sz="quarter" idx="17"/>
          </p:nvPr>
        </p:nvSpPr>
        <p:spPr>
          <a:xfrm>
            <a:off x="1108643" y="1950008"/>
            <a:ext cx="2310672" cy="4015244"/>
          </a:xfrm>
        </p:spPr>
        <p:txBody>
          <a:bodyPr>
            <a:normAutofit/>
          </a:bodyPr>
          <a:lstStyle/>
          <a:p>
            <a:r>
              <a:rPr lang="en-US" dirty="0">
                <a:cs typeface="Roboto Slab Regular"/>
              </a:rPr>
              <a:t>Provare o dimenticare!</a:t>
            </a:r>
          </a:p>
          <a:p>
            <a:pPr lvl="1"/>
            <a:r>
              <a:rPr lang="en-US" dirty="0">
                <a:cs typeface="Roboto Slab Regular"/>
              </a:rPr>
              <a:t>Quanto lavoro?</a:t>
            </a:r>
          </a:p>
          <a:p>
            <a:r>
              <a:rPr lang="en-US" dirty="0">
                <a:cs typeface="Roboto Slab Regular"/>
              </a:rPr>
              <a:t>Quantificare l'usabilità</a:t>
            </a:r>
          </a:p>
          <a:p>
            <a:pPr lvl="1"/>
            <a:r>
              <a:rPr lang="en-US" dirty="0">
                <a:cs typeface="Roboto Slab Regular"/>
              </a:rPr>
              <a:t>Prova Assunzione</a:t>
            </a:r>
          </a:p>
          <a:p>
            <a:pPr lvl="1"/>
            <a:endParaRPr lang="en-US" dirty="0">
              <a:cs typeface="Roboto Slab Regular"/>
            </a:endParaRPr>
          </a:p>
          <a:p>
            <a:endParaRPr lang="en-US" dirty="0">
              <a:cs typeface="Roboto Slab Regular"/>
            </a:endParaRPr>
          </a:p>
          <a:p>
            <a:pPr lvl="1"/>
            <a:endParaRPr lang="en-US" dirty="0">
              <a:cs typeface="Roboto Slab Regular"/>
            </a:endParaRPr>
          </a:p>
          <a:p>
            <a:pPr lvl="1"/>
            <a:endParaRPr lang="en-US" dirty="0">
              <a:cs typeface="Roboto Slab Regular"/>
            </a:endParaRPr>
          </a:p>
        </p:txBody>
      </p:sp>
      <p:pic>
        <p:nvPicPr>
          <p:cNvPr id="6" name="Picture 2"/>
          <p:cNvPicPr>
            <a:picLocks noChangeAspect="1" noChangeArrowheads="1"/>
          </p:cNvPicPr>
          <p:nvPr/>
        </p:nvPicPr>
        <p:blipFill>
          <a:blip r:embed="rId2" cstate="print"/>
          <a:srcRect/>
          <a:stretch>
            <a:fillRect/>
          </a:stretch>
        </p:blipFill>
        <p:spPr bwMode="auto">
          <a:xfrm>
            <a:off x="5414859" y="1518300"/>
            <a:ext cx="4434049" cy="3821400"/>
          </a:xfrm>
          <a:prstGeom prst="rect">
            <a:avLst/>
          </a:prstGeom>
          <a:noFill/>
          <a:ln w="9525">
            <a:noFill/>
            <a:miter lim="800000"/>
            <a:headEnd/>
            <a:tailEnd/>
          </a:ln>
        </p:spPr>
      </p:pic>
      <p:grpSp>
        <p:nvGrpSpPr>
          <p:cNvPr id="17" name="Group 16">
            <a:extLst>
              <a:ext uri="{FF2B5EF4-FFF2-40B4-BE49-F238E27FC236}">
                <a16:creationId xmlns:a16="http://schemas.microsoft.com/office/drawing/2014/main" id="{671CDFBF-5CDC-C3CD-B40D-996A766C3BAB}"/>
              </a:ext>
            </a:extLst>
          </p:cNvPr>
          <p:cNvGrpSpPr/>
          <p:nvPr/>
        </p:nvGrpSpPr>
        <p:grpSpPr>
          <a:xfrm>
            <a:off x="7095274" y="2119209"/>
            <a:ext cx="2753634" cy="1162906"/>
            <a:chOff x="4561567" y="1967889"/>
            <a:chExt cx="3629171" cy="1479732"/>
          </a:xfrm>
        </p:grpSpPr>
        <p:pic>
          <p:nvPicPr>
            <p:cNvPr id="8" name="Picture 7"/>
            <p:cNvPicPr>
              <a:picLocks noChangeAspect="1" noChangeArrowheads="1"/>
            </p:cNvPicPr>
            <p:nvPr/>
          </p:nvPicPr>
          <p:blipFill>
            <a:blip r:embed="rId3" cstate="print"/>
            <a:srcRect/>
            <a:stretch>
              <a:fillRect/>
            </a:stretch>
          </p:blipFill>
          <p:spPr bwMode="auto">
            <a:xfrm>
              <a:off x="4561569" y="1967889"/>
              <a:ext cx="1341476" cy="737812"/>
            </a:xfrm>
            <a:prstGeom prst="rect">
              <a:avLst/>
            </a:prstGeom>
            <a:noFill/>
            <a:ln w="9525">
              <a:noFill/>
              <a:miter lim="800000"/>
              <a:headEnd/>
              <a:tailEnd/>
            </a:ln>
          </p:spPr>
        </p:pic>
        <p:pic>
          <p:nvPicPr>
            <p:cNvPr id="9" name="Picture 2" descr="https://encrypted-tbn1.gstatic.com/images?q=tbn:ANd9GcR0P8msAVJEoPaK7t-uqFpaR0p1IsCsXqR8cOle6noXdj7fDlu1cw"/>
            <p:cNvPicPr>
              <a:picLocks noChangeAspect="1" noChangeArrowheads="1"/>
            </p:cNvPicPr>
            <p:nvPr/>
          </p:nvPicPr>
          <p:blipFill>
            <a:blip r:embed="rId4" cstate="print"/>
            <a:srcRect/>
            <a:stretch>
              <a:fillRect/>
            </a:stretch>
          </p:blipFill>
          <p:spPr bwMode="auto">
            <a:xfrm>
              <a:off x="4561567" y="2653687"/>
              <a:ext cx="1417739" cy="793934"/>
            </a:xfrm>
            <a:prstGeom prst="rect">
              <a:avLst/>
            </a:prstGeom>
            <a:noFill/>
          </p:spPr>
        </p:pic>
        <p:sp>
          <p:nvSpPr>
            <p:cNvPr id="10" name="TextBox 9"/>
            <p:cNvSpPr txBox="1"/>
            <p:nvPr/>
          </p:nvSpPr>
          <p:spPr>
            <a:xfrm>
              <a:off x="6237967" y="1978067"/>
              <a:ext cx="1876571" cy="523220"/>
            </a:xfrm>
            <a:prstGeom prst="rect">
              <a:avLst/>
            </a:prstGeom>
            <a:noFill/>
          </p:spPr>
          <p:txBody>
            <a:bodyPr wrap="square" rtlCol="0">
              <a:spAutoFit/>
            </a:bodyPr>
            <a:lstStyle/>
            <a:p>
              <a:r>
                <a:rPr lang="en-US" sz="2800" baseline="-25000" dirty="0" err="1">
                  <a:solidFill>
                    <a:srgbClr val="00B050"/>
                  </a:solidFill>
                </a:rPr>
                <a:t>pamazon</a:t>
              </a:r>
              <a:endParaRPr lang="en-US" sz="2800" baseline="-25000" dirty="0">
                <a:solidFill>
                  <a:srgbClr val="00B050"/>
                </a:solidFill>
              </a:endParaRPr>
            </a:p>
          </p:txBody>
        </p:sp>
        <p:sp>
          <p:nvSpPr>
            <p:cNvPr id="11" name="TextBox 10"/>
            <p:cNvSpPr txBox="1"/>
            <p:nvPr/>
          </p:nvSpPr>
          <p:spPr>
            <a:xfrm>
              <a:off x="6314167" y="2816267"/>
              <a:ext cx="1876571" cy="523220"/>
            </a:xfrm>
            <a:prstGeom prst="rect">
              <a:avLst/>
            </a:prstGeom>
            <a:noFill/>
          </p:spPr>
          <p:txBody>
            <a:bodyPr wrap="square" rtlCol="0">
              <a:spAutoFit/>
            </a:bodyPr>
            <a:lstStyle/>
            <a:p>
              <a:r>
                <a:rPr lang="en-US" sz="2800" baseline="-25000" dirty="0" err="1">
                  <a:solidFill>
                    <a:srgbClr val="7030A0"/>
                  </a:solidFill>
                </a:rPr>
                <a:t>pgoogle</a:t>
              </a:r>
              <a:endParaRPr lang="en-US" sz="2800" baseline="-25000" dirty="0">
                <a:solidFill>
                  <a:srgbClr val="7030A0"/>
                </a:solidFill>
              </a:endParaRPr>
            </a:p>
          </p:txBody>
        </p:sp>
        <p:cxnSp>
          <p:nvCxnSpPr>
            <p:cNvPr id="12" name="Straight Arrow Connector 11"/>
            <p:cNvCxnSpPr>
              <a:stCxn id="8" idx="3"/>
            </p:cNvCxnSpPr>
            <p:nvPr/>
          </p:nvCxnSpPr>
          <p:spPr>
            <a:xfrm>
              <a:off x="5903045" y="2336795"/>
              <a:ext cx="334923" cy="12093"/>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p:cNvCxnSpPr>
            <p:nvPr/>
          </p:nvCxnSpPr>
          <p:spPr>
            <a:xfrm flipV="1">
              <a:off x="5977839" y="3118907"/>
              <a:ext cx="246391" cy="456"/>
            </a:xfrm>
            <a:prstGeom prst="straightConnector1">
              <a:avLst/>
            </a:prstGeom>
            <a:ln w="4762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14167" y="2044087"/>
              <a:ext cx="1876571" cy="523220"/>
            </a:xfrm>
            <a:prstGeom prst="rect">
              <a:avLst/>
            </a:prstGeom>
            <a:noFill/>
          </p:spPr>
          <p:txBody>
            <a:bodyPr wrap="square" rtlCol="0">
              <a:spAutoFit/>
            </a:bodyPr>
            <a:lstStyle/>
            <a:p>
              <a:r>
                <a:rPr lang="en-US" sz="2800" dirty="0">
                  <a:solidFill>
                    <a:srgbClr val="00B050"/>
                  </a:solidFill>
                </a:rPr>
                <a:t>????</a:t>
              </a:r>
              <a:endParaRPr lang="en-US" sz="2800" baseline="-25000" dirty="0">
                <a:solidFill>
                  <a:srgbClr val="00B050"/>
                </a:solidFill>
              </a:endParaRPr>
            </a:p>
          </p:txBody>
        </p:sp>
      </p:grpSp>
      <p:pic>
        <p:nvPicPr>
          <p:cNvPr id="20" name="Picture 19">
            <a:extLst>
              <a:ext uri="{FF2B5EF4-FFF2-40B4-BE49-F238E27FC236}">
                <a16:creationId xmlns:a16="http://schemas.microsoft.com/office/drawing/2014/main" id="{B55CC275-952E-E906-DB19-E6CD1DA2DCD7}"/>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52D42A3F-8CC8-FF54-DFE5-CF31F726525B}"/>
              </a:ext>
            </a:extLst>
          </p:cNvPr>
          <p:cNvSpPr>
            <a:spLocks noGrp="1"/>
          </p:cNvSpPr>
          <p:nvPr>
            <p:ph type="sldNum" sz="quarter" idx="4"/>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4107061015"/>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594" y="575969"/>
            <a:ext cx="5989006" cy="949467"/>
          </a:xfrm>
        </p:spPr>
        <p:txBody>
          <a:bodyPr/>
          <a:lstStyle/>
          <a:p>
            <a:pPr algn="ctr"/>
            <a:r>
              <a:rPr lang="en-US" dirty="0">
                <a:solidFill>
                  <a:schemeClr val="tx1"/>
                </a:solidFill>
                <a:cs typeface="Fjalla One"/>
              </a:rPr>
              <a:t>Domanda di usabilità</a:t>
            </a:r>
          </a:p>
        </p:txBody>
      </p:sp>
      <p:sp>
        <p:nvSpPr>
          <p:cNvPr id="5" name="Content Placeholder 4"/>
          <p:cNvSpPr>
            <a:spLocks noGrp="1"/>
          </p:cNvSpPr>
          <p:nvPr>
            <p:ph sz="quarter" idx="17"/>
          </p:nvPr>
        </p:nvSpPr>
        <p:spPr/>
        <p:txBody>
          <a:bodyPr>
            <a:noAutofit/>
          </a:bodyPr>
          <a:lstStyle/>
          <a:p>
            <a:r>
              <a:rPr lang="en-US" b="1" dirty="0">
                <a:cs typeface="Roboto Slab Regular"/>
              </a:rPr>
              <a:t>Domanda importante</a:t>
            </a:r>
            <a:r>
              <a:rPr lang="en-US" dirty="0">
                <a:cs typeface="Roboto Slab Regular"/>
              </a:rPr>
              <a:t>: Gli esseri umani sono intrinsecamente incapaci di ricordare informazioni casuali? </a:t>
            </a:r>
          </a:p>
          <a:p>
            <a:endParaRPr lang="en-US" dirty="0">
              <a:cs typeface="Roboto Slab Regular"/>
            </a:endParaRPr>
          </a:p>
          <a:p>
            <a:r>
              <a:rPr lang="en-US" b="1" dirty="0">
                <a:cs typeface="Roboto Slab Regular"/>
              </a:rPr>
              <a:t>Risposta</a:t>
            </a:r>
            <a:r>
              <a:rPr lang="en-US" dirty="0">
                <a:cs typeface="Roboto Slab Regular"/>
              </a:rPr>
              <a:t>: Non proprio, con una formazione adeguata </a:t>
            </a:r>
          </a:p>
          <a:p>
            <a:endParaRPr lang="en-US" dirty="0">
              <a:cs typeface="Roboto Slab Regular"/>
            </a:endParaRPr>
          </a:p>
          <a:p>
            <a:r>
              <a:rPr lang="en-US" b="1" dirty="0">
                <a:cs typeface="Roboto Slab Regular"/>
              </a:rPr>
              <a:t>Paper</a:t>
            </a:r>
            <a:r>
              <a:rPr lang="en-US" dirty="0">
                <a:cs typeface="Roboto Slab Regular"/>
              </a:rPr>
              <a:t>: </a:t>
            </a:r>
            <a:r>
              <a:rPr lang="en-US" b="1" dirty="0">
                <a:solidFill>
                  <a:schemeClr val="tx2"/>
                </a:solidFill>
                <a:cs typeface="Oswald Regular"/>
              </a:rPr>
              <a:t>Verso una memorizzazione affidabile di segreti a 56 bit nella memoria umana (USENIX-2014)</a:t>
            </a:r>
          </a:p>
        </p:txBody>
      </p:sp>
      <p:pic>
        <p:nvPicPr>
          <p:cNvPr id="7" name="Picture 6">
            <a:extLst>
              <a:ext uri="{FF2B5EF4-FFF2-40B4-BE49-F238E27FC236}">
                <a16:creationId xmlns:a16="http://schemas.microsoft.com/office/drawing/2014/main" id="{80326446-BC29-1138-2EC5-A285ACDD7308}"/>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36F475FD-2AC4-A4B3-489D-757DBF60A575}"/>
              </a:ext>
            </a:extLst>
          </p:cNvPr>
          <p:cNvSpPr>
            <a:spLocks noGrp="1"/>
          </p:cNvSpPr>
          <p:nvPr>
            <p:ph type="sldNum" sz="quarter" idx="4"/>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624470688"/>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5380" y="556304"/>
            <a:ext cx="8935507" cy="949467"/>
          </a:xfrm>
        </p:spPr>
        <p:txBody>
          <a:bodyPr>
            <a:normAutofit fontScale="90000"/>
          </a:bodyPr>
          <a:lstStyle/>
          <a:p>
            <a:pPr algn="ctr"/>
            <a:r>
              <a:rPr lang="en-US" dirty="0">
                <a:cs typeface="Fjalla One"/>
              </a:rPr>
              <a:t>Esempio di password deboli (Wikipedia)</a:t>
            </a:r>
          </a:p>
        </p:txBody>
      </p:sp>
      <p:sp>
        <p:nvSpPr>
          <p:cNvPr id="3" name="Content Placeholder 2"/>
          <p:cNvSpPr>
            <a:spLocks noGrp="1"/>
          </p:cNvSpPr>
          <p:nvPr>
            <p:ph sz="quarter" idx="17"/>
          </p:nvPr>
        </p:nvSpPr>
        <p:spPr/>
        <p:txBody>
          <a:bodyPr>
            <a:normAutofit/>
          </a:bodyPr>
          <a:lstStyle/>
          <a:p>
            <a:r>
              <a:rPr lang="en-US" b="1" dirty="0">
                <a:cs typeface="Roboto Slab Regular"/>
              </a:rPr>
              <a:t>Password predefinite (fornite dal fornitore del sistema e destinate a essere modificate al momento dell'installazione)</a:t>
            </a:r>
            <a:r>
              <a:rPr lang="en-US" dirty="0">
                <a:cs typeface="Roboto Slab Regular"/>
              </a:rPr>
              <a:t>: </a:t>
            </a:r>
            <a:r>
              <a:rPr lang="en-US" i="1" dirty="0">
                <a:cs typeface="Roboto Slab Regular"/>
              </a:rPr>
              <a:t>password</a:t>
            </a:r>
            <a:r>
              <a:rPr lang="en-US" dirty="0">
                <a:cs typeface="Roboto Slab Regular"/>
              </a:rPr>
              <a:t>, </a:t>
            </a:r>
            <a:r>
              <a:rPr lang="en-US" i="1" dirty="0">
                <a:cs typeface="Roboto Slab Regular"/>
              </a:rPr>
              <a:t>default</a:t>
            </a:r>
            <a:r>
              <a:rPr lang="en-US" dirty="0">
                <a:cs typeface="Roboto Slab Regular"/>
              </a:rPr>
              <a:t>, </a:t>
            </a:r>
            <a:r>
              <a:rPr lang="en-US" i="1" dirty="0">
                <a:cs typeface="Roboto Slab Regular"/>
              </a:rPr>
              <a:t>admin</a:t>
            </a:r>
            <a:r>
              <a:rPr lang="en-US" dirty="0">
                <a:cs typeface="Roboto Slab Regular"/>
              </a:rPr>
              <a:t>, </a:t>
            </a:r>
            <a:r>
              <a:rPr lang="en-US" i="1" dirty="0">
                <a:cs typeface="Roboto Slab Regular"/>
              </a:rPr>
              <a:t>guest</a:t>
            </a:r>
            <a:r>
              <a:rPr lang="en-US" dirty="0">
                <a:cs typeface="Roboto Slab Regular"/>
              </a:rPr>
              <a:t>, ecc. </a:t>
            </a:r>
          </a:p>
          <a:p>
            <a:r>
              <a:rPr lang="en-US" b="1" dirty="0">
                <a:cs typeface="Roboto Slab Regular"/>
              </a:rPr>
              <a:t>Parole del dizionario</a:t>
            </a:r>
            <a:r>
              <a:rPr lang="en-US" dirty="0">
                <a:cs typeface="Roboto Slab Regular"/>
              </a:rPr>
              <a:t>: </a:t>
            </a:r>
            <a:r>
              <a:rPr lang="en-US" i="1" dirty="0">
                <a:cs typeface="Roboto Slab Regular"/>
              </a:rPr>
              <a:t>camaleonte</a:t>
            </a:r>
            <a:r>
              <a:rPr lang="en-US" dirty="0">
                <a:cs typeface="Roboto Slab Regular"/>
              </a:rPr>
              <a:t>, </a:t>
            </a:r>
            <a:r>
              <a:rPr lang="en-US" i="1" dirty="0" err="1">
                <a:cs typeface="Roboto Slab Regular"/>
              </a:rPr>
              <a:t>RedSox</a:t>
            </a:r>
            <a:r>
              <a:rPr lang="en-US" dirty="0">
                <a:cs typeface="Roboto Slab Regular"/>
              </a:rPr>
              <a:t>, </a:t>
            </a:r>
            <a:r>
              <a:rPr lang="en-US" i="1" dirty="0">
                <a:cs typeface="Roboto Slab Regular"/>
              </a:rPr>
              <a:t>sacchi di sabbia</a:t>
            </a:r>
            <a:r>
              <a:rPr lang="en-US" dirty="0">
                <a:cs typeface="Roboto Slab Regular"/>
              </a:rPr>
              <a:t>, </a:t>
            </a:r>
            <a:r>
              <a:rPr lang="en-US" i="1" dirty="0" err="1">
                <a:cs typeface="Roboto Slab Regular"/>
              </a:rPr>
              <a:t>bunnyhop</a:t>
            </a:r>
            <a:r>
              <a:rPr lang="en-US" i="1" dirty="0">
                <a:cs typeface="Roboto Slab Regular"/>
              </a:rPr>
              <a:t>!</a:t>
            </a:r>
            <a:r>
              <a:rPr lang="en-US" dirty="0">
                <a:cs typeface="Roboto Slab Regular"/>
              </a:rPr>
              <a:t>, </a:t>
            </a:r>
            <a:r>
              <a:rPr lang="en-US" i="1" dirty="0" err="1">
                <a:cs typeface="Roboto Slab Regular"/>
              </a:rPr>
              <a:t>IntenseCrabtree</a:t>
            </a:r>
            <a:r>
              <a:rPr lang="en-US" dirty="0">
                <a:cs typeface="Roboto Slab Regular"/>
              </a:rPr>
              <a:t>, ecc.</a:t>
            </a:r>
          </a:p>
          <a:p>
            <a:r>
              <a:rPr lang="en-US" b="1" dirty="0">
                <a:cs typeface="Roboto Slab Regular"/>
              </a:rPr>
              <a:t>Parole con numeri aggiunti</a:t>
            </a:r>
            <a:r>
              <a:rPr lang="en-US" dirty="0">
                <a:cs typeface="Roboto Slab Regular"/>
              </a:rPr>
              <a:t>: </a:t>
            </a:r>
            <a:r>
              <a:rPr lang="en-US" i="1" dirty="0">
                <a:cs typeface="Roboto Slab Regular"/>
              </a:rPr>
              <a:t>password1</a:t>
            </a:r>
            <a:r>
              <a:rPr lang="en-US" dirty="0">
                <a:cs typeface="Roboto Slab Regular"/>
              </a:rPr>
              <a:t>, </a:t>
            </a:r>
            <a:r>
              <a:rPr lang="en-US" i="1" dirty="0">
                <a:cs typeface="Roboto Slab Regular"/>
              </a:rPr>
              <a:t>deer2000</a:t>
            </a:r>
            <a:r>
              <a:rPr lang="en-US" dirty="0">
                <a:cs typeface="Roboto Slab Regular"/>
              </a:rPr>
              <a:t>, </a:t>
            </a:r>
            <a:r>
              <a:rPr lang="en-US" i="1" dirty="0">
                <a:cs typeface="Roboto Slab Regular"/>
              </a:rPr>
              <a:t>john1234</a:t>
            </a:r>
            <a:r>
              <a:rPr lang="en-US" dirty="0">
                <a:cs typeface="Roboto Slab Regular"/>
              </a:rPr>
              <a:t>, ecc, </a:t>
            </a:r>
          </a:p>
          <a:p>
            <a:r>
              <a:rPr lang="en-US" b="1" dirty="0">
                <a:cs typeface="Roboto Slab Regular"/>
              </a:rPr>
              <a:t>Parole con offuscamento semplice</a:t>
            </a:r>
            <a:r>
              <a:rPr lang="en-US" dirty="0">
                <a:cs typeface="Roboto Slab Regular"/>
              </a:rPr>
              <a:t>: </a:t>
            </a:r>
            <a:r>
              <a:rPr lang="en-US" i="1" dirty="0">
                <a:cs typeface="Roboto Slab Regular"/>
              </a:rPr>
              <a:t>p@ssw0rd</a:t>
            </a:r>
            <a:r>
              <a:rPr lang="en-US" dirty="0">
                <a:cs typeface="Roboto Slab Regular"/>
              </a:rPr>
              <a:t>, </a:t>
            </a:r>
            <a:r>
              <a:rPr lang="en-US" i="1" dirty="0">
                <a:cs typeface="Roboto Slab Regular"/>
              </a:rPr>
              <a:t>l33th4x0r</a:t>
            </a:r>
            <a:r>
              <a:rPr lang="en-US" dirty="0">
                <a:cs typeface="Roboto Slab Regular"/>
              </a:rPr>
              <a:t>, </a:t>
            </a:r>
            <a:r>
              <a:rPr lang="en-US" i="1" dirty="0">
                <a:cs typeface="Roboto Slab Regular"/>
              </a:rPr>
              <a:t>g0ldf1sh</a:t>
            </a:r>
            <a:r>
              <a:rPr lang="en-US" dirty="0">
                <a:cs typeface="Roboto Slab Regular"/>
              </a:rPr>
              <a:t>, ecc.</a:t>
            </a:r>
          </a:p>
          <a:p>
            <a:r>
              <a:rPr lang="en-US" b="1" dirty="0">
                <a:cs typeface="Roboto Slab Regular"/>
              </a:rPr>
              <a:t>Le parole doppie</a:t>
            </a:r>
            <a:r>
              <a:rPr lang="en-US" dirty="0">
                <a:cs typeface="Roboto Slab Regular"/>
              </a:rPr>
              <a:t>: </a:t>
            </a:r>
            <a:r>
              <a:rPr lang="en-US" i="1" dirty="0" err="1">
                <a:cs typeface="Roboto Slab Regular"/>
              </a:rPr>
              <a:t>crabcrab</a:t>
            </a:r>
            <a:r>
              <a:rPr lang="en-US" dirty="0">
                <a:cs typeface="Roboto Slab Regular"/>
              </a:rPr>
              <a:t>, </a:t>
            </a:r>
            <a:r>
              <a:rPr lang="en-US" i="1" dirty="0" err="1">
                <a:cs typeface="Roboto Slab Regular"/>
              </a:rPr>
              <a:t>stop stop</a:t>
            </a:r>
            <a:r>
              <a:rPr lang="en-US" dirty="0">
                <a:cs typeface="Roboto Slab Regular"/>
              </a:rPr>
              <a:t>, </a:t>
            </a:r>
            <a:r>
              <a:rPr lang="en-US" i="1" dirty="0" err="1">
                <a:cs typeface="Roboto Slab Regular"/>
              </a:rPr>
              <a:t>treetree</a:t>
            </a:r>
            <a:r>
              <a:rPr lang="en-US" dirty="0">
                <a:cs typeface="Roboto Slab Regular"/>
              </a:rPr>
              <a:t>, </a:t>
            </a:r>
            <a:r>
              <a:rPr lang="en-US" i="1" dirty="0" err="1">
                <a:cs typeface="Roboto Slab Regular"/>
              </a:rPr>
              <a:t>passpass</a:t>
            </a:r>
            <a:r>
              <a:rPr lang="en-US" dirty="0">
                <a:cs typeface="Roboto Slab Regular"/>
              </a:rPr>
              <a:t>, ecc. possono essere facilmente testate automaticamente.</a:t>
            </a:r>
          </a:p>
          <a:p>
            <a:endParaRPr lang="en-US" dirty="0">
              <a:cs typeface="Roboto Slab Regular"/>
            </a:endParaRPr>
          </a:p>
        </p:txBody>
      </p:sp>
      <p:pic>
        <p:nvPicPr>
          <p:cNvPr id="7" name="Picture 6">
            <a:extLst>
              <a:ext uri="{FF2B5EF4-FFF2-40B4-BE49-F238E27FC236}">
                <a16:creationId xmlns:a16="http://schemas.microsoft.com/office/drawing/2014/main" id="{E53D7FE3-F8C1-121B-4FE2-6156BC813078}"/>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E0043EB2-93A3-C398-89CD-40D4E48A5F88}"/>
              </a:ext>
            </a:extLst>
          </p:cNvPr>
          <p:cNvSpPr>
            <a:spLocks noGrp="1"/>
          </p:cNvSpPr>
          <p:nvPr>
            <p:ph type="sldNum" sz="quarter" idx="4"/>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257904950"/>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tx1"/>
                </a:solidFill>
                <a:latin typeface="Book Antiqua (Headings)"/>
                <a:cs typeface="Fjalla One"/>
              </a:rPr>
              <a:t>Un messaggio importante da cui prendere spunto</a:t>
            </a:r>
          </a:p>
        </p:txBody>
      </p:sp>
      <p:sp>
        <p:nvSpPr>
          <p:cNvPr id="3" name="Content Placeholder 2"/>
          <p:cNvSpPr>
            <a:spLocks noGrp="1"/>
          </p:cNvSpPr>
          <p:nvPr>
            <p:ph type="body" sz="quarter" idx="16"/>
          </p:nvPr>
        </p:nvSpPr>
        <p:spPr/>
        <p:txBody>
          <a:bodyPr>
            <a:normAutofit fontScale="47500" lnSpcReduction="20000"/>
          </a:bodyPr>
          <a:lstStyle/>
          <a:p>
            <a:pPr marL="685800" indent="-571500">
              <a:buFont typeface="Courier New" panose="02070309020205020404" pitchFamily="49" charset="0"/>
              <a:buChar char="o"/>
            </a:pPr>
            <a:r>
              <a:rPr lang="en-US" sz="4000" dirty="0">
                <a:cs typeface="Fjalla One"/>
              </a:rPr>
              <a:t>Pensare alla sicurezza significa considerare e soppesare diversi compromessi.</a:t>
            </a:r>
          </a:p>
          <a:p>
            <a:pPr marL="571500" indent="-571500">
              <a:buFont typeface="Courier New" panose="02070309020205020404" pitchFamily="49" charset="0"/>
              <a:buChar char="o"/>
            </a:pPr>
            <a:endParaRPr lang="en-US" sz="4000" dirty="0">
              <a:cs typeface="Fjalla One"/>
            </a:endParaRPr>
          </a:p>
          <a:p>
            <a:pPr marL="685800" indent="-571500">
              <a:buFont typeface="Courier New" panose="02070309020205020404" pitchFamily="49" charset="0"/>
              <a:buChar char="o"/>
            </a:pPr>
            <a:r>
              <a:rPr lang="en-US" sz="4000" dirty="0">
                <a:cs typeface="Fjalla One"/>
              </a:rPr>
              <a:t>Comprensione e uso corretto </a:t>
            </a:r>
          </a:p>
          <a:p>
            <a:pPr marL="685800" indent="-571500">
              <a:buFont typeface="Courier New" panose="02070309020205020404" pitchFamily="49" charset="0"/>
              <a:buChar char="o"/>
            </a:pPr>
            <a:r>
              <a:rPr lang="en-US" sz="4000" dirty="0">
                <a:cs typeface="Fjalla One"/>
              </a:rPr>
              <a:t>di alcune terminologie di base sono importanti</a:t>
            </a:r>
          </a:p>
        </p:txBody>
      </p:sp>
      <p:pic>
        <p:nvPicPr>
          <p:cNvPr id="10" name="Picture 9">
            <a:extLst>
              <a:ext uri="{FF2B5EF4-FFF2-40B4-BE49-F238E27FC236}">
                <a16:creationId xmlns:a16="http://schemas.microsoft.com/office/drawing/2014/main" id="{EF8847CA-3E5C-D5D8-796A-6706516F50A1}"/>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A8EDA09A-1738-64B3-6C08-3D7F886E1E7E}"/>
              </a:ext>
            </a:extLst>
          </p:cNvPr>
          <p:cNvSpPr>
            <a:spLocks noGrp="1"/>
          </p:cNvSpPr>
          <p:nvPr>
            <p:ph type="sldNum" sz="quarter" idx="4"/>
          </p:nvPr>
        </p:nvSpPr>
        <p:spPr/>
        <p:txBody>
          <a:bodyPr/>
          <a:lstStyle/>
          <a:p>
            <a:fld id="{3A98EE3D-8CD1-4C3F-BD1C-C98C9596463C}" type="slidenum">
              <a:rPr lang="en-US" smtClean="0"/>
              <a:t>2</a:t>
            </a:fld>
            <a:endParaRPr lang="en-US" dirty="0"/>
          </a:p>
        </p:txBody>
      </p:sp>
    </p:spTree>
    <p:extLst>
      <p:ext uri="{BB962C8B-B14F-4D97-AF65-F5344CB8AC3E}">
        <p14:creationId xmlns:p14="http://schemas.microsoft.com/office/powerpoint/2010/main" val="2324892523"/>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715" y="684123"/>
            <a:ext cx="8935507" cy="949467"/>
          </a:xfrm>
        </p:spPr>
        <p:txBody>
          <a:bodyPr>
            <a:normAutofit fontScale="90000"/>
          </a:bodyPr>
          <a:lstStyle/>
          <a:p>
            <a:pPr algn="ctr"/>
            <a:r>
              <a:rPr lang="en-US" dirty="0">
                <a:cs typeface="Fjalla One"/>
              </a:rPr>
              <a:t>Esempio di password deboli (Wikipedia)</a:t>
            </a:r>
          </a:p>
        </p:txBody>
      </p:sp>
      <p:sp>
        <p:nvSpPr>
          <p:cNvPr id="3" name="Content Placeholder 2"/>
          <p:cNvSpPr>
            <a:spLocks noGrp="1"/>
          </p:cNvSpPr>
          <p:nvPr>
            <p:ph sz="quarter" idx="17"/>
          </p:nvPr>
        </p:nvSpPr>
        <p:spPr/>
        <p:txBody>
          <a:bodyPr>
            <a:noAutofit/>
          </a:bodyPr>
          <a:lstStyle/>
          <a:p>
            <a:r>
              <a:rPr lang="en-US" b="1" dirty="0">
                <a:cs typeface="Roboto Slab Regular"/>
              </a:rPr>
              <a:t>Sequenze comuni di una riga di tastiera</a:t>
            </a:r>
            <a:r>
              <a:rPr lang="en-US" dirty="0">
                <a:cs typeface="Roboto Slab Regular"/>
              </a:rPr>
              <a:t>: </a:t>
            </a:r>
            <a:r>
              <a:rPr lang="en-US" i="1" dirty="0">
                <a:cs typeface="Roboto Slab Regular"/>
              </a:rPr>
              <a:t>qwerty</a:t>
            </a:r>
            <a:r>
              <a:rPr lang="en-US" dirty="0">
                <a:cs typeface="Roboto Slab Regular"/>
              </a:rPr>
              <a:t>, </a:t>
            </a:r>
            <a:r>
              <a:rPr lang="en-US" i="1" dirty="0">
                <a:cs typeface="Roboto Slab Regular"/>
              </a:rPr>
              <a:t>12345</a:t>
            </a:r>
            <a:r>
              <a:rPr lang="en-US" dirty="0">
                <a:cs typeface="Roboto Slab Regular"/>
              </a:rPr>
              <a:t>, </a:t>
            </a:r>
            <a:r>
              <a:rPr lang="en-US" i="1" dirty="0" err="1">
                <a:cs typeface="Roboto Slab Regular"/>
              </a:rPr>
              <a:t>asdfgh</a:t>
            </a:r>
            <a:r>
              <a:rPr lang="en-US" dirty="0">
                <a:cs typeface="Roboto Slab Regular"/>
              </a:rPr>
              <a:t>, </a:t>
            </a:r>
            <a:r>
              <a:rPr lang="en-US" i="1" dirty="0" err="1">
                <a:cs typeface="Roboto Slab Regular"/>
              </a:rPr>
              <a:t>fred</a:t>
            </a:r>
            <a:r>
              <a:rPr lang="en-US" dirty="0">
                <a:cs typeface="Roboto Slab Regular"/>
              </a:rPr>
              <a:t>, ecc.</a:t>
            </a:r>
          </a:p>
          <a:p>
            <a:r>
              <a:rPr lang="en-US" b="1" dirty="0">
                <a:cs typeface="Roboto Slab Regular"/>
              </a:rPr>
              <a:t>Sequenze numeriche basate su numeri noti </a:t>
            </a:r>
            <a:r>
              <a:rPr lang="en-US" dirty="0">
                <a:cs typeface="Roboto Slab Regular"/>
              </a:rPr>
              <a:t>come 911, 314159 o 27182, ecc, </a:t>
            </a:r>
          </a:p>
          <a:p>
            <a:r>
              <a:rPr lang="en-US" b="1" dirty="0">
                <a:cs typeface="Roboto Slab Regular"/>
              </a:rPr>
              <a:t>ID</a:t>
            </a:r>
            <a:r>
              <a:rPr lang="en-US" dirty="0">
                <a:cs typeface="Roboto Slab Regular"/>
              </a:rPr>
              <a:t>: </a:t>
            </a:r>
            <a:r>
              <a:rPr lang="en-US" i="1" dirty="0">
                <a:cs typeface="Roboto Slab Regular"/>
              </a:rPr>
              <a:t>jsmith123</a:t>
            </a:r>
            <a:r>
              <a:rPr lang="en-US" dirty="0">
                <a:cs typeface="Roboto Slab Regular"/>
              </a:rPr>
              <a:t>, </a:t>
            </a:r>
            <a:r>
              <a:rPr lang="en-US" i="1" dirty="0">
                <a:cs typeface="Roboto Slab Regular"/>
              </a:rPr>
              <a:t>1/1/1970</a:t>
            </a:r>
            <a:r>
              <a:rPr lang="en-US" dirty="0">
                <a:cs typeface="Roboto Slab Regular"/>
              </a:rPr>
              <a:t>, </a:t>
            </a:r>
            <a:r>
              <a:rPr lang="en-US" i="1" dirty="0">
                <a:cs typeface="Roboto Slab Regular"/>
              </a:rPr>
              <a:t>555-1234</a:t>
            </a:r>
            <a:r>
              <a:rPr lang="en-US" dirty="0">
                <a:cs typeface="Roboto Slab Regular"/>
              </a:rPr>
              <a:t>, ecc, </a:t>
            </a:r>
          </a:p>
          <a:p>
            <a:r>
              <a:rPr lang="en-US" b="1" dirty="0">
                <a:cs typeface="Roboto Slab Regular"/>
              </a:rPr>
              <a:t>Informazioni personali</a:t>
            </a:r>
            <a:r>
              <a:rPr lang="en-US" dirty="0">
                <a:cs typeface="Roboto Slab Regular"/>
              </a:rPr>
              <a:t>: numero di targa, SSN, numero di telefono, ID studente, indirizzo, compleanno, nomi di parenti o animali domestici, ecc, </a:t>
            </a:r>
          </a:p>
          <a:p>
            <a:pPr lvl="1"/>
            <a:r>
              <a:rPr lang="en-US" dirty="0">
                <a:cs typeface="Roboto Slab Regular"/>
              </a:rPr>
              <a:t>Può essere facilmente testato automaticamente dopo una semplice indagine sui dati della persona.</a:t>
            </a:r>
          </a:p>
        </p:txBody>
      </p:sp>
      <p:pic>
        <p:nvPicPr>
          <p:cNvPr id="7" name="Picture 6">
            <a:extLst>
              <a:ext uri="{FF2B5EF4-FFF2-40B4-BE49-F238E27FC236}">
                <a16:creationId xmlns:a16="http://schemas.microsoft.com/office/drawing/2014/main" id="{36AB5FA5-58AE-B34F-D0B9-C767FD1011C2}"/>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317D9A32-794A-6D04-E0B5-B9CCCEE053F1}"/>
              </a:ext>
            </a:extLst>
          </p:cNvPr>
          <p:cNvSpPr>
            <a:spLocks noGrp="1"/>
          </p:cNvSpPr>
          <p:nvPr>
            <p:ph type="sldNum" sz="quarter" idx="4"/>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925580836"/>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48" y="751516"/>
            <a:ext cx="8935507" cy="949467"/>
          </a:xfrm>
        </p:spPr>
        <p:txBody>
          <a:bodyPr/>
          <a:lstStyle/>
          <a:p>
            <a:pPr algn="ctr"/>
            <a:r>
              <a:rPr lang="en-US" dirty="0">
                <a:solidFill>
                  <a:srgbClr val="2F2B20"/>
                </a:solidFill>
                <a:cs typeface="Fjalla One"/>
              </a:rPr>
              <a:t>Politica di composizione delle password</a:t>
            </a:r>
          </a:p>
        </p:txBody>
      </p:sp>
      <p:sp>
        <p:nvSpPr>
          <p:cNvPr id="6" name="Content Placeholder 5">
            <a:extLst>
              <a:ext uri="{FF2B5EF4-FFF2-40B4-BE49-F238E27FC236}">
                <a16:creationId xmlns:a16="http://schemas.microsoft.com/office/drawing/2014/main" id="{522B9E72-817D-3D92-F9EE-C0277E3E61CD}"/>
              </a:ext>
            </a:extLst>
          </p:cNvPr>
          <p:cNvSpPr>
            <a:spLocks noGrp="1"/>
          </p:cNvSpPr>
          <p:nvPr>
            <p:ph sz="quarter" idx="17"/>
          </p:nvPr>
        </p:nvSpPr>
        <p:spPr>
          <a:xfrm>
            <a:off x="792974" y="4827638"/>
            <a:ext cx="6367369" cy="353961"/>
          </a:xfrm>
        </p:spPr>
        <p:txBody>
          <a:bodyPr/>
          <a:lstStyle/>
          <a:p>
            <a:r>
              <a:rPr lang="en-US" b="1" dirty="0">
                <a:solidFill>
                  <a:schemeClr val="tx2"/>
                </a:solidFill>
              </a:rPr>
              <a:t>Password generata: P@ssw0rd1</a:t>
            </a:r>
          </a:p>
          <a:p>
            <a:endParaRPr lang="en-US" b="1" dirty="0">
              <a:solidFill>
                <a:schemeClr val="tx2"/>
              </a:solidFill>
            </a:endParaRPr>
          </a:p>
        </p:txBody>
      </p:sp>
      <p:pic>
        <p:nvPicPr>
          <p:cNvPr id="4" name="Picture 3"/>
          <p:cNvPicPr>
            <a:picLocks noChangeAspect="1"/>
          </p:cNvPicPr>
          <p:nvPr/>
        </p:nvPicPr>
        <p:blipFill>
          <a:blip r:embed="rId2"/>
          <a:stretch>
            <a:fillRect/>
          </a:stretch>
        </p:blipFill>
        <p:spPr>
          <a:xfrm>
            <a:off x="345818" y="1858624"/>
            <a:ext cx="7435155" cy="2585226"/>
          </a:xfrm>
          <a:prstGeom prst="rect">
            <a:avLst/>
          </a:prstGeom>
        </p:spPr>
      </p:pic>
      <p:pic>
        <p:nvPicPr>
          <p:cNvPr id="9" name="Picture 8">
            <a:extLst>
              <a:ext uri="{FF2B5EF4-FFF2-40B4-BE49-F238E27FC236}">
                <a16:creationId xmlns:a16="http://schemas.microsoft.com/office/drawing/2014/main" id="{70B05D9A-4ED5-FC96-AF15-227D0EC0284B}"/>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A5261DF8-CC3B-2577-186A-39BC83DA5778}"/>
              </a:ext>
            </a:extLst>
          </p:cNvPr>
          <p:cNvSpPr>
            <a:spLocks noGrp="1"/>
          </p:cNvSpPr>
          <p:nvPr>
            <p:ph type="sldNum" sz="quarter" idx="4"/>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4048730444"/>
      </p:ext>
    </p:extLst>
  </p:cSld>
  <p:clrMapOvr>
    <a:masterClrMapping/>
  </p:clrMapOvr>
</p:sld>
</file>

<file path=ppt/slides/slide32.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696" y="435736"/>
            <a:ext cx="8935507" cy="949467"/>
          </a:xfrm>
        </p:spPr>
        <p:txBody>
          <a:bodyPr/>
          <a:lstStyle/>
          <a:p>
            <a:pPr algn="ctr"/>
            <a:r>
              <a:rPr lang="en-US" dirty="0">
                <a:solidFill>
                  <a:srgbClr val="2F2B20"/>
                </a:solidFill>
                <a:cs typeface="Fjalla One"/>
              </a:rPr>
              <a:t>Forza della password</a:t>
            </a:r>
          </a:p>
        </p:txBody>
      </p:sp>
      <p:sp>
        <p:nvSpPr>
          <p:cNvPr id="3" name="Content Placeholder 2"/>
          <p:cNvSpPr>
            <a:spLocks noGrp="1"/>
          </p:cNvSpPr>
          <p:nvPr>
            <p:ph sz="quarter" idx="17"/>
          </p:nvPr>
        </p:nvSpPr>
        <p:spPr>
          <a:xfrm>
            <a:off x="422696" y="1932286"/>
            <a:ext cx="2967025" cy="4015244"/>
          </a:xfrm>
        </p:spPr>
        <p:txBody>
          <a:bodyPr>
            <a:noAutofit/>
          </a:bodyPr>
          <a:lstStyle/>
          <a:p>
            <a:pPr lvl="1"/>
            <a:r>
              <a:rPr lang="en-US" dirty="0">
                <a:cs typeface="Roboto Slab Regular"/>
              </a:rPr>
              <a:t>Un possibile approccio per dissuadere gli utenti dal creare password deboli è quello di avvisarli ogni volta che ne hanno creata una. </a:t>
            </a:r>
          </a:p>
          <a:p>
            <a:pPr lvl="1"/>
            <a:endParaRPr lang="en-US" dirty="0">
              <a:cs typeface="Roboto Slab Regular"/>
            </a:endParaRPr>
          </a:p>
          <a:p>
            <a:pPr lvl="1"/>
            <a:r>
              <a:rPr lang="en-US" dirty="0">
                <a:cs typeface="Roboto Slab Regular"/>
              </a:rPr>
              <a:t>Questa informazione a volte è sufficiente per indurre l'utente a creare una password più forte. </a:t>
            </a:r>
          </a:p>
          <a:p>
            <a:pPr lvl="1"/>
            <a:endParaRPr lang="en-US" dirty="0">
              <a:cs typeface="Roboto Slab Regular"/>
            </a:endParaRPr>
          </a:p>
        </p:txBody>
      </p:sp>
      <p:pic>
        <p:nvPicPr>
          <p:cNvPr id="4" name="checkpassword02.png" descr="/Users/Omar/Desktop/Slide-Password/checkpassword02.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3108673" y="5142336"/>
            <a:ext cx="3962400" cy="1003300"/>
          </a:xfrm>
          <a:prstGeom prst="rect">
            <a:avLst/>
          </a:prstGeom>
        </p:spPr>
      </p:pic>
      <p:pic>
        <p:nvPicPr>
          <p:cNvPr id="5" name="screenshot-2.png" descr="/Users/Omar/Desktop/Slide-Password/screenshot-2.png"/>
          <p:cNvPicPr>
            <a:picLocks noChangeAspect="1"/>
          </p:cNvPicPr>
          <p:nvPr/>
        </p:nvPicPr>
        <p:blipFill>
          <a:blip r:embed="rId4" r:link="rId5" cstate="email">
            <a:extLst>
              <a:ext uri="{28A0092B-C50C-407E-A947-70E740481C1C}">
                <a14:useLocalDpi xmlns:a14="http://schemas.microsoft.com/office/drawing/2010/main" val="0"/>
              </a:ext>
            </a:extLst>
          </a:blip>
          <a:stretch>
            <a:fillRect/>
          </a:stretch>
        </p:blipFill>
        <p:spPr>
          <a:xfrm>
            <a:off x="3880413" y="3246432"/>
            <a:ext cx="3190661" cy="1794747"/>
          </a:xfrm>
          <a:prstGeom prst="rect">
            <a:avLst/>
          </a:prstGeom>
        </p:spPr>
      </p:pic>
      <p:pic>
        <p:nvPicPr>
          <p:cNvPr id="6" name="chronostrength.gif" descr="/Users/Omar/Desktop/Slide-Password/chronostrength.gif"/>
          <p:cNvPicPr>
            <a:picLocks noChangeAspect="1"/>
          </p:cNvPicPr>
          <p:nvPr/>
        </p:nvPicPr>
        <p:blipFill>
          <a:blip r:embed="rId6" r:link="rId7" cstate="email">
            <a:extLst>
              <a:ext uri="{28A0092B-C50C-407E-A947-70E740481C1C}">
                <a14:useLocalDpi xmlns:a14="http://schemas.microsoft.com/office/drawing/2010/main" val="0"/>
              </a:ext>
            </a:extLst>
          </a:blip>
          <a:stretch>
            <a:fillRect/>
          </a:stretch>
        </p:blipFill>
        <p:spPr>
          <a:xfrm>
            <a:off x="3718961" y="1465493"/>
            <a:ext cx="3444730" cy="1363539"/>
          </a:xfrm>
          <a:prstGeom prst="rect">
            <a:avLst/>
          </a:prstGeom>
        </p:spPr>
      </p:pic>
      <p:pic>
        <p:nvPicPr>
          <p:cNvPr id="10" name="Picture 9">
            <a:extLst>
              <a:ext uri="{FF2B5EF4-FFF2-40B4-BE49-F238E27FC236}">
                <a16:creationId xmlns:a16="http://schemas.microsoft.com/office/drawing/2014/main" id="{BF23BE7E-F009-2431-19EE-7BF8109DBC03}"/>
              </a:ext>
            </a:extLst>
          </p:cNvPr>
          <p:cNvPicPr>
            <a:picLocks noChangeAspect="1"/>
          </p:cNvPicPr>
          <p:nvPr/>
        </p:nvPicPr>
        <p:blipFill>
          <a:blip r:embed="rId8"/>
          <a:stretch>
            <a:fillRect/>
          </a:stretch>
        </p:blipFill>
        <p:spPr>
          <a:xfrm>
            <a:off x="7549377" y="6167336"/>
            <a:ext cx="1530000" cy="612000"/>
          </a:xfrm>
          <a:prstGeom prst="rect">
            <a:avLst/>
          </a:prstGeom>
        </p:spPr>
      </p:pic>
      <p:sp>
        <p:nvSpPr>
          <p:cNvPr id="7" name="Slide Number Placeholder 6">
            <a:extLst>
              <a:ext uri="{FF2B5EF4-FFF2-40B4-BE49-F238E27FC236}">
                <a16:creationId xmlns:a16="http://schemas.microsoft.com/office/drawing/2014/main" id="{C6E3E0A9-4066-EDCC-C1E8-A9E0D403DF80}"/>
              </a:ext>
            </a:extLst>
          </p:cNvPr>
          <p:cNvSpPr>
            <a:spLocks noGrp="1"/>
          </p:cNvSpPr>
          <p:nvPr>
            <p:ph type="sldNum" sz="quarter" idx="4"/>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4260297565"/>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265" y="615297"/>
            <a:ext cx="7146036" cy="949467"/>
          </a:xfrm>
        </p:spPr>
        <p:txBody>
          <a:bodyPr/>
          <a:lstStyle/>
          <a:p>
            <a:pPr algn="ctr"/>
            <a:r>
              <a:rPr lang="en-US" dirty="0">
                <a:solidFill>
                  <a:schemeClr val="tx1"/>
                </a:solidFill>
                <a:cs typeface="Fjalla One"/>
              </a:rPr>
              <a:t>Forza della password</a:t>
            </a:r>
          </a:p>
        </p:txBody>
      </p:sp>
      <p:sp>
        <p:nvSpPr>
          <p:cNvPr id="3" name="Content Placeholder 2"/>
          <p:cNvSpPr>
            <a:spLocks noGrp="1"/>
          </p:cNvSpPr>
          <p:nvPr>
            <p:ph sz="quarter" idx="17"/>
          </p:nvPr>
        </p:nvSpPr>
        <p:spPr/>
        <p:txBody>
          <a:bodyPr>
            <a:normAutofit/>
          </a:bodyPr>
          <a:lstStyle/>
          <a:p>
            <a:r>
              <a:rPr lang="en-US" dirty="0">
                <a:cs typeface="Roboto Slab Regular"/>
              </a:rPr>
              <a:t>Il numero medio di tentativi che l'attaccante deve fare per trovare la password corretta.</a:t>
            </a:r>
          </a:p>
          <a:p>
            <a:pPr lvl="1"/>
            <a:r>
              <a:rPr lang="en-US" dirty="0">
                <a:cs typeface="Roboto Slab Regular"/>
              </a:rPr>
              <a:t>Determinato dal grado di imprevedibilità della password, tra cui la lunghezza della password, l'insieme di simboli da cui è tratta e il modo in cui è stata creata.</a:t>
            </a:r>
          </a:p>
          <a:p>
            <a:endParaRPr lang="en-US" dirty="0">
              <a:cs typeface="Roboto Slab Regular"/>
            </a:endParaRPr>
          </a:p>
          <a:p>
            <a:r>
              <a:rPr lang="en-US" dirty="0">
                <a:cs typeface="Roboto Slab Regular"/>
              </a:rPr>
              <a:t>La facilità con cui un aggressore può verificare la validità di una password indovinata </a:t>
            </a:r>
          </a:p>
          <a:p>
            <a:pPr lvl="1"/>
            <a:r>
              <a:rPr lang="en-US" dirty="0">
                <a:cs typeface="Roboto Slab Regular"/>
              </a:rPr>
              <a:t>Determinato dal modo in cui la password viene memorizzata, dal modo in cui viene effettuato il controllo e da eventuali limitazioni al tentativo di password.</a:t>
            </a:r>
          </a:p>
        </p:txBody>
      </p:sp>
      <p:pic>
        <p:nvPicPr>
          <p:cNvPr id="7" name="Picture 6">
            <a:extLst>
              <a:ext uri="{FF2B5EF4-FFF2-40B4-BE49-F238E27FC236}">
                <a16:creationId xmlns:a16="http://schemas.microsoft.com/office/drawing/2014/main" id="{0B57AD4B-CDC3-A139-705C-3F3CBF4C6E27}"/>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D2122706-3B30-BDDB-EEC0-7C7300BC06D7}"/>
              </a:ext>
            </a:extLst>
          </p:cNvPr>
          <p:cNvSpPr>
            <a:spLocks noGrp="1"/>
          </p:cNvSpPr>
          <p:nvPr>
            <p:ph type="sldNum" sz="quarter" idx="4"/>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1630666977"/>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5856" y="536639"/>
            <a:ext cx="6438023" cy="949467"/>
          </a:xfrm>
        </p:spPr>
        <p:txBody>
          <a:bodyPr/>
          <a:lstStyle/>
          <a:p>
            <a:pPr algn="ctr"/>
            <a:r>
              <a:rPr lang="en-US" dirty="0">
                <a:solidFill>
                  <a:srgbClr val="2F2B20"/>
                </a:solidFill>
                <a:cs typeface="Fjalla One"/>
              </a:rPr>
              <a:t>Entropia della password</a:t>
            </a:r>
          </a:p>
        </p:txBody>
      </p:sp>
      <p:sp>
        <p:nvSpPr>
          <p:cNvPr id="3" name="Content Placeholder 2"/>
          <p:cNvSpPr>
            <a:spLocks noGrp="1"/>
          </p:cNvSpPr>
          <p:nvPr>
            <p:ph sz="quarter" idx="17"/>
          </p:nvPr>
        </p:nvSpPr>
        <p:spPr/>
        <p:txBody>
          <a:bodyPr>
            <a:noAutofit/>
          </a:bodyPr>
          <a:lstStyle/>
          <a:p>
            <a:r>
              <a:rPr lang="en-US" dirty="0"/>
              <a:t>L'entropia in bit di una password (nota anche come </a:t>
            </a:r>
            <a:r>
              <a:rPr lang="en-US" b="1" dirty="0">
                <a:cs typeface="Oswald Regular"/>
              </a:rPr>
              <a:t>entropia di indovinare</a:t>
            </a:r>
            <a:r>
              <a:rPr lang="en-US" dirty="0"/>
              <a:t>), cioè l'entropia informativa di una password, misurata in bit, è </a:t>
            </a:r>
          </a:p>
          <a:p>
            <a:pPr lvl="1"/>
            <a:r>
              <a:rPr lang="en-US" dirty="0"/>
              <a:t>Il logaritmo in base 2 del numero di ipotesi necessarie per trovare la password con certezza.</a:t>
            </a:r>
          </a:p>
          <a:p>
            <a:pPr lvl="1"/>
            <a:r>
              <a:rPr lang="en-US" dirty="0"/>
              <a:t>Una password con, ad esempio, 42 bit di forza calcolata in questo modo sarebbe altrettanto forte di una stringa di 42 bit scelta a caso</a:t>
            </a:r>
          </a:p>
          <a:p>
            <a:pPr lvl="1"/>
            <a:r>
              <a:rPr lang="en-US" dirty="0"/>
              <a:t>L'aggiunta di un bit di entropia a una password raddoppia il numero di indovinelli richiesti. </a:t>
            </a:r>
          </a:p>
        </p:txBody>
      </p:sp>
      <p:pic>
        <p:nvPicPr>
          <p:cNvPr id="7" name="Picture 6">
            <a:extLst>
              <a:ext uri="{FF2B5EF4-FFF2-40B4-BE49-F238E27FC236}">
                <a16:creationId xmlns:a16="http://schemas.microsoft.com/office/drawing/2014/main" id="{9171BAAE-402C-7D2D-052B-942AFA77479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DCA1F773-D8A8-F52C-2DA3-33B1734FD444}"/>
              </a:ext>
            </a:extLst>
          </p:cNvPr>
          <p:cNvSpPr>
            <a:spLocks noGrp="1"/>
          </p:cNvSpPr>
          <p:nvPr>
            <p:ph type="sldNum" sz="quarter" idx="4"/>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3178238033"/>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884" y="487478"/>
            <a:ext cx="8935507" cy="949467"/>
          </a:xfrm>
        </p:spPr>
        <p:txBody>
          <a:bodyPr/>
          <a:lstStyle/>
          <a:p>
            <a:pPr algn="ctr"/>
            <a:r>
              <a:rPr lang="en-US" dirty="0">
                <a:solidFill>
                  <a:srgbClr val="2F2B20"/>
                </a:solidFill>
                <a:cs typeface="Fjalla One"/>
              </a:rPr>
              <a:t>Stima dell'entropia della password</a:t>
            </a:r>
          </a:p>
        </p:txBody>
      </p:sp>
      <p:sp>
        <p:nvSpPr>
          <p:cNvPr id="3" name="Content Placeholder 2"/>
          <p:cNvSpPr>
            <a:spLocks noGrp="1"/>
          </p:cNvSpPr>
          <p:nvPr>
            <p:ph sz="quarter" idx="17"/>
          </p:nvPr>
        </p:nvSpPr>
        <p:spPr/>
        <p:txBody>
          <a:bodyPr>
            <a:noAutofit/>
          </a:bodyPr>
          <a:lstStyle/>
          <a:p>
            <a:r>
              <a:rPr lang="en-US" dirty="0">
                <a:cs typeface="Roboto Slab Regular"/>
              </a:rPr>
              <a:t>Le persone non sono in grado di ottenere un'entropia sufficiente a produrre password soddisfacenti.</a:t>
            </a:r>
          </a:p>
          <a:p>
            <a:r>
              <a:rPr lang="en-US" dirty="0">
                <a:cs typeface="Roboto Slab Regular"/>
              </a:rPr>
              <a:t>Il NIST </a:t>
            </a:r>
            <a:r>
              <a:rPr lang="en-US" dirty="0">
                <a:solidFill>
                  <a:schemeClr val="tx2"/>
                </a:solidFill>
                <a:cs typeface="Roboto Slab Regular"/>
              </a:rPr>
              <a:t>suggerisce </a:t>
            </a:r>
            <a:r>
              <a:rPr lang="en-US" dirty="0">
                <a:cs typeface="Roboto Slab Regular"/>
              </a:rPr>
              <a:t>il seguente schema per </a:t>
            </a:r>
            <a:r>
              <a:rPr lang="en-US" dirty="0">
                <a:solidFill>
                  <a:schemeClr val="tx2"/>
                </a:solidFill>
                <a:cs typeface="Roboto Slab Regular"/>
              </a:rPr>
              <a:t>stimare </a:t>
            </a:r>
            <a:r>
              <a:rPr lang="en-US" dirty="0">
                <a:cs typeface="Roboto Slab Regular"/>
              </a:rPr>
              <a:t>l'entropia delle password generate dall'uomo:</a:t>
            </a:r>
          </a:p>
          <a:p>
            <a:pPr lvl="1"/>
            <a:r>
              <a:rPr lang="en-US" dirty="0">
                <a:cs typeface="Roboto Slab Regular"/>
              </a:rPr>
              <a:t>L'entropia del 1° carattere è di 4 bit;</a:t>
            </a:r>
          </a:p>
          <a:p>
            <a:pPr lvl="1"/>
            <a:r>
              <a:rPr lang="en-US" dirty="0">
                <a:cs typeface="Roboto Slab Regular"/>
              </a:rPr>
              <a:t>L'entropia dei 7 caratteri successivi è di 2 bit per carattere;</a:t>
            </a:r>
          </a:p>
          <a:p>
            <a:pPr lvl="1"/>
            <a:r>
              <a:rPr lang="en-US" dirty="0">
                <a:cs typeface="Roboto Slab Regular"/>
              </a:rPr>
              <a:t>I caratteri dal 9° al 20° hanno 1,5 bit di entropia per carattere;</a:t>
            </a:r>
          </a:p>
          <a:p>
            <a:pPr lvl="1"/>
            <a:r>
              <a:rPr lang="en-US" dirty="0">
                <a:cs typeface="Roboto Slab Regular"/>
              </a:rPr>
              <a:t>I caratteri da 21 in su hanno 1 bit di entropia per carattere.</a:t>
            </a:r>
          </a:p>
          <a:p>
            <a:r>
              <a:rPr lang="en-US" dirty="0">
                <a:cs typeface="Roboto Slab Regular"/>
              </a:rPr>
              <a:t>Ciò implica che una password di 8 caratteri selezionata dall'uomo ha circa 18 bit di entropia.</a:t>
            </a:r>
          </a:p>
        </p:txBody>
      </p:sp>
      <p:pic>
        <p:nvPicPr>
          <p:cNvPr id="7" name="Picture 6">
            <a:extLst>
              <a:ext uri="{FF2B5EF4-FFF2-40B4-BE49-F238E27FC236}">
                <a16:creationId xmlns:a16="http://schemas.microsoft.com/office/drawing/2014/main" id="{11624361-4156-3E4F-AB68-35689F5296F6}"/>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50EE86C6-9B06-E99B-8E98-3DA2E7F8EA90}"/>
              </a:ext>
            </a:extLst>
          </p:cNvPr>
          <p:cNvSpPr>
            <a:spLocks noGrp="1"/>
          </p:cNvSpPr>
          <p:nvPr>
            <p:ph type="sldNum" sz="quarter" idx="4"/>
          </p:nvPr>
        </p:nvSpPr>
        <p:spPr/>
        <p:txBody>
          <a:bodyPr/>
          <a:lstStyle/>
          <a:p>
            <a:fld id="{3A98EE3D-8CD1-4C3F-BD1C-C98C9596463C}" type="slidenum">
              <a:rPr lang="en-US" smtClean="0"/>
              <a:t>34</a:t>
            </a:fld>
            <a:endParaRPr lang="en-US" dirty="0"/>
          </a:p>
        </p:txBody>
      </p:sp>
    </p:spTree>
    <p:extLst>
      <p:ext uri="{BB962C8B-B14F-4D97-AF65-F5344CB8AC3E}">
        <p14:creationId xmlns:p14="http://schemas.microsoft.com/office/powerpoint/2010/main" val="1326072594"/>
      </p:ext>
    </p:extLst>
  </p:cSld>
  <p:clrMapOvr>
    <a:masterClrMapping/>
  </p:clrMapOvr>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322" y="408820"/>
            <a:ext cx="6489381" cy="949467"/>
          </a:xfrm>
        </p:spPr>
        <p:txBody>
          <a:bodyPr>
            <a:normAutofit fontScale="90000"/>
          </a:bodyPr>
          <a:lstStyle/>
          <a:p>
            <a:pPr algn="ctr"/>
            <a:r>
              <a:rPr lang="en-US" dirty="0">
                <a:solidFill>
                  <a:srgbClr val="2F2B20"/>
                </a:solidFill>
                <a:cs typeface="Fjalla One"/>
              </a:rPr>
              <a:t>Verso una migliore stima dell'entropia delle password</a:t>
            </a:r>
          </a:p>
        </p:txBody>
      </p:sp>
      <p:sp>
        <p:nvSpPr>
          <p:cNvPr id="3" name="Content Placeholder 2"/>
          <p:cNvSpPr>
            <a:spLocks noGrp="1"/>
          </p:cNvSpPr>
          <p:nvPr>
            <p:ph sz="quarter" idx="17"/>
          </p:nvPr>
        </p:nvSpPr>
        <p:spPr/>
        <p:txBody>
          <a:bodyPr>
            <a:noAutofit/>
          </a:bodyPr>
          <a:lstStyle/>
          <a:p>
            <a:r>
              <a:rPr lang="en-US" dirty="0">
                <a:cs typeface="Roboto Slab Regular"/>
              </a:rPr>
              <a:t>Il suggerimento del NIST non tiene conto dell'utilizzo di diverse categorie di caratteri: Lettere minuscole, cifre, lettere maiuscole, simboli speciali.</a:t>
            </a:r>
          </a:p>
          <a:p>
            <a:r>
              <a:rPr lang="en-US" b="1" dirty="0">
                <a:cs typeface="Roboto Slab Regular"/>
              </a:rPr>
              <a:t>Anche gli ordini sono importanti</a:t>
            </a:r>
            <a:r>
              <a:rPr lang="en-US" dirty="0">
                <a:cs typeface="Roboto Slab Regular"/>
              </a:rPr>
              <a:t>:  "Password123!" dovrebbe avere un'entropia diversa da "ao3swPd!2s1r".</a:t>
            </a:r>
          </a:p>
          <a:p>
            <a:r>
              <a:rPr lang="en-US" b="1" dirty="0">
                <a:cs typeface="Roboto Slab Regular"/>
              </a:rPr>
              <a:t>Stato dell'arte</a:t>
            </a:r>
            <a:r>
              <a:rPr lang="en-US" dirty="0">
                <a:cs typeface="Roboto Slab Regular"/>
              </a:rPr>
              <a:t>: </a:t>
            </a:r>
            <a:r>
              <a:rPr lang="en-US" dirty="0">
                <a:cs typeface="Roboto Slab Regular"/>
              </a:rPr>
              <a:t>Catene di </a:t>
            </a:r>
            <a:r>
              <a:rPr lang="en-US" dirty="0" err="1">
                <a:cs typeface="Roboto Slab Regular"/>
              </a:rPr>
              <a:t>markov </a:t>
            </a:r>
            <a:r>
              <a:rPr lang="en-US" dirty="0">
                <a:cs typeface="Roboto Slab Regular"/>
              </a:rPr>
              <a:t>di ordine variabile </a:t>
            </a:r>
            <a:r>
              <a:rPr lang="en-US" dirty="0">
                <a:cs typeface="Roboto Slab Regular"/>
              </a:rPr>
              <a:t>per modellare la probabilità di diverse stringhe come password:  "</a:t>
            </a:r>
            <a:r>
              <a:rPr lang="en-US" b="1" dirty="0">
                <a:cs typeface="Oswald Regular"/>
              </a:rPr>
              <a:t>A Study of Probabilistic Password Models</a:t>
            </a:r>
            <a:r>
              <a:rPr lang="en-US" dirty="0">
                <a:cs typeface="Roboto Slab Regular"/>
              </a:rPr>
              <a:t>" di Ma, Yang, </a:t>
            </a:r>
            <a:r>
              <a:rPr lang="en-US" dirty="0" err="1">
                <a:cs typeface="Roboto Slab Regular"/>
              </a:rPr>
              <a:t>Luo</a:t>
            </a:r>
            <a:r>
              <a:rPr lang="en-US" dirty="0">
                <a:cs typeface="Roboto Slab Regular"/>
              </a:rPr>
              <a:t>, Li in IEEE S&amp;P 2014.</a:t>
            </a:r>
          </a:p>
          <a:p>
            <a:r>
              <a:rPr lang="en-US" b="1" dirty="0">
                <a:solidFill>
                  <a:schemeClr val="tx2"/>
                </a:solidFill>
                <a:cs typeface="Roboto Slab Regular"/>
              </a:rPr>
              <a:t>Sfida fondamentale</a:t>
            </a:r>
            <a:r>
              <a:rPr lang="en-US" dirty="0">
                <a:solidFill>
                  <a:schemeClr val="tx2"/>
                </a:solidFill>
                <a:cs typeface="Roboto Slab Regular"/>
              </a:rPr>
              <a:t>: </a:t>
            </a:r>
            <a:r>
              <a:rPr lang="en-US" dirty="0">
                <a:cs typeface="Roboto Slab Regular"/>
              </a:rPr>
              <a:t>esistono diverse strategie di attacco che provano le password con un ordine diverso.</a:t>
            </a:r>
          </a:p>
        </p:txBody>
      </p:sp>
      <p:pic>
        <p:nvPicPr>
          <p:cNvPr id="7" name="Picture 6">
            <a:extLst>
              <a:ext uri="{FF2B5EF4-FFF2-40B4-BE49-F238E27FC236}">
                <a16:creationId xmlns:a16="http://schemas.microsoft.com/office/drawing/2014/main" id="{B6A106A2-5552-DA17-30CA-D0E799A65557}"/>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2D6C9D03-4558-2C18-43AC-92C2B861DDC6}"/>
              </a:ext>
            </a:extLst>
          </p:cNvPr>
          <p:cNvSpPr>
            <a:spLocks noGrp="1"/>
          </p:cNvSpPr>
          <p:nvPr>
            <p:ph type="sldNum" sz="quarter" idx="4"/>
          </p:nvPr>
        </p:nvSpPr>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992365612"/>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459" y="832592"/>
            <a:ext cx="7303469" cy="949467"/>
          </a:xfrm>
        </p:spPr>
        <p:txBody>
          <a:bodyPr>
            <a:normAutofit fontScale="90000"/>
          </a:bodyPr>
          <a:lstStyle/>
          <a:p>
            <a:pPr algn="ctr"/>
            <a:r>
              <a:rPr lang="en-US" sz="4400" dirty="0">
                <a:cs typeface="Fjalla One"/>
              </a:rPr>
              <a:t>Meccanismi per evitare password deboli</a:t>
            </a:r>
          </a:p>
        </p:txBody>
      </p:sp>
      <p:sp>
        <p:nvSpPr>
          <p:cNvPr id="3" name="Content Placeholder 2"/>
          <p:cNvSpPr>
            <a:spLocks noGrp="1"/>
          </p:cNvSpPr>
          <p:nvPr>
            <p:ph sz="quarter" idx="17"/>
          </p:nvPr>
        </p:nvSpPr>
        <p:spPr/>
        <p:txBody>
          <a:bodyPr>
            <a:noAutofit/>
          </a:bodyPr>
          <a:lstStyle/>
          <a:p>
            <a:r>
              <a:rPr lang="en-US" dirty="0">
                <a:cs typeface="Roboto Slab Regular"/>
              </a:rPr>
              <a:t>Consentire passphrase lunghe, vietare password corte </a:t>
            </a:r>
          </a:p>
          <a:p>
            <a:r>
              <a:rPr lang="en-US" dirty="0">
                <a:cs typeface="Roboto Slab Regular"/>
              </a:rPr>
              <a:t>Generare le password in modo casuale, se necessario</a:t>
            </a:r>
          </a:p>
          <a:p>
            <a:r>
              <a:rPr lang="en-US" dirty="0">
                <a:cs typeface="Roboto Slab Regular"/>
              </a:rPr>
              <a:t>Fornire all'utente suggerimenti/linee guida per la scelta delle password.</a:t>
            </a:r>
          </a:p>
          <a:p>
            <a:pPr lvl="1"/>
            <a:r>
              <a:rPr lang="en-US" dirty="0">
                <a:cs typeface="Roboto Slab Regular"/>
              </a:rPr>
              <a:t>Esempio: Pensate a una frase e selezionatene le lettere: "Sono le 12 e ho fame" =&gt; "I'S12&amp;IAH".</a:t>
            </a:r>
          </a:p>
          <a:p>
            <a:pPr lvl="1"/>
            <a:r>
              <a:rPr lang="en-US" dirty="0">
                <a:cs typeface="Roboto Slab Regular"/>
              </a:rPr>
              <a:t>Utilizzo di lettere, numeri e caratteri speciali</a:t>
            </a:r>
          </a:p>
          <a:p>
            <a:r>
              <a:rPr lang="en-US" dirty="0">
                <a:cs typeface="Roboto Slab Regular"/>
              </a:rPr>
              <a:t>Controllare la qualità delle password selezionate dall'utente</a:t>
            </a:r>
          </a:p>
          <a:p>
            <a:pPr lvl="1"/>
            <a:r>
              <a:rPr lang="en-US" dirty="0">
                <a:cs typeface="Roboto Slab Regular"/>
              </a:rPr>
              <a:t>Eseguire strumenti di attacco a dizionario e altri controlli di sicurezza </a:t>
            </a:r>
          </a:p>
          <a:p>
            <a:pPr lvl="1"/>
            <a:r>
              <a:rPr lang="en-US" dirty="0">
                <a:cs typeface="Roboto Slab Regular"/>
              </a:rPr>
              <a:t>Valutare la forza di una password e spiegarne i punti deboli.</a:t>
            </a:r>
          </a:p>
          <a:p>
            <a:r>
              <a:rPr lang="en-US" b="1" dirty="0">
                <a:cs typeface="Roboto Slab Regular"/>
              </a:rPr>
              <a:t>Area di ricerca attiva </a:t>
            </a:r>
          </a:p>
          <a:p>
            <a:endParaRPr lang="en-US" dirty="0">
              <a:cs typeface="Roboto Slab Regular"/>
            </a:endParaRPr>
          </a:p>
        </p:txBody>
      </p:sp>
      <p:sp>
        <p:nvSpPr>
          <p:cNvPr id="4" name="TextBox 3"/>
          <p:cNvSpPr txBox="1"/>
          <p:nvPr/>
        </p:nvSpPr>
        <p:spPr>
          <a:xfrm>
            <a:off x="3580925" y="497007"/>
            <a:ext cx="184666" cy="369332"/>
          </a:xfrm>
          <a:prstGeom prst="rect">
            <a:avLst/>
          </a:prstGeom>
          <a:noFill/>
        </p:spPr>
        <p:txBody>
          <a:bodyPr wrap="none" rtlCol="0">
            <a:spAutoFit/>
          </a:bodyPr>
          <a:lstStyle/>
          <a:p>
            <a:pPr algn="ctr"/>
            <a:endParaRPr lang="en-US" dirty="0"/>
          </a:p>
        </p:txBody>
      </p:sp>
      <p:pic>
        <p:nvPicPr>
          <p:cNvPr id="8" name="Picture 7">
            <a:extLst>
              <a:ext uri="{FF2B5EF4-FFF2-40B4-BE49-F238E27FC236}">
                <a16:creationId xmlns:a16="http://schemas.microsoft.com/office/drawing/2014/main" id="{13E9E260-D0D3-8E89-198E-B29EE9E75C5D}"/>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D41FBDD9-D8C0-E2D6-2E7F-55B3DF1A1CFE}"/>
              </a:ext>
            </a:extLst>
          </p:cNvPr>
          <p:cNvSpPr>
            <a:spLocks noGrp="1"/>
          </p:cNvSpPr>
          <p:nvPr>
            <p:ph type="sldNum" sz="quarter" idx="4"/>
          </p:nvPr>
        </p:nvSpPr>
        <p:spPr/>
        <p:txBody>
          <a:bodyPr/>
          <a:lstStyle/>
          <a:p>
            <a:fld id="{3A98EE3D-8CD1-4C3F-BD1C-C98C9596463C}" type="slidenum">
              <a:rPr lang="en-US" smtClean="0"/>
              <a:t>36</a:t>
            </a:fld>
            <a:endParaRPr lang="en-US" dirty="0"/>
          </a:p>
        </p:txBody>
      </p:sp>
    </p:spTree>
    <p:extLst>
      <p:ext uri="{BB962C8B-B14F-4D97-AF65-F5344CB8AC3E}">
        <p14:creationId xmlns:p14="http://schemas.microsoft.com/office/powerpoint/2010/main" val="3437627504"/>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722" y="566136"/>
            <a:ext cx="8935507" cy="949467"/>
          </a:xfrm>
        </p:spPr>
        <p:txBody>
          <a:bodyPr/>
          <a:lstStyle/>
          <a:p>
            <a:pPr algn="ctr"/>
            <a:r>
              <a:rPr lang="en-US" dirty="0">
                <a:solidFill>
                  <a:srgbClr val="2F2B20"/>
                </a:solidFill>
                <a:cs typeface="Fjalla One"/>
              </a:rPr>
              <a:t>Entropia e usabilità delle password </a:t>
            </a:r>
          </a:p>
        </p:txBody>
      </p:sp>
      <p:sp>
        <p:nvSpPr>
          <p:cNvPr id="3" name="Content Placeholder 2"/>
          <p:cNvSpPr>
            <a:spLocks noGrp="1"/>
          </p:cNvSpPr>
          <p:nvPr>
            <p:ph sz="quarter" idx="17"/>
          </p:nvPr>
        </p:nvSpPr>
        <p:spPr/>
        <p:txBody>
          <a:bodyPr>
            <a:noAutofit/>
          </a:bodyPr>
          <a:lstStyle/>
          <a:p>
            <a:r>
              <a:rPr lang="en-US" dirty="0">
                <a:cs typeface="Roboto Slab Regular"/>
              </a:rPr>
              <a:t>Obbligare gli utenti a utilizzare solo password generate casualmente è sbagliato </a:t>
            </a:r>
          </a:p>
          <a:p>
            <a:r>
              <a:rPr lang="en-US" dirty="0">
                <a:cs typeface="Roboto Slab Regular"/>
              </a:rPr>
              <a:t>Si applica </a:t>
            </a:r>
            <a:r>
              <a:rPr lang="en-US" dirty="0">
                <a:cs typeface="Roboto Slab Regular"/>
              </a:rPr>
              <a:t>il </a:t>
            </a:r>
            <a:r>
              <a:rPr lang="en-US" dirty="0">
                <a:cs typeface="Roboto Slab Regular"/>
              </a:rPr>
              <a:t>principio di sicurezza </a:t>
            </a:r>
            <a:r>
              <a:rPr lang="en-US" dirty="0">
                <a:cs typeface="Roboto Slab Regular"/>
              </a:rPr>
              <a:t>dell'"</a:t>
            </a:r>
            <a:r>
              <a:rPr lang="en-US" b="1" dirty="0">
                <a:solidFill>
                  <a:srgbClr val="800000"/>
                </a:solidFill>
                <a:cs typeface="Roboto Slab Regular"/>
              </a:rPr>
              <a:t>anello più debole</a:t>
            </a:r>
            <a:r>
              <a:rPr lang="en-US" dirty="0">
                <a:cs typeface="Roboto Slab Regular"/>
              </a:rPr>
              <a:t>":</a:t>
            </a:r>
          </a:p>
          <a:p>
            <a:pPr lvl="1"/>
            <a:r>
              <a:rPr lang="en-US" dirty="0">
                <a:cs typeface="Roboto Slab Regular"/>
              </a:rPr>
              <a:t>Spesso, l'indovinare le password non è l'anello più debole</a:t>
            </a:r>
          </a:p>
          <a:p>
            <a:pPr lvl="1"/>
            <a:r>
              <a:rPr lang="en-US" dirty="0">
                <a:cs typeface="Roboto Slab Regular"/>
              </a:rPr>
              <a:t>Si possono utilizzare vari modi per ridurre le capacità dell'avversario di testare le ipotesi di password</a:t>
            </a:r>
          </a:p>
          <a:p>
            <a:pPr lvl="1"/>
            <a:r>
              <a:rPr lang="en-US" b="1" dirty="0">
                <a:solidFill>
                  <a:srgbClr val="800000"/>
                </a:solidFill>
                <a:cs typeface="Roboto Slab Regular"/>
              </a:rPr>
              <a:t>Password dimenticata</a:t>
            </a:r>
            <a:r>
              <a:rPr lang="en-US" dirty="0">
                <a:cs typeface="Roboto Slab Regular"/>
              </a:rPr>
              <a:t>: </a:t>
            </a:r>
          </a:p>
          <a:p>
            <a:pPr lvl="2"/>
            <a:r>
              <a:rPr lang="en-US" dirty="0">
                <a:cs typeface="Roboto Slab Regular"/>
              </a:rPr>
              <a:t>Il metodo di recupero ha una bassa sicurezza o costa molto denaro.</a:t>
            </a:r>
          </a:p>
          <a:p>
            <a:pPr lvl="2"/>
            <a:r>
              <a:rPr lang="en-US" dirty="0">
                <a:cs typeface="Roboto Slab Regular"/>
              </a:rPr>
              <a:t>Crea un legame più debole.</a:t>
            </a:r>
          </a:p>
          <a:p>
            <a:endParaRPr lang="en-US" dirty="0">
              <a:cs typeface="Roboto Slab Regular"/>
            </a:endParaRPr>
          </a:p>
        </p:txBody>
      </p:sp>
      <p:pic>
        <p:nvPicPr>
          <p:cNvPr id="7" name="Picture 6">
            <a:extLst>
              <a:ext uri="{FF2B5EF4-FFF2-40B4-BE49-F238E27FC236}">
                <a16:creationId xmlns:a16="http://schemas.microsoft.com/office/drawing/2014/main" id="{31474019-E9B8-D0CD-4EF1-08E20E4D38B2}"/>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ED19A2CC-557F-005F-2E85-11B9B66D72C9}"/>
              </a:ext>
            </a:extLst>
          </p:cNvPr>
          <p:cNvSpPr>
            <a:spLocks noGrp="1"/>
          </p:cNvSpPr>
          <p:nvPr>
            <p:ph type="sldNum" sz="quarter" idx="4"/>
          </p:nvPr>
        </p:nvSpPr>
        <p:spPr/>
        <p:txBody>
          <a:bodyPr/>
          <a:lstStyle/>
          <a:p>
            <a:fld id="{3A98EE3D-8CD1-4C3F-BD1C-C98C9596463C}" type="slidenum">
              <a:rPr lang="en-US" smtClean="0"/>
              <a:t>37</a:t>
            </a:fld>
            <a:endParaRPr lang="en-US" dirty="0"/>
          </a:p>
        </p:txBody>
      </p:sp>
    </p:spTree>
    <p:extLst>
      <p:ext uri="{BB962C8B-B14F-4D97-AF65-F5344CB8AC3E}">
        <p14:creationId xmlns:p14="http://schemas.microsoft.com/office/powerpoint/2010/main" val="1924842183"/>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solidFill>
                  <a:srgbClr val="2F2B20"/>
                </a:solidFill>
                <a:cs typeface="Fjalla One"/>
              </a:rPr>
              <a:t>Principio di sicurezza pertinente</a:t>
            </a:r>
          </a:p>
        </p:txBody>
      </p:sp>
      <p:sp>
        <p:nvSpPr>
          <p:cNvPr id="3" name="Content Placeholder 2"/>
          <p:cNvSpPr>
            <a:spLocks noGrp="1"/>
          </p:cNvSpPr>
          <p:nvPr>
            <p:ph sz="quarter" idx="17"/>
          </p:nvPr>
        </p:nvSpPr>
        <p:spPr/>
        <p:txBody>
          <a:bodyPr>
            <a:noAutofit/>
          </a:bodyPr>
          <a:lstStyle/>
          <a:p>
            <a:r>
              <a:rPr lang="en-US" b="1" dirty="0">
                <a:solidFill>
                  <a:schemeClr val="accent1"/>
                </a:solidFill>
                <a:cs typeface="Roboto Slab Regular"/>
              </a:rPr>
              <a:t>Accettabilità psicologica</a:t>
            </a:r>
            <a:r>
              <a:rPr lang="en-US" dirty="0">
                <a:solidFill>
                  <a:schemeClr val="accent1"/>
                </a:solidFill>
                <a:cs typeface="Roboto Slab Regular"/>
              </a:rPr>
              <a:t>: </a:t>
            </a:r>
          </a:p>
          <a:p>
            <a:pPr lvl="1"/>
            <a:r>
              <a:rPr lang="en-US" dirty="0">
                <a:cs typeface="Roboto Slab Regular"/>
              </a:rPr>
              <a:t>È essenziale che l'interfaccia umana sia progettata per essere facile da usare, in modo che gli utenti applichino correttamente e automaticamente i meccanismi di protezione. Inoltre, nella misura in cui l'immagine mentale che l'utente ha degli obiettivi di protezione corrisponde ai meccanismi che deve utilizzare, gli errori saranno ridotti al minimo. Se l'utente deve tradurre l'immagine delle sue esigenze di protezione in un linguaggio di specifiche radicalmente diverso, commetterà degli errori.</a:t>
            </a:r>
          </a:p>
          <a:p>
            <a:pPr lvl="1"/>
            <a:endParaRPr lang="en-US" dirty="0">
              <a:cs typeface="Roboto Slab Regular"/>
            </a:endParaRPr>
          </a:p>
          <a:p>
            <a:pPr lvl="1"/>
            <a:r>
              <a:rPr lang="en-US" dirty="0">
                <a:cs typeface="Roboto Slab Regular"/>
              </a:rPr>
              <a:t>Tratto da </a:t>
            </a:r>
            <a:r>
              <a:rPr lang="en-US" dirty="0" err="1">
                <a:cs typeface="Roboto Slab Regular"/>
              </a:rPr>
              <a:t>Saltzer </a:t>
            </a:r>
            <a:r>
              <a:rPr lang="en-US" dirty="0">
                <a:cs typeface="Roboto Slab Regular"/>
              </a:rPr>
              <a:t>&amp; Schroeder: </a:t>
            </a:r>
            <a:r>
              <a:rPr lang="ja-JP" altLang="en-US" dirty="0">
                <a:cs typeface="Roboto Slab Regular"/>
              </a:rPr>
              <a:t>"</a:t>
            </a:r>
            <a:r>
              <a:rPr lang="en-US" b="1" dirty="0">
                <a:cs typeface="Roboto Slab Regular"/>
              </a:rPr>
              <a:t>The Protection of Information in Computer Systems</a:t>
            </a:r>
            <a:r>
              <a:rPr lang="ja-JP" altLang="en-US" b="1" dirty="0">
                <a:cs typeface="Roboto Slab Regular"/>
              </a:rPr>
              <a:t>"</a:t>
            </a:r>
            <a:r>
              <a:rPr lang="en-US" dirty="0">
                <a:cs typeface="Roboto Slab Regular"/>
              </a:rPr>
              <a:t>, che identifica 8 principi di sicurezza, tra cui il </a:t>
            </a:r>
            <a:r>
              <a:rPr lang="en-US" dirty="0">
                <a:cs typeface="Roboto Slab Regular"/>
              </a:rPr>
              <a:t>principio di </a:t>
            </a:r>
            <a:r>
              <a:rPr lang="ja-JP" altLang="en-US" dirty="0">
                <a:cs typeface="Roboto Slab Regular"/>
              </a:rPr>
              <a:t>"</a:t>
            </a:r>
            <a:r>
              <a:rPr lang="en-US" dirty="0">
                <a:cs typeface="Roboto Slab Regular"/>
              </a:rPr>
              <a:t>open design</a:t>
            </a:r>
            <a:r>
              <a:rPr lang="ja-JP" altLang="en-US" dirty="0">
                <a:cs typeface="Roboto Slab Regular"/>
              </a:rPr>
              <a:t>"</a:t>
            </a:r>
            <a:r>
              <a:rPr lang="en-US" dirty="0">
                <a:cs typeface="Roboto Slab Regular"/>
              </a:rPr>
              <a:t>.</a:t>
            </a:r>
          </a:p>
          <a:p>
            <a:endParaRPr lang="en-US" dirty="0">
              <a:cs typeface="Roboto Slab Regular"/>
            </a:endParaRPr>
          </a:p>
        </p:txBody>
      </p:sp>
      <p:pic>
        <p:nvPicPr>
          <p:cNvPr id="7" name="Picture 6">
            <a:extLst>
              <a:ext uri="{FF2B5EF4-FFF2-40B4-BE49-F238E27FC236}">
                <a16:creationId xmlns:a16="http://schemas.microsoft.com/office/drawing/2014/main" id="{BC03F303-F882-F46E-91CA-AC8BB08FD7FC}"/>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BCE7062A-2274-9AC3-95E5-292ECC402A69}"/>
              </a:ext>
            </a:extLst>
          </p:cNvPr>
          <p:cNvSpPr>
            <a:spLocks noGrp="1"/>
          </p:cNvSpPr>
          <p:nvPr>
            <p:ph type="sldNum" sz="quarter" idx="4"/>
          </p:nvPr>
        </p:nvSpPr>
        <p:spPr/>
        <p:txBody>
          <a:bodyPr/>
          <a:lstStyle/>
          <a:p>
            <a:fld id="{3A98EE3D-8CD1-4C3F-BD1C-C98C9596463C}" type="slidenum">
              <a:rPr lang="en-US" smtClean="0"/>
              <a:t>38</a:t>
            </a:fld>
            <a:endParaRPr lang="en-US" dirty="0"/>
          </a:p>
        </p:txBody>
      </p:sp>
    </p:spTree>
    <p:extLst>
      <p:ext uri="{BB962C8B-B14F-4D97-AF65-F5344CB8AC3E}">
        <p14:creationId xmlns:p14="http://schemas.microsoft.com/office/powerpoint/2010/main" val="2907195772"/>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0248" y="656361"/>
            <a:ext cx="10280203" cy="1032448"/>
          </a:xfrm>
        </p:spPr>
        <p:txBody>
          <a:bodyPr>
            <a:normAutofit fontScale="90000"/>
          </a:bodyPr>
          <a:lstStyle/>
          <a:p>
            <a:pPr algn="ctr"/>
            <a:r>
              <a:rPr lang="en-US" sz="5400" dirty="0">
                <a:latin typeface="Book Antiqua (Headings)"/>
                <a:cs typeface="Fjalla One"/>
              </a:rPr>
              <a:t>Le tre A della sicurezza informatica</a:t>
            </a:r>
          </a:p>
        </p:txBody>
      </p:sp>
      <p:sp>
        <p:nvSpPr>
          <p:cNvPr id="7" name="Text Placeholder 6">
            <a:extLst>
              <a:ext uri="{FF2B5EF4-FFF2-40B4-BE49-F238E27FC236}">
                <a16:creationId xmlns:a16="http://schemas.microsoft.com/office/drawing/2014/main" id="{262B411A-8909-A774-185D-A8919B46B12B}"/>
              </a:ext>
            </a:extLst>
          </p:cNvPr>
          <p:cNvSpPr>
            <a:spLocks noGrp="1"/>
          </p:cNvSpPr>
          <p:nvPr>
            <p:ph type="body" sz="quarter" idx="12"/>
          </p:nvPr>
        </p:nvSpPr>
        <p:spPr>
          <a:xfrm>
            <a:off x="4055021" y="2542371"/>
            <a:ext cx="4081957" cy="3199667"/>
          </a:xfrm>
        </p:spPr>
        <p:txBody>
          <a:bodyPr>
            <a:normAutofit lnSpcReduction="10000"/>
          </a:bodyPr>
          <a:lstStyle/>
          <a:p>
            <a:pPr marL="114300" indent="0" algn="ctr">
              <a:buNone/>
            </a:pPr>
            <a:r>
              <a:rPr lang="en-US" sz="3000" b="1" dirty="0">
                <a:cs typeface="Oswald Bold"/>
              </a:rPr>
              <a:t>Autenticazione </a:t>
            </a:r>
          </a:p>
          <a:p>
            <a:pPr marL="114300" indent="0" algn="ctr">
              <a:buNone/>
            </a:pPr>
            <a:r>
              <a:rPr lang="en-US" sz="3000" b="1" dirty="0">
                <a:cs typeface="Oswald Bold"/>
              </a:rPr>
              <a:t>vs. </a:t>
            </a:r>
          </a:p>
          <a:p>
            <a:pPr marL="114300" indent="0" algn="ctr">
              <a:buNone/>
            </a:pPr>
            <a:r>
              <a:rPr lang="en-US" sz="3000" b="1" dirty="0">
                <a:cs typeface="Oswald Bold"/>
              </a:rPr>
              <a:t>Controllo degli accessi</a:t>
            </a:r>
          </a:p>
          <a:p>
            <a:pPr marL="114300" indent="0" algn="ctr">
              <a:buNone/>
            </a:pPr>
            <a:r>
              <a:rPr lang="en-US" sz="3000" b="1" dirty="0">
                <a:cs typeface="Oswald Bold"/>
              </a:rPr>
              <a:t>vs.</a:t>
            </a:r>
          </a:p>
          <a:p>
            <a:pPr marL="114300" indent="0" algn="ctr">
              <a:buNone/>
            </a:pPr>
            <a:r>
              <a:rPr lang="en-US" sz="3000" b="1" dirty="0">
                <a:cs typeface="Oswald Bold"/>
              </a:rPr>
              <a:t>Audit</a:t>
            </a:r>
          </a:p>
          <a:p>
            <a:endParaRPr lang="en-US" dirty="0"/>
          </a:p>
        </p:txBody>
      </p:sp>
      <p:pic>
        <p:nvPicPr>
          <p:cNvPr id="10" name="Picture 9">
            <a:extLst>
              <a:ext uri="{FF2B5EF4-FFF2-40B4-BE49-F238E27FC236}">
                <a16:creationId xmlns:a16="http://schemas.microsoft.com/office/drawing/2014/main" id="{0C516DDA-B724-B6F8-5A8B-E9453AE6A587}"/>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D86B43A1-8168-83B0-744D-456E8B482E13}"/>
              </a:ext>
            </a:extLst>
          </p:cNvPr>
          <p:cNvSpPr>
            <a:spLocks noGrp="1"/>
          </p:cNvSpPr>
          <p:nvPr>
            <p:ph type="sldNum" sz="quarter" idx="13"/>
          </p:nvPr>
        </p:nvSpPr>
        <p:spPr/>
        <p:txBody>
          <a:bodyPr/>
          <a:lstStyle/>
          <a:p>
            <a:fld id="{3A98EE3D-8CD1-4C3F-BD1C-C98C9596463C}" type="slidenum">
              <a:rPr lang="en-US" smtClean="0"/>
              <a:t>3</a:t>
            </a:fld>
            <a:endParaRPr lang="en-US" dirty="0"/>
          </a:p>
        </p:txBody>
      </p:sp>
    </p:spTree>
    <p:extLst>
      <p:ext uri="{BB962C8B-B14F-4D97-AF65-F5344CB8AC3E}">
        <p14:creationId xmlns:p14="http://schemas.microsoft.com/office/powerpoint/2010/main" val="3630824854"/>
      </p:ext>
    </p:extLst>
  </p:cSld>
  <p:clrMapOvr>
    <a:masterClrMapping/>
  </p:clrMapOvr>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rgbClr val="2F2B20"/>
                </a:solidFill>
                <a:cs typeface="Fjalla One"/>
              </a:rPr>
              <a:t>Minacce alle password</a:t>
            </a:r>
          </a:p>
        </p:txBody>
      </p:sp>
      <p:sp>
        <p:nvSpPr>
          <p:cNvPr id="3" name="Content Placeholder 2"/>
          <p:cNvSpPr>
            <a:spLocks noGrp="1"/>
          </p:cNvSpPr>
          <p:nvPr>
            <p:ph sz="quarter" idx="17"/>
          </p:nvPr>
        </p:nvSpPr>
        <p:spPr/>
        <p:txBody>
          <a:bodyPr>
            <a:noAutofit/>
          </a:bodyPr>
          <a:lstStyle/>
          <a:p>
            <a:r>
              <a:rPr lang="en-US" altLang="zh-CN" dirty="0">
                <a:ea typeface="SimSun" charset="0"/>
                <a:cs typeface="Roboto Slab Regular"/>
              </a:rPr>
              <a:t>Intercettazione (canale insicuro tra client e server)</a:t>
            </a:r>
          </a:p>
          <a:p>
            <a:r>
              <a:rPr lang="en-US" altLang="zh-CN" dirty="0">
                <a:ea typeface="SimSun" charset="0"/>
                <a:cs typeface="Roboto Slab Regular"/>
              </a:rPr>
              <a:t>Login spoofing (errori umani), shoulder surfing, </a:t>
            </a:r>
            <a:r>
              <a:rPr lang="en-US" altLang="zh-CN" dirty="0" err="1">
                <a:ea typeface="SimSun" charset="0"/>
                <a:cs typeface="Roboto Slab Regular"/>
              </a:rPr>
              <a:t>keylogger</a:t>
            </a:r>
            <a:endParaRPr lang="en-US" altLang="zh-CN" dirty="0">
              <a:ea typeface="SimSun" charset="0"/>
              <a:cs typeface="Roboto Slab Regular"/>
            </a:endParaRPr>
          </a:p>
          <a:p>
            <a:r>
              <a:rPr lang="en-US" altLang="zh-CN" dirty="0">
                <a:ea typeface="SimSun" charset="0"/>
                <a:cs typeface="Roboto Slab Regular"/>
              </a:rPr>
              <a:t>Attacchi a dizionario offline</a:t>
            </a:r>
          </a:p>
          <a:p>
            <a:r>
              <a:rPr lang="en-US" dirty="0">
                <a:cs typeface="Roboto Slab Regular"/>
              </a:rPr>
              <a:t>Ingegneria sociale (errori umani)</a:t>
            </a:r>
          </a:p>
          <a:p>
            <a:pPr lvl="1"/>
            <a:r>
              <a:rPr lang="en-US" dirty="0">
                <a:cs typeface="Roboto Slab Regular"/>
              </a:rPr>
              <a:t>Pretexting: creazione e utilizzo di uno scenario inventato (il pretesto) per persuadere un obiettivo a rilasciare informazioni o eseguire un'azione. </a:t>
            </a:r>
          </a:p>
          <a:p>
            <a:r>
              <a:rPr lang="en-US" altLang="zh-CN" dirty="0">
                <a:ea typeface="SimSun" charset="0"/>
                <a:cs typeface="Roboto Slab Regular"/>
              </a:rPr>
              <a:t>Indovinelli online (password deboli)</a:t>
            </a:r>
          </a:p>
          <a:p>
            <a:pPr lvl="1"/>
            <a:endParaRPr lang="en-US" dirty="0">
              <a:cs typeface="Roboto Slab Regular"/>
            </a:endParaRPr>
          </a:p>
        </p:txBody>
      </p:sp>
      <p:pic>
        <p:nvPicPr>
          <p:cNvPr id="7" name="Picture 6">
            <a:extLst>
              <a:ext uri="{FF2B5EF4-FFF2-40B4-BE49-F238E27FC236}">
                <a16:creationId xmlns:a16="http://schemas.microsoft.com/office/drawing/2014/main" id="{46CE6317-A51A-46FC-E50A-3103FE7F8968}"/>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DD023476-9763-FB1B-BC90-903593F6C9BB}"/>
              </a:ext>
            </a:extLst>
          </p:cNvPr>
          <p:cNvSpPr>
            <a:spLocks noGrp="1"/>
          </p:cNvSpPr>
          <p:nvPr>
            <p:ph type="sldNum" sz="quarter" idx="4"/>
          </p:nvPr>
        </p:nvSpPr>
        <p:spPr/>
        <p:txBody>
          <a:bodyPr/>
          <a:lstStyle/>
          <a:p>
            <a:fld id="{3A98EE3D-8CD1-4C3F-BD1C-C98C9596463C}" type="slidenum">
              <a:rPr lang="en-US" smtClean="0"/>
              <a:t>39</a:t>
            </a:fld>
            <a:endParaRPr lang="en-US" dirty="0"/>
          </a:p>
        </p:txBody>
      </p:sp>
    </p:spTree>
    <p:extLst>
      <p:ext uri="{BB962C8B-B14F-4D97-AF65-F5344CB8AC3E}">
        <p14:creationId xmlns:p14="http://schemas.microsoft.com/office/powerpoint/2010/main" val="4196733396"/>
      </p:ext>
    </p:extLst>
  </p:cSld>
  <p:clrMapOvr>
    <a:masterClrMapping/>
  </p:clrMapOvr>
</p:sld>
</file>

<file path=ppt/slides/slide41.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tx1"/>
                </a:solidFill>
                <a:cs typeface="Fjalla One"/>
              </a:rPr>
              <a:t>Attacchi al dizionario offline </a:t>
            </a:r>
          </a:p>
        </p:txBody>
      </p:sp>
      <p:sp>
        <p:nvSpPr>
          <p:cNvPr id="3" name="Content Placeholder 2"/>
          <p:cNvSpPr>
            <a:spLocks noGrp="1"/>
          </p:cNvSpPr>
          <p:nvPr>
            <p:ph sz="quarter" idx="17"/>
          </p:nvPr>
        </p:nvSpPr>
        <p:spPr/>
        <p:txBody>
          <a:bodyPr>
            <a:normAutofit/>
          </a:bodyPr>
          <a:lstStyle/>
          <a:p>
            <a:r>
              <a:rPr lang="en-US" dirty="0">
                <a:cs typeface="Roboto Slab Regular"/>
              </a:rPr>
              <a:t>Con le frequenti violazioni di dati offline, gli attacchi a dizionario sono diventati una vera preoccupazione per i progettisti di sistemi e gli esperti di sicurezza. </a:t>
            </a:r>
          </a:p>
          <a:p>
            <a:endParaRPr lang="en-US" dirty="0">
              <a:cs typeface="Roboto Slab Regular"/>
            </a:endParaRPr>
          </a:p>
          <a:p>
            <a:endParaRPr lang="en-US" dirty="0">
              <a:cs typeface="Roboto Slab Regular"/>
            </a:endParaRPr>
          </a:p>
        </p:txBody>
      </p:sp>
      <p:graphicFrame>
        <p:nvGraphicFramePr>
          <p:cNvPr id="4" name="Table 3"/>
          <p:cNvGraphicFramePr>
            <a:graphicFrameLocks noGrp="1"/>
          </p:cNvGraphicFramePr>
          <p:nvPr>
            <p:extLst>
              <p:ext uri="{D42A27DB-BD31-4B8C-83A1-F6EECF244321}">
                <p14:modId xmlns:p14="http://schemas.microsoft.com/office/powerpoint/2010/main" val="1325177592"/>
              </p:ext>
            </p:extLst>
          </p:nvPr>
        </p:nvGraphicFramePr>
        <p:xfrm>
          <a:off x="1231615" y="3160225"/>
          <a:ext cx="5159352" cy="1666916"/>
        </p:xfrm>
        <a:graphic>
          <a:graphicData uri="http://schemas.openxmlformats.org/drawingml/2006/table">
            <a:tbl>
              <a:tblPr firstRow="1" bandRow="1">
                <a:tableStyleId>{B301B821-A1FF-4177-AEE7-76D212191A09}</a:tableStyleId>
              </a:tblPr>
              <a:tblGrid>
                <a:gridCol w="2579676">
                  <a:extLst>
                    <a:ext uri="{9D8B030D-6E8A-4147-A177-3AD203B41FA5}">
                      <a16:colId xmlns:a16="http://schemas.microsoft.com/office/drawing/2014/main" val="20000"/>
                    </a:ext>
                  </a:extLst>
                </a:gridCol>
                <a:gridCol w="2579676">
                  <a:extLst>
                    <a:ext uri="{9D8B030D-6E8A-4147-A177-3AD203B41FA5}">
                      <a16:colId xmlns:a16="http://schemas.microsoft.com/office/drawing/2014/main" val="20001"/>
                    </a:ext>
                  </a:extLst>
                </a:gridCol>
              </a:tblGrid>
              <a:tr h="279887">
                <a:tc>
                  <a:txBody>
                    <a:bodyPr/>
                    <a:lstStyle/>
                    <a:p>
                      <a:pPr algn="ctr"/>
                      <a:r>
                        <a:rPr lang="en-US" sz="1400" b="1" dirty="0">
                          <a:solidFill>
                            <a:schemeClr val="bg1"/>
                          </a:solidFill>
                        </a:rPr>
                        <a:t>Azienda</a:t>
                      </a:r>
                      <a:endParaRPr lang="en-US" sz="1400" b="1" dirty="0">
                        <a:solidFill>
                          <a:schemeClr val="bg1"/>
                        </a:solidFill>
                        <a:latin typeface="+mn-lt"/>
                        <a:cs typeface="Oswald Regular"/>
                      </a:endParaRPr>
                    </a:p>
                  </a:txBody>
                  <a:tcPr/>
                </a:tc>
                <a:tc>
                  <a:txBody>
                    <a:bodyPr/>
                    <a:lstStyle/>
                    <a:p>
                      <a:pPr algn="ctr"/>
                      <a:r>
                        <a:rPr lang="en-US" sz="1400" b="1" dirty="0">
                          <a:solidFill>
                            <a:schemeClr val="bg1"/>
                          </a:solidFill>
                        </a:rPr>
                        <a:t>Vittime</a:t>
                      </a:r>
                      <a:endParaRPr lang="en-US" sz="1400" b="1" dirty="0">
                        <a:solidFill>
                          <a:schemeClr val="bg1"/>
                        </a:solidFill>
                        <a:latin typeface="+mn-lt"/>
                        <a:cs typeface="Oswald Regular"/>
                      </a:endParaRPr>
                    </a:p>
                  </a:txBody>
                  <a:tcPr/>
                </a:tc>
                <a:extLst>
                  <a:ext uri="{0D108BD9-81ED-4DB2-BD59-A6C34878D82A}">
                    <a16:rowId xmlns:a16="http://schemas.microsoft.com/office/drawing/2014/main" val="10000"/>
                  </a:ext>
                </a:extLst>
              </a:tr>
              <a:tr h="340529">
                <a:tc>
                  <a:txBody>
                    <a:bodyPr/>
                    <a:lstStyle/>
                    <a:p>
                      <a:pPr algn="ctr"/>
                      <a:r>
                        <a:rPr lang="en-US" sz="1400" dirty="0">
                          <a:solidFill>
                            <a:srgbClr val="2F2B20"/>
                          </a:solidFill>
                        </a:rPr>
                        <a:t>Adobe</a:t>
                      </a:r>
                      <a:endParaRPr lang="en-US" sz="1400" dirty="0">
                        <a:solidFill>
                          <a:srgbClr val="2F2B20"/>
                        </a:solidFill>
                        <a:latin typeface="+mn-lt"/>
                        <a:cs typeface="Oswald Regular"/>
                      </a:endParaRPr>
                    </a:p>
                  </a:txBody>
                  <a:tcPr/>
                </a:tc>
                <a:tc>
                  <a:txBody>
                    <a:bodyPr/>
                    <a:lstStyle/>
                    <a:p>
                      <a:pPr algn="ctr"/>
                      <a:r>
                        <a:rPr lang="en-US" sz="1400" dirty="0">
                          <a:solidFill>
                            <a:srgbClr val="2F2B20"/>
                          </a:solidFill>
                        </a:rPr>
                        <a:t>2,9 milioni di euro</a:t>
                      </a:r>
                      <a:endParaRPr lang="en-US" sz="1400" dirty="0">
                        <a:solidFill>
                          <a:srgbClr val="2F2B20"/>
                        </a:solidFill>
                        <a:latin typeface="+mn-lt"/>
                        <a:cs typeface="Oswald Regular"/>
                      </a:endParaRPr>
                    </a:p>
                  </a:txBody>
                  <a:tcPr/>
                </a:tc>
                <a:extLst>
                  <a:ext uri="{0D108BD9-81ED-4DB2-BD59-A6C34878D82A}">
                    <a16:rowId xmlns:a16="http://schemas.microsoft.com/office/drawing/2014/main" val="10001"/>
                  </a:ext>
                </a:extLst>
              </a:tr>
              <a:tr h="340529">
                <a:tc>
                  <a:txBody>
                    <a:bodyPr/>
                    <a:lstStyle/>
                    <a:p>
                      <a:pPr algn="ctr"/>
                      <a:r>
                        <a:rPr lang="en-US" sz="1400" dirty="0" err="1">
                          <a:solidFill>
                            <a:srgbClr val="2F2B20"/>
                          </a:solidFill>
                        </a:rPr>
                        <a:t>Evernote</a:t>
                      </a:r>
                      <a:endParaRPr lang="en-US" sz="1400" dirty="0">
                        <a:solidFill>
                          <a:srgbClr val="2F2B20"/>
                        </a:solidFill>
                        <a:latin typeface="+mn-lt"/>
                        <a:cs typeface="Oswald Regular"/>
                      </a:endParaRPr>
                    </a:p>
                  </a:txBody>
                  <a:tcPr/>
                </a:tc>
                <a:tc>
                  <a:txBody>
                    <a:bodyPr/>
                    <a:lstStyle/>
                    <a:p>
                      <a:pPr algn="ctr"/>
                      <a:r>
                        <a:rPr lang="en-US" sz="1400" dirty="0">
                          <a:solidFill>
                            <a:srgbClr val="2F2B20"/>
                          </a:solidFill>
                        </a:rPr>
                        <a:t>50 milioni di euro</a:t>
                      </a:r>
                      <a:endParaRPr lang="en-US" sz="1400" dirty="0">
                        <a:solidFill>
                          <a:srgbClr val="2F2B20"/>
                        </a:solidFill>
                        <a:latin typeface="+mn-lt"/>
                        <a:cs typeface="Oswald Regular"/>
                      </a:endParaRPr>
                    </a:p>
                  </a:txBody>
                  <a:tcPr/>
                </a:tc>
                <a:extLst>
                  <a:ext uri="{0D108BD9-81ED-4DB2-BD59-A6C34878D82A}">
                    <a16:rowId xmlns:a16="http://schemas.microsoft.com/office/drawing/2014/main" val="10002"/>
                  </a:ext>
                </a:extLst>
              </a:tr>
              <a:tr h="340529">
                <a:tc>
                  <a:txBody>
                    <a:bodyPr/>
                    <a:lstStyle/>
                    <a:p>
                      <a:pPr algn="ctr"/>
                      <a:r>
                        <a:rPr lang="en-US" sz="1400" dirty="0">
                          <a:solidFill>
                            <a:srgbClr val="2F2B20"/>
                          </a:solidFill>
                        </a:rPr>
                        <a:t>Twitter</a:t>
                      </a:r>
                      <a:endParaRPr lang="en-US" sz="1400" dirty="0">
                        <a:solidFill>
                          <a:srgbClr val="2F2B20"/>
                        </a:solidFill>
                        <a:latin typeface="+mn-lt"/>
                        <a:cs typeface="Oswald Regular"/>
                      </a:endParaRPr>
                    </a:p>
                  </a:txBody>
                  <a:tcPr/>
                </a:tc>
                <a:tc>
                  <a:txBody>
                    <a:bodyPr/>
                    <a:lstStyle/>
                    <a:p>
                      <a:pPr algn="ctr"/>
                      <a:r>
                        <a:rPr lang="en-US" sz="1400" dirty="0">
                          <a:solidFill>
                            <a:srgbClr val="2F2B20"/>
                          </a:solidFill>
                        </a:rPr>
                        <a:t>250,000</a:t>
                      </a:r>
                      <a:endParaRPr lang="en-US" sz="1400" dirty="0">
                        <a:solidFill>
                          <a:srgbClr val="2F2B20"/>
                        </a:solidFill>
                        <a:latin typeface="+mn-lt"/>
                        <a:cs typeface="Oswald Regular"/>
                      </a:endParaRPr>
                    </a:p>
                  </a:txBody>
                  <a:tcPr/>
                </a:tc>
                <a:extLst>
                  <a:ext uri="{0D108BD9-81ED-4DB2-BD59-A6C34878D82A}">
                    <a16:rowId xmlns:a16="http://schemas.microsoft.com/office/drawing/2014/main" val="10003"/>
                  </a:ext>
                </a:extLst>
              </a:tr>
              <a:tr h="340529">
                <a:tc>
                  <a:txBody>
                    <a:bodyPr/>
                    <a:lstStyle/>
                    <a:p>
                      <a:pPr algn="ctr"/>
                      <a:r>
                        <a:rPr lang="en-US" sz="1400" dirty="0">
                          <a:solidFill>
                            <a:srgbClr val="2F2B20"/>
                          </a:solidFill>
                        </a:rPr>
                        <a:t>Living Social</a:t>
                      </a:r>
                      <a:endParaRPr lang="en-US" sz="1400" dirty="0">
                        <a:solidFill>
                          <a:srgbClr val="2F2B20"/>
                        </a:solidFill>
                        <a:latin typeface="+mn-lt"/>
                        <a:cs typeface="Oswald Regular"/>
                      </a:endParaRPr>
                    </a:p>
                  </a:txBody>
                  <a:tcPr/>
                </a:tc>
                <a:tc>
                  <a:txBody>
                    <a:bodyPr/>
                    <a:lstStyle/>
                    <a:p>
                      <a:pPr algn="ctr"/>
                      <a:r>
                        <a:rPr lang="en-US" sz="1400" dirty="0">
                          <a:solidFill>
                            <a:srgbClr val="2F2B20"/>
                          </a:solidFill>
                        </a:rPr>
                        <a:t>50 milioni di euro</a:t>
                      </a:r>
                      <a:endParaRPr lang="en-US" sz="1400" dirty="0">
                        <a:solidFill>
                          <a:srgbClr val="2F2B20"/>
                        </a:solidFill>
                        <a:latin typeface="+mn-lt"/>
                        <a:cs typeface="Oswald Regular"/>
                      </a:endParaRPr>
                    </a:p>
                  </a:txBody>
                  <a:tcP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61860A4E-0C09-6C5C-DEF2-5A9507EAD6E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FA755E27-DCF4-A88A-AABB-8A102CC73AB1}"/>
              </a:ext>
            </a:extLst>
          </p:cNvPr>
          <p:cNvSpPr>
            <a:spLocks noGrp="1"/>
          </p:cNvSpPr>
          <p:nvPr>
            <p:ph type="sldNum" sz="quarter" idx="4"/>
          </p:nvPr>
        </p:nvSpPr>
        <p:spPr/>
        <p:txBody>
          <a:bodyPr/>
          <a:lstStyle/>
          <a:p>
            <a:fld id="{3A98EE3D-8CD1-4C3F-BD1C-C98C9596463C}" type="slidenum">
              <a:rPr lang="en-US" smtClean="0"/>
              <a:t>40</a:t>
            </a:fld>
            <a:endParaRPr lang="en-US" dirty="0"/>
          </a:p>
        </p:txBody>
      </p:sp>
    </p:spTree>
    <p:extLst>
      <p:ext uri="{BB962C8B-B14F-4D97-AF65-F5344CB8AC3E}">
        <p14:creationId xmlns:p14="http://schemas.microsoft.com/office/powerpoint/2010/main" val="3561964122"/>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rgbClr val="2F2B20"/>
                </a:solidFill>
                <a:cs typeface="Fjalla One"/>
              </a:rPr>
              <a:t>Memorizzazione delle password (UNIX)</a:t>
            </a:r>
          </a:p>
        </p:txBody>
      </p:sp>
      <p:sp>
        <p:nvSpPr>
          <p:cNvPr id="3" name="Content Placeholder 2"/>
          <p:cNvSpPr>
            <a:spLocks noGrp="1"/>
          </p:cNvSpPr>
          <p:nvPr>
            <p:ph sz="quarter" idx="17"/>
          </p:nvPr>
        </p:nvSpPr>
        <p:spPr>
          <a:xfrm>
            <a:off x="796321" y="1986061"/>
            <a:ext cx="9675033" cy="4015244"/>
          </a:xfrm>
        </p:spPr>
        <p:txBody>
          <a:bodyPr>
            <a:noAutofit/>
          </a:bodyPr>
          <a:lstStyle/>
          <a:p>
            <a:pPr lvl="1">
              <a:lnSpc>
                <a:spcPct val="90000"/>
              </a:lnSpc>
            </a:pPr>
            <a:r>
              <a:rPr lang="en-US" dirty="0">
                <a:cs typeface="Roboto Slab Regular"/>
              </a:rPr>
              <a:t>Il file </a:t>
            </a:r>
            <a:r>
              <a:rPr lang="en-US" dirty="0" err="1">
                <a:cs typeface="Roboto Slab Regular"/>
              </a:rPr>
              <a:t>/etc/passwd </a:t>
            </a:r>
            <a:r>
              <a:rPr lang="en-US" dirty="0">
                <a:cs typeface="Roboto Slab Regular"/>
              </a:rPr>
              <a:t>memorizza H(password) insieme al nome di login di ogni utente, all'id utente, alla home directory, alla shell di login, ecc. </a:t>
            </a:r>
          </a:p>
          <a:p>
            <a:pPr lvl="2">
              <a:lnSpc>
                <a:spcPct val="90000"/>
              </a:lnSpc>
            </a:pPr>
            <a:r>
              <a:rPr lang="en-US" dirty="0">
                <a:cs typeface="Roboto Slab Regular"/>
              </a:rPr>
              <a:t>H è essenzialmente una funzione hash unidirezionale</a:t>
            </a:r>
          </a:p>
          <a:p>
            <a:pPr lvl="2">
              <a:lnSpc>
                <a:spcPct val="90000"/>
              </a:lnSpc>
              <a:buClr>
                <a:schemeClr val="tx1"/>
              </a:buClr>
            </a:pPr>
            <a:r>
              <a:rPr lang="en-US" b="1" dirty="0">
                <a:solidFill>
                  <a:schemeClr val="accent1"/>
                </a:solidFill>
                <a:cs typeface="Roboto Slab Regular"/>
              </a:rPr>
              <a:t>Roger Needham e Mike Guy negli anni '60 proposero di memorizzare gli hash delle password  </a:t>
            </a:r>
          </a:p>
          <a:p>
            <a:pPr lvl="2">
              <a:lnSpc>
                <a:spcPct val="90000"/>
              </a:lnSpc>
            </a:pPr>
            <a:r>
              <a:rPr lang="en-US" dirty="0">
                <a:cs typeface="Roboto Slab Regular"/>
              </a:rPr>
              <a:t>Il file </a:t>
            </a:r>
            <a:r>
              <a:rPr lang="en-US" dirty="0" err="1">
                <a:cs typeface="Roboto Slab Regular"/>
              </a:rPr>
              <a:t>/etc/passwd </a:t>
            </a:r>
            <a:r>
              <a:rPr lang="en-US" dirty="0">
                <a:cs typeface="Roboto Slab Regular"/>
              </a:rPr>
              <a:t>deve essere leggibile da tutto il mondo.</a:t>
            </a:r>
          </a:p>
          <a:p>
            <a:pPr lvl="1">
              <a:lnSpc>
                <a:spcPct val="90000"/>
              </a:lnSpc>
            </a:pPr>
            <a:r>
              <a:rPr lang="en-US" dirty="0">
                <a:cs typeface="Roboto Slab Regular"/>
              </a:rPr>
              <a:t>Possibilità di attacchi brute force</a:t>
            </a:r>
          </a:p>
          <a:p>
            <a:pPr lvl="2">
              <a:lnSpc>
                <a:spcPct val="90000"/>
              </a:lnSpc>
              <a:buClr>
                <a:schemeClr val="tx1"/>
              </a:buClr>
            </a:pPr>
            <a:r>
              <a:rPr lang="en-US" dirty="0">
                <a:solidFill>
                  <a:schemeClr val="accent1"/>
                </a:solidFill>
                <a:cs typeface="Roboto Slab Regular"/>
              </a:rPr>
              <a:t>Come si fa a forzare brutalmente nel modo più efficace quando si cerca di ottenere la password di un qualsiasi account su un sistema con molti account?</a:t>
            </a:r>
          </a:p>
        </p:txBody>
      </p:sp>
      <p:pic>
        <p:nvPicPr>
          <p:cNvPr id="8" name="Picture 7">
            <a:extLst>
              <a:ext uri="{FF2B5EF4-FFF2-40B4-BE49-F238E27FC236}">
                <a16:creationId xmlns:a16="http://schemas.microsoft.com/office/drawing/2014/main" id="{32A5EA1B-3117-3389-461E-A1601843CF05}"/>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65DBE688-0C4D-3CD3-36C9-B388E730327F}"/>
              </a:ext>
            </a:extLst>
          </p:cNvPr>
          <p:cNvSpPr>
            <a:spLocks noGrp="1"/>
          </p:cNvSpPr>
          <p:nvPr>
            <p:ph type="sldNum" sz="quarter" idx="4"/>
          </p:nvPr>
        </p:nvSpPr>
        <p:spPr/>
        <p:txBody>
          <a:bodyPr/>
          <a:lstStyle/>
          <a:p>
            <a:fld id="{3A98EE3D-8CD1-4C3F-BD1C-C98C9596463C}" type="slidenum">
              <a:rPr lang="en-US" smtClean="0"/>
              <a:t>41</a:t>
            </a:fld>
            <a:endParaRPr lang="en-US" dirty="0"/>
          </a:p>
        </p:txBody>
      </p:sp>
    </p:spTree>
    <p:extLst>
      <p:ext uri="{BB962C8B-B14F-4D97-AF65-F5344CB8AC3E}">
        <p14:creationId xmlns:p14="http://schemas.microsoft.com/office/powerpoint/2010/main" val="504277327"/>
      </p:ext>
    </p:extLst>
  </p:cSld>
  <p:clrMapOvr>
    <a:masterClrMapping/>
  </p:clrMapOvr>
</p:sld>
</file>

<file path=ppt/slides/slide4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tx1"/>
                </a:solidFill>
                <a:cs typeface="Fjalla One"/>
              </a:rPr>
              <a:t>Sali per password</a:t>
            </a:r>
          </a:p>
        </p:txBody>
      </p:sp>
      <p:sp>
        <p:nvSpPr>
          <p:cNvPr id="3" name="Content Placeholder 2"/>
          <p:cNvSpPr>
            <a:spLocks noGrp="1"/>
          </p:cNvSpPr>
          <p:nvPr>
            <p:ph sz="quarter" idx="17"/>
          </p:nvPr>
        </p:nvSpPr>
        <p:spPr>
          <a:xfrm>
            <a:off x="796321" y="1986061"/>
            <a:ext cx="10677923" cy="4015244"/>
          </a:xfrm>
        </p:spPr>
        <p:txBody>
          <a:bodyPr>
            <a:noAutofit/>
          </a:bodyPr>
          <a:lstStyle/>
          <a:p>
            <a:pPr>
              <a:lnSpc>
                <a:spcPct val="90000"/>
              </a:lnSpc>
            </a:pPr>
            <a:r>
              <a:rPr lang="en-US" dirty="0">
                <a:cs typeface="Roboto Slab Regular"/>
              </a:rPr>
              <a:t>I sistemi UNIX più moderni dividono </a:t>
            </a:r>
            <a:r>
              <a:rPr lang="en-US" dirty="0" err="1">
                <a:cs typeface="Roboto Slab Regular"/>
              </a:rPr>
              <a:t>/etc/password </a:t>
            </a:r>
            <a:r>
              <a:rPr lang="en-US" dirty="0">
                <a:cs typeface="Roboto Slab Regular"/>
              </a:rPr>
              <a:t>in due file: </a:t>
            </a:r>
            <a:r>
              <a:rPr lang="en-US" dirty="0" err="1">
                <a:cs typeface="Roboto Slab Regular"/>
              </a:rPr>
              <a:t>/etc/password </a:t>
            </a:r>
            <a:r>
              <a:rPr lang="en-US" dirty="0">
                <a:cs typeface="Roboto Slab Regular"/>
              </a:rPr>
              <a:t>e </a:t>
            </a:r>
            <a:r>
              <a:rPr lang="en-US" dirty="0" err="1">
                <a:cs typeface="Roboto Slab Regular"/>
              </a:rPr>
              <a:t>/etc/shadow </a:t>
            </a:r>
            <a:r>
              <a:rPr lang="en-US" dirty="0">
                <a:cs typeface="Roboto Slab Regular"/>
              </a:rPr>
              <a:t>(leggibile solo da root).</a:t>
            </a:r>
          </a:p>
          <a:p>
            <a:pPr>
              <a:lnSpc>
                <a:spcPct val="90000"/>
              </a:lnSpc>
            </a:pPr>
            <a:r>
              <a:rPr lang="en-US" dirty="0">
                <a:cs typeface="Roboto Slab Regular"/>
              </a:rPr>
              <a:t>Memorizzare [r, H(</a:t>
            </a:r>
            <a:r>
              <a:rPr lang="en-US" dirty="0" err="1">
                <a:cs typeface="Roboto Slab Regular"/>
              </a:rPr>
              <a:t>password,r</a:t>
            </a:r>
            <a:r>
              <a:rPr lang="en-US" dirty="0">
                <a:cs typeface="Roboto Slab Regular"/>
              </a:rPr>
              <a:t>)] anziché H(password) in </a:t>
            </a:r>
            <a:r>
              <a:rPr lang="en-US" dirty="0">
                <a:cs typeface="Roboto Slab Regular"/>
              </a:rPr>
              <a:t>/etc/shadow</a:t>
            </a:r>
          </a:p>
          <a:p>
            <a:pPr lvl="1">
              <a:lnSpc>
                <a:spcPct val="90000"/>
              </a:lnSpc>
            </a:pPr>
            <a:r>
              <a:rPr lang="en-US" dirty="0">
                <a:cs typeface="Roboto Slab Regular"/>
              </a:rPr>
              <a:t>r è scelto in modo casuale per ogni password</a:t>
            </a:r>
          </a:p>
          <a:p>
            <a:pPr lvl="1">
              <a:lnSpc>
                <a:spcPct val="90000"/>
              </a:lnSpc>
            </a:pPr>
            <a:r>
              <a:rPr lang="en-US" dirty="0">
                <a:cs typeface="Roboto Slab Regular"/>
              </a:rPr>
              <a:t>r è pubblico, simile a IV nelle modalità CBC e CTR</a:t>
            </a:r>
          </a:p>
          <a:p>
            <a:pPr>
              <a:lnSpc>
                <a:spcPct val="90000"/>
              </a:lnSpc>
            </a:pPr>
            <a:r>
              <a:rPr lang="en-US" dirty="0">
                <a:solidFill>
                  <a:schemeClr val="accent1"/>
                </a:solidFill>
                <a:cs typeface="Roboto Slab Regular"/>
              </a:rPr>
              <a:t>Vantaggi </a:t>
            </a:r>
          </a:p>
          <a:p>
            <a:pPr lvl="1">
              <a:lnSpc>
                <a:spcPct val="90000"/>
              </a:lnSpc>
            </a:pPr>
            <a:r>
              <a:rPr lang="en-US" dirty="0">
                <a:cs typeface="Roboto Slab Regular"/>
              </a:rPr>
              <a:t>Attacchi di dizionario molto più difficili</a:t>
            </a:r>
          </a:p>
          <a:p>
            <a:pPr lvl="2">
              <a:lnSpc>
                <a:spcPct val="90000"/>
              </a:lnSpc>
            </a:pPr>
            <a:r>
              <a:rPr lang="en-US" dirty="0">
                <a:cs typeface="Roboto Slab Regular"/>
              </a:rPr>
              <a:t>Il costo dell'attacco per singolo account rimane invariato</a:t>
            </a:r>
          </a:p>
          <a:p>
            <a:pPr lvl="1">
              <a:lnSpc>
                <a:spcPct val="90000"/>
              </a:lnSpc>
            </a:pPr>
            <a:r>
              <a:rPr lang="en-US" dirty="0">
                <a:cs typeface="Roboto Slab Regular"/>
              </a:rPr>
              <a:t>La stessa password avrebbe hash diversi </a:t>
            </a:r>
          </a:p>
          <a:p>
            <a:endParaRPr lang="en-US" dirty="0">
              <a:cs typeface="Roboto Slab Regular"/>
            </a:endParaRPr>
          </a:p>
        </p:txBody>
      </p:sp>
      <p:pic>
        <p:nvPicPr>
          <p:cNvPr id="7" name="Picture 6">
            <a:extLst>
              <a:ext uri="{FF2B5EF4-FFF2-40B4-BE49-F238E27FC236}">
                <a16:creationId xmlns:a16="http://schemas.microsoft.com/office/drawing/2014/main" id="{D4DABB16-990E-D4A8-57F1-AAD501EA7D4C}"/>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32A82FDA-EE6A-6562-DB86-D76241EBAE8A}"/>
              </a:ext>
            </a:extLst>
          </p:cNvPr>
          <p:cNvSpPr>
            <a:spLocks noGrp="1"/>
          </p:cNvSpPr>
          <p:nvPr>
            <p:ph type="sldNum" sz="quarter" idx="4"/>
          </p:nvPr>
        </p:nvSpPr>
        <p:spPr/>
        <p:txBody>
          <a:bodyPr/>
          <a:lstStyle/>
          <a:p>
            <a:fld id="{3A98EE3D-8CD1-4C3F-BD1C-C98C9596463C}" type="slidenum">
              <a:rPr lang="en-US" smtClean="0"/>
              <a:t>42</a:t>
            </a:fld>
            <a:endParaRPr lang="en-US" dirty="0"/>
          </a:p>
        </p:txBody>
      </p:sp>
    </p:spTree>
    <p:extLst>
      <p:ext uri="{BB962C8B-B14F-4D97-AF65-F5344CB8AC3E}">
        <p14:creationId xmlns:p14="http://schemas.microsoft.com/office/powerpoint/2010/main" val="2912386270"/>
      </p:ext>
    </p:extLst>
  </p:cSld>
  <p:clrMapOvr>
    <a:masterClrMapping/>
  </p:clrMapOvr>
</p:sld>
</file>

<file path=ppt/slides/slide4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solidFill>
                  <a:schemeClr val="tx1"/>
                </a:solidFill>
                <a:cs typeface="Fjalla One"/>
              </a:rPr>
              <a:t>Dizionario e attacchi di indovinelli</a:t>
            </a:r>
          </a:p>
        </p:txBody>
      </p:sp>
      <p:sp>
        <p:nvSpPr>
          <p:cNvPr id="3" name="Content Placeholder 2"/>
          <p:cNvSpPr>
            <a:spLocks noGrp="1"/>
          </p:cNvSpPr>
          <p:nvPr>
            <p:ph sz="quarter" idx="17"/>
          </p:nvPr>
        </p:nvSpPr>
        <p:spPr/>
        <p:txBody>
          <a:bodyPr>
            <a:noAutofit/>
          </a:bodyPr>
          <a:lstStyle/>
          <a:p>
            <a:r>
              <a:rPr lang="en-US" dirty="0">
                <a:cs typeface="Roboto Slab Regular"/>
              </a:rPr>
              <a:t>Proteggete le password memorizzate con la crittografia e il controllo degli accessi.</a:t>
            </a:r>
          </a:p>
          <a:p>
            <a:pPr lvl="1">
              <a:buClr>
                <a:schemeClr val="tx1"/>
              </a:buClr>
            </a:pPr>
            <a:r>
              <a:rPr lang="en-US" dirty="0">
                <a:cs typeface="Roboto Slab Regular"/>
              </a:rPr>
              <a:t>È applicabile il principio </a:t>
            </a:r>
            <a:r>
              <a:rPr lang="en-US" dirty="0">
                <a:solidFill>
                  <a:schemeClr val="accent1"/>
                </a:solidFill>
                <a:cs typeface="Roboto Slab Regular"/>
              </a:rPr>
              <a:t>della "</a:t>
            </a:r>
            <a:r>
              <a:rPr lang="en-US" b="1" i="1" dirty="0">
                <a:solidFill>
                  <a:schemeClr val="accent1"/>
                </a:solidFill>
                <a:cs typeface="Roboto Slab Regular"/>
              </a:rPr>
              <a:t>difesa in profondità</a:t>
            </a:r>
            <a:r>
              <a:rPr lang="en-US" dirty="0">
                <a:solidFill>
                  <a:schemeClr val="accent1"/>
                </a:solidFill>
                <a:cs typeface="Roboto Slab Regular"/>
              </a:rPr>
              <a:t>": </a:t>
            </a:r>
          </a:p>
          <a:p>
            <a:pPr lvl="2"/>
            <a:r>
              <a:rPr lang="en-US" dirty="0">
                <a:cs typeface="Roboto Slab Regular"/>
              </a:rPr>
              <a:t>Utilizzare più metodi di difesa indipendenti, in modo che anche se un livello fallisce, la sicurezza non sia compromessa. </a:t>
            </a:r>
          </a:p>
          <a:p>
            <a:pPr lvl="2"/>
            <a:r>
              <a:rPr lang="en-US" dirty="0">
                <a:cs typeface="Roboto Slab Regular"/>
              </a:rPr>
              <a:t>Esempio: Considerare la compromissione del dataset di password</a:t>
            </a:r>
          </a:p>
          <a:p>
            <a:r>
              <a:rPr lang="en-US" dirty="0">
                <a:cs typeface="Roboto Slab Regular"/>
              </a:rPr>
              <a:t>Disabilitare gli account con più tentativi falliti</a:t>
            </a:r>
          </a:p>
          <a:p>
            <a:r>
              <a:rPr lang="en-US" dirty="0">
                <a:cs typeface="Roboto Slab Regular"/>
              </a:rPr>
              <a:t>Richiedere un meccanismo di autenticazione aggiuntivo</a:t>
            </a:r>
          </a:p>
          <a:p>
            <a:pPr lvl="1"/>
            <a:endParaRPr lang="en-US" dirty="0">
              <a:cs typeface="Roboto Slab Regular"/>
            </a:endParaRPr>
          </a:p>
          <a:p>
            <a:endParaRPr lang="en-US" dirty="0">
              <a:cs typeface="Roboto Slab Regular"/>
            </a:endParaRPr>
          </a:p>
        </p:txBody>
      </p:sp>
      <p:pic>
        <p:nvPicPr>
          <p:cNvPr id="7" name="Picture 6">
            <a:extLst>
              <a:ext uri="{FF2B5EF4-FFF2-40B4-BE49-F238E27FC236}">
                <a16:creationId xmlns:a16="http://schemas.microsoft.com/office/drawing/2014/main" id="{549D34BD-8C74-27BB-E7F9-DD56485983A0}"/>
              </a:ext>
            </a:extLst>
          </p:cNvPr>
          <p:cNvPicPr>
            <a:picLocks noChangeAspect="1"/>
          </p:cNvPicPr>
          <p:nvPr/>
        </p:nvPicPr>
        <p:blipFill>
          <a:blip r:embed="rId3"/>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B78D0788-23DE-DCA8-8961-BF395A378388}"/>
              </a:ext>
            </a:extLst>
          </p:cNvPr>
          <p:cNvSpPr>
            <a:spLocks noGrp="1"/>
          </p:cNvSpPr>
          <p:nvPr>
            <p:ph type="sldNum" sz="quarter" idx="4"/>
          </p:nvPr>
        </p:nvSpPr>
        <p:spPr/>
        <p:txBody>
          <a:bodyPr/>
          <a:lstStyle/>
          <a:p>
            <a:fld id="{3A98EE3D-8CD1-4C3F-BD1C-C98C9596463C}" type="slidenum">
              <a:rPr lang="en-US" smtClean="0"/>
              <a:t>43</a:t>
            </a:fld>
            <a:endParaRPr lang="en-US" dirty="0"/>
          </a:p>
        </p:txBody>
      </p:sp>
    </p:spTree>
    <p:extLst>
      <p:ext uri="{BB962C8B-B14F-4D97-AF65-F5344CB8AC3E}">
        <p14:creationId xmlns:p14="http://schemas.microsoft.com/office/powerpoint/2010/main" val="2072024877"/>
      </p:ext>
    </p:extLst>
  </p:cSld>
  <p:clrMapOvr>
    <a:masterClrMapping/>
  </p:clrMapOvr>
</p:sld>
</file>

<file path=ppt/slides/slide45.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 nuova era degli attacchi offline</a:t>
            </a: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237" t="12151" r="38405" b="53092"/>
          <a:stretch/>
        </p:blipFill>
        <p:spPr bwMode="auto">
          <a:xfrm>
            <a:off x="894752" y="1767107"/>
            <a:ext cx="5791183" cy="2901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http://media2.hpcwire.com/hpccloud/GPU_cluster_for_password_cracking_201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95042" y="2604460"/>
            <a:ext cx="1623049" cy="12268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164484" y="4126732"/>
            <a:ext cx="2672987" cy="287952"/>
          </a:xfrm>
          <a:prstGeom prst="rect">
            <a:avLst/>
          </a:prstGeom>
          <a:noFill/>
          <a:ln w="635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5030DF4-B77C-DAB9-F865-2DD6F128345A}"/>
              </a:ext>
            </a:extLst>
          </p:cNvPr>
          <p:cNvPicPr>
            <a:picLocks noChangeAspect="1"/>
          </p:cNvPicPr>
          <p:nvPr/>
        </p:nvPicPr>
        <p:blipFill>
          <a:blip r:embed="rId4"/>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BF58C971-1BD0-540D-F85E-3DCF4EC6D0C6}"/>
              </a:ext>
            </a:extLst>
          </p:cNvPr>
          <p:cNvSpPr>
            <a:spLocks noGrp="1"/>
          </p:cNvSpPr>
          <p:nvPr>
            <p:ph type="sldNum" sz="quarter" idx="4"/>
          </p:nvPr>
        </p:nvSpPr>
        <p:spPr/>
        <p:txBody>
          <a:bodyPr/>
          <a:lstStyle/>
          <a:p>
            <a:fld id="{3A98EE3D-8CD1-4C3F-BD1C-C98C9596463C}" type="slidenum">
              <a:rPr lang="en-US" smtClean="0"/>
              <a:t>44</a:t>
            </a:fld>
            <a:endParaRPr lang="en-US" dirty="0"/>
          </a:p>
        </p:txBody>
      </p:sp>
    </p:spTree>
    <p:extLst>
      <p:ext uri="{BB962C8B-B14F-4D97-AF65-F5344CB8AC3E}">
        <p14:creationId xmlns:p14="http://schemas.microsoft.com/office/powerpoint/2010/main" val="2732679969"/>
      </p:ext>
    </p:extLst>
  </p:cSld>
  <p:clrMapOvr>
    <a:masterClrMapping/>
  </p:clrMapOvr>
</p:sld>
</file>

<file path=ppt/slides/slide4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541" y="381961"/>
            <a:ext cx="8935507" cy="949467"/>
          </a:xfrm>
        </p:spPr>
        <p:txBody>
          <a:bodyPr/>
          <a:lstStyle/>
          <a:p>
            <a:pPr algn="ctr"/>
            <a:r>
              <a:rPr lang="en-US" dirty="0">
                <a:solidFill>
                  <a:schemeClr val="tx1"/>
                </a:solidFill>
                <a:cs typeface="Fjalla One"/>
              </a:rPr>
              <a:t>La nuova era degli attacchi offline</a:t>
            </a:r>
          </a:p>
        </p:txBody>
      </p:sp>
      <p:sp>
        <p:nvSpPr>
          <p:cNvPr id="3" name="Content Placeholder 2"/>
          <p:cNvSpPr>
            <a:spLocks noGrp="1"/>
          </p:cNvSpPr>
          <p:nvPr>
            <p:ph sz="quarter" idx="17"/>
          </p:nvPr>
        </p:nvSpPr>
        <p:spPr/>
        <p:txBody>
          <a:bodyPr>
            <a:noAutofit/>
          </a:bodyPr>
          <a:lstStyle/>
          <a:p>
            <a:r>
              <a:rPr lang="en-US" dirty="0">
                <a:cs typeface="Roboto Slab Regular"/>
              </a:rPr>
              <a:t>Gli aggressori stanno costruendo ASIC (Application Specific Integrated Circuits) per il cracking delle password. </a:t>
            </a:r>
          </a:p>
          <a:p>
            <a:endParaRPr lang="en-US" dirty="0">
              <a:cs typeface="Roboto Slab Regular"/>
            </a:endParaRPr>
          </a:p>
          <a:p>
            <a:r>
              <a:rPr lang="en-US" dirty="0">
                <a:cs typeface="Roboto Slab Regular"/>
              </a:rPr>
              <a:t>Sono molto efficienti nel calcolare i valori di hash, ad esempio </a:t>
            </a:r>
            <a:r>
              <a:rPr lang="en-US" b="1" dirty="0">
                <a:solidFill>
                  <a:schemeClr val="accent1"/>
                </a:solidFill>
                <a:cs typeface="Oswald Regular"/>
              </a:rPr>
              <a:t>355 milioni di hash SHA2 al </a:t>
            </a:r>
            <a:r>
              <a:rPr lang="en-US" b="1" dirty="0">
                <a:solidFill>
                  <a:schemeClr val="accent1"/>
                </a:solidFill>
                <a:cs typeface="Roboto Slab Regular"/>
              </a:rPr>
              <a:t>secondo</a:t>
            </a:r>
            <a:r>
              <a:rPr lang="en-US" b="1" dirty="0">
                <a:solidFill>
                  <a:schemeClr val="accent1"/>
                </a:solidFill>
                <a:cs typeface="Oswald Regular"/>
              </a:rPr>
              <a:t>.  </a:t>
            </a:r>
          </a:p>
          <a:p>
            <a:endParaRPr lang="en-US" dirty="0">
              <a:cs typeface="Roboto Slab Regular"/>
            </a:endParaRPr>
          </a:p>
          <a:p>
            <a:r>
              <a:rPr lang="en-US" dirty="0">
                <a:cs typeface="Roboto Slab Regular"/>
              </a:rPr>
              <a:t>Si affida alle unità di elaborazione grafica (GPU)</a:t>
            </a:r>
          </a:p>
          <a:p>
            <a:r>
              <a:rPr lang="en-US" dirty="0">
                <a:cs typeface="Roboto Slab Regular"/>
              </a:rPr>
              <a:t> http://hashcat.net/oclhashcat/</a:t>
            </a:r>
          </a:p>
        </p:txBody>
      </p:sp>
      <p:pic>
        <p:nvPicPr>
          <p:cNvPr id="8" name="Picture 7">
            <a:extLst>
              <a:ext uri="{FF2B5EF4-FFF2-40B4-BE49-F238E27FC236}">
                <a16:creationId xmlns:a16="http://schemas.microsoft.com/office/drawing/2014/main" id="{B0B1418D-59BA-7892-44E8-00BDE6F5D43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F78B96F0-87E5-2554-34ED-2D60FBEA4071}"/>
              </a:ext>
            </a:extLst>
          </p:cNvPr>
          <p:cNvSpPr>
            <a:spLocks noGrp="1"/>
          </p:cNvSpPr>
          <p:nvPr>
            <p:ph type="sldNum" sz="quarter" idx="4"/>
          </p:nvPr>
        </p:nvSpPr>
        <p:spPr/>
        <p:txBody>
          <a:bodyPr/>
          <a:lstStyle/>
          <a:p>
            <a:fld id="{3A98EE3D-8CD1-4C3F-BD1C-C98C9596463C}" type="slidenum">
              <a:rPr lang="en-US" smtClean="0"/>
              <a:t>45</a:t>
            </a:fld>
            <a:endParaRPr lang="en-US" dirty="0"/>
          </a:p>
        </p:txBody>
      </p:sp>
    </p:spTree>
    <p:extLst>
      <p:ext uri="{BB962C8B-B14F-4D97-AF65-F5344CB8AC3E}">
        <p14:creationId xmlns:p14="http://schemas.microsoft.com/office/powerpoint/2010/main" val="2218370937"/>
      </p:ext>
    </p:extLst>
  </p:cSld>
  <p:clrMapOvr>
    <a:masterClrMapping/>
  </p:clrMapOvr>
</p:sld>
</file>

<file path=ppt/slides/slide4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625" y="566136"/>
            <a:ext cx="7785042" cy="949467"/>
          </a:xfrm>
        </p:spPr>
        <p:txBody>
          <a:bodyPr/>
          <a:lstStyle/>
          <a:p>
            <a:pPr algn="ctr"/>
            <a:r>
              <a:rPr lang="en-US" dirty="0">
                <a:solidFill>
                  <a:schemeClr val="tx1"/>
                </a:solidFill>
                <a:cs typeface="Fjalla One"/>
              </a:rPr>
              <a:t>Difese contro gli attacchi offline</a:t>
            </a:r>
          </a:p>
        </p:txBody>
      </p:sp>
      <p:sp>
        <p:nvSpPr>
          <p:cNvPr id="3" name="Content Placeholder 2"/>
          <p:cNvSpPr>
            <a:spLocks noGrp="1"/>
          </p:cNvSpPr>
          <p:nvPr>
            <p:ph sz="quarter" idx="17"/>
          </p:nvPr>
        </p:nvSpPr>
        <p:spPr/>
        <p:txBody>
          <a:bodyPr>
            <a:normAutofit/>
          </a:bodyPr>
          <a:lstStyle/>
          <a:p>
            <a:r>
              <a:rPr lang="en-US" dirty="0">
                <a:cs typeface="Roboto Slab Regular"/>
              </a:rPr>
              <a:t>Rendere intenzionalmente lente le funzioni di hash, ad esempio, </a:t>
            </a:r>
            <a:r>
              <a:rPr lang="en-US" dirty="0" err="1">
                <a:cs typeface="Roboto Slab Regular"/>
              </a:rPr>
              <a:t>bcrypt</a:t>
            </a:r>
            <a:r>
              <a:rPr lang="en-US" dirty="0">
                <a:cs typeface="Roboto Slab Regular"/>
              </a:rPr>
              <a:t>, </a:t>
            </a:r>
            <a:r>
              <a:rPr lang="en-US" dirty="0">
                <a:cs typeface="Roboto Slab Regular"/>
              </a:rPr>
              <a:t>scrypt </a:t>
            </a:r>
          </a:p>
          <a:p>
            <a:endParaRPr lang="en-US" dirty="0">
              <a:cs typeface="Roboto Slab Regular"/>
            </a:endParaRPr>
          </a:p>
          <a:p>
            <a:r>
              <a:rPr lang="en-US" dirty="0">
                <a:cs typeface="Roboto Slab Regular"/>
              </a:rPr>
              <a:t>Alcuni lavori in corso sulla progettazione di funzioni hash asimmetriche a costo zero (CASH)</a:t>
            </a:r>
          </a:p>
          <a:p>
            <a:pPr lvl="1"/>
            <a:r>
              <a:rPr lang="en-US" dirty="0">
                <a:cs typeface="Roboto Slab Regular"/>
              </a:rPr>
              <a:t>Facile verificare un hash </a:t>
            </a:r>
          </a:p>
          <a:p>
            <a:pPr lvl="1"/>
            <a:r>
              <a:rPr lang="en-US" dirty="0">
                <a:cs typeface="Roboto Slab Regular"/>
              </a:rPr>
              <a:t>Difficile effettuare un attacco con dizionario/brute-force  </a:t>
            </a:r>
          </a:p>
        </p:txBody>
      </p:sp>
      <p:pic>
        <p:nvPicPr>
          <p:cNvPr id="7" name="Picture 6">
            <a:extLst>
              <a:ext uri="{FF2B5EF4-FFF2-40B4-BE49-F238E27FC236}">
                <a16:creationId xmlns:a16="http://schemas.microsoft.com/office/drawing/2014/main" id="{F02EE44C-3C6A-91F4-CD67-06990346D8BF}"/>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391E60B9-5E64-0569-87CA-C6A9BA2D881D}"/>
              </a:ext>
            </a:extLst>
          </p:cNvPr>
          <p:cNvSpPr>
            <a:spLocks noGrp="1"/>
          </p:cNvSpPr>
          <p:nvPr>
            <p:ph type="sldNum" sz="quarter" idx="4"/>
          </p:nvPr>
        </p:nvSpPr>
        <p:spPr/>
        <p:txBody>
          <a:bodyPr/>
          <a:lstStyle/>
          <a:p>
            <a:fld id="{3A98EE3D-8CD1-4C3F-BD1C-C98C9596463C}" type="slidenum">
              <a:rPr lang="en-US" smtClean="0"/>
              <a:t>46</a:t>
            </a:fld>
            <a:endParaRPr lang="en-US" dirty="0"/>
          </a:p>
        </p:txBody>
      </p:sp>
    </p:spTree>
    <p:extLst>
      <p:ext uri="{BB962C8B-B14F-4D97-AF65-F5344CB8AC3E}">
        <p14:creationId xmlns:p14="http://schemas.microsoft.com/office/powerpoint/2010/main" val="756283217"/>
      </p:ext>
    </p:extLst>
  </p:cSld>
  <p:clrMapOvr>
    <a:masterClrMapping/>
  </p:clrMapOvr>
</p:sld>
</file>

<file path=ppt/slides/slide48.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Strategia di attacco</a:t>
            </a:r>
          </a:p>
        </p:txBody>
      </p:sp>
      <p:graphicFrame>
        <p:nvGraphicFramePr>
          <p:cNvPr id="6" name="Content Placeholder 5"/>
          <p:cNvGraphicFramePr>
            <a:graphicFrameLocks noGrp="1"/>
          </p:cNvGraphicFramePr>
          <p:nvPr>
            <p:ph sz="quarter" idx="17"/>
            <p:extLst>
              <p:ext uri="{D42A27DB-BD31-4B8C-83A1-F6EECF244321}">
                <p14:modId xmlns:p14="http://schemas.microsoft.com/office/powerpoint/2010/main" val="3879470492"/>
              </p:ext>
            </p:extLst>
          </p:nvPr>
        </p:nvGraphicFramePr>
        <p:xfrm>
          <a:off x="796925" y="1985963"/>
          <a:ext cx="5731694" cy="2527042"/>
        </p:xfrm>
        <a:graphic>
          <a:graphicData uri="http://schemas.openxmlformats.org/drawingml/2006/table">
            <a:tbl>
              <a:tblPr firstRow="1" bandRow="1">
                <a:tableStyleId>{5C22544A-7EE6-4342-B048-85BDC9FD1C3A}</a:tableStyleId>
              </a:tblPr>
              <a:tblGrid>
                <a:gridCol w="2865847">
                  <a:extLst>
                    <a:ext uri="{9D8B030D-6E8A-4147-A177-3AD203B41FA5}">
                      <a16:colId xmlns:a16="http://schemas.microsoft.com/office/drawing/2014/main" val="20000"/>
                    </a:ext>
                  </a:extLst>
                </a:gridCol>
                <a:gridCol w="2865847">
                  <a:extLst>
                    <a:ext uri="{9D8B030D-6E8A-4147-A177-3AD203B41FA5}">
                      <a16:colId xmlns:a16="http://schemas.microsoft.com/office/drawing/2014/main" val="20001"/>
                    </a:ext>
                  </a:extLst>
                </a:gridCol>
              </a:tblGrid>
              <a:tr h="361006">
                <a:tc>
                  <a:txBody>
                    <a:bodyPr/>
                    <a:lstStyle/>
                    <a:p>
                      <a:pPr algn="ctr"/>
                      <a:r>
                        <a:rPr lang="en-US" sz="1400" dirty="0">
                          <a:solidFill>
                            <a:srgbClr val="800000"/>
                          </a:solidFill>
                          <a:latin typeface="+mn-lt"/>
                          <a:cs typeface="Oswald Regular"/>
                        </a:rPr>
                        <a:t>Attaccante stupido</a:t>
                      </a:r>
                    </a:p>
                  </a:txBody>
                  <a:tcPr/>
                </a:tc>
                <a:tc>
                  <a:txBody>
                    <a:bodyPr/>
                    <a:lstStyle/>
                    <a:p>
                      <a:pPr algn="ctr"/>
                      <a:r>
                        <a:rPr lang="en-US" sz="1400" dirty="0">
                          <a:solidFill>
                            <a:srgbClr val="800000"/>
                          </a:solidFill>
                          <a:latin typeface="+mn-lt"/>
                          <a:cs typeface="Oswald Regular"/>
                        </a:rPr>
                        <a:t>Attaccante intelligente</a:t>
                      </a:r>
                    </a:p>
                  </a:txBody>
                  <a:tcPr/>
                </a:tc>
                <a:extLst>
                  <a:ext uri="{0D108BD9-81ED-4DB2-BD59-A6C34878D82A}">
                    <a16:rowId xmlns:a16="http://schemas.microsoft.com/office/drawing/2014/main" val="10000"/>
                  </a:ext>
                </a:extLst>
              </a:tr>
              <a:tr h="361006">
                <a:tc>
                  <a:txBody>
                    <a:bodyPr/>
                    <a:lstStyle/>
                    <a:p>
                      <a:pPr algn="ctr"/>
                      <a:r>
                        <a:rPr lang="en-US" sz="1400" dirty="0">
                          <a:solidFill>
                            <a:srgbClr val="800000"/>
                          </a:solidFill>
                          <a:latin typeface="+mn-lt"/>
                          <a:cs typeface="Oswald Regular"/>
                        </a:rPr>
                        <a:t>AAAAAA</a:t>
                      </a:r>
                    </a:p>
                  </a:txBody>
                  <a:tcPr/>
                </a:tc>
                <a:tc>
                  <a:txBody>
                    <a:bodyPr/>
                    <a:lstStyle/>
                    <a:p>
                      <a:pPr algn="ctr"/>
                      <a:r>
                        <a:rPr lang="en-US" sz="1400" dirty="0">
                          <a:solidFill>
                            <a:srgbClr val="800000"/>
                          </a:solidFill>
                          <a:latin typeface="+mn-lt"/>
                          <a:cs typeface="Oswald Regular"/>
                        </a:rPr>
                        <a:t>password</a:t>
                      </a:r>
                    </a:p>
                  </a:txBody>
                  <a:tcPr/>
                </a:tc>
                <a:extLst>
                  <a:ext uri="{0D108BD9-81ED-4DB2-BD59-A6C34878D82A}">
                    <a16:rowId xmlns:a16="http://schemas.microsoft.com/office/drawing/2014/main" val="10001"/>
                  </a:ext>
                </a:extLst>
              </a:tr>
              <a:tr h="361006">
                <a:tc>
                  <a:txBody>
                    <a:bodyPr/>
                    <a:lstStyle/>
                    <a:p>
                      <a:pPr algn="ctr"/>
                      <a:r>
                        <a:rPr lang="en-US" sz="1400" dirty="0">
                          <a:solidFill>
                            <a:srgbClr val="800000"/>
                          </a:solidFill>
                          <a:latin typeface="+mn-lt"/>
                          <a:cs typeface="Oswald Regular"/>
                        </a:rPr>
                        <a:t>AAAAAB</a:t>
                      </a:r>
                    </a:p>
                  </a:txBody>
                  <a:tcPr/>
                </a:tc>
                <a:tc>
                  <a:txBody>
                    <a:bodyPr/>
                    <a:lstStyle/>
                    <a:p>
                      <a:pPr algn="ctr"/>
                      <a:r>
                        <a:rPr lang="en-US" sz="1400" dirty="0" err="1">
                          <a:solidFill>
                            <a:srgbClr val="800000"/>
                          </a:solidFill>
                          <a:latin typeface="+mn-lt"/>
                          <a:cs typeface="Oswald Regular"/>
                        </a:rPr>
                        <a:t>iloveyou</a:t>
                      </a:r>
                      <a:endParaRPr lang="en-US" sz="1400" dirty="0">
                        <a:solidFill>
                          <a:srgbClr val="800000"/>
                        </a:solidFill>
                        <a:latin typeface="+mn-lt"/>
                        <a:cs typeface="Oswald Regular"/>
                      </a:endParaRPr>
                    </a:p>
                  </a:txBody>
                  <a:tcPr/>
                </a:tc>
                <a:extLst>
                  <a:ext uri="{0D108BD9-81ED-4DB2-BD59-A6C34878D82A}">
                    <a16:rowId xmlns:a16="http://schemas.microsoft.com/office/drawing/2014/main" val="10002"/>
                  </a:ext>
                </a:extLst>
              </a:tr>
              <a:tr h="361006">
                <a:tc>
                  <a:txBody>
                    <a:bodyPr/>
                    <a:lstStyle/>
                    <a:p>
                      <a:pPr algn="ctr"/>
                      <a:r>
                        <a:rPr lang="en-US" sz="1400" dirty="0">
                          <a:solidFill>
                            <a:srgbClr val="800000"/>
                          </a:solidFill>
                          <a:latin typeface="+mn-lt"/>
                          <a:cs typeface="Oswald Regular"/>
                        </a:rPr>
                        <a:t>AAAAAC</a:t>
                      </a:r>
                    </a:p>
                  </a:txBody>
                  <a:tcPr/>
                </a:tc>
                <a:tc>
                  <a:txBody>
                    <a:bodyPr/>
                    <a:lstStyle/>
                    <a:p>
                      <a:pPr algn="ctr"/>
                      <a:r>
                        <a:rPr lang="en-US" sz="1400" dirty="0">
                          <a:solidFill>
                            <a:srgbClr val="800000"/>
                          </a:solidFill>
                          <a:latin typeface="+mn-lt"/>
                          <a:cs typeface="Oswald Regular"/>
                        </a:rPr>
                        <a:t>scimmia</a:t>
                      </a:r>
                    </a:p>
                  </a:txBody>
                  <a:tcPr/>
                </a:tc>
                <a:extLst>
                  <a:ext uri="{0D108BD9-81ED-4DB2-BD59-A6C34878D82A}">
                    <a16:rowId xmlns:a16="http://schemas.microsoft.com/office/drawing/2014/main" val="10003"/>
                  </a:ext>
                </a:extLst>
              </a:tr>
              <a:tr h="361006">
                <a:tc>
                  <a:txBody>
                    <a:bodyPr/>
                    <a:lstStyle/>
                    <a:p>
                      <a:pPr algn="ctr"/>
                      <a:r>
                        <a:rPr lang="en-US" sz="1400" dirty="0">
                          <a:solidFill>
                            <a:srgbClr val="800000"/>
                          </a:solidFill>
                          <a:latin typeface="+mn-lt"/>
                          <a:cs typeface="Oswald Regular"/>
                        </a:rPr>
                        <a:t>AAAAAD</a:t>
                      </a:r>
                    </a:p>
                  </a:txBody>
                  <a:tcPr/>
                </a:tc>
                <a:tc>
                  <a:txBody>
                    <a:bodyPr/>
                    <a:lstStyle/>
                    <a:p>
                      <a:pPr algn="ctr"/>
                      <a:r>
                        <a:rPr lang="en-US" sz="1400" dirty="0">
                          <a:solidFill>
                            <a:srgbClr val="800000"/>
                          </a:solidFill>
                          <a:latin typeface="+mn-lt"/>
                          <a:cs typeface="Oswald Regular"/>
                        </a:rPr>
                        <a:t>12345678</a:t>
                      </a:r>
                    </a:p>
                  </a:txBody>
                  <a:tcPr/>
                </a:tc>
                <a:extLst>
                  <a:ext uri="{0D108BD9-81ED-4DB2-BD59-A6C34878D82A}">
                    <a16:rowId xmlns:a16="http://schemas.microsoft.com/office/drawing/2014/main" val="10004"/>
                  </a:ext>
                </a:extLst>
              </a:tr>
              <a:tr h="361006">
                <a:tc>
                  <a:txBody>
                    <a:bodyPr/>
                    <a:lstStyle/>
                    <a:p>
                      <a:pPr algn="ctr"/>
                      <a:r>
                        <a:rPr lang="en-US" sz="1400" dirty="0">
                          <a:solidFill>
                            <a:srgbClr val="800000"/>
                          </a:solidFill>
                          <a:latin typeface="+mn-lt"/>
                          <a:cs typeface="Oswald Regular"/>
                        </a:rPr>
                        <a:t>AAAAAE</a:t>
                      </a:r>
                    </a:p>
                  </a:txBody>
                  <a:tcPr/>
                </a:tc>
                <a:tc>
                  <a:txBody>
                    <a:bodyPr/>
                    <a:lstStyle/>
                    <a:p>
                      <a:pPr algn="ctr"/>
                      <a:r>
                        <a:rPr lang="en-US" sz="1400" dirty="0">
                          <a:solidFill>
                            <a:srgbClr val="800000"/>
                          </a:solidFill>
                          <a:latin typeface="+mn-lt"/>
                          <a:cs typeface="Oswald Regular"/>
                        </a:rPr>
                        <a:t>password1</a:t>
                      </a:r>
                    </a:p>
                  </a:txBody>
                  <a:tcPr/>
                </a:tc>
                <a:extLst>
                  <a:ext uri="{0D108BD9-81ED-4DB2-BD59-A6C34878D82A}">
                    <a16:rowId xmlns:a16="http://schemas.microsoft.com/office/drawing/2014/main" val="10005"/>
                  </a:ext>
                </a:extLst>
              </a:tr>
              <a:tr h="361006">
                <a:tc>
                  <a:txBody>
                    <a:bodyPr/>
                    <a:lstStyle/>
                    <a:p>
                      <a:pPr algn="ctr"/>
                      <a:r>
                        <a:rPr lang="en-US" sz="1400" dirty="0">
                          <a:solidFill>
                            <a:srgbClr val="800000"/>
                          </a:solidFill>
                          <a:latin typeface="+mn-lt"/>
                          <a:cs typeface="Oswald Regular"/>
                        </a:rPr>
                        <a:t>......</a:t>
                      </a:r>
                    </a:p>
                  </a:txBody>
                  <a:tcPr/>
                </a:tc>
                <a:tc>
                  <a:txBody>
                    <a:bodyPr/>
                    <a:lstStyle/>
                    <a:p>
                      <a:pPr algn="ctr"/>
                      <a:r>
                        <a:rPr lang="en-US" sz="1400" dirty="0">
                          <a:solidFill>
                            <a:srgbClr val="800000"/>
                          </a:solidFill>
                          <a:latin typeface="+mn-lt"/>
                          <a:cs typeface="Oswald Regular"/>
                        </a:rPr>
                        <a:t>......</a:t>
                      </a:r>
                    </a:p>
                  </a:txBody>
                  <a:tcPr/>
                </a:tc>
                <a:extLst>
                  <a:ext uri="{0D108BD9-81ED-4DB2-BD59-A6C34878D82A}">
                    <a16:rowId xmlns:a16="http://schemas.microsoft.com/office/drawing/2014/main" val="10006"/>
                  </a:ext>
                </a:extLst>
              </a:tr>
            </a:tbl>
          </a:graphicData>
        </a:graphic>
      </p:graphicFrame>
      <p:pic>
        <p:nvPicPr>
          <p:cNvPr id="7" name="Picture 6">
            <a:extLst>
              <a:ext uri="{FF2B5EF4-FFF2-40B4-BE49-F238E27FC236}">
                <a16:creationId xmlns:a16="http://schemas.microsoft.com/office/drawing/2014/main" id="{898AD97F-58F1-D991-3C2A-2DBD110DADC2}"/>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1B76DC3B-B35E-55C5-81EE-6A2FFEDB47C8}"/>
              </a:ext>
            </a:extLst>
          </p:cNvPr>
          <p:cNvSpPr>
            <a:spLocks noGrp="1"/>
          </p:cNvSpPr>
          <p:nvPr>
            <p:ph type="sldNum" sz="quarter" idx="4"/>
          </p:nvPr>
        </p:nvSpPr>
        <p:spPr/>
        <p:txBody>
          <a:bodyPr/>
          <a:lstStyle/>
          <a:p>
            <a:fld id="{3A98EE3D-8CD1-4C3F-BD1C-C98C9596463C}" type="slidenum">
              <a:rPr lang="en-US" smtClean="0"/>
              <a:t>47</a:t>
            </a:fld>
            <a:endParaRPr lang="en-US" dirty="0"/>
          </a:p>
        </p:txBody>
      </p:sp>
    </p:spTree>
    <p:extLst>
      <p:ext uri="{BB962C8B-B14F-4D97-AF65-F5344CB8AC3E}">
        <p14:creationId xmlns:p14="http://schemas.microsoft.com/office/powerpoint/2010/main" val="1643051419"/>
      </p:ext>
    </p:extLst>
  </p:cSld>
  <p:clrMapOvr>
    <a:masterClrMapping/>
  </p:clrMapOvr>
</p:sld>
</file>

<file path=ppt/slides/slide49.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967" y="608103"/>
            <a:ext cx="5405636" cy="949467"/>
          </a:xfrm>
        </p:spPr>
        <p:txBody>
          <a:bodyPr/>
          <a:lstStyle/>
          <a:p>
            <a:pPr algn="ctr"/>
            <a:r>
              <a:rPr lang="en-US" dirty="0">
                <a:solidFill>
                  <a:schemeClr val="tx1"/>
                </a:solidFill>
                <a:cs typeface="Fjalla One"/>
              </a:rPr>
              <a:t>Spoofing del login</a:t>
            </a:r>
          </a:p>
        </p:txBody>
      </p:sp>
      <p:sp>
        <p:nvSpPr>
          <p:cNvPr id="3" name="Content Placeholder 2"/>
          <p:cNvSpPr>
            <a:spLocks noGrp="1"/>
          </p:cNvSpPr>
          <p:nvPr>
            <p:ph sz="quarter" idx="17"/>
          </p:nvPr>
        </p:nvSpPr>
        <p:spPr/>
        <p:txBody>
          <a:bodyPr>
            <a:noAutofit/>
          </a:bodyPr>
          <a:lstStyle/>
          <a:p>
            <a:r>
              <a:rPr lang="en-US" b="1" dirty="0">
                <a:cs typeface="Roboto Slab Regular"/>
              </a:rPr>
              <a:t>Attacchi di login spoofing</a:t>
            </a:r>
            <a:r>
              <a:rPr lang="en-US" dirty="0">
                <a:cs typeface="Roboto Slab Regular"/>
              </a:rPr>
              <a:t>:</a:t>
            </a:r>
          </a:p>
          <a:p>
            <a:pPr lvl="1"/>
            <a:r>
              <a:rPr lang="en-US" dirty="0">
                <a:cs typeface="Roboto Slab Regular"/>
              </a:rPr>
              <a:t>scrivere un programma che mostri una finestra di login </a:t>
            </a:r>
            <a:br>
              <a:rPr lang="en-US" dirty="0">
                <a:cs typeface="Roboto Slab Regular"/>
              </a:rPr>
            </a:br>
            <a:r>
              <a:rPr lang="en-US" dirty="0">
                <a:cs typeface="Roboto Slab Regular"/>
              </a:rPr>
              <a:t>sullo schermo e registrare le password</a:t>
            </a:r>
          </a:p>
          <a:p>
            <a:pPr lvl="1"/>
            <a:r>
              <a:rPr lang="en-US" dirty="0">
                <a:cs typeface="Roboto Slab Regular"/>
              </a:rPr>
              <a:t>mettere </a:t>
            </a:r>
            <a:r>
              <a:rPr lang="en-US" dirty="0" err="1">
                <a:cs typeface="Roboto Slab Regular"/>
              </a:rPr>
              <a:t>su </a:t>
            </a:r>
            <a:r>
              <a:rPr lang="en-US" dirty="0">
                <a:cs typeface="Roboto Slab Regular"/>
              </a:rPr>
              <a:t>nella directory corrente</a:t>
            </a:r>
          </a:p>
          <a:p>
            <a:r>
              <a:rPr lang="en-US" b="1" dirty="0">
                <a:cs typeface="Roboto Slab Regular"/>
              </a:rPr>
              <a:t>Difesa</a:t>
            </a:r>
            <a:r>
              <a:rPr lang="en-US" dirty="0">
                <a:cs typeface="Roboto Slab Regular"/>
              </a:rPr>
              <a:t>: </a:t>
            </a:r>
            <a:r>
              <a:rPr lang="en-US" b="1" i="1" dirty="0">
                <a:solidFill>
                  <a:schemeClr val="accent1"/>
                </a:solidFill>
                <a:cs typeface="Roboto Slab Regular"/>
              </a:rPr>
              <a:t>Percorso di fiducia</a:t>
            </a:r>
          </a:p>
          <a:p>
            <a:pPr lvl="1"/>
            <a:r>
              <a:rPr lang="en-US" dirty="0">
                <a:solidFill>
                  <a:schemeClr val="accent1"/>
                </a:solidFill>
                <a:cs typeface="Roboto Slab Regular"/>
              </a:rPr>
              <a:t>Meccanismo che fornisce la certezza che l'utente stia comunicando con il server realmente inteso. </a:t>
            </a:r>
          </a:p>
          <a:p>
            <a:pPr lvl="2"/>
            <a:r>
              <a:rPr lang="en-US" dirty="0">
                <a:cs typeface="Roboto Slab Regular"/>
              </a:rPr>
              <a:t>Gli aggressori non possono intercettare o modificare le informazioni comunicate. </a:t>
            </a:r>
          </a:p>
          <a:p>
            <a:pPr lvl="2"/>
            <a:r>
              <a:rPr lang="en-US" dirty="0">
                <a:cs typeface="Roboto Slab Regular"/>
              </a:rPr>
              <a:t>Difende gli attacchi come i programmi di login fasulli</a:t>
            </a:r>
          </a:p>
          <a:p>
            <a:pPr lvl="1"/>
            <a:r>
              <a:rPr lang="en-US" b="1" dirty="0">
                <a:cs typeface="Roboto Slab Regular"/>
              </a:rPr>
              <a:t>Esempio</a:t>
            </a:r>
            <a:r>
              <a:rPr lang="en-US" dirty="0">
                <a:cs typeface="Roboto Slab Regular"/>
              </a:rPr>
              <a:t>: </a:t>
            </a:r>
            <a:r>
              <a:rPr lang="en-US" dirty="0" err="1">
                <a:cs typeface="Roboto Slab Regular"/>
              </a:rPr>
              <a:t>Ctrl+Alt+Canc </a:t>
            </a:r>
            <a:r>
              <a:rPr lang="en-US" dirty="0">
                <a:cs typeface="Roboto Slab Regular"/>
              </a:rPr>
              <a:t>per il login su Windows</a:t>
            </a:r>
          </a:p>
          <a:p>
            <a:pPr lvl="2"/>
            <a:r>
              <a:rPr lang="en-US" dirty="0">
                <a:cs typeface="Roboto Slab Regular"/>
              </a:rPr>
              <a:t>Provoca un'</a:t>
            </a:r>
            <a:r>
              <a:rPr lang="en-US" dirty="0">
                <a:cs typeface="Roboto Slab Regular"/>
              </a:rPr>
              <a:t>interruzione </a:t>
            </a:r>
            <a:r>
              <a:rPr lang="en-US" dirty="0">
                <a:cs typeface="Roboto Slab Regular"/>
              </a:rPr>
              <a:t>non </a:t>
            </a:r>
            <a:r>
              <a:rPr lang="en-US" dirty="0" err="1">
                <a:cs typeface="Roboto Slab Regular"/>
              </a:rPr>
              <a:t>mascherabile </a:t>
            </a:r>
            <a:r>
              <a:rPr lang="en-US" dirty="0">
                <a:cs typeface="Roboto Slab Regular"/>
              </a:rPr>
              <a:t>che può essere intercettata solo dal sistema operativo, garantendo che la finestra di login non possa essere falsificata.</a:t>
            </a:r>
          </a:p>
          <a:p>
            <a:pPr lvl="1"/>
            <a:endParaRPr lang="en-US" dirty="0">
              <a:cs typeface="Roboto Slab Regular"/>
            </a:endParaRPr>
          </a:p>
          <a:p>
            <a:endParaRPr lang="en-US" dirty="0">
              <a:cs typeface="Roboto Slab Regular"/>
            </a:endParaRPr>
          </a:p>
        </p:txBody>
      </p:sp>
      <p:pic>
        <p:nvPicPr>
          <p:cNvPr id="6" name="pharm.png" descr="/Users/Omar/Desktop/Slide-Password/pharm.png"/>
          <p:cNvPicPr>
            <a:picLocks noChangeAspect="1"/>
          </p:cNvPicPr>
          <p:nvPr/>
        </p:nvPicPr>
        <p:blipFill>
          <a:blip r:embed="rId3" r:link="rId4" cstate="email">
            <a:extLst>
              <a:ext uri="{28A0092B-C50C-407E-A947-70E740481C1C}">
                <a14:useLocalDpi xmlns:a14="http://schemas.microsoft.com/office/drawing/2010/main" val="0"/>
              </a:ext>
            </a:extLst>
          </a:blip>
          <a:stretch>
            <a:fillRect/>
          </a:stretch>
        </p:blipFill>
        <p:spPr>
          <a:xfrm>
            <a:off x="7948431" y="2350183"/>
            <a:ext cx="2909391" cy="1643500"/>
          </a:xfrm>
          <a:prstGeom prst="rect">
            <a:avLst/>
          </a:prstGeom>
        </p:spPr>
      </p:pic>
      <p:pic>
        <p:nvPicPr>
          <p:cNvPr id="8" name="Picture 7">
            <a:extLst>
              <a:ext uri="{FF2B5EF4-FFF2-40B4-BE49-F238E27FC236}">
                <a16:creationId xmlns:a16="http://schemas.microsoft.com/office/drawing/2014/main" id="{9D2C7694-78C9-C252-894A-624B2F74EA39}"/>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97F482E3-C8C1-3BE0-6E22-C897AE7B0E84}"/>
              </a:ext>
            </a:extLst>
          </p:cNvPr>
          <p:cNvSpPr>
            <a:spLocks noGrp="1"/>
          </p:cNvSpPr>
          <p:nvPr>
            <p:ph type="sldNum" sz="quarter" idx="4"/>
          </p:nvPr>
        </p:nvSpPr>
        <p:spPr/>
        <p:txBody>
          <a:bodyPr/>
          <a:lstStyle/>
          <a:p>
            <a:fld id="{3A98EE3D-8CD1-4C3F-BD1C-C98C9596463C}" type="slidenum">
              <a:rPr lang="en-US" smtClean="0"/>
              <a:t>48</a:t>
            </a:fld>
            <a:endParaRPr lang="en-US" dirty="0"/>
          </a:p>
        </p:txBody>
      </p:sp>
    </p:spTree>
    <p:extLst>
      <p:ext uri="{BB962C8B-B14F-4D97-AF65-F5344CB8AC3E}">
        <p14:creationId xmlns:p14="http://schemas.microsoft.com/office/powerpoint/2010/main" val="3045248506"/>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087" y="782494"/>
            <a:ext cx="6976565" cy="1164293"/>
          </a:xfrm>
        </p:spPr>
        <p:txBody>
          <a:bodyPr>
            <a:normAutofit/>
          </a:bodyPr>
          <a:lstStyle/>
          <a:p>
            <a:pPr algn="ctr"/>
            <a:r>
              <a:rPr lang="en-US" dirty="0">
                <a:latin typeface="Book Antiqua (Headings)"/>
                <a:cs typeface="Fjalla One"/>
              </a:rPr>
              <a:t>Autenticazione, autorizzazione e audit </a:t>
            </a:r>
          </a:p>
        </p:txBody>
      </p:sp>
      <p:sp>
        <p:nvSpPr>
          <p:cNvPr id="5" name="Text Placeholder 4">
            <a:extLst>
              <a:ext uri="{FF2B5EF4-FFF2-40B4-BE49-F238E27FC236}">
                <a16:creationId xmlns:a16="http://schemas.microsoft.com/office/drawing/2014/main" id="{37637454-3633-34E2-0E63-C1A7F65369C6}"/>
              </a:ext>
            </a:extLst>
          </p:cNvPr>
          <p:cNvSpPr>
            <a:spLocks noGrp="1"/>
          </p:cNvSpPr>
          <p:nvPr>
            <p:ph type="body" sz="quarter" idx="12"/>
          </p:nvPr>
        </p:nvSpPr>
        <p:spPr>
          <a:xfrm>
            <a:off x="1214628" y="2595985"/>
            <a:ext cx="9453371" cy="2708054"/>
          </a:xfrm>
        </p:spPr>
        <p:txBody>
          <a:bodyPr>
            <a:normAutofit fontScale="55000" lnSpcReduction="20000"/>
          </a:bodyPr>
          <a:lstStyle/>
          <a:p>
            <a:r>
              <a:rPr lang="en-US" sz="3200" b="1" dirty="0">
                <a:solidFill>
                  <a:schemeClr val="accent1"/>
                </a:solidFill>
                <a:cs typeface="Roboto Slab Regular"/>
              </a:rPr>
              <a:t>Autenticazione </a:t>
            </a:r>
            <a:endParaRPr lang="en-US" b="1" dirty="0">
              <a:solidFill>
                <a:schemeClr val="accent1"/>
              </a:solidFill>
              <a:cs typeface="Roboto Slab Regular"/>
            </a:endParaRPr>
          </a:p>
          <a:p>
            <a:pPr lvl="1"/>
            <a:r>
              <a:rPr lang="en-US" sz="3300" dirty="0">
                <a:cs typeface="Roboto Slab Regular"/>
              </a:rPr>
              <a:t>È il processo per determinare se qualcuno è chi dice di essere. </a:t>
            </a:r>
          </a:p>
          <a:p>
            <a:r>
              <a:rPr lang="en-US" sz="3200" b="1" dirty="0">
                <a:solidFill>
                  <a:schemeClr val="accent1"/>
                </a:solidFill>
                <a:cs typeface="Roboto Slab Regular"/>
              </a:rPr>
              <a:t>Controllo degli accessi </a:t>
            </a:r>
            <a:endParaRPr lang="en-US" b="1" dirty="0">
              <a:solidFill>
                <a:schemeClr val="accent1"/>
              </a:solidFill>
              <a:cs typeface="Roboto Slab Regular"/>
            </a:endParaRPr>
          </a:p>
          <a:p>
            <a:pPr lvl="1"/>
            <a:r>
              <a:rPr lang="en-US" sz="3100" dirty="0">
                <a:cs typeface="Roboto Slab Regular"/>
              </a:rPr>
              <a:t>È il processo che determina se un'azione è consentita in base a regole o </a:t>
            </a:r>
            <a:r>
              <a:rPr lang="en-US" sz="3100" dirty="0">
                <a:solidFill>
                  <a:srgbClr val="000090"/>
                </a:solidFill>
                <a:cs typeface="Roboto Slab Regular"/>
              </a:rPr>
              <a:t>politiche </a:t>
            </a:r>
            <a:r>
              <a:rPr lang="en-US" sz="3100" dirty="0">
                <a:cs typeface="Roboto Slab Regular"/>
              </a:rPr>
              <a:t>ben definite.  </a:t>
            </a:r>
          </a:p>
          <a:p>
            <a:r>
              <a:rPr lang="en-US" sz="3200" b="1" dirty="0">
                <a:solidFill>
                  <a:schemeClr val="accent1"/>
                </a:solidFill>
                <a:cs typeface="Roboto Slab Regular"/>
              </a:rPr>
              <a:t>Audit  </a:t>
            </a:r>
            <a:endParaRPr lang="en-US" b="1" dirty="0">
              <a:solidFill>
                <a:schemeClr val="accent1"/>
              </a:solidFill>
              <a:cs typeface="Roboto Slab Regular"/>
            </a:endParaRPr>
          </a:p>
          <a:p>
            <a:pPr lvl="1"/>
            <a:r>
              <a:rPr lang="en-US" sz="3300" dirty="0">
                <a:cs typeface="Roboto Slab Regular"/>
              </a:rPr>
              <a:t>Registrare tutto per identificare gli aggressori a posteriori </a:t>
            </a:r>
            <a:endParaRPr lang="en-US" sz="3300" dirty="0">
              <a:solidFill>
                <a:srgbClr val="000090"/>
              </a:solidFill>
              <a:cs typeface="Roboto Slab Regular"/>
            </a:endParaRPr>
          </a:p>
          <a:p>
            <a:pPr lvl="1"/>
            <a:endParaRPr lang="en-US" sz="3300" dirty="0">
              <a:solidFill>
                <a:srgbClr val="000090"/>
              </a:solidFill>
              <a:cs typeface="Roboto Slab Regular"/>
            </a:endParaRPr>
          </a:p>
          <a:p>
            <a:endParaRPr lang="en-US" dirty="0"/>
          </a:p>
        </p:txBody>
      </p:sp>
      <p:pic>
        <p:nvPicPr>
          <p:cNvPr id="8" name="Picture 7">
            <a:extLst>
              <a:ext uri="{FF2B5EF4-FFF2-40B4-BE49-F238E27FC236}">
                <a16:creationId xmlns:a16="http://schemas.microsoft.com/office/drawing/2014/main" id="{0A421AD8-E085-48B0-63F4-0C88A686AA59}"/>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09110740-1248-EE25-CC35-6BB1366E3611}"/>
              </a:ext>
            </a:extLst>
          </p:cNvPr>
          <p:cNvSpPr>
            <a:spLocks noGrp="1"/>
          </p:cNvSpPr>
          <p:nvPr>
            <p:ph type="sldNum" sz="quarter" idx="13"/>
          </p:nvPr>
        </p:nvSpPr>
        <p:spPr/>
        <p:txBody>
          <a:bodyPr/>
          <a:lstStyle/>
          <a:p>
            <a:fld id="{3A98EE3D-8CD1-4C3F-BD1C-C98C9596463C}" type="slidenum">
              <a:rPr lang="en-US" smtClean="0"/>
              <a:t>4</a:t>
            </a:fld>
            <a:endParaRPr lang="en-US" dirty="0"/>
          </a:p>
        </p:txBody>
      </p:sp>
    </p:spTree>
    <p:extLst>
      <p:ext uri="{BB962C8B-B14F-4D97-AF65-F5344CB8AC3E}">
        <p14:creationId xmlns:p14="http://schemas.microsoft.com/office/powerpoint/2010/main" val="2164825366"/>
      </p:ext>
    </p:extLst>
  </p:cSld>
  <p:clrMapOvr>
    <a:masterClrMapping/>
  </p:clrMapOvr>
</p:sld>
</file>

<file path=ppt/slides/slide5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696" y="477646"/>
            <a:ext cx="8935507" cy="949467"/>
          </a:xfrm>
        </p:spPr>
        <p:txBody>
          <a:bodyPr/>
          <a:lstStyle/>
          <a:p>
            <a:pPr algn="ctr"/>
            <a:r>
              <a:rPr lang="en-US" dirty="0">
                <a:solidFill>
                  <a:schemeClr val="tx1"/>
                </a:solidFill>
                <a:cs typeface="Fjalla One"/>
              </a:rPr>
              <a:t>Attacco di spoofing sul Web</a:t>
            </a:r>
          </a:p>
        </p:txBody>
      </p:sp>
      <p:sp>
        <p:nvSpPr>
          <p:cNvPr id="3" name="Content Placeholder 2"/>
          <p:cNvSpPr>
            <a:spLocks noGrp="1"/>
          </p:cNvSpPr>
          <p:nvPr>
            <p:ph sz="quarter" idx="17"/>
          </p:nvPr>
        </p:nvSpPr>
        <p:spPr/>
        <p:txBody>
          <a:bodyPr>
            <a:noAutofit/>
          </a:bodyPr>
          <a:lstStyle/>
          <a:p>
            <a:r>
              <a:rPr lang="en-US" sz="2400" dirty="0">
                <a:cs typeface="Roboto Slab Regular"/>
              </a:rPr>
              <a:t>Attacchi di phishing</a:t>
            </a:r>
          </a:p>
          <a:p>
            <a:pPr lvl="1"/>
            <a:r>
              <a:rPr lang="en-US" dirty="0">
                <a:cs typeface="Roboto Slab Regular"/>
              </a:rPr>
              <a:t>Tentativo di acquisire informazioni sensibili, come nomi utente e password, mascherandosi da entità affidabile nelle comunicazioni elettroniche.</a:t>
            </a:r>
          </a:p>
          <a:p>
            <a:r>
              <a:rPr lang="en-US" sz="2400" dirty="0">
                <a:cs typeface="Roboto Slab Regular"/>
              </a:rPr>
              <a:t>Contraffazione del sito web</a:t>
            </a:r>
          </a:p>
          <a:p>
            <a:pPr lvl="1"/>
            <a:r>
              <a:rPr lang="en-US" dirty="0">
                <a:cs typeface="Roboto Slab Regular"/>
              </a:rPr>
              <a:t>Creare siti web falsi che sembrano siti di e-commerce e indurre gli utenti a visitarli e a inserire informazioni sensibili.</a:t>
            </a:r>
          </a:p>
          <a:p>
            <a:r>
              <a:rPr lang="en-US" sz="2400" b="1" i="1" dirty="0">
                <a:solidFill>
                  <a:schemeClr val="accent1"/>
                </a:solidFill>
                <a:cs typeface="Roboto Slab Regular"/>
              </a:rPr>
              <a:t>Difese</a:t>
            </a:r>
          </a:p>
          <a:p>
            <a:pPr lvl="1"/>
            <a:r>
              <a:rPr lang="en-US" dirty="0">
                <a:cs typeface="Roboto Slab Regular"/>
              </a:rPr>
              <a:t>Filtraggio del browser per i siti di phishing conosciuti</a:t>
            </a:r>
          </a:p>
          <a:p>
            <a:pPr lvl="1"/>
            <a:r>
              <a:rPr lang="en-US" dirty="0">
                <a:cs typeface="Roboto Slab Regular"/>
              </a:rPr>
              <a:t>Autenticazione crittografica dei server</a:t>
            </a:r>
          </a:p>
          <a:p>
            <a:pPr lvl="1"/>
            <a:r>
              <a:rPr lang="en-US" dirty="0">
                <a:cs typeface="Roboto Slab Regular"/>
              </a:rPr>
              <a:t>Autenticazione dei server configurata dall'utente</a:t>
            </a:r>
          </a:p>
          <a:p>
            <a:pPr lvl="2"/>
            <a:r>
              <a:rPr lang="en-US" dirty="0">
                <a:cs typeface="Roboto Slab Regular"/>
              </a:rPr>
              <a:t>Per garantire che il sito sia quello che l'utente umano ha in mente</a:t>
            </a:r>
          </a:p>
          <a:p>
            <a:pPr lvl="2"/>
            <a:r>
              <a:rPr lang="en-US" dirty="0">
                <a:cs typeface="Roboto Slab Regular"/>
              </a:rPr>
              <a:t>Ad esempio, chiave del sito, immagini/frasi preselezionate.</a:t>
            </a:r>
          </a:p>
          <a:p>
            <a:endParaRPr lang="en-US" sz="2400" dirty="0">
              <a:cs typeface="Roboto Slab Regular"/>
            </a:endParaRPr>
          </a:p>
        </p:txBody>
      </p:sp>
      <p:pic>
        <p:nvPicPr>
          <p:cNvPr id="7" name="Picture 6">
            <a:extLst>
              <a:ext uri="{FF2B5EF4-FFF2-40B4-BE49-F238E27FC236}">
                <a16:creationId xmlns:a16="http://schemas.microsoft.com/office/drawing/2014/main" id="{D33D23CA-B527-CF7D-336B-A8FE5171D342}"/>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ABF6AB45-AC15-FF82-1160-6EB5C9D397AC}"/>
              </a:ext>
            </a:extLst>
          </p:cNvPr>
          <p:cNvSpPr>
            <a:spLocks noGrp="1"/>
          </p:cNvSpPr>
          <p:nvPr>
            <p:ph type="sldNum" sz="quarter" idx="4"/>
          </p:nvPr>
        </p:nvSpPr>
        <p:spPr/>
        <p:txBody>
          <a:bodyPr/>
          <a:lstStyle/>
          <a:p>
            <a:fld id="{3A98EE3D-8CD1-4C3F-BD1C-C98C9596463C}" type="slidenum">
              <a:rPr lang="en-US" smtClean="0"/>
              <a:t>49</a:t>
            </a:fld>
            <a:endParaRPr lang="en-US" dirty="0"/>
          </a:p>
        </p:txBody>
      </p:sp>
    </p:spTree>
    <p:extLst>
      <p:ext uri="{BB962C8B-B14F-4D97-AF65-F5344CB8AC3E}">
        <p14:creationId xmlns:p14="http://schemas.microsoft.com/office/powerpoint/2010/main" val="373077292"/>
      </p:ext>
    </p:extLst>
  </p:cSld>
  <p:clrMapOvr>
    <a:masterClrMapping/>
  </p:clrMapOvr>
</p:sld>
</file>

<file path=ppt/slides/slide5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322" y="497311"/>
            <a:ext cx="6546177" cy="949467"/>
          </a:xfrm>
        </p:spPr>
        <p:txBody>
          <a:bodyPr/>
          <a:lstStyle/>
          <a:p>
            <a:pPr algn="ctr"/>
            <a:r>
              <a:rPr lang="en-US" dirty="0" err="1">
                <a:solidFill>
                  <a:schemeClr val="tx1"/>
                </a:solidFill>
                <a:cs typeface="Fjalla One"/>
              </a:rPr>
              <a:t>Registrazione dei tasti</a:t>
            </a:r>
            <a:endParaRPr lang="en-US" dirty="0">
              <a:solidFill>
                <a:schemeClr val="tx1"/>
              </a:solidFill>
              <a:cs typeface="Fjalla One"/>
            </a:endParaRPr>
          </a:p>
        </p:txBody>
      </p:sp>
      <p:sp>
        <p:nvSpPr>
          <p:cNvPr id="3" name="Content Placeholder 2"/>
          <p:cNvSpPr>
            <a:spLocks noGrp="1"/>
          </p:cNvSpPr>
          <p:nvPr>
            <p:ph sz="quarter" idx="17"/>
          </p:nvPr>
        </p:nvSpPr>
        <p:spPr/>
        <p:txBody>
          <a:bodyPr>
            <a:noAutofit/>
          </a:bodyPr>
          <a:lstStyle/>
          <a:p>
            <a:r>
              <a:rPr lang="en-US" dirty="0">
                <a:cs typeface="Roboto Slab Regular"/>
              </a:rPr>
              <a:t>Minacce dal lato client insicuro</a:t>
            </a:r>
          </a:p>
          <a:p>
            <a:r>
              <a:rPr lang="en-US" dirty="0">
                <a:cs typeface="Roboto Slab Regular"/>
              </a:rPr>
              <a:t>La </a:t>
            </a:r>
            <a:r>
              <a:rPr lang="en-US" b="1" i="1" dirty="0">
                <a:cs typeface="Roboto Slab Regular"/>
              </a:rPr>
              <a:t>registrazione dei tasti </a:t>
            </a:r>
            <a:r>
              <a:rPr lang="en-US" dirty="0">
                <a:cs typeface="Roboto Slab Regular"/>
              </a:rPr>
              <a:t>è l'azione di registrare i tasti digitati su una tastiera, in genere in modo occulto, in modo che la persona che utilizza la tastiera non sia consapevole che le sue azioni sono monitorate.</a:t>
            </a:r>
          </a:p>
          <a:p>
            <a:r>
              <a:rPr lang="en-US" b="1" i="1" dirty="0">
                <a:cs typeface="Roboto Slab Regular"/>
              </a:rPr>
              <a:t>Basato su software</a:t>
            </a:r>
            <a:r>
              <a:rPr lang="en-US" dirty="0">
                <a:cs typeface="Roboto Slab Regular"/>
              </a:rPr>
              <a:t>: eventi di pressione dei tasti, acquisizione di moduli web, analisi dei pacchetti HTTP.</a:t>
            </a:r>
          </a:p>
          <a:p>
            <a:r>
              <a:rPr lang="en-US" b="1" i="1" dirty="0">
                <a:cs typeface="Roboto Slab Regular"/>
              </a:rPr>
              <a:t>Basati sull'hardware</a:t>
            </a:r>
            <a:r>
              <a:rPr lang="en-US" dirty="0">
                <a:cs typeface="Roboto Slab Regular"/>
              </a:rPr>
              <a:t>: Connettori, sniffers wireless, basati sull'acustica</a:t>
            </a:r>
          </a:p>
          <a:p>
            <a:r>
              <a:rPr lang="en-US" b="1" i="1" dirty="0">
                <a:solidFill>
                  <a:srgbClr val="800000"/>
                </a:solidFill>
                <a:cs typeface="Roboto Slab Regular"/>
              </a:rPr>
              <a:t>Difese</a:t>
            </a:r>
            <a:r>
              <a:rPr lang="en-US" dirty="0">
                <a:cs typeface="Roboto Slab Regular"/>
              </a:rPr>
              <a:t>:  Anti-spyware, monitor di rete, tastiera morbida su schermo, compilazione automatica di moduli, ecc.</a:t>
            </a:r>
          </a:p>
          <a:p>
            <a:r>
              <a:rPr lang="en-US" dirty="0">
                <a:cs typeface="Roboto Slab Regular"/>
              </a:rPr>
              <a:t>In generale, difficile da gestire una volta sul sistema</a:t>
            </a:r>
          </a:p>
        </p:txBody>
      </p:sp>
      <p:pic>
        <p:nvPicPr>
          <p:cNvPr id="7" name="Picture 6">
            <a:extLst>
              <a:ext uri="{FF2B5EF4-FFF2-40B4-BE49-F238E27FC236}">
                <a16:creationId xmlns:a16="http://schemas.microsoft.com/office/drawing/2014/main" id="{E07F05C4-C781-B725-8334-6397192D15D7}"/>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2EC9DACD-01E6-D269-2B62-0C8CAACFB9F8}"/>
              </a:ext>
            </a:extLst>
          </p:cNvPr>
          <p:cNvSpPr>
            <a:spLocks noGrp="1"/>
          </p:cNvSpPr>
          <p:nvPr>
            <p:ph type="sldNum" sz="quarter" idx="4"/>
          </p:nvPr>
        </p:nvSpPr>
        <p:spPr/>
        <p:txBody>
          <a:bodyPr/>
          <a:lstStyle/>
          <a:p>
            <a:fld id="{3A98EE3D-8CD1-4C3F-BD1C-C98C9596463C}" type="slidenum">
              <a:rPr lang="en-US" smtClean="0"/>
              <a:t>50</a:t>
            </a:fld>
            <a:endParaRPr lang="en-US" dirty="0"/>
          </a:p>
        </p:txBody>
      </p:sp>
    </p:spTree>
    <p:extLst>
      <p:ext uri="{BB962C8B-B14F-4D97-AF65-F5344CB8AC3E}">
        <p14:creationId xmlns:p14="http://schemas.microsoft.com/office/powerpoint/2010/main" val="1520222653"/>
      </p:ext>
    </p:extLst>
  </p:cSld>
  <p:clrMapOvr>
    <a:masterClrMapping/>
  </p:clrMapOvr>
</p:sld>
</file>

<file path=ppt/slides/slide5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 nostro recente studio</a:t>
            </a:r>
          </a:p>
        </p:txBody>
      </p:sp>
      <p:sp>
        <p:nvSpPr>
          <p:cNvPr id="3" name="Content Placeholder 2"/>
          <p:cNvSpPr>
            <a:spLocks noGrp="1"/>
          </p:cNvSpPr>
          <p:nvPr>
            <p:ph sz="quarter" idx="17"/>
          </p:nvPr>
        </p:nvSpPr>
        <p:spPr>
          <a:xfrm>
            <a:off x="3197225" y="2015558"/>
            <a:ext cx="5797550" cy="4015244"/>
          </a:xfrm>
        </p:spPr>
        <p:txBody>
          <a:bodyPr>
            <a:normAutofit/>
          </a:bodyPr>
          <a:lstStyle/>
          <a:p>
            <a:pPr marL="114300" indent="0" algn="ctr">
              <a:buNone/>
            </a:pPr>
            <a:r>
              <a:rPr lang="en-US" sz="4400" b="1" dirty="0">
                <a:cs typeface="Oswald Regular"/>
              </a:rPr>
              <a:t>Come fanno persone diverse a creare le stesse password?</a:t>
            </a:r>
          </a:p>
          <a:p>
            <a:pPr marL="114300" indent="0" algn="ctr">
              <a:buNone/>
            </a:pPr>
            <a:endParaRPr lang="en-US" sz="4400" dirty="0">
              <a:solidFill>
                <a:srgbClr val="800000"/>
              </a:solidFill>
              <a:cs typeface="Oswald Regular"/>
            </a:endParaRPr>
          </a:p>
          <a:p>
            <a:pPr marL="114300" indent="0" algn="ctr">
              <a:buNone/>
            </a:pPr>
            <a:r>
              <a:rPr lang="en-US" sz="4500" b="1" dirty="0">
                <a:solidFill>
                  <a:schemeClr val="accent1"/>
                </a:solidFill>
                <a:cs typeface="Oswald Regular"/>
              </a:rPr>
              <a:t>31.5%</a:t>
            </a:r>
          </a:p>
        </p:txBody>
      </p:sp>
      <p:pic>
        <p:nvPicPr>
          <p:cNvPr id="7" name="Picture 6">
            <a:extLst>
              <a:ext uri="{FF2B5EF4-FFF2-40B4-BE49-F238E27FC236}">
                <a16:creationId xmlns:a16="http://schemas.microsoft.com/office/drawing/2014/main" id="{B8ECB12D-CDD1-7D8E-0FD9-B95D7B919803}"/>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258B62AE-7E38-DD16-B28A-CC78A5748D01}"/>
              </a:ext>
            </a:extLst>
          </p:cNvPr>
          <p:cNvSpPr>
            <a:spLocks noGrp="1"/>
          </p:cNvSpPr>
          <p:nvPr>
            <p:ph type="sldNum" sz="quarter" idx="4"/>
          </p:nvPr>
        </p:nvSpPr>
        <p:spPr/>
        <p:txBody>
          <a:bodyPr/>
          <a:lstStyle/>
          <a:p>
            <a:fld id="{3A98EE3D-8CD1-4C3F-BD1C-C98C9596463C}" type="slidenum">
              <a:rPr lang="en-US" smtClean="0"/>
              <a:t>51</a:t>
            </a:fld>
            <a:endParaRPr lang="en-US" dirty="0"/>
          </a:p>
        </p:txBody>
      </p:sp>
    </p:spTree>
    <p:extLst>
      <p:ext uri="{BB962C8B-B14F-4D97-AF65-F5344CB8AC3E}">
        <p14:creationId xmlns:p14="http://schemas.microsoft.com/office/powerpoint/2010/main" val="3402783696"/>
      </p:ext>
    </p:extLst>
  </p:cSld>
  <p:clrMapOvr>
    <a:masterClrMapping/>
  </p:clrMapOvr>
</p:sld>
</file>

<file path=ppt/slides/slide53.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Gestori di password</a:t>
            </a:r>
          </a:p>
        </p:txBody>
      </p:sp>
      <p:sp>
        <p:nvSpPr>
          <p:cNvPr id="3" name="Content Placeholder 2"/>
          <p:cNvSpPr>
            <a:spLocks noGrp="1"/>
          </p:cNvSpPr>
          <p:nvPr>
            <p:ph sz="quarter" idx="17"/>
          </p:nvPr>
        </p:nvSpPr>
        <p:spPr>
          <a:xfrm>
            <a:off x="796322" y="1986061"/>
            <a:ext cx="3586713" cy="4015244"/>
          </a:xfrm>
        </p:spPr>
        <p:txBody>
          <a:bodyPr>
            <a:normAutofit/>
          </a:bodyPr>
          <a:lstStyle/>
          <a:p>
            <a:r>
              <a:rPr lang="en-US" dirty="0">
                <a:cs typeface="Roboto Slab Regular"/>
              </a:rPr>
              <a:t>Un software che genera password casuali per ogni sito web e le memorizza in modo crittograficamente sicuro. </a:t>
            </a:r>
          </a:p>
          <a:p>
            <a:endParaRPr lang="en-US" dirty="0">
              <a:cs typeface="Roboto Slab Regular"/>
            </a:endParaRPr>
          </a:p>
          <a:p>
            <a:r>
              <a:rPr lang="en-US" dirty="0">
                <a:cs typeface="Roboto Slab Regular"/>
              </a:rPr>
              <a:t>Richiede una password principale. </a:t>
            </a:r>
          </a:p>
          <a:p>
            <a:endParaRPr lang="en-US" dirty="0">
              <a:cs typeface="Roboto Slab Regular"/>
            </a:endParaRPr>
          </a:p>
          <a:p>
            <a:r>
              <a:rPr lang="en-US" dirty="0">
                <a:cs typeface="Roboto Slab Regular"/>
              </a:rPr>
              <a:t>Basato sul web o locale </a:t>
            </a:r>
          </a:p>
        </p:txBody>
      </p:sp>
      <p:pic>
        <p:nvPicPr>
          <p:cNvPr id="6" name="Picture 5" descr="lastpas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74357" y="1912044"/>
            <a:ext cx="1970715" cy="1108527"/>
          </a:xfrm>
          <a:prstGeom prst="rect">
            <a:avLst/>
          </a:prstGeom>
        </p:spPr>
      </p:pic>
      <p:pic>
        <p:nvPicPr>
          <p:cNvPr id="7" name="Picture 6" descr="dashlane-_logo_230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35951" y="3200044"/>
            <a:ext cx="2609121" cy="797956"/>
          </a:xfrm>
          <a:prstGeom prst="rect">
            <a:avLst/>
          </a:prstGeom>
        </p:spPr>
      </p:pic>
      <p:pic>
        <p:nvPicPr>
          <p:cNvPr id="8" name="Picture 7" descr="roboform.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96499" y="4147056"/>
            <a:ext cx="3848572" cy="1499444"/>
          </a:xfrm>
          <a:prstGeom prst="rect">
            <a:avLst/>
          </a:prstGeom>
        </p:spPr>
      </p:pic>
      <p:pic>
        <p:nvPicPr>
          <p:cNvPr id="10" name="Picture 9">
            <a:extLst>
              <a:ext uri="{FF2B5EF4-FFF2-40B4-BE49-F238E27FC236}">
                <a16:creationId xmlns:a16="http://schemas.microsoft.com/office/drawing/2014/main" id="{8A7B7D01-ECB1-3459-92F8-7FBA8F3B8C66}"/>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30CD0FB6-F692-64A5-9C5C-4470073CAD09}"/>
              </a:ext>
            </a:extLst>
          </p:cNvPr>
          <p:cNvSpPr>
            <a:spLocks noGrp="1"/>
          </p:cNvSpPr>
          <p:nvPr>
            <p:ph type="sldNum" sz="quarter" idx="4"/>
          </p:nvPr>
        </p:nvSpPr>
        <p:spPr/>
        <p:txBody>
          <a:bodyPr/>
          <a:lstStyle/>
          <a:p>
            <a:fld id="{3A98EE3D-8CD1-4C3F-BD1C-C98C9596463C}" type="slidenum">
              <a:rPr lang="en-US" smtClean="0"/>
              <a:t>52</a:t>
            </a:fld>
            <a:endParaRPr lang="en-US" dirty="0"/>
          </a:p>
        </p:txBody>
      </p:sp>
    </p:spTree>
    <p:extLst>
      <p:ext uri="{BB962C8B-B14F-4D97-AF65-F5344CB8AC3E}">
        <p14:creationId xmlns:p14="http://schemas.microsoft.com/office/powerpoint/2010/main" val="3061143303"/>
      </p:ext>
    </p:extLst>
  </p:cSld>
  <p:clrMapOvr>
    <a:masterClrMapping/>
  </p:clrMapOvr>
</p:sld>
</file>

<file path=ppt/slides/slide5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GOTCHA</a:t>
            </a:r>
          </a:p>
        </p:txBody>
      </p:sp>
      <p:pic>
        <p:nvPicPr>
          <p:cNvPr id="6" name="Content Placeholder 5" descr="C:\temp\InkblotImages\42.jpg"/>
          <p:cNvPicPr>
            <a:picLocks noGrp="1" noChangeAspect="1" noChangeArrowheads="1"/>
          </p:cNvPicPr>
          <p:nvPr>
            <p:ph sz="quarter" idx="17"/>
          </p:nvPr>
        </p:nvPicPr>
        <p:blipFill>
          <a:blip r:embed="rId3" cstate="print">
            <a:extLst>
              <a:ext uri="{28A0092B-C50C-407E-A947-70E740481C1C}">
                <a14:useLocalDpi xmlns:a14="http://schemas.microsoft.com/office/drawing/2010/main" val="0"/>
              </a:ext>
            </a:extLst>
          </a:blip>
          <a:stretch>
            <a:fillRect/>
          </a:stretch>
        </p:blipFill>
        <p:spPr bwMode="auto">
          <a:xfrm>
            <a:off x="796322" y="2938155"/>
            <a:ext cx="2684297" cy="26842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temp\InkblotImage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9925" y="2938155"/>
            <a:ext cx="2684297" cy="26842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16344" y="5718285"/>
            <a:ext cx="1244251" cy="307777"/>
          </a:xfrm>
          <a:prstGeom prst="rect">
            <a:avLst/>
          </a:prstGeom>
          <a:noFill/>
        </p:spPr>
        <p:txBody>
          <a:bodyPr wrap="none" rtlCol="0">
            <a:spAutoFit/>
          </a:bodyPr>
          <a:lstStyle/>
          <a:p>
            <a:r>
              <a:rPr lang="en-US" sz="1400" dirty="0">
                <a:solidFill>
                  <a:schemeClr val="accent1"/>
                </a:solidFill>
                <a:cs typeface="Oswald Regular"/>
              </a:rPr>
              <a:t>Mucca steroidea</a:t>
            </a:r>
          </a:p>
        </p:txBody>
      </p:sp>
      <p:sp>
        <p:nvSpPr>
          <p:cNvPr id="9" name="TextBox 8"/>
          <p:cNvSpPr txBox="1"/>
          <p:nvPr/>
        </p:nvSpPr>
        <p:spPr>
          <a:xfrm>
            <a:off x="5053723" y="5718286"/>
            <a:ext cx="1056700" cy="307777"/>
          </a:xfrm>
          <a:prstGeom prst="rect">
            <a:avLst/>
          </a:prstGeom>
          <a:noFill/>
        </p:spPr>
        <p:txBody>
          <a:bodyPr wrap="none" rtlCol="0">
            <a:spAutoFit/>
          </a:bodyPr>
          <a:lstStyle/>
          <a:p>
            <a:r>
              <a:rPr lang="en-US" sz="1400" dirty="0">
                <a:solidFill>
                  <a:schemeClr val="accent1"/>
                </a:solidFill>
                <a:cs typeface="Oswald Regular"/>
              </a:rPr>
              <a:t>Clown malvagio</a:t>
            </a:r>
          </a:p>
        </p:txBody>
      </p:sp>
      <p:sp>
        <p:nvSpPr>
          <p:cNvPr id="10" name="TextBox 9"/>
          <p:cNvSpPr txBox="1"/>
          <p:nvPr/>
        </p:nvSpPr>
        <p:spPr>
          <a:xfrm>
            <a:off x="796322" y="1652489"/>
            <a:ext cx="3708066" cy="954107"/>
          </a:xfrm>
          <a:prstGeom prst="rect">
            <a:avLst/>
          </a:prstGeom>
          <a:noFill/>
        </p:spPr>
        <p:txBody>
          <a:bodyPr wrap="none" rtlCol="0">
            <a:spAutoFit/>
          </a:bodyPr>
          <a:lstStyle/>
          <a:p>
            <a:pPr marL="285750" indent="-285750">
              <a:buFont typeface="Courier New" panose="02070309020205020404" pitchFamily="49" charset="0"/>
              <a:buChar char="o"/>
            </a:pPr>
            <a:r>
              <a:rPr lang="en-US" sz="1400" dirty="0">
                <a:cs typeface="Roboto Slab Regular"/>
              </a:rPr>
              <a:t>Mostra immagini casuali generate al computer </a:t>
            </a:r>
            <a:br>
              <a:rPr lang="en-US" sz="1400" dirty="0">
                <a:cs typeface="Roboto Slab Regular"/>
              </a:rPr>
            </a:br>
            <a:r>
              <a:rPr lang="en-US" sz="1400" dirty="0">
                <a:cs typeface="Roboto Slab Regular"/>
              </a:rPr>
              <a:t>immagini di macchie d'inchiostro</a:t>
            </a:r>
          </a:p>
          <a:p>
            <a:pPr marL="285750" indent="-285750">
              <a:buFont typeface="Courier New" panose="02070309020205020404" pitchFamily="49" charset="0"/>
              <a:buChar char="o"/>
            </a:pPr>
            <a:r>
              <a:rPr lang="en-US" sz="1400" dirty="0">
                <a:cs typeface="Roboto Slab Regular"/>
              </a:rPr>
              <a:t>Dipende dall'immaginazione umana </a:t>
            </a:r>
            <a:br>
              <a:rPr lang="en-US" sz="1400" dirty="0">
                <a:cs typeface="Roboto Slab Regular"/>
              </a:rPr>
            </a:br>
            <a:r>
              <a:rPr lang="en-US" sz="1400" dirty="0">
                <a:cs typeface="Roboto Slab Regular"/>
              </a:rPr>
              <a:t>per dare un'interpretazione</a:t>
            </a:r>
          </a:p>
        </p:txBody>
      </p:sp>
      <p:pic>
        <p:nvPicPr>
          <p:cNvPr id="11" name="Picture 10">
            <a:extLst>
              <a:ext uri="{FF2B5EF4-FFF2-40B4-BE49-F238E27FC236}">
                <a16:creationId xmlns:a16="http://schemas.microsoft.com/office/drawing/2014/main" id="{ECE7279B-AE59-FE91-06D6-059EEA76FC1B}"/>
              </a:ext>
            </a:extLst>
          </p:cNvPr>
          <p:cNvPicPr>
            <a:picLocks noChangeAspect="1"/>
          </p:cNvPicPr>
          <p:nvPr/>
        </p:nvPicPr>
        <p:blipFill>
          <a:blip r:embed="rId5"/>
          <a:stretch>
            <a:fillRect/>
          </a:stretch>
        </p:blipFill>
        <p:spPr>
          <a:xfrm>
            <a:off x="7549377" y="6167336"/>
            <a:ext cx="1530000" cy="612000"/>
          </a:xfrm>
          <a:prstGeom prst="rect">
            <a:avLst/>
          </a:prstGeom>
        </p:spPr>
      </p:pic>
      <p:sp>
        <p:nvSpPr>
          <p:cNvPr id="3" name="Slide Number Placeholder 2">
            <a:extLst>
              <a:ext uri="{FF2B5EF4-FFF2-40B4-BE49-F238E27FC236}">
                <a16:creationId xmlns:a16="http://schemas.microsoft.com/office/drawing/2014/main" id="{44194978-B12E-9F81-FBEC-BE3B10DE321E}"/>
              </a:ext>
            </a:extLst>
          </p:cNvPr>
          <p:cNvSpPr>
            <a:spLocks noGrp="1"/>
          </p:cNvSpPr>
          <p:nvPr>
            <p:ph type="sldNum" sz="quarter" idx="4"/>
          </p:nvPr>
        </p:nvSpPr>
        <p:spPr/>
        <p:txBody>
          <a:bodyPr/>
          <a:lstStyle/>
          <a:p>
            <a:fld id="{3A98EE3D-8CD1-4C3F-BD1C-C98C9596463C}" type="slidenum">
              <a:rPr lang="en-US" smtClean="0"/>
              <a:t>53</a:t>
            </a:fld>
            <a:endParaRPr lang="en-US" dirty="0"/>
          </a:p>
        </p:txBody>
      </p:sp>
    </p:spTree>
    <p:extLst>
      <p:ext uri="{BB962C8B-B14F-4D97-AF65-F5344CB8AC3E}">
        <p14:creationId xmlns:p14="http://schemas.microsoft.com/office/powerpoint/2010/main" val="873510149"/>
      </p:ext>
    </p:extLst>
  </p:cSld>
  <p:clrMapOvr>
    <a:masterClrMapping/>
  </p:clrMapOvr>
</p:sld>
</file>

<file path=ppt/slides/slide5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0542" y="585801"/>
            <a:ext cx="6634668" cy="949467"/>
          </a:xfrm>
        </p:spPr>
        <p:txBody>
          <a:bodyPr/>
          <a:lstStyle/>
          <a:p>
            <a:pPr algn="ctr"/>
            <a:r>
              <a:rPr lang="en-US" dirty="0">
                <a:cs typeface="Fjalla One"/>
              </a:rPr>
              <a:t>Biometria</a:t>
            </a:r>
          </a:p>
        </p:txBody>
      </p:sp>
      <p:sp>
        <p:nvSpPr>
          <p:cNvPr id="3" name="Content Placeholder 2"/>
          <p:cNvSpPr>
            <a:spLocks noGrp="1"/>
          </p:cNvSpPr>
          <p:nvPr>
            <p:ph sz="quarter" idx="17"/>
          </p:nvPr>
        </p:nvSpPr>
        <p:spPr/>
        <p:txBody>
          <a:bodyPr>
            <a:normAutofit/>
          </a:bodyPr>
          <a:lstStyle/>
          <a:p>
            <a:r>
              <a:rPr lang="en-US" dirty="0">
                <a:cs typeface="Roboto Slab Regular"/>
              </a:rPr>
              <a:t>La vostra impronta digitale è il vostro documento d'identità!</a:t>
            </a:r>
            <a:br>
              <a:rPr lang="en-US" dirty="0">
                <a:cs typeface="Roboto Slab Regular"/>
              </a:rPr>
            </a:br>
            <a:endParaRPr lang="en-US" dirty="0">
              <a:cs typeface="Roboto Slab Regular"/>
            </a:endParaRPr>
          </a:p>
          <a:p>
            <a:endParaRPr lang="en-US" dirty="0">
              <a:cs typeface="Roboto Slab Regular"/>
            </a:endParaRPr>
          </a:p>
          <a:p>
            <a:r>
              <a:rPr lang="en-US" dirty="0">
                <a:cs typeface="Roboto Slab Regular"/>
              </a:rPr>
              <a:t>La vostra impronta digitale è piuttosto unica</a:t>
            </a:r>
          </a:p>
          <a:p>
            <a:endParaRPr lang="en-US" dirty="0">
              <a:cs typeface="Roboto Slab Regular"/>
            </a:endParaRPr>
          </a:p>
          <a:p>
            <a:endParaRPr lang="en-US" dirty="0">
              <a:cs typeface="Roboto Slab Regular"/>
            </a:endParaRPr>
          </a:p>
          <a:p>
            <a:r>
              <a:rPr lang="en-US" dirty="0">
                <a:cs typeface="Roboto Slab Regular"/>
              </a:rPr>
              <a:t>L'impronta digitale è comoda da trasportare. </a:t>
            </a:r>
          </a:p>
        </p:txBody>
      </p:sp>
      <p:pic>
        <p:nvPicPr>
          <p:cNvPr id="7" name="Picture 6">
            <a:extLst>
              <a:ext uri="{FF2B5EF4-FFF2-40B4-BE49-F238E27FC236}">
                <a16:creationId xmlns:a16="http://schemas.microsoft.com/office/drawing/2014/main" id="{B3A03711-9A0C-78C0-5F87-82D464C74C05}"/>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17233323-72FD-E708-643C-FE25054414E6}"/>
              </a:ext>
            </a:extLst>
          </p:cNvPr>
          <p:cNvSpPr>
            <a:spLocks noGrp="1"/>
          </p:cNvSpPr>
          <p:nvPr>
            <p:ph type="sldNum" sz="quarter" idx="4"/>
          </p:nvPr>
        </p:nvSpPr>
        <p:spPr/>
        <p:txBody>
          <a:bodyPr/>
          <a:lstStyle/>
          <a:p>
            <a:fld id="{3A98EE3D-8CD1-4C3F-BD1C-C98C9596463C}" type="slidenum">
              <a:rPr lang="en-US" smtClean="0"/>
              <a:t>54</a:t>
            </a:fld>
            <a:endParaRPr lang="en-US" dirty="0"/>
          </a:p>
        </p:txBody>
      </p:sp>
    </p:spTree>
    <p:extLst>
      <p:ext uri="{BB962C8B-B14F-4D97-AF65-F5344CB8AC3E}">
        <p14:creationId xmlns:p14="http://schemas.microsoft.com/office/powerpoint/2010/main" val="1837414291"/>
      </p:ext>
    </p:extLst>
  </p:cSld>
  <p:clrMapOvr>
    <a:masterClrMapping/>
  </p:clrMapOvr>
</p:sld>
</file>

<file path=ppt/slides/slide5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75968"/>
            <a:ext cx="5503958" cy="949467"/>
          </a:xfrm>
        </p:spPr>
        <p:txBody>
          <a:bodyPr/>
          <a:lstStyle/>
          <a:p>
            <a:pPr algn="ctr"/>
            <a:r>
              <a:rPr lang="en-US" dirty="0">
                <a:cs typeface="Fjalla One"/>
              </a:rPr>
              <a:t>Biometria</a:t>
            </a:r>
          </a:p>
        </p:txBody>
      </p:sp>
      <p:sp>
        <p:nvSpPr>
          <p:cNvPr id="3" name="Content Placeholder 2"/>
          <p:cNvSpPr>
            <a:spLocks noGrp="1"/>
          </p:cNvSpPr>
          <p:nvPr>
            <p:ph sz="quarter" idx="17"/>
          </p:nvPr>
        </p:nvSpPr>
        <p:spPr/>
        <p:txBody>
          <a:bodyPr>
            <a:normAutofit/>
          </a:bodyPr>
          <a:lstStyle/>
          <a:p>
            <a:r>
              <a:rPr lang="en-US" dirty="0">
                <a:cs typeface="Roboto Slab Regular"/>
              </a:rPr>
              <a:t>La vostra impronta digitale è il vostro documento d'identità!</a:t>
            </a:r>
          </a:p>
          <a:p>
            <a:pPr lvl="1">
              <a:buClr>
                <a:schemeClr val="tx1"/>
              </a:buClr>
            </a:pPr>
            <a:r>
              <a:rPr lang="en-US" dirty="0">
                <a:solidFill>
                  <a:schemeClr val="accent1"/>
                </a:solidFill>
                <a:cs typeface="Oswald Regular"/>
              </a:rPr>
              <a:t>La vostra impronta digitale è molto più preziosa per le altre persone di quanto non lo fosse in passato. </a:t>
            </a:r>
            <a:endParaRPr lang="en-US" dirty="0">
              <a:solidFill>
                <a:schemeClr val="accent1"/>
              </a:solidFill>
              <a:cs typeface="Roboto Slab Regular"/>
            </a:endParaRPr>
          </a:p>
          <a:p>
            <a:r>
              <a:rPr lang="en-US" dirty="0">
                <a:cs typeface="Roboto Slab Regular"/>
              </a:rPr>
              <a:t>La vostra impronta digitale è piuttosto unica</a:t>
            </a:r>
          </a:p>
          <a:p>
            <a:pPr lvl="1">
              <a:buClr>
                <a:schemeClr val="tx1"/>
              </a:buClr>
            </a:pPr>
            <a:r>
              <a:rPr lang="en-US" dirty="0">
                <a:solidFill>
                  <a:schemeClr val="accent1"/>
                </a:solidFill>
                <a:cs typeface="Fjalla One"/>
              </a:rPr>
              <a:t>Il numero di dati biometrici è limitato, quindi se Google e Microsoft utilizzano lo stesso dato biometrico, possono autenticarsi reciprocamente come voi. </a:t>
            </a:r>
            <a:endParaRPr lang="en-US" dirty="0">
              <a:solidFill>
                <a:schemeClr val="accent1"/>
              </a:solidFill>
              <a:cs typeface="Roboto Slab Regular"/>
            </a:endParaRPr>
          </a:p>
          <a:p>
            <a:r>
              <a:rPr lang="en-US" dirty="0">
                <a:cs typeface="Roboto Slab Regular"/>
              </a:rPr>
              <a:t>L'impronta digitale è comoda da trasportare</a:t>
            </a:r>
          </a:p>
          <a:p>
            <a:pPr lvl="1">
              <a:buClr>
                <a:schemeClr val="tx1"/>
              </a:buClr>
            </a:pPr>
            <a:r>
              <a:rPr lang="en-US" dirty="0">
                <a:solidFill>
                  <a:schemeClr val="accent1"/>
                </a:solidFill>
                <a:cs typeface="Oswald Regular"/>
              </a:rPr>
              <a:t>Purtroppo, i lettori biometrici sono molto meno convenienti da utilizzare. In genere richiedono un </a:t>
            </a:r>
            <a:r>
              <a:rPr lang="en-US" dirty="0">
                <a:solidFill>
                  <a:schemeClr val="accent1"/>
                </a:solidFill>
                <a:cs typeface="Roboto Slab Regular"/>
              </a:rPr>
              <a:t>hardware</a:t>
            </a:r>
            <a:r>
              <a:rPr lang="en-US" dirty="0">
                <a:solidFill>
                  <a:schemeClr val="accent1"/>
                </a:solidFill>
                <a:cs typeface="Oswald Regular"/>
              </a:rPr>
              <a:t> speciale  </a:t>
            </a:r>
          </a:p>
        </p:txBody>
      </p:sp>
      <p:pic>
        <p:nvPicPr>
          <p:cNvPr id="7" name="Picture 6">
            <a:extLst>
              <a:ext uri="{FF2B5EF4-FFF2-40B4-BE49-F238E27FC236}">
                <a16:creationId xmlns:a16="http://schemas.microsoft.com/office/drawing/2014/main" id="{B3782794-F6B4-0F8A-B771-03FAA4DE4052}"/>
              </a:ext>
            </a:extLst>
          </p:cNvPr>
          <p:cNvPicPr>
            <a:picLocks noChangeAspect="1"/>
          </p:cNvPicPr>
          <p:nvPr/>
        </p:nvPicPr>
        <p:blipFill>
          <a:blip r:embed="rId2"/>
          <a:stretch>
            <a:fillRect/>
          </a:stretch>
        </p:blipFill>
        <p:spPr>
          <a:xfrm>
            <a:off x="7549377" y="6167336"/>
            <a:ext cx="1530000" cy="612000"/>
          </a:xfrm>
          <a:prstGeom prst="rect">
            <a:avLst/>
          </a:prstGeom>
        </p:spPr>
      </p:pic>
      <p:sp>
        <p:nvSpPr>
          <p:cNvPr id="4" name="Slide Number Placeholder 3">
            <a:extLst>
              <a:ext uri="{FF2B5EF4-FFF2-40B4-BE49-F238E27FC236}">
                <a16:creationId xmlns:a16="http://schemas.microsoft.com/office/drawing/2014/main" id="{9854B652-0562-C1BA-F2B6-E843BD155201}"/>
              </a:ext>
            </a:extLst>
          </p:cNvPr>
          <p:cNvSpPr>
            <a:spLocks noGrp="1"/>
          </p:cNvSpPr>
          <p:nvPr>
            <p:ph type="sldNum" sz="quarter" idx="4"/>
          </p:nvPr>
        </p:nvSpPr>
        <p:spPr/>
        <p:txBody>
          <a:bodyPr/>
          <a:lstStyle/>
          <a:p>
            <a:fld id="{3A98EE3D-8CD1-4C3F-BD1C-C98C9596463C}" type="slidenum">
              <a:rPr lang="en-US" smtClean="0"/>
              <a:t>55</a:t>
            </a:fld>
            <a:endParaRPr lang="en-US" dirty="0"/>
          </a:p>
        </p:txBody>
      </p:sp>
    </p:spTree>
    <p:extLst>
      <p:ext uri="{BB962C8B-B14F-4D97-AF65-F5344CB8AC3E}">
        <p14:creationId xmlns:p14="http://schemas.microsoft.com/office/powerpoint/2010/main" val="3196789829"/>
      </p:ext>
    </p:extLst>
  </p:cSld>
  <p:clrMapOvr>
    <a:masterClrMapping/>
  </p:clrMapOvr>
</p:sld>
</file>

<file path=ppt/slides/slide5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66" y="381961"/>
            <a:ext cx="7303261" cy="949467"/>
          </a:xfrm>
        </p:spPr>
        <p:txBody>
          <a:bodyPr/>
          <a:lstStyle/>
          <a:p>
            <a:pPr algn="ctr"/>
            <a:r>
              <a:rPr lang="en-US" dirty="0">
                <a:cs typeface="Fjalla One"/>
              </a:rPr>
              <a:t>Autenticazione a due fattori</a:t>
            </a:r>
          </a:p>
        </p:txBody>
      </p:sp>
      <p:sp>
        <p:nvSpPr>
          <p:cNvPr id="3" name="Content Placeholder 2"/>
          <p:cNvSpPr>
            <a:spLocks noGrp="1"/>
          </p:cNvSpPr>
          <p:nvPr>
            <p:ph sz="quarter" idx="17"/>
          </p:nvPr>
        </p:nvSpPr>
        <p:spPr>
          <a:xfrm>
            <a:off x="796322" y="1986061"/>
            <a:ext cx="4395110" cy="4015244"/>
          </a:xfrm>
        </p:spPr>
        <p:txBody>
          <a:bodyPr>
            <a:normAutofit/>
          </a:bodyPr>
          <a:lstStyle/>
          <a:p>
            <a:r>
              <a:rPr lang="en-US" dirty="0">
                <a:cs typeface="Roboto Slab Regular"/>
              </a:rPr>
              <a:t>Se qualcuno ruba la vostra password, potete rubare in tutta sicurezza </a:t>
            </a:r>
          </a:p>
          <a:p>
            <a:endParaRPr lang="en-US" dirty="0">
              <a:cs typeface="Roboto Slab Regular"/>
            </a:endParaRPr>
          </a:p>
          <a:p>
            <a:r>
              <a:rPr lang="en-US" dirty="0">
                <a:cs typeface="Roboto Slab Regular"/>
              </a:rPr>
              <a:t>Richiedere sempre l'autenticazione a due fattori non è molto utilizzabile. </a:t>
            </a:r>
          </a:p>
        </p:txBody>
      </p:sp>
      <p:pic>
        <p:nvPicPr>
          <p:cNvPr id="4" name="unnamed.png" descr="/Users/Omar/Desktop/Slide-Password/unnamed.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2993877" y="3788044"/>
            <a:ext cx="3620458" cy="2213261"/>
          </a:xfrm>
          <a:prstGeom prst="rect">
            <a:avLst/>
          </a:prstGeom>
        </p:spPr>
      </p:pic>
      <p:pic>
        <p:nvPicPr>
          <p:cNvPr id="9" name="Picture 8">
            <a:extLst>
              <a:ext uri="{FF2B5EF4-FFF2-40B4-BE49-F238E27FC236}">
                <a16:creationId xmlns:a16="http://schemas.microsoft.com/office/drawing/2014/main" id="{298E4F0B-8DE8-7EE1-D296-1EC9270DF40D}"/>
              </a:ext>
            </a:extLst>
          </p:cNvPr>
          <p:cNvPicPr>
            <a:picLocks noChangeAspect="1"/>
          </p:cNvPicPr>
          <p:nvPr/>
        </p:nvPicPr>
        <p:blipFill>
          <a:blip r:embed="rId4"/>
          <a:stretch>
            <a:fillRect/>
          </a:stretch>
        </p:blipFill>
        <p:spPr>
          <a:xfrm>
            <a:off x="7549377" y="6167336"/>
            <a:ext cx="1530000" cy="612000"/>
          </a:xfrm>
          <a:prstGeom prst="rect">
            <a:avLst/>
          </a:prstGeom>
        </p:spPr>
      </p:pic>
      <p:sp>
        <p:nvSpPr>
          <p:cNvPr id="5" name="Slide Number Placeholder 4">
            <a:extLst>
              <a:ext uri="{FF2B5EF4-FFF2-40B4-BE49-F238E27FC236}">
                <a16:creationId xmlns:a16="http://schemas.microsoft.com/office/drawing/2014/main" id="{BEF17B81-8ED6-970D-58C9-2E78BF08A346}"/>
              </a:ext>
            </a:extLst>
          </p:cNvPr>
          <p:cNvSpPr>
            <a:spLocks noGrp="1"/>
          </p:cNvSpPr>
          <p:nvPr>
            <p:ph type="sldNum" sz="quarter" idx="4"/>
          </p:nvPr>
        </p:nvSpPr>
        <p:spPr/>
        <p:txBody>
          <a:bodyPr/>
          <a:lstStyle/>
          <a:p>
            <a:fld id="{3A98EE3D-8CD1-4C3F-BD1C-C98C9596463C}" type="slidenum">
              <a:rPr lang="en-US" smtClean="0"/>
              <a:t>56</a:t>
            </a:fld>
            <a:endParaRPr lang="en-US" dirty="0"/>
          </a:p>
        </p:txBody>
      </p:sp>
    </p:spTree>
    <p:extLst>
      <p:ext uri="{BB962C8B-B14F-4D97-AF65-F5344CB8AC3E}">
        <p14:creationId xmlns:p14="http://schemas.microsoft.com/office/powerpoint/2010/main" val="3447164892"/>
      </p:ext>
    </p:extLst>
  </p:cSld>
  <p:clrMapOvr>
    <a:masterClrMapping/>
  </p:clrMapOvr>
</p:sld>
</file>

<file path=ppt/slides/slide58.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n-US" dirty="0"/>
              <a:t>Grazie</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4786878" cy="2258013"/>
          </a:xfrm>
        </p:spPr>
        <p:txBody>
          <a:bodyPr/>
          <a:lstStyle/>
          <a:p>
            <a:r>
              <a:rPr lang="en-US" dirty="0"/>
              <a:t>Orario d'ufficio: </a:t>
            </a:r>
          </a:p>
          <a:p>
            <a:r>
              <a:rPr lang="en-US" dirty="0"/>
              <a:t>M-Th 15:00-16:30 sala C402</a:t>
            </a:r>
          </a:p>
          <a:p>
            <a:endParaRPr lang="en-US" dirty="0"/>
          </a:p>
          <a:p>
            <a:r>
              <a:rPr lang="en-US" dirty="0"/>
              <a:t>Si prega di inviare tutte le domande a:</a:t>
            </a:r>
          </a:p>
          <a:p>
            <a:r>
              <a:rPr lang="en-US" dirty="0"/>
              <a:t>gehad@example.com</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99485134"/>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087" y="782494"/>
            <a:ext cx="7890965" cy="1518315"/>
          </a:xfrm>
        </p:spPr>
        <p:txBody>
          <a:bodyPr>
            <a:normAutofit/>
          </a:bodyPr>
          <a:lstStyle/>
          <a:p>
            <a:pPr algn="ctr"/>
            <a:r>
              <a:rPr lang="en-US" dirty="0">
                <a:latin typeface="Book Antiqua (Headings)"/>
                <a:cs typeface="Fjalla One"/>
              </a:rPr>
              <a:t>Autenticazione e controllo degli accessi </a:t>
            </a:r>
            <a:br>
              <a:rPr lang="en-US" dirty="0">
                <a:latin typeface="Book Antiqua (Headings)"/>
                <a:cs typeface="Fjalla One"/>
              </a:rPr>
            </a:br>
            <a:r>
              <a:rPr lang="en-US" dirty="0">
                <a:latin typeface="Book Antiqua (Headings)"/>
                <a:cs typeface="Fjalla One"/>
              </a:rPr>
              <a:t>(Da Wikipedia)</a:t>
            </a:r>
          </a:p>
        </p:txBody>
      </p:sp>
      <p:sp>
        <p:nvSpPr>
          <p:cNvPr id="5" name="Text Placeholder 4">
            <a:extLst>
              <a:ext uri="{FF2B5EF4-FFF2-40B4-BE49-F238E27FC236}">
                <a16:creationId xmlns:a16="http://schemas.microsoft.com/office/drawing/2014/main" id="{E8105847-32D8-FDCA-7E12-457A0A46E654}"/>
              </a:ext>
            </a:extLst>
          </p:cNvPr>
          <p:cNvSpPr>
            <a:spLocks noGrp="1"/>
          </p:cNvSpPr>
          <p:nvPr>
            <p:ph type="body" sz="quarter" idx="12"/>
          </p:nvPr>
        </p:nvSpPr>
        <p:spPr>
          <a:xfrm>
            <a:off x="1079979" y="2680021"/>
            <a:ext cx="7365931" cy="2894867"/>
          </a:xfrm>
        </p:spPr>
        <p:txBody>
          <a:bodyPr>
            <a:normAutofit/>
          </a:bodyPr>
          <a:lstStyle/>
          <a:p>
            <a:r>
              <a:rPr lang="en-US" sz="1500" b="1" dirty="0">
                <a:cs typeface="Roboto Slab Regular"/>
              </a:rPr>
              <a:t>L'autenticazione </a:t>
            </a:r>
            <a:r>
              <a:rPr lang="en-US" sz="1500" dirty="0">
                <a:cs typeface="Roboto Slab Regular"/>
              </a:rPr>
              <a:t>è l'atto di stabilire o confermare che qualcosa (o qualcuno) è autentico, cioè che </a:t>
            </a:r>
            <a:r>
              <a:rPr lang="en-US" sz="1500" b="1" i="1" dirty="0">
                <a:cs typeface="Roboto Slab Regular"/>
              </a:rPr>
              <a:t>le affermazioni fatte da o sul soggetto sono vere</a:t>
            </a:r>
            <a:r>
              <a:rPr lang="en-US" sz="1500" dirty="0">
                <a:cs typeface="Roboto Slab Regular"/>
              </a:rPr>
              <a:t>. </a:t>
            </a:r>
            <a:r>
              <a:rPr lang="en-US" sz="1500" dirty="0">
                <a:cs typeface="Roboto Slab Regular"/>
              </a:rPr>
              <a:t>Ciò può comportare la </a:t>
            </a:r>
            <a:r>
              <a:rPr lang="en-US" sz="1500" b="1" i="1" dirty="0">
                <a:cs typeface="Roboto Slab Regular"/>
              </a:rPr>
              <a:t>conferma dell'identità di una persona</a:t>
            </a:r>
            <a:r>
              <a:rPr lang="en-US" sz="1500" dirty="0">
                <a:cs typeface="Roboto Slab Regular"/>
              </a:rPr>
              <a:t>, la rintracciabilità delle origini di un manufatto, la garanzia che un prodotto sia quello che la confezione e l'etichetta dichiarano di essere, o la </a:t>
            </a:r>
            <a:r>
              <a:rPr lang="en-US" sz="1500" b="1" i="1" dirty="0">
                <a:cs typeface="Roboto Slab Regular"/>
              </a:rPr>
              <a:t>garanzia che un programma informatico sia affidabile.</a:t>
            </a:r>
            <a:endParaRPr lang="en-US" sz="1500" dirty="0">
              <a:cs typeface="Roboto Slab Regular"/>
            </a:endParaRPr>
          </a:p>
          <a:p>
            <a:endParaRPr lang="en-US" sz="1500" dirty="0">
              <a:cs typeface="Roboto Slab Regular"/>
            </a:endParaRPr>
          </a:p>
          <a:p>
            <a:r>
              <a:rPr lang="en-US" sz="1500" dirty="0">
                <a:cs typeface="Roboto Slab Regular"/>
              </a:rPr>
              <a:t>Il </a:t>
            </a:r>
            <a:r>
              <a:rPr lang="en-US" sz="1500" b="1" dirty="0">
                <a:cs typeface="Roboto Slab Regular"/>
              </a:rPr>
              <a:t>controllo degli accessi </a:t>
            </a:r>
            <a:r>
              <a:rPr lang="en-US" sz="1500" dirty="0">
                <a:cs typeface="Roboto Slab Regular"/>
              </a:rPr>
              <a:t>è un sistema che consente a un'autorità di </a:t>
            </a:r>
            <a:r>
              <a:rPr lang="en-US" sz="1500" b="1" i="1" dirty="0">
                <a:cs typeface="Roboto Slab Regular"/>
              </a:rPr>
              <a:t>controllare l'accesso </a:t>
            </a:r>
            <a:r>
              <a:rPr lang="en-US" sz="1500" dirty="0">
                <a:cs typeface="Roboto Slab Regular"/>
              </a:rPr>
              <a:t>alle aree e alle </a:t>
            </a:r>
            <a:r>
              <a:rPr lang="en-US" sz="1500" b="1" i="1" dirty="0">
                <a:cs typeface="Roboto Slab Regular"/>
              </a:rPr>
              <a:t>risorse </a:t>
            </a:r>
            <a:r>
              <a:rPr lang="en-US" sz="1500" dirty="0">
                <a:cs typeface="Roboto Slab Regular"/>
              </a:rPr>
              <a:t>di una determinata struttura fisica o di un </a:t>
            </a:r>
            <a:r>
              <a:rPr lang="en-US" sz="1500" b="1" i="1" dirty="0">
                <a:cs typeface="Roboto Slab Regular"/>
              </a:rPr>
              <a:t>sistema informativo basato su computer.</a:t>
            </a:r>
            <a:endParaRPr lang="en-US" sz="1500" dirty="0">
              <a:cs typeface="Roboto Slab Regular"/>
            </a:endParaRPr>
          </a:p>
          <a:p>
            <a:endParaRPr lang="en-US" dirty="0"/>
          </a:p>
        </p:txBody>
      </p:sp>
      <p:pic>
        <p:nvPicPr>
          <p:cNvPr id="8" name="Picture 7">
            <a:extLst>
              <a:ext uri="{FF2B5EF4-FFF2-40B4-BE49-F238E27FC236}">
                <a16:creationId xmlns:a16="http://schemas.microsoft.com/office/drawing/2014/main" id="{9615FE18-A6EC-45E5-D9D9-628DCF85C707}"/>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0F165891-4F6E-08C1-B269-80362A0CBA47}"/>
              </a:ext>
            </a:extLst>
          </p:cNvPr>
          <p:cNvSpPr>
            <a:spLocks noGrp="1"/>
          </p:cNvSpPr>
          <p:nvPr>
            <p:ph type="sldNum" sz="quarter" idx="13"/>
          </p:nvPr>
        </p:nvSpPr>
        <p:spPr/>
        <p:txBody>
          <a:bodyPr/>
          <a:lstStyle/>
          <a:p>
            <a:fld id="{3A98EE3D-8CD1-4C3F-BD1C-C98C9596463C}" type="slidenum">
              <a:rPr lang="en-US" smtClean="0"/>
              <a:t>5</a:t>
            </a:fld>
            <a:endParaRPr lang="en-US" dirty="0"/>
          </a:p>
        </p:txBody>
      </p:sp>
    </p:spTree>
    <p:extLst>
      <p:ext uri="{BB962C8B-B14F-4D97-AF65-F5344CB8AC3E}">
        <p14:creationId xmlns:p14="http://schemas.microsoft.com/office/powerpoint/2010/main" val="2246346888"/>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latin typeface="Book Antiqua (Headings)"/>
                <a:cs typeface="Fjalla One"/>
              </a:rPr>
              <a:t>Perché l'audit?</a:t>
            </a:r>
          </a:p>
        </p:txBody>
      </p:sp>
      <p:sp>
        <p:nvSpPr>
          <p:cNvPr id="6" name="Text Placeholder 5">
            <a:extLst>
              <a:ext uri="{FF2B5EF4-FFF2-40B4-BE49-F238E27FC236}">
                <a16:creationId xmlns:a16="http://schemas.microsoft.com/office/drawing/2014/main" id="{891DA13F-D809-9015-DFAF-E59F096E88F3}"/>
              </a:ext>
            </a:extLst>
          </p:cNvPr>
          <p:cNvSpPr>
            <a:spLocks noGrp="1"/>
          </p:cNvSpPr>
          <p:nvPr>
            <p:ph type="body" sz="quarter" idx="12"/>
          </p:nvPr>
        </p:nvSpPr>
        <p:spPr>
          <a:xfrm>
            <a:off x="1560875" y="2581701"/>
            <a:ext cx="5723944" cy="2649060"/>
          </a:xfrm>
        </p:spPr>
        <p:txBody>
          <a:bodyPr>
            <a:normAutofit lnSpcReduction="10000"/>
          </a:bodyPr>
          <a:lstStyle/>
          <a:p>
            <a:r>
              <a:rPr lang="en-US" sz="1400" dirty="0">
                <a:cs typeface="Roboto Slab Regular"/>
              </a:rPr>
              <a:t>Non dispongono di informazioni sufficienti durante il processo decisionale per giudicare se una richiesta di accesso è valida. </a:t>
            </a:r>
          </a:p>
          <a:p>
            <a:endParaRPr lang="en-US" sz="1400" dirty="0">
              <a:cs typeface="Roboto Slab Regular"/>
            </a:endParaRPr>
          </a:p>
          <a:p>
            <a:r>
              <a:rPr lang="en-US" sz="1400" dirty="0">
                <a:cs typeface="Roboto Slab Regular"/>
              </a:rPr>
              <a:t>È difficile valutare tutte le possibili condizioni di una richiesta di accesso valida. </a:t>
            </a:r>
          </a:p>
          <a:p>
            <a:endParaRPr lang="en-US" sz="1400" dirty="0">
              <a:cs typeface="Roboto Slab Regular"/>
            </a:endParaRPr>
          </a:p>
          <a:p>
            <a:r>
              <a:rPr lang="en-US" sz="1400" dirty="0">
                <a:cs typeface="Roboto Slab Regular"/>
              </a:rPr>
              <a:t>Particolarmente rilevante quando la legittimità della richiesta di accesso dipende dalle informazioni contestuali </a:t>
            </a:r>
          </a:p>
          <a:p>
            <a:endParaRPr lang="en-US" dirty="0"/>
          </a:p>
        </p:txBody>
      </p:sp>
      <p:pic>
        <p:nvPicPr>
          <p:cNvPr id="10" name="Picture 9">
            <a:extLst>
              <a:ext uri="{FF2B5EF4-FFF2-40B4-BE49-F238E27FC236}">
                <a16:creationId xmlns:a16="http://schemas.microsoft.com/office/drawing/2014/main" id="{9DBBF052-44A3-87D4-01C0-2B103376B48D}"/>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183EFFB4-093C-923A-E9C7-C01649DF493C}"/>
              </a:ext>
            </a:extLst>
          </p:cNvPr>
          <p:cNvSpPr>
            <a:spLocks noGrp="1"/>
          </p:cNvSpPr>
          <p:nvPr>
            <p:ph type="sldNum" sz="quarter" idx="13"/>
          </p:nvPr>
        </p:nvSpPr>
        <p:spPr/>
        <p:txBody>
          <a:bodyPr/>
          <a:lstStyle/>
          <a:p>
            <a:fld id="{3A98EE3D-8CD1-4C3F-BD1C-C98C9596463C}" type="slidenum">
              <a:rPr lang="en-US" smtClean="0"/>
              <a:t>6</a:t>
            </a:fld>
            <a:endParaRPr lang="en-US" dirty="0"/>
          </a:p>
        </p:txBody>
      </p:sp>
    </p:spTree>
    <p:extLst>
      <p:ext uri="{BB962C8B-B14F-4D97-AF65-F5344CB8AC3E}">
        <p14:creationId xmlns:p14="http://schemas.microsoft.com/office/powerpoint/2010/main" val="864637178"/>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2C26-C6CC-8C63-B5E6-919A2F83AE6D}"/>
              </a:ext>
            </a:extLst>
          </p:cNvPr>
          <p:cNvSpPr>
            <a:spLocks noGrp="1"/>
          </p:cNvSpPr>
          <p:nvPr>
            <p:ph type="ctrTitle"/>
          </p:nvPr>
        </p:nvSpPr>
        <p:spPr>
          <a:xfrm>
            <a:off x="2053373" y="1415845"/>
            <a:ext cx="8269808" cy="2556388"/>
          </a:xfrm>
        </p:spPr>
        <p:txBody>
          <a:bodyPr>
            <a:normAutofit/>
          </a:bodyPr>
          <a:lstStyle/>
          <a:p>
            <a:pPr algn="ctr"/>
            <a:r>
              <a:rPr lang="en-US" dirty="0"/>
              <a:t>Oggi ci concentriamo sull'autenticazione degli utenti </a:t>
            </a:r>
            <a:br>
              <a:rPr lang="en-US" dirty="0"/>
            </a:br>
            <a:endParaRPr lang="en-US" dirty="0"/>
          </a:p>
        </p:txBody>
      </p:sp>
      <p:pic>
        <p:nvPicPr>
          <p:cNvPr id="8" name="Picture 7">
            <a:extLst>
              <a:ext uri="{FF2B5EF4-FFF2-40B4-BE49-F238E27FC236}">
                <a16:creationId xmlns:a16="http://schemas.microsoft.com/office/drawing/2014/main" id="{09C273B4-2520-0FA0-CFE6-33E63AF009E0}"/>
              </a:ext>
            </a:extLst>
          </p:cNvPr>
          <p:cNvPicPr>
            <a:picLocks noChangeAspect="1"/>
          </p:cNvPicPr>
          <p:nvPr/>
        </p:nvPicPr>
        <p:blipFill>
          <a:blip r:embed="rId2"/>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900010F5-40CC-C3DF-220A-39FEC7CBE5F5}"/>
              </a:ext>
            </a:extLst>
          </p:cNvPr>
          <p:cNvSpPr>
            <a:spLocks noGrp="1"/>
          </p:cNvSpPr>
          <p:nvPr>
            <p:ph type="sldNum" sz="quarter" idx="13"/>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268712350"/>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727" y="312381"/>
            <a:ext cx="4786877" cy="1518315"/>
          </a:xfrm>
        </p:spPr>
        <p:txBody>
          <a:bodyPr>
            <a:normAutofit fontScale="90000"/>
          </a:bodyPr>
          <a:lstStyle/>
          <a:p>
            <a:pPr algn="ctr"/>
            <a:r>
              <a:rPr lang="en-US" sz="4000" dirty="0">
                <a:latin typeface="Book Antiqua (Headings)"/>
                <a:cs typeface="Fjalla One"/>
              </a:rPr>
              <a:t>Scenari che richiedono l'autenticazione dell'utente</a:t>
            </a:r>
          </a:p>
        </p:txBody>
      </p:sp>
      <p:sp>
        <p:nvSpPr>
          <p:cNvPr id="16" name="Text Placeholder 15">
            <a:extLst>
              <a:ext uri="{FF2B5EF4-FFF2-40B4-BE49-F238E27FC236}">
                <a16:creationId xmlns:a16="http://schemas.microsoft.com/office/drawing/2014/main" id="{DCC653EA-34B2-DD53-692C-8DB80EE14667}"/>
              </a:ext>
            </a:extLst>
          </p:cNvPr>
          <p:cNvSpPr>
            <a:spLocks noGrp="1"/>
          </p:cNvSpPr>
          <p:nvPr>
            <p:ph type="body" sz="quarter" idx="12"/>
          </p:nvPr>
        </p:nvSpPr>
        <p:spPr>
          <a:xfrm>
            <a:off x="581727" y="1997997"/>
            <a:ext cx="4965819" cy="2569866"/>
          </a:xfrm>
        </p:spPr>
        <p:txBody>
          <a:bodyPr/>
          <a:lstStyle/>
          <a:p>
            <a:r>
              <a:rPr lang="en-US" dirty="0"/>
              <a:t>Accesso a un computer locale </a:t>
            </a:r>
          </a:p>
          <a:p>
            <a:r>
              <a:rPr lang="en-US" dirty="0"/>
              <a:t>Accesso a un computer remoto </a:t>
            </a:r>
          </a:p>
          <a:p>
            <a:r>
              <a:rPr lang="en-US" dirty="0"/>
              <a:t>Accesso alla rete </a:t>
            </a:r>
          </a:p>
          <a:p>
            <a:r>
              <a:rPr lang="en-US" dirty="0"/>
              <a:t>Accesso ai siti web </a:t>
            </a:r>
          </a:p>
          <a:p>
            <a:endParaRPr lang="en-US" dirty="0"/>
          </a:p>
        </p:txBody>
      </p:sp>
      <p:grpSp>
        <p:nvGrpSpPr>
          <p:cNvPr id="18" name="Group 17">
            <a:extLst>
              <a:ext uri="{FF2B5EF4-FFF2-40B4-BE49-F238E27FC236}">
                <a16:creationId xmlns:a16="http://schemas.microsoft.com/office/drawing/2014/main" id="{3D098A93-C232-6778-64FA-0521EAAB1F17}"/>
              </a:ext>
            </a:extLst>
          </p:cNvPr>
          <p:cNvGrpSpPr/>
          <p:nvPr/>
        </p:nvGrpSpPr>
        <p:grpSpPr>
          <a:xfrm>
            <a:off x="2808938" y="3609787"/>
            <a:ext cx="6226907" cy="1916152"/>
            <a:chOff x="1812386" y="3858832"/>
            <a:chExt cx="7868895" cy="2486382"/>
          </a:xfrm>
        </p:grpSpPr>
        <p:pic>
          <p:nvPicPr>
            <p:cNvPr id="4" name="user-icon1.jpg" descr="/Users/Omar/Desktop/Slide-Password/user-icon1.jp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1812386" y="4051651"/>
              <a:ext cx="2752333" cy="2201866"/>
            </a:xfrm>
            <a:prstGeom prst="rect">
              <a:avLst/>
            </a:prstGeom>
          </p:spPr>
        </p:pic>
        <p:pic>
          <p:nvPicPr>
            <p:cNvPr id="5" name="server.png" descr="/Users/Omar/Desktop/Slide-Password/server.png"/>
            <p:cNvPicPr>
              <a:picLocks noChangeAspect="1"/>
            </p:cNvPicPr>
            <p:nvPr/>
          </p:nvPicPr>
          <p:blipFill>
            <a:blip r:embed="rId4" r:link="rId5" cstate="email">
              <a:extLst>
                <a:ext uri="{28A0092B-C50C-407E-A947-70E740481C1C}">
                  <a14:useLocalDpi xmlns:a14="http://schemas.microsoft.com/office/drawing/2010/main" val="0"/>
                </a:ext>
              </a:extLst>
            </a:blip>
            <a:stretch>
              <a:fillRect/>
            </a:stretch>
          </p:blipFill>
          <p:spPr>
            <a:xfrm>
              <a:off x="8192762" y="4260467"/>
              <a:ext cx="1488519" cy="1994666"/>
            </a:xfrm>
            <a:prstGeom prst="rect">
              <a:avLst/>
            </a:prstGeom>
          </p:spPr>
        </p:pic>
        <p:sp>
          <p:nvSpPr>
            <p:cNvPr id="6" name="Right Arrow 5"/>
            <p:cNvSpPr/>
            <p:nvPr/>
          </p:nvSpPr>
          <p:spPr>
            <a:xfrm>
              <a:off x="5055331" y="4169340"/>
              <a:ext cx="2805104" cy="323724"/>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sp>
          <p:nvSpPr>
            <p:cNvPr id="7" name="TextBox 6"/>
            <p:cNvSpPr txBox="1"/>
            <p:nvPr/>
          </p:nvSpPr>
          <p:spPr>
            <a:xfrm>
              <a:off x="5512057" y="3858832"/>
              <a:ext cx="1808648" cy="307777"/>
            </a:xfrm>
            <a:prstGeom prst="rect">
              <a:avLst/>
            </a:prstGeom>
            <a:noFill/>
          </p:spPr>
          <p:txBody>
            <a:bodyPr wrap="square" rtlCol="0">
              <a:spAutoFit/>
            </a:bodyPr>
            <a:lstStyle/>
            <a:p>
              <a:r>
                <a:rPr lang="en-US" sz="1400" b="1" dirty="0">
                  <a:solidFill>
                    <a:schemeClr val="bg1"/>
                  </a:solidFill>
                  <a:cs typeface="Oswald Regular"/>
                </a:rPr>
                <a:t>(A) Io sono Giovanni</a:t>
              </a:r>
            </a:p>
          </p:txBody>
        </p:sp>
        <p:sp>
          <p:nvSpPr>
            <p:cNvPr id="8" name="Left Arrow 7"/>
            <p:cNvSpPr/>
            <p:nvPr/>
          </p:nvSpPr>
          <p:spPr>
            <a:xfrm>
              <a:off x="5034047" y="4712710"/>
              <a:ext cx="2805104" cy="32372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9" name="TextBox 8"/>
            <p:cNvSpPr txBox="1"/>
            <p:nvPr/>
          </p:nvSpPr>
          <p:spPr>
            <a:xfrm>
              <a:off x="5505543" y="4416050"/>
              <a:ext cx="1904681" cy="307777"/>
            </a:xfrm>
            <a:prstGeom prst="rect">
              <a:avLst/>
            </a:prstGeom>
            <a:noFill/>
          </p:spPr>
          <p:txBody>
            <a:bodyPr wrap="square" rtlCol="0">
              <a:spAutoFit/>
            </a:bodyPr>
            <a:lstStyle/>
            <a:p>
              <a:r>
                <a:rPr lang="en-US" sz="1400" b="1" dirty="0">
                  <a:solidFill>
                    <a:schemeClr val="bg1"/>
                  </a:solidFill>
                  <a:cs typeface="Oswald Regular"/>
                </a:rPr>
                <a:t>(B) Sì, giusto.</a:t>
              </a:r>
            </a:p>
          </p:txBody>
        </p:sp>
        <p:sp>
          <p:nvSpPr>
            <p:cNvPr id="10" name="Right Arrow 9"/>
            <p:cNvSpPr/>
            <p:nvPr/>
          </p:nvSpPr>
          <p:spPr>
            <a:xfrm>
              <a:off x="5100671" y="5528110"/>
              <a:ext cx="2805104" cy="323724"/>
            </a:xfrm>
            <a:prstGeom prst="rightArrow">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chemeClr val="bg1"/>
                </a:solidFill>
              </a:endParaRPr>
            </a:p>
          </p:txBody>
        </p:sp>
        <p:sp>
          <p:nvSpPr>
            <p:cNvPr id="11" name="TextBox 10"/>
            <p:cNvSpPr txBox="1"/>
            <p:nvPr/>
          </p:nvSpPr>
          <p:spPr>
            <a:xfrm>
              <a:off x="5201964" y="4885404"/>
              <a:ext cx="2234162" cy="523220"/>
            </a:xfrm>
            <a:prstGeom prst="rect">
              <a:avLst/>
            </a:prstGeom>
            <a:noFill/>
          </p:spPr>
          <p:txBody>
            <a:bodyPr wrap="square" rtlCol="0">
              <a:spAutoFit/>
            </a:bodyPr>
            <a:lstStyle/>
            <a:p>
              <a:r>
                <a:rPr lang="en-US" sz="1400" b="1" dirty="0">
                  <a:solidFill>
                    <a:schemeClr val="bg1"/>
                  </a:solidFill>
                  <a:cs typeface="Oswald Regular"/>
                </a:rPr>
                <a:t>(C) Io sono Giovanni, ecco il mio gettone</a:t>
              </a:r>
            </a:p>
          </p:txBody>
        </p:sp>
        <p:pic>
          <p:nvPicPr>
            <p:cNvPr id="12" name="token.png" descr="/Users/Omar/Desktop/Slide-Password/token.png"/>
            <p:cNvPicPr>
              <a:picLocks noChangeAspect="1"/>
            </p:cNvPicPr>
            <p:nvPr/>
          </p:nvPicPr>
          <p:blipFill>
            <a:blip r:embed="rId6" r:link="rId7" cstate="email">
              <a:extLst>
                <a:ext uri="{28A0092B-C50C-407E-A947-70E740481C1C}">
                  <a14:useLocalDpi xmlns:a14="http://schemas.microsoft.com/office/drawing/2010/main" val="0"/>
                </a:ext>
              </a:extLst>
            </a:blip>
            <a:stretch>
              <a:fillRect/>
            </a:stretch>
          </p:blipFill>
          <p:spPr>
            <a:xfrm>
              <a:off x="7320706" y="5087846"/>
              <a:ext cx="440265" cy="440265"/>
            </a:xfrm>
            <a:prstGeom prst="rect">
              <a:avLst/>
            </a:prstGeom>
          </p:spPr>
        </p:pic>
        <p:sp>
          <p:nvSpPr>
            <p:cNvPr id="13" name="Left Arrow 12"/>
            <p:cNvSpPr/>
            <p:nvPr/>
          </p:nvSpPr>
          <p:spPr>
            <a:xfrm>
              <a:off x="5013829" y="6021490"/>
              <a:ext cx="2805104" cy="32372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4" name="TextBox 13"/>
            <p:cNvSpPr txBox="1"/>
            <p:nvPr/>
          </p:nvSpPr>
          <p:spPr>
            <a:xfrm>
              <a:off x="5859608" y="5749002"/>
              <a:ext cx="1287230" cy="307777"/>
            </a:xfrm>
            <a:prstGeom prst="rect">
              <a:avLst/>
            </a:prstGeom>
            <a:noFill/>
          </p:spPr>
          <p:txBody>
            <a:bodyPr wrap="square" rtlCol="0">
              <a:spAutoFit/>
            </a:bodyPr>
            <a:lstStyle/>
            <a:p>
              <a:r>
                <a:rPr lang="en-US" sz="1400" b="1" dirty="0">
                  <a:solidFill>
                    <a:schemeClr val="bg1"/>
                  </a:solidFill>
                  <a:cs typeface="Oswald Regular"/>
                </a:rPr>
                <a:t>(D) OKAY</a:t>
              </a:r>
            </a:p>
          </p:txBody>
        </p:sp>
      </p:grpSp>
      <p:pic>
        <p:nvPicPr>
          <p:cNvPr id="21" name="Picture 20">
            <a:extLst>
              <a:ext uri="{FF2B5EF4-FFF2-40B4-BE49-F238E27FC236}">
                <a16:creationId xmlns:a16="http://schemas.microsoft.com/office/drawing/2014/main" id="{5EB344BB-241E-79D0-F277-6017F431274D}"/>
              </a:ext>
            </a:extLst>
          </p:cNvPr>
          <p:cNvPicPr>
            <a:picLocks noChangeAspect="1"/>
          </p:cNvPicPr>
          <p:nvPr/>
        </p:nvPicPr>
        <p:blipFill>
          <a:blip r:embed="rId8"/>
          <a:stretch>
            <a:fillRect/>
          </a:stretch>
        </p:blipFill>
        <p:spPr>
          <a:xfrm>
            <a:off x="7284819" y="5971782"/>
            <a:ext cx="1530000" cy="612000"/>
          </a:xfrm>
          <a:prstGeom prst="rect">
            <a:avLst/>
          </a:prstGeom>
        </p:spPr>
      </p:pic>
      <p:sp>
        <p:nvSpPr>
          <p:cNvPr id="3" name="Slide Number Placeholder 2">
            <a:extLst>
              <a:ext uri="{FF2B5EF4-FFF2-40B4-BE49-F238E27FC236}">
                <a16:creationId xmlns:a16="http://schemas.microsoft.com/office/drawing/2014/main" id="{A374575D-37DE-6460-C871-FCD57617ABAE}"/>
              </a:ext>
            </a:extLst>
          </p:cNvPr>
          <p:cNvSpPr>
            <a:spLocks noGrp="1"/>
          </p:cNvSpPr>
          <p:nvPr>
            <p:ph type="sldNum" sz="quarter" idx="13"/>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2292736568"/>
      </p:ext>
    </p:extLst>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5CCAF-B227-4420-8A82-899C4EC3371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739EAE05-2D90-4440-A098-2E114DBDB54E}">
  <ds:schemaRefs>
    <ds:schemaRef ds:uri="http://schemas.microsoft.com/sharepoint/v3/contenttype/forms"/>
  </ds:schemaRefs>
</ds:datastoreItem>
</file>

<file path=customXml/itemProps3.xml><?xml version="1.0" encoding="utf-8"?>
<ds:datastoreItem xmlns:ds="http://schemas.openxmlformats.org/officeDocument/2006/customXml" ds:itemID="{89BB42C3-98F0-4E09-AE96-62EE07CAC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ap:Properties xmlns:vt="http://schemas.openxmlformats.org/officeDocument/2006/docPropsVTypes" xmlns:ap="http://schemas.openxmlformats.org/officeDocument/2006/extended-properties">
  <ap:Template/>
  <ap:TotalTime>0</ap:TotalTime>
  <ap:Words>2892</ap:Words>
  <ap:Application>Microsoft Office PowerPoint</ap:Application>
  <ap:PresentationFormat>Widescreen</ap:PresentationFormat>
  <ap:Paragraphs>448</ap:Paragraphs>
  <ap:Slides>58</ap:Slides>
  <ap:Notes>7</ap:Notes>
  <ap:HiddenSlides>0</ap:HiddenSlides>
  <ap:MMClips>0</ap:MMClips>
  <ap:ScaleCrop>false</ap:ScaleCrop>
  <ap:HeadingPairs>
    <vt:vector baseType="variant" size="6">
      <vt:variant>
        <vt:lpstr>Fonts Used</vt:lpstr>
      </vt:variant>
      <vt:variant>
        <vt:i4>10</vt:i4>
      </vt:variant>
      <vt:variant>
        <vt:lpstr>Theme</vt:lpstr>
      </vt:variant>
      <vt:variant>
        <vt:i4>1</vt:i4>
      </vt:variant>
      <vt:variant>
        <vt:lpstr>Slide Titles</vt:lpstr>
      </vt:variant>
      <vt:variant>
        <vt:i4>58</vt:i4>
      </vt:variant>
    </vt:vector>
  </ap:HeadingPairs>
  <ap:TitlesOfParts>
    <vt:vector baseType="lpstr" size="69">
      <vt:lpstr>SimSun</vt:lpstr>
      <vt:lpstr>Book Antiqua</vt:lpstr>
      <vt:lpstr>Book Antiqua (Headings)</vt:lpstr>
      <vt:lpstr>Calibri</vt:lpstr>
      <vt:lpstr>Century Gothic</vt:lpstr>
      <vt:lpstr>Courier New</vt:lpstr>
      <vt:lpstr>Fjalla One</vt:lpstr>
      <vt:lpstr>Oswald Bold</vt:lpstr>
      <vt:lpstr>Oswald Regular</vt:lpstr>
      <vt:lpstr>Roboto Slab Regular</vt:lpstr>
      <vt:lpstr>Custom</vt:lpstr>
      <vt:lpstr>DATA PROTECTION AND PRIVACY TECHNOLOGIES FOR ENERGY</vt:lpstr>
      <vt:lpstr>PowerPoint Presentation</vt:lpstr>
      <vt:lpstr>Important Takeaway Message</vt:lpstr>
      <vt:lpstr>Three A’s of Information Security</vt:lpstr>
      <vt:lpstr>Authentication, Authorization, and Audit </vt:lpstr>
      <vt:lpstr>Authentication and Access Control  (From Wikipedia)</vt:lpstr>
      <vt:lpstr>Why Audit?</vt:lpstr>
      <vt:lpstr>Our concentration today is user authentication  </vt:lpstr>
      <vt:lpstr>Scenarios Requiring User Authentication</vt:lpstr>
      <vt:lpstr>Authentication Token</vt:lpstr>
      <vt:lpstr>Proposals of Authentication Token</vt:lpstr>
      <vt:lpstr>Cryptography-based Designs</vt:lpstr>
      <vt:lpstr>One-Time Passwords (OTP)</vt:lpstr>
      <vt:lpstr>Lamport’s One-Time Password</vt:lpstr>
      <vt:lpstr>Challenge-Response Protocols</vt:lpstr>
      <vt:lpstr>Challenge-Response Protocols</vt:lpstr>
      <vt:lpstr>Public-key Cryptography</vt:lpstr>
      <vt:lpstr>Passwords</vt:lpstr>
      <vt:lpstr>Variations of Passwords</vt:lpstr>
      <vt:lpstr>Attractive Properties of Password</vt:lpstr>
      <vt:lpstr>Problems with Passwords</vt:lpstr>
      <vt:lpstr>Usability Metrics</vt:lpstr>
      <vt:lpstr>Human Memory</vt:lpstr>
      <vt:lpstr>Human memory is Semantic</vt:lpstr>
      <vt:lpstr>Human memory is Associative</vt:lpstr>
      <vt:lpstr>Cues</vt:lpstr>
      <vt:lpstr>Human memory is Lossy</vt:lpstr>
      <vt:lpstr>Usability Question</vt:lpstr>
      <vt:lpstr>Example of Weak Passwords (Wikipedia)</vt:lpstr>
      <vt:lpstr>Example of Weak Passwords (Wikipedia)</vt:lpstr>
      <vt:lpstr>Password Composition Policy</vt:lpstr>
      <vt:lpstr>Password Strength</vt:lpstr>
      <vt:lpstr>Password Strength</vt:lpstr>
      <vt:lpstr>Password Entropy</vt:lpstr>
      <vt:lpstr>Password Entropy Estimation</vt:lpstr>
      <vt:lpstr>Towards a Better Estimation of Password Entropy</vt:lpstr>
      <vt:lpstr>Mechanisms to Avoid Weak Passwords</vt:lpstr>
      <vt:lpstr>Password Entropy and Usability </vt:lpstr>
      <vt:lpstr>Relevant Security Principle</vt:lpstr>
      <vt:lpstr>Threats to Passwords</vt:lpstr>
      <vt:lpstr>Offline Dictionary Attacks </vt:lpstr>
      <vt:lpstr>Password Storage (UNIX)</vt:lpstr>
      <vt:lpstr>Password Salts</vt:lpstr>
      <vt:lpstr>Dictionary and Guessing Attacks</vt:lpstr>
      <vt:lpstr>New Age of Offline Attacks</vt:lpstr>
      <vt:lpstr>New Age of Offline Attacks</vt:lpstr>
      <vt:lpstr>Defenses against Offline Attacks</vt:lpstr>
      <vt:lpstr>Attack Strategy</vt:lpstr>
      <vt:lpstr>Login Spoofing</vt:lpstr>
      <vt:lpstr>Spoofing Attack on the Web</vt:lpstr>
      <vt:lpstr>KeyLogging</vt:lpstr>
      <vt:lpstr>Recent Study by Us</vt:lpstr>
      <vt:lpstr>Password Managers</vt:lpstr>
      <vt:lpstr>GOTCHA</vt:lpstr>
      <vt:lpstr>Biometrics</vt:lpstr>
      <vt:lpstr>Biometrics</vt:lpstr>
      <vt:lpstr>Two Factor Authentication</vt:lpstr>
      <vt:lpstr>Thank you</vt:lpstr>
    </vt:vector>
  </ap:TitlesOfParts>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CyberSecPro Training Presentation Template</dc:title>
  <dc:subject>CyberSecPro Modules</dc:subject>
  <dc:creator/>
  <lastModifiedBy/>
  <revision>1</revision>
  <dcterms:created xsi:type="dcterms:W3CDTF">2023-07-18T15:28:54.0000000Z</dcterms:created>
  <dcterms:modified xsi:type="dcterms:W3CDTF">2024-04-29T18:23:44.0000000Z</dcterms:modified>
  <version>Ver-1</version>
  <keywords>, docId:EAE0A91D35E0FC5654C6C8E1FF93D1DE</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