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 autoCompressPictures="0">
  <p:sldMasterIdLst>
    <p:sldMasterId id="2147483725" r:id="rId4"/>
  </p:sldMasterIdLst>
  <p:notesMasterIdLst>
    <p:notesMasterId r:id="rId35"/>
  </p:notesMasterIdLst>
  <p:handoutMasterIdLst>
    <p:handoutMasterId r:id="rId36"/>
  </p:handoutMasterIdLst>
  <p:sldIdLst>
    <p:sldId id="376" r:id="rId5"/>
    <p:sldId id="407" r:id="rId6"/>
    <p:sldId id="493" r:id="rId7"/>
    <p:sldId id="472" r:id="rId8"/>
    <p:sldId id="494" r:id="rId9"/>
    <p:sldId id="495" r:id="rId10"/>
    <p:sldId id="501" r:id="rId11"/>
    <p:sldId id="502" r:id="rId12"/>
    <p:sldId id="503" r:id="rId13"/>
    <p:sldId id="504" r:id="rId14"/>
    <p:sldId id="505" r:id="rId15"/>
    <p:sldId id="506" r:id="rId16"/>
    <p:sldId id="507" r:id="rId17"/>
    <p:sldId id="515" r:id="rId18"/>
    <p:sldId id="508" r:id="rId19"/>
    <p:sldId id="509" r:id="rId20"/>
    <p:sldId id="513" r:id="rId21"/>
    <p:sldId id="510" r:id="rId22"/>
    <p:sldId id="511" r:id="rId23"/>
    <p:sldId id="514" r:id="rId24"/>
    <p:sldId id="496" r:id="rId25"/>
    <p:sldId id="498" r:id="rId26"/>
    <p:sldId id="499" r:id="rId27"/>
    <p:sldId id="500" r:id="rId28"/>
    <p:sldId id="475" r:id="rId29"/>
    <p:sldId id="477" r:id="rId30"/>
    <p:sldId id="476" r:id="rId31"/>
    <p:sldId id="479" r:id="rId32"/>
    <p:sldId id="480" r:id="rId33"/>
    <p:sldId id="387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7CB"/>
    <a:srgbClr val="FFF3E7"/>
    <a:srgbClr val="0D0D0D"/>
    <a:srgbClr val="2C4A52"/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D55AF7-30E0-4ED7-956A-E7079D461046}" v="1" dt="2024-04-29T08:48:57.9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26" autoAdjust="0"/>
    <p:restoredTop sz="95388" autoAdjust="0"/>
  </p:normalViewPr>
  <p:slideViewPr>
    <p:cSldViewPr snapToGrid="0" showGuides="1">
      <p:cViewPr varScale="1">
        <p:scale>
          <a:sx n="78" d="100"/>
          <a:sy n="78" d="100"/>
        </p:scale>
        <p:origin x="41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5" d="100"/>
          <a:sy n="65" d="100"/>
        </p:scale>
        <p:origin x="3082" y="3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169671B-947A-44A3-A764-A91E66D469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4B23CC-4610-41C4-A0CF-67A30700C4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7299BE-0F96-4D8C-8AC3-AFAE1A841C66}" type="datetimeFigureOut">
              <a:rPr lang="en-US" smtClean="0"/>
              <a:t>29-Apr-24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94FC55-2324-40BC-8420-15EC835D957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C604-E5A5-4A58-AC5A-211F83D37C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3B048B-0EBA-466F-928F-37073F3BFB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5076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4692AC-01A2-4EFF-966B-504F28E82D7A}" type="datetimeFigureOut">
              <a:rPr lang="en-US" noProof="0" smtClean="0"/>
              <a:t>29-Apr-24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D498D-6977-40EC-8E5E-7EB644D5E75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52264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D498D-6977-40EC-8E5E-7EB644D5E759}" type="slidenum">
              <a:rPr lang="en-US" noProof="0" smtClean="0"/>
              <a:t>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787111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>
            <a:extLst>
              <a:ext uri="{FF2B5EF4-FFF2-40B4-BE49-F238E27FC236}">
                <a16:creationId xmlns:a16="http://schemas.microsoft.com/office/drawing/2014/main" id="{D88EA33B-9F0B-317D-4A01-C88E117716A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>
            <a:extLst>
              <a:ext uri="{FF2B5EF4-FFF2-40B4-BE49-F238E27FC236}">
                <a16:creationId xmlns:a16="http://schemas.microsoft.com/office/drawing/2014/main" id="{9BF55672-CABA-BAB9-D3B2-003E6EE436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53252" name="Slide Number Placeholder 3">
            <a:extLst>
              <a:ext uri="{FF2B5EF4-FFF2-40B4-BE49-F238E27FC236}">
                <a16:creationId xmlns:a16="http://schemas.microsoft.com/office/drawing/2014/main" id="{D2FA5678-DA30-ED91-6A9F-B51956CAC3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D0C4FE-AE00-4257-ABFB-DE6DD7ADB08B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17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>
            <a:extLst>
              <a:ext uri="{FF2B5EF4-FFF2-40B4-BE49-F238E27FC236}">
                <a16:creationId xmlns:a16="http://schemas.microsoft.com/office/drawing/2014/main" id="{DA257527-6441-93D6-192C-09079182DD9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>
            <a:extLst>
              <a:ext uri="{FF2B5EF4-FFF2-40B4-BE49-F238E27FC236}">
                <a16:creationId xmlns:a16="http://schemas.microsoft.com/office/drawing/2014/main" id="{D603FFD8-6E8A-6D46-AFF2-4594A0C5FD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4276" name="Slide Number Placeholder 3">
            <a:extLst>
              <a:ext uri="{FF2B5EF4-FFF2-40B4-BE49-F238E27FC236}">
                <a16:creationId xmlns:a16="http://schemas.microsoft.com/office/drawing/2014/main" id="{B2521357-BED8-2726-A10F-7BCFF10EB1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4B88206-B4BE-4164-96FB-5C0C28D46946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18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>
            <a:extLst>
              <a:ext uri="{FF2B5EF4-FFF2-40B4-BE49-F238E27FC236}">
                <a16:creationId xmlns:a16="http://schemas.microsoft.com/office/drawing/2014/main" id="{A75793B5-4962-AD01-D9CC-B8F10A70F39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>
            <a:extLst>
              <a:ext uri="{FF2B5EF4-FFF2-40B4-BE49-F238E27FC236}">
                <a16:creationId xmlns:a16="http://schemas.microsoft.com/office/drawing/2014/main" id="{9B932E9F-E4EA-11A6-365C-A63556225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55300" name="Slide Number Placeholder 3">
            <a:extLst>
              <a:ext uri="{FF2B5EF4-FFF2-40B4-BE49-F238E27FC236}">
                <a16:creationId xmlns:a16="http://schemas.microsoft.com/office/drawing/2014/main" id="{3C75E2CD-80C2-2DC8-E1E6-6EFC8E5E28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CA56981-9F24-4E73-BDFD-63FD6A593591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19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>
            <a:extLst>
              <a:ext uri="{FF2B5EF4-FFF2-40B4-BE49-F238E27FC236}">
                <a16:creationId xmlns:a16="http://schemas.microsoft.com/office/drawing/2014/main" id="{C1E8182F-BDE9-BA4E-88EE-F1411A10526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>
            <a:extLst>
              <a:ext uri="{FF2B5EF4-FFF2-40B4-BE49-F238E27FC236}">
                <a16:creationId xmlns:a16="http://schemas.microsoft.com/office/drawing/2014/main" id="{4438D9AA-6788-EE77-9750-25AA8EEE3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Suppose </a:t>
            </a:r>
          </a:p>
        </p:txBody>
      </p:sp>
      <p:sp>
        <p:nvSpPr>
          <p:cNvPr id="56324" name="Slide Number Placeholder 3">
            <a:extLst>
              <a:ext uri="{FF2B5EF4-FFF2-40B4-BE49-F238E27FC236}">
                <a16:creationId xmlns:a16="http://schemas.microsoft.com/office/drawing/2014/main" id="{3714C589-5D19-A60C-481A-88F7937B9A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C7B7253-A1CA-47D5-B81C-A0282D6DBC58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20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>
            <a:extLst>
              <a:ext uri="{FF2B5EF4-FFF2-40B4-BE49-F238E27FC236}">
                <a16:creationId xmlns:a16="http://schemas.microsoft.com/office/drawing/2014/main" id="{B6286679-8E42-4E99-68BD-2EE123751B1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>
            <a:extLst>
              <a:ext uri="{FF2B5EF4-FFF2-40B4-BE49-F238E27FC236}">
                <a16:creationId xmlns:a16="http://schemas.microsoft.com/office/drawing/2014/main" id="{B3C4B718-6B69-CA40-78F9-B941482FA4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7348" name="Slide Number Placeholder 3">
            <a:extLst>
              <a:ext uri="{FF2B5EF4-FFF2-40B4-BE49-F238E27FC236}">
                <a16:creationId xmlns:a16="http://schemas.microsoft.com/office/drawing/2014/main" id="{26FE60F8-8D77-999D-B755-B905A9DA64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A102A3D-CB5C-423A-88DD-4FA599979ED3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24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>
            <a:extLst>
              <a:ext uri="{FF2B5EF4-FFF2-40B4-BE49-F238E27FC236}">
                <a16:creationId xmlns:a16="http://schemas.microsoft.com/office/drawing/2014/main" id="{418CBB9B-3B49-1AF3-4915-05291E0E9D6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>
            <a:extLst>
              <a:ext uri="{FF2B5EF4-FFF2-40B4-BE49-F238E27FC236}">
                <a16:creationId xmlns:a16="http://schemas.microsoft.com/office/drawing/2014/main" id="{D11613D7-0BE2-DE65-8AA3-6B29AA82A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58372" name="Slide Number Placeholder 3">
            <a:extLst>
              <a:ext uri="{FF2B5EF4-FFF2-40B4-BE49-F238E27FC236}">
                <a16:creationId xmlns:a16="http://schemas.microsoft.com/office/drawing/2014/main" id="{552C3BBC-4E47-7D94-26B1-4504845A18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A033897-CF91-42C6-8593-F3A597B77C06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25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>
            <a:extLst>
              <a:ext uri="{FF2B5EF4-FFF2-40B4-BE49-F238E27FC236}">
                <a16:creationId xmlns:a16="http://schemas.microsoft.com/office/drawing/2014/main" id="{E91DC431-CEFC-9211-7A07-90A21C12596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>
            <a:extLst>
              <a:ext uri="{FF2B5EF4-FFF2-40B4-BE49-F238E27FC236}">
                <a16:creationId xmlns:a16="http://schemas.microsoft.com/office/drawing/2014/main" id="{F302FD1E-AD8F-9B40-EFA4-EBF14F59F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89013"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9396" name="Slide Number Placeholder 3">
            <a:extLst>
              <a:ext uri="{FF2B5EF4-FFF2-40B4-BE49-F238E27FC236}">
                <a16:creationId xmlns:a16="http://schemas.microsoft.com/office/drawing/2014/main" id="{61A32BE8-25EC-084B-56BE-4190CE9007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A2674BA-5B57-43D9-AD25-EBFA2A024CB2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27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>
            <a:extLst>
              <a:ext uri="{FF2B5EF4-FFF2-40B4-BE49-F238E27FC236}">
                <a16:creationId xmlns:a16="http://schemas.microsoft.com/office/drawing/2014/main" id="{19CED60B-54F0-9F25-B6A7-397D56E3CA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>
            <a:extLst>
              <a:ext uri="{FF2B5EF4-FFF2-40B4-BE49-F238E27FC236}">
                <a16:creationId xmlns:a16="http://schemas.microsoft.com/office/drawing/2014/main" id="{7404AED7-41C5-E718-0AD7-7674B87116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60420" name="Slide Number Placeholder 3">
            <a:extLst>
              <a:ext uri="{FF2B5EF4-FFF2-40B4-BE49-F238E27FC236}">
                <a16:creationId xmlns:a16="http://schemas.microsoft.com/office/drawing/2014/main" id="{880A0EDC-877F-9EA4-6575-086A5CF48D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64D3B52-D139-4CB4-9B47-C53E03221592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28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D498D-6977-40EC-8E5E-7EB644D5E759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60055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>
            <a:extLst>
              <a:ext uri="{FF2B5EF4-FFF2-40B4-BE49-F238E27FC236}">
                <a16:creationId xmlns:a16="http://schemas.microsoft.com/office/drawing/2014/main" id="{0F7E4392-E4FF-6AD5-8363-54CF10ABB30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>
            <a:extLst>
              <a:ext uri="{FF2B5EF4-FFF2-40B4-BE49-F238E27FC236}">
                <a16:creationId xmlns:a16="http://schemas.microsoft.com/office/drawing/2014/main" id="{286E4CD7-862B-6AF5-F766-1402E1A3C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46084" name="Slide Number Placeholder 3">
            <a:extLst>
              <a:ext uri="{FF2B5EF4-FFF2-40B4-BE49-F238E27FC236}">
                <a16:creationId xmlns:a16="http://schemas.microsoft.com/office/drawing/2014/main" id="{042EABF7-F734-80A8-F22A-22AE1FB454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D57FDC2-4AEA-49F6-A783-79789539D2EF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3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BCE4D55A-3B24-985C-EE62-93DAF3237AD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>
            <a:extLst>
              <a:ext uri="{FF2B5EF4-FFF2-40B4-BE49-F238E27FC236}">
                <a16:creationId xmlns:a16="http://schemas.microsoft.com/office/drawing/2014/main" id="{872FFB0D-9074-BA81-89B4-A5BD1D373D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8F3C9D73-6582-33DB-E636-49D85F68B6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EB4F160-7C0E-4E3B-A075-30B080F7A34E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4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>
            <a:extLst>
              <a:ext uri="{FF2B5EF4-FFF2-40B4-BE49-F238E27FC236}">
                <a16:creationId xmlns:a16="http://schemas.microsoft.com/office/drawing/2014/main" id="{422A6F45-D468-6B14-0C7A-112AFF0DA36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>
            <a:extLst>
              <a:ext uri="{FF2B5EF4-FFF2-40B4-BE49-F238E27FC236}">
                <a16:creationId xmlns:a16="http://schemas.microsoft.com/office/drawing/2014/main" id="{9E613DFC-5D72-6627-88CB-15FE54675B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B7879704-AAF8-2685-50F3-B9FD4B9E26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DAB9C96-6F4E-40AF-AF91-3CC987906A3E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6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>
            <a:extLst>
              <a:ext uri="{FF2B5EF4-FFF2-40B4-BE49-F238E27FC236}">
                <a16:creationId xmlns:a16="http://schemas.microsoft.com/office/drawing/2014/main" id="{E29F133E-A8B9-F15F-A41A-7A2D65520B1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>
            <a:extLst>
              <a:ext uri="{FF2B5EF4-FFF2-40B4-BE49-F238E27FC236}">
                <a16:creationId xmlns:a16="http://schemas.microsoft.com/office/drawing/2014/main" id="{475BC490-1475-F64E-3F8C-66A8B6EC09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49156" name="Slide Number Placeholder 3">
            <a:extLst>
              <a:ext uri="{FF2B5EF4-FFF2-40B4-BE49-F238E27FC236}">
                <a16:creationId xmlns:a16="http://schemas.microsoft.com/office/drawing/2014/main" id="{0395B23E-B909-4440-B0D9-FF34141A70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274EA7E-883C-4CAE-8A24-23F6853E6D4B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7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8E516FC7-BA4D-1598-4752-AF698109E4B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E09C7388-5F54-A941-DE60-071EEEAA30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E11D45C0-C4C4-151C-139F-2045DF2DA2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39D9E5B-82AF-4C3A-8461-84B353943DAF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8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>
            <a:extLst>
              <a:ext uri="{FF2B5EF4-FFF2-40B4-BE49-F238E27FC236}">
                <a16:creationId xmlns:a16="http://schemas.microsoft.com/office/drawing/2014/main" id="{57237813-027F-4E9B-A665-F26B75E82D7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>
            <a:extLst>
              <a:ext uri="{FF2B5EF4-FFF2-40B4-BE49-F238E27FC236}">
                <a16:creationId xmlns:a16="http://schemas.microsoft.com/office/drawing/2014/main" id="{D5C0EC00-41EE-7A74-A304-D4C6F5E003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51204" name="Slide Number Placeholder 3">
            <a:extLst>
              <a:ext uri="{FF2B5EF4-FFF2-40B4-BE49-F238E27FC236}">
                <a16:creationId xmlns:a16="http://schemas.microsoft.com/office/drawing/2014/main" id="{DA2EF3A2-8E34-C68D-03C6-EEE35CB83A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444CDC-7607-4BEC-8596-0CA4DB091733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14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>
            <a:extLst>
              <a:ext uri="{FF2B5EF4-FFF2-40B4-BE49-F238E27FC236}">
                <a16:creationId xmlns:a16="http://schemas.microsoft.com/office/drawing/2014/main" id="{7F9AD7C0-20BD-2AC8-76EE-587E27071D2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>
            <a:extLst>
              <a:ext uri="{FF2B5EF4-FFF2-40B4-BE49-F238E27FC236}">
                <a16:creationId xmlns:a16="http://schemas.microsoft.com/office/drawing/2014/main" id="{1A4CBB52-A12F-34B3-EF04-A37447CCB1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52228" name="Slide Number Placeholder 3">
            <a:extLst>
              <a:ext uri="{FF2B5EF4-FFF2-40B4-BE49-F238E27FC236}">
                <a16:creationId xmlns:a16="http://schemas.microsoft.com/office/drawing/2014/main" id="{A445032F-396E-8454-2C0E-4C4113F707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62C23D8-E823-451D-B8D9-1EFC75774473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15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17">
            <a:extLst>
              <a:ext uri="{FF2B5EF4-FFF2-40B4-BE49-F238E27FC236}">
                <a16:creationId xmlns:a16="http://schemas.microsoft.com/office/drawing/2014/main" id="{7FAC3601-9744-9840-0229-E000CCFBE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32131" y="-30007"/>
            <a:ext cx="6064493" cy="68798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19890" y="723440"/>
            <a:ext cx="4323426" cy="2579052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6000" spc="-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28152" y="5248834"/>
            <a:ext cx="4323426" cy="1008925"/>
          </a:xfrm>
        </p:spPr>
        <p:txBody>
          <a:bodyPr lIns="91440" rIns="9144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cap="all" spc="1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2235"/>
            <a:ext cx="5840730" cy="686227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40730" h="6887937">
                <a:moveTo>
                  <a:pt x="0" y="0"/>
                </a:moveTo>
                <a:lnTo>
                  <a:pt x="5840730" y="0"/>
                </a:lnTo>
                <a:lnTo>
                  <a:pt x="5090160" y="2775915"/>
                </a:lnTo>
                <a:cubicBezTo>
                  <a:pt x="5057140" y="2883865"/>
                  <a:pt x="5020310" y="2976575"/>
                  <a:pt x="4853940" y="2962605"/>
                </a:cubicBezTo>
                <a:cubicBezTo>
                  <a:pt x="4668520" y="2845765"/>
                  <a:pt x="4761230" y="2747975"/>
                  <a:pt x="4754880" y="2692095"/>
                </a:cubicBezTo>
                <a:cubicBezTo>
                  <a:pt x="4845050" y="2355545"/>
                  <a:pt x="4904740" y="2121865"/>
                  <a:pt x="4979670" y="1846275"/>
                </a:cubicBezTo>
                <a:cubicBezTo>
                  <a:pt x="5021580" y="1687525"/>
                  <a:pt x="4996180" y="1615135"/>
                  <a:pt x="4872990" y="1571955"/>
                </a:cubicBezTo>
                <a:cubicBezTo>
                  <a:pt x="4738370" y="1563065"/>
                  <a:pt x="4699000" y="1597355"/>
                  <a:pt x="4655820" y="1770075"/>
                </a:cubicBezTo>
                <a:cubicBezTo>
                  <a:pt x="4671060" y="1858975"/>
                  <a:pt x="3878580" y="4599635"/>
                  <a:pt x="3893820" y="4688535"/>
                </a:cubicBezTo>
                <a:cubicBezTo>
                  <a:pt x="3858895" y="4824425"/>
                  <a:pt x="3925570" y="4880305"/>
                  <a:pt x="3992880" y="4905705"/>
                </a:cubicBezTo>
                <a:cubicBezTo>
                  <a:pt x="4102100" y="4904435"/>
                  <a:pt x="4158615" y="4917135"/>
                  <a:pt x="4213860" y="4757115"/>
                </a:cubicBezTo>
                <a:lnTo>
                  <a:pt x="4457700" y="3842715"/>
                </a:lnTo>
                <a:cubicBezTo>
                  <a:pt x="4481830" y="3756355"/>
                  <a:pt x="4555490" y="3692855"/>
                  <a:pt x="4686300" y="3713175"/>
                </a:cubicBezTo>
                <a:cubicBezTo>
                  <a:pt x="4829810" y="3791915"/>
                  <a:pt x="4782820" y="3882085"/>
                  <a:pt x="4785360" y="3926535"/>
                </a:cubicBezTo>
                <a:lnTo>
                  <a:pt x="4028621" y="6887937"/>
                </a:lnTo>
                <a:lnTo>
                  <a:pt x="0" y="68770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9274" y="3373515"/>
            <a:ext cx="4323426" cy="1008926"/>
          </a:xfrm>
        </p:spPr>
        <p:txBody>
          <a:bodyPr lIns="91440" rIns="91440">
            <a:noAutofit/>
          </a:bodyPr>
          <a:lstStyle>
            <a:lvl1pPr marL="0" indent="0">
              <a:buNone/>
              <a:defRPr sz="6000" b="1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###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ADF7228-F4CB-A1B9-79EA-6324053164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4559556" y="-10665"/>
            <a:ext cx="1930144" cy="687729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316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533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/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3725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760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8195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226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CD5142E-2E7B-1488-E5DB-290186766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382569" y="2242"/>
            <a:ext cx="6806909" cy="6862481"/>
            <a:chOff x="5382569" y="2242"/>
            <a:chExt cx="6806909" cy="6862481"/>
          </a:xfrm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02299C1B-36CA-1E4A-2BE2-A212B68067E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140328" y="2242"/>
              <a:ext cx="6049150" cy="6862481"/>
            </a:xfrm>
            <a:prstGeom prst="rect">
              <a:avLst/>
            </a:prstGeom>
          </p:spPr>
        </p:pic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37875AA7-8584-C85D-D920-B6F361221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0800000">
              <a:off x="5382569" y="5060315"/>
              <a:ext cx="927943" cy="180130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70326" y="1679216"/>
            <a:ext cx="4786877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6000" spc="1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Add title 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29499" y="-2236"/>
            <a:ext cx="6814124" cy="687109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973394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0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96790"/>
              <a:gd name="connsiteX1" fmla="*/ 6814124 w 6814124"/>
              <a:gd name="connsiteY1" fmla="*/ 1 h 6896790"/>
              <a:gd name="connsiteX2" fmla="*/ 6063554 w 6814124"/>
              <a:gd name="connsiteY2" fmla="*/ 2775916 h 6896790"/>
              <a:gd name="connsiteX3" fmla="*/ 5827334 w 6814124"/>
              <a:gd name="connsiteY3" fmla="*/ 2962606 h 6896790"/>
              <a:gd name="connsiteX4" fmla="*/ 5728274 w 6814124"/>
              <a:gd name="connsiteY4" fmla="*/ 2692096 h 6896790"/>
              <a:gd name="connsiteX5" fmla="*/ 5953064 w 6814124"/>
              <a:gd name="connsiteY5" fmla="*/ 1846276 h 6896790"/>
              <a:gd name="connsiteX6" fmla="*/ 5846384 w 6814124"/>
              <a:gd name="connsiteY6" fmla="*/ 1571956 h 6896790"/>
              <a:gd name="connsiteX7" fmla="*/ 5629214 w 6814124"/>
              <a:gd name="connsiteY7" fmla="*/ 1770076 h 6896790"/>
              <a:gd name="connsiteX8" fmla="*/ 4867214 w 6814124"/>
              <a:gd name="connsiteY8" fmla="*/ 4688536 h 6896790"/>
              <a:gd name="connsiteX9" fmla="*/ 4966274 w 6814124"/>
              <a:gd name="connsiteY9" fmla="*/ 4905706 h 6896790"/>
              <a:gd name="connsiteX10" fmla="*/ 5187254 w 6814124"/>
              <a:gd name="connsiteY10" fmla="*/ 4757116 h 6896790"/>
              <a:gd name="connsiteX11" fmla="*/ 5431094 w 6814124"/>
              <a:gd name="connsiteY11" fmla="*/ 3842716 h 6896790"/>
              <a:gd name="connsiteX12" fmla="*/ 5659694 w 6814124"/>
              <a:gd name="connsiteY12" fmla="*/ 3713176 h 6896790"/>
              <a:gd name="connsiteX13" fmla="*/ 5758754 w 6814124"/>
              <a:gd name="connsiteY13" fmla="*/ 3926536 h 6896790"/>
              <a:gd name="connsiteX14" fmla="*/ 5002015 w 6814124"/>
              <a:gd name="connsiteY14" fmla="*/ 6887938 h 6896790"/>
              <a:gd name="connsiteX15" fmla="*/ 0 w 6814124"/>
              <a:gd name="connsiteY15" fmla="*/ 6896790 h 6896790"/>
              <a:gd name="connsiteX16" fmla="*/ 0 w 6814124"/>
              <a:gd name="connsiteY16" fmla="*/ 0 h 6896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814124" h="6896790">
                <a:moveTo>
                  <a:pt x="0" y="0"/>
                </a:moveTo>
                <a:lnTo>
                  <a:pt x="6814124" y="1"/>
                </a:lnTo>
                <a:lnTo>
                  <a:pt x="6063554" y="2775916"/>
                </a:lnTo>
                <a:cubicBezTo>
                  <a:pt x="6030534" y="2883866"/>
                  <a:pt x="5993704" y="2976576"/>
                  <a:pt x="5827334" y="2962606"/>
                </a:cubicBezTo>
                <a:cubicBezTo>
                  <a:pt x="5641914" y="2845766"/>
                  <a:pt x="5734624" y="2747976"/>
                  <a:pt x="5728274" y="2692096"/>
                </a:cubicBezTo>
                <a:cubicBezTo>
                  <a:pt x="5818444" y="2355546"/>
                  <a:pt x="5878134" y="2121866"/>
                  <a:pt x="5953064" y="1846276"/>
                </a:cubicBezTo>
                <a:cubicBezTo>
                  <a:pt x="5994974" y="1687526"/>
                  <a:pt x="5969574" y="1615136"/>
                  <a:pt x="5846384" y="1571956"/>
                </a:cubicBezTo>
                <a:cubicBezTo>
                  <a:pt x="5711764" y="1563066"/>
                  <a:pt x="5672394" y="1597356"/>
                  <a:pt x="5629214" y="1770076"/>
                </a:cubicBezTo>
                <a:cubicBezTo>
                  <a:pt x="5644454" y="1858976"/>
                  <a:pt x="4851974" y="4599636"/>
                  <a:pt x="4867214" y="4688536"/>
                </a:cubicBezTo>
                <a:cubicBezTo>
                  <a:pt x="4832289" y="4824426"/>
                  <a:pt x="4898964" y="4880306"/>
                  <a:pt x="4966274" y="4905706"/>
                </a:cubicBezTo>
                <a:cubicBezTo>
                  <a:pt x="5075494" y="4904436"/>
                  <a:pt x="5132009" y="4917136"/>
                  <a:pt x="5187254" y="4757116"/>
                </a:cubicBezTo>
                <a:lnTo>
                  <a:pt x="5431094" y="3842716"/>
                </a:lnTo>
                <a:cubicBezTo>
                  <a:pt x="5455224" y="3756356"/>
                  <a:pt x="5528884" y="3692856"/>
                  <a:pt x="5659694" y="3713176"/>
                </a:cubicBezTo>
                <a:cubicBezTo>
                  <a:pt x="5803204" y="3791916"/>
                  <a:pt x="5756214" y="3882086"/>
                  <a:pt x="5758754" y="3926536"/>
                </a:cubicBezTo>
                <a:lnTo>
                  <a:pt x="5002015" y="6887938"/>
                </a:lnTo>
                <a:lnTo>
                  <a:pt x="0" y="689679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970326" y="3748958"/>
            <a:ext cx="4786878" cy="2258013"/>
          </a:xfrm>
        </p:spPr>
        <p:txBody>
          <a:bodyPr lIns="91440" tIns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None/>
              <a:defRPr sz="1600">
                <a:solidFill>
                  <a:schemeClr val="bg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46274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F2951-B0EF-9EDE-7705-F43C19A54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F15FD3-DD1B-C9BA-4518-B22A08A56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CB3AC5-B963-4B24-B02E-97C9CA1F906F}" type="slidenum">
              <a:rPr lang="en-US" altLang="en-US"/>
              <a:pPr/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130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7EC4C7D-9F32-3DD5-0898-0A64AB3E48C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3CD56122-AE93-63D3-9B51-14AA353EC02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80B457C0-C5F0-38B3-A5A4-4CF83DA5DC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A608DDE2-7690-8BBF-1E41-BF40F26AF1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4A70176D-1CA9-F362-DA0D-140ADC80AB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0B557568-DAFA-B892-D220-F9088C6909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5920ECF3-A4B7-A9A1-C23F-56EDD775AC7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0A92B7FF-F522-FFD6-3A37-5C7F5CB3AE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718010FC-71DC-C4A0-BBE6-35E03F05FE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2512EE29-359B-8558-2A40-DB8D4D25665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70CCBBEB-A224-6D89-748B-8053ED48B25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473709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9414" y="298102"/>
            <a:ext cx="4786877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99414" y="2025077"/>
            <a:ext cx="4786877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400" cap="none" spc="0" baseline="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99414" y="2997636"/>
            <a:ext cx="8030549" cy="2569866"/>
          </a:xfrm>
        </p:spPr>
        <p:txBody>
          <a:bodyPr lIns="91440" tIns="0">
            <a:normAutofit/>
          </a:bodyPr>
          <a:lstStyle>
            <a:lvl1pPr marL="274320" indent="-274320">
              <a:spcAft>
                <a:spcPts val="600"/>
              </a:spcAft>
              <a:buFont typeface="Courier New" panose="02070309020205020404" pitchFamily="49" charset="0"/>
              <a:buChar char="o"/>
              <a:defRPr sz="1400">
                <a:solidFill>
                  <a:schemeClr val="bg1"/>
                </a:solidFill>
              </a:defRPr>
            </a:lvl1pPr>
            <a:lvl2pPr marL="384048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566928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0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D09BF-28CB-5F72-F12E-51D29C4F838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767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EF88AD-4B54-9DC5-D315-825BE9FCEEF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2" y="2252076"/>
            <a:ext cx="5797550" cy="3051762"/>
          </a:xfrm>
        </p:spPr>
        <p:txBody>
          <a:bodyPr>
            <a:normAutofit/>
          </a:bodyPr>
          <a:lstStyle>
            <a:lvl1pPr marL="274320" indent="-274320">
              <a:buFont typeface="Courier New" panose="02070309020205020404" pitchFamily="49" charset="0"/>
              <a:buChar char="o"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95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(Single li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408820"/>
            <a:ext cx="8935507" cy="94946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0D7E9A-1E17-C6A0-31A6-F6F620FF9E8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2" y="1986061"/>
            <a:ext cx="5797550" cy="4015244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9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6322" y="2252394"/>
            <a:ext cx="5797518" cy="2532966"/>
          </a:xfrm>
        </p:spPr>
        <p:txBody>
          <a:bodyPr lIns="91440" bIns="0" anchor="t">
            <a:normAutofit/>
          </a:bodyPr>
          <a:lstStyle>
            <a:lvl1pPr marL="0" indent="0">
              <a:spcBef>
                <a:spcPts val="600"/>
              </a:spcBef>
              <a:spcAft>
                <a:spcPts val="1800"/>
              </a:spcAft>
              <a:buNone/>
              <a:defRPr sz="1400"/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979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4D27DC4C-0653-4DB5-ABFE-50764C59A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7368" y="270880"/>
            <a:ext cx="11297264" cy="1524000"/>
          </a:xfrm>
        </p:spPr>
        <p:txBody>
          <a:bodyPr anchor="ctr">
            <a:normAutofit/>
          </a:bodyPr>
          <a:lstStyle>
            <a:lvl1pPr algn="ctr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18352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239419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5817" y="3989405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1092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572159" y="2954840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38557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916470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282868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012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30CF8376-A762-054E-EA3C-FF9430AD9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9099" y="286603"/>
            <a:ext cx="11373803" cy="1450757"/>
          </a:xfrm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18352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239419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5817" y="3989405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1092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572159" y="2954840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38557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916470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282868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17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sson Summar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599788" y="353962"/>
            <a:ext cx="4786877" cy="98322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99788" y="1517074"/>
            <a:ext cx="4786877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400" cap="none" spc="0" baseline="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599788" y="2341261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9BC9EC3-C68A-CC9E-C220-8D585A8B43A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99789" y="2753247"/>
            <a:ext cx="3852296" cy="817345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E3FA6A1-74D7-3926-C0BF-FECA6C0B03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99788" y="3563285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487AC4B-B367-6BC8-2DCA-61A43B32644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599788" y="3982578"/>
            <a:ext cx="3860546" cy="529133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E9A44E-6692-ACFA-4EB0-368490BF357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99788" y="4564818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AB0B6725-F963-746B-381A-0F998539A02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599788" y="4975138"/>
            <a:ext cx="3860546" cy="852906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419208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Add title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16BCAC9C-7B8B-A7E5-574A-2C2D473655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3051" y="6221324"/>
            <a:ext cx="6818262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E44D41BF-45CF-B60E-08D3-A8C49332E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30596" y="622132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32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9" r:id="rId5"/>
    <p:sldLayoutId id="2147483746" r:id="rId6"/>
    <p:sldLayoutId id="2147483747" r:id="rId7"/>
    <p:sldLayoutId id="2147483748" r:id="rId8"/>
    <p:sldLayoutId id="2147483750" r:id="rId9"/>
    <p:sldLayoutId id="2147483756" r:id="rId10"/>
    <p:sldLayoutId id="2147483751" r:id="rId11"/>
    <p:sldLayoutId id="2147483752" r:id="rId12"/>
    <p:sldLayoutId id="2147483754" r:id="rId13"/>
    <p:sldLayoutId id="2147483755" r:id="rId14"/>
    <p:sldLayoutId id="2147483753" r:id="rId15"/>
    <p:sldLayoutId id="2147483757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94">
            <a:extLst>
              <a:ext uri="{FF2B5EF4-FFF2-40B4-BE49-F238E27FC236}">
                <a16:creationId xmlns:a16="http://schemas.microsoft.com/office/drawing/2014/main" id="{7643F50D-950F-5A7E-722A-79E4F5D31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9890" y="723440"/>
            <a:ext cx="4323426" cy="2579052"/>
          </a:xfrm>
        </p:spPr>
        <p:txBody>
          <a:bodyPr>
            <a:noAutofit/>
          </a:bodyPr>
          <a:lstStyle/>
          <a:p>
            <a:r>
              <a:rPr lang="en-US" sz="3800" dirty="0"/>
              <a:t>DATA PROTECTION AND PRIVACY TECHNOLOGIES FOR ENERGY</a:t>
            </a:r>
          </a:p>
        </p:txBody>
      </p:sp>
      <p:sp>
        <p:nvSpPr>
          <p:cNvPr id="96" name="Subtitle 95">
            <a:extLst>
              <a:ext uri="{FF2B5EF4-FFF2-40B4-BE49-F238E27FC236}">
                <a16:creationId xmlns:a16="http://schemas.microsoft.com/office/drawing/2014/main" id="{1C5A4B6C-BAC7-A685-A9B1-2F354B1283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37951" y="5106610"/>
            <a:ext cx="3348733" cy="1008925"/>
          </a:xfrm>
        </p:spPr>
        <p:txBody>
          <a:bodyPr/>
          <a:lstStyle/>
          <a:p>
            <a:r>
              <a:rPr lang="en-US" dirty="0"/>
              <a:t>Presentation by: </a:t>
            </a:r>
          </a:p>
          <a:p>
            <a:r>
              <a:rPr lang="en-US" dirty="0"/>
              <a:t>ANTONIOS NTIB</a:t>
            </a:r>
          </a:p>
        </p:txBody>
      </p:sp>
      <p:sp>
        <p:nvSpPr>
          <p:cNvPr id="97" name="Text Placeholder 96">
            <a:extLst>
              <a:ext uri="{FF2B5EF4-FFF2-40B4-BE49-F238E27FC236}">
                <a16:creationId xmlns:a16="http://schemas.microsoft.com/office/drawing/2014/main" id="{2A924E96-9B1C-6D19-49F6-49CA70E655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63148" y="3373515"/>
            <a:ext cx="5179552" cy="1008926"/>
          </a:xfrm>
        </p:spPr>
        <p:txBody>
          <a:bodyPr/>
          <a:lstStyle/>
          <a:p>
            <a:r>
              <a:rPr lang="en-US" dirty="0"/>
              <a:t>CSP005_S_E</a:t>
            </a: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D96C8D99-3232-849B-9CC8-6E4982208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507757" y="-11160"/>
            <a:ext cx="2553080" cy="6858841"/>
          </a:xfrm>
          <a:custGeom>
            <a:avLst/>
            <a:gdLst>
              <a:gd name="connsiteX0" fmla="*/ 2526446 w 2553080"/>
              <a:gd name="connsiteY0" fmla="*/ 0 h 6858841"/>
              <a:gd name="connsiteX1" fmla="*/ 1707127 w 2553080"/>
              <a:gd name="connsiteY1" fmla="*/ 3182290 h 6858841"/>
              <a:gd name="connsiteX2" fmla="*/ 1365955 w 2553080"/>
              <a:gd name="connsiteY2" fmla="*/ 4453431 h 6858841"/>
              <a:gd name="connsiteX3" fmla="*/ 1182052 w 2553080"/>
              <a:gd name="connsiteY3" fmla="*/ 4538343 h 6858841"/>
              <a:gd name="connsiteX4" fmla="*/ 1070442 w 2553080"/>
              <a:gd name="connsiteY4" fmla="*/ 4344440 h 6858841"/>
              <a:gd name="connsiteX5" fmla="*/ 1329175 w 2553080"/>
              <a:gd name="connsiteY5" fmla="*/ 3390133 h 6858841"/>
              <a:gd name="connsiteX6" fmla="*/ 1311418 w 2553080"/>
              <a:gd name="connsiteY6" fmla="*/ 3250726 h 6858841"/>
              <a:gd name="connsiteX7" fmla="*/ 1199808 w 2553080"/>
              <a:gd name="connsiteY7" fmla="*/ 3164547 h 6858841"/>
              <a:gd name="connsiteX8" fmla="*/ 975320 w 2553080"/>
              <a:gd name="connsiteY8" fmla="*/ 3293816 h 6858841"/>
              <a:gd name="connsiteX9" fmla="*/ 582148 w 2553080"/>
              <a:gd name="connsiteY9" fmla="*/ 4743652 h 6858841"/>
              <a:gd name="connsiteX10" fmla="*/ 5073 w 2553080"/>
              <a:gd name="connsiteY10" fmla="*/ 6842367 h 6858841"/>
              <a:gd name="connsiteX11" fmla="*/ 0 w 2553080"/>
              <a:gd name="connsiteY11" fmla="*/ 6858842 h 6858841"/>
              <a:gd name="connsiteX12" fmla="*/ 26634 w 2553080"/>
              <a:gd name="connsiteY12" fmla="*/ 6858842 h 6858841"/>
              <a:gd name="connsiteX13" fmla="*/ 607514 w 2553080"/>
              <a:gd name="connsiteY13" fmla="*/ 4751256 h 6858841"/>
              <a:gd name="connsiteX14" fmla="*/ 1000686 w 2553080"/>
              <a:gd name="connsiteY14" fmla="*/ 3301420 h 6858841"/>
              <a:gd name="connsiteX15" fmla="*/ 1194735 w 2553080"/>
              <a:gd name="connsiteY15" fmla="*/ 3189894 h 6858841"/>
              <a:gd name="connsiteX16" fmla="*/ 1289857 w 2553080"/>
              <a:gd name="connsiteY16" fmla="*/ 3263399 h 6858841"/>
              <a:gd name="connsiteX17" fmla="*/ 1305077 w 2553080"/>
              <a:gd name="connsiteY17" fmla="*/ 3383797 h 6858841"/>
              <a:gd name="connsiteX18" fmla="*/ 1046345 w 2553080"/>
              <a:gd name="connsiteY18" fmla="*/ 4338103 h 6858841"/>
              <a:gd name="connsiteX19" fmla="*/ 1175711 w 2553080"/>
              <a:gd name="connsiteY19" fmla="*/ 4562423 h 6858841"/>
              <a:gd name="connsiteX20" fmla="*/ 1390053 w 2553080"/>
              <a:gd name="connsiteY20" fmla="*/ 4462303 h 6858841"/>
              <a:gd name="connsiteX21" fmla="*/ 1390053 w 2553080"/>
              <a:gd name="connsiteY21" fmla="*/ 4461035 h 6858841"/>
              <a:gd name="connsiteX22" fmla="*/ 1731225 w 2553080"/>
              <a:gd name="connsiteY22" fmla="*/ 3188627 h 6858841"/>
              <a:gd name="connsiteX23" fmla="*/ 2553081 w 2553080"/>
              <a:gd name="connsiteY23" fmla="*/ 1267 h 6858841"/>
              <a:gd name="connsiteX24" fmla="*/ 2526446 w 2553080"/>
              <a:gd name="connsiteY24" fmla="*/ 0 h 6858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553080" h="6858841">
                <a:moveTo>
                  <a:pt x="2526446" y="0"/>
                </a:moveTo>
                <a:lnTo>
                  <a:pt x="1707127" y="3182290"/>
                </a:lnTo>
                <a:lnTo>
                  <a:pt x="1365955" y="4453431"/>
                </a:lnTo>
                <a:cubicBezTo>
                  <a:pt x="1332979" y="4523135"/>
                  <a:pt x="1255613" y="4558621"/>
                  <a:pt x="1182052" y="4538343"/>
                </a:cubicBezTo>
                <a:cubicBezTo>
                  <a:pt x="1098345" y="4515531"/>
                  <a:pt x="1047613" y="4428085"/>
                  <a:pt x="1070442" y="4344440"/>
                </a:cubicBezTo>
                <a:lnTo>
                  <a:pt x="1329175" y="3390133"/>
                </a:lnTo>
                <a:cubicBezTo>
                  <a:pt x="1341858" y="3343242"/>
                  <a:pt x="1335516" y="3293816"/>
                  <a:pt x="1311418" y="3250726"/>
                </a:cubicBezTo>
                <a:cubicBezTo>
                  <a:pt x="1287321" y="3207637"/>
                  <a:pt x="1248004" y="3177220"/>
                  <a:pt x="1199808" y="3164547"/>
                </a:cubicBezTo>
                <a:cubicBezTo>
                  <a:pt x="1102150" y="3137933"/>
                  <a:pt x="1000686" y="3196230"/>
                  <a:pt x="975320" y="3293816"/>
                </a:cubicBezTo>
                <a:lnTo>
                  <a:pt x="582148" y="4743652"/>
                </a:lnTo>
                <a:lnTo>
                  <a:pt x="5073" y="6842367"/>
                </a:lnTo>
                <a:cubicBezTo>
                  <a:pt x="5073" y="6842367"/>
                  <a:pt x="1268" y="6855040"/>
                  <a:pt x="0" y="6858842"/>
                </a:cubicBezTo>
                <a:lnTo>
                  <a:pt x="26634" y="6858842"/>
                </a:lnTo>
                <a:lnTo>
                  <a:pt x="607514" y="4751256"/>
                </a:lnTo>
                <a:lnTo>
                  <a:pt x="1000686" y="3301420"/>
                </a:lnTo>
                <a:cubicBezTo>
                  <a:pt x="1023515" y="3217775"/>
                  <a:pt x="1111028" y="3167082"/>
                  <a:pt x="1194735" y="3189894"/>
                </a:cubicBezTo>
                <a:cubicBezTo>
                  <a:pt x="1235321" y="3201300"/>
                  <a:pt x="1269565" y="3226647"/>
                  <a:pt x="1289857" y="3263399"/>
                </a:cubicBezTo>
                <a:cubicBezTo>
                  <a:pt x="1311418" y="3300152"/>
                  <a:pt x="1316492" y="3341975"/>
                  <a:pt x="1305077" y="3383797"/>
                </a:cubicBezTo>
                <a:lnTo>
                  <a:pt x="1046345" y="4338103"/>
                </a:lnTo>
                <a:cubicBezTo>
                  <a:pt x="1019710" y="4435689"/>
                  <a:pt x="1078052" y="4537076"/>
                  <a:pt x="1175711" y="4562423"/>
                </a:cubicBezTo>
                <a:cubicBezTo>
                  <a:pt x="1261955" y="4585235"/>
                  <a:pt x="1352004" y="4543413"/>
                  <a:pt x="1390053" y="4462303"/>
                </a:cubicBezTo>
                <a:lnTo>
                  <a:pt x="1390053" y="4461035"/>
                </a:lnTo>
                <a:lnTo>
                  <a:pt x="1731225" y="3188627"/>
                </a:lnTo>
                <a:lnTo>
                  <a:pt x="2553081" y="1267"/>
                </a:lnTo>
                <a:cubicBezTo>
                  <a:pt x="2544203" y="0"/>
                  <a:pt x="2535325" y="0"/>
                  <a:pt x="2526446" y="0"/>
                </a:cubicBezTo>
                <a:close/>
              </a:path>
            </a:pathLst>
          </a:custGeom>
          <a:solidFill>
            <a:schemeClr val="accent1"/>
          </a:solidFill>
          <a:ln w="91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47" name="Picture Placeholder 46" descr="A black and white cover with blue squares&#10;&#10;Description automatically generated">
            <a:extLst>
              <a:ext uri="{FF2B5EF4-FFF2-40B4-BE49-F238E27FC236}">
                <a16:creationId xmlns:a16="http://schemas.microsoft.com/office/drawing/2014/main" id="{5F839494-0FF9-BB9C-71F6-77CFACA7DA72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t="784" b="784"/>
          <a:stretch>
            <a:fillRect/>
          </a:stretch>
        </p:blipFill>
        <p:spPr/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ABF25152-ECFC-F87E-6A60-9E7B0D98374B}"/>
              </a:ext>
            </a:extLst>
          </p:cNvPr>
          <p:cNvGrpSpPr/>
          <p:nvPr/>
        </p:nvGrpSpPr>
        <p:grpSpPr>
          <a:xfrm>
            <a:off x="7549377" y="6167336"/>
            <a:ext cx="3294001" cy="612000"/>
            <a:chOff x="5179092" y="5483822"/>
            <a:chExt cx="3294001" cy="612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56048E62-9FDC-6A86-C84F-4D7DFCAA182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B4A6FF37-150C-0183-163E-54E5A9398FB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39108BA4-7DEB-C10A-765F-35ED3D5880B0}"/>
              </a:ext>
            </a:extLst>
          </p:cNvPr>
          <p:cNvSpPr txBox="1"/>
          <p:nvPr/>
        </p:nvSpPr>
        <p:spPr>
          <a:xfrm>
            <a:off x="5565059" y="4434242"/>
            <a:ext cx="5665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SLIDE SET #2: </a:t>
            </a:r>
            <a:r>
              <a:rPr lang="en-US" sz="1800" b="1" dirty="0"/>
              <a:t>Analysis of DAC</a:t>
            </a:r>
            <a:r>
              <a:rPr lang="en-US" b="1" dirty="0"/>
              <a:t> (Discretionary Access Control)</a:t>
            </a:r>
            <a:r>
              <a:rPr lang="en-US" sz="1800" b="1" dirty="0"/>
              <a:t> Weaknesses</a:t>
            </a:r>
            <a:endParaRPr lang="en-US" b="1" i="1" dirty="0"/>
          </a:p>
        </p:txBody>
      </p:sp>
      <p:pic>
        <p:nvPicPr>
          <p:cNvPr id="6" name="Picture 5" descr="A red sign with white text&#10;&#10;Description automatically generated">
            <a:extLst>
              <a:ext uri="{FF2B5EF4-FFF2-40B4-BE49-F238E27FC236}">
                <a16:creationId xmlns:a16="http://schemas.microsoft.com/office/drawing/2014/main" id="{5B3CCAD0-C781-01A1-D069-A0131B50C3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79377" y="4938704"/>
            <a:ext cx="1532424" cy="56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979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2">
            <a:extLst>
              <a:ext uri="{FF2B5EF4-FFF2-40B4-BE49-F238E27FC236}">
                <a16:creationId xmlns:a16="http://schemas.microsoft.com/office/drawing/2014/main" id="{9A47F61F-CF6F-930D-3566-09C703E4CAD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32496" y="745151"/>
            <a:ext cx="7218446" cy="1048841"/>
          </a:xfrm>
          <a:noFill/>
        </p:spPr>
        <p:txBody>
          <a:bodyPr vert="horz" wrap="square" lIns="62503" tIns="25001" rIns="62503" bIns="25001" rtlCol="0" anchor="t">
            <a:spAutoFit/>
          </a:bodyPr>
          <a:lstStyle/>
          <a:p>
            <a:r>
              <a:rPr lang="en-US" altLang="en-US" dirty="0"/>
              <a:t>IMPLEMENTATION OF AN ACCESS MATRIX</a:t>
            </a:r>
          </a:p>
        </p:txBody>
      </p:sp>
      <p:sp>
        <p:nvSpPr>
          <p:cNvPr id="22534" name="Rectangle 3">
            <a:extLst>
              <a:ext uri="{FF2B5EF4-FFF2-40B4-BE49-F238E27FC236}">
                <a16:creationId xmlns:a16="http://schemas.microsoft.com/office/drawing/2014/main" id="{2C0F95E5-38FA-FF9D-1520-628C9A502746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119308" y="2415278"/>
            <a:ext cx="6805492" cy="2669156"/>
          </a:xfrm>
          <a:noFill/>
        </p:spPr>
        <p:txBody>
          <a:bodyPr vert="horz" wrap="square" lIns="62503" tIns="25001" rIns="62503" bIns="25001" rtlCol="0">
            <a:spAutoFit/>
          </a:bodyPr>
          <a:lstStyle/>
          <a:p>
            <a:pPr marL="482600" indent="-482600">
              <a:spcBef>
                <a:spcPct val="45000"/>
              </a:spcBef>
            </a:pPr>
            <a:r>
              <a:rPr lang="en-US" altLang="en-US" sz="1800" dirty="0"/>
              <a:t>Access Control Lists</a:t>
            </a:r>
          </a:p>
          <a:p>
            <a:pPr marL="882650" lvl="1" indent="-482600">
              <a:spcBef>
                <a:spcPct val="45000"/>
              </a:spcBef>
            </a:pPr>
            <a:r>
              <a:rPr lang="en-US" altLang="en-US" sz="1800" dirty="0"/>
              <a:t>Encode columns</a:t>
            </a:r>
          </a:p>
          <a:p>
            <a:pPr marL="482600" indent="-482600">
              <a:spcBef>
                <a:spcPct val="45000"/>
              </a:spcBef>
            </a:pPr>
            <a:r>
              <a:rPr lang="en-US" altLang="en-US" sz="1800" dirty="0"/>
              <a:t>Capabilities</a:t>
            </a:r>
          </a:p>
          <a:p>
            <a:pPr marL="882650" lvl="1" indent="-482600">
              <a:spcBef>
                <a:spcPct val="45000"/>
              </a:spcBef>
            </a:pPr>
            <a:r>
              <a:rPr lang="en-US" altLang="en-US" sz="1800" dirty="0"/>
              <a:t>Encode rows</a:t>
            </a:r>
          </a:p>
          <a:p>
            <a:pPr marL="482600" indent="-482600">
              <a:spcBef>
                <a:spcPct val="45000"/>
              </a:spcBef>
            </a:pPr>
            <a:r>
              <a:rPr lang="en-US" altLang="en-US" sz="1800" dirty="0"/>
              <a:t>Access control triples</a:t>
            </a:r>
          </a:p>
          <a:p>
            <a:pPr marL="882650" lvl="1" indent="-482600">
              <a:spcBef>
                <a:spcPct val="45000"/>
              </a:spcBef>
            </a:pPr>
            <a:r>
              <a:rPr lang="en-US" altLang="en-US" sz="1800" dirty="0"/>
              <a:t>Encode cells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BC60054-1D0D-9E3C-7EE4-545637D10B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8271" y="5735982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ADD0A8-4554-AC51-ED4E-966BA663AC0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2">
            <a:extLst>
              <a:ext uri="{FF2B5EF4-FFF2-40B4-BE49-F238E27FC236}">
                <a16:creationId xmlns:a16="http://schemas.microsoft.com/office/drawing/2014/main" id="{59515175-BE6A-BE36-3F86-D61DC1BC670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6825" y="713331"/>
            <a:ext cx="6732237" cy="1524000"/>
          </a:xfrm>
          <a:noFill/>
        </p:spPr>
        <p:txBody>
          <a:bodyPr vert="horz" wrap="none" lIns="62503" tIns="25001" rIns="62503" bIns="25001" rtlCol="0" anchor="t">
            <a:spAutoFit/>
          </a:bodyPr>
          <a:lstStyle/>
          <a:p>
            <a:r>
              <a:rPr lang="en-US" altLang="en-US" dirty="0"/>
              <a:t>ACCESS CONTROL LISTS (ACLs)</a:t>
            </a:r>
          </a:p>
        </p:txBody>
      </p:sp>
      <p:sp>
        <p:nvSpPr>
          <p:cNvPr id="23562" name="Rectangle 7">
            <a:extLst>
              <a:ext uri="{FF2B5EF4-FFF2-40B4-BE49-F238E27FC236}">
                <a16:creationId xmlns:a16="http://schemas.microsoft.com/office/drawing/2014/main" id="{3ADAEF8D-B596-D5D6-35E3-7DE3D1852BA5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3262869" y="4774734"/>
            <a:ext cx="5797550" cy="543574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lIns="62503" tIns="25001" rIns="62503" bIns="25001" rtlCol="0">
            <a:spAutoFit/>
          </a:bodyPr>
          <a:lstStyle/>
          <a:p>
            <a:pPr marL="0" indent="0" algn="ctr">
              <a:lnSpc>
                <a:spcPct val="89000"/>
              </a:lnSpc>
              <a:spcBef>
                <a:spcPct val="43000"/>
              </a:spcBef>
              <a:buNone/>
            </a:pPr>
            <a:r>
              <a:rPr lang="en-US" altLang="en-US" sz="1800" dirty="0">
                <a:solidFill>
                  <a:schemeClr val="tx2"/>
                </a:solidFill>
              </a:rPr>
              <a:t>each column of the access matrix is stored with the object corresponding to that column</a:t>
            </a:r>
          </a:p>
        </p:txBody>
      </p:sp>
      <p:sp>
        <p:nvSpPr>
          <p:cNvPr id="23558" name="Rectangle 3">
            <a:extLst>
              <a:ext uri="{FF2B5EF4-FFF2-40B4-BE49-F238E27FC236}">
                <a16:creationId xmlns:a16="http://schemas.microsoft.com/office/drawing/2014/main" id="{33DA1CF8-822A-4C4C-18D5-A6E4F376A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4042" y="2074505"/>
            <a:ext cx="1606550" cy="191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2503" tIns="25001" rIns="62503" bIns="25001">
            <a:spAutoFit/>
          </a:bodyPr>
          <a:lstStyle>
            <a:lvl1pPr marL="474663" indent="-474663" defTabSz="900113"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0113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0113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01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0113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2000"/>
              </a:lnSpc>
              <a:spcBef>
                <a:spcPct val="46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+mn-lt"/>
              </a:rPr>
              <a:t>F</a:t>
            </a:r>
          </a:p>
          <a:p>
            <a:pPr>
              <a:lnSpc>
                <a:spcPct val="92000"/>
              </a:lnSpc>
              <a:spcBef>
                <a:spcPct val="46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+mn-lt"/>
              </a:rPr>
              <a:t>U:r</a:t>
            </a:r>
          </a:p>
          <a:p>
            <a:pPr>
              <a:lnSpc>
                <a:spcPct val="92000"/>
              </a:lnSpc>
              <a:spcBef>
                <a:spcPct val="46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+mn-lt"/>
              </a:rPr>
              <a:t>U:w</a:t>
            </a:r>
          </a:p>
          <a:p>
            <a:pPr>
              <a:lnSpc>
                <a:spcPct val="92000"/>
              </a:lnSpc>
              <a:spcBef>
                <a:spcPct val="46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+mn-lt"/>
              </a:rPr>
              <a:t>U:own</a:t>
            </a:r>
          </a:p>
        </p:txBody>
      </p:sp>
      <p:sp>
        <p:nvSpPr>
          <p:cNvPr id="23559" name="Rectangle 4">
            <a:extLst>
              <a:ext uri="{FF2B5EF4-FFF2-40B4-BE49-F238E27FC236}">
                <a16:creationId xmlns:a16="http://schemas.microsoft.com/office/drawing/2014/main" id="{9827D0A2-947B-E16A-DCF6-1EF1D8BDA0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1343" y="2509480"/>
            <a:ext cx="1643063" cy="144462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+mn-lt"/>
            </a:endParaRPr>
          </a:p>
        </p:txBody>
      </p:sp>
      <p:sp>
        <p:nvSpPr>
          <p:cNvPr id="23560" name="Rectangle 5">
            <a:extLst>
              <a:ext uri="{FF2B5EF4-FFF2-40B4-BE49-F238E27FC236}">
                <a16:creationId xmlns:a16="http://schemas.microsoft.com/office/drawing/2014/main" id="{94E6A01E-0173-2391-BA68-54DB8894C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2867" y="2099905"/>
            <a:ext cx="1606550" cy="2377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2503" tIns="25001" rIns="62503" bIns="25001">
            <a:spAutoFit/>
          </a:bodyPr>
          <a:lstStyle>
            <a:lvl1pPr marL="474663" indent="-474663" defTabSz="900113"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0113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0113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01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0113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45000"/>
              </a:spcBef>
              <a:buClrTx/>
              <a:buSzTx/>
              <a:buFontTx/>
              <a:buNone/>
            </a:pPr>
            <a:r>
              <a:rPr lang="en-US" altLang="en-US" sz="2400" b="1" dirty="0">
                <a:latin typeface="+mn-lt"/>
              </a:rPr>
              <a:t>G</a:t>
            </a:r>
          </a:p>
          <a:p>
            <a:pPr>
              <a:lnSpc>
                <a:spcPct val="90000"/>
              </a:lnSpc>
              <a:spcBef>
                <a:spcPct val="45000"/>
              </a:spcBef>
              <a:buClrTx/>
              <a:buSzTx/>
              <a:buFontTx/>
              <a:buNone/>
            </a:pPr>
            <a:r>
              <a:rPr lang="en-US" altLang="en-US" sz="2400" b="1" dirty="0">
                <a:latin typeface="+mn-lt"/>
              </a:rPr>
              <a:t>U:r</a:t>
            </a:r>
          </a:p>
          <a:p>
            <a:pPr>
              <a:lnSpc>
                <a:spcPct val="90000"/>
              </a:lnSpc>
              <a:spcBef>
                <a:spcPct val="45000"/>
              </a:spcBef>
              <a:buClrTx/>
              <a:buSzTx/>
              <a:buFontTx/>
              <a:buNone/>
            </a:pPr>
            <a:r>
              <a:rPr lang="en-US" altLang="en-US" sz="2400" b="1" dirty="0">
                <a:latin typeface="+mn-lt"/>
              </a:rPr>
              <a:t>V:r</a:t>
            </a:r>
          </a:p>
          <a:p>
            <a:pPr>
              <a:lnSpc>
                <a:spcPct val="90000"/>
              </a:lnSpc>
              <a:spcBef>
                <a:spcPct val="45000"/>
              </a:spcBef>
              <a:buClrTx/>
              <a:buSzTx/>
              <a:buFontTx/>
              <a:buNone/>
            </a:pPr>
            <a:r>
              <a:rPr lang="en-US" altLang="en-US" sz="2400" b="1" dirty="0">
                <a:latin typeface="+mn-lt"/>
              </a:rPr>
              <a:t>V:w</a:t>
            </a:r>
          </a:p>
          <a:p>
            <a:pPr>
              <a:lnSpc>
                <a:spcPct val="90000"/>
              </a:lnSpc>
              <a:spcBef>
                <a:spcPct val="45000"/>
              </a:spcBef>
              <a:buClrTx/>
              <a:buSzTx/>
              <a:buFontTx/>
              <a:buNone/>
            </a:pPr>
            <a:r>
              <a:rPr lang="en-US" altLang="en-US" sz="2400" b="1" dirty="0">
                <a:latin typeface="+mn-lt"/>
              </a:rPr>
              <a:t>V:own</a:t>
            </a:r>
          </a:p>
        </p:txBody>
      </p:sp>
      <p:sp>
        <p:nvSpPr>
          <p:cNvPr id="23561" name="Rectangle 6">
            <a:extLst>
              <a:ext uri="{FF2B5EF4-FFF2-40B4-BE49-F238E27FC236}">
                <a16:creationId xmlns:a16="http://schemas.microsoft.com/office/drawing/2014/main" id="{4C0104FE-F665-8C96-AE13-4C907F965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0168" y="2534879"/>
            <a:ext cx="1668463" cy="1830388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+mn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BD7D425-EE4E-0962-8F96-2E6DEE5CF3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8271" y="5735982"/>
            <a:ext cx="1530000" cy="612000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3C91DAA-191A-E280-9F52-86F83BA427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2">
            <a:extLst>
              <a:ext uri="{FF2B5EF4-FFF2-40B4-BE49-F238E27FC236}">
                <a16:creationId xmlns:a16="http://schemas.microsoft.com/office/drawing/2014/main" id="{C5B67B45-B1D1-EDD4-19CD-9CD1799DF6D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27233" y="854378"/>
            <a:ext cx="4786877" cy="1518315"/>
          </a:xfrm>
          <a:noFill/>
        </p:spPr>
        <p:txBody>
          <a:bodyPr vert="horz" wrap="none" lIns="62503" tIns="25001" rIns="62503" bIns="25001" rtlCol="0" anchor="t">
            <a:spAutoFit/>
          </a:bodyPr>
          <a:lstStyle/>
          <a:p>
            <a:r>
              <a:rPr lang="en-US" altLang="en-US" dirty="0"/>
              <a:t>CAPABILITY LISTS</a:t>
            </a:r>
          </a:p>
        </p:txBody>
      </p:sp>
      <p:sp>
        <p:nvSpPr>
          <p:cNvPr id="24584" name="Rectangle 5">
            <a:extLst>
              <a:ext uri="{FF2B5EF4-FFF2-40B4-BE49-F238E27FC236}">
                <a16:creationId xmlns:a16="http://schemas.microsoft.com/office/drawing/2014/main" id="{FBF742D9-7200-B346-59D0-6E6412E848E4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3783849" y="4148254"/>
            <a:ext cx="5271661" cy="543574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wrap="square" lIns="62503" tIns="25001" rIns="62503" bIns="25001" rtlCol="0">
            <a:spAutoFit/>
          </a:bodyPr>
          <a:lstStyle/>
          <a:p>
            <a:pPr marL="0" indent="0" algn="ctr">
              <a:lnSpc>
                <a:spcPct val="89000"/>
              </a:lnSpc>
              <a:spcBef>
                <a:spcPct val="43000"/>
              </a:spcBef>
              <a:buNone/>
            </a:pPr>
            <a:r>
              <a:rPr lang="en-US" altLang="en-US" sz="1800" dirty="0"/>
              <a:t>each row of the access matrix is stored with the subject corresponding to that row</a:t>
            </a:r>
          </a:p>
        </p:txBody>
      </p:sp>
      <p:sp>
        <p:nvSpPr>
          <p:cNvPr id="24585" name="Rectangle 6">
            <a:extLst>
              <a:ext uri="{FF2B5EF4-FFF2-40B4-BE49-F238E27FC236}">
                <a16:creationId xmlns:a16="http://schemas.microsoft.com/office/drawing/2014/main" id="{CE90E61C-CAF3-2622-B702-B252A3B78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4735" y="2523079"/>
            <a:ext cx="3805033" cy="4207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lIns="89067" tIns="43752" rIns="89067" bIns="43752">
            <a:spAutoFit/>
          </a:bodyPr>
          <a:lstStyle>
            <a:lvl1pPr defTabSz="900113"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0113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0113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01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0113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dirty="0"/>
              <a:t>U	F/r, F/w, F/own, G/r</a:t>
            </a:r>
          </a:p>
        </p:txBody>
      </p:sp>
      <p:sp>
        <p:nvSpPr>
          <p:cNvPr id="24586" name="Rectangle 7">
            <a:extLst>
              <a:ext uri="{FF2B5EF4-FFF2-40B4-BE49-F238E27FC236}">
                <a16:creationId xmlns:a16="http://schemas.microsoft.com/office/drawing/2014/main" id="{E6AA487E-6C16-5889-2D33-8ADE493660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5535" y="3294604"/>
            <a:ext cx="3344971" cy="4207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lIns="89067" tIns="43752" rIns="89067" bIns="43752">
            <a:spAutoFit/>
          </a:bodyPr>
          <a:lstStyle>
            <a:lvl1pPr defTabSz="900113"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0113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0113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01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0113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dirty="0"/>
              <a:t>V	G/r, G/w, G/own</a:t>
            </a:r>
          </a:p>
        </p:txBody>
      </p:sp>
      <p:sp>
        <p:nvSpPr>
          <p:cNvPr id="24582" name="Rectangle 3">
            <a:extLst>
              <a:ext uri="{FF2B5EF4-FFF2-40B4-BE49-F238E27FC236}">
                <a16:creationId xmlns:a16="http://schemas.microsoft.com/office/drawing/2014/main" id="{D6A6B561-B9E8-4D65-8312-1AAD3AD083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6909" y="2483391"/>
            <a:ext cx="2859088" cy="47307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4583" name="Rectangle 4">
            <a:extLst>
              <a:ext uri="{FF2B5EF4-FFF2-40B4-BE49-F238E27FC236}">
                <a16:creationId xmlns:a16="http://schemas.microsoft.com/office/drawing/2014/main" id="{E97277CE-2725-B534-02CB-23D4D64AC0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4209" y="3256504"/>
            <a:ext cx="2571750" cy="44767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0479078-3699-6067-ECDB-9AD98B648C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9045" y="5775312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73CA7FE-F100-01A0-4C64-06BCCF4D86B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Rectangle 2">
            <a:extLst>
              <a:ext uri="{FF2B5EF4-FFF2-40B4-BE49-F238E27FC236}">
                <a16:creationId xmlns:a16="http://schemas.microsoft.com/office/drawing/2014/main" id="{ABC77F5F-D73D-70DC-2A7A-411B72BEABF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noFill/>
        </p:spPr>
        <p:txBody>
          <a:bodyPr vert="horz" wrap="square" lIns="62503" tIns="25001" rIns="62503" bIns="25001" rtlCol="0" anchor="t">
            <a:spAutoFit/>
          </a:bodyPr>
          <a:lstStyle/>
          <a:p>
            <a:r>
              <a:rPr lang="en-US" altLang="en-US" dirty="0"/>
              <a:t>ACCESS CONTROL TRIPLES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6CF989-1EC7-C8DE-1D9F-6DB7699A6494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3057832" y="4874138"/>
            <a:ext cx="4857750" cy="465138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1800" dirty="0">
                <a:solidFill>
                  <a:schemeClr val="accent1"/>
                </a:solidFill>
              </a:rPr>
              <a:t>commonly used in relational DBMS</a:t>
            </a:r>
          </a:p>
          <a:p>
            <a:endParaRPr lang="en-US" dirty="0"/>
          </a:p>
        </p:txBody>
      </p:sp>
      <p:pic>
        <p:nvPicPr>
          <p:cNvPr id="14" name="Content Placeholder 13" descr="A table with letters and numbers&#10;&#10;Description automatically generated">
            <a:extLst>
              <a:ext uri="{FF2B5EF4-FFF2-40B4-BE49-F238E27FC236}">
                <a16:creationId xmlns:a16="http://schemas.microsoft.com/office/drawing/2014/main" id="{AB42E366-F193-4D00-C89D-6F267D9F8B64}"/>
              </a:ext>
            </a:extLst>
          </p:cNvPr>
          <p:cNvPicPr>
            <a:picLocks noGrp="1" noChangeAspect="1"/>
          </p:cNvPicPr>
          <p:nvPr>
            <p:ph sz="quarter" idx="17"/>
          </p:nvPr>
        </p:nvPicPr>
        <p:blipFill>
          <a:blip r:embed="rId2"/>
          <a:stretch>
            <a:fillRect/>
          </a:stretch>
        </p:blipFill>
        <p:spPr>
          <a:xfrm>
            <a:off x="2780765" y="1667060"/>
            <a:ext cx="4931001" cy="3051175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BD130AF-44F1-FB04-7E66-911D633B03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5850" y="577153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F0C31-F5AE-A3D6-E18E-0BE5AAFA92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97E05968-E4DC-CE09-4C1E-29EC57B658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9414" y="298102"/>
            <a:ext cx="7518676" cy="1518315"/>
          </a:xfrm>
        </p:spPr>
        <p:txBody>
          <a:bodyPr>
            <a:normAutofit/>
          </a:bodyPr>
          <a:lstStyle/>
          <a:p>
            <a:r>
              <a:rPr lang="en-US" altLang="en-US" dirty="0"/>
              <a:t>Different Notions of Capabilities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C20E6B-AC7F-CF66-B745-DDAF8BC9E12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99414" y="2247855"/>
            <a:ext cx="10900973" cy="3454855"/>
          </a:xfrm>
        </p:spPr>
        <p:txBody>
          <a:bodyPr>
            <a:noAutofit/>
          </a:bodyPr>
          <a:lstStyle/>
          <a:p>
            <a:r>
              <a:rPr lang="en-US" altLang="en-US" sz="1800" dirty="0"/>
              <a:t>Capabilities as a row representation of Access Matrices</a:t>
            </a:r>
          </a:p>
          <a:p>
            <a:r>
              <a:rPr lang="en-US" altLang="en-US" sz="1800" dirty="0"/>
              <a:t>Capabilities used in POSIX/Linux as a way to divide the root power into multiple pieces that can be given out separately</a:t>
            </a:r>
          </a:p>
          <a:p>
            <a:r>
              <a:rPr lang="en-US" altLang="en-US" sz="1800" dirty="0"/>
              <a:t>Capabilities as a way of implementing the whole access control systems</a:t>
            </a:r>
          </a:p>
          <a:p>
            <a:pPr lvl="1"/>
            <a:r>
              <a:rPr lang="en-US" altLang="en-US" sz="1800" dirty="0"/>
              <a:t>Subjects have capabilities, which can be passed around</a:t>
            </a:r>
          </a:p>
          <a:p>
            <a:pPr lvl="1"/>
            <a:r>
              <a:rPr lang="en-US" altLang="en-US" sz="1800" dirty="0"/>
              <a:t>When access resources, subjects select capabilities to access</a:t>
            </a:r>
          </a:p>
          <a:p>
            <a:pPr lvl="2"/>
            <a:r>
              <a:rPr lang="en-US" altLang="en-US" sz="1800" dirty="0"/>
              <a:t>An example is open file descriptors</a:t>
            </a:r>
          </a:p>
          <a:p>
            <a:pPr lvl="1"/>
            <a:r>
              <a:rPr lang="en-US" altLang="en-US" sz="1800" dirty="0"/>
              <a:t>We will examine this last notion in more depth</a:t>
            </a:r>
          </a:p>
          <a:p>
            <a:endParaRPr lang="en-US" altLang="en-US" sz="1800" dirty="0"/>
          </a:p>
          <a:p>
            <a:endParaRPr lang="en-US" sz="1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E45D129-1B91-CB5D-E6E8-028D594927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445" y="5702710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DBE9D7-3704-91BF-0975-03D7317EACC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DAE48F0B-8BE5-DD43-BE6C-13B7EFDC07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46" y="401021"/>
            <a:ext cx="6777841" cy="1518315"/>
          </a:xfrm>
        </p:spPr>
        <p:txBody>
          <a:bodyPr>
            <a:normAutofit/>
          </a:bodyPr>
          <a:lstStyle/>
          <a:p>
            <a:r>
              <a:rPr lang="en-US" altLang="en-US" dirty="0"/>
              <a:t>More on Capability Based Access Control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FC1F57-6D98-50C4-A2A1-609B5E2F29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9094" y="2013649"/>
            <a:ext cx="10284543" cy="3675218"/>
          </a:xfrm>
        </p:spPr>
        <p:txBody>
          <a:bodyPr>
            <a:noAutofit/>
          </a:bodyPr>
          <a:lstStyle/>
          <a:p>
            <a:pPr marL="342900" lvl="1" indent="-342900">
              <a:buClr>
                <a:schemeClr val="accent1"/>
              </a:buClr>
              <a:buSzPct val="100000"/>
              <a:defRPr/>
            </a:pPr>
            <a:r>
              <a:rPr lang="en-US" altLang="en-US" sz="1800" dirty="0"/>
              <a:t>Simulated by: a UNIX system where only owner of a file can open the file, and file sharing is done by passing opened file descriptors around</a:t>
            </a:r>
          </a:p>
          <a:p>
            <a:pPr>
              <a:defRPr/>
            </a:pPr>
            <a:r>
              <a:rPr lang="en-US" altLang="en-US" sz="1800" dirty="0"/>
              <a:t>Subjects have capabilities, which</a:t>
            </a:r>
          </a:p>
          <a:p>
            <a:pPr lvl="1">
              <a:defRPr/>
            </a:pPr>
            <a:r>
              <a:rPr lang="en-US" altLang="en-US" sz="1800" dirty="0"/>
              <a:t>Give them accesses to resources</a:t>
            </a:r>
          </a:p>
          <a:p>
            <a:pPr lvl="2">
              <a:defRPr/>
            </a:pPr>
            <a:r>
              <a:rPr lang="en-US" altLang="en-US" sz="1800" dirty="0"/>
              <a:t>E.g., like keys</a:t>
            </a:r>
          </a:p>
          <a:p>
            <a:pPr lvl="1">
              <a:defRPr/>
            </a:pPr>
            <a:r>
              <a:rPr lang="en-US" altLang="en-US" sz="1800" dirty="0"/>
              <a:t>Are transferable and unforgeable tokens of authority</a:t>
            </a:r>
          </a:p>
          <a:p>
            <a:pPr lvl="2">
              <a:defRPr/>
            </a:pPr>
            <a:r>
              <a:rPr lang="en-US" altLang="en-US" sz="1800" dirty="0"/>
              <a:t>Can be passed from one process to another</a:t>
            </a:r>
          </a:p>
          <a:p>
            <a:pPr lvl="3">
              <a:defRPr/>
            </a:pPr>
            <a:r>
              <a:rPr lang="en-US" altLang="en-US" sz="1800" dirty="0"/>
              <a:t>Similar to opened file descriptors</a:t>
            </a:r>
          </a:p>
          <a:p>
            <a:pPr>
              <a:defRPr/>
            </a:pPr>
            <a:r>
              <a:rPr lang="en-US" altLang="en-US" sz="1800" dirty="0"/>
              <a:t>Why capabilities may solve the confused deputy problems?</a:t>
            </a:r>
          </a:p>
          <a:p>
            <a:pPr lvl="1">
              <a:defRPr/>
            </a:pPr>
            <a:r>
              <a:rPr lang="en-US" altLang="en-US" sz="1800" dirty="0"/>
              <a:t>When access a resource, must select a capability, which also selects a master</a:t>
            </a:r>
          </a:p>
          <a:p>
            <a:pPr>
              <a:defRPr/>
            </a:pPr>
            <a:endParaRPr lang="en-US" altLang="en-US" sz="1800" dirty="0"/>
          </a:p>
          <a:p>
            <a:endParaRPr lang="en-US" sz="18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C8A8FB8-AD48-C134-C158-A37C1A5A86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0284" y="5932628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E488898-A6C4-B6E0-8383-B1ABBAF4AAA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Rectangle 2">
            <a:extLst>
              <a:ext uri="{FF2B5EF4-FFF2-40B4-BE49-F238E27FC236}">
                <a16:creationId xmlns:a16="http://schemas.microsoft.com/office/drawing/2014/main" id="{0F390C67-76B8-2129-DC49-7A79E005F4F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99414" y="298102"/>
            <a:ext cx="8433076" cy="1518315"/>
          </a:xfrm>
        </p:spPr>
        <p:txBody>
          <a:bodyPr>
            <a:normAutofit fontScale="90000"/>
          </a:bodyPr>
          <a:lstStyle/>
          <a:p>
            <a:r>
              <a:rPr lang="en-US" altLang="en-US" sz="4000" dirty="0"/>
              <a:t>How the Capability Approach Solves the Confused Deputy Problem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4C0C89-AB38-483B-1D84-8D74D1F7D9C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79261" y="4496071"/>
            <a:ext cx="6342497" cy="1234011"/>
          </a:xfrm>
        </p:spPr>
        <p:txBody>
          <a:bodyPr/>
          <a:lstStyle/>
          <a:p>
            <a:r>
              <a:rPr lang="en-US" dirty="0"/>
              <a:t>Invoker must pass in a capability for $OUTPUT, which is stored in slot 3.</a:t>
            </a:r>
          </a:p>
          <a:p>
            <a:r>
              <a:rPr lang="en-US" dirty="0"/>
              <a:t>Writing to output uses the capability in slot 3.</a:t>
            </a:r>
          </a:p>
          <a:p>
            <a:r>
              <a:rPr lang="en-US" dirty="0"/>
              <a:t>Invoker cannot pass a capability it doesn’t have.</a:t>
            </a:r>
          </a:p>
          <a:p>
            <a:endParaRPr lang="en-US" dirty="0"/>
          </a:p>
        </p:txBody>
      </p:sp>
      <p:sp>
        <p:nvSpPr>
          <p:cNvPr id="28678" name="TextBox 6">
            <a:extLst>
              <a:ext uri="{FF2B5EF4-FFF2-40B4-BE49-F238E27FC236}">
                <a16:creationId xmlns:a16="http://schemas.microsoft.com/office/drawing/2014/main" id="{06957D61-C94A-0B25-1B87-46EBFE760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8730" y="2140571"/>
            <a:ext cx="5840731" cy="73866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chemeClr val="bg1"/>
                </a:solidFill>
                <a:latin typeface="+mn-lt"/>
              </a:rPr>
              <a:t>SYSX/FORT   $OUTPUT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>
              <a:solidFill>
                <a:schemeClr val="bg1"/>
              </a:solidFill>
              <a:latin typeface="+mn-lt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48A789F-CEEC-E499-EF62-D68DBB9828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0557056"/>
              </p:ext>
            </p:extLst>
          </p:nvPr>
        </p:nvGraphicFramePr>
        <p:xfrm>
          <a:off x="1497330" y="2750172"/>
          <a:ext cx="5433240" cy="365760"/>
        </p:xfrm>
        <a:graphic>
          <a:graphicData uri="http://schemas.openxmlformats.org/drawingml/2006/table">
            <a:tbl>
              <a:tblPr/>
              <a:tblGrid>
                <a:gridCol w="9055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55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55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55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55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55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14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8695" name="Down Arrow 8">
            <a:extLst>
              <a:ext uri="{FF2B5EF4-FFF2-40B4-BE49-F238E27FC236}">
                <a16:creationId xmlns:a16="http://schemas.microsoft.com/office/drawing/2014/main" id="{437BA354-E437-7F0B-8AF0-449D45468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2131" y="2978771"/>
            <a:ext cx="271662" cy="96106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8696" name="Rectangle 9">
            <a:extLst>
              <a:ext uri="{FF2B5EF4-FFF2-40B4-BE49-F238E27FC236}">
                <a16:creationId xmlns:a16="http://schemas.microsoft.com/office/drawing/2014/main" id="{018DD49F-1E37-6B28-47B6-9DFE87A9E0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716" y="4042595"/>
            <a:ext cx="169788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chemeClr val="bg1"/>
                </a:solidFill>
                <a:latin typeface="+mn-lt"/>
              </a:rPr>
              <a:t>SYSX/STAT</a:t>
            </a:r>
          </a:p>
        </p:txBody>
      </p:sp>
      <p:sp>
        <p:nvSpPr>
          <p:cNvPr id="28697" name="Down Arrow 10">
            <a:extLst>
              <a:ext uri="{FF2B5EF4-FFF2-40B4-BE49-F238E27FC236}">
                <a16:creationId xmlns:a16="http://schemas.microsoft.com/office/drawing/2014/main" id="{546ED7F6-1105-C8D6-C03C-670724A85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5131" y="2978771"/>
            <a:ext cx="271662" cy="96106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8698" name="Down Arrow 11">
            <a:extLst>
              <a:ext uri="{FF2B5EF4-FFF2-40B4-BE49-F238E27FC236}">
                <a16:creationId xmlns:a16="http://schemas.microsoft.com/office/drawing/2014/main" id="{941CDD98-691E-6E5B-2532-4B20AC616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4331" y="2978771"/>
            <a:ext cx="271662" cy="96106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8699" name="Rectangle 12">
            <a:extLst>
              <a:ext uri="{FF2B5EF4-FFF2-40B4-BE49-F238E27FC236}">
                <a16:creationId xmlns:a16="http://schemas.microsoft.com/office/drawing/2014/main" id="{8C8198BB-B268-D1E4-4250-BC900E2787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2275" y="3966395"/>
            <a:ext cx="169788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chemeClr val="bg1"/>
                </a:solidFill>
                <a:latin typeface="+mn-lt"/>
              </a:rPr>
              <a:t>SYSX/BILL</a:t>
            </a:r>
          </a:p>
        </p:txBody>
      </p:sp>
      <p:sp>
        <p:nvSpPr>
          <p:cNvPr id="28700" name="TextBox 13">
            <a:extLst>
              <a:ext uri="{FF2B5EF4-FFF2-40B4-BE49-F238E27FC236}">
                <a16:creationId xmlns:a16="http://schemas.microsoft.com/office/drawing/2014/main" id="{DB35DD39-E948-AC92-1834-57FEB9BD0C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8355" y="3993604"/>
            <a:ext cx="162997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chemeClr val="bg1"/>
                </a:solidFill>
                <a:latin typeface="+mn-lt"/>
              </a:rPr>
              <a:t>$OUTPUT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07D7E3-96AE-E2EF-45FE-B0690CACD0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5922" y="5853970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8F4A5B5-CD56-B02A-9154-877A497DA60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BF4FD979-66EC-6065-CDC0-BA0431D622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Capability vs. ACL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968210BA-B984-2AC7-9173-5EC6D1FA7D5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1" y="2252075"/>
            <a:ext cx="10156813" cy="3283485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sz="2400" dirty="0"/>
              <a:t>Consider two security mechanisms for bank accounts. </a:t>
            </a:r>
          </a:p>
          <a:p>
            <a:r>
              <a:rPr lang="en-US" altLang="en-US" sz="2400" dirty="0"/>
              <a:t>One is identity-based.  Each account has multiple authorized owners.  You go into the bank and shows your ID, then you can access all accounts you are authorized.</a:t>
            </a:r>
          </a:p>
          <a:p>
            <a:pPr lvl="1"/>
            <a:r>
              <a:rPr lang="en-US" altLang="en-US" sz="2000" dirty="0"/>
              <a:t>Once you show ID, you can access all accounts.</a:t>
            </a:r>
          </a:p>
          <a:p>
            <a:pPr lvl="1"/>
            <a:r>
              <a:rPr lang="en-US" altLang="en-US" sz="2000" dirty="0"/>
              <a:t>You have to tell the bank which account to take money from.</a:t>
            </a:r>
          </a:p>
          <a:p>
            <a:pPr lvl="1"/>
            <a:endParaRPr lang="en-US" altLang="en-US" sz="2000" dirty="0"/>
          </a:p>
          <a:p>
            <a:r>
              <a:rPr lang="en-US" altLang="en-US" sz="2400" dirty="0"/>
              <a:t>The other is token-based.  When opening an account, you get a passport to that account and a PIN, whoever has the passport and the PIN can access</a:t>
            </a:r>
          </a:p>
          <a:p>
            <a:endParaRPr lang="en-US" altLang="en-US" sz="24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AE7E17A7-7E1B-0F89-13B5-7FA4F04B67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2538" y="594359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E5A0F6-7EDE-B812-1105-1FA7F077E9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Rectangle 2">
            <a:extLst>
              <a:ext uri="{FF2B5EF4-FFF2-40B4-BE49-F238E27FC236}">
                <a16:creationId xmlns:a16="http://schemas.microsoft.com/office/drawing/2014/main" id="{47CE8EB0-1649-4D3C-D118-519DBB38E55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4000"/>
              <a:t>Capabilities vs. ACL: Ambient Authority</a:t>
            </a:r>
          </a:p>
        </p:txBody>
      </p:sp>
      <p:sp>
        <p:nvSpPr>
          <p:cNvPr id="30726" name="Rectangle 3">
            <a:extLst>
              <a:ext uri="{FF2B5EF4-FFF2-40B4-BE49-F238E27FC236}">
                <a16:creationId xmlns:a16="http://schemas.microsoft.com/office/drawing/2014/main" id="{F0115EAF-8B45-3ED1-A113-A495B0F75118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796322" y="2252076"/>
            <a:ext cx="8151034" cy="3342479"/>
          </a:xfrm>
        </p:spPr>
        <p:txBody>
          <a:bodyPr/>
          <a:lstStyle/>
          <a:p>
            <a:r>
              <a:rPr lang="en-US" altLang="en-US" sz="1800" dirty="0"/>
              <a:t>Ambient authority means that a user’s authority is automatically exercised, without the need of being selected.</a:t>
            </a:r>
          </a:p>
          <a:p>
            <a:pPr lvl="1"/>
            <a:r>
              <a:rPr lang="en-US" altLang="en-US" sz="1800" dirty="0"/>
              <a:t>Causes the confused deputy problem</a:t>
            </a:r>
          </a:p>
          <a:p>
            <a:pPr lvl="1"/>
            <a:r>
              <a:rPr lang="en-US" altLang="en-US" sz="1800" dirty="0"/>
              <a:t>Violates the least privilege principle</a:t>
            </a:r>
          </a:p>
          <a:p>
            <a:endParaRPr lang="en-US" altLang="en-US" sz="1800" dirty="0"/>
          </a:p>
          <a:p>
            <a:r>
              <a:rPr lang="en-US" altLang="en-US" sz="1800" dirty="0"/>
              <a:t>No Ambient Authority in capability systems</a:t>
            </a:r>
          </a:p>
          <a:p>
            <a:pPr lvl="1"/>
            <a:endParaRPr lang="en-US" altLang="en-US" dirty="0"/>
          </a:p>
          <a:p>
            <a:endParaRPr lang="en-US" alt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C7237D1-3B4F-905B-8CCA-7CA0D6A1F5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7571" y="586133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EE4BA6-69D8-C6DD-F3F9-EB5D635F2D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2">
            <a:extLst>
              <a:ext uri="{FF2B5EF4-FFF2-40B4-BE49-F238E27FC236}">
                <a16:creationId xmlns:a16="http://schemas.microsoft.com/office/drawing/2014/main" id="{872A56F8-337F-FD69-4709-6C4CDC6BF91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Capability vs. ACL: Naming</a:t>
            </a:r>
          </a:p>
        </p:txBody>
      </p:sp>
      <p:sp>
        <p:nvSpPr>
          <p:cNvPr id="31750" name="Rectangle 3">
            <a:extLst>
              <a:ext uri="{FF2B5EF4-FFF2-40B4-BE49-F238E27FC236}">
                <a16:creationId xmlns:a16="http://schemas.microsoft.com/office/drawing/2014/main" id="{996C61C4-839C-A55C-BCD5-0C7BFDE93AC4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796321" y="2252075"/>
            <a:ext cx="9311239" cy="382425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1800" dirty="0"/>
              <a:t>ACL systems need a namespace for objects</a:t>
            </a:r>
          </a:p>
          <a:p>
            <a:pPr>
              <a:lnSpc>
                <a:spcPct val="90000"/>
              </a:lnSpc>
            </a:pPr>
            <a:r>
              <a:rPr lang="en-US" altLang="en-US" sz="1800" dirty="0"/>
              <a:t>In capability systems, a capability can serve both to designate a resource and to provide authority.</a:t>
            </a:r>
          </a:p>
          <a:p>
            <a:pPr>
              <a:lnSpc>
                <a:spcPct val="90000"/>
              </a:lnSpc>
            </a:pPr>
            <a:r>
              <a:rPr lang="en-US" altLang="en-US" sz="1800" dirty="0"/>
              <a:t>ACLs also need a namespace for subjects or principals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as they need to refer to subjects or principals</a:t>
            </a:r>
          </a:p>
          <a:p>
            <a:pPr>
              <a:lnSpc>
                <a:spcPct val="90000"/>
              </a:lnSpc>
            </a:pPr>
            <a:r>
              <a:rPr lang="en-US" altLang="en-US" sz="1800" dirty="0"/>
              <a:t>Implications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the set of subjects cannot be too many or too dynamic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most ACL systems grant rights to user accounts principals, and do not support fine-grained subject rights management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18F501C-AC0C-6FCA-E2C5-A09EEA955F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75055" y="6043899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01FDC84-2E51-7C26-5450-219E195A54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D96C8D99-3232-849B-9CC8-6E4982208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507757" y="-11160"/>
            <a:ext cx="2553080" cy="6858841"/>
          </a:xfrm>
          <a:custGeom>
            <a:avLst/>
            <a:gdLst>
              <a:gd name="connsiteX0" fmla="*/ 2526446 w 2553080"/>
              <a:gd name="connsiteY0" fmla="*/ 0 h 6858841"/>
              <a:gd name="connsiteX1" fmla="*/ 1707127 w 2553080"/>
              <a:gd name="connsiteY1" fmla="*/ 3182290 h 6858841"/>
              <a:gd name="connsiteX2" fmla="*/ 1365955 w 2553080"/>
              <a:gd name="connsiteY2" fmla="*/ 4453431 h 6858841"/>
              <a:gd name="connsiteX3" fmla="*/ 1182052 w 2553080"/>
              <a:gd name="connsiteY3" fmla="*/ 4538343 h 6858841"/>
              <a:gd name="connsiteX4" fmla="*/ 1070442 w 2553080"/>
              <a:gd name="connsiteY4" fmla="*/ 4344440 h 6858841"/>
              <a:gd name="connsiteX5" fmla="*/ 1329175 w 2553080"/>
              <a:gd name="connsiteY5" fmla="*/ 3390133 h 6858841"/>
              <a:gd name="connsiteX6" fmla="*/ 1311418 w 2553080"/>
              <a:gd name="connsiteY6" fmla="*/ 3250726 h 6858841"/>
              <a:gd name="connsiteX7" fmla="*/ 1199808 w 2553080"/>
              <a:gd name="connsiteY7" fmla="*/ 3164547 h 6858841"/>
              <a:gd name="connsiteX8" fmla="*/ 975320 w 2553080"/>
              <a:gd name="connsiteY8" fmla="*/ 3293816 h 6858841"/>
              <a:gd name="connsiteX9" fmla="*/ 582148 w 2553080"/>
              <a:gd name="connsiteY9" fmla="*/ 4743652 h 6858841"/>
              <a:gd name="connsiteX10" fmla="*/ 5073 w 2553080"/>
              <a:gd name="connsiteY10" fmla="*/ 6842367 h 6858841"/>
              <a:gd name="connsiteX11" fmla="*/ 0 w 2553080"/>
              <a:gd name="connsiteY11" fmla="*/ 6858842 h 6858841"/>
              <a:gd name="connsiteX12" fmla="*/ 26634 w 2553080"/>
              <a:gd name="connsiteY12" fmla="*/ 6858842 h 6858841"/>
              <a:gd name="connsiteX13" fmla="*/ 607514 w 2553080"/>
              <a:gd name="connsiteY13" fmla="*/ 4751256 h 6858841"/>
              <a:gd name="connsiteX14" fmla="*/ 1000686 w 2553080"/>
              <a:gd name="connsiteY14" fmla="*/ 3301420 h 6858841"/>
              <a:gd name="connsiteX15" fmla="*/ 1194735 w 2553080"/>
              <a:gd name="connsiteY15" fmla="*/ 3189894 h 6858841"/>
              <a:gd name="connsiteX16" fmla="*/ 1289857 w 2553080"/>
              <a:gd name="connsiteY16" fmla="*/ 3263399 h 6858841"/>
              <a:gd name="connsiteX17" fmla="*/ 1305077 w 2553080"/>
              <a:gd name="connsiteY17" fmla="*/ 3383797 h 6858841"/>
              <a:gd name="connsiteX18" fmla="*/ 1046345 w 2553080"/>
              <a:gd name="connsiteY18" fmla="*/ 4338103 h 6858841"/>
              <a:gd name="connsiteX19" fmla="*/ 1175711 w 2553080"/>
              <a:gd name="connsiteY19" fmla="*/ 4562423 h 6858841"/>
              <a:gd name="connsiteX20" fmla="*/ 1390053 w 2553080"/>
              <a:gd name="connsiteY20" fmla="*/ 4462303 h 6858841"/>
              <a:gd name="connsiteX21" fmla="*/ 1390053 w 2553080"/>
              <a:gd name="connsiteY21" fmla="*/ 4461035 h 6858841"/>
              <a:gd name="connsiteX22" fmla="*/ 1731225 w 2553080"/>
              <a:gd name="connsiteY22" fmla="*/ 3188627 h 6858841"/>
              <a:gd name="connsiteX23" fmla="*/ 2553081 w 2553080"/>
              <a:gd name="connsiteY23" fmla="*/ 1267 h 6858841"/>
              <a:gd name="connsiteX24" fmla="*/ 2526446 w 2553080"/>
              <a:gd name="connsiteY24" fmla="*/ 0 h 6858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553080" h="6858841">
                <a:moveTo>
                  <a:pt x="2526446" y="0"/>
                </a:moveTo>
                <a:lnTo>
                  <a:pt x="1707127" y="3182290"/>
                </a:lnTo>
                <a:lnTo>
                  <a:pt x="1365955" y="4453431"/>
                </a:lnTo>
                <a:cubicBezTo>
                  <a:pt x="1332979" y="4523135"/>
                  <a:pt x="1255613" y="4558621"/>
                  <a:pt x="1182052" y="4538343"/>
                </a:cubicBezTo>
                <a:cubicBezTo>
                  <a:pt x="1098345" y="4515531"/>
                  <a:pt x="1047613" y="4428085"/>
                  <a:pt x="1070442" y="4344440"/>
                </a:cubicBezTo>
                <a:lnTo>
                  <a:pt x="1329175" y="3390133"/>
                </a:lnTo>
                <a:cubicBezTo>
                  <a:pt x="1341858" y="3343242"/>
                  <a:pt x="1335516" y="3293816"/>
                  <a:pt x="1311418" y="3250726"/>
                </a:cubicBezTo>
                <a:cubicBezTo>
                  <a:pt x="1287321" y="3207637"/>
                  <a:pt x="1248004" y="3177220"/>
                  <a:pt x="1199808" y="3164547"/>
                </a:cubicBezTo>
                <a:cubicBezTo>
                  <a:pt x="1102150" y="3137933"/>
                  <a:pt x="1000686" y="3196230"/>
                  <a:pt x="975320" y="3293816"/>
                </a:cubicBezTo>
                <a:lnTo>
                  <a:pt x="582148" y="4743652"/>
                </a:lnTo>
                <a:lnTo>
                  <a:pt x="5073" y="6842367"/>
                </a:lnTo>
                <a:cubicBezTo>
                  <a:pt x="5073" y="6842367"/>
                  <a:pt x="1268" y="6855040"/>
                  <a:pt x="0" y="6858842"/>
                </a:cubicBezTo>
                <a:lnTo>
                  <a:pt x="26634" y="6858842"/>
                </a:lnTo>
                <a:lnTo>
                  <a:pt x="607514" y="4751256"/>
                </a:lnTo>
                <a:lnTo>
                  <a:pt x="1000686" y="3301420"/>
                </a:lnTo>
                <a:cubicBezTo>
                  <a:pt x="1023515" y="3217775"/>
                  <a:pt x="1111028" y="3167082"/>
                  <a:pt x="1194735" y="3189894"/>
                </a:cubicBezTo>
                <a:cubicBezTo>
                  <a:pt x="1235321" y="3201300"/>
                  <a:pt x="1269565" y="3226647"/>
                  <a:pt x="1289857" y="3263399"/>
                </a:cubicBezTo>
                <a:cubicBezTo>
                  <a:pt x="1311418" y="3300152"/>
                  <a:pt x="1316492" y="3341975"/>
                  <a:pt x="1305077" y="3383797"/>
                </a:cubicBezTo>
                <a:lnTo>
                  <a:pt x="1046345" y="4338103"/>
                </a:lnTo>
                <a:cubicBezTo>
                  <a:pt x="1019710" y="4435689"/>
                  <a:pt x="1078052" y="4537076"/>
                  <a:pt x="1175711" y="4562423"/>
                </a:cubicBezTo>
                <a:cubicBezTo>
                  <a:pt x="1261955" y="4585235"/>
                  <a:pt x="1352004" y="4543413"/>
                  <a:pt x="1390053" y="4462303"/>
                </a:cubicBezTo>
                <a:lnTo>
                  <a:pt x="1390053" y="4461035"/>
                </a:lnTo>
                <a:lnTo>
                  <a:pt x="1731225" y="3188627"/>
                </a:lnTo>
                <a:lnTo>
                  <a:pt x="2553081" y="1267"/>
                </a:lnTo>
                <a:cubicBezTo>
                  <a:pt x="2544203" y="0"/>
                  <a:pt x="2535325" y="0"/>
                  <a:pt x="2526446" y="0"/>
                </a:cubicBezTo>
                <a:close/>
              </a:path>
            </a:pathLst>
          </a:custGeom>
          <a:solidFill>
            <a:schemeClr val="accent1"/>
          </a:solidFill>
          <a:ln w="91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B6AA25F-3B8C-8721-288B-2F31C107F7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702" y="1338943"/>
            <a:ext cx="11808595" cy="41801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034516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2">
            <a:extLst>
              <a:ext uri="{FF2B5EF4-FFF2-40B4-BE49-F238E27FC236}">
                <a16:creationId xmlns:a16="http://schemas.microsoft.com/office/drawing/2014/main" id="{B7DECF0E-F047-04B3-97FE-4CFECD339E1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96322" y="320040"/>
            <a:ext cx="8947446" cy="1524000"/>
          </a:xfrm>
        </p:spPr>
        <p:txBody>
          <a:bodyPr>
            <a:normAutofit fontScale="90000"/>
          </a:bodyPr>
          <a:lstStyle/>
          <a:p>
            <a:r>
              <a:rPr lang="en-US" altLang="en-US" sz="4000" dirty="0">
                <a:solidFill>
                  <a:srgbClr val="FF0000"/>
                </a:solidFill>
              </a:rPr>
              <a:t>Conjectures</a:t>
            </a:r>
            <a:r>
              <a:rPr lang="en-US" altLang="en-US" sz="4000" dirty="0"/>
              <a:t> on Why Most Real-world OS Use ACL, rather than Capabilities</a:t>
            </a:r>
          </a:p>
        </p:txBody>
      </p:sp>
      <p:sp>
        <p:nvSpPr>
          <p:cNvPr id="32774" name="Rectangle 3">
            <a:extLst>
              <a:ext uri="{FF2B5EF4-FFF2-40B4-BE49-F238E27FC236}">
                <a16:creationId xmlns:a16="http://schemas.microsoft.com/office/drawing/2014/main" id="{4AC69D42-2FDE-8725-D57F-877EA3030C3B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796322" y="2252075"/>
            <a:ext cx="9330904" cy="3194995"/>
          </a:xfrm>
        </p:spPr>
        <p:txBody>
          <a:bodyPr>
            <a:normAutofit/>
          </a:bodyPr>
          <a:lstStyle/>
          <a:p>
            <a:r>
              <a:rPr lang="en-US" altLang="en-US" sz="1800" dirty="0"/>
              <a:t>Capability is more suitable for process level sharing, but not user-level sharing</a:t>
            </a:r>
          </a:p>
          <a:p>
            <a:pPr lvl="1"/>
            <a:r>
              <a:rPr lang="en-US" altLang="en-US" sz="1800" dirty="0"/>
              <a:t>user-level sharing is what is really needed</a:t>
            </a:r>
          </a:p>
          <a:p>
            <a:endParaRPr lang="en-US" altLang="en-US" sz="1800" dirty="0"/>
          </a:p>
          <a:p>
            <a:r>
              <a:rPr lang="en-US" altLang="en-US" sz="1800" dirty="0"/>
              <a:t>Processes are more tightly coupled in capability-based systems because the need to pass capabilities around</a:t>
            </a:r>
          </a:p>
          <a:p>
            <a:pPr lvl="1"/>
            <a:r>
              <a:rPr lang="en-US" altLang="en-US" sz="1800" dirty="0"/>
              <a:t>programming may be more difficult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581F57C-5A31-FE38-58F3-9D7150F383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3544" y="5920461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252F70C-3A3B-CE61-2F90-BE2AE0B89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Rectangle 2">
            <a:extLst>
              <a:ext uri="{FF2B5EF4-FFF2-40B4-BE49-F238E27FC236}">
                <a16:creationId xmlns:a16="http://schemas.microsoft.com/office/drawing/2014/main" id="{CE8EBC45-4115-9FCA-B1C4-58FC7038854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48838" y="900143"/>
            <a:ext cx="6732237" cy="1524000"/>
          </a:xfrm>
          <a:noFill/>
        </p:spPr>
        <p:txBody>
          <a:bodyPr vert="horz" wrap="none" lIns="62503" tIns="25001" rIns="62503" bIns="25001" rtlCol="0" anchor="t">
            <a:spAutoFit/>
          </a:bodyPr>
          <a:lstStyle/>
          <a:p>
            <a:r>
              <a:rPr lang="en-US" altLang="en-US" dirty="0"/>
              <a:t>INHERENT WEAKNESS OF DAC</a:t>
            </a:r>
          </a:p>
        </p:txBody>
      </p:sp>
      <p:sp>
        <p:nvSpPr>
          <p:cNvPr id="33798" name="Rectangle 3">
            <a:extLst>
              <a:ext uri="{FF2B5EF4-FFF2-40B4-BE49-F238E27FC236}">
                <a16:creationId xmlns:a16="http://schemas.microsoft.com/office/drawing/2014/main" id="{8F3B5D06-AB4B-2283-4DED-200E2F5A92B6}"/>
              </a:ext>
            </a:extLst>
          </p:cNvPr>
          <p:cNvSpPr>
            <a:spLocks noGrp="1" noChangeArrowheads="1"/>
          </p:cNvSpPr>
          <p:nvPr>
            <p:ph type="body" sz="quarter" idx="16"/>
          </p:nvPr>
        </p:nvSpPr>
        <p:spPr>
          <a:xfrm>
            <a:off x="796321" y="2252394"/>
            <a:ext cx="9439059" cy="2094255"/>
          </a:xfrm>
          <a:noFill/>
        </p:spPr>
        <p:txBody>
          <a:bodyPr vert="horz" wrap="square" lIns="62503" tIns="25001" rIns="62503" bIns="25001" rtlCol="0">
            <a:spAutoFit/>
          </a:bodyPr>
          <a:lstStyle/>
          <a:p>
            <a:pPr marL="482600" indent="-482600">
              <a:lnSpc>
                <a:spcPct val="91000"/>
              </a:lnSpc>
              <a:spcBef>
                <a:spcPct val="45000"/>
              </a:spcBef>
            </a:pPr>
            <a:r>
              <a:rPr lang="en-US" altLang="en-US" sz="1800" dirty="0"/>
              <a:t>Unrestricted DAC allows information flows from an object which can be read to any other object which can be written by a subject </a:t>
            </a:r>
          </a:p>
          <a:p>
            <a:pPr marL="882650" lvl="1" indent="-482600">
              <a:lnSpc>
                <a:spcPct val="91000"/>
              </a:lnSpc>
              <a:spcBef>
                <a:spcPct val="45000"/>
              </a:spcBef>
            </a:pPr>
            <a:r>
              <a:rPr lang="en-US" altLang="en-US" dirty="0"/>
              <a:t>Suppose A is allowed to read some information and B is not, A can reads and tells B</a:t>
            </a:r>
          </a:p>
          <a:p>
            <a:pPr marL="482600" indent="-482600">
              <a:lnSpc>
                <a:spcPct val="91000"/>
              </a:lnSpc>
              <a:spcBef>
                <a:spcPct val="45000"/>
              </a:spcBef>
            </a:pPr>
            <a:r>
              <a:rPr lang="en-US" altLang="en-US" sz="1800" dirty="0"/>
              <a:t>Suppose our users are trusted not to do this deliberately.  It is still possible for Trojan Horses to copy information from one object to another.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FAE1437-770F-D280-811B-790BBA74A1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3881" y="5984774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24EB111-8A8E-8F91-7265-0DF6601D71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Rectangle 2">
            <a:extLst>
              <a:ext uri="{FF2B5EF4-FFF2-40B4-BE49-F238E27FC236}">
                <a16:creationId xmlns:a16="http://schemas.microsoft.com/office/drawing/2014/main" id="{860A3903-39E9-59BF-FE3A-F9ADAC6AC27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33974" y="375574"/>
            <a:ext cx="6268934" cy="550242"/>
          </a:xfrm>
          <a:noFill/>
        </p:spPr>
        <p:txBody>
          <a:bodyPr vert="horz" wrap="none" lIns="62503" tIns="25001" rIns="62503" bIns="25001" rtlCol="0" anchor="t">
            <a:spAutoFit/>
          </a:bodyPr>
          <a:lstStyle/>
          <a:p>
            <a:r>
              <a:rPr lang="en-US" altLang="en-US" dirty="0"/>
              <a:t>TROJAN HORSE EXAMPLE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EF3294E0-3533-511B-E50E-84700BD4930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851225" y="5321708"/>
            <a:ext cx="4336342" cy="456535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1400" dirty="0">
                <a:solidFill>
                  <a:schemeClr val="tx2"/>
                </a:solidFill>
              </a:rPr>
              <a:t>Principal B cannot read file F</a:t>
            </a:r>
          </a:p>
          <a:p>
            <a:endParaRPr lang="en-US" dirty="0"/>
          </a:p>
        </p:txBody>
      </p:sp>
      <p:sp>
        <p:nvSpPr>
          <p:cNvPr id="34822" name="Rectangle 3">
            <a:extLst>
              <a:ext uri="{FF2B5EF4-FFF2-40B4-BE49-F238E27FC236}">
                <a16:creationId xmlns:a16="http://schemas.microsoft.com/office/drawing/2014/main" id="{0C44C4EA-ED60-9881-D1EE-E056B048F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4083" y="2193669"/>
            <a:ext cx="1681163" cy="94615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9067" tIns="43752" rIns="89067" bIns="43752" anchor="ctr"/>
          <a:lstStyle>
            <a:lvl1pPr defTabSz="900113"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0113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0113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01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0113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latin typeface="+mn-lt"/>
              </a:rPr>
              <a:t>File F</a:t>
            </a:r>
          </a:p>
        </p:txBody>
      </p:sp>
      <p:sp>
        <p:nvSpPr>
          <p:cNvPr id="34823" name="Rectangle 4">
            <a:extLst>
              <a:ext uri="{FF2B5EF4-FFF2-40B4-BE49-F238E27FC236}">
                <a16:creationId xmlns:a16="http://schemas.microsoft.com/office/drawing/2014/main" id="{03183A99-2308-1859-20FE-87E865C4A8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7721" y="2193669"/>
            <a:ext cx="865187" cy="88265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2503" tIns="25001" rIns="62503" bIns="25001">
            <a:spAutoFit/>
          </a:bodyPr>
          <a:lstStyle>
            <a:lvl1pPr marL="338138" indent="-338138" defTabSz="900113"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0113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0113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01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0113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+mn-lt"/>
              </a:rPr>
              <a:t>A:r</a:t>
            </a:r>
          </a:p>
          <a:p>
            <a:pPr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+mn-lt"/>
              </a:rPr>
              <a:t>A:w</a:t>
            </a:r>
          </a:p>
        </p:txBody>
      </p:sp>
      <p:sp>
        <p:nvSpPr>
          <p:cNvPr id="34824" name="Rectangle 5">
            <a:extLst>
              <a:ext uri="{FF2B5EF4-FFF2-40B4-BE49-F238E27FC236}">
                <a16:creationId xmlns:a16="http://schemas.microsoft.com/office/drawing/2014/main" id="{8B1226FF-4D56-55F0-5BD6-F4F39E114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380" y="3985956"/>
            <a:ext cx="1681163" cy="94615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9067" tIns="43752" rIns="89067" bIns="43752" anchor="ctr"/>
          <a:lstStyle>
            <a:lvl1pPr defTabSz="900113"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0113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0113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01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0113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dirty="0">
                <a:latin typeface="+mn-lt"/>
              </a:rPr>
              <a:t>File G</a:t>
            </a:r>
          </a:p>
        </p:txBody>
      </p:sp>
      <p:sp>
        <p:nvSpPr>
          <p:cNvPr id="34825" name="Rectangle 6">
            <a:extLst>
              <a:ext uri="{FF2B5EF4-FFF2-40B4-BE49-F238E27FC236}">
                <a16:creationId xmlns:a16="http://schemas.microsoft.com/office/drawing/2014/main" id="{02CD4FF7-953B-6EB3-1CB9-F237759B04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2321" y="3985956"/>
            <a:ext cx="903287" cy="88265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2503" tIns="25001" rIns="62503" bIns="25001">
            <a:spAutoFit/>
          </a:bodyPr>
          <a:lstStyle>
            <a:lvl1pPr marL="338138" indent="-338138" defTabSz="900113"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0113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0113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01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0113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+mn-lt"/>
              </a:rPr>
              <a:t>B:r</a:t>
            </a:r>
          </a:p>
          <a:p>
            <a:pPr>
              <a:lnSpc>
                <a:spcPct val="88000"/>
              </a:lnSpc>
              <a:spcBef>
                <a:spcPct val="43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+mn-lt"/>
              </a:rPr>
              <a:t>A:w</a:t>
            </a:r>
          </a:p>
        </p:txBody>
      </p:sp>
      <p:sp>
        <p:nvSpPr>
          <p:cNvPr id="34827" name="Rectangle 8">
            <a:extLst>
              <a:ext uri="{FF2B5EF4-FFF2-40B4-BE49-F238E27FC236}">
                <a16:creationId xmlns:a16="http://schemas.microsoft.com/office/drawing/2014/main" id="{FDEA6182-9FE1-3568-BC23-8BAFDD825A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5021" y="1596770"/>
            <a:ext cx="728956" cy="371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2503" tIns="25001" rIns="62503" bIns="25001">
            <a:spAutoFit/>
          </a:bodyPr>
          <a:lstStyle>
            <a:lvl1pPr defTabSz="900113"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0113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0113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0113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0113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0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latin typeface="+mn-lt"/>
              </a:rPr>
              <a:t>ACL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3017DBC-E6B6-E9FD-F636-10190CC3F4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5726" y="5984774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0CE113C-3FD6-9798-E9BA-95D04A560B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2">
            <a:extLst>
              <a:ext uri="{FF2B5EF4-FFF2-40B4-BE49-F238E27FC236}">
                <a16:creationId xmlns:a16="http://schemas.microsoft.com/office/drawing/2014/main" id="{F68E8290-6CFB-EBDA-85BC-398251C68DA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noFill/>
        </p:spPr>
        <p:txBody>
          <a:bodyPr vert="horz" wrap="none" lIns="62503" tIns="25001" rIns="62503" bIns="25001" rtlCol="0" anchor="t">
            <a:spAutoFit/>
          </a:bodyPr>
          <a:lstStyle/>
          <a:p>
            <a:r>
              <a:rPr lang="en-US" altLang="en-US"/>
              <a:t>TROJAN HORSE EXAMPLE</a:t>
            </a:r>
          </a:p>
        </p:txBody>
      </p:sp>
      <p:sp>
        <p:nvSpPr>
          <p:cNvPr id="35850" name="Rectangle 7">
            <a:extLst>
              <a:ext uri="{FF2B5EF4-FFF2-40B4-BE49-F238E27FC236}">
                <a16:creationId xmlns:a16="http://schemas.microsoft.com/office/drawing/2014/main" id="{903A8A0A-71F8-6FCF-E377-81E45BF90EC1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3068842" y="5138591"/>
            <a:ext cx="5797550" cy="265934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lIns="62503" tIns="25001" rIns="62503" bIns="25001" rtlCol="0">
            <a:spAutoFit/>
          </a:bodyPr>
          <a:lstStyle/>
          <a:p>
            <a:pPr marL="0" indent="0" algn="ctr">
              <a:spcBef>
                <a:spcPct val="45000"/>
              </a:spcBef>
              <a:buNone/>
            </a:pPr>
            <a:r>
              <a:rPr lang="en-US" altLang="en-US" dirty="0"/>
              <a:t>Principal B can read contents of file F copied to file G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7AC289F-C2A9-7185-D1AD-83F04DE7142F}"/>
              </a:ext>
            </a:extLst>
          </p:cNvPr>
          <p:cNvGrpSpPr/>
          <p:nvPr/>
        </p:nvGrpSpPr>
        <p:grpSpPr>
          <a:xfrm>
            <a:off x="2727431" y="1598208"/>
            <a:ext cx="6138960" cy="2651593"/>
            <a:chOff x="2753869" y="1983488"/>
            <a:chExt cx="6293027" cy="2871816"/>
          </a:xfrm>
        </p:grpSpPr>
        <p:sp>
          <p:nvSpPr>
            <p:cNvPr id="35846" name="Rectangle 3">
              <a:extLst>
                <a:ext uri="{FF2B5EF4-FFF2-40B4-BE49-F238E27FC236}">
                  <a16:creationId xmlns:a16="http://schemas.microsoft.com/office/drawing/2014/main" id="{06B16637-920C-8ED6-904C-1F62F20EE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70127" y="2047758"/>
              <a:ext cx="929332" cy="774005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89067" tIns="43752" rIns="89067" bIns="43752" anchor="ctr"/>
            <a:lstStyle>
              <a:lvl1pPr defTabSz="900113"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00113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00113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00113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00113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dirty="0">
                  <a:latin typeface="+mn-lt"/>
                </a:rPr>
                <a:t>File F</a:t>
              </a:r>
            </a:p>
          </p:txBody>
        </p:sp>
        <p:sp>
          <p:nvSpPr>
            <p:cNvPr id="35847" name="Rectangle 4">
              <a:extLst>
                <a:ext uri="{FF2B5EF4-FFF2-40B4-BE49-F238E27FC236}">
                  <a16:creationId xmlns:a16="http://schemas.microsoft.com/office/drawing/2014/main" id="{EC360957-5BE2-CF2A-6125-6BD0513A1C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81709" y="2466472"/>
              <a:ext cx="865187" cy="522351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62503" tIns="25001" rIns="62503" bIns="25001">
              <a:spAutoFit/>
            </a:bodyPr>
            <a:lstStyle>
              <a:lvl1pPr marL="338138" indent="-338138" defTabSz="900113"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00113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00113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00113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00113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8000"/>
                </a:lnSpc>
                <a:spcBef>
                  <a:spcPct val="43000"/>
                </a:spcBef>
                <a:buClrTx/>
                <a:buSzTx/>
                <a:buFontTx/>
                <a:buNone/>
              </a:pPr>
              <a:r>
                <a:rPr lang="en-US" altLang="en-US" sz="1400" b="1">
                  <a:latin typeface="+mn-lt"/>
                </a:rPr>
                <a:t>A:r</a:t>
              </a:r>
            </a:p>
            <a:p>
              <a:pPr>
                <a:lnSpc>
                  <a:spcPct val="88000"/>
                </a:lnSpc>
                <a:spcBef>
                  <a:spcPct val="43000"/>
                </a:spcBef>
                <a:buClrTx/>
                <a:buSzTx/>
                <a:buFontTx/>
                <a:buNone/>
              </a:pPr>
              <a:r>
                <a:rPr lang="en-US" altLang="en-US" sz="1400" b="1">
                  <a:latin typeface="+mn-lt"/>
                </a:rPr>
                <a:t>A:w</a:t>
              </a:r>
            </a:p>
          </p:txBody>
        </p:sp>
        <p:sp>
          <p:nvSpPr>
            <p:cNvPr id="35848" name="Rectangle 5">
              <a:extLst>
                <a:ext uri="{FF2B5EF4-FFF2-40B4-BE49-F238E27FC236}">
                  <a16:creationId xmlns:a16="http://schemas.microsoft.com/office/drawing/2014/main" id="{A943698E-262B-6AC4-C614-3D914A38C6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46443" y="4007792"/>
              <a:ext cx="903288" cy="739183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89067" tIns="43752" rIns="89067" bIns="43752" anchor="ctr"/>
            <a:lstStyle>
              <a:lvl1pPr defTabSz="900113"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00113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00113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00113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00113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dirty="0">
                  <a:latin typeface="+mn-lt"/>
                </a:rPr>
                <a:t>File G</a:t>
              </a:r>
            </a:p>
          </p:txBody>
        </p:sp>
        <p:sp>
          <p:nvSpPr>
            <p:cNvPr id="35849" name="Rectangle 6">
              <a:extLst>
                <a:ext uri="{FF2B5EF4-FFF2-40B4-BE49-F238E27FC236}">
                  <a16:creationId xmlns:a16="http://schemas.microsoft.com/office/drawing/2014/main" id="{CBD9CFC9-E515-84A0-914D-106B0208DC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43609" y="4332953"/>
              <a:ext cx="903287" cy="522351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62503" tIns="25001" rIns="62503" bIns="25001">
              <a:spAutoFit/>
            </a:bodyPr>
            <a:lstStyle>
              <a:lvl1pPr marL="338138" indent="-338138" defTabSz="900113"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00113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00113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00113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00113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8000"/>
                </a:lnSpc>
                <a:spcBef>
                  <a:spcPct val="43000"/>
                </a:spcBef>
                <a:buClrTx/>
                <a:buSzTx/>
                <a:buFontTx/>
                <a:buNone/>
              </a:pPr>
              <a:r>
                <a:rPr lang="en-US" altLang="en-US" sz="1400" b="1">
                  <a:latin typeface="+mn-lt"/>
                </a:rPr>
                <a:t>B:r</a:t>
              </a:r>
            </a:p>
            <a:p>
              <a:pPr>
                <a:lnSpc>
                  <a:spcPct val="88000"/>
                </a:lnSpc>
                <a:spcBef>
                  <a:spcPct val="43000"/>
                </a:spcBef>
                <a:buClrTx/>
                <a:buSzTx/>
                <a:buFontTx/>
                <a:buNone/>
              </a:pPr>
              <a:r>
                <a:rPr lang="en-US" altLang="en-US" sz="1400" b="1">
                  <a:latin typeface="+mn-lt"/>
                </a:rPr>
                <a:t>A:w</a:t>
              </a:r>
            </a:p>
          </p:txBody>
        </p:sp>
        <p:sp>
          <p:nvSpPr>
            <p:cNvPr id="35851" name="Rectangle 8">
              <a:extLst>
                <a:ext uri="{FF2B5EF4-FFF2-40B4-BE49-F238E27FC236}">
                  <a16:creationId xmlns:a16="http://schemas.microsoft.com/office/drawing/2014/main" id="{05F5F466-A841-333A-176E-DE2931E8D4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87298" y="1983488"/>
              <a:ext cx="477285" cy="2379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2503" tIns="25001" rIns="62503" bIns="25001">
              <a:spAutoFit/>
            </a:bodyPr>
            <a:lstStyle>
              <a:lvl1pPr defTabSz="900113"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00113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00113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00113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00113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7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dirty="0">
                  <a:latin typeface="+mn-lt"/>
                </a:rPr>
                <a:t>ACL</a:t>
              </a:r>
            </a:p>
          </p:txBody>
        </p:sp>
        <p:sp>
          <p:nvSpPr>
            <p:cNvPr id="35852" name="Rectangle 9">
              <a:extLst>
                <a:ext uri="{FF2B5EF4-FFF2-40B4-BE49-F238E27FC236}">
                  <a16:creationId xmlns:a16="http://schemas.microsoft.com/office/drawing/2014/main" id="{327FF074-EF37-B1C6-EFA6-E3F93E28FD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3869" y="2319548"/>
              <a:ext cx="1057572" cy="2379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2503" tIns="25001" rIns="62503" bIns="25001">
              <a:spAutoFit/>
            </a:bodyPr>
            <a:lstStyle>
              <a:lvl1pPr defTabSz="900113"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00113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00113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00113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00113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7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>
                  <a:latin typeface="+mn-lt"/>
                </a:rPr>
                <a:t>Principal A</a:t>
              </a:r>
            </a:p>
          </p:txBody>
        </p:sp>
        <p:sp>
          <p:nvSpPr>
            <p:cNvPr id="35853" name="Rectangle 10">
              <a:extLst>
                <a:ext uri="{FF2B5EF4-FFF2-40B4-BE49-F238E27FC236}">
                  <a16:creationId xmlns:a16="http://schemas.microsoft.com/office/drawing/2014/main" id="{3531AFDE-423D-8321-A81C-BBD55A4C68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7976" y="3092451"/>
              <a:ext cx="2771775" cy="800247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62503" tIns="25001" rIns="62503" bIns="25001">
              <a:spAutoFit/>
            </a:bodyPr>
            <a:lstStyle>
              <a:lvl1pPr marL="474663" indent="-474663" defTabSz="900113"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00113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00113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00113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00113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8000"/>
                </a:lnSpc>
                <a:spcBef>
                  <a:spcPct val="42000"/>
                </a:spcBef>
                <a:buClrTx/>
                <a:buSzTx/>
                <a:buFontTx/>
                <a:buNone/>
              </a:pPr>
              <a:r>
                <a:rPr lang="en-US" altLang="en-US" sz="1400" b="1">
                  <a:latin typeface="+mn-lt"/>
                </a:rPr>
                <a:t>Program Goodies</a:t>
              </a:r>
            </a:p>
            <a:p>
              <a:pPr>
                <a:lnSpc>
                  <a:spcPct val="88000"/>
                </a:lnSpc>
                <a:spcBef>
                  <a:spcPct val="42000"/>
                </a:spcBef>
                <a:buClrTx/>
                <a:buSzTx/>
                <a:buFontTx/>
                <a:buNone/>
              </a:pPr>
              <a:endParaRPr lang="en-US" altLang="en-US" sz="1400" b="1">
                <a:latin typeface="+mn-lt"/>
              </a:endParaRPr>
            </a:p>
            <a:p>
              <a:pPr eaLnBrk="1">
                <a:lnSpc>
                  <a:spcPct val="88000"/>
                </a:lnSpc>
                <a:spcBef>
                  <a:spcPct val="42000"/>
                </a:spcBef>
                <a:buClrTx/>
                <a:buSzTx/>
                <a:buFontTx/>
                <a:buNone/>
              </a:pPr>
              <a:endParaRPr lang="en-US" altLang="en-US" sz="1400" b="1">
                <a:latin typeface="+mn-lt"/>
              </a:endParaRPr>
            </a:p>
          </p:txBody>
        </p:sp>
        <p:sp>
          <p:nvSpPr>
            <p:cNvPr id="35854" name="Rectangle 11">
              <a:extLst>
                <a:ext uri="{FF2B5EF4-FFF2-40B4-BE49-F238E27FC236}">
                  <a16:creationId xmlns:a16="http://schemas.microsoft.com/office/drawing/2014/main" id="{06CD25D4-239B-BAED-291C-A9BAD183BB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9847" y="3630044"/>
              <a:ext cx="1185812" cy="252982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62503" tIns="25001" rIns="62503" bIns="25001">
              <a:spAutoFit/>
            </a:bodyPr>
            <a:lstStyle>
              <a:lvl1pPr defTabSz="900113"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00113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00113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00113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00113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4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dirty="0">
                  <a:latin typeface="+mn-lt"/>
                </a:rPr>
                <a:t>Trojan Horse</a:t>
              </a:r>
            </a:p>
          </p:txBody>
        </p:sp>
        <p:sp>
          <p:nvSpPr>
            <p:cNvPr id="35855" name="Line 12">
              <a:extLst>
                <a:ext uri="{FF2B5EF4-FFF2-40B4-BE49-F238E27FC236}">
                  <a16:creationId xmlns:a16="http://schemas.microsoft.com/office/drawing/2014/main" id="{BF8F96AB-C0B6-EDD7-21C1-3DD11CD924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13188" y="2508250"/>
              <a:ext cx="552450" cy="547688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5856" name="Rectangle 13">
              <a:extLst>
                <a:ext uri="{FF2B5EF4-FFF2-40B4-BE49-F238E27FC236}">
                  <a16:creationId xmlns:a16="http://schemas.microsoft.com/office/drawing/2014/main" id="{11272423-FC96-5048-2827-0EB4CCA405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1896" y="2583848"/>
              <a:ext cx="929332" cy="2379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2503" tIns="25001" rIns="62503" bIns="25001">
              <a:spAutoFit/>
            </a:bodyPr>
            <a:lstStyle>
              <a:lvl1pPr defTabSz="900113"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00113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00113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00113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00113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7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dirty="0">
                  <a:latin typeface="+mn-lt"/>
                </a:rPr>
                <a:t>executes</a:t>
              </a:r>
            </a:p>
          </p:txBody>
        </p:sp>
        <p:sp>
          <p:nvSpPr>
            <p:cNvPr id="35857" name="Line 14">
              <a:extLst>
                <a:ext uri="{FF2B5EF4-FFF2-40B4-BE49-F238E27FC236}">
                  <a16:creationId xmlns:a16="http://schemas.microsoft.com/office/drawing/2014/main" id="{5C0F3D55-8501-3E32-236D-3E80F2E209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652208" y="2621546"/>
              <a:ext cx="1177925" cy="995363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5858" name="Line 15">
              <a:extLst>
                <a:ext uri="{FF2B5EF4-FFF2-40B4-BE49-F238E27FC236}">
                  <a16:creationId xmlns:a16="http://schemas.microsoft.com/office/drawing/2014/main" id="{6686AF34-72C5-0548-3F3A-490A1839B4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52208" y="3708991"/>
              <a:ext cx="1228725" cy="6223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5859" name="Rectangle 16">
              <a:extLst>
                <a:ext uri="{FF2B5EF4-FFF2-40B4-BE49-F238E27FC236}">
                  <a16:creationId xmlns:a16="http://schemas.microsoft.com/office/drawing/2014/main" id="{D984C04C-C5E7-3B13-BC9B-8153AC8B7A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07075" y="2881314"/>
              <a:ext cx="536596" cy="2379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2503" tIns="25001" rIns="62503" bIns="25001">
              <a:spAutoFit/>
            </a:bodyPr>
            <a:lstStyle>
              <a:lvl1pPr defTabSz="900113"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00113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00113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00113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00113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7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dirty="0">
                  <a:latin typeface="+mn-lt"/>
                </a:rPr>
                <a:t>read</a:t>
              </a:r>
            </a:p>
          </p:txBody>
        </p:sp>
        <p:sp>
          <p:nvSpPr>
            <p:cNvPr id="35860" name="Rectangle 17">
              <a:extLst>
                <a:ext uri="{FF2B5EF4-FFF2-40B4-BE49-F238E27FC236}">
                  <a16:creationId xmlns:a16="http://schemas.microsoft.com/office/drawing/2014/main" id="{9613F55D-0454-F9C8-03C8-FA01331694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9765" y="4081838"/>
              <a:ext cx="541405" cy="2379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2503" tIns="25001" rIns="62503" bIns="25001">
              <a:spAutoFit/>
            </a:bodyPr>
            <a:lstStyle>
              <a:lvl1pPr defTabSz="900113"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00113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00113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00113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00113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0011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7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b="1" dirty="0">
                  <a:latin typeface="+mn-lt"/>
                </a:rPr>
                <a:t>write</a:t>
              </a:r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DBA536D1-2707-13DF-4CD8-D6B17B0573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6391" y="5984774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B662C0-2C56-6430-591E-6C7268D977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Rectangle 2">
            <a:extLst>
              <a:ext uri="{FF2B5EF4-FFF2-40B4-BE49-F238E27FC236}">
                <a16:creationId xmlns:a16="http://schemas.microsoft.com/office/drawing/2014/main" id="{F3772AE9-7741-C34E-0288-6A284D02A6F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4000"/>
              <a:t>Buggy Software Can Become Trojan Horse</a:t>
            </a:r>
          </a:p>
        </p:txBody>
      </p:sp>
      <p:sp>
        <p:nvSpPr>
          <p:cNvPr id="36870" name="Rectangle 3">
            <a:extLst>
              <a:ext uri="{FF2B5EF4-FFF2-40B4-BE49-F238E27FC236}">
                <a16:creationId xmlns:a16="http://schemas.microsoft.com/office/drawing/2014/main" id="{738E6BC7-8DA1-246C-7C91-A28AA125600B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796322" y="2252076"/>
            <a:ext cx="9881510" cy="3706272"/>
          </a:xfrm>
        </p:spPr>
        <p:txBody>
          <a:bodyPr>
            <a:normAutofit/>
          </a:bodyPr>
          <a:lstStyle/>
          <a:p>
            <a:r>
              <a:rPr lang="en-US" altLang="en-US" sz="1800" dirty="0"/>
              <a:t>When a buggy software is exploited, it execute the code/intention of the attacker, while using the privileges of the user who started it.</a:t>
            </a:r>
          </a:p>
          <a:p>
            <a:endParaRPr lang="en-US" altLang="en-US" sz="1800" dirty="0"/>
          </a:p>
          <a:p>
            <a:r>
              <a:rPr lang="en-US" altLang="en-US" sz="1800" dirty="0"/>
              <a:t>This means that computers with only DAC cannot be trusted to process information classified at different levels</a:t>
            </a:r>
          </a:p>
          <a:p>
            <a:pPr lvl="1"/>
            <a:r>
              <a:rPr lang="en-US" altLang="en-US" sz="1800" dirty="0"/>
              <a:t>Mandatory Access Control is developed to address this problem</a:t>
            </a:r>
          </a:p>
          <a:p>
            <a:pPr lvl="1"/>
            <a:r>
              <a:rPr lang="en-US" altLang="en-US" sz="1800" dirty="0"/>
              <a:t>We will cover this in the next topic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4B1677B-D056-8A03-FA89-80F31D0F83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5558" y="586133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893C711-946F-7799-6F60-7E88B45CDC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D7179E57-F0FF-490C-9E2C-FD272EE6C6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DAC’s Weaknesses Caused by The Gap 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ADB3B400-1B6C-7CFE-5C30-C819CEBD944B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1" y="2252076"/>
            <a:ext cx="9389897" cy="323432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1800" dirty="0"/>
              <a:t>A  request:  a </a:t>
            </a:r>
            <a:r>
              <a:rPr lang="en-US" altLang="en-US" sz="1800" dirty="0">
                <a:solidFill>
                  <a:srgbClr val="FF0000"/>
                </a:solidFill>
              </a:rPr>
              <a:t>subject</a:t>
            </a:r>
            <a:r>
              <a:rPr lang="en-US" altLang="en-US" sz="1800" dirty="0"/>
              <a:t> wants to perform an action</a:t>
            </a:r>
          </a:p>
          <a:p>
            <a:pPr lvl="1" eaLnBrk="1" hangingPunct="1"/>
            <a:r>
              <a:rPr lang="en-US" altLang="en-US" sz="1800" dirty="0"/>
              <a:t>E.g., processes in OS</a:t>
            </a:r>
          </a:p>
          <a:p>
            <a:pPr eaLnBrk="1" hangingPunct="1"/>
            <a:r>
              <a:rPr lang="en-US" altLang="en-US" sz="1800" dirty="0"/>
              <a:t>The policy:  each </a:t>
            </a:r>
            <a:r>
              <a:rPr lang="en-US" altLang="en-US" sz="1800" dirty="0">
                <a:solidFill>
                  <a:srgbClr val="FF0000"/>
                </a:solidFill>
              </a:rPr>
              <a:t>principal</a:t>
            </a:r>
            <a:r>
              <a:rPr lang="en-US" altLang="en-US" sz="1800" dirty="0"/>
              <a:t> has a set of privileges</a:t>
            </a:r>
          </a:p>
          <a:p>
            <a:pPr lvl="1" eaLnBrk="1" hangingPunct="1"/>
            <a:r>
              <a:rPr lang="en-US" altLang="en-US" sz="1800" dirty="0"/>
              <a:t>E.g., user accounts in OS</a:t>
            </a:r>
          </a:p>
          <a:p>
            <a:pPr eaLnBrk="1" hangingPunct="1"/>
            <a:endParaRPr lang="en-US" altLang="en-US" sz="1800" dirty="0"/>
          </a:p>
          <a:p>
            <a:pPr eaLnBrk="1" hangingPunct="1"/>
            <a:r>
              <a:rPr lang="en-US" altLang="en-US" sz="1800" dirty="0"/>
              <a:t>Challenging to fill the gap between the subjects and the principals</a:t>
            </a:r>
          </a:p>
          <a:p>
            <a:pPr lvl="1" eaLnBrk="1" hangingPunct="1"/>
            <a:r>
              <a:rPr lang="en-US" altLang="en-US" sz="1800" dirty="0"/>
              <a:t>relate the subject to the principals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D698EFD-D351-5531-7768-E4493ED422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16061" y="5984774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352DD88-942C-A955-8F02-4737F4ADE3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84737103-7DC8-5D91-E1F9-175E523516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Unix DAC Revisited (1)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5B827A83-0F9B-0A4E-CBC0-424E1B2DA54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197225" y="4096508"/>
            <a:ext cx="5797550" cy="113496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When the Goodie process issues a request, what principal(s) is/are responsible for the request?</a:t>
            </a:r>
          </a:p>
          <a:p>
            <a:r>
              <a:rPr lang="en-US" dirty="0"/>
              <a:t>Under what assumption, it is correct to say that User A is responsible for the request?</a:t>
            </a:r>
          </a:p>
          <a:p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8964EFA-CD12-97AC-87CF-6AE220671C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271060"/>
              </p:ext>
            </p:extLst>
          </p:nvPr>
        </p:nvGraphicFramePr>
        <p:xfrm>
          <a:off x="3176937" y="2405189"/>
          <a:ext cx="6150077" cy="1509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2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6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23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84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3033">
                <a:tc>
                  <a:txBody>
                    <a:bodyPr/>
                    <a:lstStyle/>
                    <a:p>
                      <a:r>
                        <a:rPr lang="en-US" sz="1400" dirty="0"/>
                        <a:t>Action</a:t>
                      </a: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Process</a:t>
                      </a: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Effective UID</a:t>
                      </a: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Real</a:t>
                      </a:r>
                      <a:r>
                        <a:rPr lang="en-US" sz="1400" baseline="0" dirty="0"/>
                        <a:t> Principals</a:t>
                      </a:r>
                      <a:endParaRPr lang="en-US" sz="1400" dirty="0"/>
                    </a:p>
                  </a:txBody>
                  <a:tcPr marT="45735" marB="4573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551">
                <a:tc>
                  <a:txBody>
                    <a:bodyPr/>
                    <a:lstStyle/>
                    <a:p>
                      <a:r>
                        <a:rPr lang="en-US" sz="1400" b="1" dirty="0"/>
                        <a:t>User A Logs In</a:t>
                      </a: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shell</a:t>
                      </a:r>
                    </a:p>
                  </a:txBody>
                  <a:tcPr marT="45735" marB="45735">
                    <a:solidFill>
                      <a:srgbClr val="FFE7C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User A</a:t>
                      </a: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User A</a:t>
                      </a:r>
                    </a:p>
                  </a:txBody>
                  <a:tcPr marT="45735" marB="4573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6938">
                <a:tc>
                  <a:txBody>
                    <a:bodyPr/>
                    <a:lstStyle/>
                    <a:p>
                      <a:r>
                        <a:rPr lang="en-US" sz="1400" b="1" dirty="0"/>
                        <a:t>Load</a:t>
                      </a:r>
                      <a:r>
                        <a:rPr lang="en-US" sz="1400" b="1" baseline="0" dirty="0"/>
                        <a:t> Binary “Goodie” Controlled by user B</a:t>
                      </a:r>
                      <a:endParaRPr lang="en-US" sz="1400" b="1" dirty="0"/>
                    </a:p>
                  </a:txBody>
                  <a:tcPr marT="45735" marB="45735">
                    <a:solidFill>
                      <a:srgbClr val="FFF3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Goodie</a:t>
                      </a: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User A</a:t>
                      </a:r>
                    </a:p>
                  </a:txBody>
                  <a:tcPr marT="45735" marB="45735"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? ?</a:t>
                      </a:r>
                    </a:p>
                  </a:txBody>
                  <a:tcPr marT="45735" marB="4573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D528BBD-A429-48AD-7A32-B95F309FD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4990" y="5155201"/>
            <a:ext cx="714201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chemeClr val="tx2"/>
                </a:solidFill>
                <a:latin typeface="+mn-lt"/>
              </a:rPr>
              <a:t>Assumption: Programs are benign, i.e., they only do what they are told to do.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798505D3-1D1B-B5ED-05D5-B2ACFEFFA3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12706" y="5909671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358A974-19BA-04DC-6ED0-3CC0DE4DEE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id="{081A34B6-A3A4-2C62-438D-465831CA7F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UNIX DAC Revisited (2)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E6CAE609-92EF-DB3B-71D7-08C4B0EDF03C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352710" y="4204278"/>
            <a:ext cx="5797550" cy="1184122"/>
          </a:xfrm>
        </p:spPr>
        <p:txBody>
          <a:bodyPr/>
          <a:lstStyle/>
          <a:p>
            <a:r>
              <a:rPr lang="en-US" dirty="0"/>
              <a:t>When the </a:t>
            </a:r>
            <a:r>
              <a:rPr lang="en-US" dirty="0" err="1"/>
              <a:t>AcroBat</a:t>
            </a:r>
            <a:r>
              <a:rPr lang="en-US" dirty="0"/>
              <a:t> process (after reading the file) issues a request, which principal(s) is/are responsible for the request?</a:t>
            </a:r>
          </a:p>
          <a:p>
            <a:r>
              <a:rPr lang="en-US" dirty="0"/>
              <a:t>Under what assumption, it is correct to say that User A is responsible for the request?</a:t>
            </a:r>
          </a:p>
          <a:p>
            <a:endParaRPr lang="en-US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6A26DE8-0A74-FF6B-F6E5-083F3B035F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1719115"/>
              </p:ext>
            </p:extLst>
          </p:nvPr>
        </p:nvGraphicFramePr>
        <p:xfrm>
          <a:off x="3171304" y="2172278"/>
          <a:ext cx="6420465" cy="2032000"/>
        </p:xfrm>
        <a:graphic>
          <a:graphicData uri="http://schemas.openxmlformats.org/drawingml/2006/table">
            <a:tbl>
              <a:tblPr/>
              <a:tblGrid>
                <a:gridCol w="2696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56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40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40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Action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Process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Effective UID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Real Principals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39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7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shell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7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User A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7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User A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7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39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Load AcroBat Reader Binary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3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AcroBat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3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User A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3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User A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3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Read File Downloaded from Network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7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AcroBat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7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User A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7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? ?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7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34CF6AB3-9187-6E8D-AD0A-AEA813DDC8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8177" y="5316202"/>
            <a:ext cx="65532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chemeClr val="tx2"/>
                </a:solidFill>
                <a:latin typeface="+mn-lt"/>
              </a:rPr>
              <a:t>Assumption: Programs are correct, i.e., they handle inputs correctly.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0750B447-4888-A16B-09FC-F65C7B2B71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3880" y="5949944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59B7DBC-6AAE-A508-621A-D5FE96E599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10EE56E5-AB08-54C7-E7D1-8AC1162C3D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Why DAC is vulnerable?</a:t>
            </a: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3018622F-CCE7-8856-6A22-6760D4153193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1" y="2252075"/>
            <a:ext cx="9822517" cy="3126169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1800" dirty="0"/>
              <a:t>Implicit assumptions</a:t>
            </a:r>
          </a:p>
          <a:p>
            <a:pPr lvl="1" eaLnBrk="1" hangingPunct="1"/>
            <a:r>
              <a:rPr lang="en-US" altLang="en-US" sz="1800" dirty="0"/>
              <a:t>Software are benign, i.e., behave as intended</a:t>
            </a:r>
          </a:p>
          <a:p>
            <a:pPr lvl="1" eaLnBrk="1" hangingPunct="1"/>
            <a:r>
              <a:rPr lang="en-US" altLang="en-US" sz="1800" dirty="0"/>
              <a:t>Software are correct, i.e., bug-free</a:t>
            </a:r>
          </a:p>
          <a:p>
            <a:pPr eaLnBrk="1" hangingPunct="1"/>
            <a:r>
              <a:rPr lang="en-US" altLang="en-US" sz="1800" dirty="0"/>
              <a:t>The reality</a:t>
            </a:r>
          </a:p>
          <a:p>
            <a:pPr lvl="1" eaLnBrk="1" hangingPunct="1"/>
            <a:r>
              <a:rPr lang="en-US" altLang="en-US" sz="1800" dirty="0"/>
              <a:t>Malware are popular</a:t>
            </a:r>
          </a:p>
          <a:p>
            <a:pPr lvl="1" eaLnBrk="1" hangingPunct="1"/>
            <a:r>
              <a:rPr lang="en-US" altLang="en-US" sz="1800" dirty="0"/>
              <a:t>Software are vulnerable</a:t>
            </a:r>
          </a:p>
          <a:p>
            <a:pPr eaLnBrk="1" hangingPunct="1"/>
            <a:r>
              <a:rPr lang="en-US" altLang="en-US" sz="1800" dirty="0"/>
              <a:t>The problem is not caused by the discretionary nature of policy specification!</a:t>
            </a:r>
          </a:p>
          <a:p>
            <a:pPr lvl="1" eaLnBrk="1" hangingPunct="1"/>
            <a:r>
              <a:rPr lang="en-US" altLang="en-US" sz="1800" dirty="0"/>
              <a:t>i.e., owners can set policies for files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04CFC29-C855-B963-64EF-89C5AE470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4383" y="586133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B3E6B48-0270-68E5-80F8-F25AF790DB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>
            <a:extLst>
              <a:ext uri="{FF2B5EF4-FFF2-40B4-BE49-F238E27FC236}">
                <a16:creationId xmlns:a16="http://schemas.microsoft.com/office/drawing/2014/main" id="{FE822461-0D89-0DFD-318E-F6F8F225AD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Why DAC is Vulnerable? (cont’)</a:t>
            </a: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015E6C22-63DB-3068-1D4D-7E877FBD0B1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2" y="2252076"/>
            <a:ext cx="9321072" cy="362761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2400" dirty="0"/>
              <a:t>A deeper reason in the enforcement mechanism</a:t>
            </a:r>
          </a:p>
          <a:p>
            <a:pPr lvl="1" eaLnBrk="1" hangingPunct="1"/>
            <a:r>
              <a:rPr lang="en-US" altLang="en-US" sz="2000" dirty="0">
                <a:solidFill>
                  <a:srgbClr val="FF0000"/>
                </a:solidFill>
              </a:rPr>
              <a:t>A single invoker </a:t>
            </a:r>
            <a:r>
              <a:rPr lang="en-US" altLang="en-US" sz="2000" dirty="0"/>
              <a:t>is not enough to capture the origins of a process</a:t>
            </a:r>
          </a:p>
          <a:p>
            <a:pPr eaLnBrk="1" hangingPunct="1"/>
            <a:r>
              <a:rPr lang="en-US" altLang="en-US" sz="2400" dirty="0"/>
              <a:t>When the program is a Trojan</a:t>
            </a:r>
          </a:p>
          <a:p>
            <a:pPr lvl="1" eaLnBrk="1" hangingPunct="1"/>
            <a:r>
              <a:rPr lang="en-US" altLang="en-US" sz="2000" dirty="0"/>
              <a:t>The </a:t>
            </a:r>
            <a:r>
              <a:rPr lang="en-US" altLang="en-US" sz="2000" dirty="0">
                <a:solidFill>
                  <a:srgbClr val="FF0000"/>
                </a:solidFill>
              </a:rPr>
              <a:t>program-provider</a:t>
            </a:r>
            <a:r>
              <a:rPr lang="en-US" altLang="en-US" sz="2000" dirty="0"/>
              <a:t> should be responsible for the requests</a:t>
            </a:r>
          </a:p>
          <a:p>
            <a:pPr eaLnBrk="1" hangingPunct="1"/>
            <a:r>
              <a:rPr lang="en-US" altLang="en-US" sz="2400" dirty="0"/>
              <a:t>When the program is vulnerable</a:t>
            </a:r>
          </a:p>
          <a:p>
            <a:pPr lvl="1" eaLnBrk="1" hangingPunct="1"/>
            <a:r>
              <a:rPr lang="en-US" altLang="en-US" sz="2000" dirty="0"/>
              <a:t>It may be exploited by </a:t>
            </a:r>
            <a:r>
              <a:rPr lang="en-US" altLang="en-US" sz="2000" dirty="0">
                <a:solidFill>
                  <a:srgbClr val="FF0000"/>
                </a:solidFill>
              </a:rPr>
              <a:t>input-providers</a:t>
            </a:r>
          </a:p>
          <a:p>
            <a:pPr lvl="1" eaLnBrk="1" hangingPunct="1"/>
            <a:r>
              <a:rPr lang="en-US" altLang="en-US" sz="2000" dirty="0"/>
              <a:t>The requests may be issued by injected code from input-providers</a:t>
            </a:r>
          </a:p>
          <a:p>
            <a:pPr eaLnBrk="1" hangingPunct="1"/>
            <a:r>
              <a:rPr lang="en-US" altLang="en-US" sz="2400" dirty="0"/>
              <a:t>Solution: include input-providers as the principals</a:t>
            </a:r>
          </a:p>
          <a:p>
            <a:pPr eaLnBrk="1" hangingPunct="1"/>
            <a:endParaRPr lang="en-US" altLang="en-US" sz="24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2148AA0-B010-6BA6-7CAE-9692C4DAD1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6396" y="6043899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FF6BE66-11D4-F80E-B59D-5E63926922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C7486158-1380-609C-60EE-3BB6B79039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6322" y="320040"/>
            <a:ext cx="9517717" cy="1524000"/>
          </a:xfrm>
        </p:spPr>
        <p:txBody>
          <a:bodyPr>
            <a:normAutofit/>
          </a:bodyPr>
          <a:lstStyle/>
          <a:p>
            <a:r>
              <a:rPr lang="en-US" altLang="en-US" dirty="0"/>
              <a:t>Why Computers are Vulnerable?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8A623D34-DEDE-82BB-4DF6-DB4F0D7B3228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/>
          <a:lstStyle/>
          <a:p>
            <a:r>
              <a:rPr lang="en-US" altLang="en-US" dirty="0"/>
              <a:t>Programs are buggy</a:t>
            </a:r>
          </a:p>
          <a:p>
            <a:endParaRPr lang="en-US" altLang="en-US" dirty="0"/>
          </a:p>
          <a:p>
            <a:r>
              <a:rPr lang="en-US" altLang="en-US" dirty="0"/>
              <a:t>Humans make mistakes</a:t>
            </a:r>
          </a:p>
          <a:p>
            <a:endParaRPr lang="en-US" altLang="en-US" dirty="0"/>
          </a:p>
          <a:p>
            <a:r>
              <a:rPr lang="en-US" altLang="en-US" dirty="0"/>
              <a:t>Access control is not good enough</a:t>
            </a:r>
          </a:p>
          <a:p>
            <a:pPr lvl="1"/>
            <a:r>
              <a:rPr lang="en-US" altLang="en-US" dirty="0"/>
              <a:t>Discretionary Access Control (DAC) used in Unix and Windows assume that programs are not buggy</a:t>
            </a:r>
          </a:p>
          <a:p>
            <a:endParaRPr lang="en-US" alt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603D9C9-0D38-A1C6-90E3-EE6E140389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0358" y="5921529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8FB9E7-9291-0FAA-59AB-3D8C43BDC8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452219-785E-4657-C5F4-A53FEF2EB0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70326" y="1679216"/>
            <a:ext cx="4786877" cy="1518315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pic>
        <p:nvPicPr>
          <p:cNvPr id="6" name="Picture Placeholder 5" descr="A person and person looking at a computer screen">
            <a:extLst>
              <a:ext uri="{FF2B5EF4-FFF2-40B4-BE49-F238E27FC236}">
                <a16:creationId xmlns:a16="http://schemas.microsoft.com/office/drawing/2014/main" id="{AA35CD3A-9896-7953-C82D-AAE87F6124DB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l="127" r="127"/>
          <a:stretch/>
        </p:blipFill>
        <p:spPr>
          <a:xfrm>
            <a:off x="-29499" y="-2236"/>
            <a:ext cx="6814124" cy="6871095"/>
          </a:xfr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6A8DFC8D-4AE6-170E-C27A-DA97EBD7DC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59704" y="0"/>
            <a:ext cx="2928883" cy="6871447"/>
            <a:chOff x="4059704" y="0"/>
            <a:chExt cx="2928883" cy="6871447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F966C9E-A9A2-BF8C-EDCB-B7F6AE51C425}"/>
                </a:ext>
              </a:extLst>
            </p:cNvPr>
            <p:cNvSpPr/>
            <p:nvPr/>
          </p:nvSpPr>
          <p:spPr>
            <a:xfrm rot="10800000">
              <a:off x="4443586" y="5022"/>
              <a:ext cx="2545001" cy="6837172"/>
            </a:xfrm>
            <a:custGeom>
              <a:avLst/>
              <a:gdLst>
                <a:gd name="connsiteX0" fmla="*/ 2518452 w 2545001"/>
                <a:gd name="connsiteY0" fmla="*/ 0 h 6837172"/>
                <a:gd name="connsiteX1" fmla="*/ 1701725 w 2545001"/>
                <a:gd name="connsiteY1" fmla="*/ 3172236 h 6837172"/>
                <a:gd name="connsiteX2" fmla="*/ 1361633 w 2545001"/>
                <a:gd name="connsiteY2" fmla="*/ 4439362 h 6837172"/>
                <a:gd name="connsiteX3" fmla="*/ 1178312 w 2545001"/>
                <a:gd name="connsiteY3" fmla="*/ 4524005 h 6837172"/>
                <a:gd name="connsiteX4" fmla="*/ 1067055 w 2545001"/>
                <a:gd name="connsiteY4" fmla="*/ 4330715 h 6837172"/>
                <a:gd name="connsiteX5" fmla="*/ 1324969 w 2545001"/>
                <a:gd name="connsiteY5" fmla="*/ 3379423 h 6837172"/>
                <a:gd name="connsiteX6" fmla="*/ 1307268 w 2545001"/>
                <a:gd name="connsiteY6" fmla="*/ 3240456 h 6837172"/>
                <a:gd name="connsiteX7" fmla="*/ 1196012 w 2545001"/>
                <a:gd name="connsiteY7" fmla="*/ 3154549 h 6837172"/>
                <a:gd name="connsiteX8" fmla="*/ 972233 w 2545001"/>
                <a:gd name="connsiteY8" fmla="*/ 3283409 h 6837172"/>
                <a:gd name="connsiteX9" fmla="*/ 580306 w 2545001"/>
                <a:gd name="connsiteY9" fmla="*/ 4728666 h 6837172"/>
                <a:gd name="connsiteX10" fmla="*/ 5057 w 2545001"/>
                <a:gd name="connsiteY10" fmla="*/ 6820750 h 6837172"/>
                <a:gd name="connsiteX11" fmla="*/ 0 w 2545001"/>
                <a:gd name="connsiteY11" fmla="*/ 6837173 h 6837172"/>
                <a:gd name="connsiteX12" fmla="*/ 26550 w 2545001"/>
                <a:gd name="connsiteY12" fmla="*/ 6837173 h 6837172"/>
                <a:gd name="connsiteX13" fmla="*/ 605591 w 2545001"/>
                <a:gd name="connsiteY13" fmla="*/ 4736246 h 6837172"/>
                <a:gd name="connsiteX14" fmla="*/ 997519 w 2545001"/>
                <a:gd name="connsiteY14" fmla="*/ 3290990 h 6837172"/>
                <a:gd name="connsiteX15" fmla="*/ 1190954 w 2545001"/>
                <a:gd name="connsiteY15" fmla="*/ 3179816 h 6837172"/>
                <a:gd name="connsiteX16" fmla="*/ 1285776 w 2545001"/>
                <a:gd name="connsiteY16" fmla="*/ 3253089 h 6837172"/>
                <a:gd name="connsiteX17" fmla="*/ 1300947 w 2545001"/>
                <a:gd name="connsiteY17" fmla="*/ 3373106 h 6837172"/>
                <a:gd name="connsiteX18" fmla="*/ 1043033 w 2545001"/>
                <a:gd name="connsiteY18" fmla="*/ 4324398 h 6837172"/>
                <a:gd name="connsiteX19" fmla="*/ 1171990 w 2545001"/>
                <a:gd name="connsiteY19" fmla="*/ 4548009 h 6837172"/>
                <a:gd name="connsiteX20" fmla="*/ 1385654 w 2545001"/>
                <a:gd name="connsiteY20" fmla="*/ 4448205 h 6837172"/>
                <a:gd name="connsiteX21" fmla="*/ 1385654 w 2545001"/>
                <a:gd name="connsiteY21" fmla="*/ 4446942 h 6837172"/>
                <a:gd name="connsiteX22" fmla="*/ 1725746 w 2545001"/>
                <a:gd name="connsiteY22" fmla="*/ 3178553 h 6837172"/>
                <a:gd name="connsiteX23" fmla="*/ 2545002 w 2545001"/>
                <a:gd name="connsiteY23" fmla="*/ 1263 h 6837172"/>
                <a:gd name="connsiteX24" fmla="*/ 2518452 w 2545001"/>
                <a:gd name="connsiteY24" fmla="*/ 0 h 6837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545001" h="6837172">
                  <a:moveTo>
                    <a:pt x="2518452" y="0"/>
                  </a:moveTo>
                  <a:lnTo>
                    <a:pt x="1701725" y="3172236"/>
                  </a:lnTo>
                  <a:lnTo>
                    <a:pt x="1361633" y="4439362"/>
                  </a:lnTo>
                  <a:cubicBezTo>
                    <a:pt x="1328761" y="4508845"/>
                    <a:pt x="1251640" y="4544219"/>
                    <a:pt x="1178312" y="4524005"/>
                  </a:cubicBezTo>
                  <a:cubicBezTo>
                    <a:pt x="1094869" y="4501265"/>
                    <a:pt x="1044298" y="4414095"/>
                    <a:pt x="1067055" y="4330715"/>
                  </a:cubicBezTo>
                  <a:lnTo>
                    <a:pt x="1324969" y="3379423"/>
                  </a:lnTo>
                  <a:cubicBezTo>
                    <a:pt x="1337611" y="3332679"/>
                    <a:pt x="1331290" y="3283409"/>
                    <a:pt x="1307268" y="3240456"/>
                  </a:cubicBezTo>
                  <a:cubicBezTo>
                    <a:pt x="1283247" y="3197503"/>
                    <a:pt x="1244054" y="3167183"/>
                    <a:pt x="1196012" y="3154549"/>
                  </a:cubicBezTo>
                  <a:cubicBezTo>
                    <a:pt x="1098662" y="3128019"/>
                    <a:pt x="997519" y="3186133"/>
                    <a:pt x="972233" y="3283409"/>
                  </a:cubicBezTo>
                  <a:lnTo>
                    <a:pt x="580306" y="4728666"/>
                  </a:lnTo>
                  <a:lnTo>
                    <a:pt x="5057" y="6820750"/>
                  </a:lnTo>
                  <a:cubicBezTo>
                    <a:pt x="5057" y="6820750"/>
                    <a:pt x="1264" y="6833383"/>
                    <a:pt x="0" y="6837173"/>
                  </a:cubicBezTo>
                  <a:lnTo>
                    <a:pt x="26550" y="6837173"/>
                  </a:lnTo>
                  <a:lnTo>
                    <a:pt x="605591" y="4736246"/>
                  </a:lnTo>
                  <a:lnTo>
                    <a:pt x="997519" y="3290990"/>
                  </a:lnTo>
                  <a:cubicBezTo>
                    <a:pt x="1020276" y="3207609"/>
                    <a:pt x="1107512" y="3157076"/>
                    <a:pt x="1190954" y="3179816"/>
                  </a:cubicBezTo>
                  <a:cubicBezTo>
                    <a:pt x="1231411" y="3191186"/>
                    <a:pt x="1265547" y="3216453"/>
                    <a:pt x="1285776" y="3253089"/>
                  </a:cubicBezTo>
                  <a:cubicBezTo>
                    <a:pt x="1307268" y="3289726"/>
                    <a:pt x="1312326" y="3331416"/>
                    <a:pt x="1300947" y="3373106"/>
                  </a:cubicBezTo>
                  <a:lnTo>
                    <a:pt x="1043033" y="4324398"/>
                  </a:lnTo>
                  <a:cubicBezTo>
                    <a:pt x="1016483" y="4421675"/>
                    <a:pt x="1074640" y="4522742"/>
                    <a:pt x="1171990" y="4548009"/>
                  </a:cubicBezTo>
                  <a:cubicBezTo>
                    <a:pt x="1257961" y="4570749"/>
                    <a:pt x="1347725" y="4529059"/>
                    <a:pt x="1385654" y="4448205"/>
                  </a:cubicBezTo>
                  <a:lnTo>
                    <a:pt x="1385654" y="4446942"/>
                  </a:lnTo>
                  <a:lnTo>
                    <a:pt x="1725746" y="3178553"/>
                  </a:lnTo>
                  <a:lnTo>
                    <a:pt x="2545002" y="1263"/>
                  </a:lnTo>
                  <a:cubicBezTo>
                    <a:pt x="2536151" y="0"/>
                    <a:pt x="2527302" y="0"/>
                    <a:pt x="2518452" y="0"/>
                  </a:cubicBezTo>
                  <a:close/>
                </a:path>
              </a:pathLst>
            </a:custGeom>
            <a:solidFill>
              <a:schemeClr val="accent1"/>
            </a:solidFill>
            <a:ln w="126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33BC35A-F255-48AA-48B8-D6561A6FAB9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59704" y="0"/>
              <a:ext cx="1822122" cy="6871447"/>
            </a:xfrm>
            <a:prstGeom prst="line">
              <a:avLst/>
            </a:prstGeom>
            <a:ln w="2222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1EC8DADA-109B-196D-817A-1ACB3E3183CA}"/>
              </a:ext>
            </a:extLst>
          </p:cNvPr>
          <p:cNvGrpSpPr/>
          <p:nvPr/>
        </p:nvGrpSpPr>
        <p:grpSpPr>
          <a:xfrm>
            <a:off x="7549377" y="6167336"/>
            <a:ext cx="3294001" cy="612000"/>
            <a:chOff x="5179092" y="5483822"/>
            <a:chExt cx="3294001" cy="612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2FED455-D30F-6583-EAD1-6FB515A498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80EE198-6127-5DE1-8134-33FE6A8BE3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99485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3A31C427-16AA-1CE4-9EE2-11687A3583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9414" y="298102"/>
            <a:ext cx="6972877" cy="1518315"/>
          </a:xfrm>
        </p:spPr>
        <p:txBody>
          <a:bodyPr/>
          <a:lstStyle/>
          <a:p>
            <a:pPr eaLnBrk="1" hangingPunct="1"/>
            <a:r>
              <a:rPr lang="en-US" altLang="en-US" dirty="0"/>
              <a:t>Access Control Check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3377EE-8A1C-9E35-7323-A10E04DCD90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89714" y="2142190"/>
            <a:ext cx="8244892" cy="2899394"/>
          </a:xfrm>
        </p:spPr>
        <p:txBody>
          <a:bodyPr/>
          <a:lstStyle/>
          <a:p>
            <a:pPr eaLnBrk="1" hangingPunct="1"/>
            <a:r>
              <a:rPr lang="en-US" altLang="en-US" dirty="0"/>
              <a:t>Given an access request, return an access control decision based on the policy</a:t>
            </a:r>
          </a:p>
          <a:p>
            <a:pPr lvl="1" eaLnBrk="1" hangingPunct="1"/>
            <a:r>
              <a:rPr lang="en-US" altLang="en-US" dirty="0"/>
              <a:t>allow / deny</a:t>
            </a:r>
          </a:p>
          <a:p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D11B0B41-A9ED-F4E3-F56D-29EA90B7AC3F}"/>
              </a:ext>
            </a:extLst>
          </p:cNvPr>
          <p:cNvGrpSpPr/>
          <p:nvPr/>
        </p:nvGrpSpPr>
        <p:grpSpPr>
          <a:xfrm>
            <a:off x="3175635" y="3239201"/>
            <a:ext cx="5840730" cy="2644265"/>
            <a:chOff x="2590800" y="2819400"/>
            <a:chExt cx="7848600" cy="348723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C1E98F84-E72D-118C-465D-3D78085ABEAB}"/>
                </a:ext>
              </a:extLst>
            </p:cNvPr>
            <p:cNvSpPr/>
            <p:nvPr/>
          </p:nvSpPr>
          <p:spPr>
            <a:xfrm>
              <a:off x="5181600" y="2819400"/>
              <a:ext cx="2133600" cy="1143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400" dirty="0"/>
                <a:t>Access Control Check</a:t>
              </a:r>
            </a:p>
          </p:txBody>
        </p:sp>
        <p:sp>
          <p:nvSpPr>
            <p:cNvPr id="5" name="Right Arrow 4">
              <a:extLst>
                <a:ext uri="{FF2B5EF4-FFF2-40B4-BE49-F238E27FC236}">
                  <a16:creationId xmlns:a16="http://schemas.microsoft.com/office/drawing/2014/main" id="{C647D712-81E4-24A1-BCB0-121113CA26D3}"/>
                </a:ext>
              </a:extLst>
            </p:cNvPr>
            <p:cNvSpPr/>
            <p:nvPr/>
          </p:nvSpPr>
          <p:spPr>
            <a:xfrm flipV="1">
              <a:off x="4114801" y="3309939"/>
              <a:ext cx="1020763" cy="12223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400" dirty="0"/>
            </a:p>
          </p:txBody>
        </p:sp>
        <p:sp>
          <p:nvSpPr>
            <p:cNvPr id="16390" name="TextBox 5">
              <a:extLst>
                <a:ext uri="{FF2B5EF4-FFF2-40B4-BE49-F238E27FC236}">
                  <a16:creationId xmlns:a16="http://schemas.microsoft.com/office/drawing/2014/main" id="{9EADAF08-0DCB-D8D8-BE8E-6C94C2AC3F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0800" y="3081338"/>
              <a:ext cx="1447800" cy="4058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>
                  <a:solidFill>
                    <a:schemeClr val="accent1"/>
                  </a:solidFill>
                  <a:latin typeface="+mn-lt"/>
                </a:rPr>
                <a:t>A Request</a:t>
              </a:r>
            </a:p>
          </p:txBody>
        </p:sp>
        <p:sp>
          <p:nvSpPr>
            <p:cNvPr id="7" name="Right Arrow 6">
              <a:extLst>
                <a:ext uri="{FF2B5EF4-FFF2-40B4-BE49-F238E27FC236}">
                  <a16:creationId xmlns:a16="http://schemas.microsoft.com/office/drawing/2014/main" id="{2A8919A2-6A2F-4BD1-94F2-9F77132D26A8}"/>
                </a:ext>
              </a:extLst>
            </p:cNvPr>
            <p:cNvSpPr/>
            <p:nvPr/>
          </p:nvSpPr>
          <p:spPr>
            <a:xfrm>
              <a:off x="7315200" y="3276600"/>
              <a:ext cx="1066800" cy="10953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400" dirty="0"/>
            </a:p>
          </p:txBody>
        </p:sp>
        <p:sp>
          <p:nvSpPr>
            <p:cNvPr id="16392" name="TextBox 7">
              <a:extLst>
                <a:ext uri="{FF2B5EF4-FFF2-40B4-BE49-F238E27FC236}">
                  <a16:creationId xmlns:a16="http://schemas.microsoft.com/office/drawing/2014/main" id="{DDEB12B3-2A72-CA81-4407-2AC8443861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58200" y="3081338"/>
              <a:ext cx="1981200" cy="4058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>
                  <a:solidFill>
                    <a:schemeClr val="accent1"/>
                  </a:solidFill>
                  <a:latin typeface="+mn-lt"/>
                </a:rPr>
                <a:t>Allow / Deny</a:t>
              </a:r>
            </a:p>
          </p:txBody>
        </p:sp>
        <p:pic>
          <p:nvPicPr>
            <p:cNvPr id="16393" name="Picture 1">
              <a:extLst>
                <a:ext uri="{FF2B5EF4-FFF2-40B4-BE49-F238E27FC236}">
                  <a16:creationId xmlns:a16="http://schemas.microsoft.com/office/drawing/2014/main" id="{8AA60E7D-DD0E-6520-0A00-54BFC0E1100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4000" y="4681539"/>
              <a:ext cx="1835150" cy="1176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94" name="TextBox 9">
              <a:extLst>
                <a:ext uri="{FF2B5EF4-FFF2-40B4-BE49-F238E27FC236}">
                  <a16:creationId xmlns:a16="http://schemas.microsoft.com/office/drawing/2014/main" id="{E29F2D94-16C1-722B-212F-AF8DE0EC82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2601" y="5900739"/>
              <a:ext cx="1905000" cy="4058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accent1"/>
                  </a:solidFill>
                  <a:latin typeface="+mn-lt"/>
                </a:rPr>
                <a:t>The Policy</a:t>
              </a:r>
            </a:p>
          </p:txBody>
        </p:sp>
        <p:sp>
          <p:nvSpPr>
            <p:cNvPr id="12" name="Up Arrow 11">
              <a:extLst>
                <a:ext uri="{FF2B5EF4-FFF2-40B4-BE49-F238E27FC236}">
                  <a16:creationId xmlns:a16="http://schemas.microsoft.com/office/drawing/2014/main" id="{9821B156-EB73-61E5-7BA5-5C409827A91F}"/>
                </a:ext>
              </a:extLst>
            </p:cNvPr>
            <p:cNvSpPr/>
            <p:nvPr/>
          </p:nvSpPr>
          <p:spPr>
            <a:xfrm>
              <a:off x="5943600" y="4071938"/>
              <a:ext cx="685800" cy="45720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400"/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55686614-EC26-BC81-AFA6-6CC9CFC20A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9548" y="588346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BC965E3-B8E6-48F2-4D2B-41512C6B1FB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>
            <a:extLst>
              <a:ext uri="{FF2B5EF4-FFF2-40B4-BE49-F238E27FC236}">
                <a16:creationId xmlns:a16="http://schemas.microsoft.com/office/drawing/2014/main" id="{85989079-14F7-A64F-B6B5-74B1D89647C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79977" y="617331"/>
            <a:ext cx="7854629" cy="550242"/>
          </a:xfrm>
          <a:noFill/>
        </p:spPr>
        <p:txBody>
          <a:bodyPr vert="horz" wrap="square" lIns="62503" tIns="25001" rIns="62503" bIns="25001" rtlCol="0" anchor="t">
            <a:spAutoFit/>
          </a:bodyPr>
          <a:lstStyle/>
          <a:p>
            <a:r>
              <a:rPr lang="en-US" altLang="en-US" dirty="0"/>
              <a:t>Discretionary Access Control</a:t>
            </a:r>
          </a:p>
        </p:txBody>
      </p:sp>
      <p:sp>
        <p:nvSpPr>
          <p:cNvPr id="17414" name="Rectangle 3">
            <a:extLst>
              <a:ext uri="{FF2B5EF4-FFF2-40B4-BE49-F238E27FC236}">
                <a16:creationId xmlns:a16="http://schemas.microsoft.com/office/drawing/2014/main" id="{67A9C0F2-A98A-1D89-B011-9D78B9834C1C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079976" y="1922939"/>
            <a:ext cx="9882991" cy="3512977"/>
          </a:xfrm>
        </p:spPr>
        <p:txBody>
          <a:bodyPr vert="horz" wrap="square" lIns="62503" tIns="25001" rIns="62503" bIns="25001" rtlCol="0">
            <a:spAutoFit/>
          </a:bodyPr>
          <a:lstStyle/>
          <a:p>
            <a:pPr marL="482600" indent="-482600">
              <a:defRPr/>
            </a:pPr>
            <a:r>
              <a:rPr lang="en-US" sz="1800" dirty="0"/>
              <a:t>No precise definition.  Basically, DAC allows access rights to be propagated at subject’s discretion</a:t>
            </a:r>
          </a:p>
          <a:p>
            <a:pPr marL="927100" lvl="1" indent="-330200">
              <a:defRPr/>
            </a:pPr>
            <a:r>
              <a:rPr lang="en-US" sz="1800" dirty="0"/>
              <a:t>often has the notion of owner of an object</a:t>
            </a:r>
          </a:p>
          <a:p>
            <a:pPr marL="927100" lvl="1" indent="-330200">
              <a:defRPr/>
            </a:pPr>
            <a:r>
              <a:rPr lang="en-US" sz="1800" dirty="0"/>
              <a:t>used in UNIX, Windows, etc.</a:t>
            </a:r>
          </a:p>
          <a:p>
            <a:pPr marL="482600" indent="-482600">
              <a:defRPr/>
            </a:pPr>
            <a:r>
              <a:rPr lang="en-US" sz="1800" dirty="0"/>
              <a:t>According to TCSEC (Trusted Computer System Evaluation Criteria)</a:t>
            </a:r>
            <a:r>
              <a:rPr lang="en-US" sz="1800" b="1" dirty="0"/>
              <a:t> </a:t>
            </a:r>
          </a:p>
          <a:p>
            <a:pPr marL="882650" lvl="1" indent="-482600">
              <a:defRPr/>
            </a:pPr>
            <a:r>
              <a:rPr lang="en-US" sz="1800" i="1" dirty="0"/>
              <a:t>"A means of restricting access to objects based on the identity and need-to-know of users and/or groups to which they belong. Controls are discretionary in the sense that a subject with a certain access permission is capable of passing that permission (directly or indirectly) to any other subject."</a:t>
            </a:r>
            <a:r>
              <a:rPr lang="en-US" sz="1800" dirty="0"/>
              <a:t> </a:t>
            </a:r>
          </a:p>
          <a:p>
            <a:pPr marL="482600" indent="-482600">
              <a:defRPr/>
            </a:pPr>
            <a:r>
              <a:rPr lang="en-US" sz="1800" dirty="0"/>
              <a:t>Often compared to Mandatory Access Control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D17D850E-7289-9262-477B-0A13577365B4}"/>
              </a:ext>
            </a:extLst>
          </p:cNvPr>
          <p:cNvGrpSpPr/>
          <p:nvPr/>
        </p:nvGrpSpPr>
        <p:grpSpPr>
          <a:xfrm>
            <a:off x="7404606" y="5952292"/>
            <a:ext cx="3294001" cy="612000"/>
            <a:chOff x="5179092" y="5483822"/>
            <a:chExt cx="3294001" cy="612000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5B9496CA-F00F-80C5-65DE-FD292EFFD96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2649EB3E-7615-1F70-5028-17C274F581C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B6C35A8-A2C8-3D7F-DF5B-7A06B150254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24A0CAE3-AC1D-A19D-9FD2-05F27697B8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013" y="224041"/>
            <a:ext cx="9076742" cy="1518315"/>
          </a:xfrm>
        </p:spPr>
        <p:txBody>
          <a:bodyPr>
            <a:normAutofit/>
          </a:bodyPr>
          <a:lstStyle/>
          <a:p>
            <a:r>
              <a:rPr lang="en-US" altLang="en-US" dirty="0"/>
              <a:t>Analysis why DAC is not Good enough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9735EE-6157-8204-0B53-9D995C11694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55406" y="2192960"/>
            <a:ext cx="9843201" cy="3293440"/>
          </a:xfrm>
        </p:spPr>
        <p:txBody>
          <a:bodyPr>
            <a:noAutofit/>
          </a:bodyPr>
          <a:lstStyle/>
          <a:p>
            <a:r>
              <a:rPr lang="en-US" altLang="en-US" dirty="0"/>
              <a:t>DAC causes the Confused Deputy problem</a:t>
            </a:r>
          </a:p>
          <a:p>
            <a:pPr lvl="1"/>
            <a:r>
              <a:rPr lang="en-US" altLang="en-US" sz="1400" dirty="0"/>
              <a:t>Solution: use capability-based systems</a:t>
            </a:r>
          </a:p>
          <a:p>
            <a:endParaRPr lang="en-US" altLang="en-US" dirty="0"/>
          </a:p>
          <a:p>
            <a:r>
              <a:rPr lang="en-US" altLang="en-US" dirty="0"/>
              <a:t>DAC does not </a:t>
            </a:r>
            <a:r>
              <a:rPr lang="en-US" altLang="en-US" dirty="0" err="1"/>
              <a:t>preseves</a:t>
            </a:r>
            <a:r>
              <a:rPr lang="en-US" altLang="en-US" dirty="0"/>
              <a:t> confidentiality when facing Trojan horses</a:t>
            </a:r>
          </a:p>
          <a:p>
            <a:pPr lvl="1"/>
            <a:r>
              <a:rPr lang="en-US" altLang="en-US" sz="1400" dirty="0"/>
              <a:t>Solution: use Mandatory Access Control (BLP)</a:t>
            </a:r>
          </a:p>
          <a:p>
            <a:endParaRPr lang="en-US" altLang="en-US" dirty="0"/>
          </a:p>
          <a:p>
            <a:r>
              <a:rPr lang="en-US" altLang="en-US" dirty="0"/>
              <a:t>DAC implementation fails to keep track of for which principals a subject (process) is acting on behalf of</a:t>
            </a:r>
          </a:p>
          <a:p>
            <a:pPr lvl="1"/>
            <a:r>
              <a:rPr lang="en-US" altLang="en-US" sz="1400" dirty="0"/>
              <a:t>Solution: fixing the DAC implementation to better keep track of principals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FBEF40B-3EB4-2C7D-3CC8-CDCF73D8A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7096" y="5937004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77D560C-88CE-C7EC-6F62-6B3C5B9B3C1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itle 1">
            <a:extLst>
              <a:ext uri="{FF2B5EF4-FFF2-40B4-BE49-F238E27FC236}">
                <a16:creationId xmlns:a16="http://schemas.microsoft.com/office/drawing/2014/main" id="{D7604E8E-B4C9-538E-3158-4BE5A65D4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5199" y="333115"/>
            <a:ext cx="8622731" cy="896132"/>
          </a:xfrm>
        </p:spPr>
        <p:txBody>
          <a:bodyPr>
            <a:normAutofit/>
          </a:bodyPr>
          <a:lstStyle/>
          <a:p>
            <a:r>
              <a:rPr lang="en-US" altLang="en-US" dirty="0"/>
              <a:t>The Confused Deputy Problem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6345A9-2495-BEF9-0235-3F1D9C0EA95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73890" y="5522812"/>
            <a:ext cx="4569022" cy="3232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sz="1400" dirty="0"/>
              <a:t>The Confused Deputy by </a:t>
            </a:r>
            <a:r>
              <a:rPr lang="en-US" altLang="en-US" sz="1400" i="1" dirty="0"/>
              <a:t>Norm Hardy</a:t>
            </a:r>
            <a:r>
              <a:rPr lang="en-US" altLang="en-US" sz="1400" dirty="0"/>
              <a:t> </a:t>
            </a:r>
          </a:p>
          <a:p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6262D4F-79CF-DBB4-4F2D-EBAB332EA2EC}"/>
              </a:ext>
            </a:extLst>
          </p:cNvPr>
          <p:cNvGrpSpPr/>
          <p:nvPr/>
        </p:nvGrpSpPr>
        <p:grpSpPr>
          <a:xfrm>
            <a:off x="1486102" y="1690130"/>
            <a:ext cx="5085775" cy="3477740"/>
            <a:chOff x="2057399" y="1524000"/>
            <a:chExt cx="6477001" cy="3965378"/>
          </a:xfrm>
        </p:grpSpPr>
        <p:sp>
          <p:nvSpPr>
            <p:cNvPr id="19458" name="Oval 19">
              <a:extLst>
                <a:ext uri="{FF2B5EF4-FFF2-40B4-BE49-F238E27FC236}">
                  <a16:creationId xmlns:a16="http://schemas.microsoft.com/office/drawing/2014/main" id="{1EE6B7B4-DBE0-30B4-CBDD-768C87795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29400" y="1524000"/>
              <a:ext cx="1295400" cy="685800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400">
                <a:latin typeface="+mn-lt"/>
              </a:endParaRPr>
            </a:p>
          </p:txBody>
        </p:sp>
        <p:sp>
          <p:nvSpPr>
            <p:cNvPr id="19459" name="Oval 14">
              <a:extLst>
                <a:ext uri="{FF2B5EF4-FFF2-40B4-BE49-F238E27FC236}">
                  <a16:creationId xmlns:a16="http://schemas.microsoft.com/office/drawing/2014/main" id="{ECF247BD-644C-FCD5-61FF-A43C797001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9800" y="1981200"/>
              <a:ext cx="1447800" cy="1143000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400">
                <a:latin typeface="+mn-lt"/>
              </a:endParaRPr>
            </a:p>
          </p:txBody>
        </p:sp>
        <p:sp>
          <p:nvSpPr>
            <p:cNvPr id="19464" name="TextBox 6">
              <a:extLst>
                <a:ext uri="{FF2B5EF4-FFF2-40B4-BE49-F238E27FC236}">
                  <a16:creationId xmlns:a16="http://schemas.microsoft.com/office/drawing/2014/main" id="{E0375601-076C-2A5D-42DD-9930B07BE3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7200" y="2514600"/>
              <a:ext cx="3657600" cy="523220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>
                  <a:solidFill>
                    <a:schemeClr val="accent1"/>
                  </a:solidFill>
                  <a:latin typeface="+mn-lt"/>
                </a:rPr>
                <a:t>SYSX/FORT   $OUTPUT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>
                  <a:solidFill>
                    <a:schemeClr val="accent1"/>
                  </a:solidFill>
                  <a:latin typeface="+mn-lt"/>
                </a:rPr>
                <a:t>Compiler Program</a:t>
              </a:r>
            </a:p>
          </p:txBody>
        </p:sp>
        <p:sp>
          <p:nvSpPr>
            <p:cNvPr id="19465" name="TextBox 7">
              <a:extLst>
                <a:ext uri="{FF2B5EF4-FFF2-40B4-BE49-F238E27FC236}">
                  <a16:creationId xmlns:a16="http://schemas.microsoft.com/office/drawing/2014/main" id="{A0388A89-AE8B-A173-4C99-BA055CE96A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7399" y="3733800"/>
              <a:ext cx="2514600" cy="1087889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accent1"/>
                  </a:solidFill>
                  <a:latin typeface="+mn-lt"/>
                </a:rPr>
                <a:t>SYSX (Dir)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accent1"/>
                  </a:solidFill>
                  <a:latin typeface="+mn-lt"/>
                </a:rPr>
                <a:t>	FORT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accent1"/>
                  </a:solidFill>
                  <a:latin typeface="+mn-lt"/>
                </a:rPr>
                <a:t>	STAT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accent1"/>
                  </a:solidFill>
                  <a:latin typeface="+mn-lt"/>
                </a:rPr>
                <a:t>	BILL</a:t>
              </a:r>
            </a:p>
          </p:txBody>
        </p:sp>
        <p:sp>
          <p:nvSpPr>
            <p:cNvPr id="19466" name="Down Arrow 10">
              <a:extLst>
                <a:ext uri="{FF2B5EF4-FFF2-40B4-BE49-F238E27FC236}">
                  <a16:creationId xmlns:a16="http://schemas.microsoft.com/office/drawing/2014/main" id="{CCBFA225-3775-93E8-8B2F-43331D52E7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0" y="3352800"/>
              <a:ext cx="228600" cy="18288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400">
                <a:latin typeface="+mn-lt"/>
              </a:endParaRPr>
            </a:p>
          </p:txBody>
        </p:sp>
        <p:sp>
          <p:nvSpPr>
            <p:cNvPr id="19467" name="TextBox 11">
              <a:extLst>
                <a:ext uri="{FF2B5EF4-FFF2-40B4-BE49-F238E27FC236}">
                  <a16:creationId xmlns:a16="http://schemas.microsoft.com/office/drawing/2014/main" id="{B2D8C843-470D-3E97-7126-9FAB8776D6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86400" y="3600450"/>
              <a:ext cx="12192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accent1"/>
                  </a:solidFill>
                  <a:latin typeface="+mn-lt"/>
                </a:rPr>
                <a:t>Write to the bill file</a:t>
              </a:r>
            </a:p>
          </p:txBody>
        </p:sp>
        <p:sp>
          <p:nvSpPr>
            <p:cNvPr id="19468" name="TextBox 13">
              <a:extLst>
                <a:ext uri="{FF2B5EF4-FFF2-40B4-BE49-F238E27FC236}">
                  <a16:creationId xmlns:a16="http://schemas.microsoft.com/office/drawing/2014/main" id="{19456000-F625-C97B-12A1-39446F6A93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2200" y="2133601"/>
              <a:ext cx="12192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>
                  <a:latin typeface="+mn-lt"/>
                </a:rPr>
                <a:t>System Admin</a:t>
              </a:r>
            </a:p>
          </p:txBody>
        </p:sp>
        <p:sp>
          <p:nvSpPr>
            <p:cNvPr id="19469" name="Down Arrow 17">
              <a:extLst>
                <a:ext uri="{FF2B5EF4-FFF2-40B4-BE49-F238E27FC236}">
                  <a16:creationId xmlns:a16="http://schemas.microsoft.com/office/drawing/2014/main" id="{F8ED2B96-5365-03F8-63A6-BCDB4CE2A8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10400" y="3352800"/>
              <a:ext cx="228600" cy="19050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400">
                <a:latin typeface="+mn-lt"/>
              </a:endParaRPr>
            </a:p>
          </p:txBody>
        </p:sp>
        <p:sp>
          <p:nvSpPr>
            <p:cNvPr id="19470" name="TextBox 18">
              <a:extLst>
                <a:ext uri="{FF2B5EF4-FFF2-40B4-BE49-F238E27FC236}">
                  <a16:creationId xmlns:a16="http://schemas.microsoft.com/office/drawing/2014/main" id="{B23F0BAB-B2EF-D0E4-C862-950D0B4CDE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7000" y="5176838"/>
              <a:ext cx="17526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accent1"/>
                  </a:solidFill>
                  <a:latin typeface="+mn-lt"/>
                </a:rPr>
                <a:t>$Output</a:t>
              </a:r>
            </a:p>
          </p:txBody>
        </p:sp>
        <p:sp>
          <p:nvSpPr>
            <p:cNvPr id="19471" name="TextBox 20">
              <a:extLst>
                <a:ext uri="{FF2B5EF4-FFF2-40B4-BE49-F238E27FC236}">
                  <a16:creationId xmlns:a16="http://schemas.microsoft.com/office/drawing/2014/main" id="{1B039896-22C4-1062-62CE-5AD610A26B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5800" y="5181601"/>
              <a:ext cx="18288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accent1"/>
                  </a:solidFill>
                  <a:latin typeface="+mn-lt"/>
                </a:rPr>
                <a:t>SYSX/BILL</a:t>
              </a:r>
            </a:p>
          </p:txBody>
        </p:sp>
        <p:sp>
          <p:nvSpPr>
            <p:cNvPr id="19472" name="TextBox 21">
              <a:extLst>
                <a:ext uri="{FF2B5EF4-FFF2-40B4-BE49-F238E27FC236}">
                  <a16:creationId xmlns:a16="http://schemas.microsoft.com/office/drawing/2014/main" id="{03FFCD82-9439-8355-1F5E-B1C73F12CD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39000" y="3657600"/>
              <a:ext cx="12192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>
                  <a:solidFill>
                    <a:schemeClr val="accent1"/>
                  </a:solidFill>
                  <a:latin typeface="+mn-lt"/>
                </a:rPr>
                <a:t>Write output file</a:t>
              </a:r>
            </a:p>
          </p:txBody>
        </p:sp>
        <p:sp>
          <p:nvSpPr>
            <p:cNvPr id="19473" name="Curved Down Arrow 25">
              <a:extLst>
                <a:ext uri="{FF2B5EF4-FFF2-40B4-BE49-F238E27FC236}">
                  <a16:creationId xmlns:a16="http://schemas.microsoft.com/office/drawing/2014/main" id="{325C760C-0D12-E75D-16C4-260EED7622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1400" y="1828800"/>
              <a:ext cx="2133600" cy="685800"/>
            </a:xfrm>
            <a:prstGeom prst="curvedDownArrow">
              <a:avLst>
                <a:gd name="adj1" fmla="val 24990"/>
                <a:gd name="adj2" fmla="val 49994"/>
                <a:gd name="adj3" fmla="val 2500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400">
                <a:latin typeface="+mn-lt"/>
              </a:endParaRPr>
            </a:p>
          </p:txBody>
        </p:sp>
        <p:sp>
          <p:nvSpPr>
            <p:cNvPr id="19474" name="TextBox 26">
              <a:extLst>
                <a:ext uri="{FF2B5EF4-FFF2-40B4-BE49-F238E27FC236}">
                  <a16:creationId xmlns:a16="http://schemas.microsoft.com/office/drawing/2014/main" id="{A3AC758F-B7EB-4797-B692-6D8E997132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0" y="1676401"/>
              <a:ext cx="8382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+mn-lt"/>
                </a:rPr>
                <a:t>User</a:t>
              </a:r>
            </a:p>
          </p:txBody>
        </p:sp>
        <p:sp>
          <p:nvSpPr>
            <p:cNvPr id="19475" name="Curved Left Arrow 33">
              <a:extLst>
                <a:ext uri="{FF2B5EF4-FFF2-40B4-BE49-F238E27FC236}">
                  <a16:creationId xmlns:a16="http://schemas.microsoft.com/office/drawing/2014/main" id="{2A711838-DAF9-1360-F0D7-D88F750BAE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24800" y="1752600"/>
              <a:ext cx="609600" cy="1371600"/>
            </a:xfrm>
            <a:prstGeom prst="curvedLeftArrow">
              <a:avLst>
                <a:gd name="adj1" fmla="val 25000"/>
                <a:gd name="adj2" fmla="val 50000"/>
                <a:gd name="adj3" fmla="val 2500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SzPct val="100000"/>
                <a:buFont typeface="Times" panose="02020603050405020304" pitchFamily="18" charset="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400">
                <a:latin typeface="+mn-lt"/>
              </a:endParaRPr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0CB52CFB-1EFC-ABE4-8C89-8A12FB03AF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9884" y="5802643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76807FB-F306-9763-580D-D9F9B1D5CE9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2">
            <a:extLst>
              <a:ext uri="{FF2B5EF4-FFF2-40B4-BE49-F238E27FC236}">
                <a16:creationId xmlns:a16="http://schemas.microsoft.com/office/drawing/2014/main" id="{C897EB7C-78F1-9225-8E4B-B6308CCF44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99414" y="298102"/>
            <a:ext cx="8885360" cy="1518315"/>
          </a:xfrm>
        </p:spPr>
        <p:txBody>
          <a:bodyPr>
            <a:normAutofit/>
          </a:bodyPr>
          <a:lstStyle/>
          <a:p>
            <a:r>
              <a:rPr lang="en-US" altLang="en-US" dirty="0"/>
              <a:t>Analysis of The Confused Deputy Problem</a:t>
            </a:r>
          </a:p>
        </p:txBody>
      </p:sp>
      <p:sp>
        <p:nvSpPr>
          <p:cNvPr id="20486" name="Rectangle 3">
            <a:extLst>
              <a:ext uri="{FF2B5EF4-FFF2-40B4-BE49-F238E27FC236}">
                <a16:creationId xmlns:a16="http://schemas.microsoft.com/office/drawing/2014/main" id="{3AA9E4B3-D0F9-2846-033E-96ACAF07C491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188133" y="2306396"/>
            <a:ext cx="9283221" cy="3317655"/>
          </a:xfrm>
        </p:spPr>
        <p:txBody>
          <a:bodyPr>
            <a:noAutofit/>
          </a:bodyPr>
          <a:lstStyle/>
          <a:p>
            <a:r>
              <a:rPr lang="en-US" altLang="en-US" sz="1800" dirty="0"/>
              <a:t>The compiler runs with authority from two sources</a:t>
            </a:r>
          </a:p>
          <a:p>
            <a:pPr lvl="1"/>
            <a:r>
              <a:rPr lang="en-US" altLang="en-US" sz="1800" dirty="0"/>
              <a:t>the invoker (i.e., the programmer)</a:t>
            </a:r>
          </a:p>
          <a:p>
            <a:pPr lvl="1"/>
            <a:r>
              <a:rPr lang="en-US" altLang="en-US" sz="1800" dirty="0"/>
              <a:t>the system admin (who installed the compiler and controls billing and other info)</a:t>
            </a:r>
          </a:p>
          <a:p>
            <a:r>
              <a:rPr lang="en-US" altLang="en-US" sz="1800" dirty="0"/>
              <a:t>It is the deputy of two masters</a:t>
            </a:r>
          </a:p>
          <a:p>
            <a:r>
              <a:rPr lang="en-US" altLang="en-US" sz="1800" dirty="0"/>
              <a:t>There is no way to tell which master the deputy is serving when performing a write</a:t>
            </a:r>
          </a:p>
          <a:p>
            <a:r>
              <a:rPr lang="en-US" altLang="en-US" sz="1800" dirty="0"/>
              <a:t>Solution: Use capability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9D93267-8645-87B5-1242-9A3F6B5A59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1225" y="5808030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F8207E7-B155-C963-0E3F-4EFE539D74A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2">
            <a:extLst>
              <a:ext uri="{FF2B5EF4-FFF2-40B4-BE49-F238E27FC236}">
                <a16:creationId xmlns:a16="http://schemas.microsoft.com/office/drawing/2014/main" id="{BB5080F0-D1D1-FCF9-B162-C9441D4F542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31600" y="496093"/>
            <a:ext cx="6373005" cy="550242"/>
          </a:xfrm>
          <a:noFill/>
        </p:spPr>
        <p:txBody>
          <a:bodyPr vert="horz" wrap="square" lIns="62503" tIns="25001" rIns="62503" bIns="25001" rtlCol="0" anchor="t">
            <a:spAutoFit/>
          </a:bodyPr>
          <a:lstStyle/>
          <a:p>
            <a:r>
              <a:rPr lang="en-US" altLang="en-US" dirty="0"/>
              <a:t>ACCESS MATRIX MODEL</a:t>
            </a:r>
          </a:p>
        </p:txBody>
      </p:sp>
      <p:pic>
        <p:nvPicPr>
          <p:cNvPr id="10" name="Picture 9" descr="A diagram of objects and objects&#10;&#10;Description automatically generated">
            <a:extLst>
              <a:ext uri="{FF2B5EF4-FFF2-40B4-BE49-F238E27FC236}">
                <a16:creationId xmlns:a16="http://schemas.microsoft.com/office/drawing/2014/main" id="{7996D2E8-B6E0-907D-826D-583B91A3A8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6179" y="1721353"/>
            <a:ext cx="5683846" cy="341529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5C11067-85EB-69C9-B1B7-08CE37E833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5084" y="5804808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AF36AF3-5F1F-DA03-01EC-26287ADE49E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Custom">
  <a:themeElements>
    <a:clrScheme name="TM11534312">
      <a:dk1>
        <a:srgbClr val="000000"/>
      </a:dk1>
      <a:lt1>
        <a:srgbClr val="FFFFFF"/>
      </a:lt1>
      <a:dk2>
        <a:srgbClr val="D87A1A"/>
      </a:dk2>
      <a:lt2>
        <a:srgbClr val="E7E6E6"/>
      </a:lt2>
      <a:accent1>
        <a:srgbClr val="FFBA00"/>
      </a:accent1>
      <a:accent2>
        <a:srgbClr val="7229D2"/>
      </a:accent2>
      <a:accent3>
        <a:srgbClr val="C62FE1"/>
      </a:accent3>
      <a:accent4>
        <a:srgbClr val="CF1DA0"/>
      </a:accent4>
      <a:accent5>
        <a:srgbClr val="E12F68"/>
      </a:accent5>
      <a:accent6>
        <a:srgbClr val="CF2E1D"/>
      </a:accent6>
      <a:hlink>
        <a:srgbClr val="87882D"/>
      </a:hlink>
      <a:folHlink>
        <a:srgbClr val="7F7F7F"/>
      </a:folHlink>
    </a:clrScheme>
    <a:fontScheme name="Custom 62">
      <a:majorFont>
        <a:latin typeface="Book Antiqua"/>
        <a:ea typeface=""/>
        <a:cs typeface=""/>
      </a:majorFont>
      <a:minorFont>
        <a:latin typeface="Century Gothic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M11534312_Win32_SL_V3" id="{A784F2EB-8377-40E2-878D-F359E4F7734D}" vid="{87F4C17B-0668-4D7F-80F5-6507D8EFBB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9BB42C3-98F0-4E09-AE96-62EE07CAC5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C15CCAF-B227-4420-8A82-899C4EC33714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739EAE05-2D90-4440-A098-2E114DBDB54E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1636</Words>
  <Application>Microsoft Office PowerPoint</Application>
  <PresentationFormat>Widescreen</PresentationFormat>
  <Paragraphs>279</Paragraphs>
  <Slides>30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Book Antiqua</vt:lpstr>
      <vt:lpstr>Calibri</vt:lpstr>
      <vt:lpstr>Century Gothic</vt:lpstr>
      <vt:lpstr>Courier New</vt:lpstr>
      <vt:lpstr>Times New Roman</vt:lpstr>
      <vt:lpstr>Custom</vt:lpstr>
      <vt:lpstr>DATA PROTECTION AND PRIVACY TECHNOLOGIES FOR ENERGY</vt:lpstr>
      <vt:lpstr>PowerPoint Presentation</vt:lpstr>
      <vt:lpstr>Why Computers are Vulnerable?</vt:lpstr>
      <vt:lpstr>Access Control Check</vt:lpstr>
      <vt:lpstr>Discretionary Access Control</vt:lpstr>
      <vt:lpstr>Analysis why DAC is not Good enough</vt:lpstr>
      <vt:lpstr>The Confused Deputy Problem</vt:lpstr>
      <vt:lpstr>Analysis of The Confused Deputy Problem</vt:lpstr>
      <vt:lpstr>ACCESS MATRIX MODEL</vt:lpstr>
      <vt:lpstr>IMPLEMENTATION OF AN ACCESS MATRIX</vt:lpstr>
      <vt:lpstr>ACCESS CONTROL LISTS (ACLs)</vt:lpstr>
      <vt:lpstr>CAPABILITY LISTS</vt:lpstr>
      <vt:lpstr>ACCESS CONTROL TRIPLES</vt:lpstr>
      <vt:lpstr>Different Notions of Capabilities </vt:lpstr>
      <vt:lpstr>More on Capability Based Access Control</vt:lpstr>
      <vt:lpstr>How the Capability Approach Solves the Confused Deputy Problem</vt:lpstr>
      <vt:lpstr>Capability vs. ACL</vt:lpstr>
      <vt:lpstr>Capabilities vs. ACL: Ambient Authority</vt:lpstr>
      <vt:lpstr>Capability vs. ACL: Naming</vt:lpstr>
      <vt:lpstr>Conjectures on Why Most Real-world OS Use ACL, rather than Capabilities</vt:lpstr>
      <vt:lpstr>INHERENT WEAKNESS OF DAC</vt:lpstr>
      <vt:lpstr>TROJAN HORSE EXAMPLE</vt:lpstr>
      <vt:lpstr>TROJAN HORSE EXAMPLE</vt:lpstr>
      <vt:lpstr>Buggy Software Can Become Trojan Horse</vt:lpstr>
      <vt:lpstr>DAC’s Weaknesses Caused by The Gap </vt:lpstr>
      <vt:lpstr>Unix DAC Revisited (1)</vt:lpstr>
      <vt:lpstr>UNIX DAC Revisited (2)</vt:lpstr>
      <vt:lpstr>Why DAC is vulnerable?</vt:lpstr>
      <vt:lpstr>Why DAC is Vulnerable? (cont’)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CyberSecPro Training Presentation Template</dc:title>
  <dc:subject>CyberSecPro Modules</dc:subject>
  <dc:creator/>
  <cp:lastModifiedBy/>
  <cp:revision>1</cp:revision>
  <dcterms:created xsi:type="dcterms:W3CDTF">2023-07-18T15:28:54Z</dcterms:created>
  <dcterms:modified xsi:type="dcterms:W3CDTF">2024-04-29T18:18:50Z</dcterms:modified>
  <cp:version>Ver-1</cp:ver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