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725" r:id="rId4"/>
  </p:sldMasterIdLst>
  <p:notesMasterIdLst>
    <p:notesMasterId r:id="rId33"/>
  </p:notesMasterIdLst>
  <p:handoutMasterIdLst>
    <p:handoutMasterId r:id="rId34"/>
  </p:handoutMasterIdLst>
  <p:sldIdLst>
    <p:sldId id="376" r:id="rId5"/>
    <p:sldId id="432" r:id="rId6"/>
    <p:sldId id="407" r:id="rId7"/>
    <p:sldId id="408" r:id="rId8"/>
    <p:sldId id="409" r:id="rId9"/>
    <p:sldId id="410" r:id="rId10"/>
    <p:sldId id="388" r:id="rId11"/>
    <p:sldId id="411" r:id="rId12"/>
    <p:sldId id="412" r:id="rId13"/>
    <p:sldId id="413" r:id="rId14"/>
    <p:sldId id="414" r:id="rId15"/>
    <p:sldId id="415" r:id="rId16"/>
    <p:sldId id="416" r:id="rId17"/>
    <p:sldId id="417" r:id="rId18"/>
    <p:sldId id="418" r:id="rId19"/>
    <p:sldId id="419" r:id="rId20"/>
    <p:sldId id="420" r:id="rId21"/>
    <p:sldId id="421" r:id="rId22"/>
    <p:sldId id="422" r:id="rId23"/>
    <p:sldId id="423" r:id="rId24"/>
    <p:sldId id="424" r:id="rId25"/>
    <p:sldId id="425" r:id="rId26"/>
    <p:sldId id="427" r:id="rId27"/>
    <p:sldId id="428" r:id="rId28"/>
    <p:sldId id="429" r:id="rId29"/>
    <p:sldId id="430" r:id="rId30"/>
    <p:sldId id="431" r:id="rId31"/>
    <p:sldId id="38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BF4ED4-96E3-4042-A8ED-D0046E33AFC1}" v="1" dt="2024-04-29T08:49:15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72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30/04/2025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" noProof="0"/>
              <a:t>Κάντε κλικ για να επεξεργαστείτε στυλ κειμένου υποδείγματος</a:t>
            </a:r>
          </a:p>
          <a:p>
            <a:pPr lvl="1"/>
            <a:r>
              <a:rPr lang="el" noProof="0"/>
              <a:t>Δεύτερο επίπεδο</a:t>
            </a:r>
          </a:p>
          <a:p>
            <a:pPr lvl="2"/>
            <a:r>
              <a:rPr lang="el" noProof="0"/>
              <a:t>Τρίτο επίπεδο</a:t>
            </a:r>
          </a:p>
          <a:p>
            <a:pPr lvl="3"/>
            <a:r>
              <a:rPr lang="el" noProof="0"/>
              <a:t>Τέταρτο επίπεδο</a:t>
            </a:r>
          </a:p>
          <a:p>
            <a:pPr lvl="4"/>
            <a:r>
              <a:rPr lang="el" noProof="0"/>
              <a:t>Πέμπτο επίπεδο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0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055C401A-4117-BA75-0CCF-9E9421BFC7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D7D06DFA-CCFA-6E6A-D3E3-E9592AF93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E5AC78E8-5C39-A46A-8AB5-11075DD88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E0ABAD8-C6F2-421D-87AD-75C110F1EC53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54B78403-A5E8-CCB0-F330-71D4D03ABF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BE7DA6A9-2B12-9D84-9F73-B44F57C87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" altLang="en-US"/>
              <a:t>Τι είδους επιθέσεις εναντίον κρυπτογράφησης έχουμε εξετάσει μέχρι στιγμής;</a:t>
            </a:r>
          </a:p>
          <a:p>
            <a:endParaRPr lang="en-US" altLang="en-US"/>
          </a:p>
          <a:p>
            <a:r>
              <a:rPr lang="el" altLang="en-US"/>
              <a:t>Πώς να πραγματοποιήσετε επίθεση γνωστού απλού κειμένου;</a:t>
            </a: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2BB36810-8E9D-07B1-70CA-29A46AD1BA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6DA746-FA08-4BD5-964B-15B60506F04A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14C8A190-73D8-A4B6-237F-39DEA25053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9A96B1DE-B283-235E-2435-5432FFF8E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  <a:p>
            <a:r>
              <a:rPr lang="el" altLang="en-US"/>
              <a:t>Το κλειδί μπορεί να επιλεγεί τυχαία.  Ο αλγόριθμος δεν μπορεί. </a:t>
            </a:r>
          </a:p>
          <a:p>
            <a:r>
              <a:rPr lang="el" altLang="en-US"/>
              <a:t>Το κλειδί μπορεί να αλλάξει εύκολα. Ο αλγόριθμος δεν μπορεί. </a:t>
            </a:r>
          </a:p>
          <a:p>
            <a:r>
              <a:rPr lang="el" altLang="en-US"/>
              <a:t>Το κλειδί είναι σύντομο και μπορεί να κρυφτεί πιο εύκολα. </a:t>
            </a:r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E12C0CFF-2B40-4645-8222-FDECE739E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333C02-C2FF-4C25-BF88-62618818ECF6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26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4B1BCBC3-8521-153E-4A2D-8D36E4C996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79275668-EA07-4BCF-A577-D4A03EB33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25099D4-B7BE-44CE-035C-C751B8E2E3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DD3DF9-0087-4230-8314-C3C5FBED1030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CF2D184-A6BA-08B9-5326-A7971EFA8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D12BF7-0CA6-44F6-A1B8-27F9BBF5CCA5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3</a:t>
            </a:fld>
            <a:endParaRPr kumimoji="0" lang="en-US" altLang="en-US" sz="13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7A81A253-FBA3-0E38-C2BF-36EEBC1068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9900" cy="3836988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C99847C4-BFEA-4C70-3C8E-AC0AB2ED2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16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24FBEA10-864D-83CB-42C4-5A4E29F38F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6D355BF3-6F5B-E9B6-1199-4DE704244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30477B82-2C95-397E-8FC7-507E53630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51F5A0-1F26-4709-945D-E30B5A1B66C4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D15BE943-54AC-67F1-93CB-74440F6BEE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77C681-43EB-4D2A-BEAB-98EA12E67499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7</a:t>
            </a:fld>
            <a:endParaRPr kumimoji="0" lang="en-US" altLang="en-US" sz="13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B8FB927D-4B27-D748-8C35-69FBB07DD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9900" cy="3836988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9E325370-E84F-99A5-E316-3F1A40405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l" altLang="en-US"/>
              <a:t>Αλγόριθμο κρυπτογράφησης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FB7B1009-66E8-B3AC-0818-AE2625D2A8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2BA35FEF-E32E-4CEB-EEE1-99D3A712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D95C9B22-65C5-1CE7-851A-4FBE4B4A2E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2858035-9F47-4495-A9D7-CB63086C1F8B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9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1BA6E926-130F-F232-7676-2B166A1BA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D34B70-9946-4869-9D54-D47543F5835A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12</a:t>
            </a:fld>
            <a:endParaRPr kumimoji="0" lang="en-US" altLang="en-US" sz="13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55FE9BC0-26AA-2491-BE50-D56E1FDE76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21488" cy="3838575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9033A1AD-02CE-E913-0003-436CC73B9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50BB3009-7D36-F626-DF98-2F40F86E84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A6F726-9CAA-4BE4-95D9-201AFB757178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15</a:t>
            </a:fld>
            <a:endParaRPr kumimoji="0" lang="en-US" altLang="en-US" sz="13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5B2A9E1-09E0-1DE3-0597-8B6F298E9D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21488" cy="3838575"/>
          </a:xfrm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9F0BAAFA-564A-B9AF-1A71-07AF0C73F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l"/>
              <a:t>Προσθήκη τίτλου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037552" y="1187504"/>
            <a:ext cx="10464800" cy="2089098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el"/>
              <a:t>Κάντε κλικ για να επεξεργαστείτε το στυλ κύριου τίτλου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711200" y="4114800"/>
            <a:ext cx="107696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 sz="3200"/>
            </a:lvl1pPr>
          </a:lstStyle>
          <a:p>
            <a:r>
              <a:rPr lang="el"/>
              <a:t>Κάντε κλικ για να επεξεργαστείτε το στυλ υποτίτλων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4152480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Κάντε κλικ για να επεξεργαστείτε το 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384048" indent="-182880">
              <a:buFont typeface="Century Gothic" panose="020B0502020202020204" pitchFamily="34" charset="0"/>
              <a:buChar char="―"/>
              <a:defRPr/>
            </a:lvl2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</p:spTree>
    <p:extLst>
      <p:ext uri="{BB962C8B-B14F-4D97-AF65-F5344CB8AC3E}">
        <p14:creationId xmlns:p14="http://schemas.microsoft.com/office/powerpoint/2010/main" val="1211633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l"/>
              <a:t>Κάντε κλικ για να επεξεργαστείτε το στυλ κύριου τίτλου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524000"/>
            <a:ext cx="5435600" cy="4114800"/>
          </a:xfrm>
        </p:spPr>
        <p:txBody>
          <a:bodyPr/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524000"/>
            <a:ext cx="5435600" cy="4114800"/>
          </a:xfrm>
        </p:spPr>
        <p:txBody>
          <a:bodyPr/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</p:spTree>
    <p:extLst>
      <p:ext uri="{BB962C8B-B14F-4D97-AF65-F5344CB8AC3E}">
        <p14:creationId xmlns:p14="http://schemas.microsoft.com/office/powerpoint/2010/main" val="330916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3343" y="711430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3344" y="2459186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33344" y="3452526"/>
            <a:ext cx="2699066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DAAFBC-777C-904C-3947-24AD6A09FE7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>
              <a:defRPr sz="1400"/>
            </a:lvl1pPr>
            <a:lvl2pPr marL="384048" indent="-182880">
              <a:buFont typeface="Century Gothic" panose="020B0502020202020204" pitchFamily="34" charset="0"/>
              <a:buChar char="―"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 marL="384048" indent="-182880">
              <a:buFont typeface="Century Gothic" panose="020B0502020202020204" pitchFamily="34" charset="0"/>
              <a:buChar char="―"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"/>
              <a:t>Προσθέστε τίτλο εδώ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  <p:sldLayoutId id="2147483757" r:id="rId16"/>
    <p:sldLayoutId id="2147483758" r:id="rId17"/>
    <p:sldLayoutId id="2147483759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l" sz="3200" dirty="0"/>
              <a:t>ΤΕΧΝΟΛΟΓΙΕΣ ΠΡΟΣΤΑΣΙΑΣ ΔΕΔΟΜΕΝΩΝ ΚΑΙ ΙΔΙΩΤΙΚΟΤΗΤΑΣ ΓΙΑ ΤΗΝ ΕΝΕΡΓΕΙΑ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0837" y="3373515"/>
            <a:ext cx="5381863" cy="1008926"/>
          </a:xfrm>
        </p:spPr>
        <p:txBody>
          <a:bodyPr/>
          <a:lstStyle/>
          <a:p>
            <a:r>
              <a:rPr lang="el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7" name="Picture Placeholder 46" descr="Ασπρόμαυρο εξώφυλλο με μπλε τετράγωνα&#10;&#10;Περιγραφή που δημιουργείται αυτόματα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0D968D0-8333-FC73-3432-0B850EE83FDB}"/>
              </a:ext>
            </a:extLst>
          </p:cNvPr>
          <p:cNvSpPr txBox="1"/>
          <p:nvPr/>
        </p:nvSpPr>
        <p:spPr>
          <a:xfrm>
            <a:off x="5565058" y="4391366"/>
            <a:ext cx="5665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" b="1" dirty="0">
                <a:solidFill>
                  <a:srgbClr val="FF0000"/>
                </a:solidFill>
              </a:rPr>
              <a:t>ΣΕΤ ΔΙΑΦΑΝΕΙΏΝ #5: </a:t>
            </a:r>
            <a:r>
              <a:rPr lang="el" sz="1800" b="1" dirty="0"/>
              <a:t>Κρυπτογραφία: Ορολογία &amp; Κλασικοί Κρυπτογράφοι</a:t>
            </a:r>
            <a:endParaRPr lang="en-US" b="1" i="1" dirty="0"/>
          </a:p>
        </p:txBody>
      </p:sp>
      <p:sp>
        <p:nvSpPr>
          <p:cNvPr id="6" name="Subtitle 95">
            <a:extLst>
              <a:ext uri="{FF2B5EF4-FFF2-40B4-BE49-F238E27FC236}">
                <a16:creationId xmlns:a16="http://schemas.microsoft.com/office/drawing/2014/main" id="{86E34DD7-F259-D39A-0FAA-3DD7A2B37064}"/>
              </a:ext>
            </a:extLst>
          </p:cNvPr>
          <p:cNvSpPr txBox="1">
            <a:spLocks/>
          </p:cNvSpPr>
          <p:nvPr/>
        </p:nvSpPr>
        <p:spPr>
          <a:xfrm>
            <a:off x="5637951" y="5158411"/>
            <a:ext cx="3309404" cy="1008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600" kern="1200" cap="all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"/>
              <a:t>Παρουσίαση από: </a:t>
            </a:r>
          </a:p>
          <a:p>
            <a:r>
              <a:rPr lang="el" dirty="0"/>
              <a:t>ΑΝΤΩΝΙΟΣ ΝΤΙΜΠ</a:t>
            </a:r>
          </a:p>
        </p:txBody>
      </p:sp>
      <p:pic>
        <p:nvPicPr>
          <p:cNvPr id="7" name="Picture 6" descr="Ένα κόκκινο σύμβολο με λευκό κείμενο&#10;&#10;Περιγραφή που δημιουργείται αυτόματα">
            <a:extLst>
              <a:ext uri="{FF2B5EF4-FFF2-40B4-BE49-F238E27FC236}">
                <a16:creationId xmlns:a16="http://schemas.microsoft.com/office/drawing/2014/main" id="{6B87FBBD-6BB1-0F9F-D30C-CD1A9A2AC8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7355" y="4902786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>
            <a:extLst>
              <a:ext uri="{FF2B5EF4-FFF2-40B4-BE49-F238E27FC236}">
                <a16:creationId xmlns:a16="http://schemas.microsoft.com/office/drawing/2014/main" id="{39087D98-D8EA-CFED-34E4-67D91FB9D9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812952"/>
            <a:ext cx="6953573" cy="1518315"/>
          </a:xfrm>
        </p:spPr>
        <p:txBody>
          <a:bodyPr>
            <a:normAutofit/>
          </a:bodyPr>
          <a:lstStyle/>
          <a:p>
            <a:pPr eaLnBrk="1" hangingPunct="1"/>
            <a:r>
              <a:rPr lang="el" altLang="en-US" sz="3200" dirty="0"/>
              <a:t>Κρυπτανάλυση κρυπτογράφησης κρυπτογράφησης υποκατάστασης: ανάλυση συχνότητας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D6802545-1125-3579-03C3-E715FBFBFDC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2" y="2625593"/>
            <a:ext cx="5948533" cy="3079882"/>
          </a:xfrm>
          <a:noFill/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l" altLang="en-US" sz="3200" dirty="0"/>
              <a:t>Βασικές ιδέες: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2800" dirty="0"/>
              <a:t>Κάθε γλώσσα έχει ορισμένα χαρακτηριστικά: η συχνότητα γραμμάτων ή ομάδων δύο ή περισσότερων γραμμάτων.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2800" dirty="0"/>
              <a:t>Οι αλγόριθμοι υποκατάστασης διατηρούν τα χαρακτηριστικά της γλώσσας.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2800" dirty="0"/>
              <a:t>Οι κρυπτογράφοι υποκατάστασης είναι ευάλωτοι σε επιθέσεις ανάλυσης συχνότητας.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2800" dirty="0">
                <a:solidFill>
                  <a:srgbClr val="FF0000"/>
                </a:solidFill>
              </a:rPr>
              <a:t>Πόσο κρυπτογραφημένο κείμενο απαιτείται;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964E8A-2758-35D3-EFAB-C2D6A5E2F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28ADDD-FCF2-F78F-8177-CD62DEC57D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6" name="Object 3">
            <a:extLst>
              <a:ext uri="{FF2B5EF4-FFF2-40B4-BE49-F238E27FC236}">
                <a16:creationId xmlns:a16="http://schemas.microsoft.com/office/drawing/2014/main" id="{BC9CBA23-2F7F-74EE-C1D9-FB5F89A0ED66}"/>
              </a:ext>
            </a:extLst>
          </p:cNvPr>
          <p:cNvGraphicFramePr>
            <a:graphicFrameLocks noGrp="1" noChangeAspect="1"/>
          </p:cNvGraphicFramePr>
          <p:nvPr>
            <p:ph type="pic" sz="quarter" idx="4294967295"/>
            <p:extLst>
              <p:ext uri="{D42A27DB-BD31-4B8C-83A1-F6EECF244321}">
                <p14:modId xmlns:p14="http://schemas.microsoft.com/office/powerpoint/2010/main" val="2982423168"/>
              </p:ext>
            </p:extLst>
          </p:nvPr>
        </p:nvGraphicFramePr>
        <p:xfrm>
          <a:off x="359002" y="2125165"/>
          <a:ext cx="6658383" cy="3165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191369" imgH="2943377" progId="Excel.Chart.8">
                  <p:embed/>
                </p:oleObj>
              </mc:Choice>
              <mc:Fallback>
                <p:oleObj name="Chart" r:id="rId2" imgW="6191369" imgH="2943377" progId="Excel.Chart.8">
                  <p:embed/>
                  <p:pic>
                    <p:nvPicPr>
                      <p:cNvPr id="25606" name="Object 3">
                        <a:extLst>
                          <a:ext uri="{FF2B5EF4-FFF2-40B4-BE49-F238E27FC236}">
                            <a16:creationId xmlns:a16="http://schemas.microsoft.com/office/drawing/2014/main" id="{BC9CBA23-2F7F-74EE-C1D9-FB5F89A0ED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02" y="2125165"/>
                        <a:ext cx="6658383" cy="31652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2">
            <a:extLst>
              <a:ext uri="{FF2B5EF4-FFF2-40B4-BE49-F238E27FC236}">
                <a16:creationId xmlns:a16="http://schemas.microsoft.com/office/drawing/2014/main" id="{1E639758-430C-008B-76D8-C046F12240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" altLang="en-US" dirty="0"/>
              <a:t>Συχνότητα γραμμάτων στα αγγλικά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C71267A-C873-2880-789B-02B548FA9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9102" y="607579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96BC1C-E30C-3F3C-49C0-74BBD8F58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2C6C2DD1-74B9-71BE-A9B0-59D0644EB8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" altLang="en-US"/>
              <a:t>Πώς να νικήσετε την ανάλυση συχνότητας;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79A4F-9518-B8F3-4898-FE3AEEFA04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23510" y="2611198"/>
            <a:ext cx="8467742" cy="2953860"/>
          </a:xfrm>
        </p:spPr>
        <p:txBody>
          <a:bodyPr>
            <a:normAutofit/>
          </a:bodyPr>
          <a:lstStyle/>
          <a:p>
            <a:r>
              <a:rPr lang="el" altLang="en-US"/>
              <a:t>Χρησιμοποιήστε μεγαλύτερα μπλοκ ως βάση υποκατάστασης.  Αντί να αντικαθιστάτε ένα γράμμα κάθε φορά, αντικαταστήστε 64 bit κάθε φορά ή 128 bit.  </a:t>
            </a:r>
          </a:p>
          <a:p>
            <a:pPr lvl="1">
              <a:buFont typeface="Century Gothic" panose="020B0502020202020204" pitchFamily="34" charset="0"/>
              <a:buChar char="―"/>
            </a:pPr>
            <a:r>
              <a:rPr lang="el" altLang="en-US" sz="1400"/>
              <a:t>Οδηγεί σε κρυπτογράφηση μπλοκ όπως DES &amp;; AES.</a:t>
            </a:r>
          </a:p>
          <a:p>
            <a:endParaRPr lang="en-US" altLang="en-US"/>
          </a:p>
          <a:p>
            <a:r>
              <a:rPr lang="el" altLang="en-US"/>
              <a:t>Χρησιμοποιήστε διαφορετικές αντικαταστάσεις για να απαλλαγείτε από τις δυνατότητες συχνότητας.</a:t>
            </a:r>
          </a:p>
          <a:p>
            <a:pPr lvl="1">
              <a:buFont typeface="Century Gothic" panose="020B0502020202020204" pitchFamily="34" charset="0"/>
              <a:buChar char="―"/>
            </a:pPr>
            <a:r>
              <a:rPr lang="el" altLang="en-US" sz="1400"/>
              <a:t>Οδηγεί σε κρυπτογράφηση πολυαλφαβητικής υποκατάστασης και σε κρυπτογράφηση ροής όπως RC4</a:t>
            </a:r>
          </a:p>
          <a:p>
            <a:endParaRPr lang="en-US" altLang="en-US"/>
          </a:p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37A2B2-6221-EAA7-9C4A-BC6502DE5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6D799A-405B-A7F0-022B-5EC95E79A48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>
            <a:extLst>
              <a:ext uri="{FF2B5EF4-FFF2-40B4-BE49-F238E27FC236}">
                <a16:creationId xmlns:a16="http://schemas.microsoft.com/office/drawing/2014/main" id="{BC65754E-968E-D0CE-DB68-43DF4B3E7E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" altLang="en-US" sz="4000"/>
              <a:t>Προς τους πολυαλφαβητικούς κρυπτογράφους υποκατάστασης</a:t>
            </a: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6F0B9ECA-7DF6-E4C1-F1CF-1141A250BEFF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796322" y="1991611"/>
            <a:ext cx="6367369" cy="2526435"/>
          </a:xfrm>
        </p:spPr>
        <p:txBody>
          <a:bodyPr>
            <a:noAutofit/>
          </a:bodyPr>
          <a:lstStyle/>
          <a:p>
            <a:pPr eaLnBrk="1" hangingPunct="1"/>
            <a:r>
              <a:rPr lang="el" altLang="en-US"/>
              <a:t>Κύριες αδυναμίες των μονοαλφαβητικών κρυπτογράφησης υποκατάστασης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400"/>
              <a:t>Στο κρυπτογραφημένο κείμενο, διαφορετικά γράμματα έχουν διαφορετική συχνότητα</a:t>
            </a:r>
          </a:p>
          <a:p>
            <a:pPr lvl="2" eaLnBrk="1" hangingPunct="1">
              <a:buFont typeface="Century Gothic" panose="020B0502020202020204" pitchFamily="34" charset="0"/>
              <a:buChar char="―"/>
            </a:pPr>
            <a:r>
              <a:rPr lang="el" altLang="en-US"/>
              <a:t>Κάθε γράμμα στο κρυπτογραφημένο κείμενο αντιστοιχεί </a:t>
            </a:r>
            <a:r>
              <a:rPr lang="el" altLang="en-US">
                <a:solidFill>
                  <a:srgbClr val="C00000"/>
                </a:solidFill>
              </a:rPr>
              <a:t>μόνο</a:t>
            </a:r>
            <a:r>
              <a:rPr lang="el" altLang="en-US"/>
              <a:t> σε ένα γράμμα στο γράμμα απλού κειμένου</a:t>
            </a:r>
          </a:p>
          <a:p>
            <a:pPr eaLnBrk="1" hangingPunct="1"/>
            <a:r>
              <a:rPr lang="el" altLang="en-US"/>
              <a:t>Ιδέα για έναν ισχυρότερο κρυπτογράφο (δεκαετία του 1460 από τον Alberti)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400"/>
              <a:t>Χρησιμοποιήστε περισσότερες από μία αντικαταστάσεις και κάντε εναλλαγή μεταξύ τους κατά την κρυπτογράφηση διαφορετικών γραμμάτων</a:t>
            </a:r>
          </a:p>
          <a:p>
            <a:pPr lvl="2" eaLnBrk="1" hangingPunct="1">
              <a:buFont typeface="Century Gothic" panose="020B0502020202020204" pitchFamily="34" charset="0"/>
              <a:buChar char="―"/>
            </a:pPr>
            <a:r>
              <a:rPr lang="el" altLang="en-US"/>
              <a:t>Ως αποτέλεσμα, οι συχνότητες των γραμμάτων στο κρυπτογραφημένο κείμενο είναι παρόμοιες</a:t>
            </a:r>
          </a:p>
          <a:p>
            <a:pPr eaLnBrk="1" hangingPunct="1"/>
            <a:r>
              <a:rPr lang="el" altLang="en-US"/>
              <a:t>Αναπτύχθηκε σε ένα εύκολο στη χρήση κρυπτογράφημα από τον Vigen</a:t>
            </a:r>
            <a:r>
              <a:rPr lang="el" altLang="en-US">
                <a:cs typeface="Arial" panose="020B0604020202020204" pitchFamily="34" charset="0"/>
              </a:rPr>
              <a:t>è</a:t>
            </a:r>
            <a:r>
              <a:rPr lang="el" altLang="en-US"/>
              <a:t>re (δημοσιεύθηκε το 1586)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CECAEC-3DA2-3B90-01BA-07B954D9B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6277" y="602663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1E4EC1-EFE6-4E08-B98F-7A92B6139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>
            <a:extLst>
              <a:ext uri="{FF2B5EF4-FFF2-40B4-BE49-F238E27FC236}">
                <a16:creationId xmlns:a16="http://schemas.microsoft.com/office/drawing/2014/main" id="{0C63DD4D-7CFA-496F-FB5E-4947E869A0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3772" y="256108"/>
            <a:ext cx="4786877" cy="775283"/>
          </a:xfrm>
        </p:spPr>
        <p:txBody>
          <a:bodyPr/>
          <a:lstStyle/>
          <a:p>
            <a:pPr eaLnBrk="1" hangingPunct="1"/>
            <a:r>
              <a:rPr lang="el" altLang="en-US" dirty="0"/>
              <a:t>Το </a:t>
            </a:r>
            <a:r>
              <a:rPr lang="en-US" altLang="en-US" dirty="0"/>
              <a:t>Vigen</a:t>
            </a:r>
            <a:r>
              <a:rPr lang="en-US" altLang="en-US" dirty="0">
                <a:cs typeface="Times New Roman" panose="02020603050405020304" pitchFamily="18" charset="0"/>
              </a:rPr>
              <a:t>è</a:t>
            </a:r>
            <a:r>
              <a:rPr lang="en-US" altLang="en-US" dirty="0"/>
              <a:t>re Cipher </a:t>
            </a:r>
            <a:endParaRPr lang="el" altLang="en-US" dirty="0"/>
          </a:p>
        </p:txBody>
      </p:sp>
      <p:sp>
        <p:nvSpPr>
          <p:cNvPr id="28678" name="Rectangle 3">
            <a:extLst>
              <a:ext uri="{FF2B5EF4-FFF2-40B4-BE49-F238E27FC236}">
                <a16:creationId xmlns:a16="http://schemas.microsoft.com/office/drawing/2014/main" id="{7F48325A-1E7B-00C2-05FF-8A4A3B6EC790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294383" y="1255750"/>
            <a:ext cx="5840730" cy="4822371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>
                <a:solidFill>
                  <a:srgbClr val="00B0F0"/>
                </a:solidFill>
              </a:rPr>
              <a:t>  </a:t>
            </a:r>
            <a:r>
              <a:rPr lang="el" altLang="en-US" sz="2900" b="1" dirty="0">
                <a:solidFill>
                  <a:srgbClr val="00B0F0"/>
                </a:solidFill>
              </a:rPr>
              <a:t>Αντιμετωπίζει τα γράμματα ως αριθμούς: [A=0, B=1, C=2, ..., Z=25]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b="1" dirty="0">
                <a:solidFill>
                  <a:srgbClr val="00B0F0"/>
                </a:solidFill>
              </a:rPr>
              <a:t>   Σημειογραφία θεωρίας αριθμών: </a:t>
            </a:r>
            <a:r>
              <a:rPr lang="el" altLang="en-US" sz="2900" dirty="0"/>
              <a:t>Z</a:t>
            </a:r>
            <a:r>
              <a:rPr lang="el" altLang="en-US" sz="2900" baseline="-25000" dirty="0"/>
              <a:t>n</a:t>
            </a:r>
            <a:r>
              <a:rPr lang="el" altLang="en-US" sz="2900" dirty="0"/>
              <a:t>= {0, 1, ..., n-1}</a:t>
            </a:r>
            <a:endParaRPr lang="en-US" altLang="en-US" sz="29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b="1" dirty="0">
                <a:solidFill>
                  <a:schemeClr val="accent2"/>
                </a:solidFill>
              </a:rPr>
              <a:t>  Ορισμός</a:t>
            </a:r>
            <a:r>
              <a:rPr lang="el" altLang="en-US" sz="2900" dirty="0">
                <a:solidFill>
                  <a:schemeClr val="accent2"/>
                </a:solidFill>
              </a:rPr>
              <a:t>: 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/>
              <a:t>   Δεδομένου m, ενός θετικού ακέραιου, P = C = (Z</a:t>
            </a:r>
            <a:r>
              <a:rPr lang="el" altLang="en-US" sz="2900" baseline="-25000" dirty="0"/>
              <a:t>26</a:t>
            </a:r>
            <a:r>
              <a:rPr lang="el" altLang="en-US" sz="2900" dirty="0"/>
              <a:t>)</a:t>
            </a:r>
            <a:r>
              <a:rPr lang="el" altLang="en-US" sz="2900" baseline="30000" dirty="0"/>
              <a:t>n</a:t>
            </a:r>
            <a:r>
              <a:rPr lang="el" altLang="en-US" sz="2900" dirty="0"/>
              <a:t>, και K = (k</a:t>
            </a:r>
            <a:r>
              <a:rPr lang="el" altLang="en-US" sz="2900" baseline="-25000" dirty="0"/>
              <a:t>1</a:t>
            </a:r>
            <a:r>
              <a:rPr lang="el" altLang="en-US" sz="2900" dirty="0"/>
              <a:t>, k</a:t>
            </a:r>
            <a:r>
              <a:rPr lang="el" altLang="en-US" sz="2900" baseline="-25000" dirty="0"/>
              <a:t>2</a:t>
            </a:r>
            <a:r>
              <a:rPr lang="el" altLang="en-US" sz="2900" dirty="0"/>
              <a:t>, ... , k</a:t>
            </a:r>
            <a:r>
              <a:rPr lang="el" altLang="en-US" sz="2900" baseline="-25000" dirty="0"/>
              <a:t>m</a:t>
            </a:r>
            <a:r>
              <a:rPr lang="el" altLang="en-US" sz="2900" dirty="0"/>
              <a:t>) ένα κλειδί, ορίζουμε: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/>
              <a:t>  </a:t>
            </a:r>
            <a:r>
              <a:rPr lang="el" altLang="en-US" sz="2900" b="1" dirty="0">
                <a:solidFill>
                  <a:srgbClr val="FF6600"/>
                </a:solidFill>
              </a:rPr>
              <a:t>Κρυπτογράφηση</a:t>
            </a:r>
            <a:r>
              <a:rPr lang="el" altLang="en-US" sz="2900" dirty="0"/>
              <a:t>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/>
              <a:t>    e</a:t>
            </a:r>
            <a:r>
              <a:rPr lang="el" altLang="en-US" sz="2900" baseline="-25000" dirty="0"/>
              <a:t>k(</a:t>
            </a:r>
            <a:r>
              <a:rPr lang="el" altLang="en-US" sz="2900" dirty="0"/>
              <a:t>p</a:t>
            </a:r>
            <a:r>
              <a:rPr lang="el" altLang="en-US" sz="2900" baseline="-25000" dirty="0"/>
              <a:t>1</a:t>
            </a:r>
            <a:r>
              <a:rPr lang="el" altLang="en-US" sz="2900" dirty="0"/>
              <a:t>, p</a:t>
            </a:r>
            <a:r>
              <a:rPr lang="el" altLang="en-US" sz="2900" baseline="-25000" dirty="0"/>
              <a:t>2</a:t>
            </a:r>
            <a:r>
              <a:rPr lang="el" altLang="en-US" sz="2900" dirty="0"/>
              <a:t>... p</a:t>
            </a:r>
            <a:r>
              <a:rPr lang="el" altLang="en-US" sz="2900" baseline="-25000" dirty="0"/>
              <a:t>m</a:t>
            </a:r>
            <a:r>
              <a:rPr lang="el" altLang="en-US" sz="2900" dirty="0"/>
              <a:t>) = (p</a:t>
            </a:r>
            <a:r>
              <a:rPr lang="el" altLang="en-US" sz="2900" baseline="-25000" dirty="0"/>
              <a:t>1</a:t>
            </a:r>
            <a:r>
              <a:rPr lang="el" altLang="en-US" sz="2900" dirty="0"/>
              <a:t>+k</a:t>
            </a:r>
            <a:r>
              <a:rPr lang="el" altLang="en-US" sz="2900" baseline="-25000" dirty="0"/>
              <a:t>1</a:t>
            </a:r>
            <a:r>
              <a:rPr lang="el" altLang="en-US" sz="2900" dirty="0"/>
              <a:t>, p</a:t>
            </a:r>
            <a:r>
              <a:rPr lang="el" altLang="en-US" sz="2900" baseline="-25000" dirty="0"/>
              <a:t>2</a:t>
            </a:r>
            <a:r>
              <a:rPr lang="el" altLang="en-US" sz="2900" dirty="0"/>
              <a:t>+k</a:t>
            </a:r>
            <a:r>
              <a:rPr lang="el" altLang="en-US" sz="2900" baseline="-25000" dirty="0"/>
              <a:t>2</a:t>
            </a:r>
            <a:r>
              <a:rPr lang="el" altLang="en-US" sz="2900" dirty="0"/>
              <a:t>... p</a:t>
            </a:r>
            <a:r>
              <a:rPr lang="el" altLang="en-US" sz="2900" baseline="-25000" dirty="0"/>
              <a:t>m</a:t>
            </a:r>
            <a:r>
              <a:rPr lang="el" altLang="en-US" sz="2900" dirty="0"/>
              <a:t>+k</a:t>
            </a:r>
            <a:r>
              <a:rPr lang="el" altLang="en-US" sz="2900" baseline="-25000" dirty="0"/>
              <a:t>m</a:t>
            </a:r>
            <a:r>
              <a:rPr lang="el" altLang="en-US" sz="2900" dirty="0"/>
              <a:t>) (mod 26)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/>
              <a:t>  </a:t>
            </a:r>
            <a:r>
              <a:rPr lang="el" altLang="en-US" sz="2900" b="1" dirty="0">
                <a:solidFill>
                  <a:srgbClr val="FF6600"/>
                </a:solidFill>
              </a:rPr>
              <a:t>Αποκρυπτογράφηση: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d</a:t>
            </a:r>
            <a:r>
              <a:rPr lang="en-US" altLang="en-US" sz="2900" baseline="-25000" dirty="0"/>
              <a:t>k</a:t>
            </a:r>
            <a:r>
              <a:rPr lang="en-US" altLang="en-US" sz="2900" dirty="0"/>
              <a:t>(c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, c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… c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) = (c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-k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,  c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-k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 … c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- k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) (mod 26)</a:t>
            </a:r>
            <a:r>
              <a:rPr lang="el" altLang="en-US" sz="2900" b="1" dirty="0">
                <a:solidFill>
                  <a:srgbClr val="FF0000"/>
                </a:solidFill>
              </a:rPr>
              <a:t>  </a:t>
            </a:r>
            <a:endParaRPr lang="en-US" altLang="en-US" sz="29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b="1" dirty="0">
                <a:solidFill>
                  <a:srgbClr val="FF0000"/>
                </a:solidFill>
              </a:rPr>
              <a:t>Παράδειγμα:</a:t>
            </a:r>
            <a:endParaRPr lang="en-US" altLang="en-US" sz="2900" b="1" dirty="0"/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/>
              <a:t>    Απλό κείμενο:    </a:t>
            </a:r>
            <a:r>
              <a:rPr lang="el" altLang="en-US" sz="2900" dirty="0">
                <a:solidFill>
                  <a:schemeClr val="accent2"/>
                </a:solidFill>
              </a:rPr>
              <a:t>C R Y P T O G R A P H Y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/>
              <a:t>     Κλειδί: L U C K L U C K L U C K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sz="2900" dirty="0"/>
              <a:t>     Κρυπτογραφημένο κείμενο:  </a:t>
            </a:r>
            <a:r>
              <a:rPr lang="el" altLang="en-US" sz="2900" dirty="0">
                <a:solidFill>
                  <a:srgbClr val="CC0099"/>
                </a:solidFill>
              </a:rPr>
              <a:t>N L A Z E I B L J J I I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>
              <a:solidFill>
                <a:srgbClr val="CC0099"/>
              </a:solidFill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/>
          </a:p>
        </p:txBody>
      </p:sp>
      <p:sp>
        <p:nvSpPr>
          <p:cNvPr id="28679" name="Rectangle 4">
            <a:extLst>
              <a:ext uri="{FF2B5EF4-FFF2-40B4-BE49-F238E27FC236}">
                <a16:creationId xmlns:a16="http://schemas.microsoft.com/office/drawing/2014/main" id="{71A0F303-571E-C894-EB15-F6846D33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25" y="35337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8E483-6E10-6E27-5827-C95887DD5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5113" y="607812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45D62A-5980-3D2C-A237-5134745046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>
            <a:extLst>
              <a:ext uri="{FF2B5EF4-FFF2-40B4-BE49-F238E27FC236}">
                <a16:creationId xmlns:a16="http://schemas.microsoft.com/office/drawing/2014/main" id="{686DFB3F-74D4-60C6-AF15-F391627374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91256" y="914399"/>
            <a:ext cx="6361471" cy="8967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" altLang="en-US" dirty="0"/>
              <a:t>Ασφάλεια του </a:t>
            </a:r>
            <a:r>
              <a:rPr lang="en-US" altLang="en-US" dirty="0"/>
              <a:t>Vigen</a:t>
            </a:r>
            <a:r>
              <a:rPr lang="en-US" altLang="en-US" dirty="0">
                <a:cs typeface="Times New Roman" panose="02020603050405020304" pitchFamily="18" charset="0"/>
              </a:rPr>
              <a:t>è</a:t>
            </a:r>
            <a:r>
              <a:rPr lang="en-US" altLang="en-US" dirty="0"/>
              <a:t>re </a:t>
            </a:r>
            <a:br>
              <a:rPr lang="en-US" altLang="en-US" dirty="0"/>
            </a:br>
            <a:r>
              <a:rPr lang="el" altLang="en-US" dirty="0"/>
              <a:t>Cipher </a:t>
            </a:r>
          </a:p>
        </p:txBody>
      </p:sp>
      <p:sp>
        <p:nvSpPr>
          <p:cNvPr id="29702" name="Rectangle 3">
            <a:extLst>
              <a:ext uri="{FF2B5EF4-FFF2-40B4-BE49-F238E27FC236}">
                <a16:creationId xmlns:a16="http://schemas.microsoft.com/office/drawing/2014/main" id="{06F548B9-116A-B38C-18FB-670C2BA7CBC6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591256" y="2227739"/>
            <a:ext cx="7769054" cy="2698222"/>
          </a:xfrm>
        </p:spPr>
        <p:txBody>
          <a:bodyPr>
            <a:normAutofit/>
          </a:bodyPr>
          <a:lstStyle/>
          <a:p>
            <a:pPr eaLnBrk="1" hangingPunct="1"/>
            <a:r>
              <a:rPr lang="el" altLang="en-US" dirty="0"/>
              <a:t>Ο Vigenere </a:t>
            </a:r>
            <a:r>
              <a:rPr lang="el" altLang="en-US" dirty="0">
                <a:solidFill>
                  <a:srgbClr val="CC3300"/>
                </a:solidFill>
              </a:rPr>
              <a:t>καλύπτει τη συχνότητα με την</a:t>
            </a:r>
            <a:r>
              <a:rPr lang="el" altLang="en-US" dirty="0"/>
              <a:t> οποία εμφανίζεται ένας χαρακτήρας σε μια γλώσσα: ένα γράμμα στο κρυπτογραφημένο κείμενο αντιστοιχεί σε πολλά γράμματα στο απλό κείμενο. Καθιστά δυσκολότερη τη </a:t>
            </a:r>
            <a:r>
              <a:rPr lang="el" altLang="en-US" dirty="0">
                <a:solidFill>
                  <a:schemeClr val="accent2"/>
                </a:solidFill>
              </a:rPr>
              <a:t>χρήση της ανάλυσης συχνότητας.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l" altLang="en-US" dirty="0"/>
              <a:t>Κάθε μήνυμα κρυπτογραφημένο από έναν κρυπτογράφο Vigenere είναι μια συλλογή από τόσους </a:t>
            </a:r>
            <a:r>
              <a:rPr lang="el" altLang="en-US" dirty="0">
                <a:solidFill>
                  <a:srgbClr val="00CC00"/>
                </a:solidFill>
              </a:rPr>
              <a:t>κρυπτογράφους μετατόπισης</a:t>
            </a:r>
            <a:r>
              <a:rPr lang="el" altLang="en-US" dirty="0"/>
              <a:t> όσα γράμματα υπάρχουν στο κλειδί.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C7B35E-24DB-D3BC-78F9-6E14308A2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FD1A76-C89F-F3DA-40D7-A8FC0C8BCF1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>
            <a:extLst>
              <a:ext uri="{FF2B5EF4-FFF2-40B4-BE49-F238E27FC236}">
                <a16:creationId xmlns:a16="http://schemas.microsoft.com/office/drawing/2014/main" id="{E21830A0-8943-77A5-3778-7F9D00B04E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09123" y="532704"/>
            <a:ext cx="4786877" cy="1518315"/>
          </a:xfrm>
        </p:spPr>
        <p:txBody>
          <a:bodyPr/>
          <a:lstStyle/>
          <a:p>
            <a:pPr eaLnBrk="1" hangingPunct="1"/>
            <a:r>
              <a:rPr lang="el" altLang="en-US" err="1"/>
              <a:t>Vigenere Cipher: Κρυπτανάλυση</a:t>
            </a:r>
          </a:p>
        </p:txBody>
      </p:sp>
      <p:sp>
        <p:nvSpPr>
          <p:cNvPr id="30726" name="Rectangle 3">
            <a:extLst>
              <a:ext uri="{FF2B5EF4-FFF2-40B4-BE49-F238E27FC236}">
                <a16:creationId xmlns:a16="http://schemas.microsoft.com/office/drawing/2014/main" id="{112428CF-AD45-7D45-319E-EFBD971D14A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268101" y="2503043"/>
            <a:ext cx="5379463" cy="24425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" altLang="en-US" dirty="0"/>
              <a:t>Βρείτε το </a:t>
            </a:r>
            <a:r>
              <a:rPr lang="el" altLang="en-US" dirty="0">
                <a:solidFill>
                  <a:schemeClr val="accent2"/>
                </a:solidFill>
              </a:rPr>
              <a:t>μήκος του κλειδιού.</a:t>
            </a:r>
          </a:p>
          <a:p>
            <a:pPr marL="749808" lvl="1" eaLnBrk="1" hangingPunct="1">
              <a:buFont typeface="Century Gothic" panose="020B0502020202020204" pitchFamily="34" charset="0"/>
              <a:buChar char="―"/>
            </a:pPr>
            <a:r>
              <a:rPr lang="el" altLang="en-US" sz="1400" dirty="0"/>
              <a:t>Δοκιμή Kasisky</a:t>
            </a:r>
          </a:p>
          <a:p>
            <a:pPr marL="749808" lvl="1" eaLnBrk="1" hangingPunct="1">
              <a:buFont typeface="Century Gothic" panose="020B0502020202020204" pitchFamily="34" charset="0"/>
              <a:buChar char="―"/>
            </a:pPr>
            <a:r>
              <a:rPr lang="el" altLang="en-US" sz="1400" dirty="0"/>
              <a:t>Δείκτης σύμπτωσης (δεν θα </a:t>
            </a:r>
            <a:r>
              <a:rPr lang="el-GR" altLang="en-US" sz="1400" dirty="0"/>
              <a:t>το </a:t>
            </a:r>
            <a:r>
              <a:rPr lang="el" altLang="en-US" sz="1400" dirty="0"/>
              <a:t>καλύψουμε εδώ)</a:t>
            </a:r>
            <a:endParaRPr lang="en-US" altLang="en-US" sz="1400" dirty="0">
              <a:solidFill>
                <a:srgbClr val="CC0099"/>
              </a:solidFill>
            </a:endParaRPr>
          </a:p>
          <a:p>
            <a:pPr eaLnBrk="1" hangingPunct="1"/>
            <a:r>
              <a:rPr lang="el" altLang="en-US" dirty="0">
                <a:solidFill>
                  <a:srgbClr val="CC0099"/>
                </a:solidFill>
              </a:rPr>
              <a:t>Διαιρέστε</a:t>
            </a:r>
            <a:r>
              <a:rPr lang="el" altLang="en-US" dirty="0"/>
              <a:t> το μήνυμα σε πολλές κρυπτογραφήσεις μετατόπισης.</a:t>
            </a:r>
            <a:endParaRPr lang="en-US" altLang="en-US" dirty="0">
              <a:solidFill>
                <a:srgbClr val="00CC00"/>
              </a:solidFill>
            </a:endParaRPr>
          </a:p>
          <a:p>
            <a:pPr eaLnBrk="1" hangingPunct="1"/>
            <a:r>
              <a:rPr lang="el" altLang="en-US" dirty="0">
                <a:solidFill>
                  <a:srgbClr val="00CC00"/>
                </a:solidFill>
              </a:rPr>
              <a:t>Χρησιμοποιήστε ανάλυση συχνότητας</a:t>
            </a:r>
            <a:r>
              <a:rPr lang="el" altLang="en-US" dirty="0"/>
              <a:t> για να λύσετε τους προκύπτοντες αλγόριθμους μετατόπισης. </a:t>
            </a:r>
          </a:p>
          <a:p>
            <a:pPr marL="749808" lvl="1" eaLnBrk="1" hangingPunct="1">
              <a:buClr>
                <a:schemeClr val="bg1"/>
              </a:buClr>
              <a:buFont typeface="Century Gothic" panose="020B0502020202020204" pitchFamily="34" charset="0"/>
              <a:buChar char="―"/>
            </a:pPr>
            <a:r>
              <a:rPr lang="el" altLang="en-US" sz="1400" dirty="0">
                <a:solidFill>
                  <a:srgbClr val="FF0000"/>
                </a:solidFill>
              </a:rPr>
              <a:t>Πώς?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27669C-7F72-9B12-86EB-3A25D57A0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EA8C41-2087-6D9A-9BE5-E6E2C10815D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>
            <a:extLst>
              <a:ext uri="{FF2B5EF4-FFF2-40B4-BE49-F238E27FC236}">
                <a16:creationId xmlns:a16="http://schemas.microsoft.com/office/drawing/2014/main" id="{06997040-97F1-1636-875C-ED3652581B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" altLang="en-US" sz="4000" err="1"/>
              <a:t>Δοκιμή Kasisky για την εύρεση μήκους κλειδιού</a:t>
            </a:r>
          </a:p>
        </p:txBody>
      </p:sp>
      <p:sp>
        <p:nvSpPr>
          <p:cNvPr id="31750" name="Rectangle 3">
            <a:extLst>
              <a:ext uri="{FF2B5EF4-FFF2-40B4-BE49-F238E27FC236}">
                <a16:creationId xmlns:a16="http://schemas.microsoft.com/office/drawing/2014/main" id="{2F23335F-235D-99B3-2DC3-B3AE70675D5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601365"/>
            <a:ext cx="9136334" cy="2793729"/>
          </a:xfrm>
        </p:spPr>
        <p:txBody>
          <a:bodyPr>
            <a:noAutofit/>
          </a:bodyPr>
          <a:lstStyle/>
          <a:p>
            <a:pPr eaLnBrk="1" hangingPunct="1"/>
            <a:r>
              <a:rPr lang="el" altLang="en-US" dirty="0"/>
              <a:t>Παρατήρηση: δύο πανομοιότυπα τμήματα απλού κειμένου, θα κρυπτογραφηθούν στο ίδιο κρυπτογραφημένο κείμενο, εάν εμφανίζονται στο κείμενο σε απόσταση </a:t>
            </a:r>
            <a:r>
              <a:rPr lang="en-US" altLang="en-US" dirty="0">
                <a:sym typeface="Symbol" panose="05050102010706020507" pitchFamily="18" charset="2"/>
              </a:rPr>
              <a:t></a:t>
            </a:r>
            <a:r>
              <a:rPr lang="el" altLang="en-US" dirty="0"/>
              <a:t> τέτοια ώστε το </a:t>
            </a:r>
            <a:r>
              <a:rPr lang="en-US" altLang="en-US" dirty="0">
                <a:sym typeface="Symbol" panose="05050102010706020507" pitchFamily="18" charset="2"/>
              </a:rPr>
              <a:t></a:t>
            </a:r>
            <a:r>
              <a:rPr lang="el" altLang="en-US" dirty="0"/>
              <a:t> να είναι πολλαπλάσιο του m, το μήκος του κλειδιού.</a:t>
            </a:r>
          </a:p>
          <a:p>
            <a:pPr eaLnBrk="1" hangingPunct="1"/>
            <a:r>
              <a:rPr lang="el" altLang="en-US" dirty="0">
                <a:sym typeface="Symbol" panose="05050102010706020507" pitchFamily="18" charset="2"/>
              </a:rPr>
              <a:t>Αλγόριθμος:   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400" dirty="0"/>
              <a:t>Αναζητήστε ζεύγη πανομοιότυπων τμημάτων μήκους τουλάχιστον 3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400" dirty="0"/>
              <a:t>Καταγράψτε τις αποστάσεις μεταξύ των δύο τμημάτων: </a:t>
            </a:r>
            <a:r>
              <a:rPr lang="en-US" altLang="en-US" sz="1600" dirty="0">
                <a:sym typeface="Symbol" panose="05050102010706020507" pitchFamily="18" charset="2"/>
              </a:rPr>
              <a:t></a:t>
            </a:r>
            <a:r>
              <a:rPr lang="el" altLang="en-US" sz="1400" dirty="0"/>
              <a:t>1, </a:t>
            </a:r>
            <a:r>
              <a:rPr lang="en-US" altLang="en-US" sz="1600" dirty="0">
                <a:sym typeface="Symbol" panose="05050102010706020507" pitchFamily="18" charset="2"/>
              </a:rPr>
              <a:t></a:t>
            </a:r>
            <a:r>
              <a:rPr lang="el" altLang="en-US" sz="1400" dirty="0"/>
              <a:t>2, ...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400" dirty="0">
                <a:sym typeface="Symbol" panose="05050102010706020507" pitchFamily="18" charset="2"/>
              </a:rPr>
              <a:t>m διαιρεί gcd(1, 2, ...)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DB55BB-68DC-12DD-764F-BAFEAFE39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3775E2-C4F0-FE70-C50E-05C5C4B3375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>
            <a:extLst>
              <a:ext uri="{FF2B5EF4-FFF2-40B4-BE49-F238E27FC236}">
                <a16:creationId xmlns:a16="http://schemas.microsoft.com/office/drawing/2014/main" id="{37AF88DE-E476-BE4A-35F6-3212D653DE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" altLang="en-US"/>
              <a:t>Παράδειγμα της δοκιμής Kasisky</a:t>
            </a:r>
          </a:p>
        </p:txBody>
      </p:sp>
      <p:sp>
        <p:nvSpPr>
          <p:cNvPr id="32774" name="Rectangle 3">
            <a:extLst>
              <a:ext uri="{FF2B5EF4-FFF2-40B4-BE49-F238E27FC236}">
                <a16:creationId xmlns:a16="http://schemas.microsoft.com/office/drawing/2014/main" id="{84EBDBB2-5271-9BC5-8E96-C88855A8EF3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688168" y="1767107"/>
            <a:ext cx="6056762" cy="4015244"/>
          </a:xfrm>
        </p:spPr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Key	</a:t>
            </a:r>
            <a:r>
              <a:rPr lang="en-US" altLang="en-US" dirty="0">
                <a:latin typeface="Courier New" panose="02070309020205020404" pitchFamily="49" charset="0"/>
              </a:rPr>
              <a:t>K I N G K I N G K I N G K I N G K I N G K I N G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PT	</a:t>
            </a:r>
            <a:r>
              <a:rPr lang="en-US" altLang="en-US" dirty="0">
                <a:latin typeface="Courier New" panose="02070309020205020404" pitchFamily="49" charset="0"/>
              </a:rPr>
              <a:t>t h e s u n a n d t h e m a n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n t h e m o </a:t>
            </a:r>
            <a:r>
              <a:rPr lang="en-US" altLang="en-US" dirty="0" err="1">
                <a:latin typeface="Courier New" panose="02070309020205020404" pitchFamily="49" charset="0"/>
              </a:rPr>
              <a:t>o</a:t>
            </a:r>
            <a:r>
              <a:rPr lang="en-US" altLang="en-US" dirty="0">
                <a:latin typeface="Courier New" panose="02070309020205020404" pitchFamily="49" charset="0"/>
              </a:rPr>
              <a:t> n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CT</a:t>
            </a:r>
            <a:r>
              <a:rPr lang="en-US" altLang="en-US" dirty="0">
                <a:latin typeface="Courier New" panose="02070309020205020404" pitchFamily="49" charset="0"/>
              </a:rPr>
              <a:t> 	D P R Y E V N T N </a:t>
            </a:r>
            <a:r>
              <a:rPr lang="en-US" altLang="en-US" u="sng" dirty="0">
                <a:latin typeface="Courier New" panose="02070309020205020404" pitchFamily="49" charset="0"/>
              </a:rPr>
              <a:t>B U K</a:t>
            </a:r>
            <a:r>
              <a:rPr lang="en-US" altLang="en-US" dirty="0">
                <a:latin typeface="Courier New" panose="02070309020205020404" pitchFamily="49" charset="0"/>
              </a:rPr>
              <a:t> W I A O X </a:t>
            </a:r>
            <a:r>
              <a:rPr lang="en-US" altLang="en-US" u="sng" dirty="0">
                <a:latin typeface="Courier New" panose="02070309020205020404" pitchFamily="49" charset="0"/>
              </a:rPr>
              <a:t>B U K</a:t>
            </a:r>
            <a:r>
              <a:rPr lang="en-US" altLang="en-US" dirty="0">
                <a:latin typeface="Courier New" panose="02070309020205020404" pitchFamily="49" charset="0"/>
              </a:rPr>
              <a:t> W </a:t>
            </a:r>
            <a:r>
              <a:rPr lang="en-US" altLang="en-US" dirty="0" err="1">
                <a:latin typeface="Courier New" panose="02070309020205020404" pitchFamily="49" charset="0"/>
              </a:rPr>
              <a:t>W</a:t>
            </a:r>
            <a:r>
              <a:rPr lang="en-US" altLang="en-US" dirty="0">
                <a:latin typeface="Courier New" panose="02070309020205020404" pitchFamily="49" charset="0"/>
              </a:rPr>
              <a:t> B T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dirty="0"/>
              <a:t>Τα επαναλαμβανόμενα μοτίβα (συμβολοσειρές μήκους 3 ή περισσότερο) σε κρυπτογραφημένο κείμενο είναι πιθανό να οφείλονται σε επαναλαμβανόμενες συμβολοσειρές απλού κειμένου κρυπτογραφημένες κάτω από επαναλαμβανόμενες συμβολοσειρές κλειδιών. Έτσι, η διαφορά θέσης πρέπει να είναι πολλαπλάσια των μηκών κλειδιών.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F12426-B272-ADEE-9681-9B6715D59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4164" y="614318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3B136E-A1B0-01C9-D49A-46A765D22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>
            <a:extLst>
              <a:ext uri="{FF2B5EF4-FFF2-40B4-BE49-F238E27FC236}">
                <a16:creationId xmlns:a16="http://schemas.microsoft.com/office/drawing/2014/main" id="{081FFDB1-D1AB-C407-6E35-677EF34BDC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" altLang="en-US" sz="3600" dirty="0"/>
              <a:t>One-Time Pad</a:t>
            </a:r>
            <a:endParaRPr lang="el" altLang="en-US" dirty="0"/>
          </a:p>
        </p:txBody>
      </p:sp>
      <p:sp>
        <p:nvSpPr>
          <p:cNvPr id="33798" name="Rectangle 3">
            <a:extLst>
              <a:ext uri="{FF2B5EF4-FFF2-40B4-BE49-F238E27FC236}">
                <a16:creationId xmlns:a16="http://schemas.microsoft.com/office/drawing/2014/main" id="{BDC4CF82-8064-2718-BB26-A39806AA699F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629174" y="2262227"/>
            <a:ext cx="5797518" cy="2532966"/>
          </a:xfrm>
        </p:spPr>
        <p:txBody>
          <a:bodyPr>
            <a:normAutofit/>
          </a:bodyPr>
          <a:lstStyle/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l" altLang="en-US" dirty="0"/>
              <a:t>Διορθώστε την ευπάθεια της κρυπτογράφησης Vigenere χρησιμοποιώντας πολύ μεγάλα πλήκτρα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l" altLang="en-US" dirty="0"/>
              <a:t>Το κλειδί είναι μια τυχαία συμβολοσειρά που είναι τουλάχιστον όσο το απλό κείμενο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l" altLang="en-US" dirty="0"/>
              <a:t>Η κρυπτογράφηση είναι παρόμοια με την κρυπτογράφηση μετατόπισης 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l" altLang="en-US" dirty="0"/>
              <a:t>Εφευρέθηκε από τον Vernam τη δεκαετία του 1920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A1F970E-BF9A-6579-E4F2-0C8ACC8B6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A4907A-D8D2-F1DB-1CE0-C071148D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>
            <a:extLst>
              <a:ext uri="{FF2B5EF4-FFF2-40B4-BE49-F238E27FC236}">
                <a16:creationId xmlns:a16="http://schemas.microsoft.com/office/drawing/2014/main" id="{BD0A0FB6-FF49-6C53-4992-7584106292A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" altLang="en-US" sz="3600" dirty="0"/>
              <a:t>One-Time Pad</a:t>
            </a:r>
            <a:endParaRPr lang="el" altLang="en-US" dirty="0"/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2C555D7D-ABAA-7649-0A49-0A52FABA7D5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481689" y="1661597"/>
            <a:ext cx="7590595" cy="4015244"/>
          </a:xfrm>
        </p:spPr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Έστω Z</a:t>
            </a:r>
            <a:r>
              <a:rPr lang="el" altLang="en-US" sz="1600" baseline="-25000" dirty="0"/>
              <a:t>m</a:t>
            </a:r>
            <a:r>
              <a:rPr lang="el" altLang="en-US" sz="1600" dirty="0"/>
              <a:t> ={0,1,...,m-1} να είναι το αλφάβητο.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z="1600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Χώρος απλού κειμένου = Χώρος Ciphtertext = Χώρος κλειδιού = (Z</a:t>
            </a:r>
            <a:r>
              <a:rPr lang="el" altLang="en-US" sz="1600" baseline="-25000" dirty="0"/>
              <a:t>m</a:t>
            </a:r>
            <a:r>
              <a:rPr lang="el" altLang="en-US" sz="1600" dirty="0"/>
              <a:t>)</a:t>
            </a:r>
            <a:r>
              <a:rPr lang="el" altLang="en-US" sz="1600" baseline="30000" dirty="0"/>
              <a:t>n</a:t>
            </a:r>
            <a:endParaRPr lang="en-US" altLang="en-US" sz="1600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Το κλειδί επιλέγεται ομοιόμορφα τυχαία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Απλό κείμενο X = (x</a:t>
            </a:r>
            <a:r>
              <a:rPr lang="el" altLang="en-US" sz="1600" baseline="-25000" dirty="0"/>
              <a:t>1</a:t>
            </a:r>
            <a:r>
              <a:rPr lang="el" altLang="en-US" sz="1600" dirty="0"/>
              <a:t> x</a:t>
            </a:r>
            <a:r>
              <a:rPr lang="el" altLang="en-US" sz="1600" baseline="-25000" dirty="0"/>
              <a:t>2</a:t>
            </a:r>
            <a:r>
              <a:rPr lang="el" altLang="en-US" sz="1600" dirty="0"/>
              <a:t> ... x</a:t>
            </a:r>
            <a:r>
              <a:rPr lang="el" altLang="en-US" sz="1600" baseline="-25000" dirty="0"/>
              <a:t>(n</a:t>
            </a:r>
            <a:r>
              <a:rPr lang="el" altLang="en-US" sz="1600" dirty="0"/>
              <a:t>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Κλειδί = (Κ</a:t>
            </a:r>
            <a:r>
              <a:rPr lang="el" altLang="en-US" sz="1600" baseline="-25000" dirty="0"/>
              <a:t>1</a:t>
            </a:r>
            <a:r>
              <a:rPr lang="el" altLang="en-US" sz="1600" dirty="0"/>
              <a:t> Κ</a:t>
            </a:r>
            <a:r>
              <a:rPr lang="el" altLang="en-US" sz="1600" baseline="-25000" dirty="0"/>
              <a:t>2</a:t>
            </a:r>
            <a:r>
              <a:rPr lang="el" altLang="en-US" sz="1600" dirty="0"/>
              <a:t> . . α)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Ciphertext Y = (y</a:t>
            </a:r>
            <a:r>
              <a:rPr lang="el" altLang="en-US" sz="1600" baseline="-25000" dirty="0"/>
              <a:t>1</a:t>
            </a:r>
            <a:r>
              <a:rPr lang="el" altLang="en-US" sz="1600" dirty="0"/>
              <a:t> και</a:t>
            </a:r>
            <a:r>
              <a:rPr lang="el" altLang="en-US" sz="1600" baseline="-25000" dirty="0"/>
              <a:t>2</a:t>
            </a:r>
            <a:r>
              <a:rPr lang="el" altLang="en-US" sz="1600" dirty="0"/>
              <a:t> ... και</a:t>
            </a:r>
            <a:r>
              <a:rPr lang="el" altLang="en-US" sz="1600" baseline="-25000" dirty="0"/>
              <a:t>ιδ</a:t>
            </a:r>
            <a:r>
              <a:rPr lang="el" altLang="en-US" sz="1600" dirty="0"/>
              <a:t>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e</a:t>
            </a:r>
            <a:r>
              <a:rPr lang="el" altLang="en-US" sz="1600" baseline="-25000" dirty="0"/>
              <a:t>k</a:t>
            </a:r>
            <a:r>
              <a:rPr lang="el" altLang="en-US" sz="1600" dirty="0"/>
              <a:t>(X) = (x</a:t>
            </a:r>
            <a:r>
              <a:rPr lang="el" altLang="en-US" sz="1600" baseline="-25000" dirty="0"/>
              <a:t>1</a:t>
            </a:r>
            <a:r>
              <a:rPr lang="el" altLang="en-US" sz="1600" dirty="0"/>
              <a:t>+k</a:t>
            </a:r>
            <a:r>
              <a:rPr lang="el" altLang="en-US" sz="1600" baseline="-25000" dirty="0"/>
              <a:t>1</a:t>
            </a:r>
            <a:r>
              <a:rPr lang="el" altLang="en-US" sz="1600" dirty="0"/>
              <a:t>  x</a:t>
            </a:r>
            <a:r>
              <a:rPr lang="el" altLang="en-US" sz="1600" baseline="-25000" dirty="0"/>
              <a:t>2</a:t>
            </a:r>
            <a:r>
              <a:rPr lang="el" altLang="en-US" sz="1600" dirty="0"/>
              <a:t>+k</a:t>
            </a:r>
            <a:r>
              <a:rPr lang="el" altLang="en-US" sz="1600" baseline="-25000" dirty="0"/>
              <a:t>2</a:t>
            </a:r>
            <a:r>
              <a:rPr lang="el" altLang="en-US" sz="1600" dirty="0"/>
              <a:t> ... x</a:t>
            </a:r>
            <a:r>
              <a:rPr lang="el" altLang="en-US" sz="1600" baseline="-25000" dirty="0"/>
              <a:t>n</a:t>
            </a:r>
            <a:r>
              <a:rPr lang="el" altLang="en-US" sz="1600" dirty="0"/>
              <a:t>+k</a:t>
            </a:r>
            <a:r>
              <a:rPr lang="el" altLang="en-US" sz="1600" baseline="-25000" dirty="0"/>
              <a:t>n</a:t>
            </a:r>
            <a:r>
              <a:rPr lang="el" altLang="en-US" sz="1600" dirty="0"/>
              <a:t>) κατά m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sz="1600" dirty="0"/>
              <a:t>d</a:t>
            </a:r>
            <a:r>
              <a:rPr lang="el" altLang="en-US" sz="1600" baseline="-25000" dirty="0"/>
              <a:t>k</a:t>
            </a:r>
            <a:r>
              <a:rPr lang="el" altLang="en-US" sz="1600" dirty="0"/>
              <a:t>(Y) = (y 1-k</a:t>
            </a:r>
            <a:r>
              <a:rPr lang="el" altLang="en-US" sz="1600" baseline="-25000" dirty="0"/>
              <a:t>1 y </a:t>
            </a:r>
            <a:r>
              <a:rPr lang="el" altLang="en-US" sz="1600" dirty="0"/>
              <a:t>2-k</a:t>
            </a:r>
            <a:r>
              <a:rPr lang="el" altLang="en-US" sz="1600" baseline="-25000" dirty="0"/>
              <a:t>2</a:t>
            </a:r>
            <a:r>
              <a:rPr lang="el" altLang="en-US" sz="1600" dirty="0"/>
              <a:t> ...  και</a:t>
            </a:r>
            <a:r>
              <a:rPr lang="el" altLang="en-US" sz="1600" baseline="-25000" dirty="0"/>
              <a:t> </a:t>
            </a:r>
            <a:r>
              <a:rPr lang="el" altLang="en-US" sz="1600" dirty="0"/>
              <a:t>n-k</a:t>
            </a:r>
            <a:r>
              <a:rPr lang="el" altLang="en-US" sz="1600" baseline="-25000" dirty="0"/>
              <a:t>n</a:t>
            </a:r>
            <a:r>
              <a:rPr lang="el" altLang="en-US" sz="1600" dirty="0"/>
              <a:t>) mod m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F313996-65AB-80CD-55DC-485BB613AA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520" y="5940399"/>
            <a:ext cx="1530000" cy="612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D3919-90C7-BCFB-9A70-921991876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BD0869F4-8D0A-4BEF-1AD2-82C64FCCD8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2" y="585800"/>
            <a:ext cx="5525820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" altLang="en-US" sz="4000" dirty="0"/>
              <a:t>Η δυαδική έκδοση του One-Time Pad</a:t>
            </a:r>
          </a:p>
        </p:txBody>
      </p:sp>
      <p:sp>
        <p:nvSpPr>
          <p:cNvPr id="35846" name="Rectangle 3">
            <a:extLst>
              <a:ext uri="{FF2B5EF4-FFF2-40B4-BE49-F238E27FC236}">
                <a16:creationId xmlns:a16="http://schemas.microsoft.com/office/drawing/2014/main" id="{ADA26DAB-AE7B-DE41-C806-DFEE969E75FD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dirty="0"/>
              <a:t>Χώρος απλού κειμένου = χώρος Ciphtertext =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dirty="0"/>
              <a:t>Keyspace = {0,1}</a:t>
            </a:r>
            <a:r>
              <a:rPr lang="el" altLang="en-US" baseline="30000" dirty="0"/>
              <a:t>n</a:t>
            </a:r>
            <a:endParaRPr lang="en-US" altLang="en-US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dirty="0"/>
              <a:t>Το κλειδί επιλέγεται τυχαία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l" altLang="en-US" dirty="0"/>
              <a:t>Για παράδειγμα:</a:t>
            </a:r>
          </a:p>
          <a:p>
            <a:pPr eaLnBrk="1" hangingPunct="1"/>
            <a:r>
              <a:rPr lang="el" altLang="en-US" dirty="0"/>
              <a:t>Το απλό κείμενο είναι 	11011011</a:t>
            </a:r>
          </a:p>
          <a:p>
            <a:pPr eaLnBrk="1" hangingPunct="1"/>
            <a:r>
              <a:rPr lang="el" altLang="en-US" dirty="0"/>
              <a:t>Το κλειδί 			01101001</a:t>
            </a:r>
          </a:p>
          <a:p>
            <a:pPr eaLnBrk="1" hangingPunct="1"/>
            <a:r>
              <a:rPr lang="el" altLang="en-US" dirty="0"/>
              <a:t>Τότε το ciphertext είναι 	10110010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0C8F9B-8339-B879-3ACC-68B5C3D54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F90900-3FBE-4A03-7336-AC95E27BD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>
            <a:extLst>
              <a:ext uri="{FF2B5EF4-FFF2-40B4-BE49-F238E27FC236}">
                <a16:creationId xmlns:a16="http://schemas.microsoft.com/office/drawing/2014/main" id="{EE52E1E4-BCD7-962D-AAC9-3BA9530D94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" altLang="en-US"/>
              <a:t>Τελεστές bit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791DC78B-FE82-5810-DA67-8D3F12955CDC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537688" y="1767107"/>
            <a:ext cx="5636970" cy="40152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l" altLang="en-US" dirty="0"/>
              <a:t>Bit ΚΑΙ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0 = 0	   0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1 = 0	  1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0 = 0	 1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1 = 1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l" altLang="en-US" dirty="0"/>
              <a:t>Bit Ή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0 = 0	   0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1 = 1	  1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0 = 1	 1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1 = 1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l" altLang="en-US" dirty="0"/>
              <a:t>Προσθήκη mod 2 (επίσης γνωστό ως Bit XOR)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</a:t>
            </a:r>
            <a:r>
              <a:rPr lang="en-US" altLang="en-US" dirty="0"/>
              <a:t> 0 = 0	   0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1 = 1	  1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0 = 1	1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1 = 0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l" altLang="en-US" dirty="0">
                <a:solidFill>
                  <a:srgbClr val="FF0000"/>
                </a:solidFill>
              </a:rPr>
              <a:t>Μπορούμε να χρησιμοποιήσουμε άλλους τελεστές εκτός από το Bit XOR για δυαδική έκδοση του One-Time Pad;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80F0586-1169-083E-0D6B-80E3FAADB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202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43B9E-7C37-967E-6135-BABEFF4729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>
            <a:extLst>
              <a:ext uri="{FF2B5EF4-FFF2-40B4-BE49-F238E27FC236}">
                <a16:creationId xmlns:a16="http://schemas.microsoft.com/office/drawing/2014/main" id="{605B93B2-39A6-8B62-6E88-1362C451A7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0623" y="646945"/>
            <a:ext cx="4483600" cy="949467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dirty="0"/>
            </a:br>
            <a:r>
              <a:rPr lang="el" altLang="en-US" dirty="0"/>
              <a:t>Τυχαιότητα πλήκτρων στο πληκτρολόγιο μίας χρήσης</a:t>
            </a:r>
          </a:p>
        </p:txBody>
      </p:sp>
      <p:sp>
        <p:nvSpPr>
          <p:cNvPr id="38918" name="Rectangle 3">
            <a:extLst>
              <a:ext uri="{FF2B5EF4-FFF2-40B4-BE49-F238E27FC236}">
                <a16:creationId xmlns:a16="http://schemas.microsoft.com/office/drawing/2014/main" id="{99E70DA3-8672-609B-2181-57D919232C8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l" altLang="en-US" dirty="0"/>
              <a:t>Το One-Time Pad χρησιμοποιεί ένα πολύ μεγάλο πλήκτρο, τι γίνεται αν το κλειδί δεν επιλέγεται τυχαία, αντ 'αυτού, κείμενα από, π.χ., ένα βιβλίο χρησιμοποιούνται ως κλειδιά.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/>
              <a:t>αυτό δεν είναι πια One-Time Pad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/>
              <a:t>Αυτό μπορεί να σπάσει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>
                <a:solidFill>
                  <a:srgbClr val="FF0000"/>
                </a:solidFill>
              </a:rPr>
              <a:t>Πώς?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l-GR" altLang="en-US" dirty="0"/>
              <a:t>Στεφανιαίο </a:t>
            </a:r>
            <a:r>
              <a:rPr lang="el" altLang="en-US" dirty="0"/>
              <a:t>: Το κλειδί στο One-Time Pad δεν πρέπει ποτέ να επαναχρησιμοποιηθεί.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/>
              <a:t>Εάν επαναχρησιμοποιηθεί, είναι Two-Time Pad και είναι ανασφαλές!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>
                <a:solidFill>
                  <a:srgbClr val="FF0000"/>
                </a:solidFill>
              </a:rPr>
              <a:t>Γιατί?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8F3B8C-1DDD-9468-8972-075E2DA52A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10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E6FAD6-D2A4-0BCA-68D8-B64EEDBB6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BB441367-16C4-6FA6-20D1-455D69DCC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322" y="408820"/>
            <a:ext cx="6367369" cy="949467"/>
          </a:xfrm>
        </p:spPr>
        <p:txBody>
          <a:bodyPr/>
          <a:lstStyle/>
          <a:p>
            <a:r>
              <a:rPr lang="el" altLang="en-US" dirty="0"/>
              <a:t>Χρήση του One-Time Pad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F5E395B1-5A4A-28B9-3CA3-63199FE7EB42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el" altLang="en-US" dirty="0"/>
              <a:t>Για να χρησιμοποιήσετε One-Time Pad, πρέπει να έχετε </a:t>
            </a:r>
            <a:r>
              <a:rPr lang="el-GR" altLang="en-US" dirty="0"/>
              <a:t>κλειδιά</a:t>
            </a:r>
            <a:r>
              <a:rPr lang="el" altLang="en-US" dirty="0"/>
              <a:t> όσο τα μηνύματα.</a:t>
            </a:r>
          </a:p>
          <a:p>
            <a:r>
              <a:rPr lang="el" altLang="en-US" dirty="0"/>
              <a:t>Για την αποστολή μηνυμάτων συνολικού μεγέθους, ο αποστολέας και ο παραλήπτης πρέπει να συμφωνήσουν σε ένα κοινόχρηστο μυστικό κλειδί αυτού του μεγέθους.</a:t>
            </a:r>
          </a:p>
          <a:p>
            <a:pPr lvl="1"/>
            <a:r>
              <a:rPr lang="el" altLang="en-US" dirty="0"/>
              <a:t>Συνήθως, στέλνοντας το κλειδί μέσω ασφαλούς καναλιού</a:t>
            </a:r>
          </a:p>
          <a:p>
            <a:r>
              <a:rPr lang="el" altLang="en-US" dirty="0"/>
              <a:t>Η βασική συμφωνία είναι δύσκολο να επιτευχθεί στην πράξη.</a:t>
            </a:r>
          </a:p>
          <a:p>
            <a:r>
              <a:rPr lang="el" altLang="en-US" dirty="0">
                <a:solidFill>
                  <a:srgbClr val="FF0000"/>
                </a:solidFill>
              </a:rPr>
              <a:t>Δεν μπορεί κανείς να χρησιμοποιήσει το κανάλι για την αποστολή του κλειδιού για να στείλει τα μηνύματα;  </a:t>
            </a:r>
          </a:p>
          <a:p>
            <a:r>
              <a:rPr lang="el" altLang="en-US" dirty="0">
                <a:solidFill>
                  <a:srgbClr val="FF0000"/>
                </a:solidFill>
              </a:rPr>
              <a:t>Γιατί το OTP εξακολουθεί να είναι χρήσιμο, παρόλο που είναι δύσκολο στη χρήση;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C0EF52-2F30-C9B2-6ECA-EBC3DA277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597471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825129-6F32-BB39-1D54-0FDEFF114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C800AE69-D86C-07E9-125C-367C76114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 altLang="en-US"/>
              <a:t>Χρήση του One-Time Pad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12EEA4F2-2A4B-1D04-1E1B-9586E538A3F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024825" cy="4015244"/>
          </a:xfrm>
        </p:spPr>
        <p:txBody>
          <a:bodyPr>
            <a:normAutofit/>
          </a:bodyPr>
          <a:lstStyle/>
          <a:p>
            <a:r>
              <a:rPr lang="el" altLang="en-US"/>
              <a:t>Το κανάλι για τη διανομή κλειδιών μπορεί να υπάρχει σε διαφορετική χρονική στιγμή από όταν κάποιος έχει μηνύματα να στείλει.</a:t>
            </a:r>
          </a:p>
          <a:p>
            <a:endParaRPr lang="en-US" altLang="en-US"/>
          </a:p>
          <a:p>
            <a:r>
              <a:rPr lang="el" altLang="en-US"/>
              <a:t>Το κανάλι διανομής κλειδιών μπορεί να έχει την ιδιότητα ότι τα κλειδιά μπορούν να διαρρεύσουν, αλλά θα εντοπιστεί τέτοια διαρροή</a:t>
            </a:r>
          </a:p>
          <a:p>
            <a:pPr lvl="1"/>
            <a:r>
              <a:rPr lang="el" altLang="en-US"/>
              <a:t>Όπως στην κβαντική κρυπτογραφία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39D2FB-5992-BFFB-4FA5-7AEC62BD6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5772" y="594593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BD55F2-76A0-2605-96A3-5576F1F2C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>
            <a:extLst>
              <a:ext uri="{FF2B5EF4-FFF2-40B4-BE49-F238E27FC236}">
                <a16:creationId xmlns:a16="http://schemas.microsoft.com/office/drawing/2014/main" id="{771D6718-1711-5390-696D-1687E928F3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" altLang="en-US" sz="4000"/>
              <a:t>Αντιπαραθετικά μοντέλα για κρυπτογράφηση</a:t>
            </a:r>
          </a:p>
        </p:txBody>
      </p:sp>
      <p:sp>
        <p:nvSpPr>
          <p:cNvPr id="41990" name="Rectangle 3">
            <a:extLst>
              <a:ext uri="{FF2B5EF4-FFF2-40B4-BE49-F238E27FC236}">
                <a16:creationId xmlns:a16="http://schemas.microsoft.com/office/drawing/2014/main" id="{793B756A-244E-8DD1-399C-FE3C520F5D4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344038" y="1927067"/>
            <a:ext cx="6076426" cy="40152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l" altLang="en-US">
                <a:cs typeface="Arial" panose="020B0604020202020204" pitchFamily="34" charset="0"/>
              </a:rPr>
              <a:t>Η γλώσσα του απλού κειμένου και η φύση του κρυπτογράφου θεωρείται ότι είναι γνωστές στον αντίπαλο. 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b="1">
                <a:cs typeface="Arial" panose="020B0604020202020204" pitchFamily="34" charset="0"/>
              </a:rPr>
              <a:t>Επίθεση μόνο κρυπτογραφημένου κειμένου</a:t>
            </a:r>
            <a:r>
              <a:rPr lang="el" altLang="en-US">
                <a:cs typeface="Arial" panose="020B0604020202020204" pitchFamily="34" charset="0"/>
              </a:rPr>
              <a:t>: Ο αντίπαλος γνωρίζει μόνο έναν αριθμό κρυπτογραφημένων κειμένων. 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b="1">
                <a:cs typeface="Arial" panose="020B0604020202020204" pitchFamily="34" charset="0"/>
              </a:rPr>
              <a:t>Επίθεση γνωστού απλού κειμένου</a:t>
            </a:r>
            <a:r>
              <a:rPr lang="el" altLang="en-US">
                <a:cs typeface="Arial" panose="020B0604020202020204" pitchFamily="34" charset="0"/>
              </a:rPr>
              <a:t>: Ο αντίπαλος γνωρίζει μερικά ζεύγη κρυπτογραφημένου κειμένου και αντίστοιχου απλού κειμένου. 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b="1">
                <a:cs typeface="Arial" panose="020B0604020202020204" pitchFamily="34" charset="0"/>
              </a:rPr>
              <a:t>Επίθεση επιλεγμένου-απλού κειμένου: </a:t>
            </a:r>
            <a:r>
              <a:rPr lang="el" altLang="en-US">
                <a:cs typeface="Arial" panose="020B0604020202020204" pitchFamily="34" charset="0"/>
              </a:rPr>
              <a:t>Ο αντίπαλος μπορεί να επιλέξει έναν αριθμό μηνυμάτων και να αποκτήσει τα κρυπτογραφημένα κείμενα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b="1">
                <a:cs typeface="Arial" panose="020B0604020202020204" pitchFamily="34" charset="0"/>
              </a:rPr>
              <a:t>Επίθεση επιλεγμένου κρυπτογραφικού κειμένου: </a:t>
            </a:r>
            <a:r>
              <a:rPr lang="el" altLang="en-US">
                <a:cs typeface="Arial" panose="020B0604020202020204" pitchFamily="34" charset="0"/>
              </a:rPr>
              <a:t>Ο αντίπαλος μπορεί να επιλέξει έναν αριθμό κρυπτογραφημένων κειμένων και να αποκτήσει τα απλά κείμενα.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>
                <a:solidFill>
                  <a:srgbClr val="FF0000"/>
                </a:solidFill>
                <a:cs typeface="Arial" panose="020B0604020202020204" pitchFamily="34" charset="0"/>
              </a:rPr>
              <a:t>Τι είδους επιθέσεις έχουμε εξετάσει μέχρι στιγμής;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>
                <a:solidFill>
                  <a:srgbClr val="FF0000"/>
                </a:solidFill>
                <a:cs typeface="Arial" panose="020B0604020202020204" pitchFamily="34" charset="0"/>
              </a:rPr>
              <a:t>Πότε αυτές οι επιθέσεις θα είναι σχετικές στις ασύρματες επικοινωνίες;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F87588B-BFCE-838A-5B7B-54BF7F092B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4828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4285BC-FCF0-9FA9-45CC-D8B2FD0B70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2">
            <a:extLst>
              <a:ext uri="{FF2B5EF4-FFF2-40B4-BE49-F238E27FC236}">
                <a16:creationId xmlns:a16="http://schemas.microsoft.com/office/drawing/2014/main" id="{0ECAD1D0-B689-868D-3E3A-44034BE086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3" y="408820"/>
            <a:ext cx="6784348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" altLang="en-US" sz="4000"/>
              <a:t>Η αρχή της ασφάλειας ανοικτού σχεδιασμού</a:t>
            </a:r>
          </a:p>
        </p:txBody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80814A43-747D-34E0-4807-DD2ADE001D75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l" altLang="en-US" b="1" dirty="0"/>
              <a:t>Η αρχή του Kerckhoffs: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/>
              <a:t>Ένα κρυπτοσύστημα θα πρέπει να είναι ασφαλές ακόμη και αν τα πάντα σχετικά με το σύστημα, εκτός από το κλειδί, είναι δημόσια γνωστά.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b="1" dirty="0"/>
              <a:t>Το απόφθεγμα του Shannon</a:t>
            </a:r>
            <a:r>
              <a:rPr lang="el" altLang="en-US" dirty="0"/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/>
              <a:t>«Ο εχθρός γνωρίζει το σύστημα».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dirty="0"/>
              <a:t>Η ασφάλεια από την αφάνεια δεν λειτουργεί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dirty="0"/>
              <a:t>Πρέπει να υποθέσουμε ότι ο αντίπαλος γνωρίζει τον αλγόριθμο. Το μόνο μυστικό που υποτίθεται ότι δεν γνωρίζει ο αντίπαλος είναι το κλειδί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dirty="0">
                <a:solidFill>
                  <a:srgbClr val="FF0000"/>
                </a:solidFill>
              </a:rPr>
              <a:t>Ποια είναι η διαφορά μεταξύ του αλγορίθμου και του κλειδιού;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E23BE8-0DBC-AA0F-3CE8-15C27986F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1580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CF7B07-899F-0F90-C1B4-DCCDA5A75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l"/>
              <a:t>Ευχαριστώ</a:t>
            </a:r>
          </a:p>
        </p:txBody>
      </p:sp>
      <p:pic>
        <p:nvPicPr>
          <p:cNvPr id="6" name="Picture Placeholder 5" descr="Ένα άτομο και ένα άτομο που κοιτάζει μια οθόνη υπολογιστή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90D79-5C58-F576-D2D0-3F4F1822E7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70326" y="3748958"/>
            <a:ext cx="4786878" cy="2258013"/>
          </a:xfrm>
        </p:spPr>
        <p:txBody>
          <a:bodyPr/>
          <a:lstStyle/>
          <a:p>
            <a:r>
              <a:rPr lang="el" dirty="0"/>
              <a:t>Ώρες γραφείου: </a:t>
            </a:r>
          </a:p>
          <a:p>
            <a:r>
              <a:rPr lang="el" dirty="0"/>
              <a:t>Μ-Θ 3:00μμ-4:30μμ δωμάτιο C402</a:t>
            </a:r>
          </a:p>
          <a:p>
            <a:endParaRPr lang="en-US" dirty="0"/>
          </a:p>
          <a:p>
            <a:r>
              <a:rPr lang="el" dirty="0"/>
              <a:t>Στείλτε όλες τις ερωτήσεις στη διεύθυνση:</a:t>
            </a:r>
          </a:p>
          <a:p>
            <a:r>
              <a:rPr lang="el" dirty="0"/>
              <a:t>gehad@example.com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>
            <a:extLst>
              <a:ext uri="{FF2B5EF4-FFF2-40B4-BE49-F238E27FC236}">
                <a16:creationId xmlns:a16="http://schemas.microsoft.com/office/drawing/2014/main" id="{56D37A59-484E-5247-44F6-C9D2F22635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" altLang="en-US"/>
              <a:t>Στόχοι της κρυπτογραφίας</a:t>
            </a: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E9431F83-E10E-51DD-586E-242C3FB0CEEE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/>
          <a:lstStyle/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" altLang="en-US" dirty="0"/>
              <a:t>Το πιο θεμελιώδες πρόβλημα που αντιμετωπίζει η κρυπτογραφία: διασφάλιση της ασφάλειας της επικοινωνίας μέσω μη ασφαλούς μέσου</a:t>
            </a:r>
          </a:p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" altLang="en-US" dirty="0"/>
              <a:t>Τι σημαίνει ασφαλής επικοινωνία;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l" altLang="en-US" dirty="0"/>
              <a:t>εμπιστευτικότητα (απόρρητο) </a:t>
            </a:r>
          </a:p>
          <a:p>
            <a:pPr lvl="2" eaLnBrk="1" hangingPunct="1">
              <a:lnSpc>
                <a:spcPct val="90000"/>
              </a:lnSpc>
            </a:pPr>
            <a:r>
              <a:rPr lang="el" altLang="en-US" dirty="0"/>
              <a:t>Μόνο ο παραλήπτης για τον οποίο προορίζεται μπορεί να δει την επικοινωνία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l" altLang="en-US" dirty="0"/>
              <a:t>Ακεραιότητα (αυθεντικότητα)</a:t>
            </a:r>
          </a:p>
          <a:p>
            <a:pPr lvl="2" eaLnBrk="1" hangingPunct="1">
              <a:lnSpc>
                <a:spcPct val="90000"/>
              </a:lnSpc>
            </a:pPr>
            <a:r>
              <a:rPr lang="el" altLang="en-US" dirty="0"/>
              <a:t>η επικοινωνία δημιουργείται από τον υποτιθέμενο αποστολέα</a:t>
            </a:r>
          </a:p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l" altLang="en-US" dirty="0"/>
              <a:t>Τι σημαίνει ανασφαλές μέσο;</a:t>
            </a:r>
          </a:p>
          <a:p>
            <a:pPr lvl="1" eaLnBrk="1" hangingPunct="1">
              <a:lnSpc>
                <a:spcPct val="90000"/>
              </a:lnSpc>
            </a:pPr>
            <a:r>
              <a:rPr lang="el" altLang="en-US" dirty="0"/>
              <a:t>Δύο βασικές δυνατότητες:</a:t>
            </a:r>
          </a:p>
          <a:p>
            <a:pPr lvl="2" eaLnBrk="1" hangingPunct="1">
              <a:lnSpc>
                <a:spcPct val="90000"/>
              </a:lnSpc>
            </a:pPr>
            <a:r>
              <a:rPr lang="el" altLang="en-US" dirty="0"/>
              <a:t>Παθητικός επιτιθέμενος: ο αντίπαλος μπορεί να κρυφακούει </a:t>
            </a:r>
          </a:p>
          <a:p>
            <a:pPr lvl="2" eaLnBrk="1" hangingPunct="1">
              <a:lnSpc>
                <a:spcPct val="90000"/>
              </a:lnSpc>
            </a:pPr>
            <a:r>
              <a:rPr lang="el" altLang="en-US" dirty="0"/>
              <a:t>Ενεργός εισβολέας: ο αντίπαλος έχει τον πλήρη έλεγχο του καναλιού επικοινωνίας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2EAB98-2DED-8112-F5EB-168A3B0E3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5184" y="614318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501448-062A-D173-F8A7-E8168CC945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>
            <a:extLst>
              <a:ext uri="{FF2B5EF4-FFF2-40B4-BE49-F238E27FC236}">
                <a16:creationId xmlns:a16="http://schemas.microsoft.com/office/drawing/2014/main" id="{29FD70F9-449D-617B-3E88-2364A08C61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5911354" cy="1518315"/>
          </a:xfrm>
        </p:spPr>
        <p:txBody>
          <a:bodyPr>
            <a:normAutofit/>
          </a:bodyPr>
          <a:lstStyle/>
          <a:p>
            <a:pPr eaLnBrk="1" hangingPunct="1"/>
            <a:r>
              <a:rPr lang="el" altLang="en-US" sz="4000" dirty="0"/>
              <a:t>Προσεγγίσεις για ασφαλή επικοινωνία</a:t>
            </a:r>
          </a:p>
        </p:txBody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DC53A6E9-7248-D69C-433E-C499E584C19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421576"/>
            <a:ext cx="8408747" cy="3163146"/>
          </a:xfrm>
        </p:spPr>
        <p:txBody>
          <a:bodyPr>
            <a:noAutofit/>
          </a:bodyPr>
          <a:lstStyle/>
          <a:p>
            <a:pPr eaLnBrk="1" hangingPunct="1"/>
            <a:r>
              <a:rPr lang="el" altLang="en-US" dirty="0"/>
              <a:t>Στεγανογραφία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l" altLang="en-US" sz="1400" dirty="0"/>
              <a:t>"καλυμμένο γράψιμο"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l" altLang="en-US" sz="1400" dirty="0"/>
              <a:t>Αποκρύπτει την ύπαρξη ενός μηνύματος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l" altLang="en-US" sz="1400" dirty="0"/>
              <a:t>εξαρτάται από το απόρρητο της μεθόδου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l" altLang="en-US" dirty="0"/>
              <a:t>Κρυπτογραφία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l" altLang="en-US" sz="1400" dirty="0"/>
              <a:t>"κρυφή γραφή"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l" altLang="en-US" sz="1400" dirty="0"/>
              <a:t>Απόκρυψη της σημασίας ενός μηνύματος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l" altLang="en-US" sz="1400" dirty="0"/>
              <a:t>εξαρτάται από τη μυστικότητα ενός σύντομου πλήκτρου, όχι από τη μέθοδο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D0D1A2-2D77-36AE-E34A-F9C5199E5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C8274-3D39-DEAD-C3CF-8D11A4E680A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D693ED48-D3B3-A8E4-3627-DE7D74272B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" altLang="en-US"/>
              <a:t>Βασική ορολογία για κρυπτογράφηση</a:t>
            </a: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1482AF6A-CAA4-E02E-AAA6-6BCA9A0F16B7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562109" y="2586966"/>
            <a:ext cx="10226767" cy="2856241"/>
          </a:xfrm>
        </p:spPr>
        <p:txBody>
          <a:bodyPr>
            <a:noAutofit/>
          </a:bodyPr>
          <a:lstStyle/>
          <a:p>
            <a:pPr eaLnBrk="1" hangingPunct="1"/>
            <a:r>
              <a:rPr lang="el" altLang="en-US"/>
              <a:t>Πρωτότυπο μήνυμα απλού κειμένου</a:t>
            </a:r>
          </a:p>
          <a:p>
            <a:pPr eaLnBrk="1" hangingPunct="1"/>
            <a:r>
              <a:rPr lang="el" altLang="en-US"/>
              <a:t>Μήνυμα μετασχηματισμού κρυπτογραφημένου κειμένου</a:t>
            </a:r>
          </a:p>
          <a:p>
            <a:pPr eaLnBrk="1" hangingPunct="1"/>
            <a:r>
              <a:rPr lang="el" altLang="en-US"/>
              <a:t>Βασικό μυστικό που χρησιμοποιείται στον μετασχηματισμό</a:t>
            </a:r>
          </a:p>
          <a:p>
            <a:pPr eaLnBrk="1" hangingPunct="1"/>
            <a:r>
              <a:rPr lang="el" altLang="en-US"/>
              <a:t>Κρυπτογράφηση</a:t>
            </a:r>
          </a:p>
          <a:p>
            <a:pPr eaLnBrk="1" hangingPunct="1"/>
            <a:r>
              <a:rPr lang="el" altLang="en-US"/>
              <a:t>Αποκρυπτογράφηση</a:t>
            </a:r>
          </a:p>
          <a:p>
            <a:pPr eaLnBrk="1" hangingPunct="1"/>
            <a:r>
              <a:rPr lang="el" altLang="en-US"/>
              <a:t>Αλγόριθμος κρυπτογράφησης για κρυπτογράφηση/αποκρυπτογράφηση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6225AE-D39C-315B-F157-AAF3C1345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62C874-73CB-4E95-57B3-2DE4187C927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B24DDB6F-B05B-9B78-3A66-31B7346B4B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1717" y="1209368"/>
            <a:ext cx="4786877" cy="877117"/>
          </a:xfrm>
        </p:spPr>
        <p:txBody>
          <a:bodyPr/>
          <a:lstStyle/>
          <a:p>
            <a:pPr eaLnBrk="1" hangingPunct="1"/>
            <a:r>
              <a:rPr lang="el" altLang="en-US" dirty="0"/>
              <a:t>Μετατόπιση κρυπτογράφησης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703F64-A2F6-FAD6-56BD-D5E3A90908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1717" y="2296243"/>
            <a:ext cx="5296584" cy="364495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l" altLang="en-US" dirty="0">
                <a:cs typeface="Arial" panose="020B0604020202020204" pitchFamily="34" charset="0"/>
              </a:rPr>
              <a:t>Ο βασικός χώρος: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l" altLang="en-US" dirty="0">
                <a:cs typeface="Arial" panose="020B0604020202020204" pitchFamily="34" charset="0"/>
              </a:rPr>
              <a:t>[0 .. 25]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dirty="0">
                <a:cs typeface="Arial" panose="020B0604020202020204" pitchFamily="34" charset="0"/>
              </a:rPr>
              <a:t>Κρυπτογράφηση με κλειδί K: 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l" altLang="en-US" dirty="0">
                <a:cs typeface="Arial" panose="020B0604020202020204" pitchFamily="34" charset="0"/>
              </a:rPr>
              <a:t>κάθε γράμμα στο απλό κείμενο P αντικαθίσταται με το γράμμα </a:t>
            </a:r>
            <a:r>
              <a:rPr lang="el-GR" altLang="en-US" dirty="0">
                <a:cs typeface="Arial" panose="020B0604020202020204" pitchFamily="34" charset="0"/>
              </a:rPr>
              <a:t>Κ΄</a:t>
            </a:r>
            <a:r>
              <a:rPr lang="el" altLang="en-US" dirty="0">
                <a:cs typeface="Arial" panose="020B0604020202020204" pitchFamily="34" charset="0"/>
              </a:rPr>
              <a:t> μετά τον αντίστοιχο αριθμό (μετατόπιση δεξιά) </a:t>
            </a:r>
          </a:p>
          <a:p>
            <a:pPr eaLnBrk="1" hangingPunct="1">
              <a:lnSpc>
                <a:spcPct val="90000"/>
              </a:lnSpc>
            </a:pPr>
            <a:r>
              <a:rPr lang="el" altLang="en-US" dirty="0">
                <a:cs typeface="Arial" panose="020B0604020202020204" pitchFamily="34" charset="0"/>
              </a:rPr>
              <a:t>Αποκρυπτογράφηση δεδομένου K: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l" altLang="en-US" dirty="0">
                <a:cs typeface="Arial" panose="020B0604020202020204" pitchFamily="34" charset="0"/>
              </a:rPr>
              <a:t>Shift αριστερά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>
              <a:solidFill>
                <a:srgbClr val="0099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dirty="0">
                <a:solidFill>
                  <a:schemeClr val="accent6"/>
                </a:solidFill>
                <a:cs typeface="Arial" panose="020B0604020202020204" pitchFamily="34" charset="0"/>
              </a:rPr>
              <a:t>Ιστορία: K = 3, κρυπτογράφηση του Καίσαρα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3469B7-4B5E-EB36-BCF5-0EFB51CD1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DD4FF5-7087-AA0E-DF0B-0F9B1337B9D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>
            <a:extLst>
              <a:ext uri="{FF2B5EF4-FFF2-40B4-BE49-F238E27FC236}">
                <a16:creationId xmlns:a16="http://schemas.microsoft.com/office/drawing/2014/main" id="{FB7B78E3-7173-4A05-01A4-69494F7CBF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" altLang="en-US"/>
              <a:t>Shift Cipher: Κρυπτανάλυση</a:t>
            </a:r>
          </a:p>
        </p:txBody>
      </p:sp>
      <p:sp>
        <p:nvSpPr>
          <p:cNvPr id="21510" name="Rectangle 3">
            <a:extLst>
              <a:ext uri="{FF2B5EF4-FFF2-40B4-BE49-F238E27FC236}">
                <a16:creationId xmlns:a16="http://schemas.microsoft.com/office/drawing/2014/main" id="{F8E5C2F8-71A2-2DE1-D2E3-CE83ABAF1C07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556388"/>
            <a:ext cx="5065183" cy="3362096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l" altLang="en-US" sz="1500">
                <a:solidFill>
                  <a:srgbClr val="FF0000"/>
                </a:solidFill>
                <a:cs typeface="Arial" panose="020B0604020202020204" pitchFamily="34" charset="0"/>
              </a:rPr>
              <a:t>Μπορεί ένας εισβολέας να βρει τον Κ; 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500">
                <a:cs typeface="Arial" panose="020B0604020202020204" pitchFamily="34" charset="0"/>
              </a:rPr>
              <a:t>ΝΑΙ: από μια επίθεση ωμής βίας μέσω εξαντλητικής αναζήτησης κλειδιών.</a:t>
            </a:r>
          </a:p>
          <a:p>
            <a:pPr lvl="4"/>
            <a:r>
              <a:rPr lang="el" altLang="en-US" sz="1500">
                <a:cs typeface="Arial" panose="020B0604020202020204" pitchFamily="34" charset="0"/>
              </a:rPr>
              <a:t>Ο χώρος των κλειδιών είναι μικρός (&lt;= 26 πιθανά πλήκτρα).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500">
                <a:solidFill>
                  <a:srgbClr val="FF0000"/>
                </a:solidFill>
                <a:cs typeface="Arial" panose="020B0604020202020204" pitchFamily="34" charset="0"/>
              </a:rPr>
              <a:t>Πόσο κρυπτογραφημένο κείμενο χρειάζεται; </a:t>
            </a:r>
          </a:p>
          <a:p>
            <a:pPr eaLnBrk="1" hangingPunct="1"/>
            <a:endParaRPr lang="en-US" altLang="en-US" sz="1500">
              <a:cs typeface="Arial" panose="020B0604020202020204" pitchFamily="34" charset="0"/>
            </a:endParaRPr>
          </a:p>
          <a:p>
            <a:pPr eaLnBrk="1" hangingPunct="1"/>
            <a:r>
              <a:rPr lang="el" altLang="en-US" sz="1500">
                <a:cs typeface="Arial" panose="020B0604020202020204" pitchFamily="34" charset="0"/>
              </a:rPr>
              <a:t>Μαθήματα: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500">
                <a:cs typeface="Arial" panose="020B0604020202020204" pitchFamily="34" charset="0"/>
              </a:rPr>
              <a:t>Ο βασικός χώρος πρέπει να είναι αρκετά μεγάλος.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l" altLang="en-US" sz="1500">
                <a:cs typeface="Arial" panose="020B0604020202020204" pitchFamily="34" charset="0"/>
              </a:rPr>
              <a:t>Η εξαντλητική αναζήτηση κλειδιών μπορεί να είναι αποτελεσματική.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2400">
                <a:cs typeface="Arial" panose="020B0604020202020204" pitchFamily="34" charset="0"/>
              </a:rPr>
              <a:t>   </a:t>
            </a:r>
            <a:endParaRPr lang="en-US" altLang="en-US" sz="2400">
              <a:solidFill>
                <a:srgbClr val="0099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2C6BF2-8A04-6DEB-689D-B6944F71B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CFC764-F604-1AB0-0E02-05C64B48AAF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>
            <a:extLst>
              <a:ext uri="{FF2B5EF4-FFF2-40B4-BE49-F238E27FC236}">
                <a16:creationId xmlns:a16="http://schemas.microsoft.com/office/drawing/2014/main" id="{3DB2A313-0E19-4779-1484-50ED8EF0C7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91380" y="174880"/>
            <a:ext cx="4786877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" altLang="en-US" sz="4000"/>
              <a:t>Μονοαλφαβητική κρυπτογράφηση υποκατάστασης 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4928272B-8494-7A67-420E-1E602624583E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091380" y="1890504"/>
            <a:ext cx="6164826" cy="4255321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l" altLang="en-US" dirty="0">
                <a:cs typeface="Arial" panose="020B0604020202020204" pitchFamily="34" charset="0"/>
              </a:rPr>
              <a:t>Ο βασικός χώρος: όλες οι μεταθέσεις του  = {A, B, C, ..., Z}</a:t>
            </a: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" altLang="en-US" dirty="0">
                <a:cs typeface="Arial" panose="020B0604020202020204" pitchFamily="34" charset="0"/>
              </a:rPr>
              <a:t>Κρυπτογράφηση που δίνε</a:t>
            </a:r>
            <a:r>
              <a:rPr lang="el-GR" altLang="en-US" dirty="0">
                <a:cs typeface="Arial" panose="020B0604020202020204" pitchFamily="34" charset="0"/>
              </a:rPr>
              <a:t>ι</a:t>
            </a:r>
            <a:r>
              <a:rPr lang="el" altLang="en-US" dirty="0">
                <a:cs typeface="Arial" panose="020B0604020202020204" pitchFamily="34" charset="0"/>
              </a:rPr>
              <a:t> κλειδί π: 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l" altLang="en-US" sz="1400" dirty="0">
                <a:cs typeface="Arial" panose="020B0604020202020204" pitchFamily="34" charset="0"/>
              </a:rPr>
              <a:t>κάθε γράμμα X στο απλό κείμενο P αντικαθίσταται από το γράμμα π(X)</a:t>
            </a:r>
            <a:endParaRPr lang="en-US" altLang="en-US" sz="14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l" altLang="en-US" dirty="0">
                <a:cs typeface="Arial" panose="020B0604020202020204" pitchFamily="34" charset="0"/>
              </a:rPr>
              <a:t>Αποκρυπτογράφηση δεδομένου κλειδιού π: 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l" altLang="en-US" sz="1400" dirty="0">
                <a:cs typeface="Arial" panose="020B0604020202020204" pitchFamily="34" charset="0"/>
              </a:rPr>
              <a:t>κάθε γράμμα Y στο cipherext P αντικαθίσταται από π</a:t>
            </a:r>
            <a:r>
              <a:rPr lang="el" altLang="en-US" sz="1400" baseline="30000" dirty="0">
                <a:cs typeface="Arial" panose="020B0604020202020204" pitchFamily="34" charset="0"/>
                <a:sym typeface="Symbol" panose="05050102010706020507" pitchFamily="18" charset="2"/>
              </a:rPr>
              <a:t>-1</a:t>
            </a:r>
            <a:r>
              <a:rPr lang="el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(Y)</a:t>
            </a:r>
            <a:endParaRPr lang="en-US" altLang="en-US" sz="14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Παράδειγμα: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dirty="0">
                <a:latin typeface="Courier New" panose="02070309020205020404" pitchFamily="49" charset="0"/>
                <a:cs typeface="Arial" panose="020B0604020202020204" pitchFamily="34" charset="0"/>
              </a:rPr>
              <a:t>   A B C D E F G H I J K L M N O P Q R S T U V W X Y Z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dirty="0">
                <a:cs typeface="Arial" panose="020B0604020202020204" pitchFamily="34" charset="0"/>
                <a:sym typeface="Symbol" panose="05050102010706020507" pitchFamily="18" charset="2"/>
              </a:rPr>
              <a:t>= </a:t>
            </a:r>
            <a:r>
              <a:rPr lang="el" altLang="en-US" dirty="0">
                <a:latin typeface="Courier New" panose="02070309020205020404" pitchFamily="49" charset="0"/>
                <a:cs typeface="Arial" panose="020B0604020202020204" pitchFamily="34" charset="0"/>
              </a:rPr>
              <a:t>B A D C Z H W Y G O Q X S V T R N M L K J I P F E U </a:t>
            </a:r>
            <a:endParaRPr lang="en-US" altLang="en-US" dirty="0">
              <a:latin typeface="Courier New" panose="02070309020205020404" pitchFamily="49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l" altLang="en-US" dirty="0">
                <a:solidFill>
                  <a:srgbClr val="6600CC"/>
                </a:solidFill>
              </a:rPr>
              <a:t>ΕΠΕΙΔΉ</a:t>
            </a:r>
            <a:r>
              <a:rPr lang="el" altLang="en-US" dirty="0"/>
              <a:t> -&gt;  </a:t>
            </a:r>
            <a:r>
              <a:rPr lang="el" altLang="en-US" dirty="0">
                <a:solidFill>
                  <a:srgbClr val="CC0000"/>
                </a:solidFill>
              </a:rPr>
              <a:t>AZDBJSZ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D72E05-32EA-3B49-CA27-41DA7561F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0673CF-FE16-DED3-2FB9-E971FE8892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>
            <a:extLst>
              <a:ext uri="{FF2B5EF4-FFF2-40B4-BE49-F238E27FC236}">
                <a16:creationId xmlns:a16="http://schemas.microsoft.com/office/drawing/2014/main" id="{C2368495-C81B-E3CE-092C-D107F9464C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7002734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" altLang="en-US" sz="4000"/>
              <a:t>Ισχύς του μονοαλφαβητικού κρυπτογράφου υποκατάστασης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CD06D43D-FC94-FF56-BD5D-60CFF69E2151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361788"/>
            <a:ext cx="5475514" cy="3684514"/>
          </a:xfrm>
        </p:spPr>
        <p:txBody>
          <a:bodyPr>
            <a:normAutofit/>
          </a:bodyPr>
          <a:lstStyle/>
          <a:p>
            <a:pPr eaLnBrk="1" hangingPunct="1"/>
            <a:r>
              <a:rPr lang="el" altLang="en-US" dirty="0"/>
              <a:t>Η εξαντλητική αναζήτηση είναι δύσκολη </a:t>
            </a:r>
          </a:p>
          <a:p>
            <a:pPr lvl="1" eaLnBrk="1" hangingPunct="1"/>
            <a:r>
              <a:rPr lang="el" altLang="en-US" sz="1400" dirty="0"/>
              <a:t>Το μέγεθος χώρου κλειδιού είναι 26! </a:t>
            </a:r>
            <a:r>
              <a:rPr lang="en-US" altLang="en-US" sz="1400" dirty="0">
                <a:sym typeface="Symbol" panose="05050102010706020507" pitchFamily="18" charset="2"/>
              </a:rPr>
              <a:t></a:t>
            </a:r>
            <a:r>
              <a:rPr lang="el" altLang="en-US" sz="1400" dirty="0"/>
              <a:t> 4</a:t>
            </a:r>
            <a:r>
              <a:rPr lang="el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×10</a:t>
            </a:r>
            <a:r>
              <a:rPr lang="el" altLang="en-US" sz="1400" baseline="30000" dirty="0">
                <a:cs typeface="Arial" panose="020B0604020202020204" pitchFamily="34" charset="0"/>
                <a:sym typeface="Symbol" panose="05050102010706020507" pitchFamily="18" charset="2"/>
              </a:rPr>
              <a:t>26</a:t>
            </a:r>
            <a:r>
              <a:rPr lang="el" altLang="en-US" sz="1400" dirty="0">
                <a:sym typeface="Symbol" panose="05050102010706020507" pitchFamily="18" charset="2"/>
              </a:rPr>
              <a:t>  2</a:t>
            </a:r>
            <a:r>
              <a:rPr lang="el" altLang="en-US" sz="1400" baseline="30000" dirty="0">
                <a:sym typeface="Symbol" panose="05050102010706020507" pitchFamily="18" charset="2"/>
              </a:rPr>
              <a:t>88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l" altLang="en-US" dirty="0">
                <a:cs typeface="Arial" panose="020B0604020202020204" pitchFamily="34" charset="0"/>
                <a:sym typeface="Symbol" panose="05050102010706020507" pitchFamily="18" charset="2"/>
              </a:rPr>
              <a:t>Κυριαρχεί στην τέχνη της μυστικής γραφής καθ' όλη τη διάρκεια της πρώτης χιλιετίας μ.Χ.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l" altLang="en-US" dirty="0">
                <a:cs typeface="Arial" panose="020B0604020202020204" pitchFamily="34" charset="0"/>
                <a:sym typeface="Symbol" panose="05050102010706020507" pitchFamily="18" charset="2"/>
              </a:rPr>
              <a:t>Θεωρούνταν άθραυστο από πολλούς τότε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l" altLang="en-US" dirty="0">
                <a:solidFill>
                  <a:srgbClr val="FF0000"/>
                </a:solidFill>
                <a:cs typeface="Arial" panose="020B0604020202020204" pitchFamily="34" charset="0"/>
                <a:sym typeface="Symbol" panose="05050102010706020507" pitchFamily="18" charset="2"/>
              </a:rPr>
              <a:t>Πώς να το σπάσετε;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CD9011-0F27-D609-84D1-9B937C644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757" y="604630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1ED3C5-A4C8-ABBF-8C16-7E388B45D8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15CCAF-B227-4420-8A82-899C4EC33714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BB42C3-98F0-4E09-AE96-62EE07CAC5CA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1983</Words>
  <Application>Microsoft Office PowerPoint</Application>
  <PresentationFormat>Widescreen</PresentationFormat>
  <Paragraphs>251</Paragraphs>
  <Slides>28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Arial</vt:lpstr>
      <vt:lpstr>Book Antiqua</vt:lpstr>
      <vt:lpstr>Calibri</vt:lpstr>
      <vt:lpstr>Century Gothic</vt:lpstr>
      <vt:lpstr>Comic Sans MS</vt:lpstr>
      <vt:lpstr>Courier New</vt:lpstr>
      <vt:lpstr>Symbol</vt:lpstr>
      <vt:lpstr>Times</vt:lpstr>
      <vt:lpstr>Times New Roman</vt:lpstr>
      <vt:lpstr>Custom</vt:lpstr>
      <vt:lpstr>Chart</vt:lpstr>
      <vt:lpstr>ΤΕΧΝΟΛΟΓΙΕΣ ΠΡΟΣΤΑΣΙΑΣ ΔΕΔΟΜΕΝΩΝ ΚΑΙ ΙΔΙΩΤΙΚΟΤΗΤΑΣ ΓΙΑ ΤΗΝ ΕΝΕΡΓΕΙΑ</vt:lpstr>
      <vt:lpstr>PowerPoint Presentation</vt:lpstr>
      <vt:lpstr>Στόχοι της κρυπτογραφίας</vt:lpstr>
      <vt:lpstr>Προσεγγίσεις για ασφαλή επικοινωνία</vt:lpstr>
      <vt:lpstr>Βασική ορολογία για κρυπτογράφηση</vt:lpstr>
      <vt:lpstr>Μετατόπιση κρυπτογράφησης </vt:lpstr>
      <vt:lpstr>Shift Cipher: Κρυπτανάλυση</vt:lpstr>
      <vt:lpstr>Μονοαλφαβητική κρυπτογράφηση υποκατάστασης </vt:lpstr>
      <vt:lpstr>Ισχύς του μονοαλφαβητικού κρυπτογράφου υποκατάστασης</vt:lpstr>
      <vt:lpstr>Κρυπτανάλυση κρυπτογράφησης κρυπτογράφησης υποκατάστασης: ανάλυση συχνότητας</vt:lpstr>
      <vt:lpstr>Συχνότητα γραμμάτων στα αγγλικά</vt:lpstr>
      <vt:lpstr>Πώς να νικήσετε την ανάλυση συχνότητας;</vt:lpstr>
      <vt:lpstr>Προς τους πολυαλφαβητικούς κρυπτογράφους υποκατάστασης</vt:lpstr>
      <vt:lpstr>Το Vigenère Cipher </vt:lpstr>
      <vt:lpstr>Ασφάλεια του Vigenère  Cipher </vt:lpstr>
      <vt:lpstr>Vigenere Cipher: Κρυπτανάλυση</vt:lpstr>
      <vt:lpstr>Δοκιμή Kasisky για την εύρεση μήκους κλειδιού</vt:lpstr>
      <vt:lpstr>Παράδειγμα της δοκιμής Kasisky</vt:lpstr>
      <vt:lpstr>One-Time Pad</vt:lpstr>
      <vt:lpstr>One-Time Pad</vt:lpstr>
      <vt:lpstr>Η δυαδική έκδοση του One-Time Pad</vt:lpstr>
      <vt:lpstr>Τελεστές bit</vt:lpstr>
      <vt:lpstr> Τυχαιότητα πλήκτρων στο πληκτρολόγιο μίας χρήσης</vt:lpstr>
      <vt:lpstr>Χρήση του One-Time Pad</vt:lpstr>
      <vt:lpstr>Χρήση του One-Time Pad</vt:lpstr>
      <vt:lpstr>Αντιπαραθετικά μοντέλα για κρυπτογράφηση</vt:lpstr>
      <vt:lpstr>Η αρχή της ασφάλειας ανοικτού σχεδιασμού</vt:lpstr>
      <vt:lpstr>Ευχαριστώ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2025-04-30T19:14:00Z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