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2" r:id="rId2"/>
  </p:sldMasterIdLst>
  <p:notesMasterIdLst>
    <p:notesMasterId r:id="rId41"/>
  </p:notesMasterIdLst>
  <p:handoutMasterIdLst>
    <p:handoutMasterId r:id="rId42"/>
  </p:handoutMasterIdLst>
  <p:sldIdLst>
    <p:sldId id="376" r:id="rId3"/>
    <p:sldId id="414" r:id="rId4"/>
    <p:sldId id="463" r:id="rId5"/>
    <p:sldId id="415" r:id="rId6"/>
    <p:sldId id="416" r:id="rId7"/>
    <p:sldId id="417" r:id="rId8"/>
    <p:sldId id="418" r:id="rId9"/>
    <p:sldId id="419" r:id="rId10"/>
    <p:sldId id="420" r:id="rId11"/>
    <p:sldId id="421" r:id="rId12"/>
    <p:sldId id="434" r:id="rId13"/>
    <p:sldId id="439" r:id="rId14"/>
    <p:sldId id="440" r:id="rId15"/>
    <p:sldId id="441" r:id="rId16"/>
    <p:sldId id="468" r:id="rId17"/>
    <p:sldId id="442" r:id="rId18"/>
    <p:sldId id="467" r:id="rId19"/>
    <p:sldId id="466" r:id="rId20"/>
    <p:sldId id="443" r:id="rId21"/>
    <p:sldId id="444" r:id="rId22"/>
    <p:sldId id="445" r:id="rId23"/>
    <p:sldId id="446" r:id="rId24"/>
    <p:sldId id="447" r:id="rId25"/>
    <p:sldId id="448" r:id="rId26"/>
    <p:sldId id="450" r:id="rId27"/>
    <p:sldId id="454" r:id="rId28"/>
    <p:sldId id="452" r:id="rId29"/>
    <p:sldId id="455" r:id="rId30"/>
    <p:sldId id="456" r:id="rId31"/>
    <p:sldId id="477" r:id="rId32"/>
    <p:sldId id="469" r:id="rId33"/>
    <p:sldId id="470" r:id="rId34"/>
    <p:sldId id="472" r:id="rId35"/>
    <p:sldId id="473" r:id="rId36"/>
    <p:sldId id="474" r:id="rId37"/>
    <p:sldId id="475" r:id="rId38"/>
    <p:sldId id="476" r:id="rId39"/>
    <p:sldId id="387" r:id="rId40"/>
  </p:sldIdLst>
  <p:sldSz cx="9144000" cy="6858000" type="screen4x3"/>
  <p:notesSz cx="6794500" cy="99822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4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9999"/>
    <a:srgbClr val="66CCFF"/>
    <a:srgbClr val="FFFF99"/>
    <a:srgbClr val="3399FF"/>
    <a:srgbClr val="33CCFF"/>
    <a:srgbClr val="99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84" autoAdjust="0"/>
    <p:restoredTop sz="94598" autoAdjust="0"/>
  </p:normalViewPr>
  <p:slideViewPr>
    <p:cSldViewPr>
      <p:cViewPr varScale="1">
        <p:scale>
          <a:sx n="82" d="100"/>
          <a:sy n="82" d="100"/>
        </p:scale>
        <p:origin x="11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130" y="-78"/>
      </p:cViewPr>
      <p:guideLst>
        <p:guide orient="horz" pos="3144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7CA8FC21-7D9B-4547-B2E0-F9DCB858CBE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0" rIns="92922" bIns="46460" numCol="1" anchor="t" anchorCtr="0" compatLnSpc="1">
            <a:prstTxWarp prst="textNoShape">
              <a:avLst/>
            </a:prstTxWarp>
          </a:bodyPr>
          <a:lstStyle>
            <a:lvl1pPr defTabSz="928688" eaLnBrk="1" hangingPunct="1">
              <a:defRPr sz="1200">
                <a:latin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3473D588-C996-44E2-80EA-AB57D0DBCBA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0" rIns="92922" bIns="46460" numCol="1" anchor="t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>
                <a:latin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FEE6F63F-4587-4E9C-96E9-7FFB3B952F9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83725"/>
            <a:ext cx="294481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0" rIns="92922" bIns="46460" numCol="1" anchor="b" anchorCtr="0" compatLnSpc="1">
            <a:prstTxWarp prst="textNoShape">
              <a:avLst/>
            </a:prstTxWarp>
          </a:bodyPr>
          <a:lstStyle>
            <a:lvl1pPr defTabSz="928688" eaLnBrk="1" hangingPunct="1">
              <a:defRPr sz="1200">
                <a:latin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005F540B-E03C-4BBD-9B1A-AF4F64E005D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83725"/>
            <a:ext cx="294481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0" rIns="92922" bIns="46460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EF3738D3-94F5-4389-B8E6-A857EF765FD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075B7CD-EBD6-48B0-ACF8-8E1B5CAC092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0" rIns="92922" bIns="46460" numCol="1" anchor="t" anchorCtr="0" compatLnSpc="1">
            <a:prstTxWarp prst="textNoShape">
              <a:avLst/>
            </a:prstTxWarp>
          </a:bodyPr>
          <a:lstStyle>
            <a:lvl1pPr defTabSz="928688" eaLnBrk="1" hangingPunct="1">
              <a:defRPr sz="1200">
                <a:latin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F196FDE-CCD6-4278-8494-720EFE8F2A7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0" rIns="92922" bIns="46460" numCol="1" anchor="t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>
                <a:latin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38C9EE54-A4CF-4AA2-8C27-B1A1FF1DA99B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04875" y="749300"/>
            <a:ext cx="4986338" cy="3741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52E87A5F-2F7E-4D0B-A58C-3B60F606531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41863"/>
            <a:ext cx="4981575" cy="449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0" rIns="92922" bIns="464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Fare clic per modificare gli stili di testo Master</a:t>
            </a:r>
          </a:p>
          <a:p>
            <a:pPr lvl="1"/>
            <a:r>
              <a:rPr lang="en-GB" noProof="0"/>
              <a:t>Secondo livello</a:t>
            </a:r>
          </a:p>
          <a:p>
            <a:pPr lvl="2"/>
            <a:r>
              <a:rPr lang="en-GB" noProof="0"/>
              <a:t>Terzo livello</a:t>
            </a:r>
          </a:p>
          <a:p>
            <a:pPr lvl="3"/>
            <a:r>
              <a:rPr lang="en-GB" noProof="0"/>
              <a:t>Quarto livello</a:t>
            </a:r>
          </a:p>
          <a:p>
            <a:pPr lvl="4"/>
            <a:r>
              <a:rPr lang="en-GB" noProof="0"/>
              <a:t>Quinto livello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48C92D67-3E42-4178-8355-E26FB87EFBE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83725"/>
            <a:ext cx="294481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0" rIns="92922" bIns="46460" numCol="1" anchor="b" anchorCtr="0" compatLnSpc="1">
            <a:prstTxWarp prst="textNoShape">
              <a:avLst/>
            </a:prstTxWarp>
          </a:bodyPr>
          <a:lstStyle>
            <a:lvl1pPr defTabSz="928688" eaLnBrk="1" hangingPunct="1">
              <a:defRPr sz="1200">
                <a:latin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551A28C-3D60-4575-9F12-CC82BEB904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83725"/>
            <a:ext cx="294481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22" tIns="46460" rIns="92922" bIns="46460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/>
            </a:lvl1pPr>
          </a:lstStyle>
          <a:p>
            <a:pPr>
              <a:defRPr/>
            </a:pPr>
            <a:fld id="{19E005EC-54DC-4C2A-AA74-0AA4A320EFAA}" type="slidenum">
              <a:rPr lang="en-GB" altLang="en-US"/>
              <a:t>'#'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A77D0CBE-8847-4260-BC07-1543806472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CA506D04-04C0-42DF-9D41-FA353E1E56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58100FC2-446D-46D6-8853-EAA0117255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14400"/>
            <a:fld id="{5F05AEBF-E47C-40BD-8D45-1AD82ED48DF7}" type="slidenum">
              <a:rPr lang="en-US" altLang="en-US" sz="1200" smtClean="0">
                <a:solidFill>
                  <a:srgbClr val="000000"/>
                </a:solidFill>
                <a:latin typeface="Calibri" panose="020F0502020204030204" pitchFamily="34" charset="0"/>
              </a:rPr>
              <a:t>1</a:t>
            </a:fld>
            <a:endParaRPr lang="en-US" altLang="en-US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DCCDF70B-1E52-4EFF-AF2C-B8690DD5D4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86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86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D5417E5-8320-4DB5-B9F4-21B01A71ED0A}" type="slidenum">
              <a:rPr lang="en-GB" altLang="en-US" smtClean="0"/>
              <a:t>22</a:t>
            </a:fld>
            <a:endParaRPr lang="en-GB" altLang="en-US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E73C5C5B-7C11-4488-9F50-1166859BA3C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32FEE8DC-C920-41CC-B4DE-9C495F67E7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Vediamo quindi l'attivazione dei ruoli</a:t>
            </a:r>
          </a:p>
          <a:p>
            <a:endParaRPr lang="en-US" altLang="en-US">
              <a:latin typeface="Times New Roman" panose="02020603050405020304" pitchFamily="18" charset="0"/>
            </a:endParaRPr>
          </a:p>
          <a:p>
            <a:r>
              <a:rPr lang="en-US" altLang="en-US">
                <a:latin typeface="Times New Roman" panose="02020603050405020304" pitchFamily="18" charset="0"/>
              </a:rPr>
              <a:t>Dovete presentare dei CREDENZIALI e soddisfare dei vincoli</a:t>
            </a:r>
          </a:p>
          <a:p>
            <a:endParaRPr lang="en-US" altLang="en-US">
              <a:latin typeface="Times New Roman" panose="02020603050405020304" pitchFamily="18" charset="0"/>
            </a:endParaRPr>
          </a:p>
          <a:p>
            <a:r>
              <a:rPr lang="en-US" altLang="en-US">
                <a:latin typeface="Times New Roman" panose="02020603050405020304" pitchFamily="18" charset="0"/>
              </a:rPr>
              <a:t>Nomina = credenziale persistente e di lunga durata - CARATTERE UNICO DI OASIS</a:t>
            </a:r>
            <a:endParaRPr lang="en-GB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5F1FA36-E23D-4F78-ADEE-1D8976CC9B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F58571-250B-4BF3-9FFB-4D8E1780E3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Access Control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634E255-03C2-406D-8FA9-9CA3713B2A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32937-0AE5-4B5A-B977-9105D1BD2E2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5125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5FF865-2AC2-42C8-94A0-0555155730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717D52-DD00-44B4-9ACA-1434D53B6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Access Control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444C0E-7E24-488E-82D6-89B8435051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7BDA9-6001-453B-9A45-4B6374EB02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3011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03A522-9AEB-4BE7-A6B7-A0EC417F80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E76F6E-B1EE-486A-B1A0-2211913A15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Access Control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D53059-4648-4786-98CB-3FF385155C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18985-2C43-478C-9529-66693EBD1C0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469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3">
            <a:extLst>
              <a:ext uri="{FF2B5EF4-FFF2-40B4-BE49-F238E27FC236}">
                <a16:creationId xmlns:a16="http://schemas.microsoft.com/office/drawing/2014/main" id="{D6A6D3A2-02E9-47CA-A85A-10CF0FBF2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488" y="-30163"/>
            <a:ext cx="4549775" cy="688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 descr="&quot;&quot;">
            <a:extLst>
              <a:ext uri="{FF2B5EF4-FFF2-40B4-BE49-F238E27FC236}">
                <a16:creationId xmlns:a16="http://schemas.microsoft.com/office/drawing/2014/main" id="{644ED399-807A-4039-8DB6-AA1528B4E74B}"/>
              </a:ext>
            </a:extLst>
          </p:cNvPr>
          <p:cNvCxnSpPr>
            <a:cxnSpLocks/>
          </p:cNvCxnSpPr>
          <p:nvPr userDrawn="1"/>
        </p:nvCxnSpPr>
        <p:spPr>
          <a:xfrm flipH="1">
            <a:off x="3419475" y="-11113"/>
            <a:ext cx="1447800" cy="6877051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9917" y="723440"/>
            <a:ext cx="3242570" cy="2579052"/>
          </a:xfrm>
        </p:spPr>
        <p:txBody>
          <a:bodyPr/>
          <a:lstStyle>
            <a:lvl1pPr algn="l">
              <a:lnSpc>
                <a:spcPct val="90000"/>
              </a:lnSpc>
              <a:defRPr sz="4500" spc="-38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6114" y="5248835"/>
            <a:ext cx="3242570" cy="1008925"/>
          </a:xfrm>
        </p:spPr>
        <p:txBody>
          <a:bodyPr lIns="91440" rIns="9144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cap="all" spc="75" baseline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4380548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rtlCol="0" anchor="ctr">
            <a:normAutofit/>
          </a:bodyPr>
          <a:lstStyle>
            <a:lvl1pPr algn="ctr">
              <a:defRPr baseline="-25000"/>
            </a:lvl1pPr>
          </a:lstStyle>
          <a:p>
            <a:pPr lvl="0"/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339455" y="3373515"/>
            <a:ext cx="3242570" cy="1008926"/>
          </a:xfrm>
        </p:spPr>
        <p:txBody>
          <a:bodyPr lIns="91440" rIns="91440">
            <a:noAutofit/>
          </a:bodyPr>
          <a:lstStyle>
            <a:lvl1pPr marL="0" indent="0">
              <a:buNone/>
              <a:defRPr sz="4500" b="1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0571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597242" y="320041"/>
            <a:ext cx="5049178" cy="1017147"/>
          </a:xfrm>
        </p:spPr>
        <p:txBody>
          <a:bodyPr>
            <a:no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618182" y="1749479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18182" y="3006909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232535" y="3009613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18182" y="3635783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18182" y="4264656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618182" y="2378035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1232535" y="2378035"/>
            <a:ext cx="4413884" cy="533400"/>
          </a:xfrm>
        </p:spPr>
        <p:txBody>
          <a:bodyPr bIns="0" anchor="b"/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Slide Number Placeholder 9">
            <a:extLst>
              <a:ext uri="{FF2B5EF4-FFF2-40B4-BE49-F238E27FC236}">
                <a16:creationId xmlns:a16="http://schemas.microsoft.com/office/drawing/2014/main" id="{997BD6C6-E5A3-47A9-8665-6217AE197D3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8077200" y="6291263"/>
            <a:ext cx="461963" cy="365125"/>
          </a:xfrm>
        </p:spPr>
        <p:txBody>
          <a:bodyPr/>
          <a:lstStyle>
            <a:lvl1pPr algn="r">
              <a:defRPr sz="825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B2B0030A-9FA6-43CF-98FB-7BB9C89AAB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944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9561" y="298103"/>
            <a:ext cx="3590158" cy="1518315"/>
          </a:xfrm>
        </p:spPr>
        <p:txBody>
          <a:bodyPr/>
          <a:lstStyle>
            <a:lvl1pPr algn="l">
              <a:lnSpc>
                <a:spcPct val="90000"/>
              </a:lnSpc>
              <a:defRPr sz="2700" spc="75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9561" y="2025078"/>
            <a:ext cx="3590158" cy="763899"/>
          </a:xfrm>
        </p:spPr>
        <p:txBody>
          <a:bodyPr lIns="91440" tIns="91440" rIns="91440" bIns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599561" y="2997636"/>
            <a:ext cx="6022912" cy="2569866"/>
          </a:xfrm>
        </p:spPr>
        <p:txBody>
          <a:bodyPr lIns="91440" tIns="0"/>
          <a:lstStyle>
            <a:lvl1pPr marL="205740" indent="-205740">
              <a:spcAft>
                <a:spcPts val="450"/>
              </a:spcAft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1pPr>
            <a:lvl2pPr marL="288036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425196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973CD4-4E38-4789-9777-6B6130722C0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EB76A9A-3F0C-4BE7-A5E9-702CD9B553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410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2" y="320040"/>
            <a:ext cx="5049178" cy="1524000"/>
          </a:xfrm>
        </p:spPr>
        <p:txBody>
          <a:bodyPr/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7"/>
          </p:nvPr>
        </p:nvSpPr>
        <p:spPr>
          <a:xfrm>
            <a:off x="597241" y="2252076"/>
            <a:ext cx="4348163" cy="3051762"/>
          </a:xfrm>
        </p:spPr>
        <p:txBody>
          <a:bodyPr/>
          <a:lstStyle>
            <a:lvl1pPr marL="205740" indent="-205740">
              <a:buFont typeface="Courier New" panose="02070309020205020404" pitchFamily="49" charset="0"/>
              <a:buChar char="o"/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9">
            <a:extLst>
              <a:ext uri="{FF2B5EF4-FFF2-40B4-BE49-F238E27FC236}">
                <a16:creationId xmlns:a16="http://schemas.microsoft.com/office/drawing/2014/main" id="{F2125B06-F399-47CD-922B-F4CCE765002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077200" y="6291263"/>
            <a:ext cx="461963" cy="365125"/>
          </a:xfr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A93A194C-EB26-4CB9-833B-4DB768F751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983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ingle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2" y="408820"/>
            <a:ext cx="6701630" cy="949467"/>
          </a:xfrm>
        </p:spPr>
        <p:txBody>
          <a:bodyPr/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7"/>
          </p:nvPr>
        </p:nvSpPr>
        <p:spPr>
          <a:xfrm>
            <a:off x="597241" y="1986061"/>
            <a:ext cx="4348163" cy="4015244"/>
          </a:xfrm>
        </p:spPr>
        <p:txBody>
          <a:bodyPr/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9">
            <a:extLst>
              <a:ext uri="{FF2B5EF4-FFF2-40B4-BE49-F238E27FC236}">
                <a16:creationId xmlns:a16="http://schemas.microsoft.com/office/drawing/2014/main" id="{1BC6D216-5CDB-41E5-AC1C-BFF100507ED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077200" y="6291263"/>
            <a:ext cx="461963" cy="365125"/>
          </a:xfr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763EF3BA-43A3-4599-AB75-A770D7358F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0521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2" y="320040"/>
            <a:ext cx="5049178" cy="1524000"/>
          </a:xfrm>
        </p:spPr>
        <p:txBody>
          <a:bodyPr/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597241" y="2252394"/>
            <a:ext cx="4348139" cy="2532966"/>
          </a:xfrm>
        </p:spPr>
        <p:txBody>
          <a:bodyPr lIns="91440" bIns="0"/>
          <a:lstStyle>
            <a:lvl1pPr marL="0" indent="0">
              <a:spcBef>
                <a:spcPts val="450"/>
              </a:spcBef>
              <a:spcAft>
                <a:spcPts val="1350"/>
              </a:spcAft>
              <a:buNone/>
              <a:defRPr sz="1050"/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9">
            <a:extLst>
              <a:ext uri="{FF2B5EF4-FFF2-40B4-BE49-F238E27FC236}">
                <a16:creationId xmlns:a16="http://schemas.microsoft.com/office/drawing/2014/main" id="{7150BF43-52EF-4D7B-979A-55C8F4FC321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8077200" y="6291263"/>
            <a:ext cx="461963" cy="365125"/>
          </a:xfr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3DD61424-D2B7-49F1-9F1A-79BE209E35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4402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3">
            <a:extLst>
              <a:ext uri="{FF2B5EF4-FFF2-40B4-BE49-F238E27FC236}">
                <a16:creationId xmlns:a16="http://schemas.microsoft.com/office/drawing/2014/main" id="{2CB41423-4BB8-47E5-AAAD-DFF800805A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6175375" y="0"/>
            <a:ext cx="2054225" cy="6850063"/>
            <a:chOff x="8233290" y="0"/>
            <a:chExt cx="2740011" cy="6850028"/>
          </a:xfrm>
        </p:grpSpPr>
        <p:pic>
          <p:nvPicPr>
            <p:cNvPr id="16" name="Graphic 4">
              <a:extLst>
                <a:ext uri="{FF2B5EF4-FFF2-40B4-BE49-F238E27FC236}">
                  <a16:creationId xmlns:a16="http://schemas.microsoft.com/office/drawing/2014/main" id="{828DC597-CF79-48A1-9ECB-7B3E69CE69C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3290" y="0"/>
              <a:ext cx="2740011" cy="68500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Graphic 5">
              <a:extLst>
                <a:ext uri="{FF2B5EF4-FFF2-40B4-BE49-F238E27FC236}">
                  <a16:creationId xmlns:a16="http://schemas.microsoft.com/office/drawing/2014/main" id="{7F84F46D-11E2-4437-A369-861D9CB6205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01934" y="4371953"/>
              <a:ext cx="878751" cy="1704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" name="Rectangle: Rounded Corners 20" descr="&quot;&quot;">
            <a:extLst>
              <a:ext uri="{FF2B5EF4-FFF2-40B4-BE49-F238E27FC236}">
                <a16:creationId xmlns:a16="http://schemas.microsoft.com/office/drawing/2014/main" id="{233A2B01-8B37-4C6D-91A2-BF4EE19A8F25}"/>
              </a:ext>
            </a:extLst>
          </p:cNvPr>
          <p:cNvSpPr/>
          <p:nvPr userDrawn="1"/>
        </p:nvSpPr>
        <p:spPr>
          <a:xfrm>
            <a:off x="5995988" y="1893888"/>
            <a:ext cx="2136775" cy="33909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526" y="270880"/>
            <a:ext cx="8472948" cy="1524000"/>
          </a:xfrm>
        </p:spPr>
        <p:txBody>
          <a:bodyPr anchor="ctr"/>
          <a:lstStyle>
            <a:lvl1pPr algn="ctr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988765" y="1894377"/>
            <a:ext cx="2135981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tIns="274320" bIns="0"/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tx2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3"/>
          </p:nvPr>
        </p:nvSpPr>
        <p:spPr>
          <a:xfrm>
            <a:off x="1679564" y="2833688"/>
            <a:ext cx="754380" cy="914400"/>
          </a:xfrm>
        </p:spPr>
        <p:txBody>
          <a:bodyPr rtlCol="0">
            <a:normAutofit/>
          </a:bodyPr>
          <a:lstStyle>
            <a:lvl1pPr algn="ctr">
              <a:defRPr sz="1050"/>
            </a:lvl1pPr>
          </a:lstStyle>
          <a:p>
            <a:pPr lvl="0"/>
            <a:endParaRPr lang="en-US" noProof="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</p:nvPr>
        </p:nvSpPr>
        <p:spPr>
          <a:xfrm>
            <a:off x="1204363" y="3989406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/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3488320" y="1894377"/>
            <a:ext cx="2135981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tIns="274320" bIns="0"/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tx2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24"/>
          </p:nvPr>
        </p:nvSpPr>
        <p:spPr>
          <a:xfrm>
            <a:off x="4179119" y="2954840"/>
            <a:ext cx="754380" cy="914400"/>
          </a:xfrm>
        </p:spPr>
        <p:txBody>
          <a:bodyPr rtlCol="0">
            <a:normAutofit/>
          </a:bodyPr>
          <a:lstStyle>
            <a:lvl1pPr algn="ctr">
              <a:defRPr sz="1050"/>
            </a:lvl1pPr>
          </a:lstStyle>
          <a:p>
            <a:pPr lvl="0"/>
            <a:endParaRPr lang="en-US" noProof="0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21"/>
          </p:nvPr>
        </p:nvSpPr>
        <p:spPr>
          <a:xfrm>
            <a:off x="3703918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/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5996553" y="1894377"/>
            <a:ext cx="2135981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tIns="274320" bIns="0"/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tx2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16"/>
          <p:cNvSpPr>
            <a:spLocks noGrp="1"/>
          </p:cNvSpPr>
          <p:nvPr>
            <p:ph type="pic" sz="quarter" idx="25"/>
          </p:nvPr>
        </p:nvSpPr>
        <p:spPr>
          <a:xfrm>
            <a:off x="6687353" y="2833688"/>
            <a:ext cx="754380" cy="914400"/>
          </a:xfrm>
        </p:spPr>
        <p:txBody>
          <a:bodyPr rtlCol="0">
            <a:normAutofit/>
          </a:bodyPr>
          <a:lstStyle>
            <a:lvl1pPr algn="ctr">
              <a:defRPr sz="1050"/>
            </a:lvl1pPr>
          </a:lstStyle>
          <a:p>
            <a:pPr lvl="0"/>
            <a:endParaRPr lang="en-US" noProof="0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2"/>
          </p:nvPr>
        </p:nvSpPr>
        <p:spPr>
          <a:xfrm>
            <a:off x="6212151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/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Footer Placeholder 8">
            <a:extLst>
              <a:ext uri="{FF2B5EF4-FFF2-40B4-BE49-F238E27FC236}">
                <a16:creationId xmlns:a16="http://schemas.microsoft.com/office/drawing/2014/main" id="{521D3AB3-B04E-442E-BA79-B091D48BB079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17538" y="6291263"/>
            <a:ext cx="4978400" cy="365125"/>
          </a:xfrm>
        </p:spPr>
        <p:txBody>
          <a:bodyPr/>
          <a:lstStyle>
            <a:lvl1pPr>
              <a:defRPr sz="825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3" name="Slide Number Placeholder 9">
            <a:extLst>
              <a:ext uri="{FF2B5EF4-FFF2-40B4-BE49-F238E27FC236}">
                <a16:creationId xmlns:a16="http://schemas.microsoft.com/office/drawing/2014/main" id="{244955D5-D853-467D-BFF8-F26102F87DF2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8077200" y="6291263"/>
            <a:ext cx="461963" cy="365125"/>
          </a:xfrm>
        </p:spPr>
        <p:txBody>
          <a:bodyPr/>
          <a:lstStyle>
            <a:lvl1pPr algn="r">
              <a:defRPr sz="825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6F1F3002-A144-4FBA-9A27-B2D148DE98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4642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3">
            <a:extLst>
              <a:ext uri="{FF2B5EF4-FFF2-40B4-BE49-F238E27FC236}">
                <a16:creationId xmlns:a16="http://schemas.microsoft.com/office/drawing/2014/main" id="{338DB013-9C27-45F6-BCED-CDCAEA6C8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6175375" y="0"/>
            <a:ext cx="2054225" cy="6850063"/>
            <a:chOff x="8233290" y="0"/>
            <a:chExt cx="2740011" cy="6850028"/>
          </a:xfrm>
        </p:grpSpPr>
        <p:pic>
          <p:nvPicPr>
            <p:cNvPr id="16" name="Graphic 4">
              <a:extLst>
                <a:ext uri="{FF2B5EF4-FFF2-40B4-BE49-F238E27FC236}">
                  <a16:creationId xmlns:a16="http://schemas.microsoft.com/office/drawing/2014/main" id="{AFEC6044-2983-4DEB-98A8-7E1C3CCDCD76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3290" y="0"/>
              <a:ext cx="2740011" cy="68500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Graphic 5">
              <a:extLst>
                <a:ext uri="{FF2B5EF4-FFF2-40B4-BE49-F238E27FC236}">
                  <a16:creationId xmlns:a16="http://schemas.microsoft.com/office/drawing/2014/main" id="{B05A5CBA-0D5E-48C4-89EC-372A7208AC87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01934" y="4371953"/>
              <a:ext cx="878751" cy="1704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6825" y="286604"/>
            <a:ext cx="8530352" cy="1450757"/>
          </a:xfrm>
        </p:spPr>
        <p:txBody>
          <a:bodyPr anchor="ctr"/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988765" y="1894377"/>
            <a:ext cx="2135981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tIns="274320" bIns="0"/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3"/>
          </p:nvPr>
        </p:nvSpPr>
        <p:spPr>
          <a:xfrm>
            <a:off x="1679564" y="2833688"/>
            <a:ext cx="754380" cy="914400"/>
          </a:xfrm>
        </p:spPr>
        <p:txBody>
          <a:bodyPr rtlCol="0">
            <a:normAutofit/>
          </a:bodyPr>
          <a:lstStyle>
            <a:lvl1pPr algn="ctr">
              <a:defRPr sz="1050"/>
            </a:lvl1pPr>
          </a:lstStyle>
          <a:p>
            <a:pPr lvl="0"/>
            <a:endParaRPr lang="en-US" noProof="0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</p:nvPr>
        </p:nvSpPr>
        <p:spPr>
          <a:xfrm>
            <a:off x="1204363" y="3989406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3488320" y="1894377"/>
            <a:ext cx="2135981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tIns="274320" bIns="0"/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24"/>
          </p:nvPr>
        </p:nvSpPr>
        <p:spPr>
          <a:xfrm>
            <a:off x="4179119" y="2954840"/>
            <a:ext cx="754380" cy="914400"/>
          </a:xfrm>
        </p:spPr>
        <p:txBody>
          <a:bodyPr rtlCol="0">
            <a:normAutofit/>
          </a:bodyPr>
          <a:lstStyle>
            <a:lvl1pPr algn="ctr">
              <a:defRPr sz="1050"/>
            </a:lvl1pPr>
          </a:lstStyle>
          <a:p>
            <a:pPr lvl="0"/>
            <a:endParaRPr lang="en-US" noProof="0" dirty="0"/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21"/>
          </p:nvPr>
        </p:nvSpPr>
        <p:spPr>
          <a:xfrm>
            <a:off x="3703918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5996553" y="1894377"/>
            <a:ext cx="2135981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tIns="274320" bIns="0"/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16"/>
          <p:cNvSpPr>
            <a:spLocks noGrp="1"/>
          </p:cNvSpPr>
          <p:nvPr>
            <p:ph type="pic" sz="quarter" idx="25"/>
          </p:nvPr>
        </p:nvSpPr>
        <p:spPr>
          <a:xfrm>
            <a:off x="6687353" y="2833688"/>
            <a:ext cx="754380" cy="914400"/>
          </a:xfrm>
        </p:spPr>
        <p:txBody>
          <a:bodyPr rtlCol="0">
            <a:normAutofit/>
          </a:bodyPr>
          <a:lstStyle>
            <a:lvl1pPr algn="ctr">
              <a:defRPr sz="1050"/>
            </a:lvl1pPr>
          </a:lstStyle>
          <a:p>
            <a:pPr lvl="0"/>
            <a:endParaRPr lang="en-US" noProof="0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2"/>
          </p:nvPr>
        </p:nvSpPr>
        <p:spPr>
          <a:xfrm>
            <a:off x="6212151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Footer Placeholder 8">
            <a:extLst>
              <a:ext uri="{FF2B5EF4-FFF2-40B4-BE49-F238E27FC236}">
                <a16:creationId xmlns:a16="http://schemas.microsoft.com/office/drawing/2014/main" id="{9CE2314F-78FC-4D08-929F-EE1E73388A85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xfrm>
            <a:off x="617538" y="6291263"/>
            <a:ext cx="4978400" cy="365125"/>
          </a:xfrm>
        </p:spPr>
        <p:txBody>
          <a:bodyPr/>
          <a:lstStyle>
            <a:lvl1pPr>
              <a:defRPr sz="825" b="0" i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2" name="Slide Number Placeholder 9">
            <a:extLst>
              <a:ext uri="{FF2B5EF4-FFF2-40B4-BE49-F238E27FC236}">
                <a16:creationId xmlns:a16="http://schemas.microsoft.com/office/drawing/2014/main" id="{CF7A4C83-CB94-4BEF-8D8D-6FEF4CFF8DFB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xfrm>
            <a:off x="8077200" y="6291263"/>
            <a:ext cx="461963" cy="365125"/>
          </a:xfr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37A52D7-E67D-446F-94F3-289D1D6A1E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347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C3D3F73-A268-4B2D-B8F4-D626C10669C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228600" y="6400800"/>
            <a:ext cx="2895600" cy="45720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GB"/>
              <a:t>Access Control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54D0C81-4FEB-43E3-988A-ABA921E8A14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892D6-9451-4A6A-B59D-43AD3B3ED32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389190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sson Summar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49841" y="353963"/>
            <a:ext cx="3590158" cy="983225"/>
          </a:xfrm>
        </p:spPr>
        <p:txBody>
          <a:bodyPr/>
          <a:lstStyle>
            <a:lvl1pPr algn="l">
              <a:lnSpc>
                <a:spcPct val="90000"/>
              </a:lnSpc>
              <a:defRPr sz="2700" spc="75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49841" y="1517075"/>
            <a:ext cx="3590158" cy="763899"/>
          </a:xfrm>
        </p:spPr>
        <p:txBody>
          <a:bodyPr lIns="91440" tIns="91440" rIns="91440" bIns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949841" y="2341262"/>
            <a:ext cx="3597533" cy="401939"/>
          </a:xfrm>
        </p:spPr>
        <p:txBody>
          <a:bodyPr lIns="91440" tIns="0" anchor="b"/>
          <a:lstStyle>
            <a:lvl1pPr marL="0" indent="0">
              <a:spcAft>
                <a:spcPts val="450"/>
              </a:spcAft>
              <a:buFont typeface="Courier New" panose="02070309020205020404" pitchFamily="49" charset="0"/>
              <a:buNone/>
              <a:defRPr sz="1500">
                <a:solidFill>
                  <a:schemeClr val="accent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949842" y="2753248"/>
            <a:ext cx="2889222" cy="817345"/>
          </a:xfrm>
        </p:spPr>
        <p:txBody>
          <a:bodyPr lIns="91440">
            <a:noAutofit/>
          </a:bodyPr>
          <a:lstStyle>
            <a:lvl1pPr marL="0" indent="0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>
                <a:solidFill>
                  <a:schemeClr val="bg1"/>
                </a:solidFill>
              </a:defRPr>
            </a:lvl2pPr>
            <a:lvl3pPr marL="288036" indent="0">
              <a:buNone/>
              <a:defRPr sz="900">
                <a:solidFill>
                  <a:schemeClr val="bg1"/>
                </a:solidFill>
              </a:defRPr>
            </a:lvl3pPr>
            <a:lvl4pPr marL="425196" indent="0">
              <a:buNone/>
              <a:defRPr sz="900">
                <a:solidFill>
                  <a:schemeClr val="bg1"/>
                </a:solidFill>
              </a:defRPr>
            </a:lvl4pPr>
            <a:lvl5pPr marL="562356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949841" y="3563286"/>
            <a:ext cx="3597533" cy="401939"/>
          </a:xfrm>
        </p:spPr>
        <p:txBody>
          <a:bodyPr lIns="91440" tIns="0" anchor="b"/>
          <a:lstStyle>
            <a:lvl1pPr marL="0" indent="0">
              <a:spcAft>
                <a:spcPts val="450"/>
              </a:spcAft>
              <a:buFont typeface="Courier New" panose="02070309020205020404" pitchFamily="49" charset="0"/>
              <a:buNone/>
              <a:defRPr sz="1500">
                <a:solidFill>
                  <a:schemeClr val="accent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4949841" y="3982579"/>
            <a:ext cx="2895410" cy="529133"/>
          </a:xfrm>
        </p:spPr>
        <p:txBody>
          <a:bodyPr lIns="91440">
            <a:noAutofit/>
          </a:bodyPr>
          <a:lstStyle>
            <a:lvl1pPr marL="0" indent="0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>
                <a:solidFill>
                  <a:schemeClr val="bg1"/>
                </a:solidFill>
              </a:defRPr>
            </a:lvl2pPr>
            <a:lvl3pPr marL="288036" indent="0">
              <a:buNone/>
              <a:defRPr sz="900">
                <a:solidFill>
                  <a:schemeClr val="bg1"/>
                </a:solidFill>
              </a:defRPr>
            </a:lvl3pPr>
            <a:lvl4pPr marL="425196" indent="0">
              <a:buNone/>
              <a:defRPr sz="900">
                <a:solidFill>
                  <a:schemeClr val="bg1"/>
                </a:solidFill>
              </a:defRPr>
            </a:lvl4pPr>
            <a:lvl5pPr marL="562356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4949841" y="4564819"/>
            <a:ext cx="3597533" cy="401939"/>
          </a:xfrm>
        </p:spPr>
        <p:txBody>
          <a:bodyPr lIns="91440" tIns="0" anchor="b"/>
          <a:lstStyle>
            <a:lvl1pPr marL="0" indent="0">
              <a:spcAft>
                <a:spcPts val="450"/>
              </a:spcAft>
              <a:buFont typeface="Courier New" panose="02070309020205020404" pitchFamily="49" charset="0"/>
              <a:buNone/>
              <a:defRPr sz="1500">
                <a:solidFill>
                  <a:schemeClr val="accent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7"/>
          </p:nvPr>
        </p:nvSpPr>
        <p:spPr>
          <a:xfrm>
            <a:off x="4949841" y="4975138"/>
            <a:ext cx="2895410" cy="852906"/>
          </a:xfrm>
        </p:spPr>
        <p:txBody>
          <a:bodyPr lIns="91440">
            <a:noAutofit/>
          </a:bodyPr>
          <a:lstStyle>
            <a:lvl1pPr marL="0" indent="0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>
                <a:solidFill>
                  <a:schemeClr val="bg1"/>
                </a:solidFill>
              </a:defRPr>
            </a:lvl2pPr>
            <a:lvl3pPr marL="288036" indent="0">
              <a:buNone/>
              <a:defRPr sz="900">
                <a:solidFill>
                  <a:schemeClr val="bg1"/>
                </a:solidFill>
              </a:defRPr>
            </a:lvl3pPr>
            <a:lvl4pPr marL="425196" indent="0">
              <a:buNone/>
              <a:defRPr sz="900">
                <a:solidFill>
                  <a:schemeClr val="bg1"/>
                </a:solidFill>
              </a:defRPr>
            </a:lvl4pPr>
            <a:lvl5pPr marL="562356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38355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- Top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2" y="320041"/>
            <a:ext cx="5049178" cy="1017147"/>
          </a:xfrm>
        </p:spPr>
        <p:txBody>
          <a:bodyPr/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618182" y="1749479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618182" y="2378035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1232535" y="2378035"/>
            <a:ext cx="4413884" cy="533400"/>
          </a:xfrm>
        </p:spPr>
        <p:txBody>
          <a:bodyPr bIns="0" anchor="b"/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18182" y="3006909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232535" y="3009613"/>
            <a:ext cx="4413884" cy="533400"/>
          </a:xfrm>
        </p:spPr>
        <p:txBody>
          <a:bodyPr bIns="0" anchor="b"/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18182" y="3635783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18182" y="4264656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35802FFC-5EF2-4011-BC09-3E60CA124ABA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8077200" y="6291263"/>
            <a:ext cx="461963" cy="365125"/>
          </a:xfr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A94E5890-7BDE-445A-9DE8-D6EE038158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530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- Top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2" y="320041"/>
            <a:ext cx="5049178" cy="1017147"/>
          </a:xfrm>
        </p:spPr>
        <p:txBody>
          <a:bodyPr/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618182" y="1749479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618182" y="2378035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1232535" y="2378035"/>
            <a:ext cx="4413884" cy="533400"/>
          </a:xfrm>
        </p:spPr>
        <p:txBody>
          <a:bodyPr bIns="0" anchor="b"/>
          <a:lstStyle>
            <a:lvl1pPr marL="0" indent="0">
              <a:buNone/>
              <a:defRPr sz="1800"/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18182" y="3006909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232535" y="3009613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18182" y="3635783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18182" y="4264656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3621887D-CDC3-4B77-8BCF-15283DE17127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8077200" y="6291263"/>
            <a:ext cx="461963" cy="365125"/>
          </a:xfr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35D0D766-AA50-4F3B-82B0-7E4D93D525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9852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- Topic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2" y="320041"/>
            <a:ext cx="5049178" cy="1017147"/>
          </a:xfrm>
        </p:spPr>
        <p:txBody>
          <a:bodyPr/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618182" y="1749479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618182" y="2378035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1232535" y="2378035"/>
            <a:ext cx="4413884" cy="533400"/>
          </a:xfrm>
        </p:spPr>
        <p:txBody>
          <a:bodyPr bIns="0" anchor="b"/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18182" y="3006909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232535" y="3009613"/>
            <a:ext cx="4413884" cy="533400"/>
          </a:xfrm>
        </p:spPr>
        <p:txBody>
          <a:bodyPr bIns="0" anchor="b"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18182" y="3635783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18182" y="4264656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FF4D7A86-1C37-450A-BF70-A1DBC1B7B2F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8077200" y="6291263"/>
            <a:ext cx="461963" cy="365125"/>
          </a:xfr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E2290EE3-FD98-4385-859A-49D30B0854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816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- Topic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2" y="320041"/>
            <a:ext cx="5049178" cy="1017147"/>
          </a:xfrm>
        </p:spPr>
        <p:txBody>
          <a:bodyPr/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618182" y="1749479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618182" y="2378035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1232535" y="2378035"/>
            <a:ext cx="4413884" cy="533400"/>
          </a:xfrm>
        </p:spPr>
        <p:txBody>
          <a:bodyPr bIns="0" anchor="b"/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18182" y="3006909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232535" y="3009613"/>
            <a:ext cx="4413884" cy="533400"/>
          </a:xfrm>
        </p:spPr>
        <p:txBody>
          <a:bodyPr bIns="0" anchor="b"/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18182" y="3635783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18182" y="4264656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931817A6-B887-4A21-B7BD-4ECBDBB7724D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8077200" y="6291263"/>
            <a:ext cx="461963" cy="365125"/>
          </a:xfr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6F657A93-55E8-4841-8C36-C82CEE749D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515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- Topic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2" y="320041"/>
            <a:ext cx="5049178" cy="1017147"/>
          </a:xfrm>
        </p:spPr>
        <p:txBody>
          <a:bodyPr/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618182" y="1749479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618182" y="2378035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1232535" y="2378035"/>
            <a:ext cx="4413884" cy="533400"/>
          </a:xfrm>
        </p:spPr>
        <p:txBody>
          <a:bodyPr bIns="0" anchor="b"/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18182" y="3006909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232535" y="3009613"/>
            <a:ext cx="4413884" cy="533400"/>
          </a:xfrm>
        </p:spPr>
        <p:txBody>
          <a:bodyPr bIns="0" anchor="b"/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18182" y="3635783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9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18182" y="4264656"/>
            <a:ext cx="591479" cy="533400"/>
          </a:xfrm>
        </p:spPr>
        <p:txBody>
          <a:bodyPr t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Slide Number Placeholder 9">
            <a:extLst>
              <a:ext uri="{FF2B5EF4-FFF2-40B4-BE49-F238E27FC236}">
                <a16:creationId xmlns:a16="http://schemas.microsoft.com/office/drawing/2014/main" id="{5BA089A7-551A-4E4D-A5D0-9D7407304C93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8077200" y="6291263"/>
            <a:ext cx="461963" cy="365125"/>
          </a:xfr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1BB6820-B435-4747-B6F9-3CC8D826A0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3020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3">
            <a:extLst>
              <a:ext uri="{FF2B5EF4-FFF2-40B4-BE49-F238E27FC236}">
                <a16:creationId xmlns:a16="http://schemas.microsoft.com/office/drawing/2014/main" id="{1A5996B7-C2EA-4AF8-B27A-171ECF81D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4037013" y="1588"/>
            <a:ext cx="5105400" cy="6862762"/>
            <a:chOff x="5382569" y="2242"/>
            <a:chExt cx="6806909" cy="6862481"/>
          </a:xfrm>
        </p:grpSpPr>
        <p:pic>
          <p:nvPicPr>
            <p:cNvPr id="6" name="Graphic 4">
              <a:extLst>
                <a:ext uri="{FF2B5EF4-FFF2-40B4-BE49-F238E27FC236}">
                  <a16:creationId xmlns:a16="http://schemas.microsoft.com/office/drawing/2014/main" id="{AD8CE71C-E0E7-4467-A56A-EB6BABC4C67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40303" y="2242"/>
              <a:ext cx="6049175" cy="68624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Graphic 5">
              <a:extLst>
                <a:ext uri="{FF2B5EF4-FFF2-40B4-BE49-F238E27FC236}">
                  <a16:creationId xmlns:a16="http://schemas.microsoft.com/office/drawing/2014/main" id="{867E0CDE-E35C-4EC3-88FF-6C6E5B4A238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5382569" y="5059810"/>
              <a:ext cx="927060" cy="1801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27745" y="1679217"/>
            <a:ext cx="3590158" cy="1518315"/>
          </a:xfrm>
        </p:spPr>
        <p:txBody>
          <a:bodyPr/>
          <a:lstStyle>
            <a:lvl1pPr algn="l">
              <a:lnSpc>
                <a:spcPct val="90000"/>
              </a:lnSpc>
              <a:defRPr sz="4500" spc="75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-22124" y="-2236"/>
            <a:ext cx="5110593" cy="687109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973394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0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96790"/>
              <a:gd name="connsiteX1" fmla="*/ 6814124 w 6814124"/>
              <a:gd name="connsiteY1" fmla="*/ 1 h 6896790"/>
              <a:gd name="connsiteX2" fmla="*/ 6063554 w 6814124"/>
              <a:gd name="connsiteY2" fmla="*/ 2775916 h 6896790"/>
              <a:gd name="connsiteX3" fmla="*/ 5827334 w 6814124"/>
              <a:gd name="connsiteY3" fmla="*/ 2962606 h 6896790"/>
              <a:gd name="connsiteX4" fmla="*/ 5728274 w 6814124"/>
              <a:gd name="connsiteY4" fmla="*/ 2692096 h 6896790"/>
              <a:gd name="connsiteX5" fmla="*/ 5953064 w 6814124"/>
              <a:gd name="connsiteY5" fmla="*/ 1846276 h 6896790"/>
              <a:gd name="connsiteX6" fmla="*/ 5846384 w 6814124"/>
              <a:gd name="connsiteY6" fmla="*/ 1571956 h 6896790"/>
              <a:gd name="connsiteX7" fmla="*/ 5629214 w 6814124"/>
              <a:gd name="connsiteY7" fmla="*/ 1770076 h 6896790"/>
              <a:gd name="connsiteX8" fmla="*/ 4867214 w 6814124"/>
              <a:gd name="connsiteY8" fmla="*/ 4688536 h 6896790"/>
              <a:gd name="connsiteX9" fmla="*/ 4966274 w 6814124"/>
              <a:gd name="connsiteY9" fmla="*/ 4905706 h 6896790"/>
              <a:gd name="connsiteX10" fmla="*/ 5187254 w 6814124"/>
              <a:gd name="connsiteY10" fmla="*/ 4757116 h 6896790"/>
              <a:gd name="connsiteX11" fmla="*/ 5431094 w 6814124"/>
              <a:gd name="connsiteY11" fmla="*/ 3842716 h 6896790"/>
              <a:gd name="connsiteX12" fmla="*/ 5659694 w 6814124"/>
              <a:gd name="connsiteY12" fmla="*/ 3713176 h 6896790"/>
              <a:gd name="connsiteX13" fmla="*/ 5758754 w 6814124"/>
              <a:gd name="connsiteY13" fmla="*/ 3926536 h 6896790"/>
              <a:gd name="connsiteX14" fmla="*/ 5002015 w 6814124"/>
              <a:gd name="connsiteY14" fmla="*/ 6887938 h 6896790"/>
              <a:gd name="connsiteX15" fmla="*/ 0 w 6814124"/>
              <a:gd name="connsiteY15" fmla="*/ 6896790 h 6896790"/>
              <a:gd name="connsiteX16" fmla="*/ 0 w 6814124"/>
              <a:gd name="connsiteY16" fmla="*/ 0 h 689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14124" h="6896790">
                <a:moveTo>
                  <a:pt x="0" y="0"/>
                </a:moveTo>
                <a:lnTo>
                  <a:pt x="6814124" y="1"/>
                </a:lnTo>
                <a:lnTo>
                  <a:pt x="6063554" y="2775916"/>
                </a:lnTo>
                <a:cubicBezTo>
                  <a:pt x="6030534" y="2883866"/>
                  <a:pt x="5993704" y="2976576"/>
                  <a:pt x="5827334" y="2962606"/>
                </a:cubicBezTo>
                <a:cubicBezTo>
                  <a:pt x="5641914" y="2845766"/>
                  <a:pt x="5734624" y="2747976"/>
                  <a:pt x="5728274" y="2692096"/>
                </a:cubicBezTo>
                <a:cubicBezTo>
                  <a:pt x="5818444" y="2355546"/>
                  <a:pt x="5878134" y="2121866"/>
                  <a:pt x="5953064" y="1846276"/>
                </a:cubicBezTo>
                <a:cubicBezTo>
                  <a:pt x="5994974" y="1687526"/>
                  <a:pt x="5969574" y="1615136"/>
                  <a:pt x="5846384" y="1571956"/>
                </a:cubicBezTo>
                <a:cubicBezTo>
                  <a:pt x="5711764" y="1563066"/>
                  <a:pt x="5672394" y="1597356"/>
                  <a:pt x="5629214" y="1770076"/>
                </a:cubicBezTo>
                <a:cubicBezTo>
                  <a:pt x="5644454" y="1858976"/>
                  <a:pt x="4851974" y="4599636"/>
                  <a:pt x="4867214" y="4688536"/>
                </a:cubicBezTo>
                <a:cubicBezTo>
                  <a:pt x="4832289" y="4824426"/>
                  <a:pt x="4898964" y="4880306"/>
                  <a:pt x="4966274" y="4905706"/>
                </a:cubicBezTo>
                <a:cubicBezTo>
                  <a:pt x="5075494" y="4904436"/>
                  <a:pt x="5132009" y="4917136"/>
                  <a:pt x="5187254" y="4757116"/>
                </a:cubicBezTo>
                <a:lnTo>
                  <a:pt x="5431094" y="3842716"/>
                </a:lnTo>
                <a:cubicBezTo>
                  <a:pt x="5455224" y="3756356"/>
                  <a:pt x="5528884" y="3692856"/>
                  <a:pt x="5659694" y="3713176"/>
                </a:cubicBezTo>
                <a:cubicBezTo>
                  <a:pt x="5803204" y="3791916"/>
                  <a:pt x="5756214" y="3882086"/>
                  <a:pt x="5758754" y="3926536"/>
                </a:cubicBezTo>
                <a:lnTo>
                  <a:pt x="5002015" y="6887938"/>
                </a:lnTo>
                <a:lnTo>
                  <a:pt x="0" y="689679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rtlCol="0" anchor="ctr">
            <a:normAutofit/>
          </a:bodyPr>
          <a:lstStyle>
            <a:lvl1pPr algn="ctr">
              <a:defRPr baseline="-25000"/>
            </a:lvl1pPr>
          </a:lstStyle>
          <a:p>
            <a:pPr lvl="0"/>
            <a:endParaRPr lang="en-US" noProof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5227744" y="3748959"/>
            <a:ext cx="3590159" cy="2258013"/>
          </a:xfrm>
        </p:spPr>
        <p:txBody>
          <a:bodyPr lIns="91440" tIns="0"/>
          <a:lstStyle>
            <a:lvl1pPr marL="0" indent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None/>
              <a:defRPr sz="1200">
                <a:solidFill>
                  <a:schemeClr val="bg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11368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FB1C6-02E9-4D9B-B429-877CB2FCB0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10217C3-6F1A-4BE1-AF89-62A5A21B4A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41603-6847-4F85-A27F-1AFCDB6855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039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3ABDE69-62B1-4935-92B0-47DAA357E9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A94BE8-8E85-44F8-9686-4BF7E38C5A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Access Control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6A7ED60-2F9E-49FD-8E40-C2ECE6DE5C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1D79F-272D-4C53-90D8-4676B969F4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7481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60F860-26B4-4719-9A59-013400EDBE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3B3480-4615-4A5B-BD6E-1031066087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Access Control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E8401A0-50E3-40C1-BD09-269497F35E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3C4BF9-10F3-426F-83A6-805D68DC039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0844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393DE1B-1BA9-46E8-A834-5EEC92F589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CA3E4BE-F88F-4029-ABEB-B4479603E8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Access Control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F74777F-61F0-4777-ADC4-376F4559DD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30530-62DD-4844-AA74-DC1198819C7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77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7F0B611-CB00-4A07-942C-9E4DA19B99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1BA59B8-558B-423E-A9D5-387D29BA6D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Access Control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C786540-2489-4028-AC6A-040668773C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2D939-7EA0-4DF7-AFF4-B0510F1D18B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09328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4A894B2-EA3F-4E69-8F7E-69328EAB09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A1D056D-C2A1-47E7-BB3E-AD53FCE310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Access Control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3C2E4C6-FEF3-4F1F-ACDA-210A29F94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DF586-792A-4460-9170-3E51485B854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4118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7B9BAA-3CEF-4E47-8132-8299133311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914012-329F-43BE-8E51-A212044F67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Access Control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44EB92-E50F-42E6-9FDE-2822A8DC87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D2DC7-64AE-4720-B0F9-C32E7FE5E38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2315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88DCC0-C10F-42B2-BB32-8ABFA59189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45E7FD-13C8-44CE-B559-ABEA981250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Access Control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EAE651-CD37-4CCF-9C49-8A8EB0B3EA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5F39DD-D59F-4FB6-9E83-BEC7974C822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2917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512DC25-6DC2-4356-898E-7D80CA8D1E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Fare clic per modificare lo stile del titolo Master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54D26C4-2F0B-406F-B845-74BD4898DF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Fare clic per modificare gli stili di testo Master</a:t>
            </a:r>
          </a:p>
          <a:p>
            <a:pPr lvl="1"/>
            <a:r>
              <a:rPr lang="en-GB" altLang="en-US"/>
              <a:t>Secondo livello</a:t>
            </a:r>
          </a:p>
          <a:p>
            <a:pPr lvl="2"/>
            <a:r>
              <a:rPr lang="en-GB" altLang="en-US"/>
              <a:t>Terzo livello</a:t>
            </a:r>
          </a:p>
          <a:p>
            <a:pPr lvl="3"/>
            <a:r>
              <a:rPr lang="en-GB" altLang="en-US"/>
              <a:t>Quarto livello</a:t>
            </a:r>
          </a:p>
          <a:p>
            <a:pPr lvl="4"/>
            <a:r>
              <a:rPr lang="en-GB" altLang="en-US"/>
              <a:t>Quinto livello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4799207-E901-463B-98F7-E261F0A2F06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407FEFA-9959-42C0-B101-4E81F6FB126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pitchFamily="16" charset="0"/>
              </a:defRPr>
            </a:lvl1pPr>
          </a:lstStyle>
          <a:p>
            <a:pPr>
              <a:defRPr/>
            </a:pPr>
            <a:r>
              <a:rPr lang="en-GB"/>
              <a:t>Controllo degli accessi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4F4DD1A-B245-48EF-9D9D-F3CFDBCF3F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E127166-DACE-4EE4-87BD-0863A4DC7C3B}" type="slidenum">
              <a:rPr lang="en-GB" altLang="en-US"/>
              <a:t>'#'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6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2C4775-2D25-4846-B7C3-73EBD98C2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25" y="287338"/>
            <a:ext cx="75438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Aggiungere il titolo qui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64293F0D-3111-4AAE-B616-B9C4C1BF0D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2108200"/>
            <a:ext cx="7543800" cy="376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Fare clic per modificare gli stili di testo Master</a:t>
            </a:r>
          </a:p>
          <a:p>
            <a:pPr lvl="1"/>
            <a:r>
              <a:rPr lang="en-US" altLang="en-US"/>
              <a:t>Secondo livello</a:t>
            </a:r>
          </a:p>
          <a:p>
            <a:pPr lvl="2"/>
            <a:r>
              <a:rPr lang="en-US" altLang="en-US"/>
              <a:t>Terzo livello</a:t>
            </a:r>
          </a:p>
          <a:p>
            <a:pPr lvl="3"/>
            <a:r>
              <a:rPr lang="en-US" altLang="en-US"/>
              <a:t>Quarto livello</a:t>
            </a:r>
          </a:p>
          <a:p>
            <a:pPr lvl="4"/>
            <a:r>
              <a:rPr lang="en-US" altLang="en-US"/>
              <a:t>Quinto livello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14241FF5-7223-4FC2-9E58-F3D5595144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2600" y="6221413"/>
            <a:ext cx="5113338" cy="365125"/>
          </a:xfrm>
          <a:prstGeom prst="rect">
            <a:avLst/>
          </a:prstGeom>
        </p:spPr>
        <p:txBody>
          <a:bodyPr/>
          <a:lstStyle>
            <a:lvl1pPr eaLnBrk="1" hangingPunct="1">
              <a:defRPr sz="825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Modulo di formazione CSP Nome: Modello di presentazione Creato da PR</a:t>
            </a:r>
            <a:endParaRPr lang="en-US" dirty="0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74106952-4BA0-493E-9DF3-12849E6B23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97850" y="6221413"/>
            <a:ext cx="463550" cy="365125"/>
          </a:xfrm>
          <a:prstGeom prst="rect">
            <a:avLst/>
          </a:prstGeom>
        </p:spPr>
        <p:txBody>
          <a:bodyPr/>
          <a:lstStyle>
            <a:lvl1pPr algn="r" eaLnBrk="1" hangingPunct="1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800ED341-1FEF-4678-A635-93683CDD17B6}" type="slidenum">
              <a:rPr lang="en-US"/>
              <a:t>'#'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</p:sldLayoutIdLst>
  <p:hf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500" kern="1200" spc="-38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Book Antiqua" panose="02040602050305030304" pitchFamily="18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Book Antiqua" panose="02040602050305030304" pitchFamily="18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Book Antiqua" panose="02040602050305030304" pitchFamily="18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Book Antiqua" panose="02040602050305030304" pitchFamily="18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Book Antiqua" panose="02040602050305030304" pitchFamily="18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Book Antiqua" panose="02040602050305030304" pitchFamily="18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Book Antiqua" panose="02040602050305030304" pitchFamily="18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Book Antiqua" panose="02040602050305030304" pitchFamily="18" charset="0"/>
        </a:defRPr>
      </a:lvl9pPr>
    </p:titleStyle>
    <p:bodyStyle>
      <a:lvl1pPr marL="204788" indent="-204788" algn="l" defTabSz="685800" rtl="0" eaLnBrk="0" fontAlgn="base" hangingPunct="0"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ourier New" panose="02070309020205020404" pitchFamily="49" charset="0"/>
        <a:buChar char="o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287338" indent="-136525" algn="l" defTabSz="685800" rtl="0" eaLnBrk="0" fontAlgn="base" hangingPunct="0">
        <a:spcBef>
          <a:spcPts val="150"/>
        </a:spcBef>
        <a:spcAft>
          <a:spcPts val="300"/>
        </a:spcAft>
        <a:buFont typeface="Calibri" panose="020F0502020204030204" pitchFamily="34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423863" indent="-136525" algn="l" defTabSz="685800" rtl="0" eaLnBrk="0" fontAlgn="base" hangingPunct="0">
        <a:spcBef>
          <a:spcPts val="150"/>
        </a:spcBef>
        <a:spcAft>
          <a:spcPts val="300"/>
        </a:spcAft>
        <a:buFont typeface="Calibri" panose="020F0502020204030204" pitchFamily="34" charset="0"/>
        <a:buChar char="◦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561975" indent="-136525" algn="l" defTabSz="685800" rtl="0" eaLnBrk="0" fontAlgn="base" hangingPunct="0">
        <a:spcBef>
          <a:spcPts val="150"/>
        </a:spcBef>
        <a:spcAft>
          <a:spcPts val="300"/>
        </a:spcAft>
        <a:buFont typeface="Calibri" panose="020F0502020204030204" pitchFamily="34" charset="0"/>
        <a:buChar char="◦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698500" indent="-136525" algn="l" defTabSz="685800" rtl="0" eaLnBrk="0" fontAlgn="base" hangingPunct="0">
        <a:spcBef>
          <a:spcPts val="150"/>
        </a:spcBef>
        <a:spcAft>
          <a:spcPts val="300"/>
        </a:spcAft>
        <a:buFont typeface="Calibri" panose="020F0502020204030204" pitchFamily="34" charset="0"/>
        <a:buChar char="◦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94">
            <a:extLst>
              <a:ext uri="{FF2B5EF4-FFF2-40B4-BE49-F238E27FC236}">
                <a16:creationId xmlns:a16="http://schemas.microsoft.com/office/drawing/2014/main" id="{C8CCF80A-564B-4408-873A-3DC8DB9D2B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40350" y="1400175"/>
            <a:ext cx="3241675" cy="193357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50" dirty="0"/>
              <a:t>TECNOLOGIE DI PROTEZIONE DEI DATI E DELLA PRIVACY PER L'ENERGIA</a:t>
            </a:r>
          </a:p>
        </p:txBody>
      </p:sp>
      <p:sp>
        <p:nvSpPr>
          <p:cNvPr id="96" name="Subtitle 95">
            <a:extLst>
              <a:ext uri="{FF2B5EF4-FFF2-40B4-BE49-F238E27FC236}">
                <a16:creationId xmlns:a16="http://schemas.microsoft.com/office/drawing/2014/main" id="{31E74387-35C6-4C7C-ADC8-47FD3A6FCD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9100" y="4687888"/>
            <a:ext cx="2511425" cy="755650"/>
          </a:xfrm>
        </p:spPr>
        <p:txBody>
          <a:bodyPr rtlCol="0">
            <a:normAutofit/>
          </a:bodyPr>
          <a:lstStyle/>
          <a:p>
            <a:pPr eaLnBrk="1" fontAlgn="auto" hangingPunct="1">
              <a:defRPr/>
            </a:pPr>
            <a:r>
              <a:rPr lang="en-US" dirty="0"/>
              <a:t>Presentazione a cura di: </a:t>
            </a:r>
          </a:p>
          <a:p>
            <a:pPr eaLnBrk="1" fontAlgn="auto" hangingPunct="1">
              <a:defRPr/>
            </a:pPr>
            <a:r>
              <a:rPr lang="en-US" dirty="0"/>
              <a:t>ANTONIOS NTIB</a:t>
            </a:r>
          </a:p>
        </p:txBody>
      </p:sp>
      <p:sp>
        <p:nvSpPr>
          <p:cNvPr id="22532" name="Text Placeholder 96">
            <a:extLst>
              <a:ext uri="{FF2B5EF4-FFF2-40B4-BE49-F238E27FC236}">
                <a16:creationId xmlns:a16="http://schemas.microsoft.com/office/drawing/2014/main" id="{21A847C0-FDD3-4B11-90C2-BB6F54727A10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4697413" y="3387725"/>
            <a:ext cx="3884612" cy="755650"/>
          </a:xfrm>
        </p:spPr>
        <p:txBody>
          <a:bodyPr/>
          <a:lstStyle/>
          <a:p>
            <a:pPr eaLnBrk="1" hangingPunct="1"/>
            <a:r>
              <a:rPr lang="en-US" altLang="en-US"/>
              <a:t>CSP005_S_E</a:t>
            </a:r>
          </a:p>
        </p:txBody>
      </p:sp>
      <p:sp>
        <p:nvSpPr>
          <p:cNvPr id="53" name="Freeform: Shape 52" descr="&quot;&quot;">
            <a:extLst>
              <a:ext uri="{FF2B5EF4-FFF2-40B4-BE49-F238E27FC236}">
                <a16:creationId xmlns:a16="http://schemas.microsoft.com/office/drawing/2014/main" id="{6CF78544-0474-46F1-9186-7FDD9B70CF95}"/>
              </a:ext>
            </a:extLst>
          </p:cNvPr>
          <p:cNvSpPr/>
          <p:nvPr/>
        </p:nvSpPr>
        <p:spPr>
          <a:xfrm rot="10800000">
            <a:off x="2630488" y="849313"/>
            <a:ext cx="1914525" cy="5143500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anchor="ctr"/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dirty="0">
              <a:solidFill>
                <a:srgbClr val="000000"/>
              </a:solidFill>
              <a:latin typeface="Century Gothic"/>
            </a:endParaRPr>
          </a:p>
        </p:txBody>
      </p:sp>
      <p:pic>
        <p:nvPicPr>
          <p:cNvPr id="47" name="Picture Placeholder 46" descr="A black and white cover with blue squares&#10;&#10;Description automatically generated">
            <a:extLst>
              <a:ext uri="{FF2B5EF4-FFF2-40B4-BE49-F238E27FC236}">
                <a16:creationId xmlns:a16="http://schemas.microsoft.com/office/drawing/2014/main" id="{D3EB050F-2BEE-43BF-A74B-7D84E4EDC56A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4" b="784"/>
          <a:stretch>
            <a:fillRect/>
          </a:stretch>
        </p:blipFill>
        <p:spPr/>
      </p:pic>
      <p:grpSp>
        <p:nvGrpSpPr>
          <p:cNvPr id="22535" name="Group 1">
            <a:extLst>
              <a:ext uri="{FF2B5EF4-FFF2-40B4-BE49-F238E27FC236}">
                <a16:creationId xmlns:a16="http://schemas.microsoft.com/office/drawing/2014/main" id="{0DE20C95-714F-47AC-8A5A-70C9F7064830}"/>
              </a:ext>
            </a:extLst>
          </p:cNvPr>
          <p:cNvGrpSpPr>
            <a:grpSpLocks/>
          </p:cNvGrpSpPr>
          <p:nvPr/>
        </p:nvGrpSpPr>
        <p:grpSpPr bwMode="auto">
          <a:xfrm>
            <a:off x="5662613" y="5483225"/>
            <a:ext cx="2470150" cy="458788"/>
            <a:chOff x="5179092" y="5483822"/>
            <a:chExt cx="3294001" cy="612000"/>
          </a:xfrm>
        </p:grpSpPr>
        <p:pic>
          <p:nvPicPr>
            <p:cNvPr id="22538" name="Picture 2">
              <a:extLst>
                <a:ext uri="{FF2B5EF4-FFF2-40B4-BE49-F238E27FC236}">
                  <a16:creationId xmlns:a16="http://schemas.microsoft.com/office/drawing/2014/main" id="{BEC6C2E2-B941-4024-9B57-E99C448ED1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79092" y="5483822"/>
              <a:ext cx="1530000" cy="61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39" name="Picture 3">
              <a:extLst>
                <a:ext uri="{FF2B5EF4-FFF2-40B4-BE49-F238E27FC236}">
                  <a16:creationId xmlns:a16="http://schemas.microsoft.com/office/drawing/2014/main" id="{E3B14A6C-62CC-4B4B-BD79-1B056269E3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9092" y="5483822"/>
              <a:ext cx="1764001" cy="61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E09A4305-6345-45F1-8DE8-48A2E9CD77C5}"/>
              </a:ext>
            </a:extLst>
          </p:cNvPr>
          <p:cNvSpPr txBox="1"/>
          <p:nvPr/>
        </p:nvSpPr>
        <p:spPr>
          <a:xfrm>
            <a:off x="4206875" y="4164013"/>
            <a:ext cx="4249738" cy="506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50" b="1" dirty="0">
                <a:solidFill>
                  <a:srgbClr val="FF0000"/>
                </a:solidFill>
                <a:latin typeface="Century Gothic"/>
              </a:rPr>
              <a:t>SLIDE </a:t>
            </a:r>
            <a:r>
              <a:rPr lang="en-US" sz="1350" b="1">
                <a:solidFill>
                  <a:srgbClr val="FF0000"/>
                </a:solidFill>
                <a:latin typeface="Century Gothic"/>
              </a:rPr>
              <a:t>SET #3: </a:t>
            </a:r>
            <a:r>
              <a:rPr lang="en-US" sz="1350" b="1" dirty="0">
                <a:solidFill>
                  <a:srgbClr val="000000"/>
                </a:solidFill>
                <a:latin typeface="Century Gothic"/>
              </a:rPr>
              <a:t>Analisi di </a:t>
            </a:r>
            <a:r>
              <a:rPr lang="en-US" sz="1350" b="1">
                <a:solidFill>
                  <a:srgbClr val="000000"/>
                </a:solidFill>
                <a:latin typeface="Century Gothic"/>
              </a:rPr>
              <a:t>RBAC (controllo dell'accesso basato sui ruoli)</a:t>
            </a:r>
            <a:endParaRPr lang="en-US" sz="1350" b="1" i="1" dirty="0">
              <a:solidFill>
                <a:srgbClr val="000000"/>
              </a:solidFill>
              <a:latin typeface="Century Gothic"/>
            </a:endParaRPr>
          </a:p>
        </p:txBody>
      </p:sp>
      <p:pic>
        <p:nvPicPr>
          <p:cNvPr id="22537" name="Picture 5" descr="A red sign with white text&#10;&#10;Description automatically generated">
            <a:extLst>
              <a:ext uri="{FF2B5EF4-FFF2-40B4-BE49-F238E27FC236}">
                <a16:creationId xmlns:a16="http://schemas.microsoft.com/office/drawing/2014/main" id="{0CE09DEF-930A-4BB8-9A44-ECDCF598B7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788" y="4560888"/>
            <a:ext cx="11493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4E6547A5-94D8-4488-8B76-34BEFBA368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9DA44F6-AABF-46F6-9E6D-6D63D66EBDDD}" type="slidenum">
              <a:rPr lang="en-GB" altLang="en-US" sz="1400" smtClean="0"/>
              <a:t>10</a:t>
            </a:fld>
            <a:endParaRPr lang="en-GB" altLang="en-US" sz="14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82156F8D-4B12-4F89-8A69-EA7447C13A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609600"/>
          </a:xfrm>
        </p:spPr>
        <p:txBody>
          <a:bodyPr/>
          <a:lstStyle/>
          <a:p>
            <a:pPr algn="l" eaLnBrk="1" hangingPunct="1"/>
            <a:r>
              <a:rPr lang="en-GB" altLang="en-US" sz="2400">
                <a:solidFill>
                  <a:schemeClr val="tx1"/>
                </a:solidFill>
              </a:rPr>
              <a:t>Capacità specifiche del committente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9105F87A-85C6-4E8F-94AD-F6DFE430CB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10600" cy="56388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includere il nome dell'obbligato principale nella capacità di generazione e controllo come argomento di </a:t>
            </a:r>
            <a:r>
              <a:rPr lang="en-GB" altLang="en-US" sz="1800" b="1" i="1">
                <a:solidFill>
                  <a:schemeClr val="accent2"/>
                </a:solidFill>
              </a:rPr>
              <a:t>f</a:t>
            </a:r>
            <a:r>
              <a:rPr lang="en-GB" altLang="en-US" sz="1800"/>
              <a:t>, magari come campo protetto nella capacità.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1. </a:t>
            </a:r>
            <a:r>
              <a:rPr lang="en-GB" altLang="en-US" sz="1800">
                <a:solidFill>
                  <a:srgbClr val="FF0000"/>
                </a:solidFill>
              </a:rPr>
              <a:t>protezione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da manomissioni - SÌ, da furti - SÌ: autenticare il titolare presentatore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2. </a:t>
            </a:r>
            <a:r>
              <a:rPr lang="en-GB" altLang="en-US" sz="1800">
                <a:solidFill>
                  <a:srgbClr val="FF0000"/>
                </a:solidFill>
              </a:rPr>
              <a:t>controllo della propagazione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SÌ - una capacità per il mandante ricevente può essere creata solo dal gestore di oggetti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3. </a:t>
            </a:r>
            <a:r>
              <a:rPr lang="en-GB" altLang="en-US" sz="1800">
                <a:solidFill>
                  <a:srgbClr val="FF0000"/>
                </a:solidFill>
              </a:rPr>
              <a:t>delega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SÌ - una capacità per il mandante ricevente deve essere creata dal gestore di oggetti   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4. </a:t>
            </a:r>
            <a:r>
              <a:rPr lang="en-GB" altLang="en-US" sz="1800">
                <a:solidFill>
                  <a:srgbClr val="FF0000"/>
                </a:solidFill>
              </a:rPr>
              <a:t>revoca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può essere più selettivo - comporta comunque l'onere di controllare l'elenco dei prodotti caldi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Ad esempio, elenco di revoca dei committenti esclusi dalla modifica della politica.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Le capacità rubate devono essere rilevate al momento dell'autenticazione del committente presentatore.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a meno che il presentatore non riesca a mascherarsi da proprietario.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Tutto ciò solleva la questione della struttura e della portata dei nomi dei mandanti e di come e dove i mandanti vengono autenticati.</a:t>
            </a:r>
          </a:p>
        </p:txBody>
      </p:sp>
      <p:pic>
        <p:nvPicPr>
          <p:cNvPr id="32773" name="Picture 1">
            <a:extLst>
              <a:ext uri="{FF2B5EF4-FFF2-40B4-BE49-F238E27FC236}">
                <a16:creationId xmlns:a16="http://schemas.microsoft.com/office/drawing/2014/main" id="{A0DDED9F-23F5-40BB-9B7A-A7BD259E02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42518648-ECC5-4F0A-AFD0-B165075756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C67483D-5185-4B17-8986-67B50DD0C6E4}" type="slidenum">
              <a:rPr lang="en-GB" altLang="en-US" sz="1400" smtClean="0"/>
              <a:t>11</a:t>
            </a:fld>
            <a:endParaRPr lang="en-GB" altLang="en-US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FD8EC35B-78E7-4050-8534-9B0C432B98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609600"/>
          </a:xfrm>
        </p:spPr>
        <p:txBody>
          <a:bodyPr/>
          <a:lstStyle/>
          <a:p>
            <a:pPr algn="l" eaLnBrk="1" hangingPunct="1"/>
            <a:r>
              <a:rPr lang="en-GB" altLang="en-US" sz="2400">
                <a:solidFill>
                  <a:schemeClr val="tx1"/>
                </a:solidFill>
              </a:rPr>
              <a:t>ACL nei sistemi distribuiti </a:t>
            </a:r>
            <a:endParaRPr lang="en-US" altLang="en-US" sz="2000">
              <a:solidFill>
                <a:schemeClr val="tx1"/>
              </a:solidFill>
            </a:endParaRP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B76232E6-1A43-40B1-B429-13EDA685A8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10600" cy="5181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GB" altLang="en-US" sz="1800"/>
              <a:t>Abbiamo seguito il filo della capacità dopo la diapositiva 11.</a:t>
            </a:r>
          </a:p>
          <a:p>
            <a:pPr marL="609600" indent="-609600" eaLnBrk="1" hangingPunct="1">
              <a:buFontTx/>
              <a:buNone/>
            </a:pPr>
            <a:r>
              <a:rPr lang="en-GB" altLang="en-US" sz="1800"/>
              <a:t>                              Abbiamo discusso </a:t>
            </a:r>
            <a:r>
              <a:rPr lang="en-GB" altLang="en-US" sz="1800"/>
              <a:t>delle capacità </a:t>
            </a:r>
            <a:r>
              <a:rPr lang="en-GB" altLang="en-US" sz="1800">
                <a:solidFill>
                  <a:srgbClr val="FF0000"/>
                </a:solidFill>
              </a:rPr>
              <a:t>specifiche del preside</a:t>
            </a:r>
          </a:p>
          <a:p>
            <a:pPr marL="609600" indent="-609600" eaLnBrk="1" hangingPunct="1">
              <a:buFontTx/>
              <a:buNone/>
            </a:pPr>
            <a:r>
              <a:rPr lang="en-GB" altLang="en-US" sz="1800"/>
              <a:t>Torniamo ora a considerare le ACL.     </a:t>
            </a:r>
          </a:p>
          <a:p>
            <a:pPr marL="609600" indent="-609600" eaLnBrk="1" hangingPunct="1">
              <a:buFontTx/>
              <a:buNone/>
            </a:pPr>
            <a:r>
              <a:rPr lang="en-GB" altLang="en-US" sz="1800"/>
              <a:t>                              Le ACL comprendono elenchi di </a:t>
            </a:r>
            <a:r>
              <a:rPr lang="en-GB" altLang="en-US" sz="1800">
                <a:solidFill>
                  <a:srgbClr val="FF0000"/>
                </a:solidFill>
              </a:rPr>
              <a:t>presidi (o di gruppi</a:t>
            </a:r>
            <a:r>
              <a:rPr lang="en-GB" altLang="en-US" sz="1800"/>
              <a:t>)       </a:t>
            </a:r>
          </a:p>
          <a:p>
            <a:pPr marL="609600" indent="-609600" eaLnBrk="1" hangingPunct="1"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                              Voce ACL = nome principale (o gruppo), diritti (</a:t>
            </a:r>
            <a:r>
              <a:rPr lang="en-GB" altLang="en-US" sz="1800"/>
              <a:t>dalla diapositiva 3)</a:t>
            </a:r>
          </a:p>
          <a:p>
            <a:pPr marL="609600" indent="-609600" eaLnBrk="1" hangingPunct="1">
              <a:buFontTx/>
              <a:buNone/>
            </a:pPr>
            <a:r>
              <a:rPr lang="en-GB" altLang="en-US" sz="1800"/>
              <a:t>Dove i presidi e i gruppi sono definiti e registrati all'interno di un </a:t>
            </a:r>
            <a:r>
              <a:rPr lang="en-GB" altLang="en-US" sz="1800">
                <a:solidFill>
                  <a:srgbClr val="FF0000"/>
                </a:solidFill>
              </a:rPr>
              <a:t>dominio di amministrazione</a:t>
            </a:r>
            <a:r>
              <a:rPr lang="en-GB" altLang="en-US" sz="1800"/>
              <a:t>.</a:t>
            </a:r>
          </a:p>
          <a:p>
            <a:pPr marL="609600" indent="-609600" eaLnBrk="1" hangingPunct="1">
              <a:buFontTx/>
              <a:buNone/>
            </a:pPr>
            <a:endParaRPr lang="en-GB" altLang="en-US" sz="1800"/>
          </a:p>
          <a:p>
            <a:pPr marL="609600" indent="-609600" eaLnBrk="1" hangingPunct="1">
              <a:buFontTx/>
              <a:buNone/>
            </a:pPr>
            <a:r>
              <a:rPr lang="en-GB" altLang="en-US" sz="1800"/>
              <a:t>Senza i nomi dei gruppi, le ACL possono diventare lunghi elenchi ingestibili di presidi.</a:t>
            </a:r>
          </a:p>
          <a:p>
            <a:pPr marL="609600" indent="-609600" eaLnBrk="1" hangingPunct="1">
              <a:buFontTx/>
              <a:buNone/>
            </a:pPr>
            <a:r>
              <a:rPr lang="en-GB" altLang="en-US" sz="1800"/>
              <a:t>All'interno del dominio di amministrazione in cui sono registrati un gruppo e i suoi componenti principali, il nome di un gruppo può essere espanso in un elenco di principali, per verificare.</a:t>
            </a:r>
          </a:p>
          <a:p>
            <a:pPr marL="609600" indent="-609600" eaLnBrk="1" hangingPunct="1">
              <a:buFontTx/>
              <a:buNone/>
            </a:pPr>
            <a:endParaRPr lang="en-GB" altLang="en-US" sz="1800"/>
          </a:p>
          <a:p>
            <a:pPr marL="609600" indent="-609600" eaLnBrk="1" hangingPunct="1">
              <a:buFontTx/>
              <a:buNone/>
            </a:pPr>
            <a:r>
              <a:rPr lang="en-GB" altLang="en-US" sz="1800"/>
              <a:t>Come si possono </a:t>
            </a:r>
            <a:r>
              <a:rPr lang="en-GB" altLang="en-US" sz="1800"/>
              <a:t>utilizzare </a:t>
            </a:r>
            <a:r>
              <a:rPr lang="en-GB" altLang="en-US" sz="1800">
                <a:solidFill>
                  <a:srgbClr val="FF0000"/>
                </a:solidFill>
              </a:rPr>
              <a:t>i nomi dei gruppi </a:t>
            </a:r>
            <a:r>
              <a:rPr lang="en-GB" altLang="en-US" sz="1800"/>
              <a:t>al di fuori del dominio in cui il gruppo è registrato?</a:t>
            </a:r>
          </a:p>
          <a:p>
            <a:pPr marL="609600" indent="-609600" eaLnBrk="1" hangingPunct="1">
              <a:buFontTx/>
              <a:buNone/>
            </a:pPr>
            <a:endParaRPr lang="en-GB" altLang="en-US" sz="1800"/>
          </a:p>
          <a:p>
            <a:pPr marL="609600" indent="-609600" eaLnBrk="1" hangingPunct="1">
              <a:buFontTx/>
              <a:buNone/>
            </a:pPr>
            <a:r>
              <a:rPr lang="en-GB" altLang="en-US" sz="1800"/>
              <a:t>Generalizziamo i gruppi ai ruoli e consideriamo il </a:t>
            </a:r>
            <a:r>
              <a:rPr lang="en-GB" altLang="en-US" sz="1800">
                <a:solidFill>
                  <a:srgbClr val="FF0000"/>
                </a:solidFill>
              </a:rPr>
              <a:t>controllo dell'accesso basato sui ruoli (RBAC). </a:t>
            </a:r>
            <a:endParaRPr lang="en-GB" altLang="en-US" sz="1800"/>
          </a:p>
        </p:txBody>
      </p:sp>
      <p:pic>
        <p:nvPicPr>
          <p:cNvPr id="33797" name="Picture 1">
            <a:extLst>
              <a:ext uri="{FF2B5EF4-FFF2-40B4-BE49-F238E27FC236}">
                <a16:creationId xmlns:a16="http://schemas.microsoft.com/office/drawing/2014/main" id="{7839E3F6-57E5-4DF2-B5E6-A3A6533141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86853904-2ADB-42C6-B858-F70D6444568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ABE2D0C-1FA5-495A-A3AD-6C830FABD7BF}" type="slidenum">
              <a:rPr lang="en-GB" altLang="en-US" sz="1400" smtClean="0"/>
              <a:t>12</a:t>
            </a:fld>
            <a:endParaRPr lang="en-GB" altLang="en-US" sz="14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077ACF89-38CD-4B00-A1FD-A0962029A9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772400" cy="609600"/>
          </a:xfrm>
        </p:spPr>
        <p:txBody>
          <a:bodyPr/>
          <a:lstStyle/>
          <a:p>
            <a:pPr algn="l" eaLnBrk="1" hangingPunct="1"/>
            <a:r>
              <a:rPr lang="en-GB" altLang="en-US" sz="2400">
                <a:solidFill>
                  <a:schemeClr val="tx1"/>
                </a:solidFill>
              </a:rPr>
              <a:t>Controllo dell'accesso basato sui ruoli (RBAC)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60B80309-1B5D-4DD9-958B-D274592FD7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990600"/>
            <a:ext cx="7772400" cy="5257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>
                <a:solidFill>
                  <a:srgbClr val="FF0000"/>
                </a:solidFill>
              </a:rPr>
              <a:t>I servizi </a:t>
            </a:r>
            <a:r>
              <a:rPr lang="en-GB" altLang="en-US" sz="2000"/>
              <a:t>possono classificare i loro </a:t>
            </a:r>
            <a:r>
              <a:rPr lang="en-GB" altLang="en-US" sz="2000">
                <a:solidFill>
                  <a:srgbClr val="FF0000"/>
                </a:solidFill>
              </a:rPr>
              <a:t>clienti </a:t>
            </a:r>
            <a:r>
              <a:rPr lang="en-GB" altLang="en-US" sz="2000"/>
              <a:t>in </a:t>
            </a:r>
            <a:r>
              <a:rPr lang="en-GB" altLang="en-US" sz="2000">
                <a:solidFill>
                  <a:srgbClr val="FF0000"/>
                </a:solidFill>
              </a:rPr>
              <a:t>ruoli </a:t>
            </a:r>
            <a:r>
              <a:rPr lang="en-GB" altLang="en-US" sz="2000"/>
              <a:t>denominati</a:t>
            </a:r>
            <a:r>
              <a:rPr lang="en-GB" altLang="en-US" sz="2000"/>
              <a:t>, ad es.</a:t>
            </a:r>
          </a:p>
          <a:p>
            <a:pPr marL="1009650" lvl="1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servizio di login: </a:t>
            </a:r>
            <a:r>
              <a:rPr lang="en-GB" altLang="en-US" sz="1800" b="1" i="1">
                <a:solidFill>
                  <a:schemeClr val="accent2"/>
                </a:solidFill>
              </a:rPr>
              <a:t>utente loggato (</a:t>
            </a:r>
            <a:r>
              <a:rPr lang="en-GB" altLang="en-US" sz="1800"/>
              <a:t>dopo l'autenticazione)</a:t>
            </a:r>
          </a:p>
          <a:p>
            <a:pPr marL="1009650" lvl="1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servizio di monitoraggio del paziente: </a:t>
            </a:r>
            <a:r>
              <a:rPr lang="en-GB" altLang="en-US" sz="1800" b="1" i="1">
                <a:solidFill>
                  <a:schemeClr val="accent2"/>
                </a:solidFill>
              </a:rPr>
              <a:t>chirurgo, medico, infermiere, paziente</a:t>
            </a:r>
          </a:p>
          <a:p>
            <a:pPr marL="1009650" lvl="1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servizio di esami online: </a:t>
            </a:r>
            <a:r>
              <a:rPr lang="en-GB" altLang="en-US" sz="1800" b="1" i="1">
                <a:solidFill>
                  <a:schemeClr val="accent2"/>
                </a:solidFill>
              </a:rPr>
              <a:t>candidato, esaminatore, capo esaminatore</a:t>
            </a:r>
          </a:p>
          <a:p>
            <a:pPr marL="1009650" lvl="1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servizio di biblioteca digitale: </a:t>
            </a:r>
            <a:r>
              <a:rPr lang="en-GB" altLang="en-US" sz="1800" b="1" i="1">
                <a:solidFill>
                  <a:schemeClr val="accent2"/>
                </a:solidFill>
              </a:rPr>
              <a:t>lettore, bibliotecario, amministratore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>
                <a:solidFill>
                  <a:srgbClr val="FF0000"/>
                </a:solidFill>
              </a:rPr>
              <a:t>I diritti di accesso (privilegi) </a:t>
            </a:r>
            <a:r>
              <a:rPr lang="en-GB" altLang="en-US" sz="2000"/>
              <a:t>sono assegnati ai ruoli per l'utilizzo dei servizi.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(invocazione di metodi) o l'accesso a grana più fine a singoli oggetti o ad ampie categorie di oggetti gestiti da un servizio.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>
                <a:solidFill>
                  <a:srgbClr val="FF0000"/>
                </a:solidFill>
              </a:rPr>
              <a:t>L'ambito di applicazione dei nomi di ruolo </a:t>
            </a:r>
            <a:r>
              <a:rPr lang="en-GB" altLang="en-US" sz="2000"/>
              <a:t>può essere il dominio locale del servizio, oppure alcuni nomi di ruolo possono essere a livello di organizzazione, attraverso domini federati.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     Ad esempio, </a:t>
            </a:r>
            <a:r>
              <a:rPr lang="en-GB" altLang="en-US" sz="2000" b="1" i="1">
                <a:solidFill>
                  <a:schemeClr val="accent2"/>
                </a:solidFill>
              </a:rPr>
              <a:t>sales-manager </a:t>
            </a:r>
            <a:r>
              <a:rPr lang="en-GB" altLang="en-US" sz="2000"/>
              <a:t>utilizzato in tutte le filiali di un'azienda mondiale</a:t>
            </a:r>
            <a:r>
              <a:rPr lang="en-GB" altLang="en-US" sz="200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 b="1" i="1">
                <a:solidFill>
                  <a:schemeClr val="accent2"/>
                </a:solidFill>
              </a:rPr>
              <a:t>              sergente di polizia </a:t>
            </a:r>
            <a:r>
              <a:rPr lang="en-GB" altLang="en-US" sz="2000"/>
              <a:t>utilizzato in tutte le 52 forze di polizia del Regno Unito.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 b="1" i="1">
                <a:solidFill>
                  <a:schemeClr val="accent2"/>
                </a:solidFill>
              </a:rPr>
              <a:t>              NHS-doctor </a:t>
            </a:r>
            <a:r>
              <a:rPr lang="en-GB" altLang="en-US" sz="2000"/>
              <a:t>usato in tutto il Regno Unito NHS</a:t>
            </a:r>
          </a:p>
        </p:txBody>
      </p:sp>
      <p:pic>
        <p:nvPicPr>
          <p:cNvPr id="34821" name="Picture 1">
            <a:extLst>
              <a:ext uri="{FF2B5EF4-FFF2-40B4-BE49-F238E27FC236}">
                <a16:creationId xmlns:a16="http://schemas.microsoft.com/office/drawing/2014/main" id="{DBB49249-7700-4349-BD0A-5AC4BEEDE9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4EE5EC18-EA20-454C-9F4D-DAF0842339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42FBCE-5151-4381-AF92-6E6A4BAD45BF}" type="slidenum">
              <a:rPr lang="en-GB" altLang="en-US" sz="1400" smtClean="0"/>
              <a:t>13</a:t>
            </a:fld>
            <a:endParaRPr lang="en-GB" altLang="en-US" sz="14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D0893B6D-175F-4224-BE40-F9B1D4D8DC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772400" cy="609600"/>
          </a:xfrm>
        </p:spPr>
        <p:txBody>
          <a:bodyPr/>
          <a:lstStyle/>
          <a:p>
            <a:pPr algn="l" eaLnBrk="1" hangingPunct="1"/>
            <a:r>
              <a:rPr lang="en-GB" altLang="en-US" sz="2400">
                <a:solidFill>
                  <a:schemeClr val="accent2"/>
                </a:solidFill>
              </a:rPr>
              <a:t>RBAC - 2</a:t>
            </a:r>
            <a:endParaRPr lang="en-US" altLang="en-US" sz="2400">
              <a:solidFill>
                <a:schemeClr val="accent2"/>
              </a:solidFill>
            </a:endParaRP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0717105A-1C79-45C7-B0CF-8BD9C2D618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990600"/>
            <a:ext cx="7924800" cy="5029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Amministrazione: notare la separazione: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 b="1" i="1">
                <a:solidFill>
                  <a:schemeClr val="accent2"/>
                </a:solidFill>
              </a:rPr>
              <a:t>         mandanti </a:t>
            </a:r>
            <a:r>
              <a:rPr lang="en-GB" altLang="en-US" sz="2000"/>
              <a:t>-&gt; </a:t>
            </a:r>
            <a:r>
              <a:rPr lang="en-GB" altLang="en-US" sz="2000" b="1" i="1">
                <a:solidFill>
                  <a:schemeClr val="accent2"/>
                </a:solidFill>
              </a:rPr>
              <a:t>ruoli</a:t>
            </a:r>
            <a:r>
              <a:rPr lang="en-GB" altLang="en-US" sz="2000"/>
              <a:t>, </a:t>
            </a:r>
            <a:r>
              <a:rPr lang="en-GB" altLang="en-US" sz="2000" b="1" i="1">
                <a:solidFill>
                  <a:schemeClr val="accent2"/>
                </a:solidFill>
              </a:rPr>
              <a:t>ruoli </a:t>
            </a:r>
            <a:r>
              <a:rPr lang="en-GB" altLang="en-US" sz="2000"/>
              <a:t>-&gt; </a:t>
            </a:r>
            <a:r>
              <a:rPr lang="en-GB" altLang="en-US" sz="2000" b="1" i="1">
                <a:solidFill>
                  <a:schemeClr val="accent2"/>
                </a:solidFill>
              </a:rPr>
              <a:t>privilegi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>
                <a:solidFill>
                  <a:schemeClr val="accent2"/>
                </a:solidFill>
              </a:rPr>
              <a:t>Gli sviluppatori di servizi </a:t>
            </a:r>
            <a:r>
              <a:rPr lang="en-GB" altLang="en-US" sz="2000"/>
              <a:t>devono solo specificare l</a:t>
            </a:r>
            <a:r>
              <a:rPr lang="en-GB" altLang="en-US" sz="2000">
                <a:solidFill>
                  <a:schemeClr val="accent2"/>
                </a:solidFill>
              </a:rPr>
              <a:t>'autorizzazione in termini di ruoli</a:t>
            </a:r>
            <a:r>
              <a:rPr lang="en-GB" altLang="en-US" sz="2000"/>
              <a:t>, indipendentemente dall'amministrazione dei mandanti.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         Ad esempio, la coorte annuale di studenti, le uscite e le entrate del personale.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>
                <a:solidFill>
                  <a:schemeClr val="accent2"/>
                </a:solidFill>
              </a:rPr>
              <a:t>I committenti vengono </a:t>
            </a:r>
            <a:r>
              <a:rPr lang="en-GB" altLang="en-US" sz="2000">
                <a:solidFill>
                  <a:srgbClr val="FF0000"/>
                </a:solidFill>
              </a:rPr>
              <a:t>autenticati</a:t>
            </a:r>
            <a:r>
              <a:rPr lang="en-GB" altLang="en-US" sz="2000"/>
              <a:t>, come sempre, e devono anche </a:t>
            </a:r>
            <a:r>
              <a:rPr lang="en-GB" altLang="en-US" sz="2000">
                <a:solidFill>
                  <a:schemeClr val="accent2"/>
                </a:solidFill>
              </a:rPr>
              <a:t>dimostrare il loro diritto di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>
                <a:solidFill>
                  <a:schemeClr val="accent2"/>
                </a:solidFill>
              </a:rPr>
              <a:t>acquisire/attivare un ruolo</a:t>
            </a:r>
            <a:r>
              <a:rPr lang="en-GB" altLang="en-US" sz="2000"/>
              <a:t>. </a:t>
            </a:r>
            <a:r>
              <a:rPr lang="en-GB" altLang="en-US" sz="2000"/>
              <a:t>In questo modo dimostrano di essere </a:t>
            </a:r>
            <a:r>
              <a:rPr lang="en-GB" altLang="en-US" sz="2000">
                <a:solidFill>
                  <a:srgbClr val="FF0000"/>
                </a:solidFill>
              </a:rPr>
              <a:t>autorizzati </a:t>
            </a:r>
            <a:r>
              <a:rPr lang="en-GB" altLang="en-US" sz="2000"/>
              <a:t>a utilizzare un servizio.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Confronto con le ACL: come le ACL contenenti solo i nomi dei gruppi.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Confronto con le capacità: è possibile progettare una capacità che dimostri l'appartenenza al ruolo?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RBAC sembra promettente per un rapido controllo delle autorizzazioni. </a:t>
            </a:r>
          </a:p>
        </p:txBody>
      </p:sp>
      <p:pic>
        <p:nvPicPr>
          <p:cNvPr id="35845" name="Picture 1">
            <a:extLst>
              <a:ext uri="{FF2B5EF4-FFF2-40B4-BE49-F238E27FC236}">
                <a16:creationId xmlns:a16="http://schemas.microsoft.com/office/drawing/2014/main" id="{D87BACA0-5C40-4391-A93F-5F1D8A6F0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13127EB1-07F5-4F21-8D6C-10C90F71D0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E87BF3-9D64-4D3C-881F-FD3C379E770B}" type="slidenum">
              <a:rPr lang="en-GB" altLang="en-US" sz="1400" smtClean="0"/>
              <a:t>14</a:t>
            </a:fld>
            <a:endParaRPr lang="en-GB" altLang="en-US" sz="14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20F49BAE-BF2E-49E0-A6B7-14656C31F0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772400" cy="609600"/>
          </a:xfrm>
        </p:spPr>
        <p:txBody>
          <a:bodyPr/>
          <a:lstStyle/>
          <a:p>
            <a:pPr algn="l" eaLnBrk="1" hangingPunct="1"/>
            <a:r>
              <a:rPr lang="en-GB" altLang="en-US" sz="2400">
                <a:solidFill>
                  <a:schemeClr val="tx1"/>
                </a:solidFill>
              </a:rPr>
              <a:t>RBAC - 3: Ruoli parametrati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5C89BE94-7EE0-4BED-8450-FE60A24940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305800" cy="3886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 I ruoli possono essere parametrati per un controllo degli accessi a grana fine: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   - relazioni </a:t>
            </a:r>
            <a:r>
              <a:rPr lang="en-GB" altLang="en-US" sz="1800"/>
              <a:t>tra i committenti: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  Politica: </a:t>
            </a:r>
            <a:r>
              <a:rPr lang="en-GB" altLang="en-US" sz="1800"/>
              <a:t>"</a:t>
            </a:r>
            <a:r>
              <a:rPr lang="en-GB" altLang="en-US" sz="1800" i="1"/>
              <a:t>solo il medico che ha in cura il paziente può accedere alla cartella clinica</a:t>
            </a:r>
            <a:r>
              <a:rPr lang="en-GB" altLang="en-US" sz="1800"/>
              <a:t>".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  es. </a:t>
            </a:r>
            <a:r>
              <a:rPr lang="en-GB" altLang="en-US" sz="1800" b="1" i="1">
                <a:solidFill>
                  <a:schemeClr val="accent2"/>
                </a:solidFill>
              </a:rPr>
              <a:t>medico curante ( ID ospedale, ID medico, ID paziente 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1800" b="1" i="1">
              <a:solidFill>
                <a:schemeClr val="accent2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   - i pazienti e altri soggetti possono esprimere </a:t>
            </a:r>
            <a:r>
              <a:rPr lang="en-GB" altLang="en-US" sz="1800">
                <a:solidFill>
                  <a:srgbClr val="FF0000"/>
                </a:solidFill>
              </a:rPr>
              <a:t>esclusioni </a:t>
            </a:r>
            <a:r>
              <a:rPr lang="en-GB" altLang="en-US" sz="1800"/>
              <a:t>come politica di autorizzazione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   es. </a:t>
            </a:r>
            <a:r>
              <a:rPr lang="en-GB" altLang="en-US" sz="1800" b="1" i="1">
                <a:solidFill>
                  <a:schemeClr val="accent2"/>
                </a:solidFill>
              </a:rPr>
              <a:t>medico (ID del medico</a:t>
            </a:r>
            <a:r>
              <a:rPr lang="en-GB" altLang="en-US" sz="1800"/>
              <a:t>)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 Politica: </a:t>
            </a:r>
            <a:r>
              <a:rPr lang="en-GB" altLang="en-US" sz="1800"/>
              <a:t>"</a:t>
            </a:r>
            <a:r>
              <a:rPr lang="en-GB" altLang="en-US" sz="1800" i="1"/>
              <a:t>dove il medico non è Shipman</a:t>
            </a:r>
            <a:r>
              <a:rPr lang="en-GB" altLang="en-US" sz="1800"/>
              <a:t>", "</a:t>
            </a:r>
            <a:r>
              <a:rPr lang="en-GB" altLang="en-US" sz="1800" i="1"/>
              <a:t>dove il medico non è &lt;x&gt; (un parente)</a:t>
            </a:r>
            <a:r>
              <a:rPr lang="en-GB" altLang="en-US" sz="1800"/>
              <a:t>".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Confronto con ACL contenenti solo gruppi, con esclusioni di singoli membri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       - La semantica della precedenza di valutazione nelle ACL è sempre stata un'area difficile.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 </a:t>
            </a:r>
          </a:p>
        </p:txBody>
      </p:sp>
      <p:pic>
        <p:nvPicPr>
          <p:cNvPr id="36869" name="Picture 1">
            <a:extLst>
              <a:ext uri="{FF2B5EF4-FFF2-40B4-BE49-F238E27FC236}">
                <a16:creationId xmlns:a16="http://schemas.microsoft.com/office/drawing/2014/main" id="{CDD68176-326F-41AF-A240-9318471B42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8212FCA6-920B-4157-B5B5-CF5ADC8D87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8E74CFB-70BF-4453-8D4C-FC3851AD6C69}" type="slidenum">
              <a:rPr lang="en-GB" altLang="en-US" sz="1400" smtClean="0"/>
              <a:t>15</a:t>
            </a:fld>
            <a:endParaRPr lang="en-GB" altLang="en-US" sz="14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762C2E66-3F2D-45A9-8A2A-C025492EF8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772400" cy="609600"/>
          </a:xfrm>
        </p:spPr>
        <p:txBody>
          <a:bodyPr/>
          <a:lstStyle/>
          <a:p>
            <a:pPr algn="l" eaLnBrk="1" hangingPunct="1"/>
            <a:r>
              <a:rPr lang="en-GB" altLang="en-US" sz="2400">
                <a:solidFill>
                  <a:schemeClr val="tx1"/>
                </a:solidFill>
              </a:rPr>
              <a:t>RBAC - 4: Gerarchie di ruoli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342EDFCC-140D-4D8F-87BF-BA0448524C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10600" cy="4953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Alcuni sistemi RBAC definiscono </a:t>
            </a:r>
            <a:r>
              <a:rPr lang="en-GB" altLang="en-US" sz="1800">
                <a:solidFill>
                  <a:schemeClr val="accent2"/>
                </a:solidFill>
              </a:rPr>
              <a:t>gerarchie di ruoli </a:t>
            </a:r>
            <a:r>
              <a:rPr lang="en-GB" altLang="en-US" sz="1800"/>
              <a:t>con </a:t>
            </a:r>
            <a:r>
              <a:rPr lang="en-GB" altLang="en-US" sz="1800">
                <a:solidFill>
                  <a:schemeClr val="accent2"/>
                </a:solidFill>
              </a:rPr>
              <a:t>eredità di privilegi </a:t>
            </a:r>
            <a:r>
              <a:rPr lang="en-GB" altLang="en-US" sz="1800"/>
              <a:t>lungo la gerarchia.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La gerarchia può rispecchiare la struttura organizzativa, che riflette il potere e la responsabilità piuttosto che la competenza funzionale.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L'ereditarietà dei privilegi è ancora meno difendibile per i ruoli funzionali.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Inoltre: l'ereditarietà dei privilegi viola il </a:t>
            </a:r>
            <a:r>
              <a:rPr lang="en-GB" altLang="en-US" sz="1800" i="1">
                <a:solidFill>
                  <a:schemeClr val="accent2"/>
                </a:solidFill>
              </a:rPr>
              <a:t>principio del privilegio minimo necessario.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          e rende difficile il ragionamento sui privilegi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                       - vedi molti documenti ACM SACMAT)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Le gerarchie dei ruoli sono definite nei successivi </a:t>
            </a:r>
            <a:r>
              <a:rPr lang="en-GB" altLang="en-US" sz="1800"/>
              <a:t>standard </a:t>
            </a:r>
            <a:r>
              <a:rPr lang="en-GB" altLang="en-US" sz="1800">
                <a:solidFill>
                  <a:schemeClr val="accent2"/>
                </a:solidFill>
              </a:rPr>
              <a:t>NIST RBAC</a:t>
            </a:r>
            <a:r>
              <a:rPr lang="en-GB" altLang="en-US" sz="180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Il nostro lavoro ha evitato l'ereditarietà dei privilegi (si veda il caso di studio di OASIS).</a:t>
            </a:r>
          </a:p>
        </p:txBody>
      </p:sp>
      <p:pic>
        <p:nvPicPr>
          <p:cNvPr id="37893" name="Picture 1">
            <a:extLst>
              <a:ext uri="{FF2B5EF4-FFF2-40B4-BE49-F238E27FC236}">
                <a16:creationId xmlns:a16="http://schemas.microsoft.com/office/drawing/2014/main" id="{0A4F03EB-5EC8-4D73-939D-6BEBD3B960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>
            <a:extLst>
              <a:ext uri="{FF2B5EF4-FFF2-40B4-BE49-F238E27FC236}">
                <a16:creationId xmlns:a16="http://schemas.microsoft.com/office/drawing/2014/main" id="{F6BE06B4-3E8F-43EE-817D-A7B0D1A180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DFFF62-7424-460C-9C36-D166A40BBBE9}" type="slidenum">
              <a:rPr lang="en-GB" altLang="en-US" sz="1400" smtClean="0"/>
              <a:t>16</a:t>
            </a:fld>
            <a:endParaRPr lang="en-GB" altLang="en-US" sz="14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3D92F071-6A32-4864-B8FD-1E0C72375D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772400" cy="609600"/>
          </a:xfrm>
        </p:spPr>
        <p:txBody>
          <a:bodyPr/>
          <a:lstStyle/>
          <a:p>
            <a:pPr algn="l" eaLnBrk="1" hangingPunct="1"/>
            <a:r>
              <a:rPr lang="en-GB" altLang="en-US" sz="2400">
                <a:solidFill>
                  <a:schemeClr val="tx1"/>
                </a:solidFill>
              </a:rPr>
              <a:t>RBAC - 5: Autorizzazione interdominio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6A9D08C6-CA31-42FD-A582-68DED4FEF8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305800" cy="54864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RBAC semplifica l'autorizzazione al di fuori dei domini domestici dei presidi, perché: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</a:pPr>
            <a:r>
              <a:rPr lang="en-GB" altLang="en-US" sz="2000"/>
              <a:t>I ruoli cambiano meno frequentemente di quanto i presidi lascino o entrino a far parte del gruppo.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</a:pPr>
            <a:r>
              <a:rPr lang="en-GB" altLang="en-US" sz="2000"/>
              <a:t>L'amministrazione degli utenti e dei ruoli è separata dallo sviluppo e dall'utilizzo dei servizi.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</a:pPr>
            <a:r>
              <a:rPr lang="en-GB" altLang="en-US" sz="2000"/>
              <a:t>La negoziazione sull'uso dei servizi esterni ai domini può avvenire in termini di ruoli, ad esempio il pagamento di un ruolo per l'uso di un servizio.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</a:pPr>
            <a:r>
              <a:rPr lang="en-GB" altLang="en-US" sz="2000"/>
              <a:t>I domini federati possono contenere nomi di ruolo concordati in ciascun dominio.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         Rende la politica più facile da negoziare ed esprimere.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         Ad esempio, </a:t>
            </a:r>
            <a:r>
              <a:rPr lang="en-GB" altLang="en-US" sz="2000" b="1" i="1">
                <a:solidFill>
                  <a:schemeClr val="accent2"/>
                </a:solidFill>
              </a:rPr>
              <a:t>personale del reparto vendite, manager delle vendite, venditore. </a:t>
            </a: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2000"/>
          </a:p>
        </p:txBody>
      </p:sp>
      <p:pic>
        <p:nvPicPr>
          <p:cNvPr id="38917" name="Picture 1">
            <a:extLst>
              <a:ext uri="{FF2B5EF4-FFF2-40B4-BE49-F238E27FC236}">
                <a16:creationId xmlns:a16="http://schemas.microsoft.com/office/drawing/2014/main" id="{C0CD634C-124B-4D2A-9AA2-B6A362FB49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B9FB04EB-DB38-4B3C-B8BF-55A705A0E7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B6641C-5193-4A3C-9D80-974B1D909571}" type="slidenum">
              <a:rPr lang="en-GB" altLang="en-US" sz="1400" smtClean="0"/>
              <a:t>17</a:t>
            </a:fld>
            <a:endParaRPr lang="en-GB" altLang="en-US" sz="14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1CAEC89C-3E80-4AD4-92BE-AAA37C14BB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772400" cy="609600"/>
          </a:xfrm>
        </p:spPr>
        <p:txBody>
          <a:bodyPr/>
          <a:lstStyle/>
          <a:p>
            <a:pPr algn="l" eaLnBrk="1" hangingPunct="1"/>
            <a:r>
              <a:rPr lang="en-GB" altLang="en-US" sz="2400">
                <a:solidFill>
                  <a:schemeClr val="tx1"/>
                </a:solidFill>
              </a:rPr>
              <a:t>RBAC - 6: Contesto di autorizzazione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8A36F93B-FF6F-4CB8-8693-A7079632BB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990600"/>
            <a:ext cx="7620000" cy="4800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La politica di autorizzazione potrebbe includere altri vincoli sull'uso di un ruolo.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Ad esempio, l'ora del giorno, le relazioni e le esclusioni.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          vedi caso di studio OASIS - vincoli ambientali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I privilegi associati a un ruolo potrebbero non essere statici.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Ad esempio, </a:t>
            </a:r>
            <a:r>
              <a:rPr lang="en-GB" altLang="en-US" sz="2000" b="1" i="1">
                <a:solidFill>
                  <a:schemeClr val="accent2"/>
                </a:solidFill>
              </a:rPr>
              <a:t>lo studente (ID corso, ID studente) </a:t>
            </a:r>
            <a:r>
              <a:rPr lang="en-GB" altLang="en-US" sz="2000"/>
              <a:t>può leggere le soluzioni degli esercizi</a:t>
            </a:r>
            <a:r>
              <a:rPr lang="en-GB" altLang="en-US" sz="2000"/>
              <a:t>.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       solo dopo la restituzione dei lavori contrassegnati.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Ad esempio, il sistema di gestione delle conferenze - di seguito un esempio su piccola scala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      di utilizzo di un servizio esterno da parte di più domini. </a:t>
            </a:r>
          </a:p>
        </p:txBody>
      </p:sp>
      <p:pic>
        <p:nvPicPr>
          <p:cNvPr id="39941" name="Picture 1">
            <a:extLst>
              <a:ext uri="{FF2B5EF4-FFF2-40B4-BE49-F238E27FC236}">
                <a16:creationId xmlns:a16="http://schemas.microsoft.com/office/drawing/2014/main" id="{91D4B3EE-A051-4D82-8891-D901E58B5F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>
            <a:extLst>
              <a:ext uri="{FF2B5EF4-FFF2-40B4-BE49-F238E27FC236}">
                <a16:creationId xmlns:a16="http://schemas.microsoft.com/office/drawing/2014/main" id="{7FE7A5CE-3422-42F7-8E08-0C4E071E32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6CA2B01-F7E3-402A-9F08-1C92B6DE267E}" type="slidenum">
              <a:rPr lang="en-GB" altLang="en-US" sz="1400" smtClean="0"/>
              <a:t>18</a:t>
            </a:fld>
            <a:endParaRPr lang="en-GB" altLang="en-US" sz="14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547F558F-CA60-4B26-A52E-CB1FA2C2EA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685800"/>
          </a:xfrm>
        </p:spPr>
        <p:txBody>
          <a:bodyPr/>
          <a:lstStyle/>
          <a:p>
            <a:pPr algn="l" eaLnBrk="1" hangingPunct="1"/>
            <a:r>
              <a:rPr lang="en-GB" altLang="en-US" sz="2000">
                <a:solidFill>
                  <a:schemeClr val="tx1"/>
                </a:solidFill>
              </a:rPr>
              <a:t>Esempio: gestione delle conferenze (es. Easychair, CMT, EDAS, ... )</a:t>
            </a:r>
            <a:br>
              <a:rPr lang="en-GB" altLang="en-US" sz="2000">
                <a:solidFill>
                  <a:schemeClr val="tx1"/>
                </a:solidFill>
              </a:rPr>
            </a:br>
            <a:r>
              <a:rPr lang="en-GB" altLang="en-US" sz="2000">
                <a:solidFill>
                  <a:schemeClr val="tx1"/>
                </a:solidFill>
              </a:rPr>
              <a:t>selezione da flusso di lavoro e politica</a:t>
            </a: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724F730B-EDAB-4D06-A8E7-57948AEC68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8305800" cy="5181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Il presidente del programma registra i </a:t>
            </a:r>
            <a:r>
              <a:rPr lang="en-GB" altLang="en-US" sz="1800">
                <a:solidFill>
                  <a:srgbClr val="FF0000"/>
                </a:solidFill>
              </a:rPr>
              <a:t>nomi, gli indirizzi e-mail, la password iniziale e i ruoli </a:t>
            </a:r>
            <a:r>
              <a:rPr lang="en-GB" altLang="en-US" sz="1800"/>
              <a:t>del comitato di programma: </a:t>
            </a:r>
            <a:r>
              <a:rPr lang="en-US" altLang="en-US" sz="1800"/>
              <a:t>ruoli </a:t>
            </a:r>
            <a:r>
              <a:rPr lang="en-US" altLang="en-US" sz="1800" b="1" i="1">
                <a:solidFill>
                  <a:schemeClr val="accent2"/>
                </a:solidFill>
              </a:rPr>
              <a:t>presidente/i PC, membro/i PC</a:t>
            </a:r>
            <a:endParaRPr lang="en-GB" altLang="en-US" sz="1800" b="1" i="1">
              <a:solidFill>
                <a:schemeClr val="accent2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    a tutti viene inviata un'e-mail in cui si chiede di registrare il proprio account, cambiare la propria password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Gli autori inviano i documenti, acquisendo il ruolo di </a:t>
            </a:r>
            <a:r>
              <a:rPr lang="en-GB" altLang="en-US" sz="1800" b="1" i="1">
                <a:solidFill>
                  <a:schemeClr val="accent2"/>
                </a:solidFill>
              </a:rPr>
              <a:t>contatto-autore </a:t>
            </a:r>
            <a:r>
              <a:rPr lang="en-GB" altLang="en-US" sz="1800"/>
              <a:t>e restituendo un UID per il documento.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 b="1" i="1">
                <a:solidFill>
                  <a:schemeClr val="accent2"/>
                </a:solidFill>
              </a:rPr>
              <a:t>     il contatto-autore </a:t>
            </a:r>
            <a:r>
              <a:rPr lang="en-GB" altLang="en-US" sz="1800"/>
              <a:t>può inviare nuove versioni fino alla </a:t>
            </a:r>
            <a:r>
              <a:rPr lang="en-GB" altLang="en-US" sz="1800">
                <a:solidFill>
                  <a:srgbClr val="FF0000"/>
                </a:solidFill>
              </a:rPr>
              <a:t>data di scadenza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 b="1" i="1">
                <a:solidFill>
                  <a:schemeClr val="accent2"/>
                </a:solidFill>
              </a:rPr>
              <a:t>Ai membri del PC </a:t>
            </a:r>
            <a:r>
              <a:rPr lang="en-GB" altLang="en-US" sz="1800"/>
              <a:t>vengono assegnati i documenti da revisionare. Possono delegare alcune revisioni: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     ruolo di </a:t>
            </a:r>
            <a:r>
              <a:rPr lang="en-GB" altLang="en-US" sz="1800" b="1" i="1">
                <a:solidFill>
                  <a:schemeClr val="accent2"/>
                </a:solidFill>
              </a:rPr>
              <a:t>revisore </a:t>
            </a:r>
            <a:r>
              <a:rPr lang="en-GB" altLang="en-US" sz="1800"/>
              <a:t>per ogni documento, separato dal </a:t>
            </a:r>
            <a:r>
              <a:rPr lang="en-GB" altLang="en-US" sz="1800" b="1" i="1">
                <a:solidFill>
                  <a:schemeClr val="accent2"/>
                </a:solidFill>
              </a:rPr>
              <a:t>membro del PC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I conflitti di interesse devono essere espressi dagli autori e dai membri del PC e devono essere applicati dal sistema.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I membri del PC non devono mai essere in grado di conoscere i revisori e di vedere le recensioni dei propri lavori.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I membri del PC possono vedere solo le proprie recensioni fino a dopo la </a:t>
            </a:r>
            <a:r>
              <a:rPr lang="en-GB" altLang="en-US" sz="1800">
                <a:solidFill>
                  <a:srgbClr val="FF0000"/>
                </a:solidFill>
              </a:rPr>
              <a:t>scadenza </a:t>
            </a:r>
            <a:r>
              <a:rPr lang="en-GB" altLang="en-US" sz="1800"/>
              <a:t>delle </a:t>
            </a:r>
            <a:r>
              <a:rPr lang="en-GB" altLang="en-US" sz="1800">
                <a:solidFill>
                  <a:srgbClr val="FF0000"/>
                </a:solidFill>
              </a:rPr>
              <a:t>stesse</a:t>
            </a:r>
            <a:r>
              <a:rPr lang="en-GB" altLang="en-US" sz="180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/>
              <a:t>Successivamente, in una fase di discussione, i membri del PC possono vedere l'ordine di classifica e le altre recensioni (eccetto quella del proprio lavoro). I sistemi variano da questo punto di vista.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 i="1">
                <a:solidFill>
                  <a:schemeClr val="accent2"/>
                </a:solidFill>
              </a:rPr>
              <a:t>Nota: esempio su piccola scala, ad esempio 50 membri del PC, 200 documenti.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1800" i="1">
                <a:solidFill>
                  <a:schemeClr val="accent2"/>
                </a:solidFill>
              </a:rPr>
              <a:t>Nota: i diritti cambieranno dopo le scadenze (un esempio di contesto</a:t>
            </a:r>
            <a:r>
              <a:rPr lang="en-GB" altLang="en-US" sz="2000" i="1">
                <a:solidFill>
                  <a:schemeClr val="accent2"/>
                </a:solidFill>
              </a:rPr>
              <a:t>) </a:t>
            </a: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      </a:t>
            </a:r>
            <a:endParaRPr lang="en-GB" altLang="en-US" sz="2000">
              <a:solidFill>
                <a:srgbClr val="CC0000"/>
              </a:solidFill>
            </a:endParaRPr>
          </a:p>
        </p:txBody>
      </p:sp>
      <p:pic>
        <p:nvPicPr>
          <p:cNvPr id="40965" name="Picture 1">
            <a:extLst>
              <a:ext uri="{FF2B5EF4-FFF2-40B4-BE49-F238E27FC236}">
                <a16:creationId xmlns:a16="http://schemas.microsoft.com/office/drawing/2014/main" id="{FF42E4E4-B432-4EF7-A94B-398BDB4EF5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>
            <a:extLst>
              <a:ext uri="{FF2B5EF4-FFF2-40B4-BE49-F238E27FC236}">
                <a16:creationId xmlns:a16="http://schemas.microsoft.com/office/drawing/2014/main" id="{49A94CE1-4C88-4A4F-BE0B-86FBD6EA6C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DCA1D29-FC34-49D7-83BB-932F6270C24C}" type="slidenum">
              <a:rPr lang="en-GB" altLang="en-US" sz="1400" smtClean="0"/>
              <a:t>19</a:t>
            </a:fld>
            <a:endParaRPr lang="en-GB" altLang="en-US" sz="14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D3E7EE33-FD23-4103-8019-1195E57430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772400" cy="609600"/>
          </a:xfrm>
        </p:spPr>
        <p:txBody>
          <a:bodyPr/>
          <a:lstStyle/>
          <a:p>
            <a:pPr algn="l" eaLnBrk="1" hangingPunct="1"/>
            <a:r>
              <a:rPr lang="en-GB" altLang="en-US" sz="2400">
                <a:solidFill>
                  <a:schemeClr val="tx1"/>
                </a:solidFill>
              </a:rPr>
              <a:t>La progettazione di funzionalità/certificati può incorporare RBAC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0B209907-DCCD-4A0F-B44E-3FB39B51A8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4495800" cy="3810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Capacità tradizionali nei sistemi centralizzati: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</a:t>
            </a:r>
            <a:endParaRPr lang="en-GB" altLang="en-US" sz="1800" b="1" i="1">
              <a:solidFill>
                <a:schemeClr val="accent2"/>
              </a:solidFill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643C964-3FE9-472E-9F35-1DEE33CA2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667000"/>
            <a:ext cx="5410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1800" kern="0" dirty="0">
                <a:latin typeface="+mn-lt"/>
              </a:rPr>
              <a:t>Capacità/certificati in sistemi distribuiti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1800" kern="0" dirty="0">
                <a:latin typeface="+mn-lt"/>
              </a:rPr>
              <a:t>                 cifre di controllo = </a:t>
            </a:r>
            <a:r>
              <a:rPr lang="en-GB" sz="1800" b="1" i="1" kern="0" dirty="0">
                <a:solidFill>
                  <a:schemeClr val="accent2"/>
                </a:solidFill>
                <a:latin typeface="+mn-lt"/>
              </a:rPr>
              <a:t>f </a:t>
            </a:r>
            <a:r>
              <a:rPr lang="en-GB" sz="1800" kern="0" dirty="0">
                <a:latin typeface="+mn-lt"/>
              </a:rPr>
              <a:t>( SECRET, campi protetti ) 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1800" kern="0" dirty="0">
                <a:latin typeface="+mn-lt"/>
              </a:rPr>
              <a:t>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BEA4AA-C094-4A2B-9719-FEBB3183DADB}"/>
              </a:ext>
            </a:extLst>
          </p:cNvPr>
          <p:cNvSpPr/>
          <p:nvPr/>
        </p:nvSpPr>
        <p:spPr>
          <a:xfrm>
            <a:off x="1524000" y="3352800"/>
            <a:ext cx="33528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GB" sz="1800" b="1" i="1" dirty="0">
                <a:solidFill>
                  <a:schemeClr val="accent2"/>
                </a:solidFill>
              </a:rPr>
              <a:t>campi protetti controllo </a:t>
            </a:r>
            <a:r>
              <a:rPr lang="en-GB" sz="1800" dirty="0"/>
              <a:t>cifre </a:t>
            </a:r>
          </a:p>
          <a:p>
            <a:pPr eaLnBrk="1" hangingPunct="1">
              <a:defRPr/>
            </a:pPr>
            <a:r>
              <a:rPr lang="en-GB" sz="1800" dirty="0"/>
              <a:t>(</a:t>
            </a:r>
            <a:r>
              <a:rPr lang="en-GB" sz="1800" b="1" i="1" dirty="0">
                <a:solidFill>
                  <a:schemeClr val="accent2"/>
                </a:solidFill>
              </a:rPr>
              <a:t>ID oggetto, diritti</a:t>
            </a:r>
            <a:r>
              <a:rPr lang="en-GB" sz="1800" dirty="0"/>
              <a:t>) (</a:t>
            </a:r>
            <a:r>
              <a:rPr lang="en-GB" sz="1800" dirty="0"/>
              <a:t>firma)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340B845-68F4-4387-B162-81CB3B9C4077}"/>
              </a:ext>
            </a:extLst>
          </p:cNvPr>
          <p:cNvCxnSpPr/>
          <p:nvPr/>
        </p:nvCxnSpPr>
        <p:spPr>
          <a:xfrm rot="5400000">
            <a:off x="2971800" y="3733800"/>
            <a:ext cx="76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72DBD1BF-7E82-48B5-A245-D0546B876827}"/>
              </a:ext>
            </a:extLst>
          </p:cNvPr>
          <p:cNvSpPr/>
          <p:nvPr/>
        </p:nvSpPr>
        <p:spPr>
          <a:xfrm>
            <a:off x="1524000" y="1905000"/>
            <a:ext cx="1905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r" eaLnBrk="1" hangingPunct="1">
              <a:defRPr/>
            </a:pPr>
            <a:r>
              <a:rPr lang="en-GB" sz="1800" b="1" i="1" dirty="0">
                <a:solidFill>
                  <a:srgbClr val="FF0000"/>
                </a:solidFill>
              </a:rPr>
              <a:t>parametri del ruolo</a:t>
            </a:r>
            <a:endParaRPr lang="en-GB" sz="1800" dirty="0">
              <a:solidFill>
                <a:srgbClr val="FF0000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52BAA98-294C-4CA7-A13F-606008E0ACB1}"/>
              </a:ext>
            </a:extLst>
          </p:cNvPr>
          <p:cNvCxnSpPr/>
          <p:nvPr/>
        </p:nvCxnSpPr>
        <p:spPr>
          <a:xfrm rot="5400000">
            <a:off x="1943100" y="2095500"/>
            <a:ext cx="381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4F77B395-6C95-4CA7-9C3E-A490D33271B9}"/>
              </a:ext>
            </a:extLst>
          </p:cNvPr>
          <p:cNvSpPr/>
          <p:nvPr/>
        </p:nvSpPr>
        <p:spPr>
          <a:xfrm>
            <a:off x="1524000" y="1371600"/>
            <a:ext cx="19050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r" eaLnBrk="1" hangingPunct="1">
              <a:defRPr/>
            </a:pPr>
            <a:r>
              <a:rPr lang="en-GB" sz="1800" b="1" i="1" dirty="0">
                <a:solidFill>
                  <a:schemeClr val="accent2"/>
                </a:solidFill>
              </a:rPr>
              <a:t>diritti dell'oggetto-ID</a:t>
            </a:r>
            <a:endParaRPr lang="en-GB" sz="180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3EB6A54-B6AA-4425-BA42-97CAA6C92C05}"/>
              </a:ext>
            </a:extLst>
          </p:cNvPr>
          <p:cNvCxnSpPr/>
          <p:nvPr/>
        </p:nvCxnSpPr>
        <p:spPr>
          <a:xfrm rot="5400000">
            <a:off x="2476500" y="1562100"/>
            <a:ext cx="381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996" name="TextBox 18">
            <a:extLst>
              <a:ext uri="{FF2B5EF4-FFF2-40B4-BE49-F238E27FC236}">
                <a16:creationId xmlns:a16="http://schemas.microsoft.com/office/drawing/2014/main" id="{6058D2C3-10B3-4FA3-9EFA-D41472CF8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371600"/>
            <a:ext cx="5041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i="1"/>
              <a:t>dimostra che il presentatore ha i diritti sull'oggetto</a:t>
            </a: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BE9078AC-B978-4C57-ADD5-D31D0BBAD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9812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1800" kern="0" dirty="0">
                <a:latin typeface="+mn-lt"/>
              </a:rPr>
              <a:t>RBAC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1800" kern="0" dirty="0">
                <a:latin typeface="+mn-lt"/>
              </a:rPr>
              <a:t>          </a:t>
            </a:r>
            <a:endParaRPr lang="en-GB" sz="1800" b="1" i="1" kern="0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41998" name="TextBox 20">
            <a:extLst>
              <a:ext uri="{FF2B5EF4-FFF2-40B4-BE49-F238E27FC236}">
                <a16:creationId xmlns:a16="http://schemas.microsoft.com/office/drawing/2014/main" id="{50E568F4-EEA4-440F-8EE9-CA657F852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1752600"/>
            <a:ext cx="51863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i="1"/>
              <a:t>dimostra che il presentatore detiene il ruolo + parametri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000" i="1"/>
              <a:t>deve essere verificato rispetto alla politica di controllo degli accessi</a:t>
            </a:r>
          </a:p>
        </p:txBody>
      </p:sp>
      <p:sp>
        <p:nvSpPr>
          <p:cNvPr id="23" name="Rectangle 3">
            <a:extLst>
              <a:ext uri="{FF2B5EF4-FFF2-40B4-BE49-F238E27FC236}">
                <a16:creationId xmlns:a16="http://schemas.microsoft.com/office/drawing/2014/main" id="{FA46CE8E-93C1-4470-96C1-E53B25D98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419600"/>
            <a:ext cx="5410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1800" kern="0" dirty="0">
                <a:latin typeface="+mn-lt"/>
              </a:rPr>
              <a:t>RBAC nei sistemi distribuiti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1800" kern="0" dirty="0">
                <a:latin typeface="+mn-lt"/>
              </a:rPr>
              <a:t>                 cifre di controllo = </a:t>
            </a:r>
            <a:r>
              <a:rPr lang="en-GB" sz="1800" b="1" i="1" kern="0" dirty="0">
                <a:solidFill>
                  <a:schemeClr val="accent2"/>
                </a:solidFill>
                <a:latin typeface="+mn-lt"/>
              </a:rPr>
              <a:t>f </a:t>
            </a:r>
            <a:r>
              <a:rPr lang="en-GB" sz="1800" kern="0" dirty="0">
                <a:latin typeface="+mn-lt"/>
              </a:rPr>
              <a:t>( SECRET, campi protetti ) 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1800" kern="0" dirty="0">
                <a:latin typeface="+mn-lt"/>
              </a:rPr>
              <a:t> 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8F4A1D7-F120-4B97-8FB0-7EA57F3E9241}"/>
              </a:ext>
            </a:extLst>
          </p:cNvPr>
          <p:cNvSpPr/>
          <p:nvPr/>
        </p:nvSpPr>
        <p:spPr>
          <a:xfrm>
            <a:off x="1600200" y="5105400"/>
            <a:ext cx="3352800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GB" sz="1800" b="1" i="1" dirty="0">
                <a:solidFill>
                  <a:schemeClr val="accent2"/>
                </a:solidFill>
              </a:rPr>
              <a:t>campi protetti controllo </a:t>
            </a:r>
            <a:r>
              <a:rPr lang="en-GB" sz="1800" dirty="0"/>
              <a:t>cifre </a:t>
            </a:r>
          </a:p>
          <a:p>
            <a:pPr eaLnBrk="1" hangingPunct="1">
              <a:defRPr/>
            </a:pPr>
            <a:r>
              <a:rPr lang="en-GB" sz="1800" dirty="0"/>
              <a:t>(</a:t>
            </a:r>
            <a:r>
              <a:rPr lang="en-GB" sz="1800" b="1" i="1" dirty="0">
                <a:solidFill>
                  <a:srgbClr val="FF0000"/>
                </a:solidFill>
              </a:rPr>
              <a:t>ruolo, parametri</a:t>
            </a:r>
            <a:r>
              <a:rPr lang="en-GB" sz="1800" dirty="0"/>
              <a:t>) (</a:t>
            </a:r>
            <a:r>
              <a:rPr lang="en-GB" sz="1800" dirty="0"/>
              <a:t>firma)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F59C22A-B14C-4B70-AA03-F72A146A6F48}"/>
              </a:ext>
            </a:extLst>
          </p:cNvPr>
          <p:cNvCxnSpPr/>
          <p:nvPr/>
        </p:nvCxnSpPr>
        <p:spPr>
          <a:xfrm rot="5400000">
            <a:off x="3048000" y="5486400"/>
            <a:ext cx="762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002" name="Picture 1">
            <a:extLst>
              <a:ext uri="{FF2B5EF4-FFF2-40B4-BE49-F238E27FC236}">
                <a16:creationId xmlns:a16="http://schemas.microsoft.com/office/drawing/2014/main" id="{1EEFFAD8-E8FC-4297-ADA1-EA79D0C8CB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E7379721-FFDE-4399-926D-9891C6E53E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1</a:t>
            </a: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FA5FD5CD-D7BD-4380-A7FC-13DC0E0A08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533400"/>
          </a:xfrm>
        </p:spPr>
        <p:txBody>
          <a:bodyPr/>
          <a:lstStyle/>
          <a:p>
            <a:pPr eaLnBrk="1" hangingPunct="1"/>
            <a:r>
              <a:rPr lang="en-GB" altLang="en-US" sz="2800">
                <a:solidFill>
                  <a:schemeClr val="tx1"/>
                </a:solidFill>
              </a:rPr>
              <a:t>Controllo degli accessi (autorizzazione) nei sistemi distribuiti</a:t>
            </a:r>
            <a:endParaRPr lang="en-US" altLang="en-US" sz="2800">
              <a:solidFill>
                <a:schemeClr val="tx1"/>
              </a:solidFill>
            </a:endParaRP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0669CD46-6B0F-42B7-8178-2DDA9651AA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153400" cy="34290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80000"/>
              </a:lnSpc>
            </a:pPr>
            <a:r>
              <a:rPr lang="en-GB" altLang="en-US" sz="2000"/>
              <a:t>come individuo, ad esempio da casa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80000"/>
              </a:lnSpc>
            </a:pPr>
            <a:r>
              <a:rPr lang="en-GB" altLang="en-US" sz="2000"/>
              <a:t>all'interno di un singolo dominio di amministrazione 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</a:pPr>
            <a:r>
              <a:rPr lang="en-GB" altLang="en-US" sz="2000"/>
              <a:t>utilizzare i servizi esterni di un dominio come membro individuale o di un gruppo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80000"/>
              </a:lnSpc>
            </a:pPr>
            <a:r>
              <a:rPr lang="en-GB" altLang="en-US" sz="2000"/>
              <a:t>domini federati: autorizzazione interdominio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2000"/>
          </a:p>
        </p:txBody>
      </p:sp>
      <p:pic>
        <p:nvPicPr>
          <p:cNvPr id="24581" name="Picture 1">
            <a:extLst>
              <a:ext uri="{FF2B5EF4-FFF2-40B4-BE49-F238E27FC236}">
                <a16:creationId xmlns:a16="http://schemas.microsoft.com/office/drawing/2014/main" id="{FF929224-7571-4769-8CEA-F38DDCC1BB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69013"/>
            <a:ext cx="114617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>
            <a:extLst>
              <a:ext uri="{FF2B5EF4-FFF2-40B4-BE49-F238E27FC236}">
                <a16:creationId xmlns:a16="http://schemas.microsoft.com/office/drawing/2014/main" id="{D9E546C2-A9A8-449F-83D1-DF1AF60599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FF074C-9F10-44CB-9228-F4C5965CB7ED}" type="slidenum">
              <a:rPr lang="en-GB" altLang="en-US" sz="1400" smtClean="0"/>
              <a:t>20</a:t>
            </a:fld>
            <a:endParaRPr lang="en-GB" altLang="en-US" sz="14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29C1010E-F40E-447E-AD69-E2CDDABD1D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81000"/>
            <a:ext cx="7772400" cy="609600"/>
          </a:xfrm>
        </p:spPr>
        <p:txBody>
          <a:bodyPr/>
          <a:lstStyle/>
          <a:p>
            <a:pPr algn="l" eaLnBrk="1" hangingPunct="1"/>
            <a:r>
              <a:rPr lang="en-GB" altLang="en-US" sz="2400">
                <a:solidFill>
                  <a:schemeClr val="tx1"/>
                </a:solidFill>
              </a:rPr>
              <a:t>RBAC - pro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F5DFF950-64F3-4E91-8C3D-8FD420E16A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305800" cy="5257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RBAC fornisce: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GB" altLang="en-US" sz="2000">
                <a:solidFill>
                  <a:schemeClr val="accent2"/>
                </a:solidFill>
              </a:rPr>
              <a:t>Espressività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         - espressione sottile della politica di controllo degli accessi.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         - se i ruoli sono parametrati, è possibile catturare le esclusioni e le relazioni.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         - Possono essere inclusi anche controlli ambientali/contestuali (tempo/luogo). 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2"/>
            </a:pPr>
            <a:r>
              <a:rPr lang="en-GB" altLang="en-US" sz="2000">
                <a:solidFill>
                  <a:schemeClr val="accent2"/>
                </a:solidFill>
              </a:rPr>
              <a:t>Efficienza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         - controllo più veloce delle ACL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         - utilizzo di tecnologie di certificazione comparabili con le capacità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         - oppure utilizzare un canale sicuro e l'autenticazione del ruolo nel dominio di origine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  <a:buFontTx/>
              <a:buAutoNum type="arabicPlain" startAt="3"/>
            </a:pPr>
            <a:r>
              <a:rPr lang="en-GB" altLang="en-US" sz="2000">
                <a:solidFill>
                  <a:schemeClr val="accent2"/>
                </a:solidFill>
              </a:rPr>
              <a:t>Interworking cross-domain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         - facile da negoziare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         - politica di autorizzazione esprimibile e applicabile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GB" altLang="en-US" sz="2000"/>
              <a:t>          - eterogeneità dei certificati - può verificare con il dominio emittente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GB" altLang="en-US" sz="2000"/>
          </a:p>
        </p:txBody>
      </p:sp>
      <p:pic>
        <p:nvPicPr>
          <p:cNvPr id="43013" name="Picture 2">
            <a:extLst>
              <a:ext uri="{FF2B5EF4-FFF2-40B4-BE49-F238E27FC236}">
                <a16:creationId xmlns:a16="http://schemas.microsoft.com/office/drawing/2014/main" id="{68E2DA75-6E88-4B6C-A78A-E8E62B57FC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>
            <a:extLst>
              <a:ext uri="{FF2B5EF4-FFF2-40B4-BE49-F238E27FC236}">
                <a16:creationId xmlns:a16="http://schemas.microsoft.com/office/drawing/2014/main" id="{503D6C03-F3BF-49DE-8FD3-0033DB163E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602C916-EBF1-4569-8FB4-681621649CCB}" type="slidenum">
              <a:rPr lang="en-GB" altLang="en-US" sz="1400" smtClean="0"/>
              <a:t>21</a:t>
            </a:fld>
            <a:endParaRPr lang="en-GB" altLang="en-US" sz="14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0A0FA5F3-1ACB-41F3-AF7C-130724D391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2800">
                <a:solidFill>
                  <a:schemeClr val="tx1"/>
                </a:solidFill>
              </a:rPr>
              <a:t>OASIS RBAC</a:t>
            </a:r>
            <a:br>
              <a:rPr lang="en-US" altLang="en-US" sz="2800">
                <a:solidFill>
                  <a:schemeClr val="tx1"/>
                </a:solidFill>
              </a:rPr>
            </a:br>
            <a:r>
              <a:rPr lang="en-US" altLang="en-US" sz="2400">
                <a:solidFill>
                  <a:schemeClr val="tx1"/>
                </a:solidFill>
              </a:rPr>
              <a:t>Architettura aperta per l'interconnessione sicura dei servizi</a:t>
            </a:r>
            <a:br>
              <a:rPr lang="en-US" altLang="en-US" sz="2800">
                <a:solidFill>
                  <a:schemeClr val="tx1"/>
                </a:solidFill>
              </a:rPr>
            </a:br>
            <a:r>
              <a:rPr lang="en-US" altLang="en-US" sz="2400">
                <a:solidFill>
                  <a:schemeClr val="tx1"/>
                </a:solidFill>
              </a:rPr>
              <a:t>Caso di studio dalla ricerca di Opera Group</a:t>
            </a:r>
            <a:endParaRPr lang="en-GB" altLang="en-US" sz="2400">
              <a:solidFill>
                <a:schemeClr val="tx1"/>
              </a:solidFill>
            </a:endParaRP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DB6F5EE3-3994-4AE8-9877-3F837F4D04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3352800"/>
          </a:xfrm>
        </p:spPr>
        <p:txBody>
          <a:bodyPr/>
          <a:lstStyle/>
          <a:p>
            <a:r>
              <a:rPr lang="en-US" altLang="en-US" sz="2400"/>
              <a:t>I servizi OASIS nominano i loro clienti in termini di </a:t>
            </a:r>
            <a:r>
              <a:rPr lang="en-US" altLang="en-US" sz="2400" b="1">
                <a:solidFill>
                  <a:srgbClr val="CC0000"/>
                </a:solidFill>
              </a:rPr>
              <a:t>ruoli</a:t>
            </a:r>
          </a:p>
          <a:p>
            <a:pPr>
              <a:buFontTx/>
              <a:buNone/>
            </a:pPr>
            <a:endParaRPr lang="en-US" altLang="en-US" sz="2400"/>
          </a:p>
          <a:p>
            <a:r>
              <a:rPr lang="en-US" altLang="en-US" sz="2400"/>
              <a:t>I servizi OASIS specificano </a:t>
            </a:r>
            <a:r>
              <a:rPr lang="en-US" altLang="en-US" sz="2400" b="1">
                <a:solidFill>
                  <a:srgbClr val="CC0000"/>
                </a:solidFill>
              </a:rPr>
              <a:t>la politica </a:t>
            </a:r>
            <a:r>
              <a:rPr lang="en-US" altLang="en-US" sz="2400"/>
              <a:t>in termini di </a:t>
            </a:r>
            <a:r>
              <a:rPr lang="en-US" altLang="en-US" sz="2400" b="1">
                <a:solidFill>
                  <a:srgbClr val="CC0000"/>
                </a:solidFill>
              </a:rPr>
              <a:t>ruoli.</a:t>
            </a:r>
          </a:p>
          <a:p>
            <a:pPr>
              <a:buFontTx/>
              <a:buNone/>
            </a:pPr>
            <a:r>
              <a:rPr lang="en-GB" altLang="en-US" sz="2400"/>
              <a:t>	    - per l'</a:t>
            </a:r>
            <a:r>
              <a:rPr lang="en-GB" altLang="en-US" sz="2400" b="1">
                <a:solidFill>
                  <a:srgbClr val="CC0000"/>
                </a:solidFill>
              </a:rPr>
              <a:t>inserimento del ruolo </a:t>
            </a:r>
            <a:r>
              <a:rPr lang="en-GB" altLang="en-US" sz="2400"/>
              <a:t>(attivazione)</a:t>
            </a:r>
          </a:p>
          <a:p>
            <a:pPr>
              <a:buFontTx/>
              <a:buNone/>
            </a:pPr>
            <a:r>
              <a:rPr lang="en-GB" altLang="en-US" sz="2400"/>
              <a:t>	    - per l'</a:t>
            </a:r>
            <a:r>
              <a:rPr lang="en-GB" altLang="en-US" sz="2400" b="1">
                <a:solidFill>
                  <a:srgbClr val="CC0000"/>
                </a:solidFill>
              </a:rPr>
              <a:t>invocazione di servizi </a:t>
            </a:r>
            <a:r>
              <a:rPr lang="en-GB" altLang="en-US" sz="2400"/>
              <a:t>(autorizzazione, controllo degli accessi)</a:t>
            </a:r>
          </a:p>
          <a:p>
            <a:pPr>
              <a:buFontTx/>
              <a:buNone/>
            </a:pPr>
            <a:r>
              <a:rPr lang="en-GB" altLang="en-US" sz="2400"/>
              <a:t>	entrambi in forma di clausola di Horn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GB" altLang="en-US" sz="2400"/>
          </a:p>
        </p:txBody>
      </p:sp>
      <p:pic>
        <p:nvPicPr>
          <p:cNvPr id="44037" name="Picture 1">
            <a:extLst>
              <a:ext uri="{FF2B5EF4-FFF2-40B4-BE49-F238E27FC236}">
                <a16:creationId xmlns:a16="http://schemas.microsoft.com/office/drawing/2014/main" id="{E54D31D8-4717-4B10-877F-3959844BCF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>
            <a:extLst>
              <a:ext uri="{FF2B5EF4-FFF2-40B4-BE49-F238E27FC236}">
                <a16:creationId xmlns:a16="http://schemas.microsoft.com/office/drawing/2014/main" id="{A2E3D461-AB7C-45D7-9A72-E066E1ED27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449FF67-D41E-43B5-906A-BAD47DEFB369}" type="slidenum">
              <a:rPr lang="en-GB" altLang="en-US" sz="1400" smtClean="0"/>
              <a:t>22</a:t>
            </a:fld>
            <a:endParaRPr lang="en-GB" altLang="en-US" sz="14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373F20C6-6C13-43F2-85BD-B090F864AB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3200">
                <a:solidFill>
                  <a:schemeClr val="tx1"/>
                </a:solidFill>
              </a:rPr>
              <a:t>Modello OASIS di </a:t>
            </a:r>
            <a:r>
              <a:rPr lang="en-US" altLang="en-US" sz="3200" b="1">
                <a:solidFill>
                  <a:schemeClr val="tx1"/>
                </a:solidFill>
              </a:rPr>
              <a:t>attivazione dei ruoli</a:t>
            </a:r>
            <a:endParaRPr lang="en-GB" altLang="en-US" sz="3200" b="1">
              <a:solidFill>
                <a:schemeClr val="tx1"/>
              </a:solidFill>
            </a:endParaRPr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8426FB34-F5D7-4BC4-8997-D949CF3E73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1752600"/>
            <a:ext cx="64770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/>
              <a:t>una regola di attivazione del ruolo ha la forma:</a:t>
            </a:r>
          </a:p>
          <a:p>
            <a:pPr>
              <a:buFontTx/>
              <a:buNone/>
            </a:pPr>
            <a:r>
              <a:rPr lang="en-US" altLang="en-US" sz="2400" b="1">
                <a:solidFill>
                  <a:srgbClr val="CC0000"/>
                </a:solidFill>
              </a:rPr>
              <a:t>       condizione1, condizione2, ..... |- Ruolo di destinazione</a:t>
            </a:r>
          </a:p>
          <a:p>
            <a:pPr>
              <a:buFontTx/>
              <a:buNone/>
            </a:pPr>
            <a:endParaRPr lang="en-US" altLang="en-US" sz="2400" b="1"/>
          </a:p>
          <a:p>
            <a:pPr>
              <a:buFontTx/>
              <a:buNone/>
            </a:pPr>
            <a:r>
              <a:rPr lang="en-US" altLang="en-US" sz="2400"/>
              <a:t>dove le condizioni possono essere</a:t>
            </a:r>
          </a:p>
          <a:p>
            <a:pPr>
              <a:buFontTx/>
              <a:buNone/>
            </a:pPr>
            <a:r>
              <a:rPr lang="en-US" altLang="en-US" sz="2400">
                <a:solidFill>
                  <a:srgbClr val="CC0000"/>
                </a:solidFill>
              </a:rPr>
              <a:t>		- ruolo prerequisito</a:t>
            </a:r>
          </a:p>
          <a:p>
            <a:pPr>
              <a:buFontTx/>
              <a:buNone/>
            </a:pPr>
            <a:r>
              <a:rPr lang="en-US" altLang="en-US" sz="2400">
                <a:solidFill>
                  <a:srgbClr val="CC0000"/>
                </a:solidFill>
              </a:rPr>
              <a:t>		- credenziale di nomina</a:t>
            </a:r>
          </a:p>
          <a:p>
            <a:pPr>
              <a:buFontTx/>
              <a:buNone/>
            </a:pPr>
            <a:r>
              <a:rPr lang="en-US" altLang="en-US" sz="2400">
                <a:solidFill>
                  <a:srgbClr val="CC0000"/>
                </a:solidFill>
              </a:rPr>
              <a:t>		- vincolo ambientale</a:t>
            </a:r>
          </a:p>
          <a:p>
            <a:pPr>
              <a:buFontTx/>
              <a:buNone/>
            </a:pPr>
            <a:r>
              <a:rPr lang="en-US" altLang="en-US" sz="2400"/>
              <a:t>		tutti sono </a:t>
            </a:r>
            <a:r>
              <a:rPr lang="en-US" altLang="en-US" sz="2400">
                <a:solidFill>
                  <a:srgbClr val="CC0000"/>
                </a:solidFill>
              </a:rPr>
              <a:t>parametrati</a:t>
            </a:r>
            <a:endParaRPr lang="en-US" altLang="en-US" sz="2400"/>
          </a:p>
          <a:p>
            <a:pPr>
              <a:buFontTx/>
              <a:buNone/>
            </a:pPr>
            <a:endParaRPr lang="en-GB" altLang="en-US" sz="2400"/>
          </a:p>
        </p:txBody>
      </p:sp>
      <p:pic>
        <p:nvPicPr>
          <p:cNvPr id="45061" name="Picture 1">
            <a:extLst>
              <a:ext uri="{FF2B5EF4-FFF2-40B4-BE49-F238E27FC236}">
                <a16:creationId xmlns:a16="http://schemas.microsoft.com/office/drawing/2014/main" id="{18A07548-930D-4481-AE73-B3F96E48C9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>
            <a:extLst>
              <a:ext uri="{FF2B5EF4-FFF2-40B4-BE49-F238E27FC236}">
                <a16:creationId xmlns:a16="http://schemas.microsoft.com/office/drawing/2014/main" id="{46B1881F-D68C-4E3F-B61C-75386CB9F2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54423CE-F973-4B41-AE31-B69BBAF702F5}" type="slidenum">
              <a:rPr lang="en-GB" altLang="en-US" sz="1400" smtClean="0"/>
              <a:t>23</a:t>
            </a:fld>
            <a:endParaRPr lang="en-GB" altLang="en-US" sz="14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0EF8A2DA-3F10-4A48-BBAC-6CB544E289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sz="3200">
                <a:solidFill>
                  <a:schemeClr val="tx1"/>
                </a:solidFill>
              </a:rPr>
              <a:t>Regole di</a:t>
            </a:r>
            <a:r>
              <a:rPr lang="en-US" altLang="en-US" sz="3200" b="1">
                <a:solidFill>
                  <a:schemeClr val="tx1"/>
                </a:solidFill>
              </a:rPr>
              <a:t> adesione a </a:t>
            </a:r>
            <a:r>
              <a:rPr lang="en-US" altLang="en-US" sz="3200">
                <a:solidFill>
                  <a:schemeClr val="tx1"/>
                </a:solidFill>
              </a:rPr>
              <a:t>OASIS (continua)</a:t>
            </a:r>
            <a:endParaRPr lang="en-GB" altLang="en-US" sz="3200">
              <a:solidFill>
                <a:schemeClr val="tx1"/>
              </a:solidFill>
            </a:endParaRPr>
          </a:p>
        </p:txBody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B32D5960-CE08-4F96-877D-9C2C9457E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9248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/>
              <a:t>come abbiamo visto, una regola di attivazione del ruolo:</a:t>
            </a:r>
          </a:p>
          <a:p>
            <a:pPr>
              <a:buFontTx/>
              <a:buNone/>
            </a:pPr>
            <a:r>
              <a:rPr lang="en-US" altLang="en-US" sz="2400">
                <a:solidFill>
                  <a:srgbClr val="CC0000"/>
                </a:solidFill>
              </a:rPr>
              <a:t>       cond1*</a:t>
            </a:r>
            <a:r>
              <a:rPr lang="en-US" altLang="en-US" sz="2400" b="1">
                <a:solidFill>
                  <a:schemeClr val="accent2"/>
                </a:solidFill>
              </a:rPr>
              <a:t>, cond2, </a:t>
            </a:r>
            <a:r>
              <a:rPr lang="en-US" altLang="en-US" sz="2400">
                <a:solidFill>
                  <a:srgbClr val="CC0000"/>
                </a:solidFill>
              </a:rPr>
              <a:t>cond3*</a:t>
            </a:r>
            <a:r>
              <a:rPr lang="en-US" altLang="en-US" sz="2400" b="1">
                <a:solidFill>
                  <a:schemeClr val="accent2"/>
                </a:solidFill>
              </a:rPr>
              <a:t>, ..... |- ruolo di destinazione</a:t>
            </a:r>
          </a:p>
          <a:p>
            <a:pPr>
              <a:buFontTx/>
              <a:buNone/>
            </a:pPr>
            <a:endParaRPr lang="en-US" altLang="en-US" sz="2400" b="1"/>
          </a:p>
          <a:p>
            <a:pPr>
              <a:buFontTx/>
              <a:buNone/>
            </a:pPr>
            <a:r>
              <a:rPr lang="en-US" altLang="en-US" sz="2400" b="1"/>
              <a:t>regola di appartenenza al ruolo</a:t>
            </a:r>
            <a:r>
              <a:rPr lang="en-US" altLang="en-US" sz="2400"/>
              <a:t>:</a:t>
            </a:r>
            <a:endParaRPr lang="en-US" altLang="en-US" sz="2400">
              <a:solidFill>
                <a:schemeClr val="accent2"/>
              </a:solidFill>
            </a:endParaRPr>
          </a:p>
          <a:p>
            <a:pPr>
              <a:buFontTx/>
              <a:buNone/>
            </a:pPr>
            <a:r>
              <a:rPr lang="en-US" altLang="en-US" sz="2400"/>
              <a:t>	le condizioni di attivazione del ruolo che devono </a:t>
            </a:r>
            <a:r>
              <a:rPr lang="en-US" altLang="en-US" sz="2400" b="1">
                <a:solidFill>
                  <a:srgbClr val="CC0000"/>
                </a:solidFill>
              </a:rPr>
              <a:t>rimanere vere</a:t>
            </a:r>
            <a:r>
              <a:rPr lang="en-US" altLang="en-US" sz="2400">
                <a:solidFill>
                  <a:srgbClr val="CC0000"/>
                </a:solidFill>
              </a:rPr>
              <a:t>, ad es.</a:t>
            </a:r>
          </a:p>
          <a:p>
            <a:pPr>
              <a:buFontTx/>
              <a:buNone/>
            </a:pPr>
            <a:r>
              <a:rPr lang="en-US" altLang="en-US" sz="2400"/>
              <a:t>     che il preside rimanga attivo nel ruolo</a:t>
            </a:r>
          </a:p>
          <a:p>
            <a:pPr>
              <a:buFontTx/>
              <a:buNone/>
            </a:pPr>
            <a:endParaRPr lang="en-US" altLang="en-US" sz="2400"/>
          </a:p>
          <a:p>
            <a:pPr>
              <a:buFontTx/>
              <a:buNone/>
            </a:pPr>
            <a:r>
              <a:rPr lang="en-US" altLang="en-US" sz="2400" b="1">
                <a:solidFill>
                  <a:srgbClr val="CC0000"/>
                </a:solidFill>
              </a:rPr>
              <a:t>	monitorati </a:t>
            </a:r>
            <a:r>
              <a:rPr lang="en-US" altLang="en-US" sz="2400"/>
              <a:t>utilizzando un </a:t>
            </a:r>
            <a:r>
              <a:rPr lang="en-US" altLang="en-US" sz="2400" b="1">
                <a:solidFill>
                  <a:schemeClr val="accent2"/>
                </a:solidFill>
              </a:rPr>
              <a:t>middleware basato sugli eventi</a:t>
            </a:r>
          </a:p>
          <a:p>
            <a:pPr>
              <a:buFontTx/>
              <a:buNone/>
            </a:pPr>
            <a:r>
              <a:rPr lang="en-US" altLang="en-US" sz="2400"/>
              <a:t>	un altro contributo a un </a:t>
            </a:r>
            <a:r>
              <a:rPr lang="en-US" altLang="en-US" sz="2400" b="1"/>
              <a:t>ambiente di</a:t>
            </a:r>
            <a:r>
              <a:rPr lang="en-US" altLang="en-US" sz="2400" b="1">
                <a:solidFill>
                  <a:srgbClr val="CC0000"/>
                </a:solidFill>
              </a:rPr>
              <a:t> sicurezza attivo</a:t>
            </a:r>
          </a:p>
          <a:p>
            <a:pPr>
              <a:buFontTx/>
              <a:buNone/>
            </a:pPr>
            <a:endParaRPr lang="en-GB" altLang="en-US" sz="2400" b="1"/>
          </a:p>
        </p:txBody>
      </p:sp>
      <p:pic>
        <p:nvPicPr>
          <p:cNvPr id="47109" name="Picture 1">
            <a:extLst>
              <a:ext uri="{FF2B5EF4-FFF2-40B4-BE49-F238E27FC236}">
                <a16:creationId xmlns:a16="http://schemas.microsoft.com/office/drawing/2014/main" id="{1F321710-0EB5-4237-AEE5-03885EC4D9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5">
            <a:extLst>
              <a:ext uri="{FF2B5EF4-FFF2-40B4-BE49-F238E27FC236}">
                <a16:creationId xmlns:a16="http://schemas.microsoft.com/office/drawing/2014/main" id="{C35EC562-3D57-4E16-ADE1-5F511B2AE3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4382A0C-B3C5-4B97-B045-100F99B6D5FE}" type="slidenum">
              <a:rPr lang="en-GB" altLang="en-US" sz="1400" smtClean="0"/>
              <a:t>24</a:t>
            </a:fld>
            <a:endParaRPr lang="en-GB" altLang="en-US" sz="14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B08DD26F-131C-4493-8C8A-5F45ADB306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algn="l"/>
            <a:r>
              <a:rPr lang="en-US" altLang="en-US" sz="3200">
                <a:solidFill>
                  <a:schemeClr val="tx1"/>
                </a:solidFill>
              </a:rPr>
              <a:t>Modello di </a:t>
            </a:r>
            <a:r>
              <a:rPr lang="en-US" altLang="en-US" sz="3200" b="1">
                <a:solidFill>
                  <a:schemeClr val="tx1"/>
                </a:solidFill>
              </a:rPr>
              <a:t>autorizzazione </a:t>
            </a:r>
            <a:r>
              <a:rPr lang="en-US" altLang="en-US" sz="3200">
                <a:solidFill>
                  <a:schemeClr val="tx1"/>
                </a:solidFill>
              </a:rPr>
              <a:t>OASIS</a:t>
            </a: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51B4C166-DFE6-4FD8-8153-2CBE1F4EFA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/>
              <a:t>Una regola di autorizzazione ha la forma:</a:t>
            </a:r>
          </a:p>
          <a:p>
            <a:pPr>
              <a:buFontTx/>
              <a:buNone/>
            </a:pPr>
            <a:r>
              <a:rPr lang="en-US" altLang="en-US" sz="2400" b="1">
                <a:solidFill>
                  <a:srgbClr val="CC0000"/>
                </a:solidFill>
              </a:rPr>
              <a:t>       condizione1, condizione2, ..... |- Accesso</a:t>
            </a:r>
          </a:p>
          <a:p>
            <a:pPr>
              <a:buFontTx/>
              <a:buNone/>
            </a:pPr>
            <a:endParaRPr lang="en-US" altLang="en-US" sz="2400" b="1"/>
          </a:p>
          <a:p>
            <a:pPr>
              <a:buFontTx/>
              <a:buNone/>
            </a:pPr>
            <a:r>
              <a:rPr lang="en-US" altLang="en-US" sz="2400"/>
              <a:t>dove le condizioni possono essere</a:t>
            </a:r>
          </a:p>
          <a:p>
            <a:pPr>
              <a:buFontTx/>
              <a:buNone/>
            </a:pPr>
            <a:r>
              <a:rPr lang="en-US" altLang="en-US" sz="2400">
                <a:solidFill>
                  <a:srgbClr val="CC0000"/>
                </a:solidFill>
              </a:rPr>
              <a:t>		- un ruolo attivo</a:t>
            </a:r>
          </a:p>
          <a:p>
            <a:pPr>
              <a:buFontTx/>
              <a:buNone/>
            </a:pPr>
            <a:r>
              <a:rPr lang="en-US" altLang="en-US" sz="2400">
                <a:solidFill>
                  <a:srgbClr val="CC0000"/>
                </a:solidFill>
              </a:rPr>
              <a:t>		- un vincolo ambientale</a:t>
            </a:r>
          </a:p>
          <a:p>
            <a:pPr>
              <a:buFontTx/>
              <a:buNone/>
            </a:pPr>
            <a:r>
              <a:rPr lang="en-US" altLang="en-US" sz="2400"/>
              <a:t>		tutti sono </a:t>
            </a:r>
            <a:r>
              <a:rPr lang="en-US" altLang="en-US" sz="2400">
                <a:solidFill>
                  <a:srgbClr val="CC0000"/>
                </a:solidFill>
              </a:rPr>
              <a:t>parametrati</a:t>
            </a:r>
            <a:endParaRPr lang="en-US" altLang="en-US" sz="2400"/>
          </a:p>
        </p:txBody>
      </p:sp>
      <p:pic>
        <p:nvPicPr>
          <p:cNvPr id="48133" name="Picture 1">
            <a:extLst>
              <a:ext uri="{FF2B5EF4-FFF2-40B4-BE49-F238E27FC236}">
                <a16:creationId xmlns:a16="http://schemas.microsoft.com/office/drawing/2014/main" id="{3A147955-B89C-4811-85C1-A709873283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4">
            <a:extLst>
              <a:ext uri="{FF2B5EF4-FFF2-40B4-BE49-F238E27FC236}">
                <a16:creationId xmlns:a16="http://schemas.microsoft.com/office/drawing/2014/main" id="{D2BC42F5-EEA0-4D50-A7D4-C6CB7ACC4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D7C2A12-3C9E-4216-97F3-C9D3046FC29C}" type="slidenum">
              <a:rPr lang="en-GB" altLang="en-US" sz="1400" smtClean="0"/>
              <a:t>25</a:t>
            </a:fld>
            <a:endParaRPr lang="en-GB" altLang="en-US" sz="1400"/>
          </a:p>
        </p:txBody>
      </p:sp>
      <p:sp>
        <p:nvSpPr>
          <p:cNvPr id="49155" name="Oval 21">
            <a:extLst>
              <a:ext uri="{FF2B5EF4-FFF2-40B4-BE49-F238E27FC236}">
                <a16:creationId xmlns:a16="http://schemas.microsoft.com/office/drawing/2014/main" id="{9A1431E0-A101-4624-8ADB-25443E8A8A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675" y="1995488"/>
            <a:ext cx="838200" cy="4572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56" name="Rectangle 23">
            <a:extLst>
              <a:ext uri="{FF2B5EF4-FFF2-40B4-BE49-F238E27FC236}">
                <a16:creationId xmlns:a16="http://schemas.microsoft.com/office/drawing/2014/main" id="{441FAF25-7016-4F6D-A957-FD093DD13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038600"/>
            <a:ext cx="1524000" cy="381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57" name="Oval 27">
            <a:extLst>
              <a:ext uri="{FF2B5EF4-FFF2-40B4-BE49-F238E27FC236}">
                <a16:creationId xmlns:a16="http://schemas.microsoft.com/office/drawing/2014/main" id="{0DB5F34D-14A1-4267-BA4A-42235682C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581400"/>
            <a:ext cx="838200" cy="4572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58" name="Text Box 22">
            <a:extLst>
              <a:ext uri="{FF2B5EF4-FFF2-40B4-BE49-F238E27FC236}">
                <a16:creationId xmlns:a16="http://schemas.microsoft.com/office/drawing/2014/main" id="{86CC345D-B23F-4E59-89DA-F523B54EE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038600"/>
            <a:ext cx="13335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controllo degli accessi</a:t>
            </a:r>
            <a:endParaRPr lang="en-US" altLang="en-US" sz="1600"/>
          </a:p>
        </p:txBody>
      </p:sp>
      <p:sp>
        <p:nvSpPr>
          <p:cNvPr id="49159" name="Text Box 26">
            <a:extLst>
              <a:ext uri="{FF2B5EF4-FFF2-40B4-BE49-F238E27FC236}">
                <a16:creationId xmlns:a16="http://schemas.microsoft.com/office/drawing/2014/main" id="{CAD366A3-1D09-4B4E-AC43-3F7E63238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657600"/>
            <a:ext cx="6937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politica</a:t>
            </a:r>
            <a:endParaRPr lang="en-US" altLang="en-US" sz="1600"/>
          </a:p>
        </p:txBody>
      </p:sp>
      <p:sp>
        <p:nvSpPr>
          <p:cNvPr id="49160" name="Rectangle 20">
            <a:extLst>
              <a:ext uri="{FF2B5EF4-FFF2-40B4-BE49-F238E27FC236}">
                <a16:creationId xmlns:a16="http://schemas.microsoft.com/office/drawing/2014/main" id="{1F2A5B7F-139D-4388-B44D-BE7756FA7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6675" y="3595688"/>
            <a:ext cx="914400" cy="8382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61" name="Rectangle 4">
            <a:extLst>
              <a:ext uri="{FF2B5EF4-FFF2-40B4-BE49-F238E27FC236}">
                <a16:creationId xmlns:a16="http://schemas.microsoft.com/office/drawing/2014/main" id="{EDCF90D4-6E3E-41F5-A5C7-40E154A9D8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93700"/>
            <a:ext cx="7772400" cy="685800"/>
          </a:xfrm>
        </p:spPr>
        <p:txBody>
          <a:bodyPr/>
          <a:lstStyle/>
          <a:p>
            <a:pPr algn="l"/>
            <a:r>
              <a:rPr lang="en-GB" altLang="en-US" sz="2800">
                <a:solidFill>
                  <a:schemeClr val="tx1"/>
                </a:solidFill>
              </a:rPr>
              <a:t>Un servizio protetto dal controllo degli accessi OASIS</a:t>
            </a:r>
            <a:endParaRPr lang="en-US" altLang="en-US" sz="2800">
              <a:solidFill>
                <a:schemeClr val="tx1"/>
              </a:solidFill>
            </a:endParaRPr>
          </a:p>
        </p:txBody>
      </p:sp>
      <p:sp>
        <p:nvSpPr>
          <p:cNvPr id="49162" name="Text Box 5">
            <a:extLst>
              <a:ext uri="{FF2B5EF4-FFF2-40B4-BE49-F238E27FC236}">
                <a16:creationId xmlns:a16="http://schemas.microsoft.com/office/drawing/2014/main" id="{E4FEC572-053C-4264-B602-A522C4ED0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981200"/>
            <a:ext cx="9096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principale</a:t>
            </a:r>
            <a:endParaRPr lang="en-US" altLang="en-US" sz="1600"/>
          </a:p>
        </p:txBody>
      </p:sp>
      <p:sp>
        <p:nvSpPr>
          <p:cNvPr id="49163" name="Text Box 8">
            <a:extLst>
              <a:ext uri="{FF2B5EF4-FFF2-40B4-BE49-F238E27FC236}">
                <a16:creationId xmlns:a16="http://schemas.microsoft.com/office/drawing/2014/main" id="{1F3BE1BC-733E-4BE6-A8A8-347B7167EF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905000"/>
            <a:ext cx="685800" cy="5905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ruolo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ingresso</a:t>
            </a:r>
            <a:endParaRPr lang="en-US" altLang="en-US" sz="1600"/>
          </a:p>
        </p:txBody>
      </p:sp>
      <p:sp>
        <p:nvSpPr>
          <p:cNvPr id="49164" name="Text Box 9">
            <a:extLst>
              <a:ext uri="{FF2B5EF4-FFF2-40B4-BE49-F238E27FC236}">
                <a16:creationId xmlns:a16="http://schemas.microsoft.com/office/drawing/2014/main" id="{D1BBC0AB-5242-4D69-BCD4-CBD0BEC54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057400"/>
            <a:ext cx="6937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politica</a:t>
            </a:r>
            <a:endParaRPr lang="en-US" altLang="en-US" sz="1600"/>
          </a:p>
        </p:txBody>
      </p:sp>
      <p:sp>
        <p:nvSpPr>
          <p:cNvPr id="49165" name="Text Box 10">
            <a:extLst>
              <a:ext uri="{FF2B5EF4-FFF2-40B4-BE49-F238E27FC236}">
                <a16:creationId xmlns:a16="http://schemas.microsoft.com/office/drawing/2014/main" id="{BE9CA96B-9EFB-4F55-82B6-B21EF5A26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581400"/>
            <a:ext cx="87471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OASIS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-Garantito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servizio</a:t>
            </a:r>
            <a:endParaRPr lang="en-US" altLang="en-US" sz="1600"/>
          </a:p>
        </p:txBody>
      </p:sp>
      <p:sp>
        <p:nvSpPr>
          <p:cNvPr id="49166" name="Text Box 11">
            <a:extLst>
              <a:ext uri="{FF2B5EF4-FFF2-40B4-BE49-F238E27FC236}">
                <a16:creationId xmlns:a16="http://schemas.microsoft.com/office/drawing/2014/main" id="{F3292441-70FA-40BA-8A21-DAB45B2219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895600"/>
            <a:ext cx="18399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record di credenziali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(stato dei ruoli attivi)</a:t>
            </a:r>
            <a:endParaRPr lang="en-US" altLang="en-US" sz="1600"/>
          </a:p>
        </p:txBody>
      </p:sp>
      <p:sp>
        <p:nvSpPr>
          <p:cNvPr id="49167" name="Text Box 13">
            <a:extLst>
              <a:ext uri="{FF2B5EF4-FFF2-40B4-BE49-F238E27FC236}">
                <a16:creationId xmlns:a16="http://schemas.microsoft.com/office/drawing/2014/main" id="{CD309069-26A7-416F-A47E-193FD1F42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953000"/>
            <a:ext cx="30956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RMC = certificato di appartenenza al ruolo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          = iscrizione al ruolo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          = utilizzo del servizio</a:t>
            </a:r>
            <a:endParaRPr lang="en-US" altLang="en-US" sz="1600"/>
          </a:p>
        </p:txBody>
      </p:sp>
      <p:sp>
        <p:nvSpPr>
          <p:cNvPr id="49168" name="Rectangle 14">
            <a:extLst>
              <a:ext uri="{FF2B5EF4-FFF2-40B4-BE49-F238E27FC236}">
                <a16:creationId xmlns:a16="http://schemas.microsoft.com/office/drawing/2014/main" id="{9F47502C-BB43-48D4-BE5C-FE5ECE70F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057400"/>
            <a:ext cx="9906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pSp>
        <p:nvGrpSpPr>
          <p:cNvPr id="2" name="Group 49">
            <a:extLst>
              <a:ext uri="{FF2B5EF4-FFF2-40B4-BE49-F238E27FC236}">
                <a16:creationId xmlns:a16="http://schemas.microsoft.com/office/drawing/2014/main" id="{4DD62549-275A-4470-AE1F-E7072D3A8958}"/>
              </a:ext>
            </a:extLst>
          </p:cNvPr>
          <p:cNvGrpSpPr>
            <a:grpSpLocks/>
          </p:cNvGrpSpPr>
          <p:nvPr/>
        </p:nvGrpSpPr>
        <p:grpSpPr bwMode="auto">
          <a:xfrm>
            <a:off x="2498725" y="1738313"/>
            <a:ext cx="1082675" cy="336550"/>
            <a:chOff x="1574" y="1095"/>
            <a:chExt cx="682" cy="212"/>
          </a:xfrm>
        </p:grpSpPr>
        <p:sp>
          <p:nvSpPr>
            <p:cNvPr id="49195" name="Text Box 6">
              <a:extLst>
                <a:ext uri="{FF2B5EF4-FFF2-40B4-BE49-F238E27FC236}">
                  <a16:creationId xmlns:a16="http://schemas.microsoft.com/office/drawing/2014/main" id="{DE9FB8C1-14CD-42C7-849A-B2E2B8F664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4" y="1095"/>
              <a:ext cx="67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/>
                <a:t>credenziali</a:t>
              </a:r>
              <a:endParaRPr lang="en-US" altLang="en-US" sz="1600"/>
            </a:p>
          </p:txBody>
        </p:sp>
        <p:sp>
          <p:nvSpPr>
            <p:cNvPr id="49196" name="Rectangle 15">
              <a:extLst>
                <a:ext uri="{FF2B5EF4-FFF2-40B4-BE49-F238E27FC236}">
                  <a16:creationId xmlns:a16="http://schemas.microsoft.com/office/drawing/2014/main" id="{2FB38498-8697-4CF5-94BD-80E2B722D4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1104"/>
              <a:ext cx="672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grpSp>
        <p:nvGrpSpPr>
          <p:cNvPr id="3" name="Group 50">
            <a:extLst>
              <a:ext uri="{FF2B5EF4-FFF2-40B4-BE49-F238E27FC236}">
                <a16:creationId xmlns:a16="http://schemas.microsoft.com/office/drawing/2014/main" id="{7F7767F6-29C8-4AFE-95D6-13F98C2EB9AF}"/>
              </a:ext>
            </a:extLst>
          </p:cNvPr>
          <p:cNvGrpSpPr>
            <a:grpSpLocks/>
          </p:cNvGrpSpPr>
          <p:nvPr/>
        </p:nvGrpSpPr>
        <p:grpSpPr bwMode="auto">
          <a:xfrm>
            <a:off x="2667000" y="2362200"/>
            <a:ext cx="635000" cy="336550"/>
            <a:chOff x="1680" y="1680"/>
            <a:chExt cx="400" cy="212"/>
          </a:xfrm>
        </p:grpSpPr>
        <p:sp>
          <p:nvSpPr>
            <p:cNvPr id="49193" name="Text Box 7">
              <a:extLst>
                <a:ext uri="{FF2B5EF4-FFF2-40B4-BE49-F238E27FC236}">
                  <a16:creationId xmlns:a16="http://schemas.microsoft.com/office/drawing/2014/main" id="{100119BB-C374-440F-B262-FD3A5F2DCD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680"/>
              <a:ext cx="4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/>
                <a:t>RMC</a:t>
              </a:r>
              <a:endParaRPr lang="en-US" altLang="en-US" sz="1600"/>
            </a:p>
          </p:txBody>
        </p:sp>
        <p:sp>
          <p:nvSpPr>
            <p:cNvPr id="49194" name="Rectangle 16">
              <a:extLst>
                <a:ext uri="{FF2B5EF4-FFF2-40B4-BE49-F238E27FC236}">
                  <a16:creationId xmlns:a16="http://schemas.microsoft.com/office/drawing/2014/main" id="{3020966B-E5D8-497D-BA68-8F6CFC9075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8" y="1680"/>
              <a:ext cx="336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grpSp>
        <p:nvGrpSpPr>
          <p:cNvPr id="4" name="Group 51">
            <a:extLst>
              <a:ext uri="{FF2B5EF4-FFF2-40B4-BE49-F238E27FC236}">
                <a16:creationId xmlns:a16="http://schemas.microsoft.com/office/drawing/2014/main" id="{0B7557B7-5894-4059-8699-4565FF978BE9}"/>
              </a:ext>
            </a:extLst>
          </p:cNvPr>
          <p:cNvGrpSpPr>
            <a:grpSpLocks/>
          </p:cNvGrpSpPr>
          <p:nvPr/>
        </p:nvGrpSpPr>
        <p:grpSpPr bwMode="auto">
          <a:xfrm>
            <a:off x="2574925" y="4252913"/>
            <a:ext cx="635000" cy="336550"/>
            <a:chOff x="1622" y="2679"/>
            <a:chExt cx="400" cy="212"/>
          </a:xfrm>
        </p:grpSpPr>
        <p:sp>
          <p:nvSpPr>
            <p:cNvPr id="49191" name="Text Box 12">
              <a:extLst>
                <a:ext uri="{FF2B5EF4-FFF2-40B4-BE49-F238E27FC236}">
                  <a16:creationId xmlns:a16="http://schemas.microsoft.com/office/drawing/2014/main" id="{023675F8-4373-4911-A540-E8326A10FA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22" y="2679"/>
              <a:ext cx="4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/>
                <a:t>RMC</a:t>
              </a:r>
              <a:endParaRPr lang="en-US" altLang="en-US" sz="1600"/>
            </a:p>
          </p:txBody>
        </p:sp>
        <p:sp>
          <p:nvSpPr>
            <p:cNvPr id="49192" name="Rectangle 17">
              <a:extLst>
                <a:ext uri="{FF2B5EF4-FFF2-40B4-BE49-F238E27FC236}">
                  <a16:creationId xmlns:a16="http://schemas.microsoft.com/office/drawing/2014/main" id="{E5396906-626C-4275-9AA7-7C2868B281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2688"/>
              <a:ext cx="336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  <p:sp>
        <p:nvSpPr>
          <p:cNvPr id="49172" name="Rectangle 19">
            <a:extLst>
              <a:ext uri="{FF2B5EF4-FFF2-40B4-BE49-F238E27FC236}">
                <a16:creationId xmlns:a16="http://schemas.microsoft.com/office/drawing/2014/main" id="{D4833548-4825-47FF-918A-81C176F5F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895600"/>
            <a:ext cx="17526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85368" name="Line 24">
            <a:extLst>
              <a:ext uri="{FF2B5EF4-FFF2-40B4-BE49-F238E27FC236}">
                <a16:creationId xmlns:a16="http://schemas.microsoft.com/office/drawing/2014/main" id="{781DFA91-4771-4FD7-8C39-C5EAB36E26D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2133600"/>
            <a:ext cx="2667000" cy="0"/>
          </a:xfrm>
          <a:prstGeom prst="line">
            <a:avLst/>
          </a:prstGeom>
          <a:noFill/>
          <a:ln w="28575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369" name="Line 25">
            <a:extLst>
              <a:ext uri="{FF2B5EF4-FFF2-40B4-BE49-F238E27FC236}">
                <a16:creationId xmlns:a16="http://schemas.microsoft.com/office/drawing/2014/main" id="{7B04D421-1366-4CC3-9135-9DA0B9F3EB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2286000"/>
            <a:ext cx="2667000" cy="0"/>
          </a:xfrm>
          <a:prstGeom prst="line">
            <a:avLst/>
          </a:prstGeom>
          <a:noFill/>
          <a:ln w="28575">
            <a:solidFill>
              <a:srgbClr val="009999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5" name="Rectangle 28">
            <a:extLst>
              <a:ext uri="{FF2B5EF4-FFF2-40B4-BE49-F238E27FC236}">
                <a16:creationId xmlns:a16="http://schemas.microsoft.com/office/drawing/2014/main" id="{99596DAC-1677-44FE-8371-49EF82BFC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1752600"/>
            <a:ext cx="3733800" cy="2895600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85380" name="Line 36">
            <a:extLst>
              <a:ext uri="{FF2B5EF4-FFF2-40B4-BE49-F238E27FC236}">
                <a16:creationId xmlns:a16="http://schemas.microsoft.com/office/drawing/2014/main" id="{3A628D36-2954-408E-A4ED-BA361D950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362200"/>
            <a:ext cx="0" cy="1828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381" name="Line 37">
            <a:extLst>
              <a:ext uri="{FF2B5EF4-FFF2-40B4-BE49-F238E27FC236}">
                <a16:creationId xmlns:a16="http://schemas.microsoft.com/office/drawing/2014/main" id="{D02EF84A-0D80-40FF-9BCB-F1181746EA80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4191000"/>
            <a:ext cx="29718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8" name="Line 38">
            <a:extLst>
              <a:ext uri="{FF2B5EF4-FFF2-40B4-BE49-F238E27FC236}">
                <a16:creationId xmlns:a16="http://schemas.microsoft.com/office/drawing/2014/main" id="{27C72703-0447-489B-AF7B-21D8D6D1411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68875" y="25288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383" name="Line 39">
            <a:extLst>
              <a:ext uri="{FF2B5EF4-FFF2-40B4-BE49-F238E27FC236}">
                <a16:creationId xmlns:a16="http://schemas.microsoft.com/office/drawing/2014/main" id="{69D3DDC5-1FA1-4DC6-9F0B-4B46D4B6137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2514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384" name="Line 40">
            <a:extLst>
              <a:ext uri="{FF2B5EF4-FFF2-40B4-BE49-F238E27FC236}">
                <a16:creationId xmlns:a16="http://schemas.microsoft.com/office/drawing/2014/main" id="{F1E77DCB-00CB-4417-B0BE-D1CF57EC0B3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4191000"/>
            <a:ext cx="3810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385" name="Line 41">
            <a:extLst>
              <a:ext uri="{FF2B5EF4-FFF2-40B4-BE49-F238E27FC236}">
                <a16:creationId xmlns:a16="http://schemas.microsoft.com/office/drawing/2014/main" id="{FD4F6117-D8C7-4EF7-A9F4-1158F6E1DBD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3505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2" name="Line 42">
            <a:extLst>
              <a:ext uri="{FF2B5EF4-FFF2-40B4-BE49-F238E27FC236}">
                <a16:creationId xmlns:a16="http://schemas.microsoft.com/office/drawing/2014/main" id="{988D00AA-52D9-49B6-9289-20ACB6764703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5334000"/>
            <a:ext cx="381000" cy="0"/>
          </a:xfrm>
          <a:prstGeom prst="line">
            <a:avLst/>
          </a:prstGeom>
          <a:noFill/>
          <a:ln w="28575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3" name="Line 43">
            <a:extLst>
              <a:ext uri="{FF2B5EF4-FFF2-40B4-BE49-F238E27FC236}">
                <a16:creationId xmlns:a16="http://schemas.microsoft.com/office/drawing/2014/main" id="{2A5E42BE-674D-4EB7-927E-71078B1C3D92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5562600"/>
            <a:ext cx="3810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388" name="Line 44">
            <a:extLst>
              <a:ext uri="{FF2B5EF4-FFF2-40B4-BE49-F238E27FC236}">
                <a16:creationId xmlns:a16="http://schemas.microsoft.com/office/drawing/2014/main" id="{0007E969-6C56-47EB-9369-407385C800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1295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389" name="Line 45">
            <a:extLst>
              <a:ext uri="{FF2B5EF4-FFF2-40B4-BE49-F238E27FC236}">
                <a16:creationId xmlns:a16="http://schemas.microsoft.com/office/drawing/2014/main" id="{158EC1E4-D993-4C85-AD24-6814B656E74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4419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390" name="Text Box 46">
            <a:extLst>
              <a:ext uri="{FF2B5EF4-FFF2-40B4-BE49-F238E27FC236}">
                <a16:creationId xmlns:a16="http://schemas.microsoft.com/office/drawing/2014/main" id="{3789B17E-64E6-4921-AB03-FF74533E8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219200"/>
            <a:ext cx="256063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i="1"/>
              <a:t>Controllare le credenziali persistenti 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i="1"/>
              <a:t>vincoli ambientali</a:t>
            </a:r>
            <a:endParaRPr lang="en-US" altLang="en-US" sz="1400" i="1"/>
          </a:p>
        </p:txBody>
      </p:sp>
      <p:sp>
        <p:nvSpPr>
          <p:cNvPr id="185392" name="Text Box 48">
            <a:extLst>
              <a:ext uri="{FF2B5EF4-FFF2-40B4-BE49-F238E27FC236}">
                <a16:creationId xmlns:a16="http://schemas.microsoft.com/office/drawing/2014/main" id="{E139D293-2081-473C-8F6A-182EB88CD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800600"/>
            <a:ext cx="2540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i="1"/>
              <a:t>Controllare i vincoli ambientali</a:t>
            </a:r>
            <a:endParaRPr lang="en-US" altLang="en-US" sz="1400" i="1"/>
          </a:p>
        </p:txBody>
      </p:sp>
      <p:sp>
        <p:nvSpPr>
          <p:cNvPr id="49188" name="Line 52">
            <a:extLst>
              <a:ext uri="{FF2B5EF4-FFF2-40B4-BE49-F238E27FC236}">
                <a16:creationId xmlns:a16="http://schemas.microsoft.com/office/drawing/2014/main" id="{E2CC2E88-B8D6-4AAC-A787-6B333955E9F8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276600"/>
            <a:ext cx="18288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9" name="Text Box 53">
            <a:extLst>
              <a:ext uri="{FF2B5EF4-FFF2-40B4-BE49-F238E27FC236}">
                <a16:creationId xmlns:a16="http://schemas.microsoft.com/office/drawing/2014/main" id="{4DF6D2F7-2AD7-481F-844C-A429C3935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743200"/>
            <a:ext cx="21891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i="1"/>
              <a:t>monitoraggio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i="1"/>
              <a:t>battiti cardiaci o eventi di cambiamento</a:t>
            </a:r>
            <a:endParaRPr lang="en-US" altLang="en-US" sz="1400" i="1"/>
          </a:p>
        </p:txBody>
      </p:sp>
      <p:pic>
        <p:nvPicPr>
          <p:cNvPr id="49190" name="Picture 4">
            <a:extLst>
              <a:ext uri="{FF2B5EF4-FFF2-40B4-BE49-F238E27FC236}">
                <a16:creationId xmlns:a16="http://schemas.microsoft.com/office/drawing/2014/main" id="{08D0A747-25F6-4BC1-802A-2759D04D13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90" grpId="0"/>
      <p:bldP spid="185392" grpId="0"/>
    </p:bldLst>
  </p:timing>
</p:sld>
</file>

<file path=ppt/slides/slide26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4">
            <a:extLst>
              <a:ext uri="{FF2B5EF4-FFF2-40B4-BE49-F238E27FC236}">
                <a16:creationId xmlns:a16="http://schemas.microsoft.com/office/drawing/2014/main" id="{CE9E361B-59B4-48D0-A2DF-871F9F063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8788" y="6281738"/>
            <a:ext cx="457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8593EA2-1E2D-4FC8-BAB1-0473D056A621}" type="slidenum">
              <a:rPr lang="en-GB" altLang="en-US" sz="1400" smtClean="0"/>
              <a:t>26</a:t>
            </a:fld>
            <a:endParaRPr lang="en-GB" altLang="en-US" sz="14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DC5D841E-510F-4BEB-A437-55714C9D25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381000"/>
          </a:xfrm>
        </p:spPr>
        <p:txBody>
          <a:bodyPr/>
          <a:lstStyle/>
          <a:p>
            <a:pPr algn="l"/>
            <a:r>
              <a:rPr lang="en-GB" altLang="en-US" sz="2400">
                <a:solidFill>
                  <a:schemeClr val="tx1"/>
                </a:solidFill>
              </a:rPr>
              <a:t>Attivazione dei ruoli OASIS illustrata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50180" name="AutoShape 9">
            <a:extLst>
              <a:ext uri="{FF2B5EF4-FFF2-40B4-BE49-F238E27FC236}">
                <a16:creationId xmlns:a16="http://schemas.microsoft.com/office/drawing/2014/main" id="{9B33013E-FA27-49D9-8098-4CAAD58BC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905000"/>
            <a:ext cx="1295400" cy="8382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81" name="Text Box 10">
            <a:extLst>
              <a:ext uri="{FF2B5EF4-FFF2-40B4-BE49-F238E27FC236}">
                <a16:creationId xmlns:a16="http://schemas.microsoft.com/office/drawing/2014/main" id="{5BDC3FE2-DA91-4565-9EE5-D74D03D9D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1828800"/>
            <a:ext cx="958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servizio A</a:t>
            </a:r>
            <a:endParaRPr lang="en-US" altLang="en-US" sz="1600"/>
          </a:p>
        </p:txBody>
      </p:sp>
      <p:sp>
        <p:nvSpPr>
          <p:cNvPr id="50182" name="Oval 11">
            <a:extLst>
              <a:ext uri="{FF2B5EF4-FFF2-40B4-BE49-F238E27FC236}">
                <a16:creationId xmlns:a16="http://schemas.microsoft.com/office/drawing/2014/main" id="{E2DCD8B2-40E7-4358-8FA4-F5E2BE5E0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2209800"/>
            <a:ext cx="381000" cy="3810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CR</a:t>
            </a:r>
            <a:endParaRPr lang="en-US" altLang="en-US" sz="1800"/>
          </a:p>
        </p:txBody>
      </p:sp>
      <p:sp>
        <p:nvSpPr>
          <p:cNvPr id="50183" name="Rectangle 12">
            <a:extLst>
              <a:ext uri="{FF2B5EF4-FFF2-40B4-BE49-F238E27FC236}">
                <a16:creationId xmlns:a16="http://schemas.microsoft.com/office/drawing/2014/main" id="{AA1539EC-1C50-4429-8622-47420A00A9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286000"/>
            <a:ext cx="762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84" name="Text Box 13">
            <a:extLst>
              <a:ext uri="{FF2B5EF4-FFF2-40B4-BE49-F238E27FC236}">
                <a16:creationId xmlns:a16="http://schemas.microsoft.com/office/drawing/2014/main" id="{36753EAB-AB4B-4659-8271-63165996C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209800"/>
            <a:ext cx="692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RMC</a:t>
            </a:r>
            <a:endParaRPr lang="en-US" altLang="en-US" sz="1800"/>
          </a:p>
        </p:txBody>
      </p:sp>
      <p:sp>
        <p:nvSpPr>
          <p:cNvPr id="50185" name="Line 14">
            <a:extLst>
              <a:ext uri="{FF2B5EF4-FFF2-40B4-BE49-F238E27FC236}">
                <a16:creationId xmlns:a16="http://schemas.microsoft.com/office/drawing/2014/main" id="{64DE4243-98C9-4660-A731-53D126264D22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2438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6" name="AutoShape 15">
            <a:extLst>
              <a:ext uri="{FF2B5EF4-FFF2-40B4-BE49-F238E27FC236}">
                <a16:creationId xmlns:a16="http://schemas.microsoft.com/office/drawing/2014/main" id="{63F6E0C3-2C5C-44AF-976B-2D0786420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733800"/>
            <a:ext cx="1295400" cy="1066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87" name="Text Box 16">
            <a:extLst>
              <a:ext uri="{FF2B5EF4-FFF2-40B4-BE49-F238E27FC236}">
                <a16:creationId xmlns:a16="http://schemas.microsoft.com/office/drawing/2014/main" id="{5E21DB3E-7A87-42FD-8697-01FFDC0FE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038600"/>
            <a:ext cx="958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servizio B</a:t>
            </a:r>
            <a:endParaRPr lang="en-US" altLang="en-US" sz="1600"/>
          </a:p>
        </p:txBody>
      </p:sp>
      <p:sp>
        <p:nvSpPr>
          <p:cNvPr id="30738" name="Oval 17">
            <a:extLst>
              <a:ext uri="{FF2B5EF4-FFF2-40B4-BE49-F238E27FC236}">
                <a16:creationId xmlns:a16="http://schemas.microsoft.com/office/drawing/2014/main" id="{2BEE3AF2-F032-4132-819E-C53A06AD5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343400"/>
            <a:ext cx="381000" cy="3810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CR</a:t>
            </a:r>
            <a:endParaRPr lang="en-US" altLang="en-US" sz="1800"/>
          </a:p>
        </p:txBody>
      </p:sp>
      <p:sp>
        <p:nvSpPr>
          <p:cNvPr id="50189" name="Oval 22">
            <a:extLst>
              <a:ext uri="{FF2B5EF4-FFF2-40B4-BE49-F238E27FC236}">
                <a16:creationId xmlns:a16="http://schemas.microsoft.com/office/drawing/2014/main" id="{BCC1EEEF-5F0A-4355-81A0-D926D0B07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810000"/>
            <a:ext cx="457200" cy="3810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CR</a:t>
            </a:r>
            <a:endParaRPr lang="en-US" altLang="en-US" sz="1600"/>
          </a:p>
        </p:txBody>
      </p:sp>
      <p:sp>
        <p:nvSpPr>
          <p:cNvPr id="30744" name="Line 23">
            <a:extLst>
              <a:ext uri="{FF2B5EF4-FFF2-40B4-BE49-F238E27FC236}">
                <a16:creationId xmlns:a16="http://schemas.microsoft.com/office/drawing/2014/main" id="{47AB4326-49D0-436B-8375-D09758FACCF2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1905000"/>
            <a:ext cx="3352800" cy="25146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5" name="Line 24">
            <a:extLst>
              <a:ext uri="{FF2B5EF4-FFF2-40B4-BE49-F238E27FC236}">
                <a16:creationId xmlns:a16="http://schemas.microsoft.com/office/drawing/2014/main" id="{C4F5025E-8FB5-43BC-A351-C80E0D77D4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2590800"/>
            <a:ext cx="457200" cy="12192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97" name="Text Box 25">
            <a:extLst>
              <a:ext uri="{FF2B5EF4-FFF2-40B4-BE49-F238E27FC236}">
                <a16:creationId xmlns:a16="http://schemas.microsoft.com/office/drawing/2014/main" id="{6CD9A478-9967-4F88-83C1-111175562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3048000"/>
            <a:ext cx="16081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 i="1">
                <a:solidFill>
                  <a:srgbClr val="CC0000"/>
                </a:solidFill>
              </a:rPr>
              <a:t>canali di eventi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 i="1">
                <a:solidFill>
                  <a:srgbClr val="CC0000"/>
                </a:solidFill>
              </a:rPr>
              <a:t>per la revoca</a:t>
            </a:r>
            <a:endParaRPr lang="en-US" altLang="en-US" sz="1800" i="1">
              <a:solidFill>
                <a:srgbClr val="CC0000"/>
              </a:solidFill>
            </a:endParaRPr>
          </a:p>
        </p:txBody>
      </p:sp>
      <p:sp>
        <p:nvSpPr>
          <p:cNvPr id="50193" name="Text Box 28">
            <a:extLst>
              <a:ext uri="{FF2B5EF4-FFF2-40B4-BE49-F238E27FC236}">
                <a16:creationId xmlns:a16="http://schemas.microsoft.com/office/drawing/2014/main" id="{EAB09314-402D-4995-A3A5-B9559D0E9A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200400"/>
            <a:ext cx="2819400" cy="255428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ruoli prerequisiti: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  P ha un RMC rilasciato da 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  P ha un RMC rilasciato da 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certificato di nomina: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  P ha specificato l'appuntamento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vincoli ambientali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  parametri di ruolo controllati nel DB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  il tempo è quello specificato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---------------------------------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P viene rilasciato un nuovo RMC da B</a:t>
            </a:r>
          </a:p>
        </p:txBody>
      </p:sp>
      <p:sp>
        <p:nvSpPr>
          <p:cNvPr id="50194" name="Text Box 30">
            <a:extLst>
              <a:ext uri="{FF2B5EF4-FFF2-40B4-BE49-F238E27FC236}">
                <a16:creationId xmlns:a16="http://schemas.microsoft.com/office/drawing/2014/main" id="{301A39DA-B685-4568-8D73-B04C65B6E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1752600"/>
            <a:ext cx="18923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n-US" sz="1600" i="1"/>
              <a:t>RMC per il principale P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n-US" sz="1600" i="1"/>
              <a:t>per il servizio A</a:t>
            </a:r>
            <a:endParaRPr lang="en-US" altLang="en-US" sz="1600" i="1"/>
          </a:p>
        </p:txBody>
      </p:sp>
      <p:sp>
        <p:nvSpPr>
          <p:cNvPr id="30752" name="Line 31">
            <a:extLst>
              <a:ext uri="{FF2B5EF4-FFF2-40B4-BE49-F238E27FC236}">
                <a16:creationId xmlns:a16="http://schemas.microsoft.com/office/drawing/2014/main" id="{37D6DD4F-6476-4013-A866-1C96F74FE6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5200" y="1676400"/>
            <a:ext cx="19050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3" name="Line 32">
            <a:extLst>
              <a:ext uri="{FF2B5EF4-FFF2-40B4-BE49-F238E27FC236}">
                <a16:creationId xmlns:a16="http://schemas.microsoft.com/office/drawing/2014/main" id="{DE12FB94-2295-480A-90F1-46D8622510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38800" y="41910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97" name="Rectangle 18">
            <a:extLst>
              <a:ext uri="{FF2B5EF4-FFF2-40B4-BE49-F238E27FC236}">
                <a16:creationId xmlns:a16="http://schemas.microsoft.com/office/drawing/2014/main" id="{D3D340A3-5F20-4D5E-8AE8-466E00D31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3810000"/>
            <a:ext cx="762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98" name="Text Box 19">
            <a:extLst>
              <a:ext uri="{FF2B5EF4-FFF2-40B4-BE49-F238E27FC236}">
                <a16:creationId xmlns:a16="http://schemas.microsoft.com/office/drawing/2014/main" id="{CA355352-F273-4B16-AA61-94BC8B9A2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733800"/>
            <a:ext cx="692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RMC</a:t>
            </a:r>
            <a:endParaRPr lang="en-US" altLang="en-US" sz="1800"/>
          </a:p>
        </p:txBody>
      </p:sp>
      <p:sp>
        <p:nvSpPr>
          <p:cNvPr id="50199" name="Line 20">
            <a:extLst>
              <a:ext uri="{FF2B5EF4-FFF2-40B4-BE49-F238E27FC236}">
                <a16:creationId xmlns:a16="http://schemas.microsoft.com/office/drawing/2014/main" id="{36198CB9-3DED-4DCD-BB1C-00DE2914657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962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00" name="TextBox 36">
            <a:extLst>
              <a:ext uri="{FF2B5EF4-FFF2-40B4-BE49-F238E27FC236}">
                <a16:creationId xmlns:a16="http://schemas.microsoft.com/office/drawing/2014/main" id="{228BEC1E-68CE-43B3-8584-EC85E7FB0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066800"/>
            <a:ext cx="2090738" cy="5842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certificato di nomina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(persistente)</a:t>
            </a:r>
          </a:p>
        </p:txBody>
      </p:sp>
      <p:sp>
        <p:nvSpPr>
          <p:cNvPr id="50201" name="TextBox 37">
            <a:extLst>
              <a:ext uri="{FF2B5EF4-FFF2-40B4-BE49-F238E27FC236}">
                <a16:creationId xmlns:a16="http://schemas.microsoft.com/office/drawing/2014/main" id="{30390A1F-A6A0-43DF-BA73-7B2BA95A5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38" y="1066800"/>
            <a:ext cx="13636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amministrativo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database per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dominio di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servizio B</a:t>
            </a:r>
          </a:p>
        </p:txBody>
      </p:sp>
      <p:sp>
        <p:nvSpPr>
          <p:cNvPr id="50202" name="TextBox 38">
            <a:extLst>
              <a:ext uri="{FF2B5EF4-FFF2-40B4-BE49-F238E27FC236}">
                <a16:creationId xmlns:a16="http://schemas.microsoft.com/office/drawing/2014/main" id="{ADEC9655-3B09-445B-9F0B-752661D19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1838" y="3048000"/>
            <a:ext cx="11858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servizio a tempo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per il dominio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del servizio B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BE394CC-6AD9-40B8-85C9-603DFB04A4A3}"/>
              </a:ext>
            </a:extLst>
          </p:cNvPr>
          <p:cNvSpPr/>
          <p:nvPr/>
        </p:nvSpPr>
        <p:spPr>
          <a:xfrm>
            <a:off x="6858000" y="2895600"/>
            <a:ext cx="16002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99C7F34-20C9-4965-99B4-50965A7A98E4}"/>
              </a:ext>
            </a:extLst>
          </p:cNvPr>
          <p:cNvSpPr/>
          <p:nvPr/>
        </p:nvSpPr>
        <p:spPr>
          <a:xfrm>
            <a:off x="533400" y="990600"/>
            <a:ext cx="1600200" cy="1219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44" name="Line 24">
            <a:extLst>
              <a:ext uri="{FF2B5EF4-FFF2-40B4-BE49-F238E27FC236}">
                <a16:creationId xmlns:a16="http://schemas.microsoft.com/office/drawing/2014/main" id="{0BEEF106-E6CC-491B-A9D4-2ACF13C560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15000" y="3657600"/>
            <a:ext cx="1219200" cy="83820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46">
            <a:extLst>
              <a:ext uri="{FF2B5EF4-FFF2-40B4-BE49-F238E27FC236}">
                <a16:creationId xmlns:a16="http://schemas.microsoft.com/office/drawing/2014/main" id="{773E2DB2-3090-477D-99E8-B34336C01347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4343400"/>
            <a:ext cx="1524000" cy="1211263"/>
            <a:chOff x="3810000" y="4343400"/>
            <a:chExt cx="1524000" cy="1211997"/>
          </a:xfrm>
        </p:grpSpPr>
        <p:sp>
          <p:nvSpPr>
            <p:cNvPr id="50209" name="Rectangle 18">
              <a:extLst>
                <a:ext uri="{FF2B5EF4-FFF2-40B4-BE49-F238E27FC236}">
                  <a16:creationId xmlns:a16="http://schemas.microsoft.com/office/drawing/2014/main" id="{6CFD3489-9AAD-45F5-A29E-DC2BD2B6A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2400" y="4419600"/>
              <a:ext cx="762000" cy="3048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50210" name="Text Box 19">
              <a:extLst>
                <a:ext uri="{FF2B5EF4-FFF2-40B4-BE49-F238E27FC236}">
                  <a16:creationId xmlns:a16="http://schemas.microsoft.com/office/drawing/2014/main" id="{A07F0B16-8433-4588-830D-506B5284FE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2400" y="4343400"/>
              <a:ext cx="6921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800"/>
                <a:t>RMC</a:t>
              </a:r>
              <a:endParaRPr lang="en-US" altLang="en-US" sz="1800"/>
            </a:p>
          </p:txBody>
        </p:sp>
        <p:sp>
          <p:nvSpPr>
            <p:cNvPr id="50211" name="Line 20">
              <a:extLst>
                <a:ext uri="{FF2B5EF4-FFF2-40B4-BE49-F238E27FC236}">
                  <a16:creationId xmlns:a16="http://schemas.microsoft.com/office/drawing/2014/main" id="{B8530C8F-285A-41F4-BF48-6D84356A50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2000" y="4572000"/>
              <a:ext cx="7620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212" name="Text Box 30">
              <a:extLst>
                <a:ext uri="{FF2B5EF4-FFF2-40B4-BE49-F238E27FC236}">
                  <a16:creationId xmlns:a16="http://schemas.microsoft.com/office/drawing/2014/main" id="{677095DB-8DD9-402E-BFB1-239038DCBE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0" y="4724400"/>
              <a:ext cx="134203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 i="1"/>
                <a:t>nuovo RMC per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 i="1"/>
                <a:t>principale P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 i="1"/>
                <a:t>per il servizio B</a:t>
              </a:r>
              <a:endParaRPr lang="en-US" altLang="en-US" sz="1600" i="1"/>
            </a:p>
          </p:txBody>
        </p:sp>
      </p:grpSp>
      <p:sp>
        <p:nvSpPr>
          <p:cNvPr id="50207" name="Text Box 30">
            <a:extLst>
              <a:ext uri="{FF2B5EF4-FFF2-40B4-BE49-F238E27FC236}">
                <a16:creationId xmlns:a16="http://schemas.microsoft.com/office/drawing/2014/main" id="{A5DFF58B-DFC3-47FD-96BF-DDA276463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791200"/>
            <a:ext cx="5480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i="1"/>
              <a:t>specifica della politica di ingresso al ruolo del servizio B, nella forma di clausola di Horn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 i="1"/>
              <a:t>condizioni per l'attivazione di un ruolo da parte del committente P </a:t>
            </a:r>
          </a:p>
        </p:txBody>
      </p:sp>
      <p:pic>
        <p:nvPicPr>
          <p:cNvPr id="50208" name="Picture 2">
            <a:extLst>
              <a:ext uri="{FF2B5EF4-FFF2-40B4-BE49-F238E27FC236}">
                <a16:creationId xmlns:a16="http://schemas.microsoft.com/office/drawing/2014/main" id="{2378F8B6-C179-466F-AD68-CF62217412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8" grpId="0" animBg="1"/>
      <p:bldP spid="207897" grpId="0"/>
    </p:bldLst>
  </p:timing>
</p:sld>
</file>

<file path=ppt/slides/slide27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4">
            <a:extLst>
              <a:ext uri="{FF2B5EF4-FFF2-40B4-BE49-F238E27FC236}">
                <a16:creationId xmlns:a16="http://schemas.microsoft.com/office/drawing/2014/main" id="{8BDF3E96-1C73-4822-B56F-D8AD71F5C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6975516-CEBC-4AB2-B803-8CD2FC8248D8}" type="slidenum">
              <a:rPr lang="en-GB" altLang="en-US" sz="1400" smtClean="0"/>
              <a:t>27</a:t>
            </a:fld>
            <a:endParaRPr lang="en-GB" altLang="en-US" sz="1400"/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EC0BD771-ED92-4984-9FFA-9DB15B966D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838200"/>
          </a:xfrm>
        </p:spPr>
        <p:txBody>
          <a:bodyPr/>
          <a:lstStyle/>
          <a:p>
            <a:pPr algn="l"/>
            <a:r>
              <a:rPr lang="en-GB" altLang="en-US" sz="2400">
                <a:solidFill>
                  <a:schemeClr val="tx1"/>
                </a:solidFill>
              </a:rPr>
              <a:t>Ambiente di sicurezza attivo</a:t>
            </a:r>
            <a:br>
              <a:rPr lang="en-GB" altLang="en-US" sz="2400">
                <a:solidFill>
                  <a:schemeClr val="tx1"/>
                </a:solidFill>
              </a:rPr>
            </a:br>
            <a:r>
              <a:rPr lang="en-GB" altLang="en-US" sz="2400">
                <a:solidFill>
                  <a:schemeClr val="tx1"/>
                </a:solidFill>
              </a:rPr>
              <a:t>Monitoraggio delle regole di appartenenza dei ruoli attivi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51204" name="AutoShape 3">
            <a:extLst>
              <a:ext uri="{FF2B5EF4-FFF2-40B4-BE49-F238E27FC236}">
                <a16:creationId xmlns:a16="http://schemas.microsoft.com/office/drawing/2014/main" id="{DD7E635E-B4D4-410F-A4BE-F42519994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1905000"/>
            <a:ext cx="1295400" cy="8382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1205" name="Text Box 4">
            <a:extLst>
              <a:ext uri="{FF2B5EF4-FFF2-40B4-BE49-F238E27FC236}">
                <a16:creationId xmlns:a16="http://schemas.microsoft.com/office/drawing/2014/main" id="{7C0CD025-7BD3-461F-BEEE-23D72B9C1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828800"/>
            <a:ext cx="958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servizio A</a:t>
            </a:r>
            <a:endParaRPr lang="en-US" altLang="en-US" sz="1600"/>
          </a:p>
        </p:txBody>
      </p:sp>
      <p:sp>
        <p:nvSpPr>
          <p:cNvPr id="51206" name="Oval 5">
            <a:extLst>
              <a:ext uri="{FF2B5EF4-FFF2-40B4-BE49-F238E27FC236}">
                <a16:creationId xmlns:a16="http://schemas.microsoft.com/office/drawing/2014/main" id="{A66B7473-CB36-4CBF-AF93-147FD7B8E1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2209800"/>
            <a:ext cx="381000" cy="3810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CR</a:t>
            </a:r>
            <a:endParaRPr lang="en-US" altLang="en-US" sz="1800"/>
          </a:p>
        </p:txBody>
      </p:sp>
      <p:sp>
        <p:nvSpPr>
          <p:cNvPr id="51207" name="Rectangle 6">
            <a:extLst>
              <a:ext uri="{FF2B5EF4-FFF2-40B4-BE49-F238E27FC236}">
                <a16:creationId xmlns:a16="http://schemas.microsoft.com/office/drawing/2014/main" id="{51F8DFDA-B030-4DB1-907F-E0348927E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286000"/>
            <a:ext cx="762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1208" name="Text Box 7">
            <a:extLst>
              <a:ext uri="{FF2B5EF4-FFF2-40B4-BE49-F238E27FC236}">
                <a16:creationId xmlns:a16="http://schemas.microsoft.com/office/drawing/2014/main" id="{7433C4AA-AD6C-43CB-99CD-1F488E606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209800"/>
            <a:ext cx="692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RMC</a:t>
            </a:r>
            <a:endParaRPr lang="en-US" altLang="en-US" sz="1800"/>
          </a:p>
        </p:txBody>
      </p:sp>
      <p:sp>
        <p:nvSpPr>
          <p:cNvPr id="51209" name="Line 8">
            <a:extLst>
              <a:ext uri="{FF2B5EF4-FFF2-40B4-BE49-F238E27FC236}">
                <a16:creationId xmlns:a16="http://schemas.microsoft.com/office/drawing/2014/main" id="{CC03E14C-5942-4CDF-81DE-CBF2F5F1B49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2438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0" name="AutoShape 9">
            <a:extLst>
              <a:ext uri="{FF2B5EF4-FFF2-40B4-BE49-F238E27FC236}">
                <a16:creationId xmlns:a16="http://schemas.microsoft.com/office/drawing/2014/main" id="{A6F9A074-31A1-4F01-9A4D-16BF4A85B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905000"/>
            <a:ext cx="1295400" cy="8382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1211" name="Text Box 10">
            <a:extLst>
              <a:ext uri="{FF2B5EF4-FFF2-40B4-BE49-F238E27FC236}">
                <a16:creationId xmlns:a16="http://schemas.microsoft.com/office/drawing/2014/main" id="{680B040C-21B8-4E59-8D34-A7F003304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1828800"/>
            <a:ext cx="958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servizio B</a:t>
            </a:r>
            <a:endParaRPr lang="en-US" altLang="en-US" sz="1600"/>
          </a:p>
        </p:txBody>
      </p:sp>
      <p:sp>
        <p:nvSpPr>
          <p:cNvPr id="51212" name="Oval 11">
            <a:extLst>
              <a:ext uri="{FF2B5EF4-FFF2-40B4-BE49-F238E27FC236}">
                <a16:creationId xmlns:a16="http://schemas.microsoft.com/office/drawing/2014/main" id="{8E90A8B6-914C-45EC-B482-1E284370D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2209800"/>
            <a:ext cx="381000" cy="3810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CR</a:t>
            </a:r>
            <a:endParaRPr lang="en-US" altLang="en-US" sz="1800"/>
          </a:p>
        </p:txBody>
      </p:sp>
      <p:sp>
        <p:nvSpPr>
          <p:cNvPr id="51213" name="Rectangle 12">
            <a:extLst>
              <a:ext uri="{FF2B5EF4-FFF2-40B4-BE49-F238E27FC236}">
                <a16:creationId xmlns:a16="http://schemas.microsoft.com/office/drawing/2014/main" id="{B5890ABC-7C65-46AF-A45F-857D9EAE6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2286000"/>
            <a:ext cx="762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1214" name="Text Box 13">
            <a:extLst>
              <a:ext uri="{FF2B5EF4-FFF2-40B4-BE49-F238E27FC236}">
                <a16:creationId xmlns:a16="http://schemas.microsoft.com/office/drawing/2014/main" id="{8004BE58-500A-4EBF-85DC-03B16DA4A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209800"/>
            <a:ext cx="692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RMC</a:t>
            </a:r>
            <a:endParaRPr lang="en-US" altLang="en-US" sz="1800"/>
          </a:p>
        </p:txBody>
      </p:sp>
      <p:sp>
        <p:nvSpPr>
          <p:cNvPr id="51215" name="Line 14">
            <a:extLst>
              <a:ext uri="{FF2B5EF4-FFF2-40B4-BE49-F238E27FC236}">
                <a16:creationId xmlns:a16="http://schemas.microsoft.com/office/drawing/2014/main" id="{8076B15D-482A-4228-B9F7-544439CBDA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2438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6" name="AutoShape 15">
            <a:extLst>
              <a:ext uri="{FF2B5EF4-FFF2-40B4-BE49-F238E27FC236}">
                <a16:creationId xmlns:a16="http://schemas.microsoft.com/office/drawing/2014/main" id="{454B43E6-46A5-492F-B05A-0B7135277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733800"/>
            <a:ext cx="1295400" cy="1066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1217" name="Text Box 16">
            <a:extLst>
              <a:ext uri="{FF2B5EF4-FFF2-40B4-BE49-F238E27FC236}">
                <a16:creationId xmlns:a16="http://schemas.microsoft.com/office/drawing/2014/main" id="{19E9CAAA-CF28-4F10-BECD-13E1C3A0E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4038600"/>
            <a:ext cx="958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servizio C</a:t>
            </a:r>
            <a:endParaRPr lang="en-US" altLang="en-US" sz="1600"/>
          </a:p>
        </p:txBody>
      </p:sp>
      <p:sp>
        <p:nvSpPr>
          <p:cNvPr id="51218" name="Oval 17">
            <a:extLst>
              <a:ext uri="{FF2B5EF4-FFF2-40B4-BE49-F238E27FC236}">
                <a16:creationId xmlns:a16="http://schemas.microsoft.com/office/drawing/2014/main" id="{555269E9-9DA9-4DD1-86AB-D52F3FA69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4343400"/>
            <a:ext cx="381000" cy="3810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CR</a:t>
            </a:r>
            <a:endParaRPr lang="en-US" altLang="en-US" sz="1800"/>
          </a:p>
        </p:txBody>
      </p:sp>
      <p:sp>
        <p:nvSpPr>
          <p:cNvPr id="51219" name="Rectangle 18">
            <a:extLst>
              <a:ext uri="{FF2B5EF4-FFF2-40B4-BE49-F238E27FC236}">
                <a16:creationId xmlns:a16="http://schemas.microsoft.com/office/drawing/2014/main" id="{B0E311B7-CFA7-442D-A9A6-16906D9D5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419600"/>
            <a:ext cx="7620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1220" name="Text Box 19">
            <a:extLst>
              <a:ext uri="{FF2B5EF4-FFF2-40B4-BE49-F238E27FC236}">
                <a16:creationId xmlns:a16="http://schemas.microsoft.com/office/drawing/2014/main" id="{A3217EF3-37A2-4406-A6F4-7357CD57B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343400"/>
            <a:ext cx="692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/>
              <a:t>RMC</a:t>
            </a:r>
            <a:endParaRPr lang="en-US" altLang="en-US" sz="1800"/>
          </a:p>
        </p:txBody>
      </p:sp>
      <p:sp>
        <p:nvSpPr>
          <p:cNvPr id="51221" name="Line 20">
            <a:extLst>
              <a:ext uri="{FF2B5EF4-FFF2-40B4-BE49-F238E27FC236}">
                <a16:creationId xmlns:a16="http://schemas.microsoft.com/office/drawing/2014/main" id="{93675E53-DCAC-4EB2-902A-7845743B37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5720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2" name="Oval 21">
            <a:extLst>
              <a:ext uri="{FF2B5EF4-FFF2-40B4-BE49-F238E27FC236}">
                <a16:creationId xmlns:a16="http://schemas.microsoft.com/office/drawing/2014/main" id="{A659EC86-587E-47B9-B879-901F19CBA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810000"/>
            <a:ext cx="457200" cy="3810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ECR</a:t>
            </a:r>
            <a:endParaRPr lang="en-US" altLang="en-US" sz="1600"/>
          </a:p>
        </p:txBody>
      </p:sp>
      <p:sp>
        <p:nvSpPr>
          <p:cNvPr id="51223" name="Oval 22">
            <a:extLst>
              <a:ext uri="{FF2B5EF4-FFF2-40B4-BE49-F238E27FC236}">
                <a16:creationId xmlns:a16="http://schemas.microsoft.com/office/drawing/2014/main" id="{6DEE399E-2D9A-4539-B4A0-A1B81F0AF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810000"/>
            <a:ext cx="457200" cy="381000"/>
          </a:xfrm>
          <a:prstGeom prst="ellipse">
            <a:avLst/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ECR</a:t>
            </a:r>
            <a:endParaRPr lang="en-US" altLang="en-US" sz="1600"/>
          </a:p>
        </p:txBody>
      </p:sp>
      <p:sp>
        <p:nvSpPr>
          <p:cNvPr id="51224" name="Line 23">
            <a:extLst>
              <a:ext uri="{FF2B5EF4-FFF2-40B4-BE49-F238E27FC236}">
                <a16:creationId xmlns:a16="http://schemas.microsoft.com/office/drawing/2014/main" id="{4E1D825A-8601-45A1-9B47-03187A43D6E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590800"/>
            <a:ext cx="2057400" cy="1295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5" name="Line 24">
            <a:extLst>
              <a:ext uri="{FF2B5EF4-FFF2-40B4-BE49-F238E27FC236}">
                <a16:creationId xmlns:a16="http://schemas.microsoft.com/office/drawing/2014/main" id="{07E00044-56E6-4A56-AA57-B7292D9298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2590800"/>
            <a:ext cx="457200" cy="1219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97" name="Text Box 25">
            <a:extLst>
              <a:ext uri="{FF2B5EF4-FFF2-40B4-BE49-F238E27FC236}">
                <a16:creationId xmlns:a16="http://schemas.microsoft.com/office/drawing/2014/main" id="{9761157C-7A97-4462-9499-FA14A2B7A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9938" y="2795588"/>
            <a:ext cx="14541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 i="1">
                <a:solidFill>
                  <a:srgbClr val="CC0000"/>
                </a:solidFill>
              </a:rPr>
              <a:t>battiti cardiaci 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 i="1">
                <a:solidFill>
                  <a:srgbClr val="CC0000"/>
                </a:solidFill>
              </a:rPr>
              <a:t>cambiamento di stato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 i="1">
                <a:solidFill>
                  <a:srgbClr val="CC0000"/>
                </a:solidFill>
              </a:rPr>
              <a:t>eventi</a:t>
            </a:r>
            <a:endParaRPr lang="en-US" altLang="en-US" sz="1800" i="1">
              <a:solidFill>
                <a:srgbClr val="CC0000"/>
              </a:solidFill>
            </a:endParaRPr>
          </a:p>
        </p:txBody>
      </p:sp>
      <p:sp>
        <p:nvSpPr>
          <p:cNvPr id="207898" name="Line 26">
            <a:extLst>
              <a:ext uri="{FF2B5EF4-FFF2-40B4-BE49-F238E27FC236}">
                <a16:creationId xmlns:a16="http://schemas.microsoft.com/office/drawing/2014/main" id="{DA9B829A-6D1B-4B99-86CF-7CFA7886BA9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352800"/>
            <a:ext cx="304800" cy="2286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99" name="Line 27">
            <a:extLst>
              <a:ext uri="{FF2B5EF4-FFF2-40B4-BE49-F238E27FC236}">
                <a16:creationId xmlns:a16="http://schemas.microsoft.com/office/drawing/2014/main" id="{BA6DB1A8-3DC6-4EA3-AA85-4646A8DC49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3200400"/>
            <a:ext cx="152400" cy="3810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9" name="Text Box 28">
            <a:extLst>
              <a:ext uri="{FF2B5EF4-FFF2-40B4-BE49-F238E27FC236}">
                <a16:creationId xmlns:a16="http://schemas.microsoft.com/office/drawing/2014/main" id="{3D223E58-BF6A-48B4-B1DF-ABE143482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953000"/>
            <a:ext cx="309562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RMC = certificato di appartenenza al ruolo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CR = record di credenziali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ECR = record di credenziali esterne</a:t>
            </a:r>
            <a:endParaRPr lang="en-US" altLang="en-US" sz="1600"/>
          </a:p>
        </p:txBody>
      </p:sp>
      <p:sp>
        <p:nvSpPr>
          <p:cNvPr id="51230" name="Text Box 29">
            <a:extLst>
              <a:ext uri="{FF2B5EF4-FFF2-40B4-BE49-F238E27FC236}">
                <a16:creationId xmlns:a16="http://schemas.microsoft.com/office/drawing/2014/main" id="{CBA4DB89-492B-4C64-99DD-628894FA8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688" y="1624013"/>
            <a:ext cx="176371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n-US" sz="1600" i="1"/>
              <a:t>un ruolo prerequisito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n-US" sz="1600" i="1"/>
              <a:t>per il ruolo del servizio C</a:t>
            </a:r>
            <a:endParaRPr lang="en-US" altLang="en-US" sz="1600" i="1"/>
          </a:p>
        </p:txBody>
      </p:sp>
      <p:sp>
        <p:nvSpPr>
          <p:cNvPr id="51231" name="Text Box 30">
            <a:extLst>
              <a:ext uri="{FF2B5EF4-FFF2-40B4-BE49-F238E27FC236}">
                <a16:creationId xmlns:a16="http://schemas.microsoft.com/office/drawing/2014/main" id="{6CC74221-D023-46B8-9B37-71E4A1BD2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2088" y="1624013"/>
            <a:ext cx="176371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n-US" sz="1600" i="1"/>
              <a:t>un ruolo prerequisito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n-US" sz="1600" i="1"/>
              <a:t>per il ruolo del servizio C</a:t>
            </a:r>
            <a:endParaRPr lang="en-US" altLang="en-US" sz="1600" i="1"/>
          </a:p>
        </p:txBody>
      </p:sp>
      <p:sp>
        <p:nvSpPr>
          <p:cNvPr id="51232" name="Line 31">
            <a:extLst>
              <a:ext uri="{FF2B5EF4-FFF2-40B4-BE49-F238E27FC236}">
                <a16:creationId xmlns:a16="http://schemas.microsoft.com/office/drawing/2014/main" id="{DA9423C7-2FA7-4A42-AA56-90D3918A9CE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1910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3" name="Line 32">
            <a:extLst>
              <a:ext uri="{FF2B5EF4-FFF2-40B4-BE49-F238E27FC236}">
                <a16:creationId xmlns:a16="http://schemas.microsoft.com/office/drawing/2014/main" id="{B7C64826-3329-4610-B9C4-EBF45C89A0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38800" y="41910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1234" name="Picture 1">
            <a:extLst>
              <a:ext uri="{FF2B5EF4-FFF2-40B4-BE49-F238E27FC236}">
                <a16:creationId xmlns:a16="http://schemas.microsoft.com/office/drawing/2014/main" id="{ADBE8DDF-B995-4BC3-BE37-ED6D75436C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97" grpId="0"/>
    </p:bldLst>
  </p:timing>
</p:sld>
</file>

<file path=ppt/slides/slide28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4">
            <a:extLst>
              <a:ext uri="{FF2B5EF4-FFF2-40B4-BE49-F238E27FC236}">
                <a16:creationId xmlns:a16="http://schemas.microsoft.com/office/drawing/2014/main" id="{EDD3A22E-9A48-49E4-A8B4-BC62D5470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C1F4027-6077-4443-981B-A90C116A70C1}" type="slidenum">
              <a:rPr lang="en-GB" altLang="en-US" sz="1400" smtClean="0"/>
              <a:t>28</a:t>
            </a:fld>
            <a:endParaRPr lang="en-GB" altLang="en-US" sz="1400"/>
          </a:p>
        </p:txBody>
      </p:sp>
      <p:grpSp>
        <p:nvGrpSpPr>
          <p:cNvPr id="52227" name="Group 44">
            <a:extLst>
              <a:ext uri="{FF2B5EF4-FFF2-40B4-BE49-F238E27FC236}">
                <a16:creationId xmlns:a16="http://schemas.microsoft.com/office/drawing/2014/main" id="{91C3AC48-FD07-49A7-823C-2A8EDFDC9A89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4724400"/>
            <a:ext cx="1524000" cy="381000"/>
            <a:chOff x="2057400" y="5029200"/>
            <a:chExt cx="1524000" cy="381000"/>
          </a:xfrm>
        </p:grpSpPr>
        <p:sp>
          <p:nvSpPr>
            <p:cNvPr id="52270" name="Rectangle 23">
              <a:extLst>
                <a:ext uri="{FF2B5EF4-FFF2-40B4-BE49-F238E27FC236}">
                  <a16:creationId xmlns:a16="http://schemas.microsoft.com/office/drawing/2014/main" id="{D30C9235-FC4E-4AED-9A19-D39D57DAE4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57400" y="5029200"/>
              <a:ext cx="1524000" cy="3810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52271" name="Text Box 22">
              <a:extLst>
                <a:ext uri="{FF2B5EF4-FFF2-40B4-BE49-F238E27FC236}">
                  <a16:creationId xmlns:a16="http://schemas.microsoft.com/office/drawing/2014/main" id="{FA901633-BA5F-4010-9707-5E473C9063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3600" y="5029200"/>
              <a:ext cx="1260281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/>
                <a:t>autorizzazione</a:t>
              </a:r>
              <a:endParaRPr lang="en-US" altLang="en-US" sz="1600"/>
            </a:p>
          </p:txBody>
        </p:sp>
      </p:grpSp>
      <p:sp>
        <p:nvSpPr>
          <p:cNvPr id="52228" name="Rectangle 4">
            <a:extLst>
              <a:ext uri="{FF2B5EF4-FFF2-40B4-BE49-F238E27FC236}">
                <a16:creationId xmlns:a16="http://schemas.microsoft.com/office/drawing/2014/main" id="{1551EF00-F2F0-43CD-BCFC-4467A2F6A4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pPr algn="l"/>
            <a:r>
              <a:rPr lang="en-GB" altLang="en-US" sz="2400">
                <a:solidFill>
                  <a:schemeClr val="tx1"/>
                </a:solidFill>
              </a:rPr>
              <a:t>Ingegneria dell'emissione e dell'autenticazione di certificati per dominio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52229" name="Text Box 5">
            <a:extLst>
              <a:ext uri="{FF2B5EF4-FFF2-40B4-BE49-F238E27FC236}">
                <a16:creationId xmlns:a16="http://schemas.microsoft.com/office/drawing/2014/main" id="{49530493-AF09-4DC6-8641-8D0D027F7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715000"/>
            <a:ext cx="909638" cy="336550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principale</a:t>
            </a:r>
            <a:endParaRPr lang="en-US" altLang="en-US" sz="1600"/>
          </a:p>
        </p:txBody>
      </p:sp>
      <p:sp>
        <p:nvSpPr>
          <p:cNvPr id="52230" name="Text Box 8">
            <a:extLst>
              <a:ext uri="{FF2B5EF4-FFF2-40B4-BE49-F238E27FC236}">
                <a16:creationId xmlns:a16="http://schemas.microsoft.com/office/drawing/2014/main" id="{82334CC3-D36A-4729-90C6-CC878F756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590800"/>
            <a:ext cx="1600200" cy="3381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attivazione del ruolo</a:t>
            </a:r>
            <a:endParaRPr lang="en-US" altLang="en-US" sz="1600"/>
          </a:p>
        </p:txBody>
      </p:sp>
      <p:grpSp>
        <p:nvGrpSpPr>
          <p:cNvPr id="52231" name="Group 48">
            <a:extLst>
              <a:ext uri="{FF2B5EF4-FFF2-40B4-BE49-F238E27FC236}">
                <a16:creationId xmlns:a16="http://schemas.microsoft.com/office/drawing/2014/main" id="{8A58E718-1F80-45D1-8930-B69BBD330215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3733800"/>
            <a:ext cx="914400" cy="838200"/>
            <a:chOff x="3352800" y="3733800"/>
            <a:chExt cx="914400" cy="838200"/>
          </a:xfrm>
        </p:grpSpPr>
        <p:sp>
          <p:nvSpPr>
            <p:cNvPr id="52268" name="Rectangle 20">
              <a:extLst>
                <a:ext uri="{FF2B5EF4-FFF2-40B4-BE49-F238E27FC236}">
                  <a16:creationId xmlns:a16="http://schemas.microsoft.com/office/drawing/2014/main" id="{4FB303BA-E57E-436F-A124-B4DDD105BF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2800" y="3733800"/>
              <a:ext cx="914400" cy="838200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52269" name="Text Box 10">
              <a:extLst>
                <a:ext uri="{FF2B5EF4-FFF2-40B4-BE49-F238E27FC236}">
                  <a16:creationId xmlns:a16="http://schemas.microsoft.com/office/drawing/2014/main" id="{9D5B6070-605E-4AF2-A717-97928D0E66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52800" y="3733800"/>
              <a:ext cx="874713" cy="825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/>
                <a:t>OASIS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/>
                <a:t>-Garantito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/>
                <a:t>servizio</a:t>
              </a:r>
              <a:endParaRPr lang="en-US" altLang="en-US" sz="1600"/>
            </a:p>
          </p:txBody>
        </p:sp>
      </p:grpSp>
      <p:sp>
        <p:nvSpPr>
          <p:cNvPr id="52232" name="Text Box 11">
            <a:extLst>
              <a:ext uri="{FF2B5EF4-FFF2-40B4-BE49-F238E27FC236}">
                <a16:creationId xmlns:a16="http://schemas.microsoft.com/office/drawing/2014/main" id="{2666E5B9-F042-475D-BB3D-E2F232815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371600"/>
            <a:ext cx="2133600" cy="107791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servizio X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record di credenziali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(stato degli RMC)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politica di attivazione dei ruoli</a:t>
            </a:r>
          </a:p>
        </p:txBody>
      </p:sp>
      <p:sp>
        <p:nvSpPr>
          <p:cNvPr id="185368" name="Line 24">
            <a:extLst>
              <a:ext uri="{FF2B5EF4-FFF2-40B4-BE49-F238E27FC236}">
                <a16:creationId xmlns:a16="http://schemas.microsoft.com/office/drawing/2014/main" id="{65CCE22D-6FFA-4D97-9CC3-D4F7F1F30E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43000" y="2895600"/>
            <a:ext cx="0" cy="3048000"/>
          </a:xfrm>
          <a:prstGeom prst="line">
            <a:avLst/>
          </a:prstGeom>
          <a:noFill/>
          <a:ln w="28575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369" name="Line 25">
            <a:extLst>
              <a:ext uri="{FF2B5EF4-FFF2-40B4-BE49-F238E27FC236}">
                <a16:creationId xmlns:a16="http://schemas.microsoft.com/office/drawing/2014/main" id="{F2D72FFC-ADD4-44C4-A9D9-C625241429F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5943600"/>
            <a:ext cx="2667000" cy="0"/>
          </a:xfrm>
          <a:prstGeom prst="line">
            <a:avLst/>
          </a:prstGeom>
          <a:noFill/>
          <a:ln w="28575">
            <a:solidFill>
              <a:srgbClr val="00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5" name="Rectangle 28">
            <a:extLst>
              <a:ext uri="{FF2B5EF4-FFF2-40B4-BE49-F238E27FC236}">
                <a16:creationId xmlns:a16="http://schemas.microsoft.com/office/drawing/2014/main" id="{ED630085-D06E-4928-B61C-02894D7B16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762000"/>
            <a:ext cx="4191000" cy="2362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85380" name="Line 36">
            <a:extLst>
              <a:ext uri="{FF2B5EF4-FFF2-40B4-BE49-F238E27FC236}">
                <a16:creationId xmlns:a16="http://schemas.microsoft.com/office/drawing/2014/main" id="{EEF937ED-AC6B-4204-9DD7-A5BA881EC8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5105400"/>
            <a:ext cx="0" cy="685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381" name="Line 37">
            <a:extLst>
              <a:ext uri="{FF2B5EF4-FFF2-40B4-BE49-F238E27FC236}">
                <a16:creationId xmlns:a16="http://schemas.microsoft.com/office/drawing/2014/main" id="{33F1E3E9-FC72-4831-AB90-68B7B60729B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5791200"/>
            <a:ext cx="16764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8" name="Line 38">
            <a:extLst>
              <a:ext uri="{FF2B5EF4-FFF2-40B4-BE49-F238E27FC236}">
                <a16:creationId xmlns:a16="http://schemas.microsoft.com/office/drawing/2014/main" id="{DA7800E3-1A2E-423A-B2AE-8AC0860AE76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68875" y="25288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384" name="Line 40">
            <a:extLst>
              <a:ext uri="{FF2B5EF4-FFF2-40B4-BE49-F238E27FC236}">
                <a16:creationId xmlns:a16="http://schemas.microsoft.com/office/drawing/2014/main" id="{85DDB99E-4126-4120-85C1-52AF2C97F3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4876800"/>
            <a:ext cx="3810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389" name="Line 45">
            <a:extLst>
              <a:ext uri="{FF2B5EF4-FFF2-40B4-BE49-F238E27FC236}">
                <a16:creationId xmlns:a16="http://schemas.microsoft.com/office/drawing/2014/main" id="{4EE81365-D80D-4603-88DE-2B052115CB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4343400"/>
            <a:ext cx="0" cy="381000"/>
          </a:xfrm>
          <a:prstGeom prst="line">
            <a:avLst/>
          </a:prstGeom>
          <a:noFill/>
          <a:ln w="28575">
            <a:solidFill>
              <a:srgbClr val="CC0000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392" name="Text Box 48">
            <a:extLst>
              <a:ext uri="{FF2B5EF4-FFF2-40B4-BE49-F238E27FC236}">
                <a16:creationId xmlns:a16="http://schemas.microsoft.com/office/drawing/2014/main" id="{A5CCC30D-E105-4CFA-A1BE-9DFCC5A3B6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943600"/>
            <a:ext cx="10826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i="1"/>
              <a:t>attivare il ruolo</a:t>
            </a:r>
            <a:endParaRPr lang="en-US" altLang="en-US" sz="1400" i="1"/>
          </a:p>
        </p:txBody>
      </p:sp>
      <p:sp>
        <p:nvSpPr>
          <p:cNvPr id="28709" name="Text Box 53">
            <a:extLst>
              <a:ext uri="{FF2B5EF4-FFF2-40B4-BE49-F238E27FC236}">
                <a16:creationId xmlns:a16="http://schemas.microsoft.com/office/drawing/2014/main" id="{E5DE9A40-5F22-4DAC-B650-E66919215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5486400"/>
            <a:ext cx="12112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i="1"/>
              <a:t>invocare il servizio</a:t>
            </a:r>
          </a:p>
        </p:txBody>
      </p:sp>
      <p:sp>
        <p:nvSpPr>
          <p:cNvPr id="52243" name="Rectangle 28">
            <a:extLst>
              <a:ext uri="{FF2B5EF4-FFF2-40B4-BE49-F238E27FC236}">
                <a16:creationId xmlns:a16="http://schemas.microsoft.com/office/drawing/2014/main" id="{9E159EB6-BF0C-48B9-84ED-BA18FFC00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352800"/>
            <a:ext cx="2514600" cy="1905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pSp>
        <p:nvGrpSpPr>
          <p:cNvPr id="52244" name="Group 45">
            <a:extLst>
              <a:ext uri="{FF2B5EF4-FFF2-40B4-BE49-F238E27FC236}">
                <a16:creationId xmlns:a16="http://schemas.microsoft.com/office/drawing/2014/main" id="{AF6F92AB-05A5-46BE-8918-FD6FACAC2B11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3733800"/>
            <a:ext cx="1260475" cy="609600"/>
            <a:chOff x="2133600" y="5029200"/>
            <a:chExt cx="1260282" cy="609600"/>
          </a:xfrm>
        </p:grpSpPr>
        <p:sp>
          <p:nvSpPr>
            <p:cNvPr id="52266" name="Rectangle 23">
              <a:extLst>
                <a:ext uri="{FF2B5EF4-FFF2-40B4-BE49-F238E27FC236}">
                  <a16:creationId xmlns:a16="http://schemas.microsoft.com/office/drawing/2014/main" id="{C736866A-40BA-4DD2-B881-A8F5150EE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3600" y="5029200"/>
              <a:ext cx="1219200" cy="60960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52267" name="Text Box 22">
              <a:extLst>
                <a:ext uri="{FF2B5EF4-FFF2-40B4-BE49-F238E27FC236}">
                  <a16:creationId xmlns:a16="http://schemas.microsoft.com/office/drawing/2014/main" id="{1D01812B-8A98-4F56-B1B7-C706772961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3601" y="5029200"/>
              <a:ext cx="1260281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/>
                <a:t>autorizzazione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/>
                <a:t>politica</a:t>
              </a:r>
              <a:endParaRPr lang="en-US" altLang="en-US" sz="1600"/>
            </a:p>
          </p:txBody>
        </p:sp>
      </p:grpSp>
      <p:sp>
        <p:nvSpPr>
          <p:cNvPr id="50" name="Line 36">
            <a:extLst>
              <a:ext uri="{FF2B5EF4-FFF2-40B4-BE49-F238E27FC236}">
                <a16:creationId xmlns:a16="http://schemas.microsoft.com/office/drawing/2014/main" id="{B8BEB644-CBF7-43CB-942C-79BA037F6B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4572000"/>
            <a:ext cx="0" cy="304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37">
            <a:extLst>
              <a:ext uri="{FF2B5EF4-FFF2-40B4-BE49-F238E27FC236}">
                <a16:creationId xmlns:a16="http://schemas.microsoft.com/office/drawing/2014/main" id="{E332B3BC-08DF-4417-A027-AF224DFF48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029200"/>
            <a:ext cx="1066800" cy="0"/>
          </a:xfrm>
          <a:prstGeom prst="line">
            <a:avLst/>
          </a:prstGeom>
          <a:noFill/>
          <a:ln w="28575">
            <a:solidFill>
              <a:srgbClr val="CC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Line 36">
            <a:extLst>
              <a:ext uri="{FF2B5EF4-FFF2-40B4-BE49-F238E27FC236}">
                <a16:creationId xmlns:a16="http://schemas.microsoft.com/office/drawing/2014/main" id="{81A4D1B4-FA67-4CC8-A397-6C269DC48ED6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971800"/>
            <a:ext cx="0" cy="2057400"/>
          </a:xfrm>
          <a:prstGeom prst="line">
            <a:avLst/>
          </a:prstGeom>
          <a:noFill/>
          <a:ln w="28575">
            <a:solidFill>
              <a:srgbClr val="CC0000"/>
            </a:solidFill>
            <a:prstDash val="sys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8" name="Text Box 8">
            <a:extLst>
              <a:ext uri="{FF2B5EF4-FFF2-40B4-BE49-F238E27FC236}">
                <a16:creationId xmlns:a16="http://schemas.microsoft.com/office/drawing/2014/main" id="{0CE5394A-ECD1-4165-870F-6D76F89B6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590800"/>
            <a:ext cx="2209800" cy="3381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convalida del certificato</a:t>
            </a:r>
            <a:endParaRPr lang="en-US" altLang="en-US" sz="1600"/>
          </a:p>
        </p:txBody>
      </p:sp>
      <p:sp>
        <p:nvSpPr>
          <p:cNvPr id="52249" name="TextBox 53">
            <a:extLst>
              <a:ext uri="{FF2B5EF4-FFF2-40B4-BE49-F238E27FC236}">
                <a16:creationId xmlns:a16="http://schemas.microsoft.com/office/drawing/2014/main" id="{652EAB13-11FA-4C0E-BCE9-6AAA5252E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352800"/>
            <a:ext cx="1066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servizio X</a:t>
            </a:r>
          </a:p>
        </p:txBody>
      </p:sp>
      <p:grpSp>
        <p:nvGrpSpPr>
          <p:cNvPr id="52250" name="Group 57">
            <a:extLst>
              <a:ext uri="{FF2B5EF4-FFF2-40B4-BE49-F238E27FC236}">
                <a16:creationId xmlns:a16="http://schemas.microsoft.com/office/drawing/2014/main" id="{18AE697F-CE85-4CEF-ADF6-A3F4D49766A4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1219200"/>
            <a:ext cx="2057400" cy="1143000"/>
            <a:chOff x="1447800" y="1219200"/>
            <a:chExt cx="2057400" cy="1143000"/>
          </a:xfrm>
        </p:grpSpPr>
        <p:sp>
          <p:nvSpPr>
            <p:cNvPr id="52262" name="Line 52">
              <a:extLst>
                <a:ext uri="{FF2B5EF4-FFF2-40B4-BE49-F238E27FC236}">
                  <a16:creationId xmlns:a16="http://schemas.microsoft.com/office/drawing/2014/main" id="{8928A3F7-43E6-4A76-9ACB-E275A18B38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7800" y="1219200"/>
              <a:ext cx="2057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3" name="Line 52">
              <a:extLst>
                <a:ext uri="{FF2B5EF4-FFF2-40B4-BE49-F238E27FC236}">
                  <a16:creationId xmlns:a16="http://schemas.microsoft.com/office/drawing/2014/main" id="{E4D48499-781B-40B5-BF28-15A9A046F4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5200" y="1219200"/>
              <a:ext cx="0" cy="1143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4" name="Line 52">
              <a:extLst>
                <a:ext uri="{FF2B5EF4-FFF2-40B4-BE49-F238E27FC236}">
                  <a16:creationId xmlns:a16="http://schemas.microsoft.com/office/drawing/2014/main" id="{B644CDC2-E2BD-4D5D-9BE0-FB7951C10B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800" y="2362200"/>
              <a:ext cx="152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5" name="Line 52">
              <a:extLst>
                <a:ext uri="{FF2B5EF4-FFF2-40B4-BE49-F238E27FC236}">
                  <a16:creationId xmlns:a16="http://schemas.microsoft.com/office/drawing/2014/main" id="{99EDA2A1-FAE5-4B95-82D5-A28F53F1E6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7800" y="1219200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51" name="Group 58">
            <a:extLst>
              <a:ext uri="{FF2B5EF4-FFF2-40B4-BE49-F238E27FC236}">
                <a16:creationId xmlns:a16="http://schemas.microsoft.com/office/drawing/2014/main" id="{92C3F8CD-F67F-4DE9-A1BA-FF83BC53C235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066800"/>
            <a:ext cx="2057400" cy="1143000"/>
            <a:chOff x="1447800" y="1219200"/>
            <a:chExt cx="2057400" cy="1143000"/>
          </a:xfrm>
        </p:grpSpPr>
        <p:sp>
          <p:nvSpPr>
            <p:cNvPr id="52258" name="Line 52">
              <a:extLst>
                <a:ext uri="{FF2B5EF4-FFF2-40B4-BE49-F238E27FC236}">
                  <a16:creationId xmlns:a16="http://schemas.microsoft.com/office/drawing/2014/main" id="{21C28E70-AA0D-4876-A438-4DBDFE5D08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7800" y="1219200"/>
              <a:ext cx="2057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9" name="Line 52">
              <a:extLst>
                <a:ext uri="{FF2B5EF4-FFF2-40B4-BE49-F238E27FC236}">
                  <a16:creationId xmlns:a16="http://schemas.microsoft.com/office/drawing/2014/main" id="{285497A1-5F68-4DF5-B501-D5A0F8A34E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5200" y="1219200"/>
              <a:ext cx="0" cy="1143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0" name="Line 52">
              <a:extLst>
                <a:ext uri="{FF2B5EF4-FFF2-40B4-BE49-F238E27FC236}">
                  <a16:creationId xmlns:a16="http://schemas.microsoft.com/office/drawing/2014/main" id="{400D8EEA-FD80-4E6A-8EA2-CF85F87474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52800" y="2362200"/>
              <a:ext cx="152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61" name="Line 52">
              <a:extLst>
                <a:ext uri="{FF2B5EF4-FFF2-40B4-BE49-F238E27FC236}">
                  <a16:creationId xmlns:a16="http://schemas.microsoft.com/office/drawing/2014/main" id="{5413CB5A-6F6D-4D5F-9E00-CDD960705B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7800" y="1219200"/>
              <a:ext cx="0" cy="1524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52" name="TextBox 63">
            <a:extLst>
              <a:ext uri="{FF2B5EF4-FFF2-40B4-BE49-F238E27FC236}">
                <a16:creationId xmlns:a16="http://schemas.microsoft.com/office/drawing/2014/main" id="{686CA2F2-5681-4D00-9257-DC0C3A7DB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762000"/>
            <a:ext cx="19812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/>
              <a:t>altri servizi</a:t>
            </a:r>
          </a:p>
        </p:txBody>
      </p:sp>
      <p:sp>
        <p:nvSpPr>
          <p:cNvPr id="65" name="Line 45">
            <a:extLst>
              <a:ext uri="{FF2B5EF4-FFF2-40B4-BE49-F238E27FC236}">
                <a16:creationId xmlns:a16="http://schemas.microsoft.com/office/drawing/2014/main" id="{42C29D0A-D298-48E1-B81E-3C979FE84B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362200"/>
            <a:ext cx="0" cy="381000"/>
          </a:xfrm>
          <a:prstGeom prst="line">
            <a:avLst/>
          </a:prstGeom>
          <a:noFill/>
          <a:ln w="28575">
            <a:solidFill>
              <a:srgbClr val="009999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4" name="TextBox 65">
            <a:extLst>
              <a:ext uri="{FF2B5EF4-FFF2-40B4-BE49-F238E27FC236}">
                <a16:creationId xmlns:a16="http://schemas.microsoft.com/office/drawing/2014/main" id="{5D698F65-3616-43C1-A0F7-A12C1256C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914400"/>
            <a:ext cx="7159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/>
              <a:t>CIA</a:t>
            </a:r>
          </a:p>
        </p:txBody>
      </p:sp>
      <p:sp>
        <p:nvSpPr>
          <p:cNvPr id="52255" name="Text Box 48">
            <a:extLst>
              <a:ext uri="{FF2B5EF4-FFF2-40B4-BE49-F238E27FC236}">
                <a16:creationId xmlns:a16="http://schemas.microsoft.com/office/drawing/2014/main" id="{7CC9C386-85BA-4B3A-9DB5-D04E37275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066800"/>
            <a:ext cx="3589338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i="1"/>
              <a:t>Non è realistico che ogni servizio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i="1"/>
              <a:t>gestire i segreti e rilasciare i certificati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4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i="1"/>
              <a:t>Il servizio CIA, per i servizi nel suo dominio: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i="1"/>
              <a:t>- mantiene le politiche di attivazione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i="1"/>
              <a:t>- attiva i ruoli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i="1"/>
              <a:t>- emette e convalida i certificati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GB" altLang="en-US" sz="1400" i="1"/>
              <a:t> mantiene le strutture di registrazione delle credenziali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i="1"/>
              <a:t>     per i ruoli attivi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GB" altLang="en-US" sz="1400" i="1"/>
              <a:t>gestisce la revoca tramite canali di eventi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endParaRPr lang="en-GB" altLang="en-US" sz="1400" i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400" i="1"/>
              <a:t>Il servizio CIA, per i servizi in altri domini: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GB" altLang="en-US" sz="1400" i="1"/>
              <a:t>convalida i certificati emessi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GB" altLang="en-US" sz="1400" i="1"/>
              <a:t> gestisce la revoca dei propri certificati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400" i="1"/>
          </a:p>
        </p:txBody>
      </p:sp>
      <p:sp>
        <p:nvSpPr>
          <p:cNvPr id="52256" name="Footer Placeholder 45">
            <a:extLst>
              <a:ext uri="{FF2B5EF4-FFF2-40B4-BE49-F238E27FC236}">
                <a16:creationId xmlns:a16="http://schemas.microsoft.com/office/drawing/2014/main" id="{F57A3220-3387-43DB-A75E-6FEB55CDC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Controllo degli accessi</a:t>
            </a:r>
          </a:p>
        </p:txBody>
      </p:sp>
      <p:pic>
        <p:nvPicPr>
          <p:cNvPr id="52257" name="Picture 1">
            <a:extLst>
              <a:ext uri="{FF2B5EF4-FFF2-40B4-BE49-F238E27FC236}">
                <a16:creationId xmlns:a16="http://schemas.microsoft.com/office/drawing/2014/main" id="{1A1E877A-808F-450A-B5F5-E12B0355A2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8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8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92" grpId="0"/>
      <p:bldP spid="28709" grpId="0"/>
    </p:bldLst>
  </p:timing>
</p:sld>
</file>

<file path=ppt/slides/slide29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>
            <a:extLst>
              <a:ext uri="{FF2B5EF4-FFF2-40B4-BE49-F238E27FC236}">
                <a16:creationId xmlns:a16="http://schemas.microsoft.com/office/drawing/2014/main" id="{2F123DBB-B20C-4C8F-98DE-D311E747B7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452C284-466E-4FC5-9335-8579467645A9}" type="slidenum">
              <a:rPr lang="en-GB" altLang="en-US" sz="1400" smtClean="0"/>
              <a:t>29</a:t>
            </a:fld>
            <a:endParaRPr lang="en-GB" altLang="en-US" sz="1400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85FC5288-07B4-4268-B6D0-9FE2534D18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685800"/>
          </a:xfrm>
        </p:spPr>
        <p:txBody>
          <a:bodyPr/>
          <a:lstStyle/>
          <a:p>
            <a:pPr algn="l" eaLnBrk="1" hangingPunct="1"/>
            <a:r>
              <a:rPr lang="en-GB" altLang="en-US" sz="2400">
                <a:solidFill>
                  <a:schemeClr val="tx1"/>
                </a:solidFill>
              </a:rPr>
              <a:t>Filosofia e caratteristiche di OASIS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AE2959DE-0E74-4104-B918-CD77472232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219200"/>
            <a:ext cx="7772400" cy="4953000"/>
          </a:xfrm>
        </p:spPr>
        <p:txBody>
          <a:bodyPr/>
          <a:lstStyle/>
          <a:p>
            <a:pPr marL="609600" indent="-609600" eaLnBrk="1" hangingPunct="1"/>
            <a:r>
              <a:rPr lang="en-GB" altLang="en-US" sz="1800"/>
              <a:t>Architettura distribuita, non un'unica organizzazione. Distribuzione incrementale di servizi sviluppati in modo indipendente in domini di amministrazione indipendenti. </a:t>
            </a:r>
          </a:p>
          <a:p>
            <a:pPr marL="609600" indent="-609600" eaLnBrk="1" hangingPunct="1"/>
            <a:r>
              <a:rPr lang="en-GB" altLang="en-US" sz="1800"/>
              <a:t>RBAC per la scalabilità, ruoli parametrati per l'espressività delle politiche </a:t>
            </a:r>
          </a:p>
          <a:p>
            <a:pPr marL="609600" indent="-609600" eaLnBrk="1" hangingPunct="1">
              <a:buFontTx/>
              <a:buNone/>
            </a:pPr>
            <a:r>
              <a:rPr lang="en-GB" altLang="en-US" sz="1800"/>
              <a:t>           (ad esempio, esclusione di valori, relazioni tra parametri). </a:t>
            </a:r>
          </a:p>
          <a:p>
            <a:pPr marL="609600" indent="-609600" eaLnBrk="1" hangingPunct="1"/>
            <a:r>
              <a:rPr lang="en-GB" altLang="en-US" sz="1800"/>
              <a:t>L'espressione dei criteri è per servizio, per dominio </a:t>
            </a:r>
          </a:p>
          <a:p>
            <a:pPr marL="609600" indent="-609600" eaLnBrk="1" hangingPunct="1"/>
            <a:r>
              <a:rPr lang="en-GB" altLang="en-US" sz="1800"/>
              <a:t>I ruoli vengono attivati all'interno delle sessioni. Per l'attivazione dei ruoli possono essere richieste credenziali persistenti. </a:t>
            </a:r>
          </a:p>
          <a:p>
            <a:pPr marL="609600" indent="-609600" eaLnBrk="1" hangingPunct="1"/>
            <a:r>
              <a:rPr lang="en-GB" altLang="en-US" sz="1800"/>
              <a:t>Possono coesistere modelli indipendenti di RMC - il servizio presso il quale viene presentato l'RMC effettua il controllo con l'emittente per la convalida dell'RMC</a:t>
            </a:r>
          </a:p>
          <a:p>
            <a:pPr marL="609600" indent="-609600" eaLnBrk="1" hangingPunct="1"/>
            <a:r>
              <a:rPr lang="en-GB" altLang="en-US" sz="1800"/>
              <a:t>Accordi a livello di servizio (dominio) sull'utilizzo di RMC altrui</a:t>
            </a:r>
          </a:p>
          <a:p>
            <a:pPr marL="609600" indent="-609600" eaLnBrk="1" hangingPunct="1"/>
            <a:r>
              <a:rPr lang="en-GB" altLang="en-US" sz="1800"/>
              <a:t>Anonimato se e quando richiesto</a:t>
            </a:r>
          </a:p>
          <a:p>
            <a:pPr marL="609600" indent="-609600" eaLnBrk="1" hangingPunct="1"/>
            <a:r>
              <a:rPr lang="en-GB" altLang="en-US" sz="1800"/>
              <a:t>Revoca immediata su base individuale</a:t>
            </a:r>
          </a:p>
          <a:p>
            <a:pPr marL="609600" indent="-609600" eaLnBrk="1" hangingPunct="1"/>
            <a:r>
              <a:rPr lang="en-GB" altLang="en-US" sz="1800"/>
              <a:t>Nessuna gerarchia di ruoli con ereditarietà dei privilegi 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en-GB" altLang="en-US" sz="2400">
              <a:solidFill>
                <a:srgbClr val="CC0000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24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24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2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2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2800"/>
          </a:p>
        </p:txBody>
      </p:sp>
      <p:pic>
        <p:nvPicPr>
          <p:cNvPr id="53253" name="Picture 1">
            <a:extLst>
              <a:ext uri="{FF2B5EF4-FFF2-40B4-BE49-F238E27FC236}">
                <a16:creationId xmlns:a16="http://schemas.microsoft.com/office/drawing/2014/main" id="{7649F4E1-6259-4182-A505-AD80B17D3B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EACA5CF5-AACF-4E58-ACFB-896621345C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2</a:t>
            </a: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D0C37225-1764-4159-B5A8-46805500D7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533400"/>
          </a:xfrm>
        </p:spPr>
        <p:txBody>
          <a:bodyPr/>
          <a:lstStyle/>
          <a:p>
            <a:pPr algn="l" eaLnBrk="1" hangingPunct="1"/>
            <a:r>
              <a:rPr lang="en-GB" altLang="en-US" sz="2800">
                <a:solidFill>
                  <a:schemeClr val="tx1"/>
                </a:solidFill>
              </a:rPr>
              <a:t>Autorizzazione e autenticazione</a:t>
            </a:r>
            <a:endParaRPr lang="en-US" altLang="en-US" sz="2800" b="1" i="1">
              <a:solidFill>
                <a:schemeClr val="tx1"/>
              </a:solidFill>
            </a:endParaRP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6803216B-CC82-4EB1-86A0-1B733EB528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8153400" cy="5181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>
                <a:solidFill>
                  <a:srgbClr val="FF0000"/>
                </a:solidFill>
              </a:rPr>
              <a:t>L'autorizzazione </a:t>
            </a:r>
            <a:r>
              <a:rPr lang="en-GB" altLang="en-US" sz="2000"/>
              <a:t>è costruita sopra l'</a:t>
            </a:r>
            <a:r>
              <a:rPr lang="en-GB" altLang="en-US" sz="2000">
                <a:solidFill>
                  <a:srgbClr val="FF0000"/>
                </a:solidFill>
              </a:rPr>
              <a:t>autenticazione </a:t>
            </a:r>
            <a:r>
              <a:rPr lang="en-GB" altLang="en-US" sz="2000"/>
              <a:t>(prova di identità - prova che siete chi dite di essere - qualcuno/qualcosa garantirà per voi?).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/>
              <a:t>All'interno di un dominio di amministrazione, i presidi sono </a:t>
            </a:r>
            <a:r>
              <a:rPr lang="en-GB" altLang="en-US" sz="2000">
                <a:solidFill>
                  <a:srgbClr val="FF0000"/>
                </a:solidFill>
              </a:rPr>
              <a:t>denominati </a:t>
            </a:r>
            <a:r>
              <a:rPr lang="en-GB" altLang="en-US" sz="2000"/>
              <a:t>e registrati come individui e membri di gruppi.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/>
              <a:t>I committenti </a:t>
            </a:r>
            <a:r>
              <a:rPr lang="en-GB" altLang="en-US" sz="2000">
                <a:solidFill>
                  <a:srgbClr val="FF0000"/>
                </a:solidFill>
              </a:rPr>
              <a:t>si autenticano </a:t>
            </a:r>
            <a:r>
              <a:rPr lang="en-GB" altLang="en-US" sz="2000"/>
              <a:t>nel loro dominio di origine per mezzo, ad esempio, di password.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/>
              <a:t>L'obiettivo è evitare di avere un </a:t>
            </a:r>
            <a:r>
              <a:rPr lang="en-GB" altLang="en-US" sz="2000" b="1" i="1">
                <a:solidFill>
                  <a:schemeClr val="accent2"/>
                </a:solidFill>
              </a:rPr>
              <a:t>nome utente/password </a:t>
            </a:r>
            <a:r>
              <a:rPr lang="en-GB" altLang="en-US" sz="2000"/>
              <a:t>per </a:t>
            </a:r>
            <a:r>
              <a:rPr lang="en-GB" altLang="en-US" sz="2000">
                <a:solidFill>
                  <a:schemeClr val="accent2"/>
                </a:solidFill>
              </a:rPr>
              <a:t>ogni servizio</a:t>
            </a:r>
            <a:r>
              <a:rPr lang="en-GB" altLang="en-US" sz="2000"/>
              <a:t>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/>
              <a:t>         (.... </a:t>
            </a:r>
            <a:r>
              <a:rPr lang="en-GB" altLang="en-US" sz="2000" i="1"/>
              <a:t>Come si fa a ricordarli tutti? ......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 i="1"/>
              <a:t>            ....Usare lo stesso per tutti?  No, se si rompe uno si rompono tutti </a:t>
            </a:r>
            <a:r>
              <a:rPr lang="en-GB" altLang="en-US" sz="2000"/>
              <a:t>.....)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/>
              <a:t>                      È necessario </a:t>
            </a:r>
            <a:r>
              <a:rPr lang="en-GB" altLang="en-US" sz="2000"/>
              <a:t>un </a:t>
            </a:r>
            <a:r>
              <a:rPr lang="en-GB" altLang="en-US" sz="2000"/>
              <a:t>servizio di </a:t>
            </a:r>
            <a:r>
              <a:rPr lang="en-GB" altLang="en-US" sz="2000">
                <a:solidFill>
                  <a:schemeClr val="accent2"/>
                </a:solidFill>
              </a:rPr>
              <a:t>Single Sign On</a:t>
            </a:r>
            <a:r>
              <a:rPr lang="en-GB" altLang="en-US" sz="2000"/>
              <a:t>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/>
              <a:t>L'autenticazione è trattata nei corsi di sicurezza.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/>
              <a:t>Per una lettura di fondo, le diapositive 29-36 illustrano alcuni </a:t>
            </a:r>
            <a:r>
              <a:rPr lang="en-GB" altLang="en-US" sz="2000"/>
              <a:t>sistemi di </a:t>
            </a:r>
            <a:r>
              <a:rPr lang="en-GB" altLang="en-US" sz="2000">
                <a:solidFill>
                  <a:schemeClr val="accent2"/>
                </a:solidFill>
              </a:rPr>
              <a:t>single sign on </a:t>
            </a:r>
            <a:r>
              <a:rPr lang="en-GB" altLang="en-US" sz="2000"/>
              <a:t>per l'utilizzo di servizi cross-domain: </a:t>
            </a:r>
            <a:r>
              <a:rPr lang="en-GB" altLang="en-US" sz="2000">
                <a:solidFill>
                  <a:schemeClr val="accent2"/>
                </a:solidFill>
              </a:rPr>
              <a:t>Raven, Shibboleth, OpenID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2400"/>
          </a:p>
        </p:txBody>
      </p:sp>
      <p:pic>
        <p:nvPicPr>
          <p:cNvPr id="25605" name="Picture 1">
            <a:extLst>
              <a:ext uri="{FF2B5EF4-FFF2-40B4-BE49-F238E27FC236}">
                <a16:creationId xmlns:a16="http://schemas.microsoft.com/office/drawing/2014/main" id="{CAD06372-53AE-490D-8E03-4BEF061F5F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40438"/>
            <a:ext cx="114617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>
            <a:extLst>
              <a:ext uri="{FF2B5EF4-FFF2-40B4-BE49-F238E27FC236}">
                <a16:creationId xmlns:a16="http://schemas.microsoft.com/office/drawing/2014/main" id="{44E94BCD-07C7-4168-A343-D622A7541E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51115A-64EA-47BF-946F-4696062202F0}" type="slidenum">
              <a:rPr lang="en-GB" altLang="en-US" sz="1400" smtClean="0"/>
              <a:t>30</a:t>
            </a:fld>
            <a:endParaRPr lang="en-GB" altLang="en-US" sz="14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988826CA-8F8D-4252-80CC-CA616431A0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533400"/>
          </a:xfrm>
        </p:spPr>
        <p:txBody>
          <a:bodyPr/>
          <a:lstStyle/>
          <a:p>
            <a:pPr algn="l" eaLnBrk="1" hangingPunct="1"/>
            <a:r>
              <a:rPr lang="en-GB" altLang="en-US" sz="2800">
                <a:solidFill>
                  <a:schemeClr val="tx1"/>
                </a:solidFill>
              </a:rPr>
              <a:t>Informazioni sull'autenticazione cross-domain</a:t>
            </a:r>
            <a:endParaRPr lang="en-US" altLang="en-US" sz="2800">
              <a:solidFill>
                <a:schemeClr val="tx1"/>
              </a:solidFill>
            </a:endParaRPr>
          </a:p>
        </p:txBody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4F76FC43-4147-4E24-B61D-D2855E8CE3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8153400" cy="4419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/>
              <a:t> (Dalla diapositiva 2) - Ecco uno schema di alcuni </a:t>
            </a:r>
            <a:r>
              <a:rPr lang="en-GB" altLang="en-US" sz="2000"/>
              <a:t>sistemi di </a:t>
            </a:r>
            <a:r>
              <a:rPr lang="en-GB" altLang="en-US" sz="2400">
                <a:solidFill>
                  <a:schemeClr val="accent2"/>
                </a:solidFill>
              </a:rPr>
              <a:t>Single Sign On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20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>
                <a:solidFill>
                  <a:schemeClr val="accent2"/>
                </a:solidFill>
              </a:rPr>
              <a:t>Raven </a:t>
            </a:r>
            <a:r>
              <a:rPr lang="en-GB" altLang="en-US" sz="2000"/>
              <a:t>per l'utilizzo dei siti web in tutti i domini dell'Università di Cambridge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/>
              <a:t>             - denominazione comune dei mandanti (CRSID, domini annidati)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/>
              <a:t>             - l'autenticazione è sufficiente per l'autorizzazione</a:t>
            </a:r>
            <a:endParaRPr lang="en-GB" altLang="en-US" sz="1800"/>
          </a:p>
          <a:p>
            <a:pPr marL="990600" lvl="1" indent="-533400" eaLnBrk="1" hangingPunct="1">
              <a:lnSpc>
                <a:spcPct val="80000"/>
              </a:lnSpc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>
                <a:solidFill>
                  <a:schemeClr val="accent2"/>
                </a:solidFill>
              </a:rPr>
              <a:t>Shibboleth </a:t>
            </a:r>
            <a:r>
              <a:rPr lang="en-GB" altLang="en-US" sz="2000"/>
              <a:t>centrato sull'organizzazione.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/>
              <a:t>                   l'organizzazione negozia l'utilizzo di servizi esterni da parte dei propri membri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en-GB" altLang="en-US" sz="2000">
              <a:solidFill>
                <a:schemeClr val="accent2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>
                <a:solidFill>
                  <a:schemeClr val="accent2"/>
                </a:solidFill>
              </a:rPr>
              <a:t>OpenID </a:t>
            </a:r>
            <a:r>
              <a:rPr lang="en-GB" altLang="en-US" sz="2000"/>
              <a:t>centrato sull'utente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/>
              <a:t>                 utilizzato da molti grandi siti web (BBC, Google, MySpace, PayPal, ....).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/>
              <a:t>                   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2000"/>
              <a:t>                    </a:t>
            </a:r>
          </a:p>
        </p:txBody>
      </p:sp>
      <p:pic>
        <p:nvPicPr>
          <p:cNvPr id="54277" name="Picture 1">
            <a:extLst>
              <a:ext uri="{FF2B5EF4-FFF2-40B4-BE49-F238E27FC236}">
                <a16:creationId xmlns:a16="http://schemas.microsoft.com/office/drawing/2014/main" id="{03F9EED5-70C1-4167-9D4A-42121E2104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5">
            <a:extLst>
              <a:ext uri="{FF2B5EF4-FFF2-40B4-BE49-F238E27FC236}">
                <a16:creationId xmlns:a16="http://schemas.microsoft.com/office/drawing/2014/main" id="{986AD208-AF91-42F8-94F8-1A838BC880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707A15-EA87-43AD-BD37-296F25C9B8B7}" type="slidenum">
              <a:rPr lang="en-GB" altLang="en-US" sz="1400" smtClean="0"/>
              <a:t>31</a:t>
            </a:fld>
            <a:endParaRPr lang="en-GB" altLang="en-US" sz="14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0655D1BF-4985-482F-A7B5-EF9770E72E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533400"/>
          </a:xfrm>
        </p:spPr>
        <p:txBody>
          <a:bodyPr/>
          <a:lstStyle/>
          <a:p>
            <a:pPr algn="l"/>
            <a:r>
              <a:rPr lang="en-GB" altLang="en-US" sz="2800">
                <a:solidFill>
                  <a:schemeClr val="tx1"/>
                </a:solidFill>
              </a:rPr>
              <a:t>Corvo</a:t>
            </a:r>
          </a:p>
        </p:txBody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C73DBDEE-6C25-4906-B3FF-F885A27CF1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143000"/>
            <a:ext cx="7772400" cy="4876800"/>
          </a:xfrm>
        </p:spPr>
        <p:txBody>
          <a:bodyPr/>
          <a:lstStyle/>
          <a:p>
            <a:r>
              <a:rPr lang="en-GB" altLang="en-US" sz="2000"/>
              <a:t>Obiettivo: evitare la proliferazione di password per i servizi web di UCam.</a:t>
            </a:r>
          </a:p>
          <a:p>
            <a:pPr lvl="1"/>
            <a:r>
              <a:rPr lang="en-GB" altLang="en-US" sz="2000"/>
              <a:t>Raven è un'</a:t>
            </a:r>
            <a:r>
              <a:rPr lang="en-GB" altLang="en-US" sz="2000"/>
              <a:t>istanza di sistema </a:t>
            </a:r>
            <a:r>
              <a:rPr lang="en-GB" altLang="en-US" sz="2000">
                <a:solidFill>
                  <a:schemeClr val="accent2"/>
                </a:solidFill>
              </a:rPr>
              <a:t>Ucam-webauth </a:t>
            </a:r>
            <a:r>
              <a:rPr lang="en-GB" altLang="en-US" sz="2000"/>
              <a:t>Single Sign On</a:t>
            </a:r>
          </a:p>
          <a:p>
            <a:pPr lvl="1"/>
            <a:r>
              <a:rPr lang="en-GB" altLang="en-US" sz="2000"/>
              <a:t>Sviluppato a Cambridge </a:t>
            </a:r>
            <a:r>
              <a:rPr lang="en-GB" altLang="en-US" sz="2000">
                <a:solidFill>
                  <a:schemeClr val="accent2"/>
                </a:solidFill>
              </a:rPr>
              <a:t>(da Jon Warbrick)</a:t>
            </a:r>
          </a:p>
          <a:p>
            <a:pPr lvl="1"/>
            <a:endParaRPr lang="en-GB" altLang="en-US"/>
          </a:p>
          <a:p>
            <a:r>
              <a:rPr lang="en-GB" altLang="en-US" sz="2000"/>
              <a:t>Tre parti nel </a:t>
            </a:r>
            <a:r>
              <a:rPr lang="en-GB" altLang="en-US" sz="2000"/>
              <a:t>protocollo </a:t>
            </a:r>
            <a:r>
              <a:rPr lang="en-GB" altLang="en-US" sz="2000">
                <a:solidFill>
                  <a:schemeClr val="accent2"/>
                </a:solidFill>
              </a:rPr>
              <a:t>Ucam_webauth</a:t>
            </a:r>
            <a:r>
              <a:rPr lang="en-GB" altLang="en-US" sz="2000"/>
              <a:t>:</a:t>
            </a:r>
          </a:p>
          <a:p>
            <a:pPr lvl="1"/>
            <a:r>
              <a:rPr lang="en-GB" altLang="en-US" sz="2000"/>
              <a:t>Browser web dell'utente</a:t>
            </a:r>
          </a:p>
          <a:p>
            <a:pPr lvl="1"/>
            <a:r>
              <a:rPr lang="en-GB" altLang="en-US" sz="2000"/>
              <a:t>Server web di destinazione</a:t>
            </a:r>
          </a:p>
          <a:p>
            <a:pPr lvl="1"/>
            <a:r>
              <a:rPr lang="en-GB" altLang="en-US" sz="2000"/>
              <a:t>Server web Raven</a:t>
            </a:r>
          </a:p>
          <a:p>
            <a:pPr lvl="1"/>
            <a:endParaRPr lang="en-GB" altLang="en-US"/>
          </a:p>
          <a:p>
            <a:r>
              <a:rPr lang="en-GB" altLang="en-US" sz="2000"/>
              <a:t>Token di autenticazione passato come cookie HTTP</a:t>
            </a:r>
          </a:p>
          <a:p>
            <a:pPr lvl="1"/>
            <a:r>
              <a:rPr lang="en-GB" altLang="en-US" sz="2000"/>
              <a:t>Quindi dovrebbe essere trasmesso tramite HTTPS... ma spesso non lo è.</a:t>
            </a:r>
          </a:p>
        </p:txBody>
      </p:sp>
      <p:pic>
        <p:nvPicPr>
          <p:cNvPr id="55301" name="Picture 1">
            <a:extLst>
              <a:ext uri="{FF2B5EF4-FFF2-40B4-BE49-F238E27FC236}">
                <a16:creationId xmlns:a16="http://schemas.microsoft.com/office/drawing/2014/main" id="{898F858B-0EA6-4D13-875E-3DC065C7DB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Number Placeholder 5">
            <a:extLst>
              <a:ext uri="{FF2B5EF4-FFF2-40B4-BE49-F238E27FC236}">
                <a16:creationId xmlns:a16="http://schemas.microsoft.com/office/drawing/2014/main" id="{711FEFEE-06F3-489E-BE4A-530F4BFF14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4854A4B-13A0-403B-A6C3-27FDFCE4C211}" type="slidenum">
              <a:rPr lang="en-GB" altLang="en-US" sz="1400" smtClean="0"/>
              <a:t>32</a:t>
            </a:fld>
            <a:endParaRPr lang="en-GB" altLang="en-US" sz="140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399456F0-CD99-45C5-8DDB-F0858BD11D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609600"/>
          </a:xfrm>
        </p:spPr>
        <p:txBody>
          <a:bodyPr/>
          <a:lstStyle/>
          <a:p>
            <a:pPr algn="l"/>
            <a:r>
              <a:rPr lang="en-GB" altLang="en-US" sz="2800">
                <a:solidFill>
                  <a:schemeClr val="tx1"/>
                </a:solidFill>
              </a:rPr>
              <a:t>Esempio di dialogo Raven</a:t>
            </a:r>
          </a:p>
        </p:txBody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58502603-E686-48BF-8B21-E1A046FD8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066800"/>
            <a:ext cx="7772400" cy="5105400"/>
          </a:xfrm>
        </p:spPr>
        <p:txBody>
          <a:bodyPr/>
          <a:lstStyle/>
          <a:p>
            <a:r>
              <a:rPr lang="en-GB" altLang="en-US" sz="2000"/>
              <a:t>L'utente richiede una pagina protetta</a:t>
            </a:r>
          </a:p>
          <a:p>
            <a:r>
              <a:rPr lang="en-GB" altLang="en-US" sz="2000"/>
              <a:t>Il server web di destinazione verifica la presenza del </a:t>
            </a:r>
            <a:r>
              <a:rPr lang="en-GB" altLang="en-US" sz="2000"/>
              <a:t>cookie </a:t>
            </a:r>
            <a:r>
              <a:rPr lang="en-GB" altLang="en-US" sz="2000">
                <a:solidFill>
                  <a:schemeClr val="accent2"/>
                </a:solidFill>
              </a:rPr>
              <a:t>Ucam-WLS-Session</a:t>
            </a:r>
          </a:p>
          <a:p>
            <a:r>
              <a:rPr lang="en-GB" altLang="en-US" sz="2000"/>
              <a:t>Se viene trovata e decodificata correttamente, la pagina viene restituita. </a:t>
            </a:r>
            <a:r>
              <a:rPr lang="en-GB" altLang="en-US" sz="2000">
                <a:solidFill>
                  <a:schemeClr val="accent2"/>
                </a:solidFill>
              </a:rPr>
              <a:t>Fatto.</a:t>
            </a:r>
          </a:p>
          <a:p>
            <a:pPr>
              <a:buFontTx/>
              <a:buNone/>
            </a:pPr>
            <a:endParaRPr lang="en-GB" altLang="en-US"/>
          </a:p>
          <a:p>
            <a:r>
              <a:rPr lang="en-GB" altLang="en-US" sz="2000"/>
              <a:t>Altrimenti, reindirizzare il browser del client al server Raven</a:t>
            </a:r>
          </a:p>
          <a:p>
            <a:pPr lvl="1"/>
            <a:r>
              <a:rPr lang="en-GB" altLang="en-US" sz="2000"/>
              <a:t>Codifica le informazioni sulla pagina richiesta nell'URL</a:t>
            </a:r>
          </a:p>
          <a:p>
            <a:r>
              <a:rPr lang="en-GB" altLang="en-US" sz="2000"/>
              <a:t>Raven inserisce e controlla le credenziali</a:t>
            </a:r>
          </a:p>
          <a:p>
            <a:pPr lvl="1"/>
            <a:r>
              <a:rPr lang="en-GB" altLang="en-US" sz="2000"/>
              <a:t>(Permette anche agli utenti di "annullare")</a:t>
            </a:r>
          </a:p>
          <a:p>
            <a:r>
              <a:rPr lang="en-GB" altLang="en-US" sz="2000"/>
              <a:t>Raven reindirizza il browser del client alla pagina protetta. </a:t>
            </a:r>
            <a:r>
              <a:rPr lang="en-GB" altLang="en-US" sz="2000">
                <a:solidFill>
                  <a:schemeClr val="accent2"/>
                </a:solidFill>
              </a:rPr>
              <a:t>Fatto.</a:t>
            </a:r>
          </a:p>
          <a:p>
            <a:pPr lvl="1"/>
            <a:r>
              <a:rPr lang="en-GB" altLang="en-US" sz="2000"/>
              <a:t>(Un </a:t>
            </a:r>
            <a:r>
              <a:rPr lang="en-GB" altLang="en-US" sz="2000"/>
              <a:t>errore </a:t>
            </a:r>
            <a:r>
              <a:rPr lang="en-GB" altLang="en-US" sz="2000">
                <a:solidFill>
                  <a:srgbClr val="FF0000"/>
                </a:solidFill>
              </a:rPr>
              <a:t>HTTP 401 </a:t>
            </a:r>
            <a:r>
              <a:rPr lang="en-GB" altLang="en-US" sz="2000"/>
              <a:t>sarà generato se gli utenti annullano)</a:t>
            </a:r>
          </a:p>
        </p:txBody>
      </p:sp>
      <p:pic>
        <p:nvPicPr>
          <p:cNvPr id="56325" name="Picture 1">
            <a:extLst>
              <a:ext uri="{FF2B5EF4-FFF2-40B4-BE49-F238E27FC236}">
                <a16:creationId xmlns:a16="http://schemas.microsoft.com/office/drawing/2014/main" id="{283ADA04-8FBB-4DC7-AECC-549DD38E5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>
            <a:extLst>
              <a:ext uri="{FF2B5EF4-FFF2-40B4-BE49-F238E27FC236}">
                <a16:creationId xmlns:a16="http://schemas.microsoft.com/office/drawing/2014/main" id="{8602E4C6-2906-43C4-A5F2-008C7AF386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F780F0E-EC24-423F-B875-18990DA6339E}" type="slidenum">
              <a:rPr lang="en-GB" altLang="en-US" sz="1400" smtClean="0"/>
              <a:t>33</a:t>
            </a:fld>
            <a:endParaRPr lang="en-GB" altLang="en-US" sz="1400"/>
          </a:p>
        </p:txBody>
      </p:sp>
      <p:sp>
        <p:nvSpPr>
          <p:cNvPr id="57347" name="Rectangle 1026">
            <a:extLst>
              <a:ext uri="{FF2B5EF4-FFF2-40B4-BE49-F238E27FC236}">
                <a16:creationId xmlns:a16="http://schemas.microsoft.com/office/drawing/2014/main" id="{05A976BC-3FF7-4F83-BCA2-D95D2327E4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algn="l"/>
            <a:r>
              <a:rPr lang="en-GB" altLang="en-US" sz="2800">
                <a:solidFill>
                  <a:schemeClr val="tx1"/>
                </a:solidFill>
              </a:rPr>
              <a:t>Raven coordina i partecipanti utilizzando il tempo</a:t>
            </a:r>
          </a:p>
        </p:txBody>
      </p:sp>
      <p:sp>
        <p:nvSpPr>
          <p:cNvPr id="57348" name="Rectangle 1027">
            <a:extLst>
              <a:ext uri="{FF2B5EF4-FFF2-40B4-BE49-F238E27FC236}">
                <a16:creationId xmlns:a16="http://schemas.microsoft.com/office/drawing/2014/main" id="{9B5C682F-88DE-415F-83B6-624DE023EB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371600"/>
            <a:ext cx="7772400" cy="4114800"/>
          </a:xfrm>
        </p:spPr>
        <p:txBody>
          <a:bodyPr/>
          <a:lstStyle/>
          <a:p>
            <a:r>
              <a:rPr lang="en-GB" altLang="en-US" sz="2000"/>
              <a:t>Il server web di destinazione verifica il </a:t>
            </a:r>
            <a:r>
              <a:rPr lang="en-GB" altLang="en-US" sz="2000"/>
              <a:t>cookie </a:t>
            </a:r>
            <a:r>
              <a:rPr lang="en-GB" altLang="en-US" sz="2000">
                <a:solidFill>
                  <a:schemeClr val="accent2"/>
                </a:solidFill>
              </a:rPr>
              <a:t>Ucam-WLS-Session</a:t>
            </a:r>
          </a:p>
          <a:p>
            <a:pPr lvl="1"/>
            <a:r>
              <a:rPr lang="en-GB" altLang="en-US" sz="2000"/>
              <a:t>Chiave pubblica del server Raven precaricata sul server web di destinazione</a:t>
            </a:r>
          </a:p>
          <a:p>
            <a:pPr lvl="1"/>
            <a:endParaRPr lang="en-GB" altLang="en-US" sz="2000"/>
          </a:p>
          <a:p>
            <a:r>
              <a:rPr lang="en-GB" altLang="en-US" sz="2000"/>
              <a:t>Il server web di destinazione e Raven non interagiscono direttamente</a:t>
            </a:r>
          </a:p>
          <a:p>
            <a:pPr lvl="1"/>
            <a:r>
              <a:rPr lang="en-GB" altLang="en-US" sz="2000"/>
              <a:t>Il browser del cliente riceve, memorizza e invia nuovamente i cookie</a:t>
            </a:r>
          </a:p>
          <a:p>
            <a:pPr lvl="1"/>
            <a:endParaRPr lang="en-GB" altLang="en-US" sz="2000"/>
          </a:p>
          <a:p>
            <a:r>
              <a:rPr lang="en-GB" altLang="en-US" sz="2000"/>
              <a:t>E per quanto riguarda il comportamento o l'intercettazione di un cliente malintenzionato?</a:t>
            </a:r>
          </a:p>
          <a:p>
            <a:pPr lvl="1"/>
            <a:r>
              <a:rPr lang="en-GB" altLang="en-US" sz="2000"/>
              <a:t>Ad esempio, attacchi di replay?</a:t>
            </a:r>
          </a:p>
          <a:p>
            <a:pPr lvl="1"/>
            <a:endParaRPr lang="en-GB" altLang="en-US" sz="2000"/>
          </a:p>
          <a:p>
            <a:r>
              <a:rPr lang="en-GB" altLang="en-US" sz="2000"/>
              <a:t>Raven richiede la sincronizzazione temporale</a:t>
            </a:r>
          </a:p>
          <a:p>
            <a:pPr lvl="1"/>
            <a:r>
              <a:rPr lang="en-GB" altLang="en-US" sz="2000"/>
              <a:t>È possibile configurare un margine di deviazione del clock specifico per il sito.</a:t>
            </a:r>
          </a:p>
        </p:txBody>
      </p:sp>
      <p:pic>
        <p:nvPicPr>
          <p:cNvPr id="57349" name="Picture 1">
            <a:extLst>
              <a:ext uri="{FF2B5EF4-FFF2-40B4-BE49-F238E27FC236}">
                <a16:creationId xmlns:a16="http://schemas.microsoft.com/office/drawing/2014/main" id="{73888934-A2FF-4731-A6A6-30FEB6AEE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5">
            <a:extLst>
              <a:ext uri="{FF2B5EF4-FFF2-40B4-BE49-F238E27FC236}">
                <a16:creationId xmlns:a16="http://schemas.microsoft.com/office/drawing/2014/main" id="{1A787184-87D5-4695-AA54-799C1FC4E8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66C69C-6A5F-4B4D-939D-1468547D749E}" type="slidenum">
              <a:rPr lang="en-GB" altLang="en-US" sz="1400" smtClean="0"/>
              <a:t>34</a:t>
            </a:fld>
            <a:endParaRPr lang="en-GB" altLang="en-US" sz="1400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518DAEDE-E457-4602-B765-90D34B43C5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685800"/>
          </a:xfrm>
        </p:spPr>
        <p:txBody>
          <a:bodyPr/>
          <a:lstStyle/>
          <a:p>
            <a:pPr algn="l"/>
            <a:r>
              <a:rPr lang="en-GB" altLang="en-US" sz="2800">
                <a:solidFill>
                  <a:schemeClr val="tx1"/>
                </a:solidFill>
              </a:rPr>
              <a:t>Shibboleth fornisce l'autenticazione federata </a:t>
            </a:r>
          </a:p>
        </p:txBody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C0641F32-8D14-4610-8813-29C1CB9484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7772400" cy="4114800"/>
          </a:xfrm>
        </p:spPr>
        <p:txBody>
          <a:bodyPr/>
          <a:lstStyle/>
          <a:p>
            <a:r>
              <a:rPr lang="en-GB" altLang="en-US" sz="2000"/>
              <a:t>Sistema di autenticazione e autorizzazione federata</a:t>
            </a:r>
          </a:p>
          <a:p>
            <a:pPr lvl="1"/>
            <a:r>
              <a:rPr lang="en-GB" altLang="en-US" sz="2000"/>
              <a:t>Standard del gruppo middleware di Internet2</a:t>
            </a:r>
          </a:p>
          <a:p>
            <a:pPr lvl="1"/>
            <a:r>
              <a:rPr lang="en-GB" altLang="en-US" sz="2000"/>
              <a:t>Implementa </a:t>
            </a:r>
            <a:r>
              <a:rPr lang="en-GB" altLang="en-US" sz="2000">
                <a:solidFill>
                  <a:schemeClr val="accent2"/>
                </a:solidFill>
              </a:rPr>
              <a:t>SAML: Linguaggio di marcatura delle asserzioni di sicurezza</a:t>
            </a:r>
          </a:p>
          <a:p>
            <a:pPr lvl="1"/>
            <a:r>
              <a:rPr lang="en-GB" altLang="en-US" sz="2000"/>
              <a:t>Facilita il single-sign-on in tutti i domini amministrativi.</a:t>
            </a:r>
          </a:p>
          <a:p>
            <a:pPr lvl="1"/>
            <a:endParaRPr lang="en-GB" altLang="en-US" sz="2000"/>
          </a:p>
          <a:p>
            <a:r>
              <a:rPr lang="en-GB" altLang="en-US" sz="2000"/>
              <a:t>Raven in realtà parla sia </a:t>
            </a:r>
            <a:r>
              <a:rPr lang="en-GB" altLang="en-US" sz="2000">
                <a:solidFill>
                  <a:schemeClr val="accent2"/>
                </a:solidFill>
              </a:rPr>
              <a:t>Ucam-webauth </a:t>
            </a:r>
            <a:r>
              <a:rPr lang="en-GB" altLang="en-US" sz="2000"/>
              <a:t>che </a:t>
            </a:r>
            <a:r>
              <a:rPr lang="en-GB" altLang="en-US" sz="2000">
                <a:solidFill>
                  <a:schemeClr val="accent2"/>
                </a:solidFill>
              </a:rPr>
              <a:t>Shibboleth</a:t>
            </a:r>
          </a:p>
          <a:p>
            <a:pPr lvl="1"/>
            <a:r>
              <a:rPr lang="en-GB" altLang="en-US" sz="2000"/>
              <a:t>Shibboleth ha il vantaggio di avere un supporto software più ampio</a:t>
            </a:r>
          </a:p>
          <a:p>
            <a:pPr lvl="1"/>
            <a:endParaRPr lang="en-GB" altLang="en-US" sz="2000"/>
          </a:p>
          <a:p>
            <a:r>
              <a:rPr lang="en-GB" altLang="en-US" sz="2000">
                <a:solidFill>
                  <a:schemeClr val="accent2"/>
                </a:solidFill>
              </a:rPr>
              <a:t>I fornitori di identità (IdP) </a:t>
            </a:r>
            <a:r>
              <a:rPr lang="en-GB" altLang="en-US" sz="2000"/>
              <a:t>forniscono le informazioni sugli utenti.</a:t>
            </a:r>
          </a:p>
          <a:p>
            <a:r>
              <a:rPr lang="en-GB" altLang="en-US" sz="2000">
                <a:solidFill>
                  <a:schemeClr val="accent2"/>
                </a:solidFill>
              </a:rPr>
              <a:t>I fornitori di servizi (SP) </a:t>
            </a:r>
            <a:r>
              <a:rPr lang="en-GB" altLang="en-US" sz="2000"/>
              <a:t>consumano queste informazioni e ottengono l'accesso a contenuti sicuri.</a:t>
            </a:r>
          </a:p>
        </p:txBody>
      </p:sp>
      <p:pic>
        <p:nvPicPr>
          <p:cNvPr id="58373" name="Picture 1">
            <a:extLst>
              <a:ext uri="{FF2B5EF4-FFF2-40B4-BE49-F238E27FC236}">
                <a16:creationId xmlns:a16="http://schemas.microsoft.com/office/drawing/2014/main" id="{A37EF4E9-E43E-4178-A522-D79ED277F0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5">
            <a:extLst>
              <a:ext uri="{FF2B5EF4-FFF2-40B4-BE49-F238E27FC236}">
                <a16:creationId xmlns:a16="http://schemas.microsoft.com/office/drawing/2014/main" id="{0BDE8376-38CB-491F-80E2-2520A119995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8FEBDC2-1C0C-46F6-906E-B1AF8D7F3CE5}" type="slidenum">
              <a:rPr lang="en-GB" altLang="en-US" sz="1400" smtClean="0"/>
              <a:t>35</a:t>
            </a:fld>
            <a:endParaRPr lang="en-GB" altLang="en-US" sz="14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528EC434-8375-40C6-9B6C-C9D59C1556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algn="l"/>
            <a:r>
              <a:rPr lang="en-GB" altLang="en-US" sz="2800">
                <a:solidFill>
                  <a:schemeClr val="tx1"/>
                </a:solidFill>
              </a:rPr>
              <a:t>Scambio di Shibboleth</a:t>
            </a:r>
          </a:p>
        </p:txBody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8CBAD2FC-0A13-4357-AB01-71CABE639C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772400" cy="4114800"/>
          </a:xfrm>
        </p:spPr>
        <p:txBody>
          <a:bodyPr/>
          <a:lstStyle/>
          <a:p>
            <a:r>
              <a:rPr lang="en-GB" altLang="en-US" sz="2000"/>
              <a:t>Simile a Raven, ma con qualche indirezione in più</a:t>
            </a:r>
          </a:p>
          <a:p>
            <a:pPr lvl="1"/>
            <a:r>
              <a:rPr lang="en-GB" altLang="en-US" sz="2000"/>
              <a:t>L'utente richiede una risorsa protetta all'SP</a:t>
            </a:r>
          </a:p>
          <a:p>
            <a:pPr lvl="1"/>
            <a:r>
              <a:rPr lang="en-GB" altLang="en-US" sz="2000"/>
              <a:t>Richiesta di autenticazione di SP crafts</a:t>
            </a:r>
          </a:p>
          <a:p>
            <a:pPr lvl="1"/>
            <a:r>
              <a:rPr lang="en-GB" altLang="en-US" sz="2000"/>
              <a:t>Utente reindirizzato all'IdP o al </a:t>
            </a:r>
            <a:r>
              <a:rPr lang="en-GB" altLang="en-US" sz="2000"/>
              <a:t>servizio </a:t>
            </a:r>
            <a:r>
              <a:rPr lang="en-GB" altLang="en-US" sz="2000">
                <a:solidFill>
                  <a:schemeClr val="accent2"/>
                </a:solidFill>
              </a:rPr>
              <a:t>"Where Are You From".</a:t>
            </a:r>
          </a:p>
          <a:p>
            <a:pPr lvl="2"/>
            <a:r>
              <a:rPr lang="en-GB" altLang="en-US" sz="2000">
                <a:solidFill>
                  <a:schemeClr val="accent2"/>
                </a:solidFill>
              </a:rPr>
              <a:t>Ad esempio, il servizio WAYF della Federazione britannica</a:t>
            </a:r>
          </a:p>
          <a:p>
            <a:pPr lvl="1"/>
            <a:r>
              <a:rPr lang="en-GB" altLang="en-US" sz="2000"/>
              <a:t>L'utente si autentica (esterno a Shibboleth)</a:t>
            </a:r>
          </a:p>
          <a:p>
            <a:pPr lvl="1"/>
            <a:r>
              <a:rPr lang="en-GB" altLang="en-US" sz="2000"/>
              <a:t>Shibboleth genera l'</a:t>
            </a:r>
            <a:r>
              <a:rPr lang="en-GB" altLang="en-US" sz="2000">
                <a:solidFill>
                  <a:schemeClr val="accent2"/>
                </a:solidFill>
              </a:rPr>
              <a:t>asserzione di autenticazione SAML.</a:t>
            </a:r>
          </a:p>
          <a:p>
            <a:pPr lvl="1"/>
            <a:r>
              <a:rPr lang="en-GB" altLang="en-US" sz="2000"/>
              <a:t>Utente reindirizzato a SP</a:t>
            </a:r>
          </a:p>
          <a:p>
            <a:pPr lvl="1"/>
            <a:r>
              <a:rPr lang="en-GB" altLang="en-US" sz="2000"/>
              <a:t>L'SP può inviare </a:t>
            </a:r>
            <a:r>
              <a:rPr lang="en-GB" altLang="en-US" sz="2000">
                <a:solidFill>
                  <a:schemeClr val="accent2"/>
                </a:solidFill>
              </a:rPr>
              <a:t>AttributeQuery al servizio attributi dell'IdP.</a:t>
            </a:r>
          </a:p>
          <a:p>
            <a:pPr lvl="1"/>
            <a:r>
              <a:rPr lang="en-GB" altLang="en-US" sz="2000"/>
              <a:t>L'SP può prendere decisioni sul controllo degli accessi</a:t>
            </a:r>
          </a:p>
        </p:txBody>
      </p:sp>
      <p:pic>
        <p:nvPicPr>
          <p:cNvPr id="59397" name="Picture 1">
            <a:extLst>
              <a:ext uri="{FF2B5EF4-FFF2-40B4-BE49-F238E27FC236}">
                <a16:creationId xmlns:a16="http://schemas.microsoft.com/office/drawing/2014/main" id="{77573FEE-2138-491B-8707-016012CA72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>
            <a:extLst>
              <a:ext uri="{FF2B5EF4-FFF2-40B4-BE49-F238E27FC236}">
                <a16:creationId xmlns:a16="http://schemas.microsoft.com/office/drawing/2014/main" id="{31CD9490-70EE-45F1-9AB2-760F6B59B2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E056175-DB38-4AF1-A028-78BA8E19C2C5}" type="slidenum">
              <a:rPr lang="en-GB" altLang="en-US" sz="1400" smtClean="0"/>
              <a:t>36</a:t>
            </a:fld>
            <a:endParaRPr lang="en-GB" altLang="en-US" sz="14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D229ED9F-7BC4-4D6B-8C54-22230CC55F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pPr algn="l"/>
            <a:r>
              <a:rPr lang="en-GB" altLang="en-US" sz="2800">
                <a:solidFill>
                  <a:schemeClr val="tx1"/>
                </a:solidFill>
              </a:rPr>
              <a:t>OpenID</a:t>
            </a:r>
          </a:p>
        </p:txBody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18CE8C4B-16AB-48A8-8F35-E500D15C6F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1371600"/>
            <a:ext cx="7772400" cy="4114800"/>
          </a:xfrm>
        </p:spPr>
        <p:txBody>
          <a:bodyPr/>
          <a:lstStyle/>
          <a:p>
            <a:r>
              <a:rPr lang="en-GB" altLang="en-US" sz="2000"/>
              <a:t>Un altro sistema single-sign-on cross-domain</a:t>
            </a:r>
          </a:p>
          <a:p>
            <a:endParaRPr lang="en-GB" altLang="en-US" sz="2000"/>
          </a:p>
          <a:p>
            <a:r>
              <a:rPr lang="en-GB" altLang="en-US" sz="2000"/>
              <a:t>Shibboleth è incentrato sull'organizzazione </a:t>
            </a:r>
          </a:p>
          <a:p>
            <a:pPr lvl="1"/>
            <a:r>
              <a:rPr lang="en-GB" altLang="en-US" sz="2000"/>
              <a:t>Le organizzazioni devono accettare le dichiarazioni di altre organizzazioni in merito agli utenti stranieri.</a:t>
            </a:r>
          </a:p>
          <a:p>
            <a:pPr lvl="1"/>
            <a:r>
              <a:rPr lang="en-GB" altLang="en-US" sz="2000"/>
              <a:t>Molto supporto all'interno del </a:t>
            </a:r>
            <a:r>
              <a:rPr lang="en-GB" altLang="en-US" sz="2000">
                <a:solidFill>
                  <a:schemeClr val="accent2"/>
                </a:solidFill>
              </a:rPr>
              <a:t>Joint Information Systems Committee (JISC) del Regno Unito </a:t>
            </a:r>
            <a:r>
              <a:rPr lang="en-GB" altLang="en-US" sz="2000"/>
              <a:t>per l'accesso alle risorse elettroniche.</a:t>
            </a:r>
          </a:p>
          <a:p>
            <a:endParaRPr lang="en-GB" altLang="en-US" sz="2000"/>
          </a:p>
          <a:p>
            <a:r>
              <a:rPr lang="en-GB" altLang="en-US" sz="2000"/>
              <a:t>OpenID è incentrato sull'utente</a:t>
            </a:r>
          </a:p>
          <a:p>
            <a:pPr lvl="1"/>
            <a:r>
              <a:rPr lang="en-GB" altLang="en-US" sz="2000"/>
              <a:t>In primo luogo l'identità</a:t>
            </a:r>
          </a:p>
          <a:p>
            <a:pPr lvl="1"/>
            <a:r>
              <a:rPr lang="en-GB" altLang="en-US" sz="2000"/>
              <a:t>Le OpenID sono strutture URI o XRI permanenti.</a:t>
            </a:r>
          </a:p>
        </p:txBody>
      </p:sp>
      <p:pic>
        <p:nvPicPr>
          <p:cNvPr id="60421" name="Picture 1">
            <a:extLst>
              <a:ext uri="{FF2B5EF4-FFF2-40B4-BE49-F238E27FC236}">
                <a16:creationId xmlns:a16="http://schemas.microsoft.com/office/drawing/2014/main" id="{D948D0E4-448E-4C83-9E02-B4EAF679B0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7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5">
            <a:extLst>
              <a:ext uri="{FF2B5EF4-FFF2-40B4-BE49-F238E27FC236}">
                <a16:creationId xmlns:a16="http://schemas.microsoft.com/office/drawing/2014/main" id="{A24C9FF9-7AF0-41A9-963D-2BD8FD4C4C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FD97ED7-6C63-497C-8ACF-823F1A683373}" type="slidenum">
              <a:rPr lang="en-GB" altLang="en-US" sz="1400" smtClean="0"/>
              <a:t>37</a:t>
            </a:fld>
            <a:endParaRPr lang="en-GB" altLang="en-US" sz="1400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6AC301E9-8FBB-4398-B3AD-2BCF989C67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pPr algn="l"/>
            <a:r>
              <a:rPr lang="en-GB" altLang="en-US" sz="2800">
                <a:solidFill>
                  <a:schemeClr val="tx1"/>
                </a:solidFill>
              </a:rPr>
              <a:t>OpenID (segue)</a:t>
            </a:r>
          </a:p>
        </p:txBody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B464F582-5D60-40C0-8A6D-C5117BA273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GB" altLang="en-US" sz="2000"/>
              <a:t>L'utente fornisce il proprio ID al </a:t>
            </a:r>
            <a:r>
              <a:rPr lang="en-GB" altLang="en-US" sz="2000"/>
              <a:t>sito web </a:t>
            </a:r>
            <a:r>
              <a:rPr lang="en-GB" altLang="en-US" sz="2000">
                <a:solidFill>
                  <a:schemeClr val="accent2"/>
                </a:solidFill>
              </a:rPr>
              <a:t>di terzi</a:t>
            </a:r>
          </a:p>
          <a:p>
            <a:pPr lvl="1"/>
            <a:r>
              <a:rPr lang="en-GB" altLang="en-US" sz="2000"/>
              <a:t>OpenID 1.0 recupera l'URL, apprende il fornitore di identità</a:t>
            </a:r>
          </a:p>
          <a:p>
            <a:pPr lvl="1"/>
            <a:r>
              <a:rPr lang="en-GB" altLang="en-US" sz="2000"/>
              <a:t>OpenID 2.0 recupera XRDS, apprende il fornitore di identità</a:t>
            </a:r>
          </a:p>
          <a:p>
            <a:pPr lvl="2"/>
            <a:r>
              <a:rPr lang="en-GB" altLang="en-US" sz="2000">
                <a:solidFill>
                  <a:schemeClr val="accent2"/>
                </a:solidFill>
              </a:rPr>
              <a:t>L'indirezione XRDS/Yadis offre una maggiore flessibilità</a:t>
            </a:r>
          </a:p>
          <a:p>
            <a:pPr lvl="1"/>
            <a:endParaRPr lang="en-GB" altLang="en-US" sz="2000"/>
          </a:p>
          <a:p>
            <a:r>
              <a:rPr lang="en-GB" altLang="en-US" sz="2000"/>
              <a:t>Molti grandi operatori commerciali offrono asserzioni OpenID</a:t>
            </a:r>
          </a:p>
          <a:p>
            <a:r>
              <a:rPr lang="en-GB" altLang="en-US" sz="2000"/>
              <a:t>Anche molti software open source supportano OpenID.</a:t>
            </a:r>
          </a:p>
          <a:p>
            <a:pPr lvl="1"/>
            <a:endParaRPr lang="en-GB" altLang="en-US" sz="2000"/>
          </a:p>
          <a:p>
            <a:r>
              <a:rPr lang="en-GB" altLang="en-US" sz="2000"/>
              <a:t>In termini di responsabilità, considerare l'uso per:</a:t>
            </a:r>
          </a:p>
          <a:p>
            <a:pPr lvl="1"/>
            <a:r>
              <a:rPr lang="en-GB" altLang="en-US" sz="2000"/>
              <a:t>Accesso a una risorsa web</a:t>
            </a:r>
          </a:p>
          <a:p>
            <a:pPr lvl="1"/>
            <a:r>
              <a:rPr lang="en-GB" altLang="en-US" sz="2000"/>
              <a:t>Accesso a una rete wireless</a:t>
            </a:r>
          </a:p>
        </p:txBody>
      </p:sp>
      <p:pic>
        <p:nvPicPr>
          <p:cNvPr id="61445" name="Picture 1">
            <a:extLst>
              <a:ext uri="{FF2B5EF4-FFF2-40B4-BE49-F238E27FC236}">
                <a16:creationId xmlns:a16="http://schemas.microsoft.com/office/drawing/2014/main" id="{69A38EBA-DABC-480B-B833-E9F73FA37C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16="http://schemas.microsoft.com/office/drawing/2014/main" xmlns:adec="http://schemas.microsoft.com/office/drawing/2017/decorative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DA83465-D877-4D77-8589-2B830D0063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7638" y="2116138"/>
            <a:ext cx="3590925" cy="11398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Grazie</a:t>
            </a:r>
          </a:p>
        </p:txBody>
      </p:sp>
      <p:pic>
        <p:nvPicPr>
          <p:cNvPr id="6" name="Picture Placeholder 5" descr="A person and person looking at a computer screen">
            <a:extLst>
              <a:ext uri="{FF2B5EF4-FFF2-40B4-BE49-F238E27FC236}">
                <a16:creationId xmlns:a16="http://schemas.microsoft.com/office/drawing/2014/main" id="{5D4295D1-B854-47FE-B47A-986F984FBFCF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27" r="127"/>
          <a:stretch/>
        </p:blipFill>
        <p:spPr>
          <a:xfrm>
            <a:off x="-22124" y="855574"/>
            <a:ext cx="5110593" cy="5153321"/>
          </a:xfrm>
        </p:spPr>
      </p:pic>
      <p:grpSp>
        <p:nvGrpSpPr>
          <p:cNvPr id="62468" name="Group 6">
            <a:extLst>
              <a:ext uri="{FF2B5EF4-FFF2-40B4-BE49-F238E27FC236}">
                <a16:creationId xmlns:a16="http://schemas.microsoft.com/office/drawing/2014/main" id="{EEFD55E5-956E-4FEF-B5AB-90481DEB2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044825" y="857250"/>
            <a:ext cx="2197100" cy="5153025"/>
            <a:chOff x="4059704" y="0"/>
            <a:chExt cx="2928883" cy="6871447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1B4F527-E025-4DCA-BEE3-EABF82C9107C}"/>
                </a:ext>
              </a:extLst>
            </p:cNvPr>
            <p:cNvSpPr/>
            <p:nvPr/>
          </p:nvSpPr>
          <p:spPr>
            <a:xfrm rot="10800000">
              <a:off x="4442745" y="4234"/>
              <a:ext cx="2545842" cy="6837577"/>
            </a:xfrm>
            <a:custGeom>
              <a:avLst/>
              <a:gdLst>
                <a:gd name="connsiteX0" fmla="*/ 2518452 w 2545001"/>
                <a:gd name="connsiteY0" fmla="*/ 0 h 6837172"/>
                <a:gd name="connsiteX1" fmla="*/ 1701725 w 2545001"/>
                <a:gd name="connsiteY1" fmla="*/ 3172236 h 6837172"/>
                <a:gd name="connsiteX2" fmla="*/ 1361633 w 2545001"/>
                <a:gd name="connsiteY2" fmla="*/ 4439362 h 6837172"/>
                <a:gd name="connsiteX3" fmla="*/ 1178312 w 2545001"/>
                <a:gd name="connsiteY3" fmla="*/ 4524005 h 6837172"/>
                <a:gd name="connsiteX4" fmla="*/ 1067055 w 2545001"/>
                <a:gd name="connsiteY4" fmla="*/ 4330715 h 6837172"/>
                <a:gd name="connsiteX5" fmla="*/ 1324969 w 2545001"/>
                <a:gd name="connsiteY5" fmla="*/ 3379423 h 6837172"/>
                <a:gd name="connsiteX6" fmla="*/ 1307268 w 2545001"/>
                <a:gd name="connsiteY6" fmla="*/ 3240456 h 6837172"/>
                <a:gd name="connsiteX7" fmla="*/ 1196012 w 2545001"/>
                <a:gd name="connsiteY7" fmla="*/ 3154549 h 6837172"/>
                <a:gd name="connsiteX8" fmla="*/ 972233 w 2545001"/>
                <a:gd name="connsiteY8" fmla="*/ 3283409 h 6837172"/>
                <a:gd name="connsiteX9" fmla="*/ 580306 w 2545001"/>
                <a:gd name="connsiteY9" fmla="*/ 4728666 h 6837172"/>
                <a:gd name="connsiteX10" fmla="*/ 5057 w 2545001"/>
                <a:gd name="connsiteY10" fmla="*/ 6820750 h 6837172"/>
                <a:gd name="connsiteX11" fmla="*/ 0 w 2545001"/>
                <a:gd name="connsiteY11" fmla="*/ 6837173 h 6837172"/>
                <a:gd name="connsiteX12" fmla="*/ 26550 w 2545001"/>
                <a:gd name="connsiteY12" fmla="*/ 6837173 h 6837172"/>
                <a:gd name="connsiteX13" fmla="*/ 605591 w 2545001"/>
                <a:gd name="connsiteY13" fmla="*/ 4736246 h 6837172"/>
                <a:gd name="connsiteX14" fmla="*/ 997519 w 2545001"/>
                <a:gd name="connsiteY14" fmla="*/ 3290990 h 6837172"/>
                <a:gd name="connsiteX15" fmla="*/ 1190954 w 2545001"/>
                <a:gd name="connsiteY15" fmla="*/ 3179816 h 6837172"/>
                <a:gd name="connsiteX16" fmla="*/ 1285776 w 2545001"/>
                <a:gd name="connsiteY16" fmla="*/ 3253089 h 6837172"/>
                <a:gd name="connsiteX17" fmla="*/ 1300947 w 2545001"/>
                <a:gd name="connsiteY17" fmla="*/ 3373106 h 6837172"/>
                <a:gd name="connsiteX18" fmla="*/ 1043033 w 2545001"/>
                <a:gd name="connsiteY18" fmla="*/ 4324398 h 6837172"/>
                <a:gd name="connsiteX19" fmla="*/ 1171990 w 2545001"/>
                <a:gd name="connsiteY19" fmla="*/ 4548009 h 6837172"/>
                <a:gd name="connsiteX20" fmla="*/ 1385654 w 2545001"/>
                <a:gd name="connsiteY20" fmla="*/ 4448205 h 6837172"/>
                <a:gd name="connsiteX21" fmla="*/ 1385654 w 2545001"/>
                <a:gd name="connsiteY21" fmla="*/ 4446942 h 6837172"/>
                <a:gd name="connsiteX22" fmla="*/ 1725746 w 2545001"/>
                <a:gd name="connsiteY22" fmla="*/ 3178553 h 6837172"/>
                <a:gd name="connsiteX23" fmla="*/ 2545002 w 2545001"/>
                <a:gd name="connsiteY23" fmla="*/ 1263 h 6837172"/>
                <a:gd name="connsiteX24" fmla="*/ 2518452 w 2545001"/>
                <a:gd name="connsiteY24" fmla="*/ 0 h 6837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545001" h="6837172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 w="12637" cap="flat">
              <a:noFill/>
              <a:prstDash val="solid"/>
              <a:miter/>
            </a:ln>
          </p:spPr>
          <p:txBody>
            <a:bodyPr anchor="ctr"/>
            <a:lstStyle/>
            <a:p>
              <a:pPr defTabSz="6858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 dirty="0">
                <a:solidFill>
                  <a:srgbClr val="000000"/>
                </a:solidFill>
                <a:latin typeface="Century Gothic"/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C7C5E34-D543-4FA0-9BE5-665BDEFE1CE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59704" y="0"/>
              <a:ext cx="1822088" cy="6871447"/>
            </a:xfrm>
            <a:prstGeom prst="line">
              <a:avLst/>
            </a:prstGeom>
            <a:ln w="222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469" name="Group 1">
            <a:extLst>
              <a:ext uri="{FF2B5EF4-FFF2-40B4-BE49-F238E27FC236}">
                <a16:creationId xmlns:a16="http://schemas.microsoft.com/office/drawing/2014/main" id="{199E94F2-C476-4399-9889-F5AF499FAB28}"/>
              </a:ext>
            </a:extLst>
          </p:cNvPr>
          <p:cNvGrpSpPr>
            <a:grpSpLocks/>
          </p:cNvGrpSpPr>
          <p:nvPr/>
        </p:nvGrpSpPr>
        <p:grpSpPr bwMode="auto">
          <a:xfrm>
            <a:off x="5662613" y="5483225"/>
            <a:ext cx="2470150" cy="458788"/>
            <a:chOff x="5179092" y="5483822"/>
            <a:chExt cx="3294001" cy="612000"/>
          </a:xfrm>
        </p:grpSpPr>
        <p:pic>
          <p:nvPicPr>
            <p:cNvPr id="62470" name="Picture 4">
              <a:extLst>
                <a:ext uri="{FF2B5EF4-FFF2-40B4-BE49-F238E27FC236}">
                  <a16:creationId xmlns:a16="http://schemas.microsoft.com/office/drawing/2014/main" id="{CBACFB17-BC03-4F92-BFF4-28D3B36477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79092" y="5483822"/>
              <a:ext cx="1530000" cy="61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2471" name="Picture 9">
              <a:extLst>
                <a:ext uri="{FF2B5EF4-FFF2-40B4-BE49-F238E27FC236}">
                  <a16:creationId xmlns:a16="http://schemas.microsoft.com/office/drawing/2014/main" id="{695D3F1D-AA55-4DE2-B4EF-3C843E5CBF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9092" y="5483822"/>
              <a:ext cx="1764001" cy="61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4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A0B234A2-21BF-42EF-963F-72A1FF2865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67818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4</a:t>
            </a: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86D5E481-AAEA-4A57-8F85-580322F5E6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609600"/>
          </a:xfrm>
        </p:spPr>
        <p:txBody>
          <a:bodyPr/>
          <a:lstStyle/>
          <a:p>
            <a:pPr algn="l" eaLnBrk="1" hangingPunct="1"/>
            <a:r>
              <a:rPr lang="en-GB" altLang="en-US" sz="2400">
                <a:solidFill>
                  <a:schemeClr val="tx1"/>
                </a:solidFill>
              </a:rPr>
              <a:t>Il controllo degli accessi - dai primi principi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76ACE7F1-AB25-4205-8DD3-2CD4B03525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153400" cy="494347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>
                <a:solidFill>
                  <a:schemeClr val="accent2"/>
                </a:solidFill>
              </a:rPr>
              <a:t>Modello</a:t>
            </a:r>
            <a:r>
              <a:rPr lang="en-GB" altLang="en-US" sz="1800"/>
              <a:t>: matrice di accesso A ( i, j ) le righe rappresentano i mandanti, le colonne gli oggetti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   la voce ( i, j ) contiene i diritti che il preside i ha sull'oggetto j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>
                <a:solidFill>
                  <a:schemeClr val="accent2"/>
                </a:solidFill>
              </a:rPr>
              <a:t>Implementazione: </a:t>
            </a:r>
            <a:r>
              <a:rPr lang="en-GB" altLang="en-US" sz="1800"/>
              <a:t>poiché la matrice è rada (la maggior parte delle voci sono nulle)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1.      Utilizzando le liste di controllo degli accessi (</a:t>
            </a:r>
            <a:r>
              <a:rPr lang="en-GB" altLang="en-US" sz="1800">
                <a:solidFill>
                  <a:srgbClr val="FF0000"/>
                </a:solidFill>
              </a:rPr>
              <a:t>ACL</a:t>
            </a:r>
            <a:r>
              <a:rPr lang="en-GB" altLang="en-US" sz="1800"/>
              <a:t>): mantenere le voci non nulle della colonna j con l'oggetto j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              Voce ACL = nome del titolare + diritti di accesso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                        ottimizzazione: nome del gruppo = elenco dei committenti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2.       Utilizzo delle </a:t>
            </a:r>
            <a:r>
              <a:rPr lang="en-GB" altLang="en-US" sz="1800">
                <a:solidFill>
                  <a:srgbClr val="FF0000"/>
                </a:solidFill>
              </a:rPr>
              <a:t>capacità</a:t>
            </a:r>
            <a:r>
              <a:rPr lang="en-GB" altLang="en-US" sz="1800"/>
              <a:t>: mantenere le voci non nulle della riga i con il principale i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           una capacità (voce dell'elenco delle capacità) = nome dell'oggetto + diritti di accesso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buFontTx/>
              <a:buNone/>
            </a:pPr>
            <a:r>
              <a:rPr lang="en-GB" altLang="en-US" sz="1800"/>
              <a:t>Assumere gestori per i vari tipi di oggetti</a:t>
            </a:r>
          </a:p>
          <a:p>
            <a:pPr marL="609600" indent="-609600" eaLnBrk="1" hangingPunct="1">
              <a:buFontTx/>
              <a:buNone/>
            </a:pPr>
            <a:r>
              <a:rPr lang="en-GB" altLang="en-US" sz="1800"/>
              <a:t>Su una richiesta di accesso, il gestore deve verificare che il committente richiedente</a:t>
            </a:r>
          </a:p>
          <a:p>
            <a:pPr marL="609600" indent="-609600" eaLnBrk="1" hangingPunct="1">
              <a:buFontTx/>
              <a:buNone/>
            </a:pPr>
            <a:r>
              <a:rPr lang="en-GB" altLang="en-US" sz="1800"/>
              <a:t>      ha il diritto di accedere all'oggetto</a:t>
            </a:r>
          </a:p>
          <a:p>
            <a:pPr marL="609600" indent="-609600" eaLnBrk="1" hangingPunct="1">
              <a:buFontTx/>
              <a:buNone/>
            </a:pPr>
            <a:r>
              <a:rPr lang="en-GB" altLang="en-US" sz="1800"/>
              <a:t>      1. verificare che l'elenco ACL contenga una voce per quel preside con il diritto</a:t>
            </a:r>
          </a:p>
          <a:p>
            <a:pPr marL="609600" indent="-609600" eaLnBrk="1" hangingPunct="1">
              <a:buFontTx/>
              <a:buNone/>
            </a:pPr>
            <a:r>
              <a:rPr lang="en-GB" altLang="en-US" sz="1800"/>
              <a:t>      2. verificare che la capability trasmessa dal mandante con la richiesta contenga il diritto </a:t>
            </a:r>
          </a:p>
        </p:txBody>
      </p:sp>
      <p:pic>
        <p:nvPicPr>
          <p:cNvPr id="26629" name="Picture 1">
            <a:extLst>
              <a:ext uri="{FF2B5EF4-FFF2-40B4-BE49-F238E27FC236}">
                <a16:creationId xmlns:a16="http://schemas.microsoft.com/office/drawing/2014/main" id="{136BA5B0-FA3D-4FFB-A8FF-5C19F27624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>
            <a:extLst>
              <a:ext uri="{FF2B5EF4-FFF2-40B4-BE49-F238E27FC236}">
                <a16:creationId xmlns:a16="http://schemas.microsoft.com/office/drawing/2014/main" id="{39A55091-D9F6-4330-8D4A-47807E88872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76BDCB8-12B2-47D0-BED2-37CF0C1186A1}" type="slidenum">
              <a:rPr lang="en-GB" altLang="en-US" sz="1400" smtClean="0"/>
              <a:t>5</a:t>
            </a:fld>
            <a:endParaRPr lang="en-GB" altLang="en-US" sz="14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81480886-3B2F-4221-8C75-154C5E8735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609600"/>
          </a:xfrm>
        </p:spPr>
        <p:txBody>
          <a:bodyPr/>
          <a:lstStyle/>
          <a:p>
            <a:pPr algn="l" eaLnBrk="1" hangingPunct="1"/>
            <a:r>
              <a:rPr lang="en-GB" altLang="en-US" sz="2400">
                <a:solidFill>
                  <a:schemeClr val="tx1"/>
                </a:solidFill>
              </a:rPr>
              <a:t>ACL - cfr. - capacità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7F324196-2395-42B7-BFBE-B4391A17FB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534400" cy="52578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ACL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Espressività</a:t>
            </a:r>
            <a:r>
              <a:rPr lang="en-GB" altLang="en-US" sz="1800"/>
              <a:t>: espressione sottile della politica - le voci possono riguardare singoli committenti.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                e gruppi con eccezioni individuali.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Revoca</a:t>
            </a:r>
            <a:r>
              <a:rPr lang="en-GB" altLang="en-US" sz="1800"/>
              <a:t>: facile da revocare, ma le modifiche all'ACL </a:t>
            </a:r>
            <a:r>
              <a:rPr lang="en-GB" altLang="en-US" sz="1800">
                <a:solidFill>
                  <a:srgbClr val="FF0000"/>
                </a:solidFill>
              </a:rPr>
              <a:t>potrebbero non avere effetto immediato</a:t>
            </a:r>
            <a:r>
              <a:rPr lang="en-GB" altLang="en-US" sz="1800"/>
              <a:t>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          (perché l'ACL potrebbe non essere controllata a ogni accesso una volta che un oggetto è aperto)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MA: lento da controllare - </a:t>
            </a:r>
            <a:r>
              <a:rPr lang="en-GB" altLang="en-US" sz="1800"/>
              <a:t>problema </a:t>
            </a:r>
            <a:r>
              <a:rPr lang="en-GB" altLang="en-US" sz="1800">
                <a:solidFill>
                  <a:srgbClr val="FF0000"/>
                </a:solidFill>
              </a:rPr>
              <a:t>di scalabilità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- se l'espressività è sfruttata, ad esempio se sono consentite le negazioni e le eccezioni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- se ci sono molti committenti e gruppi numerosi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- generalizzazione? operazione multidominio? </a:t>
            </a:r>
            <a:r>
              <a:rPr lang="en-GB" altLang="en-US" sz="1800">
                <a:solidFill>
                  <a:srgbClr val="FF0000"/>
                </a:solidFill>
              </a:rPr>
              <a:t>nomi </a:t>
            </a:r>
            <a:r>
              <a:rPr lang="en-GB" altLang="en-US" sz="1800"/>
              <a:t>al di fuori del dominio di registrazione?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AND: scomodo per </a:t>
            </a:r>
            <a:r>
              <a:rPr lang="en-GB" altLang="en-US" sz="1800">
                <a:solidFill>
                  <a:srgbClr val="FF0000"/>
                </a:solidFill>
              </a:rPr>
              <a:t>delegare </a:t>
            </a:r>
            <a:r>
              <a:rPr lang="en-GB" altLang="en-US" sz="1800"/>
              <a:t>i diritti, ad esempio per un file a una stampante per un singolo lavoro di stampa.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In un sistema distribuito molti servizi non fanno parte di sistemi operativi privilegiati.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Capacità</a:t>
            </a: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Veloce da controllare - come un biglietto - quindi </a:t>
            </a:r>
            <a:r>
              <a:rPr lang="en-GB" altLang="en-US" sz="1800"/>
              <a:t>ben </a:t>
            </a:r>
            <a:r>
              <a:rPr lang="en-GB" altLang="en-US" sz="1800">
                <a:solidFill>
                  <a:srgbClr val="FF0000"/>
                </a:solidFill>
              </a:rPr>
              <a:t>scalabile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Anonimo - la conoscenza dei </a:t>
            </a:r>
            <a:r>
              <a:rPr lang="en-GB" altLang="en-US" sz="1800">
                <a:solidFill>
                  <a:srgbClr val="FF0000"/>
                </a:solidFill>
              </a:rPr>
              <a:t>nomi </a:t>
            </a:r>
            <a:r>
              <a:rPr lang="en-GB" altLang="en-US" sz="1800"/>
              <a:t>non è necessaria - può generalizzarsi a più domini.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          - l'anonimato può essere richiesto da alcune applicazioni per motivi di privacy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Problemi/questioni ... perché sono associati al processo piuttosto che all'oggetto ...</a:t>
            </a:r>
          </a:p>
        </p:txBody>
      </p:sp>
      <p:sp>
        <p:nvSpPr>
          <p:cNvPr id="27653" name="Slide Number Placeholder 5">
            <a:extLst>
              <a:ext uri="{FF2B5EF4-FFF2-40B4-BE49-F238E27FC236}">
                <a16:creationId xmlns:a16="http://schemas.microsoft.com/office/drawing/2014/main" id="{B901A9DC-1665-4352-88BF-F41EFB597CC1}"/>
              </a:ext>
            </a:extLst>
          </p:cNvPr>
          <p:cNvSpPr txBox="1">
            <a:spLocks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B1C698E-DE05-4982-AE91-7533499C7890}" type="slidenum">
              <a:rPr lang="en-GB" altLang="en-US" sz="1400"/>
              <a:t>5</a:t>
            </a:fld>
            <a:endParaRPr lang="en-GB" altLang="en-US" sz="1400"/>
          </a:p>
        </p:txBody>
      </p:sp>
      <p:pic>
        <p:nvPicPr>
          <p:cNvPr id="27654" name="Picture 2">
            <a:extLst>
              <a:ext uri="{FF2B5EF4-FFF2-40B4-BE49-F238E27FC236}">
                <a16:creationId xmlns:a16="http://schemas.microsoft.com/office/drawing/2014/main" id="{82F4627F-B1EE-43B1-BFAA-A9B85F8766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F3288E33-4D9D-4D47-9CB5-0C62FB2180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D57DBD2-3354-4D69-A77C-526F9FA27AD8}" type="slidenum">
              <a:rPr lang="en-GB" altLang="en-US" sz="1400" smtClean="0"/>
              <a:t>6</a:t>
            </a:fld>
            <a:endParaRPr lang="en-GB" altLang="en-US" sz="14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30440747-4E8D-4AA1-9359-02FCE78CFA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609600"/>
          </a:xfrm>
        </p:spPr>
        <p:txBody>
          <a:bodyPr/>
          <a:lstStyle/>
          <a:p>
            <a:pPr algn="l" eaLnBrk="1" hangingPunct="1"/>
            <a:r>
              <a:rPr lang="en-GB" altLang="en-US" sz="2400">
                <a:solidFill>
                  <a:schemeClr val="tx1"/>
                </a:solidFill>
              </a:rPr>
              <a:t>Controllo dell'accesso basato sulle capacità - problemi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C7476C36-DE41-4E7E-AD2B-D9045F50B8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10600" cy="56388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come definito finora, una capacità è un nome di oggetto e alcuni diritti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1. </a:t>
            </a:r>
            <a:r>
              <a:rPr lang="en-GB" altLang="en-US" sz="1800">
                <a:solidFill>
                  <a:srgbClr val="FF0000"/>
                </a:solidFill>
              </a:rPr>
              <a:t>protezione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deve impedire la creazione non autorizzata, la manomissione, il furto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2. </a:t>
            </a:r>
            <a:r>
              <a:rPr lang="en-GB" altLang="en-US" sz="1800">
                <a:solidFill>
                  <a:srgbClr val="FF0000"/>
                </a:solidFill>
              </a:rPr>
              <a:t>controllo della propagazione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i committenti possono consegnare le copie?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devono chiedere al gestore degli oggetti? Come si può imporre questo?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3. </a:t>
            </a:r>
            <a:r>
              <a:rPr lang="en-GB" altLang="en-US" sz="1800">
                <a:solidFill>
                  <a:srgbClr val="FF0000"/>
                </a:solidFill>
              </a:rPr>
              <a:t>delega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è un esempio di propagazione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spesso con diritti limitati per un periodo di tempo o di azione limitato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4. </a:t>
            </a:r>
            <a:r>
              <a:rPr lang="en-GB" altLang="en-US" sz="1800">
                <a:solidFill>
                  <a:srgbClr val="FF0000"/>
                </a:solidFill>
              </a:rPr>
              <a:t>revoca</a:t>
            </a: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- se la politica di controllo degli accessi viene modificata, e alcuni committenti dovrebbero perdere i loro diritti,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le loro capacità dovrebbero essere idealmente revocate. È possibile farlo senza revocare tutte le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per il servizio/oggetto?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- se si sa che un'abilitazione è stata rubata o manomessa, deve essere revocata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istantaneamente.  Questo invaliderà tutte le funzionalità di questo servizio/oggetto?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L'anonimato ha creato problemi di revoca.</a:t>
            </a:r>
          </a:p>
        </p:txBody>
      </p:sp>
      <p:pic>
        <p:nvPicPr>
          <p:cNvPr id="28677" name="Picture 1">
            <a:extLst>
              <a:ext uri="{FF2B5EF4-FFF2-40B4-BE49-F238E27FC236}">
                <a16:creationId xmlns:a16="http://schemas.microsoft.com/office/drawing/2014/main" id="{0CBC2E49-079B-4279-A3EE-D314DC3D43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1E04D296-B50C-4AAF-B728-AFDBE70639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68B5A5B-4BF9-4C86-88B3-83DC642EFB45}" type="slidenum">
              <a:rPr lang="en-GB" altLang="en-US" sz="1400" smtClean="0"/>
              <a:t>7</a:t>
            </a:fld>
            <a:endParaRPr lang="en-GB" altLang="en-US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BAAE0402-AB5B-43ED-89E1-9C47BD7211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772400" cy="609600"/>
          </a:xfrm>
        </p:spPr>
        <p:txBody>
          <a:bodyPr/>
          <a:lstStyle/>
          <a:p>
            <a:pPr algn="l" eaLnBrk="1" hangingPunct="1"/>
            <a:r>
              <a:rPr lang="en-GB" altLang="en-US" sz="2400">
                <a:solidFill>
                  <a:schemeClr val="tx1"/>
                </a:solidFill>
              </a:rPr>
              <a:t>Capacità nei sistemi centralizzati e distribuiti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5EC88DCE-5AF1-46CC-8810-3CF99DF62A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8077200" cy="48768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centralizzato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Sono state progettate e costruite diverse architetture di capacità, ad esempio Plessey PP250, CAP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Le funzionalità possono essere protette dall'hardware e/o dal sistema operativo.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Una capacità viene denominata tramite un indice in un segmento o in una tabella OS.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 - nello spazio protetto del sistema operativo per ogni processo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 - in segmenti di capacità digitati nello spazio utente con operazioni quali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i="1">
                <a:solidFill>
                  <a:schemeClr val="accent2"/>
                </a:solidFill>
              </a:rPr>
              <a:t>                  inserire, eliminare, usare come argomento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 distribuito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Non può essere protetto da hardware/OS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Devono essere trasferiti attraverso le reti e passare attraverso lo spazio utente.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 quindi deve essere protetto da crittografia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Terminologia e implementazione della sicurezza: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 capacità = certificato firmato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 Ad esempio, certificati di autenticazione e attributi X.509.</a:t>
            </a:r>
          </a:p>
        </p:txBody>
      </p:sp>
      <p:pic>
        <p:nvPicPr>
          <p:cNvPr id="29701" name="Picture 1">
            <a:extLst>
              <a:ext uri="{FF2B5EF4-FFF2-40B4-BE49-F238E27FC236}">
                <a16:creationId xmlns:a16="http://schemas.microsoft.com/office/drawing/2014/main" id="{BDDC1F29-E79F-4F53-B2E8-6F571485AB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9BD348CE-2235-45D5-B9C3-D7909B01818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A9B903B-F51C-4F84-A862-C7B2F0932E6C}" type="slidenum">
              <a:rPr lang="en-GB" altLang="en-US" sz="1400" smtClean="0"/>
              <a:t>8</a:t>
            </a:fld>
            <a:endParaRPr lang="en-GB" altLang="en-US" sz="14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C7B6FFF8-5C5C-48F1-9E19-945D76426F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772400" cy="609600"/>
          </a:xfrm>
        </p:spPr>
        <p:txBody>
          <a:bodyPr/>
          <a:lstStyle/>
          <a:p>
            <a:pPr algn="l" eaLnBrk="1" hangingPunct="1"/>
            <a:r>
              <a:rPr lang="en-GB" altLang="en-US" sz="2400">
                <a:solidFill>
                  <a:schemeClr val="tx1"/>
                </a:solidFill>
              </a:rPr>
              <a:t>Capacità nei sistemi distribuiti - progettazione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30191F97-6B36-459A-B759-6073AD7416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8077200" cy="1752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Deve essere protetto da crittografia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Il gestore dell'oggetto (emittente del certificato) conserva un </a:t>
            </a:r>
            <a:r>
              <a:rPr lang="en-GB" altLang="en-US" sz="1800" b="1" i="1">
                <a:solidFill>
                  <a:schemeClr val="accent2"/>
                </a:solidFill>
              </a:rPr>
              <a:t>SEGRETO </a:t>
            </a:r>
            <a:r>
              <a:rPr lang="en-GB" altLang="en-US" sz="1800"/>
              <a:t>(numero casuale, chiave privata) e utilizza una funzione ben nota </a:t>
            </a:r>
            <a:r>
              <a:rPr lang="en-GB" altLang="en-US" sz="1800" b="1" i="1">
                <a:solidFill>
                  <a:schemeClr val="accent2"/>
                </a:solidFill>
              </a:rPr>
              <a:t>f</a:t>
            </a:r>
            <a:r>
              <a:rPr lang="en-GB" altLang="en-US" sz="1800"/>
              <a:t>, una funzione unidirezionale.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</a:t>
            </a:r>
            <a:endParaRPr lang="en-GB" altLang="en-US" sz="1800" b="1" i="1">
              <a:solidFill>
                <a:schemeClr val="accent2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Una capacità viene </a:t>
            </a:r>
            <a:r>
              <a:rPr lang="en-GB" altLang="en-US" sz="1800">
                <a:solidFill>
                  <a:srgbClr val="FF0000"/>
                </a:solidFill>
              </a:rPr>
              <a:t>costruita </a:t>
            </a:r>
            <a:r>
              <a:rPr lang="en-GB" altLang="en-US" sz="1800"/>
              <a:t>utilizzando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i="1">
                <a:solidFill>
                  <a:schemeClr val="accent2"/>
                </a:solidFill>
              </a:rPr>
              <a:t>          cifre di controllo = f ( SECRET, campi protetti )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F471AB5-6E3F-4421-91CF-FF5F922112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267200"/>
            <a:ext cx="8077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1800" kern="0" dirty="0">
                <a:latin typeface="+mn-lt"/>
              </a:rPr>
              <a:t>Quando a una capacità viene </a:t>
            </a:r>
            <a:r>
              <a:rPr lang="en-GB" sz="1800" kern="0" dirty="0">
                <a:solidFill>
                  <a:srgbClr val="FF0000"/>
                </a:solidFill>
                <a:latin typeface="+mn-lt"/>
              </a:rPr>
              <a:t>presentata </a:t>
            </a:r>
            <a:r>
              <a:rPr lang="en-GB" sz="1800" kern="0" dirty="0">
                <a:latin typeface="+mn-lt"/>
              </a:rPr>
              <a:t>un'invocazione di operazione, il gestore verifica che: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1800" b="1" i="1" kern="0" dirty="0">
                <a:solidFill>
                  <a:schemeClr val="accent2"/>
                </a:solidFill>
                <a:latin typeface="+mn-lt"/>
              </a:rPr>
              <a:t>          f ( SECRET, campi protetti ) = controllare le cifre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1800" kern="0" dirty="0">
                <a:latin typeface="+mn-lt"/>
              </a:rPr>
              <a:t>In caso contrario, l'invocazione viene rifiutata.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defRPr/>
            </a:pPr>
            <a:endParaRPr lang="en-GB" sz="1800" kern="0" dirty="0">
              <a:latin typeface="+mn-lt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1800" kern="0" dirty="0">
                <a:latin typeface="+mn-lt"/>
              </a:rPr>
              <a:t>Più in generale, il servizio invocato può non essere l'emittente della capacità. Il servizio può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1800" kern="0" dirty="0">
                <a:latin typeface="+mn-lt"/>
              </a:rPr>
              <a:t>verificare con l'emittente (cfr. Autorità di certificazione).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A3193B-2BC8-45CF-BC64-39C918C6BD0E}"/>
              </a:ext>
            </a:extLst>
          </p:cNvPr>
          <p:cNvSpPr/>
          <p:nvPr/>
        </p:nvSpPr>
        <p:spPr>
          <a:xfrm>
            <a:off x="2438400" y="3048000"/>
            <a:ext cx="4038600" cy="533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r" eaLnBrk="1" hangingPunct="1">
              <a:defRPr/>
            </a:pPr>
            <a:r>
              <a:rPr lang="en-GB" sz="1800" b="1" i="1" dirty="0">
                <a:solidFill>
                  <a:schemeClr val="accent2"/>
                </a:solidFill>
              </a:rPr>
              <a:t>campi protetti controllo cifre </a:t>
            </a:r>
            <a:r>
              <a:rPr lang="en-GB" sz="1800" dirty="0"/>
              <a:t>(firma)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3261B1D-7960-45C5-967F-7B6EE3AB2315}"/>
              </a:ext>
            </a:extLst>
          </p:cNvPr>
          <p:cNvCxnSpPr/>
          <p:nvPr/>
        </p:nvCxnSpPr>
        <p:spPr>
          <a:xfrm rot="5400000">
            <a:off x="3848100" y="3314700"/>
            <a:ext cx="533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28" name="Picture 1">
            <a:extLst>
              <a:ext uri="{FF2B5EF4-FFF2-40B4-BE49-F238E27FC236}">
                <a16:creationId xmlns:a16="http://schemas.microsoft.com/office/drawing/2014/main" id="{479EBB50-0973-4F39-93D1-3B8CE54B79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EF72EEA3-580F-48D6-A46C-5EBA3EC53C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B7B93C-A31C-484E-A7FE-C419F7E15691}" type="slidenum">
              <a:rPr lang="en-GB" altLang="en-US" sz="1400" smtClean="0"/>
              <a:t>9</a:t>
            </a:fld>
            <a:endParaRPr lang="en-GB" altLang="en-US" sz="14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7BD4FAC2-971F-42D6-8A56-36D94DB674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609600"/>
          </a:xfrm>
        </p:spPr>
        <p:txBody>
          <a:bodyPr/>
          <a:lstStyle/>
          <a:p>
            <a:pPr algn="l" eaLnBrk="1" hangingPunct="1"/>
            <a:r>
              <a:rPr lang="en-GB" altLang="en-US" sz="2400">
                <a:solidFill>
                  <a:schemeClr val="tx1"/>
                </a:solidFill>
              </a:rPr>
              <a:t>Funzionalità protette da crittografia: problemi?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5010A3CF-1686-4D8E-AA31-03F9B8F5FE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610600" cy="56388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 </a:t>
            </a: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1. </a:t>
            </a:r>
            <a:r>
              <a:rPr lang="en-GB" altLang="en-US" sz="1800">
                <a:solidFill>
                  <a:srgbClr val="FF0000"/>
                </a:solidFill>
              </a:rPr>
              <a:t>protezione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proteggere da manomissioni - aggiungere diritti,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NON contro i furti - intercettazioni sulla rete e attacchi replay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2. </a:t>
            </a:r>
            <a:r>
              <a:rPr lang="en-GB" altLang="en-US" sz="1800">
                <a:solidFill>
                  <a:srgbClr val="FF0000"/>
                </a:solidFill>
              </a:rPr>
              <a:t>controllo della propagazione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ancora nessun controllo sulla propagazione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3. </a:t>
            </a:r>
            <a:r>
              <a:rPr lang="en-GB" altLang="en-US" sz="1800">
                <a:solidFill>
                  <a:srgbClr val="FF0000"/>
                </a:solidFill>
              </a:rPr>
              <a:t>delega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Il gestore di oggetti deve essere invitato a creare una capacità con diritti ridotti da passare a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un altro preside per l'autorità delegata.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 Funziona a tempo indeterminato - la durata non è controllata - e non è previsto un ulteriore trasferimento.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GB" altLang="en-US" sz="180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4. </a:t>
            </a:r>
            <a:r>
              <a:rPr lang="en-GB" altLang="en-US" sz="1800">
                <a:solidFill>
                  <a:srgbClr val="FF0000"/>
                </a:solidFill>
              </a:rPr>
              <a:t>revoca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(richiamo: necessario in caso di modifica della politica di controllo degli accessi e per le funzionalità rubate)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- tempo di scadenza come campo protetto (come X.509) - meccanismo rozzo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- elenco a caldo dei mandanti non validi per ogni servizio/oggetto (spoofing? verifica dell'overhead?)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- cambiare il SEGRETO - non è selettivo - tutte le vecchie capacità non funzioneranno e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GB" altLang="en-US" sz="1800"/>
              <a:t>          i committenti autorizzati dovranno richiedere nuove funzionalità.</a:t>
            </a:r>
          </a:p>
        </p:txBody>
      </p:sp>
      <p:pic>
        <p:nvPicPr>
          <p:cNvPr id="31749" name="Picture 1">
            <a:extLst>
              <a:ext uri="{FF2B5EF4-FFF2-40B4-BE49-F238E27FC236}">
                <a16:creationId xmlns:a16="http://schemas.microsoft.com/office/drawing/2014/main" id="{AA79185C-69C8-482E-8E71-171765919C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613" y="6051550"/>
            <a:ext cx="1146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Custom 62">
      <a:majorFont>
        <a:latin typeface="Book Antiqua"/>
        <a:ea typeface=""/>
        <a:cs typeface=""/>
      </a:majorFont>
      <a:minorFont>
        <a:latin typeface="Century Gothic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1534312_Win32_SL_V3" id="{A784F2EB-8377-40E2-878D-F359E4F7734D}" vid="{87F4C17B-0668-4D7F-80F5-6507D8EFBB0D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ap:Properties xmlns:vt="http://schemas.openxmlformats.org/officeDocument/2006/docPropsVTypes" xmlns:ap="http://schemas.openxmlformats.org/officeDocument/2006/extended-properties">
  <ap:TotalTime>6131</ap:TotalTime>
  <ap:Words>3845</ap:Words>
  <ap:Application>Microsoft Office PowerPoint</ap:Application>
  <ap:PresentationFormat>On-screen Show (4:3)</ap:PresentationFormat>
  <ap:Paragraphs>599</ap:Paragraphs>
  <ap:Slides>38</ap:Slides>
  <ap:Notes>2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38</vt:i4>
      </vt:variant>
    </vt:vector>
  </ap:HeadingPairs>
  <ap:TitlesOfParts>
    <vt:vector baseType="lpstr" size="46">
      <vt:lpstr>Times New Roman</vt:lpstr>
      <vt:lpstr>Arial</vt:lpstr>
      <vt:lpstr>Book Antiqua</vt:lpstr>
      <vt:lpstr>Century Gothic</vt:lpstr>
      <vt:lpstr>Courier New</vt:lpstr>
      <vt:lpstr>Calibri</vt:lpstr>
      <vt:lpstr>Default Design</vt:lpstr>
      <vt:lpstr>Custom</vt:lpstr>
      <vt:lpstr>DATA PROTECTION AND PRIVACY TECHNOLOGIES FOR ENERGY</vt:lpstr>
      <vt:lpstr>Access control (authorisation) in distributed systems</vt:lpstr>
      <vt:lpstr>Authorisation and authentication</vt:lpstr>
      <vt:lpstr>Access control – from first principles</vt:lpstr>
      <vt:lpstr>ACLs – cf. - capabilities</vt:lpstr>
      <vt:lpstr>Capability-based access control - issues</vt:lpstr>
      <vt:lpstr>Capabilities in centralised and distributed systems</vt:lpstr>
      <vt:lpstr>Capabilities in distributed systems - design</vt:lpstr>
      <vt:lpstr>Encryption-protected capabilities – issues?</vt:lpstr>
      <vt:lpstr>Principal-specific capabilities</vt:lpstr>
      <vt:lpstr>ACLs in distributed systems </vt:lpstr>
      <vt:lpstr>Role-based access control (RBAC)</vt:lpstr>
      <vt:lpstr>RBAC - 2</vt:lpstr>
      <vt:lpstr>RBAC – 3:  Parametrised roles</vt:lpstr>
      <vt:lpstr>RBAC – 4: Role hierarchies</vt:lpstr>
      <vt:lpstr>RBAC – 5: Inter-domain authorisation</vt:lpstr>
      <vt:lpstr>RBAC – 6: Authorisation context</vt:lpstr>
      <vt:lpstr>Example: conference management (e.g. Easychair, CMT, EDAS, ... ) selection from workflow and policy</vt:lpstr>
      <vt:lpstr>Design of capabilities/certificates can incorporate RBAC</vt:lpstr>
      <vt:lpstr>RBAC - pros</vt:lpstr>
      <vt:lpstr>OASIS RBAC Open Architecture for Securely Interworking Services Case study from Opera Group research</vt:lpstr>
      <vt:lpstr>OASIS model of role activation</vt:lpstr>
      <vt:lpstr>OASIS (continued) membership rules</vt:lpstr>
      <vt:lpstr>OASIS model of authorisation</vt:lpstr>
      <vt:lpstr>A Service Secured by OASIS Access Control</vt:lpstr>
      <vt:lpstr>OASIS role activation illustrated</vt:lpstr>
      <vt:lpstr>Active Security Environment Monitoring membership rules of active roles</vt:lpstr>
      <vt:lpstr>Engineering per-domain certificate issuing and authentication</vt:lpstr>
      <vt:lpstr>OASIS philosophy and characteristics</vt:lpstr>
      <vt:lpstr>Background on cross-domain authentication</vt:lpstr>
      <vt:lpstr>Raven</vt:lpstr>
      <vt:lpstr>Example Raven dialogue</vt:lpstr>
      <vt:lpstr>Raven coordinates participants using time</vt:lpstr>
      <vt:lpstr>Shibboleth provides federated authentication </vt:lpstr>
      <vt:lpstr>Shibboleth exchange</vt:lpstr>
      <vt:lpstr>OpenID</vt:lpstr>
      <vt:lpstr>OpenID (cont’d)</vt:lpstr>
      <vt:lpstr>Thank you</vt:lpstr>
    </vt:vector>
  </ap:TitlesOfParts>
  <ap:Company>University of Cambridge</ap:Company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PowerPoint Presentation</dc:title>
  <dc:creator>jmb25 </dc:creator>
  <lastModifiedBy>cloudconvert_10</lastModifiedBy>
  <revision>568</revision>
  <dcterms:created xsi:type="dcterms:W3CDTF">2001-11-02T08:47:20.0000000Z</dcterms:created>
  <dcterms:modified xsi:type="dcterms:W3CDTF">2025-04-04T17:26:51.0000000Z</dcterms:modified>
  <keywords>, docId:164618FFE9098B95997E5EEE5D23AD0C</keywords>
</coreProperties>
</file>